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69"/>
  </p:notesMasterIdLst>
  <p:sldIdLst>
    <p:sldId id="276"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467" r:id="rId63"/>
    <p:sldId id="468" r:id="rId64"/>
    <p:sldId id="469" r:id="rId65"/>
    <p:sldId id="470" r:id="rId66"/>
    <p:sldId id="471" r:id="rId67"/>
    <p:sldId id="472"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00FF"/>
    <a:srgbClr val="336600"/>
    <a:srgbClr val="008000"/>
    <a:srgbClr val="FF3399"/>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03" autoAdjust="0"/>
    <p:restoredTop sz="86937" autoAdjust="0"/>
  </p:normalViewPr>
  <p:slideViewPr>
    <p:cSldViewPr>
      <p:cViewPr varScale="1">
        <p:scale>
          <a:sx n="61" d="100"/>
          <a:sy n="61" d="100"/>
        </p:scale>
        <p:origin x="1044"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2016/3/10</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1476078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84721052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A086022-B3DE-402D-A993-CF1A778FF883}" type="datetime8">
              <a:rPr lang="zh-CN" altLang="en-US" smtClean="0"/>
              <a:t>2016年3月10日8时43分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1D3E067-7500-4F72-AA58-337C1F9A99B2}" type="datetime8">
              <a:rPr lang="zh-CN" altLang="en-US" smtClean="0"/>
              <a:t>2016年3月10日8时43分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154D6EA-4324-41DE-B4C6-A563EA05A498}" type="datetime8">
              <a:rPr lang="zh-CN" altLang="en-US" smtClean="0"/>
              <a:t>2016年3月10日8时43分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B0B824FB-FDE1-4AD3-8EB1-09D3257CEC6E}" type="datetime8">
              <a:rPr lang="zh-CN" altLang="en-US" smtClean="0"/>
              <a:t>2016年3月10日8时43分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CE4EDB7-EF5F-4FAE-A59E-3B8A6698F937}" type="datetime8">
              <a:rPr lang="zh-CN" altLang="en-US" smtClean="0"/>
              <a:t>2016年3月10日8时43分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4EA739-7335-48AF-A5D0-0F745805348F}" type="datetime8">
              <a:rPr lang="zh-CN" altLang="en-US" smtClean="0"/>
              <a:t>2016年3月10日8时43分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E999C9-AB12-4022-AE4E-9A7A7DE8F418}" type="datetime8">
              <a:rPr lang="zh-CN" altLang="en-US" smtClean="0"/>
              <a:t>2016年3月10日8时43分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9821434-3499-4FEB-B1B4-026609657E33}" type="datetime8">
              <a:rPr lang="zh-CN" altLang="en-US" smtClean="0"/>
              <a:t>2016年3月10日8时43分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3075996-C6FA-4DAB-8CBA-E5AC2195449A}" type="datetime8">
              <a:rPr lang="zh-CN" altLang="en-US" smtClean="0"/>
              <a:t>2016年3月10日8时43分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FEFA240-80AB-4C79-B664-8F9CEDDA1D3B}" type="datetime8">
              <a:rPr lang="zh-CN" altLang="en-US" smtClean="0"/>
              <a:t>2016年3月10日8时43分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7DAD151-9D5C-4D28-BB76-808DB08AF136}" type="datetime8">
              <a:rPr lang="zh-CN" altLang="en-US" smtClean="0"/>
              <a:t>2016年3月10日8时43分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659AE5B3-94B4-4BDE-9581-806EEB211DAF}" type="datetime8">
              <a:rPr lang="zh-CN" altLang="en-US" smtClean="0"/>
              <a:t>2016年3月10日8时43分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10B08E-39FC-4E4A-BCA2-78B6C90FA0AF}" type="datetime8">
              <a:rPr lang="zh-CN" altLang="en-US" smtClean="0"/>
              <a:t>2016年3月10日8时43分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75C138-B219-47B9-92BE-1F2F97CFA32A}" type="datetime8">
              <a:rPr lang="zh-CN" altLang="en-US" smtClean="0"/>
              <a:t>2016年3月10日8时43分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621CD69-049D-4724-BF8A-914B17BED281}" type="datetime8">
              <a:rPr lang="zh-CN" altLang="en-US" smtClean="0"/>
              <a:t>2016年3月10日8时43分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3F0D86-E6B5-4261-9FAC-A61D2631385F}" type="datetime8">
              <a:rPr lang="zh-CN" altLang="en-US" smtClean="0"/>
              <a:t>2016年3月10日8时43分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9027AFB-9CDB-4A57-82C5-5E51016947A5}" type="datetime8">
              <a:rPr lang="zh-CN" altLang="en-US" smtClean="0"/>
              <a:t>2016年3月10日8时43分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7F56298-FA63-43E7-A4D6-6E0A8F859325}" type="datetime8">
              <a:rPr lang="zh-CN" altLang="en-US" smtClean="0"/>
              <a:t>2016年3月10日8时43分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08669D0-FD38-4A88-919E-44C453A374AC}" type="datetime8">
              <a:rPr lang="zh-CN" altLang="en-US" smtClean="0"/>
              <a:t>2016年3月10日8时43分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993D5C4-305A-4ACC-BF69-2775A7FCA684}" type="datetime8">
              <a:rPr lang="zh-CN" altLang="en-US" smtClean="0"/>
              <a:t>2016年3月10日8时43分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25D4B80D-4C92-43F1-B6AE-D7128A1861AC}" type="datetime8">
              <a:rPr lang="zh-CN" altLang="en-US" smtClean="0"/>
              <a:t>2016年3月10日8时43分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D5C3142-7CE8-4EAC-A91C-6566C75499B0}" type="datetime8">
              <a:rPr lang="zh-CN" altLang="en-US" smtClean="0"/>
              <a:t>2016年3月10日8时43分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B7AA36C4-59CC-40EC-806D-717EE10FDE6E}" type="datetime8">
              <a:rPr lang="zh-CN" altLang="en-US" smtClean="0"/>
              <a:t>2016年3月10日8时43分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F493769-61DC-4790-AA58-33B9410FA04F}" type="datetime8">
              <a:rPr lang="zh-CN" altLang="en-US" smtClean="0"/>
              <a:t>2016年3月10日8时43分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75BA6AE-B9B5-4097-A527-454341303C6F}" type="datetime8">
              <a:rPr lang="zh-CN" altLang="en-US" smtClean="0"/>
              <a:t>2016年3月10日8时43分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BB30E38-9078-4E35-B048-B21A8C579E42}" type="datetime8">
              <a:rPr lang="zh-CN" altLang="en-US" smtClean="0"/>
              <a:t>2016年3月10日8时43分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B9247C5-8FEC-4320-B46D-CD092B4C0BF0}" type="datetime8">
              <a:rPr lang="zh-CN" altLang="en-US" smtClean="0"/>
              <a:t>2016年3月10日8时43分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993D03A-B988-42CC-9287-39C69FB2349F}" type="datetime8">
              <a:rPr lang="zh-CN" altLang="en-US" smtClean="0"/>
              <a:t>2016年3月10日8时43分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7DB030B0-FF4B-4D07-942F-4411ADEF161C}" type="datetime8">
              <a:rPr lang="zh-CN" altLang="en-US" smtClean="0"/>
              <a:t>2016年3月10日8时43分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2B40CC19-F57F-467B-BA4A-952338C7A971}" type="datetime8">
              <a:rPr lang="zh-CN" altLang="en-US" smtClean="0"/>
              <a:t>2016年3月10日8时43分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187DD711-3B57-44ED-B50F-A5E4CC4AD84C}" type="datetime8">
              <a:rPr lang="zh-CN" altLang="en-US" smtClean="0"/>
              <a:t>2016年3月10日8时43分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56ACF454-B2A6-41E8-B692-1B333DCD5DB3}" type="datetime8">
              <a:rPr lang="zh-CN" altLang="en-US" smtClean="0"/>
              <a:t>2016年3月10日8时43分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56D7C1A-03AD-4B92-A7A2-A5609B2FF1A4}" type="datetime8">
              <a:rPr lang="zh-CN" altLang="en-US" smtClean="0"/>
              <a:t>2016年3月10日8时43分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B53C794B-E50C-4DEA-9F50-4A8AA700CD5D}" type="datetime8">
              <a:rPr lang="zh-CN" altLang="en-US" smtClean="0"/>
              <a:t>2016年3月10日8时43分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D3DF9216-06DB-43D5-9AB9-3639C61515FC}" type="datetime8">
              <a:rPr lang="zh-CN" altLang="en-US" smtClean="0"/>
              <a:t>2016年3月10日8时43分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520A7C5-52EE-4098-93E8-311F451A57C5}" type="datetime8">
              <a:rPr lang="zh-CN" altLang="en-US" smtClean="0"/>
              <a:t>2016年3月10日8时43分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51"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70A1C61E-9118-4462-AC14-15FB177BBE55}" type="datetime8">
              <a:rPr lang="zh-CN" altLang="en-US" smtClean="0"/>
              <a:t>2016年3月10日8时43分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15</a:t>
            </a:r>
            <a:r>
              <a:rPr lang="zh-CN" altLang="en-US" sz="4000" dirty="0" smtClean="0">
                <a:solidFill>
                  <a:srgbClr val="FF0000"/>
                </a:solidFill>
                <a:latin typeface="华文隶书" pitchFamily="2" charset="-122"/>
                <a:ea typeface="华文隶书" pitchFamily="2" charset="-122"/>
              </a:rPr>
              <a:t>章 </a:t>
            </a:r>
            <a:r>
              <a:rPr lang="zh-CN" altLang="en-US" sz="4000" dirty="0">
                <a:solidFill>
                  <a:srgbClr val="FF0000"/>
                </a:solidFill>
                <a:latin typeface="华文隶书" pitchFamily="2" charset="-122"/>
                <a:ea typeface="华文隶书" pitchFamily="2" charset="-122"/>
              </a:rPr>
              <a:t>大规模数据库架构</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a:t>
            </a:r>
            <a:r>
              <a:rPr lang="zh-CN" altLang="zh-CN" dirty="0" smtClean="0"/>
              <a:t>透明性</a:t>
            </a:r>
            <a:r>
              <a:rPr lang="zh-CN" altLang="en-US" dirty="0" smtClean="0"/>
              <a:t>级别</a:t>
            </a:r>
            <a:r>
              <a:rPr lang="en-US" altLang="zh-CN" dirty="0" smtClean="0"/>
              <a:t>——</a:t>
            </a:r>
            <a:r>
              <a:rPr lang="zh-CN" altLang="en-US" dirty="0" smtClean="0"/>
              <a:t>分片透明性</a:t>
            </a:r>
            <a:endParaRPr lang="zh-CN" altLang="en-US" dirty="0"/>
          </a:p>
        </p:txBody>
      </p:sp>
      <p:sp>
        <p:nvSpPr>
          <p:cNvPr id="3" name="内容占位符 2"/>
          <p:cNvSpPr>
            <a:spLocks noGrp="1"/>
          </p:cNvSpPr>
          <p:nvPr>
            <p:ph idx="1"/>
          </p:nvPr>
        </p:nvSpPr>
        <p:spPr>
          <a:xfrm>
            <a:off x="566738" y="1340768"/>
            <a:ext cx="8041234" cy="4678362"/>
          </a:xfrm>
        </p:spPr>
        <p:txBody>
          <a:bodyPr/>
          <a:lstStyle/>
          <a:p>
            <a:r>
              <a:rPr lang="zh-CN" altLang="zh-CN" sz="3400" dirty="0" smtClean="0"/>
              <a:t>是</a:t>
            </a:r>
            <a:r>
              <a:rPr lang="zh-CN" altLang="zh-CN" sz="3400" dirty="0"/>
              <a:t>最高级别的透明性，位于全局概念模式与分片模式之间</a:t>
            </a:r>
            <a:r>
              <a:rPr lang="zh-CN" altLang="zh-CN" sz="3400" dirty="0" smtClean="0"/>
              <a:t>。</a:t>
            </a:r>
            <a:endParaRPr lang="en-US" altLang="zh-CN" sz="3400" dirty="0" smtClean="0"/>
          </a:p>
          <a:p>
            <a:r>
              <a:rPr lang="zh-CN" altLang="zh-CN" sz="3400" dirty="0" smtClean="0"/>
              <a:t>分片</a:t>
            </a:r>
            <a:r>
              <a:rPr lang="zh-CN" altLang="zh-CN" sz="3400" dirty="0"/>
              <a:t>透明性是指数据分片是用户无需考虑的，完全透明的，在编写程序时用户只需对全局关系进行操作，这样简化了应用程序的维护，当数据分片发生变化时，应用程序不会受到影响</a:t>
            </a:r>
            <a:r>
              <a:rPr lang="zh-CN" altLang="zh-CN" sz="3400" dirty="0" smtClean="0"/>
              <a:t>。</a:t>
            </a:r>
            <a:endParaRPr lang="zh-CN" altLang="en-US" sz="34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extLst>
      <p:ext uri="{BB962C8B-B14F-4D97-AF65-F5344CB8AC3E}">
        <p14:creationId xmlns:p14="http://schemas.microsoft.com/office/powerpoint/2010/main" val="171847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分布透明性</a:t>
            </a:r>
            <a:r>
              <a:rPr lang="zh-CN" altLang="en-US" dirty="0"/>
              <a:t>级别</a:t>
            </a:r>
            <a:r>
              <a:rPr lang="en-US" altLang="zh-CN" dirty="0" smtClean="0"/>
              <a:t>——</a:t>
            </a:r>
            <a:r>
              <a:rPr lang="zh-CN" altLang="zh-CN" dirty="0"/>
              <a:t>位置透明性</a:t>
            </a:r>
            <a:endParaRPr lang="zh-CN" altLang="en-US" dirty="0"/>
          </a:p>
        </p:txBody>
      </p:sp>
      <p:sp>
        <p:nvSpPr>
          <p:cNvPr id="3" name="内容占位符 2"/>
          <p:cNvSpPr>
            <a:spLocks noGrp="1"/>
          </p:cNvSpPr>
          <p:nvPr>
            <p:ph idx="1"/>
          </p:nvPr>
        </p:nvSpPr>
        <p:spPr/>
        <p:txBody>
          <a:bodyPr/>
          <a:lstStyle/>
          <a:p>
            <a:r>
              <a:rPr lang="zh-CN" altLang="zh-CN" dirty="0" smtClean="0"/>
              <a:t>是</a:t>
            </a:r>
            <a:r>
              <a:rPr lang="zh-CN" altLang="zh-CN" dirty="0"/>
              <a:t>指数据分片的分配位置对用户是透明的，用户编写程序时只需要考虑数据分片情况，不需要了解各分片在各个场地的分配情况。</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spTree>
    <p:extLst>
      <p:ext uri="{BB962C8B-B14F-4D97-AF65-F5344CB8AC3E}">
        <p14:creationId xmlns:p14="http://schemas.microsoft.com/office/powerpoint/2010/main" val="142405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496944" cy="819150"/>
          </a:xfrm>
        </p:spPr>
        <p:txBody>
          <a:bodyPr/>
          <a:lstStyle/>
          <a:p>
            <a:r>
              <a:rPr lang="zh-CN" altLang="zh-CN" sz="3600" dirty="0"/>
              <a:t>分布透明性</a:t>
            </a:r>
            <a:r>
              <a:rPr lang="zh-CN" altLang="en-US" sz="3600" dirty="0"/>
              <a:t>级别</a:t>
            </a:r>
            <a:r>
              <a:rPr lang="en-US" altLang="zh-CN" sz="3600" dirty="0" smtClean="0"/>
              <a:t>——</a:t>
            </a:r>
            <a:r>
              <a:rPr lang="zh-CN" altLang="zh-CN" sz="3600" dirty="0"/>
              <a:t>局部数据模型透明性</a:t>
            </a:r>
            <a:endParaRPr lang="zh-CN" altLang="en-US" sz="3600" dirty="0"/>
          </a:p>
        </p:txBody>
      </p:sp>
      <p:sp>
        <p:nvSpPr>
          <p:cNvPr id="3" name="内容占位符 2"/>
          <p:cNvSpPr>
            <a:spLocks noGrp="1"/>
          </p:cNvSpPr>
          <p:nvPr>
            <p:ph idx="1"/>
          </p:nvPr>
        </p:nvSpPr>
        <p:spPr/>
        <p:txBody>
          <a:bodyPr/>
          <a:lstStyle/>
          <a:p>
            <a:r>
              <a:rPr lang="zh-CN" altLang="zh-CN" dirty="0"/>
              <a:t>局部数据模型透明性处于分配模式与局部概念模式之间</a:t>
            </a:r>
            <a:r>
              <a:rPr lang="zh-CN" altLang="zh-CN" dirty="0" smtClean="0"/>
              <a:t>，</a:t>
            </a:r>
            <a:endParaRPr lang="en-US" altLang="zh-CN" dirty="0" smtClean="0"/>
          </a:p>
          <a:p>
            <a:r>
              <a:rPr lang="zh-CN" altLang="zh-CN" dirty="0" smtClean="0"/>
              <a:t>它</a:t>
            </a:r>
            <a:r>
              <a:rPr lang="zh-CN" altLang="zh-CN" dirty="0"/>
              <a:t>使用户在编写应用程序时不但要了解全局数据的分片情况，还要了解各片段的副本复制情况及各片段和它们副本的场地位置分配情况，但是不需要了解各场地上数据库的数据模型。</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spTree>
    <p:extLst>
      <p:ext uri="{BB962C8B-B14F-4D97-AF65-F5344CB8AC3E}">
        <p14:creationId xmlns:p14="http://schemas.microsoft.com/office/powerpoint/2010/main" val="51887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分布式数据库管理系统</a:t>
            </a:r>
            <a:endParaRPr lang="zh-CN" altLang="en-US" dirty="0"/>
          </a:p>
        </p:txBody>
      </p:sp>
      <p:sp>
        <p:nvSpPr>
          <p:cNvPr id="3" name="内容占位符 2"/>
          <p:cNvSpPr>
            <a:spLocks noGrp="1"/>
          </p:cNvSpPr>
          <p:nvPr>
            <p:ph idx="1"/>
          </p:nvPr>
        </p:nvSpPr>
        <p:spPr/>
        <p:txBody>
          <a:bodyPr/>
          <a:lstStyle/>
          <a:p>
            <a:r>
              <a:rPr lang="zh-CN" altLang="zh-CN" dirty="0"/>
              <a:t>分布式数据库管理系统是用于支持分布式数据库的创建、运行、管理和维护的一种数据库管理软件</a:t>
            </a:r>
            <a:r>
              <a:rPr lang="zh-CN" altLang="zh-CN" dirty="0" smtClean="0"/>
              <a:t>，</a:t>
            </a:r>
            <a:endParaRPr lang="en-US" altLang="zh-CN" dirty="0" smtClean="0"/>
          </a:p>
          <a:p>
            <a:r>
              <a:rPr lang="zh-CN" altLang="zh-CN" dirty="0" smtClean="0"/>
              <a:t>它</a:t>
            </a:r>
            <a:r>
              <a:rPr lang="zh-CN" altLang="zh-CN" dirty="0"/>
              <a:t>能够对各个场地的软硬件资源进行管理，为用户提供数据接口。</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extLst>
      <p:ext uri="{BB962C8B-B14F-4D97-AF65-F5344CB8AC3E}">
        <p14:creationId xmlns:p14="http://schemas.microsoft.com/office/powerpoint/2010/main" val="383690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分布式数据库管理系统的结构图</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a:t>
            </a:fld>
            <a:endParaRPr lang="zh-CN" altLang="en-US"/>
          </a:p>
        </p:txBody>
      </p:sp>
      <p:pic>
        <p:nvPicPr>
          <p:cNvPr id="6" name="图片 5"/>
          <p:cNvPicPr>
            <a:picLocks noChangeAspect="1"/>
          </p:cNvPicPr>
          <p:nvPr/>
        </p:nvPicPr>
        <p:blipFill>
          <a:blip r:embed="rId2"/>
          <a:stretch>
            <a:fillRect/>
          </a:stretch>
        </p:blipFill>
        <p:spPr>
          <a:xfrm>
            <a:off x="1403648" y="1341363"/>
            <a:ext cx="6480720" cy="4766811"/>
          </a:xfrm>
          <a:prstGeom prst="rect">
            <a:avLst/>
          </a:prstGeom>
        </p:spPr>
      </p:pic>
    </p:spTree>
    <p:extLst>
      <p:ext uri="{BB962C8B-B14F-4D97-AF65-F5344CB8AC3E}">
        <p14:creationId xmlns:p14="http://schemas.microsoft.com/office/powerpoint/2010/main" val="229831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15.1.4 </a:t>
            </a:r>
            <a:r>
              <a:rPr lang="zh-CN" altLang="zh-CN" dirty="0"/>
              <a:t>分布式数据库的相关技术</a:t>
            </a:r>
            <a:endParaRPr lang="zh-CN" altLang="en-US" dirty="0"/>
          </a:p>
        </p:txBody>
      </p:sp>
      <p:sp>
        <p:nvSpPr>
          <p:cNvPr id="3" name="内容占位符 2"/>
          <p:cNvSpPr>
            <a:spLocks noGrp="1"/>
          </p:cNvSpPr>
          <p:nvPr>
            <p:ph idx="1"/>
          </p:nvPr>
        </p:nvSpPr>
        <p:spPr/>
        <p:txBody>
          <a:bodyPr/>
          <a:lstStyle/>
          <a:p>
            <a:r>
              <a:rPr lang="zh-CN" altLang="zh-CN" dirty="0" smtClean="0"/>
              <a:t>分布式</a:t>
            </a:r>
            <a:r>
              <a:rPr lang="zh-CN" altLang="zh-CN" dirty="0"/>
              <a:t>查询</a:t>
            </a:r>
          </a:p>
          <a:p>
            <a:r>
              <a:rPr lang="zh-CN" altLang="zh-CN" dirty="0"/>
              <a:t>分布式事务管理</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a:t>
            </a:fld>
            <a:endParaRPr lang="zh-CN" altLang="en-US"/>
          </a:p>
        </p:txBody>
      </p:sp>
    </p:spTree>
    <p:extLst>
      <p:ext uri="{BB962C8B-B14F-4D97-AF65-F5344CB8AC3E}">
        <p14:creationId xmlns:p14="http://schemas.microsoft.com/office/powerpoint/2010/main" val="128959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分布式查询</a:t>
            </a:r>
            <a:endParaRPr lang="zh-CN" altLang="en-US" dirty="0"/>
          </a:p>
        </p:txBody>
      </p:sp>
      <p:sp>
        <p:nvSpPr>
          <p:cNvPr id="3" name="内容占位符 2"/>
          <p:cNvSpPr>
            <a:spLocks noGrp="1"/>
          </p:cNvSpPr>
          <p:nvPr>
            <p:ph idx="1"/>
          </p:nvPr>
        </p:nvSpPr>
        <p:spPr/>
        <p:txBody>
          <a:bodyPr/>
          <a:lstStyle/>
          <a:p>
            <a:r>
              <a:rPr lang="zh-CN" altLang="zh-CN" dirty="0"/>
              <a:t>分布式查询优化主要考虑以下策略：</a:t>
            </a:r>
          </a:p>
          <a:p>
            <a:pPr lvl="1"/>
            <a:r>
              <a:rPr lang="zh-CN" altLang="zh-CN" dirty="0" smtClean="0"/>
              <a:t>操作</a:t>
            </a:r>
            <a:r>
              <a:rPr lang="zh-CN" altLang="zh-CN" dirty="0"/>
              <a:t>的</a:t>
            </a:r>
            <a:r>
              <a:rPr lang="zh-CN" altLang="zh-CN" dirty="0" smtClean="0"/>
              <a:t>执行顺序</a:t>
            </a:r>
            <a:r>
              <a:rPr lang="zh-CN" altLang="zh-CN" dirty="0"/>
              <a:t>；</a:t>
            </a:r>
          </a:p>
          <a:p>
            <a:pPr lvl="1"/>
            <a:r>
              <a:rPr lang="zh-CN" altLang="zh-CN" dirty="0"/>
              <a:t>操作的执行算法（主要是连接操作和并操作）；</a:t>
            </a:r>
          </a:p>
          <a:p>
            <a:pPr lvl="1"/>
            <a:r>
              <a:rPr lang="zh-CN" altLang="zh-CN" dirty="0"/>
              <a:t>不同场地间数据流动的</a:t>
            </a:r>
            <a:r>
              <a:rPr lang="zh-CN" altLang="zh-CN" dirty="0" smtClean="0"/>
              <a:t>顺序</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a:t>
            </a:fld>
            <a:endParaRPr lang="zh-CN" altLang="en-US"/>
          </a:p>
        </p:txBody>
      </p:sp>
    </p:spTree>
    <p:extLst>
      <p:ext uri="{BB962C8B-B14F-4D97-AF65-F5344CB8AC3E}">
        <p14:creationId xmlns:p14="http://schemas.microsoft.com/office/powerpoint/2010/main" val="183628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分布式事务管理</a:t>
            </a:r>
            <a:endParaRPr lang="zh-CN" altLang="en-US" dirty="0"/>
          </a:p>
        </p:txBody>
      </p:sp>
      <p:sp>
        <p:nvSpPr>
          <p:cNvPr id="3" name="内容占位符 2"/>
          <p:cNvSpPr>
            <a:spLocks noGrp="1"/>
          </p:cNvSpPr>
          <p:nvPr>
            <p:ph idx="1"/>
          </p:nvPr>
        </p:nvSpPr>
        <p:spPr/>
        <p:txBody>
          <a:bodyPr/>
          <a:lstStyle/>
          <a:p>
            <a:r>
              <a:rPr lang="zh-CN" altLang="zh-CN" dirty="0"/>
              <a:t>分布式事务管理主要包括恢复控制和并发控制</a:t>
            </a:r>
            <a:r>
              <a:rPr lang="zh-CN" altLang="zh-CN" dirty="0" smtClean="0"/>
              <a:t>。</a:t>
            </a:r>
            <a:endParaRPr lang="en-US" altLang="zh-CN" dirty="0" smtClean="0"/>
          </a:p>
          <a:p>
            <a:r>
              <a:rPr lang="zh-CN" altLang="zh-CN" dirty="0" smtClean="0"/>
              <a:t>在</a:t>
            </a:r>
            <a:r>
              <a:rPr lang="zh-CN" altLang="zh-CN" dirty="0"/>
              <a:t>分布式数据库系统中一个全局事务的完成需要多个场地共同参与，为了保持事务的原子性，参与事务执行的所有场地或者全部提交，或者全部</a:t>
            </a:r>
            <a:r>
              <a:rPr lang="zh-CN" altLang="zh-CN" dirty="0" smtClean="0"/>
              <a:t>撤销</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17</a:t>
            </a:fld>
            <a:endParaRPr lang="zh-CN" altLang="en-US"/>
          </a:p>
        </p:txBody>
      </p:sp>
    </p:spTree>
    <p:extLst>
      <p:ext uri="{BB962C8B-B14F-4D97-AF65-F5344CB8AC3E}">
        <p14:creationId xmlns:p14="http://schemas.microsoft.com/office/powerpoint/2010/main" val="270510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 </a:t>
            </a:r>
            <a:r>
              <a:rPr lang="zh-CN" altLang="zh-CN" dirty="0"/>
              <a:t>并行数据库</a:t>
            </a:r>
            <a:endParaRPr lang="zh-CN" altLang="en-US" dirty="0"/>
          </a:p>
        </p:txBody>
      </p:sp>
      <p:sp>
        <p:nvSpPr>
          <p:cNvPr id="3" name="内容占位符 2"/>
          <p:cNvSpPr>
            <a:spLocks noGrp="1"/>
          </p:cNvSpPr>
          <p:nvPr>
            <p:ph idx="1"/>
          </p:nvPr>
        </p:nvSpPr>
        <p:spPr/>
        <p:txBody>
          <a:bodyPr/>
          <a:lstStyle/>
          <a:p>
            <a:r>
              <a:rPr lang="en-US" altLang="zh-CN" dirty="0"/>
              <a:t>15.2.1 </a:t>
            </a:r>
            <a:r>
              <a:rPr lang="zh-CN" altLang="zh-CN" dirty="0"/>
              <a:t>并行数据库概述</a:t>
            </a:r>
          </a:p>
          <a:p>
            <a:r>
              <a:rPr lang="en-US" altLang="zh-CN" dirty="0"/>
              <a:t>15.2.2 </a:t>
            </a:r>
            <a:r>
              <a:rPr lang="zh-CN" altLang="zh-CN" dirty="0"/>
              <a:t>并行数据库系统结构</a:t>
            </a:r>
          </a:p>
          <a:p>
            <a:r>
              <a:rPr lang="en-US" altLang="zh-CN" dirty="0"/>
              <a:t>15.2.3 </a:t>
            </a:r>
            <a:r>
              <a:rPr lang="zh-CN" altLang="zh-CN" dirty="0"/>
              <a:t>数据划分与</a:t>
            </a:r>
            <a:r>
              <a:rPr lang="zh-CN" altLang="zh-CN" dirty="0" smtClean="0"/>
              <a:t>并行算法</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a:p>
        </p:txBody>
      </p:sp>
    </p:spTree>
    <p:extLst>
      <p:ext uri="{BB962C8B-B14F-4D97-AF65-F5344CB8AC3E}">
        <p14:creationId xmlns:p14="http://schemas.microsoft.com/office/powerpoint/2010/main" val="299128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15.2.1 </a:t>
            </a:r>
            <a:r>
              <a:rPr lang="zh-CN" altLang="zh-CN" dirty="0"/>
              <a:t>并行数据库概述</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sz="3000" dirty="0" smtClean="0"/>
              <a:t>随着数据库</a:t>
            </a:r>
            <a:r>
              <a:rPr lang="zh-CN" altLang="zh-CN" sz="3000" dirty="0"/>
              <a:t>规模越来越大，联机访问的用户越来越多，数据查询也越来越复杂，提高数据库系统吞吐率和减少事务响应时间成为数据库系统发展的关键问题，数据库应用的发展对数据库的性能和可用性提出了更高的要求</a:t>
            </a:r>
            <a:r>
              <a:rPr lang="zh-CN" altLang="zh-CN" sz="3000" dirty="0" smtClean="0"/>
              <a:t>。</a:t>
            </a:r>
            <a:endParaRPr lang="en-US" altLang="zh-CN" sz="3000" dirty="0" smtClean="0"/>
          </a:p>
          <a:p>
            <a:r>
              <a:rPr lang="zh-CN" altLang="zh-CN" sz="3000" dirty="0" smtClean="0"/>
              <a:t>以</a:t>
            </a:r>
            <a:r>
              <a:rPr lang="zh-CN" altLang="zh-CN" sz="3000" dirty="0"/>
              <a:t>并行计算机为基础的并行数据库系统的出现为高性能数据库管理系统的实现带来了希望</a:t>
            </a:r>
            <a:r>
              <a:rPr lang="zh-CN" altLang="zh-CN" sz="3000" dirty="0" smtClean="0"/>
              <a:t>。</a:t>
            </a:r>
            <a:endParaRPr lang="zh-CN" altLang="zh-CN"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19</a:t>
            </a:fld>
            <a:endParaRPr lang="zh-CN" altLang="en-US"/>
          </a:p>
        </p:txBody>
      </p:sp>
    </p:spTree>
    <p:extLst>
      <p:ext uri="{BB962C8B-B14F-4D97-AF65-F5344CB8AC3E}">
        <p14:creationId xmlns:p14="http://schemas.microsoft.com/office/powerpoint/2010/main" val="206379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dirty="0"/>
              <a:t>第</a:t>
            </a:r>
            <a:r>
              <a:rPr lang="en-US" altLang="zh-CN" dirty="0"/>
              <a:t>15</a:t>
            </a:r>
            <a:r>
              <a:rPr lang="zh-CN" altLang="zh-CN" dirty="0"/>
              <a:t>章 大规模数据库架构</a:t>
            </a:r>
            <a:endParaRPr lang="zh-CN" altLang="en-US" dirty="0"/>
          </a:p>
        </p:txBody>
      </p:sp>
      <p:sp>
        <p:nvSpPr>
          <p:cNvPr id="444419" name="Rectangle 3"/>
          <p:cNvSpPr>
            <a:spLocks noGrp="1" noChangeArrowheads="1"/>
          </p:cNvSpPr>
          <p:nvPr>
            <p:ph type="body" idx="1"/>
          </p:nvPr>
        </p:nvSpPr>
        <p:spPr>
          <a:xfrm>
            <a:off x="1547664" y="1773238"/>
            <a:ext cx="5472608" cy="3239938"/>
          </a:xfrm>
        </p:spPr>
        <p:txBody>
          <a:bodyPr/>
          <a:lstStyle/>
          <a:p>
            <a:r>
              <a:rPr lang="en-US" altLang="zh-CN" dirty="0"/>
              <a:t>15.1 </a:t>
            </a:r>
            <a:r>
              <a:rPr lang="zh-CN" altLang="zh-CN" dirty="0"/>
              <a:t>分布式数据库</a:t>
            </a:r>
            <a:endParaRPr lang="zh-CN" altLang="en-US" sz="3600" dirty="0"/>
          </a:p>
          <a:p>
            <a:r>
              <a:rPr lang="en-US" altLang="zh-CN" dirty="0"/>
              <a:t>15.2 </a:t>
            </a:r>
            <a:r>
              <a:rPr lang="zh-CN" altLang="zh-CN" dirty="0"/>
              <a:t>并行数据库</a:t>
            </a:r>
            <a:endParaRPr lang="zh-CN" altLang="en-US" sz="3600" dirty="0"/>
          </a:p>
          <a:p>
            <a:r>
              <a:rPr lang="en-US" altLang="zh-CN" dirty="0"/>
              <a:t>15.3 NoSQL</a:t>
            </a:r>
            <a:r>
              <a:rPr lang="zh-CN" altLang="zh-CN" dirty="0" smtClean="0"/>
              <a:t>数据库</a:t>
            </a:r>
            <a:endParaRPr lang="en-US" altLang="zh-CN" dirty="0" smtClean="0"/>
          </a:p>
          <a:p>
            <a:r>
              <a:rPr lang="en-US" altLang="zh-CN" dirty="0"/>
              <a:t>15.4</a:t>
            </a:r>
            <a:r>
              <a:rPr lang="zh-CN" altLang="zh-CN" dirty="0"/>
              <a:t>云计算数据库架构</a:t>
            </a:r>
            <a:endParaRPr lang="zh-CN" altLang="en-US" sz="3600" dirty="0"/>
          </a:p>
        </p:txBody>
      </p:sp>
      <p:sp>
        <p:nvSpPr>
          <p:cNvPr id="9" name="日期占位符 8"/>
          <p:cNvSpPr>
            <a:spLocks noGrp="1"/>
          </p:cNvSpPr>
          <p:nvPr>
            <p:ph type="dt" sz="half" idx="10"/>
          </p:nvPr>
        </p:nvSpPr>
        <p:spPr/>
        <p:txBody>
          <a:bodyPr/>
          <a:lstStyle/>
          <a:p>
            <a:pPr>
              <a:defRPr/>
            </a:pPr>
            <a:fld id="{4FFCE74D-14D6-45D4-8084-DD68EF5A500D}" type="datetime8">
              <a:rPr lang="zh-CN" altLang="en-US" smtClean="0"/>
              <a:t>2016年3月10日8时43分</a:t>
            </a:fld>
            <a:endParaRPr lang="zh-CN" altLang="en-US" dirty="0"/>
          </a:p>
        </p:txBody>
      </p:sp>
      <p:sp>
        <p:nvSpPr>
          <p:cNvPr id="10" name="灯片编号占位符 9"/>
          <p:cNvSpPr>
            <a:spLocks noGrp="1"/>
          </p:cNvSpPr>
          <p:nvPr>
            <p:ph type="sldNum" sz="quarter" idx="12"/>
          </p:nvPr>
        </p:nvSpPr>
        <p:spPr/>
        <p:txBody>
          <a:bodyPr/>
          <a:lstStyle/>
          <a:p>
            <a:pPr>
              <a:defRPr/>
            </a:pPr>
            <a:fld id="{A1C693C5-2466-49C7-9407-97947274FDD1}" type="slidenum">
              <a:rPr lang="zh-CN" altLang="en-US" smtClean="0"/>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15.2.2 </a:t>
            </a:r>
            <a:r>
              <a:rPr lang="zh-CN" altLang="zh-CN" dirty="0"/>
              <a:t>并行数据库系统结构</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a:p>
        </p:txBody>
      </p:sp>
      <p:sp>
        <p:nvSpPr>
          <p:cNvPr id="6" name="内容占位符 5"/>
          <p:cNvSpPr>
            <a:spLocks noGrp="1"/>
          </p:cNvSpPr>
          <p:nvPr>
            <p:ph idx="1"/>
          </p:nvPr>
        </p:nvSpPr>
        <p:spPr>
          <a:xfrm>
            <a:off x="566738" y="1340768"/>
            <a:ext cx="8001000" cy="789930"/>
          </a:xfrm>
        </p:spPr>
        <p:txBody>
          <a:bodyPr/>
          <a:lstStyle/>
          <a:p>
            <a:r>
              <a:rPr lang="zh-CN" altLang="zh-CN" dirty="0"/>
              <a:t>共享内存结构</a:t>
            </a:r>
            <a:endParaRPr lang="zh-CN" altLang="en-US" dirty="0"/>
          </a:p>
        </p:txBody>
      </p:sp>
      <p:pic>
        <p:nvPicPr>
          <p:cNvPr id="7" name="图片 6"/>
          <p:cNvPicPr>
            <a:picLocks noChangeAspect="1"/>
          </p:cNvPicPr>
          <p:nvPr/>
        </p:nvPicPr>
        <p:blipFill>
          <a:blip r:embed="rId2"/>
          <a:stretch>
            <a:fillRect/>
          </a:stretch>
        </p:blipFill>
        <p:spPr>
          <a:xfrm>
            <a:off x="1032261" y="2060848"/>
            <a:ext cx="6708091" cy="3897438"/>
          </a:xfrm>
          <a:prstGeom prst="rect">
            <a:avLst/>
          </a:prstGeom>
        </p:spPr>
      </p:pic>
    </p:spTree>
    <p:extLst>
      <p:ext uri="{BB962C8B-B14F-4D97-AF65-F5344CB8AC3E}">
        <p14:creationId xmlns:p14="http://schemas.microsoft.com/office/powerpoint/2010/main" val="254624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共享磁盘结构</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pic>
        <p:nvPicPr>
          <p:cNvPr id="6" name="图片 5"/>
          <p:cNvPicPr>
            <a:picLocks noChangeAspect="1"/>
          </p:cNvPicPr>
          <p:nvPr/>
        </p:nvPicPr>
        <p:blipFill>
          <a:blip r:embed="rId2"/>
          <a:stretch>
            <a:fillRect/>
          </a:stretch>
        </p:blipFill>
        <p:spPr>
          <a:xfrm>
            <a:off x="1441547" y="1423444"/>
            <a:ext cx="6226797" cy="4381820"/>
          </a:xfrm>
          <a:prstGeom prst="rect">
            <a:avLst/>
          </a:prstGeom>
        </p:spPr>
      </p:pic>
    </p:spTree>
    <p:extLst>
      <p:ext uri="{BB962C8B-B14F-4D97-AF65-F5344CB8AC3E}">
        <p14:creationId xmlns:p14="http://schemas.microsoft.com/office/powerpoint/2010/main" val="156214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无共享结构</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a:p>
        </p:txBody>
      </p:sp>
      <p:pic>
        <p:nvPicPr>
          <p:cNvPr id="6" name="图片 5"/>
          <p:cNvPicPr>
            <a:picLocks noChangeAspect="1"/>
          </p:cNvPicPr>
          <p:nvPr/>
        </p:nvPicPr>
        <p:blipFill>
          <a:blip r:embed="rId2"/>
          <a:stretch>
            <a:fillRect/>
          </a:stretch>
        </p:blipFill>
        <p:spPr>
          <a:xfrm>
            <a:off x="755576" y="1772816"/>
            <a:ext cx="7681432" cy="2618312"/>
          </a:xfrm>
          <a:prstGeom prst="rect">
            <a:avLst/>
          </a:prstGeom>
        </p:spPr>
      </p:pic>
    </p:spTree>
    <p:extLst>
      <p:ext uri="{BB962C8B-B14F-4D97-AF65-F5344CB8AC3E}">
        <p14:creationId xmlns:p14="http://schemas.microsoft.com/office/powerpoint/2010/main" val="1438753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层次结构</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pic>
        <p:nvPicPr>
          <p:cNvPr id="6" name="图片 5"/>
          <p:cNvPicPr>
            <a:picLocks noChangeAspect="1"/>
          </p:cNvPicPr>
          <p:nvPr/>
        </p:nvPicPr>
        <p:blipFill>
          <a:blip r:embed="rId2"/>
          <a:stretch>
            <a:fillRect/>
          </a:stretch>
        </p:blipFill>
        <p:spPr>
          <a:xfrm>
            <a:off x="683568" y="1484784"/>
            <a:ext cx="7888547" cy="3960439"/>
          </a:xfrm>
          <a:prstGeom prst="rect">
            <a:avLst/>
          </a:prstGeom>
        </p:spPr>
      </p:pic>
    </p:spTree>
    <p:extLst>
      <p:ext uri="{BB962C8B-B14F-4D97-AF65-F5344CB8AC3E}">
        <p14:creationId xmlns:p14="http://schemas.microsoft.com/office/powerpoint/2010/main" val="1696304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15.2.3 </a:t>
            </a:r>
            <a:r>
              <a:rPr lang="zh-CN" altLang="zh-CN" dirty="0"/>
              <a:t>数据划分与并行算法</a:t>
            </a:r>
            <a:endParaRPr lang="zh-CN" altLang="en-US" dirty="0"/>
          </a:p>
        </p:txBody>
      </p:sp>
      <p:sp>
        <p:nvSpPr>
          <p:cNvPr id="3" name="内容占位符 2"/>
          <p:cNvSpPr>
            <a:spLocks noGrp="1"/>
          </p:cNvSpPr>
          <p:nvPr>
            <p:ph idx="1"/>
          </p:nvPr>
        </p:nvSpPr>
        <p:spPr/>
        <p:txBody>
          <a:bodyPr/>
          <a:lstStyle/>
          <a:p>
            <a:r>
              <a:rPr lang="zh-CN" altLang="zh-CN" dirty="0"/>
              <a:t>一维</a:t>
            </a:r>
            <a:r>
              <a:rPr lang="zh-CN" altLang="zh-CN" dirty="0" smtClean="0"/>
              <a:t>数据划分</a:t>
            </a:r>
            <a:endParaRPr lang="en-US" altLang="zh-CN" dirty="0" smtClean="0"/>
          </a:p>
          <a:p>
            <a:r>
              <a:rPr lang="zh-CN" altLang="zh-CN" dirty="0" smtClean="0"/>
              <a:t>多维数据划分</a:t>
            </a:r>
            <a:endParaRPr lang="en-US" altLang="zh-CN" dirty="0" smtClean="0"/>
          </a:p>
          <a:p>
            <a:r>
              <a:rPr lang="zh-CN" altLang="zh-CN" dirty="0"/>
              <a:t>并行算法</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24</a:t>
            </a:fld>
            <a:endParaRPr lang="zh-CN" altLang="en-US"/>
          </a:p>
        </p:txBody>
      </p:sp>
    </p:spTree>
    <p:extLst>
      <p:ext uri="{BB962C8B-B14F-4D97-AF65-F5344CB8AC3E}">
        <p14:creationId xmlns:p14="http://schemas.microsoft.com/office/powerpoint/2010/main" val="159565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一维数据划分</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dirty="0" smtClean="0"/>
              <a:t>根据</a:t>
            </a:r>
            <a:r>
              <a:rPr lang="zh-CN" altLang="zh-CN" dirty="0"/>
              <a:t>关系中某个属性的值来划分整个关系，这个属性称之为划分属性</a:t>
            </a:r>
            <a:r>
              <a:rPr lang="zh-CN" altLang="zh-CN" dirty="0" smtClean="0"/>
              <a:t>。</a:t>
            </a:r>
            <a:endParaRPr lang="en-US" altLang="zh-CN" dirty="0" smtClean="0"/>
          </a:p>
          <a:p>
            <a:r>
              <a:rPr lang="zh-CN" altLang="zh-CN" dirty="0" smtClean="0"/>
              <a:t>主要</a:t>
            </a:r>
            <a:r>
              <a:rPr lang="zh-CN" altLang="zh-CN" dirty="0"/>
              <a:t>有以下几种划分方法</a:t>
            </a:r>
            <a:r>
              <a:rPr lang="zh-CN" altLang="zh-CN" dirty="0" smtClean="0"/>
              <a:t>：</a:t>
            </a:r>
            <a:endParaRPr lang="en-US" altLang="zh-CN" dirty="0" smtClean="0"/>
          </a:p>
          <a:p>
            <a:pPr lvl="1"/>
            <a:r>
              <a:rPr lang="zh-CN" altLang="zh-CN" dirty="0" smtClean="0"/>
              <a:t>轮转法</a:t>
            </a:r>
            <a:r>
              <a:rPr lang="zh-CN" altLang="zh-CN" dirty="0"/>
              <a:t>（</a:t>
            </a:r>
            <a:r>
              <a:rPr lang="en-US" altLang="zh-CN" dirty="0"/>
              <a:t>round-robin</a:t>
            </a:r>
            <a:r>
              <a:rPr lang="zh-CN" altLang="zh-CN" dirty="0" smtClean="0"/>
              <a:t>）</a:t>
            </a:r>
            <a:endParaRPr lang="en-US" altLang="zh-CN" dirty="0" smtClean="0"/>
          </a:p>
          <a:p>
            <a:pPr lvl="1"/>
            <a:r>
              <a:rPr lang="zh-CN" altLang="zh-CN" dirty="0"/>
              <a:t>散列划分（</a:t>
            </a:r>
            <a:r>
              <a:rPr lang="en-US" altLang="zh-CN" dirty="0"/>
              <a:t>hash partitioning</a:t>
            </a:r>
            <a:r>
              <a:rPr lang="zh-CN" altLang="zh-CN" dirty="0"/>
              <a:t>）</a:t>
            </a:r>
          </a:p>
          <a:p>
            <a:pPr lvl="1"/>
            <a:r>
              <a:rPr lang="zh-CN" altLang="zh-CN" dirty="0"/>
              <a:t>范围划分（</a:t>
            </a:r>
            <a:r>
              <a:rPr lang="en-US" altLang="zh-CN" dirty="0"/>
              <a:t>range partitioning</a:t>
            </a:r>
            <a:r>
              <a:rPr lang="zh-CN" altLang="zh-CN" dirty="0"/>
              <a:t>）</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25</a:t>
            </a:fld>
            <a:endParaRPr lang="zh-CN" altLang="en-US"/>
          </a:p>
        </p:txBody>
      </p:sp>
    </p:spTree>
    <p:extLst>
      <p:ext uri="{BB962C8B-B14F-4D97-AF65-F5344CB8AC3E}">
        <p14:creationId xmlns:p14="http://schemas.microsoft.com/office/powerpoint/2010/main" val="1635561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轮转法</a:t>
            </a:r>
            <a:endParaRPr lang="zh-CN" altLang="en-US" dirty="0"/>
          </a:p>
        </p:txBody>
      </p:sp>
      <p:sp>
        <p:nvSpPr>
          <p:cNvPr id="3" name="内容占位符 2"/>
          <p:cNvSpPr>
            <a:spLocks noGrp="1"/>
          </p:cNvSpPr>
          <p:nvPr>
            <p:ph idx="1"/>
          </p:nvPr>
        </p:nvSpPr>
        <p:spPr/>
        <p:txBody>
          <a:bodyPr/>
          <a:lstStyle/>
          <a:p>
            <a:r>
              <a:rPr lang="zh-CN" altLang="zh-CN" dirty="0"/>
              <a:t>该策略顺序扫描整个关系，将元组依次划分到</a:t>
            </a:r>
            <a:r>
              <a:rPr lang="en-US" altLang="zh-CN" dirty="0"/>
              <a:t>n</a:t>
            </a:r>
            <a:r>
              <a:rPr lang="zh-CN" altLang="zh-CN" dirty="0"/>
              <a:t>个磁盘上</a:t>
            </a:r>
            <a:r>
              <a:rPr lang="zh-CN" altLang="zh-CN" dirty="0" smtClean="0"/>
              <a:t>，</a:t>
            </a:r>
            <a:endParaRPr lang="en-US" altLang="zh-CN" dirty="0" smtClean="0"/>
          </a:p>
          <a:p>
            <a:r>
              <a:rPr lang="zh-CN" altLang="zh-CN" dirty="0" smtClean="0"/>
              <a:t>轮转</a:t>
            </a:r>
            <a:r>
              <a:rPr lang="zh-CN" altLang="zh-CN" dirty="0"/>
              <a:t>法保证了元组在多个磁盘上平均分配，最多相差</a:t>
            </a:r>
            <a:r>
              <a:rPr lang="en-US" altLang="zh-CN" dirty="0"/>
              <a:t>1</a:t>
            </a:r>
            <a:r>
              <a:rPr lang="zh-CN" altLang="zh-CN" dirty="0" smtClean="0"/>
              <a:t>。</a:t>
            </a:r>
            <a:endParaRPr lang="en-US" altLang="zh-CN" dirty="0" smtClean="0"/>
          </a:p>
          <a:p>
            <a:r>
              <a:rPr lang="zh-CN" altLang="zh-CN" dirty="0" smtClean="0"/>
              <a:t>该</a:t>
            </a:r>
            <a:r>
              <a:rPr lang="zh-CN" altLang="zh-CN" dirty="0"/>
              <a:t>策略最适合于扫描整个关系的</a:t>
            </a:r>
            <a:r>
              <a:rPr lang="zh-CN" altLang="zh-CN" dirty="0" smtClean="0"/>
              <a:t>应用</a:t>
            </a:r>
            <a:endParaRPr lang="en-US" altLang="zh-CN" dirty="0" smtClean="0"/>
          </a:p>
          <a:p>
            <a:r>
              <a:rPr lang="zh-CN" altLang="en-US" dirty="0" smtClean="0"/>
              <a:t>缺点：</a:t>
            </a:r>
            <a:r>
              <a:rPr lang="zh-CN" altLang="zh-CN" dirty="0"/>
              <a:t>对于点查询和范围查询的处理非常</a:t>
            </a:r>
            <a:r>
              <a:rPr lang="zh-CN" altLang="zh-CN" dirty="0" smtClean="0"/>
              <a:t>复杂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26</a:t>
            </a:fld>
            <a:endParaRPr lang="zh-CN" altLang="en-US"/>
          </a:p>
        </p:txBody>
      </p:sp>
    </p:spTree>
    <p:extLst>
      <p:ext uri="{BB962C8B-B14F-4D97-AF65-F5344CB8AC3E}">
        <p14:creationId xmlns:p14="http://schemas.microsoft.com/office/powerpoint/2010/main" val="171910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散列划分</a:t>
            </a:r>
            <a:endParaRPr lang="zh-CN" altLang="en-US" dirty="0"/>
          </a:p>
        </p:txBody>
      </p:sp>
      <p:sp>
        <p:nvSpPr>
          <p:cNvPr id="3" name="内容占位符 2"/>
          <p:cNvSpPr>
            <a:spLocks noGrp="1"/>
          </p:cNvSpPr>
          <p:nvPr>
            <p:ph idx="1"/>
          </p:nvPr>
        </p:nvSpPr>
        <p:spPr>
          <a:xfrm>
            <a:off x="539552" y="1412776"/>
            <a:ext cx="8181726" cy="4752528"/>
          </a:xfrm>
        </p:spPr>
        <p:txBody>
          <a:bodyPr/>
          <a:lstStyle/>
          <a:p>
            <a:pPr>
              <a:lnSpc>
                <a:spcPct val="100000"/>
              </a:lnSpc>
              <a:spcBef>
                <a:spcPts val="600"/>
              </a:spcBef>
            </a:pPr>
            <a:r>
              <a:rPr lang="zh-CN" altLang="zh-CN" sz="3200" dirty="0"/>
              <a:t>该策略使用一个值域为</a:t>
            </a:r>
            <a:r>
              <a:rPr lang="en-US" altLang="zh-CN" sz="3200" dirty="0"/>
              <a:t>{0</a:t>
            </a:r>
            <a:r>
              <a:rPr lang="zh-CN" altLang="zh-CN" sz="3200" dirty="0"/>
              <a:t>，</a:t>
            </a:r>
            <a:r>
              <a:rPr lang="en-US" altLang="zh-CN" sz="3200" dirty="0"/>
              <a:t>1</a:t>
            </a:r>
            <a:r>
              <a:rPr lang="zh-CN" altLang="zh-CN" sz="3200" dirty="0"/>
              <a:t>，</a:t>
            </a:r>
            <a:r>
              <a:rPr lang="en-US" altLang="zh-CN" sz="3200" dirty="0"/>
              <a:t>2</a:t>
            </a:r>
            <a:r>
              <a:rPr lang="zh-CN" altLang="zh-CN" sz="3200" dirty="0"/>
              <a:t>，……，</a:t>
            </a:r>
            <a:r>
              <a:rPr lang="en-US" altLang="zh-CN" sz="3200" dirty="0"/>
              <a:t>n-1}</a:t>
            </a:r>
            <a:r>
              <a:rPr lang="zh-CN" altLang="zh-CN" sz="3200" dirty="0"/>
              <a:t>散列函数，选取关系中的一个或多个属性作为划分属性，根据这个划分属性进行散列，如果散列函数返回</a:t>
            </a:r>
            <a:r>
              <a:rPr lang="en-US" altLang="zh-CN" sz="3200" dirty="0" err="1"/>
              <a:t>i</a:t>
            </a:r>
            <a:r>
              <a:rPr lang="zh-CN" altLang="zh-CN" sz="3200" dirty="0"/>
              <a:t>，就把这个元组分配到磁盘</a:t>
            </a:r>
            <a:r>
              <a:rPr lang="en-US" altLang="zh-CN" sz="3200" dirty="0"/>
              <a:t>Di</a:t>
            </a:r>
            <a:r>
              <a:rPr lang="zh-CN" altLang="zh-CN" sz="3200" dirty="0"/>
              <a:t>中</a:t>
            </a:r>
            <a:r>
              <a:rPr lang="zh-CN" altLang="zh-CN" sz="3200" dirty="0" smtClean="0"/>
              <a:t>。</a:t>
            </a:r>
            <a:endParaRPr lang="en-US" altLang="zh-CN" sz="3200" dirty="0" smtClean="0"/>
          </a:p>
          <a:p>
            <a:pPr>
              <a:lnSpc>
                <a:spcPct val="100000"/>
              </a:lnSpc>
              <a:spcBef>
                <a:spcPts val="600"/>
              </a:spcBef>
            </a:pPr>
            <a:r>
              <a:rPr lang="zh-CN" altLang="zh-CN" sz="3200" dirty="0" smtClean="0"/>
              <a:t>散</a:t>
            </a:r>
            <a:r>
              <a:rPr lang="zh-CN" altLang="zh-CN" sz="3200" dirty="0"/>
              <a:t>列划分方法比轮转法更适合于点</a:t>
            </a:r>
            <a:r>
              <a:rPr lang="zh-CN" altLang="zh-CN" sz="3200" dirty="0" smtClean="0"/>
              <a:t>查询</a:t>
            </a:r>
            <a:r>
              <a:rPr lang="zh-CN" altLang="en-US" sz="3200" dirty="0" smtClean="0"/>
              <a:t>。</a:t>
            </a:r>
            <a:endParaRPr lang="en-US" altLang="zh-CN" sz="3200" dirty="0" smtClean="0"/>
          </a:p>
          <a:p>
            <a:pPr>
              <a:lnSpc>
                <a:spcPct val="100000"/>
              </a:lnSpc>
              <a:spcBef>
                <a:spcPts val="600"/>
              </a:spcBef>
            </a:pPr>
            <a:r>
              <a:rPr lang="zh-CN" altLang="zh-CN" sz="3200" dirty="0" smtClean="0"/>
              <a:t>缺点</a:t>
            </a:r>
            <a:r>
              <a:rPr lang="zh-CN" altLang="en-US" sz="3200" dirty="0" smtClean="0"/>
              <a:t>：</a:t>
            </a:r>
            <a:r>
              <a:rPr lang="zh-CN" altLang="zh-CN" sz="3200" dirty="0" smtClean="0"/>
              <a:t>如果</a:t>
            </a:r>
            <a:r>
              <a:rPr lang="zh-CN" altLang="zh-CN" sz="3200" dirty="0"/>
              <a:t>散列函数选的不合理，则可能会引起数据划分的不均衡，因此，选择一个优良的散列函数是该策略的</a:t>
            </a:r>
            <a:r>
              <a:rPr lang="zh-CN" altLang="zh-CN" sz="3200" dirty="0" smtClean="0"/>
              <a:t>关键</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27</a:t>
            </a:fld>
            <a:endParaRPr lang="zh-CN" altLang="en-US"/>
          </a:p>
        </p:txBody>
      </p:sp>
    </p:spTree>
    <p:extLst>
      <p:ext uri="{BB962C8B-B14F-4D97-AF65-F5344CB8AC3E}">
        <p14:creationId xmlns:p14="http://schemas.microsoft.com/office/powerpoint/2010/main" val="2129935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范围划分</a:t>
            </a:r>
            <a:endParaRPr lang="zh-CN" altLang="en-US" dirty="0"/>
          </a:p>
        </p:txBody>
      </p:sp>
      <p:sp>
        <p:nvSpPr>
          <p:cNvPr id="3" name="内容占位符 2"/>
          <p:cNvSpPr>
            <a:spLocks noGrp="1"/>
          </p:cNvSpPr>
          <p:nvPr>
            <p:ph idx="1"/>
          </p:nvPr>
        </p:nvSpPr>
        <p:spPr>
          <a:xfrm>
            <a:off x="566738" y="1340768"/>
            <a:ext cx="8001000" cy="4752528"/>
          </a:xfrm>
        </p:spPr>
        <p:txBody>
          <a:bodyPr/>
          <a:lstStyle/>
          <a:p>
            <a:pPr algn="just"/>
            <a:r>
              <a:rPr lang="zh-CN" altLang="zh-CN" dirty="0"/>
              <a:t>该策略按照关系中某个属性的取值范围将数据文件划分为</a:t>
            </a:r>
            <a:r>
              <a:rPr lang="en-US" altLang="zh-CN" dirty="0"/>
              <a:t>n</a:t>
            </a:r>
            <a:r>
              <a:rPr lang="zh-CN" altLang="zh-CN" dirty="0"/>
              <a:t>部分，分别存放到磁盘上</a:t>
            </a:r>
            <a:r>
              <a:rPr lang="zh-CN" altLang="zh-CN" dirty="0" smtClean="0"/>
              <a:t>。</a:t>
            </a:r>
            <a:endParaRPr lang="en-US" altLang="zh-CN" dirty="0" smtClean="0"/>
          </a:p>
          <a:p>
            <a:pPr algn="just"/>
            <a:r>
              <a:rPr lang="zh-CN" altLang="zh-CN" dirty="0"/>
              <a:t>这种划分</a:t>
            </a:r>
            <a:r>
              <a:rPr lang="zh-CN" altLang="zh-CN" dirty="0" smtClean="0"/>
              <a:t>方法有利于</a:t>
            </a:r>
            <a:r>
              <a:rPr lang="zh-CN" altLang="zh-CN" dirty="0"/>
              <a:t>范围</a:t>
            </a:r>
            <a:r>
              <a:rPr lang="zh-CN" altLang="zh-CN" dirty="0" smtClean="0"/>
              <a:t>查询及</a:t>
            </a:r>
            <a:r>
              <a:rPr lang="zh-CN" altLang="zh-CN" dirty="0"/>
              <a:t>点查询</a:t>
            </a:r>
            <a:r>
              <a:rPr lang="zh-CN" altLang="zh-CN" dirty="0" smtClean="0"/>
              <a:t>。</a:t>
            </a:r>
            <a:endParaRPr lang="en-US" altLang="zh-CN" dirty="0" smtClean="0"/>
          </a:p>
          <a:p>
            <a:pPr algn="just"/>
            <a:r>
              <a:rPr lang="zh-CN" altLang="en-US" dirty="0" smtClean="0"/>
              <a:t>缺点：</a:t>
            </a:r>
            <a:r>
              <a:rPr lang="zh-CN" altLang="zh-CN" dirty="0" smtClean="0"/>
              <a:t>可能</a:t>
            </a:r>
            <a:r>
              <a:rPr lang="zh-CN" altLang="zh-CN" dirty="0"/>
              <a:t>会引起数据分布不均匀，导致并行处理能力下降。</a:t>
            </a:r>
          </a:p>
          <a:p>
            <a:pPr algn="just"/>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28</a:t>
            </a:fld>
            <a:endParaRPr lang="zh-CN" altLang="en-US"/>
          </a:p>
        </p:txBody>
      </p:sp>
    </p:spTree>
    <p:extLst>
      <p:ext uri="{BB962C8B-B14F-4D97-AF65-F5344CB8AC3E}">
        <p14:creationId xmlns:p14="http://schemas.microsoft.com/office/powerpoint/2010/main" val="3791844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多维数据划分</a:t>
            </a:r>
            <a:endParaRPr lang="zh-CN" altLang="en-US" dirty="0"/>
          </a:p>
        </p:txBody>
      </p:sp>
      <p:sp>
        <p:nvSpPr>
          <p:cNvPr id="3" name="内容占位符 2"/>
          <p:cNvSpPr>
            <a:spLocks noGrp="1"/>
          </p:cNvSpPr>
          <p:nvPr>
            <p:ph idx="1"/>
          </p:nvPr>
        </p:nvSpPr>
        <p:spPr/>
        <p:txBody>
          <a:bodyPr/>
          <a:lstStyle/>
          <a:p>
            <a:r>
              <a:rPr lang="zh-CN" altLang="zh-CN" dirty="0"/>
              <a:t>一维数据划分方法有一个共同的问题，它们都不能有效地支持非划分属性上具有选择谓词的查询</a:t>
            </a:r>
            <a:r>
              <a:rPr lang="zh-CN" altLang="zh-CN" dirty="0" smtClean="0"/>
              <a:t>。</a:t>
            </a:r>
            <a:endParaRPr lang="en-US" altLang="zh-CN" dirty="0" smtClean="0"/>
          </a:p>
          <a:p>
            <a:r>
              <a:rPr lang="zh-CN" altLang="zh-CN" dirty="0" smtClean="0"/>
              <a:t>为了</a:t>
            </a:r>
            <a:r>
              <a:rPr lang="zh-CN" altLang="zh-CN" dirty="0"/>
              <a:t>尽可能准确地找到数据所在位置，人们提出了几种多维数据划分</a:t>
            </a:r>
            <a:r>
              <a:rPr lang="zh-CN" altLang="zh-CN" dirty="0" smtClean="0"/>
              <a:t>方法</a:t>
            </a:r>
            <a:endParaRPr lang="en-US" altLang="zh-CN" dirty="0" smtClean="0"/>
          </a:p>
          <a:p>
            <a:r>
              <a:rPr lang="zh-CN" altLang="zh-CN" dirty="0" smtClean="0"/>
              <a:t>例如</a:t>
            </a:r>
            <a:r>
              <a:rPr lang="en-US" altLang="zh-CN" dirty="0"/>
              <a:t>CMD</a:t>
            </a:r>
            <a:r>
              <a:rPr lang="zh-CN" altLang="zh-CN" dirty="0"/>
              <a:t>多维划分法、</a:t>
            </a:r>
            <a:r>
              <a:rPr lang="en-US" altLang="zh-CN" dirty="0"/>
              <a:t>BERD</a:t>
            </a:r>
            <a:r>
              <a:rPr lang="zh-CN" altLang="zh-CN" dirty="0"/>
              <a:t>多维划分法、</a:t>
            </a:r>
            <a:r>
              <a:rPr lang="en-US" altLang="zh-CN" dirty="0"/>
              <a:t>MAGIC</a:t>
            </a:r>
            <a:r>
              <a:rPr lang="zh-CN" altLang="zh-CN" dirty="0"/>
              <a:t>多维划分法等。</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a:p>
        </p:txBody>
      </p:sp>
    </p:spTree>
    <p:extLst>
      <p:ext uri="{BB962C8B-B14F-4D97-AF65-F5344CB8AC3E}">
        <p14:creationId xmlns:p14="http://schemas.microsoft.com/office/powerpoint/2010/main" val="417799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sz="4000" dirty="0"/>
              <a:t>15.1 </a:t>
            </a:r>
            <a:r>
              <a:rPr lang="zh-CN" altLang="zh-CN" sz="4000" dirty="0"/>
              <a:t>分布式数据库</a:t>
            </a:r>
            <a:endParaRPr lang="zh-CN" altLang="en-US" sz="4000" dirty="0"/>
          </a:p>
        </p:txBody>
      </p:sp>
      <p:sp>
        <p:nvSpPr>
          <p:cNvPr id="407555" name="Rectangle 3"/>
          <p:cNvSpPr>
            <a:spLocks noGrp="1" noChangeArrowheads="1"/>
          </p:cNvSpPr>
          <p:nvPr>
            <p:ph type="body" idx="1"/>
          </p:nvPr>
        </p:nvSpPr>
        <p:spPr>
          <a:xfrm>
            <a:off x="611560" y="1557338"/>
            <a:ext cx="8141915" cy="4081462"/>
          </a:xfrm>
        </p:spPr>
        <p:txBody>
          <a:bodyPr/>
          <a:lstStyle/>
          <a:p>
            <a:r>
              <a:rPr lang="en-US" altLang="zh-CN" dirty="0"/>
              <a:t>15.1.1 </a:t>
            </a:r>
            <a:r>
              <a:rPr lang="zh-CN" altLang="zh-CN" dirty="0"/>
              <a:t>分布式数据库系统</a:t>
            </a:r>
            <a:r>
              <a:rPr lang="zh-CN" altLang="zh-CN" dirty="0" smtClean="0"/>
              <a:t>概述</a:t>
            </a:r>
            <a:endParaRPr lang="en-US" altLang="zh-CN" dirty="0" smtClean="0"/>
          </a:p>
          <a:p>
            <a:r>
              <a:rPr lang="en-US" altLang="zh-CN" dirty="0"/>
              <a:t>15.1.2 </a:t>
            </a:r>
            <a:r>
              <a:rPr lang="zh-CN" altLang="zh-CN" dirty="0"/>
              <a:t>分布式数据库目标与数据分布策略</a:t>
            </a:r>
          </a:p>
          <a:p>
            <a:r>
              <a:rPr lang="en-US" altLang="zh-CN" dirty="0"/>
              <a:t>15.1.3 </a:t>
            </a:r>
            <a:r>
              <a:rPr lang="zh-CN" altLang="zh-CN" dirty="0"/>
              <a:t>分布式数据库系统</a:t>
            </a:r>
            <a:r>
              <a:rPr lang="zh-CN" altLang="zh-CN" dirty="0" smtClean="0"/>
              <a:t>体系结构</a:t>
            </a:r>
            <a:endParaRPr lang="en-US" altLang="zh-CN" dirty="0" smtClean="0"/>
          </a:p>
          <a:p>
            <a:r>
              <a:rPr lang="en-US" altLang="zh-CN" dirty="0"/>
              <a:t>15.1.4 </a:t>
            </a:r>
            <a:r>
              <a:rPr lang="zh-CN" altLang="zh-CN" dirty="0"/>
              <a:t>分布式数据库的相关技术</a:t>
            </a:r>
          </a:p>
        </p:txBody>
      </p:sp>
      <p:sp>
        <p:nvSpPr>
          <p:cNvPr id="6" name="日期占位符 5"/>
          <p:cNvSpPr>
            <a:spLocks noGrp="1"/>
          </p:cNvSpPr>
          <p:nvPr>
            <p:ph type="dt" sz="half" idx="10"/>
          </p:nvPr>
        </p:nvSpPr>
        <p:spPr/>
        <p:txBody>
          <a:bodyPr/>
          <a:lstStyle/>
          <a:p>
            <a:pPr>
              <a:defRPr/>
            </a:pPr>
            <a:fld id="{193F8CDA-6BDE-4600-B948-E792827BC319}" type="datetime8">
              <a:rPr lang="zh-CN" altLang="en-US" smtClean="0"/>
              <a:t>2016年3月10日8时43分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并行算法</a:t>
            </a:r>
            <a:endParaRPr lang="zh-CN" altLang="en-US" dirty="0"/>
          </a:p>
        </p:txBody>
      </p:sp>
      <p:sp>
        <p:nvSpPr>
          <p:cNvPr id="3" name="内容占位符 2"/>
          <p:cNvSpPr>
            <a:spLocks noGrp="1"/>
          </p:cNvSpPr>
          <p:nvPr>
            <p:ph idx="1"/>
          </p:nvPr>
        </p:nvSpPr>
        <p:spPr/>
        <p:txBody>
          <a:bodyPr/>
          <a:lstStyle/>
          <a:p>
            <a:r>
              <a:rPr lang="zh-CN" altLang="zh-CN" dirty="0"/>
              <a:t>排序和连接是数据库系统中开销较大的运算，本节主要围绕这两种运算介绍一些并行算法。</a:t>
            </a:r>
          </a:p>
          <a:p>
            <a:pPr lvl="1"/>
            <a:r>
              <a:rPr lang="zh-CN" altLang="zh-CN" sz="3200" dirty="0" smtClean="0"/>
              <a:t>并行排序</a:t>
            </a:r>
            <a:endParaRPr lang="en-US" altLang="zh-CN" sz="3200" dirty="0" smtClean="0"/>
          </a:p>
          <a:p>
            <a:pPr lvl="1"/>
            <a:r>
              <a:rPr lang="zh-CN" altLang="zh-CN" sz="3200" dirty="0"/>
              <a:t>并行</a:t>
            </a:r>
            <a:r>
              <a:rPr lang="zh-CN" altLang="zh-CN" sz="3200" dirty="0" smtClean="0"/>
              <a:t>连接</a:t>
            </a:r>
            <a:endParaRPr lang="en-US" altLang="zh-CN" sz="3200" dirty="0" smtClean="0"/>
          </a:p>
          <a:p>
            <a:pPr lvl="1"/>
            <a:r>
              <a:rPr lang="zh-CN" altLang="zh-CN" sz="3200" dirty="0"/>
              <a:t>其它的关系操作</a:t>
            </a:r>
          </a:p>
          <a:p>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30</a:t>
            </a:fld>
            <a:endParaRPr lang="zh-CN" altLang="en-US"/>
          </a:p>
        </p:txBody>
      </p:sp>
    </p:spTree>
    <p:extLst>
      <p:ext uri="{BB962C8B-B14F-4D97-AF65-F5344CB8AC3E}">
        <p14:creationId xmlns:p14="http://schemas.microsoft.com/office/powerpoint/2010/main" val="3672646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并行排序</a:t>
            </a:r>
            <a:endParaRPr lang="zh-CN" altLang="en-US" dirty="0"/>
          </a:p>
        </p:txBody>
      </p:sp>
      <p:sp>
        <p:nvSpPr>
          <p:cNvPr id="3" name="内容占位符 2"/>
          <p:cNvSpPr>
            <a:spLocks noGrp="1"/>
          </p:cNvSpPr>
          <p:nvPr>
            <p:ph idx="1"/>
          </p:nvPr>
        </p:nvSpPr>
        <p:spPr/>
        <p:txBody>
          <a:bodyPr/>
          <a:lstStyle/>
          <a:p>
            <a:r>
              <a:rPr lang="zh-CN" altLang="zh-CN" dirty="0"/>
              <a:t>如果关系是按照范围划分的方法分配到各个磁盘之上，而且排序属性恰好为划分属性，那么直接将各个划分中的数据串接起来，便可得到完全排好序的关系。</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a:p>
        </p:txBody>
      </p:sp>
    </p:spTree>
    <p:extLst>
      <p:ext uri="{BB962C8B-B14F-4D97-AF65-F5344CB8AC3E}">
        <p14:creationId xmlns:p14="http://schemas.microsoft.com/office/powerpoint/2010/main" val="72597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并行</a:t>
            </a:r>
            <a:r>
              <a:rPr lang="zh-CN" altLang="zh-CN" dirty="0" smtClean="0"/>
              <a:t>连接</a:t>
            </a:r>
            <a:r>
              <a:rPr lang="en-US" altLang="zh-CN" dirty="0" smtClean="0"/>
              <a:t>——</a:t>
            </a:r>
            <a:r>
              <a:rPr lang="zh-CN" altLang="zh-CN" dirty="0" smtClean="0"/>
              <a:t>划分</a:t>
            </a:r>
            <a:r>
              <a:rPr lang="zh-CN" altLang="zh-CN" dirty="0"/>
              <a:t>连接</a:t>
            </a:r>
            <a:endParaRPr lang="zh-CN" altLang="en-US" dirty="0"/>
          </a:p>
        </p:txBody>
      </p:sp>
      <p:sp>
        <p:nvSpPr>
          <p:cNvPr id="3" name="内容占位符 2"/>
          <p:cNvSpPr>
            <a:spLocks noGrp="1"/>
          </p:cNvSpPr>
          <p:nvPr>
            <p:ph idx="1"/>
          </p:nvPr>
        </p:nvSpPr>
        <p:spPr/>
        <p:txBody>
          <a:bodyPr/>
          <a:lstStyle/>
          <a:p>
            <a:r>
              <a:rPr lang="zh-CN" altLang="zh-CN" sz="3200" dirty="0"/>
              <a:t>对于等值连接和自然连接，可以将输入的两个关系划分到多个处理器中，然后在每个处理器上进行本地连接</a:t>
            </a:r>
            <a:r>
              <a:rPr lang="zh-CN" altLang="zh-CN" sz="3200" dirty="0" smtClean="0"/>
              <a:t>。</a:t>
            </a:r>
            <a:endParaRPr lang="en-US" altLang="zh-CN" sz="3200" dirty="0" smtClean="0"/>
          </a:p>
          <a:p>
            <a:r>
              <a:rPr lang="zh-CN" altLang="zh-CN" sz="3200" dirty="0" smtClean="0"/>
              <a:t>例如</a:t>
            </a:r>
            <a:r>
              <a:rPr lang="zh-CN" altLang="zh-CN" sz="3200" dirty="0"/>
              <a:t>，假设有两个关系</a:t>
            </a:r>
            <a:r>
              <a:rPr lang="en-US" altLang="zh-CN" sz="3200" dirty="0"/>
              <a:t>R</a:t>
            </a:r>
            <a:r>
              <a:rPr lang="zh-CN" altLang="zh-CN" sz="3200" dirty="0"/>
              <a:t>和</a:t>
            </a:r>
            <a:r>
              <a:rPr lang="en-US" altLang="zh-CN" sz="3200" dirty="0"/>
              <a:t>S</a:t>
            </a:r>
            <a:r>
              <a:rPr lang="zh-CN" altLang="zh-CN" sz="3200" dirty="0"/>
              <a:t>进行等值连接，首先将</a:t>
            </a:r>
            <a:r>
              <a:rPr lang="en-US" altLang="zh-CN" sz="3200" dirty="0"/>
              <a:t>R</a:t>
            </a:r>
            <a:r>
              <a:rPr lang="zh-CN" altLang="zh-CN" sz="3200" dirty="0"/>
              <a:t>和</a:t>
            </a:r>
            <a:r>
              <a:rPr lang="en-US" altLang="zh-CN" sz="3200" dirty="0"/>
              <a:t>S</a:t>
            </a:r>
            <a:r>
              <a:rPr lang="zh-CN" altLang="zh-CN" sz="3200" dirty="0"/>
              <a:t>分别按照连接属性进行范围划分或散列划分</a:t>
            </a:r>
            <a:r>
              <a:rPr lang="zh-CN" altLang="zh-CN" sz="3200" dirty="0" smtClean="0"/>
              <a:t>，然后</a:t>
            </a:r>
            <a:r>
              <a:rPr lang="zh-CN" altLang="zh-CN" sz="3200" dirty="0"/>
              <a:t>每一处理器分别进行本地</a:t>
            </a:r>
            <a:r>
              <a:rPr lang="zh-CN" altLang="zh-CN" sz="3200" dirty="0" smtClean="0"/>
              <a:t>连接</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a:p>
        </p:txBody>
      </p:sp>
    </p:spTree>
    <p:extLst>
      <p:ext uri="{BB962C8B-B14F-4D97-AF65-F5344CB8AC3E}">
        <p14:creationId xmlns:p14="http://schemas.microsoft.com/office/powerpoint/2010/main" val="2317878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并行连接</a:t>
            </a:r>
            <a:r>
              <a:rPr lang="en-US" altLang="zh-CN" dirty="0"/>
              <a:t>——</a:t>
            </a:r>
            <a:r>
              <a:rPr lang="zh-CN" altLang="zh-CN" dirty="0" smtClean="0"/>
              <a:t>分片</a:t>
            </a:r>
            <a:r>
              <a:rPr lang="zh-CN" altLang="zh-CN" dirty="0"/>
              <a:t>—复制连接</a:t>
            </a:r>
            <a:endParaRPr lang="zh-CN" altLang="en-US" dirty="0"/>
          </a:p>
        </p:txBody>
      </p:sp>
      <p:sp>
        <p:nvSpPr>
          <p:cNvPr id="3" name="内容占位符 2"/>
          <p:cNvSpPr>
            <a:spLocks noGrp="1"/>
          </p:cNvSpPr>
          <p:nvPr>
            <p:ph idx="1"/>
          </p:nvPr>
        </p:nvSpPr>
        <p:spPr>
          <a:xfrm>
            <a:off x="395536" y="1414934"/>
            <a:ext cx="8172202" cy="4678362"/>
          </a:xfrm>
        </p:spPr>
        <p:txBody>
          <a:bodyPr/>
          <a:lstStyle/>
          <a:p>
            <a:r>
              <a:rPr lang="zh-CN" altLang="zh-CN" sz="3200" dirty="0"/>
              <a:t>分片—复制的一般情况是分别将关系</a:t>
            </a:r>
            <a:r>
              <a:rPr lang="en-US" altLang="zh-CN" sz="3200" dirty="0"/>
              <a:t>R</a:t>
            </a:r>
            <a:r>
              <a:rPr lang="zh-CN" altLang="zh-CN" sz="3200" dirty="0"/>
              <a:t>和</a:t>
            </a:r>
            <a:r>
              <a:rPr lang="en-US" altLang="zh-CN" sz="3200" dirty="0"/>
              <a:t>S</a:t>
            </a:r>
            <a:r>
              <a:rPr lang="zh-CN" altLang="zh-CN" sz="3200" dirty="0"/>
              <a:t>划分为</a:t>
            </a:r>
            <a:r>
              <a:rPr lang="en-US" altLang="zh-CN" sz="3200" dirty="0"/>
              <a:t>R</a:t>
            </a:r>
            <a:r>
              <a:rPr lang="en-US" altLang="zh-CN" sz="3200" baseline="-25000" dirty="0"/>
              <a:t>0</a:t>
            </a:r>
            <a:r>
              <a:rPr lang="en-US" altLang="zh-CN" sz="3200" dirty="0"/>
              <a:t>, R</a:t>
            </a:r>
            <a:r>
              <a:rPr lang="en-US" altLang="zh-CN" sz="3200" baseline="-25000" dirty="0"/>
              <a:t>1</a:t>
            </a:r>
            <a:r>
              <a:rPr lang="en-US" altLang="zh-CN" sz="3200" dirty="0"/>
              <a:t> , </a:t>
            </a:r>
            <a:r>
              <a:rPr lang="zh-CN" altLang="zh-CN" sz="3200" dirty="0"/>
              <a:t>…</a:t>
            </a:r>
            <a:r>
              <a:rPr lang="en-US" altLang="zh-CN" sz="3200" dirty="0"/>
              <a:t>, R</a:t>
            </a:r>
            <a:r>
              <a:rPr lang="en-US" altLang="zh-CN" sz="3200" baseline="-25000" dirty="0"/>
              <a:t>n-1</a:t>
            </a:r>
            <a:r>
              <a:rPr lang="zh-CN" altLang="zh-CN" sz="3200" dirty="0"/>
              <a:t>以及</a:t>
            </a:r>
            <a:r>
              <a:rPr lang="en-US" altLang="zh-CN" sz="3200" dirty="0"/>
              <a:t>S</a:t>
            </a:r>
            <a:r>
              <a:rPr lang="en-US" altLang="zh-CN" sz="3200" baseline="-25000" dirty="0"/>
              <a:t>0</a:t>
            </a:r>
            <a:r>
              <a:rPr lang="zh-CN" altLang="zh-CN" sz="3200" dirty="0"/>
              <a:t>，</a:t>
            </a:r>
            <a:r>
              <a:rPr lang="en-US" altLang="zh-CN" sz="3200" dirty="0"/>
              <a:t>S</a:t>
            </a:r>
            <a:r>
              <a:rPr lang="en-US" altLang="zh-CN" sz="3200" baseline="-25000" dirty="0"/>
              <a:t>1</a:t>
            </a:r>
            <a:r>
              <a:rPr lang="zh-CN" altLang="zh-CN" sz="3200" dirty="0"/>
              <a:t>，…，</a:t>
            </a:r>
            <a:r>
              <a:rPr lang="en-US" altLang="zh-CN" sz="3200" dirty="0"/>
              <a:t> S</a:t>
            </a:r>
            <a:r>
              <a:rPr lang="en-US" altLang="zh-CN" sz="3200" baseline="-25000" dirty="0"/>
              <a:t>m-1</a:t>
            </a:r>
            <a:r>
              <a:rPr lang="zh-CN" altLang="zh-CN" sz="3200" dirty="0"/>
              <a:t>，对</a:t>
            </a:r>
            <a:r>
              <a:rPr lang="en-US" altLang="zh-CN" sz="3200" dirty="0"/>
              <a:t>R</a:t>
            </a:r>
            <a:r>
              <a:rPr lang="zh-CN" altLang="zh-CN" sz="3200" dirty="0"/>
              <a:t>和</a:t>
            </a:r>
            <a:r>
              <a:rPr lang="en-US" altLang="zh-CN" sz="3200" dirty="0"/>
              <a:t>S</a:t>
            </a:r>
            <a:r>
              <a:rPr lang="zh-CN" altLang="zh-CN" sz="3200" dirty="0"/>
              <a:t>可以采用任意划分技术，</a:t>
            </a:r>
            <a:r>
              <a:rPr lang="en-US" altLang="zh-CN" sz="3200" dirty="0"/>
              <a:t>m</a:t>
            </a:r>
            <a:r>
              <a:rPr lang="zh-CN" altLang="zh-CN" sz="3200" dirty="0"/>
              <a:t>和</a:t>
            </a:r>
            <a:r>
              <a:rPr lang="en-US" altLang="zh-CN" sz="3200" dirty="0"/>
              <a:t>n</a:t>
            </a:r>
            <a:r>
              <a:rPr lang="zh-CN" altLang="zh-CN" sz="3200" dirty="0"/>
              <a:t>可以不同，但必须保证有至少</a:t>
            </a:r>
            <a:r>
              <a:rPr lang="en-US" altLang="zh-CN" sz="3200" dirty="0"/>
              <a:t>m</a:t>
            </a:r>
            <a:r>
              <a:rPr lang="zh-CN" altLang="zh-CN" sz="3200" dirty="0"/>
              <a:t>×</a:t>
            </a:r>
            <a:r>
              <a:rPr lang="en-US" altLang="zh-CN" sz="3200" dirty="0"/>
              <a:t>n</a:t>
            </a:r>
            <a:r>
              <a:rPr lang="zh-CN" altLang="zh-CN" sz="3200" dirty="0"/>
              <a:t>个处理器</a:t>
            </a:r>
            <a:r>
              <a:rPr lang="zh-CN" altLang="zh-CN" sz="3200" dirty="0" smtClean="0"/>
              <a:t>，</a:t>
            </a:r>
            <a:endParaRPr lang="en-US" altLang="zh-CN" sz="3200" dirty="0" smtClean="0"/>
          </a:p>
          <a:p>
            <a:r>
              <a:rPr lang="zh-CN" altLang="zh-CN" sz="3200" dirty="0" smtClean="0"/>
              <a:t>设</a:t>
            </a:r>
            <a:r>
              <a:rPr lang="zh-CN" altLang="zh-CN" sz="3200" dirty="0"/>
              <a:t>这些处理器分别为为</a:t>
            </a:r>
            <a:r>
              <a:rPr lang="en-US" altLang="zh-CN" sz="3200" dirty="0"/>
              <a:t>P</a:t>
            </a:r>
            <a:r>
              <a:rPr lang="en-US" altLang="zh-CN" sz="3200" baseline="-25000" dirty="0"/>
              <a:t>0,0</a:t>
            </a:r>
            <a:r>
              <a:rPr lang="en-US" altLang="zh-CN" sz="3200" dirty="0"/>
              <a:t>, P</a:t>
            </a:r>
            <a:r>
              <a:rPr lang="en-US" altLang="zh-CN" sz="3200" baseline="-25000" dirty="0"/>
              <a:t>0,1</a:t>
            </a:r>
            <a:r>
              <a:rPr lang="en-US" altLang="zh-CN" sz="3200" dirty="0"/>
              <a:t>,</a:t>
            </a:r>
            <a:r>
              <a:rPr lang="zh-CN" altLang="zh-CN" sz="3200" dirty="0"/>
              <a:t>…</a:t>
            </a:r>
            <a:r>
              <a:rPr lang="en-US" altLang="zh-CN" sz="3200" dirty="0"/>
              <a:t>, P</a:t>
            </a:r>
            <a:r>
              <a:rPr lang="en-US" altLang="zh-CN" sz="3200" baseline="-25000" dirty="0"/>
              <a:t>0,m-1</a:t>
            </a:r>
            <a:r>
              <a:rPr lang="zh-CN" altLang="zh-CN" sz="3200" baseline="-25000" dirty="0"/>
              <a:t>，</a:t>
            </a:r>
            <a:r>
              <a:rPr lang="en-US" altLang="zh-CN" sz="3200" dirty="0"/>
              <a:t>P</a:t>
            </a:r>
            <a:r>
              <a:rPr lang="en-US" altLang="zh-CN" sz="3200" baseline="-25000" dirty="0"/>
              <a:t>1,0</a:t>
            </a:r>
            <a:r>
              <a:rPr lang="en-US" altLang="zh-CN" sz="3200" dirty="0"/>
              <a:t> ,</a:t>
            </a:r>
            <a:r>
              <a:rPr lang="zh-CN" altLang="zh-CN" sz="3200" dirty="0"/>
              <a:t>…</a:t>
            </a:r>
            <a:r>
              <a:rPr lang="en-US" altLang="zh-CN" sz="3200" dirty="0"/>
              <a:t>,P</a:t>
            </a:r>
            <a:r>
              <a:rPr lang="en-US" altLang="zh-CN" sz="3200" baseline="-25000" dirty="0"/>
              <a:t>n-1,m-1</a:t>
            </a:r>
            <a:r>
              <a:rPr lang="en-US" altLang="zh-CN" sz="3200" dirty="0"/>
              <a:t>,</a:t>
            </a:r>
            <a:r>
              <a:rPr lang="zh-CN" altLang="zh-CN" sz="3200" dirty="0"/>
              <a:t>处理器</a:t>
            </a:r>
            <a:r>
              <a:rPr lang="en-US" altLang="zh-CN" sz="3200" dirty="0" err="1"/>
              <a:t>P</a:t>
            </a:r>
            <a:r>
              <a:rPr lang="en-US" altLang="zh-CN" sz="3200" baseline="-25000" dirty="0" err="1"/>
              <a:t>i,j</a:t>
            </a:r>
            <a:r>
              <a:rPr lang="zh-CN" altLang="zh-CN" sz="3200" dirty="0"/>
              <a:t>负责计算</a:t>
            </a:r>
            <a:r>
              <a:rPr lang="en-US" altLang="zh-CN" sz="3200" dirty="0" err="1"/>
              <a:t>R</a:t>
            </a:r>
            <a:r>
              <a:rPr lang="en-US" altLang="zh-CN" sz="3200" baseline="-25000" dirty="0" err="1"/>
              <a:t>i</a:t>
            </a:r>
            <a:r>
              <a:rPr lang="zh-CN" altLang="zh-CN" sz="3200" dirty="0"/>
              <a:t>和</a:t>
            </a:r>
            <a:r>
              <a:rPr lang="en-US" altLang="zh-CN" sz="3200" dirty="0" err="1"/>
              <a:t>S</a:t>
            </a:r>
            <a:r>
              <a:rPr lang="en-US" altLang="zh-CN" sz="3200" baseline="-25000" dirty="0" err="1"/>
              <a:t>j</a:t>
            </a:r>
            <a:r>
              <a:rPr lang="zh-CN" altLang="zh-CN" sz="3200" dirty="0"/>
              <a:t>的连接，然后将连接结果合并即</a:t>
            </a:r>
            <a:r>
              <a:rPr lang="zh-CN" altLang="zh-CN" sz="3200" dirty="0" smtClean="0"/>
              <a:t>可</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33</a:t>
            </a:fld>
            <a:endParaRPr lang="zh-CN" altLang="en-US"/>
          </a:p>
        </p:txBody>
      </p:sp>
    </p:spTree>
    <p:extLst>
      <p:ext uri="{BB962C8B-B14F-4D97-AF65-F5344CB8AC3E}">
        <p14:creationId xmlns:p14="http://schemas.microsoft.com/office/powerpoint/2010/main" val="284194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其它的关系</a:t>
            </a:r>
            <a:r>
              <a:rPr lang="zh-CN" altLang="zh-CN" dirty="0" smtClean="0"/>
              <a:t>操作</a:t>
            </a:r>
            <a:endParaRPr lang="zh-CN" altLang="en-US" dirty="0"/>
          </a:p>
        </p:txBody>
      </p:sp>
      <p:sp>
        <p:nvSpPr>
          <p:cNvPr id="3" name="内容占位符 2"/>
          <p:cNvSpPr>
            <a:spLocks noGrp="1"/>
          </p:cNvSpPr>
          <p:nvPr>
            <p:ph idx="1"/>
          </p:nvPr>
        </p:nvSpPr>
        <p:spPr/>
        <p:txBody>
          <a:bodyPr/>
          <a:lstStyle/>
          <a:p>
            <a:r>
              <a:rPr lang="zh-CN" altLang="en-US" dirty="0"/>
              <a:t>选择</a:t>
            </a:r>
            <a:endParaRPr lang="en-US" altLang="zh-CN" dirty="0" smtClean="0"/>
          </a:p>
          <a:p>
            <a:r>
              <a:rPr lang="zh-CN" altLang="zh-CN" dirty="0"/>
              <a:t>消除</a:t>
            </a:r>
            <a:r>
              <a:rPr lang="zh-CN" altLang="zh-CN" dirty="0" smtClean="0"/>
              <a:t>重复</a:t>
            </a:r>
            <a:endParaRPr lang="en-US" altLang="zh-CN" dirty="0" smtClean="0"/>
          </a:p>
          <a:p>
            <a:r>
              <a:rPr lang="zh-CN" altLang="zh-CN" dirty="0" smtClean="0"/>
              <a:t>投影</a:t>
            </a:r>
            <a:endParaRPr lang="en-US" altLang="zh-CN" dirty="0"/>
          </a:p>
          <a:p>
            <a:r>
              <a:rPr lang="zh-CN" altLang="zh-CN" dirty="0"/>
              <a:t>聚合</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34</a:t>
            </a:fld>
            <a:endParaRPr lang="zh-CN" altLang="en-US"/>
          </a:p>
        </p:txBody>
      </p:sp>
    </p:spTree>
    <p:extLst>
      <p:ext uri="{BB962C8B-B14F-4D97-AF65-F5344CB8AC3E}">
        <p14:creationId xmlns:p14="http://schemas.microsoft.com/office/powerpoint/2010/main" val="383139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15.3 NoSQL</a:t>
            </a:r>
            <a:r>
              <a:rPr lang="zh-CN" altLang="zh-CN" dirty="0"/>
              <a:t>数据库</a:t>
            </a:r>
            <a:endParaRPr lang="zh-CN" altLang="en-US" dirty="0"/>
          </a:p>
        </p:txBody>
      </p:sp>
      <p:sp>
        <p:nvSpPr>
          <p:cNvPr id="3" name="内容占位符 2"/>
          <p:cNvSpPr>
            <a:spLocks noGrp="1"/>
          </p:cNvSpPr>
          <p:nvPr>
            <p:ph idx="1"/>
          </p:nvPr>
        </p:nvSpPr>
        <p:spPr/>
        <p:txBody>
          <a:bodyPr/>
          <a:lstStyle/>
          <a:p>
            <a:r>
              <a:rPr lang="en-US" altLang="zh-CN" dirty="0"/>
              <a:t>15.3.1 NoSQL</a:t>
            </a:r>
            <a:r>
              <a:rPr lang="zh-CN" altLang="zh-CN" dirty="0"/>
              <a:t>数据库概述</a:t>
            </a:r>
          </a:p>
          <a:p>
            <a:r>
              <a:rPr lang="en-US" altLang="zh-CN" dirty="0"/>
              <a:t>15.3.2 NoSQL</a:t>
            </a:r>
            <a:r>
              <a:rPr lang="zh-CN" altLang="zh-CN" dirty="0"/>
              <a:t>数据库常见分类</a:t>
            </a:r>
          </a:p>
          <a:p>
            <a:r>
              <a:rPr lang="en-US" altLang="zh-CN" dirty="0"/>
              <a:t>15.3.3 NoSQL</a:t>
            </a:r>
            <a:r>
              <a:rPr lang="zh-CN" altLang="zh-CN" dirty="0"/>
              <a:t>数据库发展现状及挑战</a:t>
            </a:r>
          </a:p>
          <a:p>
            <a:pPr marL="0" indent="0">
              <a:buNone/>
            </a:pP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35</a:t>
            </a:fld>
            <a:endParaRPr lang="zh-CN" altLang="en-US"/>
          </a:p>
        </p:txBody>
      </p:sp>
    </p:spTree>
    <p:extLst>
      <p:ext uri="{BB962C8B-B14F-4D97-AF65-F5344CB8AC3E}">
        <p14:creationId xmlns:p14="http://schemas.microsoft.com/office/powerpoint/2010/main" val="255755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15.3.1 NoSQL</a:t>
            </a:r>
            <a:r>
              <a:rPr lang="zh-CN" altLang="zh-CN" dirty="0"/>
              <a:t>数据库概述</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300"/>
              </a:spcBef>
            </a:pPr>
            <a:r>
              <a:rPr lang="en-US" altLang="zh-CN" sz="3200" dirty="0"/>
              <a:t>NoSQL</a:t>
            </a:r>
            <a:r>
              <a:rPr lang="zh-CN" altLang="zh-CN" sz="3200" dirty="0"/>
              <a:t>数据库泛指非关系型的数据库</a:t>
            </a:r>
            <a:r>
              <a:rPr lang="zh-CN" altLang="zh-CN" sz="3200" dirty="0" smtClean="0"/>
              <a:t>。</a:t>
            </a:r>
            <a:endParaRPr lang="en-US" altLang="zh-CN" sz="3200" dirty="0" smtClean="0"/>
          </a:p>
          <a:p>
            <a:pPr>
              <a:lnSpc>
                <a:spcPct val="100000"/>
              </a:lnSpc>
              <a:spcBef>
                <a:spcPts val="300"/>
              </a:spcBef>
            </a:pPr>
            <a:r>
              <a:rPr lang="en-US" altLang="zh-CN" sz="3200" dirty="0" smtClean="0"/>
              <a:t>NoSQL</a:t>
            </a:r>
            <a:r>
              <a:rPr lang="zh-CN" altLang="zh-CN" sz="3200" dirty="0" smtClean="0"/>
              <a:t>没有</a:t>
            </a:r>
            <a:r>
              <a:rPr lang="zh-CN" altLang="zh-CN" sz="3200" dirty="0"/>
              <a:t>一个明确的范围和定义，</a:t>
            </a:r>
            <a:r>
              <a:rPr lang="zh-CN" altLang="zh-CN" sz="3200" dirty="0" smtClean="0"/>
              <a:t>但普遍</a:t>
            </a:r>
            <a:r>
              <a:rPr lang="zh-CN" altLang="zh-CN" sz="3200" dirty="0"/>
              <a:t>存在下面一些共同特征：</a:t>
            </a:r>
          </a:p>
          <a:p>
            <a:pPr lvl="1">
              <a:lnSpc>
                <a:spcPct val="100000"/>
              </a:lnSpc>
              <a:spcBef>
                <a:spcPts val="300"/>
              </a:spcBef>
            </a:pPr>
            <a:r>
              <a:rPr lang="zh-CN" altLang="zh-CN" sz="3200" dirty="0"/>
              <a:t>不需要预定义</a:t>
            </a:r>
            <a:r>
              <a:rPr lang="zh-CN" altLang="zh-CN" sz="3200" dirty="0" smtClean="0"/>
              <a:t>模式</a:t>
            </a:r>
            <a:endParaRPr lang="en-US" altLang="zh-CN" sz="3200" dirty="0" smtClean="0"/>
          </a:p>
          <a:p>
            <a:pPr lvl="1">
              <a:lnSpc>
                <a:spcPct val="100000"/>
              </a:lnSpc>
              <a:spcBef>
                <a:spcPts val="300"/>
              </a:spcBef>
            </a:pPr>
            <a:r>
              <a:rPr lang="zh-CN" altLang="zh-CN" sz="3200" dirty="0"/>
              <a:t>无共享</a:t>
            </a:r>
            <a:r>
              <a:rPr lang="zh-CN" altLang="zh-CN" sz="3200" dirty="0" smtClean="0"/>
              <a:t>架构</a:t>
            </a:r>
            <a:endParaRPr lang="en-US" altLang="zh-CN" sz="3200" dirty="0" smtClean="0"/>
          </a:p>
          <a:p>
            <a:pPr lvl="1">
              <a:lnSpc>
                <a:spcPct val="100000"/>
              </a:lnSpc>
              <a:spcBef>
                <a:spcPts val="300"/>
              </a:spcBef>
            </a:pPr>
            <a:r>
              <a:rPr lang="zh-CN" altLang="zh-CN" sz="3200" dirty="0" smtClean="0"/>
              <a:t>弹性</a:t>
            </a:r>
            <a:r>
              <a:rPr lang="zh-CN" altLang="zh-CN" sz="3200" dirty="0"/>
              <a:t>可</a:t>
            </a:r>
            <a:r>
              <a:rPr lang="zh-CN" altLang="zh-CN" sz="3200" dirty="0" smtClean="0"/>
              <a:t>扩展</a:t>
            </a:r>
            <a:endParaRPr lang="en-US" altLang="zh-CN" sz="3200" dirty="0" smtClean="0"/>
          </a:p>
          <a:p>
            <a:pPr lvl="1">
              <a:lnSpc>
                <a:spcPct val="100000"/>
              </a:lnSpc>
              <a:spcBef>
                <a:spcPts val="300"/>
              </a:spcBef>
            </a:pPr>
            <a:r>
              <a:rPr lang="zh-CN" altLang="zh-CN" sz="3200" dirty="0" smtClean="0"/>
              <a:t>分区</a:t>
            </a:r>
            <a:endParaRPr lang="en-US" altLang="zh-CN" sz="3200" dirty="0" smtClean="0"/>
          </a:p>
          <a:p>
            <a:pPr lvl="1">
              <a:lnSpc>
                <a:spcPct val="100000"/>
              </a:lnSpc>
              <a:spcBef>
                <a:spcPts val="300"/>
              </a:spcBef>
            </a:pPr>
            <a:r>
              <a:rPr lang="zh-CN" altLang="zh-CN" sz="3200" dirty="0"/>
              <a:t>异步</a:t>
            </a:r>
            <a:r>
              <a:rPr lang="zh-CN" altLang="zh-CN" sz="3200" dirty="0" smtClean="0"/>
              <a:t>复制</a:t>
            </a:r>
            <a:endParaRPr lang="en-US" altLang="zh-CN" sz="3200" dirty="0" smtClean="0"/>
          </a:p>
          <a:p>
            <a:pPr lvl="1">
              <a:lnSpc>
                <a:spcPct val="100000"/>
              </a:lnSpc>
              <a:spcBef>
                <a:spcPts val="300"/>
              </a:spcBef>
            </a:pPr>
            <a:r>
              <a:rPr lang="en-US" altLang="zh-CN" sz="3200" dirty="0"/>
              <a:t>BASE</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Tree>
    <p:extLst>
      <p:ext uri="{BB962C8B-B14F-4D97-AF65-F5344CB8AC3E}">
        <p14:creationId xmlns:p14="http://schemas.microsoft.com/office/powerpoint/2010/main" val="1057523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15.3.2 NoSQL</a:t>
            </a:r>
            <a:r>
              <a:rPr lang="zh-CN" altLang="zh-CN" dirty="0"/>
              <a:t>数据库常见分类</a:t>
            </a:r>
            <a:endParaRPr lang="zh-CN" altLang="en-US" dirty="0"/>
          </a:p>
        </p:txBody>
      </p:sp>
      <p:sp>
        <p:nvSpPr>
          <p:cNvPr id="3" name="内容占位符 2"/>
          <p:cNvSpPr>
            <a:spLocks noGrp="1"/>
          </p:cNvSpPr>
          <p:nvPr>
            <p:ph idx="1"/>
          </p:nvPr>
        </p:nvSpPr>
        <p:spPr/>
        <p:txBody>
          <a:bodyPr/>
          <a:lstStyle/>
          <a:p>
            <a:pPr lvl="0"/>
            <a:r>
              <a:rPr lang="zh-CN" altLang="zh-CN" dirty="0"/>
              <a:t>键值</a:t>
            </a:r>
            <a:r>
              <a:rPr lang="en-US" altLang="zh-CN" dirty="0"/>
              <a:t>(Key-Value)</a:t>
            </a:r>
            <a:r>
              <a:rPr lang="zh-CN" altLang="zh-CN" dirty="0"/>
              <a:t>存储数据库</a:t>
            </a:r>
          </a:p>
          <a:p>
            <a:r>
              <a:rPr lang="zh-CN" altLang="zh-CN" dirty="0"/>
              <a:t>列存储</a:t>
            </a:r>
            <a:r>
              <a:rPr lang="zh-CN" altLang="zh-CN" dirty="0" smtClean="0"/>
              <a:t>数据库</a:t>
            </a:r>
            <a:endParaRPr lang="en-US" altLang="zh-CN" dirty="0" smtClean="0"/>
          </a:p>
          <a:p>
            <a:r>
              <a:rPr lang="zh-CN" altLang="zh-CN" dirty="0"/>
              <a:t>文档型数据库</a:t>
            </a:r>
            <a:endParaRPr lang="en-US" altLang="zh-CN" dirty="0" smtClean="0"/>
          </a:p>
          <a:p>
            <a:pPr lvl="0"/>
            <a:r>
              <a:rPr lang="zh-CN" altLang="zh-CN" dirty="0"/>
              <a:t>图形</a:t>
            </a:r>
            <a:r>
              <a:rPr lang="en-US" altLang="zh-CN" dirty="0"/>
              <a:t>(Graph)</a:t>
            </a:r>
            <a:r>
              <a:rPr lang="zh-CN" altLang="zh-CN" dirty="0" smtClean="0"/>
              <a:t>数据库</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extLst>
      <p:ext uri="{BB962C8B-B14F-4D97-AF65-F5344CB8AC3E}">
        <p14:creationId xmlns:p14="http://schemas.microsoft.com/office/powerpoint/2010/main" val="2992637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568952" cy="819150"/>
          </a:xfrm>
        </p:spPr>
        <p:txBody>
          <a:bodyPr/>
          <a:lstStyle/>
          <a:p>
            <a:r>
              <a:rPr lang="en-US" altLang="zh-CN" sz="4000" dirty="0"/>
              <a:t>15.3.3 NoSQL</a:t>
            </a:r>
            <a:r>
              <a:rPr lang="zh-CN" altLang="zh-CN" sz="4000" dirty="0"/>
              <a:t>数据库发展现状及挑战</a:t>
            </a:r>
            <a:endParaRPr lang="zh-CN" altLang="en-US" sz="4000" dirty="0"/>
          </a:p>
        </p:txBody>
      </p:sp>
      <p:sp>
        <p:nvSpPr>
          <p:cNvPr id="3" name="内容占位符 2"/>
          <p:cNvSpPr>
            <a:spLocks noGrp="1"/>
          </p:cNvSpPr>
          <p:nvPr>
            <p:ph idx="1"/>
          </p:nvPr>
        </p:nvSpPr>
        <p:spPr>
          <a:xfrm>
            <a:off x="566738" y="1340768"/>
            <a:ext cx="8001000" cy="4752528"/>
          </a:xfrm>
        </p:spPr>
        <p:txBody>
          <a:bodyPr/>
          <a:lstStyle/>
          <a:p>
            <a:pPr lvl="0">
              <a:lnSpc>
                <a:spcPct val="100000"/>
              </a:lnSpc>
              <a:spcBef>
                <a:spcPts val="600"/>
              </a:spcBef>
            </a:pPr>
            <a:r>
              <a:rPr lang="zh-CN" altLang="zh-CN" sz="3200" dirty="0"/>
              <a:t>已</a:t>
            </a:r>
            <a:r>
              <a:rPr lang="zh-CN" altLang="zh-CN" sz="3200" dirty="0" smtClean="0"/>
              <a:t>有</a:t>
            </a:r>
            <a:r>
              <a:rPr lang="zh-CN" altLang="zh-CN" sz="3200" dirty="0"/>
              <a:t>键值</a:t>
            </a:r>
            <a:r>
              <a:rPr lang="zh-CN" altLang="zh-CN" sz="3200" dirty="0" smtClean="0"/>
              <a:t>数据库</a:t>
            </a:r>
            <a:r>
              <a:rPr lang="zh-CN" altLang="zh-CN" sz="3200" dirty="0"/>
              <a:t>产品大多是面向特定应用自治构建的，缺乏通用性；</a:t>
            </a:r>
          </a:p>
          <a:p>
            <a:pPr lvl="0">
              <a:lnSpc>
                <a:spcPct val="100000"/>
              </a:lnSpc>
              <a:spcBef>
                <a:spcPts val="600"/>
              </a:spcBef>
            </a:pPr>
            <a:r>
              <a:rPr lang="zh-CN" altLang="zh-CN" sz="3200" dirty="0"/>
              <a:t>已有产品支持的功能有限（不支持事务特性），导致其应用具有一定的局限性；</a:t>
            </a:r>
          </a:p>
          <a:p>
            <a:pPr>
              <a:lnSpc>
                <a:spcPct val="100000"/>
              </a:lnSpc>
              <a:spcBef>
                <a:spcPts val="600"/>
              </a:spcBef>
            </a:pPr>
            <a:r>
              <a:rPr lang="zh-CN" altLang="zh-CN" sz="3200" dirty="0"/>
              <a:t>已有一些研究成果和改进的</a:t>
            </a:r>
            <a:r>
              <a:rPr lang="en-US" altLang="zh-CN" sz="3200" dirty="0"/>
              <a:t>NoSQL</a:t>
            </a:r>
            <a:r>
              <a:rPr lang="zh-CN" altLang="zh-CN" sz="3200" dirty="0"/>
              <a:t>数据存储系统，但它们都是针对不同应用需求而提出的相应解决方案</a:t>
            </a:r>
            <a:r>
              <a:rPr lang="zh-CN" altLang="zh-CN" sz="3200" dirty="0" smtClean="0"/>
              <a:t>，很少</a:t>
            </a:r>
            <a:r>
              <a:rPr lang="zh-CN" altLang="zh-CN" sz="3200" dirty="0"/>
              <a:t>从全局考虑系统的通用性，也没有形成系列化的研究</a:t>
            </a:r>
            <a:r>
              <a:rPr lang="zh-CN" altLang="zh-CN" sz="3200" dirty="0" smtClean="0"/>
              <a:t>成果</a:t>
            </a:r>
            <a:r>
              <a:rPr lang="zh-CN" altLang="en-US" sz="3200" dirty="0"/>
              <a:t>。</a:t>
            </a:r>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spTree>
    <p:extLst>
      <p:ext uri="{BB962C8B-B14F-4D97-AF65-F5344CB8AC3E}">
        <p14:creationId xmlns:p14="http://schemas.microsoft.com/office/powerpoint/2010/main" val="3833355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NoSQL</a:t>
            </a:r>
            <a:r>
              <a:rPr lang="zh-CN" altLang="zh-CN" sz="4400" dirty="0" smtClean="0"/>
              <a:t>数据库挑战</a:t>
            </a:r>
            <a:r>
              <a:rPr lang="zh-CN" altLang="en-US" sz="4400" dirty="0" smtClean="0"/>
              <a:t>（续）</a:t>
            </a:r>
            <a:endParaRPr lang="zh-CN" altLang="en-US" dirty="0"/>
          </a:p>
        </p:txBody>
      </p:sp>
      <p:sp>
        <p:nvSpPr>
          <p:cNvPr id="3" name="内容占位符 2"/>
          <p:cNvSpPr>
            <a:spLocks noGrp="1"/>
          </p:cNvSpPr>
          <p:nvPr>
            <p:ph idx="1"/>
          </p:nvPr>
        </p:nvSpPr>
        <p:spPr>
          <a:xfrm>
            <a:off x="566738" y="1412776"/>
            <a:ext cx="8001000" cy="4760441"/>
          </a:xfrm>
        </p:spPr>
        <p:txBody>
          <a:bodyPr/>
          <a:lstStyle/>
          <a:p>
            <a:pPr lvl="0">
              <a:spcBef>
                <a:spcPts val="600"/>
              </a:spcBef>
            </a:pPr>
            <a:r>
              <a:rPr lang="zh-CN" altLang="zh-CN" sz="3200" dirty="0"/>
              <a:t>缺乏类似关系数据库所具有的强有力的理论、</a:t>
            </a:r>
            <a:r>
              <a:rPr lang="zh-CN" altLang="zh-CN" sz="3200" dirty="0" smtClean="0"/>
              <a:t>技术、</a:t>
            </a:r>
            <a:r>
              <a:rPr lang="zh-CN" altLang="zh-CN" sz="3200" dirty="0"/>
              <a:t>标准</a:t>
            </a:r>
            <a:r>
              <a:rPr lang="zh-CN" altLang="zh-CN" sz="3200" dirty="0" smtClean="0"/>
              <a:t>规范的</a:t>
            </a:r>
            <a:r>
              <a:rPr lang="zh-CN" altLang="zh-CN" sz="3200" dirty="0"/>
              <a:t>支持。</a:t>
            </a:r>
          </a:p>
          <a:p>
            <a:pPr>
              <a:spcBef>
                <a:spcPts val="600"/>
              </a:spcBef>
            </a:pPr>
            <a:r>
              <a:rPr lang="zh-CN" altLang="zh-CN" sz="3200" dirty="0"/>
              <a:t>缺乏足够的安全措施，很多数据库都需要采用网络控制等方式进行安全控制</a:t>
            </a:r>
            <a:r>
              <a:rPr lang="zh-CN" altLang="zh-CN" sz="3200" dirty="0" smtClean="0"/>
              <a:t>。</a:t>
            </a:r>
            <a:endParaRPr lang="en-US" altLang="zh-CN" sz="3200" dirty="0" smtClean="0"/>
          </a:p>
          <a:p>
            <a:pPr>
              <a:spcBef>
                <a:spcPts val="600"/>
              </a:spcBef>
            </a:pPr>
            <a:r>
              <a:rPr lang="zh-CN" altLang="zh-CN" sz="3200" dirty="0" smtClean="0"/>
              <a:t>但</a:t>
            </a:r>
            <a:r>
              <a:rPr lang="zh-CN" altLang="zh-CN" sz="3200" dirty="0"/>
              <a:t>随着</a:t>
            </a:r>
            <a:r>
              <a:rPr lang="en-US" altLang="zh-CN" sz="3200" dirty="0"/>
              <a:t>NoSQL</a:t>
            </a:r>
            <a:r>
              <a:rPr lang="zh-CN" altLang="zh-CN" sz="3200" dirty="0"/>
              <a:t>的发展，越来越多的人开始意识到安全的重要，部分</a:t>
            </a:r>
            <a:r>
              <a:rPr lang="en-US" altLang="zh-CN" sz="3200" dirty="0"/>
              <a:t>NoSQL</a:t>
            </a:r>
            <a:r>
              <a:rPr lang="zh-CN" altLang="zh-CN" sz="3200" dirty="0"/>
              <a:t>产品逐渐开始提供一些安全方面的</a:t>
            </a:r>
            <a:r>
              <a:rPr lang="zh-CN" altLang="zh-CN" sz="3200" dirty="0" smtClean="0"/>
              <a:t>支持</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extLst>
      <p:ext uri="{BB962C8B-B14F-4D97-AF65-F5344CB8AC3E}">
        <p14:creationId xmlns:p14="http://schemas.microsoft.com/office/powerpoint/2010/main" val="552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15.1.1 </a:t>
            </a:r>
            <a:r>
              <a:rPr lang="zh-CN" altLang="zh-CN" dirty="0"/>
              <a:t>分布式数据库系统概述</a:t>
            </a:r>
            <a:endParaRPr lang="zh-CN" altLang="en-US" dirty="0"/>
          </a:p>
        </p:txBody>
      </p:sp>
      <p:sp>
        <p:nvSpPr>
          <p:cNvPr id="3" name="内容占位符 2"/>
          <p:cNvSpPr>
            <a:spLocks noGrp="1"/>
          </p:cNvSpPr>
          <p:nvPr>
            <p:ph idx="1"/>
          </p:nvPr>
        </p:nvSpPr>
        <p:spPr>
          <a:xfrm>
            <a:off x="566738" y="1340768"/>
            <a:ext cx="8001000" cy="4824536"/>
          </a:xfrm>
        </p:spPr>
        <p:txBody>
          <a:bodyPr/>
          <a:lstStyle/>
          <a:p>
            <a:r>
              <a:rPr lang="zh-CN" altLang="zh-CN" sz="2800" dirty="0"/>
              <a:t>随着计算机网络技术的迅速发展，许多数据库应用已经普遍建立于计算机网络之上，传统的集中式数据库已无法适应地理上的分布，由此，分布式数据库</a:t>
            </a:r>
            <a:r>
              <a:rPr lang="zh-CN" altLang="zh-CN" sz="2800" dirty="0" smtClean="0"/>
              <a:t>应运而生</a:t>
            </a:r>
            <a:r>
              <a:rPr lang="zh-CN" altLang="en-US" sz="2800" dirty="0" smtClean="0"/>
              <a:t>。</a:t>
            </a:r>
            <a:endParaRPr lang="en-US" altLang="zh-CN" sz="2800" dirty="0" smtClean="0"/>
          </a:p>
          <a:p>
            <a:r>
              <a:rPr lang="zh-CN" altLang="zh-CN" sz="2800" dirty="0"/>
              <a:t>分布式数据库系统是物理上分散、逻辑上集中的</a:t>
            </a:r>
            <a:r>
              <a:rPr lang="zh-CN" altLang="zh-CN" sz="2800" dirty="0" smtClean="0"/>
              <a:t>数据库系统</a:t>
            </a:r>
            <a:r>
              <a:rPr lang="zh-CN" altLang="en-US" sz="2800" dirty="0" smtClean="0"/>
              <a:t>。</a:t>
            </a:r>
            <a:endParaRPr lang="en-US" altLang="zh-CN" sz="2800" dirty="0" smtClean="0"/>
          </a:p>
          <a:p>
            <a:r>
              <a:rPr lang="zh-CN" altLang="zh-CN" sz="2800" dirty="0" smtClean="0"/>
              <a:t>这种</a:t>
            </a:r>
            <a:r>
              <a:rPr lang="zh-CN" altLang="zh-CN" sz="2800" dirty="0"/>
              <a:t>系统中的数据分布在物理位置不同的计算机</a:t>
            </a:r>
            <a:r>
              <a:rPr lang="zh-CN" altLang="zh-CN" sz="2800" dirty="0" smtClean="0"/>
              <a:t>上，</a:t>
            </a:r>
            <a:r>
              <a:rPr lang="zh-CN" altLang="zh-CN" sz="2800" dirty="0"/>
              <a:t>由通信网络将这些场地连接起来，每个场地既具有独立处理的</a:t>
            </a:r>
            <a:r>
              <a:rPr lang="zh-CN" altLang="zh-CN" sz="2800" dirty="0" smtClean="0"/>
              <a:t>能力</a:t>
            </a:r>
            <a:r>
              <a:rPr lang="zh-CN" altLang="en-US" sz="2800" dirty="0" smtClean="0"/>
              <a:t>。</a:t>
            </a:r>
            <a:endParaRPr lang="en-US" altLang="zh-CN" sz="2800" dirty="0" smtClean="0"/>
          </a:p>
          <a:p>
            <a:endParaRPr lang="zh-CN" altLang="en-US" sz="28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extLst>
      <p:ext uri="{BB962C8B-B14F-4D97-AF65-F5344CB8AC3E}">
        <p14:creationId xmlns:p14="http://schemas.microsoft.com/office/powerpoint/2010/main" val="2806643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15.4 </a:t>
            </a:r>
            <a:r>
              <a:rPr lang="zh-CN" altLang="zh-CN" dirty="0" smtClean="0"/>
              <a:t>云</a:t>
            </a:r>
            <a:r>
              <a:rPr lang="zh-CN" altLang="zh-CN" dirty="0"/>
              <a:t>计算数据库架构</a:t>
            </a:r>
            <a:endParaRPr lang="zh-CN" altLang="en-US" dirty="0"/>
          </a:p>
        </p:txBody>
      </p:sp>
      <p:sp>
        <p:nvSpPr>
          <p:cNvPr id="3" name="内容占位符 2"/>
          <p:cNvSpPr>
            <a:spLocks noGrp="1"/>
          </p:cNvSpPr>
          <p:nvPr>
            <p:ph idx="1"/>
          </p:nvPr>
        </p:nvSpPr>
        <p:spPr>
          <a:xfrm>
            <a:off x="539552" y="1414934"/>
            <a:ext cx="8253734" cy="4678362"/>
          </a:xfrm>
        </p:spPr>
        <p:txBody>
          <a:bodyPr/>
          <a:lstStyle/>
          <a:p>
            <a:r>
              <a:rPr lang="en-US" altLang="zh-CN" dirty="0"/>
              <a:t>15.4.1 </a:t>
            </a:r>
            <a:r>
              <a:rPr lang="zh-CN" altLang="zh-CN" dirty="0"/>
              <a:t>云计算</a:t>
            </a:r>
            <a:r>
              <a:rPr lang="zh-CN" altLang="zh-CN" dirty="0" smtClean="0"/>
              <a:t>概述</a:t>
            </a:r>
            <a:endParaRPr lang="en-US" altLang="zh-CN" dirty="0" smtClean="0"/>
          </a:p>
          <a:p>
            <a:r>
              <a:rPr lang="en-US" altLang="zh-CN" dirty="0"/>
              <a:t>15.4.2 </a:t>
            </a:r>
            <a:r>
              <a:rPr lang="zh-CN" altLang="zh-CN" dirty="0"/>
              <a:t>云数据库体系结构</a:t>
            </a:r>
          </a:p>
          <a:p>
            <a:r>
              <a:rPr lang="da-DK" altLang="zh-CN" dirty="0"/>
              <a:t>15.4.3 </a:t>
            </a:r>
            <a:r>
              <a:rPr lang="zh-CN" altLang="zh-CN" dirty="0"/>
              <a:t>云数据库与传统数据库的比较</a:t>
            </a:r>
          </a:p>
          <a:p>
            <a:r>
              <a:rPr lang="en-US" altLang="zh-CN" dirty="0"/>
              <a:t>15.4.4 </a:t>
            </a:r>
            <a:r>
              <a:rPr lang="zh-CN" altLang="zh-CN" dirty="0"/>
              <a:t>云数据库展望</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2016年3月10日8时49分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Tree>
    <p:extLst>
      <p:ext uri="{BB962C8B-B14F-4D97-AF65-F5344CB8AC3E}">
        <p14:creationId xmlns:p14="http://schemas.microsoft.com/office/powerpoint/2010/main" val="2238710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15.4.1 </a:t>
            </a:r>
            <a:r>
              <a:rPr lang="zh-CN" altLang="zh-CN" dirty="0"/>
              <a:t>云计算概述</a:t>
            </a:r>
            <a:endParaRPr lang="zh-CN" altLang="en-US" dirty="0"/>
          </a:p>
        </p:txBody>
      </p:sp>
      <p:sp>
        <p:nvSpPr>
          <p:cNvPr id="3" name="内容占位符 2"/>
          <p:cNvSpPr>
            <a:spLocks noGrp="1"/>
          </p:cNvSpPr>
          <p:nvPr>
            <p:ph idx="1"/>
          </p:nvPr>
        </p:nvSpPr>
        <p:spPr>
          <a:xfrm>
            <a:off x="566738" y="1340768"/>
            <a:ext cx="8001000" cy="4678362"/>
          </a:xfrm>
        </p:spPr>
        <p:txBody>
          <a:bodyPr/>
          <a:lstStyle/>
          <a:p>
            <a:r>
              <a:rPr lang="zh-CN" altLang="zh-CN" sz="3200" dirty="0"/>
              <a:t>云计算（</a:t>
            </a:r>
            <a:r>
              <a:rPr lang="en-US" altLang="zh-CN" sz="3200" dirty="0"/>
              <a:t>Cloud </a:t>
            </a:r>
            <a:r>
              <a:rPr lang="en-US" altLang="zh-CN" sz="3200" dirty="0" smtClean="0"/>
              <a:t>Computing</a:t>
            </a:r>
            <a:r>
              <a:rPr lang="zh-CN" altLang="zh-CN" sz="3200" dirty="0" smtClean="0"/>
              <a:t>）是分布式处理、并行处理和</a:t>
            </a:r>
            <a:r>
              <a:rPr lang="zh-CN" altLang="zh-CN" sz="3200" dirty="0"/>
              <a:t>网格</a:t>
            </a:r>
            <a:r>
              <a:rPr lang="zh-CN" altLang="zh-CN" sz="3200" dirty="0" smtClean="0"/>
              <a:t>计算的</a:t>
            </a:r>
            <a:r>
              <a:rPr lang="zh-CN" altLang="zh-CN" sz="3200" dirty="0"/>
              <a:t>发展，或者说是这些计算机科学概念的商业实现</a:t>
            </a:r>
            <a:r>
              <a:rPr lang="zh-CN" altLang="zh-CN" sz="3200" dirty="0" smtClean="0"/>
              <a:t>。</a:t>
            </a:r>
            <a:endParaRPr lang="en-US" altLang="zh-CN" sz="3200" dirty="0" smtClean="0"/>
          </a:p>
          <a:p>
            <a:r>
              <a:rPr lang="zh-CN" altLang="zh-CN" sz="3200" dirty="0" smtClean="0"/>
              <a:t>云</a:t>
            </a:r>
            <a:r>
              <a:rPr lang="zh-CN" altLang="zh-CN" sz="3200" dirty="0"/>
              <a:t>计算是一种商业计算模型，它通过集中所有的计算资源，采用硬件虚拟化技术，为云计算使用者提供强大的计算能力、存储和带宽等</a:t>
            </a:r>
            <a:r>
              <a:rPr lang="zh-CN" altLang="zh-CN" sz="3200" dirty="0" smtClean="0"/>
              <a:t>资源</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2016年3月10日9时11分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41</a:t>
            </a:fld>
            <a:endParaRPr lang="zh-CN" altLang="en-US"/>
          </a:p>
        </p:txBody>
      </p:sp>
    </p:spTree>
    <p:extLst>
      <p:ext uri="{BB962C8B-B14F-4D97-AF65-F5344CB8AC3E}">
        <p14:creationId xmlns:p14="http://schemas.microsoft.com/office/powerpoint/2010/main" val="908928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云计算</a:t>
            </a:r>
            <a:r>
              <a:rPr lang="zh-CN" altLang="zh-CN" dirty="0" smtClean="0"/>
              <a:t>概述</a:t>
            </a:r>
            <a:r>
              <a:rPr lang="zh-CN" altLang="en-US" dirty="0" smtClean="0"/>
              <a:t>（续）</a:t>
            </a:r>
            <a:endParaRPr lang="zh-CN" altLang="en-US" dirty="0"/>
          </a:p>
        </p:txBody>
      </p:sp>
      <p:sp>
        <p:nvSpPr>
          <p:cNvPr id="3" name="内容占位符 2"/>
          <p:cNvSpPr>
            <a:spLocks noGrp="1"/>
          </p:cNvSpPr>
          <p:nvPr>
            <p:ph idx="1"/>
          </p:nvPr>
        </p:nvSpPr>
        <p:spPr>
          <a:xfrm>
            <a:off x="566738" y="1332855"/>
            <a:ext cx="8001000" cy="4760441"/>
          </a:xfrm>
        </p:spPr>
        <p:txBody>
          <a:bodyPr/>
          <a:lstStyle/>
          <a:p>
            <a:r>
              <a:rPr lang="zh-CN" altLang="zh-CN" sz="3200" dirty="0"/>
              <a:t>云计算包含互联网上的应用服务及在数据中心提供这些服务的软硬件设施，通常</a:t>
            </a:r>
            <a:r>
              <a:rPr lang="zh-CN" altLang="zh-CN" sz="3200" dirty="0" smtClean="0"/>
              <a:t>包括</a:t>
            </a:r>
            <a:endParaRPr lang="en-US" altLang="zh-CN" sz="3200" dirty="0" smtClean="0"/>
          </a:p>
          <a:p>
            <a:pPr lvl="1"/>
            <a:r>
              <a:rPr lang="zh-CN" altLang="zh-CN" sz="2800" dirty="0" smtClean="0"/>
              <a:t>软件</a:t>
            </a:r>
            <a:r>
              <a:rPr lang="zh-CN" altLang="zh-CN" sz="2800" dirty="0"/>
              <a:t>即服务（</a:t>
            </a:r>
            <a:r>
              <a:rPr lang="en-US" altLang="zh-CN" sz="2800" dirty="0"/>
              <a:t>SaaS, Software as a Service</a:t>
            </a:r>
            <a:r>
              <a:rPr lang="zh-CN" altLang="zh-CN" sz="2800" dirty="0"/>
              <a:t>）</a:t>
            </a:r>
            <a:r>
              <a:rPr lang="zh-CN" altLang="zh-CN" sz="2800" dirty="0" smtClean="0"/>
              <a:t>、</a:t>
            </a:r>
            <a:endParaRPr lang="en-US" altLang="zh-CN" sz="2800" dirty="0" smtClean="0"/>
          </a:p>
          <a:p>
            <a:pPr lvl="1"/>
            <a:r>
              <a:rPr lang="zh-CN" altLang="zh-CN" sz="2800" dirty="0" smtClean="0"/>
              <a:t>平台</a:t>
            </a:r>
            <a:r>
              <a:rPr lang="zh-CN" altLang="zh-CN" sz="2800" dirty="0"/>
              <a:t>即服务（</a:t>
            </a:r>
            <a:r>
              <a:rPr lang="en-US" altLang="zh-CN" sz="2800" dirty="0"/>
              <a:t>PaaS, Platform as a Service</a:t>
            </a:r>
            <a:r>
              <a:rPr lang="zh-CN" altLang="zh-CN" sz="2800" dirty="0"/>
              <a:t>）</a:t>
            </a:r>
            <a:r>
              <a:rPr lang="zh-CN" altLang="zh-CN" sz="2800" dirty="0" smtClean="0"/>
              <a:t>、</a:t>
            </a:r>
            <a:endParaRPr lang="en-US" altLang="zh-CN" sz="2800" dirty="0" smtClean="0"/>
          </a:p>
          <a:p>
            <a:pPr lvl="1"/>
            <a:r>
              <a:rPr lang="zh-CN" altLang="zh-CN" sz="2800" dirty="0" smtClean="0"/>
              <a:t>基础</a:t>
            </a:r>
            <a:r>
              <a:rPr lang="zh-CN" altLang="zh-CN" sz="2800" dirty="0"/>
              <a:t>设施即服务（</a:t>
            </a:r>
            <a:r>
              <a:rPr lang="en-US" altLang="zh-CN" sz="2800" dirty="0"/>
              <a:t>IaaS, Infrastructure as a Service</a:t>
            </a:r>
            <a:r>
              <a:rPr lang="zh-CN" altLang="zh-CN" sz="2800" dirty="0"/>
              <a:t>）</a:t>
            </a:r>
            <a:r>
              <a:rPr lang="zh-CN" altLang="zh-CN" sz="3200" dirty="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2016年3月10日9时12分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42</a:t>
            </a:fld>
            <a:endParaRPr lang="zh-CN" altLang="en-US"/>
          </a:p>
        </p:txBody>
      </p:sp>
    </p:spTree>
    <p:extLst>
      <p:ext uri="{BB962C8B-B14F-4D97-AF65-F5344CB8AC3E}">
        <p14:creationId xmlns:p14="http://schemas.microsoft.com/office/powerpoint/2010/main" val="372677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云计算概述</a:t>
            </a:r>
            <a:r>
              <a:rPr lang="zh-CN" altLang="en-US" dirty="0"/>
              <a:t>（续）</a:t>
            </a:r>
          </a:p>
        </p:txBody>
      </p:sp>
      <p:sp>
        <p:nvSpPr>
          <p:cNvPr id="3" name="内容占位符 2"/>
          <p:cNvSpPr>
            <a:spLocks noGrp="1"/>
          </p:cNvSpPr>
          <p:nvPr>
            <p:ph idx="1"/>
          </p:nvPr>
        </p:nvSpPr>
        <p:spPr/>
        <p:txBody>
          <a:bodyPr/>
          <a:lstStyle/>
          <a:p>
            <a:pPr>
              <a:lnSpc>
                <a:spcPct val="100000"/>
              </a:lnSpc>
              <a:spcBef>
                <a:spcPts val="0"/>
              </a:spcBef>
            </a:pPr>
            <a:r>
              <a:rPr lang="zh-CN" altLang="zh-CN" sz="3000" dirty="0"/>
              <a:t>云计算提供商的数据中心的软硬件设施就是我们称作的云（</a:t>
            </a:r>
            <a:r>
              <a:rPr lang="en-US" altLang="zh-CN" sz="3000" dirty="0"/>
              <a:t>Cloud</a:t>
            </a:r>
            <a:r>
              <a:rPr lang="zh-CN" altLang="zh-CN" sz="3000" dirty="0"/>
              <a:t>）</a:t>
            </a:r>
            <a:r>
              <a:rPr lang="zh-CN" altLang="zh-CN" sz="3000" dirty="0" smtClean="0"/>
              <a:t>。</a:t>
            </a:r>
            <a:endParaRPr lang="en-US" altLang="zh-CN" sz="3000" dirty="0" smtClean="0"/>
          </a:p>
          <a:p>
            <a:pPr>
              <a:lnSpc>
                <a:spcPct val="100000"/>
              </a:lnSpc>
              <a:spcBef>
                <a:spcPts val="0"/>
              </a:spcBef>
            </a:pPr>
            <a:r>
              <a:rPr lang="zh-CN" altLang="zh-CN" sz="3000" dirty="0" smtClean="0"/>
              <a:t>云</a:t>
            </a:r>
            <a:r>
              <a:rPr lang="zh-CN" altLang="zh-CN" sz="3000" dirty="0"/>
              <a:t>可分为公共云、私有云、混合云</a:t>
            </a:r>
            <a:r>
              <a:rPr lang="zh-CN" altLang="zh-CN" sz="3000" dirty="0" smtClean="0"/>
              <a:t>。</a:t>
            </a:r>
            <a:endParaRPr lang="en-US" altLang="zh-CN" sz="3000" dirty="0" smtClean="0"/>
          </a:p>
          <a:p>
            <a:pPr>
              <a:lnSpc>
                <a:spcPct val="100000"/>
              </a:lnSpc>
              <a:spcBef>
                <a:spcPts val="0"/>
              </a:spcBef>
            </a:pPr>
            <a:r>
              <a:rPr lang="zh-CN" altLang="zh-CN" sz="3000" dirty="0" smtClean="0"/>
              <a:t>当</a:t>
            </a:r>
            <a:r>
              <a:rPr lang="zh-CN" altLang="zh-CN" sz="3000" dirty="0"/>
              <a:t>云以即用即付的方式提供给公众的时候</a:t>
            </a:r>
            <a:r>
              <a:rPr lang="zh-CN" altLang="zh-CN" sz="3000" dirty="0" smtClean="0"/>
              <a:t>，称</a:t>
            </a:r>
            <a:r>
              <a:rPr lang="zh-CN" altLang="zh-CN" sz="3000" dirty="0"/>
              <a:t>其为公共</a:t>
            </a:r>
            <a:r>
              <a:rPr lang="zh-CN" altLang="zh-CN" sz="3000" dirty="0" smtClean="0"/>
              <a:t>云。</a:t>
            </a:r>
            <a:endParaRPr lang="en-US" altLang="zh-CN" sz="3000" dirty="0" smtClean="0"/>
          </a:p>
          <a:p>
            <a:pPr>
              <a:lnSpc>
                <a:spcPct val="100000"/>
              </a:lnSpc>
              <a:spcBef>
                <a:spcPts val="0"/>
              </a:spcBef>
            </a:pPr>
            <a:r>
              <a:rPr lang="zh-CN" altLang="zh-CN" sz="3000" dirty="0" smtClean="0"/>
              <a:t>当前</a:t>
            </a:r>
            <a:r>
              <a:rPr lang="zh-CN" altLang="zh-CN" sz="3000" dirty="0"/>
              <a:t>典型的效用计算有</a:t>
            </a:r>
            <a:r>
              <a:rPr lang="en-US" altLang="zh-CN" sz="3000" dirty="0"/>
              <a:t>Amazon Web Services</a:t>
            </a:r>
            <a:r>
              <a:rPr lang="zh-CN" altLang="zh-CN" sz="3000" dirty="0"/>
              <a:t>、</a:t>
            </a:r>
            <a:r>
              <a:rPr lang="en-US" altLang="zh-CN" sz="3000" dirty="0"/>
              <a:t>Google </a:t>
            </a:r>
            <a:r>
              <a:rPr lang="en-US" altLang="zh-CN" sz="3000" dirty="0" err="1"/>
              <a:t>AppEngine</a:t>
            </a:r>
            <a:r>
              <a:rPr lang="zh-CN" altLang="zh-CN" sz="3000" dirty="0"/>
              <a:t>和微软的</a:t>
            </a:r>
            <a:r>
              <a:rPr lang="en-US" altLang="zh-CN" sz="3000" dirty="0"/>
              <a:t>Azure</a:t>
            </a:r>
            <a:r>
              <a:rPr lang="zh-CN" altLang="zh-CN" sz="3000" dirty="0" smtClean="0"/>
              <a:t>。</a:t>
            </a:r>
            <a:endParaRPr lang="en-US" altLang="zh-CN" sz="3000" dirty="0" smtClean="0"/>
          </a:p>
          <a:p>
            <a:pPr>
              <a:lnSpc>
                <a:spcPct val="100000"/>
              </a:lnSpc>
              <a:spcBef>
                <a:spcPts val="0"/>
              </a:spcBef>
            </a:pPr>
            <a:r>
              <a:rPr lang="zh-CN" altLang="zh-CN" sz="3000" dirty="0" smtClean="0"/>
              <a:t>不对</a:t>
            </a:r>
            <a:r>
              <a:rPr lang="zh-CN" altLang="zh-CN" sz="3000" dirty="0"/>
              <a:t>公众开放的企业或组织内部数据中心的资源称作私有云</a:t>
            </a:r>
            <a:r>
              <a:rPr lang="zh-CN" altLang="zh-CN" sz="3000" dirty="0" smtClean="0"/>
              <a:t>。</a:t>
            </a:r>
            <a:endParaRPr lang="zh-CN" altLang="en-US"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2016年3月10日9时14分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spTree>
    <p:extLst>
      <p:ext uri="{BB962C8B-B14F-4D97-AF65-F5344CB8AC3E}">
        <p14:creationId xmlns:p14="http://schemas.microsoft.com/office/powerpoint/2010/main" val="993364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云计算概述</a:t>
            </a:r>
            <a:r>
              <a:rPr lang="zh-CN" altLang="en-US" dirty="0"/>
              <a:t>（续）</a:t>
            </a:r>
          </a:p>
        </p:txBody>
      </p:sp>
      <p:sp>
        <p:nvSpPr>
          <p:cNvPr id="3" name="内容占位符 2"/>
          <p:cNvSpPr>
            <a:spLocks noGrp="1"/>
          </p:cNvSpPr>
          <p:nvPr>
            <p:ph idx="1"/>
          </p:nvPr>
        </p:nvSpPr>
        <p:spPr>
          <a:xfrm>
            <a:off x="395536" y="1340768"/>
            <a:ext cx="8280920" cy="4678362"/>
          </a:xfrm>
        </p:spPr>
        <p:txBody>
          <a:bodyPr/>
          <a:lstStyle/>
          <a:p>
            <a:pPr>
              <a:lnSpc>
                <a:spcPct val="100000"/>
              </a:lnSpc>
              <a:spcBef>
                <a:spcPts val="600"/>
              </a:spcBef>
            </a:pPr>
            <a:r>
              <a:rPr lang="zh-CN" altLang="zh-CN" sz="3200" dirty="0"/>
              <a:t>从硬件上看，云计算在以下三个方面突破了</a:t>
            </a:r>
            <a:r>
              <a:rPr lang="zh-CN" altLang="zh-CN" sz="3200" dirty="0" smtClean="0"/>
              <a:t>传统</a:t>
            </a:r>
            <a:endParaRPr lang="zh-CN" altLang="zh-CN" sz="3200" dirty="0"/>
          </a:p>
          <a:p>
            <a:pPr lvl="1">
              <a:lnSpc>
                <a:spcPct val="100000"/>
              </a:lnSpc>
              <a:spcBef>
                <a:spcPts val="600"/>
              </a:spcBef>
            </a:pPr>
            <a:r>
              <a:rPr lang="zh-CN" altLang="zh-CN" sz="3200" dirty="0"/>
              <a:t>云计算能为应用系统提供似乎无限的计算</a:t>
            </a:r>
            <a:r>
              <a:rPr lang="zh-CN" altLang="zh-CN" sz="3200" dirty="0" smtClean="0"/>
              <a:t>资源</a:t>
            </a:r>
          </a:p>
          <a:p>
            <a:pPr lvl="1">
              <a:lnSpc>
                <a:spcPct val="100000"/>
              </a:lnSpc>
              <a:spcBef>
                <a:spcPts val="600"/>
              </a:spcBef>
            </a:pPr>
            <a:r>
              <a:rPr lang="en-US" altLang="zh-CN" sz="3200" dirty="0" smtClean="0"/>
              <a:t>SaaS</a:t>
            </a:r>
            <a:r>
              <a:rPr lang="zh-CN" altLang="zh-CN" sz="3200" dirty="0" smtClean="0"/>
              <a:t>的服务供应商可以根据需要逐步追加硬件资源，而不需要预先给出承诺。</a:t>
            </a:r>
          </a:p>
          <a:p>
            <a:pPr lvl="1">
              <a:lnSpc>
                <a:spcPct val="100000"/>
              </a:lnSpc>
              <a:spcBef>
                <a:spcPts val="600"/>
              </a:spcBef>
            </a:pPr>
            <a:r>
              <a:rPr lang="zh-CN" altLang="zh-CN" sz="3200" dirty="0" smtClean="0"/>
              <a:t>云</a:t>
            </a:r>
            <a:r>
              <a:rPr lang="zh-CN" altLang="zh-CN" sz="3200" dirty="0"/>
              <a:t>计算具有为其用户提供短期使用资源的</a:t>
            </a:r>
            <a:r>
              <a:rPr lang="zh-CN" altLang="zh-CN" sz="3200" dirty="0" smtClean="0"/>
              <a:t>灵活性。</a:t>
            </a:r>
            <a:r>
              <a:rPr lang="zh-CN" altLang="zh-CN" sz="3200" dirty="0"/>
              <a:t>当不再需要这些资源时，用户可以方便的释放这些资源。</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2016年3月10日9时15分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spTree>
    <p:extLst>
      <p:ext uri="{BB962C8B-B14F-4D97-AF65-F5344CB8AC3E}">
        <p14:creationId xmlns:p14="http://schemas.microsoft.com/office/powerpoint/2010/main" val="3932480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15.4.2 </a:t>
            </a:r>
            <a:r>
              <a:rPr lang="zh-CN" altLang="zh-CN" dirty="0"/>
              <a:t>云数据库体系结构</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2016年3月10日9时17分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45</a:t>
            </a:fld>
            <a:endParaRPr lang="zh-CN" altLang="en-US"/>
          </a:p>
        </p:txBody>
      </p:sp>
      <p:pic>
        <p:nvPicPr>
          <p:cNvPr id="6" name="图片 5"/>
          <p:cNvPicPr>
            <a:picLocks noChangeAspect="1"/>
          </p:cNvPicPr>
          <p:nvPr/>
        </p:nvPicPr>
        <p:blipFill>
          <a:blip r:embed="rId2"/>
          <a:stretch>
            <a:fillRect/>
          </a:stretch>
        </p:blipFill>
        <p:spPr>
          <a:xfrm>
            <a:off x="780084" y="1427897"/>
            <a:ext cx="7680348" cy="4593391"/>
          </a:xfrm>
          <a:prstGeom prst="rect">
            <a:avLst/>
          </a:prstGeom>
        </p:spPr>
      </p:pic>
    </p:spTree>
    <p:extLst>
      <p:ext uri="{BB962C8B-B14F-4D97-AF65-F5344CB8AC3E}">
        <p14:creationId xmlns:p14="http://schemas.microsoft.com/office/powerpoint/2010/main" val="542902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a-DK" altLang="zh-CN" dirty="0"/>
              <a:t>BigTable</a:t>
            </a:r>
            <a:r>
              <a:rPr lang="zh-CN" altLang="zh-CN" dirty="0"/>
              <a:t>数据模型</a:t>
            </a:r>
            <a:endParaRPr lang="zh-CN" altLang="en-US" dirty="0"/>
          </a:p>
        </p:txBody>
      </p:sp>
      <p:sp>
        <p:nvSpPr>
          <p:cNvPr id="3" name="内容占位符 2"/>
          <p:cNvSpPr>
            <a:spLocks noGrp="1"/>
          </p:cNvSpPr>
          <p:nvPr>
            <p:ph idx="1"/>
          </p:nvPr>
        </p:nvSpPr>
        <p:spPr/>
        <p:txBody>
          <a:bodyPr/>
          <a:lstStyle/>
          <a:p>
            <a:r>
              <a:rPr lang="da-DK" altLang="zh-CN" sz="3200" dirty="0"/>
              <a:t>BigTable</a:t>
            </a:r>
            <a:r>
              <a:rPr lang="zh-CN" altLang="zh-CN" sz="3200" dirty="0"/>
              <a:t>表的索引是行关键字（</a:t>
            </a:r>
            <a:r>
              <a:rPr lang="da-DK" altLang="zh-CN" sz="3200" dirty="0"/>
              <a:t>Row Key</a:t>
            </a:r>
            <a:r>
              <a:rPr lang="zh-CN" altLang="zh-CN" sz="3200" dirty="0"/>
              <a:t>）、列关键字（</a:t>
            </a:r>
            <a:r>
              <a:rPr lang="da-DK" altLang="zh-CN" sz="3200" dirty="0"/>
              <a:t>Column Key</a:t>
            </a:r>
            <a:r>
              <a:rPr lang="zh-CN" altLang="zh-CN" sz="3200" dirty="0"/>
              <a:t>）和时间戳（</a:t>
            </a:r>
            <a:r>
              <a:rPr lang="da-DK" altLang="zh-CN" sz="3200" dirty="0"/>
              <a:t>Timestamp</a:t>
            </a:r>
            <a:r>
              <a:rPr lang="zh-CN" altLang="zh-CN" sz="3200" dirty="0"/>
              <a:t>），每个单元（</a:t>
            </a:r>
            <a:r>
              <a:rPr lang="da-DK" altLang="zh-CN" sz="3200" dirty="0"/>
              <a:t>Cell</a:t>
            </a:r>
            <a:r>
              <a:rPr lang="zh-CN" altLang="zh-CN" sz="3200" dirty="0"/>
              <a:t>）由行关键字、列关键字和时间戳共同</a:t>
            </a:r>
            <a:r>
              <a:rPr lang="zh-CN" altLang="zh-CN" sz="3200" dirty="0" smtClean="0"/>
              <a:t>定位。</a:t>
            </a:r>
            <a:endParaRPr lang="en-US" altLang="zh-CN" sz="3200" dirty="0" smtClean="0"/>
          </a:p>
          <a:p>
            <a:r>
              <a:rPr lang="zh-CN" altLang="zh-CN" sz="3200" dirty="0" smtClean="0"/>
              <a:t>用户</a:t>
            </a:r>
            <a:r>
              <a:rPr lang="zh-CN" altLang="zh-CN" sz="3200" dirty="0"/>
              <a:t>在表格中存储的数据，每一行都有且仅有一个可排序的主键和任意多的列。</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2016年3月10日9时18分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46</a:t>
            </a:fld>
            <a:endParaRPr lang="zh-CN" altLang="en-US"/>
          </a:p>
        </p:txBody>
      </p:sp>
    </p:spTree>
    <p:extLst>
      <p:ext uri="{BB962C8B-B14F-4D97-AF65-F5344CB8AC3E}">
        <p14:creationId xmlns:p14="http://schemas.microsoft.com/office/powerpoint/2010/main" val="1430075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a-DK" altLang="zh-CN" dirty="0"/>
              <a:t>BigTable</a:t>
            </a:r>
            <a:r>
              <a:rPr lang="zh-CN" altLang="zh-CN" dirty="0"/>
              <a:t>数据模型的特点</a:t>
            </a:r>
            <a:endParaRPr lang="zh-CN" altLang="en-US" dirty="0"/>
          </a:p>
        </p:txBody>
      </p:sp>
      <p:sp>
        <p:nvSpPr>
          <p:cNvPr id="3" name="内容占位符 2"/>
          <p:cNvSpPr>
            <a:spLocks noGrp="1"/>
          </p:cNvSpPr>
          <p:nvPr>
            <p:ph idx="1"/>
          </p:nvPr>
        </p:nvSpPr>
        <p:spPr/>
        <p:txBody>
          <a:bodyPr/>
          <a:lstStyle/>
          <a:p>
            <a:r>
              <a:rPr lang="zh-CN" altLang="zh-CN" dirty="0" smtClean="0"/>
              <a:t>表</a:t>
            </a:r>
            <a:r>
              <a:rPr lang="zh-CN" altLang="zh-CN" dirty="0"/>
              <a:t>中的行关键字可以是任意的</a:t>
            </a:r>
            <a:r>
              <a:rPr lang="zh-CN" altLang="zh-CN" dirty="0" smtClean="0"/>
              <a:t>字符串</a:t>
            </a:r>
            <a:endParaRPr lang="en-US" altLang="zh-CN" dirty="0" smtClean="0"/>
          </a:p>
          <a:p>
            <a:r>
              <a:rPr lang="zh-CN" altLang="zh-CN" dirty="0"/>
              <a:t>列族是由列关键字组成的集合，是访问控制的基本单位</a:t>
            </a:r>
            <a:r>
              <a:rPr lang="zh-CN" altLang="zh-CN" dirty="0" smtClean="0"/>
              <a:t>。</a:t>
            </a:r>
            <a:endParaRPr lang="en-US" altLang="zh-CN" dirty="0" smtClean="0"/>
          </a:p>
          <a:p>
            <a:r>
              <a:rPr lang="zh-CN" altLang="zh-CN" dirty="0"/>
              <a:t>时间戳记录了</a:t>
            </a:r>
            <a:r>
              <a:rPr lang="da-DK" altLang="zh-CN" dirty="0"/>
              <a:t>BigTable</a:t>
            </a:r>
            <a:r>
              <a:rPr lang="zh-CN" altLang="zh-CN" dirty="0"/>
              <a:t>中每一个数据项所包含的不同版本的数据的时间</a:t>
            </a:r>
            <a:r>
              <a:rPr lang="zh-CN" altLang="zh-CN" dirty="0" smtClean="0"/>
              <a:t>标识</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2016年3月10日9时20分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47</a:t>
            </a:fld>
            <a:endParaRPr lang="zh-CN" altLang="en-US"/>
          </a:p>
        </p:txBody>
      </p:sp>
    </p:spTree>
    <p:extLst>
      <p:ext uri="{BB962C8B-B14F-4D97-AF65-F5344CB8AC3E}">
        <p14:creationId xmlns:p14="http://schemas.microsoft.com/office/powerpoint/2010/main" val="1685862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a-DK" altLang="zh-CN" dirty="0"/>
              <a:t>BigTable</a:t>
            </a:r>
            <a:r>
              <a:rPr lang="zh-CN" altLang="zh-CN" dirty="0"/>
              <a:t>的体系结构</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2016年3月10日9时20分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48</a:t>
            </a:fld>
            <a:endParaRPr lang="zh-CN" altLang="en-US"/>
          </a:p>
        </p:txBody>
      </p:sp>
      <p:sp>
        <p:nvSpPr>
          <p:cNvPr id="6" name="Rectangle 2"/>
          <p:cNvSpPr>
            <a:spLocks noChangeArrowheads="1"/>
          </p:cNvSpPr>
          <p:nvPr/>
        </p:nvSpPr>
        <p:spPr bwMode="auto">
          <a:xfrm>
            <a:off x="1363692" y="1268760"/>
            <a:ext cx="108411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03500021"/>
              </p:ext>
            </p:extLst>
          </p:nvPr>
        </p:nvGraphicFramePr>
        <p:xfrm>
          <a:off x="1363692" y="1268761"/>
          <a:ext cx="6380472" cy="4855934"/>
        </p:xfrm>
        <a:graphic>
          <a:graphicData uri="http://schemas.openxmlformats.org/presentationml/2006/ole">
            <mc:AlternateContent xmlns:mc="http://schemas.openxmlformats.org/markup-compatibility/2006">
              <mc:Choice xmlns:v="urn:schemas-microsoft-com:vml" Requires="v">
                <p:oleObj spid="_x0000_s2055" name="Visio" r:id="rId3" imgW="5383800" imgH="4091886" progId="Visio.Drawing.11">
                  <p:embed/>
                </p:oleObj>
              </mc:Choice>
              <mc:Fallback>
                <p:oleObj name="Visio" r:id="rId3" imgW="5383800" imgH="40918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92" y="1268761"/>
                        <a:ext cx="6380472" cy="4855934"/>
                      </a:xfrm>
                      <a:prstGeom prst="rect">
                        <a:avLst/>
                      </a:prstGeom>
                      <a:noFill/>
                    </p:spPr>
                  </p:pic>
                </p:oleObj>
              </mc:Fallback>
            </mc:AlternateContent>
          </a:graphicData>
        </a:graphic>
      </p:graphicFrame>
    </p:spTree>
    <p:extLst>
      <p:ext uri="{BB962C8B-B14F-4D97-AF65-F5344CB8AC3E}">
        <p14:creationId xmlns:p14="http://schemas.microsoft.com/office/powerpoint/2010/main" val="1460017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260648"/>
            <a:ext cx="8001000" cy="819150"/>
          </a:xfrm>
        </p:spPr>
        <p:txBody>
          <a:bodyPr/>
          <a:lstStyle/>
          <a:p>
            <a:r>
              <a:rPr lang="da-DK" altLang="zh-CN" sz="3600" dirty="0"/>
              <a:t>15.4.3 </a:t>
            </a:r>
            <a:r>
              <a:rPr lang="zh-CN" altLang="zh-CN" sz="3600" dirty="0"/>
              <a:t>云数据库与传统数据库的比较</a:t>
            </a:r>
            <a:endParaRPr lang="zh-CN" altLang="en-US" sz="3600" dirty="0"/>
          </a:p>
        </p:txBody>
      </p:sp>
      <p:sp>
        <p:nvSpPr>
          <p:cNvPr id="3" name="内容占位符 2"/>
          <p:cNvSpPr>
            <a:spLocks noGrp="1"/>
          </p:cNvSpPr>
          <p:nvPr>
            <p:ph idx="1"/>
          </p:nvPr>
        </p:nvSpPr>
        <p:spPr/>
        <p:txBody>
          <a:bodyPr/>
          <a:lstStyle/>
          <a:p>
            <a:r>
              <a:rPr lang="zh-CN" altLang="zh-CN" sz="3000" dirty="0"/>
              <a:t>虽然云数据库看似相对“简陋”，但在使用上它的扩展性却更好</a:t>
            </a:r>
            <a:r>
              <a:rPr lang="zh-CN" altLang="zh-CN" sz="3000" dirty="0" smtClean="0"/>
              <a:t>。</a:t>
            </a:r>
            <a:endParaRPr lang="en-US" altLang="zh-CN" sz="3000" dirty="0" smtClean="0"/>
          </a:p>
          <a:p>
            <a:r>
              <a:rPr lang="zh-CN" altLang="zh-CN" sz="3000" dirty="0" smtClean="0"/>
              <a:t>数据库</a:t>
            </a:r>
            <a:r>
              <a:rPr lang="zh-CN" altLang="zh-CN" sz="3000" dirty="0"/>
              <a:t>实例对于并发用户的支持是有限的，即便是在基于近乎无限的云存储环境中进行操作</a:t>
            </a:r>
            <a:r>
              <a:rPr lang="zh-CN" altLang="zh-CN" sz="3000" dirty="0" smtClean="0"/>
              <a:t>；</a:t>
            </a:r>
            <a:endParaRPr lang="en-US" altLang="zh-CN" sz="3000" dirty="0" smtClean="0"/>
          </a:p>
          <a:p>
            <a:r>
              <a:rPr lang="zh-CN" altLang="zh-CN" sz="3000" dirty="0" smtClean="0"/>
              <a:t>而</a:t>
            </a:r>
            <a:r>
              <a:rPr lang="zh-CN" altLang="zh-CN" sz="3000" dirty="0"/>
              <a:t>云</a:t>
            </a:r>
            <a:r>
              <a:rPr lang="zh-CN" altLang="zh-CN" sz="3000" dirty="0" smtClean="0"/>
              <a:t>数据库使</a:t>
            </a:r>
            <a:r>
              <a:rPr lang="zh-CN" altLang="zh-CN" sz="3000" dirty="0"/>
              <a:t>用户不必购买托管服务器、自己安装和维护数据库，也不用关心服务器的地理位置以及其他信息，用户只需</a:t>
            </a:r>
            <a:r>
              <a:rPr lang="zh-CN" altLang="zh-CN" sz="3000" dirty="0" smtClean="0"/>
              <a:t>存取所</a:t>
            </a:r>
            <a:r>
              <a:rPr lang="zh-CN" altLang="zh-CN" sz="3000" dirty="0"/>
              <a:t>要的信息。</a:t>
            </a:r>
            <a:endParaRPr lang="zh-CN" altLang="en-US"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2016年3月10日9时51分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49</a:t>
            </a:fld>
            <a:endParaRPr lang="zh-CN" altLang="en-US"/>
          </a:p>
        </p:txBody>
      </p:sp>
    </p:spTree>
    <p:extLst>
      <p:ext uri="{BB962C8B-B14F-4D97-AF65-F5344CB8AC3E}">
        <p14:creationId xmlns:p14="http://schemas.microsoft.com/office/powerpoint/2010/main" val="298801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712968" cy="819150"/>
          </a:xfrm>
        </p:spPr>
        <p:txBody>
          <a:bodyPr/>
          <a:lstStyle/>
          <a:p>
            <a:r>
              <a:rPr lang="en-US" altLang="zh-CN" sz="3600" dirty="0"/>
              <a:t>15.1.2 </a:t>
            </a:r>
            <a:r>
              <a:rPr lang="zh-CN" altLang="zh-CN" sz="3600" dirty="0"/>
              <a:t>分布式数据库目标与数据分布策略</a:t>
            </a:r>
            <a:endParaRPr lang="zh-CN" altLang="en-US" sz="3600" dirty="0"/>
          </a:p>
        </p:txBody>
      </p:sp>
      <p:sp>
        <p:nvSpPr>
          <p:cNvPr id="3" name="内容占位符 2"/>
          <p:cNvSpPr>
            <a:spLocks noGrp="1"/>
          </p:cNvSpPr>
          <p:nvPr>
            <p:ph idx="1"/>
          </p:nvPr>
        </p:nvSpPr>
        <p:spPr>
          <a:xfrm>
            <a:off x="323528" y="1340768"/>
            <a:ext cx="7101606" cy="4678362"/>
          </a:xfrm>
        </p:spPr>
        <p:txBody>
          <a:bodyPr/>
          <a:lstStyle/>
          <a:p>
            <a:pPr marL="0" indent="0">
              <a:buNone/>
            </a:pPr>
            <a:r>
              <a:rPr lang="en-US" altLang="zh-CN" sz="3200" dirty="0" smtClean="0">
                <a:solidFill>
                  <a:srgbClr val="FF0000"/>
                </a:solidFill>
              </a:rPr>
              <a:t>  </a:t>
            </a:r>
            <a:r>
              <a:rPr lang="zh-CN" altLang="zh-CN" sz="3200" dirty="0" smtClean="0">
                <a:solidFill>
                  <a:srgbClr val="FF0000"/>
                </a:solidFill>
              </a:rPr>
              <a:t>分布式数据库</a:t>
            </a:r>
            <a:r>
              <a:rPr lang="zh-CN" altLang="zh-CN" sz="3200" dirty="0">
                <a:solidFill>
                  <a:srgbClr val="FF0000"/>
                </a:solidFill>
              </a:rPr>
              <a:t>要达到的</a:t>
            </a:r>
            <a:r>
              <a:rPr lang="en-US" altLang="zh-CN" sz="3200" dirty="0">
                <a:solidFill>
                  <a:srgbClr val="FF0000"/>
                </a:solidFill>
              </a:rPr>
              <a:t>12</a:t>
            </a:r>
            <a:r>
              <a:rPr lang="zh-CN" altLang="zh-CN" sz="3200" dirty="0">
                <a:solidFill>
                  <a:srgbClr val="FF0000"/>
                </a:solidFill>
              </a:rPr>
              <a:t>个目标：</a:t>
            </a:r>
          </a:p>
          <a:p>
            <a:pPr lvl="0"/>
            <a:r>
              <a:rPr lang="zh-CN" altLang="zh-CN" sz="3200" dirty="0"/>
              <a:t>本地自治</a:t>
            </a:r>
          </a:p>
          <a:p>
            <a:pPr lvl="0"/>
            <a:r>
              <a:rPr lang="zh-CN" altLang="zh-CN" sz="3200" dirty="0"/>
              <a:t>非集中式管理</a:t>
            </a:r>
          </a:p>
          <a:p>
            <a:pPr lvl="0"/>
            <a:r>
              <a:rPr lang="zh-CN" altLang="zh-CN" sz="3200" dirty="0"/>
              <a:t>高可用性</a:t>
            </a:r>
          </a:p>
          <a:p>
            <a:pPr lvl="0"/>
            <a:r>
              <a:rPr lang="zh-CN" altLang="zh-CN" sz="3200" dirty="0"/>
              <a:t>位置独立性</a:t>
            </a:r>
          </a:p>
          <a:p>
            <a:pPr lvl="0"/>
            <a:r>
              <a:rPr lang="zh-CN" altLang="zh-CN" sz="3200" dirty="0"/>
              <a:t>数据分片独立性</a:t>
            </a:r>
          </a:p>
          <a:p>
            <a:pPr lvl="0"/>
            <a:r>
              <a:rPr lang="zh-CN" altLang="zh-CN" sz="3200" dirty="0"/>
              <a:t>数据复制独立性</a:t>
            </a:r>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
        <p:nvSpPr>
          <p:cNvPr id="6" name="内容占位符 2"/>
          <p:cNvSpPr txBox="1">
            <a:spLocks/>
          </p:cNvSpPr>
          <p:nvPr/>
        </p:nvSpPr>
        <p:spPr bwMode="auto">
          <a:xfrm>
            <a:off x="4158284" y="1990998"/>
            <a:ext cx="4878212" cy="3814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0"/>
              </a:spcAft>
              <a:buClr>
                <a:schemeClr val="accent2"/>
              </a:buClr>
              <a:buFont typeface="Wingdings" pitchFamily="2" charset="2"/>
              <a:buChar char="o"/>
              <a:defRPr sz="3600" b="1">
                <a:solidFill>
                  <a:schemeClr val="tx1"/>
                </a:solidFill>
                <a:latin typeface="仿宋_GB2312" pitchFamily="49" charset="-122"/>
                <a:ea typeface="仿宋_GB2312" pitchFamily="49" charset="-122"/>
                <a:cs typeface="+mn-cs"/>
              </a:defRPr>
            </a:lvl1pPr>
            <a:lvl2pPr marL="908050" indent="-436563" algn="l" rtl="0" eaLnBrk="0" fontAlgn="base" hangingPunct="0">
              <a:lnSpc>
                <a:spcPct val="110000"/>
              </a:lnSpc>
              <a:spcBef>
                <a:spcPct val="20000"/>
              </a:spcBef>
              <a:spcAft>
                <a:spcPct val="0"/>
              </a:spcAft>
              <a:buClr>
                <a:schemeClr val="accent2"/>
              </a:buClr>
              <a:buFont typeface="Wingdings" pitchFamily="2" charset="2"/>
              <a:buChar char="n"/>
              <a:defRPr sz="3600" b="1">
                <a:solidFill>
                  <a:schemeClr val="tx1"/>
                </a:solidFill>
                <a:latin typeface="仿宋_GB2312" pitchFamily="49" charset="-122"/>
                <a:ea typeface="仿宋_GB2312" pitchFamily="49" charset="-122"/>
              </a:defRPr>
            </a:lvl2pPr>
            <a:lvl3pPr marL="1304925" indent="-395288" algn="l" rtl="0" eaLnBrk="0" fontAlgn="base" hangingPunct="0">
              <a:lnSpc>
                <a:spcPct val="110000"/>
              </a:lnSpc>
              <a:spcBef>
                <a:spcPct val="20000"/>
              </a:spcBef>
              <a:spcAft>
                <a:spcPct val="0"/>
              </a:spcAft>
              <a:buClr>
                <a:schemeClr val="accent2"/>
              </a:buClr>
              <a:buFont typeface="Wingdings" pitchFamily="2" charset="2"/>
              <a:buChar char="o"/>
              <a:defRPr sz="3400" b="1">
                <a:solidFill>
                  <a:schemeClr val="tx1"/>
                </a:solidFill>
                <a:latin typeface="仿宋_GB2312" pitchFamily="49" charset="-122"/>
                <a:ea typeface="仿宋_GB2312" pitchFamily="49" charset="-122"/>
              </a:defRPr>
            </a:lvl3pPr>
            <a:lvl4pPr marL="1693863" indent="-387350" algn="l" rtl="0" eaLnBrk="0" fontAlgn="base" hangingPunct="0">
              <a:lnSpc>
                <a:spcPct val="110000"/>
              </a:lnSpc>
              <a:spcBef>
                <a:spcPct val="20000"/>
              </a:spcBef>
              <a:spcAft>
                <a:spcPct val="0"/>
              </a:spcAft>
              <a:buClr>
                <a:schemeClr val="accent2"/>
              </a:buClr>
              <a:buFont typeface="Wingdings" pitchFamily="2" charset="2"/>
              <a:buChar char="n"/>
              <a:defRPr sz="3200" b="1">
                <a:solidFill>
                  <a:schemeClr val="tx1"/>
                </a:solidFill>
                <a:latin typeface="仿宋_GB2312" pitchFamily="49" charset="-122"/>
                <a:ea typeface="仿宋_GB2312" pitchFamily="49" charset="-122"/>
              </a:defRPr>
            </a:lvl4pPr>
            <a:lvl5pPr marL="2093913" indent="-398463" algn="l" rtl="0" eaLnBrk="0" fontAlgn="base" hangingPunct="0">
              <a:lnSpc>
                <a:spcPct val="110000"/>
              </a:lnSpc>
              <a:spcBef>
                <a:spcPct val="25000"/>
              </a:spcBef>
              <a:spcAft>
                <a:spcPct val="0"/>
              </a:spcAft>
              <a:buClr>
                <a:schemeClr val="accent2"/>
              </a:buClr>
              <a:buFont typeface="Wingdings" pitchFamily="2" charset="2"/>
              <a:buChar char="§"/>
              <a:defRPr sz="2800" b="1">
                <a:solidFill>
                  <a:schemeClr val="tx1"/>
                </a:solidFill>
                <a:latin typeface="仿宋_GB2312" pitchFamily="49" charset="-122"/>
                <a:ea typeface="仿宋_GB2312" pitchFamily="49" charset="-122"/>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0"/>
            <a:r>
              <a:rPr lang="zh-CN" altLang="zh-CN" sz="3200" dirty="0"/>
              <a:t>分布式查询处理</a:t>
            </a:r>
          </a:p>
          <a:p>
            <a:pPr lvl="0"/>
            <a:r>
              <a:rPr lang="zh-CN" altLang="zh-CN" sz="3200" dirty="0"/>
              <a:t>分布式事务管理</a:t>
            </a:r>
          </a:p>
          <a:p>
            <a:pPr lvl="0"/>
            <a:r>
              <a:rPr lang="zh-CN" altLang="zh-CN" sz="3200" dirty="0"/>
              <a:t>硬件独立性</a:t>
            </a:r>
          </a:p>
          <a:p>
            <a:pPr lvl="0"/>
            <a:r>
              <a:rPr lang="zh-CN" altLang="zh-CN" sz="3200" dirty="0"/>
              <a:t>操作系统独立性</a:t>
            </a:r>
          </a:p>
          <a:p>
            <a:pPr lvl="0"/>
            <a:r>
              <a:rPr lang="zh-CN" altLang="zh-CN" sz="3200" dirty="0"/>
              <a:t>网络独立性</a:t>
            </a:r>
          </a:p>
          <a:p>
            <a:r>
              <a:rPr lang="zh-CN" altLang="zh-CN" sz="3200" dirty="0"/>
              <a:t>数据库管理系统独立性</a:t>
            </a:r>
            <a:endParaRPr lang="zh-CN" altLang="zh-CN" sz="3200" kern="0" dirty="0"/>
          </a:p>
        </p:txBody>
      </p:sp>
    </p:spTree>
    <p:extLst>
      <p:ext uri="{BB962C8B-B14F-4D97-AF65-F5344CB8AC3E}">
        <p14:creationId xmlns:p14="http://schemas.microsoft.com/office/powerpoint/2010/main" val="4069673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云数据库的安全问题</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sz="3000" dirty="0" smtClean="0"/>
              <a:t>数据安全</a:t>
            </a:r>
            <a:r>
              <a:rPr lang="zh-CN" altLang="zh-CN" sz="3000" dirty="0"/>
              <a:t>问题</a:t>
            </a:r>
            <a:r>
              <a:rPr lang="zh-CN" altLang="zh-CN" sz="3000" dirty="0" smtClean="0"/>
              <a:t>。数据</a:t>
            </a:r>
            <a:r>
              <a:rPr lang="zh-CN" altLang="zh-CN" sz="3000" dirty="0"/>
              <a:t>都存储在云端，数据脱离了用户的控制</a:t>
            </a:r>
            <a:r>
              <a:rPr lang="zh-CN" altLang="zh-CN" sz="3000" dirty="0" smtClean="0"/>
              <a:t>。因此</a:t>
            </a:r>
            <a:r>
              <a:rPr lang="zh-CN" altLang="zh-CN" sz="3000" dirty="0"/>
              <a:t>在云数据库中，能否确保数据的安全性是一个重要的</a:t>
            </a:r>
            <a:r>
              <a:rPr lang="zh-CN" altLang="zh-CN" sz="3000" dirty="0" smtClean="0"/>
              <a:t>问题</a:t>
            </a:r>
            <a:r>
              <a:rPr lang="zh-CN" altLang="en-US" sz="3000" dirty="0" smtClean="0"/>
              <a:t>。</a:t>
            </a:r>
            <a:endParaRPr lang="zh-CN" altLang="zh-CN" sz="3000" dirty="0"/>
          </a:p>
          <a:p>
            <a:r>
              <a:rPr lang="zh-CN" altLang="zh-CN" sz="3000" dirty="0" smtClean="0"/>
              <a:t>对</a:t>
            </a:r>
            <a:r>
              <a:rPr lang="zh-CN" altLang="zh-CN" sz="3000" dirty="0"/>
              <a:t>云的管理问题。云是对硬件进行虚拟化，这就使管理员不能直接对硬件进行管理</a:t>
            </a:r>
            <a:r>
              <a:rPr lang="zh-CN" altLang="zh-CN" sz="3000" dirty="0" smtClean="0"/>
              <a:t>，增加</a:t>
            </a:r>
            <a:r>
              <a:rPr lang="zh-CN" altLang="zh-CN" sz="3000" dirty="0"/>
              <a:t>了管理的难度。</a:t>
            </a:r>
          </a:p>
          <a:p>
            <a:r>
              <a:rPr lang="zh-CN" altLang="zh-CN" sz="3000" dirty="0" smtClean="0"/>
              <a:t>对</a:t>
            </a:r>
            <a:r>
              <a:rPr lang="zh-CN" altLang="zh-CN" sz="3000" dirty="0"/>
              <a:t>因特网的依赖</a:t>
            </a:r>
            <a:r>
              <a:rPr lang="zh-CN" altLang="zh-CN" sz="3000" dirty="0" smtClean="0"/>
              <a:t>。</a:t>
            </a:r>
            <a:r>
              <a:rPr lang="zh-CN" altLang="zh-CN" sz="3000" dirty="0"/>
              <a:t>由于用户的数据都是存储在云端，但用户使用数据时必须从云数据库中获得，这就对网络有较高的</a:t>
            </a:r>
            <a:r>
              <a:rPr lang="zh-CN" altLang="zh-CN" sz="3000" dirty="0" smtClean="0"/>
              <a:t>要求</a:t>
            </a:r>
            <a:r>
              <a:rPr lang="zh-CN" altLang="en-US" sz="3000" dirty="0" smtClean="0"/>
              <a:t>。</a:t>
            </a:r>
            <a:endParaRPr lang="zh-CN" altLang="en-US"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2016年3月10日9时54分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50</a:t>
            </a:fld>
            <a:endParaRPr lang="zh-CN" altLang="en-US"/>
          </a:p>
        </p:txBody>
      </p:sp>
    </p:spTree>
    <p:extLst>
      <p:ext uri="{BB962C8B-B14F-4D97-AF65-F5344CB8AC3E}">
        <p14:creationId xmlns:p14="http://schemas.microsoft.com/office/powerpoint/2010/main" val="2965780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15.4.4 </a:t>
            </a:r>
            <a:r>
              <a:rPr lang="zh-CN" altLang="zh-CN" dirty="0"/>
              <a:t>云数据库展望</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600"/>
              </a:spcBef>
            </a:pPr>
            <a:r>
              <a:rPr lang="zh-CN" altLang="zh-CN" sz="3000" dirty="0"/>
              <a:t>云计算经过数年的发展与积累，正在成为一种全球</a:t>
            </a:r>
            <a:r>
              <a:rPr lang="en-US" altLang="zh-CN" sz="3000" dirty="0"/>
              <a:t>IT</a:t>
            </a:r>
            <a:r>
              <a:rPr lang="zh-CN" altLang="zh-CN" sz="3000" dirty="0"/>
              <a:t>产业的潮流，即将进入蓬勃发展</a:t>
            </a:r>
            <a:r>
              <a:rPr lang="zh-CN" altLang="zh-CN" sz="3000" dirty="0" smtClean="0"/>
              <a:t>期</a:t>
            </a:r>
            <a:endParaRPr lang="en-US" altLang="zh-CN" sz="3000" dirty="0" smtClean="0"/>
          </a:p>
          <a:p>
            <a:pPr>
              <a:spcBef>
                <a:spcPts val="600"/>
              </a:spcBef>
            </a:pPr>
            <a:r>
              <a:rPr lang="zh-CN" altLang="zh-CN" sz="3000" dirty="0" smtClean="0"/>
              <a:t>在</a:t>
            </a:r>
            <a:r>
              <a:rPr lang="zh-CN" altLang="zh-CN" sz="3000" dirty="0"/>
              <a:t>可见的未来，云服务将</a:t>
            </a:r>
            <a:r>
              <a:rPr lang="zh-CN" altLang="zh-CN" sz="3000" dirty="0" smtClean="0"/>
              <a:t>能提供</a:t>
            </a:r>
            <a:r>
              <a:rPr lang="zh-CN" altLang="zh-CN" sz="3000" dirty="0"/>
              <a:t>应用程序、计算能力、存储容量、联网、编程工具，甚至是通信服务和协作工具等几乎所有</a:t>
            </a:r>
            <a:r>
              <a:rPr lang="en-US" altLang="zh-CN" sz="3000" dirty="0"/>
              <a:t>IT</a:t>
            </a:r>
            <a:r>
              <a:rPr lang="zh-CN" altLang="zh-CN" sz="3000" dirty="0" smtClean="0"/>
              <a:t>资源</a:t>
            </a:r>
            <a:endParaRPr lang="en-US" altLang="zh-CN" sz="3000" dirty="0" smtClean="0"/>
          </a:p>
          <a:p>
            <a:pPr>
              <a:spcBef>
                <a:spcPts val="600"/>
              </a:spcBef>
            </a:pPr>
            <a:r>
              <a:rPr lang="zh-CN" altLang="zh-CN" sz="3000" dirty="0" smtClean="0"/>
              <a:t>云</a:t>
            </a:r>
            <a:r>
              <a:rPr lang="zh-CN" altLang="zh-CN" sz="3000" dirty="0"/>
              <a:t>计算与云数据库必然对数据存储方式带来革命性的变革，云数据库把以往数据库中的逻辑设计简化为基于一个地址的简单访问模型。</a:t>
            </a:r>
            <a:endParaRPr lang="zh-CN" altLang="en-US"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51</a:t>
            </a:fld>
            <a:endParaRPr lang="zh-CN" altLang="en-US"/>
          </a:p>
        </p:txBody>
      </p:sp>
    </p:spTree>
    <p:extLst>
      <p:ext uri="{BB962C8B-B14F-4D97-AF65-F5344CB8AC3E}">
        <p14:creationId xmlns:p14="http://schemas.microsoft.com/office/powerpoint/2010/main" val="3532541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15.4 XML</a:t>
            </a:r>
            <a:r>
              <a:rPr lang="zh-CN" altLang="zh-CN" dirty="0"/>
              <a:t>数据库</a:t>
            </a:r>
            <a:endParaRPr lang="zh-CN" altLang="en-US" dirty="0"/>
          </a:p>
        </p:txBody>
      </p:sp>
      <p:sp>
        <p:nvSpPr>
          <p:cNvPr id="3" name="内容占位符 2"/>
          <p:cNvSpPr>
            <a:spLocks noGrp="1"/>
          </p:cNvSpPr>
          <p:nvPr>
            <p:ph idx="1"/>
          </p:nvPr>
        </p:nvSpPr>
        <p:spPr/>
        <p:txBody>
          <a:bodyPr/>
          <a:lstStyle/>
          <a:p>
            <a:r>
              <a:rPr lang="da-DK" altLang="zh-CN" dirty="0"/>
              <a:t>15.4.1 XML</a:t>
            </a:r>
            <a:r>
              <a:rPr lang="zh-CN" altLang="zh-CN" dirty="0"/>
              <a:t>数据库</a:t>
            </a:r>
            <a:r>
              <a:rPr lang="zh-CN" altLang="zh-CN" dirty="0" smtClean="0"/>
              <a:t>概述</a:t>
            </a:r>
            <a:endParaRPr lang="en-US" altLang="zh-CN" dirty="0" smtClean="0"/>
          </a:p>
          <a:p>
            <a:r>
              <a:rPr lang="da-DK" altLang="zh-CN" dirty="0"/>
              <a:t>15.4.2 SQL Server 2008</a:t>
            </a:r>
            <a:r>
              <a:rPr lang="zh-CN" altLang="zh-CN" dirty="0"/>
              <a:t>与</a:t>
            </a:r>
            <a:r>
              <a:rPr lang="da-DK" altLang="zh-CN" dirty="0"/>
              <a:t>XML</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2016年3月10日9时57分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52</a:t>
            </a:fld>
            <a:endParaRPr lang="zh-CN" altLang="en-US"/>
          </a:p>
        </p:txBody>
      </p:sp>
    </p:spTree>
    <p:extLst>
      <p:ext uri="{BB962C8B-B14F-4D97-AF65-F5344CB8AC3E}">
        <p14:creationId xmlns:p14="http://schemas.microsoft.com/office/powerpoint/2010/main" val="111858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a-DK" altLang="zh-CN" dirty="0"/>
              <a:t>15.4.1 XML</a:t>
            </a:r>
            <a:r>
              <a:rPr lang="zh-CN" altLang="zh-CN" dirty="0"/>
              <a:t>数据库概述</a:t>
            </a:r>
            <a:endParaRPr lang="zh-CN" altLang="en-US" dirty="0"/>
          </a:p>
        </p:txBody>
      </p:sp>
      <p:sp>
        <p:nvSpPr>
          <p:cNvPr id="3" name="内容占位符 2"/>
          <p:cNvSpPr>
            <a:spLocks noGrp="1"/>
          </p:cNvSpPr>
          <p:nvPr>
            <p:ph idx="1"/>
          </p:nvPr>
        </p:nvSpPr>
        <p:spPr/>
        <p:txBody>
          <a:bodyPr/>
          <a:lstStyle/>
          <a:p>
            <a:r>
              <a:rPr lang="en-US" altLang="zh-CN" sz="3200" dirty="0"/>
              <a:t>XML</a:t>
            </a:r>
            <a:r>
              <a:rPr lang="zh-CN" altLang="zh-CN" sz="3200" dirty="0"/>
              <a:t>数据库是一种支持对</a:t>
            </a:r>
            <a:r>
              <a:rPr lang="en-US" altLang="zh-CN" sz="3200" dirty="0"/>
              <a:t>XML</a:t>
            </a:r>
            <a:r>
              <a:rPr lang="zh-CN" altLang="zh-CN" sz="3200" dirty="0"/>
              <a:t>格式文档进行存储和查询等操作的数据库管理系统</a:t>
            </a:r>
            <a:r>
              <a:rPr lang="zh-CN" altLang="zh-CN" sz="3200" dirty="0" smtClean="0"/>
              <a:t>。</a:t>
            </a:r>
            <a:endParaRPr lang="en-US" altLang="zh-CN" sz="3200" dirty="0" smtClean="0"/>
          </a:p>
          <a:p>
            <a:r>
              <a:rPr lang="zh-CN" altLang="zh-CN" sz="3200" dirty="0" smtClean="0"/>
              <a:t>开发</a:t>
            </a:r>
            <a:r>
              <a:rPr lang="zh-CN" altLang="zh-CN" sz="3200" dirty="0"/>
              <a:t>人员可以对数据库中的</a:t>
            </a:r>
            <a:r>
              <a:rPr lang="en-US" altLang="zh-CN" sz="3200" dirty="0"/>
              <a:t>XML</a:t>
            </a:r>
            <a:r>
              <a:rPr lang="zh-CN" altLang="zh-CN" sz="3200" dirty="0"/>
              <a:t>文档进行查询、导出和指定格式的序列化</a:t>
            </a:r>
            <a:r>
              <a:rPr lang="zh-CN" altLang="zh-CN" sz="3200" dirty="0" smtClean="0"/>
              <a:t>。</a:t>
            </a:r>
            <a:endParaRPr lang="en-US" altLang="zh-CN" sz="3200" dirty="0" smtClean="0"/>
          </a:p>
          <a:p>
            <a:r>
              <a:rPr lang="en-US" altLang="zh-CN" sz="3200" dirty="0" smtClean="0"/>
              <a:t>XML</a:t>
            </a:r>
            <a:r>
              <a:rPr lang="zh-CN" altLang="zh-CN" sz="3200" dirty="0"/>
              <a:t>数据库是</a:t>
            </a:r>
            <a:r>
              <a:rPr lang="en-US" altLang="zh-CN" sz="3200" dirty="0"/>
              <a:t>XML</a:t>
            </a:r>
            <a:r>
              <a:rPr lang="zh-CN" altLang="zh-CN" sz="3200" dirty="0"/>
              <a:t>文档及其部件的集合，并通过一个具有能力管理和控制这个文档集合本身及其所表示信息的系统来维护。</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2016年3月10日9时58分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53</a:t>
            </a:fld>
            <a:endParaRPr lang="zh-CN" altLang="en-US"/>
          </a:p>
        </p:txBody>
      </p:sp>
    </p:spTree>
    <p:extLst>
      <p:ext uri="{BB962C8B-B14F-4D97-AF65-F5344CB8AC3E}">
        <p14:creationId xmlns:p14="http://schemas.microsoft.com/office/powerpoint/2010/main" val="2699402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a-DK" altLang="zh-CN" dirty="0"/>
              <a:t>XML</a:t>
            </a:r>
            <a:r>
              <a:rPr lang="zh-CN" altLang="zh-CN" dirty="0"/>
              <a:t>数据库</a:t>
            </a:r>
            <a:r>
              <a:rPr lang="zh-CN" altLang="zh-CN" dirty="0" smtClean="0"/>
              <a:t>概述</a:t>
            </a:r>
            <a:r>
              <a:rPr lang="zh-CN" altLang="en-US" dirty="0" smtClean="0"/>
              <a:t>（续）</a:t>
            </a:r>
            <a:endParaRPr lang="zh-CN" altLang="en-US" dirty="0"/>
          </a:p>
        </p:txBody>
      </p:sp>
      <p:sp>
        <p:nvSpPr>
          <p:cNvPr id="3" name="内容占位符 2"/>
          <p:cNvSpPr>
            <a:spLocks noGrp="1"/>
          </p:cNvSpPr>
          <p:nvPr>
            <p:ph idx="1"/>
          </p:nvPr>
        </p:nvSpPr>
        <p:spPr/>
        <p:txBody>
          <a:bodyPr/>
          <a:lstStyle/>
          <a:p>
            <a:r>
              <a:rPr lang="en-US" altLang="zh-CN" dirty="0"/>
              <a:t>XML</a:t>
            </a:r>
            <a:r>
              <a:rPr lang="zh-CN" altLang="zh-CN" dirty="0"/>
              <a:t>数据库不仅是结构化数据和半结构化数据的存储库，像管理其它数据一样，持久的</a:t>
            </a:r>
            <a:r>
              <a:rPr lang="en-US" altLang="zh-CN" dirty="0"/>
              <a:t>XML</a:t>
            </a:r>
            <a:r>
              <a:rPr lang="zh-CN" altLang="zh-CN" dirty="0"/>
              <a:t>数据管理包括数据的独立性、集成性、访问权限、视图、完备性、冗余性、一致性以及数据恢复等。这些文档是持久的并且是可以操作的。</a:t>
            </a:r>
            <a:endParaRPr lang="zh-CN" altLang="en-US" b="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2016年3月10日9时59分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54</a:t>
            </a:fld>
            <a:endParaRPr lang="zh-CN" altLang="en-US"/>
          </a:p>
        </p:txBody>
      </p:sp>
    </p:spTree>
    <p:extLst>
      <p:ext uri="{BB962C8B-B14F-4D97-AF65-F5344CB8AC3E}">
        <p14:creationId xmlns:p14="http://schemas.microsoft.com/office/powerpoint/2010/main" val="1091803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zh-CN" dirty="0" smtClean="0"/>
              <a:t>数据库类型</a:t>
            </a:r>
            <a:endParaRPr lang="zh-CN" altLang="en-US" dirty="0"/>
          </a:p>
        </p:txBody>
      </p:sp>
      <p:sp>
        <p:nvSpPr>
          <p:cNvPr id="3" name="内容占位符 2"/>
          <p:cNvSpPr>
            <a:spLocks noGrp="1"/>
          </p:cNvSpPr>
          <p:nvPr>
            <p:ph idx="1"/>
          </p:nvPr>
        </p:nvSpPr>
        <p:spPr/>
        <p:txBody>
          <a:bodyPr/>
          <a:lstStyle/>
          <a:p>
            <a:r>
              <a:rPr lang="en-US" altLang="zh-CN" dirty="0"/>
              <a:t>XML Enabled Database</a:t>
            </a:r>
            <a:r>
              <a:rPr lang="zh-CN" altLang="zh-CN" dirty="0"/>
              <a:t>（</a:t>
            </a:r>
            <a:r>
              <a:rPr lang="en-US" altLang="zh-CN" dirty="0"/>
              <a:t>XEDB</a:t>
            </a:r>
            <a:r>
              <a:rPr lang="zh-CN" altLang="zh-CN" dirty="0"/>
              <a:t>），即能处理</a:t>
            </a:r>
            <a:r>
              <a:rPr lang="en-US" altLang="zh-CN" dirty="0"/>
              <a:t>XML</a:t>
            </a:r>
            <a:r>
              <a:rPr lang="zh-CN" altLang="zh-CN" dirty="0"/>
              <a:t>的数据库</a:t>
            </a:r>
            <a:r>
              <a:rPr lang="zh-CN" altLang="zh-CN" dirty="0" smtClean="0"/>
              <a:t>。</a:t>
            </a:r>
            <a:endParaRPr lang="en-US" altLang="zh-CN" dirty="0" smtClean="0"/>
          </a:p>
          <a:p>
            <a:r>
              <a:rPr lang="en-US" altLang="zh-CN" dirty="0"/>
              <a:t>Native XML Database</a:t>
            </a:r>
            <a:r>
              <a:rPr lang="zh-CN" altLang="zh-CN" dirty="0"/>
              <a:t>（</a:t>
            </a:r>
            <a:r>
              <a:rPr lang="en-US" altLang="zh-CN" dirty="0"/>
              <a:t>NXD</a:t>
            </a:r>
            <a:r>
              <a:rPr lang="zh-CN" altLang="zh-CN" dirty="0"/>
              <a:t>），即纯</a:t>
            </a:r>
            <a:r>
              <a:rPr lang="en-US" altLang="zh-CN" dirty="0"/>
              <a:t>XML</a:t>
            </a:r>
            <a:r>
              <a:rPr lang="zh-CN" altLang="zh-CN" dirty="0"/>
              <a:t>数据库</a:t>
            </a:r>
            <a:r>
              <a:rPr lang="zh-CN" altLang="zh-CN" dirty="0" smtClean="0"/>
              <a:t>。</a:t>
            </a:r>
            <a:endParaRPr lang="en-US" altLang="zh-CN" dirty="0" smtClean="0"/>
          </a:p>
          <a:p>
            <a:r>
              <a:rPr lang="en-US" altLang="zh-CN" dirty="0"/>
              <a:t>Hybrid XML Database</a:t>
            </a:r>
            <a:r>
              <a:rPr lang="zh-CN" altLang="zh-CN" dirty="0"/>
              <a:t>（</a:t>
            </a:r>
            <a:r>
              <a:rPr lang="en-US" altLang="zh-CN" dirty="0"/>
              <a:t>HXD</a:t>
            </a:r>
            <a:r>
              <a:rPr lang="zh-CN" altLang="zh-CN" dirty="0"/>
              <a:t>），即混合</a:t>
            </a:r>
            <a:r>
              <a:rPr lang="en-US" altLang="zh-CN" dirty="0"/>
              <a:t>XML</a:t>
            </a:r>
            <a:r>
              <a:rPr lang="zh-CN" altLang="zh-CN" dirty="0"/>
              <a:t>数据库。</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55</a:t>
            </a:fld>
            <a:endParaRPr lang="zh-CN" altLang="en-US"/>
          </a:p>
        </p:txBody>
      </p:sp>
    </p:spTree>
    <p:extLst>
      <p:ext uri="{BB962C8B-B14F-4D97-AF65-F5344CB8AC3E}">
        <p14:creationId xmlns:p14="http://schemas.microsoft.com/office/powerpoint/2010/main" val="2568172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zh-CN" dirty="0" smtClean="0"/>
              <a:t>数据库</a:t>
            </a:r>
            <a:r>
              <a:rPr lang="zh-CN" altLang="en-US" dirty="0" smtClean="0"/>
              <a:t>的</a:t>
            </a:r>
            <a:r>
              <a:rPr lang="zh-CN" altLang="zh-CN" dirty="0" smtClean="0"/>
              <a:t>优势</a:t>
            </a:r>
            <a:endParaRPr lang="zh-CN" altLang="en-US" dirty="0"/>
          </a:p>
        </p:txBody>
      </p:sp>
      <p:sp>
        <p:nvSpPr>
          <p:cNvPr id="3" name="内容占位符 2"/>
          <p:cNvSpPr>
            <a:spLocks noGrp="1"/>
          </p:cNvSpPr>
          <p:nvPr>
            <p:ph idx="1"/>
          </p:nvPr>
        </p:nvSpPr>
        <p:spPr/>
        <p:txBody>
          <a:bodyPr/>
          <a:lstStyle/>
          <a:p>
            <a:r>
              <a:rPr lang="zh-CN" altLang="zh-CN" dirty="0"/>
              <a:t>能够对半结构化数据进行有效的存取和</a:t>
            </a:r>
            <a:r>
              <a:rPr lang="zh-CN" altLang="zh-CN" dirty="0" smtClean="0"/>
              <a:t>管理</a:t>
            </a:r>
            <a:r>
              <a:rPr lang="zh-CN" altLang="en-US" dirty="0" smtClean="0"/>
              <a:t>。</a:t>
            </a:r>
            <a:endParaRPr lang="en-US" altLang="zh-CN" dirty="0" smtClean="0"/>
          </a:p>
          <a:p>
            <a:r>
              <a:rPr lang="zh-CN" altLang="zh-CN" dirty="0"/>
              <a:t>提供对标签和路径的操作</a:t>
            </a:r>
            <a:r>
              <a:rPr lang="zh-CN" altLang="zh-CN" dirty="0" smtClean="0"/>
              <a:t>。</a:t>
            </a:r>
            <a:endParaRPr lang="en-US" altLang="zh-CN" dirty="0" smtClean="0"/>
          </a:p>
          <a:p>
            <a:r>
              <a:rPr lang="zh-CN" altLang="zh-CN" dirty="0"/>
              <a:t>当数据本身具有层次特征时，由于</a:t>
            </a:r>
            <a:r>
              <a:rPr lang="en-US" altLang="zh-CN" dirty="0"/>
              <a:t>XML</a:t>
            </a:r>
            <a:r>
              <a:rPr lang="zh-CN" altLang="zh-CN" dirty="0"/>
              <a:t>数据格式能够清晰表达数据的层次特征，因此</a:t>
            </a:r>
            <a:r>
              <a:rPr lang="en-US" altLang="zh-CN" dirty="0"/>
              <a:t>XML</a:t>
            </a:r>
            <a:r>
              <a:rPr lang="zh-CN" altLang="zh-CN" dirty="0"/>
              <a:t>数据库便于对层次化的数据进行操作。</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56</a:t>
            </a:fld>
            <a:endParaRPr lang="zh-CN" altLang="en-US"/>
          </a:p>
        </p:txBody>
      </p:sp>
    </p:spTree>
    <p:extLst>
      <p:ext uri="{BB962C8B-B14F-4D97-AF65-F5344CB8AC3E}">
        <p14:creationId xmlns:p14="http://schemas.microsoft.com/office/powerpoint/2010/main" val="4159496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a-DK" altLang="zh-CN" dirty="0"/>
              <a:t>15.4.2 SQL Server 2008</a:t>
            </a:r>
            <a:r>
              <a:rPr lang="zh-CN" altLang="zh-CN" dirty="0"/>
              <a:t>与</a:t>
            </a:r>
            <a:r>
              <a:rPr lang="da-DK" altLang="zh-CN" dirty="0"/>
              <a:t>XML</a:t>
            </a:r>
            <a:endParaRPr lang="zh-CN" altLang="en-US" b="0" dirty="0"/>
          </a:p>
        </p:txBody>
      </p:sp>
      <p:sp>
        <p:nvSpPr>
          <p:cNvPr id="3" name="内容占位符 2"/>
          <p:cNvSpPr>
            <a:spLocks noGrp="1"/>
          </p:cNvSpPr>
          <p:nvPr>
            <p:ph idx="1"/>
          </p:nvPr>
        </p:nvSpPr>
        <p:spPr/>
        <p:txBody>
          <a:bodyPr/>
          <a:lstStyle/>
          <a:p>
            <a:r>
              <a:rPr lang="zh-CN" altLang="zh-CN" dirty="0"/>
              <a:t>如果希望将查询结果以</a:t>
            </a:r>
            <a:r>
              <a:rPr lang="en-US" altLang="zh-CN" dirty="0"/>
              <a:t>XML</a:t>
            </a:r>
            <a:r>
              <a:rPr lang="zh-CN" altLang="zh-CN" dirty="0"/>
              <a:t>形式返回，那么可以在</a:t>
            </a:r>
            <a:r>
              <a:rPr lang="en-US" altLang="zh-CN" dirty="0"/>
              <a:t>SELECT</a:t>
            </a:r>
            <a:r>
              <a:rPr lang="zh-CN" altLang="zh-CN" dirty="0"/>
              <a:t>语句中加入</a:t>
            </a:r>
            <a:r>
              <a:rPr lang="en-US" altLang="zh-CN" dirty="0"/>
              <a:t>FOR XML</a:t>
            </a:r>
            <a:r>
              <a:rPr lang="zh-CN" altLang="zh-CN" dirty="0"/>
              <a:t>子句，将返回结果变为</a:t>
            </a:r>
            <a:r>
              <a:rPr lang="en-US" altLang="zh-CN" dirty="0"/>
              <a:t>XML</a:t>
            </a:r>
            <a:r>
              <a:rPr lang="zh-CN" altLang="zh-CN" dirty="0"/>
              <a:t>格式</a:t>
            </a:r>
            <a:r>
              <a:rPr lang="zh-CN" altLang="zh-CN" dirty="0" smtClean="0"/>
              <a:t>。</a:t>
            </a:r>
            <a:endParaRPr lang="en-US" altLang="zh-CN" dirty="0" smtClean="0"/>
          </a:p>
          <a:p>
            <a:r>
              <a:rPr lang="zh-CN" altLang="zh-CN" dirty="0" smtClean="0"/>
              <a:t>在</a:t>
            </a:r>
            <a:r>
              <a:rPr lang="en-US" altLang="zh-CN" dirty="0"/>
              <a:t>SQL Server 2008</a:t>
            </a:r>
            <a:r>
              <a:rPr lang="zh-CN" altLang="zh-CN" dirty="0"/>
              <a:t>中还提供了一个</a:t>
            </a:r>
            <a:r>
              <a:rPr lang="en-US" altLang="zh-CN" dirty="0"/>
              <a:t>OPENXML</a:t>
            </a:r>
            <a:r>
              <a:rPr lang="zh-CN" altLang="zh-CN" dirty="0"/>
              <a:t>的函数用于处理</a:t>
            </a:r>
            <a:r>
              <a:rPr lang="en-US" altLang="zh-CN" dirty="0"/>
              <a:t>XML</a:t>
            </a:r>
            <a:r>
              <a:rPr lang="zh-CN" altLang="zh-CN" dirty="0" smtClean="0"/>
              <a:t>数据流</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2016年3月10日10时1分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57</a:t>
            </a:fld>
            <a:endParaRPr lang="zh-CN" altLang="en-US"/>
          </a:p>
        </p:txBody>
      </p:sp>
    </p:spTree>
    <p:extLst>
      <p:ext uri="{BB962C8B-B14F-4D97-AF65-F5344CB8AC3E}">
        <p14:creationId xmlns:p14="http://schemas.microsoft.com/office/powerpoint/2010/main" val="816165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640"/>
            <a:ext cx="8001000" cy="1008112"/>
          </a:xfrm>
        </p:spPr>
        <p:txBody>
          <a:bodyPr/>
          <a:lstStyle/>
          <a:p>
            <a:r>
              <a:rPr lang="zh-CN" altLang="zh-CN" sz="3200" dirty="0"/>
              <a:t>在</a:t>
            </a:r>
            <a:r>
              <a:rPr lang="en-US" altLang="zh-CN" sz="3200" dirty="0"/>
              <a:t>SELECT</a:t>
            </a:r>
            <a:r>
              <a:rPr lang="zh-CN" altLang="zh-CN" sz="3200" dirty="0"/>
              <a:t>语句里加入</a:t>
            </a:r>
            <a:r>
              <a:rPr lang="en-US" altLang="zh-CN" sz="3200" dirty="0"/>
              <a:t>FOR XML</a:t>
            </a:r>
            <a:r>
              <a:rPr lang="zh-CN" altLang="zh-CN" sz="3200" dirty="0"/>
              <a:t>子句可以以</a:t>
            </a:r>
            <a:r>
              <a:rPr lang="en-US" altLang="zh-CN" sz="3200" dirty="0"/>
              <a:t>XML</a:t>
            </a:r>
            <a:r>
              <a:rPr lang="zh-CN" altLang="zh-CN" sz="3200" dirty="0"/>
              <a:t>格式返回查询结果</a:t>
            </a:r>
            <a:endParaRPr lang="zh-CN" altLang="en-US" sz="3200" dirty="0"/>
          </a:p>
        </p:txBody>
      </p:sp>
      <p:sp>
        <p:nvSpPr>
          <p:cNvPr id="3" name="内容占位符 2"/>
          <p:cNvSpPr>
            <a:spLocks noGrp="1"/>
          </p:cNvSpPr>
          <p:nvPr>
            <p:ph idx="1"/>
          </p:nvPr>
        </p:nvSpPr>
        <p:spPr>
          <a:xfrm>
            <a:off x="566738" y="1340768"/>
            <a:ext cx="8001000" cy="4752528"/>
          </a:xfrm>
        </p:spPr>
        <p:txBody>
          <a:bodyPr/>
          <a:lstStyle/>
          <a:p>
            <a:pPr marL="0" indent="0">
              <a:lnSpc>
                <a:spcPct val="100000"/>
              </a:lnSpc>
              <a:spcBef>
                <a:spcPts val="0"/>
              </a:spcBef>
              <a:buNone/>
            </a:pPr>
            <a:r>
              <a:rPr lang="en-US" altLang="zh-CN" sz="2400" dirty="0"/>
              <a:t>[ FOR { BROWSE | &lt;XML&gt; } ]</a:t>
            </a:r>
            <a:endParaRPr lang="zh-CN" altLang="zh-CN" sz="2400" dirty="0"/>
          </a:p>
          <a:p>
            <a:pPr marL="0" indent="0">
              <a:lnSpc>
                <a:spcPct val="100000"/>
              </a:lnSpc>
              <a:spcBef>
                <a:spcPts val="0"/>
              </a:spcBef>
              <a:buNone/>
            </a:pPr>
            <a:r>
              <a:rPr lang="en-US" altLang="zh-CN" sz="2400" dirty="0"/>
              <a:t>&lt;XML&gt; </a:t>
            </a:r>
            <a:r>
              <a:rPr lang="en-US" altLang="zh-CN" sz="2400" dirty="0" smtClean="0"/>
              <a:t>::= XML  </a:t>
            </a:r>
            <a:endParaRPr lang="zh-CN" altLang="zh-CN" sz="2400" dirty="0"/>
          </a:p>
          <a:p>
            <a:pPr marL="0" indent="0">
              <a:lnSpc>
                <a:spcPct val="100000"/>
              </a:lnSpc>
              <a:spcBef>
                <a:spcPts val="0"/>
              </a:spcBef>
              <a:buNone/>
            </a:pPr>
            <a:r>
              <a:rPr lang="en-US" altLang="zh-CN" sz="2400" dirty="0"/>
              <a:t> </a:t>
            </a:r>
            <a:r>
              <a:rPr lang="en-US" altLang="zh-CN" sz="2400" dirty="0" smtClean="0"/>
              <a:t> </a:t>
            </a:r>
            <a:r>
              <a:rPr lang="en-US" altLang="zh-CN" sz="2400" dirty="0"/>
              <a:t>{ RAW [ ('</a:t>
            </a:r>
            <a:r>
              <a:rPr lang="en-US" altLang="zh-CN" sz="2400" dirty="0" err="1"/>
              <a:t>ElementName</a:t>
            </a:r>
            <a:r>
              <a:rPr lang="en-US" altLang="zh-CN" sz="2400" dirty="0"/>
              <a:t>') ] | AUTO } </a:t>
            </a:r>
            <a:endParaRPr lang="zh-CN" altLang="zh-CN" sz="2400" dirty="0"/>
          </a:p>
          <a:p>
            <a:pPr marL="0" indent="0">
              <a:lnSpc>
                <a:spcPct val="100000"/>
              </a:lnSpc>
              <a:spcBef>
                <a:spcPts val="0"/>
              </a:spcBef>
              <a:buNone/>
            </a:pPr>
            <a:r>
              <a:rPr lang="en-US" altLang="zh-CN" sz="2400" dirty="0"/>
              <a:t> </a:t>
            </a:r>
            <a:r>
              <a:rPr lang="en-US" altLang="zh-CN" sz="2400" dirty="0" smtClean="0"/>
              <a:t> </a:t>
            </a:r>
            <a:r>
              <a:rPr lang="en-US" altLang="zh-CN" sz="2400" dirty="0"/>
              <a:t>[ </a:t>
            </a:r>
            <a:r>
              <a:rPr lang="en-US" altLang="zh-CN" sz="2400" dirty="0" smtClean="0"/>
              <a:t> </a:t>
            </a:r>
            <a:r>
              <a:rPr lang="en-US" altLang="zh-CN" sz="2400" dirty="0"/>
              <a:t>&lt;</a:t>
            </a:r>
            <a:r>
              <a:rPr lang="en-US" altLang="zh-CN" sz="2400" dirty="0" err="1"/>
              <a:t>CommonDirectives</a:t>
            </a:r>
            <a:r>
              <a:rPr lang="en-US" altLang="zh-CN" sz="2400" dirty="0"/>
              <a:t>&gt; </a:t>
            </a:r>
            <a:endParaRPr lang="zh-CN" altLang="zh-CN" sz="2400" dirty="0"/>
          </a:p>
          <a:p>
            <a:pPr marL="0" indent="0">
              <a:lnSpc>
                <a:spcPct val="100000"/>
              </a:lnSpc>
              <a:spcBef>
                <a:spcPts val="0"/>
              </a:spcBef>
              <a:buNone/>
            </a:pPr>
            <a:r>
              <a:rPr lang="en-US" altLang="zh-CN" sz="2400" dirty="0"/>
              <a:t> </a:t>
            </a:r>
            <a:r>
              <a:rPr lang="en-US" altLang="zh-CN" sz="2400" dirty="0" smtClean="0"/>
              <a:t> </a:t>
            </a:r>
            <a:r>
              <a:rPr lang="en-US" altLang="zh-CN" sz="2400" dirty="0"/>
              <a:t>[ , { XMLDATA | </a:t>
            </a:r>
            <a:r>
              <a:rPr lang="en-US" altLang="zh-CN" sz="2400" dirty="0" smtClean="0"/>
              <a:t>XMLSCHEMA</a:t>
            </a:r>
          </a:p>
          <a:p>
            <a:pPr marL="0" indent="0">
              <a:lnSpc>
                <a:spcPct val="100000"/>
              </a:lnSpc>
              <a:spcBef>
                <a:spcPts val="0"/>
              </a:spcBef>
              <a:buNone/>
            </a:pPr>
            <a:r>
              <a:rPr lang="en-US" altLang="zh-CN" sz="2400" dirty="0"/>
              <a:t> </a:t>
            </a:r>
            <a:r>
              <a:rPr lang="en-US" altLang="zh-CN" sz="2400" dirty="0" smtClean="0"/>
              <a:t> </a:t>
            </a:r>
            <a:r>
              <a:rPr lang="en-US" altLang="zh-CN" sz="2400" dirty="0"/>
              <a:t>[ ('</a:t>
            </a:r>
            <a:r>
              <a:rPr lang="en-US" altLang="zh-CN" sz="2400" dirty="0" err="1"/>
              <a:t>TargetNameSpaceURI</a:t>
            </a:r>
            <a:r>
              <a:rPr lang="en-US" altLang="zh-CN" sz="2400" dirty="0"/>
              <a:t>') ]} ] </a:t>
            </a:r>
            <a:endParaRPr lang="zh-CN" altLang="zh-CN" sz="2400" dirty="0"/>
          </a:p>
          <a:p>
            <a:pPr marL="0" indent="0">
              <a:lnSpc>
                <a:spcPct val="100000"/>
              </a:lnSpc>
              <a:spcBef>
                <a:spcPts val="0"/>
              </a:spcBef>
              <a:buNone/>
            </a:pPr>
            <a:r>
              <a:rPr lang="en-US" altLang="zh-CN" sz="2400" dirty="0"/>
              <a:t>  </a:t>
            </a:r>
            <a:r>
              <a:rPr lang="en-US" altLang="zh-CN" sz="2400" dirty="0" smtClean="0"/>
              <a:t>[ </a:t>
            </a:r>
            <a:r>
              <a:rPr lang="en-US" altLang="zh-CN" sz="2400" dirty="0"/>
              <a:t>, ELEMENTS [ XSINIL | ABSENT ] </a:t>
            </a:r>
            <a:r>
              <a:rPr lang="en-US" altLang="zh-CN" sz="2400" dirty="0" smtClean="0"/>
              <a:t>]| </a:t>
            </a:r>
            <a:r>
              <a:rPr lang="en-US" altLang="zh-CN" sz="2400" dirty="0"/>
              <a:t>EXPLICIT </a:t>
            </a:r>
            <a:endParaRPr lang="zh-CN" altLang="zh-CN" sz="2400" dirty="0"/>
          </a:p>
          <a:p>
            <a:pPr marL="0" indent="0">
              <a:lnSpc>
                <a:spcPct val="100000"/>
              </a:lnSpc>
              <a:spcBef>
                <a:spcPts val="0"/>
              </a:spcBef>
              <a:buNone/>
            </a:pPr>
            <a:r>
              <a:rPr lang="en-US" altLang="zh-CN" sz="2400" dirty="0"/>
              <a:t>  </a:t>
            </a:r>
            <a:r>
              <a:rPr lang="en-US" altLang="zh-CN" sz="2400" dirty="0" smtClean="0"/>
              <a:t>[ &lt;</a:t>
            </a:r>
            <a:r>
              <a:rPr lang="en-US" altLang="zh-CN" sz="2400" dirty="0" err="1"/>
              <a:t>CommonDirectives</a:t>
            </a:r>
            <a:r>
              <a:rPr lang="en-US" altLang="zh-CN" sz="2400" dirty="0"/>
              <a:t>&gt; </a:t>
            </a:r>
            <a:r>
              <a:rPr lang="en-US" altLang="zh-CN" sz="2400" dirty="0" smtClean="0"/>
              <a:t>[ </a:t>
            </a:r>
            <a:r>
              <a:rPr lang="en-US" altLang="zh-CN" sz="2400" dirty="0"/>
              <a:t>, XMLDATA ] </a:t>
            </a:r>
            <a:r>
              <a:rPr lang="en-US" altLang="zh-CN" sz="2400" dirty="0" smtClean="0"/>
              <a:t>]</a:t>
            </a:r>
            <a:endParaRPr lang="zh-CN" altLang="zh-CN" sz="2400" dirty="0"/>
          </a:p>
          <a:p>
            <a:pPr marL="0" indent="0">
              <a:lnSpc>
                <a:spcPct val="100000"/>
              </a:lnSpc>
              <a:spcBef>
                <a:spcPts val="0"/>
              </a:spcBef>
              <a:buNone/>
            </a:pPr>
            <a:r>
              <a:rPr lang="en-US" altLang="zh-CN" sz="2400" dirty="0"/>
              <a:t>  </a:t>
            </a:r>
            <a:r>
              <a:rPr lang="en-US" altLang="zh-CN" sz="2400" dirty="0" smtClean="0"/>
              <a:t> </a:t>
            </a:r>
            <a:r>
              <a:rPr lang="en-US" altLang="zh-CN" sz="2400" dirty="0"/>
              <a:t>| PATH [ ('</a:t>
            </a:r>
            <a:r>
              <a:rPr lang="en-US" altLang="zh-CN" sz="2400" dirty="0" err="1"/>
              <a:t>ElementName</a:t>
            </a:r>
            <a:r>
              <a:rPr lang="en-US" altLang="zh-CN" sz="2400" dirty="0"/>
              <a:t>') ] </a:t>
            </a:r>
            <a:endParaRPr lang="zh-CN" altLang="zh-CN" sz="2400" dirty="0"/>
          </a:p>
          <a:p>
            <a:pPr marL="0" indent="0">
              <a:lnSpc>
                <a:spcPct val="100000"/>
              </a:lnSpc>
              <a:spcBef>
                <a:spcPts val="0"/>
              </a:spcBef>
              <a:buNone/>
            </a:pPr>
            <a:r>
              <a:rPr lang="en-US" altLang="zh-CN" sz="2400" dirty="0"/>
              <a:t> </a:t>
            </a:r>
            <a:r>
              <a:rPr lang="en-US" altLang="zh-CN" sz="2400" dirty="0" smtClean="0"/>
              <a:t> </a:t>
            </a:r>
            <a:r>
              <a:rPr lang="en-US" altLang="zh-CN" sz="2400" dirty="0"/>
              <a:t>[ </a:t>
            </a:r>
            <a:r>
              <a:rPr lang="en-US" altLang="zh-CN" sz="2400" dirty="0" smtClean="0"/>
              <a:t>&lt;</a:t>
            </a:r>
            <a:r>
              <a:rPr lang="en-US" altLang="zh-CN" sz="2400" dirty="0" err="1"/>
              <a:t>CommonDirectives</a:t>
            </a:r>
            <a:r>
              <a:rPr lang="en-US" altLang="zh-CN" sz="2400" dirty="0"/>
              <a:t>&gt; </a:t>
            </a:r>
            <a:endParaRPr lang="zh-CN" altLang="zh-CN" sz="2400" dirty="0"/>
          </a:p>
          <a:p>
            <a:pPr marL="0" indent="0">
              <a:lnSpc>
                <a:spcPct val="100000"/>
              </a:lnSpc>
              <a:spcBef>
                <a:spcPts val="0"/>
              </a:spcBef>
              <a:buNone/>
            </a:pPr>
            <a:r>
              <a:rPr lang="en-US" altLang="zh-CN" sz="2400" dirty="0"/>
              <a:t> </a:t>
            </a:r>
            <a:r>
              <a:rPr lang="en-US" altLang="zh-CN" sz="2400" dirty="0" smtClean="0"/>
              <a:t> [ </a:t>
            </a:r>
            <a:r>
              <a:rPr lang="en-US" altLang="zh-CN" sz="2400" dirty="0"/>
              <a:t>, ELEMENTS [ XSINIL | ABSENT ] </a:t>
            </a:r>
            <a:r>
              <a:rPr lang="en-US" altLang="zh-CN" sz="2400" dirty="0" smtClean="0"/>
              <a:t>] ]  </a:t>
            </a:r>
            <a:r>
              <a:rPr lang="en-US" altLang="zh-CN" sz="2400" dirty="0"/>
              <a:t>} </a:t>
            </a:r>
            <a:endParaRPr lang="zh-CN" altLang="zh-CN" sz="2400" dirty="0"/>
          </a:p>
          <a:p>
            <a:pPr marL="0" indent="0">
              <a:lnSpc>
                <a:spcPct val="100000"/>
              </a:lnSpc>
              <a:spcBef>
                <a:spcPts val="0"/>
              </a:spcBef>
              <a:buNone/>
            </a:pPr>
            <a:r>
              <a:rPr lang="en-US" altLang="zh-CN" sz="2400" dirty="0"/>
              <a:t>  &lt;</a:t>
            </a:r>
            <a:r>
              <a:rPr lang="en-US" altLang="zh-CN" sz="2400" dirty="0" err="1"/>
              <a:t>CommonDirectives</a:t>
            </a:r>
            <a:r>
              <a:rPr lang="en-US" altLang="zh-CN" sz="2400" dirty="0"/>
              <a:t>&gt; ::= </a:t>
            </a:r>
            <a:r>
              <a:rPr lang="en-US" altLang="zh-CN" sz="2400" dirty="0" smtClean="0"/>
              <a:t>[ </a:t>
            </a:r>
            <a:r>
              <a:rPr lang="en-US" altLang="zh-CN" sz="2400" dirty="0"/>
              <a:t>, BINARY BASE64 ]</a:t>
            </a:r>
            <a:endParaRPr lang="zh-CN" altLang="zh-CN" sz="2400" dirty="0"/>
          </a:p>
          <a:p>
            <a:pPr marL="0" indent="0">
              <a:lnSpc>
                <a:spcPct val="100000"/>
              </a:lnSpc>
              <a:spcBef>
                <a:spcPts val="0"/>
              </a:spcBef>
              <a:buNone/>
            </a:pPr>
            <a:r>
              <a:rPr lang="en-US" altLang="zh-CN" sz="2400" dirty="0"/>
              <a:t>   [ , TYPE </a:t>
            </a:r>
            <a:r>
              <a:rPr lang="en-US" altLang="zh-CN" sz="2400" dirty="0" smtClean="0"/>
              <a:t>][ </a:t>
            </a:r>
            <a:r>
              <a:rPr lang="en-US" altLang="zh-CN" sz="2400" dirty="0"/>
              <a:t>, ROOT [ ('</a:t>
            </a:r>
            <a:r>
              <a:rPr lang="en-US" altLang="zh-CN" sz="2400" dirty="0" err="1"/>
              <a:t>RootName</a:t>
            </a:r>
            <a:r>
              <a:rPr lang="en-US" altLang="zh-CN" sz="2400" dirty="0"/>
              <a:t>') ] ]</a:t>
            </a:r>
            <a:endParaRPr lang="zh-CN" altLang="en-US" sz="24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58</a:t>
            </a:fld>
            <a:endParaRPr lang="zh-CN" altLang="en-US"/>
          </a:p>
        </p:txBody>
      </p:sp>
    </p:spTree>
    <p:extLst>
      <p:ext uri="{BB962C8B-B14F-4D97-AF65-F5344CB8AC3E}">
        <p14:creationId xmlns:p14="http://schemas.microsoft.com/office/powerpoint/2010/main" val="621386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a:t>例</a:t>
            </a:r>
            <a:r>
              <a:rPr lang="en-US" altLang="zh-CN" sz="3200" dirty="0"/>
              <a:t>1</a:t>
            </a:r>
            <a:r>
              <a:rPr lang="zh-CN" altLang="zh-CN" sz="3200" dirty="0"/>
              <a:t>．使用</a:t>
            </a:r>
            <a:r>
              <a:rPr lang="en-US" altLang="zh-CN" sz="3200" dirty="0"/>
              <a:t>FOR XML RAW</a:t>
            </a:r>
            <a:r>
              <a:rPr lang="zh-CN" altLang="zh-CN" sz="3200" dirty="0"/>
              <a:t>参数，查询年龄在</a:t>
            </a:r>
            <a:r>
              <a:rPr lang="en-US" altLang="zh-CN" sz="3200" dirty="0"/>
              <a:t>20</a:t>
            </a:r>
            <a:r>
              <a:rPr lang="zh-CN" altLang="zh-CN" sz="3200" dirty="0"/>
              <a:t>～</a:t>
            </a:r>
            <a:r>
              <a:rPr lang="en-US" altLang="zh-CN" sz="3200" dirty="0"/>
              <a:t>30</a:t>
            </a:r>
            <a:r>
              <a:rPr lang="zh-CN" altLang="zh-CN" sz="3200" dirty="0"/>
              <a:t>岁之间的顾客的姓名、性别和所在地址。</a:t>
            </a:r>
          </a:p>
          <a:p>
            <a:pPr marL="438150" lvl="1" indent="0">
              <a:buNone/>
            </a:pPr>
            <a:r>
              <a:rPr lang="en-US" altLang="zh-CN" sz="3200" dirty="0">
                <a:solidFill>
                  <a:srgbClr val="0039AC"/>
                </a:solidFill>
              </a:rPr>
              <a:t>SELECT </a:t>
            </a:r>
            <a:r>
              <a:rPr lang="en-US" altLang="zh-CN" sz="3200" dirty="0" err="1">
                <a:solidFill>
                  <a:srgbClr val="0039AC"/>
                </a:solidFill>
              </a:rPr>
              <a:t>CName</a:t>
            </a:r>
            <a:r>
              <a:rPr lang="en-US" altLang="zh-CN" sz="3200" dirty="0">
                <a:solidFill>
                  <a:srgbClr val="0039AC"/>
                </a:solidFill>
              </a:rPr>
              <a:t>, Sex, Address </a:t>
            </a:r>
            <a:endParaRPr lang="en-US" altLang="zh-CN" sz="3200" dirty="0" smtClean="0">
              <a:solidFill>
                <a:srgbClr val="0039AC"/>
              </a:solidFill>
            </a:endParaRPr>
          </a:p>
          <a:p>
            <a:pPr marL="438150" lvl="1" indent="0">
              <a:buNone/>
            </a:pPr>
            <a:r>
              <a:rPr lang="en-US" altLang="zh-CN" sz="3200" dirty="0" smtClean="0">
                <a:solidFill>
                  <a:srgbClr val="0039AC"/>
                </a:solidFill>
              </a:rPr>
              <a:t>FROM </a:t>
            </a:r>
            <a:r>
              <a:rPr lang="en-US" altLang="zh-CN" sz="3200" dirty="0" err="1">
                <a:solidFill>
                  <a:srgbClr val="0039AC"/>
                </a:solidFill>
              </a:rPr>
              <a:t>Table_Customer</a:t>
            </a:r>
            <a:r>
              <a:rPr lang="en-US" altLang="zh-CN" sz="3200" dirty="0">
                <a:solidFill>
                  <a:srgbClr val="0039AC"/>
                </a:solidFill>
              </a:rPr>
              <a:t/>
            </a:r>
            <a:br>
              <a:rPr lang="en-US" altLang="zh-CN" sz="3200" dirty="0">
                <a:solidFill>
                  <a:srgbClr val="0039AC"/>
                </a:solidFill>
              </a:rPr>
            </a:br>
            <a:r>
              <a:rPr lang="en-US" altLang="zh-CN" sz="3200" dirty="0" smtClean="0">
                <a:solidFill>
                  <a:srgbClr val="0039AC"/>
                </a:solidFill>
              </a:rPr>
              <a:t>WHERE </a:t>
            </a:r>
            <a:r>
              <a:rPr lang="en-US" altLang="zh-CN" sz="3200" dirty="0" err="1">
                <a:solidFill>
                  <a:srgbClr val="0039AC"/>
                </a:solidFill>
              </a:rPr>
              <a:t>datediff</a:t>
            </a:r>
            <a:r>
              <a:rPr lang="en-US" altLang="zh-CN" sz="3200" dirty="0">
                <a:solidFill>
                  <a:srgbClr val="0039AC"/>
                </a:solidFill>
              </a:rPr>
              <a:t>(</a:t>
            </a:r>
            <a:r>
              <a:rPr lang="en-US" altLang="zh-CN" sz="3200" dirty="0" err="1">
                <a:solidFill>
                  <a:srgbClr val="0039AC"/>
                </a:solidFill>
              </a:rPr>
              <a:t>year,BirthDate,Getdate</a:t>
            </a:r>
            <a:r>
              <a:rPr lang="en-US" altLang="zh-CN" sz="3200" dirty="0">
                <a:solidFill>
                  <a:srgbClr val="0039AC"/>
                </a:solidFill>
              </a:rPr>
              <a:t>()) BETWEEN 20 AND 30 FOR XML RAW</a:t>
            </a:r>
            <a:endParaRPr lang="zh-CN" altLang="en-US" sz="3200" dirty="0">
              <a:solidFill>
                <a:srgbClr val="0039AC"/>
              </a:solidFill>
            </a:endParaRPr>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59</a:t>
            </a:fld>
            <a:endParaRPr lang="zh-CN" altLang="en-US"/>
          </a:p>
        </p:txBody>
      </p:sp>
    </p:spTree>
    <p:extLst>
      <p:ext uri="{BB962C8B-B14F-4D97-AF65-F5344CB8AC3E}">
        <p14:creationId xmlns:p14="http://schemas.microsoft.com/office/powerpoint/2010/main" val="41124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数据分布策略</a:t>
            </a:r>
            <a:endParaRPr lang="zh-CN" altLang="en-US" dirty="0"/>
          </a:p>
        </p:txBody>
      </p:sp>
      <p:sp>
        <p:nvSpPr>
          <p:cNvPr id="3" name="内容占位符 2"/>
          <p:cNvSpPr>
            <a:spLocks noGrp="1"/>
          </p:cNvSpPr>
          <p:nvPr>
            <p:ph idx="1"/>
          </p:nvPr>
        </p:nvSpPr>
        <p:spPr/>
        <p:txBody>
          <a:bodyPr/>
          <a:lstStyle/>
          <a:p>
            <a:r>
              <a:rPr lang="zh-CN" altLang="zh-CN" sz="3200" dirty="0"/>
              <a:t>分布式数据库中数据分布策略可以从数据分片和数据分配两个角度来</a:t>
            </a:r>
            <a:r>
              <a:rPr lang="zh-CN" altLang="zh-CN" sz="3200" dirty="0" smtClean="0"/>
              <a:t>考虑</a:t>
            </a:r>
            <a:endParaRPr lang="en-US" altLang="zh-CN" sz="3200" dirty="0" smtClean="0"/>
          </a:p>
          <a:p>
            <a:r>
              <a:rPr lang="zh-CN" altLang="zh-CN" sz="3200" dirty="0" smtClean="0"/>
              <a:t>一般</a:t>
            </a:r>
            <a:r>
              <a:rPr lang="zh-CN" altLang="zh-CN" sz="3200" dirty="0"/>
              <a:t>是先进行数据分片，再进行数据</a:t>
            </a:r>
            <a:r>
              <a:rPr lang="zh-CN" altLang="zh-CN" sz="3200" dirty="0" smtClean="0"/>
              <a:t>分配</a:t>
            </a:r>
            <a:endParaRPr lang="en-US" altLang="zh-CN" sz="3200" dirty="0" smtClean="0"/>
          </a:p>
          <a:p>
            <a:r>
              <a:rPr lang="zh-CN" altLang="zh-CN" sz="3200" dirty="0" smtClean="0">
                <a:solidFill>
                  <a:srgbClr val="FF0000"/>
                </a:solidFill>
              </a:rPr>
              <a:t>数据</a:t>
            </a:r>
            <a:r>
              <a:rPr lang="zh-CN" altLang="zh-CN" sz="3200" dirty="0">
                <a:solidFill>
                  <a:srgbClr val="FF0000"/>
                </a:solidFill>
              </a:rPr>
              <a:t>分片</a:t>
            </a:r>
            <a:r>
              <a:rPr lang="zh-CN" altLang="zh-CN" sz="3200" dirty="0"/>
              <a:t>按照一定规则将某一个全局关系划分为</a:t>
            </a:r>
            <a:r>
              <a:rPr lang="zh-CN" altLang="zh-CN" sz="3200" dirty="0" smtClean="0"/>
              <a:t>片段</a:t>
            </a:r>
            <a:endParaRPr lang="en-US" altLang="zh-CN" sz="3200" dirty="0" smtClean="0"/>
          </a:p>
          <a:p>
            <a:r>
              <a:rPr lang="zh-CN" altLang="zh-CN" sz="3200" dirty="0" smtClean="0">
                <a:solidFill>
                  <a:srgbClr val="FF0000"/>
                </a:solidFill>
              </a:rPr>
              <a:t>数据</a:t>
            </a:r>
            <a:r>
              <a:rPr lang="zh-CN" altLang="zh-CN" sz="3200" dirty="0">
                <a:solidFill>
                  <a:srgbClr val="FF0000"/>
                </a:solidFill>
              </a:rPr>
              <a:t>分配</a:t>
            </a:r>
            <a:r>
              <a:rPr lang="zh-CN" altLang="zh-CN" sz="3200" dirty="0"/>
              <a:t>则在此基础上将这些片段分配存储在各个场地上。</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Tree>
    <p:extLst>
      <p:ext uri="{BB962C8B-B14F-4D97-AF65-F5344CB8AC3E}">
        <p14:creationId xmlns:p14="http://schemas.microsoft.com/office/powerpoint/2010/main" val="488620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a:t>例</a:t>
            </a:r>
            <a:r>
              <a:rPr lang="en-US" altLang="zh-CN" sz="3200" dirty="0"/>
              <a:t>2</a:t>
            </a:r>
            <a:r>
              <a:rPr lang="zh-CN" altLang="zh-CN" sz="3200" dirty="0"/>
              <a:t>．使用</a:t>
            </a:r>
            <a:r>
              <a:rPr lang="en-US" altLang="zh-CN" sz="3200" dirty="0"/>
              <a:t>FOR XML AUTO</a:t>
            </a:r>
            <a:r>
              <a:rPr lang="zh-CN" altLang="zh-CN" sz="3200" dirty="0"/>
              <a:t>参数，查询年龄在</a:t>
            </a:r>
            <a:r>
              <a:rPr lang="en-US" altLang="zh-CN" sz="3200" dirty="0"/>
              <a:t>20</a:t>
            </a:r>
            <a:r>
              <a:rPr lang="zh-CN" altLang="zh-CN" sz="3200" dirty="0"/>
              <a:t>～</a:t>
            </a:r>
            <a:r>
              <a:rPr lang="en-US" altLang="zh-CN" sz="3200" dirty="0"/>
              <a:t>30</a:t>
            </a:r>
            <a:r>
              <a:rPr lang="zh-CN" altLang="zh-CN" sz="3200" dirty="0"/>
              <a:t>岁之间的顾客的姓名、性别和所在地址。</a:t>
            </a:r>
          </a:p>
          <a:p>
            <a:pPr marL="438150" lvl="1" indent="0">
              <a:buNone/>
            </a:pPr>
            <a:r>
              <a:rPr lang="en-US" altLang="zh-CN" sz="3200" dirty="0">
                <a:solidFill>
                  <a:srgbClr val="0039AC"/>
                </a:solidFill>
              </a:rPr>
              <a:t>SELECT </a:t>
            </a:r>
            <a:r>
              <a:rPr lang="en-US" altLang="zh-CN" sz="3200" dirty="0" err="1">
                <a:solidFill>
                  <a:srgbClr val="0039AC"/>
                </a:solidFill>
              </a:rPr>
              <a:t>CName</a:t>
            </a:r>
            <a:r>
              <a:rPr lang="en-US" altLang="zh-CN" sz="3200" dirty="0">
                <a:solidFill>
                  <a:srgbClr val="0039AC"/>
                </a:solidFill>
              </a:rPr>
              <a:t>, Sex, Address </a:t>
            </a:r>
            <a:endParaRPr lang="en-US" altLang="zh-CN" sz="3200" dirty="0" smtClean="0">
              <a:solidFill>
                <a:srgbClr val="0039AC"/>
              </a:solidFill>
            </a:endParaRPr>
          </a:p>
          <a:p>
            <a:pPr marL="438150" lvl="1" indent="0">
              <a:buNone/>
            </a:pPr>
            <a:r>
              <a:rPr lang="en-US" altLang="zh-CN" sz="3200" dirty="0" smtClean="0">
                <a:solidFill>
                  <a:srgbClr val="0039AC"/>
                </a:solidFill>
              </a:rPr>
              <a:t>FROM </a:t>
            </a:r>
            <a:r>
              <a:rPr lang="en-US" altLang="zh-CN" sz="3200" dirty="0" err="1">
                <a:solidFill>
                  <a:srgbClr val="0039AC"/>
                </a:solidFill>
              </a:rPr>
              <a:t>Table_Customer</a:t>
            </a:r>
            <a:endParaRPr lang="zh-CN" altLang="zh-CN" sz="3200" dirty="0">
              <a:solidFill>
                <a:srgbClr val="0039AC"/>
              </a:solidFill>
            </a:endParaRPr>
          </a:p>
          <a:p>
            <a:pPr marL="438150" lvl="1" indent="0">
              <a:buNone/>
            </a:pPr>
            <a:r>
              <a:rPr lang="en-US" altLang="zh-CN" sz="3200" dirty="0">
                <a:solidFill>
                  <a:srgbClr val="0039AC"/>
                </a:solidFill>
              </a:rPr>
              <a:t>WHERE </a:t>
            </a:r>
            <a:r>
              <a:rPr lang="en-US" altLang="zh-CN" sz="3200" dirty="0" err="1">
                <a:solidFill>
                  <a:srgbClr val="0039AC"/>
                </a:solidFill>
              </a:rPr>
              <a:t>datediff</a:t>
            </a:r>
            <a:r>
              <a:rPr lang="en-US" altLang="zh-CN" sz="3200" dirty="0">
                <a:solidFill>
                  <a:srgbClr val="0039AC"/>
                </a:solidFill>
              </a:rPr>
              <a:t>(</a:t>
            </a:r>
            <a:r>
              <a:rPr lang="en-US" altLang="zh-CN" sz="3200" dirty="0" err="1">
                <a:solidFill>
                  <a:srgbClr val="0039AC"/>
                </a:solidFill>
              </a:rPr>
              <a:t>year,BirthDate,Getdate</a:t>
            </a:r>
            <a:r>
              <a:rPr lang="en-US" altLang="zh-CN" sz="3200" dirty="0">
                <a:solidFill>
                  <a:srgbClr val="0039AC"/>
                </a:solidFill>
              </a:rPr>
              <a:t>()) BETWEEN 20 AND 30 FOR XML AUTO</a:t>
            </a:r>
            <a:endParaRPr lang="zh-CN" altLang="en-US" b="0" dirty="0">
              <a:solidFill>
                <a:srgbClr val="0039AC"/>
              </a:solidFill>
            </a:endParaRPr>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2016年3月10日10时5分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60</a:t>
            </a:fld>
            <a:endParaRPr lang="zh-CN" altLang="en-US"/>
          </a:p>
        </p:txBody>
      </p:sp>
    </p:spTree>
    <p:extLst>
      <p:ext uri="{BB962C8B-B14F-4D97-AF65-F5344CB8AC3E}">
        <p14:creationId xmlns:p14="http://schemas.microsoft.com/office/powerpoint/2010/main" val="84984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a:t>例</a:t>
            </a:r>
            <a:r>
              <a:rPr lang="en-US" altLang="zh-CN" sz="3200" dirty="0"/>
              <a:t>3</a:t>
            </a:r>
            <a:r>
              <a:rPr lang="zh-CN" altLang="zh-CN" sz="3200" dirty="0"/>
              <a:t>．使用</a:t>
            </a:r>
            <a:r>
              <a:rPr lang="en-US" altLang="zh-CN" sz="3200" dirty="0"/>
              <a:t>FOR XML AUTO</a:t>
            </a:r>
            <a:r>
              <a:rPr lang="zh-CN" altLang="zh-CN" sz="3200" dirty="0"/>
              <a:t>参数，查询年龄在</a:t>
            </a:r>
            <a:r>
              <a:rPr lang="en-US" altLang="zh-CN" sz="3200" dirty="0"/>
              <a:t>20</a:t>
            </a:r>
            <a:r>
              <a:rPr lang="zh-CN" altLang="zh-CN" sz="3200" dirty="0"/>
              <a:t>～</a:t>
            </a:r>
            <a:r>
              <a:rPr lang="en-US" altLang="zh-CN" sz="3200" dirty="0"/>
              <a:t>30</a:t>
            </a:r>
            <a:r>
              <a:rPr lang="zh-CN" altLang="zh-CN" sz="3200" dirty="0"/>
              <a:t>岁之间的顾客的姓名、性别和所在地址，同时输出</a:t>
            </a:r>
            <a:r>
              <a:rPr lang="en-US" altLang="zh-CN" sz="3200" dirty="0"/>
              <a:t>XML</a:t>
            </a:r>
            <a:r>
              <a:rPr lang="zh-CN" altLang="zh-CN" sz="3200" dirty="0"/>
              <a:t>的</a:t>
            </a:r>
            <a:r>
              <a:rPr lang="en-US" altLang="zh-CN" sz="3200" dirty="0"/>
              <a:t>XSD</a:t>
            </a:r>
            <a:endParaRPr lang="zh-CN" altLang="zh-CN" sz="3200" dirty="0"/>
          </a:p>
          <a:p>
            <a:pPr marL="438150" lvl="1" indent="0">
              <a:buNone/>
            </a:pPr>
            <a:r>
              <a:rPr lang="en-US" altLang="zh-CN" sz="2800" dirty="0">
                <a:solidFill>
                  <a:srgbClr val="0039AC"/>
                </a:solidFill>
              </a:rPr>
              <a:t>SELECT </a:t>
            </a:r>
            <a:r>
              <a:rPr lang="en-US" altLang="zh-CN" sz="2800" dirty="0" err="1">
                <a:solidFill>
                  <a:srgbClr val="0039AC"/>
                </a:solidFill>
              </a:rPr>
              <a:t>CName</a:t>
            </a:r>
            <a:r>
              <a:rPr lang="en-US" altLang="zh-CN" sz="2800" dirty="0">
                <a:solidFill>
                  <a:srgbClr val="0039AC"/>
                </a:solidFill>
              </a:rPr>
              <a:t>, Sex, Address </a:t>
            </a:r>
            <a:endParaRPr lang="en-US" altLang="zh-CN" sz="2800" dirty="0" smtClean="0">
              <a:solidFill>
                <a:srgbClr val="0039AC"/>
              </a:solidFill>
            </a:endParaRPr>
          </a:p>
          <a:p>
            <a:pPr marL="438150" lvl="1" indent="0">
              <a:buNone/>
            </a:pPr>
            <a:r>
              <a:rPr lang="en-US" altLang="zh-CN" sz="2800" dirty="0" smtClean="0">
                <a:solidFill>
                  <a:srgbClr val="0039AC"/>
                </a:solidFill>
              </a:rPr>
              <a:t>FROM </a:t>
            </a:r>
            <a:r>
              <a:rPr lang="en-US" altLang="zh-CN" sz="2800" dirty="0" err="1">
                <a:solidFill>
                  <a:srgbClr val="0039AC"/>
                </a:solidFill>
              </a:rPr>
              <a:t>Table_Customer</a:t>
            </a:r>
            <a:r>
              <a:rPr lang="en-US" altLang="zh-CN" sz="2800" dirty="0">
                <a:solidFill>
                  <a:srgbClr val="0039AC"/>
                </a:solidFill>
              </a:rPr>
              <a:t/>
            </a:r>
            <a:br>
              <a:rPr lang="en-US" altLang="zh-CN" sz="2800" dirty="0">
                <a:solidFill>
                  <a:srgbClr val="0039AC"/>
                </a:solidFill>
              </a:rPr>
            </a:br>
            <a:r>
              <a:rPr lang="en-US" altLang="zh-CN" sz="2800" dirty="0" smtClean="0">
                <a:solidFill>
                  <a:srgbClr val="0039AC"/>
                </a:solidFill>
              </a:rPr>
              <a:t>WHERE </a:t>
            </a:r>
            <a:r>
              <a:rPr lang="en-US" altLang="zh-CN" sz="2800" dirty="0" err="1">
                <a:solidFill>
                  <a:srgbClr val="0039AC"/>
                </a:solidFill>
              </a:rPr>
              <a:t>datediff</a:t>
            </a:r>
            <a:r>
              <a:rPr lang="en-US" altLang="zh-CN" sz="2800" dirty="0">
                <a:solidFill>
                  <a:srgbClr val="0039AC"/>
                </a:solidFill>
              </a:rPr>
              <a:t>(</a:t>
            </a:r>
            <a:r>
              <a:rPr lang="en-US" altLang="zh-CN" sz="2800" dirty="0" err="1">
                <a:solidFill>
                  <a:srgbClr val="0039AC"/>
                </a:solidFill>
              </a:rPr>
              <a:t>year,BirthDate,Getdate</a:t>
            </a:r>
            <a:r>
              <a:rPr lang="en-US" altLang="zh-CN" sz="2800" dirty="0">
                <a:solidFill>
                  <a:srgbClr val="0039AC"/>
                </a:solidFill>
              </a:rPr>
              <a:t>()) BETWEEN 20 AND 30 FOR XML AUTO, XMLSCHEMA</a:t>
            </a:r>
            <a:endParaRPr lang="zh-CN" altLang="en-US" sz="2800" dirty="0">
              <a:solidFill>
                <a:srgbClr val="0039AC"/>
              </a:solidFill>
            </a:endParaRPr>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61</a:t>
            </a:fld>
            <a:endParaRPr lang="zh-CN" altLang="en-US"/>
          </a:p>
        </p:txBody>
      </p:sp>
    </p:spTree>
    <p:extLst>
      <p:ext uri="{BB962C8B-B14F-4D97-AF65-F5344CB8AC3E}">
        <p14:creationId xmlns:p14="http://schemas.microsoft.com/office/powerpoint/2010/main" val="2923177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 Server</a:t>
            </a:r>
            <a:r>
              <a:rPr lang="zh-CN" altLang="zh-CN" dirty="0"/>
              <a:t>中的</a:t>
            </a:r>
            <a:r>
              <a:rPr lang="en-US" altLang="zh-CN" dirty="0"/>
              <a:t>XML</a:t>
            </a:r>
            <a:r>
              <a:rPr lang="zh-CN" altLang="zh-CN" dirty="0"/>
              <a:t>数据类型</a:t>
            </a:r>
            <a:endParaRPr lang="zh-CN" altLang="en-US" dirty="0"/>
          </a:p>
        </p:txBody>
      </p:sp>
      <p:sp>
        <p:nvSpPr>
          <p:cNvPr id="3" name="内容占位符 2"/>
          <p:cNvSpPr>
            <a:spLocks noGrp="1"/>
          </p:cNvSpPr>
          <p:nvPr>
            <p:ph idx="1"/>
          </p:nvPr>
        </p:nvSpPr>
        <p:spPr/>
        <p:txBody>
          <a:bodyPr/>
          <a:lstStyle/>
          <a:p>
            <a:r>
              <a:rPr lang="zh-CN" altLang="zh-CN" sz="3200" dirty="0"/>
              <a:t>在</a:t>
            </a:r>
            <a:r>
              <a:rPr lang="en-US" altLang="zh-CN" sz="3200" dirty="0"/>
              <a:t>SQL Server 2008</a:t>
            </a:r>
            <a:r>
              <a:rPr lang="zh-CN" altLang="zh-CN" sz="3200" dirty="0"/>
              <a:t>种，可以使用</a:t>
            </a:r>
            <a:r>
              <a:rPr lang="en-US" altLang="zh-CN" sz="3200" dirty="0"/>
              <a:t>XML</a:t>
            </a:r>
            <a:r>
              <a:rPr lang="zh-CN" altLang="zh-CN" sz="3200" dirty="0"/>
              <a:t>数据类型，也可以将</a:t>
            </a:r>
            <a:r>
              <a:rPr lang="en-US" altLang="zh-CN" sz="3200" dirty="0"/>
              <a:t>XML</a:t>
            </a:r>
            <a:r>
              <a:rPr lang="zh-CN" altLang="zh-CN" sz="3200" dirty="0"/>
              <a:t>文档或片段存储在</a:t>
            </a:r>
            <a:r>
              <a:rPr lang="en-US" altLang="zh-CN" sz="3200" dirty="0"/>
              <a:t>SQL Server </a:t>
            </a:r>
            <a:r>
              <a:rPr lang="zh-CN" altLang="zh-CN" sz="3200" dirty="0"/>
              <a:t>数据库中。</a:t>
            </a:r>
            <a:r>
              <a:rPr lang="en-US" altLang="zh-CN" sz="3200" dirty="0"/>
              <a:t>XML</a:t>
            </a:r>
            <a:r>
              <a:rPr lang="zh-CN" altLang="zh-CN" sz="3200" dirty="0"/>
              <a:t>片段是没有根元素的</a:t>
            </a:r>
            <a:r>
              <a:rPr lang="en-US" altLang="zh-CN" sz="3200" dirty="0"/>
              <a:t>XML</a:t>
            </a:r>
            <a:r>
              <a:rPr lang="zh-CN" altLang="zh-CN" sz="3200" dirty="0"/>
              <a:t>实例</a:t>
            </a:r>
            <a:r>
              <a:rPr lang="zh-CN" altLang="zh-CN" sz="3200" dirty="0" smtClean="0"/>
              <a:t>。</a:t>
            </a:r>
            <a:endParaRPr lang="en-US" altLang="zh-CN" sz="3200" dirty="0" smtClean="0"/>
          </a:p>
          <a:p>
            <a:r>
              <a:rPr lang="zh-CN" altLang="zh-CN" sz="3200" dirty="0" smtClean="0"/>
              <a:t>数据库管理员</a:t>
            </a:r>
            <a:r>
              <a:rPr lang="zh-CN" altLang="zh-CN" sz="3200" dirty="0"/>
              <a:t>可以创建</a:t>
            </a:r>
            <a:r>
              <a:rPr lang="en-US" altLang="zh-CN" sz="3200" dirty="0"/>
              <a:t>XML</a:t>
            </a:r>
            <a:r>
              <a:rPr lang="zh-CN" altLang="zh-CN" sz="3200" dirty="0"/>
              <a:t>类型的列和变量并将</a:t>
            </a:r>
            <a:r>
              <a:rPr lang="en-US" altLang="zh-CN" sz="3200" dirty="0"/>
              <a:t>XML</a:t>
            </a:r>
            <a:r>
              <a:rPr lang="zh-CN" altLang="zh-CN" sz="3200" dirty="0"/>
              <a:t>实例存放在列和变量中</a:t>
            </a:r>
            <a:r>
              <a:rPr lang="zh-CN" altLang="zh-CN" sz="3200" dirty="0" smtClean="0"/>
              <a:t>。</a:t>
            </a:r>
            <a:endParaRPr lang="en-US" altLang="zh-CN" sz="3200" dirty="0" smtClean="0"/>
          </a:p>
          <a:p>
            <a:r>
              <a:rPr lang="zh-CN" altLang="zh-CN" sz="3200" dirty="0" smtClean="0"/>
              <a:t>在创建表时，可以</a:t>
            </a:r>
            <a:r>
              <a:rPr lang="zh-CN" altLang="zh-CN" sz="3200" dirty="0"/>
              <a:t>定义</a:t>
            </a:r>
            <a:r>
              <a:rPr lang="en-US" altLang="zh-CN" sz="3200" dirty="0"/>
              <a:t>XML</a:t>
            </a:r>
            <a:r>
              <a:rPr lang="zh-CN" altLang="zh-CN" sz="3200" dirty="0"/>
              <a:t>类型的</a:t>
            </a:r>
            <a:r>
              <a:rPr lang="zh-CN" altLang="zh-CN" sz="3200" dirty="0" smtClean="0"/>
              <a:t>字段。</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2016年3月10日10时7分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62</a:t>
            </a:fld>
            <a:endParaRPr lang="zh-CN" altLang="en-US"/>
          </a:p>
        </p:txBody>
      </p:sp>
    </p:spTree>
    <p:extLst>
      <p:ext uri="{BB962C8B-B14F-4D97-AF65-F5344CB8AC3E}">
        <p14:creationId xmlns:p14="http://schemas.microsoft.com/office/powerpoint/2010/main" val="161136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a:t>
            </a:r>
            <a:r>
              <a:rPr lang="zh-CN" altLang="zh-CN" dirty="0"/>
              <a:t>．创建一个包含</a:t>
            </a:r>
            <a:r>
              <a:rPr lang="en-US" altLang="zh-CN" dirty="0"/>
              <a:t>XML</a:t>
            </a:r>
            <a:r>
              <a:rPr lang="zh-CN" altLang="zh-CN" dirty="0"/>
              <a:t>字段类型的</a:t>
            </a:r>
            <a:r>
              <a:rPr lang="zh-CN" altLang="zh-CN" dirty="0" smtClean="0"/>
              <a:t>表</a:t>
            </a:r>
            <a:endParaRPr lang="zh-CN" altLang="zh-CN" dirty="0"/>
          </a:p>
          <a:p>
            <a:pPr marL="438150" lvl="1" indent="0">
              <a:buNone/>
            </a:pPr>
            <a:r>
              <a:rPr lang="en-US" altLang="zh-CN" sz="3200" dirty="0">
                <a:solidFill>
                  <a:srgbClr val="0039AC"/>
                </a:solidFill>
              </a:rPr>
              <a:t>CREATE TABLE </a:t>
            </a:r>
            <a:r>
              <a:rPr lang="zh-CN" altLang="zh-CN" sz="3200" dirty="0">
                <a:solidFill>
                  <a:srgbClr val="0039AC"/>
                </a:solidFill>
              </a:rPr>
              <a:t>文档表</a:t>
            </a:r>
            <a:r>
              <a:rPr lang="en-US" altLang="zh-CN" sz="3200" dirty="0">
                <a:solidFill>
                  <a:srgbClr val="0039AC"/>
                </a:solidFill>
              </a:rPr>
              <a:t/>
            </a:r>
            <a:br>
              <a:rPr lang="en-US" altLang="zh-CN" sz="3200" dirty="0">
                <a:solidFill>
                  <a:srgbClr val="0039AC"/>
                </a:solidFill>
              </a:rPr>
            </a:br>
            <a:r>
              <a:rPr lang="en-US" altLang="zh-CN" sz="3200" dirty="0">
                <a:solidFill>
                  <a:srgbClr val="0039AC"/>
                </a:solidFill>
              </a:rPr>
              <a:t>(</a:t>
            </a:r>
            <a:endParaRPr lang="zh-CN" altLang="zh-CN" sz="3200" dirty="0">
              <a:solidFill>
                <a:srgbClr val="0039AC"/>
              </a:solidFill>
            </a:endParaRPr>
          </a:p>
          <a:p>
            <a:pPr marL="438150" lvl="1" indent="0">
              <a:buNone/>
            </a:pPr>
            <a:r>
              <a:rPr lang="zh-CN" altLang="zh-CN" sz="3200" dirty="0">
                <a:solidFill>
                  <a:srgbClr val="0039AC"/>
                </a:solidFill>
              </a:rPr>
              <a:t>文档编号 </a:t>
            </a:r>
            <a:r>
              <a:rPr lang="en-US" altLang="zh-CN" sz="3200" dirty="0">
                <a:solidFill>
                  <a:srgbClr val="0039AC"/>
                </a:solidFill>
              </a:rPr>
              <a:t> </a:t>
            </a:r>
            <a:r>
              <a:rPr lang="en-US" altLang="zh-CN" sz="3200" dirty="0" err="1">
                <a:solidFill>
                  <a:srgbClr val="0039AC"/>
                </a:solidFill>
              </a:rPr>
              <a:t>int</a:t>
            </a:r>
            <a:r>
              <a:rPr lang="en-US" altLang="zh-CN" sz="3200" dirty="0">
                <a:solidFill>
                  <a:srgbClr val="0039AC"/>
                </a:solidFill>
              </a:rPr>
              <a:t>,</a:t>
            </a:r>
            <a:br>
              <a:rPr lang="en-US" altLang="zh-CN" sz="3200" dirty="0">
                <a:solidFill>
                  <a:srgbClr val="0039AC"/>
                </a:solidFill>
              </a:rPr>
            </a:br>
            <a:r>
              <a:rPr lang="zh-CN" altLang="zh-CN" sz="3200" dirty="0">
                <a:solidFill>
                  <a:srgbClr val="0039AC"/>
                </a:solidFill>
              </a:rPr>
              <a:t>文档标题  </a:t>
            </a:r>
            <a:r>
              <a:rPr lang="en-US" altLang="zh-CN" sz="3200" dirty="0" err="1">
                <a:solidFill>
                  <a:srgbClr val="0039AC"/>
                </a:solidFill>
              </a:rPr>
              <a:t>nvarchar</a:t>
            </a:r>
            <a:r>
              <a:rPr lang="en-US" altLang="zh-CN" sz="3200" dirty="0">
                <a:solidFill>
                  <a:srgbClr val="0039AC"/>
                </a:solidFill>
              </a:rPr>
              <a:t>(50),</a:t>
            </a:r>
            <a:br>
              <a:rPr lang="en-US" altLang="zh-CN" sz="3200" dirty="0">
                <a:solidFill>
                  <a:srgbClr val="0039AC"/>
                </a:solidFill>
              </a:rPr>
            </a:br>
            <a:r>
              <a:rPr lang="zh-CN" altLang="zh-CN" sz="3200" dirty="0">
                <a:solidFill>
                  <a:srgbClr val="0039AC"/>
                </a:solidFill>
              </a:rPr>
              <a:t>文档内容  </a:t>
            </a:r>
            <a:r>
              <a:rPr lang="en-US" altLang="zh-CN" sz="3200" dirty="0">
                <a:solidFill>
                  <a:srgbClr val="0039AC"/>
                </a:solidFill>
              </a:rPr>
              <a:t>xml</a:t>
            </a:r>
            <a:endParaRPr lang="zh-CN" altLang="zh-CN" sz="3200" dirty="0">
              <a:solidFill>
                <a:srgbClr val="0039AC"/>
              </a:solidFill>
            </a:endParaRPr>
          </a:p>
          <a:p>
            <a:pPr marL="438150" lvl="1" indent="0">
              <a:buNone/>
            </a:pPr>
            <a:r>
              <a:rPr lang="en-US" altLang="zh-CN" sz="3200" dirty="0">
                <a:solidFill>
                  <a:srgbClr val="0039AC"/>
                </a:solidFill>
              </a:rPr>
              <a:t>)</a:t>
            </a:r>
            <a:endParaRPr lang="zh-CN" altLang="zh-CN" sz="3200" dirty="0">
              <a:solidFill>
                <a:srgbClr val="0039AC"/>
              </a:solidFill>
            </a:endParaRPr>
          </a:p>
          <a:p>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2016年3月10日10时9分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63</a:t>
            </a:fld>
            <a:endParaRPr lang="zh-CN" altLang="en-US"/>
          </a:p>
        </p:txBody>
      </p:sp>
    </p:spTree>
    <p:extLst>
      <p:ext uri="{BB962C8B-B14F-4D97-AF65-F5344CB8AC3E}">
        <p14:creationId xmlns:p14="http://schemas.microsoft.com/office/powerpoint/2010/main" val="558555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3200" dirty="0"/>
              <a:t>例</a:t>
            </a:r>
            <a:r>
              <a:rPr lang="en-US" altLang="zh-CN" sz="3200" dirty="0"/>
              <a:t>5</a:t>
            </a:r>
            <a:r>
              <a:rPr lang="zh-CN" altLang="zh-CN" sz="3200" dirty="0"/>
              <a:t>．声明一个</a:t>
            </a:r>
            <a:r>
              <a:rPr lang="en-US" altLang="zh-CN" sz="3200" dirty="0"/>
              <a:t>XML</a:t>
            </a:r>
            <a:r>
              <a:rPr lang="zh-CN" altLang="zh-CN" sz="3200" dirty="0"/>
              <a:t>数据类型的变量。</a:t>
            </a:r>
          </a:p>
          <a:p>
            <a:pPr marL="438150" lvl="1" indent="0">
              <a:buNone/>
            </a:pPr>
            <a:r>
              <a:rPr lang="en-US" altLang="zh-CN" sz="3200" dirty="0">
                <a:solidFill>
                  <a:srgbClr val="0039AC"/>
                </a:solidFill>
              </a:rPr>
              <a:t>DECLARE @</a:t>
            </a:r>
            <a:r>
              <a:rPr lang="en-US" altLang="zh-CN" sz="3200" dirty="0" err="1">
                <a:solidFill>
                  <a:srgbClr val="0039AC"/>
                </a:solidFill>
              </a:rPr>
              <a:t>myXML</a:t>
            </a:r>
            <a:r>
              <a:rPr lang="en-US" altLang="zh-CN" sz="3200" dirty="0">
                <a:solidFill>
                  <a:srgbClr val="0039AC"/>
                </a:solidFill>
              </a:rPr>
              <a:t> xml</a:t>
            </a:r>
            <a:endParaRPr lang="zh-CN" altLang="zh-CN" sz="3200" dirty="0">
              <a:solidFill>
                <a:srgbClr val="0039AC"/>
              </a:solidFill>
            </a:endParaRPr>
          </a:p>
          <a:p>
            <a:r>
              <a:rPr lang="zh-CN" altLang="zh-CN" sz="3200" dirty="0"/>
              <a:t>例</a:t>
            </a:r>
            <a:r>
              <a:rPr lang="en-US" altLang="zh-CN" sz="3200" dirty="0"/>
              <a:t>6</a:t>
            </a:r>
            <a:r>
              <a:rPr lang="zh-CN" altLang="zh-CN" sz="3200" dirty="0"/>
              <a:t>．将</a:t>
            </a:r>
            <a:r>
              <a:rPr lang="en-US" altLang="zh-CN" sz="3200" dirty="0"/>
              <a:t>FOR XML</a:t>
            </a:r>
            <a:r>
              <a:rPr lang="zh-CN" altLang="zh-CN" sz="3200" dirty="0"/>
              <a:t>的查询结果赋值给</a:t>
            </a:r>
            <a:r>
              <a:rPr lang="en-US" altLang="zh-CN" sz="3200" dirty="0"/>
              <a:t>XML</a:t>
            </a:r>
            <a:r>
              <a:rPr lang="zh-CN" altLang="zh-CN" sz="3200" dirty="0"/>
              <a:t>变量并进行查询显示。</a:t>
            </a:r>
          </a:p>
          <a:p>
            <a:pPr marL="438150" lvl="1" indent="0">
              <a:buNone/>
            </a:pPr>
            <a:r>
              <a:rPr lang="en-US" altLang="zh-CN" sz="3200" dirty="0">
                <a:solidFill>
                  <a:srgbClr val="0039AC"/>
                </a:solidFill>
              </a:rPr>
              <a:t>SET @</a:t>
            </a:r>
            <a:r>
              <a:rPr lang="en-US" altLang="zh-CN" sz="3200" dirty="0" err="1">
                <a:solidFill>
                  <a:srgbClr val="0039AC"/>
                </a:solidFill>
              </a:rPr>
              <a:t>myXML</a:t>
            </a:r>
            <a:r>
              <a:rPr lang="en-US" altLang="zh-CN" sz="3200" dirty="0">
                <a:solidFill>
                  <a:srgbClr val="0039AC"/>
                </a:solidFill>
              </a:rPr>
              <a:t> = (SELECT </a:t>
            </a:r>
            <a:r>
              <a:rPr lang="zh-CN" altLang="zh-CN" sz="3200" dirty="0">
                <a:solidFill>
                  <a:srgbClr val="0039AC"/>
                </a:solidFill>
              </a:rPr>
              <a:t>文档内容</a:t>
            </a:r>
            <a:r>
              <a:rPr lang="en-US" altLang="zh-CN" sz="3200" dirty="0">
                <a:solidFill>
                  <a:srgbClr val="0039AC"/>
                </a:solidFill>
              </a:rPr>
              <a:t> FROM </a:t>
            </a:r>
            <a:r>
              <a:rPr lang="zh-CN" altLang="zh-CN" sz="3200" dirty="0">
                <a:solidFill>
                  <a:srgbClr val="0039AC"/>
                </a:solidFill>
              </a:rPr>
              <a:t>文档表</a:t>
            </a:r>
            <a:r>
              <a:rPr lang="en-US" altLang="zh-CN" sz="3200" dirty="0">
                <a:solidFill>
                  <a:srgbClr val="0039AC"/>
                </a:solidFill>
              </a:rPr>
              <a:t> WHERE </a:t>
            </a:r>
            <a:r>
              <a:rPr lang="zh-CN" altLang="zh-CN" sz="3200" dirty="0">
                <a:solidFill>
                  <a:srgbClr val="0039AC"/>
                </a:solidFill>
              </a:rPr>
              <a:t>文档编号</a:t>
            </a:r>
            <a:r>
              <a:rPr lang="en-US" altLang="zh-CN" sz="3200" dirty="0">
                <a:solidFill>
                  <a:srgbClr val="0039AC"/>
                </a:solidFill>
              </a:rPr>
              <a:t>=1)</a:t>
            </a:r>
            <a:endParaRPr lang="zh-CN" altLang="zh-CN" sz="3200" dirty="0">
              <a:solidFill>
                <a:srgbClr val="0039AC"/>
              </a:solidFill>
            </a:endParaRPr>
          </a:p>
          <a:p>
            <a:pPr marL="438150" lvl="1" indent="0">
              <a:buNone/>
            </a:pPr>
            <a:r>
              <a:rPr lang="en-US" altLang="zh-CN" sz="3200" dirty="0">
                <a:solidFill>
                  <a:srgbClr val="0039AC"/>
                </a:solidFill>
              </a:rPr>
              <a:t>SELECT @</a:t>
            </a:r>
            <a:r>
              <a:rPr lang="en-US" altLang="zh-CN" sz="3200" dirty="0" err="1">
                <a:solidFill>
                  <a:srgbClr val="0039AC"/>
                </a:solidFill>
              </a:rPr>
              <a:t>myXML</a:t>
            </a:r>
            <a:endParaRPr lang="zh-CN" altLang="en-US" sz="3200" dirty="0">
              <a:solidFill>
                <a:srgbClr val="0039AC"/>
              </a:solidFill>
            </a:endParaRPr>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2016年3月10日10时9分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64</a:t>
            </a:fld>
            <a:endParaRPr lang="zh-CN" altLang="en-US"/>
          </a:p>
        </p:txBody>
      </p:sp>
    </p:spTree>
    <p:extLst>
      <p:ext uri="{BB962C8B-B14F-4D97-AF65-F5344CB8AC3E}">
        <p14:creationId xmlns:p14="http://schemas.microsoft.com/office/powerpoint/2010/main" val="2972040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操作</a:t>
            </a:r>
            <a:r>
              <a:rPr lang="en-US" altLang="zh-CN" dirty="0"/>
              <a:t>XML</a:t>
            </a:r>
            <a:endParaRPr lang="zh-CN" altLang="en-US" dirty="0"/>
          </a:p>
        </p:txBody>
      </p:sp>
      <p:sp>
        <p:nvSpPr>
          <p:cNvPr id="3" name="内容占位符 2"/>
          <p:cNvSpPr>
            <a:spLocks noGrp="1"/>
          </p:cNvSpPr>
          <p:nvPr>
            <p:ph idx="1"/>
          </p:nvPr>
        </p:nvSpPr>
        <p:spPr>
          <a:xfrm>
            <a:off x="539552" y="1340768"/>
            <a:ext cx="8181726" cy="4752528"/>
          </a:xfrm>
        </p:spPr>
        <p:txBody>
          <a:bodyPr/>
          <a:lstStyle/>
          <a:p>
            <a:r>
              <a:rPr lang="en-US" altLang="zh-CN" sz="3000" dirty="0"/>
              <a:t>SQL Server 2008</a:t>
            </a:r>
            <a:r>
              <a:rPr lang="zh-CN" altLang="zh-CN" sz="3000" dirty="0"/>
              <a:t>中支持使用</a:t>
            </a:r>
            <a:r>
              <a:rPr lang="en-US" altLang="zh-CN" sz="3000" dirty="0"/>
              <a:t>XQuery</a:t>
            </a:r>
            <a:r>
              <a:rPr lang="zh-CN" altLang="zh-CN" sz="3000" dirty="0"/>
              <a:t>语言来查询</a:t>
            </a:r>
            <a:r>
              <a:rPr lang="en-US" altLang="zh-CN" sz="3000" dirty="0"/>
              <a:t>XML</a:t>
            </a:r>
            <a:r>
              <a:rPr lang="zh-CN" altLang="zh-CN" sz="3000" dirty="0"/>
              <a:t>数据类型，其常用的方法主要</a:t>
            </a:r>
            <a:r>
              <a:rPr lang="zh-CN" altLang="zh-CN" sz="3000" dirty="0" smtClean="0"/>
              <a:t>包括</a:t>
            </a:r>
            <a:r>
              <a:rPr lang="zh-CN" altLang="en-US" sz="3000" dirty="0" smtClean="0"/>
              <a:t>：</a:t>
            </a:r>
            <a:endParaRPr lang="en-US" altLang="zh-CN" sz="3000" dirty="0" smtClean="0"/>
          </a:p>
          <a:p>
            <a:pPr lvl="1"/>
            <a:r>
              <a:rPr lang="zh-CN" altLang="zh-CN" sz="3000" dirty="0" smtClean="0"/>
              <a:t>用于</a:t>
            </a:r>
            <a:r>
              <a:rPr lang="zh-CN" altLang="zh-CN" sz="3000" dirty="0"/>
              <a:t>查询</a:t>
            </a:r>
            <a:r>
              <a:rPr lang="en-US" altLang="zh-CN" sz="3000" dirty="0" err="1"/>
              <a:t>XMl</a:t>
            </a:r>
            <a:r>
              <a:rPr lang="zh-CN" altLang="zh-CN" sz="3000" dirty="0"/>
              <a:t>实例中</a:t>
            </a:r>
            <a:r>
              <a:rPr lang="en-US" altLang="zh-CN" sz="3000" dirty="0"/>
              <a:t>XML</a:t>
            </a:r>
            <a:r>
              <a:rPr lang="zh-CN" altLang="zh-CN" sz="3000" dirty="0"/>
              <a:t>节点的</a:t>
            </a:r>
            <a:r>
              <a:rPr lang="en-US" altLang="zh-CN" sz="3000" dirty="0"/>
              <a:t>Query</a:t>
            </a:r>
            <a:r>
              <a:rPr lang="zh-CN" altLang="zh-CN" sz="3000" dirty="0" smtClean="0"/>
              <a:t>方法</a:t>
            </a:r>
            <a:endParaRPr lang="en-US" altLang="zh-CN" sz="3000" dirty="0" smtClean="0"/>
          </a:p>
          <a:p>
            <a:pPr lvl="1"/>
            <a:r>
              <a:rPr lang="zh-CN" altLang="zh-CN" sz="3000" dirty="0" smtClean="0"/>
              <a:t>用于</a:t>
            </a:r>
            <a:r>
              <a:rPr lang="zh-CN" altLang="zh-CN" sz="3000" dirty="0"/>
              <a:t>描述</a:t>
            </a:r>
            <a:r>
              <a:rPr lang="en-US" altLang="zh-CN" sz="3000" dirty="0"/>
              <a:t>XML</a:t>
            </a:r>
            <a:r>
              <a:rPr lang="zh-CN" altLang="zh-CN" sz="3000" dirty="0"/>
              <a:t>实例中获取节点或元素值的</a:t>
            </a:r>
            <a:r>
              <a:rPr lang="en-US" altLang="zh-CN" sz="3000" dirty="0"/>
              <a:t>Value</a:t>
            </a:r>
            <a:r>
              <a:rPr lang="zh-CN" altLang="zh-CN" sz="3000" dirty="0"/>
              <a:t>方法</a:t>
            </a:r>
            <a:r>
              <a:rPr lang="zh-CN" altLang="zh-CN" sz="3000" dirty="0" smtClean="0"/>
              <a:t>；</a:t>
            </a:r>
            <a:endParaRPr lang="en-US" altLang="zh-CN" sz="3000" dirty="0" smtClean="0"/>
          </a:p>
          <a:p>
            <a:pPr lvl="1"/>
            <a:r>
              <a:rPr lang="zh-CN" altLang="zh-CN" sz="3000" dirty="0" smtClean="0"/>
              <a:t>用于</a:t>
            </a:r>
            <a:r>
              <a:rPr lang="zh-CN" altLang="zh-CN" sz="3000" dirty="0"/>
              <a:t>判断查询是否返回空结果的</a:t>
            </a:r>
            <a:r>
              <a:rPr lang="en-US" altLang="zh-CN" sz="3000" dirty="0"/>
              <a:t>Exist</a:t>
            </a:r>
            <a:r>
              <a:rPr lang="zh-CN" altLang="zh-CN" sz="3000" dirty="0" smtClean="0"/>
              <a:t>方法</a:t>
            </a:r>
            <a:endParaRPr lang="en-US" altLang="zh-CN" sz="3000" dirty="0" smtClean="0"/>
          </a:p>
          <a:p>
            <a:pPr lvl="1"/>
            <a:r>
              <a:rPr lang="zh-CN" altLang="zh-CN" sz="3000" dirty="0" smtClean="0"/>
              <a:t>用于</a:t>
            </a:r>
            <a:r>
              <a:rPr lang="zh-CN" altLang="zh-CN" sz="3000" dirty="0"/>
              <a:t>在</a:t>
            </a:r>
            <a:r>
              <a:rPr lang="en-US" altLang="zh-CN" sz="3000" dirty="0"/>
              <a:t>XML</a:t>
            </a:r>
            <a:r>
              <a:rPr lang="zh-CN" altLang="zh-CN" sz="3000" dirty="0"/>
              <a:t>实例中插入、修改和删除节点的</a:t>
            </a:r>
            <a:r>
              <a:rPr lang="en-US" altLang="zh-CN" sz="3000" dirty="0"/>
              <a:t>Modify</a:t>
            </a:r>
            <a:r>
              <a:rPr lang="zh-CN" altLang="zh-CN" sz="3000" dirty="0"/>
              <a:t>方法。</a:t>
            </a:r>
            <a:endParaRPr lang="zh-CN" altLang="en-US"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2016年3月10日10时10分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65</a:t>
            </a:fld>
            <a:endParaRPr lang="zh-CN" altLang="en-US"/>
          </a:p>
        </p:txBody>
      </p:sp>
    </p:spTree>
    <p:extLst>
      <p:ext uri="{BB962C8B-B14F-4D97-AF65-F5344CB8AC3E}">
        <p14:creationId xmlns:p14="http://schemas.microsoft.com/office/powerpoint/2010/main" val="32985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数据分片</a:t>
            </a:r>
            <a:endParaRPr lang="zh-CN" altLang="en-US" dirty="0"/>
          </a:p>
        </p:txBody>
      </p:sp>
      <p:sp>
        <p:nvSpPr>
          <p:cNvPr id="3" name="内容占位符 2"/>
          <p:cNvSpPr>
            <a:spLocks noGrp="1"/>
          </p:cNvSpPr>
          <p:nvPr>
            <p:ph idx="1"/>
          </p:nvPr>
        </p:nvSpPr>
        <p:spPr>
          <a:xfrm>
            <a:off x="611560" y="1412776"/>
            <a:ext cx="8109718" cy="4608512"/>
          </a:xfrm>
        </p:spPr>
        <p:txBody>
          <a:bodyPr/>
          <a:lstStyle/>
          <a:p>
            <a:pPr lvl="0" algn="just"/>
            <a:r>
              <a:rPr lang="zh-CN" altLang="zh-CN" sz="2800" dirty="0">
                <a:solidFill>
                  <a:srgbClr val="FF0000"/>
                </a:solidFill>
              </a:rPr>
              <a:t>水平分片</a:t>
            </a:r>
            <a:r>
              <a:rPr lang="zh-CN" altLang="zh-CN" sz="2800" dirty="0"/>
              <a:t>：</a:t>
            </a:r>
            <a:r>
              <a:rPr lang="zh-CN" altLang="zh-CN" sz="2800" dirty="0" smtClean="0"/>
              <a:t>是从</a:t>
            </a:r>
            <a:r>
              <a:rPr lang="zh-CN" altLang="zh-CN" sz="2800" dirty="0"/>
              <a:t>行的角度（元组）依据一定</a:t>
            </a:r>
            <a:r>
              <a:rPr lang="zh-CN" altLang="zh-CN" sz="2800" dirty="0" smtClean="0"/>
              <a:t>条件</a:t>
            </a:r>
            <a:r>
              <a:rPr lang="zh-CN" altLang="en-US" sz="2800" dirty="0" smtClean="0"/>
              <a:t>将关系</a:t>
            </a:r>
            <a:r>
              <a:rPr lang="zh-CN" altLang="zh-CN" sz="2800" dirty="0" smtClean="0"/>
              <a:t>分为</a:t>
            </a:r>
            <a:r>
              <a:rPr lang="zh-CN" altLang="zh-CN" sz="2800" dirty="0"/>
              <a:t>不同的片段，关系中的每一行必须至少属于一个</a:t>
            </a:r>
            <a:r>
              <a:rPr lang="zh-CN" altLang="zh-CN" sz="2800" dirty="0" smtClean="0"/>
              <a:t>片段。</a:t>
            </a:r>
            <a:endParaRPr lang="zh-CN" altLang="zh-CN" sz="2800" dirty="0"/>
          </a:p>
          <a:p>
            <a:pPr lvl="0" algn="just">
              <a:lnSpc>
                <a:spcPct val="100000"/>
              </a:lnSpc>
            </a:pPr>
            <a:r>
              <a:rPr lang="zh-CN" altLang="zh-CN" sz="2800" dirty="0">
                <a:solidFill>
                  <a:srgbClr val="FF0000"/>
                </a:solidFill>
              </a:rPr>
              <a:t>垂直分片</a:t>
            </a:r>
            <a:r>
              <a:rPr lang="zh-CN" altLang="zh-CN" sz="2800" dirty="0"/>
              <a:t>：</a:t>
            </a:r>
            <a:r>
              <a:rPr lang="zh-CN" altLang="zh-CN" sz="2800" dirty="0" smtClean="0"/>
              <a:t>是从</a:t>
            </a:r>
            <a:r>
              <a:rPr lang="zh-CN" altLang="zh-CN" sz="2800" dirty="0"/>
              <a:t>列的角度（属性）依据一定</a:t>
            </a:r>
            <a:r>
              <a:rPr lang="zh-CN" altLang="zh-CN" sz="2800" dirty="0" smtClean="0"/>
              <a:t>条件</a:t>
            </a:r>
            <a:r>
              <a:rPr lang="zh-CN" altLang="en-US" sz="2800" dirty="0" smtClean="0"/>
              <a:t>将关系</a:t>
            </a:r>
            <a:r>
              <a:rPr lang="zh-CN" altLang="zh-CN" sz="2800" dirty="0" smtClean="0"/>
              <a:t>分为</a:t>
            </a:r>
            <a:r>
              <a:rPr lang="zh-CN" altLang="zh-CN" sz="2800" dirty="0"/>
              <a:t>不同的片段，各片段中</a:t>
            </a:r>
            <a:r>
              <a:rPr lang="zh-CN" altLang="zh-CN" sz="2800" dirty="0" smtClean="0"/>
              <a:t>应包含</a:t>
            </a:r>
            <a:r>
              <a:rPr lang="zh-CN" altLang="zh-CN" sz="2800" dirty="0"/>
              <a:t>关系的主</a:t>
            </a:r>
            <a:r>
              <a:rPr lang="zh-CN" altLang="zh-CN" sz="2800" dirty="0" smtClean="0"/>
              <a:t>键。</a:t>
            </a:r>
            <a:endParaRPr lang="zh-CN" altLang="zh-CN" sz="2800" dirty="0"/>
          </a:p>
          <a:p>
            <a:pPr lvl="0" algn="just"/>
            <a:r>
              <a:rPr lang="zh-CN" altLang="zh-CN" sz="2800" dirty="0">
                <a:solidFill>
                  <a:srgbClr val="FF0000"/>
                </a:solidFill>
              </a:rPr>
              <a:t>导出分片</a:t>
            </a:r>
            <a:r>
              <a:rPr lang="zh-CN" altLang="zh-CN" sz="2800" dirty="0" smtClean="0"/>
              <a:t>：分片</a:t>
            </a:r>
            <a:r>
              <a:rPr lang="zh-CN" altLang="zh-CN" sz="2800" dirty="0"/>
              <a:t>的依据不是本关系的属性条件，而是其他关系的属性</a:t>
            </a:r>
            <a:r>
              <a:rPr lang="zh-CN" altLang="zh-CN" sz="2800" dirty="0" smtClean="0"/>
              <a:t>条件</a:t>
            </a:r>
            <a:r>
              <a:rPr lang="zh-CN" altLang="en-US" sz="2800" dirty="0" smtClean="0"/>
              <a:t>。</a:t>
            </a:r>
            <a:endParaRPr lang="zh-CN" altLang="zh-CN" sz="2800" dirty="0"/>
          </a:p>
          <a:p>
            <a:pPr algn="just"/>
            <a:r>
              <a:rPr lang="zh-CN" altLang="zh-CN" sz="2800" dirty="0">
                <a:solidFill>
                  <a:srgbClr val="FF0000"/>
                </a:solidFill>
              </a:rPr>
              <a:t>混合分片</a:t>
            </a:r>
            <a:r>
              <a:rPr lang="zh-CN" altLang="zh-CN" sz="2800" dirty="0"/>
              <a:t>：</a:t>
            </a:r>
            <a:r>
              <a:rPr lang="zh-CN" altLang="zh-CN" sz="2800" dirty="0" smtClean="0"/>
              <a:t>是以上</a:t>
            </a:r>
            <a:r>
              <a:rPr lang="zh-CN" altLang="zh-CN" sz="2800" dirty="0"/>
              <a:t>三种方法的</a:t>
            </a:r>
            <a:r>
              <a:rPr lang="zh-CN" altLang="zh-CN" sz="2800" dirty="0" smtClean="0"/>
              <a:t>混合</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extLst>
      <p:ext uri="{BB962C8B-B14F-4D97-AF65-F5344CB8AC3E}">
        <p14:creationId xmlns:p14="http://schemas.microsoft.com/office/powerpoint/2010/main" val="89513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数据分配</a:t>
            </a:r>
            <a:endParaRPr lang="zh-CN" altLang="en-US" dirty="0"/>
          </a:p>
        </p:txBody>
      </p:sp>
      <p:sp>
        <p:nvSpPr>
          <p:cNvPr id="3" name="内容占位符 2"/>
          <p:cNvSpPr>
            <a:spLocks noGrp="1"/>
          </p:cNvSpPr>
          <p:nvPr>
            <p:ph idx="1"/>
          </p:nvPr>
        </p:nvSpPr>
        <p:spPr>
          <a:xfrm>
            <a:off x="467544" y="1340768"/>
            <a:ext cx="8208912" cy="4752528"/>
          </a:xfrm>
        </p:spPr>
        <p:txBody>
          <a:bodyPr/>
          <a:lstStyle/>
          <a:p>
            <a:pPr algn="just">
              <a:lnSpc>
                <a:spcPct val="100000"/>
              </a:lnSpc>
            </a:pPr>
            <a:r>
              <a:rPr lang="zh-CN" altLang="zh-CN" sz="3000" dirty="0" smtClean="0">
                <a:solidFill>
                  <a:srgbClr val="FF0000"/>
                </a:solidFill>
              </a:rPr>
              <a:t>集中式</a:t>
            </a:r>
            <a:r>
              <a:rPr lang="zh-CN" altLang="zh-CN" sz="3000" dirty="0"/>
              <a:t>：所有数据片段都安排在一个场地</a:t>
            </a:r>
            <a:r>
              <a:rPr lang="zh-CN" altLang="zh-CN" sz="3000" dirty="0" smtClean="0"/>
              <a:t>上</a:t>
            </a:r>
            <a:endParaRPr lang="zh-CN" altLang="zh-CN" sz="3000" dirty="0"/>
          </a:p>
          <a:p>
            <a:pPr algn="just">
              <a:lnSpc>
                <a:spcPct val="100000"/>
              </a:lnSpc>
            </a:pPr>
            <a:r>
              <a:rPr lang="zh-CN" altLang="zh-CN" sz="3000" dirty="0" smtClean="0">
                <a:solidFill>
                  <a:srgbClr val="FF0000"/>
                </a:solidFill>
              </a:rPr>
              <a:t>分割</a:t>
            </a:r>
            <a:r>
              <a:rPr lang="zh-CN" altLang="zh-CN" sz="3000" dirty="0">
                <a:solidFill>
                  <a:srgbClr val="FF0000"/>
                </a:solidFill>
              </a:rPr>
              <a:t>式</a:t>
            </a:r>
            <a:r>
              <a:rPr lang="zh-CN" altLang="zh-CN" sz="3000" dirty="0"/>
              <a:t>：所有全局数据有且只有一份，它们被分割成若干片段，每个片段被分配到一个特定场地上。</a:t>
            </a:r>
          </a:p>
          <a:p>
            <a:pPr algn="just">
              <a:lnSpc>
                <a:spcPct val="100000"/>
              </a:lnSpc>
            </a:pPr>
            <a:r>
              <a:rPr lang="zh-CN" altLang="zh-CN" sz="3000" dirty="0" smtClean="0">
                <a:solidFill>
                  <a:srgbClr val="FF0000"/>
                </a:solidFill>
              </a:rPr>
              <a:t>全</a:t>
            </a:r>
            <a:r>
              <a:rPr lang="zh-CN" altLang="zh-CN" sz="3000" dirty="0">
                <a:solidFill>
                  <a:srgbClr val="FF0000"/>
                </a:solidFill>
              </a:rPr>
              <a:t>复制式</a:t>
            </a:r>
            <a:r>
              <a:rPr lang="zh-CN" altLang="zh-CN" sz="3000" dirty="0"/>
              <a:t>：全局数据有多个副本，每个场地上都有一个完整的数据副本。</a:t>
            </a:r>
          </a:p>
          <a:p>
            <a:pPr algn="just">
              <a:lnSpc>
                <a:spcPct val="100000"/>
              </a:lnSpc>
            </a:pPr>
            <a:r>
              <a:rPr lang="zh-CN" altLang="zh-CN" sz="3000" dirty="0" smtClean="0">
                <a:solidFill>
                  <a:srgbClr val="FF0000"/>
                </a:solidFill>
              </a:rPr>
              <a:t>混合式</a:t>
            </a:r>
            <a:r>
              <a:rPr lang="zh-CN" altLang="zh-CN" sz="3000" dirty="0"/>
              <a:t>：全局数据被分为若干个数据子集，每个子集被安排在一个或多个不同的场地上，</a:t>
            </a:r>
            <a:r>
              <a:rPr lang="zh-CN" altLang="zh-CN" sz="3000" dirty="0" smtClean="0"/>
              <a:t>但每个</a:t>
            </a:r>
            <a:r>
              <a:rPr lang="zh-CN" altLang="zh-CN" sz="3000" dirty="0"/>
              <a:t>场地未必保存所有数据</a:t>
            </a:r>
            <a:r>
              <a:rPr lang="zh-CN" altLang="zh-CN" sz="3000" dirty="0" smtClean="0"/>
              <a:t>。</a:t>
            </a:r>
            <a:endParaRPr lang="zh-CN" altLang="en-US" sz="3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a:t>
            </a:fld>
            <a:endParaRPr lang="zh-CN" altLang="en-US"/>
          </a:p>
        </p:txBody>
      </p:sp>
    </p:spTree>
    <p:extLst>
      <p:ext uri="{BB962C8B-B14F-4D97-AF65-F5344CB8AC3E}">
        <p14:creationId xmlns:p14="http://schemas.microsoft.com/office/powerpoint/2010/main" val="382131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04800"/>
            <a:ext cx="8245797" cy="819150"/>
          </a:xfrm>
        </p:spPr>
        <p:txBody>
          <a:bodyPr/>
          <a:lstStyle/>
          <a:p>
            <a:r>
              <a:rPr lang="en-US" altLang="zh-CN" sz="4000" dirty="0"/>
              <a:t>15.1.3 </a:t>
            </a:r>
            <a:r>
              <a:rPr lang="zh-CN" altLang="zh-CN" sz="4000" dirty="0"/>
              <a:t>分布式数据库系统体系结构</a:t>
            </a:r>
            <a:endParaRPr lang="zh-CN" altLang="en-US" sz="40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2016年3月10日8时43分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a:t>
            </a:fld>
            <a:endParaRPr lang="zh-CN" altLang="en-US"/>
          </a:p>
        </p:txBody>
      </p:sp>
      <p:sp>
        <p:nvSpPr>
          <p:cNvPr id="6" name="Rectangle 34"/>
          <p:cNvSpPr>
            <a:spLocks noChangeArrowheads="1"/>
          </p:cNvSpPr>
          <p:nvPr/>
        </p:nvSpPr>
        <p:spPr bwMode="auto">
          <a:xfrm>
            <a:off x="663575" y="1276810"/>
            <a:ext cx="18324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400"/>
          </a:p>
        </p:txBody>
      </p:sp>
      <p:pic>
        <p:nvPicPr>
          <p:cNvPr id="40" name="图片 39"/>
          <p:cNvPicPr>
            <a:picLocks noChangeAspect="1"/>
          </p:cNvPicPr>
          <p:nvPr/>
        </p:nvPicPr>
        <p:blipFill>
          <a:blip r:embed="rId2"/>
          <a:stretch>
            <a:fillRect/>
          </a:stretch>
        </p:blipFill>
        <p:spPr>
          <a:xfrm>
            <a:off x="1652065" y="1299347"/>
            <a:ext cx="5872263" cy="4793949"/>
          </a:xfrm>
          <a:prstGeom prst="rect">
            <a:avLst/>
          </a:prstGeom>
        </p:spPr>
      </p:pic>
    </p:spTree>
    <p:extLst>
      <p:ext uri="{BB962C8B-B14F-4D97-AF65-F5344CB8AC3E}">
        <p14:creationId xmlns:p14="http://schemas.microsoft.com/office/powerpoint/2010/main" val="2536891450"/>
      </p:ext>
    </p:extLst>
  </p:cSld>
  <p:clrMapOvr>
    <a:masterClrMapping/>
  </p:clrMapOvr>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157257301</TotalTime>
  <Pages>0</Pages>
  <Words>3315</Words>
  <Characters>0</Characters>
  <Application>Microsoft Office PowerPoint</Application>
  <DocSecurity>0</DocSecurity>
  <PresentationFormat>全屏显示(4:3)</PresentationFormat>
  <Lines>0</Lines>
  <Paragraphs>397</Paragraphs>
  <Slides>65</Slides>
  <Notes>1</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2</vt:i4>
      </vt:variant>
      <vt:variant>
        <vt:lpstr>幻灯片标题</vt:lpstr>
      </vt:variant>
      <vt:variant>
        <vt:i4>65</vt:i4>
      </vt:variant>
    </vt:vector>
  </HeadingPairs>
  <TitlesOfParts>
    <vt:vector size="79" baseType="lpstr">
      <vt:lpstr>仿宋_GB2312</vt:lpstr>
      <vt:lpstr>华文行楷</vt:lpstr>
      <vt:lpstr>华文隶书</vt:lpstr>
      <vt:lpstr>楷体_GB2312</vt:lpstr>
      <vt:lpstr>宋体</vt:lpstr>
      <vt:lpstr>Arial</vt:lpstr>
      <vt:lpstr>Calibri</vt:lpstr>
      <vt:lpstr>Verdana</vt:lpstr>
      <vt:lpstr>Wingdings</vt:lpstr>
      <vt:lpstr>bistu-jsjxy</vt:lpstr>
      <vt:lpstr>自定义设计方案</vt:lpstr>
      <vt:lpstr>1_bistu-jsjxy</vt:lpstr>
      <vt:lpstr>Photoshop.Image.9</vt:lpstr>
      <vt:lpstr>Microsoft Visio 2003-2010 绘图</vt:lpstr>
      <vt:lpstr>数据库系统教程</vt:lpstr>
      <vt:lpstr>第15章 大规模数据库架构</vt:lpstr>
      <vt:lpstr>15.1 分布式数据库</vt:lpstr>
      <vt:lpstr>15.1.1 分布式数据库系统概述</vt:lpstr>
      <vt:lpstr>15.1.2 分布式数据库目标与数据分布策略</vt:lpstr>
      <vt:lpstr>数据分布策略</vt:lpstr>
      <vt:lpstr>数据分片</vt:lpstr>
      <vt:lpstr>数据分配</vt:lpstr>
      <vt:lpstr>15.1.3 分布式数据库系统体系结构</vt:lpstr>
      <vt:lpstr>分布透明性级别——分片透明性</vt:lpstr>
      <vt:lpstr>分布透明性级别——位置透明性</vt:lpstr>
      <vt:lpstr>分布透明性级别——局部数据模型透明性</vt:lpstr>
      <vt:lpstr>分布式数据库管理系统</vt:lpstr>
      <vt:lpstr>分布式数据库管理系统的结构图</vt:lpstr>
      <vt:lpstr>15.1.4 分布式数据库的相关技术</vt:lpstr>
      <vt:lpstr>分布式查询</vt:lpstr>
      <vt:lpstr>分布式事务管理</vt:lpstr>
      <vt:lpstr>15.2 并行数据库</vt:lpstr>
      <vt:lpstr>15.2.1 并行数据库概述</vt:lpstr>
      <vt:lpstr>15.2.2 并行数据库系统结构</vt:lpstr>
      <vt:lpstr>共享磁盘结构</vt:lpstr>
      <vt:lpstr>无共享结构</vt:lpstr>
      <vt:lpstr>层次结构</vt:lpstr>
      <vt:lpstr>15.2.3 数据划分与并行算法</vt:lpstr>
      <vt:lpstr>一维数据划分</vt:lpstr>
      <vt:lpstr>轮转法</vt:lpstr>
      <vt:lpstr>散列划分</vt:lpstr>
      <vt:lpstr>范围划分</vt:lpstr>
      <vt:lpstr>多维数据划分</vt:lpstr>
      <vt:lpstr>并行算法</vt:lpstr>
      <vt:lpstr>并行排序</vt:lpstr>
      <vt:lpstr>并行连接——划分连接</vt:lpstr>
      <vt:lpstr>并行连接——分片—复制连接</vt:lpstr>
      <vt:lpstr>其它的关系操作</vt:lpstr>
      <vt:lpstr>15.3 NoSQL数据库</vt:lpstr>
      <vt:lpstr>15.3.1 NoSQL数据库概述</vt:lpstr>
      <vt:lpstr>15.3.2 NoSQL数据库常见分类</vt:lpstr>
      <vt:lpstr>15.3.3 NoSQL数据库发展现状及挑战</vt:lpstr>
      <vt:lpstr>NoSQL数据库挑战（续）</vt:lpstr>
      <vt:lpstr>15.4 云计算数据库架构</vt:lpstr>
      <vt:lpstr>15.4.1 云计算概述</vt:lpstr>
      <vt:lpstr>云计算概述（续）</vt:lpstr>
      <vt:lpstr>云计算概述（续）</vt:lpstr>
      <vt:lpstr>云计算概述（续）</vt:lpstr>
      <vt:lpstr>15.4.2 云数据库体系结构</vt:lpstr>
      <vt:lpstr>BigTable数据模型</vt:lpstr>
      <vt:lpstr>BigTable数据模型的特点</vt:lpstr>
      <vt:lpstr>BigTable的体系结构</vt:lpstr>
      <vt:lpstr>15.4.3 云数据库与传统数据库的比较</vt:lpstr>
      <vt:lpstr>云数据库的安全问题</vt:lpstr>
      <vt:lpstr>15.4.4 云数据库展望</vt:lpstr>
      <vt:lpstr>15.4 XML数据库</vt:lpstr>
      <vt:lpstr>15.4.1 XML数据库概述</vt:lpstr>
      <vt:lpstr>XML数据库概述（续）</vt:lpstr>
      <vt:lpstr>XML数据库类型</vt:lpstr>
      <vt:lpstr>XML数据库的优势</vt:lpstr>
      <vt:lpstr>15.4.2 SQL Server 2008与XML</vt:lpstr>
      <vt:lpstr>在SELECT语句里加入FOR XML子句可以以XML格式返回查询结果</vt:lpstr>
      <vt:lpstr>示例</vt:lpstr>
      <vt:lpstr>示例</vt:lpstr>
      <vt:lpstr>示例</vt:lpstr>
      <vt:lpstr>SQL Server中的XML数据类型</vt:lpstr>
      <vt:lpstr>示例</vt:lpstr>
      <vt:lpstr>示例</vt:lpstr>
      <vt:lpstr>操作XML</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299</cp:revision>
  <cp:lastPrinted>1899-12-30T00:00:00Z</cp:lastPrinted>
  <dcterms:created xsi:type="dcterms:W3CDTF">2010-06-04T15:42:51Z</dcterms:created>
  <dcterms:modified xsi:type="dcterms:W3CDTF">2016-03-10T22:11:51Z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