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101"/>
  </p:notesMasterIdLst>
  <p:sldIdLst>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5" r:id="rId32"/>
    <p:sldId id="304"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3" r:id="rId49"/>
    <p:sldId id="324" r:id="rId50"/>
    <p:sldId id="325" r:id="rId51"/>
    <p:sldId id="326" r:id="rId52"/>
    <p:sldId id="327" r:id="rId53"/>
    <p:sldId id="328" r:id="rId54"/>
    <p:sldId id="329" r:id="rId55"/>
    <p:sldId id="330"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65" r:id="rId71"/>
    <p:sldId id="366" r:id="rId72"/>
    <p:sldId id="347" r:id="rId73"/>
    <p:sldId id="348" r:id="rId74"/>
    <p:sldId id="367" r:id="rId75"/>
    <p:sldId id="351" r:id="rId76"/>
    <p:sldId id="368" r:id="rId77"/>
    <p:sldId id="369" r:id="rId78"/>
    <p:sldId id="370" r:id="rId79"/>
    <p:sldId id="371" r:id="rId80"/>
    <p:sldId id="372" r:id="rId81"/>
    <p:sldId id="373" r:id="rId82"/>
    <p:sldId id="355" r:id="rId83"/>
    <p:sldId id="374" r:id="rId84"/>
    <p:sldId id="357" r:id="rId85"/>
    <p:sldId id="358" r:id="rId86"/>
    <p:sldId id="375" r:id="rId87"/>
    <p:sldId id="376" r:id="rId88"/>
    <p:sldId id="361" r:id="rId89"/>
    <p:sldId id="362" r:id="rId90"/>
    <p:sldId id="363" r:id="rId91"/>
    <p:sldId id="331" r:id="rId92"/>
    <p:sldId id="377" r:id="rId93"/>
    <p:sldId id="379" r:id="rId94"/>
    <p:sldId id="378" r:id="rId95"/>
    <p:sldId id="380" r:id="rId96"/>
    <p:sldId id="381" r:id="rId97"/>
    <p:sldId id="382" r:id="rId98"/>
    <p:sldId id="383" r:id="rId99"/>
    <p:sldId id="384" r:id="rId10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86937" autoAdjust="0"/>
  </p:normalViewPr>
  <p:slideViewPr>
    <p:cSldViewPr>
      <p:cViewPr varScale="1">
        <p:scale>
          <a:sx n="61" d="100"/>
          <a:sy n="61" d="100"/>
        </p:scale>
        <p:origin x="1398" y="72"/>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2016/2/27</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15422592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2328198984"/>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ln w="9525"/>
        </p:spPr>
        <p:txBody>
          <a:bodyPr anchor="t"/>
          <a:lstStyle/>
          <a:p>
            <a:r>
              <a:rPr lang="zh-CN" altLang="en-US" smtClean="0"/>
              <a:t>在本页讲述演示内容，先进行简单介绍</a:t>
            </a:r>
          </a:p>
        </p:txBody>
      </p:sp>
      <p:sp>
        <p:nvSpPr>
          <p:cNvPr id="61444"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E1745A5-C5D1-4E76-B77C-EF7C0A72FF80}" type="slidenum">
              <a:rPr lang="zh-CN" altLang="en-US" sz="1200"/>
              <a:pPr algn="r"/>
              <a:t>2</a:t>
            </a:fld>
            <a:endParaRPr lang="zh-CN" altLang="en-US" sz="1200"/>
          </a:p>
        </p:txBody>
      </p:sp>
    </p:spTree>
    <p:extLst>
      <p:ext uri="{BB962C8B-B14F-4D97-AF65-F5344CB8AC3E}">
        <p14:creationId xmlns:p14="http://schemas.microsoft.com/office/powerpoint/2010/main" val="261857878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245A7E8-2341-4C1A-9C61-E58F3A652AF0}" type="datetime8">
              <a:rPr lang="zh-CN" altLang="en-US" smtClean="0"/>
              <a:pPr>
                <a:defRPr/>
              </a:pPr>
              <a:t>2016年2月27日9时2分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C32A7B0-55DE-4C9B-8838-845320CBAF55}" type="datetime8">
              <a:rPr lang="zh-CN" altLang="en-US" smtClean="0"/>
              <a:pPr>
                <a:defRPr/>
              </a:pPr>
              <a:t>2016年2月27日9时2分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F7AC6EA-BA99-480F-AFE7-93A2FCD9B6AE}" type="datetime8">
              <a:rPr lang="zh-CN" altLang="en-US" smtClean="0"/>
              <a:pPr>
                <a:defRPr/>
              </a:pPr>
              <a:t>2016年2月27日9时2分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AD0F830B-A3E4-4BEF-AE6D-7AB007D02904}" type="datetime8">
              <a:rPr lang="zh-CN" altLang="en-US" smtClean="0"/>
              <a:pPr>
                <a:defRPr/>
              </a:pPr>
              <a:t>2016年2月27日9时2分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610600" cy="990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291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219200"/>
            <a:ext cx="42291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3848100"/>
            <a:ext cx="422910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228600" y="6248400"/>
            <a:ext cx="1905000" cy="457200"/>
          </a:xfrm>
        </p:spPr>
        <p:txBody>
          <a:bodyPr/>
          <a:lstStyle>
            <a:lvl1pPr>
              <a:defRPr/>
            </a:lvl1pPr>
          </a:lstStyle>
          <a:p>
            <a:fld id="{30FF486D-5E77-4481-8A50-00B7F7151DEE}" type="datetime8">
              <a:rPr lang="zh-CN" altLang="en-US" smtClean="0"/>
              <a:pPr/>
              <a:t>2016年2月27日9时2分</a:t>
            </a:fld>
            <a:endParaRPr lang="en-US" altLang="ko-K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ko-KR"/>
          </a:p>
        </p:txBody>
      </p:sp>
      <p:sp>
        <p:nvSpPr>
          <p:cNvPr id="8" name="灯片编号占位符 7"/>
          <p:cNvSpPr>
            <a:spLocks noGrp="1"/>
          </p:cNvSpPr>
          <p:nvPr>
            <p:ph type="sldNum" sz="quarter" idx="12"/>
          </p:nvPr>
        </p:nvSpPr>
        <p:spPr>
          <a:xfrm>
            <a:off x="6934200" y="6248400"/>
            <a:ext cx="1905000" cy="457200"/>
          </a:xfrm>
        </p:spPr>
        <p:txBody>
          <a:bodyPr/>
          <a:lstStyle>
            <a:lvl1pPr>
              <a:defRPr/>
            </a:lvl1pPr>
          </a:lstStyle>
          <a:p>
            <a:fld id="{590740E1-BBA3-4E1D-8419-D08ED18EA80C}"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2C60852-D8E1-4259-822F-3B8A4B0972B9}" type="datetime8">
              <a:rPr lang="zh-CN" altLang="en-US" smtClean="0"/>
              <a:pPr>
                <a:defRPr/>
              </a:pPr>
              <a:t>2016年2月27日9时2分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65227D0-6829-40AC-982B-F1BF050BF879}" type="datetime8">
              <a:rPr lang="zh-CN" altLang="en-US" smtClean="0"/>
              <a:pPr>
                <a:defRPr/>
              </a:pPr>
              <a:t>2016年2月27日9时2分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218440A-EB59-4F73-B558-FBD4E77A4897}" type="datetime8">
              <a:rPr lang="zh-CN" altLang="en-US" smtClean="0"/>
              <a:pPr>
                <a:defRPr/>
              </a:pPr>
              <a:t>2016年2月27日9时2分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6654EDA-53CE-464F-8917-31C02A5E30B6}" type="datetime8">
              <a:rPr lang="zh-CN" altLang="en-US" smtClean="0"/>
              <a:pPr>
                <a:defRPr/>
              </a:pPr>
              <a:t>2016年2月27日9时2分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E259FC8-50DD-4F53-882F-8DDECC374E0A}" type="datetime8">
              <a:rPr lang="zh-CN" altLang="en-US" smtClean="0"/>
              <a:pPr>
                <a:defRPr/>
              </a:pPr>
              <a:t>2016年2月27日9时2分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DC3102D-565C-475A-87CB-946A68A95DB2}" type="datetime8">
              <a:rPr lang="zh-CN" altLang="en-US" smtClean="0"/>
              <a:pPr>
                <a:defRPr/>
              </a:pPr>
              <a:t>2016年2月27日9时2分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00FF"/>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00FF"/>
                </a:solidFill>
              </a:defRPr>
            </a:lvl1pPr>
          </a:lstStyle>
          <a:p>
            <a:pPr>
              <a:defRPr/>
            </a:pPr>
            <a:fld id="{1F354B70-4F06-4A55-B8BD-5644A1CAA141}" type="datetime8">
              <a:rPr lang="zh-CN" altLang="en-US" smtClean="0"/>
              <a:pPr>
                <a:defRPr/>
              </a:pPr>
              <a:t>2016年2月27日9时2分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00FF"/>
                </a:solidFill>
              </a:defRPr>
            </a:lvl1pPr>
          </a:lstStyle>
          <a:p>
            <a:pPr>
              <a:defRPr/>
            </a:pPr>
            <a:fld id="{A1C693C5-2466-49C7-9407-97947274FDD1}"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D8CC4AD-2832-48EF-A6E1-70EF8A840AEB}" type="datetime8">
              <a:rPr lang="zh-CN" altLang="en-US" smtClean="0"/>
              <a:pPr>
                <a:defRPr/>
              </a:pPr>
              <a:t>2016年2月27日9时2分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37CD09-7EB7-4AC9-A91B-886F6338960E}" type="datetime8">
              <a:rPr lang="zh-CN" altLang="en-US" smtClean="0"/>
              <a:pPr>
                <a:defRPr/>
              </a:pPr>
              <a:t>2016年2月27日9时2分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FDDB5C-820A-4CE6-89ED-57A5B4899E01}" type="datetime8">
              <a:rPr lang="zh-CN" altLang="en-US" smtClean="0"/>
              <a:pPr>
                <a:defRPr/>
              </a:pPr>
              <a:t>2016年2月27日9时2分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D82403-C057-4576-A4F0-AB37D6E93047}" type="datetime8">
              <a:rPr lang="zh-CN" altLang="en-US" smtClean="0"/>
              <a:pPr>
                <a:defRPr/>
              </a:pPr>
              <a:t>2016年2月27日9时2分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45B009B-49F2-4173-BE44-F91D85E1FBDE}" type="datetime8">
              <a:rPr lang="zh-CN" altLang="en-US" smtClean="0"/>
              <a:pPr>
                <a:defRPr/>
              </a:pPr>
              <a:t>2016年2月27日9时2分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30AF70A-7255-421B-ACF6-431A5C951E97}" type="datetime8">
              <a:rPr lang="zh-CN" altLang="en-US" smtClean="0"/>
              <a:pPr>
                <a:defRPr/>
              </a:pPr>
              <a:t>2016年2月27日9时2分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037F212-4E51-41F6-9F03-C13FCDAF43F1}" type="datetime8">
              <a:rPr lang="zh-CN" altLang="en-US" smtClean="0"/>
              <a:pPr>
                <a:defRPr/>
              </a:pPr>
              <a:t>2016年2月27日9时2分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B05FD3D-FFB7-4B34-BFF9-025A0EC8669A}" type="datetime8">
              <a:rPr lang="zh-CN" altLang="en-US" smtClean="0"/>
              <a:pPr>
                <a:defRPr/>
              </a:pPr>
              <a:t>2016年2月27日9时2分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41AAF20-A042-49C9-B8DD-5E2003C6DE4B}" type="datetime8">
              <a:rPr lang="zh-CN" altLang="en-US" smtClean="0"/>
              <a:pPr>
                <a:defRPr/>
              </a:pPr>
              <a:t>2016年2月27日9时2分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936424E1-9A5B-4ABA-9737-5D8ACB114EFC}" type="datetime8">
              <a:rPr lang="zh-CN" altLang="en-US" smtClean="0"/>
              <a:pPr>
                <a:defRPr/>
              </a:pPr>
              <a:t>2016年2月27日9时2分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E516019A-DB90-4B4E-9483-14F8B3B84720}" type="datetime8">
              <a:rPr lang="zh-CN" altLang="en-US" smtClean="0"/>
              <a:pPr>
                <a:defRPr/>
              </a:pPr>
              <a:t>2016年2月27日9时2分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6397913-ABF7-4C86-AF91-A5AD0241793D}" type="datetime8">
              <a:rPr lang="zh-CN" altLang="en-US" smtClean="0"/>
              <a:pPr>
                <a:defRPr/>
              </a:pPr>
              <a:t>2016年2月27日9时2分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E675DC4-7DC7-48EB-9FB7-C7E314C567CC}" type="datetime8">
              <a:rPr lang="zh-CN" altLang="en-US" smtClean="0"/>
              <a:pPr>
                <a:defRPr/>
              </a:pPr>
              <a:t>2016年2月27日9时2分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7DBB94A-2689-4806-9828-DC3576B25BDD}" type="datetime8">
              <a:rPr lang="zh-CN" altLang="en-US" smtClean="0"/>
              <a:pPr>
                <a:defRPr/>
              </a:pPr>
              <a:t>2016年2月27日9时2分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90CADBC-D4DF-4350-95FB-C7884FFD1EA8}" type="datetime8">
              <a:rPr lang="zh-CN" altLang="en-US" smtClean="0"/>
              <a:pPr>
                <a:defRPr/>
              </a:pPr>
              <a:t>2016年2月27日9时2分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6698776-537F-439F-A10B-F7E72EA0B333}" type="datetime8">
              <a:rPr lang="zh-CN" altLang="en-US" smtClean="0"/>
              <a:pPr>
                <a:defRPr/>
              </a:pPr>
              <a:t>2016年2月27日9时2分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73E6537-8093-4A21-8959-04065E55EB47}" type="datetime8">
              <a:rPr lang="zh-CN" altLang="en-US" smtClean="0"/>
              <a:pPr>
                <a:defRPr/>
              </a:pPr>
              <a:t>2016年2月27日9时2分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7E1D602-27C0-4B63-8ECA-9CCD7BA40A85}" type="datetime8">
              <a:rPr lang="zh-CN" altLang="en-US" smtClean="0"/>
              <a:pPr>
                <a:defRPr/>
              </a:pPr>
              <a:t>2016年2月27日9时2分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05FE7CC7-33AB-4A24-A360-99FCA49C2C7F}" type="datetime8">
              <a:rPr lang="zh-CN" altLang="en-US" smtClean="0"/>
              <a:pPr>
                <a:defRPr/>
              </a:pPr>
              <a:t>2016年2月27日9时2分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0092D1B1-BE7D-4F4D-BB24-8CF85BA79B09}" type="datetime8">
              <a:rPr lang="zh-CN" altLang="en-US" smtClean="0"/>
              <a:pPr>
                <a:defRPr/>
              </a:pPr>
              <a:t>2016年2月27日9时2分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3A17CD3E-42F0-4E59-B30F-182BC4A0254A}" type="datetime8">
              <a:rPr lang="zh-CN" altLang="en-US" smtClean="0"/>
              <a:pPr>
                <a:defRPr/>
              </a:pPr>
              <a:t>2016年2月27日9时2分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1EA1B8FD-25B5-470C-BA0A-22C876D2A00D}" type="datetime8">
              <a:rPr lang="zh-CN" altLang="en-US" smtClean="0"/>
              <a:pPr>
                <a:defRPr/>
              </a:pPr>
              <a:t>2016年2月27日9时2分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635BE12-A32F-442D-BEB9-86A0EEAEF2EE}" type="datetime8">
              <a:rPr lang="zh-CN" altLang="en-US" smtClean="0"/>
              <a:pPr>
                <a:defRPr/>
              </a:pPr>
              <a:t>2016年2月27日9时2分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1.v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1.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E908A6CF-6093-4EF1-A2E1-3755F7F20641}" type="datetime8">
              <a:rPr lang="zh-CN" altLang="en-US" smtClean="0"/>
              <a:pPr>
                <a:defRPr/>
              </a:pPr>
              <a:t>2016年2月27日9时2分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6"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 id="2147484228" r:id="rId13"/>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B8D5565-72FC-4019-91D8-2F0E4B2D9754}" type="datetime8">
              <a:rPr lang="zh-CN" altLang="en-US" smtClean="0"/>
              <a:pPr>
                <a:defRPr/>
              </a:pPr>
              <a:t>2016年2月27日9时2分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28"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C1544743-0798-4309-88AC-2F25E18027E1}" type="datetime8">
              <a:rPr lang="zh-CN" altLang="en-US" smtClean="0"/>
              <a:pPr>
                <a:defRPr/>
              </a:pPr>
              <a:t>2016年2月27日9时2分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image" Target="../media/image8.e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5.emf"/><Relationship Id="rId9"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48.xml"/><Relationship Id="rId5" Type="http://schemas.openxmlformats.org/officeDocument/2006/relationships/slide" Target="slide34.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8.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oleObject13.bin"/><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http://202.38.193.41/achievement/15/kj/database/wqd/join.gif"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slide" Target="slide79.xml"/><Relationship Id="rId4" Type="http://schemas.openxmlformats.org/officeDocument/2006/relationships/slide" Target="slide76.xml"/></Relationships>
</file>

<file path=ppt/slides/_rels/slide7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1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4.emf"/><Relationship Id="rId5" Type="http://schemas.openxmlformats.org/officeDocument/2006/relationships/oleObject" Target="../embeddings/oleObject20.bin"/><Relationship Id="rId4" Type="http://schemas.openxmlformats.org/officeDocument/2006/relationships/image" Target="../media/image33.emf"/><Relationship Id="rId9" Type="http://schemas.openxmlformats.org/officeDocument/2006/relationships/slide" Target="slide72.xml"/></Relationships>
</file>

<file path=ppt/slides/_rels/slide7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8.emf"/><Relationship Id="rId5" Type="http://schemas.openxmlformats.org/officeDocument/2006/relationships/oleObject" Target="../embeddings/oleObject22.bin"/><Relationship Id="rId4" Type="http://schemas.openxmlformats.org/officeDocument/2006/relationships/image" Target="../media/image37.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72.xml"/><Relationship Id="rId5" Type="http://schemas.openxmlformats.org/officeDocument/2006/relationships/image" Target="../media/image41.png"/><Relationship Id="rId4" Type="http://schemas.openxmlformats.org/officeDocument/2006/relationships/image" Target="../media/image40.emf"/></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6.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72.xml"/><Relationship Id="rId5" Type="http://schemas.openxmlformats.org/officeDocument/2006/relationships/image" Target="../media/image48.png"/><Relationship Id="rId4" Type="http://schemas.openxmlformats.org/officeDocument/2006/relationships/image" Target="../media/image4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9.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image" Target="../media/image6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837" cy="1584325"/>
          </a:xfrm>
        </p:spPr>
        <p:txBody>
          <a:bodyPr/>
          <a:lstStyle/>
          <a:p>
            <a:pPr marL="0" indent="0" algn="ctr" eaLnBrk="1" hangingPunct="1">
              <a:buFont typeface="Wingdings" pitchFamily="2" charset="2"/>
              <a:buNone/>
            </a:pPr>
            <a:endParaRPr lang="en-US" altLang="zh-CN" sz="4000" smtClean="0">
              <a:solidFill>
                <a:srgbClr val="FF0000"/>
              </a:solidFill>
              <a:latin typeface="华文隶书" pitchFamily="2" charset="-122"/>
              <a:ea typeface="华文隶书" pitchFamily="2" charset="-122"/>
            </a:endParaRPr>
          </a:p>
          <a:p>
            <a:pPr marL="0" indent="0" algn="ctr" eaLnBrk="1" hangingPunct="1">
              <a:buFont typeface="Wingdings" pitchFamily="2" charset="2"/>
              <a:buNone/>
            </a:pPr>
            <a:r>
              <a:rPr lang="zh-CN" altLang="en-US" sz="4000" smtClean="0">
                <a:solidFill>
                  <a:srgbClr val="FF0000"/>
                </a:solidFill>
                <a:latin typeface="华文隶书" pitchFamily="2" charset="-122"/>
                <a:ea typeface="华文隶书" pitchFamily="2" charset="-122"/>
              </a:rPr>
              <a:t>第</a:t>
            </a:r>
            <a:r>
              <a:rPr lang="en-US" altLang="zh-CN" sz="4000" smtClean="0">
                <a:solidFill>
                  <a:srgbClr val="FF0000"/>
                </a:solidFill>
                <a:latin typeface="华文隶书" pitchFamily="2" charset="-122"/>
                <a:ea typeface="华文隶书" pitchFamily="2" charset="-122"/>
              </a:rPr>
              <a:t>3</a:t>
            </a:r>
            <a:r>
              <a:rPr lang="zh-CN" altLang="en-US" sz="4000" smtClean="0">
                <a:solidFill>
                  <a:srgbClr val="FF0000"/>
                </a:solidFill>
                <a:latin typeface="华文隶书" pitchFamily="2" charset="-122"/>
                <a:ea typeface="华文隶书" pitchFamily="2" charset="-122"/>
              </a:rPr>
              <a:t>章  关系数据库</a:t>
            </a:r>
            <a:endParaRPr lang="en-US" sz="4000" smtClean="0">
              <a:solidFill>
                <a:srgbClr val="FF0000"/>
              </a:solidFill>
              <a:latin typeface="华文隶书" pitchFamily="2" charset="-122"/>
              <a:ea typeface="华文隶书" pitchFamily="2" charset="-122"/>
            </a:endParaRPr>
          </a:p>
          <a:p>
            <a:pPr marL="0" indent="0" algn="ctr" eaLnBrk="1" hangingPunct="1">
              <a:buFont typeface="Wingdings" pitchFamily="2" charset="2"/>
              <a:buNone/>
            </a:pPr>
            <a:endParaRPr lang="en-US" sz="400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标题 1"/>
          <p:cNvSpPr>
            <a:spLocks noGrp="1"/>
          </p:cNvSpPr>
          <p:nvPr>
            <p:ph type="title"/>
          </p:nvPr>
        </p:nvSpPr>
        <p:spPr/>
        <p:txBody>
          <a:bodyPr/>
          <a:lstStyle/>
          <a:p>
            <a:r>
              <a:rPr lang="zh-CN" altLang="en-US" smtClean="0"/>
              <a:t>层次模型查找示例</a:t>
            </a:r>
          </a:p>
        </p:txBody>
      </p:sp>
      <p:sp>
        <p:nvSpPr>
          <p:cNvPr id="2055" name="日期占位符 3"/>
          <p:cNvSpPr>
            <a:spLocks noGrp="1"/>
          </p:cNvSpPr>
          <p:nvPr>
            <p:ph type="dt" sz="quarter" idx="10"/>
          </p:nvPr>
        </p:nvSpPr>
        <p:spPr>
          <a:noFill/>
        </p:spPr>
        <p:txBody>
          <a:bodyPr/>
          <a:lstStyle/>
          <a:p>
            <a:fld id="{C4E82F19-7421-45AD-8EB5-AD4E4309D76E}" type="datetime8">
              <a:rPr lang="zh-CN" altLang="en-US" smtClean="0"/>
              <a:pPr/>
              <a:t>2016年2月27日9时2分</a:t>
            </a:fld>
            <a:endParaRPr lang="zh-CN" altLang="en-US" smtClean="0"/>
          </a:p>
        </p:txBody>
      </p:sp>
      <p:sp>
        <p:nvSpPr>
          <p:cNvPr id="2056" name="灯片编号占位符 4"/>
          <p:cNvSpPr>
            <a:spLocks noGrp="1"/>
          </p:cNvSpPr>
          <p:nvPr>
            <p:ph type="sldNum" sz="quarter" idx="12"/>
          </p:nvPr>
        </p:nvSpPr>
        <p:spPr>
          <a:noFill/>
        </p:spPr>
        <p:txBody>
          <a:bodyPr/>
          <a:lstStyle/>
          <a:p>
            <a:fld id="{3706AF32-660F-4E81-A12A-04F957D91184}" type="slidenum">
              <a:rPr lang="zh-CN" altLang="en-US" smtClean="0"/>
              <a:pPr/>
              <a:t>10</a:t>
            </a:fld>
            <a:endParaRPr lang="zh-CN" altLang="en-US" smtClean="0"/>
          </a:p>
        </p:txBody>
      </p:sp>
      <p:sp>
        <p:nvSpPr>
          <p:cNvPr id="205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0"/>
          <p:cNvGraphicFramePr>
            <a:graphicFrameLocks noChangeAspect="1"/>
          </p:cNvGraphicFramePr>
          <p:nvPr/>
        </p:nvGraphicFramePr>
        <p:xfrm>
          <a:off x="1258888" y="1390650"/>
          <a:ext cx="6842125" cy="4630738"/>
        </p:xfrm>
        <a:graphic>
          <a:graphicData uri="http://schemas.openxmlformats.org/presentationml/2006/ole">
            <mc:AlternateContent xmlns:mc="http://schemas.openxmlformats.org/markup-compatibility/2006">
              <mc:Choice xmlns:v="urn:schemas-microsoft-com:vml" Requires="v">
                <p:oleObj spid="_x0000_s2058" name="Visio" r:id="rId3" imgW="4174541" imgH="2824968" progId="Visio.Drawing.11">
                  <p:embed/>
                </p:oleObj>
              </mc:Choice>
              <mc:Fallback>
                <p:oleObj name="Visio" r:id="rId3" imgW="4174541" imgH="2824968"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390650"/>
                        <a:ext cx="6842125" cy="463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76" name="Object 12"/>
          <p:cNvGraphicFramePr>
            <a:graphicFrameLocks noChangeAspect="1"/>
          </p:cNvGraphicFramePr>
          <p:nvPr/>
        </p:nvGraphicFramePr>
        <p:xfrm>
          <a:off x="4835525" y="4497388"/>
          <a:ext cx="2449513" cy="792162"/>
        </p:xfrm>
        <a:graphic>
          <a:graphicData uri="http://schemas.openxmlformats.org/presentationml/2006/ole">
            <mc:AlternateContent xmlns:mc="http://schemas.openxmlformats.org/markup-compatibility/2006">
              <mc:Choice xmlns:v="urn:schemas-microsoft-com:vml" Requires="v">
                <p:oleObj spid="_x0000_s2059" name="Visio" r:id="rId5" imgW="1492626" imgH="452242" progId="Visio.Drawing.11">
                  <p:embed/>
                </p:oleObj>
              </mc:Choice>
              <mc:Fallback>
                <p:oleObj name="Visio" r:id="rId5" imgW="1492626" imgH="452242"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5525" y="4497388"/>
                        <a:ext cx="24495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3"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2480" name="Picture 16"/>
          <p:cNvPicPr>
            <a:picLocks noChangeAspect="1" noChangeArrowheads="1"/>
          </p:cNvPicPr>
          <p:nvPr/>
        </p:nvPicPr>
        <p:blipFill>
          <a:blip r:embed="rId7" cstate="print"/>
          <a:srcRect/>
          <a:stretch>
            <a:fillRect/>
          </a:stretch>
        </p:blipFill>
        <p:spPr bwMode="auto">
          <a:xfrm>
            <a:off x="3322638" y="1881188"/>
            <a:ext cx="1681162" cy="412750"/>
          </a:xfrm>
          <a:prstGeom prst="rect">
            <a:avLst/>
          </a:prstGeom>
          <a:noFill/>
          <a:ln w="9525">
            <a:noFill/>
            <a:miter lim="800000"/>
            <a:headEnd/>
            <a:tailEnd/>
          </a:ln>
        </p:spPr>
      </p:pic>
      <p:sp>
        <p:nvSpPr>
          <p:cNvPr id="2065"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6"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83" name="Object 19"/>
          <p:cNvGraphicFramePr>
            <a:graphicFrameLocks noChangeAspect="1"/>
          </p:cNvGraphicFramePr>
          <p:nvPr/>
        </p:nvGraphicFramePr>
        <p:xfrm>
          <a:off x="2363788" y="3165475"/>
          <a:ext cx="2495550" cy="550863"/>
        </p:xfrm>
        <a:graphic>
          <a:graphicData uri="http://schemas.openxmlformats.org/presentationml/2006/ole">
            <mc:AlternateContent xmlns:mc="http://schemas.openxmlformats.org/markup-compatibility/2006">
              <mc:Choice xmlns:v="urn:schemas-microsoft-com:vml" Requires="v">
                <p:oleObj spid="_x0000_s2060" name="Visio" r:id="rId8" imgW="1522862" imgH="325770" progId="Visio.Drawing.11">
                  <p:embed/>
                </p:oleObj>
              </mc:Choice>
              <mc:Fallback>
                <p:oleObj name="Visio" r:id="rId8" imgW="1522862" imgH="325770" progId="Visio.Drawing.11">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788" y="3165475"/>
                        <a:ext cx="24955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7"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85" name="Object 21"/>
          <p:cNvGraphicFramePr>
            <a:graphicFrameLocks noChangeAspect="1"/>
          </p:cNvGraphicFramePr>
          <p:nvPr/>
        </p:nvGraphicFramePr>
        <p:xfrm>
          <a:off x="4557713" y="3211513"/>
          <a:ext cx="974725" cy="1225550"/>
        </p:xfrm>
        <a:graphic>
          <a:graphicData uri="http://schemas.openxmlformats.org/presentationml/2006/ole">
            <mc:AlternateContent xmlns:mc="http://schemas.openxmlformats.org/markup-compatibility/2006">
              <mc:Choice xmlns:v="urn:schemas-microsoft-com:vml" Requires="v">
                <p:oleObj spid="_x0000_s2061" name="Visio" r:id="rId10" imgW="621955" imgH="735096" progId="Visio.Drawing.11">
                  <p:embed/>
                </p:oleObj>
              </mc:Choice>
              <mc:Fallback>
                <p:oleObj name="Visio" r:id="rId10" imgW="621955" imgH="735096" progId="Visio.Drawing.11">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3211513"/>
                        <a:ext cx="974725"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76"/>
                                        </p:tgtEl>
                                        <p:attrNameLst>
                                          <p:attrName>style.visibility</p:attrName>
                                        </p:attrNameLst>
                                      </p:cBhvr>
                                      <p:to>
                                        <p:strVal val="visible"/>
                                      </p:to>
                                    </p:set>
                                    <p:animEffect transition="in" filter="blinds(horizontal)">
                                      <p:cBhvr>
                                        <p:cTn id="7" dur="500"/>
                                        <p:tgtEl>
                                          <p:spTgt spid="6247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2480"/>
                                        </p:tgtEl>
                                        <p:attrNameLst>
                                          <p:attrName>style.visibility</p:attrName>
                                        </p:attrNameLst>
                                      </p:cBhvr>
                                      <p:to>
                                        <p:strVal val="visible"/>
                                      </p:to>
                                    </p:set>
                                    <p:anim calcmode="lin" valueType="num">
                                      <p:cBhvr>
                                        <p:cTn id="12" dur="1000" fill="hold"/>
                                        <p:tgtEl>
                                          <p:spTgt spid="62480"/>
                                        </p:tgtEl>
                                        <p:attrNameLst>
                                          <p:attrName>ppt_w</p:attrName>
                                        </p:attrNameLst>
                                      </p:cBhvr>
                                      <p:tavLst>
                                        <p:tav tm="0">
                                          <p:val>
                                            <p:strVal val="#ppt_w*0.70"/>
                                          </p:val>
                                        </p:tav>
                                        <p:tav tm="100000">
                                          <p:val>
                                            <p:strVal val="#ppt_w"/>
                                          </p:val>
                                        </p:tav>
                                      </p:tavLst>
                                    </p:anim>
                                    <p:anim calcmode="lin" valueType="num">
                                      <p:cBhvr>
                                        <p:cTn id="13" dur="1000" fill="hold"/>
                                        <p:tgtEl>
                                          <p:spTgt spid="62480"/>
                                        </p:tgtEl>
                                        <p:attrNameLst>
                                          <p:attrName>ppt_h</p:attrName>
                                        </p:attrNameLst>
                                      </p:cBhvr>
                                      <p:tavLst>
                                        <p:tav tm="0">
                                          <p:val>
                                            <p:strVal val="#ppt_h"/>
                                          </p:val>
                                        </p:tav>
                                        <p:tav tm="100000">
                                          <p:val>
                                            <p:strVal val="#ppt_h"/>
                                          </p:val>
                                        </p:tav>
                                      </p:tavLst>
                                    </p:anim>
                                    <p:animEffect transition="in" filter="fade">
                                      <p:cBhvr>
                                        <p:cTn id="14" dur="1000"/>
                                        <p:tgtEl>
                                          <p:spTgt spid="62480"/>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62483"/>
                                        </p:tgtEl>
                                        <p:attrNameLst>
                                          <p:attrName>style.visibility</p:attrName>
                                        </p:attrNameLst>
                                      </p:cBhvr>
                                      <p:to>
                                        <p:strVal val="visible"/>
                                      </p:to>
                                    </p:set>
                                    <p:animEffect transition="in" filter="blinds(horizontal)">
                                      <p:cBhvr>
                                        <p:cTn id="18" dur="500"/>
                                        <p:tgtEl>
                                          <p:spTgt spid="62483"/>
                                        </p:tgtEl>
                                      </p:cBhvr>
                                    </p:animEffect>
                                  </p:childTnLst>
                                </p:cTn>
                              </p:par>
                            </p:childTnLst>
                          </p:cTn>
                        </p:par>
                        <p:par>
                          <p:cTn id="19" fill="hold">
                            <p:stCondLst>
                              <p:cond delay="1500"/>
                            </p:stCondLst>
                            <p:childTnLst>
                              <p:par>
                                <p:cTn id="20" presetID="35" presetClass="emph" presetSubtype="0" fill="hold" nodeType="afterEffect">
                                  <p:stCondLst>
                                    <p:cond delay="0"/>
                                  </p:stCondLst>
                                  <p:childTnLst>
                                    <p:anim calcmode="discrete" valueType="str">
                                      <p:cBhvr>
                                        <p:cTn id="21" dur="1000" fill="hold"/>
                                        <p:tgtEl>
                                          <p:spTgt spid="62483"/>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55" presetClass="entr" presetSubtype="0" fill="hold" nodeType="afterEffect">
                                  <p:stCondLst>
                                    <p:cond delay="0"/>
                                  </p:stCondLst>
                                  <p:childTnLst>
                                    <p:set>
                                      <p:cBhvr>
                                        <p:cTn id="24" dur="1" fill="hold">
                                          <p:stCondLst>
                                            <p:cond delay="0"/>
                                          </p:stCondLst>
                                        </p:cTn>
                                        <p:tgtEl>
                                          <p:spTgt spid="62485"/>
                                        </p:tgtEl>
                                        <p:attrNameLst>
                                          <p:attrName>style.visibility</p:attrName>
                                        </p:attrNameLst>
                                      </p:cBhvr>
                                      <p:to>
                                        <p:strVal val="visible"/>
                                      </p:to>
                                    </p:set>
                                    <p:anim calcmode="lin" valueType="num">
                                      <p:cBhvr>
                                        <p:cTn id="25" dur="1000" fill="hold"/>
                                        <p:tgtEl>
                                          <p:spTgt spid="62485"/>
                                        </p:tgtEl>
                                        <p:attrNameLst>
                                          <p:attrName>ppt_w</p:attrName>
                                        </p:attrNameLst>
                                      </p:cBhvr>
                                      <p:tavLst>
                                        <p:tav tm="0">
                                          <p:val>
                                            <p:strVal val="#ppt_w*0.70"/>
                                          </p:val>
                                        </p:tav>
                                        <p:tav tm="100000">
                                          <p:val>
                                            <p:strVal val="#ppt_w"/>
                                          </p:val>
                                        </p:tav>
                                      </p:tavLst>
                                    </p:anim>
                                    <p:anim calcmode="lin" valueType="num">
                                      <p:cBhvr>
                                        <p:cTn id="26" dur="1000" fill="hold"/>
                                        <p:tgtEl>
                                          <p:spTgt spid="62485"/>
                                        </p:tgtEl>
                                        <p:attrNameLst>
                                          <p:attrName>ppt_h</p:attrName>
                                        </p:attrNameLst>
                                      </p:cBhvr>
                                      <p:tavLst>
                                        <p:tav tm="0">
                                          <p:val>
                                            <p:strVal val="#ppt_h"/>
                                          </p:val>
                                        </p:tav>
                                        <p:tav tm="100000">
                                          <p:val>
                                            <p:strVal val="#ppt_h"/>
                                          </p:val>
                                        </p:tav>
                                      </p:tavLst>
                                    </p:anim>
                                    <p:animEffect transition="in" filter="fade">
                                      <p:cBhvr>
                                        <p:cTn id="27" dur="1000"/>
                                        <p:tgtEl>
                                          <p:spTgt spid="62485"/>
                                        </p:tgtEl>
                                      </p:cBhvr>
                                    </p:animEffect>
                                  </p:childTnLst>
                                </p:cTn>
                              </p:par>
                            </p:childTnLst>
                          </p:cTn>
                        </p:par>
                        <p:par>
                          <p:cTn id="28" fill="hold">
                            <p:stCondLst>
                              <p:cond delay="3500"/>
                            </p:stCondLst>
                            <p:childTnLst>
                              <p:par>
                                <p:cTn id="29" presetID="35" presetClass="emph" presetSubtype="0" fill="hold" nodeType="afterEffect">
                                  <p:stCondLst>
                                    <p:cond delay="0"/>
                                  </p:stCondLst>
                                  <p:childTnLst>
                                    <p:anim calcmode="discrete" valueType="str">
                                      <p:cBhvr>
                                        <p:cTn id="30" dur="1000" fill="hold"/>
                                        <p:tgtEl>
                                          <p:spTgt spid="624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关系模型查找示例</a:t>
            </a:r>
          </a:p>
        </p:txBody>
      </p:sp>
      <p:sp>
        <p:nvSpPr>
          <p:cNvPr id="20483" name="日期占位符 3"/>
          <p:cNvSpPr>
            <a:spLocks noGrp="1"/>
          </p:cNvSpPr>
          <p:nvPr>
            <p:ph type="dt" sz="quarter" idx="10"/>
          </p:nvPr>
        </p:nvSpPr>
        <p:spPr>
          <a:noFill/>
        </p:spPr>
        <p:txBody>
          <a:bodyPr/>
          <a:lstStyle/>
          <a:p>
            <a:fld id="{869FE674-C7A1-4721-B1E2-960DE1B0CE13}" type="datetime8">
              <a:rPr lang="zh-CN" altLang="en-US" smtClean="0"/>
              <a:pPr/>
              <a:t>2016年2月27日9时2分</a:t>
            </a:fld>
            <a:endParaRPr lang="zh-CN" altLang="en-US" smtClean="0"/>
          </a:p>
        </p:txBody>
      </p:sp>
      <p:sp>
        <p:nvSpPr>
          <p:cNvPr id="20484" name="灯片编号占位符 4"/>
          <p:cNvSpPr>
            <a:spLocks noGrp="1"/>
          </p:cNvSpPr>
          <p:nvPr>
            <p:ph type="sldNum" sz="quarter" idx="12"/>
          </p:nvPr>
        </p:nvSpPr>
        <p:spPr>
          <a:noFill/>
        </p:spPr>
        <p:txBody>
          <a:bodyPr/>
          <a:lstStyle/>
          <a:p>
            <a:fld id="{A2A665D9-2F06-4FAF-A3F6-2105505157BB}" type="slidenum">
              <a:rPr lang="zh-CN" altLang="en-US" smtClean="0"/>
              <a:pPr/>
              <a:t>11</a:t>
            </a:fld>
            <a:endParaRPr lang="zh-CN" altLang="en-US" smtClean="0"/>
          </a:p>
        </p:txBody>
      </p:sp>
      <p:graphicFrame>
        <p:nvGraphicFramePr>
          <p:cNvPr id="6" name="表格 5"/>
          <p:cNvGraphicFramePr>
            <a:graphicFrameLocks noGrp="1"/>
          </p:cNvGraphicFramePr>
          <p:nvPr/>
        </p:nvGraphicFramePr>
        <p:xfrm>
          <a:off x="900113" y="1700213"/>
          <a:ext cx="7272807" cy="3528392"/>
        </p:xfrm>
        <a:graphic>
          <a:graphicData uri="http://schemas.openxmlformats.org/drawingml/2006/table">
            <a:tbl>
              <a:tblPr/>
              <a:tblGrid>
                <a:gridCol w="1453871"/>
                <a:gridCol w="1454734"/>
                <a:gridCol w="1454734"/>
                <a:gridCol w="1454734"/>
                <a:gridCol w="1454734"/>
              </a:tblGrid>
              <a:tr h="576871">
                <a:tc>
                  <a:txBody>
                    <a:bodyPr/>
                    <a:lstStyle/>
                    <a:p>
                      <a:pPr algn="ctr">
                        <a:spcBef>
                          <a:spcPts val="240"/>
                        </a:spcBef>
                        <a:spcAft>
                          <a:spcPts val="240"/>
                        </a:spcAft>
                      </a:pPr>
                      <a:r>
                        <a:rPr lang="zh-CN" sz="2000" b="1" kern="1000" dirty="0">
                          <a:latin typeface="Times New Roman"/>
                          <a:ea typeface="方正书宋简体"/>
                          <a:cs typeface="Times New Roman"/>
                        </a:rPr>
                        <a:t>学</a:t>
                      </a:r>
                      <a:r>
                        <a:rPr lang="en-US" sz="2000" b="1" kern="1000" dirty="0">
                          <a:latin typeface="Times New Roman"/>
                          <a:ea typeface="方正书宋简体"/>
                          <a:cs typeface="Times New Roman"/>
                        </a:rPr>
                        <a:t>    </a:t>
                      </a:r>
                      <a:r>
                        <a:rPr lang="zh-CN" sz="2000" b="1" kern="1000" dirty="0">
                          <a:latin typeface="Times New Roman"/>
                          <a:ea typeface="方正书宋简体"/>
                          <a:cs typeface="Times New Roman"/>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姓</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年</a:t>
                      </a:r>
                      <a:r>
                        <a:rPr lang="en-US" sz="2000" b="1" kern="1000">
                          <a:latin typeface="Times New Roman"/>
                          <a:ea typeface="方正书宋简体"/>
                          <a:cs typeface="Times New Roman"/>
                        </a:rPr>
                        <a:t>    </a:t>
                      </a:r>
                      <a:r>
                        <a:rPr lang="zh-CN" sz="2000" b="1" kern="1000">
                          <a:latin typeface="Times New Roman"/>
                          <a:ea typeface="方正书宋简体"/>
                          <a:cs typeface="Times New Roman"/>
                        </a:rPr>
                        <a:t>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性</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所</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在</a:t>
                      </a:r>
                      <a:r>
                        <a:rPr lang="en-US" sz="2000" b="1" kern="1000">
                          <a:latin typeface="Times New Roman"/>
                          <a:ea typeface="方正书宋简体"/>
                          <a:cs typeface="Times New Roman"/>
                        </a:rPr>
                        <a:t>  </a:t>
                      </a:r>
                      <a:r>
                        <a:rPr lang="zh-CN" sz="2000" b="1" kern="1000">
                          <a:latin typeface="Times New Roman"/>
                          <a:ea typeface="方正书宋简体"/>
                          <a:cs typeface="Times New Roman"/>
                        </a:rPr>
                        <a:t>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871">
                <a:tc>
                  <a:txBody>
                    <a:bodyPr/>
                    <a:lstStyle/>
                    <a:p>
                      <a:pPr algn="ctr">
                        <a:spcBef>
                          <a:spcPts val="240"/>
                        </a:spcBef>
                        <a:spcAft>
                          <a:spcPts val="240"/>
                        </a:spcAft>
                      </a:pPr>
                      <a:r>
                        <a:rPr lang="en-US" sz="2000" b="1" kern="1000">
                          <a:latin typeface="Times New Roman"/>
                          <a:ea typeface="方正书宋简体"/>
                          <a:cs typeface="Times New Roman"/>
                        </a:rPr>
                        <a:t>0811101</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21</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871">
                <a:tc>
                  <a:txBody>
                    <a:bodyPr/>
                    <a:lstStyle/>
                    <a:p>
                      <a:pPr algn="ctr">
                        <a:spcBef>
                          <a:spcPts val="240"/>
                        </a:spcBef>
                        <a:spcAft>
                          <a:spcPts val="240"/>
                        </a:spcAft>
                      </a:pPr>
                      <a:r>
                        <a:rPr lang="en-US" sz="2000" b="1" kern="1000">
                          <a:latin typeface="Times New Roman"/>
                          <a:ea typeface="方正书宋简体"/>
                          <a:cs typeface="Times New Roman"/>
                        </a:rPr>
                        <a:t>0811102</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20</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871">
                <a:tc>
                  <a:txBody>
                    <a:bodyPr/>
                    <a:lstStyle/>
                    <a:p>
                      <a:pPr algn="ctr">
                        <a:spcBef>
                          <a:spcPts val="240"/>
                        </a:spcBef>
                        <a:spcAft>
                          <a:spcPts val="240"/>
                        </a:spcAft>
                      </a:pPr>
                      <a:r>
                        <a:rPr lang="en-US" sz="2000" b="1" kern="1000">
                          <a:latin typeface="Times New Roman"/>
                          <a:ea typeface="方正书宋简体"/>
                          <a:cs typeface="Times New Roman"/>
                        </a:rPr>
                        <a:t>0811103</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20</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454">
                <a:tc>
                  <a:txBody>
                    <a:bodyPr/>
                    <a:lstStyle/>
                    <a:p>
                      <a:pPr algn="ctr">
                        <a:spcBef>
                          <a:spcPts val="240"/>
                        </a:spcBef>
                        <a:spcAft>
                          <a:spcPts val="240"/>
                        </a:spcAft>
                      </a:pPr>
                      <a:r>
                        <a:rPr lang="en-US" sz="2000" b="1" kern="1000" dirty="0">
                          <a:latin typeface="Times New Roman"/>
                          <a:ea typeface="方正书宋简体"/>
                          <a:cs typeface="Times New Roman"/>
                        </a:rPr>
                        <a:t>0821101</a:t>
                      </a:r>
                      <a:endParaRPr lang="zh-CN" sz="20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dirty="0">
                          <a:latin typeface="Times New Roman"/>
                          <a:ea typeface="方正书宋简体"/>
                          <a:cs typeface="Times New Roman"/>
                        </a:rPr>
                        <a:t>20</a:t>
                      </a:r>
                      <a:endParaRPr lang="zh-CN" sz="20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454">
                <a:tc>
                  <a:txBody>
                    <a:bodyPr/>
                    <a:lstStyle/>
                    <a:p>
                      <a:pPr algn="ctr">
                        <a:spcBef>
                          <a:spcPts val="240"/>
                        </a:spcBef>
                        <a:spcAft>
                          <a:spcPts val="240"/>
                        </a:spcAft>
                      </a:pPr>
                      <a:r>
                        <a:rPr lang="en-US" sz="2000" b="1" kern="1000" dirty="0">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19</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900113" y="4005263"/>
          <a:ext cx="7272807" cy="610454"/>
        </p:xfrm>
        <a:graphic>
          <a:graphicData uri="http://schemas.openxmlformats.org/drawingml/2006/table">
            <a:tbl>
              <a:tblPr/>
              <a:tblGrid>
                <a:gridCol w="1453871"/>
                <a:gridCol w="1454734"/>
                <a:gridCol w="1454734"/>
                <a:gridCol w="1454734"/>
                <a:gridCol w="1454734"/>
              </a:tblGrid>
              <a:tr h="610454">
                <a:tc>
                  <a:txBody>
                    <a:bodyPr/>
                    <a:lstStyle/>
                    <a:p>
                      <a:pPr algn="ctr">
                        <a:spcBef>
                          <a:spcPts val="240"/>
                        </a:spcBef>
                        <a:spcAft>
                          <a:spcPts val="240"/>
                        </a:spcAft>
                      </a:pPr>
                      <a:r>
                        <a:rPr lang="en-US" sz="2000" b="1" kern="1000" dirty="0">
                          <a:solidFill>
                            <a:srgbClr val="FF0000"/>
                          </a:solidFill>
                          <a:latin typeface="Times New Roman"/>
                          <a:ea typeface="方正书宋简体"/>
                          <a:cs typeface="Times New Roman"/>
                        </a:rPr>
                        <a:t>0821101</a:t>
                      </a:r>
                      <a:endParaRPr lang="zh-CN" sz="2000" b="1" kern="1000" dirty="0">
                        <a:solidFill>
                          <a:srgbClr val="FF0000"/>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dirty="0">
                          <a:solidFill>
                            <a:srgbClr val="FF0000"/>
                          </a:solidFill>
                          <a:latin typeface="Times New Roman"/>
                          <a:ea typeface="方正书宋简体"/>
                          <a:cs typeface="Times New Roman"/>
                        </a:rPr>
                        <a:t>20</a:t>
                      </a:r>
                      <a:endParaRPr lang="zh-CN" sz="2000" b="1" kern="1000" dirty="0">
                        <a:solidFill>
                          <a:srgbClr val="FF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solidFill>
                            <a:srgbClr val="FF0000"/>
                          </a:solidFill>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关系操作</a:t>
            </a:r>
          </a:p>
        </p:txBody>
      </p:sp>
      <p:sp>
        <p:nvSpPr>
          <p:cNvPr id="21507" name="内容占位符 2"/>
          <p:cNvSpPr>
            <a:spLocks noGrp="1"/>
          </p:cNvSpPr>
          <p:nvPr>
            <p:ph idx="1"/>
          </p:nvPr>
        </p:nvSpPr>
        <p:spPr>
          <a:xfrm>
            <a:off x="566738" y="1414463"/>
            <a:ext cx="8001000" cy="4678362"/>
          </a:xfrm>
        </p:spPr>
        <p:txBody>
          <a:bodyPr/>
          <a:lstStyle/>
          <a:p>
            <a:r>
              <a:rPr lang="zh-CN" altLang="zh-CN" smtClean="0"/>
              <a:t>关系模型的数据操作主要包括：</a:t>
            </a:r>
            <a:endParaRPr lang="en-US" altLang="zh-CN" smtClean="0"/>
          </a:p>
          <a:p>
            <a:pPr lvl="1"/>
            <a:r>
              <a:rPr lang="zh-CN" altLang="zh-CN" smtClean="0"/>
              <a:t>查询</a:t>
            </a:r>
            <a:r>
              <a:rPr lang="zh-CN" altLang="en-US" smtClean="0"/>
              <a:t>、</a:t>
            </a:r>
            <a:r>
              <a:rPr lang="zh-CN" altLang="zh-CN" smtClean="0"/>
              <a:t>插入</a:t>
            </a:r>
            <a:r>
              <a:rPr lang="zh-CN" altLang="en-US" smtClean="0"/>
              <a:t>、</a:t>
            </a:r>
            <a:r>
              <a:rPr lang="zh-CN" altLang="zh-CN" smtClean="0"/>
              <a:t>删除</a:t>
            </a:r>
            <a:r>
              <a:rPr lang="zh-CN" altLang="en-US" smtClean="0"/>
              <a:t>、</a:t>
            </a:r>
            <a:r>
              <a:rPr lang="zh-CN" altLang="zh-CN" smtClean="0"/>
              <a:t>更改</a:t>
            </a:r>
            <a:endParaRPr lang="en-US" altLang="zh-CN" smtClean="0"/>
          </a:p>
          <a:p>
            <a:r>
              <a:rPr lang="zh-CN" altLang="zh-CN" smtClean="0"/>
              <a:t>关系数据库中的信息表示方式</a:t>
            </a:r>
            <a:r>
              <a:rPr lang="zh-CN" altLang="en-US" smtClean="0"/>
              <a:t>：</a:t>
            </a:r>
            <a:r>
              <a:rPr lang="zh-CN" altLang="zh-CN" smtClean="0"/>
              <a:t>表中的行列位置有明确的值</a:t>
            </a:r>
            <a:r>
              <a:rPr lang="en-US" altLang="zh-CN" smtClean="0"/>
              <a:t>——</a:t>
            </a:r>
            <a:r>
              <a:rPr lang="zh-CN" altLang="zh-CN" smtClean="0"/>
              <a:t>逻辑层。</a:t>
            </a:r>
            <a:endParaRPr lang="zh-CN" altLang="en-US" smtClean="0"/>
          </a:p>
        </p:txBody>
      </p:sp>
      <p:sp>
        <p:nvSpPr>
          <p:cNvPr id="21508" name="日期占位符 3"/>
          <p:cNvSpPr>
            <a:spLocks noGrp="1"/>
          </p:cNvSpPr>
          <p:nvPr>
            <p:ph type="dt" sz="quarter" idx="10"/>
          </p:nvPr>
        </p:nvSpPr>
        <p:spPr>
          <a:noFill/>
        </p:spPr>
        <p:txBody>
          <a:bodyPr/>
          <a:lstStyle/>
          <a:p>
            <a:fld id="{491E691F-DB74-4172-A87B-845BABA44F4C}" type="datetime8">
              <a:rPr lang="zh-CN" altLang="en-US" smtClean="0"/>
              <a:pPr/>
              <a:t>2016年2月27日9时2分</a:t>
            </a:fld>
            <a:endParaRPr lang="zh-CN" altLang="en-US" smtClean="0"/>
          </a:p>
        </p:txBody>
      </p:sp>
      <p:sp>
        <p:nvSpPr>
          <p:cNvPr id="21509" name="灯片编号占位符 4"/>
          <p:cNvSpPr>
            <a:spLocks noGrp="1"/>
          </p:cNvSpPr>
          <p:nvPr>
            <p:ph type="sldNum" sz="quarter" idx="12"/>
          </p:nvPr>
        </p:nvSpPr>
        <p:spPr>
          <a:noFill/>
        </p:spPr>
        <p:txBody>
          <a:bodyPr/>
          <a:lstStyle/>
          <a:p>
            <a:fld id="{891DBF11-4A3C-409D-ACB2-67FE57984AF0}" type="slidenum">
              <a:rPr lang="zh-CN" altLang="en-US" smtClean="0"/>
              <a:pPr/>
              <a:t>12</a:t>
            </a:fld>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关系数据库的物理层</a:t>
            </a:r>
          </a:p>
        </p:txBody>
      </p:sp>
      <p:sp>
        <p:nvSpPr>
          <p:cNvPr id="22531" name="内容占位符 2"/>
          <p:cNvSpPr>
            <a:spLocks noGrp="1"/>
          </p:cNvSpPr>
          <p:nvPr>
            <p:ph idx="1"/>
          </p:nvPr>
        </p:nvSpPr>
        <p:spPr>
          <a:xfrm>
            <a:off x="539750" y="1412875"/>
            <a:ext cx="8208963" cy="4678363"/>
          </a:xfrm>
        </p:spPr>
        <p:txBody>
          <a:bodyPr/>
          <a:lstStyle/>
          <a:p>
            <a:r>
              <a:rPr lang="zh-CN" altLang="zh-CN" smtClean="0"/>
              <a:t>关系数据库在物理层也使用指针，但这些物理层的存储细节对用户来说都是不可见的，用户所看到的物理层实际上就是存放数据的数据库文件</a:t>
            </a:r>
            <a:r>
              <a:rPr lang="en-US" altLang="zh-CN" smtClean="0"/>
              <a:t>:</a:t>
            </a:r>
          </a:p>
          <a:p>
            <a:pPr lvl="1"/>
            <a:r>
              <a:rPr lang="zh-CN" altLang="zh-CN" smtClean="0"/>
              <a:t>文件名</a:t>
            </a:r>
            <a:endParaRPr lang="en-US" altLang="zh-CN" smtClean="0"/>
          </a:p>
          <a:p>
            <a:pPr lvl="1"/>
            <a:r>
              <a:rPr lang="zh-CN" altLang="zh-CN" smtClean="0"/>
              <a:t>存放位置</a:t>
            </a:r>
            <a:endParaRPr lang="zh-CN" altLang="en-US" smtClean="0"/>
          </a:p>
        </p:txBody>
      </p:sp>
      <p:sp>
        <p:nvSpPr>
          <p:cNvPr id="22532" name="日期占位符 3"/>
          <p:cNvSpPr>
            <a:spLocks noGrp="1"/>
          </p:cNvSpPr>
          <p:nvPr>
            <p:ph type="dt" sz="quarter" idx="10"/>
          </p:nvPr>
        </p:nvSpPr>
        <p:spPr>
          <a:noFill/>
        </p:spPr>
        <p:txBody>
          <a:bodyPr/>
          <a:lstStyle/>
          <a:p>
            <a:fld id="{4F191332-459A-4129-A004-4EA7133DD336}" type="datetime8">
              <a:rPr lang="zh-CN" altLang="en-US" smtClean="0"/>
              <a:pPr/>
              <a:t>2016年2月27日9时2分</a:t>
            </a:fld>
            <a:endParaRPr lang="zh-CN" altLang="en-US" smtClean="0"/>
          </a:p>
        </p:txBody>
      </p:sp>
      <p:sp>
        <p:nvSpPr>
          <p:cNvPr id="22533" name="灯片编号占位符 4"/>
          <p:cNvSpPr>
            <a:spLocks noGrp="1"/>
          </p:cNvSpPr>
          <p:nvPr>
            <p:ph type="sldNum" sz="quarter" idx="12"/>
          </p:nvPr>
        </p:nvSpPr>
        <p:spPr>
          <a:noFill/>
        </p:spPr>
        <p:txBody>
          <a:bodyPr/>
          <a:lstStyle/>
          <a:p>
            <a:fld id="{9E5BAB1F-CF2E-43A3-858A-99DAC2A2BBE6}" type="slidenum">
              <a:rPr lang="zh-CN" altLang="en-US" smtClean="0"/>
              <a:pPr/>
              <a:t>13</a:t>
            </a:fld>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关系语言特点</a:t>
            </a:r>
          </a:p>
        </p:txBody>
      </p:sp>
      <p:sp>
        <p:nvSpPr>
          <p:cNvPr id="23555" name="内容占位符 2"/>
          <p:cNvSpPr>
            <a:spLocks noGrp="1"/>
          </p:cNvSpPr>
          <p:nvPr>
            <p:ph idx="1"/>
          </p:nvPr>
        </p:nvSpPr>
        <p:spPr>
          <a:xfrm>
            <a:off x="566738" y="1414463"/>
            <a:ext cx="8001000" cy="4678362"/>
          </a:xfrm>
        </p:spPr>
        <p:txBody>
          <a:bodyPr/>
          <a:lstStyle/>
          <a:p>
            <a:r>
              <a:rPr lang="zh-CN" altLang="zh-CN" smtClean="0"/>
              <a:t>关系操作是通过关系语言实现的，关系语言的特点是</a:t>
            </a:r>
            <a:r>
              <a:rPr lang="zh-CN" altLang="zh-CN" smtClean="0">
                <a:solidFill>
                  <a:srgbClr val="FF0000"/>
                </a:solidFill>
              </a:rPr>
              <a:t>高度非过程化</a:t>
            </a:r>
            <a:r>
              <a:rPr lang="zh-CN" altLang="en-US" smtClean="0"/>
              <a:t>：</a:t>
            </a:r>
            <a:endParaRPr lang="en-US" altLang="zh-CN" smtClean="0"/>
          </a:p>
          <a:p>
            <a:pPr lvl="1"/>
            <a:r>
              <a:rPr lang="zh-CN" altLang="zh-CN" sz="3400" smtClean="0"/>
              <a:t>用户不必关心数据的存取路径和存取过程，只需要提出数据请求，</a:t>
            </a:r>
            <a:r>
              <a:rPr lang="en-US" altLang="zh-CN" sz="3400" smtClean="0"/>
              <a:t>DBMS</a:t>
            </a:r>
            <a:r>
              <a:rPr lang="zh-CN" altLang="zh-CN" sz="3400" smtClean="0"/>
              <a:t>会自动完成用户请求的操作；</a:t>
            </a:r>
          </a:p>
          <a:p>
            <a:pPr lvl="1"/>
            <a:r>
              <a:rPr lang="zh-CN" altLang="zh-CN" sz="3400" smtClean="0"/>
              <a:t>用户没有必要编写程序代码来实现对数据的重复操作。</a:t>
            </a:r>
            <a:endParaRPr lang="zh-CN" altLang="en-US" sz="3400" smtClean="0"/>
          </a:p>
        </p:txBody>
      </p:sp>
      <p:sp>
        <p:nvSpPr>
          <p:cNvPr id="23556" name="日期占位符 3"/>
          <p:cNvSpPr>
            <a:spLocks noGrp="1"/>
          </p:cNvSpPr>
          <p:nvPr>
            <p:ph type="dt" sz="quarter" idx="10"/>
          </p:nvPr>
        </p:nvSpPr>
        <p:spPr>
          <a:noFill/>
        </p:spPr>
        <p:txBody>
          <a:bodyPr/>
          <a:lstStyle/>
          <a:p>
            <a:fld id="{99757B2B-4CB8-4037-A714-40E0F732A5E8}" type="datetime8">
              <a:rPr lang="zh-CN" altLang="en-US" smtClean="0"/>
              <a:pPr/>
              <a:t>2016年2月27日9时2分</a:t>
            </a:fld>
            <a:endParaRPr lang="zh-CN" altLang="en-US" smtClean="0"/>
          </a:p>
        </p:txBody>
      </p:sp>
      <p:sp>
        <p:nvSpPr>
          <p:cNvPr id="23557" name="灯片编号占位符 4"/>
          <p:cNvSpPr>
            <a:spLocks noGrp="1"/>
          </p:cNvSpPr>
          <p:nvPr>
            <p:ph type="sldNum" sz="quarter" idx="12"/>
          </p:nvPr>
        </p:nvSpPr>
        <p:spPr>
          <a:noFill/>
        </p:spPr>
        <p:txBody>
          <a:bodyPr/>
          <a:lstStyle/>
          <a:p>
            <a:fld id="{E9750CE0-290E-4D83-BABD-9632407A8DC8}" type="slidenum">
              <a:rPr lang="zh-CN" altLang="en-US" smtClean="0"/>
              <a:pPr/>
              <a:t>14</a:t>
            </a:fld>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3.1.3 </a:t>
            </a:r>
            <a:r>
              <a:rPr lang="zh-CN" altLang="zh-CN" smtClean="0"/>
              <a:t>数据完整性约束</a:t>
            </a:r>
            <a:endParaRPr lang="zh-CN" altLang="en-US" b="0" smtClean="0"/>
          </a:p>
        </p:txBody>
      </p:sp>
      <p:sp>
        <p:nvSpPr>
          <p:cNvPr id="24579" name="内容占位符 2"/>
          <p:cNvSpPr>
            <a:spLocks noGrp="1"/>
          </p:cNvSpPr>
          <p:nvPr>
            <p:ph idx="1"/>
          </p:nvPr>
        </p:nvSpPr>
        <p:spPr>
          <a:xfrm>
            <a:off x="566738" y="1414463"/>
            <a:ext cx="8001000" cy="4678362"/>
          </a:xfrm>
        </p:spPr>
        <p:txBody>
          <a:bodyPr/>
          <a:lstStyle/>
          <a:p>
            <a:r>
              <a:rPr lang="zh-CN" altLang="zh-CN" smtClean="0"/>
              <a:t>数据的完整性是指保证数据正确性的特征。</a:t>
            </a:r>
            <a:endParaRPr lang="en-US" altLang="zh-CN" smtClean="0"/>
          </a:p>
          <a:p>
            <a:r>
              <a:rPr lang="zh-CN" altLang="zh-CN" smtClean="0"/>
              <a:t>数据完整性是一种</a:t>
            </a:r>
            <a:r>
              <a:rPr lang="zh-CN" altLang="zh-CN" smtClean="0">
                <a:solidFill>
                  <a:srgbClr val="FF0000"/>
                </a:solidFill>
              </a:rPr>
              <a:t>语义概念</a:t>
            </a:r>
            <a:r>
              <a:rPr lang="zh-CN" altLang="zh-CN" smtClean="0"/>
              <a:t>，包括：</a:t>
            </a:r>
          </a:p>
          <a:p>
            <a:pPr lvl="1"/>
            <a:r>
              <a:rPr lang="zh-CN" altLang="zh-CN" sz="3400" smtClean="0"/>
              <a:t>与现实世界中应用需求的数据的相容性和正确性；</a:t>
            </a:r>
          </a:p>
          <a:p>
            <a:pPr lvl="1"/>
            <a:r>
              <a:rPr lang="zh-CN" altLang="zh-CN" sz="3400" smtClean="0"/>
              <a:t>数据库内数据之间的相容性和正确性。</a:t>
            </a:r>
            <a:endParaRPr lang="zh-CN" altLang="en-US" sz="3400" smtClean="0"/>
          </a:p>
        </p:txBody>
      </p:sp>
      <p:sp>
        <p:nvSpPr>
          <p:cNvPr id="24580" name="日期占位符 3"/>
          <p:cNvSpPr>
            <a:spLocks noGrp="1"/>
          </p:cNvSpPr>
          <p:nvPr>
            <p:ph type="dt" sz="quarter" idx="10"/>
          </p:nvPr>
        </p:nvSpPr>
        <p:spPr>
          <a:noFill/>
        </p:spPr>
        <p:txBody>
          <a:bodyPr/>
          <a:lstStyle/>
          <a:p>
            <a:fld id="{6C9EB1FF-2D71-4F6F-A043-964B9043810E}" type="datetime8">
              <a:rPr lang="zh-CN" altLang="en-US" smtClean="0"/>
              <a:pPr/>
              <a:t>2016年2月27日9时2分</a:t>
            </a:fld>
            <a:endParaRPr lang="zh-CN" altLang="en-US" smtClean="0"/>
          </a:p>
        </p:txBody>
      </p:sp>
      <p:sp>
        <p:nvSpPr>
          <p:cNvPr id="24581" name="灯片编号占位符 4"/>
          <p:cNvSpPr>
            <a:spLocks noGrp="1"/>
          </p:cNvSpPr>
          <p:nvPr>
            <p:ph type="sldNum" sz="quarter" idx="12"/>
          </p:nvPr>
        </p:nvSpPr>
        <p:spPr>
          <a:noFill/>
        </p:spPr>
        <p:txBody>
          <a:bodyPr/>
          <a:lstStyle/>
          <a:p>
            <a:fld id="{BEA162D6-4C61-42E5-98C3-400962CCA1D0}" type="slidenum">
              <a:rPr lang="zh-CN" altLang="en-US" smtClean="0"/>
              <a:pPr/>
              <a:t>15</a:t>
            </a:fld>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数据完整性</a:t>
            </a:r>
          </a:p>
        </p:txBody>
      </p:sp>
      <p:sp>
        <p:nvSpPr>
          <p:cNvPr id="25603" name="内容占位符 2"/>
          <p:cNvSpPr>
            <a:spLocks noGrp="1"/>
          </p:cNvSpPr>
          <p:nvPr>
            <p:ph idx="1"/>
          </p:nvPr>
        </p:nvSpPr>
        <p:spPr>
          <a:xfrm>
            <a:off x="566738" y="1341438"/>
            <a:ext cx="8001000" cy="4751387"/>
          </a:xfrm>
        </p:spPr>
        <p:txBody>
          <a:bodyPr/>
          <a:lstStyle/>
          <a:p>
            <a:pPr>
              <a:lnSpc>
                <a:spcPct val="100000"/>
              </a:lnSpc>
            </a:pPr>
            <a:r>
              <a:rPr lang="zh-CN" altLang="zh-CN" smtClean="0"/>
              <a:t>数据完整性由一组完整性规则定义，关系模型的完整性规则是对关系的某种约束条件。</a:t>
            </a:r>
            <a:endParaRPr lang="en-US" altLang="zh-CN" smtClean="0"/>
          </a:p>
          <a:p>
            <a:pPr>
              <a:lnSpc>
                <a:spcPct val="100000"/>
              </a:lnSpc>
            </a:pPr>
            <a:r>
              <a:rPr lang="zh-CN" altLang="zh-CN" smtClean="0"/>
              <a:t>在关系数据模型中将数据完整性分为三类</a:t>
            </a:r>
            <a:r>
              <a:rPr lang="zh-CN" altLang="en-US" smtClean="0"/>
              <a:t>：</a:t>
            </a:r>
            <a:endParaRPr lang="en-US" altLang="zh-CN" smtClean="0"/>
          </a:p>
          <a:p>
            <a:pPr lvl="1">
              <a:lnSpc>
                <a:spcPct val="100000"/>
              </a:lnSpc>
            </a:pPr>
            <a:r>
              <a:rPr lang="zh-CN" altLang="zh-CN" sz="3200" smtClean="0"/>
              <a:t>实体完整性</a:t>
            </a:r>
            <a:endParaRPr lang="en-US" altLang="zh-CN" sz="3200" smtClean="0"/>
          </a:p>
          <a:p>
            <a:pPr lvl="1">
              <a:lnSpc>
                <a:spcPct val="100000"/>
              </a:lnSpc>
            </a:pPr>
            <a:r>
              <a:rPr lang="zh-CN" altLang="zh-CN" sz="3200" smtClean="0"/>
              <a:t>参照完整性</a:t>
            </a:r>
            <a:r>
              <a:rPr lang="zh-CN" altLang="en-US" sz="3200" smtClean="0"/>
              <a:t>（引用完整性）</a:t>
            </a:r>
            <a:endParaRPr lang="en-US" altLang="zh-CN" sz="3200" smtClean="0"/>
          </a:p>
          <a:p>
            <a:pPr lvl="1">
              <a:lnSpc>
                <a:spcPct val="100000"/>
              </a:lnSpc>
            </a:pPr>
            <a:r>
              <a:rPr lang="zh-CN" altLang="zh-CN" sz="3200" smtClean="0"/>
              <a:t>用户定义的完整性</a:t>
            </a:r>
            <a:endParaRPr lang="zh-CN" altLang="en-US" sz="3200" smtClean="0"/>
          </a:p>
        </p:txBody>
      </p:sp>
      <p:sp>
        <p:nvSpPr>
          <p:cNvPr id="25604" name="日期占位符 3"/>
          <p:cNvSpPr>
            <a:spLocks noGrp="1"/>
          </p:cNvSpPr>
          <p:nvPr>
            <p:ph type="dt" sz="quarter" idx="10"/>
          </p:nvPr>
        </p:nvSpPr>
        <p:spPr>
          <a:noFill/>
        </p:spPr>
        <p:txBody>
          <a:bodyPr/>
          <a:lstStyle/>
          <a:p>
            <a:fld id="{00F3E33F-1626-49D3-84BF-5A5C9501CE65}" type="datetime8">
              <a:rPr lang="zh-CN" altLang="en-US" smtClean="0"/>
              <a:pPr/>
              <a:t>2016年2月27日9时2分</a:t>
            </a:fld>
            <a:endParaRPr lang="zh-CN" altLang="en-US" smtClean="0"/>
          </a:p>
        </p:txBody>
      </p:sp>
      <p:sp>
        <p:nvSpPr>
          <p:cNvPr id="25605" name="灯片编号占位符 4"/>
          <p:cNvSpPr>
            <a:spLocks noGrp="1"/>
          </p:cNvSpPr>
          <p:nvPr>
            <p:ph type="sldNum" sz="quarter" idx="12"/>
          </p:nvPr>
        </p:nvSpPr>
        <p:spPr>
          <a:noFill/>
        </p:spPr>
        <p:txBody>
          <a:bodyPr/>
          <a:lstStyle/>
          <a:p>
            <a:fld id="{5C2CF11B-E661-4CD7-9CD6-754096566FA3}" type="slidenum">
              <a:rPr lang="zh-CN" altLang="en-US" smtClean="0"/>
              <a:pPr/>
              <a:t>16</a:t>
            </a:fld>
            <a:endParaRPr lang="zh-CN" altLang="en-US" smtClean="0"/>
          </a:p>
        </p:txBody>
      </p:sp>
      <p:sp>
        <p:nvSpPr>
          <p:cNvPr id="6" name="动作按钮: 后退或前一项 5">
            <a:hlinkClick r:id="rId2" action="ppaction://hlinksldjump" highlightClick="1"/>
          </p:cNvPr>
          <p:cNvSpPr/>
          <p:nvPr/>
        </p:nvSpPr>
        <p:spPr>
          <a:xfrm>
            <a:off x="6876256" y="6237312"/>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3600" smtClean="0"/>
              <a:t>3.2 </a:t>
            </a:r>
            <a:r>
              <a:rPr lang="zh-CN" altLang="zh-CN" sz="3600" smtClean="0"/>
              <a:t>关系模型的基本术语与形式化定义</a:t>
            </a:r>
            <a:endParaRPr lang="zh-CN" altLang="en-US" sz="3600" smtClean="0"/>
          </a:p>
        </p:txBody>
      </p:sp>
      <p:sp>
        <p:nvSpPr>
          <p:cNvPr id="26627" name="内容占位符 2"/>
          <p:cNvSpPr>
            <a:spLocks noGrp="1"/>
          </p:cNvSpPr>
          <p:nvPr>
            <p:ph idx="1"/>
          </p:nvPr>
        </p:nvSpPr>
        <p:spPr>
          <a:xfrm>
            <a:off x="971550" y="1844675"/>
            <a:ext cx="7640638" cy="4030663"/>
          </a:xfrm>
        </p:spPr>
        <p:txBody>
          <a:bodyPr/>
          <a:lstStyle/>
          <a:p>
            <a:r>
              <a:rPr lang="en-US" altLang="zh-CN" smtClean="0"/>
              <a:t>3.2.1 </a:t>
            </a:r>
            <a:r>
              <a:rPr lang="zh-CN" altLang="zh-CN" smtClean="0"/>
              <a:t>基本术语</a:t>
            </a:r>
            <a:endParaRPr lang="en-US" altLang="zh-CN" smtClean="0"/>
          </a:p>
          <a:p>
            <a:r>
              <a:rPr lang="en-US" altLang="zh-CN" smtClean="0"/>
              <a:t>3.2.2 </a:t>
            </a:r>
            <a:r>
              <a:rPr lang="zh-CN" altLang="zh-CN" smtClean="0"/>
              <a:t>形式化定义</a:t>
            </a:r>
            <a:endParaRPr lang="zh-CN" altLang="en-US" smtClean="0"/>
          </a:p>
        </p:txBody>
      </p:sp>
      <p:sp>
        <p:nvSpPr>
          <p:cNvPr id="26628" name="日期占位符 3"/>
          <p:cNvSpPr>
            <a:spLocks noGrp="1"/>
          </p:cNvSpPr>
          <p:nvPr>
            <p:ph type="dt" sz="quarter" idx="10"/>
          </p:nvPr>
        </p:nvSpPr>
        <p:spPr>
          <a:noFill/>
        </p:spPr>
        <p:txBody>
          <a:bodyPr/>
          <a:lstStyle/>
          <a:p>
            <a:fld id="{F357C025-4F15-4430-A58E-AFDCC040A3AD}" type="datetime8">
              <a:rPr lang="zh-CN" altLang="en-US" smtClean="0"/>
              <a:pPr/>
              <a:t>2016年2月27日9时2分</a:t>
            </a:fld>
            <a:endParaRPr lang="zh-CN" altLang="en-US" smtClean="0"/>
          </a:p>
        </p:txBody>
      </p:sp>
      <p:sp>
        <p:nvSpPr>
          <p:cNvPr id="26629" name="灯片编号占位符 4"/>
          <p:cNvSpPr>
            <a:spLocks noGrp="1"/>
          </p:cNvSpPr>
          <p:nvPr>
            <p:ph type="sldNum" sz="quarter" idx="12"/>
          </p:nvPr>
        </p:nvSpPr>
        <p:spPr>
          <a:noFill/>
        </p:spPr>
        <p:txBody>
          <a:bodyPr/>
          <a:lstStyle/>
          <a:p>
            <a:fld id="{A642973F-45AC-4A4F-A43F-6105237F72A1}" type="slidenum">
              <a:rPr lang="zh-CN" altLang="en-US" smtClean="0"/>
              <a:pPr/>
              <a:t>17</a:t>
            </a:fld>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3.2.1 </a:t>
            </a:r>
            <a:r>
              <a:rPr lang="zh-CN" altLang="zh-CN" smtClean="0"/>
              <a:t>基本术语</a:t>
            </a:r>
            <a:endParaRPr lang="zh-CN" altLang="en-US" smtClean="0"/>
          </a:p>
        </p:txBody>
      </p:sp>
      <p:sp>
        <p:nvSpPr>
          <p:cNvPr id="27651" name="内容占位符 2"/>
          <p:cNvSpPr>
            <a:spLocks noGrp="1"/>
          </p:cNvSpPr>
          <p:nvPr>
            <p:ph idx="1"/>
          </p:nvPr>
        </p:nvSpPr>
        <p:spPr>
          <a:xfrm>
            <a:off x="566738" y="1268413"/>
            <a:ext cx="8001000" cy="4824412"/>
          </a:xfrm>
        </p:spPr>
        <p:txBody>
          <a:bodyPr/>
          <a:lstStyle/>
          <a:p>
            <a:pPr>
              <a:lnSpc>
                <a:spcPct val="100000"/>
              </a:lnSpc>
            </a:pPr>
            <a:r>
              <a:rPr lang="zh-CN" altLang="zh-CN" smtClean="0">
                <a:solidFill>
                  <a:srgbClr val="FF0000"/>
                </a:solidFill>
              </a:rPr>
              <a:t>关系</a:t>
            </a:r>
            <a:r>
              <a:rPr lang="zh-CN" altLang="en-US" smtClean="0"/>
              <a:t>：</a:t>
            </a:r>
            <a:r>
              <a:rPr lang="zh-CN" altLang="zh-CN" smtClean="0"/>
              <a:t>关系就是二维表，二维表的名字就是关系的名字。</a:t>
            </a:r>
            <a:endParaRPr lang="en-US" altLang="zh-CN" smtClean="0"/>
          </a:p>
          <a:p>
            <a:pPr>
              <a:lnSpc>
                <a:spcPct val="100000"/>
              </a:lnSpc>
            </a:pPr>
            <a:r>
              <a:rPr lang="zh-CN" altLang="en-US" smtClean="0">
                <a:solidFill>
                  <a:srgbClr val="FF0000"/>
                </a:solidFill>
              </a:rPr>
              <a:t>属性</a:t>
            </a:r>
            <a:r>
              <a:rPr lang="zh-CN" altLang="en-US" smtClean="0"/>
              <a:t>：</a:t>
            </a:r>
            <a:r>
              <a:rPr lang="zh-CN" altLang="zh-CN" smtClean="0"/>
              <a:t>二维表中的每个列就称为一个属性（或叫字段），</a:t>
            </a:r>
            <a:endParaRPr lang="en-US" altLang="zh-CN" smtClean="0"/>
          </a:p>
          <a:p>
            <a:pPr lvl="1">
              <a:lnSpc>
                <a:spcPct val="100000"/>
              </a:lnSpc>
            </a:pPr>
            <a:r>
              <a:rPr lang="zh-CN" altLang="zh-CN" sz="3200" smtClean="0"/>
              <a:t>每个属性有一个名字</a:t>
            </a:r>
            <a:r>
              <a:rPr lang="en-US" altLang="zh-CN" sz="3200" smtClean="0"/>
              <a:t>——</a:t>
            </a:r>
            <a:r>
              <a:rPr lang="zh-CN" altLang="zh-CN" sz="3200" smtClean="0">
                <a:solidFill>
                  <a:srgbClr val="0000FF"/>
                </a:solidFill>
              </a:rPr>
              <a:t>属性名</a:t>
            </a:r>
            <a:endParaRPr lang="en-US" altLang="zh-CN" sz="3200" smtClean="0"/>
          </a:p>
          <a:p>
            <a:pPr lvl="1">
              <a:lnSpc>
                <a:spcPct val="100000"/>
              </a:lnSpc>
            </a:pPr>
            <a:r>
              <a:rPr lang="zh-CN" altLang="zh-CN" sz="3200" smtClean="0"/>
              <a:t>某一列的值</a:t>
            </a:r>
            <a:r>
              <a:rPr lang="en-US" altLang="zh-CN" sz="3200" smtClean="0"/>
              <a:t>——</a:t>
            </a:r>
            <a:r>
              <a:rPr lang="zh-CN" altLang="zh-CN" sz="3200" smtClean="0">
                <a:solidFill>
                  <a:srgbClr val="0000FF"/>
                </a:solidFill>
              </a:rPr>
              <a:t>属性值</a:t>
            </a:r>
            <a:endParaRPr lang="en-US" altLang="zh-CN" sz="3200" smtClean="0"/>
          </a:p>
          <a:p>
            <a:pPr lvl="1">
              <a:lnSpc>
                <a:spcPct val="100000"/>
              </a:lnSpc>
            </a:pPr>
            <a:r>
              <a:rPr lang="zh-CN" altLang="zh-CN" sz="3200" smtClean="0"/>
              <a:t>列的个数</a:t>
            </a:r>
            <a:r>
              <a:rPr lang="en-US" altLang="zh-CN" sz="3200" smtClean="0"/>
              <a:t>——</a:t>
            </a:r>
            <a:r>
              <a:rPr lang="zh-CN" altLang="zh-CN" sz="3200" smtClean="0">
                <a:solidFill>
                  <a:srgbClr val="0000FF"/>
                </a:solidFill>
              </a:rPr>
              <a:t>关系的元数</a:t>
            </a:r>
            <a:r>
              <a:rPr lang="zh-CN" altLang="zh-CN" sz="3200" smtClean="0"/>
              <a:t>。如果一个二维表有</a:t>
            </a:r>
            <a:r>
              <a:rPr lang="en-US" altLang="zh-CN" sz="3200" smtClean="0"/>
              <a:t>n</a:t>
            </a:r>
            <a:r>
              <a:rPr lang="zh-CN" altLang="zh-CN" sz="3200" smtClean="0"/>
              <a:t>个列，则称其为</a:t>
            </a:r>
            <a:r>
              <a:rPr lang="en-US" altLang="zh-CN" sz="3200" smtClean="0"/>
              <a:t>n</a:t>
            </a:r>
            <a:r>
              <a:rPr lang="zh-CN" altLang="zh-CN" sz="3200" smtClean="0"/>
              <a:t>元关系。</a:t>
            </a:r>
            <a:endParaRPr lang="zh-CN" altLang="en-US" sz="3200" smtClean="0"/>
          </a:p>
        </p:txBody>
      </p:sp>
      <p:sp>
        <p:nvSpPr>
          <p:cNvPr id="27652" name="日期占位符 3"/>
          <p:cNvSpPr>
            <a:spLocks noGrp="1"/>
          </p:cNvSpPr>
          <p:nvPr>
            <p:ph type="dt" sz="quarter" idx="10"/>
          </p:nvPr>
        </p:nvSpPr>
        <p:spPr>
          <a:noFill/>
        </p:spPr>
        <p:txBody>
          <a:bodyPr/>
          <a:lstStyle/>
          <a:p>
            <a:fld id="{5D6D6CF4-D683-4775-8CAB-8B60A6CF4275}" type="datetime8">
              <a:rPr lang="zh-CN" altLang="en-US" smtClean="0"/>
              <a:pPr/>
              <a:t>2016年2月27日9时2分</a:t>
            </a:fld>
            <a:endParaRPr lang="zh-CN" altLang="en-US" smtClean="0"/>
          </a:p>
        </p:txBody>
      </p:sp>
      <p:sp>
        <p:nvSpPr>
          <p:cNvPr id="27653" name="灯片编号占位符 4"/>
          <p:cNvSpPr>
            <a:spLocks noGrp="1"/>
          </p:cNvSpPr>
          <p:nvPr>
            <p:ph type="sldNum" sz="quarter" idx="12"/>
          </p:nvPr>
        </p:nvSpPr>
        <p:spPr>
          <a:noFill/>
        </p:spPr>
        <p:txBody>
          <a:bodyPr/>
          <a:lstStyle/>
          <a:p>
            <a:fld id="{D3EB6E9A-7D03-4CC1-9A16-1A0B9C92B8E2}" type="slidenum">
              <a:rPr lang="zh-CN" altLang="en-US" smtClean="0"/>
              <a:pPr/>
              <a:t>18</a:t>
            </a:fld>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zh-CN" smtClean="0"/>
              <a:t>基本术语</a:t>
            </a:r>
            <a:r>
              <a:rPr lang="zh-CN" altLang="en-US" smtClean="0"/>
              <a:t>（续）</a:t>
            </a:r>
          </a:p>
        </p:txBody>
      </p:sp>
      <p:sp>
        <p:nvSpPr>
          <p:cNvPr id="28675" name="内容占位符 2"/>
          <p:cNvSpPr>
            <a:spLocks noGrp="1"/>
          </p:cNvSpPr>
          <p:nvPr>
            <p:ph idx="1"/>
          </p:nvPr>
        </p:nvSpPr>
        <p:spPr>
          <a:xfrm>
            <a:off x="566738" y="1414463"/>
            <a:ext cx="8001000" cy="4678362"/>
          </a:xfrm>
        </p:spPr>
        <p:txBody>
          <a:bodyPr/>
          <a:lstStyle/>
          <a:p>
            <a:r>
              <a:rPr lang="zh-CN" altLang="zh-CN" smtClean="0">
                <a:solidFill>
                  <a:srgbClr val="FF0000"/>
                </a:solidFill>
              </a:rPr>
              <a:t>值域</a:t>
            </a:r>
            <a:r>
              <a:rPr lang="zh-CN" altLang="en-US" smtClean="0"/>
              <a:t>：</a:t>
            </a:r>
            <a:r>
              <a:rPr lang="zh-CN" altLang="zh-CN" smtClean="0"/>
              <a:t>二维表中属性的取值范围称为值域。</a:t>
            </a:r>
            <a:endParaRPr lang="en-US" altLang="zh-CN" smtClean="0"/>
          </a:p>
          <a:p>
            <a:r>
              <a:rPr lang="zh-CN" altLang="zh-CN" smtClean="0"/>
              <a:t>例如</a:t>
            </a:r>
            <a:r>
              <a:rPr lang="zh-CN" altLang="en-US" smtClean="0"/>
              <a:t>：</a:t>
            </a:r>
            <a:endParaRPr lang="en-US" altLang="zh-CN" smtClean="0"/>
          </a:p>
          <a:p>
            <a:pPr lvl="1"/>
            <a:r>
              <a:rPr lang="zh-CN" altLang="zh-CN" sz="3400" smtClean="0"/>
              <a:t>“年龄”的取值为大于</a:t>
            </a:r>
            <a:r>
              <a:rPr lang="en-US" altLang="zh-CN" sz="3400" smtClean="0"/>
              <a:t>0</a:t>
            </a:r>
            <a:r>
              <a:rPr lang="zh-CN" altLang="zh-CN" sz="3400" smtClean="0"/>
              <a:t>的整数</a:t>
            </a:r>
            <a:endParaRPr lang="en-US" altLang="zh-CN" sz="3400" smtClean="0"/>
          </a:p>
          <a:p>
            <a:pPr lvl="1"/>
            <a:r>
              <a:rPr lang="zh-CN" altLang="zh-CN" sz="3400" smtClean="0"/>
              <a:t>“性别”列的取值为</a:t>
            </a:r>
            <a:r>
              <a:rPr lang="en-US" altLang="zh-CN" sz="3400" smtClean="0"/>
              <a:t>{</a:t>
            </a:r>
            <a:r>
              <a:rPr lang="zh-CN" altLang="zh-CN" sz="3400" smtClean="0"/>
              <a:t>男</a:t>
            </a:r>
            <a:r>
              <a:rPr lang="en-US" altLang="zh-CN" sz="3400" smtClean="0"/>
              <a:t>,</a:t>
            </a:r>
            <a:r>
              <a:rPr lang="zh-CN" altLang="zh-CN" sz="3400" smtClean="0"/>
              <a:t>女</a:t>
            </a:r>
            <a:r>
              <a:rPr lang="en-US" altLang="zh-CN" sz="3400" smtClean="0"/>
              <a:t>}</a:t>
            </a:r>
            <a:endParaRPr lang="zh-CN" altLang="zh-CN" sz="3400" smtClean="0"/>
          </a:p>
          <a:p>
            <a:endParaRPr lang="zh-CN" altLang="en-US" smtClean="0"/>
          </a:p>
        </p:txBody>
      </p:sp>
      <p:sp>
        <p:nvSpPr>
          <p:cNvPr id="28676" name="日期占位符 3"/>
          <p:cNvSpPr>
            <a:spLocks noGrp="1"/>
          </p:cNvSpPr>
          <p:nvPr>
            <p:ph type="dt" sz="quarter" idx="10"/>
          </p:nvPr>
        </p:nvSpPr>
        <p:spPr>
          <a:noFill/>
        </p:spPr>
        <p:txBody>
          <a:bodyPr/>
          <a:lstStyle/>
          <a:p>
            <a:fld id="{EA117B57-B8C0-4487-BFAF-AAD576C85C0E}" type="datetime8">
              <a:rPr lang="zh-CN" altLang="en-US" smtClean="0"/>
              <a:pPr/>
              <a:t>2016年2月27日9时2分</a:t>
            </a:fld>
            <a:endParaRPr lang="zh-CN" altLang="en-US" smtClean="0"/>
          </a:p>
        </p:txBody>
      </p:sp>
      <p:sp>
        <p:nvSpPr>
          <p:cNvPr id="28677" name="灯片编号占位符 4"/>
          <p:cNvSpPr>
            <a:spLocks noGrp="1"/>
          </p:cNvSpPr>
          <p:nvPr>
            <p:ph type="sldNum" sz="quarter" idx="12"/>
          </p:nvPr>
        </p:nvSpPr>
        <p:spPr>
          <a:noFill/>
        </p:spPr>
        <p:txBody>
          <a:bodyPr/>
          <a:lstStyle/>
          <a:p>
            <a:fld id="{D9DAE23A-901E-44F8-969B-4A25C9FEA64B}" type="slidenum">
              <a:rPr lang="zh-CN" altLang="en-US" smtClean="0"/>
              <a:pPr/>
              <a:t>19</a:t>
            </a:fld>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algn="ctr" eaLnBrk="1" hangingPunct="1"/>
            <a:r>
              <a:rPr lang="zh-CN" altLang="en-US" sz="4400" b="1" smtClean="0">
                <a:solidFill>
                  <a:srgbClr val="0000FF"/>
                </a:solidFill>
                <a:latin typeface="华文楷体" pitchFamily="2" charset="-122"/>
                <a:ea typeface="华文楷体" pitchFamily="2" charset="-122"/>
              </a:rPr>
              <a:t>第</a:t>
            </a:r>
            <a:r>
              <a:rPr lang="en-US" altLang="zh-CN" sz="4400" b="1" smtClean="0">
                <a:solidFill>
                  <a:srgbClr val="0000FF"/>
                </a:solidFill>
                <a:latin typeface="华文楷体" pitchFamily="2" charset="-122"/>
                <a:ea typeface="华文楷体" pitchFamily="2" charset="-122"/>
              </a:rPr>
              <a:t>3</a:t>
            </a:r>
            <a:r>
              <a:rPr lang="zh-CN" altLang="en-US" sz="4400" b="1" smtClean="0">
                <a:solidFill>
                  <a:srgbClr val="0000FF"/>
                </a:solidFill>
                <a:latin typeface="华文楷体" pitchFamily="2" charset="-122"/>
                <a:ea typeface="华文楷体" pitchFamily="2" charset="-122"/>
              </a:rPr>
              <a:t>章 关系数据库</a:t>
            </a:r>
          </a:p>
        </p:txBody>
      </p:sp>
      <p:sp>
        <p:nvSpPr>
          <p:cNvPr id="12291" name="Rectangle 3"/>
          <p:cNvSpPr>
            <a:spLocks noGrp="1" noChangeArrowheads="1"/>
          </p:cNvSpPr>
          <p:nvPr>
            <p:ph type="body" idx="4294967295"/>
          </p:nvPr>
        </p:nvSpPr>
        <p:spPr>
          <a:xfrm>
            <a:off x="1547813" y="1485900"/>
            <a:ext cx="6408737" cy="3455988"/>
          </a:xfrm>
        </p:spPr>
        <p:txBody>
          <a:bodyPr/>
          <a:lstStyle/>
          <a:p>
            <a:pPr eaLnBrk="1" hangingPunct="1">
              <a:lnSpc>
                <a:spcPct val="110000"/>
              </a:lnSpc>
              <a:buFont typeface="Wingdings" pitchFamily="2" charset="2"/>
              <a:buNone/>
            </a:pPr>
            <a:r>
              <a:rPr lang="en-US" altLang="zh-CN" sz="3600" b="1" smtClean="0">
                <a:latin typeface="仿宋_GB2312" pitchFamily="49" charset="-122"/>
                <a:ea typeface="仿宋_GB2312" pitchFamily="49" charset="-122"/>
              </a:rPr>
              <a:t>3.1 </a:t>
            </a:r>
            <a:r>
              <a:rPr lang="zh-CN" altLang="en-US" sz="3600" b="1" smtClean="0">
                <a:latin typeface="仿宋_GB2312" pitchFamily="49" charset="-122"/>
                <a:ea typeface="仿宋_GB2312" pitchFamily="49" charset="-122"/>
              </a:rPr>
              <a:t>关系数据模型</a:t>
            </a:r>
            <a:endParaRPr lang="en-US" altLang="zh-CN" sz="3600" b="1" smtClean="0">
              <a:latin typeface="仿宋_GB2312" pitchFamily="49" charset="-122"/>
              <a:ea typeface="仿宋_GB2312" pitchFamily="49" charset="-122"/>
            </a:endParaRPr>
          </a:p>
          <a:p>
            <a:pPr eaLnBrk="1" hangingPunct="1">
              <a:lnSpc>
                <a:spcPct val="110000"/>
              </a:lnSpc>
              <a:buFont typeface="Wingdings" pitchFamily="2" charset="2"/>
              <a:buNone/>
            </a:pPr>
            <a:r>
              <a:rPr lang="en-US" altLang="zh-CN" sz="3600" b="1" smtClean="0">
                <a:latin typeface="仿宋_GB2312" pitchFamily="49" charset="-122"/>
                <a:ea typeface="仿宋_GB2312" pitchFamily="49" charset="-122"/>
              </a:rPr>
              <a:t>3.2 </a:t>
            </a:r>
            <a:r>
              <a:rPr lang="zh-CN" altLang="zh-CN" sz="3600" b="1" smtClean="0">
                <a:latin typeface="仿宋_GB2312" pitchFamily="49" charset="-122"/>
                <a:ea typeface="仿宋_GB2312" pitchFamily="49" charset="-122"/>
              </a:rPr>
              <a:t>基本术语与形式化定义</a:t>
            </a:r>
            <a:endParaRPr lang="en-US" altLang="zh-CN" sz="3600" b="1" smtClean="0">
              <a:latin typeface="仿宋_GB2312" pitchFamily="49" charset="-122"/>
              <a:ea typeface="仿宋_GB2312" pitchFamily="49" charset="-122"/>
            </a:endParaRPr>
          </a:p>
          <a:p>
            <a:pPr>
              <a:lnSpc>
                <a:spcPct val="110000"/>
              </a:lnSpc>
              <a:buFont typeface="Wingdings" pitchFamily="2" charset="2"/>
              <a:buNone/>
            </a:pPr>
            <a:r>
              <a:rPr lang="en-US" altLang="zh-CN" sz="3600" b="1" smtClean="0">
                <a:latin typeface="仿宋_GB2312" pitchFamily="49" charset="-122"/>
                <a:ea typeface="仿宋_GB2312" pitchFamily="49" charset="-122"/>
              </a:rPr>
              <a:t>3.3 </a:t>
            </a:r>
            <a:r>
              <a:rPr lang="zh-CN" altLang="zh-CN" sz="3600" b="1" smtClean="0">
                <a:latin typeface="仿宋_GB2312" pitchFamily="49" charset="-122"/>
                <a:ea typeface="仿宋_GB2312" pitchFamily="49" charset="-122"/>
              </a:rPr>
              <a:t>完整性约束</a:t>
            </a:r>
            <a:endParaRPr lang="en-US" altLang="zh-CN" sz="3600" b="1" smtClean="0">
              <a:latin typeface="仿宋_GB2312" pitchFamily="49" charset="-122"/>
              <a:ea typeface="仿宋_GB2312" pitchFamily="49" charset="-122"/>
            </a:endParaRPr>
          </a:p>
          <a:p>
            <a:pPr>
              <a:lnSpc>
                <a:spcPct val="110000"/>
              </a:lnSpc>
              <a:buFont typeface="Wingdings" pitchFamily="2" charset="2"/>
              <a:buNone/>
            </a:pPr>
            <a:r>
              <a:rPr lang="en-US" altLang="zh-CN" sz="3600" b="1" smtClean="0">
                <a:latin typeface="仿宋_GB2312" pitchFamily="49" charset="-122"/>
                <a:ea typeface="仿宋_GB2312" pitchFamily="49" charset="-122"/>
              </a:rPr>
              <a:t>3.4 </a:t>
            </a:r>
            <a:r>
              <a:rPr lang="zh-CN" altLang="zh-CN" sz="3600" b="1" smtClean="0">
                <a:latin typeface="仿宋_GB2312" pitchFamily="49" charset="-122"/>
                <a:ea typeface="仿宋_GB2312" pitchFamily="49" charset="-122"/>
              </a:rPr>
              <a:t>关系代数</a:t>
            </a:r>
          </a:p>
        </p:txBody>
      </p:sp>
      <p:sp>
        <p:nvSpPr>
          <p:cNvPr id="12292" name="日期占位符 3"/>
          <p:cNvSpPr>
            <a:spLocks noGrp="1"/>
          </p:cNvSpPr>
          <p:nvPr>
            <p:ph type="dt" sz="quarter" idx="10"/>
          </p:nvPr>
        </p:nvSpPr>
        <p:spPr>
          <a:xfrm>
            <a:off x="609600" y="6245225"/>
            <a:ext cx="2090738" cy="476250"/>
          </a:xfrm>
          <a:noFill/>
        </p:spPr>
        <p:txBody>
          <a:bodyPr/>
          <a:lstStyle/>
          <a:p>
            <a:fld id="{7623C497-6E10-45CE-A522-C1751A4F5CCB}" type="datetime8">
              <a:rPr lang="zh-CN" altLang="en-US" smtClean="0">
                <a:solidFill>
                  <a:srgbClr val="0000FF"/>
                </a:solidFill>
              </a:rPr>
              <a:pPr/>
              <a:t>2016年2月27日9时2分</a:t>
            </a:fld>
            <a:endParaRPr lang="zh-CN" altLang="en-US" smtClean="0">
              <a:solidFill>
                <a:srgbClr val="0000FF"/>
              </a:solidFill>
            </a:endParaRPr>
          </a:p>
        </p:txBody>
      </p:sp>
      <p:sp>
        <p:nvSpPr>
          <p:cNvPr id="12293" name="灯片编号占位符 4"/>
          <p:cNvSpPr txBox="1">
            <a:spLocks/>
          </p:cNvSpPr>
          <p:nvPr/>
        </p:nvSpPr>
        <p:spPr bwMode="auto">
          <a:xfrm>
            <a:off x="6553200" y="6245225"/>
            <a:ext cx="1981200" cy="476250"/>
          </a:xfrm>
          <a:prstGeom prst="rect">
            <a:avLst/>
          </a:prstGeom>
          <a:noFill/>
          <a:ln w="9525">
            <a:noFill/>
            <a:miter lim="800000"/>
            <a:headEnd/>
            <a:tailEnd/>
          </a:ln>
        </p:spPr>
        <p:txBody>
          <a:bodyPr/>
          <a:lstStyle/>
          <a:p>
            <a:pPr algn="r"/>
            <a:fld id="{78F10C3F-163C-42F5-81B0-6795A24CEDF3}" type="slidenum">
              <a:rPr lang="zh-CN" altLang="en-US" sz="1200">
                <a:solidFill>
                  <a:srgbClr val="0000FF"/>
                </a:solidFill>
              </a:rPr>
              <a:pPr algn="r"/>
              <a:t>2</a:t>
            </a:fld>
            <a:endParaRPr lang="zh-CN" altLang="en-US" sz="1200">
              <a:solidFill>
                <a:srgbClr val="0000FF"/>
              </a:solidFill>
            </a:endParaRPr>
          </a:p>
        </p:txBody>
      </p:sp>
      <p:sp>
        <p:nvSpPr>
          <p:cNvPr id="6" name="动作按钮: 前进或下一项 5">
            <a:hlinkClick r:id="rId3" action="ppaction://hlinksldjump" highlightClick="1"/>
          </p:cNvPr>
          <p:cNvSpPr/>
          <p:nvPr/>
        </p:nvSpPr>
        <p:spPr>
          <a:xfrm>
            <a:off x="827584" y="162880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动作按钮: 前进或下一项 6">
            <a:hlinkClick r:id="rId4" action="ppaction://hlinksldjump" highlightClick="1"/>
          </p:cNvPr>
          <p:cNvSpPr/>
          <p:nvPr/>
        </p:nvSpPr>
        <p:spPr>
          <a:xfrm>
            <a:off x="827584" y="234888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动作按钮: 前进或下一项 7">
            <a:hlinkClick r:id="rId5" action="ppaction://hlinksldjump" highlightClick="1"/>
          </p:cNvPr>
          <p:cNvSpPr/>
          <p:nvPr/>
        </p:nvSpPr>
        <p:spPr>
          <a:xfrm>
            <a:off x="827584" y="306896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动作按钮: 前进或下一项 8">
            <a:hlinkClick r:id="rId6" action="ppaction://hlinksldjump" highlightClick="1"/>
          </p:cNvPr>
          <p:cNvSpPr/>
          <p:nvPr/>
        </p:nvSpPr>
        <p:spPr>
          <a:xfrm>
            <a:off x="827584" y="378904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zh-CN" smtClean="0"/>
              <a:t>基本术语</a:t>
            </a:r>
            <a:r>
              <a:rPr lang="zh-CN" altLang="en-US" smtClean="0"/>
              <a:t>（续）</a:t>
            </a:r>
          </a:p>
        </p:txBody>
      </p:sp>
      <p:sp>
        <p:nvSpPr>
          <p:cNvPr id="29699" name="内容占位符 2"/>
          <p:cNvSpPr>
            <a:spLocks noGrp="1"/>
          </p:cNvSpPr>
          <p:nvPr>
            <p:ph idx="1"/>
          </p:nvPr>
        </p:nvSpPr>
        <p:spPr>
          <a:xfrm>
            <a:off x="566738" y="1414463"/>
            <a:ext cx="8001000" cy="1582737"/>
          </a:xfrm>
        </p:spPr>
        <p:txBody>
          <a:bodyPr/>
          <a:lstStyle/>
          <a:p>
            <a:r>
              <a:rPr lang="zh-CN" altLang="zh-CN" smtClean="0">
                <a:solidFill>
                  <a:srgbClr val="FF0000"/>
                </a:solidFill>
              </a:rPr>
              <a:t>元组</a:t>
            </a:r>
            <a:r>
              <a:rPr lang="en-US" altLang="zh-CN" smtClean="0"/>
              <a:t>:</a:t>
            </a:r>
            <a:r>
              <a:rPr lang="zh-CN" altLang="zh-CN" smtClean="0"/>
              <a:t>二维表中的一行数据称为一个元组（记录值）</a:t>
            </a:r>
            <a:r>
              <a:rPr lang="zh-CN" altLang="en-US" smtClean="0"/>
              <a:t>。</a:t>
            </a:r>
            <a:endParaRPr lang="en-US" altLang="zh-CN" smtClean="0"/>
          </a:p>
          <a:p>
            <a:endParaRPr lang="zh-CN" altLang="en-US" smtClean="0"/>
          </a:p>
        </p:txBody>
      </p:sp>
      <p:sp>
        <p:nvSpPr>
          <p:cNvPr id="29700" name="日期占位符 3"/>
          <p:cNvSpPr>
            <a:spLocks noGrp="1"/>
          </p:cNvSpPr>
          <p:nvPr>
            <p:ph type="dt" sz="quarter" idx="10"/>
          </p:nvPr>
        </p:nvSpPr>
        <p:spPr>
          <a:noFill/>
        </p:spPr>
        <p:txBody>
          <a:bodyPr/>
          <a:lstStyle/>
          <a:p>
            <a:fld id="{36CF2FCE-764F-476B-BE54-C2D85B66B5DE}" type="datetime8">
              <a:rPr lang="zh-CN" altLang="en-US" smtClean="0"/>
              <a:pPr/>
              <a:t>2016年2月27日9时2分</a:t>
            </a:fld>
            <a:endParaRPr lang="zh-CN" altLang="en-US" smtClean="0"/>
          </a:p>
        </p:txBody>
      </p:sp>
      <p:sp>
        <p:nvSpPr>
          <p:cNvPr id="29701" name="灯片编号占位符 4"/>
          <p:cNvSpPr>
            <a:spLocks noGrp="1"/>
          </p:cNvSpPr>
          <p:nvPr>
            <p:ph type="sldNum" sz="quarter" idx="12"/>
          </p:nvPr>
        </p:nvSpPr>
        <p:spPr>
          <a:noFill/>
        </p:spPr>
        <p:txBody>
          <a:bodyPr/>
          <a:lstStyle/>
          <a:p>
            <a:fld id="{AC17B600-67B4-490F-94B7-65B1439E43FC}" type="slidenum">
              <a:rPr lang="zh-CN" altLang="en-US" smtClean="0"/>
              <a:pPr/>
              <a:t>20</a:t>
            </a:fld>
            <a:endParaRPr lang="zh-CN" altLang="en-US" smtClean="0"/>
          </a:p>
        </p:txBody>
      </p:sp>
      <p:graphicFrame>
        <p:nvGraphicFramePr>
          <p:cNvPr id="6" name="表格 5"/>
          <p:cNvGraphicFramePr>
            <a:graphicFrameLocks noGrp="1"/>
          </p:cNvGraphicFramePr>
          <p:nvPr/>
        </p:nvGraphicFramePr>
        <p:xfrm>
          <a:off x="1547813" y="2708275"/>
          <a:ext cx="6840758" cy="2952328"/>
        </p:xfrm>
        <a:graphic>
          <a:graphicData uri="http://schemas.openxmlformats.org/drawingml/2006/table">
            <a:tbl>
              <a:tblPr/>
              <a:tblGrid>
                <a:gridCol w="1367502"/>
                <a:gridCol w="1368314"/>
                <a:gridCol w="1296632"/>
                <a:gridCol w="1224136"/>
                <a:gridCol w="1584174"/>
              </a:tblGrid>
              <a:tr h="482688">
                <a:tc>
                  <a:txBody>
                    <a:bodyPr/>
                    <a:lstStyle/>
                    <a:p>
                      <a:pPr algn="ctr">
                        <a:spcBef>
                          <a:spcPts val="240"/>
                        </a:spcBef>
                        <a:spcAft>
                          <a:spcPts val="240"/>
                        </a:spcAft>
                      </a:pPr>
                      <a:r>
                        <a:rPr lang="zh-CN" sz="2000" b="1" kern="1000" dirty="0">
                          <a:latin typeface="Times New Roman"/>
                          <a:ea typeface="方正书宋简体"/>
                          <a:cs typeface="Times New Roman"/>
                        </a:rPr>
                        <a:t>学</a:t>
                      </a:r>
                      <a:r>
                        <a:rPr lang="en-US" sz="2000" b="1" kern="1000" dirty="0">
                          <a:latin typeface="Times New Roman"/>
                          <a:ea typeface="方正书宋简体"/>
                          <a:cs typeface="Times New Roman"/>
                        </a:rPr>
                        <a:t>    </a:t>
                      </a:r>
                      <a:r>
                        <a:rPr lang="zh-CN" sz="2000" b="1" kern="1000" dirty="0">
                          <a:latin typeface="Times New Roman"/>
                          <a:ea typeface="方正书宋简体"/>
                          <a:cs typeface="Times New Roman"/>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姓</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年</a:t>
                      </a:r>
                      <a:r>
                        <a:rPr lang="en-US" sz="2000" b="1" kern="1000">
                          <a:latin typeface="Times New Roman"/>
                          <a:ea typeface="方正书宋简体"/>
                          <a:cs typeface="Times New Roman"/>
                        </a:rPr>
                        <a:t>    </a:t>
                      </a:r>
                      <a:r>
                        <a:rPr lang="zh-CN" sz="2000" b="1" kern="1000">
                          <a:latin typeface="Times New Roman"/>
                          <a:ea typeface="方正书宋简体"/>
                          <a:cs typeface="Times New Roman"/>
                        </a:rPr>
                        <a:t>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性</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所</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在</a:t>
                      </a:r>
                      <a:r>
                        <a:rPr lang="en-US" sz="2000" b="1" kern="1000">
                          <a:latin typeface="Times New Roman"/>
                          <a:ea typeface="方正书宋简体"/>
                          <a:cs typeface="Times New Roman"/>
                        </a:rPr>
                        <a:t>  </a:t>
                      </a:r>
                      <a:r>
                        <a:rPr lang="zh-CN" sz="2000" b="1" kern="1000">
                          <a:latin typeface="Times New Roman"/>
                          <a:ea typeface="方正书宋简体"/>
                          <a:cs typeface="Times New Roman"/>
                        </a:rPr>
                        <a:t>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88">
                <a:tc>
                  <a:txBody>
                    <a:bodyPr/>
                    <a:lstStyle/>
                    <a:p>
                      <a:pPr algn="ctr">
                        <a:spcBef>
                          <a:spcPts val="240"/>
                        </a:spcBef>
                        <a:spcAft>
                          <a:spcPts val="240"/>
                        </a:spcAft>
                      </a:pPr>
                      <a:r>
                        <a:rPr lang="en-US" sz="2000" b="1" kern="1000">
                          <a:latin typeface="Times New Roman"/>
                          <a:ea typeface="方正书宋简体"/>
                          <a:cs typeface="Times New Roman"/>
                        </a:rPr>
                        <a:t>0811101</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21</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88">
                <a:tc>
                  <a:txBody>
                    <a:bodyPr/>
                    <a:lstStyle/>
                    <a:p>
                      <a:pPr algn="ctr">
                        <a:spcBef>
                          <a:spcPts val="240"/>
                        </a:spcBef>
                        <a:spcAft>
                          <a:spcPts val="240"/>
                        </a:spcAft>
                      </a:pPr>
                      <a:r>
                        <a:rPr lang="en-US" sz="2000" b="1" kern="1000">
                          <a:latin typeface="Times New Roman"/>
                          <a:ea typeface="方正书宋简体"/>
                          <a:cs typeface="Times New Roman"/>
                        </a:rPr>
                        <a:t>0811102</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20</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88">
                <a:tc>
                  <a:txBody>
                    <a:bodyPr/>
                    <a:lstStyle/>
                    <a:p>
                      <a:pPr algn="ctr">
                        <a:spcBef>
                          <a:spcPts val="240"/>
                        </a:spcBef>
                        <a:spcAft>
                          <a:spcPts val="240"/>
                        </a:spcAft>
                      </a:pPr>
                      <a:r>
                        <a:rPr lang="en-US" sz="2000" b="1" kern="1000">
                          <a:latin typeface="Times New Roman"/>
                          <a:ea typeface="方正书宋简体"/>
                          <a:cs typeface="Times New Roman"/>
                        </a:rPr>
                        <a:t>0811103</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20</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788">
                <a:tc>
                  <a:txBody>
                    <a:bodyPr/>
                    <a:lstStyle/>
                    <a:p>
                      <a:pPr algn="ctr">
                        <a:spcBef>
                          <a:spcPts val="240"/>
                        </a:spcBef>
                        <a:spcAft>
                          <a:spcPts val="240"/>
                        </a:spcAft>
                      </a:pPr>
                      <a:r>
                        <a:rPr lang="en-US" sz="2000" b="1" kern="1000" dirty="0">
                          <a:latin typeface="Times New Roman"/>
                          <a:ea typeface="方正书宋简体"/>
                          <a:cs typeface="Times New Roman"/>
                        </a:rPr>
                        <a:t>0821101</a:t>
                      </a:r>
                      <a:endParaRPr lang="zh-CN" sz="20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dirty="0">
                          <a:latin typeface="Times New Roman"/>
                          <a:ea typeface="方正书宋简体"/>
                          <a:cs typeface="Times New Roman"/>
                        </a:rPr>
                        <a:t>20</a:t>
                      </a:r>
                      <a:endParaRPr lang="zh-CN" sz="20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788">
                <a:tc>
                  <a:txBody>
                    <a:bodyPr/>
                    <a:lstStyle/>
                    <a:p>
                      <a:pPr algn="ctr">
                        <a:spcBef>
                          <a:spcPts val="240"/>
                        </a:spcBef>
                        <a:spcAft>
                          <a:spcPts val="240"/>
                        </a:spcAft>
                      </a:pPr>
                      <a:r>
                        <a:rPr lang="en-US" sz="2000" b="1" kern="1000" dirty="0">
                          <a:latin typeface="Times New Roman"/>
                          <a:ea typeface="方正书宋简体"/>
                          <a:cs typeface="Times New Roman"/>
                        </a:rPr>
                        <a:t>0821102</a:t>
                      </a:r>
                      <a:endParaRPr lang="zh-CN" sz="20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19</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左大括号 6"/>
          <p:cNvSpPr/>
          <p:nvPr/>
        </p:nvSpPr>
        <p:spPr>
          <a:xfrm>
            <a:off x="1042988" y="3213100"/>
            <a:ext cx="360362" cy="2447925"/>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8" name="TextBox 7"/>
          <p:cNvSpPr txBox="1">
            <a:spLocks noChangeArrowheads="1"/>
          </p:cNvSpPr>
          <p:nvPr/>
        </p:nvSpPr>
        <p:spPr bwMode="auto">
          <a:xfrm>
            <a:off x="323850" y="4076700"/>
            <a:ext cx="719138" cy="708025"/>
          </a:xfrm>
          <a:prstGeom prst="rect">
            <a:avLst/>
          </a:prstGeom>
          <a:noFill/>
          <a:ln w="9525">
            <a:noFill/>
            <a:miter lim="800000"/>
            <a:headEnd/>
            <a:tailEnd/>
          </a:ln>
        </p:spPr>
        <p:txBody>
          <a:bodyPr>
            <a:spAutoFit/>
          </a:bodyPr>
          <a:lstStyle/>
          <a:p>
            <a:r>
              <a:rPr lang="en-US" altLang="zh-CN" sz="2000" b="1">
                <a:solidFill>
                  <a:srgbClr val="008000"/>
                </a:solidFill>
                <a:latin typeface="华文楷体" pitchFamily="2" charset="-122"/>
                <a:ea typeface="华文楷体" pitchFamily="2" charset="-122"/>
              </a:rPr>
              <a:t>5</a:t>
            </a:r>
            <a:r>
              <a:rPr lang="zh-CN" altLang="en-US" sz="2000" b="1">
                <a:solidFill>
                  <a:srgbClr val="008000"/>
                </a:solidFill>
                <a:latin typeface="华文楷体" pitchFamily="2" charset="-122"/>
                <a:ea typeface="华文楷体" pitchFamily="2" charset="-122"/>
              </a:rPr>
              <a:t>个</a:t>
            </a:r>
            <a:endParaRPr lang="en-US" altLang="zh-CN" sz="2000" b="1">
              <a:solidFill>
                <a:srgbClr val="008000"/>
              </a:solidFill>
              <a:latin typeface="华文楷体" pitchFamily="2" charset="-122"/>
              <a:ea typeface="华文楷体" pitchFamily="2" charset="-122"/>
            </a:endParaRPr>
          </a:p>
          <a:p>
            <a:r>
              <a:rPr lang="zh-CN" altLang="en-US" sz="2000" b="1">
                <a:solidFill>
                  <a:srgbClr val="008000"/>
                </a:solidFill>
                <a:latin typeface="华文楷体" pitchFamily="2" charset="-122"/>
                <a:ea typeface="华文楷体" pitchFamily="2" charset="-122"/>
              </a:rPr>
              <a:t>元组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zh-CN" smtClean="0"/>
              <a:t>基本术语</a:t>
            </a:r>
            <a:r>
              <a:rPr lang="zh-CN" altLang="en-US" smtClean="0"/>
              <a:t>（续）</a:t>
            </a:r>
          </a:p>
        </p:txBody>
      </p:sp>
      <p:sp>
        <p:nvSpPr>
          <p:cNvPr id="30723" name="内容占位符 2"/>
          <p:cNvSpPr>
            <a:spLocks noGrp="1"/>
          </p:cNvSpPr>
          <p:nvPr>
            <p:ph idx="1"/>
          </p:nvPr>
        </p:nvSpPr>
        <p:spPr>
          <a:xfrm>
            <a:off x="566738" y="1414463"/>
            <a:ext cx="8001000" cy="4678362"/>
          </a:xfrm>
        </p:spPr>
        <p:txBody>
          <a:bodyPr/>
          <a:lstStyle/>
          <a:p>
            <a:r>
              <a:rPr lang="zh-CN" altLang="zh-CN" smtClean="0">
                <a:solidFill>
                  <a:srgbClr val="FF0000"/>
                </a:solidFill>
              </a:rPr>
              <a:t>分量</a:t>
            </a:r>
            <a:r>
              <a:rPr lang="zh-CN" altLang="zh-CN" smtClean="0"/>
              <a:t>：元组中的每一个属性值称为元组的一个分量</a:t>
            </a:r>
            <a:r>
              <a:rPr lang="zh-CN" altLang="en-US" smtClean="0"/>
              <a:t>。</a:t>
            </a:r>
            <a:endParaRPr lang="en-US" altLang="zh-CN" smtClean="0"/>
          </a:p>
          <a:p>
            <a:r>
              <a:rPr lang="en-US" altLang="zh-CN" smtClean="0"/>
              <a:t>n</a:t>
            </a:r>
            <a:r>
              <a:rPr lang="zh-CN" altLang="zh-CN" smtClean="0"/>
              <a:t>元关系的每个元组有</a:t>
            </a:r>
            <a:r>
              <a:rPr lang="en-US" altLang="zh-CN" smtClean="0"/>
              <a:t>n</a:t>
            </a:r>
            <a:r>
              <a:rPr lang="zh-CN" altLang="zh-CN" smtClean="0"/>
              <a:t>个分量。</a:t>
            </a:r>
            <a:endParaRPr lang="en-US" altLang="zh-CN" smtClean="0"/>
          </a:p>
          <a:p>
            <a:r>
              <a:rPr lang="zh-CN" altLang="en-US" smtClean="0"/>
              <a:t>例：</a:t>
            </a:r>
            <a:r>
              <a:rPr lang="zh-CN" altLang="zh-CN" smtClean="0">
                <a:solidFill>
                  <a:srgbClr val="0000FF"/>
                </a:solidFill>
              </a:rPr>
              <a:t>（</a:t>
            </a:r>
            <a:r>
              <a:rPr lang="en-US" altLang="zh-CN" smtClean="0">
                <a:solidFill>
                  <a:srgbClr val="0000FF"/>
                </a:solidFill>
              </a:rPr>
              <a:t>0811101</a:t>
            </a:r>
            <a:r>
              <a:rPr lang="zh-CN" altLang="zh-CN" smtClean="0">
                <a:solidFill>
                  <a:srgbClr val="0000FF"/>
                </a:solidFill>
              </a:rPr>
              <a:t>，李勇，</a:t>
            </a:r>
            <a:r>
              <a:rPr lang="en-US" altLang="zh-CN" smtClean="0">
                <a:solidFill>
                  <a:srgbClr val="0000FF"/>
                </a:solidFill>
              </a:rPr>
              <a:t>21</a:t>
            </a:r>
            <a:r>
              <a:rPr lang="zh-CN" altLang="zh-CN" smtClean="0">
                <a:solidFill>
                  <a:srgbClr val="0000FF"/>
                </a:solidFill>
              </a:rPr>
              <a:t>，男，计算机系）</a:t>
            </a:r>
            <a:r>
              <a:rPr lang="zh-CN" altLang="zh-CN" smtClean="0"/>
              <a:t>，有</a:t>
            </a:r>
            <a:r>
              <a:rPr lang="en-US" altLang="zh-CN" smtClean="0">
                <a:solidFill>
                  <a:srgbClr val="C00000"/>
                </a:solidFill>
              </a:rPr>
              <a:t>5</a:t>
            </a:r>
            <a:r>
              <a:rPr lang="zh-CN" altLang="zh-CN" smtClean="0"/>
              <a:t>个分量</a:t>
            </a:r>
            <a:endParaRPr lang="zh-CN" altLang="en-US" smtClean="0"/>
          </a:p>
        </p:txBody>
      </p:sp>
      <p:sp>
        <p:nvSpPr>
          <p:cNvPr id="30724" name="日期占位符 3"/>
          <p:cNvSpPr>
            <a:spLocks noGrp="1"/>
          </p:cNvSpPr>
          <p:nvPr>
            <p:ph type="dt" sz="quarter" idx="10"/>
          </p:nvPr>
        </p:nvSpPr>
        <p:spPr>
          <a:noFill/>
        </p:spPr>
        <p:txBody>
          <a:bodyPr/>
          <a:lstStyle/>
          <a:p>
            <a:fld id="{D51C1865-4DB4-4E99-8D2F-954F1A6778B1}" type="datetime8">
              <a:rPr lang="zh-CN" altLang="en-US" smtClean="0"/>
              <a:pPr/>
              <a:t>2016年2月27日9时2分</a:t>
            </a:fld>
            <a:endParaRPr lang="zh-CN" altLang="en-US" smtClean="0"/>
          </a:p>
        </p:txBody>
      </p:sp>
      <p:sp>
        <p:nvSpPr>
          <p:cNvPr id="30725" name="灯片编号占位符 4"/>
          <p:cNvSpPr>
            <a:spLocks noGrp="1"/>
          </p:cNvSpPr>
          <p:nvPr>
            <p:ph type="sldNum" sz="quarter" idx="12"/>
          </p:nvPr>
        </p:nvSpPr>
        <p:spPr>
          <a:noFill/>
        </p:spPr>
        <p:txBody>
          <a:bodyPr/>
          <a:lstStyle/>
          <a:p>
            <a:fld id="{02A11D29-DC16-4563-8CDA-BC3B9090C9C5}" type="slidenum">
              <a:rPr lang="zh-CN" altLang="en-US" smtClean="0"/>
              <a:pPr/>
              <a:t>21</a:t>
            </a:fld>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zh-CN" smtClean="0"/>
              <a:t>基本术语</a:t>
            </a:r>
            <a:r>
              <a:rPr lang="zh-CN" altLang="en-US" smtClean="0"/>
              <a:t>（续）</a:t>
            </a:r>
          </a:p>
        </p:txBody>
      </p:sp>
      <p:sp>
        <p:nvSpPr>
          <p:cNvPr id="31747" name="内容占位符 2"/>
          <p:cNvSpPr>
            <a:spLocks noGrp="1"/>
          </p:cNvSpPr>
          <p:nvPr>
            <p:ph idx="1"/>
          </p:nvPr>
        </p:nvSpPr>
        <p:spPr>
          <a:xfrm>
            <a:off x="566738" y="1341438"/>
            <a:ext cx="8001000" cy="4751387"/>
          </a:xfrm>
        </p:spPr>
        <p:txBody>
          <a:bodyPr/>
          <a:lstStyle/>
          <a:p>
            <a:r>
              <a:rPr lang="zh-CN" altLang="zh-CN" smtClean="0">
                <a:solidFill>
                  <a:srgbClr val="FF0000"/>
                </a:solidFill>
              </a:rPr>
              <a:t>关系模式</a:t>
            </a:r>
            <a:r>
              <a:rPr lang="zh-CN" altLang="en-US" smtClean="0"/>
              <a:t>：</a:t>
            </a:r>
            <a:r>
              <a:rPr lang="zh-CN" altLang="zh-CN" smtClean="0"/>
              <a:t>二维表的结构称为关系模式</a:t>
            </a:r>
            <a:r>
              <a:rPr lang="zh-CN" altLang="en-US" smtClean="0"/>
              <a:t>。</a:t>
            </a:r>
            <a:endParaRPr lang="en-US" altLang="zh-CN" smtClean="0"/>
          </a:p>
          <a:p>
            <a:r>
              <a:rPr lang="zh-CN" altLang="zh-CN" smtClean="0"/>
              <a:t>设有关系名为</a:t>
            </a:r>
            <a:r>
              <a:rPr lang="en-US" altLang="zh-CN" smtClean="0"/>
              <a:t>R</a:t>
            </a:r>
            <a:r>
              <a:rPr lang="zh-CN" altLang="zh-CN" smtClean="0"/>
              <a:t>，属性分别为</a:t>
            </a:r>
            <a:r>
              <a:rPr lang="en-US" altLang="zh-CN" smtClean="0"/>
              <a:t>A</a:t>
            </a:r>
            <a:r>
              <a:rPr lang="en-US" altLang="zh-CN" baseline="-25000" smtClean="0"/>
              <a:t>1</a:t>
            </a:r>
            <a:r>
              <a:rPr lang="zh-CN" altLang="zh-CN" smtClean="0"/>
              <a:t>，</a:t>
            </a:r>
            <a:r>
              <a:rPr lang="en-US" altLang="zh-CN" smtClean="0"/>
              <a:t>A</a:t>
            </a:r>
            <a:r>
              <a:rPr lang="en-US" altLang="zh-CN" baseline="-25000" smtClean="0"/>
              <a:t>2</a:t>
            </a:r>
            <a:r>
              <a:rPr lang="zh-CN" altLang="zh-CN" smtClean="0"/>
              <a:t>，…，</a:t>
            </a:r>
            <a:r>
              <a:rPr lang="en-US" altLang="zh-CN" smtClean="0"/>
              <a:t>A</a:t>
            </a:r>
            <a:r>
              <a:rPr lang="en-US" altLang="zh-CN" baseline="-25000" smtClean="0"/>
              <a:t>n</a:t>
            </a:r>
            <a:r>
              <a:rPr lang="zh-CN" altLang="zh-CN" smtClean="0"/>
              <a:t>，则关系模式可以表示为：</a:t>
            </a:r>
          </a:p>
          <a:p>
            <a:pPr lvl="1">
              <a:buFont typeface="Wingdings" pitchFamily="2" charset="2"/>
              <a:buNone/>
            </a:pPr>
            <a:r>
              <a:rPr lang="en-US" altLang="zh-CN" smtClean="0">
                <a:solidFill>
                  <a:srgbClr val="0000FF"/>
                </a:solidFill>
              </a:rPr>
              <a:t>R</a:t>
            </a:r>
            <a:r>
              <a:rPr lang="zh-CN" altLang="zh-CN" smtClean="0">
                <a:solidFill>
                  <a:srgbClr val="0000FF"/>
                </a:solidFill>
              </a:rPr>
              <a:t>（</a:t>
            </a:r>
            <a:r>
              <a:rPr lang="en-US" altLang="zh-CN" smtClean="0">
                <a:solidFill>
                  <a:srgbClr val="0000FF"/>
                </a:solidFill>
              </a:rPr>
              <a:t>A</a:t>
            </a:r>
            <a:r>
              <a:rPr lang="en-US" altLang="zh-CN" baseline="-25000" smtClean="0">
                <a:solidFill>
                  <a:srgbClr val="0000FF"/>
                </a:solidFill>
              </a:rPr>
              <a:t>1</a:t>
            </a:r>
            <a:r>
              <a:rPr lang="zh-CN" altLang="zh-CN" smtClean="0">
                <a:solidFill>
                  <a:srgbClr val="0000FF"/>
                </a:solidFill>
              </a:rPr>
              <a:t>，</a:t>
            </a:r>
            <a:r>
              <a:rPr lang="en-US" altLang="zh-CN" smtClean="0">
                <a:solidFill>
                  <a:srgbClr val="0000FF"/>
                </a:solidFill>
              </a:rPr>
              <a:t>A</a:t>
            </a:r>
            <a:r>
              <a:rPr lang="en-US" altLang="zh-CN" baseline="-25000" smtClean="0">
                <a:solidFill>
                  <a:srgbClr val="0000FF"/>
                </a:solidFill>
              </a:rPr>
              <a:t>2</a:t>
            </a:r>
            <a:r>
              <a:rPr lang="zh-CN" altLang="zh-CN" smtClean="0">
                <a:solidFill>
                  <a:srgbClr val="0000FF"/>
                </a:solidFill>
              </a:rPr>
              <a:t>，…，</a:t>
            </a:r>
            <a:r>
              <a:rPr lang="en-US" altLang="zh-CN" smtClean="0">
                <a:solidFill>
                  <a:srgbClr val="0000FF"/>
                </a:solidFill>
              </a:rPr>
              <a:t>A</a:t>
            </a:r>
            <a:r>
              <a:rPr lang="en-US" altLang="zh-CN" baseline="-25000" smtClean="0">
                <a:solidFill>
                  <a:srgbClr val="0000FF"/>
                </a:solidFill>
              </a:rPr>
              <a:t>n</a:t>
            </a:r>
            <a:r>
              <a:rPr lang="zh-CN" altLang="zh-CN" smtClean="0">
                <a:solidFill>
                  <a:srgbClr val="0000FF"/>
                </a:solidFill>
              </a:rPr>
              <a:t>）</a:t>
            </a:r>
            <a:endParaRPr lang="en-US" altLang="zh-CN" smtClean="0">
              <a:solidFill>
                <a:srgbClr val="0000FF"/>
              </a:solidFill>
            </a:endParaRPr>
          </a:p>
          <a:p>
            <a:r>
              <a:rPr lang="zh-CN" altLang="zh-CN" smtClean="0"/>
              <a:t>如果将关系模式理解为数据类型，则关系就是该数据类型的一个具体值。</a:t>
            </a:r>
            <a:endParaRPr lang="zh-CN" altLang="en-US" smtClean="0">
              <a:solidFill>
                <a:srgbClr val="0000FF"/>
              </a:solidFill>
            </a:endParaRPr>
          </a:p>
        </p:txBody>
      </p:sp>
      <p:sp>
        <p:nvSpPr>
          <p:cNvPr id="31748" name="日期占位符 3"/>
          <p:cNvSpPr>
            <a:spLocks noGrp="1"/>
          </p:cNvSpPr>
          <p:nvPr>
            <p:ph type="dt" sz="quarter" idx="10"/>
          </p:nvPr>
        </p:nvSpPr>
        <p:spPr>
          <a:noFill/>
        </p:spPr>
        <p:txBody>
          <a:bodyPr/>
          <a:lstStyle/>
          <a:p>
            <a:fld id="{D1A1731B-44B4-4745-AD18-D6B3D72D0FBB}" type="datetime8">
              <a:rPr lang="zh-CN" altLang="en-US" smtClean="0"/>
              <a:pPr/>
              <a:t>2016年2月27日9时2分</a:t>
            </a:fld>
            <a:endParaRPr lang="zh-CN" altLang="en-US" smtClean="0"/>
          </a:p>
        </p:txBody>
      </p:sp>
      <p:sp>
        <p:nvSpPr>
          <p:cNvPr id="31749" name="灯片编号占位符 4"/>
          <p:cNvSpPr>
            <a:spLocks noGrp="1"/>
          </p:cNvSpPr>
          <p:nvPr>
            <p:ph type="sldNum" sz="quarter" idx="12"/>
          </p:nvPr>
        </p:nvSpPr>
        <p:spPr>
          <a:noFill/>
        </p:spPr>
        <p:txBody>
          <a:bodyPr/>
          <a:lstStyle/>
          <a:p>
            <a:fld id="{789B19FB-3E5C-4318-8B88-DC56246A21D2}" type="slidenum">
              <a:rPr lang="zh-CN" altLang="en-US" smtClean="0"/>
              <a:pPr/>
              <a:t>22</a:t>
            </a:fld>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zh-CN" smtClean="0"/>
              <a:t>基本术语</a:t>
            </a:r>
            <a:r>
              <a:rPr lang="zh-CN" altLang="en-US" smtClean="0"/>
              <a:t>（续）</a:t>
            </a:r>
          </a:p>
        </p:txBody>
      </p:sp>
      <p:sp>
        <p:nvSpPr>
          <p:cNvPr id="32771" name="内容占位符 2"/>
          <p:cNvSpPr>
            <a:spLocks noGrp="1"/>
          </p:cNvSpPr>
          <p:nvPr>
            <p:ph idx="1"/>
          </p:nvPr>
        </p:nvSpPr>
        <p:spPr>
          <a:xfrm>
            <a:off x="566738" y="1414463"/>
            <a:ext cx="8001000" cy="4678362"/>
          </a:xfrm>
        </p:spPr>
        <p:txBody>
          <a:bodyPr/>
          <a:lstStyle/>
          <a:p>
            <a:r>
              <a:rPr lang="zh-CN" altLang="zh-CN" smtClean="0">
                <a:solidFill>
                  <a:srgbClr val="FF0000"/>
                </a:solidFill>
              </a:rPr>
              <a:t>关系数据库</a:t>
            </a:r>
            <a:r>
              <a:rPr lang="zh-CN" altLang="en-US" smtClean="0"/>
              <a:t>：</a:t>
            </a:r>
            <a:r>
              <a:rPr lang="zh-CN" altLang="zh-CN" smtClean="0"/>
              <a:t>对应于一个关系模型的所有关系的集合称为关系数据库。</a:t>
            </a:r>
            <a:endParaRPr lang="en-US" altLang="zh-CN" smtClean="0"/>
          </a:p>
          <a:p>
            <a:r>
              <a:rPr lang="zh-CN" altLang="zh-CN" smtClean="0">
                <a:solidFill>
                  <a:srgbClr val="FF0000"/>
                </a:solidFill>
              </a:rPr>
              <a:t>候选键</a:t>
            </a:r>
            <a:r>
              <a:rPr lang="zh-CN" altLang="en-US" smtClean="0"/>
              <a:t>：</a:t>
            </a:r>
            <a:r>
              <a:rPr lang="zh-CN" altLang="zh-CN" smtClean="0"/>
              <a:t>如果一个属性或属性集的值能够惟一标识一个关系的元组而又不包含多余的属性，则称该属性或属性集为候选键。</a:t>
            </a:r>
            <a:endParaRPr lang="zh-CN" altLang="en-US" smtClean="0"/>
          </a:p>
        </p:txBody>
      </p:sp>
      <p:sp>
        <p:nvSpPr>
          <p:cNvPr id="32772" name="日期占位符 3"/>
          <p:cNvSpPr>
            <a:spLocks noGrp="1"/>
          </p:cNvSpPr>
          <p:nvPr>
            <p:ph type="dt" sz="quarter" idx="10"/>
          </p:nvPr>
        </p:nvSpPr>
        <p:spPr>
          <a:noFill/>
        </p:spPr>
        <p:txBody>
          <a:bodyPr/>
          <a:lstStyle/>
          <a:p>
            <a:fld id="{8AA846FE-3E39-4B3F-A843-4E1C01EAACE6}" type="datetime8">
              <a:rPr lang="zh-CN" altLang="en-US" smtClean="0"/>
              <a:pPr/>
              <a:t>2016年2月27日9时2分</a:t>
            </a:fld>
            <a:endParaRPr lang="zh-CN" altLang="en-US" smtClean="0"/>
          </a:p>
        </p:txBody>
      </p:sp>
      <p:sp>
        <p:nvSpPr>
          <p:cNvPr id="32773" name="灯片编号占位符 4"/>
          <p:cNvSpPr>
            <a:spLocks noGrp="1"/>
          </p:cNvSpPr>
          <p:nvPr>
            <p:ph type="sldNum" sz="quarter" idx="12"/>
          </p:nvPr>
        </p:nvSpPr>
        <p:spPr>
          <a:noFill/>
        </p:spPr>
        <p:txBody>
          <a:bodyPr/>
          <a:lstStyle/>
          <a:p>
            <a:fld id="{F0E8CF1D-DE31-42C7-8316-45504B18398C}" type="slidenum">
              <a:rPr lang="zh-CN" altLang="en-US" smtClean="0"/>
              <a:pPr/>
              <a:t>23</a:t>
            </a:fld>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zh-CN" smtClean="0"/>
              <a:t>基本术语</a:t>
            </a:r>
            <a:r>
              <a:rPr lang="zh-CN" altLang="en-US" smtClean="0"/>
              <a:t>（续）</a:t>
            </a:r>
          </a:p>
        </p:txBody>
      </p:sp>
      <p:sp>
        <p:nvSpPr>
          <p:cNvPr id="33795" name="内容占位符 2"/>
          <p:cNvSpPr>
            <a:spLocks noGrp="1"/>
          </p:cNvSpPr>
          <p:nvPr>
            <p:ph idx="1"/>
          </p:nvPr>
        </p:nvSpPr>
        <p:spPr>
          <a:xfrm>
            <a:off x="566738" y="1414463"/>
            <a:ext cx="8001000" cy="4678362"/>
          </a:xfrm>
        </p:spPr>
        <p:txBody>
          <a:bodyPr/>
          <a:lstStyle/>
          <a:p>
            <a:r>
              <a:rPr lang="zh-CN" altLang="zh-CN" smtClean="0">
                <a:solidFill>
                  <a:srgbClr val="FF0000"/>
                </a:solidFill>
              </a:rPr>
              <a:t>主键</a:t>
            </a:r>
            <a:r>
              <a:rPr lang="zh-CN" altLang="en-US" smtClean="0"/>
              <a:t>：</a:t>
            </a:r>
            <a:r>
              <a:rPr lang="zh-CN" altLang="zh-CN" smtClean="0"/>
              <a:t>当一个关系中有多个候选键时，从中选择一个作为主键。</a:t>
            </a:r>
            <a:endParaRPr lang="en-US" altLang="zh-CN" smtClean="0"/>
          </a:p>
          <a:p>
            <a:r>
              <a:rPr lang="zh-CN" altLang="zh-CN" smtClean="0"/>
              <a:t>每个关系只能有一个主键。</a:t>
            </a:r>
          </a:p>
          <a:p>
            <a:r>
              <a:rPr lang="zh-CN" altLang="zh-CN" smtClean="0"/>
              <a:t>主键也称为</a:t>
            </a:r>
            <a:r>
              <a:rPr lang="zh-CN" altLang="zh-CN" smtClean="0">
                <a:solidFill>
                  <a:srgbClr val="FF0000"/>
                </a:solidFill>
              </a:rPr>
              <a:t>主码</a:t>
            </a:r>
            <a:r>
              <a:rPr lang="zh-CN" altLang="zh-CN" smtClean="0"/>
              <a:t>或</a:t>
            </a:r>
            <a:r>
              <a:rPr lang="zh-CN" altLang="zh-CN" smtClean="0">
                <a:solidFill>
                  <a:srgbClr val="FF0000"/>
                </a:solidFill>
              </a:rPr>
              <a:t>主关键字</a:t>
            </a:r>
            <a:r>
              <a:rPr lang="zh-CN" altLang="zh-CN" smtClean="0"/>
              <a:t>，用于惟一地确定一个元组。</a:t>
            </a:r>
            <a:endParaRPr lang="en-US" altLang="zh-CN" smtClean="0"/>
          </a:p>
          <a:p>
            <a:r>
              <a:rPr lang="zh-CN" altLang="zh-CN" smtClean="0"/>
              <a:t>主键可以由一个属性组成，也可以由多个属性共同组成。</a:t>
            </a:r>
            <a:endParaRPr lang="zh-CN" altLang="en-US" smtClean="0"/>
          </a:p>
        </p:txBody>
      </p:sp>
      <p:sp>
        <p:nvSpPr>
          <p:cNvPr id="33796" name="日期占位符 3"/>
          <p:cNvSpPr>
            <a:spLocks noGrp="1"/>
          </p:cNvSpPr>
          <p:nvPr>
            <p:ph type="dt" sz="quarter" idx="10"/>
          </p:nvPr>
        </p:nvSpPr>
        <p:spPr>
          <a:noFill/>
        </p:spPr>
        <p:txBody>
          <a:bodyPr/>
          <a:lstStyle/>
          <a:p>
            <a:fld id="{8938B43E-4963-4D1D-B070-9E22A725F6FC}" type="datetime8">
              <a:rPr lang="zh-CN" altLang="en-US" smtClean="0"/>
              <a:pPr/>
              <a:t>2016年2月27日9时2分</a:t>
            </a:fld>
            <a:endParaRPr lang="zh-CN" altLang="en-US" smtClean="0"/>
          </a:p>
        </p:txBody>
      </p:sp>
      <p:sp>
        <p:nvSpPr>
          <p:cNvPr id="33797" name="灯片编号占位符 4"/>
          <p:cNvSpPr>
            <a:spLocks noGrp="1"/>
          </p:cNvSpPr>
          <p:nvPr>
            <p:ph type="sldNum" sz="quarter" idx="12"/>
          </p:nvPr>
        </p:nvSpPr>
        <p:spPr>
          <a:noFill/>
        </p:spPr>
        <p:txBody>
          <a:bodyPr/>
          <a:lstStyle/>
          <a:p>
            <a:fld id="{E562991C-B4F7-4168-88D6-785EAD5BE106}" type="slidenum">
              <a:rPr lang="zh-CN" altLang="en-US" smtClean="0"/>
              <a:pPr/>
              <a:t>24</a:t>
            </a:fld>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主键示例</a:t>
            </a:r>
          </a:p>
        </p:txBody>
      </p:sp>
      <p:sp>
        <p:nvSpPr>
          <p:cNvPr id="34819" name="内容占位符 2"/>
          <p:cNvSpPr>
            <a:spLocks noGrp="1"/>
          </p:cNvSpPr>
          <p:nvPr>
            <p:ph idx="1"/>
          </p:nvPr>
        </p:nvSpPr>
        <p:spPr>
          <a:xfrm>
            <a:off x="566738" y="1414463"/>
            <a:ext cx="8001000" cy="1438275"/>
          </a:xfrm>
        </p:spPr>
        <p:txBody>
          <a:bodyPr/>
          <a:lstStyle/>
          <a:p>
            <a:r>
              <a:rPr lang="zh-CN" altLang="zh-CN" smtClean="0"/>
              <a:t>学生（学号，姓名，性别，年龄，所在系）</a:t>
            </a:r>
            <a:endParaRPr lang="zh-CN" altLang="en-US" smtClean="0"/>
          </a:p>
        </p:txBody>
      </p:sp>
      <p:sp>
        <p:nvSpPr>
          <p:cNvPr id="34820" name="日期占位符 3"/>
          <p:cNvSpPr>
            <a:spLocks noGrp="1"/>
          </p:cNvSpPr>
          <p:nvPr>
            <p:ph type="dt" sz="quarter" idx="10"/>
          </p:nvPr>
        </p:nvSpPr>
        <p:spPr>
          <a:noFill/>
        </p:spPr>
        <p:txBody>
          <a:bodyPr/>
          <a:lstStyle/>
          <a:p>
            <a:fld id="{799F6F24-AC88-402E-9DD4-5029B4FD5A2D}" type="datetime8">
              <a:rPr lang="zh-CN" altLang="en-US" smtClean="0"/>
              <a:pPr/>
              <a:t>2016年2月27日9时2分</a:t>
            </a:fld>
            <a:endParaRPr lang="zh-CN" altLang="en-US" smtClean="0"/>
          </a:p>
        </p:txBody>
      </p:sp>
      <p:sp>
        <p:nvSpPr>
          <p:cNvPr id="34821" name="灯片编号占位符 4"/>
          <p:cNvSpPr>
            <a:spLocks noGrp="1"/>
          </p:cNvSpPr>
          <p:nvPr>
            <p:ph type="sldNum" sz="quarter" idx="12"/>
          </p:nvPr>
        </p:nvSpPr>
        <p:spPr>
          <a:noFill/>
        </p:spPr>
        <p:txBody>
          <a:bodyPr/>
          <a:lstStyle/>
          <a:p>
            <a:fld id="{6BF377C7-EBB8-4655-83FE-3D9751F4E4E9}" type="slidenum">
              <a:rPr lang="zh-CN" altLang="en-US" smtClean="0"/>
              <a:pPr/>
              <a:t>25</a:t>
            </a:fld>
            <a:endParaRPr lang="zh-CN" altLang="en-US" smtClean="0"/>
          </a:p>
        </p:txBody>
      </p:sp>
      <p:sp>
        <p:nvSpPr>
          <p:cNvPr id="6" name="矩形 5"/>
          <p:cNvSpPr>
            <a:spLocks noChangeArrowheads="1"/>
          </p:cNvSpPr>
          <p:nvPr/>
        </p:nvSpPr>
        <p:spPr bwMode="auto">
          <a:xfrm>
            <a:off x="2411413" y="1389063"/>
            <a:ext cx="1108075" cy="646112"/>
          </a:xfrm>
          <a:prstGeom prst="rect">
            <a:avLst/>
          </a:prstGeom>
          <a:noFill/>
          <a:ln w="9525">
            <a:noFill/>
            <a:miter lim="800000"/>
            <a:headEnd/>
            <a:tailEnd/>
          </a:ln>
        </p:spPr>
        <p:txBody>
          <a:bodyPr wrap="none">
            <a:spAutoFit/>
          </a:bodyPr>
          <a:lstStyle/>
          <a:p>
            <a:r>
              <a:rPr lang="zh-CN" altLang="zh-CN" sz="3600" b="1" u="sng">
                <a:solidFill>
                  <a:srgbClr val="FF0000"/>
                </a:solidFill>
                <a:latin typeface="仿宋_GB2312" pitchFamily="49" charset="-122"/>
                <a:ea typeface="仿宋_GB2312" pitchFamily="49" charset="-122"/>
              </a:rPr>
              <a:t>学号</a:t>
            </a:r>
            <a:endParaRPr lang="zh-CN" altLang="en-US" sz="3600" b="1" u="sng">
              <a:solidFill>
                <a:srgbClr val="FF0000"/>
              </a:solidFill>
              <a:latin typeface="仿宋_GB2312" pitchFamily="49" charset="-122"/>
              <a:ea typeface="仿宋_GB2312" pitchFamily="49" charset="-122"/>
            </a:endParaRPr>
          </a:p>
        </p:txBody>
      </p:sp>
      <p:sp>
        <p:nvSpPr>
          <p:cNvPr id="7" name="内容占位符 2"/>
          <p:cNvSpPr txBox="1">
            <a:spLocks/>
          </p:cNvSpPr>
          <p:nvPr/>
        </p:nvSpPr>
        <p:spPr bwMode="auto">
          <a:xfrm>
            <a:off x="539750" y="3068638"/>
            <a:ext cx="8001000" cy="792162"/>
          </a:xfrm>
          <a:prstGeom prst="rect">
            <a:avLst/>
          </a:prstGeom>
          <a:noFill/>
          <a:ln w="9525">
            <a:noFill/>
            <a:miter lim="800000"/>
            <a:headEnd/>
            <a:tailEnd/>
          </a:ln>
        </p:spPr>
        <p:txBody>
          <a:bodyPr/>
          <a:lstStyle/>
          <a:p>
            <a:pPr marL="469900" indent="-469900" eaLnBrk="0" hangingPunct="0">
              <a:lnSpc>
                <a:spcPct val="110000"/>
              </a:lnSpc>
              <a:spcBef>
                <a:spcPct val="20000"/>
              </a:spcBef>
              <a:buClr>
                <a:schemeClr val="accent2"/>
              </a:buClr>
              <a:buFont typeface="Wingdings" pitchFamily="2" charset="2"/>
              <a:buChar char="o"/>
              <a:defRPr/>
            </a:pPr>
            <a:r>
              <a:rPr lang="zh-CN" altLang="en-US" sz="3600" b="1" kern="0" dirty="0">
                <a:latin typeface="仿宋_GB2312" pitchFamily="49" charset="-122"/>
                <a:ea typeface="仿宋_GB2312" pitchFamily="49" charset="-122"/>
              </a:rPr>
              <a:t>选课</a:t>
            </a:r>
            <a:r>
              <a:rPr lang="zh-CN" altLang="zh-CN" sz="3600" b="1" kern="0" dirty="0">
                <a:latin typeface="仿宋_GB2312" pitchFamily="49" charset="-122"/>
                <a:ea typeface="仿宋_GB2312" pitchFamily="49" charset="-122"/>
              </a:rPr>
              <a:t>（学号，</a:t>
            </a:r>
            <a:r>
              <a:rPr lang="zh-CN" altLang="en-US" sz="3600" b="1" kern="0" dirty="0">
                <a:latin typeface="仿宋_GB2312" pitchFamily="49" charset="-122"/>
                <a:ea typeface="仿宋_GB2312" pitchFamily="49" charset="-122"/>
              </a:rPr>
              <a:t>课程号</a:t>
            </a:r>
            <a:r>
              <a:rPr lang="zh-CN" altLang="zh-CN" sz="3600" b="1" kern="0" dirty="0">
                <a:latin typeface="仿宋_GB2312" pitchFamily="49" charset="-122"/>
                <a:ea typeface="仿宋_GB2312" pitchFamily="49" charset="-122"/>
              </a:rPr>
              <a:t>，</a:t>
            </a:r>
            <a:r>
              <a:rPr lang="zh-CN" altLang="en-US" sz="3600" b="1" kern="0" dirty="0">
                <a:latin typeface="仿宋_GB2312" pitchFamily="49" charset="-122"/>
                <a:ea typeface="仿宋_GB2312" pitchFamily="49" charset="-122"/>
              </a:rPr>
              <a:t>成绩</a:t>
            </a:r>
            <a:r>
              <a:rPr lang="zh-CN" altLang="zh-CN" sz="3600" b="1" kern="0" dirty="0">
                <a:latin typeface="仿宋_GB2312" pitchFamily="49" charset="-122"/>
                <a:ea typeface="仿宋_GB2312" pitchFamily="49" charset="-122"/>
              </a:rPr>
              <a:t>）</a:t>
            </a:r>
            <a:endParaRPr lang="zh-CN" altLang="en-US" sz="3600" b="1" kern="0" dirty="0">
              <a:latin typeface="仿宋_GB2312" pitchFamily="49" charset="-122"/>
              <a:ea typeface="仿宋_GB2312" pitchFamily="49" charset="-122"/>
            </a:endParaRPr>
          </a:p>
        </p:txBody>
      </p:sp>
      <p:sp>
        <p:nvSpPr>
          <p:cNvPr id="8" name="矩形 7"/>
          <p:cNvSpPr/>
          <p:nvPr/>
        </p:nvSpPr>
        <p:spPr>
          <a:xfrm>
            <a:off x="2387600" y="3068638"/>
            <a:ext cx="2965450" cy="646112"/>
          </a:xfrm>
          <a:prstGeom prst="rect">
            <a:avLst/>
          </a:prstGeom>
        </p:spPr>
        <p:txBody>
          <a:bodyPr wrap="none">
            <a:spAutoFit/>
          </a:bodyPr>
          <a:lstStyle/>
          <a:p>
            <a:pPr>
              <a:defRPr/>
            </a:pPr>
            <a:r>
              <a:rPr lang="zh-CN" altLang="zh-CN" sz="3600" b="1" u="sng" kern="0" dirty="0">
                <a:solidFill>
                  <a:srgbClr val="FF0000"/>
                </a:solidFill>
                <a:latin typeface="仿宋_GB2312" pitchFamily="49" charset="-122"/>
                <a:ea typeface="仿宋_GB2312" pitchFamily="49" charset="-122"/>
              </a:rPr>
              <a:t>学号，</a:t>
            </a:r>
            <a:r>
              <a:rPr lang="zh-CN" altLang="en-US" sz="3600" b="1" u="sng" kern="0" dirty="0">
                <a:solidFill>
                  <a:srgbClr val="FF0000"/>
                </a:solidFill>
                <a:latin typeface="仿宋_GB2312" pitchFamily="49" charset="-122"/>
                <a:ea typeface="仿宋_GB2312" pitchFamily="49" charset="-122"/>
              </a:rPr>
              <a:t>课程号</a:t>
            </a:r>
            <a:endParaRPr lang="zh-CN" altLang="en-US" sz="3600" u="sng" dirty="0">
              <a:solidFill>
                <a:srgbClr val="FF0000"/>
              </a:solidFill>
            </a:endParaRPr>
          </a:p>
        </p:txBody>
      </p:sp>
      <p:sp>
        <p:nvSpPr>
          <p:cNvPr id="9" name="内容占位符 2"/>
          <p:cNvSpPr txBox="1">
            <a:spLocks/>
          </p:cNvSpPr>
          <p:nvPr/>
        </p:nvSpPr>
        <p:spPr bwMode="auto">
          <a:xfrm>
            <a:off x="468313" y="4292600"/>
            <a:ext cx="8280400" cy="792163"/>
          </a:xfrm>
          <a:prstGeom prst="rect">
            <a:avLst/>
          </a:prstGeom>
          <a:noFill/>
          <a:ln w="9525">
            <a:noFill/>
            <a:miter lim="800000"/>
            <a:headEnd/>
            <a:tailEnd/>
          </a:ln>
        </p:spPr>
        <p:txBody>
          <a:bodyPr/>
          <a:lstStyle/>
          <a:p>
            <a:pPr marL="469900" indent="-469900" eaLnBrk="0" hangingPunct="0">
              <a:lnSpc>
                <a:spcPct val="110000"/>
              </a:lnSpc>
              <a:spcBef>
                <a:spcPct val="20000"/>
              </a:spcBef>
              <a:buClr>
                <a:schemeClr val="accent2"/>
              </a:buClr>
              <a:buFont typeface="Wingdings" pitchFamily="2" charset="2"/>
              <a:buChar char="o"/>
              <a:defRPr/>
            </a:pPr>
            <a:r>
              <a:rPr lang="zh-CN" altLang="en-US" sz="3600" b="1" kern="0" dirty="0">
                <a:latin typeface="仿宋_GB2312" pitchFamily="49" charset="-122"/>
                <a:ea typeface="仿宋_GB2312" pitchFamily="49" charset="-122"/>
              </a:rPr>
              <a:t>选课</a:t>
            </a:r>
            <a:r>
              <a:rPr lang="zh-CN" altLang="zh-CN" sz="3600" b="1" kern="0" dirty="0">
                <a:latin typeface="仿宋_GB2312" pitchFamily="49" charset="-122"/>
                <a:ea typeface="仿宋_GB2312" pitchFamily="49" charset="-122"/>
              </a:rPr>
              <a:t>（学号</a:t>
            </a:r>
            <a:r>
              <a:rPr lang="en-US" altLang="zh-CN" sz="3600" b="1" kern="0" dirty="0">
                <a:latin typeface="仿宋_GB2312" pitchFamily="49" charset="-122"/>
                <a:ea typeface="仿宋_GB2312" pitchFamily="49" charset="-122"/>
              </a:rPr>
              <a:t>,</a:t>
            </a:r>
            <a:r>
              <a:rPr lang="zh-CN" altLang="en-US" sz="3600" b="1" kern="0" dirty="0">
                <a:latin typeface="仿宋_GB2312" pitchFamily="49" charset="-122"/>
                <a:ea typeface="仿宋_GB2312" pitchFamily="49" charset="-122"/>
              </a:rPr>
              <a:t>课程号</a:t>
            </a:r>
            <a:r>
              <a:rPr lang="en-US" altLang="zh-CN" sz="3600" b="1" kern="0" dirty="0">
                <a:latin typeface="仿宋_GB2312" pitchFamily="49" charset="-122"/>
                <a:ea typeface="仿宋_GB2312" pitchFamily="49" charset="-122"/>
              </a:rPr>
              <a:t>,</a:t>
            </a:r>
            <a:r>
              <a:rPr lang="zh-CN" altLang="en-US" sz="3600" b="1" kern="0" dirty="0">
                <a:latin typeface="仿宋_GB2312" pitchFamily="49" charset="-122"/>
                <a:ea typeface="仿宋_GB2312" pitchFamily="49" charset="-122"/>
              </a:rPr>
              <a:t>考试次数</a:t>
            </a:r>
            <a:r>
              <a:rPr lang="en-US" altLang="zh-CN" sz="3600" b="1" kern="0" dirty="0">
                <a:latin typeface="仿宋_GB2312" pitchFamily="49" charset="-122"/>
                <a:ea typeface="仿宋_GB2312" pitchFamily="49" charset="-122"/>
              </a:rPr>
              <a:t>,</a:t>
            </a:r>
            <a:r>
              <a:rPr lang="zh-CN" altLang="en-US" sz="3600" b="1" kern="0" dirty="0">
                <a:latin typeface="仿宋_GB2312" pitchFamily="49" charset="-122"/>
                <a:ea typeface="仿宋_GB2312" pitchFamily="49" charset="-122"/>
              </a:rPr>
              <a:t>成绩</a:t>
            </a:r>
            <a:r>
              <a:rPr lang="zh-CN" altLang="zh-CN" sz="3600" b="1" kern="0" dirty="0">
                <a:latin typeface="仿宋_GB2312" pitchFamily="49" charset="-122"/>
                <a:ea typeface="仿宋_GB2312" pitchFamily="49" charset="-122"/>
              </a:rPr>
              <a:t>）</a:t>
            </a:r>
            <a:endParaRPr lang="zh-CN" altLang="en-US" sz="3600" b="1" kern="0" dirty="0">
              <a:latin typeface="仿宋_GB2312" pitchFamily="49" charset="-122"/>
              <a:ea typeface="仿宋_GB2312" pitchFamily="49" charset="-122"/>
            </a:endParaRPr>
          </a:p>
        </p:txBody>
      </p:sp>
      <p:sp>
        <p:nvSpPr>
          <p:cNvPr id="10" name="矩形 9"/>
          <p:cNvSpPr/>
          <p:nvPr/>
        </p:nvSpPr>
        <p:spPr>
          <a:xfrm>
            <a:off x="2320925" y="4283075"/>
            <a:ext cx="4819650" cy="646113"/>
          </a:xfrm>
          <a:prstGeom prst="rect">
            <a:avLst/>
          </a:prstGeom>
        </p:spPr>
        <p:txBody>
          <a:bodyPr wrap="none">
            <a:spAutoFit/>
          </a:bodyPr>
          <a:lstStyle/>
          <a:p>
            <a:pPr>
              <a:defRPr/>
            </a:pPr>
            <a:r>
              <a:rPr lang="zh-CN" altLang="zh-CN" sz="3600" b="1" u="sng" kern="0" dirty="0">
                <a:solidFill>
                  <a:srgbClr val="FF0000"/>
                </a:solidFill>
                <a:latin typeface="仿宋_GB2312" pitchFamily="49" charset="-122"/>
                <a:ea typeface="仿宋_GB2312" pitchFamily="49" charset="-122"/>
              </a:rPr>
              <a:t>学号</a:t>
            </a:r>
            <a:r>
              <a:rPr lang="en-US" altLang="zh-CN" sz="3600" b="1" u="sng" kern="0" dirty="0">
                <a:solidFill>
                  <a:srgbClr val="FF0000"/>
                </a:solidFill>
                <a:latin typeface="仿宋_GB2312" pitchFamily="49" charset="-122"/>
                <a:ea typeface="仿宋_GB2312" pitchFamily="49" charset="-122"/>
              </a:rPr>
              <a:t>,</a:t>
            </a:r>
            <a:r>
              <a:rPr lang="zh-CN" altLang="en-US" sz="3600" b="1" u="sng" kern="0" dirty="0">
                <a:solidFill>
                  <a:srgbClr val="FF0000"/>
                </a:solidFill>
                <a:latin typeface="仿宋_GB2312" pitchFamily="49" charset="-122"/>
                <a:ea typeface="仿宋_GB2312" pitchFamily="49" charset="-122"/>
              </a:rPr>
              <a:t>课程号</a:t>
            </a:r>
            <a:r>
              <a:rPr lang="en-US" altLang="zh-CN" sz="3600" b="1" u="sng" kern="0" dirty="0">
                <a:solidFill>
                  <a:srgbClr val="FF0000"/>
                </a:solidFill>
                <a:latin typeface="仿宋_GB2312" pitchFamily="49" charset="-122"/>
                <a:ea typeface="仿宋_GB2312" pitchFamily="49" charset="-122"/>
              </a:rPr>
              <a:t>,</a:t>
            </a:r>
            <a:r>
              <a:rPr lang="zh-CN" altLang="en-US" sz="3600" b="1" u="sng" kern="0" dirty="0">
                <a:solidFill>
                  <a:srgbClr val="FF0000"/>
                </a:solidFill>
                <a:latin typeface="仿宋_GB2312" pitchFamily="49" charset="-122"/>
                <a:ea typeface="仿宋_GB2312" pitchFamily="49" charset="-122"/>
              </a:rPr>
              <a:t>考试次数</a:t>
            </a:r>
            <a:endParaRPr lang="zh-CN" altLang="en-US" sz="3600"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zh-CN" smtClean="0"/>
              <a:t>基本术语</a:t>
            </a:r>
            <a:r>
              <a:rPr lang="zh-CN" altLang="en-US" smtClean="0"/>
              <a:t>（续）</a:t>
            </a:r>
          </a:p>
        </p:txBody>
      </p:sp>
      <p:sp>
        <p:nvSpPr>
          <p:cNvPr id="35843" name="内容占位符 2"/>
          <p:cNvSpPr>
            <a:spLocks noGrp="1"/>
          </p:cNvSpPr>
          <p:nvPr>
            <p:ph idx="1"/>
          </p:nvPr>
        </p:nvSpPr>
        <p:spPr>
          <a:xfrm>
            <a:off x="566738" y="1414463"/>
            <a:ext cx="8001000" cy="4678362"/>
          </a:xfrm>
        </p:spPr>
        <p:txBody>
          <a:bodyPr/>
          <a:lstStyle/>
          <a:p>
            <a:r>
              <a:rPr lang="zh-CN" altLang="en-US" smtClean="0">
                <a:solidFill>
                  <a:srgbClr val="FF0000"/>
                </a:solidFill>
              </a:rPr>
              <a:t>主属性</a:t>
            </a:r>
            <a:r>
              <a:rPr lang="zh-CN" altLang="en-US" smtClean="0"/>
              <a:t>：</a:t>
            </a:r>
            <a:r>
              <a:rPr lang="zh-CN" altLang="zh-CN" smtClean="0"/>
              <a:t>包含在任一候选键中的属性称为主属性。</a:t>
            </a:r>
            <a:endParaRPr lang="en-US" altLang="zh-CN" smtClean="0"/>
          </a:p>
          <a:p>
            <a:r>
              <a:rPr lang="zh-CN" altLang="en-US" smtClean="0">
                <a:solidFill>
                  <a:srgbClr val="C00000"/>
                </a:solidFill>
              </a:rPr>
              <a:t>非主属性</a:t>
            </a:r>
            <a:r>
              <a:rPr lang="zh-CN" altLang="en-US" smtClean="0"/>
              <a:t>：</a:t>
            </a:r>
            <a:r>
              <a:rPr lang="zh-CN" altLang="zh-CN" smtClean="0"/>
              <a:t>不包含在任一候选键中的属性称为非主属性。</a:t>
            </a:r>
            <a:endParaRPr lang="en-US" altLang="zh-CN" smtClean="0"/>
          </a:p>
          <a:p>
            <a:r>
              <a:rPr lang="zh-CN" altLang="en-US" smtClean="0"/>
              <a:t>选课</a:t>
            </a:r>
            <a:r>
              <a:rPr lang="zh-CN" altLang="zh-CN" smtClean="0"/>
              <a:t>（学号，</a:t>
            </a:r>
            <a:r>
              <a:rPr lang="zh-CN" altLang="en-US" smtClean="0"/>
              <a:t>课程号</a:t>
            </a:r>
            <a:r>
              <a:rPr lang="zh-CN" altLang="zh-CN" smtClean="0"/>
              <a:t>，</a:t>
            </a:r>
            <a:r>
              <a:rPr lang="zh-CN" altLang="en-US" smtClean="0"/>
              <a:t>成绩</a:t>
            </a:r>
            <a:r>
              <a:rPr lang="zh-CN" altLang="zh-CN" smtClean="0"/>
              <a:t>）</a:t>
            </a:r>
            <a:endParaRPr lang="zh-CN" altLang="en-US" smtClean="0"/>
          </a:p>
        </p:txBody>
      </p:sp>
      <p:sp>
        <p:nvSpPr>
          <p:cNvPr id="35844" name="日期占位符 3"/>
          <p:cNvSpPr>
            <a:spLocks noGrp="1"/>
          </p:cNvSpPr>
          <p:nvPr>
            <p:ph type="dt" sz="quarter" idx="10"/>
          </p:nvPr>
        </p:nvSpPr>
        <p:spPr>
          <a:noFill/>
        </p:spPr>
        <p:txBody>
          <a:bodyPr/>
          <a:lstStyle/>
          <a:p>
            <a:fld id="{CFE4E551-241E-42CB-BBC7-D34C6F198A00}" type="datetime8">
              <a:rPr lang="zh-CN" altLang="en-US" smtClean="0"/>
              <a:pPr/>
              <a:t>2016年2月27日9时2分</a:t>
            </a:fld>
            <a:endParaRPr lang="zh-CN" altLang="en-US" smtClean="0"/>
          </a:p>
        </p:txBody>
      </p:sp>
      <p:sp>
        <p:nvSpPr>
          <p:cNvPr id="35845" name="灯片编号占位符 4"/>
          <p:cNvSpPr>
            <a:spLocks noGrp="1"/>
          </p:cNvSpPr>
          <p:nvPr>
            <p:ph type="sldNum" sz="quarter" idx="12"/>
          </p:nvPr>
        </p:nvSpPr>
        <p:spPr>
          <a:noFill/>
        </p:spPr>
        <p:txBody>
          <a:bodyPr/>
          <a:lstStyle/>
          <a:p>
            <a:fld id="{D7AA2DAD-D9A5-45A9-8093-09FCDCFD79B8}" type="slidenum">
              <a:rPr lang="zh-CN" altLang="en-US" smtClean="0"/>
              <a:pPr/>
              <a:t>26</a:t>
            </a:fld>
            <a:endParaRPr lang="zh-CN" altLang="en-US" smtClean="0"/>
          </a:p>
        </p:txBody>
      </p:sp>
      <p:sp>
        <p:nvSpPr>
          <p:cNvPr id="6" name="矩形 5"/>
          <p:cNvSpPr/>
          <p:nvPr/>
        </p:nvSpPr>
        <p:spPr>
          <a:xfrm>
            <a:off x="2411413" y="4054475"/>
            <a:ext cx="2963862" cy="647700"/>
          </a:xfrm>
          <a:prstGeom prst="rect">
            <a:avLst/>
          </a:prstGeom>
        </p:spPr>
        <p:txBody>
          <a:bodyPr wrap="none">
            <a:spAutoFit/>
          </a:bodyPr>
          <a:lstStyle/>
          <a:p>
            <a:pPr>
              <a:defRPr/>
            </a:pPr>
            <a:r>
              <a:rPr lang="zh-CN" altLang="zh-CN" sz="3600" b="1" kern="0" dirty="0">
                <a:solidFill>
                  <a:srgbClr val="FF0000"/>
                </a:solidFill>
                <a:latin typeface="仿宋_GB2312" pitchFamily="49" charset="-122"/>
                <a:ea typeface="仿宋_GB2312" pitchFamily="49" charset="-122"/>
              </a:rPr>
              <a:t>学号，</a:t>
            </a:r>
            <a:r>
              <a:rPr lang="zh-CN" altLang="en-US" sz="3600" b="1" kern="0" dirty="0">
                <a:solidFill>
                  <a:srgbClr val="FF0000"/>
                </a:solidFill>
                <a:latin typeface="仿宋_GB2312" pitchFamily="49" charset="-122"/>
                <a:ea typeface="仿宋_GB2312" pitchFamily="49" charset="-122"/>
              </a:rPr>
              <a:t>课程号</a:t>
            </a:r>
            <a:endParaRPr lang="zh-CN" altLang="en-US" sz="3600" dirty="0">
              <a:solidFill>
                <a:srgbClr val="FF0000"/>
              </a:solidFill>
            </a:endParaRPr>
          </a:p>
        </p:txBody>
      </p:sp>
      <p:sp>
        <p:nvSpPr>
          <p:cNvPr id="7" name="矩形 6"/>
          <p:cNvSpPr>
            <a:spLocks noChangeArrowheads="1"/>
          </p:cNvSpPr>
          <p:nvPr/>
        </p:nvSpPr>
        <p:spPr bwMode="auto">
          <a:xfrm>
            <a:off x="5640388" y="4029075"/>
            <a:ext cx="1108075" cy="646113"/>
          </a:xfrm>
          <a:prstGeom prst="rect">
            <a:avLst/>
          </a:prstGeom>
          <a:noFill/>
          <a:ln w="9525">
            <a:noFill/>
            <a:miter lim="800000"/>
            <a:headEnd/>
            <a:tailEnd/>
          </a:ln>
        </p:spPr>
        <p:txBody>
          <a:bodyPr wrap="none">
            <a:spAutoFit/>
          </a:bodyPr>
          <a:lstStyle/>
          <a:p>
            <a:r>
              <a:rPr lang="zh-CN" altLang="en-US" sz="3600" b="1">
                <a:solidFill>
                  <a:srgbClr val="C00000"/>
                </a:solidFill>
                <a:latin typeface="仿宋_GB2312" pitchFamily="49" charset="-122"/>
                <a:ea typeface="仿宋_GB2312" pitchFamily="49" charset="-122"/>
              </a:rPr>
              <a:t>成绩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术语对比</a:t>
            </a:r>
          </a:p>
        </p:txBody>
      </p:sp>
      <p:sp>
        <p:nvSpPr>
          <p:cNvPr id="36867" name="日期占位符 3"/>
          <p:cNvSpPr>
            <a:spLocks noGrp="1"/>
          </p:cNvSpPr>
          <p:nvPr>
            <p:ph type="dt" sz="quarter" idx="10"/>
          </p:nvPr>
        </p:nvSpPr>
        <p:spPr>
          <a:noFill/>
        </p:spPr>
        <p:txBody>
          <a:bodyPr/>
          <a:lstStyle/>
          <a:p>
            <a:fld id="{64FA5BFD-3BD7-4F0F-B5DD-D52BF91A8141}" type="datetime8">
              <a:rPr lang="zh-CN" altLang="en-US" smtClean="0"/>
              <a:pPr/>
              <a:t>2016年2月27日9时2分</a:t>
            </a:fld>
            <a:endParaRPr lang="zh-CN" altLang="en-US" smtClean="0"/>
          </a:p>
        </p:txBody>
      </p:sp>
      <p:sp>
        <p:nvSpPr>
          <p:cNvPr id="36868" name="灯片编号占位符 4"/>
          <p:cNvSpPr>
            <a:spLocks noGrp="1"/>
          </p:cNvSpPr>
          <p:nvPr>
            <p:ph type="sldNum" sz="quarter" idx="12"/>
          </p:nvPr>
        </p:nvSpPr>
        <p:spPr>
          <a:noFill/>
        </p:spPr>
        <p:txBody>
          <a:bodyPr/>
          <a:lstStyle/>
          <a:p>
            <a:fld id="{E07ED5A4-A356-4374-AD92-B28525D1BE32}" type="slidenum">
              <a:rPr lang="zh-CN" altLang="en-US" smtClean="0"/>
              <a:pPr/>
              <a:t>27</a:t>
            </a:fld>
            <a:endParaRPr lang="zh-CN" altLang="en-US" smtClean="0"/>
          </a:p>
        </p:txBody>
      </p:sp>
      <p:graphicFrame>
        <p:nvGraphicFramePr>
          <p:cNvPr id="6" name="表格 5"/>
          <p:cNvGraphicFramePr>
            <a:graphicFrameLocks noGrp="1"/>
          </p:cNvGraphicFramePr>
          <p:nvPr/>
        </p:nvGraphicFramePr>
        <p:xfrm>
          <a:off x="1042988" y="1412875"/>
          <a:ext cx="7200800" cy="4608513"/>
        </p:xfrm>
        <a:graphic>
          <a:graphicData uri="http://schemas.openxmlformats.org/drawingml/2006/table">
            <a:tbl>
              <a:tblPr/>
              <a:tblGrid>
                <a:gridCol w="2736304"/>
                <a:gridCol w="4464496"/>
              </a:tblGrid>
              <a:tr h="658359">
                <a:tc>
                  <a:txBody>
                    <a:bodyPr/>
                    <a:lstStyle/>
                    <a:p>
                      <a:pPr algn="ctr">
                        <a:spcBef>
                          <a:spcPts val="155"/>
                        </a:spcBef>
                        <a:spcAft>
                          <a:spcPts val="155"/>
                        </a:spcAft>
                      </a:pPr>
                      <a:r>
                        <a:rPr lang="zh-CN" sz="2800" b="1" kern="1000" dirty="0">
                          <a:solidFill>
                            <a:srgbClr val="C00000"/>
                          </a:solidFill>
                          <a:latin typeface="Times New Roman"/>
                          <a:ea typeface="方正书宋简体"/>
                          <a:cs typeface="Times New Roman"/>
                        </a:rPr>
                        <a:t>关系术语</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55"/>
                        </a:spcBef>
                        <a:spcAft>
                          <a:spcPts val="155"/>
                        </a:spcAft>
                      </a:pPr>
                      <a:r>
                        <a:rPr lang="zh-CN" sz="2800" b="1" kern="1000" dirty="0">
                          <a:solidFill>
                            <a:srgbClr val="C00000"/>
                          </a:solidFill>
                          <a:latin typeface="Times New Roman"/>
                          <a:ea typeface="方正书宋简体"/>
                          <a:cs typeface="Times New Roman"/>
                        </a:rPr>
                        <a:t>一般的表格术语</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dirty="0">
                          <a:latin typeface="Times New Roman"/>
                          <a:ea typeface="方正书宋简体"/>
                          <a:cs typeface="Times New Roman"/>
                        </a:rPr>
                        <a:t>关系名</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a:ea typeface="方正书宋简体"/>
                          <a:cs typeface="Times New Roman"/>
                        </a:rPr>
                        <a:t>表名</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dirty="0">
                          <a:latin typeface="Times New Roman"/>
                          <a:ea typeface="方正书宋简体"/>
                          <a:cs typeface="Times New Roman"/>
                        </a:rPr>
                        <a:t>关系模式</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a:ea typeface="方正书宋简体"/>
                          <a:cs typeface="Times New Roman"/>
                        </a:rPr>
                        <a:t>表头（表所含列的描述）</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a:ea typeface="方正书宋简体"/>
                          <a:cs typeface="Times New Roman"/>
                        </a:rPr>
                        <a:t>关系</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a:ea typeface="方正书宋简体"/>
                          <a:cs typeface="Times New Roman"/>
                        </a:rPr>
                        <a:t>（一张）二维表</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a:ea typeface="方正书宋简体"/>
                          <a:cs typeface="Times New Roman"/>
                        </a:rPr>
                        <a:t>元组</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a:ea typeface="方正书宋简体"/>
                          <a:cs typeface="Times New Roman"/>
                        </a:rPr>
                        <a:t>记录或行</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a:ea typeface="方正书宋简体"/>
                          <a:cs typeface="Times New Roman"/>
                        </a:rPr>
                        <a:t>属性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a:ea typeface="方正书宋简体"/>
                          <a:cs typeface="Times New Roman"/>
                        </a:rPr>
                        <a:t>列</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59">
                <a:tc>
                  <a:txBody>
                    <a:bodyPr/>
                    <a:lstStyle/>
                    <a:p>
                      <a:pPr algn="ctr">
                        <a:spcBef>
                          <a:spcPts val="155"/>
                        </a:spcBef>
                        <a:spcAft>
                          <a:spcPts val="155"/>
                        </a:spcAft>
                      </a:pPr>
                      <a:r>
                        <a:rPr lang="zh-CN" sz="2800" b="1" kern="1000">
                          <a:latin typeface="Times New Roman"/>
                          <a:ea typeface="方正书宋简体"/>
                          <a:cs typeface="Times New Roman"/>
                        </a:rPr>
                        <a:t>分量</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55"/>
                        </a:spcBef>
                        <a:spcAft>
                          <a:spcPts val="155"/>
                        </a:spcAft>
                      </a:pPr>
                      <a:r>
                        <a:rPr lang="zh-CN" sz="2800" b="1" kern="1000" dirty="0">
                          <a:latin typeface="Times New Roman"/>
                          <a:ea typeface="方正书宋简体"/>
                          <a:cs typeface="Times New Roman"/>
                        </a:rPr>
                        <a:t>一条记录中某个列的值</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3.2.2 </a:t>
            </a:r>
            <a:r>
              <a:rPr lang="zh-CN" altLang="zh-CN" smtClean="0"/>
              <a:t>形式化定义</a:t>
            </a:r>
            <a:endParaRPr lang="zh-CN" altLang="en-US" smtClean="0"/>
          </a:p>
        </p:txBody>
      </p:sp>
      <p:sp>
        <p:nvSpPr>
          <p:cNvPr id="37891" name="内容占位符 2"/>
          <p:cNvSpPr>
            <a:spLocks noGrp="1"/>
          </p:cNvSpPr>
          <p:nvPr>
            <p:ph idx="1"/>
          </p:nvPr>
        </p:nvSpPr>
        <p:spPr>
          <a:xfrm>
            <a:off x="566738" y="1414463"/>
            <a:ext cx="8001000" cy="4678362"/>
          </a:xfrm>
        </p:spPr>
        <p:txBody>
          <a:bodyPr/>
          <a:lstStyle/>
          <a:p>
            <a:r>
              <a:rPr lang="zh-CN" altLang="zh-CN" sz="3200" smtClean="0"/>
              <a:t>定义</a:t>
            </a:r>
            <a:r>
              <a:rPr lang="zh-CN" altLang="zh-CN" sz="3200" smtClean="0">
                <a:solidFill>
                  <a:srgbClr val="FF0000"/>
                </a:solidFill>
              </a:rPr>
              <a:t>笛卡尔积</a:t>
            </a:r>
            <a:r>
              <a:rPr lang="zh-CN" altLang="zh-CN" sz="3200" smtClean="0"/>
              <a:t>：设</a:t>
            </a:r>
            <a:r>
              <a:rPr lang="en-US" altLang="zh-CN" sz="3200" smtClean="0"/>
              <a:t>D</a:t>
            </a:r>
            <a:r>
              <a:rPr lang="en-US" altLang="zh-CN" sz="3200" baseline="-25000" smtClean="0"/>
              <a:t>1</a:t>
            </a:r>
            <a:r>
              <a:rPr lang="zh-CN" altLang="zh-CN" sz="3200" smtClean="0"/>
              <a:t>，</a:t>
            </a:r>
            <a:r>
              <a:rPr lang="en-US" altLang="zh-CN" sz="3200" smtClean="0"/>
              <a:t>D</a:t>
            </a:r>
            <a:r>
              <a:rPr lang="en-US" altLang="zh-CN" sz="3200" baseline="-25000" smtClean="0"/>
              <a:t>2</a:t>
            </a:r>
            <a:r>
              <a:rPr lang="zh-CN" altLang="zh-CN" sz="3200" smtClean="0"/>
              <a:t>，…，</a:t>
            </a:r>
            <a:r>
              <a:rPr lang="en-US" altLang="zh-CN" sz="3200" smtClean="0"/>
              <a:t>D</a:t>
            </a:r>
            <a:r>
              <a:rPr lang="en-US" altLang="zh-CN" sz="3200" baseline="-25000" smtClean="0"/>
              <a:t>n</a:t>
            </a:r>
            <a:r>
              <a:rPr lang="zh-CN" altLang="zh-CN" sz="3200" smtClean="0"/>
              <a:t>为任意集合，定义笛卡尔积</a:t>
            </a:r>
            <a:r>
              <a:rPr lang="en-US" altLang="zh-CN" sz="3200" smtClean="0"/>
              <a:t>D</a:t>
            </a:r>
            <a:r>
              <a:rPr lang="en-US" altLang="zh-CN" sz="3200" baseline="-25000" smtClean="0"/>
              <a:t>1</a:t>
            </a:r>
            <a:r>
              <a:rPr lang="zh-CN" altLang="zh-CN" sz="3200" smtClean="0"/>
              <a:t>，</a:t>
            </a:r>
            <a:r>
              <a:rPr lang="en-US" altLang="zh-CN" sz="3200" smtClean="0"/>
              <a:t>D</a:t>
            </a:r>
            <a:r>
              <a:rPr lang="en-US" altLang="zh-CN" sz="3200" baseline="-25000" smtClean="0"/>
              <a:t>2</a:t>
            </a:r>
            <a:r>
              <a:rPr lang="zh-CN" altLang="zh-CN" sz="3200" smtClean="0"/>
              <a:t>，…，</a:t>
            </a:r>
            <a:r>
              <a:rPr lang="en-US" altLang="zh-CN" sz="3200" smtClean="0"/>
              <a:t>D</a:t>
            </a:r>
            <a:r>
              <a:rPr lang="en-US" altLang="zh-CN" sz="3200" baseline="-25000" smtClean="0"/>
              <a:t>n</a:t>
            </a:r>
            <a:r>
              <a:rPr lang="zh-CN" altLang="zh-CN" sz="3200" smtClean="0"/>
              <a:t>为：</a:t>
            </a:r>
          </a:p>
          <a:p>
            <a:pPr>
              <a:buFont typeface="Wingdings" pitchFamily="2" charset="2"/>
              <a:buNone/>
            </a:pPr>
            <a:r>
              <a:rPr lang="en-US" altLang="zh-CN" sz="3200" smtClean="0"/>
              <a:t>  D</a:t>
            </a:r>
            <a:r>
              <a:rPr lang="en-US" altLang="zh-CN" sz="3200" baseline="-25000" smtClean="0"/>
              <a:t>1 </a:t>
            </a:r>
            <a:r>
              <a:rPr lang="zh-CN" altLang="zh-CN" sz="3200" smtClean="0"/>
              <a:t>× </a:t>
            </a:r>
            <a:r>
              <a:rPr lang="en-US" altLang="zh-CN" sz="3200" smtClean="0"/>
              <a:t>D</a:t>
            </a:r>
            <a:r>
              <a:rPr lang="en-US" altLang="zh-CN" sz="3200" baseline="-25000" smtClean="0"/>
              <a:t>2 </a:t>
            </a:r>
            <a:r>
              <a:rPr lang="zh-CN" altLang="zh-CN" sz="3200" smtClean="0"/>
              <a:t>× … × </a:t>
            </a:r>
            <a:r>
              <a:rPr lang="en-US" altLang="zh-CN" sz="3200" smtClean="0"/>
              <a:t>D</a:t>
            </a:r>
            <a:r>
              <a:rPr lang="en-US" altLang="zh-CN" sz="3200" baseline="-25000" smtClean="0"/>
              <a:t>n</a:t>
            </a:r>
            <a:r>
              <a:rPr lang="en-US" altLang="zh-CN" sz="3200" smtClean="0"/>
              <a:t> </a:t>
            </a:r>
            <a:r>
              <a:rPr lang="zh-CN" altLang="zh-CN" sz="3200" smtClean="0"/>
              <a:t>＝</a:t>
            </a:r>
            <a:r>
              <a:rPr lang="en-US" altLang="zh-CN" sz="3200" smtClean="0"/>
              <a:t>{( d</a:t>
            </a:r>
            <a:r>
              <a:rPr lang="en-US" altLang="zh-CN" sz="3200" baseline="-25000" smtClean="0"/>
              <a:t>1</a:t>
            </a:r>
            <a:r>
              <a:rPr lang="zh-CN" altLang="zh-CN" sz="3200" smtClean="0"/>
              <a:t>，</a:t>
            </a:r>
            <a:r>
              <a:rPr lang="en-US" altLang="zh-CN" sz="3200" smtClean="0"/>
              <a:t>d</a:t>
            </a:r>
            <a:r>
              <a:rPr lang="en-US" altLang="zh-CN" sz="3200" baseline="-25000" smtClean="0"/>
              <a:t>2</a:t>
            </a:r>
            <a:r>
              <a:rPr lang="zh-CN" altLang="zh-CN" sz="3200" smtClean="0"/>
              <a:t>，…，</a:t>
            </a:r>
            <a:r>
              <a:rPr lang="en-US" altLang="zh-CN" sz="3200" smtClean="0"/>
              <a:t>d</a:t>
            </a:r>
            <a:r>
              <a:rPr lang="en-US" altLang="zh-CN" sz="3200" baseline="-25000" smtClean="0"/>
              <a:t>n </a:t>
            </a:r>
            <a:r>
              <a:rPr lang="en-US" altLang="zh-CN" sz="3200" smtClean="0"/>
              <a:t>) | d</a:t>
            </a:r>
            <a:r>
              <a:rPr lang="en-US" altLang="zh-CN" sz="3200" baseline="-25000" smtClean="0"/>
              <a:t>i</a:t>
            </a:r>
            <a:r>
              <a:rPr lang="en-US" altLang="zh-CN" sz="3200" smtClean="0"/>
              <a:t> ∈D</a:t>
            </a:r>
            <a:r>
              <a:rPr lang="en-US" altLang="zh-CN" sz="3200" baseline="-25000" smtClean="0"/>
              <a:t>i</a:t>
            </a:r>
            <a:r>
              <a:rPr lang="zh-CN" altLang="zh-CN" sz="3200" smtClean="0"/>
              <a:t>，</a:t>
            </a:r>
            <a:r>
              <a:rPr lang="en-US" altLang="zh-CN" sz="3200" smtClean="0"/>
              <a:t>i</a:t>
            </a:r>
            <a:r>
              <a:rPr lang="zh-CN" altLang="zh-CN" sz="3200" smtClean="0"/>
              <a:t>＝</a:t>
            </a:r>
            <a:r>
              <a:rPr lang="en-US" altLang="zh-CN" sz="3200" smtClean="0"/>
              <a:t>1</a:t>
            </a:r>
            <a:r>
              <a:rPr lang="zh-CN" altLang="zh-CN" sz="3200" smtClean="0"/>
              <a:t>，</a:t>
            </a:r>
            <a:r>
              <a:rPr lang="en-US" altLang="zh-CN" sz="3200" smtClean="0"/>
              <a:t>2</a:t>
            </a:r>
            <a:r>
              <a:rPr lang="zh-CN" altLang="zh-CN" sz="3200" smtClean="0"/>
              <a:t>，…，</a:t>
            </a:r>
            <a:r>
              <a:rPr lang="en-US" altLang="zh-CN" sz="3200" smtClean="0"/>
              <a:t>n }</a:t>
            </a:r>
            <a:endParaRPr lang="zh-CN" altLang="zh-CN" sz="3200" smtClean="0"/>
          </a:p>
          <a:p>
            <a:r>
              <a:rPr lang="zh-CN" altLang="zh-CN" sz="3200" smtClean="0"/>
              <a:t>其中每一个元素（</a:t>
            </a:r>
            <a:r>
              <a:rPr lang="en-US" altLang="zh-CN" sz="3200" smtClean="0"/>
              <a:t>d</a:t>
            </a:r>
            <a:r>
              <a:rPr lang="en-US" altLang="zh-CN" sz="3200" baseline="-25000" smtClean="0"/>
              <a:t>1</a:t>
            </a:r>
            <a:r>
              <a:rPr lang="zh-CN" altLang="zh-CN" sz="3200" smtClean="0"/>
              <a:t>，</a:t>
            </a:r>
            <a:r>
              <a:rPr lang="en-US" altLang="zh-CN" sz="3200" smtClean="0"/>
              <a:t>d</a:t>
            </a:r>
            <a:r>
              <a:rPr lang="en-US" altLang="zh-CN" sz="3200" baseline="-25000" smtClean="0"/>
              <a:t>2</a:t>
            </a:r>
            <a:r>
              <a:rPr lang="zh-CN" altLang="zh-CN" sz="3200" smtClean="0"/>
              <a:t>，…，</a:t>
            </a:r>
            <a:r>
              <a:rPr lang="en-US" altLang="zh-CN" sz="3200" smtClean="0"/>
              <a:t>d</a:t>
            </a:r>
            <a:r>
              <a:rPr lang="en-US" altLang="zh-CN" sz="3200" baseline="-25000" smtClean="0"/>
              <a:t>n</a:t>
            </a:r>
            <a:r>
              <a:rPr lang="zh-CN" altLang="zh-CN" sz="3200" smtClean="0"/>
              <a:t>）称为一个</a:t>
            </a:r>
            <a:r>
              <a:rPr lang="en-US" altLang="zh-CN" sz="3200" smtClean="0">
                <a:solidFill>
                  <a:srgbClr val="FF0000"/>
                </a:solidFill>
              </a:rPr>
              <a:t>n</a:t>
            </a:r>
            <a:r>
              <a:rPr lang="zh-CN" altLang="zh-CN" sz="3200" smtClean="0">
                <a:solidFill>
                  <a:srgbClr val="FF0000"/>
                </a:solidFill>
              </a:rPr>
              <a:t>元组</a:t>
            </a:r>
            <a:r>
              <a:rPr lang="zh-CN" altLang="zh-CN" sz="3200" smtClean="0"/>
              <a:t>，简称元组。</a:t>
            </a:r>
            <a:endParaRPr lang="en-US" altLang="zh-CN" sz="3200" smtClean="0"/>
          </a:p>
          <a:p>
            <a:r>
              <a:rPr lang="zh-CN" altLang="zh-CN" sz="3200" smtClean="0"/>
              <a:t>元组中每一个</a:t>
            </a:r>
            <a:r>
              <a:rPr lang="en-US" altLang="zh-CN" sz="3200" smtClean="0"/>
              <a:t>d</a:t>
            </a:r>
            <a:r>
              <a:rPr lang="en-US" altLang="zh-CN" sz="3200" baseline="-25000" smtClean="0"/>
              <a:t>i</a:t>
            </a:r>
            <a:r>
              <a:rPr lang="zh-CN" altLang="zh-CN" sz="3200" smtClean="0"/>
              <a:t>称为是一个</a:t>
            </a:r>
            <a:r>
              <a:rPr lang="zh-CN" altLang="zh-CN" sz="3200" smtClean="0">
                <a:solidFill>
                  <a:srgbClr val="FF0000"/>
                </a:solidFill>
              </a:rPr>
              <a:t>分量</a:t>
            </a:r>
            <a:r>
              <a:rPr lang="zh-CN" altLang="zh-CN" sz="3200" smtClean="0"/>
              <a:t>。</a:t>
            </a:r>
            <a:endParaRPr lang="zh-CN" altLang="en-US" sz="3200" smtClean="0"/>
          </a:p>
        </p:txBody>
      </p:sp>
      <p:sp>
        <p:nvSpPr>
          <p:cNvPr id="37892" name="日期占位符 3"/>
          <p:cNvSpPr>
            <a:spLocks noGrp="1"/>
          </p:cNvSpPr>
          <p:nvPr>
            <p:ph type="dt" sz="quarter" idx="10"/>
          </p:nvPr>
        </p:nvSpPr>
        <p:spPr>
          <a:noFill/>
        </p:spPr>
        <p:txBody>
          <a:bodyPr/>
          <a:lstStyle/>
          <a:p>
            <a:fld id="{741F8F23-FA5E-445E-AE59-5677A8306496}" type="datetime8">
              <a:rPr lang="zh-CN" altLang="en-US" smtClean="0"/>
              <a:pPr/>
              <a:t>2016年2月27日9时2分</a:t>
            </a:fld>
            <a:endParaRPr lang="zh-CN" altLang="en-US" smtClean="0"/>
          </a:p>
        </p:txBody>
      </p:sp>
      <p:sp>
        <p:nvSpPr>
          <p:cNvPr id="37893" name="灯片编号占位符 4"/>
          <p:cNvSpPr>
            <a:spLocks noGrp="1"/>
          </p:cNvSpPr>
          <p:nvPr>
            <p:ph type="sldNum" sz="quarter" idx="12"/>
          </p:nvPr>
        </p:nvSpPr>
        <p:spPr>
          <a:noFill/>
        </p:spPr>
        <p:txBody>
          <a:bodyPr/>
          <a:lstStyle/>
          <a:p>
            <a:fld id="{BA077BD0-C3D0-48DD-A771-AB7333954C16}" type="slidenum">
              <a:rPr lang="zh-CN" altLang="en-US" smtClean="0"/>
              <a:pPr/>
              <a:t>28</a:t>
            </a:fld>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笛卡尔积示例</a:t>
            </a:r>
          </a:p>
        </p:txBody>
      </p:sp>
      <p:sp>
        <p:nvSpPr>
          <p:cNvPr id="38915" name="内容占位符 2"/>
          <p:cNvSpPr>
            <a:spLocks noGrp="1"/>
          </p:cNvSpPr>
          <p:nvPr>
            <p:ph idx="1"/>
          </p:nvPr>
        </p:nvSpPr>
        <p:spPr>
          <a:xfrm>
            <a:off x="468313" y="1268413"/>
            <a:ext cx="8424862" cy="4824412"/>
          </a:xfrm>
        </p:spPr>
        <p:txBody>
          <a:bodyPr/>
          <a:lstStyle/>
          <a:p>
            <a:pPr>
              <a:lnSpc>
                <a:spcPct val="100000"/>
              </a:lnSpc>
            </a:pPr>
            <a:r>
              <a:rPr lang="en-US" altLang="zh-CN" sz="2800" smtClean="0"/>
              <a:t>D</a:t>
            </a:r>
            <a:r>
              <a:rPr lang="en-US" altLang="zh-CN" sz="2800" baseline="-25000" smtClean="0"/>
              <a:t>1</a:t>
            </a:r>
            <a:r>
              <a:rPr lang="zh-CN" altLang="zh-CN" sz="2800" smtClean="0"/>
              <a:t>＝</a:t>
            </a:r>
            <a:r>
              <a:rPr lang="en-US" altLang="zh-CN" sz="2800" smtClean="0"/>
              <a:t>{</a:t>
            </a:r>
            <a:r>
              <a:rPr lang="zh-CN" altLang="zh-CN" sz="2800" smtClean="0"/>
              <a:t>计算机系，信息管理系</a:t>
            </a:r>
            <a:r>
              <a:rPr lang="en-US" altLang="zh-CN" sz="2800" smtClean="0"/>
              <a:t>} </a:t>
            </a:r>
            <a:endParaRPr lang="zh-CN" altLang="zh-CN" sz="2800" smtClean="0"/>
          </a:p>
          <a:p>
            <a:pPr>
              <a:lnSpc>
                <a:spcPct val="100000"/>
              </a:lnSpc>
            </a:pPr>
            <a:r>
              <a:rPr lang="en-US" altLang="zh-CN" sz="2800" smtClean="0"/>
              <a:t>D</a:t>
            </a:r>
            <a:r>
              <a:rPr lang="en-US" altLang="zh-CN" sz="2800" baseline="-25000" smtClean="0"/>
              <a:t>2</a:t>
            </a:r>
            <a:r>
              <a:rPr lang="zh-CN" altLang="zh-CN" sz="2800" smtClean="0"/>
              <a:t>＝</a:t>
            </a:r>
            <a:r>
              <a:rPr lang="en-US" altLang="zh-CN" sz="2800" smtClean="0"/>
              <a:t>{</a:t>
            </a:r>
            <a:r>
              <a:rPr lang="zh-CN" altLang="zh-CN" sz="2800" smtClean="0"/>
              <a:t>李勇，刘晨，吴宾</a:t>
            </a:r>
            <a:r>
              <a:rPr lang="en-US" altLang="zh-CN" sz="2800" smtClean="0"/>
              <a:t>}</a:t>
            </a:r>
            <a:endParaRPr lang="zh-CN" altLang="zh-CN" sz="2800" smtClean="0"/>
          </a:p>
          <a:p>
            <a:pPr>
              <a:lnSpc>
                <a:spcPct val="100000"/>
              </a:lnSpc>
            </a:pPr>
            <a:r>
              <a:rPr lang="en-US" altLang="zh-CN" sz="2800" smtClean="0"/>
              <a:t>D</a:t>
            </a:r>
            <a:r>
              <a:rPr lang="en-US" altLang="zh-CN" sz="2800" baseline="-25000" smtClean="0"/>
              <a:t>3</a:t>
            </a:r>
            <a:r>
              <a:rPr lang="zh-CN" altLang="zh-CN" sz="2800" smtClean="0"/>
              <a:t>＝</a:t>
            </a:r>
            <a:r>
              <a:rPr lang="en-US" altLang="zh-CN" sz="2800" smtClean="0"/>
              <a:t>{</a:t>
            </a:r>
            <a:r>
              <a:rPr lang="zh-CN" altLang="zh-CN" sz="2800" smtClean="0"/>
              <a:t>男，女</a:t>
            </a:r>
            <a:r>
              <a:rPr lang="en-US" altLang="zh-CN" sz="2800" smtClean="0"/>
              <a:t>}</a:t>
            </a:r>
            <a:endParaRPr lang="zh-CN" altLang="zh-CN" sz="2800" smtClean="0"/>
          </a:p>
          <a:p>
            <a:pPr>
              <a:lnSpc>
                <a:spcPct val="100000"/>
              </a:lnSpc>
            </a:pPr>
            <a:r>
              <a:rPr lang="zh-CN" altLang="zh-CN" sz="2800" smtClean="0"/>
              <a:t>则</a:t>
            </a:r>
            <a:r>
              <a:rPr lang="en-US" altLang="zh-CN" sz="2800" smtClean="0"/>
              <a:t>D</a:t>
            </a:r>
            <a:r>
              <a:rPr lang="en-US" altLang="zh-CN" sz="2800" baseline="-25000" smtClean="0"/>
              <a:t>1 </a:t>
            </a:r>
            <a:r>
              <a:rPr lang="zh-CN" altLang="zh-CN" sz="2800" smtClean="0"/>
              <a:t>× </a:t>
            </a:r>
            <a:r>
              <a:rPr lang="en-US" altLang="zh-CN" sz="2800" smtClean="0"/>
              <a:t>D</a:t>
            </a:r>
            <a:r>
              <a:rPr lang="en-US" altLang="zh-CN" sz="2800" baseline="-25000" smtClean="0"/>
              <a:t>2 </a:t>
            </a:r>
            <a:r>
              <a:rPr lang="zh-CN" altLang="zh-CN" sz="2800" smtClean="0"/>
              <a:t>× </a:t>
            </a:r>
            <a:r>
              <a:rPr lang="en-US" altLang="zh-CN" sz="2800" smtClean="0"/>
              <a:t>D</a:t>
            </a:r>
            <a:r>
              <a:rPr lang="en-US" altLang="zh-CN" sz="2800" baseline="-25000" smtClean="0"/>
              <a:t>3</a:t>
            </a:r>
            <a:r>
              <a:rPr lang="zh-CN" altLang="zh-CN" sz="2800" smtClean="0"/>
              <a:t>笛卡尔积为：</a:t>
            </a:r>
            <a:endParaRPr lang="en-US" altLang="zh-CN" sz="2800" smtClean="0"/>
          </a:p>
          <a:p>
            <a:pPr>
              <a:buFont typeface="Wingdings" pitchFamily="2" charset="2"/>
              <a:buNone/>
            </a:pPr>
            <a:r>
              <a:rPr lang="en-US" altLang="zh-CN" sz="2400" smtClean="0"/>
              <a:t>{</a:t>
            </a:r>
            <a:r>
              <a:rPr lang="zh-CN" altLang="zh-CN" sz="2400" smtClean="0"/>
              <a:t>（计算机系，李勇，男），（计算机系，李勇，女），</a:t>
            </a:r>
          </a:p>
          <a:p>
            <a:pPr>
              <a:buFont typeface="Wingdings" pitchFamily="2" charset="2"/>
              <a:buNone/>
            </a:pPr>
            <a:r>
              <a:rPr lang="en-US" altLang="zh-CN" sz="2400" smtClean="0"/>
              <a:t> </a:t>
            </a:r>
            <a:r>
              <a:rPr lang="zh-CN" altLang="zh-CN" sz="2400" smtClean="0"/>
              <a:t>（计算机系，刘晨，男），（计算机系，刘晨，女），</a:t>
            </a:r>
          </a:p>
          <a:p>
            <a:pPr>
              <a:buFont typeface="Wingdings" pitchFamily="2" charset="2"/>
              <a:buNone/>
            </a:pPr>
            <a:r>
              <a:rPr lang="en-US" altLang="zh-CN" sz="2400" smtClean="0"/>
              <a:t> </a:t>
            </a:r>
            <a:r>
              <a:rPr lang="zh-CN" altLang="zh-CN" sz="2400" smtClean="0"/>
              <a:t>（计算机系，吴宾，男），（计算机系，吴宾，女），</a:t>
            </a:r>
          </a:p>
          <a:p>
            <a:pPr>
              <a:buFont typeface="Wingdings" pitchFamily="2" charset="2"/>
              <a:buNone/>
            </a:pPr>
            <a:r>
              <a:rPr lang="en-US" altLang="zh-CN" sz="2400" smtClean="0"/>
              <a:t> </a:t>
            </a:r>
            <a:r>
              <a:rPr lang="zh-CN" altLang="zh-CN" sz="2400" smtClean="0"/>
              <a:t>（信息管理系，李勇，男），（信息管理系，李勇，女），</a:t>
            </a:r>
          </a:p>
          <a:p>
            <a:pPr>
              <a:buFont typeface="Wingdings" pitchFamily="2" charset="2"/>
              <a:buNone/>
            </a:pPr>
            <a:r>
              <a:rPr lang="en-US" altLang="zh-CN" sz="2400" smtClean="0"/>
              <a:t> </a:t>
            </a:r>
            <a:r>
              <a:rPr lang="zh-CN" altLang="zh-CN" sz="2400" smtClean="0"/>
              <a:t>（信息管理系，刘晨，男），（信息管理系，刘晨，女），</a:t>
            </a:r>
          </a:p>
          <a:p>
            <a:pPr>
              <a:buFont typeface="Wingdings" pitchFamily="2" charset="2"/>
              <a:buNone/>
            </a:pPr>
            <a:r>
              <a:rPr lang="en-US" altLang="zh-CN" sz="2400" smtClean="0"/>
              <a:t> </a:t>
            </a:r>
            <a:r>
              <a:rPr lang="zh-CN" altLang="zh-CN" sz="2400" smtClean="0"/>
              <a:t>（信息管理系，吴宾，男），（信息管理系，吴宾，女）</a:t>
            </a:r>
            <a:r>
              <a:rPr lang="en-US" altLang="zh-CN" sz="2400" smtClean="0"/>
              <a:t>}</a:t>
            </a:r>
            <a:endParaRPr lang="en-US" altLang="zh-CN" sz="2800" smtClean="0"/>
          </a:p>
        </p:txBody>
      </p:sp>
      <p:sp>
        <p:nvSpPr>
          <p:cNvPr id="38916" name="日期占位符 3"/>
          <p:cNvSpPr>
            <a:spLocks noGrp="1"/>
          </p:cNvSpPr>
          <p:nvPr>
            <p:ph type="dt" sz="quarter" idx="10"/>
          </p:nvPr>
        </p:nvSpPr>
        <p:spPr>
          <a:noFill/>
        </p:spPr>
        <p:txBody>
          <a:bodyPr/>
          <a:lstStyle/>
          <a:p>
            <a:fld id="{3ADC7D79-0C1D-4F48-8F37-E09C484D8D06}" type="datetime8">
              <a:rPr lang="zh-CN" altLang="en-US" smtClean="0"/>
              <a:pPr/>
              <a:t>2016年2月27日9时2分</a:t>
            </a:fld>
            <a:endParaRPr lang="zh-CN" altLang="en-US" smtClean="0"/>
          </a:p>
        </p:txBody>
      </p:sp>
      <p:sp>
        <p:nvSpPr>
          <p:cNvPr id="38917" name="灯片编号占位符 4"/>
          <p:cNvSpPr>
            <a:spLocks noGrp="1"/>
          </p:cNvSpPr>
          <p:nvPr>
            <p:ph type="sldNum" sz="quarter" idx="12"/>
          </p:nvPr>
        </p:nvSpPr>
        <p:spPr>
          <a:noFill/>
        </p:spPr>
        <p:txBody>
          <a:bodyPr/>
          <a:lstStyle/>
          <a:p>
            <a:fld id="{A49F785C-17CA-4073-B57C-AEF98F081A29}" type="slidenum">
              <a:rPr lang="zh-CN" altLang="en-US" smtClean="0"/>
              <a:pPr/>
              <a:t>29</a:t>
            </a:fld>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3.1 </a:t>
            </a:r>
            <a:r>
              <a:rPr lang="zh-CN" altLang="en-US" smtClean="0"/>
              <a:t>关系数据模型</a:t>
            </a:r>
          </a:p>
        </p:txBody>
      </p:sp>
      <p:sp>
        <p:nvSpPr>
          <p:cNvPr id="13315" name="内容占位符 2"/>
          <p:cNvSpPr>
            <a:spLocks noGrp="1"/>
          </p:cNvSpPr>
          <p:nvPr>
            <p:ph idx="1"/>
          </p:nvPr>
        </p:nvSpPr>
        <p:spPr>
          <a:xfrm>
            <a:off x="566738" y="1414463"/>
            <a:ext cx="8001000" cy="4678362"/>
          </a:xfrm>
        </p:spPr>
        <p:txBody>
          <a:bodyPr/>
          <a:lstStyle/>
          <a:p>
            <a:r>
              <a:rPr lang="zh-CN" altLang="zh-CN" sz="3200" smtClean="0"/>
              <a:t>关系数据模型源于数学</a:t>
            </a:r>
            <a:r>
              <a:rPr lang="zh-CN" altLang="en-US" sz="3200" smtClean="0"/>
              <a:t>。</a:t>
            </a:r>
            <a:endParaRPr lang="en-US" altLang="zh-CN" sz="3200" smtClean="0"/>
          </a:p>
          <a:p>
            <a:pPr algn="just"/>
            <a:r>
              <a:rPr lang="en-US" altLang="zh-CN" sz="3200" smtClean="0"/>
              <a:t>1970</a:t>
            </a:r>
            <a:r>
              <a:rPr lang="zh-CN" altLang="zh-CN" sz="3200" smtClean="0"/>
              <a:t>年</a:t>
            </a:r>
            <a:r>
              <a:rPr lang="en-US" altLang="zh-CN" sz="3200" smtClean="0"/>
              <a:t>IBM</a:t>
            </a:r>
            <a:r>
              <a:rPr lang="zh-CN" altLang="zh-CN" sz="3200" smtClean="0"/>
              <a:t>研究员</a:t>
            </a:r>
            <a:r>
              <a:rPr lang="en-US" altLang="zh-CN" sz="3200" smtClean="0"/>
              <a:t>E.F.Codd</a:t>
            </a:r>
            <a:r>
              <a:rPr lang="zh-CN" altLang="en-US" sz="3200" smtClean="0"/>
              <a:t>博士</a:t>
            </a:r>
            <a:r>
              <a:rPr lang="zh-CN" altLang="zh-CN" sz="3200" smtClean="0"/>
              <a:t>在美国计算机学会会刊（《</a:t>
            </a:r>
            <a:r>
              <a:rPr lang="en-US" altLang="zh-CN" sz="3200" smtClean="0"/>
              <a:t>Communication of the ACM</a:t>
            </a:r>
            <a:r>
              <a:rPr lang="zh-CN" altLang="zh-CN" sz="3200" smtClean="0"/>
              <a:t>》）上发表了题为“</a:t>
            </a:r>
            <a:r>
              <a:rPr lang="en-US" altLang="zh-CN" sz="3200" smtClean="0"/>
              <a:t>A Relational Model of Data for Shared Data Banks</a:t>
            </a:r>
            <a:r>
              <a:rPr lang="zh-CN" altLang="zh-CN" sz="3200" smtClean="0"/>
              <a:t>”的论文，开创了数据库系统的新纪元。</a:t>
            </a:r>
            <a:endParaRPr lang="zh-CN" altLang="en-US" sz="3200" smtClean="0"/>
          </a:p>
        </p:txBody>
      </p:sp>
      <p:sp>
        <p:nvSpPr>
          <p:cNvPr id="13316" name="日期占位符 3"/>
          <p:cNvSpPr>
            <a:spLocks noGrp="1"/>
          </p:cNvSpPr>
          <p:nvPr>
            <p:ph type="dt" sz="quarter" idx="10"/>
          </p:nvPr>
        </p:nvSpPr>
        <p:spPr>
          <a:noFill/>
        </p:spPr>
        <p:txBody>
          <a:bodyPr/>
          <a:lstStyle/>
          <a:p>
            <a:fld id="{C7F53BC0-2C3D-4C32-8ACF-293C87D843B5}" type="datetime8">
              <a:rPr lang="zh-CN" altLang="en-US" smtClean="0"/>
              <a:pPr/>
              <a:t>2016年2月27日9时2分</a:t>
            </a:fld>
            <a:endParaRPr lang="zh-CN" altLang="en-US" smtClean="0"/>
          </a:p>
        </p:txBody>
      </p:sp>
      <p:sp>
        <p:nvSpPr>
          <p:cNvPr id="13317" name="灯片编号占位符 4"/>
          <p:cNvSpPr>
            <a:spLocks noGrp="1"/>
          </p:cNvSpPr>
          <p:nvPr>
            <p:ph type="sldNum" sz="quarter" idx="12"/>
          </p:nvPr>
        </p:nvSpPr>
        <p:spPr>
          <a:noFill/>
        </p:spPr>
        <p:txBody>
          <a:bodyPr/>
          <a:lstStyle/>
          <a:p>
            <a:fld id="{6CC13817-D5D2-4E2B-86B6-BA1BA5A4BB79}" type="slidenum">
              <a:rPr lang="zh-CN" altLang="en-US" smtClean="0"/>
              <a:pPr/>
              <a:t>3</a:t>
            </a:fld>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smtClean="0"/>
              <a:t>笛卡尔乘积实际就是二维表</a:t>
            </a:r>
          </a:p>
        </p:txBody>
      </p:sp>
      <p:sp>
        <p:nvSpPr>
          <p:cNvPr id="3076" name="日期占位符 3"/>
          <p:cNvSpPr>
            <a:spLocks noGrp="1"/>
          </p:cNvSpPr>
          <p:nvPr>
            <p:ph type="dt" sz="quarter" idx="10"/>
          </p:nvPr>
        </p:nvSpPr>
        <p:spPr>
          <a:noFill/>
        </p:spPr>
        <p:txBody>
          <a:bodyPr/>
          <a:lstStyle/>
          <a:p>
            <a:fld id="{805AC795-5BD1-4593-A176-5D90FEF5D79A}" type="datetime8">
              <a:rPr lang="zh-CN" altLang="en-US" smtClean="0"/>
              <a:pPr/>
              <a:t>2016年2月27日9时2分</a:t>
            </a:fld>
            <a:endParaRPr lang="zh-CN" altLang="en-US" smtClean="0"/>
          </a:p>
        </p:txBody>
      </p:sp>
      <p:sp>
        <p:nvSpPr>
          <p:cNvPr id="3077" name="灯片编号占位符 4"/>
          <p:cNvSpPr>
            <a:spLocks noGrp="1"/>
          </p:cNvSpPr>
          <p:nvPr>
            <p:ph type="sldNum" sz="quarter" idx="12"/>
          </p:nvPr>
        </p:nvSpPr>
        <p:spPr>
          <a:noFill/>
        </p:spPr>
        <p:txBody>
          <a:bodyPr/>
          <a:lstStyle/>
          <a:p>
            <a:fld id="{72A7F233-1068-4886-A4A9-A88F8BE4C7D9}" type="slidenum">
              <a:rPr lang="zh-CN" altLang="en-US" smtClean="0"/>
              <a:pPr/>
              <a:t>30</a:t>
            </a:fld>
            <a:endParaRPr lang="zh-CN" altLang="en-US" smtClean="0"/>
          </a:p>
        </p:txBody>
      </p:sp>
      <p:sp>
        <p:nvSpPr>
          <p:cNvPr id="30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1"/>
          <p:cNvGraphicFramePr>
            <a:graphicFrameLocks noChangeAspect="1"/>
          </p:cNvGraphicFramePr>
          <p:nvPr/>
        </p:nvGraphicFramePr>
        <p:xfrm>
          <a:off x="755650" y="1379538"/>
          <a:ext cx="7658100" cy="4425950"/>
        </p:xfrm>
        <a:graphic>
          <a:graphicData uri="http://schemas.openxmlformats.org/presentationml/2006/ole">
            <mc:AlternateContent xmlns:mc="http://schemas.openxmlformats.org/markup-compatibility/2006">
              <mc:Choice xmlns:v="urn:schemas-microsoft-com:vml" Requires="v">
                <p:oleObj spid="_x0000_s3076" name="Visio" r:id="rId3" imgW="3971991" imgH="2292746" progId="Visio.Drawing.11">
                  <p:embed/>
                </p:oleObj>
              </mc:Choice>
              <mc:Fallback>
                <p:oleObj name="Visio" r:id="rId3" imgW="3971991" imgH="229274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79538"/>
                        <a:ext cx="7658100" cy="442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关系的形式化定义</a:t>
            </a:r>
          </a:p>
        </p:txBody>
      </p:sp>
      <p:sp>
        <p:nvSpPr>
          <p:cNvPr id="39939" name="内容占位符 2"/>
          <p:cNvSpPr>
            <a:spLocks noGrp="1"/>
          </p:cNvSpPr>
          <p:nvPr>
            <p:ph idx="1"/>
          </p:nvPr>
        </p:nvSpPr>
        <p:spPr>
          <a:xfrm>
            <a:off x="539750" y="1341438"/>
            <a:ext cx="8027988" cy="4751387"/>
          </a:xfrm>
        </p:spPr>
        <p:txBody>
          <a:bodyPr/>
          <a:lstStyle/>
          <a:p>
            <a:pPr>
              <a:lnSpc>
                <a:spcPct val="100000"/>
              </a:lnSpc>
            </a:pPr>
            <a:r>
              <a:rPr lang="zh-CN" altLang="zh-CN" sz="3200" smtClean="0"/>
              <a:t>笛卡尔积</a:t>
            </a:r>
            <a:r>
              <a:rPr lang="en-US" altLang="zh-CN" sz="3200" smtClean="0"/>
              <a:t>D</a:t>
            </a:r>
            <a:r>
              <a:rPr lang="en-US" altLang="zh-CN" sz="3200" baseline="-25000" smtClean="0"/>
              <a:t>1</a:t>
            </a:r>
            <a:r>
              <a:rPr lang="zh-CN" altLang="zh-CN" sz="3200" smtClean="0"/>
              <a:t>，</a:t>
            </a:r>
            <a:r>
              <a:rPr lang="en-US" altLang="zh-CN" sz="3200" smtClean="0"/>
              <a:t>D</a:t>
            </a:r>
            <a:r>
              <a:rPr lang="en-US" altLang="zh-CN" sz="3200" baseline="-25000" smtClean="0"/>
              <a:t>2</a:t>
            </a:r>
            <a:r>
              <a:rPr lang="zh-CN" altLang="zh-CN" sz="3200" smtClean="0"/>
              <a:t>，…，</a:t>
            </a:r>
            <a:r>
              <a:rPr lang="en-US" altLang="zh-CN" sz="3200" smtClean="0"/>
              <a:t>D</a:t>
            </a:r>
            <a:r>
              <a:rPr lang="en-US" altLang="zh-CN" sz="3200" baseline="-25000" smtClean="0"/>
              <a:t>n</a:t>
            </a:r>
            <a:r>
              <a:rPr lang="zh-CN" altLang="zh-CN" sz="3200" smtClean="0"/>
              <a:t>的任意一个子集称为</a:t>
            </a:r>
            <a:r>
              <a:rPr lang="en-US" altLang="zh-CN" sz="3200" smtClean="0"/>
              <a:t>D</a:t>
            </a:r>
            <a:r>
              <a:rPr lang="en-US" altLang="zh-CN" sz="3200" baseline="-25000" smtClean="0"/>
              <a:t>1</a:t>
            </a:r>
            <a:r>
              <a:rPr lang="zh-CN" altLang="zh-CN" sz="3200" smtClean="0"/>
              <a:t>，</a:t>
            </a:r>
            <a:r>
              <a:rPr lang="en-US" altLang="zh-CN" sz="3200" smtClean="0"/>
              <a:t>D</a:t>
            </a:r>
            <a:r>
              <a:rPr lang="en-US" altLang="zh-CN" sz="3200" baseline="-25000" smtClean="0"/>
              <a:t>2</a:t>
            </a:r>
            <a:r>
              <a:rPr lang="zh-CN" altLang="zh-CN" sz="3200" smtClean="0"/>
              <a:t>，…，</a:t>
            </a:r>
            <a:r>
              <a:rPr lang="en-US" altLang="zh-CN" sz="3200" smtClean="0"/>
              <a:t>D</a:t>
            </a:r>
            <a:r>
              <a:rPr lang="en-US" altLang="zh-CN" sz="3200" baseline="-25000" smtClean="0"/>
              <a:t>n</a:t>
            </a:r>
            <a:r>
              <a:rPr lang="zh-CN" altLang="zh-CN" sz="3200" smtClean="0"/>
              <a:t>上的一个</a:t>
            </a:r>
            <a:r>
              <a:rPr lang="en-US" altLang="zh-CN" sz="3200" smtClean="0">
                <a:solidFill>
                  <a:srgbClr val="FF0000"/>
                </a:solidFill>
              </a:rPr>
              <a:t>n</a:t>
            </a:r>
            <a:r>
              <a:rPr lang="zh-CN" altLang="zh-CN" sz="3200" smtClean="0">
                <a:solidFill>
                  <a:srgbClr val="FF0000"/>
                </a:solidFill>
              </a:rPr>
              <a:t>元关系</a:t>
            </a:r>
            <a:r>
              <a:rPr lang="zh-CN" altLang="zh-CN" sz="3200" smtClean="0"/>
              <a:t>。 </a:t>
            </a:r>
            <a:endParaRPr lang="en-US" altLang="zh-CN" sz="3200" smtClean="0"/>
          </a:p>
          <a:p>
            <a:pPr>
              <a:lnSpc>
                <a:spcPct val="100000"/>
              </a:lnSpc>
            </a:pPr>
            <a:r>
              <a:rPr lang="zh-CN" altLang="zh-CN" sz="3200" smtClean="0"/>
              <a:t>形式化的关系定义同样可以把关系看成二维表，给表中的每个列取一个名字，称为</a:t>
            </a:r>
            <a:r>
              <a:rPr lang="zh-CN" altLang="zh-CN" sz="3200" smtClean="0">
                <a:solidFill>
                  <a:srgbClr val="FF0000"/>
                </a:solidFill>
              </a:rPr>
              <a:t>属性</a:t>
            </a:r>
            <a:r>
              <a:rPr lang="zh-CN" altLang="zh-CN" sz="3200" smtClean="0"/>
              <a:t>。</a:t>
            </a:r>
            <a:endParaRPr lang="en-US" altLang="zh-CN" sz="3200" smtClean="0"/>
          </a:p>
          <a:p>
            <a:pPr>
              <a:lnSpc>
                <a:spcPct val="100000"/>
              </a:lnSpc>
            </a:pPr>
            <a:r>
              <a:rPr lang="en-US" altLang="zh-CN" sz="3200" smtClean="0"/>
              <a:t>n</a:t>
            </a:r>
            <a:r>
              <a:rPr lang="zh-CN" altLang="zh-CN" sz="3200" smtClean="0"/>
              <a:t>元关系有</a:t>
            </a:r>
            <a:r>
              <a:rPr lang="en-US" altLang="zh-CN" sz="3200" smtClean="0"/>
              <a:t>n</a:t>
            </a:r>
            <a:r>
              <a:rPr lang="zh-CN" altLang="zh-CN" sz="3200" smtClean="0"/>
              <a:t>个属性，一个关系中的属性的名字必须是唯一的。</a:t>
            </a:r>
            <a:endParaRPr lang="en-US" altLang="zh-CN" sz="3200" smtClean="0"/>
          </a:p>
          <a:p>
            <a:pPr>
              <a:lnSpc>
                <a:spcPct val="100000"/>
              </a:lnSpc>
            </a:pPr>
            <a:r>
              <a:rPr lang="zh-CN" altLang="zh-CN" sz="3200" smtClean="0"/>
              <a:t>属性</a:t>
            </a:r>
            <a:r>
              <a:rPr lang="en-US" altLang="zh-CN" sz="3200" smtClean="0"/>
              <a:t>D</a:t>
            </a:r>
            <a:r>
              <a:rPr lang="en-US" altLang="zh-CN" sz="3200" baseline="-25000" smtClean="0"/>
              <a:t>i</a:t>
            </a:r>
            <a:r>
              <a:rPr lang="zh-CN" altLang="zh-CN" sz="3200" smtClean="0"/>
              <a:t>的取值范围（</a:t>
            </a:r>
            <a:r>
              <a:rPr lang="en-US" altLang="zh-CN" sz="3200" smtClean="0"/>
              <a:t>i</a:t>
            </a:r>
            <a:r>
              <a:rPr lang="zh-CN" altLang="zh-CN" sz="3200" smtClean="0"/>
              <a:t>＝</a:t>
            </a:r>
            <a:r>
              <a:rPr lang="en-US" altLang="zh-CN" sz="3200" smtClean="0"/>
              <a:t>1</a:t>
            </a:r>
            <a:r>
              <a:rPr lang="zh-CN" altLang="zh-CN" sz="3200" smtClean="0"/>
              <a:t>，</a:t>
            </a:r>
            <a:r>
              <a:rPr lang="en-US" altLang="zh-CN" sz="3200" smtClean="0"/>
              <a:t>2</a:t>
            </a:r>
            <a:r>
              <a:rPr lang="zh-CN" altLang="zh-CN" sz="3200" smtClean="0"/>
              <a:t>，…，</a:t>
            </a:r>
            <a:r>
              <a:rPr lang="en-US" altLang="zh-CN" sz="3200" smtClean="0"/>
              <a:t>n</a:t>
            </a:r>
            <a:r>
              <a:rPr lang="zh-CN" altLang="zh-CN" sz="3200" smtClean="0"/>
              <a:t>）称为该属性的</a:t>
            </a:r>
            <a:r>
              <a:rPr lang="zh-CN" altLang="zh-CN" sz="3200" smtClean="0">
                <a:solidFill>
                  <a:srgbClr val="FF0000"/>
                </a:solidFill>
              </a:rPr>
              <a:t>值域</a:t>
            </a:r>
            <a:r>
              <a:rPr lang="zh-CN" altLang="zh-CN" sz="3200" smtClean="0"/>
              <a:t>。</a:t>
            </a:r>
            <a:endParaRPr lang="zh-CN" altLang="en-US" sz="3200" smtClean="0">
              <a:solidFill>
                <a:schemeClr val="accent2"/>
              </a:solidFill>
            </a:endParaRPr>
          </a:p>
          <a:p>
            <a:pPr>
              <a:lnSpc>
                <a:spcPct val="100000"/>
              </a:lnSpc>
            </a:pPr>
            <a:endParaRPr lang="zh-CN" altLang="en-US" sz="3200" smtClean="0"/>
          </a:p>
        </p:txBody>
      </p:sp>
      <p:sp>
        <p:nvSpPr>
          <p:cNvPr id="39940" name="日期占位符 3"/>
          <p:cNvSpPr>
            <a:spLocks noGrp="1"/>
          </p:cNvSpPr>
          <p:nvPr>
            <p:ph type="dt" sz="quarter" idx="10"/>
          </p:nvPr>
        </p:nvSpPr>
        <p:spPr>
          <a:noFill/>
        </p:spPr>
        <p:txBody>
          <a:bodyPr/>
          <a:lstStyle/>
          <a:p>
            <a:fld id="{4F8CB29E-E36B-4F4B-8614-1BAC238213CD}" type="datetime8">
              <a:rPr lang="zh-CN" altLang="en-US" smtClean="0"/>
              <a:pPr/>
              <a:t>2016年2月27日9时2分</a:t>
            </a:fld>
            <a:endParaRPr lang="zh-CN" altLang="en-US" smtClean="0"/>
          </a:p>
        </p:txBody>
      </p:sp>
      <p:sp>
        <p:nvSpPr>
          <p:cNvPr id="39941" name="灯片编号占位符 4"/>
          <p:cNvSpPr>
            <a:spLocks noGrp="1"/>
          </p:cNvSpPr>
          <p:nvPr>
            <p:ph type="sldNum" sz="quarter" idx="12"/>
          </p:nvPr>
        </p:nvSpPr>
        <p:spPr>
          <a:noFill/>
        </p:spPr>
        <p:txBody>
          <a:bodyPr/>
          <a:lstStyle/>
          <a:p>
            <a:fld id="{A45313EC-46D1-44B8-88DA-D91177EF84B4}" type="slidenum">
              <a:rPr lang="zh-CN" altLang="en-US" smtClean="0"/>
              <a:pPr/>
              <a:t>31</a:t>
            </a:fld>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标题 1"/>
          <p:cNvSpPr>
            <a:spLocks noGrp="1"/>
          </p:cNvSpPr>
          <p:nvPr>
            <p:ph type="title"/>
          </p:nvPr>
        </p:nvSpPr>
        <p:spPr/>
        <p:txBody>
          <a:bodyPr/>
          <a:lstStyle/>
          <a:p>
            <a:r>
              <a:rPr lang="zh-CN" altLang="en-US" smtClean="0"/>
              <a:t>示例</a:t>
            </a:r>
          </a:p>
        </p:txBody>
      </p:sp>
      <p:sp>
        <p:nvSpPr>
          <p:cNvPr id="4103" name="日期占位符 3"/>
          <p:cNvSpPr>
            <a:spLocks noGrp="1"/>
          </p:cNvSpPr>
          <p:nvPr>
            <p:ph type="dt" sz="quarter" idx="10"/>
          </p:nvPr>
        </p:nvSpPr>
        <p:spPr>
          <a:noFill/>
        </p:spPr>
        <p:txBody>
          <a:bodyPr/>
          <a:lstStyle/>
          <a:p>
            <a:fld id="{1FEF9453-FAF9-4ACE-A508-F757A9B19762}" type="datetime8">
              <a:rPr lang="zh-CN" altLang="en-US" smtClean="0"/>
              <a:pPr/>
              <a:t>2016年2月27日9时2分</a:t>
            </a:fld>
            <a:endParaRPr lang="zh-CN" altLang="en-US" smtClean="0"/>
          </a:p>
        </p:txBody>
      </p:sp>
      <p:sp>
        <p:nvSpPr>
          <p:cNvPr id="4104" name="灯片编号占位符 4"/>
          <p:cNvSpPr>
            <a:spLocks noGrp="1"/>
          </p:cNvSpPr>
          <p:nvPr>
            <p:ph type="sldNum" sz="quarter" idx="12"/>
          </p:nvPr>
        </p:nvSpPr>
        <p:spPr>
          <a:noFill/>
        </p:spPr>
        <p:txBody>
          <a:bodyPr/>
          <a:lstStyle/>
          <a:p>
            <a:fld id="{A0D8D5E7-8891-4BA9-973D-A731C08D76B1}" type="slidenum">
              <a:rPr lang="zh-CN" altLang="en-US" smtClean="0"/>
              <a:pPr/>
              <a:t>32</a:t>
            </a:fld>
            <a:endParaRPr lang="zh-CN" altLang="en-US" smtClean="0"/>
          </a:p>
        </p:txBody>
      </p:sp>
      <p:sp>
        <p:nvSpPr>
          <p:cNvPr id="41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3"/>
          <p:cNvGraphicFramePr>
            <a:graphicFrameLocks noChangeAspect="1"/>
          </p:cNvGraphicFramePr>
          <p:nvPr/>
        </p:nvGraphicFramePr>
        <p:xfrm>
          <a:off x="611188" y="1484313"/>
          <a:ext cx="3313112" cy="4460875"/>
        </p:xfrm>
        <a:graphic>
          <a:graphicData uri="http://schemas.openxmlformats.org/presentationml/2006/ole">
            <mc:AlternateContent xmlns:mc="http://schemas.openxmlformats.org/markup-compatibility/2006">
              <mc:Choice xmlns:v="urn:schemas-microsoft-com:vml" Requires="v">
                <p:oleObj spid="_x0000_s4106" name="Visio" r:id="rId3" imgW="1705905" imgH="2292746" progId="Visio.Drawing.11">
                  <p:embed/>
                </p:oleObj>
              </mc:Choice>
              <mc:Fallback>
                <p:oleObj name="Visio" r:id="rId3" imgW="1705905" imgH="229274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3313112" cy="446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9" name="Object 5"/>
          <p:cNvGraphicFramePr>
            <a:graphicFrameLocks noChangeAspect="1"/>
          </p:cNvGraphicFramePr>
          <p:nvPr/>
        </p:nvGraphicFramePr>
        <p:xfrm>
          <a:off x="657225" y="2125663"/>
          <a:ext cx="3098800" cy="320675"/>
        </p:xfrm>
        <a:graphic>
          <a:graphicData uri="http://schemas.openxmlformats.org/presentationml/2006/ole">
            <mc:AlternateContent xmlns:mc="http://schemas.openxmlformats.org/markup-compatibility/2006">
              <mc:Choice xmlns:v="urn:schemas-microsoft-com:vml" Requires="v">
                <p:oleObj spid="_x0000_s4107" name="Visio" r:id="rId5" imgW="1598940" imgH="154107" progId="Visio.Drawing.11">
                  <p:embed/>
                </p:oleObj>
              </mc:Choice>
              <mc:Fallback>
                <p:oleObj name="Visio" r:id="rId5" imgW="1598940" imgH="154107"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2125663"/>
                        <a:ext cx="30988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10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00" name="Object 9"/>
          <p:cNvGraphicFramePr>
            <a:graphicFrameLocks noChangeAspect="1"/>
          </p:cNvGraphicFramePr>
          <p:nvPr/>
        </p:nvGraphicFramePr>
        <p:xfrm>
          <a:off x="647700" y="2751138"/>
          <a:ext cx="3105150" cy="296862"/>
        </p:xfrm>
        <a:graphic>
          <a:graphicData uri="http://schemas.openxmlformats.org/presentationml/2006/ole">
            <mc:AlternateContent xmlns:mc="http://schemas.openxmlformats.org/markup-compatibility/2006">
              <mc:Choice xmlns:v="urn:schemas-microsoft-com:vml" Requires="v">
                <p:oleObj spid="_x0000_s4108" name="Visio" r:id="rId7" imgW="1598940" imgH="154107" progId="Visio.Drawing.11">
                  <p:embed/>
                </p:oleObj>
              </mc:Choice>
              <mc:Fallback>
                <p:oleObj name="Visio" r:id="rId7" imgW="1598940" imgH="154107" progId="Visio.Drawing.11">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 y="2751138"/>
                        <a:ext cx="3105150"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01" name="Object 11"/>
          <p:cNvGraphicFramePr>
            <a:graphicFrameLocks noChangeAspect="1"/>
          </p:cNvGraphicFramePr>
          <p:nvPr/>
        </p:nvGraphicFramePr>
        <p:xfrm>
          <a:off x="647700" y="3692525"/>
          <a:ext cx="3108325" cy="288925"/>
        </p:xfrm>
        <a:graphic>
          <a:graphicData uri="http://schemas.openxmlformats.org/presentationml/2006/ole">
            <mc:AlternateContent xmlns:mc="http://schemas.openxmlformats.org/markup-compatibility/2006">
              <mc:Choice xmlns:v="urn:schemas-microsoft-com:vml" Requires="v">
                <p:oleObj spid="_x0000_s4109" name="Visio" r:id="rId9" imgW="1598940" imgH="154107" progId="Visio.Drawing.11">
                  <p:embed/>
                </p:oleObj>
              </mc:Choice>
              <mc:Fallback>
                <p:oleObj name="Visio" r:id="rId9" imgW="1598940" imgH="154107" progId="Visio.Drawing.11">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 y="3692525"/>
                        <a:ext cx="31083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表格 16"/>
          <p:cNvGraphicFramePr>
            <a:graphicFrameLocks noGrp="1"/>
          </p:cNvGraphicFramePr>
          <p:nvPr/>
        </p:nvGraphicFramePr>
        <p:xfrm>
          <a:off x="4643438" y="4076700"/>
          <a:ext cx="3672411" cy="1512168"/>
        </p:xfrm>
        <a:graphic>
          <a:graphicData uri="http://schemas.openxmlformats.org/drawingml/2006/table">
            <a:tbl>
              <a:tblPr/>
              <a:tblGrid>
                <a:gridCol w="1385816"/>
                <a:gridCol w="1108652"/>
                <a:gridCol w="1177943"/>
              </a:tblGrid>
              <a:tr h="378042">
                <a:tc>
                  <a:txBody>
                    <a:bodyPr/>
                    <a:lstStyle/>
                    <a:p>
                      <a:pPr indent="266700" algn="ctr">
                        <a:spcAft>
                          <a:spcPts val="0"/>
                        </a:spcAft>
                      </a:pPr>
                      <a:r>
                        <a:rPr lang="zh-CN" sz="1800" b="1" kern="100" dirty="0">
                          <a:latin typeface="Times New Roman"/>
                          <a:ea typeface="宋体"/>
                          <a:cs typeface="Times New Roman"/>
                        </a:rPr>
                        <a:t>所在系</a:t>
                      </a:r>
                      <a:endParaRPr lang="zh-CN" sz="2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a:latin typeface="Times New Roman"/>
                          <a:ea typeface="宋体"/>
                          <a:cs typeface="Times New Roman"/>
                        </a:rPr>
                        <a:t>姓名</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a:latin typeface="Times New Roman"/>
                          <a:ea typeface="宋体"/>
                          <a:cs typeface="Times New Roman"/>
                        </a:rPr>
                        <a:t>性别</a:t>
                      </a:r>
                      <a:endParaRPr lang="zh-CN" sz="2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266700" algn="ctr">
                        <a:spcAft>
                          <a:spcPts val="0"/>
                        </a:spcAft>
                      </a:pPr>
                      <a:r>
                        <a:rPr lang="zh-CN" sz="1800" b="1" kern="100" dirty="0">
                          <a:solidFill>
                            <a:srgbClr val="FF0000"/>
                          </a:solidFill>
                          <a:latin typeface="楷体_GB2312" pitchFamily="49" charset="-122"/>
                          <a:ea typeface="楷体_GB2312" pitchFamily="49" charset="-122"/>
                          <a:cs typeface="Times New Roman"/>
                        </a:rPr>
                        <a:t>计算机系</a:t>
                      </a:r>
                      <a:endParaRPr lang="zh-CN" sz="2800" b="1" kern="100" dirty="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a:solidFill>
                            <a:srgbClr val="FF0000"/>
                          </a:solidFill>
                          <a:latin typeface="楷体_GB2312" pitchFamily="49" charset="-122"/>
                          <a:ea typeface="楷体_GB2312" pitchFamily="49" charset="-122"/>
                          <a:cs typeface="Times New Roman"/>
                        </a:rPr>
                        <a:t>李勇</a:t>
                      </a:r>
                      <a:endParaRPr lang="zh-CN" sz="2800" b="1" kern="10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a:solidFill>
                            <a:srgbClr val="FF0000"/>
                          </a:solidFill>
                          <a:latin typeface="楷体_GB2312" pitchFamily="49" charset="-122"/>
                          <a:ea typeface="楷体_GB2312" pitchFamily="49" charset="-122"/>
                          <a:cs typeface="Times New Roman"/>
                        </a:rPr>
                        <a:t>男</a:t>
                      </a:r>
                      <a:endParaRPr lang="zh-CN" sz="2800" b="1" kern="10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266700" algn="ctr">
                        <a:spcAft>
                          <a:spcPts val="0"/>
                        </a:spcAft>
                      </a:pPr>
                      <a:r>
                        <a:rPr lang="zh-CN" sz="1800" b="1" kern="100" dirty="0">
                          <a:solidFill>
                            <a:srgbClr val="FF0000"/>
                          </a:solidFill>
                          <a:latin typeface="楷体_GB2312" pitchFamily="49" charset="-122"/>
                          <a:ea typeface="楷体_GB2312" pitchFamily="49" charset="-122"/>
                          <a:cs typeface="Times New Roman"/>
                        </a:rPr>
                        <a:t>计算机系</a:t>
                      </a:r>
                      <a:endParaRPr lang="zh-CN" sz="2800" b="1" kern="100" dirty="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dirty="0">
                          <a:solidFill>
                            <a:srgbClr val="FF0000"/>
                          </a:solidFill>
                          <a:latin typeface="楷体_GB2312" pitchFamily="49" charset="-122"/>
                          <a:ea typeface="楷体_GB2312" pitchFamily="49" charset="-122"/>
                          <a:cs typeface="Times New Roman"/>
                        </a:rPr>
                        <a:t>刘晨</a:t>
                      </a:r>
                      <a:endParaRPr lang="zh-CN" sz="2800" b="1" kern="100" dirty="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dirty="0">
                          <a:solidFill>
                            <a:srgbClr val="FF0000"/>
                          </a:solidFill>
                          <a:latin typeface="楷体_GB2312" pitchFamily="49" charset="-122"/>
                          <a:ea typeface="楷体_GB2312" pitchFamily="49" charset="-122"/>
                          <a:cs typeface="Times New Roman"/>
                        </a:rPr>
                        <a:t>男</a:t>
                      </a:r>
                      <a:endParaRPr lang="zh-CN" sz="2800" b="1" kern="100" dirty="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266700" algn="ctr">
                        <a:spcAft>
                          <a:spcPts val="0"/>
                        </a:spcAft>
                      </a:pPr>
                      <a:r>
                        <a:rPr lang="zh-CN" sz="1800" b="1" kern="100">
                          <a:solidFill>
                            <a:srgbClr val="FF0000"/>
                          </a:solidFill>
                          <a:latin typeface="楷体_GB2312" pitchFamily="49" charset="-122"/>
                          <a:ea typeface="楷体_GB2312" pitchFamily="49" charset="-122"/>
                          <a:cs typeface="Times New Roman"/>
                        </a:rPr>
                        <a:t>计算机系</a:t>
                      </a:r>
                      <a:endParaRPr lang="zh-CN" sz="2800" b="1" kern="10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a:solidFill>
                            <a:srgbClr val="FF0000"/>
                          </a:solidFill>
                          <a:latin typeface="楷体_GB2312" pitchFamily="49" charset="-122"/>
                          <a:ea typeface="楷体_GB2312" pitchFamily="49" charset="-122"/>
                          <a:cs typeface="Times New Roman"/>
                        </a:rPr>
                        <a:t>吴宾</a:t>
                      </a:r>
                      <a:endParaRPr lang="zh-CN" sz="2800" b="1" kern="10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800" b="1" kern="100" dirty="0">
                          <a:solidFill>
                            <a:srgbClr val="FF0000"/>
                          </a:solidFill>
                          <a:latin typeface="楷体_GB2312" pitchFamily="49" charset="-122"/>
                          <a:ea typeface="楷体_GB2312" pitchFamily="49" charset="-122"/>
                          <a:cs typeface="Times New Roman"/>
                        </a:rPr>
                        <a:t>女</a:t>
                      </a:r>
                      <a:endParaRPr lang="zh-CN" sz="2800" b="1" kern="100" dirty="0">
                        <a:solidFill>
                          <a:srgbClr val="FF0000"/>
                        </a:solidFill>
                        <a:latin typeface="楷体_GB2312" pitchFamily="49" charset="-122"/>
                        <a:ea typeface="楷体_GB2312" pitchFamily="49"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虚尾箭头 17"/>
          <p:cNvSpPr/>
          <p:nvPr/>
        </p:nvSpPr>
        <p:spPr>
          <a:xfrm rot="19604868">
            <a:off x="3983038" y="2400300"/>
            <a:ext cx="719137" cy="431800"/>
          </a:xfrm>
          <a:prstGeom prst="strip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虚尾箭头 18"/>
          <p:cNvSpPr/>
          <p:nvPr/>
        </p:nvSpPr>
        <p:spPr>
          <a:xfrm rot="5400000">
            <a:off x="5939631" y="3285332"/>
            <a:ext cx="865187" cy="431800"/>
          </a:xfrm>
          <a:prstGeom prst="strip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Box 20"/>
          <p:cNvSpPr txBox="1">
            <a:spLocks noChangeArrowheads="1"/>
          </p:cNvSpPr>
          <p:nvPr/>
        </p:nvSpPr>
        <p:spPr bwMode="auto">
          <a:xfrm>
            <a:off x="4716463" y="1571625"/>
            <a:ext cx="3887787" cy="2073275"/>
          </a:xfrm>
          <a:prstGeom prst="rect">
            <a:avLst/>
          </a:prstGeom>
          <a:noFill/>
          <a:ln w="9525">
            <a:noFill/>
            <a:miter lim="800000"/>
            <a:headEnd/>
            <a:tailEnd/>
          </a:ln>
        </p:spPr>
        <p:txBody>
          <a:bodyPr>
            <a:spAutoFit/>
          </a:bodyPr>
          <a:lstStyle/>
          <a:p>
            <a:pPr>
              <a:lnSpc>
                <a:spcPct val="110000"/>
              </a:lnSpc>
            </a:pPr>
            <a:r>
              <a:rPr lang="en-US" altLang="zh-CN" sz="2400" b="1">
                <a:latin typeface="楷体_GB2312" pitchFamily="49" charset="-122"/>
                <a:ea typeface="楷体_GB2312" pitchFamily="49" charset="-122"/>
              </a:rPr>
              <a:t>R{</a:t>
            </a:r>
            <a:r>
              <a:rPr lang="zh-CN" altLang="zh-CN" sz="2400" b="1">
                <a:latin typeface="楷体_GB2312" pitchFamily="49" charset="-122"/>
                <a:ea typeface="楷体_GB2312" pitchFamily="49" charset="-122"/>
              </a:rPr>
              <a:t>（</a:t>
            </a:r>
            <a:r>
              <a:rPr lang="zh-CN" altLang="zh-CN" sz="2400" b="1">
                <a:solidFill>
                  <a:srgbClr val="FF0000"/>
                </a:solidFill>
                <a:latin typeface="楷体_GB2312" pitchFamily="49" charset="-122"/>
                <a:ea typeface="楷体_GB2312" pitchFamily="49" charset="-122"/>
              </a:rPr>
              <a:t>计算机系，李勇，男</a:t>
            </a:r>
            <a:r>
              <a:rPr lang="zh-CN" altLang="zh-CN"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p>
          <a:p>
            <a:pPr>
              <a:lnSpc>
                <a:spcPct val="110000"/>
              </a:lnSpc>
            </a:pPr>
            <a:r>
              <a:rPr lang="en-US" altLang="zh-CN"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t>
            </a:r>
            <a:r>
              <a:rPr lang="zh-CN" altLang="zh-CN" sz="2400" b="1">
                <a:solidFill>
                  <a:srgbClr val="FF0000"/>
                </a:solidFill>
                <a:latin typeface="楷体_GB2312" pitchFamily="49" charset="-122"/>
                <a:ea typeface="楷体_GB2312" pitchFamily="49" charset="-122"/>
              </a:rPr>
              <a:t>计算机系，刘晨，男</a:t>
            </a:r>
            <a:r>
              <a:rPr lang="zh-CN" altLang="zh-CN"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p>
          <a:p>
            <a:pPr>
              <a:lnSpc>
                <a:spcPct val="110000"/>
              </a:lnSpc>
            </a:pPr>
            <a:r>
              <a:rPr lang="en-US" altLang="zh-CN"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a:t>
            </a:r>
            <a:r>
              <a:rPr lang="zh-CN" altLang="en-US" sz="2400" b="1">
                <a:solidFill>
                  <a:srgbClr val="FF0000"/>
                </a:solidFill>
                <a:latin typeface="楷体_GB2312" pitchFamily="49" charset="-122"/>
                <a:ea typeface="楷体_GB2312" pitchFamily="49" charset="-122"/>
              </a:rPr>
              <a:t>计算机</a:t>
            </a:r>
            <a:r>
              <a:rPr lang="zh-CN" altLang="zh-CN" sz="2400" b="1">
                <a:solidFill>
                  <a:srgbClr val="FF0000"/>
                </a:solidFill>
                <a:latin typeface="楷体_GB2312" pitchFamily="49" charset="-122"/>
                <a:ea typeface="楷体_GB2312" pitchFamily="49" charset="-122"/>
              </a:rPr>
              <a:t>系，吴宾，女</a:t>
            </a:r>
            <a:r>
              <a:rPr lang="zh-CN" altLang="zh-CN" sz="2400" b="1">
                <a:latin typeface="楷体_GB2312" pitchFamily="49" charset="-122"/>
                <a:ea typeface="楷体_GB2312" pitchFamily="49" charset="-122"/>
              </a:rPr>
              <a:t>）</a:t>
            </a:r>
            <a:endParaRPr lang="en-US" altLang="zh-CN" sz="2400" b="1">
              <a:latin typeface="楷体_GB2312" pitchFamily="49" charset="-122"/>
              <a:ea typeface="楷体_GB2312" pitchFamily="49" charset="-122"/>
            </a:endParaRPr>
          </a:p>
          <a:p>
            <a:pPr>
              <a:lnSpc>
                <a:spcPct val="110000"/>
              </a:lnSpc>
            </a:pPr>
            <a:r>
              <a:rPr lang="en-US" altLang="zh-CN" sz="2400" b="1">
                <a:latin typeface="楷体_GB2312" pitchFamily="49" charset="-122"/>
                <a:ea typeface="楷体_GB2312" pitchFamily="49" charset="-122"/>
              </a:rPr>
              <a:t>  }</a:t>
            </a:r>
            <a:endParaRPr lang="zh-CN" altLang="zh-CN" sz="2400" b="1">
              <a:latin typeface="楷体_GB2312" pitchFamily="49" charset="-122"/>
              <a:ea typeface="楷体_GB2312" pitchFamily="49" charset="-122"/>
            </a:endParaRPr>
          </a:p>
          <a:p>
            <a:pPr>
              <a:lnSpc>
                <a:spcPct val="110000"/>
              </a:lnSpc>
            </a:pPr>
            <a:endParaRPr lang="zh-CN" altLang="en-US" sz="24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blinds(horizontal)">
                                      <p:cBhvr>
                                        <p:cTn id="11" dur="500"/>
                                        <p:tgtEl>
                                          <p:spTgt spid="4100"/>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101"/>
                                        </p:tgtEl>
                                        <p:attrNameLst>
                                          <p:attrName>style.visibility</p:attrName>
                                        </p:attrNameLst>
                                      </p:cBhvr>
                                      <p:to>
                                        <p:strVal val="visible"/>
                                      </p:to>
                                    </p:set>
                                    <p:animEffect transition="in" filter="blinds(horizontal)">
                                      <p:cBhvr>
                                        <p:cTn id="15" dur="500"/>
                                        <p:tgtEl>
                                          <p:spTgt spid="4101"/>
                                        </p:tgtEl>
                                      </p:cBhvr>
                                    </p:animEffect>
                                  </p:childTnLst>
                                </p:cTn>
                              </p:par>
                            </p:childTnLst>
                          </p:cTn>
                        </p:par>
                        <p:par>
                          <p:cTn id="16" fill="hold">
                            <p:stCondLst>
                              <p:cond delay="1500"/>
                            </p:stCondLst>
                            <p:childTnLst>
                              <p:par>
                                <p:cTn id="17" presetID="55"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strVal val="#ppt_w*0.70"/>
                                          </p:val>
                                        </p:tav>
                                        <p:tav tm="100000">
                                          <p:val>
                                            <p:strVal val="#ppt_w"/>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animEffect transition="in" filter="fade">
                                      <p:cBhvr>
                                        <p:cTn id="21" dur="1000"/>
                                        <p:tgtEl>
                                          <p:spTgt spid="18"/>
                                        </p:tgtEl>
                                      </p:cBhvr>
                                    </p:animEffect>
                                  </p:childTnLst>
                                </p:cTn>
                              </p:par>
                            </p:childTnLst>
                          </p:cTn>
                        </p:par>
                        <p:par>
                          <p:cTn id="22" fill="hold">
                            <p:stCondLst>
                              <p:cond delay="2500"/>
                            </p:stCondLst>
                            <p:childTnLst>
                              <p:par>
                                <p:cTn id="23" presetID="3" presetClass="entr" presetSubtype="1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1000" fill="hold"/>
                                        <p:tgtEl>
                                          <p:spTgt spid="19"/>
                                        </p:tgtEl>
                                        <p:attrNameLst>
                                          <p:attrName>ppt_w</p:attrName>
                                        </p:attrNameLst>
                                      </p:cBhvr>
                                      <p:tavLst>
                                        <p:tav tm="0">
                                          <p:val>
                                            <p:strVal val="#ppt_w*0.70"/>
                                          </p:val>
                                        </p:tav>
                                        <p:tav tm="100000">
                                          <p:val>
                                            <p:strVal val="#ppt_w"/>
                                          </p:val>
                                        </p:tav>
                                      </p:tavLst>
                                    </p:anim>
                                    <p:anim calcmode="lin" valueType="num">
                                      <p:cBhvr>
                                        <p:cTn id="31" dur="1000" fill="hold"/>
                                        <p:tgtEl>
                                          <p:spTgt spid="19"/>
                                        </p:tgtEl>
                                        <p:attrNameLst>
                                          <p:attrName>ppt_h</p:attrName>
                                        </p:attrNameLst>
                                      </p:cBhvr>
                                      <p:tavLst>
                                        <p:tav tm="0">
                                          <p:val>
                                            <p:strVal val="#ppt_h"/>
                                          </p:val>
                                        </p:tav>
                                        <p:tav tm="100000">
                                          <p:val>
                                            <p:strVal val="#ppt_h"/>
                                          </p:val>
                                        </p:tav>
                                      </p:tavLst>
                                    </p:anim>
                                    <p:animEffect transition="in" filter="fade">
                                      <p:cBhvr>
                                        <p:cTn id="32" dur="1000"/>
                                        <p:tgtEl>
                                          <p:spTgt spid="19"/>
                                        </p:tgtEl>
                                      </p:cBhvr>
                                    </p:animEffec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zh-CN" smtClean="0"/>
              <a:t>对关系的限定</a:t>
            </a:r>
            <a:endParaRPr lang="zh-CN" altLang="en-US" smtClean="0"/>
          </a:p>
        </p:txBody>
      </p:sp>
      <p:sp>
        <p:nvSpPr>
          <p:cNvPr id="40963" name="内容占位符 2"/>
          <p:cNvSpPr>
            <a:spLocks noGrp="1"/>
          </p:cNvSpPr>
          <p:nvPr>
            <p:ph idx="1"/>
          </p:nvPr>
        </p:nvSpPr>
        <p:spPr>
          <a:xfrm>
            <a:off x="468313" y="1414463"/>
            <a:ext cx="8424862" cy="4678362"/>
          </a:xfrm>
        </p:spPr>
        <p:txBody>
          <a:bodyPr/>
          <a:lstStyle/>
          <a:p>
            <a:r>
              <a:rPr lang="zh-CN" altLang="zh-CN" sz="3200" smtClean="0"/>
              <a:t>关系中的每个分量都是不可再分的最小属性</a:t>
            </a:r>
            <a:endParaRPr lang="en-US" altLang="zh-CN" sz="3200" smtClean="0"/>
          </a:p>
          <a:p>
            <a:r>
              <a:rPr lang="zh-CN" altLang="zh-CN" sz="3200" smtClean="0"/>
              <a:t>表中列的数据类型是固定的，即列中的每个分量都是同类型的数据，来自相同的值域。</a:t>
            </a:r>
            <a:endParaRPr lang="en-US" altLang="zh-CN" sz="3200" smtClean="0"/>
          </a:p>
          <a:p>
            <a:r>
              <a:rPr lang="zh-CN" altLang="zh-CN" sz="3200" smtClean="0"/>
              <a:t>不同列的数据可以取自相同的值域。</a:t>
            </a:r>
            <a:endParaRPr lang="en-US" altLang="zh-CN" sz="3200" smtClean="0"/>
          </a:p>
          <a:p>
            <a:r>
              <a:rPr lang="zh-CN" altLang="zh-CN" sz="3200" smtClean="0"/>
              <a:t>关系表中列的顺序不重要</a:t>
            </a:r>
            <a:r>
              <a:rPr lang="zh-CN" altLang="en-US" sz="3200" smtClean="0"/>
              <a:t>。</a:t>
            </a:r>
            <a:endParaRPr lang="en-US" altLang="zh-CN" sz="3200" smtClean="0"/>
          </a:p>
          <a:p>
            <a:r>
              <a:rPr lang="zh-CN" altLang="zh-CN" sz="3200" smtClean="0"/>
              <a:t>关系表行的顺序也不重要</a:t>
            </a:r>
            <a:r>
              <a:rPr lang="zh-CN" altLang="en-US" sz="3200" smtClean="0"/>
              <a:t>。</a:t>
            </a:r>
            <a:endParaRPr lang="en-US" altLang="zh-CN" sz="3200" smtClean="0"/>
          </a:p>
          <a:p>
            <a:r>
              <a:rPr lang="zh-CN" altLang="zh-CN" sz="3200" smtClean="0"/>
              <a:t>同一个关系中的元组不能重复</a:t>
            </a:r>
            <a:r>
              <a:rPr lang="zh-CN" altLang="en-US" sz="3200" smtClean="0"/>
              <a:t>。</a:t>
            </a:r>
          </a:p>
        </p:txBody>
      </p:sp>
      <p:sp>
        <p:nvSpPr>
          <p:cNvPr id="40964" name="日期占位符 3"/>
          <p:cNvSpPr>
            <a:spLocks noGrp="1"/>
          </p:cNvSpPr>
          <p:nvPr>
            <p:ph type="dt" sz="quarter" idx="10"/>
          </p:nvPr>
        </p:nvSpPr>
        <p:spPr>
          <a:noFill/>
        </p:spPr>
        <p:txBody>
          <a:bodyPr/>
          <a:lstStyle/>
          <a:p>
            <a:fld id="{B4AF30DD-44A8-4A75-8E8A-B78D0C0391AF}" type="datetime8">
              <a:rPr lang="zh-CN" altLang="en-US" smtClean="0"/>
              <a:pPr/>
              <a:t>2016年2月27日9时2分</a:t>
            </a:fld>
            <a:endParaRPr lang="zh-CN" altLang="en-US" smtClean="0"/>
          </a:p>
        </p:txBody>
      </p:sp>
      <p:sp>
        <p:nvSpPr>
          <p:cNvPr id="40965" name="灯片编号占位符 4"/>
          <p:cNvSpPr>
            <a:spLocks noGrp="1"/>
          </p:cNvSpPr>
          <p:nvPr>
            <p:ph type="sldNum" sz="quarter" idx="12"/>
          </p:nvPr>
        </p:nvSpPr>
        <p:spPr>
          <a:noFill/>
        </p:spPr>
        <p:txBody>
          <a:bodyPr/>
          <a:lstStyle/>
          <a:p>
            <a:fld id="{856D2326-B6A1-4757-979D-6CFFE61DF5A9}" type="slidenum">
              <a:rPr lang="zh-CN" altLang="en-US" smtClean="0"/>
              <a:pPr/>
              <a:t>33</a:t>
            </a:fld>
            <a:endParaRPr lang="zh-CN" altLang="en-US" smtClean="0"/>
          </a:p>
        </p:txBody>
      </p:sp>
      <p:sp>
        <p:nvSpPr>
          <p:cNvPr id="6" name="动作按钮: 后退或前一项 5">
            <a:hlinkClick r:id="rId2" action="ppaction://hlinksldjump" highlightClick="1"/>
          </p:cNvPr>
          <p:cNvSpPr/>
          <p:nvPr/>
        </p:nvSpPr>
        <p:spPr>
          <a:xfrm>
            <a:off x="6876256" y="6237312"/>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3.3 </a:t>
            </a:r>
            <a:r>
              <a:rPr lang="zh-CN" altLang="zh-CN" smtClean="0"/>
              <a:t>完整性约束</a:t>
            </a:r>
            <a:endParaRPr lang="zh-CN" altLang="en-US" smtClean="0"/>
          </a:p>
        </p:txBody>
      </p:sp>
      <p:sp>
        <p:nvSpPr>
          <p:cNvPr id="41987" name="内容占位符 2"/>
          <p:cNvSpPr>
            <a:spLocks noGrp="1"/>
          </p:cNvSpPr>
          <p:nvPr>
            <p:ph idx="1"/>
          </p:nvPr>
        </p:nvSpPr>
        <p:spPr>
          <a:xfrm>
            <a:off x="566738" y="1414463"/>
            <a:ext cx="8001000" cy="4678362"/>
          </a:xfrm>
        </p:spPr>
        <p:txBody>
          <a:bodyPr/>
          <a:lstStyle/>
          <a:p>
            <a:r>
              <a:rPr lang="zh-CN" altLang="zh-CN" smtClean="0"/>
              <a:t>数据完整性是指数据库中存储的数据是有意义的或正确的，和现实世界相符。</a:t>
            </a:r>
            <a:endParaRPr lang="en-US" altLang="zh-CN" smtClean="0"/>
          </a:p>
          <a:p>
            <a:r>
              <a:rPr lang="en-US" altLang="zh-CN" smtClean="0"/>
              <a:t>3.3.1 </a:t>
            </a:r>
            <a:r>
              <a:rPr lang="zh-CN" altLang="zh-CN" smtClean="0"/>
              <a:t>实体完整性</a:t>
            </a:r>
            <a:endParaRPr lang="en-US" altLang="zh-CN" smtClean="0"/>
          </a:p>
          <a:p>
            <a:r>
              <a:rPr lang="en-US" altLang="zh-CN" smtClean="0"/>
              <a:t>3.3.2 </a:t>
            </a:r>
            <a:r>
              <a:rPr lang="zh-CN" altLang="zh-CN" smtClean="0"/>
              <a:t>参照完整性</a:t>
            </a:r>
          </a:p>
          <a:p>
            <a:r>
              <a:rPr lang="en-US" altLang="zh-CN" smtClean="0"/>
              <a:t>3.3.3 </a:t>
            </a:r>
            <a:r>
              <a:rPr lang="zh-CN" altLang="zh-CN" smtClean="0"/>
              <a:t>用户定义的完整性</a:t>
            </a:r>
            <a:endParaRPr lang="zh-CN" altLang="en-US" smtClean="0"/>
          </a:p>
        </p:txBody>
      </p:sp>
      <p:sp>
        <p:nvSpPr>
          <p:cNvPr id="41988" name="日期占位符 3"/>
          <p:cNvSpPr>
            <a:spLocks noGrp="1"/>
          </p:cNvSpPr>
          <p:nvPr>
            <p:ph type="dt" sz="quarter" idx="10"/>
          </p:nvPr>
        </p:nvSpPr>
        <p:spPr>
          <a:noFill/>
        </p:spPr>
        <p:txBody>
          <a:bodyPr/>
          <a:lstStyle/>
          <a:p>
            <a:fld id="{E37D932E-DFF3-4977-8B9E-53703E02175B}" type="datetime8">
              <a:rPr lang="zh-CN" altLang="en-US" smtClean="0"/>
              <a:pPr/>
              <a:t>2016年2月27日9时2分</a:t>
            </a:fld>
            <a:endParaRPr lang="zh-CN" altLang="en-US" smtClean="0"/>
          </a:p>
        </p:txBody>
      </p:sp>
      <p:sp>
        <p:nvSpPr>
          <p:cNvPr id="41989" name="灯片编号占位符 4"/>
          <p:cNvSpPr>
            <a:spLocks noGrp="1"/>
          </p:cNvSpPr>
          <p:nvPr>
            <p:ph type="sldNum" sz="quarter" idx="12"/>
          </p:nvPr>
        </p:nvSpPr>
        <p:spPr>
          <a:noFill/>
        </p:spPr>
        <p:txBody>
          <a:bodyPr/>
          <a:lstStyle/>
          <a:p>
            <a:fld id="{2D3591F4-18CA-46EF-96BD-CE498C922B09}" type="slidenum">
              <a:rPr lang="zh-CN" altLang="en-US" smtClean="0"/>
              <a:pPr/>
              <a:t>34</a:t>
            </a:fld>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3.3.1 </a:t>
            </a:r>
            <a:r>
              <a:rPr lang="zh-CN" altLang="zh-CN" smtClean="0"/>
              <a:t>实体完整性</a:t>
            </a:r>
            <a:endParaRPr lang="zh-CN" altLang="en-US" smtClean="0"/>
          </a:p>
        </p:txBody>
      </p:sp>
      <p:sp>
        <p:nvSpPr>
          <p:cNvPr id="43011" name="内容占位符 2"/>
          <p:cNvSpPr>
            <a:spLocks noGrp="1"/>
          </p:cNvSpPr>
          <p:nvPr>
            <p:ph idx="1"/>
          </p:nvPr>
        </p:nvSpPr>
        <p:spPr>
          <a:xfrm>
            <a:off x="566738" y="1414463"/>
            <a:ext cx="8001000" cy="4678362"/>
          </a:xfrm>
        </p:spPr>
        <p:txBody>
          <a:bodyPr/>
          <a:lstStyle/>
          <a:p>
            <a:r>
              <a:rPr lang="zh-CN" altLang="zh-CN" smtClean="0"/>
              <a:t>保证关系中的每个元组都是可识别的和惟一的。</a:t>
            </a:r>
          </a:p>
          <a:p>
            <a:r>
              <a:rPr lang="zh-CN" altLang="zh-CN" smtClean="0"/>
              <a:t>指关系数据库中所有的表都</a:t>
            </a:r>
            <a:r>
              <a:rPr lang="zh-CN" altLang="zh-CN" smtClean="0">
                <a:solidFill>
                  <a:srgbClr val="FF0000"/>
                </a:solidFill>
              </a:rPr>
              <a:t>必须有主键</a:t>
            </a:r>
            <a:r>
              <a:rPr lang="zh-CN" altLang="zh-CN" smtClean="0"/>
              <a:t>，而且表中不允许存在如下记录：</a:t>
            </a:r>
          </a:p>
          <a:p>
            <a:pPr lvl="1"/>
            <a:r>
              <a:rPr lang="zh-CN" altLang="zh-CN" sz="3400" smtClean="0"/>
              <a:t>无主键值的记录。</a:t>
            </a:r>
          </a:p>
          <a:p>
            <a:pPr lvl="1"/>
            <a:r>
              <a:rPr lang="zh-CN" altLang="zh-CN" sz="3400" smtClean="0"/>
              <a:t>主键值相同的记录。</a:t>
            </a:r>
          </a:p>
          <a:p>
            <a:endParaRPr lang="zh-CN" altLang="en-US" smtClean="0"/>
          </a:p>
        </p:txBody>
      </p:sp>
      <p:sp>
        <p:nvSpPr>
          <p:cNvPr id="43012" name="日期占位符 3"/>
          <p:cNvSpPr>
            <a:spLocks noGrp="1"/>
          </p:cNvSpPr>
          <p:nvPr>
            <p:ph type="dt" sz="quarter" idx="10"/>
          </p:nvPr>
        </p:nvSpPr>
        <p:spPr>
          <a:noFill/>
        </p:spPr>
        <p:txBody>
          <a:bodyPr/>
          <a:lstStyle/>
          <a:p>
            <a:fld id="{AE88CAAB-FC0D-4FF1-A8B3-D4974FB7FB06}" type="datetime8">
              <a:rPr lang="zh-CN" altLang="en-US" smtClean="0"/>
              <a:pPr/>
              <a:t>2016年2月27日9时2分</a:t>
            </a:fld>
            <a:endParaRPr lang="zh-CN" altLang="en-US" smtClean="0"/>
          </a:p>
        </p:txBody>
      </p:sp>
      <p:sp>
        <p:nvSpPr>
          <p:cNvPr id="43013" name="灯片编号占位符 4"/>
          <p:cNvSpPr>
            <a:spLocks noGrp="1"/>
          </p:cNvSpPr>
          <p:nvPr>
            <p:ph type="sldNum" sz="quarter" idx="12"/>
          </p:nvPr>
        </p:nvSpPr>
        <p:spPr>
          <a:noFill/>
        </p:spPr>
        <p:txBody>
          <a:bodyPr/>
          <a:lstStyle/>
          <a:p>
            <a:fld id="{89E97A28-05A8-423B-88F2-B285ABD0B141}" type="slidenum">
              <a:rPr lang="zh-CN" altLang="en-US" smtClean="0"/>
              <a:pPr/>
              <a:t>35</a:t>
            </a:fld>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无主键值的情况</a:t>
            </a:r>
          </a:p>
        </p:txBody>
      </p:sp>
      <p:sp>
        <p:nvSpPr>
          <p:cNvPr id="44035" name="日期占位符 3"/>
          <p:cNvSpPr>
            <a:spLocks noGrp="1"/>
          </p:cNvSpPr>
          <p:nvPr>
            <p:ph type="dt" sz="quarter" idx="10"/>
          </p:nvPr>
        </p:nvSpPr>
        <p:spPr>
          <a:noFill/>
        </p:spPr>
        <p:txBody>
          <a:bodyPr/>
          <a:lstStyle/>
          <a:p>
            <a:fld id="{C0FF8BDD-3473-4F89-84AD-5ED1C000F8FE}" type="datetime8">
              <a:rPr lang="zh-CN" altLang="en-US" smtClean="0"/>
              <a:pPr/>
              <a:t>2016年2月27日9时2分</a:t>
            </a:fld>
            <a:endParaRPr lang="zh-CN" altLang="en-US" smtClean="0"/>
          </a:p>
        </p:txBody>
      </p:sp>
      <p:sp>
        <p:nvSpPr>
          <p:cNvPr id="44036" name="灯片编号占位符 4"/>
          <p:cNvSpPr>
            <a:spLocks noGrp="1"/>
          </p:cNvSpPr>
          <p:nvPr>
            <p:ph type="sldNum" sz="quarter" idx="12"/>
          </p:nvPr>
        </p:nvSpPr>
        <p:spPr>
          <a:noFill/>
        </p:spPr>
        <p:txBody>
          <a:bodyPr/>
          <a:lstStyle/>
          <a:p>
            <a:fld id="{4B7D0263-D2FF-4996-ACC2-29FB6A6F601F}" type="slidenum">
              <a:rPr lang="zh-CN" altLang="en-US" smtClean="0"/>
              <a:pPr/>
              <a:t>36</a:t>
            </a:fld>
            <a:endParaRPr lang="zh-CN" altLang="en-US" smtClean="0"/>
          </a:p>
        </p:txBody>
      </p:sp>
      <p:graphicFrame>
        <p:nvGraphicFramePr>
          <p:cNvPr id="6" name="表格 5"/>
          <p:cNvGraphicFramePr>
            <a:graphicFrameLocks noGrp="1"/>
          </p:cNvGraphicFramePr>
          <p:nvPr/>
        </p:nvGraphicFramePr>
        <p:xfrm>
          <a:off x="1763713" y="1484313"/>
          <a:ext cx="6840761" cy="4320484"/>
        </p:xfrm>
        <a:graphic>
          <a:graphicData uri="http://schemas.openxmlformats.org/drawingml/2006/table">
            <a:tbl>
              <a:tblPr/>
              <a:tblGrid>
                <a:gridCol w="1512169"/>
                <a:gridCol w="1224136"/>
                <a:gridCol w="1276064"/>
                <a:gridCol w="1118201"/>
                <a:gridCol w="1710191"/>
              </a:tblGrid>
              <a:tr h="617212">
                <a:tc>
                  <a:txBody>
                    <a:bodyPr/>
                    <a:lstStyle/>
                    <a:p>
                      <a:pPr indent="254000" algn="l">
                        <a:spcBef>
                          <a:spcPts val="240"/>
                        </a:spcBef>
                        <a:spcAft>
                          <a:spcPts val="240"/>
                        </a:spcAft>
                      </a:pPr>
                      <a:r>
                        <a:rPr lang="zh-CN" sz="1800" b="1" kern="1000" dirty="0">
                          <a:solidFill>
                            <a:srgbClr val="FF0000"/>
                          </a:solidFill>
                          <a:latin typeface="Times New Roman"/>
                          <a:ea typeface="方正书宋简体"/>
                        </a:rPr>
                        <a:t>学</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姓</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年</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性</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所</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在</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endParaRPr lang="en-US" sz="1800" b="1" kern="1000" dirty="0">
                        <a:solidFill>
                          <a:srgbClr val="0000FF"/>
                        </a:solidFill>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dirty="0">
                          <a:solidFill>
                            <a:srgbClr val="0000FF"/>
                          </a:solidFill>
                          <a:latin typeface="Times New Roman"/>
                          <a:ea typeface="方正书宋简体"/>
                        </a:rPr>
                        <a:t>21</a:t>
                      </a:r>
                      <a:endParaRPr lang="zh-CN" sz="1800" b="1" kern="1000" dirty="0">
                        <a:solidFill>
                          <a:srgbClr val="0000FF"/>
                        </a:solidFill>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0811102</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20</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0811103</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20</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endParaRPr lang="en-US" sz="1800" b="1" kern="1000">
                        <a:solidFill>
                          <a:srgbClr val="0000FF"/>
                        </a:solidFill>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a:ea typeface="方正书宋简体"/>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solidFill>
                            <a:srgbClr val="0000FF"/>
                          </a:solidFill>
                          <a:latin typeface="Times New Roman"/>
                          <a:ea typeface="方正书宋简体"/>
                        </a:rPr>
                        <a:t>21</a:t>
                      </a:r>
                      <a:endParaRPr lang="zh-CN" sz="1800" b="1" kern="1000">
                        <a:solidFill>
                          <a:srgbClr val="0000FF"/>
                        </a:solidFill>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0821101</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20</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0821102</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19</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a:ea typeface="方正书宋简体"/>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图片 6" descr="QQ7.gif"/>
          <p:cNvPicPr>
            <a:picLocks noChangeAspect="1"/>
          </p:cNvPicPr>
          <p:nvPr/>
        </p:nvPicPr>
        <p:blipFill>
          <a:blip r:embed="rId2" cstate="print"/>
          <a:srcRect/>
          <a:stretch>
            <a:fillRect/>
          </a:stretch>
        </p:blipFill>
        <p:spPr bwMode="auto">
          <a:xfrm flipH="1">
            <a:off x="190500" y="2924175"/>
            <a:ext cx="1058863" cy="1081088"/>
          </a:xfrm>
          <a:prstGeom prst="rect">
            <a:avLst/>
          </a:prstGeom>
          <a:noFill/>
          <a:ln w="9525">
            <a:noFill/>
            <a:miter lim="800000"/>
            <a:headEnd/>
            <a:tailEnd/>
          </a:ln>
        </p:spPr>
      </p:pic>
      <p:sp>
        <p:nvSpPr>
          <p:cNvPr id="8" name="右箭头 7"/>
          <p:cNvSpPr/>
          <p:nvPr/>
        </p:nvSpPr>
        <p:spPr>
          <a:xfrm rot="19739983">
            <a:off x="1176338" y="2587625"/>
            <a:ext cx="69056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rot="2447009">
            <a:off x="1150938" y="3997325"/>
            <a:ext cx="69056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1331640" y="2924944"/>
            <a:ext cx="576064" cy="923330"/>
          </a:xfrm>
          <a:prstGeom prst="rect">
            <a:avLst/>
          </a:prstGeom>
          <a:noFill/>
        </p:spPr>
        <p:txBody>
          <a:bodyPr>
            <a:spAutoFit/>
          </a:bodyPr>
          <a:lstStyle/>
          <a:p>
            <a:pPr algn="ct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0.70"/>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par>
                          <p:cTn id="26" fill="hold">
                            <p:stCondLst>
                              <p:cond delay="2500"/>
                            </p:stCondLst>
                            <p:childTnLst>
                              <p:par>
                                <p:cTn id="27" presetID="17" presetClass="entr" presetSubtype="1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35" presetClass="emph" presetSubtype="0" fill="hold" nodeType="afterEffect">
                                  <p:stCondLst>
                                    <p:cond delay="0"/>
                                  </p:stCondLst>
                                  <p:childTnLst>
                                    <p:anim calcmode="discrete" valueType="str">
                                      <p:cBhvr>
                                        <p:cTn id="33"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主键值重复情况</a:t>
            </a:r>
          </a:p>
        </p:txBody>
      </p:sp>
      <p:sp>
        <p:nvSpPr>
          <p:cNvPr id="45059" name="日期占位符 3"/>
          <p:cNvSpPr>
            <a:spLocks noGrp="1"/>
          </p:cNvSpPr>
          <p:nvPr>
            <p:ph type="dt" sz="quarter" idx="10"/>
          </p:nvPr>
        </p:nvSpPr>
        <p:spPr>
          <a:noFill/>
        </p:spPr>
        <p:txBody>
          <a:bodyPr/>
          <a:lstStyle/>
          <a:p>
            <a:fld id="{CF44EFB7-BD88-4330-92B5-EA3E2859E330}" type="datetime8">
              <a:rPr lang="zh-CN" altLang="en-US" smtClean="0"/>
              <a:pPr/>
              <a:t>2016年2月27日9时2分</a:t>
            </a:fld>
            <a:endParaRPr lang="zh-CN" altLang="en-US" smtClean="0"/>
          </a:p>
        </p:txBody>
      </p:sp>
      <p:sp>
        <p:nvSpPr>
          <p:cNvPr id="45060" name="灯片编号占位符 4"/>
          <p:cNvSpPr>
            <a:spLocks noGrp="1"/>
          </p:cNvSpPr>
          <p:nvPr>
            <p:ph type="sldNum" sz="quarter" idx="12"/>
          </p:nvPr>
        </p:nvSpPr>
        <p:spPr>
          <a:noFill/>
        </p:spPr>
        <p:txBody>
          <a:bodyPr/>
          <a:lstStyle/>
          <a:p>
            <a:fld id="{ED7C8306-E14B-4C64-A950-F54F9D6CF713}" type="slidenum">
              <a:rPr lang="zh-CN" altLang="en-US" smtClean="0"/>
              <a:pPr/>
              <a:t>37</a:t>
            </a:fld>
            <a:endParaRPr lang="zh-CN" altLang="en-US" smtClean="0"/>
          </a:p>
        </p:txBody>
      </p:sp>
      <p:sp>
        <p:nvSpPr>
          <p:cNvPr id="45061" name="日期占位符 3"/>
          <p:cNvSpPr txBox="1">
            <a:spLocks/>
          </p:cNvSpPr>
          <p:nvPr/>
        </p:nvSpPr>
        <p:spPr bwMode="auto">
          <a:xfrm>
            <a:off x="609600" y="6245225"/>
            <a:ext cx="2017713" cy="476250"/>
          </a:xfrm>
          <a:prstGeom prst="rect">
            <a:avLst/>
          </a:prstGeom>
          <a:noFill/>
          <a:ln w="9525">
            <a:noFill/>
            <a:miter lim="800000"/>
            <a:headEnd/>
            <a:tailEnd/>
          </a:ln>
        </p:spPr>
        <p:txBody>
          <a:bodyPr/>
          <a:lstStyle/>
          <a:p>
            <a:fld id="{8A1091E6-278A-4F76-AD96-CAB27289B7FE}" type="datetime8">
              <a:rPr lang="zh-CN" altLang="en-US" sz="1200">
                <a:solidFill>
                  <a:srgbClr val="0000FF"/>
                </a:solidFill>
              </a:rPr>
              <a:pPr/>
              <a:t>2016年2月27日9时2分</a:t>
            </a:fld>
            <a:endParaRPr lang="zh-CN" altLang="en-US" sz="1200">
              <a:solidFill>
                <a:srgbClr val="0000FF"/>
              </a:solidFill>
            </a:endParaRPr>
          </a:p>
        </p:txBody>
      </p:sp>
      <p:sp>
        <p:nvSpPr>
          <p:cNvPr id="45062" name="灯片编号占位符 4"/>
          <p:cNvSpPr txBox="1">
            <a:spLocks/>
          </p:cNvSpPr>
          <p:nvPr/>
        </p:nvSpPr>
        <p:spPr bwMode="auto">
          <a:xfrm>
            <a:off x="6553200" y="6245225"/>
            <a:ext cx="1981200" cy="476250"/>
          </a:xfrm>
          <a:prstGeom prst="rect">
            <a:avLst/>
          </a:prstGeom>
          <a:noFill/>
          <a:ln w="9525">
            <a:noFill/>
            <a:miter lim="800000"/>
            <a:headEnd/>
            <a:tailEnd/>
          </a:ln>
        </p:spPr>
        <p:txBody>
          <a:bodyPr/>
          <a:lstStyle/>
          <a:p>
            <a:pPr algn="r"/>
            <a:fld id="{D874B463-4C95-4147-A10E-4277C1187B30}" type="slidenum">
              <a:rPr lang="zh-CN" altLang="en-US" sz="1200">
                <a:solidFill>
                  <a:srgbClr val="0000FF"/>
                </a:solidFill>
              </a:rPr>
              <a:pPr algn="r"/>
              <a:t>37</a:t>
            </a:fld>
            <a:endParaRPr lang="zh-CN" altLang="en-US" sz="1200">
              <a:solidFill>
                <a:srgbClr val="0000FF"/>
              </a:solidFill>
            </a:endParaRPr>
          </a:p>
        </p:txBody>
      </p:sp>
      <p:graphicFrame>
        <p:nvGraphicFramePr>
          <p:cNvPr id="8" name="表格 7"/>
          <p:cNvGraphicFramePr>
            <a:graphicFrameLocks noGrp="1"/>
          </p:cNvGraphicFramePr>
          <p:nvPr/>
        </p:nvGraphicFramePr>
        <p:xfrm>
          <a:off x="1763713" y="1484313"/>
          <a:ext cx="6840761" cy="4320484"/>
        </p:xfrm>
        <a:graphic>
          <a:graphicData uri="http://schemas.openxmlformats.org/drawingml/2006/table">
            <a:tbl>
              <a:tblPr/>
              <a:tblGrid>
                <a:gridCol w="1512169"/>
                <a:gridCol w="1224136"/>
                <a:gridCol w="1276064"/>
                <a:gridCol w="1118201"/>
                <a:gridCol w="1710191"/>
              </a:tblGrid>
              <a:tr h="617212">
                <a:tc>
                  <a:txBody>
                    <a:bodyPr/>
                    <a:lstStyle/>
                    <a:p>
                      <a:pPr indent="254000" algn="l">
                        <a:spcBef>
                          <a:spcPts val="240"/>
                        </a:spcBef>
                        <a:spcAft>
                          <a:spcPts val="240"/>
                        </a:spcAft>
                      </a:pPr>
                      <a:r>
                        <a:rPr lang="zh-CN" sz="1800" b="1" kern="1000" dirty="0">
                          <a:solidFill>
                            <a:srgbClr val="FF0000"/>
                          </a:solidFill>
                          <a:latin typeface="Times New Roman"/>
                          <a:ea typeface="方正书宋简体"/>
                        </a:rPr>
                        <a:t>学</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姓</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年</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性</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FF0000"/>
                          </a:solidFill>
                          <a:latin typeface="Times New Roman"/>
                          <a:ea typeface="方正书宋简体"/>
                        </a:rPr>
                        <a:t>所</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在</a:t>
                      </a:r>
                      <a:r>
                        <a:rPr lang="en-US" sz="1800" b="1" kern="1000" dirty="0">
                          <a:solidFill>
                            <a:srgbClr val="FF0000"/>
                          </a:solidFill>
                          <a:latin typeface="Times New Roman"/>
                          <a:ea typeface="方正书宋简体"/>
                        </a:rPr>
                        <a:t>  </a:t>
                      </a:r>
                      <a:r>
                        <a:rPr lang="zh-CN" sz="1800" b="1" kern="1000" dirty="0">
                          <a:solidFill>
                            <a:srgbClr val="FF0000"/>
                          </a:solidFill>
                          <a:latin typeface="Times New Roman"/>
                          <a:ea typeface="方正书宋简体"/>
                        </a:rPr>
                        <a:t>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dirty="0" smtClean="0">
                          <a:solidFill>
                            <a:srgbClr val="0000FF"/>
                          </a:solidFill>
                          <a:latin typeface="Times New Roman"/>
                          <a:ea typeface="方正书宋简体"/>
                        </a:rPr>
                        <a:t>0811101</a:t>
                      </a:r>
                      <a:endParaRPr lang="en-US" sz="1800" b="1" kern="1000" dirty="0">
                        <a:solidFill>
                          <a:srgbClr val="0000FF"/>
                        </a:solidFill>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dirty="0">
                          <a:solidFill>
                            <a:srgbClr val="0000FF"/>
                          </a:solidFill>
                          <a:latin typeface="Times New Roman"/>
                          <a:ea typeface="方正书宋简体"/>
                        </a:rPr>
                        <a:t>21</a:t>
                      </a:r>
                      <a:endParaRPr lang="zh-CN" sz="1800" b="1" kern="1000" dirty="0">
                        <a:solidFill>
                          <a:srgbClr val="0000FF"/>
                        </a:solidFill>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0811102</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20</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0811103</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20</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altLang="zh-CN" sz="1800" b="1" kern="1000" dirty="0" smtClean="0">
                          <a:solidFill>
                            <a:srgbClr val="0000FF"/>
                          </a:solidFill>
                          <a:latin typeface="Times New Roman"/>
                          <a:ea typeface="方正书宋简体"/>
                        </a:rPr>
                        <a:t>0811101</a:t>
                      </a:r>
                      <a:endParaRPr lang="en-US" sz="1800" b="1" kern="1000" dirty="0">
                        <a:solidFill>
                          <a:srgbClr val="0000FF"/>
                        </a:solidFill>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a:ea typeface="方正书宋简体"/>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solidFill>
                            <a:srgbClr val="0000FF"/>
                          </a:solidFill>
                          <a:latin typeface="Times New Roman"/>
                          <a:ea typeface="方正书宋简体"/>
                        </a:rPr>
                        <a:t>21</a:t>
                      </a:r>
                      <a:endParaRPr lang="zh-CN" sz="1800" b="1" kern="1000">
                        <a:solidFill>
                          <a:srgbClr val="0000FF"/>
                        </a:solidFill>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solidFill>
                            <a:srgbClr val="0000FF"/>
                          </a:solidFill>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solidFill>
                            <a:srgbClr val="0000FF"/>
                          </a:solidFill>
                          <a:latin typeface="Times New Roman"/>
                          <a:ea typeface="方正书宋简体"/>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0821101</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20</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212">
                <a:tc>
                  <a:txBody>
                    <a:bodyPr/>
                    <a:lstStyle/>
                    <a:p>
                      <a:pPr indent="254000" algn="l">
                        <a:spcBef>
                          <a:spcPts val="240"/>
                        </a:spcBef>
                        <a:spcAft>
                          <a:spcPts val="240"/>
                        </a:spcAft>
                      </a:pPr>
                      <a:r>
                        <a:rPr lang="en-US" sz="1800" b="1" kern="1000">
                          <a:latin typeface="Times New Roman"/>
                          <a:ea typeface="方正书宋简体"/>
                        </a:rPr>
                        <a:t>0821102</a:t>
                      </a:r>
                      <a:endParaRPr lang="zh-CN" sz="1800" b="1" kern="1000">
                        <a:latin typeface="Times New Roman"/>
                        <a:ea typeface="方正书宋简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en-US" sz="1800" b="1" kern="1000">
                          <a:latin typeface="Times New Roman"/>
                          <a:ea typeface="方正书宋简体"/>
                        </a:rPr>
                        <a:t>19</a:t>
                      </a:r>
                      <a:endParaRPr lang="zh-CN" sz="1800" b="1"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a:latin typeface="Times New Roman"/>
                          <a:ea typeface="方正书宋简体"/>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800" b="1" kern="1000" dirty="0">
                          <a:latin typeface="Times New Roman"/>
                          <a:ea typeface="方正书宋简体"/>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右箭头 9"/>
          <p:cNvSpPr/>
          <p:nvPr/>
        </p:nvSpPr>
        <p:spPr>
          <a:xfrm rot="19739983">
            <a:off x="1176338" y="2516188"/>
            <a:ext cx="69056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右箭头 10"/>
          <p:cNvSpPr/>
          <p:nvPr/>
        </p:nvSpPr>
        <p:spPr>
          <a:xfrm rot="2447009">
            <a:off x="1150938" y="3997325"/>
            <a:ext cx="690562" cy="14605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1331640" y="2924944"/>
            <a:ext cx="576064" cy="923330"/>
          </a:xfrm>
          <a:prstGeom prst="rect">
            <a:avLst/>
          </a:prstGeom>
          <a:noFill/>
        </p:spPr>
        <p:txBody>
          <a:bodyPr>
            <a:spAutoFit/>
          </a:bodyPr>
          <a:lstStyle/>
          <a:p>
            <a:pPr algn="ct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pic>
        <p:nvPicPr>
          <p:cNvPr id="14" name="图片 13" descr="QQ6.gif"/>
          <p:cNvPicPr>
            <a:picLocks noChangeAspect="1"/>
          </p:cNvPicPr>
          <p:nvPr/>
        </p:nvPicPr>
        <p:blipFill>
          <a:blip r:embed="rId2" cstate="print"/>
          <a:srcRect/>
          <a:stretch>
            <a:fillRect/>
          </a:stretch>
        </p:blipFill>
        <p:spPr bwMode="auto">
          <a:xfrm>
            <a:off x="158750" y="2852738"/>
            <a:ext cx="1100138" cy="960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55"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strVal val="#ppt_w*0.70"/>
                                          </p:val>
                                        </p:tav>
                                        <p:tav tm="100000">
                                          <p:val>
                                            <p:strVal val="#ppt_w"/>
                                          </p:val>
                                        </p:tav>
                                      </p:tavLst>
                                    </p:anim>
                                    <p:anim calcmode="lin" valueType="num">
                                      <p:cBhvr>
                                        <p:cTn id="24" dur="1000" fill="hold"/>
                                        <p:tgtEl>
                                          <p:spTgt spid="11"/>
                                        </p:tgtEl>
                                        <p:attrNameLst>
                                          <p:attrName>ppt_h</p:attrName>
                                        </p:attrNameLst>
                                      </p:cBhvr>
                                      <p:tavLst>
                                        <p:tav tm="0">
                                          <p:val>
                                            <p:strVal val="#ppt_h"/>
                                          </p:val>
                                        </p:tav>
                                        <p:tav tm="100000">
                                          <p:val>
                                            <p:strVal val="#ppt_h"/>
                                          </p:val>
                                        </p:tav>
                                      </p:tavLst>
                                    </p:anim>
                                    <p:animEffect transition="in" filter="fade">
                                      <p:cBhvr>
                                        <p:cTn id="25" dur="1000"/>
                                        <p:tgtEl>
                                          <p:spTgt spid="11"/>
                                        </p:tgtEl>
                                      </p:cBhvr>
                                    </p:animEffect>
                                  </p:childTnLst>
                                </p:cTn>
                              </p:par>
                            </p:childTnLst>
                          </p:cTn>
                        </p:par>
                        <p:par>
                          <p:cTn id="26" fill="hold">
                            <p:stCondLst>
                              <p:cond delay="2500"/>
                            </p:stCondLst>
                            <p:childTnLst>
                              <p:par>
                                <p:cTn id="27" presetID="17" presetClass="entr" presetSubtype="1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35" presetClass="emph" presetSubtype="0" fill="hold" nodeType="afterEffect">
                                  <p:stCondLst>
                                    <p:cond delay="0"/>
                                  </p:stCondLst>
                                  <p:childTnLst>
                                    <p:anim calcmode="discrete" valueType="str">
                                      <p:cBhvr>
                                        <p:cTn id="33"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主键作用</a:t>
            </a:r>
          </a:p>
        </p:txBody>
      </p:sp>
      <p:sp>
        <p:nvSpPr>
          <p:cNvPr id="46083" name="内容占位符 2"/>
          <p:cNvSpPr>
            <a:spLocks noGrp="1"/>
          </p:cNvSpPr>
          <p:nvPr>
            <p:ph idx="1"/>
          </p:nvPr>
        </p:nvSpPr>
        <p:spPr>
          <a:xfrm>
            <a:off x="566738" y="1414463"/>
            <a:ext cx="8001000" cy="4678362"/>
          </a:xfrm>
        </p:spPr>
        <p:txBody>
          <a:bodyPr/>
          <a:lstStyle/>
          <a:p>
            <a:r>
              <a:rPr lang="zh-CN" altLang="zh-CN" smtClean="0"/>
              <a:t>当在表中定义了主键时，数据库管理系统会自动保证数据的实体完整性，即保证不允许存在主键值为空的记录以及主键值重复的记录。</a:t>
            </a:r>
            <a:endParaRPr lang="en-US" altLang="zh-CN" smtClean="0"/>
          </a:p>
          <a:p>
            <a:r>
              <a:rPr lang="zh-CN" altLang="zh-CN" smtClean="0">
                <a:solidFill>
                  <a:srgbClr val="FF0000"/>
                </a:solidFill>
              </a:rPr>
              <a:t>空值</a:t>
            </a:r>
            <a:r>
              <a:rPr lang="zh-CN" altLang="zh-CN" smtClean="0"/>
              <a:t>是特殊的标量常数，它代表未定义的或者有意义但目前还处于未知状态的值。</a:t>
            </a:r>
          </a:p>
        </p:txBody>
      </p:sp>
      <p:sp>
        <p:nvSpPr>
          <p:cNvPr id="46084" name="日期占位符 3"/>
          <p:cNvSpPr>
            <a:spLocks noGrp="1"/>
          </p:cNvSpPr>
          <p:nvPr>
            <p:ph type="dt" sz="quarter" idx="10"/>
          </p:nvPr>
        </p:nvSpPr>
        <p:spPr>
          <a:noFill/>
        </p:spPr>
        <p:txBody>
          <a:bodyPr/>
          <a:lstStyle/>
          <a:p>
            <a:fld id="{A0008276-F6A5-4F5E-A5A7-5E314F876219}" type="datetime8">
              <a:rPr lang="zh-CN" altLang="en-US" smtClean="0"/>
              <a:pPr/>
              <a:t>2016年2月27日9时2分</a:t>
            </a:fld>
            <a:endParaRPr lang="zh-CN" altLang="en-US" smtClean="0"/>
          </a:p>
        </p:txBody>
      </p:sp>
      <p:sp>
        <p:nvSpPr>
          <p:cNvPr id="46085" name="灯片编号占位符 4"/>
          <p:cNvSpPr>
            <a:spLocks noGrp="1"/>
          </p:cNvSpPr>
          <p:nvPr>
            <p:ph type="sldNum" sz="quarter" idx="12"/>
          </p:nvPr>
        </p:nvSpPr>
        <p:spPr>
          <a:noFill/>
        </p:spPr>
        <p:txBody>
          <a:bodyPr/>
          <a:lstStyle/>
          <a:p>
            <a:fld id="{DADD15B7-86AA-43FD-AB09-327E908F9A45}" type="slidenum">
              <a:rPr lang="zh-CN" altLang="en-US" smtClean="0"/>
              <a:pPr/>
              <a:t>38</a:t>
            </a:fld>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mtClean="0"/>
              <a:t>3.3.2 </a:t>
            </a:r>
            <a:r>
              <a:rPr lang="zh-CN" altLang="en-US" smtClean="0"/>
              <a:t>参照完整性</a:t>
            </a:r>
          </a:p>
        </p:txBody>
      </p:sp>
      <p:sp>
        <p:nvSpPr>
          <p:cNvPr id="47107" name="内容占位符 2"/>
          <p:cNvSpPr>
            <a:spLocks noGrp="1"/>
          </p:cNvSpPr>
          <p:nvPr>
            <p:ph idx="1"/>
          </p:nvPr>
        </p:nvSpPr>
        <p:spPr>
          <a:xfrm>
            <a:off x="566738" y="1414463"/>
            <a:ext cx="8001000" cy="4678362"/>
          </a:xfrm>
        </p:spPr>
        <p:txBody>
          <a:bodyPr/>
          <a:lstStyle/>
          <a:p>
            <a:r>
              <a:rPr lang="zh-CN" altLang="zh-CN" sz="3200" smtClean="0"/>
              <a:t>也称为</a:t>
            </a:r>
            <a:r>
              <a:rPr lang="zh-CN" altLang="zh-CN" sz="3200" smtClean="0">
                <a:solidFill>
                  <a:srgbClr val="FF0000"/>
                </a:solidFill>
              </a:rPr>
              <a:t>引用完整性</a:t>
            </a:r>
            <a:r>
              <a:rPr lang="zh-CN" altLang="zh-CN" sz="3200" smtClean="0"/>
              <a:t>。</a:t>
            </a:r>
            <a:endParaRPr lang="en-US" altLang="zh-CN" sz="3200" smtClean="0"/>
          </a:p>
          <a:p>
            <a:r>
              <a:rPr lang="zh-CN" altLang="zh-CN" sz="3200" smtClean="0"/>
              <a:t>现实世界中的实体之间往往存在着某种联系，在关系模型中，实体以及实体之间的联系都是用关系来表示的，这样就自然存在着关系与关系之间的引用。</a:t>
            </a:r>
            <a:endParaRPr lang="en-US" altLang="zh-CN" sz="3200" smtClean="0"/>
          </a:p>
          <a:p>
            <a:r>
              <a:rPr lang="zh-CN" altLang="zh-CN" sz="3200" smtClean="0"/>
              <a:t>参照完整性就是描述实体之间的联系的。</a:t>
            </a:r>
          </a:p>
          <a:p>
            <a:r>
              <a:rPr lang="zh-CN" altLang="zh-CN" sz="3200" smtClean="0"/>
              <a:t>参照完整性一般是指多个实体或关系之间的关联关系</a:t>
            </a:r>
            <a:r>
              <a:rPr lang="zh-CN" altLang="en-US" sz="3200" smtClean="0"/>
              <a:t>。</a:t>
            </a:r>
          </a:p>
        </p:txBody>
      </p:sp>
      <p:sp>
        <p:nvSpPr>
          <p:cNvPr id="47108" name="日期占位符 3"/>
          <p:cNvSpPr>
            <a:spLocks noGrp="1"/>
          </p:cNvSpPr>
          <p:nvPr>
            <p:ph type="dt" sz="quarter" idx="10"/>
          </p:nvPr>
        </p:nvSpPr>
        <p:spPr>
          <a:noFill/>
        </p:spPr>
        <p:txBody>
          <a:bodyPr/>
          <a:lstStyle/>
          <a:p>
            <a:fld id="{13D3CA1E-A3D7-4096-B0A1-B97E62B9C563}" type="datetime8">
              <a:rPr lang="zh-CN" altLang="en-US" smtClean="0"/>
              <a:pPr/>
              <a:t>2016年2月27日9时2分</a:t>
            </a:fld>
            <a:endParaRPr lang="zh-CN" altLang="en-US" smtClean="0"/>
          </a:p>
        </p:txBody>
      </p:sp>
      <p:sp>
        <p:nvSpPr>
          <p:cNvPr id="47109" name="灯片编号占位符 4"/>
          <p:cNvSpPr>
            <a:spLocks noGrp="1"/>
          </p:cNvSpPr>
          <p:nvPr>
            <p:ph type="sldNum" sz="quarter" idx="12"/>
          </p:nvPr>
        </p:nvSpPr>
        <p:spPr>
          <a:noFill/>
        </p:spPr>
        <p:txBody>
          <a:bodyPr/>
          <a:lstStyle/>
          <a:p>
            <a:fld id="{009FAAB7-932F-4728-B741-E3878817A9F8}" type="slidenum">
              <a:rPr lang="zh-CN" altLang="en-US" smtClean="0"/>
              <a:pPr/>
              <a:t>39</a:t>
            </a:fld>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关系模型</a:t>
            </a:r>
          </a:p>
        </p:txBody>
      </p:sp>
      <p:sp>
        <p:nvSpPr>
          <p:cNvPr id="14339" name="内容占位符 2"/>
          <p:cNvSpPr>
            <a:spLocks noGrp="1"/>
          </p:cNvSpPr>
          <p:nvPr>
            <p:ph idx="1"/>
          </p:nvPr>
        </p:nvSpPr>
        <p:spPr>
          <a:xfrm>
            <a:off x="566738" y="1414463"/>
            <a:ext cx="8001000" cy="4678362"/>
          </a:xfrm>
        </p:spPr>
        <p:txBody>
          <a:bodyPr/>
          <a:lstStyle/>
          <a:p>
            <a:r>
              <a:rPr lang="zh-CN" altLang="zh-CN" smtClean="0"/>
              <a:t>关系模型由三部分组成</a:t>
            </a:r>
            <a:r>
              <a:rPr lang="zh-CN" altLang="en-US" smtClean="0"/>
              <a:t>：</a:t>
            </a:r>
            <a:endParaRPr lang="en-US" altLang="zh-CN" smtClean="0"/>
          </a:p>
          <a:p>
            <a:pPr lvl="1"/>
            <a:r>
              <a:rPr lang="zh-CN" altLang="zh-CN" smtClean="0"/>
              <a:t>数据结构</a:t>
            </a:r>
            <a:endParaRPr lang="en-US" altLang="zh-CN" smtClean="0"/>
          </a:p>
          <a:p>
            <a:pPr lvl="1"/>
            <a:r>
              <a:rPr lang="zh-CN" altLang="zh-CN" smtClean="0"/>
              <a:t>操作集合</a:t>
            </a:r>
            <a:endParaRPr lang="en-US" altLang="zh-CN" smtClean="0"/>
          </a:p>
          <a:p>
            <a:pPr lvl="1"/>
            <a:r>
              <a:rPr lang="zh-CN" altLang="zh-CN" smtClean="0"/>
              <a:t>完整性约束</a:t>
            </a:r>
            <a:endParaRPr lang="en-US" altLang="zh-CN" smtClean="0"/>
          </a:p>
          <a:p>
            <a:r>
              <a:rPr lang="zh-CN" altLang="zh-CN" smtClean="0"/>
              <a:t>这三部分也称为</a:t>
            </a:r>
            <a:r>
              <a:rPr lang="zh-CN" altLang="zh-CN" smtClean="0">
                <a:solidFill>
                  <a:srgbClr val="FF0000"/>
                </a:solidFill>
              </a:rPr>
              <a:t>关系模型三要素</a:t>
            </a:r>
            <a:r>
              <a:rPr lang="zh-CN" altLang="zh-CN" smtClean="0"/>
              <a:t>。</a:t>
            </a:r>
            <a:endParaRPr lang="zh-CN" altLang="en-US" smtClean="0"/>
          </a:p>
        </p:txBody>
      </p:sp>
      <p:sp>
        <p:nvSpPr>
          <p:cNvPr id="14340" name="日期占位符 3"/>
          <p:cNvSpPr>
            <a:spLocks noGrp="1"/>
          </p:cNvSpPr>
          <p:nvPr>
            <p:ph type="dt" sz="quarter" idx="10"/>
          </p:nvPr>
        </p:nvSpPr>
        <p:spPr>
          <a:noFill/>
        </p:spPr>
        <p:txBody>
          <a:bodyPr/>
          <a:lstStyle/>
          <a:p>
            <a:fld id="{2AE3CF10-6230-45AA-A93D-D7DEC90EA2CF}" type="datetime8">
              <a:rPr lang="zh-CN" altLang="en-US" smtClean="0"/>
              <a:pPr/>
              <a:t>2016年2月27日9时2分</a:t>
            </a:fld>
            <a:endParaRPr lang="zh-CN" altLang="en-US" smtClean="0"/>
          </a:p>
        </p:txBody>
      </p:sp>
      <p:sp>
        <p:nvSpPr>
          <p:cNvPr id="14341" name="灯片编号占位符 4"/>
          <p:cNvSpPr>
            <a:spLocks noGrp="1"/>
          </p:cNvSpPr>
          <p:nvPr>
            <p:ph type="sldNum" sz="quarter" idx="12"/>
          </p:nvPr>
        </p:nvSpPr>
        <p:spPr>
          <a:noFill/>
        </p:spPr>
        <p:txBody>
          <a:bodyPr/>
          <a:lstStyle/>
          <a:p>
            <a:fld id="{DB74FC5C-5CDC-4A04-A82F-8723176928B9}" type="slidenum">
              <a:rPr lang="zh-CN" altLang="en-US" smtClean="0"/>
              <a:pPr/>
              <a:t>4</a:t>
            </a:fld>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示例</a:t>
            </a:r>
            <a:r>
              <a:rPr lang="en-US" altLang="zh-CN" smtClean="0"/>
              <a:t>1</a:t>
            </a:r>
            <a:endParaRPr lang="zh-CN" altLang="en-US" smtClean="0"/>
          </a:p>
        </p:txBody>
      </p:sp>
      <p:sp>
        <p:nvSpPr>
          <p:cNvPr id="48131" name="内容占位符 2"/>
          <p:cNvSpPr>
            <a:spLocks noGrp="1"/>
          </p:cNvSpPr>
          <p:nvPr>
            <p:ph idx="1"/>
          </p:nvPr>
        </p:nvSpPr>
        <p:spPr>
          <a:xfrm>
            <a:off x="468313" y="1414463"/>
            <a:ext cx="8207375" cy="2878137"/>
          </a:xfrm>
        </p:spPr>
        <p:txBody>
          <a:bodyPr/>
          <a:lstStyle/>
          <a:p>
            <a:pPr>
              <a:buFont typeface="Wingdings" pitchFamily="2" charset="2"/>
              <a:buNone/>
            </a:pPr>
            <a:r>
              <a:rPr lang="en-US" altLang="zh-CN" smtClean="0"/>
              <a:t>  </a:t>
            </a:r>
            <a:r>
              <a:rPr lang="zh-CN" altLang="zh-CN" smtClean="0"/>
              <a:t>学生</a:t>
            </a:r>
            <a:r>
              <a:rPr lang="en-US" altLang="zh-CN" smtClean="0"/>
              <a:t>(</a:t>
            </a:r>
            <a:r>
              <a:rPr lang="zh-CN" altLang="zh-CN" u="sng" smtClean="0"/>
              <a:t>学号</a:t>
            </a:r>
            <a:r>
              <a:rPr lang="zh-CN" altLang="zh-CN" smtClean="0"/>
              <a:t>，姓名，班号，性别</a:t>
            </a:r>
            <a:r>
              <a:rPr lang="en-US" altLang="zh-CN" smtClean="0"/>
              <a:t>)</a:t>
            </a:r>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r>
              <a:rPr lang="en-US" altLang="zh-CN" smtClean="0"/>
              <a:t>  </a:t>
            </a:r>
            <a:r>
              <a:rPr lang="zh-CN" altLang="zh-CN" smtClean="0"/>
              <a:t>班</a:t>
            </a:r>
            <a:r>
              <a:rPr lang="en-US" altLang="zh-CN" smtClean="0"/>
              <a:t>(</a:t>
            </a:r>
            <a:r>
              <a:rPr lang="zh-CN" altLang="zh-CN" u="sng" smtClean="0"/>
              <a:t>班号</a:t>
            </a:r>
            <a:r>
              <a:rPr lang="zh-CN" altLang="zh-CN" smtClean="0"/>
              <a:t>，所属专业，人数</a:t>
            </a:r>
            <a:r>
              <a:rPr lang="en-US" altLang="zh-CN" smtClean="0"/>
              <a:t>)</a:t>
            </a:r>
            <a:endParaRPr lang="zh-CN" altLang="zh-CN" smtClean="0"/>
          </a:p>
          <a:p>
            <a:pPr>
              <a:buFont typeface="Wingdings" pitchFamily="2" charset="2"/>
              <a:buNone/>
            </a:pPr>
            <a:endParaRPr lang="zh-CN" altLang="en-US" smtClean="0"/>
          </a:p>
        </p:txBody>
      </p:sp>
      <p:sp>
        <p:nvSpPr>
          <p:cNvPr id="48132" name="日期占位符 3"/>
          <p:cNvSpPr>
            <a:spLocks noGrp="1"/>
          </p:cNvSpPr>
          <p:nvPr>
            <p:ph type="dt" sz="quarter" idx="10"/>
          </p:nvPr>
        </p:nvSpPr>
        <p:spPr>
          <a:noFill/>
        </p:spPr>
        <p:txBody>
          <a:bodyPr/>
          <a:lstStyle/>
          <a:p>
            <a:fld id="{D9877239-93EA-4E34-9AD0-26B289BFAE54}" type="datetime8">
              <a:rPr lang="zh-CN" altLang="en-US" smtClean="0"/>
              <a:pPr/>
              <a:t>2016年2月27日9时2分</a:t>
            </a:fld>
            <a:endParaRPr lang="zh-CN" altLang="en-US" smtClean="0"/>
          </a:p>
        </p:txBody>
      </p:sp>
      <p:sp>
        <p:nvSpPr>
          <p:cNvPr id="48133" name="灯片编号占位符 4"/>
          <p:cNvSpPr>
            <a:spLocks noGrp="1"/>
          </p:cNvSpPr>
          <p:nvPr>
            <p:ph type="sldNum" sz="quarter" idx="12"/>
          </p:nvPr>
        </p:nvSpPr>
        <p:spPr>
          <a:xfrm>
            <a:off x="6516688" y="6237288"/>
            <a:ext cx="1981200" cy="476250"/>
          </a:xfrm>
          <a:noFill/>
        </p:spPr>
        <p:txBody>
          <a:bodyPr/>
          <a:lstStyle/>
          <a:p>
            <a:fld id="{5DE0BCA7-F2DA-436F-A9E4-D13914B12903}" type="slidenum">
              <a:rPr lang="zh-CN" altLang="en-US" smtClean="0"/>
              <a:pPr/>
              <a:t>40</a:t>
            </a:fld>
            <a:endParaRPr lang="zh-CN" altLang="en-US" smtClean="0"/>
          </a:p>
        </p:txBody>
      </p:sp>
      <p:sp>
        <p:nvSpPr>
          <p:cNvPr id="6" name="矩形 5"/>
          <p:cNvSpPr>
            <a:spLocks noChangeArrowheads="1"/>
          </p:cNvSpPr>
          <p:nvPr/>
        </p:nvSpPr>
        <p:spPr bwMode="auto">
          <a:xfrm>
            <a:off x="4835525" y="1389063"/>
            <a:ext cx="1108075" cy="646112"/>
          </a:xfrm>
          <a:prstGeom prst="rect">
            <a:avLst/>
          </a:prstGeom>
          <a:noFill/>
          <a:ln w="9525">
            <a:noFill/>
            <a:miter lim="800000"/>
            <a:headEnd/>
            <a:tailEnd/>
          </a:ln>
        </p:spPr>
        <p:txBody>
          <a:bodyPr wrap="none">
            <a:spAutoFit/>
          </a:bodyPr>
          <a:lstStyle/>
          <a:p>
            <a:r>
              <a:rPr lang="zh-CN" altLang="zh-CN" sz="3600" b="1">
                <a:solidFill>
                  <a:srgbClr val="FF0000"/>
                </a:solidFill>
                <a:latin typeface="仿宋_GB2312" pitchFamily="49" charset="-122"/>
                <a:ea typeface="仿宋_GB2312" pitchFamily="49" charset="-122"/>
              </a:rPr>
              <a:t>班号</a:t>
            </a:r>
            <a:endParaRPr lang="zh-CN" altLang="en-US" sz="3600" b="1">
              <a:solidFill>
                <a:srgbClr val="FF0000"/>
              </a:solidFill>
              <a:latin typeface="仿宋_GB2312" pitchFamily="49" charset="-122"/>
              <a:ea typeface="仿宋_GB2312" pitchFamily="49" charset="-122"/>
            </a:endParaRPr>
          </a:p>
        </p:txBody>
      </p:sp>
      <p:sp>
        <p:nvSpPr>
          <p:cNvPr id="7" name="矩形 6"/>
          <p:cNvSpPr>
            <a:spLocks noChangeArrowheads="1"/>
          </p:cNvSpPr>
          <p:nvPr/>
        </p:nvSpPr>
        <p:spPr bwMode="auto">
          <a:xfrm>
            <a:off x="1619250" y="3524250"/>
            <a:ext cx="1108075" cy="646113"/>
          </a:xfrm>
          <a:prstGeom prst="rect">
            <a:avLst/>
          </a:prstGeom>
          <a:noFill/>
          <a:ln w="9525">
            <a:noFill/>
            <a:miter lim="800000"/>
            <a:headEnd/>
            <a:tailEnd/>
          </a:ln>
        </p:spPr>
        <p:txBody>
          <a:bodyPr wrap="none">
            <a:spAutoFit/>
          </a:bodyPr>
          <a:lstStyle/>
          <a:p>
            <a:r>
              <a:rPr lang="zh-CN" altLang="zh-CN" sz="3600" b="1">
                <a:solidFill>
                  <a:srgbClr val="FF0000"/>
                </a:solidFill>
                <a:latin typeface="仿宋_GB2312" pitchFamily="49" charset="-122"/>
                <a:ea typeface="仿宋_GB2312" pitchFamily="49" charset="-122"/>
              </a:rPr>
              <a:t>班号</a:t>
            </a:r>
            <a:endParaRPr lang="zh-CN" altLang="en-US" sz="3600" b="1">
              <a:solidFill>
                <a:srgbClr val="FF0000"/>
              </a:solidFill>
              <a:latin typeface="仿宋_GB2312" pitchFamily="49" charset="-122"/>
              <a:ea typeface="仿宋_GB2312" pitchFamily="49" charset="-122"/>
            </a:endParaRPr>
          </a:p>
        </p:txBody>
      </p:sp>
      <p:sp>
        <p:nvSpPr>
          <p:cNvPr id="8" name="虚尾箭头 7"/>
          <p:cNvSpPr/>
          <p:nvPr/>
        </p:nvSpPr>
        <p:spPr>
          <a:xfrm rot="8838078">
            <a:off x="2538413" y="2551113"/>
            <a:ext cx="2660650" cy="600075"/>
          </a:xfrm>
          <a:prstGeom prst="stripedRightArrow">
            <a:avLst>
              <a:gd name="adj1" fmla="val 50000"/>
              <a:gd name="adj2" fmla="val 63193"/>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strVal val="#ppt_w*0.70"/>
                                          </p:val>
                                        </p:tav>
                                        <p:tav tm="100000">
                                          <p:val>
                                            <p:strVal val="#ppt_w"/>
                                          </p:val>
                                        </p:tav>
                                      </p:tavLst>
                                    </p:anim>
                                    <p:anim calcmode="lin" valueType="num">
                                      <p:cBhvr>
                                        <p:cTn id="17" dur="1000" fill="hold"/>
                                        <p:tgtEl>
                                          <p:spTgt spid="8"/>
                                        </p:tgtEl>
                                        <p:attrNameLst>
                                          <p:attrName>ppt_h</p:attrName>
                                        </p:attrNameLst>
                                      </p:cBhvr>
                                      <p:tavLst>
                                        <p:tav tm="0">
                                          <p:val>
                                            <p:strVal val="#ppt_h"/>
                                          </p:val>
                                        </p:tav>
                                        <p:tav tm="100000">
                                          <p:val>
                                            <p:strVal val="#ppt_h"/>
                                          </p:val>
                                        </p:tav>
                                      </p:tavLst>
                                    </p:anim>
                                    <p:animEffect transition="in" filter="fade">
                                      <p:cBhvr>
                                        <p:cTn id="18" dur="1000"/>
                                        <p:tgtEl>
                                          <p:spTgt spid="8"/>
                                        </p:tgtEl>
                                      </p:cBhvr>
                                    </p:animEffect>
                                  </p:childTnLst>
                                </p:cTn>
                              </p:par>
                            </p:childTnLst>
                          </p:cTn>
                        </p:par>
                        <p:par>
                          <p:cTn id="19" fill="hold">
                            <p:stCondLst>
                              <p:cond delay="1000"/>
                            </p:stCondLst>
                            <p:childTnLst>
                              <p:par>
                                <p:cTn id="20" presetID="1" presetClass="exit" presetSubtype="0" fill="hold" grpId="1" nodeType="after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示例</a:t>
            </a:r>
            <a:r>
              <a:rPr lang="en-US" altLang="zh-CN" smtClean="0"/>
              <a:t>2</a:t>
            </a:r>
            <a:endParaRPr lang="zh-CN" altLang="en-US" smtClean="0"/>
          </a:p>
        </p:txBody>
      </p:sp>
      <p:sp>
        <p:nvSpPr>
          <p:cNvPr id="49155" name="内容占位符 2"/>
          <p:cNvSpPr>
            <a:spLocks noGrp="1"/>
          </p:cNvSpPr>
          <p:nvPr>
            <p:ph idx="1"/>
          </p:nvPr>
        </p:nvSpPr>
        <p:spPr>
          <a:xfrm>
            <a:off x="566738" y="1414463"/>
            <a:ext cx="8001000" cy="4678362"/>
          </a:xfrm>
        </p:spPr>
        <p:txBody>
          <a:bodyPr/>
          <a:lstStyle/>
          <a:p>
            <a:pPr>
              <a:buFont typeface="Wingdings" pitchFamily="2" charset="2"/>
              <a:buNone/>
            </a:pPr>
            <a:r>
              <a:rPr lang="zh-CN" altLang="zh-CN" smtClean="0"/>
              <a:t>学生（</a:t>
            </a:r>
            <a:r>
              <a:rPr lang="zh-CN" altLang="zh-CN" u="sng" smtClean="0"/>
              <a:t>学号</a:t>
            </a:r>
            <a:r>
              <a:rPr lang="zh-CN" altLang="zh-CN" smtClean="0"/>
              <a:t>，姓名，性别，专业）</a:t>
            </a:r>
            <a:endParaRPr lang="en-US" altLang="zh-CN" smtClean="0"/>
          </a:p>
          <a:p>
            <a:pPr>
              <a:buFont typeface="Wingdings" pitchFamily="2" charset="2"/>
              <a:buNone/>
            </a:pPr>
            <a:endParaRPr lang="zh-CN" altLang="zh-CN" smtClean="0"/>
          </a:p>
          <a:p>
            <a:pPr>
              <a:buFont typeface="Wingdings" pitchFamily="2" charset="2"/>
              <a:buNone/>
            </a:pPr>
            <a:r>
              <a:rPr lang="zh-CN" altLang="zh-CN" smtClean="0"/>
              <a:t>选课（</a:t>
            </a:r>
            <a:r>
              <a:rPr lang="zh-CN" altLang="zh-CN" u="sng" smtClean="0"/>
              <a:t>学号</a:t>
            </a:r>
            <a:r>
              <a:rPr lang="zh-CN" altLang="zh-CN" smtClean="0"/>
              <a:t>，</a:t>
            </a:r>
            <a:r>
              <a:rPr lang="zh-CN" altLang="zh-CN" u="sng" smtClean="0"/>
              <a:t>课程号</a:t>
            </a:r>
            <a:r>
              <a:rPr lang="zh-CN" altLang="zh-CN" smtClean="0"/>
              <a:t>，成绩）</a:t>
            </a:r>
            <a:endParaRPr lang="en-US" altLang="zh-CN" smtClean="0"/>
          </a:p>
          <a:p>
            <a:pPr>
              <a:buFont typeface="Wingdings" pitchFamily="2" charset="2"/>
              <a:buNone/>
            </a:pPr>
            <a:endParaRPr lang="en-US" altLang="zh-CN" smtClean="0"/>
          </a:p>
          <a:p>
            <a:pPr>
              <a:buFont typeface="Wingdings" pitchFamily="2" charset="2"/>
              <a:buNone/>
            </a:pPr>
            <a:r>
              <a:rPr lang="zh-CN" altLang="zh-CN" smtClean="0"/>
              <a:t>课程（</a:t>
            </a:r>
            <a:r>
              <a:rPr lang="zh-CN" altLang="zh-CN" u="sng" smtClean="0"/>
              <a:t>课程号</a:t>
            </a:r>
            <a:r>
              <a:rPr lang="zh-CN" altLang="zh-CN" smtClean="0"/>
              <a:t>，课程名，学分）</a:t>
            </a:r>
          </a:p>
          <a:p>
            <a:pPr>
              <a:buFont typeface="Wingdings" pitchFamily="2" charset="2"/>
              <a:buNone/>
            </a:pPr>
            <a:endParaRPr lang="zh-CN" altLang="zh-CN" smtClean="0"/>
          </a:p>
          <a:p>
            <a:pPr>
              <a:buFont typeface="Wingdings" pitchFamily="2" charset="2"/>
              <a:buNone/>
            </a:pPr>
            <a:endParaRPr lang="zh-CN" altLang="en-US" smtClean="0"/>
          </a:p>
        </p:txBody>
      </p:sp>
      <p:sp>
        <p:nvSpPr>
          <p:cNvPr id="49156" name="日期占位符 3"/>
          <p:cNvSpPr>
            <a:spLocks noGrp="1"/>
          </p:cNvSpPr>
          <p:nvPr>
            <p:ph type="dt" sz="quarter" idx="10"/>
          </p:nvPr>
        </p:nvSpPr>
        <p:spPr>
          <a:noFill/>
        </p:spPr>
        <p:txBody>
          <a:bodyPr/>
          <a:lstStyle/>
          <a:p>
            <a:fld id="{9664EBBF-AE4D-4B37-9D33-3A08DC857A04}" type="datetime8">
              <a:rPr lang="zh-CN" altLang="en-US" smtClean="0"/>
              <a:pPr/>
              <a:t>2016年2月27日9时2分</a:t>
            </a:fld>
            <a:endParaRPr lang="zh-CN" altLang="en-US" smtClean="0"/>
          </a:p>
        </p:txBody>
      </p:sp>
      <p:sp>
        <p:nvSpPr>
          <p:cNvPr id="49157" name="灯片编号占位符 4"/>
          <p:cNvSpPr>
            <a:spLocks noGrp="1"/>
          </p:cNvSpPr>
          <p:nvPr>
            <p:ph type="sldNum" sz="quarter" idx="12"/>
          </p:nvPr>
        </p:nvSpPr>
        <p:spPr>
          <a:noFill/>
        </p:spPr>
        <p:txBody>
          <a:bodyPr/>
          <a:lstStyle/>
          <a:p>
            <a:fld id="{8FC5F736-9AAC-40D7-BC40-75C277173FE4}" type="slidenum">
              <a:rPr lang="zh-CN" altLang="en-US" smtClean="0"/>
              <a:pPr/>
              <a:t>41</a:t>
            </a:fld>
            <a:endParaRPr lang="zh-CN" altLang="en-US" smtClean="0"/>
          </a:p>
        </p:txBody>
      </p:sp>
      <p:sp>
        <p:nvSpPr>
          <p:cNvPr id="6" name="矩形 5"/>
          <p:cNvSpPr>
            <a:spLocks noChangeArrowheads="1"/>
          </p:cNvSpPr>
          <p:nvPr/>
        </p:nvSpPr>
        <p:spPr bwMode="auto">
          <a:xfrm>
            <a:off x="1955800" y="1390650"/>
            <a:ext cx="1108075" cy="646113"/>
          </a:xfrm>
          <a:prstGeom prst="rect">
            <a:avLst/>
          </a:prstGeom>
          <a:noFill/>
          <a:ln w="9525">
            <a:noFill/>
            <a:miter lim="800000"/>
            <a:headEnd/>
            <a:tailEnd/>
          </a:ln>
        </p:spPr>
        <p:txBody>
          <a:bodyPr wrap="none">
            <a:spAutoFit/>
          </a:bodyPr>
          <a:lstStyle/>
          <a:p>
            <a:r>
              <a:rPr lang="zh-CN" altLang="zh-CN" sz="3600" b="1">
                <a:solidFill>
                  <a:srgbClr val="FF0000"/>
                </a:solidFill>
                <a:latin typeface="仿宋_GB2312" pitchFamily="49" charset="-122"/>
                <a:ea typeface="仿宋_GB2312" pitchFamily="49" charset="-122"/>
              </a:rPr>
              <a:t>学号</a:t>
            </a:r>
            <a:endParaRPr lang="zh-CN" altLang="en-US" sz="3600" b="1">
              <a:solidFill>
                <a:srgbClr val="FF0000"/>
              </a:solidFill>
              <a:latin typeface="仿宋_GB2312" pitchFamily="49" charset="-122"/>
              <a:ea typeface="仿宋_GB2312" pitchFamily="49" charset="-122"/>
            </a:endParaRPr>
          </a:p>
        </p:txBody>
      </p:sp>
      <p:sp>
        <p:nvSpPr>
          <p:cNvPr id="7" name="矩形 6"/>
          <p:cNvSpPr>
            <a:spLocks noChangeArrowheads="1"/>
          </p:cNvSpPr>
          <p:nvPr/>
        </p:nvSpPr>
        <p:spPr bwMode="auto">
          <a:xfrm>
            <a:off x="1955800" y="2816225"/>
            <a:ext cx="1108075" cy="646113"/>
          </a:xfrm>
          <a:prstGeom prst="rect">
            <a:avLst/>
          </a:prstGeom>
          <a:noFill/>
          <a:ln w="9525">
            <a:noFill/>
            <a:miter lim="800000"/>
            <a:headEnd/>
            <a:tailEnd/>
          </a:ln>
        </p:spPr>
        <p:txBody>
          <a:bodyPr wrap="none">
            <a:spAutoFit/>
          </a:bodyPr>
          <a:lstStyle/>
          <a:p>
            <a:r>
              <a:rPr lang="zh-CN" altLang="zh-CN" sz="3600" b="1">
                <a:solidFill>
                  <a:srgbClr val="FF0000"/>
                </a:solidFill>
                <a:latin typeface="仿宋_GB2312" pitchFamily="49" charset="-122"/>
                <a:ea typeface="仿宋_GB2312" pitchFamily="49" charset="-122"/>
              </a:rPr>
              <a:t>学号</a:t>
            </a:r>
            <a:endParaRPr lang="zh-CN" altLang="en-US" sz="3600" b="1">
              <a:solidFill>
                <a:srgbClr val="FF0000"/>
              </a:solidFill>
              <a:latin typeface="仿宋_GB2312" pitchFamily="49" charset="-122"/>
              <a:ea typeface="仿宋_GB2312" pitchFamily="49" charset="-122"/>
            </a:endParaRPr>
          </a:p>
        </p:txBody>
      </p:sp>
      <p:sp>
        <p:nvSpPr>
          <p:cNvPr id="9" name="矩形 8"/>
          <p:cNvSpPr>
            <a:spLocks noChangeArrowheads="1"/>
          </p:cNvSpPr>
          <p:nvPr/>
        </p:nvSpPr>
        <p:spPr bwMode="auto">
          <a:xfrm>
            <a:off x="1955800" y="4244975"/>
            <a:ext cx="1570038" cy="646113"/>
          </a:xfrm>
          <a:prstGeom prst="rect">
            <a:avLst/>
          </a:prstGeom>
          <a:noFill/>
          <a:ln w="9525">
            <a:noFill/>
            <a:miter lim="800000"/>
            <a:headEnd/>
            <a:tailEnd/>
          </a:ln>
        </p:spPr>
        <p:txBody>
          <a:bodyPr wrap="none">
            <a:spAutoFit/>
          </a:bodyPr>
          <a:lstStyle/>
          <a:p>
            <a:r>
              <a:rPr lang="zh-CN" altLang="zh-CN" sz="3600" b="1">
                <a:solidFill>
                  <a:srgbClr val="FF0000"/>
                </a:solidFill>
                <a:latin typeface="仿宋_GB2312" pitchFamily="49" charset="-122"/>
                <a:ea typeface="仿宋_GB2312" pitchFamily="49" charset="-122"/>
              </a:rPr>
              <a:t>课程号</a:t>
            </a:r>
            <a:endParaRPr lang="zh-CN" altLang="en-US" sz="3600" b="1">
              <a:solidFill>
                <a:srgbClr val="FF0000"/>
              </a:solidFill>
              <a:latin typeface="仿宋_GB2312" pitchFamily="49" charset="-122"/>
              <a:ea typeface="仿宋_GB2312" pitchFamily="49" charset="-122"/>
            </a:endParaRPr>
          </a:p>
        </p:txBody>
      </p:sp>
      <p:sp>
        <p:nvSpPr>
          <p:cNvPr id="12" name="虚尾箭头 11"/>
          <p:cNvSpPr/>
          <p:nvPr/>
        </p:nvSpPr>
        <p:spPr>
          <a:xfrm rot="15883765">
            <a:off x="2012157" y="2239169"/>
            <a:ext cx="838200" cy="395287"/>
          </a:xfrm>
          <a:prstGeom prst="stripedRightArrow">
            <a:avLst>
              <a:gd name="adj1" fmla="val 50000"/>
              <a:gd name="adj2" fmla="val 63193"/>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虚尾箭头 12"/>
          <p:cNvSpPr/>
          <p:nvPr/>
        </p:nvSpPr>
        <p:spPr>
          <a:xfrm rot="8450170">
            <a:off x="2887663" y="3659188"/>
            <a:ext cx="944562" cy="454025"/>
          </a:xfrm>
          <a:prstGeom prst="stripedRightArrow">
            <a:avLst>
              <a:gd name="adj1" fmla="val 50000"/>
              <a:gd name="adj2" fmla="val 63193"/>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a:spLocks noChangeArrowheads="1"/>
          </p:cNvSpPr>
          <p:nvPr/>
        </p:nvSpPr>
        <p:spPr bwMode="auto">
          <a:xfrm>
            <a:off x="3311525" y="2819400"/>
            <a:ext cx="1570038" cy="646113"/>
          </a:xfrm>
          <a:prstGeom prst="rect">
            <a:avLst/>
          </a:prstGeom>
          <a:noFill/>
          <a:ln w="9525">
            <a:noFill/>
            <a:miter lim="800000"/>
            <a:headEnd/>
            <a:tailEnd/>
          </a:ln>
        </p:spPr>
        <p:txBody>
          <a:bodyPr wrap="none">
            <a:spAutoFit/>
          </a:bodyPr>
          <a:lstStyle/>
          <a:p>
            <a:r>
              <a:rPr lang="zh-CN" altLang="zh-CN" sz="3600" b="1">
                <a:solidFill>
                  <a:srgbClr val="FF0000"/>
                </a:solidFill>
                <a:latin typeface="仿宋_GB2312" pitchFamily="49" charset="-122"/>
                <a:ea typeface="仿宋_GB2312" pitchFamily="49" charset="-122"/>
              </a:rPr>
              <a:t>课程号</a:t>
            </a:r>
            <a:endParaRPr lang="zh-CN" altLang="en-US" sz="3600" b="1">
              <a:solidFill>
                <a:srgbClr val="FF0000"/>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strVal val="#ppt_w*0.70"/>
                                          </p:val>
                                        </p:tav>
                                        <p:tav tm="100000">
                                          <p:val>
                                            <p:strVal val="#ppt_w"/>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strVal val="#ppt_w*0.70"/>
                                          </p:val>
                                        </p:tav>
                                        <p:tav tm="100000">
                                          <p:val>
                                            <p:strVal val="#ppt_w"/>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示例</a:t>
            </a:r>
            <a:r>
              <a:rPr lang="en-US" altLang="zh-CN" smtClean="0"/>
              <a:t>3</a:t>
            </a:r>
            <a:endParaRPr lang="zh-CN" altLang="en-US" smtClean="0"/>
          </a:p>
        </p:txBody>
      </p:sp>
      <p:sp>
        <p:nvSpPr>
          <p:cNvPr id="50179" name="内容占位符 2"/>
          <p:cNvSpPr>
            <a:spLocks noGrp="1"/>
          </p:cNvSpPr>
          <p:nvPr>
            <p:ph idx="1"/>
          </p:nvPr>
        </p:nvSpPr>
        <p:spPr>
          <a:xfrm>
            <a:off x="468313" y="1484313"/>
            <a:ext cx="8280400" cy="2305050"/>
          </a:xfrm>
        </p:spPr>
        <p:txBody>
          <a:bodyPr/>
          <a:lstStyle/>
          <a:p>
            <a:pPr>
              <a:buFont typeface="Wingdings" pitchFamily="2" charset="2"/>
              <a:buNone/>
            </a:pPr>
            <a:r>
              <a:rPr lang="zh-CN" altLang="zh-CN" smtClean="0"/>
              <a:t>职工</a:t>
            </a:r>
            <a:r>
              <a:rPr lang="en-US" altLang="zh-CN" smtClean="0"/>
              <a:t>(</a:t>
            </a:r>
            <a:r>
              <a:rPr lang="zh-CN" altLang="zh-CN" u="sng" smtClean="0"/>
              <a:t>职工号</a:t>
            </a:r>
            <a:r>
              <a:rPr lang="zh-CN" altLang="zh-CN" smtClean="0"/>
              <a:t>，姓名，直接领导职工号</a:t>
            </a:r>
            <a:r>
              <a:rPr lang="en-US" altLang="zh-CN" smtClean="0"/>
              <a:t>)</a:t>
            </a:r>
            <a:endParaRPr lang="zh-CN" altLang="en-US" smtClean="0"/>
          </a:p>
        </p:txBody>
      </p:sp>
      <p:sp>
        <p:nvSpPr>
          <p:cNvPr id="50180" name="日期占位符 3"/>
          <p:cNvSpPr>
            <a:spLocks noGrp="1"/>
          </p:cNvSpPr>
          <p:nvPr>
            <p:ph type="dt" sz="quarter" idx="10"/>
          </p:nvPr>
        </p:nvSpPr>
        <p:spPr>
          <a:noFill/>
        </p:spPr>
        <p:txBody>
          <a:bodyPr/>
          <a:lstStyle/>
          <a:p>
            <a:fld id="{B1957A4B-6D25-4312-93BA-040AB878EF68}" type="datetime8">
              <a:rPr lang="zh-CN" altLang="en-US" smtClean="0"/>
              <a:pPr/>
              <a:t>2016年2月27日9时2分</a:t>
            </a:fld>
            <a:endParaRPr lang="zh-CN" altLang="en-US" smtClean="0"/>
          </a:p>
        </p:txBody>
      </p:sp>
      <p:sp>
        <p:nvSpPr>
          <p:cNvPr id="50181" name="灯片编号占位符 4"/>
          <p:cNvSpPr>
            <a:spLocks noGrp="1"/>
          </p:cNvSpPr>
          <p:nvPr>
            <p:ph type="sldNum" sz="quarter" idx="12"/>
          </p:nvPr>
        </p:nvSpPr>
        <p:spPr>
          <a:noFill/>
        </p:spPr>
        <p:txBody>
          <a:bodyPr/>
          <a:lstStyle/>
          <a:p>
            <a:fld id="{A4598C82-CA53-4CD6-A9DA-39A2309EF3E6}" type="slidenum">
              <a:rPr lang="zh-CN" altLang="en-US" smtClean="0"/>
              <a:pPr/>
              <a:t>42</a:t>
            </a:fld>
            <a:endParaRPr lang="zh-CN" altLang="en-US" smtClean="0"/>
          </a:p>
        </p:txBody>
      </p:sp>
      <p:sp>
        <p:nvSpPr>
          <p:cNvPr id="6" name="矩形 5"/>
          <p:cNvSpPr>
            <a:spLocks noChangeArrowheads="1"/>
          </p:cNvSpPr>
          <p:nvPr/>
        </p:nvSpPr>
        <p:spPr bwMode="auto">
          <a:xfrm>
            <a:off x="4835525" y="1460500"/>
            <a:ext cx="3457575" cy="646113"/>
          </a:xfrm>
          <a:prstGeom prst="rect">
            <a:avLst/>
          </a:prstGeom>
          <a:noFill/>
          <a:ln w="9525">
            <a:noFill/>
            <a:miter lim="800000"/>
            <a:headEnd/>
            <a:tailEnd/>
          </a:ln>
        </p:spPr>
        <p:txBody>
          <a:bodyPr>
            <a:spAutoFit/>
          </a:bodyPr>
          <a:lstStyle/>
          <a:p>
            <a:r>
              <a:rPr lang="zh-CN" altLang="en-US" sz="3600" b="1">
                <a:solidFill>
                  <a:srgbClr val="FF0000"/>
                </a:solidFill>
                <a:latin typeface="仿宋_GB2312" pitchFamily="49" charset="-122"/>
                <a:ea typeface="仿宋_GB2312" pitchFamily="49" charset="-122"/>
              </a:rPr>
              <a:t>直接领导</a:t>
            </a:r>
            <a:r>
              <a:rPr lang="zh-CN" altLang="zh-CN" sz="3600" b="1">
                <a:solidFill>
                  <a:srgbClr val="FF0000"/>
                </a:solidFill>
                <a:latin typeface="仿宋_GB2312" pitchFamily="49" charset="-122"/>
                <a:ea typeface="仿宋_GB2312" pitchFamily="49" charset="-122"/>
              </a:rPr>
              <a:t>职工号</a:t>
            </a:r>
            <a:endParaRPr lang="zh-CN" altLang="en-US" sz="3600" b="1">
              <a:solidFill>
                <a:srgbClr val="FF0000"/>
              </a:solidFill>
              <a:latin typeface="仿宋_GB2312" pitchFamily="49" charset="-122"/>
              <a:ea typeface="仿宋_GB2312" pitchFamily="49" charset="-122"/>
            </a:endParaRPr>
          </a:p>
        </p:txBody>
      </p:sp>
      <p:sp>
        <p:nvSpPr>
          <p:cNvPr id="7" name="矩形 6"/>
          <p:cNvSpPr>
            <a:spLocks noChangeArrowheads="1"/>
          </p:cNvSpPr>
          <p:nvPr/>
        </p:nvSpPr>
        <p:spPr bwMode="auto">
          <a:xfrm>
            <a:off x="1619250" y="1460500"/>
            <a:ext cx="1570038" cy="646113"/>
          </a:xfrm>
          <a:prstGeom prst="rect">
            <a:avLst/>
          </a:prstGeom>
          <a:noFill/>
          <a:ln w="9525">
            <a:noFill/>
            <a:miter lim="800000"/>
            <a:headEnd/>
            <a:tailEnd/>
          </a:ln>
        </p:spPr>
        <p:txBody>
          <a:bodyPr wrap="none">
            <a:spAutoFit/>
          </a:bodyPr>
          <a:lstStyle/>
          <a:p>
            <a:r>
              <a:rPr lang="zh-CN" altLang="zh-CN" sz="3600" b="1">
                <a:solidFill>
                  <a:srgbClr val="FF0000"/>
                </a:solidFill>
                <a:latin typeface="仿宋_GB2312" pitchFamily="49" charset="-122"/>
                <a:ea typeface="仿宋_GB2312" pitchFamily="49" charset="-122"/>
              </a:rPr>
              <a:t>职工号</a:t>
            </a:r>
            <a:endParaRPr lang="zh-CN" altLang="en-US" sz="3600" b="1">
              <a:solidFill>
                <a:srgbClr val="FF0000"/>
              </a:solidFill>
              <a:latin typeface="仿宋_GB2312" pitchFamily="49" charset="-122"/>
              <a:ea typeface="仿宋_GB2312" pitchFamily="49" charset="-122"/>
            </a:endParaRPr>
          </a:p>
        </p:txBody>
      </p:sp>
      <p:sp>
        <p:nvSpPr>
          <p:cNvPr id="9" name="矩形 8"/>
          <p:cNvSpPr/>
          <p:nvPr/>
        </p:nvSpPr>
        <p:spPr>
          <a:xfrm>
            <a:off x="4054871" y="2967335"/>
            <a:ext cx="1034259" cy="1107996"/>
          </a:xfrm>
          <a:prstGeom prst="rect">
            <a:avLst/>
          </a:prstGeom>
          <a:noFill/>
        </p:spPr>
        <p:txBody>
          <a:bodyPr wrap="none">
            <a:spAutoFit/>
          </a:bodyPr>
          <a:lstStyle/>
          <a:p>
            <a:pPr algn="ctr">
              <a:defRPr/>
            </a:pPr>
            <a:r>
              <a:rPr lang="zh-CN" altLang="en-US" sz="6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10" name="右箭头 9"/>
          <p:cNvSpPr/>
          <p:nvPr/>
        </p:nvSpPr>
        <p:spPr>
          <a:xfrm rot="2416251">
            <a:off x="2335213" y="2616200"/>
            <a:ext cx="1627187" cy="360363"/>
          </a:xfrm>
          <a:prstGeom prst="rightArrow">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右箭头 10"/>
          <p:cNvSpPr/>
          <p:nvPr/>
        </p:nvSpPr>
        <p:spPr>
          <a:xfrm rot="19561425">
            <a:off x="4818063" y="2557463"/>
            <a:ext cx="1627187" cy="358775"/>
          </a:xfrm>
          <a:prstGeom prst="rightArrow">
            <a:avLst/>
          </a:prstGeom>
          <a:gradFill flip="none" rotWithShape="1">
            <a:gsLst>
              <a:gs pos="0">
                <a:srgbClr val="DDEBCF"/>
              </a:gs>
              <a:gs pos="50000">
                <a:srgbClr val="9CB86E"/>
              </a:gs>
              <a:gs pos="100000">
                <a:srgbClr val="156B13"/>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下弧形箭头 11"/>
          <p:cNvSpPr/>
          <p:nvPr/>
        </p:nvSpPr>
        <p:spPr>
          <a:xfrm flipH="1">
            <a:off x="2339975" y="2133600"/>
            <a:ext cx="4824413" cy="863600"/>
          </a:xfrm>
          <a:prstGeom prst="curvedUpArrow">
            <a:avLst/>
          </a:prstGeom>
          <a:gradFill>
            <a:gsLst>
              <a:gs pos="0">
                <a:srgbClr val="5E9EFF"/>
              </a:gs>
              <a:gs pos="39999">
                <a:srgbClr val="85C2FF"/>
              </a:gs>
              <a:gs pos="70000">
                <a:srgbClr val="C4D6EB"/>
              </a:gs>
              <a:gs pos="100000">
                <a:srgbClr val="FFEBFA"/>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25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childTnLst>
                          </p:cTn>
                        </p:par>
                        <p:par>
                          <p:cTn id="18" fill="hold">
                            <p:stCondLst>
                              <p:cond delay="5000"/>
                            </p:stCondLst>
                            <p:childTnLst>
                              <p:par>
                                <p:cTn id="19" presetID="55"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strVal val="#ppt_w*0.70"/>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Effect transition="in" filter="fade">
                                      <p:cBhvr>
                                        <p:cTn id="23" dur="1000"/>
                                        <p:tgtEl>
                                          <p:spTgt spid="11"/>
                                        </p:tgtEl>
                                      </p:cBhvr>
                                    </p:animEffect>
                                  </p:childTnLst>
                                </p:cTn>
                              </p:par>
                            </p:childTnLst>
                          </p:cTn>
                        </p:par>
                        <p:par>
                          <p:cTn id="24" fill="hold">
                            <p:stCondLst>
                              <p:cond delay="6000"/>
                            </p:stCondLst>
                            <p:childTnLst>
                              <p:par>
                                <p:cTn id="25" presetID="3" presetClass="entr" presetSubtype="1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par>
                          <p:cTn id="28" fill="hold">
                            <p:stCondLst>
                              <p:cond delay="6500"/>
                            </p:stCondLst>
                            <p:childTnLst>
                              <p:par>
                                <p:cTn id="29" presetID="35" presetClass="emph" presetSubtype="0" fill="hold" nodeType="afterEffect">
                                  <p:stCondLst>
                                    <p:cond delay="0"/>
                                  </p:stCondLst>
                                  <p:childTnLst>
                                    <p:anim calcmode="discrete" valueType="str">
                                      <p:cBhvr>
                                        <p:cTn id="30"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strVal val="#ppt_w*0.70"/>
                                          </p:val>
                                        </p:tav>
                                        <p:tav tm="100000">
                                          <p:val>
                                            <p:strVal val="#ppt_w"/>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animEffect transition="in" filter="fade">
                                      <p:cBhvr>
                                        <p:cTn id="37" dur="1000"/>
                                        <p:tgtEl>
                                          <p:spTgt spid="12"/>
                                        </p:tgtEl>
                                      </p:cBhvr>
                                    </p:animEffect>
                                  </p:childTnLst>
                                </p:cTn>
                              </p:par>
                            </p:childTnLst>
                          </p:cTn>
                        </p:par>
                        <p:par>
                          <p:cTn id="38" fill="hold">
                            <p:stCondLst>
                              <p:cond delay="1000"/>
                            </p:stCondLst>
                            <p:childTnLst>
                              <p:par>
                                <p:cTn id="39" presetID="1" presetClass="exit" presetSubtype="0" fill="hold" grpId="1" nodeType="after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par>
                          <p:cTn id="41" fill="hold">
                            <p:stCondLst>
                              <p:cond delay="1000"/>
                            </p:stCondLst>
                            <p:childTnLst>
                              <p:par>
                                <p:cTn id="42" presetID="1" presetClass="exit" presetSubtype="0" fill="hold" grpId="1" nodeType="afterEffect">
                                  <p:stCondLst>
                                    <p:cond delay="0"/>
                                  </p:stCondLst>
                                  <p:childTnLst>
                                    <p:set>
                                      <p:cBhvr>
                                        <p:cTn id="43" dur="1" fill="hold">
                                          <p:stCondLst>
                                            <p:cond delay="0"/>
                                          </p:stCondLst>
                                        </p:cTn>
                                        <p:tgtEl>
                                          <p:spTgt spid="11"/>
                                        </p:tgtEl>
                                        <p:attrNameLst>
                                          <p:attrName>style.visibility</p:attrName>
                                        </p:attrNameLst>
                                      </p:cBhvr>
                                      <p:to>
                                        <p:strVal val="hidden"/>
                                      </p:to>
                                    </p:set>
                                  </p:childTnLst>
                                </p:cTn>
                              </p:par>
                            </p:childTnLst>
                          </p:cTn>
                        </p:par>
                        <p:par>
                          <p:cTn id="44" fill="hold">
                            <p:stCondLst>
                              <p:cond delay="1000"/>
                            </p:stCondLst>
                            <p:childTnLst>
                              <p:par>
                                <p:cTn id="45" presetID="1" presetClass="exit" presetSubtype="0" fill="hold" nodeType="after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0" grpId="1" animBg="1"/>
      <p:bldP spid="11" grpId="0" animBg="1"/>
      <p:bldP spid="11" grpId="1"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外键定义</a:t>
            </a:r>
          </a:p>
        </p:txBody>
      </p:sp>
      <p:sp>
        <p:nvSpPr>
          <p:cNvPr id="51203" name="内容占位符 2"/>
          <p:cNvSpPr>
            <a:spLocks noGrp="1"/>
          </p:cNvSpPr>
          <p:nvPr>
            <p:ph idx="1"/>
          </p:nvPr>
        </p:nvSpPr>
        <p:spPr>
          <a:xfrm>
            <a:off x="566738" y="1414463"/>
            <a:ext cx="8001000" cy="4678362"/>
          </a:xfrm>
        </p:spPr>
        <p:txBody>
          <a:bodyPr/>
          <a:lstStyle/>
          <a:p>
            <a:r>
              <a:rPr lang="zh-CN" altLang="zh-CN" smtClean="0"/>
              <a:t>设</a:t>
            </a:r>
            <a:r>
              <a:rPr lang="en-US" altLang="zh-CN" smtClean="0"/>
              <a:t>F</a:t>
            </a:r>
            <a:r>
              <a:rPr lang="zh-CN" altLang="zh-CN" smtClean="0"/>
              <a:t>是关系</a:t>
            </a:r>
            <a:r>
              <a:rPr lang="en-US" altLang="zh-CN" smtClean="0"/>
              <a:t>R</a:t>
            </a:r>
            <a:r>
              <a:rPr lang="zh-CN" altLang="zh-CN" smtClean="0"/>
              <a:t>的一个或一组属性，如果</a:t>
            </a:r>
            <a:r>
              <a:rPr lang="en-US" altLang="zh-CN" smtClean="0"/>
              <a:t>F</a:t>
            </a:r>
            <a:r>
              <a:rPr lang="zh-CN" altLang="zh-CN" smtClean="0"/>
              <a:t>与关系</a:t>
            </a:r>
            <a:r>
              <a:rPr lang="en-US" altLang="zh-CN" smtClean="0"/>
              <a:t>S</a:t>
            </a:r>
            <a:r>
              <a:rPr lang="zh-CN" altLang="zh-CN" smtClean="0"/>
              <a:t>的主键相对应，则称</a:t>
            </a:r>
            <a:r>
              <a:rPr lang="en-US" altLang="zh-CN" smtClean="0"/>
              <a:t>F</a:t>
            </a:r>
            <a:r>
              <a:rPr lang="zh-CN" altLang="zh-CN" smtClean="0"/>
              <a:t>是关系</a:t>
            </a:r>
            <a:r>
              <a:rPr lang="en-US" altLang="zh-CN" smtClean="0"/>
              <a:t>R</a:t>
            </a:r>
            <a:r>
              <a:rPr lang="zh-CN" altLang="zh-CN" smtClean="0"/>
              <a:t>的</a:t>
            </a:r>
            <a:r>
              <a:rPr lang="zh-CN" altLang="zh-CN" smtClean="0">
                <a:solidFill>
                  <a:srgbClr val="FF0000"/>
                </a:solidFill>
              </a:rPr>
              <a:t>外键</a:t>
            </a:r>
            <a:r>
              <a:rPr lang="zh-CN" altLang="zh-CN" smtClean="0"/>
              <a:t>（</a:t>
            </a:r>
            <a:r>
              <a:rPr lang="en-US" altLang="zh-CN" smtClean="0"/>
              <a:t>Foreign Key</a:t>
            </a:r>
            <a:r>
              <a:rPr lang="zh-CN" altLang="zh-CN" smtClean="0"/>
              <a:t>），并称关系</a:t>
            </a:r>
            <a:r>
              <a:rPr lang="en-US" altLang="zh-CN" smtClean="0"/>
              <a:t>R</a:t>
            </a:r>
            <a:r>
              <a:rPr lang="zh-CN" altLang="zh-CN" smtClean="0"/>
              <a:t>为</a:t>
            </a:r>
            <a:r>
              <a:rPr lang="zh-CN" altLang="zh-CN" smtClean="0">
                <a:solidFill>
                  <a:srgbClr val="FF0000"/>
                </a:solidFill>
              </a:rPr>
              <a:t>参照关系</a:t>
            </a:r>
            <a:r>
              <a:rPr lang="zh-CN" altLang="zh-CN" smtClean="0"/>
              <a:t>，关系</a:t>
            </a:r>
            <a:r>
              <a:rPr lang="en-US" altLang="zh-CN" smtClean="0"/>
              <a:t>S</a:t>
            </a:r>
            <a:r>
              <a:rPr lang="zh-CN" altLang="zh-CN" smtClean="0"/>
              <a:t>为</a:t>
            </a:r>
            <a:r>
              <a:rPr lang="zh-CN" altLang="zh-CN" smtClean="0">
                <a:solidFill>
                  <a:srgbClr val="FF0000"/>
                </a:solidFill>
              </a:rPr>
              <a:t>被参照关系</a:t>
            </a:r>
            <a:r>
              <a:rPr lang="zh-CN" altLang="zh-CN" smtClean="0"/>
              <a:t>。关系</a:t>
            </a:r>
            <a:r>
              <a:rPr lang="en-US" altLang="zh-CN" smtClean="0"/>
              <a:t>R</a:t>
            </a:r>
            <a:r>
              <a:rPr lang="zh-CN" altLang="zh-CN" smtClean="0"/>
              <a:t>和关系</a:t>
            </a:r>
            <a:r>
              <a:rPr lang="en-US" altLang="zh-CN" smtClean="0"/>
              <a:t>S</a:t>
            </a:r>
            <a:r>
              <a:rPr lang="zh-CN" altLang="zh-CN" smtClean="0"/>
              <a:t>不一定是不同的关系。</a:t>
            </a:r>
            <a:endParaRPr lang="zh-CN" altLang="en-US" smtClean="0"/>
          </a:p>
        </p:txBody>
      </p:sp>
      <p:sp>
        <p:nvSpPr>
          <p:cNvPr id="51204" name="日期占位符 3"/>
          <p:cNvSpPr>
            <a:spLocks noGrp="1"/>
          </p:cNvSpPr>
          <p:nvPr>
            <p:ph type="dt" sz="quarter" idx="10"/>
          </p:nvPr>
        </p:nvSpPr>
        <p:spPr>
          <a:noFill/>
        </p:spPr>
        <p:txBody>
          <a:bodyPr/>
          <a:lstStyle/>
          <a:p>
            <a:fld id="{ADB2FC1B-2CE2-4026-B0E6-AFF55B02A495}" type="datetime8">
              <a:rPr lang="zh-CN" altLang="en-US" smtClean="0"/>
              <a:pPr/>
              <a:t>2016年2月27日9时2分</a:t>
            </a:fld>
            <a:endParaRPr lang="zh-CN" altLang="en-US" smtClean="0"/>
          </a:p>
        </p:txBody>
      </p:sp>
      <p:sp>
        <p:nvSpPr>
          <p:cNvPr id="51205" name="灯片编号占位符 4"/>
          <p:cNvSpPr>
            <a:spLocks noGrp="1"/>
          </p:cNvSpPr>
          <p:nvPr>
            <p:ph type="sldNum" sz="quarter" idx="12"/>
          </p:nvPr>
        </p:nvSpPr>
        <p:spPr>
          <a:noFill/>
        </p:spPr>
        <p:txBody>
          <a:bodyPr/>
          <a:lstStyle/>
          <a:p>
            <a:fld id="{38A20D59-A392-4AB1-92FC-8F54F599FBBC}" type="slidenum">
              <a:rPr lang="zh-CN" altLang="en-US" smtClean="0"/>
              <a:pPr/>
              <a:t>43</a:t>
            </a:fld>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zh-CN" altLang="zh-CN" smtClean="0"/>
              <a:t>关系的参照表示图</a:t>
            </a:r>
            <a:endParaRPr lang="zh-CN" altLang="en-US" smtClean="0"/>
          </a:p>
        </p:txBody>
      </p:sp>
      <p:sp>
        <p:nvSpPr>
          <p:cNvPr id="5124" name="内容占位符 2"/>
          <p:cNvSpPr>
            <a:spLocks noGrp="1"/>
          </p:cNvSpPr>
          <p:nvPr>
            <p:ph idx="1"/>
          </p:nvPr>
        </p:nvSpPr>
        <p:spPr>
          <a:xfrm>
            <a:off x="566738" y="1414463"/>
            <a:ext cx="8001000" cy="1293812"/>
          </a:xfrm>
        </p:spPr>
        <p:txBody>
          <a:bodyPr/>
          <a:lstStyle/>
          <a:p>
            <a:r>
              <a:rPr lang="zh-CN" altLang="zh-CN" smtClean="0"/>
              <a:t>可以用图形化的方法形象地表达参照和被参照关系</a:t>
            </a:r>
            <a:r>
              <a:rPr lang="zh-CN" altLang="en-US" smtClean="0"/>
              <a:t>。</a:t>
            </a:r>
          </a:p>
        </p:txBody>
      </p:sp>
      <p:sp>
        <p:nvSpPr>
          <p:cNvPr id="5125" name="日期占位符 3"/>
          <p:cNvSpPr>
            <a:spLocks noGrp="1"/>
          </p:cNvSpPr>
          <p:nvPr>
            <p:ph type="dt" sz="quarter" idx="10"/>
          </p:nvPr>
        </p:nvSpPr>
        <p:spPr>
          <a:noFill/>
        </p:spPr>
        <p:txBody>
          <a:bodyPr/>
          <a:lstStyle/>
          <a:p>
            <a:fld id="{591BB63F-4D6E-4883-B27D-B834E57AF974}" type="datetime8">
              <a:rPr lang="zh-CN" altLang="en-US" smtClean="0"/>
              <a:pPr/>
              <a:t>2016年2月27日9时2分</a:t>
            </a:fld>
            <a:endParaRPr lang="zh-CN" altLang="en-US" smtClean="0"/>
          </a:p>
        </p:txBody>
      </p:sp>
      <p:sp>
        <p:nvSpPr>
          <p:cNvPr id="5126" name="灯片编号占位符 4"/>
          <p:cNvSpPr>
            <a:spLocks noGrp="1"/>
          </p:cNvSpPr>
          <p:nvPr>
            <p:ph type="sldNum" sz="quarter" idx="12"/>
          </p:nvPr>
        </p:nvSpPr>
        <p:spPr>
          <a:noFill/>
        </p:spPr>
        <p:txBody>
          <a:bodyPr/>
          <a:lstStyle/>
          <a:p>
            <a:fld id="{1BEF8D69-4F71-40F7-AC93-2C790967A175}" type="slidenum">
              <a:rPr lang="zh-CN" altLang="en-US" smtClean="0"/>
              <a:pPr/>
              <a:t>44</a:t>
            </a:fld>
            <a:endParaRPr lang="zh-CN" altLang="en-US" smtClean="0"/>
          </a:p>
        </p:txBody>
      </p:sp>
      <p:sp>
        <p:nvSpPr>
          <p:cNvPr id="512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0182" name="Object 6"/>
          <p:cNvGraphicFramePr>
            <a:graphicFrameLocks noChangeAspect="1"/>
          </p:cNvGraphicFramePr>
          <p:nvPr/>
        </p:nvGraphicFramePr>
        <p:xfrm>
          <a:off x="1187450" y="2997200"/>
          <a:ext cx="6345238" cy="1008063"/>
        </p:xfrm>
        <a:graphic>
          <a:graphicData uri="http://schemas.openxmlformats.org/presentationml/2006/ole">
            <mc:AlternateContent xmlns:mc="http://schemas.openxmlformats.org/markup-compatibility/2006">
              <mc:Choice xmlns:v="urn:schemas-microsoft-com:vml" Requires="v">
                <p:oleObj spid="_x0000_s5124" name="Visio" r:id="rId3" imgW="2266737" imgH="354706" progId="Visio.Drawing.11">
                  <p:embed/>
                </p:oleObj>
              </mc:Choice>
              <mc:Fallback>
                <p:oleObj name="Visio" r:id="rId3" imgW="2266737" imgH="354706"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997200"/>
                        <a:ext cx="6345238"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linds(horizontal)">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标题 1"/>
          <p:cNvSpPr>
            <a:spLocks noGrp="1"/>
          </p:cNvSpPr>
          <p:nvPr>
            <p:ph type="title"/>
          </p:nvPr>
        </p:nvSpPr>
        <p:spPr/>
        <p:txBody>
          <a:bodyPr/>
          <a:lstStyle/>
          <a:p>
            <a:r>
              <a:rPr lang="zh-CN" altLang="en-US" smtClean="0"/>
              <a:t>示例</a:t>
            </a:r>
          </a:p>
        </p:txBody>
      </p:sp>
      <p:sp>
        <p:nvSpPr>
          <p:cNvPr id="6150" name="日期占位符 3"/>
          <p:cNvSpPr>
            <a:spLocks noGrp="1"/>
          </p:cNvSpPr>
          <p:nvPr>
            <p:ph type="dt" sz="quarter" idx="10"/>
          </p:nvPr>
        </p:nvSpPr>
        <p:spPr>
          <a:noFill/>
        </p:spPr>
        <p:txBody>
          <a:bodyPr/>
          <a:lstStyle/>
          <a:p>
            <a:fld id="{82D68CD5-D19B-4DEB-A5F9-62070AF935DB}" type="datetime8">
              <a:rPr lang="zh-CN" altLang="en-US" smtClean="0"/>
              <a:pPr/>
              <a:t>2016年2月27日9时2分</a:t>
            </a:fld>
            <a:endParaRPr lang="zh-CN" altLang="en-US" smtClean="0"/>
          </a:p>
        </p:txBody>
      </p:sp>
      <p:sp>
        <p:nvSpPr>
          <p:cNvPr id="6151" name="灯片编号占位符 4"/>
          <p:cNvSpPr>
            <a:spLocks noGrp="1"/>
          </p:cNvSpPr>
          <p:nvPr>
            <p:ph type="sldNum" sz="quarter" idx="12"/>
          </p:nvPr>
        </p:nvSpPr>
        <p:spPr>
          <a:noFill/>
        </p:spPr>
        <p:txBody>
          <a:bodyPr/>
          <a:lstStyle/>
          <a:p>
            <a:fld id="{4E2B986B-EC48-42D2-AA06-11D4736F539D}" type="slidenum">
              <a:rPr lang="zh-CN" altLang="en-US" smtClean="0"/>
              <a:pPr/>
              <a:t>45</a:t>
            </a:fld>
            <a:endParaRPr lang="zh-CN" altLang="en-US" smtClean="0"/>
          </a:p>
        </p:txBody>
      </p:sp>
      <p:sp>
        <p:nvSpPr>
          <p:cNvPr id="61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15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3"/>
          <p:cNvGraphicFramePr>
            <a:graphicFrameLocks noChangeAspect="1"/>
          </p:cNvGraphicFramePr>
          <p:nvPr/>
        </p:nvGraphicFramePr>
        <p:xfrm>
          <a:off x="755650" y="1773238"/>
          <a:ext cx="3671888" cy="938212"/>
        </p:xfrm>
        <a:graphic>
          <a:graphicData uri="http://schemas.openxmlformats.org/presentationml/2006/ole">
            <mc:AlternateContent xmlns:mc="http://schemas.openxmlformats.org/markup-compatibility/2006">
              <mc:Choice xmlns:v="urn:schemas-microsoft-com:vml" Requires="v">
                <p:oleObj spid="_x0000_s6152" name="Visio" r:id="rId3" imgW="1303731" imgH="334548" progId="Visio.Drawing.11">
                  <p:embed/>
                </p:oleObj>
              </mc:Choice>
              <mc:Fallback>
                <p:oleObj name="Visio" r:id="rId3" imgW="1303731" imgH="33454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73238"/>
                        <a:ext cx="3671888"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3909" name="Object 5"/>
          <p:cNvGraphicFramePr>
            <a:graphicFrameLocks noChangeAspect="1"/>
          </p:cNvGraphicFramePr>
          <p:nvPr/>
        </p:nvGraphicFramePr>
        <p:xfrm>
          <a:off x="4908550" y="1557338"/>
          <a:ext cx="2976563" cy="1727200"/>
        </p:xfrm>
        <a:graphic>
          <a:graphicData uri="http://schemas.openxmlformats.org/presentationml/2006/ole">
            <mc:AlternateContent xmlns:mc="http://schemas.openxmlformats.org/markup-compatibility/2006">
              <mc:Choice xmlns:v="urn:schemas-microsoft-com:vml" Requires="v">
                <p:oleObj spid="_x0000_s6153" name="Visio" r:id="rId5" imgW="1177585" imgH="686979" progId="Visio.Drawing.11">
                  <p:embed/>
                </p:oleObj>
              </mc:Choice>
              <mc:Fallback>
                <p:oleObj name="Visio" r:id="rId5" imgW="1177585" imgH="686979"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8550" y="1557338"/>
                        <a:ext cx="2976563"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3911" name="Object 7"/>
          <p:cNvGraphicFramePr>
            <a:graphicFrameLocks noChangeAspect="1"/>
          </p:cNvGraphicFramePr>
          <p:nvPr/>
        </p:nvGraphicFramePr>
        <p:xfrm>
          <a:off x="684213" y="3716338"/>
          <a:ext cx="7704137" cy="1114425"/>
        </p:xfrm>
        <a:graphic>
          <a:graphicData uri="http://schemas.openxmlformats.org/presentationml/2006/ole">
            <mc:AlternateContent xmlns:mc="http://schemas.openxmlformats.org/markup-compatibility/2006">
              <mc:Choice xmlns:v="urn:schemas-microsoft-com:vml" Requires="v">
                <p:oleObj spid="_x0000_s6154" name="Visio" r:id="rId7" imgW="2302825" imgH="334548" progId="Visio.Drawing.11">
                  <p:embed/>
                </p:oleObj>
              </mc:Choice>
              <mc:Fallback>
                <p:oleObj name="Visio" r:id="rId7" imgW="2302825" imgH="334548"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716338"/>
                        <a:ext cx="7704137"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p:cTn id="7" dur="1000" fill="hold"/>
                                        <p:tgtEl>
                                          <p:spTgt spid="123909"/>
                                        </p:tgtEl>
                                        <p:attrNameLst>
                                          <p:attrName>ppt_w</p:attrName>
                                        </p:attrNameLst>
                                      </p:cBhvr>
                                      <p:tavLst>
                                        <p:tav tm="0">
                                          <p:val>
                                            <p:strVal val="#ppt_w*0.70"/>
                                          </p:val>
                                        </p:tav>
                                        <p:tav tm="100000">
                                          <p:val>
                                            <p:strVal val="#ppt_w"/>
                                          </p:val>
                                        </p:tav>
                                      </p:tavLst>
                                    </p:anim>
                                    <p:anim calcmode="lin" valueType="num">
                                      <p:cBhvr>
                                        <p:cTn id="8" dur="1000" fill="hold"/>
                                        <p:tgtEl>
                                          <p:spTgt spid="123909"/>
                                        </p:tgtEl>
                                        <p:attrNameLst>
                                          <p:attrName>ppt_h</p:attrName>
                                        </p:attrNameLst>
                                      </p:cBhvr>
                                      <p:tavLst>
                                        <p:tav tm="0">
                                          <p:val>
                                            <p:strVal val="#ppt_h"/>
                                          </p:val>
                                        </p:tav>
                                        <p:tav tm="100000">
                                          <p:val>
                                            <p:strVal val="#ppt_h"/>
                                          </p:val>
                                        </p:tav>
                                      </p:tavLst>
                                    </p:anim>
                                    <p:animEffect transition="in" filter="fade">
                                      <p:cBhvr>
                                        <p:cTn id="9" dur="1000"/>
                                        <p:tgtEl>
                                          <p:spTgt spid="12390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23911"/>
                                        </p:tgtEl>
                                        <p:attrNameLst>
                                          <p:attrName>style.visibility</p:attrName>
                                        </p:attrNameLst>
                                      </p:cBhvr>
                                      <p:to>
                                        <p:strVal val="visible"/>
                                      </p:to>
                                    </p:set>
                                    <p:anim calcmode="lin" valueType="num">
                                      <p:cBhvr>
                                        <p:cTn id="14" dur="1000" fill="hold"/>
                                        <p:tgtEl>
                                          <p:spTgt spid="123911"/>
                                        </p:tgtEl>
                                        <p:attrNameLst>
                                          <p:attrName>ppt_w</p:attrName>
                                        </p:attrNameLst>
                                      </p:cBhvr>
                                      <p:tavLst>
                                        <p:tav tm="0">
                                          <p:val>
                                            <p:strVal val="#ppt_w*0.70"/>
                                          </p:val>
                                        </p:tav>
                                        <p:tav tm="100000">
                                          <p:val>
                                            <p:strVal val="#ppt_w"/>
                                          </p:val>
                                        </p:tav>
                                      </p:tavLst>
                                    </p:anim>
                                    <p:anim calcmode="lin" valueType="num">
                                      <p:cBhvr>
                                        <p:cTn id="15" dur="1000" fill="hold"/>
                                        <p:tgtEl>
                                          <p:spTgt spid="123911"/>
                                        </p:tgtEl>
                                        <p:attrNameLst>
                                          <p:attrName>ppt_h</p:attrName>
                                        </p:attrNameLst>
                                      </p:cBhvr>
                                      <p:tavLst>
                                        <p:tav tm="0">
                                          <p:val>
                                            <p:strVal val="#ppt_h"/>
                                          </p:val>
                                        </p:tav>
                                        <p:tav tm="100000">
                                          <p:val>
                                            <p:strVal val="#ppt_h"/>
                                          </p:val>
                                        </p:tav>
                                      </p:tavLst>
                                    </p:anim>
                                    <p:animEffect transition="in" filter="fade">
                                      <p:cBhvr>
                                        <p:cTn id="16" dur="10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说明</a:t>
            </a:r>
          </a:p>
        </p:txBody>
      </p:sp>
      <p:sp>
        <p:nvSpPr>
          <p:cNvPr id="52227" name="内容占位符 2"/>
          <p:cNvSpPr>
            <a:spLocks noGrp="1"/>
          </p:cNvSpPr>
          <p:nvPr>
            <p:ph idx="1"/>
          </p:nvPr>
        </p:nvSpPr>
        <p:spPr>
          <a:xfrm>
            <a:off x="566738" y="1414463"/>
            <a:ext cx="8001000" cy="4678362"/>
          </a:xfrm>
        </p:spPr>
        <p:txBody>
          <a:bodyPr/>
          <a:lstStyle/>
          <a:p>
            <a:r>
              <a:rPr lang="zh-CN" altLang="zh-CN" smtClean="0"/>
              <a:t>参照完整性规则就是定义外键与被参照的主键之间的引用规则。</a:t>
            </a:r>
          </a:p>
          <a:p>
            <a:r>
              <a:rPr lang="zh-CN" altLang="zh-CN" smtClean="0"/>
              <a:t>外键一般应符合如下要求：</a:t>
            </a:r>
          </a:p>
          <a:p>
            <a:pPr lvl="1"/>
            <a:r>
              <a:rPr lang="zh-CN" altLang="zh-CN" sz="3400" smtClean="0"/>
              <a:t>或者值为空；</a:t>
            </a:r>
          </a:p>
          <a:p>
            <a:pPr lvl="1"/>
            <a:r>
              <a:rPr lang="zh-CN" altLang="zh-CN" sz="3400" smtClean="0"/>
              <a:t>或者等于其所参照的关系中的某个元组的主键值。</a:t>
            </a:r>
            <a:endParaRPr lang="zh-CN" altLang="en-US" sz="3400" smtClean="0"/>
          </a:p>
        </p:txBody>
      </p:sp>
      <p:sp>
        <p:nvSpPr>
          <p:cNvPr id="52228" name="日期占位符 3"/>
          <p:cNvSpPr>
            <a:spLocks noGrp="1"/>
          </p:cNvSpPr>
          <p:nvPr>
            <p:ph type="dt" sz="quarter" idx="10"/>
          </p:nvPr>
        </p:nvSpPr>
        <p:spPr>
          <a:noFill/>
        </p:spPr>
        <p:txBody>
          <a:bodyPr/>
          <a:lstStyle/>
          <a:p>
            <a:fld id="{52090B86-2288-4D80-ADA9-4425698EE106}" type="datetime8">
              <a:rPr lang="zh-CN" altLang="en-US" smtClean="0"/>
              <a:pPr/>
              <a:t>2016年2月27日9时2分</a:t>
            </a:fld>
            <a:endParaRPr lang="zh-CN" altLang="en-US" smtClean="0"/>
          </a:p>
        </p:txBody>
      </p:sp>
      <p:sp>
        <p:nvSpPr>
          <p:cNvPr id="52229" name="灯片编号占位符 4"/>
          <p:cNvSpPr>
            <a:spLocks noGrp="1"/>
          </p:cNvSpPr>
          <p:nvPr>
            <p:ph type="sldNum" sz="quarter" idx="12"/>
          </p:nvPr>
        </p:nvSpPr>
        <p:spPr>
          <a:noFill/>
        </p:spPr>
        <p:txBody>
          <a:bodyPr/>
          <a:lstStyle/>
          <a:p>
            <a:fld id="{2FC4C578-752C-440E-BB1F-1219473708EE}" type="slidenum">
              <a:rPr lang="zh-CN" altLang="en-US" smtClean="0"/>
              <a:pPr/>
              <a:t>46</a:t>
            </a:fld>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3.3.3 </a:t>
            </a:r>
            <a:r>
              <a:rPr lang="zh-CN" altLang="zh-CN" smtClean="0"/>
              <a:t>用户定义的完整性</a:t>
            </a:r>
            <a:endParaRPr lang="zh-CN" altLang="en-US" smtClean="0"/>
          </a:p>
        </p:txBody>
      </p:sp>
      <p:sp>
        <p:nvSpPr>
          <p:cNvPr id="53251" name="内容占位符 2"/>
          <p:cNvSpPr>
            <a:spLocks noGrp="1"/>
          </p:cNvSpPr>
          <p:nvPr>
            <p:ph idx="1"/>
          </p:nvPr>
        </p:nvSpPr>
        <p:spPr>
          <a:xfrm>
            <a:off x="566738" y="1414463"/>
            <a:ext cx="8001000" cy="4678362"/>
          </a:xfrm>
        </p:spPr>
        <p:txBody>
          <a:bodyPr/>
          <a:lstStyle/>
          <a:p>
            <a:r>
              <a:rPr lang="zh-CN" altLang="zh-CN" smtClean="0"/>
              <a:t>也称为</a:t>
            </a:r>
            <a:r>
              <a:rPr lang="zh-CN" altLang="zh-CN" smtClean="0">
                <a:solidFill>
                  <a:srgbClr val="FF0000"/>
                </a:solidFill>
              </a:rPr>
              <a:t>域完整性</a:t>
            </a:r>
            <a:r>
              <a:rPr lang="zh-CN" altLang="zh-CN" smtClean="0"/>
              <a:t>或</a:t>
            </a:r>
            <a:r>
              <a:rPr lang="zh-CN" altLang="zh-CN" smtClean="0">
                <a:solidFill>
                  <a:srgbClr val="FF0000"/>
                </a:solidFill>
              </a:rPr>
              <a:t>语义完整性</a:t>
            </a:r>
            <a:r>
              <a:rPr lang="zh-CN" altLang="en-US" smtClean="0"/>
              <a:t>。</a:t>
            </a:r>
            <a:endParaRPr lang="en-US" altLang="zh-CN" smtClean="0"/>
          </a:p>
          <a:p>
            <a:r>
              <a:rPr lang="zh-CN" altLang="en-US" smtClean="0"/>
              <a:t>是</a:t>
            </a:r>
            <a:r>
              <a:rPr lang="zh-CN" altLang="zh-CN" smtClean="0"/>
              <a:t>针对某一具体应用领域定义的数据约束条件。</a:t>
            </a:r>
            <a:endParaRPr lang="en-US" altLang="zh-CN" smtClean="0"/>
          </a:p>
          <a:p>
            <a:r>
              <a:rPr lang="zh-CN" altLang="zh-CN" smtClean="0"/>
              <a:t>反映某一具体应用所涉及的数据必须满足应用语义的要求。</a:t>
            </a:r>
            <a:endParaRPr lang="en-US" altLang="zh-CN" smtClean="0"/>
          </a:p>
          <a:p>
            <a:r>
              <a:rPr lang="zh-CN" altLang="zh-CN" smtClean="0"/>
              <a:t>实际上就是指明关系中属性的取值范围，防止属性的值与应用语义矛盾</a:t>
            </a:r>
            <a:r>
              <a:rPr lang="zh-CN" altLang="en-US" smtClean="0"/>
              <a:t>。</a:t>
            </a:r>
          </a:p>
        </p:txBody>
      </p:sp>
      <p:sp>
        <p:nvSpPr>
          <p:cNvPr id="53252" name="日期占位符 3"/>
          <p:cNvSpPr>
            <a:spLocks noGrp="1"/>
          </p:cNvSpPr>
          <p:nvPr>
            <p:ph type="dt" sz="quarter" idx="10"/>
          </p:nvPr>
        </p:nvSpPr>
        <p:spPr>
          <a:noFill/>
        </p:spPr>
        <p:txBody>
          <a:bodyPr/>
          <a:lstStyle/>
          <a:p>
            <a:fld id="{8EE1DC0B-E0D4-40DF-B858-BAF282BC3427}" type="datetime8">
              <a:rPr lang="zh-CN" altLang="en-US" smtClean="0"/>
              <a:pPr/>
              <a:t>2016年2月27日9时2分</a:t>
            </a:fld>
            <a:endParaRPr lang="zh-CN" altLang="en-US" smtClean="0"/>
          </a:p>
        </p:txBody>
      </p:sp>
      <p:sp>
        <p:nvSpPr>
          <p:cNvPr id="53253" name="灯片编号占位符 4"/>
          <p:cNvSpPr>
            <a:spLocks noGrp="1"/>
          </p:cNvSpPr>
          <p:nvPr>
            <p:ph type="sldNum" sz="quarter" idx="12"/>
          </p:nvPr>
        </p:nvSpPr>
        <p:spPr>
          <a:noFill/>
        </p:spPr>
        <p:txBody>
          <a:bodyPr/>
          <a:lstStyle/>
          <a:p>
            <a:fld id="{28E4C636-44BD-41B0-AE50-E280280FF3D3}" type="slidenum">
              <a:rPr lang="zh-CN" altLang="en-US" smtClean="0"/>
              <a:pPr/>
              <a:t>47</a:t>
            </a:fld>
            <a:endParaRPr lang="zh-CN" altLang="en-US" smtClean="0"/>
          </a:p>
        </p:txBody>
      </p:sp>
      <p:sp>
        <p:nvSpPr>
          <p:cNvPr id="6" name="动作按钮: 后退或前一项 5">
            <a:hlinkClick r:id="rId2" action="ppaction://hlinksldjump" highlightClick="1"/>
          </p:cNvPr>
          <p:cNvSpPr/>
          <p:nvPr/>
        </p:nvSpPr>
        <p:spPr>
          <a:xfrm>
            <a:off x="6876256" y="6237312"/>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3.4 </a:t>
            </a:r>
            <a:r>
              <a:rPr lang="zh-CN" altLang="zh-CN" smtClean="0"/>
              <a:t>关系代数</a:t>
            </a:r>
            <a:endParaRPr lang="zh-CN" altLang="en-US" smtClean="0"/>
          </a:p>
        </p:txBody>
      </p:sp>
      <p:sp>
        <p:nvSpPr>
          <p:cNvPr id="54275" name="内容占位符 2"/>
          <p:cNvSpPr>
            <a:spLocks noGrp="1"/>
          </p:cNvSpPr>
          <p:nvPr>
            <p:ph idx="1"/>
          </p:nvPr>
        </p:nvSpPr>
        <p:spPr>
          <a:xfrm>
            <a:off x="566738" y="1414463"/>
            <a:ext cx="8001000" cy="4678362"/>
          </a:xfrm>
        </p:spPr>
        <p:txBody>
          <a:bodyPr/>
          <a:lstStyle/>
          <a:p>
            <a:r>
              <a:rPr lang="zh-CN" altLang="zh-CN" sz="3200" smtClean="0"/>
              <a:t>关系代数是关系操作语言的一种传统表示方式，是一种</a:t>
            </a:r>
            <a:r>
              <a:rPr lang="zh-CN" altLang="zh-CN" sz="3200" smtClean="0">
                <a:solidFill>
                  <a:srgbClr val="FF0000"/>
                </a:solidFill>
              </a:rPr>
              <a:t>抽象的查询语言</a:t>
            </a:r>
            <a:r>
              <a:rPr lang="zh-CN" altLang="zh-CN" sz="3200" smtClean="0"/>
              <a:t>。</a:t>
            </a:r>
            <a:endParaRPr lang="en-US" altLang="zh-CN" sz="3200" smtClean="0"/>
          </a:p>
          <a:p>
            <a:r>
              <a:rPr lang="zh-CN" altLang="zh-CN" sz="3200" smtClean="0"/>
              <a:t>是一种纯理论语言，它定义了一些操作，运用这些操作可以从一个或多个关系中得到另一个关系，而不改变源关系</a:t>
            </a:r>
            <a:r>
              <a:rPr lang="zh-CN" altLang="en-US" sz="3200" smtClean="0"/>
              <a:t>。</a:t>
            </a:r>
            <a:endParaRPr lang="en-US" altLang="zh-CN" sz="3200" smtClean="0"/>
          </a:p>
          <a:p>
            <a:r>
              <a:rPr lang="zh-CN" altLang="zh-CN" sz="3200" smtClean="0"/>
              <a:t>关系代数的操作数和操作结果都是关系，而且一个操作的输出可以是另一个操作的输入。</a:t>
            </a:r>
            <a:endParaRPr lang="zh-CN" altLang="en-US" sz="3200" smtClean="0"/>
          </a:p>
        </p:txBody>
      </p:sp>
      <p:sp>
        <p:nvSpPr>
          <p:cNvPr id="54276" name="日期占位符 3"/>
          <p:cNvSpPr>
            <a:spLocks noGrp="1"/>
          </p:cNvSpPr>
          <p:nvPr>
            <p:ph type="dt" sz="quarter" idx="10"/>
          </p:nvPr>
        </p:nvSpPr>
        <p:spPr>
          <a:noFill/>
        </p:spPr>
        <p:txBody>
          <a:bodyPr/>
          <a:lstStyle/>
          <a:p>
            <a:fld id="{EFE401BE-27D6-4A61-AA06-C82E6BABEE72}" type="datetime8">
              <a:rPr lang="zh-CN" altLang="en-US" smtClean="0"/>
              <a:pPr/>
              <a:t>2016年2月27日9时2分</a:t>
            </a:fld>
            <a:endParaRPr lang="zh-CN" altLang="en-US" smtClean="0"/>
          </a:p>
        </p:txBody>
      </p:sp>
      <p:sp>
        <p:nvSpPr>
          <p:cNvPr id="54277" name="灯片编号占位符 4"/>
          <p:cNvSpPr>
            <a:spLocks noGrp="1"/>
          </p:cNvSpPr>
          <p:nvPr>
            <p:ph type="sldNum" sz="quarter" idx="12"/>
          </p:nvPr>
        </p:nvSpPr>
        <p:spPr>
          <a:noFill/>
        </p:spPr>
        <p:txBody>
          <a:bodyPr/>
          <a:lstStyle/>
          <a:p>
            <a:fld id="{94A0D992-D491-42F0-807D-9929351247EA}" type="slidenum">
              <a:rPr lang="zh-CN" altLang="en-US" smtClean="0"/>
              <a:pPr/>
              <a:t>48</a:t>
            </a:fld>
            <a:endParaRPr lang="zh-CN"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关系代数的运算</a:t>
            </a:r>
          </a:p>
        </p:txBody>
      </p:sp>
      <p:sp>
        <p:nvSpPr>
          <p:cNvPr id="55299" name="内容占位符 2"/>
          <p:cNvSpPr>
            <a:spLocks noGrp="1"/>
          </p:cNvSpPr>
          <p:nvPr>
            <p:ph idx="1"/>
          </p:nvPr>
        </p:nvSpPr>
        <p:spPr>
          <a:xfrm>
            <a:off x="395288" y="1414463"/>
            <a:ext cx="8497887" cy="4678362"/>
          </a:xfrm>
        </p:spPr>
        <p:txBody>
          <a:bodyPr/>
          <a:lstStyle/>
          <a:p>
            <a:r>
              <a:rPr lang="zh-CN" altLang="zh-CN" sz="3200" smtClean="0"/>
              <a:t>关系代数的运算对象是关系，运算结果也是关系。</a:t>
            </a:r>
            <a:endParaRPr lang="en-US" altLang="zh-CN" sz="3200" smtClean="0"/>
          </a:p>
          <a:p>
            <a:r>
              <a:rPr lang="zh-CN" altLang="zh-CN" sz="3200" smtClean="0"/>
              <a:t>与一般的运算一样，运算对象、运算符和运算结果是关系代数的三大要素。</a:t>
            </a:r>
          </a:p>
          <a:p>
            <a:r>
              <a:rPr lang="zh-CN" altLang="zh-CN" sz="3200" smtClean="0"/>
              <a:t>关系代数的运算可分为以下两大类：</a:t>
            </a:r>
          </a:p>
          <a:p>
            <a:pPr lvl="1"/>
            <a:r>
              <a:rPr lang="zh-CN" altLang="zh-CN" sz="3200" smtClean="0">
                <a:solidFill>
                  <a:srgbClr val="C00000"/>
                </a:solidFill>
              </a:rPr>
              <a:t>传统的集合运算</a:t>
            </a:r>
            <a:r>
              <a:rPr lang="zh-CN" altLang="en-US" sz="3200" smtClean="0">
                <a:solidFill>
                  <a:srgbClr val="FF0000"/>
                </a:solidFill>
              </a:rPr>
              <a:t>：并、交、差、笛卡尔积</a:t>
            </a:r>
            <a:endParaRPr lang="zh-CN" altLang="zh-CN" sz="3200" smtClean="0">
              <a:solidFill>
                <a:srgbClr val="FF0000"/>
              </a:solidFill>
            </a:endParaRPr>
          </a:p>
          <a:p>
            <a:pPr lvl="1"/>
            <a:r>
              <a:rPr lang="zh-CN" altLang="zh-CN" sz="3200" smtClean="0">
                <a:solidFill>
                  <a:srgbClr val="C00000"/>
                </a:solidFill>
              </a:rPr>
              <a:t>专门的关系运算</a:t>
            </a:r>
            <a:r>
              <a:rPr lang="zh-CN" altLang="en-US" sz="3200" smtClean="0">
                <a:solidFill>
                  <a:srgbClr val="FF0000"/>
                </a:solidFill>
              </a:rPr>
              <a:t>：</a:t>
            </a:r>
            <a:r>
              <a:rPr lang="zh-CN" altLang="zh-CN" sz="3200" smtClean="0">
                <a:solidFill>
                  <a:srgbClr val="FF0000"/>
                </a:solidFill>
              </a:rPr>
              <a:t>选择、投影、连接</a:t>
            </a:r>
            <a:r>
              <a:rPr lang="zh-CN" altLang="en-US" sz="3200" smtClean="0">
                <a:solidFill>
                  <a:srgbClr val="FF0000"/>
                </a:solidFill>
              </a:rPr>
              <a:t>、</a:t>
            </a:r>
            <a:r>
              <a:rPr lang="zh-CN" altLang="zh-CN" sz="3200" smtClean="0">
                <a:solidFill>
                  <a:srgbClr val="FF0000"/>
                </a:solidFill>
              </a:rPr>
              <a:t>除</a:t>
            </a:r>
            <a:endParaRPr lang="zh-CN" altLang="en-US" sz="3200" smtClean="0">
              <a:solidFill>
                <a:srgbClr val="FF0000"/>
              </a:solidFill>
            </a:endParaRPr>
          </a:p>
        </p:txBody>
      </p:sp>
      <p:sp>
        <p:nvSpPr>
          <p:cNvPr id="55300" name="日期占位符 3"/>
          <p:cNvSpPr>
            <a:spLocks noGrp="1"/>
          </p:cNvSpPr>
          <p:nvPr>
            <p:ph type="dt" sz="quarter" idx="10"/>
          </p:nvPr>
        </p:nvSpPr>
        <p:spPr>
          <a:noFill/>
        </p:spPr>
        <p:txBody>
          <a:bodyPr/>
          <a:lstStyle/>
          <a:p>
            <a:fld id="{4E276233-3FBE-4B34-AA3E-AA03FB98EF62}" type="datetime8">
              <a:rPr lang="zh-CN" altLang="en-US" smtClean="0"/>
              <a:pPr/>
              <a:t>2016年2月27日9时2分</a:t>
            </a:fld>
            <a:endParaRPr lang="zh-CN" altLang="en-US" smtClean="0"/>
          </a:p>
        </p:txBody>
      </p:sp>
      <p:sp>
        <p:nvSpPr>
          <p:cNvPr id="55301" name="灯片编号占位符 4"/>
          <p:cNvSpPr>
            <a:spLocks noGrp="1"/>
          </p:cNvSpPr>
          <p:nvPr>
            <p:ph type="sldNum" sz="quarter" idx="12"/>
          </p:nvPr>
        </p:nvSpPr>
        <p:spPr>
          <a:noFill/>
        </p:spPr>
        <p:txBody>
          <a:bodyPr/>
          <a:lstStyle/>
          <a:p>
            <a:fld id="{0C9E6130-9BC5-43B3-B5C2-9D3A65FB111D}" type="slidenum">
              <a:rPr lang="zh-CN" altLang="en-US" smtClean="0"/>
              <a:pPr/>
              <a:t>49</a:t>
            </a:fld>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3.1.1 </a:t>
            </a:r>
            <a:r>
              <a:rPr lang="zh-CN" altLang="zh-CN" smtClean="0"/>
              <a:t>数据结构</a:t>
            </a:r>
            <a:endParaRPr lang="zh-CN" altLang="en-US" smtClean="0"/>
          </a:p>
        </p:txBody>
      </p:sp>
      <p:sp>
        <p:nvSpPr>
          <p:cNvPr id="15363" name="内容占位符 2"/>
          <p:cNvSpPr>
            <a:spLocks noGrp="1"/>
          </p:cNvSpPr>
          <p:nvPr>
            <p:ph idx="1"/>
          </p:nvPr>
        </p:nvSpPr>
        <p:spPr>
          <a:xfrm>
            <a:off x="566738" y="1414463"/>
            <a:ext cx="8001000" cy="4678362"/>
          </a:xfrm>
        </p:spPr>
        <p:txBody>
          <a:bodyPr/>
          <a:lstStyle/>
          <a:p>
            <a:r>
              <a:rPr lang="zh-CN" altLang="zh-CN" smtClean="0"/>
              <a:t>关系数据模型用二维表来组织数据</a:t>
            </a:r>
            <a:r>
              <a:rPr lang="zh-CN" altLang="en-US" smtClean="0"/>
              <a:t>。</a:t>
            </a:r>
            <a:endParaRPr lang="en-US" altLang="zh-CN" smtClean="0"/>
          </a:p>
          <a:p>
            <a:r>
              <a:rPr lang="zh-CN" altLang="zh-CN" smtClean="0"/>
              <a:t>这个二维表在关系数据库中就称为</a:t>
            </a:r>
            <a:r>
              <a:rPr lang="zh-CN" altLang="zh-CN" smtClean="0">
                <a:solidFill>
                  <a:srgbClr val="FF0000"/>
                </a:solidFill>
              </a:rPr>
              <a:t>关系</a:t>
            </a:r>
            <a:r>
              <a:rPr lang="zh-CN" altLang="zh-CN" smtClean="0"/>
              <a:t>。</a:t>
            </a:r>
            <a:endParaRPr lang="en-US" altLang="zh-CN" smtClean="0"/>
          </a:p>
          <a:p>
            <a:r>
              <a:rPr lang="zh-CN" altLang="zh-CN" smtClean="0"/>
              <a:t>关系数据库就是表或者说是关系的集合。</a:t>
            </a:r>
            <a:endParaRPr lang="en-US" altLang="zh-CN" smtClean="0"/>
          </a:p>
          <a:p>
            <a:r>
              <a:rPr lang="zh-CN" altLang="zh-CN" smtClean="0"/>
              <a:t>表是逻辑结构而不是物理结构</a:t>
            </a:r>
            <a:r>
              <a:rPr lang="zh-CN" altLang="en-US" smtClean="0"/>
              <a:t>。</a:t>
            </a:r>
          </a:p>
        </p:txBody>
      </p:sp>
      <p:sp>
        <p:nvSpPr>
          <p:cNvPr id="15364" name="日期占位符 3"/>
          <p:cNvSpPr>
            <a:spLocks noGrp="1"/>
          </p:cNvSpPr>
          <p:nvPr>
            <p:ph type="dt" sz="quarter" idx="10"/>
          </p:nvPr>
        </p:nvSpPr>
        <p:spPr>
          <a:noFill/>
        </p:spPr>
        <p:txBody>
          <a:bodyPr/>
          <a:lstStyle/>
          <a:p>
            <a:fld id="{D57B44C2-D2AC-4D48-AE55-198D29C0B1AB}" type="datetime8">
              <a:rPr lang="zh-CN" altLang="en-US" smtClean="0"/>
              <a:pPr/>
              <a:t>2016年2月27日9时2分</a:t>
            </a:fld>
            <a:endParaRPr lang="zh-CN" altLang="en-US" smtClean="0"/>
          </a:p>
        </p:txBody>
      </p:sp>
      <p:sp>
        <p:nvSpPr>
          <p:cNvPr id="15365" name="灯片编号占位符 4"/>
          <p:cNvSpPr>
            <a:spLocks noGrp="1"/>
          </p:cNvSpPr>
          <p:nvPr>
            <p:ph type="sldNum" sz="quarter" idx="12"/>
          </p:nvPr>
        </p:nvSpPr>
        <p:spPr>
          <a:noFill/>
        </p:spPr>
        <p:txBody>
          <a:bodyPr/>
          <a:lstStyle/>
          <a:p>
            <a:fld id="{3E78C1E4-DC55-42BD-A0CA-22900C09D3E6}" type="slidenum">
              <a:rPr lang="zh-CN" altLang="en-US" smtClean="0"/>
              <a:pPr/>
              <a:t>5</a:t>
            </a:fld>
            <a:endParaRPr lang="zh-CN"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运算符</a:t>
            </a:r>
          </a:p>
        </p:txBody>
      </p:sp>
      <p:sp>
        <p:nvSpPr>
          <p:cNvPr id="56323" name="日期占位符 3"/>
          <p:cNvSpPr>
            <a:spLocks noGrp="1"/>
          </p:cNvSpPr>
          <p:nvPr>
            <p:ph type="dt" sz="quarter" idx="10"/>
          </p:nvPr>
        </p:nvSpPr>
        <p:spPr>
          <a:noFill/>
        </p:spPr>
        <p:txBody>
          <a:bodyPr/>
          <a:lstStyle/>
          <a:p>
            <a:fld id="{1891B9C1-2A03-4727-A18A-CAD968102A2D}" type="datetime8">
              <a:rPr lang="zh-CN" altLang="en-US" smtClean="0"/>
              <a:pPr/>
              <a:t>2016年2月27日9时2分</a:t>
            </a:fld>
            <a:endParaRPr lang="zh-CN" altLang="en-US" smtClean="0"/>
          </a:p>
        </p:txBody>
      </p:sp>
      <p:sp>
        <p:nvSpPr>
          <p:cNvPr id="56324" name="灯片编号占位符 4"/>
          <p:cNvSpPr>
            <a:spLocks noGrp="1"/>
          </p:cNvSpPr>
          <p:nvPr>
            <p:ph type="sldNum" sz="quarter" idx="12"/>
          </p:nvPr>
        </p:nvSpPr>
        <p:spPr>
          <a:noFill/>
        </p:spPr>
        <p:txBody>
          <a:bodyPr/>
          <a:lstStyle/>
          <a:p>
            <a:fld id="{9EA0E00E-BEFE-4173-B4E6-13FBA0AE7F39}" type="slidenum">
              <a:rPr lang="zh-CN" altLang="en-US" smtClean="0"/>
              <a:pPr/>
              <a:t>50</a:t>
            </a:fld>
            <a:endParaRPr lang="zh-CN" altLang="en-US" smtClean="0"/>
          </a:p>
        </p:txBody>
      </p:sp>
      <p:pic>
        <p:nvPicPr>
          <p:cNvPr id="56325" name="Picture 1" descr="http://202.38.193.41/achievement/15/kj/database/wqd/join.gif"/>
          <p:cNvPicPr>
            <a:picLocks noChangeAspect="1" noChangeArrowheads="1"/>
          </p:cNvPicPr>
          <p:nvPr/>
        </p:nvPicPr>
        <p:blipFill>
          <a:blip r:embed="rId2" r:link="rId3" cstate="print"/>
          <a:srcRect/>
          <a:stretch>
            <a:fillRect/>
          </a:stretch>
        </p:blipFill>
        <p:spPr bwMode="auto">
          <a:xfrm>
            <a:off x="0" y="0"/>
            <a:ext cx="123825" cy="104775"/>
          </a:xfrm>
          <a:prstGeom prst="rect">
            <a:avLst/>
          </a:prstGeom>
          <a:noFill/>
          <a:ln w="9525">
            <a:noFill/>
            <a:miter lim="800000"/>
            <a:headEnd/>
            <a:tailEnd/>
          </a:ln>
        </p:spPr>
      </p:pic>
      <p:pic>
        <p:nvPicPr>
          <p:cNvPr id="56326" name="图片 17" descr="join"/>
          <p:cNvPicPr>
            <a:picLocks noChangeAspect="1" noChangeArrowheads="1"/>
          </p:cNvPicPr>
          <p:nvPr/>
        </p:nvPicPr>
        <p:blipFill>
          <a:blip r:embed="rId2" cstate="print"/>
          <a:srcRect/>
          <a:stretch>
            <a:fillRect/>
          </a:stretch>
        </p:blipFill>
        <p:spPr bwMode="auto">
          <a:xfrm>
            <a:off x="0" y="0"/>
            <a:ext cx="123825" cy="104775"/>
          </a:xfrm>
          <a:prstGeom prst="rect">
            <a:avLst/>
          </a:prstGeom>
          <a:noFill/>
          <a:ln w="9525">
            <a:noFill/>
            <a:miter lim="800000"/>
            <a:headEnd/>
            <a:tailEnd/>
          </a:ln>
        </p:spPr>
      </p:pic>
      <p:pic>
        <p:nvPicPr>
          <p:cNvPr id="2" name="图片 1"/>
          <p:cNvPicPr>
            <a:picLocks noChangeAspect="1"/>
          </p:cNvPicPr>
          <p:nvPr/>
        </p:nvPicPr>
        <p:blipFill>
          <a:blip r:embed="rId4"/>
          <a:stretch>
            <a:fillRect/>
          </a:stretch>
        </p:blipFill>
        <p:spPr>
          <a:xfrm>
            <a:off x="519112" y="1804987"/>
            <a:ext cx="8105775" cy="324802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运算符（续）</a:t>
            </a:r>
          </a:p>
        </p:txBody>
      </p:sp>
      <p:sp>
        <p:nvSpPr>
          <p:cNvPr id="57347" name="日期占位符 3"/>
          <p:cNvSpPr>
            <a:spLocks noGrp="1"/>
          </p:cNvSpPr>
          <p:nvPr>
            <p:ph type="dt" sz="quarter" idx="10"/>
          </p:nvPr>
        </p:nvSpPr>
        <p:spPr>
          <a:noFill/>
        </p:spPr>
        <p:txBody>
          <a:bodyPr/>
          <a:lstStyle/>
          <a:p>
            <a:fld id="{8FF15243-D058-4D7E-945C-3CC0D8CEB6A4}" type="datetime8">
              <a:rPr lang="zh-CN" altLang="en-US" smtClean="0"/>
              <a:pPr/>
              <a:t>2016年2月27日9时2分</a:t>
            </a:fld>
            <a:endParaRPr lang="zh-CN" altLang="en-US" smtClean="0"/>
          </a:p>
        </p:txBody>
      </p:sp>
      <p:sp>
        <p:nvSpPr>
          <p:cNvPr id="57348" name="灯片编号占位符 4"/>
          <p:cNvSpPr>
            <a:spLocks noGrp="1"/>
          </p:cNvSpPr>
          <p:nvPr>
            <p:ph type="sldNum" sz="quarter" idx="12"/>
          </p:nvPr>
        </p:nvSpPr>
        <p:spPr>
          <a:noFill/>
        </p:spPr>
        <p:txBody>
          <a:bodyPr/>
          <a:lstStyle/>
          <a:p>
            <a:fld id="{BA418478-9E37-4971-B145-823BBBA8184B}" type="slidenum">
              <a:rPr lang="zh-CN" altLang="en-US" smtClean="0"/>
              <a:pPr/>
              <a:t>51</a:t>
            </a:fld>
            <a:endParaRPr lang="zh-CN" altLang="en-US" smtClean="0"/>
          </a:p>
        </p:txBody>
      </p:sp>
      <p:pic>
        <p:nvPicPr>
          <p:cNvPr id="57349" name="Picture 2"/>
          <p:cNvPicPr>
            <a:picLocks noChangeAspect="1" noChangeArrowheads="1"/>
          </p:cNvPicPr>
          <p:nvPr/>
        </p:nvPicPr>
        <p:blipFill>
          <a:blip r:embed="rId2" cstate="print"/>
          <a:srcRect/>
          <a:stretch>
            <a:fillRect/>
          </a:stretch>
        </p:blipFill>
        <p:spPr bwMode="auto">
          <a:xfrm>
            <a:off x="454025" y="1484313"/>
            <a:ext cx="8235950" cy="388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3.4.1 </a:t>
            </a:r>
            <a:r>
              <a:rPr lang="zh-CN" altLang="zh-CN" smtClean="0"/>
              <a:t>传统的集合运算</a:t>
            </a:r>
            <a:endParaRPr lang="zh-CN" altLang="en-US" smtClean="0"/>
          </a:p>
        </p:txBody>
      </p:sp>
      <p:sp>
        <p:nvSpPr>
          <p:cNvPr id="58371" name="内容占位符 2"/>
          <p:cNvSpPr>
            <a:spLocks noGrp="1"/>
          </p:cNvSpPr>
          <p:nvPr>
            <p:ph idx="1"/>
          </p:nvPr>
        </p:nvSpPr>
        <p:spPr>
          <a:xfrm>
            <a:off x="827584" y="1556791"/>
            <a:ext cx="7848872" cy="4536033"/>
          </a:xfrm>
        </p:spPr>
        <p:txBody>
          <a:bodyPr/>
          <a:lstStyle/>
          <a:p>
            <a:r>
              <a:rPr lang="zh-CN" altLang="en-US" dirty="0" smtClean="0"/>
              <a:t>并运算</a:t>
            </a:r>
            <a:r>
              <a:rPr lang="en-US" altLang="zh-CN" dirty="0" smtClean="0"/>
              <a:t>(Union)</a:t>
            </a:r>
          </a:p>
          <a:p>
            <a:r>
              <a:rPr lang="zh-CN" altLang="en-US" dirty="0" smtClean="0"/>
              <a:t>交运算</a:t>
            </a:r>
            <a:r>
              <a:rPr lang="en-US" altLang="zh-CN" dirty="0" smtClean="0"/>
              <a:t>(Intersection)</a:t>
            </a:r>
          </a:p>
          <a:p>
            <a:r>
              <a:rPr lang="zh-CN" altLang="en-US" dirty="0" smtClean="0"/>
              <a:t>差运算</a:t>
            </a:r>
            <a:r>
              <a:rPr lang="en-US" altLang="zh-CN" dirty="0" smtClean="0"/>
              <a:t>(Except)</a:t>
            </a:r>
          </a:p>
          <a:p>
            <a:r>
              <a:rPr lang="zh-CN" altLang="en-US" dirty="0" smtClean="0"/>
              <a:t>广义笛卡尔积</a:t>
            </a:r>
            <a:r>
              <a:rPr lang="en-US" altLang="zh-CN" dirty="0" smtClean="0"/>
              <a:t>(Cartesian Product)</a:t>
            </a:r>
            <a:endParaRPr lang="en-US" altLang="zh-CN" dirty="0"/>
          </a:p>
        </p:txBody>
      </p:sp>
      <p:sp>
        <p:nvSpPr>
          <p:cNvPr id="58372" name="日期占位符 3"/>
          <p:cNvSpPr>
            <a:spLocks noGrp="1"/>
          </p:cNvSpPr>
          <p:nvPr>
            <p:ph type="dt" sz="quarter" idx="10"/>
          </p:nvPr>
        </p:nvSpPr>
        <p:spPr>
          <a:noFill/>
        </p:spPr>
        <p:txBody>
          <a:bodyPr/>
          <a:lstStyle/>
          <a:p>
            <a:fld id="{9C9DA75F-BE9F-485C-85B3-9BEF145AB704}" type="datetime8">
              <a:rPr lang="zh-CN" altLang="en-US" smtClean="0"/>
              <a:pPr/>
              <a:t>2016年2月27日9时2分</a:t>
            </a:fld>
            <a:endParaRPr lang="zh-CN" altLang="en-US" smtClean="0"/>
          </a:p>
        </p:txBody>
      </p:sp>
      <p:sp>
        <p:nvSpPr>
          <p:cNvPr id="58373" name="灯片编号占位符 4"/>
          <p:cNvSpPr>
            <a:spLocks noGrp="1"/>
          </p:cNvSpPr>
          <p:nvPr>
            <p:ph type="sldNum" sz="quarter" idx="12"/>
          </p:nvPr>
        </p:nvSpPr>
        <p:spPr>
          <a:noFill/>
        </p:spPr>
        <p:txBody>
          <a:bodyPr/>
          <a:lstStyle/>
          <a:p>
            <a:fld id="{596A9C87-81A8-447F-9217-27AD32735FD2}" type="slidenum">
              <a:rPr lang="zh-CN" altLang="en-US" smtClean="0"/>
              <a:pPr/>
              <a:t>52</a:t>
            </a:fld>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并、交、差运算示意图</a:t>
            </a:r>
            <a:endParaRPr lang="zh-CN" altLang="en-US" dirty="0"/>
          </a:p>
        </p:txBody>
      </p:sp>
      <p:sp>
        <p:nvSpPr>
          <p:cNvPr id="4" name="日期占位符 3"/>
          <p:cNvSpPr>
            <a:spLocks noGrp="1"/>
          </p:cNvSpPr>
          <p:nvPr>
            <p:ph type="dt" sz="half" idx="10"/>
          </p:nvPr>
        </p:nvSpPr>
        <p:spPr/>
        <p:txBody>
          <a:bodyPr/>
          <a:lstStyle/>
          <a:p>
            <a:pPr>
              <a:defRPr/>
            </a:pPr>
            <a:fld id="{FCEAADE1-F869-452B-BFC4-24CEBA20ABBA}"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53</a:t>
            </a:fld>
            <a:endParaRPr lang="zh-CN" altLang="en-US"/>
          </a:p>
        </p:txBody>
      </p:sp>
      <p:sp>
        <p:nvSpPr>
          <p:cNvPr id="972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7281" name="Object 1"/>
          <p:cNvGraphicFramePr>
            <a:graphicFrameLocks noChangeAspect="1"/>
          </p:cNvGraphicFramePr>
          <p:nvPr/>
        </p:nvGraphicFramePr>
        <p:xfrm>
          <a:off x="574756" y="1988840"/>
          <a:ext cx="7885676" cy="2376264"/>
        </p:xfrm>
        <a:graphic>
          <a:graphicData uri="http://schemas.openxmlformats.org/presentationml/2006/ole">
            <mc:AlternateContent xmlns:mc="http://schemas.openxmlformats.org/markup-compatibility/2006">
              <mc:Choice xmlns:v="urn:schemas-microsoft-com:vml" Requires="v">
                <p:oleObj spid="_x0000_s97283" name="Visio" r:id="rId3" imgW="4444065" imgH="1336893" progId="Visio.Drawing.11">
                  <p:embed/>
                </p:oleObj>
              </mc:Choice>
              <mc:Fallback>
                <p:oleObj name="Visio" r:id="rId3" imgW="4444065" imgH="1336893"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756" y="1988840"/>
                        <a:ext cx="7885676" cy="2376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a:t>并运算</a:t>
            </a:r>
          </a:p>
        </p:txBody>
      </p:sp>
      <p:sp>
        <p:nvSpPr>
          <p:cNvPr id="458755" name="Rectangle 3"/>
          <p:cNvSpPr>
            <a:spLocks noGrp="1" noChangeArrowheads="1"/>
          </p:cNvSpPr>
          <p:nvPr>
            <p:ph type="body" idx="1"/>
          </p:nvPr>
        </p:nvSpPr>
        <p:spPr>
          <a:xfrm>
            <a:off x="467544" y="1556792"/>
            <a:ext cx="8280920" cy="4479925"/>
          </a:xfrm>
        </p:spPr>
        <p:txBody>
          <a:bodyPr/>
          <a:lstStyle/>
          <a:p>
            <a:r>
              <a:rPr lang="zh-CN" altLang="en-US" sz="3300" dirty="0"/>
              <a:t> </a:t>
            </a:r>
            <a:r>
              <a:rPr lang="zh-CN" altLang="en-US" sz="3300" dirty="0">
                <a:ea typeface="宋体" pitchFamily="2" charset="-122"/>
              </a:rPr>
              <a:t>并（</a:t>
            </a:r>
            <a:r>
              <a:rPr lang="en-US" altLang="zh-CN" sz="3300" dirty="0">
                <a:ea typeface="宋体" pitchFamily="2" charset="-122"/>
              </a:rPr>
              <a:t>R∪S</a:t>
            </a:r>
            <a:r>
              <a:rPr lang="zh-CN" altLang="en-US" sz="3300" dirty="0">
                <a:ea typeface="宋体" pitchFamily="2" charset="-122"/>
              </a:rPr>
              <a:t>）</a:t>
            </a:r>
            <a:r>
              <a:rPr lang="zh-CN" altLang="en-US" sz="3300" dirty="0" smtClean="0">
                <a:ea typeface="宋体" pitchFamily="2" charset="-122"/>
              </a:rPr>
              <a:t>：</a:t>
            </a:r>
            <a:r>
              <a:rPr lang="zh-CN" altLang="zh-CN" sz="3300" dirty="0" smtClean="0">
                <a:ea typeface="宋体" pitchFamily="2" charset="-122"/>
              </a:rPr>
              <a:t>设关系</a:t>
            </a:r>
            <a:r>
              <a:rPr lang="en-US" altLang="zh-CN" sz="3300" dirty="0" smtClean="0">
                <a:ea typeface="宋体" pitchFamily="2" charset="-122"/>
              </a:rPr>
              <a:t>R</a:t>
            </a:r>
            <a:r>
              <a:rPr lang="zh-CN" altLang="zh-CN" sz="3300" dirty="0" smtClean="0">
                <a:ea typeface="宋体" pitchFamily="2" charset="-122"/>
              </a:rPr>
              <a:t>与关系</a:t>
            </a:r>
            <a:r>
              <a:rPr lang="en-US" altLang="zh-CN" sz="3300" dirty="0" smtClean="0">
                <a:ea typeface="宋体" pitchFamily="2" charset="-122"/>
              </a:rPr>
              <a:t>S</a:t>
            </a:r>
            <a:r>
              <a:rPr lang="zh-CN" altLang="zh-CN" sz="3300" dirty="0" smtClean="0">
                <a:ea typeface="宋体" pitchFamily="2" charset="-122"/>
              </a:rPr>
              <a:t>均是</a:t>
            </a:r>
            <a:r>
              <a:rPr lang="en-US" altLang="zh-CN" sz="3300" dirty="0" smtClean="0">
                <a:ea typeface="宋体" pitchFamily="2" charset="-122"/>
              </a:rPr>
              <a:t>n</a:t>
            </a:r>
            <a:r>
              <a:rPr lang="zh-CN" altLang="zh-CN" sz="3300" dirty="0" smtClean="0">
                <a:ea typeface="宋体" pitchFamily="2" charset="-122"/>
              </a:rPr>
              <a:t>目关系，</a:t>
            </a:r>
            <a:r>
              <a:rPr lang="zh-CN" altLang="en-US" sz="3300" dirty="0" smtClean="0">
                <a:ea typeface="宋体" pitchFamily="2" charset="-122"/>
              </a:rPr>
              <a:t>关系</a:t>
            </a:r>
            <a:r>
              <a:rPr lang="en-US" altLang="zh-CN" sz="3300" dirty="0">
                <a:ea typeface="宋体" pitchFamily="2" charset="-122"/>
              </a:rPr>
              <a:t>R</a:t>
            </a:r>
            <a:r>
              <a:rPr lang="zh-CN" altLang="en-US" sz="3300" dirty="0">
                <a:ea typeface="宋体" pitchFamily="2" charset="-122"/>
              </a:rPr>
              <a:t>与关系</a:t>
            </a:r>
            <a:r>
              <a:rPr lang="en-US" altLang="zh-CN" sz="3300" dirty="0">
                <a:ea typeface="宋体" pitchFamily="2" charset="-122"/>
              </a:rPr>
              <a:t>S</a:t>
            </a:r>
            <a:r>
              <a:rPr lang="zh-CN" altLang="en-US" sz="3300" dirty="0">
                <a:ea typeface="宋体" pitchFamily="2" charset="-122"/>
              </a:rPr>
              <a:t>的并记为：</a:t>
            </a:r>
          </a:p>
          <a:p>
            <a:pPr>
              <a:buFontTx/>
              <a:buNone/>
            </a:pPr>
            <a:r>
              <a:rPr lang="en-US" altLang="zh-CN" sz="3300" dirty="0">
                <a:ea typeface="宋体" pitchFamily="2" charset="-122"/>
              </a:rPr>
              <a:t>    </a:t>
            </a:r>
            <a:r>
              <a:rPr lang="en-US" altLang="zh-CN" sz="3300" dirty="0">
                <a:solidFill>
                  <a:srgbClr val="FF0000"/>
                </a:solidFill>
                <a:ea typeface="宋体" pitchFamily="2" charset="-122"/>
              </a:rPr>
              <a:t>R∪S</a:t>
            </a:r>
            <a:r>
              <a:rPr lang="zh-CN" altLang="en-US" sz="3300" dirty="0">
                <a:solidFill>
                  <a:srgbClr val="FF0000"/>
                </a:solidFill>
                <a:ea typeface="宋体" pitchFamily="2" charset="-122"/>
              </a:rPr>
              <a:t>＝</a:t>
            </a:r>
            <a:r>
              <a:rPr lang="en-US" altLang="zh-CN" sz="3300" dirty="0">
                <a:solidFill>
                  <a:srgbClr val="FF0000"/>
                </a:solidFill>
                <a:ea typeface="宋体" pitchFamily="2" charset="-122"/>
              </a:rPr>
              <a:t>{t | </a:t>
            </a:r>
            <a:r>
              <a:rPr lang="en-US" altLang="zh-CN" sz="3300" dirty="0" err="1">
                <a:solidFill>
                  <a:srgbClr val="FF0000"/>
                </a:solidFill>
                <a:ea typeface="宋体" pitchFamily="2" charset="-122"/>
              </a:rPr>
              <a:t>t∈R</a:t>
            </a:r>
            <a:r>
              <a:rPr lang="en-US" altLang="zh-CN" sz="3300" dirty="0">
                <a:solidFill>
                  <a:srgbClr val="FF0000"/>
                </a:solidFill>
                <a:ea typeface="宋体" pitchFamily="2" charset="-122"/>
              </a:rPr>
              <a:t> ∨</a:t>
            </a:r>
            <a:r>
              <a:rPr lang="en-US" altLang="zh-CN" sz="3300" dirty="0" err="1">
                <a:solidFill>
                  <a:srgbClr val="FF0000"/>
                </a:solidFill>
                <a:ea typeface="宋体" pitchFamily="2" charset="-122"/>
              </a:rPr>
              <a:t>t∈S</a:t>
            </a:r>
            <a:r>
              <a:rPr lang="en-US" altLang="zh-CN" sz="3300" dirty="0">
                <a:solidFill>
                  <a:srgbClr val="FF0000"/>
                </a:solidFill>
                <a:ea typeface="宋体" pitchFamily="2" charset="-122"/>
              </a:rPr>
              <a:t> }</a:t>
            </a:r>
          </a:p>
          <a:p>
            <a:r>
              <a:rPr lang="zh-CN" altLang="en-US" sz="3300" dirty="0">
                <a:ea typeface="宋体" pitchFamily="2" charset="-122"/>
              </a:rPr>
              <a:t>其结果仍是</a:t>
            </a:r>
            <a:r>
              <a:rPr lang="en-US" altLang="zh-CN" sz="3300" dirty="0">
                <a:ea typeface="宋体" pitchFamily="2" charset="-122"/>
              </a:rPr>
              <a:t>n</a:t>
            </a:r>
            <a:r>
              <a:rPr lang="zh-CN" altLang="en-US" sz="3300" dirty="0">
                <a:ea typeface="宋体" pitchFamily="2" charset="-122"/>
              </a:rPr>
              <a:t>目关系，由属于</a:t>
            </a:r>
            <a:r>
              <a:rPr lang="en-US" altLang="zh-CN" sz="3300" dirty="0">
                <a:ea typeface="宋体" pitchFamily="2" charset="-122"/>
              </a:rPr>
              <a:t>R</a:t>
            </a:r>
            <a:r>
              <a:rPr lang="zh-CN" altLang="en-US" sz="3300" dirty="0">
                <a:ea typeface="宋体" pitchFamily="2" charset="-122"/>
              </a:rPr>
              <a:t>或属于</a:t>
            </a:r>
            <a:r>
              <a:rPr lang="en-US" altLang="zh-CN" sz="3300" dirty="0">
                <a:ea typeface="宋体" pitchFamily="2" charset="-122"/>
              </a:rPr>
              <a:t>S</a:t>
            </a:r>
            <a:r>
              <a:rPr lang="zh-CN" altLang="en-US" sz="3300" dirty="0">
                <a:ea typeface="宋体" pitchFamily="2" charset="-122"/>
              </a:rPr>
              <a:t>的元组组成。</a:t>
            </a:r>
          </a:p>
          <a:p>
            <a:r>
              <a:rPr lang="zh-CN" altLang="en-US" sz="3300" dirty="0">
                <a:ea typeface="宋体" pitchFamily="2" charset="-122"/>
              </a:rPr>
              <a:t>元组在新关系中的顺序不重要。</a:t>
            </a:r>
            <a:r>
              <a:rPr lang="zh-CN" altLang="en-US" sz="3300" dirty="0"/>
              <a:t> </a:t>
            </a:r>
          </a:p>
        </p:txBody>
      </p:sp>
      <p:sp>
        <p:nvSpPr>
          <p:cNvPr id="5" name="日期占位符 4"/>
          <p:cNvSpPr>
            <a:spLocks noGrp="1"/>
          </p:cNvSpPr>
          <p:nvPr>
            <p:ph type="dt" sz="half" idx="10"/>
          </p:nvPr>
        </p:nvSpPr>
        <p:spPr/>
        <p:txBody>
          <a:bodyPr/>
          <a:lstStyle/>
          <a:p>
            <a:pPr>
              <a:defRPr/>
            </a:pPr>
            <a:fld id="{0A66CE97-867A-475C-9182-0FF1BCFA3A84}" type="datetime8">
              <a:rPr lang="zh-CN" altLang="en-US" smtClean="0"/>
              <a:pPr>
                <a:defRPr/>
              </a:pPr>
              <a:t>2016年2月27日9时2分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085" name="Rectangle 213"/>
          <p:cNvSpPr>
            <a:spLocks noGrp="1" noChangeArrowheads="1"/>
          </p:cNvSpPr>
          <p:nvPr>
            <p:ph type="title"/>
          </p:nvPr>
        </p:nvSpPr>
        <p:spPr/>
        <p:txBody>
          <a:bodyPr/>
          <a:lstStyle/>
          <a:p>
            <a:pPr algn="ctr"/>
            <a:r>
              <a:rPr lang="zh-CN" altLang="en-US" sz="4000" b="1" dirty="0">
                <a:solidFill>
                  <a:srgbClr val="0000FF"/>
                </a:solidFill>
                <a:latin typeface="楷体_GB2312" pitchFamily="49" charset="-122"/>
                <a:ea typeface="楷体_GB2312" pitchFamily="49" charset="-122"/>
              </a:rPr>
              <a:t>并运算示例</a:t>
            </a:r>
          </a:p>
        </p:txBody>
      </p:sp>
      <p:graphicFrame>
        <p:nvGraphicFramePr>
          <p:cNvPr id="463988" name="Group 116"/>
          <p:cNvGraphicFramePr>
            <a:graphicFrameLocks noGrp="1"/>
          </p:cNvGraphicFramePr>
          <p:nvPr>
            <p:ph sz="half" idx="1"/>
          </p:nvPr>
        </p:nvGraphicFramePr>
        <p:xfrm>
          <a:off x="446088" y="1579563"/>
          <a:ext cx="3478212" cy="1704977"/>
        </p:xfrm>
        <a:graphic>
          <a:graphicData uri="http://schemas.openxmlformats.org/drawingml/2006/table">
            <a:tbl>
              <a:tblPr/>
              <a:tblGrid>
                <a:gridCol w="908050"/>
                <a:gridCol w="892175"/>
                <a:gridCol w="839787"/>
                <a:gridCol w="838200"/>
              </a:tblGrid>
              <a:tr h="42068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顾客号</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姓名</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性别</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年龄</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张宏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S02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李丽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S03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王敏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4018" name="Group 146"/>
          <p:cNvGraphicFramePr>
            <a:graphicFrameLocks noGrp="1"/>
          </p:cNvGraphicFramePr>
          <p:nvPr>
            <p:ph sz="quarter" idx="2"/>
          </p:nvPr>
        </p:nvGraphicFramePr>
        <p:xfrm>
          <a:off x="468313" y="4076700"/>
          <a:ext cx="3455987" cy="1873252"/>
        </p:xfrm>
        <a:graphic>
          <a:graphicData uri="http://schemas.openxmlformats.org/drawingml/2006/table">
            <a:tbl>
              <a:tblPr/>
              <a:tblGrid>
                <a:gridCol w="901700"/>
                <a:gridCol w="889000"/>
                <a:gridCol w="833437"/>
                <a:gridCol w="831850"/>
              </a:tblGrid>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S02</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李丽</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女</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34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钱景</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男</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50</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S06</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王平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24</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4088" name="Group 216"/>
          <p:cNvGraphicFramePr>
            <a:graphicFrameLocks noGrp="1"/>
          </p:cNvGraphicFramePr>
          <p:nvPr>
            <p:ph sz="quarter" idx="3"/>
          </p:nvPr>
        </p:nvGraphicFramePr>
        <p:xfrm>
          <a:off x="5435600" y="2420938"/>
          <a:ext cx="3436938" cy="2260600"/>
        </p:xfrm>
        <a:graphic>
          <a:graphicData uri="http://schemas.openxmlformats.org/drawingml/2006/table">
            <a:tbl>
              <a:tblPr/>
              <a:tblGrid>
                <a:gridCol w="898525"/>
                <a:gridCol w="882650"/>
                <a:gridCol w="827088"/>
                <a:gridCol w="828675"/>
              </a:tblGrid>
              <a:tr h="43180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顾客号</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姓名</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性别</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年龄</a:t>
                      </a:r>
                      <a:endParaRPr kumimoji="1" lang="zh-CN" altLang="en-US" sz="44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S01</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张宏</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男</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45</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S02</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李丽</a:t>
                      </a:r>
                      <a:endParaRPr kumimoji="1" lang="zh-CN" altLang="en-US"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34</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S03</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王敏</a:t>
                      </a:r>
                      <a:endParaRPr kumimoji="1" lang="zh-CN" altLang="en-US"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女</a:t>
                      </a:r>
                      <a:endParaRPr kumimoji="1" lang="zh-CN" altLang="en-US"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28</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S04</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钱景</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男</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50</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S06</a:t>
                      </a:r>
                      <a:endParaRPr kumimoji="1" lang="en-US" altLang="zh-CN"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王平</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endParaRPr kumimoji="1" lang="zh-CN" altLang="en-US" sz="44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24</a:t>
                      </a:r>
                      <a:endParaRPr kumimoji="1" lang="en-US" altLang="zh-CN" sz="44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4089" name="AutoShape 217"/>
          <p:cNvSpPr>
            <a:spLocks/>
          </p:cNvSpPr>
          <p:nvPr/>
        </p:nvSpPr>
        <p:spPr bwMode="auto">
          <a:xfrm>
            <a:off x="4138613" y="2492375"/>
            <a:ext cx="433387" cy="2305050"/>
          </a:xfrm>
          <a:prstGeom prst="rightBrace">
            <a:avLst>
              <a:gd name="adj1" fmla="val 44322"/>
              <a:gd name="adj2" fmla="val 50000"/>
            </a:avLst>
          </a:prstGeom>
          <a:noFill/>
          <a:ln w="57150">
            <a:solidFill>
              <a:srgbClr val="009900"/>
            </a:solidFill>
            <a:round/>
            <a:headEnd/>
            <a:tailEnd/>
          </a:ln>
          <a:effectLst/>
        </p:spPr>
        <p:txBody>
          <a:bodyPr wrap="none" anchor="ctr"/>
          <a:lstStyle/>
          <a:p>
            <a:endParaRPr lang="zh-CN" altLang="en-US"/>
          </a:p>
        </p:txBody>
      </p:sp>
      <p:sp>
        <p:nvSpPr>
          <p:cNvPr id="464090" name="AutoShape 218"/>
          <p:cNvSpPr>
            <a:spLocks noChangeArrowheads="1"/>
          </p:cNvSpPr>
          <p:nvPr/>
        </p:nvSpPr>
        <p:spPr bwMode="auto">
          <a:xfrm>
            <a:off x="4643438" y="3500438"/>
            <a:ext cx="720725" cy="360362"/>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64091" name="Text Box 219"/>
          <p:cNvSpPr txBox="1">
            <a:spLocks noChangeArrowheads="1"/>
          </p:cNvSpPr>
          <p:nvPr/>
        </p:nvSpPr>
        <p:spPr bwMode="auto">
          <a:xfrm>
            <a:off x="323850" y="1049338"/>
            <a:ext cx="863600" cy="579437"/>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rPr>
              <a:t>R</a:t>
            </a:r>
          </a:p>
        </p:txBody>
      </p:sp>
      <p:sp>
        <p:nvSpPr>
          <p:cNvPr id="464092" name="Text Box 220"/>
          <p:cNvSpPr txBox="1">
            <a:spLocks noChangeArrowheads="1"/>
          </p:cNvSpPr>
          <p:nvPr/>
        </p:nvSpPr>
        <p:spPr bwMode="auto">
          <a:xfrm>
            <a:off x="468313" y="3570288"/>
            <a:ext cx="863600" cy="579437"/>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rPr>
              <a:t>S</a:t>
            </a:r>
          </a:p>
        </p:txBody>
      </p:sp>
      <p:sp>
        <p:nvSpPr>
          <p:cNvPr id="464093" name="Text Box 221"/>
          <p:cNvSpPr txBox="1">
            <a:spLocks noChangeArrowheads="1"/>
          </p:cNvSpPr>
          <p:nvPr/>
        </p:nvSpPr>
        <p:spPr bwMode="auto">
          <a:xfrm>
            <a:off x="5436096" y="1916832"/>
            <a:ext cx="1368425" cy="40011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rPr>
              <a:t>R∪S</a:t>
            </a:r>
          </a:p>
        </p:txBody>
      </p:sp>
      <p:sp>
        <p:nvSpPr>
          <p:cNvPr id="11" name="日期占位符 10"/>
          <p:cNvSpPr>
            <a:spLocks noGrp="1"/>
          </p:cNvSpPr>
          <p:nvPr>
            <p:ph type="dt" sz="half" idx="10"/>
          </p:nvPr>
        </p:nvSpPr>
        <p:spPr/>
        <p:txBody>
          <a:bodyPr/>
          <a:lstStyle/>
          <a:p>
            <a:fld id="{33466488-FBB5-444C-81BF-88799183038D}" type="datetime8">
              <a:rPr lang="zh-CN" altLang="en-US" smtClean="0"/>
              <a:pPr/>
              <a:t>2016年2月27日9时2分</a:t>
            </a:fld>
            <a:endParaRPr lang="en-US" altLang="ko-KR"/>
          </a:p>
        </p:txBody>
      </p:sp>
      <p:sp>
        <p:nvSpPr>
          <p:cNvPr id="12" name="灯片编号占位符 11"/>
          <p:cNvSpPr>
            <a:spLocks noGrp="1"/>
          </p:cNvSpPr>
          <p:nvPr>
            <p:ph type="sldNum" sz="quarter" idx="12"/>
          </p:nvPr>
        </p:nvSpPr>
        <p:spPr/>
        <p:txBody>
          <a:bodyPr/>
          <a:lstStyle/>
          <a:p>
            <a:fld id="{590740E1-BBA3-4E1D-8419-D08ED18EA80C}" type="slidenum">
              <a:rPr lang="en-US" altLang="ko-KR" smtClean="0"/>
              <a:pPr/>
              <a:t>55</a:t>
            </a:fld>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3988"/>
                                        </p:tgtEl>
                                        <p:attrNameLst>
                                          <p:attrName>style.visibility</p:attrName>
                                        </p:attrNameLst>
                                      </p:cBhvr>
                                      <p:to>
                                        <p:strVal val="visible"/>
                                      </p:to>
                                    </p:set>
                                    <p:animEffect transition="in" filter="box(in)">
                                      <p:cBhvr>
                                        <p:cTn id="7" dur="500"/>
                                        <p:tgtEl>
                                          <p:spTgt spid="46398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64018"/>
                                        </p:tgtEl>
                                        <p:attrNameLst>
                                          <p:attrName>style.visibility</p:attrName>
                                        </p:attrNameLst>
                                      </p:cBhvr>
                                      <p:to>
                                        <p:strVal val="visible"/>
                                      </p:to>
                                    </p:set>
                                    <p:animEffect transition="in" filter="blinds(horizontal)">
                                      <p:cBhvr>
                                        <p:cTn id="11" dur="500"/>
                                        <p:tgtEl>
                                          <p:spTgt spid="464018"/>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464089"/>
                                        </p:tgtEl>
                                        <p:attrNameLst>
                                          <p:attrName>style.visibility</p:attrName>
                                        </p:attrNameLst>
                                      </p:cBhvr>
                                      <p:to>
                                        <p:strVal val="visible"/>
                                      </p:to>
                                    </p:set>
                                    <p:anim calcmode="lin" valueType="num">
                                      <p:cBhvr>
                                        <p:cTn id="16" dur="1000" fill="hold"/>
                                        <p:tgtEl>
                                          <p:spTgt spid="464089"/>
                                        </p:tgtEl>
                                        <p:attrNameLst>
                                          <p:attrName>ppt_w</p:attrName>
                                        </p:attrNameLst>
                                      </p:cBhvr>
                                      <p:tavLst>
                                        <p:tav tm="0">
                                          <p:val>
                                            <p:strVal val="#ppt_w*0.70"/>
                                          </p:val>
                                        </p:tav>
                                        <p:tav tm="100000">
                                          <p:val>
                                            <p:strVal val="#ppt_w"/>
                                          </p:val>
                                        </p:tav>
                                      </p:tavLst>
                                    </p:anim>
                                    <p:anim calcmode="lin" valueType="num">
                                      <p:cBhvr>
                                        <p:cTn id="17" dur="1000" fill="hold"/>
                                        <p:tgtEl>
                                          <p:spTgt spid="464089"/>
                                        </p:tgtEl>
                                        <p:attrNameLst>
                                          <p:attrName>ppt_h</p:attrName>
                                        </p:attrNameLst>
                                      </p:cBhvr>
                                      <p:tavLst>
                                        <p:tav tm="0">
                                          <p:val>
                                            <p:strVal val="#ppt_h"/>
                                          </p:val>
                                        </p:tav>
                                        <p:tav tm="100000">
                                          <p:val>
                                            <p:strVal val="#ppt_h"/>
                                          </p:val>
                                        </p:tav>
                                      </p:tavLst>
                                    </p:anim>
                                    <p:animEffect transition="in" filter="fade">
                                      <p:cBhvr>
                                        <p:cTn id="18" dur="1000"/>
                                        <p:tgtEl>
                                          <p:spTgt spid="464089"/>
                                        </p:tgtEl>
                                      </p:cBhvr>
                                    </p:animEffect>
                                  </p:childTnLst>
                                </p:cTn>
                              </p:par>
                            </p:childTnLst>
                          </p:cTn>
                        </p:par>
                        <p:par>
                          <p:cTn id="19" fill="hold">
                            <p:stCondLst>
                              <p:cond delay="1000"/>
                            </p:stCondLst>
                            <p:childTnLst>
                              <p:par>
                                <p:cTn id="20" presetID="55" presetClass="entr" presetSubtype="0" fill="hold" grpId="0" nodeType="afterEffect">
                                  <p:stCondLst>
                                    <p:cond delay="0"/>
                                  </p:stCondLst>
                                  <p:childTnLst>
                                    <p:set>
                                      <p:cBhvr>
                                        <p:cTn id="21" dur="1" fill="hold">
                                          <p:stCondLst>
                                            <p:cond delay="0"/>
                                          </p:stCondLst>
                                        </p:cTn>
                                        <p:tgtEl>
                                          <p:spTgt spid="464090"/>
                                        </p:tgtEl>
                                        <p:attrNameLst>
                                          <p:attrName>style.visibility</p:attrName>
                                        </p:attrNameLst>
                                      </p:cBhvr>
                                      <p:to>
                                        <p:strVal val="visible"/>
                                      </p:to>
                                    </p:set>
                                    <p:anim calcmode="lin" valueType="num">
                                      <p:cBhvr>
                                        <p:cTn id="22" dur="1000" fill="hold"/>
                                        <p:tgtEl>
                                          <p:spTgt spid="464090"/>
                                        </p:tgtEl>
                                        <p:attrNameLst>
                                          <p:attrName>ppt_w</p:attrName>
                                        </p:attrNameLst>
                                      </p:cBhvr>
                                      <p:tavLst>
                                        <p:tav tm="0">
                                          <p:val>
                                            <p:strVal val="#ppt_w*0.70"/>
                                          </p:val>
                                        </p:tav>
                                        <p:tav tm="100000">
                                          <p:val>
                                            <p:strVal val="#ppt_w"/>
                                          </p:val>
                                        </p:tav>
                                      </p:tavLst>
                                    </p:anim>
                                    <p:anim calcmode="lin" valueType="num">
                                      <p:cBhvr>
                                        <p:cTn id="23" dur="1000" fill="hold"/>
                                        <p:tgtEl>
                                          <p:spTgt spid="464090"/>
                                        </p:tgtEl>
                                        <p:attrNameLst>
                                          <p:attrName>ppt_h</p:attrName>
                                        </p:attrNameLst>
                                      </p:cBhvr>
                                      <p:tavLst>
                                        <p:tav tm="0">
                                          <p:val>
                                            <p:strVal val="#ppt_h"/>
                                          </p:val>
                                        </p:tav>
                                        <p:tav tm="100000">
                                          <p:val>
                                            <p:strVal val="#ppt_h"/>
                                          </p:val>
                                        </p:tav>
                                      </p:tavLst>
                                    </p:anim>
                                    <p:animEffect transition="in" filter="fade">
                                      <p:cBhvr>
                                        <p:cTn id="24" dur="1000"/>
                                        <p:tgtEl>
                                          <p:spTgt spid="46409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64088"/>
                                        </p:tgtEl>
                                        <p:attrNameLst>
                                          <p:attrName>style.visibility</p:attrName>
                                        </p:attrNameLst>
                                      </p:cBhvr>
                                      <p:to>
                                        <p:strVal val="visible"/>
                                      </p:to>
                                    </p:set>
                                    <p:animEffect transition="in" filter="checkerboard(across)">
                                      <p:cBhvr>
                                        <p:cTn id="29" dur="500"/>
                                        <p:tgtEl>
                                          <p:spTgt spid="46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089" grpId="0" animBg="1"/>
      <p:bldP spid="46409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en-US"/>
              <a:t>交运算</a:t>
            </a:r>
          </a:p>
        </p:txBody>
      </p:sp>
      <p:sp>
        <p:nvSpPr>
          <p:cNvPr id="459779" name="Rectangle 3"/>
          <p:cNvSpPr>
            <a:spLocks noGrp="1" noChangeArrowheads="1"/>
          </p:cNvSpPr>
          <p:nvPr>
            <p:ph type="body" idx="1"/>
          </p:nvPr>
        </p:nvSpPr>
        <p:spPr>
          <a:xfrm>
            <a:off x="467544" y="1484784"/>
            <a:ext cx="8158162" cy="4624387"/>
          </a:xfrm>
        </p:spPr>
        <p:txBody>
          <a:bodyPr/>
          <a:lstStyle/>
          <a:p>
            <a:pPr>
              <a:lnSpc>
                <a:spcPct val="120000"/>
              </a:lnSpc>
              <a:spcBef>
                <a:spcPts val="1200"/>
              </a:spcBef>
            </a:pPr>
            <a:r>
              <a:rPr lang="zh-CN" altLang="en-US" sz="3300" dirty="0">
                <a:ea typeface="宋体" pitchFamily="2" charset="-122"/>
              </a:rPr>
              <a:t>交（</a:t>
            </a:r>
            <a:r>
              <a:rPr lang="en-US" altLang="zh-CN" sz="3300" dirty="0">
                <a:ea typeface="宋体" pitchFamily="2" charset="-122"/>
              </a:rPr>
              <a:t>R∩S</a:t>
            </a:r>
            <a:r>
              <a:rPr lang="zh-CN" altLang="en-US" sz="3300" dirty="0">
                <a:ea typeface="宋体" pitchFamily="2" charset="-122"/>
              </a:rPr>
              <a:t>）</a:t>
            </a:r>
            <a:r>
              <a:rPr lang="zh-CN" altLang="en-US" sz="3300" dirty="0" smtClean="0">
                <a:ea typeface="宋体" pitchFamily="2" charset="-122"/>
              </a:rPr>
              <a:t>：</a:t>
            </a:r>
            <a:r>
              <a:rPr lang="zh-CN" altLang="zh-CN" sz="3300" dirty="0" smtClean="0">
                <a:ea typeface="宋体" pitchFamily="2" charset="-122"/>
              </a:rPr>
              <a:t>设关系</a:t>
            </a:r>
            <a:r>
              <a:rPr lang="en-US" altLang="zh-CN" sz="3300" dirty="0" smtClean="0">
                <a:ea typeface="宋体" pitchFamily="2" charset="-122"/>
              </a:rPr>
              <a:t>R</a:t>
            </a:r>
            <a:r>
              <a:rPr lang="zh-CN" altLang="zh-CN" sz="3300" dirty="0" smtClean="0">
                <a:ea typeface="宋体" pitchFamily="2" charset="-122"/>
              </a:rPr>
              <a:t>与关系</a:t>
            </a:r>
            <a:r>
              <a:rPr lang="en-US" altLang="zh-CN" sz="3300" dirty="0" smtClean="0">
                <a:ea typeface="宋体" pitchFamily="2" charset="-122"/>
              </a:rPr>
              <a:t>S</a:t>
            </a:r>
            <a:r>
              <a:rPr lang="zh-CN" altLang="zh-CN" sz="3300" dirty="0" smtClean="0">
                <a:ea typeface="宋体" pitchFamily="2" charset="-122"/>
              </a:rPr>
              <a:t>均是</a:t>
            </a:r>
            <a:r>
              <a:rPr lang="en-US" altLang="zh-CN" sz="3300" dirty="0" smtClean="0">
                <a:ea typeface="宋体" pitchFamily="2" charset="-122"/>
              </a:rPr>
              <a:t>n</a:t>
            </a:r>
            <a:r>
              <a:rPr lang="zh-CN" altLang="zh-CN" sz="3300" dirty="0" smtClean="0">
                <a:ea typeface="宋体" pitchFamily="2" charset="-122"/>
              </a:rPr>
              <a:t>目关系，</a:t>
            </a:r>
            <a:r>
              <a:rPr lang="zh-CN" altLang="en-US" sz="3300" dirty="0" smtClean="0">
                <a:ea typeface="宋体" pitchFamily="2" charset="-122"/>
              </a:rPr>
              <a:t>关系</a:t>
            </a:r>
            <a:r>
              <a:rPr lang="en-US" altLang="zh-CN" sz="3300" dirty="0" smtClean="0">
                <a:ea typeface="宋体" pitchFamily="2" charset="-122"/>
              </a:rPr>
              <a:t>R</a:t>
            </a:r>
            <a:r>
              <a:rPr lang="zh-CN" altLang="en-US" sz="3300" dirty="0" smtClean="0">
                <a:ea typeface="宋体" pitchFamily="2" charset="-122"/>
              </a:rPr>
              <a:t>与关系</a:t>
            </a:r>
            <a:r>
              <a:rPr lang="en-US" altLang="zh-CN" sz="3300" dirty="0" smtClean="0">
                <a:ea typeface="宋体" pitchFamily="2" charset="-122"/>
              </a:rPr>
              <a:t>S</a:t>
            </a:r>
            <a:r>
              <a:rPr lang="zh-CN" altLang="en-US" sz="3300" dirty="0" smtClean="0">
                <a:ea typeface="宋体" pitchFamily="2" charset="-122"/>
              </a:rPr>
              <a:t>的交记为：</a:t>
            </a:r>
          </a:p>
          <a:p>
            <a:pPr>
              <a:lnSpc>
                <a:spcPct val="120000"/>
              </a:lnSpc>
              <a:spcBef>
                <a:spcPts val="1200"/>
              </a:spcBef>
              <a:buFontTx/>
              <a:buNone/>
            </a:pPr>
            <a:r>
              <a:rPr lang="en-US" altLang="zh-CN" sz="3300" dirty="0">
                <a:ea typeface="宋体" pitchFamily="2" charset="-122"/>
              </a:rPr>
              <a:t>   </a:t>
            </a:r>
            <a:r>
              <a:rPr lang="en-US" altLang="zh-CN" sz="3300" dirty="0">
                <a:solidFill>
                  <a:srgbClr val="FF0000"/>
                </a:solidFill>
                <a:ea typeface="宋体" pitchFamily="2" charset="-122"/>
              </a:rPr>
              <a:t>R∩S</a:t>
            </a:r>
            <a:r>
              <a:rPr lang="zh-CN" altLang="en-US" sz="3300" dirty="0">
                <a:solidFill>
                  <a:srgbClr val="FF0000"/>
                </a:solidFill>
                <a:ea typeface="宋体" pitchFamily="2" charset="-122"/>
              </a:rPr>
              <a:t>＝</a:t>
            </a:r>
            <a:r>
              <a:rPr lang="en-US" altLang="zh-CN" sz="3300" dirty="0">
                <a:solidFill>
                  <a:srgbClr val="FF0000"/>
                </a:solidFill>
                <a:ea typeface="宋体" pitchFamily="2" charset="-122"/>
              </a:rPr>
              <a:t>{t | </a:t>
            </a:r>
            <a:r>
              <a:rPr lang="en-US" altLang="zh-CN" sz="3300" dirty="0" err="1">
                <a:solidFill>
                  <a:srgbClr val="FF0000"/>
                </a:solidFill>
                <a:ea typeface="宋体" pitchFamily="2" charset="-122"/>
              </a:rPr>
              <a:t>t∈R</a:t>
            </a:r>
            <a:r>
              <a:rPr lang="en-US" altLang="zh-CN" sz="3300" dirty="0">
                <a:solidFill>
                  <a:srgbClr val="FF0000"/>
                </a:solidFill>
                <a:ea typeface="宋体" pitchFamily="2" charset="-122"/>
              </a:rPr>
              <a:t> ∧</a:t>
            </a:r>
            <a:r>
              <a:rPr lang="en-US" altLang="zh-CN" sz="3300" dirty="0" err="1">
                <a:solidFill>
                  <a:srgbClr val="FF0000"/>
                </a:solidFill>
                <a:ea typeface="宋体" pitchFamily="2" charset="-122"/>
              </a:rPr>
              <a:t>t∈S</a:t>
            </a:r>
            <a:r>
              <a:rPr lang="en-US" altLang="zh-CN" sz="3300" dirty="0">
                <a:solidFill>
                  <a:srgbClr val="FF0000"/>
                </a:solidFill>
                <a:ea typeface="宋体" pitchFamily="2" charset="-122"/>
              </a:rPr>
              <a:t> }</a:t>
            </a:r>
          </a:p>
          <a:p>
            <a:pPr>
              <a:lnSpc>
                <a:spcPct val="120000"/>
              </a:lnSpc>
              <a:spcBef>
                <a:spcPts val="1200"/>
              </a:spcBef>
            </a:pPr>
            <a:r>
              <a:rPr lang="zh-CN" altLang="en-US" sz="3300" dirty="0">
                <a:ea typeface="宋体" pitchFamily="2" charset="-122"/>
              </a:rPr>
              <a:t>其结果仍是</a:t>
            </a:r>
            <a:r>
              <a:rPr lang="en-US" altLang="zh-CN" sz="3300" dirty="0">
                <a:ea typeface="宋体" pitchFamily="2" charset="-122"/>
              </a:rPr>
              <a:t>n</a:t>
            </a:r>
            <a:r>
              <a:rPr lang="zh-CN" altLang="en-US" sz="3300" dirty="0">
                <a:ea typeface="宋体" pitchFamily="2" charset="-122"/>
              </a:rPr>
              <a:t>目关系，由属于</a:t>
            </a:r>
            <a:r>
              <a:rPr lang="en-US" altLang="zh-CN" sz="3300" dirty="0">
                <a:ea typeface="宋体" pitchFamily="2" charset="-122"/>
              </a:rPr>
              <a:t>R</a:t>
            </a:r>
            <a:r>
              <a:rPr lang="zh-CN" altLang="en-US" sz="3300" dirty="0">
                <a:ea typeface="宋体" pitchFamily="2" charset="-122"/>
              </a:rPr>
              <a:t>并且也属于</a:t>
            </a:r>
            <a:r>
              <a:rPr lang="en-US" altLang="zh-CN" sz="3300" dirty="0">
                <a:ea typeface="宋体" pitchFamily="2" charset="-122"/>
              </a:rPr>
              <a:t>S</a:t>
            </a:r>
            <a:r>
              <a:rPr lang="zh-CN" altLang="en-US" sz="3300" dirty="0">
                <a:ea typeface="宋体" pitchFamily="2" charset="-122"/>
              </a:rPr>
              <a:t>的元组组成。</a:t>
            </a:r>
          </a:p>
        </p:txBody>
      </p:sp>
      <p:sp>
        <p:nvSpPr>
          <p:cNvPr id="5" name="日期占位符 4"/>
          <p:cNvSpPr>
            <a:spLocks noGrp="1"/>
          </p:cNvSpPr>
          <p:nvPr>
            <p:ph type="dt" sz="half" idx="10"/>
          </p:nvPr>
        </p:nvSpPr>
        <p:spPr/>
        <p:txBody>
          <a:bodyPr/>
          <a:lstStyle/>
          <a:p>
            <a:pPr>
              <a:defRPr/>
            </a:pPr>
            <a:fld id="{870E1948-DAAD-4387-B9BA-656FDFE3396C}" type="datetime8">
              <a:rPr lang="zh-CN" altLang="en-US" smtClean="0"/>
              <a:pPr>
                <a:defRPr/>
              </a:pPr>
              <a:t>2016年2月27日9时2分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en-US" dirty="0"/>
              <a:t>差运算</a:t>
            </a:r>
          </a:p>
        </p:txBody>
      </p:sp>
      <p:sp>
        <p:nvSpPr>
          <p:cNvPr id="461827" name="Rectangle 3"/>
          <p:cNvSpPr>
            <a:spLocks noGrp="1" noChangeArrowheads="1"/>
          </p:cNvSpPr>
          <p:nvPr>
            <p:ph type="body" idx="1"/>
          </p:nvPr>
        </p:nvSpPr>
        <p:spPr>
          <a:xfrm>
            <a:off x="539552" y="1556792"/>
            <a:ext cx="8299450" cy="4551362"/>
          </a:xfrm>
        </p:spPr>
        <p:txBody>
          <a:bodyPr/>
          <a:lstStyle/>
          <a:p>
            <a:r>
              <a:rPr lang="zh-CN" altLang="en-US" sz="3300" dirty="0">
                <a:ea typeface="宋体" pitchFamily="2" charset="-122"/>
              </a:rPr>
              <a:t>差（</a:t>
            </a:r>
            <a:r>
              <a:rPr lang="en-US" altLang="zh-CN" sz="3300" dirty="0">
                <a:ea typeface="宋体" pitchFamily="2" charset="-122"/>
              </a:rPr>
              <a:t>R</a:t>
            </a:r>
            <a:r>
              <a:rPr lang="zh-CN" altLang="en-US" sz="3300" dirty="0">
                <a:ea typeface="宋体" pitchFamily="2" charset="-122"/>
              </a:rPr>
              <a:t>－</a:t>
            </a:r>
            <a:r>
              <a:rPr lang="en-US" altLang="zh-CN" sz="3300" dirty="0">
                <a:ea typeface="宋体" pitchFamily="2" charset="-122"/>
              </a:rPr>
              <a:t>S</a:t>
            </a:r>
            <a:r>
              <a:rPr lang="zh-CN" altLang="en-US" sz="3300" dirty="0">
                <a:ea typeface="宋体" pitchFamily="2" charset="-122"/>
              </a:rPr>
              <a:t>）</a:t>
            </a:r>
            <a:r>
              <a:rPr lang="zh-CN" altLang="en-US" sz="3300" dirty="0" smtClean="0">
                <a:ea typeface="宋体" pitchFamily="2" charset="-122"/>
              </a:rPr>
              <a:t>：</a:t>
            </a:r>
            <a:r>
              <a:rPr lang="zh-CN" altLang="zh-CN" sz="3300" dirty="0" smtClean="0">
                <a:ea typeface="宋体" pitchFamily="2" charset="-122"/>
              </a:rPr>
              <a:t>设关系</a:t>
            </a:r>
            <a:r>
              <a:rPr lang="en-US" altLang="zh-CN" sz="3300" dirty="0" smtClean="0">
                <a:ea typeface="宋体" pitchFamily="2" charset="-122"/>
              </a:rPr>
              <a:t>R</a:t>
            </a:r>
            <a:r>
              <a:rPr lang="zh-CN" altLang="zh-CN" sz="3300" dirty="0" smtClean="0">
                <a:ea typeface="宋体" pitchFamily="2" charset="-122"/>
              </a:rPr>
              <a:t>与关系</a:t>
            </a:r>
            <a:r>
              <a:rPr lang="en-US" altLang="zh-CN" sz="3300" dirty="0" smtClean="0">
                <a:ea typeface="宋体" pitchFamily="2" charset="-122"/>
              </a:rPr>
              <a:t>S</a:t>
            </a:r>
            <a:r>
              <a:rPr lang="zh-CN" altLang="zh-CN" sz="3300" dirty="0" smtClean="0">
                <a:ea typeface="宋体" pitchFamily="2" charset="-122"/>
              </a:rPr>
              <a:t>均是</a:t>
            </a:r>
            <a:r>
              <a:rPr lang="en-US" altLang="zh-CN" sz="3300" dirty="0" smtClean="0">
                <a:ea typeface="宋体" pitchFamily="2" charset="-122"/>
              </a:rPr>
              <a:t>n</a:t>
            </a:r>
            <a:r>
              <a:rPr lang="zh-CN" altLang="zh-CN" sz="3300" dirty="0" smtClean="0">
                <a:ea typeface="宋体" pitchFamily="2" charset="-122"/>
              </a:rPr>
              <a:t>目关系，</a:t>
            </a:r>
            <a:r>
              <a:rPr lang="zh-CN" altLang="en-US" sz="3300" dirty="0" smtClean="0">
                <a:ea typeface="宋体" pitchFamily="2" charset="-122"/>
              </a:rPr>
              <a:t>关系</a:t>
            </a:r>
            <a:r>
              <a:rPr lang="en-US" altLang="zh-CN" sz="3300" dirty="0">
                <a:ea typeface="宋体" pitchFamily="2" charset="-122"/>
              </a:rPr>
              <a:t>R</a:t>
            </a:r>
            <a:r>
              <a:rPr lang="zh-CN" altLang="en-US" sz="3300" dirty="0">
                <a:ea typeface="宋体" pitchFamily="2" charset="-122"/>
              </a:rPr>
              <a:t>与关系</a:t>
            </a:r>
            <a:r>
              <a:rPr lang="en-US" altLang="zh-CN" sz="3300" dirty="0">
                <a:ea typeface="宋体" pitchFamily="2" charset="-122"/>
              </a:rPr>
              <a:t>S</a:t>
            </a:r>
            <a:r>
              <a:rPr lang="zh-CN" altLang="en-US" sz="3300" dirty="0">
                <a:ea typeface="宋体" pitchFamily="2" charset="-122"/>
              </a:rPr>
              <a:t>的差记为：</a:t>
            </a:r>
          </a:p>
          <a:p>
            <a:pPr>
              <a:buFontTx/>
              <a:buNone/>
            </a:pPr>
            <a:r>
              <a:rPr lang="en-US" altLang="zh-CN" sz="3300" dirty="0">
                <a:ea typeface="宋体" pitchFamily="2" charset="-122"/>
              </a:rPr>
              <a:t>    </a:t>
            </a:r>
            <a:r>
              <a:rPr lang="en-US" altLang="zh-CN" sz="3300" dirty="0">
                <a:solidFill>
                  <a:srgbClr val="FF0000"/>
                </a:solidFill>
                <a:ea typeface="宋体" pitchFamily="2" charset="-122"/>
              </a:rPr>
              <a:t>R</a:t>
            </a:r>
            <a:r>
              <a:rPr lang="zh-CN" altLang="en-US" sz="3300" dirty="0">
                <a:solidFill>
                  <a:srgbClr val="FF0000"/>
                </a:solidFill>
                <a:ea typeface="宋体" pitchFamily="2" charset="-122"/>
              </a:rPr>
              <a:t>－</a:t>
            </a:r>
            <a:r>
              <a:rPr lang="en-US" altLang="zh-CN" sz="3300" dirty="0">
                <a:solidFill>
                  <a:srgbClr val="FF0000"/>
                </a:solidFill>
                <a:ea typeface="宋体" pitchFamily="2" charset="-122"/>
              </a:rPr>
              <a:t>S</a:t>
            </a:r>
            <a:r>
              <a:rPr lang="zh-CN" altLang="en-US" sz="3300" dirty="0">
                <a:solidFill>
                  <a:srgbClr val="FF0000"/>
                </a:solidFill>
                <a:ea typeface="宋体" pitchFamily="2" charset="-122"/>
              </a:rPr>
              <a:t>＝</a:t>
            </a:r>
            <a:r>
              <a:rPr lang="en-US" altLang="zh-CN" sz="3300" dirty="0">
                <a:solidFill>
                  <a:srgbClr val="FF0000"/>
                </a:solidFill>
                <a:ea typeface="宋体" pitchFamily="2" charset="-122"/>
              </a:rPr>
              <a:t>{t | </a:t>
            </a:r>
            <a:r>
              <a:rPr lang="en-US" altLang="zh-CN" sz="3300" dirty="0" err="1">
                <a:solidFill>
                  <a:srgbClr val="FF0000"/>
                </a:solidFill>
                <a:ea typeface="宋体" pitchFamily="2" charset="-122"/>
              </a:rPr>
              <a:t>t∈R</a:t>
            </a:r>
            <a:r>
              <a:rPr lang="en-US" altLang="zh-CN" sz="3300" dirty="0">
                <a:solidFill>
                  <a:srgbClr val="FF0000"/>
                </a:solidFill>
                <a:ea typeface="宋体" pitchFamily="2" charset="-122"/>
              </a:rPr>
              <a:t> ∧</a:t>
            </a:r>
            <a:r>
              <a:rPr lang="en-US" altLang="zh-CN" sz="3300" dirty="0" err="1">
                <a:solidFill>
                  <a:srgbClr val="FF0000"/>
                </a:solidFill>
                <a:ea typeface="宋体" pitchFamily="2" charset="-122"/>
              </a:rPr>
              <a:t>t∈S</a:t>
            </a:r>
            <a:r>
              <a:rPr lang="en-US" altLang="zh-CN" sz="3300" dirty="0">
                <a:solidFill>
                  <a:srgbClr val="FF0000"/>
                </a:solidFill>
                <a:ea typeface="宋体" pitchFamily="2" charset="-122"/>
              </a:rPr>
              <a:t> }  </a:t>
            </a:r>
          </a:p>
          <a:p>
            <a:r>
              <a:rPr lang="zh-CN" altLang="en-US" sz="3300" dirty="0">
                <a:ea typeface="宋体" pitchFamily="2" charset="-122"/>
              </a:rPr>
              <a:t>其结果仍是</a:t>
            </a:r>
            <a:r>
              <a:rPr lang="en-US" altLang="zh-CN" sz="3300" dirty="0">
                <a:ea typeface="宋体" pitchFamily="2" charset="-122"/>
              </a:rPr>
              <a:t>n</a:t>
            </a:r>
            <a:r>
              <a:rPr lang="zh-CN" altLang="en-US" sz="3300" dirty="0">
                <a:ea typeface="宋体" pitchFamily="2" charset="-122"/>
              </a:rPr>
              <a:t>目关系，由属于</a:t>
            </a:r>
            <a:r>
              <a:rPr lang="en-US" altLang="zh-CN" sz="3300" dirty="0">
                <a:ea typeface="宋体" pitchFamily="2" charset="-122"/>
              </a:rPr>
              <a:t>R</a:t>
            </a:r>
            <a:r>
              <a:rPr lang="zh-CN" altLang="en-US" sz="3300" dirty="0">
                <a:ea typeface="宋体" pitchFamily="2" charset="-122"/>
              </a:rPr>
              <a:t>但不属于</a:t>
            </a:r>
            <a:r>
              <a:rPr lang="en-US" altLang="zh-CN" sz="3300" dirty="0">
                <a:ea typeface="宋体" pitchFamily="2" charset="-122"/>
              </a:rPr>
              <a:t>S</a:t>
            </a:r>
            <a:r>
              <a:rPr lang="zh-CN" altLang="en-US" sz="3300" dirty="0">
                <a:ea typeface="宋体" pitchFamily="2" charset="-122"/>
              </a:rPr>
              <a:t>的元组组成。</a:t>
            </a:r>
            <a:r>
              <a:rPr lang="zh-CN" altLang="en-US" dirty="0"/>
              <a:t> </a:t>
            </a:r>
            <a:endParaRPr lang="zh-CN" altLang="en-US" sz="3300" dirty="0">
              <a:ea typeface="宋体" pitchFamily="2" charset="-122"/>
            </a:endParaRPr>
          </a:p>
          <a:p>
            <a:r>
              <a:rPr lang="en-US" altLang="zh-CN" sz="3300" dirty="0">
                <a:solidFill>
                  <a:srgbClr val="D60093"/>
                </a:solidFill>
                <a:ea typeface="宋体" pitchFamily="2" charset="-122"/>
              </a:rPr>
              <a:t>R∩S</a:t>
            </a:r>
            <a:r>
              <a:rPr lang="zh-CN" altLang="en-US" sz="3300" dirty="0">
                <a:solidFill>
                  <a:srgbClr val="D60093"/>
                </a:solidFill>
                <a:ea typeface="宋体" pitchFamily="2" charset="-122"/>
              </a:rPr>
              <a:t>＝</a:t>
            </a:r>
            <a:r>
              <a:rPr lang="en-US" altLang="zh-CN" sz="3300" dirty="0">
                <a:solidFill>
                  <a:srgbClr val="D60093"/>
                </a:solidFill>
                <a:ea typeface="宋体" pitchFamily="2" charset="-122"/>
              </a:rPr>
              <a:t>R-(R </a:t>
            </a:r>
            <a:r>
              <a:rPr lang="en-US" altLang="zh-CN" sz="3300" dirty="0">
                <a:solidFill>
                  <a:srgbClr val="D60093"/>
                </a:solidFill>
                <a:latin typeface="Times New Roman"/>
                <a:ea typeface="宋体" pitchFamily="2" charset="-122"/>
              </a:rPr>
              <a:t>–</a:t>
            </a:r>
            <a:r>
              <a:rPr lang="en-US" altLang="zh-CN" sz="3300" dirty="0">
                <a:solidFill>
                  <a:srgbClr val="D60093"/>
                </a:solidFill>
                <a:ea typeface="宋体" pitchFamily="2" charset="-122"/>
              </a:rPr>
              <a:t> S )</a:t>
            </a:r>
          </a:p>
        </p:txBody>
      </p:sp>
      <p:sp>
        <p:nvSpPr>
          <p:cNvPr id="5" name="日期占位符 4"/>
          <p:cNvSpPr>
            <a:spLocks noGrp="1"/>
          </p:cNvSpPr>
          <p:nvPr>
            <p:ph type="dt" sz="half" idx="10"/>
          </p:nvPr>
        </p:nvSpPr>
        <p:spPr/>
        <p:txBody>
          <a:bodyPr/>
          <a:lstStyle/>
          <a:p>
            <a:pPr>
              <a:defRPr/>
            </a:pPr>
            <a:fld id="{A768801C-F83A-49DF-82FE-390ADC5D2563}" type="datetime8">
              <a:rPr lang="zh-CN" altLang="en-US" smtClean="0"/>
              <a:pPr>
                <a:defRPr/>
              </a:pPr>
              <a:t>2016年2月27日9时2分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539552" y="332656"/>
            <a:ext cx="8001000" cy="819150"/>
          </a:xfrm>
        </p:spPr>
        <p:txBody>
          <a:bodyPr/>
          <a:lstStyle/>
          <a:p>
            <a:pPr algn="ctr"/>
            <a:r>
              <a:rPr lang="zh-CN" altLang="en-US" sz="4200" b="1" dirty="0">
                <a:solidFill>
                  <a:srgbClr val="0000FF"/>
                </a:solidFill>
                <a:latin typeface="楷体_GB2312" pitchFamily="49" charset="-122"/>
                <a:ea typeface="楷体_GB2312" pitchFamily="49" charset="-122"/>
              </a:rPr>
              <a:t>交、差运算示例</a:t>
            </a:r>
          </a:p>
        </p:txBody>
      </p:sp>
      <p:graphicFrame>
        <p:nvGraphicFramePr>
          <p:cNvPr id="472269" name="Group 205"/>
          <p:cNvGraphicFramePr>
            <a:graphicFrameLocks noGrp="1"/>
          </p:cNvGraphicFramePr>
          <p:nvPr>
            <p:ph sz="half" idx="1"/>
          </p:nvPr>
        </p:nvGraphicFramePr>
        <p:xfrm>
          <a:off x="5724525" y="1628775"/>
          <a:ext cx="3097213" cy="863601"/>
        </p:xfrm>
        <a:graphic>
          <a:graphicData uri="http://schemas.openxmlformats.org/drawingml/2006/table">
            <a:tbl>
              <a:tblPr/>
              <a:tblGrid>
                <a:gridCol w="981075"/>
                <a:gridCol w="746125"/>
                <a:gridCol w="720725"/>
                <a:gridCol w="649288"/>
              </a:tblGrid>
              <a:tr h="4810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S02</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李丽</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34</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72068" name="Group 4"/>
          <p:cNvGraphicFramePr>
            <a:graphicFrameLocks noGrp="1"/>
          </p:cNvGraphicFramePr>
          <p:nvPr/>
        </p:nvGraphicFramePr>
        <p:xfrm>
          <a:off x="468313" y="1724025"/>
          <a:ext cx="3478212" cy="1704977"/>
        </p:xfrm>
        <a:graphic>
          <a:graphicData uri="http://schemas.openxmlformats.org/drawingml/2006/table">
            <a:tbl>
              <a:tblPr/>
              <a:tblGrid>
                <a:gridCol w="908050"/>
                <a:gridCol w="892175"/>
                <a:gridCol w="839787"/>
                <a:gridCol w="838200"/>
              </a:tblGrid>
              <a:tr h="42068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顾客号</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姓名</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性别</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宋体" pitchFamily="2" charset="-122"/>
                          <a:ea typeface="宋体" pitchFamily="2" charset="-122"/>
                        </a:rPr>
                        <a:t>年龄</a:t>
                      </a:r>
                      <a:endParaRPr kumimoji="1" lang="zh-CN" altLang="en-US" sz="1800" b="0" i="0" u="none" strike="noStrike" cap="none" normalizeH="0" baseline="0" dirty="0" smtClean="0">
                        <a:ln>
                          <a:noFill/>
                        </a:ln>
                        <a:solidFill>
                          <a:srgbClr val="C00000"/>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张宏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李丽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王敏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72095" name="Group 31"/>
          <p:cNvGraphicFramePr>
            <a:graphicFrameLocks noGrp="1"/>
          </p:cNvGraphicFramePr>
          <p:nvPr/>
        </p:nvGraphicFramePr>
        <p:xfrm>
          <a:off x="468313" y="4076700"/>
          <a:ext cx="3455987" cy="1873252"/>
        </p:xfrm>
        <a:graphic>
          <a:graphicData uri="http://schemas.openxmlformats.org/drawingml/2006/table">
            <a:tbl>
              <a:tblPr/>
              <a:tblGrid>
                <a:gridCol w="901700"/>
                <a:gridCol w="889000"/>
                <a:gridCol w="833437"/>
                <a:gridCol w="831850"/>
              </a:tblGrid>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S02</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李丽</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34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S04</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钱景</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男</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50</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S06</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王平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24</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2122" name="AutoShape 58"/>
          <p:cNvSpPr>
            <a:spLocks/>
          </p:cNvSpPr>
          <p:nvPr/>
        </p:nvSpPr>
        <p:spPr bwMode="auto">
          <a:xfrm>
            <a:off x="4283075" y="2636838"/>
            <a:ext cx="433388" cy="2305050"/>
          </a:xfrm>
          <a:prstGeom prst="rightBrace">
            <a:avLst>
              <a:gd name="adj1" fmla="val 44322"/>
              <a:gd name="adj2" fmla="val 50000"/>
            </a:avLst>
          </a:prstGeom>
          <a:noFill/>
          <a:ln w="57150">
            <a:solidFill>
              <a:srgbClr val="009900"/>
            </a:solidFill>
            <a:round/>
            <a:headEnd/>
            <a:tailEnd/>
          </a:ln>
          <a:effectLst/>
        </p:spPr>
        <p:txBody>
          <a:bodyPr wrap="none" anchor="ctr"/>
          <a:lstStyle/>
          <a:p>
            <a:endParaRPr lang="zh-CN" altLang="en-US"/>
          </a:p>
        </p:txBody>
      </p:sp>
      <p:sp>
        <p:nvSpPr>
          <p:cNvPr id="472123" name="AutoShape 59"/>
          <p:cNvSpPr>
            <a:spLocks noChangeArrowheads="1"/>
          </p:cNvSpPr>
          <p:nvPr/>
        </p:nvSpPr>
        <p:spPr bwMode="auto">
          <a:xfrm rot="-2625045">
            <a:off x="4643438" y="2852738"/>
            <a:ext cx="1368425" cy="576262"/>
          </a:xfrm>
          <a:prstGeom prst="rightArrow">
            <a:avLst>
              <a:gd name="adj1" fmla="val 50000"/>
              <a:gd name="adj2" fmla="val 59366"/>
            </a:avLst>
          </a:prstGeom>
          <a:solidFill>
            <a:schemeClr val="accent1">
              <a:alpha val="20000"/>
            </a:schemeClr>
          </a:solidFill>
          <a:ln w="9525">
            <a:solidFill>
              <a:schemeClr val="hlink"/>
            </a:solidFill>
            <a:miter lim="800000"/>
            <a:headEnd/>
            <a:tailEnd/>
          </a:ln>
          <a:effectLst/>
        </p:spPr>
        <p:txBody>
          <a:bodyPr wrap="none" anchor="ctr"/>
          <a:lstStyle/>
          <a:p>
            <a:pPr algn="ctr"/>
            <a:r>
              <a:rPr lang="en-US" altLang="zh-CN" sz="2400" b="1" dirty="0">
                <a:solidFill>
                  <a:srgbClr val="D60093"/>
                </a:solidFill>
              </a:rPr>
              <a:t>R∩S</a:t>
            </a:r>
            <a:endParaRPr lang="zh-CN" altLang="en-US" sz="2400" b="1" dirty="0">
              <a:solidFill>
                <a:srgbClr val="D60093"/>
              </a:solidFill>
            </a:endParaRPr>
          </a:p>
        </p:txBody>
      </p:sp>
      <p:graphicFrame>
        <p:nvGraphicFramePr>
          <p:cNvPr id="472273" name="Group 209"/>
          <p:cNvGraphicFramePr>
            <a:graphicFrameLocks noGrp="1"/>
          </p:cNvGraphicFramePr>
          <p:nvPr>
            <p:ph sz="half" idx="2"/>
          </p:nvPr>
        </p:nvGraphicFramePr>
        <p:xfrm>
          <a:off x="5724525" y="4781550"/>
          <a:ext cx="3186113" cy="1384300"/>
        </p:xfrm>
        <a:graphic>
          <a:graphicData uri="http://schemas.openxmlformats.org/drawingml/2006/table">
            <a:tbl>
              <a:tblPr/>
              <a:tblGrid>
                <a:gridCol w="936625"/>
                <a:gridCol w="747713"/>
                <a:gridCol w="750887"/>
                <a:gridCol w="750888"/>
              </a:tblGrid>
              <a:tr h="53340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顾客号</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姓名</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性别</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C00000"/>
                          </a:solidFill>
                          <a:effectLst/>
                          <a:latin typeface="Times New Roman" pitchFamily="18" charset="0"/>
                          <a:ea typeface="宋体" pitchFamily="2" charset="-122"/>
                        </a:rPr>
                        <a:t>年龄</a:t>
                      </a:r>
                      <a:endParaRPr kumimoji="1" lang="zh-CN" altLang="en-US" sz="1800" b="0" i="0" u="none" strike="noStrike" cap="none" normalizeH="0" baseline="0" dirty="0" smtClean="0">
                        <a:ln>
                          <a:noFill/>
                        </a:ln>
                        <a:solidFill>
                          <a:srgbClr val="C00000"/>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S01</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张宏</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男</a:t>
                      </a:r>
                      <a:endParaRPr kumimoji="1" lang="zh-CN" altLang="en-US"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45</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Gulim" pitchFamily="34" charset="-127"/>
                          <a:ea typeface="宋体" pitchFamily="2" charset="-122"/>
                        </a:rPr>
                        <a:t>S03</a:t>
                      </a:r>
                      <a:endParaRPr kumimoji="1" lang="en-US" altLang="zh-CN"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王敏</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女</a:t>
                      </a:r>
                      <a:endParaRPr kumimoji="1" lang="zh-CN" altLang="en-US" sz="1800" b="1" i="0" u="none" strike="noStrike" cap="none" normalizeH="0" baseline="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Gulim" pitchFamily="34" charset="-127"/>
                          <a:ea typeface="宋体" pitchFamily="2" charset="-122"/>
                        </a:rPr>
                        <a:t>28</a:t>
                      </a:r>
                      <a:endParaRPr kumimoji="1" lang="en-US" altLang="zh-CN" sz="1800" b="1" i="0" u="none" strike="noStrike" cap="none" normalizeH="0" baseline="0" dirty="0" smtClean="0">
                        <a:ln>
                          <a:noFill/>
                        </a:ln>
                        <a:solidFill>
                          <a:schemeClr val="tx1"/>
                        </a:solidFill>
                        <a:effectLst/>
                        <a:latin typeface="Gulim" pitchFamily="34" charset="-127"/>
                        <a:ea typeface="Gulim" pitchFamily="34"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2275" name="AutoShape 211"/>
          <p:cNvSpPr>
            <a:spLocks noChangeArrowheads="1"/>
          </p:cNvSpPr>
          <p:nvPr/>
        </p:nvSpPr>
        <p:spPr bwMode="auto">
          <a:xfrm rot="1353523">
            <a:off x="4643438" y="4076700"/>
            <a:ext cx="1368425" cy="576263"/>
          </a:xfrm>
          <a:prstGeom prst="rightArrow">
            <a:avLst>
              <a:gd name="adj1" fmla="val 50000"/>
              <a:gd name="adj2" fmla="val 59366"/>
            </a:avLst>
          </a:prstGeom>
          <a:solidFill>
            <a:schemeClr val="accent1">
              <a:alpha val="20000"/>
            </a:schemeClr>
          </a:solidFill>
          <a:ln w="9525">
            <a:solidFill>
              <a:schemeClr val="hlink"/>
            </a:solidFill>
            <a:miter lim="800000"/>
            <a:headEnd/>
            <a:tailEnd/>
          </a:ln>
          <a:effectLst/>
        </p:spPr>
        <p:txBody>
          <a:bodyPr wrap="none" anchor="ctr"/>
          <a:lstStyle/>
          <a:p>
            <a:pPr algn="ctr"/>
            <a:r>
              <a:rPr lang="en-US" altLang="zh-CN" sz="2400" b="1">
                <a:solidFill>
                  <a:srgbClr val="D60093"/>
                </a:solidFill>
              </a:rPr>
              <a:t>R</a:t>
            </a:r>
            <a:r>
              <a:rPr lang="zh-CN" altLang="en-US" sz="2400" b="1">
                <a:solidFill>
                  <a:srgbClr val="D60093"/>
                </a:solidFill>
              </a:rPr>
              <a:t>－</a:t>
            </a:r>
            <a:r>
              <a:rPr lang="en-US" altLang="zh-CN" sz="2400" b="1">
                <a:solidFill>
                  <a:srgbClr val="D60093"/>
                </a:solidFill>
              </a:rPr>
              <a:t>S</a:t>
            </a:r>
            <a:endParaRPr lang="zh-CN" altLang="en-US" sz="2400" b="1">
              <a:solidFill>
                <a:srgbClr val="D60093"/>
              </a:solidFill>
            </a:endParaRPr>
          </a:p>
        </p:txBody>
      </p:sp>
      <p:sp>
        <p:nvSpPr>
          <p:cNvPr id="472276" name="Text Box 212"/>
          <p:cNvSpPr txBox="1">
            <a:spLocks noChangeArrowheads="1"/>
          </p:cNvSpPr>
          <p:nvPr/>
        </p:nvSpPr>
        <p:spPr bwMode="auto">
          <a:xfrm>
            <a:off x="468313" y="1300698"/>
            <a:ext cx="863600" cy="400110"/>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FF0000"/>
                </a:solidFill>
              </a:rPr>
              <a:t>R</a:t>
            </a:r>
          </a:p>
        </p:txBody>
      </p:sp>
      <p:sp>
        <p:nvSpPr>
          <p:cNvPr id="472277" name="Text Box 213"/>
          <p:cNvSpPr txBox="1">
            <a:spLocks noChangeArrowheads="1"/>
          </p:cNvSpPr>
          <p:nvPr/>
        </p:nvSpPr>
        <p:spPr bwMode="auto">
          <a:xfrm>
            <a:off x="468313" y="3676962"/>
            <a:ext cx="863600" cy="40011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rPr>
              <a:t>S</a:t>
            </a:r>
          </a:p>
        </p:txBody>
      </p:sp>
      <p:sp>
        <p:nvSpPr>
          <p:cNvPr id="12" name="日期占位符 11"/>
          <p:cNvSpPr>
            <a:spLocks noGrp="1"/>
          </p:cNvSpPr>
          <p:nvPr>
            <p:ph type="dt" sz="half" idx="10"/>
          </p:nvPr>
        </p:nvSpPr>
        <p:spPr/>
        <p:txBody>
          <a:bodyPr/>
          <a:lstStyle/>
          <a:p>
            <a:pPr>
              <a:defRPr/>
            </a:pPr>
            <a:fld id="{629EF06B-7E56-49A3-82F5-6728614FAC40}" type="datetime8">
              <a:rPr lang="zh-CN" altLang="en-US" smtClean="0"/>
              <a:pPr>
                <a:defRPr/>
              </a:pPr>
              <a:t>2016年2月27日9时2分</a:t>
            </a:fld>
            <a:endParaRPr lang="zh-CN" altLang="en-US"/>
          </a:p>
        </p:txBody>
      </p:sp>
      <p:sp>
        <p:nvSpPr>
          <p:cNvPr id="13" name="灯片编号占位符 12"/>
          <p:cNvSpPr>
            <a:spLocks noGrp="1"/>
          </p:cNvSpPr>
          <p:nvPr>
            <p:ph type="sldNum" sz="quarter" idx="12"/>
          </p:nvPr>
        </p:nvSpPr>
        <p:spPr/>
        <p:txBody>
          <a:bodyPr/>
          <a:lstStyle/>
          <a:p>
            <a:pPr>
              <a:defRPr/>
            </a:pPr>
            <a:fld id="{5A297C66-AD64-4FB2-AEFA-FA6E792C042C}" type="slidenum">
              <a:rPr lang="zh-CN" altLang="en-US" smtClean="0"/>
              <a:pPr>
                <a:defRPr/>
              </a:pPr>
              <a:t>58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2068"/>
                                        </p:tgtEl>
                                        <p:attrNameLst>
                                          <p:attrName>style.visibility</p:attrName>
                                        </p:attrNameLst>
                                      </p:cBhvr>
                                      <p:to>
                                        <p:strVal val="visible"/>
                                      </p:to>
                                    </p:set>
                                    <p:animEffect transition="in" filter="box(in)">
                                      <p:cBhvr>
                                        <p:cTn id="7" dur="500"/>
                                        <p:tgtEl>
                                          <p:spTgt spid="47206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72095"/>
                                        </p:tgtEl>
                                        <p:attrNameLst>
                                          <p:attrName>style.visibility</p:attrName>
                                        </p:attrNameLst>
                                      </p:cBhvr>
                                      <p:to>
                                        <p:strVal val="visible"/>
                                      </p:to>
                                    </p:set>
                                    <p:animEffect transition="in" filter="blinds(horizontal)">
                                      <p:cBhvr>
                                        <p:cTn id="11" dur="500"/>
                                        <p:tgtEl>
                                          <p:spTgt spid="472095"/>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472122"/>
                                        </p:tgtEl>
                                        <p:attrNameLst>
                                          <p:attrName>style.visibility</p:attrName>
                                        </p:attrNameLst>
                                      </p:cBhvr>
                                      <p:to>
                                        <p:strVal val="visible"/>
                                      </p:to>
                                    </p:set>
                                    <p:anim calcmode="lin" valueType="num">
                                      <p:cBhvr>
                                        <p:cTn id="16" dur="1000" fill="hold"/>
                                        <p:tgtEl>
                                          <p:spTgt spid="472122"/>
                                        </p:tgtEl>
                                        <p:attrNameLst>
                                          <p:attrName>ppt_w</p:attrName>
                                        </p:attrNameLst>
                                      </p:cBhvr>
                                      <p:tavLst>
                                        <p:tav tm="0">
                                          <p:val>
                                            <p:strVal val="#ppt_w*0.70"/>
                                          </p:val>
                                        </p:tav>
                                        <p:tav tm="100000">
                                          <p:val>
                                            <p:strVal val="#ppt_w"/>
                                          </p:val>
                                        </p:tav>
                                      </p:tavLst>
                                    </p:anim>
                                    <p:anim calcmode="lin" valueType="num">
                                      <p:cBhvr>
                                        <p:cTn id="17" dur="1000" fill="hold"/>
                                        <p:tgtEl>
                                          <p:spTgt spid="472122"/>
                                        </p:tgtEl>
                                        <p:attrNameLst>
                                          <p:attrName>ppt_h</p:attrName>
                                        </p:attrNameLst>
                                      </p:cBhvr>
                                      <p:tavLst>
                                        <p:tav tm="0">
                                          <p:val>
                                            <p:strVal val="#ppt_h"/>
                                          </p:val>
                                        </p:tav>
                                        <p:tav tm="100000">
                                          <p:val>
                                            <p:strVal val="#ppt_h"/>
                                          </p:val>
                                        </p:tav>
                                      </p:tavLst>
                                    </p:anim>
                                    <p:animEffect transition="in" filter="fade">
                                      <p:cBhvr>
                                        <p:cTn id="18" dur="1000"/>
                                        <p:tgtEl>
                                          <p:spTgt spid="472122"/>
                                        </p:tgtEl>
                                      </p:cBhvr>
                                    </p:animEffect>
                                  </p:childTnLst>
                                </p:cTn>
                              </p:par>
                            </p:childTnLst>
                          </p:cTn>
                        </p:par>
                        <p:par>
                          <p:cTn id="19" fill="hold">
                            <p:stCondLst>
                              <p:cond delay="1000"/>
                            </p:stCondLst>
                            <p:childTnLst>
                              <p:par>
                                <p:cTn id="20" presetID="55" presetClass="entr" presetSubtype="0" fill="hold" grpId="0" nodeType="afterEffect">
                                  <p:stCondLst>
                                    <p:cond delay="0"/>
                                  </p:stCondLst>
                                  <p:childTnLst>
                                    <p:set>
                                      <p:cBhvr>
                                        <p:cTn id="21" dur="1" fill="hold">
                                          <p:stCondLst>
                                            <p:cond delay="0"/>
                                          </p:stCondLst>
                                        </p:cTn>
                                        <p:tgtEl>
                                          <p:spTgt spid="472123"/>
                                        </p:tgtEl>
                                        <p:attrNameLst>
                                          <p:attrName>style.visibility</p:attrName>
                                        </p:attrNameLst>
                                      </p:cBhvr>
                                      <p:to>
                                        <p:strVal val="visible"/>
                                      </p:to>
                                    </p:set>
                                    <p:anim calcmode="lin" valueType="num">
                                      <p:cBhvr>
                                        <p:cTn id="22" dur="1000" fill="hold"/>
                                        <p:tgtEl>
                                          <p:spTgt spid="472123"/>
                                        </p:tgtEl>
                                        <p:attrNameLst>
                                          <p:attrName>ppt_w</p:attrName>
                                        </p:attrNameLst>
                                      </p:cBhvr>
                                      <p:tavLst>
                                        <p:tav tm="0">
                                          <p:val>
                                            <p:strVal val="#ppt_w*0.70"/>
                                          </p:val>
                                        </p:tav>
                                        <p:tav tm="100000">
                                          <p:val>
                                            <p:strVal val="#ppt_w"/>
                                          </p:val>
                                        </p:tav>
                                      </p:tavLst>
                                    </p:anim>
                                    <p:anim calcmode="lin" valueType="num">
                                      <p:cBhvr>
                                        <p:cTn id="23" dur="1000" fill="hold"/>
                                        <p:tgtEl>
                                          <p:spTgt spid="472123"/>
                                        </p:tgtEl>
                                        <p:attrNameLst>
                                          <p:attrName>ppt_h</p:attrName>
                                        </p:attrNameLst>
                                      </p:cBhvr>
                                      <p:tavLst>
                                        <p:tav tm="0">
                                          <p:val>
                                            <p:strVal val="#ppt_h"/>
                                          </p:val>
                                        </p:tav>
                                        <p:tav tm="100000">
                                          <p:val>
                                            <p:strVal val="#ppt_h"/>
                                          </p:val>
                                        </p:tav>
                                      </p:tavLst>
                                    </p:anim>
                                    <p:animEffect transition="in" filter="fade">
                                      <p:cBhvr>
                                        <p:cTn id="24" dur="1000"/>
                                        <p:tgtEl>
                                          <p:spTgt spid="472123"/>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472269"/>
                                        </p:tgtEl>
                                        <p:attrNameLst>
                                          <p:attrName>style.visibility</p:attrName>
                                        </p:attrNameLst>
                                      </p:cBhvr>
                                      <p:to>
                                        <p:strVal val="visible"/>
                                      </p:to>
                                    </p:set>
                                    <p:anim calcmode="lin" valueType="num">
                                      <p:cBhvr>
                                        <p:cTn id="29" dur="1000" fill="hold"/>
                                        <p:tgtEl>
                                          <p:spTgt spid="472269"/>
                                        </p:tgtEl>
                                        <p:attrNameLst>
                                          <p:attrName>ppt_w</p:attrName>
                                        </p:attrNameLst>
                                      </p:cBhvr>
                                      <p:tavLst>
                                        <p:tav tm="0">
                                          <p:val>
                                            <p:strVal val="#ppt_w*0.70"/>
                                          </p:val>
                                        </p:tav>
                                        <p:tav tm="100000">
                                          <p:val>
                                            <p:strVal val="#ppt_w"/>
                                          </p:val>
                                        </p:tav>
                                      </p:tavLst>
                                    </p:anim>
                                    <p:anim calcmode="lin" valueType="num">
                                      <p:cBhvr>
                                        <p:cTn id="30" dur="1000" fill="hold"/>
                                        <p:tgtEl>
                                          <p:spTgt spid="472269"/>
                                        </p:tgtEl>
                                        <p:attrNameLst>
                                          <p:attrName>ppt_h</p:attrName>
                                        </p:attrNameLst>
                                      </p:cBhvr>
                                      <p:tavLst>
                                        <p:tav tm="0">
                                          <p:val>
                                            <p:strVal val="#ppt_h"/>
                                          </p:val>
                                        </p:tav>
                                        <p:tav tm="100000">
                                          <p:val>
                                            <p:strVal val="#ppt_h"/>
                                          </p:val>
                                        </p:tav>
                                      </p:tavLst>
                                    </p:anim>
                                    <p:animEffect transition="in" filter="fade">
                                      <p:cBhvr>
                                        <p:cTn id="31" dur="1000"/>
                                        <p:tgtEl>
                                          <p:spTgt spid="472269"/>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472275"/>
                                        </p:tgtEl>
                                        <p:attrNameLst>
                                          <p:attrName>style.visibility</p:attrName>
                                        </p:attrNameLst>
                                      </p:cBhvr>
                                      <p:to>
                                        <p:strVal val="visible"/>
                                      </p:to>
                                    </p:set>
                                    <p:anim calcmode="lin" valueType="num">
                                      <p:cBhvr>
                                        <p:cTn id="36" dur="1000" fill="hold"/>
                                        <p:tgtEl>
                                          <p:spTgt spid="472275"/>
                                        </p:tgtEl>
                                        <p:attrNameLst>
                                          <p:attrName>ppt_w</p:attrName>
                                        </p:attrNameLst>
                                      </p:cBhvr>
                                      <p:tavLst>
                                        <p:tav tm="0">
                                          <p:val>
                                            <p:strVal val="#ppt_w*0.70"/>
                                          </p:val>
                                        </p:tav>
                                        <p:tav tm="100000">
                                          <p:val>
                                            <p:strVal val="#ppt_w"/>
                                          </p:val>
                                        </p:tav>
                                      </p:tavLst>
                                    </p:anim>
                                    <p:anim calcmode="lin" valueType="num">
                                      <p:cBhvr>
                                        <p:cTn id="37" dur="1000" fill="hold"/>
                                        <p:tgtEl>
                                          <p:spTgt spid="472275"/>
                                        </p:tgtEl>
                                        <p:attrNameLst>
                                          <p:attrName>ppt_h</p:attrName>
                                        </p:attrNameLst>
                                      </p:cBhvr>
                                      <p:tavLst>
                                        <p:tav tm="0">
                                          <p:val>
                                            <p:strVal val="#ppt_h"/>
                                          </p:val>
                                        </p:tav>
                                        <p:tav tm="100000">
                                          <p:val>
                                            <p:strVal val="#ppt_h"/>
                                          </p:val>
                                        </p:tav>
                                      </p:tavLst>
                                    </p:anim>
                                    <p:animEffect transition="in" filter="fade">
                                      <p:cBhvr>
                                        <p:cTn id="38" dur="1000"/>
                                        <p:tgtEl>
                                          <p:spTgt spid="472275"/>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472273"/>
                                        </p:tgtEl>
                                        <p:attrNameLst>
                                          <p:attrName>style.visibility</p:attrName>
                                        </p:attrNameLst>
                                      </p:cBhvr>
                                      <p:to>
                                        <p:strVal val="visible"/>
                                      </p:to>
                                    </p:set>
                                    <p:anim calcmode="lin" valueType="num">
                                      <p:cBhvr>
                                        <p:cTn id="43" dur="1000" fill="hold"/>
                                        <p:tgtEl>
                                          <p:spTgt spid="472273"/>
                                        </p:tgtEl>
                                        <p:attrNameLst>
                                          <p:attrName>ppt_w</p:attrName>
                                        </p:attrNameLst>
                                      </p:cBhvr>
                                      <p:tavLst>
                                        <p:tav tm="0">
                                          <p:val>
                                            <p:strVal val="#ppt_w*0.70"/>
                                          </p:val>
                                        </p:tav>
                                        <p:tav tm="100000">
                                          <p:val>
                                            <p:strVal val="#ppt_w"/>
                                          </p:val>
                                        </p:tav>
                                      </p:tavLst>
                                    </p:anim>
                                    <p:anim calcmode="lin" valueType="num">
                                      <p:cBhvr>
                                        <p:cTn id="44" dur="1000" fill="hold"/>
                                        <p:tgtEl>
                                          <p:spTgt spid="472273"/>
                                        </p:tgtEl>
                                        <p:attrNameLst>
                                          <p:attrName>ppt_h</p:attrName>
                                        </p:attrNameLst>
                                      </p:cBhvr>
                                      <p:tavLst>
                                        <p:tav tm="0">
                                          <p:val>
                                            <p:strVal val="#ppt_h"/>
                                          </p:val>
                                        </p:tav>
                                        <p:tav tm="100000">
                                          <p:val>
                                            <p:strVal val="#ppt_h"/>
                                          </p:val>
                                        </p:tav>
                                      </p:tavLst>
                                    </p:anim>
                                    <p:animEffect transition="in" filter="fade">
                                      <p:cBhvr>
                                        <p:cTn id="45" dur="1000"/>
                                        <p:tgtEl>
                                          <p:spTgt spid="472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122" grpId="0" animBg="1"/>
      <p:bldP spid="472123" grpId="0" animBg="1"/>
      <p:bldP spid="47227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en-US" dirty="0" smtClean="0"/>
              <a:t>广义笛</a:t>
            </a:r>
            <a:r>
              <a:rPr lang="zh-CN" altLang="en-US" dirty="0"/>
              <a:t>卡尔积</a:t>
            </a:r>
          </a:p>
        </p:txBody>
      </p:sp>
      <p:sp>
        <p:nvSpPr>
          <p:cNvPr id="462851" name="Rectangle 3"/>
          <p:cNvSpPr>
            <a:spLocks noGrp="1" noChangeArrowheads="1"/>
          </p:cNvSpPr>
          <p:nvPr>
            <p:ph type="body" idx="1"/>
          </p:nvPr>
        </p:nvSpPr>
        <p:spPr>
          <a:xfrm>
            <a:off x="228600" y="1196975"/>
            <a:ext cx="8610600" cy="5127625"/>
          </a:xfrm>
        </p:spPr>
        <p:txBody>
          <a:bodyPr/>
          <a:lstStyle/>
          <a:p>
            <a:pPr>
              <a:lnSpc>
                <a:spcPct val="100000"/>
              </a:lnSpc>
            </a:pPr>
            <a:r>
              <a:rPr lang="zh-CN" altLang="en-US" sz="2900" dirty="0">
                <a:ea typeface="宋体" pitchFamily="2" charset="-122"/>
              </a:rPr>
              <a:t>两个分别为</a:t>
            </a:r>
            <a:r>
              <a:rPr lang="en-US" altLang="zh-CN" sz="2900" dirty="0">
                <a:ea typeface="宋体" pitchFamily="2" charset="-122"/>
              </a:rPr>
              <a:t>n</a:t>
            </a:r>
            <a:r>
              <a:rPr lang="zh-CN" altLang="en-US" sz="2900" dirty="0">
                <a:ea typeface="宋体" pitchFamily="2" charset="-122"/>
              </a:rPr>
              <a:t>目和</a:t>
            </a:r>
            <a:r>
              <a:rPr lang="en-US" altLang="zh-CN" sz="2900" dirty="0">
                <a:ea typeface="宋体" pitchFamily="2" charset="-122"/>
              </a:rPr>
              <a:t>m</a:t>
            </a:r>
            <a:r>
              <a:rPr lang="zh-CN" altLang="en-US" sz="2900" dirty="0">
                <a:ea typeface="宋体" pitchFamily="2" charset="-122"/>
              </a:rPr>
              <a:t>目的关系</a:t>
            </a:r>
            <a:r>
              <a:rPr lang="en-US" altLang="zh-CN" sz="2900" dirty="0">
                <a:ea typeface="宋体" pitchFamily="2" charset="-122"/>
              </a:rPr>
              <a:t>R</a:t>
            </a:r>
            <a:r>
              <a:rPr lang="zh-CN" altLang="en-US" sz="2900" dirty="0">
                <a:ea typeface="宋体" pitchFamily="2" charset="-122"/>
              </a:rPr>
              <a:t>和关系</a:t>
            </a:r>
            <a:r>
              <a:rPr lang="en-US" altLang="zh-CN" sz="2900" dirty="0">
                <a:ea typeface="宋体" pitchFamily="2" charset="-122"/>
              </a:rPr>
              <a:t>S</a:t>
            </a:r>
            <a:r>
              <a:rPr lang="zh-CN" altLang="en-US" sz="2900" dirty="0">
                <a:ea typeface="宋体" pitchFamily="2" charset="-122"/>
              </a:rPr>
              <a:t>的笛卡尔积是一个（</a:t>
            </a:r>
            <a:r>
              <a:rPr lang="en-US" altLang="zh-CN" sz="2900" dirty="0">
                <a:ea typeface="宋体" pitchFamily="2" charset="-122"/>
              </a:rPr>
              <a:t>m</a:t>
            </a:r>
            <a:r>
              <a:rPr lang="zh-CN" altLang="en-US" sz="2900" dirty="0">
                <a:ea typeface="宋体" pitchFamily="2" charset="-122"/>
              </a:rPr>
              <a:t>＋</a:t>
            </a:r>
            <a:r>
              <a:rPr lang="en-US" altLang="zh-CN" sz="2900" dirty="0">
                <a:ea typeface="宋体" pitchFamily="2" charset="-122"/>
              </a:rPr>
              <a:t>n</a:t>
            </a:r>
            <a:r>
              <a:rPr lang="zh-CN" altLang="en-US" sz="2900" dirty="0">
                <a:ea typeface="宋体" pitchFamily="2" charset="-122"/>
              </a:rPr>
              <a:t>）列的元组的集合。元组的前</a:t>
            </a:r>
            <a:r>
              <a:rPr lang="en-US" altLang="zh-CN" sz="2900" dirty="0">
                <a:ea typeface="宋体" pitchFamily="2" charset="-122"/>
              </a:rPr>
              <a:t>n</a:t>
            </a:r>
            <a:r>
              <a:rPr lang="zh-CN" altLang="en-US" sz="2900" dirty="0">
                <a:ea typeface="宋体" pitchFamily="2" charset="-122"/>
              </a:rPr>
              <a:t>个列</a:t>
            </a:r>
            <a:r>
              <a:rPr lang="zh-CN" altLang="en-US" sz="2900" dirty="0" smtClean="0">
                <a:ea typeface="宋体" pitchFamily="2" charset="-122"/>
              </a:rPr>
              <a:t>是</a:t>
            </a:r>
            <a:r>
              <a:rPr lang="en-US" altLang="zh-CN" sz="2900" dirty="0" smtClean="0">
                <a:ea typeface="宋体" pitchFamily="2" charset="-122"/>
              </a:rPr>
              <a:t>R</a:t>
            </a:r>
            <a:r>
              <a:rPr lang="zh-CN" altLang="en-US" sz="2900" dirty="0">
                <a:ea typeface="宋体" pitchFamily="2" charset="-122"/>
              </a:rPr>
              <a:t>的一个元组，后</a:t>
            </a:r>
            <a:r>
              <a:rPr lang="en-US" altLang="zh-CN" sz="2900" dirty="0">
                <a:ea typeface="宋体" pitchFamily="2" charset="-122"/>
              </a:rPr>
              <a:t>m</a:t>
            </a:r>
            <a:r>
              <a:rPr lang="zh-CN" altLang="en-US" sz="2900" dirty="0">
                <a:ea typeface="宋体" pitchFamily="2" charset="-122"/>
              </a:rPr>
              <a:t>个列</a:t>
            </a:r>
            <a:r>
              <a:rPr lang="zh-CN" altLang="en-US" sz="2900" dirty="0" smtClean="0">
                <a:ea typeface="宋体" pitchFamily="2" charset="-122"/>
              </a:rPr>
              <a:t>是</a:t>
            </a:r>
            <a:r>
              <a:rPr lang="en-US" altLang="zh-CN" sz="2900" dirty="0" smtClean="0">
                <a:ea typeface="宋体" pitchFamily="2" charset="-122"/>
              </a:rPr>
              <a:t>S</a:t>
            </a:r>
            <a:r>
              <a:rPr lang="zh-CN" altLang="en-US" sz="2900" dirty="0">
                <a:ea typeface="宋体" pitchFamily="2" charset="-122"/>
              </a:rPr>
              <a:t>的一个元组。</a:t>
            </a:r>
          </a:p>
          <a:p>
            <a:pPr>
              <a:lnSpc>
                <a:spcPct val="100000"/>
              </a:lnSpc>
            </a:pPr>
            <a:r>
              <a:rPr lang="zh-CN" altLang="en-US" sz="2900" dirty="0">
                <a:ea typeface="宋体" pitchFamily="2" charset="-122"/>
              </a:rPr>
              <a:t>若</a:t>
            </a:r>
            <a:r>
              <a:rPr lang="en-US" altLang="zh-CN" sz="2900" dirty="0">
                <a:ea typeface="宋体" pitchFamily="2" charset="-122"/>
              </a:rPr>
              <a:t>R</a:t>
            </a:r>
            <a:r>
              <a:rPr lang="zh-CN" altLang="en-US" sz="2900" dirty="0">
                <a:ea typeface="宋体" pitchFamily="2" charset="-122"/>
              </a:rPr>
              <a:t>有</a:t>
            </a:r>
            <a:r>
              <a:rPr lang="en-US" altLang="zh-CN" sz="2900" dirty="0">
                <a:ea typeface="宋体" pitchFamily="2" charset="-122"/>
              </a:rPr>
              <a:t>K1</a:t>
            </a:r>
            <a:r>
              <a:rPr lang="zh-CN" altLang="en-US" sz="2900" dirty="0">
                <a:ea typeface="宋体" pitchFamily="2" charset="-122"/>
              </a:rPr>
              <a:t>个元组，</a:t>
            </a:r>
            <a:r>
              <a:rPr lang="en-US" altLang="zh-CN" sz="2900" dirty="0">
                <a:ea typeface="宋体" pitchFamily="2" charset="-122"/>
              </a:rPr>
              <a:t>S</a:t>
            </a:r>
            <a:r>
              <a:rPr lang="zh-CN" altLang="en-US" sz="2900" dirty="0">
                <a:ea typeface="宋体" pitchFamily="2" charset="-122"/>
              </a:rPr>
              <a:t>有</a:t>
            </a:r>
            <a:r>
              <a:rPr lang="en-US" altLang="zh-CN" sz="2900" dirty="0">
                <a:ea typeface="宋体" pitchFamily="2" charset="-122"/>
              </a:rPr>
              <a:t>K2</a:t>
            </a:r>
            <a:r>
              <a:rPr lang="zh-CN" altLang="en-US" sz="2900" dirty="0">
                <a:ea typeface="宋体" pitchFamily="2" charset="-122"/>
              </a:rPr>
              <a:t>个元组，则关系</a:t>
            </a:r>
            <a:r>
              <a:rPr lang="en-US" altLang="zh-CN" sz="2900" dirty="0">
                <a:ea typeface="宋体" pitchFamily="2" charset="-122"/>
              </a:rPr>
              <a:t>R</a:t>
            </a:r>
            <a:r>
              <a:rPr lang="zh-CN" altLang="en-US" sz="2900" dirty="0">
                <a:ea typeface="宋体" pitchFamily="2" charset="-122"/>
              </a:rPr>
              <a:t>和关系</a:t>
            </a:r>
            <a:r>
              <a:rPr lang="en-US" altLang="zh-CN" sz="2900" dirty="0">
                <a:ea typeface="宋体" pitchFamily="2" charset="-122"/>
              </a:rPr>
              <a:t>S</a:t>
            </a:r>
            <a:r>
              <a:rPr lang="zh-CN" altLang="en-US" sz="2900" dirty="0">
                <a:ea typeface="宋体" pitchFamily="2" charset="-122"/>
              </a:rPr>
              <a:t>的广义笛卡尔积有</a:t>
            </a:r>
            <a:r>
              <a:rPr lang="en-US" altLang="zh-CN" sz="2900" dirty="0">
                <a:ea typeface="宋体" pitchFamily="2" charset="-122"/>
              </a:rPr>
              <a:t>K1×K2</a:t>
            </a:r>
            <a:r>
              <a:rPr lang="zh-CN" altLang="en-US" sz="2900" dirty="0">
                <a:ea typeface="宋体" pitchFamily="2" charset="-122"/>
              </a:rPr>
              <a:t>个元组，记做：</a:t>
            </a:r>
          </a:p>
          <a:p>
            <a:pPr>
              <a:lnSpc>
                <a:spcPct val="100000"/>
              </a:lnSpc>
              <a:buFontTx/>
              <a:buNone/>
            </a:pPr>
            <a:r>
              <a:rPr lang="en-US" altLang="zh-CN" sz="2900" dirty="0">
                <a:ea typeface="宋体" pitchFamily="2" charset="-122"/>
              </a:rPr>
              <a:t>    </a:t>
            </a:r>
            <a:r>
              <a:rPr lang="en-US" altLang="zh-CN" sz="2900" dirty="0">
                <a:solidFill>
                  <a:srgbClr val="FF0000"/>
                </a:solidFill>
                <a:ea typeface="宋体" pitchFamily="2" charset="-122"/>
              </a:rPr>
              <a:t>R×S</a:t>
            </a:r>
            <a:r>
              <a:rPr lang="zh-CN" altLang="en-US" sz="2900" dirty="0">
                <a:solidFill>
                  <a:srgbClr val="FF0000"/>
                </a:solidFill>
                <a:ea typeface="宋体" pitchFamily="2" charset="-122"/>
              </a:rPr>
              <a:t>＝｛</a:t>
            </a:r>
            <a:r>
              <a:rPr lang="en-US" altLang="zh-CN" sz="2900" dirty="0" err="1">
                <a:solidFill>
                  <a:srgbClr val="FF0000"/>
                </a:solidFill>
                <a:ea typeface="宋体" pitchFamily="2" charset="-122"/>
              </a:rPr>
              <a:t>tr^ts</a:t>
            </a:r>
            <a:r>
              <a:rPr lang="en-US" altLang="zh-CN" sz="2900" dirty="0">
                <a:solidFill>
                  <a:srgbClr val="FF0000"/>
                </a:solidFill>
                <a:ea typeface="宋体" pitchFamily="2" charset="-122"/>
              </a:rPr>
              <a:t> | </a:t>
            </a:r>
            <a:r>
              <a:rPr lang="en-US" altLang="zh-CN" sz="2900" dirty="0" err="1">
                <a:solidFill>
                  <a:srgbClr val="FF0000"/>
                </a:solidFill>
                <a:ea typeface="宋体" pitchFamily="2" charset="-122"/>
              </a:rPr>
              <a:t>tr</a:t>
            </a:r>
            <a:r>
              <a:rPr lang="en-US" altLang="zh-CN" sz="3300" dirty="0" err="1">
                <a:solidFill>
                  <a:srgbClr val="FF0000"/>
                </a:solidFill>
                <a:ea typeface="宋体" pitchFamily="2" charset="-122"/>
              </a:rPr>
              <a:t>∈</a:t>
            </a:r>
            <a:r>
              <a:rPr lang="en-US" altLang="zh-CN" sz="2900" dirty="0" err="1">
                <a:solidFill>
                  <a:srgbClr val="FF0000"/>
                </a:solidFill>
                <a:ea typeface="宋体" pitchFamily="2" charset="-122"/>
              </a:rPr>
              <a:t>R</a:t>
            </a:r>
            <a:r>
              <a:rPr lang="en-US" altLang="zh-CN" sz="2900" dirty="0">
                <a:solidFill>
                  <a:srgbClr val="FF0000"/>
                </a:solidFill>
                <a:ea typeface="宋体" pitchFamily="2" charset="-122"/>
              </a:rPr>
              <a:t> ∧ </a:t>
            </a:r>
            <a:r>
              <a:rPr lang="en-US" altLang="zh-CN" sz="2900" dirty="0" err="1">
                <a:solidFill>
                  <a:srgbClr val="FF0000"/>
                </a:solidFill>
                <a:ea typeface="宋体" pitchFamily="2" charset="-122"/>
              </a:rPr>
              <a:t>ts</a:t>
            </a:r>
            <a:r>
              <a:rPr lang="en-US" altLang="zh-CN" sz="3300" dirty="0" err="1">
                <a:solidFill>
                  <a:srgbClr val="FF0000"/>
                </a:solidFill>
                <a:ea typeface="宋体" pitchFamily="2" charset="-122"/>
              </a:rPr>
              <a:t>∈</a:t>
            </a:r>
            <a:r>
              <a:rPr lang="en-US" altLang="zh-CN" sz="2900" dirty="0" err="1">
                <a:solidFill>
                  <a:srgbClr val="FF0000"/>
                </a:solidFill>
                <a:ea typeface="宋体" pitchFamily="2" charset="-122"/>
              </a:rPr>
              <a:t>S</a:t>
            </a:r>
            <a:r>
              <a:rPr lang="zh-CN" altLang="en-US" sz="2900" dirty="0">
                <a:solidFill>
                  <a:srgbClr val="FF0000"/>
                </a:solidFill>
                <a:ea typeface="宋体" pitchFamily="2" charset="-122"/>
              </a:rPr>
              <a:t>｝</a:t>
            </a:r>
          </a:p>
          <a:p>
            <a:pPr>
              <a:lnSpc>
                <a:spcPct val="100000"/>
              </a:lnSpc>
            </a:pPr>
            <a:r>
              <a:rPr lang="en-US" altLang="zh-CN" sz="2900" dirty="0" err="1">
                <a:ea typeface="宋体" pitchFamily="2" charset="-122"/>
              </a:rPr>
              <a:t>tr^ts</a:t>
            </a:r>
            <a:r>
              <a:rPr lang="zh-CN" altLang="en-US" sz="2900" dirty="0">
                <a:ea typeface="宋体" pitchFamily="2" charset="-122"/>
              </a:rPr>
              <a:t>表示</a:t>
            </a:r>
            <a:r>
              <a:rPr lang="zh-CN" altLang="en-US" sz="2900" dirty="0" smtClean="0">
                <a:ea typeface="宋体" pitchFamily="2" charset="-122"/>
              </a:rPr>
              <a:t>由元组</a:t>
            </a:r>
            <a:r>
              <a:rPr lang="en-US" altLang="zh-CN" sz="2900" dirty="0" err="1">
                <a:ea typeface="宋体" pitchFamily="2" charset="-122"/>
              </a:rPr>
              <a:t>tr</a:t>
            </a:r>
            <a:r>
              <a:rPr lang="zh-CN" altLang="en-US" sz="2900" dirty="0">
                <a:ea typeface="宋体" pitchFamily="2" charset="-122"/>
              </a:rPr>
              <a:t>和</a:t>
            </a:r>
            <a:r>
              <a:rPr lang="en-US" altLang="zh-CN" sz="2900" dirty="0" err="1">
                <a:ea typeface="宋体" pitchFamily="2" charset="-122"/>
              </a:rPr>
              <a:t>ts</a:t>
            </a:r>
            <a:r>
              <a:rPr lang="zh-CN" altLang="en-US" sz="2900" dirty="0">
                <a:ea typeface="宋体" pitchFamily="2" charset="-122"/>
              </a:rPr>
              <a:t>前后有序连接而成的一个元组。</a:t>
            </a:r>
          </a:p>
          <a:p>
            <a:pPr>
              <a:lnSpc>
                <a:spcPct val="100000"/>
              </a:lnSpc>
            </a:pPr>
            <a:r>
              <a:rPr lang="zh-CN" altLang="en-US" sz="2900" dirty="0">
                <a:ea typeface="宋体" pitchFamily="2" charset="-122"/>
              </a:rPr>
              <a:t>任取元组</a:t>
            </a:r>
            <a:r>
              <a:rPr lang="en-US" altLang="zh-CN" sz="2900" dirty="0" err="1">
                <a:ea typeface="宋体" pitchFamily="2" charset="-122"/>
              </a:rPr>
              <a:t>tr</a:t>
            </a:r>
            <a:r>
              <a:rPr lang="zh-CN" altLang="en-US" sz="2900" dirty="0">
                <a:ea typeface="宋体" pitchFamily="2" charset="-122"/>
              </a:rPr>
              <a:t>和</a:t>
            </a:r>
            <a:r>
              <a:rPr lang="en-US" altLang="zh-CN" sz="2900" dirty="0" err="1">
                <a:ea typeface="宋体" pitchFamily="2" charset="-122"/>
              </a:rPr>
              <a:t>ts</a:t>
            </a:r>
            <a:r>
              <a:rPr lang="zh-CN" altLang="en-US" sz="2900" dirty="0">
                <a:ea typeface="宋体" pitchFamily="2" charset="-122"/>
              </a:rPr>
              <a:t>，当且仅当</a:t>
            </a:r>
            <a:r>
              <a:rPr lang="en-US" altLang="zh-CN" sz="2900" dirty="0" err="1">
                <a:ea typeface="宋体" pitchFamily="2" charset="-122"/>
              </a:rPr>
              <a:t>tr</a:t>
            </a:r>
            <a:r>
              <a:rPr lang="zh-CN" altLang="en-US" sz="2900" dirty="0">
                <a:ea typeface="宋体" pitchFamily="2" charset="-122"/>
              </a:rPr>
              <a:t>属于</a:t>
            </a:r>
            <a:r>
              <a:rPr lang="en-US" altLang="zh-CN" sz="2900" dirty="0">
                <a:ea typeface="宋体" pitchFamily="2" charset="-122"/>
              </a:rPr>
              <a:t>R</a:t>
            </a:r>
            <a:r>
              <a:rPr lang="zh-CN" altLang="en-US" sz="2900" dirty="0">
                <a:ea typeface="宋体" pitchFamily="2" charset="-122"/>
              </a:rPr>
              <a:t>且</a:t>
            </a:r>
            <a:r>
              <a:rPr lang="en-US" altLang="zh-CN" sz="2900" dirty="0" err="1">
                <a:ea typeface="宋体" pitchFamily="2" charset="-122"/>
              </a:rPr>
              <a:t>ts</a:t>
            </a:r>
            <a:r>
              <a:rPr lang="zh-CN" altLang="en-US" sz="2900" dirty="0">
                <a:ea typeface="宋体" pitchFamily="2" charset="-122"/>
              </a:rPr>
              <a:t>属于</a:t>
            </a:r>
            <a:r>
              <a:rPr lang="en-US" altLang="zh-CN" sz="2900" dirty="0">
                <a:ea typeface="宋体" pitchFamily="2" charset="-122"/>
              </a:rPr>
              <a:t>S</a:t>
            </a:r>
            <a:r>
              <a:rPr lang="zh-CN" altLang="en-US" sz="2900" dirty="0">
                <a:ea typeface="宋体" pitchFamily="2" charset="-122"/>
              </a:rPr>
              <a:t>时，</a:t>
            </a:r>
            <a:r>
              <a:rPr lang="en-US" altLang="zh-CN" sz="2900" dirty="0" err="1">
                <a:ea typeface="宋体" pitchFamily="2" charset="-122"/>
              </a:rPr>
              <a:t>tr</a:t>
            </a:r>
            <a:r>
              <a:rPr lang="zh-CN" altLang="en-US" sz="2900" dirty="0">
                <a:ea typeface="宋体" pitchFamily="2" charset="-122"/>
              </a:rPr>
              <a:t>和</a:t>
            </a:r>
            <a:r>
              <a:rPr lang="en-US" altLang="zh-CN" sz="2900" dirty="0" err="1">
                <a:ea typeface="宋体" pitchFamily="2" charset="-122"/>
              </a:rPr>
              <a:t>ts</a:t>
            </a:r>
            <a:r>
              <a:rPr lang="zh-CN" altLang="en-US" sz="2900" dirty="0">
                <a:ea typeface="宋体" pitchFamily="2" charset="-122"/>
              </a:rPr>
              <a:t>的有序连接即为</a:t>
            </a:r>
            <a:r>
              <a:rPr lang="en-US" altLang="zh-CN" sz="2900" dirty="0">
                <a:ea typeface="宋体" pitchFamily="2" charset="-122"/>
              </a:rPr>
              <a:t>R×S</a:t>
            </a:r>
            <a:r>
              <a:rPr lang="zh-CN" altLang="en-US" sz="2900" dirty="0">
                <a:ea typeface="宋体" pitchFamily="2" charset="-122"/>
              </a:rPr>
              <a:t>的一个元组。</a:t>
            </a:r>
          </a:p>
        </p:txBody>
      </p:sp>
      <p:sp>
        <p:nvSpPr>
          <p:cNvPr id="4" name="日期占位符 3"/>
          <p:cNvSpPr>
            <a:spLocks noGrp="1"/>
          </p:cNvSpPr>
          <p:nvPr>
            <p:ph type="dt" sz="half" idx="10"/>
          </p:nvPr>
        </p:nvSpPr>
        <p:spPr/>
        <p:txBody>
          <a:bodyPr/>
          <a:lstStyle/>
          <a:p>
            <a:pPr>
              <a:defRPr/>
            </a:pPr>
            <a:fld id="{71FB75FE-2D3E-4B70-92FC-2B8ADB59D571}"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学生关系模型</a:t>
            </a:r>
          </a:p>
        </p:txBody>
      </p:sp>
      <p:sp>
        <p:nvSpPr>
          <p:cNvPr id="16387" name="日期占位符 3"/>
          <p:cNvSpPr>
            <a:spLocks noGrp="1"/>
          </p:cNvSpPr>
          <p:nvPr>
            <p:ph type="dt" sz="quarter" idx="10"/>
          </p:nvPr>
        </p:nvSpPr>
        <p:spPr>
          <a:noFill/>
        </p:spPr>
        <p:txBody>
          <a:bodyPr/>
          <a:lstStyle/>
          <a:p>
            <a:fld id="{8DCA5AF4-F797-4D03-9212-D93C52FAC158}" type="datetime8">
              <a:rPr lang="zh-CN" altLang="en-US" smtClean="0"/>
              <a:pPr/>
              <a:t>2016年2月27日9时2分</a:t>
            </a:fld>
            <a:endParaRPr lang="zh-CN" altLang="en-US" smtClean="0"/>
          </a:p>
        </p:txBody>
      </p:sp>
      <p:sp>
        <p:nvSpPr>
          <p:cNvPr id="16388" name="灯片编号占位符 4"/>
          <p:cNvSpPr>
            <a:spLocks noGrp="1"/>
          </p:cNvSpPr>
          <p:nvPr>
            <p:ph type="sldNum" sz="quarter" idx="12"/>
          </p:nvPr>
        </p:nvSpPr>
        <p:spPr>
          <a:noFill/>
        </p:spPr>
        <p:txBody>
          <a:bodyPr/>
          <a:lstStyle/>
          <a:p>
            <a:fld id="{259FEB3F-F3FD-4C94-97A8-2537BBDDBEAA}" type="slidenum">
              <a:rPr lang="zh-CN" altLang="en-US" smtClean="0"/>
              <a:pPr/>
              <a:t>6</a:t>
            </a:fld>
            <a:endParaRPr lang="zh-CN" altLang="en-US" smtClean="0"/>
          </a:p>
        </p:txBody>
      </p:sp>
      <p:graphicFrame>
        <p:nvGraphicFramePr>
          <p:cNvPr id="6" name="表格 5"/>
          <p:cNvGraphicFramePr>
            <a:graphicFrameLocks noGrp="1"/>
          </p:cNvGraphicFramePr>
          <p:nvPr/>
        </p:nvGraphicFramePr>
        <p:xfrm>
          <a:off x="900113" y="1700213"/>
          <a:ext cx="7272807" cy="3528392"/>
        </p:xfrm>
        <a:graphic>
          <a:graphicData uri="http://schemas.openxmlformats.org/drawingml/2006/table">
            <a:tbl>
              <a:tblPr/>
              <a:tblGrid>
                <a:gridCol w="1453871"/>
                <a:gridCol w="1454734"/>
                <a:gridCol w="1454734"/>
                <a:gridCol w="1454734"/>
                <a:gridCol w="1454734"/>
              </a:tblGrid>
              <a:tr h="576871">
                <a:tc>
                  <a:txBody>
                    <a:bodyPr/>
                    <a:lstStyle/>
                    <a:p>
                      <a:pPr algn="ctr">
                        <a:spcBef>
                          <a:spcPts val="240"/>
                        </a:spcBef>
                        <a:spcAft>
                          <a:spcPts val="240"/>
                        </a:spcAft>
                      </a:pPr>
                      <a:r>
                        <a:rPr lang="zh-CN" sz="2000" b="1" kern="1000" dirty="0">
                          <a:latin typeface="Times New Roman"/>
                          <a:ea typeface="方正书宋简体"/>
                          <a:cs typeface="Times New Roman"/>
                        </a:rPr>
                        <a:t>学</a:t>
                      </a:r>
                      <a:r>
                        <a:rPr lang="en-US" sz="2000" b="1" kern="1000" dirty="0">
                          <a:latin typeface="Times New Roman"/>
                          <a:ea typeface="方正书宋简体"/>
                          <a:cs typeface="Times New Roman"/>
                        </a:rPr>
                        <a:t>    </a:t>
                      </a:r>
                      <a:r>
                        <a:rPr lang="zh-CN" sz="2000" b="1" kern="1000" dirty="0">
                          <a:latin typeface="Times New Roman"/>
                          <a:ea typeface="方正书宋简体"/>
                          <a:cs typeface="Times New Roman"/>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姓</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年</a:t>
                      </a:r>
                      <a:r>
                        <a:rPr lang="en-US" sz="2000" b="1" kern="1000">
                          <a:latin typeface="Times New Roman"/>
                          <a:ea typeface="方正书宋简体"/>
                          <a:cs typeface="Times New Roman"/>
                        </a:rPr>
                        <a:t>    </a:t>
                      </a:r>
                      <a:r>
                        <a:rPr lang="zh-CN" sz="2000" b="1" kern="1000">
                          <a:latin typeface="Times New Roman"/>
                          <a:ea typeface="方正书宋简体"/>
                          <a:cs typeface="Times New Roman"/>
                        </a:rPr>
                        <a:t>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性</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所</a:t>
                      </a:r>
                      <a:r>
                        <a:rPr lang="en-US" sz="2000" b="1" kern="1000">
                          <a:latin typeface="Times New Roman"/>
                          <a:ea typeface="方正书宋简体"/>
                          <a:cs typeface="Times New Roman"/>
                        </a:rPr>
                        <a:t>  </a:t>
                      </a:r>
                      <a:r>
                        <a:rPr lang="zh-CN" sz="2000" b="1" kern="1000">
                          <a:latin typeface="Times New Roman"/>
                          <a:ea typeface="方正书宋简体"/>
                          <a:cs typeface="Times New Roman"/>
                        </a:rPr>
                        <a:t>在</a:t>
                      </a:r>
                      <a:r>
                        <a:rPr lang="en-US" sz="2000" b="1" kern="1000">
                          <a:latin typeface="Times New Roman"/>
                          <a:ea typeface="方正书宋简体"/>
                          <a:cs typeface="Times New Roman"/>
                        </a:rPr>
                        <a:t>  </a:t>
                      </a:r>
                      <a:r>
                        <a:rPr lang="zh-CN" sz="2000" b="1" kern="1000">
                          <a:latin typeface="Times New Roman"/>
                          <a:ea typeface="方正书宋简体"/>
                          <a:cs typeface="Times New Roman"/>
                        </a:rPr>
                        <a:t>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871">
                <a:tc>
                  <a:txBody>
                    <a:bodyPr/>
                    <a:lstStyle/>
                    <a:p>
                      <a:pPr algn="ctr">
                        <a:spcBef>
                          <a:spcPts val="240"/>
                        </a:spcBef>
                        <a:spcAft>
                          <a:spcPts val="240"/>
                        </a:spcAft>
                      </a:pPr>
                      <a:r>
                        <a:rPr lang="en-US" sz="2000" b="1" kern="1000">
                          <a:latin typeface="Times New Roman"/>
                          <a:ea typeface="方正书宋简体"/>
                          <a:cs typeface="Times New Roman"/>
                        </a:rPr>
                        <a:t>0811101</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21</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871">
                <a:tc>
                  <a:txBody>
                    <a:bodyPr/>
                    <a:lstStyle/>
                    <a:p>
                      <a:pPr algn="ctr">
                        <a:spcBef>
                          <a:spcPts val="240"/>
                        </a:spcBef>
                        <a:spcAft>
                          <a:spcPts val="240"/>
                        </a:spcAft>
                      </a:pPr>
                      <a:r>
                        <a:rPr lang="en-US" sz="2000" b="1" kern="1000">
                          <a:latin typeface="Times New Roman"/>
                          <a:ea typeface="方正书宋简体"/>
                          <a:cs typeface="Times New Roman"/>
                        </a:rPr>
                        <a:t>0811102</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20</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871">
                <a:tc>
                  <a:txBody>
                    <a:bodyPr/>
                    <a:lstStyle/>
                    <a:p>
                      <a:pPr algn="ctr">
                        <a:spcBef>
                          <a:spcPts val="240"/>
                        </a:spcBef>
                        <a:spcAft>
                          <a:spcPts val="240"/>
                        </a:spcAft>
                      </a:pPr>
                      <a:r>
                        <a:rPr lang="en-US" sz="2000" b="1" kern="1000">
                          <a:latin typeface="Times New Roman"/>
                          <a:ea typeface="方正书宋简体"/>
                          <a:cs typeface="Times New Roman"/>
                        </a:rPr>
                        <a:t>0811103</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20</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454">
                <a:tc>
                  <a:txBody>
                    <a:bodyPr/>
                    <a:lstStyle/>
                    <a:p>
                      <a:pPr algn="ctr">
                        <a:spcBef>
                          <a:spcPts val="240"/>
                        </a:spcBef>
                        <a:spcAft>
                          <a:spcPts val="240"/>
                        </a:spcAft>
                      </a:pPr>
                      <a:r>
                        <a:rPr lang="en-US" sz="2000" b="1" kern="1000">
                          <a:latin typeface="Times New Roman"/>
                          <a:ea typeface="方正书宋简体"/>
                          <a:cs typeface="Times New Roman"/>
                        </a:rPr>
                        <a:t>0821101</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20</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0454">
                <a:tc>
                  <a:txBody>
                    <a:bodyPr/>
                    <a:lstStyle/>
                    <a:p>
                      <a:pPr algn="ctr">
                        <a:spcBef>
                          <a:spcPts val="240"/>
                        </a:spcBef>
                        <a:spcAft>
                          <a:spcPts val="240"/>
                        </a:spcAft>
                      </a:pPr>
                      <a:r>
                        <a:rPr lang="en-US" sz="2000" b="1" kern="1000">
                          <a:latin typeface="Times New Roman"/>
                          <a:ea typeface="方正书宋简体"/>
                          <a:cs typeface="Times New Roman"/>
                        </a:rPr>
                        <a:t>0821102</a:t>
                      </a:r>
                      <a:endParaRPr lang="zh-CN" sz="20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2000" b="1" kern="1000">
                          <a:latin typeface="Times New Roman"/>
                          <a:ea typeface="方正书宋简体"/>
                          <a:cs typeface="Times New Roman"/>
                        </a:rPr>
                        <a:t>19</a:t>
                      </a:r>
                      <a:endParaRPr lang="zh-CN" sz="20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20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431"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indent="252413" eaLnBrk="0" hangingPunct="0">
              <a:tabLst>
                <a:tab pos="2667000" algn="ctr"/>
              </a:tabLst>
            </a:pPr>
            <a:r>
              <a:rPr lang="zh-CN" sz="800">
                <a:latin typeface="Arial" pitchFamily="34" charset="0"/>
                <a:cs typeface="Arial" pitchFamily="34" charset="0"/>
              </a:rPr>
              <a:t>学生</a:t>
            </a:r>
            <a:endParaRPr 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en-US"/>
              <a:t>笛卡尔积示例</a:t>
            </a:r>
          </a:p>
        </p:txBody>
      </p:sp>
      <p:pic>
        <p:nvPicPr>
          <p:cNvPr id="475148" name="Picture 12"/>
          <p:cNvPicPr>
            <a:picLocks noChangeAspect="1" noChangeArrowheads="1"/>
          </p:cNvPicPr>
          <p:nvPr/>
        </p:nvPicPr>
        <p:blipFill>
          <a:blip r:embed="rId2" cstate="print"/>
          <a:srcRect/>
          <a:stretch>
            <a:fillRect/>
          </a:stretch>
        </p:blipFill>
        <p:spPr bwMode="auto">
          <a:xfrm>
            <a:off x="466725" y="2852738"/>
            <a:ext cx="1512888" cy="1176337"/>
          </a:xfrm>
          <a:prstGeom prst="rect">
            <a:avLst/>
          </a:prstGeom>
          <a:noFill/>
        </p:spPr>
      </p:pic>
      <p:pic>
        <p:nvPicPr>
          <p:cNvPr id="475149" name="Picture 13"/>
          <p:cNvPicPr>
            <a:picLocks noChangeAspect="1" noChangeArrowheads="1"/>
          </p:cNvPicPr>
          <p:nvPr/>
        </p:nvPicPr>
        <p:blipFill>
          <a:blip r:embed="rId3" cstate="print"/>
          <a:srcRect/>
          <a:stretch>
            <a:fillRect/>
          </a:stretch>
        </p:blipFill>
        <p:spPr bwMode="auto">
          <a:xfrm>
            <a:off x="2482850" y="2781300"/>
            <a:ext cx="1944688" cy="1366838"/>
          </a:xfrm>
          <a:prstGeom prst="rect">
            <a:avLst/>
          </a:prstGeom>
          <a:noFill/>
        </p:spPr>
      </p:pic>
      <p:pic>
        <p:nvPicPr>
          <p:cNvPr id="475150" name="Picture 14"/>
          <p:cNvPicPr>
            <a:picLocks noChangeAspect="1" noChangeArrowheads="1"/>
          </p:cNvPicPr>
          <p:nvPr/>
        </p:nvPicPr>
        <p:blipFill>
          <a:blip r:embed="rId4" cstate="print"/>
          <a:srcRect/>
          <a:stretch>
            <a:fillRect/>
          </a:stretch>
        </p:blipFill>
        <p:spPr bwMode="auto">
          <a:xfrm>
            <a:off x="5148263" y="2060575"/>
            <a:ext cx="3373437" cy="2728913"/>
          </a:xfrm>
          <a:prstGeom prst="rect">
            <a:avLst/>
          </a:prstGeom>
          <a:noFill/>
        </p:spPr>
      </p:pic>
      <p:sp>
        <p:nvSpPr>
          <p:cNvPr id="475151" name="Text Box 15"/>
          <p:cNvSpPr txBox="1">
            <a:spLocks noChangeArrowheads="1"/>
          </p:cNvSpPr>
          <p:nvPr/>
        </p:nvSpPr>
        <p:spPr bwMode="auto">
          <a:xfrm>
            <a:off x="1979613" y="3213100"/>
            <a:ext cx="431800"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000"/>
                </a:solidFill>
              </a:rPr>
              <a:t>×</a:t>
            </a:r>
          </a:p>
        </p:txBody>
      </p:sp>
      <p:sp>
        <p:nvSpPr>
          <p:cNvPr id="475152" name="Text Box 16"/>
          <p:cNvSpPr txBox="1">
            <a:spLocks noChangeArrowheads="1"/>
          </p:cNvSpPr>
          <p:nvPr/>
        </p:nvSpPr>
        <p:spPr bwMode="auto">
          <a:xfrm>
            <a:off x="4500563" y="3213100"/>
            <a:ext cx="576262"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00"/>
                </a:solidFill>
              </a:rPr>
              <a:t>＝</a:t>
            </a:r>
          </a:p>
        </p:txBody>
      </p:sp>
      <p:sp>
        <p:nvSpPr>
          <p:cNvPr id="8" name="日期占位符 7"/>
          <p:cNvSpPr>
            <a:spLocks noGrp="1"/>
          </p:cNvSpPr>
          <p:nvPr>
            <p:ph type="dt" sz="half" idx="10"/>
          </p:nvPr>
        </p:nvSpPr>
        <p:spPr/>
        <p:txBody>
          <a:bodyPr/>
          <a:lstStyle/>
          <a:p>
            <a:pPr>
              <a:defRPr/>
            </a:pPr>
            <a:fld id="{70919105-2F31-410C-8757-3ACEB1EDF1D6}" type="datetime8">
              <a:rPr lang="zh-CN" altLang="en-US" smtClean="0"/>
              <a:pPr>
                <a:defRPr/>
              </a:pPr>
              <a:t>2016年2月27日9时2分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60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75148"/>
                                        </p:tgtEl>
                                        <p:attrNameLst>
                                          <p:attrName>style.visibility</p:attrName>
                                        </p:attrNameLst>
                                      </p:cBhvr>
                                      <p:to>
                                        <p:strVal val="visible"/>
                                      </p:to>
                                    </p:set>
                                    <p:anim calcmode="lin" valueType="num">
                                      <p:cBhvr>
                                        <p:cTn id="7" dur="1000" fill="hold"/>
                                        <p:tgtEl>
                                          <p:spTgt spid="475148"/>
                                        </p:tgtEl>
                                        <p:attrNameLst>
                                          <p:attrName>ppt_w</p:attrName>
                                        </p:attrNameLst>
                                      </p:cBhvr>
                                      <p:tavLst>
                                        <p:tav tm="0">
                                          <p:val>
                                            <p:strVal val="#ppt_w*0.70"/>
                                          </p:val>
                                        </p:tav>
                                        <p:tav tm="100000">
                                          <p:val>
                                            <p:strVal val="#ppt_w"/>
                                          </p:val>
                                        </p:tav>
                                      </p:tavLst>
                                    </p:anim>
                                    <p:anim calcmode="lin" valueType="num">
                                      <p:cBhvr>
                                        <p:cTn id="8" dur="1000" fill="hold"/>
                                        <p:tgtEl>
                                          <p:spTgt spid="475148"/>
                                        </p:tgtEl>
                                        <p:attrNameLst>
                                          <p:attrName>ppt_h</p:attrName>
                                        </p:attrNameLst>
                                      </p:cBhvr>
                                      <p:tavLst>
                                        <p:tav tm="0">
                                          <p:val>
                                            <p:strVal val="#ppt_h"/>
                                          </p:val>
                                        </p:tav>
                                        <p:tav tm="100000">
                                          <p:val>
                                            <p:strVal val="#ppt_h"/>
                                          </p:val>
                                        </p:tav>
                                      </p:tavLst>
                                    </p:anim>
                                    <p:animEffect transition="in" filter="fade">
                                      <p:cBhvr>
                                        <p:cTn id="9" dur="1000"/>
                                        <p:tgtEl>
                                          <p:spTgt spid="475148"/>
                                        </p:tgtEl>
                                      </p:cBhvr>
                                    </p:animEffect>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475151"/>
                                        </p:tgtEl>
                                        <p:attrNameLst>
                                          <p:attrName>style.visibility</p:attrName>
                                        </p:attrNameLst>
                                      </p:cBhvr>
                                      <p:to>
                                        <p:strVal val="visible"/>
                                      </p:to>
                                    </p:set>
                                    <p:anim calcmode="discrete" valueType="clr">
                                      <p:cBhvr override="childStyle">
                                        <p:cTn id="13" dur="80"/>
                                        <p:tgtEl>
                                          <p:spTgt spid="475151"/>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75151"/>
                                        </p:tgtEl>
                                        <p:attrNameLst>
                                          <p:attrName>fillcolor</p:attrName>
                                        </p:attrNameLst>
                                      </p:cBhvr>
                                      <p:tavLst>
                                        <p:tav tm="0">
                                          <p:val>
                                            <p:clrVal>
                                              <a:schemeClr val="accent2"/>
                                            </p:clrVal>
                                          </p:val>
                                        </p:tav>
                                        <p:tav tm="50000">
                                          <p:val>
                                            <p:clrVal>
                                              <a:schemeClr val="hlink"/>
                                            </p:clrVal>
                                          </p:val>
                                        </p:tav>
                                      </p:tavLst>
                                    </p:anim>
                                    <p:set>
                                      <p:cBhvr>
                                        <p:cTn id="15" dur="80"/>
                                        <p:tgtEl>
                                          <p:spTgt spid="475151"/>
                                        </p:tgtEl>
                                        <p:attrNameLst>
                                          <p:attrName>fill.type</p:attrName>
                                        </p:attrNameLst>
                                      </p:cBhvr>
                                      <p:to>
                                        <p:strVal val="solid"/>
                                      </p:to>
                                    </p:set>
                                  </p:childTnLst>
                                </p:cTn>
                              </p:par>
                            </p:childTnLst>
                          </p:cTn>
                        </p:par>
                        <p:par>
                          <p:cTn id="16" fill="hold">
                            <p:stCondLst>
                              <p:cond delay="1080"/>
                            </p:stCondLst>
                            <p:childTnLst>
                              <p:par>
                                <p:cTn id="17" presetID="55" presetClass="entr" presetSubtype="0" fill="hold" nodeType="afterEffect">
                                  <p:stCondLst>
                                    <p:cond delay="0"/>
                                  </p:stCondLst>
                                  <p:childTnLst>
                                    <p:set>
                                      <p:cBhvr>
                                        <p:cTn id="18" dur="1" fill="hold">
                                          <p:stCondLst>
                                            <p:cond delay="0"/>
                                          </p:stCondLst>
                                        </p:cTn>
                                        <p:tgtEl>
                                          <p:spTgt spid="475149"/>
                                        </p:tgtEl>
                                        <p:attrNameLst>
                                          <p:attrName>style.visibility</p:attrName>
                                        </p:attrNameLst>
                                      </p:cBhvr>
                                      <p:to>
                                        <p:strVal val="visible"/>
                                      </p:to>
                                    </p:set>
                                    <p:anim calcmode="lin" valueType="num">
                                      <p:cBhvr>
                                        <p:cTn id="19" dur="1000" fill="hold"/>
                                        <p:tgtEl>
                                          <p:spTgt spid="475149"/>
                                        </p:tgtEl>
                                        <p:attrNameLst>
                                          <p:attrName>ppt_w</p:attrName>
                                        </p:attrNameLst>
                                      </p:cBhvr>
                                      <p:tavLst>
                                        <p:tav tm="0">
                                          <p:val>
                                            <p:strVal val="#ppt_w*0.70"/>
                                          </p:val>
                                        </p:tav>
                                        <p:tav tm="100000">
                                          <p:val>
                                            <p:strVal val="#ppt_w"/>
                                          </p:val>
                                        </p:tav>
                                      </p:tavLst>
                                    </p:anim>
                                    <p:anim calcmode="lin" valueType="num">
                                      <p:cBhvr>
                                        <p:cTn id="20" dur="1000" fill="hold"/>
                                        <p:tgtEl>
                                          <p:spTgt spid="475149"/>
                                        </p:tgtEl>
                                        <p:attrNameLst>
                                          <p:attrName>ppt_h</p:attrName>
                                        </p:attrNameLst>
                                      </p:cBhvr>
                                      <p:tavLst>
                                        <p:tav tm="0">
                                          <p:val>
                                            <p:strVal val="#ppt_h"/>
                                          </p:val>
                                        </p:tav>
                                        <p:tav tm="100000">
                                          <p:val>
                                            <p:strVal val="#ppt_h"/>
                                          </p:val>
                                        </p:tav>
                                      </p:tavLst>
                                    </p:anim>
                                    <p:animEffect transition="in" filter="fade">
                                      <p:cBhvr>
                                        <p:cTn id="21" dur="1000"/>
                                        <p:tgtEl>
                                          <p:spTgt spid="475149"/>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475152"/>
                                        </p:tgtEl>
                                        <p:attrNameLst>
                                          <p:attrName>style.visibility</p:attrName>
                                        </p:attrNameLst>
                                      </p:cBhvr>
                                      <p:to>
                                        <p:strVal val="visible"/>
                                      </p:to>
                                    </p:set>
                                    <p:anim calcmode="discrete" valueType="clr">
                                      <p:cBhvr override="childStyle">
                                        <p:cTn id="26" dur="80"/>
                                        <p:tgtEl>
                                          <p:spTgt spid="475152"/>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475152"/>
                                        </p:tgtEl>
                                        <p:attrNameLst>
                                          <p:attrName>fillcolor</p:attrName>
                                        </p:attrNameLst>
                                      </p:cBhvr>
                                      <p:tavLst>
                                        <p:tav tm="0">
                                          <p:val>
                                            <p:clrVal>
                                              <a:schemeClr val="accent2"/>
                                            </p:clrVal>
                                          </p:val>
                                        </p:tav>
                                        <p:tav tm="50000">
                                          <p:val>
                                            <p:clrVal>
                                              <a:schemeClr val="hlink"/>
                                            </p:clrVal>
                                          </p:val>
                                        </p:tav>
                                      </p:tavLst>
                                    </p:anim>
                                    <p:set>
                                      <p:cBhvr>
                                        <p:cTn id="28" dur="80"/>
                                        <p:tgtEl>
                                          <p:spTgt spid="475152"/>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475150"/>
                                        </p:tgtEl>
                                        <p:attrNameLst>
                                          <p:attrName>style.visibility</p:attrName>
                                        </p:attrNameLst>
                                      </p:cBhvr>
                                      <p:to>
                                        <p:strVal val="visible"/>
                                      </p:to>
                                    </p:set>
                                    <p:animEffect transition="in" filter="checkerboard(across)">
                                      <p:cBhvr>
                                        <p:cTn id="33" dur="500"/>
                                        <p:tgtEl>
                                          <p:spTgt spid="475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51" grpId="0"/>
      <p:bldP spid="4751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dirty="0" smtClean="0"/>
              <a:t>3.4.2 </a:t>
            </a:r>
            <a:r>
              <a:rPr lang="zh-CN" altLang="en-US" dirty="0"/>
              <a:t>专门的关系运算</a:t>
            </a:r>
          </a:p>
        </p:txBody>
      </p:sp>
      <p:sp>
        <p:nvSpPr>
          <p:cNvPr id="476163" name="Rectangle 3"/>
          <p:cNvSpPr>
            <a:spLocks noGrp="1" noChangeArrowheads="1"/>
          </p:cNvSpPr>
          <p:nvPr>
            <p:ph type="body" idx="1"/>
          </p:nvPr>
        </p:nvSpPr>
        <p:spPr>
          <a:xfrm>
            <a:off x="971600" y="1628800"/>
            <a:ext cx="6984776" cy="4392488"/>
          </a:xfrm>
        </p:spPr>
        <p:txBody>
          <a:bodyPr/>
          <a:lstStyle/>
          <a:p>
            <a:r>
              <a:rPr lang="zh-CN" altLang="en-US" sz="3600" dirty="0">
                <a:ea typeface="宋体" pitchFamily="2" charset="-122"/>
              </a:rPr>
              <a:t>选择运算</a:t>
            </a:r>
            <a:r>
              <a:rPr lang="en-US" altLang="zh-CN" sz="3600" dirty="0">
                <a:ea typeface="宋体" pitchFamily="2" charset="-122"/>
              </a:rPr>
              <a:t>(Select)</a:t>
            </a:r>
          </a:p>
          <a:p>
            <a:r>
              <a:rPr lang="zh-CN" altLang="en-US" sz="3600" dirty="0">
                <a:ea typeface="宋体" pitchFamily="2" charset="-122"/>
              </a:rPr>
              <a:t>投影运算</a:t>
            </a:r>
            <a:r>
              <a:rPr lang="en-US" altLang="zh-CN" sz="3600" dirty="0">
                <a:ea typeface="宋体" pitchFamily="2" charset="-122"/>
              </a:rPr>
              <a:t>(Project)</a:t>
            </a:r>
          </a:p>
          <a:p>
            <a:r>
              <a:rPr lang="zh-CN" altLang="en-US" sz="3600" dirty="0">
                <a:ea typeface="宋体" pitchFamily="2" charset="-122"/>
              </a:rPr>
              <a:t>连接运算</a:t>
            </a:r>
            <a:r>
              <a:rPr lang="en-US" altLang="zh-CN" sz="3600" dirty="0">
                <a:ea typeface="宋体" pitchFamily="2" charset="-122"/>
              </a:rPr>
              <a:t>(Join)</a:t>
            </a:r>
          </a:p>
          <a:p>
            <a:r>
              <a:rPr lang="zh-CN" altLang="en-US" sz="3600" dirty="0">
                <a:ea typeface="宋体" pitchFamily="2" charset="-122"/>
              </a:rPr>
              <a:t>除运算</a:t>
            </a:r>
            <a:r>
              <a:rPr lang="en-US" altLang="zh-CN" sz="3600" dirty="0">
                <a:ea typeface="宋体" pitchFamily="2" charset="-122"/>
              </a:rPr>
              <a:t>(Division)</a:t>
            </a:r>
          </a:p>
        </p:txBody>
      </p:sp>
      <p:sp>
        <p:nvSpPr>
          <p:cNvPr id="5" name="日期占位符 4"/>
          <p:cNvSpPr>
            <a:spLocks noGrp="1"/>
          </p:cNvSpPr>
          <p:nvPr>
            <p:ph type="dt" sz="half" idx="10"/>
          </p:nvPr>
        </p:nvSpPr>
        <p:spPr/>
        <p:txBody>
          <a:bodyPr/>
          <a:lstStyle/>
          <a:p>
            <a:pPr>
              <a:defRPr/>
            </a:pPr>
            <a:fld id="{1E74B019-16D8-45A7-B466-3F3C40741E8D}" type="datetime8">
              <a:rPr lang="zh-CN" altLang="en-US" smtClean="0"/>
              <a:pPr>
                <a:defRPr/>
              </a:pPr>
              <a:t>2016年2月27日9时2分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sz="4500">
                <a:ea typeface="宋体" pitchFamily="2" charset="-122"/>
              </a:rPr>
              <a:t>选择运算</a:t>
            </a:r>
          </a:p>
        </p:txBody>
      </p:sp>
      <p:sp>
        <p:nvSpPr>
          <p:cNvPr id="477188" name="Text Box 4"/>
          <p:cNvSpPr txBox="1">
            <a:spLocks noChangeArrowheads="1"/>
          </p:cNvSpPr>
          <p:nvPr/>
        </p:nvSpPr>
        <p:spPr bwMode="auto">
          <a:xfrm>
            <a:off x="539552" y="1341438"/>
            <a:ext cx="7920880" cy="1846083"/>
          </a:xfrm>
          <a:prstGeom prst="rect">
            <a:avLst/>
          </a:prstGeom>
          <a:noFill/>
          <a:ln w="9525">
            <a:noFill/>
            <a:miter lim="800000"/>
            <a:headEnd/>
            <a:tailEnd/>
          </a:ln>
          <a:effectLst/>
        </p:spPr>
        <p:txBody>
          <a:bodyPr wrap="square">
            <a:spAutoFit/>
          </a:bodyPr>
          <a:lstStyle/>
          <a:p>
            <a:pPr latinLnBrk="0">
              <a:lnSpc>
                <a:spcPct val="110000"/>
              </a:lnSpc>
              <a:spcBef>
                <a:spcPct val="50000"/>
              </a:spcBef>
            </a:pPr>
            <a:r>
              <a:rPr lang="zh-CN" altLang="zh-CN" sz="3600" b="1" dirty="0" smtClean="0">
                <a:latin typeface="仿宋_GB2312" pitchFamily="49" charset="-122"/>
                <a:ea typeface="仿宋_GB2312" pitchFamily="49" charset="-122"/>
              </a:rPr>
              <a:t>从</a:t>
            </a:r>
            <a:r>
              <a:rPr lang="zh-CN" altLang="zh-CN" sz="3600" b="1" dirty="0">
                <a:latin typeface="仿宋_GB2312" pitchFamily="49" charset="-122"/>
                <a:ea typeface="仿宋_GB2312" pitchFamily="49" charset="-122"/>
              </a:rPr>
              <a:t>指定的关系中选择满足给定条件（用逻辑表达式表达）的元组而组成一个新的关系。</a:t>
            </a:r>
            <a:endParaRPr lang="zh-CN" altLang="en-US" sz="3600" b="1" dirty="0">
              <a:latin typeface="仿宋_GB2312" pitchFamily="49" charset="-122"/>
              <a:ea typeface="仿宋_GB2312" pitchFamily="49" charset="-122"/>
            </a:endParaRPr>
          </a:p>
        </p:txBody>
      </p:sp>
      <p:sp>
        <p:nvSpPr>
          <p:cNvPr id="477189" name="Text Box 5"/>
          <p:cNvSpPr txBox="1">
            <a:spLocks noChangeArrowheads="1"/>
          </p:cNvSpPr>
          <p:nvPr/>
        </p:nvSpPr>
        <p:spPr bwMode="auto">
          <a:xfrm>
            <a:off x="745232" y="3337828"/>
            <a:ext cx="7571184" cy="523220"/>
          </a:xfrm>
          <a:prstGeom prst="rect">
            <a:avLst/>
          </a:prstGeom>
          <a:noFill/>
          <a:ln w="9525">
            <a:noFill/>
            <a:miter lim="800000"/>
            <a:headEnd/>
            <a:tailEnd/>
          </a:ln>
          <a:effectLst/>
        </p:spPr>
        <p:txBody>
          <a:bodyPr wrap="square">
            <a:spAutoFit/>
          </a:bodyPr>
          <a:lstStyle/>
          <a:p>
            <a:pPr algn="just" latinLnBrk="0">
              <a:spcBef>
                <a:spcPct val="50000"/>
              </a:spcBef>
            </a:pPr>
            <a:r>
              <a:rPr lang="en-US" altLang="zh-CN" sz="2800" b="1" dirty="0" err="1">
                <a:solidFill>
                  <a:srgbClr val="FF0000"/>
                </a:solidFill>
              </a:rPr>
              <a:t>σ</a:t>
            </a:r>
            <a:r>
              <a:rPr lang="en-US" altLang="zh-CN" sz="2800" b="1" baseline="-25000" dirty="0" err="1">
                <a:solidFill>
                  <a:srgbClr val="FF0000"/>
                </a:solidFill>
              </a:rPr>
              <a:t>F</a:t>
            </a:r>
            <a:r>
              <a:rPr lang="zh-CN" altLang="zh-CN" sz="2800" b="1" dirty="0">
                <a:solidFill>
                  <a:srgbClr val="FF0000"/>
                </a:solidFill>
              </a:rPr>
              <a:t>（</a:t>
            </a:r>
            <a:r>
              <a:rPr lang="en-US" altLang="zh-CN" sz="2800" b="1" dirty="0">
                <a:solidFill>
                  <a:srgbClr val="FF0000"/>
                </a:solidFill>
              </a:rPr>
              <a:t>R</a:t>
            </a:r>
            <a:r>
              <a:rPr lang="zh-CN" altLang="zh-CN" sz="2800" b="1" dirty="0">
                <a:solidFill>
                  <a:srgbClr val="FF0000"/>
                </a:solidFill>
              </a:rPr>
              <a:t>）＝</a:t>
            </a:r>
            <a:r>
              <a:rPr lang="en-US" altLang="zh-CN" sz="2800" b="1" dirty="0">
                <a:solidFill>
                  <a:srgbClr val="FF0000"/>
                </a:solidFill>
              </a:rPr>
              <a:t>{ r | r</a:t>
            </a:r>
            <a:r>
              <a:rPr lang="zh-CN" altLang="zh-CN" sz="2800" b="1" dirty="0">
                <a:solidFill>
                  <a:srgbClr val="FF0000"/>
                </a:solidFill>
              </a:rPr>
              <a:t>∈</a:t>
            </a:r>
            <a:r>
              <a:rPr lang="en-US" altLang="zh-CN" sz="2800" b="1" dirty="0">
                <a:solidFill>
                  <a:srgbClr val="FF0000"/>
                </a:solidFill>
              </a:rPr>
              <a:t>R ∧ F</a:t>
            </a:r>
            <a:r>
              <a:rPr lang="zh-CN" altLang="zh-CN" sz="2800" b="1" dirty="0">
                <a:solidFill>
                  <a:srgbClr val="FF0000"/>
                </a:solidFill>
              </a:rPr>
              <a:t>（</a:t>
            </a:r>
            <a:r>
              <a:rPr lang="en-US" altLang="zh-CN" sz="2800" b="1" dirty="0">
                <a:solidFill>
                  <a:srgbClr val="FF0000"/>
                </a:solidFill>
              </a:rPr>
              <a:t>r</a:t>
            </a:r>
            <a:r>
              <a:rPr lang="zh-CN" altLang="zh-CN" sz="2800" b="1" dirty="0">
                <a:solidFill>
                  <a:srgbClr val="FF0000"/>
                </a:solidFill>
              </a:rPr>
              <a:t>）＝‘真’</a:t>
            </a:r>
            <a:r>
              <a:rPr lang="en-US" altLang="zh-CN" sz="2800" b="1" dirty="0">
                <a:solidFill>
                  <a:srgbClr val="FF0000"/>
                </a:solidFill>
              </a:rPr>
              <a:t> }</a:t>
            </a:r>
            <a:endParaRPr lang="en-US" altLang="zh-CN" sz="2800" b="1" dirty="0">
              <a:solidFill>
                <a:srgbClr val="FF0000"/>
              </a:solidFill>
              <a:latin typeface="Times New Roman" pitchFamily="18" charset="0"/>
              <a:ea typeface="宋体" pitchFamily="2" charset="-122"/>
            </a:endParaRPr>
          </a:p>
        </p:txBody>
      </p:sp>
      <p:sp>
        <p:nvSpPr>
          <p:cNvPr id="477190" name="AutoShape 6"/>
          <p:cNvSpPr>
            <a:spLocks noChangeArrowheads="1"/>
          </p:cNvSpPr>
          <p:nvPr/>
        </p:nvSpPr>
        <p:spPr bwMode="auto">
          <a:xfrm>
            <a:off x="827584" y="4437112"/>
            <a:ext cx="4104456" cy="936104"/>
          </a:xfrm>
          <a:prstGeom prst="wedgeRoundRectCallout">
            <a:avLst>
              <a:gd name="adj1" fmla="val -40272"/>
              <a:gd name="adj2" fmla="val -120647"/>
              <a:gd name="adj3" fmla="val 16667"/>
            </a:avLst>
          </a:prstGeom>
          <a:solidFill>
            <a:schemeClr val="accent2">
              <a:lumMod val="20000"/>
              <a:lumOff val="80000"/>
              <a:alpha val="29000"/>
            </a:schemeClr>
          </a:solidFill>
          <a:ln w="9525">
            <a:solidFill>
              <a:schemeClr val="tx1"/>
            </a:solidFill>
            <a:miter lim="800000"/>
            <a:headEnd/>
            <a:tailEnd/>
          </a:ln>
          <a:effectLst/>
        </p:spPr>
        <p:txBody>
          <a:bodyPr/>
          <a:lstStyle/>
          <a:p>
            <a:pPr algn="ctr" latinLnBrk="0"/>
            <a:r>
              <a:rPr lang="zh-CN" altLang="en-US" sz="2400" b="1" dirty="0">
                <a:solidFill>
                  <a:srgbClr val="008000"/>
                </a:solidFill>
                <a:latin typeface="方正姚体" pitchFamily="2" charset="-122"/>
                <a:ea typeface="方正姚体" pitchFamily="2" charset="-122"/>
              </a:rPr>
              <a:t>条件</a:t>
            </a:r>
            <a:r>
              <a:rPr lang="zh-CN" altLang="en-US" sz="2400" b="1" dirty="0" smtClean="0">
                <a:solidFill>
                  <a:srgbClr val="008000"/>
                </a:solidFill>
                <a:latin typeface="方正姚体" pitchFamily="2" charset="-122"/>
                <a:ea typeface="方正姚体" pitchFamily="2" charset="-122"/>
              </a:rPr>
              <a:t>表达式</a:t>
            </a:r>
            <a:r>
              <a:rPr lang="zh-CN" altLang="en-US" sz="2400" b="1" dirty="0">
                <a:solidFill>
                  <a:srgbClr val="008000"/>
                </a:solidFill>
                <a:latin typeface="方正姚体" pitchFamily="2" charset="-122"/>
                <a:ea typeface="方正姚体" pitchFamily="2" charset="-122"/>
              </a:rPr>
              <a:t>，</a:t>
            </a:r>
            <a:r>
              <a:rPr lang="zh-CN" altLang="zh-CN" sz="2400" b="1" dirty="0">
                <a:solidFill>
                  <a:srgbClr val="008000"/>
                </a:solidFill>
                <a:latin typeface="方正姚体" pitchFamily="2" charset="-122"/>
                <a:ea typeface="方正姚体" pitchFamily="2" charset="-122"/>
              </a:rPr>
              <a:t> </a:t>
            </a:r>
            <a:endParaRPr lang="en-US" altLang="zh-CN" sz="2400" b="1" dirty="0" smtClean="0">
              <a:solidFill>
                <a:srgbClr val="008000"/>
              </a:solidFill>
              <a:latin typeface="方正姚体" pitchFamily="2" charset="-122"/>
              <a:ea typeface="方正姚体" pitchFamily="2" charset="-122"/>
            </a:endParaRPr>
          </a:p>
          <a:p>
            <a:pPr algn="ctr" latinLnBrk="0"/>
            <a:r>
              <a:rPr lang="zh-CN" altLang="zh-CN" sz="2400" b="1" dirty="0" smtClean="0">
                <a:solidFill>
                  <a:srgbClr val="008000"/>
                </a:solidFill>
                <a:latin typeface="方正姚体" pitchFamily="2" charset="-122"/>
                <a:ea typeface="方正姚体" pitchFamily="2" charset="-122"/>
              </a:rPr>
              <a:t>取</a:t>
            </a:r>
            <a:r>
              <a:rPr lang="zh-CN" altLang="zh-CN" sz="2400" b="1" dirty="0">
                <a:solidFill>
                  <a:srgbClr val="008000"/>
                </a:solidFill>
                <a:latin typeface="方正姚体" pitchFamily="2" charset="-122"/>
                <a:ea typeface="方正姚体" pitchFamily="2" charset="-122"/>
              </a:rPr>
              <a:t>逻辑“真”值或“假”</a:t>
            </a:r>
            <a:r>
              <a:rPr lang="zh-CN" altLang="zh-CN" sz="2400" b="1" dirty="0" smtClean="0">
                <a:solidFill>
                  <a:srgbClr val="008000"/>
                </a:solidFill>
                <a:latin typeface="方正姚体" pitchFamily="2" charset="-122"/>
                <a:ea typeface="方正姚体" pitchFamily="2" charset="-122"/>
              </a:rPr>
              <a:t>值</a:t>
            </a:r>
            <a:r>
              <a:rPr lang="zh-CN" altLang="en-US" sz="2400" b="1" dirty="0" smtClean="0">
                <a:solidFill>
                  <a:srgbClr val="008000"/>
                </a:solidFill>
                <a:latin typeface="方正姚体" pitchFamily="2" charset="-122"/>
                <a:ea typeface="方正姚体" pitchFamily="2" charset="-122"/>
              </a:rPr>
              <a:t> </a:t>
            </a:r>
            <a:endParaRPr lang="zh-CN" altLang="en-US" sz="2400" b="1" dirty="0">
              <a:solidFill>
                <a:srgbClr val="008000"/>
              </a:solidFill>
              <a:latin typeface="方正姚体" pitchFamily="2" charset="-122"/>
              <a:ea typeface="方正姚体" pitchFamily="2" charset="-122"/>
            </a:endParaRPr>
          </a:p>
        </p:txBody>
      </p:sp>
      <p:sp>
        <p:nvSpPr>
          <p:cNvPr id="6" name="日期占位符 5"/>
          <p:cNvSpPr>
            <a:spLocks noGrp="1"/>
          </p:cNvSpPr>
          <p:nvPr>
            <p:ph type="dt" sz="half" idx="10"/>
          </p:nvPr>
        </p:nvSpPr>
        <p:spPr/>
        <p:txBody>
          <a:bodyPr/>
          <a:lstStyle/>
          <a:p>
            <a:pPr>
              <a:defRPr/>
            </a:pPr>
            <a:fld id="{91570CE2-781F-426C-8153-71AE188237C5}" type="datetime8">
              <a:rPr lang="zh-CN" altLang="en-US" smtClean="0"/>
              <a:pPr>
                <a:defRPr/>
              </a:pPr>
              <a:t>2016年2月27日9时2分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0"/>
                                  </p:iterate>
                                  <p:childTnLst>
                                    <p:set>
                                      <p:cBhvr>
                                        <p:cTn id="6" dur="1" fill="hold">
                                          <p:stCondLst>
                                            <p:cond delay="0"/>
                                          </p:stCondLst>
                                        </p:cTn>
                                        <p:tgtEl>
                                          <p:spTgt spid="477188"/>
                                        </p:tgtEl>
                                        <p:attrNameLst>
                                          <p:attrName>style.visibility</p:attrName>
                                        </p:attrNameLst>
                                      </p:cBhvr>
                                      <p:to>
                                        <p:strVal val="visible"/>
                                      </p:to>
                                    </p:set>
                                    <p:animEffect transition="in" filter="wipe(up)">
                                      <p:cBhvr>
                                        <p:cTn id="7" dur="300"/>
                                        <p:tgtEl>
                                          <p:spTgt spid="4771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7189"/>
                                        </p:tgtEl>
                                        <p:attrNameLst>
                                          <p:attrName>style.visibility</p:attrName>
                                        </p:attrNameLst>
                                      </p:cBhvr>
                                      <p:to>
                                        <p:strVal val="visible"/>
                                      </p:to>
                                    </p:set>
                                    <p:anim calcmode="lin" valueType="num">
                                      <p:cBhvr additive="base">
                                        <p:cTn id="12" dur="500" fill="hold"/>
                                        <p:tgtEl>
                                          <p:spTgt spid="477189"/>
                                        </p:tgtEl>
                                        <p:attrNameLst>
                                          <p:attrName>ppt_x</p:attrName>
                                        </p:attrNameLst>
                                      </p:cBhvr>
                                      <p:tavLst>
                                        <p:tav tm="0">
                                          <p:val>
                                            <p:strVal val="0-#ppt_w/2"/>
                                          </p:val>
                                        </p:tav>
                                        <p:tav tm="100000">
                                          <p:val>
                                            <p:strVal val="#ppt_x"/>
                                          </p:val>
                                        </p:tav>
                                      </p:tavLst>
                                    </p:anim>
                                    <p:anim calcmode="lin" valueType="num">
                                      <p:cBhvr additive="base">
                                        <p:cTn id="13" dur="500" fill="hold"/>
                                        <p:tgtEl>
                                          <p:spTgt spid="47718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77190"/>
                                        </p:tgtEl>
                                        <p:attrNameLst>
                                          <p:attrName>style.visibility</p:attrName>
                                        </p:attrNameLst>
                                      </p:cBhvr>
                                      <p:to>
                                        <p:strVal val="visible"/>
                                      </p:to>
                                    </p:set>
                                    <p:animEffect transition="in" filter="dissolve">
                                      <p:cBhvr>
                                        <p:cTn id="18" dur="500"/>
                                        <p:tgtEl>
                                          <p:spTgt spid="47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utoUpdateAnimBg="0"/>
      <p:bldP spid="477189" grpId="0" autoUpdateAnimBg="0"/>
      <p:bldP spid="47719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en-US"/>
              <a:t>选择运算示意图</a:t>
            </a:r>
          </a:p>
        </p:txBody>
      </p:sp>
      <p:sp>
        <p:nvSpPr>
          <p:cNvPr id="478213" name="Text Box 5"/>
          <p:cNvSpPr txBox="1">
            <a:spLocks noChangeArrowheads="1"/>
          </p:cNvSpPr>
          <p:nvPr/>
        </p:nvSpPr>
        <p:spPr bwMode="auto">
          <a:xfrm>
            <a:off x="1676400" y="2049463"/>
            <a:ext cx="1976438" cy="3097212"/>
          </a:xfrm>
          <a:prstGeom prst="rect">
            <a:avLst/>
          </a:prstGeom>
          <a:solidFill>
            <a:srgbClr val="FFFFFF"/>
          </a:solidFill>
          <a:ln w="28575">
            <a:solidFill>
              <a:srgbClr val="000000"/>
            </a:solidFill>
            <a:miter lim="800000"/>
            <a:headEnd/>
            <a:tailEnd/>
          </a:ln>
        </p:spPr>
        <p:txBody>
          <a:bodyPr/>
          <a:lstStyle/>
          <a:p>
            <a:pPr algn="just" eaLnBrk="0" latinLnBrk="0" hangingPunct="0"/>
            <a:endParaRPr kumimoji="0" lang="zh-CN" altLang="en-US" sz="1000">
              <a:latin typeface="Times New Roman" pitchFamily="18" charset="0"/>
              <a:ea typeface="宋体" pitchFamily="2" charset="-122"/>
            </a:endParaRPr>
          </a:p>
          <a:p>
            <a:pPr algn="just" eaLnBrk="0" latinLnBrk="0" hangingPunct="0"/>
            <a:endParaRPr kumimoji="0" lang="zh-CN" altLang="en-US" sz="1000">
              <a:latin typeface="Times New Roman" pitchFamily="18" charset="0"/>
              <a:ea typeface="宋体" pitchFamily="2" charset="-122"/>
            </a:endParaRPr>
          </a:p>
          <a:p>
            <a:pPr algn="just" eaLnBrk="0" latinLnBrk="0" hangingPunct="0"/>
            <a:r>
              <a:rPr kumimoji="0" lang="en-US" altLang="zh-CN" sz="1000">
                <a:latin typeface="Times New Roman" pitchFamily="18" charset="0"/>
                <a:ea typeface="宋体" pitchFamily="2" charset="-122"/>
              </a:rPr>
              <a:t>…</a:t>
            </a:r>
          </a:p>
        </p:txBody>
      </p:sp>
      <p:sp>
        <p:nvSpPr>
          <p:cNvPr id="478214" name="Text Box 6"/>
          <p:cNvSpPr txBox="1">
            <a:spLocks noChangeArrowheads="1"/>
          </p:cNvSpPr>
          <p:nvPr/>
        </p:nvSpPr>
        <p:spPr bwMode="auto">
          <a:xfrm>
            <a:off x="2071688" y="1412875"/>
            <a:ext cx="1185862" cy="503238"/>
          </a:xfrm>
          <a:prstGeom prst="rect">
            <a:avLst/>
          </a:prstGeom>
          <a:solidFill>
            <a:srgbClr val="FFFFFF"/>
          </a:solidFill>
          <a:ln w="9525">
            <a:noFill/>
            <a:miter lim="800000"/>
            <a:headEnd/>
            <a:tailEnd/>
          </a:ln>
        </p:spPr>
        <p:txBody>
          <a:bodyPr/>
          <a:lstStyle/>
          <a:p>
            <a:pPr algn="just" eaLnBrk="0" latinLnBrk="0" hangingPunct="0"/>
            <a:r>
              <a:rPr kumimoji="0" lang="zh-CN" altLang="en-US" sz="2800">
                <a:latin typeface="Times New Roman" pitchFamily="18" charset="0"/>
                <a:ea typeface="宋体" pitchFamily="2" charset="-122"/>
              </a:rPr>
              <a:t>Ｒ</a:t>
            </a:r>
          </a:p>
        </p:txBody>
      </p:sp>
      <p:sp>
        <p:nvSpPr>
          <p:cNvPr id="478215" name="Rectangle 7" descr="浅色上对角线"/>
          <p:cNvSpPr>
            <a:spLocks noChangeArrowheads="1"/>
          </p:cNvSpPr>
          <p:nvPr/>
        </p:nvSpPr>
        <p:spPr bwMode="auto">
          <a:xfrm>
            <a:off x="1676400" y="2738438"/>
            <a:ext cx="1976438" cy="344487"/>
          </a:xfrm>
          <a:prstGeom prst="rect">
            <a:avLst/>
          </a:prstGeom>
          <a:pattFill prst="ltUpDiag">
            <a:fgClr>
              <a:srgbClr val="FF0000"/>
            </a:fgClr>
            <a:bgClr>
              <a:srgbClr val="FFFFFF"/>
            </a:bgClr>
          </a:pattFill>
          <a:ln w="9525">
            <a:solidFill>
              <a:srgbClr val="000000"/>
            </a:solidFill>
            <a:miter lim="800000"/>
            <a:headEnd/>
            <a:tailEnd/>
          </a:ln>
        </p:spPr>
        <p:txBody>
          <a:bodyPr/>
          <a:lstStyle/>
          <a:p>
            <a:endParaRPr lang="zh-CN" altLang="en-US"/>
          </a:p>
        </p:txBody>
      </p:sp>
      <p:sp>
        <p:nvSpPr>
          <p:cNvPr id="478216" name="Rectangle 8" descr="浅色上对角线"/>
          <p:cNvSpPr>
            <a:spLocks noChangeArrowheads="1"/>
          </p:cNvSpPr>
          <p:nvPr/>
        </p:nvSpPr>
        <p:spPr bwMode="auto">
          <a:xfrm>
            <a:off x="1676400" y="3425825"/>
            <a:ext cx="1976438" cy="3444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478217" name="Rectangle 9" descr="浅色上对角线"/>
          <p:cNvSpPr>
            <a:spLocks noChangeArrowheads="1"/>
          </p:cNvSpPr>
          <p:nvPr/>
        </p:nvSpPr>
        <p:spPr bwMode="auto">
          <a:xfrm>
            <a:off x="1676400" y="4459288"/>
            <a:ext cx="1976438" cy="306387"/>
          </a:xfrm>
          <a:prstGeom prst="rect">
            <a:avLst/>
          </a:prstGeom>
          <a:pattFill prst="ltUpDiag">
            <a:fgClr>
              <a:srgbClr val="0000FF"/>
            </a:fgClr>
            <a:bgClr>
              <a:srgbClr val="FFFFFF"/>
            </a:bgClr>
          </a:pattFill>
          <a:ln w="9525">
            <a:solidFill>
              <a:srgbClr val="000000"/>
            </a:solidFill>
            <a:miter lim="800000"/>
            <a:headEnd/>
            <a:tailEnd/>
          </a:ln>
        </p:spPr>
        <p:txBody>
          <a:bodyPr/>
          <a:lstStyle/>
          <a:p>
            <a:endParaRPr lang="zh-CN" altLang="en-US"/>
          </a:p>
        </p:txBody>
      </p:sp>
      <p:sp>
        <p:nvSpPr>
          <p:cNvPr id="478218" name="Text Box 10"/>
          <p:cNvSpPr txBox="1">
            <a:spLocks noChangeArrowheads="1"/>
          </p:cNvSpPr>
          <p:nvPr/>
        </p:nvSpPr>
        <p:spPr bwMode="auto">
          <a:xfrm>
            <a:off x="5629275" y="2049463"/>
            <a:ext cx="1976438" cy="2065337"/>
          </a:xfrm>
          <a:prstGeom prst="rect">
            <a:avLst/>
          </a:prstGeom>
          <a:solidFill>
            <a:srgbClr val="FFFFFF"/>
          </a:solidFill>
          <a:ln w="28575">
            <a:solidFill>
              <a:srgbClr val="000000"/>
            </a:solidFill>
            <a:miter lim="800000"/>
            <a:headEnd/>
            <a:tailEnd/>
          </a:ln>
        </p:spPr>
        <p:txBody>
          <a:bodyPr/>
          <a:lstStyle/>
          <a:p>
            <a:pPr algn="just" eaLnBrk="0" latinLnBrk="0" hangingPunct="0"/>
            <a:endParaRPr kumimoji="0" lang="zh-CN" altLang="en-US" sz="1000">
              <a:latin typeface="Times New Roman" pitchFamily="18" charset="0"/>
              <a:ea typeface="宋体" pitchFamily="2" charset="-122"/>
            </a:endParaRPr>
          </a:p>
          <a:p>
            <a:pPr algn="just" eaLnBrk="0" latinLnBrk="0" hangingPunct="0"/>
            <a:r>
              <a:rPr kumimoji="0" lang="en-US" altLang="zh-CN" sz="1000">
                <a:latin typeface="Times New Roman" pitchFamily="18" charset="0"/>
                <a:ea typeface="宋体" pitchFamily="2" charset="-122"/>
              </a:rPr>
              <a:t>…</a:t>
            </a:r>
          </a:p>
        </p:txBody>
      </p:sp>
      <p:sp>
        <p:nvSpPr>
          <p:cNvPr id="478219" name="Rectangle 11" descr="浅色上对角线"/>
          <p:cNvSpPr>
            <a:spLocks noChangeArrowheads="1"/>
          </p:cNvSpPr>
          <p:nvPr/>
        </p:nvSpPr>
        <p:spPr bwMode="auto">
          <a:xfrm>
            <a:off x="5629275" y="2393950"/>
            <a:ext cx="1976438" cy="344488"/>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478220" name="Rectangle 12" descr="浅色上对角线"/>
          <p:cNvSpPr>
            <a:spLocks noChangeArrowheads="1"/>
          </p:cNvSpPr>
          <p:nvPr/>
        </p:nvSpPr>
        <p:spPr bwMode="auto">
          <a:xfrm>
            <a:off x="5629275" y="2049463"/>
            <a:ext cx="1976438" cy="344487"/>
          </a:xfrm>
          <a:prstGeom prst="rect">
            <a:avLst/>
          </a:prstGeom>
          <a:pattFill prst="ltUpDiag">
            <a:fgClr>
              <a:srgbClr val="FF0000"/>
            </a:fgClr>
            <a:bgClr>
              <a:srgbClr val="FFFFFF"/>
            </a:bgClr>
          </a:pattFill>
          <a:ln w="9525">
            <a:solidFill>
              <a:srgbClr val="000000"/>
            </a:solidFill>
            <a:miter lim="800000"/>
            <a:headEnd/>
            <a:tailEnd/>
          </a:ln>
        </p:spPr>
        <p:txBody>
          <a:bodyPr/>
          <a:lstStyle/>
          <a:p>
            <a:endParaRPr lang="zh-CN" altLang="en-US"/>
          </a:p>
        </p:txBody>
      </p:sp>
      <p:sp>
        <p:nvSpPr>
          <p:cNvPr id="478221" name="Rectangle 13" descr="浅色上对角线"/>
          <p:cNvSpPr>
            <a:spLocks noChangeArrowheads="1"/>
          </p:cNvSpPr>
          <p:nvPr/>
        </p:nvSpPr>
        <p:spPr bwMode="auto">
          <a:xfrm>
            <a:off x="5629275" y="3770313"/>
            <a:ext cx="1976438" cy="344487"/>
          </a:xfrm>
          <a:prstGeom prst="rect">
            <a:avLst/>
          </a:prstGeom>
          <a:pattFill prst="ltUpDiag">
            <a:fgClr>
              <a:srgbClr val="0000FF"/>
            </a:fgClr>
            <a:bgClr>
              <a:srgbClr val="FFFFFF"/>
            </a:bgClr>
          </a:pattFill>
          <a:ln w="9525">
            <a:solidFill>
              <a:srgbClr val="000000"/>
            </a:solidFill>
            <a:miter lim="800000"/>
            <a:headEnd/>
            <a:tailEnd/>
          </a:ln>
        </p:spPr>
        <p:txBody>
          <a:bodyPr/>
          <a:lstStyle/>
          <a:p>
            <a:endParaRPr lang="zh-CN" altLang="en-US"/>
          </a:p>
        </p:txBody>
      </p:sp>
      <p:sp>
        <p:nvSpPr>
          <p:cNvPr id="478222" name="Text Box 14"/>
          <p:cNvSpPr txBox="1">
            <a:spLocks noChangeArrowheads="1"/>
          </p:cNvSpPr>
          <p:nvPr/>
        </p:nvSpPr>
        <p:spPr bwMode="auto">
          <a:xfrm>
            <a:off x="5629275" y="1412875"/>
            <a:ext cx="2371725" cy="503238"/>
          </a:xfrm>
          <a:prstGeom prst="rect">
            <a:avLst/>
          </a:prstGeom>
          <a:solidFill>
            <a:srgbClr val="FFFFFF"/>
          </a:solidFill>
          <a:ln w="9525">
            <a:noFill/>
            <a:miter lim="800000"/>
            <a:headEnd/>
            <a:tailEnd/>
          </a:ln>
        </p:spPr>
        <p:txBody>
          <a:bodyPr/>
          <a:lstStyle/>
          <a:p>
            <a:pPr algn="just" eaLnBrk="0" latinLnBrk="0" hangingPunct="0"/>
            <a:r>
              <a:rPr kumimoji="0" lang="en-US" altLang="zh-CN" sz="2800">
                <a:latin typeface="宋体" pitchFamily="2" charset="-122"/>
                <a:ea typeface="宋体" pitchFamily="2" charset="-122"/>
              </a:rPr>
              <a:t>σ</a:t>
            </a:r>
            <a:r>
              <a:rPr kumimoji="0" lang="en-US" altLang="zh-CN" sz="2800" baseline="-25000">
                <a:latin typeface="宋体" pitchFamily="2" charset="-122"/>
                <a:ea typeface="宋体" pitchFamily="2" charset="-122"/>
              </a:rPr>
              <a:t>F</a:t>
            </a:r>
            <a:r>
              <a:rPr kumimoji="0" lang="zh-CN" altLang="en-US" sz="2800">
                <a:latin typeface="宋体" pitchFamily="2" charset="-122"/>
                <a:ea typeface="宋体" pitchFamily="2" charset="-122"/>
              </a:rPr>
              <a:t>（</a:t>
            </a:r>
            <a:r>
              <a:rPr kumimoji="0" lang="en-US" altLang="zh-CN" sz="2800">
                <a:latin typeface="宋体" pitchFamily="2" charset="-122"/>
                <a:ea typeface="宋体" pitchFamily="2" charset="-122"/>
              </a:rPr>
              <a:t>R</a:t>
            </a:r>
            <a:r>
              <a:rPr kumimoji="0" lang="zh-CN" altLang="en-US" sz="2800">
                <a:latin typeface="宋体" pitchFamily="2" charset="-122"/>
                <a:ea typeface="宋体" pitchFamily="2" charset="-122"/>
              </a:rPr>
              <a:t>）</a:t>
            </a:r>
            <a:endParaRPr kumimoji="0" lang="zh-CN" altLang="en-US" sz="2800">
              <a:latin typeface="Times New Roman" pitchFamily="18" charset="0"/>
              <a:ea typeface="宋体" pitchFamily="2" charset="-122"/>
            </a:endParaRPr>
          </a:p>
        </p:txBody>
      </p:sp>
      <p:sp>
        <p:nvSpPr>
          <p:cNvPr id="478223" name="Line 15"/>
          <p:cNvSpPr>
            <a:spLocks noChangeShapeType="1"/>
          </p:cNvSpPr>
          <p:nvPr/>
        </p:nvSpPr>
        <p:spPr bwMode="auto">
          <a:xfrm flipV="1">
            <a:off x="3652838" y="2049463"/>
            <a:ext cx="1976437" cy="688975"/>
          </a:xfrm>
          <a:prstGeom prst="line">
            <a:avLst/>
          </a:prstGeom>
          <a:noFill/>
          <a:ln w="9525">
            <a:solidFill>
              <a:srgbClr val="000000"/>
            </a:solidFill>
            <a:prstDash val="sysDot"/>
            <a:round/>
            <a:headEnd/>
            <a:tailEnd/>
          </a:ln>
        </p:spPr>
        <p:txBody>
          <a:bodyPr/>
          <a:lstStyle/>
          <a:p>
            <a:endParaRPr lang="zh-CN" altLang="en-US"/>
          </a:p>
        </p:txBody>
      </p:sp>
      <p:sp>
        <p:nvSpPr>
          <p:cNvPr id="478224" name="Line 16"/>
          <p:cNvSpPr>
            <a:spLocks noChangeShapeType="1"/>
          </p:cNvSpPr>
          <p:nvPr/>
        </p:nvSpPr>
        <p:spPr bwMode="auto">
          <a:xfrm flipV="1">
            <a:off x="3652838" y="2738438"/>
            <a:ext cx="1976437" cy="1031875"/>
          </a:xfrm>
          <a:prstGeom prst="line">
            <a:avLst/>
          </a:prstGeom>
          <a:noFill/>
          <a:ln w="9525">
            <a:solidFill>
              <a:srgbClr val="000000"/>
            </a:solidFill>
            <a:prstDash val="sysDot"/>
            <a:round/>
            <a:headEnd/>
            <a:tailEnd/>
          </a:ln>
        </p:spPr>
        <p:txBody>
          <a:bodyPr/>
          <a:lstStyle/>
          <a:p>
            <a:endParaRPr lang="zh-CN" altLang="en-US"/>
          </a:p>
        </p:txBody>
      </p:sp>
      <p:sp>
        <p:nvSpPr>
          <p:cNvPr id="478225" name="Line 17"/>
          <p:cNvSpPr>
            <a:spLocks noChangeShapeType="1"/>
          </p:cNvSpPr>
          <p:nvPr/>
        </p:nvSpPr>
        <p:spPr bwMode="auto">
          <a:xfrm flipV="1">
            <a:off x="3652838" y="4114800"/>
            <a:ext cx="1976437" cy="687388"/>
          </a:xfrm>
          <a:prstGeom prst="line">
            <a:avLst/>
          </a:prstGeom>
          <a:noFill/>
          <a:ln w="9525">
            <a:solidFill>
              <a:srgbClr val="000000"/>
            </a:solidFill>
            <a:prstDash val="sysDot"/>
            <a:round/>
            <a:headEnd/>
            <a:tailEnd/>
          </a:ln>
        </p:spPr>
        <p:txBody>
          <a:bodyPr/>
          <a:lstStyle/>
          <a:p>
            <a:endParaRPr lang="zh-CN" altLang="en-US"/>
          </a:p>
        </p:txBody>
      </p:sp>
      <p:sp>
        <p:nvSpPr>
          <p:cNvPr id="16" name="日期占位符 15"/>
          <p:cNvSpPr>
            <a:spLocks noGrp="1"/>
          </p:cNvSpPr>
          <p:nvPr>
            <p:ph type="dt" sz="half" idx="10"/>
          </p:nvPr>
        </p:nvSpPr>
        <p:spPr/>
        <p:txBody>
          <a:bodyPr/>
          <a:lstStyle/>
          <a:p>
            <a:pPr>
              <a:defRPr/>
            </a:pPr>
            <a:fld id="{9690B255-B3E4-41B4-ADF0-9006C469C4FE}" type="datetime8">
              <a:rPr lang="zh-CN" altLang="en-US" smtClean="0"/>
              <a:pPr>
                <a:defRPr/>
              </a:pPr>
              <a:t>2016年2月27日9时2分</a:t>
            </a:fld>
            <a:endParaRPr lang="zh-CN" altLang="en-US" dirty="0"/>
          </a:p>
        </p:txBody>
      </p:sp>
      <p:sp>
        <p:nvSpPr>
          <p:cNvPr id="17" name="灯片编号占位符 16"/>
          <p:cNvSpPr>
            <a:spLocks noGrp="1"/>
          </p:cNvSpPr>
          <p:nvPr>
            <p:ph type="sldNum" sz="quarter" idx="12"/>
          </p:nvPr>
        </p:nvSpPr>
        <p:spPr/>
        <p:txBody>
          <a:bodyPr/>
          <a:lstStyle/>
          <a:p>
            <a:pPr>
              <a:defRPr/>
            </a:pPr>
            <a:fld id="{A1C693C5-2466-49C7-9407-97947274FDD1}" type="slidenum">
              <a:rPr lang="zh-CN" altLang="en-US" smtClean="0"/>
              <a:pPr>
                <a:defRPr/>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zh-CN" altLang="en-US"/>
              <a:t>选择运算示例</a:t>
            </a:r>
          </a:p>
        </p:txBody>
      </p:sp>
      <p:sp>
        <p:nvSpPr>
          <p:cNvPr id="480259" name="Rectangle 3"/>
          <p:cNvSpPr>
            <a:spLocks noGrp="1" noChangeArrowheads="1"/>
          </p:cNvSpPr>
          <p:nvPr>
            <p:ph type="body" idx="1"/>
          </p:nvPr>
        </p:nvSpPr>
        <p:spPr>
          <a:xfrm>
            <a:off x="827584" y="4293096"/>
            <a:ext cx="7796212" cy="1671637"/>
          </a:xfrm>
        </p:spPr>
        <p:txBody>
          <a:bodyPr/>
          <a:lstStyle/>
          <a:p>
            <a:r>
              <a:rPr lang="zh-CN" altLang="en-US" sz="2900" dirty="0"/>
              <a:t>例</a:t>
            </a:r>
            <a:r>
              <a:rPr lang="en-US" altLang="zh-CN" sz="2900" dirty="0"/>
              <a:t>.</a:t>
            </a:r>
            <a:r>
              <a:rPr lang="zh-CN" altLang="en-US" sz="2900" dirty="0">
                <a:ea typeface="宋体" pitchFamily="2" charset="-122"/>
              </a:rPr>
              <a:t> 查询计算机系</a:t>
            </a:r>
            <a:r>
              <a:rPr lang="zh-CN" altLang="en-US" sz="2900" dirty="0" smtClean="0">
                <a:ea typeface="宋体" pitchFamily="2" charset="-122"/>
              </a:rPr>
              <a:t>学生信息</a:t>
            </a:r>
            <a:r>
              <a:rPr lang="zh-CN" altLang="en-US" sz="2900" dirty="0">
                <a:ea typeface="宋体" pitchFamily="2" charset="-122"/>
              </a:rPr>
              <a:t>。</a:t>
            </a:r>
          </a:p>
          <a:p>
            <a:pPr>
              <a:buFontTx/>
              <a:buNone/>
            </a:pPr>
            <a:r>
              <a:rPr lang="en-US" altLang="zh-CN" sz="2900" dirty="0">
                <a:ea typeface="宋体" pitchFamily="2" charset="-122"/>
              </a:rPr>
              <a:t>   </a:t>
            </a:r>
            <a:r>
              <a:rPr lang="en-US" altLang="zh-CN" sz="3200" dirty="0" err="1">
                <a:solidFill>
                  <a:srgbClr val="D60093"/>
                </a:solidFill>
                <a:ea typeface="宋体" pitchFamily="2" charset="-122"/>
              </a:rPr>
              <a:t>σ</a:t>
            </a:r>
            <a:r>
              <a:rPr lang="en-US" altLang="zh-CN" sz="2900" baseline="-25000" dirty="0" err="1">
                <a:solidFill>
                  <a:srgbClr val="D60093"/>
                </a:solidFill>
                <a:ea typeface="宋体" pitchFamily="2" charset="-122"/>
              </a:rPr>
              <a:t>Sdept</a:t>
            </a:r>
            <a:r>
              <a:rPr lang="zh-CN" altLang="en-US" sz="2900" baseline="-25000" dirty="0">
                <a:solidFill>
                  <a:srgbClr val="D60093"/>
                </a:solidFill>
                <a:ea typeface="宋体" pitchFamily="2" charset="-122"/>
              </a:rPr>
              <a:t>＝</a:t>
            </a:r>
            <a:r>
              <a:rPr lang="zh-CN" altLang="en-US" sz="2900" baseline="-25000" dirty="0">
                <a:solidFill>
                  <a:srgbClr val="D60093"/>
                </a:solidFill>
                <a:latin typeface="Times New Roman"/>
                <a:ea typeface="宋体" pitchFamily="2" charset="-122"/>
              </a:rPr>
              <a:t>‘</a:t>
            </a:r>
            <a:r>
              <a:rPr lang="zh-CN" altLang="en-US" sz="2900" baseline="-25000" dirty="0">
                <a:solidFill>
                  <a:srgbClr val="D60093"/>
                </a:solidFill>
                <a:ea typeface="宋体" pitchFamily="2" charset="-122"/>
              </a:rPr>
              <a:t>计算机系</a:t>
            </a:r>
            <a:r>
              <a:rPr lang="zh-CN" altLang="en-US" sz="2900" baseline="-25000" dirty="0">
                <a:solidFill>
                  <a:srgbClr val="D60093"/>
                </a:solidFill>
                <a:latin typeface="Times New Roman"/>
                <a:ea typeface="宋体" pitchFamily="2" charset="-122"/>
              </a:rPr>
              <a:t>’</a:t>
            </a:r>
            <a:r>
              <a:rPr lang="zh-CN" altLang="en-US" sz="2900" dirty="0" smtClean="0">
                <a:solidFill>
                  <a:srgbClr val="D60093"/>
                </a:solidFill>
                <a:ea typeface="宋体" pitchFamily="2" charset="-122"/>
              </a:rPr>
              <a:t>（</a:t>
            </a:r>
            <a:r>
              <a:rPr lang="en-US" altLang="zh-CN" sz="2900" dirty="0" smtClean="0">
                <a:solidFill>
                  <a:srgbClr val="D60093"/>
                </a:solidFill>
                <a:ea typeface="宋体" pitchFamily="2" charset="-122"/>
              </a:rPr>
              <a:t>Student</a:t>
            </a:r>
            <a:r>
              <a:rPr lang="zh-CN" altLang="en-US" sz="2900" dirty="0" smtClean="0">
                <a:solidFill>
                  <a:srgbClr val="D60093"/>
                </a:solidFill>
                <a:ea typeface="宋体" pitchFamily="2" charset="-122"/>
              </a:rPr>
              <a:t>）</a:t>
            </a:r>
            <a:r>
              <a:rPr lang="zh-CN" altLang="en-US" sz="2900" dirty="0" smtClean="0"/>
              <a:t> </a:t>
            </a:r>
            <a:endParaRPr lang="zh-CN" altLang="en-US" sz="2900" dirty="0"/>
          </a:p>
        </p:txBody>
      </p:sp>
      <p:sp>
        <p:nvSpPr>
          <p:cNvPr id="480261" name="Text Box 5"/>
          <p:cNvSpPr txBox="1">
            <a:spLocks noChangeArrowheads="1"/>
          </p:cNvSpPr>
          <p:nvPr/>
        </p:nvSpPr>
        <p:spPr bwMode="auto">
          <a:xfrm>
            <a:off x="395288" y="1412875"/>
            <a:ext cx="1873250" cy="1160463"/>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latin typeface="楷体_GB2312" pitchFamily="49" charset="-122"/>
                <a:ea typeface="楷体_GB2312" pitchFamily="49" charset="-122"/>
              </a:rPr>
              <a:t>有</a:t>
            </a:r>
            <a:r>
              <a:rPr lang="en-US" altLang="zh-CN" sz="2800" b="1" dirty="0">
                <a:solidFill>
                  <a:srgbClr val="FF0000"/>
                </a:solidFill>
                <a:latin typeface="楷体_GB2312" pitchFamily="49" charset="-122"/>
                <a:ea typeface="楷体_GB2312" pitchFamily="49" charset="-122"/>
              </a:rPr>
              <a:t>Student</a:t>
            </a:r>
          </a:p>
          <a:p>
            <a:pPr>
              <a:spcBef>
                <a:spcPct val="50000"/>
              </a:spcBef>
            </a:pPr>
            <a:r>
              <a:rPr lang="zh-CN" altLang="en-US" sz="2800" b="1" dirty="0">
                <a:solidFill>
                  <a:srgbClr val="FF0000"/>
                </a:solidFill>
                <a:latin typeface="楷体_GB2312" pitchFamily="49" charset="-122"/>
                <a:ea typeface="楷体_GB2312" pitchFamily="49" charset="-122"/>
              </a:rPr>
              <a:t>关系：</a:t>
            </a:r>
          </a:p>
        </p:txBody>
      </p:sp>
      <p:graphicFrame>
        <p:nvGraphicFramePr>
          <p:cNvPr id="6" name="表格 5"/>
          <p:cNvGraphicFramePr>
            <a:graphicFrameLocks noGrp="1"/>
          </p:cNvGraphicFramePr>
          <p:nvPr/>
        </p:nvGraphicFramePr>
        <p:xfrm>
          <a:off x="1979710" y="1556792"/>
          <a:ext cx="6559881" cy="2376266"/>
        </p:xfrm>
        <a:graphic>
          <a:graphicData uri="http://schemas.openxmlformats.org/drawingml/2006/table">
            <a:tbl>
              <a:tblPr/>
              <a:tblGrid>
                <a:gridCol w="1311353"/>
                <a:gridCol w="1312132"/>
                <a:gridCol w="1312132"/>
                <a:gridCol w="1312132"/>
                <a:gridCol w="1312132"/>
              </a:tblGrid>
              <a:tr h="295094">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Sno</a:t>
                      </a:r>
                      <a:endParaRPr lang="zh-CN" sz="1600" b="1" kern="1000" dirty="0">
                        <a:solidFill>
                          <a:srgbClr val="C00000"/>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Sname</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Ssex</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solidFill>
                            <a:srgbClr val="C00000"/>
                          </a:solidFill>
                          <a:latin typeface="Times New Roman"/>
                          <a:ea typeface="方正书宋简体"/>
                          <a:cs typeface="Times New Roman"/>
                        </a:rPr>
                        <a:t>Sage</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Sdept</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dirty="0">
                          <a:latin typeface="Times New Roman"/>
                          <a:ea typeface="方正书宋简体"/>
                          <a:cs typeface="Times New Roman"/>
                        </a:rPr>
                        <a:t>0811101</a:t>
                      </a:r>
                      <a:endParaRPr lang="zh-CN" sz="16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a:ea typeface="方正书宋简体"/>
                          <a:cs typeface="Times New Roman"/>
                        </a:rPr>
                        <a:t>21</a:t>
                      </a:r>
                      <a:endParaRPr lang="zh-CN" sz="16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0811102</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a:ea typeface="方正书宋简体"/>
                          <a:cs typeface="Times New Roman"/>
                        </a:rPr>
                        <a:t>20</a:t>
                      </a:r>
                      <a:endParaRPr lang="zh-CN" sz="16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0811103</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a:ea typeface="方正书宋简体"/>
                          <a:cs typeface="Times New Roman"/>
                        </a:rPr>
                        <a:t>20</a:t>
                      </a:r>
                      <a:endParaRPr lang="zh-CN" sz="16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0811104</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张小红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a:ea typeface="方正书宋简体"/>
                          <a:cs typeface="Times New Roman"/>
                        </a:rPr>
                        <a:t>19</a:t>
                      </a:r>
                      <a:endParaRPr lang="zh-CN" sz="16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0821101</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a:ea typeface="方正书宋简体"/>
                          <a:cs typeface="Times New Roman"/>
                        </a:rPr>
                        <a:t>20</a:t>
                      </a:r>
                      <a:endParaRPr lang="zh-CN" sz="16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0821102</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a:ea typeface="方正书宋简体"/>
                          <a:cs typeface="Times New Roman"/>
                        </a:rPr>
                        <a:t>19</a:t>
                      </a:r>
                      <a:endParaRPr lang="zh-CN" sz="16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08">
                <a:tc>
                  <a:txBody>
                    <a:bodyPr/>
                    <a:lstStyle/>
                    <a:p>
                      <a:pPr algn="ctr">
                        <a:spcBef>
                          <a:spcPts val="240"/>
                        </a:spcBef>
                        <a:spcAft>
                          <a:spcPts val="240"/>
                        </a:spcAft>
                      </a:pPr>
                      <a:r>
                        <a:rPr lang="en-US" sz="1600" b="1" kern="1000">
                          <a:latin typeface="Times New Roman"/>
                          <a:ea typeface="方正书宋简体"/>
                          <a:cs typeface="Times New Roman"/>
                        </a:rPr>
                        <a:t>0821103</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张海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a:ea typeface="方正书宋简体"/>
                          <a:cs typeface="Times New Roman"/>
                        </a:rPr>
                        <a:t>20</a:t>
                      </a:r>
                      <a:endParaRPr lang="zh-CN" sz="16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1984434" y="1852201"/>
          <a:ext cx="6559881" cy="1180376"/>
        </p:xfrm>
        <a:graphic>
          <a:graphicData uri="http://schemas.openxmlformats.org/drawingml/2006/table">
            <a:tbl>
              <a:tblPr/>
              <a:tblGrid>
                <a:gridCol w="1311353"/>
                <a:gridCol w="1312132"/>
                <a:gridCol w="1312132"/>
                <a:gridCol w="1312132"/>
                <a:gridCol w="1312132"/>
              </a:tblGrid>
              <a:tr h="295094">
                <a:tc>
                  <a:txBody>
                    <a:bodyPr/>
                    <a:lstStyle/>
                    <a:p>
                      <a:pPr algn="ctr">
                        <a:spcBef>
                          <a:spcPts val="240"/>
                        </a:spcBef>
                        <a:spcAft>
                          <a:spcPts val="240"/>
                        </a:spcAft>
                      </a:pPr>
                      <a:r>
                        <a:rPr lang="en-US" sz="1600" b="1" kern="1000" dirty="0">
                          <a:solidFill>
                            <a:srgbClr val="0000FF"/>
                          </a:solidFill>
                          <a:latin typeface="Times New Roman"/>
                          <a:ea typeface="方正书宋简体"/>
                          <a:cs typeface="Times New Roman"/>
                        </a:rPr>
                        <a:t>0811101</a:t>
                      </a:r>
                      <a:endParaRPr lang="zh-CN" sz="1600" b="1" kern="1000" dirty="0">
                        <a:solidFill>
                          <a:srgbClr val="0000FF"/>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solidFill>
                            <a:srgbClr val="0000FF"/>
                          </a:solidFill>
                          <a:latin typeface="Times New Roman"/>
                          <a:ea typeface="方正书宋简体"/>
                          <a:cs typeface="Times New Roman"/>
                        </a:rPr>
                        <a:t>21</a:t>
                      </a:r>
                      <a:endParaRPr lang="zh-CN" sz="1600" b="1" kern="100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solidFill>
                            <a:srgbClr val="0000FF"/>
                          </a:solidFill>
                          <a:latin typeface="Times New Roman"/>
                          <a:ea typeface="方正书宋简体"/>
                          <a:cs typeface="Times New Roman"/>
                        </a:rPr>
                        <a:t>0811102</a:t>
                      </a:r>
                      <a:endParaRPr lang="zh-CN" sz="1600" b="1" kern="1000">
                        <a:solidFill>
                          <a:srgbClr val="0000FF"/>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solidFill>
                            <a:srgbClr val="0000FF"/>
                          </a:solidFill>
                          <a:latin typeface="Times New Roman"/>
                          <a:ea typeface="方正书宋简体"/>
                          <a:cs typeface="Times New Roman"/>
                        </a:rPr>
                        <a:t>20</a:t>
                      </a:r>
                      <a:endParaRPr lang="zh-CN" sz="1600" b="1" kern="1000" dirty="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solidFill>
                            <a:srgbClr val="0000FF"/>
                          </a:solidFill>
                          <a:latin typeface="Times New Roman"/>
                          <a:ea typeface="方正书宋简体"/>
                          <a:cs typeface="Times New Roman"/>
                        </a:rPr>
                        <a:t>0811103</a:t>
                      </a:r>
                      <a:endParaRPr lang="zh-CN" sz="1600" b="1" kern="1000">
                        <a:solidFill>
                          <a:srgbClr val="0000FF"/>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solidFill>
                            <a:srgbClr val="0000FF"/>
                          </a:solidFill>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solidFill>
                            <a:srgbClr val="0000FF"/>
                          </a:solidFill>
                          <a:latin typeface="Times New Roman"/>
                          <a:ea typeface="方正书宋简体"/>
                          <a:cs typeface="Times New Roman"/>
                        </a:rPr>
                        <a:t>20</a:t>
                      </a:r>
                      <a:endParaRPr lang="zh-CN" sz="1600" b="1" kern="100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solidFill>
                            <a:srgbClr val="0000FF"/>
                          </a:solidFill>
                          <a:latin typeface="Times New Roman"/>
                          <a:ea typeface="方正书宋简体"/>
                          <a:cs typeface="Times New Roman"/>
                        </a:rPr>
                        <a:t>0811104</a:t>
                      </a:r>
                      <a:endParaRPr lang="zh-CN" sz="1600" b="1" kern="1000">
                        <a:solidFill>
                          <a:srgbClr val="0000FF"/>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solidFill>
                            <a:srgbClr val="0000FF"/>
                          </a:solidFill>
                          <a:latin typeface="Times New Roman"/>
                          <a:ea typeface="方正书宋简体"/>
                          <a:cs typeface="Times New Roman"/>
                        </a:rPr>
                        <a:t>张小红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solidFill>
                            <a:srgbClr val="0000FF"/>
                          </a:solidFill>
                          <a:latin typeface="Times New Roman"/>
                          <a:ea typeface="方正书宋简体"/>
                          <a:cs typeface="Times New Roman"/>
                        </a:rPr>
                        <a:t>19</a:t>
                      </a:r>
                      <a:endParaRPr lang="zh-CN" sz="1600" b="1" kern="100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日期占位符 6"/>
          <p:cNvSpPr>
            <a:spLocks noGrp="1"/>
          </p:cNvSpPr>
          <p:nvPr>
            <p:ph type="dt" sz="half" idx="10"/>
          </p:nvPr>
        </p:nvSpPr>
        <p:spPr/>
        <p:txBody>
          <a:bodyPr/>
          <a:lstStyle/>
          <a:p>
            <a:pPr>
              <a:defRPr/>
            </a:pPr>
            <a:fld id="{C140E2FC-ACD6-4A87-8AB5-76B2793B0C7E}" type="datetime8">
              <a:rPr lang="zh-CN" altLang="en-US" smtClean="0"/>
              <a:pPr>
                <a:defRPr/>
              </a:pPr>
              <a:t>2016年2月27日9时2分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64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t>投影运算</a:t>
            </a:r>
          </a:p>
        </p:txBody>
      </p:sp>
      <p:sp>
        <p:nvSpPr>
          <p:cNvPr id="479236" name="Text Box 4"/>
          <p:cNvSpPr txBox="1">
            <a:spLocks noChangeArrowheads="1"/>
          </p:cNvSpPr>
          <p:nvPr/>
        </p:nvSpPr>
        <p:spPr bwMode="auto">
          <a:xfrm>
            <a:off x="467544" y="1556792"/>
            <a:ext cx="8305800" cy="1200329"/>
          </a:xfrm>
          <a:prstGeom prst="rect">
            <a:avLst/>
          </a:prstGeom>
          <a:noFill/>
          <a:ln w="9525">
            <a:noFill/>
            <a:miter lim="800000"/>
            <a:headEnd/>
            <a:tailEnd/>
          </a:ln>
          <a:effectLst/>
        </p:spPr>
        <p:txBody>
          <a:bodyPr>
            <a:spAutoFit/>
          </a:bodyPr>
          <a:lstStyle/>
          <a:p>
            <a:pPr latinLnBrk="0">
              <a:spcBef>
                <a:spcPct val="50000"/>
              </a:spcBef>
            </a:pPr>
            <a:r>
              <a:rPr lang="zh-CN" altLang="zh-CN" sz="3600" b="1" dirty="0" smtClean="0">
                <a:latin typeface="仿宋_GB2312" pitchFamily="49" charset="-122"/>
                <a:ea typeface="仿宋_GB2312" pitchFamily="49" charset="-122"/>
              </a:rPr>
              <a:t>从</a:t>
            </a:r>
            <a:r>
              <a:rPr lang="zh-CN" altLang="zh-CN" sz="3600" b="1" dirty="0">
                <a:latin typeface="仿宋_GB2312" pitchFamily="49" charset="-122"/>
                <a:ea typeface="仿宋_GB2312" pitchFamily="49" charset="-122"/>
              </a:rPr>
              <a:t>关系</a:t>
            </a:r>
            <a:r>
              <a:rPr lang="en-US" altLang="zh-CN" sz="3600" b="1" dirty="0">
                <a:latin typeface="仿宋_GB2312" pitchFamily="49" charset="-122"/>
                <a:ea typeface="仿宋_GB2312" pitchFamily="49" charset="-122"/>
              </a:rPr>
              <a:t>R</a:t>
            </a:r>
            <a:r>
              <a:rPr lang="zh-CN" altLang="zh-CN" sz="3600" b="1" dirty="0">
                <a:latin typeface="仿宋_GB2312" pitchFamily="49" charset="-122"/>
                <a:ea typeface="仿宋_GB2312" pitchFamily="49" charset="-122"/>
              </a:rPr>
              <a:t>中选择若干属性，并用这些属性组成一个新的关系。</a:t>
            </a:r>
            <a:endParaRPr lang="zh-CN" altLang="en-US" sz="3600" b="1" dirty="0">
              <a:latin typeface="仿宋_GB2312" pitchFamily="49" charset="-122"/>
              <a:ea typeface="仿宋_GB2312" pitchFamily="49" charset="-122"/>
            </a:endParaRPr>
          </a:p>
        </p:txBody>
      </p:sp>
      <p:sp>
        <p:nvSpPr>
          <p:cNvPr id="479237" name="Text Box 5"/>
          <p:cNvSpPr txBox="1">
            <a:spLocks noChangeArrowheads="1"/>
          </p:cNvSpPr>
          <p:nvPr/>
        </p:nvSpPr>
        <p:spPr bwMode="auto">
          <a:xfrm>
            <a:off x="1259632" y="3068960"/>
            <a:ext cx="6172200" cy="646331"/>
          </a:xfrm>
          <a:prstGeom prst="rect">
            <a:avLst/>
          </a:prstGeom>
          <a:noFill/>
          <a:ln w="9525">
            <a:noFill/>
            <a:miter lim="800000"/>
            <a:headEnd/>
            <a:tailEnd/>
          </a:ln>
          <a:effectLst/>
        </p:spPr>
        <p:txBody>
          <a:bodyPr>
            <a:spAutoFit/>
          </a:bodyPr>
          <a:lstStyle/>
          <a:p>
            <a:pPr latinLnBrk="0">
              <a:spcBef>
                <a:spcPct val="50000"/>
              </a:spcBef>
            </a:pPr>
            <a:r>
              <a:rPr lang="en-US" altLang="zh-CN" sz="2800" b="1" dirty="0">
                <a:solidFill>
                  <a:srgbClr val="FF0000"/>
                </a:solidFill>
                <a:latin typeface="Times New Roman" pitchFamily="18" charset="0"/>
                <a:ea typeface="宋体" pitchFamily="2" charset="-122"/>
              </a:rPr>
              <a:t>Π</a:t>
            </a:r>
            <a:r>
              <a:rPr lang="en-US" altLang="zh-CN" sz="2000" b="1" dirty="0">
                <a:solidFill>
                  <a:srgbClr val="FF0000"/>
                </a:solidFill>
                <a:latin typeface="Times New Roman" pitchFamily="18" charset="0"/>
                <a:ea typeface="宋体" pitchFamily="2" charset="-122"/>
              </a:rPr>
              <a:t>A</a:t>
            </a:r>
            <a:r>
              <a:rPr lang="zh-CN" altLang="en-US" sz="2800" b="1" dirty="0">
                <a:solidFill>
                  <a:srgbClr val="FF0000"/>
                </a:solidFill>
                <a:latin typeface="Times New Roman" pitchFamily="18" charset="0"/>
                <a:ea typeface="宋体" pitchFamily="2" charset="-122"/>
              </a:rPr>
              <a:t>（</a:t>
            </a:r>
            <a:r>
              <a:rPr lang="en-US" altLang="zh-CN" sz="2800" b="1" dirty="0">
                <a:solidFill>
                  <a:srgbClr val="FF0000"/>
                </a:solidFill>
                <a:latin typeface="Times New Roman" pitchFamily="18" charset="0"/>
                <a:ea typeface="宋体" pitchFamily="2" charset="-122"/>
              </a:rPr>
              <a:t>R</a:t>
            </a:r>
            <a:r>
              <a:rPr lang="zh-CN" altLang="en-US" sz="2800" b="1" dirty="0">
                <a:solidFill>
                  <a:srgbClr val="FF0000"/>
                </a:solidFill>
                <a:latin typeface="Times New Roman" pitchFamily="18" charset="0"/>
                <a:ea typeface="宋体" pitchFamily="2" charset="-122"/>
              </a:rPr>
              <a:t>） ＝ （</a:t>
            </a:r>
            <a:r>
              <a:rPr lang="en-US" altLang="zh-CN" sz="2800" b="1" dirty="0">
                <a:solidFill>
                  <a:srgbClr val="FF0000"/>
                </a:solidFill>
                <a:latin typeface="Times New Roman" pitchFamily="18" charset="0"/>
                <a:ea typeface="宋体" pitchFamily="2" charset="-122"/>
              </a:rPr>
              <a:t>t</a:t>
            </a:r>
            <a:r>
              <a:rPr lang="zh-CN" altLang="en-US" sz="2800" b="1" dirty="0">
                <a:solidFill>
                  <a:srgbClr val="FF0000"/>
                </a:solidFill>
                <a:latin typeface="Times New Roman" pitchFamily="18" charset="0"/>
                <a:ea typeface="宋体" pitchFamily="2" charset="-122"/>
              </a:rPr>
              <a:t>（</a:t>
            </a:r>
            <a:r>
              <a:rPr lang="en-US" altLang="zh-CN" sz="2800" b="1" dirty="0">
                <a:solidFill>
                  <a:srgbClr val="FF0000"/>
                </a:solidFill>
                <a:latin typeface="Times New Roman" pitchFamily="18" charset="0"/>
                <a:ea typeface="宋体" pitchFamily="2" charset="-122"/>
              </a:rPr>
              <a:t>A</a:t>
            </a:r>
            <a:r>
              <a:rPr lang="zh-CN" altLang="en-US" sz="2800" b="1" dirty="0">
                <a:solidFill>
                  <a:srgbClr val="FF0000"/>
                </a:solidFill>
                <a:latin typeface="Times New Roman" pitchFamily="18" charset="0"/>
                <a:ea typeface="宋体" pitchFamily="2" charset="-122"/>
              </a:rPr>
              <a:t>）</a:t>
            </a:r>
            <a:r>
              <a:rPr lang="en-US" altLang="zh-CN" sz="2800" b="1" dirty="0">
                <a:solidFill>
                  <a:srgbClr val="FF0000"/>
                </a:solidFill>
                <a:latin typeface="Times New Roman" pitchFamily="18" charset="0"/>
                <a:ea typeface="宋体" pitchFamily="2" charset="-122"/>
              </a:rPr>
              <a:t>| </a:t>
            </a:r>
            <a:r>
              <a:rPr lang="en-US" altLang="zh-CN" sz="2800" b="1" dirty="0" err="1">
                <a:solidFill>
                  <a:srgbClr val="FF0000"/>
                </a:solidFill>
                <a:latin typeface="Times New Roman" pitchFamily="18" charset="0"/>
                <a:ea typeface="宋体" pitchFamily="2" charset="-122"/>
              </a:rPr>
              <a:t>t∈R</a:t>
            </a:r>
            <a:r>
              <a:rPr lang="zh-CN" altLang="en-US" sz="2800" b="1" dirty="0">
                <a:solidFill>
                  <a:srgbClr val="FF0000"/>
                </a:solidFill>
                <a:latin typeface="Times New Roman" pitchFamily="18" charset="0"/>
                <a:ea typeface="宋体" pitchFamily="2" charset="-122"/>
              </a:rPr>
              <a:t>）</a:t>
            </a:r>
            <a:r>
              <a:rPr lang="zh-CN" altLang="en-US" sz="3600" b="1" dirty="0">
                <a:solidFill>
                  <a:srgbClr val="FF0000"/>
                </a:solidFill>
                <a:latin typeface="Times New Roman" pitchFamily="18" charset="0"/>
                <a:ea typeface="宋体" pitchFamily="2" charset="-122"/>
              </a:rPr>
              <a:t> </a:t>
            </a:r>
          </a:p>
        </p:txBody>
      </p:sp>
      <p:sp>
        <p:nvSpPr>
          <p:cNvPr id="6" name="AutoShape 6"/>
          <p:cNvSpPr>
            <a:spLocks noChangeArrowheads="1"/>
          </p:cNvSpPr>
          <p:nvPr/>
        </p:nvSpPr>
        <p:spPr bwMode="auto">
          <a:xfrm>
            <a:off x="1619672" y="3933056"/>
            <a:ext cx="1872208" cy="504056"/>
          </a:xfrm>
          <a:prstGeom prst="wedgeRoundRectCallout">
            <a:avLst>
              <a:gd name="adj1" fmla="val -40272"/>
              <a:gd name="adj2" fmla="val -120647"/>
              <a:gd name="adj3" fmla="val 16667"/>
            </a:avLst>
          </a:prstGeom>
          <a:solidFill>
            <a:schemeClr val="accent2">
              <a:lumMod val="20000"/>
              <a:lumOff val="80000"/>
              <a:alpha val="29000"/>
            </a:schemeClr>
          </a:solidFill>
          <a:ln w="9525">
            <a:solidFill>
              <a:schemeClr val="tx1"/>
            </a:solidFill>
            <a:miter lim="800000"/>
            <a:headEnd/>
            <a:tailEnd/>
          </a:ln>
          <a:effectLst/>
        </p:spPr>
        <p:txBody>
          <a:bodyPr/>
          <a:lstStyle/>
          <a:p>
            <a:pPr algn="ctr" latinLnBrk="0"/>
            <a:r>
              <a:rPr lang="zh-CN" altLang="en-US" sz="2400" b="1" dirty="0" smtClean="0">
                <a:solidFill>
                  <a:srgbClr val="008000"/>
                </a:solidFill>
                <a:latin typeface="方正姚体" pitchFamily="2" charset="-122"/>
                <a:ea typeface="方正姚体" pitchFamily="2" charset="-122"/>
              </a:rPr>
              <a:t>属性列序列</a:t>
            </a:r>
            <a:endParaRPr lang="zh-CN" altLang="en-US" sz="2400" b="1" dirty="0">
              <a:solidFill>
                <a:srgbClr val="008000"/>
              </a:solidFill>
              <a:latin typeface="方正姚体" pitchFamily="2" charset="-122"/>
              <a:ea typeface="方正姚体" pitchFamily="2" charset="-122"/>
            </a:endParaRPr>
          </a:p>
        </p:txBody>
      </p:sp>
      <p:sp>
        <p:nvSpPr>
          <p:cNvPr id="7" name="日期占位符 6"/>
          <p:cNvSpPr>
            <a:spLocks noGrp="1"/>
          </p:cNvSpPr>
          <p:nvPr>
            <p:ph type="dt" sz="half" idx="10"/>
          </p:nvPr>
        </p:nvSpPr>
        <p:spPr/>
        <p:txBody>
          <a:bodyPr/>
          <a:lstStyle/>
          <a:p>
            <a:pPr>
              <a:defRPr/>
            </a:pPr>
            <a:fld id="{0C076BDF-0AB6-4CB1-93E9-DDFA9A6416AA}" type="datetime8">
              <a:rPr lang="zh-CN" altLang="en-US" smtClean="0"/>
              <a:pPr>
                <a:defRPr/>
              </a:pPr>
              <a:t>2016年2月27日9时2分</a:t>
            </a:fld>
            <a:endParaRPr lang="zh-CN" altLang="en-US" dirty="0"/>
          </a:p>
        </p:txBody>
      </p:sp>
      <p:sp>
        <p:nvSpPr>
          <p:cNvPr id="8" name="灯片编号占位符 7"/>
          <p:cNvSpPr>
            <a:spLocks noGrp="1"/>
          </p:cNvSpPr>
          <p:nvPr>
            <p:ph type="sldNum" sz="quarter" idx="12"/>
          </p:nvPr>
        </p:nvSpPr>
        <p:spPr/>
        <p:txBody>
          <a:bodyPr/>
          <a:lstStyle/>
          <a:p>
            <a:pPr>
              <a:defRPr/>
            </a:pPr>
            <a:fld id="{A1C693C5-2466-49C7-9407-97947274FDD1}" type="slidenum">
              <a:rPr lang="zh-CN" altLang="en-US" smtClean="0"/>
              <a:pPr>
                <a:defRPr/>
              </a:pPr>
              <a:t>65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36"/>
                                        </p:tgtEl>
                                        <p:attrNameLst>
                                          <p:attrName>style.visibility</p:attrName>
                                        </p:attrNameLst>
                                      </p:cBhvr>
                                      <p:to>
                                        <p:strVal val="visible"/>
                                      </p:to>
                                    </p:set>
                                    <p:animEffect transition="in" filter="blinds(horizontal)">
                                      <p:cBhvr>
                                        <p:cTn id="7" dur="500"/>
                                        <p:tgtEl>
                                          <p:spTgt spid="47923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79237"/>
                                        </p:tgtEl>
                                        <p:attrNameLst>
                                          <p:attrName>style.visibility</p:attrName>
                                        </p:attrNameLst>
                                      </p:cBhvr>
                                      <p:to>
                                        <p:strVal val="visible"/>
                                      </p:to>
                                    </p:set>
                                    <p:animEffect transition="in" filter="blinds(horizontal)">
                                      <p:cBhvr>
                                        <p:cTn id="11" dur="500"/>
                                        <p:tgtEl>
                                          <p:spTgt spid="47923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6" grpId="0" autoUpdateAnimBg="0"/>
      <p:bldP spid="479237" grpId="0" autoUpdateAnimBg="0"/>
      <p:bldP spid="6"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a:t>投影运算示意图</a:t>
            </a:r>
          </a:p>
        </p:txBody>
      </p:sp>
      <p:grpSp>
        <p:nvGrpSpPr>
          <p:cNvPr id="2" name="Group 4"/>
          <p:cNvGrpSpPr>
            <a:grpSpLocks/>
          </p:cNvGrpSpPr>
          <p:nvPr/>
        </p:nvGrpSpPr>
        <p:grpSpPr bwMode="auto">
          <a:xfrm>
            <a:off x="1187450" y="1700213"/>
            <a:ext cx="3357563" cy="3205163"/>
            <a:chOff x="864" y="1437"/>
            <a:chExt cx="2115" cy="2019"/>
          </a:xfrm>
        </p:grpSpPr>
        <p:sp>
          <p:nvSpPr>
            <p:cNvPr id="481285" name="Text Box 5"/>
            <p:cNvSpPr txBox="1">
              <a:spLocks noChangeArrowheads="1"/>
            </p:cNvSpPr>
            <p:nvPr/>
          </p:nvSpPr>
          <p:spPr bwMode="auto">
            <a:xfrm>
              <a:off x="1334" y="1437"/>
              <a:ext cx="705" cy="349"/>
            </a:xfrm>
            <a:prstGeom prst="rect">
              <a:avLst/>
            </a:prstGeom>
            <a:solidFill>
              <a:srgbClr val="FFFFFF"/>
            </a:solidFill>
            <a:ln w="9525">
              <a:noFill/>
              <a:miter lim="800000"/>
              <a:headEnd/>
              <a:tailEnd/>
            </a:ln>
          </p:spPr>
          <p:txBody>
            <a:bodyPr/>
            <a:lstStyle/>
            <a:p>
              <a:pPr algn="just" eaLnBrk="0" latinLnBrk="0" hangingPunct="0"/>
              <a:r>
                <a:rPr kumimoji="0" lang="en-US" altLang="zh-CN" sz="2800" b="1" dirty="0">
                  <a:latin typeface="Times New Roman" pitchFamily="18" charset="0"/>
                  <a:ea typeface="宋体" pitchFamily="2" charset="-122"/>
                </a:rPr>
                <a:t>R</a:t>
              </a:r>
            </a:p>
          </p:txBody>
        </p:sp>
        <p:sp>
          <p:nvSpPr>
            <p:cNvPr id="481286" name="Text Box 6"/>
            <p:cNvSpPr txBox="1">
              <a:spLocks noChangeArrowheads="1"/>
            </p:cNvSpPr>
            <p:nvPr/>
          </p:nvSpPr>
          <p:spPr bwMode="auto">
            <a:xfrm>
              <a:off x="864" y="1782"/>
              <a:ext cx="2115" cy="1674"/>
            </a:xfrm>
            <a:prstGeom prst="rect">
              <a:avLst/>
            </a:prstGeom>
            <a:solidFill>
              <a:srgbClr val="FFFFFF"/>
            </a:solidFill>
            <a:ln w="9525">
              <a:solidFill>
                <a:srgbClr val="000000"/>
              </a:solidFill>
              <a:miter lim="800000"/>
              <a:headEnd/>
              <a:tailEnd/>
            </a:ln>
          </p:spPr>
          <p:txBody>
            <a:bodyPr/>
            <a:lstStyle/>
            <a:p>
              <a:pPr algn="just" eaLnBrk="0" latinLnBrk="0" hangingPunct="0"/>
              <a:endParaRPr kumimoji="0" lang="zh-CN" altLang="en-US" sz="1000">
                <a:latin typeface="Times New Roman" pitchFamily="18" charset="0"/>
                <a:ea typeface="宋体" pitchFamily="2" charset="-122"/>
              </a:endParaRPr>
            </a:p>
          </p:txBody>
        </p:sp>
        <p:sp>
          <p:nvSpPr>
            <p:cNvPr id="481287" name="Rectangle 7" descr="浅色上对角线"/>
            <p:cNvSpPr>
              <a:spLocks noChangeArrowheads="1"/>
            </p:cNvSpPr>
            <p:nvPr/>
          </p:nvSpPr>
          <p:spPr bwMode="auto">
            <a:xfrm>
              <a:off x="1099" y="1782"/>
              <a:ext cx="470" cy="1674"/>
            </a:xfrm>
            <a:prstGeom prst="rect">
              <a:avLst/>
            </a:prstGeom>
            <a:pattFill prst="ltUpDiag">
              <a:fgClr>
                <a:srgbClr val="FF0000"/>
              </a:fgClr>
              <a:bgClr>
                <a:srgbClr val="FFFFFF"/>
              </a:bgClr>
            </a:pattFill>
            <a:ln w="9525">
              <a:solidFill>
                <a:srgbClr val="000000"/>
              </a:solidFill>
              <a:miter lim="800000"/>
              <a:headEnd/>
              <a:tailEnd/>
            </a:ln>
          </p:spPr>
          <p:txBody>
            <a:bodyPr/>
            <a:lstStyle/>
            <a:p>
              <a:endParaRPr lang="zh-CN" altLang="en-US"/>
            </a:p>
          </p:txBody>
        </p:sp>
        <p:sp>
          <p:nvSpPr>
            <p:cNvPr id="481288" name="Rectangle 8" descr="浅色上对角线"/>
            <p:cNvSpPr>
              <a:spLocks noChangeArrowheads="1"/>
            </p:cNvSpPr>
            <p:nvPr/>
          </p:nvSpPr>
          <p:spPr bwMode="auto">
            <a:xfrm>
              <a:off x="2039" y="1782"/>
              <a:ext cx="235" cy="1674"/>
            </a:xfrm>
            <a:prstGeom prst="rect">
              <a:avLst/>
            </a:prstGeom>
            <a:pattFill prst="ltUpDiag">
              <a:fgClr>
                <a:srgbClr val="0000FF"/>
              </a:fgClr>
              <a:bgClr>
                <a:srgbClr val="FFFFFF"/>
              </a:bgClr>
            </a:pattFill>
            <a:ln w="9525">
              <a:solidFill>
                <a:srgbClr val="000000"/>
              </a:solidFill>
              <a:miter lim="800000"/>
              <a:headEnd/>
              <a:tailEnd/>
            </a:ln>
          </p:spPr>
          <p:txBody>
            <a:bodyPr/>
            <a:lstStyle/>
            <a:p>
              <a:endParaRPr lang="zh-CN" altLang="en-US"/>
            </a:p>
          </p:txBody>
        </p:sp>
        <p:sp>
          <p:nvSpPr>
            <p:cNvPr id="481289" name="Rectangle 9" descr="浅色上对角线"/>
            <p:cNvSpPr>
              <a:spLocks noChangeArrowheads="1"/>
            </p:cNvSpPr>
            <p:nvPr/>
          </p:nvSpPr>
          <p:spPr bwMode="auto">
            <a:xfrm>
              <a:off x="2509" y="1782"/>
              <a:ext cx="235" cy="1674"/>
            </a:xfrm>
            <a:prstGeom prst="rect">
              <a:avLst/>
            </a:prstGeom>
            <a:pattFill prst="ltUpDiag">
              <a:fgClr>
                <a:srgbClr val="008000"/>
              </a:fgClr>
              <a:bgClr>
                <a:srgbClr val="FFFFFF"/>
              </a:bgClr>
            </a:pattFill>
            <a:ln w="9525">
              <a:solidFill>
                <a:srgbClr val="000000"/>
              </a:solidFill>
              <a:miter lim="800000"/>
              <a:headEnd/>
              <a:tailEnd/>
            </a:ln>
          </p:spPr>
          <p:txBody>
            <a:bodyPr/>
            <a:lstStyle/>
            <a:p>
              <a:endParaRPr lang="zh-CN" altLang="en-US"/>
            </a:p>
          </p:txBody>
        </p:sp>
      </p:grpSp>
      <p:grpSp>
        <p:nvGrpSpPr>
          <p:cNvPr id="3" name="Group 10"/>
          <p:cNvGrpSpPr>
            <a:grpSpLocks/>
          </p:cNvGrpSpPr>
          <p:nvPr/>
        </p:nvGrpSpPr>
        <p:grpSpPr bwMode="auto">
          <a:xfrm>
            <a:off x="6319838" y="1989138"/>
            <a:ext cx="1781175" cy="2376488"/>
            <a:chOff x="3918" y="1401"/>
            <a:chExt cx="1122" cy="1497"/>
          </a:xfrm>
        </p:grpSpPr>
        <p:sp>
          <p:nvSpPr>
            <p:cNvPr id="481291" name="Text Box 11"/>
            <p:cNvSpPr txBox="1">
              <a:spLocks noChangeArrowheads="1"/>
            </p:cNvSpPr>
            <p:nvPr/>
          </p:nvSpPr>
          <p:spPr bwMode="auto">
            <a:xfrm>
              <a:off x="3984" y="1401"/>
              <a:ext cx="1056" cy="381"/>
            </a:xfrm>
            <a:prstGeom prst="rect">
              <a:avLst/>
            </a:prstGeom>
            <a:solidFill>
              <a:srgbClr val="FFFFFF"/>
            </a:solidFill>
            <a:ln w="9525">
              <a:noFill/>
              <a:miter lim="800000"/>
              <a:headEnd/>
              <a:tailEnd/>
            </a:ln>
          </p:spPr>
          <p:txBody>
            <a:bodyPr/>
            <a:lstStyle/>
            <a:p>
              <a:pPr algn="just" eaLnBrk="0" latinLnBrk="0" hangingPunct="0"/>
              <a:r>
                <a:rPr kumimoji="0" lang="en-US" altLang="zh-CN" sz="2800" b="1" dirty="0">
                  <a:latin typeface="宋体" pitchFamily="2" charset="-122"/>
                  <a:ea typeface="宋体" pitchFamily="2" charset="-122"/>
                </a:rPr>
                <a:t>Π</a:t>
              </a:r>
              <a:r>
                <a:rPr kumimoji="0" lang="en-US" altLang="zh-CN" sz="2800" b="1" baseline="-25000" dirty="0">
                  <a:latin typeface="宋体" pitchFamily="2" charset="-122"/>
                  <a:ea typeface="宋体" pitchFamily="2" charset="-122"/>
                </a:rPr>
                <a:t>A</a:t>
              </a:r>
              <a:r>
                <a:rPr kumimoji="0" lang="zh-CN" altLang="en-US" sz="2800" b="1" dirty="0">
                  <a:latin typeface="宋体" pitchFamily="2" charset="-122"/>
                  <a:ea typeface="宋体" pitchFamily="2" charset="-122"/>
                </a:rPr>
                <a:t>（</a:t>
              </a:r>
              <a:r>
                <a:rPr kumimoji="0" lang="en-US" altLang="zh-CN" sz="2800" b="1" dirty="0">
                  <a:latin typeface="宋体" pitchFamily="2" charset="-122"/>
                  <a:ea typeface="宋体" pitchFamily="2" charset="-122"/>
                </a:rPr>
                <a:t>R</a:t>
              </a:r>
              <a:r>
                <a:rPr kumimoji="0" lang="zh-CN" altLang="en-US" sz="2800" b="1" dirty="0">
                  <a:latin typeface="宋体" pitchFamily="2" charset="-122"/>
                  <a:ea typeface="宋体" pitchFamily="2" charset="-122"/>
                </a:rPr>
                <a:t>）</a:t>
              </a:r>
              <a:endParaRPr kumimoji="0" lang="zh-CN" altLang="en-US" sz="2800" b="1" dirty="0">
                <a:latin typeface="Times New Roman" pitchFamily="18" charset="0"/>
                <a:ea typeface="宋体" pitchFamily="2" charset="-122"/>
              </a:endParaRPr>
            </a:p>
          </p:txBody>
        </p:sp>
        <p:grpSp>
          <p:nvGrpSpPr>
            <p:cNvPr id="4" name="Group 12"/>
            <p:cNvGrpSpPr>
              <a:grpSpLocks/>
            </p:cNvGrpSpPr>
            <p:nvPr/>
          </p:nvGrpSpPr>
          <p:grpSpPr bwMode="auto">
            <a:xfrm>
              <a:off x="3918" y="1782"/>
              <a:ext cx="940" cy="1116"/>
              <a:chOff x="8154" y="6594"/>
              <a:chExt cx="720" cy="936"/>
            </a:xfrm>
          </p:grpSpPr>
          <p:sp>
            <p:nvSpPr>
              <p:cNvPr id="481293" name="Text Box 13"/>
              <p:cNvSpPr txBox="1">
                <a:spLocks noChangeArrowheads="1"/>
              </p:cNvSpPr>
              <p:nvPr/>
            </p:nvSpPr>
            <p:spPr bwMode="auto">
              <a:xfrm>
                <a:off x="8154" y="6594"/>
                <a:ext cx="720" cy="936"/>
              </a:xfrm>
              <a:prstGeom prst="rect">
                <a:avLst/>
              </a:prstGeom>
              <a:solidFill>
                <a:srgbClr val="FFFFFF"/>
              </a:solidFill>
              <a:ln w="9525">
                <a:solidFill>
                  <a:srgbClr val="000000"/>
                </a:solidFill>
                <a:miter lim="800000"/>
                <a:headEnd/>
                <a:tailEnd/>
              </a:ln>
            </p:spPr>
            <p:txBody>
              <a:bodyPr/>
              <a:lstStyle/>
              <a:p>
                <a:pPr algn="just" eaLnBrk="0" latinLnBrk="0" hangingPunct="0"/>
                <a:endParaRPr kumimoji="0" lang="zh-CN" altLang="en-US" sz="1000">
                  <a:latin typeface="Times New Roman" pitchFamily="18" charset="0"/>
                  <a:ea typeface="宋体" pitchFamily="2" charset="-122"/>
                </a:endParaRPr>
              </a:p>
            </p:txBody>
          </p:sp>
          <p:sp>
            <p:nvSpPr>
              <p:cNvPr id="481294" name="Rectangle 14" descr="浅色上对角线"/>
              <p:cNvSpPr>
                <a:spLocks noChangeArrowheads="1"/>
              </p:cNvSpPr>
              <p:nvPr/>
            </p:nvSpPr>
            <p:spPr bwMode="auto">
              <a:xfrm>
                <a:off x="8154" y="6594"/>
                <a:ext cx="360" cy="936"/>
              </a:xfrm>
              <a:prstGeom prst="rect">
                <a:avLst/>
              </a:prstGeom>
              <a:pattFill prst="ltUpDiag">
                <a:fgClr>
                  <a:srgbClr val="FF0000"/>
                </a:fgClr>
                <a:bgClr>
                  <a:srgbClr val="FFFFFF"/>
                </a:bgClr>
              </a:pattFill>
              <a:ln w="9525">
                <a:solidFill>
                  <a:srgbClr val="000000"/>
                </a:solidFill>
                <a:miter lim="800000"/>
                <a:headEnd/>
                <a:tailEnd/>
              </a:ln>
            </p:spPr>
            <p:txBody>
              <a:bodyPr/>
              <a:lstStyle/>
              <a:p>
                <a:endParaRPr lang="zh-CN" altLang="en-US"/>
              </a:p>
            </p:txBody>
          </p:sp>
          <p:sp>
            <p:nvSpPr>
              <p:cNvPr id="481295" name="Rectangle 15" descr="浅色上对角线"/>
              <p:cNvSpPr>
                <a:spLocks noChangeArrowheads="1"/>
              </p:cNvSpPr>
              <p:nvPr/>
            </p:nvSpPr>
            <p:spPr bwMode="auto">
              <a:xfrm>
                <a:off x="8514" y="6594"/>
                <a:ext cx="180" cy="936"/>
              </a:xfrm>
              <a:prstGeom prst="rect">
                <a:avLst/>
              </a:prstGeom>
              <a:pattFill prst="ltUpDiag">
                <a:fgClr>
                  <a:srgbClr val="0000FF"/>
                </a:fgClr>
                <a:bgClr>
                  <a:srgbClr val="FFFFFF"/>
                </a:bgClr>
              </a:pattFill>
              <a:ln w="9525">
                <a:solidFill>
                  <a:srgbClr val="000000"/>
                </a:solidFill>
                <a:miter lim="800000"/>
                <a:headEnd/>
                <a:tailEnd/>
              </a:ln>
            </p:spPr>
            <p:txBody>
              <a:bodyPr/>
              <a:lstStyle/>
              <a:p>
                <a:endParaRPr lang="zh-CN" altLang="en-US"/>
              </a:p>
            </p:txBody>
          </p:sp>
          <p:sp>
            <p:nvSpPr>
              <p:cNvPr id="481296" name="Rectangle 16" descr="浅色上对角线"/>
              <p:cNvSpPr>
                <a:spLocks noChangeArrowheads="1"/>
              </p:cNvSpPr>
              <p:nvPr/>
            </p:nvSpPr>
            <p:spPr bwMode="auto">
              <a:xfrm>
                <a:off x="8694" y="6594"/>
                <a:ext cx="180" cy="936"/>
              </a:xfrm>
              <a:prstGeom prst="rect">
                <a:avLst/>
              </a:prstGeom>
              <a:pattFill prst="ltUpDiag">
                <a:fgClr>
                  <a:srgbClr val="008000"/>
                </a:fgClr>
                <a:bgClr>
                  <a:srgbClr val="FFFFFF"/>
                </a:bgClr>
              </a:pattFill>
              <a:ln w="9525">
                <a:solidFill>
                  <a:srgbClr val="000000"/>
                </a:solidFill>
                <a:miter lim="800000"/>
                <a:headEnd/>
                <a:tailEnd/>
              </a:ln>
            </p:spPr>
            <p:txBody>
              <a:bodyPr/>
              <a:lstStyle/>
              <a:p>
                <a:endParaRPr lang="zh-CN" altLang="en-US"/>
              </a:p>
            </p:txBody>
          </p:sp>
        </p:grpSp>
      </p:grpSp>
      <p:sp>
        <p:nvSpPr>
          <p:cNvPr id="481297" name="AutoShape 17"/>
          <p:cNvSpPr>
            <a:spLocks noChangeArrowheads="1"/>
          </p:cNvSpPr>
          <p:nvPr/>
        </p:nvSpPr>
        <p:spPr bwMode="auto">
          <a:xfrm>
            <a:off x="4859338" y="3068638"/>
            <a:ext cx="1296987" cy="792410"/>
          </a:xfrm>
          <a:prstGeom prst="rightArrow">
            <a:avLst>
              <a:gd name="adj1" fmla="val 50000"/>
              <a:gd name="adj2" fmla="val 44989"/>
            </a:avLst>
          </a:prstGeom>
          <a:solidFill>
            <a:srgbClr val="E5FFF8"/>
          </a:solidFill>
          <a:ln w="9525">
            <a:solidFill>
              <a:srgbClr val="D60093"/>
            </a:solidFill>
            <a:miter lim="800000"/>
            <a:headEnd/>
            <a:tailEnd/>
          </a:ln>
          <a:effectLst/>
        </p:spPr>
        <p:txBody>
          <a:bodyPr wrap="none" anchor="ctr"/>
          <a:lstStyle/>
          <a:p>
            <a:pPr algn="ctr"/>
            <a:r>
              <a:rPr lang="zh-CN" altLang="en-US" sz="2800" b="1" dirty="0">
                <a:solidFill>
                  <a:srgbClr val="FF0000"/>
                </a:solidFill>
                <a:latin typeface="楷体_GB2312" pitchFamily="49" charset="-122"/>
                <a:ea typeface="楷体_GB2312" pitchFamily="49" charset="-122"/>
              </a:rPr>
              <a:t>投影</a:t>
            </a:r>
          </a:p>
        </p:txBody>
      </p:sp>
      <p:sp>
        <p:nvSpPr>
          <p:cNvPr id="17" name="日期占位符 16"/>
          <p:cNvSpPr>
            <a:spLocks noGrp="1"/>
          </p:cNvSpPr>
          <p:nvPr>
            <p:ph type="dt" sz="half" idx="10"/>
          </p:nvPr>
        </p:nvSpPr>
        <p:spPr/>
        <p:txBody>
          <a:bodyPr/>
          <a:lstStyle/>
          <a:p>
            <a:pPr>
              <a:defRPr/>
            </a:pPr>
            <a:fld id="{06D43A24-C822-489A-A035-E90519BB045B}" type="datetime8">
              <a:rPr lang="zh-CN" altLang="en-US" smtClean="0"/>
              <a:pPr>
                <a:defRPr/>
              </a:pPr>
              <a:t>2016年2月27日9时2分</a:t>
            </a:fld>
            <a:endParaRPr lang="zh-CN" altLang="en-US" dirty="0"/>
          </a:p>
        </p:txBody>
      </p:sp>
      <p:sp>
        <p:nvSpPr>
          <p:cNvPr id="18" name="灯片编号占位符 17"/>
          <p:cNvSpPr>
            <a:spLocks noGrp="1"/>
          </p:cNvSpPr>
          <p:nvPr>
            <p:ph type="sldNum" sz="quarter" idx="12"/>
          </p:nvPr>
        </p:nvSpPr>
        <p:spPr/>
        <p:txBody>
          <a:bodyPr/>
          <a:lstStyle/>
          <a:p>
            <a:pPr>
              <a:defRPr/>
            </a:pPr>
            <a:fld id="{A1C693C5-2466-49C7-9407-97947274FDD1}" type="slidenum">
              <a:rPr lang="zh-CN" altLang="en-US" smtClean="0"/>
              <a:pPr>
                <a:defRPr/>
              </a:pPr>
              <a:t>66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81297"/>
                                        </p:tgtEl>
                                        <p:attrNameLst>
                                          <p:attrName>style.visibility</p:attrName>
                                        </p:attrNameLst>
                                      </p:cBhvr>
                                      <p:to>
                                        <p:strVal val="visible"/>
                                      </p:to>
                                    </p:set>
                                    <p:anim calcmode="lin" valueType="num">
                                      <p:cBhvr>
                                        <p:cTn id="12" dur="1000" fill="hold"/>
                                        <p:tgtEl>
                                          <p:spTgt spid="481297"/>
                                        </p:tgtEl>
                                        <p:attrNameLst>
                                          <p:attrName>ppt_w</p:attrName>
                                        </p:attrNameLst>
                                      </p:cBhvr>
                                      <p:tavLst>
                                        <p:tav tm="0">
                                          <p:val>
                                            <p:strVal val="#ppt_w*0.70"/>
                                          </p:val>
                                        </p:tav>
                                        <p:tav tm="100000">
                                          <p:val>
                                            <p:strVal val="#ppt_w"/>
                                          </p:val>
                                        </p:tav>
                                      </p:tavLst>
                                    </p:anim>
                                    <p:anim calcmode="lin" valueType="num">
                                      <p:cBhvr>
                                        <p:cTn id="13" dur="1000" fill="hold"/>
                                        <p:tgtEl>
                                          <p:spTgt spid="481297"/>
                                        </p:tgtEl>
                                        <p:attrNameLst>
                                          <p:attrName>ppt_h</p:attrName>
                                        </p:attrNameLst>
                                      </p:cBhvr>
                                      <p:tavLst>
                                        <p:tav tm="0">
                                          <p:val>
                                            <p:strVal val="#ppt_h"/>
                                          </p:val>
                                        </p:tav>
                                        <p:tav tm="100000">
                                          <p:val>
                                            <p:strVal val="#ppt_h"/>
                                          </p:val>
                                        </p:tav>
                                      </p:tavLst>
                                    </p:anim>
                                    <p:animEffect transition="in" filter="fade">
                                      <p:cBhvr>
                                        <p:cTn id="14" dur="1000"/>
                                        <p:tgtEl>
                                          <p:spTgt spid="48129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a:t>投影运算示例</a:t>
            </a:r>
          </a:p>
        </p:txBody>
      </p:sp>
      <p:sp>
        <p:nvSpPr>
          <p:cNvPr id="482307" name="Rectangle 3"/>
          <p:cNvSpPr>
            <a:spLocks noGrp="1" noChangeArrowheads="1"/>
          </p:cNvSpPr>
          <p:nvPr>
            <p:ph type="body" idx="1"/>
          </p:nvPr>
        </p:nvSpPr>
        <p:spPr>
          <a:xfrm>
            <a:off x="539552" y="4077072"/>
            <a:ext cx="6336704" cy="1440160"/>
          </a:xfrm>
        </p:spPr>
        <p:txBody>
          <a:bodyPr/>
          <a:lstStyle/>
          <a:p>
            <a:r>
              <a:rPr lang="zh-CN" altLang="en-US" sz="2900" dirty="0" smtClean="0">
                <a:ea typeface="宋体" pitchFamily="2" charset="-122"/>
              </a:rPr>
              <a:t>例</a:t>
            </a:r>
            <a:r>
              <a:rPr lang="en-US" altLang="zh-CN" sz="2900" dirty="0" smtClean="0">
                <a:ea typeface="宋体" pitchFamily="2" charset="-122"/>
              </a:rPr>
              <a:t>2.</a:t>
            </a:r>
            <a:r>
              <a:rPr lang="zh-CN" altLang="en-US" sz="2900" dirty="0" smtClean="0">
                <a:ea typeface="宋体" pitchFamily="2" charset="-122"/>
              </a:rPr>
              <a:t>查询</a:t>
            </a:r>
            <a:r>
              <a:rPr lang="zh-CN" altLang="en-US" sz="2900" dirty="0">
                <a:ea typeface="宋体" pitchFamily="2" charset="-122"/>
              </a:rPr>
              <a:t>学生的姓名和所在系。</a:t>
            </a:r>
          </a:p>
          <a:p>
            <a:pPr>
              <a:buFontTx/>
              <a:buNone/>
            </a:pPr>
            <a:r>
              <a:rPr lang="zh-CN" altLang="en-US" sz="2900" dirty="0">
                <a:ea typeface="宋体" pitchFamily="2" charset="-122"/>
              </a:rPr>
              <a:t>   </a:t>
            </a:r>
            <a:r>
              <a:rPr lang="zh-CN" altLang="en-US" sz="2900" dirty="0">
                <a:solidFill>
                  <a:srgbClr val="D60093"/>
                </a:solidFill>
                <a:ea typeface="宋体" pitchFamily="2" charset="-122"/>
              </a:rPr>
              <a:t>∏</a:t>
            </a:r>
            <a:r>
              <a:rPr lang="en-US" altLang="zh-CN" sz="2900" baseline="-25000" dirty="0" err="1">
                <a:solidFill>
                  <a:srgbClr val="D60093"/>
                </a:solidFill>
                <a:ea typeface="宋体" pitchFamily="2" charset="-122"/>
              </a:rPr>
              <a:t>sname</a:t>
            </a:r>
            <a:r>
              <a:rPr lang="zh-CN" altLang="en-US" sz="2900" baseline="-25000" dirty="0">
                <a:solidFill>
                  <a:srgbClr val="D60093"/>
                </a:solidFill>
                <a:ea typeface="宋体" pitchFamily="2" charset="-122"/>
              </a:rPr>
              <a:t>，</a:t>
            </a:r>
            <a:r>
              <a:rPr lang="en-US" altLang="zh-CN" sz="2900" baseline="-25000" dirty="0" err="1">
                <a:solidFill>
                  <a:srgbClr val="D60093"/>
                </a:solidFill>
                <a:ea typeface="宋体" pitchFamily="2" charset="-122"/>
              </a:rPr>
              <a:t>sdept</a:t>
            </a:r>
            <a:r>
              <a:rPr lang="zh-CN" altLang="en-US" sz="2900" dirty="0">
                <a:solidFill>
                  <a:srgbClr val="D60093"/>
                </a:solidFill>
                <a:ea typeface="宋体" pitchFamily="2" charset="-122"/>
              </a:rPr>
              <a:t>（</a:t>
            </a:r>
            <a:r>
              <a:rPr lang="en-US" altLang="zh-CN" sz="2900" dirty="0">
                <a:solidFill>
                  <a:srgbClr val="D60093"/>
                </a:solidFill>
                <a:ea typeface="宋体" pitchFamily="2" charset="-122"/>
              </a:rPr>
              <a:t>Student</a:t>
            </a:r>
            <a:r>
              <a:rPr lang="zh-CN" altLang="en-US" sz="2900" dirty="0">
                <a:solidFill>
                  <a:srgbClr val="D60093"/>
                </a:solidFill>
                <a:ea typeface="宋体" pitchFamily="2" charset="-122"/>
              </a:rPr>
              <a:t>）</a:t>
            </a:r>
            <a:r>
              <a:rPr lang="zh-CN" altLang="en-US" sz="2900" dirty="0"/>
              <a:t> </a:t>
            </a:r>
          </a:p>
        </p:txBody>
      </p:sp>
      <p:sp>
        <p:nvSpPr>
          <p:cNvPr id="482308" name="Text Box 4"/>
          <p:cNvSpPr txBox="1">
            <a:spLocks noChangeArrowheads="1"/>
          </p:cNvSpPr>
          <p:nvPr/>
        </p:nvSpPr>
        <p:spPr bwMode="auto">
          <a:xfrm>
            <a:off x="251520" y="1412776"/>
            <a:ext cx="1800225" cy="1160462"/>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latin typeface="楷体_GB2312" pitchFamily="49" charset="-122"/>
                <a:ea typeface="楷体_GB2312" pitchFamily="49" charset="-122"/>
              </a:rPr>
              <a:t>有</a:t>
            </a:r>
            <a:r>
              <a:rPr lang="en-US" altLang="zh-CN" sz="2800" b="1" dirty="0">
                <a:solidFill>
                  <a:srgbClr val="FF0000"/>
                </a:solidFill>
                <a:latin typeface="楷体_GB2312" pitchFamily="49" charset="-122"/>
                <a:ea typeface="楷体_GB2312" pitchFamily="49" charset="-122"/>
              </a:rPr>
              <a:t>Student</a:t>
            </a:r>
          </a:p>
          <a:p>
            <a:pPr>
              <a:spcBef>
                <a:spcPct val="50000"/>
              </a:spcBef>
            </a:pPr>
            <a:r>
              <a:rPr lang="zh-CN" altLang="en-US" sz="2800" b="1" dirty="0">
                <a:solidFill>
                  <a:srgbClr val="FF0000"/>
                </a:solidFill>
                <a:latin typeface="楷体_GB2312" pitchFamily="49" charset="-122"/>
                <a:ea typeface="楷体_GB2312" pitchFamily="49" charset="-122"/>
              </a:rPr>
              <a:t>关系：</a:t>
            </a:r>
          </a:p>
        </p:txBody>
      </p:sp>
      <p:graphicFrame>
        <p:nvGraphicFramePr>
          <p:cNvPr id="8" name="表格 7"/>
          <p:cNvGraphicFramePr>
            <a:graphicFrameLocks noGrp="1"/>
          </p:cNvGraphicFramePr>
          <p:nvPr/>
        </p:nvGraphicFramePr>
        <p:xfrm>
          <a:off x="2051720" y="1412776"/>
          <a:ext cx="6559881" cy="2376266"/>
        </p:xfrm>
        <a:graphic>
          <a:graphicData uri="http://schemas.openxmlformats.org/drawingml/2006/table">
            <a:tbl>
              <a:tblPr/>
              <a:tblGrid>
                <a:gridCol w="1311353"/>
                <a:gridCol w="1312132"/>
                <a:gridCol w="1312132"/>
                <a:gridCol w="1312132"/>
                <a:gridCol w="1312132"/>
              </a:tblGrid>
              <a:tr h="295094">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Sno</a:t>
                      </a:r>
                      <a:endParaRPr lang="zh-CN" sz="1600" b="1" kern="1000" dirty="0">
                        <a:solidFill>
                          <a:srgbClr val="C00000"/>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Sname</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Ssex</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solidFill>
                            <a:srgbClr val="C00000"/>
                          </a:solidFill>
                          <a:latin typeface="Times New Roman"/>
                          <a:ea typeface="方正书宋简体"/>
                          <a:cs typeface="Times New Roman"/>
                        </a:rPr>
                        <a:t>Sage</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err="1">
                          <a:solidFill>
                            <a:srgbClr val="C00000"/>
                          </a:solidFill>
                          <a:latin typeface="Times New Roman"/>
                          <a:ea typeface="方正书宋简体"/>
                          <a:cs typeface="Times New Roman"/>
                        </a:rPr>
                        <a:t>Sdept</a:t>
                      </a:r>
                      <a:endParaRPr lang="zh-CN" sz="16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dirty="0">
                          <a:latin typeface="Times New Roman"/>
                          <a:ea typeface="方正书宋简体"/>
                          <a:cs typeface="Times New Roman"/>
                        </a:rPr>
                        <a:t>0811101</a:t>
                      </a:r>
                      <a:endParaRPr lang="zh-CN" sz="16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a:ea typeface="方正书宋简体"/>
                          <a:cs typeface="Times New Roman"/>
                        </a:rPr>
                        <a:t>21</a:t>
                      </a:r>
                      <a:endParaRPr lang="zh-CN" sz="16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0811102</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a:ea typeface="方正书宋简体"/>
                          <a:cs typeface="Times New Roman"/>
                        </a:rPr>
                        <a:t>20</a:t>
                      </a:r>
                      <a:endParaRPr lang="zh-CN" sz="16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0811103</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a:ea typeface="方正书宋简体"/>
                          <a:cs typeface="Times New Roman"/>
                        </a:rPr>
                        <a:t>20</a:t>
                      </a:r>
                      <a:endParaRPr lang="zh-CN" sz="16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0811104</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张小红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a:ea typeface="方正书宋简体"/>
                          <a:cs typeface="Times New Roman"/>
                        </a:rPr>
                        <a:t>19</a:t>
                      </a:r>
                      <a:endParaRPr lang="zh-CN" sz="16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0821101</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a:ea typeface="方正书宋简体"/>
                          <a:cs typeface="Times New Roman"/>
                        </a:rPr>
                        <a:t>20</a:t>
                      </a:r>
                      <a:endParaRPr lang="zh-CN" sz="16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en-US" sz="1600" b="1" kern="1000">
                          <a:latin typeface="Times New Roman"/>
                          <a:ea typeface="方正书宋简体"/>
                          <a:cs typeface="Times New Roman"/>
                        </a:rPr>
                        <a:t>0821102</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a:latin typeface="Times New Roman"/>
                          <a:ea typeface="方正书宋简体"/>
                          <a:cs typeface="Times New Roman"/>
                        </a:rPr>
                        <a:t>19</a:t>
                      </a:r>
                      <a:endParaRPr lang="zh-CN" sz="16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08">
                <a:tc>
                  <a:txBody>
                    <a:bodyPr/>
                    <a:lstStyle/>
                    <a:p>
                      <a:pPr algn="ctr">
                        <a:spcBef>
                          <a:spcPts val="240"/>
                        </a:spcBef>
                        <a:spcAft>
                          <a:spcPts val="240"/>
                        </a:spcAft>
                      </a:pPr>
                      <a:r>
                        <a:rPr lang="en-US" sz="1600" b="1" kern="1000">
                          <a:latin typeface="Times New Roman"/>
                          <a:ea typeface="方正书宋简体"/>
                          <a:cs typeface="Times New Roman"/>
                        </a:rPr>
                        <a:t>0821103</a:t>
                      </a:r>
                      <a:endParaRPr lang="zh-CN" sz="16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张海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en-US" sz="1600" b="1" kern="1000" dirty="0">
                          <a:latin typeface="Times New Roman"/>
                          <a:ea typeface="方正书宋简体"/>
                          <a:cs typeface="Times New Roman"/>
                        </a:rPr>
                        <a:t>20</a:t>
                      </a:r>
                      <a:endParaRPr lang="zh-CN" sz="16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40"/>
                        </a:spcBef>
                        <a:spcAft>
                          <a:spcPts val="240"/>
                        </a:spcAft>
                      </a:pPr>
                      <a:r>
                        <a:rPr lang="zh-CN" sz="16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3359739" y="1412776"/>
          <a:ext cx="1312132" cy="2376266"/>
        </p:xfrm>
        <a:graphic>
          <a:graphicData uri="http://schemas.openxmlformats.org/drawingml/2006/table">
            <a:tbl>
              <a:tblPr/>
              <a:tblGrid>
                <a:gridCol w="1312132"/>
              </a:tblGrid>
              <a:tr h="295094">
                <a:tc>
                  <a:txBody>
                    <a:bodyPr/>
                    <a:lstStyle/>
                    <a:p>
                      <a:pPr algn="ctr">
                        <a:spcBef>
                          <a:spcPts val="240"/>
                        </a:spcBef>
                        <a:spcAft>
                          <a:spcPts val="240"/>
                        </a:spcAft>
                      </a:pPr>
                      <a:r>
                        <a:rPr lang="en-US" sz="1600" b="1" kern="1000" dirty="0" err="1">
                          <a:solidFill>
                            <a:srgbClr val="0000FF"/>
                          </a:solidFill>
                          <a:latin typeface="Times New Roman"/>
                          <a:ea typeface="方正书宋简体"/>
                          <a:cs typeface="Times New Roman"/>
                        </a:rPr>
                        <a:t>Sname</a:t>
                      </a:r>
                      <a:endParaRPr lang="zh-CN" sz="1600" b="1" kern="1000" dirty="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张小红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08">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张海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7292316" y="1412776"/>
          <a:ext cx="1312132" cy="2376266"/>
        </p:xfrm>
        <a:graphic>
          <a:graphicData uri="http://schemas.openxmlformats.org/drawingml/2006/table">
            <a:tbl>
              <a:tblPr/>
              <a:tblGrid>
                <a:gridCol w="1312132"/>
              </a:tblGrid>
              <a:tr h="295094">
                <a:tc>
                  <a:txBody>
                    <a:bodyPr/>
                    <a:lstStyle/>
                    <a:p>
                      <a:pPr algn="ctr">
                        <a:spcBef>
                          <a:spcPts val="240"/>
                        </a:spcBef>
                        <a:spcAft>
                          <a:spcPts val="240"/>
                        </a:spcAft>
                      </a:pPr>
                      <a:r>
                        <a:rPr lang="en-US" sz="1600" b="1" kern="1000" dirty="0" err="1">
                          <a:solidFill>
                            <a:srgbClr val="0000FF"/>
                          </a:solidFill>
                          <a:latin typeface="Times New Roman"/>
                          <a:ea typeface="方正书宋简体"/>
                          <a:cs typeface="Times New Roman"/>
                        </a:rPr>
                        <a:t>Sdept</a:t>
                      </a:r>
                      <a:endParaRPr lang="zh-CN" sz="1600" b="1" kern="1000" dirty="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094">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08">
                <a:tc>
                  <a:txBody>
                    <a:bodyPr/>
                    <a:lstStyle/>
                    <a:p>
                      <a:pPr algn="ctr">
                        <a:spcBef>
                          <a:spcPts val="240"/>
                        </a:spcBef>
                        <a:spcAft>
                          <a:spcPts val="240"/>
                        </a:spcAft>
                      </a:pPr>
                      <a:r>
                        <a:rPr lang="zh-CN" sz="1600" b="1" kern="1000" dirty="0">
                          <a:solidFill>
                            <a:srgbClr val="0000FF"/>
                          </a:solidFill>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日期占位符 10"/>
          <p:cNvSpPr>
            <a:spLocks noGrp="1"/>
          </p:cNvSpPr>
          <p:nvPr>
            <p:ph type="dt" sz="half" idx="10"/>
          </p:nvPr>
        </p:nvSpPr>
        <p:spPr/>
        <p:txBody>
          <a:bodyPr/>
          <a:lstStyle/>
          <a:p>
            <a:pPr>
              <a:defRPr/>
            </a:pPr>
            <a:fld id="{7E91B075-7B9E-4A2E-AE1E-5359F8FF1BDC}" type="datetime8">
              <a:rPr lang="zh-CN" altLang="en-US" smtClean="0"/>
              <a:pPr>
                <a:defRPr/>
              </a:pPr>
              <a:t>2016年2月27日9时2分</a:t>
            </a:fld>
            <a:endParaRPr lang="zh-CN" altLang="en-US" dirty="0"/>
          </a:p>
        </p:txBody>
      </p:sp>
      <p:sp>
        <p:nvSpPr>
          <p:cNvPr id="12" name="灯片编号占位符 11"/>
          <p:cNvSpPr>
            <a:spLocks noGrp="1"/>
          </p:cNvSpPr>
          <p:nvPr>
            <p:ph type="sldNum" sz="quarter" idx="12"/>
          </p:nvPr>
        </p:nvSpPr>
        <p:spPr/>
        <p:txBody>
          <a:bodyPr/>
          <a:lstStyle/>
          <a:p>
            <a:pPr>
              <a:defRPr/>
            </a:pPr>
            <a:fld id="{A1C693C5-2466-49C7-9407-97947274FDD1}" type="slidenum">
              <a:rPr lang="zh-CN" altLang="en-US" smtClean="0"/>
              <a:pPr>
                <a:defRPr/>
              </a:pPr>
              <a:t>67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连接运算</a:t>
            </a:r>
            <a:endParaRPr lang="zh-CN" altLang="en-US" dirty="0"/>
          </a:p>
        </p:txBody>
      </p:sp>
      <p:sp>
        <p:nvSpPr>
          <p:cNvPr id="3" name="内容占位符 2"/>
          <p:cNvSpPr>
            <a:spLocks noGrp="1"/>
          </p:cNvSpPr>
          <p:nvPr>
            <p:ph idx="1"/>
          </p:nvPr>
        </p:nvSpPr>
        <p:spPr/>
        <p:txBody>
          <a:bodyPr/>
          <a:lstStyle/>
          <a:p>
            <a:pPr>
              <a:lnSpc>
                <a:spcPct val="100000"/>
              </a:lnSpc>
            </a:pPr>
            <a:r>
              <a:rPr lang="zh-CN" altLang="zh-CN" dirty="0" smtClean="0"/>
              <a:t>连接运算用来连接相互之间有联系的两个关系，从而产生一个新的关系。</a:t>
            </a:r>
            <a:endParaRPr lang="en-US" altLang="zh-CN" dirty="0" smtClean="0"/>
          </a:p>
          <a:p>
            <a:pPr>
              <a:lnSpc>
                <a:spcPct val="100000"/>
              </a:lnSpc>
            </a:pPr>
            <a:r>
              <a:rPr lang="zh-CN" altLang="zh-CN" dirty="0" smtClean="0"/>
              <a:t>连接运算具有如下几种形式：</a:t>
            </a:r>
          </a:p>
          <a:p>
            <a:pPr lvl="1">
              <a:lnSpc>
                <a:spcPct val="100000"/>
              </a:lnSpc>
            </a:pPr>
            <a:r>
              <a:rPr lang="zh-CN" altLang="zh-CN" sz="3200" dirty="0" smtClean="0"/>
              <a:t>θ连接</a:t>
            </a:r>
          </a:p>
          <a:p>
            <a:pPr lvl="1">
              <a:lnSpc>
                <a:spcPct val="100000"/>
              </a:lnSpc>
            </a:pPr>
            <a:r>
              <a:rPr lang="zh-CN" altLang="zh-CN" sz="3200" dirty="0" smtClean="0"/>
              <a:t>等值连接（θ连接的特例）</a:t>
            </a:r>
          </a:p>
          <a:p>
            <a:pPr lvl="1">
              <a:lnSpc>
                <a:spcPct val="100000"/>
              </a:lnSpc>
            </a:pPr>
            <a:r>
              <a:rPr lang="zh-CN" altLang="zh-CN" sz="3200" dirty="0" smtClean="0"/>
              <a:t>自然连接</a:t>
            </a:r>
          </a:p>
          <a:p>
            <a:pPr lvl="1">
              <a:lnSpc>
                <a:spcPct val="100000"/>
              </a:lnSpc>
            </a:pPr>
            <a:r>
              <a:rPr lang="zh-CN" altLang="zh-CN" sz="3200" dirty="0" smtClean="0"/>
              <a:t>外部连接（或称外连接）</a:t>
            </a:r>
          </a:p>
          <a:p>
            <a:pPr lvl="1">
              <a:lnSpc>
                <a:spcPct val="100000"/>
              </a:lnSpc>
            </a:pPr>
            <a:r>
              <a:rPr lang="zh-CN" altLang="zh-CN" sz="3200" dirty="0" smtClean="0"/>
              <a:t>半连接</a:t>
            </a:r>
            <a:endParaRPr lang="zh-CN" altLang="en-US" sz="3200" dirty="0"/>
          </a:p>
        </p:txBody>
      </p:sp>
      <p:sp>
        <p:nvSpPr>
          <p:cNvPr id="4" name="日期占位符 3"/>
          <p:cNvSpPr>
            <a:spLocks noGrp="1"/>
          </p:cNvSpPr>
          <p:nvPr>
            <p:ph type="dt" sz="half" idx="10"/>
          </p:nvPr>
        </p:nvSpPr>
        <p:spPr/>
        <p:txBody>
          <a:bodyPr/>
          <a:lstStyle/>
          <a:p>
            <a:pPr>
              <a:defRPr/>
            </a:pPr>
            <a:fld id="{524B0839-2F97-4933-BAA8-561D112B4E8E}"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θ连接</a:t>
            </a:r>
            <a:endParaRPr lang="zh-CN" altLang="en-US" dirty="0"/>
          </a:p>
        </p:txBody>
      </p:sp>
      <p:sp>
        <p:nvSpPr>
          <p:cNvPr id="3" name="内容占位符 2"/>
          <p:cNvSpPr>
            <a:spLocks noGrp="1"/>
          </p:cNvSpPr>
          <p:nvPr>
            <p:ph idx="1"/>
          </p:nvPr>
        </p:nvSpPr>
        <p:spPr>
          <a:xfrm>
            <a:off x="611560" y="2348880"/>
            <a:ext cx="8064896" cy="3744416"/>
          </a:xfrm>
        </p:spPr>
        <p:txBody>
          <a:bodyPr/>
          <a:lstStyle/>
          <a:p>
            <a:r>
              <a:rPr lang="en-US" altLang="zh-CN" dirty="0" smtClean="0"/>
              <a:t>A</a:t>
            </a:r>
            <a:r>
              <a:rPr lang="zh-CN" altLang="en-US" dirty="0" smtClean="0"/>
              <a:t>、</a:t>
            </a:r>
            <a:r>
              <a:rPr lang="en-US" altLang="zh-CN" dirty="0" smtClean="0"/>
              <a:t>B</a:t>
            </a:r>
            <a:r>
              <a:rPr lang="zh-CN" altLang="zh-CN" dirty="0" smtClean="0"/>
              <a:t>是关系</a:t>
            </a:r>
            <a:r>
              <a:rPr lang="en-US" altLang="zh-CN" dirty="0" smtClean="0"/>
              <a:t>R</a:t>
            </a:r>
            <a:r>
              <a:rPr lang="zh-CN" altLang="zh-CN" dirty="0" smtClean="0"/>
              <a:t>和</a:t>
            </a:r>
            <a:r>
              <a:rPr lang="en-US" altLang="zh-CN" dirty="0" smtClean="0"/>
              <a:t>S</a:t>
            </a:r>
            <a:r>
              <a:rPr lang="zh-CN" altLang="zh-CN" dirty="0" smtClean="0"/>
              <a:t>上语义相同的属性或属性组，</a:t>
            </a:r>
            <a:endParaRPr lang="en-US" altLang="zh-CN" dirty="0" smtClean="0"/>
          </a:p>
          <a:p>
            <a:r>
              <a:rPr lang="zh-CN" altLang="zh-CN" dirty="0" smtClean="0"/>
              <a:t>θ是比较运算符。</a:t>
            </a:r>
            <a:endParaRPr lang="en-US" altLang="zh-CN" dirty="0" smtClean="0"/>
          </a:p>
          <a:p>
            <a:r>
              <a:rPr lang="zh-CN" altLang="zh-CN" dirty="0" smtClean="0"/>
              <a:t>连接运算从</a:t>
            </a:r>
            <a:r>
              <a:rPr lang="en-US" altLang="zh-CN" dirty="0" smtClean="0"/>
              <a:t>R</a:t>
            </a:r>
            <a:r>
              <a:rPr lang="zh-CN" altLang="zh-CN" dirty="0" smtClean="0"/>
              <a:t>和</a:t>
            </a:r>
            <a:r>
              <a:rPr lang="en-US" altLang="zh-CN" dirty="0" smtClean="0"/>
              <a:t>S</a:t>
            </a:r>
            <a:r>
              <a:rPr lang="zh-CN" altLang="zh-CN" dirty="0" smtClean="0"/>
              <a:t>的广义笛卡尔积中选择</a:t>
            </a:r>
            <a:r>
              <a:rPr lang="en-US" altLang="zh-CN" dirty="0" smtClean="0"/>
              <a:t>R</a:t>
            </a:r>
            <a:r>
              <a:rPr lang="zh-CN" altLang="zh-CN" dirty="0" smtClean="0"/>
              <a:t>关系在</a:t>
            </a:r>
            <a:r>
              <a:rPr lang="en-US" altLang="zh-CN" dirty="0" smtClean="0"/>
              <a:t>A</a:t>
            </a:r>
            <a:r>
              <a:rPr lang="zh-CN" altLang="zh-CN" dirty="0" smtClean="0"/>
              <a:t>属性组上的值与</a:t>
            </a:r>
            <a:r>
              <a:rPr lang="en-US" altLang="zh-CN" dirty="0" smtClean="0"/>
              <a:t>S</a:t>
            </a:r>
            <a:r>
              <a:rPr lang="zh-CN" altLang="zh-CN" dirty="0" smtClean="0"/>
              <a:t>关系在</a:t>
            </a:r>
            <a:r>
              <a:rPr lang="en-US" altLang="zh-CN" dirty="0" smtClean="0"/>
              <a:t>B</a:t>
            </a:r>
            <a:r>
              <a:rPr lang="zh-CN" altLang="zh-CN" dirty="0" smtClean="0"/>
              <a:t>属性组上</a:t>
            </a:r>
            <a:r>
              <a:rPr lang="zh-CN" altLang="en-US" dirty="0" smtClean="0"/>
              <a:t>的</a:t>
            </a:r>
            <a:r>
              <a:rPr lang="zh-CN" altLang="zh-CN" dirty="0" smtClean="0"/>
              <a:t>值满足θ的元组。</a:t>
            </a:r>
            <a:endParaRPr lang="zh-CN" altLang="en-US" dirty="0"/>
          </a:p>
        </p:txBody>
      </p:sp>
      <p:sp>
        <p:nvSpPr>
          <p:cNvPr id="4" name="日期占位符 3"/>
          <p:cNvSpPr>
            <a:spLocks noGrp="1"/>
          </p:cNvSpPr>
          <p:nvPr>
            <p:ph type="dt" sz="half" idx="10"/>
          </p:nvPr>
        </p:nvSpPr>
        <p:spPr/>
        <p:txBody>
          <a:bodyPr/>
          <a:lstStyle/>
          <a:p>
            <a:pPr>
              <a:defRPr/>
            </a:pPr>
            <a:fld id="{5B44728F-C15C-4D25-BAA2-84793EB72857}"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69</a:t>
            </a:fld>
            <a:endParaRPr lang="zh-CN" altLang="en-US"/>
          </a:p>
        </p:txBody>
      </p:sp>
      <p:sp>
        <p:nvSpPr>
          <p:cNvPr id="169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9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9987" name="Object 3"/>
          <p:cNvGraphicFramePr>
            <a:graphicFrameLocks noChangeAspect="1"/>
          </p:cNvGraphicFramePr>
          <p:nvPr/>
        </p:nvGraphicFramePr>
        <p:xfrm>
          <a:off x="611560" y="1412776"/>
          <a:ext cx="7997003" cy="936104"/>
        </p:xfrm>
        <a:graphic>
          <a:graphicData uri="http://schemas.openxmlformats.org/presentationml/2006/ole">
            <mc:AlternateContent xmlns:mc="http://schemas.openxmlformats.org/markup-compatibility/2006">
              <mc:Choice xmlns:v="urn:schemas-microsoft-com:vml" Requires="v">
                <p:oleObj spid="_x0000_s169989" name="Visio" r:id="rId3" imgW="3274609" imgH="379415" progId="Visio.Drawing.11">
                  <p:embed/>
                </p:oleObj>
              </mc:Choice>
              <mc:Fallback>
                <p:oleObj name="Visio" r:id="rId3" imgW="3274609" imgH="379415"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2776"/>
                        <a:ext cx="7997003"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3.1.2  </a:t>
            </a:r>
            <a:r>
              <a:rPr lang="zh-CN" altLang="zh-CN" smtClean="0"/>
              <a:t>数据操作</a:t>
            </a:r>
            <a:endParaRPr lang="zh-CN" altLang="en-US" smtClean="0"/>
          </a:p>
        </p:txBody>
      </p:sp>
      <p:sp>
        <p:nvSpPr>
          <p:cNvPr id="17411" name="内容占位符 2"/>
          <p:cNvSpPr>
            <a:spLocks noGrp="1"/>
          </p:cNvSpPr>
          <p:nvPr>
            <p:ph idx="1"/>
          </p:nvPr>
        </p:nvSpPr>
        <p:spPr>
          <a:xfrm>
            <a:off x="468313" y="1414463"/>
            <a:ext cx="8207375" cy="4678362"/>
          </a:xfrm>
        </p:spPr>
        <p:txBody>
          <a:bodyPr/>
          <a:lstStyle/>
          <a:p>
            <a:r>
              <a:rPr lang="zh-CN" altLang="zh-CN" sz="3400" smtClean="0"/>
              <a:t>关系数据模型中的操作包括：</a:t>
            </a:r>
          </a:p>
          <a:p>
            <a:r>
              <a:rPr lang="zh-CN" altLang="zh-CN" sz="3400" smtClean="0">
                <a:solidFill>
                  <a:srgbClr val="FF0000"/>
                </a:solidFill>
              </a:rPr>
              <a:t>传统的关系运算</a:t>
            </a:r>
            <a:r>
              <a:rPr lang="zh-CN" altLang="zh-CN" sz="3400" smtClean="0"/>
              <a:t>：并、交、差、广义笛卡尔乘积；</a:t>
            </a:r>
          </a:p>
          <a:p>
            <a:r>
              <a:rPr lang="zh-CN" altLang="zh-CN" sz="3400" smtClean="0">
                <a:solidFill>
                  <a:srgbClr val="FF0000"/>
                </a:solidFill>
              </a:rPr>
              <a:t>专门的关系运算</a:t>
            </a:r>
            <a:r>
              <a:rPr lang="zh-CN" altLang="zh-CN" sz="3400" smtClean="0"/>
              <a:t>：选择、投影、连接、除</a:t>
            </a:r>
            <a:r>
              <a:rPr lang="en-US" altLang="zh-CN" sz="3400" smtClean="0"/>
              <a:t>;</a:t>
            </a:r>
            <a:endParaRPr lang="zh-CN" altLang="zh-CN" sz="3400" smtClean="0"/>
          </a:p>
          <a:p>
            <a:r>
              <a:rPr lang="zh-CN" altLang="zh-CN" sz="3400" smtClean="0">
                <a:solidFill>
                  <a:srgbClr val="FF0000"/>
                </a:solidFill>
              </a:rPr>
              <a:t>有关的数据操作</a:t>
            </a:r>
            <a:r>
              <a:rPr lang="zh-CN" altLang="zh-CN" sz="3400" smtClean="0"/>
              <a:t>：查询、插入、删除</a:t>
            </a:r>
            <a:r>
              <a:rPr lang="zh-CN" altLang="en-US" sz="3400" smtClean="0"/>
              <a:t>、</a:t>
            </a:r>
            <a:r>
              <a:rPr lang="zh-CN" altLang="zh-CN" sz="3400" smtClean="0"/>
              <a:t>更改。</a:t>
            </a:r>
            <a:endParaRPr lang="zh-CN" altLang="en-US" sz="3400" smtClean="0"/>
          </a:p>
        </p:txBody>
      </p:sp>
      <p:sp>
        <p:nvSpPr>
          <p:cNvPr id="17412" name="日期占位符 3"/>
          <p:cNvSpPr>
            <a:spLocks noGrp="1"/>
          </p:cNvSpPr>
          <p:nvPr>
            <p:ph type="dt" sz="quarter" idx="10"/>
          </p:nvPr>
        </p:nvSpPr>
        <p:spPr>
          <a:noFill/>
        </p:spPr>
        <p:txBody>
          <a:bodyPr/>
          <a:lstStyle/>
          <a:p>
            <a:fld id="{669CC3AF-B296-4E19-B4F2-191FEB62FDBF}" type="datetime8">
              <a:rPr lang="zh-CN" altLang="en-US" smtClean="0"/>
              <a:pPr/>
              <a:t>2016年2月27日9时2分</a:t>
            </a:fld>
            <a:endParaRPr lang="zh-CN" altLang="en-US" smtClean="0"/>
          </a:p>
        </p:txBody>
      </p:sp>
      <p:sp>
        <p:nvSpPr>
          <p:cNvPr id="17413" name="灯片编号占位符 4"/>
          <p:cNvSpPr>
            <a:spLocks noGrp="1"/>
          </p:cNvSpPr>
          <p:nvPr>
            <p:ph type="sldNum" sz="quarter" idx="12"/>
          </p:nvPr>
        </p:nvSpPr>
        <p:spPr>
          <a:noFill/>
        </p:spPr>
        <p:txBody>
          <a:bodyPr/>
          <a:lstStyle/>
          <a:p>
            <a:fld id="{340DA962-E6D3-4A97-8773-B5174720AD0E}" type="slidenum">
              <a:rPr lang="zh-CN" altLang="en-US" smtClean="0"/>
              <a:pPr/>
              <a:t>7</a:t>
            </a:fld>
            <a:endParaRPr lang="zh-CN"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a:t>等值连接</a:t>
            </a:r>
          </a:p>
        </p:txBody>
      </p:sp>
      <p:sp>
        <p:nvSpPr>
          <p:cNvPr id="484355" name="Rectangle 3"/>
          <p:cNvSpPr>
            <a:spLocks noGrp="1" noChangeArrowheads="1"/>
          </p:cNvSpPr>
          <p:nvPr>
            <p:ph type="body" idx="1"/>
          </p:nvPr>
        </p:nvSpPr>
        <p:spPr>
          <a:xfrm>
            <a:off x="323528" y="1628801"/>
            <a:ext cx="8424936" cy="2016224"/>
          </a:xfrm>
        </p:spPr>
        <p:txBody>
          <a:bodyPr/>
          <a:lstStyle/>
          <a:p>
            <a:r>
              <a:rPr lang="en-US" altLang="zh-CN" dirty="0" smtClean="0"/>
              <a:t>θ</a:t>
            </a:r>
            <a:r>
              <a:rPr lang="zh-CN" altLang="en-US" dirty="0"/>
              <a:t>为“</a:t>
            </a:r>
            <a:r>
              <a:rPr lang="en-US" altLang="zh-CN" dirty="0"/>
              <a:t>=”</a:t>
            </a:r>
            <a:r>
              <a:rPr lang="zh-CN" altLang="en-US" dirty="0"/>
              <a:t>的连接成为等值连接。它是从关系</a:t>
            </a:r>
            <a:r>
              <a:rPr lang="en-US" altLang="zh-CN" dirty="0"/>
              <a:t>R</a:t>
            </a:r>
            <a:r>
              <a:rPr lang="zh-CN" altLang="en-US" dirty="0"/>
              <a:t>与</a:t>
            </a:r>
            <a:r>
              <a:rPr lang="en-US" altLang="zh-CN" dirty="0"/>
              <a:t>S</a:t>
            </a:r>
            <a:r>
              <a:rPr lang="zh-CN" altLang="en-US" dirty="0"/>
              <a:t>的笛卡尔积中选取</a:t>
            </a:r>
            <a:r>
              <a:rPr lang="en-US" altLang="zh-CN" dirty="0"/>
              <a:t>A</a:t>
            </a:r>
            <a:r>
              <a:rPr lang="zh-CN" altLang="en-US" dirty="0"/>
              <a:t>，</a:t>
            </a:r>
            <a:r>
              <a:rPr lang="en-US" altLang="zh-CN" dirty="0"/>
              <a:t>B</a:t>
            </a:r>
            <a:r>
              <a:rPr lang="zh-CN" altLang="en-US" dirty="0"/>
              <a:t>属性值相等的那些</a:t>
            </a:r>
            <a:r>
              <a:rPr lang="zh-CN" altLang="en-US" dirty="0" smtClean="0"/>
              <a:t>元组：</a:t>
            </a:r>
            <a:endParaRPr lang="zh-CN" altLang="en-US" dirty="0"/>
          </a:p>
        </p:txBody>
      </p:sp>
      <p:sp>
        <p:nvSpPr>
          <p:cNvPr id="484361" name="Rectangle 9"/>
          <p:cNvSpPr>
            <a:spLocks noChangeArrowheads="1"/>
          </p:cNvSpPr>
          <p:nvPr/>
        </p:nvSpPr>
        <p:spPr bwMode="auto">
          <a:xfrm>
            <a:off x="0" y="32670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52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2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2579" name="Object 3"/>
          <p:cNvGraphicFramePr>
            <a:graphicFrameLocks noChangeAspect="1"/>
          </p:cNvGraphicFramePr>
          <p:nvPr/>
        </p:nvGraphicFramePr>
        <p:xfrm>
          <a:off x="465487" y="3717032"/>
          <a:ext cx="8210969" cy="936104"/>
        </p:xfrm>
        <a:graphic>
          <a:graphicData uri="http://schemas.openxmlformats.org/presentationml/2006/ole">
            <mc:AlternateContent xmlns:mc="http://schemas.openxmlformats.org/markup-compatibility/2006">
              <mc:Choice xmlns:v="urn:schemas-microsoft-com:vml" Requires="v">
                <p:oleObj spid="_x0000_s152581" name="Visio" r:id="rId3" imgW="3274609" imgH="379415" progId="Visio.Drawing.11">
                  <p:embed/>
                </p:oleObj>
              </mc:Choice>
              <mc:Fallback>
                <p:oleObj name="Visio" r:id="rId3" imgW="3274609" imgH="379415"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87" y="3717032"/>
                        <a:ext cx="8210969"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日期占位符 7"/>
          <p:cNvSpPr>
            <a:spLocks noGrp="1"/>
          </p:cNvSpPr>
          <p:nvPr>
            <p:ph type="dt" sz="half" idx="10"/>
          </p:nvPr>
        </p:nvSpPr>
        <p:spPr/>
        <p:txBody>
          <a:bodyPr/>
          <a:lstStyle/>
          <a:p>
            <a:pPr>
              <a:defRPr/>
            </a:pPr>
            <a:fld id="{670C7167-F6BA-47B0-B9BF-DF15F9E889B5}" type="datetime8">
              <a:rPr lang="zh-CN" altLang="en-US" smtClean="0"/>
              <a:pPr>
                <a:defRPr/>
              </a:pPr>
              <a:t>2016年2月27日9时2分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70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blinds(horizontal)">
                                      <p:cBhvr>
                                        <p:cTn id="7"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自然连接</a:t>
            </a:r>
          </a:p>
        </p:txBody>
      </p:sp>
      <p:sp>
        <p:nvSpPr>
          <p:cNvPr id="485379" name="Rectangle 3"/>
          <p:cNvSpPr>
            <a:spLocks noGrp="1" noChangeArrowheads="1"/>
          </p:cNvSpPr>
          <p:nvPr>
            <p:ph type="body" idx="1"/>
          </p:nvPr>
        </p:nvSpPr>
        <p:spPr>
          <a:xfrm>
            <a:off x="395536" y="1484784"/>
            <a:ext cx="8352928" cy="2664296"/>
          </a:xfrm>
        </p:spPr>
        <p:txBody>
          <a:bodyPr/>
          <a:lstStyle/>
          <a:p>
            <a:r>
              <a:rPr lang="zh-CN" altLang="en-US" dirty="0"/>
              <a:t>是一种特殊的等值连接，它</a:t>
            </a:r>
            <a:r>
              <a:rPr lang="zh-CN" altLang="en-US" dirty="0">
                <a:solidFill>
                  <a:srgbClr val="008000"/>
                </a:solidFill>
              </a:rPr>
              <a:t>去掉了等值连接结果中的重复的属性列</a:t>
            </a:r>
            <a:r>
              <a:rPr lang="zh-CN" altLang="en-US" dirty="0" smtClean="0"/>
              <a:t>。</a:t>
            </a:r>
            <a:endParaRPr lang="en-US" altLang="zh-CN" dirty="0" smtClean="0"/>
          </a:p>
          <a:p>
            <a:r>
              <a:rPr lang="zh-CN" altLang="en-US" dirty="0" smtClean="0"/>
              <a:t>即若</a:t>
            </a:r>
            <a:r>
              <a:rPr lang="en-US" altLang="zh-CN" dirty="0"/>
              <a:t>R</a:t>
            </a:r>
            <a:r>
              <a:rPr lang="zh-CN" altLang="en-US" dirty="0"/>
              <a:t>与</a:t>
            </a:r>
            <a:r>
              <a:rPr lang="en-US" altLang="zh-CN" dirty="0"/>
              <a:t>S</a:t>
            </a:r>
            <a:r>
              <a:rPr lang="zh-CN" altLang="en-US" dirty="0"/>
              <a:t>具有相同的属性组</a:t>
            </a:r>
            <a:r>
              <a:rPr lang="en-US" altLang="zh-CN" dirty="0"/>
              <a:t>B</a:t>
            </a:r>
            <a:r>
              <a:rPr lang="zh-CN" altLang="en-US" dirty="0"/>
              <a:t>，则自然连接可记作：</a:t>
            </a:r>
            <a:endParaRPr lang="zh-CN" altLang="en-US" dirty="0">
              <a:solidFill>
                <a:srgbClr val="FF0000"/>
              </a:solidFill>
            </a:endParaRPr>
          </a:p>
        </p:txBody>
      </p:sp>
      <p:sp>
        <p:nvSpPr>
          <p:cNvPr id="485381" name="Rectangle 5"/>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1553" name="Object 1"/>
          <p:cNvGraphicFramePr>
            <a:graphicFrameLocks noChangeAspect="1"/>
          </p:cNvGraphicFramePr>
          <p:nvPr/>
        </p:nvGraphicFramePr>
        <p:xfrm>
          <a:off x="683568" y="4365104"/>
          <a:ext cx="8222004" cy="864096"/>
        </p:xfrm>
        <a:graphic>
          <a:graphicData uri="http://schemas.openxmlformats.org/presentationml/2006/ole">
            <mc:AlternateContent xmlns:mc="http://schemas.openxmlformats.org/markup-compatibility/2006">
              <mc:Choice xmlns:v="urn:schemas-microsoft-com:vml" Requires="v">
                <p:oleObj spid="_x0000_s151555" name="Visio" r:id="rId3" imgW="3274609" imgH="376489" progId="Visio.Drawing.11">
                  <p:embed/>
                </p:oleObj>
              </mc:Choice>
              <mc:Fallback>
                <p:oleObj name="Visio" r:id="rId3" imgW="3274609" imgH="376489"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365104"/>
                        <a:ext cx="8222004"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日期占位符 6"/>
          <p:cNvSpPr>
            <a:spLocks noGrp="1"/>
          </p:cNvSpPr>
          <p:nvPr>
            <p:ph type="dt" sz="half" idx="10"/>
          </p:nvPr>
        </p:nvSpPr>
        <p:spPr/>
        <p:txBody>
          <a:bodyPr/>
          <a:lstStyle/>
          <a:p>
            <a:pPr>
              <a:defRPr/>
            </a:pPr>
            <a:fld id="{FF9CC086-8F9E-4CF3-8458-ACBA5935D0F9}" type="datetime8">
              <a:rPr lang="zh-CN" altLang="en-US" smtClean="0"/>
              <a:pPr>
                <a:defRPr/>
              </a:pPr>
              <a:t>2016年2月27日9时2分</a:t>
            </a:fld>
            <a:endParaRPr lang="zh-CN" altLang="en-US" dirty="0"/>
          </a:p>
        </p:txBody>
      </p:sp>
      <p:sp>
        <p:nvSpPr>
          <p:cNvPr id="8" name="灯片编号占位符 7"/>
          <p:cNvSpPr>
            <a:spLocks noGrp="1"/>
          </p:cNvSpPr>
          <p:nvPr>
            <p:ph type="sldNum" sz="quarter" idx="12"/>
          </p:nvPr>
        </p:nvSpPr>
        <p:spPr/>
        <p:txBody>
          <a:bodyPr/>
          <a:lstStyle/>
          <a:p>
            <a:pPr>
              <a:defRPr/>
            </a:pPr>
            <a:fld id="{A1C693C5-2466-49C7-9407-97947274FDD1}" type="slidenum">
              <a:rPr lang="zh-CN" altLang="en-US" smtClean="0"/>
              <a:pPr>
                <a:defRPr/>
              </a:pPr>
              <a:t>71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1553"/>
                                        </p:tgtEl>
                                        <p:attrNameLst>
                                          <p:attrName>style.visibility</p:attrName>
                                        </p:attrNameLst>
                                      </p:cBhvr>
                                      <p:to>
                                        <p:strVal val="visible"/>
                                      </p:to>
                                    </p:set>
                                    <p:animEffect transition="in" filter="blinds(horizontal)">
                                      <p:cBhvr>
                                        <p:cTn id="7" dur="500"/>
                                        <p:tgtEl>
                                          <p:spTgt spid="15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原始数据</a:t>
            </a:r>
            <a:endParaRPr lang="zh-CN" altLang="en-US" dirty="0"/>
          </a:p>
        </p:txBody>
      </p:sp>
      <p:sp>
        <p:nvSpPr>
          <p:cNvPr id="4" name="日期占位符 3"/>
          <p:cNvSpPr>
            <a:spLocks noGrp="1"/>
          </p:cNvSpPr>
          <p:nvPr>
            <p:ph type="dt" sz="half" idx="10"/>
          </p:nvPr>
        </p:nvSpPr>
        <p:spPr/>
        <p:txBody>
          <a:bodyPr/>
          <a:lstStyle/>
          <a:p>
            <a:pPr>
              <a:defRPr/>
            </a:pPr>
            <a:fld id="{C28AD0EB-C105-42CB-9772-C93AB0BB7A35}"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72</a:t>
            </a:fld>
            <a:endParaRPr lang="zh-CN" altLang="en-US" dirty="0"/>
          </a:p>
        </p:txBody>
      </p:sp>
      <p:sp>
        <p:nvSpPr>
          <p:cNvPr id="17305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Verdana" pitchFamily="34" charset="0"/>
              <a:ea typeface="宋体" pitchFamily="2" charset="-122"/>
            </a:endParaRPr>
          </a:p>
        </p:txBody>
      </p:sp>
      <p:pic>
        <p:nvPicPr>
          <p:cNvPr id="173058" name="Picture 2"/>
          <p:cNvPicPr>
            <a:picLocks noChangeAspect="1" noChangeArrowheads="1"/>
          </p:cNvPicPr>
          <p:nvPr/>
        </p:nvPicPr>
        <p:blipFill>
          <a:blip r:embed="rId2" cstate="print"/>
          <a:srcRect/>
          <a:stretch>
            <a:fillRect/>
          </a:stretch>
        </p:blipFill>
        <p:spPr bwMode="auto">
          <a:xfrm>
            <a:off x="2915816" y="1340768"/>
            <a:ext cx="4372326" cy="1656184"/>
          </a:xfrm>
          <a:prstGeom prst="rect">
            <a:avLst/>
          </a:prstGeom>
          <a:noFill/>
          <a:ln w="9525">
            <a:noFill/>
            <a:miter lim="800000"/>
            <a:headEnd/>
            <a:tailEnd/>
          </a:ln>
        </p:spPr>
      </p:pic>
      <p:pic>
        <p:nvPicPr>
          <p:cNvPr id="173059" name="Picture 3"/>
          <p:cNvPicPr>
            <a:picLocks noChangeAspect="1" noChangeArrowheads="1"/>
          </p:cNvPicPr>
          <p:nvPr/>
        </p:nvPicPr>
        <p:blipFill>
          <a:blip r:embed="rId3" cstate="print"/>
          <a:srcRect/>
          <a:stretch>
            <a:fillRect/>
          </a:stretch>
        </p:blipFill>
        <p:spPr bwMode="auto">
          <a:xfrm>
            <a:off x="2915816" y="3140968"/>
            <a:ext cx="4367188" cy="2448272"/>
          </a:xfrm>
          <a:prstGeom prst="rect">
            <a:avLst/>
          </a:prstGeom>
          <a:noFill/>
          <a:ln w="9525">
            <a:noFill/>
            <a:miter lim="800000"/>
            <a:headEnd/>
            <a:tailEnd/>
          </a:ln>
        </p:spPr>
      </p:pic>
      <p:sp>
        <p:nvSpPr>
          <p:cNvPr id="10" name="TextBox 9"/>
          <p:cNvSpPr txBox="1"/>
          <p:nvPr/>
        </p:nvSpPr>
        <p:spPr>
          <a:xfrm>
            <a:off x="1835696" y="1412776"/>
            <a:ext cx="1008112" cy="584775"/>
          </a:xfrm>
          <a:prstGeom prst="rect">
            <a:avLst/>
          </a:prstGeom>
          <a:noFill/>
        </p:spPr>
        <p:txBody>
          <a:bodyPr wrap="square" rtlCol="0">
            <a:spAutoFit/>
          </a:bodyPr>
          <a:lstStyle/>
          <a:p>
            <a:r>
              <a:rPr lang="zh-CN" altLang="en-US" sz="3200" b="1" dirty="0" smtClean="0">
                <a:solidFill>
                  <a:srgbClr val="FF0000"/>
                </a:solidFill>
                <a:latin typeface="方正姚体" pitchFamily="2" charset="-122"/>
                <a:ea typeface="方正姚体" pitchFamily="2" charset="-122"/>
              </a:rPr>
              <a:t>商品</a:t>
            </a:r>
            <a:endParaRPr lang="zh-CN" altLang="en-US" sz="3200" b="1" dirty="0">
              <a:solidFill>
                <a:srgbClr val="FF0000"/>
              </a:solidFill>
              <a:latin typeface="方正姚体" pitchFamily="2" charset="-122"/>
              <a:ea typeface="方正姚体" pitchFamily="2" charset="-122"/>
            </a:endParaRPr>
          </a:p>
        </p:txBody>
      </p:sp>
      <p:sp>
        <p:nvSpPr>
          <p:cNvPr id="11" name="TextBox 10"/>
          <p:cNvSpPr txBox="1"/>
          <p:nvPr/>
        </p:nvSpPr>
        <p:spPr>
          <a:xfrm>
            <a:off x="1835696" y="3212976"/>
            <a:ext cx="1008112" cy="584775"/>
          </a:xfrm>
          <a:prstGeom prst="rect">
            <a:avLst/>
          </a:prstGeom>
          <a:noFill/>
        </p:spPr>
        <p:txBody>
          <a:bodyPr wrap="square" rtlCol="0">
            <a:spAutoFit/>
          </a:bodyPr>
          <a:lstStyle/>
          <a:p>
            <a:r>
              <a:rPr lang="zh-CN" altLang="en-US" sz="3200" b="1" dirty="0" smtClean="0">
                <a:solidFill>
                  <a:srgbClr val="FF0000"/>
                </a:solidFill>
                <a:latin typeface="方正姚体" pitchFamily="2" charset="-122"/>
                <a:ea typeface="方正姚体" pitchFamily="2" charset="-122"/>
              </a:rPr>
              <a:t>销售</a:t>
            </a:r>
            <a:endParaRPr lang="zh-CN" altLang="en-US" sz="3200" b="1" dirty="0">
              <a:solidFill>
                <a:srgbClr val="FF0000"/>
              </a:solidFill>
              <a:latin typeface="方正姚体" pitchFamily="2" charset="-122"/>
              <a:ea typeface="方正姚体" pitchFamily="2" charset="-122"/>
            </a:endParaRPr>
          </a:p>
        </p:txBody>
      </p:sp>
      <p:sp>
        <p:nvSpPr>
          <p:cNvPr id="13" name="动作按钮: 自定义 12">
            <a:hlinkClick r:id="rId4" action="ppaction://hlinksldjump" highlightClick="1"/>
          </p:cNvPr>
          <p:cNvSpPr/>
          <p:nvPr/>
        </p:nvSpPr>
        <p:spPr>
          <a:xfrm>
            <a:off x="2987824" y="5733256"/>
            <a:ext cx="1584176"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楷体_GB2312" pitchFamily="49" charset="-122"/>
                <a:ea typeface="楷体_GB2312" pitchFamily="49" charset="-122"/>
              </a:rPr>
              <a:t>左外连接示例</a:t>
            </a:r>
            <a:endParaRPr lang="zh-CN" altLang="en-US" b="1" dirty="0">
              <a:solidFill>
                <a:srgbClr val="C00000"/>
              </a:solidFill>
              <a:latin typeface="楷体_GB2312" pitchFamily="49" charset="-122"/>
              <a:ea typeface="楷体_GB2312" pitchFamily="49" charset="-122"/>
            </a:endParaRPr>
          </a:p>
        </p:txBody>
      </p:sp>
      <p:sp>
        <p:nvSpPr>
          <p:cNvPr id="14" name="动作按钮: 自定义 13">
            <a:hlinkClick r:id="rId5" action="ppaction://hlinksldjump" highlightClick="1"/>
          </p:cNvPr>
          <p:cNvSpPr/>
          <p:nvPr/>
        </p:nvSpPr>
        <p:spPr>
          <a:xfrm>
            <a:off x="5652120" y="5733256"/>
            <a:ext cx="1584176"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楷体_GB2312" pitchFamily="49" charset="-122"/>
                <a:ea typeface="楷体_GB2312" pitchFamily="49" charset="-122"/>
              </a:rPr>
              <a:t>半连接示例</a:t>
            </a:r>
            <a:endParaRPr lang="zh-CN" altLang="en-US" b="1" dirty="0">
              <a:solidFill>
                <a:srgbClr val="C0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dirty="0"/>
              <a:t>等值</a:t>
            </a:r>
            <a:r>
              <a:rPr lang="zh-CN" altLang="en-US" dirty="0" smtClean="0"/>
              <a:t>连接与自然连接示例</a:t>
            </a:r>
            <a:endParaRPr lang="zh-CN" altLang="en-US" dirty="0"/>
          </a:p>
        </p:txBody>
      </p:sp>
      <p:sp>
        <p:nvSpPr>
          <p:cNvPr id="487430" name="Rectangle 6"/>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33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3129" name="Object 9"/>
          <p:cNvGraphicFramePr>
            <a:graphicFrameLocks noChangeAspect="1"/>
          </p:cNvGraphicFramePr>
          <p:nvPr/>
        </p:nvGraphicFramePr>
        <p:xfrm>
          <a:off x="193868" y="1412776"/>
          <a:ext cx="3298012" cy="1033112"/>
        </p:xfrm>
        <a:graphic>
          <a:graphicData uri="http://schemas.openxmlformats.org/presentationml/2006/ole">
            <mc:AlternateContent xmlns:mc="http://schemas.openxmlformats.org/markup-compatibility/2006">
              <mc:Choice xmlns:v="urn:schemas-microsoft-com:vml" Requires="v">
                <p:oleObj spid="_x0000_s133134" name="Visio" r:id="rId3" imgW="1726712" imgH="541975" progId="Visio.Drawing.11">
                  <p:embed/>
                </p:oleObj>
              </mc:Choice>
              <mc:Fallback>
                <p:oleObj name="Visio" r:id="rId3" imgW="1726712" imgH="541975" progId="Visio.Drawing.11">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68" y="1412776"/>
                        <a:ext cx="3298012" cy="103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3131" name="Object 11"/>
          <p:cNvGraphicFramePr>
            <a:graphicFrameLocks noChangeAspect="1"/>
          </p:cNvGraphicFramePr>
          <p:nvPr/>
        </p:nvGraphicFramePr>
        <p:xfrm>
          <a:off x="611560" y="3501008"/>
          <a:ext cx="2685704" cy="864096"/>
        </p:xfrm>
        <a:graphic>
          <a:graphicData uri="http://schemas.openxmlformats.org/presentationml/2006/ole">
            <mc:AlternateContent xmlns:mc="http://schemas.openxmlformats.org/markup-compatibility/2006">
              <mc:Choice xmlns:v="urn:schemas-microsoft-com:vml" Requires="v">
                <p:oleObj spid="_x0000_s133135" name="Visio" r:id="rId5" imgW="1159703" imgH="369661" progId="Visio.Drawing.11">
                  <p:embed/>
                </p:oleObj>
              </mc:Choice>
              <mc:Fallback>
                <p:oleObj name="Visio" r:id="rId5" imgW="1159703" imgH="369661" progId="Visio.Drawing.11">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501008"/>
                        <a:ext cx="2685704"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圆角右箭头 19"/>
          <p:cNvSpPr/>
          <p:nvPr/>
        </p:nvSpPr>
        <p:spPr>
          <a:xfrm flipV="1">
            <a:off x="1907704" y="2348880"/>
            <a:ext cx="1368152" cy="792088"/>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1979712" y="4293096"/>
            <a:ext cx="1368152" cy="792088"/>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33133" name="Picture 13"/>
          <p:cNvPicPr>
            <a:picLocks noChangeAspect="1" noChangeArrowheads="1"/>
          </p:cNvPicPr>
          <p:nvPr/>
        </p:nvPicPr>
        <p:blipFill>
          <a:blip r:embed="rId7" cstate="print"/>
          <a:srcRect/>
          <a:stretch>
            <a:fillRect/>
          </a:stretch>
        </p:blipFill>
        <p:spPr bwMode="auto">
          <a:xfrm>
            <a:off x="3431954" y="1484784"/>
            <a:ext cx="5388518" cy="1800200"/>
          </a:xfrm>
          <a:prstGeom prst="rect">
            <a:avLst/>
          </a:prstGeom>
          <a:noFill/>
          <a:ln w="9525">
            <a:noFill/>
            <a:miter lim="800000"/>
            <a:headEnd/>
            <a:tailEnd/>
          </a:ln>
        </p:spPr>
      </p:pic>
      <p:pic>
        <p:nvPicPr>
          <p:cNvPr id="133134" name="Picture 14"/>
          <p:cNvPicPr>
            <a:picLocks noChangeAspect="1" noChangeArrowheads="1"/>
          </p:cNvPicPr>
          <p:nvPr/>
        </p:nvPicPr>
        <p:blipFill>
          <a:blip r:embed="rId8" cstate="print"/>
          <a:srcRect/>
          <a:stretch>
            <a:fillRect/>
          </a:stretch>
        </p:blipFill>
        <p:spPr bwMode="auto">
          <a:xfrm>
            <a:off x="3419872" y="3573016"/>
            <a:ext cx="5182643" cy="2016224"/>
          </a:xfrm>
          <a:prstGeom prst="rect">
            <a:avLst/>
          </a:prstGeom>
          <a:noFill/>
          <a:ln w="9525">
            <a:noFill/>
            <a:miter lim="800000"/>
            <a:headEnd/>
            <a:tailEnd/>
          </a:ln>
        </p:spPr>
      </p:pic>
      <p:sp>
        <p:nvSpPr>
          <p:cNvPr id="13" name="动作按钮: 自定义 12">
            <a:hlinkClick r:id="rId9" action="ppaction://hlinksldjump" highlightClick="1"/>
          </p:cNvPr>
          <p:cNvSpPr/>
          <p:nvPr/>
        </p:nvSpPr>
        <p:spPr>
          <a:xfrm>
            <a:off x="7380312" y="5733256"/>
            <a:ext cx="936104"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楷体_GB2312" pitchFamily="49" charset="-122"/>
                <a:ea typeface="楷体_GB2312" pitchFamily="49" charset="-122"/>
              </a:rPr>
              <a:t>数据</a:t>
            </a:r>
            <a:endParaRPr lang="zh-CN" altLang="en-US" b="1" dirty="0">
              <a:solidFill>
                <a:srgbClr val="C00000"/>
              </a:solidFill>
              <a:latin typeface="楷体_GB2312" pitchFamily="49" charset="-122"/>
              <a:ea typeface="楷体_GB2312" pitchFamily="49" charset="-122"/>
            </a:endParaRPr>
          </a:p>
        </p:txBody>
      </p:sp>
      <p:sp>
        <p:nvSpPr>
          <p:cNvPr id="14" name="日期占位符 13"/>
          <p:cNvSpPr>
            <a:spLocks noGrp="1"/>
          </p:cNvSpPr>
          <p:nvPr>
            <p:ph type="dt" sz="half" idx="10"/>
          </p:nvPr>
        </p:nvSpPr>
        <p:spPr/>
        <p:txBody>
          <a:bodyPr/>
          <a:lstStyle/>
          <a:p>
            <a:pPr>
              <a:defRPr/>
            </a:pPr>
            <a:fld id="{7B9E9CB8-9A69-4B6E-9212-24CA6923591A}" type="datetime8">
              <a:rPr lang="zh-CN" altLang="en-US" smtClean="0"/>
              <a:pPr>
                <a:defRPr/>
              </a:pPr>
              <a:t>2016年2月27日9时2分</a:t>
            </a:fld>
            <a:endParaRPr lang="zh-CN" altLang="en-US" dirty="0"/>
          </a:p>
        </p:txBody>
      </p:sp>
      <p:sp>
        <p:nvSpPr>
          <p:cNvPr id="15" name="灯片编号占位符 14"/>
          <p:cNvSpPr>
            <a:spLocks noGrp="1"/>
          </p:cNvSpPr>
          <p:nvPr>
            <p:ph type="sldNum" sz="quarter" idx="12"/>
          </p:nvPr>
        </p:nvSpPr>
        <p:spPr/>
        <p:txBody>
          <a:bodyPr/>
          <a:lstStyle/>
          <a:p>
            <a:pPr>
              <a:defRPr/>
            </a:pPr>
            <a:fld id="{A1C693C5-2466-49C7-9407-97947274FDD1}" type="slidenum">
              <a:rPr lang="zh-CN" altLang="en-US" smtClean="0"/>
              <a:pPr>
                <a:defRPr/>
              </a:pPr>
              <a:t>73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9"/>
                                        </p:tgtEl>
                                        <p:attrNameLst>
                                          <p:attrName>style.visibility</p:attrName>
                                        </p:attrNameLst>
                                      </p:cBhvr>
                                      <p:to>
                                        <p:strVal val="visible"/>
                                      </p:to>
                                    </p:set>
                                    <p:animEffect transition="in" filter="blinds(horizontal)">
                                      <p:cBhvr>
                                        <p:cTn id="7" dur="500"/>
                                        <p:tgtEl>
                                          <p:spTgt spid="133129"/>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strVal val="#ppt_w*0.70"/>
                                          </p:val>
                                        </p:tav>
                                        <p:tav tm="100000">
                                          <p:val>
                                            <p:strVal val="#ppt_w"/>
                                          </p:val>
                                        </p:tav>
                                      </p:tavLst>
                                    </p:anim>
                                    <p:anim calcmode="lin" valueType="num">
                                      <p:cBhvr>
                                        <p:cTn id="12" dur="1000" fill="hold"/>
                                        <p:tgtEl>
                                          <p:spTgt spid="20"/>
                                        </p:tgtEl>
                                        <p:attrNameLst>
                                          <p:attrName>ppt_h</p:attrName>
                                        </p:attrNameLst>
                                      </p:cBhvr>
                                      <p:tavLst>
                                        <p:tav tm="0">
                                          <p:val>
                                            <p:strVal val="#ppt_h"/>
                                          </p:val>
                                        </p:tav>
                                        <p:tav tm="100000">
                                          <p:val>
                                            <p:strVal val="#ppt_h"/>
                                          </p:val>
                                        </p:tav>
                                      </p:tavLst>
                                    </p:anim>
                                    <p:animEffect transition="in" filter="fade">
                                      <p:cBhvr>
                                        <p:cTn id="13" dur="1000"/>
                                        <p:tgtEl>
                                          <p:spTgt spid="20"/>
                                        </p:tgtEl>
                                      </p:cBhvr>
                                    </p:animEffect>
                                  </p:childTnLst>
                                </p:cTn>
                              </p:par>
                            </p:childTnLst>
                          </p:cTn>
                        </p:par>
                        <p:par>
                          <p:cTn id="14" fill="hold">
                            <p:stCondLst>
                              <p:cond delay="1500"/>
                            </p:stCondLst>
                            <p:childTnLst>
                              <p:par>
                                <p:cTn id="15" presetID="55" presetClass="entr" presetSubtype="0" fill="hold" nodeType="afterEffect">
                                  <p:stCondLst>
                                    <p:cond delay="0"/>
                                  </p:stCondLst>
                                  <p:childTnLst>
                                    <p:set>
                                      <p:cBhvr>
                                        <p:cTn id="16" dur="1" fill="hold">
                                          <p:stCondLst>
                                            <p:cond delay="0"/>
                                          </p:stCondLst>
                                        </p:cTn>
                                        <p:tgtEl>
                                          <p:spTgt spid="133133"/>
                                        </p:tgtEl>
                                        <p:attrNameLst>
                                          <p:attrName>style.visibility</p:attrName>
                                        </p:attrNameLst>
                                      </p:cBhvr>
                                      <p:to>
                                        <p:strVal val="visible"/>
                                      </p:to>
                                    </p:set>
                                    <p:anim calcmode="lin" valueType="num">
                                      <p:cBhvr>
                                        <p:cTn id="17" dur="1000" fill="hold"/>
                                        <p:tgtEl>
                                          <p:spTgt spid="133133"/>
                                        </p:tgtEl>
                                        <p:attrNameLst>
                                          <p:attrName>ppt_w</p:attrName>
                                        </p:attrNameLst>
                                      </p:cBhvr>
                                      <p:tavLst>
                                        <p:tav tm="0">
                                          <p:val>
                                            <p:strVal val="#ppt_w*0.70"/>
                                          </p:val>
                                        </p:tav>
                                        <p:tav tm="100000">
                                          <p:val>
                                            <p:strVal val="#ppt_w"/>
                                          </p:val>
                                        </p:tav>
                                      </p:tavLst>
                                    </p:anim>
                                    <p:anim calcmode="lin" valueType="num">
                                      <p:cBhvr>
                                        <p:cTn id="18" dur="1000" fill="hold"/>
                                        <p:tgtEl>
                                          <p:spTgt spid="133133"/>
                                        </p:tgtEl>
                                        <p:attrNameLst>
                                          <p:attrName>ppt_h</p:attrName>
                                        </p:attrNameLst>
                                      </p:cBhvr>
                                      <p:tavLst>
                                        <p:tav tm="0">
                                          <p:val>
                                            <p:strVal val="#ppt_h"/>
                                          </p:val>
                                        </p:tav>
                                        <p:tav tm="100000">
                                          <p:val>
                                            <p:strVal val="#ppt_h"/>
                                          </p:val>
                                        </p:tav>
                                      </p:tavLst>
                                    </p:anim>
                                    <p:animEffect transition="in" filter="fade">
                                      <p:cBhvr>
                                        <p:cTn id="19" dur="1000"/>
                                        <p:tgtEl>
                                          <p:spTgt spid="1331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3131"/>
                                        </p:tgtEl>
                                        <p:attrNameLst>
                                          <p:attrName>style.visibility</p:attrName>
                                        </p:attrNameLst>
                                      </p:cBhvr>
                                      <p:to>
                                        <p:strVal val="visible"/>
                                      </p:to>
                                    </p:set>
                                    <p:animEffect transition="in" filter="blinds(horizontal)">
                                      <p:cBhvr>
                                        <p:cTn id="24" dur="500"/>
                                        <p:tgtEl>
                                          <p:spTgt spid="133131"/>
                                        </p:tgtEl>
                                      </p:cBhvr>
                                    </p:animEffect>
                                  </p:childTnLst>
                                </p:cTn>
                              </p:par>
                            </p:childTnLst>
                          </p:cTn>
                        </p:par>
                        <p:par>
                          <p:cTn id="25" fill="hold">
                            <p:stCondLst>
                              <p:cond delay="500"/>
                            </p:stCondLst>
                            <p:childTnLst>
                              <p:par>
                                <p:cTn id="26" presetID="17" presetClass="entr" presetSubtype="1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strVal val="#ppt_h"/>
                                          </p:val>
                                        </p:tav>
                                        <p:tav tm="100000">
                                          <p:val>
                                            <p:strVal val="#ppt_h"/>
                                          </p:val>
                                        </p:tav>
                                      </p:tavLst>
                                    </p:anim>
                                  </p:childTnLst>
                                </p:cTn>
                              </p:par>
                            </p:childTnLst>
                          </p:cTn>
                        </p:par>
                        <p:par>
                          <p:cTn id="30" fill="hold">
                            <p:stCondLst>
                              <p:cond delay="1000"/>
                            </p:stCondLst>
                            <p:childTnLst>
                              <p:par>
                                <p:cTn id="31" presetID="55" presetClass="entr" presetSubtype="0" fill="hold" nodeType="afterEffect">
                                  <p:stCondLst>
                                    <p:cond delay="0"/>
                                  </p:stCondLst>
                                  <p:childTnLst>
                                    <p:set>
                                      <p:cBhvr>
                                        <p:cTn id="32" dur="1" fill="hold">
                                          <p:stCondLst>
                                            <p:cond delay="0"/>
                                          </p:stCondLst>
                                        </p:cTn>
                                        <p:tgtEl>
                                          <p:spTgt spid="133134"/>
                                        </p:tgtEl>
                                        <p:attrNameLst>
                                          <p:attrName>style.visibility</p:attrName>
                                        </p:attrNameLst>
                                      </p:cBhvr>
                                      <p:to>
                                        <p:strVal val="visible"/>
                                      </p:to>
                                    </p:set>
                                    <p:anim calcmode="lin" valueType="num">
                                      <p:cBhvr>
                                        <p:cTn id="33" dur="1000" fill="hold"/>
                                        <p:tgtEl>
                                          <p:spTgt spid="133134"/>
                                        </p:tgtEl>
                                        <p:attrNameLst>
                                          <p:attrName>ppt_w</p:attrName>
                                        </p:attrNameLst>
                                      </p:cBhvr>
                                      <p:tavLst>
                                        <p:tav tm="0">
                                          <p:val>
                                            <p:strVal val="#ppt_w*0.70"/>
                                          </p:val>
                                        </p:tav>
                                        <p:tav tm="100000">
                                          <p:val>
                                            <p:strVal val="#ppt_w"/>
                                          </p:val>
                                        </p:tav>
                                      </p:tavLst>
                                    </p:anim>
                                    <p:anim calcmode="lin" valueType="num">
                                      <p:cBhvr>
                                        <p:cTn id="34" dur="1000" fill="hold"/>
                                        <p:tgtEl>
                                          <p:spTgt spid="133134"/>
                                        </p:tgtEl>
                                        <p:attrNameLst>
                                          <p:attrName>ppt_h</p:attrName>
                                        </p:attrNameLst>
                                      </p:cBhvr>
                                      <p:tavLst>
                                        <p:tav tm="0">
                                          <p:val>
                                            <p:strVal val="#ppt_h"/>
                                          </p:val>
                                        </p:tav>
                                        <p:tav tm="100000">
                                          <p:val>
                                            <p:strVal val="#ppt_h"/>
                                          </p:val>
                                        </p:tav>
                                      </p:tavLst>
                                    </p:anim>
                                    <p:animEffect transition="in" filter="fade">
                                      <p:cBhvr>
                                        <p:cTn id="35" dur="10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a:t>
            </a:r>
            <a:endParaRPr lang="zh-CN" altLang="en-US" dirty="0"/>
          </a:p>
        </p:txBody>
      </p:sp>
      <p:sp>
        <p:nvSpPr>
          <p:cNvPr id="3" name="内容占位符 2"/>
          <p:cNvSpPr>
            <a:spLocks noGrp="1"/>
          </p:cNvSpPr>
          <p:nvPr>
            <p:ph idx="1"/>
          </p:nvPr>
        </p:nvSpPr>
        <p:spPr>
          <a:xfrm>
            <a:off x="539552" y="1340768"/>
            <a:ext cx="8001000" cy="4678362"/>
          </a:xfrm>
        </p:spPr>
        <p:txBody>
          <a:bodyPr/>
          <a:lstStyle/>
          <a:p>
            <a:r>
              <a:rPr lang="zh-CN" altLang="zh-CN" dirty="0" smtClean="0"/>
              <a:t>如果希望不满足连接条件的元组也出现在连接结果中，则可以通过外连接实现。</a:t>
            </a:r>
            <a:endParaRPr lang="en-US" altLang="zh-CN" dirty="0" smtClean="0"/>
          </a:p>
          <a:p>
            <a:r>
              <a:rPr lang="zh-CN" altLang="zh-CN" dirty="0" smtClean="0"/>
              <a:t>外连接有三种：</a:t>
            </a:r>
          </a:p>
          <a:p>
            <a:pPr lvl="1"/>
            <a:r>
              <a:rPr lang="zh-CN" altLang="zh-CN" sz="3400" dirty="0" smtClean="0">
                <a:solidFill>
                  <a:srgbClr val="FF0000"/>
                </a:solidFill>
              </a:rPr>
              <a:t>左外连接</a:t>
            </a:r>
            <a:r>
              <a:rPr lang="zh-CN" altLang="zh-CN" sz="3400" dirty="0" smtClean="0"/>
              <a:t>：</a:t>
            </a:r>
          </a:p>
          <a:p>
            <a:pPr lvl="1"/>
            <a:r>
              <a:rPr lang="zh-CN" altLang="zh-CN" sz="3400" dirty="0" smtClean="0">
                <a:solidFill>
                  <a:srgbClr val="FF0000"/>
                </a:solidFill>
              </a:rPr>
              <a:t>右外连接</a:t>
            </a:r>
            <a:r>
              <a:rPr lang="zh-CN" altLang="zh-CN" sz="3400" dirty="0" smtClean="0"/>
              <a:t>：</a:t>
            </a:r>
          </a:p>
          <a:p>
            <a:pPr lvl="1"/>
            <a:r>
              <a:rPr lang="zh-CN" altLang="zh-CN" sz="3400" dirty="0" smtClean="0">
                <a:solidFill>
                  <a:srgbClr val="FF0000"/>
                </a:solidFill>
              </a:rPr>
              <a:t>全外连接</a:t>
            </a:r>
            <a:r>
              <a:rPr lang="zh-CN" altLang="zh-CN" sz="3400" dirty="0" smtClean="0"/>
              <a:t>：</a:t>
            </a:r>
            <a:endParaRPr lang="zh-CN" altLang="en-US" dirty="0"/>
          </a:p>
        </p:txBody>
      </p:sp>
      <p:sp>
        <p:nvSpPr>
          <p:cNvPr id="4" name="日期占位符 3"/>
          <p:cNvSpPr>
            <a:spLocks noGrp="1"/>
          </p:cNvSpPr>
          <p:nvPr>
            <p:ph type="dt" sz="half" idx="10"/>
          </p:nvPr>
        </p:nvSpPr>
        <p:spPr/>
        <p:txBody>
          <a:bodyPr/>
          <a:lstStyle/>
          <a:p>
            <a:pPr>
              <a:defRPr/>
            </a:pPr>
            <a:fld id="{B83B54A3-B3A1-408B-8A9E-0042B46D2B78}"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74</a:t>
            </a:fld>
            <a:endParaRPr lang="zh-CN" altLang="en-US"/>
          </a:p>
        </p:txBody>
      </p:sp>
      <p:sp>
        <p:nvSpPr>
          <p:cNvPr id="175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09" name="Object 5"/>
          <p:cNvGraphicFramePr>
            <a:graphicFrameLocks noChangeAspect="1"/>
          </p:cNvGraphicFramePr>
          <p:nvPr/>
        </p:nvGraphicFramePr>
        <p:xfrm>
          <a:off x="3635895" y="3978535"/>
          <a:ext cx="2288826" cy="674601"/>
        </p:xfrm>
        <a:graphic>
          <a:graphicData uri="http://schemas.openxmlformats.org/presentationml/2006/ole">
            <mc:AlternateContent xmlns:mc="http://schemas.openxmlformats.org/markup-compatibility/2006">
              <mc:Choice xmlns:v="urn:schemas-microsoft-com:vml" Requires="v">
                <p:oleObj spid="_x0000_s175116" name="Visio" r:id="rId3" imgW="907735" imgH="269199" progId="Visio.Drawing.11">
                  <p:embed/>
                </p:oleObj>
              </mc:Choice>
              <mc:Fallback>
                <p:oleObj name="Visio" r:id="rId3" imgW="907735" imgH="269199"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5" y="3978535"/>
                        <a:ext cx="2288826" cy="674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11" name="Object 7"/>
          <p:cNvGraphicFramePr>
            <a:graphicFrameLocks noChangeAspect="1"/>
          </p:cNvGraphicFramePr>
          <p:nvPr/>
        </p:nvGraphicFramePr>
        <p:xfrm>
          <a:off x="3491880" y="4653136"/>
          <a:ext cx="2178239" cy="670227"/>
        </p:xfrm>
        <a:graphic>
          <a:graphicData uri="http://schemas.openxmlformats.org/presentationml/2006/ole">
            <mc:AlternateContent xmlns:mc="http://schemas.openxmlformats.org/markup-compatibility/2006">
              <mc:Choice xmlns:v="urn:schemas-microsoft-com:vml" Requires="v">
                <p:oleObj spid="_x0000_s175117" name="Visio" r:id="rId5" imgW="862543" imgH="269199" progId="Visio.Drawing.11">
                  <p:embed/>
                </p:oleObj>
              </mc:Choice>
              <mc:Fallback>
                <p:oleObj name="Visio" r:id="rId5" imgW="862543" imgH="269199" progId="Visio.Drawing.11">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4653136"/>
                        <a:ext cx="2178239" cy="670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8"/>
          <p:cNvGraphicFramePr>
            <a:graphicFrameLocks noChangeAspect="1"/>
          </p:cNvGraphicFramePr>
          <p:nvPr/>
        </p:nvGraphicFramePr>
        <p:xfrm>
          <a:off x="3674472" y="5373216"/>
          <a:ext cx="2337688" cy="648072"/>
        </p:xfrm>
        <a:graphic>
          <a:graphicData uri="http://schemas.openxmlformats.org/presentationml/2006/ole">
            <mc:AlternateContent xmlns:mc="http://schemas.openxmlformats.org/markup-compatibility/2006">
              <mc:Choice xmlns:v="urn:schemas-microsoft-com:vml" Requires="v">
                <p:oleObj spid="_x0000_s175118" name="Visio" r:id="rId7" imgW="961705" imgH="269199" progId="Visio.Drawing.11">
                  <p:embed/>
                </p:oleObj>
              </mc:Choice>
              <mc:Fallback>
                <p:oleObj name="Visio" r:id="rId7" imgW="961705" imgH="269199" progId="Visio.Drawing.11">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4472" y="5373216"/>
                        <a:ext cx="2337688"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外连接含义</a:t>
            </a:r>
            <a:endParaRPr lang="zh-CN" altLang="en-US" dirty="0"/>
          </a:p>
        </p:txBody>
      </p:sp>
      <p:sp>
        <p:nvSpPr>
          <p:cNvPr id="3" name="内容占位符 2"/>
          <p:cNvSpPr>
            <a:spLocks noGrp="1"/>
          </p:cNvSpPr>
          <p:nvPr>
            <p:ph idx="1"/>
          </p:nvPr>
        </p:nvSpPr>
        <p:spPr>
          <a:xfrm>
            <a:off x="467544" y="1414934"/>
            <a:ext cx="8208912" cy="4678362"/>
          </a:xfrm>
        </p:spPr>
        <p:txBody>
          <a:bodyPr/>
          <a:lstStyle/>
          <a:p>
            <a:r>
              <a:rPr lang="zh-CN" altLang="zh-CN" sz="3000" dirty="0" smtClean="0">
                <a:solidFill>
                  <a:srgbClr val="FF0000"/>
                </a:solidFill>
              </a:rPr>
              <a:t>左</a:t>
            </a:r>
            <a:r>
              <a:rPr lang="zh-CN" altLang="en-US" sz="3000" dirty="0" smtClean="0">
                <a:solidFill>
                  <a:srgbClr val="FF0000"/>
                </a:solidFill>
              </a:rPr>
              <a:t>（</a:t>
            </a:r>
            <a:r>
              <a:rPr lang="zh-CN" altLang="en-US" sz="3000" dirty="0" smtClean="0">
                <a:solidFill>
                  <a:srgbClr val="0000FF"/>
                </a:solidFill>
              </a:rPr>
              <a:t>右</a:t>
            </a:r>
            <a:r>
              <a:rPr lang="zh-CN" altLang="en-US" sz="3000" dirty="0" smtClean="0">
                <a:solidFill>
                  <a:srgbClr val="FF0000"/>
                </a:solidFill>
              </a:rPr>
              <a:t>）</a:t>
            </a:r>
            <a:r>
              <a:rPr lang="zh-CN" altLang="zh-CN" sz="3000" dirty="0" smtClean="0">
                <a:solidFill>
                  <a:srgbClr val="FF0000"/>
                </a:solidFill>
              </a:rPr>
              <a:t>外连接</a:t>
            </a:r>
            <a:r>
              <a:rPr lang="zh-CN" altLang="en-US" sz="3000" dirty="0" smtClean="0"/>
              <a:t>：</a:t>
            </a:r>
            <a:r>
              <a:rPr lang="zh-CN" altLang="zh-CN" sz="3000" dirty="0" smtClean="0"/>
              <a:t>把连接符号左</a:t>
            </a:r>
            <a:r>
              <a:rPr lang="zh-CN" altLang="en-US" sz="3000" dirty="0" smtClean="0"/>
              <a:t>（</a:t>
            </a:r>
            <a:r>
              <a:rPr lang="zh-CN" altLang="en-US" sz="3000" dirty="0" smtClean="0">
                <a:solidFill>
                  <a:srgbClr val="0000FF"/>
                </a:solidFill>
              </a:rPr>
              <a:t>右</a:t>
            </a:r>
            <a:r>
              <a:rPr lang="zh-CN" altLang="en-US" sz="3000" dirty="0" smtClean="0"/>
              <a:t>）</a:t>
            </a:r>
            <a:r>
              <a:rPr lang="zh-CN" altLang="zh-CN" sz="3000" dirty="0" smtClean="0"/>
              <a:t>边的关系中不满足连接条件的元组也保留到连接后的结果中，并在连接结果中将该元组所对应的右</a:t>
            </a:r>
            <a:r>
              <a:rPr lang="zh-CN" altLang="en-US" sz="3000" dirty="0" smtClean="0"/>
              <a:t>（</a:t>
            </a:r>
            <a:r>
              <a:rPr lang="zh-CN" altLang="en-US" sz="3000" dirty="0" smtClean="0">
                <a:solidFill>
                  <a:srgbClr val="0000FF"/>
                </a:solidFill>
              </a:rPr>
              <a:t>左</a:t>
            </a:r>
            <a:r>
              <a:rPr lang="zh-CN" altLang="en-US" sz="3000" dirty="0" smtClean="0"/>
              <a:t>）</a:t>
            </a:r>
            <a:r>
              <a:rPr lang="zh-CN" altLang="zh-CN" sz="3000" dirty="0" smtClean="0"/>
              <a:t>边关系的各个属性均置成空值（</a:t>
            </a:r>
            <a:r>
              <a:rPr lang="en-US" altLang="zh-CN" sz="3000" dirty="0" smtClean="0"/>
              <a:t>NULL</a:t>
            </a:r>
            <a:r>
              <a:rPr lang="zh-CN" altLang="zh-CN" sz="3000" dirty="0" smtClean="0"/>
              <a:t>）。</a:t>
            </a:r>
          </a:p>
          <a:p>
            <a:r>
              <a:rPr lang="zh-CN" altLang="zh-CN" sz="3000" dirty="0" smtClean="0">
                <a:solidFill>
                  <a:srgbClr val="FF0000"/>
                </a:solidFill>
              </a:rPr>
              <a:t>全外连接</a:t>
            </a:r>
            <a:r>
              <a:rPr lang="zh-CN" altLang="en-US" sz="3000" dirty="0" smtClean="0"/>
              <a:t>：</a:t>
            </a:r>
            <a:r>
              <a:rPr lang="zh-CN" altLang="zh-CN" sz="3000" dirty="0" smtClean="0"/>
              <a:t>把连接符号两边的关系中不满足连接条件的元组均保留到连接后的结果中，并在连接结果中将不满足连接条件的各元组的相关属性均置成空值（</a:t>
            </a:r>
            <a:r>
              <a:rPr lang="en-US" altLang="zh-CN" sz="3000" dirty="0" smtClean="0"/>
              <a:t>NULL</a:t>
            </a:r>
            <a:r>
              <a:rPr lang="zh-CN" altLang="zh-CN" sz="3000" dirty="0" smtClean="0"/>
              <a:t>）。</a:t>
            </a:r>
            <a:endParaRPr lang="zh-CN" altLang="en-US" sz="3000" dirty="0"/>
          </a:p>
        </p:txBody>
      </p:sp>
      <p:sp>
        <p:nvSpPr>
          <p:cNvPr id="4" name="日期占位符 3"/>
          <p:cNvSpPr>
            <a:spLocks noGrp="1"/>
          </p:cNvSpPr>
          <p:nvPr>
            <p:ph type="dt" sz="half" idx="10"/>
          </p:nvPr>
        </p:nvSpPr>
        <p:spPr/>
        <p:txBody>
          <a:bodyPr/>
          <a:lstStyle/>
          <a:p>
            <a:pPr>
              <a:defRPr/>
            </a:pPr>
            <a:fld id="{DF6267CF-540A-46A2-80E8-A7D0BB32E315}"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左外连接示例</a:t>
            </a:r>
            <a:endParaRPr lang="zh-CN" altLang="en-US" dirty="0"/>
          </a:p>
        </p:txBody>
      </p:sp>
      <p:sp>
        <p:nvSpPr>
          <p:cNvPr id="4" name="日期占位符 3"/>
          <p:cNvSpPr>
            <a:spLocks noGrp="1"/>
          </p:cNvSpPr>
          <p:nvPr>
            <p:ph type="dt" sz="half" idx="10"/>
          </p:nvPr>
        </p:nvSpPr>
        <p:spPr/>
        <p:txBody>
          <a:bodyPr/>
          <a:lstStyle/>
          <a:p>
            <a:pPr>
              <a:defRPr/>
            </a:pPr>
            <a:fld id="{80CCD8E6-3ECF-4DA8-A3F2-961EB7809668}"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76</a:t>
            </a:fld>
            <a:endParaRPr lang="zh-CN" altLang="en-US" dirty="0"/>
          </a:p>
        </p:txBody>
      </p:sp>
      <p:sp>
        <p:nvSpPr>
          <p:cNvPr id="200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0705" name="Object 1"/>
          <p:cNvGraphicFramePr>
            <a:graphicFrameLocks noChangeAspect="1"/>
          </p:cNvGraphicFramePr>
          <p:nvPr/>
        </p:nvGraphicFramePr>
        <p:xfrm>
          <a:off x="971599" y="1556792"/>
          <a:ext cx="2633435" cy="648072"/>
        </p:xfrm>
        <a:graphic>
          <a:graphicData uri="http://schemas.openxmlformats.org/presentationml/2006/ole">
            <mc:AlternateContent xmlns:mc="http://schemas.openxmlformats.org/markup-compatibility/2006">
              <mc:Choice xmlns:v="urn:schemas-microsoft-com:vml" Requires="v">
                <p:oleObj spid="_x0000_s200707" name="Visio" r:id="rId3" imgW="1222776" imgH="269199" progId="Visio.Drawing.11">
                  <p:embed/>
                </p:oleObj>
              </mc:Choice>
              <mc:Fallback>
                <p:oleObj name="Visio" r:id="rId3" imgW="1222776" imgH="269199"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1556792"/>
                        <a:ext cx="2633435"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0707" name="Picture 3"/>
          <p:cNvPicPr>
            <a:picLocks noChangeAspect="1" noChangeArrowheads="1"/>
          </p:cNvPicPr>
          <p:nvPr/>
        </p:nvPicPr>
        <p:blipFill>
          <a:blip r:embed="rId5" cstate="print"/>
          <a:srcRect/>
          <a:stretch>
            <a:fillRect/>
          </a:stretch>
        </p:blipFill>
        <p:spPr bwMode="auto">
          <a:xfrm>
            <a:off x="876699" y="2276872"/>
            <a:ext cx="7510892" cy="3240360"/>
          </a:xfrm>
          <a:prstGeom prst="rect">
            <a:avLst/>
          </a:prstGeom>
          <a:noFill/>
          <a:ln w="9525">
            <a:noFill/>
            <a:miter lim="800000"/>
            <a:headEnd/>
            <a:tailEnd/>
          </a:ln>
        </p:spPr>
      </p:pic>
      <p:sp>
        <p:nvSpPr>
          <p:cNvPr id="10" name="动作按钮: 自定义 9">
            <a:hlinkClick r:id="rId6" action="ppaction://hlinksldjump" highlightClick="1"/>
          </p:cNvPr>
          <p:cNvSpPr/>
          <p:nvPr/>
        </p:nvSpPr>
        <p:spPr>
          <a:xfrm>
            <a:off x="7380312" y="5733256"/>
            <a:ext cx="936104"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楷体_GB2312" pitchFamily="49" charset="-122"/>
                <a:ea typeface="楷体_GB2312" pitchFamily="49" charset="-122"/>
              </a:rPr>
              <a:t>数据</a:t>
            </a:r>
            <a:endParaRPr lang="zh-CN" altLang="en-US" b="1" dirty="0">
              <a:solidFill>
                <a:srgbClr val="C0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全外连接示例</a:t>
            </a:r>
            <a:endParaRPr lang="zh-CN" altLang="en-US" dirty="0"/>
          </a:p>
        </p:txBody>
      </p:sp>
      <p:sp>
        <p:nvSpPr>
          <p:cNvPr id="4" name="日期占位符 3"/>
          <p:cNvSpPr>
            <a:spLocks noGrp="1"/>
          </p:cNvSpPr>
          <p:nvPr>
            <p:ph type="dt" sz="half" idx="10"/>
          </p:nvPr>
        </p:nvSpPr>
        <p:spPr/>
        <p:txBody>
          <a:bodyPr/>
          <a:lstStyle/>
          <a:p>
            <a:pPr>
              <a:defRPr/>
            </a:pPr>
            <a:fld id="{6D05D39B-931F-49BB-913B-BB627AEA249C}"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77</a:t>
            </a:fld>
            <a:endParaRPr lang="zh-CN" altLang="en-US"/>
          </a:p>
        </p:txBody>
      </p:sp>
      <p:pic>
        <p:nvPicPr>
          <p:cNvPr id="202757" name="Picture 5"/>
          <p:cNvPicPr>
            <a:picLocks noChangeAspect="1" noChangeArrowheads="1"/>
          </p:cNvPicPr>
          <p:nvPr/>
        </p:nvPicPr>
        <p:blipFill>
          <a:blip r:embed="rId2" cstate="print"/>
          <a:srcRect/>
          <a:stretch>
            <a:fillRect/>
          </a:stretch>
        </p:blipFill>
        <p:spPr bwMode="auto">
          <a:xfrm>
            <a:off x="3779912" y="1844824"/>
            <a:ext cx="1368152" cy="504056"/>
          </a:xfrm>
          <a:prstGeom prst="rect">
            <a:avLst/>
          </a:prstGeom>
          <a:noFill/>
          <a:ln w="9525">
            <a:noFill/>
            <a:miter lim="800000"/>
            <a:headEnd/>
            <a:tailEnd/>
          </a:ln>
        </p:spPr>
      </p:pic>
      <p:pic>
        <p:nvPicPr>
          <p:cNvPr id="202758" name="Picture 6"/>
          <p:cNvPicPr>
            <a:picLocks noChangeAspect="1" noChangeArrowheads="1"/>
          </p:cNvPicPr>
          <p:nvPr/>
        </p:nvPicPr>
        <p:blipFill>
          <a:blip r:embed="rId3" cstate="print"/>
          <a:srcRect/>
          <a:stretch>
            <a:fillRect/>
          </a:stretch>
        </p:blipFill>
        <p:spPr bwMode="auto">
          <a:xfrm>
            <a:off x="1115616" y="1296690"/>
            <a:ext cx="2160240" cy="1741285"/>
          </a:xfrm>
          <a:prstGeom prst="rect">
            <a:avLst/>
          </a:prstGeom>
          <a:noFill/>
          <a:ln w="9525">
            <a:noFill/>
            <a:miter lim="800000"/>
            <a:headEnd/>
            <a:tailEnd/>
          </a:ln>
        </p:spPr>
      </p:pic>
      <p:pic>
        <p:nvPicPr>
          <p:cNvPr id="202759" name="Picture 7"/>
          <p:cNvPicPr>
            <a:picLocks noChangeAspect="1" noChangeArrowheads="1"/>
          </p:cNvPicPr>
          <p:nvPr/>
        </p:nvPicPr>
        <p:blipFill>
          <a:blip r:embed="rId4" cstate="print"/>
          <a:srcRect/>
          <a:stretch>
            <a:fillRect/>
          </a:stretch>
        </p:blipFill>
        <p:spPr bwMode="auto">
          <a:xfrm>
            <a:off x="5508104" y="1326320"/>
            <a:ext cx="2232248" cy="1706258"/>
          </a:xfrm>
          <a:prstGeom prst="rect">
            <a:avLst/>
          </a:prstGeom>
          <a:noFill/>
          <a:ln w="9525">
            <a:noFill/>
            <a:miter lim="800000"/>
            <a:headEnd/>
            <a:tailEnd/>
          </a:ln>
        </p:spPr>
      </p:pic>
      <p:pic>
        <p:nvPicPr>
          <p:cNvPr id="202760" name="Picture 8"/>
          <p:cNvPicPr>
            <a:picLocks noChangeAspect="1" noChangeArrowheads="1"/>
          </p:cNvPicPr>
          <p:nvPr/>
        </p:nvPicPr>
        <p:blipFill>
          <a:blip r:embed="rId5" cstate="print"/>
          <a:srcRect/>
          <a:stretch>
            <a:fillRect/>
          </a:stretch>
        </p:blipFill>
        <p:spPr bwMode="auto">
          <a:xfrm>
            <a:off x="2483769" y="3068960"/>
            <a:ext cx="3790208" cy="3068937"/>
          </a:xfrm>
          <a:prstGeom prst="rect">
            <a:avLst/>
          </a:prstGeom>
          <a:noFill/>
          <a:ln w="9525">
            <a:noFill/>
            <a:miter lim="800000"/>
            <a:headEnd/>
            <a:tailEnd/>
          </a:ln>
        </p:spPr>
      </p:pic>
      <p:sp>
        <p:nvSpPr>
          <p:cNvPr id="13" name="下箭头 12"/>
          <p:cNvSpPr/>
          <p:nvPr/>
        </p:nvSpPr>
        <p:spPr>
          <a:xfrm>
            <a:off x="4355976" y="2420888"/>
            <a:ext cx="360040" cy="576064"/>
          </a:xfrm>
          <a:prstGeom prst="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2758"/>
                                        </p:tgtEl>
                                        <p:attrNameLst>
                                          <p:attrName>style.visibility</p:attrName>
                                        </p:attrNameLst>
                                      </p:cBhvr>
                                      <p:to>
                                        <p:strVal val="visible"/>
                                      </p:to>
                                    </p:set>
                                    <p:animEffect transition="in" filter="blinds(horizontal)">
                                      <p:cBhvr>
                                        <p:cTn id="7" dur="500"/>
                                        <p:tgtEl>
                                          <p:spTgt spid="20275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2759"/>
                                        </p:tgtEl>
                                        <p:attrNameLst>
                                          <p:attrName>style.visibility</p:attrName>
                                        </p:attrNameLst>
                                      </p:cBhvr>
                                      <p:to>
                                        <p:strVal val="visible"/>
                                      </p:to>
                                    </p:set>
                                    <p:animEffect transition="in" filter="blinds(horizontal)">
                                      <p:cBhvr>
                                        <p:cTn id="11" dur="500"/>
                                        <p:tgtEl>
                                          <p:spTgt spid="20275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2757"/>
                                        </p:tgtEl>
                                        <p:attrNameLst>
                                          <p:attrName>style.visibility</p:attrName>
                                        </p:attrNameLst>
                                      </p:cBhvr>
                                      <p:to>
                                        <p:strVal val="visible"/>
                                      </p:to>
                                    </p:set>
                                    <p:animEffect transition="in" filter="blinds(horizontal)">
                                      <p:cBhvr>
                                        <p:cTn id="15" dur="500"/>
                                        <p:tgtEl>
                                          <p:spTgt spid="202757"/>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strVal val="#ppt_w*0.70"/>
                                          </p:val>
                                        </p:tav>
                                        <p:tav tm="100000">
                                          <p:val>
                                            <p:strVal val="#ppt_w"/>
                                          </p:val>
                                        </p:tav>
                                      </p:tavLst>
                                    </p:anim>
                                    <p:anim calcmode="lin" valueType="num">
                                      <p:cBhvr>
                                        <p:cTn id="21" dur="1000" fill="hold"/>
                                        <p:tgtEl>
                                          <p:spTgt spid="13"/>
                                        </p:tgtEl>
                                        <p:attrNameLst>
                                          <p:attrName>ppt_h</p:attrName>
                                        </p:attrNameLst>
                                      </p:cBhvr>
                                      <p:tavLst>
                                        <p:tav tm="0">
                                          <p:val>
                                            <p:strVal val="#ppt_h"/>
                                          </p:val>
                                        </p:tav>
                                        <p:tav tm="100000">
                                          <p:val>
                                            <p:strVal val="#ppt_h"/>
                                          </p:val>
                                        </p:tav>
                                      </p:tavLst>
                                    </p:anim>
                                    <p:animEffect transition="in" filter="fade">
                                      <p:cBhvr>
                                        <p:cTn id="22" dur="1000"/>
                                        <p:tgtEl>
                                          <p:spTgt spid="13"/>
                                        </p:tgtEl>
                                      </p:cBhvr>
                                    </p:animEffect>
                                  </p:childTnLst>
                                </p:cTn>
                              </p:par>
                            </p:childTnLst>
                          </p:cTn>
                        </p:par>
                        <p:par>
                          <p:cTn id="23" fill="hold">
                            <p:stCondLst>
                              <p:cond delay="1000"/>
                            </p:stCondLst>
                            <p:childTnLst>
                              <p:par>
                                <p:cTn id="24" presetID="17" presetClass="entr" presetSubtype="10" fill="hold" nodeType="afterEffect">
                                  <p:stCondLst>
                                    <p:cond delay="0"/>
                                  </p:stCondLst>
                                  <p:childTnLst>
                                    <p:set>
                                      <p:cBhvr>
                                        <p:cTn id="25" dur="1" fill="hold">
                                          <p:stCondLst>
                                            <p:cond delay="0"/>
                                          </p:stCondLst>
                                        </p:cTn>
                                        <p:tgtEl>
                                          <p:spTgt spid="202760"/>
                                        </p:tgtEl>
                                        <p:attrNameLst>
                                          <p:attrName>style.visibility</p:attrName>
                                        </p:attrNameLst>
                                      </p:cBhvr>
                                      <p:to>
                                        <p:strVal val="visible"/>
                                      </p:to>
                                    </p:set>
                                    <p:anim calcmode="lin" valueType="num">
                                      <p:cBhvr>
                                        <p:cTn id="26" dur="500" fill="hold"/>
                                        <p:tgtEl>
                                          <p:spTgt spid="202760"/>
                                        </p:tgtEl>
                                        <p:attrNameLst>
                                          <p:attrName>ppt_w</p:attrName>
                                        </p:attrNameLst>
                                      </p:cBhvr>
                                      <p:tavLst>
                                        <p:tav tm="0">
                                          <p:val>
                                            <p:fltVal val="0"/>
                                          </p:val>
                                        </p:tav>
                                        <p:tav tm="100000">
                                          <p:val>
                                            <p:strVal val="#ppt_w"/>
                                          </p:val>
                                        </p:tav>
                                      </p:tavLst>
                                    </p:anim>
                                    <p:anim calcmode="lin" valueType="num">
                                      <p:cBhvr>
                                        <p:cTn id="27" dur="500" fill="hold"/>
                                        <p:tgtEl>
                                          <p:spTgt spid="2027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半连接</a:t>
            </a:r>
            <a:endParaRPr lang="zh-CN" altLang="en-US" dirty="0"/>
          </a:p>
        </p:txBody>
      </p:sp>
      <p:sp>
        <p:nvSpPr>
          <p:cNvPr id="3" name="内容占位符 2"/>
          <p:cNvSpPr>
            <a:spLocks noGrp="1"/>
          </p:cNvSpPr>
          <p:nvPr>
            <p:ph idx="1"/>
          </p:nvPr>
        </p:nvSpPr>
        <p:spPr/>
        <p:txBody>
          <a:bodyPr/>
          <a:lstStyle/>
          <a:p>
            <a:r>
              <a:rPr lang="zh-CN" altLang="zh-CN" sz="3200" dirty="0" smtClean="0"/>
              <a:t>在两个关系之间执行连接操作，并将其</a:t>
            </a:r>
            <a:r>
              <a:rPr lang="zh-CN" altLang="zh-CN" sz="3200" dirty="0" smtClean="0">
                <a:solidFill>
                  <a:srgbClr val="FF0000"/>
                </a:solidFill>
              </a:rPr>
              <a:t>结果投影在第一个操作关系的所有属性上</a:t>
            </a:r>
            <a:r>
              <a:rPr lang="zh-CN" altLang="zh-CN" sz="3200" dirty="0" smtClean="0"/>
              <a:t>。</a:t>
            </a:r>
            <a:endParaRPr lang="en-US" altLang="zh-CN" sz="3200" dirty="0" smtClean="0"/>
          </a:p>
          <a:p>
            <a:r>
              <a:rPr lang="zh-CN" altLang="zh-CN" sz="3200" dirty="0" smtClean="0"/>
              <a:t>半连接的一个优点是可以减少必须参与连接的元组的数目。</a:t>
            </a:r>
          </a:p>
          <a:p>
            <a:r>
              <a:rPr lang="zh-CN" altLang="zh-CN" sz="3200" dirty="0" smtClean="0"/>
              <a:t>半连接操作的表达形式为：</a:t>
            </a:r>
          </a:p>
          <a:p>
            <a:pPr>
              <a:spcBef>
                <a:spcPts val="1200"/>
              </a:spcBef>
            </a:pPr>
            <a:r>
              <a:rPr lang="zh-CN" altLang="zh-CN" sz="3200" dirty="0" smtClean="0"/>
              <a:t>上述半连接是一个半θ连接，其他还有半等值连接、半自然连接等。</a:t>
            </a:r>
            <a:endParaRPr lang="zh-CN" altLang="en-US" sz="3200" dirty="0"/>
          </a:p>
        </p:txBody>
      </p:sp>
      <p:sp>
        <p:nvSpPr>
          <p:cNvPr id="4" name="日期占位符 3"/>
          <p:cNvSpPr>
            <a:spLocks noGrp="1"/>
          </p:cNvSpPr>
          <p:nvPr>
            <p:ph type="dt" sz="half" idx="10"/>
          </p:nvPr>
        </p:nvSpPr>
        <p:spPr/>
        <p:txBody>
          <a:bodyPr/>
          <a:lstStyle/>
          <a:p>
            <a:pPr>
              <a:defRPr/>
            </a:pPr>
            <a:fld id="{D5CC9A26-57BE-4774-ABD8-F93CF9C78B58}"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78</a:t>
            </a:fld>
            <a:endParaRPr lang="zh-CN" altLang="en-US" dirty="0"/>
          </a:p>
        </p:txBody>
      </p:sp>
      <p:sp>
        <p:nvSpPr>
          <p:cNvPr id="203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3777" name="Object 1"/>
          <p:cNvGraphicFramePr>
            <a:graphicFrameLocks noChangeAspect="1"/>
          </p:cNvGraphicFramePr>
          <p:nvPr/>
        </p:nvGraphicFramePr>
        <p:xfrm>
          <a:off x="5796136" y="3645024"/>
          <a:ext cx="1368152" cy="912101"/>
        </p:xfrm>
        <a:graphic>
          <a:graphicData uri="http://schemas.openxmlformats.org/presentationml/2006/ole">
            <mc:AlternateContent xmlns:mc="http://schemas.openxmlformats.org/markup-compatibility/2006">
              <mc:Choice xmlns:v="urn:schemas-microsoft-com:vml" Requires="v">
                <p:oleObj spid="_x0000_s203779" name="Visio" r:id="rId3" imgW="628782" imgH="421681" progId="Visio.Drawing.11">
                  <p:embed/>
                </p:oleObj>
              </mc:Choice>
              <mc:Fallback>
                <p:oleObj name="Visio" r:id="rId3" imgW="628782" imgH="421681"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645024"/>
                        <a:ext cx="1368152" cy="912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半连接示例</a:t>
            </a:r>
            <a:endParaRPr lang="zh-CN" altLang="en-US" dirty="0"/>
          </a:p>
        </p:txBody>
      </p:sp>
      <p:sp>
        <p:nvSpPr>
          <p:cNvPr id="3" name="内容占位符 2"/>
          <p:cNvSpPr>
            <a:spLocks noGrp="1"/>
          </p:cNvSpPr>
          <p:nvPr>
            <p:ph idx="1"/>
          </p:nvPr>
        </p:nvSpPr>
        <p:spPr>
          <a:xfrm>
            <a:off x="566738" y="1414934"/>
            <a:ext cx="8001000" cy="1438002"/>
          </a:xfrm>
        </p:spPr>
        <p:txBody>
          <a:bodyPr/>
          <a:lstStyle/>
          <a:p>
            <a:r>
              <a:rPr lang="zh-CN" altLang="zh-CN" dirty="0" smtClean="0"/>
              <a:t>查询销售价格高于</a:t>
            </a:r>
            <a:r>
              <a:rPr lang="en-US" altLang="zh-CN" dirty="0" smtClean="0"/>
              <a:t>5000</a:t>
            </a:r>
            <a:r>
              <a:rPr lang="zh-CN" altLang="zh-CN" dirty="0" smtClean="0"/>
              <a:t>的商品的全部信息。</a:t>
            </a:r>
            <a:r>
              <a:rPr lang="zh-CN" altLang="en-US" dirty="0" smtClean="0"/>
              <a:t>（</a:t>
            </a:r>
            <a:r>
              <a:rPr lang="zh-CN" altLang="zh-CN" dirty="0" smtClean="0"/>
              <a:t>仅仅是想查看商品的信息</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01DAC780-5F8E-4E58-8933-DFFE8CBD20CB}"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79</a:t>
            </a:fld>
            <a:endParaRPr lang="zh-CN" altLang="en-US"/>
          </a:p>
        </p:txBody>
      </p:sp>
      <p:sp>
        <p:nvSpPr>
          <p:cNvPr id="204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01" name="Object 1"/>
          <p:cNvGraphicFramePr>
            <a:graphicFrameLocks noChangeAspect="1"/>
          </p:cNvGraphicFramePr>
          <p:nvPr/>
        </p:nvGraphicFramePr>
        <p:xfrm>
          <a:off x="2195736" y="2564904"/>
          <a:ext cx="4464496" cy="1236322"/>
        </p:xfrm>
        <a:graphic>
          <a:graphicData uri="http://schemas.openxmlformats.org/presentationml/2006/ole">
            <mc:AlternateContent xmlns:mc="http://schemas.openxmlformats.org/markup-compatibility/2006">
              <mc:Choice xmlns:v="urn:schemas-microsoft-com:vml" Requires="v">
                <p:oleObj spid="_x0000_s204803" name="Visio" r:id="rId3" imgW="1857085" imgH="517266" progId="Visio.Drawing.11">
                  <p:embed/>
                </p:oleObj>
              </mc:Choice>
              <mc:Fallback>
                <p:oleObj name="Visio" r:id="rId3" imgW="1857085" imgH="517266"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564904"/>
                        <a:ext cx="4464496" cy="1236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04" name="Picture 4"/>
          <p:cNvPicPr>
            <a:picLocks noChangeAspect="1" noChangeArrowheads="1"/>
          </p:cNvPicPr>
          <p:nvPr/>
        </p:nvPicPr>
        <p:blipFill>
          <a:blip r:embed="rId5" cstate="print"/>
          <a:srcRect/>
          <a:stretch>
            <a:fillRect/>
          </a:stretch>
        </p:blipFill>
        <p:spPr bwMode="auto">
          <a:xfrm>
            <a:off x="1763688" y="4149080"/>
            <a:ext cx="6048672" cy="1228636"/>
          </a:xfrm>
          <a:prstGeom prst="rect">
            <a:avLst/>
          </a:prstGeom>
          <a:noFill/>
          <a:ln w="9525">
            <a:noFill/>
            <a:miter lim="800000"/>
            <a:headEnd/>
            <a:tailEnd/>
          </a:ln>
        </p:spPr>
      </p:pic>
      <p:sp>
        <p:nvSpPr>
          <p:cNvPr id="11" name="动作按钮: 自定义 10">
            <a:hlinkClick r:id="rId6" action="ppaction://hlinksldjump" highlightClick="1"/>
          </p:cNvPr>
          <p:cNvSpPr/>
          <p:nvPr/>
        </p:nvSpPr>
        <p:spPr>
          <a:xfrm>
            <a:off x="7380312" y="5733256"/>
            <a:ext cx="936104" cy="360040"/>
          </a:xfrm>
          <a:prstGeom prst="actionButtonBlank">
            <a:avLst/>
          </a:prstGeom>
          <a:solidFill>
            <a:schemeClr val="accent1">
              <a:alpha val="7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楷体_GB2312" pitchFamily="49" charset="-122"/>
                <a:ea typeface="楷体_GB2312" pitchFamily="49" charset="-122"/>
              </a:rPr>
              <a:t>数据</a:t>
            </a:r>
            <a:endParaRPr lang="zh-CN" altLang="en-US" b="1" dirty="0">
              <a:solidFill>
                <a:srgbClr val="C00000"/>
              </a:solidFill>
              <a:latin typeface="楷体_GB2312" pitchFamily="49" charset="-122"/>
              <a:ea typeface="楷体_GB2312" pitchFamily="49" charset="-122"/>
            </a:endParaRPr>
          </a:p>
        </p:txBody>
      </p:sp>
      <p:sp>
        <p:nvSpPr>
          <p:cNvPr id="12" name="左弧形箭头 11"/>
          <p:cNvSpPr/>
          <p:nvPr/>
        </p:nvSpPr>
        <p:spPr>
          <a:xfrm rot="1843768">
            <a:off x="1724371" y="3012766"/>
            <a:ext cx="419871" cy="1080120"/>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4801"/>
                                        </p:tgtEl>
                                        <p:attrNameLst>
                                          <p:attrName>style.visibility</p:attrName>
                                        </p:attrNameLst>
                                      </p:cBhvr>
                                      <p:to>
                                        <p:strVal val="visible"/>
                                      </p:to>
                                    </p:set>
                                    <p:animEffect transition="in" filter="blinds(horizontal)">
                                      <p:cBhvr>
                                        <p:cTn id="7" dur="500"/>
                                        <p:tgtEl>
                                          <p:spTgt spid="2048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0.70"/>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childTnLst>
                          </p:cTn>
                        </p:par>
                        <p:par>
                          <p:cTn id="20" fill="hold">
                            <p:stCondLst>
                              <p:cond delay="1000"/>
                            </p:stCondLst>
                            <p:childTnLst>
                              <p:par>
                                <p:cTn id="21" presetID="55" presetClass="entr" presetSubtype="0" fill="hold" nodeType="afterEffect">
                                  <p:stCondLst>
                                    <p:cond delay="0"/>
                                  </p:stCondLst>
                                  <p:childTnLst>
                                    <p:set>
                                      <p:cBhvr>
                                        <p:cTn id="22" dur="1" fill="hold">
                                          <p:stCondLst>
                                            <p:cond delay="0"/>
                                          </p:stCondLst>
                                        </p:cTn>
                                        <p:tgtEl>
                                          <p:spTgt spid="204804"/>
                                        </p:tgtEl>
                                        <p:attrNameLst>
                                          <p:attrName>style.visibility</p:attrName>
                                        </p:attrNameLst>
                                      </p:cBhvr>
                                      <p:to>
                                        <p:strVal val="visible"/>
                                      </p:to>
                                    </p:set>
                                    <p:anim calcmode="lin" valueType="num">
                                      <p:cBhvr>
                                        <p:cTn id="23" dur="1000" fill="hold"/>
                                        <p:tgtEl>
                                          <p:spTgt spid="204804"/>
                                        </p:tgtEl>
                                        <p:attrNameLst>
                                          <p:attrName>ppt_w</p:attrName>
                                        </p:attrNameLst>
                                      </p:cBhvr>
                                      <p:tavLst>
                                        <p:tav tm="0">
                                          <p:val>
                                            <p:strVal val="#ppt_w*0.70"/>
                                          </p:val>
                                        </p:tav>
                                        <p:tav tm="100000">
                                          <p:val>
                                            <p:strVal val="#ppt_w"/>
                                          </p:val>
                                        </p:tav>
                                      </p:tavLst>
                                    </p:anim>
                                    <p:anim calcmode="lin" valueType="num">
                                      <p:cBhvr>
                                        <p:cTn id="24" dur="1000" fill="hold"/>
                                        <p:tgtEl>
                                          <p:spTgt spid="204804"/>
                                        </p:tgtEl>
                                        <p:attrNameLst>
                                          <p:attrName>ppt_h</p:attrName>
                                        </p:attrNameLst>
                                      </p:cBhvr>
                                      <p:tavLst>
                                        <p:tav tm="0">
                                          <p:val>
                                            <p:strVal val="#ppt_h"/>
                                          </p:val>
                                        </p:tav>
                                        <p:tav tm="100000">
                                          <p:val>
                                            <p:strVal val="#ppt_h"/>
                                          </p:val>
                                        </p:tav>
                                      </p:tavLst>
                                    </p:anim>
                                    <p:animEffect transition="in" filter="fade">
                                      <p:cBhvr>
                                        <p:cTn id="25" dur="10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操作特点</a:t>
            </a:r>
          </a:p>
        </p:txBody>
      </p:sp>
      <p:sp>
        <p:nvSpPr>
          <p:cNvPr id="18435" name="内容占位符 2"/>
          <p:cNvSpPr>
            <a:spLocks noGrp="1"/>
          </p:cNvSpPr>
          <p:nvPr>
            <p:ph idx="1"/>
          </p:nvPr>
        </p:nvSpPr>
        <p:spPr>
          <a:xfrm>
            <a:off x="566738" y="1341438"/>
            <a:ext cx="8001000" cy="4751387"/>
          </a:xfrm>
        </p:spPr>
        <p:txBody>
          <a:bodyPr/>
          <a:lstStyle/>
          <a:p>
            <a:pPr>
              <a:lnSpc>
                <a:spcPct val="100000"/>
              </a:lnSpc>
            </a:pPr>
            <a:r>
              <a:rPr lang="zh-CN" altLang="zh-CN" smtClean="0"/>
              <a:t>关系模型中操作的数据以及查询的结果都是完整的</a:t>
            </a:r>
            <a:r>
              <a:rPr lang="zh-CN" altLang="zh-CN" smtClean="0">
                <a:solidFill>
                  <a:srgbClr val="FF0000"/>
                </a:solidFill>
              </a:rPr>
              <a:t>集合</a:t>
            </a:r>
            <a:r>
              <a:rPr lang="zh-CN" altLang="zh-CN" smtClean="0"/>
              <a:t>（或表），</a:t>
            </a:r>
            <a:endParaRPr lang="en-US" altLang="zh-CN" smtClean="0"/>
          </a:p>
          <a:p>
            <a:pPr>
              <a:lnSpc>
                <a:spcPct val="100000"/>
              </a:lnSpc>
            </a:pPr>
            <a:r>
              <a:rPr lang="zh-CN" altLang="zh-CN" smtClean="0"/>
              <a:t>这些集合可以只包含一行数据，也可以是不包含任何数据的空集合。</a:t>
            </a:r>
            <a:endParaRPr lang="en-US" altLang="zh-CN" smtClean="0"/>
          </a:p>
          <a:p>
            <a:pPr>
              <a:lnSpc>
                <a:spcPct val="100000"/>
              </a:lnSpc>
            </a:pPr>
            <a:r>
              <a:rPr lang="zh-CN" altLang="zh-CN" smtClean="0"/>
              <a:t>非关系模型数据库中典型的操作是一次一行或一次一个记录。</a:t>
            </a:r>
            <a:endParaRPr lang="en-US" altLang="zh-CN" smtClean="0"/>
          </a:p>
          <a:p>
            <a:pPr>
              <a:lnSpc>
                <a:spcPct val="100000"/>
              </a:lnSpc>
            </a:pPr>
            <a:r>
              <a:rPr lang="zh-CN" altLang="zh-CN" smtClean="0">
                <a:solidFill>
                  <a:srgbClr val="FF0000"/>
                </a:solidFill>
              </a:rPr>
              <a:t>集合处理能力</a:t>
            </a:r>
            <a:r>
              <a:rPr lang="zh-CN" altLang="zh-CN" smtClean="0"/>
              <a:t>是关系系统区别于其他系统的重要特征。</a:t>
            </a:r>
            <a:endParaRPr lang="zh-CN" altLang="en-US" smtClean="0"/>
          </a:p>
        </p:txBody>
      </p:sp>
      <p:sp>
        <p:nvSpPr>
          <p:cNvPr id="18436" name="日期占位符 3"/>
          <p:cNvSpPr>
            <a:spLocks noGrp="1"/>
          </p:cNvSpPr>
          <p:nvPr>
            <p:ph type="dt" sz="quarter" idx="10"/>
          </p:nvPr>
        </p:nvSpPr>
        <p:spPr>
          <a:noFill/>
        </p:spPr>
        <p:txBody>
          <a:bodyPr/>
          <a:lstStyle/>
          <a:p>
            <a:fld id="{2BC048C5-5C1C-4BA8-BC13-6E94765F1654}" type="datetime8">
              <a:rPr lang="zh-CN" altLang="en-US" smtClean="0"/>
              <a:pPr/>
              <a:t>2016年2月27日9时2分</a:t>
            </a:fld>
            <a:endParaRPr lang="zh-CN" altLang="en-US" smtClean="0"/>
          </a:p>
        </p:txBody>
      </p:sp>
      <p:sp>
        <p:nvSpPr>
          <p:cNvPr id="18437" name="灯片编号占位符 4"/>
          <p:cNvSpPr>
            <a:spLocks noGrp="1"/>
          </p:cNvSpPr>
          <p:nvPr>
            <p:ph type="sldNum" sz="quarter" idx="12"/>
          </p:nvPr>
        </p:nvSpPr>
        <p:spPr>
          <a:noFill/>
        </p:spPr>
        <p:txBody>
          <a:bodyPr/>
          <a:lstStyle/>
          <a:p>
            <a:fld id="{DD887BAC-7209-4EDA-A05C-C662DF856643}" type="slidenum">
              <a:rPr lang="zh-CN" altLang="en-US" smtClean="0"/>
              <a:pPr/>
              <a:t>8</a:t>
            </a:fld>
            <a:endParaRPr lang="zh-CN"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en-US" dirty="0" smtClean="0"/>
              <a:t>除运算</a:t>
            </a:r>
            <a:endParaRPr lang="zh-CN" altLang="en-US" dirty="0">
              <a:solidFill>
                <a:schemeClr val="tx2"/>
              </a:solidFill>
            </a:endParaRPr>
          </a:p>
        </p:txBody>
      </p:sp>
      <p:sp>
        <p:nvSpPr>
          <p:cNvPr id="492547" name="Rectangle 3"/>
          <p:cNvSpPr>
            <a:spLocks noGrp="1" noChangeArrowheads="1"/>
          </p:cNvSpPr>
          <p:nvPr>
            <p:ph type="body" idx="1"/>
          </p:nvPr>
        </p:nvSpPr>
        <p:spPr>
          <a:xfrm>
            <a:off x="228600" y="1412875"/>
            <a:ext cx="8610600" cy="4680421"/>
          </a:xfrm>
        </p:spPr>
        <p:txBody>
          <a:bodyPr/>
          <a:lstStyle/>
          <a:p>
            <a:r>
              <a:rPr lang="zh-CN" altLang="en-US" sz="3200" dirty="0">
                <a:latin typeface="宋体" pitchFamily="2" charset="-122"/>
                <a:ea typeface="宋体" pitchFamily="2" charset="-122"/>
              </a:rPr>
              <a:t>设关系</a:t>
            </a:r>
            <a:r>
              <a:rPr lang="en-US" altLang="zh-CN" sz="3200" dirty="0">
                <a:latin typeface="宋体" pitchFamily="2" charset="-122"/>
                <a:ea typeface="宋体" pitchFamily="2" charset="-122"/>
              </a:rPr>
              <a:t>S</a:t>
            </a:r>
            <a:r>
              <a:rPr lang="zh-CN" altLang="en-US" sz="3200" dirty="0">
                <a:latin typeface="宋体" pitchFamily="2" charset="-122"/>
                <a:ea typeface="宋体" pitchFamily="2" charset="-122"/>
              </a:rPr>
              <a:t>的属性是关系</a:t>
            </a:r>
            <a:r>
              <a:rPr lang="en-US" altLang="zh-CN" sz="3200" dirty="0">
                <a:latin typeface="宋体" pitchFamily="2" charset="-122"/>
                <a:ea typeface="宋体" pitchFamily="2" charset="-122"/>
              </a:rPr>
              <a:t>R</a:t>
            </a:r>
            <a:r>
              <a:rPr lang="zh-CN" altLang="en-US" sz="3200" dirty="0">
                <a:latin typeface="宋体" pitchFamily="2" charset="-122"/>
                <a:ea typeface="宋体" pitchFamily="2" charset="-122"/>
              </a:rPr>
              <a:t>的属性的一部分，则</a:t>
            </a:r>
            <a:r>
              <a:rPr lang="en-US" altLang="zh-CN" sz="3200" dirty="0">
                <a:latin typeface="宋体" pitchFamily="2" charset="-122"/>
                <a:ea typeface="宋体" pitchFamily="2" charset="-122"/>
              </a:rPr>
              <a:t>R÷S</a:t>
            </a:r>
            <a:r>
              <a:rPr lang="zh-CN" altLang="en-US" sz="3200" dirty="0">
                <a:latin typeface="宋体" pitchFamily="2" charset="-122"/>
                <a:ea typeface="宋体" pitchFamily="2" charset="-122"/>
              </a:rPr>
              <a:t>为这样一个关系：</a:t>
            </a:r>
          </a:p>
          <a:p>
            <a:pPr lvl="1"/>
            <a:r>
              <a:rPr lang="zh-CN" altLang="en-US" sz="3000" dirty="0">
                <a:latin typeface="宋体" pitchFamily="2" charset="-122"/>
                <a:ea typeface="宋体" pitchFamily="2" charset="-122"/>
              </a:rPr>
              <a:t>此关系的属性是由属于</a:t>
            </a:r>
            <a:r>
              <a:rPr lang="en-US" altLang="zh-CN" sz="3000" dirty="0">
                <a:latin typeface="宋体" pitchFamily="2" charset="-122"/>
                <a:ea typeface="宋体" pitchFamily="2" charset="-122"/>
              </a:rPr>
              <a:t>R</a:t>
            </a:r>
            <a:r>
              <a:rPr lang="zh-CN" altLang="en-US" sz="3000" dirty="0">
                <a:latin typeface="宋体" pitchFamily="2" charset="-122"/>
                <a:ea typeface="宋体" pitchFamily="2" charset="-122"/>
              </a:rPr>
              <a:t>但不属于</a:t>
            </a:r>
            <a:r>
              <a:rPr lang="en-US" altLang="zh-CN" sz="3000" dirty="0">
                <a:latin typeface="宋体" pitchFamily="2" charset="-122"/>
                <a:ea typeface="宋体" pitchFamily="2" charset="-122"/>
              </a:rPr>
              <a:t>S</a:t>
            </a:r>
            <a:r>
              <a:rPr lang="zh-CN" altLang="en-US" sz="3000" dirty="0">
                <a:latin typeface="宋体" pitchFamily="2" charset="-122"/>
                <a:ea typeface="宋体" pitchFamily="2" charset="-122"/>
              </a:rPr>
              <a:t>的所有属性组成；</a:t>
            </a:r>
          </a:p>
          <a:p>
            <a:pPr lvl="1"/>
            <a:r>
              <a:rPr lang="en-US" altLang="zh-CN" sz="3000" dirty="0">
                <a:latin typeface="宋体" pitchFamily="2" charset="-122"/>
                <a:ea typeface="宋体" pitchFamily="2" charset="-122"/>
              </a:rPr>
              <a:t>R÷S</a:t>
            </a:r>
            <a:r>
              <a:rPr lang="zh-CN" altLang="en-US" sz="3000" dirty="0">
                <a:latin typeface="宋体" pitchFamily="2" charset="-122"/>
                <a:ea typeface="宋体" pitchFamily="2" charset="-122"/>
              </a:rPr>
              <a:t>的任一元组都是</a:t>
            </a:r>
            <a:r>
              <a:rPr lang="en-US" altLang="zh-CN" sz="3000" dirty="0">
                <a:latin typeface="宋体" pitchFamily="2" charset="-122"/>
                <a:ea typeface="宋体" pitchFamily="2" charset="-122"/>
              </a:rPr>
              <a:t>R</a:t>
            </a:r>
            <a:r>
              <a:rPr lang="zh-CN" altLang="en-US" sz="3000" dirty="0">
                <a:latin typeface="宋体" pitchFamily="2" charset="-122"/>
                <a:ea typeface="宋体" pitchFamily="2" charset="-122"/>
              </a:rPr>
              <a:t>中某元组的一部分。但必须符合下列要求，即任取属于</a:t>
            </a:r>
            <a:r>
              <a:rPr lang="en-US" altLang="zh-CN" sz="3000" dirty="0">
                <a:latin typeface="宋体" pitchFamily="2" charset="-122"/>
                <a:ea typeface="宋体" pitchFamily="2" charset="-122"/>
              </a:rPr>
              <a:t>R÷S</a:t>
            </a:r>
            <a:r>
              <a:rPr lang="zh-CN" altLang="en-US" sz="3000" dirty="0">
                <a:latin typeface="宋体" pitchFamily="2" charset="-122"/>
                <a:ea typeface="宋体" pitchFamily="2" charset="-122"/>
              </a:rPr>
              <a:t>的一个元组</a:t>
            </a:r>
            <a:r>
              <a:rPr lang="en-US" altLang="zh-CN" sz="3000" dirty="0">
                <a:latin typeface="宋体" pitchFamily="2" charset="-122"/>
                <a:ea typeface="宋体" pitchFamily="2" charset="-122"/>
              </a:rPr>
              <a:t>t</a:t>
            </a:r>
            <a:r>
              <a:rPr lang="zh-CN" altLang="en-US" sz="3000" dirty="0">
                <a:latin typeface="宋体" pitchFamily="2" charset="-122"/>
                <a:ea typeface="宋体" pitchFamily="2" charset="-122"/>
              </a:rPr>
              <a:t>，则</a:t>
            </a:r>
            <a:r>
              <a:rPr lang="en-US" altLang="zh-CN" sz="3000" dirty="0">
                <a:latin typeface="宋体" pitchFamily="2" charset="-122"/>
                <a:ea typeface="宋体" pitchFamily="2" charset="-122"/>
              </a:rPr>
              <a:t>t</a:t>
            </a:r>
            <a:r>
              <a:rPr lang="zh-CN" altLang="en-US" sz="3000" dirty="0">
                <a:latin typeface="宋体" pitchFamily="2" charset="-122"/>
                <a:ea typeface="宋体" pitchFamily="2" charset="-122"/>
              </a:rPr>
              <a:t>与</a:t>
            </a:r>
            <a:r>
              <a:rPr lang="en-US" altLang="zh-CN" sz="3000" dirty="0">
                <a:latin typeface="宋体" pitchFamily="2" charset="-122"/>
                <a:ea typeface="宋体" pitchFamily="2" charset="-122"/>
              </a:rPr>
              <a:t>S</a:t>
            </a:r>
            <a:r>
              <a:rPr lang="zh-CN" altLang="en-US" sz="3000" dirty="0">
                <a:latin typeface="宋体" pitchFamily="2" charset="-122"/>
                <a:ea typeface="宋体" pitchFamily="2" charset="-122"/>
              </a:rPr>
              <a:t>的任一元组连接后，都为</a:t>
            </a:r>
            <a:r>
              <a:rPr lang="en-US" altLang="zh-CN" sz="3000" dirty="0">
                <a:latin typeface="宋体" pitchFamily="2" charset="-122"/>
                <a:ea typeface="宋体" pitchFamily="2" charset="-122"/>
              </a:rPr>
              <a:t>R</a:t>
            </a:r>
            <a:r>
              <a:rPr lang="zh-CN" altLang="en-US" sz="3000" dirty="0">
                <a:latin typeface="宋体" pitchFamily="2" charset="-122"/>
                <a:ea typeface="宋体" pitchFamily="2" charset="-122"/>
              </a:rPr>
              <a:t>中原有的一个元组。 </a:t>
            </a:r>
          </a:p>
        </p:txBody>
      </p:sp>
      <p:sp>
        <p:nvSpPr>
          <p:cNvPr id="4" name="日期占位符 3"/>
          <p:cNvSpPr>
            <a:spLocks noGrp="1"/>
          </p:cNvSpPr>
          <p:nvPr>
            <p:ph type="dt" sz="half" idx="10"/>
          </p:nvPr>
        </p:nvSpPr>
        <p:spPr/>
        <p:txBody>
          <a:bodyPr/>
          <a:lstStyle/>
          <a:p>
            <a:pPr>
              <a:defRPr/>
            </a:pPr>
            <a:fld id="{0897C958-A45D-42BC-B359-4D14F7FC4073}"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除运算示意图</a:t>
            </a:r>
            <a:endParaRPr lang="zh-CN" altLang="en-US" dirty="0"/>
          </a:p>
        </p:txBody>
      </p:sp>
      <p:sp>
        <p:nvSpPr>
          <p:cNvPr id="4" name="日期占位符 3"/>
          <p:cNvSpPr>
            <a:spLocks noGrp="1"/>
          </p:cNvSpPr>
          <p:nvPr>
            <p:ph type="dt" sz="half" idx="10"/>
          </p:nvPr>
        </p:nvSpPr>
        <p:spPr/>
        <p:txBody>
          <a:bodyPr/>
          <a:lstStyle/>
          <a:p>
            <a:pPr>
              <a:defRPr/>
            </a:pPr>
            <a:fld id="{81D3989E-9443-46BF-9BA9-EE2F38A5B915}"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81</a:t>
            </a:fld>
            <a:endParaRPr lang="zh-CN" altLang="en-US"/>
          </a:p>
        </p:txBody>
      </p:sp>
      <p:sp>
        <p:nvSpPr>
          <p:cNvPr id="205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825" name="Object 1"/>
          <p:cNvGraphicFramePr>
            <a:graphicFrameLocks noChangeAspect="1"/>
          </p:cNvGraphicFramePr>
          <p:nvPr/>
        </p:nvGraphicFramePr>
        <p:xfrm>
          <a:off x="971600" y="1700808"/>
          <a:ext cx="7393311" cy="2808312"/>
        </p:xfrm>
        <a:graphic>
          <a:graphicData uri="http://schemas.openxmlformats.org/presentationml/2006/ole">
            <mc:AlternateContent xmlns:mc="http://schemas.openxmlformats.org/markup-compatibility/2006">
              <mc:Choice xmlns:v="urn:schemas-microsoft-com:vml" Requires="v">
                <p:oleObj spid="_x0000_s205827" name="Visio" r:id="rId3" imgW="2455631" imgH="934720" progId="Visio.Drawing.11">
                  <p:embed/>
                </p:oleObj>
              </mc:Choice>
              <mc:Fallback>
                <p:oleObj name="Visio" r:id="rId3" imgW="2455631" imgH="93472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700808"/>
                        <a:ext cx="7393311"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en-US" dirty="0"/>
              <a:t>除运算的一般形式</a:t>
            </a:r>
          </a:p>
        </p:txBody>
      </p:sp>
      <p:sp>
        <p:nvSpPr>
          <p:cNvPr id="493571" name="Rectangle 3"/>
          <p:cNvSpPr>
            <a:spLocks noGrp="1" noChangeArrowheads="1"/>
          </p:cNvSpPr>
          <p:nvPr>
            <p:ph type="body" idx="1"/>
          </p:nvPr>
        </p:nvSpPr>
        <p:spPr>
          <a:xfrm>
            <a:off x="467544" y="1557338"/>
            <a:ext cx="8280920" cy="4535958"/>
          </a:xfrm>
        </p:spPr>
        <p:txBody>
          <a:bodyPr/>
          <a:lstStyle/>
          <a:p>
            <a:pPr>
              <a:lnSpc>
                <a:spcPct val="120000"/>
              </a:lnSpc>
            </a:pPr>
            <a:r>
              <a:rPr lang="zh-CN" altLang="en-US" dirty="0"/>
              <a:t>设有关系</a:t>
            </a:r>
            <a:r>
              <a:rPr lang="en-US" altLang="zh-CN" dirty="0"/>
              <a:t>R</a:t>
            </a:r>
            <a:r>
              <a:rPr lang="zh-CN" altLang="en-US" dirty="0"/>
              <a:t>（</a:t>
            </a:r>
            <a:r>
              <a:rPr lang="en-US" altLang="zh-CN" dirty="0" smtClean="0"/>
              <a:t>X,Y</a:t>
            </a:r>
            <a:r>
              <a:rPr lang="zh-CN" altLang="en-US" dirty="0"/>
              <a:t>）和</a:t>
            </a:r>
            <a:r>
              <a:rPr lang="en-US" altLang="zh-CN" dirty="0"/>
              <a:t>S</a:t>
            </a:r>
            <a:r>
              <a:rPr lang="zh-CN" altLang="en-US" dirty="0"/>
              <a:t>（</a:t>
            </a:r>
            <a:r>
              <a:rPr lang="en-US" altLang="zh-CN" dirty="0" smtClean="0"/>
              <a:t>Y,Z</a:t>
            </a:r>
            <a:r>
              <a:rPr lang="zh-CN" altLang="en-US" dirty="0"/>
              <a:t>），其中</a:t>
            </a:r>
            <a:r>
              <a:rPr lang="en-US" altLang="zh-CN" dirty="0"/>
              <a:t>X</a:t>
            </a:r>
            <a:r>
              <a:rPr lang="zh-CN" altLang="en-US" dirty="0"/>
              <a:t>、</a:t>
            </a:r>
            <a:r>
              <a:rPr lang="en-US" altLang="zh-CN" dirty="0"/>
              <a:t>Y</a:t>
            </a:r>
            <a:r>
              <a:rPr lang="zh-CN" altLang="en-US" dirty="0"/>
              <a:t>、</a:t>
            </a:r>
            <a:r>
              <a:rPr lang="en-US" altLang="zh-CN" dirty="0"/>
              <a:t>Z</a:t>
            </a:r>
            <a:r>
              <a:rPr lang="zh-CN" altLang="en-US" dirty="0"/>
              <a:t>为关系的属性组，则：</a:t>
            </a:r>
          </a:p>
          <a:p>
            <a:pPr>
              <a:lnSpc>
                <a:spcPct val="120000"/>
              </a:lnSpc>
              <a:buFontTx/>
              <a:buNone/>
            </a:pPr>
            <a:r>
              <a:rPr lang="en-US" altLang="zh-CN" dirty="0">
                <a:solidFill>
                  <a:srgbClr val="FF0000"/>
                </a:solidFill>
                <a:latin typeface="宋体" pitchFamily="2" charset="-122"/>
                <a:ea typeface="宋体" pitchFamily="2" charset="-122"/>
              </a:rPr>
              <a:t>  </a:t>
            </a:r>
            <a:r>
              <a:rPr lang="en-US" altLang="zh-CN" dirty="0" smtClean="0">
                <a:solidFill>
                  <a:srgbClr val="FF0000"/>
                </a:solidFill>
                <a:latin typeface="宋体" pitchFamily="2" charset="-122"/>
                <a:ea typeface="宋体" pitchFamily="2" charset="-122"/>
              </a:rPr>
              <a:t>R(X,Y)÷ S(Y,Z)</a:t>
            </a:r>
            <a:r>
              <a:rPr lang="zh-CN" altLang="en-US" dirty="0" smtClean="0">
                <a:solidFill>
                  <a:srgbClr val="FF0000"/>
                </a:solidFill>
                <a:latin typeface="宋体" pitchFamily="2" charset="-122"/>
                <a:ea typeface="宋体" pitchFamily="2" charset="-122"/>
              </a:rPr>
              <a:t>＝</a:t>
            </a:r>
            <a:r>
              <a:rPr lang="en-US" altLang="zh-CN" dirty="0" smtClean="0">
                <a:solidFill>
                  <a:srgbClr val="FF0000"/>
                </a:solidFill>
                <a:latin typeface="宋体" pitchFamily="2" charset="-122"/>
                <a:ea typeface="宋体" pitchFamily="2" charset="-122"/>
              </a:rPr>
              <a:t>R(X,Y)÷ </a:t>
            </a:r>
            <a:r>
              <a:rPr lang="en-US" altLang="zh-CN" dirty="0">
                <a:solidFill>
                  <a:srgbClr val="FF0000"/>
                </a:solidFill>
                <a:latin typeface="宋体" pitchFamily="2" charset="-122"/>
                <a:ea typeface="宋体" pitchFamily="2" charset="-122"/>
              </a:rPr>
              <a:t>∏</a:t>
            </a:r>
            <a:r>
              <a:rPr lang="en-US" altLang="zh-CN" baseline="-25000" dirty="0" smtClean="0">
                <a:solidFill>
                  <a:srgbClr val="FF0000"/>
                </a:solidFill>
                <a:latin typeface="宋体" pitchFamily="2" charset="-122"/>
                <a:ea typeface="宋体" pitchFamily="2" charset="-122"/>
              </a:rPr>
              <a:t>Y</a:t>
            </a:r>
            <a:r>
              <a:rPr lang="en-US" altLang="zh-CN" dirty="0" smtClean="0">
                <a:solidFill>
                  <a:srgbClr val="FF0000"/>
                </a:solidFill>
                <a:latin typeface="宋体" pitchFamily="2" charset="-122"/>
                <a:ea typeface="宋体" pitchFamily="2" charset="-122"/>
              </a:rPr>
              <a:t>(S)</a:t>
            </a:r>
            <a:r>
              <a:rPr lang="zh-CN" altLang="en-US" dirty="0" smtClean="0">
                <a:solidFill>
                  <a:srgbClr val="FF0000"/>
                </a:solidFill>
                <a:latin typeface="宋体" pitchFamily="2" charset="-122"/>
                <a:ea typeface="宋体" pitchFamily="2" charset="-122"/>
              </a:rPr>
              <a:t> </a:t>
            </a:r>
            <a:endParaRPr lang="zh-CN" altLang="en-US" dirty="0">
              <a:solidFill>
                <a:srgbClr val="FF0000"/>
              </a:solidFill>
              <a:latin typeface="宋体" pitchFamily="2" charset="-122"/>
              <a:ea typeface="宋体" pitchFamily="2" charset="-122"/>
            </a:endParaRPr>
          </a:p>
        </p:txBody>
      </p:sp>
      <p:sp>
        <p:nvSpPr>
          <p:cNvPr id="5" name="日期占位符 4"/>
          <p:cNvSpPr>
            <a:spLocks noGrp="1"/>
          </p:cNvSpPr>
          <p:nvPr>
            <p:ph type="dt" sz="half" idx="10"/>
          </p:nvPr>
        </p:nvSpPr>
        <p:spPr/>
        <p:txBody>
          <a:bodyPr/>
          <a:lstStyle/>
          <a:p>
            <a:pPr>
              <a:defRPr/>
            </a:pPr>
            <a:fld id="{2299BBCB-E278-43BD-8B14-289E1C67B81A}" type="datetime8">
              <a:rPr lang="zh-CN" altLang="en-US" smtClean="0"/>
              <a:pPr>
                <a:defRPr/>
              </a:pPr>
              <a:t>2016年2月27日9时2分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a:latin typeface="宋体" pitchFamily="2" charset="-122"/>
                <a:ea typeface="宋体" pitchFamily="2" charset="-122"/>
              </a:rPr>
              <a:t>象集定义</a:t>
            </a:r>
          </a:p>
        </p:txBody>
      </p:sp>
      <p:sp>
        <p:nvSpPr>
          <p:cNvPr id="491523" name="Rectangle 3"/>
          <p:cNvSpPr>
            <a:spLocks noGrp="1" noChangeArrowheads="1"/>
          </p:cNvSpPr>
          <p:nvPr>
            <p:ph type="body" idx="1"/>
          </p:nvPr>
        </p:nvSpPr>
        <p:spPr>
          <a:xfrm>
            <a:off x="395536" y="1556793"/>
            <a:ext cx="8447856" cy="4536504"/>
          </a:xfrm>
        </p:spPr>
        <p:txBody>
          <a:bodyPr/>
          <a:lstStyle/>
          <a:p>
            <a:pPr algn="just">
              <a:lnSpc>
                <a:spcPct val="120000"/>
              </a:lnSpc>
            </a:pPr>
            <a:r>
              <a:rPr lang="zh-CN" altLang="en-US" dirty="0"/>
              <a:t>设有关系</a:t>
            </a:r>
            <a:r>
              <a:rPr lang="en-US" altLang="zh-CN" dirty="0"/>
              <a:t>R</a:t>
            </a:r>
            <a:r>
              <a:rPr lang="zh-CN" altLang="en-US" dirty="0"/>
              <a:t>（</a:t>
            </a:r>
            <a:r>
              <a:rPr lang="en-US" altLang="zh-CN" dirty="0"/>
              <a:t>X</a:t>
            </a:r>
            <a:r>
              <a:rPr lang="zh-CN" altLang="en-US" dirty="0"/>
              <a:t>，</a:t>
            </a:r>
            <a:r>
              <a:rPr lang="en-US" altLang="zh-CN" dirty="0"/>
              <a:t>Y</a:t>
            </a:r>
            <a:r>
              <a:rPr lang="zh-CN" altLang="en-US" dirty="0"/>
              <a:t>），其中</a:t>
            </a:r>
            <a:r>
              <a:rPr lang="en-US" altLang="zh-CN" dirty="0"/>
              <a:t>X</a:t>
            </a:r>
            <a:r>
              <a:rPr lang="zh-CN" altLang="en-US" dirty="0"/>
              <a:t>，</a:t>
            </a:r>
            <a:r>
              <a:rPr lang="en-US" altLang="zh-CN" dirty="0"/>
              <a:t>Y</a:t>
            </a:r>
            <a:r>
              <a:rPr lang="zh-CN" altLang="en-US" dirty="0"/>
              <a:t>为属性（组），</a:t>
            </a:r>
            <a:r>
              <a:rPr lang="en-US" altLang="zh-CN" dirty="0"/>
              <a:t>X=x</a:t>
            </a:r>
            <a:r>
              <a:rPr lang="zh-CN" altLang="en-US" dirty="0"/>
              <a:t>在</a:t>
            </a:r>
            <a:r>
              <a:rPr lang="en-US" altLang="zh-CN" dirty="0"/>
              <a:t>R</a:t>
            </a:r>
            <a:r>
              <a:rPr lang="zh-CN" altLang="en-US" dirty="0"/>
              <a:t>上的</a:t>
            </a:r>
            <a:r>
              <a:rPr lang="zh-CN" altLang="en-US" dirty="0">
                <a:solidFill>
                  <a:srgbClr val="FF0000"/>
                </a:solidFill>
              </a:rPr>
              <a:t>象集</a:t>
            </a:r>
            <a:r>
              <a:rPr lang="zh-CN" altLang="en-US" dirty="0"/>
              <a:t>是：</a:t>
            </a:r>
          </a:p>
          <a:p>
            <a:pPr algn="just">
              <a:lnSpc>
                <a:spcPct val="120000"/>
              </a:lnSpc>
              <a:buFontTx/>
              <a:buNone/>
            </a:pPr>
            <a:r>
              <a:rPr lang="zh-CN" altLang="en-US" dirty="0"/>
              <a:t>		</a:t>
            </a:r>
            <a:r>
              <a:rPr lang="en-US" altLang="zh-CN" dirty="0" err="1">
                <a:solidFill>
                  <a:srgbClr val="C00000"/>
                </a:solidFill>
              </a:rPr>
              <a:t>Yx</a:t>
            </a:r>
            <a:r>
              <a:rPr lang="en-US" altLang="zh-CN" dirty="0">
                <a:solidFill>
                  <a:srgbClr val="C00000"/>
                </a:solidFill>
              </a:rPr>
              <a:t> = {t[Y] | </a:t>
            </a:r>
            <a:r>
              <a:rPr lang="en-US" altLang="zh-CN" dirty="0" err="1">
                <a:solidFill>
                  <a:srgbClr val="C00000"/>
                </a:solidFill>
              </a:rPr>
              <a:t>t∈R</a:t>
            </a:r>
            <a:r>
              <a:rPr lang="en-US" altLang="zh-CN" dirty="0">
                <a:solidFill>
                  <a:srgbClr val="C00000"/>
                </a:solidFill>
              </a:rPr>
              <a:t> ∧t[X]=x }</a:t>
            </a:r>
          </a:p>
          <a:p>
            <a:pPr>
              <a:lnSpc>
                <a:spcPct val="120000"/>
              </a:lnSpc>
            </a:pPr>
            <a:r>
              <a:rPr lang="en-US" altLang="zh-CN" dirty="0"/>
              <a:t>t</a:t>
            </a:r>
            <a:r>
              <a:rPr lang="zh-CN" altLang="en-US" dirty="0"/>
              <a:t>［</a:t>
            </a:r>
            <a:r>
              <a:rPr lang="en-US" altLang="zh-CN" dirty="0"/>
              <a:t>Y</a:t>
            </a:r>
            <a:r>
              <a:rPr lang="zh-CN" altLang="en-US" dirty="0"/>
              <a:t>］和</a:t>
            </a:r>
            <a:r>
              <a:rPr lang="en-US" altLang="zh-CN" dirty="0"/>
              <a:t>t</a:t>
            </a:r>
            <a:r>
              <a:rPr lang="zh-CN" altLang="en-US" dirty="0"/>
              <a:t>［</a:t>
            </a:r>
            <a:r>
              <a:rPr lang="en-US" altLang="zh-CN" dirty="0"/>
              <a:t>X</a:t>
            </a:r>
            <a:r>
              <a:rPr lang="zh-CN" altLang="en-US" dirty="0"/>
              <a:t>］分别表示</a:t>
            </a:r>
            <a:r>
              <a:rPr lang="en-US" altLang="zh-CN" dirty="0"/>
              <a:t>R</a:t>
            </a:r>
            <a:r>
              <a:rPr lang="zh-CN" altLang="en-US" dirty="0"/>
              <a:t>中的元组</a:t>
            </a:r>
            <a:r>
              <a:rPr lang="en-US" altLang="zh-CN" dirty="0"/>
              <a:t>t</a:t>
            </a:r>
            <a:r>
              <a:rPr lang="zh-CN" altLang="en-US" dirty="0"/>
              <a:t>在属性组</a:t>
            </a:r>
            <a:r>
              <a:rPr lang="en-US" altLang="zh-CN" dirty="0"/>
              <a:t>Y</a:t>
            </a:r>
            <a:r>
              <a:rPr lang="zh-CN" altLang="en-US" dirty="0"/>
              <a:t>和</a:t>
            </a:r>
            <a:r>
              <a:rPr lang="en-US" altLang="zh-CN" dirty="0"/>
              <a:t>X</a:t>
            </a:r>
            <a:r>
              <a:rPr lang="zh-CN" altLang="en-US" dirty="0"/>
              <a:t>上的分量的集合。 </a:t>
            </a:r>
          </a:p>
        </p:txBody>
      </p:sp>
      <p:sp>
        <p:nvSpPr>
          <p:cNvPr id="4" name="日期占位符 3"/>
          <p:cNvSpPr>
            <a:spLocks noGrp="1"/>
          </p:cNvSpPr>
          <p:nvPr>
            <p:ph type="dt" sz="half" idx="10"/>
          </p:nvPr>
        </p:nvSpPr>
        <p:spPr/>
        <p:txBody>
          <a:bodyPr/>
          <a:lstStyle/>
          <a:p>
            <a:pPr>
              <a:defRPr/>
            </a:pPr>
            <a:fld id="{C31FB58E-1104-4CC2-AD00-9091B25ECF56}"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象集示例</a:t>
            </a:r>
            <a:r>
              <a:rPr lang="en-US" altLang="zh-CN" dirty="0" smtClean="0"/>
              <a:t>1</a:t>
            </a:r>
            <a:endParaRPr lang="zh-CN" altLang="en-US" dirty="0"/>
          </a:p>
        </p:txBody>
      </p:sp>
      <p:graphicFrame>
        <p:nvGraphicFramePr>
          <p:cNvPr id="6" name="内容占位符 5"/>
          <p:cNvGraphicFramePr>
            <a:graphicFrameLocks noGrp="1"/>
          </p:cNvGraphicFramePr>
          <p:nvPr>
            <p:ph idx="1"/>
          </p:nvPr>
        </p:nvGraphicFramePr>
        <p:xfrm>
          <a:off x="1115616" y="1340768"/>
          <a:ext cx="6696744" cy="2376262"/>
        </p:xfrm>
        <a:graphic>
          <a:graphicData uri="http://schemas.openxmlformats.org/drawingml/2006/table">
            <a:tbl>
              <a:tblPr/>
              <a:tblGrid>
                <a:gridCol w="1338712"/>
                <a:gridCol w="1339508"/>
                <a:gridCol w="1339508"/>
                <a:gridCol w="1339508"/>
                <a:gridCol w="1339508"/>
              </a:tblGrid>
              <a:tr h="292356">
                <a:tc>
                  <a:txBody>
                    <a:bodyPr/>
                    <a:lstStyle/>
                    <a:p>
                      <a:pPr indent="254000" algn="ctr">
                        <a:spcBef>
                          <a:spcPts val="240"/>
                        </a:spcBef>
                        <a:spcAft>
                          <a:spcPts val="240"/>
                        </a:spcAft>
                      </a:pPr>
                      <a:r>
                        <a:rPr lang="en-US" sz="1400" b="1" kern="1000" dirty="0" err="1">
                          <a:solidFill>
                            <a:srgbClr val="C00000"/>
                          </a:solidFill>
                          <a:latin typeface="Times New Roman"/>
                          <a:ea typeface="方正书宋简体"/>
                          <a:cs typeface="Times New Roman"/>
                        </a:rPr>
                        <a:t>Sno</a:t>
                      </a:r>
                      <a:endParaRPr lang="zh-CN" sz="1400" b="1" kern="1000" dirty="0">
                        <a:solidFill>
                          <a:srgbClr val="C00000"/>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err="1">
                          <a:solidFill>
                            <a:srgbClr val="C00000"/>
                          </a:solidFill>
                          <a:latin typeface="Times New Roman"/>
                          <a:ea typeface="方正书宋简体"/>
                          <a:cs typeface="Times New Roman"/>
                        </a:rPr>
                        <a:t>Sname</a:t>
                      </a:r>
                      <a:endParaRPr lang="zh-CN" sz="14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err="1">
                          <a:solidFill>
                            <a:srgbClr val="C00000"/>
                          </a:solidFill>
                          <a:latin typeface="Times New Roman"/>
                          <a:ea typeface="方正书宋简体"/>
                          <a:cs typeface="Times New Roman"/>
                        </a:rPr>
                        <a:t>Ssex</a:t>
                      </a:r>
                      <a:endParaRPr lang="zh-CN" sz="14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solidFill>
                            <a:srgbClr val="C00000"/>
                          </a:solidFill>
                          <a:latin typeface="Times New Roman"/>
                          <a:ea typeface="方正书宋简体"/>
                          <a:cs typeface="Times New Roman"/>
                        </a:rPr>
                        <a:t>Sage</a:t>
                      </a:r>
                      <a:endParaRPr lang="zh-CN" sz="14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err="1">
                          <a:solidFill>
                            <a:srgbClr val="C00000"/>
                          </a:solidFill>
                          <a:latin typeface="Times New Roman"/>
                          <a:ea typeface="方正书宋简体"/>
                          <a:cs typeface="Times New Roman"/>
                        </a:rPr>
                        <a:t>Sdept</a:t>
                      </a:r>
                      <a:endParaRPr lang="zh-CN" sz="1400" b="1" kern="1000" dirty="0">
                        <a:solidFill>
                          <a:srgbClr val="C00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356">
                <a:tc>
                  <a:txBody>
                    <a:bodyPr/>
                    <a:lstStyle/>
                    <a:p>
                      <a:pPr indent="254000" algn="ctr">
                        <a:spcBef>
                          <a:spcPts val="240"/>
                        </a:spcBef>
                        <a:spcAft>
                          <a:spcPts val="240"/>
                        </a:spcAft>
                      </a:pPr>
                      <a:r>
                        <a:rPr lang="en-US" sz="1400" b="1" kern="1000">
                          <a:latin typeface="Times New Roman"/>
                          <a:ea typeface="方正书宋简体"/>
                          <a:cs typeface="Times New Roman"/>
                        </a:rPr>
                        <a:t>0811101</a:t>
                      </a:r>
                      <a:endParaRPr lang="zh-CN" sz="14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李勇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a:ea typeface="方正书宋简体"/>
                          <a:cs typeface="Times New Roman"/>
                        </a:rPr>
                        <a:t>21</a:t>
                      </a:r>
                      <a:endParaRPr lang="zh-CN" sz="14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356">
                <a:tc>
                  <a:txBody>
                    <a:bodyPr/>
                    <a:lstStyle/>
                    <a:p>
                      <a:pPr indent="254000" algn="ctr">
                        <a:spcBef>
                          <a:spcPts val="240"/>
                        </a:spcBef>
                        <a:spcAft>
                          <a:spcPts val="240"/>
                        </a:spcAft>
                      </a:pPr>
                      <a:r>
                        <a:rPr lang="en-US" sz="1400" b="1" kern="1000">
                          <a:latin typeface="Times New Roman"/>
                          <a:ea typeface="方正书宋简体"/>
                          <a:cs typeface="Times New Roman"/>
                        </a:rPr>
                        <a:t>0811102</a:t>
                      </a:r>
                      <a:endParaRPr lang="zh-CN" sz="14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刘晨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a:ea typeface="方正书宋简体"/>
                          <a:cs typeface="Times New Roman"/>
                        </a:rPr>
                        <a:t>20</a:t>
                      </a:r>
                      <a:endParaRPr lang="zh-CN" sz="14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356">
                <a:tc>
                  <a:txBody>
                    <a:bodyPr/>
                    <a:lstStyle/>
                    <a:p>
                      <a:pPr indent="254000" algn="ctr">
                        <a:spcBef>
                          <a:spcPts val="240"/>
                        </a:spcBef>
                        <a:spcAft>
                          <a:spcPts val="240"/>
                        </a:spcAft>
                      </a:pPr>
                      <a:r>
                        <a:rPr lang="en-US" sz="1400" b="1" kern="1000">
                          <a:latin typeface="Times New Roman"/>
                          <a:ea typeface="方正书宋简体"/>
                          <a:cs typeface="Times New Roman"/>
                        </a:rPr>
                        <a:t>0811103</a:t>
                      </a:r>
                      <a:endParaRPr lang="zh-CN" sz="14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王敏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a:ea typeface="方正书宋简体"/>
                          <a:cs typeface="Times New Roman"/>
                        </a:rPr>
                        <a:t>20</a:t>
                      </a:r>
                      <a:endParaRPr lang="zh-CN" sz="14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356">
                <a:tc>
                  <a:txBody>
                    <a:bodyPr/>
                    <a:lstStyle/>
                    <a:p>
                      <a:pPr indent="254000" algn="ctr">
                        <a:spcBef>
                          <a:spcPts val="240"/>
                        </a:spcBef>
                        <a:spcAft>
                          <a:spcPts val="240"/>
                        </a:spcAft>
                      </a:pPr>
                      <a:r>
                        <a:rPr lang="en-US" sz="1400" b="1" kern="1000">
                          <a:latin typeface="Times New Roman"/>
                          <a:ea typeface="方正书宋简体"/>
                          <a:cs typeface="Times New Roman"/>
                        </a:rPr>
                        <a:t>0811104</a:t>
                      </a:r>
                      <a:endParaRPr lang="zh-CN" sz="14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张小红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a:latin typeface="Times New Roman"/>
                          <a:ea typeface="方正书宋简体"/>
                          <a:cs typeface="Times New Roman"/>
                        </a:rPr>
                        <a:t>19</a:t>
                      </a:r>
                      <a:endParaRPr lang="zh-CN" sz="1400" b="1" kern="100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计算机系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356">
                <a:tc>
                  <a:txBody>
                    <a:bodyPr/>
                    <a:lstStyle/>
                    <a:p>
                      <a:pPr indent="254000" algn="ctr">
                        <a:spcBef>
                          <a:spcPts val="240"/>
                        </a:spcBef>
                        <a:spcAft>
                          <a:spcPts val="240"/>
                        </a:spcAft>
                      </a:pPr>
                      <a:r>
                        <a:rPr lang="en-US" sz="1400" b="1" kern="1000" dirty="0">
                          <a:latin typeface="Times New Roman"/>
                          <a:ea typeface="方正书宋简体"/>
                          <a:cs typeface="Times New Roman"/>
                        </a:rPr>
                        <a:t>0821101</a:t>
                      </a:r>
                      <a:endParaRPr lang="zh-CN" sz="14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latin typeface="Times New Roman"/>
                          <a:ea typeface="方正书宋简体"/>
                          <a:cs typeface="Times New Roman"/>
                        </a:rPr>
                        <a:t>20</a:t>
                      </a:r>
                      <a:endParaRPr lang="zh-CN" sz="14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356">
                <a:tc>
                  <a:txBody>
                    <a:bodyPr/>
                    <a:lstStyle/>
                    <a:p>
                      <a:pPr indent="254000" algn="ctr">
                        <a:spcBef>
                          <a:spcPts val="240"/>
                        </a:spcBef>
                        <a:spcAft>
                          <a:spcPts val="240"/>
                        </a:spcAft>
                      </a:pPr>
                      <a:r>
                        <a:rPr lang="en-US" sz="1400" b="1" kern="1000">
                          <a:latin typeface="Times New Roman"/>
                          <a:ea typeface="方正书宋简体"/>
                          <a:cs typeface="Times New Roman"/>
                        </a:rPr>
                        <a:t>0821102</a:t>
                      </a:r>
                      <a:endParaRPr lang="zh-CN" sz="1400" b="1" kern="100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吴宾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latin typeface="Times New Roman"/>
                          <a:ea typeface="方正书宋简体"/>
                          <a:cs typeface="Times New Roman"/>
                        </a:rPr>
                        <a:t>19</a:t>
                      </a:r>
                      <a:endParaRPr lang="zh-CN" sz="14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770">
                <a:tc>
                  <a:txBody>
                    <a:bodyPr/>
                    <a:lstStyle/>
                    <a:p>
                      <a:pPr indent="254000" algn="ctr">
                        <a:spcBef>
                          <a:spcPts val="240"/>
                        </a:spcBef>
                        <a:spcAft>
                          <a:spcPts val="240"/>
                        </a:spcAft>
                      </a:pPr>
                      <a:r>
                        <a:rPr lang="en-US" sz="1400" b="1" kern="1000" dirty="0">
                          <a:latin typeface="Times New Roman"/>
                          <a:ea typeface="方正书宋简体"/>
                          <a:cs typeface="Times New Roman"/>
                        </a:rPr>
                        <a:t>0821103</a:t>
                      </a:r>
                      <a:endParaRPr lang="zh-CN" sz="1400" b="1" kern="1000" dirty="0">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a:ea typeface="方正书宋简体"/>
                          <a:cs typeface="Times New Roman"/>
                        </a:rPr>
                        <a:t>张海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latin typeface="Times New Roman"/>
                          <a:ea typeface="方正书宋简体"/>
                          <a:cs typeface="Times New Roman"/>
                        </a:rPr>
                        <a:t>20</a:t>
                      </a:r>
                      <a:endParaRPr lang="zh-CN" sz="1400" b="1" kern="1000" dirty="0">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pPr>
              <a:defRPr/>
            </a:pPr>
            <a:fld id="{55F7C386-2FD7-441B-BCDD-99143C56E5D7}"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84</a:t>
            </a:fld>
            <a:endParaRPr lang="zh-CN" altLang="en-US" dirty="0"/>
          </a:p>
        </p:txBody>
      </p:sp>
      <p:sp>
        <p:nvSpPr>
          <p:cNvPr id="7" name="TextBox 6"/>
          <p:cNvSpPr txBox="1"/>
          <p:nvPr/>
        </p:nvSpPr>
        <p:spPr>
          <a:xfrm>
            <a:off x="611560" y="3787063"/>
            <a:ext cx="8136904" cy="2431435"/>
          </a:xfrm>
          <a:prstGeom prst="rect">
            <a:avLst/>
          </a:prstGeom>
          <a:noFill/>
        </p:spPr>
        <p:txBody>
          <a:bodyPr wrap="square" rtlCol="0">
            <a:spAutoFit/>
          </a:bodyPr>
          <a:lstStyle/>
          <a:p>
            <a:pPr>
              <a:lnSpc>
                <a:spcPct val="110000"/>
              </a:lnSpc>
              <a:spcBef>
                <a:spcPts val="600"/>
              </a:spcBef>
            </a:pPr>
            <a:r>
              <a:rPr lang="zh-CN" altLang="en-US" sz="2400" b="1" dirty="0" smtClean="0">
                <a:latin typeface="仿宋_GB2312" pitchFamily="49" charset="-122"/>
                <a:ea typeface="仿宋_GB2312" pitchFamily="49" charset="-122"/>
              </a:rPr>
              <a:t>有元组：</a:t>
            </a:r>
            <a:r>
              <a:rPr lang="zh-CN" altLang="zh-CN" sz="2400" b="1" dirty="0" smtClean="0">
                <a:solidFill>
                  <a:srgbClr val="FF0000"/>
                </a:solidFill>
                <a:latin typeface="仿宋_GB2312" pitchFamily="49" charset="-122"/>
                <a:ea typeface="仿宋_GB2312" pitchFamily="49" charset="-122"/>
              </a:rPr>
              <a:t>（</a:t>
            </a:r>
            <a:r>
              <a:rPr lang="en-US" altLang="zh-CN" sz="2400" b="1" dirty="0" smtClean="0">
                <a:solidFill>
                  <a:srgbClr val="FF0000"/>
                </a:solidFill>
                <a:latin typeface="仿宋_GB2312" pitchFamily="49" charset="-122"/>
                <a:ea typeface="仿宋_GB2312" pitchFamily="49" charset="-122"/>
              </a:rPr>
              <a:t>0821101</a:t>
            </a:r>
            <a:r>
              <a:rPr lang="zh-CN" altLang="zh-CN" sz="2400" b="1" dirty="0" smtClean="0">
                <a:solidFill>
                  <a:srgbClr val="FF0000"/>
                </a:solidFill>
                <a:latin typeface="仿宋_GB2312" pitchFamily="49" charset="-122"/>
                <a:ea typeface="仿宋_GB2312" pitchFamily="49" charset="-122"/>
              </a:rPr>
              <a:t>，张立，男，</a:t>
            </a:r>
            <a:r>
              <a:rPr lang="en-US" altLang="zh-CN" sz="2400" b="1" dirty="0" smtClean="0">
                <a:solidFill>
                  <a:srgbClr val="FF0000"/>
                </a:solidFill>
                <a:latin typeface="仿宋_GB2312" pitchFamily="49" charset="-122"/>
                <a:ea typeface="仿宋_GB2312" pitchFamily="49" charset="-122"/>
              </a:rPr>
              <a:t>20</a:t>
            </a:r>
            <a:r>
              <a:rPr lang="zh-CN" altLang="zh-CN" sz="2400" b="1" dirty="0" smtClean="0">
                <a:solidFill>
                  <a:srgbClr val="FF0000"/>
                </a:solidFill>
                <a:latin typeface="仿宋_GB2312" pitchFamily="49" charset="-122"/>
                <a:ea typeface="仿宋_GB2312" pitchFamily="49" charset="-122"/>
              </a:rPr>
              <a:t>，信息管理系）</a:t>
            </a:r>
            <a:endParaRPr lang="en-US" altLang="zh-CN" sz="2400" b="1" dirty="0" smtClean="0">
              <a:solidFill>
                <a:srgbClr val="FF0000"/>
              </a:solidFill>
              <a:latin typeface="仿宋_GB2312" pitchFamily="49" charset="-122"/>
              <a:ea typeface="仿宋_GB2312" pitchFamily="49" charset="-122"/>
            </a:endParaRPr>
          </a:p>
          <a:p>
            <a:pPr>
              <a:lnSpc>
                <a:spcPct val="110000"/>
              </a:lnSpc>
              <a:spcBef>
                <a:spcPts val="600"/>
              </a:spcBef>
            </a:pPr>
            <a:r>
              <a:rPr lang="zh-CN" altLang="zh-CN" sz="2400" b="1" dirty="0" smtClean="0">
                <a:latin typeface="仿宋_GB2312" pitchFamily="49" charset="-122"/>
                <a:ea typeface="仿宋_GB2312" pitchFamily="49" charset="-122"/>
              </a:rPr>
              <a:t>设</a:t>
            </a:r>
            <a:r>
              <a:rPr lang="en-US" altLang="zh-CN" sz="2400" b="1" dirty="0" smtClean="0">
                <a:latin typeface="仿宋_GB2312" pitchFamily="49" charset="-122"/>
                <a:ea typeface="仿宋_GB2312" pitchFamily="49" charset="-122"/>
              </a:rPr>
              <a:t>X</a:t>
            </a:r>
            <a:r>
              <a:rPr lang="zh-CN" altLang="zh-CN" sz="2400" b="1" dirty="0" smtClean="0">
                <a:latin typeface="仿宋_GB2312" pitchFamily="49" charset="-122"/>
                <a:ea typeface="仿宋_GB2312" pitchFamily="49" charset="-122"/>
              </a:rPr>
              <a:t>＝｛</a:t>
            </a:r>
            <a:r>
              <a:rPr lang="en-US" altLang="zh-CN" sz="2400" b="1" dirty="0" err="1" smtClean="0">
                <a:latin typeface="仿宋_GB2312" pitchFamily="49" charset="-122"/>
                <a:ea typeface="仿宋_GB2312" pitchFamily="49" charset="-122"/>
              </a:rPr>
              <a:t>Sdept</a:t>
            </a:r>
            <a:r>
              <a:rPr lang="zh-CN" altLang="zh-CN" sz="2400" b="1" dirty="0" smtClean="0">
                <a:latin typeface="仿宋_GB2312" pitchFamily="49" charset="-122"/>
                <a:ea typeface="仿宋_GB2312" pitchFamily="49" charset="-122"/>
              </a:rPr>
              <a:t>，</a:t>
            </a:r>
            <a:r>
              <a:rPr lang="en-US" altLang="zh-CN" sz="2400" b="1" dirty="0" err="1" smtClean="0">
                <a:latin typeface="仿宋_GB2312" pitchFamily="49" charset="-122"/>
                <a:ea typeface="仿宋_GB2312" pitchFamily="49" charset="-122"/>
              </a:rPr>
              <a:t>Ssex</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Y</a:t>
            </a:r>
            <a:r>
              <a:rPr lang="zh-CN" altLang="zh-CN" sz="2400" b="1" dirty="0" smtClean="0">
                <a:latin typeface="仿宋_GB2312" pitchFamily="49" charset="-122"/>
                <a:ea typeface="仿宋_GB2312" pitchFamily="49" charset="-122"/>
              </a:rPr>
              <a:t>＝｛</a:t>
            </a:r>
            <a:r>
              <a:rPr lang="en-US" altLang="zh-CN" sz="2400" b="1" dirty="0" err="1" smtClean="0">
                <a:latin typeface="仿宋_GB2312" pitchFamily="49" charset="-122"/>
                <a:ea typeface="仿宋_GB2312" pitchFamily="49" charset="-122"/>
              </a:rPr>
              <a:t>Sno</a:t>
            </a:r>
            <a:r>
              <a:rPr lang="zh-CN" altLang="zh-CN" sz="2400" b="1" dirty="0" smtClean="0">
                <a:latin typeface="仿宋_GB2312" pitchFamily="49" charset="-122"/>
                <a:ea typeface="仿宋_GB2312" pitchFamily="49" charset="-122"/>
              </a:rPr>
              <a:t>，</a:t>
            </a:r>
            <a:r>
              <a:rPr lang="en-US" altLang="zh-CN" sz="2400" b="1" dirty="0" err="1" smtClean="0">
                <a:latin typeface="仿宋_GB2312" pitchFamily="49" charset="-122"/>
                <a:ea typeface="仿宋_GB2312" pitchFamily="49" charset="-122"/>
              </a:rPr>
              <a:t>Sname</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Sage</a:t>
            </a:r>
            <a:r>
              <a:rPr lang="zh-CN" altLang="zh-CN" sz="2400" b="1" dirty="0" smtClean="0">
                <a:latin typeface="仿宋_GB2312" pitchFamily="49" charset="-122"/>
                <a:ea typeface="仿宋_GB2312" pitchFamily="49" charset="-122"/>
              </a:rPr>
              <a:t>｝，</a:t>
            </a:r>
            <a:endParaRPr lang="en-US" altLang="zh-CN" sz="2400" b="1" dirty="0" smtClean="0">
              <a:latin typeface="仿宋_GB2312" pitchFamily="49" charset="-122"/>
              <a:ea typeface="仿宋_GB2312" pitchFamily="49" charset="-122"/>
            </a:endParaRPr>
          </a:p>
          <a:p>
            <a:pPr>
              <a:lnSpc>
                <a:spcPct val="110000"/>
              </a:lnSpc>
              <a:spcBef>
                <a:spcPts val="600"/>
              </a:spcBef>
            </a:pPr>
            <a:r>
              <a:rPr lang="en-US" altLang="zh-CN" sz="2400" b="1" dirty="0" smtClean="0">
                <a:latin typeface="仿宋_GB2312" pitchFamily="49" charset="-122"/>
                <a:ea typeface="仿宋_GB2312" pitchFamily="49" charset="-122"/>
              </a:rPr>
              <a:t>  t[X]</a:t>
            </a:r>
            <a:r>
              <a:rPr lang="zh-CN" altLang="zh-CN" sz="2400" b="1" dirty="0" smtClean="0">
                <a:latin typeface="仿宋_GB2312" pitchFamily="49" charset="-122"/>
                <a:ea typeface="仿宋_GB2312" pitchFamily="49" charset="-122"/>
              </a:rPr>
              <a:t>的一个值</a:t>
            </a:r>
            <a:r>
              <a:rPr lang="zh-CN" altLang="en-US" sz="2400" b="1" dirty="0" smtClean="0">
                <a:latin typeface="仿宋_GB2312" pitchFamily="49" charset="-122"/>
                <a:ea typeface="仿宋_GB2312" pitchFamily="49" charset="-122"/>
              </a:rPr>
              <a:t>：</a:t>
            </a:r>
            <a:r>
              <a:rPr lang="en-US" altLang="zh-CN" sz="2400" b="1" dirty="0" smtClean="0">
                <a:solidFill>
                  <a:srgbClr val="0000FF"/>
                </a:solidFill>
                <a:latin typeface="仿宋_GB2312" pitchFamily="49" charset="-122"/>
                <a:ea typeface="仿宋_GB2312" pitchFamily="49" charset="-122"/>
              </a:rPr>
              <a:t>x</a:t>
            </a:r>
            <a:r>
              <a:rPr lang="zh-CN" altLang="zh-CN" sz="2400" b="1" dirty="0" smtClean="0">
                <a:solidFill>
                  <a:srgbClr val="0000FF"/>
                </a:solidFill>
                <a:latin typeface="仿宋_GB2312" pitchFamily="49" charset="-122"/>
                <a:ea typeface="仿宋_GB2312" pitchFamily="49" charset="-122"/>
              </a:rPr>
              <a:t>＝（信息管理系，男）</a:t>
            </a:r>
            <a:r>
              <a:rPr lang="en-US" altLang="zh-CN" sz="2400" b="1" dirty="0" smtClean="0">
                <a:latin typeface="仿宋_GB2312" pitchFamily="49" charset="-122"/>
                <a:ea typeface="仿宋_GB2312" pitchFamily="49" charset="-122"/>
              </a:rPr>
              <a:t> </a:t>
            </a:r>
            <a:endParaRPr lang="zh-CN" altLang="zh-CN" sz="2400" b="1" dirty="0" smtClean="0">
              <a:latin typeface="仿宋_GB2312" pitchFamily="49" charset="-122"/>
              <a:ea typeface="仿宋_GB2312" pitchFamily="49" charset="-122"/>
            </a:endParaRPr>
          </a:p>
          <a:p>
            <a:pPr>
              <a:lnSpc>
                <a:spcPct val="110000"/>
              </a:lnSpc>
              <a:spcBef>
                <a:spcPts val="600"/>
              </a:spcBef>
            </a:pPr>
            <a:r>
              <a:rPr lang="zh-CN" altLang="en-US" sz="2400" b="1" dirty="0" smtClean="0">
                <a:latin typeface="仿宋_GB2312" pitchFamily="49" charset="-122"/>
                <a:ea typeface="仿宋_GB2312" pitchFamily="49" charset="-122"/>
              </a:rPr>
              <a:t>则</a:t>
            </a:r>
            <a:r>
              <a:rPr lang="en-US" altLang="zh-CN" sz="2400" b="1" dirty="0" err="1" smtClean="0">
                <a:latin typeface="仿宋_GB2312" pitchFamily="49" charset="-122"/>
                <a:ea typeface="仿宋_GB2312" pitchFamily="49" charset="-122"/>
              </a:rPr>
              <a:t>Y</a:t>
            </a:r>
            <a:r>
              <a:rPr lang="en-US" altLang="zh-CN" sz="2400" b="1" baseline="-25000" dirty="0" err="1" smtClean="0">
                <a:latin typeface="仿宋_GB2312" pitchFamily="49" charset="-122"/>
                <a:ea typeface="仿宋_GB2312" pitchFamily="49" charset="-122"/>
              </a:rPr>
              <a:t>x</a:t>
            </a:r>
            <a:r>
              <a:rPr lang="zh-CN" altLang="zh-CN" sz="2400" b="1" dirty="0" smtClean="0">
                <a:latin typeface="仿宋_GB2312" pitchFamily="49" charset="-122"/>
                <a:ea typeface="仿宋_GB2312" pitchFamily="49" charset="-122"/>
              </a:rPr>
              <a:t>为</a:t>
            </a:r>
            <a:r>
              <a:rPr lang="en-US" altLang="zh-CN" sz="2400" b="1" dirty="0" smtClean="0">
                <a:latin typeface="仿宋_GB2312" pitchFamily="49" charset="-122"/>
                <a:ea typeface="仿宋_GB2312" pitchFamily="49" charset="-122"/>
              </a:rPr>
              <a:t>t</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X</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x</a:t>
            </a:r>
            <a:r>
              <a:rPr lang="zh-CN" altLang="zh-CN" sz="2400" b="1" dirty="0" smtClean="0">
                <a:latin typeface="仿宋_GB2312" pitchFamily="49" charset="-122"/>
                <a:ea typeface="仿宋_GB2312" pitchFamily="49" charset="-122"/>
              </a:rPr>
              <a:t>＝（信息管理系，男）时所有</a:t>
            </a:r>
            <a:r>
              <a:rPr lang="en-US" altLang="zh-CN" sz="2400" b="1" dirty="0" smtClean="0">
                <a:latin typeface="仿宋_GB2312" pitchFamily="49" charset="-122"/>
                <a:ea typeface="仿宋_GB2312" pitchFamily="49" charset="-122"/>
              </a:rPr>
              <a:t>t[Y]</a:t>
            </a:r>
            <a:r>
              <a:rPr lang="zh-CN" altLang="zh-CN" sz="2400" b="1" dirty="0" smtClean="0">
                <a:latin typeface="仿宋_GB2312" pitchFamily="49" charset="-122"/>
                <a:ea typeface="仿宋_GB2312" pitchFamily="49" charset="-122"/>
              </a:rPr>
              <a:t>的值：</a:t>
            </a:r>
          </a:p>
          <a:p>
            <a:pPr>
              <a:lnSpc>
                <a:spcPct val="110000"/>
              </a:lnSpc>
              <a:spcBef>
                <a:spcPts val="600"/>
              </a:spcBef>
            </a:pPr>
            <a:r>
              <a:rPr lang="en-US" altLang="zh-CN" sz="2400" b="1" dirty="0" smtClean="0">
                <a:solidFill>
                  <a:srgbClr val="C00000"/>
                </a:solidFill>
                <a:latin typeface="仿宋_GB2312" pitchFamily="49" charset="-122"/>
                <a:ea typeface="仿宋_GB2312" pitchFamily="49" charset="-122"/>
              </a:rPr>
              <a:t> </a:t>
            </a:r>
            <a:r>
              <a:rPr lang="en-US" altLang="zh-CN" sz="2400" b="1" dirty="0" err="1" smtClean="0">
                <a:solidFill>
                  <a:srgbClr val="008000"/>
                </a:solidFill>
                <a:latin typeface="仿宋_GB2312" pitchFamily="49" charset="-122"/>
                <a:ea typeface="仿宋_GB2312" pitchFamily="49" charset="-122"/>
              </a:rPr>
              <a:t>Yx</a:t>
            </a:r>
            <a:r>
              <a:rPr lang="en-US" altLang="zh-CN" sz="2400" b="1" dirty="0" smtClean="0">
                <a:solidFill>
                  <a:srgbClr val="008000"/>
                </a:solidFill>
                <a:latin typeface="仿宋_GB2312" pitchFamily="49" charset="-122"/>
                <a:ea typeface="仿宋_GB2312" pitchFamily="49" charset="-122"/>
              </a:rPr>
              <a:t>={</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0821101</a:t>
            </a:r>
            <a:r>
              <a:rPr lang="zh-CN" altLang="zh-CN" sz="2400" b="1" dirty="0" smtClean="0">
                <a:solidFill>
                  <a:srgbClr val="008000"/>
                </a:solidFill>
                <a:latin typeface="仿宋_GB2312" pitchFamily="49" charset="-122"/>
                <a:ea typeface="仿宋_GB2312" pitchFamily="49" charset="-122"/>
              </a:rPr>
              <a:t>，张立，</a:t>
            </a:r>
            <a:r>
              <a:rPr lang="en-US" altLang="zh-CN" sz="2400" b="1" dirty="0" smtClean="0">
                <a:solidFill>
                  <a:srgbClr val="008000"/>
                </a:solidFill>
                <a:latin typeface="仿宋_GB2312" pitchFamily="49" charset="-122"/>
                <a:ea typeface="仿宋_GB2312" pitchFamily="49" charset="-122"/>
              </a:rPr>
              <a:t>20</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0821103</a:t>
            </a:r>
            <a:r>
              <a:rPr lang="zh-CN" altLang="zh-CN" sz="2400" b="1" dirty="0" smtClean="0">
                <a:solidFill>
                  <a:srgbClr val="008000"/>
                </a:solidFill>
                <a:latin typeface="仿宋_GB2312" pitchFamily="49" charset="-122"/>
                <a:ea typeface="仿宋_GB2312" pitchFamily="49" charset="-122"/>
              </a:rPr>
              <a:t>，张海，</a:t>
            </a:r>
            <a:r>
              <a:rPr lang="en-US" altLang="zh-CN" sz="2400" b="1" dirty="0" smtClean="0">
                <a:solidFill>
                  <a:srgbClr val="008000"/>
                </a:solidFill>
                <a:latin typeface="仿宋_GB2312" pitchFamily="49" charset="-122"/>
                <a:ea typeface="仿宋_GB2312" pitchFamily="49" charset="-122"/>
              </a:rPr>
              <a:t>20</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a:t>
            </a:r>
            <a:endParaRPr lang="zh-CN" altLang="en-US" sz="2400" b="1" dirty="0">
              <a:solidFill>
                <a:srgbClr val="008000"/>
              </a:solidFill>
              <a:latin typeface="仿宋_GB2312" pitchFamily="49" charset="-122"/>
              <a:ea typeface="仿宋_GB2312" pitchFamily="49" charset="-122"/>
            </a:endParaRPr>
          </a:p>
        </p:txBody>
      </p:sp>
      <p:graphicFrame>
        <p:nvGraphicFramePr>
          <p:cNvPr id="8" name="表格 7"/>
          <p:cNvGraphicFramePr>
            <a:graphicFrameLocks noGrp="1"/>
          </p:cNvGraphicFramePr>
          <p:nvPr/>
        </p:nvGraphicFramePr>
        <p:xfrm>
          <a:off x="1115616" y="2792803"/>
          <a:ext cx="5357236" cy="292356"/>
        </p:xfrm>
        <a:graphic>
          <a:graphicData uri="http://schemas.openxmlformats.org/drawingml/2006/table">
            <a:tbl>
              <a:tblPr/>
              <a:tblGrid>
                <a:gridCol w="1338712"/>
                <a:gridCol w="1339508"/>
                <a:gridCol w="1339508"/>
                <a:gridCol w="1339508"/>
              </a:tblGrid>
              <a:tr h="292356">
                <a:tc>
                  <a:txBody>
                    <a:bodyPr/>
                    <a:lstStyle/>
                    <a:p>
                      <a:pPr indent="254000" algn="ctr">
                        <a:spcBef>
                          <a:spcPts val="240"/>
                        </a:spcBef>
                        <a:spcAft>
                          <a:spcPts val="240"/>
                        </a:spcAft>
                      </a:pPr>
                      <a:r>
                        <a:rPr lang="en-US" sz="1400" b="1" kern="1000" dirty="0">
                          <a:solidFill>
                            <a:srgbClr val="008000"/>
                          </a:solidFill>
                          <a:latin typeface="Times New Roman"/>
                          <a:ea typeface="方正书宋简体"/>
                          <a:cs typeface="Times New Roman"/>
                        </a:rPr>
                        <a:t>0821101</a:t>
                      </a:r>
                      <a:endParaRPr lang="zh-CN" sz="1400" b="1" kern="1000" dirty="0">
                        <a:solidFill>
                          <a:srgbClr val="008000"/>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8000"/>
                          </a:solidFill>
                          <a:latin typeface="Times New Roman"/>
                          <a:ea typeface="方正书宋简体"/>
                          <a:cs typeface="Times New Roman"/>
                        </a:rPr>
                        <a:t>张立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altLang="zh-CN" sz="1400" b="1" kern="1000" dirty="0" smtClean="0">
                          <a:solidFill>
                            <a:srgbClr val="008000"/>
                          </a:solidFill>
                          <a:latin typeface="Times New Roman"/>
                          <a:ea typeface="方正书宋简体"/>
                          <a:cs typeface="Times New Roman"/>
                        </a:rPr>
                        <a:t> </a:t>
                      </a:r>
                      <a:endParaRPr lang="zh-CN" sz="1400" b="1" kern="1000" dirty="0">
                        <a:solidFill>
                          <a:srgbClr val="008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solidFill>
                            <a:srgbClr val="008000"/>
                          </a:solidFill>
                          <a:latin typeface="Times New Roman"/>
                          <a:ea typeface="方正书宋简体"/>
                          <a:cs typeface="Times New Roman"/>
                        </a:rPr>
                        <a:t>20</a:t>
                      </a:r>
                      <a:endParaRPr lang="zh-CN" sz="1400" b="1" kern="1000" dirty="0">
                        <a:solidFill>
                          <a:srgbClr val="008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1115616" y="3380742"/>
          <a:ext cx="5357236" cy="329770"/>
        </p:xfrm>
        <a:graphic>
          <a:graphicData uri="http://schemas.openxmlformats.org/drawingml/2006/table">
            <a:tbl>
              <a:tblPr/>
              <a:tblGrid>
                <a:gridCol w="1338712"/>
                <a:gridCol w="1339508"/>
                <a:gridCol w="1339508"/>
                <a:gridCol w="1339508"/>
              </a:tblGrid>
              <a:tr h="329770">
                <a:tc>
                  <a:txBody>
                    <a:bodyPr/>
                    <a:lstStyle/>
                    <a:p>
                      <a:pPr indent="254000" algn="ctr">
                        <a:spcBef>
                          <a:spcPts val="240"/>
                        </a:spcBef>
                        <a:spcAft>
                          <a:spcPts val="240"/>
                        </a:spcAft>
                      </a:pPr>
                      <a:r>
                        <a:rPr lang="en-US" sz="1400" b="1" kern="1000" dirty="0">
                          <a:solidFill>
                            <a:srgbClr val="008000"/>
                          </a:solidFill>
                          <a:latin typeface="Times New Roman"/>
                          <a:ea typeface="方正书宋简体"/>
                          <a:cs typeface="Times New Roman"/>
                        </a:rPr>
                        <a:t>0821103</a:t>
                      </a:r>
                      <a:endParaRPr lang="zh-CN" sz="1400" b="1" kern="1000" dirty="0">
                        <a:solidFill>
                          <a:srgbClr val="008000"/>
                        </a:solidFill>
                        <a:latin typeface="Times New Roman"/>
                        <a:ea typeface="方正书宋简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8000"/>
                          </a:solidFill>
                          <a:latin typeface="Times New Roman"/>
                          <a:ea typeface="方正书宋简体"/>
                          <a:cs typeface="Times New Roman"/>
                        </a:rPr>
                        <a:t>张海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altLang="zh-CN" sz="1400" b="1" kern="1000" dirty="0" smtClean="0">
                          <a:solidFill>
                            <a:srgbClr val="008000"/>
                          </a:solidFill>
                          <a:latin typeface="Times New Roman"/>
                          <a:ea typeface="方正书宋简体"/>
                          <a:cs typeface="Times New Roman"/>
                        </a:rPr>
                        <a:t> </a:t>
                      </a:r>
                      <a:endParaRPr lang="zh-CN" sz="1400" b="1" kern="1000" dirty="0">
                        <a:solidFill>
                          <a:srgbClr val="008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a:solidFill>
                            <a:srgbClr val="008000"/>
                          </a:solidFill>
                          <a:latin typeface="Times New Roman"/>
                          <a:ea typeface="方正书宋简体"/>
                          <a:cs typeface="Times New Roman"/>
                        </a:rPr>
                        <a:t>20</a:t>
                      </a:r>
                      <a:endParaRPr lang="zh-CN" sz="1400" b="1" kern="1000" dirty="0">
                        <a:solidFill>
                          <a:srgbClr val="008000"/>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3791787" y="2792803"/>
          <a:ext cx="4018524" cy="292356"/>
        </p:xfrm>
        <a:graphic>
          <a:graphicData uri="http://schemas.openxmlformats.org/drawingml/2006/table">
            <a:tbl>
              <a:tblPr/>
              <a:tblGrid>
                <a:gridCol w="1339508"/>
                <a:gridCol w="1339508"/>
                <a:gridCol w="1339508"/>
              </a:tblGrid>
              <a:tr h="292356">
                <a:tc>
                  <a:txBody>
                    <a:bodyPr/>
                    <a:lstStyle/>
                    <a:p>
                      <a:pPr indent="254000" algn="ctr">
                        <a:spcBef>
                          <a:spcPts val="240"/>
                        </a:spcBef>
                        <a:spcAft>
                          <a:spcPts val="240"/>
                        </a:spcAft>
                      </a:pPr>
                      <a:r>
                        <a:rPr lang="zh-CN" sz="1400" b="1" kern="1000" dirty="0">
                          <a:solidFill>
                            <a:srgbClr val="0000FF"/>
                          </a:solidFill>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smtClean="0">
                          <a:solidFill>
                            <a:srgbClr val="0000FF"/>
                          </a:solidFill>
                          <a:latin typeface="Times New Roman"/>
                          <a:ea typeface="方正书宋简体"/>
                          <a:cs typeface="Times New Roman"/>
                        </a:rPr>
                        <a:t> </a:t>
                      </a:r>
                      <a:endParaRPr lang="zh-CN" sz="1400" b="1" kern="1000" dirty="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00FF"/>
                          </a:solidFill>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3793836" y="3400926"/>
          <a:ext cx="4018524" cy="292356"/>
        </p:xfrm>
        <a:graphic>
          <a:graphicData uri="http://schemas.openxmlformats.org/drawingml/2006/table">
            <a:tbl>
              <a:tblPr/>
              <a:tblGrid>
                <a:gridCol w="1339508"/>
                <a:gridCol w="1339508"/>
                <a:gridCol w="1339508"/>
              </a:tblGrid>
              <a:tr h="292356">
                <a:tc>
                  <a:txBody>
                    <a:bodyPr/>
                    <a:lstStyle/>
                    <a:p>
                      <a:pPr indent="254000" algn="ctr">
                        <a:spcBef>
                          <a:spcPts val="240"/>
                        </a:spcBef>
                        <a:spcAft>
                          <a:spcPts val="240"/>
                        </a:spcAft>
                      </a:pPr>
                      <a:r>
                        <a:rPr lang="zh-CN" sz="1400" b="1" kern="1000" dirty="0">
                          <a:solidFill>
                            <a:srgbClr val="0000FF"/>
                          </a:solidFill>
                          <a:latin typeface="Times New Roman"/>
                          <a:ea typeface="方正书宋简体"/>
                          <a:cs typeface="Times New Roman"/>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400" b="1" kern="1000" dirty="0" smtClean="0">
                          <a:solidFill>
                            <a:srgbClr val="0000FF"/>
                          </a:solidFill>
                          <a:latin typeface="Times New Roman"/>
                          <a:ea typeface="方正书宋简体"/>
                          <a:cs typeface="Times New Roman"/>
                        </a:rPr>
                        <a:t> </a:t>
                      </a:r>
                      <a:endParaRPr lang="zh-CN" sz="1400" b="1" kern="1000" dirty="0">
                        <a:solidFill>
                          <a:srgbClr val="0000FF"/>
                        </a:solidFill>
                        <a:latin typeface="Times New Roman"/>
                        <a:ea typeface="方正书宋简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400" b="1" kern="1000" dirty="0">
                          <a:solidFill>
                            <a:srgbClr val="0000FF"/>
                          </a:solidFill>
                          <a:latin typeface="Times New Roman"/>
                          <a:ea typeface="方正书宋简体"/>
                          <a:cs typeface="Times New Roman"/>
                        </a:rPr>
                        <a:t>信息管理系</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par>
                          <p:cTn id="15" fill="hold">
                            <p:stCondLst>
                              <p:cond delay="1000"/>
                            </p:stCondLst>
                            <p:childTnLst>
                              <p:par>
                                <p:cTn id="16" presetID="55"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strVal val="#ppt_w*0.70"/>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Effect transition="in" filter="fade">
                                      <p:cBhvr>
                                        <p:cTn id="27" dur="1000"/>
                                        <p:tgtEl>
                                          <p:spTgt spid="8"/>
                                        </p:tgtEl>
                                      </p:cBhvr>
                                    </p:animEffect>
                                  </p:childTnLst>
                                </p:cTn>
                              </p:par>
                            </p:childTnLst>
                          </p:cTn>
                        </p:par>
                        <p:par>
                          <p:cTn id="28" fill="hold">
                            <p:stCondLst>
                              <p:cond delay="1000"/>
                            </p:stCondLst>
                            <p:childTnLst>
                              <p:par>
                                <p:cTn id="29" presetID="55"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strVal val="#ppt_w*0.70"/>
                                          </p:val>
                                        </p:tav>
                                        <p:tav tm="100000">
                                          <p:val>
                                            <p:strVal val="#ppt_w"/>
                                          </p:val>
                                        </p:tav>
                                      </p:tavLst>
                                    </p:anim>
                                    <p:anim calcmode="lin" valueType="num">
                                      <p:cBhvr>
                                        <p:cTn id="32" dur="1000" fill="hold"/>
                                        <p:tgtEl>
                                          <p:spTgt spid="9"/>
                                        </p:tgtEl>
                                        <p:attrNameLst>
                                          <p:attrName>ppt_h</p:attrName>
                                        </p:attrNameLst>
                                      </p:cBhvr>
                                      <p:tavLst>
                                        <p:tav tm="0">
                                          <p:val>
                                            <p:strVal val="#ppt_h"/>
                                          </p:val>
                                        </p:tav>
                                        <p:tav tm="100000">
                                          <p:val>
                                            <p:strVal val="#ppt_h"/>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象集示例</a:t>
            </a:r>
            <a:r>
              <a:rPr lang="en-US" altLang="zh-CN" dirty="0" smtClean="0"/>
              <a:t>2</a:t>
            </a:r>
            <a:endParaRPr lang="zh-CN" altLang="en-US" dirty="0"/>
          </a:p>
        </p:txBody>
      </p:sp>
      <p:graphicFrame>
        <p:nvGraphicFramePr>
          <p:cNvPr id="6" name="内容占位符 5"/>
          <p:cNvGraphicFramePr>
            <a:graphicFrameLocks noGrp="1"/>
          </p:cNvGraphicFramePr>
          <p:nvPr>
            <p:ph idx="1"/>
          </p:nvPr>
        </p:nvGraphicFramePr>
        <p:xfrm>
          <a:off x="323528" y="1484784"/>
          <a:ext cx="3744415" cy="3888430"/>
        </p:xfrm>
        <a:graphic>
          <a:graphicData uri="http://schemas.openxmlformats.org/drawingml/2006/table">
            <a:tbl>
              <a:tblPr/>
              <a:tblGrid>
                <a:gridCol w="1248138"/>
                <a:gridCol w="1170130"/>
                <a:gridCol w="1326147"/>
              </a:tblGrid>
              <a:tr h="277745">
                <a:tc>
                  <a:txBody>
                    <a:bodyPr/>
                    <a:lstStyle/>
                    <a:p>
                      <a:pPr indent="254000" algn="ctr">
                        <a:spcBef>
                          <a:spcPts val="155"/>
                        </a:spcBef>
                        <a:spcAft>
                          <a:spcPts val="155"/>
                        </a:spcAft>
                      </a:pPr>
                      <a:r>
                        <a:rPr lang="en-US" sz="1600" b="1" kern="1000" dirty="0" err="1">
                          <a:solidFill>
                            <a:srgbClr val="C00000"/>
                          </a:solidFill>
                          <a:latin typeface="Times New Roman"/>
                          <a:ea typeface="方正书宋简体"/>
                          <a:cs typeface="Times New Roman"/>
                        </a:rPr>
                        <a:t>Sno</a:t>
                      </a:r>
                      <a:endParaRPr lang="zh-CN" sz="1600" b="1" kern="1000" dirty="0">
                        <a:solidFill>
                          <a:srgbClr val="C00000"/>
                        </a:solidFill>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err="1">
                          <a:solidFill>
                            <a:srgbClr val="C00000"/>
                          </a:solidFill>
                          <a:latin typeface="Times New Roman"/>
                          <a:ea typeface="方正书宋简体"/>
                          <a:cs typeface="Times New Roman"/>
                        </a:rPr>
                        <a:t>Cno</a:t>
                      </a:r>
                      <a:endParaRPr lang="zh-CN" sz="1600" b="1" kern="1000" dirty="0">
                        <a:solidFill>
                          <a:srgbClr val="C00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C00000"/>
                          </a:solidFill>
                          <a:latin typeface="Times New Roman"/>
                          <a:ea typeface="方正书宋简体"/>
                          <a:cs typeface="Times New Roman"/>
                        </a:rPr>
                        <a:t>Grade</a:t>
                      </a:r>
                      <a:endParaRPr lang="zh-CN" sz="1600" b="1" kern="1000" dirty="0">
                        <a:solidFill>
                          <a:srgbClr val="C00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latin typeface="Times New Roman"/>
                          <a:ea typeface="方正书宋简体"/>
                          <a:cs typeface="Times New Roman"/>
                        </a:rPr>
                        <a:t>0811101</a:t>
                      </a:r>
                      <a:endParaRPr lang="zh-CN" sz="1600" b="1" kern="1000" dirty="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C001</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96</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latin typeface="Times New Roman"/>
                          <a:ea typeface="方正书宋简体"/>
                          <a:cs typeface="Times New Roman"/>
                        </a:rPr>
                        <a:t>0811101</a:t>
                      </a:r>
                      <a:endParaRPr lang="zh-CN" sz="1600" b="1" kern="1000" dirty="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C002</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80</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latin typeface="Times New Roman"/>
                          <a:ea typeface="方正书宋简体"/>
                          <a:cs typeface="Times New Roman"/>
                        </a:rPr>
                        <a:t>0811101</a:t>
                      </a:r>
                      <a:endParaRPr lang="zh-CN" sz="1600" b="1" kern="1000" dirty="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C003</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84</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latin typeface="Times New Roman"/>
                          <a:ea typeface="方正书宋简体"/>
                          <a:cs typeface="Times New Roman"/>
                        </a:rPr>
                        <a:t>0811101</a:t>
                      </a:r>
                      <a:endParaRPr lang="zh-CN" sz="1600" b="1" kern="1000" dirty="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C005</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62</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0811102</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C001</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92</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0811102</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C002</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90</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0811102</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C004</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84</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0821102</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C001</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76</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0821102</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C004</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85</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0821102</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C005</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73</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0821102</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C007</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NULL</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0821103</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C001</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50</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a:latin typeface="Times New Roman"/>
                          <a:ea typeface="方正书宋简体"/>
                          <a:cs typeface="Times New Roman"/>
                        </a:rPr>
                        <a:t>0821103</a:t>
                      </a:r>
                      <a:endParaRPr lang="zh-CN" sz="1600" b="1" kern="1000">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a:ea typeface="方正书宋简体"/>
                          <a:cs typeface="Times New Roman"/>
                        </a:rPr>
                        <a:t>C004</a:t>
                      </a:r>
                      <a:endParaRPr lang="zh-CN" sz="1600" b="1" kern="100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a:ea typeface="方正书宋简体"/>
                          <a:cs typeface="Times New Roman"/>
                        </a:rPr>
                        <a:t>80</a:t>
                      </a:r>
                      <a:endParaRPr lang="zh-CN" sz="1600" b="1" kern="1000" dirty="0">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pPr>
              <a:defRPr/>
            </a:pPr>
            <a:fld id="{13D7E23E-C2ED-41FB-9585-388F027C0D6E}"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85</a:t>
            </a:fld>
            <a:endParaRPr lang="zh-CN" altLang="en-US"/>
          </a:p>
        </p:txBody>
      </p:sp>
      <p:sp>
        <p:nvSpPr>
          <p:cNvPr id="7" name="TextBox 6"/>
          <p:cNvSpPr txBox="1"/>
          <p:nvPr/>
        </p:nvSpPr>
        <p:spPr>
          <a:xfrm>
            <a:off x="4283968" y="1556792"/>
            <a:ext cx="4608512" cy="3508653"/>
          </a:xfrm>
          <a:prstGeom prst="rect">
            <a:avLst/>
          </a:prstGeom>
          <a:noFill/>
        </p:spPr>
        <p:txBody>
          <a:bodyPr wrap="square" rtlCol="0">
            <a:spAutoFit/>
          </a:bodyPr>
          <a:lstStyle/>
          <a:p>
            <a:pPr>
              <a:spcBef>
                <a:spcPts val="600"/>
              </a:spcBef>
            </a:pPr>
            <a:r>
              <a:rPr lang="zh-CN" altLang="zh-CN" sz="2400" b="1" dirty="0" smtClean="0">
                <a:latin typeface="仿宋_GB2312" pitchFamily="49" charset="-122"/>
                <a:ea typeface="仿宋_GB2312" pitchFamily="49" charset="-122"/>
              </a:rPr>
              <a:t>设</a:t>
            </a:r>
            <a:r>
              <a:rPr lang="en-US" altLang="zh-CN" sz="2400" b="1" dirty="0" smtClean="0">
                <a:latin typeface="仿宋_GB2312" pitchFamily="49" charset="-122"/>
                <a:ea typeface="仿宋_GB2312" pitchFamily="49" charset="-122"/>
              </a:rPr>
              <a:t>X</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a:t>
            </a:r>
            <a:r>
              <a:rPr lang="en-US" altLang="zh-CN" sz="2400" b="1" dirty="0" err="1" smtClean="0">
                <a:latin typeface="仿宋_GB2312" pitchFamily="49" charset="-122"/>
                <a:ea typeface="仿宋_GB2312" pitchFamily="49" charset="-122"/>
              </a:rPr>
              <a:t>Sno</a:t>
            </a:r>
            <a:r>
              <a:rPr lang="en-US" altLang="zh-CN" sz="2400" b="1" dirty="0" smtClean="0">
                <a:latin typeface="仿宋_GB2312" pitchFamily="49" charset="-122"/>
                <a:ea typeface="仿宋_GB2312" pitchFamily="49" charset="-122"/>
              </a:rPr>
              <a:t>}</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Y</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a:t>
            </a:r>
            <a:r>
              <a:rPr lang="en-US" altLang="zh-CN" sz="2400" b="1" dirty="0" err="1" smtClean="0">
                <a:latin typeface="仿宋_GB2312" pitchFamily="49" charset="-122"/>
                <a:ea typeface="仿宋_GB2312" pitchFamily="49" charset="-122"/>
              </a:rPr>
              <a:t>Cno</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Grade}</a:t>
            </a:r>
            <a:r>
              <a:rPr lang="zh-CN" altLang="zh-CN" sz="2400" b="1" dirty="0" smtClean="0">
                <a:latin typeface="仿宋_GB2312" pitchFamily="49" charset="-122"/>
                <a:ea typeface="仿宋_GB2312" pitchFamily="49" charset="-122"/>
              </a:rPr>
              <a:t>，则当</a:t>
            </a:r>
            <a:r>
              <a:rPr lang="en-US" altLang="zh-CN" sz="2400" b="1" dirty="0" smtClean="0">
                <a:latin typeface="仿宋_GB2312" pitchFamily="49" charset="-122"/>
                <a:ea typeface="仿宋_GB2312" pitchFamily="49" charset="-122"/>
              </a:rPr>
              <a:t>X</a:t>
            </a:r>
            <a:r>
              <a:rPr lang="zh-CN" altLang="zh-CN" sz="2400" b="1" dirty="0" smtClean="0">
                <a:latin typeface="仿宋_GB2312" pitchFamily="49" charset="-122"/>
                <a:ea typeface="仿宋_GB2312" pitchFamily="49" charset="-122"/>
              </a:rPr>
              <a:t>取“</a:t>
            </a:r>
            <a:r>
              <a:rPr lang="en-US" altLang="zh-CN" sz="2400" b="1" dirty="0" smtClean="0">
                <a:solidFill>
                  <a:srgbClr val="0000FF"/>
                </a:solidFill>
                <a:latin typeface="仿宋_GB2312" pitchFamily="49" charset="-122"/>
                <a:ea typeface="仿宋_GB2312" pitchFamily="49" charset="-122"/>
              </a:rPr>
              <a:t>0811101</a:t>
            </a:r>
            <a:r>
              <a:rPr lang="zh-CN" altLang="zh-CN" sz="2400" b="1" dirty="0" smtClean="0">
                <a:latin typeface="仿宋_GB2312" pitchFamily="49" charset="-122"/>
                <a:ea typeface="仿宋_GB2312" pitchFamily="49" charset="-122"/>
              </a:rPr>
              <a:t>”时，</a:t>
            </a:r>
            <a:endParaRPr lang="en-US" altLang="zh-CN" sz="2400" b="1" dirty="0" smtClean="0">
              <a:latin typeface="仿宋_GB2312" pitchFamily="49" charset="-122"/>
              <a:ea typeface="仿宋_GB2312" pitchFamily="49" charset="-122"/>
            </a:endParaRPr>
          </a:p>
          <a:p>
            <a:pPr>
              <a:spcBef>
                <a:spcPts val="600"/>
              </a:spcBef>
            </a:pPr>
            <a:r>
              <a:rPr lang="en-US" altLang="zh-CN" sz="2400" b="1" dirty="0" smtClean="0">
                <a:latin typeface="仿宋_GB2312" pitchFamily="49" charset="-122"/>
                <a:ea typeface="仿宋_GB2312" pitchFamily="49" charset="-122"/>
              </a:rPr>
              <a:t>Y</a:t>
            </a:r>
            <a:r>
              <a:rPr lang="zh-CN" altLang="zh-CN" sz="2400" b="1" dirty="0" smtClean="0">
                <a:latin typeface="仿宋_GB2312" pitchFamily="49" charset="-122"/>
                <a:ea typeface="仿宋_GB2312" pitchFamily="49" charset="-122"/>
              </a:rPr>
              <a:t>的象集为：</a:t>
            </a:r>
          </a:p>
          <a:p>
            <a:pPr>
              <a:spcBef>
                <a:spcPts val="600"/>
              </a:spcBef>
            </a:pPr>
            <a:r>
              <a:rPr lang="en-US" altLang="zh-CN" sz="2400" b="1" dirty="0" err="1" smtClean="0">
                <a:latin typeface="仿宋_GB2312" pitchFamily="49" charset="-122"/>
                <a:ea typeface="仿宋_GB2312" pitchFamily="49" charset="-122"/>
              </a:rPr>
              <a:t>Y</a:t>
            </a:r>
            <a:r>
              <a:rPr lang="en-US" altLang="zh-CN" sz="2400" b="1" baseline="-25000" dirty="0" err="1" smtClean="0">
                <a:latin typeface="仿宋_GB2312" pitchFamily="49" charset="-122"/>
                <a:ea typeface="仿宋_GB2312" pitchFamily="49" charset="-122"/>
              </a:rPr>
              <a:t>x</a:t>
            </a:r>
            <a:r>
              <a:rPr lang="zh-CN" altLang="zh-CN" sz="2400" b="1" dirty="0" smtClean="0">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C001</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96</a:t>
            </a:r>
            <a:r>
              <a:rPr lang="zh-CN" altLang="zh-CN" sz="2400" b="1" dirty="0" smtClean="0">
                <a:solidFill>
                  <a:srgbClr val="008000"/>
                </a:solidFill>
                <a:latin typeface="仿宋_GB2312" pitchFamily="49" charset="-122"/>
                <a:ea typeface="仿宋_GB2312" pitchFamily="49" charset="-122"/>
              </a:rPr>
              <a:t>），</a:t>
            </a:r>
            <a:endParaRPr lang="en-US" altLang="zh-CN" sz="2400" b="1" dirty="0" smtClean="0">
              <a:solidFill>
                <a:srgbClr val="008000"/>
              </a:solidFill>
              <a:latin typeface="仿宋_GB2312" pitchFamily="49" charset="-122"/>
              <a:ea typeface="仿宋_GB2312" pitchFamily="49" charset="-122"/>
            </a:endParaRPr>
          </a:p>
          <a:p>
            <a:pPr>
              <a:spcBef>
                <a:spcPts val="600"/>
              </a:spcBef>
            </a:pPr>
            <a:r>
              <a:rPr lang="en-US" altLang="zh-CN" sz="2400" b="1" dirty="0" smtClean="0">
                <a:solidFill>
                  <a:srgbClr val="008000"/>
                </a:solidFill>
                <a:latin typeface="仿宋_GB2312" pitchFamily="49" charset="-122"/>
                <a:ea typeface="仿宋_GB2312" pitchFamily="49" charset="-122"/>
              </a:rPr>
              <a:t>     </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C002</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80</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a:t>
            </a:r>
          </a:p>
          <a:p>
            <a:pPr>
              <a:spcBef>
                <a:spcPts val="600"/>
              </a:spcBef>
            </a:pPr>
            <a:r>
              <a:rPr lang="en-US" altLang="zh-CN" sz="2400" b="1" dirty="0" smtClean="0">
                <a:solidFill>
                  <a:srgbClr val="008000"/>
                </a:solidFill>
                <a:latin typeface="仿宋_GB2312" pitchFamily="49" charset="-122"/>
                <a:ea typeface="仿宋_GB2312" pitchFamily="49" charset="-122"/>
              </a:rPr>
              <a:t>     </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C003</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84</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 </a:t>
            </a:r>
          </a:p>
          <a:p>
            <a:pPr>
              <a:spcBef>
                <a:spcPts val="600"/>
              </a:spcBef>
            </a:pPr>
            <a:r>
              <a:rPr lang="en-US" altLang="zh-CN" sz="2400" b="1" dirty="0" smtClean="0">
                <a:solidFill>
                  <a:srgbClr val="008000"/>
                </a:solidFill>
                <a:latin typeface="仿宋_GB2312" pitchFamily="49" charset="-122"/>
                <a:ea typeface="仿宋_GB2312" pitchFamily="49" charset="-122"/>
              </a:rPr>
              <a:t>     </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C005</a:t>
            </a:r>
            <a:r>
              <a:rPr lang="zh-CN" altLang="zh-CN" sz="2400" b="1" dirty="0" smtClean="0">
                <a:solidFill>
                  <a:srgbClr val="008000"/>
                </a:solidFill>
                <a:latin typeface="仿宋_GB2312" pitchFamily="49" charset="-122"/>
                <a:ea typeface="仿宋_GB2312" pitchFamily="49" charset="-122"/>
              </a:rPr>
              <a:t>，</a:t>
            </a:r>
            <a:r>
              <a:rPr lang="en-US" altLang="zh-CN" sz="2400" b="1" dirty="0" smtClean="0">
                <a:solidFill>
                  <a:srgbClr val="008000"/>
                </a:solidFill>
                <a:latin typeface="仿宋_GB2312" pitchFamily="49" charset="-122"/>
                <a:ea typeface="仿宋_GB2312" pitchFamily="49" charset="-122"/>
              </a:rPr>
              <a:t>62</a:t>
            </a:r>
            <a:r>
              <a:rPr lang="zh-CN" altLang="zh-CN" sz="2400" b="1" dirty="0" smtClean="0">
                <a:solidFill>
                  <a:srgbClr val="008000"/>
                </a:solidFill>
                <a:latin typeface="仿宋_GB2312" pitchFamily="49" charset="-122"/>
                <a:ea typeface="仿宋_GB2312" pitchFamily="49" charset="-122"/>
              </a:rPr>
              <a:t>）</a:t>
            </a:r>
            <a:r>
              <a:rPr lang="en-US" altLang="zh-CN" sz="2400" b="1" dirty="0" smtClean="0">
                <a:latin typeface="仿宋_GB2312" pitchFamily="49" charset="-122"/>
                <a:ea typeface="仿宋_GB2312" pitchFamily="49" charset="-122"/>
              </a:rPr>
              <a:t>}</a:t>
            </a:r>
            <a:endParaRPr lang="zh-CN" altLang="zh-CN" sz="2400" b="1" dirty="0" smtClean="0">
              <a:latin typeface="仿宋_GB2312" pitchFamily="49" charset="-122"/>
              <a:ea typeface="仿宋_GB2312" pitchFamily="49" charset="-122"/>
            </a:endParaRPr>
          </a:p>
          <a:p>
            <a:pPr>
              <a:spcBef>
                <a:spcPts val="600"/>
              </a:spcBef>
            </a:pPr>
            <a:endParaRPr lang="zh-CN" altLang="en-US" sz="2400" b="1" dirty="0">
              <a:latin typeface="仿宋_GB2312" pitchFamily="49" charset="-122"/>
              <a:ea typeface="仿宋_GB2312" pitchFamily="49" charset="-122"/>
            </a:endParaRPr>
          </a:p>
        </p:txBody>
      </p:sp>
      <p:graphicFrame>
        <p:nvGraphicFramePr>
          <p:cNvPr id="8" name="表格 7"/>
          <p:cNvGraphicFramePr>
            <a:graphicFrameLocks noGrp="1"/>
          </p:cNvGraphicFramePr>
          <p:nvPr/>
        </p:nvGraphicFramePr>
        <p:xfrm>
          <a:off x="323528" y="1760941"/>
          <a:ext cx="1248138" cy="1110980"/>
        </p:xfrm>
        <a:graphic>
          <a:graphicData uri="http://schemas.openxmlformats.org/drawingml/2006/table">
            <a:tbl>
              <a:tblPr/>
              <a:tblGrid>
                <a:gridCol w="1248138"/>
              </a:tblGrid>
              <a:tr h="277745">
                <a:tc>
                  <a:txBody>
                    <a:bodyPr/>
                    <a:lstStyle/>
                    <a:p>
                      <a:pPr indent="254000" algn="ctr">
                        <a:spcBef>
                          <a:spcPts val="155"/>
                        </a:spcBef>
                        <a:spcAft>
                          <a:spcPts val="155"/>
                        </a:spcAft>
                      </a:pPr>
                      <a:r>
                        <a:rPr lang="en-US" sz="1600" b="1" kern="1000" dirty="0">
                          <a:solidFill>
                            <a:srgbClr val="0000FF"/>
                          </a:solidFill>
                          <a:latin typeface="Times New Roman"/>
                          <a:ea typeface="方正书宋简体"/>
                          <a:cs typeface="Times New Roman"/>
                        </a:rPr>
                        <a:t>0811101</a:t>
                      </a:r>
                      <a:endParaRPr lang="zh-CN" sz="1600" b="1" kern="1000" dirty="0">
                        <a:solidFill>
                          <a:srgbClr val="0000FF"/>
                        </a:solidFill>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solidFill>
                            <a:srgbClr val="0000FF"/>
                          </a:solidFill>
                          <a:latin typeface="Times New Roman"/>
                          <a:ea typeface="方正书宋简体"/>
                          <a:cs typeface="Times New Roman"/>
                        </a:rPr>
                        <a:t>0811101</a:t>
                      </a:r>
                      <a:endParaRPr lang="zh-CN" sz="1600" b="1" kern="1000" dirty="0">
                        <a:solidFill>
                          <a:srgbClr val="0000FF"/>
                        </a:solidFill>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solidFill>
                            <a:srgbClr val="0000FF"/>
                          </a:solidFill>
                          <a:latin typeface="Times New Roman"/>
                          <a:ea typeface="方正书宋简体"/>
                          <a:cs typeface="Times New Roman"/>
                        </a:rPr>
                        <a:t>0811101</a:t>
                      </a:r>
                      <a:endParaRPr lang="zh-CN" sz="1600" b="1" kern="1000" dirty="0">
                        <a:solidFill>
                          <a:srgbClr val="0000FF"/>
                        </a:solidFill>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solidFill>
                            <a:srgbClr val="0000FF"/>
                          </a:solidFill>
                          <a:latin typeface="Times New Roman"/>
                          <a:ea typeface="方正书宋简体"/>
                          <a:cs typeface="Times New Roman"/>
                        </a:rPr>
                        <a:t>0811101</a:t>
                      </a:r>
                      <a:endParaRPr lang="zh-CN" sz="1600" b="1" kern="1000" dirty="0">
                        <a:solidFill>
                          <a:srgbClr val="0000FF"/>
                        </a:solidFill>
                        <a:latin typeface="Times New Roman"/>
                        <a:ea typeface="方正书宋简体"/>
                        <a:cs typeface="Times New Roman"/>
                      </a:endParaRPr>
                    </a:p>
                  </a:txBody>
                  <a:tcPr marL="54449" marR="5444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1571414" y="1765706"/>
          <a:ext cx="2496277" cy="1110980"/>
        </p:xfrm>
        <a:graphic>
          <a:graphicData uri="http://schemas.openxmlformats.org/drawingml/2006/table">
            <a:tbl>
              <a:tblPr/>
              <a:tblGrid>
                <a:gridCol w="1170130"/>
                <a:gridCol w="1326147"/>
              </a:tblGrid>
              <a:tr h="277745">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C001</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96</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C002</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80</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C003</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84</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745">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C005</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008000"/>
                          </a:solidFill>
                          <a:latin typeface="Times New Roman"/>
                          <a:ea typeface="方正书宋简体"/>
                          <a:cs typeface="Times New Roman"/>
                        </a:rPr>
                        <a:t>62</a:t>
                      </a:r>
                      <a:endParaRPr lang="zh-CN" sz="1600" b="1" kern="1000" dirty="0">
                        <a:solidFill>
                          <a:srgbClr val="008000"/>
                        </a:solidFill>
                        <a:latin typeface="Times New Roman"/>
                        <a:ea typeface="方正书宋简体"/>
                        <a:cs typeface="Times New Roman"/>
                      </a:endParaRPr>
                    </a:p>
                  </a:txBody>
                  <a:tcPr marL="54449" marR="5444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par>
                          <p:cTn id="15" fill="hold">
                            <p:stCondLst>
                              <p:cond delay="1000"/>
                            </p:stCondLst>
                            <p:childTnLst>
                              <p:par>
                                <p:cTn id="16" presetID="55"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ppt_w*0.70"/>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a:ea typeface="宋体" pitchFamily="2" charset="-122"/>
              </a:rPr>
              <a:t>再讨论除法的一般形式</a:t>
            </a:r>
          </a:p>
        </p:txBody>
      </p:sp>
      <p:sp>
        <p:nvSpPr>
          <p:cNvPr id="496643" name="Rectangle 3"/>
          <p:cNvSpPr>
            <a:spLocks noGrp="1" noChangeArrowheads="1"/>
          </p:cNvSpPr>
          <p:nvPr>
            <p:ph type="body" idx="1"/>
          </p:nvPr>
        </p:nvSpPr>
        <p:spPr>
          <a:xfrm>
            <a:off x="228600" y="1557338"/>
            <a:ext cx="8610600" cy="2519734"/>
          </a:xfrm>
        </p:spPr>
        <p:txBody>
          <a:bodyPr/>
          <a:lstStyle/>
          <a:p>
            <a:pPr>
              <a:lnSpc>
                <a:spcPct val="120000"/>
              </a:lnSpc>
            </a:pPr>
            <a:r>
              <a:rPr lang="zh-CN" altLang="en-US" dirty="0"/>
              <a:t>设有关系</a:t>
            </a:r>
            <a:r>
              <a:rPr lang="en-US" altLang="zh-CN" dirty="0"/>
              <a:t>R</a:t>
            </a:r>
            <a:r>
              <a:rPr lang="zh-CN" altLang="en-US" dirty="0"/>
              <a:t>（</a:t>
            </a:r>
            <a:r>
              <a:rPr lang="en-US" altLang="zh-CN" dirty="0"/>
              <a:t>X</a:t>
            </a:r>
            <a:r>
              <a:rPr lang="zh-CN" altLang="en-US" dirty="0"/>
              <a:t>，</a:t>
            </a:r>
            <a:r>
              <a:rPr lang="en-US" altLang="zh-CN" dirty="0"/>
              <a:t>Y</a:t>
            </a:r>
            <a:r>
              <a:rPr lang="zh-CN" altLang="en-US" dirty="0"/>
              <a:t>）和</a:t>
            </a:r>
            <a:r>
              <a:rPr lang="en-US" altLang="zh-CN" dirty="0"/>
              <a:t>S</a:t>
            </a:r>
            <a:r>
              <a:rPr lang="zh-CN" altLang="en-US" dirty="0"/>
              <a:t>（</a:t>
            </a:r>
            <a:r>
              <a:rPr lang="en-US" altLang="zh-CN" dirty="0"/>
              <a:t>Y</a:t>
            </a:r>
            <a:r>
              <a:rPr lang="zh-CN" altLang="en-US" dirty="0"/>
              <a:t>，</a:t>
            </a:r>
            <a:r>
              <a:rPr lang="en-US" altLang="zh-CN" dirty="0"/>
              <a:t>Z</a:t>
            </a:r>
            <a:r>
              <a:rPr lang="zh-CN" altLang="en-US" dirty="0"/>
              <a:t>），其中</a:t>
            </a:r>
            <a:r>
              <a:rPr lang="en-US" altLang="zh-CN" dirty="0"/>
              <a:t>X</a:t>
            </a:r>
            <a:r>
              <a:rPr lang="zh-CN" altLang="en-US" dirty="0"/>
              <a:t>、</a:t>
            </a:r>
            <a:r>
              <a:rPr lang="en-US" altLang="zh-CN" dirty="0"/>
              <a:t>Y</a:t>
            </a:r>
            <a:r>
              <a:rPr lang="zh-CN" altLang="en-US" dirty="0"/>
              <a:t>、</a:t>
            </a:r>
            <a:r>
              <a:rPr lang="en-US" altLang="zh-CN" dirty="0"/>
              <a:t>Z</a:t>
            </a:r>
            <a:r>
              <a:rPr lang="zh-CN" altLang="en-US" dirty="0"/>
              <a:t>为关系的属性组，则</a:t>
            </a:r>
            <a:r>
              <a:rPr lang="zh-CN" altLang="en-US" dirty="0" smtClean="0"/>
              <a:t>：</a:t>
            </a:r>
            <a:endParaRPr lang="en-US" altLang="zh-CN" dirty="0" smtClean="0"/>
          </a:p>
          <a:p>
            <a:pPr>
              <a:lnSpc>
                <a:spcPct val="120000"/>
              </a:lnSpc>
              <a:buNone/>
            </a:pPr>
            <a:r>
              <a:rPr lang="en-US" altLang="zh-CN" dirty="0" smtClean="0"/>
              <a:t> </a:t>
            </a:r>
            <a:r>
              <a:rPr lang="en-US" altLang="zh-CN" dirty="0" smtClean="0">
                <a:solidFill>
                  <a:srgbClr val="FF0000"/>
                </a:solidFill>
              </a:rPr>
              <a:t>R</a:t>
            </a:r>
            <a:r>
              <a:rPr lang="zh-CN" altLang="zh-CN" dirty="0" smtClean="0">
                <a:solidFill>
                  <a:srgbClr val="FF0000"/>
                </a:solidFill>
              </a:rPr>
              <a:t>÷</a:t>
            </a:r>
            <a:r>
              <a:rPr lang="en-US" altLang="zh-CN" dirty="0" smtClean="0">
                <a:solidFill>
                  <a:srgbClr val="FF0000"/>
                </a:solidFill>
              </a:rPr>
              <a:t>S</a:t>
            </a:r>
            <a:r>
              <a:rPr lang="zh-CN" altLang="zh-CN" dirty="0" smtClean="0">
                <a:solidFill>
                  <a:srgbClr val="FF0000"/>
                </a:solidFill>
              </a:rPr>
              <a:t>＝｛</a:t>
            </a:r>
            <a:r>
              <a:rPr lang="en-US" altLang="zh-CN" dirty="0" err="1" smtClean="0">
                <a:solidFill>
                  <a:srgbClr val="FF0000"/>
                </a:solidFill>
              </a:rPr>
              <a:t>t</a:t>
            </a:r>
            <a:r>
              <a:rPr lang="en-US" altLang="zh-CN" baseline="-25000" dirty="0" err="1" smtClean="0">
                <a:solidFill>
                  <a:srgbClr val="FF0000"/>
                </a:solidFill>
              </a:rPr>
              <a:t>r</a:t>
            </a:r>
            <a:r>
              <a:rPr lang="en-US" altLang="zh-CN" dirty="0" smtClean="0">
                <a:solidFill>
                  <a:srgbClr val="FF0000"/>
                </a:solidFill>
              </a:rPr>
              <a:t>[X] | </a:t>
            </a:r>
            <a:r>
              <a:rPr lang="en-US" altLang="zh-CN" dirty="0" err="1" smtClean="0">
                <a:solidFill>
                  <a:srgbClr val="FF0000"/>
                </a:solidFill>
              </a:rPr>
              <a:t>t</a:t>
            </a:r>
            <a:r>
              <a:rPr lang="en-US" altLang="zh-CN" baseline="-25000" dirty="0" err="1" smtClean="0">
                <a:solidFill>
                  <a:srgbClr val="FF0000"/>
                </a:solidFill>
              </a:rPr>
              <a:t>r</a:t>
            </a:r>
            <a:r>
              <a:rPr lang="en-US" altLang="zh-CN" baseline="-25000" dirty="0" smtClean="0">
                <a:solidFill>
                  <a:srgbClr val="FF0000"/>
                </a:solidFill>
              </a:rPr>
              <a:t> </a:t>
            </a:r>
            <a:r>
              <a:rPr lang="en-US" altLang="zh-CN" dirty="0" smtClean="0">
                <a:solidFill>
                  <a:srgbClr val="FF0000"/>
                </a:solidFill>
              </a:rPr>
              <a:t>R </a:t>
            </a:r>
            <a:r>
              <a:rPr lang="zh-CN" altLang="zh-CN" dirty="0" smtClean="0">
                <a:solidFill>
                  <a:srgbClr val="FF0000"/>
                </a:solidFill>
              </a:rPr>
              <a:t>∧ ∏</a:t>
            </a:r>
            <a:r>
              <a:rPr lang="en-US" altLang="zh-CN" baseline="-25000" dirty="0" smtClean="0">
                <a:solidFill>
                  <a:srgbClr val="FF0000"/>
                </a:solidFill>
              </a:rPr>
              <a:t>Y</a:t>
            </a:r>
            <a:r>
              <a:rPr lang="zh-CN" altLang="zh-CN" dirty="0" smtClean="0">
                <a:solidFill>
                  <a:srgbClr val="FF0000"/>
                </a:solidFill>
              </a:rPr>
              <a:t>（</a:t>
            </a:r>
            <a:r>
              <a:rPr lang="en-US" altLang="zh-CN" dirty="0" smtClean="0">
                <a:solidFill>
                  <a:srgbClr val="FF0000"/>
                </a:solidFill>
              </a:rPr>
              <a:t>S</a:t>
            </a:r>
            <a:r>
              <a:rPr lang="zh-CN" altLang="zh-CN" dirty="0" smtClean="0">
                <a:solidFill>
                  <a:srgbClr val="FF0000"/>
                </a:solidFill>
              </a:rPr>
              <a:t>）</a:t>
            </a:r>
            <a:r>
              <a:rPr lang="en-US" altLang="zh-CN" baseline="-25000" dirty="0" smtClean="0">
                <a:solidFill>
                  <a:srgbClr val="FF0000"/>
                </a:solidFill>
              </a:rPr>
              <a:t> </a:t>
            </a:r>
            <a:r>
              <a:rPr lang="en-US" altLang="zh-CN" dirty="0" err="1" smtClean="0">
                <a:solidFill>
                  <a:srgbClr val="FF0000"/>
                </a:solidFill>
              </a:rPr>
              <a:t>Y</a:t>
            </a:r>
            <a:r>
              <a:rPr lang="en-US" altLang="zh-CN" baseline="-25000" dirty="0" err="1" smtClean="0">
                <a:solidFill>
                  <a:srgbClr val="FF0000"/>
                </a:solidFill>
              </a:rPr>
              <a:t>x</a:t>
            </a:r>
            <a:r>
              <a:rPr lang="en-US" altLang="zh-CN" baseline="-25000" dirty="0" smtClean="0">
                <a:solidFill>
                  <a:srgbClr val="FF0000"/>
                </a:solidFill>
              </a:rPr>
              <a:t> </a:t>
            </a:r>
            <a:r>
              <a:rPr lang="en-US" altLang="zh-CN" dirty="0" smtClean="0">
                <a:solidFill>
                  <a:srgbClr val="FF0000"/>
                </a:solidFill>
              </a:rPr>
              <a:t>}</a:t>
            </a:r>
            <a:endParaRPr lang="zh-CN" altLang="en-US" dirty="0">
              <a:solidFill>
                <a:srgbClr val="FF0000"/>
              </a:solidFill>
            </a:endParaRPr>
          </a:p>
        </p:txBody>
      </p:sp>
      <p:sp>
        <p:nvSpPr>
          <p:cNvPr id="6" name="日期占位符 5"/>
          <p:cNvSpPr>
            <a:spLocks noGrp="1"/>
          </p:cNvSpPr>
          <p:nvPr>
            <p:ph type="dt" sz="half" idx="10"/>
          </p:nvPr>
        </p:nvSpPr>
        <p:spPr/>
        <p:txBody>
          <a:bodyPr/>
          <a:lstStyle/>
          <a:p>
            <a:pPr>
              <a:defRPr/>
            </a:pPr>
            <a:fld id="{0D22FBD5-9CC2-4495-BD6A-ADAC1721B2E5}" type="datetime8">
              <a:rPr lang="zh-CN" altLang="en-US" smtClean="0"/>
              <a:pPr>
                <a:defRPr/>
              </a:pPr>
              <a:t>2016年2月27日9时2分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86</a:t>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除运算示例</a:t>
            </a:r>
          </a:p>
        </p:txBody>
      </p:sp>
      <p:pic>
        <p:nvPicPr>
          <p:cNvPr id="497668" name="Picture 4"/>
          <p:cNvPicPr>
            <a:picLocks noChangeAspect="1" noChangeArrowheads="1"/>
          </p:cNvPicPr>
          <p:nvPr/>
        </p:nvPicPr>
        <p:blipFill>
          <a:blip r:embed="rId2" cstate="print"/>
          <a:srcRect/>
          <a:stretch>
            <a:fillRect/>
          </a:stretch>
        </p:blipFill>
        <p:spPr bwMode="auto">
          <a:xfrm>
            <a:off x="1116013" y="1484313"/>
            <a:ext cx="2279650" cy="3240087"/>
          </a:xfrm>
          <a:prstGeom prst="rect">
            <a:avLst/>
          </a:prstGeom>
          <a:noFill/>
        </p:spPr>
      </p:pic>
      <p:pic>
        <p:nvPicPr>
          <p:cNvPr id="497669" name="Picture 5"/>
          <p:cNvPicPr>
            <a:picLocks noChangeAspect="1" noChangeArrowheads="1"/>
          </p:cNvPicPr>
          <p:nvPr/>
        </p:nvPicPr>
        <p:blipFill>
          <a:blip r:embed="rId3" cstate="print"/>
          <a:srcRect/>
          <a:stretch>
            <a:fillRect/>
          </a:stretch>
        </p:blipFill>
        <p:spPr bwMode="auto">
          <a:xfrm>
            <a:off x="4068763" y="2451100"/>
            <a:ext cx="1800225" cy="1193800"/>
          </a:xfrm>
          <a:prstGeom prst="rect">
            <a:avLst/>
          </a:prstGeom>
          <a:noFill/>
        </p:spPr>
      </p:pic>
      <p:pic>
        <p:nvPicPr>
          <p:cNvPr id="497670" name="Picture 6"/>
          <p:cNvPicPr>
            <a:picLocks noChangeAspect="1" noChangeArrowheads="1"/>
          </p:cNvPicPr>
          <p:nvPr/>
        </p:nvPicPr>
        <p:blipFill>
          <a:blip r:embed="rId4" cstate="print"/>
          <a:srcRect/>
          <a:stretch>
            <a:fillRect/>
          </a:stretch>
        </p:blipFill>
        <p:spPr bwMode="auto">
          <a:xfrm>
            <a:off x="6516688" y="2298700"/>
            <a:ext cx="1511300" cy="1417638"/>
          </a:xfrm>
          <a:prstGeom prst="rect">
            <a:avLst/>
          </a:prstGeom>
          <a:noFill/>
        </p:spPr>
      </p:pic>
      <p:sp>
        <p:nvSpPr>
          <p:cNvPr id="497671" name="Text Box 7"/>
          <p:cNvSpPr txBox="1">
            <a:spLocks noChangeArrowheads="1"/>
          </p:cNvSpPr>
          <p:nvPr/>
        </p:nvSpPr>
        <p:spPr bwMode="auto">
          <a:xfrm>
            <a:off x="3492500" y="2852738"/>
            <a:ext cx="431800"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000"/>
                </a:solidFill>
              </a:rPr>
              <a:t>÷</a:t>
            </a:r>
          </a:p>
        </p:txBody>
      </p:sp>
      <p:sp>
        <p:nvSpPr>
          <p:cNvPr id="497672" name="Text Box 8"/>
          <p:cNvSpPr txBox="1">
            <a:spLocks noChangeArrowheads="1"/>
          </p:cNvSpPr>
          <p:nvPr/>
        </p:nvSpPr>
        <p:spPr bwMode="auto">
          <a:xfrm>
            <a:off x="5940425" y="2852738"/>
            <a:ext cx="431800"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00"/>
                </a:solidFill>
              </a:rPr>
              <a:t>＝</a:t>
            </a:r>
          </a:p>
        </p:txBody>
      </p:sp>
      <p:sp>
        <p:nvSpPr>
          <p:cNvPr id="10" name="圆角矩形标注 9"/>
          <p:cNvSpPr/>
          <p:nvPr/>
        </p:nvSpPr>
        <p:spPr>
          <a:xfrm>
            <a:off x="4644008" y="4365104"/>
            <a:ext cx="2592288" cy="720080"/>
          </a:xfrm>
          <a:prstGeom prst="wedgeRoundRectCallout">
            <a:avLst>
              <a:gd name="adj1" fmla="val 38286"/>
              <a:gd name="adj2" fmla="val -1445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rgbClr val="FF0000"/>
              </a:solidFill>
              <a:latin typeface="方正姚体" pitchFamily="2" charset="-122"/>
              <a:ea typeface="方正姚体" pitchFamily="2" charset="-122"/>
            </a:endParaRPr>
          </a:p>
          <a:p>
            <a:pPr algn="ctr"/>
            <a:r>
              <a:rPr lang="zh-CN" altLang="en-US" b="1" dirty="0" smtClean="0">
                <a:solidFill>
                  <a:srgbClr val="FF0000"/>
                </a:solidFill>
                <a:latin typeface="方正姚体" pitchFamily="2" charset="-122"/>
                <a:ea typeface="方正姚体" pitchFamily="2" charset="-122"/>
              </a:rPr>
              <a:t>至少选了</a:t>
            </a:r>
            <a:r>
              <a:rPr lang="zh-CN" altLang="zh-CN" b="1" dirty="0" smtClean="0">
                <a:solidFill>
                  <a:srgbClr val="FF0000"/>
                </a:solidFill>
                <a:latin typeface="方正姚体" pitchFamily="2" charset="-122"/>
                <a:ea typeface="方正姚体" pitchFamily="2" charset="-122"/>
              </a:rPr>
              <a:t>“</a:t>
            </a:r>
            <a:r>
              <a:rPr lang="en-US" altLang="zh-CN" b="1" dirty="0" smtClean="0">
                <a:solidFill>
                  <a:srgbClr val="FF0000"/>
                </a:solidFill>
                <a:latin typeface="方正姚体" pitchFamily="2" charset="-122"/>
                <a:ea typeface="方正姚体" pitchFamily="2" charset="-122"/>
              </a:rPr>
              <a:t>C001</a:t>
            </a:r>
            <a:r>
              <a:rPr lang="zh-CN" altLang="zh-CN" b="1" dirty="0" smtClean="0">
                <a:solidFill>
                  <a:srgbClr val="FF0000"/>
                </a:solidFill>
                <a:latin typeface="方正姚体" pitchFamily="2" charset="-122"/>
                <a:ea typeface="方正姚体" pitchFamily="2" charset="-122"/>
              </a:rPr>
              <a:t>”和“</a:t>
            </a:r>
            <a:r>
              <a:rPr lang="en-US" altLang="zh-CN" b="1" dirty="0" smtClean="0">
                <a:solidFill>
                  <a:srgbClr val="FF0000"/>
                </a:solidFill>
                <a:latin typeface="方正姚体" pitchFamily="2" charset="-122"/>
                <a:ea typeface="方正姚体" pitchFamily="2" charset="-122"/>
              </a:rPr>
              <a:t>C005</a:t>
            </a:r>
            <a:r>
              <a:rPr lang="zh-CN" altLang="zh-CN" b="1" dirty="0" smtClean="0">
                <a:solidFill>
                  <a:srgbClr val="FF0000"/>
                </a:solidFill>
                <a:latin typeface="方正姚体" pitchFamily="2" charset="-122"/>
                <a:ea typeface="方正姚体" pitchFamily="2" charset="-122"/>
              </a:rPr>
              <a:t>”课程的学生</a:t>
            </a:r>
            <a:endParaRPr lang="zh-CN" altLang="en-US" b="1" dirty="0" smtClean="0">
              <a:solidFill>
                <a:srgbClr val="FF0000"/>
              </a:solidFill>
              <a:latin typeface="方正姚体" pitchFamily="2" charset="-122"/>
              <a:ea typeface="方正姚体" pitchFamily="2" charset="-122"/>
            </a:endParaRPr>
          </a:p>
          <a:p>
            <a:pPr algn="ctr"/>
            <a:endParaRPr lang="zh-CN" altLang="en-US" b="1" dirty="0">
              <a:solidFill>
                <a:srgbClr val="FF0000"/>
              </a:solidFill>
              <a:latin typeface="方正姚体" pitchFamily="2" charset="-122"/>
              <a:ea typeface="方正姚体" pitchFamily="2" charset="-122"/>
            </a:endParaRPr>
          </a:p>
        </p:txBody>
      </p:sp>
      <p:sp>
        <p:nvSpPr>
          <p:cNvPr id="11" name="日期占位符 10"/>
          <p:cNvSpPr>
            <a:spLocks noGrp="1"/>
          </p:cNvSpPr>
          <p:nvPr>
            <p:ph type="dt" sz="half" idx="10"/>
          </p:nvPr>
        </p:nvSpPr>
        <p:spPr/>
        <p:txBody>
          <a:bodyPr/>
          <a:lstStyle/>
          <a:p>
            <a:pPr>
              <a:defRPr/>
            </a:pPr>
            <a:fld id="{07FA106C-CC09-4D7B-A547-1B86869B8F98}" type="datetime8">
              <a:rPr lang="zh-CN" altLang="en-US" smtClean="0"/>
              <a:pPr>
                <a:defRPr/>
              </a:pPr>
              <a:t>2016年2月27日9时2分</a:t>
            </a:fld>
            <a:endParaRPr lang="zh-CN" altLang="en-US" dirty="0"/>
          </a:p>
        </p:txBody>
      </p:sp>
      <p:sp>
        <p:nvSpPr>
          <p:cNvPr id="12" name="灯片编号占位符 11"/>
          <p:cNvSpPr>
            <a:spLocks noGrp="1"/>
          </p:cNvSpPr>
          <p:nvPr>
            <p:ph type="sldNum" sz="quarter" idx="12"/>
          </p:nvPr>
        </p:nvSpPr>
        <p:spPr/>
        <p:txBody>
          <a:bodyPr/>
          <a:lstStyle/>
          <a:p>
            <a:pPr>
              <a:defRPr/>
            </a:pPr>
            <a:fld id="{A1C693C5-2466-49C7-9407-97947274FDD1}" type="slidenum">
              <a:rPr lang="zh-CN" altLang="en-US" smtClean="0"/>
              <a:pPr>
                <a:defRPr/>
              </a:pPr>
              <a:t>87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97668"/>
                                        </p:tgtEl>
                                        <p:attrNameLst>
                                          <p:attrName>style.visibility</p:attrName>
                                        </p:attrNameLst>
                                      </p:cBhvr>
                                      <p:to>
                                        <p:strVal val="visible"/>
                                      </p:to>
                                    </p:set>
                                    <p:anim calcmode="lin" valueType="num">
                                      <p:cBhvr>
                                        <p:cTn id="7" dur="1000" fill="hold"/>
                                        <p:tgtEl>
                                          <p:spTgt spid="497668"/>
                                        </p:tgtEl>
                                        <p:attrNameLst>
                                          <p:attrName>ppt_w</p:attrName>
                                        </p:attrNameLst>
                                      </p:cBhvr>
                                      <p:tavLst>
                                        <p:tav tm="0">
                                          <p:val>
                                            <p:strVal val="#ppt_w*0.70"/>
                                          </p:val>
                                        </p:tav>
                                        <p:tav tm="100000">
                                          <p:val>
                                            <p:strVal val="#ppt_w"/>
                                          </p:val>
                                        </p:tav>
                                      </p:tavLst>
                                    </p:anim>
                                    <p:anim calcmode="lin" valueType="num">
                                      <p:cBhvr>
                                        <p:cTn id="8" dur="1000" fill="hold"/>
                                        <p:tgtEl>
                                          <p:spTgt spid="497668"/>
                                        </p:tgtEl>
                                        <p:attrNameLst>
                                          <p:attrName>ppt_h</p:attrName>
                                        </p:attrNameLst>
                                      </p:cBhvr>
                                      <p:tavLst>
                                        <p:tav tm="0">
                                          <p:val>
                                            <p:strVal val="#ppt_h"/>
                                          </p:val>
                                        </p:tav>
                                        <p:tav tm="100000">
                                          <p:val>
                                            <p:strVal val="#ppt_h"/>
                                          </p:val>
                                        </p:tav>
                                      </p:tavLst>
                                    </p:anim>
                                    <p:animEffect transition="in" filter="fade">
                                      <p:cBhvr>
                                        <p:cTn id="9" dur="1000"/>
                                        <p:tgtEl>
                                          <p:spTgt spid="497668"/>
                                        </p:tgtEl>
                                      </p:cBhvr>
                                    </p:animEffect>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497671"/>
                                        </p:tgtEl>
                                        <p:attrNameLst>
                                          <p:attrName>style.visibility</p:attrName>
                                        </p:attrNameLst>
                                      </p:cBhvr>
                                      <p:to>
                                        <p:strVal val="visible"/>
                                      </p:to>
                                    </p:set>
                                    <p:anim calcmode="discrete" valueType="clr">
                                      <p:cBhvr override="childStyle">
                                        <p:cTn id="13" dur="80"/>
                                        <p:tgtEl>
                                          <p:spTgt spid="497671"/>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97671"/>
                                        </p:tgtEl>
                                        <p:attrNameLst>
                                          <p:attrName>fillcolor</p:attrName>
                                        </p:attrNameLst>
                                      </p:cBhvr>
                                      <p:tavLst>
                                        <p:tav tm="0">
                                          <p:val>
                                            <p:clrVal>
                                              <a:schemeClr val="accent2"/>
                                            </p:clrVal>
                                          </p:val>
                                        </p:tav>
                                        <p:tav tm="50000">
                                          <p:val>
                                            <p:clrVal>
                                              <a:schemeClr val="hlink"/>
                                            </p:clrVal>
                                          </p:val>
                                        </p:tav>
                                      </p:tavLst>
                                    </p:anim>
                                    <p:set>
                                      <p:cBhvr>
                                        <p:cTn id="15" dur="80"/>
                                        <p:tgtEl>
                                          <p:spTgt spid="497671"/>
                                        </p:tgtEl>
                                        <p:attrNameLst>
                                          <p:attrName>fill.type</p:attrName>
                                        </p:attrNameLst>
                                      </p:cBhvr>
                                      <p:to>
                                        <p:strVal val="solid"/>
                                      </p:to>
                                    </p:set>
                                  </p:childTnLst>
                                </p:cTn>
                              </p:par>
                            </p:childTnLst>
                          </p:cTn>
                        </p:par>
                        <p:par>
                          <p:cTn id="16" fill="hold">
                            <p:stCondLst>
                              <p:cond delay="1080"/>
                            </p:stCondLst>
                            <p:childTnLst>
                              <p:par>
                                <p:cTn id="17" presetID="55" presetClass="entr" presetSubtype="0" fill="hold" nodeType="afterEffect">
                                  <p:stCondLst>
                                    <p:cond delay="0"/>
                                  </p:stCondLst>
                                  <p:childTnLst>
                                    <p:set>
                                      <p:cBhvr>
                                        <p:cTn id="18" dur="1" fill="hold">
                                          <p:stCondLst>
                                            <p:cond delay="0"/>
                                          </p:stCondLst>
                                        </p:cTn>
                                        <p:tgtEl>
                                          <p:spTgt spid="497669"/>
                                        </p:tgtEl>
                                        <p:attrNameLst>
                                          <p:attrName>style.visibility</p:attrName>
                                        </p:attrNameLst>
                                      </p:cBhvr>
                                      <p:to>
                                        <p:strVal val="visible"/>
                                      </p:to>
                                    </p:set>
                                    <p:anim calcmode="lin" valueType="num">
                                      <p:cBhvr>
                                        <p:cTn id="19" dur="1000" fill="hold"/>
                                        <p:tgtEl>
                                          <p:spTgt spid="497669"/>
                                        </p:tgtEl>
                                        <p:attrNameLst>
                                          <p:attrName>ppt_w</p:attrName>
                                        </p:attrNameLst>
                                      </p:cBhvr>
                                      <p:tavLst>
                                        <p:tav tm="0">
                                          <p:val>
                                            <p:strVal val="#ppt_w*0.70"/>
                                          </p:val>
                                        </p:tav>
                                        <p:tav tm="100000">
                                          <p:val>
                                            <p:strVal val="#ppt_w"/>
                                          </p:val>
                                        </p:tav>
                                      </p:tavLst>
                                    </p:anim>
                                    <p:anim calcmode="lin" valueType="num">
                                      <p:cBhvr>
                                        <p:cTn id="20" dur="1000" fill="hold"/>
                                        <p:tgtEl>
                                          <p:spTgt spid="497669"/>
                                        </p:tgtEl>
                                        <p:attrNameLst>
                                          <p:attrName>ppt_h</p:attrName>
                                        </p:attrNameLst>
                                      </p:cBhvr>
                                      <p:tavLst>
                                        <p:tav tm="0">
                                          <p:val>
                                            <p:strVal val="#ppt_h"/>
                                          </p:val>
                                        </p:tav>
                                        <p:tav tm="100000">
                                          <p:val>
                                            <p:strVal val="#ppt_h"/>
                                          </p:val>
                                        </p:tav>
                                      </p:tavLst>
                                    </p:anim>
                                    <p:animEffect transition="in" filter="fade">
                                      <p:cBhvr>
                                        <p:cTn id="21" dur="1000"/>
                                        <p:tgtEl>
                                          <p:spTgt spid="497669"/>
                                        </p:tgtEl>
                                      </p:cBhvr>
                                    </p:animEffect>
                                  </p:childTnLst>
                                </p:cTn>
                              </p:par>
                            </p:childTnLst>
                          </p:cTn>
                        </p:par>
                        <p:par>
                          <p:cTn id="22" fill="hold">
                            <p:stCondLst>
                              <p:cond delay="208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497672"/>
                                        </p:tgtEl>
                                        <p:attrNameLst>
                                          <p:attrName>style.visibility</p:attrName>
                                        </p:attrNameLst>
                                      </p:cBhvr>
                                      <p:to>
                                        <p:strVal val="visible"/>
                                      </p:to>
                                    </p:set>
                                    <p:anim calcmode="discrete" valueType="clr">
                                      <p:cBhvr override="childStyle">
                                        <p:cTn id="25" dur="80"/>
                                        <p:tgtEl>
                                          <p:spTgt spid="497672"/>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497672"/>
                                        </p:tgtEl>
                                        <p:attrNameLst>
                                          <p:attrName>fillcolor</p:attrName>
                                        </p:attrNameLst>
                                      </p:cBhvr>
                                      <p:tavLst>
                                        <p:tav tm="0">
                                          <p:val>
                                            <p:clrVal>
                                              <a:schemeClr val="accent2"/>
                                            </p:clrVal>
                                          </p:val>
                                        </p:tav>
                                        <p:tav tm="50000">
                                          <p:val>
                                            <p:clrVal>
                                              <a:schemeClr val="hlink"/>
                                            </p:clrVal>
                                          </p:val>
                                        </p:tav>
                                      </p:tavLst>
                                    </p:anim>
                                    <p:set>
                                      <p:cBhvr>
                                        <p:cTn id="27" dur="80"/>
                                        <p:tgtEl>
                                          <p:spTgt spid="497672"/>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497670"/>
                                        </p:tgtEl>
                                        <p:attrNameLst>
                                          <p:attrName>style.visibility</p:attrName>
                                        </p:attrNameLst>
                                      </p:cBhvr>
                                      <p:to>
                                        <p:strVal val="visible"/>
                                      </p:to>
                                    </p:set>
                                    <p:anim calcmode="lin" valueType="num">
                                      <p:cBhvr>
                                        <p:cTn id="32" dur="1000" fill="hold"/>
                                        <p:tgtEl>
                                          <p:spTgt spid="497670"/>
                                        </p:tgtEl>
                                        <p:attrNameLst>
                                          <p:attrName>ppt_w</p:attrName>
                                        </p:attrNameLst>
                                      </p:cBhvr>
                                      <p:tavLst>
                                        <p:tav tm="0">
                                          <p:val>
                                            <p:strVal val="#ppt_w*0.70"/>
                                          </p:val>
                                        </p:tav>
                                        <p:tav tm="100000">
                                          <p:val>
                                            <p:strVal val="#ppt_w"/>
                                          </p:val>
                                        </p:tav>
                                      </p:tavLst>
                                    </p:anim>
                                    <p:anim calcmode="lin" valueType="num">
                                      <p:cBhvr>
                                        <p:cTn id="33" dur="1000" fill="hold"/>
                                        <p:tgtEl>
                                          <p:spTgt spid="497670"/>
                                        </p:tgtEl>
                                        <p:attrNameLst>
                                          <p:attrName>ppt_h</p:attrName>
                                        </p:attrNameLst>
                                      </p:cBhvr>
                                      <p:tavLst>
                                        <p:tav tm="0">
                                          <p:val>
                                            <p:strVal val="#ppt_h"/>
                                          </p:val>
                                        </p:tav>
                                        <p:tav tm="100000">
                                          <p:val>
                                            <p:strVal val="#ppt_h"/>
                                          </p:val>
                                        </p:tav>
                                      </p:tavLst>
                                    </p:anim>
                                    <p:animEffect transition="in" filter="fade">
                                      <p:cBhvr>
                                        <p:cTn id="34" dur="1000"/>
                                        <p:tgtEl>
                                          <p:spTgt spid="497670"/>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strVal val="#ppt_w*0.70"/>
                                          </p:val>
                                        </p:tav>
                                        <p:tav tm="100000">
                                          <p:val>
                                            <p:strVal val="#ppt_w"/>
                                          </p:val>
                                        </p:tav>
                                      </p:tavLst>
                                    </p:anim>
                                    <p:anim calcmode="lin" valueType="num">
                                      <p:cBhvr>
                                        <p:cTn id="40" dur="1000" fill="hold"/>
                                        <p:tgtEl>
                                          <p:spTgt spid="10"/>
                                        </p:tgtEl>
                                        <p:attrNameLst>
                                          <p:attrName>ppt_h</p:attrName>
                                        </p:attrNameLst>
                                      </p:cBhvr>
                                      <p:tavLst>
                                        <p:tav tm="0">
                                          <p:val>
                                            <p:strVal val="#ppt_h"/>
                                          </p:val>
                                        </p:tav>
                                        <p:tav tm="100000">
                                          <p:val>
                                            <p:strVal val="#ppt_h"/>
                                          </p:val>
                                        </p:tav>
                                      </p:tavLst>
                                    </p:anim>
                                    <p:animEffect transition="in" filter="fade">
                                      <p:cBhvr>
                                        <p:cTn id="4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1" grpId="0"/>
      <p:bldP spid="497672" grpId="0"/>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a:t>关系代数优先级</a:t>
            </a:r>
          </a:p>
        </p:txBody>
      </p:sp>
      <p:sp>
        <p:nvSpPr>
          <p:cNvPr id="502787" name="Rectangle 3"/>
          <p:cNvSpPr>
            <a:spLocks noGrp="1" noChangeArrowheads="1"/>
          </p:cNvSpPr>
          <p:nvPr>
            <p:ph type="body" idx="1"/>
          </p:nvPr>
        </p:nvSpPr>
        <p:spPr>
          <a:xfrm>
            <a:off x="971550" y="1196975"/>
            <a:ext cx="3479800" cy="5105400"/>
          </a:xfrm>
        </p:spPr>
        <p:txBody>
          <a:bodyPr/>
          <a:lstStyle/>
          <a:p>
            <a:r>
              <a:rPr lang="zh-CN" altLang="en-US" sz="3300">
                <a:solidFill>
                  <a:srgbClr val="FF0000"/>
                </a:solidFill>
                <a:latin typeface="楷体_GB2312" pitchFamily="49" charset="-122"/>
                <a:ea typeface="楷体_GB2312" pitchFamily="49" charset="-122"/>
              </a:rPr>
              <a:t>运算</a:t>
            </a:r>
          </a:p>
          <a:p>
            <a:pPr lvl="1">
              <a:buFontTx/>
              <a:buNone/>
            </a:pPr>
            <a:r>
              <a:rPr lang="zh-CN" altLang="en-US" sz="3000">
                <a:latin typeface="宋体" pitchFamily="2" charset="-122"/>
                <a:ea typeface="宋体" pitchFamily="2" charset="-122"/>
              </a:rPr>
              <a:t>投影</a:t>
            </a:r>
          </a:p>
          <a:p>
            <a:pPr lvl="1">
              <a:buFontTx/>
              <a:buNone/>
            </a:pPr>
            <a:r>
              <a:rPr lang="zh-CN" altLang="en-US" sz="3000">
                <a:latin typeface="宋体" pitchFamily="2" charset="-122"/>
                <a:ea typeface="宋体" pitchFamily="2" charset="-122"/>
              </a:rPr>
              <a:t>选择</a:t>
            </a:r>
          </a:p>
          <a:p>
            <a:pPr lvl="1">
              <a:buFontTx/>
              <a:buNone/>
            </a:pPr>
            <a:r>
              <a:rPr lang="zh-CN" altLang="en-US" sz="3000">
                <a:latin typeface="宋体" pitchFamily="2" charset="-122"/>
                <a:ea typeface="宋体" pitchFamily="2" charset="-122"/>
              </a:rPr>
              <a:t>乘积</a:t>
            </a:r>
          </a:p>
          <a:p>
            <a:pPr lvl="1">
              <a:buFontTx/>
              <a:buNone/>
            </a:pPr>
            <a:r>
              <a:rPr lang="zh-CN" altLang="en-US" sz="3000">
                <a:latin typeface="宋体" pitchFamily="2" charset="-122"/>
                <a:ea typeface="宋体" pitchFamily="2" charset="-122"/>
              </a:rPr>
              <a:t>连接、除</a:t>
            </a:r>
          </a:p>
          <a:p>
            <a:pPr lvl="1">
              <a:buFontTx/>
              <a:buNone/>
            </a:pPr>
            <a:r>
              <a:rPr lang="zh-CN" altLang="en-US" sz="3000">
                <a:latin typeface="宋体" pitchFamily="2" charset="-122"/>
                <a:ea typeface="宋体" pitchFamily="2" charset="-122"/>
              </a:rPr>
              <a:t>交</a:t>
            </a:r>
          </a:p>
          <a:p>
            <a:pPr lvl="1">
              <a:buFontTx/>
              <a:buNone/>
            </a:pPr>
            <a:r>
              <a:rPr lang="zh-CN" altLang="en-US" sz="3000">
                <a:latin typeface="宋体" pitchFamily="2" charset="-122"/>
                <a:ea typeface="宋体" pitchFamily="2" charset="-122"/>
              </a:rPr>
              <a:t>并、差</a:t>
            </a:r>
            <a:r>
              <a:rPr lang="zh-CN" altLang="en-US" sz="3000"/>
              <a:t>          </a:t>
            </a:r>
          </a:p>
        </p:txBody>
      </p:sp>
      <p:sp>
        <p:nvSpPr>
          <p:cNvPr id="502788" name="Text Box 4"/>
          <p:cNvSpPr txBox="1">
            <a:spLocks noChangeArrowheads="1"/>
          </p:cNvSpPr>
          <p:nvPr/>
        </p:nvSpPr>
        <p:spPr bwMode="auto">
          <a:xfrm>
            <a:off x="4427538" y="1249596"/>
            <a:ext cx="1439862" cy="523220"/>
          </a:xfrm>
          <a:prstGeom prst="rect">
            <a:avLst/>
          </a:prstGeom>
          <a:noFill/>
          <a:ln w="9525">
            <a:noFill/>
            <a:miter lim="800000"/>
            <a:headEnd/>
            <a:tailEnd/>
          </a:ln>
          <a:effectLst/>
        </p:spPr>
        <p:txBody>
          <a:bodyPr>
            <a:spAutoFit/>
          </a:bodyPr>
          <a:lstStyle/>
          <a:p>
            <a:pPr>
              <a:spcBef>
                <a:spcPct val="50000"/>
              </a:spcBef>
            </a:pPr>
            <a:r>
              <a:rPr lang="zh-CN" altLang="en-US" sz="2800" b="1" dirty="0">
                <a:solidFill>
                  <a:srgbClr val="FF0000"/>
                </a:solidFill>
                <a:ea typeface="楷体_GB2312" pitchFamily="49" charset="-122"/>
              </a:rPr>
              <a:t>优先级</a:t>
            </a:r>
          </a:p>
        </p:txBody>
      </p:sp>
      <p:sp>
        <p:nvSpPr>
          <p:cNvPr id="502789" name="Text Box 5"/>
          <p:cNvSpPr txBox="1">
            <a:spLocks noChangeArrowheads="1"/>
          </p:cNvSpPr>
          <p:nvPr/>
        </p:nvSpPr>
        <p:spPr bwMode="auto">
          <a:xfrm>
            <a:off x="4427538" y="1770063"/>
            <a:ext cx="1439862" cy="461665"/>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009900"/>
                </a:solidFill>
                <a:ea typeface="宋体" pitchFamily="2" charset="-122"/>
              </a:rPr>
              <a:t>   高</a:t>
            </a:r>
          </a:p>
        </p:txBody>
      </p:sp>
      <p:sp>
        <p:nvSpPr>
          <p:cNvPr id="502790" name="Text Box 6"/>
          <p:cNvSpPr txBox="1">
            <a:spLocks noChangeArrowheads="1"/>
          </p:cNvSpPr>
          <p:nvPr/>
        </p:nvSpPr>
        <p:spPr bwMode="auto">
          <a:xfrm>
            <a:off x="4427538" y="4508500"/>
            <a:ext cx="1439862" cy="461665"/>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009900"/>
                </a:solidFill>
                <a:ea typeface="宋体" pitchFamily="2" charset="-122"/>
              </a:rPr>
              <a:t>   低</a:t>
            </a:r>
          </a:p>
        </p:txBody>
      </p:sp>
      <p:sp>
        <p:nvSpPr>
          <p:cNvPr id="502792" name="AutoShape 8"/>
          <p:cNvSpPr>
            <a:spLocks noChangeArrowheads="1"/>
          </p:cNvSpPr>
          <p:nvPr/>
        </p:nvSpPr>
        <p:spPr bwMode="auto">
          <a:xfrm>
            <a:off x="4788024" y="2492375"/>
            <a:ext cx="431800" cy="1944688"/>
          </a:xfrm>
          <a:prstGeom prst="downArrow">
            <a:avLst>
              <a:gd name="adj1" fmla="val 50000"/>
              <a:gd name="adj2" fmla="val 112592"/>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8" name="日期占位符 7"/>
          <p:cNvSpPr>
            <a:spLocks noGrp="1"/>
          </p:cNvSpPr>
          <p:nvPr>
            <p:ph type="dt" sz="half" idx="10"/>
          </p:nvPr>
        </p:nvSpPr>
        <p:spPr/>
        <p:txBody>
          <a:bodyPr/>
          <a:lstStyle/>
          <a:p>
            <a:pPr>
              <a:defRPr/>
            </a:pPr>
            <a:fld id="{81D084FD-7367-46E5-BBCA-7FB0418BA219}" type="datetime8">
              <a:rPr lang="zh-CN" altLang="en-US" smtClean="0"/>
              <a:pPr>
                <a:defRPr/>
              </a:pPr>
              <a:t>2016年2月27日9时2分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关系代数综合</a:t>
            </a:r>
            <a:r>
              <a:rPr lang="zh-CN" altLang="en-US" dirty="0" smtClean="0"/>
              <a:t>示例</a:t>
            </a:r>
            <a:endParaRPr lang="zh-CN" altLang="en-US" dirty="0"/>
          </a:p>
        </p:txBody>
      </p:sp>
      <p:sp>
        <p:nvSpPr>
          <p:cNvPr id="3" name="内容占位符 2"/>
          <p:cNvSpPr>
            <a:spLocks noGrp="1"/>
          </p:cNvSpPr>
          <p:nvPr>
            <p:ph idx="1"/>
          </p:nvPr>
        </p:nvSpPr>
        <p:spPr>
          <a:xfrm>
            <a:off x="395536" y="1414934"/>
            <a:ext cx="8352928" cy="2806154"/>
          </a:xfrm>
        </p:spPr>
        <p:txBody>
          <a:bodyPr/>
          <a:lstStyle/>
          <a:p>
            <a:pPr>
              <a:lnSpc>
                <a:spcPct val="100000"/>
              </a:lnSpc>
            </a:pPr>
            <a:r>
              <a:rPr lang="zh-CN" altLang="zh-CN" sz="3200" dirty="0" smtClean="0"/>
              <a:t>例</a:t>
            </a:r>
            <a:r>
              <a:rPr lang="en-US" altLang="zh-CN" sz="3200" dirty="0" smtClean="0"/>
              <a:t>5. </a:t>
            </a:r>
            <a:r>
              <a:rPr lang="zh-CN" altLang="zh-CN" sz="3200" dirty="0" smtClean="0"/>
              <a:t>查询选了</a:t>
            </a:r>
            <a:r>
              <a:rPr lang="en-US" altLang="zh-CN" sz="3200" dirty="0" smtClean="0"/>
              <a:t>C002</a:t>
            </a:r>
            <a:r>
              <a:rPr lang="zh-CN" altLang="zh-CN" sz="3200" dirty="0" smtClean="0"/>
              <a:t>号课程的学生的学号和成绩。</a:t>
            </a:r>
            <a:endParaRPr lang="en-US" altLang="zh-CN" sz="3200" dirty="0" smtClean="0"/>
          </a:p>
          <a:p>
            <a:pPr>
              <a:lnSpc>
                <a:spcPct val="100000"/>
              </a:lnSpc>
              <a:buNone/>
            </a:pPr>
            <a:r>
              <a:rPr lang="en-US" altLang="zh-CN" sz="3200" dirty="0" smtClean="0">
                <a:latin typeface="Courier New" pitchFamily="49" charset="0"/>
                <a:cs typeface="Courier New" pitchFamily="49" charset="0"/>
              </a:rPr>
              <a:t>  </a:t>
            </a:r>
            <a:r>
              <a:rPr lang="en-US" altLang="zh-CN" sz="3200" dirty="0" smtClean="0">
                <a:solidFill>
                  <a:srgbClr val="FF0000"/>
                </a:solidFill>
                <a:latin typeface="Courier New" pitchFamily="49" charset="0"/>
                <a:cs typeface="Courier New" pitchFamily="49" charset="0"/>
              </a:rPr>
              <a:t>∏</a:t>
            </a:r>
            <a:r>
              <a:rPr lang="en-US" altLang="zh-CN" sz="3200" baseline="-25000" dirty="0" err="1" smtClean="0">
                <a:solidFill>
                  <a:srgbClr val="FF0000"/>
                </a:solidFill>
                <a:latin typeface="Courier New" pitchFamily="49" charset="0"/>
                <a:cs typeface="Courier New" pitchFamily="49" charset="0"/>
              </a:rPr>
              <a:t>Sno</a:t>
            </a:r>
            <a:r>
              <a:rPr lang="en-US" altLang="zh-CN" sz="3200" baseline="-25000" dirty="0" smtClean="0">
                <a:solidFill>
                  <a:srgbClr val="FF0000"/>
                </a:solidFill>
                <a:latin typeface="Courier New" pitchFamily="49" charset="0"/>
                <a:cs typeface="Courier New" pitchFamily="49" charset="0"/>
              </a:rPr>
              <a:t>, Grade</a:t>
            </a:r>
            <a:r>
              <a:rPr lang="zh-CN" altLang="zh-CN" sz="3200" dirty="0" smtClean="0">
                <a:solidFill>
                  <a:srgbClr val="FF0000"/>
                </a:solidFill>
                <a:latin typeface="Courier New" pitchFamily="49" charset="0"/>
                <a:cs typeface="Courier New" pitchFamily="49" charset="0"/>
              </a:rPr>
              <a:t>（</a:t>
            </a:r>
            <a:r>
              <a:rPr lang="en-US" altLang="zh-CN" sz="3200" dirty="0" err="1" smtClean="0">
                <a:solidFill>
                  <a:srgbClr val="FF0000"/>
                </a:solidFill>
                <a:latin typeface="Courier New" pitchFamily="49" charset="0"/>
                <a:cs typeface="Courier New" pitchFamily="49" charset="0"/>
              </a:rPr>
              <a:t>σ</a:t>
            </a:r>
            <a:r>
              <a:rPr lang="en-US" altLang="zh-CN" sz="3200" baseline="-25000" dirty="0" err="1" smtClean="0">
                <a:solidFill>
                  <a:srgbClr val="FF0000"/>
                </a:solidFill>
                <a:latin typeface="Courier New" pitchFamily="49" charset="0"/>
                <a:cs typeface="Courier New" pitchFamily="49" charset="0"/>
              </a:rPr>
              <a:t>Cno</a:t>
            </a:r>
            <a:r>
              <a:rPr lang="en-US" altLang="zh-CN" sz="3200" baseline="-25000" dirty="0" smtClean="0">
                <a:solidFill>
                  <a:srgbClr val="FF0000"/>
                </a:solidFill>
                <a:latin typeface="Courier New" pitchFamily="49" charset="0"/>
                <a:cs typeface="Courier New" pitchFamily="49" charset="0"/>
              </a:rPr>
              <a:t>=</a:t>
            </a:r>
            <a:r>
              <a:rPr lang="zh-CN" altLang="zh-CN" sz="3200" baseline="-25000" dirty="0" smtClean="0">
                <a:solidFill>
                  <a:srgbClr val="FF0000"/>
                </a:solidFill>
                <a:latin typeface="Courier New" pitchFamily="49" charset="0"/>
                <a:cs typeface="Courier New" pitchFamily="49" charset="0"/>
              </a:rPr>
              <a:t>‘</a:t>
            </a:r>
            <a:r>
              <a:rPr lang="en-US" altLang="zh-CN" sz="3200" baseline="-25000" dirty="0" smtClean="0">
                <a:solidFill>
                  <a:srgbClr val="FF0000"/>
                </a:solidFill>
                <a:latin typeface="Courier New" pitchFamily="49" charset="0"/>
                <a:cs typeface="Courier New" pitchFamily="49" charset="0"/>
              </a:rPr>
              <a:t>C002</a:t>
            </a:r>
            <a:r>
              <a:rPr lang="zh-CN" altLang="zh-CN" sz="3200" baseline="-25000" dirty="0" smtClean="0">
                <a:solidFill>
                  <a:srgbClr val="FF0000"/>
                </a:solidFill>
                <a:latin typeface="Courier New" pitchFamily="49" charset="0"/>
                <a:cs typeface="Courier New" pitchFamily="49" charset="0"/>
              </a:rPr>
              <a:t>‘ </a:t>
            </a:r>
            <a:r>
              <a:rPr lang="zh-CN" altLang="zh-CN" sz="3200" dirty="0" smtClean="0">
                <a:solidFill>
                  <a:srgbClr val="FF0000"/>
                </a:solidFill>
                <a:latin typeface="Courier New" pitchFamily="49" charset="0"/>
                <a:cs typeface="Courier New" pitchFamily="49" charset="0"/>
              </a:rPr>
              <a:t>（</a:t>
            </a:r>
            <a:r>
              <a:rPr lang="en-US" altLang="zh-CN" sz="3200" dirty="0" smtClean="0">
                <a:solidFill>
                  <a:srgbClr val="FF0000"/>
                </a:solidFill>
                <a:latin typeface="Courier New" pitchFamily="49" charset="0"/>
                <a:cs typeface="Courier New" pitchFamily="49" charset="0"/>
              </a:rPr>
              <a:t>SC</a:t>
            </a:r>
            <a:r>
              <a:rPr lang="zh-CN" altLang="zh-CN" sz="3200" dirty="0" smtClean="0">
                <a:solidFill>
                  <a:srgbClr val="FF0000"/>
                </a:solidFill>
                <a:latin typeface="Courier New" pitchFamily="49" charset="0"/>
                <a:cs typeface="Courier New" pitchFamily="49" charset="0"/>
              </a:rPr>
              <a:t>））</a:t>
            </a:r>
            <a:endParaRPr lang="en-US" altLang="zh-CN" sz="3200" dirty="0" smtClean="0">
              <a:solidFill>
                <a:srgbClr val="FF0000"/>
              </a:solidFill>
              <a:latin typeface="Courier New" pitchFamily="49" charset="0"/>
              <a:cs typeface="Courier New" pitchFamily="49" charset="0"/>
            </a:endParaRPr>
          </a:p>
          <a:p>
            <a:pPr>
              <a:lnSpc>
                <a:spcPct val="100000"/>
              </a:lnSpc>
            </a:pPr>
            <a:r>
              <a:rPr lang="zh-CN" altLang="en-US" sz="3200" dirty="0" smtClean="0"/>
              <a:t>例</a:t>
            </a:r>
            <a:r>
              <a:rPr lang="en-US" altLang="zh-CN" sz="3200" dirty="0" smtClean="0"/>
              <a:t>6. </a:t>
            </a:r>
            <a:r>
              <a:rPr lang="zh-CN" altLang="zh-CN" sz="3200" dirty="0" smtClean="0"/>
              <a:t>查询信息管理系选了</a:t>
            </a:r>
            <a:r>
              <a:rPr lang="en-US" altLang="zh-CN" sz="3200" dirty="0" smtClean="0"/>
              <a:t>C004</a:t>
            </a:r>
            <a:r>
              <a:rPr lang="zh-CN" altLang="zh-CN" sz="3200" dirty="0" smtClean="0"/>
              <a:t>号课程的学生的姓名和</a:t>
            </a:r>
            <a:r>
              <a:rPr lang="zh-CN" altLang="en-US" sz="3200" dirty="0" smtClean="0"/>
              <a:t>成绩。</a:t>
            </a:r>
            <a:endParaRPr lang="en-US" altLang="zh-CN" sz="3200" dirty="0" smtClean="0"/>
          </a:p>
        </p:txBody>
      </p:sp>
      <p:sp>
        <p:nvSpPr>
          <p:cNvPr id="4" name="日期占位符 3"/>
          <p:cNvSpPr>
            <a:spLocks noGrp="1"/>
          </p:cNvSpPr>
          <p:nvPr>
            <p:ph type="dt" sz="half" idx="10"/>
          </p:nvPr>
        </p:nvSpPr>
        <p:spPr/>
        <p:txBody>
          <a:bodyPr/>
          <a:lstStyle/>
          <a:p>
            <a:pPr>
              <a:defRPr/>
            </a:pPr>
            <a:fld id="{869C187C-1CF6-4D69-88FD-0340269C73C6}"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89</a:t>
            </a:fld>
            <a:endParaRPr lang="zh-CN" altLang="en-US"/>
          </a:p>
        </p:txBody>
      </p:sp>
      <p:pic>
        <p:nvPicPr>
          <p:cNvPr id="208898" name="Picture 2"/>
          <p:cNvPicPr>
            <a:picLocks noChangeAspect="1" noChangeArrowheads="1"/>
          </p:cNvPicPr>
          <p:nvPr/>
        </p:nvPicPr>
        <p:blipFill>
          <a:blip r:embed="rId2" cstate="print"/>
          <a:srcRect/>
          <a:stretch>
            <a:fillRect/>
          </a:stretch>
        </p:blipFill>
        <p:spPr bwMode="auto">
          <a:xfrm>
            <a:off x="539552" y="4211727"/>
            <a:ext cx="8208912" cy="369401"/>
          </a:xfrm>
          <a:prstGeom prst="rect">
            <a:avLst/>
          </a:prstGeom>
          <a:noFill/>
          <a:ln w="9525">
            <a:noFill/>
            <a:miter lim="800000"/>
            <a:headEnd/>
            <a:tailEnd/>
          </a:ln>
        </p:spPr>
      </p:pic>
      <p:sp>
        <p:nvSpPr>
          <p:cNvPr id="7" name="TextBox 6"/>
          <p:cNvSpPr txBox="1"/>
          <p:nvPr/>
        </p:nvSpPr>
        <p:spPr>
          <a:xfrm>
            <a:off x="755576" y="4581128"/>
            <a:ext cx="1008112" cy="523220"/>
          </a:xfrm>
          <a:prstGeom prst="rect">
            <a:avLst/>
          </a:prstGeom>
          <a:noFill/>
        </p:spPr>
        <p:txBody>
          <a:bodyPr wrap="square" rtlCol="0">
            <a:spAutoFit/>
          </a:bodyPr>
          <a:lstStyle/>
          <a:p>
            <a:r>
              <a:rPr lang="zh-CN" altLang="en-US" sz="2800" b="1" dirty="0" smtClean="0">
                <a:solidFill>
                  <a:srgbClr val="0000FF"/>
                </a:solidFill>
              </a:rPr>
              <a:t>或：</a:t>
            </a:r>
            <a:endParaRPr lang="zh-CN" altLang="en-US" sz="2800" b="1" dirty="0">
              <a:solidFill>
                <a:srgbClr val="0000FF"/>
              </a:solidFill>
            </a:endParaRPr>
          </a:p>
        </p:txBody>
      </p:sp>
      <p:pic>
        <p:nvPicPr>
          <p:cNvPr id="208899" name="Picture 3"/>
          <p:cNvPicPr>
            <a:picLocks noChangeAspect="1" noChangeArrowheads="1"/>
          </p:cNvPicPr>
          <p:nvPr/>
        </p:nvPicPr>
        <p:blipFill>
          <a:blip r:embed="rId3" cstate="print"/>
          <a:srcRect/>
          <a:stretch>
            <a:fillRect/>
          </a:stretch>
        </p:blipFill>
        <p:spPr bwMode="auto">
          <a:xfrm>
            <a:off x="467544" y="5157192"/>
            <a:ext cx="8388424" cy="3966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blinds(horizontal)">
                                      <p:cBhvr>
                                        <p:cTn id="7" dur="500"/>
                                        <p:tgtEl>
                                          <p:spTgt spid="20889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par>
                          <p:cTn id="13" fill="hold">
                            <p:stCondLst>
                              <p:cond delay="2000"/>
                            </p:stCondLst>
                            <p:childTnLst>
                              <p:par>
                                <p:cTn id="14" presetID="3" presetClass="entr" presetSubtype="10" fill="hold" nodeType="afterEffect">
                                  <p:stCondLst>
                                    <p:cond delay="0"/>
                                  </p:stCondLst>
                                  <p:childTnLst>
                                    <p:set>
                                      <p:cBhvr>
                                        <p:cTn id="15" dur="1" fill="hold">
                                          <p:stCondLst>
                                            <p:cond delay="0"/>
                                          </p:stCondLst>
                                        </p:cTn>
                                        <p:tgtEl>
                                          <p:spTgt spid="208899"/>
                                        </p:tgtEl>
                                        <p:attrNameLst>
                                          <p:attrName>style.visibility</p:attrName>
                                        </p:attrNameLst>
                                      </p:cBhvr>
                                      <p:to>
                                        <p:strVal val="visible"/>
                                      </p:to>
                                    </p:set>
                                    <p:animEffect transition="in" filter="blinds(horizontal)">
                                      <p:cBhvr>
                                        <p:cTn id="16" dur="500"/>
                                        <p:tgtEl>
                                          <p:spTgt spid="208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关系模型与非关系模型区别</a:t>
            </a:r>
          </a:p>
        </p:txBody>
      </p:sp>
      <p:sp>
        <p:nvSpPr>
          <p:cNvPr id="19459" name="内容占位符 2"/>
          <p:cNvSpPr>
            <a:spLocks noGrp="1"/>
          </p:cNvSpPr>
          <p:nvPr>
            <p:ph idx="1"/>
          </p:nvPr>
        </p:nvSpPr>
        <p:spPr>
          <a:xfrm>
            <a:off x="566738" y="1414463"/>
            <a:ext cx="8001000" cy="4678362"/>
          </a:xfrm>
        </p:spPr>
        <p:txBody>
          <a:bodyPr/>
          <a:lstStyle/>
          <a:p>
            <a:r>
              <a:rPr lang="zh-CN" altLang="zh-CN" sz="3200" smtClean="0"/>
              <a:t>在</a:t>
            </a:r>
            <a:r>
              <a:rPr lang="zh-CN" altLang="zh-CN" sz="3200" smtClean="0">
                <a:solidFill>
                  <a:srgbClr val="FF0000"/>
                </a:solidFill>
              </a:rPr>
              <a:t>非关系模型</a:t>
            </a:r>
            <a:r>
              <a:rPr lang="zh-CN" altLang="zh-CN" sz="3200" smtClean="0"/>
              <a:t>中，各个数据记录之间是通过指针等方式连接的，当要定位到某条记录时，需要用户自己按指针的链接方向逐层查找</a:t>
            </a:r>
            <a:r>
              <a:rPr lang="en-US" altLang="zh-CN" sz="3200" smtClean="0"/>
              <a:t>——</a:t>
            </a:r>
            <a:r>
              <a:rPr lang="zh-CN" altLang="zh-CN" sz="3200" smtClean="0">
                <a:solidFill>
                  <a:srgbClr val="FF0000"/>
                </a:solidFill>
              </a:rPr>
              <a:t>导航</a:t>
            </a:r>
            <a:r>
              <a:rPr lang="zh-CN" altLang="zh-CN" sz="3200" smtClean="0"/>
              <a:t>。</a:t>
            </a:r>
            <a:endParaRPr lang="en-US" altLang="zh-CN" sz="3200" smtClean="0"/>
          </a:p>
          <a:p>
            <a:r>
              <a:rPr lang="zh-CN" altLang="zh-CN" sz="3200" smtClean="0"/>
              <a:t>在</a:t>
            </a:r>
            <a:r>
              <a:rPr lang="zh-CN" altLang="zh-CN" sz="3200" smtClean="0">
                <a:solidFill>
                  <a:srgbClr val="FF0000"/>
                </a:solidFill>
              </a:rPr>
              <a:t>关系模型</a:t>
            </a:r>
            <a:r>
              <a:rPr lang="zh-CN" altLang="zh-CN" sz="3200" smtClean="0"/>
              <a:t>中，用户只需指定数据的定位条件，数据库管理系统就可以自动定位到该数据记录</a:t>
            </a:r>
            <a:r>
              <a:rPr lang="en-US" altLang="zh-CN" sz="3200" smtClean="0"/>
              <a:t>——</a:t>
            </a:r>
            <a:r>
              <a:rPr lang="zh-CN" altLang="en-US" sz="3200" smtClean="0">
                <a:solidFill>
                  <a:srgbClr val="FF0000"/>
                </a:solidFill>
              </a:rPr>
              <a:t>非</a:t>
            </a:r>
            <a:r>
              <a:rPr lang="zh-CN" altLang="zh-CN" sz="3200" smtClean="0">
                <a:solidFill>
                  <a:srgbClr val="FF0000"/>
                </a:solidFill>
              </a:rPr>
              <a:t>导航</a:t>
            </a:r>
            <a:r>
              <a:rPr lang="zh-CN" altLang="zh-CN" sz="3200" smtClean="0"/>
              <a:t>。</a:t>
            </a:r>
            <a:endParaRPr lang="zh-CN" altLang="en-US" sz="3200" smtClean="0"/>
          </a:p>
        </p:txBody>
      </p:sp>
      <p:sp>
        <p:nvSpPr>
          <p:cNvPr id="19460" name="日期占位符 3"/>
          <p:cNvSpPr>
            <a:spLocks noGrp="1"/>
          </p:cNvSpPr>
          <p:nvPr>
            <p:ph type="dt" sz="quarter" idx="10"/>
          </p:nvPr>
        </p:nvSpPr>
        <p:spPr>
          <a:noFill/>
        </p:spPr>
        <p:txBody>
          <a:bodyPr/>
          <a:lstStyle/>
          <a:p>
            <a:fld id="{3ED7E4AC-0F3E-44C0-8B3B-0B1412F1FB45}" type="datetime8">
              <a:rPr lang="zh-CN" altLang="en-US" smtClean="0"/>
              <a:pPr/>
              <a:t>2016年2月27日9时2分</a:t>
            </a:fld>
            <a:endParaRPr lang="zh-CN" altLang="en-US" smtClean="0"/>
          </a:p>
        </p:txBody>
      </p:sp>
      <p:sp>
        <p:nvSpPr>
          <p:cNvPr id="19461" name="灯片编号占位符 4"/>
          <p:cNvSpPr>
            <a:spLocks noGrp="1"/>
          </p:cNvSpPr>
          <p:nvPr>
            <p:ph type="sldNum" sz="quarter" idx="12"/>
          </p:nvPr>
        </p:nvSpPr>
        <p:spPr>
          <a:noFill/>
        </p:spPr>
        <p:txBody>
          <a:bodyPr/>
          <a:lstStyle/>
          <a:p>
            <a:fld id="{6451359F-FFC4-4D07-9C99-34F0C556993D}" type="slidenum">
              <a:rPr lang="zh-CN" altLang="en-US" smtClean="0"/>
              <a:pPr/>
              <a:t>9</a:t>
            </a:fld>
            <a:endParaRPr lang="zh-CN" alt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关系代数综合</a:t>
            </a:r>
            <a:r>
              <a:rPr lang="zh-CN" altLang="en-US" dirty="0" smtClean="0"/>
              <a:t>示例</a:t>
            </a:r>
            <a:endParaRPr lang="zh-CN" altLang="en-US" dirty="0"/>
          </a:p>
        </p:txBody>
      </p:sp>
      <p:sp>
        <p:nvSpPr>
          <p:cNvPr id="3" name="内容占位符 2"/>
          <p:cNvSpPr>
            <a:spLocks noGrp="1"/>
          </p:cNvSpPr>
          <p:nvPr>
            <p:ph idx="1"/>
          </p:nvPr>
        </p:nvSpPr>
        <p:spPr>
          <a:xfrm>
            <a:off x="467544" y="1484784"/>
            <a:ext cx="8208912" cy="1293986"/>
          </a:xfrm>
        </p:spPr>
        <p:txBody>
          <a:bodyPr/>
          <a:lstStyle/>
          <a:p>
            <a:r>
              <a:rPr lang="zh-CN" altLang="zh-CN" sz="3500" dirty="0" smtClean="0"/>
              <a:t>例</a:t>
            </a:r>
            <a:r>
              <a:rPr lang="en-US" altLang="zh-CN" sz="3500" dirty="0" smtClean="0"/>
              <a:t>7</a:t>
            </a:r>
            <a:r>
              <a:rPr lang="zh-CN" altLang="zh-CN" sz="3500" dirty="0" smtClean="0"/>
              <a:t>．查询选了第</a:t>
            </a:r>
            <a:r>
              <a:rPr lang="en-US" altLang="zh-CN" sz="3500" dirty="0" smtClean="0"/>
              <a:t>2</a:t>
            </a:r>
            <a:r>
              <a:rPr lang="zh-CN" altLang="zh-CN" sz="3500" dirty="0" smtClean="0"/>
              <a:t>学期开设的课程的学生的姓名、所在系和所选的课程号</a:t>
            </a:r>
            <a:endParaRPr lang="zh-CN" altLang="en-US" sz="3500" dirty="0"/>
          </a:p>
        </p:txBody>
      </p:sp>
      <p:sp>
        <p:nvSpPr>
          <p:cNvPr id="4" name="日期占位符 3"/>
          <p:cNvSpPr>
            <a:spLocks noGrp="1"/>
          </p:cNvSpPr>
          <p:nvPr>
            <p:ph type="dt" sz="half" idx="10"/>
          </p:nvPr>
        </p:nvSpPr>
        <p:spPr/>
        <p:txBody>
          <a:bodyPr/>
          <a:lstStyle/>
          <a:p>
            <a:pPr>
              <a:defRPr/>
            </a:pPr>
            <a:fld id="{0F19EA63-0C79-4595-85CC-6733064A33A5}"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90</a:t>
            </a:fld>
            <a:endParaRPr lang="zh-CN" altLang="en-US" dirty="0"/>
          </a:p>
        </p:txBody>
      </p:sp>
      <p:pic>
        <p:nvPicPr>
          <p:cNvPr id="209922" name="Picture 2"/>
          <p:cNvPicPr>
            <a:picLocks noChangeAspect="1" noChangeArrowheads="1"/>
          </p:cNvPicPr>
          <p:nvPr/>
        </p:nvPicPr>
        <p:blipFill>
          <a:blip r:embed="rId2" cstate="print"/>
          <a:srcRect/>
          <a:stretch>
            <a:fillRect/>
          </a:stretch>
        </p:blipFill>
        <p:spPr bwMode="auto">
          <a:xfrm>
            <a:off x="899592" y="3137198"/>
            <a:ext cx="7308812" cy="363810"/>
          </a:xfrm>
          <a:prstGeom prst="rect">
            <a:avLst/>
          </a:prstGeom>
          <a:noFill/>
          <a:ln w="9525">
            <a:noFill/>
            <a:miter lim="800000"/>
            <a:headEnd/>
            <a:tailEnd/>
          </a:ln>
        </p:spPr>
      </p:pic>
      <p:pic>
        <p:nvPicPr>
          <p:cNvPr id="209923" name="Picture 3"/>
          <p:cNvPicPr>
            <a:picLocks noChangeAspect="1" noChangeArrowheads="1"/>
          </p:cNvPicPr>
          <p:nvPr/>
        </p:nvPicPr>
        <p:blipFill>
          <a:blip r:embed="rId3" cstate="print"/>
          <a:srcRect/>
          <a:stretch>
            <a:fillRect/>
          </a:stretch>
        </p:blipFill>
        <p:spPr bwMode="auto">
          <a:xfrm>
            <a:off x="899592" y="4437112"/>
            <a:ext cx="7219749" cy="360040"/>
          </a:xfrm>
          <a:prstGeom prst="rect">
            <a:avLst/>
          </a:prstGeom>
          <a:noFill/>
          <a:ln w="9525">
            <a:noFill/>
            <a:miter lim="800000"/>
            <a:headEnd/>
            <a:tailEnd/>
          </a:ln>
        </p:spPr>
      </p:pic>
      <p:sp>
        <p:nvSpPr>
          <p:cNvPr id="8" name="TextBox 7"/>
          <p:cNvSpPr txBox="1"/>
          <p:nvPr/>
        </p:nvSpPr>
        <p:spPr>
          <a:xfrm>
            <a:off x="899592" y="3769876"/>
            <a:ext cx="1008112" cy="523220"/>
          </a:xfrm>
          <a:prstGeom prst="rect">
            <a:avLst/>
          </a:prstGeom>
          <a:noFill/>
        </p:spPr>
        <p:txBody>
          <a:bodyPr wrap="square" rtlCol="0">
            <a:spAutoFit/>
          </a:bodyPr>
          <a:lstStyle/>
          <a:p>
            <a:r>
              <a:rPr lang="zh-CN" altLang="en-US" sz="2800" b="1" dirty="0" smtClean="0">
                <a:solidFill>
                  <a:srgbClr val="0000FF"/>
                </a:solidFill>
              </a:rPr>
              <a:t>或：</a:t>
            </a:r>
            <a:endParaRPr lang="zh-CN" altLang="en-US" sz="2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linds(horizontal)">
                                      <p:cBhvr>
                                        <p:cTn id="7" dur="500"/>
                                        <p:tgtEl>
                                          <p:spTgt spid="20992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par>
                          <p:cTn id="13" fill="hold">
                            <p:stCondLst>
                              <p:cond delay="2000"/>
                            </p:stCondLst>
                            <p:childTnLst>
                              <p:par>
                                <p:cTn id="14" presetID="3" presetClass="entr" presetSubtype="10" fill="hold" nodeType="afterEffect">
                                  <p:stCondLst>
                                    <p:cond delay="0"/>
                                  </p:stCondLst>
                                  <p:childTnLst>
                                    <p:set>
                                      <p:cBhvr>
                                        <p:cTn id="15" dur="1" fill="hold">
                                          <p:stCondLst>
                                            <p:cond delay="0"/>
                                          </p:stCondLst>
                                        </p:cTn>
                                        <p:tgtEl>
                                          <p:spTgt spid="209923"/>
                                        </p:tgtEl>
                                        <p:attrNameLst>
                                          <p:attrName>style.visibility</p:attrName>
                                        </p:attrNameLst>
                                      </p:cBhvr>
                                      <p:to>
                                        <p:strVal val="visible"/>
                                      </p:to>
                                    </p:set>
                                    <p:animEffect transition="in" filter="blinds(horizontal)">
                                      <p:cBhvr>
                                        <p:cTn id="16" dur="500"/>
                                        <p:tgtEl>
                                          <p:spTgt spid="20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关系代数综合</a:t>
            </a:r>
            <a:r>
              <a:rPr lang="zh-CN" altLang="en-US" dirty="0" smtClean="0"/>
              <a:t>示例</a:t>
            </a:r>
            <a:endParaRPr lang="zh-CN" altLang="en-US" dirty="0"/>
          </a:p>
        </p:txBody>
      </p:sp>
      <p:sp>
        <p:nvSpPr>
          <p:cNvPr id="3" name="内容占位符 2"/>
          <p:cNvSpPr>
            <a:spLocks noGrp="1"/>
          </p:cNvSpPr>
          <p:nvPr>
            <p:ph idx="1"/>
          </p:nvPr>
        </p:nvSpPr>
        <p:spPr>
          <a:xfrm>
            <a:off x="566738" y="1414934"/>
            <a:ext cx="8001000" cy="1870050"/>
          </a:xfrm>
        </p:spPr>
        <p:txBody>
          <a:bodyPr/>
          <a:lstStyle/>
          <a:p>
            <a:r>
              <a:rPr lang="zh-CN" altLang="en-US" dirty="0" smtClean="0"/>
              <a:t>例</a:t>
            </a:r>
            <a:r>
              <a:rPr lang="en-US" altLang="zh-CN" dirty="0" smtClean="0"/>
              <a:t>8.</a:t>
            </a:r>
            <a:r>
              <a:rPr lang="zh-CN" altLang="zh-CN" dirty="0" smtClean="0"/>
              <a:t>查询选了“高等数学”且成绩大于等于</a:t>
            </a:r>
            <a:r>
              <a:rPr lang="en-US" altLang="zh-CN" dirty="0" smtClean="0"/>
              <a:t>90</a:t>
            </a:r>
            <a:r>
              <a:rPr lang="zh-CN" altLang="zh-CN" dirty="0" smtClean="0"/>
              <a:t>分的学生的姓名、所在系和成绩</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C8DFD81A-9199-4742-A503-4BC4985AE136}"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91</a:t>
            </a:fld>
            <a:endParaRPr lang="zh-CN" altLang="en-US"/>
          </a:p>
        </p:txBody>
      </p:sp>
      <p:pic>
        <p:nvPicPr>
          <p:cNvPr id="210946" name="Picture 2"/>
          <p:cNvPicPr>
            <a:picLocks noChangeAspect="1" noChangeArrowheads="1"/>
          </p:cNvPicPr>
          <p:nvPr/>
        </p:nvPicPr>
        <p:blipFill>
          <a:blip r:embed="rId2" cstate="print"/>
          <a:srcRect/>
          <a:stretch>
            <a:fillRect/>
          </a:stretch>
        </p:blipFill>
        <p:spPr bwMode="auto">
          <a:xfrm>
            <a:off x="611560" y="3410521"/>
            <a:ext cx="8017683" cy="306511"/>
          </a:xfrm>
          <a:prstGeom prst="rect">
            <a:avLst/>
          </a:prstGeom>
          <a:noFill/>
          <a:ln w="9525">
            <a:noFill/>
            <a:miter lim="800000"/>
            <a:headEnd/>
            <a:tailEnd/>
          </a:ln>
        </p:spPr>
      </p:pic>
      <p:sp>
        <p:nvSpPr>
          <p:cNvPr id="7" name="TextBox 6"/>
          <p:cNvSpPr txBox="1"/>
          <p:nvPr/>
        </p:nvSpPr>
        <p:spPr>
          <a:xfrm>
            <a:off x="827584" y="3985900"/>
            <a:ext cx="1008112" cy="523220"/>
          </a:xfrm>
          <a:prstGeom prst="rect">
            <a:avLst/>
          </a:prstGeom>
          <a:noFill/>
        </p:spPr>
        <p:txBody>
          <a:bodyPr wrap="square" rtlCol="0">
            <a:spAutoFit/>
          </a:bodyPr>
          <a:lstStyle/>
          <a:p>
            <a:r>
              <a:rPr lang="zh-CN" altLang="en-US" sz="2800" b="1" dirty="0" smtClean="0">
                <a:solidFill>
                  <a:srgbClr val="0000FF"/>
                </a:solidFill>
              </a:rPr>
              <a:t>或：</a:t>
            </a:r>
            <a:endParaRPr lang="zh-CN" altLang="en-US" sz="2800" b="1" dirty="0">
              <a:solidFill>
                <a:srgbClr val="0000FF"/>
              </a:solidFill>
            </a:endParaRPr>
          </a:p>
        </p:txBody>
      </p:sp>
      <p:pic>
        <p:nvPicPr>
          <p:cNvPr id="210947" name="Picture 3"/>
          <p:cNvPicPr>
            <a:picLocks noChangeAspect="1" noChangeArrowheads="1"/>
          </p:cNvPicPr>
          <p:nvPr/>
        </p:nvPicPr>
        <p:blipFill>
          <a:blip r:embed="rId3" cstate="print"/>
          <a:srcRect/>
          <a:stretch>
            <a:fillRect/>
          </a:stretch>
        </p:blipFill>
        <p:spPr bwMode="auto">
          <a:xfrm>
            <a:off x="611559" y="4678508"/>
            <a:ext cx="7992889" cy="26747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blinds(horizontal)">
                                      <p:cBhvr>
                                        <p:cTn id="7" dur="500"/>
                                        <p:tgtEl>
                                          <p:spTgt spid="21094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par>
                          <p:cTn id="13" fill="hold">
                            <p:stCondLst>
                              <p:cond delay="2000"/>
                            </p:stCondLst>
                            <p:childTnLst>
                              <p:par>
                                <p:cTn id="14" presetID="3" presetClass="entr" presetSubtype="10" fill="hold" nodeType="afterEffect">
                                  <p:stCondLst>
                                    <p:cond delay="0"/>
                                  </p:stCondLst>
                                  <p:childTnLst>
                                    <p:set>
                                      <p:cBhvr>
                                        <p:cTn id="15" dur="1" fill="hold">
                                          <p:stCondLst>
                                            <p:cond delay="0"/>
                                          </p:stCondLst>
                                        </p:cTn>
                                        <p:tgtEl>
                                          <p:spTgt spid="210947"/>
                                        </p:tgtEl>
                                        <p:attrNameLst>
                                          <p:attrName>style.visibility</p:attrName>
                                        </p:attrNameLst>
                                      </p:cBhvr>
                                      <p:to>
                                        <p:strVal val="visible"/>
                                      </p:to>
                                    </p:set>
                                    <p:animEffect transition="in" filter="blinds(horizontal)">
                                      <p:cBhvr>
                                        <p:cTn id="16" dur="500"/>
                                        <p:tgtEl>
                                          <p:spTgt spid="210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关系代数综合</a:t>
            </a:r>
            <a:r>
              <a:rPr lang="zh-CN" altLang="en-US" dirty="0" smtClean="0"/>
              <a:t>示例</a:t>
            </a:r>
            <a:endParaRPr lang="zh-CN" altLang="en-US" dirty="0"/>
          </a:p>
        </p:txBody>
      </p:sp>
      <p:sp>
        <p:nvSpPr>
          <p:cNvPr id="3" name="内容占位符 2"/>
          <p:cNvSpPr>
            <a:spLocks noGrp="1"/>
          </p:cNvSpPr>
          <p:nvPr>
            <p:ph idx="1"/>
          </p:nvPr>
        </p:nvSpPr>
        <p:spPr>
          <a:xfrm>
            <a:off x="566738" y="1414934"/>
            <a:ext cx="8001000" cy="1293986"/>
          </a:xfrm>
        </p:spPr>
        <p:txBody>
          <a:bodyPr/>
          <a:lstStyle/>
          <a:p>
            <a:r>
              <a:rPr lang="zh-CN" altLang="en-US" dirty="0" smtClean="0"/>
              <a:t>例</a:t>
            </a:r>
            <a:r>
              <a:rPr lang="en-US" altLang="zh-CN" dirty="0" smtClean="0"/>
              <a:t>9.</a:t>
            </a:r>
            <a:r>
              <a:rPr lang="zh-CN" altLang="zh-CN" dirty="0" smtClean="0"/>
              <a:t>查询没选</a:t>
            </a:r>
            <a:r>
              <a:rPr lang="en-US" altLang="zh-CN" dirty="0" smtClean="0"/>
              <a:t>VB</a:t>
            </a:r>
            <a:r>
              <a:rPr lang="zh-CN" altLang="zh-CN" dirty="0" smtClean="0"/>
              <a:t>课程的学生的姓名和所在系</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42DD6CA2-1D3A-493C-B105-4A8D857A8DED}"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92</a:t>
            </a:fld>
            <a:endParaRPr lang="zh-CN" altLang="en-US"/>
          </a:p>
        </p:txBody>
      </p:sp>
      <p:pic>
        <p:nvPicPr>
          <p:cNvPr id="211970" name="Picture 2"/>
          <p:cNvPicPr>
            <a:picLocks noChangeAspect="1" noChangeArrowheads="1"/>
          </p:cNvPicPr>
          <p:nvPr/>
        </p:nvPicPr>
        <p:blipFill>
          <a:blip r:embed="rId2" cstate="print"/>
          <a:srcRect/>
          <a:stretch>
            <a:fillRect/>
          </a:stretch>
        </p:blipFill>
        <p:spPr bwMode="auto">
          <a:xfrm>
            <a:off x="420230" y="2924944"/>
            <a:ext cx="8472250" cy="360040"/>
          </a:xfrm>
          <a:prstGeom prst="rect">
            <a:avLst/>
          </a:prstGeom>
          <a:noFill/>
          <a:ln w="9525">
            <a:noFill/>
            <a:miter lim="800000"/>
            <a:headEnd/>
            <a:tailEnd/>
          </a:ln>
        </p:spPr>
      </p:pic>
      <p:sp>
        <p:nvSpPr>
          <p:cNvPr id="7" name="TextBox 6"/>
          <p:cNvSpPr txBox="1"/>
          <p:nvPr/>
        </p:nvSpPr>
        <p:spPr>
          <a:xfrm>
            <a:off x="755576" y="3573016"/>
            <a:ext cx="1008112" cy="523220"/>
          </a:xfrm>
          <a:prstGeom prst="rect">
            <a:avLst/>
          </a:prstGeom>
          <a:noFill/>
        </p:spPr>
        <p:txBody>
          <a:bodyPr wrap="square" rtlCol="0">
            <a:spAutoFit/>
          </a:bodyPr>
          <a:lstStyle/>
          <a:p>
            <a:r>
              <a:rPr lang="zh-CN" altLang="en-US" sz="2800" b="1" dirty="0" smtClean="0">
                <a:solidFill>
                  <a:srgbClr val="0000FF"/>
                </a:solidFill>
              </a:rPr>
              <a:t>或：</a:t>
            </a:r>
            <a:endParaRPr lang="zh-CN" altLang="en-US" sz="2800" b="1" dirty="0">
              <a:solidFill>
                <a:srgbClr val="0000FF"/>
              </a:solidFill>
            </a:endParaRPr>
          </a:p>
        </p:txBody>
      </p:sp>
      <p:pic>
        <p:nvPicPr>
          <p:cNvPr id="211971" name="Picture 3"/>
          <p:cNvPicPr>
            <a:picLocks noChangeAspect="1" noChangeArrowheads="1"/>
          </p:cNvPicPr>
          <p:nvPr/>
        </p:nvPicPr>
        <p:blipFill>
          <a:blip r:embed="rId3" cstate="print"/>
          <a:srcRect/>
          <a:stretch>
            <a:fillRect/>
          </a:stretch>
        </p:blipFill>
        <p:spPr bwMode="auto">
          <a:xfrm>
            <a:off x="467543" y="4433778"/>
            <a:ext cx="8280921" cy="29136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blinds(horizontal)">
                                      <p:cBhvr>
                                        <p:cTn id="7" dur="500"/>
                                        <p:tgtEl>
                                          <p:spTgt spid="21197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关系代数综合</a:t>
            </a:r>
            <a:r>
              <a:rPr lang="zh-CN" altLang="en-US" dirty="0" smtClean="0"/>
              <a:t>示例</a:t>
            </a:r>
            <a:endParaRPr lang="zh-CN" altLang="en-US" dirty="0"/>
          </a:p>
        </p:txBody>
      </p:sp>
      <p:sp>
        <p:nvSpPr>
          <p:cNvPr id="3" name="内容占位符 2"/>
          <p:cNvSpPr>
            <a:spLocks noGrp="1"/>
          </p:cNvSpPr>
          <p:nvPr>
            <p:ph idx="1"/>
          </p:nvPr>
        </p:nvSpPr>
        <p:spPr>
          <a:xfrm>
            <a:off x="566738" y="1414934"/>
            <a:ext cx="8001000" cy="1942058"/>
          </a:xfrm>
        </p:spPr>
        <p:txBody>
          <a:bodyPr/>
          <a:lstStyle/>
          <a:p>
            <a:r>
              <a:rPr lang="zh-CN" altLang="en-US" dirty="0" smtClean="0"/>
              <a:t>例</a:t>
            </a:r>
            <a:r>
              <a:rPr lang="en-US" altLang="zh-CN" dirty="0" smtClean="0"/>
              <a:t>10.</a:t>
            </a:r>
            <a:r>
              <a:rPr lang="zh-CN" altLang="zh-CN" dirty="0" smtClean="0"/>
              <a:t>查询选了全部课程的学生的姓名和所在系</a:t>
            </a:r>
            <a:r>
              <a:rPr lang="zh-CN" altLang="en-US" dirty="0" smtClean="0"/>
              <a:t>。</a:t>
            </a:r>
            <a:endParaRPr lang="en-US" altLang="zh-CN" dirty="0" smtClean="0"/>
          </a:p>
          <a:p>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a:t>
            </a:r>
            <a:r>
              <a:rPr lang="zh-CN" altLang="zh-CN" dirty="0" smtClean="0">
                <a:solidFill>
                  <a:srgbClr val="FF0000"/>
                </a:solidFill>
              </a:rPr>
              <a:t>选了全部课程的学生</a:t>
            </a:r>
            <a:r>
              <a:rPr lang="zh-CN" altLang="en-US" dirty="0" smtClean="0">
                <a:solidFill>
                  <a:srgbClr val="FF0000"/>
                </a:solidFill>
              </a:rPr>
              <a:t>学号</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1722B3F1-A0DF-43FA-B329-7F0939C3B08E}"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93</a:t>
            </a:fld>
            <a:endParaRPr lang="zh-CN" altLang="en-US" dirty="0"/>
          </a:p>
        </p:txBody>
      </p:sp>
      <p:pic>
        <p:nvPicPr>
          <p:cNvPr id="212994" name="Picture 2"/>
          <p:cNvPicPr>
            <a:picLocks noChangeAspect="1" noChangeArrowheads="1"/>
          </p:cNvPicPr>
          <p:nvPr/>
        </p:nvPicPr>
        <p:blipFill>
          <a:blip r:embed="rId2" cstate="print"/>
          <a:srcRect/>
          <a:stretch>
            <a:fillRect/>
          </a:stretch>
        </p:blipFill>
        <p:spPr bwMode="auto">
          <a:xfrm>
            <a:off x="1187624" y="3501008"/>
            <a:ext cx="4779591" cy="445765"/>
          </a:xfrm>
          <a:prstGeom prst="rect">
            <a:avLst/>
          </a:prstGeom>
          <a:noFill/>
          <a:ln w="9525">
            <a:noFill/>
            <a:miter lim="800000"/>
            <a:headEnd/>
            <a:tailEnd/>
          </a:ln>
        </p:spPr>
      </p:pic>
      <p:sp>
        <p:nvSpPr>
          <p:cNvPr id="7" name="TextBox 6"/>
          <p:cNvSpPr txBox="1"/>
          <p:nvPr/>
        </p:nvSpPr>
        <p:spPr>
          <a:xfrm>
            <a:off x="899592" y="4149081"/>
            <a:ext cx="7200800" cy="646331"/>
          </a:xfrm>
          <a:prstGeom prst="rect">
            <a:avLst/>
          </a:prstGeom>
          <a:noFill/>
        </p:spPr>
        <p:txBody>
          <a:bodyPr wrap="square" rtlCol="0">
            <a:spAutoFit/>
          </a:bodyPr>
          <a:lstStyle/>
          <a:p>
            <a:r>
              <a:rPr lang="zh-CN" altLang="en-US" sz="3600" b="1" dirty="0" smtClean="0">
                <a:solidFill>
                  <a:srgbClr val="FF0000"/>
                </a:solidFill>
                <a:latin typeface="仿宋_GB2312" pitchFamily="49" charset="-122"/>
                <a:ea typeface="仿宋_GB2312" pitchFamily="49" charset="-122"/>
              </a:rPr>
              <a:t>（</a:t>
            </a:r>
            <a:r>
              <a:rPr lang="en-US" altLang="zh-CN" sz="3600" b="1" dirty="0" smtClean="0">
                <a:solidFill>
                  <a:srgbClr val="FF0000"/>
                </a:solidFill>
                <a:latin typeface="仿宋_GB2312" pitchFamily="49" charset="-122"/>
                <a:ea typeface="仿宋_GB2312" pitchFamily="49" charset="-122"/>
              </a:rPr>
              <a:t>2</a:t>
            </a:r>
            <a:r>
              <a:rPr lang="zh-CN" altLang="en-US" sz="3600" b="1" dirty="0" smtClean="0">
                <a:solidFill>
                  <a:srgbClr val="FF0000"/>
                </a:solidFill>
                <a:latin typeface="仿宋_GB2312" pitchFamily="49" charset="-122"/>
                <a:ea typeface="仿宋_GB2312" pitchFamily="49" charset="-122"/>
              </a:rPr>
              <a:t>）这些</a:t>
            </a:r>
            <a:r>
              <a:rPr lang="zh-CN" altLang="zh-CN" sz="3600" b="1" dirty="0" smtClean="0">
                <a:solidFill>
                  <a:srgbClr val="FF0000"/>
                </a:solidFill>
                <a:latin typeface="仿宋_GB2312" pitchFamily="49" charset="-122"/>
                <a:ea typeface="仿宋_GB2312" pitchFamily="49" charset="-122"/>
              </a:rPr>
              <a:t>学生</a:t>
            </a:r>
            <a:r>
              <a:rPr lang="zh-CN" altLang="en-US" sz="3600" b="1" dirty="0" smtClean="0">
                <a:solidFill>
                  <a:srgbClr val="FF0000"/>
                </a:solidFill>
                <a:latin typeface="仿宋_GB2312" pitchFamily="49" charset="-122"/>
                <a:ea typeface="仿宋_GB2312" pitchFamily="49" charset="-122"/>
              </a:rPr>
              <a:t>的姓名和所在系</a:t>
            </a:r>
            <a:endParaRPr lang="zh-CN" altLang="en-US" sz="3600" b="1" dirty="0">
              <a:solidFill>
                <a:srgbClr val="FF0000"/>
              </a:solidFill>
              <a:latin typeface="仿宋_GB2312" pitchFamily="49" charset="-122"/>
              <a:ea typeface="仿宋_GB2312" pitchFamily="49" charset="-122"/>
            </a:endParaRPr>
          </a:p>
        </p:txBody>
      </p:sp>
      <p:pic>
        <p:nvPicPr>
          <p:cNvPr id="212995" name="Picture 3"/>
          <p:cNvPicPr>
            <a:picLocks noChangeAspect="1" noChangeArrowheads="1"/>
          </p:cNvPicPr>
          <p:nvPr/>
        </p:nvPicPr>
        <p:blipFill>
          <a:blip r:embed="rId3" cstate="print"/>
          <a:srcRect/>
          <a:stretch>
            <a:fillRect/>
          </a:stretch>
        </p:blipFill>
        <p:spPr bwMode="auto">
          <a:xfrm>
            <a:off x="1043607" y="4941168"/>
            <a:ext cx="7200801" cy="36614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blinds(horizontal)">
                                      <p:cBhvr>
                                        <p:cTn id="7" dur="500"/>
                                        <p:tgtEl>
                                          <p:spTgt spid="2129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5"/>
                                        </p:tgtEl>
                                        <p:attrNameLst>
                                          <p:attrName>style.visibility</p:attrName>
                                        </p:attrNameLst>
                                      </p:cBhvr>
                                      <p:to>
                                        <p:strVal val="visible"/>
                                      </p:to>
                                    </p:set>
                                    <p:animEffect transition="in" filter="blinds(horizontal)">
                                      <p:cBhvr>
                                        <p:cTn id="17" dur="500"/>
                                        <p:tgtEl>
                                          <p:spTgt spid="21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关系代数综合</a:t>
            </a:r>
            <a:r>
              <a:rPr lang="zh-CN" altLang="en-US" dirty="0" smtClean="0"/>
              <a:t>示例</a:t>
            </a:r>
            <a:endParaRPr lang="zh-CN" altLang="en-US" dirty="0"/>
          </a:p>
        </p:txBody>
      </p:sp>
      <p:sp>
        <p:nvSpPr>
          <p:cNvPr id="3" name="内容占位符 2"/>
          <p:cNvSpPr>
            <a:spLocks noGrp="1"/>
          </p:cNvSpPr>
          <p:nvPr>
            <p:ph idx="1"/>
          </p:nvPr>
        </p:nvSpPr>
        <p:spPr>
          <a:xfrm>
            <a:off x="566738" y="1558950"/>
            <a:ext cx="8001000" cy="1510010"/>
          </a:xfrm>
        </p:spPr>
        <p:txBody>
          <a:bodyPr/>
          <a:lstStyle/>
          <a:p>
            <a:r>
              <a:rPr lang="zh-CN" altLang="en-US" dirty="0" smtClean="0"/>
              <a:t>例</a:t>
            </a:r>
            <a:r>
              <a:rPr lang="en-US" altLang="zh-CN" dirty="0" smtClean="0"/>
              <a:t>11.</a:t>
            </a:r>
            <a:r>
              <a:rPr lang="zh-CN" altLang="zh-CN" dirty="0" smtClean="0"/>
              <a:t>查询计算机系选了第</a:t>
            </a:r>
            <a:r>
              <a:rPr lang="en-US" altLang="zh-CN" dirty="0" smtClean="0"/>
              <a:t>1</a:t>
            </a:r>
            <a:r>
              <a:rPr lang="zh-CN" altLang="zh-CN" dirty="0" smtClean="0"/>
              <a:t>学期开设的全部课程的学生的学号和姓名</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03B634F7-251F-4A60-9B87-6BA1480D9F39}"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94</a:t>
            </a:fld>
            <a:endParaRPr lang="zh-CN" altLang="en-US"/>
          </a:p>
        </p:txBody>
      </p:sp>
      <p:pic>
        <p:nvPicPr>
          <p:cNvPr id="214018" name="Picture 2"/>
          <p:cNvPicPr>
            <a:picLocks noChangeAspect="1" noChangeArrowheads="1"/>
          </p:cNvPicPr>
          <p:nvPr/>
        </p:nvPicPr>
        <p:blipFill>
          <a:blip r:embed="rId2" cstate="print"/>
          <a:srcRect/>
          <a:stretch>
            <a:fillRect/>
          </a:stretch>
        </p:blipFill>
        <p:spPr bwMode="auto">
          <a:xfrm>
            <a:off x="323528" y="2983235"/>
            <a:ext cx="8659605" cy="3017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关系代数操作总结</a:t>
            </a:r>
            <a:endParaRPr lang="zh-CN" altLang="en-US" dirty="0"/>
          </a:p>
        </p:txBody>
      </p:sp>
      <p:sp>
        <p:nvSpPr>
          <p:cNvPr id="4" name="日期占位符 3"/>
          <p:cNvSpPr>
            <a:spLocks noGrp="1"/>
          </p:cNvSpPr>
          <p:nvPr>
            <p:ph type="dt" sz="half" idx="10"/>
          </p:nvPr>
        </p:nvSpPr>
        <p:spPr/>
        <p:txBody>
          <a:bodyPr/>
          <a:lstStyle/>
          <a:p>
            <a:pPr>
              <a:defRPr/>
            </a:pPr>
            <a:fld id="{DA5417AF-64E5-4096-81E7-C3C0E1ACF927}"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95</a:t>
            </a:fld>
            <a:endParaRPr lang="zh-CN" altLang="en-US"/>
          </a:p>
        </p:txBody>
      </p:sp>
      <p:pic>
        <p:nvPicPr>
          <p:cNvPr id="215042" name="Picture 2"/>
          <p:cNvPicPr>
            <a:picLocks noChangeAspect="1" noChangeArrowheads="1"/>
          </p:cNvPicPr>
          <p:nvPr/>
        </p:nvPicPr>
        <p:blipFill>
          <a:blip r:embed="rId2" cstate="print"/>
          <a:srcRect/>
          <a:stretch>
            <a:fillRect/>
          </a:stretch>
        </p:blipFill>
        <p:spPr bwMode="auto">
          <a:xfrm>
            <a:off x="827585" y="1259085"/>
            <a:ext cx="7632848" cy="489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关系代数操作总结</a:t>
            </a:r>
            <a:r>
              <a:rPr lang="zh-CN" altLang="en-US" dirty="0" smtClean="0"/>
              <a:t>（续）</a:t>
            </a:r>
            <a:endParaRPr lang="zh-CN" altLang="en-US" dirty="0"/>
          </a:p>
        </p:txBody>
      </p:sp>
      <p:sp>
        <p:nvSpPr>
          <p:cNvPr id="4" name="日期占位符 3"/>
          <p:cNvSpPr>
            <a:spLocks noGrp="1"/>
          </p:cNvSpPr>
          <p:nvPr>
            <p:ph type="dt" sz="half" idx="10"/>
          </p:nvPr>
        </p:nvSpPr>
        <p:spPr/>
        <p:txBody>
          <a:bodyPr/>
          <a:lstStyle/>
          <a:p>
            <a:pPr>
              <a:defRPr/>
            </a:pPr>
            <a:fld id="{4EC7DB53-0101-4E15-ACBB-9595198B6F40}"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96</a:t>
            </a:fld>
            <a:endParaRPr lang="zh-CN" altLang="en-US"/>
          </a:p>
        </p:txBody>
      </p:sp>
      <p:pic>
        <p:nvPicPr>
          <p:cNvPr id="216066" name="Picture 2"/>
          <p:cNvPicPr>
            <a:picLocks noChangeAspect="1" noChangeArrowheads="1"/>
          </p:cNvPicPr>
          <p:nvPr/>
        </p:nvPicPr>
        <p:blipFill>
          <a:blip r:embed="rId2" cstate="print"/>
          <a:srcRect/>
          <a:stretch>
            <a:fillRect/>
          </a:stretch>
        </p:blipFill>
        <p:spPr bwMode="auto">
          <a:xfrm>
            <a:off x="492009" y="1628800"/>
            <a:ext cx="8323178" cy="36724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j0214098.wav">
            <a:hlinkClick r:id="" action="ppaction://media"/>
          </p:cNvPr>
          <p:cNvPicPr>
            <a:picLocks noRot="1" noChangeAspect="1"/>
          </p:cNvPicPr>
          <p:nvPr>
            <a:wavAudioFile r:embed="rId1" name="j0214098.wav"/>
          </p:nvPr>
        </p:nvPicPr>
        <p:blipFill>
          <a:blip r:embed="rId3" cstate="print"/>
          <a:stretch>
            <a:fillRect/>
          </a:stretch>
        </p:blipFill>
        <p:spPr>
          <a:xfrm>
            <a:off x="7236296" y="4797152"/>
            <a:ext cx="304800" cy="304800"/>
          </a:xfrm>
          <a:prstGeom prst="rect">
            <a:avLst/>
          </a:prstGeom>
        </p:spPr>
      </p:pic>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EAF2E82C-9FEA-4F63-ABD0-28B9E2EBE012}" type="datetime8">
              <a:rPr lang="zh-CN" altLang="en-US" smtClean="0"/>
              <a:pPr>
                <a:defRPr/>
              </a:pPr>
              <a:t>2016年2月27日9时2分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97</a:t>
            </a:fld>
            <a:endParaRPr lang="zh-CN" altLang="en-US"/>
          </a:p>
        </p:txBody>
      </p:sp>
      <p:sp>
        <p:nvSpPr>
          <p:cNvPr id="8" name="矩形 7"/>
          <p:cNvSpPr/>
          <p:nvPr/>
        </p:nvSpPr>
        <p:spPr>
          <a:xfrm>
            <a:off x="899592" y="1628800"/>
            <a:ext cx="6264696" cy="2554545"/>
          </a:xfrm>
          <a:prstGeom prst="rect">
            <a:avLst/>
          </a:prstGeom>
          <a:noFill/>
          <a:effectLst>
            <a:outerShdw blurRad="76200" dir="18900000" sy="23000" kx="-1200000" algn="bl" rotWithShape="0">
              <a:prstClr val="black">
                <a:alpha val="20000"/>
              </a:prstClr>
            </a:outerShdw>
          </a:effectLst>
          <a:scene3d>
            <a:camera prst="perspectiveContrastingRightFacing"/>
            <a:lightRig rig="threePt" dir="t"/>
          </a:scene3d>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本章学习</a:t>
            </a:r>
            <a:endParaRPr lang="en-US" altLang="zh-CN"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zh-CN" altLang="en-US" sz="8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顺利结束</a:t>
            </a:r>
            <a:endParaRPr lang="zh-CN" altLang="en-US" sz="8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图片 8" descr="QQ5.gif"/>
          <p:cNvPicPr>
            <a:picLocks noChangeAspect="1"/>
          </p:cNvPicPr>
          <p:nvPr/>
        </p:nvPicPr>
        <p:blipFill>
          <a:blip r:embed="rId4" cstate="print"/>
          <a:stretch>
            <a:fillRect/>
          </a:stretch>
        </p:blipFill>
        <p:spPr>
          <a:xfrm>
            <a:off x="6228184" y="4077072"/>
            <a:ext cx="1950217" cy="18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
                                        <p:tgtEl>
                                          <p:spTgt spid="8"/>
                                        </p:tgtEl>
                                      </p:cBhvr>
                                    </p:animEffect>
                                    <p:anim calcmode="lin" valueType="num">
                                      <p:cBhvr>
                                        <p:cTn id="8" dur="400" fill="hold"/>
                                        <p:tgtEl>
                                          <p:spTgt spid="8"/>
                                        </p:tgtEl>
                                        <p:attrNameLst>
                                          <p:attrName>ppt_x</p:attrName>
                                        </p:attrNameLst>
                                      </p:cBhvr>
                                      <p:tavLst>
                                        <p:tav tm="0">
                                          <p:val>
                                            <p:strVal val="#ppt_x"/>
                                          </p:val>
                                        </p:tav>
                                        <p:tav tm="100000">
                                          <p:val>
                                            <p:strVal val="#ppt_x"/>
                                          </p:val>
                                        </p:tav>
                                      </p:tavLst>
                                    </p:anim>
                                    <p:anim calcmode="lin" valueType="num">
                                      <p:cBhvr>
                                        <p:cTn id="9" dur="400" fill="hold"/>
                                        <p:tgtEl>
                                          <p:spTgt spid="8"/>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17"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1" presetClass="mediacall" presetSubtype="0" fill="hold" nodeType="afterEffect">
                                  <p:stCondLst>
                                    <p:cond delay="0"/>
                                  </p:stCondLst>
                                  <p:childTnLst>
                                    <p:cmd type="call" cmd="playFrom(0.0)">
                                      <p:cBhvr>
                                        <p:cTn id="19" dur="4745"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childTnLst>
        </p:cTn>
      </p:par>
    </p:tnLst>
    <p:bldLst>
      <p:bldP spid="8" grpId="0"/>
    </p:bld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157256455</TotalTime>
  <Pages>0</Pages>
  <Words>4863</Words>
  <Characters>0</Characters>
  <Application>Microsoft Office PowerPoint</Application>
  <DocSecurity>0</DocSecurity>
  <PresentationFormat>全屏显示(4:3)</PresentationFormat>
  <Lines>0</Lines>
  <Paragraphs>1122</Paragraphs>
  <Slides>97</Slides>
  <Notes>2</Notes>
  <HiddenSlides>0</HiddenSlides>
  <MMClips>1</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2</vt:i4>
      </vt:variant>
      <vt:variant>
        <vt:lpstr>幻灯片标题</vt:lpstr>
      </vt:variant>
      <vt:variant>
        <vt:i4>97</vt:i4>
      </vt:variant>
    </vt:vector>
  </HeadingPairs>
  <TitlesOfParts>
    <vt:vector size="117" baseType="lpstr">
      <vt:lpstr>Gulim</vt:lpstr>
      <vt:lpstr>方正书宋简体</vt:lpstr>
      <vt:lpstr>方正姚体</vt:lpstr>
      <vt:lpstr>仿宋_GB2312</vt:lpstr>
      <vt:lpstr>华文行楷</vt:lpstr>
      <vt:lpstr>华文楷体</vt:lpstr>
      <vt:lpstr>华文隶书</vt:lpstr>
      <vt:lpstr>楷体_GB2312</vt:lpstr>
      <vt:lpstr>宋体</vt:lpstr>
      <vt:lpstr>Arial</vt:lpstr>
      <vt:lpstr>Calibri</vt:lpstr>
      <vt:lpstr>Courier New</vt:lpstr>
      <vt:lpstr>Times New Roman</vt:lpstr>
      <vt:lpstr>Verdana</vt:lpstr>
      <vt:lpstr>Wingdings</vt:lpstr>
      <vt:lpstr>bistu-jsjxy</vt:lpstr>
      <vt:lpstr>自定义设计方案</vt:lpstr>
      <vt:lpstr>1_bistu-jsjxy</vt:lpstr>
      <vt:lpstr>Photoshop.Image.9</vt:lpstr>
      <vt:lpstr>Visio</vt:lpstr>
      <vt:lpstr>数据库系统教程</vt:lpstr>
      <vt:lpstr>第3章 关系数据库</vt:lpstr>
      <vt:lpstr>3.1 关系数据模型</vt:lpstr>
      <vt:lpstr>关系模型</vt:lpstr>
      <vt:lpstr>3.1.1 数据结构</vt:lpstr>
      <vt:lpstr>学生关系模型</vt:lpstr>
      <vt:lpstr>3.1.2  数据操作</vt:lpstr>
      <vt:lpstr>操作特点</vt:lpstr>
      <vt:lpstr>关系模型与非关系模型区别</vt:lpstr>
      <vt:lpstr>层次模型查找示例</vt:lpstr>
      <vt:lpstr>关系模型查找示例</vt:lpstr>
      <vt:lpstr>关系操作</vt:lpstr>
      <vt:lpstr>关系数据库的物理层</vt:lpstr>
      <vt:lpstr>关系语言特点</vt:lpstr>
      <vt:lpstr>3.1.3 数据完整性约束</vt:lpstr>
      <vt:lpstr>数据完整性</vt:lpstr>
      <vt:lpstr>3.2 关系模型的基本术语与形式化定义</vt:lpstr>
      <vt:lpstr>3.2.1 基本术语</vt:lpstr>
      <vt:lpstr>基本术语（续）</vt:lpstr>
      <vt:lpstr>基本术语（续）</vt:lpstr>
      <vt:lpstr>基本术语（续）</vt:lpstr>
      <vt:lpstr>基本术语（续）</vt:lpstr>
      <vt:lpstr>基本术语（续）</vt:lpstr>
      <vt:lpstr>基本术语（续）</vt:lpstr>
      <vt:lpstr>主键示例</vt:lpstr>
      <vt:lpstr>基本术语（续）</vt:lpstr>
      <vt:lpstr>术语对比</vt:lpstr>
      <vt:lpstr>3.2.2 形式化定义</vt:lpstr>
      <vt:lpstr>笛卡尔积示例</vt:lpstr>
      <vt:lpstr>笛卡尔乘积实际就是二维表</vt:lpstr>
      <vt:lpstr>关系的形式化定义</vt:lpstr>
      <vt:lpstr>示例</vt:lpstr>
      <vt:lpstr>对关系的限定</vt:lpstr>
      <vt:lpstr>3.3 完整性约束</vt:lpstr>
      <vt:lpstr>3.3.1 实体完整性</vt:lpstr>
      <vt:lpstr>无主键值的情况</vt:lpstr>
      <vt:lpstr>主键值重复情况</vt:lpstr>
      <vt:lpstr>主键作用</vt:lpstr>
      <vt:lpstr>3.3.2 参照完整性</vt:lpstr>
      <vt:lpstr>示例1</vt:lpstr>
      <vt:lpstr>示例2</vt:lpstr>
      <vt:lpstr>示例3</vt:lpstr>
      <vt:lpstr>外键定义</vt:lpstr>
      <vt:lpstr>关系的参照表示图</vt:lpstr>
      <vt:lpstr>示例</vt:lpstr>
      <vt:lpstr>说明</vt:lpstr>
      <vt:lpstr>3.3.3 用户定义的完整性</vt:lpstr>
      <vt:lpstr>3.4 关系代数</vt:lpstr>
      <vt:lpstr>关系代数的运算</vt:lpstr>
      <vt:lpstr>运算符</vt:lpstr>
      <vt:lpstr>运算符（续）</vt:lpstr>
      <vt:lpstr>3.4.1 传统的集合运算</vt:lpstr>
      <vt:lpstr>并、交、差运算示意图</vt:lpstr>
      <vt:lpstr>并运算</vt:lpstr>
      <vt:lpstr>并运算示例</vt:lpstr>
      <vt:lpstr>交运算</vt:lpstr>
      <vt:lpstr>差运算</vt:lpstr>
      <vt:lpstr>交、差运算示例</vt:lpstr>
      <vt:lpstr>广义笛卡尔积</vt:lpstr>
      <vt:lpstr>笛卡尔积示例</vt:lpstr>
      <vt:lpstr>3.4.2 专门的关系运算</vt:lpstr>
      <vt:lpstr>选择运算</vt:lpstr>
      <vt:lpstr>选择运算示意图</vt:lpstr>
      <vt:lpstr>选择运算示例</vt:lpstr>
      <vt:lpstr>投影运算</vt:lpstr>
      <vt:lpstr>投影运算示意图</vt:lpstr>
      <vt:lpstr>投影运算示例</vt:lpstr>
      <vt:lpstr>连接运算</vt:lpstr>
      <vt:lpstr>θ连接</vt:lpstr>
      <vt:lpstr>等值连接</vt:lpstr>
      <vt:lpstr>自然连接</vt:lpstr>
      <vt:lpstr>原始数据</vt:lpstr>
      <vt:lpstr>等值连接与自然连接示例</vt:lpstr>
      <vt:lpstr>外连接</vt:lpstr>
      <vt:lpstr>外连接含义</vt:lpstr>
      <vt:lpstr>左外连接示例</vt:lpstr>
      <vt:lpstr>全外连接示例</vt:lpstr>
      <vt:lpstr>半连接</vt:lpstr>
      <vt:lpstr>半连接示例</vt:lpstr>
      <vt:lpstr>除运算</vt:lpstr>
      <vt:lpstr>除运算示意图</vt:lpstr>
      <vt:lpstr>除运算的一般形式</vt:lpstr>
      <vt:lpstr>象集定义</vt:lpstr>
      <vt:lpstr>象集示例1</vt:lpstr>
      <vt:lpstr>象集示例2</vt:lpstr>
      <vt:lpstr>再讨论除法的一般形式</vt:lpstr>
      <vt:lpstr>除运算示例</vt:lpstr>
      <vt:lpstr>关系代数优先级</vt:lpstr>
      <vt:lpstr>关系代数综合示例</vt:lpstr>
      <vt:lpstr>关系代数综合示例</vt:lpstr>
      <vt:lpstr>关系代数综合示例</vt:lpstr>
      <vt:lpstr>关系代数综合示例</vt:lpstr>
      <vt:lpstr>关系代数综合示例</vt:lpstr>
      <vt:lpstr>关系代数综合示例</vt:lpstr>
      <vt:lpstr>关系代数操作总结</vt:lpstr>
      <vt:lpstr>关系代数操作总结（续）</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184</cp:revision>
  <cp:lastPrinted>1899-12-30T00:00:00Z</cp:lastPrinted>
  <dcterms:created xsi:type="dcterms:W3CDTF">2010-06-04T15:42:51Z</dcterms:created>
  <dcterms:modified xsi:type="dcterms:W3CDTF">2016-02-27T21:21:05Z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