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3" r:id="rId1"/>
    <p:sldMasterId id="2147484108" r:id="rId2"/>
    <p:sldMasterId id="2147483935" r:id="rId3"/>
  </p:sldMasterIdLst>
  <p:notesMasterIdLst>
    <p:notesMasterId r:id="rId48"/>
  </p:notesMasterIdLst>
  <p:sldIdLst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334" r:id="rId16"/>
    <p:sldId id="288" r:id="rId17"/>
    <p:sldId id="335" r:id="rId18"/>
    <p:sldId id="290" r:id="rId19"/>
    <p:sldId id="326" r:id="rId20"/>
    <p:sldId id="325" r:id="rId21"/>
    <p:sldId id="327" r:id="rId22"/>
    <p:sldId id="336" r:id="rId23"/>
    <p:sldId id="328" r:id="rId24"/>
    <p:sldId id="329" r:id="rId25"/>
    <p:sldId id="330" r:id="rId26"/>
    <p:sldId id="331" r:id="rId27"/>
    <p:sldId id="332" r:id="rId28"/>
    <p:sldId id="291" r:id="rId29"/>
    <p:sldId id="292" r:id="rId30"/>
    <p:sldId id="293" r:id="rId31"/>
    <p:sldId id="294" r:id="rId32"/>
    <p:sldId id="295" r:id="rId33"/>
    <p:sldId id="296" r:id="rId34"/>
    <p:sldId id="338" r:id="rId35"/>
    <p:sldId id="337" r:id="rId36"/>
    <p:sldId id="339" r:id="rId37"/>
    <p:sldId id="297" r:id="rId38"/>
    <p:sldId id="340" r:id="rId39"/>
    <p:sldId id="341" r:id="rId40"/>
    <p:sldId id="342" r:id="rId41"/>
    <p:sldId id="301" r:id="rId42"/>
    <p:sldId id="302" r:id="rId43"/>
    <p:sldId id="303" r:id="rId44"/>
    <p:sldId id="304" r:id="rId45"/>
    <p:sldId id="343" r:id="rId46"/>
    <p:sldId id="300" r:id="rId4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21" autoAdjust="0"/>
    <p:restoredTop sz="86937" autoAdjust="0"/>
  </p:normalViewPr>
  <p:slideViewPr>
    <p:cSldViewPr>
      <p:cViewPr varScale="1">
        <p:scale>
          <a:sx n="64" d="100"/>
          <a:sy n="64" d="100"/>
        </p:scale>
        <p:origin x="1308" y="78"/>
      </p:cViewPr>
      <p:guideLst>
        <p:guide orient="horz" pos="2160"/>
        <p:guide pos="2877"/>
      </p:guideLst>
    </p:cSldViewPr>
  </p:slideViewPr>
  <p:outlineViewPr>
    <p:cViewPr>
      <p:scale>
        <a:sx n="33" d="100"/>
        <a:sy n="33" d="100"/>
      </p:scale>
      <p:origin x="0" y="327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B3771FB1-3F4C-425E-BD96-6AB3592DFAED}" type="datetimeFigureOut">
              <a:rPr lang="zh-CN" altLang="en-US"/>
              <a:pPr>
                <a:defRPr/>
              </a:pPr>
              <a:t>2016/2/28</a:t>
            </a:fld>
            <a:endParaRPr lang="zh-CN" altLang="en-US"/>
          </a:p>
        </p:txBody>
      </p:sp>
      <p:sp>
        <p:nvSpPr>
          <p:cNvPr id="5939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12700" cmpd="sng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CDE88BB0-7D8B-4EE0-B0F7-358B00858D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74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开场白：</a:t>
            </a:r>
          </a:p>
        </p:txBody>
      </p:sp>
      <p:sp>
        <p:nvSpPr>
          <p:cNvPr id="6042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510CD81-6A4E-4D56-9E38-FBEBAFBCE54A}" type="slidenum">
              <a:rPr lang="zh-CN" altLang="en-US" sz="1200"/>
              <a:pPr algn="r"/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726400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 anchor="t"/>
          <a:lstStyle/>
          <a:p>
            <a:r>
              <a:rPr lang="zh-CN" altLang="en-US" smtClean="0"/>
              <a:t>在本页讲述演示内容，先进行简单介绍</a:t>
            </a:r>
          </a:p>
        </p:txBody>
      </p:sp>
      <p:sp>
        <p:nvSpPr>
          <p:cNvPr id="614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E1745A5-C5D1-4E76-B77C-EF7C0A72FF80}" type="slidenum">
              <a:rPr lang="zh-CN" altLang="en-US" sz="1200"/>
              <a:pPr algn="r"/>
              <a:t>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517244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D4C7E-6A17-48C8-93D3-B3E2899A7B2F}" type="datetime8">
              <a:rPr lang="zh-CN" altLang="en-US" smtClean="0"/>
              <a:pPr>
                <a:defRPr/>
              </a:pPr>
              <a:t>2016年2月28日8时25分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C3BA7-7BCD-4FB6-91FA-488D83A0FF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342DB-66C6-4FA6-AB71-68F0877CA2BE}" type="datetime8">
              <a:rPr lang="zh-CN" altLang="en-US" smtClean="0"/>
              <a:pPr>
                <a:defRPr/>
              </a:pPr>
              <a:t>2016年2月28日8时25分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1C99E4-F12E-4A4A-B557-866B0D4CA4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F61F1F-2B89-4258-A63F-17010A18FD69}" type="datetime8">
              <a:rPr lang="zh-CN" altLang="en-US" smtClean="0"/>
              <a:pPr>
                <a:defRPr/>
              </a:pPr>
              <a:t>2016年2月28日8时25分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A8DC01-70FE-46B3-B47B-5AD51869B4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AD6027-01E1-4972-8DD6-A10A5ADAF1AE}" type="datetime8">
              <a:rPr lang="zh-CN" altLang="en-US" smtClean="0"/>
              <a:pPr>
                <a:defRPr/>
              </a:pPr>
              <a:t>2016年2月28日8时25分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0C7EB8-8B6B-4E2B-B225-BB2A5A28A7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DC7D5B-D296-4403-B462-0543FC5C83FB}" type="datetime8">
              <a:rPr lang="zh-CN" altLang="en-US" smtClean="0"/>
              <a:pPr>
                <a:defRPr/>
              </a:pPr>
              <a:t>2016年2月28日8时25分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AF04F9-0169-424E-B69C-4CAF738DE6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46D72C-9E04-46A2-BD40-B8C438461586}" type="datetime8">
              <a:rPr lang="zh-CN" altLang="en-US" smtClean="0"/>
              <a:pPr>
                <a:defRPr/>
              </a:pPr>
              <a:t>2016年2月28日8时25分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D71A95-44AD-4954-BE7F-42D7FA3FB3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3F0CC-4ACE-4E60-8D55-CDC4A59A1DD1}" type="datetime8">
              <a:rPr lang="zh-CN" altLang="en-US" smtClean="0"/>
              <a:pPr>
                <a:defRPr/>
              </a:pPr>
              <a:t>2016年2月28日8时25分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60D8DC-11F3-4D5E-81C5-732B1C8966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EF76A-4B7C-4422-91E2-1A231D099A9F}" type="datetime8">
              <a:rPr lang="zh-CN" altLang="en-US" smtClean="0"/>
              <a:pPr>
                <a:defRPr/>
              </a:pPr>
              <a:t>2016年2月28日8时25分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11B3B1-4DE7-4F73-A4DA-EA118528EB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D23060-DBDC-4F83-911F-31025AD6C002}" type="datetime8">
              <a:rPr lang="zh-CN" altLang="en-US" smtClean="0"/>
              <a:pPr>
                <a:defRPr/>
              </a:pPr>
              <a:t>2016年2月28日8时25分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ECAACE-5864-45BE-B551-96D9FB9906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F644F6-1C45-4228-91A4-AFCBEE116568}" type="datetime8">
              <a:rPr lang="zh-CN" altLang="en-US" smtClean="0"/>
              <a:pPr>
                <a:defRPr/>
              </a:pPr>
              <a:t>2016年2月28日8时25分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30AB4-3E55-4179-AE07-0D8AF134E0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737FED-CD4A-4A25-A5DD-F13CC0351F93}" type="datetime8">
              <a:rPr lang="zh-CN" altLang="en-US" smtClean="0"/>
              <a:pPr>
                <a:defRPr/>
              </a:pPr>
              <a:t>2016年2月28日8时25分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BF95B-894D-4422-9D0F-521C270E0F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sz="4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414934"/>
            <a:ext cx="8001000" cy="4678362"/>
          </a:xfrm>
        </p:spPr>
        <p:txBody>
          <a:bodyPr/>
          <a:lstStyle>
            <a:lvl1pPr>
              <a:lnSpc>
                <a:spcPct val="110000"/>
              </a:lnSpc>
              <a:defRPr sz="3600" b="1">
                <a:latin typeface="仿宋_GB2312" pitchFamily="49" charset="-122"/>
                <a:ea typeface="仿宋_GB2312" pitchFamily="49" charset="-122"/>
              </a:defRPr>
            </a:lvl1pPr>
            <a:lvl2pPr>
              <a:lnSpc>
                <a:spcPct val="110000"/>
              </a:lnSpc>
              <a:defRPr sz="3600" b="1">
                <a:latin typeface="仿宋_GB2312" pitchFamily="49" charset="-122"/>
                <a:ea typeface="仿宋_GB2312" pitchFamily="49" charset="-122"/>
              </a:defRPr>
            </a:lvl2pPr>
            <a:lvl3pPr>
              <a:lnSpc>
                <a:spcPct val="110000"/>
              </a:lnSpc>
              <a:defRPr sz="3400" b="1">
                <a:latin typeface="仿宋_GB2312" pitchFamily="49" charset="-122"/>
                <a:ea typeface="仿宋_GB2312" pitchFamily="49" charset="-122"/>
              </a:defRPr>
            </a:lvl3pPr>
            <a:lvl4pPr>
              <a:lnSpc>
                <a:spcPct val="110000"/>
              </a:lnSpc>
              <a:defRPr sz="3200" b="1">
                <a:latin typeface="仿宋_GB2312" pitchFamily="49" charset="-122"/>
                <a:ea typeface="仿宋_GB2312" pitchFamily="49" charset="-122"/>
              </a:defRPr>
            </a:lvl4pPr>
            <a:lvl5pPr>
              <a:lnSpc>
                <a:spcPct val="110000"/>
              </a:lnSpc>
              <a:defRPr sz="2800" b="1">
                <a:latin typeface="仿宋_GB2312" pitchFamily="49" charset="-122"/>
                <a:ea typeface="仿宋_GB2312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017713" cy="476250"/>
          </a:xfrm>
        </p:spPr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pPr>
              <a:defRPr/>
            </a:pPr>
            <a:fld id="{22BC6229-7EA5-44A8-986A-341EF360B5FE}" type="datetime8">
              <a:rPr lang="zh-CN" altLang="en-US" smtClean="0"/>
              <a:pPr>
                <a:defRPr/>
              </a:pPr>
              <a:t>2016年2月28日8时25分</a:t>
            </a:fld>
            <a:endParaRPr lang="zh-CN" alt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pPr>
              <a:defRPr/>
            </a:pPr>
            <a:fld id="{A1C693C5-2466-49C7-9407-97947274FD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AF7A9C-C45E-42C0-B239-375061667220}" type="datetime8">
              <a:rPr lang="zh-CN" altLang="en-US" smtClean="0"/>
              <a:pPr>
                <a:defRPr/>
              </a:pPr>
              <a:t>2016年2月28日8时25分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5063E5-3C42-442D-A01B-34C3D8C5A5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F09FE-114B-4604-AE12-5C92048667E5}" type="datetime8">
              <a:rPr lang="zh-CN" altLang="en-US" smtClean="0"/>
              <a:pPr>
                <a:defRPr/>
              </a:pPr>
              <a:t>2016年2月28日8时25分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4F27-8E71-4346-B46F-B7F1DBEF43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560B14-9C89-4A8A-960F-00694E8737D2}" type="datetime8">
              <a:rPr lang="zh-CN" altLang="en-US" smtClean="0"/>
              <a:pPr>
                <a:defRPr/>
              </a:pPr>
              <a:t>2016年2月28日8时25分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FA75A-9CD3-4210-ACDA-CD80BCE32B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AEF78-8005-4644-A3EF-98F7EFF74A55}" type="datetime8">
              <a:rPr lang="zh-CN" altLang="en-US" smtClean="0"/>
              <a:pPr>
                <a:defRPr/>
              </a:pPr>
              <a:t>2016年2月28日8时25分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886B02-7ED5-4D2E-92B3-51DD707F87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5A0054-428B-432A-AC99-9D35711AED05}" type="datetime8">
              <a:rPr lang="zh-CN" altLang="en-US" smtClean="0"/>
              <a:pPr>
                <a:defRPr/>
              </a:pPr>
              <a:t>2016年2月28日8时25分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D42096-260C-44F2-A656-125442929E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07DC3-1E39-4F7D-8F70-D1CA798582A3}" type="datetime8">
              <a:rPr lang="zh-CN" altLang="en-US" smtClean="0"/>
              <a:pPr>
                <a:defRPr/>
              </a:pPr>
              <a:t>2016年2月28日8时25分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4D1105-F3D9-46BB-A993-7D61074FCD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21638-6325-4D44-9E6A-AB0EB847E07D}" type="datetime8">
              <a:rPr lang="zh-CN" altLang="en-US" smtClean="0"/>
              <a:pPr>
                <a:defRPr/>
              </a:pPr>
              <a:t>2016年2月28日8时25分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49D756-8184-44C4-AC9F-F1120727D1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BF05DA-FF44-4978-9F67-DB3E8A3387C3}" type="datetime8">
              <a:rPr lang="zh-CN" altLang="en-US" smtClean="0"/>
              <a:pPr>
                <a:defRPr/>
              </a:pPr>
              <a:t>2016年2月28日8时25分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D07694-7A35-4059-861F-1EB81CE80B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A2B8CF-0C0A-4D09-9634-CB446BE7EACF}" type="datetime8">
              <a:rPr lang="zh-CN" altLang="en-US" smtClean="0"/>
              <a:pPr>
                <a:defRPr/>
              </a:pPr>
              <a:t>2016年2月28日8时25分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3FE90-8988-4DF5-8387-A5F5FE822D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6CC05E-B927-4BF5-9B54-C86A3AAED191}" type="datetime8">
              <a:rPr lang="zh-CN" altLang="en-US" smtClean="0"/>
              <a:pPr>
                <a:defRPr/>
              </a:pPr>
              <a:t>2016年2月28日8时25分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D6A6CB-B22D-48A8-8F65-1738700AEA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A0D14-1D78-401F-8C84-8F0162A26097}" type="datetime8">
              <a:rPr lang="zh-CN" altLang="en-US" smtClean="0"/>
              <a:pPr>
                <a:defRPr/>
              </a:pPr>
              <a:t>2016年2月28日8时25分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29998-F042-4915-918F-E357CB8E6C5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48F60-D54B-4BCD-9824-AA8487B052AF}" type="datetime8">
              <a:rPr lang="zh-CN" altLang="en-US" smtClean="0"/>
              <a:pPr>
                <a:defRPr/>
              </a:pPr>
              <a:t>2016年2月28日8时25分</a:t>
            </a:fld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27713A-6030-441A-B8BB-EAA84B90BD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6B145-D3F2-4B8B-A11E-1966690B189A}" type="datetime8">
              <a:rPr lang="zh-CN" altLang="en-US" smtClean="0"/>
              <a:pPr>
                <a:defRPr/>
              </a:pPr>
              <a:t>2016年2月28日8时25分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C98AA-0021-44F0-AB80-FA03EBCE7B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CFF1A-F596-4CEF-8873-3471A06F0584}" type="datetime8">
              <a:rPr lang="zh-CN" altLang="en-US" smtClean="0"/>
              <a:pPr>
                <a:defRPr/>
              </a:pPr>
              <a:t>2016年2月28日8时25分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BEBE57-4C8F-48D1-81D6-13DCC504CD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6A6A9-A929-4BDF-A086-B405545A70B1}" type="datetime8">
              <a:rPr lang="zh-CN" altLang="en-US" smtClean="0"/>
              <a:pPr>
                <a:defRPr/>
              </a:pPr>
              <a:t>2016年2月28日8时25分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14BB54-1E93-449B-B45B-1353836FB2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FA4606-AFE9-4425-AD1F-73729FA96D8A}" type="datetime8">
              <a:rPr lang="zh-CN" altLang="en-US" smtClean="0"/>
              <a:pPr>
                <a:defRPr/>
              </a:pPr>
              <a:t>2016年2月28日8时25分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BAA9E0-CF9E-4E9E-9B2A-9A3C5D8BF8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E7AA8B-BCB9-43AC-9E0C-3A64B0DC361A}" type="datetime8">
              <a:rPr lang="zh-CN" altLang="en-US" smtClean="0"/>
              <a:pPr>
                <a:defRPr/>
              </a:pPr>
              <a:t>2016年2月28日8时25分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97C66-AD64-4FB2-AEFA-FA6E792C04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6C8C2C-E9D2-4B0D-8529-CEE2BEC31781}" type="datetime8">
              <a:rPr lang="zh-CN" altLang="en-US" smtClean="0"/>
              <a:pPr>
                <a:defRPr/>
              </a:pPr>
              <a:t>2016年2月28日8时25分</a:t>
            </a:fld>
            <a:endParaRPr lang="zh-CN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6049F7-E9E9-4BF1-B3C1-52C9037D3B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A366C-CEE9-4CFF-9500-854E56A94B1E}" type="datetime8">
              <a:rPr lang="zh-CN" altLang="en-US" smtClean="0"/>
              <a:pPr>
                <a:defRPr/>
              </a:pPr>
              <a:t>2016年2月28日8时25分</a:t>
            </a:fld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F86E0C-19CD-47C2-84F4-CF27ED6A11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4026D9-EEE5-49B5-ADAD-58513693036F}" type="datetime8">
              <a:rPr lang="zh-CN" altLang="en-US" smtClean="0"/>
              <a:pPr>
                <a:defRPr/>
              </a:pPr>
              <a:t>2016年2月28日8时25分</a:t>
            </a:fld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E51F59-D652-4FD0-8FA3-A8CB0FE326C6}" type="datetime8">
              <a:rPr lang="zh-CN" altLang="en-US" smtClean="0"/>
              <a:pPr>
                <a:defRPr/>
              </a:pPr>
              <a:t>2016年2月28日8时25分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1898E-BD32-449F-9B98-4CA55A0C41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CC108-EB4C-40F2-9F09-C35DBA2AB955}" type="datetime8">
              <a:rPr lang="zh-CN" altLang="en-US" smtClean="0"/>
              <a:pPr>
                <a:defRPr/>
              </a:pPr>
              <a:t>2016年2月28日8时25分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76AE2B-EB6C-48B6-BFB7-511EC89600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AutoShape 4"/>
          <p:cNvSpPr>
            <a:spLocks/>
          </p:cNvSpPr>
          <p:nvPr/>
        </p:nvSpPr>
        <p:spPr bwMode="auto">
          <a:xfrm>
            <a:off x="609600" y="1158875"/>
            <a:ext cx="7958138" cy="109538"/>
          </a:xfrm>
          <a:custGeom>
            <a:avLst/>
            <a:gdLst>
              <a:gd name="T0" fmla="*/ 3163 w 1000"/>
              <a:gd name="T1" fmla="*/ 3163 h 1000"/>
              <a:gd name="T2" fmla="*/ 18437 w 1000"/>
              <a:gd name="T3" fmla="*/ 18437 h 100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T0" t="T1" r="T2" b="T3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mpd="sng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 cmpd="sng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77ABF36A-E8B8-42BD-B8D2-9B0D5F978015}" type="datetime8">
              <a:rPr lang="zh-CN" altLang="en-US" smtClean="0"/>
              <a:pPr>
                <a:defRPr/>
              </a:pPr>
              <a:t>2016年2月28日8时25分</a:t>
            </a:fld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42A9A5AF-B538-4E5E-AAC0-49B2352D77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7177" name="Picture 9" descr="bistu-mark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77800" y="38100"/>
            <a:ext cx="164465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94" r:id="rId1"/>
    <p:sldLayoutId id="2147484226" r:id="rId2"/>
    <p:sldLayoutId id="2147484195" r:id="rId3"/>
    <p:sldLayoutId id="2147484196" r:id="rId4"/>
    <p:sldLayoutId id="2147484197" r:id="rId5"/>
    <p:sldLayoutId id="2147484198" r:id="rId6"/>
    <p:sldLayoutId id="2147484227" r:id="rId7"/>
    <p:sldLayoutId id="2147484199" r:id="rId8"/>
    <p:sldLayoutId id="2147484200" r:id="rId9"/>
    <p:sldLayoutId id="2147484201" r:id="rId10"/>
    <p:sldLayoutId id="2147484202" r:id="rId11"/>
    <p:sldLayoutId id="2147484203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19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8EBE0FD-CD10-4379-A8E3-1C90C220F373}" type="datetime8">
              <a:rPr lang="zh-CN" altLang="en-US" smtClean="0"/>
              <a:pPr>
                <a:defRPr/>
              </a:pPr>
              <a:t>2016年2月28日8时25分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A0D96D9-DC79-4F31-B366-B72B2B4787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  <p:sldLayoutId id="2147484205" r:id="rId2"/>
    <p:sldLayoutId id="2147484206" r:id="rId3"/>
    <p:sldLayoutId id="2147484207" r:id="rId4"/>
    <p:sldLayoutId id="2147484208" r:id="rId5"/>
    <p:sldLayoutId id="2147484209" r:id="rId6"/>
    <p:sldLayoutId id="2147484210" r:id="rId7"/>
    <p:sldLayoutId id="2147484211" r:id="rId8"/>
    <p:sldLayoutId id="2147484212" r:id="rId9"/>
    <p:sldLayoutId id="2147484213" r:id="rId10"/>
    <p:sldLayoutId id="2147484214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7"/>
          <p:cNvSpPr>
            <a:spLocks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3163 w 1000"/>
              <a:gd name="T1" fmla="*/ 3163 h 1000"/>
              <a:gd name="T2" fmla="*/ 18437 w 1000"/>
              <a:gd name="T3" fmla="*/ 18437 h 100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T0" t="T1" r="T2" b="T3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mpd="sng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026" name="Object 8"/>
          <p:cNvGraphicFramePr>
            <a:graphicFrameLocks noChangeAspect="1"/>
          </p:cNvGraphicFramePr>
          <p:nvPr/>
        </p:nvGraphicFramePr>
        <p:xfrm>
          <a:off x="8304213" y="6100763"/>
          <a:ext cx="481012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r:id="rId15" imgW="2780952" imgH="3288889" progId="Photoshop.Image.9">
                  <p:embed/>
                </p:oleObj>
              </mc:Choice>
              <mc:Fallback>
                <p:oleObj r:id="rId15" imgW="2780952" imgH="3288889" progId="Photoshop.Image.9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4213" y="6100763"/>
                        <a:ext cx="481012" cy="5683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A3B2C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DDDDDD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1AC33B0A-E907-49D2-9871-CAE77E845360}" type="datetime8">
              <a:rPr lang="zh-CN" altLang="en-US" smtClean="0"/>
              <a:pPr>
                <a:defRPr/>
              </a:pPr>
              <a:t>2016年2月28日8时25分</a:t>
            </a:fld>
            <a:endParaRPr lang="zh-CN" altLang="en-US"/>
          </a:p>
        </p:txBody>
      </p:sp>
      <p:sp>
        <p:nvSpPr>
          <p:cNvPr id="205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AD493B5A-B0D1-49E1-BEA3-B34C987238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5" r:id="rId1"/>
    <p:sldLayoutId id="2147484216" r:id="rId2"/>
    <p:sldLayoutId id="2147484217" r:id="rId3"/>
    <p:sldLayoutId id="2147484218" r:id="rId4"/>
    <p:sldLayoutId id="2147484219" r:id="rId5"/>
    <p:sldLayoutId id="2147484220" r:id="rId6"/>
    <p:sldLayoutId id="2147484221" r:id="rId7"/>
    <p:sldLayoutId id="2147484222" r:id="rId8"/>
    <p:sldLayoutId id="2147484223" r:id="rId9"/>
    <p:sldLayoutId id="2147484224" r:id="rId10"/>
    <p:sldLayoutId id="2147484225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6.xml"/><Relationship Id="rId4" Type="http://schemas.openxmlformats.org/officeDocument/2006/relationships/slide" Target="slide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990600"/>
            <a:ext cx="7772400" cy="1371600"/>
          </a:xfrm>
        </p:spPr>
        <p:txBody>
          <a:bodyPr/>
          <a:lstStyle/>
          <a:p>
            <a:pPr algn="ctr" eaLnBrk="1" hangingPunct="1"/>
            <a:r>
              <a:rPr lang="zh-CN" altLang="en-US" sz="4800" smtClean="0">
                <a:latin typeface="华文行楷" pitchFamily="2" charset="-122"/>
                <a:ea typeface="华文行楷" pitchFamily="2" charset="-122"/>
              </a:rPr>
              <a:t>数据库系统教程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547813" y="2852738"/>
            <a:ext cx="6192539" cy="2448470"/>
          </a:xfrm>
        </p:spPr>
        <p:txBody>
          <a:bodyPr/>
          <a:lstStyle/>
          <a:p>
            <a:pPr marL="0" indent="0" algn="ctr" eaLnBrk="1" hangingPunct="1">
              <a:buFont typeface="Wingdings" pitchFamily="2" charset="2"/>
              <a:buNone/>
            </a:pPr>
            <a:endParaRPr lang="en-US" altLang="zh-CN" sz="2000" dirty="0" smtClean="0">
              <a:solidFill>
                <a:srgbClr val="FF0000"/>
              </a:solidFill>
              <a:latin typeface="华文隶书" pitchFamily="2" charset="-122"/>
              <a:ea typeface="华文隶书" pitchFamily="2" charset="-122"/>
            </a:endParaRPr>
          </a:p>
          <a:p>
            <a:pPr marL="0" indent="0" algn="ctr" eaLnBrk="1" hangingPunct="1">
              <a:buNone/>
            </a:pPr>
            <a:r>
              <a:rPr lang="zh-CN" altLang="en-US" sz="4000" dirty="0" smtClean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第</a:t>
            </a:r>
            <a:r>
              <a:rPr lang="en-US" altLang="zh-CN" sz="4000" dirty="0" smtClean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4</a:t>
            </a:r>
            <a:r>
              <a:rPr lang="zh-CN" altLang="en-US" sz="4000" dirty="0" smtClean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章  </a:t>
            </a:r>
            <a:r>
              <a:rPr lang="en-US" altLang="zh-CN" sz="4000" dirty="0" smtClean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SQL</a:t>
            </a:r>
            <a:r>
              <a:rPr lang="zh-CN" altLang="zh-CN" sz="4000" dirty="0" smtClean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语言基础及</a:t>
            </a:r>
            <a:endParaRPr lang="en-US" altLang="zh-CN" sz="4000" dirty="0" smtClean="0">
              <a:solidFill>
                <a:srgbClr val="FF0000"/>
              </a:solidFill>
              <a:latin typeface="华文隶书" pitchFamily="2" charset="-122"/>
              <a:ea typeface="华文隶书" pitchFamily="2" charset="-122"/>
            </a:endParaRPr>
          </a:p>
          <a:p>
            <a:pPr marL="0" indent="0" algn="ctr" eaLnBrk="1" hangingPunct="1">
              <a:buNone/>
            </a:pPr>
            <a:r>
              <a:rPr lang="zh-CN" altLang="zh-CN" sz="4000" dirty="0" smtClean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数据定义功能</a:t>
            </a:r>
            <a:endParaRPr lang="en-US" altLang="zh-CN" sz="4000" dirty="0" smtClean="0">
              <a:solidFill>
                <a:srgbClr val="FF0000"/>
              </a:solidFill>
              <a:latin typeface="华文隶书" pitchFamily="2" charset="-122"/>
              <a:ea typeface="华文隶书" pitchFamily="2" charset="-122"/>
            </a:endParaRPr>
          </a:p>
          <a:p>
            <a:pPr marL="0" indent="0" algn="ctr" eaLnBrk="1" hangingPunct="1">
              <a:buFont typeface="Wingdings" pitchFamily="2" charset="2"/>
              <a:buNone/>
            </a:pPr>
            <a:endParaRPr lang="en-US" sz="4000" dirty="0" smtClean="0">
              <a:solidFill>
                <a:srgbClr val="FF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1126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3575BE-8026-46EA-A580-F4328889E1D3}" type="slidenum">
              <a:rPr lang="zh-CN" altLang="en-US" smtClean="0"/>
              <a:pPr/>
              <a:t>1</a:t>
            </a:fld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2086000" cy="457200"/>
          </a:xfrm>
        </p:spPr>
        <p:txBody>
          <a:bodyPr/>
          <a:lstStyle/>
          <a:p>
            <a:pPr>
              <a:defRPr/>
            </a:pPr>
            <a:fld id="{78B5B77D-90DB-4BB8-B1B6-2573FF91DF07}" type="datetime8">
              <a:rPr lang="zh-CN" altLang="en-US" smtClean="0"/>
              <a:pPr>
                <a:defRPr/>
              </a:pPr>
              <a:t>2016年2月28日8时25分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200"/>
              <a:t>普通编码字符串类型</a:t>
            </a:r>
            <a:endParaRPr lang="en-US" altLang="zh-CN" sz="420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776"/>
            <a:ext cx="8443912" cy="460851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3300" dirty="0"/>
              <a:t>Char</a:t>
            </a:r>
            <a:r>
              <a:rPr lang="zh-CN" altLang="en-US" sz="3300" dirty="0"/>
              <a:t>（</a:t>
            </a:r>
            <a:r>
              <a:rPr lang="en-US" altLang="zh-CN" sz="3300" dirty="0"/>
              <a:t>n</a:t>
            </a:r>
            <a:r>
              <a:rPr lang="zh-CN" altLang="en-US" sz="3300" dirty="0"/>
              <a:t>）</a:t>
            </a:r>
            <a:r>
              <a:rPr lang="en-US" altLang="zh-CN" sz="3300" dirty="0" smtClean="0"/>
              <a:t>: </a:t>
            </a:r>
            <a:r>
              <a:rPr lang="zh-CN" altLang="en-US" sz="3300" dirty="0" smtClean="0"/>
              <a:t>定</a:t>
            </a:r>
            <a:r>
              <a:rPr lang="zh-CN" altLang="en-US" sz="3300" dirty="0"/>
              <a:t>长存储，</a:t>
            </a:r>
            <a:r>
              <a:rPr lang="en-US" altLang="zh-CN" sz="3300" dirty="0"/>
              <a:t>n&lt;=8000 </a:t>
            </a:r>
          </a:p>
          <a:p>
            <a:pPr>
              <a:spcBef>
                <a:spcPts val="600"/>
              </a:spcBef>
            </a:pPr>
            <a:r>
              <a:rPr lang="en-US" altLang="zh-CN" sz="3300" dirty="0"/>
              <a:t>Varchar</a:t>
            </a:r>
            <a:r>
              <a:rPr lang="zh-CN" altLang="en-US" sz="3300" dirty="0"/>
              <a:t>（</a:t>
            </a:r>
            <a:r>
              <a:rPr lang="en-US" altLang="zh-CN" sz="3300" dirty="0"/>
              <a:t>n</a:t>
            </a:r>
            <a:r>
              <a:rPr lang="zh-CN" altLang="en-US" sz="3300" dirty="0"/>
              <a:t>）：不定长存储（按实际长度存储），长度最大不超过</a:t>
            </a:r>
            <a:r>
              <a:rPr lang="en-US" altLang="zh-CN" sz="3300" dirty="0"/>
              <a:t>n , n&lt;=8000 </a:t>
            </a:r>
          </a:p>
          <a:p>
            <a:pPr lvl="1">
              <a:spcBef>
                <a:spcPts val="600"/>
              </a:spcBef>
              <a:buFontTx/>
              <a:buNone/>
            </a:pPr>
            <a:r>
              <a:rPr lang="zh-CN" altLang="en-US" sz="3500" dirty="0">
                <a:solidFill>
                  <a:srgbClr val="FF0000"/>
                </a:solidFill>
              </a:rPr>
              <a:t>注：</a:t>
            </a:r>
            <a:r>
              <a:rPr lang="en-US" altLang="zh-CN" sz="3500" dirty="0" smtClean="0">
                <a:solidFill>
                  <a:srgbClr val="FF0000"/>
                </a:solidFill>
              </a:rPr>
              <a:t>n</a:t>
            </a:r>
            <a:r>
              <a:rPr lang="zh-CN" altLang="en-US" sz="3500" dirty="0" smtClean="0">
                <a:solidFill>
                  <a:srgbClr val="FF0000"/>
                </a:solidFill>
              </a:rPr>
              <a:t>为</a:t>
            </a:r>
            <a:r>
              <a:rPr lang="zh-CN" altLang="en-US" sz="3500" dirty="0">
                <a:solidFill>
                  <a:srgbClr val="FF0000"/>
                </a:solidFill>
              </a:rPr>
              <a:t>字符</a:t>
            </a:r>
            <a:r>
              <a:rPr lang="zh-CN" altLang="en-US" sz="3500" dirty="0" smtClean="0">
                <a:solidFill>
                  <a:srgbClr val="FF0000"/>
                </a:solidFill>
              </a:rPr>
              <a:t>个数，</a:t>
            </a:r>
            <a:r>
              <a:rPr lang="en-US" altLang="zh-CN" sz="3500" dirty="0" smtClean="0">
                <a:solidFill>
                  <a:srgbClr val="FF0000"/>
                </a:solidFill>
              </a:rPr>
              <a:t>1</a:t>
            </a:r>
            <a:r>
              <a:rPr lang="zh-CN" altLang="en-US" sz="3500" dirty="0" smtClean="0">
                <a:solidFill>
                  <a:srgbClr val="FF0000"/>
                </a:solidFill>
              </a:rPr>
              <a:t>个汉子算</a:t>
            </a:r>
            <a:r>
              <a:rPr lang="en-US" altLang="zh-CN" sz="3500" dirty="0" smtClean="0">
                <a:solidFill>
                  <a:srgbClr val="FF0000"/>
                </a:solidFill>
              </a:rPr>
              <a:t>2</a:t>
            </a:r>
            <a:r>
              <a:rPr lang="zh-CN" altLang="en-US" sz="3500" dirty="0" smtClean="0">
                <a:solidFill>
                  <a:srgbClr val="FF0000"/>
                </a:solidFill>
              </a:rPr>
              <a:t>个字符</a:t>
            </a:r>
            <a:endParaRPr lang="zh-CN" altLang="en-US" sz="3500" dirty="0">
              <a:solidFill>
                <a:srgbClr val="FF0000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CN" sz="3300" dirty="0"/>
              <a:t>Text</a:t>
            </a:r>
            <a:r>
              <a:rPr lang="zh-CN" altLang="en-US" sz="3300" dirty="0"/>
              <a:t>：存储大于</a:t>
            </a:r>
            <a:r>
              <a:rPr lang="en-US" altLang="zh-CN" sz="3300" dirty="0"/>
              <a:t>8000</a:t>
            </a:r>
            <a:r>
              <a:rPr lang="zh-CN" altLang="en-US" sz="3300" dirty="0"/>
              <a:t>字节的</a:t>
            </a:r>
            <a:r>
              <a:rPr lang="zh-CN" altLang="en-US" sz="3300" dirty="0" smtClean="0"/>
              <a:t>文本（将被弃用的类型）</a:t>
            </a:r>
            <a:endParaRPr lang="en-US" altLang="zh-CN" sz="3300" dirty="0"/>
          </a:p>
          <a:p>
            <a:pPr>
              <a:spcBef>
                <a:spcPts val="600"/>
              </a:spcBef>
            </a:pPr>
            <a:r>
              <a:rPr lang="en-US" altLang="zh-CN" sz="3200" dirty="0"/>
              <a:t>varchar(max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：</a:t>
            </a:r>
            <a:r>
              <a:rPr lang="zh-CN" altLang="en-US" sz="3300" dirty="0"/>
              <a:t>存储大于</a:t>
            </a:r>
            <a:r>
              <a:rPr lang="en-US" altLang="zh-CN" sz="3300" dirty="0"/>
              <a:t>8000</a:t>
            </a:r>
            <a:r>
              <a:rPr lang="zh-CN" altLang="en-US" sz="3300" dirty="0"/>
              <a:t>字节的文本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FCE0B4-30CC-4671-AC3A-CA88293F3C56}" type="datetime8">
              <a:rPr lang="zh-CN" altLang="en-US" smtClean="0"/>
              <a:pPr>
                <a:defRPr/>
              </a:pPr>
              <a:t>2016年2月28日8时25分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693C5-2466-49C7-9407-97947274FDD1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200"/>
              <a:t>统一字符编码字符串类型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776"/>
            <a:ext cx="8370887" cy="4608512"/>
          </a:xfrm>
        </p:spPr>
        <p:txBody>
          <a:bodyPr/>
          <a:lstStyle/>
          <a:p>
            <a:r>
              <a:rPr lang="en-US" altLang="zh-CN" sz="3300" dirty="0" err="1"/>
              <a:t>nchar</a:t>
            </a:r>
            <a:r>
              <a:rPr lang="zh-CN" altLang="en-US" sz="3300" dirty="0"/>
              <a:t>（</a:t>
            </a:r>
            <a:r>
              <a:rPr lang="en-US" altLang="zh-CN" sz="3300" dirty="0"/>
              <a:t>n</a:t>
            </a:r>
            <a:r>
              <a:rPr lang="zh-CN" altLang="en-US" sz="3300" dirty="0"/>
              <a:t>）</a:t>
            </a:r>
            <a:r>
              <a:rPr lang="en-US" altLang="zh-CN" sz="3300" dirty="0"/>
              <a:t>:</a:t>
            </a:r>
            <a:r>
              <a:rPr lang="zh-CN" altLang="en-US" sz="3300" dirty="0"/>
              <a:t>定长存储，</a:t>
            </a:r>
            <a:r>
              <a:rPr lang="en-US" altLang="zh-CN" sz="3300" dirty="0"/>
              <a:t>n&lt;=4000 </a:t>
            </a:r>
          </a:p>
          <a:p>
            <a:r>
              <a:rPr lang="en-US" altLang="zh-CN" sz="3300" dirty="0" err="1"/>
              <a:t>nvarchar</a:t>
            </a:r>
            <a:r>
              <a:rPr lang="zh-CN" altLang="en-US" sz="3300" dirty="0"/>
              <a:t>（</a:t>
            </a:r>
            <a:r>
              <a:rPr lang="en-US" altLang="zh-CN" sz="3300" dirty="0"/>
              <a:t>n</a:t>
            </a:r>
            <a:r>
              <a:rPr lang="zh-CN" altLang="en-US" sz="3300" dirty="0"/>
              <a:t>）：不定长存储，长度最大不超过</a:t>
            </a:r>
            <a:r>
              <a:rPr lang="en-US" altLang="zh-CN" sz="3300" dirty="0"/>
              <a:t>n , n&lt;=4000 </a:t>
            </a:r>
          </a:p>
          <a:p>
            <a:r>
              <a:rPr lang="en-US" altLang="zh-CN" sz="3300" dirty="0" err="1"/>
              <a:t>ntext</a:t>
            </a:r>
            <a:r>
              <a:rPr lang="zh-CN" altLang="en-US" sz="3300" dirty="0"/>
              <a:t>：存储大于</a:t>
            </a:r>
            <a:r>
              <a:rPr lang="en-US" altLang="zh-CN" sz="3300" dirty="0"/>
              <a:t>8000</a:t>
            </a:r>
            <a:r>
              <a:rPr lang="zh-CN" altLang="en-US" sz="3300" dirty="0"/>
              <a:t>字节的</a:t>
            </a:r>
            <a:r>
              <a:rPr lang="zh-CN" altLang="en-US" sz="3300" dirty="0" smtClean="0"/>
              <a:t>文本（</a:t>
            </a:r>
            <a:r>
              <a:rPr lang="zh-CN" altLang="en-US" sz="3300" dirty="0"/>
              <a:t>将被弃用的</a:t>
            </a:r>
            <a:r>
              <a:rPr lang="zh-CN" altLang="en-US" sz="3300" dirty="0" smtClean="0"/>
              <a:t>类型）</a:t>
            </a:r>
            <a:endParaRPr lang="en-US" altLang="zh-CN" sz="3300" dirty="0" smtClean="0"/>
          </a:p>
          <a:p>
            <a:r>
              <a:rPr lang="en-US" altLang="zh-CN" sz="3200" dirty="0" err="1"/>
              <a:t>nvarchar</a:t>
            </a:r>
            <a:r>
              <a:rPr lang="en-US" altLang="zh-CN" sz="3200" dirty="0"/>
              <a:t>(max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：</a:t>
            </a:r>
            <a:r>
              <a:rPr lang="zh-CN" altLang="en-US" sz="3300" dirty="0"/>
              <a:t>存储大于</a:t>
            </a:r>
            <a:r>
              <a:rPr lang="en-US" altLang="zh-CN" sz="3300" dirty="0"/>
              <a:t>8000</a:t>
            </a:r>
            <a:r>
              <a:rPr lang="zh-CN" altLang="en-US" sz="3300" dirty="0"/>
              <a:t>字节的文本</a:t>
            </a:r>
          </a:p>
          <a:p>
            <a:r>
              <a:rPr lang="zh-CN" altLang="en-US" sz="3300" dirty="0" smtClean="0">
                <a:solidFill>
                  <a:srgbClr val="FF0000"/>
                </a:solidFill>
              </a:rPr>
              <a:t>注：</a:t>
            </a:r>
            <a:r>
              <a:rPr lang="en-US" altLang="zh-CN" sz="3200" dirty="0" smtClean="0">
                <a:solidFill>
                  <a:srgbClr val="FF0000"/>
                </a:solidFill>
              </a:rPr>
              <a:t>n</a:t>
            </a:r>
            <a:r>
              <a:rPr lang="zh-CN" altLang="en-US" sz="3200" dirty="0">
                <a:solidFill>
                  <a:srgbClr val="FF0000"/>
                </a:solidFill>
              </a:rPr>
              <a:t>为字符</a:t>
            </a:r>
            <a:r>
              <a:rPr lang="zh-CN" altLang="en-US" sz="3200" dirty="0" smtClean="0">
                <a:solidFill>
                  <a:srgbClr val="FF0000"/>
                </a:solidFill>
              </a:rPr>
              <a:t>个数，</a:t>
            </a:r>
            <a:r>
              <a:rPr lang="zh-CN" altLang="en-US" sz="3300" dirty="0" smtClean="0">
                <a:solidFill>
                  <a:srgbClr val="FF0000"/>
                </a:solidFill>
              </a:rPr>
              <a:t>每个</a:t>
            </a:r>
            <a:r>
              <a:rPr lang="zh-CN" altLang="en-US" sz="3300" dirty="0">
                <a:solidFill>
                  <a:srgbClr val="FF0000"/>
                </a:solidFill>
              </a:rPr>
              <a:t>字符占两个字节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C5933D-450A-44DF-B10D-482DB08131BA}" type="datetime8">
              <a:rPr lang="zh-CN" altLang="en-US" smtClean="0"/>
              <a:pPr>
                <a:defRPr/>
              </a:pPr>
              <a:t>2016年2月28日8时25分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693C5-2466-49C7-9407-97947274FDD1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200"/>
              <a:t>二进制字符串类型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340768"/>
            <a:ext cx="8371656" cy="4752528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/>
              <a:t>Binary(n)</a:t>
            </a:r>
            <a:r>
              <a:rPr lang="zh-CN" altLang="en-US" dirty="0"/>
              <a:t>：固定长度，</a:t>
            </a:r>
            <a:r>
              <a:rPr lang="en-US" altLang="zh-CN" dirty="0" smtClean="0"/>
              <a:t>n&lt;=8000</a:t>
            </a:r>
            <a:endParaRPr lang="zh-CN" altLang="en-US" dirty="0"/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 err="1"/>
              <a:t>Varbinary</a:t>
            </a:r>
            <a:r>
              <a:rPr lang="en-US" altLang="zh-CN" dirty="0"/>
              <a:t>(n)</a:t>
            </a:r>
            <a:r>
              <a:rPr lang="zh-CN" altLang="en-US" dirty="0"/>
              <a:t>：可变长度，</a:t>
            </a:r>
            <a:r>
              <a:rPr lang="en-US" altLang="zh-CN" dirty="0" smtClean="0"/>
              <a:t>n&lt;</a:t>
            </a:r>
            <a:r>
              <a:rPr lang="zh-CN" altLang="en-US" dirty="0"/>
              <a:t>＝</a:t>
            </a:r>
            <a:r>
              <a:rPr lang="en-US" altLang="zh-CN" dirty="0" smtClean="0"/>
              <a:t>8000</a:t>
            </a:r>
            <a:endParaRPr lang="zh-CN" altLang="en-US" dirty="0"/>
          </a:p>
          <a:p>
            <a:pPr lvl="1" algn="just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zh-CN" altLang="en-US" dirty="0">
                <a:solidFill>
                  <a:srgbClr val="FF0000"/>
                </a:solidFill>
              </a:rPr>
              <a:t>注：</a:t>
            </a:r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zh-CN" altLang="en-US" dirty="0">
                <a:solidFill>
                  <a:srgbClr val="FF0000"/>
                </a:solidFill>
              </a:rPr>
              <a:t>为二进制数据的字节数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/>
              <a:t>image</a:t>
            </a:r>
            <a:r>
              <a:rPr lang="zh-CN" altLang="en-US" dirty="0" smtClean="0"/>
              <a:t>：</a:t>
            </a:r>
            <a:r>
              <a:rPr lang="zh-CN" altLang="zh-CN" dirty="0" smtClean="0"/>
              <a:t>用于</a:t>
            </a:r>
            <a:r>
              <a:rPr lang="zh-CN" altLang="zh-CN" dirty="0"/>
              <a:t>存储超过</a:t>
            </a:r>
            <a:r>
              <a:rPr lang="en-US" altLang="zh-CN" dirty="0"/>
              <a:t>8000</a:t>
            </a:r>
            <a:r>
              <a:rPr lang="zh-CN" altLang="zh-CN" dirty="0"/>
              <a:t>字节</a:t>
            </a:r>
            <a:r>
              <a:rPr lang="zh-CN" altLang="zh-CN" dirty="0" smtClean="0"/>
              <a:t>的</a:t>
            </a:r>
            <a:r>
              <a:rPr lang="zh-CN" altLang="en-US" dirty="0" smtClean="0"/>
              <a:t>二进制</a:t>
            </a:r>
            <a:r>
              <a:rPr lang="zh-CN" altLang="zh-CN" dirty="0" smtClean="0"/>
              <a:t>数据</a:t>
            </a:r>
            <a:r>
              <a:rPr lang="zh-CN" altLang="en-US" dirty="0" smtClean="0"/>
              <a:t>。（</a:t>
            </a:r>
            <a:r>
              <a:rPr lang="zh-CN" altLang="en-US" dirty="0"/>
              <a:t>将被弃用的</a:t>
            </a:r>
            <a:r>
              <a:rPr lang="zh-CN" altLang="en-US" dirty="0" smtClean="0"/>
              <a:t>类型）</a:t>
            </a:r>
            <a:endParaRPr lang="en-US" altLang="zh-CN" dirty="0" smtClean="0"/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 err="1"/>
              <a:t>varbinary</a:t>
            </a:r>
            <a:r>
              <a:rPr lang="en-US" altLang="zh-CN" dirty="0"/>
              <a:t>(max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r>
              <a:rPr lang="zh-CN" altLang="zh-CN" dirty="0" smtClean="0"/>
              <a:t>用于</a:t>
            </a:r>
            <a:r>
              <a:rPr lang="zh-CN" altLang="zh-CN" dirty="0"/>
              <a:t>存储超过</a:t>
            </a:r>
            <a:r>
              <a:rPr lang="en-US" altLang="zh-CN" dirty="0"/>
              <a:t>8000</a:t>
            </a:r>
            <a:r>
              <a:rPr lang="zh-CN" altLang="zh-CN" dirty="0"/>
              <a:t>字节</a:t>
            </a:r>
            <a:r>
              <a:rPr lang="zh-CN" altLang="zh-CN" dirty="0" smtClean="0"/>
              <a:t>的</a:t>
            </a:r>
            <a:r>
              <a:rPr lang="zh-CN" altLang="en-US" dirty="0" smtClean="0"/>
              <a:t>二进制</a:t>
            </a:r>
            <a:r>
              <a:rPr lang="zh-CN" altLang="zh-CN" dirty="0" smtClean="0"/>
              <a:t>数</a:t>
            </a:r>
            <a:r>
              <a:rPr lang="zh-CN" altLang="zh-CN" dirty="0"/>
              <a:t>据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633D8E-0A77-4F8A-B67B-FBC555BF7E6B}" type="datetime8">
              <a:rPr lang="zh-CN" altLang="en-US" smtClean="0"/>
              <a:pPr>
                <a:defRPr/>
              </a:pPr>
              <a:t>2016年2月28日8时25分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693C5-2466-49C7-9407-97947274FDD1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日期</a:t>
            </a:r>
            <a:r>
              <a:rPr lang="zh-CN" altLang="en-US" dirty="0" smtClean="0"/>
              <a:t>时间类型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sz="3200" dirty="0" smtClean="0"/>
              <a:t>Date</a:t>
            </a:r>
            <a:r>
              <a:rPr lang="zh-CN" altLang="en-US" sz="3200" dirty="0" smtClean="0"/>
              <a:t>：</a:t>
            </a:r>
            <a:r>
              <a:rPr lang="en-US" altLang="zh-CN" sz="3200" dirty="0" smtClean="0"/>
              <a:t>3</a:t>
            </a:r>
            <a:r>
              <a:rPr lang="zh-CN" altLang="en-US" sz="3200" dirty="0" smtClean="0"/>
              <a:t>字节，定义范围为</a:t>
            </a:r>
            <a:r>
              <a:rPr lang="en-US" altLang="zh-CN" sz="3200" dirty="0" smtClean="0"/>
              <a:t>0000-1-1</a:t>
            </a:r>
            <a:r>
              <a:rPr lang="zh-CN" altLang="en-US" sz="3200" dirty="0" smtClean="0"/>
              <a:t>到</a:t>
            </a:r>
            <a:r>
              <a:rPr lang="en-US" altLang="zh-CN" sz="3200" dirty="0" smtClean="0"/>
              <a:t>9999-12-31</a:t>
            </a:r>
            <a:r>
              <a:rPr lang="zh-CN" altLang="en-US" sz="3200" dirty="0" smtClean="0"/>
              <a:t>的日期。</a:t>
            </a:r>
            <a:r>
              <a:rPr lang="zh-CN" altLang="zh-CN" sz="3200" dirty="0"/>
              <a:t>默认格式为：</a:t>
            </a:r>
            <a:r>
              <a:rPr lang="en-US" altLang="zh-CN" sz="3200" dirty="0"/>
              <a:t>YYYY-MM-DD</a:t>
            </a:r>
            <a:endParaRPr lang="en-US" altLang="zh-CN" sz="3200" dirty="0" smtClean="0"/>
          </a:p>
          <a:p>
            <a:pPr algn="just"/>
            <a:r>
              <a:rPr lang="en-US" altLang="zh-CN" sz="3200" dirty="0"/>
              <a:t>time[(n</a:t>
            </a:r>
            <a:r>
              <a:rPr lang="en-US" altLang="zh-CN" sz="3200" dirty="0" smtClean="0"/>
              <a:t>)]</a:t>
            </a:r>
            <a:r>
              <a:rPr lang="zh-CN" altLang="en-US" sz="3200" dirty="0" smtClean="0"/>
              <a:t>：</a:t>
            </a:r>
            <a:r>
              <a:rPr lang="en-US" altLang="zh-CN" sz="3200" dirty="0" smtClean="0"/>
              <a:t>3-5</a:t>
            </a:r>
            <a:r>
              <a:rPr lang="zh-CN" altLang="en-US" sz="3200" dirty="0" smtClean="0"/>
              <a:t>字节，</a:t>
            </a:r>
            <a:r>
              <a:rPr lang="zh-CN" altLang="zh-CN" sz="3200" dirty="0" smtClean="0"/>
              <a:t>定义</a:t>
            </a:r>
            <a:r>
              <a:rPr lang="zh-CN" altLang="zh-CN" sz="3200" dirty="0"/>
              <a:t>一天中的某个时间，该时间基于</a:t>
            </a:r>
            <a:r>
              <a:rPr lang="en-US" altLang="zh-CN" sz="3200" dirty="0"/>
              <a:t>24</a:t>
            </a:r>
            <a:r>
              <a:rPr lang="zh-CN" altLang="zh-CN" sz="3200" dirty="0"/>
              <a:t>小时制。默认格式为：</a:t>
            </a:r>
            <a:r>
              <a:rPr lang="en-US" altLang="zh-CN" sz="3200" dirty="0" err="1"/>
              <a:t>hh:mm:ss</a:t>
            </a:r>
            <a:r>
              <a:rPr lang="en-US" altLang="zh-CN" sz="3200" dirty="0"/>
              <a:t>[.</a:t>
            </a:r>
            <a:r>
              <a:rPr lang="en-US" altLang="zh-CN" sz="3200" dirty="0" err="1"/>
              <a:t>nnnnnnn</a:t>
            </a:r>
            <a:r>
              <a:rPr lang="en-US" altLang="zh-CN" sz="3200" dirty="0" smtClean="0"/>
              <a:t>]</a:t>
            </a:r>
            <a:r>
              <a:rPr lang="zh-CN" altLang="en-US" sz="3200" dirty="0" smtClean="0"/>
              <a:t>，</a:t>
            </a:r>
            <a:r>
              <a:rPr lang="en-US" altLang="zh-CN" sz="3200" dirty="0"/>
              <a:t> n</a:t>
            </a:r>
            <a:r>
              <a:rPr lang="zh-CN" altLang="zh-CN" sz="3200" dirty="0"/>
              <a:t>为秒的小数位数，取值范围是</a:t>
            </a:r>
            <a:r>
              <a:rPr lang="en-US" altLang="zh-CN" sz="3200" dirty="0"/>
              <a:t>0</a:t>
            </a:r>
            <a:r>
              <a:rPr lang="zh-CN" altLang="zh-CN" sz="3200" dirty="0"/>
              <a:t>到</a:t>
            </a:r>
            <a:r>
              <a:rPr lang="en-US" altLang="zh-CN" sz="3200" dirty="0"/>
              <a:t>7</a:t>
            </a:r>
            <a:r>
              <a:rPr lang="zh-CN" altLang="zh-CN" sz="3200" dirty="0"/>
              <a:t>的</a:t>
            </a:r>
            <a:r>
              <a:rPr lang="zh-CN" altLang="zh-CN" sz="3200" dirty="0" smtClean="0"/>
              <a:t>整数</a:t>
            </a:r>
            <a:r>
              <a:rPr lang="zh-CN" altLang="en-US" sz="3200" dirty="0" smtClean="0"/>
              <a:t>。</a:t>
            </a:r>
            <a:endParaRPr lang="zh-CN" altLang="en-US" sz="3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BC6229-7EA5-44A8-986A-341EF360B5FE}" type="datetime8">
              <a:rPr lang="zh-CN" altLang="en-US" smtClean="0"/>
              <a:pPr>
                <a:defRPr/>
              </a:pPr>
              <a:t>2016年2月28日8时25分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693C5-2466-49C7-9407-97947274FDD1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199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200" b="1" dirty="0">
                <a:ea typeface="楷体_GB2312" pitchFamily="49" charset="-122"/>
              </a:rPr>
              <a:t>日期</a:t>
            </a:r>
            <a:r>
              <a:rPr lang="zh-CN" altLang="en-US" sz="4200" b="1" dirty="0" smtClean="0">
                <a:ea typeface="楷体_GB2312" pitchFamily="49" charset="-122"/>
              </a:rPr>
              <a:t>时间类型（续一）</a:t>
            </a:r>
            <a:endParaRPr lang="zh-CN" altLang="en-US" sz="4200" b="1" dirty="0">
              <a:ea typeface="楷体_GB2312" pitchFamily="49" charset="-122"/>
            </a:endParaRPr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268760"/>
            <a:ext cx="8371656" cy="4824536"/>
          </a:xfrm>
        </p:spPr>
        <p:txBody>
          <a:bodyPr/>
          <a:lstStyle/>
          <a:p>
            <a:r>
              <a:rPr lang="en-US" altLang="zh-CN" sz="3300" dirty="0" err="1"/>
              <a:t>Datetime</a:t>
            </a:r>
            <a:r>
              <a:rPr lang="zh-CN" altLang="en-US" sz="3300" dirty="0"/>
              <a:t>：</a:t>
            </a:r>
            <a:r>
              <a:rPr lang="en-US" altLang="zh-CN" sz="3300" dirty="0"/>
              <a:t>8</a:t>
            </a:r>
            <a:r>
              <a:rPr lang="zh-CN" altLang="en-US" sz="3300" dirty="0"/>
              <a:t>字节，年月日时分秒毫秒</a:t>
            </a:r>
          </a:p>
          <a:p>
            <a:pPr>
              <a:buFontTx/>
              <a:buNone/>
            </a:pPr>
            <a:r>
              <a:rPr lang="zh-CN" altLang="en-US" sz="3300" dirty="0"/>
              <a:t>	（例：</a:t>
            </a:r>
            <a:r>
              <a:rPr lang="zh-CN" altLang="en-US" sz="3300" dirty="0">
                <a:latin typeface="Times New Roman"/>
              </a:rPr>
              <a:t>‘</a:t>
            </a:r>
            <a:r>
              <a:rPr lang="en-US" altLang="zh-CN" sz="3300" dirty="0"/>
              <a:t>2001/08/03 10:30:00.000</a:t>
            </a:r>
            <a:r>
              <a:rPr lang="en-US" altLang="zh-CN" sz="3300" dirty="0">
                <a:latin typeface="Times New Roman"/>
              </a:rPr>
              <a:t>’</a:t>
            </a:r>
            <a:r>
              <a:rPr lang="en-US" altLang="zh-CN" sz="3300" dirty="0"/>
              <a:t> </a:t>
            </a:r>
            <a:r>
              <a:rPr lang="zh-CN" altLang="en-US" sz="3300" dirty="0" smtClean="0"/>
              <a:t>）</a:t>
            </a:r>
            <a:endParaRPr lang="en-US" altLang="zh-CN" sz="3300" dirty="0" smtClean="0"/>
          </a:p>
          <a:p>
            <a:pPr>
              <a:buFontTx/>
              <a:buNone/>
            </a:pPr>
            <a:r>
              <a:rPr lang="en-US" altLang="zh-CN" sz="3200" dirty="0" smtClean="0"/>
              <a:t>   </a:t>
            </a:r>
            <a:r>
              <a:rPr lang="zh-CN" altLang="zh-CN" sz="3200" dirty="0" smtClean="0"/>
              <a:t>存储从</a:t>
            </a:r>
            <a:r>
              <a:rPr lang="en-US" altLang="zh-CN" sz="3200" dirty="0" smtClean="0">
                <a:solidFill>
                  <a:srgbClr val="FF0000"/>
                </a:solidFill>
              </a:rPr>
              <a:t>1753</a:t>
            </a:r>
            <a:r>
              <a:rPr lang="zh-CN" altLang="zh-CN" sz="3200" dirty="0" smtClean="0">
                <a:solidFill>
                  <a:srgbClr val="FF0000"/>
                </a:solidFill>
              </a:rPr>
              <a:t>年</a:t>
            </a:r>
            <a:r>
              <a:rPr lang="en-US" altLang="zh-CN" sz="3200" dirty="0" smtClean="0">
                <a:solidFill>
                  <a:srgbClr val="FF0000"/>
                </a:solidFill>
              </a:rPr>
              <a:t>1</a:t>
            </a:r>
            <a:r>
              <a:rPr lang="zh-CN" altLang="zh-CN" sz="3200" dirty="0" smtClean="0">
                <a:solidFill>
                  <a:srgbClr val="FF0000"/>
                </a:solidFill>
              </a:rPr>
              <a:t>月</a:t>
            </a:r>
            <a:r>
              <a:rPr lang="en-US" altLang="zh-CN" sz="3200" dirty="0" smtClean="0">
                <a:solidFill>
                  <a:srgbClr val="FF0000"/>
                </a:solidFill>
              </a:rPr>
              <a:t>1</a:t>
            </a:r>
            <a:r>
              <a:rPr lang="zh-CN" altLang="zh-CN" sz="3200" dirty="0" smtClean="0">
                <a:solidFill>
                  <a:srgbClr val="FF0000"/>
                </a:solidFill>
              </a:rPr>
              <a:t>日到</a:t>
            </a:r>
            <a:r>
              <a:rPr lang="en-US" altLang="zh-CN" sz="3200" dirty="0" smtClean="0">
                <a:solidFill>
                  <a:srgbClr val="FF0000"/>
                </a:solidFill>
              </a:rPr>
              <a:t>9999</a:t>
            </a:r>
            <a:r>
              <a:rPr lang="zh-CN" altLang="zh-CN" sz="3200" dirty="0" smtClean="0">
                <a:solidFill>
                  <a:srgbClr val="FF0000"/>
                </a:solidFill>
              </a:rPr>
              <a:t>年</a:t>
            </a:r>
            <a:r>
              <a:rPr lang="en-US" altLang="zh-CN" sz="3200" dirty="0" smtClean="0">
                <a:solidFill>
                  <a:srgbClr val="FF0000"/>
                </a:solidFill>
              </a:rPr>
              <a:t>12</a:t>
            </a:r>
            <a:r>
              <a:rPr lang="zh-CN" altLang="zh-CN" sz="3200" dirty="0" smtClean="0">
                <a:solidFill>
                  <a:srgbClr val="FF0000"/>
                </a:solidFill>
              </a:rPr>
              <a:t>月</a:t>
            </a:r>
            <a:r>
              <a:rPr lang="en-US" altLang="zh-CN" sz="3200" dirty="0" smtClean="0">
                <a:solidFill>
                  <a:srgbClr val="FF0000"/>
                </a:solidFill>
              </a:rPr>
              <a:t>31</a:t>
            </a:r>
            <a:r>
              <a:rPr lang="zh-CN" altLang="zh-CN" sz="3200" dirty="0" smtClean="0">
                <a:solidFill>
                  <a:srgbClr val="FF0000"/>
                </a:solidFill>
              </a:rPr>
              <a:t>日</a:t>
            </a:r>
            <a:r>
              <a:rPr lang="zh-CN" altLang="zh-CN" sz="3200" dirty="0" smtClean="0"/>
              <a:t>的日期和时间数据</a:t>
            </a:r>
            <a:endParaRPr lang="zh-CN" altLang="en-US" sz="3300" dirty="0"/>
          </a:p>
          <a:p>
            <a:r>
              <a:rPr lang="en-US" altLang="zh-CN" sz="3300" dirty="0" err="1" smtClean="0"/>
              <a:t>SmallDateTime</a:t>
            </a:r>
            <a:r>
              <a:rPr lang="zh-CN" altLang="en-US" sz="3300" dirty="0"/>
              <a:t>：</a:t>
            </a:r>
            <a:r>
              <a:rPr lang="en-US" altLang="zh-CN" sz="3300" dirty="0"/>
              <a:t>4</a:t>
            </a:r>
            <a:r>
              <a:rPr lang="zh-CN" altLang="en-US" sz="3300" dirty="0"/>
              <a:t>字节，年月日时分</a:t>
            </a:r>
          </a:p>
          <a:p>
            <a:pPr>
              <a:buFontTx/>
              <a:buNone/>
            </a:pPr>
            <a:r>
              <a:rPr lang="zh-CN" altLang="en-US" sz="3300" dirty="0"/>
              <a:t>  （例</a:t>
            </a:r>
            <a:r>
              <a:rPr lang="zh-CN" altLang="en-US" sz="3300" dirty="0" smtClean="0"/>
              <a:t>：</a:t>
            </a:r>
            <a:r>
              <a:rPr lang="zh-CN" altLang="en-US" sz="3300" dirty="0" smtClean="0">
                <a:latin typeface="Times New Roman"/>
              </a:rPr>
              <a:t>‘</a:t>
            </a:r>
            <a:r>
              <a:rPr lang="en-US" altLang="zh-CN" sz="3300" dirty="0" smtClean="0"/>
              <a:t>2001/08/03 10:30:00</a:t>
            </a:r>
            <a:r>
              <a:rPr lang="en-US" altLang="zh-CN" sz="3300" dirty="0" smtClean="0">
                <a:latin typeface="Times New Roman"/>
              </a:rPr>
              <a:t>’</a:t>
            </a:r>
            <a:r>
              <a:rPr lang="en-US" altLang="zh-CN" sz="3300" dirty="0" smtClean="0"/>
              <a:t> </a:t>
            </a:r>
            <a:r>
              <a:rPr lang="zh-CN" altLang="en-US" sz="3300" dirty="0" smtClean="0"/>
              <a:t>）</a:t>
            </a:r>
            <a:endParaRPr lang="en-US" altLang="zh-CN" sz="3300" dirty="0" smtClean="0"/>
          </a:p>
          <a:p>
            <a:pPr>
              <a:buFontTx/>
              <a:buNone/>
            </a:pPr>
            <a:r>
              <a:rPr lang="en-US" altLang="zh-CN" sz="3200" dirty="0" smtClean="0"/>
              <a:t>  </a:t>
            </a:r>
            <a:r>
              <a:rPr lang="zh-CN" altLang="zh-CN" sz="3200" dirty="0" smtClean="0"/>
              <a:t>存储从</a:t>
            </a:r>
            <a:r>
              <a:rPr lang="en-US" altLang="zh-CN" sz="3200" dirty="0" smtClean="0">
                <a:solidFill>
                  <a:srgbClr val="FF0000"/>
                </a:solidFill>
              </a:rPr>
              <a:t>1900</a:t>
            </a:r>
            <a:r>
              <a:rPr lang="zh-CN" altLang="zh-CN" sz="3200" dirty="0" smtClean="0">
                <a:solidFill>
                  <a:srgbClr val="FF0000"/>
                </a:solidFill>
              </a:rPr>
              <a:t>年</a:t>
            </a:r>
            <a:r>
              <a:rPr lang="en-US" altLang="zh-CN" sz="3200" dirty="0" smtClean="0">
                <a:solidFill>
                  <a:srgbClr val="FF0000"/>
                </a:solidFill>
              </a:rPr>
              <a:t>1</a:t>
            </a:r>
            <a:r>
              <a:rPr lang="zh-CN" altLang="zh-CN" sz="3200" dirty="0" smtClean="0">
                <a:solidFill>
                  <a:srgbClr val="FF0000"/>
                </a:solidFill>
              </a:rPr>
              <a:t>月</a:t>
            </a:r>
            <a:r>
              <a:rPr lang="en-US" altLang="zh-CN" sz="3200" dirty="0" smtClean="0">
                <a:solidFill>
                  <a:srgbClr val="FF0000"/>
                </a:solidFill>
              </a:rPr>
              <a:t>1</a:t>
            </a:r>
            <a:r>
              <a:rPr lang="zh-CN" altLang="zh-CN" sz="3200" dirty="0" smtClean="0">
                <a:solidFill>
                  <a:srgbClr val="FF0000"/>
                </a:solidFill>
              </a:rPr>
              <a:t>日到</a:t>
            </a:r>
            <a:r>
              <a:rPr lang="en-US" altLang="zh-CN" sz="3200" dirty="0" smtClean="0">
                <a:solidFill>
                  <a:srgbClr val="FF0000"/>
                </a:solidFill>
              </a:rPr>
              <a:t>2079</a:t>
            </a:r>
            <a:r>
              <a:rPr lang="zh-CN" altLang="zh-CN" sz="3200" dirty="0" smtClean="0">
                <a:solidFill>
                  <a:srgbClr val="FF0000"/>
                </a:solidFill>
              </a:rPr>
              <a:t>年</a:t>
            </a:r>
            <a:r>
              <a:rPr lang="en-US" altLang="zh-CN" sz="3200" dirty="0" smtClean="0">
                <a:solidFill>
                  <a:srgbClr val="FF0000"/>
                </a:solidFill>
              </a:rPr>
              <a:t>6</a:t>
            </a:r>
            <a:r>
              <a:rPr lang="zh-CN" altLang="zh-CN" sz="3200" dirty="0" smtClean="0">
                <a:solidFill>
                  <a:srgbClr val="FF0000"/>
                </a:solidFill>
              </a:rPr>
              <a:t>月</a:t>
            </a:r>
            <a:r>
              <a:rPr lang="en-US" altLang="zh-CN" sz="3200" dirty="0" smtClean="0">
                <a:solidFill>
                  <a:srgbClr val="FF0000"/>
                </a:solidFill>
              </a:rPr>
              <a:t>6</a:t>
            </a:r>
            <a:r>
              <a:rPr lang="zh-CN" altLang="zh-CN" sz="3200" dirty="0" smtClean="0">
                <a:solidFill>
                  <a:srgbClr val="FF0000"/>
                </a:solidFill>
              </a:rPr>
              <a:t>日</a:t>
            </a:r>
            <a:r>
              <a:rPr lang="zh-CN" altLang="zh-CN" sz="3200" dirty="0" smtClean="0"/>
              <a:t>的日期和时间数据</a:t>
            </a:r>
            <a:endParaRPr lang="zh-CN" altLang="en-US" sz="33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82CDCF-22CD-45F8-AE7C-72396417F563}" type="datetime8">
              <a:rPr lang="zh-CN" altLang="en-US" smtClean="0"/>
              <a:pPr>
                <a:defRPr/>
              </a:pPr>
              <a:t>2016年2月28日8时25分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693C5-2466-49C7-9407-97947274FDD1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日期时间类型（</a:t>
            </a:r>
            <a:r>
              <a:rPr lang="zh-CN" altLang="en-US" dirty="0" smtClean="0"/>
              <a:t>续二）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1200"/>
              </a:spcBef>
            </a:pPr>
            <a:r>
              <a:rPr lang="en-US" altLang="zh-CN" sz="2400" dirty="0" smtClean="0"/>
              <a:t>Datetime2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6-8</a:t>
            </a:r>
            <a:r>
              <a:rPr lang="zh-CN" altLang="en-US" sz="2400" dirty="0" smtClean="0"/>
              <a:t>字节。</a:t>
            </a:r>
            <a:r>
              <a:rPr lang="zh-CN" altLang="zh-CN" sz="2400" dirty="0" smtClean="0"/>
              <a:t>定义</a:t>
            </a:r>
            <a:r>
              <a:rPr lang="zh-CN" altLang="zh-CN" sz="2400" dirty="0"/>
              <a:t>一个结合了</a:t>
            </a:r>
            <a:r>
              <a:rPr lang="en-US" altLang="zh-CN" sz="2400" dirty="0"/>
              <a:t>24</a:t>
            </a:r>
            <a:r>
              <a:rPr lang="zh-CN" altLang="zh-CN" sz="2400" dirty="0"/>
              <a:t>小时制时间的日期</a:t>
            </a:r>
            <a:r>
              <a:rPr lang="zh-CN" altLang="zh-CN" sz="2400" dirty="0" smtClean="0"/>
              <a:t>。默认格式：</a:t>
            </a:r>
            <a:r>
              <a:rPr lang="en-US" altLang="zh-CN" sz="2400" dirty="0"/>
              <a:t>YYYY-MM-DD </a:t>
            </a:r>
            <a:r>
              <a:rPr lang="en-US" altLang="zh-CN" sz="2400" dirty="0" err="1"/>
              <a:t>hh:mm:ss</a:t>
            </a:r>
            <a:r>
              <a:rPr lang="en-US" altLang="zh-CN" sz="2400" dirty="0"/>
              <a:t>[.</a:t>
            </a:r>
            <a:r>
              <a:rPr lang="en-US" altLang="zh-CN" sz="2400" dirty="0" err="1"/>
              <a:t>nnnnnnn</a:t>
            </a:r>
            <a:r>
              <a:rPr lang="en-US" altLang="zh-CN" sz="2400" dirty="0"/>
              <a:t>]</a:t>
            </a:r>
            <a:r>
              <a:rPr lang="zh-CN" altLang="zh-CN" sz="2400" dirty="0"/>
              <a:t>，</a:t>
            </a:r>
            <a:r>
              <a:rPr lang="en-US" altLang="zh-CN" sz="2400" dirty="0" smtClean="0"/>
              <a:t>n</a:t>
            </a:r>
            <a:r>
              <a:rPr lang="zh-CN" altLang="zh-CN" sz="2400" dirty="0" smtClean="0"/>
              <a:t>表示</a:t>
            </a:r>
            <a:r>
              <a:rPr lang="zh-CN" altLang="zh-CN" sz="2400" dirty="0"/>
              <a:t>秒的小数</a:t>
            </a:r>
            <a:r>
              <a:rPr lang="zh-CN" altLang="zh-CN" sz="2400" dirty="0" smtClean="0"/>
              <a:t>位数，</a:t>
            </a:r>
            <a:r>
              <a:rPr lang="zh-CN" altLang="zh-CN" sz="2400" dirty="0"/>
              <a:t>默认精度是</a:t>
            </a:r>
            <a:r>
              <a:rPr lang="en-US" altLang="zh-CN" sz="2400" dirty="0"/>
              <a:t>7</a:t>
            </a:r>
            <a:r>
              <a:rPr lang="zh-CN" altLang="zh-CN" sz="2400" dirty="0"/>
              <a:t>位小数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algn="just">
              <a:spcBef>
                <a:spcPts val="1200"/>
              </a:spcBef>
            </a:pPr>
            <a:r>
              <a:rPr lang="en-US" altLang="zh-CN" sz="2400" dirty="0" err="1" smtClean="0"/>
              <a:t>Datetimeoffset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8-10</a:t>
            </a:r>
            <a:r>
              <a:rPr lang="zh-CN" altLang="en-US" sz="2400" dirty="0" smtClean="0"/>
              <a:t>字节。</a:t>
            </a:r>
            <a:r>
              <a:rPr lang="zh-CN" altLang="zh-CN" sz="2400" dirty="0" smtClean="0"/>
              <a:t>定义</a:t>
            </a:r>
            <a:r>
              <a:rPr lang="zh-CN" altLang="zh-CN" sz="2400" dirty="0"/>
              <a:t>一个与采用 </a:t>
            </a:r>
            <a:r>
              <a:rPr lang="en-US" altLang="zh-CN" sz="2400" dirty="0"/>
              <a:t>24 </a:t>
            </a:r>
            <a:r>
              <a:rPr lang="zh-CN" altLang="zh-CN" sz="2400" dirty="0"/>
              <a:t>小时制</a:t>
            </a:r>
            <a:r>
              <a:rPr lang="zh-CN" altLang="zh-CN" sz="2400" dirty="0" smtClean="0"/>
              <a:t>并</a:t>
            </a:r>
            <a:r>
              <a:rPr lang="zh-CN" altLang="en-US" sz="2400" dirty="0" smtClean="0"/>
              <a:t>和</a:t>
            </a:r>
            <a:r>
              <a:rPr lang="zh-CN" altLang="zh-CN" sz="2400" dirty="0" smtClean="0"/>
              <a:t>可</a:t>
            </a:r>
            <a:r>
              <a:rPr lang="zh-CN" altLang="zh-CN" sz="2400" dirty="0"/>
              <a:t>识别时区的一日内时间相组合的日期，该数据类型使用户存储的日期和时间（</a:t>
            </a:r>
            <a:r>
              <a:rPr lang="en-US" altLang="zh-CN" sz="2400" dirty="0"/>
              <a:t>24</a:t>
            </a:r>
            <a:r>
              <a:rPr lang="zh-CN" altLang="zh-CN" sz="2400" dirty="0"/>
              <a:t>小时制）是时区一致的。语法格式为：</a:t>
            </a:r>
            <a:r>
              <a:rPr lang="en-US" altLang="zh-CN" sz="2400" dirty="0" err="1"/>
              <a:t>datetimeoffset</a:t>
            </a:r>
            <a:r>
              <a:rPr lang="en-US" altLang="zh-CN" sz="2400" dirty="0"/>
              <a:t> [(n)]</a:t>
            </a:r>
            <a:r>
              <a:rPr lang="zh-CN" altLang="zh-CN" sz="2400" dirty="0"/>
              <a:t>，</a:t>
            </a:r>
            <a:r>
              <a:rPr lang="en-US" altLang="zh-CN" sz="2400" dirty="0"/>
              <a:t>n</a:t>
            </a:r>
            <a:r>
              <a:rPr lang="zh-CN" altLang="zh-CN" sz="2400" dirty="0"/>
              <a:t>为秒的精度，最大为</a:t>
            </a:r>
            <a:r>
              <a:rPr lang="en-US" altLang="zh-CN" sz="2400" dirty="0"/>
              <a:t>7</a:t>
            </a:r>
            <a:r>
              <a:rPr lang="zh-CN" altLang="zh-CN" sz="2400" dirty="0"/>
              <a:t>。默认格式为：</a:t>
            </a:r>
            <a:r>
              <a:rPr lang="en-US" altLang="zh-CN" sz="2400" dirty="0"/>
              <a:t>YYYY-MM-DD </a:t>
            </a:r>
            <a:r>
              <a:rPr lang="en-US" altLang="zh-CN" sz="2400" dirty="0" err="1"/>
              <a:t>hh:mm:ss</a:t>
            </a:r>
            <a:r>
              <a:rPr lang="en-US" altLang="zh-CN" sz="2400" dirty="0"/>
              <a:t>[.</a:t>
            </a:r>
            <a:r>
              <a:rPr lang="en-US" altLang="zh-CN" sz="2400" dirty="0" err="1"/>
              <a:t>nnnnnnn</a:t>
            </a:r>
            <a:r>
              <a:rPr lang="en-US" altLang="zh-CN" sz="2400" dirty="0"/>
              <a:t>] [{+|-}hh1:mm1]</a:t>
            </a:r>
            <a:r>
              <a:rPr lang="zh-CN" altLang="zh-CN" sz="2400" dirty="0"/>
              <a:t>，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BC6229-7EA5-44A8-986A-341EF360B5FE}" type="datetime8">
              <a:rPr lang="zh-CN" altLang="en-US" smtClean="0"/>
              <a:pPr>
                <a:defRPr/>
              </a:pPr>
              <a:t>2016年2月28日8时25分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693C5-2466-49C7-9407-97947274FDD1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554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316913" cy="990600"/>
          </a:xfrm>
        </p:spPr>
        <p:txBody>
          <a:bodyPr/>
          <a:lstStyle/>
          <a:p>
            <a:r>
              <a:rPr lang="en-US" altLang="zh-CN" sz="4200" dirty="0" smtClean="0"/>
              <a:t>4.3 </a:t>
            </a:r>
            <a:r>
              <a:rPr lang="zh-CN" altLang="en-US" sz="4200" dirty="0"/>
              <a:t>数据定义功能</a:t>
            </a:r>
            <a:r>
              <a:rPr lang="zh-CN" altLang="en-US" dirty="0"/>
              <a:t> 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700808"/>
            <a:ext cx="6697092" cy="4320034"/>
          </a:xfrm>
        </p:spPr>
        <p:txBody>
          <a:bodyPr/>
          <a:lstStyle/>
          <a:p>
            <a:r>
              <a:rPr lang="en-US" altLang="zh-CN" sz="3700" dirty="0" smtClean="0"/>
              <a:t>4.3.1 </a:t>
            </a:r>
            <a:r>
              <a:rPr lang="zh-CN" altLang="en-US" sz="3700" dirty="0" smtClean="0"/>
              <a:t>架构定义</a:t>
            </a:r>
            <a:r>
              <a:rPr lang="zh-CN" altLang="en-US" sz="3700" dirty="0"/>
              <a:t>与删除 </a:t>
            </a:r>
          </a:p>
          <a:p>
            <a:r>
              <a:rPr lang="en-US" altLang="zh-CN" sz="3700" dirty="0" smtClean="0"/>
              <a:t>4.3.2 </a:t>
            </a:r>
            <a:r>
              <a:rPr lang="zh-CN" altLang="en-US" sz="3700" dirty="0" smtClean="0"/>
              <a:t>基本表</a:t>
            </a:r>
            <a:endParaRPr lang="zh-CN" altLang="en-US" sz="370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4EF145-1194-4C06-A358-0CADB23E473B}" type="datetime8">
              <a:rPr lang="zh-CN" altLang="en-US" smtClean="0"/>
              <a:pPr>
                <a:defRPr/>
              </a:pPr>
              <a:t>2016年2月28日8时25分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693C5-2466-49C7-9407-97947274FDD1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SQL</a:t>
            </a:r>
            <a:r>
              <a:rPr lang="zh-CN" altLang="zh-CN" dirty="0" smtClean="0"/>
              <a:t>数据定义功能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BC6229-7EA5-44A8-986A-341EF360B5FE}" type="datetime8">
              <a:rPr lang="zh-CN" altLang="en-US" smtClean="0"/>
              <a:pPr>
                <a:defRPr/>
              </a:pPr>
              <a:t>2016年2月28日8时25分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693C5-2466-49C7-9407-97947274FDD1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67543" y="1700809"/>
          <a:ext cx="8208913" cy="3744415"/>
        </p:xfrm>
        <a:graphic>
          <a:graphicData uri="http://schemas.openxmlformats.org/drawingml/2006/table">
            <a:tbl>
              <a:tblPr/>
              <a:tblGrid>
                <a:gridCol w="1080121"/>
                <a:gridCol w="2664296"/>
                <a:gridCol w="2171917"/>
                <a:gridCol w="2292579"/>
              </a:tblGrid>
              <a:tr h="473287"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b="1" kern="1000" dirty="0">
                          <a:solidFill>
                            <a:srgbClr val="FF0000"/>
                          </a:solidFill>
                          <a:latin typeface="Times New Roman"/>
                          <a:ea typeface="方正书宋简体"/>
                          <a:cs typeface="Times New Roman"/>
                        </a:rPr>
                        <a:t>对</a:t>
                      </a:r>
                      <a:r>
                        <a:rPr lang="en-US" sz="2000" b="1" kern="1000" dirty="0">
                          <a:solidFill>
                            <a:srgbClr val="FF0000"/>
                          </a:solidFill>
                          <a:latin typeface="Times New Roman"/>
                          <a:ea typeface="方正书宋简体"/>
                          <a:cs typeface="Times New Roman"/>
                        </a:rPr>
                        <a:t>  </a:t>
                      </a:r>
                      <a:r>
                        <a:rPr lang="zh-CN" sz="2000" b="1" kern="1000" dirty="0" smtClean="0">
                          <a:solidFill>
                            <a:srgbClr val="FF0000"/>
                          </a:solidFill>
                          <a:latin typeface="Times New Roman"/>
                          <a:ea typeface="方正书宋简体"/>
                          <a:cs typeface="Times New Roman"/>
                        </a:rPr>
                        <a:t>象</a:t>
                      </a:r>
                      <a:endParaRPr lang="zh-CN" sz="2000" b="1" kern="1000" dirty="0">
                        <a:solidFill>
                          <a:srgbClr val="FF0000"/>
                        </a:solidFill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b="1" kern="1000" dirty="0">
                          <a:solidFill>
                            <a:srgbClr val="FF0000"/>
                          </a:solidFill>
                          <a:latin typeface="Times New Roman"/>
                          <a:ea typeface="方正书宋简体"/>
                          <a:cs typeface="Times New Roman"/>
                        </a:rPr>
                        <a:t>创</a:t>
                      </a:r>
                      <a:r>
                        <a:rPr lang="en-US" sz="2000" b="1" kern="1000" dirty="0">
                          <a:solidFill>
                            <a:srgbClr val="FF0000"/>
                          </a:solidFill>
                          <a:latin typeface="Times New Roman"/>
                          <a:ea typeface="方正书宋简体"/>
                          <a:cs typeface="Times New Roman"/>
                        </a:rPr>
                        <a:t>    </a:t>
                      </a:r>
                      <a:r>
                        <a:rPr lang="zh-CN" sz="2000" b="1" kern="1000" dirty="0">
                          <a:solidFill>
                            <a:srgbClr val="FF0000"/>
                          </a:solidFill>
                          <a:latin typeface="Times New Roman"/>
                          <a:ea typeface="方正书宋简体"/>
                          <a:cs typeface="Times New Roman"/>
                        </a:rPr>
                        <a:t>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b="1" kern="1000" dirty="0">
                          <a:solidFill>
                            <a:srgbClr val="FF0000"/>
                          </a:solidFill>
                          <a:latin typeface="Times New Roman"/>
                          <a:ea typeface="方正书宋简体"/>
                          <a:cs typeface="Times New Roman"/>
                        </a:rPr>
                        <a:t>修</a:t>
                      </a:r>
                      <a:r>
                        <a:rPr lang="en-US" sz="2000" b="1" kern="1000" dirty="0">
                          <a:solidFill>
                            <a:srgbClr val="FF0000"/>
                          </a:solidFill>
                          <a:latin typeface="Times New Roman"/>
                          <a:ea typeface="方正书宋简体"/>
                          <a:cs typeface="Times New Roman"/>
                        </a:rPr>
                        <a:t>    </a:t>
                      </a:r>
                      <a:r>
                        <a:rPr lang="zh-CN" sz="2000" b="1" kern="1000" dirty="0">
                          <a:solidFill>
                            <a:srgbClr val="FF0000"/>
                          </a:solidFill>
                          <a:latin typeface="Times New Roman"/>
                          <a:ea typeface="方正书宋简体"/>
                          <a:cs typeface="Times New Roman"/>
                        </a:rPr>
                        <a:t>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b="1" kern="1000" dirty="0">
                          <a:solidFill>
                            <a:srgbClr val="FF0000"/>
                          </a:solidFill>
                          <a:latin typeface="Times New Roman"/>
                          <a:ea typeface="方正书宋简体"/>
                          <a:cs typeface="Times New Roman"/>
                        </a:rPr>
                        <a:t>删</a:t>
                      </a:r>
                      <a:r>
                        <a:rPr lang="en-US" sz="2000" b="1" kern="1000" dirty="0">
                          <a:solidFill>
                            <a:srgbClr val="FF0000"/>
                          </a:solidFill>
                          <a:latin typeface="Times New Roman"/>
                          <a:ea typeface="方正书宋简体"/>
                          <a:cs typeface="Times New Roman"/>
                        </a:rPr>
                        <a:t>    </a:t>
                      </a:r>
                      <a:r>
                        <a:rPr lang="zh-CN" sz="2000" b="1" kern="1000" dirty="0">
                          <a:solidFill>
                            <a:srgbClr val="FF0000"/>
                          </a:solidFill>
                          <a:latin typeface="Times New Roman"/>
                          <a:ea typeface="方正书宋简体"/>
                          <a:cs typeface="Times New Roman"/>
                        </a:rPr>
                        <a:t>除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7782">
                <a:tc>
                  <a:txBody>
                    <a:bodyPr/>
                    <a:lstStyle/>
                    <a:p>
                      <a:pPr indent="25400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b="1" kern="1000" dirty="0">
                          <a:latin typeface="Times New Roman"/>
                          <a:ea typeface="方正书宋简体"/>
                          <a:cs typeface="Times New Roman"/>
                        </a:rPr>
                        <a:t>架构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400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b="1" kern="1000" dirty="0">
                          <a:latin typeface="Times New Roman"/>
                          <a:ea typeface="方正书宋简体"/>
                          <a:cs typeface="Times New Roman"/>
                        </a:rPr>
                        <a:t>CREATE SCHEMA</a:t>
                      </a:r>
                      <a:endParaRPr lang="zh-CN" sz="2000" b="1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400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endParaRPr lang="en-US" sz="2000" b="1" kern="100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400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b="1" kern="1000">
                          <a:latin typeface="Times New Roman"/>
                          <a:ea typeface="方正书宋简体"/>
                          <a:cs typeface="Times New Roman"/>
                        </a:rPr>
                        <a:t>DROP SCHEMA</a:t>
                      </a:r>
                      <a:endParaRPr lang="zh-CN" sz="2000" b="1" kern="100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7782">
                <a:tc>
                  <a:txBody>
                    <a:bodyPr/>
                    <a:lstStyle/>
                    <a:p>
                      <a:pPr indent="25400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b="1" kern="1000">
                          <a:latin typeface="Times New Roman"/>
                          <a:ea typeface="方正书宋简体"/>
                          <a:cs typeface="Times New Roman"/>
                        </a:rPr>
                        <a:t>表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400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b="1" kern="1000" dirty="0">
                          <a:latin typeface="Times New Roman"/>
                          <a:ea typeface="方正书宋简体"/>
                          <a:cs typeface="Times New Roman"/>
                        </a:rPr>
                        <a:t>CREATE TABLE</a:t>
                      </a:r>
                      <a:endParaRPr lang="zh-CN" sz="2000" b="1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400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b="1" kern="1000" dirty="0">
                          <a:latin typeface="Times New Roman"/>
                          <a:ea typeface="方正书宋简体"/>
                          <a:cs typeface="Times New Roman"/>
                        </a:rPr>
                        <a:t>ALTER TABLE</a:t>
                      </a:r>
                      <a:endParaRPr lang="zh-CN" sz="2000" b="1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400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b="1" kern="1000">
                          <a:latin typeface="Times New Roman"/>
                          <a:ea typeface="方正书宋简体"/>
                          <a:cs typeface="Times New Roman"/>
                        </a:rPr>
                        <a:t>DROP TABLE</a:t>
                      </a:r>
                      <a:endParaRPr lang="zh-CN" sz="2000" b="1" kern="100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7782">
                <a:tc>
                  <a:txBody>
                    <a:bodyPr/>
                    <a:lstStyle/>
                    <a:p>
                      <a:pPr indent="25400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b="1" kern="1000">
                          <a:latin typeface="Times New Roman"/>
                          <a:ea typeface="方正书宋简体"/>
                          <a:cs typeface="Times New Roman"/>
                        </a:rPr>
                        <a:t>视图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400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b="1" kern="1000">
                          <a:latin typeface="Times New Roman"/>
                          <a:ea typeface="方正书宋简体"/>
                          <a:cs typeface="Times New Roman"/>
                        </a:rPr>
                        <a:t>CREATE VIEW</a:t>
                      </a:r>
                      <a:endParaRPr lang="zh-CN" sz="2000" b="1" kern="100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400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b="1" kern="1000" dirty="0">
                          <a:latin typeface="Times New Roman"/>
                          <a:ea typeface="方正书宋简体"/>
                          <a:cs typeface="Times New Roman"/>
                        </a:rPr>
                        <a:t>ALTER VIEW</a:t>
                      </a:r>
                      <a:endParaRPr lang="zh-CN" sz="2000" b="1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400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b="1" kern="1000" dirty="0">
                          <a:latin typeface="Times New Roman"/>
                          <a:ea typeface="方正书宋简体"/>
                          <a:cs typeface="Times New Roman"/>
                        </a:rPr>
                        <a:t>DROP VIEW</a:t>
                      </a:r>
                      <a:endParaRPr lang="zh-CN" sz="2000" b="1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7782">
                <a:tc>
                  <a:txBody>
                    <a:bodyPr/>
                    <a:lstStyle/>
                    <a:p>
                      <a:pPr indent="25400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b="1" kern="1000">
                          <a:latin typeface="Times New Roman"/>
                          <a:ea typeface="方正书宋简体"/>
                          <a:cs typeface="Times New Roman"/>
                        </a:rPr>
                        <a:t>索引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400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b="1" kern="1000">
                          <a:latin typeface="Times New Roman"/>
                          <a:ea typeface="方正书宋简体"/>
                          <a:cs typeface="Times New Roman"/>
                        </a:rPr>
                        <a:t>CREATE INDEX</a:t>
                      </a:r>
                      <a:endParaRPr lang="zh-CN" sz="2000" b="1" kern="100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400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b="1" kern="1000">
                          <a:latin typeface="Times New Roman"/>
                          <a:ea typeface="方正书宋简体"/>
                          <a:cs typeface="Times New Roman"/>
                        </a:rPr>
                        <a:t>ALTER INDEX</a:t>
                      </a:r>
                      <a:endParaRPr lang="zh-CN" sz="2000" b="1" kern="100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400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b="1" kern="1000" dirty="0">
                          <a:latin typeface="Times New Roman"/>
                          <a:ea typeface="方正书宋简体"/>
                          <a:cs typeface="Times New Roman"/>
                        </a:rPr>
                        <a:t>DROP INDEX</a:t>
                      </a:r>
                      <a:endParaRPr lang="zh-CN" sz="2000" b="1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>
                <a:solidFill>
                  <a:srgbClr val="FF0000"/>
                </a:solidFill>
              </a:rPr>
              <a:t>架构</a:t>
            </a:r>
            <a:r>
              <a:rPr lang="zh-CN" altLang="zh-CN" dirty="0" smtClean="0"/>
              <a:t>（</a:t>
            </a:r>
            <a:r>
              <a:rPr lang="en-US" altLang="zh-CN" dirty="0" smtClean="0"/>
              <a:t>schema</a:t>
            </a:r>
            <a:r>
              <a:rPr lang="zh-CN" altLang="zh-CN" dirty="0" smtClean="0"/>
              <a:t>，也称为</a:t>
            </a:r>
            <a:r>
              <a:rPr lang="zh-CN" altLang="zh-CN" dirty="0" smtClean="0">
                <a:solidFill>
                  <a:srgbClr val="FF0000"/>
                </a:solidFill>
              </a:rPr>
              <a:t>模式</a:t>
            </a:r>
            <a:r>
              <a:rPr lang="zh-CN" altLang="zh-CN" dirty="0" smtClean="0"/>
              <a:t>）是数据库下的一个逻辑命名空间，</a:t>
            </a:r>
            <a:endParaRPr lang="en-US" altLang="zh-CN" dirty="0" smtClean="0"/>
          </a:p>
          <a:p>
            <a:r>
              <a:rPr lang="zh-CN" altLang="zh-CN" dirty="0" smtClean="0"/>
              <a:t>可以存放表、视图等数据库对象，</a:t>
            </a:r>
            <a:endParaRPr lang="en-US" altLang="zh-CN" dirty="0" smtClean="0"/>
          </a:p>
          <a:p>
            <a:r>
              <a:rPr lang="zh-CN" altLang="zh-CN" dirty="0" smtClean="0"/>
              <a:t>是一个数据库对象的容器。</a:t>
            </a:r>
            <a:endParaRPr lang="en-US" altLang="zh-CN" dirty="0" smtClean="0"/>
          </a:p>
          <a:p>
            <a:r>
              <a:rPr lang="zh-CN" altLang="zh-CN" dirty="0" smtClean="0"/>
              <a:t>如果将数据库比喻为操作系统，</a:t>
            </a:r>
            <a:r>
              <a:rPr lang="zh-CN" altLang="en-US" dirty="0" smtClean="0"/>
              <a:t>则</a:t>
            </a:r>
            <a:r>
              <a:rPr lang="zh-CN" altLang="zh-CN" dirty="0" smtClean="0"/>
              <a:t>架构就相当于操作系统中的目录，架构中的对象就相当于目录下的文件。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BC6229-7EA5-44A8-986A-341EF360B5FE}" type="datetime8">
              <a:rPr lang="zh-CN" altLang="en-US" smtClean="0"/>
              <a:pPr>
                <a:defRPr/>
              </a:pPr>
              <a:t>2016年2月28日8时25分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693C5-2466-49C7-9407-97947274FDD1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一个数据库可以包含一个或多个架构，由特定的授权用户名所拥有。</a:t>
            </a:r>
            <a:endParaRPr lang="en-US" altLang="zh-CN" dirty="0" smtClean="0"/>
          </a:p>
          <a:p>
            <a:r>
              <a:rPr lang="zh-CN" altLang="zh-CN" dirty="0" smtClean="0"/>
              <a:t>在同一个数据库中，架构的名字必须是唯一的。</a:t>
            </a:r>
            <a:endParaRPr lang="en-US" altLang="zh-CN" dirty="0" smtClean="0"/>
          </a:p>
          <a:p>
            <a:r>
              <a:rPr lang="zh-CN" altLang="zh-CN" dirty="0" smtClean="0"/>
              <a:t>属于一个架构的对象称为</a:t>
            </a:r>
            <a:r>
              <a:rPr lang="zh-CN" altLang="zh-CN" dirty="0" smtClean="0">
                <a:solidFill>
                  <a:srgbClr val="FF0000"/>
                </a:solidFill>
              </a:rPr>
              <a:t>架构对象</a:t>
            </a:r>
            <a:r>
              <a:rPr lang="zh-CN" altLang="zh-CN" dirty="0" smtClean="0"/>
              <a:t>。架构对象</a:t>
            </a:r>
            <a:r>
              <a:rPr lang="zh-CN" altLang="en-US" dirty="0" smtClean="0"/>
              <a:t>可以是</a:t>
            </a:r>
            <a:r>
              <a:rPr lang="zh-CN" altLang="zh-CN" dirty="0" smtClean="0"/>
              <a:t>：基本表、视图、触发器等。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BC6229-7EA5-44A8-986A-341EF360B5FE}" type="datetime8">
              <a:rPr lang="zh-CN" altLang="en-US" smtClean="0"/>
              <a:pPr>
                <a:defRPr/>
              </a:pPr>
              <a:t>2016年2月28日8时25分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693C5-2466-49C7-9407-97947274FDD1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4674" y="304800"/>
            <a:ext cx="8173789" cy="819150"/>
          </a:xfrm>
        </p:spPr>
        <p:txBody>
          <a:bodyPr/>
          <a:lstStyle/>
          <a:p>
            <a:pPr algn="ctr" eaLnBrk="1" hangingPunct="1"/>
            <a:r>
              <a:rPr lang="zh-CN" altLang="en-US" sz="40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sz="40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sz="40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sz="44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40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SQL</a:t>
            </a:r>
            <a:r>
              <a:rPr lang="zh-CN" altLang="zh-CN" sz="40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语言基础及数据定义功能</a:t>
            </a:r>
            <a:endParaRPr lang="zh-CN" altLang="en-US" sz="4000" b="1" dirty="0" smtClean="0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47813" y="1613371"/>
            <a:ext cx="6408737" cy="3455988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None/>
            </a:pPr>
            <a:r>
              <a:rPr lang="en-US" altLang="zh-CN" sz="3600" b="1" dirty="0" smtClean="0">
                <a:latin typeface="仿宋_GB2312" pitchFamily="49" charset="-122"/>
                <a:ea typeface="仿宋_GB2312" pitchFamily="49" charset="-122"/>
              </a:rPr>
              <a:t>4.1 SQL</a:t>
            </a:r>
            <a:r>
              <a:rPr lang="zh-CN" altLang="zh-CN" sz="3600" b="1" dirty="0" smtClean="0">
                <a:latin typeface="仿宋_GB2312" pitchFamily="49" charset="-122"/>
                <a:ea typeface="仿宋_GB2312" pitchFamily="49" charset="-122"/>
              </a:rPr>
              <a:t>语言概述</a:t>
            </a:r>
            <a:endParaRPr lang="en-US" altLang="zh-CN" sz="3600" b="1" dirty="0" smtClean="0"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lnSpc>
                <a:spcPct val="110000"/>
              </a:lnSpc>
              <a:buNone/>
            </a:pPr>
            <a:r>
              <a:rPr lang="en-US" altLang="zh-CN" sz="3600" b="1" dirty="0" smtClean="0">
                <a:latin typeface="仿宋_GB2312" pitchFamily="49" charset="-122"/>
                <a:ea typeface="仿宋_GB2312" pitchFamily="49" charset="-122"/>
              </a:rPr>
              <a:t>4.2 SQL</a:t>
            </a:r>
            <a:r>
              <a:rPr lang="zh-CN" altLang="zh-CN" sz="3600" b="1" dirty="0" smtClean="0">
                <a:latin typeface="仿宋_GB2312" pitchFamily="49" charset="-122"/>
                <a:ea typeface="仿宋_GB2312" pitchFamily="49" charset="-122"/>
              </a:rPr>
              <a:t>语言支持的数据类型</a:t>
            </a:r>
            <a:endParaRPr lang="en-US" altLang="zh-CN" sz="3600" b="1" dirty="0" smtClean="0"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sz="3600" b="1" dirty="0" smtClean="0">
                <a:latin typeface="仿宋_GB2312" pitchFamily="49" charset="-122"/>
                <a:ea typeface="仿宋_GB2312" pitchFamily="49" charset="-122"/>
              </a:rPr>
              <a:t>4.3 </a:t>
            </a:r>
            <a:r>
              <a:rPr lang="zh-CN" altLang="zh-CN" sz="3600" b="1" dirty="0" smtClean="0">
                <a:latin typeface="仿宋_GB2312" pitchFamily="49" charset="-122"/>
                <a:ea typeface="仿宋_GB2312" pitchFamily="49" charset="-122"/>
              </a:rPr>
              <a:t>数据定义功能</a:t>
            </a:r>
            <a:endParaRPr lang="en-US" altLang="zh-CN" sz="3600" b="1" dirty="0" smtClean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2292" name="日期占位符 3"/>
          <p:cNvSpPr>
            <a:spLocks noGrp="1"/>
          </p:cNvSpPr>
          <p:nvPr>
            <p:ph type="dt" sz="quarter" idx="10"/>
          </p:nvPr>
        </p:nvSpPr>
        <p:spPr>
          <a:xfrm>
            <a:off x="609600" y="6245225"/>
            <a:ext cx="2090738" cy="476250"/>
          </a:xfrm>
          <a:noFill/>
        </p:spPr>
        <p:txBody>
          <a:bodyPr/>
          <a:lstStyle/>
          <a:p>
            <a:fld id="{91F51B7D-C5D7-4B8B-9B94-D81EEB2B5F80}" type="datetime8">
              <a:rPr lang="zh-CN" altLang="en-US" smtClean="0">
                <a:solidFill>
                  <a:srgbClr val="0000FF"/>
                </a:solidFill>
              </a:rPr>
              <a:pPr/>
              <a:t>2016年2月28日8时25分</a:t>
            </a:fld>
            <a:endParaRPr lang="zh-CN" altLang="en-US" smtClean="0">
              <a:solidFill>
                <a:srgbClr val="0000FF"/>
              </a:solidFill>
            </a:endParaRPr>
          </a:p>
        </p:txBody>
      </p:sp>
      <p:sp>
        <p:nvSpPr>
          <p:cNvPr id="12293" name="灯片编号占位符 4"/>
          <p:cNvSpPr txBox="1">
            <a:spLocks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78F10C3F-163C-42F5-81B0-6795A24CEDF3}" type="slidenum">
              <a:rPr lang="zh-CN" altLang="en-US" sz="1200">
                <a:solidFill>
                  <a:srgbClr val="0000FF"/>
                </a:solidFill>
              </a:rPr>
              <a:pPr algn="r"/>
              <a:t>2</a:t>
            </a:fld>
            <a:endParaRPr lang="zh-CN" altLang="en-US" sz="1200">
              <a:solidFill>
                <a:srgbClr val="0000FF"/>
              </a:solidFill>
            </a:endParaRPr>
          </a:p>
        </p:txBody>
      </p:sp>
      <p:sp>
        <p:nvSpPr>
          <p:cNvPr id="6" name="动作按钮: 前进或下一项 5">
            <a:hlinkClick r:id="rId3" action="ppaction://hlinksldjump" highlightClick="1"/>
          </p:cNvPr>
          <p:cNvSpPr/>
          <p:nvPr/>
        </p:nvSpPr>
        <p:spPr>
          <a:xfrm>
            <a:off x="827584" y="1756271"/>
            <a:ext cx="648072" cy="360040"/>
          </a:xfrm>
          <a:prstGeom prst="actionButtonForwardNex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动作按钮: 前进或下一项 6">
            <a:hlinkClick r:id="rId4" action="ppaction://hlinksldjump" highlightClick="1"/>
          </p:cNvPr>
          <p:cNvSpPr/>
          <p:nvPr/>
        </p:nvSpPr>
        <p:spPr>
          <a:xfrm>
            <a:off x="827584" y="2476351"/>
            <a:ext cx="648072" cy="360040"/>
          </a:xfrm>
          <a:prstGeom prst="actionButtonForwardNex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动作按钮: 前进或下一项 7">
            <a:hlinkClick r:id="rId5" action="ppaction://hlinksldjump" highlightClick="1"/>
          </p:cNvPr>
          <p:cNvSpPr/>
          <p:nvPr/>
        </p:nvSpPr>
        <p:spPr>
          <a:xfrm>
            <a:off x="827584" y="3196431"/>
            <a:ext cx="648072" cy="360040"/>
          </a:xfrm>
          <a:prstGeom prst="actionButtonForwardNex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8150" lvl="1" indent="0">
              <a:spcBef>
                <a:spcPts val="300"/>
              </a:spcBef>
              <a:buNone/>
            </a:pPr>
            <a:r>
              <a:rPr lang="en-US" altLang="zh-CN" sz="2800" dirty="0"/>
              <a:t>CREATE SCHEMA { </a:t>
            </a:r>
            <a:endParaRPr lang="zh-CN" altLang="zh-CN" sz="2800" dirty="0"/>
          </a:p>
          <a:p>
            <a:pPr marL="438150" lvl="1" indent="0">
              <a:spcBef>
                <a:spcPts val="300"/>
              </a:spcBef>
              <a:buNone/>
            </a:pPr>
            <a:r>
              <a:rPr lang="en-US" altLang="zh-CN" sz="2800" dirty="0" smtClean="0"/>
              <a:t>    &lt;</a:t>
            </a:r>
            <a:r>
              <a:rPr lang="zh-CN" altLang="zh-CN" sz="2800" dirty="0"/>
              <a:t>架构名</a:t>
            </a:r>
            <a:r>
              <a:rPr lang="en-US" altLang="zh-CN" sz="2800" dirty="0"/>
              <a:t>&gt;</a:t>
            </a:r>
            <a:endParaRPr lang="zh-CN" altLang="zh-CN" sz="2800" dirty="0"/>
          </a:p>
          <a:p>
            <a:pPr marL="438150" lvl="1" indent="0">
              <a:spcBef>
                <a:spcPts val="300"/>
              </a:spcBef>
              <a:buNone/>
            </a:pPr>
            <a:r>
              <a:rPr lang="en-US" altLang="zh-CN" sz="2800" dirty="0" smtClean="0"/>
              <a:t>  | </a:t>
            </a:r>
            <a:r>
              <a:rPr lang="en-US" altLang="zh-CN" sz="2800" dirty="0"/>
              <a:t>AUTHORIZATION &lt;</a:t>
            </a:r>
            <a:r>
              <a:rPr lang="zh-CN" altLang="zh-CN" sz="2800" dirty="0"/>
              <a:t>所有者名</a:t>
            </a:r>
            <a:r>
              <a:rPr lang="en-US" altLang="zh-CN" sz="2800" dirty="0"/>
              <a:t>&gt;</a:t>
            </a:r>
            <a:endParaRPr lang="zh-CN" altLang="zh-CN" sz="2800" dirty="0"/>
          </a:p>
          <a:p>
            <a:pPr marL="438150" lvl="1" indent="0">
              <a:spcBef>
                <a:spcPts val="300"/>
              </a:spcBef>
              <a:buNone/>
            </a:pPr>
            <a:r>
              <a:rPr lang="en-US" altLang="zh-CN" sz="2800" dirty="0" smtClean="0"/>
              <a:t>  | </a:t>
            </a:r>
            <a:r>
              <a:rPr lang="en-US" altLang="zh-CN" sz="2800" dirty="0"/>
              <a:t>&lt;</a:t>
            </a:r>
            <a:r>
              <a:rPr lang="zh-CN" altLang="zh-CN" sz="2800" dirty="0"/>
              <a:t>架构名</a:t>
            </a:r>
            <a:r>
              <a:rPr lang="en-US" altLang="zh-CN" sz="2800" dirty="0"/>
              <a:t>&gt; AUTHORIZATION &lt;</a:t>
            </a:r>
            <a:r>
              <a:rPr lang="zh-CN" altLang="zh-CN" sz="2800" dirty="0"/>
              <a:t>所有者名</a:t>
            </a:r>
            <a:r>
              <a:rPr lang="en-US" altLang="zh-CN" sz="2800" dirty="0"/>
              <a:t>&gt;</a:t>
            </a:r>
            <a:endParaRPr lang="zh-CN" altLang="zh-CN" sz="2800" dirty="0"/>
          </a:p>
          <a:p>
            <a:pPr marL="438150" lvl="1" indent="0">
              <a:spcBef>
                <a:spcPts val="300"/>
              </a:spcBef>
              <a:buNone/>
            </a:pPr>
            <a:r>
              <a:rPr lang="en-US" altLang="zh-CN" sz="2800" dirty="0" smtClean="0"/>
              <a:t>}</a:t>
            </a:r>
            <a:endParaRPr lang="zh-CN" altLang="zh-CN" sz="2800" dirty="0"/>
          </a:p>
          <a:p>
            <a:pPr marL="438150" lvl="1" indent="0">
              <a:spcBef>
                <a:spcPts val="300"/>
              </a:spcBef>
              <a:buNone/>
            </a:pPr>
            <a:r>
              <a:rPr lang="en-US" altLang="zh-CN" sz="2800" dirty="0"/>
              <a:t>[ { </a:t>
            </a:r>
            <a:r>
              <a:rPr lang="zh-CN" altLang="zh-CN" sz="2800" dirty="0"/>
              <a:t>表定义语句</a:t>
            </a:r>
            <a:r>
              <a:rPr lang="en-US" altLang="zh-CN" sz="2800" dirty="0"/>
              <a:t> | </a:t>
            </a:r>
            <a:r>
              <a:rPr lang="zh-CN" altLang="zh-CN" sz="2800" dirty="0"/>
              <a:t>视图定义语句</a:t>
            </a:r>
            <a:r>
              <a:rPr lang="en-US" altLang="zh-CN" sz="2800" dirty="0"/>
              <a:t> </a:t>
            </a:r>
            <a:endParaRPr lang="zh-CN" altLang="zh-CN" sz="2800" dirty="0"/>
          </a:p>
          <a:p>
            <a:pPr marL="438150" lvl="1" indent="0">
              <a:spcBef>
                <a:spcPts val="300"/>
              </a:spcBef>
              <a:buNone/>
            </a:pPr>
            <a:r>
              <a:rPr lang="en-US" altLang="zh-CN" sz="2800" dirty="0"/>
              <a:t>  </a:t>
            </a:r>
            <a:r>
              <a:rPr lang="en-US" altLang="zh-CN" sz="2800" dirty="0" smtClean="0"/>
              <a:t>  </a:t>
            </a:r>
            <a:r>
              <a:rPr lang="en-US" altLang="zh-CN" sz="2800" dirty="0"/>
              <a:t>| </a:t>
            </a:r>
            <a:r>
              <a:rPr lang="zh-CN" altLang="zh-CN" sz="2800" dirty="0"/>
              <a:t>授权语句</a:t>
            </a:r>
            <a:r>
              <a:rPr lang="en-US" altLang="zh-CN" sz="2800" dirty="0"/>
              <a:t> | </a:t>
            </a:r>
            <a:r>
              <a:rPr lang="zh-CN" altLang="zh-CN" sz="2800" dirty="0"/>
              <a:t>收权语句 </a:t>
            </a:r>
            <a:r>
              <a:rPr lang="en-US" altLang="zh-CN" sz="2800" dirty="0"/>
              <a:t>| </a:t>
            </a:r>
            <a:r>
              <a:rPr lang="zh-CN" altLang="zh-CN" sz="2800" dirty="0"/>
              <a:t>拒绝权限语句</a:t>
            </a:r>
            <a:r>
              <a:rPr lang="en-US" altLang="zh-CN" sz="2800" dirty="0"/>
              <a:t> }</a:t>
            </a:r>
            <a:endParaRPr lang="zh-CN" altLang="zh-CN" sz="2800" dirty="0"/>
          </a:p>
          <a:p>
            <a:pPr marL="438150" lvl="1" indent="0">
              <a:spcBef>
                <a:spcPts val="300"/>
              </a:spcBef>
              <a:buNone/>
            </a:pPr>
            <a:r>
              <a:rPr lang="en-US" altLang="zh-CN" sz="2800" dirty="0"/>
              <a:t>   ]</a:t>
            </a:r>
            <a:endParaRPr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BC6229-7EA5-44A8-986A-341EF360B5FE}" type="datetime8">
              <a:rPr lang="zh-CN" altLang="en-US" smtClean="0"/>
              <a:pPr>
                <a:defRPr/>
              </a:pPr>
              <a:t>2016年2月28日8时25分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693C5-2466-49C7-9407-97947274FDD1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858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定义架构语句说明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9678" y="1412776"/>
            <a:ext cx="8325742" cy="4625454"/>
          </a:xfrm>
        </p:spPr>
        <p:txBody>
          <a:bodyPr/>
          <a:lstStyle/>
          <a:p>
            <a:r>
              <a:rPr lang="zh-CN" altLang="zh-CN" sz="3400" dirty="0" smtClean="0"/>
              <a:t>如果没有指定</a:t>
            </a:r>
            <a:r>
              <a:rPr lang="en-US" altLang="zh-CN" sz="3400" dirty="0" smtClean="0"/>
              <a:t>&lt;</a:t>
            </a:r>
            <a:r>
              <a:rPr lang="zh-CN" altLang="zh-CN" sz="3400" dirty="0" smtClean="0"/>
              <a:t>架构名</a:t>
            </a:r>
            <a:r>
              <a:rPr lang="en-US" altLang="zh-CN" sz="3400" dirty="0" smtClean="0"/>
              <a:t>&gt;</a:t>
            </a:r>
            <a:r>
              <a:rPr lang="zh-CN" altLang="zh-CN" sz="3400" dirty="0" smtClean="0"/>
              <a:t>，则</a:t>
            </a:r>
            <a:r>
              <a:rPr lang="en-US" altLang="zh-CN" sz="3400" dirty="0" smtClean="0"/>
              <a:t>&lt;</a:t>
            </a:r>
            <a:r>
              <a:rPr lang="zh-CN" altLang="zh-CN" sz="3400" dirty="0" smtClean="0"/>
              <a:t>架构名</a:t>
            </a:r>
            <a:r>
              <a:rPr lang="en-US" altLang="zh-CN" sz="3400" dirty="0" smtClean="0"/>
              <a:t>&gt;</a:t>
            </a:r>
            <a:r>
              <a:rPr lang="zh-CN" altLang="zh-CN" sz="3400" dirty="0" smtClean="0"/>
              <a:t>隐含为</a:t>
            </a:r>
            <a:r>
              <a:rPr lang="en-US" altLang="zh-CN" sz="3400" dirty="0" smtClean="0"/>
              <a:t>&lt;</a:t>
            </a:r>
            <a:r>
              <a:rPr lang="zh-CN" altLang="zh-CN" sz="3400" dirty="0" smtClean="0"/>
              <a:t>用户名</a:t>
            </a:r>
            <a:r>
              <a:rPr lang="en-US" altLang="zh-CN" sz="3400" dirty="0" smtClean="0"/>
              <a:t>&gt;</a:t>
            </a:r>
            <a:r>
              <a:rPr lang="zh-CN" altLang="zh-CN" sz="3400" dirty="0" smtClean="0"/>
              <a:t>。</a:t>
            </a:r>
            <a:endParaRPr lang="en-US" altLang="zh-CN" sz="3400" dirty="0" smtClean="0"/>
          </a:p>
          <a:p>
            <a:r>
              <a:rPr lang="zh-CN" altLang="zh-CN" sz="3400" dirty="0" smtClean="0"/>
              <a:t>一个</a:t>
            </a:r>
            <a:r>
              <a:rPr lang="en-US" altLang="zh-CN" sz="3400" dirty="0" smtClean="0"/>
              <a:t>&lt;</a:t>
            </a:r>
            <a:r>
              <a:rPr lang="zh-CN" altLang="zh-CN" sz="3400" dirty="0" smtClean="0"/>
              <a:t>用户名</a:t>
            </a:r>
            <a:r>
              <a:rPr lang="en-US" altLang="zh-CN" sz="3400" dirty="0" smtClean="0"/>
              <a:t>&gt;</a:t>
            </a:r>
            <a:r>
              <a:rPr lang="zh-CN" altLang="zh-CN" sz="3400" dirty="0" smtClean="0"/>
              <a:t>可以拥有多个架构。</a:t>
            </a:r>
            <a:endParaRPr lang="en-US" altLang="zh-CN" sz="3400" dirty="0" smtClean="0"/>
          </a:p>
          <a:p>
            <a:r>
              <a:rPr lang="zh-CN" altLang="en-US" sz="3400" dirty="0" smtClean="0"/>
              <a:t>执行</a:t>
            </a:r>
            <a:r>
              <a:rPr lang="zh-CN" altLang="zh-CN" sz="3400" dirty="0" smtClean="0"/>
              <a:t>创建架构语句的用户必须具有管理员权限，</a:t>
            </a:r>
            <a:r>
              <a:rPr lang="zh-CN" altLang="en-US" sz="3400" dirty="0" smtClean="0"/>
              <a:t>或</a:t>
            </a:r>
            <a:r>
              <a:rPr lang="en-US" altLang="zh-CN" sz="3400" dirty="0" smtClean="0"/>
              <a:t>CREATE SCHEMA</a:t>
            </a:r>
            <a:r>
              <a:rPr lang="zh-CN" altLang="zh-CN" sz="3400" dirty="0" smtClean="0"/>
              <a:t>权限</a:t>
            </a:r>
            <a:r>
              <a:rPr lang="zh-CN" altLang="en-US" sz="3400" dirty="0" smtClean="0"/>
              <a:t>。</a:t>
            </a:r>
            <a:endParaRPr lang="zh-CN" altLang="en-US" sz="3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BC6229-7EA5-44A8-986A-341EF360B5FE}" type="datetime8">
              <a:rPr lang="zh-CN" altLang="en-US" smtClean="0"/>
              <a:pPr>
                <a:defRPr/>
              </a:pPr>
              <a:t>2016年2月28日8时25分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693C5-2466-49C7-9407-97947274FDD1}" type="slidenum">
              <a:rPr lang="zh-CN" altLang="en-US" smtClean="0"/>
              <a:pPr>
                <a:defRPr/>
              </a:pPr>
              <a:t>21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例</a:t>
            </a:r>
            <a:r>
              <a:rPr lang="en-US" altLang="zh-CN" dirty="0" smtClean="0"/>
              <a:t>1</a:t>
            </a:r>
            <a:r>
              <a:rPr lang="zh-CN" altLang="zh-CN" dirty="0" smtClean="0"/>
              <a:t>．为用户“</a:t>
            </a:r>
            <a:r>
              <a:rPr lang="en-US" altLang="zh-CN" dirty="0" smtClean="0"/>
              <a:t>ZHANG</a:t>
            </a:r>
            <a:r>
              <a:rPr lang="zh-CN" altLang="zh-CN" dirty="0" smtClean="0"/>
              <a:t>”定义一个架构，架构名为“</a:t>
            </a:r>
            <a:r>
              <a:rPr lang="en-US" altLang="zh-CN" dirty="0" smtClean="0"/>
              <a:t>S_C</a:t>
            </a:r>
            <a:r>
              <a:rPr lang="zh-CN" altLang="zh-CN" dirty="0" smtClean="0"/>
              <a:t>”。</a:t>
            </a:r>
          </a:p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 CREATE SCHEMA S_C AUTHORIZATION ZHANG</a:t>
            </a:r>
            <a:endParaRPr lang="zh-CN" altLang="zh-CN" sz="3200" dirty="0" smtClean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</a:pPr>
            <a:r>
              <a:rPr lang="zh-CN" altLang="zh-CN" dirty="0" smtClean="0"/>
              <a:t>例</a:t>
            </a:r>
            <a:r>
              <a:rPr lang="en-US" altLang="zh-CN" dirty="0" smtClean="0"/>
              <a:t>2</a:t>
            </a:r>
            <a:r>
              <a:rPr lang="zh-CN" altLang="zh-CN" dirty="0" smtClean="0"/>
              <a:t>．</a:t>
            </a:r>
            <a:r>
              <a:rPr lang="zh-CN" altLang="zh-CN" dirty="0"/>
              <a:t>定义一个名字为</a:t>
            </a:r>
            <a:r>
              <a:rPr lang="en-US" altLang="zh-CN" dirty="0"/>
              <a:t>sales</a:t>
            </a:r>
            <a:r>
              <a:rPr lang="zh-CN" altLang="zh-CN" dirty="0"/>
              <a:t>的架构</a:t>
            </a:r>
            <a:r>
              <a:rPr lang="zh-CN" altLang="zh-CN" dirty="0" smtClean="0"/>
              <a:t>。</a:t>
            </a:r>
          </a:p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 CREATE SCHEMA Sales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BC6229-7EA5-44A8-986A-341EF360B5FE}" type="datetime8">
              <a:rPr lang="zh-CN" altLang="en-US" smtClean="0"/>
              <a:pPr>
                <a:defRPr/>
              </a:pPr>
              <a:t>2016年2月28日8时25分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693C5-2466-49C7-9407-97947274FDD1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3200" dirty="0" smtClean="0"/>
              <a:t>例</a:t>
            </a:r>
            <a:r>
              <a:rPr lang="en-US" altLang="zh-CN" sz="3200" dirty="0" smtClean="0"/>
              <a:t>3</a:t>
            </a:r>
            <a:r>
              <a:rPr lang="zh-CN" altLang="zh-CN" sz="3200" dirty="0" smtClean="0"/>
              <a:t>．在定义架构的同时定义表。</a:t>
            </a:r>
          </a:p>
          <a:p>
            <a:pPr>
              <a:buNone/>
            </a:pPr>
            <a:r>
              <a:rPr lang="en-US" altLang="zh-CN" sz="2800" dirty="0" smtClean="0"/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CREATE SCHEMA TEST AUTHORIZATION ZHANG</a:t>
            </a:r>
            <a:endParaRPr lang="zh-CN" altLang="zh-CN" sz="2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   CREATE TABLE T1( </a:t>
            </a:r>
          </a:p>
          <a:p>
            <a:pPr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     C1 INT,</a:t>
            </a:r>
            <a:endParaRPr lang="zh-CN" altLang="zh-CN" sz="2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     C2 CHAR(10),</a:t>
            </a:r>
            <a:endParaRPr lang="zh-CN" altLang="zh-CN" sz="2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     C3 SMALLDATETIME,</a:t>
            </a:r>
            <a:endParaRPr lang="zh-CN" altLang="zh-CN" sz="2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     C4 NUMERIC(4,1)</a:t>
            </a:r>
          </a:p>
          <a:p>
            <a:pPr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   )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BC6229-7EA5-44A8-986A-341EF360B5FE}" type="datetime8">
              <a:rPr lang="zh-CN" altLang="en-US" smtClean="0"/>
              <a:pPr>
                <a:defRPr/>
              </a:pPr>
              <a:t>2016年2月28日8时25分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693C5-2466-49C7-9407-97947274FDD1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删除架构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  DROP SCHEMA &lt;</a:t>
            </a:r>
            <a:r>
              <a:rPr lang="zh-CN" altLang="zh-CN" sz="3200" dirty="0" smtClean="0">
                <a:solidFill>
                  <a:srgbClr val="FF0000"/>
                </a:solidFill>
              </a:rPr>
              <a:t>架构名</a:t>
            </a:r>
            <a:r>
              <a:rPr lang="en-US" altLang="zh-CN" sz="3200" dirty="0" smtClean="0">
                <a:solidFill>
                  <a:srgbClr val="FF0000"/>
                </a:solidFill>
              </a:rPr>
              <a:t>&gt;  </a:t>
            </a:r>
          </a:p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   { &lt;CASCADE&gt; | &lt;RESTRICT&gt; }</a:t>
            </a:r>
          </a:p>
          <a:p>
            <a:pPr lvl="0">
              <a:spcBef>
                <a:spcPts val="1200"/>
              </a:spcBef>
            </a:pPr>
            <a:r>
              <a:rPr lang="en-US" altLang="zh-CN" sz="3400" dirty="0" smtClean="0">
                <a:solidFill>
                  <a:srgbClr val="0000FF"/>
                </a:solidFill>
              </a:rPr>
              <a:t>CASCADE</a:t>
            </a:r>
            <a:r>
              <a:rPr lang="zh-CN" altLang="zh-CN" sz="3400" dirty="0" smtClean="0"/>
              <a:t>：删除架构的同时将该架构中所有的对象一起删除。</a:t>
            </a:r>
          </a:p>
          <a:p>
            <a:pPr lvl="0"/>
            <a:r>
              <a:rPr lang="en-US" altLang="zh-CN" sz="3400" dirty="0" smtClean="0">
                <a:solidFill>
                  <a:srgbClr val="0000FF"/>
                </a:solidFill>
              </a:rPr>
              <a:t>RESTRICT</a:t>
            </a:r>
            <a:r>
              <a:rPr lang="zh-CN" altLang="zh-CN" sz="3400" dirty="0" smtClean="0"/>
              <a:t>：如果被删除的架构中包含对象，则拒绝删除此架构。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BC6229-7EA5-44A8-986A-341EF360B5FE}" type="datetime8">
              <a:rPr lang="zh-CN" altLang="en-US" smtClean="0"/>
              <a:pPr>
                <a:defRPr/>
              </a:pPr>
              <a:t>2016年2月28日8时25分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693C5-2466-49C7-9407-97947274FDD1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不同</a:t>
            </a:r>
            <a:r>
              <a:rPr lang="en-US" altLang="zh-CN" dirty="0" smtClean="0"/>
              <a:t>DBMS</a:t>
            </a:r>
            <a:r>
              <a:rPr lang="zh-CN" altLang="zh-CN" dirty="0" smtClean="0"/>
              <a:t>的</a:t>
            </a:r>
            <a:r>
              <a:rPr lang="en-US" altLang="zh-CN" dirty="0" smtClean="0"/>
              <a:t>DROP SCHEMA</a:t>
            </a:r>
            <a:r>
              <a:rPr lang="zh-CN" altLang="zh-CN" dirty="0" smtClean="0"/>
              <a:t>语句的语法格式和执行略有不同。</a:t>
            </a:r>
            <a:endParaRPr lang="en-US" altLang="zh-CN" dirty="0" smtClean="0"/>
          </a:p>
          <a:p>
            <a:r>
              <a:rPr lang="en-US" altLang="zh-CN" dirty="0" smtClean="0"/>
              <a:t>SQL Server </a:t>
            </a:r>
            <a:r>
              <a:rPr lang="zh-CN" altLang="en-US" dirty="0" smtClean="0"/>
              <a:t>的语法</a:t>
            </a:r>
            <a:r>
              <a:rPr lang="zh-CN" altLang="zh-CN" dirty="0" smtClean="0"/>
              <a:t>语句没有可选项，其语法格式为：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  DROP SCHEMA &lt;</a:t>
            </a:r>
            <a:r>
              <a:rPr lang="zh-CN" altLang="zh-CN" dirty="0" smtClean="0">
                <a:solidFill>
                  <a:srgbClr val="FF0000"/>
                </a:solidFill>
              </a:rPr>
              <a:t>架构名</a:t>
            </a:r>
            <a:r>
              <a:rPr lang="en-US" altLang="zh-CN" dirty="0" smtClean="0">
                <a:solidFill>
                  <a:srgbClr val="FF0000"/>
                </a:solidFill>
              </a:rPr>
              <a:t>&gt;</a:t>
            </a:r>
            <a:endParaRPr lang="zh-CN" altLang="zh-CN" dirty="0" smtClean="0">
              <a:solidFill>
                <a:srgbClr val="FF0000"/>
              </a:solidFill>
            </a:endParaRPr>
          </a:p>
          <a:p>
            <a:r>
              <a:rPr lang="zh-CN" altLang="zh-CN" dirty="0" smtClean="0"/>
              <a:t>在</a:t>
            </a:r>
            <a:r>
              <a:rPr lang="en-US" altLang="zh-CN" dirty="0" smtClean="0"/>
              <a:t>SQL Server 2008</a:t>
            </a:r>
            <a:r>
              <a:rPr lang="zh-CN" altLang="zh-CN" dirty="0" smtClean="0"/>
              <a:t>中只能删除不包含任何对象的架构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BC6229-7EA5-44A8-986A-341EF360B5FE}" type="datetime8">
              <a:rPr lang="zh-CN" altLang="en-US" smtClean="0"/>
              <a:pPr>
                <a:defRPr/>
              </a:pPr>
              <a:t>2016年2月28日8时25分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693C5-2466-49C7-9407-97947274FDD1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</a:t>
            </a:r>
            <a:r>
              <a:rPr lang="zh-CN" altLang="en-US" sz="4200" dirty="0" smtClean="0"/>
              <a:t>基本表</a:t>
            </a:r>
            <a:endParaRPr lang="zh-CN" altLang="en-US" sz="4200" dirty="0"/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5" y="1412776"/>
            <a:ext cx="8352928" cy="4608512"/>
          </a:xfrm>
        </p:spPr>
        <p:txBody>
          <a:bodyPr/>
          <a:lstStyle/>
          <a:p>
            <a:pPr lvl="1">
              <a:buFontTx/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CREATE  </a:t>
            </a:r>
            <a:r>
              <a:rPr lang="en-US" altLang="zh-CN" sz="3000" dirty="0">
                <a:solidFill>
                  <a:srgbClr val="FF0000"/>
                </a:solidFill>
              </a:rPr>
              <a:t>TABLE  &lt;</a:t>
            </a:r>
            <a:r>
              <a:rPr lang="zh-CN" altLang="en-US" sz="3000" dirty="0">
                <a:solidFill>
                  <a:srgbClr val="FF0000"/>
                </a:solidFill>
              </a:rPr>
              <a:t>表名</a:t>
            </a:r>
            <a:r>
              <a:rPr lang="en-US" altLang="zh-CN" sz="3000" dirty="0">
                <a:solidFill>
                  <a:srgbClr val="FF0000"/>
                </a:solidFill>
              </a:rPr>
              <a:t>&gt;</a:t>
            </a:r>
            <a:r>
              <a:rPr lang="zh-CN" altLang="en-US" sz="3000" dirty="0">
                <a:solidFill>
                  <a:srgbClr val="FF0000"/>
                </a:solidFill>
              </a:rPr>
              <a:t>（</a:t>
            </a:r>
          </a:p>
          <a:p>
            <a:pPr lvl="1">
              <a:buFontTx/>
              <a:buNone/>
            </a:pPr>
            <a:r>
              <a:rPr lang="en-US" altLang="zh-CN" sz="3000" dirty="0">
                <a:solidFill>
                  <a:srgbClr val="FF0000"/>
                </a:solidFill>
              </a:rPr>
              <a:t> </a:t>
            </a:r>
            <a:r>
              <a:rPr lang="en-US" altLang="zh-CN" sz="3000" dirty="0" smtClean="0">
                <a:solidFill>
                  <a:srgbClr val="FF0000"/>
                </a:solidFill>
              </a:rPr>
              <a:t>&lt;</a:t>
            </a:r>
            <a:r>
              <a:rPr lang="zh-CN" altLang="en-US" sz="3000" dirty="0">
                <a:solidFill>
                  <a:srgbClr val="FF0000"/>
                </a:solidFill>
              </a:rPr>
              <a:t>列名</a:t>
            </a:r>
            <a:r>
              <a:rPr lang="en-US" altLang="zh-CN" sz="3000" dirty="0">
                <a:solidFill>
                  <a:srgbClr val="FF0000"/>
                </a:solidFill>
              </a:rPr>
              <a:t>&gt; </a:t>
            </a:r>
            <a:r>
              <a:rPr lang="en-US" altLang="zh-CN" sz="3000" dirty="0" smtClean="0">
                <a:solidFill>
                  <a:srgbClr val="FF0000"/>
                </a:solidFill>
              </a:rPr>
              <a:t>&lt;</a:t>
            </a:r>
            <a:r>
              <a:rPr lang="zh-CN" altLang="en-US" sz="3000" dirty="0">
                <a:solidFill>
                  <a:srgbClr val="FF0000"/>
                </a:solidFill>
              </a:rPr>
              <a:t>数据类型</a:t>
            </a:r>
            <a:r>
              <a:rPr lang="en-US" altLang="zh-CN" sz="3000" dirty="0">
                <a:solidFill>
                  <a:srgbClr val="FF0000"/>
                </a:solidFill>
              </a:rPr>
              <a:t>&gt; </a:t>
            </a:r>
            <a:r>
              <a:rPr lang="en-US" altLang="zh-CN" sz="3000" dirty="0" smtClean="0">
                <a:solidFill>
                  <a:srgbClr val="FF0000"/>
                </a:solidFill>
              </a:rPr>
              <a:t>[</a:t>
            </a:r>
            <a:r>
              <a:rPr lang="zh-CN" altLang="en-US" sz="3000" dirty="0">
                <a:solidFill>
                  <a:srgbClr val="FF0000"/>
                </a:solidFill>
              </a:rPr>
              <a:t>列级完整性约束定义</a:t>
            </a:r>
            <a:r>
              <a:rPr lang="en-US" altLang="zh-CN" sz="3000" dirty="0">
                <a:solidFill>
                  <a:srgbClr val="FF0000"/>
                </a:solidFill>
              </a:rPr>
              <a:t>]</a:t>
            </a:r>
          </a:p>
          <a:p>
            <a:pPr lvl="1">
              <a:buFontTx/>
              <a:buNone/>
            </a:pPr>
            <a:r>
              <a:rPr lang="en-US" altLang="zh-CN" sz="3000" dirty="0">
                <a:solidFill>
                  <a:srgbClr val="FF0000"/>
                </a:solidFill>
              </a:rPr>
              <a:t>{, </a:t>
            </a:r>
            <a:r>
              <a:rPr lang="en-US" altLang="zh-CN" sz="3000" dirty="0" smtClean="0">
                <a:solidFill>
                  <a:srgbClr val="FF0000"/>
                </a:solidFill>
              </a:rPr>
              <a:t>&lt;</a:t>
            </a:r>
            <a:r>
              <a:rPr lang="zh-CN" altLang="en-US" sz="3000" dirty="0">
                <a:solidFill>
                  <a:srgbClr val="FF0000"/>
                </a:solidFill>
              </a:rPr>
              <a:t>列名</a:t>
            </a:r>
            <a:r>
              <a:rPr lang="en-US" altLang="zh-CN" sz="3000" dirty="0">
                <a:solidFill>
                  <a:srgbClr val="FF0000"/>
                </a:solidFill>
              </a:rPr>
              <a:t>&gt; </a:t>
            </a:r>
            <a:r>
              <a:rPr lang="en-US" altLang="zh-CN" sz="3000" dirty="0" smtClean="0">
                <a:solidFill>
                  <a:srgbClr val="FF0000"/>
                </a:solidFill>
              </a:rPr>
              <a:t>&lt;</a:t>
            </a:r>
            <a:r>
              <a:rPr lang="zh-CN" altLang="en-US" sz="3000" dirty="0">
                <a:solidFill>
                  <a:srgbClr val="FF0000"/>
                </a:solidFill>
              </a:rPr>
              <a:t>数据类型</a:t>
            </a:r>
            <a:r>
              <a:rPr lang="en-US" altLang="zh-CN" sz="3000" dirty="0">
                <a:solidFill>
                  <a:srgbClr val="FF0000"/>
                </a:solidFill>
              </a:rPr>
              <a:t>&gt; </a:t>
            </a:r>
          </a:p>
          <a:p>
            <a:pPr lvl="1">
              <a:buFontTx/>
              <a:buNone/>
            </a:pPr>
            <a:r>
              <a:rPr lang="en-US" altLang="zh-CN" sz="3000" dirty="0">
                <a:solidFill>
                  <a:srgbClr val="FF0000"/>
                </a:solidFill>
              </a:rPr>
              <a:t> </a:t>
            </a:r>
            <a:r>
              <a:rPr lang="en-US" altLang="zh-CN" sz="3000" dirty="0" smtClean="0">
                <a:solidFill>
                  <a:srgbClr val="FF0000"/>
                </a:solidFill>
              </a:rPr>
              <a:t>  </a:t>
            </a:r>
            <a:r>
              <a:rPr lang="en-US" altLang="zh-CN" sz="3000" dirty="0">
                <a:solidFill>
                  <a:srgbClr val="FF0000"/>
                </a:solidFill>
              </a:rPr>
              <a:t>[</a:t>
            </a:r>
            <a:r>
              <a:rPr lang="zh-CN" altLang="en-US" sz="3000" dirty="0">
                <a:solidFill>
                  <a:srgbClr val="FF0000"/>
                </a:solidFill>
              </a:rPr>
              <a:t>列级完整性约束定义］ </a:t>
            </a:r>
            <a:r>
              <a:rPr lang="en-US" altLang="zh-CN" sz="3000" dirty="0">
                <a:solidFill>
                  <a:srgbClr val="FF0000"/>
                </a:solidFill>
                <a:latin typeface="Times New Roman"/>
              </a:rPr>
              <a:t>…</a:t>
            </a:r>
            <a:r>
              <a:rPr lang="en-US" altLang="zh-CN" sz="3000" dirty="0">
                <a:solidFill>
                  <a:srgbClr val="FF0000"/>
                </a:solidFill>
              </a:rPr>
              <a:t> }</a:t>
            </a:r>
          </a:p>
          <a:p>
            <a:pPr lvl="1">
              <a:buFontTx/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   [,</a:t>
            </a:r>
            <a:r>
              <a:rPr lang="zh-CN" altLang="en-US" sz="3000" dirty="0" smtClean="0">
                <a:solidFill>
                  <a:srgbClr val="FF0000"/>
                </a:solidFill>
              </a:rPr>
              <a:t>表</a:t>
            </a:r>
            <a:r>
              <a:rPr lang="zh-CN" altLang="en-US" sz="3000" dirty="0">
                <a:solidFill>
                  <a:srgbClr val="FF0000"/>
                </a:solidFill>
              </a:rPr>
              <a:t>级完整性约束定义 </a:t>
            </a:r>
            <a:r>
              <a:rPr lang="en-US" altLang="zh-CN" sz="3000" dirty="0">
                <a:solidFill>
                  <a:srgbClr val="FF0000"/>
                </a:solidFill>
              </a:rPr>
              <a:t>] </a:t>
            </a:r>
            <a:r>
              <a:rPr lang="zh-CN" altLang="en-US" sz="3000" dirty="0">
                <a:solidFill>
                  <a:srgbClr val="FF0000"/>
                </a:solidFill>
              </a:rPr>
              <a:t>）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14025B-B9A6-4152-AD1A-B04DE196A588}" type="datetime8">
              <a:rPr lang="zh-CN" altLang="en-US" smtClean="0"/>
              <a:pPr>
                <a:defRPr/>
              </a:pPr>
              <a:t>2016年2月28日8时25分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693C5-2466-49C7-9407-97947274FDD1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400" dirty="0"/>
              <a:t>在列级完整性约束定义处</a:t>
            </a:r>
            <a:r>
              <a:rPr lang="zh-CN" altLang="en-US" sz="3400" dirty="0" smtClean="0"/>
              <a:t>可定义</a:t>
            </a:r>
            <a:r>
              <a:rPr lang="zh-CN" altLang="en-US" sz="3400" dirty="0"/>
              <a:t>的约束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340768"/>
            <a:ext cx="8424936" cy="4752528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altLang="zh-CN" sz="3200" dirty="0">
                <a:solidFill>
                  <a:srgbClr val="FF0000"/>
                </a:solidFill>
                <a:ea typeface="宋体" charset="-122"/>
              </a:rPr>
              <a:t>NOT NULL</a:t>
            </a:r>
            <a:r>
              <a:rPr lang="zh-CN" altLang="en-US" sz="3200" dirty="0">
                <a:ea typeface="宋体" charset="-122"/>
              </a:rPr>
              <a:t>：限制列取值非空。</a:t>
            </a:r>
          </a:p>
          <a:p>
            <a:pPr>
              <a:lnSpc>
                <a:spcPct val="114000"/>
              </a:lnSpc>
            </a:pPr>
            <a:r>
              <a:rPr lang="en-US" altLang="zh-CN" sz="3200" dirty="0">
                <a:solidFill>
                  <a:srgbClr val="FF0000"/>
                </a:solidFill>
                <a:ea typeface="宋体" charset="-122"/>
              </a:rPr>
              <a:t>DEFAULT</a:t>
            </a:r>
            <a:r>
              <a:rPr lang="zh-CN" altLang="en-US" sz="3200" dirty="0">
                <a:ea typeface="宋体" charset="-122"/>
              </a:rPr>
              <a:t>：给定列的默认值。</a:t>
            </a:r>
          </a:p>
          <a:p>
            <a:pPr>
              <a:lnSpc>
                <a:spcPct val="114000"/>
              </a:lnSpc>
            </a:pPr>
            <a:r>
              <a:rPr lang="en-US" altLang="zh-CN" sz="3200" dirty="0">
                <a:solidFill>
                  <a:srgbClr val="FF0000"/>
                </a:solidFill>
                <a:ea typeface="宋体" charset="-122"/>
              </a:rPr>
              <a:t>UNIQUE</a:t>
            </a:r>
            <a:r>
              <a:rPr lang="zh-CN" altLang="en-US" sz="3200" dirty="0">
                <a:ea typeface="宋体" charset="-122"/>
              </a:rPr>
              <a:t>：限制列取值不重。</a:t>
            </a:r>
          </a:p>
          <a:p>
            <a:pPr>
              <a:lnSpc>
                <a:spcPct val="114000"/>
              </a:lnSpc>
            </a:pPr>
            <a:r>
              <a:rPr lang="en-US" altLang="zh-CN" sz="3200" dirty="0">
                <a:solidFill>
                  <a:srgbClr val="FF0000"/>
                </a:solidFill>
                <a:ea typeface="宋体" charset="-122"/>
              </a:rPr>
              <a:t>CHECK</a:t>
            </a:r>
            <a:r>
              <a:rPr lang="zh-CN" altLang="en-US" sz="3200" dirty="0">
                <a:ea typeface="宋体" charset="-122"/>
              </a:rPr>
              <a:t>：限制列的取值范围。</a:t>
            </a:r>
          </a:p>
          <a:p>
            <a:pPr>
              <a:lnSpc>
                <a:spcPct val="114000"/>
              </a:lnSpc>
            </a:pPr>
            <a:r>
              <a:rPr lang="en-US" altLang="zh-CN" sz="3200" dirty="0">
                <a:solidFill>
                  <a:srgbClr val="FF0000"/>
                </a:solidFill>
                <a:ea typeface="宋体" charset="-122"/>
              </a:rPr>
              <a:t>PRIMARY KEY</a:t>
            </a:r>
            <a:r>
              <a:rPr lang="zh-CN" altLang="en-US" sz="3200" dirty="0">
                <a:ea typeface="宋体" charset="-122"/>
              </a:rPr>
              <a:t>：指定本</a:t>
            </a:r>
            <a:r>
              <a:rPr lang="zh-CN" altLang="en-US" sz="3200" dirty="0" smtClean="0">
                <a:ea typeface="宋体" charset="-122"/>
              </a:rPr>
              <a:t>列为主键。</a:t>
            </a:r>
            <a:endParaRPr lang="zh-CN" altLang="en-US" sz="3200" dirty="0">
              <a:ea typeface="宋体" charset="-122"/>
            </a:endParaRPr>
          </a:p>
          <a:p>
            <a:pPr>
              <a:lnSpc>
                <a:spcPct val="114000"/>
              </a:lnSpc>
            </a:pPr>
            <a:r>
              <a:rPr lang="en-US" altLang="zh-CN" sz="3200" dirty="0">
                <a:solidFill>
                  <a:srgbClr val="FF0000"/>
                </a:solidFill>
                <a:ea typeface="宋体" charset="-122"/>
              </a:rPr>
              <a:t>FOREIGN KEY</a:t>
            </a:r>
            <a:r>
              <a:rPr lang="zh-CN" altLang="en-US" sz="3200" dirty="0">
                <a:ea typeface="宋体" charset="-122"/>
              </a:rPr>
              <a:t>：定义本列为引用其他表</a:t>
            </a:r>
            <a:r>
              <a:rPr lang="zh-CN" altLang="en-US" sz="3200" dirty="0" smtClean="0">
                <a:ea typeface="宋体" charset="-122"/>
              </a:rPr>
              <a:t>的外键。</a:t>
            </a:r>
            <a:endParaRPr lang="zh-CN" altLang="en-US" sz="3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5ACFB1-89FF-4936-875E-F7EA7FF0398A}" type="datetime8">
              <a:rPr lang="zh-CN" altLang="en-US" smtClean="0"/>
              <a:pPr>
                <a:defRPr/>
              </a:pPr>
              <a:t>2016年2月28日8时25分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693C5-2466-49C7-9407-97947274FDD1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几点说明</a:t>
            </a:r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341438"/>
            <a:ext cx="8712522" cy="4751858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800" dirty="0"/>
              <a:t>NOT NULL</a:t>
            </a:r>
            <a:r>
              <a:rPr lang="zh-CN" altLang="en-US" sz="2800" dirty="0"/>
              <a:t>和</a:t>
            </a:r>
            <a:r>
              <a:rPr lang="en-US" altLang="zh-CN" sz="2800" dirty="0"/>
              <a:t>DEFAULT</a:t>
            </a:r>
            <a:r>
              <a:rPr lang="zh-CN" altLang="en-US" sz="2800" dirty="0"/>
              <a:t>只能是列级完整性约束；</a:t>
            </a:r>
          </a:p>
          <a:p>
            <a:pPr>
              <a:spcBef>
                <a:spcPts val="1200"/>
              </a:spcBef>
            </a:pPr>
            <a:r>
              <a:rPr lang="zh-CN" altLang="en-US" sz="2800" dirty="0"/>
              <a:t>其他约束均可在表级完整性约束处定义。</a:t>
            </a:r>
          </a:p>
          <a:p>
            <a:pPr>
              <a:spcBef>
                <a:spcPts val="1200"/>
              </a:spcBef>
            </a:pPr>
            <a:r>
              <a:rPr lang="zh-CN" altLang="en-US" sz="2800" dirty="0"/>
              <a:t>注意以下几点：</a:t>
            </a:r>
          </a:p>
          <a:p>
            <a:pPr lvl="1">
              <a:spcBef>
                <a:spcPts val="1200"/>
              </a:spcBef>
            </a:pPr>
            <a:r>
              <a:rPr lang="zh-CN" altLang="en-US" sz="2800" dirty="0" smtClean="0"/>
              <a:t>如果</a:t>
            </a:r>
            <a:r>
              <a:rPr lang="en-US" altLang="zh-CN" sz="2800" dirty="0"/>
              <a:t>CHECK</a:t>
            </a:r>
            <a:r>
              <a:rPr lang="zh-CN" altLang="en-US" sz="2800" dirty="0"/>
              <a:t>约束是定义多列之间的取值约束，则只能在表级完整性约束处定义；</a:t>
            </a:r>
          </a:p>
          <a:p>
            <a:pPr lvl="1">
              <a:spcBef>
                <a:spcPts val="1200"/>
              </a:spcBef>
            </a:pPr>
            <a:r>
              <a:rPr lang="zh-CN" altLang="en-US" sz="2800" dirty="0" smtClean="0"/>
              <a:t>如果在</a:t>
            </a:r>
            <a:r>
              <a:rPr lang="zh-CN" altLang="en-US" sz="2800" dirty="0"/>
              <a:t>表级完整性约束处</a:t>
            </a:r>
            <a:r>
              <a:rPr lang="zh-CN" altLang="en-US" sz="2800" dirty="0" smtClean="0"/>
              <a:t>定义主键和</a:t>
            </a:r>
            <a:r>
              <a:rPr lang="zh-CN" altLang="zh-CN" sz="2800" dirty="0" smtClean="0"/>
              <a:t>唯一值约束，则应将主键列和唯一值约束列用圆括号括起来，如</a:t>
            </a:r>
            <a:r>
              <a:rPr lang="zh-CN" altLang="en-US" sz="2800" dirty="0" smtClean="0"/>
              <a:t>：</a:t>
            </a:r>
            <a:r>
              <a:rPr lang="en-US" altLang="zh-CN" sz="2800" dirty="0" smtClean="0">
                <a:solidFill>
                  <a:srgbClr val="FF0000"/>
                </a:solidFill>
              </a:rPr>
              <a:t>PRIMARY KEY</a:t>
            </a:r>
            <a:r>
              <a:rPr lang="zh-CN" altLang="zh-CN" sz="2800" dirty="0" smtClean="0">
                <a:solidFill>
                  <a:srgbClr val="FF0000"/>
                </a:solidFill>
              </a:rPr>
              <a:t>（列</a:t>
            </a:r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r>
              <a:rPr lang="zh-CN" altLang="zh-CN" sz="2800" dirty="0" smtClean="0">
                <a:solidFill>
                  <a:srgbClr val="FF0000"/>
                </a:solidFill>
              </a:rPr>
              <a:t>｛</a:t>
            </a:r>
            <a:r>
              <a:rPr lang="en-US" altLang="zh-CN" sz="2800" dirty="0" smtClean="0">
                <a:solidFill>
                  <a:srgbClr val="FF0000"/>
                </a:solidFill>
              </a:rPr>
              <a:t>[</a:t>
            </a:r>
            <a:r>
              <a:rPr lang="zh-CN" altLang="zh-CN" sz="2800" dirty="0" smtClean="0">
                <a:solidFill>
                  <a:srgbClr val="FF0000"/>
                </a:solidFill>
              </a:rPr>
              <a:t>，列</a:t>
            </a:r>
            <a:r>
              <a:rPr lang="en-US" altLang="zh-CN" sz="2800" dirty="0" smtClean="0">
                <a:solidFill>
                  <a:srgbClr val="FF0000"/>
                </a:solidFill>
              </a:rPr>
              <a:t>2 ] </a:t>
            </a:r>
            <a:r>
              <a:rPr lang="zh-CN" altLang="zh-CN" sz="2800" dirty="0" smtClean="0">
                <a:solidFill>
                  <a:srgbClr val="FF0000"/>
                </a:solidFill>
              </a:rPr>
              <a:t>…｝） </a:t>
            </a:r>
            <a:endParaRPr lang="en-US" altLang="zh-CN" sz="2800" dirty="0" smtClean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ABA2E6-4F74-4EC2-A0CE-E74D4ED8BB3D}" type="datetime8">
              <a:rPr lang="zh-CN" altLang="en-US" smtClean="0"/>
              <a:pPr>
                <a:defRPr/>
              </a:pPr>
              <a:t>2016年2月28日8时25分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693C5-2466-49C7-9407-97947274FDD1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非空约束</a:t>
            </a:r>
            <a:endParaRPr lang="zh-CN" altLang="en-US" dirty="0"/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z="4200" dirty="0">
                <a:solidFill>
                  <a:srgbClr val="FF0000"/>
                </a:solidFill>
              </a:rPr>
              <a:t> </a:t>
            </a:r>
            <a:r>
              <a:rPr lang="en-US" altLang="zh-CN" sz="3500" dirty="0" smtClean="0"/>
              <a:t>&lt;</a:t>
            </a:r>
            <a:r>
              <a:rPr lang="zh-CN" altLang="en-US" sz="3500" dirty="0"/>
              <a:t>列名</a:t>
            </a:r>
            <a:r>
              <a:rPr lang="en-US" altLang="zh-CN" sz="3500" dirty="0"/>
              <a:t>&gt;  &lt;</a:t>
            </a:r>
            <a:r>
              <a:rPr lang="zh-CN" altLang="en-US" sz="3500" dirty="0"/>
              <a:t>类型</a:t>
            </a:r>
            <a:r>
              <a:rPr lang="en-US" altLang="zh-CN" sz="3500" dirty="0"/>
              <a:t>&gt; </a:t>
            </a:r>
            <a:r>
              <a:rPr lang="en-US" altLang="zh-CN" sz="3500" dirty="0">
                <a:solidFill>
                  <a:srgbClr val="FF0000"/>
                </a:solidFill>
              </a:rPr>
              <a:t>NOT NULL</a:t>
            </a:r>
            <a:endParaRPr lang="en-US" altLang="zh-CN" sz="3500" dirty="0"/>
          </a:p>
          <a:p>
            <a:pPr algn="just">
              <a:buFontTx/>
              <a:buNone/>
            </a:pPr>
            <a:r>
              <a:rPr lang="en-US" altLang="zh-CN" dirty="0">
                <a:solidFill>
                  <a:srgbClr val="009900"/>
                </a:solidFill>
              </a:rPr>
              <a:t>	</a:t>
            </a:r>
            <a:r>
              <a:rPr lang="zh-CN" altLang="en-US" dirty="0">
                <a:solidFill>
                  <a:srgbClr val="008000"/>
                </a:solidFill>
              </a:rPr>
              <a:t>例：</a:t>
            </a:r>
            <a:r>
              <a:rPr lang="en-US" altLang="zh-CN" dirty="0" err="1">
                <a:solidFill>
                  <a:srgbClr val="008000"/>
                </a:solidFill>
              </a:rPr>
              <a:t>sname</a:t>
            </a:r>
            <a:r>
              <a:rPr lang="en-US" altLang="zh-CN" dirty="0">
                <a:solidFill>
                  <a:srgbClr val="008000"/>
                </a:solidFill>
              </a:rPr>
              <a:t> char(10) NOT NULL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04C39E-9AD7-442E-938F-015C48EE8C21}" type="datetime8">
              <a:rPr lang="zh-CN" altLang="en-US" smtClean="0"/>
              <a:pPr>
                <a:defRPr/>
              </a:pPr>
              <a:t>2016年2月28日8时25分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693C5-2466-49C7-9407-97947274FDD1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  <p:pic>
        <p:nvPicPr>
          <p:cNvPr id="6" name="图片 5" descr="心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32240" y="4581128"/>
            <a:ext cx="1276722" cy="12767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/>
              <a:t>4.1 SQL</a:t>
            </a:r>
            <a:r>
              <a:rPr lang="zh-CN" altLang="en-US" sz="4400" dirty="0" smtClean="0"/>
              <a:t>语言概述</a:t>
            </a:r>
            <a:endParaRPr lang="zh-CN" altLang="en-US" sz="4400" dirty="0"/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556792"/>
            <a:ext cx="5975350" cy="2735262"/>
          </a:xfrm>
        </p:spPr>
        <p:txBody>
          <a:bodyPr/>
          <a:lstStyle/>
          <a:p>
            <a:pPr indent="-57150" algn="just"/>
            <a:r>
              <a:rPr lang="en-US" altLang="zh-CN" sz="3700" dirty="0" smtClean="0"/>
              <a:t>4.1.1 </a:t>
            </a:r>
            <a:r>
              <a:rPr lang="en-US" altLang="zh-CN" sz="3700" dirty="0"/>
              <a:t>SQL</a:t>
            </a:r>
            <a:r>
              <a:rPr lang="zh-CN" altLang="en-US" sz="3700" dirty="0"/>
              <a:t>语言的发展 </a:t>
            </a:r>
          </a:p>
          <a:p>
            <a:pPr indent="-57150" algn="just"/>
            <a:r>
              <a:rPr lang="en-US" altLang="zh-CN" sz="3700" dirty="0" smtClean="0"/>
              <a:t>4.1.2 </a:t>
            </a:r>
            <a:r>
              <a:rPr lang="en-US" altLang="zh-CN" sz="3700" dirty="0"/>
              <a:t>SQL</a:t>
            </a:r>
            <a:r>
              <a:rPr lang="zh-CN" altLang="en-US" sz="3700" dirty="0"/>
              <a:t>语言的特点</a:t>
            </a:r>
          </a:p>
          <a:p>
            <a:pPr indent="-57150" algn="just"/>
            <a:r>
              <a:rPr lang="en-US" altLang="zh-CN" sz="3700" dirty="0" smtClean="0"/>
              <a:t>4.1.3 </a:t>
            </a:r>
            <a:r>
              <a:rPr lang="en-US" altLang="zh-CN" sz="3700" dirty="0"/>
              <a:t>SQL</a:t>
            </a:r>
            <a:r>
              <a:rPr lang="zh-CN" altLang="en-US" sz="3700" dirty="0"/>
              <a:t>语言功能概述</a:t>
            </a:r>
            <a:r>
              <a:rPr lang="zh-CN" altLang="en-US" dirty="0"/>
              <a:t> 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90F704-4657-4BC3-89A6-7F37E3BD03DD}" type="datetime8">
              <a:rPr lang="zh-CN" altLang="en-US" smtClean="0"/>
              <a:pPr>
                <a:defRPr/>
              </a:pPr>
              <a:t>2016年2月28日8时25分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693C5-2466-49C7-9407-97947274FDD1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主键约束</a:t>
            </a:r>
            <a:endParaRPr lang="zh-CN" altLang="en-US" dirty="0"/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340768"/>
            <a:ext cx="8424614" cy="4752528"/>
          </a:xfrm>
        </p:spPr>
        <p:txBody>
          <a:bodyPr/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  PRIMARY KEY [( &lt;</a:t>
            </a:r>
            <a:r>
              <a:rPr lang="zh-CN" altLang="zh-CN" sz="3200" dirty="0" smtClean="0">
                <a:solidFill>
                  <a:srgbClr val="FF0000"/>
                </a:solidFill>
              </a:rPr>
              <a:t>列名</a:t>
            </a:r>
            <a:r>
              <a:rPr lang="en-US" altLang="zh-CN" sz="3200" dirty="0" smtClean="0">
                <a:solidFill>
                  <a:srgbClr val="FF0000"/>
                </a:solidFill>
              </a:rPr>
              <a:t>&gt; [, </a:t>
            </a:r>
            <a:r>
              <a:rPr lang="zh-CN" altLang="zh-CN" sz="3200" dirty="0" smtClean="0">
                <a:solidFill>
                  <a:srgbClr val="FF0000"/>
                </a:solidFill>
              </a:rPr>
              <a:t>…</a:t>
            </a:r>
            <a:r>
              <a:rPr lang="en-US" altLang="zh-CN" sz="3200" dirty="0" smtClean="0">
                <a:solidFill>
                  <a:srgbClr val="FF0000"/>
                </a:solidFill>
              </a:rPr>
              <a:t> n] )]</a:t>
            </a:r>
            <a:endParaRPr lang="zh-CN" altLang="zh-CN" sz="3200" dirty="0" smtClean="0">
              <a:solidFill>
                <a:srgbClr val="FF0000"/>
              </a:solidFill>
            </a:endParaRPr>
          </a:p>
          <a:p>
            <a:pPr algn="just"/>
            <a:r>
              <a:rPr lang="zh-CN" altLang="en-US" sz="3300" dirty="0" smtClean="0"/>
              <a:t>如果在列级完整性约束处定义单列主键，则可省略括号。</a:t>
            </a:r>
            <a:endParaRPr lang="en-US" altLang="zh-CN" sz="3300" dirty="0" smtClean="0"/>
          </a:p>
          <a:p>
            <a:pPr lvl="1" algn="just">
              <a:buFontTx/>
              <a:buNone/>
            </a:pPr>
            <a:r>
              <a:rPr lang="zh-CN" altLang="en-US" sz="3300" dirty="0" smtClean="0">
                <a:solidFill>
                  <a:srgbClr val="008000"/>
                </a:solidFill>
              </a:rPr>
              <a:t>例</a:t>
            </a:r>
            <a:r>
              <a:rPr lang="en-US" altLang="zh-CN" sz="3300" dirty="0" smtClean="0">
                <a:solidFill>
                  <a:srgbClr val="008000"/>
                </a:solidFill>
              </a:rPr>
              <a:t>1</a:t>
            </a:r>
            <a:r>
              <a:rPr lang="zh-CN" altLang="en-US" sz="3300" dirty="0" smtClean="0">
                <a:solidFill>
                  <a:srgbClr val="008000"/>
                </a:solidFill>
              </a:rPr>
              <a:t>： </a:t>
            </a:r>
            <a:r>
              <a:rPr lang="en-US" altLang="zh-CN" sz="3300" dirty="0">
                <a:solidFill>
                  <a:srgbClr val="008000"/>
                </a:solidFill>
              </a:rPr>
              <a:t>SNO </a:t>
            </a:r>
            <a:r>
              <a:rPr lang="en-US" altLang="zh-CN" sz="3300" dirty="0" smtClean="0">
                <a:solidFill>
                  <a:srgbClr val="008000"/>
                </a:solidFill>
              </a:rPr>
              <a:t>char(7</a:t>
            </a:r>
            <a:r>
              <a:rPr lang="en-US" altLang="zh-CN" sz="3300" dirty="0">
                <a:solidFill>
                  <a:srgbClr val="008000"/>
                </a:solidFill>
              </a:rPr>
              <a:t>) PRIMARY KEY</a:t>
            </a:r>
          </a:p>
          <a:p>
            <a:pPr algn="just">
              <a:buFontTx/>
              <a:buNone/>
            </a:pPr>
            <a:r>
              <a:rPr lang="zh-CN" altLang="en-US" sz="3300" dirty="0">
                <a:solidFill>
                  <a:srgbClr val="008000"/>
                </a:solidFill>
              </a:rPr>
              <a:t>	</a:t>
            </a:r>
            <a:r>
              <a:rPr lang="zh-CN" altLang="en-US" sz="3300" dirty="0" smtClean="0">
                <a:solidFill>
                  <a:srgbClr val="008000"/>
                </a:solidFill>
              </a:rPr>
              <a:t>例</a:t>
            </a:r>
            <a:r>
              <a:rPr lang="en-US" altLang="zh-CN" sz="3300" dirty="0" smtClean="0">
                <a:solidFill>
                  <a:srgbClr val="008000"/>
                </a:solidFill>
              </a:rPr>
              <a:t>2</a:t>
            </a:r>
            <a:r>
              <a:rPr lang="zh-CN" altLang="en-US" sz="3300" dirty="0" smtClean="0">
                <a:solidFill>
                  <a:srgbClr val="008000"/>
                </a:solidFill>
              </a:rPr>
              <a:t>： </a:t>
            </a:r>
            <a:r>
              <a:rPr lang="en-US" altLang="zh-CN" sz="3300" dirty="0">
                <a:solidFill>
                  <a:srgbClr val="008000"/>
                </a:solidFill>
              </a:rPr>
              <a:t>PRIMARY KEY(SNO)</a:t>
            </a:r>
          </a:p>
          <a:p>
            <a:pPr algn="just">
              <a:buFontTx/>
              <a:buNone/>
            </a:pPr>
            <a:r>
              <a:rPr lang="en-US" altLang="zh-CN" sz="3300" dirty="0">
                <a:solidFill>
                  <a:srgbClr val="008000"/>
                </a:solidFill>
              </a:rPr>
              <a:t>        </a:t>
            </a:r>
            <a:r>
              <a:rPr lang="en-US" altLang="zh-CN" sz="3300" dirty="0" smtClean="0">
                <a:solidFill>
                  <a:srgbClr val="008000"/>
                </a:solidFill>
              </a:rPr>
              <a:t>PRIMARY </a:t>
            </a:r>
            <a:r>
              <a:rPr lang="en-US" altLang="zh-CN" sz="3300" dirty="0">
                <a:solidFill>
                  <a:srgbClr val="008000"/>
                </a:solidFill>
              </a:rPr>
              <a:t>KEY(SNO</a:t>
            </a:r>
            <a:r>
              <a:rPr lang="zh-CN" altLang="en-US" sz="3300" dirty="0">
                <a:solidFill>
                  <a:srgbClr val="008000"/>
                </a:solidFill>
              </a:rPr>
              <a:t>，</a:t>
            </a:r>
            <a:r>
              <a:rPr lang="en-US" altLang="zh-CN" sz="3300" dirty="0">
                <a:solidFill>
                  <a:srgbClr val="008000"/>
                </a:solidFill>
              </a:rPr>
              <a:t>CNO)</a:t>
            </a:r>
            <a:endParaRPr lang="zh-CN" altLang="en-US" sz="3300" dirty="0">
              <a:solidFill>
                <a:srgbClr val="008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4B8F8F-A044-44AF-B314-D68E1C189E95}" type="datetime8">
              <a:rPr lang="zh-CN" altLang="en-US" smtClean="0"/>
              <a:pPr>
                <a:defRPr/>
              </a:pPr>
              <a:t>2016年2月28日8时25分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693C5-2466-49C7-9407-97947274FDD1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外键约束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822368-DC4C-49E2-82A0-2C45179B59DA}" type="datetime8">
              <a:rPr lang="zh-CN" altLang="en-US" smtClean="0"/>
              <a:pPr>
                <a:defRPr/>
              </a:pPr>
              <a:t>2016年2月28日8时25分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693C5-2466-49C7-9407-97947274FDD1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[ FOREIGN KEY ( &lt;</a:t>
            </a:r>
            <a:r>
              <a:rPr lang="zh-CN" altLang="en-US" dirty="0" smtClean="0">
                <a:solidFill>
                  <a:srgbClr val="FF0000"/>
                </a:solidFill>
              </a:rPr>
              <a:t>外键列名</a:t>
            </a:r>
            <a:r>
              <a:rPr lang="en-US" altLang="zh-CN" dirty="0" smtClean="0">
                <a:solidFill>
                  <a:srgbClr val="FF0000"/>
                </a:solidFill>
              </a:rPr>
              <a:t>&gt; )]</a:t>
            </a:r>
          </a:p>
          <a:p>
            <a:pPr algn="just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 REFERENCES &lt;</a:t>
            </a:r>
            <a:r>
              <a:rPr lang="zh-CN" altLang="en-US" dirty="0" smtClean="0">
                <a:solidFill>
                  <a:srgbClr val="FF0000"/>
                </a:solidFill>
              </a:rPr>
              <a:t>表名</a:t>
            </a:r>
            <a:r>
              <a:rPr lang="en-US" altLang="zh-CN" dirty="0" smtClean="0">
                <a:solidFill>
                  <a:srgbClr val="FF0000"/>
                </a:solidFill>
              </a:rPr>
              <a:t>&gt; (&lt;</a:t>
            </a:r>
            <a:r>
              <a:rPr lang="zh-CN" altLang="en-US" dirty="0" smtClean="0">
                <a:solidFill>
                  <a:srgbClr val="FF0000"/>
                </a:solidFill>
              </a:rPr>
              <a:t>主键列名</a:t>
            </a:r>
            <a:r>
              <a:rPr lang="en-US" altLang="zh-CN" dirty="0" smtClean="0">
                <a:solidFill>
                  <a:srgbClr val="FF0000"/>
                </a:solidFill>
              </a:rPr>
              <a:t>&gt;)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r>
              <a:rPr lang="zh-CN" altLang="zh-CN" sz="3200" dirty="0" smtClean="0"/>
              <a:t>如果是在列级完整性约束处，则可省略“</a:t>
            </a:r>
            <a:r>
              <a:rPr lang="en-US" altLang="zh-CN" sz="3200" dirty="0" smtClean="0"/>
              <a:t>FOREIGN KEY </a:t>
            </a:r>
            <a:r>
              <a:rPr lang="zh-CN" altLang="zh-CN" sz="3200" dirty="0" smtClean="0"/>
              <a:t>（</a:t>
            </a:r>
            <a:r>
              <a:rPr lang="en-US" altLang="zh-CN" sz="3200" dirty="0" smtClean="0"/>
              <a:t>&lt;</a:t>
            </a:r>
            <a:r>
              <a:rPr lang="zh-CN" altLang="zh-CN" sz="3200" dirty="0" smtClean="0"/>
              <a:t>列名</a:t>
            </a:r>
            <a:r>
              <a:rPr lang="en-US" altLang="zh-CN" sz="3200" dirty="0" smtClean="0"/>
              <a:t>&gt;</a:t>
            </a:r>
            <a:r>
              <a:rPr lang="zh-CN" altLang="zh-CN" sz="3200" dirty="0" smtClean="0"/>
              <a:t>）”部分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pPr lvl="1">
              <a:buNone/>
            </a:pPr>
            <a:r>
              <a:rPr lang="zh-CN" altLang="en-US" sz="3200" dirty="0" smtClean="0"/>
              <a:t>例：定义</a:t>
            </a:r>
            <a:r>
              <a:rPr lang="en-US" altLang="zh-CN" sz="3200" dirty="0" smtClean="0"/>
              <a:t>SC</a:t>
            </a:r>
            <a:r>
              <a:rPr lang="zh-CN" altLang="en-US" sz="3200" dirty="0" smtClean="0"/>
              <a:t>表的</a:t>
            </a:r>
            <a:r>
              <a:rPr lang="en-US" altLang="zh-CN" sz="3200" dirty="0" err="1" smtClean="0"/>
              <a:t>Sno</a:t>
            </a:r>
            <a:r>
              <a:rPr lang="zh-CN" altLang="en-US" sz="3200" dirty="0" smtClean="0"/>
              <a:t>外键。</a:t>
            </a:r>
            <a:endParaRPr lang="en-US" altLang="zh-CN" sz="3200" dirty="0" smtClean="0"/>
          </a:p>
          <a:p>
            <a:pPr lvl="1">
              <a:buNone/>
            </a:pPr>
            <a:r>
              <a:rPr lang="en-US" altLang="zh-CN" sz="3200" dirty="0" smtClean="0">
                <a:solidFill>
                  <a:srgbClr val="008000"/>
                </a:solidFill>
              </a:rPr>
              <a:t>    FOREIGN KEY(</a:t>
            </a:r>
            <a:r>
              <a:rPr lang="en-US" altLang="zh-CN" sz="3200" dirty="0" err="1" smtClean="0">
                <a:solidFill>
                  <a:srgbClr val="008000"/>
                </a:solidFill>
              </a:rPr>
              <a:t>Sno</a:t>
            </a:r>
            <a:r>
              <a:rPr lang="en-US" altLang="zh-CN" sz="3200" dirty="0" smtClean="0">
                <a:solidFill>
                  <a:srgbClr val="008000"/>
                </a:solidFill>
              </a:rPr>
              <a:t>)</a:t>
            </a:r>
          </a:p>
          <a:p>
            <a:pPr lvl="1">
              <a:buNone/>
            </a:pPr>
            <a:r>
              <a:rPr lang="en-US" altLang="zh-CN" sz="3200" dirty="0" smtClean="0">
                <a:solidFill>
                  <a:srgbClr val="008000"/>
                </a:solidFill>
              </a:rPr>
              <a:t>      REFERENCES Student(</a:t>
            </a:r>
            <a:r>
              <a:rPr lang="en-US" altLang="zh-CN" sz="3200" dirty="0" err="1" smtClean="0">
                <a:solidFill>
                  <a:srgbClr val="008000"/>
                </a:solidFill>
              </a:rPr>
              <a:t>Sno</a:t>
            </a:r>
            <a:r>
              <a:rPr lang="en-US" altLang="zh-CN" sz="3200" dirty="0" smtClean="0">
                <a:solidFill>
                  <a:srgbClr val="008000"/>
                </a:solidFill>
              </a:rPr>
              <a:t>)</a:t>
            </a:r>
            <a:endParaRPr lang="zh-CN" altLang="en-US" sz="32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唯一值约束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414934"/>
            <a:ext cx="8181726" cy="4678362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altLang="zh-CN" sz="3200" dirty="0" smtClean="0"/>
              <a:t> </a:t>
            </a:r>
            <a:r>
              <a:rPr lang="en-US" altLang="zh-CN" sz="3200" dirty="0" smtClean="0">
                <a:solidFill>
                  <a:srgbClr val="FF0000"/>
                </a:solidFill>
              </a:rPr>
              <a:t> UNIQUE </a:t>
            </a:r>
            <a:r>
              <a:rPr lang="en-US" altLang="zh-CN" sz="3200" dirty="0">
                <a:solidFill>
                  <a:srgbClr val="FF0000"/>
                </a:solidFill>
              </a:rPr>
              <a:t>[(&lt;</a:t>
            </a:r>
            <a:r>
              <a:rPr lang="zh-CN" altLang="zh-CN" sz="3200" dirty="0">
                <a:solidFill>
                  <a:srgbClr val="FF0000"/>
                </a:solidFill>
              </a:rPr>
              <a:t>列名</a:t>
            </a:r>
            <a:r>
              <a:rPr lang="en-US" altLang="zh-CN" sz="3200" dirty="0">
                <a:solidFill>
                  <a:srgbClr val="FF0000"/>
                </a:solidFill>
              </a:rPr>
              <a:t>&gt; [, … n] )]</a:t>
            </a:r>
            <a:endParaRPr lang="en-US" altLang="zh-CN" sz="3000" dirty="0" smtClean="0">
              <a:solidFill>
                <a:srgbClr val="FF0000"/>
              </a:solidFill>
            </a:endParaRPr>
          </a:p>
          <a:p>
            <a:r>
              <a:rPr lang="zh-CN" altLang="zh-CN" sz="3000" dirty="0" smtClean="0"/>
              <a:t>限制一个列或者是多个列的组合取值不重复</a:t>
            </a:r>
            <a:endParaRPr lang="en-US" altLang="zh-CN" sz="3000" dirty="0" smtClean="0"/>
          </a:p>
          <a:p>
            <a:r>
              <a:rPr lang="zh-CN" altLang="zh-CN" sz="3000" dirty="0" smtClean="0"/>
              <a:t>用在事实上具有唯一性的属性列上，比如身份证号码、驾驶证号码等</a:t>
            </a:r>
            <a:r>
              <a:rPr lang="zh-CN" altLang="en-US" sz="3000" dirty="0" smtClean="0"/>
              <a:t>。注意</a:t>
            </a:r>
            <a:r>
              <a:rPr lang="zh-CN" altLang="zh-CN" sz="3000" dirty="0" smtClean="0"/>
              <a:t>：</a:t>
            </a:r>
          </a:p>
          <a:p>
            <a:pPr lvl="1"/>
            <a:r>
              <a:rPr lang="zh-CN" altLang="zh-CN" sz="3000" dirty="0" smtClean="0"/>
              <a:t>有</a:t>
            </a:r>
            <a:r>
              <a:rPr lang="en-US" altLang="zh-CN" sz="3000" dirty="0" smtClean="0"/>
              <a:t>UNIQUE</a:t>
            </a:r>
            <a:r>
              <a:rPr lang="zh-CN" altLang="zh-CN" sz="3000" dirty="0" smtClean="0"/>
              <a:t>约束的列允许有一个空值；</a:t>
            </a:r>
          </a:p>
          <a:p>
            <a:pPr lvl="1"/>
            <a:r>
              <a:rPr lang="zh-CN" altLang="zh-CN" sz="3000" dirty="0" smtClean="0"/>
              <a:t>在一个表中可以定义多个</a:t>
            </a:r>
            <a:r>
              <a:rPr lang="en-US" altLang="zh-CN" sz="3000" dirty="0" smtClean="0"/>
              <a:t>UNIQUE</a:t>
            </a:r>
            <a:r>
              <a:rPr lang="zh-CN" altLang="zh-CN" sz="3000" dirty="0" smtClean="0"/>
              <a:t>约束；</a:t>
            </a:r>
          </a:p>
          <a:p>
            <a:pPr lvl="1"/>
            <a:r>
              <a:rPr lang="zh-CN" altLang="zh-CN" sz="3000" dirty="0" smtClean="0"/>
              <a:t>可以在一个列或多个列上定义</a:t>
            </a:r>
            <a:r>
              <a:rPr lang="en-US" altLang="zh-CN" sz="3000" dirty="0" smtClean="0"/>
              <a:t>UNIQUE</a:t>
            </a:r>
            <a:r>
              <a:rPr lang="zh-CN" altLang="zh-CN" sz="3000" dirty="0" smtClean="0"/>
              <a:t>约束</a:t>
            </a:r>
          </a:p>
          <a:p>
            <a:endParaRPr lang="zh-CN" altLang="en-US" sz="3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3FDF31-DCE9-45EA-BF9D-18E2785EDA1D}" type="datetime8">
              <a:rPr lang="zh-CN" altLang="en-US" smtClean="0"/>
              <a:pPr>
                <a:defRPr/>
              </a:pPr>
              <a:t>2016年2月28日8时25分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693C5-2466-49C7-9407-97947274FDD1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76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默认值约束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 在创建表时定义</a:t>
            </a:r>
            <a:r>
              <a:rPr lang="en-US" altLang="zh-CN" dirty="0"/>
              <a:t>DEFAULT</a:t>
            </a:r>
            <a:r>
              <a:rPr lang="zh-CN" altLang="zh-CN" dirty="0"/>
              <a:t>约束</a:t>
            </a:r>
          </a:p>
          <a:p>
            <a:pPr marL="438150" lvl="1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 DEFAULT </a:t>
            </a:r>
            <a:r>
              <a:rPr lang="zh-CN" altLang="zh-CN" dirty="0">
                <a:solidFill>
                  <a:srgbClr val="FF0000"/>
                </a:solidFill>
              </a:rPr>
              <a:t>常量表达式</a:t>
            </a:r>
          </a:p>
          <a:p>
            <a:pPr lvl="0"/>
            <a:r>
              <a:rPr lang="en-US" altLang="zh-CN" dirty="0"/>
              <a:t> </a:t>
            </a:r>
            <a:r>
              <a:rPr lang="zh-CN" altLang="zh-CN" dirty="0"/>
              <a:t>为已创建好的表</a:t>
            </a:r>
            <a:r>
              <a:rPr lang="zh-CN" altLang="zh-CN" dirty="0" smtClean="0"/>
              <a:t>添加</a:t>
            </a:r>
            <a:r>
              <a:rPr lang="en-US" altLang="zh-CN" dirty="0"/>
              <a:t>DEFAULT</a:t>
            </a:r>
            <a:r>
              <a:rPr lang="zh-CN" altLang="zh-CN" dirty="0" smtClean="0"/>
              <a:t>约束</a:t>
            </a:r>
            <a:endParaRPr lang="zh-CN" altLang="zh-CN" dirty="0"/>
          </a:p>
          <a:p>
            <a:pPr marL="438150" lvl="1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DEFAULT </a:t>
            </a:r>
            <a:r>
              <a:rPr lang="zh-CN" altLang="zh-CN" dirty="0">
                <a:solidFill>
                  <a:srgbClr val="FF0000"/>
                </a:solidFill>
              </a:rPr>
              <a:t>常量表达式 </a:t>
            </a:r>
            <a:r>
              <a:rPr lang="en-US" altLang="zh-CN" dirty="0">
                <a:solidFill>
                  <a:srgbClr val="FF0000"/>
                </a:solidFill>
              </a:rPr>
              <a:t>FOR </a:t>
            </a:r>
            <a:r>
              <a:rPr lang="zh-CN" altLang="zh-CN" dirty="0">
                <a:solidFill>
                  <a:srgbClr val="FF0000"/>
                </a:solidFill>
              </a:rPr>
              <a:t>列名</a:t>
            </a:r>
          </a:p>
          <a:p>
            <a:r>
              <a:rPr lang="zh-CN" altLang="en-US" dirty="0" smtClean="0"/>
              <a:t>作用：</a:t>
            </a:r>
            <a:r>
              <a:rPr lang="zh-CN" altLang="zh-CN" dirty="0" smtClean="0"/>
              <a:t>提供</a:t>
            </a:r>
            <a:r>
              <a:rPr lang="zh-CN" altLang="zh-CN" dirty="0"/>
              <a:t>列的默认</a:t>
            </a:r>
            <a:r>
              <a:rPr lang="zh-CN" altLang="zh-CN" dirty="0" smtClean="0"/>
              <a:t>值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BC6229-7EA5-44A8-986A-341EF360B5FE}" type="datetime8">
              <a:rPr lang="zh-CN" altLang="en-US" smtClean="0"/>
              <a:pPr>
                <a:defRPr/>
              </a:pPr>
              <a:t>2016年2月28日8时25分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693C5-2466-49C7-9407-97947274FDD1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163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列取值范围约束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8150" lvl="1" indent="0">
              <a:spcAft>
                <a:spcPts val="600"/>
              </a:spcAft>
              <a:buNone/>
            </a:pPr>
            <a:r>
              <a:rPr lang="en-US" altLang="zh-CN" dirty="0">
                <a:solidFill>
                  <a:srgbClr val="FF0000"/>
                </a:solidFill>
              </a:rPr>
              <a:t>CHECK(</a:t>
            </a:r>
            <a:r>
              <a:rPr lang="zh-CN" altLang="zh-CN" dirty="0">
                <a:solidFill>
                  <a:srgbClr val="FF0000"/>
                </a:solidFill>
              </a:rPr>
              <a:t>逻辑表达式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</a:p>
          <a:p>
            <a:r>
              <a:rPr lang="zh-CN" altLang="zh-CN" dirty="0"/>
              <a:t>用于限制列的取值在指定范围内，即约束列的取值符合应用</a:t>
            </a:r>
            <a:r>
              <a:rPr lang="zh-CN" altLang="zh-CN" dirty="0" smtClean="0"/>
              <a:t>语义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人</a:t>
            </a:r>
            <a:r>
              <a:rPr lang="zh-CN" altLang="zh-CN" dirty="0"/>
              <a:t>的</a:t>
            </a:r>
            <a:r>
              <a:rPr lang="zh-CN" altLang="zh-CN" dirty="0" smtClean="0"/>
              <a:t>性别</a:t>
            </a:r>
            <a:r>
              <a:rPr lang="zh-CN" altLang="en-US" dirty="0" smtClean="0"/>
              <a:t>：</a:t>
            </a:r>
            <a:r>
              <a:rPr lang="zh-CN" altLang="zh-CN" dirty="0" smtClean="0"/>
              <a:t>“男”</a:t>
            </a:r>
            <a:r>
              <a:rPr lang="zh-CN" altLang="zh-CN" dirty="0"/>
              <a:t>或“女”</a:t>
            </a:r>
            <a:endParaRPr lang="en-US" altLang="zh-CN" dirty="0" smtClean="0"/>
          </a:p>
          <a:p>
            <a:r>
              <a:rPr lang="zh-CN" altLang="zh-CN" dirty="0"/>
              <a:t>注意，如果</a:t>
            </a:r>
            <a:r>
              <a:rPr lang="en-US" altLang="zh-CN" dirty="0"/>
              <a:t>CHECK</a:t>
            </a:r>
            <a:r>
              <a:rPr lang="zh-CN" altLang="zh-CN" dirty="0"/>
              <a:t>约束是定义多列之间的取值约束，则只能在“表级完整性约束定义”处</a:t>
            </a:r>
            <a:r>
              <a:rPr lang="zh-CN" altLang="zh-CN" dirty="0" smtClean="0"/>
              <a:t>定义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BC6229-7EA5-44A8-986A-341EF360B5FE}" type="datetime8">
              <a:rPr lang="zh-CN" altLang="en-US" smtClean="0"/>
              <a:pPr>
                <a:defRPr/>
              </a:pPr>
              <a:t>2016年2月28日8时25分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693C5-2466-49C7-9407-97947274FDD1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6015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200" dirty="0" smtClean="0">
                <a:ea typeface="华文新魏" pitchFamily="2" charset="-122"/>
              </a:rPr>
              <a:t>Jobs</a:t>
            </a:r>
            <a:r>
              <a:rPr lang="zh-CN" altLang="en-US" sz="4200" dirty="0" smtClean="0">
                <a:ea typeface="华文新魏" pitchFamily="2" charset="-122"/>
              </a:rPr>
              <a:t>表</a:t>
            </a:r>
            <a:endParaRPr lang="zh-CN" altLang="en-US" sz="4200" dirty="0">
              <a:ea typeface="华文新魏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E652A4-D428-493F-BEBC-D6D90E8E037A}" type="datetime8">
              <a:rPr lang="zh-CN" altLang="en-US" smtClean="0"/>
              <a:pPr>
                <a:defRPr/>
              </a:pPr>
              <a:t>2016年2月28日8时25分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693C5-2466-49C7-9407-97947274FDD1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95965"/>
              </p:ext>
            </p:extLst>
          </p:nvPr>
        </p:nvGraphicFramePr>
        <p:xfrm>
          <a:off x="736186" y="1844824"/>
          <a:ext cx="7820100" cy="2887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0201"/>
                <a:gridCol w="1656184"/>
                <a:gridCol w="2085881"/>
                <a:gridCol w="2277834"/>
              </a:tblGrid>
              <a:tr h="481240"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b="1" kern="1000" dirty="0">
                          <a:solidFill>
                            <a:srgbClr val="7030A0"/>
                          </a:solidFill>
                          <a:effectLst/>
                        </a:rPr>
                        <a:t>列</a:t>
                      </a:r>
                      <a:r>
                        <a:rPr lang="en-US" sz="2000" b="1" kern="1000" dirty="0">
                          <a:solidFill>
                            <a:srgbClr val="7030A0"/>
                          </a:solidFill>
                          <a:effectLst/>
                        </a:rPr>
                        <a:t>    </a:t>
                      </a:r>
                      <a:r>
                        <a:rPr lang="zh-CN" sz="2000" b="1" kern="1000" dirty="0">
                          <a:solidFill>
                            <a:srgbClr val="7030A0"/>
                          </a:solidFill>
                          <a:effectLst/>
                        </a:rPr>
                        <a:t>名</a:t>
                      </a:r>
                      <a:endParaRPr lang="zh-CN" sz="2000" b="1" kern="100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b="1" kern="1000" dirty="0">
                          <a:solidFill>
                            <a:srgbClr val="7030A0"/>
                          </a:solidFill>
                          <a:effectLst/>
                        </a:rPr>
                        <a:t>含</a:t>
                      </a:r>
                      <a:r>
                        <a:rPr lang="en-US" sz="2000" b="1" kern="1000" dirty="0">
                          <a:solidFill>
                            <a:srgbClr val="7030A0"/>
                          </a:solidFill>
                          <a:effectLst/>
                        </a:rPr>
                        <a:t>    </a:t>
                      </a:r>
                      <a:r>
                        <a:rPr lang="zh-CN" sz="2000" b="1" kern="1000" dirty="0">
                          <a:solidFill>
                            <a:srgbClr val="7030A0"/>
                          </a:solidFill>
                          <a:effectLst/>
                        </a:rPr>
                        <a:t>义</a:t>
                      </a:r>
                      <a:endParaRPr lang="zh-CN" sz="2000" b="1" kern="100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b="1" kern="1000" dirty="0">
                          <a:solidFill>
                            <a:srgbClr val="7030A0"/>
                          </a:solidFill>
                          <a:effectLst/>
                        </a:rPr>
                        <a:t>数 据 类 型</a:t>
                      </a:r>
                      <a:endParaRPr lang="zh-CN" sz="2000" b="1" kern="100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b="1" kern="1000" dirty="0">
                          <a:solidFill>
                            <a:srgbClr val="7030A0"/>
                          </a:solidFill>
                          <a:effectLst/>
                        </a:rPr>
                        <a:t>约</a:t>
                      </a:r>
                      <a:r>
                        <a:rPr lang="en-US" sz="2000" b="1" kern="1000" dirty="0">
                          <a:solidFill>
                            <a:srgbClr val="7030A0"/>
                          </a:solidFill>
                          <a:effectLst/>
                        </a:rPr>
                        <a:t>    </a:t>
                      </a:r>
                      <a:r>
                        <a:rPr lang="zh-CN" sz="2000" b="1" kern="1000" dirty="0">
                          <a:solidFill>
                            <a:srgbClr val="7030A0"/>
                          </a:solidFill>
                          <a:effectLst/>
                        </a:rPr>
                        <a:t>束</a:t>
                      </a:r>
                      <a:endParaRPr lang="zh-CN" sz="2000" b="1" kern="100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  <a:tr h="481240">
                <a:tc>
                  <a:txBody>
                    <a:bodyPr/>
                    <a:lstStyle/>
                    <a:p>
                      <a:pPr marR="8890" indent="161925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b="1" kern="1000">
                          <a:effectLst/>
                        </a:rPr>
                        <a:t>Jid</a:t>
                      </a:r>
                      <a:endParaRPr lang="zh-CN" sz="2000" b="1" kern="10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b="1" kern="1000">
                          <a:effectLst/>
                        </a:rPr>
                        <a:t>工作编号</a:t>
                      </a:r>
                      <a:endParaRPr lang="zh-CN" sz="2000" b="1" kern="10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b="1" kern="1000">
                          <a:effectLst/>
                        </a:rPr>
                        <a:t>char(6)</a:t>
                      </a:r>
                      <a:endParaRPr lang="zh-CN" sz="2000" b="1" kern="10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b="1" kern="1000">
                          <a:effectLst/>
                        </a:rPr>
                        <a:t>主键</a:t>
                      </a:r>
                      <a:endParaRPr lang="zh-CN" sz="2000" b="1" kern="10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  <a:tr h="481240">
                <a:tc>
                  <a:txBody>
                    <a:bodyPr/>
                    <a:lstStyle/>
                    <a:p>
                      <a:pPr indent="161925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b="1" kern="1000">
                          <a:effectLst/>
                        </a:rPr>
                        <a:t>Descp</a:t>
                      </a:r>
                      <a:endParaRPr lang="zh-CN" sz="2000" b="1" kern="10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b="1" kern="1000">
                          <a:effectLst/>
                        </a:rPr>
                        <a:t>工作描述</a:t>
                      </a:r>
                      <a:endParaRPr lang="zh-CN" sz="2000" b="1" kern="10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b="1" kern="1000">
                          <a:effectLst/>
                        </a:rPr>
                        <a:t>nvarchar(20)</a:t>
                      </a:r>
                      <a:endParaRPr lang="zh-CN" sz="2000" b="1" kern="10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b="1" kern="1000">
                          <a:effectLst/>
                        </a:rPr>
                        <a:t>非空</a:t>
                      </a:r>
                      <a:endParaRPr lang="zh-CN" sz="2000" b="1" kern="10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  <a:tr h="481240">
                <a:tc>
                  <a:txBody>
                    <a:bodyPr/>
                    <a:lstStyle/>
                    <a:p>
                      <a:pPr indent="161925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b="1" kern="1000">
                          <a:effectLst/>
                        </a:rPr>
                        <a:t>EduReq</a:t>
                      </a:r>
                      <a:endParaRPr lang="zh-CN" sz="2000" b="1" kern="10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b="1" kern="1000">
                          <a:effectLst/>
                        </a:rPr>
                        <a:t>学历要求</a:t>
                      </a:r>
                      <a:endParaRPr lang="zh-CN" sz="2000" b="1" kern="10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b="1" kern="1000">
                          <a:effectLst/>
                        </a:rPr>
                        <a:t>nchar(6)</a:t>
                      </a:r>
                      <a:endParaRPr lang="zh-CN" sz="2000" b="1" kern="10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b="1" kern="1000">
                          <a:effectLst/>
                        </a:rPr>
                        <a:t>默认值：本科</a:t>
                      </a:r>
                      <a:endParaRPr lang="zh-CN" sz="2000" b="1" kern="10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  <a:tr h="481240">
                <a:tc>
                  <a:txBody>
                    <a:bodyPr/>
                    <a:lstStyle/>
                    <a:p>
                      <a:pPr indent="161925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b="1" kern="1000">
                          <a:effectLst/>
                        </a:rPr>
                        <a:t>MinSalary</a:t>
                      </a:r>
                      <a:endParaRPr lang="zh-CN" sz="2000" b="1" kern="10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b="1" kern="1000">
                          <a:effectLst/>
                        </a:rPr>
                        <a:t>最低工资</a:t>
                      </a:r>
                      <a:endParaRPr lang="zh-CN" sz="2000" b="1" kern="10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b="1" kern="1000">
                          <a:effectLst/>
                        </a:rPr>
                        <a:t>int</a:t>
                      </a:r>
                      <a:endParaRPr lang="zh-CN" sz="2000" b="1" kern="10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b="1" kern="1000">
                          <a:effectLst/>
                        </a:rPr>
                        <a:t> </a:t>
                      </a:r>
                      <a:endParaRPr lang="zh-CN" sz="2000" b="1" kern="10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  <a:tr h="481240">
                <a:tc>
                  <a:txBody>
                    <a:bodyPr/>
                    <a:lstStyle/>
                    <a:p>
                      <a:pPr indent="161925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b="1" kern="1000">
                          <a:effectLst/>
                        </a:rPr>
                        <a:t>MaxSalary</a:t>
                      </a:r>
                      <a:endParaRPr lang="zh-CN" sz="2000" b="1" kern="10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b="1" kern="1000">
                          <a:effectLst/>
                        </a:rPr>
                        <a:t>最高工作</a:t>
                      </a:r>
                      <a:endParaRPr lang="zh-CN" sz="2000" b="1" kern="10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b="1" kern="1000">
                          <a:effectLst/>
                        </a:rPr>
                        <a:t>int</a:t>
                      </a:r>
                      <a:endParaRPr lang="zh-CN" sz="2000" b="1" kern="10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b="1" kern="1000" dirty="0">
                          <a:effectLst/>
                        </a:rPr>
                        <a:t>大于等于最低工资</a:t>
                      </a:r>
                      <a:endParaRPr lang="zh-CN" sz="2000" b="1" kern="100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Jobs</a:t>
            </a:r>
            <a:r>
              <a:rPr lang="zh-CN" altLang="en-US" dirty="0" smtClean="0"/>
              <a:t>表定义语句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/>
              <a:t>CREATE TABLE Jobs (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800" dirty="0"/>
              <a:t>  </a:t>
            </a:r>
            <a:r>
              <a:rPr lang="en-US" altLang="zh-CN" sz="2800" dirty="0" err="1"/>
              <a:t>Jid</a:t>
            </a:r>
            <a:r>
              <a:rPr lang="en-US" altLang="zh-CN" sz="2800" dirty="0"/>
              <a:t>		  char(6)	 PRIMARY KEY,    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800" dirty="0"/>
              <a:t>  </a:t>
            </a:r>
            <a:r>
              <a:rPr lang="en-US" altLang="zh-CN" sz="2800" dirty="0" err="1"/>
              <a:t>Descp</a:t>
            </a:r>
            <a:r>
              <a:rPr lang="en-US" altLang="zh-CN" sz="2800" dirty="0"/>
              <a:t>	</a:t>
            </a:r>
            <a:r>
              <a:rPr lang="en-US" altLang="zh-CN" sz="2800" dirty="0" smtClean="0"/>
              <a:t>  </a:t>
            </a:r>
            <a:r>
              <a:rPr lang="en-US" altLang="zh-CN" sz="2800" dirty="0" err="1"/>
              <a:t>nchar</a:t>
            </a:r>
            <a:r>
              <a:rPr lang="en-US" altLang="zh-CN" sz="2800" dirty="0"/>
              <a:t>(20) NOT </a:t>
            </a:r>
            <a:r>
              <a:rPr lang="en-US" altLang="zh-CN" sz="2800" dirty="0" smtClean="0"/>
              <a:t>NULL ,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800" dirty="0"/>
              <a:t>  </a:t>
            </a:r>
            <a:r>
              <a:rPr lang="en-US" altLang="zh-CN" sz="2800" dirty="0" err="1"/>
              <a:t>EduReq</a:t>
            </a:r>
            <a:r>
              <a:rPr lang="en-US" altLang="zh-CN" sz="2800" dirty="0"/>
              <a:t>	  </a:t>
            </a:r>
            <a:r>
              <a:rPr lang="en-US" altLang="zh-CN" sz="2800" dirty="0" err="1"/>
              <a:t>nchar</a:t>
            </a:r>
            <a:r>
              <a:rPr lang="en-US" altLang="zh-CN" sz="2800" dirty="0"/>
              <a:t>(6)  DEFAULT '</a:t>
            </a:r>
            <a:r>
              <a:rPr lang="zh-CN" altLang="zh-CN" sz="2800" dirty="0"/>
              <a:t>本科</a:t>
            </a:r>
            <a:r>
              <a:rPr lang="en-US" altLang="zh-CN" sz="2800" dirty="0"/>
              <a:t>', 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800" dirty="0"/>
              <a:t>  </a:t>
            </a:r>
            <a:r>
              <a:rPr lang="en-US" altLang="zh-CN" sz="2800" dirty="0" err="1"/>
              <a:t>MinSalary</a:t>
            </a:r>
            <a:r>
              <a:rPr lang="en-US" altLang="zh-CN" sz="2800" dirty="0"/>
              <a:t> 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		 ,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800" dirty="0"/>
              <a:t>  </a:t>
            </a:r>
            <a:r>
              <a:rPr lang="en-US" altLang="zh-CN" sz="2800" dirty="0" err="1"/>
              <a:t>MaxSalary</a:t>
            </a:r>
            <a:r>
              <a:rPr lang="en-US" altLang="zh-CN" sz="2800" dirty="0"/>
              <a:t> 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		 ,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  CHECK</a:t>
            </a:r>
            <a:r>
              <a:rPr lang="en-US" altLang="zh-CN" sz="2800" dirty="0"/>
              <a:t>( </a:t>
            </a:r>
            <a:r>
              <a:rPr lang="en-US" altLang="zh-CN" sz="2800" dirty="0" err="1"/>
              <a:t>MaxSalary</a:t>
            </a:r>
            <a:r>
              <a:rPr lang="en-US" altLang="zh-CN" sz="2800" dirty="0"/>
              <a:t> &gt;= </a:t>
            </a:r>
            <a:r>
              <a:rPr lang="en-US" altLang="zh-CN" sz="2800" dirty="0" err="1"/>
              <a:t>MinSalary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)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800" dirty="0"/>
              <a:t>)</a:t>
            </a:r>
            <a:endParaRPr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BC6229-7EA5-44A8-986A-341EF360B5FE}" type="datetime8">
              <a:rPr lang="zh-CN" altLang="en-US" smtClean="0"/>
              <a:pPr>
                <a:defRPr/>
              </a:pPr>
              <a:t>2016年2月28日8时25分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693C5-2466-49C7-9407-97947274FDD1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9012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Employees</a:t>
            </a:r>
            <a:r>
              <a:rPr lang="zh-CN" altLang="zh-CN" dirty="0"/>
              <a:t>表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BC6229-7EA5-44A8-986A-341EF360B5FE}" type="datetime8">
              <a:rPr lang="zh-CN" altLang="en-US" smtClean="0"/>
              <a:pPr>
                <a:defRPr/>
              </a:pPr>
              <a:t>2016年2月28日8时25分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693C5-2466-49C7-9407-97947274FDD1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913361"/>
              </p:ext>
            </p:extLst>
          </p:nvPr>
        </p:nvGraphicFramePr>
        <p:xfrm>
          <a:off x="609598" y="1628794"/>
          <a:ext cx="7924801" cy="43250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6138"/>
                <a:gridCol w="1800200"/>
                <a:gridCol w="1800200"/>
                <a:gridCol w="2738263"/>
              </a:tblGrid>
              <a:tr h="472053"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b="1" kern="1000" dirty="0">
                          <a:solidFill>
                            <a:srgbClr val="7030A0"/>
                          </a:solidFill>
                          <a:effectLst/>
                        </a:rPr>
                        <a:t>列</a:t>
                      </a:r>
                      <a:r>
                        <a:rPr lang="en-US" sz="1800" b="1" kern="1000" dirty="0">
                          <a:solidFill>
                            <a:srgbClr val="7030A0"/>
                          </a:solidFill>
                          <a:effectLst/>
                        </a:rPr>
                        <a:t>    </a:t>
                      </a:r>
                      <a:r>
                        <a:rPr lang="zh-CN" sz="1800" b="1" kern="1000" dirty="0">
                          <a:solidFill>
                            <a:srgbClr val="7030A0"/>
                          </a:solidFill>
                          <a:effectLst/>
                        </a:rPr>
                        <a:t>名</a:t>
                      </a:r>
                      <a:endParaRPr lang="zh-CN" sz="1800" b="1" kern="100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b="1" kern="1000" dirty="0">
                          <a:solidFill>
                            <a:srgbClr val="7030A0"/>
                          </a:solidFill>
                          <a:effectLst/>
                        </a:rPr>
                        <a:t>含</a:t>
                      </a:r>
                      <a:r>
                        <a:rPr lang="en-US" sz="1800" b="1" kern="1000" dirty="0">
                          <a:solidFill>
                            <a:srgbClr val="7030A0"/>
                          </a:solidFill>
                          <a:effectLst/>
                        </a:rPr>
                        <a:t>    </a:t>
                      </a:r>
                      <a:r>
                        <a:rPr lang="zh-CN" sz="1800" b="1" kern="1000" dirty="0">
                          <a:solidFill>
                            <a:srgbClr val="7030A0"/>
                          </a:solidFill>
                          <a:effectLst/>
                        </a:rPr>
                        <a:t>义</a:t>
                      </a:r>
                      <a:endParaRPr lang="zh-CN" sz="1800" b="1" kern="100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b="1" kern="1000" dirty="0">
                          <a:solidFill>
                            <a:srgbClr val="7030A0"/>
                          </a:solidFill>
                          <a:effectLst/>
                        </a:rPr>
                        <a:t>数 据 类 型</a:t>
                      </a:r>
                      <a:endParaRPr lang="zh-CN" sz="1800" b="1" kern="100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b="1" kern="1000" dirty="0">
                          <a:solidFill>
                            <a:srgbClr val="7030A0"/>
                          </a:solidFill>
                          <a:effectLst/>
                        </a:rPr>
                        <a:t>约</a:t>
                      </a:r>
                      <a:r>
                        <a:rPr lang="en-US" sz="1800" b="1" kern="1000" dirty="0">
                          <a:solidFill>
                            <a:srgbClr val="7030A0"/>
                          </a:solidFill>
                          <a:effectLst/>
                        </a:rPr>
                        <a:t>    </a:t>
                      </a:r>
                      <a:r>
                        <a:rPr lang="zh-CN" sz="1800" b="1" kern="1000" dirty="0">
                          <a:solidFill>
                            <a:srgbClr val="7030A0"/>
                          </a:solidFill>
                          <a:effectLst/>
                        </a:rPr>
                        <a:t>束</a:t>
                      </a:r>
                      <a:endParaRPr lang="zh-CN" sz="1800" b="1" kern="100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  <a:tr h="472053">
                <a:tc>
                  <a:txBody>
                    <a:bodyPr/>
                    <a:lstStyle/>
                    <a:p>
                      <a:pPr indent="161925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b="1" kern="1000">
                          <a:effectLst/>
                        </a:rPr>
                        <a:t>Eid</a:t>
                      </a:r>
                      <a:endParaRPr lang="zh-CN" sz="1800" b="1" kern="10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b="1" kern="1000">
                          <a:effectLst/>
                        </a:rPr>
                        <a:t>职工号</a:t>
                      </a:r>
                      <a:endParaRPr lang="zh-CN" sz="1800" b="1" kern="10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b="1" kern="1000">
                          <a:effectLst/>
                        </a:rPr>
                        <a:t>char(10)</a:t>
                      </a:r>
                      <a:endParaRPr lang="zh-CN" sz="1800" b="1" kern="10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b="1" kern="1000">
                          <a:effectLst/>
                        </a:rPr>
                        <a:t>主键</a:t>
                      </a:r>
                      <a:endParaRPr lang="zh-CN" sz="1800" b="1" kern="10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  <a:tr h="472053">
                <a:tc>
                  <a:txBody>
                    <a:bodyPr/>
                    <a:lstStyle/>
                    <a:p>
                      <a:pPr indent="161925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b="1" kern="1000">
                          <a:effectLst/>
                        </a:rPr>
                        <a:t>Ename</a:t>
                      </a:r>
                      <a:endParaRPr lang="zh-CN" sz="1800" b="1" kern="10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b="1" kern="1000">
                          <a:effectLst/>
                        </a:rPr>
                        <a:t>姓名</a:t>
                      </a:r>
                      <a:endParaRPr lang="zh-CN" sz="1800" b="1" kern="10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b="1" kern="1000">
                          <a:effectLst/>
                        </a:rPr>
                        <a:t>nchar(6)</a:t>
                      </a:r>
                      <a:endParaRPr lang="zh-CN" sz="1800" b="1" kern="10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b="1" kern="1000">
                          <a:effectLst/>
                        </a:rPr>
                        <a:t>非空</a:t>
                      </a:r>
                      <a:endParaRPr lang="zh-CN" sz="1800" b="1" kern="10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  <a:tr h="472053">
                <a:tc>
                  <a:txBody>
                    <a:bodyPr/>
                    <a:lstStyle/>
                    <a:p>
                      <a:pPr indent="161925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b="1" kern="1000" dirty="0">
                          <a:effectLst/>
                        </a:rPr>
                        <a:t>Sex</a:t>
                      </a:r>
                      <a:endParaRPr lang="zh-CN" sz="1800" b="1" kern="100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b="1" kern="1000">
                          <a:effectLst/>
                        </a:rPr>
                        <a:t>性别</a:t>
                      </a:r>
                      <a:endParaRPr lang="zh-CN" sz="1800" b="1" kern="10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b="1" kern="1000">
                          <a:effectLst/>
                        </a:rPr>
                        <a:t>nchar(1)</a:t>
                      </a:r>
                      <a:endParaRPr lang="zh-CN" sz="1800" b="1" kern="10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b="1" kern="1000">
                          <a:effectLst/>
                        </a:rPr>
                        <a:t>取值范围：“男”或“女”</a:t>
                      </a:r>
                      <a:endParaRPr lang="zh-CN" sz="1800" b="1" kern="10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  <a:tr h="472053">
                <a:tc>
                  <a:txBody>
                    <a:bodyPr/>
                    <a:lstStyle/>
                    <a:p>
                      <a:pPr indent="161925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b="1" kern="1000">
                          <a:effectLst/>
                        </a:rPr>
                        <a:t>BrithDate</a:t>
                      </a:r>
                      <a:endParaRPr lang="zh-CN" sz="1800" b="1" kern="10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b="1" kern="1000">
                          <a:effectLst/>
                        </a:rPr>
                        <a:t>出生日期</a:t>
                      </a:r>
                      <a:endParaRPr lang="zh-CN" sz="1800" b="1" kern="10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b="1" kern="1000">
                          <a:effectLst/>
                        </a:rPr>
                        <a:t>date</a:t>
                      </a:r>
                      <a:endParaRPr lang="zh-CN" sz="1800" b="1" kern="10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b="1" kern="1000">
                          <a:effectLst/>
                        </a:rPr>
                        <a:t> </a:t>
                      </a:r>
                      <a:endParaRPr lang="zh-CN" sz="1800" b="1" kern="10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  <a:tr h="472053">
                <a:tc>
                  <a:txBody>
                    <a:bodyPr/>
                    <a:lstStyle/>
                    <a:p>
                      <a:pPr indent="161925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b="1" kern="1000">
                          <a:effectLst/>
                        </a:rPr>
                        <a:t>JobDate</a:t>
                      </a:r>
                      <a:endParaRPr lang="zh-CN" sz="1800" b="1" kern="10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b="1" kern="1000">
                          <a:effectLst/>
                        </a:rPr>
                        <a:t>参加工作日期</a:t>
                      </a:r>
                      <a:endParaRPr lang="zh-CN" sz="1800" b="1" kern="10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b="1" kern="1000">
                          <a:effectLst/>
                        </a:rPr>
                        <a:t>dateTime</a:t>
                      </a:r>
                      <a:endParaRPr lang="zh-CN" sz="1800" b="1" kern="10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b="1" kern="1000">
                          <a:effectLst/>
                        </a:rPr>
                        <a:t>默认为系统当前日期时间</a:t>
                      </a:r>
                      <a:endParaRPr lang="zh-CN" sz="1800" b="1" kern="10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  <a:tr h="472053">
                <a:tc>
                  <a:txBody>
                    <a:bodyPr/>
                    <a:lstStyle/>
                    <a:p>
                      <a:pPr indent="161925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b="1" kern="1000">
                          <a:effectLst/>
                        </a:rPr>
                        <a:t>Sid</a:t>
                      </a:r>
                      <a:endParaRPr lang="zh-CN" sz="1800" b="1" kern="10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b="1" kern="1000">
                          <a:effectLst/>
                        </a:rPr>
                        <a:t>身份证号</a:t>
                      </a:r>
                      <a:endParaRPr lang="zh-CN" sz="1800" b="1" kern="10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b="1" kern="1000">
                          <a:effectLst/>
                        </a:rPr>
                        <a:t>char(18)</a:t>
                      </a:r>
                      <a:endParaRPr lang="zh-CN" sz="1800" b="1" kern="10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b="1" kern="1000">
                          <a:effectLst/>
                        </a:rPr>
                        <a:t>取值不重</a:t>
                      </a:r>
                      <a:endParaRPr lang="zh-CN" sz="1800" b="1" kern="10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  <a:tr h="472053">
                <a:tc>
                  <a:txBody>
                    <a:bodyPr/>
                    <a:lstStyle/>
                    <a:p>
                      <a:pPr indent="161925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b="1" kern="1000">
                          <a:effectLst/>
                        </a:rPr>
                        <a:t>Jid</a:t>
                      </a:r>
                      <a:endParaRPr lang="zh-CN" sz="1800" b="1" kern="10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b="1" kern="1000">
                          <a:effectLst/>
                        </a:rPr>
                        <a:t>所干工作编号</a:t>
                      </a:r>
                      <a:endParaRPr lang="zh-CN" sz="1800" b="1" kern="10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b="1" kern="1000">
                          <a:effectLst/>
                        </a:rPr>
                        <a:t>char(6)</a:t>
                      </a:r>
                      <a:endParaRPr lang="zh-CN" sz="1800" b="1" kern="10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b="1" kern="1000">
                          <a:effectLst/>
                        </a:rPr>
                        <a:t>外键，引用工作表的工作编号</a:t>
                      </a:r>
                      <a:endParaRPr lang="zh-CN" sz="1800" b="1" kern="10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  <a:tr h="472053">
                <a:tc>
                  <a:txBody>
                    <a:bodyPr/>
                    <a:lstStyle/>
                    <a:p>
                      <a:pPr indent="161925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b="1" kern="1000">
                          <a:effectLst/>
                        </a:rPr>
                        <a:t>Tel</a:t>
                      </a:r>
                      <a:endParaRPr lang="zh-CN" sz="1800" b="1" kern="10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b="1" kern="1000">
                          <a:effectLst/>
                        </a:rPr>
                        <a:t>联系电话</a:t>
                      </a:r>
                      <a:endParaRPr lang="zh-CN" sz="1800" b="1" kern="10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b="1" kern="1000">
                          <a:effectLst/>
                        </a:rPr>
                        <a:t>char(11)</a:t>
                      </a:r>
                      <a:endParaRPr lang="zh-CN" sz="1800" b="1" kern="10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b="1" kern="1000" dirty="0">
                          <a:effectLst/>
                        </a:rPr>
                        <a:t> </a:t>
                      </a:r>
                      <a:endParaRPr lang="zh-CN" sz="1800" b="1" kern="100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56813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Employees</a:t>
            </a:r>
            <a:r>
              <a:rPr lang="zh-CN" altLang="zh-CN" dirty="0" smtClean="0"/>
              <a:t>表</a:t>
            </a:r>
            <a:r>
              <a:rPr lang="zh-CN" altLang="en-US" dirty="0" smtClean="0"/>
              <a:t>定义语句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5456" y="1340768"/>
            <a:ext cx="8001000" cy="4678362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400" dirty="0"/>
              <a:t>CREATE TABLE Employees (</a:t>
            </a:r>
            <a:endParaRPr lang="zh-CN" altLang="zh-CN" sz="2400" dirty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400" dirty="0"/>
              <a:t>  </a:t>
            </a:r>
            <a:r>
              <a:rPr lang="en-US" altLang="zh-CN" sz="2400" dirty="0" err="1"/>
              <a:t>Eid</a:t>
            </a:r>
            <a:r>
              <a:rPr lang="en-US" altLang="zh-CN" sz="2400" dirty="0"/>
              <a:t>   </a:t>
            </a:r>
            <a:r>
              <a:rPr lang="en-US" altLang="zh-CN" sz="2400" dirty="0" smtClean="0"/>
              <a:t>char(10</a:t>
            </a:r>
            <a:r>
              <a:rPr lang="en-US" altLang="zh-CN" sz="2400" dirty="0"/>
              <a:t>)      ,</a:t>
            </a:r>
            <a:endParaRPr lang="zh-CN" altLang="zh-CN" sz="2400" dirty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400" dirty="0"/>
              <a:t>  </a:t>
            </a:r>
            <a:r>
              <a:rPr lang="en-US" altLang="zh-CN" sz="2400" dirty="0" err="1"/>
              <a:t>Ename</a:t>
            </a:r>
            <a:r>
              <a:rPr lang="en-US" altLang="zh-CN" sz="2400" dirty="0"/>
              <a:t> </a:t>
            </a:r>
            <a:r>
              <a:rPr lang="en-US" altLang="zh-CN" sz="2400" dirty="0" err="1" smtClean="0"/>
              <a:t>nvarchar</a:t>
            </a:r>
            <a:r>
              <a:rPr lang="en-US" altLang="zh-CN" sz="2400" dirty="0" smtClean="0"/>
              <a:t>(20</a:t>
            </a:r>
            <a:r>
              <a:rPr lang="en-US" altLang="zh-CN" sz="2400" dirty="0"/>
              <a:t>) NOT NULL,</a:t>
            </a:r>
            <a:endParaRPr lang="zh-CN" altLang="zh-CN" sz="2400" dirty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400" dirty="0"/>
              <a:t>  Sex   </a:t>
            </a:r>
            <a:r>
              <a:rPr lang="en-US" altLang="zh-CN" sz="2400" dirty="0" err="1" smtClean="0"/>
              <a:t>nchar</a:t>
            </a:r>
            <a:r>
              <a:rPr lang="en-US" altLang="zh-CN" sz="2400" dirty="0" smtClean="0"/>
              <a:t>(1) CHECK</a:t>
            </a:r>
            <a:r>
              <a:rPr lang="en-US" altLang="zh-CN" sz="2400" dirty="0"/>
              <a:t>( Sex = '</a:t>
            </a:r>
            <a:r>
              <a:rPr lang="zh-CN" altLang="zh-CN" sz="2400" dirty="0"/>
              <a:t>男</a:t>
            </a:r>
            <a:r>
              <a:rPr lang="en-US" altLang="zh-CN" sz="2400" dirty="0"/>
              <a:t>' OR Sex = '</a:t>
            </a:r>
            <a:r>
              <a:rPr lang="zh-CN" altLang="zh-CN" sz="2400" dirty="0"/>
              <a:t>女</a:t>
            </a:r>
            <a:r>
              <a:rPr lang="en-US" altLang="zh-CN" sz="2400" dirty="0"/>
              <a:t>'),</a:t>
            </a:r>
            <a:endParaRPr lang="zh-CN" altLang="zh-CN" sz="2400" dirty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400" dirty="0"/>
              <a:t>  </a:t>
            </a:r>
            <a:r>
              <a:rPr lang="en-US" altLang="zh-CN" sz="2400" dirty="0" err="1"/>
              <a:t>BirthDate</a:t>
            </a:r>
            <a:r>
              <a:rPr lang="en-US" altLang="zh-CN" sz="2400" dirty="0"/>
              <a:t> date           ,</a:t>
            </a:r>
            <a:endParaRPr lang="zh-CN" altLang="zh-CN" sz="2400" dirty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400" dirty="0"/>
              <a:t>  </a:t>
            </a:r>
            <a:r>
              <a:rPr lang="en-US" altLang="zh-CN" sz="2400" dirty="0" err="1"/>
              <a:t>JobDate</a:t>
            </a:r>
            <a:r>
              <a:rPr lang="en-US" altLang="zh-CN" sz="2400" dirty="0"/>
              <a:t>   </a:t>
            </a:r>
            <a:r>
              <a:rPr lang="en-US" altLang="zh-CN" sz="2400" dirty="0" err="1"/>
              <a:t>datetime</a:t>
            </a:r>
            <a:r>
              <a:rPr lang="en-US" altLang="zh-CN" sz="2400" dirty="0"/>
              <a:t>       DEFAULT </a:t>
            </a:r>
            <a:r>
              <a:rPr lang="en-US" altLang="zh-CN" sz="2400" dirty="0" err="1"/>
              <a:t>GetDate</a:t>
            </a:r>
            <a:r>
              <a:rPr lang="en-US" altLang="zh-CN" sz="2400" dirty="0"/>
              <a:t>(),</a:t>
            </a:r>
            <a:endParaRPr lang="zh-CN" altLang="zh-CN" sz="2400" dirty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400" dirty="0"/>
              <a:t>  Sid		 char(18) 	   </a:t>
            </a:r>
            <a:r>
              <a:rPr lang="en-US" altLang="zh-CN" sz="2400" dirty="0" smtClean="0"/>
              <a:t>UNIQUE</a:t>
            </a:r>
            <a:r>
              <a:rPr lang="en-US" altLang="zh-CN" sz="2400" dirty="0"/>
              <a:t>,</a:t>
            </a:r>
            <a:endParaRPr lang="zh-CN" altLang="zh-CN" sz="2400" dirty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400" dirty="0"/>
              <a:t>  </a:t>
            </a:r>
            <a:r>
              <a:rPr lang="en-US" altLang="zh-CN" sz="2400" dirty="0" err="1"/>
              <a:t>Jid</a:t>
            </a:r>
            <a:r>
              <a:rPr lang="en-US" altLang="zh-CN" sz="2400" dirty="0"/>
              <a:t>		 char(6)       ,</a:t>
            </a:r>
            <a:endParaRPr lang="zh-CN" altLang="zh-CN" sz="2400" dirty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400" dirty="0"/>
              <a:t>  Tel        char(11)      ,</a:t>
            </a:r>
            <a:endParaRPr lang="zh-CN" altLang="zh-CN" sz="2400" dirty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400" dirty="0"/>
              <a:t>  PRIMARY KEY(</a:t>
            </a:r>
            <a:r>
              <a:rPr lang="en-US" altLang="zh-CN" sz="2400" dirty="0" err="1"/>
              <a:t>Eid</a:t>
            </a:r>
            <a:r>
              <a:rPr lang="en-US" altLang="zh-CN" sz="2400" dirty="0"/>
              <a:t>)        ,             </a:t>
            </a:r>
            <a:endParaRPr lang="zh-CN" altLang="zh-CN" sz="2400" dirty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400" dirty="0"/>
              <a:t>  FOREIGN KEY(</a:t>
            </a:r>
            <a:r>
              <a:rPr lang="en-US" altLang="zh-CN" sz="2400" dirty="0" err="1"/>
              <a:t>Jid</a:t>
            </a:r>
            <a:r>
              <a:rPr lang="en-US" altLang="zh-CN" sz="2400" dirty="0"/>
              <a:t>) REFERENCES Jobs(</a:t>
            </a:r>
            <a:r>
              <a:rPr lang="en-US" altLang="zh-CN" sz="2400" dirty="0" err="1"/>
              <a:t>Jid</a:t>
            </a:r>
            <a:r>
              <a:rPr lang="en-US" altLang="zh-CN" sz="2400" dirty="0"/>
              <a:t>)</a:t>
            </a:r>
            <a:endParaRPr lang="zh-CN" altLang="zh-CN" sz="2400" dirty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BC6229-7EA5-44A8-986A-341EF360B5FE}" type="datetime8">
              <a:rPr lang="zh-CN" altLang="en-US" smtClean="0"/>
              <a:pPr>
                <a:defRPr/>
              </a:pPr>
              <a:t>2016年2月28日8时25分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693C5-2466-49C7-9407-97947274FDD1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6471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</a:t>
            </a:r>
            <a:r>
              <a:rPr lang="zh-CN" altLang="en-US" dirty="0" smtClean="0"/>
              <a:t>表结构</a:t>
            </a:r>
            <a:endParaRPr lang="zh-CN" altLang="en-US" dirty="0"/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12776"/>
            <a:ext cx="8001000" cy="4678362"/>
          </a:xfrm>
        </p:spPr>
        <p:txBody>
          <a:bodyPr/>
          <a:lstStyle/>
          <a:p>
            <a:r>
              <a:rPr lang="zh-CN" altLang="en-US" dirty="0"/>
              <a:t>在定义完表之后，如果需求有变化，比如添加列、删除列或修改列定义，可以使用</a:t>
            </a:r>
            <a:r>
              <a:rPr lang="en-US" altLang="zh-CN" dirty="0">
                <a:solidFill>
                  <a:srgbClr val="FF0000"/>
                </a:solidFill>
              </a:rPr>
              <a:t>ALTER TABLE</a:t>
            </a:r>
            <a:r>
              <a:rPr lang="zh-CN" altLang="en-US" dirty="0"/>
              <a:t>语句实现。</a:t>
            </a:r>
          </a:p>
          <a:p>
            <a:r>
              <a:rPr lang="en-US" altLang="zh-CN" dirty="0"/>
              <a:t>ALTER TABLE</a:t>
            </a:r>
            <a:r>
              <a:rPr lang="zh-CN" altLang="en-US" dirty="0"/>
              <a:t>语句可以对表添加列、删除列、修改列的定义、</a:t>
            </a:r>
            <a:r>
              <a:rPr lang="zh-CN" altLang="en-US" dirty="0" smtClean="0"/>
              <a:t>定义主键、外键，</a:t>
            </a:r>
            <a:r>
              <a:rPr lang="zh-CN" altLang="en-US" dirty="0"/>
              <a:t>也可以添加和删除约束。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3FAEEE-1269-4727-B1EA-1D3088DE6FD7}" type="datetime8">
              <a:rPr lang="zh-CN" altLang="en-US" smtClean="0"/>
              <a:pPr>
                <a:defRPr/>
              </a:pPr>
              <a:t>2016年2月28日8时25分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693C5-2466-49C7-9407-97947274FDD1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200" dirty="0" smtClean="0"/>
              <a:t>4.1.1 </a:t>
            </a:r>
            <a:r>
              <a:rPr lang="en-US" altLang="zh-CN" sz="4200" dirty="0"/>
              <a:t>SQL</a:t>
            </a:r>
            <a:r>
              <a:rPr lang="zh-CN" altLang="en-US" sz="4200" dirty="0"/>
              <a:t>语言的发展</a:t>
            </a:r>
            <a:endParaRPr lang="en-US" altLang="zh-CN" sz="4200" dirty="0"/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556792"/>
            <a:ext cx="8071048" cy="4493096"/>
          </a:xfrm>
        </p:spPr>
        <p:txBody>
          <a:bodyPr/>
          <a:lstStyle/>
          <a:p>
            <a:r>
              <a:rPr lang="en-US" altLang="zh-CN" sz="3200" dirty="0"/>
              <a:t>1986</a:t>
            </a:r>
            <a:r>
              <a:rPr lang="zh-CN" altLang="en-US" sz="3200" dirty="0"/>
              <a:t>年</a:t>
            </a:r>
            <a:r>
              <a:rPr lang="en-US" altLang="zh-CN" sz="3200" dirty="0"/>
              <a:t>10</a:t>
            </a:r>
            <a:r>
              <a:rPr lang="zh-CN" altLang="en-US" sz="3200" dirty="0"/>
              <a:t>月由美国</a:t>
            </a:r>
            <a:r>
              <a:rPr lang="en-US" altLang="zh-CN" sz="3200" dirty="0"/>
              <a:t>ANSI </a:t>
            </a:r>
            <a:r>
              <a:rPr lang="zh-CN" altLang="en-US" sz="3200" dirty="0"/>
              <a:t>公布最早的</a:t>
            </a:r>
            <a:r>
              <a:rPr lang="en-US" altLang="zh-CN" sz="3200" dirty="0"/>
              <a:t>SQL</a:t>
            </a:r>
            <a:r>
              <a:rPr lang="zh-CN" altLang="en-US" sz="3200" dirty="0"/>
              <a:t>标准。 </a:t>
            </a:r>
          </a:p>
          <a:p>
            <a:r>
              <a:rPr lang="en-US" altLang="zh-CN" sz="3200" dirty="0"/>
              <a:t>1989</a:t>
            </a:r>
            <a:r>
              <a:rPr lang="zh-CN" altLang="en-US" sz="3200" dirty="0"/>
              <a:t>年</a:t>
            </a:r>
            <a:r>
              <a:rPr lang="en-US" altLang="zh-CN" sz="3200" dirty="0"/>
              <a:t>4</a:t>
            </a:r>
            <a:r>
              <a:rPr lang="zh-CN" altLang="en-US" sz="3200" dirty="0"/>
              <a:t>月，</a:t>
            </a:r>
            <a:r>
              <a:rPr lang="en-US" altLang="zh-CN" sz="3200" dirty="0"/>
              <a:t>ISO</a:t>
            </a:r>
            <a:r>
              <a:rPr lang="zh-CN" altLang="en-US" sz="3200" dirty="0"/>
              <a:t>提出了具备完整性特征的</a:t>
            </a:r>
            <a:r>
              <a:rPr lang="en-US" altLang="zh-CN" sz="3200" dirty="0"/>
              <a:t>SQL</a:t>
            </a:r>
            <a:r>
              <a:rPr lang="zh-CN" altLang="en-US" sz="3200" dirty="0"/>
              <a:t>，称为</a:t>
            </a:r>
            <a:r>
              <a:rPr lang="en-US" altLang="zh-CN" sz="3200" dirty="0"/>
              <a:t>SQL-89 </a:t>
            </a:r>
            <a:r>
              <a:rPr lang="zh-CN" altLang="en-US" sz="3200" dirty="0"/>
              <a:t>。</a:t>
            </a:r>
          </a:p>
          <a:p>
            <a:r>
              <a:rPr lang="en-US" altLang="zh-CN" sz="3200" dirty="0"/>
              <a:t>1992</a:t>
            </a:r>
            <a:r>
              <a:rPr lang="zh-CN" altLang="en-US" sz="3200" dirty="0"/>
              <a:t>年</a:t>
            </a:r>
            <a:r>
              <a:rPr lang="en-US" altLang="zh-CN" sz="3200" dirty="0"/>
              <a:t>11</a:t>
            </a:r>
            <a:r>
              <a:rPr lang="zh-CN" altLang="en-US" sz="3200" dirty="0"/>
              <a:t>月，</a:t>
            </a:r>
            <a:r>
              <a:rPr lang="en-US" altLang="zh-CN" sz="3200" dirty="0"/>
              <a:t>ISO</a:t>
            </a:r>
            <a:r>
              <a:rPr lang="zh-CN" altLang="en-US" sz="3200" dirty="0"/>
              <a:t>又公布了新的</a:t>
            </a:r>
            <a:r>
              <a:rPr lang="en-US" altLang="zh-CN" sz="3200" dirty="0"/>
              <a:t>SQL</a:t>
            </a:r>
            <a:r>
              <a:rPr lang="zh-CN" altLang="en-US" sz="3200" dirty="0"/>
              <a:t>标准，称为</a:t>
            </a:r>
            <a:r>
              <a:rPr lang="en-US" altLang="zh-CN" sz="3200" dirty="0"/>
              <a:t>SQL-92</a:t>
            </a:r>
            <a:r>
              <a:rPr lang="zh-CN" altLang="en-US" sz="3200" dirty="0"/>
              <a:t>（以上均为关系形式）。</a:t>
            </a:r>
          </a:p>
          <a:p>
            <a:r>
              <a:rPr lang="zh-CN" altLang="en-US" sz="3200" dirty="0"/>
              <a:t> </a:t>
            </a:r>
            <a:r>
              <a:rPr lang="en-US" altLang="zh-CN" sz="3200" dirty="0"/>
              <a:t>1999</a:t>
            </a:r>
            <a:r>
              <a:rPr lang="zh-CN" altLang="en-US" sz="3200" dirty="0"/>
              <a:t>年颁布</a:t>
            </a:r>
            <a:r>
              <a:rPr lang="en-US" altLang="zh-CN" sz="3200" dirty="0"/>
              <a:t>SQL-99</a:t>
            </a:r>
            <a:r>
              <a:rPr lang="zh-CN" altLang="en-US" sz="3200" dirty="0"/>
              <a:t>，是</a:t>
            </a:r>
            <a:r>
              <a:rPr lang="en-US" altLang="zh-CN" sz="3200" dirty="0"/>
              <a:t>SQL92</a:t>
            </a:r>
            <a:r>
              <a:rPr lang="zh-CN" altLang="en-US" sz="3200" dirty="0"/>
              <a:t>的扩展。</a:t>
            </a:r>
            <a:endParaRPr lang="zh-CN" altLang="en-US" sz="3200" b="1" dirty="0">
              <a:effectLst>
                <a:outerShdw blurRad="38100" dist="38100" dir="2700000" algn="tl">
                  <a:srgbClr val="C0C0C0"/>
                </a:outerShdw>
              </a:effectLst>
              <a:latin typeface="宋体" charset="-122"/>
              <a:ea typeface="宋体" charset="-122"/>
            </a:endParaRPr>
          </a:p>
          <a:p>
            <a:pPr>
              <a:buFontTx/>
              <a:buNone/>
            </a:pPr>
            <a:endParaRPr lang="zh-CN" altLang="en-US" sz="3200" b="1" dirty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charset="-122"/>
              <a:ea typeface="宋体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468A2A-56AF-459E-A9C5-8B9F0C5A8802}" type="datetime8">
              <a:rPr lang="zh-CN" altLang="en-US" smtClean="0"/>
              <a:pPr>
                <a:defRPr/>
              </a:pPr>
              <a:t>2016年2月28日8时25分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693C5-2466-49C7-9407-97947274FDD1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</a:t>
            </a:r>
            <a:r>
              <a:rPr lang="zh-CN" altLang="en-US" dirty="0" smtClean="0"/>
              <a:t>表结构</a:t>
            </a:r>
            <a:endParaRPr lang="zh-CN" altLang="en-US" dirty="0"/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12776"/>
            <a:ext cx="8371656" cy="4680520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ALTER TABLE </a:t>
            </a:r>
            <a:r>
              <a:rPr lang="en-US" altLang="zh-CN" sz="3200" dirty="0" smtClean="0"/>
              <a:t>&lt;</a:t>
            </a:r>
            <a:r>
              <a:rPr lang="zh-CN" altLang="zh-CN" sz="3200" dirty="0" smtClean="0"/>
              <a:t>表名</a:t>
            </a:r>
            <a:r>
              <a:rPr lang="en-US" altLang="zh-CN" sz="3200" dirty="0" smtClean="0"/>
              <a:t>&gt;  </a:t>
            </a:r>
            <a:endParaRPr lang="zh-CN" altLang="zh-CN" sz="3200" dirty="0" smtClean="0"/>
          </a:p>
          <a:p>
            <a:pPr>
              <a:lnSpc>
                <a:spcPct val="100000"/>
              </a:lnSpc>
              <a:buNone/>
            </a:pPr>
            <a:r>
              <a:rPr lang="en-US" altLang="zh-CN" sz="3200" dirty="0" smtClean="0"/>
              <a:t>[ ALTER  COLUMN &lt;</a:t>
            </a:r>
            <a:r>
              <a:rPr lang="zh-CN" altLang="zh-CN" sz="3200" dirty="0" smtClean="0"/>
              <a:t>列名</a:t>
            </a:r>
            <a:r>
              <a:rPr lang="en-US" altLang="zh-CN" sz="3200" dirty="0" smtClean="0"/>
              <a:t>&gt; &lt;</a:t>
            </a:r>
            <a:r>
              <a:rPr lang="zh-CN" altLang="zh-CN" sz="3200" dirty="0" smtClean="0"/>
              <a:t>新数据类型</a:t>
            </a:r>
            <a:r>
              <a:rPr lang="en-US" altLang="zh-CN" sz="3200" dirty="0" smtClean="0"/>
              <a:t>&gt;]</a:t>
            </a:r>
            <a:endParaRPr lang="zh-CN" altLang="zh-CN" sz="3200" dirty="0" smtClean="0"/>
          </a:p>
          <a:p>
            <a:pPr>
              <a:lnSpc>
                <a:spcPct val="100000"/>
              </a:lnSpc>
              <a:buNone/>
            </a:pPr>
            <a:r>
              <a:rPr lang="en-US" altLang="zh-CN" sz="3200" dirty="0" smtClean="0"/>
              <a:t>| [ ADD  &lt;</a:t>
            </a:r>
            <a:r>
              <a:rPr lang="zh-CN" altLang="zh-CN" sz="3200" dirty="0" smtClean="0"/>
              <a:t>列名</a:t>
            </a:r>
            <a:r>
              <a:rPr lang="en-US" altLang="zh-CN" sz="3200" dirty="0" smtClean="0"/>
              <a:t>&gt; &lt;</a:t>
            </a:r>
            <a:r>
              <a:rPr lang="zh-CN" altLang="zh-CN" sz="3200" dirty="0" smtClean="0"/>
              <a:t>数据类型</a:t>
            </a:r>
            <a:r>
              <a:rPr lang="en-US" altLang="zh-CN" sz="3200" dirty="0" smtClean="0"/>
              <a:t>&gt; [</a:t>
            </a:r>
            <a:r>
              <a:rPr lang="zh-CN" altLang="zh-CN" sz="3200" dirty="0" smtClean="0"/>
              <a:t>约束</a:t>
            </a:r>
            <a:r>
              <a:rPr lang="en-US" altLang="zh-CN" sz="3200" dirty="0" smtClean="0"/>
              <a:t>]]</a:t>
            </a:r>
            <a:endParaRPr lang="zh-CN" altLang="zh-CN" sz="3200" dirty="0" smtClean="0"/>
          </a:p>
          <a:p>
            <a:pPr>
              <a:lnSpc>
                <a:spcPct val="100000"/>
              </a:lnSpc>
              <a:buNone/>
            </a:pPr>
            <a:r>
              <a:rPr lang="en-US" altLang="zh-CN" sz="3200" dirty="0" smtClean="0"/>
              <a:t>| [ DROP  COLUMN &lt;</a:t>
            </a:r>
            <a:r>
              <a:rPr lang="zh-CN" altLang="zh-CN" sz="3200" dirty="0" smtClean="0"/>
              <a:t>列名</a:t>
            </a:r>
            <a:r>
              <a:rPr lang="en-US" altLang="zh-CN" sz="3200" dirty="0" smtClean="0"/>
              <a:t>&gt; ]</a:t>
            </a:r>
            <a:endParaRPr lang="zh-CN" altLang="zh-CN" sz="3200" dirty="0" smtClean="0"/>
          </a:p>
          <a:p>
            <a:pPr>
              <a:lnSpc>
                <a:spcPct val="100000"/>
              </a:lnSpc>
              <a:buNone/>
            </a:pPr>
            <a:r>
              <a:rPr lang="en-US" altLang="zh-CN" sz="3200" dirty="0" smtClean="0"/>
              <a:t>| [ ADD [constraint &lt;</a:t>
            </a:r>
            <a:r>
              <a:rPr lang="zh-CN" altLang="zh-CN" sz="3200" dirty="0" smtClean="0"/>
              <a:t>约束名</a:t>
            </a:r>
            <a:r>
              <a:rPr lang="en-US" altLang="zh-CN" sz="3200" dirty="0" smtClean="0"/>
              <a:t>&gt;] </a:t>
            </a:r>
            <a:r>
              <a:rPr lang="zh-CN" altLang="zh-CN" sz="3200" dirty="0" smtClean="0"/>
              <a:t>约束定义</a:t>
            </a:r>
            <a:r>
              <a:rPr lang="en-US" altLang="zh-CN" sz="3200" dirty="0" smtClean="0"/>
              <a:t>]</a:t>
            </a:r>
            <a:endParaRPr lang="zh-CN" altLang="zh-CN" sz="3200" dirty="0" smtClean="0"/>
          </a:p>
          <a:p>
            <a:pPr>
              <a:lnSpc>
                <a:spcPct val="100000"/>
              </a:lnSpc>
              <a:buNone/>
            </a:pPr>
            <a:r>
              <a:rPr lang="en-US" altLang="zh-CN" sz="3200" dirty="0" smtClean="0"/>
              <a:t>| [ DROP [constraint] &lt;</a:t>
            </a:r>
            <a:r>
              <a:rPr lang="zh-CN" altLang="zh-CN" sz="3200" dirty="0" smtClean="0"/>
              <a:t>约束名</a:t>
            </a:r>
            <a:r>
              <a:rPr lang="en-US" altLang="zh-CN" sz="3200" dirty="0" smtClean="0"/>
              <a:t>&gt;]</a:t>
            </a:r>
            <a:endParaRPr lang="zh-CN" altLang="en-US" sz="33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E1FFFF-C8D2-4E8F-9EA7-A5FF9D758C7D}" type="datetime8">
              <a:rPr lang="zh-CN" altLang="en-US" smtClean="0"/>
              <a:pPr>
                <a:defRPr/>
              </a:pPr>
              <a:t>2016年2月28日8时25分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693C5-2466-49C7-9407-97947274FDD1}" type="slidenum">
              <a:rPr lang="zh-CN" altLang="en-US" smtClean="0"/>
              <a:pPr>
                <a:defRPr/>
              </a:pPr>
              <a:t>40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57338"/>
            <a:ext cx="8610600" cy="4535958"/>
          </a:xfrm>
        </p:spPr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．</a:t>
            </a:r>
            <a:r>
              <a:rPr lang="zh-CN" altLang="zh-CN" dirty="0"/>
              <a:t>为</a:t>
            </a:r>
            <a:r>
              <a:rPr lang="en-US" altLang="zh-CN" dirty="0"/>
              <a:t>Employees</a:t>
            </a:r>
            <a:r>
              <a:rPr lang="zh-CN" altLang="zh-CN" dirty="0"/>
              <a:t>表添加工资列，此列的列名为</a:t>
            </a:r>
            <a:r>
              <a:rPr lang="en-US" altLang="zh-CN" dirty="0"/>
              <a:t>Salary</a:t>
            </a:r>
            <a:r>
              <a:rPr lang="zh-CN" altLang="zh-CN" dirty="0"/>
              <a:t>，数据类型为</a:t>
            </a:r>
            <a:r>
              <a:rPr lang="en-US" altLang="zh-CN" dirty="0" err="1"/>
              <a:t>int</a:t>
            </a:r>
            <a:r>
              <a:rPr lang="zh-CN" altLang="zh-CN" dirty="0"/>
              <a:t>，允许空</a:t>
            </a:r>
            <a:r>
              <a:rPr lang="zh-CN" altLang="zh-CN" dirty="0" smtClean="0"/>
              <a:t>。</a:t>
            </a:r>
            <a:endParaRPr lang="en-US" altLang="zh-CN" dirty="0"/>
          </a:p>
          <a:p>
            <a:pPr lvl="1">
              <a:buFontTx/>
              <a:buNone/>
            </a:pPr>
            <a:r>
              <a:rPr lang="en-US" altLang="zh-CN" dirty="0">
                <a:solidFill>
                  <a:srgbClr val="008000"/>
                </a:solidFill>
              </a:rPr>
              <a:t>ALTER TABLE Employees</a:t>
            </a:r>
          </a:p>
          <a:p>
            <a:pPr lvl="1">
              <a:buFontTx/>
              <a:buNone/>
            </a:pPr>
            <a:r>
              <a:rPr lang="en-US" altLang="zh-CN" dirty="0">
                <a:solidFill>
                  <a:srgbClr val="008000"/>
                </a:solidFill>
              </a:rPr>
              <a:t>  ADD Salary  </a:t>
            </a:r>
            <a:r>
              <a:rPr lang="en-US" altLang="zh-CN" dirty="0" smtClean="0">
                <a:solidFill>
                  <a:srgbClr val="008000"/>
                </a:solidFill>
              </a:rPr>
              <a:t>INT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93C4A0-74CE-4A1C-B87C-EC1387B75E12}" type="datetime8">
              <a:rPr lang="zh-CN" altLang="en-US" smtClean="0"/>
              <a:pPr>
                <a:defRPr/>
              </a:pPr>
              <a:t>2016年2月28日8时48分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693C5-2466-49C7-9407-97947274FDD1}" type="slidenum">
              <a:rPr lang="zh-CN" altLang="en-US" smtClean="0"/>
              <a:pPr>
                <a:defRPr/>
              </a:pPr>
              <a:t>41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414934"/>
            <a:ext cx="8181726" cy="4678362"/>
          </a:xfrm>
        </p:spPr>
        <p:txBody>
          <a:bodyPr/>
          <a:lstStyle/>
          <a:p>
            <a:r>
              <a:rPr lang="zh-CN" altLang="zh-CN" dirty="0" smtClean="0"/>
              <a:t>例</a:t>
            </a:r>
            <a:r>
              <a:rPr lang="en-US" altLang="zh-CN" dirty="0" smtClean="0"/>
              <a:t>2</a:t>
            </a:r>
            <a:r>
              <a:rPr lang="en-US" altLang="zh-CN" dirty="0" smtClean="0"/>
              <a:t>.</a:t>
            </a:r>
            <a:r>
              <a:rPr lang="zh-CN" altLang="zh-CN" dirty="0"/>
              <a:t>将</a:t>
            </a:r>
            <a:r>
              <a:rPr lang="en-US" altLang="zh-CN" dirty="0"/>
              <a:t>Jobs</a:t>
            </a:r>
            <a:r>
              <a:rPr lang="zh-CN" altLang="zh-CN" dirty="0"/>
              <a:t>表的</a:t>
            </a:r>
            <a:r>
              <a:rPr lang="en-US" altLang="zh-CN" dirty="0" err="1"/>
              <a:t>Descp</a:t>
            </a:r>
            <a:r>
              <a:rPr lang="zh-CN" altLang="zh-CN" dirty="0"/>
              <a:t>列的数据类型改为</a:t>
            </a:r>
            <a:r>
              <a:rPr lang="en-US" altLang="zh-CN" dirty="0"/>
              <a:t>NCHAR(40)</a:t>
            </a:r>
            <a:r>
              <a:rPr lang="zh-CN" altLang="zh-CN" dirty="0" smtClean="0"/>
              <a:t>。</a:t>
            </a:r>
            <a:endParaRPr lang="zh-CN" altLang="zh-CN" dirty="0" smtClean="0"/>
          </a:p>
          <a:p>
            <a:pPr lvl="1">
              <a:buNone/>
            </a:pPr>
            <a:r>
              <a:rPr lang="en-US" altLang="zh-CN" dirty="0">
                <a:solidFill>
                  <a:srgbClr val="008000"/>
                </a:solidFill>
              </a:rPr>
              <a:t> ALTER TABLE Jobs</a:t>
            </a:r>
          </a:p>
          <a:p>
            <a:pPr lvl="1">
              <a:spcBef>
                <a:spcPts val="600"/>
              </a:spcBef>
              <a:buNone/>
            </a:pPr>
            <a:r>
              <a:rPr lang="en-US" altLang="zh-CN" dirty="0">
                <a:solidFill>
                  <a:srgbClr val="008000"/>
                </a:solidFill>
              </a:rPr>
              <a:t>   ALTER COLUMN </a:t>
            </a:r>
            <a:r>
              <a:rPr lang="en-US" altLang="zh-CN" dirty="0" err="1">
                <a:solidFill>
                  <a:srgbClr val="008000"/>
                </a:solidFill>
              </a:rPr>
              <a:t>Descp</a:t>
            </a:r>
            <a:r>
              <a:rPr lang="en-US" altLang="zh-CN" dirty="0">
                <a:solidFill>
                  <a:srgbClr val="008000"/>
                </a:solidFill>
              </a:rPr>
              <a:t> NCHAR(40)</a:t>
            </a:r>
          </a:p>
          <a:p>
            <a:pPr>
              <a:spcBef>
                <a:spcPts val="1200"/>
              </a:spcBef>
            </a:pPr>
            <a:r>
              <a:rPr lang="zh-CN" altLang="zh-CN" dirty="0" smtClean="0"/>
              <a:t>例</a:t>
            </a:r>
            <a:r>
              <a:rPr lang="en-US" altLang="zh-CN" dirty="0" smtClean="0"/>
              <a:t>3</a:t>
            </a:r>
            <a:r>
              <a:rPr lang="en-US" altLang="zh-CN" dirty="0" smtClean="0"/>
              <a:t>.</a:t>
            </a:r>
            <a:r>
              <a:rPr lang="zh-CN" altLang="zh-CN" dirty="0"/>
              <a:t>删除</a:t>
            </a:r>
            <a:r>
              <a:rPr lang="en-US" altLang="zh-CN" dirty="0"/>
              <a:t>Employees</a:t>
            </a:r>
            <a:r>
              <a:rPr lang="zh-CN" altLang="zh-CN" dirty="0"/>
              <a:t>表的</a:t>
            </a:r>
            <a:r>
              <a:rPr lang="en-US" altLang="zh-CN" dirty="0"/>
              <a:t>Tel</a:t>
            </a:r>
            <a:r>
              <a:rPr lang="zh-CN" altLang="zh-CN" dirty="0"/>
              <a:t>列</a:t>
            </a:r>
            <a:r>
              <a:rPr lang="zh-CN" altLang="zh-CN" dirty="0" smtClean="0"/>
              <a:t>。</a:t>
            </a:r>
            <a:endParaRPr lang="zh-CN" altLang="zh-CN" dirty="0" smtClean="0"/>
          </a:p>
          <a:p>
            <a:pPr lvl="1">
              <a:buNone/>
            </a:pPr>
            <a:r>
              <a:rPr lang="en-US" altLang="zh-CN" dirty="0">
                <a:solidFill>
                  <a:srgbClr val="008000"/>
                </a:solidFill>
              </a:rPr>
              <a:t> ALTER TABLE Employees</a:t>
            </a:r>
          </a:p>
          <a:p>
            <a:pPr lvl="1">
              <a:spcBef>
                <a:spcPts val="600"/>
              </a:spcBef>
              <a:buNone/>
            </a:pPr>
            <a:r>
              <a:rPr lang="en-US" altLang="zh-CN" dirty="0">
                <a:solidFill>
                  <a:srgbClr val="008000"/>
                </a:solidFill>
              </a:rPr>
              <a:t>   DROP COLUMN </a:t>
            </a:r>
            <a:r>
              <a:rPr lang="en-US" altLang="zh-CN" dirty="0" smtClean="0">
                <a:solidFill>
                  <a:srgbClr val="008000"/>
                </a:solidFill>
              </a:rPr>
              <a:t>Tel</a:t>
            </a:r>
            <a:endParaRPr lang="zh-CN" altLang="zh-CN" dirty="0">
              <a:solidFill>
                <a:srgbClr val="008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440A94-3899-451B-ABD9-91E6F602C58C}" type="datetime8">
              <a:rPr lang="zh-CN" altLang="en-US" smtClean="0"/>
              <a:pPr>
                <a:defRPr/>
              </a:pPr>
              <a:t>2016年2月28日8时55分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693C5-2466-49C7-9407-97947274FDD1}" type="slidenum">
              <a:rPr lang="zh-CN" altLang="en-US" smtClean="0"/>
              <a:pPr>
                <a:defRPr/>
              </a:pPr>
              <a:t>42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例</a:t>
            </a:r>
            <a:r>
              <a:rPr lang="en-US" altLang="zh-CN" dirty="0"/>
              <a:t>4. </a:t>
            </a:r>
            <a:r>
              <a:rPr lang="zh-CN" altLang="zh-CN" dirty="0"/>
              <a:t>为</a:t>
            </a:r>
            <a:r>
              <a:rPr lang="en-US" altLang="zh-CN" dirty="0"/>
              <a:t>Jobs</a:t>
            </a:r>
            <a:r>
              <a:rPr lang="zh-CN" altLang="zh-CN" dirty="0"/>
              <a:t>表中</a:t>
            </a:r>
            <a:r>
              <a:rPr lang="en-US" altLang="zh-CN" dirty="0" err="1"/>
              <a:t>MinSalary</a:t>
            </a:r>
            <a:r>
              <a:rPr lang="zh-CN" altLang="zh-CN" dirty="0"/>
              <a:t>列添加约束：</a:t>
            </a:r>
            <a:r>
              <a:rPr lang="zh-CN" altLang="zh-CN" dirty="0" smtClean="0"/>
              <a:t>大于</a:t>
            </a:r>
            <a:r>
              <a:rPr lang="zh-CN" altLang="zh-CN" dirty="0"/>
              <a:t>等于</a:t>
            </a:r>
            <a:r>
              <a:rPr lang="en-US" altLang="zh-CN" dirty="0"/>
              <a:t>1600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>
                <a:solidFill>
                  <a:srgbClr val="008000"/>
                </a:solidFill>
              </a:rPr>
              <a:t>ALTER </a:t>
            </a:r>
            <a:r>
              <a:rPr lang="en-US" altLang="zh-CN" dirty="0">
                <a:solidFill>
                  <a:srgbClr val="008000"/>
                </a:solidFill>
              </a:rPr>
              <a:t>TABLE Jobs</a:t>
            </a:r>
            <a:endParaRPr lang="zh-CN" altLang="zh-CN" dirty="0">
              <a:solidFill>
                <a:srgbClr val="008000"/>
              </a:solidFill>
            </a:endParaRPr>
          </a:p>
          <a:p>
            <a:pPr lvl="1">
              <a:buNone/>
            </a:pPr>
            <a:r>
              <a:rPr lang="en-US" altLang="zh-CN" dirty="0" smtClean="0">
                <a:solidFill>
                  <a:srgbClr val="008000"/>
                </a:solidFill>
              </a:rPr>
              <a:t> </a:t>
            </a:r>
            <a:r>
              <a:rPr lang="en-US" altLang="zh-CN" dirty="0">
                <a:solidFill>
                  <a:srgbClr val="008000"/>
                </a:solidFill>
              </a:rPr>
              <a:t>ADD CHECK( </a:t>
            </a:r>
            <a:r>
              <a:rPr lang="en-US" altLang="zh-CN" dirty="0" err="1" smtClean="0">
                <a:solidFill>
                  <a:srgbClr val="008000"/>
                </a:solidFill>
              </a:rPr>
              <a:t>MinSalary</a:t>
            </a:r>
            <a:r>
              <a:rPr lang="en-US" altLang="zh-CN" dirty="0" smtClean="0">
                <a:solidFill>
                  <a:srgbClr val="008000"/>
                </a:solidFill>
              </a:rPr>
              <a:t> </a:t>
            </a:r>
            <a:r>
              <a:rPr lang="en-US" altLang="zh-CN" dirty="0">
                <a:solidFill>
                  <a:srgbClr val="008000"/>
                </a:solidFill>
              </a:rPr>
              <a:t>&gt;= 1600 )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BC6229-7EA5-44A8-986A-341EF360B5FE}" type="datetime8">
              <a:rPr lang="zh-CN" altLang="en-US" smtClean="0"/>
              <a:pPr>
                <a:defRPr/>
              </a:pPr>
              <a:t>2016年2月28日8时56分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693C5-2466-49C7-9407-97947274FDD1}" type="slidenum">
              <a:rPr lang="zh-CN" altLang="en-US" smtClean="0"/>
              <a:pPr>
                <a:defRPr/>
              </a:pPr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7452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200" dirty="0"/>
              <a:t>删除表</a:t>
            </a:r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76250" indent="-476250">
              <a:buFontTx/>
              <a:buNone/>
            </a:pPr>
            <a:r>
              <a:rPr lang="en-US" altLang="zh-CN" sz="3300" dirty="0" smtClean="0">
                <a:solidFill>
                  <a:srgbClr val="FF0000"/>
                </a:solidFill>
                <a:ea typeface="宋体" charset="-122"/>
              </a:rPr>
              <a:t> DROP TABLE &lt;</a:t>
            </a:r>
            <a:r>
              <a:rPr lang="zh-CN" altLang="en-US" sz="3300" dirty="0">
                <a:solidFill>
                  <a:srgbClr val="FF0000"/>
                </a:solidFill>
                <a:ea typeface="宋体" charset="-122"/>
              </a:rPr>
              <a:t>表名</a:t>
            </a:r>
            <a:r>
              <a:rPr lang="en-US" altLang="zh-CN" sz="3300" dirty="0">
                <a:solidFill>
                  <a:srgbClr val="FF0000"/>
                </a:solidFill>
                <a:ea typeface="宋体" charset="-122"/>
              </a:rPr>
              <a:t>&gt; </a:t>
            </a:r>
            <a:r>
              <a:rPr lang="en-US" altLang="zh-CN" sz="3300" dirty="0" smtClean="0">
                <a:solidFill>
                  <a:srgbClr val="FF0000"/>
                </a:solidFill>
                <a:ea typeface="宋体" charset="-122"/>
              </a:rPr>
              <a:t>{ </a:t>
            </a:r>
            <a:r>
              <a:rPr lang="en-US" altLang="zh-CN" sz="3300" dirty="0">
                <a:solidFill>
                  <a:srgbClr val="FF0000"/>
                </a:solidFill>
                <a:ea typeface="宋体" charset="-122"/>
              </a:rPr>
              <a:t>[, &lt;</a:t>
            </a:r>
            <a:r>
              <a:rPr lang="zh-CN" altLang="en-US" sz="3300" dirty="0">
                <a:solidFill>
                  <a:srgbClr val="FF0000"/>
                </a:solidFill>
                <a:ea typeface="宋体" charset="-122"/>
              </a:rPr>
              <a:t>表名</a:t>
            </a:r>
            <a:r>
              <a:rPr lang="en-US" altLang="zh-CN" sz="3300" dirty="0">
                <a:solidFill>
                  <a:srgbClr val="FF0000"/>
                </a:solidFill>
                <a:ea typeface="宋体" charset="-122"/>
              </a:rPr>
              <a:t>&gt; ] </a:t>
            </a:r>
            <a:r>
              <a:rPr lang="en-US" altLang="zh-CN" sz="3300" dirty="0">
                <a:solidFill>
                  <a:srgbClr val="FF0000"/>
                </a:solidFill>
                <a:latin typeface="Times New Roman"/>
                <a:ea typeface="宋体" charset="-122"/>
              </a:rPr>
              <a:t>…</a:t>
            </a:r>
            <a:r>
              <a:rPr lang="en-US" altLang="zh-CN" sz="3300" dirty="0">
                <a:solidFill>
                  <a:srgbClr val="FF0000"/>
                </a:solidFill>
                <a:ea typeface="宋体" charset="-122"/>
              </a:rPr>
              <a:t> }</a:t>
            </a:r>
          </a:p>
          <a:p>
            <a:pPr marL="476250" indent="-476250">
              <a:spcBef>
                <a:spcPts val="1200"/>
              </a:spcBef>
            </a:pPr>
            <a:r>
              <a:rPr lang="zh-CN" altLang="en-US" sz="3300" dirty="0" smtClean="0">
                <a:ea typeface="宋体" charset="-122"/>
              </a:rPr>
              <a:t>例</a:t>
            </a:r>
            <a:r>
              <a:rPr lang="en-US" altLang="zh-CN" sz="3300" dirty="0" smtClean="0">
                <a:ea typeface="宋体" charset="-122"/>
              </a:rPr>
              <a:t>5.</a:t>
            </a:r>
            <a:r>
              <a:rPr lang="en-US" altLang="zh-CN" sz="3200" dirty="0" smtClean="0"/>
              <a:t> </a:t>
            </a:r>
            <a:r>
              <a:rPr lang="en-US" altLang="zh-CN" sz="3200" dirty="0"/>
              <a:t>Employees</a:t>
            </a:r>
            <a:r>
              <a:rPr lang="zh-CN" altLang="zh-CN" sz="3200" dirty="0" smtClean="0"/>
              <a:t>表</a:t>
            </a:r>
            <a:r>
              <a:rPr lang="zh-CN" altLang="en-US" sz="3200" dirty="0" smtClean="0"/>
              <a:t>。</a:t>
            </a:r>
            <a:endParaRPr lang="zh-CN" altLang="en-US" sz="3300" dirty="0">
              <a:ea typeface="宋体" charset="-122"/>
            </a:endParaRPr>
          </a:p>
          <a:p>
            <a:pPr marL="876300" lvl="1" indent="-419100">
              <a:buFontTx/>
              <a:buNone/>
            </a:pPr>
            <a:r>
              <a:rPr lang="en-US" altLang="zh-CN" sz="3400" dirty="0">
                <a:solidFill>
                  <a:srgbClr val="008000"/>
                </a:solidFill>
              </a:rPr>
              <a:t>DROP TABLE </a:t>
            </a:r>
            <a:r>
              <a:rPr lang="en-US" altLang="zh-CN" sz="3400" dirty="0">
                <a:solidFill>
                  <a:srgbClr val="008000"/>
                </a:solidFill>
              </a:rPr>
              <a:t>Employees</a:t>
            </a:r>
            <a:endParaRPr lang="zh-CN" altLang="en-US" sz="3400" dirty="0">
              <a:solidFill>
                <a:srgbClr val="008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6A5BE0-3FC2-46BB-8305-4E2D0512F275}" type="datetime8">
              <a:rPr lang="zh-CN" altLang="en-US" smtClean="0"/>
              <a:pPr>
                <a:defRPr/>
              </a:pPr>
              <a:t>2016年2月28日8时58分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693C5-2466-49C7-9407-97947274FDD1}" type="slidenum">
              <a:rPr lang="zh-CN" altLang="en-US" smtClean="0"/>
              <a:pPr>
                <a:defRPr/>
              </a:pPr>
              <a:t>44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200" dirty="0" smtClean="0"/>
              <a:t>4.1.2 </a:t>
            </a:r>
            <a:r>
              <a:rPr lang="en-US" altLang="zh-CN" sz="4200" dirty="0"/>
              <a:t>SQL</a:t>
            </a:r>
            <a:r>
              <a:rPr lang="zh-CN" altLang="en-US" sz="4200" dirty="0"/>
              <a:t>语言的特点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773238"/>
            <a:ext cx="7637463" cy="4140200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一体化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高度非过程化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简洁</a:t>
            </a:r>
          </a:p>
          <a:p>
            <a:r>
              <a:rPr lang="en-US" altLang="zh-CN" dirty="0"/>
              <a:t>4. </a:t>
            </a:r>
            <a:r>
              <a:rPr lang="zh-CN" altLang="en-US" dirty="0"/>
              <a:t>使用方式多样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C84183-9708-4685-811C-BA34CB3C421A}" type="datetime8">
              <a:rPr lang="zh-CN" altLang="en-US" smtClean="0"/>
              <a:pPr>
                <a:defRPr/>
              </a:pPr>
              <a:t>2016年2月28日8时25分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693C5-2466-49C7-9407-97947274FDD1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200" dirty="0" smtClean="0"/>
              <a:t>4.1.3 </a:t>
            </a:r>
            <a:r>
              <a:rPr lang="en-US" altLang="zh-CN" sz="4200" dirty="0"/>
              <a:t>SQL</a:t>
            </a:r>
            <a:r>
              <a:rPr lang="zh-CN" altLang="en-US" sz="4200" dirty="0"/>
              <a:t>语言功能概述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042988" y="2420889"/>
            <a:ext cx="7200900" cy="3528392"/>
            <a:chOff x="-3" y="-3"/>
            <a:chExt cx="1719" cy="1876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0" y="0"/>
              <a:ext cx="1713" cy="1870"/>
              <a:chOff x="0" y="0"/>
              <a:chExt cx="1713" cy="1870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539" cy="374"/>
                <a:chOff x="0" y="0"/>
                <a:chExt cx="539" cy="374"/>
              </a:xfrm>
            </p:grpSpPr>
            <p:sp>
              <p:nvSpPr>
                <p:cNvPr id="285704" name="Rectangle 8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53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 latinLnBrk="0"/>
                  <a:r>
                    <a:rPr lang="en-US" altLang="zh-CN" sz="3200" b="1" dirty="0">
                      <a:solidFill>
                        <a:srgbClr val="0000FF"/>
                      </a:solidFill>
                      <a:latin typeface="Times New Roman" pitchFamily="18" charset="0"/>
                      <a:ea typeface="华文行楷" pitchFamily="2" charset="-122"/>
                    </a:rPr>
                    <a:t>SQL</a:t>
                  </a:r>
                  <a:r>
                    <a:rPr lang="zh-CN" altLang="en-US" sz="3200" b="1" dirty="0">
                      <a:solidFill>
                        <a:srgbClr val="0000FF"/>
                      </a:solidFill>
                      <a:latin typeface="Times New Roman" pitchFamily="18" charset="0"/>
                      <a:ea typeface="华文行楷" pitchFamily="2" charset="-122"/>
                    </a:rPr>
                    <a:t>功能</a:t>
                  </a:r>
                </a:p>
                <a:p>
                  <a:pPr algn="ctr" eaLnBrk="0" latinLnBrk="0" hangingPunct="0"/>
                  <a:endParaRPr lang="zh-CN" altLang="en-US" b="1" dirty="0">
                    <a:solidFill>
                      <a:srgbClr val="0000FF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285705" name="Rectangle 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39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5" name="Group 10"/>
              <p:cNvGrpSpPr>
                <a:grpSpLocks/>
              </p:cNvGrpSpPr>
              <p:nvPr/>
            </p:nvGrpSpPr>
            <p:grpSpPr bwMode="auto">
              <a:xfrm>
                <a:off x="539" y="0"/>
                <a:ext cx="1174" cy="374"/>
                <a:chOff x="539" y="0"/>
                <a:chExt cx="1174" cy="374"/>
              </a:xfrm>
            </p:grpSpPr>
            <p:sp>
              <p:nvSpPr>
                <p:cNvPr id="285707" name="Rectangle 11"/>
                <p:cNvSpPr>
                  <a:spLocks noChangeArrowheads="1"/>
                </p:cNvSpPr>
                <p:nvPr/>
              </p:nvSpPr>
              <p:spPr bwMode="auto">
                <a:xfrm>
                  <a:off x="582" y="0"/>
                  <a:ext cx="1088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 latinLnBrk="0"/>
                  <a:r>
                    <a:rPr lang="zh-CN" altLang="en-US" sz="3200" b="1" dirty="0">
                      <a:solidFill>
                        <a:srgbClr val="0000FF"/>
                      </a:solidFill>
                      <a:latin typeface="Times New Roman" pitchFamily="18" charset="0"/>
                      <a:ea typeface="华文行楷" pitchFamily="2" charset="-122"/>
                    </a:rPr>
                    <a:t>命令动词</a:t>
                  </a:r>
                </a:p>
                <a:p>
                  <a:pPr algn="ctr" eaLnBrk="0" latinLnBrk="0" hangingPunct="0"/>
                  <a:endParaRPr lang="zh-CN" altLang="en-US" b="1" dirty="0"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285708" name="Rectangle 12"/>
                <p:cNvSpPr>
                  <a:spLocks noChangeArrowheads="1"/>
                </p:cNvSpPr>
                <p:nvPr/>
              </p:nvSpPr>
              <p:spPr bwMode="auto">
                <a:xfrm>
                  <a:off x="539" y="0"/>
                  <a:ext cx="117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6" name="Group 13"/>
              <p:cNvGrpSpPr>
                <a:grpSpLocks/>
              </p:cNvGrpSpPr>
              <p:nvPr/>
            </p:nvGrpSpPr>
            <p:grpSpPr bwMode="auto">
              <a:xfrm>
                <a:off x="0" y="374"/>
                <a:ext cx="539" cy="374"/>
                <a:chOff x="0" y="374"/>
                <a:chExt cx="539" cy="374"/>
              </a:xfrm>
            </p:grpSpPr>
            <p:sp>
              <p:nvSpPr>
                <p:cNvPr id="285710" name="Rectangle 14"/>
                <p:cNvSpPr>
                  <a:spLocks noChangeArrowheads="1"/>
                </p:cNvSpPr>
                <p:nvPr/>
              </p:nvSpPr>
              <p:spPr bwMode="auto">
                <a:xfrm>
                  <a:off x="43" y="374"/>
                  <a:ext cx="453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 latinLnBrk="0"/>
                  <a:r>
                    <a:rPr lang="zh-CN" altLang="en-US" sz="2400" b="1" dirty="0">
                      <a:latin typeface="Times New Roman" pitchFamily="18" charset="0"/>
                      <a:ea typeface="宋体" charset="-122"/>
                    </a:rPr>
                    <a:t>数据查询</a:t>
                  </a:r>
                </a:p>
                <a:p>
                  <a:pPr algn="ctr" eaLnBrk="0" latinLnBrk="0" hangingPunct="0"/>
                  <a:endParaRPr lang="zh-CN" altLang="en-US" sz="2400" b="1" dirty="0"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285711" name="Rectangle 15"/>
                <p:cNvSpPr>
                  <a:spLocks noChangeArrowheads="1"/>
                </p:cNvSpPr>
                <p:nvPr/>
              </p:nvSpPr>
              <p:spPr bwMode="auto">
                <a:xfrm>
                  <a:off x="0" y="374"/>
                  <a:ext cx="539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7" name="Group 16"/>
              <p:cNvGrpSpPr>
                <a:grpSpLocks/>
              </p:cNvGrpSpPr>
              <p:nvPr/>
            </p:nvGrpSpPr>
            <p:grpSpPr bwMode="auto">
              <a:xfrm>
                <a:off x="539" y="374"/>
                <a:ext cx="1174" cy="374"/>
                <a:chOff x="539" y="374"/>
                <a:chExt cx="1174" cy="374"/>
              </a:xfrm>
            </p:grpSpPr>
            <p:sp>
              <p:nvSpPr>
                <p:cNvPr id="285713" name="Rectangle 17"/>
                <p:cNvSpPr>
                  <a:spLocks noChangeArrowheads="1"/>
                </p:cNvSpPr>
                <p:nvPr/>
              </p:nvSpPr>
              <p:spPr bwMode="auto">
                <a:xfrm>
                  <a:off x="582" y="374"/>
                  <a:ext cx="1088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 latinLnBrk="0"/>
                  <a:r>
                    <a:rPr lang="en-US" altLang="zh-CN" sz="2400" b="1">
                      <a:latin typeface="Times New Roman" pitchFamily="18" charset="0"/>
                      <a:ea typeface="宋体" charset="-122"/>
                    </a:rPr>
                    <a:t>SELECT</a:t>
                  </a:r>
                </a:p>
                <a:p>
                  <a:pPr algn="just" eaLnBrk="0" latinLnBrk="0" hangingPunct="0"/>
                  <a:endParaRPr lang="zh-CN" altLang="en-US" sz="2400" b="1"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285714" name="Rectangle 18"/>
                <p:cNvSpPr>
                  <a:spLocks noChangeArrowheads="1"/>
                </p:cNvSpPr>
                <p:nvPr/>
              </p:nvSpPr>
              <p:spPr bwMode="auto">
                <a:xfrm>
                  <a:off x="539" y="374"/>
                  <a:ext cx="117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8" name="Group 19"/>
              <p:cNvGrpSpPr>
                <a:grpSpLocks/>
              </p:cNvGrpSpPr>
              <p:nvPr/>
            </p:nvGrpSpPr>
            <p:grpSpPr bwMode="auto">
              <a:xfrm>
                <a:off x="0" y="748"/>
                <a:ext cx="539" cy="374"/>
                <a:chOff x="0" y="748"/>
                <a:chExt cx="539" cy="374"/>
              </a:xfrm>
            </p:grpSpPr>
            <p:sp>
              <p:nvSpPr>
                <p:cNvPr id="285716" name="Rectangle 20"/>
                <p:cNvSpPr>
                  <a:spLocks noChangeArrowheads="1"/>
                </p:cNvSpPr>
                <p:nvPr/>
              </p:nvSpPr>
              <p:spPr bwMode="auto">
                <a:xfrm>
                  <a:off x="43" y="748"/>
                  <a:ext cx="453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 latinLnBrk="0"/>
                  <a:r>
                    <a:rPr lang="zh-CN" altLang="en-US" sz="2400" b="1">
                      <a:latin typeface="Times New Roman" pitchFamily="18" charset="0"/>
                      <a:ea typeface="宋体" charset="-122"/>
                    </a:rPr>
                    <a:t>数据定义</a:t>
                  </a:r>
                </a:p>
                <a:p>
                  <a:pPr algn="ctr" eaLnBrk="0" latinLnBrk="0" hangingPunct="0"/>
                  <a:endParaRPr lang="zh-CN" altLang="en-US" sz="2400" b="1"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285717" name="Rectangle 21"/>
                <p:cNvSpPr>
                  <a:spLocks noChangeArrowheads="1"/>
                </p:cNvSpPr>
                <p:nvPr/>
              </p:nvSpPr>
              <p:spPr bwMode="auto">
                <a:xfrm>
                  <a:off x="0" y="748"/>
                  <a:ext cx="539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9" name="Group 22"/>
              <p:cNvGrpSpPr>
                <a:grpSpLocks/>
              </p:cNvGrpSpPr>
              <p:nvPr/>
            </p:nvGrpSpPr>
            <p:grpSpPr bwMode="auto">
              <a:xfrm>
                <a:off x="539" y="748"/>
                <a:ext cx="1174" cy="374"/>
                <a:chOff x="539" y="748"/>
                <a:chExt cx="1174" cy="374"/>
              </a:xfrm>
            </p:grpSpPr>
            <p:sp>
              <p:nvSpPr>
                <p:cNvPr id="285719" name="Rectangle 23"/>
                <p:cNvSpPr>
                  <a:spLocks noChangeArrowheads="1"/>
                </p:cNvSpPr>
                <p:nvPr/>
              </p:nvSpPr>
              <p:spPr bwMode="auto">
                <a:xfrm>
                  <a:off x="582" y="748"/>
                  <a:ext cx="1088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 latinLnBrk="0"/>
                  <a:r>
                    <a:rPr lang="en-US" altLang="zh-CN" sz="2400" b="1">
                      <a:latin typeface="Times New Roman" pitchFamily="18" charset="0"/>
                      <a:ea typeface="宋体" charset="-122"/>
                    </a:rPr>
                    <a:t>CREATE</a:t>
                  </a:r>
                  <a:r>
                    <a:rPr lang="zh-CN" altLang="en-US" sz="2400" b="1">
                      <a:latin typeface="Times New Roman" pitchFamily="18" charset="0"/>
                      <a:ea typeface="宋体" charset="-122"/>
                    </a:rPr>
                    <a:t>、</a:t>
                  </a:r>
                  <a:r>
                    <a:rPr lang="en-US" altLang="zh-CN" sz="2400" b="1">
                      <a:latin typeface="Times New Roman" pitchFamily="18" charset="0"/>
                      <a:ea typeface="宋体" charset="-122"/>
                    </a:rPr>
                    <a:t>DROP</a:t>
                  </a:r>
                  <a:r>
                    <a:rPr lang="zh-CN" altLang="en-US" sz="2400" b="1">
                      <a:latin typeface="Times New Roman" pitchFamily="18" charset="0"/>
                      <a:ea typeface="宋体" charset="-122"/>
                    </a:rPr>
                    <a:t>、</a:t>
                  </a:r>
                  <a:r>
                    <a:rPr lang="en-US" altLang="zh-CN" sz="2400" b="1">
                      <a:latin typeface="Times New Roman" pitchFamily="18" charset="0"/>
                      <a:ea typeface="宋体" charset="-122"/>
                    </a:rPr>
                    <a:t>ALTER</a:t>
                  </a:r>
                </a:p>
                <a:p>
                  <a:pPr algn="just" eaLnBrk="0" latinLnBrk="0" hangingPunct="0"/>
                  <a:endParaRPr lang="zh-CN" altLang="en-US" sz="2400" b="1"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285720" name="Rectangle 24"/>
                <p:cNvSpPr>
                  <a:spLocks noChangeArrowheads="1"/>
                </p:cNvSpPr>
                <p:nvPr/>
              </p:nvSpPr>
              <p:spPr bwMode="auto">
                <a:xfrm>
                  <a:off x="539" y="748"/>
                  <a:ext cx="117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0" name="Group 25"/>
              <p:cNvGrpSpPr>
                <a:grpSpLocks/>
              </p:cNvGrpSpPr>
              <p:nvPr/>
            </p:nvGrpSpPr>
            <p:grpSpPr bwMode="auto">
              <a:xfrm>
                <a:off x="0" y="1122"/>
                <a:ext cx="539" cy="374"/>
                <a:chOff x="0" y="1122"/>
                <a:chExt cx="539" cy="374"/>
              </a:xfrm>
            </p:grpSpPr>
            <p:sp>
              <p:nvSpPr>
                <p:cNvPr id="285722" name="Rectangle 26"/>
                <p:cNvSpPr>
                  <a:spLocks noChangeArrowheads="1"/>
                </p:cNvSpPr>
                <p:nvPr/>
              </p:nvSpPr>
              <p:spPr bwMode="auto">
                <a:xfrm>
                  <a:off x="43" y="1122"/>
                  <a:ext cx="453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 latinLnBrk="0"/>
                  <a:r>
                    <a:rPr lang="zh-CN" altLang="en-US" sz="2400" b="1">
                      <a:latin typeface="Times New Roman" pitchFamily="18" charset="0"/>
                      <a:ea typeface="宋体" charset="-122"/>
                    </a:rPr>
                    <a:t>数据操纵</a:t>
                  </a:r>
                </a:p>
                <a:p>
                  <a:pPr algn="ctr" eaLnBrk="0" latinLnBrk="0" hangingPunct="0"/>
                  <a:endParaRPr lang="zh-CN" altLang="en-US" sz="2400" b="1"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285723" name="Rectangle 27"/>
                <p:cNvSpPr>
                  <a:spLocks noChangeArrowheads="1"/>
                </p:cNvSpPr>
                <p:nvPr/>
              </p:nvSpPr>
              <p:spPr bwMode="auto">
                <a:xfrm>
                  <a:off x="0" y="1122"/>
                  <a:ext cx="539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1" name="Group 28"/>
              <p:cNvGrpSpPr>
                <a:grpSpLocks/>
              </p:cNvGrpSpPr>
              <p:nvPr/>
            </p:nvGrpSpPr>
            <p:grpSpPr bwMode="auto">
              <a:xfrm>
                <a:off x="539" y="1122"/>
                <a:ext cx="1174" cy="374"/>
                <a:chOff x="539" y="1122"/>
                <a:chExt cx="1174" cy="374"/>
              </a:xfrm>
            </p:grpSpPr>
            <p:sp>
              <p:nvSpPr>
                <p:cNvPr id="285725" name="Rectangle 29"/>
                <p:cNvSpPr>
                  <a:spLocks noChangeArrowheads="1"/>
                </p:cNvSpPr>
                <p:nvPr/>
              </p:nvSpPr>
              <p:spPr bwMode="auto">
                <a:xfrm>
                  <a:off x="582" y="1122"/>
                  <a:ext cx="1088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 latinLnBrk="0"/>
                  <a:r>
                    <a:rPr lang="en-US" altLang="zh-CN" sz="2400" b="1" dirty="0">
                      <a:latin typeface="Times New Roman" pitchFamily="18" charset="0"/>
                      <a:ea typeface="宋体" charset="-122"/>
                    </a:rPr>
                    <a:t>INSERT</a:t>
                  </a:r>
                  <a:r>
                    <a:rPr lang="zh-CN" altLang="en-US" sz="2400" b="1" dirty="0">
                      <a:latin typeface="Times New Roman" pitchFamily="18" charset="0"/>
                      <a:ea typeface="宋体" charset="-122"/>
                    </a:rPr>
                    <a:t>、</a:t>
                  </a:r>
                  <a:r>
                    <a:rPr lang="en-US" altLang="zh-CN" sz="2400" b="1" dirty="0">
                      <a:latin typeface="Times New Roman" pitchFamily="18" charset="0"/>
                      <a:ea typeface="宋体" charset="-122"/>
                    </a:rPr>
                    <a:t>UPDATE</a:t>
                  </a:r>
                  <a:r>
                    <a:rPr lang="zh-CN" altLang="en-US" sz="2400" b="1" dirty="0">
                      <a:latin typeface="Times New Roman" pitchFamily="18" charset="0"/>
                      <a:ea typeface="宋体" charset="-122"/>
                    </a:rPr>
                    <a:t>、</a:t>
                  </a:r>
                  <a:r>
                    <a:rPr lang="en-US" altLang="zh-CN" sz="2400" b="1" dirty="0">
                      <a:latin typeface="Times New Roman" pitchFamily="18" charset="0"/>
                      <a:ea typeface="宋体" charset="-122"/>
                    </a:rPr>
                    <a:t>DELETE</a:t>
                  </a:r>
                </a:p>
                <a:p>
                  <a:pPr algn="just" eaLnBrk="0" latinLnBrk="0" hangingPunct="0"/>
                  <a:endParaRPr lang="zh-CN" altLang="en-US" sz="2400" b="1" dirty="0"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285726" name="Rectangle 30"/>
                <p:cNvSpPr>
                  <a:spLocks noChangeArrowheads="1"/>
                </p:cNvSpPr>
                <p:nvPr/>
              </p:nvSpPr>
              <p:spPr bwMode="auto">
                <a:xfrm>
                  <a:off x="539" y="1122"/>
                  <a:ext cx="117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" name="Group 31"/>
              <p:cNvGrpSpPr>
                <a:grpSpLocks/>
              </p:cNvGrpSpPr>
              <p:nvPr/>
            </p:nvGrpSpPr>
            <p:grpSpPr bwMode="auto">
              <a:xfrm>
                <a:off x="0" y="1496"/>
                <a:ext cx="539" cy="374"/>
                <a:chOff x="0" y="1496"/>
                <a:chExt cx="539" cy="374"/>
              </a:xfrm>
            </p:grpSpPr>
            <p:sp>
              <p:nvSpPr>
                <p:cNvPr id="285728" name="Rectangle 32"/>
                <p:cNvSpPr>
                  <a:spLocks noChangeArrowheads="1"/>
                </p:cNvSpPr>
                <p:nvPr/>
              </p:nvSpPr>
              <p:spPr bwMode="auto">
                <a:xfrm>
                  <a:off x="43" y="1496"/>
                  <a:ext cx="453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 latinLnBrk="0"/>
                  <a:r>
                    <a:rPr lang="zh-CN" altLang="en-US" sz="2400" b="1" dirty="0">
                      <a:latin typeface="Times New Roman" pitchFamily="18" charset="0"/>
                      <a:ea typeface="宋体" charset="-122"/>
                    </a:rPr>
                    <a:t>数据控制</a:t>
                  </a:r>
                </a:p>
                <a:p>
                  <a:pPr algn="ctr" eaLnBrk="0" latinLnBrk="0" hangingPunct="0"/>
                  <a:endParaRPr lang="zh-CN" altLang="en-US" sz="2400" b="1" dirty="0"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285729" name="Rectangle 33"/>
                <p:cNvSpPr>
                  <a:spLocks noChangeArrowheads="1"/>
                </p:cNvSpPr>
                <p:nvPr/>
              </p:nvSpPr>
              <p:spPr bwMode="auto">
                <a:xfrm>
                  <a:off x="0" y="1496"/>
                  <a:ext cx="539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" name="Group 34"/>
              <p:cNvGrpSpPr>
                <a:grpSpLocks/>
              </p:cNvGrpSpPr>
              <p:nvPr/>
            </p:nvGrpSpPr>
            <p:grpSpPr bwMode="auto">
              <a:xfrm>
                <a:off x="539" y="1496"/>
                <a:ext cx="1174" cy="374"/>
                <a:chOff x="539" y="1496"/>
                <a:chExt cx="1174" cy="374"/>
              </a:xfrm>
            </p:grpSpPr>
            <p:sp>
              <p:nvSpPr>
                <p:cNvPr id="285731" name="Rectangle 35"/>
                <p:cNvSpPr>
                  <a:spLocks noChangeArrowheads="1"/>
                </p:cNvSpPr>
                <p:nvPr/>
              </p:nvSpPr>
              <p:spPr bwMode="auto">
                <a:xfrm>
                  <a:off x="582" y="1496"/>
                  <a:ext cx="1088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 latinLnBrk="0"/>
                  <a:r>
                    <a:rPr lang="en-US" altLang="zh-CN" sz="2400" b="1" dirty="0">
                      <a:latin typeface="Times New Roman" pitchFamily="18" charset="0"/>
                      <a:ea typeface="宋体" charset="-122"/>
                    </a:rPr>
                    <a:t>GRANT</a:t>
                  </a:r>
                  <a:r>
                    <a:rPr lang="zh-CN" altLang="en-US" sz="2400" b="1" dirty="0">
                      <a:latin typeface="Times New Roman" pitchFamily="18" charset="0"/>
                      <a:ea typeface="宋体" charset="-122"/>
                    </a:rPr>
                    <a:t>、</a:t>
                  </a:r>
                  <a:r>
                    <a:rPr lang="en-US" altLang="zh-CN" sz="2400" b="1" dirty="0" smtClean="0">
                      <a:latin typeface="Times New Roman" pitchFamily="18" charset="0"/>
                      <a:ea typeface="宋体" charset="-122"/>
                    </a:rPr>
                    <a:t>REVOKE</a:t>
                  </a:r>
                  <a:r>
                    <a:rPr lang="zh-CN" altLang="en-US" sz="2400" b="1" dirty="0" smtClean="0">
                      <a:latin typeface="Times New Roman" pitchFamily="18" charset="0"/>
                      <a:ea typeface="宋体" charset="-122"/>
                    </a:rPr>
                    <a:t>、</a:t>
                  </a:r>
                  <a:r>
                    <a:rPr lang="en-US" altLang="zh-CN" sz="2400" b="1" smtClean="0">
                      <a:latin typeface="Times New Roman" pitchFamily="18" charset="0"/>
                      <a:ea typeface="宋体" charset="-122"/>
                    </a:rPr>
                    <a:t>DENY</a:t>
                  </a:r>
                  <a:endParaRPr lang="en-US" altLang="zh-CN" sz="2400" b="1">
                    <a:latin typeface="Times New Roman" pitchFamily="18" charset="0"/>
                    <a:ea typeface="宋体" charset="-122"/>
                  </a:endParaRPr>
                </a:p>
                <a:p>
                  <a:pPr algn="just" eaLnBrk="0" latinLnBrk="0" hangingPunct="0"/>
                  <a:endParaRPr lang="zh-CN" altLang="en-US" sz="2400" b="1" dirty="0"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285732" name="Rectangle 36"/>
                <p:cNvSpPr>
                  <a:spLocks noChangeArrowheads="1"/>
                </p:cNvSpPr>
                <p:nvPr/>
              </p:nvSpPr>
              <p:spPr bwMode="auto">
                <a:xfrm>
                  <a:off x="539" y="1496"/>
                  <a:ext cx="117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</p:grpSp>
        <p:sp>
          <p:nvSpPr>
            <p:cNvPr id="285733" name="Rectangle 37"/>
            <p:cNvSpPr>
              <a:spLocks noChangeArrowheads="1"/>
            </p:cNvSpPr>
            <p:nvPr/>
          </p:nvSpPr>
          <p:spPr bwMode="auto">
            <a:xfrm>
              <a:off x="-3" y="-3"/>
              <a:ext cx="1719" cy="1876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285734" name="Text Box 38"/>
          <p:cNvSpPr txBox="1">
            <a:spLocks noChangeArrowheads="1"/>
          </p:cNvSpPr>
          <p:nvPr/>
        </p:nvSpPr>
        <p:spPr bwMode="auto">
          <a:xfrm>
            <a:off x="395288" y="1282080"/>
            <a:ext cx="85328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四部分：数据定义功能、数据控制功能、数据查询功能和数据操纵功能。</a:t>
            </a:r>
            <a:r>
              <a:rPr lang="en-US" altLang="zh-CN" b="1" dirty="0"/>
              <a:t> </a:t>
            </a:r>
          </a:p>
        </p:txBody>
      </p:sp>
      <p:sp>
        <p:nvSpPr>
          <p:cNvPr id="37" name="日期占位符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F970A6-5B84-4C5E-B1C3-7063375BD7D1}" type="datetime8">
              <a:rPr lang="zh-CN" altLang="en-US" smtClean="0"/>
              <a:pPr>
                <a:defRPr/>
              </a:pPr>
              <a:t>2016年2月28日8时25分</a:t>
            </a:fld>
            <a:endParaRPr lang="zh-CN" altLang="en-US" dirty="0"/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693C5-2466-49C7-9407-97947274FDD1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sp>
        <p:nvSpPr>
          <p:cNvPr id="39" name="动作按钮: 后退或前一项 38">
            <a:hlinkClick r:id="rId2" action="ppaction://hlinksldjump" highlightClick="1"/>
          </p:cNvPr>
          <p:cNvSpPr/>
          <p:nvPr/>
        </p:nvSpPr>
        <p:spPr>
          <a:xfrm>
            <a:off x="6948264" y="6309320"/>
            <a:ext cx="648072" cy="288032"/>
          </a:xfrm>
          <a:prstGeom prst="actionButtonBackPreviou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5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5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85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 SQL</a:t>
            </a:r>
            <a:r>
              <a:rPr lang="zh-CN" altLang="en-US" dirty="0" smtClean="0"/>
              <a:t>支持的</a:t>
            </a:r>
            <a:r>
              <a:rPr lang="zh-CN" altLang="en-US" dirty="0"/>
              <a:t>数据类型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700213"/>
            <a:ext cx="3313113" cy="3457575"/>
          </a:xfrm>
        </p:spPr>
        <p:txBody>
          <a:bodyPr/>
          <a:lstStyle/>
          <a:p>
            <a:r>
              <a:rPr lang="zh-CN" altLang="en-US" sz="3700"/>
              <a:t>数值型 </a:t>
            </a:r>
          </a:p>
          <a:p>
            <a:r>
              <a:rPr lang="zh-CN" altLang="en-US" sz="3700"/>
              <a:t>字符串型</a:t>
            </a:r>
          </a:p>
          <a:p>
            <a:r>
              <a:rPr lang="zh-CN" altLang="en-US" sz="3700"/>
              <a:t>日期时间型</a:t>
            </a:r>
          </a:p>
          <a:p>
            <a:r>
              <a:rPr lang="zh-CN" altLang="en-US" sz="3700"/>
              <a:t>货币型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B38876-1E40-49CA-8E57-865AB86CA9B3}" type="datetime8">
              <a:rPr lang="zh-CN" altLang="en-US" smtClean="0"/>
              <a:pPr>
                <a:defRPr/>
              </a:pPr>
              <a:t>2016年2月28日8时25分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693C5-2466-49C7-9407-97947274FDD1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数值型</a:t>
            </a:r>
          </a:p>
        </p:txBody>
      </p:sp>
      <p:sp>
        <p:nvSpPr>
          <p:cNvPr id="5263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5536" y="1268760"/>
            <a:ext cx="8424936" cy="4824536"/>
          </a:xfrm>
          <a:noFill/>
          <a:ln/>
        </p:spPr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zh-CN" altLang="en-US" sz="2900" dirty="0">
                <a:solidFill>
                  <a:srgbClr val="FF0066"/>
                </a:solidFill>
                <a:ea typeface="宋体" charset="-122"/>
              </a:rPr>
              <a:t>准确型</a:t>
            </a:r>
            <a:r>
              <a:rPr lang="zh-CN" altLang="en-US" sz="2900" dirty="0">
                <a:ea typeface="宋体" charset="-122"/>
              </a:rPr>
              <a:t> </a:t>
            </a:r>
          </a:p>
          <a:p>
            <a:pPr marL="1027113" lvl="1" indent="-455613">
              <a:lnSpc>
                <a:spcPct val="90000"/>
              </a:lnSpc>
            </a:pPr>
            <a:r>
              <a:rPr lang="zh-CN" altLang="en-US" sz="2600" dirty="0">
                <a:solidFill>
                  <a:srgbClr val="FF0000"/>
                </a:solidFill>
                <a:ea typeface="宋体" charset="-122"/>
              </a:rPr>
              <a:t>整数</a:t>
            </a:r>
          </a:p>
          <a:p>
            <a:pPr marL="1370013" lvl="2">
              <a:lnSpc>
                <a:spcPct val="90000"/>
              </a:lnSpc>
              <a:buFontTx/>
              <a:buNone/>
            </a:pPr>
            <a:r>
              <a:rPr lang="en-US" altLang="zh-CN" sz="2600" dirty="0" err="1">
                <a:ea typeface="宋体" charset="-122"/>
              </a:rPr>
              <a:t>Bigint</a:t>
            </a:r>
            <a:r>
              <a:rPr lang="en-US" altLang="zh-CN" sz="2600" dirty="0">
                <a:ea typeface="宋体" charset="-122"/>
              </a:rPr>
              <a:t>: 8</a:t>
            </a:r>
            <a:r>
              <a:rPr lang="zh-CN" altLang="en-US" sz="2600" dirty="0">
                <a:ea typeface="宋体" charset="-122"/>
              </a:rPr>
              <a:t>字节，     </a:t>
            </a:r>
            <a:r>
              <a:rPr lang="en-US" altLang="zh-CN" sz="2600" dirty="0" err="1" smtClean="0">
                <a:ea typeface="宋体" charset="-122"/>
              </a:rPr>
              <a:t>Int</a:t>
            </a:r>
            <a:r>
              <a:rPr lang="zh-CN" altLang="en-US" sz="2600" dirty="0">
                <a:ea typeface="宋体" charset="-122"/>
              </a:rPr>
              <a:t>：</a:t>
            </a:r>
            <a:r>
              <a:rPr lang="en-US" altLang="zh-CN" sz="2600" dirty="0">
                <a:ea typeface="宋体" charset="-122"/>
              </a:rPr>
              <a:t>4</a:t>
            </a:r>
            <a:r>
              <a:rPr lang="zh-CN" altLang="en-US" sz="2600" dirty="0">
                <a:ea typeface="宋体" charset="-122"/>
              </a:rPr>
              <a:t>字节</a:t>
            </a:r>
          </a:p>
          <a:p>
            <a:pPr marL="1370013" lvl="2">
              <a:lnSpc>
                <a:spcPct val="90000"/>
              </a:lnSpc>
              <a:buFontTx/>
              <a:buNone/>
            </a:pPr>
            <a:r>
              <a:rPr lang="en-US" altLang="zh-CN" sz="2600" dirty="0" err="1">
                <a:ea typeface="宋体" charset="-122"/>
              </a:rPr>
              <a:t>Smallint</a:t>
            </a:r>
            <a:r>
              <a:rPr lang="zh-CN" altLang="en-US" sz="2600" dirty="0">
                <a:ea typeface="宋体" charset="-122"/>
              </a:rPr>
              <a:t>：</a:t>
            </a:r>
            <a:r>
              <a:rPr lang="en-US" altLang="zh-CN" sz="2600" dirty="0">
                <a:ea typeface="宋体" charset="-122"/>
              </a:rPr>
              <a:t>2</a:t>
            </a:r>
            <a:r>
              <a:rPr lang="zh-CN" altLang="en-US" sz="2600" dirty="0">
                <a:ea typeface="宋体" charset="-122"/>
              </a:rPr>
              <a:t>字节，   </a:t>
            </a:r>
            <a:r>
              <a:rPr lang="en-US" altLang="zh-CN" sz="2600" dirty="0" err="1">
                <a:ea typeface="宋体" charset="-122"/>
              </a:rPr>
              <a:t>Tinyint</a:t>
            </a:r>
            <a:r>
              <a:rPr lang="zh-CN" altLang="en-US" sz="2600" dirty="0">
                <a:ea typeface="宋体" charset="-122"/>
              </a:rPr>
              <a:t>：</a:t>
            </a:r>
            <a:r>
              <a:rPr lang="en-US" altLang="zh-CN" sz="2600" dirty="0">
                <a:ea typeface="宋体" charset="-122"/>
              </a:rPr>
              <a:t>1</a:t>
            </a:r>
            <a:r>
              <a:rPr lang="zh-CN" altLang="en-US" sz="2600" dirty="0" smtClean="0">
                <a:ea typeface="宋体" charset="-122"/>
              </a:rPr>
              <a:t>字节</a:t>
            </a:r>
            <a:r>
              <a:rPr lang="en-US" altLang="zh-CN" sz="2600" dirty="0" smtClean="0">
                <a:ea typeface="宋体" charset="-122"/>
              </a:rPr>
              <a:t>(0</a:t>
            </a:r>
            <a:r>
              <a:rPr lang="en-US" altLang="zh-CN" sz="2600" dirty="0" smtClean="0">
                <a:latin typeface="+mn-ea"/>
                <a:ea typeface="+mn-ea"/>
              </a:rPr>
              <a:t>~</a:t>
            </a:r>
            <a:r>
              <a:rPr lang="en-US" altLang="zh-CN" sz="2600" dirty="0" smtClean="0">
                <a:ea typeface="宋体" charset="-122"/>
              </a:rPr>
              <a:t>255)</a:t>
            </a:r>
            <a:r>
              <a:rPr lang="zh-CN" altLang="en-US" sz="2600" dirty="0" smtClean="0">
                <a:ea typeface="宋体" charset="-122"/>
              </a:rPr>
              <a:t> </a:t>
            </a:r>
            <a:endParaRPr lang="zh-CN" altLang="en-US" sz="2600" dirty="0">
              <a:ea typeface="宋体" charset="-122"/>
            </a:endParaRPr>
          </a:p>
          <a:p>
            <a:pPr marL="1370013" lvl="2">
              <a:lnSpc>
                <a:spcPct val="90000"/>
              </a:lnSpc>
              <a:buFontTx/>
              <a:buNone/>
            </a:pPr>
            <a:r>
              <a:rPr lang="en-US" altLang="zh-CN" sz="2600" dirty="0">
                <a:ea typeface="宋体" charset="-122"/>
              </a:rPr>
              <a:t>Bit</a:t>
            </a:r>
            <a:r>
              <a:rPr lang="zh-CN" altLang="en-US" sz="2600" dirty="0">
                <a:ea typeface="宋体" charset="-122"/>
              </a:rPr>
              <a:t>：</a:t>
            </a:r>
            <a:r>
              <a:rPr lang="en-US" altLang="zh-CN" sz="2600" dirty="0">
                <a:ea typeface="宋体" charset="-122"/>
              </a:rPr>
              <a:t>1</a:t>
            </a:r>
            <a:r>
              <a:rPr lang="zh-CN" altLang="en-US" sz="2600" dirty="0">
                <a:ea typeface="宋体" charset="-122"/>
              </a:rPr>
              <a:t>位，存储</a:t>
            </a:r>
            <a:r>
              <a:rPr lang="en-US" altLang="zh-CN" sz="2600" dirty="0">
                <a:ea typeface="宋体" charset="-122"/>
              </a:rPr>
              <a:t>1</a:t>
            </a:r>
            <a:r>
              <a:rPr lang="zh-CN" altLang="en-US" sz="2600" dirty="0">
                <a:ea typeface="宋体" charset="-122"/>
              </a:rPr>
              <a:t>或</a:t>
            </a:r>
            <a:r>
              <a:rPr lang="en-US" altLang="zh-CN" sz="2600" dirty="0">
                <a:ea typeface="宋体" charset="-122"/>
              </a:rPr>
              <a:t>0</a:t>
            </a:r>
          </a:p>
          <a:p>
            <a:pPr marL="1027113" lvl="1" indent="-455613">
              <a:lnSpc>
                <a:spcPct val="90000"/>
              </a:lnSpc>
            </a:pPr>
            <a:r>
              <a:rPr lang="zh-CN" altLang="en-US" sz="2600" dirty="0">
                <a:solidFill>
                  <a:srgbClr val="FF0000"/>
                </a:solidFill>
                <a:ea typeface="宋体" charset="-122"/>
              </a:rPr>
              <a:t>小数</a:t>
            </a:r>
          </a:p>
          <a:p>
            <a:pPr marL="1370013" lvl="2">
              <a:lnSpc>
                <a:spcPct val="90000"/>
              </a:lnSpc>
              <a:buFontTx/>
              <a:buNone/>
            </a:pPr>
            <a:r>
              <a:rPr lang="en-US" altLang="zh-CN" sz="2600" dirty="0">
                <a:ea typeface="宋体" charset="-122"/>
              </a:rPr>
              <a:t>Numeric</a:t>
            </a:r>
            <a:r>
              <a:rPr lang="zh-CN" altLang="en-US" sz="2600" dirty="0">
                <a:ea typeface="宋体" charset="-122"/>
              </a:rPr>
              <a:t>（</a:t>
            </a:r>
            <a:r>
              <a:rPr lang="en-US" altLang="zh-CN" sz="2600" dirty="0" err="1">
                <a:ea typeface="宋体" charset="-122"/>
              </a:rPr>
              <a:t>p,q</a:t>
            </a:r>
            <a:r>
              <a:rPr lang="zh-CN" altLang="en-US" sz="2600" dirty="0">
                <a:ea typeface="宋体" charset="-122"/>
              </a:rPr>
              <a:t>）或</a:t>
            </a:r>
            <a:r>
              <a:rPr lang="en-US" altLang="zh-CN" sz="2600" dirty="0">
                <a:ea typeface="宋体" charset="-122"/>
              </a:rPr>
              <a:t>Decimal</a:t>
            </a:r>
            <a:r>
              <a:rPr lang="zh-CN" altLang="en-US" sz="2600" dirty="0">
                <a:ea typeface="宋体" charset="-122"/>
              </a:rPr>
              <a:t>（</a:t>
            </a:r>
            <a:r>
              <a:rPr lang="en-US" altLang="zh-CN" sz="2600" dirty="0" err="1">
                <a:ea typeface="宋体" charset="-122"/>
              </a:rPr>
              <a:t>p,q</a:t>
            </a:r>
            <a:r>
              <a:rPr lang="zh-CN" altLang="en-US" sz="2600" dirty="0">
                <a:ea typeface="宋体" charset="-122"/>
              </a:rPr>
              <a:t>）， </a:t>
            </a:r>
          </a:p>
          <a:p>
            <a:pPr marL="1370013" lvl="2">
              <a:lnSpc>
                <a:spcPct val="90000"/>
              </a:lnSpc>
              <a:buFontTx/>
              <a:buNone/>
            </a:pPr>
            <a:r>
              <a:rPr lang="zh-CN" altLang="en-US" sz="2600" dirty="0">
                <a:ea typeface="宋体" charset="-122"/>
              </a:rPr>
              <a:t>其中：</a:t>
            </a:r>
            <a:r>
              <a:rPr lang="en-US" altLang="zh-CN" sz="2600" dirty="0">
                <a:ea typeface="宋体" charset="-122"/>
              </a:rPr>
              <a:t>p</a:t>
            </a:r>
            <a:r>
              <a:rPr lang="zh-CN" altLang="en-US" sz="2600" dirty="0">
                <a:ea typeface="宋体" charset="-122"/>
              </a:rPr>
              <a:t>为数字位长度，</a:t>
            </a:r>
            <a:r>
              <a:rPr lang="en-US" altLang="zh-CN" sz="2600" dirty="0">
                <a:ea typeface="宋体" charset="-122"/>
              </a:rPr>
              <a:t>q</a:t>
            </a:r>
            <a:r>
              <a:rPr lang="zh-CN" altLang="en-US" sz="2600" dirty="0">
                <a:ea typeface="宋体" charset="-122"/>
              </a:rPr>
              <a:t>：小数位长度。</a:t>
            </a:r>
          </a:p>
          <a:p>
            <a:pPr marL="457200" indent="-457200">
              <a:lnSpc>
                <a:spcPct val="90000"/>
              </a:lnSpc>
            </a:pPr>
            <a:r>
              <a:rPr lang="zh-CN" altLang="en-US" sz="2900" dirty="0">
                <a:solidFill>
                  <a:srgbClr val="FF0066"/>
                </a:solidFill>
                <a:ea typeface="宋体" charset="-122"/>
              </a:rPr>
              <a:t>近似型</a:t>
            </a:r>
          </a:p>
          <a:p>
            <a:pPr marL="1027113" lvl="1" indent="-455613">
              <a:lnSpc>
                <a:spcPct val="90000"/>
              </a:lnSpc>
              <a:buFontTx/>
              <a:buNone/>
            </a:pPr>
            <a:r>
              <a:rPr lang="zh-CN" altLang="en-US" sz="2600" dirty="0">
                <a:ea typeface="宋体" charset="-122"/>
              </a:rPr>
              <a:t>	</a:t>
            </a:r>
            <a:r>
              <a:rPr lang="en-US" altLang="zh-CN" sz="2600" dirty="0" smtClean="0">
                <a:ea typeface="宋体" charset="-122"/>
              </a:rPr>
              <a:t>Float</a:t>
            </a:r>
            <a:r>
              <a:rPr lang="zh-CN" altLang="en-US" sz="2600" dirty="0">
                <a:ea typeface="宋体" charset="-122"/>
              </a:rPr>
              <a:t>：</a:t>
            </a:r>
            <a:r>
              <a:rPr lang="en-US" altLang="zh-CN" sz="2600" dirty="0">
                <a:ea typeface="宋体" charset="-122"/>
              </a:rPr>
              <a:t>8</a:t>
            </a:r>
            <a:r>
              <a:rPr lang="zh-CN" altLang="en-US" sz="2600" dirty="0">
                <a:ea typeface="宋体" charset="-122"/>
              </a:rPr>
              <a:t>字节</a:t>
            </a:r>
          </a:p>
          <a:p>
            <a:pPr marL="1027113" lvl="1" indent="-455613">
              <a:lnSpc>
                <a:spcPct val="90000"/>
              </a:lnSpc>
              <a:buFontTx/>
              <a:buNone/>
            </a:pPr>
            <a:r>
              <a:rPr lang="zh-CN" altLang="en-US" sz="2600" dirty="0">
                <a:ea typeface="宋体" charset="-122"/>
              </a:rPr>
              <a:t>   </a:t>
            </a:r>
            <a:r>
              <a:rPr lang="en-US" altLang="zh-CN" sz="2600" dirty="0" smtClean="0">
                <a:ea typeface="宋体" charset="-122"/>
              </a:rPr>
              <a:t>Real</a:t>
            </a:r>
            <a:r>
              <a:rPr lang="zh-CN" altLang="en-US" sz="2600" dirty="0">
                <a:ea typeface="宋体" charset="-122"/>
              </a:rPr>
              <a:t>：</a:t>
            </a:r>
            <a:r>
              <a:rPr lang="en-US" altLang="zh-CN" sz="2600" dirty="0">
                <a:ea typeface="宋体" charset="-122"/>
              </a:rPr>
              <a:t>4</a:t>
            </a:r>
            <a:r>
              <a:rPr lang="zh-CN" altLang="en-US" sz="2600" dirty="0">
                <a:ea typeface="宋体" charset="-122"/>
              </a:rPr>
              <a:t>字节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18934-4088-4655-995C-2247AEA9F4BF}" type="datetime8">
              <a:rPr lang="zh-CN" altLang="en-US" smtClean="0"/>
              <a:pPr>
                <a:defRPr/>
              </a:pPr>
              <a:t>2016年2月28日8时25分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693C5-2466-49C7-9407-97947274FDD1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526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75"/>
                                        <p:tgtEl>
                                          <p:spTgt spid="526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"/>
                                        <p:tgtEl>
                                          <p:spTgt spid="526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75"/>
                                        <p:tgtEl>
                                          <p:spTgt spid="526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75"/>
                                        <p:tgtEl>
                                          <p:spTgt spid="526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526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75"/>
                                        <p:tgtEl>
                                          <p:spTgt spid="526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75"/>
                                        <p:tgtEl>
                                          <p:spTgt spid="526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75"/>
                                        <p:tgtEl>
                                          <p:spTgt spid="526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75"/>
                                        <p:tgtEl>
                                          <p:spTgt spid="526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75"/>
                                        <p:tgtEl>
                                          <p:spTgt spid="5263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40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200"/>
              <a:t>字符串型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5" y="1557338"/>
            <a:ext cx="6120681" cy="4463950"/>
          </a:xfrm>
        </p:spPr>
        <p:txBody>
          <a:bodyPr/>
          <a:lstStyle/>
          <a:p>
            <a:r>
              <a:rPr lang="zh-CN" altLang="en-US" sz="3700" dirty="0"/>
              <a:t>普通编码字符串类型</a:t>
            </a:r>
          </a:p>
          <a:p>
            <a:r>
              <a:rPr lang="zh-CN" altLang="en-US" sz="3700" dirty="0"/>
              <a:t>统一字符编码字符串类型</a:t>
            </a:r>
          </a:p>
          <a:p>
            <a:r>
              <a:rPr lang="zh-CN" altLang="en-US" sz="3700" dirty="0"/>
              <a:t>二进制字符串类型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32564D-8B44-4F15-B0D7-FB47557ECFB7}" type="datetime8">
              <a:rPr lang="zh-CN" altLang="en-US" smtClean="0"/>
              <a:pPr>
                <a:defRPr/>
              </a:pPr>
              <a:t>2016年2月28日8时25分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693C5-2466-49C7-9407-97947274FDD1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stu-jsjxy">
  <a:themeElements>
    <a:clrScheme name="bistu-jsjxy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bistu-jsjxy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istu-jsjxy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stu-jsjxy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stu-jsjxy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stu-jsjxy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stu-jsjxy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stu-jsjxy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stu-jsjxy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stu-jsjxy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stu-jsjxy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bistu-jsjxy">
  <a:themeElements>
    <a:clrScheme name="1_bistu-jsjxy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bistu-jsjxy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istu-jsjxy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istu-jsjxy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istu-jsjxy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istu-jsjxy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istu-jsjxy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istu-jsjxy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istu-jsjxy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istu-jsjxy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istu-jsjxy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157256656</TotalTime>
  <Pages>0</Pages>
  <Words>2196</Words>
  <Characters>0</Characters>
  <Application>Microsoft Office PowerPoint</Application>
  <DocSecurity>0</DocSecurity>
  <PresentationFormat>全屏显示(4:3)</PresentationFormat>
  <Lines>0</Lines>
  <Paragraphs>413</Paragraphs>
  <Slides>44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61" baseType="lpstr">
      <vt:lpstr>方正书宋简体</vt:lpstr>
      <vt:lpstr>仿宋_GB2312</vt:lpstr>
      <vt:lpstr>华文行楷</vt:lpstr>
      <vt:lpstr>华文楷体</vt:lpstr>
      <vt:lpstr>华文隶书</vt:lpstr>
      <vt:lpstr>华文新魏</vt:lpstr>
      <vt:lpstr>楷体_GB2312</vt:lpstr>
      <vt:lpstr>宋体</vt:lpstr>
      <vt:lpstr>Arial</vt:lpstr>
      <vt:lpstr>Calibri</vt:lpstr>
      <vt:lpstr>Times New Roman</vt:lpstr>
      <vt:lpstr>Verdana</vt:lpstr>
      <vt:lpstr>Wingdings</vt:lpstr>
      <vt:lpstr>bistu-jsjxy</vt:lpstr>
      <vt:lpstr>自定义设计方案</vt:lpstr>
      <vt:lpstr>1_bistu-jsjxy</vt:lpstr>
      <vt:lpstr>Photoshop.Image.9</vt:lpstr>
      <vt:lpstr>数据库系统教程</vt:lpstr>
      <vt:lpstr>第4章 SQL语言基础及数据定义功能</vt:lpstr>
      <vt:lpstr>4.1 SQL语言概述</vt:lpstr>
      <vt:lpstr>4.1.1 SQL语言的发展</vt:lpstr>
      <vt:lpstr>4.1.2 SQL语言的特点</vt:lpstr>
      <vt:lpstr>4.1.3 SQL语言功能概述</vt:lpstr>
      <vt:lpstr>4.2 SQL支持的数据类型</vt:lpstr>
      <vt:lpstr>数值型</vt:lpstr>
      <vt:lpstr>字符串型</vt:lpstr>
      <vt:lpstr>普通编码字符串类型</vt:lpstr>
      <vt:lpstr>统一字符编码字符串类型</vt:lpstr>
      <vt:lpstr>二进制字符串类型</vt:lpstr>
      <vt:lpstr>日期时间类型</vt:lpstr>
      <vt:lpstr>日期时间类型（续一）</vt:lpstr>
      <vt:lpstr>日期时间类型（续二）</vt:lpstr>
      <vt:lpstr>4.3 数据定义功能 </vt:lpstr>
      <vt:lpstr>SQL数据定义功能</vt:lpstr>
      <vt:lpstr>架构基本概念</vt:lpstr>
      <vt:lpstr>架构基本概念</vt:lpstr>
      <vt:lpstr>定义架构</vt:lpstr>
      <vt:lpstr>定义架构语句说明</vt:lpstr>
      <vt:lpstr>示例</vt:lpstr>
      <vt:lpstr>示例</vt:lpstr>
      <vt:lpstr>删除架构</vt:lpstr>
      <vt:lpstr>说明</vt:lpstr>
      <vt:lpstr>定义基本表</vt:lpstr>
      <vt:lpstr>在列级完整性约束定义处可定义的约束</vt:lpstr>
      <vt:lpstr>几点说明</vt:lpstr>
      <vt:lpstr>非空约束</vt:lpstr>
      <vt:lpstr>主键约束</vt:lpstr>
      <vt:lpstr>外键约束</vt:lpstr>
      <vt:lpstr>唯一值约束</vt:lpstr>
      <vt:lpstr>默认值约束</vt:lpstr>
      <vt:lpstr>列取值范围约束</vt:lpstr>
      <vt:lpstr>Jobs表</vt:lpstr>
      <vt:lpstr>Jobs表定义语句</vt:lpstr>
      <vt:lpstr>Employees表</vt:lpstr>
      <vt:lpstr>Employees表定义语句</vt:lpstr>
      <vt:lpstr>修改表结构</vt:lpstr>
      <vt:lpstr>修改表结构</vt:lpstr>
      <vt:lpstr>示例</vt:lpstr>
      <vt:lpstr>示例</vt:lpstr>
      <vt:lpstr>示例</vt:lpstr>
      <vt:lpstr>删除表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数据挖掘在银行信贷业务中的应用研究</dc:title>
  <dc:subject/>
  <dc:creator>Jack</dc:creator>
  <cp:keywords/>
  <dc:description/>
  <cp:lastModifiedBy>Administrator</cp:lastModifiedBy>
  <cp:revision>216</cp:revision>
  <cp:lastPrinted>1899-12-30T00:00:00Z</cp:lastPrinted>
  <dcterms:created xsi:type="dcterms:W3CDTF">2010-06-04T15:42:51Z</dcterms:created>
  <dcterms:modified xsi:type="dcterms:W3CDTF">2016-02-28T21:12:42Z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