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activeX/activeX1.xml" ContentType="application/vnd.ms-office.activeX+xml"/>
  <Override PartName="/ppt/activeX/activeX1.bin" ContentType="application/vnd.ms-office.activeX"/>
  <Override PartName="/ppt/activeX/activeX2.xml" ContentType="application/vnd.ms-office.activeX+xml"/>
  <Override PartName="/ppt/activeX/activeX2.bin" ContentType="application/vnd.ms-office.activeX"/>
  <Override PartName="/ppt/activeX/activeX3.xml" ContentType="application/vnd.ms-office.activeX+xml"/>
  <Override PartName="/ppt/activeX/activeX3.bin" ContentType="application/vnd.ms-office.activeX"/>
  <Override PartName="/ppt/activeX/activeX4.xml" ContentType="application/vnd.ms-office.activeX+xml"/>
  <Override PartName="/ppt/activeX/activeX4.bin" ContentType="application/vnd.ms-office.activeX"/>
  <Override PartName="/ppt/activeX/activeX5.xml" ContentType="application/vnd.ms-office.activeX+xml"/>
  <Override PartName="/ppt/activeX/activeX5.bin" ContentType="application/vnd.ms-office.activeX"/>
  <Override PartName="/ppt/activeX/activeX6.xml" ContentType="application/vnd.ms-office.activeX+xml"/>
  <Override PartName="/ppt/activeX/activeX6.bin" ContentType="application/vnd.ms-office.activeX"/>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3" r:id="rId1"/>
    <p:sldMasterId id="2147484108" r:id="rId2"/>
    <p:sldMasterId id="2147483935" r:id="rId3"/>
    <p:sldMasterId id="2147484229" r:id="rId4"/>
  </p:sldMasterIdLst>
  <p:notesMasterIdLst>
    <p:notesMasterId r:id="rId171"/>
  </p:notesMasterIdLst>
  <p:sldIdLst>
    <p:sldId id="276" r:id="rId5"/>
    <p:sldId id="277" r:id="rId6"/>
    <p:sldId id="279" r:id="rId7"/>
    <p:sldId id="281" r:id="rId8"/>
    <p:sldId id="283" r:id="rId9"/>
    <p:sldId id="284" r:id="rId10"/>
    <p:sldId id="323" r:id="rId11"/>
    <p:sldId id="324" r:id="rId12"/>
    <p:sldId id="325" r:id="rId13"/>
    <p:sldId id="326" r:id="rId14"/>
    <p:sldId id="327" r:id="rId15"/>
    <p:sldId id="328" r:id="rId16"/>
    <p:sldId id="329" r:id="rId17"/>
    <p:sldId id="330" r:id="rId18"/>
    <p:sldId id="439" r:id="rId19"/>
    <p:sldId id="291" r:id="rId20"/>
    <p:sldId id="292" r:id="rId21"/>
    <p:sldId id="293" r:id="rId22"/>
    <p:sldId id="294" r:id="rId23"/>
    <p:sldId id="295" r:id="rId24"/>
    <p:sldId id="331" r:id="rId25"/>
    <p:sldId id="332" r:id="rId26"/>
    <p:sldId id="298" r:id="rId27"/>
    <p:sldId id="299" r:id="rId28"/>
    <p:sldId id="300" r:id="rId29"/>
    <p:sldId id="333" r:id="rId30"/>
    <p:sldId id="301" r:id="rId31"/>
    <p:sldId id="302" r:id="rId32"/>
    <p:sldId id="334" r:id="rId33"/>
    <p:sldId id="304" r:id="rId34"/>
    <p:sldId id="335" r:id="rId35"/>
    <p:sldId id="336" r:id="rId36"/>
    <p:sldId id="338" r:id="rId37"/>
    <p:sldId id="339" r:id="rId38"/>
    <p:sldId id="311" r:id="rId39"/>
    <p:sldId id="340" r:id="rId40"/>
    <p:sldId id="313" r:id="rId41"/>
    <p:sldId id="315" r:id="rId42"/>
    <p:sldId id="316" r:id="rId43"/>
    <p:sldId id="317" r:id="rId44"/>
    <p:sldId id="341" r:id="rId45"/>
    <p:sldId id="342" r:id="rId46"/>
    <p:sldId id="319" r:id="rId47"/>
    <p:sldId id="343" r:id="rId48"/>
    <p:sldId id="344" r:id="rId49"/>
    <p:sldId id="345" r:id="rId50"/>
    <p:sldId id="346" r:id="rId51"/>
    <p:sldId id="347" r:id="rId52"/>
    <p:sldId id="348" r:id="rId53"/>
    <p:sldId id="349" r:id="rId54"/>
    <p:sldId id="350" r:id="rId55"/>
    <p:sldId id="351" r:id="rId56"/>
    <p:sldId id="352" r:id="rId57"/>
    <p:sldId id="353" r:id="rId58"/>
    <p:sldId id="354" r:id="rId59"/>
    <p:sldId id="355" r:id="rId60"/>
    <p:sldId id="357" r:id="rId61"/>
    <p:sldId id="358" r:id="rId62"/>
    <p:sldId id="364" r:id="rId63"/>
    <p:sldId id="359" r:id="rId64"/>
    <p:sldId id="362" r:id="rId65"/>
    <p:sldId id="360" r:id="rId66"/>
    <p:sldId id="361" r:id="rId67"/>
    <p:sldId id="363" r:id="rId68"/>
    <p:sldId id="365" r:id="rId69"/>
    <p:sldId id="440" r:id="rId70"/>
    <p:sldId id="366" r:id="rId71"/>
    <p:sldId id="367" r:id="rId72"/>
    <p:sldId id="368" r:id="rId73"/>
    <p:sldId id="371" r:id="rId74"/>
    <p:sldId id="373" r:id="rId75"/>
    <p:sldId id="374" r:id="rId76"/>
    <p:sldId id="375" r:id="rId77"/>
    <p:sldId id="372" r:id="rId78"/>
    <p:sldId id="376" r:id="rId79"/>
    <p:sldId id="377" r:id="rId80"/>
    <p:sldId id="378" r:id="rId81"/>
    <p:sldId id="379" r:id="rId82"/>
    <p:sldId id="380" r:id="rId83"/>
    <p:sldId id="381" r:id="rId84"/>
    <p:sldId id="382" r:id="rId85"/>
    <p:sldId id="383" r:id="rId86"/>
    <p:sldId id="384" r:id="rId87"/>
    <p:sldId id="385" r:id="rId88"/>
    <p:sldId id="387" r:id="rId89"/>
    <p:sldId id="388" r:id="rId90"/>
    <p:sldId id="389" r:id="rId91"/>
    <p:sldId id="390" r:id="rId92"/>
    <p:sldId id="391" r:id="rId93"/>
    <p:sldId id="392" r:id="rId94"/>
    <p:sldId id="393" r:id="rId95"/>
    <p:sldId id="394" r:id="rId96"/>
    <p:sldId id="395" r:id="rId97"/>
    <p:sldId id="396" r:id="rId98"/>
    <p:sldId id="397" r:id="rId99"/>
    <p:sldId id="398" r:id="rId100"/>
    <p:sldId id="399" r:id="rId101"/>
    <p:sldId id="400" r:id="rId102"/>
    <p:sldId id="441" r:id="rId103"/>
    <p:sldId id="442" r:id="rId104"/>
    <p:sldId id="443" r:id="rId105"/>
    <p:sldId id="444" r:id="rId106"/>
    <p:sldId id="445" r:id="rId107"/>
    <p:sldId id="446" r:id="rId108"/>
    <p:sldId id="447" r:id="rId109"/>
    <p:sldId id="448" r:id="rId110"/>
    <p:sldId id="449" r:id="rId111"/>
    <p:sldId id="450" r:id="rId112"/>
    <p:sldId id="451" r:id="rId113"/>
    <p:sldId id="452" r:id="rId114"/>
    <p:sldId id="453" r:id="rId115"/>
    <p:sldId id="454" r:id="rId116"/>
    <p:sldId id="455" r:id="rId117"/>
    <p:sldId id="456" r:id="rId118"/>
    <p:sldId id="457" r:id="rId119"/>
    <p:sldId id="458" r:id="rId120"/>
    <p:sldId id="459" r:id="rId121"/>
    <p:sldId id="401" r:id="rId122"/>
    <p:sldId id="402" r:id="rId123"/>
    <p:sldId id="403" r:id="rId124"/>
    <p:sldId id="404" r:id="rId125"/>
    <p:sldId id="405" r:id="rId126"/>
    <p:sldId id="407" r:id="rId127"/>
    <p:sldId id="408" r:id="rId128"/>
    <p:sldId id="406" r:id="rId129"/>
    <p:sldId id="409" r:id="rId130"/>
    <p:sldId id="410" r:id="rId131"/>
    <p:sldId id="411" r:id="rId132"/>
    <p:sldId id="412" r:id="rId133"/>
    <p:sldId id="413" r:id="rId134"/>
    <p:sldId id="414" r:id="rId135"/>
    <p:sldId id="460" r:id="rId136"/>
    <p:sldId id="461" r:id="rId137"/>
    <p:sldId id="462" r:id="rId138"/>
    <p:sldId id="463" r:id="rId139"/>
    <p:sldId id="464" r:id="rId140"/>
    <p:sldId id="465" r:id="rId141"/>
    <p:sldId id="466" r:id="rId142"/>
    <p:sldId id="467" r:id="rId143"/>
    <p:sldId id="468" r:id="rId144"/>
    <p:sldId id="415" r:id="rId145"/>
    <p:sldId id="416" r:id="rId146"/>
    <p:sldId id="417" r:id="rId147"/>
    <p:sldId id="418" r:id="rId148"/>
    <p:sldId id="419" r:id="rId149"/>
    <p:sldId id="469" r:id="rId150"/>
    <p:sldId id="470" r:id="rId151"/>
    <p:sldId id="420" r:id="rId152"/>
    <p:sldId id="421" r:id="rId153"/>
    <p:sldId id="422" r:id="rId154"/>
    <p:sldId id="423" r:id="rId155"/>
    <p:sldId id="424" r:id="rId156"/>
    <p:sldId id="425" r:id="rId157"/>
    <p:sldId id="471" r:id="rId158"/>
    <p:sldId id="426" r:id="rId159"/>
    <p:sldId id="427" r:id="rId160"/>
    <p:sldId id="428" r:id="rId161"/>
    <p:sldId id="429" r:id="rId162"/>
    <p:sldId id="430" r:id="rId163"/>
    <p:sldId id="431" r:id="rId164"/>
    <p:sldId id="432" r:id="rId165"/>
    <p:sldId id="433" r:id="rId166"/>
    <p:sldId id="434" r:id="rId167"/>
    <p:sldId id="435" r:id="rId168"/>
    <p:sldId id="436" r:id="rId169"/>
    <p:sldId id="437" r:id="rId17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7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a:srgbClr val="005800"/>
    <a:srgbClr val="FF3399"/>
    <a:srgbClr val="0099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21" autoAdjust="0"/>
    <p:restoredTop sz="86937" autoAdjust="0"/>
  </p:normalViewPr>
  <p:slideViewPr>
    <p:cSldViewPr>
      <p:cViewPr>
        <p:scale>
          <a:sx n="60" d="100"/>
          <a:sy n="60" d="100"/>
        </p:scale>
        <p:origin x="1428" y="168"/>
      </p:cViewPr>
      <p:guideLst>
        <p:guide orient="horz" pos="2160"/>
        <p:guide pos="2877"/>
      </p:guideLst>
    </p:cSldViewPr>
  </p:slideViewPr>
  <p:outlineViewPr>
    <p:cViewPr>
      <p:scale>
        <a:sx n="33" d="100"/>
        <a:sy n="33" d="100"/>
      </p:scale>
      <p:origin x="0" y="327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slide" Target="slides/slide166.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71" Type="http://schemas.openxmlformats.org/officeDocument/2006/relationships/notesMaster" Target="notesMasters/notesMaster1.xml"/><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slide" Target="slides/slide125.xml"/><Relationship Id="rId54" Type="http://schemas.openxmlformats.org/officeDocument/2006/relationships/slide" Target="slides/slide50.xml"/><Relationship Id="rId75" Type="http://schemas.openxmlformats.org/officeDocument/2006/relationships/slide" Target="slides/slide71.xml"/><Relationship Id="rId96" Type="http://schemas.openxmlformats.org/officeDocument/2006/relationships/slide" Target="slides/slide92.xml"/><Relationship Id="rId140" Type="http://schemas.openxmlformats.org/officeDocument/2006/relationships/slide" Target="slides/slide136.xml"/><Relationship Id="rId161" Type="http://schemas.openxmlformats.org/officeDocument/2006/relationships/slide" Target="slides/slide157.xml"/><Relationship Id="rId1" Type="http://schemas.openxmlformats.org/officeDocument/2006/relationships/slideMaster" Target="slideMasters/slideMaster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72" Type="http://schemas.openxmlformats.org/officeDocument/2006/relationships/presProps" Target="presProps.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slide" Target="slides/slide163.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73"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theme" Target="theme/theme1.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 Id="rId4" Type="http://schemas.openxmlformats.org/officeDocument/2006/relationships/slideMaster" Target="slideMasters/slideMaster4.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tableStyles" Target="tableStyles.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slide" Target="slides/slide161.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 Id="rId70" Type="http://schemas.openxmlformats.org/officeDocument/2006/relationships/slide" Target="slides/slide66.xml"/><Relationship Id="rId91" Type="http://schemas.openxmlformats.org/officeDocument/2006/relationships/slide" Target="slides/slide87.xml"/><Relationship Id="rId145" Type="http://schemas.openxmlformats.org/officeDocument/2006/relationships/slide" Target="slides/slide141.xml"/><Relationship Id="rId166" Type="http://schemas.openxmlformats.org/officeDocument/2006/relationships/slide" Target="slides/slide162.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activeX1.xml><?xml version="1.0" encoding="utf-8"?>
<ax:ocx xmlns:ax="http://schemas.microsoft.com/office/2006/activeX" xmlns:r="http://schemas.openxmlformats.org/officeDocument/2006/relationships" ax:classid="{8BD21D10-EC42-11CE-9E0D-00AA006002F3}" ax:persistence="persistStorage" r:id="rId1"/>
</file>

<file path=ppt/activeX/activeX2.xml><?xml version="1.0" encoding="utf-8"?>
<ax:ocx xmlns:ax="http://schemas.microsoft.com/office/2006/activeX" xmlns:r="http://schemas.openxmlformats.org/officeDocument/2006/relationships" ax:classid="{8BD21D10-EC42-11CE-9E0D-00AA006002F3}" ax:persistence="persistStorage" r:id="rId1"/>
</file>

<file path=ppt/activeX/activeX3.xml><?xml version="1.0" encoding="utf-8"?>
<ax:ocx xmlns:ax="http://schemas.microsoft.com/office/2006/activeX" xmlns:r="http://schemas.openxmlformats.org/officeDocument/2006/relationships" ax:classid="{8BD21D10-EC42-11CE-9E0D-00AA006002F3}" ax:persistence="persistStorage" r:id="rId1"/>
</file>

<file path=ppt/activeX/activeX4.xml><?xml version="1.0" encoding="utf-8"?>
<ax:ocx xmlns:ax="http://schemas.microsoft.com/office/2006/activeX" xmlns:r="http://schemas.openxmlformats.org/officeDocument/2006/relationships" ax:classid="{8BD21D10-EC42-11CE-9E0D-00AA006002F3}" ax:persistence="persistStorage" r:id="rId1"/>
</file>

<file path=ppt/activeX/activeX5.xml><?xml version="1.0" encoding="utf-8"?>
<ax:ocx xmlns:ax="http://schemas.microsoft.com/office/2006/activeX" xmlns:r="http://schemas.openxmlformats.org/officeDocument/2006/relationships" ax:classid="{8BD21D10-EC42-11CE-9E0D-00AA006002F3}" ax:persistence="persistStorage" r:id="rId1"/>
</file>

<file path=ppt/activeX/activeX6.xml><?xml version="1.0" encoding="utf-8"?>
<ax:ocx xmlns:ax="http://schemas.microsoft.com/office/2006/activeX" xmlns:r="http://schemas.openxmlformats.org/officeDocument/2006/relationships" ax:classid="{8BD21D10-EC42-11CE-9E0D-00AA006002F3}"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zh-CN" altLang="en-US"/>
          </a:p>
        </p:txBody>
      </p:sp>
      <p:sp>
        <p:nvSpPr>
          <p:cNvPr id="3075" name="日期占位符 2"/>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B3771FB1-3F4C-425E-BD96-6AB3592DFAED}" type="datetimeFigureOut">
              <a:rPr lang="zh-CN" altLang="en-US"/>
              <a:pPr>
                <a:defRPr/>
              </a:pPr>
              <a:t>2016/3/3</a:t>
            </a:fld>
            <a:endParaRPr lang="zh-CN" altLang="en-US"/>
          </a:p>
        </p:txBody>
      </p:sp>
      <p:sp>
        <p:nvSpPr>
          <p:cNvPr id="59396" name="幻灯片图像占位符 3"/>
          <p:cNvSpPr>
            <a:spLocks noGrp="1" noRot="1" noChangeAspect="1" noChangeArrowheads="1"/>
          </p:cNvSpPr>
          <p:nvPr>
            <p:ph type="sldImg" idx="2"/>
          </p:nvPr>
        </p:nvSpPr>
        <p:spPr bwMode="auto">
          <a:xfrm>
            <a:off x="1143000" y="685800"/>
            <a:ext cx="4572000" cy="3429000"/>
          </a:xfrm>
          <a:prstGeom prst="rect">
            <a:avLst/>
          </a:prstGeom>
          <a:noFill/>
          <a:ln w="12700">
            <a:noFill/>
            <a:miter lim="800000"/>
            <a:headEnd/>
            <a:tailEnd/>
          </a:ln>
        </p:spPr>
      </p:sp>
      <p:sp>
        <p:nvSpPr>
          <p:cNvPr id="3077" name="备注占位符 4"/>
          <p:cNvSpPr>
            <a:spLocks noGrp="1" noChangeArrowheads="1"/>
          </p:cNvSpPr>
          <p:nvPr>
            <p:ph type="body" sz="quarter" idx="3"/>
          </p:nvPr>
        </p:nvSpPr>
        <p:spPr bwMode="auto">
          <a:xfrm>
            <a:off x="685800" y="4343400"/>
            <a:ext cx="5486400" cy="4114800"/>
          </a:xfrm>
          <a:prstGeom prst="rect">
            <a:avLst/>
          </a:prstGeom>
          <a:noFill/>
          <a:ln w="12700" cmpd="sng">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页脚占位符 5"/>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zh-CN" altLang="en-US"/>
          </a:p>
        </p:txBody>
      </p:sp>
      <p:sp>
        <p:nvSpPr>
          <p:cNvPr id="3079" name="灯片编号占位符 6"/>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CDE88BB0-7D8B-4EE0-B0F7-358B00858D32}" type="slidenum">
              <a:rPr lang="zh-CN" altLang="en-US"/>
              <a:pPr>
                <a:defRPr/>
              </a:pPr>
              <a:t>‹#›</a:t>
            </a:fld>
            <a:endParaRPr lang="zh-CN" altLang="en-US"/>
          </a:p>
        </p:txBody>
      </p:sp>
    </p:spTree>
    <p:extLst>
      <p:ext uri="{BB962C8B-B14F-4D97-AF65-F5344CB8AC3E}">
        <p14:creationId xmlns:p14="http://schemas.microsoft.com/office/powerpoint/2010/main" val="13842115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a:solidFill>
              <a:srgbClr val="000000"/>
            </a:solidFill>
          </a:ln>
        </p:spPr>
      </p:sp>
      <p:sp>
        <p:nvSpPr>
          <p:cNvPr id="60419" name="备注占位符 2"/>
          <p:cNvSpPr>
            <a:spLocks noGrp="1"/>
          </p:cNvSpPr>
          <p:nvPr>
            <p:ph type="body" idx="1"/>
          </p:nvPr>
        </p:nvSpPr>
        <p:spPr>
          <a:noFill/>
          <a:ln w="9525"/>
        </p:spPr>
        <p:txBody>
          <a:bodyPr anchor="t"/>
          <a:lstStyle/>
          <a:p>
            <a:pPr eaLnBrk="1" hangingPunct="1">
              <a:spcBef>
                <a:spcPct val="0"/>
              </a:spcBef>
            </a:pPr>
            <a:r>
              <a:rPr lang="zh-CN" altLang="en-US" dirty="0" smtClean="0"/>
              <a:t>开场白：</a:t>
            </a:r>
          </a:p>
        </p:txBody>
      </p:sp>
      <p:sp>
        <p:nvSpPr>
          <p:cNvPr id="60420" name="灯片编号占位符 3"/>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510CD81-6A4E-4D56-9E38-FBEBAFBCE54A}" type="slidenum">
              <a:rPr lang="zh-CN" altLang="en-US" sz="1200"/>
              <a:pPr algn="r"/>
              <a:t>1</a:t>
            </a:fld>
            <a:endParaRPr lang="zh-CN" altLang="en-US" sz="1200"/>
          </a:p>
        </p:txBody>
      </p:sp>
    </p:spTree>
    <p:extLst>
      <p:ext uri="{BB962C8B-B14F-4D97-AF65-F5344CB8AC3E}">
        <p14:creationId xmlns:p14="http://schemas.microsoft.com/office/powerpoint/2010/main" val="726543318"/>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p:sp>
      <p:sp>
        <p:nvSpPr>
          <p:cNvPr id="61443" name="备注占位符 2"/>
          <p:cNvSpPr>
            <a:spLocks noGrp="1"/>
          </p:cNvSpPr>
          <p:nvPr>
            <p:ph type="body" idx="1"/>
          </p:nvPr>
        </p:nvSpPr>
        <p:spPr>
          <a:noFill/>
          <a:ln w="9525"/>
        </p:spPr>
        <p:txBody>
          <a:bodyPr anchor="t"/>
          <a:lstStyle/>
          <a:p>
            <a:r>
              <a:rPr lang="zh-CN" altLang="en-US" smtClean="0"/>
              <a:t>在本页讲述演示内容，先进行简单介绍</a:t>
            </a:r>
          </a:p>
        </p:txBody>
      </p:sp>
      <p:sp>
        <p:nvSpPr>
          <p:cNvPr id="61444" name="灯片编号占位符 3"/>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E1745A5-C5D1-4E76-B77C-EF7C0A72FF80}" type="slidenum">
              <a:rPr lang="zh-CN" altLang="en-US" sz="1200"/>
              <a:pPr algn="r"/>
              <a:t>2</a:t>
            </a:fld>
            <a:endParaRPr lang="zh-CN" altLang="en-US" sz="1200"/>
          </a:p>
        </p:txBody>
      </p:sp>
    </p:spTree>
    <p:extLst>
      <p:ext uri="{BB962C8B-B14F-4D97-AF65-F5344CB8AC3E}">
        <p14:creationId xmlns:p14="http://schemas.microsoft.com/office/powerpoint/2010/main" val="2351220533"/>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0A09011F-0D33-43AA-A469-874B368C7850}" type="datetime8">
              <a:rPr lang="zh-CN" altLang="en-US" smtClean="0"/>
              <a:pPr>
                <a:defRPr/>
              </a:pPr>
              <a:t>2016年3月3日9时10分</a:t>
            </a:fld>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C15C3BA7-7BCD-4FB6-91FA-488D83A0FFC0}"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F6DD74EF-E5DA-4291-ADFA-543EBF1CA3D9}" type="datetime8">
              <a:rPr lang="zh-CN" altLang="en-US" smtClean="0"/>
              <a:pPr>
                <a:defRPr/>
              </a:pPr>
              <a:t>2016年3月3日9时10分</a:t>
            </a:fld>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541C99E4-F12E-4A4A-B557-866B0D4CA4BA}"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5551C89B-449F-4D18-89FE-9AD150B7CEB2}" type="datetime8">
              <a:rPr lang="zh-CN" altLang="en-US" smtClean="0"/>
              <a:pPr>
                <a:defRPr/>
              </a:pPr>
              <a:t>2016年3月3日9时10分</a:t>
            </a:fld>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D1A8DC01-70FE-46B3-B47B-5AD51869B4FE}"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3438" y="1752600"/>
            <a:ext cx="3924300" cy="4267200"/>
          </a:xfrm>
        </p:spPr>
        <p:txBody>
          <a:bodyPr/>
          <a:lstStyle/>
          <a:p>
            <a:pPr lvl="0"/>
            <a:endParaRPr lang="zh-CN" altLang="en-US" noProof="0" smtClean="0"/>
          </a:p>
        </p:txBody>
      </p:sp>
      <p:sp>
        <p:nvSpPr>
          <p:cNvPr id="5" name="Rectangle 6"/>
          <p:cNvSpPr>
            <a:spLocks noGrp="1" noChangeArrowheads="1"/>
          </p:cNvSpPr>
          <p:nvPr>
            <p:ph type="dt" sz="half" idx="10"/>
          </p:nvPr>
        </p:nvSpPr>
        <p:spPr>
          <a:ln/>
        </p:spPr>
        <p:txBody>
          <a:bodyPr/>
          <a:lstStyle>
            <a:lvl1pPr>
              <a:defRPr/>
            </a:lvl1pPr>
          </a:lstStyle>
          <a:p>
            <a:pPr>
              <a:defRPr/>
            </a:pPr>
            <a:fld id="{8CD26509-D91B-4465-94CF-C56427F1E97E}" type="datetime8">
              <a:rPr lang="zh-CN" altLang="en-US" smtClean="0"/>
              <a:pPr>
                <a:defRPr/>
              </a:pPr>
              <a:t>2016年3月3日9时10分</a:t>
            </a:fld>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1A0C7EB8-8B6B-4E2B-B225-BB2A5A28A7F7}"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28600" y="0"/>
            <a:ext cx="8610600" cy="9906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228600" y="1219200"/>
            <a:ext cx="8610600" cy="5105400"/>
          </a:xfrm>
        </p:spPr>
        <p:txBody>
          <a:bodyPr/>
          <a:lstStyle/>
          <a:p>
            <a:pPr lvl="0"/>
            <a:endParaRPr lang="zh-CN" altLang="en-US" noProof="0" smtClean="0"/>
          </a:p>
        </p:txBody>
      </p:sp>
      <p:sp>
        <p:nvSpPr>
          <p:cNvPr id="4" name="Rectangle 5"/>
          <p:cNvSpPr>
            <a:spLocks noGrp="1" noChangeArrowheads="1"/>
          </p:cNvSpPr>
          <p:nvPr>
            <p:ph type="dt" sz="half" idx="10"/>
          </p:nvPr>
        </p:nvSpPr>
        <p:spPr>
          <a:ln/>
        </p:spPr>
        <p:txBody>
          <a:bodyPr/>
          <a:lstStyle>
            <a:lvl1pPr>
              <a:defRPr/>
            </a:lvl1pPr>
          </a:lstStyle>
          <a:p>
            <a:pPr>
              <a:defRPr/>
            </a:pPr>
            <a:fld id="{BE9B2955-C2F6-4C37-BD22-F05855616085}" type="datetime8">
              <a:rPr lang="zh-CN" altLang="en-US" smtClean="0"/>
              <a:pPr>
                <a:defRPr/>
              </a:pPr>
              <a:t>2016年3月3日9时10分</a:t>
            </a:fld>
            <a:endParaRPr lang="en-US" altLang="ko-K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7"/>
          <p:cNvSpPr>
            <a:spLocks noGrp="1" noChangeArrowheads="1"/>
          </p:cNvSpPr>
          <p:nvPr>
            <p:ph type="sldNum" sz="quarter" idx="12"/>
          </p:nvPr>
        </p:nvSpPr>
        <p:spPr>
          <a:ln/>
        </p:spPr>
        <p:txBody>
          <a:bodyPr/>
          <a:lstStyle>
            <a:lvl1pPr>
              <a:defRPr/>
            </a:lvl1pPr>
          </a:lstStyle>
          <a:p>
            <a:pPr>
              <a:defRPr/>
            </a:pPr>
            <a:fld id="{2E377021-A908-4F22-B623-A4F2E99B3782}" type="slidenum">
              <a:rPr lang="en-US" altLang="ko-KR"/>
              <a:pPr>
                <a:defRPr/>
              </a:pPr>
              <a:t>‹#›</a:t>
            </a:fld>
            <a:endParaRPr lang="en-US" altLang="ko-K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2AF10B69-08E0-45AD-95BC-B0DD39F68202}" type="datetime8">
              <a:rPr lang="zh-CN" altLang="en-US" smtClean="0"/>
              <a:pPr>
                <a:defRPr/>
              </a:pPr>
              <a:t>2016年3月3日9时10分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1AF04F9-0169-424E-B69C-4CAF738DE6F5}"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D2E1E19-AEFD-4A95-8B47-B2A6729737EF}" type="datetime8">
              <a:rPr lang="zh-CN" altLang="en-US" smtClean="0"/>
              <a:pPr>
                <a:defRPr/>
              </a:pPr>
              <a:t>2016年3月3日9时10分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DD71A95-44AD-4954-BE7F-42D7FA3FB35C}"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B4B14509-D491-4950-BD57-E5C185AB0C6C}" type="datetime8">
              <a:rPr lang="zh-CN" altLang="en-US" smtClean="0"/>
              <a:pPr>
                <a:defRPr/>
              </a:pPr>
              <a:t>2016年3月3日9时10分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060D8DC-11F3-4D5E-81C5-732B1C8966C0}" type="slidenum">
              <a:rPr lang="zh-CN" altLang="en-US"/>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0C1D6878-34F3-467A-8866-B3C03BBF398F}" type="datetime8">
              <a:rPr lang="zh-CN" altLang="en-US" smtClean="0"/>
              <a:pPr>
                <a:defRPr/>
              </a:pPr>
              <a:t>2016年3月3日9时10分</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611B3B1-4DE7-4F73-A4DA-EA118528EBD0}"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20D292DE-A611-4CD8-AB80-87FA2119DCA2}" type="datetime8">
              <a:rPr lang="zh-CN" altLang="en-US" smtClean="0"/>
              <a:pPr>
                <a:defRPr/>
              </a:pPr>
              <a:t>2016年3月3日9时10分</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3ECAACE-5864-45BE-B551-96D9FB9906F7}" type="slidenum">
              <a:rPr lang="zh-CN" altLang="en-US"/>
              <a:pPr>
                <a:defRPr/>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19D82526-A803-4374-9785-F619F5C8BF03}" type="datetime8">
              <a:rPr lang="zh-CN" altLang="en-US" smtClean="0"/>
              <a:pPr>
                <a:defRPr/>
              </a:pPr>
              <a:t>2016年3月3日9时10分</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45D30AB4-3E55-4179-AE07-0D8AF134E04F}"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sz="4200" b="1">
                <a:solidFill>
                  <a:srgbClr val="0000FF"/>
                </a:solidFill>
                <a:latin typeface="楷体_GB2312" pitchFamily="49" charset="-122"/>
                <a:ea typeface="楷体_GB2312"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66738" y="1414934"/>
            <a:ext cx="8001000" cy="4678362"/>
          </a:xfrm>
        </p:spPr>
        <p:txBody>
          <a:bodyPr/>
          <a:lstStyle>
            <a:lvl1pPr>
              <a:lnSpc>
                <a:spcPct val="110000"/>
              </a:lnSpc>
              <a:defRPr sz="3600" b="1">
                <a:latin typeface="仿宋_GB2312" pitchFamily="49" charset="-122"/>
                <a:ea typeface="仿宋_GB2312" pitchFamily="49" charset="-122"/>
              </a:defRPr>
            </a:lvl1pPr>
            <a:lvl2pPr>
              <a:lnSpc>
                <a:spcPct val="110000"/>
              </a:lnSpc>
              <a:defRPr sz="3600" b="1">
                <a:latin typeface="仿宋_GB2312" pitchFamily="49" charset="-122"/>
                <a:ea typeface="仿宋_GB2312" pitchFamily="49" charset="-122"/>
              </a:defRPr>
            </a:lvl2pPr>
            <a:lvl3pPr>
              <a:lnSpc>
                <a:spcPct val="110000"/>
              </a:lnSpc>
              <a:defRPr sz="3400" b="1">
                <a:latin typeface="仿宋_GB2312" pitchFamily="49" charset="-122"/>
                <a:ea typeface="仿宋_GB2312" pitchFamily="49" charset="-122"/>
              </a:defRPr>
            </a:lvl3pPr>
            <a:lvl4pPr>
              <a:lnSpc>
                <a:spcPct val="110000"/>
              </a:lnSpc>
              <a:defRPr sz="3200" b="1">
                <a:latin typeface="仿宋_GB2312" pitchFamily="49" charset="-122"/>
                <a:ea typeface="仿宋_GB2312" pitchFamily="49" charset="-122"/>
              </a:defRPr>
            </a:lvl4pPr>
            <a:lvl5pPr>
              <a:lnSpc>
                <a:spcPct val="110000"/>
              </a:lnSpc>
              <a:defRPr sz="2800" b="1">
                <a:latin typeface="仿宋_GB2312" pitchFamily="49" charset="-122"/>
                <a:ea typeface="仿宋_GB2312"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6"/>
          <p:cNvSpPr>
            <a:spLocks noGrp="1" noChangeArrowheads="1"/>
          </p:cNvSpPr>
          <p:nvPr>
            <p:ph type="dt" sz="half" idx="10"/>
          </p:nvPr>
        </p:nvSpPr>
        <p:spPr>
          <a:xfrm>
            <a:off x="609600" y="6245225"/>
            <a:ext cx="2017713" cy="476250"/>
          </a:xfrm>
        </p:spPr>
        <p:txBody>
          <a:bodyPr/>
          <a:lstStyle>
            <a:lvl1pPr>
              <a:defRPr>
                <a:solidFill>
                  <a:srgbClr val="0000FF"/>
                </a:solidFill>
              </a:defRPr>
            </a:lvl1pPr>
          </a:lstStyle>
          <a:p>
            <a:pPr>
              <a:defRPr/>
            </a:pPr>
            <a:fld id="{D7C87479-1236-4BF1-A97E-0F654F624D51}" type="datetime8">
              <a:rPr lang="zh-CN" altLang="en-US" smtClean="0"/>
              <a:pPr>
                <a:defRPr/>
              </a:pPr>
              <a:t>2016年3月3日9时10分</a:t>
            </a:fld>
            <a:endParaRPr lang="zh-CN" altLang="en-US" dirty="0"/>
          </a:p>
        </p:txBody>
      </p:sp>
      <p:sp>
        <p:nvSpPr>
          <p:cNvPr id="5" name="Rectangle 7"/>
          <p:cNvSpPr>
            <a:spLocks noGrp="1" noChangeArrowheads="1"/>
          </p:cNvSpPr>
          <p:nvPr>
            <p:ph type="ftr" sz="quarter" idx="11"/>
          </p:nvPr>
        </p:nvSpPr>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p:txBody>
          <a:bodyPr/>
          <a:lstStyle>
            <a:lvl1pPr>
              <a:defRPr>
                <a:solidFill>
                  <a:srgbClr val="0000FF"/>
                </a:solidFill>
              </a:defRPr>
            </a:lvl1pPr>
          </a:lstStyle>
          <a:p>
            <a:pPr>
              <a:defRPr/>
            </a:pPr>
            <a:fld id="{A1C693C5-2466-49C7-9407-97947274FDD1}" type="slidenum">
              <a:rPr lang="zh-CN" altLang="en-US"/>
              <a:pPr>
                <a:defRPr/>
              </a:pPr>
              <a:t>‹#›</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3"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2">
            <p:tnLst>
              <p:par>
                <p:cTn presetID="3" presetClass="entr" presetSubtype="1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3">
            <p:tnLst>
              <p:par>
                <p:cTn presetID="3" presetClass="entr" presetSubtype="1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4">
            <p:tnLst>
              <p:par>
                <p:cTn presetID="3" presetClass="entr" presetSubtype="1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5">
            <p:tnLst>
              <p:par>
                <p:cTn presetID="3" presetClass="entr" presetSubtype="1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4CFB50D-026B-4D43-9FB2-C599CAD15C42}" type="datetime8">
              <a:rPr lang="zh-CN" altLang="en-US" smtClean="0"/>
              <a:pPr>
                <a:defRPr/>
              </a:pPr>
              <a:t>2016年3月3日9时10分</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9FBF95B-894D-4422-9D0F-521C270E0F20}" type="slidenum">
              <a:rPr lang="zh-CN" altLang="en-US"/>
              <a:pPr>
                <a:defRPr/>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0DE07FE-5FFD-4DB9-8372-1C98AF55010E}" type="datetime8">
              <a:rPr lang="zh-CN" altLang="en-US" smtClean="0"/>
              <a:pPr>
                <a:defRPr/>
              </a:pPr>
              <a:t>2016年3月3日9时10分</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45063E5-3C42-442D-A01B-34C3D8C5A57C}" type="slidenum">
              <a:rPr lang="zh-CN" altLang="en-US"/>
              <a:pPr>
                <a:defRPr/>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658B3E6-ECC8-4263-9D9B-DC0731147387}" type="datetime8">
              <a:rPr lang="zh-CN" altLang="en-US" smtClean="0"/>
              <a:pPr>
                <a:defRPr/>
              </a:pPr>
              <a:t>2016年3月3日9时10分</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2324F27-8E71-4346-B46F-B7F1DBEF43A4}" type="slidenum">
              <a:rPr lang="zh-CN" altLang="en-US"/>
              <a:pPr>
                <a:defRPr/>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CDBC5EC-9684-4433-B2B1-66ADDB3D255F}" type="datetime8">
              <a:rPr lang="zh-CN" altLang="en-US" smtClean="0"/>
              <a:pPr>
                <a:defRPr/>
              </a:pPr>
              <a:t>2016年3月3日9时10分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BFFA75A-9CD3-4210-ACDA-CD80BCE32B44}" type="slidenum">
              <a:rPr lang="zh-CN" altLang="en-US"/>
              <a:pPr>
                <a:defRPr/>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41D1F25-156B-4300-BFA2-B55DA3489054}" type="datetime8">
              <a:rPr lang="zh-CN" altLang="en-US" smtClean="0"/>
              <a:pPr>
                <a:defRPr/>
              </a:pPr>
              <a:t>2016年3月3日9时10分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4886B02-7ED5-4D2E-92B3-51DD707F875B}" type="slidenum">
              <a:rPr lang="zh-CN" altLang="en-US"/>
              <a:pPr>
                <a:defRPr/>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F6B346B2-CC54-4D01-8A78-B7416F65040B}" type="datetime8">
              <a:rPr lang="zh-CN" altLang="en-US" smtClean="0"/>
              <a:pPr>
                <a:defRPr/>
              </a:pPr>
              <a:t>2016年3月3日9时10分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27D42096-260C-44F2-A656-125442929E9F}" type="slidenum">
              <a:rPr lang="zh-CN" altLang="en-US"/>
              <a:pPr>
                <a:defRPr/>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BBE4902D-471F-4256-A9D8-DFD3291AD411}" type="datetime8">
              <a:rPr lang="zh-CN" altLang="en-US" smtClean="0"/>
              <a:pPr>
                <a:defRPr/>
              </a:pPr>
              <a:t>2016年3月3日9时10分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054D1105-F3D9-46BB-A993-7D61074FCD56}" type="slidenum">
              <a:rPr lang="zh-CN" altLang="en-US"/>
              <a:pPr>
                <a:defRPr/>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8B52E4F2-88D2-4437-9CEC-75319B11EAC9}" type="datetime8">
              <a:rPr lang="zh-CN" altLang="en-US" smtClean="0"/>
              <a:pPr>
                <a:defRPr/>
              </a:pPr>
              <a:t>2016年3月3日9时10分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8349D756-8184-44C4-AC9F-F1120727D1B3}" type="slidenum">
              <a:rPr lang="zh-CN" altLang="en-US"/>
              <a:pPr>
                <a:defRPr/>
              </a:pPr>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18A08A5E-F3FE-4A5A-9A31-2CFA72D5441A}" type="datetime8">
              <a:rPr lang="zh-CN" altLang="en-US" smtClean="0"/>
              <a:pPr>
                <a:defRPr/>
              </a:pPr>
              <a:t>2016年3月3日9时10分</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64D07694-7A35-4059-861F-1EB81CE80BA3}" type="slidenum">
              <a:rPr lang="zh-CN" altLang="en-US"/>
              <a:pPr>
                <a:defRPr/>
              </a:pPr>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BA2817F3-E7E6-4944-8E56-BDF6961A9DC4}" type="datetime8">
              <a:rPr lang="zh-CN" altLang="en-US" smtClean="0"/>
              <a:pPr>
                <a:defRPr/>
              </a:pPr>
              <a:t>2016年3月3日9时10分</a:t>
            </a:fld>
            <a:endParaRPr lang="zh-CN"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6"/>
          <p:cNvSpPr>
            <a:spLocks noGrp="1" noChangeArrowheads="1"/>
          </p:cNvSpPr>
          <p:nvPr>
            <p:ph type="sldNum" sz="quarter" idx="12"/>
          </p:nvPr>
        </p:nvSpPr>
        <p:spPr>
          <a:ln/>
        </p:spPr>
        <p:txBody>
          <a:bodyPr/>
          <a:lstStyle>
            <a:lvl1pPr>
              <a:defRPr/>
            </a:lvl1pPr>
          </a:lstStyle>
          <a:p>
            <a:pPr>
              <a:defRPr/>
            </a:pPr>
            <a:fld id="{B0E3FE90-8988-4DF5-8387-A5F5FE822D31}"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FE02369D-51D3-4DB7-A019-4034A9DC1FB6}" type="datetime8">
              <a:rPr lang="zh-CN" altLang="en-US" smtClean="0"/>
              <a:pPr>
                <a:defRPr/>
              </a:pPr>
              <a:t>2016年3月3日9时10分</a:t>
            </a:fld>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B2A29998-F042-4915-918F-E357CB8E6C5F}" type="slidenum">
              <a:rPr lang="zh-CN" altLang="en-US"/>
              <a:pPr>
                <a:defRPr/>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B12579E6-48C9-45DE-8AF6-B1505CE27B49}" type="datetime8">
              <a:rPr lang="zh-CN" altLang="en-US" smtClean="0"/>
              <a:pPr>
                <a:defRPr/>
              </a:pPr>
              <a:t>2016年3月3日9时10分</a:t>
            </a:fld>
            <a:endParaRPr lang="zh-CN"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2"/>
          </p:nvPr>
        </p:nvSpPr>
        <p:spPr>
          <a:ln/>
        </p:spPr>
        <p:txBody>
          <a:bodyPr/>
          <a:lstStyle>
            <a:lvl1pPr>
              <a:defRPr/>
            </a:lvl1pPr>
          </a:lstStyle>
          <a:p>
            <a:pPr>
              <a:defRPr/>
            </a:pPr>
            <a:fld id="{12D6A6CB-B22D-48A8-8F65-1738700AEA0C}" type="slidenum">
              <a:rPr lang="zh-CN" altLang="en-US"/>
              <a:pPr>
                <a:defRPr/>
              </a:pPr>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2194D496-1DE7-4766-957B-ADC4AE471A65}" type="datetime8">
              <a:rPr lang="zh-CN" altLang="en-US" smtClean="0"/>
              <a:pPr>
                <a:defRPr/>
              </a:pPr>
              <a:t>2016年3月3日9时10分</a:t>
            </a:fld>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ln/>
        </p:spPr>
        <p:txBody>
          <a:bodyPr/>
          <a:lstStyle>
            <a:lvl1pPr>
              <a:defRPr/>
            </a:lvl1pPr>
          </a:lstStyle>
          <a:p>
            <a:pPr>
              <a:defRPr/>
            </a:pPr>
            <a:fld id="{CF27713A-6030-441A-B8BB-EAA84B90BD0A}" type="slidenum">
              <a:rPr lang="zh-CN" altLang="en-US"/>
              <a:pPr>
                <a:defRPr/>
              </a:pPr>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9F921602-659B-4866-87E5-DCF9952D10E8}" type="datetime8">
              <a:rPr lang="zh-CN" altLang="en-US" smtClean="0"/>
              <a:pPr>
                <a:defRPr/>
              </a:pPr>
              <a:t>2016年3月3日9时10分</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C0AC98AA-0021-44F0-AB80-FA03EBCE7B23}" type="slidenum">
              <a:rPr lang="zh-CN" altLang="en-US"/>
              <a:pPr>
                <a:defRPr/>
              </a:pPr>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6551D7FE-10C9-4DDE-ACEA-A5F715CA9E29}" type="datetime8">
              <a:rPr lang="zh-CN" altLang="en-US" smtClean="0"/>
              <a:pPr>
                <a:defRPr/>
              </a:pPr>
              <a:t>2016年3月3日9时10分</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77BEBE57-4C8F-48D1-81D6-13DCC504CD15}" type="slidenum">
              <a:rPr lang="zh-CN" altLang="en-US"/>
              <a:pPr>
                <a:defRPr/>
              </a:pPr>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6A735F78-67FA-47E3-99CC-F4F1EFF06ADA}" type="datetime8">
              <a:rPr lang="zh-CN" altLang="en-US" smtClean="0"/>
              <a:pPr>
                <a:defRPr/>
              </a:pPr>
              <a:t>2016年3月3日9时10分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8B14BB54-1E93-449B-B45B-1353836FB2D3}" type="slidenum">
              <a:rPr lang="zh-CN" altLang="en-US"/>
              <a:pPr>
                <a:defRPr/>
              </a:pPr>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EFC9380E-ED3E-4878-A347-36F0FBBD121B}" type="datetime8">
              <a:rPr lang="zh-CN" altLang="en-US" smtClean="0"/>
              <a:pPr>
                <a:defRPr/>
              </a:pPr>
              <a:t>2016年3月3日9时10分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80BAA9E0-CF9E-4E9E-9B2A-9A3C5D8BF8CF}" type="slidenum">
              <a:rPr lang="zh-CN" altLang="en-US"/>
              <a:pPr>
                <a:defRPr/>
              </a:pPr>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8B7F4144-01E5-4049-A343-F5F0193FA4B0}" type="datetime8">
              <a:rPr lang="zh-CN" altLang="en-US" smtClean="0">
                <a:solidFill>
                  <a:srgbClr val="000000"/>
                </a:solidFill>
              </a:rPr>
              <a:pPr>
                <a:defRPr/>
              </a:pPr>
              <a:t>2016年3月3日10时1分</a:t>
            </a:fld>
            <a:endParaRPr lang="zh-CN" altLang="en-US">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C15C3BA7-7BCD-4FB6-91FA-488D83A0FFC0}"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3924552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sz="4200" b="1">
                <a:solidFill>
                  <a:srgbClr val="0039AC"/>
                </a:solidFill>
                <a:latin typeface="楷体_GB2312" pitchFamily="49" charset="-122"/>
                <a:ea typeface="楷体_GB2312"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66738" y="1414934"/>
            <a:ext cx="8001000" cy="4678362"/>
          </a:xfrm>
        </p:spPr>
        <p:txBody>
          <a:bodyPr/>
          <a:lstStyle>
            <a:lvl1pPr>
              <a:lnSpc>
                <a:spcPct val="110000"/>
              </a:lnSpc>
              <a:defRPr sz="3600" b="1">
                <a:latin typeface="仿宋_GB2312" pitchFamily="49" charset="-122"/>
                <a:ea typeface="仿宋_GB2312" pitchFamily="49" charset="-122"/>
              </a:defRPr>
            </a:lvl1pPr>
            <a:lvl2pPr>
              <a:lnSpc>
                <a:spcPct val="110000"/>
              </a:lnSpc>
              <a:defRPr sz="3600" b="1">
                <a:latin typeface="仿宋_GB2312" pitchFamily="49" charset="-122"/>
                <a:ea typeface="仿宋_GB2312" pitchFamily="49" charset="-122"/>
              </a:defRPr>
            </a:lvl2pPr>
            <a:lvl3pPr>
              <a:lnSpc>
                <a:spcPct val="110000"/>
              </a:lnSpc>
              <a:defRPr sz="3400" b="1">
                <a:latin typeface="仿宋_GB2312" pitchFamily="49" charset="-122"/>
                <a:ea typeface="仿宋_GB2312" pitchFamily="49" charset="-122"/>
              </a:defRPr>
            </a:lvl3pPr>
            <a:lvl4pPr>
              <a:lnSpc>
                <a:spcPct val="110000"/>
              </a:lnSpc>
              <a:defRPr sz="3200" b="1">
                <a:latin typeface="仿宋_GB2312" pitchFamily="49" charset="-122"/>
                <a:ea typeface="仿宋_GB2312" pitchFamily="49" charset="-122"/>
              </a:defRPr>
            </a:lvl4pPr>
            <a:lvl5pPr>
              <a:lnSpc>
                <a:spcPct val="110000"/>
              </a:lnSpc>
              <a:defRPr sz="2800" b="1">
                <a:latin typeface="仿宋_GB2312" pitchFamily="49" charset="-122"/>
                <a:ea typeface="仿宋_GB2312"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6"/>
          <p:cNvSpPr>
            <a:spLocks noGrp="1" noChangeArrowheads="1"/>
          </p:cNvSpPr>
          <p:nvPr>
            <p:ph type="dt" sz="half" idx="10"/>
          </p:nvPr>
        </p:nvSpPr>
        <p:spPr>
          <a:xfrm>
            <a:off x="609600" y="6245225"/>
            <a:ext cx="2017713" cy="476250"/>
          </a:xfrm>
        </p:spPr>
        <p:txBody>
          <a:bodyPr/>
          <a:lstStyle>
            <a:lvl1pPr>
              <a:defRPr>
                <a:solidFill>
                  <a:srgbClr val="FF0000"/>
                </a:solidFill>
              </a:defRPr>
            </a:lvl1pPr>
          </a:lstStyle>
          <a:p>
            <a:pPr>
              <a:defRPr/>
            </a:pPr>
            <a:fld id="{DF3FDF31-DCE9-45EA-BF9D-18E2785EDA1D}" type="datetime8">
              <a:rPr lang="zh-CN" altLang="en-US" smtClean="0"/>
              <a:pPr>
                <a:defRPr/>
              </a:pPr>
              <a:t>2016年3月3日10时1分</a:t>
            </a:fld>
            <a:endParaRPr lang="zh-CN" altLang="en-US" dirty="0"/>
          </a:p>
        </p:txBody>
      </p:sp>
      <p:sp>
        <p:nvSpPr>
          <p:cNvPr id="5" name="Rectangle 7"/>
          <p:cNvSpPr>
            <a:spLocks noGrp="1" noChangeArrowheads="1"/>
          </p:cNvSpPr>
          <p:nvPr>
            <p:ph type="ftr" sz="quarter" idx="11"/>
          </p:nvPr>
        </p:nvSpPr>
        <p:spPr/>
        <p:txBody>
          <a:bodyPr/>
          <a:lstStyle>
            <a:lvl1pPr>
              <a:defRPr/>
            </a:lvl1pPr>
          </a:lstStyle>
          <a:p>
            <a:pPr>
              <a:defRPr/>
            </a:pPr>
            <a:endParaRPr lang="zh-CN" altLang="en-US">
              <a:solidFill>
                <a:srgbClr val="000000"/>
              </a:solidFill>
            </a:endParaRPr>
          </a:p>
        </p:txBody>
      </p:sp>
      <p:sp>
        <p:nvSpPr>
          <p:cNvPr id="6" name="Rectangle 8"/>
          <p:cNvSpPr>
            <a:spLocks noGrp="1" noChangeArrowheads="1"/>
          </p:cNvSpPr>
          <p:nvPr>
            <p:ph type="sldNum" sz="quarter" idx="12"/>
          </p:nvPr>
        </p:nvSpPr>
        <p:spPr/>
        <p:txBody>
          <a:bodyPr/>
          <a:lstStyle>
            <a:lvl1pPr>
              <a:defRPr>
                <a:solidFill>
                  <a:srgbClr val="FF0000"/>
                </a:solidFill>
              </a:defRPr>
            </a:lvl1pPr>
          </a:lstStyle>
          <a:p>
            <a:pPr>
              <a:defRPr/>
            </a:pPr>
            <a:fld id="{A1C693C5-2466-49C7-9407-97947274FDD1}" type="slidenum">
              <a:rPr lang="zh-CN" altLang="en-US" smtClean="0"/>
              <a:pPr>
                <a:defRPr/>
              </a:pPr>
              <a:t>‹#›</a:t>
            </a:fld>
            <a:endParaRPr lang="zh-CN" altLang="en-US"/>
          </a:p>
        </p:txBody>
      </p:sp>
    </p:spTree>
    <p:extLst>
      <p:ext uri="{BB962C8B-B14F-4D97-AF65-F5344CB8AC3E}">
        <p14:creationId xmlns:p14="http://schemas.microsoft.com/office/powerpoint/2010/main" val="1340389862"/>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60BA7FD3-03C3-478D-8C7C-AB0D4DA9E66F}" type="datetime8">
              <a:rPr lang="zh-CN" altLang="en-US" smtClean="0">
                <a:solidFill>
                  <a:srgbClr val="000000"/>
                </a:solidFill>
              </a:rPr>
              <a:pPr>
                <a:defRPr/>
              </a:pPr>
              <a:t>2016年3月3日10时1分</a:t>
            </a:fld>
            <a:endParaRPr lang="zh-CN" altLang="en-US">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B2A29998-F042-4915-918F-E357CB8E6C5F}"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35773635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fld id="{156170AD-0CD9-4A1D-B4BE-AAD7146B12E6}" type="datetime8">
              <a:rPr lang="zh-CN" altLang="en-US" smtClean="0">
                <a:solidFill>
                  <a:srgbClr val="000000"/>
                </a:solidFill>
              </a:rPr>
              <a:pPr>
                <a:defRPr/>
              </a:pPr>
              <a:t>2016年3月3日10时1分</a:t>
            </a:fld>
            <a:endParaRPr lang="zh-CN" altLang="en-US">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5A297C66-AD64-4FB2-AEFA-FA6E792C042C}"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103612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fld id="{74810C9C-51C8-4ED1-AB0F-5F167D28CA1D}" type="datetime8">
              <a:rPr lang="zh-CN" altLang="en-US" smtClean="0"/>
              <a:pPr>
                <a:defRPr/>
              </a:pPr>
              <a:t>2016年3月3日9时10分</a:t>
            </a:fld>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5A297C66-AD64-4FB2-AEFA-FA6E792C042C}" type="slidenum">
              <a:rPr lang="zh-CN" altLang="en-US"/>
              <a:pPr>
                <a:defRPr/>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fld id="{ED7A9066-D069-4EF1-A758-E0427E3E2E72}" type="datetime8">
              <a:rPr lang="zh-CN" altLang="en-US" smtClean="0">
                <a:solidFill>
                  <a:srgbClr val="000000"/>
                </a:solidFill>
              </a:rPr>
              <a:pPr>
                <a:defRPr/>
              </a:pPr>
              <a:t>2016年3月3日10时1分</a:t>
            </a:fld>
            <a:endParaRPr lang="zh-CN" altLang="en-US">
              <a:solidFill>
                <a:srgbClr val="000000"/>
              </a:solidFill>
            </a:endParaRPr>
          </a:p>
        </p:txBody>
      </p:sp>
      <p:sp>
        <p:nvSpPr>
          <p:cNvPr id="8" name="Rectangle 7"/>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9" name="Rectangle 8"/>
          <p:cNvSpPr>
            <a:spLocks noGrp="1" noChangeArrowheads="1"/>
          </p:cNvSpPr>
          <p:nvPr>
            <p:ph type="sldNum" sz="quarter" idx="12"/>
          </p:nvPr>
        </p:nvSpPr>
        <p:spPr>
          <a:ln/>
        </p:spPr>
        <p:txBody>
          <a:bodyPr/>
          <a:lstStyle>
            <a:lvl1pPr>
              <a:defRPr/>
            </a:lvl1pPr>
          </a:lstStyle>
          <a:p>
            <a:pPr>
              <a:defRPr/>
            </a:pPr>
            <a:fld id="{FA6049F7-E9E9-4BF1-B3C1-52C9037D3B14}"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18241211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dirty="0" smtClean="0"/>
              <a:t>单击此处编辑母版标题样式</a:t>
            </a:r>
            <a:endParaRPr lang="zh-CN" altLang="en-US" dirty="0"/>
          </a:p>
        </p:txBody>
      </p:sp>
      <p:sp>
        <p:nvSpPr>
          <p:cNvPr id="3" name="Rectangle 6"/>
          <p:cNvSpPr>
            <a:spLocks noGrp="1" noChangeArrowheads="1"/>
          </p:cNvSpPr>
          <p:nvPr>
            <p:ph type="dt" sz="half" idx="10"/>
          </p:nvPr>
        </p:nvSpPr>
        <p:spPr>
          <a:ln/>
        </p:spPr>
        <p:txBody>
          <a:bodyPr/>
          <a:lstStyle>
            <a:lvl1pPr>
              <a:defRPr/>
            </a:lvl1pPr>
          </a:lstStyle>
          <a:p>
            <a:pPr>
              <a:defRPr/>
            </a:pPr>
            <a:fld id="{BEB2FAAC-F52F-4538-B8A0-A29D0AB4FAD9}" type="datetime8">
              <a:rPr lang="zh-CN" altLang="en-US" smtClean="0">
                <a:solidFill>
                  <a:srgbClr val="000000"/>
                </a:solidFill>
              </a:rPr>
              <a:pPr>
                <a:defRPr/>
              </a:pPr>
              <a:t>2016年3月3日10时1分</a:t>
            </a:fld>
            <a:endParaRPr lang="zh-CN" altLang="en-US">
              <a:solidFill>
                <a:srgbClr val="000000"/>
              </a:solidFill>
            </a:endParaRPr>
          </a:p>
        </p:txBody>
      </p:sp>
      <p:sp>
        <p:nvSpPr>
          <p:cNvPr id="4" name="Rectangle 7"/>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5" name="Rectangle 8"/>
          <p:cNvSpPr>
            <a:spLocks noGrp="1" noChangeArrowheads="1"/>
          </p:cNvSpPr>
          <p:nvPr>
            <p:ph type="sldNum" sz="quarter" idx="12"/>
          </p:nvPr>
        </p:nvSpPr>
        <p:spPr>
          <a:ln/>
        </p:spPr>
        <p:txBody>
          <a:bodyPr/>
          <a:lstStyle>
            <a:lvl1pPr>
              <a:defRPr/>
            </a:lvl1pPr>
          </a:lstStyle>
          <a:p>
            <a:pPr>
              <a:defRPr/>
            </a:pPr>
            <a:fld id="{8AF86E0C-19CD-47C2-84F4-CF27ED6A11F5}"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46767453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fld id="{03347D2E-0C0E-4214-AE31-9FF23A74D1DC}" type="datetime8">
              <a:rPr lang="zh-CN" altLang="en-US" smtClean="0">
                <a:solidFill>
                  <a:srgbClr val="000000"/>
                </a:solidFill>
              </a:rPr>
              <a:pPr>
                <a:defRPr/>
              </a:pPr>
              <a:t>2016年3月3日10时1分</a:t>
            </a:fld>
            <a:endParaRPr lang="zh-CN" altLang="en-US">
              <a:solidFill>
                <a:srgbClr val="000000"/>
              </a:solidFill>
            </a:endParaRPr>
          </a:p>
        </p:txBody>
      </p:sp>
      <p:sp>
        <p:nvSpPr>
          <p:cNvPr id="3" name="Rectangle 7"/>
          <p:cNvSpPr>
            <a:spLocks noGrp="1" noChangeArrowheads="1"/>
          </p:cNvSpPr>
          <p:nvPr>
            <p:ph type="ftr" sz="quarter" idx="11"/>
          </p:nvPr>
        </p:nvSpPr>
        <p:spPr/>
        <p:txBody>
          <a:bodyPr/>
          <a:lstStyle>
            <a:lvl1pPr>
              <a:defRPr/>
            </a:lvl1pPr>
          </a:lstStyle>
          <a:p>
            <a:pPr>
              <a:defRPr/>
            </a:pPr>
            <a:endParaRPr lang="zh-CN" altLang="en-US">
              <a:solidFill>
                <a:srgbClr val="000000"/>
              </a:solidFill>
            </a:endParaRPr>
          </a:p>
        </p:txBody>
      </p:sp>
    </p:spTree>
    <p:extLst>
      <p:ext uri="{BB962C8B-B14F-4D97-AF65-F5344CB8AC3E}">
        <p14:creationId xmlns:p14="http://schemas.microsoft.com/office/powerpoint/2010/main" val="10229153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5E6688E3-C5BD-40FC-8AD4-385339A06E48}" type="datetime8">
              <a:rPr lang="zh-CN" altLang="en-US" smtClean="0">
                <a:solidFill>
                  <a:srgbClr val="000000"/>
                </a:solidFill>
              </a:rPr>
              <a:pPr>
                <a:defRPr/>
              </a:pPr>
              <a:t>2016年3月3日10时1分</a:t>
            </a:fld>
            <a:endParaRPr lang="zh-CN" altLang="en-US">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A221898E-BD32-449F-9B98-4CA55A0C419C}"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42081064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ADCD28D4-A752-47AF-9937-5A550777FA7B}" type="datetime8">
              <a:rPr lang="zh-CN" altLang="en-US" smtClean="0">
                <a:solidFill>
                  <a:srgbClr val="000000"/>
                </a:solidFill>
              </a:rPr>
              <a:pPr>
                <a:defRPr/>
              </a:pPr>
              <a:t>2016年3月3日10时1分</a:t>
            </a:fld>
            <a:endParaRPr lang="zh-CN" altLang="en-US">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6676AE2B-EB6C-48B6-BFB7-511EC896007C}"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8013372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2C19CAE0-4962-408A-9472-E37AD5A1DB51}" type="datetime8">
              <a:rPr lang="zh-CN" altLang="en-US" smtClean="0">
                <a:solidFill>
                  <a:srgbClr val="000000"/>
                </a:solidFill>
              </a:rPr>
              <a:pPr>
                <a:defRPr/>
              </a:pPr>
              <a:t>2016年3月3日10时1分</a:t>
            </a:fld>
            <a:endParaRPr lang="zh-CN" altLang="en-US">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541C99E4-F12E-4A4A-B557-866B0D4CA4BA}"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9130692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5D7F1154-46FE-45FD-B879-1A5EBA4F5950}" type="datetime8">
              <a:rPr lang="zh-CN" altLang="en-US" smtClean="0">
                <a:solidFill>
                  <a:srgbClr val="000000"/>
                </a:solidFill>
              </a:rPr>
              <a:pPr>
                <a:defRPr/>
              </a:pPr>
              <a:t>2016年3月3日10时1分</a:t>
            </a:fld>
            <a:endParaRPr lang="zh-CN" altLang="en-US">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D1A8DC01-70FE-46B3-B47B-5AD51869B4FE}"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62760856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3438" y="1752600"/>
            <a:ext cx="3924300" cy="4267200"/>
          </a:xfrm>
        </p:spPr>
        <p:txBody>
          <a:bodyPr/>
          <a:lstStyle/>
          <a:p>
            <a:pPr lvl="0"/>
            <a:endParaRPr lang="zh-CN" altLang="en-US" noProof="0" smtClean="0"/>
          </a:p>
        </p:txBody>
      </p:sp>
      <p:sp>
        <p:nvSpPr>
          <p:cNvPr id="5" name="Rectangle 6"/>
          <p:cNvSpPr>
            <a:spLocks noGrp="1" noChangeArrowheads="1"/>
          </p:cNvSpPr>
          <p:nvPr>
            <p:ph type="dt" sz="half" idx="10"/>
          </p:nvPr>
        </p:nvSpPr>
        <p:spPr>
          <a:ln/>
        </p:spPr>
        <p:txBody>
          <a:bodyPr/>
          <a:lstStyle>
            <a:lvl1pPr>
              <a:defRPr/>
            </a:lvl1pPr>
          </a:lstStyle>
          <a:p>
            <a:pPr>
              <a:defRPr/>
            </a:pPr>
            <a:fld id="{2AC519BD-9396-4711-A632-8CFCF3E9845D}" type="datetime8">
              <a:rPr lang="zh-CN" altLang="en-US" smtClean="0">
                <a:solidFill>
                  <a:srgbClr val="000000"/>
                </a:solidFill>
              </a:rPr>
              <a:pPr>
                <a:defRPr/>
              </a:pPr>
              <a:t>2016年3月3日10时1分</a:t>
            </a:fld>
            <a:endParaRPr lang="zh-CN" altLang="en-US">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1A0C7EB8-8B6B-4E2B-B225-BB2A5A28A7F7}"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568503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fld id="{7CD21BC6-D6C9-4DED-A62C-D1AF396222E4}" type="datetime8">
              <a:rPr lang="zh-CN" altLang="en-US" smtClean="0"/>
              <a:pPr>
                <a:defRPr/>
              </a:pPr>
              <a:t>2016年3月3日9时10分</a:t>
            </a:fld>
            <a:endParaRPr lang="zh-CN" alt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8"/>
          <p:cNvSpPr>
            <a:spLocks noGrp="1" noChangeArrowheads="1"/>
          </p:cNvSpPr>
          <p:nvPr>
            <p:ph type="sldNum" sz="quarter" idx="12"/>
          </p:nvPr>
        </p:nvSpPr>
        <p:spPr>
          <a:ln/>
        </p:spPr>
        <p:txBody>
          <a:bodyPr/>
          <a:lstStyle>
            <a:lvl1pPr>
              <a:defRPr/>
            </a:lvl1pPr>
          </a:lstStyle>
          <a:p>
            <a:pPr>
              <a:defRPr/>
            </a:pPr>
            <a:fld id="{FA6049F7-E9E9-4BF1-B3C1-52C9037D3B14}"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dirty="0" smtClean="0"/>
              <a:t>单击此处编辑母版标题样式</a:t>
            </a:r>
            <a:endParaRPr lang="zh-CN" altLang="en-US" dirty="0"/>
          </a:p>
        </p:txBody>
      </p:sp>
      <p:sp>
        <p:nvSpPr>
          <p:cNvPr id="3" name="Rectangle 6"/>
          <p:cNvSpPr>
            <a:spLocks noGrp="1" noChangeArrowheads="1"/>
          </p:cNvSpPr>
          <p:nvPr>
            <p:ph type="dt" sz="half" idx="10"/>
          </p:nvPr>
        </p:nvSpPr>
        <p:spPr>
          <a:ln/>
        </p:spPr>
        <p:txBody>
          <a:bodyPr/>
          <a:lstStyle>
            <a:lvl1pPr>
              <a:defRPr/>
            </a:lvl1pPr>
          </a:lstStyle>
          <a:p>
            <a:pPr>
              <a:defRPr/>
            </a:pPr>
            <a:fld id="{9D2095CF-17B1-4818-BF2B-6A7695E26A27}" type="datetime8">
              <a:rPr lang="zh-CN" altLang="en-US" smtClean="0"/>
              <a:pPr>
                <a:defRPr/>
              </a:pPr>
              <a:t>2016年3月3日9时10分</a:t>
            </a:fld>
            <a:endParaRPr lang="zh-CN" alt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8"/>
          <p:cNvSpPr>
            <a:spLocks noGrp="1" noChangeArrowheads="1"/>
          </p:cNvSpPr>
          <p:nvPr>
            <p:ph type="sldNum" sz="quarter" idx="12"/>
          </p:nvPr>
        </p:nvSpPr>
        <p:spPr>
          <a:ln/>
        </p:spPr>
        <p:txBody>
          <a:bodyPr/>
          <a:lstStyle>
            <a:lvl1pPr>
              <a:defRPr/>
            </a:lvl1pPr>
          </a:lstStyle>
          <a:p>
            <a:pPr>
              <a:defRPr/>
            </a:pPr>
            <a:fld id="{8AF86E0C-19CD-47C2-84F4-CF27ED6A11F5}"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fld id="{F3AD84D2-B844-4297-9F9E-A996575FDC45}" type="datetime8">
              <a:rPr lang="zh-CN" altLang="en-US" smtClean="0"/>
              <a:pPr>
                <a:defRPr/>
              </a:pPr>
              <a:t>2016年3月3日9时10分</a:t>
            </a:fld>
            <a:endParaRPr lang="zh-CN" altLang="en-US"/>
          </a:p>
        </p:txBody>
      </p:sp>
      <p:sp>
        <p:nvSpPr>
          <p:cNvPr id="3" name="Rectangle 7"/>
          <p:cNvSpPr>
            <a:spLocks noGrp="1" noChangeArrowheads="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69D4D2F5-0C92-4FA6-88A8-0EF9C2602D4F}" type="datetime8">
              <a:rPr lang="zh-CN" altLang="en-US" smtClean="0"/>
              <a:pPr>
                <a:defRPr/>
              </a:pPr>
              <a:t>2016年3月3日9时10分</a:t>
            </a:fld>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A221898E-BD32-449F-9B98-4CA55A0C419C}"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61B0062D-39AC-4820-8C63-49EAE615EB89}" type="datetime8">
              <a:rPr lang="zh-CN" altLang="en-US" smtClean="0"/>
              <a:pPr>
                <a:defRPr/>
              </a:pPr>
              <a:t>2016年3月3日9时10分</a:t>
            </a:fld>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6676AE2B-EB6C-48B6-BFB7-511EC896007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vmlDrawing" Target="../drawings/vmlDrawing1.v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oleObject" Target="../embeddings/oleObject1.bin"/><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image" Target="../media/image2.jpeg"/><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574675" y="304800"/>
            <a:ext cx="8001000" cy="8191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7171" name="Rectangle 3"/>
          <p:cNvSpPr>
            <a:spLocks noGrp="1" noChangeArrowheads="1"/>
          </p:cNvSpPr>
          <p:nvPr>
            <p:ph type="body" idx="1"/>
          </p:nvPr>
        </p:nvSpPr>
        <p:spPr bwMode="auto">
          <a:xfrm>
            <a:off x="566738" y="1341438"/>
            <a:ext cx="8001000" cy="4678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AutoShape 4"/>
          <p:cNvSpPr>
            <a:spLocks/>
          </p:cNvSpPr>
          <p:nvPr/>
        </p:nvSpPr>
        <p:spPr bwMode="auto">
          <a:xfrm>
            <a:off x="609600" y="1158875"/>
            <a:ext cx="7958138" cy="109538"/>
          </a:xfrm>
          <a:custGeom>
            <a:avLst/>
            <a:gdLst>
              <a:gd name="T0" fmla="*/ 3163 w 1000"/>
              <a:gd name="T1" fmla="*/ 3163 h 1000"/>
              <a:gd name="T2" fmla="*/ 18437 w 1000"/>
              <a:gd name="T3" fmla="*/ 18437 h 1000"/>
            </a:gdLst>
            <a:ahLst/>
            <a:cxnLst>
              <a:cxn ang="0">
                <a:pos x="0" y="0"/>
              </a:cxn>
              <a:cxn ang="0">
                <a:pos x="585" y="0"/>
              </a:cxn>
              <a:cxn ang="0">
                <a:pos x="585" y="1000"/>
              </a:cxn>
              <a:cxn ang="0">
                <a:pos x="0" y="1000"/>
              </a:cxn>
              <a:cxn ang="0">
                <a:pos x="0" y="0"/>
              </a:cxn>
              <a:cxn ang="0">
                <a:pos x="1000" y="0"/>
              </a:cxn>
            </a:cxnLst>
            <a:rect l="T0" t="T1" r="T2" b="T3"/>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cmpd="sng">
            <a:solidFill>
              <a:schemeClr val="accent2"/>
            </a:solidFill>
            <a:round/>
            <a:headEnd/>
            <a:tailEnd/>
          </a:ln>
        </p:spPr>
        <p:txBody>
          <a:bodyPr/>
          <a:lstStyle/>
          <a:p>
            <a:pPr>
              <a:defRPr/>
            </a:pPr>
            <a:endParaRPr lang="zh-CN" altLang="en-US"/>
          </a:p>
        </p:txBody>
      </p:sp>
      <p:sp>
        <p:nvSpPr>
          <p:cNvPr id="2" name="Line 5"/>
          <p:cNvSpPr>
            <a:spLocks noChangeShapeType="1"/>
          </p:cNvSpPr>
          <p:nvPr/>
        </p:nvSpPr>
        <p:spPr bwMode="auto">
          <a:xfrm flipV="1">
            <a:off x="609600" y="6172200"/>
            <a:ext cx="7924800" cy="0"/>
          </a:xfrm>
          <a:prstGeom prst="line">
            <a:avLst/>
          </a:prstGeom>
          <a:noFill/>
          <a:ln w="3175" cmpd="sng">
            <a:solidFill>
              <a:schemeClr val="accent2"/>
            </a:solidFill>
            <a:round/>
            <a:headEnd/>
            <a:tailEnd/>
          </a:ln>
        </p:spPr>
        <p:txBody>
          <a:bodyPr/>
          <a:lstStyle/>
          <a:p>
            <a:pPr>
              <a:defRPr/>
            </a:pPr>
            <a:endParaRPr lang="zh-CN" altLang="en-US"/>
          </a:p>
        </p:txBody>
      </p:sp>
      <p:sp>
        <p:nvSpPr>
          <p:cNvPr id="3"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fld id="{F5D556AF-0F6E-4596-82E7-FB57B23E18A6}" type="datetime8">
              <a:rPr lang="zh-CN" altLang="en-US" smtClean="0"/>
              <a:pPr>
                <a:defRPr/>
              </a:pPr>
              <a:t>2016年3月3日9时10分</a:t>
            </a:fld>
            <a:endParaRPr lang="zh-CN" altLang="en-US"/>
          </a:p>
        </p:txBody>
      </p:sp>
      <p:sp>
        <p:nvSpPr>
          <p:cNvPr id="1031"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zh-CN" altLang="en-US"/>
          </a:p>
        </p:txBody>
      </p:sp>
      <p:sp>
        <p:nvSpPr>
          <p:cNvPr id="1032"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42A9A5AF-B538-4E5E-AAC0-49B2352D7751}" type="slidenum">
              <a:rPr lang="zh-CN" altLang="en-US"/>
              <a:pPr>
                <a:defRPr/>
              </a:pPr>
              <a:t>‹#›</a:t>
            </a:fld>
            <a:endParaRPr lang="zh-CN" altLang="en-US"/>
          </a:p>
        </p:txBody>
      </p:sp>
      <p:pic>
        <p:nvPicPr>
          <p:cNvPr id="7177" name="Picture 9" descr="bistu-mark"/>
          <p:cNvPicPr>
            <a:picLocks noChangeAspect="1" noChangeArrowheads="1"/>
          </p:cNvPicPr>
          <p:nvPr/>
        </p:nvPicPr>
        <p:blipFill>
          <a:blip r:embed="rId16" cstate="print"/>
          <a:srcRect/>
          <a:stretch>
            <a:fillRect/>
          </a:stretch>
        </p:blipFill>
        <p:spPr bwMode="auto">
          <a:xfrm>
            <a:off x="177800" y="38100"/>
            <a:ext cx="1644650" cy="279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194" r:id="rId1"/>
    <p:sldLayoutId id="2147484226" r:id="rId2"/>
    <p:sldLayoutId id="2147484195" r:id="rId3"/>
    <p:sldLayoutId id="2147484196" r:id="rId4"/>
    <p:sldLayoutId id="2147484197" r:id="rId5"/>
    <p:sldLayoutId id="2147484198" r:id="rId6"/>
    <p:sldLayoutId id="2147484227" r:id="rId7"/>
    <p:sldLayoutId id="2147484199" r:id="rId8"/>
    <p:sldLayoutId id="2147484200" r:id="rId9"/>
    <p:sldLayoutId id="2147484201" r:id="rId10"/>
    <p:sldLayoutId id="2147484202" r:id="rId11"/>
    <p:sldLayoutId id="2147484203" r:id="rId12"/>
    <p:sldLayoutId id="2147484228" r:id="rId13"/>
  </p:sldLayoutIdLst>
  <p:timing>
    <p:tnLst>
      <p:par>
        <p:cTn id="1" dur="indefinite" restart="never" nodeType="tmRoot"/>
      </p:par>
    </p:tnLst>
  </p:timing>
  <p:hf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8195"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09579D7-E000-4658-A018-40365C644410}" type="datetime8">
              <a:rPr lang="zh-CN" altLang="en-US" smtClean="0"/>
              <a:pPr>
                <a:defRPr/>
              </a:pPr>
              <a:t>2016年3月3日9时10分</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A0D96D9-DC79-4F31-B366-B72B2B4787A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204" r:id="rId1"/>
    <p:sldLayoutId id="2147484205" r:id="rId2"/>
    <p:sldLayoutId id="2147484206" r:id="rId3"/>
    <p:sldLayoutId id="2147484207" r:id="rId4"/>
    <p:sldLayoutId id="2147484208" r:id="rId5"/>
    <p:sldLayoutId id="2147484209" r:id="rId6"/>
    <p:sldLayoutId id="2147484210" r:id="rId7"/>
    <p:sldLayoutId id="2147484211" r:id="rId8"/>
    <p:sldLayoutId id="2147484212" r:id="rId9"/>
    <p:sldLayoutId id="2147484213" r:id="rId10"/>
    <p:sldLayoutId id="2147484214" r:id="rId11"/>
  </p:sldLayoutIdLst>
  <p:timing>
    <p:tnLst>
      <p:par>
        <p:cTn id="1" dur="indefinite" restart="never" nodeType="tmRoot"/>
      </p:par>
    </p:tnLst>
  </p:timing>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2050" name="AutoShape 7"/>
          <p:cNvSpPr>
            <a:spLocks/>
          </p:cNvSpPr>
          <p:nvPr/>
        </p:nvSpPr>
        <p:spPr bwMode="auto">
          <a:xfrm>
            <a:off x="685800" y="2393950"/>
            <a:ext cx="7772400" cy="109538"/>
          </a:xfrm>
          <a:custGeom>
            <a:avLst/>
            <a:gdLst>
              <a:gd name="T0" fmla="*/ 3163 w 1000"/>
              <a:gd name="T1" fmla="*/ 3163 h 1000"/>
              <a:gd name="T2" fmla="*/ 18437 w 1000"/>
              <a:gd name="T3" fmla="*/ 18437 h 1000"/>
            </a:gdLst>
            <a:ahLst/>
            <a:cxnLst>
              <a:cxn ang="0">
                <a:pos x="0" y="0"/>
              </a:cxn>
              <a:cxn ang="0">
                <a:pos x="618" y="0"/>
              </a:cxn>
              <a:cxn ang="0">
                <a:pos x="618" y="1000"/>
              </a:cxn>
              <a:cxn ang="0">
                <a:pos x="0" y="1000"/>
              </a:cxn>
              <a:cxn ang="0">
                <a:pos x="0" y="0"/>
              </a:cxn>
              <a:cxn ang="0">
                <a:pos x="1000" y="0"/>
              </a:cxn>
            </a:cxnLst>
            <a:rect l="T0" t="T1" r="T2" b="T3"/>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cmpd="sng">
            <a:solidFill>
              <a:schemeClr val="accent2"/>
            </a:solidFill>
            <a:round/>
            <a:headEnd/>
            <a:tailEnd/>
          </a:ln>
        </p:spPr>
        <p:txBody>
          <a:bodyPr/>
          <a:lstStyle/>
          <a:p>
            <a:pPr>
              <a:defRPr/>
            </a:pPr>
            <a:endParaRPr lang="zh-CN" altLang="en-US"/>
          </a:p>
        </p:txBody>
      </p:sp>
      <p:graphicFrame>
        <p:nvGraphicFramePr>
          <p:cNvPr id="1026" name="Object 8"/>
          <p:cNvGraphicFramePr>
            <a:graphicFrameLocks noChangeAspect="1"/>
          </p:cNvGraphicFramePr>
          <p:nvPr/>
        </p:nvGraphicFramePr>
        <p:xfrm>
          <a:off x="8304213" y="6100763"/>
          <a:ext cx="481012" cy="568325"/>
        </p:xfrm>
        <a:graphic>
          <a:graphicData uri="http://schemas.openxmlformats.org/presentationml/2006/ole">
            <mc:AlternateContent xmlns:mc="http://schemas.openxmlformats.org/markup-compatibility/2006">
              <mc:Choice xmlns:v="urn:schemas-microsoft-com:vml" Requires="v">
                <p:oleObj spid="_x0000_s1054" r:id="rId15" imgW="2780952" imgH="3288889" progId="Photoshop.Image.9">
                  <p:embed/>
                </p:oleObj>
              </mc:Choice>
              <mc:Fallback>
                <p:oleObj r:id="rId15" imgW="2780952" imgH="3288889" progId="Photoshop.Image.9">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04213" y="6100763"/>
                        <a:ext cx="481012" cy="568325"/>
                      </a:xfrm>
                      <a:prstGeom prst="rect">
                        <a:avLst/>
                      </a:prstGeom>
                      <a:noFill/>
                      <a:effectLst/>
                      <a:extLst>
                        <a:ext uri="{909E8E84-426E-40DD-AFC4-6F175D3DCCD1}">
                          <a14:hiddenFill xmlns:a14="http://schemas.microsoft.com/office/drawing/2010/main">
                            <a:solidFill>
                              <a:srgbClr val="A3B2C1"/>
                            </a:solidFill>
                          </a14:hiddenFill>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sp>
        <p:nvSpPr>
          <p:cNvPr id="1029"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1030"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fld id="{FA886BC6-2595-4D35-9AD8-21360C5E3216}" type="datetime8">
              <a:rPr lang="zh-CN" altLang="en-US" smtClean="0"/>
              <a:pPr>
                <a:defRPr/>
              </a:pPr>
              <a:t>2016年3月3日9时10分</a:t>
            </a:fld>
            <a:endParaRPr lang="zh-CN" altLang="en-US"/>
          </a:p>
        </p:txBody>
      </p:sp>
      <p:sp>
        <p:nvSpPr>
          <p:cNvPr id="205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zh-CN" altLang="en-US"/>
          </a:p>
        </p:txBody>
      </p:sp>
      <p:sp>
        <p:nvSpPr>
          <p:cNvPr id="2056"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AD493B5A-B0D1-49E1-BEA3-B34C9872382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215" r:id="rId1"/>
    <p:sldLayoutId id="2147484216" r:id="rId2"/>
    <p:sldLayoutId id="2147484217" r:id="rId3"/>
    <p:sldLayoutId id="2147484218" r:id="rId4"/>
    <p:sldLayoutId id="2147484219" r:id="rId5"/>
    <p:sldLayoutId id="2147484220" r:id="rId6"/>
    <p:sldLayoutId id="2147484221" r:id="rId7"/>
    <p:sldLayoutId id="2147484222" r:id="rId8"/>
    <p:sldLayoutId id="2147484223" r:id="rId9"/>
    <p:sldLayoutId id="2147484224" r:id="rId10"/>
    <p:sldLayoutId id="2147484225" r:id="rId11"/>
  </p:sldLayoutIdLst>
  <p:timing>
    <p:tnLst>
      <p:par>
        <p:cTn id="1" dur="indefinite" restart="never" nodeType="tmRoot"/>
      </p:par>
    </p:tnLst>
  </p:timing>
  <p:hf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574675" y="304800"/>
            <a:ext cx="8001000" cy="8191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7171" name="Rectangle 3"/>
          <p:cNvSpPr>
            <a:spLocks noGrp="1" noChangeArrowheads="1"/>
          </p:cNvSpPr>
          <p:nvPr>
            <p:ph type="body" idx="1"/>
          </p:nvPr>
        </p:nvSpPr>
        <p:spPr bwMode="auto">
          <a:xfrm>
            <a:off x="566738" y="1341438"/>
            <a:ext cx="8001000" cy="4678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AutoShape 4"/>
          <p:cNvSpPr>
            <a:spLocks/>
          </p:cNvSpPr>
          <p:nvPr/>
        </p:nvSpPr>
        <p:spPr bwMode="auto">
          <a:xfrm>
            <a:off x="609600" y="1158875"/>
            <a:ext cx="7958138" cy="109538"/>
          </a:xfrm>
          <a:custGeom>
            <a:avLst/>
            <a:gdLst>
              <a:gd name="T0" fmla="*/ 3163 w 1000"/>
              <a:gd name="T1" fmla="*/ 3163 h 1000"/>
              <a:gd name="T2" fmla="*/ 18437 w 1000"/>
              <a:gd name="T3" fmla="*/ 18437 h 1000"/>
            </a:gdLst>
            <a:ahLst/>
            <a:cxnLst>
              <a:cxn ang="0">
                <a:pos x="0" y="0"/>
              </a:cxn>
              <a:cxn ang="0">
                <a:pos x="585" y="0"/>
              </a:cxn>
              <a:cxn ang="0">
                <a:pos x="585" y="1000"/>
              </a:cxn>
              <a:cxn ang="0">
                <a:pos x="0" y="1000"/>
              </a:cxn>
              <a:cxn ang="0">
                <a:pos x="0" y="0"/>
              </a:cxn>
              <a:cxn ang="0">
                <a:pos x="1000" y="0"/>
              </a:cxn>
            </a:cxnLst>
            <a:rect l="T0" t="T1" r="T2" b="T3"/>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cmpd="sng">
            <a:solidFill>
              <a:schemeClr val="accent2"/>
            </a:solidFill>
            <a:round/>
            <a:headEnd/>
            <a:tailEnd/>
          </a:ln>
        </p:spPr>
        <p:txBody>
          <a:bodyPr/>
          <a:lstStyle/>
          <a:p>
            <a:pPr>
              <a:defRPr/>
            </a:pPr>
            <a:endParaRPr lang="zh-CN" altLang="en-US">
              <a:solidFill>
                <a:srgbClr val="000000"/>
              </a:solidFill>
            </a:endParaRPr>
          </a:p>
        </p:txBody>
      </p:sp>
      <p:sp>
        <p:nvSpPr>
          <p:cNvPr id="2" name="Line 5"/>
          <p:cNvSpPr>
            <a:spLocks noChangeShapeType="1"/>
          </p:cNvSpPr>
          <p:nvPr/>
        </p:nvSpPr>
        <p:spPr bwMode="auto">
          <a:xfrm flipV="1">
            <a:off x="609600" y="6172200"/>
            <a:ext cx="7924800" cy="0"/>
          </a:xfrm>
          <a:prstGeom prst="line">
            <a:avLst/>
          </a:prstGeom>
          <a:noFill/>
          <a:ln w="3175" cmpd="sng">
            <a:solidFill>
              <a:schemeClr val="accent2"/>
            </a:solidFill>
            <a:round/>
            <a:headEnd/>
            <a:tailEnd/>
          </a:ln>
        </p:spPr>
        <p:txBody>
          <a:bodyPr/>
          <a:lstStyle/>
          <a:p>
            <a:pPr>
              <a:defRPr/>
            </a:pPr>
            <a:endParaRPr lang="zh-CN" altLang="en-US">
              <a:solidFill>
                <a:srgbClr val="000000"/>
              </a:solidFill>
            </a:endParaRPr>
          </a:p>
        </p:txBody>
      </p:sp>
      <p:sp>
        <p:nvSpPr>
          <p:cNvPr id="3"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fld id="{22E57AB7-490E-4594-B11C-7EBAE83D8174}" type="datetime8">
              <a:rPr lang="zh-CN" altLang="en-US" smtClean="0">
                <a:solidFill>
                  <a:srgbClr val="000000"/>
                </a:solidFill>
              </a:rPr>
              <a:pPr>
                <a:defRPr/>
              </a:pPr>
              <a:t>2016年3月3日10时1分</a:t>
            </a:fld>
            <a:endParaRPr lang="zh-CN" altLang="en-US">
              <a:solidFill>
                <a:srgbClr val="000000"/>
              </a:solidFill>
            </a:endParaRPr>
          </a:p>
        </p:txBody>
      </p:sp>
      <p:sp>
        <p:nvSpPr>
          <p:cNvPr id="1031"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zh-CN" altLang="en-US">
              <a:solidFill>
                <a:srgbClr val="000000"/>
              </a:solidFill>
            </a:endParaRPr>
          </a:p>
        </p:txBody>
      </p:sp>
      <p:sp>
        <p:nvSpPr>
          <p:cNvPr id="1032"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42A9A5AF-B538-4E5E-AAC0-49B2352D7751}" type="slidenum">
              <a:rPr lang="zh-CN" altLang="en-US">
                <a:solidFill>
                  <a:srgbClr val="000000"/>
                </a:solidFill>
              </a:rPr>
              <a:pPr>
                <a:defRPr/>
              </a:pPr>
              <a:t>‹#›</a:t>
            </a:fld>
            <a:endParaRPr lang="zh-CN" altLang="en-US">
              <a:solidFill>
                <a:srgbClr val="000000"/>
              </a:solidFill>
            </a:endParaRPr>
          </a:p>
        </p:txBody>
      </p:sp>
      <p:pic>
        <p:nvPicPr>
          <p:cNvPr id="7177" name="Picture 9" descr="bistu-mark"/>
          <p:cNvPicPr>
            <a:picLocks noChangeAspect="1" noChangeArrowheads="1"/>
          </p:cNvPicPr>
          <p:nvPr/>
        </p:nvPicPr>
        <p:blipFill>
          <a:blip r:embed="rId15" cstate="print"/>
          <a:srcRect/>
          <a:stretch>
            <a:fillRect/>
          </a:stretch>
        </p:blipFill>
        <p:spPr bwMode="auto">
          <a:xfrm>
            <a:off x="177800" y="38100"/>
            <a:ext cx="1644650" cy="279400"/>
          </a:xfrm>
          <a:prstGeom prst="rect">
            <a:avLst/>
          </a:prstGeom>
          <a:noFill/>
          <a:ln w="9525">
            <a:noFill/>
            <a:miter lim="800000"/>
            <a:headEnd/>
            <a:tailEnd/>
          </a:ln>
        </p:spPr>
      </p:pic>
    </p:spTree>
    <p:extLst>
      <p:ext uri="{BB962C8B-B14F-4D97-AF65-F5344CB8AC3E}">
        <p14:creationId xmlns:p14="http://schemas.microsoft.com/office/powerpoint/2010/main" val="620149387"/>
      </p:ext>
    </p:extLst>
  </p:cSld>
  <p:clrMap bg1="lt1" tx1="dk1" bg2="lt2" tx2="dk2" accent1="accent1" accent2="accent2" accent3="accent3" accent4="accent4" accent5="accent5" accent6="accent6" hlink="hlink" folHlink="folHlink"/>
  <p:sldLayoutIdLst>
    <p:sldLayoutId id="2147484230" r:id="rId1"/>
    <p:sldLayoutId id="2147484231" r:id="rId2"/>
    <p:sldLayoutId id="2147484232" r:id="rId3"/>
    <p:sldLayoutId id="2147484233" r:id="rId4"/>
    <p:sldLayoutId id="2147484234" r:id="rId5"/>
    <p:sldLayoutId id="2147484235" r:id="rId6"/>
    <p:sldLayoutId id="2147484236" r:id="rId7"/>
    <p:sldLayoutId id="2147484237" r:id="rId8"/>
    <p:sldLayoutId id="2147484238" r:id="rId9"/>
    <p:sldLayoutId id="2147484239" r:id="rId10"/>
    <p:sldLayoutId id="2147484240" r:id="rId11"/>
    <p:sldLayoutId id="2147484241" r:id="rId12"/>
  </p:sldLayoutIdLst>
  <p:timing>
    <p:tnLst>
      <p:par>
        <p:cTn id="1" dur="indefinite" restart="never" nodeType="tmRoot"/>
      </p:par>
    </p:tnLst>
  </p:timing>
  <p:hf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2.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control" Target="../activeX/activeX1.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5.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control" Target="../activeX/activeX2.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106.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control" Target="../activeX/activeX3.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107.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control" Target="../activeX/activeX4.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108.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control" Target="../activeX/activeX5.xml"/><Relationship Id="rId1" Type="http://schemas.openxmlformats.org/officeDocument/2006/relationships/vmlDrawing" Target="../drawings/vmlDrawing6.vml"/><Relationship Id="rId4" Type="http://schemas.openxmlformats.org/officeDocument/2006/relationships/image" Target="../media/image12.wmf"/></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6.xml"/><Relationship Id="rId1" Type="http://schemas.openxmlformats.org/officeDocument/2006/relationships/vmlDrawing" Target="../drawings/vmlDrawing7.vml"/><Relationship Id="rId4" Type="http://schemas.openxmlformats.org/officeDocument/2006/relationships/image" Target="../media/image13.wmf"/></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idx="4294967295"/>
          </p:nvPr>
        </p:nvSpPr>
        <p:spPr>
          <a:xfrm>
            <a:off x="685800" y="990600"/>
            <a:ext cx="7772400" cy="1371600"/>
          </a:xfrm>
        </p:spPr>
        <p:txBody>
          <a:bodyPr/>
          <a:lstStyle/>
          <a:p>
            <a:pPr algn="ctr" eaLnBrk="1" hangingPunct="1"/>
            <a:r>
              <a:rPr lang="zh-CN" altLang="en-US" sz="4800" smtClean="0">
                <a:latin typeface="华文行楷" pitchFamily="2" charset="-122"/>
                <a:ea typeface="华文行楷" pitchFamily="2" charset="-122"/>
              </a:rPr>
              <a:t>数据库系统教程</a:t>
            </a:r>
          </a:p>
        </p:txBody>
      </p:sp>
      <p:sp>
        <p:nvSpPr>
          <p:cNvPr id="4099" name="Rectangle 3"/>
          <p:cNvSpPr>
            <a:spLocks noGrp="1" noChangeArrowheads="1"/>
          </p:cNvSpPr>
          <p:nvPr>
            <p:ph type="subTitle" idx="4294967295"/>
          </p:nvPr>
        </p:nvSpPr>
        <p:spPr>
          <a:xfrm>
            <a:off x="1547813" y="2852738"/>
            <a:ext cx="6192539" cy="2448470"/>
          </a:xfrm>
        </p:spPr>
        <p:txBody>
          <a:bodyPr/>
          <a:lstStyle/>
          <a:p>
            <a:pPr marL="0" indent="0" algn="ctr" eaLnBrk="1" hangingPunct="1">
              <a:buFont typeface="Wingdings" pitchFamily="2" charset="2"/>
              <a:buNone/>
            </a:pPr>
            <a:endParaRPr lang="en-US" altLang="zh-CN" sz="2000" dirty="0" smtClean="0">
              <a:solidFill>
                <a:srgbClr val="FF0000"/>
              </a:solidFill>
              <a:latin typeface="华文隶书" pitchFamily="2" charset="-122"/>
              <a:ea typeface="华文隶书" pitchFamily="2" charset="-122"/>
            </a:endParaRPr>
          </a:p>
          <a:p>
            <a:pPr marL="0" indent="0" algn="ctr" eaLnBrk="1" hangingPunct="1">
              <a:buNone/>
            </a:pPr>
            <a:r>
              <a:rPr lang="zh-CN" altLang="en-US" sz="4000" dirty="0" smtClean="0">
                <a:solidFill>
                  <a:srgbClr val="FF0000"/>
                </a:solidFill>
                <a:latin typeface="华文隶书" pitchFamily="2" charset="-122"/>
                <a:ea typeface="华文隶书" pitchFamily="2" charset="-122"/>
              </a:rPr>
              <a:t>第</a:t>
            </a:r>
            <a:r>
              <a:rPr lang="en-US" altLang="zh-CN" sz="4000" dirty="0" smtClean="0">
                <a:solidFill>
                  <a:srgbClr val="FF0000"/>
                </a:solidFill>
                <a:latin typeface="华文隶书" pitchFamily="2" charset="-122"/>
                <a:ea typeface="华文隶书" pitchFamily="2" charset="-122"/>
              </a:rPr>
              <a:t>5</a:t>
            </a:r>
            <a:r>
              <a:rPr lang="zh-CN" altLang="en-US" sz="4000" dirty="0" smtClean="0">
                <a:solidFill>
                  <a:srgbClr val="FF0000"/>
                </a:solidFill>
                <a:latin typeface="华文隶书" pitchFamily="2" charset="-122"/>
                <a:ea typeface="华文隶书" pitchFamily="2" charset="-122"/>
              </a:rPr>
              <a:t>章</a:t>
            </a:r>
            <a:endParaRPr lang="en-US" altLang="zh-CN" sz="4000" dirty="0" smtClean="0">
              <a:solidFill>
                <a:srgbClr val="FF0000"/>
              </a:solidFill>
              <a:latin typeface="华文隶书" pitchFamily="2" charset="-122"/>
              <a:ea typeface="华文隶书" pitchFamily="2" charset="-122"/>
            </a:endParaRPr>
          </a:p>
          <a:p>
            <a:pPr marL="0" indent="0" algn="ctr" eaLnBrk="1" hangingPunct="1">
              <a:buNone/>
            </a:pPr>
            <a:r>
              <a:rPr lang="zh-CN" altLang="zh-CN" sz="4000" dirty="0" smtClean="0">
                <a:solidFill>
                  <a:srgbClr val="FF0000"/>
                </a:solidFill>
                <a:latin typeface="华文隶书" pitchFamily="2" charset="-122"/>
                <a:ea typeface="华文隶书" pitchFamily="2" charset="-122"/>
              </a:rPr>
              <a:t>数据</a:t>
            </a:r>
            <a:r>
              <a:rPr lang="zh-CN" altLang="en-US" sz="4000" dirty="0" smtClean="0">
                <a:solidFill>
                  <a:srgbClr val="FF0000"/>
                </a:solidFill>
                <a:latin typeface="华文隶书" pitchFamily="2" charset="-122"/>
                <a:ea typeface="华文隶书" pitchFamily="2" charset="-122"/>
              </a:rPr>
              <a:t>操作语句</a:t>
            </a:r>
            <a:endParaRPr lang="en-US" altLang="zh-CN" sz="4000" dirty="0" smtClean="0">
              <a:solidFill>
                <a:srgbClr val="FF0000"/>
              </a:solidFill>
              <a:latin typeface="华文隶书" pitchFamily="2" charset="-122"/>
              <a:ea typeface="华文隶书" pitchFamily="2" charset="-122"/>
            </a:endParaRPr>
          </a:p>
          <a:p>
            <a:pPr marL="0" indent="0" algn="ctr" eaLnBrk="1" hangingPunct="1">
              <a:buFont typeface="Wingdings" pitchFamily="2" charset="2"/>
              <a:buNone/>
            </a:pPr>
            <a:endParaRPr lang="en-US" sz="4000" dirty="0" smtClean="0">
              <a:solidFill>
                <a:srgbClr val="FF0000"/>
              </a:solidFill>
              <a:latin typeface="华文隶书" pitchFamily="2" charset="-122"/>
              <a:ea typeface="华文隶书" pitchFamily="2" charset="-122"/>
            </a:endParaRPr>
          </a:p>
        </p:txBody>
      </p:sp>
      <p:sp>
        <p:nvSpPr>
          <p:cNvPr id="11268" name="灯片编号占位符 5"/>
          <p:cNvSpPr>
            <a:spLocks noGrp="1"/>
          </p:cNvSpPr>
          <p:nvPr>
            <p:ph type="sldNum" sz="quarter" idx="12"/>
          </p:nvPr>
        </p:nvSpPr>
        <p:spPr>
          <a:noFill/>
        </p:spPr>
        <p:txBody>
          <a:bodyPr/>
          <a:lstStyle/>
          <a:p>
            <a:fld id="{E53575BE-8026-46EA-A580-F4328889E1D3}" type="slidenum">
              <a:rPr lang="zh-CN" altLang="en-US" smtClean="0"/>
              <a:pPr/>
              <a:t>1</a:t>
            </a:fld>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 calcmode="lin" valueType="num">
                                      <p:cBhvr>
                                        <p:cTn id="7" dur="1000" fill="hold"/>
                                        <p:tgtEl>
                                          <p:spTgt spid="4099">
                                            <p:txEl>
                                              <p:pRg st="1" end="1"/>
                                            </p:txEl>
                                          </p:spTgt>
                                        </p:tgtEl>
                                        <p:attrNameLst>
                                          <p:attrName>ppt_w</p:attrName>
                                        </p:attrNameLst>
                                      </p:cBhvr>
                                      <p:tavLst>
                                        <p:tav tm="0">
                                          <p:val>
                                            <p:strVal val="#ppt_w*0.70"/>
                                          </p:val>
                                        </p:tav>
                                        <p:tav tm="100000">
                                          <p:val>
                                            <p:strVal val="#ppt_w"/>
                                          </p:val>
                                        </p:tav>
                                      </p:tavLst>
                                    </p:anim>
                                    <p:anim calcmode="lin" valueType="num">
                                      <p:cBhvr>
                                        <p:cTn id="8" dur="1000" fill="hold"/>
                                        <p:tgtEl>
                                          <p:spTgt spid="4099">
                                            <p:txEl>
                                              <p:pRg st="1" end="1"/>
                                            </p:txEl>
                                          </p:spTgt>
                                        </p:tgtEl>
                                        <p:attrNameLst>
                                          <p:attrName>ppt_h</p:attrName>
                                        </p:attrNameLst>
                                      </p:cBhvr>
                                      <p:tavLst>
                                        <p:tav tm="0">
                                          <p:val>
                                            <p:strVal val="#ppt_h"/>
                                          </p:val>
                                        </p:tav>
                                        <p:tav tm="100000">
                                          <p:val>
                                            <p:strVal val="#ppt_h"/>
                                          </p:val>
                                        </p:tav>
                                      </p:tavLst>
                                    </p:anim>
                                    <p:animEffect transition="in" filter="fade">
                                      <p:cBhvr>
                                        <p:cTn id="9" dur="1000"/>
                                        <p:tgtEl>
                                          <p:spTgt spid="4099">
                                            <p:txEl>
                                              <p:pRg st="1" end="1"/>
                                            </p:txEl>
                                          </p:spTgt>
                                        </p:tgtEl>
                                      </p:cBhvr>
                                    </p:animEffect>
                                  </p:childTnLst>
                                </p:cTn>
                              </p:par>
                            </p:childTnLst>
                          </p:cTn>
                        </p:par>
                        <p:par>
                          <p:cTn id="10" fill="hold">
                            <p:stCondLst>
                              <p:cond delay="1000"/>
                            </p:stCondLst>
                            <p:childTnLst>
                              <p:par>
                                <p:cTn id="11" presetID="55" presetClass="entr" presetSubtype="0" fill="hold" grpId="0" nodeType="after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 calcmode="lin" valueType="num">
                                      <p:cBhvr>
                                        <p:cTn id="13" dur="1000" fill="hold"/>
                                        <p:tgtEl>
                                          <p:spTgt spid="4099">
                                            <p:txEl>
                                              <p:pRg st="2" end="2"/>
                                            </p:txEl>
                                          </p:spTgt>
                                        </p:tgtEl>
                                        <p:attrNameLst>
                                          <p:attrName>ppt_w</p:attrName>
                                        </p:attrNameLst>
                                      </p:cBhvr>
                                      <p:tavLst>
                                        <p:tav tm="0">
                                          <p:val>
                                            <p:strVal val="#ppt_w*0.70"/>
                                          </p:val>
                                        </p:tav>
                                        <p:tav tm="100000">
                                          <p:val>
                                            <p:strVal val="#ppt_w"/>
                                          </p:val>
                                        </p:tav>
                                      </p:tavLst>
                                    </p:anim>
                                    <p:anim calcmode="lin" valueType="num">
                                      <p:cBhvr>
                                        <p:cTn id="14" dur="1000" fill="hold"/>
                                        <p:tgtEl>
                                          <p:spTgt spid="4099">
                                            <p:txEl>
                                              <p:pRg st="2" end="2"/>
                                            </p:txEl>
                                          </p:spTgt>
                                        </p:tgtEl>
                                        <p:attrNameLst>
                                          <p:attrName>ppt_h</p:attrName>
                                        </p:attrNameLst>
                                      </p:cBhvr>
                                      <p:tavLst>
                                        <p:tav tm="0">
                                          <p:val>
                                            <p:strVal val="#ppt_h"/>
                                          </p:val>
                                        </p:tav>
                                        <p:tav tm="100000">
                                          <p:val>
                                            <p:strVal val="#ppt_h"/>
                                          </p:val>
                                        </p:tav>
                                      </p:tavLst>
                                    </p:anim>
                                    <p:animEffect transition="in" filter="fade">
                                      <p:cBhvr>
                                        <p:cTn id="15" dur="10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查询经过计算的列</a:t>
            </a:r>
            <a:endParaRPr lang="zh-CN" altLang="en-US" dirty="0"/>
          </a:p>
        </p:txBody>
      </p:sp>
      <p:sp>
        <p:nvSpPr>
          <p:cNvPr id="3" name="内容占位符 2"/>
          <p:cNvSpPr>
            <a:spLocks noGrp="1"/>
          </p:cNvSpPr>
          <p:nvPr>
            <p:ph idx="1"/>
          </p:nvPr>
        </p:nvSpPr>
        <p:spPr>
          <a:xfrm>
            <a:off x="566738" y="1414934"/>
            <a:ext cx="8109718" cy="4678362"/>
          </a:xfrm>
        </p:spPr>
        <p:txBody>
          <a:bodyPr/>
          <a:lstStyle/>
          <a:p>
            <a:r>
              <a:rPr lang="en-US" altLang="zh-CN" sz="3200" dirty="0" smtClean="0"/>
              <a:t>SELECT</a:t>
            </a:r>
            <a:r>
              <a:rPr lang="zh-CN" altLang="zh-CN" sz="3200" dirty="0" smtClean="0"/>
              <a:t>子句中的</a:t>
            </a:r>
            <a:r>
              <a:rPr lang="en-US" altLang="zh-CN" sz="3200" dirty="0" smtClean="0"/>
              <a:t>&lt;</a:t>
            </a:r>
            <a:r>
              <a:rPr lang="zh-CN" altLang="zh-CN" sz="3200" dirty="0" smtClean="0"/>
              <a:t>目标列名序列</a:t>
            </a:r>
            <a:r>
              <a:rPr lang="en-US" altLang="zh-CN" sz="3200" dirty="0" smtClean="0"/>
              <a:t>&gt;</a:t>
            </a:r>
            <a:r>
              <a:rPr lang="zh-CN" altLang="zh-CN" sz="3200" dirty="0" smtClean="0"/>
              <a:t>可以是表中存在的属性列，也可以是表达式、常量或者函数。</a:t>
            </a:r>
          </a:p>
          <a:p>
            <a:r>
              <a:rPr lang="zh-CN" altLang="zh-CN" sz="3200" dirty="0" smtClean="0"/>
              <a:t>例</a:t>
            </a:r>
            <a:r>
              <a:rPr lang="en-US" altLang="zh-CN" sz="3200" dirty="0" smtClean="0"/>
              <a:t>4 </a:t>
            </a:r>
            <a:r>
              <a:rPr lang="zh-CN" altLang="zh-CN" sz="3200" dirty="0" smtClean="0"/>
              <a:t>查询全体学生的姓名及其出生年份。</a:t>
            </a:r>
          </a:p>
          <a:p>
            <a:pPr>
              <a:buNone/>
            </a:pPr>
            <a:r>
              <a:rPr lang="en-US" altLang="zh-CN" sz="3200" dirty="0" smtClean="0">
                <a:solidFill>
                  <a:srgbClr val="FF0000"/>
                </a:solidFill>
              </a:rPr>
              <a:t>  SELECT </a:t>
            </a:r>
            <a:r>
              <a:rPr lang="en-US" altLang="zh-CN" sz="3200" dirty="0" err="1" smtClean="0">
                <a:solidFill>
                  <a:srgbClr val="FF0000"/>
                </a:solidFill>
              </a:rPr>
              <a:t>Sname</a:t>
            </a:r>
            <a:r>
              <a:rPr lang="en-US" altLang="zh-CN" sz="3200" dirty="0" smtClean="0">
                <a:solidFill>
                  <a:srgbClr val="FF0000"/>
                </a:solidFill>
              </a:rPr>
              <a:t>, 2014 - Sage </a:t>
            </a:r>
          </a:p>
          <a:p>
            <a:pPr>
              <a:buNone/>
            </a:pPr>
            <a:r>
              <a:rPr lang="en-US" altLang="zh-CN" sz="3200" dirty="0" smtClean="0">
                <a:solidFill>
                  <a:srgbClr val="FF0000"/>
                </a:solidFill>
              </a:rPr>
              <a:t>    FROM Student</a:t>
            </a:r>
            <a:endParaRPr lang="zh-CN" altLang="en-US" sz="3200" dirty="0">
              <a:solidFill>
                <a:srgbClr val="FF00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10</a:t>
            </a:fld>
            <a:endParaRPr lang="zh-CN" alt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zh-CN" dirty="0" smtClean="0"/>
              <a:t>简单</a:t>
            </a:r>
            <a:r>
              <a:rPr lang="en-US" altLang="zh-CN" dirty="0" smtClean="0"/>
              <a:t>CASE</a:t>
            </a:r>
            <a:r>
              <a:rPr lang="zh-CN" altLang="en-US" dirty="0" smtClean="0"/>
              <a:t>表达式</a:t>
            </a:r>
            <a:endParaRPr lang="zh-CN" altLang="en-US" dirty="0"/>
          </a:p>
        </p:txBody>
      </p:sp>
      <p:sp>
        <p:nvSpPr>
          <p:cNvPr id="3" name="内容占位符 2"/>
          <p:cNvSpPr>
            <a:spLocks noGrp="1"/>
          </p:cNvSpPr>
          <p:nvPr>
            <p:ph idx="1"/>
          </p:nvPr>
        </p:nvSpPr>
        <p:spPr>
          <a:xfrm>
            <a:off x="566738" y="1414934"/>
            <a:ext cx="8109718" cy="4678362"/>
          </a:xfrm>
        </p:spPr>
        <p:txBody>
          <a:bodyPr/>
          <a:lstStyle/>
          <a:p>
            <a:pPr>
              <a:spcBef>
                <a:spcPts val="300"/>
              </a:spcBef>
              <a:buNone/>
            </a:pPr>
            <a:r>
              <a:rPr lang="en-US" altLang="zh-CN" sz="3400" dirty="0" smtClean="0">
                <a:solidFill>
                  <a:srgbClr val="FF0000"/>
                </a:solidFill>
              </a:rPr>
              <a:t>CASE </a:t>
            </a:r>
            <a:r>
              <a:rPr lang="zh-CN" altLang="zh-CN" sz="3400" dirty="0" smtClean="0">
                <a:solidFill>
                  <a:srgbClr val="FF0000"/>
                </a:solidFill>
              </a:rPr>
              <a:t>测试表达式</a:t>
            </a:r>
          </a:p>
          <a:p>
            <a:pPr>
              <a:spcBef>
                <a:spcPts val="300"/>
              </a:spcBef>
              <a:buNone/>
            </a:pPr>
            <a:r>
              <a:rPr lang="en-US" altLang="zh-CN" sz="3400" dirty="0" smtClean="0">
                <a:solidFill>
                  <a:srgbClr val="FF0000"/>
                </a:solidFill>
              </a:rPr>
              <a:t>  WHEN </a:t>
            </a:r>
            <a:r>
              <a:rPr lang="zh-CN" altLang="zh-CN" sz="3400" dirty="0" smtClean="0">
                <a:solidFill>
                  <a:srgbClr val="FF0000"/>
                </a:solidFill>
              </a:rPr>
              <a:t>简单表达式</a:t>
            </a:r>
            <a:r>
              <a:rPr lang="en-US" altLang="zh-CN" sz="3400" dirty="0" smtClean="0">
                <a:solidFill>
                  <a:srgbClr val="FF0000"/>
                </a:solidFill>
              </a:rPr>
              <a:t>1</a:t>
            </a:r>
            <a:r>
              <a:rPr lang="en-US" altLang="zh-CN" sz="3400" i="1" dirty="0" smtClean="0">
                <a:solidFill>
                  <a:srgbClr val="FF0000"/>
                </a:solidFill>
              </a:rPr>
              <a:t> </a:t>
            </a:r>
            <a:r>
              <a:rPr lang="en-US" altLang="zh-CN" sz="3400" dirty="0" smtClean="0">
                <a:solidFill>
                  <a:srgbClr val="FF0000"/>
                </a:solidFill>
              </a:rPr>
              <a:t>THEN </a:t>
            </a:r>
            <a:r>
              <a:rPr lang="zh-CN" altLang="zh-CN" sz="3400" dirty="0" smtClean="0">
                <a:solidFill>
                  <a:srgbClr val="FF0000"/>
                </a:solidFill>
              </a:rPr>
              <a:t>结果表达式</a:t>
            </a:r>
            <a:r>
              <a:rPr lang="en-US" altLang="zh-CN" sz="3400" dirty="0" smtClean="0">
                <a:solidFill>
                  <a:srgbClr val="FF0000"/>
                </a:solidFill>
              </a:rPr>
              <a:t>1</a:t>
            </a:r>
            <a:endParaRPr lang="zh-CN" altLang="zh-CN" sz="3400" dirty="0" smtClean="0">
              <a:solidFill>
                <a:srgbClr val="FF0000"/>
              </a:solidFill>
            </a:endParaRPr>
          </a:p>
          <a:p>
            <a:pPr>
              <a:spcBef>
                <a:spcPts val="300"/>
              </a:spcBef>
              <a:buNone/>
            </a:pPr>
            <a:r>
              <a:rPr lang="en-US" altLang="zh-CN" sz="3400" dirty="0" smtClean="0">
                <a:solidFill>
                  <a:srgbClr val="FF0000"/>
                </a:solidFill>
              </a:rPr>
              <a:t>  WHEN </a:t>
            </a:r>
            <a:r>
              <a:rPr lang="zh-CN" altLang="zh-CN" sz="3400" dirty="0" smtClean="0">
                <a:solidFill>
                  <a:srgbClr val="FF0000"/>
                </a:solidFill>
              </a:rPr>
              <a:t>简单表达式</a:t>
            </a:r>
            <a:r>
              <a:rPr lang="en-US" altLang="zh-CN" sz="3400" dirty="0" smtClean="0">
                <a:solidFill>
                  <a:srgbClr val="FF0000"/>
                </a:solidFill>
              </a:rPr>
              <a:t>2</a:t>
            </a:r>
            <a:r>
              <a:rPr lang="en-US" altLang="zh-CN" sz="3400" i="1" dirty="0" smtClean="0">
                <a:solidFill>
                  <a:srgbClr val="FF0000"/>
                </a:solidFill>
              </a:rPr>
              <a:t> </a:t>
            </a:r>
            <a:r>
              <a:rPr lang="en-US" altLang="zh-CN" sz="3400" dirty="0" smtClean="0">
                <a:solidFill>
                  <a:srgbClr val="FF0000"/>
                </a:solidFill>
              </a:rPr>
              <a:t>THEN </a:t>
            </a:r>
            <a:r>
              <a:rPr lang="zh-CN" altLang="zh-CN" sz="3400" dirty="0" smtClean="0">
                <a:solidFill>
                  <a:srgbClr val="FF0000"/>
                </a:solidFill>
              </a:rPr>
              <a:t>结果表达式</a:t>
            </a:r>
            <a:r>
              <a:rPr lang="en-US" altLang="zh-CN" sz="3400" dirty="0" smtClean="0">
                <a:solidFill>
                  <a:srgbClr val="FF0000"/>
                </a:solidFill>
              </a:rPr>
              <a:t>2</a:t>
            </a:r>
            <a:endParaRPr lang="zh-CN" altLang="zh-CN" sz="3400" dirty="0" smtClean="0">
              <a:solidFill>
                <a:srgbClr val="FF0000"/>
              </a:solidFill>
            </a:endParaRPr>
          </a:p>
          <a:p>
            <a:pPr>
              <a:spcBef>
                <a:spcPts val="300"/>
              </a:spcBef>
              <a:buNone/>
            </a:pPr>
            <a:r>
              <a:rPr lang="en-US" altLang="zh-CN" sz="3400" dirty="0" smtClean="0">
                <a:solidFill>
                  <a:srgbClr val="FF0000"/>
                </a:solidFill>
              </a:rPr>
              <a:t>  …</a:t>
            </a:r>
            <a:endParaRPr lang="zh-CN" altLang="zh-CN" sz="3400" dirty="0" smtClean="0">
              <a:solidFill>
                <a:srgbClr val="FF0000"/>
              </a:solidFill>
            </a:endParaRPr>
          </a:p>
          <a:p>
            <a:pPr>
              <a:spcBef>
                <a:spcPts val="300"/>
              </a:spcBef>
              <a:buNone/>
            </a:pPr>
            <a:r>
              <a:rPr lang="en-US" altLang="zh-CN" sz="3400" dirty="0" smtClean="0">
                <a:solidFill>
                  <a:srgbClr val="FF0000"/>
                </a:solidFill>
              </a:rPr>
              <a:t>  WHEN </a:t>
            </a:r>
            <a:r>
              <a:rPr lang="zh-CN" altLang="zh-CN" sz="3400" dirty="0" smtClean="0">
                <a:solidFill>
                  <a:srgbClr val="FF0000"/>
                </a:solidFill>
              </a:rPr>
              <a:t>简单表达式</a:t>
            </a:r>
            <a:r>
              <a:rPr lang="en-US" altLang="zh-CN" sz="3400" dirty="0" smtClean="0">
                <a:solidFill>
                  <a:srgbClr val="FF0000"/>
                </a:solidFill>
              </a:rPr>
              <a:t>n</a:t>
            </a:r>
            <a:r>
              <a:rPr lang="en-US" altLang="zh-CN" sz="3400" i="1" dirty="0" smtClean="0">
                <a:solidFill>
                  <a:srgbClr val="FF0000"/>
                </a:solidFill>
              </a:rPr>
              <a:t> </a:t>
            </a:r>
            <a:r>
              <a:rPr lang="en-US" altLang="zh-CN" sz="3400" dirty="0" smtClean="0">
                <a:solidFill>
                  <a:srgbClr val="FF0000"/>
                </a:solidFill>
              </a:rPr>
              <a:t>THEN </a:t>
            </a:r>
            <a:r>
              <a:rPr lang="zh-CN" altLang="zh-CN" sz="3400" dirty="0" smtClean="0">
                <a:solidFill>
                  <a:srgbClr val="FF0000"/>
                </a:solidFill>
              </a:rPr>
              <a:t>结果表达式</a:t>
            </a:r>
            <a:r>
              <a:rPr lang="en-US" altLang="zh-CN" sz="3400" dirty="0" smtClean="0">
                <a:solidFill>
                  <a:srgbClr val="FF0000"/>
                </a:solidFill>
              </a:rPr>
              <a:t>n</a:t>
            </a:r>
            <a:endParaRPr lang="zh-CN" altLang="zh-CN" sz="3400" dirty="0" smtClean="0">
              <a:solidFill>
                <a:srgbClr val="FF0000"/>
              </a:solidFill>
            </a:endParaRPr>
          </a:p>
          <a:p>
            <a:pPr>
              <a:spcBef>
                <a:spcPts val="300"/>
              </a:spcBef>
              <a:buNone/>
            </a:pPr>
            <a:r>
              <a:rPr lang="en-US" altLang="zh-CN" sz="3400" dirty="0" smtClean="0">
                <a:solidFill>
                  <a:srgbClr val="FF0000"/>
                </a:solidFill>
              </a:rPr>
              <a:t>  [ ELSE </a:t>
            </a:r>
            <a:r>
              <a:rPr lang="zh-CN" altLang="zh-CN" sz="3400" dirty="0" smtClean="0">
                <a:solidFill>
                  <a:srgbClr val="FF0000"/>
                </a:solidFill>
              </a:rPr>
              <a:t>结果表达式</a:t>
            </a:r>
            <a:r>
              <a:rPr lang="en-US" altLang="zh-CN" sz="3400" dirty="0" smtClean="0">
                <a:solidFill>
                  <a:srgbClr val="FF0000"/>
                </a:solidFill>
              </a:rPr>
              <a:t>n+1 ]</a:t>
            </a:r>
            <a:endParaRPr lang="zh-CN" altLang="zh-CN" sz="3400" dirty="0" smtClean="0">
              <a:solidFill>
                <a:srgbClr val="FF0000"/>
              </a:solidFill>
            </a:endParaRPr>
          </a:p>
          <a:p>
            <a:pPr>
              <a:spcBef>
                <a:spcPts val="300"/>
              </a:spcBef>
              <a:buNone/>
            </a:pPr>
            <a:r>
              <a:rPr lang="en-US" altLang="zh-CN" sz="3400" dirty="0" smtClean="0">
                <a:solidFill>
                  <a:srgbClr val="FF0000"/>
                </a:solidFill>
              </a:rPr>
              <a:t>END</a:t>
            </a:r>
            <a:endParaRPr lang="zh-CN" altLang="en-US" sz="3400" dirty="0">
              <a:solidFill>
                <a:srgbClr val="FF0000"/>
              </a:solidFill>
            </a:endParaRPr>
          </a:p>
        </p:txBody>
      </p:sp>
      <p:sp>
        <p:nvSpPr>
          <p:cNvPr id="4" name="日期占位符 3"/>
          <p:cNvSpPr>
            <a:spLocks noGrp="1"/>
          </p:cNvSpPr>
          <p:nvPr>
            <p:ph type="dt" sz="half" idx="10"/>
          </p:nvPr>
        </p:nvSpPr>
        <p:spPr/>
        <p:txBody>
          <a:bodyPr/>
          <a:lstStyle/>
          <a:p>
            <a:pPr>
              <a:defRPr/>
            </a:pPr>
            <a:fld id="{76580D16-5B5F-455B-A526-5A6BC94FCF78}" type="datetime8">
              <a:rPr lang="zh-CN" altLang="en-US" smtClean="0">
                <a:solidFill>
                  <a:srgbClr val="0000FF"/>
                </a:solidFill>
              </a:rPr>
              <a:pPr>
                <a:defRPr/>
              </a:pPr>
              <a:t>2016年3月3日10时1分</a:t>
            </a:fld>
            <a:endParaRPr lang="zh-CN" altLang="en-US" dirty="0">
              <a:solidFill>
                <a:srgbClr val="0000FF"/>
              </a:solidFill>
            </a:endParaRPr>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solidFill>
                  <a:srgbClr val="0000FF"/>
                </a:solidFill>
              </a:rPr>
              <a:pPr>
                <a:defRPr/>
              </a:pPr>
              <a:t>100</a:t>
            </a:fld>
            <a:endParaRPr lang="zh-CN" altLang="en-US">
              <a:solidFill>
                <a:srgbClr val="0000FF"/>
              </a:solidFill>
            </a:endParaRPr>
          </a:p>
        </p:txBody>
      </p:sp>
    </p:spTree>
    <p:extLst>
      <p:ext uri="{BB962C8B-B14F-4D97-AF65-F5344CB8AC3E}">
        <p14:creationId xmlns:p14="http://schemas.microsoft.com/office/powerpoint/2010/main" val="967967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执行过程</a:t>
            </a:r>
            <a:endParaRPr lang="zh-CN" altLang="en-US" dirty="0"/>
          </a:p>
        </p:txBody>
      </p:sp>
      <p:sp>
        <p:nvSpPr>
          <p:cNvPr id="3" name="内容占位符 2"/>
          <p:cNvSpPr>
            <a:spLocks noGrp="1"/>
          </p:cNvSpPr>
          <p:nvPr>
            <p:ph idx="1"/>
          </p:nvPr>
        </p:nvSpPr>
        <p:spPr>
          <a:xfrm>
            <a:off x="467544" y="1268760"/>
            <a:ext cx="8280920" cy="4896544"/>
          </a:xfrm>
        </p:spPr>
        <p:txBody>
          <a:bodyPr/>
          <a:lstStyle/>
          <a:p>
            <a:pPr lvl="0">
              <a:spcBef>
                <a:spcPts val="600"/>
              </a:spcBef>
            </a:pPr>
            <a:r>
              <a:rPr lang="zh-CN" altLang="zh-CN" sz="3000" dirty="0" smtClean="0"/>
              <a:t>计算测试表达式，然后按从上到下的书写顺序将测试表达式的值与每个</a:t>
            </a:r>
            <a:r>
              <a:rPr lang="en-US" altLang="zh-CN" sz="3000" dirty="0" smtClean="0"/>
              <a:t>WHEN</a:t>
            </a:r>
            <a:r>
              <a:rPr lang="zh-CN" altLang="zh-CN" sz="3000" dirty="0" smtClean="0"/>
              <a:t>子句的简单表达式进行比较。</a:t>
            </a:r>
          </a:p>
          <a:p>
            <a:pPr lvl="0">
              <a:spcBef>
                <a:spcPts val="600"/>
              </a:spcBef>
            </a:pPr>
            <a:r>
              <a:rPr lang="zh-CN" altLang="zh-CN" sz="3000" dirty="0" smtClean="0"/>
              <a:t>如果与测试表达式的值相等，则返回第一个与之匹配的</a:t>
            </a:r>
            <a:r>
              <a:rPr lang="en-US" altLang="zh-CN" sz="3000" dirty="0" smtClean="0"/>
              <a:t>WHEN</a:t>
            </a:r>
            <a:r>
              <a:rPr lang="zh-CN" altLang="zh-CN" sz="3000" dirty="0" smtClean="0"/>
              <a:t>子句所对应的结果表达式的值。</a:t>
            </a:r>
          </a:p>
          <a:p>
            <a:pPr lvl="0">
              <a:spcBef>
                <a:spcPts val="600"/>
              </a:spcBef>
            </a:pPr>
            <a:r>
              <a:rPr lang="zh-CN" altLang="zh-CN" sz="3000" dirty="0" smtClean="0"/>
              <a:t>如果与</a:t>
            </a:r>
            <a:r>
              <a:rPr lang="zh-CN" altLang="en-US" sz="3000" dirty="0" smtClean="0"/>
              <a:t>所有</a:t>
            </a:r>
            <a:r>
              <a:rPr lang="zh-CN" altLang="zh-CN" sz="3000" dirty="0" smtClean="0"/>
              <a:t>测试表达式的值都不匹配</a:t>
            </a:r>
            <a:r>
              <a:rPr lang="zh-CN" altLang="en-US" sz="3000" dirty="0" smtClean="0"/>
              <a:t>：</a:t>
            </a:r>
            <a:endParaRPr lang="en-US" altLang="zh-CN" sz="3000" dirty="0" smtClean="0"/>
          </a:p>
          <a:p>
            <a:pPr lvl="1">
              <a:spcBef>
                <a:spcPts val="600"/>
              </a:spcBef>
            </a:pPr>
            <a:r>
              <a:rPr lang="zh-CN" altLang="zh-CN" sz="3000" dirty="0" smtClean="0"/>
              <a:t>若</a:t>
            </a:r>
            <a:r>
              <a:rPr lang="zh-CN" altLang="en-US" sz="3000" dirty="0" smtClean="0"/>
              <a:t>有</a:t>
            </a:r>
            <a:r>
              <a:rPr lang="en-US" altLang="zh-CN" sz="3000" dirty="0" smtClean="0"/>
              <a:t>ELSE</a:t>
            </a:r>
            <a:r>
              <a:rPr lang="zh-CN" altLang="zh-CN" sz="3000" dirty="0" smtClean="0"/>
              <a:t>子句</a:t>
            </a:r>
            <a:r>
              <a:rPr lang="en-US" altLang="zh-CN" sz="3000" dirty="0" smtClean="0"/>
              <a:t>,</a:t>
            </a:r>
            <a:r>
              <a:rPr lang="zh-CN" altLang="zh-CN" sz="3000" dirty="0" smtClean="0"/>
              <a:t>则返回</a:t>
            </a:r>
            <a:r>
              <a:rPr lang="en-US" altLang="zh-CN" sz="3000" dirty="0" smtClean="0"/>
              <a:t>ELSE</a:t>
            </a:r>
            <a:r>
              <a:rPr lang="zh-CN" altLang="zh-CN" sz="3000" dirty="0" smtClean="0"/>
              <a:t>子句中指定的值</a:t>
            </a:r>
            <a:endParaRPr lang="en-US" altLang="zh-CN" sz="3000" dirty="0" smtClean="0"/>
          </a:p>
          <a:p>
            <a:pPr lvl="1">
              <a:spcBef>
                <a:spcPts val="600"/>
              </a:spcBef>
            </a:pPr>
            <a:r>
              <a:rPr lang="zh-CN" altLang="zh-CN" sz="3000" dirty="0" smtClean="0"/>
              <a:t>若</a:t>
            </a:r>
            <a:r>
              <a:rPr lang="zh-CN" altLang="en-US" sz="3000" dirty="0" smtClean="0"/>
              <a:t>没有</a:t>
            </a:r>
            <a:r>
              <a:rPr lang="zh-CN" altLang="zh-CN" sz="3000" dirty="0" smtClean="0"/>
              <a:t>子句，则返回</a:t>
            </a:r>
            <a:r>
              <a:rPr lang="en-US" altLang="zh-CN" sz="3000" dirty="0" smtClean="0"/>
              <a:t>NULL</a:t>
            </a:r>
            <a:r>
              <a:rPr lang="zh-CN" altLang="zh-CN" sz="3000" dirty="0" smtClean="0"/>
              <a:t>。</a:t>
            </a:r>
            <a:endParaRPr lang="zh-CN" altLang="en-US" sz="3000" dirty="0"/>
          </a:p>
        </p:txBody>
      </p:sp>
      <p:sp>
        <p:nvSpPr>
          <p:cNvPr id="4" name="日期占位符 3"/>
          <p:cNvSpPr>
            <a:spLocks noGrp="1"/>
          </p:cNvSpPr>
          <p:nvPr>
            <p:ph type="dt" sz="half" idx="10"/>
          </p:nvPr>
        </p:nvSpPr>
        <p:spPr/>
        <p:txBody>
          <a:bodyPr/>
          <a:lstStyle/>
          <a:p>
            <a:pPr>
              <a:defRPr/>
            </a:pPr>
            <a:fld id="{7C1A3FE9-12E0-4E58-AFD5-36A1A8B424B9}" type="datetime8">
              <a:rPr lang="zh-CN" altLang="en-US" smtClean="0">
                <a:solidFill>
                  <a:srgbClr val="0000FF"/>
                </a:solidFill>
              </a:rPr>
              <a:pPr>
                <a:defRPr/>
              </a:pPr>
              <a:t>2016年3月3日10时1分</a:t>
            </a:fld>
            <a:endParaRPr lang="zh-CN" altLang="en-US" dirty="0">
              <a:solidFill>
                <a:srgbClr val="0000FF"/>
              </a:solidFill>
            </a:endParaRPr>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solidFill>
                  <a:srgbClr val="0000FF"/>
                </a:solidFill>
              </a:rPr>
              <a:pPr>
                <a:defRPr/>
              </a:pPr>
              <a:t>101</a:t>
            </a:fld>
            <a:endParaRPr lang="zh-CN" altLang="en-US" dirty="0">
              <a:solidFill>
                <a:srgbClr val="0000FF"/>
              </a:solidFill>
            </a:endParaRPr>
          </a:p>
        </p:txBody>
      </p:sp>
    </p:spTree>
    <p:extLst>
      <p:ext uri="{BB962C8B-B14F-4D97-AF65-F5344CB8AC3E}">
        <p14:creationId xmlns:p14="http://schemas.microsoft.com/office/powerpoint/2010/main" val="328932138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566738" y="1196752"/>
            <a:ext cx="8001000" cy="2448272"/>
          </a:xfrm>
        </p:spPr>
        <p:txBody>
          <a:bodyPr/>
          <a:lstStyle/>
          <a:p>
            <a:pPr>
              <a:lnSpc>
                <a:spcPct val="100000"/>
              </a:lnSpc>
              <a:spcBef>
                <a:spcPts val="0"/>
              </a:spcBef>
            </a:pPr>
            <a:r>
              <a:rPr lang="zh-CN" altLang="zh-CN" sz="2800" dirty="0" smtClean="0"/>
              <a:t>例</a:t>
            </a:r>
            <a:r>
              <a:rPr lang="en-US" altLang="zh-CN" sz="2800" dirty="0" smtClean="0"/>
              <a:t>1 </a:t>
            </a:r>
            <a:r>
              <a:rPr lang="zh-CN" altLang="zh-CN" sz="2800" dirty="0" smtClean="0"/>
              <a:t>查询</a:t>
            </a:r>
            <a:r>
              <a:rPr lang="zh-CN" altLang="zh-CN" sz="2800" dirty="0" smtClean="0"/>
              <a:t>选了</a:t>
            </a:r>
            <a:r>
              <a:rPr lang="en-US" altLang="zh-CN" sz="2800" dirty="0" smtClean="0"/>
              <a:t>VB</a:t>
            </a:r>
            <a:r>
              <a:rPr lang="zh-CN" altLang="zh-CN" sz="2800" dirty="0" smtClean="0"/>
              <a:t>课程的学生的学号、姓名、所在系和成绩，并对所在系进行如下处理：</a:t>
            </a:r>
          </a:p>
          <a:p>
            <a:pPr lvl="1">
              <a:lnSpc>
                <a:spcPct val="100000"/>
              </a:lnSpc>
              <a:spcBef>
                <a:spcPts val="0"/>
              </a:spcBef>
            </a:pPr>
            <a:r>
              <a:rPr lang="en-US" altLang="zh-CN" sz="2800" dirty="0" smtClean="0"/>
              <a:t>“</a:t>
            </a:r>
            <a:r>
              <a:rPr lang="zh-CN" altLang="zh-CN" sz="2800" dirty="0" smtClean="0"/>
              <a:t>计算机系</a:t>
            </a:r>
            <a:r>
              <a:rPr lang="en-US" altLang="zh-CN" sz="2800" dirty="0" smtClean="0"/>
              <a:t>”</a:t>
            </a:r>
            <a:r>
              <a:rPr lang="zh-CN" altLang="en-US" sz="2800" dirty="0" smtClean="0"/>
              <a:t>：</a:t>
            </a:r>
            <a:r>
              <a:rPr lang="zh-CN" altLang="zh-CN" sz="2800" dirty="0" smtClean="0"/>
              <a:t>显示</a:t>
            </a:r>
            <a:r>
              <a:rPr lang="en-US" altLang="zh-CN" sz="2800" dirty="0" smtClean="0"/>
              <a:t>“CS”</a:t>
            </a:r>
            <a:r>
              <a:rPr lang="zh-CN" altLang="zh-CN" sz="2800" dirty="0" smtClean="0"/>
              <a:t>；</a:t>
            </a:r>
          </a:p>
          <a:p>
            <a:pPr lvl="1">
              <a:lnSpc>
                <a:spcPct val="100000"/>
              </a:lnSpc>
              <a:spcBef>
                <a:spcPts val="0"/>
              </a:spcBef>
            </a:pPr>
            <a:r>
              <a:rPr lang="en-US" altLang="zh-CN" sz="2800" dirty="0" smtClean="0"/>
              <a:t>“</a:t>
            </a:r>
            <a:r>
              <a:rPr lang="zh-CN" altLang="zh-CN" sz="2800" dirty="0" smtClean="0"/>
              <a:t>信息管理系</a:t>
            </a:r>
            <a:r>
              <a:rPr lang="en-US" altLang="zh-CN" sz="2800" dirty="0" smtClean="0"/>
              <a:t>”</a:t>
            </a:r>
            <a:r>
              <a:rPr lang="zh-CN" altLang="en-US" sz="2800" dirty="0" smtClean="0"/>
              <a:t>：显示</a:t>
            </a:r>
            <a:r>
              <a:rPr lang="en-US" altLang="zh-CN" sz="2800" dirty="0" smtClean="0"/>
              <a:t>“IM”</a:t>
            </a:r>
            <a:r>
              <a:rPr lang="zh-CN" altLang="zh-CN" sz="2800" dirty="0" smtClean="0"/>
              <a:t>；</a:t>
            </a:r>
          </a:p>
          <a:p>
            <a:pPr lvl="1">
              <a:lnSpc>
                <a:spcPct val="100000"/>
              </a:lnSpc>
              <a:spcBef>
                <a:spcPts val="0"/>
              </a:spcBef>
            </a:pPr>
            <a:r>
              <a:rPr lang="en-US" altLang="zh-CN" sz="2800" dirty="0" smtClean="0"/>
              <a:t>“</a:t>
            </a:r>
            <a:r>
              <a:rPr lang="zh-CN" altLang="zh-CN" sz="2800" dirty="0" smtClean="0"/>
              <a:t>通信工程系</a:t>
            </a:r>
            <a:r>
              <a:rPr lang="en-US" altLang="zh-CN" sz="2800" dirty="0" smtClean="0"/>
              <a:t>”</a:t>
            </a:r>
            <a:r>
              <a:rPr lang="zh-CN" altLang="en-US" sz="2800" dirty="0" smtClean="0"/>
              <a:t>：</a:t>
            </a:r>
            <a:r>
              <a:rPr lang="zh-CN" altLang="zh-CN" sz="2800" dirty="0" smtClean="0"/>
              <a:t>显示</a:t>
            </a:r>
            <a:r>
              <a:rPr lang="en-US" altLang="zh-CN" sz="2800" dirty="0" smtClean="0"/>
              <a:t>“COM”</a:t>
            </a:r>
            <a:r>
              <a:rPr lang="zh-CN" altLang="zh-CN" sz="2800" dirty="0" smtClean="0"/>
              <a:t>。 </a:t>
            </a:r>
          </a:p>
          <a:p>
            <a:pPr>
              <a:lnSpc>
                <a:spcPct val="100000"/>
              </a:lnSpc>
              <a:spcBef>
                <a:spcPts val="0"/>
              </a:spcBef>
            </a:pPr>
            <a:endParaRPr lang="zh-CN" altLang="en-US" sz="2800" dirty="0"/>
          </a:p>
        </p:txBody>
      </p:sp>
      <p:sp>
        <p:nvSpPr>
          <p:cNvPr id="4" name="日期占位符 3"/>
          <p:cNvSpPr>
            <a:spLocks noGrp="1"/>
          </p:cNvSpPr>
          <p:nvPr>
            <p:ph type="dt" sz="half" idx="10"/>
          </p:nvPr>
        </p:nvSpPr>
        <p:spPr/>
        <p:txBody>
          <a:bodyPr/>
          <a:lstStyle/>
          <a:p>
            <a:pPr>
              <a:defRPr/>
            </a:pPr>
            <a:fld id="{2DF1D219-488E-4D05-9D29-C101F4AB383C}" type="datetime8">
              <a:rPr lang="zh-CN" altLang="en-US" smtClean="0">
                <a:solidFill>
                  <a:srgbClr val="0000FF"/>
                </a:solidFill>
              </a:rPr>
              <a:pPr>
                <a:defRPr/>
              </a:pPr>
              <a:t>2016年3月3日10时1分</a:t>
            </a:fld>
            <a:endParaRPr lang="zh-CN" altLang="en-US" dirty="0">
              <a:solidFill>
                <a:srgbClr val="0000FF"/>
              </a:solidFill>
            </a:endParaRPr>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solidFill>
                  <a:srgbClr val="0000FF"/>
                </a:solidFill>
              </a:rPr>
              <a:pPr>
                <a:defRPr/>
              </a:pPr>
              <a:t>102</a:t>
            </a:fld>
            <a:endParaRPr lang="zh-CN" altLang="en-US" dirty="0">
              <a:solidFill>
                <a:srgbClr val="0000FF"/>
              </a:solidFill>
            </a:endParaRPr>
          </a:p>
        </p:txBody>
      </p:sp>
    </p:spTree>
    <p:controls>
      <mc:AlternateContent xmlns:mc="http://schemas.openxmlformats.org/markup-compatibility/2006">
        <mc:Choice xmlns:v="urn:schemas-microsoft-com:vml" Requires="v">
          <p:control spid="2065" name="TextBox1" r:id="rId2" imgW="8134200" imgH="2724120"/>
        </mc:Choice>
        <mc:Fallback>
          <p:control name="TextBox1" r:id="rId2" imgW="8134200" imgH="2724120">
            <p:pic>
              <p:nvPicPr>
                <p:cNvPr id="6" name="TextBox1"/>
                <p:cNvPicPr preferRelativeResize="0">
                  <a:picLocks noChangeArrowheads="1" noChangeShapeType="1"/>
                </p:cNvPicPr>
                <p:nvPr/>
              </p:nvPicPr>
              <p:blipFill>
                <a:blip r:embed="rId4"/>
                <a:srcRect/>
                <a:stretch>
                  <a:fillRect/>
                </a:stretch>
              </p:blipFill>
              <p:spPr bwMode="auto">
                <a:xfrm>
                  <a:off x="539750" y="3429000"/>
                  <a:ext cx="8135938" cy="27257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03030272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zh-CN" dirty="0" smtClean="0"/>
              <a:t>．搜索</a:t>
            </a:r>
            <a:r>
              <a:rPr lang="en-US" altLang="zh-CN" dirty="0" smtClean="0"/>
              <a:t>CASE</a:t>
            </a:r>
            <a:r>
              <a:rPr lang="zh-CN" altLang="en-US" dirty="0" smtClean="0"/>
              <a:t>表达式</a:t>
            </a:r>
            <a:endParaRPr lang="zh-CN" altLang="en-US" dirty="0"/>
          </a:p>
        </p:txBody>
      </p:sp>
      <p:sp>
        <p:nvSpPr>
          <p:cNvPr id="3" name="内容占位符 2"/>
          <p:cNvSpPr>
            <a:spLocks noGrp="1"/>
          </p:cNvSpPr>
          <p:nvPr>
            <p:ph idx="1"/>
          </p:nvPr>
        </p:nvSpPr>
        <p:spPr>
          <a:xfrm>
            <a:off x="467544" y="1414934"/>
            <a:ext cx="8100194" cy="4678362"/>
          </a:xfrm>
        </p:spPr>
        <p:txBody>
          <a:bodyPr/>
          <a:lstStyle/>
          <a:p>
            <a:pPr>
              <a:lnSpc>
                <a:spcPct val="100000"/>
              </a:lnSpc>
              <a:spcBef>
                <a:spcPts val="600"/>
              </a:spcBef>
              <a:buNone/>
            </a:pPr>
            <a:r>
              <a:rPr lang="en-US" altLang="zh-CN" sz="3400" dirty="0" smtClean="0">
                <a:solidFill>
                  <a:srgbClr val="FF0000"/>
                </a:solidFill>
              </a:rPr>
              <a:t>CASE</a:t>
            </a:r>
            <a:endParaRPr lang="zh-CN" altLang="zh-CN" sz="3400" dirty="0" smtClean="0">
              <a:solidFill>
                <a:srgbClr val="FF0000"/>
              </a:solidFill>
            </a:endParaRPr>
          </a:p>
          <a:p>
            <a:pPr>
              <a:lnSpc>
                <a:spcPct val="100000"/>
              </a:lnSpc>
              <a:spcBef>
                <a:spcPts val="600"/>
              </a:spcBef>
              <a:buNone/>
            </a:pPr>
            <a:r>
              <a:rPr lang="en-US" altLang="zh-CN" sz="3400" dirty="0" smtClean="0">
                <a:solidFill>
                  <a:srgbClr val="FF0000"/>
                </a:solidFill>
              </a:rPr>
              <a:t>  WHEN </a:t>
            </a:r>
            <a:r>
              <a:rPr lang="zh-CN" altLang="zh-CN" sz="3400" dirty="0" smtClean="0">
                <a:solidFill>
                  <a:srgbClr val="FF0000"/>
                </a:solidFill>
              </a:rPr>
              <a:t>布尔表达式</a:t>
            </a:r>
            <a:r>
              <a:rPr lang="en-US" altLang="zh-CN" sz="3400" dirty="0" smtClean="0">
                <a:solidFill>
                  <a:srgbClr val="FF0000"/>
                </a:solidFill>
              </a:rPr>
              <a:t>1 THEN </a:t>
            </a:r>
            <a:r>
              <a:rPr lang="zh-CN" altLang="zh-CN" sz="3400" dirty="0" smtClean="0">
                <a:solidFill>
                  <a:srgbClr val="FF0000"/>
                </a:solidFill>
              </a:rPr>
              <a:t>结果表达式</a:t>
            </a:r>
            <a:r>
              <a:rPr lang="en-US" altLang="zh-CN" sz="3400" dirty="0" smtClean="0">
                <a:solidFill>
                  <a:srgbClr val="FF0000"/>
                </a:solidFill>
              </a:rPr>
              <a:t>1</a:t>
            </a:r>
            <a:endParaRPr lang="zh-CN" altLang="zh-CN" sz="3400" dirty="0" smtClean="0">
              <a:solidFill>
                <a:srgbClr val="FF0000"/>
              </a:solidFill>
            </a:endParaRPr>
          </a:p>
          <a:p>
            <a:pPr>
              <a:lnSpc>
                <a:spcPct val="100000"/>
              </a:lnSpc>
              <a:spcBef>
                <a:spcPts val="600"/>
              </a:spcBef>
              <a:buNone/>
            </a:pPr>
            <a:r>
              <a:rPr lang="en-US" altLang="zh-CN" sz="3400" dirty="0" smtClean="0">
                <a:solidFill>
                  <a:srgbClr val="FF0000"/>
                </a:solidFill>
              </a:rPr>
              <a:t>  WHEN </a:t>
            </a:r>
            <a:r>
              <a:rPr lang="zh-CN" altLang="zh-CN" sz="3400" dirty="0" smtClean="0">
                <a:solidFill>
                  <a:srgbClr val="FF0000"/>
                </a:solidFill>
              </a:rPr>
              <a:t>布尔表达式</a:t>
            </a:r>
            <a:r>
              <a:rPr lang="en-US" altLang="zh-CN" sz="3400" dirty="0" smtClean="0">
                <a:solidFill>
                  <a:srgbClr val="FF0000"/>
                </a:solidFill>
              </a:rPr>
              <a:t>2 THEN </a:t>
            </a:r>
            <a:r>
              <a:rPr lang="zh-CN" altLang="zh-CN" sz="3400" dirty="0" smtClean="0">
                <a:solidFill>
                  <a:srgbClr val="FF0000"/>
                </a:solidFill>
              </a:rPr>
              <a:t>结果表达式</a:t>
            </a:r>
            <a:r>
              <a:rPr lang="en-US" altLang="zh-CN" sz="3400" dirty="0" smtClean="0">
                <a:solidFill>
                  <a:srgbClr val="FF0000"/>
                </a:solidFill>
              </a:rPr>
              <a:t>2</a:t>
            </a:r>
            <a:endParaRPr lang="zh-CN" altLang="zh-CN" sz="3400" dirty="0" smtClean="0">
              <a:solidFill>
                <a:srgbClr val="FF0000"/>
              </a:solidFill>
            </a:endParaRPr>
          </a:p>
          <a:p>
            <a:pPr>
              <a:lnSpc>
                <a:spcPct val="100000"/>
              </a:lnSpc>
              <a:spcBef>
                <a:spcPts val="600"/>
              </a:spcBef>
              <a:buNone/>
            </a:pPr>
            <a:r>
              <a:rPr lang="en-US" altLang="zh-CN" sz="3400" dirty="0" smtClean="0">
                <a:solidFill>
                  <a:srgbClr val="FF0000"/>
                </a:solidFill>
              </a:rPr>
              <a:t>  …</a:t>
            </a:r>
            <a:endParaRPr lang="zh-CN" altLang="zh-CN" sz="3400" dirty="0" smtClean="0">
              <a:solidFill>
                <a:srgbClr val="FF0000"/>
              </a:solidFill>
            </a:endParaRPr>
          </a:p>
          <a:p>
            <a:pPr>
              <a:lnSpc>
                <a:spcPct val="100000"/>
              </a:lnSpc>
              <a:spcBef>
                <a:spcPts val="600"/>
              </a:spcBef>
              <a:buNone/>
            </a:pPr>
            <a:r>
              <a:rPr lang="en-US" altLang="zh-CN" sz="3400" dirty="0" smtClean="0">
                <a:solidFill>
                  <a:srgbClr val="FF0000"/>
                </a:solidFill>
              </a:rPr>
              <a:t>  WHEN </a:t>
            </a:r>
            <a:r>
              <a:rPr lang="zh-CN" altLang="zh-CN" sz="3400" dirty="0" smtClean="0">
                <a:solidFill>
                  <a:srgbClr val="FF0000"/>
                </a:solidFill>
              </a:rPr>
              <a:t>布尔表达式</a:t>
            </a:r>
            <a:r>
              <a:rPr lang="en-US" altLang="zh-CN" sz="3400" dirty="0" smtClean="0">
                <a:solidFill>
                  <a:srgbClr val="FF0000"/>
                </a:solidFill>
              </a:rPr>
              <a:t>n THEN </a:t>
            </a:r>
            <a:r>
              <a:rPr lang="zh-CN" altLang="zh-CN" sz="3400" dirty="0" smtClean="0">
                <a:solidFill>
                  <a:srgbClr val="FF0000"/>
                </a:solidFill>
              </a:rPr>
              <a:t>结果表达式</a:t>
            </a:r>
            <a:r>
              <a:rPr lang="en-US" altLang="zh-CN" sz="3400" dirty="0" smtClean="0">
                <a:solidFill>
                  <a:srgbClr val="FF0000"/>
                </a:solidFill>
              </a:rPr>
              <a:t>n</a:t>
            </a:r>
            <a:endParaRPr lang="zh-CN" altLang="zh-CN" sz="3400" dirty="0" smtClean="0">
              <a:solidFill>
                <a:srgbClr val="FF0000"/>
              </a:solidFill>
            </a:endParaRPr>
          </a:p>
          <a:p>
            <a:pPr>
              <a:lnSpc>
                <a:spcPct val="100000"/>
              </a:lnSpc>
              <a:spcBef>
                <a:spcPts val="600"/>
              </a:spcBef>
              <a:buNone/>
            </a:pPr>
            <a:r>
              <a:rPr lang="en-US" altLang="zh-CN" sz="3400" dirty="0" smtClean="0">
                <a:solidFill>
                  <a:srgbClr val="FF0000"/>
                </a:solidFill>
              </a:rPr>
              <a:t>  [ ELSE </a:t>
            </a:r>
            <a:r>
              <a:rPr lang="zh-CN" altLang="zh-CN" sz="3400" dirty="0" smtClean="0">
                <a:solidFill>
                  <a:srgbClr val="FF0000"/>
                </a:solidFill>
              </a:rPr>
              <a:t>结果表达式</a:t>
            </a:r>
            <a:r>
              <a:rPr lang="en-US" altLang="zh-CN" sz="3400" dirty="0" smtClean="0">
                <a:solidFill>
                  <a:srgbClr val="FF0000"/>
                </a:solidFill>
              </a:rPr>
              <a:t>n+1 ]</a:t>
            </a:r>
            <a:endParaRPr lang="zh-CN" altLang="zh-CN" sz="3400" dirty="0" smtClean="0">
              <a:solidFill>
                <a:srgbClr val="FF0000"/>
              </a:solidFill>
            </a:endParaRPr>
          </a:p>
          <a:p>
            <a:pPr>
              <a:lnSpc>
                <a:spcPct val="100000"/>
              </a:lnSpc>
              <a:spcBef>
                <a:spcPts val="600"/>
              </a:spcBef>
              <a:buNone/>
            </a:pPr>
            <a:r>
              <a:rPr lang="en-US" altLang="zh-CN" sz="3400" dirty="0" smtClean="0">
                <a:solidFill>
                  <a:srgbClr val="FF0000"/>
                </a:solidFill>
              </a:rPr>
              <a:t>END</a:t>
            </a:r>
            <a:endParaRPr lang="zh-CN" altLang="en-US" sz="3400" dirty="0">
              <a:solidFill>
                <a:srgbClr val="FF0000"/>
              </a:solidFill>
            </a:endParaRPr>
          </a:p>
        </p:txBody>
      </p:sp>
      <p:sp>
        <p:nvSpPr>
          <p:cNvPr id="4" name="日期占位符 3"/>
          <p:cNvSpPr>
            <a:spLocks noGrp="1"/>
          </p:cNvSpPr>
          <p:nvPr>
            <p:ph type="dt" sz="half" idx="10"/>
          </p:nvPr>
        </p:nvSpPr>
        <p:spPr/>
        <p:txBody>
          <a:bodyPr/>
          <a:lstStyle/>
          <a:p>
            <a:pPr>
              <a:defRPr/>
            </a:pPr>
            <a:fld id="{D88A7266-291F-47F7-B4AB-3ECF02476CD6}" type="datetime8">
              <a:rPr lang="zh-CN" altLang="en-US" smtClean="0">
                <a:solidFill>
                  <a:srgbClr val="0000FF"/>
                </a:solidFill>
              </a:rPr>
              <a:pPr>
                <a:defRPr/>
              </a:pPr>
              <a:t>2016年3月3日10时1分</a:t>
            </a:fld>
            <a:endParaRPr lang="zh-CN" altLang="en-US" dirty="0">
              <a:solidFill>
                <a:srgbClr val="0000FF"/>
              </a:solidFill>
            </a:endParaRPr>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solidFill>
                  <a:srgbClr val="0000FF"/>
                </a:solidFill>
              </a:rPr>
              <a:pPr>
                <a:defRPr/>
              </a:pPr>
              <a:t>103</a:t>
            </a:fld>
            <a:endParaRPr lang="zh-CN" altLang="en-US" dirty="0">
              <a:solidFill>
                <a:srgbClr val="0000FF"/>
              </a:solidFill>
            </a:endParaRPr>
          </a:p>
        </p:txBody>
      </p:sp>
    </p:spTree>
    <p:extLst>
      <p:ext uri="{BB962C8B-B14F-4D97-AF65-F5344CB8AC3E}">
        <p14:creationId xmlns:p14="http://schemas.microsoft.com/office/powerpoint/2010/main" val="137182884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执行过程</a:t>
            </a:r>
            <a:endParaRPr lang="zh-CN" altLang="en-US" dirty="0"/>
          </a:p>
        </p:txBody>
      </p:sp>
      <p:sp>
        <p:nvSpPr>
          <p:cNvPr id="3" name="内容占位符 2"/>
          <p:cNvSpPr>
            <a:spLocks noGrp="1"/>
          </p:cNvSpPr>
          <p:nvPr>
            <p:ph idx="1"/>
          </p:nvPr>
        </p:nvSpPr>
        <p:spPr>
          <a:xfrm>
            <a:off x="467544" y="1414934"/>
            <a:ext cx="8208912" cy="4678362"/>
          </a:xfrm>
        </p:spPr>
        <p:txBody>
          <a:bodyPr/>
          <a:lstStyle/>
          <a:p>
            <a:pPr lvl="0">
              <a:spcBef>
                <a:spcPts val="300"/>
              </a:spcBef>
            </a:pPr>
            <a:r>
              <a:rPr lang="zh-CN" altLang="zh-CN" sz="3200" dirty="0" smtClean="0"/>
              <a:t>按从上到下的书写顺序计算每个</a:t>
            </a:r>
            <a:r>
              <a:rPr lang="en-US" altLang="zh-CN" sz="3200" dirty="0" smtClean="0"/>
              <a:t>WHEN</a:t>
            </a:r>
            <a:r>
              <a:rPr lang="zh-CN" altLang="zh-CN" sz="3200" dirty="0" smtClean="0"/>
              <a:t>子句的布尔表达式。</a:t>
            </a:r>
          </a:p>
          <a:p>
            <a:pPr lvl="0">
              <a:spcBef>
                <a:spcPts val="300"/>
              </a:spcBef>
            </a:pPr>
            <a:r>
              <a:rPr lang="zh-CN" altLang="zh-CN" sz="3200" dirty="0" smtClean="0"/>
              <a:t>返回第一个取值为</a:t>
            </a:r>
            <a:r>
              <a:rPr lang="en-US" altLang="zh-CN" sz="3200" dirty="0" smtClean="0"/>
              <a:t>TRUE</a:t>
            </a:r>
            <a:r>
              <a:rPr lang="zh-CN" altLang="zh-CN" sz="3200" dirty="0" smtClean="0"/>
              <a:t>的布尔表达式对应的结果表达式值。</a:t>
            </a:r>
          </a:p>
          <a:p>
            <a:pPr>
              <a:spcBef>
                <a:spcPts val="300"/>
              </a:spcBef>
            </a:pPr>
            <a:r>
              <a:rPr lang="zh-CN" altLang="zh-CN" sz="3200" dirty="0" smtClean="0"/>
              <a:t>如果没有取值为</a:t>
            </a:r>
            <a:r>
              <a:rPr lang="en-US" altLang="zh-CN" sz="3200" dirty="0" smtClean="0"/>
              <a:t>TRUE</a:t>
            </a:r>
            <a:r>
              <a:rPr lang="zh-CN" altLang="zh-CN" sz="3200" dirty="0" smtClean="0"/>
              <a:t>的布尔表达式</a:t>
            </a:r>
            <a:r>
              <a:rPr lang="zh-CN" altLang="en-US" sz="3200" dirty="0" smtClean="0"/>
              <a:t>：</a:t>
            </a:r>
            <a:endParaRPr lang="en-US" altLang="zh-CN" sz="3200" dirty="0" smtClean="0"/>
          </a:p>
          <a:p>
            <a:pPr lvl="1">
              <a:spcBef>
                <a:spcPts val="600"/>
              </a:spcBef>
            </a:pPr>
            <a:r>
              <a:rPr lang="zh-CN" altLang="zh-CN" sz="3000" dirty="0" smtClean="0"/>
              <a:t>若</a:t>
            </a:r>
            <a:r>
              <a:rPr lang="zh-CN" altLang="en-US" sz="3000" dirty="0" smtClean="0"/>
              <a:t>有</a:t>
            </a:r>
            <a:r>
              <a:rPr lang="en-US" altLang="zh-CN" sz="3000" dirty="0" smtClean="0"/>
              <a:t>ELSE</a:t>
            </a:r>
            <a:r>
              <a:rPr lang="zh-CN" altLang="zh-CN" sz="3000" dirty="0" smtClean="0"/>
              <a:t>子句</a:t>
            </a:r>
            <a:r>
              <a:rPr lang="en-US" altLang="zh-CN" sz="3000" dirty="0" smtClean="0"/>
              <a:t>,</a:t>
            </a:r>
            <a:r>
              <a:rPr lang="zh-CN" altLang="zh-CN" sz="3000" dirty="0" smtClean="0"/>
              <a:t>则返回</a:t>
            </a:r>
            <a:r>
              <a:rPr lang="en-US" altLang="zh-CN" sz="3000" dirty="0" smtClean="0"/>
              <a:t>ELSE</a:t>
            </a:r>
            <a:r>
              <a:rPr lang="zh-CN" altLang="zh-CN" sz="3000" dirty="0" smtClean="0"/>
              <a:t>子句中指定的值</a:t>
            </a:r>
            <a:endParaRPr lang="en-US" altLang="zh-CN" sz="3000" dirty="0" smtClean="0"/>
          </a:p>
          <a:p>
            <a:pPr lvl="1">
              <a:spcBef>
                <a:spcPts val="600"/>
              </a:spcBef>
            </a:pPr>
            <a:r>
              <a:rPr lang="zh-CN" altLang="zh-CN" sz="3000" dirty="0" smtClean="0"/>
              <a:t>若</a:t>
            </a:r>
            <a:r>
              <a:rPr lang="zh-CN" altLang="en-US" sz="3000" dirty="0" smtClean="0"/>
              <a:t>没有</a:t>
            </a:r>
            <a:r>
              <a:rPr lang="zh-CN" altLang="zh-CN" sz="3000" dirty="0" smtClean="0"/>
              <a:t>子句，则返回</a:t>
            </a:r>
            <a:r>
              <a:rPr lang="en-US" altLang="zh-CN" sz="3000" dirty="0" smtClean="0"/>
              <a:t>NULL</a:t>
            </a:r>
            <a:r>
              <a:rPr lang="zh-CN" altLang="zh-CN" sz="3000" dirty="0" smtClean="0"/>
              <a:t>。</a:t>
            </a:r>
            <a:endParaRPr lang="zh-CN" altLang="en-US" sz="3200" dirty="0"/>
          </a:p>
        </p:txBody>
      </p:sp>
      <p:sp>
        <p:nvSpPr>
          <p:cNvPr id="4" name="日期占位符 3"/>
          <p:cNvSpPr>
            <a:spLocks noGrp="1"/>
          </p:cNvSpPr>
          <p:nvPr>
            <p:ph type="dt" sz="half" idx="10"/>
          </p:nvPr>
        </p:nvSpPr>
        <p:spPr/>
        <p:txBody>
          <a:bodyPr/>
          <a:lstStyle/>
          <a:p>
            <a:pPr>
              <a:defRPr/>
            </a:pPr>
            <a:fld id="{5FA2B9DF-3ACD-4DF3-A859-7813D7B47BC4}" type="datetime8">
              <a:rPr lang="zh-CN" altLang="en-US" smtClean="0">
                <a:solidFill>
                  <a:srgbClr val="0000FF"/>
                </a:solidFill>
              </a:rPr>
              <a:pPr>
                <a:defRPr/>
              </a:pPr>
              <a:t>2016年3月3日10时1分</a:t>
            </a:fld>
            <a:endParaRPr lang="zh-CN" altLang="en-US" dirty="0">
              <a:solidFill>
                <a:srgbClr val="0000FF"/>
              </a:solidFill>
            </a:endParaRPr>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solidFill>
                  <a:srgbClr val="0000FF"/>
                </a:solidFill>
              </a:rPr>
              <a:pPr>
                <a:defRPr/>
              </a:pPr>
              <a:t>104</a:t>
            </a:fld>
            <a:endParaRPr lang="zh-CN" altLang="en-US" dirty="0">
              <a:solidFill>
                <a:srgbClr val="0000FF"/>
              </a:solidFill>
            </a:endParaRPr>
          </a:p>
        </p:txBody>
      </p:sp>
    </p:spTree>
    <p:extLst>
      <p:ext uri="{BB962C8B-B14F-4D97-AF65-F5344CB8AC3E}">
        <p14:creationId xmlns:p14="http://schemas.microsoft.com/office/powerpoint/2010/main" val="17455606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566738" y="1196752"/>
            <a:ext cx="8001000" cy="2374106"/>
          </a:xfrm>
        </p:spPr>
        <p:txBody>
          <a:bodyPr/>
          <a:lstStyle/>
          <a:p>
            <a:pPr>
              <a:lnSpc>
                <a:spcPct val="100000"/>
              </a:lnSpc>
              <a:spcBef>
                <a:spcPts val="0"/>
              </a:spcBef>
            </a:pPr>
            <a:r>
              <a:rPr lang="zh-CN" altLang="zh-CN" sz="2800" dirty="0" smtClean="0"/>
              <a:t>例</a:t>
            </a:r>
            <a:r>
              <a:rPr lang="en-US" altLang="zh-CN" sz="2800" dirty="0" smtClean="0"/>
              <a:t>1 </a:t>
            </a:r>
            <a:r>
              <a:rPr lang="zh-CN" altLang="zh-CN" sz="2800" dirty="0" smtClean="0"/>
              <a:t>查询选了</a:t>
            </a:r>
            <a:r>
              <a:rPr lang="en-US" altLang="zh-CN" sz="2800" dirty="0" smtClean="0"/>
              <a:t>VB</a:t>
            </a:r>
            <a:r>
              <a:rPr lang="zh-CN" altLang="zh-CN" sz="2800" dirty="0" smtClean="0"/>
              <a:t>课程的学生的学号、姓名、所在系和成绩，并对所在系进行如下处理：</a:t>
            </a:r>
          </a:p>
          <a:p>
            <a:pPr lvl="1">
              <a:lnSpc>
                <a:spcPct val="100000"/>
              </a:lnSpc>
              <a:spcBef>
                <a:spcPts val="0"/>
              </a:spcBef>
            </a:pPr>
            <a:r>
              <a:rPr lang="en-US" altLang="zh-CN" sz="2800" dirty="0" smtClean="0"/>
              <a:t>“</a:t>
            </a:r>
            <a:r>
              <a:rPr lang="zh-CN" altLang="zh-CN" sz="2800" dirty="0" smtClean="0"/>
              <a:t>计算机系</a:t>
            </a:r>
            <a:r>
              <a:rPr lang="en-US" altLang="zh-CN" sz="2800" dirty="0" smtClean="0"/>
              <a:t>”</a:t>
            </a:r>
            <a:r>
              <a:rPr lang="zh-CN" altLang="en-US" sz="2800" dirty="0" smtClean="0"/>
              <a:t>：</a:t>
            </a:r>
            <a:r>
              <a:rPr lang="zh-CN" altLang="zh-CN" sz="2800" dirty="0" smtClean="0"/>
              <a:t>显示</a:t>
            </a:r>
            <a:r>
              <a:rPr lang="en-US" altLang="zh-CN" sz="2800" dirty="0" smtClean="0"/>
              <a:t>“CS”</a:t>
            </a:r>
            <a:r>
              <a:rPr lang="zh-CN" altLang="zh-CN" sz="2800" dirty="0" smtClean="0"/>
              <a:t>；</a:t>
            </a:r>
          </a:p>
          <a:p>
            <a:pPr lvl="1">
              <a:lnSpc>
                <a:spcPct val="100000"/>
              </a:lnSpc>
              <a:spcBef>
                <a:spcPts val="0"/>
              </a:spcBef>
            </a:pPr>
            <a:r>
              <a:rPr lang="en-US" altLang="zh-CN" sz="2800" dirty="0" smtClean="0"/>
              <a:t>“</a:t>
            </a:r>
            <a:r>
              <a:rPr lang="zh-CN" altLang="zh-CN" sz="2800" dirty="0" smtClean="0"/>
              <a:t>信息管理系</a:t>
            </a:r>
            <a:r>
              <a:rPr lang="en-US" altLang="zh-CN" sz="2800" dirty="0" smtClean="0"/>
              <a:t>”</a:t>
            </a:r>
            <a:r>
              <a:rPr lang="zh-CN" altLang="en-US" sz="2800" dirty="0" smtClean="0"/>
              <a:t>：显示</a:t>
            </a:r>
            <a:r>
              <a:rPr lang="en-US" altLang="zh-CN" sz="2800" dirty="0" smtClean="0"/>
              <a:t>“IM”</a:t>
            </a:r>
            <a:r>
              <a:rPr lang="zh-CN" altLang="zh-CN" sz="2800" dirty="0" smtClean="0"/>
              <a:t>；</a:t>
            </a:r>
          </a:p>
          <a:p>
            <a:pPr lvl="1">
              <a:lnSpc>
                <a:spcPct val="100000"/>
              </a:lnSpc>
              <a:spcBef>
                <a:spcPts val="0"/>
              </a:spcBef>
            </a:pPr>
            <a:r>
              <a:rPr lang="en-US" altLang="zh-CN" sz="2800" dirty="0" smtClean="0"/>
              <a:t>“</a:t>
            </a:r>
            <a:r>
              <a:rPr lang="zh-CN" altLang="zh-CN" sz="2800" dirty="0" smtClean="0"/>
              <a:t>通信工程系</a:t>
            </a:r>
            <a:r>
              <a:rPr lang="en-US" altLang="zh-CN" sz="2800" dirty="0" smtClean="0"/>
              <a:t>”</a:t>
            </a:r>
            <a:r>
              <a:rPr lang="zh-CN" altLang="en-US" sz="2800" dirty="0" smtClean="0"/>
              <a:t>：</a:t>
            </a:r>
            <a:r>
              <a:rPr lang="zh-CN" altLang="zh-CN" sz="2800" dirty="0" smtClean="0"/>
              <a:t>显示</a:t>
            </a:r>
            <a:r>
              <a:rPr lang="en-US" altLang="zh-CN" sz="2800" dirty="0" smtClean="0"/>
              <a:t>“COM”</a:t>
            </a:r>
            <a:r>
              <a:rPr lang="zh-CN" altLang="zh-CN" sz="2800" dirty="0" smtClean="0"/>
              <a:t>。</a:t>
            </a:r>
          </a:p>
          <a:p>
            <a:endParaRPr lang="zh-CN" altLang="en-US" dirty="0"/>
          </a:p>
        </p:txBody>
      </p:sp>
      <p:sp>
        <p:nvSpPr>
          <p:cNvPr id="4" name="日期占位符 3"/>
          <p:cNvSpPr>
            <a:spLocks noGrp="1"/>
          </p:cNvSpPr>
          <p:nvPr>
            <p:ph type="dt" sz="half" idx="10"/>
          </p:nvPr>
        </p:nvSpPr>
        <p:spPr>
          <a:xfrm>
            <a:off x="609600" y="6309319"/>
            <a:ext cx="2017713" cy="412155"/>
          </a:xfrm>
        </p:spPr>
        <p:txBody>
          <a:bodyPr/>
          <a:lstStyle/>
          <a:p>
            <a:pPr>
              <a:defRPr/>
            </a:pPr>
            <a:fld id="{421CDC5B-7864-4E0E-99DD-80947946EC89}" type="datetime8">
              <a:rPr lang="zh-CN" altLang="en-US" smtClean="0">
                <a:solidFill>
                  <a:srgbClr val="0000FF"/>
                </a:solidFill>
              </a:rPr>
              <a:pPr>
                <a:defRPr/>
              </a:pPr>
              <a:t>2016年3月3日10时1分</a:t>
            </a:fld>
            <a:endParaRPr lang="zh-CN" altLang="en-US" dirty="0">
              <a:solidFill>
                <a:srgbClr val="0000FF"/>
              </a:solidFill>
            </a:endParaRPr>
          </a:p>
        </p:txBody>
      </p:sp>
      <p:sp>
        <p:nvSpPr>
          <p:cNvPr id="5" name="灯片编号占位符 4"/>
          <p:cNvSpPr>
            <a:spLocks noGrp="1"/>
          </p:cNvSpPr>
          <p:nvPr>
            <p:ph type="sldNum" sz="quarter" idx="12"/>
          </p:nvPr>
        </p:nvSpPr>
        <p:spPr>
          <a:xfrm>
            <a:off x="6553200" y="6309319"/>
            <a:ext cx="1981200" cy="412155"/>
          </a:xfrm>
        </p:spPr>
        <p:txBody>
          <a:bodyPr/>
          <a:lstStyle/>
          <a:p>
            <a:pPr>
              <a:defRPr/>
            </a:pPr>
            <a:fld id="{A1C693C5-2466-49C7-9407-97947274FDD1}" type="slidenum">
              <a:rPr lang="zh-CN" altLang="en-US" smtClean="0">
                <a:solidFill>
                  <a:srgbClr val="0000FF"/>
                </a:solidFill>
              </a:rPr>
              <a:pPr>
                <a:defRPr/>
              </a:pPr>
              <a:t>105</a:t>
            </a:fld>
            <a:endParaRPr lang="zh-CN" altLang="en-US" dirty="0">
              <a:solidFill>
                <a:srgbClr val="0000FF"/>
              </a:solidFill>
            </a:endParaRPr>
          </a:p>
        </p:txBody>
      </p:sp>
    </p:spTree>
    <p:controls>
      <mc:AlternateContent xmlns:mc="http://schemas.openxmlformats.org/markup-compatibility/2006">
        <mc:Choice xmlns:v="urn:schemas-microsoft-com:vml" Requires="v">
          <p:control spid="3089" name="TextBox1" r:id="rId2" imgW="8134200" imgH="2724120"/>
        </mc:Choice>
        <mc:Fallback>
          <p:control name="TextBox1" r:id="rId2" imgW="8134200" imgH="2724120">
            <p:pic>
              <p:nvPicPr>
                <p:cNvPr id="6" name="TextBox1"/>
                <p:cNvPicPr preferRelativeResize="0">
                  <a:picLocks noChangeArrowheads="1" noChangeShapeType="1"/>
                </p:cNvPicPr>
                <p:nvPr/>
              </p:nvPicPr>
              <p:blipFill>
                <a:blip r:embed="rId4"/>
                <a:srcRect/>
                <a:stretch>
                  <a:fillRect/>
                </a:stretch>
              </p:blipFill>
              <p:spPr bwMode="auto">
                <a:xfrm>
                  <a:off x="539750" y="3429000"/>
                  <a:ext cx="8135938" cy="27257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14779169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260648"/>
            <a:ext cx="8001000" cy="2736304"/>
          </a:xfrm>
        </p:spPr>
        <p:txBody>
          <a:bodyPr/>
          <a:lstStyle/>
          <a:p>
            <a:pPr>
              <a:lnSpc>
                <a:spcPct val="100000"/>
              </a:lnSpc>
              <a:spcBef>
                <a:spcPts val="0"/>
              </a:spcBef>
            </a:pPr>
            <a:r>
              <a:rPr lang="zh-CN" altLang="zh-CN" sz="2400" dirty="0" smtClean="0"/>
              <a:t>例</a:t>
            </a:r>
            <a:r>
              <a:rPr lang="en-US" altLang="zh-CN" sz="2400" dirty="0" smtClean="0"/>
              <a:t>2  </a:t>
            </a:r>
            <a:r>
              <a:rPr lang="zh-CN" altLang="zh-CN" sz="2400" dirty="0" smtClean="0"/>
              <a:t>查询“</a:t>
            </a:r>
            <a:r>
              <a:rPr lang="en-US" altLang="zh-CN" sz="2400" dirty="0" smtClean="0"/>
              <a:t>C001</a:t>
            </a:r>
            <a:r>
              <a:rPr lang="zh-CN" altLang="zh-CN" sz="2400" dirty="0" smtClean="0"/>
              <a:t>”号课程的考试情况，列出学号和成绩，同时对成绩进行如下处理：</a:t>
            </a:r>
          </a:p>
          <a:p>
            <a:pPr lvl="1">
              <a:lnSpc>
                <a:spcPct val="100000"/>
              </a:lnSpc>
              <a:spcBef>
                <a:spcPts val="0"/>
              </a:spcBef>
            </a:pPr>
            <a:r>
              <a:rPr lang="zh-CN" altLang="zh-CN" sz="2400" dirty="0" smtClean="0"/>
              <a:t>如果成绩</a:t>
            </a:r>
            <a:r>
              <a:rPr lang="zh-CN" altLang="en-US" sz="2400" dirty="0" smtClean="0"/>
              <a:t>大于等于</a:t>
            </a:r>
            <a:r>
              <a:rPr lang="en-US" altLang="zh-CN" sz="2400" dirty="0" smtClean="0"/>
              <a:t>90</a:t>
            </a:r>
            <a:r>
              <a:rPr lang="zh-CN" altLang="zh-CN" sz="2400" dirty="0" smtClean="0"/>
              <a:t>，显示</a:t>
            </a:r>
            <a:r>
              <a:rPr lang="en-US" altLang="zh-CN" sz="2400" dirty="0" smtClean="0"/>
              <a:t>“</a:t>
            </a:r>
            <a:r>
              <a:rPr lang="zh-CN" altLang="zh-CN" sz="2400" dirty="0" smtClean="0"/>
              <a:t>优</a:t>
            </a:r>
            <a:r>
              <a:rPr lang="en-US" altLang="zh-CN" sz="2400" dirty="0" smtClean="0"/>
              <a:t>”</a:t>
            </a:r>
            <a:r>
              <a:rPr lang="zh-CN" altLang="zh-CN" sz="2400" dirty="0" smtClean="0"/>
              <a:t>；</a:t>
            </a:r>
          </a:p>
          <a:p>
            <a:pPr lvl="1">
              <a:lnSpc>
                <a:spcPct val="100000"/>
              </a:lnSpc>
              <a:spcBef>
                <a:spcPts val="0"/>
              </a:spcBef>
            </a:pPr>
            <a:r>
              <a:rPr lang="zh-CN" altLang="zh-CN" sz="2400" dirty="0" smtClean="0"/>
              <a:t>如果成绩在</a:t>
            </a:r>
            <a:r>
              <a:rPr lang="en-US" altLang="zh-CN" sz="2400" dirty="0" smtClean="0"/>
              <a:t>80</a:t>
            </a:r>
            <a:r>
              <a:rPr lang="zh-CN" altLang="zh-CN" sz="2400" dirty="0" smtClean="0"/>
              <a:t>到</a:t>
            </a:r>
            <a:r>
              <a:rPr lang="en-US" altLang="zh-CN" sz="2400" dirty="0" smtClean="0"/>
              <a:t>89</a:t>
            </a:r>
            <a:r>
              <a:rPr lang="zh-CN" altLang="zh-CN" sz="2400" dirty="0" smtClean="0"/>
              <a:t>分之间，显示</a:t>
            </a:r>
            <a:r>
              <a:rPr lang="en-US" altLang="zh-CN" sz="2400" dirty="0" smtClean="0"/>
              <a:t>“</a:t>
            </a:r>
            <a:r>
              <a:rPr lang="zh-CN" altLang="zh-CN" sz="2400" dirty="0" smtClean="0"/>
              <a:t>良</a:t>
            </a:r>
            <a:r>
              <a:rPr lang="en-US" altLang="zh-CN" sz="2400" dirty="0" smtClean="0"/>
              <a:t>”</a:t>
            </a:r>
            <a:r>
              <a:rPr lang="zh-CN" altLang="zh-CN" sz="2400" dirty="0" smtClean="0"/>
              <a:t>；</a:t>
            </a:r>
          </a:p>
          <a:p>
            <a:pPr lvl="1">
              <a:lnSpc>
                <a:spcPct val="100000"/>
              </a:lnSpc>
              <a:spcBef>
                <a:spcPts val="0"/>
              </a:spcBef>
            </a:pPr>
            <a:r>
              <a:rPr lang="zh-CN" altLang="zh-CN" sz="2400" dirty="0" smtClean="0"/>
              <a:t>如果成绩在</a:t>
            </a:r>
            <a:r>
              <a:rPr lang="en-US" altLang="zh-CN" sz="2400" dirty="0" smtClean="0"/>
              <a:t>70</a:t>
            </a:r>
            <a:r>
              <a:rPr lang="zh-CN" altLang="zh-CN" sz="2400" dirty="0" smtClean="0"/>
              <a:t>到</a:t>
            </a:r>
            <a:r>
              <a:rPr lang="en-US" altLang="zh-CN" sz="2400" dirty="0" smtClean="0"/>
              <a:t>79</a:t>
            </a:r>
            <a:r>
              <a:rPr lang="zh-CN" altLang="zh-CN" sz="2400" dirty="0" smtClean="0"/>
              <a:t>分之间，显示</a:t>
            </a:r>
            <a:r>
              <a:rPr lang="en-US" altLang="zh-CN" sz="2400" dirty="0" smtClean="0"/>
              <a:t>“</a:t>
            </a:r>
            <a:r>
              <a:rPr lang="zh-CN" altLang="zh-CN" sz="2400" dirty="0" smtClean="0"/>
              <a:t>中</a:t>
            </a:r>
            <a:r>
              <a:rPr lang="en-US" altLang="zh-CN" sz="2400" dirty="0" smtClean="0"/>
              <a:t>”</a:t>
            </a:r>
            <a:r>
              <a:rPr lang="zh-CN" altLang="zh-CN" sz="2400" dirty="0" smtClean="0"/>
              <a:t>；</a:t>
            </a:r>
          </a:p>
          <a:p>
            <a:pPr lvl="1">
              <a:lnSpc>
                <a:spcPct val="100000"/>
              </a:lnSpc>
              <a:spcBef>
                <a:spcPts val="0"/>
              </a:spcBef>
            </a:pPr>
            <a:r>
              <a:rPr lang="zh-CN" altLang="zh-CN" sz="2400" dirty="0" smtClean="0"/>
              <a:t>如果成绩在</a:t>
            </a:r>
            <a:r>
              <a:rPr lang="en-US" altLang="zh-CN" sz="2400" dirty="0" smtClean="0"/>
              <a:t>60</a:t>
            </a:r>
            <a:r>
              <a:rPr lang="zh-CN" altLang="zh-CN" sz="2400" dirty="0" smtClean="0"/>
              <a:t>到</a:t>
            </a:r>
            <a:r>
              <a:rPr lang="en-US" altLang="zh-CN" sz="2400" dirty="0" smtClean="0"/>
              <a:t>69</a:t>
            </a:r>
            <a:r>
              <a:rPr lang="zh-CN" altLang="zh-CN" sz="2400" dirty="0" smtClean="0"/>
              <a:t>分之间，显示</a:t>
            </a:r>
            <a:r>
              <a:rPr lang="en-US" altLang="zh-CN" sz="2400" dirty="0" smtClean="0"/>
              <a:t>“</a:t>
            </a:r>
            <a:r>
              <a:rPr lang="zh-CN" altLang="zh-CN" sz="2400" dirty="0" smtClean="0"/>
              <a:t>及格</a:t>
            </a:r>
            <a:r>
              <a:rPr lang="en-US" altLang="zh-CN" sz="2400" dirty="0" smtClean="0"/>
              <a:t>”</a:t>
            </a:r>
            <a:r>
              <a:rPr lang="zh-CN" altLang="zh-CN" sz="2400" dirty="0" smtClean="0"/>
              <a:t>；</a:t>
            </a:r>
          </a:p>
          <a:p>
            <a:pPr lvl="1">
              <a:lnSpc>
                <a:spcPct val="100000"/>
              </a:lnSpc>
              <a:spcBef>
                <a:spcPts val="0"/>
              </a:spcBef>
            </a:pPr>
            <a:r>
              <a:rPr lang="zh-CN" altLang="zh-CN" sz="2400" dirty="0" smtClean="0"/>
              <a:t>如果成绩小于</a:t>
            </a:r>
            <a:r>
              <a:rPr lang="en-US" altLang="zh-CN" sz="2400" dirty="0" smtClean="0"/>
              <a:t>60</a:t>
            </a:r>
            <a:r>
              <a:rPr lang="zh-CN" altLang="zh-CN" sz="2400" dirty="0" smtClean="0"/>
              <a:t>分，显示</a:t>
            </a:r>
            <a:r>
              <a:rPr lang="en-US" altLang="zh-CN" sz="2400" dirty="0" smtClean="0"/>
              <a:t>“</a:t>
            </a:r>
            <a:r>
              <a:rPr lang="zh-CN" altLang="zh-CN" sz="2400" dirty="0" smtClean="0"/>
              <a:t>不及格</a:t>
            </a:r>
            <a:r>
              <a:rPr lang="en-US" altLang="zh-CN" sz="2400" dirty="0" smtClean="0"/>
              <a:t>”</a:t>
            </a:r>
            <a:r>
              <a:rPr lang="zh-CN" altLang="zh-CN" sz="2400" dirty="0" smtClean="0"/>
              <a:t>。</a:t>
            </a:r>
            <a:endParaRPr lang="zh-CN" altLang="en-US" sz="2400" dirty="0"/>
          </a:p>
        </p:txBody>
      </p:sp>
      <p:sp>
        <p:nvSpPr>
          <p:cNvPr id="4" name="日期占位符 3"/>
          <p:cNvSpPr>
            <a:spLocks noGrp="1"/>
          </p:cNvSpPr>
          <p:nvPr>
            <p:ph type="dt" sz="half" idx="10"/>
          </p:nvPr>
        </p:nvSpPr>
        <p:spPr>
          <a:xfrm>
            <a:off x="609600" y="6381328"/>
            <a:ext cx="2017713" cy="340146"/>
          </a:xfrm>
        </p:spPr>
        <p:txBody>
          <a:bodyPr/>
          <a:lstStyle/>
          <a:p>
            <a:pPr>
              <a:defRPr/>
            </a:pPr>
            <a:fld id="{4EDFB3A7-C4C7-4099-8573-23D96E848E4E}" type="datetime8">
              <a:rPr lang="zh-CN" altLang="en-US" smtClean="0">
                <a:solidFill>
                  <a:srgbClr val="0000FF"/>
                </a:solidFill>
              </a:rPr>
              <a:pPr>
                <a:defRPr/>
              </a:pPr>
              <a:t>2016年3月3日10时1分</a:t>
            </a:fld>
            <a:endParaRPr lang="zh-CN" altLang="en-US" dirty="0">
              <a:solidFill>
                <a:srgbClr val="0000FF"/>
              </a:solidFill>
            </a:endParaRPr>
          </a:p>
        </p:txBody>
      </p:sp>
      <p:sp>
        <p:nvSpPr>
          <p:cNvPr id="5" name="灯片编号占位符 4"/>
          <p:cNvSpPr>
            <a:spLocks noGrp="1"/>
          </p:cNvSpPr>
          <p:nvPr>
            <p:ph type="sldNum" sz="quarter" idx="12"/>
          </p:nvPr>
        </p:nvSpPr>
        <p:spPr>
          <a:xfrm>
            <a:off x="6553200" y="6381327"/>
            <a:ext cx="1981200" cy="340147"/>
          </a:xfrm>
        </p:spPr>
        <p:txBody>
          <a:bodyPr/>
          <a:lstStyle/>
          <a:p>
            <a:pPr>
              <a:defRPr/>
            </a:pPr>
            <a:fld id="{A1C693C5-2466-49C7-9407-97947274FDD1}" type="slidenum">
              <a:rPr lang="zh-CN" altLang="en-US" smtClean="0">
                <a:solidFill>
                  <a:srgbClr val="0000FF"/>
                </a:solidFill>
              </a:rPr>
              <a:pPr>
                <a:defRPr/>
              </a:pPr>
              <a:t>106</a:t>
            </a:fld>
            <a:endParaRPr lang="zh-CN" altLang="en-US" dirty="0">
              <a:solidFill>
                <a:srgbClr val="0000FF"/>
              </a:solidFill>
            </a:endParaRPr>
          </a:p>
        </p:txBody>
      </p:sp>
    </p:spTree>
    <p:controls>
      <mc:AlternateContent xmlns:mc="http://schemas.openxmlformats.org/markup-compatibility/2006">
        <mc:Choice xmlns:v="urn:schemas-microsoft-com:vml" Requires="v">
          <p:control spid="4113" name="TextBox1" r:id="rId2" imgW="8496360" imgH="3238560"/>
        </mc:Choice>
        <mc:Fallback>
          <p:control name="TextBox1" r:id="rId2" imgW="8496360" imgH="3238560">
            <p:pic>
              <p:nvPicPr>
                <p:cNvPr id="2" name="TextBox1"/>
                <p:cNvPicPr preferRelativeResize="0">
                  <a:picLocks noChangeArrowheads="1" noChangeShapeType="1"/>
                </p:cNvPicPr>
                <p:nvPr/>
              </p:nvPicPr>
              <p:blipFill>
                <a:blip r:embed="rId4"/>
                <a:srcRect/>
                <a:stretch>
                  <a:fillRect/>
                </a:stretch>
              </p:blipFill>
              <p:spPr bwMode="auto">
                <a:xfrm>
                  <a:off x="323850" y="2997200"/>
                  <a:ext cx="8496300" cy="324008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17794409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88640"/>
            <a:ext cx="8280920" cy="2736304"/>
          </a:xfrm>
        </p:spPr>
        <p:txBody>
          <a:bodyPr/>
          <a:lstStyle/>
          <a:p>
            <a:pPr>
              <a:lnSpc>
                <a:spcPct val="100000"/>
              </a:lnSpc>
              <a:spcBef>
                <a:spcPts val="0"/>
              </a:spcBef>
            </a:pPr>
            <a:r>
              <a:rPr lang="zh-CN" altLang="zh-CN" sz="2400" dirty="0" smtClean="0"/>
              <a:t>例</a:t>
            </a:r>
            <a:r>
              <a:rPr lang="en-US" altLang="zh-CN" sz="2400" dirty="0" smtClean="0"/>
              <a:t>3  </a:t>
            </a:r>
            <a:r>
              <a:rPr lang="zh-CN" altLang="zh-CN" sz="2400" dirty="0" smtClean="0"/>
              <a:t>统计每个学生的考试平均成绩，列出学号、考试平均成绩和考试情况，其中考试情况的处理为： </a:t>
            </a:r>
          </a:p>
          <a:p>
            <a:pPr lvl="1">
              <a:lnSpc>
                <a:spcPct val="100000"/>
              </a:lnSpc>
              <a:spcBef>
                <a:spcPts val="0"/>
              </a:spcBef>
            </a:pPr>
            <a:r>
              <a:rPr lang="zh-CN" altLang="zh-CN" sz="2400" dirty="0" smtClean="0"/>
              <a:t>如果平均成绩大于等于</a:t>
            </a:r>
            <a:r>
              <a:rPr lang="en-US" altLang="zh-CN" sz="2400" dirty="0" smtClean="0"/>
              <a:t>90</a:t>
            </a:r>
            <a:r>
              <a:rPr lang="zh-CN" altLang="zh-CN" sz="2400" dirty="0" smtClean="0"/>
              <a:t>，则考试情况为“好”；</a:t>
            </a:r>
          </a:p>
          <a:p>
            <a:pPr lvl="1">
              <a:lnSpc>
                <a:spcPct val="100000"/>
              </a:lnSpc>
              <a:spcBef>
                <a:spcPts val="0"/>
              </a:spcBef>
            </a:pPr>
            <a:r>
              <a:rPr lang="zh-CN" altLang="zh-CN" sz="2400" dirty="0" smtClean="0"/>
              <a:t>如果平均成绩在</a:t>
            </a:r>
            <a:r>
              <a:rPr lang="en-US" altLang="zh-CN" sz="2400" dirty="0" smtClean="0"/>
              <a:t>80</a:t>
            </a:r>
            <a:r>
              <a:rPr lang="zh-CN" altLang="zh-CN" sz="2400" dirty="0" smtClean="0"/>
              <a:t>～</a:t>
            </a:r>
            <a:r>
              <a:rPr lang="en-US" altLang="zh-CN" sz="2400" dirty="0" smtClean="0"/>
              <a:t>89</a:t>
            </a:r>
            <a:r>
              <a:rPr lang="zh-CN" altLang="zh-CN" sz="2400" dirty="0" smtClean="0"/>
              <a:t>，则考试情况为“比较好”；</a:t>
            </a:r>
          </a:p>
          <a:p>
            <a:pPr lvl="1">
              <a:lnSpc>
                <a:spcPct val="100000"/>
              </a:lnSpc>
              <a:spcBef>
                <a:spcPts val="0"/>
              </a:spcBef>
            </a:pPr>
            <a:r>
              <a:rPr lang="zh-CN" altLang="zh-CN" sz="2400" dirty="0" smtClean="0"/>
              <a:t>如果平均成绩在</a:t>
            </a:r>
            <a:r>
              <a:rPr lang="en-US" altLang="zh-CN" sz="2400" dirty="0" smtClean="0"/>
              <a:t>70</a:t>
            </a:r>
            <a:r>
              <a:rPr lang="zh-CN" altLang="zh-CN" sz="2400" dirty="0" smtClean="0"/>
              <a:t>～</a:t>
            </a:r>
            <a:r>
              <a:rPr lang="en-US" altLang="zh-CN" sz="2400" dirty="0" smtClean="0"/>
              <a:t>79</a:t>
            </a:r>
            <a:r>
              <a:rPr lang="zh-CN" altLang="zh-CN" sz="2400" dirty="0" smtClean="0"/>
              <a:t>，则考试情况为“一般”；</a:t>
            </a:r>
          </a:p>
          <a:p>
            <a:pPr lvl="1">
              <a:lnSpc>
                <a:spcPct val="100000"/>
              </a:lnSpc>
              <a:spcBef>
                <a:spcPts val="0"/>
              </a:spcBef>
            </a:pPr>
            <a:r>
              <a:rPr lang="zh-CN" altLang="zh-CN" sz="2400" dirty="0" smtClean="0"/>
              <a:t>如果平均成绩在</a:t>
            </a:r>
            <a:r>
              <a:rPr lang="en-US" altLang="zh-CN" sz="2400" dirty="0" smtClean="0"/>
              <a:t>60</a:t>
            </a:r>
            <a:r>
              <a:rPr lang="zh-CN" altLang="zh-CN" sz="2400" dirty="0" smtClean="0"/>
              <a:t>～</a:t>
            </a:r>
            <a:r>
              <a:rPr lang="en-US" altLang="zh-CN" sz="2400" dirty="0" smtClean="0"/>
              <a:t>69</a:t>
            </a:r>
            <a:r>
              <a:rPr lang="zh-CN" altLang="zh-CN" sz="2400" dirty="0" smtClean="0"/>
              <a:t>，则考试情况为“不太好”；</a:t>
            </a:r>
          </a:p>
          <a:p>
            <a:pPr lvl="1">
              <a:lnSpc>
                <a:spcPct val="100000"/>
              </a:lnSpc>
              <a:spcBef>
                <a:spcPts val="0"/>
              </a:spcBef>
            </a:pPr>
            <a:r>
              <a:rPr lang="zh-CN" altLang="zh-CN" sz="2400" dirty="0" smtClean="0"/>
              <a:t>如果平均成绩低于</a:t>
            </a:r>
            <a:r>
              <a:rPr lang="en-US" altLang="zh-CN" sz="2400" dirty="0" smtClean="0"/>
              <a:t>60</a:t>
            </a:r>
            <a:r>
              <a:rPr lang="zh-CN" altLang="zh-CN" sz="2400" dirty="0" smtClean="0"/>
              <a:t>，则考试情况为“比较差”。</a:t>
            </a:r>
            <a:endParaRPr lang="zh-CN" altLang="en-US" sz="2400" dirty="0"/>
          </a:p>
        </p:txBody>
      </p:sp>
      <p:sp>
        <p:nvSpPr>
          <p:cNvPr id="4" name="日期占位符 3"/>
          <p:cNvSpPr>
            <a:spLocks noGrp="1"/>
          </p:cNvSpPr>
          <p:nvPr>
            <p:ph type="dt" sz="half" idx="10"/>
          </p:nvPr>
        </p:nvSpPr>
        <p:spPr>
          <a:xfrm>
            <a:off x="609600" y="6309319"/>
            <a:ext cx="2017713" cy="412155"/>
          </a:xfrm>
        </p:spPr>
        <p:txBody>
          <a:bodyPr/>
          <a:lstStyle/>
          <a:p>
            <a:pPr>
              <a:defRPr/>
            </a:pPr>
            <a:fld id="{18754340-3C6E-4D76-B3A4-29A1751C58AF}" type="datetime8">
              <a:rPr lang="zh-CN" altLang="en-US" smtClean="0">
                <a:solidFill>
                  <a:srgbClr val="0000FF"/>
                </a:solidFill>
              </a:rPr>
              <a:pPr>
                <a:defRPr/>
              </a:pPr>
              <a:t>2016年3月3日10时1分</a:t>
            </a:fld>
            <a:endParaRPr lang="zh-CN" altLang="en-US" dirty="0">
              <a:solidFill>
                <a:srgbClr val="0000FF"/>
              </a:solidFill>
            </a:endParaRPr>
          </a:p>
        </p:txBody>
      </p:sp>
      <p:sp>
        <p:nvSpPr>
          <p:cNvPr id="5" name="灯片编号占位符 4"/>
          <p:cNvSpPr>
            <a:spLocks noGrp="1"/>
          </p:cNvSpPr>
          <p:nvPr>
            <p:ph type="sldNum" sz="quarter" idx="12"/>
          </p:nvPr>
        </p:nvSpPr>
        <p:spPr>
          <a:xfrm>
            <a:off x="6553200" y="6309319"/>
            <a:ext cx="1981200" cy="412155"/>
          </a:xfrm>
        </p:spPr>
        <p:txBody>
          <a:bodyPr/>
          <a:lstStyle/>
          <a:p>
            <a:pPr>
              <a:defRPr/>
            </a:pPr>
            <a:fld id="{A1C693C5-2466-49C7-9407-97947274FDD1}" type="slidenum">
              <a:rPr lang="zh-CN" altLang="en-US" smtClean="0">
                <a:solidFill>
                  <a:srgbClr val="0000FF"/>
                </a:solidFill>
              </a:rPr>
              <a:pPr>
                <a:defRPr/>
              </a:pPr>
              <a:t>107</a:t>
            </a:fld>
            <a:endParaRPr lang="zh-CN" altLang="en-US" dirty="0">
              <a:solidFill>
                <a:srgbClr val="0000FF"/>
              </a:solidFill>
            </a:endParaRPr>
          </a:p>
        </p:txBody>
      </p:sp>
    </p:spTree>
    <p:controls>
      <mc:AlternateContent xmlns:mc="http://schemas.openxmlformats.org/markup-compatibility/2006">
        <mc:Choice xmlns:v="urn:schemas-microsoft-com:vml" Requires="v">
          <p:control spid="5137" name="TextBox1" r:id="rId2" imgW="8420040" imgH="3095640"/>
        </mc:Choice>
        <mc:Fallback>
          <p:control name="TextBox1" r:id="rId2" imgW="8420040" imgH="3095640">
            <p:pic>
              <p:nvPicPr>
                <p:cNvPr id="2" name="TextBox1"/>
                <p:cNvPicPr preferRelativeResize="0">
                  <a:picLocks noChangeArrowheads="1" noChangeShapeType="1"/>
                </p:cNvPicPr>
                <p:nvPr/>
              </p:nvPicPr>
              <p:blipFill>
                <a:blip r:embed="rId4"/>
                <a:srcRect/>
                <a:stretch>
                  <a:fillRect/>
                </a:stretch>
              </p:blipFill>
              <p:spPr bwMode="auto">
                <a:xfrm>
                  <a:off x="323850" y="2924175"/>
                  <a:ext cx="8424863" cy="3097213"/>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79099344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6632"/>
            <a:ext cx="8280920" cy="3528392"/>
          </a:xfrm>
        </p:spPr>
        <p:txBody>
          <a:bodyPr/>
          <a:lstStyle/>
          <a:p>
            <a:pPr>
              <a:lnSpc>
                <a:spcPct val="100000"/>
              </a:lnSpc>
              <a:spcBef>
                <a:spcPts val="0"/>
              </a:spcBef>
            </a:pPr>
            <a:r>
              <a:rPr lang="zh-CN" altLang="zh-CN" sz="2800" dirty="0" smtClean="0"/>
              <a:t>例</a:t>
            </a:r>
            <a:r>
              <a:rPr lang="en-US" altLang="zh-CN" sz="2800" dirty="0" smtClean="0"/>
              <a:t>4  </a:t>
            </a:r>
            <a:r>
              <a:rPr lang="zh-CN" altLang="zh-CN" sz="2800" dirty="0" smtClean="0"/>
              <a:t>统计计算机系每个学生的选课门数，包括没有选课的学生。列出学号、选课门数和选课情况，对选课情况的处理为：</a:t>
            </a:r>
          </a:p>
          <a:p>
            <a:pPr lvl="1">
              <a:lnSpc>
                <a:spcPct val="100000"/>
              </a:lnSpc>
              <a:spcBef>
                <a:spcPts val="0"/>
              </a:spcBef>
            </a:pPr>
            <a:r>
              <a:rPr lang="zh-CN" altLang="zh-CN" sz="2800" dirty="0" smtClean="0"/>
              <a:t>如果选课门数超过</a:t>
            </a:r>
            <a:r>
              <a:rPr lang="en-US" altLang="zh-CN" sz="2800" dirty="0" smtClean="0"/>
              <a:t>4</a:t>
            </a:r>
            <a:r>
              <a:rPr lang="zh-CN" altLang="zh-CN" sz="2800" dirty="0" smtClean="0"/>
              <a:t>门，则为“多”；</a:t>
            </a:r>
          </a:p>
          <a:p>
            <a:pPr lvl="1">
              <a:lnSpc>
                <a:spcPct val="100000"/>
              </a:lnSpc>
              <a:spcBef>
                <a:spcPts val="0"/>
              </a:spcBef>
            </a:pPr>
            <a:r>
              <a:rPr lang="zh-CN" altLang="zh-CN" sz="2800" dirty="0" smtClean="0"/>
              <a:t>如果选课门数在</a:t>
            </a:r>
            <a:r>
              <a:rPr lang="en-US" altLang="zh-CN" sz="2800" dirty="0" smtClean="0"/>
              <a:t>2</a:t>
            </a:r>
            <a:r>
              <a:rPr lang="en-US" altLang="zh-CN" sz="2800" dirty="0" smtClean="0">
                <a:latin typeface="+mn-ea"/>
                <a:ea typeface="+mn-ea"/>
              </a:rPr>
              <a:t>~</a:t>
            </a:r>
            <a:r>
              <a:rPr lang="en-US" altLang="zh-CN" sz="2800" dirty="0" smtClean="0"/>
              <a:t>4</a:t>
            </a:r>
            <a:r>
              <a:rPr lang="zh-CN" altLang="zh-CN" sz="2800" dirty="0" smtClean="0"/>
              <a:t>范围内，则为“一般”；</a:t>
            </a:r>
          </a:p>
          <a:p>
            <a:pPr lvl="1">
              <a:lnSpc>
                <a:spcPct val="100000"/>
              </a:lnSpc>
              <a:spcBef>
                <a:spcPts val="0"/>
              </a:spcBef>
            </a:pPr>
            <a:r>
              <a:rPr lang="zh-CN" altLang="zh-CN" sz="2800" dirty="0" smtClean="0"/>
              <a:t>如果选课门数少于</a:t>
            </a:r>
            <a:r>
              <a:rPr lang="en-US" altLang="zh-CN" sz="2800" dirty="0" smtClean="0"/>
              <a:t>2</a:t>
            </a:r>
            <a:r>
              <a:rPr lang="zh-CN" altLang="zh-CN" sz="2800" dirty="0" smtClean="0"/>
              <a:t>门，则为“少”；</a:t>
            </a:r>
          </a:p>
          <a:p>
            <a:pPr lvl="1">
              <a:lnSpc>
                <a:spcPct val="100000"/>
              </a:lnSpc>
              <a:spcBef>
                <a:spcPts val="0"/>
              </a:spcBef>
            </a:pPr>
            <a:r>
              <a:rPr lang="zh-CN" altLang="zh-CN" sz="2800" dirty="0" smtClean="0"/>
              <a:t>如果学生没有选课，则“未选”。</a:t>
            </a:r>
          </a:p>
          <a:p>
            <a:pPr>
              <a:lnSpc>
                <a:spcPct val="100000"/>
              </a:lnSpc>
              <a:spcBef>
                <a:spcPts val="0"/>
              </a:spcBef>
            </a:pPr>
            <a:r>
              <a:rPr lang="zh-CN" altLang="zh-CN" sz="2800" dirty="0" smtClean="0"/>
              <a:t>将查询结果按选课门数降序排序。</a:t>
            </a:r>
            <a:endParaRPr lang="zh-CN" altLang="en-US" sz="2800" dirty="0"/>
          </a:p>
        </p:txBody>
      </p:sp>
      <p:sp>
        <p:nvSpPr>
          <p:cNvPr id="4" name="日期占位符 3"/>
          <p:cNvSpPr>
            <a:spLocks noGrp="1"/>
          </p:cNvSpPr>
          <p:nvPr>
            <p:ph type="dt" sz="half" idx="10"/>
          </p:nvPr>
        </p:nvSpPr>
        <p:spPr>
          <a:xfrm>
            <a:off x="609600" y="6309319"/>
            <a:ext cx="2017713" cy="412155"/>
          </a:xfrm>
        </p:spPr>
        <p:txBody>
          <a:bodyPr/>
          <a:lstStyle/>
          <a:p>
            <a:pPr>
              <a:defRPr/>
            </a:pPr>
            <a:fld id="{A7BA2220-2660-48F6-A597-8DA69550C21F}" type="datetime8">
              <a:rPr lang="zh-CN" altLang="en-US" smtClean="0">
                <a:solidFill>
                  <a:srgbClr val="0000FF"/>
                </a:solidFill>
              </a:rPr>
              <a:pPr>
                <a:defRPr/>
              </a:pPr>
              <a:t>2016年3月3日10时1分</a:t>
            </a:fld>
            <a:endParaRPr lang="zh-CN" altLang="en-US" dirty="0">
              <a:solidFill>
                <a:srgbClr val="0000FF"/>
              </a:solidFill>
            </a:endParaRPr>
          </a:p>
        </p:txBody>
      </p:sp>
      <p:sp>
        <p:nvSpPr>
          <p:cNvPr id="5" name="灯片编号占位符 4"/>
          <p:cNvSpPr>
            <a:spLocks noGrp="1"/>
          </p:cNvSpPr>
          <p:nvPr>
            <p:ph type="sldNum" sz="quarter" idx="12"/>
          </p:nvPr>
        </p:nvSpPr>
        <p:spPr>
          <a:xfrm>
            <a:off x="6553200" y="6309319"/>
            <a:ext cx="1981200" cy="412155"/>
          </a:xfrm>
        </p:spPr>
        <p:txBody>
          <a:bodyPr/>
          <a:lstStyle/>
          <a:p>
            <a:pPr>
              <a:defRPr/>
            </a:pPr>
            <a:fld id="{A1C693C5-2466-49C7-9407-97947274FDD1}" type="slidenum">
              <a:rPr lang="zh-CN" altLang="en-US" smtClean="0">
                <a:solidFill>
                  <a:srgbClr val="0000FF"/>
                </a:solidFill>
              </a:rPr>
              <a:pPr>
                <a:defRPr/>
              </a:pPr>
              <a:t>108</a:t>
            </a:fld>
            <a:endParaRPr lang="zh-CN" altLang="en-US" dirty="0">
              <a:solidFill>
                <a:srgbClr val="0000FF"/>
              </a:solidFill>
            </a:endParaRPr>
          </a:p>
        </p:txBody>
      </p:sp>
    </p:spTree>
    <p:controls>
      <mc:AlternateContent xmlns:mc="http://schemas.openxmlformats.org/markup-compatibility/2006">
        <mc:Choice xmlns:v="urn:schemas-microsoft-com:vml" Requires="v">
          <p:control spid="6161" name="TextBox1" r:id="rId2" imgW="8277120" imgH="2371680"/>
        </mc:Choice>
        <mc:Fallback>
          <p:control name="TextBox1" r:id="rId2" imgW="8277120" imgH="2371680">
            <p:pic>
              <p:nvPicPr>
                <p:cNvPr id="2" name="TextBox1"/>
                <p:cNvPicPr preferRelativeResize="0">
                  <a:picLocks noChangeArrowheads="1" noChangeShapeType="1"/>
                </p:cNvPicPr>
                <p:nvPr/>
              </p:nvPicPr>
              <p:blipFill>
                <a:blip r:embed="rId4"/>
                <a:srcRect/>
                <a:stretch>
                  <a:fillRect/>
                </a:stretch>
              </p:blipFill>
              <p:spPr bwMode="auto">
                <a:xfrm>
                  <a:off x="468313" y="3644900"/>
                  <a:ext cx="8280400" cy="237648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96985093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5.6 </a:t>
            </a:r>
            <a:r>
              <a:rPr lang="zh-CN" altLang="zh-CN" dirty="0" smtClean="0"/>
              <a:t>将查询结果保存到新表</a:t>
            </a:r>
            <a:endParaRPr lang="zh-CN" altLang="en-US" dirty="0"/>
          </a:p>
        </p:txBody>
      </p:sp>
      <p:sp>
        <p:nvSpPr>
          <p:cNvPr id="3" name="内容占位符 2"/>
          <p:cNvSpPr>
            <a:spLocks noGrp="1"/>
          </p:cNvSpPr>
          <p:nvPr>
            <p:ph idx="1"/>
          </p:nvPr>
        </p:nvSpPr>
        <p:spPr/>
        <p:txBody>
          <a:bodyPr/>
          <a:lstStyle/>
          <a:p>
            <a:pPr>
              <a:buNone/>
            </a:pPr>
            <a:r>
              <a:rPr lang="en-US" altLang="zh-CN" dirty="0" smtClean="0">
                <a:solidFill>
                  <a:srgbClr val="FF0000"/>
                </a:solidFill>
              </a:rPr>
              <a:t>SELECT </a:t>
            </a:r>
            <a:r>
              <a:rPr lang="zh-CN" altLang="zh-CN" dirty="0" smtClean="0">
                <a:solidFill>
                  <a:srgbClr val="FF0000"/>
                </a:solidFill>
              </a:rPr>
              <a:t>查询列表序列</a:t>
            </a:r>
            <a:r>
              <a:rPr lang="en-US" altLang="zh-CN" dirty="0" smtClean="0">
                <a:solidFill>
                  <a:srgbClr val="FF0000"/>
                </a:solidFill>
              </a:rPr>
              <a:t> </a:t>
            </a:r>
            <a:r>
              <a:rPr lang="en-US" altLang="zh-CN" dirty="0" smtClean="0">
                <a:solidFill>
                  <a:srgbClr val="008000"/>
                </a:solidFill>
              </a:rPr>
              <a:t>INTO &lt;</a:t>
            </a:r>
            <a:r>
              <a:rPr lang="zh-CN" altLang="zh-CN" dirty="0" smtClean="0">
                <a:solidFill>
                  <a:srgbClr val="008000"/>
                </a:solidFill>
              </a:rPr>
              <a:t>新表名</a:t>
            </a:r>
            <a:r>
              <a:rPr lang="en-US" altLang="zh-CN" dirty="0" smtClean="0">
                <a:solidFill>
                  <a:srgbClr val="008000"/>
                </a:solidFill>
              </a:rPr>
              <a:t>&gt;</a:t>
            </a:r>
            <a:endParaRPr lang="zh-CN" altLang="zh-CN" dirty="0" smtClean="0">
              <a:solidFill>
                <a:srgbClr val="008000"/>
              </a:solidFill>
            </a:endParaRPr>
          </a:p>
          <a:p>
            <a:pPr>
              <a:buNone/>
            </a:pPr>
            <a:r>
              <a:rPr lang="en-US" altLang="zh-CN" dirty="0" smtClean="0">
                <a:solidFill>
                  <a:srgbClr val="FF0000"/>
                </a:solidFill>
              </a:rPr>
              <a:t> FROM </a:t>
            </a:r>
            <a:r>
              <a:rPr lang="zh-CN" altLang="zh-CN" dirty="0" smtClean="0">
                <a:solidFill>
                  <a:srgbClr val="FF0000"/>
                </a:solidFill>
              </a:rPr>
              <a:t>数据源</a:t>
            </a:r>
          </a:p>
          <a:p>
            <a:pPr>
              <a:buNone/>
            </a:pPr>
            <a:r>
              <a:rPr lang="en-US" altLang="zh-CN" dirty="0" smtClean="0">
                <a:solidFill>
                  <a:srgbClr val="FF0000"/>
                </a:solidFill>
              </a:rPr>
              <a:t> …</a:t>
            </a:r>
          </a:p>
          <a:p>
            <a:r>
              <a:rPr lang="en-US" altLang="zh-CN" dirty="0" smtClean="0">
                <a:solidFill>
                  <a:srgbClr val="008000"/>
                </a:solidFill>
              </a:rPr>
              <a:t>&lt;</a:t>
            </a:r>
            <a:r>
              <a:rPr lang="zh-CN" altLang="zh-CN" dirty="0" smtClean="0">
                <a:solidFill>
                  <a:srgbClr val="008000"/>
                </a:solidFill>
              </a:rPr>
              <a:t>新表名</a:t>
            </a:r>
            <a:r>
              <a:rPr lang="en-US" altLang="zh-CN" dirty="0" smtClean="0">
                <a:solidFill>
                  <a:srgbClr val="008000"/>
                </a:solidFill>
              </a:rPr>
              <a:t>&gt;</a:t>
            </a:r>
            <a:r>
              <a:rPr lang="zh-CN" altLang="en-US" dirty="0" smtClean="0"/>
              <a:t>：</a:t>
            </a:r>
            <a:r>
              <a:rPr lang="zh-CN" altLang="zh-CN" dirty="0" smtClean="0"/>
              <a:t>存放查询结果的表名。</a:t>
            </a:r>
            <a:endParaRPr lang="en-US" altLang="zh-CN" dirty="0" smtClean="0"/>
          </a:p>
          <a:p>
            <a:r>
              <a:rPr lang="zh-CN" altLang="en-US" dirty="0" smtClean="0"/>
              <a:t>该</a:t>
            </a:r>
            <a:r>
              <a:rPr lang="zh-CN" altLang="zh-CN" dirty="0" smtClean="0"/>
              <a:t>语句将查询结果保存到新表中。</a:t>
            </a:r>
            <a:endParaRPr lang="zh-CN" altLang="en-US" dirty="0"/>
          </a:p>
        </p:txBody>
      </p:sp>
      <p:sp>
        <p:nvSpPr>
          <p:cNvPr id="4" name="日期占位符 3"/>
          <p:cNvSpPr>
            <a:spLocks noGrp="1"/>
          </p:cNvSpPr>
          <p:nvPr>
            <p:ph type="dt" sz="half" idx="10"/>
          </p:nvPr>
        </p:nvSpPr>
        <p:spPr/>
        <p:txBody>
          <a:bodyPr/>
          <a:lstStyle/>
          <a:p>
            <a:pPr>
              <a:defRPr/>
            </a:pPr>
            <a:fld id="{6FA8C843-BE14-4815-B4A0-D1524C0F6B61}" type="datetime8">
              <a:rPr lang="zh-CN" altLang="en-US" smtClean="0">
                <a:solidFill>
                  <a:srgbClr val="0000FF"/>
                </a:solidFill>
              </a:rPr>
              <a:pPr>
                <a:defRPr/>
              </a:pPr>
              <a:t>2016年3月3日10时14分</a:t>
            </a:fld>
            <a:endParaRPr lang="zh-CN" altLang="en-US" dirty="0">
              <a:solidFill>
                <a:srgbClr val="0000FF"/>
              </a:solidFill>
            </a:endParaRPr>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solidFill>
                  <a:srgbClr val="0000FF"/>
                </a:solidFill>
              </a:rPr>
              <a:pPr>
                <a:defRPr/>
              </a:pPr>
              <a:t>109</a:t>
            </a:fld>
            <a:endParaRPr lang="zh-CN" altLang="en-US" dirty="0">
              <a:solidFill>
                <a:srgbClr val="0000FF"/>
              </a:solidFill>
            </a:endParaRPr>
          </a:p>
        </p:txBody>
      </p:sp>
    </p:spTree>
    <p:extLst>
      <p:ext uri="{BB962C8B-B14F-4D97-AF65-F5344CB8AC3E}">
        <p14:creationId xmlns:p14="http://schemas.microsoft.com/office/powerpoint/2010/main" val="34024132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4</a:t>
            </a:r>
            <a:r>
              <a:rPr lang="zh-CN" altLang="en-US" dirty="0" smtClean="0"/>
              <a:t>查询结果</a:t>
            </a:r>
            <a:endParaRPr lang="zh-CN" altLang="en-US" dirty="0"/>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11</a:t>
            </a:fld>
            <a:endParaRPr lang="zh-CN" altLang="en-US"/>
          </a:p>
        </p:txBody>
      </p:sp>
      <p:graphicFrame>
        <p:nvGraphicFramePr>
          <p:cNvPr id="6" name="表格 5"/>
          <p:cNvGraphicFramePr>
            <a:graphicFrameLocks noGrp="1"/>
          </p:cNvGraphicFramePr>
          <p:nvPr/>
        </p:nvGraphicFramePr>
        <p:xfrm>
          <a:off x="467544" y="1484784"/>
          <a:ext cx="5040559" cy="3312364"/>
        </p:xfrm>
        <a:graphic>
          <a:graphicData uri="http://schemas.openxmlformats.org/drawingml/2006/table">
            <a:tbl>
              <a:tblPr/>
              <a:tblGrid>
                <a:gridCol w="1111887"/>
                <a:gridCol w="976344"/>
                <a:gridCol w="720080"/>
                <a:gridCol w="792088"/>
                <a:gridCol w="1440160"/>
              </a:tblGrid>
              <a:tr h="301124">
                <a:tc>
                  <a:txBody>
                    <a:bodyPr/>
                    <a:lstStyle/>
                    <a:p>
                      <a:pPr indent="127000" algn="ctr">
                        <a:spcAft>
                          <a:spcPts val="0"/>
                        </a:spcAft>
                      </a:pPr>
                      <a:r>
                        <a:rPr lang="en-US" sz="1800" b="1" kern="1000" dirty="0" err="1">
                          <a:solidFill>
                            <a:srgbClr val="C00000"/>
                          </a:solidFill>
                          <a:latin typeface="Times New Roman"/>
                          <a:ea typeface="方正书宋简体"/>
                          <a:cs typeface="Times New Roman"/>
                        </a:rPr>
                        <a:t>Sno</a:t>
                      </a:r>
                      <a:endParaRPr lang="zh-CN" sz="2000" b="1" kern="1000" dirty="0">
                        <a:solidFill>
                          <a:srgbClr val="C0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err="1">
                          <a:solidFill>
                            <a:srgbClr val="C00000"/>
                          </a:solidFill>
                          <a:latin typeface="Times New Roman"/>
                          <a:ea typeface="方正书宋简体"/>
                          <a:cs typeface="Times New Roman"/>
                        </a:rPr>
                        <a:t>Sname</a:t>
                      </a:r>
                      <a:endParaRPr lang="zh-CN" sz="2000" b="1" kern="1000" dirty="0">
                        <a:solidFill>
                          <a:srgbClr val="C0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err="1">
                          <a:solidFill>
                            <a:srgbClr val="C00000"/>
                          </a:solidFill>
                          <a:latin typeface="Times New Roman"/>
                          <a:ea typeface="方正书宋简体"/>
                          <a:cs typeface="Times New Roman"/>
                        </a:rPr>
                        <a:t>Ssex</a:t>
                      </a:r>
                      <a:endParaRPr lang="zh-CN" sz="2000" b="1" kern="1000" dirty="0">
                        <a:solidFill>
                          <a:srgbClr val="C0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C00000"/>
                          </a:solidFill>
                          <a:latin typeface="Times New Roman"/>
                          <a:ea typeface="方正书宋简体"/>
                          <a:cs typeface="Times New Roman"/>
                        </a:rPr>
                        <a:t>Sage</a:t>
                      </a:r>
                      <a:endParaRPr lang="zh-CN" sz="2000" b="1" kern="1000" dirty="0">
                        <a:solidFill>
                          <a:srgbClr val="C0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err="1">
                          <a:solidFill>
                            <a:srgbClr val="C00000"/>
                          </a:solidFill>
                          <a:latin typeface="Times New Roman"/>
                          <a:ea typeface="方正书宋简体"/>
                          <a:cs typeface="Times New Roman"/>
                        </a:rPr>
                        <a:t>Sdept</a:t>
                      </a:r>
                      <a:endParaRPr lang="zh-CN" sz="2000" b="1" kern="1000" dirty="0">
                        <a:solidFill>
                          <a:srgbClr val="C0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a:ea typeface="方正书宋简体"/>
                          <a:cs typeface="Times New Roman"/>
                        </a:rPr>
                        <a:t>0811101</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李勇</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男</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a:ea typeface="方正书宋简体"/>
                          <a:cs typeface="Times New Roman"/>
                        </a:rPr>
                        <a:t>21</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计算机系</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a:ea typeface="方正书宋简体"/>
                          <a:cs typeface="Times New Roman"/>
                        </a:rPr>
                        <a:t>0811102</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刘晨</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男</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a:ea typeface="方正书宋简体"/>
                          <a:cs typeface="Times New Roman"/>
                        </a:rPr>
                        <a:t>20</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计算机系</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a:ea typeface="方正书宋简体"/>
                          <a:cs typeface="Times New Roman"/>
                        </a:rPr>
                        <a:t>0811103</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王敏</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女</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a:ea typeface="方正书宋简体"/>
                          <a:cs typeface="Times New Roman"/>
                        </a:rPr>
                        <a:t>20</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计算机系</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a:solidFill>
                            <a:srgbClr val="000000"/>
                          </a:solidFill>
                          <a:latin typeface="宋体"/>
                          <a:ea typeface="方正书宋简体"/>
                          <a:cs typeface="Times New Roman"/>
                        </a:rPr>
                        <a:t>0811104</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张小红</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女</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a:ea typeface="方正书宋简体"/>
                          <a:cs typeface="Times New Roman"/>
                        </a:rPr>
                        <a:t>19</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计算机系</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a:ea typeface="方正书宋简体"/>
                          <a:cs typeface="Times New Roman"/>
                        </a:rPr>
                        <a:t>0821101</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张立</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男</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a:ea typeface="方正书宋简体"/>
                          <a:cs typeface="Times New Roman"/>
                        </a:rPr>
                        <a:t>20</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信息管理系</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a:ea typeface="方正书宋简体"/>
                          <a:cs typeface="Times New Roman"/>
                        </a:rPr>
                        <a:t>0821102</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吴宾</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女</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a:ea typeface="方正书宋简体"/>
                          <a:cs typeface="Times New Roman"/>
                        </a:rPr>
                        <a:t>19</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信息管理系</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a:ea typeface="方正书宋简体"/>
                          <a:cs typeface="Times New Roman"/>
                        </a:rPr>
                        <a:t>0821103</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张海</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男</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宋体"/>
                          <a:ea typeface="方正书宋简体"/>
                          <a:cs typeface="Times New Roman"/>
                        </a:rPr>
                        <a:t>20</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信息管理系</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a:ea typeface="方正书宋简体"/>
                          <a:cs typeface="Times New Roman"/>
                        </a:rPr>
                        <a:t>0831101</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钱小平</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女</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宋体"/>
                          <a:ea typeface="方正书宋简体"/>
                          <a:cs typeface="Times New Roman"/>
                        </a:rPr>
                        <a:t>21</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通信工程系</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a:ea typeface="方正书宋简体"/>
                          <a:cs typeface="Times New Roman"/>
                        </a:rPr>
                        <a:t>0831102</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王大力</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男</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宋体"/>
                          <a:ea typeface="方正书宋简体"/>
                          <a:cs typeface="Times New Roman"/>
                        </a:rPr>
                        <a:t>20</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通信工程系</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a:ea typeface="方正书宋简体"/>
                          <a:cs typeface="Times New Roman"/>
                        </a:rPr>
                        <a:t>0831103</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张姗姗</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女</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宋体"/>
                          <a:ea typeface="方正书宋简体"/>
                          <a:cs typeface="Times New Roman"/>
                        </a:rPr>
                        <a:t>19</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通信工程系</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6156176" y="2708924"/>
          <a:ext cx="2448273" cy="3312364"/>
        </p:xfrm>
        <a:graphic>
          <a:graphicData uri="http://schemas.openxmlformats.org/drawingml/2006/table">
            <a:tbl>
              <a:tblPr/>
              <a:tblGrid>
                <a:gridCol w="1300645"/>
                <a:gridCol w="1147628"/>
              </a:tblGrid>
              <a:tr h="301124">
                <a:tc>
                  <a:txBody>
                    <a:bodyPr/>
                    <a:lstStyle/>
                    <a:p>
                      <a:pPr indent="127000" algn="ctr">
                        <a:spcAft>
                          <a:spcPts val="0"/>
                        </a:spcAft>
                      </a:pPr>
                      <a:r>
                        <a:rPr lang="en-US" sz="1800" b="1" kern="1000" dirty="0" err="1">
                          <a:solidFill>
                            <a:srgbClr val="C00000"/>
                          </a:solidFill>
                          <a:latin typeface="Times New Roman"/>
                          <a:ea typeface="方正书宋简体"/>
                          <a:cs typeface="Times New Roman"/>
                        </a:rPr>
                        <a:t>Sname</a:t>
                      </a:r>
                      <a:endParaRPr lang="zh-CN" sz="2000" b="1" kern="1000" dirty="0">
                        <a:solidFill>
                          <a:srgbClr val="C0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smtClean="0">
                          <a:solidFill>
                            <a:srgbClr val="C00000"/>
                          </a:solidFill>
                          <a:latin typeface="Times New Roman"/>
                          <a:ea typeface="方正书宋简体"/>
                          <a:cs typeface="Times New Roman"/>
                        </a:rPr>
                        <a:t>(</a:t>
                      </a:r>
                      <a:r>
                        <a:rPr lang="zh-CN" altLang="en-US" sz="1800" b="1" kern="1000" dirty="0" smtClean="0">
                          <a:solidFill>
                            <a:srgbClr val="C00000"/>
                          </a:solidFill>
                          <a:latin typeface="Times New Roman"/>
                          <a:ea typeface="方正书宋简体"/>
                          <a:cs typeface="Times New Roman"/>
                        </a:rPr>
                        <a:t>无列名</a:t>
                      </a:r>
                      <a:r>
                        <a:rPr lang="en-US" sz="1800" b="1" kern="1000" dirty="0" smtClean="0">
                          <a:solidFill>
                            <a:srgbClr val="C00000"/>
                          </a:solidFill>
                          <a:latin typeface="Times New Roman"/>
                          <a:ea typeface="方正书宋简体"/>
                          <a:cs typeface="Times New Roman"/>
                        </a:rPr>
                        <a:t>)</a:t>
                      </a:r>
                      <a:endParaRPr lang="zh-CN" sz="2000" b="1" kern="1000" dirty="0">
                        <a:solidFill>
                          <a:srgbClr val="C0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000000"/>
                          </a:solidFill>
                          <a:latin typeface="Times New Roman"/>
                          <a:ea typeface="宋体"/>
                          <a:cs typeface="Times New Roman"/>
                        </a:rPr>
                        <a:t>李勇</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smtClean="0">
                          <a:solidFill>
                            <a:srgbClr val="000000"/>
                          </a:solidFill>
                          <a:latin typeface="宋体"/>
                          <a:ea typeface="方正书宋简体"/>
                          <a:cs typeface="Times New Roman"/>
                        </a:rPr>
                        <a:t>1988</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000000"/>
                          </a:solidFill>
                          <a:latin typeface="Times New Roman"/>
                          <a:ea typeface="宋体"/>
                          <a:cs typeface="Times New Roman"/>
                        </a:rPr>
                        <a:t>刘晨</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smtClean="0">
                          <a:solidFill>
                            <a:srgbClr val="000000"/>
                          </a:solidFill>
                          <a:latin typeface="宋体"/>
                          <a:ea typeface="方正书宋简体"/>
                          <a:cs typeface="Times New Roman"/>
                        </a:rPr>
                        <a:t>1989</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000000"/>
                          </a:solidFill>
                          <a:latin typeface="Times New Roman"/>
                          <a:ea typeface="宋体"/>
                          <a:cs typeface="Times New Roman"/>
                        </a:rPr>
                        <a:t>王敏</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smtClean="0">
                          <a:solidFill>
                            <a:srgbClr val="000000"/>
                          </a:solidFill>
                          <a:latin typeface="宋体"/>
                          <a:ea typeface="方正书宋简体"/>
                          <a:cs typeface="Times New Roman"/>
                        </a:rPr>
                        <a:t>1989</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000000"/>
                          </a:solidFill>
                          <a:latin typeface="Times New Roman"/>
                          <a:ea typeface="宋体"/>
                          <a:cs typeface="Times New Roman"/>
                        </a:rPr>
                        <a:t>张小红</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altLang="zh-CN" sz="1800" b="1" kern="1000" dirty="0" smtClean="0">
                          <a:solidFill>
                            <a:srgbClr val="000000"/>
                          </a:solidFill>
                          <a:latin typeface="宋体"/>
                          <a:ea typeface="方正书宋简体"/>
                          <a:cs typeface="Times New Roman"/>
                        </a:rPr>
                        <a:t>1990</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000000"/>
                          </a:solidFill>
                          <a:latin typeface="Times New Roman"/>
                          <a:ea typeface="宋体"/>
                          <a:cs typeface="Times New Roman"/>
                        </a:rPr>
                        <a:t>张立</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altLang="zh-CN" sz="1800" b="1" kern="1000" dirty="0" smtClean="0">
                          <a:solidFill>
                            <a:srgbClr val="000000"/>
                          </a:solidFill>
                          <a:latin typeface="宋体"/>
                          <a:ea typeface="方正书宋简体"/>
                          <a:cs typeface="Times New Roman"/>
                        </a:rPr>
                        <a:t>1989</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000000"/>
                          </a:solidFill>
                          <a:latin typeface="Times New Roman"/>
                          <a:ea typeface="宋体"/>
                          <a:cs typeface="Times New Roman"/>
                        </a:rPr>
                        <a:t>吴宾</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smtClean="0">
                          <a:solidFill>
                            <a:srgbClr val="000000"/>
                          </a:solidFill>
                          <a:latin typeface="宋体"/>
                          <a:ea typeface="方正书宋简体"/>
                          <a:cs typeface="Times New Roman"/>
                        </a:rPr>
                        <a:t>1990</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000000"/>
                          </a:solidFill>
                          <a:latin typeface="Times New Roman"/>
                          <a:ea typeface="宋体"/>
                          <a:cs typeface="Times New Roman"/>
                        </a:rPr>
                        <a:t>张海</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smtClean="0">
                          <a:solidFill>
                            <a:srgbClr val="000000"/>
                          </a:solidFill>
                          <a:latin typeface="宋体"/>
                          <a:ea typeface="方正书宋简体"/>
                          <a:cs typeface="Times New Roman"/>
                        </a:rPr>
                        <a:t>1989</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000000"/>
                          </a:solidFill>
                          <a:latin typeface="Times New Roman"/>
                          <a:ea typeface="宋体"/>
                          <a:cs typeface="Times New Roman"/>
                        </a:rPr>
                        <a:t>钱小平</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altLang="zh-CN" sz="1800" b="1" kern="1000" dirty="0" smtClean="0">
                          <a:solidFill>
                            <a:srgbClr val="000000"/>
                          </a:solidFill>
                          <a:latin typeface="宋体"/>
                          <a:ea typeface="方正书宋简体"/>
                          <a:cs typeface="Times New Roman"/>
                        </a:rPr>
                        <a:t>1988</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000000"/>
                          </a:solidFill>
                          <a:latin typeface="Times New Roman"/>
                          <a:ea typeface="宋体"/>
                          <a:cs typeface="Times New Roman"/>
                        </a:rPr>
                        <a:t>王大力</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altLang="zh-CN" sz="1800" b="1" kern="1000" dirty="0" smtClean="0">
                          <a:solidFill>
                            <a:srgbClr val="000000"/>
                          </a:solidFill>
                          <a:latin typeface="宋体"/>
                          <a:ea typeface="方正书宋简体"/>
                          <a:cs typeface="Times New Roman"/>
                        </a:rPr>
                        <a:t>1989</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000000"/>
                          </a:solidFill>
                          <a:latin typeface="Times New Roman"/>
                          <a:ea typeface="宋体"/>
                          <a:cs typeface="Times New Roman"/>
                        </a:rPr>
                        <a:t>张姗姗</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altLang="zh-CN" sz="1800" b="1" kern="1000" dirty="0" smtClean="0">
                          <a:solidFill>
                            <a:srgbClr val="000000"/>
                          </a:solidFill>
                          <a:latin typeface="宋体"/>
                          <a:ea typeface="方正书宋简体"/>
                          <a:cs typeface="Times New Roman"/>
                        </a:rPr>
                        <a:t>1990</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上弧形箭头 7"/>
          <p:cNvSpPr/>
          <p:nvPr/>
        </p:nvSpPr>
        <p:spPr>
          <a:xfrm rot="1677123">
            <a:off x="5775134" y="1828932"/>
            <a:ext cx="1440160" cy="576064"/>
          </a:xfrm>
          <a:prstGeom prst="curvedDown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TextBox 8"/>
          <p:cNvSpPr txBox="1"/>
          <p:nvPr/>
        </p:nvSpPr>
        <p:spPr>
          <a:xfrm>
            <a:off x="6660232" y="1340768"/>
            <a:ext cx="2232248" cy="923330"/>
          </a:xfrm>
          <a:prstGeom prst="rect">
            <a:avLst/>
          </a:prstGeom>
          <a:noFill/>
        </p:spPr>
        <p:txBody>
          <a:bodyPr wrap="square" rtlCol="0">
            <a:spAutoFit/>
          </a:bodyPr>
          <a:lstStyle/>
          <a:p>
            <a:pPr>
              <a:buNone/>
            </a:pPr>
            <a:r>
              <a:rPr lang="en-US" altLang="zh-CN" dirty="0" smtClean="0">
                <a:solidFill>
                  <a:srgbClr val="FF0000"/>
                </a:solidFill>
              </a:rPr>
              <a:t>SELECT </a:t>
            </a:r>
            <a:r>
              <a:rPr lang="en-US" altLang="zh-CN" dirty="0" err="1" smtClean="0">
                <a:solidFill>
                  <a:srgbClr val="FF0000"/>
                </a:solidFill>
              </a:rPr>
              <a:t>Sname</a:t>
            </a:r>
            <a:r>
              <a:rPr lang="en-US" altLang="zh-CN" dirty="0" smtClean="0">
                <a:solidFill>
                  <a:srgbClr val="FF0000"/>
                </a:solidFill>
              </a:rPr>
              <a:t>, 2014 - Sage </a:t>
            </a:r>
          </a:p>
          <a:p>
            <a:pPr>
              <a:buNone/>
            </a:pPr>
            <a:r>
              <a:rPr lang="en-US" altLang="zh-CN" dirty="0" smtClean="0">
                <a:solidFill>
                  <a:srgbClr val="FF0000"/>
                </a:solidFill>
              </a:rPr>
              <a:t>    FROM Student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1000" fill="hold"/>
                                        <p:tgtEl>
                                          <p:spTgt spid="8"/>
                                        </p:tgtEl>
                                        <p:attrNameLst>
                                          <p:attrName>ppt_w</p:attrName>
                                        </p:attrNameLst>
                                      </p:cBhvr>
                                      <p:tavLst>
                                        <p:tav tm="0">
                                          <p:val>
                                            <p:strVal val="#ppt_w*0.70"/>
                                          </p:val>
                                        </p:tav>
                                        <p:tav tm="100000">
                                          <p:val>
                                            <p:strVal val="#ppt_w"/>
                                          </p:val>
                                        </p:tav>
                                      </p:tavLst>
                                    </p:anim>
                                    <p:anim calcmode="lin" valueType="num">
                                      <p:cBhvr>
                                        <p:cTn id="18" dur="1000" fill="hold"/>
                                        <p:tgtEl>
                                          <p:spTgt spid="8"/>
                                        </p:tgtEl>
                                        <p:attrNameLst>
                                          <p:attrName>ppt_h</p:attrName>
                                        </p:attrNameLst>
                                      </p:cBhvr>
                                      <p:tavLst>
                                        <p:tav tm="0">
                                          <p:val>
                                            <p:strVal val="#ppt_h"/>
                                          </p:val>
                                        </p:tav>
                                        <p:tav tm="100000">
                                          <p:val>
                                            <p:strVal val="#ppt_h"/>
                                          </p:val>
                                        </p:tav>
                                      </p:tavLst>
                                    </p:anim>
                                    <p:animEffect transition="in" filter="fade">
                                      <p:cBhvr>
                                        <p:cTn id="19" dur="1000"/>
                                        <p:tgtEl>
                                          <p:spTgt spid="8"/>
                                        </p:tgtEl>
                                      </p:cBhvr>
                                    </p:animEffect>
                                  </p:childTnLst>
                                </p:cTn>
                              </p:par>
                            </p:childTnLst>
                          </p:cTn>
                        </p:par>
                        <p:par>
                          <p:cTn id="20" fill="hold">
                            <p:stCondLst>
                              <p:cond delay="1000"/>
                            </p:stCondLst>
                            <p:childTnLst>
                              <p:par>
                                <p:cTn id="21" presetID="3" presetClass="entr" presetSubtype="1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539552" y="1414934"/>
            <a:ext cx="8208912" cy="4678362"/>
          </a:xfrm>
        </p:spPr>
        <p:txBody>
          <a:bodyPr/>
          <a:lstStyle/>
          <a:p>
            <a:pPr>
              <a:spcBef>
                <a:spcPts val="600"/>
              </a:spcBef>
            </a:pPr>
            <a:r>
              <a:rPr lang="zh-CN" altLang="zh-CN" sz="3400" dirty="0" smtClean="0"/>
              <a:t>例</a:t>
            </a:r>
            <a:r>
              <a:rPr lang="en-US" altLang="zh-CN" sz="3400" dirty="0" smtClean="0"/>
              <a:t>1 </a:t>
            </a:r>
            <a:r>
              <a:rPr lang="zh-CN" altLang="zh-CN" sz="3400" dirty="0" smtClean="0"/>
              <a:t>将计算机系学生的学号、姓名、性别和年龄信息永久保存到</a:t>
            </a:r>
            <a:r>
              <a:rPr lang="en-US" altLang="zh-CN" sz="3400" dirty="0" err="1" smtClean="0"/>
              <a:t>Student_CS</a:t>
            </a:r>
            <a:r>
              <a:rPr lang="zh-CN" altLang="zh-CN" sz="3400" dirty="0" smtClean="0"/>
              <a:t>表中。</a:t>
            </a:r>
          </a:p>
          <a:p>
            <a:pPr lvl="1">
              <a:spcBef>
                <a:spcPts val="600"/>
              </a:spcBef>
              <a:buNone/>
            </a:pPr>
            <a:r>
              <a:rPr lang="en-US" altLang="zh-CN" dirty="0" smtClean="0">
                <a:solidFill>
                  <a:srgbClr val="0000FF"/>
                </a:solidFill>
              </a:rPr>
              <a:t>SELECT </a:t>
            </a:r>
            <a:r>
              <a:rPr lang="en-US" altLang="zh-CN" dirty="0" err="1" smtClean="0">
                <a:solidFill>
                  <a:srgbClr val="0000FF"/>
                </a:solidFill>
              </a:rPr>
              <a:t>Sno</a:t>
            </a:r>
            <a:r>
              <a:rPr lang="en-US" altLang="zh-CN" dirty="0" smtClean="0">
                <a:solidFill>
                  <a:srgbClr val="0000FF"/>
                </a:solidFill>
              </a:rPr>
              <a:t>, </a:t>
            </a:r>
            <a:r>
              <a:rPr lang="en-US" altLang="zh-CN" dirty="0" err="1" smtClean="0">
                <a:solidFill>
                  <a:srgbClr val="0000FF"/>
                </a:solidFill>
              </a:rPr>
              <a:t>Sname</a:t>
            </a:r>
            <a:r>
              <a:rPr lang="en-US" altLang="zh-CN" dirty="0" smtClean="0">
                <a:solidFill>
                  <a:srgbClr val="0000FF"/>
                </a:solidFill>
              </a:rPr>
              <a:t>, </a:t>
            </a:r>
            <a:r>
              <a:rPr lang="en-US" altLang="zh-CN" dirty="0" err="1" smtClean="0">
                <a:solidFill>
                  <a:srgbClr val="0000FF"/>
                </a:solidFill>
              </a:rPr>
              <a:t>Ssex</a:t>
            </a:r>
            <a:r>
              <a:rPr lang="en-US" altLang="zh-CN" dirty="0" smtClean="0">
                <a:solidFill>
                  <a:srgbClr val="0000FF"/>
                </a:solidFill>
              </a:rPr>
              <a:t>, Sage </a:t>
            </a:r>
            <a:endParaRPr lang="zh-CN" altLang="zh-CN" dirty="0" smtClean="0">
              <a:solidFill>
                <a:srgbClr val="0000FF"/>
              </a:solidFill>
            </a:endParaRPr>
          </a:p>
          <a:p>
            <a:pPr lvl="1">
              <a:spcBef>
                <a:spcPts val="600"/>
              </a:spcBef>
              <a:buNone/>
            </a:pPr>
            <a:r>
              <a:rPr lang="en-US" altLang="zh-CN" dirty="0" smtClean="0">
                <a:solidFill>
                  <a:srgbClr val="0000FF"/>
                </a:solidFill>
              </a:rPr>
              <a:t>  </a:t>
            </a:r>
            <a:r>
              <a:rPr lang="en-US" altLang="zh-CN" dirty="0" smtClean="0">
                <a:solidFill>
                  <a:srgbClr val="FF0000"/>
                </a:solidFill>
              </a:rPr>
              <a:t>INTO </a:t>
            </a:r>
            <a:r>
              <a:rPr lang="en-US" altLang="zh-CN" dirty="0" err="1" smtClean="0">
                <a:solidFill>
                  <a:srgbClr val="FF0000"/>
                </a:solidFill>
              </a:rPr>
              <a:t>Student_CS</a:t>
            </a:r>
            <a:endParaRPr lang="zh-CN" altLang="zh-CN" dirty="0" smtClean="0">
              <a:solidFill>
                <a:srgbClr val="FF0000"/>
              </a:solidFill>
            </a:endParaRPr>
          </a:p>
          <a:p>
            <a:pPr lvl="1">
              <a:spcBef>
                <a:spcPts val="600"/>
              </a:spcBef>
              <a:buNone/>
            </a:pPr>
            <a:r>
              <a:rPr lang="en-US" altLang="zh-CN" dirty="0" smtClean="0">
                <a:solidFill>
                  <a:srgbClr val="0000FF"/>
                </a:solidFill>
              </a:rPr>
              <a:t>  FROM Student </a:t>
            </a:r>
          </a:p>
          <a:p>
            <a:pPr lvl="1">
              <a:spcBef>
                <a:spcPts val="600"/>
              </a:spcBef>
              <a:buNone/>
            </a:pPr>
            <a:r>
              <a:rPr lang="en-US" altLang="zh-CN" dirty="0" smtClean="0">
                <a:solidFill>
                  <a:srgbClr val="0000FF"/>
                </a:solidFill>
              </a:rPr>
              <a:t>  WHERE </a:t>
            </a:r>
            <a:r>
              <a:rPr lang="en-US" altLang="zh-CN" dirty="0" err="1" smtClean="0">
                <a:solidFill>
                  <a:srgbClr val="0000FF"/>
                </a:solidFill>
              </a:rPr>
              <a:t>Sdept</a:t>
            </a:r>
            <a:r>
              <a:rPr lang="en-US" altLang="zh-CN" dirty="0" smtClean="0">
                <a:solidFill>
                  <a:srgbClr val="0000FF"/>
                </a:solidFill>
              </a:rPr>
              <a:t> = '</a:t>
            </a:r>
            <a:r>
              <a:rPr lang="zh-CN" altLang="zh-CN" dirty="0" smtClean="0">
                <a:solidFill>
                  <a:srgbClr val="0000FF"/>
                </a:solidFill>
              </a:rPr>
              <a:t>计算机系</a:t>
            </a:r>
            <a:r>
              <a:rPr lang="en-US" altLang="zh-CN" dirty="0" smtClean="0">
                <a:solidFill>
                  <a:srgbClr val="0000FF"/>
                </a:solidFill>
              </a:rPr>
              <a:t>'</a:t>
            </a:r>
            <a:endParaRPr lang="zh-CN" altLang="en-US" dirty="0">
              <a:solidFill>
                <a:srgbClr val="0000FF"/>
              </a:solidFill>
            </a:endParaRPr>
          </a:p>
        </p:txBody>
      </p:sp>
      <p:sp>
        <p:nvSpPr>
          <p:cNvPr id="4" name="日期占位符 3"/>
          <p:cNvSpPr>
            <a:spLocks noGrp="1"/>
          </p:cNvSpPr>
          <p:nvPr>
            <p:ph type="dt" sz="half" idx="10"/>
          </p:nvPr>
        </p:nvSpPr>
        <p:spPr/>
        <p:txBody>
          <a:bodyPr/>
          <a:lstStyle/>
          <a:p>
            <a:pPr>
              <a:defRPr/>
            </a:pPr>
            <a:fld id="{192F71A0-5649-4817-8D6A-E347799D5FDF}" type="datetime8">
              <a:rPr lang="zh-CN" altLang="en-US" smtClean="0">
                <a:solidFill>
                  <a:srgbClr val="0000FF"/>
                </a:solidFill>
              </a:rPr>
              <a:pPr>
                <a:defRPr/>
              </a:pPr>
              <a:t>2016年3月3日10时14分</a:t>
            </a:fld>
            <a:endParaRPr lang="zh-CN" altLang="en-US" dirty="0">
              <a:solidFill>
                <a:srgbClr val="0000FF"/>
              </a:solidFill>
            </a:endParaRPr>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solidFill>
                  <a:srgbClr val="0000FF"/>
                </a:solidFill>
              </a:rPr>
              <a:pPr>
                <a:defRPr/>
              </a:pPr>
              <a:t>110</a:t>
            </a:fld>
            <a:endParaRPr lang="zh-CN" altLang="en-US" dirty="0">
              <a:solidFill>
                <a:srgbClr val="0000FF"/>
              </a:solidFill>
            </a:endParaRPr>
          </a:p>
        </p:txBody>
      </p:sp>
    </p:spTree>
    <p:extLst>
      <p:ext uri="{BB962C8B-B14F-4D97-AF65-F5344CB8AC3E}">
        <p14:creationId xmlns:p14="http://schemas.microsoft.com/office/powerpoint/2010/main" val="371944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pPr>
              <a:lnSpc>
                <a:spcPct val="100000"/>
              </a:lnSpc>
              <a:spcBef>
                <a:spcPts val="600"/>
              </a:spcBef>
            </a:pPr>
            <a:r>
              <a:rPr lang="zh-CN" altLang="zh-CN" sz="3200" dirty="0" smtClean="0"/>
              <a:t>例</a:t>
            </a:r>
            <a:r>
              <a:rPr lang="en-US" altLang="zh-CN" sz="3200" dirty="0" smtClean="0"/>
              <a:t>2 </a:t>
            </a:r>
            <a:r>
              <a:rPr lang="zh-CN" altLang="zh-CN" sz="3200" dirty="0" smtClean="0"/>
              <a:t>查询计算机系学生的姓名、修课的课程名和成绩，并将查询结果保存到新表</a:t>
            </a:r>
            <a:r>
              <a:rPr lang="en-US" altLang="zh-CN" sz="3200" dirty="0" smtClean="0"/>
              <a:t>S_ G_CS</a:t>
            </a:r>
            <a:r>
              <a:rPr lang="zh-CN" altLang="zh-CN" sz="3200" dirty="0" smtClean="0"/>
              <a:t>中。</a:t>
            </a:r>
          </a:p>
          <a:p>
            <a:pPr lvl="1">
              <a:lnSpc>
                <a:spcPct val="100000"/>
              </a:lnSpc>
              <a:spcBef>
                <a:spcPts val="0"/>
              </a:spcBef>
              <a:buNone/>
            </a:pPr>
            <a:r>
              <a:rPr lang="en-US" altLang="zh-CN" sz="3200" dirty="0" smtClean="0">
                <a:solidFill>
                  <a:srgbClr val="0000FF"/>
                </a:solidFill>
              </a:rPr>
              <a:t>SELECT </a:t>
            </a:r>
            <a:r>
              <a:rPr lang="en-US" altLang="zh-CN" sz="3200" dirty="0" err="1" smtClean="0">
                <a:solidFill>
                  <a:srgbClr val="0000FF"/>
                </a:solidFill>
              </a:rPr>
              <a:t>Sname</a:t>
            </a:r>
            <a:r>
              <a:rPr lang="en-US" altLang="zh-CN" sz="3200" dirty="0" smtClean="0">
                <a:solidFill>
                  <a:srgbClr val="0000FF"/>
                </a:solidFill>
              </a:rPr>
              <a:t>, </a:t>
            </a:r>
            <a:r>
              <a:rPr lang="en-US" altLang="zh-CN" sz="3200" dirty="0" err="1" smtClean="0">
                <a:solidFill>
                  <a:srgbClr val="0000FF"/>
                </a:solidFill>
              </a:rPr>
              <a:t>Cname</a:t>
            </a:r>
            <a:r>
              <a:rPr lang="en-US" altLang="zh-CN" sz="3200" dirty="0" smtClean="0">
                <a:solidFill>
                  <a:srgbClr val="0000FF"/>
                </a:solidFill>
              </a:rPr>
              <a:t> , Grade  </a:t>
            </a:r>
          </a:p>
          <a:p>
            <a:pPr lvl="1">
              <a:lnSpc>
                <a:spcPct val="100000"/>
              </a:lnSpc>
              <a:spcBef>
                <a:spcPts val="0"/>
              </a:spcBef>
              <a:buNone/>
            </a:pPr>
            <a:r>
              <a:rPr lang="en-US" altLang="zh-CN" sz="3200" dirty="0" smtClean="0">
                <a:solidFill>
                  <a:srgbClr val="0000FF"/>
                </a:solidFill>
              </a:rPr>
              <a:t>  </a:t>
            </a:r>
            <a:r>
              <a:rPr lang="en-US" altLang="zh-CN" sz="3200" dirty="0" smtClean="0">
                <a:solidFill>
                  <a:srgbClr val="FF0000"/>
                </a:solidFill>
              </a:rPr>
              <a:t>INTO S_G_CS</a:t>
            </a:r>
            <a:endParaRPr lang="zh-CN" altLang="zh-CN" sz="3200" dirty="0" smtClean="0">
              <a:solidFill>
                <a:srgbClr val="FF0000"/>
              </a:solidFill>
            </a:endParaRPr>
          </a:p>
          <a:p>
            <a:pPr lvl="1">
              <a:lnSpc>
                <a:spcPct val="100000"/>
              </a:lnSpc>
              <a:spcBef>
                <a:spcPts val="0"/>
              </a:spcBef>
              <a:buNone/>
            </a:pPr>
            <a:r>
              <a:rPr lang="en-US" altLang="zh-CN" sz="3200" dirty="0" smtClean="0">
                <a:solidFill>
                  <a:srgbClr val="0000FF"/>
                </a:solidFill>
              </a:rPr>
              <a:t>  FROM Student s JOIN SC </a:t>
            </a:r>
          </a:p>
          <a:p>
            <a:pPr lvl="1">
              <a:lnSpc>
                <a:spcPct val="100000"/>
              </a:lnSpc>
              <a:spcBef>
                <a:spcPts val="0"/>
              </a:spcBef>
              <a:buNone/>
            </a:pPr>
            <a:r>
              <a:rPr lang="en-US" altLang="zh-CN" sz="3200" dirty="0" smtClean="0">
                <a:solidFill>
                  <a:srgbClr val="0000FF"/>
                </a:solidFill>
              </a:rPr>
              <a:t>  ON </a:t>
            </a:r>
            <a:r>
              <a:rPr lang="en-US" altLang="zh-CN" sz="3200" dirty="0" err="1" smtClean="0">
                <a:solidFill>
                  <a:srgbClr val="0000FF"/>
                </a:solidFill>
              </a:rPr>
              <a:t>s.Sno</a:t>
            </a:r>
            <a:r>
              <a:rPr lang="en-US" altLang="zh-CN" sz="3200" dirty="0" smtClean="0">
                <a:solidFill>
                  <a:srgbClr val="0000FF"/>
                </a:solidFill>
              </a:rPr>
              <a:t> = </a:t>
            </a:r>
            <a:r>
              <a:rPr lang="en-US" altLang="zh-CN" sz="3200" dirty="0" err="1" smtClean="0">
                <a:solidFill>
                  <a:srgbClr val="0000FF"/>
                </a:solidFill>
              </a:rPr>
              <a:t>SC.Sno</a:t>
            </a:r>
            <a:endParaRPr lang="zh-CN" altLang="zh-CN" sz="3200" dirty="0" smtClean="0">
              <a:solidFill>
                <a:srgbClr val="0000FF"/>
              </a:solidFill>
            </a:endParaRPr>
          </a:p>
          <a:p>
            <a:pPr lvl="1">
              <a:lnSpc>
                <a:spcPct val="100000"/>
              </a:lnSpc>
              <a:spcBef>
                <a:spcPts val="0"/>
              </a:spcBef>
              <a:buNone/>
            </a:pPr>
            <a:r>
              <a:rPr lang="en-US" altLang="zh-CN" sz="3200" dirty="0" smtClean="0">
                <a:solidFill>
                  <a:srgbClr val="0000FF"/>
                </a:solidFill>
              </a:rPr>
              <a:t>  JOIN Course c ON </a:t>
            </a:r>
            <a:r>
              <a:rPr lang="en-US" altLang="zh-CN" sz="3200" dirty="0" err="1" smtClean="0">
                <a:solidFill>
                  <a:srgbClr val="0000FF"/>
                </a:solidFill>
              </a:rPr>
              <a:t>c.Cno</a:t>
            </a:r>
            <a:r>
              <a:rPr lang="en-US" altLang="zh-CN" sz="3200" dirty="0" smtClean="0">
                <a:solidFill>
                  <a:srgbClr val="0000FF"/>
                </a:solidFill>
              </a:rPr>
              <a:t> = </a:t>
            </a:r>
            <a:r>
              <a:rPr lang="en-US" altLang="zh-CN" sz="3200" dirty="0" err="1" smtClean="0">
                <a:solidFill>
                  <a:srgbClr val="0000FF"/>
                </a:solidFill>
              </a:rPr>
              <a:t>SC.Cno</a:t>
            </a:r>
            <a:endParaRPr lang="zh-CN" altLang="zh-CN" sz="3200" dirty="0" smtClean="0">
              <a:solidFill>
                <a:srgbClr val="0000FF"/>
              </a:solidFill>
            </a:endParaRPr>
          </a:p>
          <a:p>
            <a:pPr lvl="1">
              <a:lnSpc>
                <a:spcPct val="100000"/>
              </a:lnSpc>
              <a:spcBef>
                <a:spcPts val="0"/>
              </a:spcBef>
              <a:buNone/>
            </a:pPr>
            <a:r>
              <a:rPr lang="en-US" altLang="zh-CN" sz="3200" dirty="0" smtClean="0">
                <a:solidFill>
                  <a:srgbClr val="0000FF"/>
                </a:solidFill>
              </a:rPr>
              <a:t>  WHERE </a:t>
            </a:r>
            <a:r>
              <a:rPr lang="en-US" altLang="zh-CN" sz="3200" dirty="0" err="1" smtClean="0">
                <a:solidFill>
                  <a:srgbClr val="0000FF"/>
                </a:solidFill>
              </a:rPr>
              <a:t>Sdept</a:t>
            </a:r>
            <a:r>
              <a:rPr lang="en-US" altLang="zh-CN" sz="3200" dirty="0" smtClean="0">
                <a:solidFill>
                  <a:srgbClr val="0000FF"/>
                </a:solidFill>
              </a:rPr>
              <a:t> = '</a:t>
            </a:r>
            <a:r>
              <a:rPr lang="zh-CN" altLang="zh-CN" sz="3200" dirty="0" smtClean="0">
                <a:solidFill>
                  <a:srgbClr val="0000FF"/>
                </a:solidFill>
              </a:rPr>
              <a:t>计算机系</a:t>
            </a:r>
            <a:r>
              <a:rPr lang="en-US" altLang="zh-CN" sz="3200" dirty="0" smtClean="0">
                <a:solidFill>
                  <a:srgbClr val="0000FF"/>
                </a:solidFill>
              </a:rPr>
              <a:t>'</a:t>
            </a:r>
            <a:endParaRPr lang="zh-CN" altLang="en-US" sz="3200" dirty="0">
              <a:solidFill>
                <a:srgbClr val="0000FF"/>
              </a:solidFill>
            </a:endParaRPr>
          </a:p>
        </p:txBody>
      </p:sp>
      <p:sp>
        <p:nvSpPr>
          <p:cNvPr id="4" name="日期占位符 3"/>
          <p:cNvSpPr>
            <a:spLocks noGrp="1"/>
          </p:cNvSpPr>
          <p:nvPr>
            <p:ph type="dt" sz="half" idx="10"/>
          </p:nvPr>
        </p:nvSpPr>
        <p:spPr/>
        <p:txBody>
          <a:bodyPr/>
          <a:lstStyle/>
          <a:p>
            <a:pPr>
              <a:defRPr/>
            </a:pPr>
            <a:fld id="{FD72F535-D49E-4E9D-9CF4-AA86862113A9}" type="datetime8">
              <a:rPr lang="zh-CN" altLang="en-US" smtClean="0"/>
              <a:pPr>
                <a:defRPr/>
              </a:pPr>
              <a:t>2016年3月3日10时14分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111</a:t>
            </a:fld>
            <a:endParaRPr lang="zh-CN" altLang="en-US"/>
          </a:p>
        </p:txBody>
      </p:sp>
    </p:spTree>
    <p:extLst>
      <p:ext uri="{BB962C8B-B14F-4D97-AF65-F5344CB8AC3E}">
        <p14:creationId xmlns:p14="http://schemas.microsoft.com/office/powerpoint/2010/main" val="1158449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a:t>
            </a:r>
            <a:endParaRPr lang="zh-CN" altLang="en-US" dirty="0"/>
          </a:p>
        </p:txBody>
      </p:sp>
      <p:sp>
        <p:nvSpPr>
          <p:cNvPr id="3" name="内容占位符 2"/>
          <p:cNvSpPr>
            <a:spLocks noGrp="1"/>
          </p:cNvSpPr>
          <p:nvPr>
            <p:ph idx="1"/>
          </p:nvPr>
        </p:nvSpPr>
        <p:spPr/>
        <p:txBody>
          <a:bodyPr/>
          <a:lstStyle/>
          <a:p>
            <a:r>
              <a:rPr lang="zh-CN" altLang="zh-CN" sz="3400" dirty="0" smtClean="0">
                <a:solidFill>
                  <a:srgbClr val="FF0000"/>
                </a:solidFill>
              </a:rPr>
              <a:t>可以对由</a:t>
            </a:r>
            <a:r>
              <a:rPr lang="en-US" altLang="zh-CN" sz="3400" dirty="0" smtClean="0">
                <a:solidFill>
                  <a:srgbClr val="FF0000"/>
                </a:solidFill>
              </a:rPr>
              <a:t>SELECT … INTO …</a:t>
            </a:r>
            <a:r>
              <a:rPr lang="zh-CN" altLang="zh-CN" sz="3400" dirty="0" smtClean="0">
                <a:solidFill>
                  <a:srgbClr val="FF0000"/>
                </a:solidFill>
              </a:rPr>
              <a:t>语句生成的表进行增、删、改、查操作。</a:t>
            </a:r>
          </a:p>
          <a:p>
            <a:r>
              <a:rPr lang="zh-CN" altLang="zh-CN" sz="3400" dirty="0" smtClean="0"/>
              <a:t>例</a:t>
            </a:r>
            <a:r>
              <a:rPr lang="en-US" altLang="zh-CN" sz="3400" dirty="0" smtClean="0"/>
              <a:t>3 </a:t>
            </a:r>
            <a:r>
              <a:rPr lang="zh-CN" altLang="zh-CN" sz="3400" dirty="0" smtClean="0"/>
              <a:t>利用新生成的</a:t>
            </a:r>
            <a:r>
              <a:rPr lang="en-US" altLang="zh-CN" sz="3400" dirty="0" smtClean="0"/>
              <a:t>S_G_CS</a:t>
            </a:r>
            <a:r>
              <a:rPr lang="zh-CN" altLang="zh-CN" sz="3400" dirty="0" smtClean="0"/>
              <a:t>表，查询成绩大于等于</a:t>
            </a:r>
            <a:r>
              <a:rPr lang="en-US" altLang="zh-CN" sz="3400" dirty="0" smtClean="0"/>
              <a:t>90</a:t>
            </a:r>
            <a:r>
              <a:rPr lang="zh-CN" altLang="zh-CN" sz="3400" dirty="0" smtClean="0"/>
              <a:t>的学生的姓名、课程名和成绩。</a:t>
            </a:r>
          </a:p>
          <a:p>
            <a:pPr>
              <a:buNone/>
            </a:pPr>
            <a:r>
              <a:rPr lang="en-US" altLang="zh-CN" sz="3400" dirty="0" smtClean="0">
                <a:solidFill>
                  <a:srgbClr val="0000FF"/>
                </a:solidFill>
              </a:rPr>
              <a:t>	SELECT * FROM S_G_CS </a:t>
            </a:r>
          </a:p>
          <a:p>
            <a:pPr>
              <a:buNone/>
            </a:pPr>
            <a:r>
              <a:rPr lang="en-US" altLang="zh-CN" sz="3400" dirty="0" smtClean="0">
                <a:solidFill>
                  <a:srgbClr val="0000FF"/>
                </a:solidFill>
              </a:rPr>
              <a:t>    WHERE Grade &gt;= 90</a:t>
            </a:r>
            <a:endParaRPr lang="zh-CN" altLang="en-US" sz="3400" dirty="0">
              <a:solidFill>
                <a:srgbClr val="0000FF"/>
              </a:solidFill>
            </a:endParaRPr>
          </a:p>
        </p:txBody>
      </p:sp>
      <p:sp>
        <p:nvSpPr>
          <p:cNvPr id="4" name="日期占位符 3"/>
          <p:cNvSpPr>
            <a:spLocks noGrp="1"/>
          </p:cNvSpPr>
          <p:nvPr>
            <p:ph type="dt" sz="half" idx="10"/>
          </p:nvPr>
        </p:nvSpPr>
        <p:spPr/>
        <p:txBody>
          <a:bodyPr/>
          <a:lstStyle/>
          <a:p>
            <a:pPr>
              <a:defRPr/>
            </a:pPr>
            <a:fld id="{95393503-8F39-4C01-A53A-2E28DB17D2AC}" type="datetime8">
              <a:rPr lang="zh-CN" altLang="en-US" smtClean="0"/>
              <a:pPr>
                <a:defRPr/>
              </a:pPr>
              <a:t>2016年3月3日10时14分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112</a:t>
            </a:fld>
            <a:endParaRPr lang="zh-CN" altLang="en-US"/>
          </a:p>
        </p:txBody>
      </p:sp>
    </p:spTree>
    <p:extLst>
      <p:ext uri="{BB962C8B-B14F-4D97-AF65-F5344CB8AC3E}">
        <p14:creationId xmlns:p14="http://schemas.microsoft.com/office/powerpoint/2010/main" val="20187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0039AC"/>
                </a:solidFill>
              </a:rPr>
              <a:t>示例</a:t>
            </a:r>
            <a:endParaRPr lang="zh-CN" altLang="en-US" dirty="0">
              <a:solidFill>
                <a:srgbClr val="0039AC"/>
              </a:solidFill>
            </a:endParaRPr>
          </a:p>
        </p:txBody>
      </p:sp>
      <p:sp>
        <p:nvSpPr>
          <p:cNvPr id="3" name="内容占位符 2"/>
          <p:cNvSpPr>
            <a:spLocks noGrp="1"/>
          </p:cNvSpPr>
          <p:nvPr>
            <p:ph idx="1"/>
          </p:nvPr>
        </p:nvSpPr>
        <p:spPr/>
        <p:txBody>
          <a:bodyPr/>
          <a:lstStyle/>
          <a:p>
            <a:r>
              <a:rPr lang="zh-CN" altLang="zh-CN" sz="3400" dirty="0" smtClean="0"/>
              <a:t>例</a:t>
            </a:r>
            <a:r>
              <a:rPr lang="en-US" altLang="zh-CN" sz="3400" dirty="0" smtClean="0"/>
              <a:t>4 </a:t>
            </a:r>
            <a:r>
              <a:rPr lang="zh-CN" altLang="zh-CN" sz="3400" dirty="0" smtClean="0"/>
              <a:t>统计每个系的学生人数和平均年龄，并将查询结果保存到</a:t>
            </a:r>
            <a:r>
              <a:rPr lang="en-US" altLang="zh-CN" sz="3400" dirty="0" smtClean="0"/>
              <a:t>Dept</a:t>
            </a:r>
            <a:r>
              <a:rPr lang="zh-CN" altLang="zh-CN" sz="3400" dirty="0" smtClean="0"/>
              <a:t>表中。</a:t>
            </a:r>
          </a:p>
          <a:p>
            <a:pPr>
              <a:spcBef>
                <a:spcPts val="0"/>
              </a:spcBef>
              <a:buNone/>
            </a:pPr>
            <a:r>
              <a:rPr lang="en-US" altLang="zh-CN" sz="3400" dirty="0" smtClean="0">
                <a:solidFill>
                  <a:srgbClr val="0000FF"/>
                </a:solidFill>
              </a:rPr>
              <a:t>	SELECT </a:t>
            </a:r>
            <a:r>
              <a:rPr lang="en-US" altLang="zh-CN" sz="3400" dirty="0" err="1" smtClean="0">
                <a:solidFill>
                  <a:srgbClr val="0000FF"/>
                </a:solidFill>
              </a:rPr>
              <a:t>Sdept</a:t>
            </a:r>
            <a:r>
              <a:rPr lang="en-US" altLang="zh-CN" sz="3400" dirty="0" smtClean="0">
                <a:solidFill>
                  <a:srgbClr val="0000FF"/>
                </a:solidFill>
              </a:rPr>
              <a:t> AS </a:t>
            </a:r>
            <a:r>
              <a:rPr lang="zh-CN" altLang="zh-CN" sz="3400" dirty="0" smtClean="0">
                <a:solidFill>
                  <a:srgbClr val="0000FF"/>
                </a:solidFill>
              </a:rPr>
              <a:t>系名</a:t>
            </a:r>
            <a:r>
              <a:rPr lang="en-US" altLang="zh-CN" sz="3400" dirty="0" smtClean="0">
                <a:solidFill>
                  <a:srgbClr val="0000FF"/>
                </a:solidFill>
              </a:rPr>
              <a:t>, </a:t>
            </a:r>
          </a:p>
          <a:p>
            <a:pPr>
              <a:spcBef>
                <a:spcPts val="0"/>
              </a:spcBef>
              <a:buNone/>
            </a:pPr>
            <a:r>
              <a:rPr lang="en-US" altLang="zh-CN" sz="3400" dirty="0" smtClean="0">
                <a:solidFill>
                  <a:srgbClr val="0000FF"/>
                </a:solidFill>
              </a:rPr>
              <a:t>    COUNT(*) AS </a:t>
            </a:r>
            <a:r>
              <a:rPr lang="zh-CN" altLang="zh-CN" sz="3400" dirty="0" smtClean="0">
                <a:solidFill>
                  <a:srgbClr val="0000FF"/>
                </a:solidFill>
              </a:rPr>
              <a:t>人数</a:t>
            </a:r>
            <a:r>
              <a:rPr lang="en-US" altLang="zh-CN" sz="3400" dirty="0" smtClean="0">
                <a:solidFill>
                  <a:srgbClr val="0000FF"/>
                </a:solidFill>
              </a:rPr>
              <a:t>, </a:t>
            </a:r>
          </a:p>
          <a:p>
            <a:pPr>
              <a:spcBef>
                <a:spcPts val="0"/>
              </a:spcBef>
              <a:buNone/>
            </a:pPr>
            <a:r>
              <a:rPr lang="en-US" altLang="zh-CN" sz="3400" dirty="0" smtClean="0">
                <a:solidFill>
                  <a:srgbClr val="0000FF"/>
                </a:solidFill>
              </a:rPr>
              <a:t>    AVG(Sage) AS </a:t>
            </a:r>
            <a:r>
              <a:rPr lang="zh-CN" altLang="zh-CN" sz="3400" dirty="0" smtClean="0">
                <a:solidFill>
                  <a:srgbClr val="0000FF"/>
                </a:solidFill>
              </a:rPr>
              <a:t>平均年龄</a:t>
            </a:r>
          </a:p>
          <a:p>
            <a:pPr>
              <a:spcBef>
                <a:spcPts val="0"/>
              </a:spcBef>
              <a:buNone/>
            </a:pPr>
            <a:r>
              <a:rPr lang="en-US" altLang="zh-CN" sz="3400" dirty="0" smtClean="0">
                <a:solidFill>
                  <a:srgbClr val="0000FF"/>
                </a:solidFill>
              </a:rPr>
              <a:t>  </a:t>
            </a:r>
            <a:r>
              <a:rPr lang="en-US" altLang="zh-CN" sz="3400" dirty="0" smtClean="0">
                <a:solidFill>
                  <a:srgbClr val="FF0000"/>
                </a:solidFill>
              </a:rPr>
              <a:t>INTO Dept</a:t>
            </a:r>
            <a:endParaRPr lang="zh-CN" altLang="zh-CN" sz="3400" dirty="0" smtClean="0">
              <a:solidFill>
                <a:srgbClr val="FF0000"/>
              </a:solidFill>
            </a:endParaRPr>
          </a:p>
          <a:p>
            <a:pPr>
              <a:spcBef>
                <a:spcPts val="0"/>
              </a:spcBef>
              <a:buNone/>
            </a:pPr>
            <a:r>
              <a:rPr lang="en-US" altLang="zh-CN" sz="3400" dirty="0" smtClean="0">
                <a:solidFill>
                  <a:srgbClr val="0000FF"/>
                </a:solidFill>
              </a:rPr>
              <a:t>  FROM Student</a:t>
            </a:r>
            <a:endParaRPr lang="zh-CN" altLang="zh-CN" sz="3400" dirty="0" smtClean="0">
              <a:solidFill>
                <a:srgbClr val="0000FF"/>
              </a:solidFill>
            </a:endParaRPr>
          </a:p>
          <a:p>
            <a:pPr>
              <a:spcBef>
                <a:spcPts val="0"/>
              </a:spcBef>
              <a:buNone/>
            </a:pPr>
            <a:r>
              <a:rPr lang="en-US" altLang="zh-CN" sz="3400" dirty="0" smtClean="0">
                <a:solidFill>
                  <a:srgbClr val="0000FF"/>
                </a:solidFill>
              </a:rPr>
              <a:t>  GROUP BY </a:t>
            </a:r>
            <a:r>
              <a:rPr lang="en-US" altLang="zh-CN" sz="3400" dirty="0" err="1" smtClean="0">
                <a:solidFill>
                  <a:srgbClr val="0000FF"/>
                </a:solidFill>
              </a:rPr>
              <a:t>Sdept</a:t>
            </a:r>
            <a:endParaRPr lang="zh-CN" altLang="en-US" sz="3400" dirty="0">
              <a:solidFill>
                <a:srgbClr val="0000FF"/>
              </a:solidFill>
            </a:endParaRPr>
          </a:p>
        </p:txBody>
      </p:sp>
      <p:sp>
        <p:nvSpPr>
          <p:cNvPr id="4" name="日期占位符 3"/>
          <p:cNvSpPr>
            <a:spLocks noGrp="1"/>
          </p:cNvSpPr>
          <p:nvPr>
            <p:ph type="dt" sz="half" idx="10"/>
          </p:nvPr>
        </p:nvSpPr>
        <p:spPr/>
        <p:txBody>
          <a:bodyPr/>
          <a:lstStyle/>
          <a:p>
            <a:pPr>
              <a:defRPr/>
            </a:pPr>
            <a:fld id="{65BC1889-A43C-4EE8-A7D7-9656C3CD4920}" type="datetime8">
              <a:rPr lang="zh-CN" altLang="en-US" smtClean="0"/>
              <a:pPr>
                <a:defRPr/>
              </a:pPr>
              <a:t>2016年3月3日10时14分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113</a:t>
            </a:fld>
            <a:endParaRPr lang="zh-CN" altLang="en-US" dirty="0"/>
          </a:p>
        </p:txBody>
      </p:sp>
    </p:spTree>
    <p:extLst>
      <p:ext uri="{BB962C8B-B14F-4D97-AF65-F5344CB8AC3E}">
        <p14:creationId xmlns:p14="http://schemas.microsoft.com/office/powerpoint/2010/main" val="199768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pPr>
              <a:buNone/>
            </a:pPr>
            <a:r>
              <a:rPr lang="zh-CN" altLang="zh-CN" sz="3400" dirty="0" smtClean="0"/>
              <a:t>例</a:t>
            </a:r>
            <a:r>
              <a:rPr lang="en-US" altLang="zh-CN" sz="3400" dirty="0" smtClean="0"/>
              <a:t>5 </a:t>
            </a:r>
            <a:r>
              <a:rPr lang="zh-CN" altLang="zh-CN" sz="3400" dirty="0" smtClean="0"/>
              <a:t>利用例</a:t>
            </a:r>
            <a:r>
              <a:rPr lang="en-US" altLang="zh-CN" sz="3400" dirty="0" smtClean="0"/>
              <a:t>4</a:t>
            </a:r>
            <a:r>
              <a:rPr lang="zh-CN" altLang="zh-CN" sz="3400" dirty="0" smtClean="0"/>
              <a:t>生成</a:t>
            </a:r>
            <a:r>
              <a:rPr lang="zh-CN" altLang="zh-CN" sz="3400" dirty="0" smtClean="0"/>
              <a:t>的表，查询计算机系学生人数、姓名、年龄和平均年龄</a:t>
            </a:r>
          </a:p>
          <a:p>
            <a:pPr lvl="1">
              <a:spcBef>
                <a:spcPts val="600"/>
              </a:spcBef>
              <a:buNone/>
            </a:pPr>
            <a:r>
              <a:rPr lang="en-US" altLang="zh-CN" sz="3400" dirty="0" smtClean="0">
                <a:solidFill>
                  <a:srgbClr val="0000FF"/>
                </a:solidFill>
              </a:rPr>
              <a:t>SELECT </a:t>
            </a:r>
            <a:r>
              <a:rPr lang="zh-CN" altLang="zh-CN" sz="3400" dirty="0" smtClean="0">
                <a:solidFill>
                  <a:srgbClr val="0000FF"/>
                </a:solidFill>
              </a:rPr>
              <a:t>人数</a:t>
            </a:r>
            <a:r>
              <a:rPr lang="en-US" altLang="zh-CN" sz="3400" dirty="0" smtClean="0">
                <a:solidFill>
                  <a:srgbClr val="0000FF"/>
                </a:solidFill>
              </a:rPr>
              <a:t>, </a:t>
            </a:r>
            <a:r>
              <a:rPr lang="en-US" altLang="zh-CN" sz="3400" dirty="0" err="1" smtClean="0">
                <a:solidFill>
                  <a:srgbClr val="0000FF"/>
                </a:solidFill>
              </a:rPr>
              <a:t>Sname</a:t>
            </a:r>
            <a:r>
              <a:rPr lang="en-US" altLang="zh-CN" sz="3400" dirty="0" smtClean="0">
                <a:solidFill>
                  <a:srgbClr val="0000FF"/>
                </a:solidFill>
              </a:rPr>
              <a:t> AS </a:t>
            </a:r>
            <a:r>
              <a:rPr lang="zh-CN" altLang="zh-CN" sz="3400" dirty="0" smtClean="0">
                <a:solidFill>
                  <a:srgbClr val="0000FF"/>
                </a:solidFill>
              </a:rPr>
              <a:t>姓名</a:t>
            </a:r>
            <a:r>
              <a:rPr lang="en-US" altLang="zh-CN" sz="3400" dirty="0" smtClean="0">
                <a:solidFill>
                  <a:srgbClr val="0000FF"/>
                </a:solidFill>
              </a:rPr>
              <a:t>, </a:t>
            </a:r>
          </a:p>
          <a:p>
            <a:pPr lvl="1">
              <a:spcBef>
                <a:spcPts val="600"/>
              </a:spcBef>
              <a:buNone/>
            </a:pPr>
            <a:r>
              <a:rPr lang="en-US" altLang="zh-CN" sz="3400" dirty="0" smtClean="0">
                <a:solidFill>
                  <a:srgbClr val="0000FF"/>
                </a:solidFill>
              </a:rPr>
              <a:t>  Sage AS </a:t>
            </a:r>
            <a:r>
              <a:rPr lang="zh-CN" altLang="zh-CN" sz="3400" dirty="0" smtClean="0">
                <a:solidFill>
                  <a:srgbClr val="0000FF"/>
                </a:solidFill>
              </a:rPr>
              <a:t>年龄</a:t>
            </a:r>
            <a:r>
              <a:rPr lang="en-US" altLang="zh-CN" sz="3400" dirty="0" smtClean="0">
                <a:solidFill>
                  <a:srgbClr val="0000FF"/>
                </a:solidFill>
              </a:rPr>
              <a:t>, </a:t>
            </a:r>
            <a:r>
              <a:rPr lang="zh-CN" altLang="zh-CN" sz="3400" dirty="0" smtClean="0">
                <a:solidFill>
                  <a:srgbClr val="0000FF"/>
                </a:solidFill>
              </a:rPr>
              <a:t>平均年龄</a:t>
            </a:r>
          </a:p>
          <a:p>
            <a:pPr lvl="1">
              <a:spcBef>
                <a:spcPts val="600"/>
              </a:spcBef>
              <a:buNone/>
            </a:pPr>
            <a:r>
              <a:rPr lang="en-US" altLang="zh-CN" sz="3400" dirty="0" smtClean="0">
                <a:solidFill>
                  <a:srgbClr val="0000FF"/>
                </a:solidFill>
              </a:rPr>
              <a:t>  FROM Dept JOIN Student </a:t>
            </a:r>
          </a:p>
          <a:p>
            <a:pPr lvl="1">
              <a:spcBef>
                <a:spcPts val="600"/>
              </a:spcBef>
              <a:buNone/>
            </a:pPr>
            <a:r>
              <a:rPr lang="en-US" altLang="zh-CN" sz="3400" dirty="0" smtClean="0">
                <a:solidFill>
                  <a:srgbClr val="0000FF"/>
                </a:solidFill>
              </a:rPr>
              <a:t>  ON Dept.</a:t>
            </a:r>
            <a:r>
              <a:rPr lang="zh-CN" altLang="zh-CN" sz="3400" dirty="0" smtClean="0">
                <a:solidFill>
                  <a:srgbClr val="0000FF"/>
                </a:solidFill>
              </a:rPr>
              <a:t>系名</a:t>
            </a:r>
            <a:r>
              <a:rPr lang="en-US" altLang="zh-CN" sz="3400" dirty="0" smtClean="0">
                <a:solidFill>
                  <a:srgbClr val="0000FF"/>
                </a:solidFill>
              </a:rPr>
              <a:t>= </a:t>
            </a:r>
            <a:r>
              <a:rPr lang="en-US" altLang="zh-CN" sz="3400" dirty="0" err="1" smtClean="0">
                <a:solidFill>
                  <a:srgbClr val="0000FF"/>
                </a:solidFill>
              </a:rPr>
              <a:t>Student.Sdept</a:t>
            </a:r>
            <a:endParaRPr lang="zh-CN" altLang="zh-CN" sz="3400" dirty="0" smtClean="0">
              <a:solidFill>
                <a:srgbClr val="0000FF"/>
              </a:solidFill>
            </a:endParaRPr>
          </a:p>
          <a:p>
            <a:pPr lvl="1">
              <a:spcBef>
                <a:spcPts val="600"/>
              </a:spcBef>
              <a:buNone/>
            </a:pPr>
            <a:r>
              <a:rPr lang="en-US" altLang="zh-CN" sz="3400" dirty="0" smtClean="0">
                <a:solidFill>
                  <a:srgbClr val="0000FF"/>
                </a:solidFill>
              </a:rPr>
              <a:t>  WHERE </a:t>
            </a:r>
            <a:r>
              <a:rPr lang="zh-CN" altLang="zh-CN" sz="3400" dirty="0" smtClean="0">
                <a:solidFill>
                  <a:srgbClr val="0000FF"/>
                </a:solidFill>
              </a:rPr>
              <a:t>系名</a:t>
            </a:r>
            <a:r>
              <a:rPr lang="en-US" altLang="zh-CN" sz="3400" dirty="0" smtClean="0">
                <a:solidFill>
                  <a:srgbClr val="0000FF"/>
                </a:solidFill>
              </a:rPr>
              <a:t>= '</a:t>
            </a:r>
            <a:r>
              <a:rPr lang="zh-CN" altLang="zh-CN" sz="3400" dirty="0" smtClean="0">
                <a:solidFill>
                  <a:srgbClr val="0000FF"/>
                </a:solidFill>
              </a:rPr>
              <a:t>计算机系</a:t>
            </a:r>
            <a:r>
              <a:rPr lang="en-US" altLang="zh-CN" sz="3400" dirty="0" smtClean="0">
                <a:solidFill>
                  <a:srgbClr val="0000FF"/>
                </a:solidFill>
              </a:rPr>
              <a:t>'</a:t>
            </a:r>
            <a:endParaRPr lang="zh-CN" altLang="en-US" sz="3400" dirty="0">
              <a:solidFill>
                <a:srgbClr val="0000FF"/>
              </a:solidFill>
            </a:endParaRPr>
          </a:p>
        </p:txBody>
      </p:sp>
      <p:sp>
        <p:nvSpPr>
          <p:cNvPr id="4" name="日期占位符 3"/>
          <p:cNvSpPr>
            <a:spLocks noGrp="1"/>
          </p:cNvSpPr>
          <p:nvPr>
            <p:ph type="dt" sz="half" idx="10"/>
          </p:nvPr>
        </p:nvSpPr>
        <p:spPr/>
        <p:txBody>
          <a:bodyPr/>
          <a:lstStyle/>
          <a:p>
            <a:pPr>
              <a:defRPr/>
            </a:pPr>
            <a:fld id="{544BE174-F147-46D7-882D-966EDC53E6EB}" type="datetime8">
              <a:rPr lang="zh-CN" altLang="en-US" smtClean="0"/>
              <a:pPr>
                <a:defRPr/>
              </a:pPr>
              <a:t>2016年3月3日10时14分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114</a:t>
            </a:fld>
            <a:endParaRPr lang="zh-CN" altLang="en-US"/>
          </a:p>
        </p:txBody>
      </p:sp>
    </p:spTree>
    <p:extLst>
      <p:ext uri="{BB962C8B-B14F-4D97-AF65-F5344CB8AC3E}">
        <p14:creationId xmlns:p14="http://schemas.microsoft.com/office/powerpoint/2010/main" val="1420327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新表类型</a:t>
            </a:r>
            <a:endParaRPr lang="zh-CN" altLang="en-US" dirty="0"/>
          </a:p>
        </p:txBody>
      </p:sp>
      <p:sp>
        <p:nvSpPr>
          <p:cNvPr id="3" name="内容占位符 2"/>
          <p:cNvSpPr>
            <a:spLocks noGrp="1"/>
          </p:cNvSpPr>
          <p:nvPr>
            <p:ph idx="1"/>
          </p:nvPr>
        </p:nvSpPr>
        <p:spPr/>
        <p:txBody>
          <a:bodyPr/>
          <a:lstStyle/>
          <a:p>
            <a:r>
              <a:rPr lang="zh-CN" altLang="zh-CN" sz="3000" dirty="0" smtClean="0"/>
              <a:t>用</a:t>
            </a:r>
            <a:r>
              <a:rPr lang="en-US" altLang="zh-CN" sz="3000" dirty="0" smtClean="0"/>
              <a:t>SELECT … INTO … </a:t>
            </a:r>
            <a:r>
              <a:rPr lang="zh-CN" altLang="zh-CN" sz="3000" dirty="0" smtClean="0"/>
              <a:t>可以</a:t>
            </a:r>
            <a:r>
              <a:rPr lang="zh-CN" altLang="en-US" sz="3000" dirty="0" smtClean="0"/>
              <a:t>创建</a:t>
            </a:r>
            <a:r>
              <a:rPr lang="zh-CN" altLang="zh-CN" sz="3000" dirty="0" smtClean="0"/>
              <a:t>永久表，也可以</a:t>
            </a:r>
            <a:r>
              <a:rPr lang="zh-CN" altLang="en-US" sz="3000" dirty="0" smtClean="0"/>
              <a:t>创建</a:t>
            </a:r>
            <a:r>
              <a:rPr lang="zh-CN" altLang="zh-CN" sz="3000" dirty="0" smtClean="0"/>
              <a:t>临时表（存储在内存中）：</a:t>
            </a:r>
          </a:p>
          <a:p>
            <a:pPr lvl="0"/>
            <a:r>
              <a:rPr lang="zh-CN" altLang="zh-CN" sz="3000" dirty="0" smtClean="0">
                <a:solidFill>
                  <a:srgbClr val="FF0000"/>
                </a:solidFill>
              </a:rPr>
              <a:t>局部临时表</a:t>
            </a:r>
            <a:r>
              <a:rPr lang="zh-CN" altLang="en-US" sz="3000" dirty="0" smtClean="0"/>
              <a:t>（</a:t>
            </a:r>
            <a:r>
              <a:rPr lang="zh-CN" altLang="zh-CN" sz="3000" dirty="0" smtClean="0"/>
              <a:t>表名前加一个‘</a:t>
            </a:r>
            <a:r>
              <a:rPr lang="en-US" altLang="zh-CN" sz="3000" dirty="0" smtClean="0"/>
              <a:t>#</a:t>
            </a:r>
            <a:r>
              <a:rPr lang="zh-CN" altLang="zh-CN" sz="3000" dirty="0" smtClean="0"/>
              <a:t>’</a:t>
            </a:r>
            <a:r>
              <a:rPr lang="zh-CN" altLang="en-US" sz="3000" dirty="0" smtClean="0"/>
              <a:t>）：</a:t>
            </a:r>
            <a:r>
              <a:rPr lang="zh-CN" altLang="zh-CN" sz="3000" dirty="0" smtClean="0"/>
              <a:t>生存期为创建此表的连接的生存期，只能在创建此局部临时表的连接中使用；</a:t>
            </a:r>
          </a:p>
          <a:p>
            <a:pPr lvl="0"/>
            <a:r>
              <a:rPr lang="zh-CN" altLang="zh-CN" sz="3000" dirty="0" smtClean="0">
                <a:solidFill>
                  <a:srgbClr val="FF0000"/>
                </a:solidFill>
              </a:rPr>
              <a:t>全局临时表</a:t>
            </a:r>
            <a:r>
              <a:rPr lang="en-US" altLang="zh-CN" sz="3000" dirty="0" smtClean="0"/>
              <a:t>(</a:t>
            </a:r>
            <a:r>
              <a:rPr lang="zh-CN" altLang="zh-CN" sz="3000" dirty="0" smtClean="0"/>
              <a:t>表名前加两个‘</a:t>
            </a:r>
            <a:r>
              <a:rPr lang="en-US" altLang="zh-CN" sz="3000" dirty="0" smtClean="0"/>
              <a:t>#</a:t>
            </a:r>
            <a:r>
              <a:rPr lang="zh-CN" altLang="zh-CN" sz="3000" dirty="0" smtClean="0"/>
              <a:t>’</a:t>
            </a:r>
            <a:r>
              <a:rPr lang="en-US" altLang="zh-CN" sz="3000" dirty="0" smtClean="0"/>
              <a:t>)</a:t>
            </a:r>
            <a:r>
              <a:rPr lang="zh-CN" altLang="en-US" sz="3000" dirty="0" smtClean="0"/>
              <a:t>：</a:t>
            </a:r>
            <a:r>
              <a:rPr lang="zh-CN" altLang="zh-CN" sz="3000" dirty="0" smtClean="0"/>
              <a:t>生存期</a:t>
            </a:r>
            <a:r>
              <a:rPr lang="zh-CN" altLang="en-US" sz="3000" dirty="0" smtClean="0"/>
              <a:t>同局部临时表</a:t>
            </a:r>
            <a:r>
              <a:rPr lang="zh-CN" altLang="zh-CN" sz="3000" dirty="0" smtClean="0"/>
              <a:t>，</a:t>
            </a:r>
            <a:r>
              <a:rPr lang="zh-CN" altLang="en-US" sz="3000" dirty="0" smtClean="0"/>
              <a:t>但</a:t>
            </a:r>
            <a:r>
              <a:rPr lang="zh-CN" altLang="zh-CN" sz="3000" dirty="0" smtClean="0"/>
              <a:t>在生存期内可以被所有连接使用。</a:t>
            </a:r>
            <a:r>
              <a:rPr lang="en-US" altLang="zh-CN" sz="3000" dirty="0" smtClean="0"/>
              <a:t> </a:t>
            </a:r>
            <a:endParaRPr lang="zh-CN" altLang="zh-CN" sz="3000" dirty="0" smtClean="0"/>
          </a:p>
          <a:p>
            <a:endParaRPr lang="zh-CN" altLang="en-US" sz="3000" dirty="0"/>
          </a:p>
        </p:txBody>
      </p:sp>
      <p:sp>
        <p:nvSpPr>
          <p:cNvPr id="4" name="日期占位符 3"/>
          <p:cNvSpPr>
            <a:spLocks noGrp="1"/>
          </p:cNvSpPr>
          <p:nvPr>
            <p:ph type="dt" sz="half" idx="10"/>
          </p:nvPr>
        </p:nvSpPr>
        <p:spPr/>
        <p:txBody>
          <a:bodyPr/>
          <a:lstStyle/>
          <a:p>
            <a:pPr>
              <a:defRPr/>
            </a:pPr>
            <a:fld id="{F89E2A1D-4122-4EB2-8F2B-C6AAE7F55218}" type="datetime8">
              <a:rPr lang="zh-CN" altLang="en-US" smtClean="0"/>
              <a:pPr>
                <a:defRPr/>
              </a:pPr>
              <a:t>2016年3月3日10时14分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115</a:t>
            </a:fld>
            <a:endParaRPr lang="zh-CN" altLang="en-US" dirty="0"/>
          </a:p>
        </p:txBody>
      </p:sp>
    </p:spTree>
    <p:extLst>
      <p:ext uri="{BB962C8B-B14F-4D97-AF65-F5344CB8AC3E}">
        <p14:creationId xmlns:p14="http://schemas.microsoft.com/office/powerpoint/2010/main" val="10632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539552" y="1340768"/>
            <a:ext cx="8109718" cy="4678362"/>
          </a:xfrm>
        </p:spPr>
        <p:txBody>
          <a:bodyPr/>
          <a:lstStyle/>
          <a:p>
            <a:r>
              <a:rPr lang="zh-CN" altLang="zh-CN" sz="3200" dirty="0" smtClean="0"/>
              <a:t>例</a:t>
            </a:r>
            <a:r>
              <a:rPr lang="en-US" altLang="zh-CN" sz="3200" dirty="0" smtClean="0"/>
              <a:t>6 </a:t>
            </a:r>
            <a:r>
              <a:rPr lang="zh-CN" altLang="zh-CN" sz="3200" dirty="0" smtClean="0"/>
              <a:t>查询计算机系每个学生的选课门数，包括没有选课的学生，并将结果保存到一个局部临时表</a:t>
            </a:r>
            <a:r>
              <a:rPr lang="en-US" altLang="zh-CN" sz="3200" dirty="0" smtClean="0"/>
              <a:t>#</a:t>
            </a:r>
            <a:r>
              <a:rPr lang="en-US" altLang="zh-CN" sz="3200" dirty="0" err="1" smtClean="0"/>
              <a:t>CS_Sno</a:t>
            </a:r>
            <a:r>
              <a:rPr lang="zh-CN" altLang="zh-CN" sz="3200" dirty="0" smtClean="0"/>
              <a:t>。</a:t>
            </a:r>
          </a:p>
          <a:p>
            <a:pPr>
              <a:lnSpc>
                <a:spcPct val="100000"/>
              </a:lnSpc>
              <a:spcBef>
                <a:spcPts val="0"/>
              </a:spcBef>
              <a:buNone/>
            </a:pPr>
            <a:r>
              <a:rPr lang="en-US" altLang="zh-CN" sz="3000" dirty="0" smtClean="0">
                <a:solidFill>
                  <a:srgbClr val="0000FF"/>
                </a:solidFill>
              </a:rPr>
              <a:t>SELECT </a:t>
            </a:r>
            <a:r>
              <a:rPr lang="en-US" altLang="zh-CN" sz="3000" dirty="0" err="1" smtClean="0">
                <a:solidFill>
                  <a:srgbClr val="0000FF"/>
                </a:solidFill>
              </a:rPr>
              <a:t>S.Sno</a:t>
            </a:r>
            <a:r>
              <a:rPr lang="en-US" altLang="zh-CN" sz="3000" dirty="0" smtClean="0">
                <a:solidFill>
                  <a:srgbClr val="0000FF"/>
                </a:solidFill>
              </a:rPr>
              <a:t> </a:t>
            </a:r>
            <a:r>
              <a:rPr lang="zh-CN" altLang="zh-CN" sz="3000" dirty="0" smtClean="0">
                <a:solidFill>
                  <a:srgbClr val="0000FF"/>
                </a:solidFill>
              </a:rPr>
              <a:t>学号</a:t>
            </a:r>
            <a:r>
              <a:rPr lang="en-US" altLang="zh-CN" sz="3000" dirty="0" smtClean="0">
                <a:solidFill>
                  <a:srgbClr val="0000FF"/>
                </a:solidFill>
              </a:rPr>
              <a:t>, Count(</a:t>
            </a:r>
            <a:r>
              <a:rPr lang="en-US" altLang="zh-CN" sz="3000" dirty="0" err="1" smtClean="0">
                <a:solidFill>
                  <a:srgbClr val="0000FF"/>
                </a:solidFill>
              </a:rPr>
              <a:t>SC.Cno</a:t>
            </a:r>
            <a:r>
              <a:rPr lang="en-US" altLang="zh-CN" sz="3000" dirty="0" smtClean="0">
                <a:solidFill>
                  <a:srgbClr val="0000FF"/>
                </a:solidFill>
              </a:rPr>
              <a:t>) </a:t>
            </a:r>
            <a:r>
              <a:rPr lang="zh-CN" altLang="zh-CN" sz="3000" dirty="0" smtClean="0">
                <a:solidFill>
                  <a:srgbClr val="0000FF"/>
                </a:solidFill>
              </a:rPr>
              <a:t>选课门数</a:t>
            </a:r>
          </a:p>
          <a:p>
            <a:pPr>
              <a:lnSpc>
                <a:spcPct val="100000"/>
              </a:lnSpc>
              <a:spcBef>
                <a:spcPts val="0"/>
              </a:spcBef>
              <a:buNone/>
            </a:pPr>
            <a:r>
              <a:rPr lang="en-US" altLang="zh-CN" sz="3000" dirty="0" smtClean="0">
                <a:solidFill>
                  <a:srgbClr val="0000FF"/>
                </a:solidFill>
              </a:rPr>
              <a:t>  INTO #</a:t>
            </a:r>
            <a:r>
              <a:rPr lang="en-US" altLang="zh-CN" sz="3000" dirty="0" err="1" smtClean="0">
                <a:solidFill>
                  <a:srgbClr val="0000FF"/>
                </a:solidFill>
              </a:rPr>
              <a:t>CS_Sno</a:t>
            </a:r>
            <a:endParaRPr lang="zh-CN" altLang="zh-CN" sz="3000" dirty="0" smtClean="0">
              <a:solidFill>
                <a:srgbClr val="0000FF"/>
              </a:solidFill>
            </a:endParaRPr>
          </a:p>
          <a:p>
            <a:pPr>
              <a:lnSpc>
                <a:spcPct val="100000"/>
              </a:lnSpc>
              <a:spcBef>
                <a:spcPts val="0"/>
              </a:spcBef>
              <a:buNone/>
            </a:pPr>
            <a:r>
              <a:rPr lang="en-US" altLang="zh-CN" sz="3000" dirty="0" smtClean="0">
                <a:solidFill>
                  <a:srgbClr val="0000FF"/>
                </a:solidFill>
              </a:rPr>
              <a:t>  FROM Student S LEFT JOIN SC </a:t>
            </a:r>
          </a:p>
          <a:p>
            <a:pPr>
              <a:lnSpc>
                <a:spcPct val="100000"/>
              </a:lnSpc>
              <a:spcBef>
                <a:spcPts val="0"/>
              </a:spcBef>
              <a:buNone/>
            </a:pPr>
            <a:r>
              <a:rPr lang="en-US" altLang="zh-CN" sz="3000" dirty="0" smtClean="0">
                <a:solidFill>
                  <a:srgbClr val="0000FF"/>
                </a:solidFill>
              </a:rPr>
              <a:t>  ON </a:t>
            </a:r>
            <a:r>
              <a:rPr lang="en-US" altLang="zh-CN" sz="3000" dirty="0" err="1" smtClean="0">
                <a:solidFill>
                  <a:srgbClr val="0000FF"/>
                </a:solidFill>
              </a:rPr>
              <a:t>S.Sno</a:t>
            </a:r>
            <a:r>
              <a:rPr lang="en-US" altLang="zh-CN" sz="3000" dirty="0" smtClean="0">
                <a:solidFill>
                  <a:srgbClr val="0000FF"/>
                </a:solidFill>
              </a:rPr>
              <a:t> = </a:t>
            </a:r>
            <a:r>
              <a:rPr lang="en-US" altLang="zh-CN" sz="3000" dirty="0" err="1" smtClean="0">
                <a:solidFill>
                  <a:srgbClr val="0000FF"/>
                </a:solidFill>
              </a:rPr>
              <a:t>SC.Sno</a:t>
            </a:r>
            <a:endParaRPr lang="zh-CN" altLang="zh-CN" sz="3000" dirty="0" smtClean="0">
              <a:solidFill>
                <a:srgbClr val="0000FF"/>
              </a:solidFill>
            </a:endParaRPr>
          </a:p>
          <a:p>
            <a:pPr>
              <a:lnSpc>
                <a:spcPct val="100000"/>
              </a:lnSpc>
              <a:spcBef>
                <a:spcPts val="0"/>
              </a:spcBef>
              <a:buNone/>
            </a:pPr>
            <a:r>
              <a:rPr lang="en-US" altLang="zh-CN" sz="3000" dirty="0" smtClean="0">
                <a:solidFill>
                  <a:srgbClr val="0000FF"/>
                </a:solidFill>
              </a:rPr>
              <a:t>  WHERE </a:t>
            </a:r>
            <a:r>
              <a:rPr lang="en-US" altLang="zh-CN" sz="3000" dirty="0" err="1" smtClean="0">
                <a:solidFill>
                  <a:srgbClr val="0000FF"/>
                </a:solidFill>
              </a:rPr>
              <a:t>Sdept</a:t>
            </a:r>
            <a:r>
              <a:rPr lang="en-US" altLang="zh-CN" sz="3000" dirty="0" smtClean="0">
                <a:solidFill>
                  <a:srgbClr val="0000FF"/>
                </a:solidFill>
              </a:rPr>
              <a:t> = '</a:t>
            </a:r>
            <a:r>
              <a:rPr lang="zh-CN" altLang="zh-CN" sz="3000" dirty="0" smtClean="0">
                <a:solidFill>
                  <a:srgbClr val="0000FF"/>
                </a:solidFill>
              </a:rPr>
              <a:t>计算机系</a:t>
            </a:r>
            <a:r>
              <a:rPr lang="en-US" altLang="zh-CN" sz="3000" dirty="0" smtClean="0">
                <a:solidFill>
                  <a:srgbClr val="0000FF"/>
                </a:solidFill>
              </a:rPr>
              <a:t>'</a:t>
            </a:r>
            <a:endParaRPr lang="zh-CN" altLang="zh-CN" sz="3000" dirty="0" smtClean="0">
              <a:solidFill>
                <a:srgbClr val="0000FF"/>
              </a:solidFill>
            </a:endParaRPr>
          </a:p>
          <a:p>
            <a:pPr>
              <a:lnSpc>
                <a:spcPct val="100000"/>
              </a:lnSpc>
              <a:spcBef>
                <a:spcPts val="0"/>
              </a:spcBef>
              <a:buNone/>
            </a:pPr>
            <a:r>
              <a:rPr lang="en-US" altLang="zh-CN" sz="3000" dirty="0" smtClean="0">
                <a:solidFill>
                  <a:srgbClr val="0000FF"/>
                </a:solidFill>
              </a:rPr>
              <a:t>  GROUP BY </a:t>
            </a:r>
            <a:r>
              <a:rPr lang="en-US" altLang="zh-CN" sz="3000" dirty="0" err="1" smtClean="0">
                <a:solidFill>
                  <a:srgbClr val="0000FF"/>
                </a:solidFill>
              </a:rPr>
              <a:t>S.Sno</a:t>
            </a:r>
            <a:endParaRPr lang="zh-CN" altLang="en-US" sz="3000" dirty="0">
              <a:solidFill>
                <a:srgbClr val="0000FF"/>
              </a:solidFill>
            </a:endParaRPr>
          </a:p>
        </p:txBody>
      </p:sp>
      <p:sp>
        <p:nvSpPr>
          <p:cNvPr id="4" name="日期占位符 3"/>
          <p:cNvSpPr>
            <a:spLocks noGrp="1"/>
          </p:cNvSpPr>
          <p:nvPr>
            <p:ph type="dt" sz="half" idx="10"/>
          </p:nvPr>
        </p:nvSpPr>
        <p:spPr/>
        <p:txBody>
          <a:bodyPr/>
          <a:lstStyle/>
          <a:p>
            <a:pPr>
              <a:defRPr/>
            </a:pPr>
            <a:fld id="{21908A0A-5693-44F6-9059-3B1C07DC66FC}" type="datetime8">
              <a:rPr lang="zh-CN" altLang="en-US" smtClean="0"/>
              <a:pPr>
                <a:defRPr/>
              </a:pPr>
              <a:t>2016年3月3日10时14分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116</a:t>
            </a:fld>
            <a:endParaRPr lang="zh-CN" altLang="en-US"/>
          </a:p>
        </p:txBody>
      </p:sp>
    </p:spTree>
    <p:extLst>
      <p:ext uri="{BB962C8B-B14F-4D97-AF65-F5344CB8AC3E}">
        <p14:creationId xmlns:p14="http://schemas.microsoft.com/office/powerpoint/2010/main" val="285461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r>
              <a:rPr lang="zh-CN" altLang="zh-CN" sz="3400" dirty="0" smtClean="0"/>
              <a:t>例</a:t>
            </a:r>
            <a:r>
              <a:rPr lang="en-US" altLang="zh-CN" sz="3400" dirty="0" smtClean="0"/>
              <a:t>7 </a:t>
            </a:r>
            <a:r>
              <a:rPr lang="zh-CN" altLang="zh-CN" sz="3400" dirty="0" smtClean="0"/>
              <a:t>利用</a:t>
            </a:r>
            <a:r>
              <a:rPr lang="zh-CN" altLang="zh-CN" sz="3400" dirty="0" smtClean="0"/>
              <a:t>例</a:t>
            </a:r>
            <a:r>
              <a:rPr lang="en-US" altLang="zh-CN" sz="3400" dirty="0" smtClean="0"/>
              <a:t>6</a:t>
            </a:r>
            <a:r>
              <a:rPr lang="zh-CN" altLang="zh-CN" sz="3400" dirty="0" smtClean="0"/>
              <a:t>创建</a:t>
            </a:r>
            <a:r>
              <a:rPr lang="zh-CN" altLang="zh-CN" sz="3400" dirty="0" smtClean="0"/>
              <a:t>的临时表，查询计算机系学生的学号、姓名和选课门数。</a:t>
            </a:r>
          </a:p>
          <a:p>
            <a:pPr>
              <a:buNone/>
            </a:pPr>
            <a:r>
              <a:rPr lang="en-US" altLang="zh-CN" sz="3400" dirty="0" smtClean="0">
                <a:solidFill>
                  <a:srgbClr val="0000FF"/>
                </a:solidFill>
              </a:rPr>
              <a:t>  SELECT </a:t>
            </a:r>
            <a:r>
              <a:rPr lang="zh-CN" altLang="zh-CN" sz="3400" dirty="0" smtClean="0">
                <a:solidFill>
                  <a:srgbClr val="0000FF"/>
                </a:solidFill>
              </a:rPr>
              <a:t>学号</a:t>
            </a:r>
            <a:r>
              <a:rPr lang="en-US" altLang="zh-CN" sz="3400" dirty="0" smtClean="0">
                <a:solidFill>
                  <a:srgbClr val="0000FF"/>
                </a:solidFill>
              </a:rPr>
              <a:t>, </a:t>
            </a:r>
            <a:r>
              <a:rPr lang="en-US" altLang="zh-CN" sz="3400" dirty="0" err="1" smtClean="0">
                <a:solidFill>
                  <a:srgbClr val="0000FF"/>
                </a:solidFill>
              </a:rPr>
              <a:t>Sname</a:t>
            </a:r>
            <a:r>
              <a:rPr lang="en-US" altLang="zh-CN" sz="3400" dirty="0" smtClean="0">
                <a:solidFill>
                  <a:srgbClr val="0000FF"/>
                </a:solidFill>
              </a:rPr>
              <a:t> </a:t>
            </a:r>
            <a:r>
              <a:rPr lang="zh-CN" altLang="zh-CN" sz="3400" dirty="0" smtClean="0">
                <a:solidFill>
                  <a:srgbClr val="0000FF"/>
                </a:solidFill>
              </a:rPr>
              <a:t>姓名</a:t>
            </a:r>
            <a:r>
              <a:rPr lang="en-US" altLang="zh-CN" sz="3400" dirty="0" smtClean="0">
                <a:solidFill>
                  <a:srgbClr val="0000FF"/>
                </a:solidFill>
              </a:rPr>
              <a:t>, </a:t>
            </a:r>
            <a:r>
              <a:rPr lang="zh-CN" altLang="zh-CN" sz="3400" dirty="0" smtClean="0">
                <a:solidFill>
                  <a:srgbClr val="0000FF"/>
                </a:solidFill>
              </a:rPr>
              <a:t>选课门数</a:t>
            </a:r>
          </a:p>
          <a:p>
            <a:pPr>
              <a:buNone/>
            </a:pPr>
            <a:r>
              <a:rPr lang="en-US" altLang="zh-CN" sz="3400" dirty="0" smtClean="0">
                <a:solidFill>
                  <a:srgbClr val="0000FF"/>
                </a:solidFill>
              </a:rPr>
              <a:t>    FROM Student S JOIN #</a:t>
            </a:r>
            <a:r>
              <a:rPr lang="en-US" altLang="zh-CN" sz="3400" dirty="0" err="1" smtClean="0">
                <a:solidFill>
                  <a:srgbClr val="0000FF"/>
                </a:solidFill>
              </a:rPr>
              <a:t>CS_Sno</a:t>
            </a:r>
            <a:r>
              <a:rPr lang="en-US" altLang="zh-CN" sz="3400" dirty="0" smtClean="0">
                <a:solidFill>
                  <a:srgbClr val="0000FF"/>
                </a:solidFill>
              </a:rPr>
              <a:t> T </a:t>
            </a:r>
          </a:p>
          <a:p>
            <a:pPr>
              <a:buNone/>
            </a:pPr>
            <a:r>
              <a:rPr lang="en-US" altLang="zh-CN" sz="3400" dirty="0" smtClean="0">
                <a:solidFill>
                  <a:srgbClr val="0000FF"/>
                </a:solidFill>
              </a:rPr>
              <a:t>    ON </a:t>
            </a:r>
            <a:r>
              <a:rPr lang="en-US" altLang="zh-CN" sz="3400" dirty="0" err="1" smtClean="0">
                <a:solidFill>
                  <a:srgbClr val="0000FF"/>
                </a:solidFill>
              </a:rPr>
              <a:t>S.Sno</a:t>
            </a:r>
            <a:r>
              <a:rPr lang="en-US" altLang="zh-CN" sz="3400" dirty="0" smtClean="0">
                <a:solidFill>
                  <a:srgbClr val="0000FF"/>
                </a:solidFill>
              </a:rPr>
              <a:t> = T.</a:t>
            </a:r>
            <a:r>
              <a:rPr lang="zh-CN" altLang="zh-CN" sz="3400" dirty="0" smtClean="0">
                <a:solidFill>
                  <a:srgbClr val="0000FF"/>
                </a:solidFill>
              </a:rPr>
              <a:t>学号</a:t>
            </a:r>
            <a:endParaRPr lang="zh-CN" altLang="en-US" sz="3400" dirty="0">
              <a:solidFill>
                <a:srgbClr val="0000FF"/>
              </a:solidFill>
            </a:endParaRPr>
          </a:p>
        </p:txBody>
      </p:sp>
      <p:sp>
        <p:nvSpPr>
          <p:cNvPr id="4" name="日期占位符 3"/>
          <p:cNvSpPr>
            <a:spLocks noGrp="1"/>
          </p:cNvSpPr>
          <p:nvPr>
            <p:ph type="dt" sz="half" idx="10"/>
          </p:nvPr>
        </p:nvSpPr>
        <p:spPr/>
        <p:txBody>
          <a:bodyPr/>
          <a:lstStyle/>
          <a:p>
            <a:pPr>
              <a:defRPr/>
            </a:pPr>
            <a:fld id="{1BBFDB46-5B62-4144-82E3-BEDFCDCE63C1}" type="datetime8">
              <a:rPr lang="zh-CN" altLang="en-US" smtClean="0"/>
              <a:pPr>
                <a:defRPr/>
              </a:pPr>
              <a:t>2016年3月3日10时14分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117</a:t>
            </a:fld>
            <a:endParaRPr lang="zh-CN" altLang="en-US"/>
          </a:p>
        </p:txBody>
      </p:sp>
      <p:sp>
        <p:nvSpPr>
          <p:cNvPr id="6" name="动作按钮: 后退或前一项 5">
            <a:hlinkClick r:id="rId2" action="ppaction://hlinksldjump" highlightClick="1"/>
          </p:cNvPr>
          <p:cNvSpPr/>
          <p:nvPr/>
        </p:nvSpPr>
        <p:spPr>
          <a:xfrm>
            <a:off x="6948264" y="6309320"/>
            <a:ext cx="648072" cy="288032"/>
          </a:xfrm>
          <a:prstGeom prst="actionButtonBackPrevious">
            <a:avLst/>
          </a:prstGeom>
          <a:solidFill>
            <a:schemeClr val="accent2">
              <a:lumMod val="40000"/>
              <a:lumOff val="60000"/>
            </a:schemeClr>
          </a:solidFill>
          <a:ln>
            <a:solidFill>
              <a:schemeClr val="accent2">
                <a:lumMod val="40000"/>
                <a:lumOff val="6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58712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5.7 </a:t>
            </a:r>
            <a:r>
              <a:rPr lang="zh-CN" altLang="zh-CN" dirty="0" smtClean="0"/>
              <a:t>子查询</a:t>
            </a:r>
            <a:endParaRPr lang="zh-CN" altLang="en-US" dirty="0"/>
          </a:p>
        </p:txBody>
      </p:sp>
      <p:sp>
        <p:nvSpPr>
          <p:cNvPr id="3" name="内容占位符 2"/>
          <p:cNvSpPr>
            <a:spLocks noGrp="1"/>
          </p:cNvSpPr>
          <p:nvPr>
            <p:ph idx="1"/>
          </p:nvPr>
        </p:nvSpPr>
        <p:spPr>
          <a:xfrm>
            <a:off x="395536" y="1340768"/>
            <a:ext cx="8280920" cy="4752528"/>
          </a:xfrm>
        </p:spPr>
        <p:txBody>
          <a:bodyPr/>
          <a:lstStyle/>
          <a:p>
            <a:pPr>
              <a:lnSpc>
                <a:spcPct val="100000"/>
              </a:lnSpc>
            </a:pPr>
            <a:r>
              <a:rPr lang="zh-CN" altLang="zh-CN" sz="3200" dirty="0" smtClean="0"/>
              <a:t>在</a:t>
            </a:r>
            <a:r>
              <a:rPr lang="en-US" altLang="zh-CN" sz="3200" dirty="0" smtClean="0"/>
              <a:t>SQL</a:t>
            </a:r>
            <a:r>
              <a:rPr lang="zh-CN" altLang="zh-CN" sz="3200" dirty="0" smtClean="0"/>
              <a:t>语言中，一个</a:t>
            </a:r>
            <a:r>
              <a:rPr lang="en-US" altLang="zh-CN" sz="3200" dirty="0" smtClean="0"/>
              <a:t>SELECT-FROM-WHERE</a:t>
            </a:r>
            <a:r>
              <a:rPr lang="zh-CN" altLang="zh-CN" sz="3200" dirty="0" smtClean="0"/>
              <a:t>语句称为一个</a:t>
            </a:r>
            <a:r>
              <a:rPr lang="zh-CN" altLang="zh-CN" sz="3200" dirty="0" smtClean="0">
                <a:solidFill>
                  <a:srgbClr val="FF0000"/>
                </a:solidFill>
              </a:rPr>
              <a:t>查询块</a:t>
            </a:r>
            <a:r>
              <a:rPr lang="zh-CN" altLang="zh-CN" sz="3200" dirty="0" smtClean="0"/>
              <a:t>。</a:t>
            </a:r>
          </a:p>
          <a:p>
            <a:pPr>
              <a:lnSpc>
                <a:spcPct val="100000"/>
              </a:lnSpc>
            </a:pPr>
            <a:r>
              <a:rPr lang="zh-CN" altLang="zh-CN" sz="3200" dirty="0" smtClean="0"/>
              <a:t>如果在</a:t>
            </a:r>
            <a:r>
              <a:rPr lang="en-US" altLang="zh-CN" sz="3200" dirty="0" smtClean="0"/>
              <a:t>SELECT</a:t>
            </a:r>
            <a:r>
              <a:rPr lang="zh-CN" altLang="zh-CN" sz="3200" dirty="0" smtClean="0"/>
              <a:t>、</a:t>
            </a:r>
            <a:r>
              <a:rPr lang="en-US" altLang="zh-CN" sz="3200" dirty="0" smtClean="0"/>
              <a:t>INSERT</a:t>
            </a:r>
            <a:r>
              <a:rPr lang="zh-CN" altLang="zh-CN" sz="3200" dirty="0" smtClean="0"/>
              <a:t>、</a:t>
            </a:r>
            <a:r>
              <a:rPr lang="en-US" altLang="zh-CN" sz="3200" dirty="0" smtClean="0"/>
              <a:t>UPDATE</a:t>
            </a:r>
            <a:r>
              <a:rPr lang="zh-CN" altLang="zh-CN" sz="3200" dirty="0" smtClean="0"/>
              <a:t>或</a:t>
            </a:r>
            <a:r>
              <a:rPr lang="en-US" altLang="zh-CN" sz="3200" dirty="0" smtClean="0"/>
              <a:t>DELETE</a:t>
            </a:r>
            <a:r>
              <a:rPr lang="zh-CN" altLang="zh-CN" sz="3200" dirty="0" smtClean="0"/>
              <a:t>语句中</a:t>
            </a:r>
            <a:r>
              <a:rPr lang="zh-CN" altLang="en-US" sz="3200" dirty="0" smtClean="0"/>
              <a:t>嵌套了</a:t>
            </a:r>
            <a:r>
              <a:rPr lang="en-US" altLang="zh-CN" sz="3200" dirty="0" smtClean="0"/>
              <a:t>SELECT</a:t>
            </a:r>
            <a:r>
              <a:rPr lang="zh-CN" altLang="en-US" sz="3200" dirty="0" smtClean="0"/>
              <a:t>语句</a:t>
            </a:r>
            <a:r>
              <a:rPr lang="zh-CN" altLang="zh-CN" sz="3200" dirty="0" smtClean="0"/>
              <a:t>，则称之为</a:t>
            </a:r>
            <a:r>
              <a:rPr lang="zh-CN" altLang="zh-CN" sz="3200" dirty="0" smtClean="0">
                <a:solidFill>
                  <a:srgbClr val="FF0000"/>
                </a:solidFill>
              </a:rPr>
              <a:t>子查询</a:t>
            </a:r>
            <a:r>
              <a:rPr lang="zh-CN" altLang="zh-CN" sz="3200" dirty="0" smtClean="0"/>
              <a:t>或</a:t>
            </a:r>
            <a:r>
              <a:rPr lang="zh-CN" altLang="zh-CN" sz="3200" dirty="0" smtClean="0">
                <a:solidFill>
                  <a:srgbClr val="FF0000"/>
                </a:solidFill>
              </a:rPr>
              <a:t>内层查询</a:t>
            </a:r>
            <a:r>
              <a:rPr lang="zh-CN" altLang="zh-CN" sz="3200" dirty="0" smtClean="0"/>
              <a:t>；包含子查询的语句称为</a:t>
            </a:r>
            <a:r>
              <a:rPr lang="zh-CN" altLang="zh-CN" sz="3200" dirty="0" smtClean="0">
                <a:solidFill>
                  <a:srgbClr val="FF0000"/>
                </a:solidFill>
              </a:rPr>
              <a:t>主查询</a:t>
            </a:r>
            <a:r>
              <a:rPr lang="zh-CN" altLang="zh-CN" sz="3200" dirty="0" smtClean="0"/>
              <a:t>或</a:t>
            </a:r>
            <a:r>
              <a:rPr lang="zh-CN" altLang="zh-CN" sz="3200" dirty="0" smtClean="0">
                <a:solidFill>
                  <a:srgbClr val="FF0000"/>
                </a:solidFill>
              </a:rPr>
              <a:t>外层查询</a:t>
            </a:r>
            <a:r>
              <a:rPr lang="zh-CN" altLang="zh-CN" sz="3200" dirty="0" smtClean="0"/>
              <a:t>。</a:t>
            </a:r>
            <a:endParaRPr lang="en-US" altLang="zh-CN" sz="3200" dirty="0" smtClean="0"/>
          </a:p>
          <a:p>
            <a:pPr>
              <a:lnSpc>
                <a:spcPct val="100000"/>
              </a:lnSpc>
            </a:pPr>
            <a:r>
              <a:rPr lang="zh-CN" altLang="zh-CN" sz="3200" dirty="0" smtClean="0"/>
              <a:t>子查询也可以嵌套在另一个子查询中。为了与外层查询有所区别，总是把子查询写在圆括号中</a:t>
            </a:r>
            <a:r>
              <a:rPr lang="zh-CN" altLang="en-US" sz="3200" dirty="0" smtClean="0"/>
              <a:t>。</a:t>
            </a:r>
            <a:endParaRPr lang="zh-CN" altLang="en-US" sz="3200" dirty="0"/>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118</a:t>
            </a:fld>
            <a:endParaRPr lang="zh-CN" altLang="en-US"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子查询</a:t>
            </a:r>
            <a:endParaRPr lang="zh-CN" altLang="en-US" dirty="0"/>
          </a:p>
        </p:txBody>
      </p:sp>
      <p:sp>
        <p:nvSpPr>
          <p:cNvPr id="3" name="内容占位符 2"/>
          <p:cNvSpPr>
            <a:spLocks noGrp="1"/>
          </p:cNvSpPr>
          <p:nvPr>
            <p:ph idx="1"/>
          </p:nvPr>
        </p:nvSpPr>
        <p:spPr>
          <a:xfrm>
            <a:off x="395536" y="1412776"/>
            <a:ext cx="8352928" cy="4680520"/>
          </a:xfrm>
        </p:spPr>
        <p:txBody>
          <a:bodyPr/>
          <a:lstStyle/>
          <a:p>
            <a:r>
              <a:rPr lang="zh-CN" altLang="zh-CN" sz="3200" dirty="0" smtClean="0"/>
              <a:t>子查询语句</a:t>
            </a:r>
            <a:r>
              <a:rPr lang="zh-CN" altLang="en-US" sz="3200" dirty="0" smtClean="0"/>
              <a:t>通常出现</a:t>
            </a:r>
            <a:r>
              <a:rPr lang="zh-CN" altLang="zh-CN" sz="3200" dirty="0" smtClean="0"/>
              <a:t>在外层查询的</a:t>
            </a:r>
            <a:r>
              <a:rPr lang="en-US" altLang="zh-CN" sz="3200" dirty="0" smtClean="0"/>
              <a:t>WHERE</a:t>
            </a:r>
            <a:r>
              <a:rPr lang="zh-CN" altLang="zh-CN" sz="3200" dirty="0" smtClean="0"/>
              <a:t>子句或</a:t>
            </a:r>
            <a:r>
              <a:rPr lang="en-US" altLang="zh-CN" sz="3200" dirty="0" smtClean="0"/>
              <a:t>HAVING</a:t>
            </a:r>
            <a:r>
              <a:rPr lang="zh-CN" altLang="zh-CN" sz="3200" dirty="0" smtClean="0"/>
              <a:t>子句中，与运算符一起构成查询条件。</a:t>
            </a:r>
          </a:p>
          <a:p>
            <a:r>
              <a:rPr lang="zh-CN" altLang="zh-CN" sz="3200" dirty="0" smtClean="0"/>
              <a:t>子查询通常有如下几种形式：</a:t>
            </a:r>
          </a:p>
          <a:p>
            <a:pPr lvl="1"/>
            <a:r>
              <a:rPr lang="en-US" altLang="zh-CN" sz="3200" dirty="0" smtClean="0">
                <a:solidFill>
                  <a:srgbClr val="FF0000"/>
                </a:solidFill>
              </a:rPr>
              <a:t>WHERE </a:t>
            </a:r>
            <a:r>
              <a:rPr lang="zh-CN" altLang="zh-CN" sz="3200" dirty="0" smtClean="0">
                <a:solidFill>
                  <a:srgbClr val="FF0000"/>
                </a:solidFill>
              </a:rPr>
              <a:t>列名</a:t>
            </a:r>
            <a:r>
              <a:rPr lang="en-US" altLang="zh-CN" sz="3200" dirty="0" smtClean="0">
                <a:solidFill>
                  <a:srgbClr val="FF0000"/>
                </a:solidFill>
              </a:rPr>
              <a:t> [NOT] IN (</a:t>
            </a:r>
            <a:r>
              <a:rPr lang="zh-CN" altLang="zh-CN" sz="3200" dirty="0" smtClean="0">
                <a:solidFill>
                  <a:srgbClr val="FF0000"/>
                </a:solidFill>
              </a:rPr>
              <a:t>子查询</a:t>
            </a:r>
            <a:r>
              <a:rPr lang="en-US" altLang="zh-CN" sz="3200" dirty="0" smtClean="0">
                <a:solidFill>
                  <a:srgbClr val="FF0000"/>
                </a:solidFill>
              </a:rPr>
              <a:t>)</a:t>
            </a:r>
            <a:endParaRPr lang="zh-CN" altLang="zh-CN" sz="3200" dirty="0" smtClean="0">
              <a:solidFill>
                <a:srgbClr val="FF0000"/>
              </a:solidFill>
            </a:endParaRPr>
          </a:p>
          <a:p>
            <a:pPr lvl="1"/>
            <a:r>
              <a:rPr lang="en-US" altLang="zh-CN" sz="3200" dirty="0" smtClean="0">
                <a:solidFill>
                  <a:srgbClr val="FF0000"/>
                </a:solidFill>
              </a:rPr>
              <a:t>WHERE </a:t>
            </a:r>
            <a:r>
              <a:rPr lang="zh-CN" altLang="zh-CN" sz="3200" dirty="0" smtClean="0">
                <a:solidFill>
                  <a:srgbClr val="FF0000"/>
                </a:solidFill>
              </a:rPr>
              <a:t>列名 比较运算符</a:t>
            </a:r>
            <a:r>
              <a:rPr lang="en-US" altLang="zh-CN" sz="3200" dirty="0" smtClean="0">
                <a:solidFill>
                  <a:srgbClr val="FF0000"/>
                </a:solidFill>
              </a:rPr>
              <a:t> (</a:t>
            </a:r>
            <a:r>
              <a:rPr lang="zh-CN" altLang="zh-CN" sz="3200" dirty="0" smtClean="0">
                <a:solidFill>
                  <a:srgbClr val="FF0000"/>
                </a:solidFill>
              </a:rPr>
              <a:t>子查询</a:t>
            </a:r>
            <a:r>
              <a:rPr lang="en-US" altLang="zh-CN" sz="3200" dirty="0" smtClean="0">
                <a:solidFill>
                  <a:srgbClr val="FF0000"/>
                </a:solidFill>
              </a:rPr>
              <a:t>)</a:t>
            </a:r>
            <a:endParaRPr lang="zh-CN" altLang="zh-CN" sz="3200" dirty="0" smtClean="0">
              <a:solidFill>
                <a:srgbClr val="FF0000"/>
              </a:solidFill>
            </a:endParaRPr>
          </a:p>
          <a:p>
            <a:pPr lvl="1"/>
            <a:r>
              <a:rPr lang="en-US" altLang="zh-CN" sz="3200" dirty="0" smtClean="0">
                <a:solidFill>
                  <a:srgbClr val="FF0000"/>
                </a:solidFill>
              </a:rPr>
              <a:t>WHERE EXISTS (</a:t>
            </a:r>
            <a:r>
              <a:rPr lang="zh-CN" altLang="zh-CN" sz="3200" dirty="0" smtClean="0">
                <a:solidFill>
                  <a:srgbClr val="FF0000"/>
                </a:solidFill>
              </a:rPr>
              <a:t>子查询</a:t>
            </a:r>
            <a:r>
              <a:rPr lang="en-US" altLang="zh-CN" sz="3200" dirty="0" smtClean="0">
                <a:solidFill>
                  <a:srgbClr val="FF0000"/>
                </a:solidFill>
              </a:rPr>
              <a:t>)</a:t>
            </a:r>
            <a:endParaRPr lang="zh-CN" altLang="en-US" sz="3200" dirty="0">
              <a:solidFill>
                <a:srgbClr val="FF00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119</a:t>
            </a:fld>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323528" y="1414934"/>
            <a:ext cx="8424936" cy="1942058"/>
          </a:xfrm>
        </p:spPr>
        <p:txBody>
          <a:bodyPr/>
          <a:lstStyle/>
          <a:p>
            <a:r>
              <a:rPr lang="zh-CN" altLang="zh-CN" sz="3200" dirty="0" smtClean="0"/>
              <a:t>例</a:t>
            </a:r>
            <a:r>
              <a:rPr lang="en-US" altLang="zh-CN" sz="3200" dirty="0" smtClean="0"/>
              <a:t>5. </a:t>
            </a:r>
            <a:r>
              <a:rPr lang="zh-CN" altLang="zh-CN" sz="3200" dirty="0" smtClean="0"/>
              <a:t>含字符串常量的列。</a:t>
            </a:r>
          </a:p>
          <a:p>
            <a:pPr>
              <a:lnSpc>
                <a:spcPct val="100000"/>
              </a:lnSpc>
              <a:spcBef>
                <a:spcPts val="0"/>
              </a:spcBef>
              <a:buNone/>
            </a:pPr>
            <a:r>
              <a:rPr lang="en-US" altLang="zh-CN" sz="2800" dirty="0" smtClean="0">
                <a:solidFill>
                  <a:srgbClr val="FF0000"/>
                </a:solidFill>
              </a:rPr>
              <a:t>SELECT </a:t>
            </a:r>
            <a:r>
              <a:rPr lang="en-US" altLang="zh-CN" sz="2800" dirty="0" err="1" smtClean="0">
                <a:solidFill>
                  <a:srgbClr val="FF0000"/>
                </a:solidFill>
              </a:rPr>
              <a:t>Sname</a:t>
            </a:r>
            <a:r>
              <a:rPr lang="en-US" altLang="zh-CN" sz="2800" dirty="0" smtClean="0">
                <a:solidFill>
                  <a:srgbClr val="FF0000"/>
                </a:solidFill>
              </a:rPr>
              <a:t>, '</a:t>
            </a:r>
            <a:r>
              <a:rPr lang="zh-CN" altLang="zh-CN" sz="2800" dirty="0" smtClean="0">
                <a:solidFill>
                  <a:srgbClr val="FF0000"/>
                </a:solidFill>
              </a:rPr>
              <a:t>年份</a:t>
            </a:r>
            <a:r>
              <a:rPr lang="en-US" altLang="zh-CN" sz="2800" dirty="0" smtClean="0">
                <a:solidFill>
                  <a:srgbClr val="FF0000"/>
                </a:solidFill>
              </a:rPr>
              <a:t>',2014–Sage FROM Student</a:t>
            </a:r>
            <a:endParaRPr lang="zh-CN" altLang="en-US" sz="2800" dirty="0">
              <a:solidFill>
                <a:srgbClr val="FF00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12</a:t>
            </a:fld>
            <a:endParaRPr lang="zh-CN" altLang="en-US"/>
          </a:p>
        </p:txBody>
      </p:sp>
      <p:graphicFrame>
        <p:nvGraphicFramePr>
          <p:cNvPr id="6" name="表格 5"/>
          <p:cNvGraphicFramePr>
            <a:graphicFrameLocks noGrp="1"/>
          </p:cNvGraphicFramePr>
          <p:nvPr/>
        </p:nvGraphicFramePr>
        <p:xfrm>
          <a:off x="251520" y="2636912"/>
          <a:ext cx="5040559" cy="3312364"/>
        </p:xfrm>
        <a:graphic>
          <a:graphicData uri="http://schemas.openxmlformats.org/drawingml/2006/table">
            <a:tbl>
              <a:tblPr/>
              <a:tblGrid>
                <a:gridCol w="1111887"/>
                <a:gridCol w="976344"/>
                <a:gridCol w="720080"/>
                <a:gridCol w="792088"/>
                <a:gridCol w="1440160"/>
              </a:tblGrid>
              <a:tr h="301124">
                <a:tc>
                  <a:txBody>
                    <a:bodyPr/>
                    <a:lstStyle/>
                    <a:p>
                      <a:pPr indent="127000" algn="ctr">
                        <a:spcAft>
                          <a:spcPts val="0"/>
                        </a:spcAft>
                      </a:pPr>
                      <a:r>
                        <a:rPr lang="en-US" sz="1800" b="1" kern="1000" dirty="0" err="1">
                          <a:solidFill>
                            <a:srgbClr val="C00000"/>
                          </a:solidFill>
                          <a:latin typeface="Times New Roman"/>
                          <a:ea typeface="方正书宋简体"/>
                          <a:cs typeface="Times New Roman"/>
                        </a:rPr>
                        <a:t>Sno</a:t>
                      </a:r>
                      <a:endParaRPr lang="zh-CN" sz="2000" b="1" kern="1000" dirty="0">
                        <a:solidFill>
                          <a:srgbClr val="C0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err="1">
                          <a:solidFill>
                            <a:srgbClr val="C00000"/>
                          </a:solidFill>
                          <a:latin typeface="Times New Roman"/>
                          <a:ea typeface="方正书宋简体"/>
                          <a:cs typeface="Times New Roman"/>
                        </a:rPr>
                        <a:t>Sname</a:t>
                      </a:r>
                      <a:endParaRPr lang="zh-CN" sz="2000" b="1" kern="1000" dirty="0">
                        <a:solidFill>
                          <a:srgbClr val="C0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err="1">
                          <a:solidFill>
                            <a:srgbClr val="C00000"/>
                          </a:solidFill>
                          <a:latin typeface="Times New Roman"/>
                          <a:ea typeface="方正书宋简体"/>
                          <a:cs typeface="Times New Roman"/>
                        </a:rPr>
                        <a:t>Ssex</a:t>
                      </a:r>
                      <a:endParaRPr lang="zh-CN" sz="2000" b="1" kern="1000" dirty="0">
                        <a:solidFill>
                          <a:srgbClr val="C0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C00000"/>
                          </a:solidFill>
                          <a:latin typeface="Times New Roman"/>
                          <a:ea typeface="方正书宋简体"/>
                          <a:cs typeface="Times New Roman"/>
                        </a:rPr>
                        <a:t>Sage</a:t>
                      </a:r>
                      <a:endParaRPr lang="zh-CN" sz="2000" b="1" kern="1000" dirty="0">
                        <a:solidFill>
                          <a:srgbClr val="C0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err="1">
                          <a:solidFill>
                            <a:srgbClr val="C00000"/>
                          </a:solidFill>
                          <a:latin typeface="Times New Roman"/>
                          <a:ea typeface="方正书宋简体"/>
                          <a:cs typeface="Times New Roman"/>
                        </a:rPr>
                        <a:t>Sdept</a:t>
                      </a:r>
                      <a:endParaRPr lang="zh-CN" sz="2000" b="1" kern="1000" dirty="0">
                        <a:solidFill>
                          <a:srgbClr val="C0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a:ea typeface="方正书宋简体"/>
                          <a:cs typeface="Times New Roman"/>
                        </a:rPr>
                        <a:t>0811101</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李勇</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男</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a:ea typeface="方正书宋简体"/>
                          <a:cs typeface="Times New Roman"/>
                        </a:rPr>
                        <a:t>21</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计算机系</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a:ea typeface="方正书宋简体"/>
                          <a:cs typeface="Times New Roman"/>
                        </a:rPr>
                        <a:t>0811102</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刘晨</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男</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a:ea typeface="方正书宋简体"/>
                          <a:cs typeface="Times New Roman"/>
                        </a:rPr>
                        <a:t>20</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计算机系</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a:ea typeface="方正书宋简体"/>
                          <a:cs typeface="Times New Roman"/>
                        </a:rPr>
                        <a:t>0811103</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王敏</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女</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a:ea typeface="方正书宋简体"/>
                          <a:cs typeface="Times New Roman"/>
                        </a:rPr>
                        <a:t>20</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计算机系</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a:solidFill>
                            <a:srgbClr val="000000"/>
                          </a:solidFill>
                          <a:latin typeface="宋体"/>
                          <a:ea typeface="方正书宋简体"/>
                          <a:cs typeface="Times New Roman"/>
                        </a:rPr>
                        <a:t>0811104</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张小红</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女</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a:ea typeface="方正书宋简体"/>
                          <a:cs typeface="Times New Roman"/>
                        </a:rPr>
                        <a:t>19</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计算机系</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a:ea typeface="方正书宋简体"/>
                          <a:cs typeface="Times New Roman"/>
                        </a:rPr>
                        <a:t>0821101</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张立</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男</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a:ea typeface="方正书宋简体"/>
                          <a:cs typeface="Times New Roman"/>
                        </a:rPr>
                        <a:t>20</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信息管理系</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a:ea typeface="方正书宋简体"/>
                          <a:cs typeface="Times New Roman"/>
                        </a:rPr>
                        <a:t>0821102</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吴宾</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女</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a:ea typeface="方正书宋简体"/>
                          <a:cs typeface="Times New Roman"/>
                        </a:rPr>
                        <a:t>19</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信息管理系</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a:ea typeface="方正书宋简体"/>
                          <a:cs typeface="Times New Roman"/>
                        </a:rPr>
                        <a:t>0821103</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张海</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男</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宋体"/>
                          <a:ea typeface="方正书宋简体"/>
                          <a:cs typeface="Times New Roman"/>
                        </a:rPr>
                        <a:t>20</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信息管理系</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a:ea typeface="方正书宋简体"/>
                          <a:cs typeface="Times New Roman"/>
                        </a:rPr>
                        <a:t>0831101</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钱小平</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女</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宋体"/>
                          <a:ea typeface="方正书宋简体"/>
                          <a:cs typeface="Times New Roman"/>
                        </a:rPr>
                        <a:t>21</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通信工程系</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a:ea typeface="方正书宋简体"/>
                          <a:cs typeface="Times New Roman"/>
                        </a:rPr>
                        <a:t>0831102</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王大力</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男</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宋体"/>
                          <a:ea typeface="方正书宋简体"/>
                          <a:cs typeface="Times New Roman"/>
                        </a:rPr>
                        <a:t>20</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通信工程系</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a:ea typeface="方正书宋简体"/>
                          <a:cs typeface="Times New Roman"/>
                        </a:rPr>
                        <a:t>0831103</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张姗姗</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女</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宋体"/>
                          <a:ea typeface="方正书宋简体"/>
                          <a:cs typeface="Times New Roman"/>
                        </a:rPr>
                        <a:t>19</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通信工程系</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表格 7"/>
          <p:cNvGraphicFramePr>
            <a:graphicFrameLocks noGrp="1"/>
          </p:cNvGraphicFramePr>
          <p:nvPr/>
        </p:nvGraphicFramePr>
        <p:xfrm>
          <a:off x="5796136" y="2708920"/>
          <a:ext cx="3131840" cy="3017520"/>
        </p:xfrm>
        <a:graphic>
          <a:graphicData uri="http://schemas.openxmlformats.org/drawingml/2006/table">
            <a:tbl>
              <a:tblPr/>
              <a:tblGrid>
                <a:gridCol w="1096144"/>
                <a:gridCol w="1061162"/>
                <a:gridCol w="974534"/>
              </a:tblGrid>
              <a:tr h="261847">
                <a:tc>
                  <a:txBody>
                    <a:bodyPr/>
                    <a:lstStyle/>
                    <a:p>
                      <a:pPr indent="127000" algn="ctr">
                        <a:spcAft>
                          <a:spcPts val="0"/>
                        </a:spcAft>
                      </a:pPr>
                      <a:r>
                        <a:rPr lang="en-US" sz="1800" b="1" kern="1000" dirty="0" err="1">
                          <a:solidFill>
                            <a:srgbClr val="C00000"/>
                          </a:solidFill>
                          <a:latin typeface="Times New Roman"/>
                          <a:ea typeface="方正书宋简体"/>
                          <a:cs typeface="Times New Roman"/>
                        </a:rPr>
                        <a:t>Sname</a:t>
                      </a:r>
                      <a:endParaRPr lang="zh-CN" sz="2000" b="1" kern="1000" dirty="0">
                        <a:solidFill>
                          <a:srgbClr val="C0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7000" algn="ctr" defTabSz="914400" rtl="0" eaLnBrk="1" fontAlgn="auto" latinLnBrk="0" hangingPunct="1">
                        <a:lnSpc>
                          <a:spcPct val="100000"/>
                        </a:lnSpc>
                        <a:spcBef>
                          <a:spcPts val="0"/>
                        </a:spcBef>
                        <a:spcAft>
                          <a:spcPts val="0"/>
                        </a:spcAft>
                        <a:buClrTx/>
                        <a:buSzTx/>
                        <a:buFontTx/>
                        <a:buNone/>
                        <a:tabLst/>
                        <a:defRPr/>
                      </a:pPr>
                      <a:r>
                        <a:rPr lang="en-US" altLang="zh-CN" sz="1600" b="1" kern="1000" dirty="0" smtClean="0">
                          <a:solidFill>
                            <a:srgbClr val="C00000"/>
                          </a:solidFill>
                          <a:latin typeface="Times New Roman"/>
                          <a:ea typeface="方正书宋简体"/>
                          <a:cs typeface="Times New Roman"/>
                        </a:rPr>
                        <a:t>(</a:t>
                      </a:r>
                      <a:r>
                        <a:rPr lang="zh-CN" altLang="en-US" sz="1600" b="1" kern="1000" dirty="0" smtClean="0">
                          <a:solidFill>
                            <a:srgbClr val="C00000"/>
                          </a:solidFill>
                          <a:latin typeface="Times New Roman"/>
                          <a:ea typeface="方正书宋简体"/>
                          <a:cs typeface="Times New Roman"/>
                        </a:rPr>
                        <a:t>无列名</a:t>
                      </a:r>
                      <a:r>
                        <a:rPr lang="en-US" altLang="zh-CN" sz="1600" b="1" kern="1000" dirty="0" smtClean="0">
                          <a:solidFill>
                            <a:srgbClr val="C00000"/>
                          </a:solidFill>
                          <a:latin typeface="Times New Roman"/>
                          <a:ea typeface="方正书宋简体"/>
                          <a:cs typeface="Times New Roman"/>
                        </a:rPr>
                        <a:t>)</a:t>
                      </a:r>
                      <a:endParaRPr lang="zh-CN" sz="1600" b="1" kern="1000" dirty="0">
                        <a:solidFill>
                          <a:srgbClr val="C0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smtClean="0">
                          <a:solidFill>
                            <a:srgbClr val="C00000"/>
                          </a:solidFill>
                          <a:latin typeface="Times New Roman"/>
                          <a:ea typeface="方正书宋简体"/>
                          <a:cs typeface="Times New Roman"/>
                        </a:rPr>
                        <a:t>(</a:t>
                      </a:r>
                      <a:r>
                        <a:rPr lang="zh-CN" altLang="en-US" sz="1400" b="1" kern="1000" dirty="0" smtClean="0">
                          <a:solidFill>
                            <a:srgbClr val="C00000"/>
                          </a:solidFill>
                          <a:latin typeface="Times New Roman"/>
                          <a:ea typeface="方正书宋简体"/>
                          <a:cs typeface="Times New Roman"/>
                        </a:rPr>
                        <a:t>无列名</a:t>
                      </a:r>
                      <a:r>
                        <a:rPr lang="en-US" sz="1400" b="1" kern="1000" dirty="0" smtClean="0">
                          <a:solidFill>
                            <a:srgbClr val="C00000"/>
                          </a:solidFill>
                          <a:latin typeface="Times New Roman"/>
                          <a:ea typeface="方正书宋简体"/>
                          <a:cs typeface="Times New Roman"/>
                        </a:rPr>
                        <a:t>)</a:t>
                      </a:r>
                      <a:endParaRPr lang="zh-CN" sz="1600" b="1" kern="1000" dirty="0">
                        <a:solidFill>
                          <a:srgbClr val="C0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847">
                <a:tc>
                  <a:txBody>
                    <a:bodyPr/>
                    <a:lstStyle/>
                    <a:p>
                      <a:pPr indent="127000" algn="ctr">
                        <a:spcAft>
                          <a:spcPts val="0"/>
                        </a:spcAft>
                      </a:pPr>
                      <a:r>
                        <a:rPr lang="zh-CN" sz="1800" b="1" kern="1000" dirty="0">
                          <a:solidFill>
                            <a:srgbClr val="000000"/>
                          </a:solidFill>
                          <a:latin typeface="Times New Roman"/>
                          <a:ea typeface="宋体"/>
                          <a:cs typeface="Times New Roman"/>
                        </a:rPr>
                        <a:t>李勇</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altLang="en-US" sz="1800" b="1" kern="1000" dirty="0" smtClean="0">
                          <a:solidFill>
                            <a:srgbClr val="FF3399"/>
                          </a:solidFill>
                          <a:latin typeface="Times New Roman"/>
                          <a:ea typeface="方正书宋简体"/>
                          <a:cs typeface="Times New Roman"/>
                        </a:rPr>
                        <a:t>年份</a:t>
                      </a:r>
                      <a:endParaRPr lang="zh-CN" sz="1800" b="1" kern="1000" dirty="0">
                        <a:solidFill>
                          <a:srgbClr val="FF3399"/>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dirty="0" smtClean="0">
                          <a:solidFill>
                            <a:srgbClr val="000000"/>
                          </a:solidFill>
                          <a:latin typeface="宋体"/>
                          <a:ea typeface="方正书宋简体"/>
                          <a:cs typeface="Times New Roman"/>
                        </a:rPr>
                        <a:t>1988</a:t>
                      </a:r>
                      <a:endParaRPr lang="zh-CN" sz="18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847">
                <a:tc>
                  <a:txBody>
                    <a:bodyPr/>
                    <a:lstStyle/>
                    <a:p>
                      <a:pPr indent="127000" algn="ctr">
                        <a:spcAft>
                          <a:spcPts val="0"/>
                        </a:spcAft>
                      </a:pPr>
                      <a:r>
                        <a:rPr lang="zh-CN" sz="1800" b="1" kern="1000" dirty="0">
                          <a:solidFill>
                            <a:srgbClr val="000000"/>
                          </a:solidFill>
                          <a:latin typeface="Times New Roman"/>
                          <a:ea typeface="宋体"/>
                          <a:cs typeface="Times New Roman"/>
                        </a:rPr>
                        <a:t>刘晨</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altLang="en-US" sz="1800" b="1" kern="1000" smtClean="0">
                          <a:solidFill>
                            <a:srgbClr val="FF3399"/>
                          </a:solidFill>
                          <a:latin typeface="Times New Roman"/>
                          <a:ea typeface="方正书宋简体"/>
                          <a:cs typeface="Times New Roman"/>
                        </a:rPr>
                        <a:t>年份</a:t>
                      </a:r>
                      <a:endParaRPr lang="zh-CN" altLang="zh-CN" sz="1800" b="1" kern="1000" dirty="0">
                        <a:solidFill>
                          <a:srgbClr val="FF3399"/>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dirty="0" smtClean="0">
                          <a:solidFill>
                            <a:srgbClr val="000000"/>
                          </a:solidFill>
                          <a:latin typeface="宋体"/>
                          <a:ea typeface="方正书宋简体"/>
                          <a:cs typeface="Times New Roman"/>
                        </a:rPr>
                        <a:t>1989</a:t>
                      </a:r>
                      <a:endParaRPr lang="zh-CN" sz="18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847">
                <a:tc>
                  <a:txBody>
                    <a:bodyPr/>
                    <a:lstStyle/>
                    <a:p>
                      <a:pPr indent="127000" algn="ctr">
                        <a:spcAft>
                          <a:spcPts val="0"/>
                        </a:spcAft>
                      </a:pPr>
                      <a:r>
                        <a:rPr lang="zh-CN" sz="1800" b="1" kern="1000" dirty="0">
                          <a:solidFill>
                            <a:srgbClr val="000000"/>
                          </a:solidFill>
                          <a:latin typeface="Times New Roman"/>
                          <a:ea typeface="宋体"/>
                          <a:cs typeface="Times New Roman"/>
                        </a:rPr>
                        <a:t>王敏</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altLang="en-US" sz="1800" b="1" kern="1000" smtClean="0">
                          <a:solidFill>
                            <a:srgbClr val="FF3399"/>
                          </a:solidFill>
                          <a:latin typeface="Times New Roman"/>
                          <a:ea typeface="方正书宋简体"/>
                          <a:cs typeface="Times New Roman"/>
                        </a:rPr>
                        <a:t>年份</a:t>
                      </a:r>
                      <a:endParaRPr lang="zh-CN" altLang="zh-CN" sz="1800" b="1" kern="1000" dirty="0">
                        <a:solidFill>
                          <a:srgbClr val="FF3399"/>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dirty="0" smtClean="0">
                          <a:solidFill>
                            <a:srgbClr val="000000"/>
                          </a:solidFill>
                          <a:latin typeface="宋体"/>
                          <a:ea typeface="方正书宋简体"/>
                          <a:cs typeface="Times New Roman"/>
                        </a:rPr>
                        <a:t>1989</a:t>
                      </a:r>
                      <a:endParaRPr lang="zh-CN" sz="18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847">
                <a:tc>
                  <a:txBody>
                    <a:bodyPr/>
                    <a:lstStyle/>
                    <a:p>
                      <a:pPr indent="127000" algn="ctr">
                        <a:spcAft>
                          <a:spcPts val="0"/>
                        </a:spcAft>
                      </a:pPr>
                      <a:r>
                        <a:rPr lang="zh-CN" sz="1800" b="1" kern="1000" dirty="0">
                          <a:solidFill>
                            <a:srgbClr val="000000"/>
                          </a:solidFill>
                          <a:latin typeface="Times New Roman"/>
                          <a:ea typeface="宋体"/>
                          <a:cs typeface="Times New Roman"/>
                        </a:rPr>
                        <a:t>张小红</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altLang="en-US" sz="1800" b="1" kern="1000" smtClean="0">
                          <a:solidFill>
                            <a:srgbClr val="FF3399"/>
                          </a:solidFill>
                          <a:latin typeface="Times New Roman"/>
                          <a:ea typeface="方正书宋简体"/>
                          <a:cs typeface="Times New Roman"/>
                        </a:rPr>
                        <a:t>年份</a:t>
                      </a:r>
                      <a:endParaRPr lang="zh-CN" altLang="zh-CN" sz="1800" b="1" kern="1000" dirty="0">
                        <a:solidFill>
                          <a:srgbClr val="FF3399"/>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altLang="zh-CN" sz="1600" b="1" kern="1000" dirty="0" smtClean="0">
                          <a:solidFill>
                            <a:srgbClr val="000000"/>
                          </a:solidFill>
                          <a:latin typeface="宋体"/>
                          <a:ea typeface="方正书宋简体"/>
                          <a:cs typeface="Times New Roman"/>
                        </a:rPr>
                        <a:t>1990</a:t>
                      </a:r>
                      <a:endParaRPr lang="zh-CN" sz="18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847">
                <a:tc>
                  <a:txBody>
                    <a:bodyPr/>
                    <a:lstStyle/>
                    <a:p>
                      <a:pPr indent="127000" algn="ctr">
                        <a:spcAft>
                          <a:spcPts val="0"/>
                        </a:spcAft>
                      </a:pPr>
                      <a:r>
                        <a:rPr lang="zh-CN" sz="1800" b="1" kern="1000" dirty="0">
                          <a:solidFill>
                            <a:srgbClr val="000000"/>
                          </a:solidFill>
                          <a:latin typeface="Times New Roman"/>
                          <a:ea typeface="宋体"/>
                          <a:cs typeface="Times New Roman"/>
                        </a:rPr>
                        <a:t>张立</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altLang="en-US" sz="1800" b="1" kern="1000" smtClean="0">
                          <a:solidFill>
                            <a:srgbClr val="FF3399"/>
                          </a:solidFill>
                          <a:latin typeface="Times New Roman"/>
                          <a:ea typeface="方正书宋简体"/>
                          <a:cs typeface="Times New Roman"/>
                        </a:rPr>
                        <a:t>年份</a:t>
                      </a:r>
                      <a:endParaRPr lang="zh-CN" altLang="zh-CN" sz="1800" b="1" kern="1000" dirty="0">
                        <a:solidFill>
                          <a:srgbClr val="FF3399"/>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altLang="zh-CN" sz="1600" b="1" kern="1000" dirty="0" smtClean="0">
                          <a:solidFill>
                            <a:srgbClr val="000000"/>
                          </a:solidFill>
                          <a:latin typeface="宋体"/>
                          <a:ea typeface="方正书宋简体"/>
                          <a:cs typeface="Times New Roman"/>
                        </a:rPr>
                        <a:t>1989</a:t>
                      </a:r>
                      <a:endParaRPr lang="zh-CN" sz="18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847">
                <a:tc>
                  <a:txBody>
                    <a:bodyPr/>
                    <a:lstStyle/>
                    <a:p>
                      <a:pPr indent="127000" algn="ctr">
                        <a:spcAft>
                          <a:spcPts val="0"/>
                        </a:spcAft>
                      </a:pPr>
                      <a:r>
                        <a:rPr lang="zh-CN" sz="1800" b="1" kern="1000" dirty="0">
                          <a:solidFill>
                            <a:srgbClr val="000000"/>
                          </a:solidFill>
                          <a:latin typeface="Times New Roman"/>
                          <a:ea typeface="宋体"/>
                          <a:cs typeface="Times New Roman"/>
                        </a:rPr>
                        <a:t>吴宾</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altLang="en-US" sz="1800" b="1" kern="1000" smtClean="0">
                          <a:solidFill>
                            <a:srgbClr val="FF3399"/>
                          </a:solidFill>
                          <a:latin typeface="Times New Roman"/>
                          <a:ea typeface="方正书宋简体"/>
                          <a:cs typeface="Times New Roman"/>
                        </a:rPr>
                        <a:t>年份</a:t>
                      </a:r>
                      <a:endParaRPr lang="zh-CN" altLang="zh-CN" sz="1800" b="1" kern="1000" dirty="0">
                        <a:solidFill>
                          <a:srgbClr val="FF3399"/>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dirty="0" smtClean="0">
                          <a:solidFill>
                            <a:srgbClr val="000000"/>
                          </a:solidFill>
                          <a:latin typeface="宋体"/>
                          <a:ea typeface="方正书宋简体"/>
                          <a:cs typeface="Times New Roman"/>
                        </a:rPr>
                        <a:t>1990</a:t>
                      </a:r>
                      <a:endParaRPr lang="zh-CN" sz="18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847">
                <a:tc>
                  <a:txBody>
                    <a:bodyPr/>
                    <a:lstStyle/>
                    <a:p>
                      <a:pPr indent="127000" algn="ctr">
                        <a:spcAft>
                          <a:spcPts val="0"/>
                        </a:spcAft>
                      </a:pPr>
                      <a:r>
                        <a:rPr lang="zh-CN" sz="1800" b="1" kern="1000" dirty="0">
                          <a:solidFill>
                            <a:srgbClr val="000000"/>
                          </a:solidFill>
                          <a:latin typeface="Times New Roman"/>
                          <a:ea typeface="宋体"/>
                          <a:cs typeface="Times New Roman"/>
                        </a:rPr>
                        <a:t>张海</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altLang="en-US" sz="1800" b="1" kern="1000" smtClean="0">
                          <a:solidFill>
                            <a:srgbClr val="FF3399"/>
                          </a:solidFill>
                          <a:latin typeface="Times New Roman"/>
                          <a:ea typeface="方正书宋简体"/>
                          <a:cs typeface="Times New Roman"/>
                        </a:rPr>
                        <a:t>年份</a:t>
                      </a:r>
                      <a:endParaRPr lang="zh-CN" altLang="zh-CN" sz="1800" b="1" kern="1000" dirty="0">
                        <a:solidFill>
                          <a:srgbClr val="FF3399"/>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dirty="0" smtClean="0">
                          <a:solidFill>
                            <a:srgbClr val="000000"/>
                          </a:solidFill>
                          <a:latin typeface="宋体"/>
                          <a:ea typeface="方正书宋简体"/>
                          <a:cs typeface="Times New Roman"/>
                        </a:rPr>
                        <a:t>1989</a:t>
                      </a:r>
                      <a:endParaRPr lang="zh-CN" sz="18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847">
                <a:tc>
                  <a:txBody>
                    <a:bodyPr/>
                    <a:lstStyle/>
                    <a:p>
                      <a:pPr indent="127000" algn="ctr">
                        <a:spcAft>
                          <a:spcPts val="0"/>
                        </a:spcAft>
                      </a:pPr>
                      <a:r>
                        <a:rPr lang="zh-CN" sz="1800" b="1" kern="1000" dirty="0">
                          <a:solidFill>
                            <a:srgbClr val="000000"/>
                          </a:solidFill>
                          <a:latin typeface="Times New Roman"/>
                          <a:ea typeface="宋体"/>
                          <a:cs typeface="Times New Roman"/>
                        </a:rPr>
                        <a:t>钱小平</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altLang="en-US" sz="1800" b="1" kern="1000" smtClean="0">
                          <a:solidFill>
                            <a:srgbClr val="FF3399"/>
                          </a:solidFill>
                          <a:latin typeface="Times New Roman"/>
                          <a:ea typeface="方正书宋简体"/>
                          <a:cs typeface="Times New Roman"/>
                        </a:rPr>
                        <a:t>年份</a:t>
                      </a:r>
                      <a:endParaRPr lang="zh-CN" altLang="zh-CN" sz="1800" b="1" kern="1000" dirty="0">
                        <a:solidFill>
                          <a:srgbClr val="FF3399"/>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altLang="zh-CN" sz="1600" b="1" kern="1000" dirty="0" smtClean="0">
                          <a:solidFill>
                            <a:srgbClr val="000000"/>
                          </a:solidFill>
                          <a:latin typeface="宋体"/>
                          <a:ea typeface="方正书宋简体"/>
                          <a:cs typeface="Times New Roman"/>
                        </a:rPr>
                        <a:t>1988</a:t>
                      </a:r>
                      <a:endParaRPr lang="zh-CN" sz="18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847">
                <a:tc>
                  <a:txBody>
                    <a:bodyPr/>
                    <a:lstStyle/>
                    <a:p>
                      <a:pPr indent="127000" algn="ctr">
                        <a:spcAft>
                          <a:spcPts val="0"/>
                        </a:spcAft>
                      </a:pPr>
                      <a:r>
                        <a:rPr lang="zh-CN" sz="1800" b="1" kern="1000" dirty="0">
                          <a:solidFill>
                            <a:srgbClr val="000000"/>
                          </a:solidFill>
                          <a:latin typeface="Times New Roman"/>
                          <a:ea typeface="宋体"/>
                          <a:cs typeface="Times New Roman"/>
                        </a:rPr>
                        <a:t>王大力</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altLang="en-US" sz="1800" b="1" kern="1000" dirty="0" smtClean="0">
                          <a:solidFill>
                            <a:srgbClr val="FF3399"/>
                          </a:solidFill>
                          <a:latin typeface="Times New Roman"/>
                          <a:ea typeface="方正书宋简体"/>
                          <a:cs typeface="Times New Roman"/>
                        </a:rPr>
                        <a:t>年份</a:t>
                      </a:r>
                      <a:endParaRPr lang="zh-CN" altLang="zh-CN" sz="1800" b="1" kern="1000" dirty="0">
                        <a:solidFill>
                          <a:srgbClr val="FF3399"/>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altLang="zh-CN" sz="1600" b="1" kern="1000" dirty="0" smtClean="0">
                          <a:solidFill>
                            <a:srgbClr val="000000"/>
                          </a:solidFill>
                          <a:latin typeface="宋体"/>
                          <a:ea typeface="方正书宋简体"/>
                          <a:cs typeface="Times New Roman"/>
                        </a:rPr>
                        <a:t>1989</a:t>
                      </a:r>
                      <a:endParaRPr lang="zh-CN" sz="18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847">
                <a:tc>
                  <a:txBody>
                    <a:bodyPr/>
                    <a:lstStyle/>
                    <a:p>
                      <a:pPr indent="127000" algn="ctr">
                        <a:spcAft>
                          <a:spcPts val="0"/>
                        </a:spcAft>
                      </a:pPr>
                      <a:r>
                        <a:rPr lang="zh-CN" sz="1800" b="1" kern="1000" dirty="0">
                          <a:solidFill>
                            <a:srgbClr val="000000"/>
                          </a:solidFill>
                          <a:latin typeface="Times New Roman"/>
                          <a:ea typeface="宋体"/>
                          <a:cs typeface="Times New Roman"/>
                        </a:rPr>
                        <a:t>张姗姗</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altLang="en-US" sz="1800" b="1" kern="1000" dirty="0" smtClean="0">
                          <a:solidFill>
                            <a:srgbClr val="FF3399"/>
                          </a:solidFill>
                          <a:latin typeface="Times New Roman"/>
                          <a:ea typeface="方正书宋简体"/>
                          <a:cs typeface="Times New Roman"/>
                        </a:rPr>
                        <a:t>年份</a:t>
                      </a:r>
                      <a:endParaRPr lang="zh-CN" altLang="zh-CN" sz="1800" b="1" kern="1000" dirty="0">
                        <a:solidFill>
                          <a:srgbClr val="FF3399"/>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altLang="zh-CN" sz="1600" b="1" kern="1000" dirty="0" smtClean="0">
                          <a:solidFill>
                            <a:srgbClr val="000000"/>
                          </a:solidFill>
                          <a:latin typeface="宋体"/>
                          <a:ea typeface="方正书宋简体"/>
                          <a:cs typeface="Times New Roman"/>
                        </a:rPr>
                        <a:t>1990</a:t>
                      </a:r>
                      <a:endParaRPr lang="zh-CN" sz="18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右箭头 8"/>
          <p:cNvSpPr/>
          <p:nvPr/>
        </p:nvSpPr>
        <p:spPr>
          <a:xfrm>
            <a:off x="5315830" y="3861048"/>
            <a:ext cx="432048" cy="360040"/>
          </a:xfrm>
          <a:prstGeom prst="right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1000" fill="hold"/>
                                        <p:tgtEl>
                                          <p:spTgt spid="9"/>
                                        </p:tgtEl>
                                        <p:attrNameLst>
                                          <p:attrName>ppt_w</p:attrName>
                                        </p:attrNameLst>
                                      </p:cBhvr>
                                      <p:tavLst>
                                        <p:tav tm="0">
                                          <p:val>
                                            <p:strVal val="#ppt_w*0.70"/>
                                          </p:val>
                                        </p:tav>
                                        <p:tav tm="100000">
                                          <p:val>
                                            <p:strVal val="#ppt_w"/>
                                          </p:val>
                                        </p:tav>
                                      </p:tavLst>
                                    </p:anim>
                                    <p:anim calcmode="lin" valueType="num">
                                      <p:cBhvr>
                                        <p:cTn id="12" dur="1000" fill="hold"/>
                                        <p:tgtEl>
                                          <p:spTgt spid="9"/>
                                        </p:tgtEl>
                                        <p:attrNameLst>
                                          <p:attrName>ppt_h</p:attrName>
                                        </p:attrNameLst>
                                      </p:cBhvr>
                                      <p:tavLst>
                                        <p:tav tm="0">
                                          <p:val>
                                            <p:strVal val="#ppt_h"/>
                                          </p:val>
                                        </p:tav>
                                        <p:tav tm="100000">
                                          <p:val>
                                            <p:strVal val="#ppt_h"/>
                                          </p:val>
                                        </p:tav>
                                      </p:tavLst>
                                    </p:anim>
                                    <p:animEffect transition="in" filter="fade">
                                      <p:cBhvr>
                                        <p:cTn id="13" dur="1000"/>
                                        <p:tgtEl>
                                          <p:spTgt spid="9"/>
                                        </p:tgtEl>
                                      </p:cBhvr>
                                    </p:animEffect>
                                  </p:childTnLst>
                                </p:cTn>
                              </p:par>
                            </p:childTnLst>
                          </p:cTn>
                        </p:par>
                        <p:par>
                          <p:cTn id="14" fill="hold">
                            <p:stCondLst>
                              <p:cond delay="1500"/>
                            </p:stCondLst>
                            <p:childTnLst>
                              <p:par>
                                <p:cTn id="15" presetID="3" presetClass="entr" presetSubtype="1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304800"/>
            <a:ext cx="8496944" cy="819150"/>
          </a:xfrm>
        </p:spPr>
        <p:txBody>
          <a:bodyPr/>
          <a:lstStyle/>
          <a:p>
            <a:r>
              <a:rPr lang="en-US" altLang="zh-CN" dirty="0" smtClean="0"/>
              <a:t>1.</a:t>
            </a:r>
            <a:r>
              <a:rPr lang="zh-CN" altLang="zh-CN" dirty="0" smtClean="0"/>
              <a:t>使用</a:t>
            </a:r>
            <a:r>
              <a:rPr lang="zh-CN" altLang="zh-CN" dirty="0" smtClean="0"/>
              <a:t>子查询进行基于集合的测试</a:t>
            </a:r>
            <a:endParaRPr lang="zh-CN" altLang="en-US" dirty="0"/>
          </a:p>
        </p:txBody>
      </p:sp>
      <p:sp>
        <p:nvSpPr>
          <p:cNvPr id="3" name="内容占位符 2"/>
          <p:cNvSpPr>
            <a:spLocks noGrp="1"/>
          </p:cNvSpPr>
          <p:nvPr>
            <p:ph idx="1"/>
          </p:nvPr>
        </p:nvSpPr>
        <p:spPr>
          <a:xfrm>
            <a:off x="566738" y="1414934"/>
            <a:ext cx="8001000" cy="3166194"/>
          </a:xfrm>
        </p:spPr>
        <p:txBody>
          <a:bodyPr/>
          <a:lstStyle/>
          <a:p>
            <a:r>
              <a:rPr lang="zh-CN" altLang="en-US" dirty="0" smtClean="0"/>
              <a:t>子查询的结果往往是一个集合，</a:t>
            </a:r>
            <a:r>
              <a:rPr lang="en-US" altLang="zh-CN" dirty="0" smtClean="0"/>
              <a:t>IN</a:t>
            </a:r>
            <a:r>
              <a:rPr lang="zh-CN" altLang="en-US" dirty="0" smtClean="0"/>
              <a:t>就是在这个集合中进行操作</a:t>
            </a:r>
            <a:endParaRPr lang="en-US" altLang="zh-CN" dirty="0" smtClean="0"/>
          </a:p>
          <a:p>
            <a:pPr>
              <a:buNone/>
            </a:pPr>
            <a:r>
              <a:rPr lang="en-US" altLang="zh-CN" dirty="0" smtClean="0">
                <a:solidFill>
                  <a:srgbClr val="FF0000"/>
                </a:solidFill>
                <a:ea typeface="楷体_GB2312" pitchFamily="49" charset="-122"/>
              </a:rPr>
              <a:t>  </a:t>
            </a:r>
            <a:r>
              <a:rPr lang="en-US" altLang="zh-CN" dirty="0" smtClean="0">
                <a:solidFill>
                  <a:srgbClr val="FF0000"/>
                </a:solidFill>
              </a:rPr>
              <a:t>WHERE </a:t>
            </a:r>
            <a:r>
              <a:rPr lang="zh-CN" altLang="zh-CN" dirty="0" smtClean="0">
                <a:solidFill>
                  <a:srgbClr val="FF0000"/>
                </a:solidFill>
              </a:rPr>
              <a:t>表达式</a:t>
            </a:r>
            <a:r>
              <a:rPr lang="en-US" altLang="zh-CN" dirty="0" smtClean="0">
                <a:solidFill>
                  <a:srgbClr val="FF0000"/>
                </a:solidFill>
              </a:rPr>
              <a:t> [NOT] IN ( </a:t>
            </a:r>
            <a:r>
              <a:rPr lang="zh-CN" altLang="zh-CN" dirty="0" smtClean="0">
                <a:solidFill>
                  <a:srgbClr val="FF0000"/>
                </a:solidFill>
              </a:rPr>
              <a:t>子查询</a:t>
            </a:r>
            <a:r>
              <a:rPr lang="en-US" altLang="zh-CN" dirty="0" smtClean="0">
                <a:solidFill>
                  <a:srgbClr val="FF0000"/>
                </a:solidFill>
              </a:rPr>
              <a:t> )</a:t>
            </a:r>
            <a:endParaRPr lang="zh-CN" altLang="zh-CN" dirty="0" smtClean="0">
              <a:solidFill>
                <a:srgbClr val="FF0000"/>
              </a:solidFill>
            </a:endParaRPr>
          </a:p>
          <a:p>
            <a:pPr>
              <a:buNone/>
            </a:pPr>
            <a:endParaRPr lang="zh-CN" altLang="en-US" dirty="0"/>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120</a:t>
            </a:fld>
            <a:endParaRPr lang="zh-CN" altLang="en-US"/>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323528" y="1340768"/>
            <a:ext cx="8352928" cy="4606354"/>
          </a:xfrm>
        </p:spPr>
        <p:txBody>
          <a:bodyPr/>
          <a:lstStyle/>
          <a:p>
            <a:pPr>
              <a:lnSpc>
                <a:spcPct val="100000"/>
              </a:lnSpc>
              <a:spcBef>
                <a:spcPts val="0"/>
              </a:spcBef>
            </a:pPr>
            <a:r>
              <a:rPr lang="zh-CN" altLang="zh-CN" sz="3200" dirty="0" smtClean="0"/>
              <a:t>例</a:t>
            </a:r>
            <a:r>
              <a:rPr lang="en-US" altLang="zh-CN" sz="3200" dirty="0"/>
              <a:t>1</a:t>
            </a:r>
            <a:r>
              <a:rPr lang="en-US" altLang="zh-CN" sz="3200" dirty="0" smtClean="0"/>
              <a:t> </a:t>
            </a:r>
            <a:r>
              <a:rPr lang="zh-CN" altLang="zh-CN" sz="3200" dirty="0" smtClean="0"/>
              <a:t>查询与“刘晨”在同一个系学习的学生。</a:t>
            </a:r>
          </a:p>
          <a:p>
            <a:pPr>
              <a:lnSpc>
                <a:spcPct val="100000"/>
              </a:lnSpc>
              <a:spcBef>
                <a:spcPts val="0"/>
              </a:spcBef>
              <a:buNone/>
            </a:pPr>
            <a:r>
              <a:rPr lang="en-US" altLang="zh-CN" sz="3200" dirty="0" smtClean="0">
                <a:solidFill>
                  <a:srgbClr val="005800"/>
                </a:solidFill>
              </a:rPr>
              <a:t> SELECT </a:t>
            </a:r>
            <a:r>
              <a:rPr lang="en-US" altLang="zh-CN" sz="3200" dirty="0" err="1" smtClean="0">
                <a:solidFill>
                  <a:srgbClr val="005800"/>
                </a:solidFill>
              </a:rPr>
              <a:t>Sno</a:t>
            </a:r>
            <a:r>
              <a:rPr lang="en-US" altLang="zh-CN" sz="3200" dirty="0" smtClean="0">
                <a:solidFill>
                  <a:srgbClr val="005800"/>
                </a:solidFill>
              </a:rPr>
              <a:t>, </a:t>
            </a:r>
            <a:r>
              <a:rPr lang="en-US" altLang="zh-CN" sz="3200" dirty="0" err="1" smtClean="0">
                <a:solidFill>
                  <a:srgbClr val="005800"/>
                </a:solidFill>
              </a:rPr>
              <a:t>Sname</a:t>
            </a:r>
            <a:r>
              <a:rPr lang="en-US" altLang="zh-CN" sz="3200" dirty="0" smtClean="0">
                <a:solidFill>
                  <a:srgbClr val="005800"/>
                </a:solidFill>
              </a:rPr>
              <a:t>, </a:t>
            </a:r>
            <a:r>
              <a:rPr lang="en-US" altLang="zh-CN" sz="3200" dirty="0" err="1" smtClean="0">
                <a:solidFill>
                  <a:srgbClr val="005800"/>
                </a:solidFill>
              </a:rPr>
              <a:t>Sdept</a:t>
            </a:r>
            <a:r>
              <a:rPr lang="en-US" altLang="zh-CN" sz="3200" dirty="0" smtClean="0">
                <a:solidFill>
                  <a:srgbClr val="005800"/>
                </a:solidFill>
              </a:rPr>
              <a:t> </a:t>
            </a:r>
          </a:p>
          <a:p>
            <a:pPr>
              <a:lnSpc>
                <a:spcPct val="100000"/>
              </a:lnSpc>
              <a:spcBef>
                <a:spcPts val="0"/>
              </a:spcBef>
              <a:buNone/>
            </a:pPr>
            <a:r>
              <a:rPr lang="en-US" altLang="zh-CN" sz="3200" dirty="0" smtClean="0">
                <a:solidFill>
                  <a:srgbClr val="005800"/>
                </a:solidFill>
              </a:rPr>
              <a:t>  FROM Student</a:t>
            </a:r>
          </a:p>
          <a:p>
            <a:pPr>
              <a:lnSpc>
                <a:spcPct val="100000"/>
              </a:lnSpc>
              <a:spcBef>
                <a:spcPts val="0"/>
              </a:spcBef>
              <a:buNone/>
            </a:pPr>
            <a:r>
              <a:rPr lang="en-US" altLang="zh-CN" sz="3200" dirty="0" smtClean="0">
                <a:solidFill>
                  <a:srgbClr val="005800"/>
                </a:solidFill>
              </a:rPr>
              <a:t>  WHERE </a:t>
            </a:r>
            <a:r>
              <a:rPr lang="en-US" altLang="zh-CN" sz="3200" dirty="0" err="1" smtClean="0">
                <a:solidFill>
                  <a:srgbClr val="005800"/>
                </a:solidFill>
              </a:rPr>
              <a:t>Sdept</a:t>
            </a:r>
            <a:r>
              <a:rPr lang="en-US" altLang="zh-CN" sz="3200" dirty="0" smtClean="0">
                <a:solidFill>
                  <a:srgbClr val="005800"/>
                </a:solidFill>
              </a:rPr>
              <a:t> IN ( </a:t>
            </a:r>
          </a:p>
          <a:p>
            <a:pPr>
              <a:lnSpc>
                <a:spcPct val="100000"/>
              </a:lnSpc>
              <a:spcBef>
                <a:spcPts val="0"/>
              </a:spcBef>
              <a:buNone/>
            </a:pPr>
            <a:r>
              <a:rPr lang="en-US" altLang="zh-CN" sz="3200" dirty="0" smtClean="0">
                <a:solidFill>
                  <a:srgbClr val="005800"/>
                </a:solidFill>
              </a:rPr>
              <a:t>   SELECT </a:t>
            </a:r>
            <a:r>
              <a:rPr lang="en-US" altLang="zh-CN" sz="3200" dirty="0" err="1" smtClean="0">
                <a:solidFill>
                  <a:srgbClr val="005800"/>
                </a:solidFill>
              </a:rPr>
              <a:t>Sdept</a:t>
            </a:r>
            <a:r>
              <a:rPr lang="en-US" altLang="zh-CN" sz="3200" dirty="0" smtClean="0">
                <a:solidFill>
                  <a:srgbClr val="005800"/>
                </a:solidFill>
              </a:rPr>
              <a:t> FROM Student </a:t>
            </a:r>
          </a:p>
          <a:p>
            <a:pPr>
              <a:lnSpc>
                <a:spcPct val="100000"/>
              </a:lnSpc>
              <a:spcBef>
                <a:spcPts val="0"/>
              </a:spcBef>
              <a:buNone/>
            </a:pPr>
            <a:r>
              <a:rPr lang="en-US" altLang="zh-CN" sz="3200" dirty="0" smtClean="0">
                <a:solidFill>
                  <a:srgbClr val="005800"/>
                </a:solidFill>
              </a:rPr>
              <a:t>     WHERE </a:t>
            </a:r>
            <a:r>
              <a:rPr lang="en-US" altLang="zh-CN" sz="3200" dirty="0" err="1" smtClean="0">
                <a:solidFill>
                  <a:srgbClr val="005800"/>
                </a:solidFill>
              </a:rPr>
              <a:t>Sname</a:t>
            </a:r>
            <a:r>
              <a:rPr lang="en-US" altLang="zh-CN" sz="3200" dirty="0" smtClean="0">
                <a:solidFill>
                  <a:srgbClr val="005800"/>
                </a:solidFill>
              </a:rPr>
              <a:t> = '</a:t>
            </a:r>
            <a:r>
              <a:rPr lang="zh-CN" altLang="zh-CN" sz="3200" dirty="0" smtClean="0">
                <a:solidFill>
                  <a:srgbClr val="005800"/>
                </a:solidFill>
              </a:rPr>
              <a:t>刘晨</a:t>
            </a:r>
            <a:r>
              <a:rPr lang="en-US" altLang="zh-CN" sz="3200" dirty="0" smtClean="0">
                <a:solidFill>
                  <a:srgbClr val="005800"/>
                </a:solidFill>
              </a:rPr>
              <a:t>')</a:t>
            </a:r>
          </a:p>
          <a:p>
            <a:pPr>
              <a:lnSpc>
                <a:spcPct val="100000"/>
              </a:lnSpc>
              <a:spcBef>
                <a:spcPts val="0"/>
              </a:spcBef>
              <a:buNone/>
            </a:pPr>
            <a:r>
              <a:rPr lang="en-US" altLang="zh-CN" sz="3200" dirty="0" smtClean="0"/>
              <a:t>  </a:t>
            </a:r>
            <a:r>
              <a:rPr lang="en-US" altLang="zh-CN" sz="3200" dirty="0" smtClean="0">
                <a:solidFill>
                  <a:srgbClr val="C00000"/>
                </a:solidFill>
              </a:rPr>
              <a:t>AND </a:t>
            </a:r>
            <a:r>
              <a:rPr lang="en-US" altLang="zh-CN" sz="3200" dirty="0" err="1" smtClean="0">
                <a:solidFill>
                  <a:srgbClr val="C00000"/>
                </a:solidFill>
              </a:rPr>
              <a:t>Sname</a:t>
            </a:r>
            <a:r>
              <a:rPr lang="en-US" altLang="zh-CN" sz="3200" dirty="0" smtClean="0">
                <a:solidFill>
                  <a:srgbClr val="C00000"/>
                </a:solidFill>
              </a:rPr>
              <a:t> != '</a:t>
            </a:r>
            <a:r>
              <a:rPr lang="zh-CN" altLang="zh-CN" sz="3200" dirty="0" smtClean="0">
                <a:solidFill>
                  <a:srgbClr val="C00000"/>
                </a:solidFill>
              </a:rPr>
              <a:t>刘晨</a:t>
            </a:r>
            <a:r>
              <a:rPr lang="en-US" altLang="zh-CN" sz="3200" dirty="0" smtClean="0">
                <a:solidFill>
                  <a:srgbClr val="C00000"/>
                </a:solidFill>
              </a:rPr>
              <a:t>'</a:t>
            </a:r>
            <a:endParaRPr lang="zh-CN" altLang="en-US" sz="3200" dirty="0">
              <a:solidFill>
                <a:srgbClr val="C000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121</a:t>
            </a:fld>
            <a:endParaRPr lang="zh-CN" altLang="en-US" dirty="0"/>
          </a:p>
        </p:txBody>
      </p:sp>
      <p:sp>
        <p:nvSpPr>
          <p:cNvPr id="6" name="右大括号 5"/>
          <p:cNvSpPr/>
          <p:nvPr/>
        </p:nvSpPr>
        <p:spPr>
          <a:xfrm>
            <a:off x="6300192" y="3501008"/>
            <a:ext cx="288032" cy="1152128"/>
          </a:xfrm>
          <a:prstGeom prst="rightBrace">
            <a:avLst/>
          </a:prstGeom>
          <a:ln w="25400">
            <a:solidFill>
              <a:srgbClr val="FF33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右大括号 6"/>
          <p:cNvSpPr/>
          <p:nvPr/>
        </p:nvSpPr>
        <p:spPr>
          <a:xfrm>
            <a:off x="7164288" y="2636912"/>
            <a:ext cx="288032" cy="2520280"/>
          </a:xfrm>
          <a:prstGeom prst="rightBrace">
            <a:avLst/>
          </a:prstGeom>
          <a:ln w="25400">
            <a:solidFill>
              <a:srgbClr val="FF33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TextBox 7"/>
          <p:cNvSpPr txBox="1"/>
          <p:nvPr/>
        </p:nvSpPr>
        <p:spPr>
          <a:xfrm>
            <a:off x="6600857" y="3861806"/>
            <a:ext cx="432048" cy="461665"/>
          </a:xfrm>
          <a:prstGeom prst="rect">
            <a:avLst/>
          </a:prstGeom>
          <a:noFill/>
        </p:spPr>
        <p:txBody>
          <a:bodyPr wrap="square" rtlCol="0">
            <a:spAutoFit/>
          </a:bodyPr>
          <a:lstStyle/>
          <a:p>
            <a:r>
              <a:rPr lang="zh-CN" altLang="en-US" sz="2400" b="1" dirty="0" smtClean="0">
                <a:solidFill>
                  <a:srgbClr val="0000FF"/>
                </a:solidFill>
              </a:rPr>
              <a:t>①</a:t>
            </a:r>
            <a:endParaRPr lang="zh-CN" altLang="en-US" sz="2400" b="1" dirty="0">
              <a:solidFill>
                <a:srgbClr val="0000FF"/>
              </a:solidFill>
            </a:endParaRPr>
          </a:p>
        </p:txBody>
      </p:sp>
      <p:sp>
        <p:nvSpPr>
          <p:cNvPr id="9" name="TextBox 8"/>
          <p:cNvSpPr txBox="1"/>
          <p:nvPr/>
        </p:nvSpPr>
        <p:spPr>
          <a:xfrm>
            <a:off x="7452320" y="3645024"/>
            <a:ext cx="432048" cy="461665"/>
          </a:xfrm>
          <a:prstGeom prst="rect">
            <a:avLst/>
          </a:prstGeom>
          <a:noFill/>
        </p:spPr>
        <p:txBody>
          <a:bodyPr wrap="square" rtlCol="0">
            <a:spAutoFit/>
          </a:bodyPr>
          <a:lstStyle/>
          <a:p>
            <a:r>
              <a:rPr lang="zh-CN" altLang="en-US" sz="2400" b="1" dirty="0" smtClean="0">
                <a:solidFill>
                  <a:srgbClr val="0000FF"/>
                </a:solidFill>
              </a:rPr>
              <a:t>②</a:t>
            </a:r>
            <a:endParaRPr lang="zh-CN" altLang="en-US" sz="2400" b="1"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par>
                          <p:cTn id="10" fill="hold">
                            <p:stCondLst>
                              <p:cond delay="1000"/>
                            </p:stCondLst>
                            <p:childTnLst>
                              <p:par>
                                <p:cTn id="11" presetID="3" presetClass="entr" presetSubtype="1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par>
                          <p:cTn id="14" fill="hold">
                            <p:stCondLst>
                              <p:cond delay="1500"/>
                            </p:stCondLst>
                            <p:childTnLst>
                              <p:par>
                                <p:cTn id="15" presetID="55"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1000" fill="hold"/>
                                        <p:tgtEl>
                                          <p:spTgt spid="7"/>
                                        </p:tgtEl>
                                        <p:attrNameLst>
                                          <p:attrName>ppt_w</p:attrName>
                                        </p:attrNameLst>
                                      </p:cBhvr>
                                      <p:tavLst>
                                        <p:tav tm="0">
                                          <p:val>
                                            <p:strVal val="#ppt_w*0.70"/>
                                          </p:val>
                                        </p:tav>
                                        <p:tav tm="100000">
                                          <p:val>
                                            <p:strVal val="#ppt_w"/>
                                          </p:val>
                                        </p:tav>
                                      </p:tavLst>
                                    </p:anim>
                                    <p:anim calcmode="lin" valueType="num">
                                      <p:cBhvr>
                                        <p:cTn id="18" dur="1000" fill="hold"/>
                                        <p:tgtEl>
                                          <p:spTgt spid="7"/>
                                        </p:tgtEl>
                                        <p:attrNameLst>
                                          <p:attrName>ppt_h</p:attrName>
                                        </p:attrNameLst>
                                      </p:cBhvr>
                                      <p:tavLst>
                                        <p:tav tm="0">
                                          <p:val>
                                            <p:strVal val="#ppt_h"/>
                                          </p:val>
                                        </p:tav>
                                        <p:tav tm="100000">
                                          <p:val>
                                            <p:strVal val="#ppt_h"/>
                                          </p:val>
                                        </p:tav>
                                      </p:tavLst>
                                    </p:anim>
                                    <p:animEffect transition="in" filter="fade">
                                      <p:cBhvr>
                                        <p:cTn id="19" dur="1000"/>
                                        <p:tgtEl>
                                          <p:spTgt spid="7"/>
                                        </p:tgtEl>
                                      </p:cBhvr>
                                    </p:animEffect>
                                  </p:childTnLst>
                                </p:cTn>
                              </p:par>
                            </p:childTnLst>
                          </p:cTn>
                        </p:par>
                        <p:par>
                          <p:cTn id="20" fill="hold">
                            <p:stCondLst>
                              <p:cond delay="2500"/>
                            </p:stCondLst>
                            <p:childTnLst>
                              <p:par>
                                <p:cTn id="21" presetID="3" presetClass="entr" presetSubtype="1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611560" y="1340768"/>
            <a:ext cx="8001000" cy="3238202"/>
          </a:xfrm>
        </p:spPr>
        <p:txBody>
          <a:bodyPr/>
          <a:lstStyle/>
          <a:p>
            <a:r>
              <a:rPr lang="zh-CN" altLang="zh-CN" sz="3200" dirty="0" smtClean="0"/>
              <a:t>例</a:t>
            </a:r>
            <a:r>
              <a:rPr lang="en-US" altLang="zh-CN" sz="3200" dirty="0" smtClean="0"/>
              <a:t>2</a:t>
            </a:r>
            <a:r>
              <a:rPr lang="en-US" altLang="zh-CN" sz="3200" dirty="0" smtClean="0"/>
              <a:t> </a:t>
            </a:r>
            <a:r>
              <a:rPr lang="zh-CN" altLang="zh-CN" sz="3200" dirty="0" smtClean="0"/>
              <a:t>查询考试成绩大于</a:t>
            </a:r>
            <a:r>
              <a:rPr lang="en-US" altLang="zh-CN" sz="3200" dirty="0" smtClean="0"/>
              <a:t>90</a:t>
            </a:r>
            <a:r>
              <a:rPr lang="zh-CN" altLang="zh-CN" sz="3200" dirty="0" smtClean="0"/>
              <a:t>分的学生的学号和姓名。</a:t>
            </a:r>
            <a:endParaRPr lang="en-US" altLang="zh-CN" sz="3200" dirty="0" smtClean="0"/>
          </a:p>
          <a:p>
            <a:pPr lvl="1">
              <a:lnSpc>
                <a:spcPct val="100000"/>
              </a:lnSpc>
              <a:spcBef>
                <a:spcPts val="0"/>
              </a:spcBef>
              <a:buNone/>
            </a:pPr>
            <a:r>
              <a:rPr lang="en-US" altLang="zh-CN" sz="3200" dirty="0" smtClean="0">
                <a:solidFill>
                  <a:srgbClr val="005800"/>
                </a:solidFill>
              </a:rPr>
              <a:t>SELECT </a:t>
            </a:r>
            <a:r>
              <a:rPr lang="en-US" altLang="zh-CN" sz="3200" dirty="0" err="1" smtClean="0">
                <a:solidFill>
                  <a:srgbClr val="005800"/>
                </a:solidFill>
              </a:rPr>
              <a:t>Sno</a:t>
            </a:r>
            <a:r>
              <a:rPr lang="en-US" altLang="zh-CN" sz="3200" dirty="0" smtClean="0">
                <a:solidFill>
                  <a:srgbClr val="005800"/>
                </a:solidFill>
              </a:rPr>
              <a:t>, </a:t>
            </a:r>
            <a:r>
              <a:rPr lang="en-US" altLang="zh-CN" sz="3200" dirty="0" err="1" smtClean="0">
                <a:solidFill>
                  <a:srgbClr val="005800"/>
                </a:solidFill>
              </a:rPr>
              <a:t>Sname</a:t>
            </a:r>
            <a:r>
              <a:rPr lang="en-US" altLang="zh-CN" sz="3200" dirty="0" smtClean="0">
                <a:solidFill>
                  <a:srgbClr val="005800"/>
                </a:solidFill>
              </a:rPr>
              <a:t> FROM Student</a:t>
            </a:r>
            <a:endParaRPr lang="zh-CN" altLang="zh-CN" sz="3200" dirty="0" smtClean="0">
              <a:solidFill>
                <a:srgbClr val="005800"/>
              </a:solidFill>
            </a:endParaRPr>
          </a:p>
          <a:p>
            <a:pPr lvl="1">
              <a:lnSpc>
                <a:spcPct val="100000"/>
              </a:lnSpc>
              <a:spcBef>
                <a:spcPts val="0"/>
              </a:spcBef>
              <a:buNone/>
            </a:pPr>
            <a:r>
              <a:rPr lang="en-US" altLang="zh-CN" sz="3200" dirty="0" smtClean="0">
                <a:solidFill>
                  <a:srgbClr val="005800"/>
                </a:solidFill>
              </a:rPr>
              <a:t>  WHERE </a:t>
            </a:r>
            <a:r>
              <a:rPr lang="en-US" altLang="zh-CN" sz="3200" dirty="0" err="1" smtClean="0">
                <a:solidFill>
                  <a:srgbClr val="005800"/>
                </a:solidFill>
              </a:rPr>
              <a:t>Sno</a:t>
            </a:r>
            <a:r>
              <a:rPr lang="en-US" altLang="zh-CN" sz="3200" dirty="0" smtClean="0">
                <a:solidFill>
                  <a:srgbClr val="005800"/>
                </a:solidFill>
              </a:rPr>
              <a:t> IN (</a:t>
            </a:r>
            <a:endParaRPr lang="zh-CN" altLang="zh-CN" sz="3200" dirty="0" smtClean="0">
              <a:solidFill>
                <a:srgbClr val="005800"/>
              </a:solidFill>
            </a:endParaRPr>
          </a:p>
          <a:p>
            <a:pPr lvl="1">
              <a:lnSpc>
                <a:spcPct val="100000"/>
              </a:lnSpc>
              <a:spcBef>
                <a:spcPts val="0"/>
              </a:spcBef>
              <a:buNone/>
            </a:pPr>
            <a:r>
              <a:rPr lang="en-US" altLang="zh-CN" sz="3200" dirty="0" smtClean="0">
                <a:solidFill>
                  <a:srgbClr val="005800"/>
                </a:solidFill>
              </a:rPr>
              <a:t>      SELECT </a:t>
            </a:r>
            <a:r>
              <a:rPr lang="en-US" altLang="zh-CN" sz="3200" dirty="0" err="1" smtClean="0">
                <a:solidFill>
                  <a:srgbClr val="005800"/>
                </a:solidFill>
              </a:rPr>
              <a:t>Sno</a:t>
            </a:r>
            <a:r>
              <a:rPr lang="en-US" altLang="zh-CN" sz="3200" dirty="0" smtClean="0">
                <a:solidFill>
                  <a:srgbClr val="005800"/>
                </a:solidFill>
              </a:rPr>
              <a:t> FROM SC</a:t>
            </a:r>
            <a:endParaRPr lang="zh-CN" altLang="zh-CN" sz="3200" dirty="0" smtClean="0">
              <a:solidFill>
                <a:srgbClr val="005800"/>
              </a:solidFill>
            </a:endParaRPr>
          </a:p>
          <a:p>
            <a:pPr lvl="1">
              <a:lnSpc>
                <a:spcPct val="100000"/>
              </a:lnSpc>
              <a:spcBef>
                <a:spcPts val="0"/>
              </a:spcBef>
              <a:buNone/>
            </a:pPr>
            <a:r>
              <a:rPr lang="en-US" altLang="zh-CN" sz="3200" dirty="0" smtClean="0">
                <a:solidFill>
                  <a:srgbClr val="005800"/>
                </a:solidFill>
              </a:rPr>
              <a:t>        WHERE Grade &gt; 90 )</a:t>
            </a:r>
            <a:endParaRPr lang="zh-CN" altLang="en-US" sz="3200" dirty="0">
              <a:solidFill>
                <a:srgbClr val="0058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122</a:t>
            </a:fld>
            <a:endParaRPr lang="zh-CN" altLang="en-US" dirty="0"/>
          </a:p>
        </p:txBody>
      </p:sp>
      <p:sp>
        <p:nvSpPr>
          <p:cNvPr id="6" name="TextBox 5"/>
          <p:cNvSpPr txBox="1"/>
          <p:nvPr/>
        </p:nvSpPr>
        <p:spPr>
          <a:xfrm>
            <a:off x="755576" y="4564285"/>
            <a:ext cx="7560840" cy="1384995"/>
          </a:xfrm>
          <a:prstGeom prst="rect">
            <a:avLst/>
          </a:prstGeom>
          <a:noFill/>
        </p:spPr>
        <p:txBody>
          <a:bodyPr wrap="square" rtlCol="0">
            <a:spAutoFit/>
          </a:bodyPr>
          <a:lstStyle/>
          <a:p>
            <a:r>
              <a:rPr lang="en-US" altLang="zh-CN" sz="2800" b="1" dirty="0" smtClean="0">
                <a:solidFill>
                  <a:srgbClr val="0000FF"/>
                </a:solidFill>
                <a:latin typeface="仿宋_GB2312" pitchFamily="49" charset="-122"/>
                <a:ea typeface="仿宋_GB2312" pitchFamily="49" charset="-122"/>
              </a:rPr>
              <a:t>SELECT </a:t>
            </a:r>
            <a:r>
              <a:rPr lang="en-US" altLang="zh-CN" sz="2800" b="1" dirty="0" err="1" smtClean="0">
                <a:solidFill>
                  <a:srgbClr val="0000FF"/>
                </a:solidFill>
                <a:latin typeface="仿宋_GB2312" pitchFamily="49" charset="-122"/>
                <a:ea typeface="仿宋_GB2312" pitchFamily="49" charset="-122"/>
              </a:rPr>
              <a:t>SC.Sno</a:t>
            </a:r>
            <a:r>
              <a:rPr lang="en-US" altLang="zh-CN" sz="2800" b="1" dirty="0" smtClean="0">
                <a:solidFill>
                  <a:srgbClr val="0000FF"/>
                </a:solidFill>
                <a:latin typeface="仿宋_GB2312" pitchFamily="49" charset="-122"/>
                <a:ea typeface="仿宋_GB2312" pitchFamily="49" charset="-122"/>
              </a:rPr>
              <a:t>, </a:t>
            </a:r>
            <a:r>
              <a:rPr lang="en-US" altLang="zh-CN" sz="2800" b="1" dirty="0" err="1" smtClean="0">
                <a:solidFill>
                  <a:srgbClr val="0000FF"/>
                </a:solidFill>
                <a:latin typeface="仿宋_GB2312" pitchFamily="49" charset="-122"/>
                <a:ea typeface="仿宋_GB2312" pitchFamily="49" charset="-122"/>
              </a:rPr>
              <a:t>Sname</a:t>
            </a:r>
            <a:r>
              <a:rPr lang="en-US" altLang="zh-CN" sz="2800" b="1" dirty="0" smtClean="0">
                <a:solidFill>
                  <a:srgbClr val="0000FF"/>
                </a:solidFill>
                <a:latin typeface="仿宋_GB2312" pitchFamily="49" charset="-122"/>
                <a:ea typeface="仿宋_GB2312" pitchFamily="49" charset="-122"/>
              </a:rPr>
              <a:t> FROM Student JOIN SC</a:t>
            </a:r>
            <a:endParaRPr lang="zh-CN" altLang="zh-CN" sz="2800" b="1" dirty="0" smtClean="0">
              <a:solidFill>
                <a:srgbClr val="0000FF"/>
              </a:solidFill>
              <a:latin typeface="仿宋_GB2312" pitchFamily="49" charset="-122"/>
              <a:ea typeface="仿宋_GB2312" pitchFamily="49" charset="-122"/>
            </a:endParaRPr>
          </a:p>
          <a:p>
            <a:r>
              <a:rPr lang="en-US" altLang="zh-CN" sz="2800" b="1" dirty="0" smtClean="0">
                <a:solidFill>
                  <a:srgbClr val="0000FF"/>
                </a:solidFill>
                <a:latin typeface="仿宋_GB2312" pitchFamily="49" charset="-122"/>
                <a:ea typeface="仿宋_GB2312" pitchFamily="49" charset="-122"/>
              </a:rPr>
              <a:t>  ON </a:t>
            </a:r>
            <a:r>
              <a:rPr lang="en-US" altLang="zh-CN" sz="2800" b="1" dirty="0" err="1" smtClean="0">
                <a:solidFill>
                  <a:srgbClr val="0000FF"/>
                </a:solidFill>
                <a:latin typeface="仿宋_GB2312" pitchFamily="49" charset="-122"/>
                <a:ea typeface="仿宋_GB2312" pitchFamily="49" charset="-122"/>
              </a:rPr>
              <a:t>Student.Sno</a:t>
            </a:r>
            <a:r>
              <a:rPr lang="en-US" altLang="zh-CN" sz="2800" b="1" dirty="0" smtClean="0">
                <a:solidFill>
                  <a:srgbClr val="0000FF"/>
                </a:solidFill>
                <a:latin typeface="仿宋_GB2312" pitchFamily="49" charset="-122"/>
                <a:ea typeface="仿宋_GB2312" pitchFamily="49" charset="-122"/>
              </a:rPr>
              <a:t> = </a:t>
            </a:r>
            <a:r>
              <a:rPr lang="en-US" altLang="zh-CN" sz="2800" b="1" dirty="0" err="1" smtClean="0">
                <a:solidFill>
                  <a:srgbClr val="0000FF"/>
                </a:solidFill>
                <a:latin typeface="仿宋_GB2312" pitchFamily="49" charset="-122"/>
                <a:ea typeface="仿宋_GB2312" pitchFamily="49" charset="-122"/>
              </a:rPr>
              <a:t>SC.Sno</a:t>
            </a:r>
            <a:r>
              <a:rPr lang="en-US" altLang="zh-CN" sz="2800" b="1" dirty="0" smtClean="0">
                <a:solidFill>
                  <a:srgbClr val="0000FF"/>
                </a:solidFill>
                <a:latin typeface="仿宋_GB2312" pitchFamily="49" charset="-122"/>
                <a:ea typeface="仿宋_GB2312" pitchFamily="49" charset="-122"/>
              </a:rPr>
              <a:t> </a:t>
            </a:r>
          </a:p>
          <a:p>
            <a:r>
              <a:rPr lang="en-US" altLang="zh-CN" sz="2800" b="1" dirty="0" smtClean="0">
                <a:solidFill>
                  <a:srgbClr val="0000FF"/>
                </a:solidFill>
                <a:latin typeface="仿宋_GB2312" pitchFamily="49" charset="-122"/>
                <a:ea typeface="仿宋_GB2312" pitchFamily="49" charset="-122"/>
              </a:rPr>
              <a:t>  WHERE Grade &gt; 90</a:t>
            </a:r>
            <a:endParaRPr lang="zh-CN" altLang="en-US" sz="2800" b="1" dirty="0">
              <a:solidFill>
                <a:srgbClr val="0000FF"/>
              </a:solidFill>
              <a:latin typeface="仿宋_GB2312" pitchFamily="49" charset="-122"/>
              <a:ea typeface="仿宋_GB2312" pitchFamily="49" charset="-122"/>
            </a:endParaRPr>
          </a:p>
        </p:txBody>
      </p:sp>
      <p:sp>
        <p:nvSpPr>
          <p:cNvPr id="7" name="右弧形箭头 6"/>
          <p:cNvSpPr/>
          <p:nvPr/>
        </p:nvSpPr>
        <p:spPr>
          <a:xfrm>
            <a:off x="6876256" y="3284984"/>
            <a:ext cx="1080120" cy="129614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FF0000"/>
                </a:solidFill>
                <a:latin typeface="方正舒体" pitchFamily="2" charset="-122"/>
                <a:ea typeface="方正舒体" pitchFamily="2" charset="-122"/>
              </a:rPr>
              <a:t>等价于</a:t>
            </a:r>
            <a:endParaRPr lang="zh-CN" altLang="en-US" sz="2000" b="1" dirty="0">
              <a:solidFill>
                <a:srgbClr val="FF0000"/>
              </a:solidFill>
              <a:latin typeface="方正舒体" pitchFamily="2" charset="-122"/>
              <a:ea typeface="方正舒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par>
                          <p:cTn id="10" fill="hold">
                            <p:stCondLst>
                              <p:cond delay="1000"/>
                            </p:stCondLst>
                            <p:childTnLst>
                              <p:par>
                                <p:cTn id="11" presetID="55"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strVal val="#ppt_w*0.70"/>
                                          </p:val>
                                        </p:tav>
                                        <p:tav tm="100000">
                                          <p:val>
                                            <p:strVal val="#ppt_w"/>
                                          </p:val>
                                        </p:tav>
                                      </p:tavLst>
                                    </p:anim>
                                    <p:anim calcmode="lin" valueType="num">
                                      <p:cBhvr>
                                        <p:cTn id="14" dur="1000" fill="hold"/>
                                        <p:tgtEl>
                                          <p:spTgt spid="6"/>
                                        </p:tgtEl>
                                        <p:attrNameLst>
                                          <p:attrName>ppt_h</p:attrName>
                                        </p:attrNameLst>
                                      </p:cBhvr>
                                      <p:tavLst>
                                        <p:tav tm="0">
                                          <p:val>
                                            <p:strVal val="#ppt_h"/>
                                          </p:val>
                                        </p:tav>
                                        <p:tav tm="100000">
                                          <p:val>
                                            <p:strVal val="#ppt_h"/>
                                          </p:val>
                                        </p:tav>
                                      </p:tavLst>
                                    </p:anim>
                                    <p:animEffect transition="in" filter="fade">
                                      <p:cBhvr>
                                        <p:cTn id="15"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566738" y="1414934"/>
            <a:ext cx="8037710" cy="3238202"/>
          </a:xfrm>
        </p:spPr>
        <p:txBody>
          <a:bodyPr/>
          <a:lstStyle/>
          <a:p>
            <a:pPr>
              <a:lnSpc>
                <a:spcPct val="100000"/>
              </a:lnSpc>
              <a:spcBef>
                <a:spcPts val="0"/>
              </a:spcBef>
            </a:pPr>
            <a:r>
              <a:rPr lang="zh-CN" altLang="zh-CN" sz="3200" dirty="0" smtClean="0"/>
              <a:t>例</a:t>
            </a:r>
            <a:r>
              <a:rPr lang="en-US" altLang="zh-CN" sz="3200" dirty="0" smtClean="0"/>
              <a:t>3 </a:t>
            </a:r>
            <a:r>
              <a:rPr lang="zh-CN" altLang="zh-CN" sz="3200" dirty="0" smtClean="0"/>
              <a:t>查询计算机系选了“</a:t>
            </a:r>
            <a:r>
              <a:rPr lang="en-US" altLang="zh-CN" sz="3200" dirty="0" smtClean="0"/>
              <a:t>C002</a:t>
            </a:r>
            <a:r>
              <a:rPr lang="zh-CN" altLang="zh-CN" sz="3200" dirty="0" smtClean="0"/>
              <a:t>”课程的学生，列出姓名和性别。</a:t>
            </a:r>
            <a:r>
              <a:rPr lang="en-US" altLang="zh-CN" sz="3200" dirty="0" smtClean="0"/>
              <a:t>	</a:t>
            </a:r>
            <a:endParaRPr lang="zh-CN" altLang="zh-CN" sz="3200" dirty="0" smtClean="0"/>
          </a:p>
          <a:p>
            <a:pPr>
              <a:lnSpc>
                <a:spcPct val="100000"/>
              </a:lnSpc>
              <a:spcBef>
                <a:spcPts val="0"/>
              </a:spcBef>
              <a:buNone/>
            </a:pPr>
            <a:r>
              <a:rPr lang="en-US" altLang="zh-CN" sz="3200" dirty="0" smtClean="0">
                <a:solidFill>
                  <a:srgbClr val="005800"/>
                </a:solidFill>
              </a:rPr>
              <a:t>SELECT </a:t>
            </a:r>
            <a:r>
              <a:rPr lang="en-US" altLang="zh-CN" sz="3200" dirty="0" err="1" smtClean="0">
                <a:solidFill>
                  <a:srgbClr val="005800"/>
                </a:solidFill>
              </a:rPr>
              <a:t>Sname</a:t>
            </a:r>
            <a:r>
              <a:rPr lang="en-US" altLang="zh-CN" sz="3200" dirty="0" smtClean="0">
                <a:solidFill>
                  <a:srgbClr val="005800"/>
                </a:solidFill>
              </a:rPr>
              <a:t>, </a:t>
            </a:r>
            <a:r>
              <a:rPr lang="en-US" altLang="zh-CN" sz="3200" dirty="0" err="1" smtClean="0">
                <a:solidFill>
                  <a:srgbClr val="005800"/>
                </a:solidFill>
              </a:rPr>
              <a:t>Ssex</a:t>
            </a:r>
            <a:r>
              <a:rPr lang="en-US" altLang="zh-CN" sz="3200" dirty="0" smtClean="0">
                <a:solidFill>
                  <a:srgbClr val="005800"/>
                </a:solidFill>
              </a:rPr>
              <a:t> FROM Student</a:t>
            </a:r>
            <a:endParaRPr lang="zh-CN" altLang="zh-CN" sz="3200" dirty="0" smtClean="0">
              <a:solidFill>
                <a:srgbClr val="005800"/>
              </a:solidFill>
            </a:endParaRPr>
          </a:p>
          <a:p>
            <a:pPr>
              <a:lnSpc>
                <a:spcPct val="100000"/>
              </a:lnSpc>
              <a:spcBef>
                <a:spcPts val="0"/>
              </a:spcBef>
              <a:buNone/>
            </a:pPr>
            <a:r>
              <a:rPr lang="en-US" altLang="zh-CN" sz="3200" dirty="0" smtClean="0">
                <a:solidFill>
                  <a:srgbClr val="005800"/>
                </a:solidFill>
              </a:rPr>
              <a:t>  WHERE </a:t>
            </a:r>
            <a:r>
              <a:rPr lang="en-US" altLang="zh-CN" sz="3200" dirty="0" err="1" smtClean="0">
                <a:solidFill>
                  <a:srgbClr val="005800"/>
                </a:solidFill>
              </a:rPr>
              <a:t>Sno</a:t>
            </a:r>
            <a:r>
              <a:rPr lang="en-US" altLang="zh-CN" sz="3200" dirty="0" smtClean="0">
                <a:solidFill>
                  <a:srgbClr val="005800"/>
                </a:solidFill>
              </a:rPr>
              <a:t> IN ( SELECT </a:t>
            </a:r>
            <a:r>
              <a:rPr lang="en-US" altLang="zh-CN" sz="3200" dirty="0" err="1" smtClean="0">
                <a:solidFill>
                  <a:srgbClr val="005800"/>
                </a:solidFill>
              </a:rPr>
              <a:t>Sno</a:t>
            </a:r>
            <a:r>
              <a:rPr lang="en-US" altLang="zh-CN" sz="3200" dirty="0" smtClean="0">
                <a:solidFill>
                  <a:srgbClr val="005800"/>
                </a:solidFill>
              </a:rPr>
              <a:t> FROM SC </a:t>
            </a:r>
          </a:p>
          <a:p>
            <a:pPr>
              <a:lnSpc>
                <a:spcPct val="100000"/>
              </a:lnSpc>
              <a:spcBef>
                <a:spcPts val="0"/>
              </a:spcBef>
              <a:buNone/>
            </a:pPr>
            <a:r>
              <a:rPr lang="en-US" altLang="zh-CN" sz="3200" dirty="0" smtClean="0">
                <a:solidFill>
                  <a:srgbClr val="005800"/>
                </a:solidFill>
              </a:rPr>
              <a:t>     WHERE </a:t>
            </a:r>
            <a:r>
              <a:rPr lang="en-US" altLang="zh-CN" sz="3200" dirty="0" err="1" smtClean="0">
                <a:solidFill>
                  <a:srgbClr val="005800"/>
                </a:solidFill>
              </a:rPr>
              <a:t>Cno</a:t>
            </a:r>
            <a:r>
              <a:rPr lang="en-US" altLang="zh-CN" sz="3200" dirty="0" smtClean="0">
                <a:solidFill>
                  <a:srgbClr val="005800"/>
                </a:solidFill>
              </a:rPr>
              <a:t> = 'C002')</a:t>
            </a:r>
            <a:endParaRPr lang="zh-CN" altLang="zh-CN" sz="3200" dirty="0" smtClean="0">
              <a:solidFill>
                <a:srgbClr val="005800"/>
              </a:solidFill>
            </a:endParaRPr>
          </a:p>
          <a:p>
            <a:pPr>
              <a:lnSpc>
                <a:spcPct val="100000"/>
              </a:lnSpc>
              <a:spcBef>
                <a:spcPts val="0"/>
              </a:spcBef>
              <a:buNone/>
            </a:pPr>
            <a:r>
              <a:rPr lang="en-US" altLang="zh-CN" sz="3200" dirty="0" smtClean="0">
                <a:solidFill>
                  <a:srgbClr val="005800"/>
                </a:solidFill>
              </a:rPr>
              <a:t>  AND </a:t>
            </a:r>
            <a:r>
              <a:rPr lang="en-US" altLang="zh-CN" sz="3200" dirty="0" err="1" smtClean="0">
                <a:solidFill>
                  <a:srgbClr val="005800"/>
                </a:solidFill>
              </a:rPr>
              <a:t>Sdept</a:t>
            </a:r>
            <a:r>
              <a:rPr lang="en-US" altLang="zh-CN" sz="3200" dirty="0" smtClean="0">
                <a:solidFill>
                  <a:srgbClr val="005800"/>
                </a:solidFill>
              </a:rPr>
              <a:t> = '</a:t>
            </a:r>
            <a:r>
              <a:rPr lang="zh-CN" altLang="zh-CN" sz="3200" dirty="0" smtClean="0">
                <a:solidFill>
                  <a:srgbClr val="005800"/>
                </a:solidFill>
              </a:rPr>
              <a:t>计算机系</a:t>
            </a:r>
            <a:r>
              <a:rPr lang="en-US" altLang="zh-CN" sz="3200" dirty="0" smtClean="0">
                <a:solidFill>
                  <a:srgbClr val="005800"/>
                </a:solidFill>
              </a:rPr>
              <a:t>'</a:t>
            </a:r>
            <a:endParaRPr lang="zh-CN" altLang="en-US" sz="3200" dirty="0">
              <a:solidFill>
                <a:srgbClr val="0058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123</a:t>
            </a:fld>
            <a:endParaRPr lang="zh-CN" altLang="en-US"/>
          </a:p>
        </p:txBody>
      </p:sp>
      <p:sp>
        <p:nvSpPr>
          <p:cNvPr id="6" name="TextBox 5"/>
          <p:cNvSpPr txBox="1"/>
          <p:nvPr/>
        </p:nvSpPr>
        <p:spPr>
          <a:xfrm>
            <a:off x="467544" y="4653136"/>
            <a:ext cx="8136904" cy="1384995"/>
          </a:xfrm>
          <a:prstGeom prst="rect">
            <a:avLst/>
          </a:prstGeom>
          <a:noFill/>
        </p:spPr>
        <p:txBody>
          <a:bodyPr wrap="square" rtlCol="0">
            <a:spAutoFit/>
          </a:bodyPr>
          <a:lstStyle/>
          <a:p>
            <a:r>
              <a:rPr lang="en-US" altLang="zh-CN" sz="2800" b="1" dirty="0" smtClean="0">
                <a:solidFill>
                  <a:srgbClr val="0000FF"/>
                </a:solidFill>
                <a:latin typeface="仿宋_GB2312" pitchFamily="49" charset="-122"/>
                <a:ea typeface="仿宋_GB2312" pitchFamily="49" charset="-122"/>
              </a:rPr>
              <a:t>SELECT </a:t>
            </a:r>
            <a:r>
              <a:rPr lang="en-US" altLang="zh-CN" sz="2800" b="1" dirty="0" err="1" smtClean="0">
                <a:solidFill>
                  <a:srgbClr val="0000FF"/>
                </a:solidFill>
                <a:latin typeface="仿宋_GB2312" pitchFamily="49" charset="-122"/>
                <a:ea typeface="仿宋_GB2312" pitchFamily="49" charset="-122"/>
              </a:rPr>
              <a:t>Sname</a:t>
            </a:r>
            <a:r>
              <a:rPr lang="en-US" altLang="zh-CN" sz="2800" b="1" dirty="0" smtClean="0">
                <a:solidFill>
                  <a:srgbClr val="0000FF"/>
                </a:solidFill>
                <a:latin typeface="仿宋_GB2312" pitchFamily="49" charset="-122"/>
                <a:ea typeface="仿宋_GB2312" pitchFamily="49" charset="-122"/>
              </a:rPr>
              <a:t>, </a:t>
            </a:r>
            <a:r>
              <a:rPr lang="en-US" altLang="zh-CN" sz="2800" b="1" dirty="0" err="1" smtClean="0">
                <a:solidFill>
                  <a:srgbClr val="0000FF"/>
                </a:solidFill>
                <a:latin typeface="仿宋_GB2312" pitchFamily="49" charset="-122"/>
                <a:ea typeface="仿宋_GB2312" pitchFamily="49" charset="-122"/>
              </a:rPr>
              <a:t>Ssex</a:t>
            </a:r>
            <a:r>
              <a:rPr lang="en-US" altLang="zh-CN" sz="2800" b="1" dirty="0" smtClean="0">
                <a:solidFill>
                  <a:srgbClr val="0000FF"/>
                </a:solidFill>
                <a:latin typeface="仿宋_GB2312" pitchFamily="49" charset="-122"/>
                <a:ea typeface="仿宋_GB2312" pitchFamily="49" charset="-122"/>
              </a:rPr>
              <a:t> FROM Student S JOIN SC </a:t>
            </a:r>
          </a:p>
          <a:p>
            <a:r>
              <a:rPr lang="en-US" altLang="zh-CN" sz="2800" b="1" dirty="0" smtClean="0">
                <a:solidFill>
                  <a:srgbClr val="0000FF"/>
                </a:solidFill>
                <a:latin typeface="仿宋_GB2312" pitchFamily="49" charset="-122"/>
                <a:ea typeface="仿宋_GB2312" pitchFamily="49" charset="-122"/>
              </a:rPr>
              <a:t>  ON </a:t>
            </a:r>
            <a:r>
              <a:rPr lang="en-US" altLang="zh-CN" sz="2800" b="1" dirty="0" err="1" smtClean="0">
                <a:solidFill>
                  <a:srgbClr val="0000FF"/>
                </a:solidFill>
                <a:latin typeface="仿宋_GB2312" pitchFamily="49" charset="-122"/>
                <a:ea typeface="仿宋_GB2312" pitchFamily="49" charset="-122"/>
              </a:rPr>
              <a:t>S.Sno</a:t>
            </a:r>
            <a:r>
              <a:rPr lang="en-US" altLang="zh-CN" sz="2800" b="1" dirty="0" smtClean="0">
                <a:solidFill>
                  <a:srgbClr val="0000FF"/>
                </a:solidFill>
                <a:latin typeface="仿宋_GB2312" pitchFamily="49" charset="-122"/>
                <a:ea typeface="仿宋_GB2312" pitchFamily="49" charset="-122"/>
              </a:rPr>
              <a:t> = </a:t>
            </a:r>
            <a:r>
              <a:rPr lang="en-US" altLang="zh-CN" sz="2800" b="1" dirty="0" err="1" smtClean="0">
                <a:solidFill>
                  <a:srgbClr val="0000FF"/>
                </a:solidFill>
                <a:latin typeface="仿宋_GB2312" pitchFamily="49" charset="-122"/>
                <a:ea typeface="仿宋_GB2312" pitchFamily="49" charset="-122"/>
              </a:rPr>
              <a:t>SC.Sno</a:t>
            </a:r>
            <a:endParaRPr lang="zh-CN" altLang="zh-CN" sz="2800" b="1" dirty="0" smtClean="0">
              <a:solidFill>
                <a:srgbClr val="0000FF"/>
              </a:solidFill>
              <a:latin typeface="仿宋_GB2312" pitchFamily="49" charset="-122"/>
              <a:ea typeface="仿宋_GB2312" pitchFamily="49" charset="-122"/>
            </a:endParaRPr>
          </a:p>
          <a:p>
            <a:r>
              <a:rPr lang="en-US" altLang="zh-CN" sz="2800" b="1" dirty="0" smtClean="0">
                <a:solidFill>
                  <a:srgbClr val="0000FF"/>
                </a:solidFill>
                <a:latin typeface="仿宋_GB2312" pitchFamily="49" charset="-122"/>
                <a:ea typeface="仿宋_GB2312" pitchFamily="49" charset="-122"/>
              </a:rPr>
              <a:t>  WHERE </a:t>
            </a:r>
            <a:r>
              <a:rPr lang="en-US" altLang="zh-CN" sz="2800" b="1" dirty="0" err="1" smtClean="0">
                <a:solidFill>
                  <a:srgbClr val="0000FF"/>
                </a:solidFill>
                <a:latin typeface="仿宋_GB2312" pitchFamily="49" charset="-122"/>
                <a:ea typeface="仿宋_GB2312" pitchFamily="49" charset="-122"/>
              </a:rPr>
              <a:t>Sdept</a:t>
            </a:r>
            <a:r>
              <a:rPr lang="en-US" altLang="zh-CN" sz="2800" b="1" dirty="0" smtClean="0">
                <a:solidFill>
                  <a:srgbClr val="0000FF"/>
                </a:solidFill>
                <a:latin typeface="仿宋_GB2312" pitchFamily="49" charset="-122"/>
                <a:ea typeface="仿宋_GB2312" pitchFamily="49" charset="-122"/>
              </a:rPr>
              <a:t> = '</a:t>
            </a:r>
            <a:r>
              <a:rPr lang="zh-CN" altLang="zh-CN" sz="2800" b="1" dirty="0" smtClean="0">
                <a:solidFill>
                  <a:srgbClr val="0000FF"/>
                </a:solidFill>
                <a:latin typeface="仿宋_GB2312" pitchFamily="49" charset="-122"/>
                <a:ea typeface="仿宋_GB2312" pitchFamily="49" charset="-122"/>
              </a:rPr>
              <a:t>计算机系</a:t>
            </a:r>
            <a:r>
              <a:rPr lang="en-US" altLang="zh-CN" sz="2800" b="1" dirty="0" smtClean="0">
                <a:solidFill>
                  <a:srgbClr val="0000FF"/>
                </a:solidFill>
                <a:latin typeface="仿宋_GB2312" pitchFamily="49" charset="-122"/>
                <a:ea typeface="仿宋_GB2312" pitchFamily="49" charset="-122"/>
              </a:rPr>
              <a:t>' AND </a:t>
            </a:r>
            <a:r>
              <a:rPr lang="en-US" altLang="zh-CN" sz="2800" b="1" dirty="0" err="1" smtClean="0">
                <a:solidFill>
                  <a:srgbClr val="0000FF"/>
                </a:solidFill>
                <a:latin typeface="仿宋_GB2312" pitchFamily="49" charset="-122"/>
                <a:ea typeface="仿宋_GB2312" pitchFamily="49" charset="-122"/>
              </a:rPr>
              <a:t>Cno</a:t>
            </a:r>
            <a:r>
              <a:rPr lang="en-US" altLang="zh-CN" sz="2800" b="1" dirty="0" smtClean="0">
                <a:solidFill>
                  <a:srgbClr val="0000FF"/>
                </a:solidFill>
                <a:latin typeface="仿宋_GB2312" pitchFamily="49" charset="-122"/>
                <a:ea typeface="仿宋_GB2312" pitchFamily="49" charset="-122"/>
              </a:rPr>
              <a:t> = 'C002'</a:t>
            </a:r>
            <a:endParaRPr lang="zh-CN" altLang="en-US" sz="2800" b="1" dirty="0">
              <a:solidFill>
                <a:srgbClr val="0000FF"/>
              </a:solidFill>
              <a:latin typeface="仿宋_GB2312" pitchFamily="49" charset="-122"/>
              <a:ea typeface="仿宋_GB2312" pitchFamily="49" charset="-122"/>
            </a:endParaRPr>
          </a:p>
        </p:txBody>
      </p:sp>
      <p:sp>
        <p:nvSpPr>
          <p:cNvPr id="7" name="右弧形箭头 6"/>
          <p:cNvSpPr/>
          <p:nvPr/>
        </p:nvSpPr>
        <p:spPr>
          <a:xfrm rot="19578242">
            <a:off x="6882859" y="3450805"/>
            <a:ext cx="857495" cy="129614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FF0000"/>
                </a:solidFill>
                <a:latin typeface="方正舒体" pitchFamily="2" charset="-122"/>
                <a:ea typeface="方正舒体" pitchFamily="2" charset="-122"/>
              </a:rPr>
              <a:t>等价于</a:t>
            </a:r>
            <a:endParaRPr lang="zh-CN" altLang="en-US" sz="2000" b="1" dirty="0">
              <a:solidFill>
                <a:srgbClr val="FF0000"/>
              </a:solidFill>
              <a:latin typeface="方正舒体" pitchFamily="2" charset="-122"/>
              <a:ea typeface="方正舒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par>
                          <p:cTn id="10" fill="hold">
                            <p:stCondLst>
                              <p:cond delay="1000"/>
                            </p:stCondLst>
                            <p:childTnLst>
                              <p:par>
                                <p:cTn id="11" presetID="3" presetClass="entr" presetSubtype="1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r>
              <a:rPr lang="zh-CN" altLang="zh-CN" sz="3200" dirty="0" smtClean="0"/>
              <a:t>例</a:t>
            </a:r>
            <a:r>
              <a:rPr lang="en-US" altLang="zh-CN" sz="3200" dirty="0"/>
              <a:t>4</a:t>
            </a:r>
            <a:r>
              <a:rPr lang="en-US" altLang="zh-CN" sz="3200" dirty="0" smtClean="0"/>
              <a:t> </a:t>
            </a:r>
            <a:r>
              <a:rPr lang="zh-CN" altLang="zh-CN" sz="3200" dirty="0" smtClean="0"/>
              <a:t>查询选修了“</a:t>
            </a:r>
            <a:r>
              <a:rPr lang="en-US" altLang="zh-CN" sz="3200" dirty="0" smtClean="0"/>
              <a:t>VB</a:t>
            </a:r>
            <a:r>
              <a:rPr lang="zh-CN" altLang="zh-CN" sz="3200" dirty="0" smtClean="0"/>
              <a:t>”课程的学生的学号和姓名。</a:t>
            </a:r>
            <a:endParaRPr lang="en-US" altLang="zh-CN" sz="3200" dirty="0" smtClean="0"/>
          </a:p>
          <a:p>
            <a:pPr>
              <a:spcBef>
                <a:spcPts val="0"/>
              </a:spcBef>
              <a:buNone/>
            </a:pPr>
            <a:r>
              <a:rPr lang="en-US" altLang="zh-CN" sz="3200" dirty="0" smtClean="0">
                <a:solidFill>
                  <a:srgbClr val="005800"/>
                </a:solidFill>
              </a:rPr>
              <a:t>SELECT </a:t>
            </a:r>
            <a:r>
              <a:rPr lang="en-US" altLang="zh-CN" sz="3200" dirty="0" err="1" smtClean="0">
                <a:solidFill>
                  <a:srgbClr val="005800"/>
                </a:solidFill>
              </a:rPr>
              <a:t>Sno</a:t>
            </a:r>
            <a:r>
              <a:rPr lang="en-US" altLang="zh-CN" sz="3200" dirty="0" smtClean="0">
                <a:solidFill>
                  <a:srgbClr val="005800"/>
                </a:solidFill>
              </a:rPr>
              <a:t>, </a:t>
            </a:r>
            <a:r>
              <a:rPr lang="en-US" altLang="zh-CN" sz="3200" dirty="0" err="1" smtClean="0">
                <a:solidFill>
                  <a:srgbClr val="005800"/>
                </a:solidFill>
              </a:rPr>
              <a:t>Sname</a:t>
            </a:r>
            <a:r>
              <a:rPr lang="en-US" altLang="zh-CN" sz="3200" dirty="0" smtClean="0">
                <a:solidFill>
                  <a:srgbClr val="005800"/>
                </a:solidFill>
              </a:rPr>
              <a:t> FROM Student</a:t>
            </a:r>
            <a:endParaRPr lang="zh-CN" altLang="zh-CN" sz="3200" dirty="0" smtClean="0">
              <a:solidFill>
                <a:srgbClr val="005800"/>
              </a:solidFill>
            </a:endParaRPr>
          </a:p>
          <a:p>
            <a:pPr>
              <a:spcBef>
                <a:spcPts val="0"/>
              </a:spcBef>
              <a:buNone/>
            </a:pPr>
            <a:r>
              <a:rPr lang="en-US" altLang="zh-CN" sz="3200" dirty="0" smtClean="0">
                <a:solidFill>
                  <a:srgbClr val="005800"/>
                </a:solidFill>
              </a:rPr>
              <a:t>   WHERE </a:t>
            </a:r>
            <a:r>
              <a:rPr lang="en-US" altLang="zh-CN" sz="3200" dirty="0" err="1" smtClean="0">
                <a:solidFill>
                  <a:srgbClr val="005800"/>
                </a:solidFill>
              </a:rPr>
              <a:t>Sno</a:t>
            </a:r>
            <a:r>
              <a:rPr lang="en-US" altLang="zh-CN" sz="3200" dirty="0" smtClean="0">
                <a:solidFill>
                  <a:srgbClr val="005800"/>
                </a:solidFill>
              </a:rPr>
              <a:t> IN (</a:t>
            </a:r>
            <a:endParaRPr lang="zh-CN" altLang="zh-CN" sz="3200" dirty="0" smtClean="0">
              <a:solidFill>
                <a:srgbClr val="005800"/>
              </a:solidFill>
            </a:endParaRPr>
          </a:p>
          <a:p>
            <a:pPr>
              <a:spcBef>
                <a:spcPts val="0"/>
              </a:spcBef>
              <a:buNone/>
            </a:pPr>
            <a:r>
              <a:rPr lang="en-US" altLang="zh-CN" sz="3200" dirty="0" smtClean="0">
                <a:solidFill>
                  <a:srgbClr val="005800"/>
                </a:solidFill>
              </a:rPr>
              <a:t>      SELECT </a:t>
            </a:r>
            <a:r>
              <a:rPr lang="en-US" altLang="zh-CN" sz="3200" dirty="0" err="1" smtClean="0">
                <a:solidFill>
                  <a:srgbClr val="005800"/>
                </a:solidFill>
              </a:rPr>
              <a:t>Sno</a:t>
            </a:r>
            <a:r>
              <a:rPr lang="en-US" altLang="zh-CN" sz="3200" dirty="0" smtClean="0">
                <a:solidFill>
                  <a:srgbClr val="005800"/>
                </a:solidFill>
              </a:rPr>
              <a:t> FROM SC</a:t>
            </a:r>
            <a:endParaRPr lang="zh-CN" altLang="zh-CN" sz="3200" dirty="0" smtClean="0">
              <a:solidFill>
                <a:srgbClr val="005800"/>
              </a:solidFill>
            </a:endParaRPr>
          </a:p>
          <a:p>
            <a:pPr>
              <a:spcBef>
                <a:spcPts val="0"/>
              </a:spcBef>
              <a:buNone/>
            </a:pPr>
            <a:r>
              <a:rPr lang="en-US" altLang="zh-CN" sz="3200" dirty="0" smtClean="0">
                <a:solidFill>
                  <a:srgbClr val="005800"/>
                </a:solidFill>
              </a:rPr>
              <a:t>         WHERE </a:t>
            </a:r>
            <a:r>
              <a:rPr lang="en-US" altLang="zh-CN" sz="3200" dirty="0" err="1" smtClean="0">
                <a:solidFill>
                  <a:srgbClr val="005800"/>
                </a:solidFill>
              </a:rPr>
              <a:t>Cno</a:t>
            </a:r>
            <a:r>
              <a:rPr lang="en-US" altLang="zh-CN" sz="3200" dirty="0" smtClean="0">
                <a:solidFill>
                  <a:srgbClr val="005800"/>
                </a:solidFill>
              </a:rPr>
              <a:t> IN (</a:t>
            </a:r>
            <a:endParaRPr lang="zh-CN" altLang="zh-CN" sz="3200" dirty="0" smtClean="0">
              <a:solidFill>
                <a:srgbClr val="005800"/>
              </a:solidFill>
            </a:endParaRPr>
          </a:p>
          <a:p>
            <a:pPr>
              <a:spcBef>
                <a:spcPts val="0"/>
              </a:spcBef>
              <a:buNone/>
            </a:pPr>
            <a:r>
              <a:rPr lang="en-US" altLang="zh-CN" sz="3200" dirty="0" smtClean="0">
                <a:solidFill>
                  <a:srgbClr val="005800"/>
                </a:solidFill>
              </a:rPr>
              <a:t>           SELECT </a:t>
            </a:r>
            <a:r>
              <a:rPr lang="en-US" altLang="zh-CN" sz="3200" dirty="0" err="1" smtClean="0">
                <a:solidFill>
                  <a:srgbClr val="005800"/>
                </a:solidFill>
              </a:rPr>
              <a:t>Cno</a:t>
            </a:r>
            <a:r>
              <a:rPr lang="en-US" altLang="zh-CN" sz="3200" dirty="0" smtClean="0">
                <a:solidFill>
                  <a:srgbClr val="005800"/>
                </a:solidFill>
              </a:rPr>
              <a:t> FROM Course</a:t>
            </a:r>
            <a:endParaRPr lang="zh-CN" altLang="zh-CN" sz="3200" dirty="0" smtClean="0">
              <a:solidFill>
                <a:srgbClr val="005800"/>
              </a:solidFill>
            </a:endParaRPr>
          </a:p>
          <a:p>
            <a:pPr>
              <a:spcBef>
                <a:spcPts val="0"/>
              </a:spcBef>
              <a:buNone/>
            </a:pPr>
            <a:r>
              <a:rPr lang="en-US" altLang="zh-CN" sz="3200" dirty="0" smtClean="0">
                <a:solidFill>
                  <a:srgbClr val="005800"/>
                </a:solidFill>
              </a:rPr>
              <a:t>               WHERE </a:t>
            </a:r>
            <a:r>
              <a:rPr lang="en-US" altLang="zh-CN" sz="3200" dirty="0" err="1" smtClean="0">
                <a:solidFill>
                  <a:srgbClr val="005800"/>
                </a:solidFill>
              </a:rPr>
              <a:t>Cname</a:t>
            </a:r>
            <a:r>
              <a:rPr lang="en-US" altLang="zh-CN" sz="3200" dirty="0" smtClean="0">
                <a:solidFill>
                  <a:srgbClr val="005800"/>
                </a:solidFill>
              </a:rPr>
              <a:t> = 'VB'))</a:t>
            </a:r>
            <a:endParaRPr lang="zh-CN" altLang="en-US" b="0" dirty="0">
              <a:solidFill>
                <a:srgbClr val="0058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124</a:t>
            </a:fld>
            <a:endParaRPr lang="zh-CN" altLang="en-US"/>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r>
              <a:rPr lang="zh-CN" altLang="zh-CN" sz="3200" dirty="0" smtClean="0"/>
              <a:t>例</a:t>
            </a:r>
            <a:r>
              <a:rPr lang="en-US" altLang="zh-CN" sz="3200" dirty="0" smtClean="0"/>
              <a:t>5 </a:t>
            </a:r>
            <a:r>
              <a:rPr lang="zh-CN" altLang="zh-CN" sz="3200" dirty="0" smtClean="0"/>
              <a:t>在选修了</a:t>
            </a:r>
            <a:r>
              <a:rPr lang="en-US" altLang="zh-CN" sz="3200" dirty="0" smtClean="0"/>
              <a:t>VB</a:t>
            </a:r>
            <a:r>
              <a:rPr lang="zh-CN" altLang="zh-CN" sz="3200" dirty="0" smtClean="0"/>
              <a:t>课程的这些学生中，统计他们的选课门数和平均成绩。</a:t>
            </a:r>
            <a:endParaRPr lang="en-US" altLang="zh-CN" sz="3200" dirty="0" smtClean="0"/>
          </a:p>
          <a:p>
            <a:pPr>
              <a:lnSpc>
                <a:spcPct val="100000"/>
              </a:lnSpc>
              <a:spcBef>
                <a:spcPts val="0"/>
              </a:spcBef>
              <a:buNone/>
            </a:pPr>
            <a:r>
              <a:rPr lang="en-US" altLang="zh-CN" sz="3200" dirty="0" smtClean="0">
                <a:solidFill>
                  <a:srgbClr val="005800"/>
                </a:solidFill>
              </a:rPr>
              <a:t>SELECT </a:t>
            </a:r>
            <a:r>
              <a:rPr lang="en-US" altLang="zh-CN" sz="3200" dirty="0" err="1" smtClean="0">
                <a:solidFill>
                  <a:srgbClr val="005800"/>
                </a:solidFill>
              </a:rPr>
              <a:t>Sno</a:t>
            </a:r>
            <a:r>
              <a:rPr lang="en-US" altLang="zh-CN" sz="3200" dirty="0" smtClean="0">
                <a:solidFill>
                  <a:srgbClr val="005800"/>
                </a:solidFill>
              </a:rPr>
              <a:t> </a:t>
            </a:r>
            <a:r>
              <a:rPr lang="zh-CN" altLang="zh-CN" sz="3200" dirty="0" smtClean="0">
                <a:solidFill>
                  <a:srgbClr val="005800"/>
                </a:solidFill>
              </a:rPr>
              <a:t>学号</a:t>
            </a:r>
            <a:r>
              <a:rPr lang="en-US" altLang="zh-CN" sz="3200" dirty="0" smtClean="0">
                <a:solidFill>
                  <a:srgbClr val="005800"/>
                </a:solidFill>
              </a:rPr>
              <a:t>, COUNT(*) </a:t>
            </a:r>
            <a:r>
              <a:rPr lang="zh-CN" altLang="zh-CN" sz="3200" dirty="0" smtClean="0">
                <a:solidFill>
                  <a:srgbClr val="005800"/>
                </a:solidFill>
              </a:rPr>
              <a:t>选课门数</a:t>
            </a:r>
            <a:r>
              <a:rPr lang="en-US" altLang="zh-CN" sz="3200" dirty="0" smtClean="0">
                <a:solidFill>
                  <a:srgbClr val="005800"/>
                </a:solidFill>
              </a:rPr>
              <a:t>, AVG(Grade) </a:t>
            </a:r>
            <a:r>
              <a:rPr lang="zh-CN" altLang="zh-CN" sz="3200" dirty="0" smtClean="0">
                <a:solidFill>
                  <a:srgbClr val="005800"/>
                </a:solidFill>
              </a:rPr>
              <a:t>平均成绩</a:t>
            </a:r>
          </a:p>
          <a:p>
            <a:pPr>
              <a:lnSpc>
                <a:spcPct val="100000"/>
              </a:lnSpc>
              <a:spcBef>
                <a:spcPts val="0"/>
              </a:spcBef>
              <a:buNone/>
            </a:pPr>
            <a:r>
              <a:rPr lang="en-US" altLang="zh-CN" sz="3200" dirty="0" smtClean="0">
                <a:solidFill>
                  <a:srgbClr val="005800"/>
                </a:solidFill>
              </a:rPr>
              <a:t>  FROM SC WHERE </a:t>
            </a:r>
            <a:r>
              <a:rPr lang="en-US" altLang="zh-CN" sz="3200" dirty="0" err="1" smtClean="0">
                <a:solidFill>
                  <a:srgbClr val="005800"/>
                </a:solidFill>
              </a:rPr>
              <a:t>Sno</a:t>
            </a:r>
            <a:r>
              <a:rPr lang="en-US" altLang="zh-CN" sz="3200" dirty="0" smtClean="0">
                <a:solidFill>
                  <a:srgbClr val="005800"/>
                </a:solidFill>
              </a:rPr>
              <a:t> IN (</a:t>
            </a:r>
            <a:endParaRPr lang="zh-CN" altLang="zh-CN" sz="3200" dirty="0" smtClean="0">
              <a:solidFill>
                <a:srgbClr val="005800"/>
              </a:solidFill>
            </a:endParaRPr>
          </a:p>
          <a:p>
            <a:pPr>
              <a:lnSpc>
                <a:spcPct val="100000"/>
              </a:lnSpc>
              <a:spcBef>
                <a:spcPts val="0"/>
              </a:spcBef>
              <a:buNone/>
            </a:pPr>
            <a:r>
              <a:rPr lang="en-US" altLang="zh-CN" sz="3200" dirty="0" smtClean="0">
                <a:solidFill>
                  <a:srgbClr val="005800"/>
                </a:solidFill>
              </a:rPr>
              <a:t>    SELECT </a:t>
            </a:r>
            <a:r>
              <a:rPr lang="en-US" altLang="zh-CN" sz="3200" dirty="0" err="1" smtClean="0">
                <a:solidFill>
                  <a:srgbClr val="005800"/>
                </a:solidFill>
              </a:rPr>
              <a:t>Sno</a:t>
            </a:r>
            <a:r>
              <a:rPr lang="en-US" altLang="zh-CN" sz="3200" dirty="0" smtClean="0">
                <a:solidFill>
                  <a:srgbClr val="005800"/>
                </a:solidFill>
              </a:rPr>
              <a:t> FROM SC JOIN Course C </a:t>
            </a:r>
            <a:endParaRPr lang="zh-CN" altLang="zh-CN" sz="3200" dirty="0" smtClean="0">
              <a:solidFill>
                <a:srgbClr val="005800"/>
              </a:solidFill>
            </a:endParaRPr>
          </a:p>
          <a:p>
            <a:pPr>
              <a:lnSpc>
                <a:spcPct val="100000"/>
              </a:lnSpc>
              <a:spcBef>
                <a:spcPts val="0"/>
              </a:spcBef>
              <a:buNone/>
            </a:pPr>
            <a:r>
              <a:rPr lang="en-US" altLang="zh-CN" sz="3200" dirty="0" smtClean="0">
                <a:solidFill>
                  <a:srgbClr val="005800"/>
                </a:solidFill>
              </a:rPr>
              <a:t>      ON </a:t>
            </a:r>
            <a:r>
              <a:rPr lang="en-US" altLang="zh-CN" sz="3200" dirty="0" err="1" smtClean="0">
                <a:solidFill>
                  <a:srgbClr val="005800"/>
                </a:solidFill>
              </a:rPr>
              <a:t>C.Cno</a:t>
            </a:r>
            <a:r>
              <a:rPr lang="en-US" altLang="zh-CN" sz="3200" dirty="0" smtClean="0">
                <a:solidFill>
                  <a:srgbClr val="005800"/>
                </a:solidFill>
              </a:rPr>
              <a:t> = </a:t>
            </a:r>
            <a:r>
              <a:rPr lang="en-US" altLang="zh-CN" sz="3200" dirty="0" err="1" smtClean="0">
                <a:solidFill>
                  <a:srgbClr val="005800"/>
                </a:solidFill>
              </a:rPr>
              <a:t>SC.Cno</a:t>
            </a:r>
            <a:endParaRPr lang="zh-CN" altLang="zh-CN" sz="3200" dirty="0" smtClean="0">
              <a:solidFill>
                <a:srgbClr val="005800"/>
              </a:solidFill>
            </a:endParaRPr>
          </a:p>
          <a:p>
            <a:pPr>
              <a:lnSpc>
                <a:spcPct val="100000"/>
              </a:lnSpc>
              <a:spcBef>
                <a:spcPts val="0"/>
              </a:spcBef>
              <a:buNone/>
            </a:pPr>
            <a:r>
              <a:rPr lang="en-US" altLang="zh-CN" sz="3200" dirty="0" smtClean="0">
                <a:solidFill>
                  <a:srgbClr val="005800"/>
                </a:solidFill>
              </a:rPr>
              <a:t>      WHERE </a:t>
            </a:r>
            <a:r>
              <a:rPr lang="en-US" altLang="zh-CN" sz="3200" dirty="0" err="1" smtClean="0">
                <a:solidFill>
                  <a:srgbClr val="005800"/>
                </a:solidFill>
              </a:rPr>
              <a:t>Cname</a:t>
            </a:r>
            <a:r>
              <a:rPr lang="en-US" altLang="zh-CN" sz="3200" dirty="0" smtClean="0">
                <a:solidFill>
                  <a:srgbClr val="005800"/>
                </a:solidFill>
              </a:rPr>
              <a:t> = 'VB')</a:t>
            </a:r>
            <a:endParaRPr lang="zh-CN" altLang="zh-CN" sz="3200" dirty="0" smtClean="0">
              <a:solidFill>
                <a:srgbClr val="005800"/>
              </a:solidFill>
            </a:endParaRPr>
          </a:p>
          <a:p>
            <a:pPr>
              <a:lnSpc>
                <a:spcPct val="100000"/>
              </a:lnSpc>
              <a:spcBef>
                <a:spcPts val="0"/>
              </a:spcBef>
              <a:buNone/>
            </a:pPr>
            <a:r>
              <a:rPr lang="en-US" altLang="zh-CN" sz="3200" dirty="0" smtClean="0">
                <a:solidFill>
                  <a:srgbClr val="005800"/>
                </a:solidFill>
              </a:rPr>
              <a:t>  GROUP BY </a:t>
            </a:r>
            <a:r>
              <a:rPr lang="en-US" altLang="zh-CN" sz="3200" dirty="0" err="1" smtClean="0">
                <a:solidFill>
                  <a:srgbClr val="005800"/>
                </a:solidFill>
              </a:rPr>
              <a:t>Sno</a:t>
            </a:r>
            <a:endParaRPr lang="zh-CN" altLang="zh-CN" sz="3200" dirty="0" smtClean="0">
              <a:solidFill>
                <a:srgbClr val="005800"/>
              </a:solidFill>
            </a:endParaRPr>
          </a:p>
          <a:p>
            <a:endParaRPr lang="zh-CN" altLang="en-US" sz="3200" dirty="0"/>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125</a:t>
            </a:fld>
            <a:endParaRPr lang="zh-CN" altLang="en-US"/>
          </a:p>
        </p:txBody>
      </p:sp>
      <p:sp>
        <p:nvSpPr>
          <p:cNvPr id="6" name="TextBox 5"/>
          <p:cNvSpPr txBox="1"/>
          <p:nvPr/>
        </p:nvSpPr>
        <p:spPr>
          <a:xfrm>
            <a:off x="5220072" y="5589240"/>
            <a:ext cx="3168352" cy="461665"/>
          </a:xfrm>
          <a:prstGeom prst="rect">
            <a:avLst/>
          </a:prstGeom>
          <a:noFill/>
        </p:spPr>
        <p:txBody>
          <a:bodyPr wrap="square" rtlCol="0">
            <a:spAutoFit/>
          </a:bodyPr>
          <a:lstStyle/>
          <a:p>
            <a:r>
              <a:rPr lang="zh-CN" altLang="en-US" sz="2400" b="1" dirty="0" smtClean="0">
                <a:solidFill>
                  <a:srgbClr val="FF0000"/>
                </a:solidFill>
                <a:latin typeface="方正姚体" pitchFamily="2" charset="-122"/>
                <a:ea typeface="方正姚体" pitchFamily="2" charset="-122"/>
              </a:rPr>
              <a:t>不能用连接形式实现</a:t>
            </a:r>
            <a:endParaRPr lang="zh-CN" altLang="en-US" sz="2400" b="1" dirty="0">
              <a:solidFill>
                <a:srgbClr val="FF0000"/>
              </a:solidFill>
              <a:latin typeface="方正姚体" pitchFamily="2" charset="-122"/>
              <a:ea typeface="方正姚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r>
              <a:rPr lang="zh-CN" altLang="zh-CN" sz="3200" dirty="0" smtClean="0"/>
              <a:t>例</a:t>
            </a:r>
            <a:r>
              <a:rPr lang="en-US" altLang="zh-CN" sz="3200" dirty="0" smtClean="0"/>
              <a:t>6 </a:t>
            </a:r>
            <a:r>
              <a:rPr lang="zh-CN" altLang="zh-CN" sz="3200" dirty="0" smtClean="0"/>
              <a:t>查询选修了“</a:t>
            </a:r>
            <a:r>
              <a:rPr lang="en-US" altLang="zh-CN" sz="3200" dirty="0" smtClean="0"/>
              <a:t>VB</a:t>
            </a:r>
            <a:r>
              <a:rPr lang="zh-CN" altLang="zh-CN" sz="3200" dirty="0" smtClean="0"/>
              <a:t>”课程的学生的学号、姓名和</a:t>
            </a:r>
            <a:r>
              <a:rPr lang="en-US" altLang="zh-CN" sz="3200" dirty="0" smtClean="0"/>
              <a:t>VB</a:t>
            </a:r>
            <a:r>
              <a:rPr lang="zh-CN" altLang="zh-CN" sz="3200" dirty="0" smtClean="0"/>
              <a:t>成绩。</a:t>
            </a:r>
          </a:p>
          <a:p>
            <a:pPr>
              <a:spcBef>
                <a:spcPts val="600"/>
              </a:spcBef>
              <a:buNone/>
            </a:pPr>
            <a:r>
              <a:rPr lang="en-US" altLang="zh-CN" sz="3200" dirty="0" smtClean="0">
                <a:solidFill>
                  <a:srgbClr val="005800"/>
                </a:solidFill>
              </a:rPr>
              <a:t> SELECT </a:t>
            </a:r>
            <a:r>
              <a:rPr lang="en-US" altLang="zh-CN" sz="3200" dirty="0" err="1" smtClean="0">
                <a:solidFill>
                  <a:srgbClr val="005800"/>
                </a:solidFill>
              </a:rPr>
              <a:t>Student.Sno</a:t>
            </a:r>
            <a:r>
              <a:rPr lang="en-US" altLang="zh-CN" sz="3200" dirty="0" smtClean="0">
                <a:solidFill>
                  <a:srgbClr val="005800"/>
                </a:solidFill>
              </a:rPr>
              <a:t>, </a:t>
            </a:r>
            <a:r>
              <a:rPr lang="en-US" altLang="zh-CN" sz="3200" dirty="0" err="1" smtClean="0">
                <a:solidFill>
                  <a:srgbClr val="005800"/>
                </a:solidFill>
              </a:rPr>
              <a:t>Sname,Grade</a:t>
            </a:r>
            <a:r>
              <a:rPr lang="en-US" altLang="zh-CN" sz="3200" dirty="0" smtClean="0">
                <a:solidFill>
                  <a:srgbClr val="005800"/>
                </a:solidFill>
              </a:rPr>
              <a:t> </a:t>
            </a:r>
          </a:p>
          <a:p>
            <a:pPr>
              <a:spcBef>
                <a:spcPts val="600"/>
              </a:spcBef>
              <a:buNone/>
            </a:pPr>
            <a:r>
              <a:rPr lang="en-US" altLang="zh-CN" sz="3200" dirty="0" smtClean="0">
                <a:solidFill>
                  <a:srgbClr val="005800"/>
                </a:solidFill>
              </a:rPr>
              <a:t>   FROM Student </a:t>
            </a:r>
            <a:endParaRPr lang="zh-CN" altLang="zh-CN" sz="3200" dirty="0" smtClean="0">
              <a:solidFill>
                <a:srgbClr val="005800"/>
              </a:solidFill>
            </a:endParaRPr>
          </a:p>
          <a:p>
            <a:pPr>
              <a:spcBef>
                <a:spcPts val="600"/>
              </a:spcBef>
              <a:buNone/>
            </a:pPr>
            <a:r>
              <a:rPr lang="en-US" altLang="zh-CN" sz="3200" dirty="0" smtClean="0">
                <a:solidFill>
                  <a:srgbClr val="005800"/>
                </a:solidFill>
              </a:rPr>
              <a:t>   JOIN SC ON </a:t>
            </a:r>
            <a:r>
              <a:rPr lang="en-US" altLang="zh-CN" sz="3200" dirty="0" err="1" smtClean="0">
                <a:solidFill>
                  <a:srgbClr val="005800"/>
                </a:solidFill>
              </a:rPr>
              <a:t>Student.Sno</a:t>
            </a:r>
            <a:r>
              <a:rPr lang="en-US" altLang="zh-CN" sz="3200" dirty="0" smtClean="0">
                <a:solidFill>
                  <a:srgbClr val="005800"/>
                </a:solidFill>
              </a:rPr>
              <a:t> = </a:t>
            </a:r>
            <a:r>
              <a:rPr lang="en-US" altLang="zh-CN" sz="3200" dirty="0" err="1" smtClean="0">
                <a:solidFill>
                  <a:srgbClr val="005800"/>
                </a:solidFill>
              </a:rPr>
              <a:t>SC.Sno</a:t>
            </a:r>
            <a:endParaRPr lang="zh-CN" altLang="zh-CN" sz="3200" dirty="0" smtClean="0">
              <a:solidFill>
                <a:srgbClr val="005800"/>
              </a:solidFill>
            </a:endParaRPr>
          </a:p>
          <a:p>
            <a:pPr>
              <a:spcBef>
                <a:spcPts val="600"/>
              </a:spcBef>
              <a:buNone/>
            </a:pPr>
            <a:r>
              <a:rPr lang="en-US" altLang="zh-CN" sz="3200" dirty="0" smtClean="0">
                <a:solidFill>
                  <a:srgbClr val="005800"/>
                </a:solidFill>
              </a:rPr>
              <a:t>   JOIN Course ON </a:t>
            </a:r>
            <a:r>
              <a:rPr lang="en-US" altLang="zh-CN" sz="3200" dirty="0" err="1" smtClean="0">
                <a:solidFill>
                  <a:srgbClr val="005800"/>
                </a:solidFill>
              </a:rPr>
              <a:t>Course.Cno</a:t>
            </a:r>
            <a:r>
              <a:rPr lang="en-US" altLang="zh-CN" sz="3200" dirty="0" smtClean="0">
                <a:solidFill>
                  <a:srgbClr val="005800"/>
                </a:solidFill>
              </a:rPr>
              <a:t> = </a:t>
            </a:r>
            <a:r>
              <a:rPr lang="en-US" altLang="zh-CN" sz="3200" dirty="0" err="1" smtClean="0">
                <a:solidFill>
                  <a:srgbClr val="005800"/>
                </a:solidFill>
              </a:rPr>
              <a:t>SC.Cno</a:t>
            </a:r>
            <a:endParaRPr lang="zh-CN" altLang="zh-CN" sz="3200" dirty="0" smtClean="0">
              <a:solidFill>
                <a:srgbClr val="005800"/>
              </a:solidFill>
            </a:endParaRPr>
          </a:p>
          <a:p>
            <a:pPr>
              <a:spcBef>
                <a:spcPts val="600"/>
              </a:spcBef>
              <a:buNone/>
            </a:pPr>
            <a:r>
              <a:rPr lang="en-US" altLang="zh-CN" sz="3200" dirty="0" smtClean="0">
                <a:solidFill>
                  <a:srgbClr val="005800"/>
                </a:solidFill>
              </a:rPr>
              <a:t>   WHERE </a:t>
            </a:r>
            <a:r>
              <a:rPr lang="en-US" altLang="zh-CN" sz="3200" dirty="0" err="1" smtClean="0">
                <a:solidFill>
                  <a:srgbClr val="005800"/>
                </a:solidFill>
              </a:rPr>
              <a:t>Cname</a:t>
            </a:r>
            <a:r>
              <a:rPr lang="en-US" altLang="zh-CN" sz="3200" dirty="0" smtClean="0">
                <a:solidFill>
                  <a:srgbClr val="005800"/>
                </a:solidFill>
              </a:rPr>
              <a:t> = 'VB'</a:t>
            </a:r>
            <a:endParaRPr lang="zh-CN" altLang="en-US" sz="3200" dirty="0">
              <a:solidFill>
                <a:srgbClr val="0058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126</a:t>
            </a:fld>
            <a:endParaRPr lang="zh-CN" altLang="en-US"/>
          </a:p>
        </p:txBody>
      </p:sp>
      <p:sp>
        <p:nvSpPr>
          <p:cNvPr id="6" name="TextBox 5"/>
          <p:cNvSpPr txBox="1"/>
          <p:nvPr/>
        </p:nvSpPr>
        <p:spPr>
          <a:xfrm>
            <a:off x="5292080" y="5589240"/>
            <a:ext cx="3096344" cy="461665"/>
          </a:xfrm>
          <a:prstGeom prst="rect">
            <a:avLst/>
          </a:prstGeom>
          <a:noFill/>
        </p:spPr>
        <p:txBody>
          <a:bodyPr wrap="square" rtlCol="0">
            <a:spAutoFit/>
          </a:bodyPr>
          <a:lstStyle/>
          <a:p>
            <a:r>
              <a:rPr lang="zh-CN" altLang="en-US" sz="2400" b="1" dirty="0" smtClean="0">
                <a:solidFill>
                  <a:srgbClr val="FF0000"/>
                </a:solidFill>
                <a:latin typeface="方正姚体" pitchFamily="2" charset="-122"/>
                <a:ea typeface="方正姚体" pitchFamily="2" charset="-122"/>
              </a:rPr>
              <a:t>不能纯用子查询实现</a:t>
            </a:r>
            <a:endParaRPr lang="zh-CN" altLang="en-US" sz="2400" b="1" dirty="0">
              <a:solidFill>
                <a:srgbClr val="FF0000"/>
              </a:solidFill>
              <a:latin typeface="方正姚体" pitchFamily="2" charset="-122"/>
              <a:ea typeface="方正姚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zh-CN" smtClean="0"/>
              <a:t>．使用子查询进行比较测试</a:t>
            </a:r>
            <a:endParaRPr lang="zh-CN" altLang="en-US"/>
          </a:p>
        </p:txBody>
      </p:sp>
      <p:sp>
        <p:nvSpPr>
          <p:cNvPr id="3" name="内容占位符 2"/>
          <p:cNvSpPr>
            <a:spLocks noGrp="1"/>
          </p:cNvSpPr>
          <p:nvPr>
            <p:ph idx="1"/>
          </p:nvPr>
        </p:nvSpPr>
        <p:spPr/>
        <p:txBody>
          <a:bodyPr/>
          <a:lstStyle/>
          <a:p>
            <a:r>
              <a:rPr lang="zh-CN" altLang="zh-CN" dirty="0" smtClean="0"/>
              <a:t>通过比较运算符，将一个表达式的值与子查询返回的值进行比较。</a:t>
            </a:r>
            <a:endParaRPr lang="en-US" altLang="zh-CN" dirty="0" smtClean="0"/>
          </a:p>
          <a:p>
            <a:pPr>
              <a:buNone/>
            </a:pPr>
            <a:r>
              <a:rPr lang="en-US" altLang="zh-CN" dirty="0" smtClean="0">
                <a:solidFill>
                  <a:srgbClr val="FF0000"/>
                </a:solidFill>
              </a:rPr>
              <a:t> WHERE </a:t>
            </a:r>
            <a:r>
              <a:rPr lang="zh-CN" altLang="zh-CN" dirty="0" smtClean="0">
                <a:solidFill>
                  <a:srgbClr val="FF0000"/>
                </a:solidFill>
              </a:rPr>
              <a:t>列名 比较运算符 （子查询）</a:t>
            </a:r>
            <a:endParaRPr lang="en-US" altLang="zh-CN" dirty="0" smtClean="0">
              <a:solidFill>
                <a:srgbClr val="FF0000"/>
              </a:solidFill>
            </a:endParaRPr>
          </a:p>
          <a:p>
            <a:r>
              <a:rPr lang="zh-CN" altLang="zh-CN" dirty="0" smtClean="0"/>
              <a:t>要求子查询语句必须是返回</a:t>
            </a:r>
            <a:r>
              <a:rPr lang="zh-CN" altLang="zh-CN" dirty="0" smtClean="0">
                <a:solidFill>
                  <a:srgbClr val="0000FF"/>
                </a:solidFill>
              </a:rPr>
              <a:t>单值</a:t>
            </a:r>
            <a:r>
              <a:rPr lang="zh-CN" altLang="zh-CN" dirty="0" smtClean="0"/>
              <a:t>的查询语句。</a:t>
            </a:r>
            <a:endParaRPr lang="zh-CN" altLang="en-US" dirty="0"/>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127</a:t>
            </a:fld>
            <a:endParaRPr lang="zh-CN" altLang="en-US"/>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539552" y="1412776"/>
            <a:ext cx="8028186" cy="4680520"/>
          </a:xfrm>
        </p:spPr>
        <p:txBody>
          <a:bodyPr/>
          <a:lstStyle/>
          <a:p>
            <a:r>
              <a:rPr lang="zh-CN" altLang="zh-CN" dirty="0" smtClean="0"/>
              <a:t>例</a:t>
            </a:r>
            <a:r>
              <a:rPr lang="en-US" altLang="zh-CN" dirty="0" smtClean="0"/>
              <a:t>7 </a:t>
            </a:r>
            <a:r>
              <a:rPr lang="zh-CN" altLang="zh-CN" dirty="0" smtClean="0"/>
              <a:t>查询选了“</a:t>
            </a:r>
            <a:r>
              <a:rPr lang="en-US" altLang="zh-CN" dirty="0" smtClean="0"/>
              <a:t>C004</a:t>
            </a:r>
            <a:r>
              <a:rPr lang="zh-CN" altLang="zh-CN" dirty="0" smtClean="0"/>
              <a:t>”号课程且成绩高于此课程的平均成绩的学生的学号和成绩。</a:t>
            </a:r>
            <a:endParaRPr lang="en-US" altLang="zh-CN" dirty="0" smtClean="0"/>
          </a:p>
          <a:p>
            <a:pPr lvl="1">
              <a:buNone/>
            </a:pPr>
            <a:r>
              <a:rPr lang="en-US" altLang="zh-CN" sz="3200" dirty="0" smtClean="0">
                <a:solidFill>
                  <a:srgbClr val="005800"/>
                </a:solidFill>
              </a:rPr>
              <a:t>SELECT </a:t>
            </a:r>
            <a:r>
              <a:rPr lang="en-US" altLang="zh-CN" sz="3200" dirty="0" err="1" smtClean="0">
                <a:solidFill>
                  <a:srgbClr val="005800"/>
                </a:solidFill>
              </a:rPr>
              <a:t>Sno</a:t>
            </a:r>
            <a:r>
              <a:rPr lang="en-US" altLang="zh-CN" sz="3200" dirty="0" smtClean="0">
                <a:solidFill>
                  <a:srgbClr val="005800"/>
                </a:solidFill>
              </a:rPr>
              <a:t> , Grade FROM SC</a:t>
            </a:r>
            <a:endParaRPr lang="zh-CN" altLang="zh-CN" sz="3200" dirty="0" smtClean="0">
              <a:solidFill>
                <a:srgbClr val="005800"/>
              </a:solidFill>
            </a:endParaRPr>
          </a:p>
          <a:p>
            <a:pPr lvl="1">
              <a:buNone/>
            </a:pPr>
            <a:r>
              <a:rPr lang="en-US" altLang="zh-CN" sz="3200" dirty="0" smtClean="0">
                <a:solidFill>
                  <a:srgbClr val="005800"/>
                </a:solidFill>
              </a:rPr>
              <a:t>  WHERE </a:t>
            </a:r>
            <a:r>
              <a:rPr lang="en-US" altLang="zh-CN" sz="3200" dirty="0" err="1" smtClean="0">
                <a:solidFill>
                  <a:srgbClr val="005800"/>
                </a:solidFill>
              </a:rPr>
              <a:t>Cno</a:t>
            </a:r>
            <a:r>
              <a:rPr lang="en-US" altLang="zh-CN" sz="3200" dirty="0" smtClean="0">
                <a:solidFill>
                  <a:srgbClr val="005800"/>
                </a:solidFill>
              </a:rPr>
              <a:t> = 'C004' AND Grade </a:t>
            </a:r>
            <a:r>
              <a:rPr lang="en-US" altLang="zh-CN" sz="3200" dirty="0" smtClean="0">
                <a:solidFill>
                  <a:srgbClr val="C00000"/>
                </a:solidFill>
              </a:rPr>
              <a:t>&gt;</a:t>
            </a:r>
            <a:r>
              <a:rPr lang="en-US" altLang="zh-CN" sz="3200" dirty="0" smtClean="0">
                <a:solidFill>
                  <a:srgbClr val="005800"/>
                </a:solidFill>
              </a:rPr>
              <a:t> (</a:t>
            </a:r>
            <a:endParaRPr lang="zh-CN" altLang="zh-CN" sz="3200" dirty="0" smtClean="0">
              <a:solidFill>
                <a:srgbClr val="005800"/>
              </a:solidFill>
            </a:endParaRPr>
          </a:p>
          <a:p>
            <a:pPr lvl="1">
              <a:buNone/>
            </a:pPr>
            <a:r>
              <a:rPr lang="en-US" altLang="zh-CN" sz="3200" dirty="0" smtClean="0">
                <a:solidFill>
                  <a:srgbClr val="005800"/>
                </a:solidFill>
              </a:rPr>
              <a:t>    SELECT </a:t>
            </a:r>
            <a:r>
              <a:rPr lang="en-US" altLang="zh-CN" sz="3200" dirty="0" smtClean="0">
                <a:solidFill>
                  <a:srgbClr val="C00000"/>
                </a:solidFill>
              </a:rPr>
              <a:t>AVG(Grade)</a:t>
            </a:r>
            <a:r>
              <a:rPr lang="en-US" altLang="zh-CN" sz="3200" dirty="0" smtClean="0">
                <a:solidFill>
                  <a:srgbClr val="005800"/>
                </a:solidFill>
              </a:rPr>
              <a:t> FROM SC </a:t>
            </a:r>
            <a:endParaRPr lang="zh-CN" altLang="zh-CN" sz="3200" dirty="0" smtClean="0">
              <a:solidFill>
                <a:srgbClr val="005800"/>
              </a:solidFill>
            </a:endParaRPr>
          </a:p>
          <a:p>
            <a:pPr lvl="1">
              <a:buNone/>
            </a:pPr>
            <a:r>
              <a:rPr lang="en-US" altLang="zh-CN" sz="3200" dirty="0" smtClean="0">
                <a:solidFill>
                  <a:srgbClr val="005800"/>
                </a:solidFill>
              </a:rPr>
              <a:t>      WHERE </a:t>
            </a:r>
            <a:r>
              <a:rPr lang="en-US" altLang="zh-CN" sz="3200" dirty="0" err="1" smtClean="0">
                <a:solidFill>
                  <a:srgbClr val="005800"/>
                </a:solidFill>
              </a:rPr>
              <a:t>Cno</a:t>
            </a:r>
            <a:r>
              <a:rPr lang="en-US" altLang="zh-CN" sz="3200" dirty="0" smtClean="0">
                <a:solidFill>
                  <a:srgbClr val="005800"/>
                </a:solidFill>
              </a:rPr>
              <a:t> = 'C004')</a:t>
            </a:r>
            <a:endParaRPr lang="zh-CN" altLang="en-US" sz="3200" dirty="0">
              <a:solidFill>
                <a:srgbClr val="0058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128</a:t>
            </a:fld>
            <a:endParaRPr lang="zh-CN" alt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r>
              <a:rPr lang="zh-CN" altLang="zh-CN" dirty="0" smtClean="0"/>
              <a:t>例</a:t>
            </a:r>
            <a:r>
              <a:rPr lang="en-US" altLang="zh-CN" dirty="0" smtClean="0"/>
              <a:t>8 </a:t>
            </a:r>
            <a:r>
              <a:rPr lang="zh-CN" altLang="zh-CN" dirty="0" smtClean="0"/>
              <a:t>查询计算机系年龄最大的学生的姓名和年龄。</a:t>
            </a:r>
            <a:endParaRPr lang="en-US" altLang="zh-CN" dirty="0" smtClean="0"/>
          </a:p>
          <a:p>
            <a:pPr>
              <a:buNone/>
            </a:pPr>
            <a:r>
              <a:rPr lang="en-US" altLang="zh-CN" sz="3200" dirty="0" smtClean="0">
                <a:solidFill>
                  <a:srgbClr val="005800"/>
                </a:solidFill>
              </a:rPr>
              <a:t>SELECT </a:t>
            </a:r>
            <a:r>
              <a:rPr lang="en-US" altLang="zh-CN" sz="3200" dirty="0" err="1" smtClean="0">
                <a:solidFill>
                  <a:srgbClr val="005800"/>
                </a:solidFill>
              </a:rPr>
              <a:t>Sname</a:t>
            </a:r>
            <a:r>
              <a:rPr lang="en-US" altLang="zh-CN" sz="3200" dirty="0" smtClean="0">
                <a:solidFill>
                  <a:srgbClr val="005800"/>
                </a:solidFill>
              </a:rPr>
              <a:t>, Sage FROM Student</a:t>
            </a:r>
            <a:endParaRPr lang="zh-CN" altLang="zh-CN" sz="3200" dirty="0" smtClean="0">
              <a:solidFill>
                <a:srgbClr val="005800"/>
              </a:solidFill>
            </a:endParaRPr>
          </a:p>
          <a:p>
            <a:pPr>
              <a:buNone/>
            </a:pPr>
            <a:r>
              <a:rPr lang="en-US" altLang="zh-CN" sz="3200" dirty="0" smtClean="0">
                <a:solidFill>
                  <a:srgbClr val="005800"/>
                </a:solidFill>
              </a:rPr>
              <a:t>  WHERE </a:t>
            </a:r>
            <a:r>
              <a:rPr lang="en-US" altLang="zh-CN" sz="3200" dirty="0" err="1" smtClean="0">
                <a:solidFill>
                  <a:srgbClr val="005800"/>
                </a:solidFill>
              </a:rPr>
              <a:t>Sdept</a:t>
            </a:r>
            <a:r>
              <a:rPr lang="en-US" altLang="zh-CN" sz="3200" dirty="0" smtClean="0">
                <a:solidFill>
                  <a:srgbClr val="005800"/>
                </a:solidFill>
              </a:rPr>
              <a:t> = '</a:t>
            </a:r>
            <a:r>
              <a:rPr lang="zh-CN" altLang="zh-CN" sz="3200" dirty="0" smtClean="0">
                <a:solidFill>
                  <a:srgbClr val="005800"/>
                </a:solidFill>
              </a:rPr>
              <a:t>计算机系</a:t>
            </a:r>
            <a:r>
              <a:rPr lang="en-US" altLang="zh-CN" sz="3200" dirty="0" smtClean="0">
                <a:solidFill>
                  <a:srgbClr val="005800"/>
                </a:solidFill>
              </a:rPr>
              <a:t>'</a:t>
            </a:r>
            <a:endParaRPr lang="zh-CN" altLang="zh-CN" sz="3200" dirty="0" smtClean="0">
              <a:solidFill>
                <a:srgbClr val="005800"/>
              </a:solidFill>
            </a:endParaRPr>
          </a:p>
          <a:p>
            <a:pPr>
              <a:buNone/>
            </a:pPr>
            <a:r>
              <a:rPr lang="en-US" altLang="zh-CN" sz="3200" dirty="0" smtClean="0">
                <a:solidFill>
                  <a:srgbClr val="005800"/>
                </a:solidFill>
              </a:rPr>
              <a:t>    AND Sage </a:t>
            </a:r>
            <a:r>
              <a:rPr lang="en-US" altLang="zh-CN" sz="3200" dirty="0" smtClean="0">
                <a:solidFill>
                  <a:srgbClr val="C00000"/>
                </a:solidFill>
              </a:rPr>
              <a:t>=</a:t>
            </a:r>
            <a:r>
              <a:rPr lang="en-US" altLang="zh-CN" sz="3200" dirty="0" smtClean="0">
                <a:solidFill>
                  <a:srgbClr val="005800"/>
                </a:solidFill>
              </a:rPr>
              <a:t> (</a:t>
            </a:r>
            <a:endParaRPr lang="zh-CN" altLang="zh-CN" sz="3200" dirty="0" smtClean="0">
              <a:solidFill>
                <a:srgbClr val="005800"/>
              </a:solidFill>
            </a:endParaRPr>
          </a:p>
          <a:p>
            <a:pPr>
              <a:buNone/>
            </a:pPr>
            <a:r>
              <a:rPr lang="en-US" altLang="zh-CN" sz="3200" dirty="0" smtClean="0">
                <a:solidFill>
                  <a:srgbClr val="005800"/>
                </a:solidFill>
              </a:rPr>
              <a:t>      SELECT </a:t>
            </a:r>
            <a:r>
              <a:rPr lang="en-US" altLang="zh-CN" sz="3200" dirty="0" smtClean="0">
                <a:solidFill>
                  <a:srgbClr val="C00000"/>
                </a:solidFill>
              </a:rPr>
              <a:t>MAX(Sage)</a:t>
            </a:r>
            <a:r>
              <a:rPr lang="en-US" altLang="zh-CN" sz="3200" dirty="0" smtClean="0">
                <a:solidFill>
                  <a:srgbClr val="005800"/>
                </a:solidFill>
              </a:rPr>
              <a:t> FROM Student </a:t>
            </a:r>
            <a:endParaRPr lang="zh-CN" altLang="zh-CN" sz="3200" dirty="0" smtClean="0">
              <a:solidFill>
                <a:srgbClr val="005800"/>
              </a:solidFill>
            </a:endParaRPr>
          </a:p>
          <a:p>
            <a:pPr>
              <a:buNone/>
            </a:pPr>
            <a:r>
              <a:rPr lang="en-US" altLang="zh-CN" sz="3200" dirty="0" smtClean="0">
                <a:solidFill>
                  <a:srgbClr val="005800"/>
                </a:solidFill>
              </a:rPr>
              <a:t>        WHERE </a:t>
            </a:r>
            <a:r>
              <a:rPr lang="en-US" altLang="zh-CN" sz="3200" dirty="0" err="1" smtClean="0">
                <a:solidFill>
                  <a:srgbClr val="005800"/>
                </a:solidFill>
              </a:rPr>
              <a:t>Sdept</a:t>
            </a:r>
            <a:r>
              <a:rPr lang="en-US" altLang="zh-CN" sz="3200" dirty="0" smtClean="0">
                <a:solidFill>
                  <a:srgbClr val="005800"/>
                </a:solidFill>
              </a:rPr>
              <a:t> = '</a:t>
            </a:r>
            <a:r>
              <a:rPr lang="zh-CN" altLang="zh-CN" sz="3200" dirty="0" smtClean="0">
                <a:solidFill>
                  <a:srgbClr val="005800"/>
                </a:solidFill>
              </a:rPr>
              <a:t>计算机系</a:t>
            </a:r>
            <a:r>
              <a:rPr lang="en-US" altLang="zh-CN" sz="3200" dirty="0" smtClean="0">
                <a:solidFill>
                  <a:srgbClr val="005800"/>
                </a:solidFill>
              </a:rPr>
              <a:t>')</a:t>
            </a:r>
            <a:endParaRPr lang="zh-CN" altLang="en-US" dirty="0">
              <a:solidFill>
                <a:srgbClr val="0058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129</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指定列别名</a:t>
            </a:r>
            <a:endParaRPr lang="zh-CN" altLang="en-US" dirty="0"/>
          </a:p>
        </p:txBody>
      </p:sp>
      <p:sp>
        <p:nvSpPr>
          <p:cNvPr id="3" name="内容占位符 2"/>
          <p:cNvSpPr>
            <a:spLocks noGrp="1"/>
          </p:cNvSpPr>
          <p:nvPr>
            <p:ph idx="1"/>
          </p:nvPr>
        </p:nvSpPr>
        <p:spPr/>
        <p:txBody>
          <a:bodyPr/>
          <a:lstStyle/>
          <a:p>
            <a:pPr>
              <a:buNone/>
            </a:pPr>
            <a:r>
              <a:rPr lang="en-US" altLang="zh-CN" dirty="0" smtClean="0">
                <a:solidFill>
                  <a:srgbClr val="FF0000"/>
                </a:solidFill>
              </a:rPr>
              <a:t> [ </a:t>
            </a:r>
            <a:r>
              <a:rPr lang="zh-CN" altLang="zh-CN" dirty="0" smtClean="0">
                <a:solidFill>
                  <a:srgbClr val="FF0000"/>
                </a:solidFill>
              </a:rPr>
              <a:t>列名</a:t>
            </a:r>
            <a:r>
              <a:rPr lang="en-US" altLang="zh-CN" dirty="0" smtClean="0">
                <a:solidFill>
                  <a:srgbClr val="FF0000"/>
                </a:solidFill>
              </a:rPr>
              <a:t> | </a:t>
            </a:r>
            <a:r>
              <a:rPr lang="zh-CN" altLang="zh-CN" dirty="0" smtClean="0">
                <a:solidFill>
                  <a:srgbClr val="FF0000"/>
                </a:solidFill>
              </a:rPr>
              <a:t>表达式</a:t>
            </a:r>
            <a:r>
              <a:rPr lang="en-US" altLang="zh-CN" dirty="0" smtClean="0">
                <a:solidFill>
                  <a:srgbClr val="FF0000"/>
                </a:solidFill>
              </a:rPr>
              <a:t> ] [ AS ] </a:t>
            </a:r>
            <a:r>
              <a:rPr lang="zh-CN" altLang="zh-CN" dirty="0" smtClean="0">
                <a:solidFill>
                  <a:srgbClr val="FF0000"/>
                </a:solidFill>
              </a:rPr>
              <a:t>列别名</a:t>
            </a:r>
          </a:p>
          <a:p>
            <a:r>
              <a:rPr lang="zh-CN" altLang="zh-CN" dirty="0" smtClean="0"/>
              <a:t>或</a:t>
            </a:r>
          </a:p>
          <a:p>
            <a:pPr>
              <a:buNone/>
            </a:pPr>
            <a:r>
              <a:rPr lang="en-US" altLang="zh-CN" dirty="0" smtClean="0">
                <a:solidFill>
                  <a:srgbClr val="FF0000"/>
                </a:solidFill>
              </a:rPr>
              <a:t>  </a:t>
            </a:r>
            <a:r>
              <a:rPr lang="zh-CN" altLang="zh-CN" dirty="0" smtClean="0">
                <a:solidFill>
                  <a:srgbClr val="FF0000"/>
                </a:solidFill>
              </a:rPr>
              <a:t>列别名 ＝</a:t>
            </a:r>
            <a:r>
              <a:rPr lang="en-US" altLang="zh-CN" dirty="0" smtClean="0">
                <a:solidFill>
                  <a:srgbClr val="FF0000"/>
                </a:solidFill>
              </a:rPr>
              <a:t> [ </a:t>
            </a:r>
            <a:r>
              <a:rPr lang="zh-CN" altLang="zh-CN" dirty="0" smtClean="0">
                <a:solidFill>
                  <a:srgbClr val="FF0000"/>
                </a:solidFill>
              </a:rPr>
              <a:t>列名</a:t>
            </a:r>
            <a:r>
              <a:rPr lang="en-US" altLang="zh-CN" dirty="0" smtClean="0">
                <a:solidFill>
                  <a:srgbClr val="FF0000"/>
                </a:solidFill>
              </a:rPr>
              <a:t> | </a:t>
            </a:r>
            <a:r>
              <a:rPr lang="zh-CN" altLang="zh-CN" dirty="0" smtClean="0">
                <a:solidFill>
                  <a:srgbClr val="FF0000"/>
                </a:solidFill>
              </a:rPr>
              <a:t>表达式</a:t>
            </a:r>
            <a:r>
              <a:rPr lang="en-US" altLang="zh-CN" dirty="0" smtClean="0">
                <a:solidFill>
                  <a:srgbClr val="FF0000"/>
                </a:solidFill>
              </a:rPr>
              <a:t> ]</a:t>
            </a:r>
            <a:endParaRPr lang="zh-CN" altLang="zh-CN" dirty="0" smtClean="0">
              <a:solidFill>
                <a:srgbClr val="FF0000"/>
              </a:solidFill>
            </a:endParaRPr>
          </a:p>
          <a:p>
            <a:r>
              <a:rPr lang="zh-CN" altLang="zh-CN" dirty="0" smtClean="0"/>
              <a:t>例</a:t>
            </a:r>
            <a:r>
              <a:rPr lang="zh-CN" altLang="en-US" dirty="0" smtClean="0"/>
              <a:t>：</a:t>
            </a:r>
            <a:endParaRPr lang="en-US" altLang="zh-CN" dirty="0" smtClean="0"/>
          </a:p>
          <a:p>
            <a:pPr>
              <a:buNone/>
            </a:pPr>
            <a:r>
              <a:rPr lang="en-US" altLang="zh-CN" dirty="0" smtClean="0"/>
              <a:t>SELECT </a:t>
            </a:r>
            <a:r>
              <a:rPr lang="en-US" altLang="zh-CN" dirty="0" err="1" smtClean="0"/>
              <a:t>Sname</a:t>
            </a:r>
            <a:r>
              <a:rPr lang="en-US" altLang="zh-CN" dirty="0" smtClean="0"/>
              <a:t> </a:t>
            </a:r>
            <a:r>
              <a:rPr lang="zh-CN" altLang="zh-CN" dirty="0" smtClean="0"/>
              <a:t>姓名</a:t>
            </a:r>
            <a:r>
              <a:rPr lang="en-US" altLang="zh-CN" dirty="0" smtClean="0"/>
              <a:t>, 2014-Sage </a:t>
            </a:r>
            <a:r>
              <a:rPr lang="zh-CN" altLang="zh-CN" dirty="0" smtClean="0">
                <a:solidFill>
                  <a:srgbClr val="0000FF"/>
                </a:solidFill>
              </a:rPr>
              <a:t>年份</a:t>
            </a:r>
            <a:r>
              <a:rPr lang="zh-CN" altLang="zh-CN" dirty="0" smtClean="0"/>
              <a:t> </a:t>
            </a:r>
          </a:p>
          <a:p>
            <a:pPr>
              <a:buNone/>
            </a:pPr>
            <a:r>
              <a:rPr lang="en-US" altLang="zh-CN" dirty="0" smtClean="0"/>
              <a:t>  FROM Student</a:t>
            </a:r>
            <a:endParaRPr lang="zh-CN" altLang="en-US" dirty="0"/>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13</a:t>
            </a:fld>
            <a:endParaRPr lang="zh-CN" altLang="en-US"/>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pPr>
              <a:lnSpc>
                <a:spcPct val="100000"/>
              </a:lnSpc>
              <a:spcBef>
                <a:spcPts val="600"/>
              </a:spcBef>
            </a:pPr>
            <a:r>
              <a:rPr lang="zh-CN" altLang="zh-CN" dirty="0" smtClean="0"/>
              <a:t>例</a:t>
            </a:r>
            <a:r>
              <a:rPr lang="en-US" altLang="zh-CN" dirty="0" smtClean="0"/>
              <a:t>9 </a:t>
            </a:r>
            <a:r>
              <a:rPr lang="zh-CN" altLang="zh-CN" dirty="0" smtClean="0"/>
              <a:t>查询考试平均成绩高于全体学生的总平均成绩的学生的学号和平均成绩。</a:t>
            </a:r>
          </a:p>
          <a:p>
            <a:pPr lvl="1">
              <a:lnSpc>
                <a:spcPct val="100000"/>
              </a:lnSpc>
              <a:spcBef>
                <a:spcPts val="600"/>
              </a:spcBef>
              <a:buNone/>
            </a:pPr>
            <a:r>
              <a:rPr lang="en-US" altLang="zh-CN" sz="3200" dirty="0" smtClean="0">
                <a:solidFill>
                  <a:srgbClr val="005800"/>
                </a:solidFill>
              </a:rPr>
              <a:t>SELECT </a:t>
            </a:r>
            <a:r>
              <a:rPr lang="en-US" altLang="zh-CN" sz="3200" dirty="0" err="1" smtClean="0">
                <a:solidFill>
                  <a:srgbClr val="005800"/>
                </a:solidFill>
              </a:rPr>
              <a:t>Sno</a:t>
            </a:r>
            <a:r>
              <a:rPr lang="en-US" altLang="zh-CN" sz="3200" dirty="0" smtClean="0">
                <a:solidFill>
                  <a:srgbClr val="005800"/>
                </a:solidFill>
              </a:rPr>
              <a:t>, AVG(Grade) </a:t>
            </a:r>
            <a:r>
              <a:rPr lang="zh-CN" altLang="zh-CN" sz="3200" dirty="0" smtClean="0">
                <a:solidFill>
                  <a:srgbClr val="005800"/>
                </a:solidFill>
              </a:rPr>
              <a:t>平均成绩</a:t>
            </a:r>
          </a:p>
          <a:p>
            <a:pPr lvl="1">
              <a:lnSpc>
                <a:spcPct val="100000"/>
              </a:lnSpc>
              <a:spcBef>
                <a:spcPts val="600"/>
              </a:spcBef>
              <a:buNone/>
            </a:pPr>
            <a:r>
              <a:rPr lang="en-US" altLang="zh-CN" sz="3200" dirty="0" smtClean="0">
                <a:solidFill>
                  <a:srgbClr val="005800"/>
                </a:solidFill>
              </a:rPr>
              <a:t>  FROM SC </a:t>
            </a:r>
            <a:endParaRPr lang="zh-CN" altLang="zh-CN" sz="3200" dirty="0" smtClean="0">
              <a:solidFill>
                <a:srgbClr val="005800"/>
              </a:solidFill>
            </a:endParaRPr>
          </a:p>
          <a:p>
            <a:pPr lvl="1">
              <a:lnSpc>
                <a:spcPct val="100000"/>
              </a:lnSpc>
              <a:spcBef>
                <a:spcPts val="600"/>
              </a:spcBef>
              <a:buNone/>
            </a:pPr>
            <a:r>
              <a:rPr lang="en-US" altLang="zh-CN" sz="3200" dirty="0" smtClean="0">
                <a:solidFill>
                  <a:srgbClr val="005800"/>
                </a:solidFill>
              </a:rPr>
              <a:t>  GROUP BY </a:t>
            </a:r>
            <a:r>
              <a:rPr lang="en-US" altLang="zh-CN" sz="3200" dirty="0" err="1" smtClean="0">
                <a:solidFill>
                  <a:srgbClr val="005800"/>
                </a:solidFill>
              </a:rPr>
              <a:t>Sno</a:t>
            </a:r>
            <a:endParaRPr lang="zh-CN" altLang="zh-CN" sz="3200" dirty="0" smtClean="0">
              <a:solidFill>
                <a:srgbClr val="005800"/>
              </a:solidFill>
            </a:endParaRPr>
          </a:p>
          <a:p>
            <a:pPr lvl="1">
              <a:lnSpc>
                <a:spcPct val="100000"/>
              </a:lnSpc>
              <a:spcBef>
                <a:spcPts val="600"/>
              </a:spcBef>
              <a:buNone/>
            </a:pPr>
            <a:r>
              <a:rPr lang="en-US" altLang="zh-CN" sz="3200" dirty="0" smtClean="0">
                <a:solidFill>
                  <a:srgbClr val="005800"/>
                </a:solidFill>
              </a:rPr>
              <a:t>  HAVING AVG(Grade) </a:t>
            </a:r>
            <a:r>
              <a:rPr lang="en-US" altLang="zh-CN" sz="3200" dirty="0" smtClean="0">
                <a:solidFill>
                  <a:srgbClr val="C00000"/>
                </a:solidFill>
              </a:rPr>
              <a:t>&gt;</a:t>
            </a:r>
            <a:r>
              <a:rPr lang="en-US" altLang="zh-CN" sz="3200" dirty="0" smtClean="0">
                <a:solidFill>
                  <a:srgbClr val="005800"/>
                </a:solidFill>
              </a:rPr>
              <a:t> (</a:t>
            </a:r>
            <a:endParaRPr lang="zh-CN" altLang="zh-CN" sz="3200" dirty="0" smtClean="0">
              <a:solidFill>
                <a:srgbClr val="005800"/>
              </a:solidFill>
            </a:endParaRPr>
          </a:p>
          <a:p>
            <a:pPr lvl="1">
              <a:lnSpc>
                <a:spcPct val="100000"/>
              </a:lnSpc>
              <a:spcBef>
                <a:spcPts val="600"/>
              </a:spcBef>
              <a:buNone/>
            </a:pPr>
            <a:r>
              <a:rPr lang="en-US" altLang="zh-CN" sz="3200" dirty="0" smtClean="0">
                <a:solidFill>
                  <a:srgbClr val="005800"/>
                </a:solidFill>
              </a:rPr>
              <a:t>    SELECT </a:t>
            </a:r>
            <a:r>
              <a:rPr lang="en-US" altLang="zh-CN" sz="3200" dirty="0" smtClean="0">
                <a:solidFill>
                  <a:srgbClr val="C00000"/>
                </a:solidFill>
              </a:rPr>
              <a:t>AVG(Grade)</a:t>
            </a:r>
            <a:r>
              <a:rPr lang="en-US" altLang="zh-CN" sz="3200" dirty="0" smtClean="0">
                <a:solidFill>
                  <a:srgbClr val="005800"/>
                </a:solidFill>
              </a:rPr>
              <a:t> FROM SC)</a:t>
            </a:r>
            <a:endParaRPr lang="zh-CN" altLang="en-US" dirty="0">
              <a:solidFill>
                <a:srgbClr val="0058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130</a:t>
            </a:fld>
            <a:endParaRPr lang="zh-CN" altLang="en-US"/>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r>
              <a:rPr lang="zh-CN" altLang="zh-CN" sz="3200" dirty="0" smtClean="0"/>
              <a:t>例</a:t>
            </a:r>
            <a:r>
              <a:rPr lang="en-US" altLang="zh-CN" sz="3200" dirty="0" smtClean="0"/>
              <a:t>10 </a:t>
            </a:r>
            <a:r>
              <a:rPr lang="zh-CN" altLang="zh-CN" sz="3200" dirty="0" smtClean="0"/>
              <a:t>查询没有</a:t>
            </a:r>
            <a:r>
              <a:rPr lang="zh-CN" altLang="zh-CN" sz="3200" dirty="0" smtClean="0"/>
              <a:t>选“</a:t>
            </a:r>
            <a:r>
              <a:rPr lang="en-US" altLang="zh-CN" sz="3200" dirty="0" smtClean="0"/>
              <a:t>C001</a:t>
            </a:r>
            <a:r>
              <a:rPr lang="zh-CN" altLang="zh-CN" sz="3200" dirty="0" smtClean="0"/>
              <a:t>”课程</a:t>
            </a:r>
            <a:r>
              <a:rPr lang="zh-CN" altLang="zh-CN" sz="3200" dirty="0" smtClean="0"/>
              <a:t>的学生姓名和所在系。</a:t>
            </a:r>
            <a:endParaRPr lang="en-US" altLang="zh-CN" sz="3200" dirty="0" smtClean="0"/>
          </a:p>
          <a:p>
            <a:pPr>
              <a:buNone/>
            </a:pPr>
            <a:r>
              <a:rPr lang="en-US" altLang="zh-CN" sz="3200" dirty="0" smtClean="0">
                <a:solidFill>
                  <a:srgbClr val="005800"/>
                </a:solidFill>
              </a:rPr>
              <a:t>SELECT </a:t>
            </a:r>
            <a:r>
              <a:rPr lang="en-US" altLang="zh-CN" sz="3200" dirty="0" err="1" smtClean="0">
                <a:solidFill>
                  <a:srgbClr val="005800"/>
                </a:solidFill>
              </a:rPr>
              <a:t>Sname</a:t>
            </a:r>
            <a:r>
              <a:rPr lang="en-US" altLang="zh-CN" sz="3200" dirty="0" smtClean="0">
                <a:solidFill>
                  <a:srgbClr val="005800"/>
                </a:solidFill>
              </a:rPr>
              <a:t>, </a:t>
            </a:r>
            <a:r>
              <a:rPr lang="en-US" altLang="zh-CN" sz="3200" dirty="0" err="1" smtClean="0">
                <a:solidFill>
                  <a:srgbClr val="005800"/>
                </a:solidFill>
              </a:rPr>
              <a:t>Sdept</a:t>
            </a:r>
            <a:r>
              <a:rPr lang="en-US" altLang="zh-CN" sz="3200" dirty="0" smtClean="0">
                <a:solidFill>
                  <a:srgbClr val="005800"/>
                </a:solidFill>
              </a:rPr>
              <a:t> FROM Student  </a:t>
            </a:r>
            <a:endParaRPr lang="zh-CN" altLang="zh-CN" sz="3200" dirty="0" smtClean="0">
              <a:solidFill>
                <a:srgbClr val="005800"/>
              </a:solidFill>
            </a:endParaRPr>
          </a:p>
          <a:p>
            <a:pPr>
              <a:buNone/>
            </a:pPr>
            <a:r>
              <a:rPr lang="en-US" altLang="zh-CN" sz="3200" dirty="0" smtClean="0">
                <a:solidFill>
                  <a:srgbClr val="005800"/>
                </a:solidFill>
              </a:rPr>
              <a:t>  WHERE </a:t>
            </a:r>
            <a:r>
              <a:rPr lang="en-US" altLang="zh-CN" sz="3200" dirty="0" err="1" smtClean="0">
                <a:solidFill>
                  <a:srgbClr val="005800"/>
                </a:solidFill>
              </a:rPr>
              <a:t>Sno</a:t>
            </a:r>
            <a:r>
              <a:rPr lang="en-US" altLang="zh-CN" sz="3200" dirty="0" smtClean="0">
                <a:solidFill>
                  <a:srgbClr val="005800"/>
                </a:solidFill>
              </a:rPr>
              <a:t> </a:t>
            </a:r>
            <a:r>
              <a:rPr lang="en-US" altLang="zh-CN" sz="3200" dirty="0" smtClean="0">
                <a:solidFill>
                  <a:srgbClr val="C00000"/>
                </a:solidFill>
              </a:rPr>
              <a:t>NOT IN </a:t>
            </a:r>
            <a:r>
              <a:rPr lang="en-US" altLang="zh-CN" sz="3200" dirty="0" smtClean="0">
                <a:solidFill>
                  <a:srgbClr val="005800"/>
                </a:solidFill>
              </a:rPr>
              <a:t>(</a:t>
            </a:r>
            <a:endParaRPr lang="zh-CN" altLang="zh-CN" sz="3200" dirty="0" smtClean="0">
              <a:solidFill>
                <a:srgbClr val="005800"/>
              </a:solidFill>
            </a:endParaRPr>
          </a:p>
          <a:p>
            <a:pPr>
              <a:buNone/>
            </a:pPr>
            <a:r>
              <a:rPr lang="en-US" altLang="zh-CN" sz="3200" dirty="0" smtClean="0">
                <a:solidFill>
                  <a:srgbClr val="005800"/>
                </a:solidFill>
              </a:rPr>
              <a:t>    SELECT </a:t>
            </a:r>
            <a:r>
              <a:rPr lang="en-US" altLang="zh-CN" sz="3200" dirty="0" err="1" smtClean="0">
                <a:solidFill>
                  <a:srgbClr val="005800"/>
                </a:solidFill>
              </a:rPr>
              <a:t>Sno</a:t>
            </a:r>
            <a:r>
              <a:rPr lang="en-US" altLang="zh-CN" sz="3200" dirty="0" smtClean="0">
                <a:solidFill>
                  <a:srgbClr val="005800"/>
                </a:solidFill>
              </a:rPr>
              <a:t> FROM SC   </a:t>
            </a:r>
            <a:endParaRPr lang="zh-CN" altLang="zh-CN" sz="3200" dirty="0" smtClean="0">
              <a:solidFill>
                <a:srgbClr val="005800"/>
              </a:solidFill>
            </a:endParaRPr>
          </a:p>
          <a:p>
            <a:pPr>
              <a:buNone/>
            </a:pPr>
            <a:r>
              <a:rPr lang="en-US" altLang="zh-CN" sz="3200" dirty="0" smtClean="0">
                <a:solidFill>
                  <a:srgbClr val="005800"/>
                </a:solidFill>
              </a:rPr>
              <a:t>       WHERE </a:t>
            </a:r>
            <a:r>
              <a:rPr lang="en-US" altLang="zh-CN" sz="3200" dirty="0" err="1" smtClean="0">
                <a:solidFill>
                  <a:srgbClr val="005800"/>
                </a:solidFill>
              </a:rPr>
              <a:t>Cno</a:t>
            </a:r>
            <a:r>
              <a:rPr lang="en-US" altLang="zh-CN" sz="3200" dirty="0" smtClean="0">
                <a:solidFill>
                  <a:srgbClr val="005800"/>
                </a:solidFill>
              </a:rPr>
              <a:t> = 'C001' )</a:t>
            </a:r>
          </a:p>
          <a:p>
            <a:pPr>
              <a:lnSpc>
                <a:spcPct val="100000"/>
              </a:lnSpc>
              <a:buNone/>
            </a:pPr>
            <a:r>
              <a:rPr lang="zh-CN" altLang="en-US" sz="3200" dirty="0" smtClean="0">
                <a:solidFill>
                  <a:srgbClr val="FF0000"/>
                </a:solidFill>
              </a:rPr>
              <a:t>注意：不能用连接查询和在子查询中否定的形式实现。</a:t>
            </a:r>
            <a:endParaRPr lang="zh-CN" altLang="en-US" sz="3200" dirty="0">
              <a:solidFill>
                <a:srgbClr val="FF00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131</a:t>
            </a:fld>
            <a:endParaRPr lang="zh-CN" altLang="en-US"/>
          </a:p>
        </p:txBody>
      </p:sp>
      <p:sp>
        <p:nvSpPr>
          <p:cNvPr id="6" name="动作按钮: 后退或前一项 5">
            <a:hlinkClick r:id="rId2" action="ppaction://hlinksldjump" highlightClick="1"/>
          </p:cNvPr>
          <p:cNvSpPr/>
          <p:nvPr/>
        </p:nvSpPr>
        <p:spPr>
          <a:xfrm>
            <a:off x="6444208" y="6309320"/>
            <a:ext cx="648072" cy="288032"/>
          </a:xfrm>
          <a:prstGeom prst="actionButtonBackPrevious">
            <a:avLst/>
          </a:prstGeom>
          <a:solidFill>
            <a:schemeClr val="accent2">
              <a:lumMod val="40000"/>
              <a:lumOff val="60000"/>
            </a:schemeClr>
          </a:solidFill>
          <a:ln>
            <a:solidFill>
              <a:schemeClr val="accent2">
                <a:lumMod val="40000"/>
                <a:lumOff val="6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r>
              <a:rPr lang="zh-CN" altLang="zh-CN" dirty="0"/>
              <a:t>例</a:t>
            </a:r>
            <a:r>
              <a:rPr lang="en-US" altLang="zh-CN" dirty="0"/>
              <a:t>11 </a:t>
            </a:r>
            <a:r>
              <a:rPr lang="zh-CN" altLang="zh-CN" dirty="0"/>
              <a:t>查询计算机系没选</a:t>
            </a:r>
            <a:r>
              <a:rPr lang="en-US" altLang="zh-CN" dirty="0"/>
              <a:t>VB</a:t>
            </a:r>
            <a:r>
              <a:rPr lang="zh-CN" altLang="zh-CN" dirty="0"/>
              <a:t>的学生的姓名和</a:t>
            </a:r>
            <a:r>
              <a:rPr lang="zh-CN" altLang="zh-CN" dirty="0" smtClean="0"/>
              <a:t>性别</a:t>
            </a:r>
            <a:r>
              <a:rPr lang="zh-CN" altLang="en-US" dirty="0" smtClean="0"/>
              <a:t>。</a:t>
            </a:r>
            <a:endParaRPr lang="en-US" altLang="zh-CN" dirty="0" smtClean="0"/>
          </a:p>
          <a:p>
            <a:pPr marL="0" indent="0">
              <a:lnSpc>
                <a:spcPct val="100000"/>
              </a:lnSpc>
              <a:spcBef>
                <a:spcPts val="0"/>
              </a:spcBef>
              <a:buNone/>
            </a:pPr>
            <a:r>
              <a:rPr lang="en-US" altLang="zh-CN" sz="3200" dirty="0" smtClean="0">
                <a:solidFill>
                  <a:srgbClr val="006600"/>
                </a:solidFill>
              </a:rPr>
              <a:t>  SELECT </a:t>
            </a:r>
            <a:r>
              <a:rPr lang="en-US" altLang="zh-CN" sz="3200" dirty="0" err="1">
                <a:solidFill>
                  <a:srgbClr val="006600"/>
                </a:solidFill>
              </a:rPr>
              <a:t>Sname</a:t>
            </a:r>
            <a:r>
              <a:rPr lang="en-US" altLang="zh-CN" sz="3200" dirty="0">
                <a:solidFill>
                  <a:srgbClr val="006600"/>
                </a:solidFill>
              </a:rPr>
              <a:t>, </a:t>
            </a:r>
            <a:r>
              <a:rPr lang="en-US" altLang="zh-CN" sz="3200" dirty="0" err="1">
                <a:solidFill>
                  <a:srgbClr val="006600"/>
                </a:solidFill>
              </a:rPr>
              <a:t>Ssex</a:t>
            </a:r>
            <a:r>
              <a:rPr lang="en-US" altLang="zh-CN" sz="3200" dirty="0">
                <a:solidFill>
                  <a:srgbClr val="006600"/>
                </a:solidFill>
              </a:rPr>
              <a:t> FROM Student</a:t>
            </a:r>
            <a:endParaRPr lang="zh-CN" altLang="zh-CN" sz="3200" dirty="0">
              <a:solidFill>
                <a:srgbClr val="006600"/>
              </a:solidFill>
            </a:endParaRPr>
          </a:p>
          <a:p>
            <a:pPr marL="0" indent="0">
              <a:lnSpc>
                <a:spcPct val="100000"/>
              </a:lnSpc>
              <a:spcBef>
                <a:spcPts val="0"/>
              </a:spcBef>
              <a:buNone/>
            </a:pPr>
            <a:r>
              <a:rPr lang="en-US" altLang="zh-CN" sz="3200" dirty="0">
                <a:solidFill>
                  <a:srgbClr val="006600"/>
                </a:solidFill>
              </a:rPr>
              <a:t>  </a:t>
            </a:r>
            <a:r>
              <a:rPr lang="en-US" altLang="zh-CN" sz="3200" dirty="0" smtClean="0">
                <a:solidFill>
                  <a:srgbClr val="006600"/>
                </a:solidFill>
              </a:rPr>
              <a:t>  WHERE </a:t>
            </a:r>
            <a:r>
              <a:rPr lang="en-US" altLang="zh-CN" sz="3200" dirty="0" err="1">
                <a:solidFill>
                  <a:srgbClr val="006600"/>
                </a:solidFill>
              </a:rPr>
              <a:t>Sno</a:t>
            </a:r>
            <a:r>
              <a:rPr lang="en-US" altLang="zh-CN" sz="3200" dirty="0">
                <a:solidFill>
                  <a:srgbClr val="006600"/>
                </a:solidFill>
              </a:rPr>
              <a:t> NOT IN (</a:t>
            </a:r>
            <a:endParaRPr lang="zh-CN" altLang="zh-CN" sz="3200" dirty="0">
              <a:solidFill>
                <a:srgbClr val="006600"/>
              </a:solidFill>
            </a:endParaRPr>
          </a:p>
          <a:p>
            <a:pPr marL="0" indent="0">
              <a:lnSpc>
                <a:spcPct val="100000"/>
              </a:lnSpc>
              <a:spcBef>
                <a:spcPts val="0"/>
              </a:spcBef>
              <a:buNone/>
            </a:pPr>
            <a:r>
              <a:rPr lang="en-US" altLang="zh-CN" sz="3200" dirty="0">
                <a:solidFill>
                  <a:srgbClr val="006600"/>
                </a:solidFill>
              </a:rPr>
              <a:t>    </a:t>
            </a:r>
            <a:r>
              <a:rPr lang="en-US" altLang="zh-CN" sz="3200" dirty="0" smtClean="0">
                <a:solidFill>
                  <a:srgbClr val="006600"/>
                </a:solidFill>
              </a:rPr>
              <a:t>  SELECT </a:t>
            </a:r>
            <a:r>
              <a:rPr lang="en-US" altLang="zh-CN" sz="3200" dirty="0" err="1">
                <a:solidFill>
                  <a:srgbClr val="006600"/>
                </a:solidFill>
              </a:rPr>
              <a:t>Sno</a:t>
            </a:r>
            <a:r>
              <a:rPr lang="en-US" altLang="zh-CN" sz="3200" dirty="0">
                <a:solidFill>
                  <a:srgbClr val="006600"/>
                </a:solidFill>
              </a:rPr>
              <a:t> FROM SC JOIN Course </a:t>
            </a:r>
            <a:endParaRPr lang="en-US" altLang="zh-CN" sz="3200" dirty="0" smtClean="0">
              <a:solidFill>
                <a:srgbClr val="006600"/>
              </a:solidFill>
            </a:endParaRPr>
          </a:p>
          <a:p>
            <a:pPr marL="0" indent="0">
              <a:lnSpc>
                <a:spcPct val="100000"/>
              </a:lnSpc>
              <a:spcBef>
                <a:spcPts val="0"/>
              </a:spcBef>
              <a:buNone/>
            </a:pPr>
            <a:r>
              <a:rPr lang="en-US" altLang="zh-CN" sz="3200" dirty="0">
                <a:solidFill>
                  <a:srgbClr val="006600"/>
                </a:solidFill>
              </a:rPr>
              <a:t> </a:t>
            </a:r>
            <a:r>
              <a:rPr lang="en-US" altLang="zh-CN" sz="3200" dirty="0" smtClean="0">
                <a:solidFill>
                  <a:srgbClr val="006600"/>
                </a:solidFill>
              </a:rPr>
              <a:t>       ON </a:t>
            </a:r>
            <a:r>
              <a:rPr lang="en-US" altLang="zh-CN" sz="3200" dirty="0" err="1">
                <a:solidFill>
                  <a:srgbClr val="006600"/>
                </a:solidFill>
              </a:rPr>
              <a:t>SC.Cno</a:t>
            </a:r>
            <a:r>
              <a:rPr lang="en-US" altLang="zh-CN" sz="3200" dirty="0">
                <a:solidFill>
                  <a:srgbClr val="006600"/>
                </a:solidFill>
              </a:rPr>
              <a:t> = </a:t>
            </a:r>
            <a:r>
              <a:rPr lang="en-US" altLang="zh-CN" sz="3200" dirty="0" err="1">
                <a:solidFill>
                  <a:srgbClr val="006600"/>
                </a:solidFill>
              </a:rPr>
              <a:t>Course.Cno</a:t>
            </a:r>
            <a:endParaRPr lang="zh-CN" altLang="zh-CN" sz="3200" dirty="0">
              <a:solidFill>
                <a:srgbClr val="006600"/>
              </a:solidFill>
            </a:endParaRPr>
          </a:p>
          <a:p>
            <a:pPr marL="0" indent="0">
              <a:lnSpc>
                <a:spcPct val="100000"/>
              </a:lnSpc>
              <a:spcBef>
                <a:spcPts val="0"/>
              </a:spcBef>
              <a:buNone/>
            </a:pPr>
            <a:r>
              <a:rPr lang="en-US" altLang="zh-CN" sz="3200" dirty="0">
                <a:solidFill>
                  <a:srgbClr val="006600"/>
                </a:solidFill>
              </a:rPr>
              <a:t>     </a:t>
            </a:r>
            <a:r>
              <a:rPr lang="en-US" altLang="zh-CN" sz="3200" dirty="0" smtClean="0">
                <a:solidFill>
                  <a:srgbClr val="006600"/>
                </a:solidFill>
              </a:rPr>
              <a:t>   WHERE </a:t>
            </a:r>
            <a:r>
              <a:rPr lang="en-US" altLang="zh-CN" sz="3200" dirty="0" err="1">
                <a:solidFill>
                  <a:srgbClr val="006600"/>
                </a:solidFill>
              </a:rPr>
              <a:t>Cname</a:t>
            </a:r>
            <a:r>
              <a:rPr lang="en-US" altLang="zh-CN" sz="3200" dirty="0">
                <a:solidFill>
                  <a:srgbClr val="006600"/>
                </a:solidFill>
              </a:rPr>
              <a:t> = 'VB')</a:t>
            </a:r>
            <a:endParaRPr lang="zh-CN" altLang="zh-CN" sz="3200" dirty="0">
              <a:solidFill>
                <a:srgbClr val="006600"/>
              </a:solidFill>
            </a:endParaRPr>
          </a:p>
          <a:p>
            <a:pPr marL="0" indent="0">
              <a:lnSpc>
                <a:spcPct val="100000"/>
              </a:lnSpc>
              <a:spcBef>
                <a:spcPts val="0"/>
              </a:spcBef>
              <a:buNone/>
            </a:pPr>
            <a:r>
              <a:rPr lang="en-US" altLang="zh-CN" sz="3200" dirty="0" smtClean="0">
                <a:solidFill>
                  <a:srgbClr val="006600"/>
                </a:solidFill>
              </a:rPr>
              <a:t>    AND </a:t>
            </a:r>
            <a:r>
              <a:rPr lang="en-US" altLang="zh-CN" sz="3200" dirty="0" err="1">
                <a:solidFill>
                  <a:srgbClr val="006600"/>
                </a:solidFill>
              </a:rPr>
              <a:t>Sdept</a:t>
            </a:r>
            <a:r>
              <a:rPr lang="en-US" altLang="zh-CN" sz="3200" dirty="0">
                <a:solidFill>
                  <a:srgbClr val="006600"/>
                </a:solidFill>
              </a:rPr>
              <a:t> = '</a:t>
            </a:r>
            <a:r>
              <a:rPr lang="zh-CN" altLang="zh-CN" sz="3200" dirty="0">
                <a:solidFill>
                  <a:srgbClr val="006600"/>
                </a:solidFill>
              </a:rPr>
              <a:t>计算机系</a:t>
            </a:r>
            <a:r>
              <a:rPr lang="en-US" altLang="zh-CN" sz="3200" dirty="0">
                <a:solidFill>
                  <a:srgbClr val="006600"/>
                </a:solidFill>
              </a:rPr>
              <a:t>'</a:t>
            </a:r>
            <a:endParaRPr lang="zh-CN" altLang="en-US" sz="3200" dirty="0">
              <a:solidFill>
                <a:srgbClr val="0066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2016年3月3日10时31分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132</a:t>
            </a:fld>
            <a:endParaRPr lang="zh-CN" altLang="en-US"/>
          </a:p>
        </p:txBody>
      </p:sp>
    </p:spTree>
    <p:extLst>
      <p:ext uri="{BB962C8B-B14F-4D97-AF65-F5344CB8AC3E}">
        <p14:creationId xmlns:p14="http://schemas.microsoft.com/office/powerpoint/2010/main" val="281728936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zh-CN" dirty="0" smtClean="0"/>
              <a:t>带</a:t>
            </a:r>
            <a:r>
              <a:rPr lang="en-US" altLang="zh-CN" dirty="0" smtClean="0"/>
              <a:t>EXISTS</a:t>
            </a:r>
            <a:r>
              <a:rPr lang="zh-CN" altLang="zh-CN" dirty="0" smtClean="0"/>
              <a:t>谓词的子查询</a:t>
            </a:r>
            <a:endParaRPr lang="zh-CN" altLang="en-US" dirty="0"/>
          </a:p>
        </p:txBody>
      </p:sp>
      <p:sp>
        <p:nvSpPr>
          <p:cNvPr id="3" name="内容占位符 2"/>
          <p:cNvSpPr>
            <a:spLocks noGrp="1"/>
          </p:cNvSpPr>
          <p:nvPr>
            <p:ph idx="1"/>
          </p:nvPr>
        </p:nvSpPr>
        <p:spPr/>
        <p:txBody>
          <a:bodyPr/>
          <a:lstStyle/>
          <a:p>
            <a:r>
              <a:rPr lang="en-US" altLang="zh-CN" sz="3200" dirty="0" smtClean="0"/>
              <a:t>EXISTS</a:t>
            </a:r>
            <a:r>
              <a:rPr lang="zh-CN" altLang="zh-CN" sz="3200" dirty="0" smtClean="0"/>
              <a:t>代表存在量词∃。</a:t>
            </a:r>
          </a:p>
          <a:p>
            <a:pPr lvl="1">
              <a:buNone/>
            </a:pPr>
            <a:r>
              <a:rPr lang="en-US" altLang="zh-CN" sz="3200" dirty="0" smtClean="0">
                <a:solidFill>
                  <a:srgbClr val="FF0000"/>
                </a:solidFill>
              </a:rPr>
              <a:t>WHERE [NOT] EXISTS</a:t>
            </a:r>
            <a:r>
              <a:rPr lang="zh-CN" altLang="zh-CN" sz="3200" dirty="0" smtClean="0">
                <a:solidFill>
                  <a:srgbClr val="FF0000"/>
                </a:solidFill>
              </a:rPr>
              <a:t>（子查询）</a:t>
            </a:r>
          </a:p>
          <a:p>
            <a:r>
              <a:rPr lang="zh-CN" altLang="zh-CN" sz="3200" dirty="0" smtClean="0"/>
              <a:t>不返回查询的数据，只产生逻辑真值和假值。</a:t>
            </a:r>
          </a:p>
          <a:p>
            <a:pPr lvl="0"/>
            <a:r>
              <a:rPr lang="en-US" altLang="zh-CN" sz="3200" dirty="0" smtClean="0">
                <a:solidFill>
                  <a:srgbClr val="0000FF"/>
                </a:solidFill>
              </a:rPr>
              <a:t>EXISTS</a:t>
            </a:r>
            <a:r>
              <a:rPr lang="zh-CN" altLang="zh-CN" sz="3200" dirty="0" smtClean="0"/>
              <a:t>：当子查询中有满足条件的数据时，返回真值，否则返回假值。</a:t>
            </a:r>
          </a:p>
          <a:p>
            <a:r>
              <a:rPr lang="en-US" altLang="zh-CN" sz="3200" dirty="0" smtClean="0">
                <a:solidFill>
                  <a:srgbClr val="0000FF"/>
                </a:solidFill>
              </a:rPr>
              <a:t>NOT EXISTS</a:t>
            </a:r>
            <a:r>
              <a:rPr lang="zh-CN" altLang="zh-CN" sz="3200" dirty="0" smtClean="0"/>
              <a:t>：当子查询中有满足条件的数据时，返回假值；否则返回真值。</a:t>
            </a:r>
            <a:endParaRPr lang="zh-CN" altLang="en-US" sz="3200" dirty="0"/>
          </a:p>
        </p:txBody>
      </p:sp>
      <p:sp>
        <p:nvSpPr>
          <p:cNvPr id="4" name="日期占位符 3"/>
          <p:cNvSpPr>
            <a:spLocks noGrp="1"/>
          </p:cNvSpPr>
          <p:nvPr>
            <p:ph type="dt" sz="half" idx="10"/>
          </p:nvPr>
        </p:nvSpPr>
        <p:spPr/>
        <p:txBody>
          <a:bodyPr/>
          <a:lstStyle/>
          <a:p>
            <a:pPr>
              <a:defRPr/>
            </a:pPr>
            <a:fld id="{2AA0B594-4E58-451D-AA29-62D1F8CF0264}" type="datetime8">
              <a:rPr lang="zh-CN" altLang="en-US" smtClean="0"/>
              <a:pPr>
                <a:defRPr/>
              </a:pPr>
              <a:t>2016年3月3日10时34分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133</a:t>
            </a:fld>
            <a:endParaRPr lang="zh-CN" altLang="en-US"/>
          </a:p>
        </p:txBody>
      </p:sp>
    </p:spTree>
    <p:extLst>
      <p:ext uri="{BB962C8B-B14F-4D97-AF65-F5344CB8AC3E}">
        <p14:creationId xmlns:p14="http://schemas.microsoft.com/office/powerpoint/2010/main" val="1968342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r>
              <a:rPr lang="zh-CN" altLang="zh-CN" dirty="0" smtClean="0"/>
              <a:t>例</a:t>
            </a:r>
            <a:r>
              <a:rPr lang="en-US" altLang="zh-CN" dirty="0" smtClean="0"/>
              <a:t>12  </a:t>
            </a:r>
            <a:r>
              <a:rPr lang="zh-CN" altLang="zh-CN" dirty="0" smtClean="0"/>
              <a:t>查询选修了“</a:t>
            </a:r>
            <a:r>
              <a:rPr lang="en-US" altLang="zh-CN" dirty="0" smtClean="0"/>
              <a:t>C002</a:t>
            </a:r>
            <a:r>
              <a:rPr lang="zh-CN" altLang="zh-CN" dirty="0" smtClean="0"/>
              <a:t>”号课程的学生姓名。</a:t>
            </a:r>
          </a:p>
          <a:p>
            <a:pPr>
              <a:spcBef>
                <a:spcPts val="0"/>
              </a:spcBef>
              <a:buNone/>
            </a:pPr>
            <a:r>
              <a:rPr lang="en-US" altLang="zh-CN" dirty="0" smtClean="0">
                <a:solidFill>
                  <a:srgbClr val="0000FF"/>
                </a:solidFill>
              </a:rPr>
              <a:t>  SELECT </a:t>
            </a:r>
            <a:r>
              <a:rPr lang="en-US" altLang="zh-CN" dirty="0" err="1" smtClean="0">
                <a:solidFill>
                  <a:srgbClr val="0000FF"/>
                </a:solidFill>
              </a:rPr>
              <a:t>Sname</a:t>
            </a:r>
            <a:r>
              <a:rPr lang="en-US" altLang="zh-CN" dirty="0" smtClean="0">
                <a:solidFill>
                  <a:srgbClr val="0000FF"/>
                </a:solidFill>
              </a:rPr>
              <a:t> FROM Student </a:t>
            </a:r>
            <a:endParaRPr lang="zh-CN" altLang="zh-CN" dirty="0" smtClean="0">
              <a:solidFill>
                <a:srgbClr val="0000FF"/>
              </a:solidFill>
            </a:endParaRPr>
          </a:p>
          <a:p>
            <a:pPr>
              <a:spcBef>
                <a:spcPts val="0"/>
              </a:spcBef>
              <a:buNone/>
            </a:pPr>
            <a:r>
              <a:rPr lang="en-US" altLang="zh-CN" dirty="0" smtClean="0">
                <a:solidFill>
                  <a:srgbClr val="0000FF"/>
                </a:solidFill>
              </a:rPr>
              <a:t>    WHERE </a:t>
            </a:r>
            <a:r>
              <a:rPr lang="en-US" altLang="zh-CN" dirty="0" smtClean="0">
                <a:solidFill>
                  <a:srgbClr val="FF0000"/>
                </a:solidFill>
              </a:rPr>
              <a:t>EXISTS</a:t>
            </a:r>
            <a:r>
              <a:rPr lang="en-US" altLang="zh-CN" dirty="0" smtClean="0">
                <a:solidFill>
                  <a:srgbClr val="0000FF"/>
                </a:solidFill>
              </a:rPr>
              <a:t> (</a:t>
            </a:r>
            <a:endParaRPr lang="zh-CN" altLang="zh-CN" dirty="0" smtClean="0">
              <a:solidFill>
                <a:srgbClr val="0000FF"/>
              </a:solidFill>
            </a:endParaRPr>
          </a:p>
          <a:p>
            <a:pPr>
              <a:spcBef>
                <a:spcPts val="0"/>
              </a:spcBef>
              <a:buNone/>
            </a:pPr>
            <a:r>
              <a:rPr lang="en-US" altLang="zh-CN" dirty="0" smtClean="0">
                <a:solidFill>
                  <a:srgbClr val="0000FF"/>
                </a:solidFill>
              </a:rPr>
              <a:t>      SELECT * FROM SC</a:t>
            </a:r>
            <a:endParaRPr lang="zh-CN" altLang="zh-CN" dirty="0" smtClean="0">
              <a:solidFill>
                <a:srgbClr val="0000FF"/>
              </a:solidFill>
            </a:endParaRPr>
          </a:p>
          <a:p>
            <a:pPr>
              <a:spcBef>
                <a:spcPts val="0"/>
              </a:spcBef>
              <a:buNone/>
            </a:pPr>
            <a:r>
              <a:rPr lang="en-US" altLang="zh-CN" dirty="0" smtClean="0">
                <a:solidFill>
                  <a:srgbClr val="0000FF"/>
                </a:solidFill>
              </a:rPr>
              <a:t>       WHERE </a:t>
            </a:r>
            <a:r>
              <a:rPr lang="en-US" altLang="zh-CN" dirty="0" err="1" smtClean="0">
                <a:solidFill>
                  <a:srgbClr val="FF0000"/>
                </a:solidFill>
              </a:rPr>
              <a:t>Sno</a:t>
            </a:r>
            <a:r>
              <a:rPr lang="en-US" altLang="zh-CN" dirty="0" smtClean="0">
                <a:solidFill>
                  <a:srgbClr val="FF0000"/>
                </a:solidFill>
              </a:rPr>
              <a:t> = </a:t>
            </a:r>
            <a:r>
              <a:rPr lang="en-US" altLang="zh-CN" dirty="0" err="1" smtClean="0">
                <a:solidFill>
                  <a:srgbClr val="FF0000"/>
                </a:solidFill>
              </a:rPr>
              <a:t>Student.Sno</a:t>
            </a:r>
            <a:endParaRPr lang="en-US" altLang="zh-CN" dirty="0" smtClean="0">
              <a:solidFill>
                <a:srgbClr val="FF0000"/>
              </a:solidFill>
            </a:endParaRPr>
          </a:p>
          <a:p>
            <a:pPr>
              <a:spcBef>
                <a:spcPts val="0"/>
              </a:spcBef>
              <a:buNone/>
            </a:pPr>
            <a:r>
              <a:rPr lang="en-US" altLang="zh-CN" dirty="0" smtClean="0">
                <a:solidFill>
                  <a:srgbClr val="0000FF"/>
                </a:solidFill>
              </a:rPr>
              <a:t>       AND </a:t>
            </a:r>
            <a:r>
              <a:rPr lang="en-US" altLang="zh-CN" dirty="0" err="1" smtClean="0">
                <a:solidFill>
                  <a:srgbClr val="0000FF"/>
                </a:solidFill>
              </a:rPr>
              <a:t>Cno</a:t>
            </a:r>
            <a:r>
              <a:rPr lang="en-US" altLang="zh-CN" dirty="0" smtClean="0">
                <a:solidFill>
                  <a:srgbClr val="0000FF"/>
                </a:solidFill>
              </a:rPr>
              <a:t> = 'C002')</a:t>
            </a:r>
            <a:endParaRPr lang="zh-CN" altLang="en-US" dirty="0">
              <a:solidFill>
                <a:srgbClr val="0000FF"/>
              </a:solidFill>
            </a:endParaRPr>
          </a:p>
        </p:txBody>
      </p:sp>
      <p:sp>
        <p:nvSpPr>
          <p:cNvPr id="4" name="日期占位符 3"/>
          <p:cNvSpPr>
            <a:spLocks noGrp="1"/>
          </p:cNvSpPr>
          <p:nvPr>
            <p:ph type="dt" sz="half" idx="10"/>
          </p:nvPr>
        </p:nvSpPr>
        <p:spPr/>
        <p:txBody>
          <a:bodyPr/>
          <a:lstStyle/>
          <a:p>
            <a:pPr>
              <a:defRPr/>
            </a:pPr>
            <a:fld id="{2698F509-D462-40C0-B5E4-151F8F3782FD}" type="datetime8">
              <a:rPr lang="zh-CN" altLang="en-US" smtClean="0"/>
              <a:pPr>
                <a:defRPr/>
              </a:pPr>
              <a:t>2016年3月3日10时34分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134</a:t>
            </a:fld>
            <a:endParaRPr lang="zh-CN" altLang="en-US"/>
          </a:p>
        </p:txBody>
      </p:sp>
    </p:spTree>
    <p:extLst>
      <p:ext uri="{BB962C8B-B14F-4D97-AF65-F5344CB8AC3E}">
        <p14:creationId xmlns:p14="http://schemas.microsoft.com/office/powerpoint/2010/main" val="2579075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注意</a:t>
            </a:r>
            <a:endParaRPr lang="zh-CN" altLang="en-US" dirty="0"/>
          </a:p>
        </p:txBody>
      </p:sp>
      <p:sp>
        <p:nvSpPr>
          <p:cNvPr id="3" name="内容占位符 2"/>
          <p:cNvSpPr>
            <a:spLocks noGrp="1"/>
          </p:cNvSpPr>
          <p:nvPr>
            <p:ph idx="1"/>
          </p:nvPr>
        </p:nvSpPr>
        <p:spPr/>
        <p:txBody>
          <a:bodyPr/>
          <a:lstStyle/>
          <a:p>
            <a:r>
              <a:rPr lang="zh-CN" altLang="zh-CN" sz="3200" dirty="0" smtClean="0"/>
              <a:t>带</a:t>
            </a:r>
            <a:r>
              <a:rPr lang="en-US" altLang="zh-CN" sz="3200" dirty="0" smtClean="0"/>
              <a:t>EXISTS</a:t>
            </a:r>
            <a:r>
              <a:rPr lang="zh-CN" altLang="zh-CN" sz="3200" dirty="0" smtClean="0"/>
              <a:t>谓词的查询是</a:t>
            </a:r>
            <a:r>
              <a:rPr lang="zh-CN" altLang="zh-CN" sz="3200" dirty="0" smtClean="0">
                <a:solidFill>
                  <a:srgbClr val="FF0000"/>
                </a:solidFill>
              </a:rPr>
              <a:t>先</a:t>
            </a:r>
            <a:r>
              <a:rPr lang="zh-CN" altLang="en-US" sz="3200" dirty="0" smtClean="0">
                <a:solidFill>
                  <a:srgbClr val="FF0000"/>
                </a:solidFill>
              </a:rPr>
              <a:t>外后内</a:t>
            </a:r>
            <a:r>
              <a:rPr lang="zh-CN" altLang="en-US" sz="3200" dirty="0" smtClean="0"/>
              <a:t>，即先</a:t>
            </a:r>
            <a:r>
              <a:rPr lang="zh-CN" altLang="zh-CN" sz="3200" dirty="0" smtClean="0"/>
              <a:t>执行外层查询，再执行内层查询。</a:t>
            </a:r>
            <a:endParaRPr lang="en-US" altLang="zh-CN" sz="3200" dirty="0" smtClean="0"/>
          </a:p>
          <a:p>
            <a:r>
              <a:rPr lang="zh-CN" altLang="zh-CN" sz="3200" dirty="0" smtClean="0"/>
              <a:t>外层查询的值决定内层查询的结果；</a:t>
            </a:r>
            <a:endParaRPr lang="en-US" altLang="zh-CN" sz="3200" dirty="0" smtClean="0"/>
          </a:p>
          <a:p>
            <a:r>
              <a:rPr lang="zh-CN" altLang="zh-CN" sz="3200" dirty="0" smtClean="0"/>
              <a:t>内层查询的执行次数由外层查询的结果决定。</a:t>
            </a:r>
            <a:endParaRPr lang="en-US" altLang="zh-CN" sz="3200" dirty="0" smtClean="0"/>
          </a:p>
          <a:p>
            <a:r>
              <a:rPr lang="zh-CN" altLang="zh-CN" sz="3200" dirty="0" smtClean="0"/>
              <a:t>由于</a:t>
            </a:r>
            <a:r>
              <a:rPr lang="en-US" altLang="zh-CN" sz="3200" dirty="0" smtClean="0"/>
              <a:t>EXISTS</a:t>
            </a:r>
            <a:r>
              <a:rPr lang="zh-CN" altLang="zh-CN" sz="3200" dirty="0" smtClean="0"/>
              <a:t>的子查询只返回真</a:t>
            </a:r>
            <a:r>
              <a:rPr lang="zh-CN" altLang="en-US" sz="3200" dirty="0" smtClean="0"/>
              <a:t>、</a:t>
            </a:r>
            <a:r>
              <a:rPr lang="zh-CN" altLang="zh-CN" sz="3200" dirty="0" smtClean="0"/>
              <a:t>假值，因此在子查询中指定列名没有意义，通常都用“</a:t>
            </a:r>
            <a:r>
              <a:rPr lang="en-US" altLang="zh-CN" sz="3200" dirty="0" smtClean="0">
                <a:solidFill>
                  <a:srgbClr val="FF0000"/>
                </a:solidFill>
              </a:rPr>
              <a:t>*</a:t>
            </a:r>
            <a:r>
              <a:rPr lang="zh-CN" altLang="zh-CN" sz="3200" dirty="0" smtClean="0"/>
              <a:t>”</a:t>
            </a:r>
            <a:endParaRPr lang="zh-CN" altLang="en-US" sz="3200" dirty="0"/>
          </a:p>
        </p:txBody>
      </p:sp>
      <p:sp>
        <p:nvSpPr>
          <p:cNvPr id="4" name="日期占位符 3"/>
          <p:cNvSpPr>
            <a:spLocks noGrp="1"/>
          </p:cNvSpPr>
          <p:nvPr>
            <p:ph type="dt" sz="half" idx="10"/>
          </p:nvPr>
        </p:nvSpPr>
        <p:spPr/>
        <p:txBody>
          <a:bodyPr/>
          <a:lstStyle/>
          <a:p>
            <a:pPr>
              <a:defRPr/>
            </a:pPr>
            <a:fld id="{359F956E-0EA3-4701-925F-4BB60D6F70B6}" type="datetime8">
              <a:rPr lang="zh-CN" altLang="en-US" smtClean="0"/>
              <a:pPr>
                <a:defRPr/>
              </a:pPr>
              <a:t>2016年3月3日10时34分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135</a:t>
            </a:fld>
            <a:endParaRPr lang="zh-CN" altLang="en-US"/>
          </a:p>
        </p:txBody>
      </p:sp>
    </p:spTree>
    <p:extLst>
      <p:ext uri="{BB962C8B-B14F-4D97-AF65-F5344CB8AC3E}">
        <p14:creationId xmlns:p14="http://schemas.microsoft.com/office/powerpoint/2010/main" val="92587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12</a:t>
            </a:r>
            <a:r>
              <a:rPr lang="zh-CN" altLang="en-US" dirty="0" smtClean="0"/>
              <a:t>执行顺序</a:t>
            </a:r>
            <a:endParaRPr lang="zh-CN" altLang="en-US" dirty="0"/>
          </a:p>
        </p:txBody>
      </p:sp>
      <p:sp>
        <p:nvSpPr>
          <p:cNvPr id="3" name="内容占位符 2"/>
          <p:cNvSpPr>
            <a:spLocks noGrp="1"/>
          </p:cNvSpPr>
          <p:nvPr>
            <p:ph idx="1"/>
          </p:nvPr>
        </p:nvSpPr>
        <p:spPr>
          <a:xfrm>
            <a:off x="566738" y="1268760"/>
            <a:ext cx="8001000" cy="4752528"/>
          </a:xfrm>
        </p:spPr>
        <p:txBody>
          <a:bodyPr/>
          <a:lstStyle/>
          <a:p>
            <a:pPr>
              <a:lnSpc>
                <a:spcPct val="100000"/>
              </a:lnSpc>
              <a:spcBef>
                <a:spcPts val="600"/>
              </a:spcBef>
            </a:pPr>
            <a:r>
              <a:rPr lang="zh-CN" altLang="en-US" sz="3000" dirty="0" smtClean="0"/>
              <a:t>① </a:t>
            </a:r>
            <a:r>
              <a:rPr lang="zh-CN" altLang="zh-CN" sz="3000" dirty="0" smtClean="0"/>
              <a:t>无条件执行外层查询语句，在外层查询的结果集中取第一行结果，得到</a:t>
            </a:r>
            <a:r>
              <a:rPr lang="en-US" altLang="zh-CN" sz="3000" dirty="0" err="1" smtClean="0"/>
              <a:t>Sno</a:t>
            </a:r>
            <a:r>
              <a:rPr lang="zh-CN" altLang="zh-CN" sz="3000" dirty="0" smtClean="0"/>
              <a:t>的一个当前值。</a:t>
            </a:r>
          </a:p>
          <a:p>
            <a:pPr>
              <a:lnSpc>
                <a:spcPct val="100000"/>
              </a:lnSpc>
              <a:spcBef>
                <a:spcPts val="600"/>
              </a:spcBef>
            </a:pPr>
            <a:r>
              <a:rPr lang="zh-CN" altLang="en-US" sz="3000" dirty="0" smtClean="0"/>
              <a:t>② </a:t>
            </a:r>
            <a:r>
              <a:rPr lang="zh-CN" altLang="zh-CN" sz="3000" dirty="0" smtClean="0"/>
              <a:t>将外层的</a:t>
            </a:r>
            <a:r>
              <a:rPr lang="en-US" altLang="zh-CN" sz="3000" dirty="0" err="1" smtClean="0"/>
              <a:t>Sno</a:t>
            </a:r>
            <a:r>
              <a:rPr lang="zh-CN" altLang="zh-CN" sz="3000" dirty="0" smtClean="0"/>
              <a:t>值作为已知值执行内层查询，如果在内层查询中有满足</a:t>
            </a:r>
            <a:r>
              <a:rPr lang="en-US" altLang="zh-CN" sz="3000" dirty="0" smtClean="0"/>
              <a:t>WHERE</a:t>
            </a:r>
            <a:r>
              <a:rPr lang="zh-CN" altLang="zh-CN" sz="3000" dirty="0" smtClean="0"/>
              <a:t>条件的记录，则</a:t>
            </a:r>
            <a:r>
              <a:rPr lang="en-US" altLang="zh-CN" sz="3000" dirty="0" smtClean="0"/>
              <a:t>EXISTS</a:t>
            </a:r>
            <a:r>
              <a:rPr lang="zh-CN" altLang="zh-CN" sz="3000" dirty="0" smtClean="0"/>
              <a:t>返回</a:t>
            </a:r>
            <a:r>
              <a:rPr lang="en-US" altLang="zh-CN" sz="3000" dirty="0" smtClean="0"/>
              <a:t>True</a:t>
            </a:r>
            <a:r>
              <a:rPr lang="zh-CN" altLang="zh-CN" sz="3000" dirty="0" smtClean="0"/>
              <a:t>，如果</a:t>
            </a:r>
            <a:r>
              <a:rPr lang="zh-CN" altLang="en-US" sz="3000" dirty="0" smtClean="0"/>
              <a:t>没有</a:t>
            </a:r>
            <a:r>
              <a:rPr lang="zh-CN" altLang="zh-CN" sz="3000" dirty="0" smtClean="0"/>
              <a:t>，则返回</a:t>
            </a:r>
            <a:r>
              <a:rPr lang="en-US" altLang="zh-CN" sz="3000" dirty="0" smtClean="0"/>
              <a:t>False</a:t>
            </a:r>
            <a:r>
              <a:rPr lang="zh-CN" altLang="zh-CN" sz="3000" dirty="0" smtClean="0"/>
              <a:t>，表示在外层查询结果集中的当前行数据不是满足要求的结果。</a:t>
            </a:r>
          </a:p>
          <a:p>
            <a:pPr>
              <a:lnSpc>
                <a:spcPct val="100000"/>
              </a:lnSpc>
              <a:spcBef>
                <a:spcPts val="600"/>
              </a:spcBef>
            </a:pPr>
            <a:r>
              <a:rPr lang="zh-CN" altLang="zh-CN" sz="3000" dirty="0" smtClean="0"/>
              <a:t>③ 顺序处理外层</a:t>
            </a:r>
            <a:r>
              <a:rPr lang="en-US" altLang="zh-CN" sz="3000" dirty="0" smtClean="0"/>
              <a:t>Student</a:t>
            </a:r>
            <a:r>
              <a:rPr lang="zh-CN" altLang="zh-CN" sz="3000" dirty="0" smtClean="0"/>
              <a:t>表的第</a:t>
            </a:r>
            <a:r>
              <a:rPr lang="en-US" altLang="zh-CN" sz="3000" dirty="0" smtClean="0"/>
              <a:t>2</a:t>
            </a:r>
            <a:r>
              <a:rPr lang="zh-CN" altLang="zh-CN" sz="3000" dirty="0" smtClean="0"/>
              <a:t>、</a:t>
            </a:r>
            <a:r>
              <a:rPr lang="en-US" altLang="zh-CN" sz="3000" dirty="0" smtClean="0"/>
              <a:t>3</a:t>
            </a:r>
            <a:r>
              <a:rPr lang="zh-CN" altLang="zh-CN" sz="3000" dirty="0" smtClean="0"/>
              <a:t>、… 行数据，直到处理完所有行。</a:t>
            </a:r>
            <a:endParaRPr lang="zh-CN" altLang="en-US" sz="3000" dirty="0"/>
          </a:p>
        </p:txBody>
      </p:sp>
      <p:sp>
        <p:nvSpPr>
          <p:cNvPr id="4" name="日期占位符 3"/>
          <p:cNvSpPr>
            <a:spLocks noGrp="1"/>
          </p:cNvSpPr>
          <p:nvPr>
            <p:ph type="dt" sz="half" idx="10"/>
          </p:nvPr>
        </p:nvSpPr>
        <p:spPr/>
        <p:txBody>
          <a:bodyPr/>
          <a:lstStyle/>
          <a:p>
            <a:pPr>
              <a:defRPr/>
            </a:pPr>
            <a:fld id="{7DF09474-316D-4076-ADBD-141F4102CDD4}" type="datetime8">
              <a:rPr lang="zh-CN" altLang="en-US" smtClean="0"/>
              <a:pPr>
                <a:defRPr/>
              </a:pPr>
              <a:t>2016年3月3日10时34分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136</a:t>
            </a:fld>
            <a:endParaRPr lang="zh-CN" altLang="en-US"/>
          </a:p>
        </p:txBody>
      </p:sp>
    </p:spTree>
    <p:extLst>
      <p:ext uri="{BB962C8B-B14F-4D97-AF65-F5344CB8AC3E}">
        <p14:creationId xmlns:p14="http://schemas.microsoft.com/office/powerpoint/2010/main" val="400224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467544" y="1414934"/>
            <a:ext cx="8352928" cy="4678362"/>
          </a:xfrm>
        </p:spPr>
        <p:txBody>
          <a:bodyPr/>
          <a:lstStyle/>
          <a:p>
            <a:r>
              <a:rPr lang="zh-CN" altLang="zh-CN" sz="3200" dirty="0"/>
              <a:t>例</a:t>
            </a:r>
            <a:r>
              <a:rPr lang="en-US" altLang="zh-CN" sz="3200" dirty="0"/>
              <a:t>13 </a:t>
            </a:r>
            <a:r>
              <a:rPr lang="zh-CN" altLang="zh-CN" sz="3200" dirty="0" smtClean="0"/>
              <a:t>查询</a:t>
            </a:r>
            <a:r>
              <a:rPr lang="zh-CN" altLang="zh-CN" sz="3200" dirty="0"/>
              <a:t>选了</a:t>
            </a:r>
            <a:r>
              <a:rPr lang="en-US" altLang="zh-CN" sz="3200" dirty="0"/>
              <a:t>VB</a:t>
            </a:r>
            <a:r>
              <a:rPr lang="zh-CN" altLang="zh-CN" sz="3200" dirty="0"/>
              <a:t>课程的学生姓名和所在</a:t>
            </a:r>
            <a:r>
              <a:rPr lang="zh-CN" altLang="zh-CN" sz="3200" dirty="0" smtClean="0"/>
              <a:t>系</a:t>
            </a:r>
            <a:endParaRPr lang="zh-CN" altLang="zh-CN" sz="3200" dirty="0"/>
          </a:p>
          <a:p>
            <a:pPr marL="0" indent="0">
              <a:lnSpc>
                <a:spcPct val="100000"/>
              </a:lnSpc>
              <a:spcBef>
                <a:spcPts val="0"/>
              </a:spcBef>
              <a:buNone/>
            </a:pPr>
            <a:r>
              <a:rPr lang="en-US" altLang="zh-CN" sz="3200" dirty="0" smtClean="0">
                <a:solidFill>
                  <a:srgbClr val="0000FF"/>
                </a:solidFill>
              </a:rPr>
              <a:t>  SELECT </a:t>
            </a:r>
            <a:r>
              <a:rPr lang="en-US" altLang="zh-CN" sz="3200" dirty="0" err="1">
                <a:solidFill>
                  <a:srgbClr val="0000FF"/>
                </a:solidFill>
              </a:rPr>
              <a:t>Sname</a:t>
            </a:r>
            <a:r>
              <a:rPr lang="en-US" altLang="zh-CN" sz="3200" dirty="0">
                <a:solidFill>
                  <a:srgbClr val="0000FF"/>
                </a:solidFill>
              </a:rPr>
              <a:t>, </a:t>
            </a:r>
            <a:r>
              <a:rPr lang="en-US" altLang="zh-CN" sz="3200" dirty="0" err="1">
                <a:solidFill>
                  <a:srgbClr val="0000FF"/>
                </a:solidFill>
              </a:rPr>
              <a:t>Sdept</a:t>
            </a:r>
            <a:r>
              <a:rPr lang="en-US" altLang="zh-CN" sz="3200" dirty="0">
                <a:solidFill>
                  <a:srgbClr val="0000FF"/>
                </a:solidFill>
              </a:rPr>
              <a:t> FROM Student  </a:t>
            </a:r>
            <a:endParaRPr lang="zh-CN" altLang="zh-CN" sz="3200" dirty="0">
              <a:solidFill>
                <a:srgbClr val="0000FF"/>
              </a:solidFill>
            </a:endParaRPr>
          </a:p>
          <a:p>
            <a:pPr marL="0" indent="0">
              <a:lnSpc>
                <a:spcPct val="100000"/>
              </a:lnSpc>
              <a:spcBef>
                <a:spcPts val="0"/>
              </a:spcBef>
              <a:buNone/>
            </a:pPr>
            <a:r>
              <a:rPr lang="en-US" altLang="zh-CN" sz="3200" dirty="0">
                <a:solidFill>
                  <a:srgbClr val="0000FF"/>
                </a:solidFill>
              </a:rPr>
              <a:t>  WHERE EXISTS (</a:t>
            </a:r>
            <a:endParaRPr lang="zh-CN" altLang="zh-CN" sz="3200" dirty="0">
              <a:solidFill>
                <a:srgbClr val="0000FF"/>
              </a:solidFill>
            </a:endParaRPr>
          </a:p>
          <a:p>
            <a:pPr marL="0" indent="0">
              <a:lnSpc>
                <a:spcPct val="100000"/>
              </a:lnSpc>
              <a:spcBef>
                <a:spcPts val="0"/>
              </a:spcBef>
              <a:buNone/>
            </a:pPr>
            <a:r>
              <a:rPr lang="en-US" altLang="zh-CN" sz="3200" dirty="0">
                <a:solidFill>
                  <a:srgbClr val="0000FF"/>
                </a:solidFill>
              </a:rPr>
              <a:t>  </a:t>
            </a:r>
            <a:r>
              <a:rPr lang="en-US" altLang="zh-CN" sz="3200" dirty="0" smtClean="0">
                <a:solidFill>
                  <a:srgbClr val="0000FF"/>
                </a:solidFill>
              </a:rPr>
              <a:t> </a:t>
            </a:r>
            <a:r>
              <a:rPr lang="en-US" altLang="zh-CN" sz="3200" dirty="0">
                <a:solidFill>
                  <a:srgbClr val="0000FF"/>
                </a:solidFill>
              </a:rPr>
              <a:t>SELECT * FROM SC   </a:t>
            </a:r>
            <a:endParaRPr lang="zh-CN" altLang="zh-CN" sz="3200" dirty="0">
              <a:solidFill>
                <a:srgbClr val="0000FF"/>
              </a:solidFill>
            </a:endParaRPr>
          </a:p>
          <a:p>
            <a:pPr marL="0" indent="0">
              <a:lnSpc>
                <a:spcPct val="100000"/>
              </a:lnSpc>
              <a:spcBef>
                <a:spcPts val="0"/>
              </a:spcBef>
              <a:buNone/>
            </a:pPr>
            <a:r>
              <a:rPr lang="en-US" altLang="zh-CN" sz="3200" dirty="0">
                <a:solidFill>
                  <a:srgbClr val="0000FF"/>
                </a:solidFill>
              </a:rPr>
              <a:t>  </a:t>
            </a:r>
            <a:r>
              <a:rPr lang="en-US" altLang="zh-CN" sz="3200" dirty="0" smtClean="0">
                <a:solidFill>
                  <a:srgbClr val="0000FF"/>
                </a:solidFill>
              </a:rPr>
              <a:t> WHERE </a:t>
            </a:r>
            <a:r>
              <a:rPr lang="en-US" altLang="zh-CN" sz="3200" dirty="0">
                <a:solidFill>
                  <a:srgbClr val="0000FF"/>
                </a:solidFill>
              </a:rPr>
              <a:t>EXISTS (</a:t>
            </a:r>
            <a:endParaRPr lang="zh-CN" altLang="zh-CN" sz="3200" dirty="0">
              <a:solidFill>
                <a:srgbClr val="0000FF"/>
              </a:solidFill>
            </a:endParaRPr>
          </a:p>
          <a:p>
            <a:pPr marL="0" indent="0">
              <a:lnSpc>
                <a:spcPct val="100000"/>
              </a:lnSpc>
              <a:spcBef>
                <a:spcPts val="0"/>
              </a:spcBef>
              <a:buNone/>
            </a:pPr>
            <a:r>
              <a:rPr lang="en-US" altLang="zh-CN" sz="3200" dirty="0">
                <a:solidFill>
                  <a:srgbClr val="0000FF"/>
                </a:solidFill>
              </a:rPr>
              <a:t>   </a:t>
            </a:r>
            <a:r>
              <a:rPr lang="en-US" altLang="zh-CN" sz="3200" dirty="0" smtClean="0">
                <a:solidFill>
                  <a:srgbClr val="0000FF"/>
                </a:solidFill>
              </a:rPr>
              <a:t>  SELECT </a:t>
            </a:r>
            <a:r>
              <a:rPr lang="en-US" altLang="zh-CN" sz="3200" dirty="0">
                <a:solidFill>
                  <a:srgbClr val="0000FF"/>
                </a:solidFill>
              </a:rPr>
              <a:t>* FROM Course</a:t>
            </a:r>
            <a:endParaRPr lang="zh-CN" altLang="zh-CN" sz="3200" dirty="0">
              <a:solidFill>
                <a:srgbClr val="0000FF"/>
              </a:solidFill>
            </a:endParaRPr>
          </a:p>
          <a:p>
            <a:pPr marL="0" indent="0">
              <a:lnSpc>
                <a:spcPct val="100000"/>
              </a:lnSpc>
              <a:spcBef>
                <a:spcPts val="0"/>
              </a:spcBef>
              <a:buNone/>
            </a:pPr>
            <a:r>
              <a:rPr lang="en-US" altLang="zh-CN" sz="3200" dirty="0">
                <a:solidFill>
                  <a:srgbClr val="0000FF"/>
                </a:solidFill>
              </a:rPr>
              <a:t>   </a:t>
            </a:r>
            <a:r>
              <a:rPr lang="en-US" altLang="zh-CN" sz="3200" dirty="0" smtClean="0">
                <a:solidFill>
                  <a:srgbClr val="0000FF"/>
                </a:solidFill>
              </a:rPr>
              <a:t>  WHERE </a:t>
            </a:r>
            <a:r>
              <a:rPr lang="en-US" altLang="zh-CN" sz="3200" dirty="0" err="1">
                <a:solidFill>
                  <a:srgbClr val="0000FF"/>
                </a:solidFill>
              </a:rPr>
              <a:t>Cno</a:t>
            </a:r>
            <a:r>
              <a:rPr lang="en-US" altLang="zh-CN" sz="3200" dirty="0">
                <a:solidFill>
                  <a:srgbClr val="0000FF"/>
                </a:solidFill>
              </a:rPr>
              <a:t> = </a:t>
            </a:r>
            <a:r>
              <a:rPr lang="en-US" altLang="zh-CN" sz="3200" dirty="0" err="1">
                <a:solidFill>
                  <a:srgbClr val="0000FF"/>
                </a:solidFill>
              </a:rPr>
              <a:t>SC.Cno</a:t>
            </a:r>
            <a:r>
              <a:rPr lang="en-US" altLang="zh-CN" sz="3200" dirty="0">
                <a:solidFill>
                  <a:srgbClr val="0000FF"/>
                </a:solidFill>
              </a:rPr>
              <a:t> AND </a:t>
            </a:r>
            <a:r>
              <a:rPr lang="en-US" altLang="zh-CN" sz="3200" dirty="0" err="1" smtClean="0">
                <a:solidFill>
                  <a:srgbClr val="0000FF"/>
                </a:solidFill>
              </a:rPr>
              <a:t>Cname</a:t>
            </a:r>
            <a:r>
              <a:rPr lang="en-US" altLang="zh-CN" sz="3200" dirty="0" smtClean="0">
                <a:solidFill>
                  <a:srgbClr val="0000FF"/>
                </a:solidFill>
              </a:rPr>
              <a:t>='VB</a:t>
            </a:r>
            <a:r>
              <a:rPr lang="en-US" altLang="zh-CN" sz="3200" dirty="0">
                <a:solidFill>
                  <a:srgbClr val="0000FF"/>
                </a:solidFill>
              </a:rPr>
              <a:t>')</a:t>
            </a:r>
            <a:endParaRPr lang="zh-CN" altLang="zh-CN" sz="3200" dirty="0">
              <a:solidFill>
                <a:srgbClr val="0000FF"/>
              </a:solidFill>
            </a:endParaRPr>
          </a:p>
          <a:p>
            <a:pPr marL="0" indent="0">
              <a:lnSpc>
                <a:spcPct val="100000"/>
              </a:lnSpc>
              <a:spcBef>
                <a:spcPts val="0"/>
              </a:spcBef>
              <a:buNone/>
            </a:pPr>
            <a:r>
              <a:rPr lang="en-US" altLang="zh-CN" sz="3200" dirty="0">
                <a:solidFill>
                  <a:srgbClr val="0000FF"/>
                </a:solidFill>
              </a:rPr>
              <a:t>     </a:t>
            </a:r>
            <a:r>
              <a:rPr lang="en-US" altLang="zh-CN" sz="3200" dirty="0" smtClean="0">
                <a:solidFill>
                  <a:srgbClr val="0000FF"/>
                </a:solidFill>
              </a:rPr>
              <a:t>AND </a:t>
            </a:r>
            <a:r>
              <a:rPr lang="en-US" altLang="zh-CN" sz="3200" dirty="0" err="1">
                <a:solidFill>
                  <a:srgbClr val="0000FF"/>
                </a:solidFill>
              </a:rPr>
              <a:t>Sno</a:t>
            </a:r>
            <a:r>
              <a:rPr lang="en-US" altLang="zh-CN" sz="3200" dirty="0">
                <a:solidFill>
                  <a:srgbClr val="0000FF"/>
                </a:solidFill>
              </a:rPr>
              <a:t> = </a:t>
            </a:r>
            <a:r>
              <a:rPr lang="en-US" altLang="zh-CN" sz="3200" dirty="0" err="1">
                <a:solidFill>
                  <a:srgbClr val="0000FF"/>
                </a:solidFill>
              </a:rPr>
              <a:t>Student.Sno</a:t>
            </a:r>
            <a:r>
              <a:rPr lang="en-US" altLang="zh-CN" sz="3200" dirty="0">
                <a:solidFill>
                  <a:srgbClr val="0000FF"/>
                </a:solidFill>
              </a:rPr>
              <a:t>)</a:t>
            </a:r>
            <a:endParaRPr lang="zh-CN" altLang="en-US" sz="3200" dirty="0">
              <a:solidFill>
                <a:srgbClr val="0000FF"/>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2016年3月3日10时57分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137</a:t>
            </a:fld>
            <a:endParaRPr lang="zh-CN" altLang="en-US"/>
          </a:p>
        </p:txBody>
      </p:sp>
    </p:spTree>
    <p:extLst>
      <p:ext uri="{BB962C8B-B14F-4D97-AF65-F5344CB8AC3E}">
        <p14:creationId xmlns:p14="http://schemas.microsoft.com/office/powerpoint/2010/main" val="11619883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r>
              <a:rPr lang="zh-CN" altLang="zh-CN" dirty="0"/>
              <a:t>例</a:t>
            </a:r>
            <a:r>
              <a:rPr lang="en-US" altLang="zh-CN" dirty="0"/>
              <a:t>14 </a:t>
            </a:r>
            <a:r>
              <a:rPr lang="zh-CN" altLang="zh-CN" dirty="0" smtClean="0"/>
              <a:t>查询</a:t>
            </a:r>
            <a:r>
              <a:rPr lang="zh-CN" altLang="zh-CN" dirty="0"/>
              <a:t>没选“</a:t>
            </a:r>
            <a:r>
              <a:rPr lang="en-US" altLang="zh-CN" dirty="0"/>
              <a:t>C001</a:t>
            </a:r>
            <a:r>
              <a:rPr lang="zh-CN" altLang="zh-CN" dirty="0"/>
              <a:t>”号课程的学生姓名和所在系</a:t>
            </a:r>
            <a:r>
              <a:rPr lang="zh-CN" altLang="zh-CN" dirty="0" smtClean="0"/>
              <a:t>。</a:t>
            </a:r>
            <a:endParaRPr lang="en-US" altLang="zh-CN" dirty="0" smtClean="0"/>
          </a:p>
          <a:p>
            <a:pPr marL="438150" lvl="1" indent="0">
              <a:buNone/>
            </a:pPr>
            <a:r>
              <a:rPr lang="en-US" altLang="zh-CN" sz="3200" dirty="0">
                <a:solidFill>
                  <a:srgbClr val="0000FF"/>
                </a:solidFill>
              </a:rPr>
              <a:t>SELECT </a:t>
            </a:r>
            <a:r>
              <a:rPr lang="en-US" altLang="zh-CN" sz="3200" dirty="0" err="1">
                <a:solidFill>
                  <a:srgbClr val="0000FF"/>
                </a:solidFill>
              </a:rPr>
              <a:t>Sname</a:t>
            </a:r>
            <a:r>
              <a:rPr lang="en-US" altLang="zh-CN" sz="3200" dirty="0">
                <a:solidFill>
                  <a:srgbClr val="0000FF"/>
                </a:solidFill>
              </a:rPr>
              <a:t>, </a:t>
            </a:r>
            <a:r>
              <a:rPr lang="en-US" altLang="zh-CN" sz="3200" dirty="0" err="1">
                <a:solidFill>
                  <a:srgbClr val="0000FF"/>
                </a:solidFill>
              </a:rPr>
              <a:t>Sdept</a:t>
            </a:r>
            <a:r>
              <a:rPr lang="en-US" altLang="zh-CN" sz="3200" dirty="0">
                <a:solidFill>
                  <a:srgbClr val="0000FF"/>
                </a:solidFill>
              </a:rPr>
              <a:t> FROM Student  </a:t>
            </a:r>
            <a:endParaRPr lang="zh-CN" altLang="zh-CN" sz="3200" dirty="0">
              <a:solidFill>
                <a:srgbClr val="0000FF"/>
              </a:solidFill>
            </a:endParaRPr>
          </a:p>
          <a:p>
            <a:pPr marL="438150" lvl="1" indent="0">
              <a:buNone/>
            </a:pPr>
            <a:r>
              <a:rPr lang="en-US" altLang="zh-CN" sz="3200" dirty="0">
                <a:solidFill>
                  <a:srgbClr val="0000FF"/>
                </a:solidFill>
              </a:rPr>
              <a:t>  WHERE NOT EXISTS (</a:t>
            </a:r>
            <a:endParaRPr lang="zh-CN" altLang="zh-CN" sz="3200" dirty="0">
              <a:solidFill>
                <a:srgbClr val="0000FF"/>
              </a:solidFill>
            </a:endParaRPr>
          </a:p>
          <a:p>
            <a:pPr marL="438150" lvl="1" indent="0">
              <a:buNone/>
            </a:pPr>
            <a:r>
              <a:rPr lang="en-US" altLang="zh-CN" sz="3200" dirty="0">
                <a:solidFill>
                  <a:srgbClr val="0000FF"/>
                </a:solidFill>
              </a:rPr>
              <a:t>    SELECT * FROM SC   </a:t>
            </a:r>
            <a:endParaRPr lang="zh-CN" altLang="zh-CN" sz="3200" dirty="0">
              <a:solidFill>
                <a:srgbClr val="0000FF"/>
              </a:solidFill>
            </a:endParaRPr>
          </a:p>
          <a:p>
            <a:pPr marL="438150" lvl="1" indent="0">
              <a:buNone/>
            </a:pPr>
            <a:r>
              <a:rPr lang="en-US" altLang="zh-CN" sz="3200" dirty="0">
                <a:solidFill>
                  <a:srgbClr val="0000FF"/>
                </a:solidFill>
              </a:rPr>
              <a:t>       WHERE </a:t>
            </a:r>
            <a:r>
              <a:rPr lang="en-US" altLang="zh-CN" sz="3200" dirty="0" err="1">
                <a:solidFill>
                  <a:srgbClr val="0000FF"/>
                </a:solidFill>
              </a:rPr>
              <a:t>Sno</a:t>
            </a:r>
            <a:r>
              <a:rPr lang="en-US" altLang="zh-CN" sz="3200" dirty="0">
                <a:solidFill>
                  <a:srgbClr val="0000FF"/>
                </a:solidFill>
              </a:rPr>
              <a:t> = </a:t>
            </a:r>
            <a:r>
              <a:rPr lang="en-US" altLang="zh-CN" sz="3200" dirty="0" err="1">
                <a:solidFill>
                  <a:srgbClr val="0000FF"/>
                </a:solidFill>
              </a:rPr>
              <a:t>Student.Sno</a:t>
            </a:r>
            <a:r>
              <a:rPr lang="en-US" altLang="zh-CN" sz="3200" dirty="0">
                <a:solidFill>
                  <a:srgbClr val="0000FF"/>
                </a:solidFill>
              </a:rPr>
              <a:t> </a:t>
            </a:r>
            <a:endParaRPr lang="zh-CN" altLang="zh-CN" sz="3200" dirty="0">
              <a:solidFill>
                <a:srgbClr val="0000FF"/>
              </a:solidFill>
            </a:endParaRPr>
          </a:p>
          <a:p>
            <a:pPr marL="438150" lvl="1" indent="0">
              <a:buNone/>
            </a:pPr>
            <a:r>
              <a:rPr lang="en-US" altLang="zh-CN" sz="3200" dirty="0">
                <a:solidFill>
                  <a:srgbClr val="0000FF"/>
                </a:solidFill>
              </a:rPr>
              <a:t>         AND </a:t>
            </a:r>
            <a:r>
              <a:rPr lang="en-US" altLang="zh-CN" sz="3200" dirty="0" err="1">
                <a:solidFill>
                  <a:srgbClr val="0000FF"/>
                </a:solidFill>
              </a:rPr>
              <a:t>Cno</a:t>
            </a:r>
            <a:r>
              <a:rPr lang="en-US" altLang="zh-CN" sz="3200" dirty="0">
                <a:solidFill>
                  <a:srgbClr val="0000FF"/>
                </a:solidFill>
              </a:rPr>
              <a:t> = 'C001' )</a:t>
            </a:r>
            <a:endParaRPr lang="zh-CN" altLang="en-US" sz="3200" dirty="0">
              <a:solidFill>
                <a:srgbClr val="0000FF"/>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2016年3月3日11时9分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138</a:t>
            </a:fld>
            <a:endParaRPr lang="zh-CN" altLang="en-US"/>
          </a:p>
        </p:txBody>
      </p:sp>
    </p:spTree>
    <p:extLst>
      <p:ext uri="{BB962C8B-B14F-4D97-AF65-F5344CB8AC3E}">
        <p14:creationId xmlns:p14="http://schemas.microsoft.com/office/powerpoint/2010/main" val="369533476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r>
              <a:rPr lang="zh-CN" altLang="zh-CN" dirty="0"/>
              <a:t>例</a:t>
            </a:r>
            <a:r>
              <a:rPr lang="en-US" altLang="zh-CN" dirty="0"/>
              <a:t>15  </a:t>
            </a:r>
            <a:r>
              <a:rPr lang="zh-CN" altLang="zh-CN" dirty="0"/>
              <a:t>查询计算机系没有选修</a:t>
            </a:r>
            <a:r>
              <a:rPr lang="en-US" altLang="zh-CN" dirty="0"/>
              <a:t>VB</a:t>
            </a:r>
            <a:r>
              <a:rPr lang="zh-CN" altLang="zh-CN" dirty="0"/>
              <a:t>课程的学生的姓名和</a:t>
            </a:r>
            <a:r>
              <a:rPr lang="zh-CN" altLang="zh-CN" dirty="0" smtClean="0"/>
              <a:t>性别</a:t>
            </a:r>
            <a:r>
              <a:rPr lang="zh-CN" altLang="en-US" dirty="0" smtClean="0"/>
              <a:t>。</a:t>
            </a:r>
            <a:endParaRPr lang="en-US" altLang="zh-CN" dirty="0" smtClean="0"/>
          </a:p>
          <a:p>
            <a:pPr marL="438150" lvl="1" indent="0">
              <a:lnSpc>
                <a:spcPct val="100000"/>
              </a:lnSpc>
              <a:spcBef>
                <a:spcPts val="0"/>
              </a:spcBef>
              <a:buNone/>
            </a:pPr>
            <a:r>
              <a:rPr lang="en-US" altLang="zh-CN" sz="3200" dirty="0">
                <a:solidFill>
                  <a:srgbClr val="0000FF"/>
                </a:solidFill>
              </a:rPr>
              <a:t>SELECT </a:t>
            </a:r>
            <a:r>
              <a:rPr lang="en-US" altLang="zh-CN" sz="3200" dirty="0" err="1">
                <a:solidFill>
                  <a:srgbClr val="0000FF"/>
                </a:solidFill>
              </a:rPr>
              <a:t>Sname</a:t>
            </a:r>
            <a:r>
              <a:rPr lang="en-US" altLang="zh-CN" sz="3200" dirty="0">
                <a:solidFill>
                  <a:srgbClr val="0000FF"/>
                </a:solidFill>
              </a:rPr>
              <a:t>, </a:t>
            </a:r>
            <a:r>
              <a:rPr lang="en-US" altLang="zh-CN" sz="3200" dirty="0" err="1">
                <a:solidFill>
                  <a:srgbClr val="0000FF"/>
                </a:solidFill>
              </a:rPr>
              <a:t>Ssex</a:t>
            </a:r>
            <a:r>
              <a:rPr lang="en-US" altLang="zh-CN" sz="3200" dirty="0">
                <a:solidFill>
                  <a:srgbClr val="0000FF"/>
                </a:solidFill>
              </a:rPr>
              <a:t> FROM Student</a:t>
            </a:r>
            <a:endParaRPr lang="zh-CN" altLang="zh-CN" sz="3200" dirty="0">
              <a:solidFill>
                <a:srgbClr val="0000FF"/>
              </a:solidFill>
            </a:endParaRPr>
          </a:p>
          <a:p>
            <a:pPr marL="438150" lvl="1" indent="0">
              <a:lnSpc>
                <a:spcPct val="100000"/>
              </a:lnSpc>
              <a:spcBef>
                <a:spcPts val="0"/>
              </a:spcBef>
              <a:buNone/>
            </a:pPr>
            <a:r>
              <a:rPr lang="en-US" altLang="zh-CN" sz="3200" dirty="0">
                <a:solidFill>
                  <a:srgbClr val="0000FF"/>
                </a:solidFill>
              </a:rPr>
              <a:t>  WHERE </a:t>
            </a:r>
            <a:r>
              <a:rPr lang="en-US" altLang="zh-CN" sz="3200" dirty="0" err="1">
                <a:solidFill>
                  <a:srgbClr val="0000FF"/>
                </a:solidFill>
              </a:rPr>
              <a:t>Sdept</a:t>
            </a:r>
            <a:r>
              <a:rPr lang="en-US" altLang="zh-CN" sz="3200" dirty="0">
                <a:solidFill>
                  <a:srgbClr val="0000FF"/>
                </a:solidFill>
              </a:rPr>
              <a:t> = '</a:t>
            </a:r>
            <a:r>
              <a:rPr lang="zh-CN" altLang="zh-CN" sz="3200" dirty="0">
                <a:solidFill>
                  <a:srgbClr val="0000FF"/>
                </a:solidFill>
              </a:rPr>
              <a:t>计算机系</a:t>
            </a:r>
            <a:r>
              <a:rPr lang="en-US" altLang="zh-CN" sz="3200" dirty="0">
                <a:solidFill>
                  <a:srgbClr val="0000FF"/>
                </a:solidFill>
              </a:rPr>
              <a:t>'</a:t>
            </a:r>
            <a:endParaRPr lang="zh-CN" altLang="zh-CN" sz="3200" dirty="0">
              <a:solidFill>
                <a:srgbClr val="0000FF"/>
              </a:solidFill>
            </a:endParaRPr>
          </a:p>
          <a:p>
            <a:pPr marL="438150" lvl="1" indent="0">
              <a:lnSpc>
                <a:spcPct val="100000"/>
              </a:lnSpc>
              <a:spcBef>
                <a:spcPts val="0"/>
              </a:spcBef>
              <a:buNone/>
            </a:pPr>
            <a:r>
              <a:rPr lang="en-US" altLang="zh-CN" sz="3200" dirty="0">
                <a:solidFill>
                  <a:srgbClr val="0000FF"/>
                </a:solidFill>
              </a:rPr>
              <a:t>    AND NOT EXISTS(</a:t>
            </a:r>
            <a:endParaRPr lang="zh-CN" altLang="zh-CN" sz="3200" dirty="0">
              <a:solidFill>
                <a:srgbClr val="0000FF"/>
              </a:solidFill>
            </a:endParaRPr>
          </a:p>
          <a:p>
            <a:pPr marL="438150" lvl="1" indent="0">
              <a:lnSpc>
                <a:spcPct val="100000"/>
              </a:lnSpc>
              <a:spcBef>
                <a:spcPts val="0"/>
              </a:spcBef>
              <a:buNone/>
            </a:pPr>
            <a:r>
              <a:rPr lang="en-US" altLang="zh-CN" sz="3200" dirty="0">
                <a:solidFill>
                  <a:srgbClr val="0000FF"/>
                </a:solidFill>
              </a:rPr>
              <a:t>      SELECT * FROM SC JOIN Course C</a:t>
            </a:r>
            <a:endParaRPr lang="zh-CN" altLang="zh-CN" sz="3200" dirty="0">
              <a:solidFill>
                <a:srgbClr val="0000FF"/>
              </a:solidFill>
            </a:endParaRPr>
          </a:p>
          <a:p>
            <a:pPr marL="438150" lvl="1" indent="0">
              <a:lnSpc>
                <a:spcPct val="100000"/>
              </a:lnSpc>
              <a:spcBef>
                <a:spcPts val="0"/>
              </a:spcBef>
              <a:buNone/>
            </a:pPr>
            <a:r>
              <a:rPr lang="en-US" altLang="zh-CN" sz="3200" dirty="0">
                <a:solidFill>
                  <a:srgbClr val="0000FF"/>
                </a:solidFill>
              </a:rPr>
              <a:t>        ON </a:t>
            </a:r>
            <a:r>
              <a:rPr lang="en-US" altLang="zh-CN" sz="3200" dirty="0" err="1">
                <a:solidFill>
                  <a:srgbClr val="0000FF"/>
                </a:solidFill>
              </a:rPr>
              <a:t>C.Cno</a:t>
            </a:r>
            <a:r>
              <a:rPr lang="en-US" altLang="zh-CN" sz="3200" dirty="0">
                <a:solidFill>
                  <a:srgbClr val="0000FF"/>
                </a:solidFill>
              </a:rPr>
              <a:t> = </a:t>
            </a:r>
            <a:r>
              <a:rPr lang="en-US" altLang="zh-CN" sz="3200" dirty="0" err="1">
                <a:solidFill>
                  <a:srgbClr val="0000FF"/>
                </a:solidFill>
              </a:rPr>
              <a:t>SC.Cno</a:t>
            </a:r>
            <a:endParaRPr lang="zh-CN" altLang="zh-CN" sz="3200" dirty="0">
              <a:solidFill>
                <a:srgbClr val="0000FF"/>
              </a:solidFill>
            </a:endParaRPr>
          </a:p>
          <a:p>
            <a:pPr marL="438150" lvl="1" indent="0">
              <a:lnSpc>
                <a:spcPct val="100000"/>
              </a:lnSpc>
              <a:spcBef>
                <a:spcPts val="0"/>
              </a:spcBef>
              <a:buNone/>
            </a:pPr>
            <a:r>
              <a:rPr lang="en-US" altLang="zh-CN" sz="3200" dirty="0">
                <a:solidFill>
                  <a:srgbClr val="0000FF"/>
                </a:solidFill>
              </a:rPr>
              <a:t>        WHERE </a:t>
            </a:r>
            <a:r>
              <a:rPr lang="en-US" altLang="zh-CN" sz="3200" dirty="0" err="1">
                <a:solidFill>
                  <a:srgbClr val="0000FF"/>
                </a:solidFill>
              </a:rPr>
              <a:t>Sno</a:t>
            </a:r>
            <a:r>
              <a:rPr lang="en-US" altLang="zh-CN" sz="3200" dirty="0">
                <a:solidFill>
                  <a:srgbClr val="0000FF"/>
                </a:solidFill>
              </a:rPr>
              <a:t> = </a:t>
            </a:r>
            <a:r>
              <a:rPr lang="en-US" altLang="zh-CN" sz="3200" dirty="0" err="1">
                <a:solidFill>
                  <a:srgbClr val="0000FF"/>
                </a:solidFill>
              </a:rPr>
              <a:t>Student.Sno</a:t>
            </a:r>
            <a:endParaRPr lang="zh-CN" altLang="zh-CN" sz="3200" dirty="0">
              <a:solidFill>
                <a:srgbClr val="0000FF"/>
              </a:solidFill>
            </a:endParaRPr>
          </a:p>
          <a:p>
            <a:pPr marL="438150" lvl="1" indent="0">
              <a:lnSpc>
                <a:spcPct val="100000"/>
              </a:lnSpc>
              <a:spcBef>
                <a:spcPts val="0"/>
              </a:spcBef>
              <a:buNone/>
            </a:pPr>
            <a:r>
              <a:rPr lang="en-US" altLang="zh-CN" sz="3200" dirty="0">
                <a:solidFill>
                  <a:srgbClr val="0000FF"/>
                </a:solidFill>
              </a:rPr>
              <a:t>       AND </a:t>
            </a:r>
            <a:r>
              <a:rPr lang="en-US" altLang="zh-CN" sz="3200" dirty="0" err="1">
                <a:solidFill>
                  <a:srgbClr val="0000FF"/>
                </a:solidFill>
              </a:rPr>
              <a:t>Cname</a:t>
            </a:r>
            <a:r>
              <a:rPr lang="en-US" altLang="zh-CN" sz="3200" dirty="0">
                <a:solidFill>
                  <a:srgbClr val="0000FF"/>
                </a:solidFill>
              </a:rPr>
              <a:t> = 'VB')</a:t>
            </a:r>
            <a:endParaRPr lang="zh-CN" altLang="en-US" sz="3200" dirty="0">
              <a:solidFill>
                <a:srgbClr val="0000FF"/>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2016年3月3日11时10分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139</a:t>
            </a:fld>
            <a:endParaRPr lang="zh-CN" altLang="en-US"/>
          </a:p>
        </p:txBody>
      </p:sp>
    </p:spTree>
    <p:extLst>
      <p:ext uri="{BB962C8B-B14F-4D97-AF65-F5344CB8AC3E}">
        <p14:creationId xmlns:p14="http://schemas.microsoft.com/office/powerpoint/2010/main" val="2039072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指定列别名后的查询结果</a:t>
            </a:r>
            <a:endParaRPr lang="zh-CN" altLang="en-US" dirty="0"/>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14</a:t>
            </a:fld>
            <a:endParaRPr lang="zh-CN" altLang="en-US"/>
          </a:p>
        </p:txBody>
      </p:sp>
      <p:graphicFrame>
        <p:nvGraphicFramePr>
          <p:cNvPr id="6" name="表格 5"/>
          <p:cNvGraphicFramePr>
            <a:graphicFrameLocks noGrp="1"/>
          </p:cNvGraphicFramePr>
          <p:nvPr/>
        </p:nvGraphicFramePr>
        <p:xfrm>
          <a:off x="467544" y="1484784"/>
          <a:ext cx="5040559" cy="3312364"/>
        </p:xfrm>
        <a:graphic>
          <a:graphicData uri="http://schemas.openxmlformats.org/drawingml/2006/table">
            <a:tbl>
              <a:tblPr/>
              <a:tblGrid>
                <a:gridCol w="1111887"/>
                <a:gridCol w="976344"/>
                <a:gridCol w="720080"/>
                <a:gridCol w="792088"/>
                <a:gridCol w="1440160"/>
              </a:tblGrid>
              <a:tr h="301124">
                <a:tc>
                  <a:txBody>
                    <a:bodyPr/>
                    <a:lstStyle/>
                    <a:p>
                      <a:pPr indent="127000" algn="ctr">
                        <a:spcAft>
                          <a:spcPts val="0"/>
                        </a:spcAft>
                      </a:pPr>
                      <a:r>
                        <a:rPr lang="en-US" sz="1800" b="1" kern="1000" dirty="0" err="1">
                          <a:solidFill>
                            <a:srgbClr val="C00000"/>
                          </a:solidFill>
                          <a:latin typeface="Times New Roman"/>
                          <a:ea typeface="方正书宋简体"/>
                          <a:cs typeface="Times New Roman"/>
                        </a:rPr>
                        <a:t>Sno</a:t>
                      </a:r>
                      <a:endParaRPr lang="zh-CN" sz="2000" b="1" kern="1000" dirty="0">
                        <a:solidFill>
                          <a:srgbClr val="C0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err="1">
                          <a:solidFill>
                            <a:srgbClr val="C00000"/>
                          </a:solidFill>
                          <a:latin typeface="Times New Roman"/>
                          <a:ea typeface="方正书宋简体"/>
                          <a:cs typeface="Times New Roman"/>
                        </a:rPr>
                        <a:t>Sname</a:t>
                      </a:r>
                      <a:endParaRPr lang="zh-CN" sz="2000" b="1" kern="1000" dirty="0">
                        <a:solidFill>
                          <a:srgbClr val="C0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err="1">
                          <a:solidFill>
                            <a:srgbClr val="C00000"/>
                          </a:solidFill>
                          <a:latin typeface="Times New Roman"/>
                          <a:ea typeface="方正书宋简体"/>
                          <a:cs typeface="Times New Roman"/>
                        </a:rPr>
                        <a:t>Ssex</a:t>
                      </a:r>
                      <a:endParaRPr lang="zh-CN" sz="2000" b="1" kern="1000" dirty="0">
                        <a:solidFill>
                          <a:srgbClr val="C0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C00000"/>
                          </a:solidFill>
                          <a:latin typeface="Times New Roman"/>
                          <a:ea typeface="方正书宋简体"/>
                          <a:cs typeface="Times New Roman"/>
                        </a:rPr>
                        <a:t>Sage</a:t>
                      </a:r>
                      <a:endParaRPr lang="zh-CN" sz="2000" b="1" kern="1000" dirty="0">
                        <a:solidFill>
                          <a:srgbClr val="C0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err="1">
                          <a:solidFill>
                            <a:srgbClr val="C00000"/>
                          </a:solidFill>
                          <a:latin typeface="Times New Roman"/>
                          <a:ea typeface="方正书宋简体"/>
                          <a:cs typeface="Times New Roman"/>
                        </a:rPr>
                        <a:t>Sdept</a:t>
                      </a:r>
                      <a:endParaRPr lang="zh-CN" sz="2000" b="1" kern="1000" dirty="0">
                        <a:solidFill>
                          <a:srgbClr val="C0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a:ea typeface="方正书宋简体"/>
                          <a:cs typeface="Times New Roman"/>
                        </a:rPr>
                        <a:t>0811101</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李勇</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男</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a:ea typeface="方正书宋简体"/>
                          <a:cs typeface="Times New Roman"/>
                        </a:rPr>
                        <a:t>21</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计算机系</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a:ea typeface="方正书宋简体"/>
                          <a:cs typeface="Times New Roman"/>
                        </a:rPr>
                        <a:t>0811102</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刘晨</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男</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a:ea typeface="方正书宋简体"/>
                          <a:cs typeface="Times New Roman"/>
                        </a:rPr>
                        <a:t>20</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计算机系</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a:ea typeface="方正书宋简体"/>
                          <a:cs typeface="Times New Roman"/>
                        </a:rPr>
                        <a:t>0811103</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王敏</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女</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a:ea typeface="方正书宋简体"/>
                          <a:cs typeface="Times New Roman"/>
                        </a:rPr>
                        <a:t>20</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计算机系</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a:solidFill>
                            <a:srgbClr val="000000"/>
                          </a:solidFill>
                          <a:latin typeface="宋体"/>
                          <a:ea typeface="方正书宋简体"/>
                          <a:cs typeface="Times New Roman"/>
                        </a:rPr>
                        <a:t>0811104</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张小红</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女</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a:ea typeface="方正书宋简体"/>
                          <a:cs typeface="Times New Roman"/>
                        </a:rPr>
                        <a:t>19</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计算机系</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a:ea typeface="方正书宋简体"/>
                          <a:cs typeface="Times New Roman"/>
                        </a:rPr>
                        <a:t>0821101</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张立</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男</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a:ea typeface="方正书宋简体"/>
                          <a:cs typeface="Times New Roman"/>
                        </a:rPr>
                        <a:t>20</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信息管理系</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a:ea typeface="方正书宋简体"/>
                          <a:cs typeface="Times New Roman"/>
                        </a:rPr>
                        <a:t>0821102</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吴宾</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女</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a:ea typeface="方正书宋简体"/>
                          <a:cs typeface="Times New Roman"/>
                        </a:rPr>
                        <a:t>19</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信息管理系</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a:ea typeface="方正书宋简体"/>
                          <a:cs typeface="Times New Roman"/>
                        </a:rPr>
                        <a:t>0821103</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张海</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男</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宋体"/>
                          <a:ea typeface="方正书宋简体"/>
                          <a:cs typeface="Times New Roman"/>
                        </a:rPr>
                        <a:t>20</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信息管理系</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a:ea typeface="方正书宋简体"/>
                          <a:cs typeface="Times New Roman"/>
                        </a:rPr>
                        <a:t>0831101</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钱小平</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女</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宋体"/>
                          <a:ea typeface="方正书宋简体"/>
                          <a:cs typeface="Times New Roman"/>
                        </a:rPr>
                        <a:t>21</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通信工程系</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a:ea typeface="方正书宋简体"/>
                          <a:cs typeface="Times New Roman"/>
                        </a:rPr>
                        <a:t>0831102</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王大力</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男</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宋体"/>
                          <a:ea typeface="方正书宋简体"/>
                          <a:cs typeface="Times New Roman"/>
                        </a:rPr>
                        <a:t>20</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通信工程系</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a:ea typeface="方正书宋简体"/>
                          <a:cs typeface="Times New Roman"/>
                        </a:rPr>
                        <a:t>0831103</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张姗姗</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女</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宋体"/>
                          <a:ea typeface="方正书宋简体"/>
                          <a:cs typeface="Times New Roman"/>
                        </a:rPr>
                        <a:t>19</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通信工程系</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6156176" y="2708924"/>
          <a:ext cx="2448273" cy="3316040"/>
        </p:xfrm>
        <a:graphic>
          <a:graphicData uri="http://schemas.openxmlformats.org/drawingml/2006/table">
            <a:tbl>
              <a:tblPr/>
              <a:tblGrid>
                <a:gridCol w="1300645"/>
                <a:gridCol w="1147628"/>
              </a:tblGrid>
              <a:tr h="301124">
                <a:tc>
                  <a:txBody>
                    <a:bodyPr/>
                    <a:lstStyle/>
                    <a:p>
                      <a:pPr indent="127000" algn="ctr">
                        <a:spcAft>
                          <a:spcPts val="0"/>
                        </a:spcAft>
                      </a:pPr>
                      <a:r>
                        <a:rPr lang="en-US" sz="1800" b="1" kern="1000" dirty="0" err="1">
                          <a:solidFill>
                            <a:srgbClr val="C00000"/>
                          </a:solidFill>
                          <a:latin typeface="Times New Roman"/>
                          <a:ea typeface="方正书宋简体"/>
                          <a:cs typeface="Times New Roman"/>
                        </a:rPr>
                        <a:t>Sname</a:t>
                      </a:r>
                      <a:endParaRPr lang="zh-CN" sz="2000" b="1" kern="1000" dirty="0">
                        <a:solidFill>
                          <a:srgbClr val="C0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altLang="en-US" sz="2000" b="1" kern="1000" dirty="0" smtClean="0">
                          <a:solidFill>
                            <a:srgbClr val="0000FF"/>
                          </a:solidFill>
                          <a:latin typeface="Times New Roman"/>
                          <a:ea typeface="方正书宋简体"/>
                          <a:cs typeface="Times New Roman"/>
                        </a:rPr>
                        <a:t>年份</a:t>
                      </a:r>
                      <a:endParaRPr lang="zh-CN" sz="20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000000"/>
                          </a:solidFill>
                          <a:latin typeface="Times New Roman"/>
                          <a:ea typeface="宋体"/>
                          <a:cs typeface="Times New Roman"/>
                        </a:rPr>
                        <a:t>李勇</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smtClean="0">
                          <a:solidFill>
                            <a:srgbClr val="000000"/>
                          </a:solidFill>
                          <a:latin typeface="宋体"/>
                          <a:ea typeface="方正书宋简体"/>
                          <a:cs typeface="Times New Roman"/>
                        </a:rPr>
                        <a:t>1988</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000000"/>
                          </a:solidFill>
                          <a:latin typeface="Times New Roman"/>
                          <a:ea typeface="宋体"/>
                          <a:cs typeface="Times New Roman"/>
                        </a:rPr>
                        <a:t>刘晨</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smtClean="0">
                          <a:solidFill>
                            <a:srgbClr val="000000"/>
                          </a:solidFill>
                          <a:latin typeface="宋体"/>
                          <a:ea typeface="方正书宋简体"/>
                          <a:cs typeface="Times New Roman"/>
                        </a:rPr>
                        <a:t>1989</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000000"/>
                          </a:solidFill>
                          <a:latin typeface="Times New Roman"/>
                          <a:ea typeface="宋体"/>
                          <a:cs typeface="Times New Roman"/>
                        </a:rPr>
                        <a:t>王敏</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smtClean="0">
                          <a:solidFill>
                            <a:srgbClr val="000000"/>
                          </a:solidFill>
                          <a:latin typeface="宋体"/>
                          <a:ea typeface="方正书宋简体"/>
                          <a:cs typeface="Times New Roman"/>
                        </a:rPr>
                        <a:t>1989</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000000"/>
                          </a:solidFill>
                          <a:latin typeface="Times New Roman"/>
                          <a:ea typeface="宋体"/>
                          <a:cs typeface="Times New Roman"/>
                        </a:rPr>
                        <a:t>张小红</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altLang="zh-CN" sz="1800" b="1" kern="1000" dirty="0" smtClean="0">
                          <a:solidFill>
                            <a:srgbClr val="000000"/>
                          </a:solidFill>
                          <a:latin typeface="宋体"/>
                          <a:ea typeface="方正书宋简体"/>
                          <a:cs typeface="Times New Roman"/>
                        </a:rPr>
                        <a:t>1990</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000000"/>
                          </a:solidFill>
                          <a:latin typeface="Times New Roman"/>
                          <a:ea typeface="宋体"/>
                          <a:cs typeface="Times New Roman"/>
                        </a:rPr>
                        <a:t>张立</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altLang="zh-CN" sz="1800" b="1" kern="1000" dirty="0" smtClean="0">
                          <a:solidFill>
                            <a:srgbClr val="000000"/>
                          </a:solidFill>
                          <a:latin typeface="宋体"/>
                          <a:ea typeface="方正书宋简体"/>
                          <a:cs typeface="Times New Roman"/>
                        </a:rPr>
                        <a:t>1989</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000000"/>
                          </a:solidFill>
                          <a:latin typeface="Times New Roman"/>
                          <a:ea typeface="宋体"/>
                          <a:cs typeface="Times New Roman"/>
                        </a:rPr>
                        <a:t>吴宾</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smtClean="0">
                          <a:solidFill>
                            <a:srgbClr val="000000"/>
                          </a:solidFill>
                          <a:latin typeface="宋体"/>
                          <a:ea typeface="方正书宋简体"/>
                          <a:cs typeface="Times New Roman"/>
                        </a:rPr>
                        <a:t>1990</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000000"/>
                          </a:solidFill>
                          <a:latin typeface="Times New Roman"/>
                          <a:ea typeface="宋体"/>
                          <a:cs typeface="Times New Roman"/>
                        </a:rPr>
                        <a:t>张海</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smtClean="0">
                          <a:solidFill>
                            <a:srgbClr val="000000"/>
                          </a:solidFill>
                          <a:latin typeface="宋体"/>
                          <a:ea typeface="方正书宋简体"/>
                          <a:cs typeface="Times New Roman"/>
                        </a:rPr>
                        <a:t>1989</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000000"/>
                          </a:solidFill>
                          <a:latin typeface="Times New Roman"/>
                          <a:ea typeface="宋体"/>
                          <a:cs typeface="Times New Roman"/>
                        </a:rPr>
                        <a:t>钱小平</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altLang="zh-CN" sz="1800" b="1" kern="1000" dirty="0" smtClean="0">
                          <a:solidFill>
                            <a:srgbClr val="000000"/>
                          </a:solidFill>
                          <a:latin typeface="宋体"/>
                          <a:ea typeface="方正书宋简体"/>
                          <a:cs typeface="Times New Roman"/>
                        </a:rPr>
                        <a:t>1988</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000000"/>
                          </a:solidFill>
                          <a:latin typeface="Times New Roman"/>
                          <a:ea typeface="宋体"/>
                          <a:cs typeface="Times New Roman"/>
                        </a:rPr>
                        <a:t>王大力</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altLang="zh-CN" sz="1800" b="1" kern="1000" dirty="0" smtClean="0">
                          <a:solidFill>
                            <a:srgbClr val="000000"/>
                          </a:solidFill>
                          <a:latin typeface="宋体"/>
                          <a:ea typeface="方正书宋简体"/>
                          <a:cs typeface="Times New Roman"/>
                        </a:rPr>
                        <a:t>1989</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000000"/>
                          </a:solidFill>
                          <a:latin typeface="Times New Roman"/>
                          <a:ea typeface="宋体"/>
                          <a:cs typeface="Times New Roman"/>
                        </a:rPr>
                        <a:t>张姗姗</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altLang="zh-CN" sz="1800" b="1" kern="1000" dirty="0" smtClean="0">
                          <a:solidFill>
                            <a:srgbClr val="000000"/>
                          </a:solidFill>
                          <a:latin typeface="宋体"/>
                          <a:ea typeface="方正书宋简体"/>
                          <a:cs typeface="Times New Roman"/>
                        </a:rPr>
                        <a:t>1990</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上弧形箭头 7"/>
          <p:cNvSpPr/>
          <p:nvPr/>
        </p:nvSpPr>
        <p:spPr>
          <a:xfrm rot="1677123">
            <a:off x="5775134" y="1828932"/>
            <a:ext cx="1440160" cy="576064"/>
          </a:xfrm>
          <a:prstGeom prst="curvedDown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TextBox 8"/>
          <p:cNvSpPr txBox="1"/>
          <p:nvPr/>
        </p:nvSpPr>
        <p:spPr>
          <a:xfrm>
            <a:off x="6732240" y="1340768"/>
            <a:ext cx="2304256" cy="923330"/>
          </a:xfrm>
          <a:prstGeom prst="rect">
            <a:avLst/>
          </a:prstGeom>
          <a:noFill/>
        </p:spPr>
        <p:txBody>
          <a:bodyPr wrap="square" rtlCol="0">
            <a:spAutoFit/>
          </a:bodyPr>
          <a:lstStyle/>
          <a:p>
            <a:pPr>
              <a:buNone/>
            </a:pPr>
            <a:r>
              <a:rPr lang="en-US" altLang="zh-CN" dirty="0" smtClean="0">
                <a:solidFill>
                  <a:srgbClr val="FF0000"/>
                </a:solidFill>
              </a:rPr>
              <a:t>SELECT </a:t>
            </a:r>
            <a:r>
              <a:rPr lang="en-US" altLang="zh-CN" dirty="0" err="1" smtClean="0">
                <a:solidFill>
                  <a:srgbClr val="FF0000"/>
                </a:solidFill>
              </a:rPr>
              <a:t>Sname</a:t>
            </a:r>
            <a:r>
              <a:rPr lang="en-US" altLang="zh-CN" dirty="0" smtClean="0">
                <a:solidFill>
                  <a:srgbClr val="FF0000"/>
                </a:solidFill>
              </a:rPr>
              <a:t>, 2014 - Sage </a:t>
            </a:r>
            <a:r>
              <a:rPr lang="zh-CN" altLang="en-US" b="1" dirty="0" smtClean="0">
                <a:solidFill>
                  <a:srgbClr val="0000FF"/>
                </a:solidFill>
              </a:rPr>
              <a:t>年份</a:t>
            </a:r>
            <a:endParaRPr lang="en-US" altLang="zh-CN" b="1" dirty="0" smtClean="0">
              <a:solidFill>
                <a:srgbClr val="0000FF"/>
              </a:solidFill>
            </a:endParaRPr>
          </a:p>
          <a:p>
            <a:pPr>
              <a:buNone/>
            </a:pPr>
            <a:r>
              <a:rPr lang="en-US" altLang="zh-CN" dirty="0" smtClean="0">
                <a:solidFill>
                  <a:srgbClr val="FF0000"/>
                </a:solidFill>
              </a:rPr>
              <a:t>    FROM Student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1000" fill="hold"/>
                                        <p:tgtEl>
                                          <p:spTgt spid="8"/>
                                        </p:tgtEl>
                                        <p:attrNameLst>
                                          <p:attrName>ppt_w</p:attrName>
                                        </p:attrNameLst>
                                      </p:cBhvr>
                                      <p:tavLst>
                                        <p:tav tm="0">
                                          <p:val>
                                            <p:strVal val="#ppt_w*0.70"/>
                                          </p:val>
                                        </p:tav>
                                        <p:tav tm="100000">
                                          <p:val>
                                            <p:strVal val="#ppt_w"/>
                                          </p:val>
                                        </p:tav>
                                      </p:tavLst>
                                    </p:anim>
                                    <p:anim calcmode="lin" valueType="num">
                                      <p:cBhvr>
                                        <p:cTn id="18" dur="1000" fill="hold"/>
                                        <p:tgtEl>
                                          <p:spTgt spid="8"/>
                                        </p:tgtEl>
                                        <p:attrNameLst>
                                          <p:attrName>ppt_h</p:attrName>
                                        </p:attrNameLst>
                                      </p:cBhvr>
                                      <p:tavLst>
                                        <p:tav tm="0">
                                          <p:val>
                                            <p:strVal val="#ppt_h"/>
                                          </p:val>
                                        </p:tav>
                                        <p:tav tm="100000">
                                          <p:val>
                                            <p:strVal val="#ppt_h"/>
                                          </p:val>
                                        </p:tav>
                                      </p:tavLst>
                                    </p:anim>
                                    <p:animEffect transition="in" filter="fade">
                                      <p:cBhvr>
                                        <p:cTn id="19" dur="1000"/>
                                        <p:tgtEl>
                                          <p:spTgt spid="8"/>
                                        </p:tgtEl>
                                      </p:cBhvr>
                                    </p:animEffect>
                                  </p:childTnLst>
                                </p:cTn>
                              </p:par>
                            </p:childTnLst>
                          </p:cTn>
                        </p:par>
                        <p:par>
                          <p:cTn id="20" fill="hold">
                            <p:stCondLst>
                              <p:cond delay="1000"/>
                            </p:stCondLst>
                            <p:childTnLst>
                              <p:par>
                                <p:cTn id="21" presetID="3" presetClass="entr" presetSubtype="1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r>
              <a:rPr lang="zh-CN" altLang="zh-CN" dirty="0"/>
              <a:t>例</a:t>
            </a:r>
            <a:r>
              <a:rPr lang="en-US" altLang="zh-CN" dirty="0"/>
              <a:t>16  </a:t>
            </a:r>
            <a:r>
              <a:rPr lang="zh-CN" altLang="zh-CN" dirty="0"/>
              <a:t>查询每个系年龄最大的学生姓名、所在系和年龄</a:t>
            </a:r>
            <a:r>
              <a:rPr lang="zh-CN" altLang="zh-CN" dirty="0" smtClean="0"/>
              <a:t>。</a:t>
            </a:r>
            <a:endParaRPr lang="en-US" altLang="zh-CN" dirty="0" smtClean="0"/>
          </a:p>
          <a:p>
            <a:pPr marL="0" indent="0">
              <a:lnSpc>
                <a:spcPct val="100000"/>
              </a:lnSpc>
              <a:spcBef>
                <a:spcPts val="600"/>
              </a:spcBef>
              <a:buNone/>
            </a:pPr>
            <a:r>
              <a:rPr lang="en-US" altLang="zh-CN" sz="3200" dirty="0">
                <a:solidFill>
                  <a:srgbClr val="0000FF"/>
                </a:solidFill>
              </a:rPr>
              <a:t>select </a:t>
            </a:r>
            <a:r>
              <a:rPr lang="en-US" altLang="zh-CN" sz="3200" dirty="0" err="1">
                <a:solidFill>
                  <a:srgbClr val="0000FF"/>
                </a:solidFill>
              </a:rPr>
              <a:t>sname,sdept,sage</a:t>
            </a:r>
            <a:r>
              <a:rPr lang="en-US" altLang="zh-CN" sz="3200" dirty="0">
                <a:solidFill>
                  <a:srgbClr val="0000FF"/>
                </a:solidFill>
              </a:rPr>
              <a:t> </a:t>
            </a:r>
            <a:endParaRPr lang="en-US" altLang="zh-CN" sz="3200" dirty="0" smtClean="0">
              <a:solidFill>
                <a:srgbClr val="0000FF"/>
              </a:solidFill>
            </a:endParaRPr>
          </a:p>
          <a:p>
            <a:pPr marL="0" indent="0">
              <a:lnSpc>
                <a:spcPct val="100000"/>
              </a:lnSpc>
              <a:spcBef>
                <a:spcPts val="600"/>
              </a:spcBef>
              <a:buNone/>
            </a:pPr>
            <a:r>
              <a:rPr lang="en-US" altLang="zh-CN" sz="3200" dirty="0">
                <a:solidFill>
                  <a:srgbClr val="0000FF"/>
                </a:solidFill>
              </a:rPr>
              <a:t> </a:t>
            </a:r>
            <a:r>
              <a:rPr lang="en-US" altLang="zh-CN" sz="3200" dirty="0" smtClean="0">
                <a:solidFill>
                  <a:srgbClr val="0000FF"/>
                </a:solidFill>
              </a:rPr>
              <a:t> from </a:t>
            </a:r>
            <a:r>
              <a:rPr lang="en-US" altLang="zh-CN" sz="3200" dirty="0">
                <a:solidFill>
                  <a:srgbClr val="0000FF"/>
                </a:solidFill>
              </a:rPr>
              <a:t>Student s1</a:t>
            </a:r>
            <a:endParaRPr lang="zh-CN" altLang="zh-CN" sz="3200" dirty="0">
              <a:solidFill>
                <a:srgbClr val="0000FF"/>
              </a:solidFill>
            </a:endParaRPr>
          </a:p>
          <a:p>
            <a:pPr marL="0" indent="0">
              <a:lnSpc>
                <a:spcPct val="100000"/>
              </a:lnSpc>
              <a:spcBef>
                <a:spcPts val="600"/>
              </a:spcBef>
              <a:buNone/>
            </a:pPr>
            <a:r>
              <a:rPr lang="en-US" altLang="zh-CN" sz="3200" dirty="0">
                <a:solidFill>
                  <a:srgbClr val="0000FF"/>
                </a:solidFill>
              </a:rPr>
              <a:t>  where not exists (</a:t>
            </a:r>
            <a:endParaRPr lang="zh-CN" altLang="zh-CN" sz="3200" dirty="0">
              <a:solidFill>
                <a:srgbClr val="0000FF"/>
              </a:solidFill>
            </a:endParaRPr>
          </a:p>
          <a:p>
            <a:pPr marL="0" indent="0">
              <a:lnSpc>
                <a:spcPct val="100000"/>
              </a:lnSpc>
              <a:spcBef>
                <a:spcPts val="600"/>
              </a:spcBef>
              <a:buNone/>
            </a:pPr>
            <a:r>
              <a:rPr lang="en-US" altLang="zh-CN" sz="3200" dirty="0">
                <a:solidFill>
                  <a:srgbClr val="0000FF"/>
                </a:solidFill>
              </a:rPr>
              <a:t>     select * from Student s2</a:t>
            </a:r>
            <a:endParaRPr lang="zh-CN" altLang="zh-CN" sz="3200" dirty="0">
              <a:solidFill>
                <a:srgbClr val="0000FF"/>
              </a:solidFill>
            </a:endParaRPr>
          </a:p>
          <a:p>
            <a:pPr marL="0" indent="0">
              <a:lnSpc>
                <a:spcPct val="100000"/>
              </a:lnSpc>
              <a:spcBef>
                <a:spcPts val="600"/>
              </a:spcBef>
              <a:buNone/>
            </a:pPr>
            <a:r>
              <a:rPr lang="en-US" altLang="zh-CN" sz="3200" dirty="0">
                <a:solidFill>
                  <a:srgbClr val="0000FF"/>
                </a:solidFill>
              </a:rPr>
              <a:t>       where s1.Sdept = s2.Sdept </a:t>
            </a:r>
            <a:endParaRPr lang="en-US" altLang="zh-CN" sz="3200" dirty="0" smtClean="0">
              <a:solidFill>
                <a:srgbClr val="0000FF"/>
              </a:solidFill>
            </a:endParaRPr>
          </a:p>
          <a:p>
            <a:pPr marL="0" indent="0">
              <a:lnSpc>
                <a:spcPct val="100000"/>
              </a:lnSpc>
              <a:spcBef>
                <a:spcPts val="600"/>
              </a:spcBef>
              <a:buNone/>
            </a:pPr>
            <a:r>
              <a:rPr lang="en-US" altLang="zh-CN" sz="3200" dirty="0">
                <a:solidFill>
                  <a:srgbClr val="0000FF"/>
                </a:solidFill>
              </a:rPr>
              <a:t> </a:t>
            </a:r>
            <a:r>
              <a:rPr lang="en-US" altLang="zh-CN" sz="3200" dirty="0" smtClean="0">
                <a:solidFill>
                  <a:srgbClr val="0000FF"/>
                </a:solidFill>
              </a:rPr>
              <a:t>        and </a:t>
            </a:r>
            <a:r>
              <a:rPr lang="en-US" altLang="zh-CN" sz="3200" dirty="0">
                <a:solidFill>
                  <a:srgbClr val="0000FF"/>
                </a:solidFill>
              </a:rPr>
              <a:t>s2.Sage &gt; s1.Sage)</a:t>
            </a:r>
            <a:endParaRPr lang="zh-CN" altLang="en-US" sz="3200" dirty="0">
              <a:solidFill>
                <a:srgbClr val="0000FF"/>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2016年3月3日11时11分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140</a:t>
            </a:fld>
            <a:endParaRPr lang="zh-CN" altLang="en-US"/>
          </a:p>
        </p:txBody>
      </p:sp>
    </p:spTree>
    <p:extLst>
      <p:ext uri="{BB962C8B-B14F-4D97-AF65-F5344CB8AC3E}">
        <p14:creationId xmlns:p14="http://schemas.microsoft.com/office/powerpoint/2010/main" val="19989608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5.8  </a:t>
            </a:r>
            <a:r>
              <a:rPr lang="zh-CN" altLang="zh-CN" dirty="0" smtClean="0"/>
              <a:t>数据更改功能</a:t>
            </a:r>
            <a:endParaRPr lang="zh-CN" altLang="en-US" dirty="0"/>
          </a:p>
        </p:txBody>
      </p:sp>
      <p:sp>
        <p:nvSpPr>
          <p:cNvPr id="3" name="内容占位符 2"/>
          <p:cNvSpPr>
            <a:spLocks noGrp="1"/>
          </p:cNvSpPr>
          <p:nvPr>
            <p:ph idx="1"/>
          </p:nvPr>
        </p:nvSpPr>
        <p:spPr>
          <a:xfrm>
            <a:off x="827584" y="1556792"/>
            <a:ext cx="7416824" cy="4320480"/>
          </a:xfrm>
        </p:spPr>
        <p:txBody>
          <a:bodyPr/>
          <a:lstStyle/>
          <a:p>
            <a:r>
              <a:rPr lang="en-US" altLang="zh-CN" dirty="0" smtClean="0"/>
              <a:t>5.8.1 </a:t>
            </a:r>
            <a:r>
              <a:rPr lang="zh-CN" altLang="zh-CN" dirty="0" smtClean="0"/>
              <a:t>插入数据</a:t>
            </a:r>
            <a:endParaRPr lang="en-US" altLang="zh-CN" dirty="0" smtClean="0"/>
          </a:p>
          <a:p>
            <a:r>
              <a:rPr lang="en-US" altLang="zh-CN" dirty="0" smtClean="0"/>
              <a:t>5.8.2 </a:t>
            </a:r>
            <a:r>
              <a:rPr lang="zh-CN" altLang="zh-CN" dirty="0" smtClean="0"/>
              <a:t>更新数据</a:t>
            </a:r>
            <a:endParaRPr lang="en-US" altLang="zh-CN" dirty="0" smtClean="0"/>
          </a:p>
          <a:p>
            <a:r>
              <a:rPr lang="en-US" altLang="zh-CN" dirty="0" smtClean="0"/>
              <a:t>5.8.3 </a:t>
            </a:r>
            <a:r>
              <a:rPr lang="zh-CN" altLang="zh-CN" dirty="0" smtClean="0"/>
              <a:t>删除数据</a:t>
            </a:r>
            <a:endParaRPr lang="zh-CN" altLang="en-US" dirty="0"/>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141</a:t>
            </a:fld>
            <a:endParaRPr lang="zh-CN" altLang="en-US"/>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5.2.1 </a:t>
            </a:r>
            <a:r>
              <a:rPr lang="zh-CN" altLang="en-US" dirty="0" smtClean="0"/>
              <a:t>插入数据</a:t>
            </a:r>
            <a:endParaRPr lang="zh-CN" altLang="en-US" dirty="0"/>
          </a:p>
        </p:txBody>
      </p:sp>
      <p:sp>
        <p:nvSpPr>
          <p:cNvPr id="3" name="内容占位符 2"/>
          <p:cNvSpPr>
            <a:spLocks noGrp="1"/>
          </p:cNvSpPr>
          <p:nvPr>
            <p:ph idx="1"/>
          </p:nvPr>
        </p:nvSpPr>
        <p:spPr>
          <a:xfrm>
            <a:off x="467544" y="1414934"/>
            <a:ext cx="8280920" cy="4678362"/>
          </a:xfrm>
        </p:spPr>
        <p:txBody>
          <a:bodyPr/>
          <a:lstStyle/>
          <a:p>
            <a:pPr algn="just" eaLnBrk="1" hangingPunct="1">
              <a:buFontTx/>
              <a:buNone/>
            </a:pPr>
            <a:r>
              <a:rPr lang="en-US" altLang="zh-CN" dirty="0" smtClean="0">
                <a:solidFill>
                  <a:srgbClr val="FF0000"/>
                </a:solidFill>
              </a:rPr>
              <a:t>INSERT INTO &lt;</a:t>
            </a:r>
            <a:r>
              <a:rPr lang="zh-CN" altLang="en-US" dirty="0" smtClean="0">
                <a:solidFill>
                  <a:srgbClr val="FF0000"/>
                </a:solidFill>
              </a:rPr>
              <a:t>表名</a:t>
            </a:r>
            <a:r>
              <a:rPr lang="en-US" altLang="zh-CN" dirty="0" smtClean="0">
                <a:solidFill>
                  <a:srgbClr val="FF0000"/>
                </a:solidFill>
              </a:rPr>
              <a:t>&gt; [(&lt;</a:t>
            </a:r>
            <a:r>
              <a:rPr lang="zh-CN" altLang="en-US" dirty="0" smtClean="0">
                <a:solidFill>
                  <a:srgbClr val="FF0000"/>
                </a:solidFill>
              </a:rPr>
              <a:t>列名表</a:t>
            </a:r>
            <a:r>
              <a:rPr lang="en-US" altLang="zh-CN" dirty="0" smtClean="0">
                <a:solidFill>
                  <a:srgbClr val="FF0000"/>
                </a:solidFill>
              </a:rPr>
              <a:t>&gt;)] </a:t>
            </a:r>
          </a:p>
          <a:p>
            <a:pPr algn="just" eaLnBrk="1" hangingPunct="1">
              <a:buFontTx/>
              <a:buNone/>
            </a:pPr>
            <a:r>
              <a:rPr lang="en-US" altLang="zh-CN" dirty="0" smtClean="0">
                <a:solidFill>
                  <a:srgbClr val="FF0000"/>
                </a:solidFill>
              </a:rPr>
              <a:t>     VALUES </a:t>
            </a:r>
            <a:r>
              <a:rPr lang="zh-CN" altLang="en-US" dirty="0" smtClean="0">
                <a:solidFill>
                  <a:srgbClr val="FF0000"/>
                </a:solidFill>
              </a:rPr>
              <a:t>（值表）</a:t>
            </a:r>
          </a:p>
          <a:p>
            <a:pPr eaLnBrk="1" hangingPunct="1"/>
            <a:r>
              <a:rPr lang="zh-CN" altLang="en-US" dirty="0" smtClean="0">
                <a:latin typeface="宋体" charset="-122"/>
                <a:ea typeface="宋体" charset="-122"/>
              </a:rPr>
              <a:t>功能：新增一个符合表结构的数据行，将值表数据按表中列定义顺序或</a:t>
            </a:r>
            <a:r>
              <a:rPr lang="en-US" altLang="zh-CN" dirty="0" smtClean="0">
                <a:latin typeface="宋体" charset="-122"/>
                <a:ea typeface="宋体" charset="-122"/>
              </a:rPr>
              <a:t>[</a:t>
            </a:r>
            <a:r>
              <a:rPr lang="zh-CN" altLang="en-US" dirty="0" smtClean="0">
                <a:latin typeface="宋体" charset="-122"/>
                <a:ea typeface="宋体" charset="-122"/>
              </a:rPr>
              <a:t>列名表</a:t>
            </a:r>
            <a:r>
              <a:rPr lang="en-US" altLang="zh-CN" dirty="0" smtClean="0">
                <a:latin typeface="宋体" charset="-122"/>
                <a:ea typeface="宋体" charset="-122"/>
              </a:rPr>
              <a:t>]</a:t>
            </a:r>
            <a:r>
              <a:rPr lang="zh-CN" altLang="en-US" dirty="0" smtClean="0">
                <a:latin typeface="宋体" charset="-122"/>
                <a:ea typeface="宋体" charset="-122"/>
              </a:rPr>
              <a:t>顺序赋给对应列名。</a:t>
            </a:r>
            <a:endParaRPr lang="zh-CN" altLang="en-US" dirty="0"/>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142</a:t>
            </a:fld>
            <a:endParaRPr lang="zh-CN" altLang="en-US"/>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a:t>
            </a:r>
            <a:endParaRPr lang="zh-CN" altLang="en-US" dirty="0"/>
          </a:p>
        </p:txBody>
      </p:sp>
      <p:sp>
        <p:nvSpPr>
          <p:cNvPr id="3" name="内容占位符 2"/>
          <p:cNvSpPr>
            <a:spLocks noGrp="1"/>
          </p:cNvSpPr>
          <p:nvPr>
            <p:ph idx="1"/>
          </p:nvPr>
        </p:nvSpPr>
        <p:spPr/>
        <p:txBody>
          <a:bodyPr/>
          <a:lstStyle/>
          <a:p>
            <a:pPr algn="just" eaLnBrk="1" hangingPunct="1"/>
            <a:r>
              <a:rPr lang="zh-CN" altLang="en-US" dirty="0" smtClean="0"/>
              <a:t>值与列名按顺序对应，要求值类型与列数据类型一致。</a:t>
            </a:r>
          </a:p>
          <a:p>
            <a:pPr algn="just" eaLnBrk="1" hangingPunct="1"/>
            <a:r>
              <a:rPr lang="zh-CN" altLang="en-US" dirty="0" smtClean="0"/>
              <a:t>对语句中无值对应的列名赋</a:t>
            </a:r>
            <a:r>
              <a:rPr lang="en-US" altLang="zh-CN" dirty="0" smtClean="0"/>
              <a:t>NULL</a:t>
            </a:r>
            <a:r>
              <a:rPr lang="zh-CN" altLang="en-US" dirty="0" smtClean="0"/>
              <a:t>。</a:t>
            </a:r>
          </a:p>
          <a:p>
            <a:pPr eaLnBrk="1" hangingPunct="1"/>
            <a:r>
              <a:rPr lang="zh-CN" altLang="en-US" dirty="0" smtClean="0"/>
              <a:t>如果没有指明列名表，则新插入记录的值的顺序必须与表中列的顺序一致，且每一列均有值（可为空）。</a:t>
            </a:r>
          </a:p>
          <a:p>
            <a:endParaRPr lang="zh-CN" altLang="en-US" dirty="0"/>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143</a:t>
            </a:fld>
            <a:endParaRPr lang="zh-CN" altLang="en-US"/>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r>
              <a:rPr lang="zh-CN" altLang="zh-CN" sz="3200" dirty="0" smtClean="0"/>
              <a:t>例</a:t>
            </a:r>
            <a:r>
              <a:rPr lang="en-US" altLang="zh-CN" sz="3200" dirty="0" smtClean="0"/>
              <a:t>1  </a:t>
            </a:r>
            <a:r>
              <a:rPr lang="zh-CN" altLang="zh-CN" sz="3200" dirty="0" smtClean="0"/>
              <a:t>将一个新生插入到</a:t>
            </a:r>
            <a:r>
              <a:rPr lang="en-US" altLang="zh-CN" sz="3200" dirty="0" smtClean="0"/>
              <a:t>Student</a:t>
            </a:r>
            <a:r>
              <a:rPr lang="zh-CN" altLang="zh-CN" sz="3200" dirty="0" smtClean="0"/>
              <a:t>表中，其学号为：</a:t>
            </a:r>
            <a:r>
              <a:rPr lang="en-US" altLang="zh-CN" sz="3200" dirty="0" smtClean="0"/>
              <a:t>0821105</a:t>
            </a:r>
            <a:r>
              <a:rPr lang="zh-CN" altLang="zh-CN" sz="3200" dirty="0" smtClean="0"/>
              <a:t>，姓名为：陈冬，性别为：男，年龄</a:t>
            </a:r>
            <a:r>
              <a:rPr lang="en-US" altLang="zh-CN" sz="3200" dirty="0" smtClean="0"/>
              <a:t>18</a:t>
            </a:r>
            <a:r>
              <a:rPr lang="zh-CN" altLang="zh-CN" sz="3200" dirty="0" smtClean="0"/>
              <a:t>岁，信息管理系学生。</a:t>
            </a:r>
          </a:p>
          <a:p>
            <a:pPr>
              <a:buNone/>
            </a:pPr>
            <a:r>
              <a:rPr lang="en-US" altLang="zh-CN" sz="3200" dirty="0" smtClean="0">
                <a:solidFill>
                  <a:srgbClr val="005800"/>
                </a:solidFill>
              </a:rPr>
              <a:t> INSERT INTO Student VALUES</a:t>
            </a:r>
          </a:p>
          <a:p>
            <a:pPr>
              <a:buNone/>
            </a:pPr>
            <a:r>
              <a:rPr lang="en-US" altLang="zh-CN" sz="3200" dirty="0" smtClean="0">
                <a:solidFill>
                  <a:srgbClr val="005800"/>
                </a:solidFill>
              </a:rPr>
              <a:t> ('0821105', '</a:t>
            </a:r>
            <a:r>
              <a:rPr lang="zh-CN" altLang="zh-CN" sz="3200" dirty="0" smtClean="0">
                <a:solidFill>
                  <a:srgbClr val="005800"/>
                </a:solidFill>
              </a:rPr>
              <a:t>陈冬</a:t>
            </a:r>
            <a:r>
              <a:rPr lang="en-US" altLang="zh-CN" sz="3200" dirty="0" smtClean="0">
                <a:solidFill>
                  <a:srgbClr val="005800"/>
                </a:solidFill>
              </a:rPr>
              <a:t>', '</a:t>
            </a:r>
            <a:r>
              <a:rPr lang="zh-CN" altLang="zh-CN" sz="3200" dirty="0" smtClean="0">
                <a:solidFill>
                  <a:srgbClr val="005800"/>
                </a:solidFill>
              </a:rPr>
              <a:t>男</a:t>
            </a:r>
            <a:r>
              <a:rPr lang="en-US" altLang="zh-CN" sz="3200" dirty="0" smtClean="0">
                <a:solidFill>
                  <a:srgbClr val="005800"/>
                </a:solidFill>
              </a:rPr>
              <a:t>', 18, '</a:t>
            </a:r>
            <a:r>
              <a:rPr lang="zh-CN" altLang="zh-CN" sz="3200" dirty="0" smtClean="0">
                <a:solidFill>
                  <a:srgbClr val="005800"/>
                </a:solidFill>
              </a:rPr>
              <a:t>信息管理系</a:t>
            </a:r>
            <a:r>
              <a:rPr lang="en-US" altLang="zh-CN" sz="3200" dirty="0" smtClean="0">
                <a:solidFill>
                  <a:srgbClr val="005800"/>
                </a:solidFill>
              </a:rPr>
              <a:t>')</a:t>
            </a:r>
            <a:endParaRPr lang="zh-CN" altLang="en-US" sz="3200" dirty="0">
              <a:solidFill>
                <a:srgbClr val="0058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144</a:t>
            </a:fld>
            <a:endParaRPr lang="zh-CN" altLang="en-US"/>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395536" y="1414934"/>
            <a:ext cx="8352928" cy="4678362"/>
          </a:xfrm>
        </p:spPr>
        <p:txBody>
          <a:bodyPr/>
          <a:lstStyle/>
          <a:p>
            <a:r>
              <a:rPr lang="zh-CN" altLang="zh-CN" sz="3200" dirty="0" smtClean="0"/>
              <a:t>例</a:t>
            </a:r>
            <a:r>
              <a:rPr lang="en-US" altLang="zh-CN" sz="3200" dirty="0" smtClean="0"/>
              <a:t>2  </a:t>
            </a:r>
            <a:r>
              <a:rPr lang="zh-CN" altLang="zh-CN" sz="3200" dirty="0" smtClean="0"/>
              <a:t>在</a:t>
            </a:r>
            <a:r>
              <a:rPr lang="en-US" altLang="zh-CN" sz="3200" dirty="0" smtClean="0"/>
              <a:t>SC</a:t>
            </a:r>
            <a:r>
              <a:rPr lang="zh-CN" altLang="zh-CN" sz="3200" dirty="0" smtClean="0"/>
              <a:t>表中插入一条新记录，学号为“</a:t>
            </a:r>
            <a:r>
              <a:rPr lang="en-US" altLang="zh-CN" sz="3200" dirty="0" smtClean="0"/>
              <a:t>0821105</a:t>
            </a:r>
            <a:r>
              <a:rPr lang="zh-CN" altLang="zh-CN" sz="3200" dirty="0" smtClean="0"/>
              <a:t>”，选修的课程号为“</a:t>
            </a:r>
            <a:r>
              <a:rPr lang="en-US" altLang="zh-CN" sz="3200" dirty="0" smtClean="0"/>
              <a:t>C001</a:t>
            </a:r>
            <a:r>
              <a:rPr lang="zh-CN" altLang="zh-CN" sz="3200" dirty="0" smtClean="0"/>
              <a:t>”，成绩暂缺。</a:t>
            </a:r>
          </a:p>
          <a:p>
            <a:pPr>
              <a:lnSpc>
                <a:spcPct val="100000"/>
              </a:lnSpc>
              <a:spcBef>
                <a:spcPts val="600"/>
              </a:spcBef>
              <a:buNone/>
            </a:pPr>
            <a:r>
              <a:rPr lang="en-US" altLang="zh-CN" sz="3200" dirty="0" smtClean="0">
                <a:solidFill>
                  <a:srgbClr val="005800"/>
                </a:solidFill>
              </a:rPr>
              <a:t> INSERT INTO SC(</a:t>
            </a:r>
            <a:r>
              <a:rPr lang="en-US" altLang="zh-CN" sz="3200" dirty="0" err="1" smtClean="0">
                <a:solidFill>
                  <a:srgbClr val="005800"/>
                </a:solidFill>
              </a:rPr>
              <a:t>Sno</a:t>
            </a:r>
            <a:r>
              <a:rPr lang="en-US" altLang="zh-CN" sz="3200" dirty="0" smtClean="0">
                <a:solidFill>
                  <a:srgbClr val="005800"/>
                </a:solidFill>
              </a:rPr>
              <a:t>, </a:t>
            </a:r>
            <a:r>
              <a:rPr lang="en-US" altLang="zh-CN" sz="3200" dirty="0" err="1" smtClean="0">
                <a:solidFill>
                  <a:srgbClr val="005800"/>
                </a:solidFill>
              </a:rPr>
              <a:t>Cno</a:t>
            </a:r>
            <a:r>
              <a:rPr lang="en-US" altLang="zh-CN" sz="3200" dirty="0" smtClean="0">
                <a:solidFill>
                  <a:srgbClr val="005800"/>
                </a:solidFill>
              </a:rPr>
              <a:t>)   </a:t>
            </a:r>
          </a:p>
          <a:p>
            <a:pPr>
              <a:lnSpc>
                <a:spcPct val="100000"/>
              </a:lnSpc>
              <a:spcBef>
                <a:spcPts val="600"/>
              </a:spcBef>
              <a:buNone/>
            </a:pPr>
            <a:r>
              <a:rPr lang="en-US" altLang="zh-CN" sz="3200" dirty="0" smtClean="0">
                <a:solidFill>
                  <a:srgbClr val="005800"/>
                </a:solidFill>
              </a:rPr>
              <a:t>   VALUES('0821105', 'C001')</a:t>
            </a:r>
          </a:p>
          <a:p>
            <a:pPr marL="342900" indent="-342900" algn="just">
              <a:buNone/>
            </a:pPr>
            <a:r>
              <a:rPr lang="zh-CN" altLang="en-US" sz="2800" dirty="0" smtClean="0">
                <a:solidFill>
                  <a:srgbClr val="FF0000"/>
                </a:solidFill>
                <a:latin typeface="方正姚体" pitchFamily="2" charset="-122"/>
                <a:ea typeface="方正姚体" pitchFamily="2" charset="-122"/>
              </a:rPr>
              <a:t>① 此时必须列出列名（因为有缺省） </a:t>
            </a:r>
          </a:p>
          <a:p>
            <a:pPr marL="342900" indent="-342900" algn="just">
              <a:buNone/>
            </a:pPr>
            <a:r>
              <a:rPr lang="zh-CN" altLang="en-US" sz="2800" dirty="0" smtClean="0">
                <a:solidFill>
                  <a:srgbClr val="FF0000"/>
                </a:solidFill>
                <a:latin typeface="方正姚体" pitchFamily="2" charset="-122"/>
                <a:ea typeface="方正姚体" pitchFamily="2" charset="-122"/>
              </a:rPr>
              <a:t>② </a:t>
            </a:r>
            <a:r>
              <a:rPr lang="en-US" altLang="zh-CN" sz="2800" dirty="0" smtClean="0">
                <a:solidFill>
                  <a:srgbClr val="FF0000"/>
                </a:solidFill>
                <a:latin typeface="方正姚体" pitchFamily="2" charset="-122"/>
                <a:ea typeface="方正姚体" pitchFamily="2" charset="-122"/>
              </a:rPr>
              <a:t>SC</a:t>
            </a:r>
            <a:r>
              <a:rPr lang="zh-CN" altLang="en-US" sz="2800" dirty="0" smtClean="0">
                <a:solidFill>
                  <a:srgbClr val="FF0000"/>
                </a:solidFill>
                <a:latin typeface="方正姚体" pitchFamily="2" charset="-122"/>
                <a:ea typeface="方正姚体" pitchFamily="2" charset="-122"/>
              </a:rPr>
              <a:t>中的</a:t>
            </a:r>
            <a:r>
              <a:rPr lang="en-US" altLang="zh-CN" sz="2800" dirty="0" smtClean="0">
                <a:solidFill>
                  <a:srgbClr val="FF0000"/>
                </a:solidFill>
                <a:latin typeface="方正姚体" pitchFamily="2" charset="-122"/>
                <a:ea typeface="方正姚体" pitchFamily="2" charset="-122"/>
              </a:rPr>
              <a:t>Grade</a:t>
            </a:r>
            <a:r>
              <a:rPr lang="zh-CN" altLang="en-US" sz="2800" dirty="0" smtClean="0">
                <a:solidFill>
                  <a:srgbClr val="FF0000"/>
                </a:solidFill>
                <a:latin typeface="方正姚体" pitchFamily="2" charset="-122"/>
                <a:ea typeface="方正姚体" pitchFamily="2" charset="-122"/>
              </a:rPr>
              <a:t>必须允许为</a:t>
            </a:r>
            <a:r>
              <a:rPr lang="en-US" altLang="zh-CN" sz="2800" dirty="0" smtClean="0">
                <a:solidFill>
                  <a:srgbClr val="FF0000"/>
                </a:solidFill>
                <a:latin typeface="方正姚体" pitchFamily="2" charset="-122"/>
                <a:ea typeface="方正姚体" pitchFamily="2" charset="-122"/>
              </a:rPr>
              <a:t>NULL</a:t>
            </a:r>
          </a:p>
          <a:p>
            <a:pPr marL="342900" indent="-342900" algn="just">
              <a:buNone/>
            </a:pPr>
            <a:r>
              <a:rPr lang="en-US" altLang="zh-CN" sz="2800" dirty="0" smtClean="0">
                <a:solidFill>
                  <a:srgbClr val="FF0000"/>
                </a:solidFill>
                <a:latin typeface="方正姚体" pitchFamily="2" charset="-122"/>
                <a:ea typeface="方正姚体" pitchFamily="2" charset="-122"/>
              </a:rPr>
              <a:t>	 </a:t>
            </a:r>
            <a:r>
              <a:rPr lang="zh-CN" altLang="en-US" sz="2800" dirty="0" smtClean="0">
                <a:solidFill>
                  <a:srgbClr val="FF0000"/>
                </a:solidFill>
                <a:latin typeface="方正姚体" pitchFamily="2" charset="-122"/>
                <a:ea typeface="方正姚体" pitchFamily="2" charset="-122"/>
              </a:rPr>
              <a:t>实际插入的值为：</a:t>
            </a:r>
            <a:r>
              <a:rPr lang="en-US" altLang="zh-CN" sz="2800" dirty="0" smtClean="0">
                <a:solidFill>
                  <a:srgbClr val="0000FF"/>
                </a:solidFill>
                <a:latin typeface="方正姚体" pitchFamily="2" charset="-122"/>
                <a:ea typeface="方正姚体" pitchFamily="2" charset="-122"/>
              </a:rPr>
              <a:t>('0821105', 'C001'</a:t>
            </a:r>
            <a:r>
              <a:rPr lang="zh-CN" altLang="en-US" sz="2800" dirty="0" smtClean="0">
                <a:solidFill>
                  <a:srgbClr val="0000FF"/>
                </a:solidFill>
                <a:latin typeface="方正姚体" pitchFamily="2" charset="-122"/>
                <a:ea typeface="方正姚体" pitchFamily="2" charset="-122"/>
              </a:rPr>
              <a:t>，</a:t>
            </a:r>
            <a:r>
              <a:rPr lang="en-US" altLang="zh-CN" sz="2800" dirty="0" smtClean="0">
                <a:solidFill>
                  <a:srgbClr val="0000FF"/>
                </a:solidFill>
                <a:latin typeface="方正姚体" pitchFamily="2" charset="-122"/>
                <a:ea typeface="方正姚体" pitchFamily="2" charset="-122"/>
              </a:rPr>
              <a:t>NULL)</a:t>
            </a:r>
          </a:p>
          <a:p>
            <a:pPr>
              <a:lnSpc>
                <a:spcPct val="100000"/>
              </a:lnSpc>
              <a:spcBef>
                <a:spcPts val="600"/>
              </a:spcBef>
              <a:buNone/>
            </a:pPr>
            <a:endParaRPr lang="zh-CN" altLang="en-US" sz="3200" dirty="0">
              <a:solidFill>
                <a:srgbClr val="0058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145</a:t>
            </a:fld>
            <a:endParaRPr lang="zh-CN" altLang="en-US"/>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多行插入</a:t>
            </a:r>
            <a:endParaRPr lang="zh-CN" altLang="en-US" dirty="0"/>
          </a:p>
        </p:txBody>
      </p:sp>
      <p:sp>
        <p:nvSpPr>
          <p:cNvPr id="3" name="内容占位符 2"/>
          <p:cNvSpPr>
            <a:spLocks noGrp="1"/>
          </p:cNvSpPr>
          <p:nvPr>
            <p:ph idx="1"/>
          </p:nvPr>
        </p:nvSpPr>
        <p:spPr/>
        <p:txBody>
          <a:bodyPr/>
          <a:lstStyle/>
          <a:p>
            <a:r>
              <a:rPr lang="zh-CN" altLang="zh-CN" dirty="0"/>
              <a:t>多行插入数据的</a:t>
            </a:r>
            <a:r>
              <a:rPr lang="en-US" altLang="zh-CN" dirty="0"/>
              <a:t>INSERT</a:t>
            </a:r>
            <a:r>
              <a:rPr lang="zh-CN" altLang="zh-CN" dirty="0"/>
              <a:t>语句的</a:t>
            </a:r>
            <a:r>
              <a:rPr lang="zh-CN" altLang="zh-CN" dirty="0" smtClean="0"/>
              <a:t>格式</a:t>
            </a:r>
            <a:r>
              <a:rPr lang="zh-CN" altLang="en-US" dirty="0" smtClean="0"/>
              <a:t>：</a:t>
            </a:r>
            <a:endParaRPr lang="en-US" altLang="zh-CN" dirty="0" smtClean="0"/>
          </a:p>
          <a:p>
            <a:pPr marL="0" indent="0">
              <a:buNone/>
            </a:pPr>
            <a:r>
              <a:rPr lang="en-US" altLang="zh-CN" dirty="0" smtClean="0">
                <a:solidFill>
                  <a:srgbClr val="FF0000"/>
                </a:solidFill>
              </a:rPr>
              <a:t>INSERT </a:t>
            </a:r>
            <a:r>
              <a:rPr lang="en-US" altLang="zh-CN" dirty="0">
                <a:solidFill>
                  <a:srgbClr val="FF0000"/>
                </a:solidFill>
              </a:rPr>
              <a:t>[INTO] &lt;</a:t>
            </a:r>
            <a:r>
              <a:rPr lang="zh-CN" altLang="zh-CN" dirty="0">
                <a:solidFill>
                  <a:srgbClr val="FF0000"/>
                </a:solidFill>
              </a:rPr>
              <a:t>表名</a:t>
            </a:r>
            <a:r>
              <a:rPr lang="en-US" altLang="zh-CN" dirty="0">
                <a:solidFill>
                  <a:srgbClr val="FF0000"/>
                </a:solidFill>
              </a:rPr>
              <a:t>&gt; [(&lt;</a:t>
            </a:r>
            <a:r>
              <a:rPr lang="zh-CN" altLang="zh-CN" dirty="0">
                <a:solidFill>
                  <a:srgbClr val="FF0000"/>
                </a:solidFill>
              </a:rPr>
              <a:t>列名表</a:t>
            </a:r>
            <a:r>
              <a:rPr lang="en-US" altLang="zh-CN" dirty="0" smtClean="0">
                <a:solidFill>
                  <a:srgbClr val="FF0000"/>
                </a:solidFill>
              </a:rPr>
              <a:t>&gt;)]</a:t>
            </a:r>
          </a:p>
          <a:p>
            <a:pPr marL="0" indent="0">
              <a:buNone/>
            </a:pPr>
            <a:r>
              <a:rPr lang="en-US" altLang="zh-CN" dirty="0" smtClean="0">
                <a:solidFill>
                  <a:srgbClr val="FF0000"/>
                </a:solidFill>
              </a:rPr>
              <a:t>  SELECT</a:t>
            </a:r>
            <a:r>
              <a:rPr lang="zh-CN" altLang="zh-CN" dirty="0">
                <a:solidFill>
                  <a:srgbClr val="FF0000"/>
                </a:solidFill>
              </a:rPr>
              <a:t>语句</a:t>
            </a:r>
          </a:p>
          <a:p>
            <a:r>
              <a:rPr lang="zh-CN" altLang="zh-CN" dirty="0"/>
              <a:t>此语句是将查询产生的结果集插入到表中。</a:t>
            </a:r>
            <a:endParaRPr lang="zh-CN" altLang="en-US" dirty="0"/>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2016年3月3日11时20分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146</a:t>
            </a:fld>
            <a:endParaRPr lang="zh-CN" altLang="en-US"/>
          </a:p>
        </p:txBody>
      </p:sp>
    </p:spTree>
    <p:extLst>
      <p:ext uri="{BB962C8B-B14F-4D97-AF65-F5344CB8AC3E}">
        <p14:creationId xmlns:p14="http://schemas.microsoft.com/office/powerpoint/2010/main" val="106287332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566738" y="1340768"/>
            <a:ext cx="8181726" cy="4752528"/>
          </a:xfrm>
        </p:spPr>
        <p:txBody>
          <a:bodyPr/>
          <a:lstStyle/>
          <a:p>
            <a:pPr>
              <a:lnSpc>
                <a:spcPct val="100000"/>
              </a:lnSpc>
              <a:spcBef>
                <a:spcPts val="0"/>
              </a:spcBef>
            </a:pPr>
            <a:r>
              <a:rPr lang="zh-CN" altLang="zh-CN" sz="2400" dirty="0"/>
              <a:t>例</a:t>
            </a:r>
            <a:r>
              <a:rPr lang="en-US" altLang="zh-CN" sz="2400" dirty="0"/>
              <a:t>3 </a:t>
            </a:r>
            <a:r>
              <a:rPr lang="zh-CN" altLang="zh-CN" sz="2400" dirty="0"/>
              <a:t>本示例首先创建一个新表，然后将计算机系每个学生的姓名、选的课程名和考试成绩插入到此表中。</a:t>
            </a:r>
          </a:p>
          <a:p>
            <a:pPr>
              <a:lnSpc>
                <a:spcPct val="100000"/>
              </a:lnSpc>
              <a:spcBef>
                <a:spcPts val="0"/>
              </a:spcBef>
            </a:pPr>
            <a:r>
              <a:rPr lang="zh-CN" altLang="zh-CN" sz="2400" dirty="0">
                <a:solidFill>
                  <a:srgbClr val="FF0000"/>
                </a:solidFill>
              </a:rPr>
              <a:t>（</a:t>
            </a:r>
            <a:r>
              <a:rPr lang="en-US" altLang="zh-CN" sz="2400" dirty="0">
                <a:solidFill>
                  <a:srgbClr val="FF0000"/>
                </a:solidFill>
              </a:rPr>
              <a:t>1</a:t>
            </a:r>
            <a:r>
              <a:rPr lang="zh-CN" altLang="zh-CN" sz="2400" dirty="0">
                <a:solidFill>
                  <a:srgbClr val="FF0000"/>
                </a:solidFill>
              </a:rPr>
              <a:t>）创建表</a:t>
            </a:r>
          </a:p>
          <a:p>
            <a:pPr marL="0" indent="0">
              <a:lnSpc>
                <a:spcPct val="100000"/>
              </a:lnSpc>
              <a:spcBef>
                <a:spcPts val="0"/>
              </a:spcBef>
              <a:buNone/>
            </a:pPr>
            <a:r>
              <a:rPr lang="en-US" altLang="zh-CN" sz="2400" dirty="0">
                <a:solidFill>
                  <a:srgbClr val="0000FF"/>
                </a:solidFill>
              </a:rPr>
              <a:t>    CREATE TABLE </a:t>
            </a:r>
            <a:r>
              <a:rPr lang="en-US" altLang="zh-CN" sz="2400" dirty="0" err="1">
                <a:solidFill>
                  <a:srgbClr val="0000FF"/>
                </a:solidFill>
              </a:rPr>
              <a:t>CS_Student</a:t>
            </a:r>
            <a:r>
              <a:rPr lang="en-US" altLang="zh-CN" sz="2400" dirty="0">
                <a:solidFill>
                  <a:srgbClr val="0000FF"/>
                </a:solidFill>
              </a:rPr>
              <a:t>(</a:t>
            </a:r>
            <a:endParaRPr lang="zh-CN" altLang="zh-CN" sz="2400" dirty="0">
              <a:solidFill>
                <a:srgbClr val="0000FF"/>
              </a:solidFill>
            </a:endParaRPr>
          </a:p>
          <a:p>
            <a:pPr marL="0" indent="0">
              <a:lnSpc>
                <a:spcPct val="100000"/>
              </a:lnSpc>
              <a:spcBef>
                <a:spcPts val="0"/>
              </a:spcBef>
              <a:buNone/>
            </a:pPr>
            <a:r>
              <a:rPr lang="en-US" altLang="zh-CN" sz="2400" dirty="0">
                <a:solidFill>
                  <a:srgbClr val="0000FF"/>
                </a:solidFill>
              </a:rPr>
              <a:t>  	  </a:t>
            </a:r>
            <a:r>
              <a:rPr lang="en-US" altLang="zh-CN" sz="2400" dirty="0" err="1">
                <a:solidFill>
                  <a:srgbClr val="0000FF"/>
                </a:solidFill>
              </a:rPr>
              <a:t>Sname</a:t>
            </a:r>
            <a:r>
              <a:rPr lang="en-US" altLang="zh-CN" sz="2400" dirty="0">
                <a:solidFill>
                  <a:srgbClr val="0000FF"/>
                </a:solidFill>
              </a:rPr>
              <a:t> varchar(20) ,</a:t>
            </a:r>
            <a:endParaRPr lang="zh-CN" altLang="zh-CN" sz="2400" dirty="0">
              <a:solidFill>
                <a:srgbClr val="0000FF"/>
              </a:solidFill>
            </a:endParaRPr>
          </a:p>
          <a:p>
            <a:pPr marL="0" indent="0">
              <a:lnSpc>
                <a:spcPct val="100000"/>
              </a:lnSpc>
              <a:spcBef>
                <a:spcPts val="0"/>
              </a:spcBef>
              <a:buNone/>
            </a:pPr>
            <a:r>
              <a:rPr lang="en-US" altLang="zh-CN" sz="2400" dirty="0">
                <a:solidFill>
                  <a:srgbClr val="0000FF"/>
                </a:solidFill>
              </a:rPr>
              <a:t>  	  </a:t>
            </a:r>
            <a:r>
              <a:rPr lang="en-US" altLang="zh-CN" sz="2400" dirty="0" err="1">
                <a:solidFill>
                  <a:srgbClr val="0000FF"/>
                </a:solidFill>
              </a:rPr>
              <a:t>Cname</a:t>
            </a:r>
            <a:r>
              <a:rPr lang="en-US" altLang="zh-CN" sz="2400" dirty="0">
                <a:solidFill>
                  <a:srgbClr val="0000FF"/>
                </a:solidFill>
              </a:rPr>
              <a:t> varchar(40) ,</a:t>
            </a:r>
            <a:endParaRPr lang="zh-CN" altLang="zh-CN" sz="2400" dirty="0">
              <a:solidFill>
                <a:srgbClr val="0000FF"/>
              </a:solidFill>
            </a:endParaRPr>
          </a:p>
          <a:p>
            <a:pPr marL="0" indent="0">
              <a:lnSpc>
                <a:spcPct val="100000"/>
              </a:lnSpc>
              <a:spcBef>
                <a:spcPts val="0"/>
              </a:spcBef>
              <a:buNone/>
            </a:pPr>
            <a:r>
              <a:rPr lang="en-US" altLang="zh-CN" sz="2400" dirty="0">
                <a:solidFill>
                  <a:srgbClr val="0000FF"/>
                </a:solidFill>
              </a:rPr>
              <a:t>  	  Grade </a:t>
            </a:r>
            <a:r>
              <a:rPr lang="en-US" altLang="zh-CN" sz="2400" dirty="0" err="1">
                <a:solidFill>
                  <a:srgbClr val="0000FF"/>
                </a:solidFill>
              </a:rPr>
              <a:t>tinyint</a:t>
            </a:r>
            <a:r>
              <a:rPr lang="en-US" altLang="zh-CN" sz="2400" dirty="0">
                <a:solidFill>
                  <a:srgbClr val="0000FF"/>
                </a:solidFill>
              </a:rPr>
              <a:t> )</a:t>
            </a:r>
            <a:endParaRPr lang="zh-CN" altLang="zh-CN" sz="2400" dirty="0">
              <a:solidFill>
                <a:srgbClr val="0000FF"/>
              </a:solidFill>
            </a:endParaRPr>
          </a:p>
          <a:p>
            <a:pPr>
              <a:lnSpc>
                <a:spcPct val="100000"/>
              </a:lnSpc>
              <a:spcBef>
                <a:spcPts val="0"/>
              </a:spcBef>
            </a:pPr>
            <a:r>
              <a:rPr lang="zh-CN" altLang="zh-CN" sz="2400" dirty="0">
                <a:solidFill>
                  <a:srgbClr val="FF0000"/>
                </a:solidFill>
              </a:rPr>
              <a:t>（</a:t>
            </a:r>
            <a:r>
              <a:rPr lang="en-US" altLang="zh-CN" sz="2400" dirty="0">
                <a:solidFill>
                  <a:srgbClr val="FF0000"/>
                </a:solidFill>
              </a:rPr>
              <a:t>2</a:t>
            </a:r>
            <a:r>
              <a:rPr lang="zh-CN" altLang="zh-CN" sz="2400" dirty="0">
                <a:solidFill>
                  <a:srgbClr val="FF0000"/>
                </a:solidFill>
              </a:rPr>
              <a:t>）插入数据</a:t>
            </a:r>
          </a:p>
          <a:p>
            <a:pPr marL="438150" lvl="1" indent="0">
              <a:lnSpc>
                <a:spcPct val="100000"/>
              </a:lnSpc>
              <a:spcBef>
                <a:spcPts val="0"/>
              </a:spcBef>
              <a:buNone/>
            </a:pPr>
            <a:r>
              <a:rPr lang="en-US" altLang="zh-CN" sz="2400" dirty="0">
                <a:solidFill>
                  <a:srgbClr val="0000FF"/>
                </a:solidFill>
              </a:rPr>
              <a:t>INSERT INTO </a:t>
            </a:r>
            <a:r>
              <a:rPr lang="en-US" altLang="zh-CN" sz="2400" dirty="0" err="1">
                <a:solidFill>
                  <a:srgbClr val="0000FF"/>
                </a:solidFill>
              </a:rPr>
              <a:t>CS_Student</a:t>
            </a:r>
            <a:r>
              <a:rPr lang="en-US" altLang="zh-CN" sz="2400" dirty="0">
                <a:solidFill>
                  <a:srgbClr val="0000FF"/>
                </a:solidFill>
              </a:rPr>
              <a:t> </a:t>
            </a:r>
            <a:endParaRPr lang="zh-CN" altLang="zh-CN" sz="2400" dirty="0">
              <a:solidFill>
                <a:srgbClr val="0000FF"/>
              </a:solidFill>
            </a:endParaRPr>
          </a:p>
          <a:p>
            <a:pPr marL="438150" lvl="1" indent="0">
              <a:lnSpc>
                <a:spcPct val="100000"/>
              </a:lnSpc>
              <a:spcBef>
                <a:spcPts val="0"/>
              </a:spcBef>
              <a:buNone/>
            </a:pPr>
            <a:r>
              <a:rPr lang="en-US" altLang="zh-CN" sz="2400" dirty="0">
                <a:solidFill>
                  <a:srgbClr val="0000FF"/>
                </a:solidFill>
              </a:rPr>
              <a:t> </a:t>
            </a:r>
            <a:r>
              <a:rPr lang="en-US" altLang="zh-CN" sz="2400" dirty="0" smtClean="0">
                <a:solidFill>
                  <a:srgbClr val="0000FF"/>
                </a:solidFill>
              </a:rPr>
              <a:t>SELECT </a:t>
            </a:r>
            <a:r>
              <a:rPr lang="en-US" altLang="zh-CN" sz="2400" dirty="0" err="1">
                <a:solidFill>
                  <a:srgbClr val="0000FF"/>
                </a:solidFill>
              </a:rPr>
              <a:t>Sname</a:t>
            </a:r>
            <a:r>
              <a:rPr lang="en-US" altLang="zh-CN" sz="2400" dirty="0">
                <a:solidFill>
                  <a:srgbClr val="0000FF"/>
                </a:solidFill>
              </a:rPr>
              <a:t>, </a:t>
            </a:r>
            <a:r>
              <a:rPr lang="en-US" altLang="zh-CN" sz="2400" dirty="0" err="1">
                <a:solidFill>
                  <a:srgbClr val="0000FF"/>
                </a:solidFill>
              </a:rPr>
              <a:t>Cname</a:t>
            </a:r>
            <a:r>
              <a:rPr lang="en-US" altLang="zh-CN" sz="2400" dirty="0">
                <a:solidFill>
                  <a:srgbClr val="0000FF"/>
                </a:solidFill>
              </a:rPr>
              <a:t>, Grade FROM Student S </a:t>
            </a:r>
            <a:endParaRPr lang="zh-CN" altLang="zh-CN" sz="2400" dirty="0">
              <a:solidFill>
                <a:srgbClr val="0000FF"/>
              </a:solidFill>
            </a:endParaRPr>
          </a:p>
          <a:p>
            <a:pPr marL="438150" lvl="1" indent="0">
              <a:lnSpc>
                <a:spcPct val="100000"/>
              </a:lnSpc>
              <a:spcBef>
                <a:spcPts val="0"/>
              </a:spcBef>
              <a:buNone/>
            </a:pPr>
            <a:r>
              <a:rPr lang="en-US" altLang="zh-CN" sz="2400" dirty="0" smtClean="0">
                <a:solidFill>
                  <a:srgbClr val="0000FF"/>
                </a:solidFill>
              </a:rPr>
              <a:t> JOIN </a:t>
            </a:r>
            <a:r>
              <a:rPr lang="en-US" altLang="zh-CN" sz="2400" dirty="0">
                <a:solidFill>
                  <a:srgbClr val="0000FF"/>
                </a:solidFill>
              </a:rPr>
              <a:t>SC ON </a:t>
            </a:r>
            <a:r>
              <a:rPr lang="en-US" altLang="zh-CN" sz="2400" dirty="0" err="1">
                <a:solidFill>
                  <a:srgbClr val="0000FF"/>
                </a:solidFill>
              </a:rPr>
              <a:t>S.Sno</a:t>
            </a:r>
            <a:r>
              <a:rPr lang="en-US" altLang="zh-CN" sz="2400" dirty="0">
                <a:solidFill>
                  <a:srgbClr val="0000FF"/>
                </a:solidFill>
              </a:rPr>
              <a:t> = </a:t>
            </a:r>
            <a:r>
              <a:rPr lang="en-US" altLang="zh-CN" sz="2400" dirty="0" err="1">
                <a:solidFill>
                  <a:srgbClr val="0000FF"/>
                </a:solidFill>
              </a:rPr>
              <a:t>SC.Sno</a:t>
            </a:r>
            <a:endParaRPr lang="zh-CN" altLang="zh-CN" sz="2400" dirty="0">
              <a:solidFill>
                <a:srgbClr val="0000FF"/>
              </a:solidFill>
            </a:endParaRPr>
          </a:p>
          <a:p>
            <a:pPr marL="438150" lvl="1" indent="0">
              <a:lnSpc>
                <a:spcPct val="100000"/>
              </a:lnSpc>
              <a:spcBef>
                <a:spcPts val="0"/>
              </a:spcBef>
              <a:buNone/>
            </a:pPr>
            <a:r>
              <a:rPr lang="en-US" altLang="zh-CN" sz="2400" dirty="0">
                <a:solidFill>
                  <a:srgbClr val="0000FF"/>
                </a:solidFill>
              </a:rPr>
              <a:t> </a:t>
            </a:r>
            <a:r>
              <a:rPr lang="en-US" altLang="zh-CN" sz="2400" dirty="0" smtClean="0">
                <a:solidFill>
                  <a:srgbClr val="0000FF"/>
                </a:solidFill>
              </a:rPr>
              <a:t>JOIN </a:t>
            </a:r>
            <a:r>
              <a:rPr lang="en-US" altLang="zh-CN" sz="2400" dirty="0">
                <a:solidFill>
                  <a:srgbClr val="0000FF"/>
                </a:solidFill>
              </a:rPr>
              <a:t>Course C ON </a:t>
            </a:r>
            <a:r>
              <a:rPr lang="en-US" altLang="zh-CN" sz="2400" dirty="0" err="1">
                <a:solidFill>
                  <a:srgbClr val="0000FF"/>
                </a:solidFill>
              </a:rPr>
              <a:t>C.Cno</a:t>
            </a:r>
            <a:r>
              <a:rPr lang="en-US" altLang="zh-CN" sz="2400" dirty="0">
                <a:solidFill>
                  <a:srgbClr val="0000FF"/>
                </a:solidFill>
              </a:rPr>
              <a:t> = </a:t>
            </a:r>
            <a:r>
              <a:rPr lang="en-US" altLang="zh-CN" sz="2400" dirty="0" err="1">
                <a:solidFill>
                  <a:srgbClr val="0000FF"/>
                </a:solidFill>
              </a:rPr>
              <a:t>SC.Cno</a:t>
            </a:r>
            <a:r>
              <a:rPr lang="en-US" altLang="zh-CN" sz="2400" dirty="0">
                <a:solidFill>
                  <a:srgbClr val="0000FF"/>
                </a:solidFill>
              </a:rPr>
              <a:t> </a:t>
            </a:r>
            <a:endParaRPr lang="zh-CN" altLang="zh-CN" sz="2400" dirty="0">
              <a:solidFill>
                <a:srgbClr val="0000FF"/>
              </a:solidFill>
            </a:endParaRPr>
          </a:p>
          <a:p>
            <a:pPr marL="438150" lvl="1" indent="0">
              <a:lnSpc>
                <a:spcPct val="100000"/>
              </a:lnSpc>
              <a:spcBef>
                <a:spcPts val="0"/>
              </a:spcBef>
              <a:buNone/>
            </a:pPr>
            <a:r>
              <a:rPr lang="en-US" altLang="zh-CN" sz="2400" dirty="0" smtClean="0">
                <a:solidFill>
                  <a:srgbClr val="0000FF"/>
                </a:solidFill>
              </a:rPr>
              <a:t> </a:t>
            </a:r>
            <a:r>
              <a:rPr lang="en-US" altLang="zh-CN" sz="2400" dirty="0">
                <a:solidFill>
                  <a:srgbClr val="0000FF"/>
                </a:solidFill>
              </a:rPr>
              <a:t>WHERE </a:t>
            </a:r>
            <a:r>
              <a:rPr lang="en-US" altLang="zh-CN" sz="2400" dirty="0" err="1">
                <a:solidFill>
                  <a:srgbClr val="0000FF"/>
                </a:solidFill>
              </a:rPr>
              <a:t>Sdept</a:t>
            </a:r>
            <a:r>
              <a:rPr lang="en-US" altLang="zh-CN" sz="2400" dirty="0">
                <a:solidFill>
                  <a:srgbClr val="0000FF"/>
                </a:solidFill>
              </a:rPr>
              <a:t> = '</a:t>
            </a:r>
            <a:r>
              <a:rPr lang="zh-CN" altLang="zh-CN" sz="2400" dirty="0">
                <a:solidFill>
                  <a:srgbClr val="0000FF"/>
                </a:solidFill>
              </a:rPr>
              <a:t>计算机系</a:t>
            </a:r>
            <a:r>
              <a:rPr lang="en-US" altLang="zh-CN" sz="2400" dirty="0">
                <a:solidFill>
                  <a:srgbClr val="0000FF"/>
                </a:solidFill>
              </a:rPr>
              <a:t>' </a:t>
            </a:r>
            <a:endParaRPr lang="zh-CN" altLang="en-US" sz="2400" dirty="0">
              <a:solidFill>
                <a:srgbClr val="0000FF"/>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2016年3月3日11时21分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147</a:t>
            </a:fld>
            <a:endParaRPr lang="zh-CN" altLang="en-US"/>
          </a:p>
        </p:txBody>
      </p:sp>
    </p:spTree>
    <p:extLst>
      <p:ext uri="{BB962C8B-B14F-4D97-AF65-F5344CB8AC3E}">
        <p14:creationId xmlns:p14="http://schemas.microsoft.com/office/powerpoint/2010/main" val="218465958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5.2.2 </a:t>
            </a:r>
            <a:r>
              <a:rPr lang="zh-CN" altLang="zh-CN" dirty="0" smtClean="0"/>
              <a:t>更新数据</a:t>
            </a:r>
            <a:endParaRPr lang="zh-CN" altLang="en-US" dirty="0"/>
          </a:p>
        </p:txBody>
      </p:sp>
      <p:sp>
        <p:nvSpPr>
          <p:cNvPr id="3" name="内容占位符 2"/>
          <p:cNvSpPr>
            <a:spLocks noGrp="1"/>
          </p:cNvSpPr>
          <p:nvPr>
            <p:ph idx="1"/>
          </p:nvPr>
        </p:nvSpPr>
        <p:spPr/>
        <p:txBody>
          <a:bodyPr/>
          <a:lstStyle/>
          <a:p>
            <a:pPr marL="0" indent="0">
              <a:lnSpc>
                <a:spcPct val="100000"/>
              </a:lnSpc>
              <a:spcBef>
                <a:spcPts val="1200"/>
              </a:spcBef>
              <a:buNone/>
            </a:pPr>
            <a:r>
              <a:rPr lang="en-US" altLang="zh-CN" sz="3200" dirty="0" smtClean="0">
                <a:solidFill>
                  <a:srgbClr val="FF0000"/>
                </a:solidFill>
              </a:rPr>
              <a:t> UPDATE </a:t>
            </a:r>
            <a:r>
              <a:rPr lang="en-US" altLang="zh-CN" sz="3200" dirty="0">
                <a:solidFill>
                  <a:srgbClr val="FF0000"/>
                </a:solidFill>
              </a:rPr>
              <a:t>&lt;</a:t>
            </a:r>
            <a:r>
              <a:rPr lang="zh-CN" altLang="zh-CN" sz="3200" dirty="0">
                <a:solidFill>
                  <a:srgbClr val="FF0000"/>
                </a:solidFill>
              </a:rPr>
              <a:t>表名</a:t>
            </a:r>
            <a:r>
              <a:rPr lang="en-US" altLang="zh-CN" sz="3200" dirty="0">
                <a:solidFill>
                  <a:srgbClr val="FF0000"/>
                </a:solidFill>
              </a:rPr>
              <a:t>&gt; SET &lt;</a:t>
            </a:r>
            <a:r>
              <a:rPr lang="zh-CN" altLang="zh-CN" sz="3200" dirty="0">
                <a:solidFill>
                  <a:srgbClr val="FF0000"/>
                </a:solidFill>
              </a:rPr>
              <a:t>列名</a:t>
            </a:r>
            <a:r>
              <a:rPr lang="en-US" altLang="zh-CN" sz="3200" dirty="0">
                <a:solidFill>
                  <a:srgbClr val="FF0000"/>
                </a:solidFill>
              </a:rPr>
              <a:t>&gt; </a:t>
            </a:r>
            <a:r>
              <a:rPr lang="en-US" altLang="zh-CN" sz="3200" dirty="0" smtClean="0">
                <a:solidFill>
                  <a:srgbClr val="FF0000"/>
                </a:solidFill>
              </a:rPr>
              <a:t>=</a:t>
            </a:r>
          </a:p>
          <a:p>
            <a:pPr marL="0" indent="0">
              <a:lnSpc>
                <a:spcPct val="100000"/>
              </a:lnSpc>
              <a:spcBef>
                <a:spcPts val="1200"/>
              </a:spcBef>
              <a:buNone/>
            </a:pPr>
            <a:r>
              <a:rPr lang="en-US" altLang="zh-CN" sz="3200" dirty="0" smtClean="0">
                <a:solidFill>
                  <a:srgbClr val="FF0000"/>
                </a:solidFill>
              </a:rPr>
              <a:t> </a:t>
            </a:r>
            <a:r>
              <a:rPr lang="en-US" altLang="zh-CN" sz="3200" dirty="0">
                <a:solidFill>
                  <a:srgbClr val="FF0000"/>
                </a:solidFill>
              </a:rPr>
              <a:t>{ </a:t>
            </a:r>
            <a:r>
              <a:rPr lang="zh-CN" altLang="zh-CN" sz="3200" dirty="0">
                <a:solidFill>
                  <a:srgbClr val="FF0000"/>
                </a:solidFill>
              </a:rPr>
              <a:t>表达式</a:t>
            </a:r>
            <a:r>
              <a:rPr lang="en-US" altLang="zh-CN" sz="3200" dirty="0">
                <a:solidFill>
                  <a:srgbClr val="FF0000"/>
                </a:solidFill>
              </a:rPr>
              <a:t> | DEFAULT | NULL }[,… n]</a:t>
            </a:r>
            <a:endParaRPr lang="zh-CN" altLang="zh-CN" sz="3200" dirty="0">
              <a:solidFill>
                <a:srgbClr val="FF0000"/>
              </a:solidFill>
            </a:endParaRPr>
          </a:p>
          <a:p>
            <a:pPr marL="0" indent="0">
              <a:lnSpc>
                <a:spcPct val="100000"/>
              </a:lnSpc>
              <a:spcBef>
                <a:spcPts val="1200"/>
              </a:spcBef>
              <a:buNone/>
            </a:pPr>
            <a:r>
              <a:rPr lang="en-US" altLang="zh-CN" sz="3200" dirty="0" smtClean="0">
                <a:solidFill>
                  <a:srgbClr val="FF0000"/>
                </a:solidFill>
              </a:rPr>
              <a:t> [ </a:t>
            </a:r>
            <a:r>
              <a:rPr lang="en-US" altLang="zh-CN" sz="3200" dirty="0">
                <a:solidFill>
                  <a:srgbClr val="FF0000"/>
                </a:solidFill>
              </a:rPr>
              <a:t>FROM &lt;</a:t>
            </a:r>
            <a:r>
              <a:rPr lang="zh-CN" altLang="zh-CN" sz="3200" dirty="0">
                <a:solidFill>
                  <a:srgbClr val="FF0000"/>
                </a:solidFill>
              </a:rPr>
              <a:t>条件表名</a:t>
            </a:r>
            <a:r>
              <a:rPr lang="en-US" altLang="zh-CN" sz="3200" dirty="0">
                <a:solidFill>
                  <a:srgbClr val="FF0000"/>
                </a:solidFill>
              </a:rPr>
              <a:t>&gt; [ ,...n ] ]</a:t>
            </a:r>
            <a:endParaRPr lang="zh-CN" altLang="zh-CN" sz="3200" dirty="0">
              <a:solidFill>
                <a:srgbClr val="FF0000"/>
              </a:solidFill>
            </a:endParaRPr>
          </a:p>
          <a:p>
            <a:pPr marL="0" indent="0">
              <a:lnSpc>
                <a:spcPct val="100000"/>
              </a:lnSpc>
              <a:spcBef>
                <a:spcPts val="1200"/>
              </a:spcBef>
              <a:buNone/>
            </a:pPr>
            <a:r>
              <a:rPr lang="en-US" altLang="zh-CN" sz="3200" dirty="0">
                <a:solidFill>
                  <a:srgbClr val="FF0000"/>
                </a:solidFill>
              </a:rPr>
              <a:t> [ WHERE &lt;</a:t>
            </a:r>
            <a:r>
              <a:rPr lang="zh-CN" altLang="zh-CN" sz="3200" dirty="0">
                <a:solidFill>
                  <a:srgbClr val="FF0000"/>
                </a:solidFill>
              </a:rPr>
              <a:t>更新条件</a:t>
            </a:r>
            <a:r>
              <a:rPr lang="en-US" altLang="zh-CN" sz="3200" dirty="0">
                <a:solidFill>
                  <a:srgbClr val="FF0000"/>
                </a:solidFill>
              </a:rPr>
              <a:t>&gt; </a:t>
            </a:r>
            <a:r>
              <a:rPr lang="en-US" altLang="zh-CN" sz="3200" dirty="0" smtClean="0">
                <a:solidFill>
                  <a:srgbClr val="FF0000"/>
                </a:solidFill>
              </a:rPr>
              <a:t>]</a:t>
            </a:r>
          </a:p>
          <a:p>
            <a:pPr>
              <a:lnSpc>
                <a:spcPct val="100000"/>
              </a:lnSpc>
              <a:spcBef>
                <a:spcPts val="1200"/>
              </a:spcBef>
            </a:pPr>
            <a:r>
              <a:rPr lang="en-US" altLang="zh-CN" sz="3200" dirty="0" smtClean="0">
                <a:solidFill>
                  <a:srgbClr val="0000FF"/>
                </a:solidFill>
              </a:rPr>
              <a:t>&lt;</a:t>
            </a:r>
            <a:r>
              <a:rPr lang="zh-CN" altLang="zh-CN" sz="3200" dirty="0" smtClean="0">
                <a:solidFill>
                  <a:srgbClr val="0000FF"/>
                </a:solidFill>
              </a:rPr>
              <a:t>表名</a:t>
            </a:r>
            <a:r>
              <a:rPr lang="en-US" altLang="zh-CN" sz="3200" dirty="0" smtClean="0">
                <a:solidFill>
                  <a:srgbClr val="0000FF"/>
                </a:solidFill>
              </a:rPr>
              <a:t>&gt;</a:t>
            </a:r>
            <a:r>
              <a:rPr lang="en-US" altLang="zh-CN" sz="3200" dirty="0" smtClean="0"/>
              <a:t> :</a:t>
            </a:r>
            <a:r>
              <a:rPr lang="zh-CN" altLang="zh-CN" sz="3200" dirty="0" smtClean="0"/>
              <a:t>要修改数据的表名。</a:t>
            </a:r>
          </a:p>
          <a:p>
            <a:pPr lvl="0">
              <a:lnSpc>
                <a:spcPct val="100000"/>
              </a:lnSpc>
              <a:spcBef>
                <a:spcPts val="1200"/>
              </a:spcBef>
            </a:pPr>
            <a:r>
              <a:rPr lang="en-US" altLang="zh-CN" sz="3200" dirty="0" smtClean="0">
                <a:solidFill>
                  <a:srgbClr val="0000FF"/>
                </a:solidFill>
              </a:rPr>
              <a:t>SET &lt;</a:t>
            </a:r>
            <a:r>
              <a:rPr lang="zh-CN" altLang="en-US" sz="3200" dirty="0" smtClean="0">
                <a:solidFill>
                  <a:srgbClr val="0000FF"/>
                </a:solidFill>
              </a:rPr>
              <a:t>列名</a:t>
            </a:r>
            <a:r>
              <a:rPr lang="en-US" altLang="zh-CN" sz="3200" dirty="0" smtClean="0">
                <a:solidFill>
                  <a:srgbClr val="0000FF"/>
                </a:solidFill>
              </a:rPr>
              <a:t>&gt;</a:t>
            </a:r>
            <a:r>
              <a:rPr lang="en-US" altLang="zh-CN" sz="3200" dirty="0" smtClean="0"/>
              <a:t>:</a:t>
            </a:r>
            <a:r>
              <a:rPr lang="zh-CN" altLang="zh-CN" sz="3200" dirty="0" smtClean="0"/>
              <a:t>指定要修改的列</a:t>
            </a:r>
            <a:r>
              <a:rPr lang="zh-CN" altLang="zh-CN" sz="3200" dirty="0" smtClean="0"/>
              <a:t>。</a:t>
            </a:r>
            <a:endParaRPr lang="zh-CN" altLang="zh-CN" sz="3200" dirty="0" smtClean="0"/>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2016年3月3日11时22分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148</a:t>
            </a:fld>
            <a:endParaRPr lang="zh-CN" altLang="en-US"/>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无条件更新</a:t>
            </a:r>
            <a:endParaRPr lang="zh-CN" altLang="en-US" dirty="0"/>
          </a:p>
        </p:txBody>
      </p:sp>
      <p:sp>
        <p:nvSpPr>
          <p:cNvPr id="3" name="内容占位符 2"/>
          <p:cNvSpPr>
            <a:spLocks noGrp="1"/>
          </p:cNvSpPr>
          <p:nvPr>
            <p:ph idx="1"/>
          </p:nvPr>
        </p:nvSpPr>
        <p:spPr>
          <a:xfrm>
            <a:off x="566738" y="1556792"/>
            <a:ext cx="8001000" cy="4536504"/>
          </a:xfrm>
        </p:spPr>
        <p:txBody>
          <a:bodyPr/>
          <a:lstStyle/>
          <a:p>
            <a:r>
              <a:rPr lang="zh-CN" altLang="zh-CN" dirty="0" smtClean="0"/>
              <a:t>例</a:t>
            </a:r>
            <a:r>
              <a:rPr lang="en-US" altLang="zh-CN" dirty="0" smtClean="0"/>
              <a:t>4 </a:t>
            </a:r>
            <a:r>
              <a:rPr lang="zh-CN" altLang="zh-CN" dirty="0" smtClean="0"/>
              <a:t>将所有学生的年龄加</a:t>
            </a:r>
            <a:r>
              <a:rPr lang="en-US" altLang="zh-CN" dirty="0" smtClean="0"/>
              <a:t>1</a:t>
            </a:r>
            <a:r>
              <a:rPr lang="zh-CN" altLang="zh-CN" dirty="0" smtClean="0"/>
              <a:t>。</a:t>
            </a:r>
          </a:p>
          <a:p>
            <a:pPr lvl="1">
              <a:buNone/>
            </a:pPr>
            <a:r>
              <a:rPr lang="en-US" altLang="zh-CN" dirty="0" smtClean="0">
                <a:solidFill>
                  <a:srgbClr val="005800"/>
                </a:solidFill>
              </a:rPr>
              <a:t>UPDATE Student </a:t>
            </a:r>
          </a:p>
          <a:p>
            <a:pPr lvl="1">
              <a:buNone/>
            </a:pPr>
            <a:r>
              <a:rPr lang="en-US" altLang="zh-CN" dirty="0" smtClean="0">
                <a:solidFill>
                  <a:srgbClr val="005800"/>
                </a:solidFill>
              </a:rPr>
              <a:t>  SET Sage = Sage + 1</a:t>
            </a:r>
            <a:endParaRPr lang="zh-CN" altLang="en-US" dirty="0">
              <a:solidFill>
                <a:srgbClr val="0058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149</a:t>
            </a:fld>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zh-CN" dirty="0" smtClean="0"/>
              <a:t>选择</a:t>
            </a:r>
            <a:r>
              <a:rPr lang="zh-CN" altLang="zh-CN" dirty="0"/>
              <a:t>表中的若干元组</a:t>
            </a:r>
            <a:endParaRPr lang="zh-CN" altLang="en-US" dirty="0"/>
          </a:p>
        </p:txBody>
      </p:sp>
      <p:sp>
        <p:nvSpPr>
          <p:cNvPr id="3" name="内容占位符 2"/>
          <p:cNvSpPr>
            <a:spLocks noGrp="1"/>
          </p:cNvSpPr>
          <p:nvPr>
            <p:ph idx="1"/>
          </p:nvPr>
        </p:nvSpPr>
        <p:spPr/>
        <p:txBody>
          <a:bodyPr/>
          <a:lstStyle/>
          <a:p>
            <a:r>
              <a:rPr lang="zh-CN" altLang="zh-CN" dirty="0" smtClean="0"/>
              <a:t>消除</a:t>
            </a:r>
            <a:r>
              <a:rPr lang="zh-CN" altLang="en-US" dirty="0"/>
              <a:t>结果</a:t>
            </a:r>
            <a:r>
              <a:rPr lang="zh-CN" altLang="en-US" dirty="0" smtClean="0"/>
              <a:t>集中的重复行</a:t>
            </a:r>
            <a:endParaRPr lang="en-US" altLang="zh-CN" dirty="0" smtClean="0"/>
          </a:p>
          <a:p>
            <a:r>
              <a:rPr lang="zh-CN" altLang="zh-CN" dirty="0"/>
              <a:t>查询满足条件的元组</a:t>
            </a:r>
            <a:endParaRPr lang="zh-CN" altLang="en-US" dirty="0"/>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15</a:t>
            </a:fld>
            <a:endParaRPr lang="zh-CN" altLang="en-US"/>
          </a:p>
        </p:txBody>
      </p:sp>
    </p:spTree>
    <p:extLst>
      <p:ext uri="{BB962C8B-B14F-4D97-AF65-F5344CB8AC3E}">
        <p14:creationId xmlns:p14="http://schemas.microsoft.com/office/powerpoint/2010/main" val="416651318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有条件更新</a:t>
            </a:r>
            <a:endParaRPr lang="zh-CN" altLang="en-US" dirty="0"/>
          </a:p>
        </p:txBody>
      </p:sp>
      <p:sp>
        <p:nvSpPr>
          <p:cNvPr id="3" name="内容占位符 2"/>
          <p:cNvSpPr>
            <a:spLocks noGrp="1"/>
          </p:cNvSpPr>
          <p:nvPr>
            <p:ph idx="1"/>
          </p:nvPr>
        </p:nvSpPr>
        <p:spPr>
          <a:xfrm>
            <a:off x="566738" y="1484784"/>
            <a:ext cx="8001000" cy="4608512"/>
          </a:xfrm>
        </p:spPr>
        <p:txBody>
          <a:bodyPr/>
          <a:lstStyle/>
          <a:p>
            <a:pPr marL="0" indent="0" eaLnBrk="1" hangingPunct="1"/>
            <a:r>
              <a:rPr lang="zh-CN" altLang="en-US" dirty="0" smtClean="0"/>
              <a:t>更改表中满足条件的行中指定的列值：</a:t>
            </a:r>
          </a:p>
          <a:p>
            <a:pPr marL="438150" lvl="1" indent="0" eaLnBrk="1" hangingPunct="1"/>
            <a:r>
              <a:rPr lang="en-US" altLang="zh-CN" dirty="0" smtClean="0"/>
              <a:t> </a:t>
            </a:r>
            <a:r>
              <a:rPr lang="zh-CN" altLang="en-US" dirty="0" smtClean="0"/>
              <a:t>基于本表条件的更新 </a:t>
            </a:r>
          </a:p>
          <a:p>
            <a:pPr marL="438150" lvl="1" indent="0" eaLnBrk="1" hangingPunct="1"/>
            <a:r>
              <a:rPr lang="en-US" altLang="zh-CN" dirty="0" smtClean="0"/>
              <a:t> </a:t>
            </a:r>
            <a:r>
              <a:rPr lang="zh-CN" altLang="en-US" dirty="0" smtClean="0"/>
              <a:t>基于其它表条件的更新</a:t>
            </a:r>
          </a:p>
          <a:p>
            <a:endParaRPr lang="zh-CN" altLang="en-US" dirty="0"/>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150</a:t>
            </a:fld>
            <a:endParaRPr lang="zh-CN" altLang="en-US"/>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基于本表条件的更新</a:t>
            </a:r>
            <a:endParaRPr lang="zh-CN" altLang="en-US" dirty="0"/>
          </a:p>
        </p:txBody>
      </p:sp>
      <p:sp>
        <p:nvSpPr>
          <p:cNvPr id="3" name="内容占位符 2"/>
          <p:cNvSpPr>
            <a:spLocks noGrp="1"/>
          </p:cNvSpPr>
          <p:nvPr>
            <p:ph idx="1"/>
          </p:nvPr>
        </p:nvSpPr>
        <p:spPr/>
        <p:txBody>
          <a:bodyPr/>
          <a:lstStyle/>
          <a:p>
            <a:r>
              <a:rPr lang="zh-CN" altLang="zh-CN" dirty="0" smtClean="0"/>
              <a:t>例</a:t>
            </a:r>
            <a:r>
              <a:rPr lang="en-US" altLang="zh-CN" dirty="0" smtClean="0"/>
              <a:t>5 </a:t>
            </a:r>
            <a:r>
              <a:rPr lang="zh-CN" altLang="zh-CN" dirty="0" smtClean="0"/>
              <a:t>将“</a:t>
            </a:r>
            <a:r>
              <a:rPr lang="en-US" altLang="zh-CN" dirty="0" smtClean="0"/>
              <a:t>0811104</a:t>
            </a:r>
            <a:r>
              <a:rPr lang="zh-CN" altLang="zh-CN" dirty="0" smtClean="0"/>
              <a:t>”号学生的年龄改为</a:t>
            </a:r>
            <a:r>
              <a:rPr lang="en-US" altLang="zh-CN" dirty="0" smtClean="0"/>
              <a:t>18</a:t>
            </a:r>
            <a:r>
              <a:rPr lang="zh-CN" altLang="zh-CN" dirty="0" smtClean="0"/>
              <a:t>岁。</a:t>
            </a:r>
          </a:p>
          <a:p>
            <a:pPr lvl="1">
              <a:buNone/>
            </a:pPr>
            <a:r>
              <a:rPr lang="en-US" altLang="zh-CN" dirty="0" smtClean="0">
                <a:solidFill>
                  <a:srgbClr val="005800"/>
                </a:solidFill>
              </a:rPr>
              <a:t>UPDATE Student SET Sage = 18</a:t>
            </a:r>
            <a:endParaRPr lang="zh-CN" altLang="zh-CN" dirty="0" smtClean="0">
              <a:solidFill>
                <a:srgbClr val="005800"/>
              </a:solidFill>
            </a:endParaRPr>
          </a:p>
          <a:p>
            <a:pPr lvl="1">
              <a:buNone/>
            </a:pPr>
            <a:r>
              <a:rPr lang="en-US" altLang="zh-CN" dirty="0" smtClean="0">
                <a:solidFill>
                  <a:srgbClr val="005800"/>
                </a:solidFill>
              </a:rPr>
              <a:t>  WHERE </a:t>
            </a:r>
            <a:r>
              <a:rPr lang="en-US" altLang="zh-CN" dirty="0" err="1" smtClean="0">
                <a:solidFill>
                  <a:srgbClr val="005800"/>
                </a:solidFill>
              </a:rPr>
              <a:t>Sno</a:t>
            </a:r>
            <a:r>
              <a:rPr lang="en-US" altLang="zh-CN" dirty="0" smtClean="0">
                <a:solidFill>
                  <a:srgbClr val="005800"/>
                </a:solidFill>
              </a:rPr>
              <a:t> = '0811104'</a:t>
            </a:r>
            <a:endParaRPr lang="zh-CN" altLang="en-US" dirty="0">
              <a:solidFill>
                <a:srgbClr val="0058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151</a:t>
            </a:fld>
            <a:endParaRPr lang="zh-CN" altLang="en-US"/>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基于其他表条件的更新</a:t>
            </a:r>
            <a:endParaRPr lang="zh-CN" altLang="en-US" dirty="0"/>
          </a:p>
        </p:txBody>
      </p:sp>
      <p:sp>
        <p:nvSpPr>
          <p:cNvPr id="3" name="内容占位符 2"/>
          <p:cNvSpPr>
            <a:spLocks noGrp="1"/>
          </p:cNvSpPr>
          <p:nvPr>
            <p:ph idx="1"/>
          </p:nvPr>
        </p:nvSpPr>
        <p:spPr>
          <a:xfrm>
            <a:off x="323528" y="1340768"/>
            <a:ext cx="8496944" cy="4824536"/>
          </a:xfrm>
        </p:spPr>
        <p:txBody>
          <a:bodyPr/>
          <a:lstStyle/>
          <a:p>
            <a:pPr>
              <a:lnSpc>
                <a:spcPct val="100000"/>
              </a:lnSpc>
              <a:spcBef>
                <a:spcPts val="0"/>
              </a:spcBef>
            </a:pPr>
            <a:r>
              <a:rPr lang="zh-CN" altLang="zh-CN" sz="3200" dirty="0" smtClean="0"/>
              <a:t>例</a:t>
            </a:r>
            <a:r>
              <a:rPr lang="en-US" altLang="zh-CN" sz="3200" dirty="0" smtClean="0"/>
              <a:t>6 </a:t>
            </a:r>
            <a:r>
              <a:rPr lang="zh-CN" altLang="zh-CN" sz="3200" dirty="0" smtClean="0"/>
              <a:t>将计算机系全体学生的成绩加</a:t>
            </a:r>
            <a:r>
              <a:rPr lang="en-US" altLang="zh-CN" sz="3200" dirty="0" smtClean="0"/>
              <a:t>5</a:t>
            </a:r>
            <a:r>
              <a:rPr lang="zh-CN" altLang="zh-CN" sz="3200" dirty="0" smtClean="0"/>
              <a:t>分。</a:t>
            </a:r>
          </a:p>
          <a:p>
            <a:pPr>
              <a:lnSpc>
                <a:spcPct val="100000"/>
              </a:lnSpc>
              <a:spcBef>
                <a:spcPts val="600"/>
              </a:spcBef>
            </a:pPr>
            <a:r>
              <a:rPr lang="zh-CN" altLang="zh-CN" sz="3200" dirty="0" smtClean="0">
                <a:solidFill>
                  <a:srgbClr val="FF0000"/>
                </a:solidFill>
              </a:rPr>
              <a:t>用子查询实现</a:t>
            </a:r>
          </a:p>
          <a:p>
            <a:pPr>
              <a:lnSpc>
                <a:spcPct val="100000"/>
              </a:lnSpc>
              <a:spcBef>
                <a:spcPts val="0"/>
              </a:spcBef>
              <a:buNone/>
            </a:pPr>
            <a:r>
              <a:rPr lang="en-US" altLang="zh-CN" sz="3200" dirty="0" smtClean="0">
                <a:solidFill>
                  <a:srgbClr val="005800"/>
                </a:solidFill>
              </a:rPr>
              <a:t> UPDATE SC SET Grade = Grade + 5</a:t>
            </a:r>
            <a:endParaRPr lang="zh-CN" altLang="zh-CN" sz="3200" dirty="0" smtClean="0">
              <a:solidFill>
                <a:srgbClr val="005800"/>
              </a:solidFill>
            </a:endParaRPr>
          </a:p>
          <a:p>
            <a:pPr lvl="1">
              <a:lnSpc>
                <a:spcPct val="100000"/>
              </a:lnSpc>
              <a:spcBef>
                <a:spcPts val="0"/>
              </a:spcBef>
              <a:buNone/>
            </a:pPr>
            <a:r>
              <a:rPr lang="en-US" altLang="zh-CN" sz="3200" dirty="0" smtClean="0">
                <a:solidFill>
                  <a:srgbClr val="005800"/>
                </a:solidFill>
              </a:rPr>
              <a:t>WHERE </a:t>
            </a:r>
            <a:r>
              <a:rPr lang="en-US" altLang="zh-CN" sz="3200" dirty="0" err="1" smtClean="0">
                <a:solidFill>
                  <a:srgbClr val="005800"/>
                </a:solidFill>
              </a:rPr>
              <a:t>Sno</a:t>
            </a:r>
            <a:r>
              <a:rPr lang="en-US" altLang="zh-CN" sz="3200" dirty="0" smtClean="0">
                <a:solidFill>
                  <a:srgbClr val="005800"/>
                </a:solidFill>
              </a:rPr>
              <a:t> IN(SELECT </a:t>
            </a:r>
            <a:r>
              <a:rPr lang="en-US" altLang="zh-CN" sz="3200" dirty="0" err="1" smtClean="0">
                <a:solidFill>
                  <a:srgbClr val="005800"/>
                </a:solidFill>
              </a:rPr>
              <a:t>Sno</a:t>
            </a:r>
            <a:r>
              <a:rPr lang="en-US" altLang="zh-CN" sz="3200" dirty="0" smtClean="0">
                <a:solidFill>
                  <a:srgbClr val="005800"/>
                </a:solidFill>
              </a:rPr>
              <a:t> FROM Student</a:t>
            </a:r>
            <a:endParaRPr lang="zh-CN" altLang="zh-CN" sz="3200" dirty="0" smtClean="0">
              <a:solidFill>
                <a:srgbClr val="005800"/>
              </a:solidFill>
            </a:endParaRPr>
          </a:p>
          <a:p>
            <a:pPr lvl="1">
              <a:lnSpc>
                <a:spcPct val="100000"/>
              </a:lnSpc>
              <a:spcBef>
                <a:spcPts val="0"/>
              </a:spcBef>
              <a:buNone/>
            </a:pPr>
            <a:r>
              <a:rPr lang="en-US" altLang="zh-CN" sz="3200" dirty="0" smtClean="0">
                <a:solidFill>
                  <a:srgbClr val="005800"/>
                </a:solidFill>
              </a:rPr>
              <a:t>     WHERE </a:t>
            </a:r>
            <a:r>
              <a:rPr lang="en-US" altLang="zh-CN" sz="3200" dirty="0" err="1" smtClean="0">
                <a:solidFill>
                  <a:srgbClr val="005800"/>
                </a:solidFill>
              </a:rPr>
              <a:t>Sdept</a:t>
            </a:r>
            <a:r>
              <a:rPr lang="en-US" altLang="zh-CN" sz="3200" dirty="0" smtClean="0">
                <a:solidFill>
                  <a:srgbClr val="005800"/>
                </a:solidFill>
              </a:rPr>
              <a:t> = '</a:t>
            </a:r>
            <a:r>
              <a:rPr lang="zh-CN" altLang="zh-CN" sz="3200" dirty="0" smtClean="0">
                <a:solidFill>
                  <a:srgbClr val="005800"/>
                </a:solidFill>
              </a:rPr>
              <a:t>计算机系</a:t>
            </a:r>
            <a:r>
              <a:rPr lang="en-US" altLang="zh-CN" sz="3200" dirty="0" smtClean="0">
                <a:solidFill>
                  <a:srgbClr val="005800"/>
                </a:solidFill>
              </a:rPr>
              <a:t>' )</a:t>
            </a:r>
          </a:p>
          <a:p>
            <a:pPr>
              <a:lnSpc>
                <a:spcPct val="100000"/>
              </a:lnSpc>
              <a:spcBef>
                <a:spcPts val="600"/>
              </a:spcBef>
            </a:pPr>
            <a:r>
              <a:rPr lang="zh-CN" altLang="zh-CN" sz="3200" dirty="0" smtClean="0">
                <a:solidFill>
                  <a:srgbClr val="FF0000"/>
                </a:solidFill>
              </a:rPr>
              <a:t>用</a:t>
            </a:r>
            <a:r>
              <a:rPr lang="zh-CN" altLang="en-US" sz="3200" dirty="0" smtClean="0">
                <a:solidFill>
                  <a:srgbClr val="FF0000"/>
                </a:solidFill>
              </a:rPr>
              <a:t>多表连接</a:t>
            </a:r>
            <a:r>
              <a:rPr lang="zh-CN" altLang="zh-CN" sz="3200" dirty="0" smtClean="0">
                <a:solidFill>
                  <a:srgbClr val="FF0000"/>
                </a:solidFill>
              </a:rPr>
              <a:t>实现</a:t>
            </a:r>
          </a:p>
          <a:p>
            <a:pPr>
              <a:lnSpc>
                <a:spcPct val="100000"/>
              </a:lnSpc>
              <a:spcBef>
                <a:spcPts val="0"/>
              </a:spcBef>
              <a:buNone/>
            </a:pPr>
            <a:r>
              <a:rPr lang="en-US" altLang="zh-CN" sz="2800" dirty="0" smtClean="0">
                <a:solidFill>
                  <a:srgbClr val="005800"/>
                </a:solidFill>
              </a:rPr>
              <a:t>UPDATE SC SET Grade = Grade + 5</a:t>
            </a:r>
            <a:endParaRPr lang="zh-CN" altLang="zh-CN" sz="2800" dirty="0" smtClean="0">
              <a:solidFill>
                <a:srgbClr val="005800"/>
              </a:solidFill>
            </a:endParaRPr>
          </a:p>
          <a:p>
            <a:pPr>
              <a:lnSpc>
                <a:spcPct val="100000"/>
              </a:lnSpc>
              <a:spcBef>
                <a:spcPts val="0"/>
              </a:spcBef>
              <a:buNone/>
            </a:pPr>
            <a:r>
              <a:rPr lang="en-US" altLang="zh-CN" sz="2800" dirty="0" smtClean="0">
                <a:solidFill>
                  <a:srgbClr val="005800"/>
                </a:solidFill>
              </a:rPr>
              <a:t>  FROM SC JOIN Student ON </a:t>
            </a:r>
            <a:r>
              <a:rPr lang="en-US" altLang="zh-CN" sz="2800" dirty="0" err="1" smtClean="0">
                <a:solidFill>
                  <a:srgbClr val="005800"/>
                </a:solidFill>
              </a:rPr>
              <a:t>SC.Sno</a:t>
            </a:r>
            <a:r>
              <a:rPr lang="en-US" altLang="zh-CN" sz="2800" dirty="0" smtClean="0">
                <a:solidFill>
                  <a:srgbClr val="005800"/>
                </a:solidFill>
              </a:rPr>
              <a:t> = </a:t>
            </a:r>
            <a:r>
              <a:rPr lang="en-US" altLang="zh-CN" sz="2800" dirty="0" err="1" smtClean="0">
                <a:solidFill>
                  <a:srgbClr val="005800"/>
                </a:solidFill>
              </a:rPr>
              <a:t>Student.Sno</a:t>
            </a:r>
            <a:endParaRPr lang="zh-CN" altLang="zh-CN" sz="2800" dirty="0" smtClean="0">
              <a:solidFill>
                <a:srgbClr val="005800"/>
              </a:solidFill>
            </a:endParaRPr>
          </a:p>
          <a:p>
            <a:pPr>
              <a:lnSpc>
                <a:spcPct val="100000"/>
              </a:lnSpc>
              <a:spcBef>
                <a:spcPts val="0"/>
              </a:spcBef>
              <a:buNone/>
            </a:pPr>
            <a:r>
              <a:rPr lang="en-US" altLang="zh-CN" sz="2800" dirty="0" smtClean="0">
                <a:solidFill>
                  <a:srgbClr val="005800"/>
                </a:solidFill>
              </a:rPr>
              <a:t>  WHERE </a:t>
            </a:r>
            <a:r>
              <a:rPr lang="en-US" altLang="zh-CN" sz="2800" dirty="0" err="1" smtClean="0">
                <a:solidFill>
                  <a:srgbClr val="005800"/>
                </a:solidFill>
              </a:rPr>
              <a:t>Sdept</a:t>
            </a:r>
            <a:r>
              <a:rPr lang="en-US" altLang="zh-CN" sz="2800" dirty="0" smtClean="0">
                <a:solidFill>
                  <a:srgbClr val="005800"/>
                </a:solidFill>
              </a:rPr>
              <a:t> = '</a:t>
            </a:r>
            <a:r>
              <a:rPr lang="zh-CN" altLang="zh-CN" sz="2800" dirty="0" smtClean="0">
                <a:solidFill>
                  <a:srgbClr val="005800"/>
                </a:solidFill>
              </a:rPr>
              <a:t>计算机系</a:t>
            </a:r>
            <a:r>
              <a:rPr lang="en-US" altLang="zh-CN" sz="2800" dirty="0" smtClean="0">
                <a:solidFill>
                  <a:srgbClr val="005800"/>
                </a:solidFill>
              </a:rPr>
              <a:t>'</a:t>
            </a:r>
            <a:endParaRPr lang="zh-CN" altLang="en-US" sz="2800" dirty="0">
              <a:solidFill>
                <a:srgbClr val="0058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152</a:t>
            </a:fld>
            <a:endParaRPr lang="zh-CN" altLang="en-US"/>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566738" y="1484784"/>
            <a:ext cx="8001000" cy="4608512"/>
          </a:xfrm>
        </p:spPr>
        <p:txBody>
          <a:bodyPr/>
          <a:lstStyle/>
          <a:p>
            <a:r>
              <a:rPr lang="zh-CN" altLang="zh-CN" dirty="0" smtClean="0"/>
              <a:t>例</a:t>
            </a:r>
            <a:r>
              <a:rPr lang="en-US" altLang="zh-CN" dirty="0" smtClean="0"/>
              <a:t>7 </a:t>
            </a:r>
            <a:r>
              <a:rPr lang="zh-CN" altLang="zh-CN" dirty="0" smtClean="0"/>
              <a:t>将学分最低的课程的学分加</a:t>
            </a:r>
            <a:r>
              <a:rPr lang="en-US" altLang="zh-CN" dirty="0" smtClean="0"/>
              <a:t>2</a:t>
            </a:r>
            <a:r>
              <a:rPr lang="zh-CN" altLang="zh-CN" dirty="0" smtClean="0"/>
              <a:t>分</a:t>
            </a:r>
          </a:p>
          <a:p>
            <a:pPr>
              <a:spcBef>
                <a:spcPts val="1200"/>
              </a:spcBef>
              <a:buNone/>
            </a:pPr>
            <a:r>
              <a:rPr lang="en-US" altLang="zh-CN" sz="3200" dirty="0" smtClean="0">
                <a:solidFill>
                  <a:srgbClr val="005800"/>
                </a:solidFill>
              </a:rPr>
              <a:t>UPDATE Course SET Credit = Credit + 2</a:t>
            </a:r>
            <a:endParaRPr lang="zh-CN" altLang="zh-CN" sz="3200" dirty="0" smtClean="0">
              <a:solidFill>
                <a:srgbClr val="005800"/>
              </a:solidFill>
            </a:endParaRPr>
          </a:p>
          <a:p>
            <a:pPr>
              <a:buNone/>
            </a:pPr>
            <a:r>
              <a:rPr lang="en-US" altLang="zh-CN" sz="3200" dirty="0" smtClean="0">
                <a:solidFill>
                  <a:srgbClr val="005800"/>
                </a:solidFill>
              </a:rPr>
              <a:t>  WHERE Credit = ( </a:t>
            </a:r>
            <a:endParaRPr lang="zh-CN" altLang="zh-CN" sz="3200" dirty="0" smtClean="0">
              <a:solidFill>
                <a:srgbClr val="005800"/>
              </a:solidFill>
            </a:endParaRPr>
          </a:p>
          <a:p>
            <a:pPr>
              <a:buNone/>
            </a:pPr>
            <a:r>
              <a:rPr lang="en-US" altLang="zh-CN" sz="3200" dirty="0" smtClean="0">
                <a:solidFill>
                  <a:srgbClr val="005800"/>
                </a:solidFill>
              </a:rPr>
              <a:t>   SELECT MIN(Credit) FROM Course )</a:t>
            </a:r>
            <a:endParaRPr lang="zh-CN" altLang="en-US" sz="3200" dirty="0">
              <a:solidFill>
                <a:srgbClr val="0058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153</a:t>
            </a:fld>
            <a:endParaRPr lang="zh-CN" altLang="en-US"/>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404664"/>
            <a:ext cx="8001000" cy="2016224"/>
          </a:xfrm>
        </p:spPr>
        <p:txBody>
          <a:bodyPr/>
          <a:lstStyle/>
          <a:p>
            <a:pPr>
              <a:lnSpc>
                <a:spcPct val="100000"/>
              </a:lnSpc>
              <a:spcBef>
                <a:spcPts val="200"/>
              </a:spcBef>
            </a:pPr>
            <a:r>
              <a:rPr lang="zh-CN" altLang="zh-CN" sz="3000" dirty="0" smtClean="0"/>
              <a:t>例</a:t>
            </a:r>
            <a:r>
              <a:rPr lang="en-US" altLang="zh-CN" sz="3000" dirty="0" smtClean="0"/>
              <a:t>8 </a:t>
            </a:r>
            <a:r>
              <a:rPr lang="zh-CN" altLang="zh-CN" sz="3000" dirty="0" smtClean="0"/>
              <a:t>修改</a:t>
            </a:r>
            <a:r>
              <a:rPr lang="en-US" altLang="zh-CN" sz="3000" dirty="0" smtClean="0"/>
              <a:t>VB</a:t>
            </a:r>
            <a:r>
              <a:rPr lang="zh-CN" altLang="zh-CN" sz="3000" dirty="0" smtClean="0"/>
              <a:t>考试成绩，修改规则如下：</a:t>
            </a:r>
          </a:p>
          <a:p>
            <a:pPr lvl="1">
              <a:lnSpc>
                <a:spcPct val="100000"/>
              </a:lnSpc>
              <a:spcBef>
                <a:spcPts val="200"/>
              </a:spcBef>
            </a:pPr>
            <a:r>
              <a:rPr lang="zh-CN" altLang="zh-CN" sz="3000" dirty="0" smtClean="0"/>
              <a:t>对通信工程系学生，成绩加</a:t>
            </a:r>
            <a:r>
              <a:rPr lang="en-US" altLang="zh-CN" sz="3000" dirty="0" smtClean="0"/>
              <a:t>10</a:t>
            </a:r>
            <a:r>
              <a:rPr lang="zh-CN" altLang="zh-CN" sz="3000" dirty="0" smtClean="0"/>
              <a:t>分；</a:t>
            </a:r>
          </a:p>
          <a:p>
            <a:pPr lvl="1">
              <a:lnSpc>
                <a:spcPct val="100000"/>
              </a:lnSpc>
              <a:spcBef>
                <a:spcPts val="200"/>
              </a:spcBef>
            </a:pPr>
            <a:r>
              <a:rPr lang="zh-CN" altLang="zh-CN" sz="3000" dirty="0" smtClean="0"/>
              <a:t>对信息管理系学生，成绩加</a:t>
            </a:r>
            <a:r>
              <a:rPr lang="en-US" altLang="zh-CN" sz="3000" dirty="0" smtClean="0"/>
              <a:t>5</a:t>
            </a:r>
            <a:r>
              <a:rPr lang="zh-CN" altLang="zh-CN" sz="3000" dirty="0" smtClean="0"/>
              <a:t>分；</a:t>
            </a:r>
          </a:p>
          <a:p>
            <a:pPr lvl="1">
              <a:lnSpc>
                <a:spcPct val="100000"/>
              </a:lnSpc>
              <a:spcBef>
                <a:spcPts val="200"/>
              </a:spcBef>
            </a:pPr>
            <a:r>
              <a:rPr lang="zh-CN" altLang="zh-CN" sz="3000" dirty="0" smtClean="0"/>
              <a:t>对其他系学生，成绩不变。</a:t>
            </a:r>
            <a:endParaRPr lang="zh-CN" altLang="en-US" sz="3000" dirty="0"/>
          </a:p>
        </p:txBody>
      </p:sp>
      <p:sp>
        <p:nvSpPr>
          <p:cNvPr id="4" name="日期占位符 3"/>
          <p:cNvSpPr>
            <a:spLocks noGrp="1"/>
          </p:cNvSpPr>
          <p:nvPr>
            <p:ph type="dt" sz="half" idx="10"/>
          </p:nvPr>
        </p:nvSpPr>
        <p:spPr/>
        <p:txBody>
          <a:bodyPr/>
          <a:lstStyle/>
          <a:p>
            <a:pPr>
              <a:defRPr/>
            </a:pPr>
            <a:fld id="{B7D1D2E9-16A6-4722-A6F9-4CC600FD50FB}" type="datetime8">
              <a:rPr lang="zh-CN" altLang="en-US" smtClean="0"/>
              <a:pPr>
                <a:defRPr/>
              </a:pPr>
              <a:t>2016年3月3日11时28分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154</a:t>
            </a:fld>
            <a:endParaRPr lang="zh-CN" altLang="en-US"/>
          </a:p>
        </p:txBody>
      </p:sp>
    </p:spTree>
    <p:controls>
      <mc:AlternateContent xmlns:mc="http://schemas.openxmlformats.org/markup-compatibility/2006">
        <mc:Choice xmlns:v="urn:schemas-microsoft-com:vml" Requires="v">
          <p:control spid="8195" name="TextBox1" r:id="rId2" imgW="8134200" imgH="3381480"/>
        </mc:Choice>
        <mc:Fallback>
          <p:control name="TextBox1" r:id="rId2" imgW="8134200" imgH="3381480">
            <p:pic>
              <p:nvPicPr>
                <p:cNvPr id="2" name="TextBox1"/>
                <p:cNvPicPr preferRelativeResize="0">
                  <a:picLocks noChangeArrowheads="1" noChangeShapeType="1"/>
                </p:cNvPicPr>
                <p:nvPr/>
              </p:nvPicPr>
              <p:blipFill>
                <a:blip r:embed="rId4"/>
                <a:srcRect/>
                <a:stretch>
                  <a:fillRect/>
                </a:stretch>
              </p:blipFill>
              <p:spPr bwMode="auto">
                <a:xfrm>
                  <a:off x="611188" y="2636838"/>
                  <a:ext cx="8137525" cy="338455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59003555"/>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5.8.3  </a:t>
            </a:r>
            <a:r>
              <a:rPr lang="zh-CN" altLang="zh-CN" dirty="0" smtClean="0"/>
              <a:t>删除数据</a:t>
            </a:r>
            <a:endParaRPr lang="zh-CN" altLang="en-US" dirty="0"/>
          </a:p>
        </p:txBody>
      </p:sp>
      <p:sp>
        <p:nvSpPr>
          <p:cNvPr id="3" name="内容占位符 2"/>
          <p:cNvSpPr>
            <a:spLocks noGrp="1"/>
          </p:cNvSpPr>
          <p:nvPr>
            <p:ph idx="1"/>
          </p:nvPr>
        </p:nvSpPr>
        <p:spPr>
          <a:xfrm>
            <a:off x="467544" y="1414934"/>
            <a:ext cx="8280920" cy="4678362"/>
          </a:xfrm>
        </p:spPr>
        <p:txBody>
          <a:bodyPr/>
          <a:lstStyle/>
          <a:p>
            <a:pPr marL="438150" lvl="1" indent="0">
              <a:buNone/>
            </a:pPr>
            <a:r>
              <a:rPr lang="en-US" altLang="zh-CN" sz="3200" dirty="0">
                <a:solidFill>
                  <a:srgbClr val="FF0000"/>
                </a:solidFill>
              </a:rPr>
              <a:t>DELETE [ FROM ] &lt;</a:t>
            </a:r>
            <a:r>
              <a:rPr lang="zh-CN" altLang="zh-CN" sz="3200" dirty="0">
                <a:solidFill>
                  <a:srgbClr val="FF0000"/>
                </a:solidFill>
              </a:rPr>
              <a:t>表名</a:t>
            </a:r>
            <a:r>
              <a:rPr lang="en-US" altLang="zh-CN" sz="3200" dirty="0">
                <a:solidFill>
                  <a:srgbClr val="FF0000"/>
                </a:solidFill>
              </a:rPr>
              <a:t>&gt; </a:t>
            </a:r>
            <a:endParaRPr lang="zh-CN" altLang="zh-CN" sz="3200" dirty="0">
              <a:solidFill>
                <a:srgbClr val="FF0000"/>
              </a:solidFill>
            </a:endParaRPr>
          </a:p>
          <a:p>
            <a:pPr marL="438150" lvl="1" indent="0">
              <a:buNone/>
            </a:pPr>
            <a:r>
              <a:rPr lang="en-US" altLang="zh-CN" sz="3200" dirty="0">
                <a:solidFill>
                  <a:srgbClr val="FF0000"/>
                </a:solidFill>
              </a:rPr>
              <a:t>[ FROM &lt;</a:t>
            </a:r>
            <a:r>
              <a:rPr lang="zh-CN" altLang="zh-CN" sz="3200" dirty="0">
                <a:solidFill>
                  <a:srgbClr val="FF0000"/>
                </a:solidFill>
              </a:rPr>
              <a:t>条件表名</a:t>
            </a:r>
            <a:r>
              <a:rPr lang="en-US" altLang="zh-CN" sz="3200" dirty="0">
                <a:solidFill>
                  <a:srgbClr val="FF0000"/>
                </a:solidFill>
              </a:rPr>
              <a:t>&gt; [ ,...n ] ]</a:t>
            </a:r>
            <a:endParaRPr lang="zh-CN" altLang="zh-CN" sz="3200" dirty="0">
              <a:solidFill>
                <a:srgbClr val="FF0000"/>
              </a:solidFill>
            </a:endParaRPr>
          </a:p>
          <a:p>
            <a:pPr marL="438150" lvl="1" indent="0">
              <a:buNone/>
            </a:pPr>
            <a:r>
              <a:rPr lang="en-US" altLang="zh-CN" sz="3200" dirty="0">
                <a:solidFill>
                  <a:srgbClr val="FF0000"/>
                </a:solidFill>
              </a:rPr>
              <a:t>[ WHERE &lt;</a:t>
            </a:r>
            <a:r>
              <a:rPr lang="zh-CN" altLang="zh-CN" sz="3200" dirty="0">
                <a:solidFill>
                  <a:srgbClr val="FF0000"/>
                </a:solidFill>
              </a:rPr>
              <a:t>删除条件</a:t>
            </a:r>
            <a:r>
              <a:rPr lang="en-US" altLang="zh-CN" sz="3200" dirty="0">
                <a:solidFill>
                  <a:srgbClr val="FF0000"/>
                </a:solidFill>
              </a:rPr>
              <a:t>&gt; </a:t>
            </a:r>
            <a:r>
              <a:rPr lang="en-US" altLang="zh-CN" sz="3200" dirty="0" smtClean="0">
                <a:solidFill>
                  <a:srgbClr val="FF0000"/>
                </a:solidFill>
              </a:rPr>
              <a:t>]</a:t>
            </a:r>
          </a:p>
          <a:p>
            <a:r>
              <a:rPr lang="en-US" altLang="zh-CN" sz="3400" dirty="0" smtClean="0">
                <a:solidFill>
                  <a:srgbClr val="0000FF"/>
                </a:solidFill>
              </a:rPr>
              <a:t>&lt;</a:t>
            </a:r>
            <a:r>
              <a:rPr lang="zh-CN" altLang="zh-CN" sz="3400" dirty="0" smtClean="0">
                <a:solidFill>
                  <a:srgbClr val="0000FF"/>
                </a:solidFill>
              </a:rPr>
              <a:t>表名</a:t>
            </a:r>
            <a:r>
              <a:rPr lang="en-US" altLang="zh-CN" sz="3400" dirty="0" smtClean="0">
                <a:solidFill>
                  <a:srgbClr val="0000FF"/>
                </a:solidFill>
              </a:rPr>
              <a:t>&gt;</a:t>
            </a:r>
            <a:r>
              <a:rPr lang="zh-CN" altLang="en-US" sz="3400" dirty="0" smtClean="0"/>
              <a:t>：</a:t>
            </a:r>
            <a:r>
              <a:rPr lang="zh-CN" altLang="zh-CN" sz="3400" dirty="0" smtClean="0"/>
              <a:t>要删除数据的表。</a:t>
            </a:r>
          </a:p>
          <a:p>
            <a:r>
              <a:rPr lang="en-US" altLang="zh-CN" sz="3400" dirty="0" smtClean="0">
                <a:solidFill>
                  <a:srgbClr val="0000FF"/>
                </a:solidFill>
              </a:rPr>
              <a:t>WHERE</a:t>
            </a:r>
            <a:r>
              <a:rPr lang="zh-CN" altLang="en-US" sz="3400" dirty="0" smtClean="0"/>
              <a:t>：</a:t>
            </a:r>
            <a:r>
              <a:rPr lang="zh-CN" altLang="zh-CN" sz="3400" dirty="0" smtClean="0"/>
              <a:t>只删除满足</a:t>
            </a:r>
            <a:r>
              <a:rPr lang="en-US" altLang="zh-CN" sz="3400" dirty="0" smtClean="0"/>
              <a:t>WHERE</a:t>
            </a:r>
            <a:r>
              <a:rPr lang="zh-CN" altLang="zh-CN" sz="3400" dirty="0" smtClean="0"/>
              <a:t>子句条件的记录。如果省略</a:t>
            </a:r>
            <a:r>
              <a:rPr lang="en-US" altLang="zh-CN" sz="3400" dirty="0" smtClean="0"/>
              <a:t>WHERE</a:t>
            </a:r>
            <a:r>
              <a:rPr lang="zh-CN" altLang="zh-CN" sz="3400" dirty="0" smtClean="0"/>
              <a:t>子句，则表示要无条件删除表中的全部记录。</a:t>
            </a:r>
            <a:endParaRPr lang="zh-CN" altLang="en-US" sz="3400" dirty="0"/>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2016年3月3日11时30分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155</a:t>
            </a:fld>
            <a:endParaRPr lang="zh-CN" altLang="en-US"/>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无条件删除</a:t>
            </a:r>
            <a:endParaRPr lang="zh-CN" altLang="en-US" dirty="0"/>
          </a:p>
        </p:txBody>
      </p:sp>
      <p:sp>
        <p:nvSpPr>
          <p:cNvPr id="3" name="内容占位符 2"/>
          <p:cNvSpPr>
            <a:spLocks noGrp="1"/>
          </p:cNvSpPr>
          <p:nvPr>
            <p:ph idx="1"/>
          </p:nvPr>
        </p:nvSpPr>
        <p:spPr>
          <a:xfrm>
            <a:off x="566738" y="1700808"/>
            <a:ext cx="8001000" cy="4392488"/>
          </a:xfrm>
        </p:spPr>
        <p:txBody>
          <a:bodyPr/>
          <a:lstStyle/>
          <a:p>
            <a:r>
              <a:rPr lang="zh-CN" altLang="zh-CN" dirty="0" smtClean="0"/>
              <a:t>例</a:t>
            </a:r>
            <a:r>
              <a:rPr lang="en-US" altLang="zh-CN" dirty="0" smtClean="0"/>
              <a:t>9 </a:t>
            </a:r>
            <a:r>
              <a:rPr lang="zh-CN" altLang="zh-CN" dirty="0" smtClean="0"/>
              <a:t>删除所有学生的选课记录。</a:t>
            </a:r>
          </a:p>
          <a:p>
            <a:pPr>
              <a:buNone/>
            </a:pPr>
            <a:r>
              <a:rPr lang="en-US" altLang="zh-CN" dirty="0" smtClean="0"/>
              <a:t>	</a:t>
            </a:r>
            <a:r>
              <a:rPr lang="en-US" altLang="zh-CN" dirty="0" smtClean="0">
                <a:solidFill>
                  <a:srgbClr val="005800"/>
                </a:solidFill>
              </a:rPr>
              <a:t>DELETE FROM SC</a:t>
            </a:r>
            <a:endParaRPr lang="zh-CN" altLang="en-US" dirty="0">
              <a:solidFill>
                <a:srgbClr val="0058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156</a:t>
            </a:fld>
            <a:endParaRPr lang="zh-CN" altLang="en-US"/>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有条件删除</a:t>
            </a:r>
            <a:endParaRPr lang="zh-CN" altLang="en-US" dirty="0"/>
          </a:p>
        </p:txBody>
      </p:sp>
      <p:sp>
        <p:nvSpPr>
          <p:cNvPr id="3" name="内容占位符 2"/>
          <p:cNvSpPr>
            <a:spLocks noGrp="1"/>
          </p:cNvSpPr>
          <p:nvPr>
            <p:ph idx="1"/>
          </p:nvPr>
        </p:nvSpPr>
        <p:spPr/>
        <p:txBody>
          <a:bodyPr/>
          <a:lstStyle/>
          <a:p>
            <a:pPr eaLnBrk="1" hangingPunct="1"/>
            <a:r>
              <a:rPr lang="zh-CN" altLang="en-US" dirty="0" smtClean="0"/>
              <a:t>删除满足条件的数据行：</a:t>
            </a:r>
          </a:p>
          <a:p>
            <a:pPr eaLnBrk="1" hangingPunct="1">
              <a:buFontTx/>
              <a:buNone/>
            </a:pPr>
            <a:r>
              <a:rPr lang="zh-CN" altLang="en-US" dirty="0" smtClean="0"/>
              <a:t>  ① 基于本表条件的删除 </a:t>
            </a:r>
          </a:p>
          <a:p>
            <a:pPr eaLnBrk="1" hangingPunct="1">
              <a:buFontTx/>
              <a:buNone/>
            </a:pPr>
            <a:r>
              <a:rPr lang="zh-CN" altLang="en-US" dirty="0" smtClean="0"/>
              <a:t>  ② 基于其他表条件的删除</a:t>
            </a: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157</a:t>
            </a:fld>
            <a:endParaRPr lang="zh-CN" altLang="en-US"/>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基于本表条件的删除</a:t>
            </a:r>
            <a:endParaRPr lang="zh-CN" altLang="en-US" dirty="0"/>
          </a:p>
        </p:txBody>
      </p:sp>
      <p:sp>
        <p:nvSpPr>
          <p:cNvPr id="3" name="内容占位符 2"/>
          <p:cNvSpPr>
            <a:spLocks noGrp="1"/>
          </p:cNvSpPr>
          <p:nvPr>
            <p:ph idx="1"/>
          </p:nvPr>
        </p:nvSpPr>
        <p:spPr/>
        <p:txBody>
          <a:bodyPr/>
          <a:lstStyle/>
          <a:p>
            <a:r>
              <a:rPr lang="zh-CN" altLang="zh-CN" dirty="0" smtClean="0"/>
              <a:t>例</a:t>
            </a:r>
            <a:r>
              <a:rPr lang="en-US" altLang="zh-CN" dirty="0" smtClean="0"/>
              <a:t>10 </a:t>
            </a:r>
            <a:r>
              <a:rPr lang="zh-CN" altLang="zh-CN" dirty="0" smtClean="0"/>
              <a:t>删除所有不及格学生的选课记录。</a:t>
            </a:r>
          </a:p>
          <a:p>
            <a:pPr lvl="1">
              <a:buNone/>
            </a:pPr>
            <a:r>
              <a:rPr lang="en-US" altLang="zh-CN" dirty="0" smtClean="0">
                <a:solidFill>
                  <a:srgbClr val="005800"/>
                </a:solidFill>
              </a:rPr>
              <a:t>DELETE FROM SC </a:t>
            </a:r>
          </a:p>
          <a:p>
            <a:pPr lvl="1">
              <a:buNone/>
            </a:pPr>
            <a:r>
              <a:rPr lang="en-US" altLang="zh-CN" dirty="0" smtClean="0">
                <a:solidFill>
                  <a:srgbClr val="005800"/>
                </a:solidFill>
              </a:rPr>
              <a:t>  WHERE Grade &lt; 60</a:t>
            </a:r>
            <a:endParaRPr lang="zh-CN" altLang="en-US" dirty="0">
              <a:solidFill>
                <a:srgbClr val="0058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158</a:t>
            </a:fld>
            <a:endParaRPr lang="zh-CN" altLang="en-US"/>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基于其他表条件的删除</a:t>
            </a:r>
            <a:endParaRPr lang="zh-CN" altLang="en-US" dirty="0"/>
          </a:p>
        </p:txBody>
      </p:sp>
      <p:sp>
        <p:nvSpPr>
          <p:cNvPr id="3" name="内容占位符 2"/>
          <p:cNvSpPr>
            <a:spLocks noGrp="1"/>
          </p:cNvSpPr>
          <p:nvPr>
            <p:ph idx="1"/>
          </p:nvPr>
        </p:nvSpPr>
        <p:spPr>
          <a:xfrm>
            <a:off x="323528" y="1340768"/>
            <a:ext cx="8496944" cy="4752528"/>
          </a:xfrm>
        </p:spPr>
        <p:txBody>
          <a:bodyPr/>
          <a:lstStyle/>
          <a:p>
            <a:pPr eaLnBrk="1" hangingPunct="1">
              <a:lnSpc>
                <a:spcPct val="100000"/>
              </a:lnSpc>
              <a:spcBef>
                <a:spcPts val="300"/>
              </a:spcBef>
            </a:pPr>
            <a:r>
              <a:rPr lang="zh-CN" altLang="en-US" dirty="0" smtClean="0">
                <a:solidFill>
                  <a:srgbClr val="FF0000"/>
                </a:solidFill>
              </a:rPr>
              <a:t>用子查询实现</a:t>
            </a:r>
          </a:p>
          <a:p>
            <a:pPr algn="just" eaLnBrk="1" hangingPunct="1">
              <a:lnSpc>
                <a:spcPct val="100000"/>
              </a:lnSpc>
              <a:spcBef>
                <a:spcPts val="300"/>
              </a:spcBef>
              <a:buFontTx/>
              <a:buNone/>
            </a:pPr>
            <a:r>
              <a:rPr lang="zh-CN" altLang="en-US" dirty="0" smtClean="0"/>
              <a:t>    </a:t>
            </a:r>
            <a:r>
              <a:rPr lang="en-US" altLang="zh-CN" dirty="0" smtClean="0"/>
              <a:t>DELETE FROM </a:t>
            </a:r>
            <a:r>
              <a:rPr lang="zh-CN" altLang="en-US" dirty="0" smtClean="0"/>
              <a:t>删除表名 </a:t>
            </a:r>
          </a:p>
          <a:p>
            <a:pPr algn="just" eaLnBrk="1" hangingPunct="1">
              <a:lnSpc>
                <a:spcPct val="100000"/>
              </a:lnSpc>
              <a:spcBef>
                <a:spcPts val="300"/>
              </a:spcBef>
              <a:buFontTx/>
              <a:buNone/>
            </a:pPr>
            <a:r>
              <a:rPr lang="zh-CN" altLang="en-US" dirty="0" smtClean="0"/>
              <a:t>      </a:t>
            </a:r>
            <a:r>
              <a:rPr lang="en-US" altLang="zh-CN" dirty="0" smtClean="0"/>
              <a:t>WHERE </a:t>
            </a:r>
            <a:r>
              <a:rPr lang="zh-CN" altLang="en-US" dirty="0" smtClean="0"/>
              <a:t>列名 </a:t>
            </a:r>
            <a:r>
              <a:rPr lang="en-US" altLang="zh-CN" dirty="0" smtClean="0"/>
              <a:t>IN</a:t>
            </a:r>
            <a:r>
              <a:rPr lang="zh-CN" altLang="en-US" dirty="0" smtClean="0"/>
              <a:t>（子查询）</a:t>
            </a:r>
            <a:endParaRPr lang="zh-CN" altLang="en-US" dirty="0" smtClean="0">
              <a:solidFill>
                <a:srgbClr val="FF0000"/>
              </a:solidFill>
            </a:endParaRPr>
          </a:p>
          <a:p>
            <a:pPr eaLnBrk="1" hangingPunct="1">
              <a:lnSpc>
                <a:spcPct val="100000"/>
              </a:lnSpc>
              <a:spcBef>
                <a:spcPts val="300"/>
              </a:spcBef>
            </a:pPr>
            <a:r>
              <a:rPr lang="zh-CN" altLang="en-US" dirty="0" smtClean="0">
                <a:solidFill>
                  <a:srgbClr val="FF0000"/>
                </a:solidFill>
              </a:rPr>
              <a:t>用多表连接实现</a:t>
            </a:r>
          </a:p>
          <a:p>
            <a:pPr eaLnBrk="1" hangingPunct="1">
              <a:lnSpc>
                <a:spcPct val="100000"/>
              </a:lnSpc>
              <a:spcBef>
                <a:spcPts val="300"/>
              </a:spcBef>
              <a:buFontTx/>
              <a:buNone/>
            </a:pPr>
            <a:r>
              <a:rPr lang="zh-CN" altLang="en-US" sz="3400" dirty="0" smtClean="0">
                <a:solidFill>
                  <a:srgbClr val="FF0000"/>
                </a:solidFill>
              </a:rPr>
              <a:t>   </a:t>
            </a:r>
            <a:r>
              <a:rPr lang="en-US" altLang="zh-CN" sz="3400" dirty="0" smtClean="0"/>
              <a:t>DELETE FROM </a:t>
            </a:r>
            <a:r>
              <a:rPr lang="zh-CN" altLang="en-US" sz="3400" dirty="0" smtClean="0"/>
              <a:t>删除表名</a:t>
            </a:r>
          </a:p>
          <a:p>
            <a:pPr eaLnBrk="1" hangingPunct="1">
              <a:lnSpc>
                <a:spcPct val="100000"/>
              </a:lnSpc>
              <a:spcBef>
                <a:spcPts val="300"/>
              </a:spcBef>
              <a:buFontTx/>
              <a:buNone/>
            </a:pPr>
            <a:r>
              <a:rPr lang="zh-CN" altLang="en-US" sz="3400" dirty="0" smtClean="0"/>
              <a:t>     </a:t>
            </a:r>
            <a:r>
              <a:rPr lang="en-US" altLang="zh-CN" sz="3400" dirty="0" smtClean="0"/>
              <a:t>FROM </a:t>
            </a:r>
            <a:r>
              <a:rPr lang="zh-CN" altLang="en-US" sz="3400" dirty="0" smtClean="0"/>
              <a:t>连接表名</a:t>
            </a:r>
            <a:r>
              <a:rPr lang="en-US" altLang="zh-CN" sz="3400" dirty="0" smtClean="0"/>
              <a:t>1 JOIN </a:t>
            </a:r>
            <a:r>
              <a:rPr lang="zh-CN" altLang="en-US" sz="3400" dirty="0" smtClean="0"/>
              <a:t>连接表名</a:t>
            </a:r>
            <a:r>
              <a:rPr lang="en-US" altLang="zh-CN" sz="3400" dirty="0" smtClean="0"/>
              <a:t>2 </a:t>
            </a:r>
          </a:p>
          <a:p>
            <a:pPr eaLnBrk="1" hangingPunct="1">
              <a:lnSpc>
                <a:spcPct val="100000"/>
              </a:lnSpc>
              <a:spcBef>
                <a:spcPts val="300"/>
              </a:spcBef>
              <a:buFontTx/>
              <a:buNone/>
            </a:pPr>
            <a:r>
              <a:rPr lang="en-US" altLang="zh-CN" sz="3400" dirty="0" smtClean="0"/>
              <a:t>     ON </a:t>
            </a:r>
            <a:r>
              <a:rPr lang="zh-CN" altLang="en-US" sz="3400" dirty="0" smtClean="0"/>
              <a:t>连接条件</a:t>
            </a:r>
          </a:p>
          <a:p>
            <a:pPr eaLnBrk="1" hangingPunct="1">
              <a:lnSpc>
                <a:spcPct val="100000"/>
              </a:lnSpc>
              <a:spcBef>
                <a:spcPts val="300"/>
              </a:spcBef>
              <a:buFontTx/>
              <a:buNone/>
            </a:pPr>
            <a:r>
              <a:rPr lang="zh-CN" altLang="en-US" sz="3400" dirty="0" smtClean="0"/>
              <a:t>     </a:t>
            </a:r>
            <a:r>
              <a:rPr lang="en-US" altLang="zh-CN" sz="3400" dirty="0" smtClean="0"/>
              <a:t>WHERE </a:t>
            </a:r>
            <a:r>
              <a:rPr lang="zh-CN" altLang="en-US" sz="3400" dirty="0" smtClean="0"/>
              <a:t>删除条件</a:t>
            </a:r>
          </a:p>
          <a:p>
            <a:pPr>
              <a:lnSpc>
                <a:spcPct val="100000"/>
              </a:lnSpc>
              <a:spcBef>
                <a:spcPts val="300"/>
              </a:spcBef>
            </a:pPr>
            <a:endParaRPr lang="zh-CN" altLang="en-US" dirty="0"/>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159</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228600" y="0"/>
            <a:ext cx="8088313" cy="990600"/>
          </a:xfrm>
        </p:spPr>
        <p:txBody>
          <a:bodyPr/>
          <a:lstStyle/>
          <a:p>
            <a:pPr eaLnBrk="1" hangingPunct="1"/>
            <a:r>
              <a:rPr lang="zh-CN" altLang="zh-CN" dirty="0"/>
              <a:t>消除</a:t>
            </a:r>
            <a:r>
              <a:rPr lang="zh-CN" altLang="en-US" dirty="0"/>
              <a:t>结果集中的重复行</a:t>
            </a:r>
            <a:endParaRPr lang="zh-CN" altLang="en-US" dirty="0" smtClean="0"/>
          </a:p>
        </p:txBody>
      </p:sp>
      <p:sp>
        <p:nvSpPr>
          <p:cNvPr id="495620" name="Rectangle 4"/>
          <p:cNvSpPr>
            <a:spLocks noGrp="1" noChangeArrowheads="1"/>
          </p:cNvSpPr>
          <p:nvPr>
            <p:ph type="body" idx="1"/>
          </p:nvPr>
        </p:nvSpPr>
        <p:spPr>
          <a:xfrm>
            <a:off x="609600" y="1484784"/>
            <a:ext cx="7994848" cy="648072"/>
          </a:xfrm>
          <a:noFill/>
        </p:spPr>
        <p:txBody>
          <a:bodyPr/>
          <a:lstStyle/>
          <a:p>
            <a:pPr eaLnBrk="1" hangingPunct="1">
              <a:spcBef>
                <a:spcPts val="0"/>
              </a:spcBef>
              <a:buFontTx/>
              <a:buNone/>
            </a:pPr>
            <a:r>
              <a:rPr lang="zh-CN" altLang="en-US" sz="3300" dirty="0" smtClean="0">
                <a:latin typeface="Times New Roman" pitchFamily="18" charset="0"/>
                <a:ea typeface="宋体" pitchFamily="2" charset="-122"/>
              </a:rPr>
              <a:t>	</a:t>
            </a:r>
            <a:r>
              <a:rPr lang="en-US" altLang="zh-CN" sz="3300" dirty="0" smtClean="0">
                <a:latin typeface="Times New Roman" pitchFamily="18" charset="0"/>
                <a:ea typeface="宋体" pitchFamily="2" charset="-122"/>
              </a:rPr>
              <a:t>SELECT  </a:t>
            </a:r>
            <a:r>
              <a:rPr lang="en-US" altLang="zh-CN" sz="3300" dirty="0" smtClean="0">
                <a:solidFill>
                  <a:srgbClr val="FF0000"/>
                </a:solidFill>
                <a:latin typeface="Times New Roman" pitchFamily="18" charset="0"/>
                <a:ea typeface="宋体" pitchFamily="2" charset="-122"/>
              </a:rPr>
              <a:t>DISTINCT</a:t>
            </a:r>
            <a:r>
              <a:rPr lang="en-US" altLang="zh-CN" sz="3300" dirty="0" smtClean="0">
                <a:latin typeface="Times New Roman" pitchFamily="18" charset="0"/>
                <a:ea typeface="宋体" pitchFamily="2" charset="-122"/>
              </a:rPr>
              <a:t>  </a:t>
            </a:r>
            <a:r>
              <a:rPr lang="en-US" altLang="zh-CN" sz="3300" dirty="0" err="1" smtClean="0">
                <a:latin typeface="Times New Roman" pitchFamily="18" charset="0"/>
                <a:ea typeface="宋体" pitchFamily="2" charset="-122"/>
              </a:rPr>
              <a:t>Sno</a:t>
            </a:r>
            <a:r>
              <a:rPr lang="en-US" altLang="zh-CN" sz="3300" dirty="0" smtClean="0">
                <a:latin typeface="Times New Roman" pitchFamily="18" charset="0"/>
                <a:ea typeface="宋体" pitchFamily="2" charset="-122"/>
              </a:rPr>
              <a:t>   FROM  SC</a:t>
            </a:r>
          </a:p>
          <a:p>
            <a:pPr eaLnBrk="1" hangingPunct="1">
              <a:spcBef>
                <a:spcPts val="0"/>
              </a:spcBef>
              <a:buFontTx/>
              <a:buNone/>
            </a:pPr>
            <a:r>
              <a:rPr lang="en-US" altLang="zh-CN" sz="3300" dirty="0" smtClean="0">
                <a:latin typeface="Times New Roman" pitchFamily="18" charset="0"/>
                <a:ea typeface="宋体" pitchFamily="2" charset="-122"/>
              </a:rPr>
              <a:t>      </a:t>
            </a:r>
            <a:endParaRPr lang="en-US" altLang="zh-CN" sz="3300" dirty="0" smtClean="0">
              <a:latin typeface="Times New Roman" pitchFamily="18" charset="0"/>
            </a:endParaRPr>
          </a:p>
        </p:txBody>
      </p:sp>
      <p:sp>
        <p:nvSpPr>
          <p:cNvPr id="7" name="日期占位符 6"/>
          <p:cNvSpPr>
            <a:spLocks noGrp="1"/>
          </p:cNvSpPr>
          <p:nvPr>
            <p:ph type="dt" sz="half" idx="10"/>
          </p:nvPr>
        </p:nvSpPr>
        <p:spPr/>
        <p:txBody>
          <a:bodyPr/>
          <a:lstStyle/>
          <a:p>
            <a:pPr>
              <a:defRPr/>
            </a:pPr>
            <a:fld id="{E517A4D9-D592-45B5-9C7F-078361DDD045}" type="datetime8">
              <a:rPr lang="zh-CN" altLang="en-US" smtClean="0"/>
              <a:pPr>
                <a:defRPr/>
              </a:pPr>
              <a:t>2016年3月3日9时10分</a:t>
            </a:fld>
            <a:endParaRPr lang="zh-CN" altLang="en-US" dirty="0"/>
          </a:p>
        </p:txBody>
      </p:sp>
      <p:sp>
        <p:nvSpPr>
          <p:cNvPr id="8" name="灯片编号占位符 7"/>
          <p:cNvSpPr>
            <a:spLocks noGrp="1"/>
          </p:cNvSpPr>
          <p:nvPr>
            <p:ph type="sldNum" sz="quarter" idx="12"/>
          </p:nvPr>
        </p:nvSpPr>
        <p:spPr/>
        <p:txBody>
          <a:bodyPr/>
          <a:lstStyle/>
          <a:p>
            <a:pPr>
              <a:defRPr/>
            </a:pPr>
            <a:fld id="{A1C693C5-2466-49C7-9407-97947274FDD1}" type="slidenum">
              <a:rPr lang="zh-CN" altLang="en-US" smtClean="0"/>
              <a:pPr>
                <a:defRPr/>
              </a:pPr>
              <a:t>16</a:t>
            </a:fld>
            <a:endParaRPr lang="zh-CN" altLang="en-US"/>
          </a:p>
        </p:txBody>
      </p:sp>
      <p:graphicFrame>
        <p:nvGraphicFramePr>
          <p:cNvPr id="12" name="表格 11"/>
          <p:cNvGraphicFramePr>
            <a:graphicFrameLocks noGrp="1"/>
          </p:cNvGraphicFramePr>
          <p:nvPr/>
        </p:nvGraphicFramePr>
        <p:xfrm>
          <a:off x="683568" y="2492896"/>
          <a:ext cx="3240360" cy="3528396"/>
        </p:xfrm>
        <a:graphic>
          <a:graphicData uri="http://schemas.openxmlformats.org/drawingml/2006/table">
            <a:tbl>
              <a:tblPr/>
              <a:tblGrid>
                <a:gridCol w="1079994"/>
                <a:gridCol w="1079994"/>
                <a:gridCol w="1080372"/>
              </a:tblGrid>
              <a:tr h="294033">
                <a:tc>
                  <a:txBody>
                    <a:bodyPr/>
                    <a:lstStyle/>
                    <a:p>
                      <a:pPr indent="127000" algn="ctr">
                        <a:spcAft>
                          <a:spcPts val="0"/>
                        </a:spcAft>
                      </a:pPr>
                      <a:r>
                        <a:rPr lang="en-US" sz="1800" b="1" kern="1000" dirty="0" err="1">
                          <a:solidFill>
                            <a:srgbClr val="FF0000"/>
                          </a:solidFill>
                          <a:latin typeface="Times New Roman"/>
                          <a:ea typeface="方正书宋简体"/>
                          <a:cs typeface="Times New Roman"/>
                        </a:rPr>
                        <a:t>Sno</a:t>
                      </a:r>
                      <a:endParaRPr lang="zh-CN" sz="2000" b="1" kern="1000" dirty="0">
                        <a:solidFill>
                          <a:srgbClr val="FF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err="1">
                          <a:solidFill>
                            <a:srgbClr val="FF0000"/>
                          </a:solidFill>
                          <a:latin typeface="Times New Roman"/>
                          <a:ea typeface="方正书宋简体"/>
                          <a:cs typeface="Times New Roman"/>
                        </a:rPr>
                        <a:t>Cno</a:t>
                      </a:r>
                      <a:endParaRPr lang="zh-CN" sz="2000" b="1" kern="1000" dirty="0">
                        <a:solidFill>
                          <a:srgbClr val="FF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FF0000"/>
                          </a:solidFill>
                          <a:latin typeface="Times New Roman"/>
                          <a:ea typeface="方正书宋简体"/>
                          <a:cs typeface="Times New Roman"/>
                        </a:rPr>
                        <a:t>Grade</a:t>
                      </a:r>
                      <a:endParaRPr lang="zh-CN" sz="2000" b="1" kern="1000" dirty="0">
                        <a:solidFill>
                          <a:srgbClr val="FF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033">
                <a:tc>
                  <a:txBody>
                    <a:bodyPr/>
                    <a:lstStyle/>
                    <a:p>
                      <a:pPr indent="127000" algn="ctr">
                        <a:spcAft>
                          <a:spcPts val="0"/>
                        </a:spcAft>
                      </a:pPr>
                      <a:r>
                        <a:rPr lang="en-US" sz="1800" b="1" kern="1000" dirty="0">
                          <a:solidFill>
                            <a:srgbClr val="000000"/>
                          </a:solidFill>
                          <a:latin typeface="Times New Roman"/>
                          <a:ea typeface="方正书宋简体"/>
                          <a:cs typeface="Times New Roman"/>
                        </a:rPr>
                        <a:t>0811101</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a:ea typeface="方正书宋简体"/>
                          <a:cs typeface="Times New Roman"/>
                        </a:rPr>
                        <a:t>C001  </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Times New Roman"/>
                          <a:ea typeface="方正书宋简体"/>
                          <a:cs typeface="Times New Roman"/>
                        </a:rPr>
                        <a:t>96</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033">
                <a:tc>
                  <a:txBody>
                    <a:bodyPr/>
                    <a:lstStyle/>
                    <a:p>
                      <a:pPr indent="127000" algn="ctr">
                        <a:spcAft>
                          <a:spcPts val="0"/>
                        </a:spcAft>
                      </a:pPr>
                      <a:r>
                        <a:rPr lang="en-US" sz="1800" b="1" kern="1000" dirty="0">
                          <a:solidFill>
                            <a:srgbClr val="000000"/>
                          </a:solidFill>
                          <a:latin typeface="Times New Roman"/>
                          <a:ea typeface="方正书宋简体"/>
                          <a:cs typeface="Times New Roman"/>
                        </a:rPr>
                        <a:t>0811101</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a:ea typeface="方正书宋简体"/>
                          <a:cs typeface="Times New Roman"/>
                        </a:rPr>
                        <a:t>C002  </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a:ea typeface="方正书宋简体"/>
                          <a:cs typeface="Times New Roman"/>
                        </a:rPr>
                        <a:t>80</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033">
                <a:tc>
                  <a:txBody>
                    <a:bodyPr/>
                    <a:lstStyle/>
                    <a:p>
                      <a:pPr indent="127000" algn="ctr">
                        <a:spcAft>
                          <a:spcPts val="0"/>
                        </a:spcAft>
                      </a:pPr>
                      <a:r>
                        <a:rPr lang="en-US" sz="1800" b="1" kern="1000">
                          <a:solidFill>
                            <a:srgbClr val="000000"/>
                          </a:solidFill>
                          <a:latin typeface="Times New Roman"/>
                          <a:ea typeface="方正书宋简体"/>
                          <a:cs typeface="Times New Roman"/>
                        </a:rPr>
                        <a:t>0811101</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a:ea typeface="方正书宋简体"/>
                          <a:cs typeface="Times New Roman"/>
                        </a:rPr>
                        <a:t>C003  </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a:ea typeface="方正书宋简体"/>
                          <a:cs typeface="Times New Roman"/>
                        </a:rPr>
                        <a:t>84</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033">
                <a:tc>
                  <a:txBody>
                    <a:bodyPr/>
                    <a:lstStyle/>
                    <a:p>
                      <a:pPr indent="127000" algn="ctr">
                        <a:spcAft>
                          <a:spcPts val="0"/>
                        </a:spcAft>
                      </a:pPr>
                      <a:r>
                        <a:rPr lang="en-US" sz="1800" b="1" kern="1000" dirty="0">
                          <a:solidFill>
                            <a:srgbClr val="000000"/>
                          </a:solidFill>
                          <a:latin typeface="Times New Roman"/>
                          <a:ea typeface="方正书宋简体"/>
                          <a:cs typeface="Times New Roman"/>
                        </a:rPr>
                        <a:t>0811101</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a:ea typeface="方正书宋简体"/>
                          <a:cs typeface="Times New Roman"/>
                        </a:rPr>
                        <a:t>C005  </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a:ea typeface="方正书宋简体"/>
                          <a:cs typeface="Times New Roman"/>
                        </a:rPr>
                        <a:t>62</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033">
                <a:tc>
                  <a:txBody>
                    <a:bodyPr/>
                    <a:lstStyle/>
                    <a:p>
                      <a:pPr indent="127000" algn="ctr">
                        <a:spcAft>
                          <a:spcPts val="0"/>
                        </a:spcAft>
                      </a:pPr>
                      <a:r>
                        <a:rPr lang="en-US" sz="1800" b="1" kern="1000" dirty="0">
                          <a:solidFill>
                            <a:srgbClr val="000000"/>
                          </a:solidFill>
                          <a:latin typeface="Times New Roman"/>
                          <a:ea typeface="方正书宋简体"/>
                          <a:cs typeface="Times New Roman"/>
                        </a:rPr>
                        <a:t>0811102</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a:ea typeface="方正书宋简体"/>
                          <a:cs typeface="Times New Roman"/>
                        </a:rPr>
                        <a:t>C001  </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a:ea typeface="方正书宋简体"/>
                          <a:cs typeface="Times New Roman"/>
                        </a:rPr>
                        <a:t>92</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033">
                <a:tc>
                  <a:txBody>
                    <a:bodyPr/>
                    <a:lstStyle/>
                    <a:p>
                      <a:pPr indent="127000" algn="ctr">
                        <a:spcAft>
                          <a:spcPts val="0"/>
                        </a:spcAft>
                      </a:pPr>
                      <a:r>
                        <a:rPr lang="en-US" sz="1800" b="1" kern="1000" dirty="0">
                          <a:solidFill>
                            <a:srgbClr val="000000"/>
                          </a:solidFill>
                          <a:latin typeface="Times New Roman"/>
                          <a:ea typeface="方正书宋简体"/>
                          <a:cs typeface="Times New Roman"/>
                        </a:rPr>
                        <a:t>0811102</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a:ea typeface="方正书宋简体"/>
                          <a:cs typeface="Times New Roman"/>
                        </a:rPr>
                        <a:t>C002  </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a:ea typeface="方正书宋简体"/>
                          <a:cs typeface="Times New Roman"/>
                        </a:rPr>
                        <a:t>90</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033">
                <a:tc>
                  <a:txBody>
                    <a:bodyPr/>
                    <a:lstStyle/>
                    <a:p>
                      <a:pPr indent="127000" algn="ctr">
                        <a:spcAft>
                          <a:spcPts val="0"/>
                        </a:spcAft>
                      </a:pPr>
                      <a:r>
                        <a:rPr lang="en-US" sz="1800" b="1" kern="1000" dirty="0">
                          <a:solidFill>
                            <a:srgbClr val="000000"/>
                          </a:solidFill>
                          <a:latin typeface="Times New Roman"/>
                          <a:ea typeface="方正书宋简体"/>
                          <a:cs typeface="Times New Roman"/>
                        </a:rPr>
                        <a:t>0811102</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a:ea typeface="方正书宋简体"/>
                          <a:cs typeface="Times New Roman"/>
                        </a:rPr>
                        <a:t>C004  </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a:ea typeface="方正书宋简体"/>
                          <a:cs typeface="Times New Roman"/>
                        </a:rPr>
                        <a:t>84</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033">
                <a:tc>
                  <a:txBody>
                    <a:bodyPr/>
                    <a:lstStyle/>
                    <a:p>
                      <a:pPr indent="127000" algn="ctr">
                        <a:spcAft>
                          <a:spcPts val="0"/>
                        </a:spcAft>
                      </a:pPr>
                      <a:r>
                        <a:rPr lang="en-US" sz="1800" b="1" kern="1000" dirty="0">
                          <a:solidFill>
                            <a:srgbClr val="000000"/>
                          </a:solidFill>
                          <a:latin typeface="Times New Roman"/>
                          <a:ea typeface="方正书宋简体"/>
                          <a:cs typeface="Times New Roman"/>
                        </a:rPr>
                        <a:t>0821102</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a:ea typeface="方正书宋简体"/>
                          <a:cs typeface="Times New Roman"/>
                        </a:rPr>
                        <a:t>C001  </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a:ea typeface="方正书宋简体"/>
                          <a:cs typeface="Times New Roman"/>
                        </a:rPr>
                        <a:t>76</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033">
                <a:tc>
                  <a:txBody>
                    <a:bodyPr/>
                    <a:lstStyle/>
                    <a:p>
                      <a:pPr indent="127000" algn="ctr">
                        <a:spcAft>
                          <a:spcPts val="0"/>
                        </a:spcAft>
                      </a:pPr>
                      <a:r>
                        <a:rPr lang="en-US" sz="1800" b="1" kern="1000" dirty="0">
                          <a:solidFill>
                            <a:srgbClr val="000000"/>
                          </a:solidFill>
                          <a:latin typeface="Times New Roman"/>
                          <a:ea typeface="方正书宋简体"/>
                          <a:cs typeface="Times New Roman"/>
                        </a:rPr>
                        <a:t>0821102</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a:ea typeface="方正书宋简体"/>
                          <a:cs typeface="Times New Roman"/>
                        </a:rPr>
                        <a:t>C004  </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a:ea typeface="方正书宋简体"/>
                          <a:cs typeface="Times New Roman"/>
                        </a:rPr>
                        <a:t>85</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033">
                <a:tc>
                  <a:txBody>
                    <a:bodyPr/>
                    <a:lstStyle/>
                    <a:p>
                      <a:pPr indent="127000" algn="ctr">
                        <a:spcAft>
                          <a:spcPts val="0"/>
                        </a:spcAft>
                      </a:pPr>
                      <a:r>
                        <a:rPr lang="en-US" sz="1800" b="1" kern="1000" dirty="0">
                          <a:solidFill>
                            <a:srgbClr val="000000"/>
                          </a:solidFill>
                          <a:latin typeface="Times New Roman"/>
                          <a:ea typeface="方正书宋简体"/>
                          <a:cs typeface="Times New Roman"/>
                        </a:rPr>
                        <a:t>0821102</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a:ea typeface="方正书宋简体"/>
                          <a:cs typeface="Times New Roman"/>
                        </a:rPr>
                        <a:t>C005  </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Times New Roman"/>
                          <a:ea typeface="方正书宋简体"/>
                          <a:cs typeface="Times New Roman"/>
                        </a:rPr>
                        <a:t>73</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033">
                <a:tc>
                  <a:txBody>
                    <a:bodyPr/>
                    <a:lstStyle/>
                    <a:p>
                      <a:pPr indent="127000" algn="ctr">
                        <a:spcAft>
                          <a:spcPts val="0"/>
                        </a:spcAft>
                      </a:pPr>
                      <a:r>
                        <a:rPr lang="en-US" sz="1800" b="1" kern="1000" dirty="0">
                          <a:solidFill>
                            <a:srgbClr val="000000"/>
                          </a:solidFill>
                          <a:latin typeface="Times New Roman"/>
                          <a:ea typeface="方正书宋简体"/>
                          <a:cs typeface="Times New Roman"/>
                        </a:rPr>
                        <a:t>0821102</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Times New Roman"/>
                          <a:ea typeface="方正书宋简体"/>
                          <a:cs typeface="Times New Roman"/>
                        </a:rPr>
                        <a:t>C007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Times New Roman"/>
                          <a:ea typeface="方正书宋简体"/>
                          <a:cs typeface="Times New Roman"/>
                        </a:rPr>
                        <a:t>NULL</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3" name="表格 12"/>
          <p:cNvGraphicFramePr>
            <a:graphicFrameLocks noGrp="1"/>
          </p:cNvGraphicFramePr>
          <p:nvPr/>
        </p:nvGraphicFramePr>
        <p:xfrm>
          <a:off x="5148064" y="2492896"/>
          <a:ext cx="1175994" cy="3528396"/>
        </p:xfrm>
        <a:graphic>
          <a:graphicData uri="http://schemas.openxmlformats.org/drawingml/2006/table">
            <a:tbl>
              <a:tblPr/>
              <a:tblGrid>
                <a:gridCol w="1175994"/>
              </a:tblGrid>
              <a:tr h="294033">
                <a:tc>
                  <a:txBody>
                    <a:bodyPr/>
                    <a:lstStyle/>
                    <a:p>
                      <a:pPr indent="127000" algn="ctr">
                        <a:spcAft>
                          <a:spcPts val="0"/>
                        </a:spcAft>
                      </a:pPr>
                      <a:r>
                        <a:rPr lang="en-US" sz="1800" b="1" kern="1000" dirty="0" err="1">
                          <a:solidFill>
                            <a:srgbClr val="FF0000"/>
                          </a:solidFill>
                          <a:latin typeface="Times New Roman"/>
                          <a:ea typeface="方正书宋简体"/>
                          <a:cs typeface="Times New Roman"/>
                        </a:rPr>
                        <a:t>Sno</a:t>
                      </a:r>
                      <a:endParaRPr lang="zh-CN" sz="2000" b="1" kern="1000" dirty="0">
                        <a:solidFill>
                          <a:srgbClr val="FF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033">
                <a:tc>
                  <a:txBody>
                    <a:bodyPr/>
                    <a:lstStyle/>
                    <a:p>
                      <a:pPr indent="127000" algn="ctr">
                        <a:spcAft>
                          <a:spcPts val="0"/>
                        </a:spcAft>
                      </a:pPr>
                      <a:r>
                        <a:rPr lang="en-US" sz="1800" b="1" kern="1000" dirty="0">
                          <a:solidFill>
                            <a:srgbClr val="000000"/>
                          </a:solidFill>
                          <a:latin typeface="Times New Roman"/>
                          <a:ea typeface="方正书宋简体"/>
                          <a:cs typeface="Times New Roman"/>
                        </a:rPr>
                        <a:t>0811101</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033">
                <a:tc>
                  <a:txBody>
                    <a:bodyPr/>
                    <a:lstStyle/>
                    <a:p>
                      <a:pPr indent="127000" algn="ctr">
                        <a:spcAft>
                          <a:spcPts val="0"/>
                        </a:spcAft>
                      </a:pPr>
                      <a:r>
                        <a:rPr lang="en-US" sz="1800" b="1" kern="1000" dirty="0">
                          <a:solidFill>
                            <a:srgbClr val="000000"/>
                          </a:solidFill>
                          <a:latin typeface="Times New Roman"/>
                          <a:ea typeface="方正书宋简体"/>
                          <a:cs typeface="Times New Roman"/>
                        </a:rPr>
                        <a:t>0811101</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033">
                <a:tc>
                  <a:txBody>
                    <a:bodyPr/>
                    <a:lstStyle/>
                    <a:p>
                      <a:pPr indent="127000" algn="ctr">
                        <a:spcAft>
                          <a:spcPts val="0"/>
                        </a:spcAft>
                      </a:pPr>
                      <a:r>
                        <a:rPr lang="en-US" sz="1800" b="1" kern="1000">
                          <a:solidFill>
                            <a:srgbClr val="000000"/>
                          </a:solidFill>
                          <a:latin typeface="Times New Roman"/>
                          <a:ea typeface="方正书宋简体"/>
                          <a:cs typeface="Times New Roman"/>
                        </a:rPr>
                        <a:t>0811101</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033">
                <a:tc>
                  <a:txBody>
                    <a:bodyPr/>
                    <a:lstStyle/>
                    <a:p>
                      <a:pPr indent="127000" algn="ctr">
                        <a:spcAft>
                          <a:spcPts val="0"/>
                        </a:spcAft>
                      </a:pPr>
                      <a:r>
                        <a:rPr lang="en-US" sz="1800" b="1" kern="1000" dirty="0">
                          <a:solidFill>
                            <a:srgbClr val="000000"/>
                          </a:solidFill>
                          <a:latin typeface="Times New Roman"/>
                          <a:ea typeface="方正书宋简体"/>
                          <a:cs typeface="Times New Roman"/>
                        </a:rPr>
                        <a:t>0811101</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033">
                <a:tc>
                  <a:txBody>
                    <a:bodyPr/>
                    <a:lstStyle/>
                    <a:p>
                      <a:pPr indent="127000" algn="ctr">
                        <a:spcAft>
                          <a:spcPts val="0"/>
                        </a:spcAft>
                      </a:pPr>
                      <a:r>
                        <a:rPr lang="en-US" sz="1800" b="1" kern="1000" dirty="0">
                          <a:solidFill>
                            <a:srgbClr val="000000"/>
                          </a:solidFill>
                          <a:latin typeface="Times New Roman"/>
                          <a:ea typeface="方正书宋简体"/>
                          <a:cs typeface="Times New Roman"/>
                        </a:rPr>
                        <a:t>0811102</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033">
                <a:tc>
                  <a:txBody>
                    <a:bodyPr/>
                    <a:lstStyle/>
                    <a:p>
                      <a:pPr indent="127000" algn="ctr">
                        <a:spcAft>
                          <a:spcPts val="0"/>
                        </a:spcAft>
                      </a:pPr>
                      <a:r>
                        <a:rPr lang="en-US" sz="1800" b="1" kern="1000" dirty="0">
                          <a:solidFill>
                            <a:srgbClr val="000000"/>
                          </a:solidFill>
                          <a:latin typeface="Times New Roman"/>
                          <a:ea typeface="方正书宋简体"/>
                          <a:cs typeface="Times New Roman"/>
                        </a:rPr>
                        <a:t>0811102</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033">
                <a:tc>
                  <a:txBody>
                    <a:bodyPr/>
                    <a:lstStyle/>
                    <a:p>
                      <a:pPr indent="127000" algn="ctr">
                        <a:spcAft>
                          <a:spcPts val="0"/>
                        </a:spcAft>
                      </a:pPr>
                      <a:r>
                        <a:rPr lang="en-US" sz="1800" b="1" kern="1000" dirty="0">
                          <a:solidFill>
                            <a:srgbClr val="000000"/>
                          </a:solidFill>
                          <a:latin typeface="Times New Roman"/>
                          <a:ea typeface="方正书宋简体"/>
                          <a:cs typeface="Times New Roman"/>
                        </a:rPr>
                        <a:t>0811102</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033">
                <a:tc>
                  <a:txBody>
                    <a:bodyPr/>
                    <a:lstStyle/>
                    <a:p>
                      <a:pPr indent="127000" algn="ctr">
                        <a:spcAft>
                          <a:spcPts val="0"/>
                        </a:spcAft>
                      </a:pPr>
                      <a:r>
                        <a:rPr lang="en-US" sz="1800" b="1" kern="1000" dirty="0">
                          <a:solidFill>
                            <a:srgbClr val="000000"/>
                          </a:solidFill>
                          <a:latin typeface="Times New Roman"/>
                          <a:ea typeface="方正书宋简体"/>
                          <a:cs typeface="Times New Roman"/>
                        </a:rPr>
                        <a:t>0821102</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033">
                <a:tc>
                  <a:txBody>
                    <a:bodyPr/>
                    <a:lstStyle/>
                    <a:p>
                      <a:pPr indent="127000" algn="ctr">
                        <a:spcAft>
                          <a:spcPts val="0"/>
                        </a:spcAft>
                      </a:pPr>
                      <a:r>
                        <a:rPr lang="en-US" sz="1800" b="1" kern="1000" dirty="0">
                          <a:solidFill>
                            <a:srgbClr val="000000"/>
                          </a:solidFill>
                          <a:latin typeface="Times New Roman"/>
                          <a:ea typeface="方正书宋简体"/>
                          <a:cs typeface="Times New Roman"/>
                        </a:rPr>
                        <a:t>0821102</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033">
                <a:tc>
                  <a:txBody>
                    <a:bodyPr/>
                    <a:lstStyle/>
                    <a:p>
                      <a:pPr indent="127000" algn="ctr">
                        <a:spcAft>
                          <a:spcPts val="0"/>
                        </a:spcAft>
                      </a:pPr>
                      <a:r>
                        <a:rPr lang="en-US" sz="1800" b="1" kern="1000" dirty="0">
                          <a:solidFill>
                            <a:srgbClr val="000000"/>
                          </a:solidFill>
                          <a:latin typeface="Times New Roman"/>
                          <a:ea typeface="方正书宋简体"/>
                          <a:cs typeface="Times New Roman"/>
                        </a:rPr>
                        <a:t>0821102</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033">
                <a:tc>
                  <a:txBody>
                    <a:bodyPr/>
                    <a:lstStyle/>
                    <a:p>
                      <a:pPr indent="127000" algn="ctr">
                        <a:spcAft>
                          <a:spcPts val="0"/>
                        </a:spcAft>
                      </a:pPr>
                      <a:r>
                        <a:rPr lang="en-US" sz="1800" b="1" kern="1000" dirty="0">
                          <a:solidFill>
                            <a:srgbClr val="000000"/>
                          </a:solidFill>
                          <a:latin typeface="Times New Roman"/>
                          <a:ea typeface="方正书宋简体"/>
                          <a:cs typeface="Times New Roman"/>
                        </a:rPr>
                        <a:t>0821102</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4" name="表格 13"/>
          <p:cNvGraphicFramePr>
            <a:graphicFrameLocks noGrp="1"/>
          </p:cNvGraphicFramePr>
          <p:nvPr/>
        </p:nvGraphicFramePr>
        <p:xfrm>
          <a:off x="7500462" y="3429000"/>
          <a:ext cx="1103986" cy="1176132"/>
        </p:xfrm>
        <a:graphic>
          <a:graphicData uri="http://schemas.openxmlformats.org/drawingml/2006/table">
            <a:tbl>
              <a:tblPr/>
              <a:tblGrid>
                <a:gridCol w="1103986"/>
              </a:tblGrid>
              <a:tr h="294033">
                <a:tc>
                  <a:txBody>
                    <a:bodyPr/>
                    <a:lstStyle/>
                    <a:p>
                      <a:pPr indent="127000" algn="ctr">
                        <a:spcAft>
                          <a:spcPts val="0"/>
                        </a:spcAft>
                      </a:pPr>
                      <a:r>
                        <a:rPr lang="en-US" sz="1800" b="1" kern="1000" dirty="0" err="1">
                          <a:solidFill>
                            <a:srgbClr val="FF0000"/>
                          </a:solidFill>
                          <a:latin typeface="Times New Roman"/>
                          <a:ea typeface="方正书宋简体"/>
                          <a:cs typeface="Times New Roman"/>
                        </a:rPr>
                        <a:t>Sno</a:t>
                      </a:r>
                      <a:endParaRPr lang="zh-CN" sz="2000" b="1" kern="1000" dirty="0">
                        <a:solidFill>
                          <a:srgbClr val="FF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033">
                <a:tc>
                  <a:txBody>
                    <a:bodyPr/>
                    <a:lstStyle/>
                    <a:p>
                      <a:pPr indent="127000" algn="ctr">
                        <a:spcAft>
                          <a:spcPts val="0"/>
                        </a:spcAft>
                      </a:pPr>
                      <a:r>
                        <a:rPr lang="en-US" sz="1800" b="1" kern="1000" dirty="0">
                          <a:solidFill>
                            <a:srgbClr val="000000"/>
                          </a:solidFill>
                          <a:latin typeface="Times New Roman"/>
                          <a:ea typeface="方正书宋简体"/>
                          <a:cs typeface="Times New Roman"/>
                        </a:rPr>
                        <a:t>0811101</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033">
                <a:tc>
                  <a:txBody>
                    <a:bodyPr/>
                    <a:lstStyle/>
                    <a:p>
                      <a:pPr indent="127000" algn="ctr">
                        <a:spcAft>
                          <a:spcPts val="0"/>
                        </a:spcAft>
                      </a:pPr>
                      <a:r>
                        <a:rPr lang="en-US" sz="1800" b="1" kern="1000" dirty="0">
                          <a:solidFill>
                            <a:srgbClr val="000000"/>
                          </a:solidFill>
                          <a:latin typeface="Times New Roman"/>
                          <a:ea typeface="方正书宋简体"/>
                          <a:cs typeface="Times New Roman"/>
                        </a:rPr>
                        <a:t>0811102</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033">
                <a:tc>
                  <a:txBody>
                    <a:bodyPr/>
                    <a:lstStyle/>
                    <a:p>
                      <a:pPr indent="127000" algn="ctr">
                        <a:spcAft>
                          <a:spcPts val="0"/>
                        </a:spcAft>
                      </a:pPr>
                      <a:r>
                        <a:rPr lang="en-US" sz="1800" b="1" kern="1000" dirty="0">
                          <a:solidFill>
                            <a:srgbClr val="000000"/>
                          </a:solidFill>
                          <a:latin typeface="Times New Roman"/>
                          <a:ea typeface="方正书宋简体"/>
                          <a:cs typeface="Times New Roman"/>
                        </a:rPr>
                        <a:t>0821102</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5" name="右箭头 14"/>
          <p:cNvSpPr/>
          <p:nvPr/>
        </p:nvSpPr>
        <p:spPr>
          <a:xfrm>
            <a:off x="3995936" y="3717032"/>
            <a:ext cx="1080120" cy="432048"/>
          </a:xfrm>
          <a:prstGeom prst="right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6372200" y="3789040"/>
            <a:ext cx="1080120" cy="432048"/>
          </a:xfrm>
          <a:prstGeom prst="right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4139952" y="3284984"/>
            <a:ext cx="720080" cy="461665"/>
          </a:xfrm>
          <a:prstGeom prst="rect">
            <a:avLst/>
          </a:prstGeom>
          <a:noFill/>
        </p:spPr>
        <p:txBody>
          <a:bodyPr wrap="square" rtlCol="0">
            <a:spAutoFit/>
          </a:bodyPr>
          <a:lstStyle/>
          <a:p>
            <a:r>
              <a:rPr lang="en-US" altLang="zh-CN" sz="2400" b="1" dirty="0" err="1" smtClean="0">
                <a:solidFill>
                  <a:srgbClr val="0000FF"/>
                </a:solidFill>
                <a:latin typeface="仿宋_GB2312" pitchFamily="49" charset="-122"/>
                <a:ea typeface="仿宋_GB2312" pitchFamily="49" charset="-122"/>
              </a:rPr>
              <a:t>Sno</a:t>
            </a:r>
            <a:endParaRPr lang="zh-CN" altLang="en-US" sz="2400" b="1" dirty="0">
              <a:solidFill>
                <a:srgbClr val="0000FF"/>
              </a:solidFill>
              <a:latin typeface="仿宋_GB2312" pitchFamily="49" charset="-122"/>
              <a:ea typeface="仿宋_GB2312" pitchFamily="49" charset="-122"/>
            </a:endParaRPr>
          </a:p>
        </p:txBody>
      </p:sp>
      <p:sp>
        <p:nvSpPr>
          <p:cNvPr id="18" name="TextBox 17"/>
          <p:cNvSpPr txBox="1"/>
          <p:nvPr/>
        </p:nvSpPr>
        <p:spPr>
          <a:xfrm>
            <a:off x="6312067" y="3030051"/>
            <a:ext cx="1512168" cy="830997"/>
          </a:xfrm>
          <a:prstGeom prst="rect">
            <a:avLst/>
          </a:prstGeom>
          <a:noFill/>
        </p:spPr>
        <p:txBody>
          <a:bodyPr wrap="square" rtlCol="0">
            <a:spAutoFit/>
          </a:bodyPr>
          <a:lstStyle/>
          <a:p>
            <a:r>
              <a:rPr lang="en-US" altLang="zh-CN" sz="2400" b="1" dirty="0" smtClean="0">
                <a:solidFill>
                  <a:srgbClr val="0000FF"/>
                </a:solidFill>
                <a:latin typeface="仿宋_GB2312" pitchFamily="49" charset="-122"/>
                <a:ea typeface="仿宋_GB2312" pitchFamily="49" charset="-122"/>
              </a:rPr>
              <a:t>DISTINCT </a:t>
            </a:r>
            <a:r>
              <a:rPr lang="en-US" altLang="zh-CN" sz="2400" b="1" dirty="0" err="1" smtClean="0">
                <a:solidFill>
                  <a:srgbClr val="0000FF"/>
                </a:solidFill>
                <a:latin typeface="仿宋_GB2312" pitchFamily="49" charset="-122"/>
                <a:ea typeface="仿宋_GB2312" pitchFamily="49" charset="-122"/>
              </a:rPr>
              <a:t>Sno</a:t>
            </a:r>
            <a:endParaRPr lang="zh-CN" altLang="en-US" sz="2400" b="1" dirty="0">
              <a:solidFill>
                <a:srgbClr val="0000FF"/>
              </a:solidFill>
              <a:latin typeface="仿宋_GB2312" pitchFamily="49" charset="-122"/>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par>
                          <p:cTn id="13" fill="hold">
                            <p:stCondLst>
                              <p:cond delay="500"/>
                            </p:stCondLst>
                            <p:childTnLst>
                              <p:par>
                                <p:cTn id="14" presetID="55"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1000" fill="hold"/>
                                        <p:tgtEl>
                                          <p:spTgt spid="15"/>
                                        </p:tgtEl>
                                        <p:attrNameLst>
                                          <p:attrName>ppt_w</p:attrName>
                                        </p:attrNameLst>
                                      </p:cBhvr>
                                      <p:tavLst>
                                        <p:tav tm="0">
                                          <p:val>
                                            <p:strVal val="#ppt_w*0.70"/>
                                          </p:val>
                                        </p:tav>
                                        <p:tav tm="100000">
                                          <p:val>
                                            <p:strVal val="#ppt_w"/>
                                          </p:val>
                                        </p:tav>
                                      </p:tavLst>
                                    </p:anim>
                                    <p:anim calcmode="lin" valueType="num">
                                      <p:cBhvr>
                                        <p:cTn id="17" dur="1000" fill="hold"/>
                                        <p:tgtEl>
                                          <p:spTgt spid="15"/>
                                        </p:tgtEl>
                                        <p:attrNameLst>
                                          <p:attrName>ppt_h</p:attrName>
                                        </p:attrNameLst>
                                      </p:cBhvr>
                                      <p:tavLst>
                                        <p:tav tm="0">
                                          <p:val>
                                            <p:strVal val="#ppt_h"/>
                                          </p:val>
                                        </p:tav>
                                        <p:tav tm="100000">
                                          <p:val>
                                            <p:strVal val="#ppt_h"/>
                                          </p:val>
                                        </p:tav>
                                      </p:tavLst>
                                    </p:anim>
                                    <p:animEffect transition="in" filter="fade">
                                      <p:cBhvr>
                                        <p:cTn id="18" dur="1000"/>
                                        <p:tgtEl>
                                          <p:spTgt spid="15"/>
                                        </p:tgtEl>
                                      </p:cBhvr>
                                    </p:animEffect>
                                  </p:childTnLst>
                                </p:cTn>
                              </p:par>
                            </p:childTnLst>
                          </p:cTn>
                        </p:par>
                        <p:par>
                          <p:cTn id="19" fill="hold">
                            <p:stCondLst>
                              <p:cond delay="1500"/>
                            </p:stCondLst>
                            <p:childTnLst>
                              <p:par>
                                <p:cTn id="20" presetID="3" presetClass="entr" presetSubtype="10"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linds(horizontal)">
                                      <p:cBhvr>
                                        <p:cTn id="27" dur="500"/>
                                        <p:tgtEl>
                                          <p:spTgt spid="18"/>
                                        </p:tgtEl>
                                      </p:cBhvr>
                                    </p:animEffect>
                                  </p:childTnLst>
                                </p:cTn>
                              </p:par>
                            </p:childTnLst>
                          </p:cTn>
                        </p:par>
                        <p:par>
                          <p:cTn id="28" fill="hold">
                            <p:stCondLst>
                              <p:cond delay="500"/>
                            </p:stCondLst>
                            <p:childTnLst>
                              <p:par>
                                <p:cTn id="29" presetID="55"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1000" fill="hold"/>
                                        <p:tgtEl>
                                          <p:spTgt spid="16"/>
                                        </p:tgtEl>
                                        <p:attrNameLst>
                                          <p:attrName>ppt_w</p:attrName>
                                        </p:attrNameLst>
                                      </p:cBhvr>
                                      <p:tavLst>
                                        <p:tav tm="0">
                                          <p:val>
                                            <p:strVal val="#ppt_w*0.70"/>
                                          </p:val>
                                        </p:tav>
                                        <p:tav tm="100000">
                                          <p:val>
                                            <p:strVal val="#ppt_w"/>
                                          </p:val>
                                        </p:tav>
                                      </p:tavLst>
                                    </p:anim>
                                    <p:anim calcmode="lin" valueType="num">
                                      <p:cBhvr>
                                        <p:cTn id="32" dur="1000" fill="hold"/>
                                        <p:tgtEl>
                                          <p:spTgt spid="16"/>
                                        </p:tgtEl>
                                        <p:attrNameLst>
                                          <p:attrName>ppt_h</p:attrName>
                                        </p:attrNameLst>
                                      </p:cBhvr>
                                      <p:tavLst>
                                        <p:tav tm="0">
                                          <p:val>
                                            <p:strVal val="#ppt_h"/>
                                          </p:val>
                                        </p:tav>
                                        <p:tav tm="100000">
                                          <p:val>
                                            <p:strVal val="#ppt_h"/>
                                          </p:val>
                                        </p:tav>
                                      </p:tavLst>
                                    </p:anim>
                                    <p:animEffect transition="in" filter="fade">
                                      <p:cBhvr>
                                        <p:cTn id="33" dur="1000"/>
                                        <p:tgtEl>
                                          <p:spTgt spid="16"/>
                                        </p:tgtEl>
                                      </p:cBhvr>
                                    </p:animEffect>
                                  </p:childTnLst>
                                </p:cTn>
                              </p:par>
                            </p:childTnLst>
                          </p:cTn>
                        </p:par>
                        <p:par>
                          <p:cTn id="34" fill="hold">
                            <p:stCondLst>
                              <p:cond delay="1500"/>
                            </p:stCondLst>
                            <p:childTnLst>
                              <p:par>
                                <p:cTn id="35" presetID="3" presetClass="entr" presetSubtype="10"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P spid="18" grpId="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395536" y="1340768"/>
            <a:ext cx="8568952" cy="4752528"/>
          </a:xfrm>
        </p:spPr>
        <p:txBody>
          <a:bodyPr/>
          <a:lstStyle/>
          <a:p>
            <a:pPr>
              <a:lnSpc>
                <a:spcPct val="100000"/>
              </a:lnSpc>
              <a:spcBef>
                <a:spcPts val="0"/>
              </a:spcBef>
              <a:buNone/>
            </a:pPr>
            <a:r>
              <a:rPr lang="zh-CN" altLang="zh-CN" sz="2800" dirty="0" smtClean="0"/>
              <a:t>例</a:t>
            </a:r>
            <a:r>
              <a:rPr lang="en-US" altLang="zh-CN" sz="2800" dirty="0" smtClean="0"/>
              <a:t>11 </a:t>
            </a:r>
            <a:r>
              <a:rPr lang="zh-CN" altLang="zh-CN" sz="2800" dirty="0" smtClean="0"/>
              <a:t>删除</a:t>
            </a:r>
            <a:r>
              <a:rPr lang="zh-CN" altLang="zh-CN" sz="2800" dirty="0" smtClean="0"/>
              <a:t>计算机系不及格学生的选课记录</a:t>
            </a:r>
          </a:p>
          <a:p>
            <a:pPr>
              <a:lnSpc>
                <a:spcPct val="100000"/>
              </a:lnSpc>
              <a:spcBef>
                <a:spcPts val="0"/>
              </a:spcBef>
            </a:pPr>
            <a:r>
              <a:rPr lang="zh-CN" altLang="zh-CN" sz="2800" dirty="0" smtClean="0">
                <a:solidFill>
                  <a:srgbClr val="FF0000"/>
                </a:solidFill>
              </a:rPr>
              <a:t>用子查询实现</a:t>
            </a:r>
            <a:endParaRPr lang="zh-CN" altLang="zh-CN" sz="2800" dirty="0" smtClean="0"/>
          </a:p>
          <a:p>
            <a:pPr lvl="1">
              <a:lnSpc>
                <a:spcPct val="100000"/>
              </a:lnSpc>
              <a:spcBef>
                <a:spcPts val="0"/>
              </a:spcBef>
              <a:buNone/>
            </a:pPr>
            <a:r>
              <a:rPr lang="en-US" altLang="zh-CN" sz="2800" dirty="0" smtClean="0">
                <a:solidFill>
                  <a:srgbClr val="005800"/>
                </a:solidFill>
              </a:rPr>
              <a:t>DELETE FROM SC</a:t>
            </a:r>
            <a:endParaRPr lang="zh-CN" altLang="zh-CN" sz="2800" dirty="0" smtClean="0">
              <a:solidFill>
                <a:srgbClr val="005800"/>
              </a:solidFill>
            </a:endParaRPr>
          </a:p>
          <a:p>
            <a:pPr lvl="1">
              <a:lnSpc>
                <a:spcPct val="100000"/>
              </a:lnSpc>
              <a:spcBef>
                <a:spcPts val="0"/>
              </a:spcBef>
              <a:buNone/>
            </a:pPr>
            <a:r>
              <a:rPr lang="en-US" altLang="zh-CN" sz="2800" dirty="0" smtClean="0">
                <a:solidFill>
                  <a:srgbClr val="005800"/>
                </a:solidFill>
              </a:rPr>
              <a:t>  WHERE Grade &lt; 60 AND </a:t>
            </a:r>
            <a:r>
              <a:rPr lang="en-US" altLang="zh-CN" sz="2800" dirty="0" err="1" smtClean="0">
                <a:solidFill>
                  <a:srgbClr val="005800"/>
                </a:solidFill>
              </a:rPr>
              <a:t>Sno</a:t>
            </a:r>
            <a:r>
              <a:rPr lang="en-US" altLang="zh-CN" sz="2800" dirty="0" smtClean="0">
                <a:solidFill>
                  <a:srgbClr val="005800"/>
                </a:solidFill>
              </a:rPr>
              <a:t> IN (</a:t>
            </a:r>
            <a:endParaRPr lang="zh-CN" altLang="zh-CN" sz="2800" dirty="0" smtClean="0">
              <a:solidFill>
                <a:srgbClr val="005800"/>
              </a:solidFill>
            </a:endParaRPr>
          </a:p>
          <a:p>
            <a:pPr lvl="1">
              <a:lnSpc>
                <a:spcPct val="100000"/>
              </a:lnSpc>
              <a:spcBef>
                <a:spcPts val="0"/>
              </a:spcBef>
              <a:buNone/>
            </a:pPr>
            <a:r>
              <a:rPr lang="en-US" altLang="zh-CN" sz="2800" dirty="0" smtClean="0">
                <a:solidFill>
                  <a:srgbClr val="005800"/>
                </a:solidFill>
              </a:rPr>
              <a:t>    SELECT </a:t>
            </a:r>
            <a:r>
              <a:rPr lang="en-US" altLang="zh-CN" sz="2800" dirty="0" err="1" smtClean="0">
                <a:solidFill>
                  <a:srgbClr val="005800"/>
                </a:solidFill>
              </a:rPr>
              <a:t>Sno</a:t>
            </a:r>
            <a:r>
              <a:rPr lang="en-US" altLang="zh-CN" sz="2800" dirty="0" smtClean="0">
                <a:solidFill>
                  <a:srgbClr val="005800"/>
                </a:solidFill>
              </a:rPr>
              <a:t> FROM Student </a:t>
            </a:r>
            <a:endParaRPr lang="zh-CN" altLang="zh-CN" sz="2800" dirty="0" smtClean="0">
              <a:solidFill>
                <a:srgbClr val="005800"/>
              </a:solidFill>
            </a:endParaRPr>
          </a:p>
          <a:p>
            <a:pPr lvl="1">
              <a:lnSpc>
                <a:spcPct val="100000"/>
              </a:lnSpc>
              <a:spcBef>
                <a:spcPts val="0"/>
              </a:spcBef>
              <a:buNone/>
            </a:pPr>
            <a:r>
              <a:rPr lang="en-US" altLang="zh-CN" sz="2800" dirty="0" smtClean="0">
                <a:solidFill>
                  <a:srgbClr val="005800"/>
                </a:solidFill>
              </a:rPr>
              <a:t>      WHERE </a:t>
            </a:r>
            <a:r>
              <a:rPr lang="en-US" altLang="zh-CN" sz="2800" dirty="0" err="1" smtClean="0">
                <a:solidFill>
                  <a:srgbClr val="005800"/>
                </a:solidFill>
              </a:rPr>
              <a:t>Sdept</a:t>
            </a:r>
            <a:r>
              <a:rPr lang="en-US" altLang="zh-CN" sz="2800" dirty="0" smtClean="0">
                <a:solidFill>
                  <a:srgbClr val="005800"/>
                </a:solidFill>
              </a:rPr>
              <a:t> = '</a:t>
            </a:r>
            <a:r>
              <a:rPr lang="zh-CN" altLang="zh-CN" sz="2800" dirty="0" smtClean="0">
                <a:solidFill>
                  <a:srgbClr val="005800"/>
                </a:solidFill>
              </a:rPr>
              <a:t>计算机系</a:t>
            </a:r>
            <a:r>
              <a:rPr lang="en-US" altLang="zh-CN" sz="2800" dirty="0" smtClean="0">
                <a:solidFill>
                  <a:srgbClr val="005800"/>
                </a:solidFill>
              </a:rPr>
              <a:t>' )</a:t>
            </a:r>
          </a:p>
          <a:p>
            <a:pPr>
              <a:lnSpc>
                <a:spcPct val="100000"/>
              </a:lnSpc>
              <a:spcBef>
                <a:spcPts val="0"/>
              </a:spcBef>
            </a:pPr>
            <a:r>
              <a:rPr lang="zh-CN" altLang="zh-CN" sz="2800" dirty="0" smtClean="0">
                <a:solidFill>
                  <a:srgbClr val="FF0000"/>
                </a:solidFill>
              </a:rPr>
              <a:t>用多表连接实现</a:t>
            </a:r>
          </a:p>
          <a:p>
            <a:pPr lvl="1">
              <a:lnSpc>
                <a:spcPct val="100000"/>
              </a:lnSpc>
              <a:spcBef>
                <a:spcPts val="0"/>
              </a:spcBef>
              <a:buNone/>
            </a:pPr>
            <a:r>
              <a:rPr lang="en-US" altLang="zh-CN" sz="2800" dirty="0" smtClean="0">
                <a:solidFill>
                  <a:srgbClr val="0000FF"/>
                </a:solidFill>
              </a:rPr>
              <a:t>DELETE FROM SC </a:t>
            </a:r>
            <a:endParaRPr lang="zh-CN" altLang="zh-CN" sz="2800" dirty="0" smtClean="0">
              <a:solidFill>
                <a:srgbClr val="0000FF"/>
              </a:solidFill>
            </a:endParaRPr>
          </a:p>
          <a:p>
            <a:pPr lvl="1">
              <a:lnSpc>
                <a:spcPct val="100000"/>
              </a:lnSpc>
              <a:spcBef>
                <a:spcPts val="0"/>
              </a:spcBef>
              <a:buNone/>
            </a:pPr>
            <a:r>
              <a:rPr lang="en-US" altLang="zh-CN" sz="2800" dirty="0" smtClean="0">
                <a:solidFill>
                  <a:srgbClr val="0000FF"/>
                </a:solidFill>
              </a:rPr>
              <a:t>  FROM SC JOIN Student ON </a:t>
            </a:r>
            <a:r>
              <a:rPr lang="en-US" altLang="zh-CN" sz="2800" dirty="0" err="1" smtClean="0">
                <a:solidFill>
                  <a:srgbClr val="0000FF"/>
                </a:solidFill>
              </a:rPr>
              <a:t>SC.Sno</a:t>
            </a:r>
            <a:r>
              <a:rPr lang="en-US" altLang="zh-CN" sz="2800" dirty="0" smtClean="0">
                <a:solidFill>
                  <a:srgbClr val="0000FF"/>
                </a:solidFill>
              </a:rPr>
              <a:t> = </a:t>
            </a:r>
            <a:r>
              <a:rPr lang="en-US" altLang="zh-CN" sz="2800" dirty="0" err="1" smtClean="0">
                <a:solidFill>
                  <a:srgbClr val="0000FF"/>
                </a:solidFill>
              </a:rPr>
              <a:t>Student.Sno</a:t>
            </a:r>
            <a:endParaRPr lang="zh-CN" altLang="zh-CN" sz="2800" dirty="0" smtClean="0">
              <a:solidFill>
                <a:srgbClr val="0000FF"/>
              </a:solidFill>
            </a:endParaRPr>
          </a:p>
          <a:p>
            <a:pPr lvl="1">
              <a:lnSpc>
                <a:spcPct val="100000"/>
              </a:lnSpc>
              <a:spcBef>
                <a:spcPts val="0"/>
              </a:spcBef>
              <a:buNone/>
            </a:pPr>
            <a:r>
              <a:rPr lang="en-US" altLang="zh-CN" sz="2800" dirty="0" smtClean="0">
                <a:solidFill>
                  <a:srgbClr val="0000FF"/>
                </a:solidFill>
              </a:rPr>
              <a:t>    WHERE </a:t>
            </a:r>
            <a:r>
              <a:rPr lang="en-US" altLang="zh-CN" sz="2800" dirty="0" err="1" smtClean="0">
                <a:solidFill>
                  <a:srgbClr val="0000FF"/>
                </a:solidFill>
              </a:rPr>
              <a:t>Sdept</a:t>
            </a:r>
            <a:r>
              <a:rPr lang="en-US" altLang="zh-CN" sz="2800" dirty="0" smtClean="0">
                <a:solidFill>
                  <a:srgbClr val="0000FF"/>
                </a:solidFill>
              </a:rPr>
              <a:t> = '</a:t>
            </a:r>
            <a:r>
              <a:rPr lang="zh-CN" altLang="zh-CN" sz="2800" dirty="0" smtClean="0">
                <a:solidFill>
                  <a:srgbClr val="0000FF"/>
                </a:solidFill>
              </a:rPr>
              <a:t>计算机系</a:t>
            </a:r>
            <a:r>
              <a:rPr lang="en-US" altLang="zh-CN" sz="2800" dirty="0" smtClean="0">
                <a:solidFill>
                  <a:srgbClr val="0000FF"/>
                </a:solidFill>
              </a:rPr>
              <a:t>' AND Grade &lt; 60</a:t>
            </a:r>
            <a:endParaRPr lang="zh-CN" altLang="zh-CN" sz="2800" dirty="0" smtClean="0">
              <a:solidFill>
                <a:srgbClr val="0000FF"/>
              </a:solidFill>
            </a:endParaRPr>
          </a:p>
          <a:p>
            <a:pPr>
              <a:lnSpc>
                <a:spcPct val="100000"/>
              </a:lnSpc>
              <a:spcBef>
                <a:spcPts val="0"/>
              </a:spcBef>
            </a:pPr>
            <a:endParaRPr lang="zh-CN" altLang="en-US" sz="3200" dirty="0"/>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160</a:t>
            </a:fld>
            <a:endParaRPr lang="zh-CN" altLang="en-US"/>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467544" y="1414934"/>
            <a:ext cx="8280920" cy="4678362"/>
          </a:xfrm>
        </p:spPr>
        <p:txBody>
          <a:bodyPr/>
          <a:lstStyle/>
          <a:p>
            <a:pPr>
              <a:lnSpc>
                <a:spcPct val="100000"/>
              </a:lnSpc>
              <a:spcBef>
                <a:spcPts val="0"/>
              </a:spcBef>
              <a:buNone/>
            </a:pPr>
            <a:r>
              <a:rPr lang="zh-CN" altLang="zh-CN" sz="2600" dirty="0" smtClean="0"/>
              <a:t>例</a:t>
            </a:r>
            <a:r>
              <a:rPr lang="en-US" altLang="zh-CN" sz="2600" dirty="0" smtClean="0"/>
              <a:t>12 </a:t>
            </a:r>
            <a:r>
              <a:rPr lang="zh-CN" altLang="zh-CN" sz="2600" dirty="0" smtClean="0"/>
              <a:t>删除信息管理系考试成绩不及格的学生的不及格课程的选课记录。</a:t>
            </a:r>
          </a:p>
          <a:p>
            <a:pPr>
              <a:lnSpc>
                <a:spcPct val="100000"/>
              </a:lnSpc>
              <a:spcBef>
                <a:spcPts val="600"/>
              </a:spcBef>
            </a:pPr>
            <a:r>
              <a:rPr lang="zh-CN" altLang="zh-CN" sz="2600" dirty="0" smtClean="0">
                <a:solidFill>
                  <a:srgbClr val="FF0000"/>
                </a:solidFill>
              </a:rPr>
              <a:t>用多表连接形式实现</a:t>
            </a:r>
          </a:p>
          <a:p>
            <a:pPr lvl="1">
              <a:lnSpc>
                <a:spcPct val="100000"/>
              </a:lnSpc>
              <a:spcBef>
                <a:spcPts val="0"/>
              </a:spcBef>
              <a:buNone/>
            </a:pPr>
            <a:r>
              <a:rPr lang="en-US" altLang="zh-CN" sz="2600" dirty="0" smtClean="0">
                <a:solidFill>
                  <a:srgbClr val="005800"/>
                </a:solidFill>
              </a:rPr>
              <a:t>DELETE FROM SC </a:t>
            </a:r>
            <a:endParaRPr lang="zh-CN" altLang="zh-CN" sz="2600" dirty="0" smtClean="0">
              <a:solidFill>
                <a:srgbClr val="005800"/>
              </a:solidFill>
            </a:endParaRPr>
          </a:p>
          <a:p>
            <a:pPr lvl="1">
              <a:lnSpc>
                <a:spcPct val="100000"/>
              </a:lnSpc>
              <a:spcBef>
                <a:spcPts val="0"/>
              </a:spcBef>
              <a:buNone/>
            </a:pPr>
            <a:r>
              <a:rPr lang="en-US" altLang="zh-CN" sz="2600" dirty="0" smtClean="0">
                <a:solidFill>
                  <a:srgbClr val="005800"/>
                </a:solidFill>
              </a:rPr>
              <a:t>  FROM Student S JOIN SC ON </a:t>
            </a:r>
            <a:r>
              <a:rPr lang="en-US" altLang="zh-CN" sz="2600" dirty="0" err="1" smtClean="0">
                <a:solidFill>
                  <a:srgbClr val="005800"/>
                </a:solidFill>
              </a:rPr>
              <a:t>S.Sno</a:t>
            </a:r>
            <a:r>
              <a:rPr lang="en-US" altLang="zh-CN" sz="2600" dirty="0" smtClean="0">
                <a:solidFill>
                  <a:srgbClr val="005800"/>
                </a:solidFill>
              </a:rPr>
              <a:t> = SC.sno</a:t>
            </a:r>
            <a:endParaRPr lang="zh-CN" altLang="zh-CN" sz="2600" dirty="0" smtClean="0">
              <a:solidFill>
                <a:srgbClr val="005800"/>
              </a:solidFill>
            </a:endParaRPr>
          </a:p>
          <a:p>
            <a:pPr lvl="1">
              <a:lnSpc>
                <a:spcPct val="100000"/>
              </a:lnSpc>
              <a:spcBef>
                <a:spcPts val="0"/>
              </a:spcBef>
              <a:buNone/>
            </a:pPr>
            <a:r>
              <a:rPr lang="en-US" altLang="zh-CN" sz="2600" dirty="0" smtClean="0">
                <a:solidFill>
                  <a:srgbClr val="005800"/>
                </a:solidFill>
              </a:rPr>
              <a:t>  WHERE </a:t>
            </a:r>
            <a:r>
              <a:rPr lang="en-US" altLang="zh-CN" sz="2600" dirty="0" err="1" smtClean="0">
                <a:solidFill>
                  <a:srgbClr val="005800"/>
                </a:solidFill>
              </a:rPr>
              <a:t>Sdept</a:t>
            </a:r>
            <a:r>
              <a:rPr lang="en-US" altLang="zh-CN" sz="2600" dirty="0" smtClean="0">
                <a:solidFill>
                  <a:srgbClr val="005800"/>
                </a:solidFill>
              </a:rPr>
              <a:t> =‘</a:t>
            </a:r>
            <a:r>
              <a:rPr lang="zh-CN" altLang="zh-CN" sz="2600" dirty="0" smtClean="0">
                <a:solidFill>
                  <a:srgbClr val="005800"/>
                </a:solidFill>
              </a:rPr>
              <a:t>信息管理系</a:t>
            </a:r>
            <a:r>
              <a:rPr lang="en-US" altLang="zh-CN" sz="2600" dirty="0" smtClean="0">
                <a:solidFill>
                  <a:srgbClr val="005800"/>
                </a:solidFill>
              </a:rPr>
              <a:t>’AND Grade &lt; 60</a:t>
            </a:r>
            <a:endParaRPr lang="zh-CN" altLang="zh-CN" sz="2600" dirty="0" smtClean="0">
              <a:solidFill>
                <a:srgbClr val="005800"/>
              </a:solidFill>
            </a:endParaRPr>
          </a:p>
          <a:p>
            <a:pPr>
              <a:lnSpc>
                <a:spcPct val="100000"/>
              </a:lnSpc>
              <a:spcBef>
                <a:spcPts val="600"/>
              </a:spcBef>
            </a:pPr>
            <a:r>
              <a:rPr lang="zh-CN" altLang="zh-CN" sz="2600" dirty="0" smtClean="0">
                <a:solidFill>
                  <a:srgbClr val="FF0000"/>
                </a:solidFill>
              </a:rPr>
              <a:t>用子查询形式实现</a:t>
            </a:r>
          </a:p>
          <a:p>
            <a:pPr lvl="1">
              <a:lnSpc>
                <a:spcPct val="100000"/>
              </a:lnSpc>
              <a:spcBef>
                <a:spcPts val="0"/>
              </a:spcBef>
              <a:buNone/>
            </a:pPr>
            <a:r>
              <a:rPr lang="en-US" altLang="zh-CN" sz="2600" dirty="0" smtClean="0">
                <a:solidFill>
                  <a:srgbClr val="005800"/>
                </a:solidFill>
              </a:rPr>
              <a:t>DELETE FROM SC  WHERE </a:t>
            </a:r>
            <a:r>
              <a:rPr lang="en-US" altLang="zh-CN" sz="2600" dirty="0" err="1" smtClean="0">
                <a:solidFill>
                  <a:srgbClr val="005800"/>
                </a:solidFill>
              </a:rPr>
              <a:t>Sno</a:t>
            </a:r>
            <a:r>
              <a:rPr lang="en-US" altLang="zh-CN" sz="2600" dirty="0" smtClean="0">
                <a:solidFill>
                  <a:srgbClr val="005800"/>
                </a:solidFill>
              </a:rPr>
              <a:t> IN (</a:t>
            </a:r>
            <a:endParaRPr lang="zh-CN" altLang="zh-CN" sz="2600" dirty="0" smtClean="0">
              <a:solidFill>
                <a:srgbClr val="005800"/>
              </a:solidFill>
            </a:endParaRPr>
          </a:p>
          <a:p>
            <a:pPr lvl="1">
              <a:lnSpc>
                <a:spcPct val="100000"/>
              </a:lnSpc>
              <a:spcBef>
                <a:spcPts val="0"/>
              </a:spcBef>
              <a:buNone/>
            </a:pPr>
            <a:r>
              <a:rPr lang="en-US" altLang="zh-CN" sz="2600" dirty="0" smtClean="0">
                <a:solidFill>
                  <a:srgbClr val="005800"/>
                </a:solidFill>
              </a:rPr>
              <a:t>   SELECT </a:t>
            </a:r>
            <a:r>
              <a:rPr lang="en-US" altLang="zh-CN" sz="2600" dirty="0" err="1" smtClean="0">
                <a:solidFill>
                  <a:srgbClr val="005800"/>
                </a:solidFill>
              </a:rPr>
              <a:t>Sno</a:t>
            </a:r>
            <a:r>
              <a:rPr lang="en-US" altLang="zh-CN" sz="2600" dirty="0" smtClean="0">
                <a:solidFill>
                  <a:srgbClr val="005800"/>
                </a:solidFill>
              </a:rPr>
              <a:t> FROM Student </a:t>
            </a:r>
            <a:endParaRPr lang="zh-CN" altLang="zh-CN" sz="2600" dirty="0" smtClean="0">
              <a:solidFill>
                <a:srgbClr val="005800"/>
              </a:solidFill>
            </a:endParaRPr>
          </a:p>
          <a:p>
            <a:pPr lvl="1">
              <a:lnSpc>
                <a:spcPct val="100000"/>
              </a:lnSpc>
              <a:spcBef>
                <a:spcPts val="0"/>
              </a:spcBef>
              <a:buNone/>
            </a:pPr>
            <a:r>
              <a:rPr lang="en-US" altLang="zh-CN" sz="2600" dirty="0" smtClean="0">
                <a:solidFill>
                  <a:srgbClr val="005800"/>
                </a:solidFill>
              </a:rPr>
              <a:t>    WHERE </a:t>
            </a:r>
            <a:r>
              <a:rPr lang="en-US" altLang="zh-CN" sz="2600" dirty="0" err="1" smtClean="0">
                <a:solidFill>
                  <a:srgbClr val="005800"/>
                </a:solidFill>
              </a:rPr>
              <a:t>Sdept</a:t>
            </a:r>
            <a:r>
              <a:rPr lang="en-US" altLang="zh-CN" sz="2600" dirty="0" smtClean="0">
                <a:solidFill>
                  <a:srgbClr val="005800"/>
                </a:solidFill>
              </a:rPr>
              <a:t> = ‘</a:t>
            </a:r>
            <a:r>
              <a:rPr lang="zh-CN" altLang="zh-CN" sz="2600" dirty="0" smtClean="0">
                <a:solidFill>
                  <a:srgbClr val="005800"/>
                </a:solidFill>
              </a:rPr>
              <a:t>信息管理系</a:t>
            </a:r>
            <a:r>
              <a:rPr lang="en-US" altLang="zh-CN" sz="2600" dirty="0" smtClean="0">
                <a:solidFill>
                  <a:srgbClr val="005800"/>
                </a:solidFill>
              </a:rPr>
              <a:t>’)</a:t>
            </a:r>
            <a:endParaRPr lang="zh-CN" altLang="zh-CN" sz="2600" dirty="0" smtClean="0">
              <a:solidFill>
                <a:srgbClr val="005800"/>
              </a:solidFill>
            </a:endParaRPr>
          </a:p>
          <a:p>
            <a:pPr lvl="1">
              <a:lnSpc>
                <a:spcPct val="100000"/>
              </a:lnSpc>
              <a:spcBef>
                <a:spcPts val="0"/>
              </a:spcBef>
              <a:buNone/>
            </a:pPr>
            <a:r>
              <a:rPr lang="en-US" altLang="zh-CN" sz="2600" dirty="0" smtClean="0">
                <a:solidFill>
                  <a:srgbClr val="005800"/>
                </a:solidFill>
              </a:rPr>
              <a:t> AND Grade &lt; 60</a:t>
            </a:r>
            <a:endParaRPr lang="zh-CN" altLang="en-US" sz="2600" dirty="0">
              <a:solidFill>
                <a:srgbClr val="0058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161</a:t>
            </a:fld>
            <a:endParaRPr lang="zh-CN" altLang="en-US"/>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a:xfrm>
            <a:off x="323528" y="1414934"/>
            <a:ext cx="8496944" cy="4678362"/>
          </a:xfrm>
        </p:spPr>
        <p:txBody>
          <a:bodyPr/>
          <a:lstStyle/>
          <a:p>
            <a:pPr lvl="0"/>
            <a:r>
              <a:rPr lang="zh-CN" altLang="zh-CN" sz="3400" dirty="0" smtClean="0"/>
              <a:t>当查询语句的目标列中包含聚合函数时，若没有分组子句，则目标列中只能写聚合函数，而不能再写其他列名。若包含分组子句，则在查询的目标列中除了可以写聚合函数外，只能写分组依据列。</a:t>
            </a:r>
          </a:p>
          <a:p>
            <a:r>
              <a:rPr lang="zh-CN" altLang="zh-CN" sz="3400" dirty="0" smtClean="0"/>
              <a:t>对行的过滤条件一般用</a:t>
            </a:r>
            <a:r>
              <a:rPr lang="en-US" altLang="zh-CN" sz="3400" dirty="0" smtClean="0"/>
              <a:t>WHERE</a:t>
            </a:r>
            <a:r>
              <a:rPr lang="zh-CN" altLang="zh-CN" sz="3400" dirty="0" smtClean="0"/>
              <a:t>子句实现，对组的过滤条件用</a:t>
            </a:r>
            <a:r>
              <a:rPr lang="en-US" altLang="zh-CN" sz="3400" dirty="0" smtClean="0"/>
              <a:t>HAVING</a:t>
            </a:r>
            <a:r>
              <a:rPr lang="zh-CN" altLang="zh-CN" sz="3400" dirty="0" smtClean="0"/>
              <a:t>子句实现。</a:t>
            </a:r>
            <a:endParaRPr lang="zh-CN" altLang="en-US" sz="3400" dirty="0"/>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162</a:t>
            </a:fld>
            <a:endParaRPr lang="zh-CN" altLang="en-US"/>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a:xfrm>
            <a:off x="467544" y="1414934"/>
            <a:ext cx="8100194" cy="4678362"/>
          </a:xfrm>
        </p:spPr>
        <p:txBody>
          <a:bodyPr/>
          <a:lstStyle/>
          <a:p>
            <a:pPr lvl="0">
              <a:spcBef>
                <a:spcPts val="600"/>
              </a:spcBef>
            </a:pPr>
            <a:r>
              <a:rPr lang="zh-CN" altLang="zh-CN" sz="3400" dirty="0" smtClean="0"/>
              <a:t>不能将对统计后的结果进行筛选的条件写在</a:t>
            </a:r>
            <a:r>
              <a:rPr lang="en-US" altLang="zh-CN" sz="3400" dirty="0" smtClean="0"/>
              <a:t>WHERE</a:t>
            </a:r>
            <a:r>
              <a:rPr lang="zh-CN" altLang="zh-CN" sz="3400" dirty="0" smtClean="0"/>
              <a:t>子句中，应该写在</a:t>
            </a:r>
            <a:r>
              <a:rPr lang="en-US" altLang="zh-CN" sz="3400" dirty="0" smtClean="0"/>
              <a:t>HAVING</a:t>
            </a:r>
            <a:r>
              <a:rPr lang="zh-CN" altLang="zh-CN" sz="3400" dirty="0" smtClean="0"/>
              <a:t>子句中。</a:t>
            </a:r>
          </a:p>
          <a:p>
            <a:pPr>
              <a:spcBef>
                <a:spcPts val="600"/>
              </a:spcBef>
            </a:pPr>
            <a:r>
              <a:rPr lang="zh-CN" altLang="zh-CN" sz="3400" dirty="0" smtClean="0"/>
              <a:t>例如：查询平均年龄大于</a:t>
            </a:r>
            <a:r>
              <a:rPr lang="en-US" altLang="zh-CN" sz="3400" dirty="0" smtClean="0"/>
              <a:t>20</a:t>
            </a:r>
            <a:r>
              <a:rPr lang="zh-CN" altLang="zh-CN" sz="3400" dirty="0" smtClean="0"/>
              <a:t>的系：</a:t>
            </a:r>
          </a:p>
          <a:p>
            <a:pPr lvl="1">
              <a:spcBef>
                <a:spcPts val="600"/>
              </a:spcBef>
              <a:buNone/>
            </a:pPr>
            <a:r>
              <a:rPr lang="en-US" altLang="zh-CN" sz="3400" dirty="0" smtClean="0">
                <a:solidFill>
                  <a:srgbClr val="0000FF"/>
                </a:solidFill>
              </a:rPr>
              <a:t>WHERE AVG(Sage) &gt; 20  </a:t>
            </a:r>
            <a:endParaRPr lang="zh-CN" altLang="zh-CN" sz="3400" dirty="0" smtClean="0">
              <a:solidFill>
                <a:srgbClr val="0000FF"/>
              </a:solidFill>
            </a:endParaRPr>
          </a:p>
          <a:p>
            <a:pPr lvl="1">
              <a:spcBef>
                <a:spcPts val="600"/>
              </a:spcBef>
              <a:buNone/>
            </a:pPr>
            <a:r>
              <a:rPr lang="en-US" altLang="zh-CN" sz="3400" dirty="0" smtClean="0">
                <a:solidFill>
                  <a:srgbClr val="0000FF"/>
                </a:solidFill>
              </a:rPr>
              <a:t>HAVING AVG(Sage) &gt; 20</a:t>
            </a:r>
            <a:endParaRPr lang="zh-CN" altLang="en-US" sz="3400" dirty="0">
              <a:solidFill>
                <a:srgbClr val="0000FF"/>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163</a:t>
            </a:fld>
            <a:endParaRPr lang="zh-CN" altLang="en-US"/>
          </a:p>
        </p:txBody>
      </p:sp>
      <p:sp>
        <p:nvSpPr>
          <p:cNvPr id="6" name="TextBox 5"/>
          <p:cNvSpPr txBox="1"/>
          <p:nvPr/>
        </p:nvSpPr>
        <p:spPr>
          <a:xfrm>
            <a:off x="5796136" y="4489956"/>
            <a:ext cx="720080" cy="523220"/>
          </a:xfrm>
          <a:prstGeom prst="rect">
            <a:avLst/>
          </a:prstGeom>
          <a:noFill/>
        </p:spPr>
        <p:txBody>
          <a:bodyPr wrap="square" rtlCol="0">
            <a:spAutoFit/>
          </a:bodyPr>
          <a:lstStyle/>
          <a:p>
            <a:r>
              <a:rPr lang="zh-CN" altLang="en-US" sz="2800" b="1" dirty="0" smtClean="0">
                <a:solidFill>
                  <a:srgbClr val="FF0000"/>
                </a:solidFill>
              </a:rPr>
              <a:t>√</a:t>
            </a:r>
            <a:endParaRPr lang="zh-CN" altLang="en-US" sz="2800" b="1" dirty="0">
              <a:solidFill>
                <a:srgbClr val="FF0000"/>
              </a:solidFill>
            </a:endParaRPr>
          </a:p>
        </p:txBody>
      </p:sp>
      <p:sp>
        <p:nvSpPr>
          <p:cNvPr id="7" name="TextBox 6"/>
          <p:cNvSpPr txBox="1"/>
          <p:nvPr/>
        </p:nvSpPr>
        <p:spPr>
          <a:xfrm>
            <a:off x="5796136" y="3861048"/>
            <a:ext cx="720080" cy="584775"/>
          </a:xfrm>
          <a:prstGeom prst="rect">
            <a:avLst/>
          </a:prstGeom>
          <a:noFill/>
        </p:spPr>
        <p:txBody>
          <a:bodyPr wrap="square" rtlCol="0">
            <a:spAutoFit/>
          </a:bodyPr>
          <a:lstStyle/>
          <a:p>
            <a:r>
              <a:rPr lang="en-US" altLang="zh-CN" sz="3200" b="1" dirty="0" smtClean="0">
                <a:solidFill>
                  <a:srgbClr val="FF0000"/>
                </a:solidFill>
              </a:rPr>
              <a:t>X</a:t>
            </a:r>
            <a:endParaRPr lang="zh-CN" altLang="en-US" sz="32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p:txBody>
          <a:bodyPr/>
          <a:lstStyle/>
          <a:p>
            <a:pPr lvl="0"/>
            <a:r>
              <a:rPr lang="zh-CN" altLang="zh-CN" sz="3400" dirty="0" smtClean="0"/>
              <a:t>不能将列值与统计结果值进行比较的条件写在</a:t>
            </a:r>
            <a:r>
              <a:rPr lang="en-US" altLang="zh-CN" sz="3400" dirty="0" smtClean="0"/>
              <a:t>WHERE</a:t>
            </a:r>
            <a:r>
              <a:rPr lang="zh-CN" altLang="zh-CN" sz="3400" dirty="0" smtClean="0"/>
              <a:t>子句中，这种条件一般都用子查询来实现。</a:t>
            </a:r>
          </a:p>
          <a:p>
            <a:r>
              <a:rPr lang="zh-CN" altLang="zh-CN" sz="3400" dirty="0" smtClean="0"/>
              <a:t>例：查询年龄大于平均年龄的学生：</a:t>
            </a:r>
          </a:p>
          <a:p>
            <a:pPr lvl="1">
              <a:buNone/>
            </a:pPr>
            <a:r>
              <a:rPr lang="en-US" altLang="zh-CN" sz="3400" dirty="0" smtClean="0">
                <a:solidFill>
                  <a:srgbClr val="0000FF"/>
                </a:solidFill>
              </a:rPr>
              <a:t>WHERE Sage &gt; AVG(Sage)  </a:t>
            </a:r>
            <a:endParaRPr lang="zh-CN" altLang="zh-CN" sz="3400" dirty="0" smtClean="0">
              <a:solidFill>
                <a:srgbClr val="0000FF"/>
              </a:solidFill>
            </a:endParaRPr>
          </a:p>
          <a:p>
            <a:pPr lvl="1">
              <a:buNone/>
            </a:pPr>
            <a:r>
              <a:rPr lang="en-US" altLang="zh-CN" sz="3400" dirty="0" smtClean="0">
                <a:solidFill>
                  <a:srgbClr val="0000FF"/>
                </a:solidFill>
              </a:rPr>
              <a:t>WHERE Sage &gt; ( SELECT AVG(Sage) FROM Student )</a:t>
            </a:r>
            <a:endParaRPr lang="zh-CN" altLang="en-US" sz="3400" dirty="0">
              <a:solidFill>
                <a:srgbClr val="0000FF"/>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164</a:t>
            </a:fld>
            <a:endParaRPr lang="zh-CN" altLang="en-US"/>
          </a:p>
        </p:txBody>
      </p:sp>
      <p:sp>
        <p:nvSpPr>
          <p:cNvPr id="6" name="TextBox 5"/>
          <p:cNvSpPr txBox="1"/>
          <p:nvPr/>
        </p:nvSpPr>
        <p:spPr>
          <a:xfrm>
            <a:off x="5796136" y="5157192"/>
            <a:ext cx="720080" cy="646331"/>
          </a:xfrm>
          <a:prstGeom prst="rect">
            <a:avLst/>
          </a:prstGeom>
          <a:noFill/>
        </p:spPr>
        <p:txBody>
          <a:bodyPr wrap="square" rtlCol="0">
            <a:spAutoFit/>
          </a:bodyPr>
          <a:lstStyle/>
          <a:p>
            <a:r>
              <a:rPr lang="zh-CN" altLang="en-US" sz="3600" b="1" dirty="0" smtClean="0">
                <a:solidFill>
                  <a:srgbClr val="FF0000"/>
                </a:solidFill>
              </a:rPr>
              <a:t>√</a:t>
            </a:r>
            <a:endParaRPr lang="zh-CN" altLang="en-US" sz="3600" b="1" dirty="0">
              <a:solidFill>
                <a:srgbClr val="FF0000"/>
              </a:solidFill>
            </a:endParaRPr>
          </a:p>
        </p:txBody>
      </p:sp>
      <p:sp>
        <p:nvSpPr>
          <p:cNvPr id="7" name="TextBox 6"/>
          <p:cNvSpPr txBox="1"/>
          <p:nvPr/>
        </p:nvSpPr>
        <p:spPr>
          <a:xfrm>
            <a:off x="5940152" y="3924345"/>
            <a:ext cx="720080" cy="584775"/>
          </a:xfrm>
          <a:prstGeom prst="rect">
            <a:avLst/>
          </a:prstGeom>
          <a:noFill/>
        </p:spPr>
        <p:txBody>
          <a:bodyPr wrap="square" rtlCol="0">
            <a:spAutoFit/>
          </a:bodyPr>
          <a:lstStyle/>
          <a:p>
            <a:r>
              <a:rPr lang="en-US" altLang="zh-CN" sz="3200" b="1" dirty="0" smtClean="0">
                <a:solidFill>
                  <a:srgbClr val="FF0000"/>
                </a:solidFill>
              </a:rPr>
              <a:t>X</a:t>
            </a:r>
            <a:endParaRPr lang="zh-CN" altLang="en-US" sz="32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p:txBody>
          <a:bodyPr/>
          <a:lstStyle/>
          <a:p>
            <a:pPr lvl="0"/>
            <a:r>
              <a:rPr lang="zh-CN" altLang="zh-CN" dirty="0" smtClean="0"/>
              <a:t>当查询目标列来自多个表时，必须用多表连接实现。子查询语句中的列不能用在外层查询中。</a:t>
            </a:r>
          </a:p>
          <a:p>
            <a:r>
              <a:rPr lang="zh-CN" altLang="zh-CN" dirty="0" smtClean="0"/>
              <a:t>使用</a:t>
            </a:r>
            <a:r>
              <a:rPr lang="zh-CN" altLang="en-US" dirty="0" smtClean="0"/>
              <a:t>自</a:t>
            </a:r>
            <a:r>
              <a:rPr lang="zh-CN" altLang="zh-CN" dirty="0" smtClean="0"/>
              <a:t>连接时，必须为表取别名，使其在逻辑上成为两张表。</a:t>
            </a:r>
            <a:endParaRPr lang="zh-CN" altLang="en-US" dirty="0"/>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165</a:t>
            </a:fld>
            <a:endParaRPr lang="zh-CN" altLang="en-US"/>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p:txBody>
          <a:bodyPr/>
          <a:lstStyle/>
          <a:p>
            <a:pPr lvl="0"/>
            <a:r>
              <a:rPr lang="zh-CN" altLang="zh-CN" dirty="0" smtClean="0"/>
              <a:t>带否定条件的查询一般用子查询实现</a:t>
            </a:r>
            <a:r>
              <a:rPr lang="en-US" altLang="zh-CN" dirty="0" smtClean="0"/>
              <a:t>NOT IN</a:t>
            </a:r>
            <a:r>
              <a:rPr lang="zh-CN" altLang="zh-CN" dirty="0" smtClean="0"/>
              <a:t>或（</a:t>
            </a:r>
            <a:r>
              <a:rPr lang="en-US" altLang="zh-CN" dirty="0" smtClean="0"/>
              <a:t>NOT EIXSTS</a:t>
            </a:r>
            <a:r>
              <a:rPr lang="zh-CN" altLang="zh-CN" dirty="0" smtClean="0"/>
              <a:t>），不用多表连接实现。</a:t>
            </a:r>
          </a:p>
          <a:p>
            <a:r>
              <a:rPr lang="zh-CN" altLang="zh-CN" dirty="0" smtClean="0"/>
              <a:t>当使用</a:t>
            </a:r>
            <a:r>
              <a:rPr lang="en-US" altLang="zh-CN" dirty="0" smtClean="0"/>
              <a:t>TOP</a:t>
            </a:r>
            <a:r>
              <a:rPr lang="zh-CN" altLang="zh-CN" dirty="0" smtClean="0"/>
              <a:t>子句限制选取结果集中的前若干行数据时，一般情况下都要有</a:t>
            </a:r>
            <a:r>
              <a:rPr lang="en-US" altLang="zh-CN" dirty="0" smtClean="0"/>
              <a:t>ORDER BY</a:t>
            </a:r>
            <a:r>
              <a:rPr lang="zh-CN" altLang="zh-CN" dirty="0" smtClean="0"/>
              <a:t>子句和它配合。</a:t>
            </a:r>
            <a:endParaRPr lang="zh-CN" altLang="en-US" dirty="0"/>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166</a:t>
            </a:fld>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smtClean="0"/>
              <a:t>注意</a:t>
            </a:r>
          </a:p>
        </p:txBody>
      </p:sp>
      <p:sp>
        <p:nvSpPr>
          <p:cNvPr id="32771" name="Rectangle 3"/>
          <p:cNvSpPr>
            <a:spLocks noGrp="1" noChangeArrowheads="1"/>
          </p:cNvSpPr>
          <p:nvPr>
            <p:ph type="body" idx="1"/>
          </p:nvPr>
        </p:nvSpPr>
        <p:spPr>
          <a:xfrm>
            <a:off x="539552" y="1484785"/>
            <a:ext cx="8064500" cy="4608512"/>
          </a:xfrm>
        </p:spPr>
        <p:txBody>
          <a:bodyPr/>
          <a:lstStyle/>
          <a:p>
            <a:pPr eaLnBrk="1" hangingPunct="1"/>
            <a:r>
              <a:rPr lang="en-US" altLang="zh-CN" sz="3600" dirty="0" smtClean="0"/>
              <a:t>SELECT</a:t>
            </a:r>
            <a:r>
              <a:rPr lang="zh-CN" altLang="en-US" sz="3600" dirty="0" smtClean="0"/>
              <a:t>语句不会自动去掉结果中的重复行，如果要求结果中不出现行，必须要明确地指出</a:t>
            </a:r>
          </a:p>
          <a:p>
            <a:pPr eaLnBrk="1" hangingPunct="1"/>
            <a:r>
              <a:rPr lang="en-US" altLang="zh-CN" sz="3600" dirty="0" smtClean="0"/>
              <a:t>DISTINCT</a:t>
            </a:r>
            <a:r>
              <a:rPr lang="zh-CN" altLang="en-US" sz="3600" dirty="0" smtClean="0"/>
              <a:t>是确保检索后的每一行是唯一的，这种唯一性是相对于其他行来说的。</a:t>
            </a:r>
          </a:p>
        </p:txBody>
      </p:sp>
      <p:sp>
        <p:nvSpPr>
          <p:cNvPr id="4" name="日期占位符 3"/>
          <p:cNvSpPr>
            <a:spLocks noGrp="1"/>
          </p:cNvSpPr>
          <p:nvPr>
            <p:ph type="dt" sz="half" idx="10"/>
          </p:nvPr>
        </p:nvSpPr>
        <p:spPr/>
        <p:txBody>
          <a:bodyPr/>
          <a:lstStyle/>
          <a:p>
            <a:pPr>
              <a:defRPr/>
            </a:pPr>
            <a:fld id="{E40DB28B-50BE-4082-B166-E8E1499D2B8C}"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17</a:t>
            </a:fld>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23528" y="188640"/>
            <a:ext cx="8287072" cy="801960"/>
          </a:xfrm>
        </p:spPr>
        <p:txBody>
          <a:bodyPr/>
          <a:lstStyle/>
          <a:p>
            <a:pPr eaLnBrk="1" hangingPunct="1"/>
            <a:r>
              <a:rPr lang="en-US" altLang="zh-CN" sz="4000" b="1" dirty="0" smtClean="0">
                <a:ea typeface="楷体_GB2312" pitchFamily="49" charset="-122"/>
              </a:rPr>
              <a:t>2. </a:t>
            </a:r>
            <a:r>
              <a:rPr lang="zh-CN" altLang="en-US" sz="4000" b="1" dirty="0" smtClean="0">
                <a:ea typeface="楷体_GB2312" pitchFamily="49" charset="-122"/>
              </a:rPr>
              <a:t>查询满足条件的元组</a:t>
            </a:r>
            <a:endParaRPr lang="zh-CN" altLang="en-US" sz="3600" b="1" dirty="0" smtClean="0">
              <a:latin typeface="宋体" pitchFamily="2" charset="-122"/>
              <a:ea typeface="宋体" pitchFamily="2" charset="-122"/>
            </a:endParaRPr>
          </a:p>
        </p:txBody>
      </p:sp>
      <p:sp>
        <p:nvSpPr>
          <p:cNvPr id="33795" name="Rectangle 3"/>
          <p:cNvSpPr>
            <a:spLocks noGrp="1" noChangeArrowheads="1"/>
          </p:cNvSpPr>
          <p:nvPr>
            <p:ph type="body" idx="1"/>
          </p:nvPr>
        </p:nvSpPr>
        <p:spPr>
          <a:xfrm>
            <a:off x="683568" y="1772817"/>
            <a:ext cx="7632700" cy="4176464"/>
          </a:xfrm>
        </p:spPr>
        <p:txBody>
          <a:bodyPr/>
          <a:lstStyle/>
          <a:p>
            <a:pPr eaLnBrk="1" hangingPunct="1"/>
            <a:r>
              <a:rPr lang="zh-CN" altLang="en-US" sz="4200" dirty="0" smtClean="0"/>
              <a:t>查询满足条件的元组可通过</a:t>
            </a:r>
          </a:p>
          <a:p>
            <a:pPr eaLnBrk="1" hangingPunct="1">
              <a:buFontTx/>
              <a:buNone/>
            </a:pPr>
            <a:r>
              <a:rPr lang="en-US" altLang="zh-CN" sz="4200" dirty="0" smtClean="0"/>
              <a:t>   </a:t>
            </a:r>
            <a:r>
              <a:rPr lang="en-US" altLang="zh-CN" sz="4200" dirty="0" smtClean="0">
                <a:solidFill>
                  <a:srgbClr val="FF0000"/>
                </a:solidFill>
              </a:rPr>
              <a:t>WHERE</a:t>
            </a:r>
            <a:r>
              <a:rPr lang="zh-CN" altLang="en-US" sz="4200" dirty="0" smtClean="0"/>
              <a:t>子句实现。</a:t>
            </a:r>
            <a:endParaRPr lang="en-US" altLang="zh-CN" sz="2900" dirty="0" smtClean="0">
              <a:solidFill>
                <a:srgbClr val="0000FF"/>
              </a:solidFill>
            </a:endParaRPr>
          </a:p>
          <a:p>
            <a:pPr eaLnBrk="1" hangingPunct="1"/>
            <a:endParaRPr lang="zh-CN" altLang="en-US" sz="2900" dirty="0" smtClean="0"/>
          </a:p>
        </p:txBody>
      </p:sp>
      <p:sp>
        <p:nvSpPr>
          <p:cNvPr id="5" name="日期占位符 4"/>
          <p:cNvSpPr>
            <a:spLocks noGrp="1"/>
          </p:cNvSpPr>
          <p:nvPr>
            <p:ph type="dt" sz="half" idx="10"/>
          </p:nvPr>
        </p:nvSpPr>
        <p:spPr/>
        <p:txBody>
          <a:bodyPr/>
          <a:lstStyle/>
          <a:p>
            <a:pPr>
              <a:defRPr/>
            </a:pPr>
            <a:fld id="{5656B672-1DA0-4824-B634-979969E675CE}" type="datetime8">
              <a:rPr lang="zh-CN" altLang="en-US" smtClean="0"/>
              <a:pPr>
                <a:defRPr/>
              </a:pPr>
              <a:t>2016年3月3日9时10分</a:t>
            </a:fld>
            <a:endParaRPr lang="zh-CN" altLang="en-US" dirty="0"/>
          </a:p>
        </p:txBody>
      </p:sp>
      <p:sp>
        <p:nvSpPr>
          <p:cNvPr id="6" name="灯片编号占位符 5"/>
          <p:cNvSpPr>
            <a:spLocks noGrp="1"/>
          </p:cNvSpPr>
          <p:nvPr>
            <p:ph type="sldNum" sz="quarter" idx="12"/>
          </p:nvPr>
        </p:nvSpPr>
        <p:spPr/>
        <p:txBody>
          <a:bodyPr/>
          <a:lstStyle/>
          <a:p>
            <a:pPr>
              <a:defRPr/>
            </a:pPr>
            <a:fld id="{A1C693C5-2466-49C7-9407-97947274FDD1}" type="slidenum">
              <a:rPr lang="zh-CN" altLang="en-US" smtClean="0"/>
              <a:pPr>
                <a:defRPr/>
              </a:pPr>
              <a:t>18</a:t>
            </a:fld>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90"/>
          <p:cNvSpPr>
            <a:spLocks noGrp="1" noChangeArrowheads="1"/>
          </p:cNvSpPr>
          <p:nvPr>
            <p:ph type="title"/>
          </p:nvPr>
        </p:nvSpPr>
        <p:spPr/>
        <p:txBody>
          <a:bodyPr/>
          <a:lstStyle/>
          <a:p>
            <a:pPr algn="ctr" eaLnBrk="1" hangingPunct="1"/>
            <a:r>
              <a:rPr lang="zh-CN" altLang="en-US" sz="4000" b="1" dirty="0" smtClean="0">
                <a:solidFill>
                  <a:srgbClr val="0000FF"/>
                </a:solidFill>
                <a:latin typeface="华文楷体" pitchFamily="2" charset="-122"/>
                <a:ea typeface="华文楷体" pitchFamily="2" charset="-122"/>
              </a:rPr>
              <a:t>常用的查询条件</a:t>
            </a:r>
          </a:p>
        </p:txBody>
      </p:sp>
      <p:graphicFrame>
        <p:nvGraphicFramePr>
          <p:cNvPr id="498783" name="Group 95"/>
          <p:cNvGraphicFramePr>
            <a:graphicFrameLocks noGrp="1"/>
          </p:cNvGraphicFramePr>
          <p:nvPr>
            <p:ph idx="1"/>
            <p:extLst>
              <p:ext uri="{D42A27DB-BD31-4B8C-83A1-F6EECF244321}">
                <p14:modId xmlns:p14="http://schemas.microsoft.com/office/powerpoint/2010/main" val="1830742128"/>
              </p:ext>
            </p:extLst>
          </p:nvPr>
        </p:nvGraphicFramePr>
        <p:xfrm>
          <a:off x="681608" y="1452680"/>
          <a:ext cx="7850832" cy="4280576"/>
        </p:xfrm>
        <a:graphic>
          <a:graphicData uri="http://schemas.openxmlformats.org/drawingml/2006/table">
            <a:tbl>
              <a:tblPr/>
              <a:tblGrid>
                <a:gridCol w="2288233"/>
                <a:gridCol w="5562599"/>
              </a:tblGrid>
              <a:tr h="576063">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2800" b="1" i="0" u="none" strike="noStrike" cap="none" normalizeH="0" baseline="0" dirty="0" smtClean="0">
                          <a:ln>
                            <a:noFill/>
                          </a:ln>
                          <a:solidFill>
                            <a:schemeClr val="tx1"/>
                          </a:solidFill>
                          <a:effectLst/>
                          <a:latin typeface="黑体" pitchFamily="2" charset="-122"/>
                          <a:ea typeface="黑体" pitchFamily="2" charset="-122"/>
                        </a:rPr>
                        <a:t>查询条件</a:t>
                      </a:r>
                      <a:endParaRPr kumimoji="1" lang="zh-CN" altLang="en-US" sz="6000" b="0" i="0" u="none" strike="noStrike" cap="none" normalizeH="0" baseline="0" dirty="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2800" b="1" i="0" u="none" strike="noStrike" cap="none" normalizeH="0" baseline="0" smtClean="0">
                          <a:ln>
                            <a:noFill/>
                          </a:ln>
                          <a:solidFill>
                            <a:schemeClr val="tx1"/>
                          </a:solidFill>
                          <a:effectLst/>
                          <a:latin typeface="黑体" pitchFamily="2" charset="-122"/>
                          <a:ea typeface="黑体" pitchFamily="2" charset="-122"/>
                        </a:rPr>
                        <a:t>谓     词</a:t>
                      </a:r>
                      <a:endParaRPr kumimoji="1" lang="zh-CN" altLang="en-US" sz="60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6064">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黑体" pitchFamily="2" charset="-122"/>
                          <a:ea typeface="黑体" pitchFamily="2" charset="-122"/>
                        </a:rPr>
                        <a:t>比较运算符</a:t>
                      </a:r>
                      <a:endParaRPr kumimoji="1" lang="zh-CN" altLang="en-US" sz="6000" b="0"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76200" algn="l" defTabSz="914400" rtl="0" eaLnBrk="1" fontAlgn="base" latinLnBrk="1"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chemeClr val="tx1"/>
                          </a:solidFill>
                          <a:effectLst/>
                          <a:latin typeface="黑体" pitchFamily="2" charset="-122"/>
                          <a:ea typeface="黑体" pitchFamily="2" charset="-122"/>
                        </a:rPr>
                        <a:t>=, &gt;, &gt;=, &lt;, &lt;=, &lt;&gt;</a:t>
                      </a:r>
                      <a:r>
                        <a:rPr kumimoji="1" lang="zh-CN" altLang="en-US" sz="2800" b="0" i="0" u="none" strike="noStrike" cap="none" normalizeH="0" baseline="0" dirty="0" smtClean="0">
                          <a:ln>
                            <a:noFill/>
                          </a:ln>
                          <a:solidFill>
                            <a:schemeClr val="tx1"/>
                          </a:solidFill>
                          <a:effectLst/>
                          <a:latin typeface="黑体" pitchFamily="2" charset="-122"/>
                          <a:ea typeface="黑体" pitchFamily="2" charset="-122"/>
                        </a:rPr>
                        <a:t>（或</a:t>
                      </a:r>
                      <a:r>
                        <a:rPr kumimoji="1" lang="en-US" altLang="zh-CN" sz="2800" b="0" i="0" u="none" strike="noStrike" cap="none" normalizeH="0" baseline="0" dirty="0" smtClean="0">
                          <a:ln>
                            <a:noFill/>
                          </a:ln>
                          <a:solidFill>
                            <a:schemeClr val="tx1"/>
                          </a:solidFill>
                          <a:effectLst/>
                          <a:latin typeface="黑体" pitchFamily="2" charset="-122"/>
                          <a:ea typeface="黑体" pitchFamily="2" charset="-122"/>
                        </a:rPr>
                        <a:t>!=</a:t>
                      </a:r>
                      <a:r>
                        <a:rPr kumimoji="1" lang="zh-CN" altLang="en-US" sz="2800" b="0" i="0" u="none" strike="noStrike" cap="none" normalizeH="0" baseline="0" dirty="0" smtClean="0">
                          <a:ln>
                            <a:noFill/>
                          </a:ln>
                          <a:solidFill>
                            <a:schemeClr val="tx1"/>
                          </a:solidFill>
                          <a:effectLst/>
                          <a:latin typeface="黑体" pitchFamily="2" charset="-122"/>
                          <a:ea typeface="黑体" pitchFamily="2" charset="-122"/>
                        </a:rPr>
                        <a:t>）</a:t>
                      </a:r>
                      <a:endParaRPr kumimoji="1" lang="zh-CN" altLang="en-US" sz="3200" b="0" i="0" u="none" strike="noStrike" cap="none" normalizeH="0" baseline="0" dirty="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6576">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黑体" pitchFamily="2" charset="-122"/>
                          <a:ea typeface="黑体" pitchFamily="2" charset="-122"/>
                        </a:rPr>
                        <a:t>确定范围</a:t>
                      </a:r>
                      <a:endParaRPr kumimoji="1" lang="zh-CN" altLang="en-US" sz="60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chemeClr val="tx1"/>
                          </a:solidFill>
                          <a:effectLst/>
                          <a:latin typeface="黑体" pitchFamily="2" charset="-122"/>
                          <a:ea typeface="黑体" pitchFamily="2" charset="-122"/>
                        </a:rPr>
                        <a:t>BETWEEN AND, NOT BETWEEN AND</a:t>
                      </a:r>
                      <a:endParaRPr kumimoji="1" lang="en-US" altLang="zh-CN" sz="6000" b="0" i="0" u="none" strike="noStrike" cap="none" normalizeH="0" baseline="0" dirty="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5099">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黑体" pitchFamily="2" charset="-122"/>
                          <a:ea typeface="黑体" pitchFamily="2" charset="-122"/>
                        </a:rPr>
                        <a:t>确定集合</a:t>
                      </a:r>
                      <a:endParaRPr kumimoji="1" lang="zh-CN" altLang="en-US" sz="60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chemeClr val="tx1"/>
                          </a:solidFill>
                          <a:effectLst/>
                          <a:latin typeface="黑体" pitchFamily="2" charset="-122"/>
                          <a:ea typeface="黑体" pitchFamily="2" charset="-122"/>
                        </a:rPr>
                        <a:t>IN, NOT IN</a:t>
                      </a:r>
                      <a:endParaRPr kumimoji="1" lang="en-US" altLang="zh-CN" sz="6000" b="0" i="0" u="none" strike="noStrike" cap="none" normalizeH="0" baseline="0" dirty="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5099">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黑体" pitchFamily="2" charset="-122"/>
                          <a:ea typeface="黑体" pitchFamily="2" charset="-122"/>
                        </a:rPr>
                        <a:t>字符匹配</a:t>
                      </a:r>
                      <a:endParaRPr kumimoji="1" lang="zh-CN" altLang="en-US" sz="60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黑体" pitchFamily="2" charset="-122"/>
                          <a:ea typeface="黑体" pitchFamily="2" charset="-122"/>
                        </a:rPr>
                        <a:t>LIKE, NOT LIKE </a:t>
                      </a:r>
                      <a:endParaRPr kumimoji="1" lang="en-US" altLang="zh-CN" sz="60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6576">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黑体" pitchFamily="2" charset="-122"/>
                          <a:ea typeface="黑体" pitchFamily="2" charset="-122"/>
                        </a:rPr>
                        <a:t>空值</a:t>
                      </a:r>
                      <a:endParaRPr kumimoji="1" lang="zh-CN" altLang="en-US" sz="60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黑体" pitchFamily="2" charset="-122"/>
                          <a:ea typeface="黑体" pitchFamily="2" charset="-122"/>
                        </a:rPr>
                        <a:t>IS NULL, IS NOT NULL</a:t>
                      </a:r>
                      <a:endParaRPr kumimoji="1" lang="en-US" altLang="zh-CN" sz="60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5099">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黑体" pitchFamily="2" charset="-122"/>
                          <a:ea typeface="黑体" pitchFamily="2" charset="-122"/>
                        </a:rPr>
                        <a:t>多重条件</a:t>
                      </a:r>
                      <a:endParaRPr kumimoji="1" lang="zh-CN" altLang="en-US" sz="60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chemeClr val="tx1"/>
                          </a:solidFill>
                          <a:effectLst/>
                          <a:latin typeface="黑体" pitchFamily="2" charset="-122"/>
                          <a:ea typeface="黑体" pitchFamily="2" charset="-122"/>
                        </a:rPr>
                        <a:t>AND, OR</a:t>
                      </a:r>
                      <a:endParaRPr kumimoji="1" lang="en-US" altLang="zh-CN" sz="6000" b="0" i="0" u="none" strike="noStrike" cap="none" normalizeH="0" baseline="0" dirty="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 name="日期占位符 3"/>
          <p:cNvSpPr>
            <a:spLocks noGrp="1"/>
          </p:cNvSpPr>
          <p:nvPr>
            <p:ph type="dt" sz="half" idx="10"/>
          </p:nvPr>
        </p:nvSpPr>
        <p:spPr/>
        <p:txBody>
          <a:bodyPr/>
          <a:lstStyle/>
          <a:p>
            <a:pPr>
              <a:defRPr/>
            </a:pPr>
            <a:fld id="{3F454882-E7A7-49D8-AF99-E5669478ADF8}" type="datetime8">
              <a:rPr lang="zh-CN" altLang="en-US" smtClean="0"/>
              <a:pPr>
                <a:defRPr/>
              </a:pPr>
              <a:t>2016年3月3日9时10分</a:t>
            </a:fld>
            <a:endParaRPr lang="en-US" altLang="ko-KR"/>
          </a:p>
        </p:txBody>
      </p:sp>
      <p:sp>
        <p:nvSpPr>
          <p:cNvPr id="5" name="灯片编号占位符 4"/>
          <p:cNvSpPr>
            <a:spLocks noGrp="1"/>
          </p:cNvSpPr>
          <p:nvPr>
            <p:ph type="sldNum" sz="quarter" idx="12"/>
          </p:nvPr>
        </p:nvSpPr>
        <p:spPr/>
        <p:txBody>
          <a:bodyPr/>
          <a:lstStyle/>
          <a:p>
            <a:pPr>
              <a:defRPr/>
            </a:pPr>
            <a:fld id="{2E377021-A908-4F22-B623-A4F2E99B3782}" type="slidenum">
              <a:rPr lang="en-US" altLang="ko-KR" smtClean="0"/>
              <a:pPr>
                <a:defRPr/>
              </a:pPr>
              <a:t>19</a:t>
            </a:fld>
            <a:endParaRPr lang="en-US" altLang="ko-K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574674" y="304800"/>
            <a:ext cx="8173789" cy="819150"/>
          </a:xfrm>
        </p:spPr>
        <p:txBody>
          <a:bodyPr/>
          <a:lstStyle/>
          <a:p>
            <a:pPr algn="ctr" eaLnBrk="1" hangingPunct="1"/>
            <a:r>
              <a:rPr lang="zh-CN" altLang="en-US" sz="4000" b="1" dirty="0" smtClean="0">
                <a:solidFill>
                  <a:srgbClr val="0000FF"/>
                </a:solidFill>
                <a:latin typeface="华文楷体" pitchFamily="2" charset="-122"/>
                <a:ea typeface="华文楷体" pitchFamily="2" charset="-122"/>
              </a:rPr>
              <a:t>第</a:t>
            </a:r>
            <a:r>
              <a:rPr lang="en-US" altLang="zh-CN" sz="4000" b="1" dirty="0" smtClean="0">
                <a:solidFill>
                  <a:srgbClr val="0000FF"/>
                </a:solidFill>
                <a:latin typeface="华文楷体" pitchFamily="2" charset="-122"/>
                <a:ea typeface="华文楷体" pitchFamily="2" charset="-122"/>
              </a:rPr>
              <a:t>5</a:t>
            </a:r>
            <a:r>
              <a:rPr lang="zh-CN" altLang="en-US" sz="4000" b="1" dirty="0" smtClean="0">
                <a:solidFill>
                  <a:srgbClr val="0000FF"/>
                </a:solidFill>
                <a:latin typeface="华文楷体" pitchFamily="2" charset="-122"/>
                <a:ea typeface="华文楷体" pitchFamily="2" charset="-122"/>
              </a:rPr>
              <a:t>章</a:t>
            </a:r>
            <a:r>
              <a:rPr lang="zh-CN" altLang="en-US" sz="4400" b="1" dirty="0" smtClean="0">
                <a:solidFill>
                  <a:srgbClr val="0000FF"/>
                </a:solidFill>
                <a:latin typeface="华文楷体" pitchFamily="2" charset="-122"/>
                <a:ea typeface="华文楷体" pitchFamily="2" charset="-122"/>
              </a:rPr>
              <a:t> </a:t>
            </a:r>
            <a:r>
              <a:rPr lang="zh-CN" altLang="zh-CN" sz="4000" b="1" dirty="0" smtClean="0">
                <a:solidFill>
                  <a:srgbClr val="0000FF"/>
                </a:solidFill>
                <a:latin typeface="华文楷体" pitchFamily="2" charset="-122"/>
                <a:ea typeface="华文楷体" pitchFamily="2" charset="-122"/>
              </a:rPr>
              <a:t>数据</a:t>
            </a:r>
            <a:r>
              <a:rPr lang="zh-CN" altLang="en-US" sz="4000" b="1" dirty="0" smtClean="0">
                <a:solidFill>
                  <a:srgbClr val="0000FF"/>
                </a:solidFill>
                <a:latin typeface="华文楷体" pitchFamily="2" charset="-122"/>
                <a:ea typeface="华文楷体" pitchFamily="2" charset="-122"/>
              </a:rPr>
              <a:t>操作语句</a:t>
            </a:r>
          </a:p>
        </p:txBody>
      </p:sp>
      <p:sp>
        <p:nvSpPr>
          <p:cNvPr id="12291" name="Rectangle 3"/>
          <p:cNvSpPr>
            <a:spLocks noGrp="1" noChangeArrowheads="1"/>
          </p:cNvSpPr>
          <p:nvPr>
            <p:ph type="body" idx="4294967295"/>
          </p:nvPr>
        </p:nvSpPr>
        <p:spPr>
          <a:xfrm>
            <a:off x="827584" y="1340768"/>
            <a:ext cx="7706815" cy="4752528"/>
          </a:xfrm>
        </p:spPr>
        <p:txBody>
          <a:bodyPr/>
          <a:lstStyle/>
          <a:p>
            <a:pPr eaLnBrk="1" hangingPunct="1">
              <a:lnSpc>
                <a:spcPct val="110000"/>
              </a:lnSpc>
              <a:spcBef>
                <a:spcPts val="600"/>
              </a:spcBef>
              <a:buNone/>
            </a:pPr>
            <a:r>
              <a:rPr lang="en-US" altLang="zh-CN" sz="3200" b="1" dirty="0" smtClean="0">
                <a:latin typeface="仿宋_GB2312" pitchFamily="49" charset="-122"/>
                <a:ea typeface="仿宋_GB2312" pitchFamily="49" charset="-122"/>
              </a:rPr>
              <a:t>5.1 </a:t>
            </a:r>
            <a:r>
              <a:rPr lang="zh-CN" altLang="en-US" sz="3200" b="1" dirty="0" smtClean="0">
                <a:latin typeface="仿宋_GB2312" pitchFamily="49" charset="-122"/>
                <a:ea typeface="仿宋_GB2312" pitchFamily="49" charset="-122"/>
              </a:rPr>
              <a:t>查询</a:t>
            </a:r>
            <a:r>
              <a:rPr lang="zh-CN" altLang="en-US" sz="3200" b="1" dirty="0">
                <a:latin typeface="仿宋_GB2312" pitchFamily="49" charset="-122"/>
                <a:ea typeface="仿宋_GB2312" pitchFamily="49" charset="-122"/>
              </a:rPr>
              <a:t>语句基本结构</a:t>
            </a:r>
            <a:endParaRPr lang="en-US" altLang="zh-CN" sz="3200" b="1" dirty="0" smtClean="0">
              <a:latin typeface="仿宋_GB2312" pitchFamily="49" charset="-122"/>
              <a:ea typeface="仿宋_GB2312" pitchFamily="49" charset="-122"/>
            </a:endParaRPr>
          </a:p>
          <a:p>
            <a:pPr eaLnBrk="1" hangingPunct="1">
              <a:lnSpc>
                <a:spcPct val="110000"/>
              </a:lnSpc>
              <a:spcBef>
                <a:spcPts val="600"/>
              </a:spcBef>
              <a:buNone/>
            </a:pPr>
            <a:r>
              <a:rPr lang="en-US" altLang="zh-CN" sz="3200" b="1" dirty="0" smtClean="0">
                <a:latin typeface="仿宋_GB2312" pitchFamily="49" charset="-122"/>
                <a:ea typeface="仿宋_GB2312" pitchFamily="49" charset="-122"/>
              </a:rPr>
              <a:t>5.2 </a:t>
            </a:r>
            <a:r>
              <a:rPr lang="zh-CN" altLang="en-US" sz="3200" b="1" dirty="0" smtClean="0">
                <a:latin typeface="仿宋_GB2312" pitchFamily="49" charset="-122"/>
                <a:ea typeface="仿宋_GB2312" pitchFamily="49" charset="-122"/>
              </a:rPr>
              <a:t>单表查询</a:t>
            </a:r>
            <a:endParaRPr lang="en-US" altLang="zh-CN" sz="3200" b="1" dirty="0" smtClean="0">
              <a:latin typeface="仿宋_GB2312" pitchFamily="49" charset="-122"/>
              <a:ea typeface="仿宋_GB2312" pitchFamily="49" charset="-122"/>
            </a:endParaRPr>
          </a:p>
          <a:p>
            <a:pPr eaLnBrk="1" hangingPunct="1">
              <a:lnSpc>
                <a:spcPct val="110000"/>
              </a:lnSpc>
              <a:spcBef>
                <a:spcPts val="600"/>
              </a:spcBef>
              <a:buNone/>
            </a:pPr>
            <a:r>
              <a:rPr lang="en-US" altLang="zh-CN" sz="3200" b="1" dirty="0" smtClean="0">
                <a:latin typeface="仿宋_GB2312" pitchFamily="49" charset="-122"/>
                <a:ea typeface="仿宋_GB2312" pitchFamily="49" charset="-122"/>
              </a:rPr>
              <a:t>5.3 </a:t>
            </a:r>
            <a:r>
              <a:rPr lang="zh-CN" altLang="en-US" sz="3200" b="1" dirty="0" smtClean="0">
                <a:latin typeface="仿宋_GB2312" pitchFamily="49" charset="-122"/>
                <a:ea typeface="仿宋_GB2312" pitchFamily="49" charset="-122"/>
              </a:rPr>
              <a:t>多表连接查询</a:t>
            </a:r>
            <a:endParaRPr lang="en-US" altLang="zh-CN" sz="3200" b="1" dirty="0" smtClean="0">
              <a:latin typeface="仿宋_GB2312" pitchFamily="49" charset="-122"/>
              <a:ea typeface="仿宋_GB2312" pitchFamily="49" charset="-122"/>
            </a:endParaRPr>
          </a:p>
          <a:p>
            <a:pPr eaLnBrk="1" hangingPunct="1">
              <a:lnSpc>
                <a:spcPct val="110000"/>
              </a:lnSpc>
              <a:spcBef>
                <a:spcPts val="600"/>
              </a:spcBef>
              <a:buNone/>
            </a:pPr>
            <a:r>
              <a:rPr lang="en-US" altLang="zh-CN" sz="3200" b="1" dirty="0">
                <a:latin typeface="仿宋_GB2312" pitchFamily="49" charset="-122"/>
                <a:ea typeface="仿宋_GB2312" pitchFamily="49" charset="-122"/>
              </a:rPr>
              <a:t>5.4 </a:t>
            </a:r>
            <a:r>
              <a:rPr lang="zh-CN" altLang="en-US" sz="3200" b="1" dirty="0">
                <a:latin typeface="仿宋_GB2312" pitchFamily="49" charset="-122"/>
                <a:ea typeface="仿宋_GB2312" pitchFamily="49" charset="-122"/>
              </a:rPr>
              <a:t>使用</a:t>
            </a:r>
            <a:r>
              <a:rPr lang="en-US" altLang="zh-CN" sz="3200" b="1" dirty="0">
                <a:latin typeface="仿宋_GB2312" pitchFamily="49" charset="-122"/>
                <a:ea typeface="仿宋_GB2312" pitchFamily="49" charset="-122"/>
              </a:rPr>
              <a:t>TOP</a:t>
            </a:r>
            <a:r>
              <a:rPr lang="zh-CN" altLang="en-US" sz="3200" b="1" dirty="0">
                <a:latin typeface="仿宋_GB2312" pitchFamily="49" charset="-122"/>
                <a:ea typeface="仿宋_GB2312" pitchFamily="49" charset="-122"/>
              </a:rPr>
              <a:t>限制结果集行</a:t>
            </a:r>
            <a:r>
              <a:rPr lang="zh-CN" altLang="en-US" sz="3200" b="1" dirty="0" smtClean="0">
                <a:latin typeface="仿宋_GB2312" pitchFamily="49" charset="-122"/>
                <a:ea typeface="仿宋_GB2312" pitchFamily="49" charset="-122"/>
              </a:rPr>
              <a:t>数</a:t>
            </a:r>
            <a:endParaRPr lang="en-US" altLang="zh-CN" sz="3200" b="1" dirty="0" smtClean="0">
              <a:latin typeface="仿宋_GB2312" pitchFamily="49" charset="-122"/>
              <a:ea typeface="仿宋_GB2312" pitchFamily="49" charset="-122"/>
            </a:endParaRPr>
          </a:p>
          <a:p>
            <a:pPr eaLnBrk="1" hangingPunct="1">
              <a:lnSpc>
                <a:spcPct val="110000"/>
              </a:lnSpc>
              <a:spcBef>
                <a:spcPts val="600"/>
              </a:spcBef>
              <a:buNone/>
            </a:pPr>
            <a:r>
              <a:rPr lang="en-US" altLang="zh-CN" sz="3200" b="1" dirty="0">
                <a:latin typeface="仿宋_GB2312" pitchFamily="49" charset="-122"/>
                <a:ea typeface="仿宋_GB2312" pitchFamily="49" charset="-122"/>
              </a:rPr>
              <a:t>5.5 </a:t>
            </a:r>
            <a:r>
              <a:rPr lang="en-US" altLang="zh-CN" sz="3200" b="1" dirty="0" smtClean="0">
                <a:latin typeface="仿宋_GB2312" pitchFamily="49" charset="-122"/>
                <a:ea typeface="仿宋_GB2312" pitchFamily="49" charset="-122"/>
              </a:rPr>
              <a:t>CASE</a:t>
            </a:r>
            <a:r>
              <a:rPr lang="zh-CN" altLang="en-US" sz="3200" b="1" dirty="0">
                <a:latin typeface="仿宋_GB2312" pitchFamily="49" charset="-122"/>
                <a:ea typeface="仿宋_GB2312" pitchFamily="49" charset="-122"/>
              </a:rPr>
              <a:t>表达式</a:t>
            </a:r>
            <a:endParaRPr lang="en-US" altLang="zh-CN" sz="3200" b="1" dirty="0" smtClean="0">
              <a:latin typeface="仿宋_GB2312" pitchFamily="49" charset="-122"/>
              <a:ea typeface="仿宋_GB2312" pitchFamily="49" charset="-122"/>
            </a:endParaRPr>
          </a:p>
          <a:p>
            <a:pPr eaLnBrk="1" hangingPunct="1">
              <a:spcBef>
                <a:spcPts val="600"/>
              </a:spcBef>
              <a:buNone/>
            </a:pPr>
            <a:r>
              <a:rPr lang="en-US" altLang="zh-CN" sz="3200" b="1" dirty="0">
                <a:latin typeface="仿宋_GB2312" pitchFamily="49" charset="-122"/>
                <a:ea typeface="仿宋_GB2312" pitchFamily="49" charset="-122"/>
              </a:rPr>
              <a:t>5.6 </a:t>
            </a:r>
            <a:r>
              <a:rPr lang="zh-CN" altLang="en-US" sz="3200" b="1" dirty="0">
                <a:latin typeface="仿宋_GB2312" pitchFamily="49" charset="-122"/>
                <a:ea typeface="仿宋_GB2312" pitchFamily="49" charset="-122"/>
              </a:rPr>
              <a:t>将查询结果保存到表</a:t>
            </a:r>
            <a:r>
              <a:rPr lang="zh-CN" altLang="en-US" sz="3200" b="1" dirty="0" smtClean="0">
                <a:latin typeface="仿宋_GB2312" pitchFamily="49" charset="-122"/>
                <a:ea typeface="仿宋_GB2312" pitchFamily="49" charset="-122"/>
              </a:rPr>
              <a:t>中</a:t>
            </a:r>
            <a:endParaRPr lang="en-US" altLang="zh-CN" sz="3200" b="1" dirty="0" smtClean="0">
              <a:latin typeface="仿宋_GB2312" pitchFamily="49" charset="-122"/>
              <a:ea typeface="仿宋_GB2312" pitchFamily="49" charset="-122"/>
            </a:endParaRPr>
          </a:p>
          <a:p>
            <a:pPr eaLnBrk="1" hangingPunct="1">
              <a:spcBef>
                <a:spcPts val="600"/>
              </a:spcBef>
              <a:buNone/>
            </a:pPr>
            <a:r>
              <a:rPr lang="en-US" altLang="zh-CN" sz="3200" b="1" dirty="0" smtClean="0">
                <a:latin typeface="仿宋_GB2312" pitchFamily="49" charset="-122"/>
                <a:ea typeface="仿宋_GB2312" pitchFamily="49" charset="-122"/>
              </a:rPr>
              <a:t>5.7 </a:t>
            </a:r>
            <a:r>
              <a:rPr lang="zh-CN" altLang="en-US" sz="3200" b="1" dirty="0">
                <a:latin typeface="仿宋_GB2312" pitchFamily="49" charset="-122"/>
                <a:ea typeface="仿宋_GB2312" pitchFamily="49" charset="-122"/>
              </a:rPr>
              <a:t>子</a:t>
            </a:r>
            <a:r>
              <a:rPr lang="zh-CN" altLang="en-US" sz="3200" b="1" dirty="0" smtClean="0">
                <a:latin typeface="仿宋_GB2312" pitchFamily="49" charset="-122"/>
                <a:ea typeface="仿宋_GB2312" pitchFamily="49" charset="-122"/>
              </a:rPr>
              <a:t>查询</a:t>
            </a:r>
            <a:endParaRPr lang="en-US" altLang="zh-CN" sz="3200" b="1" dirty="0" smtClean="0">
              <a:latin typeface="仿宋_GB2312" pitchFamily="49" charset="-122"/>
              <a:ea typeface="仿宋_GB2312" pitchFamily="49" charset="-122"/>
            </a:endParaRPr>
          </a:p>
          <a:p>
            <a:pPr eaLnBrk="1" hangingPunct="1">
              <a:spcBef>
                <a:spcPts val="600"/>
              </a:spcBef>
              <a:buNone/>
            </a:pPr>
            <a:r>
              <a:rPr lang="en-US" altLang="zh-CN" sz="3200" b="1" dirty="0" smtClean="0">
                <a:latin typeface="仿宋_GB2312" pitchFamily="49" charset="-122"/>
                <a:ea typeface="仿宋_GB2312" pitchFamily="49" charset="-122"/>
              </a:rPr>
              <a:t>5.8 </a:t>
            </a:r>
            <a:r>
              <a:rPr lang="zh-CN" altLang="en-US" sz="3200" b="1" dirty="0">
                <a:latin typeface="仿宋_GB2312" pitchFamily="49" charset="-122"/>
                <a:ea typeface="仿宋_GB2312" pitchFamily="49" charset="-122"/>
              </a:rPr>
              <a:t>数据更改功能</a:t>
            </a:r>
            <a:endParaRPr lang="en-US" altLang="zh-CN" sz="3200" b="1" dirty="0" smtClean="0">
              <a:latin typeface="仿宋_GB2312" pitchFamily="49" charset="-122"/>
              <a:ea typeface="仿宋_GB2312" pitchFamily="49" charset="-122"/>
            </a:endParaRPr>
          </a:p>
        </p:txBody>
      </p:sp>
      <p:sp>
        <p:nvSpPr>
          <p:cNvPr id="12292" name="日期占位符 3"/>
          <p:cNvSpPr>
            <a:spLocks noGrp="1"/>
          </p:cNvSpPr>
          <p:nvPr>
            <p:ph type="dt" sz="quarter" idx="10"/>
          </p:nvPr>
        </p:nvSpPr>
        <p:spPr>
          <a:xfrm>
            <a:off x="609600" y="6245225"/>
            <a:ext cx="2090738" cy="476250"/>
          </a:xfrm>
          <a:noFill/>
        </p:spPr>
        <p:txBody>
          <a:bodyPr/>
          <a:lstStyle/>
          <a:p>
            <a:fld id="{23B830B2-2CF6-42E4-AB82-A517C3C193CD}" type="datetime8">
              <a:rPr lang="zh-CN" altLang="en-US" smtClean="0">
                <a:solidFill>
                  <a:srgbClr val="0000FF"/>
                </a:solidFill>
              </a:rPr>
              <a:pPr/>
              <a:t>2016年3月3日9时10分</a:t>
            </a:fld>
            <a:endParaRPr lang="zh-CN" altLang="en-US" smtClean="0">
              <a:solidFill>
                <a:srgbClr val="0000FF"/>
              </a:solidFill>
            </a:endParaRPr>
          </a:p>
        </p:txBody>
      </p:sp>
      <p:sp>
        <p:nvSpPr>
          <p:cNvPr id="12293" name="灯片编号占位符 4"/>
          <p:cNvSpPr txBox="1">
            <a:spLocks/>
          </p:cNvSpPr>
          <p:nvPr/>
        </p:nvSpPr>
        <p:spPr bwMode="auto">
          <a:xfrm>
            <a:off x="6553200" y="6245225"/>
            <a:ext cx="1981200" cy="476250"/>
          </a:xfrm>
          <a:prstGeom prst="rect">
            <a:avLst/>
          </a:prstGeom>
          <a:noFill/>
          <a:ln w="9525">
            <a:noFill/>
            <a:miter lim="800000"/>
            <a:headEnd/>
            <a:tailEnd/>
          </a:ln>
        </p:spPr>
        <p:txBody>
          <a:bodyPr/>
          <a:lstStyle/>
          <a:p>
            <a:pPr algn="r"/>
            <a:fld id="{78F10C3F-163C-42F5-81B0-6795A24CEDF3}" type="slidenum">
              <a:rPr lang="zh-CN" altLang="en-US" sz="1200">
                <a:solidFill>
                  <a:srgbClr val="0000FF"/>
                </a:solidFill>
              </a:rPr>
              <a:pPr algn="r"/>
              <a:t>2</a:t>
            </a:fld>
            <a:endParaRPr lang="zh-CN" altLang="en-US" sz="1200">
              <a:solidFill>
                <a:srgbClr val="0000F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899592" y="260648"/>
            <a:ext cx="7366520" cy="729952"/>
          </a:xfrm>
        </p:spPr>
        <p:txBody>
          <a:bodyPr/>
          <a:lstStyle/>
          <a:p>
            <a:pPr eaLnBrk="1" hangingPunct="1"/>
            <a:r>
              <a:rPr lang="zh-CN" altLang="en-US" dirty="0" smtClean="0"/>
              <a:t>（</a:t>
            </a:r>
            <a:r>
              <a:rPr lang="en-US" altLang="zh-CN" dirty="0" smtClean="0"/>
              <a:t>1</a:t>
            </a:r>
            <a:r>
              <a:rPr lang="zh-CN" altLang="en-US" dirty="0" smtClean="0"/>
              <a:t>）比较大小</a:t>
            </a:r>
            <a:endParaRPr lang="zh-CN" altLang="en-US" dirty="0" smtClean="0">
              <a:solidFill>
                <a:schemeClr val="tx2"/>
              </a:solidFill>
            </a:endParaRPr>
          </a:p>
        </p:txBody>
      </p:sp>
      <p:sp>
        <p:nvSpPr>
          <p:cNvPr id="500740" name="Rectangle 4"/>
          <p:cNvSpPr>
            <a:spLocks noGrp="1" noChangeArrowheads="1"/>
          </p:cNvSpPr>
          <p:nvPr>
            <p:ph type="body" idx="1"/>
          </p:nvPr>
        </p:nvSpPr>
        <p:spPr>
          <a:xfrm>
            <a:off x="539552" y="1196752"/>
            <a:ext cx="8064896" cy="1656184"/>
          </a:xfrm>
          <a:noFill/>
        </p:spPr>
        <p:txBody>
          <a:bodyPr/>
          <a:lstStyle/>
          <a:p>
            <a:pPr eaLnBrk="1" hangingPunct="1">
              <a:lnSpc>
                <a:spcPct val="100000"/>
              </a:lnSpc>
              <a:spcBef>
                <a:spcPts val="0"/>
              </a:spcBef>
              <a:buFontTx/>
              <a:buNone/>
            </a:pPr>
            <a:r>
              <a:rPr lang="zh-CN" altLang="en-US" sz="3300" b="1" dirty="0" smtClean="0"/>
              <a:t>例</a:t>
            </a:r>
            <a:r>
              <a:rPr lang="en-US" altLang="zh-CN" sz="3300" b="1" dirty="0" smtClean="0"/>
              <a:t>7</a:t>
            </a:r>
            <a:r>
              <a:rPr lang="zh-CN" altLang="en-US" sz="3300" b="1" dirty="0" smtClean="0"/>
              <a:t>．查询计算机系全体学生</a:t>
            </a:r>
            <a:r>
              <a:rPr lang="zh-CN" altLang="en-US" sz="3300" dirty="0" smtClean="0"/>
              <a:t>。 </a:t>
            </a:r>
            <a:endParaRPr lang="en-US" altLang="zh-CN" sz="3300" dirty="0" smtClean="0"/>
          </a:p>
          <a:p>
            <a:pPr lvl="1">
              <a:lnSpc>
                <a:spcPct val="100000"/>
              </a:lnSpc>
              <a:spcBef>
                <a:spcPts val="0"/>
              </a:spcBef>
              <a:buNone/>
            </a:pPr>
            <a:r>
              <a:rPr lang="en-US" altLang="zh-CN" sz="3200" dirty="0" smtClean="0">
                <a:solidFill>
                  <a:srgbClr val="FF0000"/>
                </a:solidFill>
              </a:rPr>
              <a:t>SELECT </a:t>
            </a:r>
            <a:r>
              <a:rPr lang="en-US" altLang="zh-CN" sz="3200" dirty="0" err="1" smtClean="0">
                <a:solidFill>
                  <a:srgbClr val="FF0000"/>
                </a:solidFill>
              </a:rPr>
              <a:t>Sname</a:t>
            </a:r>
            <a:r>
              <a:rPr lang="en-US" altLang="zh-CN" sz="3200" dirty="0" smtClean="0">
                <a:solidFill>
                  <a:srgbClr val="FF0000"/>
                </a:solidFill>
              </a:rPr>
              <a:t> FROM Student  </a:t>
            </a:r>
            <a:endParaRPr lang="zh-CN" altLang="zh-CN" sz="3200" dirty="0" smtClean="0">
              <a:solidFill>
                <a:srgbClr val="FF0000"/>
              </a:solidFill>
            </a:endParaRPr>
          </a:p>
          <a:p>
            <a:pPr lvl="1">
              <a:lnSpc>
                <a:spcPct val="100000"/>
              </a:lnSpc>
              <a:spcBef>
                <a:spcPts val="0"/>
              </a:spcBef>
              <a:buNone/>
            </a:pPr>
            <a:r>
              <a:rPr lang="en-US" altLang="zh-CN" sz="3200" dirty="0" smtClean="0">
                <a:solidFill>
                  <a:srgbClr val="FF0000"/>
                </a:solidFill>
              </a:rPr>
              <a:t>  WHERE </a:t>
            </a:r>
            <a:r>
              <a:rPr lang="en-US" altLang="zh-CN" sz="3200" dirty="0" err="1" smtClean="0">
                <a:solidFill>
                  <a:srgbClr val="FF0000"/>
                </a:solidFill>
              </a:rPr>
              <a:t>Sdept</a:t>
            </a:r>
            <a:r>
              <a:rPr lang="en-US" altLang="zh-CN" sz="3200" dirty="0" smtClean="0">
                <a:solidFill>
                  <a:srgbClr val="FF0000"/>
                </a:solidFill>
              </a:rPr>
              <a:t> = '</a:t>
            </a:r>
            <a:r>
              <a:rPr lang="zh-CN" altLang="zh-CN" sz="3200" dirty="0" smtClean="0">
                <a:solidFill>
                  <a:srgbClr val="FF0000"/>
                </a:solidFill>
              </a:rPr>
              <a:t>计算机系</a:t>
            </a:r>
            <a:r>
              <a:rPr lang="en-US" altLang="zh-CN" sz="3200" dirty="0" smtClean="0">
                <a:solidFill>
                  <a:srgbClr val="FF0000"/>
                </a:solidFill>
              </a:rPr>
              <a:t>'</a:t>
            </a:r>
            <a:endParaRPr lang="zh-CN" altLang="en-US" sz="3300" dirty="0" smtClean="0">
              <a:solidFill>
                <a:srgbClr val="FF0000"/>
              </a:solidFill>
            </a:endParaRPr>
          </a:p>
        </p:txBody>
      </p:sp>
      <p:sp>
        <p:nvSpPr>
          <p:cNvPr id="8" name="日期占位符 7"/>
          <p:cNvSpPr>
            <a:spLocks noGrp="1"/>
          </p:cNvSpPr>
          <p:nvPr>
            <p:ph type="dt" sz="half" idx="10"/>
          </p:nvPr>
        </p:nvSpPr>
        <p:spPr/>
        <p:txBody>
          <a:bodyPr/>
          <a:lstStyle/>
          <a:p>
            <a:pPr>
              <a:defRPr/>
            </a:pPr>
            <a:fld id="{963A3278-072A-4233-B5D9-83CE482C5DE5}" type="datetime8">
              <a:rPr lang="zh-CN" altLang="en-US" smtClean="0"/>
              <a:pPr>
                <a:defRPr/>
              </a:pPr>
              <a:t>2016年3月3日9时10分</a:t>
            </a:fld>
            <a:endParaRPr lang="zh-CN" altLang="en-US" dirty="0"/>
          </a:p>
        </p:txBody>
      </p:sp>
      <p:sp>
        <p:nvSpPr>
          <p:cNvPr id="9" name="灯片编号占位符 8"/>
          <p:cNvSpPr>
            <a:spLocks noGrp="1"/>
          </p:cNvSpPr>
          <p:nvPr>
            <p:ph type="sldNum" sz="quarter" idx="12"/>
          </p:nvPr>
        </p:nvSpPr>
        <p:spPr/>
        <p:txBody>
          <a:bodyPr/>
          <a:lstStyle/>
          <a:p>
            <a:pPr>
              <a:defRPr/>
            </a:pPr>
            <a:fld id="{A1C693C5-2466-49C7-9407-97947274FDD1}" type="slidenum">
              <a:rPr lang="zh-CN" altLang="en-US" smtClean="0"/>
              <a:pPr>
                <a:defRPr/>
              </a:pPr>
              <a:t>20</a:t>
            </a:fld>
            <a:endParaRPr lang="zh-CN" altLang="en-US" dirty="0"/>
          </a:p>
        </p:txBody>
      </p:sp>
      <p:graphicFrame>
        <p:nvGraphicFramePr>
          <p:cNvPr id="10" name="表格 9"/>
          <p:cNvGraphicFramePr>
            <a:graphicFrameLocks noGrp="1"/>
          </p:cNvGraphicFramePr>
          <p:nvPr/>
        </p:nvGraphicFramePr>
        <p:xfrm>
          <a:off x="971601" y="2780928"/>
          <a:ext cx="5040559" cy="3312364"/>
        </p:xfrm>
        <a:graphic>
          <a:graphicData uri="http://schemas.openxmlformats.org/drawingml/2006/table">
            <a:tbl>
              <a:tblPr/>
              <a:tblGrid>
                <a:gridCol w="1111887"/>
                <a:gridCol w="976344"/>
                <a:gridCol w="720080"/>
                <a:gridCol w="792088"/>
                <a:gridCol w="1440160"/>
              </a:tblGrid>
              <a:tr h="301124">
                <a:tc>
                  <a:txBody>
                    <a:bodyPr/>
                    <a:lstStyle/>
                    <a:p>
                      <a:pPr indent="127000" algn="ctr">
                        <a:spcAft>
                          <a:spcPts val="0"/>
                        </a:spcAft>
                      </a:pPr>
                      <a:r>
                        <a:rPr lang="en-US" sz="1800" b="1" kern="1000" dirty="0" err="1">
                          <a:solidFill>
                            <a:srgbClr val="0000FF"/>
                          </a:solidFill>
                          <a:latin typeface="Times New Roman"/>
                          <a:ea typeface="方正书宋简体"/>
                          <a:cs typeface="Times New Roman"/>
                        </a:rPr>
                        <a:t>Sno</a:t>
                      </a:r>
                      <a:endParaRPr lang="zh-CN" sz="20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err="1">
                          <a:solidFill>
                            <a:srgbClr val="0000FF"/>
                          </a:solidFill>
                          <a:latin typeface="Times New Roman"/>
                          <a:ea typeface="方正书宋简体"/>
                          <a:cs typeface="Times New Roman"/>
                        </a:rPr>
                        <a:t>Sname</a:t>
                      </a:r>
                      <a:endParaRPr lang="zh-CN" sz="20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err="1">
                          <a:solidFill>
                            <a:srgbClr val="0000FF"/>
                          </a:solidFill>
                          <a:latin typeface="Times New Roman"/>
                          <a:ea typeface="方正书宋简体"/>
                          <a:cs typeface="Times New Roman"/>
                        </a:rPr>
                        <a:t>Ssex</a:t>
                      </a:r>
                      <a:endParaRPr lang="zh-CN" sz="20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FF"/>
                          </a:solidFill>
                          <a:latin typeface="Times New Roman"/>
                          <a:ea typeface="方正书宋简体"/>
                          <a:cs typeface="Times New Roman"/>
                        </a:rPr>
                        <a:t>Sage</a:t>
                      </a:r>
                      <a:endParaRPr lang="zh-CN" sz="20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err="1">
                          <a:solidFill>
                            <a:srgbClr val="0000FF"/>
                          </a:solidFill>
                          <a:latin typeface="Times New Roman"/>
                          <a:ea typeface="方正书宋简体"/>
                          <a:cs typeface="Times New Roman"/>
                        </a:rPr>
                        <a:t>Sdept</a:t>
                      </a:r>
                      <a:endParaRPr lang="zh-CN" sz="20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a:ea typeface="方正书宋简体"/>
                          <a:cs typeface="Times New Roman"/>
                        </a:rPr>
                        <a:t>0811101</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李勇</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男</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a:ea typeface="方正书宋简体"/>
                          <a:cs typeface="Times New Roman"/>
                        </a:rPr>
                        <a:t>21</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计算机系</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a:ea typeface="方正书宋简体"/>
                          <a:cs typeface="Times New Roman"/>
                        </a:rPr>
                        <a:t>0811102</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刘晨</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男</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a:ea typeface="方正书宋简体"/>
                          <a:cs typeface="Times New Roman"/>
                        </a:rPr>
                        <a:t>20</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计算机系</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a:ea typeface="方正书宋简体"/>
                          <a:cs typeface="Times New Roman"/>
                        </a:rPr>
                        <a:t>0811103</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王敏</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女</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a:ea typeface="方正书宋简体"/>
                          <a:cs typeface="Times New Roman"/>
                        </a:rPr>
                        <a:t>20</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计算机系</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a:solidFill>
                            <a:srgbClr val="000000"/>
                          </a:solidFill>
                          <a:latin typeface="宋体"/>
                          <a:ea typeface="方正书宋简体"/>
                          <a:cs typeface="Times New Roman"/>
                        </a:rPr>
                        <a:t>0811104</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张小红</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女</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a:ea typeface="方正书宋简体"/>
                          <a:cs typeface="Times New Roman"/>
                        </a:rPr>
                        <a:t>19</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计算机系</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a:ea typeface="方正书宋简体"/>
                          <a:cs typeface="Times New Roman"/>
                        </a:rPr>
                        <a:t>0821101</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张立</a:t>
                      </a:r>
                      <a:r>
                        <a:rPr lang="en-US" sz="1800" b="1" kern="1000">
                          <a:solidFill>
                            <a:srgbClr val="000000"/>
                          </a:solidFill>
                          <a:latin typeface="Times New Roman"/>
                          <a:ea typeface="宋体"/>
                          <a:cs typeface="Times New Roman"/>
                        </a:rPr>
                        <a:t>   </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男</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a:ea typeface="方正书宋简体"/>
                          <a:cs typeface="Times New Roman"/>
                        </a:rPr>
                        <a:t>20</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信息管理系</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a:ea typeface="方正书宋简体"/>
                          <a:cs typeface="Times New Roman"/>
                        </a:rPr>
                        <a:t>0821102</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吴宾</a:t>
                      </a:r>
                      <a:r>
                        <a:rPr lang="en-US" sz="1800" b="1" kern="1000">
                          <a:solidFill>
                            <a:srgbClr val="000000"/>
                          </a:solidFill>
                          <a:latin typeface="Times New Roman"/>
                          <a:ea typeface="宋体"/>
                          <a:cs typeface="Times New Roman"/>
                        </a:rPr>
                        <a:t>   </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女</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a:ea typeface="方正书宋简体"/>
                          <a:cs typeface="Times New Roman"/>
                        </a:rPr>
                        <a:t>19</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信息管理系</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a:ea typeface="方正书宋简体"/>
                          <a:cs typeface="Times New Roman"/>
                        </a:rPr>
                        <a:t>0821103</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张海</a:t>
                      </a:r>
                      <a:r>
                        <a:rPr lang="en-US" sz="1800" b="1" kern="1000">
                          <a:solidFill>
                            <a:srgbClr val="000000"/>
                          </a:solidFill>
                          <a:latin typeface="Times New Roman"/>
                          <a:ea typeface="宋体"/>
                          <a:cs typeface="Times New Roman"/>
                        </a:rPr>
                        <a:t>   </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男</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宋体"/>
                          <a:ea typeface="方正书宋简体"/>
                          <a:cs typeface="Times New Roman"/>
                        </a:rPr>
                        <a:t>20</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信息管理系</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a:ea typeface="方正书宋简体"/>
                          <a:cs typeface="Times New Roman"/>
                        </a:rPr>
                        <a:t>0831101</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钱小平</a:t>
                      </a:r>
                      <a:r>
                        <a:rPr lang="en-US" sz="1800" b="1" kern="1000">
                          <a:solidFill>
                            <a:srgbClr val="000000"/>
                          </a:solidFill>
                          <a:latin typeface="Times New Roman"/>
                          <a:ea typeface="宋体"/>
                          <a:cs typeface="Times New Roman"/>
                        </a:rPr>
                        <a:t>  </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女</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宋体"/>
                          <a:ea typeface="方正书宋简体"/>
                          <a:cs typeface="Times New Roman"/>
                        </a:rPr>
                        <a:t>21</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通信工程系</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a:ea typeface="方正书宋简体"/>
                          <a:cs typeface="Times New Roman"/>
                        </a:rPr>
                        <a:t>0831102</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王大力</a:t>
                      </a:r>
                      <a:r>
                        <a:rPr lang="en-US" sz="1800" b="1" kern="1000">
                          <a:solidFill>
                            <a:srgbClr val="000000"/>
                          </a:solidFill>
                          <a:latin typeface="Times New Roman"/>
                          <a:ea typeface="宋体"/>
                          <a:cs typeface="Times New Roman"/>
                        </a:rPr>
                        <a:t>  </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男</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宋体"/>
                          <a:ea typeface="方正书宋简体"/>
                          <a:cs typeface="Times New Roman"/>
                        </a:rPr>
                        <a:t>20</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通信工程系</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a:ea typeface="方正书宋简体"/>
                          <a:cs typeface="Times New Roman"/>
                        </a:rPr>
                        <a:t>0831103</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张姗姗</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女</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宋体"/>
                          <a:ea typeface="方正书宋简体"/>
                          <a:cs typeface="Times New Roman"/>
                        </a:rPr>
                        <a:t>19</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通信工程系</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1" name="表格 10"/>
          <p:cNvGraphicFramePr>
            <a:graphicFrameLocks noGrp="1"/>
          </p:cNvGraphicFramePr>
          <p:nvPr/>
        </p:nvGraphicFramePr>
        <p:xfrm>
          <a:off x="7164288" y="3356992"/>
          <a:ext cx="976344" cy="1505620"/>
        </p:xfrm>
        <a:graphic>
          <a:graphicData uri="http://schemas.openxmlformats.org/drawingml/2006/table">
            <a:tbl>
              <a:tblPr/>
              <a:tblGrid>
                <a:gridCol w="976344"/>
              </a:tblGrid>
              <a:tr h="301124">
                <a:tc>
                  <a:txBody>
                    <a:bodyPr/>
                    <a:lstStyle/>
                    <a:p>
                      <a:pPr indent="127000" algn="ctr">
                        <a:spcAft>
                          <a:spcPts val="0"/>
                        </a:spcAft>
                      </a:pPr>
                      <a:r>
                        <a:rPr lang="en-US" sz="1800" b="1" kern="1000" dirty="0" err="1">
                          <a:solidFill>
                            <a:srgbClr val="0000FF"/>
                          </a:solidFill>
                          <a:latin typeface="Times New Roman"/>
                          <a:ea typeface="方正书宋简体"/>
                          <a:cs typeface="Times New Roman"/>
                        </a:rPr>
                        <a:t>Sname</a:t>
                      </a:r>
                      <a:endParaRPr lang="zh-CN" sz="20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000000"/>
                          </a:solidFill>
                          <a:latin typeface="Times New Roman"/>
                          <a:ea typeface="宋体"/>
                          <a:cs typeface="Times New Roman"/>
                        </a:rPr>
                        <a:t>李勇</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000000"/>
                          </a:solidFill>
                          <a:latin typeface="Times New Roman"/>
                          <a:ea typeface="宋体"/>
                          <a:cs typeface="Times New Roman"/>
                        </a:rPr>
                        <a:t>刘晨</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000000"/>
                          </a:solidFill>
                          <a:latin typeface="Times New Roman"/>
                          <a:ea typeface="宋体"/>
                          <a:cs typeface="Times New Roman"/>
                        </a:rPr>
                        <a:t>王敏</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000000"/>
                          </a:solidFill>
                          <a:latin typeface="Times New Roman"/>
                          <a:ea typeface="宋体"/>
                          <a:cs typeface="Times New Roman"/>
                        </a:rPr>
                        <a:t>张小红</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2" name="右箭头 11"/>
          <p:cNvSpPr/>
          <p:nvPr/>
        </p:nvSpPr>
        <p:spPr>
          <a:xfrm>
            <a:off x="6156176" y="3933056"/>
            <a:ext cx="864096"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1000" fill="hold"/>
                                        <p:tgtEl>
                                          <p:spTgt spid="12"/>
                                        </p:tgtEl>
                                        <p:attrNameLst>
                                          <p:attrName>ppt_w</p:attrName>
                                        </p:attrNameLst>
                                      </p:cBhvr>
                                      <p:tavLst>
                                        <p:tav tm="0">
                                          <p:val>
                                            <p:strVal val="#ppt_w*0.70"/>
                                          </p:val>
                                        </p:tav>
                                        <p:tav tm="100000">
                                          <p:val>
                                            <p:strVal val="#ppt_w"/>
                                          </p:val>
                                        </p:tav>
                                      </p:tavLst>
                                    </p:anim>
                                    <p:anim calcmode="lin" valueType="num">
                                      <p:cBhvr>
                                        <p:cTn id="12" dur="1000" fill="hold"/>
                                        <p:tgtEl>
                                          <p:spTgt spid="12"/>
                                        </p:tgtEl>
                                        <p:attrNameLst>
                                          <p:attrName>ppt_h</p:attrName>
                                        </p:attrNameLst>
                                      </p:cBhvr>
                                      <p:tavLst>
                                        <p:tav tm="0">
                                          <p:val>
                                            <p:strVal val="#ppt_h"/>
                                          </p:val>
                                        </p:tav>
                                        <p:tav tm="100000">
                                          <p:val>
                                            <p:strVal val="#ppt_h"/>
                                          </p:val>
                                        </p:tav>
                                      </p:tavLst>
                                    </p:anim>
                                    <p:animEffect transition="in" filter="fade">
                                      <p:cBhvr>
                                        <p:cTn id="13" dur="1000"/>
                                        <p:tgtEl>
                                          <p:spTgt spid="12"/>
                                        </p:tgtEl>
                                      </p:cBhvr>
                                    </p:animEffect>
                                  </p:childTnLst>
                                </p:cTn>
                              </p:par>
                            </p:childTnLst>
                          </p:cTn>
                        </p:par>
                        <p:par>
                          <p:cTn id="14" fill="hold">
                            <p:stCondLst>
                              <p:cond delay="1500"/>
                            </p:stCondLst>
                            <p:childTnLst>
                              <p:par>
                                <p:cTn id="15" presetID="3" presetClass="entr" presetSubtype="1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pPr>
              <a:spcBef>
                <a:spcPts val="1200"/>
              </a:spcBef>
            </a:pPr>
            <a:r>
              <a:rPr lang="zh-CN" altLang="zh-CN" dirty="0" smtClean="0"/>
              <a:t>例</a:t>
            </a:r>
            <a:r>
              <a:rPr lang="en-US" altLang="zh-CN" dirty="0" smtClean="0"/>
              <a:t>8.</a:t>
            </a:r>
            <a:r>
              <a:rPr lang="zh-CN" altLang="zh-CN" dirty="0" smtClean="0"/>
              <a:t>查询年龄</a:t>
            </a:r>
            <a:r>
              <a:rPr lang="en-US" altLang="zh-CN" dirty="0" smtClean="0"/>
              <a:t>20</a:t>
            </a:r>
            <a:r>
              <a:rPr lang="zh-CN" altLang="zh-CN" dirty="0" smtClean="0"/>
              <a:t>岁以下的学生姓名及年龄。</a:t>
            </a:r>
          </a:p>
          <a:p>
            <a:pPr>
              <a:spcBef>
                <a:spcPts val="1200"/>
              </a:spcBef>
              <a:buNone/>
            </a:pPr>
            <a:r>
              <a:rPr lang="en-US" altLang="zh-CN" dirty="0" smtClean="0">
                <a:solidFill>
                  <a:srgbClr val="FF0000"/>
                </a:solidFill>
              </a:rPr>
              <a:t> SELECT </a:t>
            </a:r>
            <a:r>
              <a:rPr lang="en-US" altLang="zh-CN" dirty="0" err="1" smtClean="0">
                <a:solidFill>
                  <a:srgbClr val="FF0000"/>
                </a:solidFill>
              </a:rPr>
              <a:t>Sname</a:t>
            </a:r>
            <a:r>
              <a:rPr lang="en-US" altLang="zh-CN" dirty="0" smtClean="0">
                <a:solidFill>
                  <a:srgbClr val="FF0000"/>
                </a:solidFill>
              </a:rPr>
              <a:t>, Sage FROM Student </a:t>
            </a:r>
            <a:endParaRPr lang="zh-CN" altLang="zh-CN" dirty="0" smtClean="0">
              <a:solidFill>
                <a:srgbClr val="FF0000"/>
              </a:solidFill>
            </a:endParaRPr>
          </a:p>
          <a:p>
            <a:pPr>
              <a:spcBef>
                <a:spcPts val="1200"/>
              </a:spcBef>
              <a:buNone/>
            </a:pPr>
            <a:r>
              <a:rPr lang="en-US" altLang="zh-CN" dirty="0" smtClean="0">
                <a:solidFill>
                  <a:srgbClr val="FF0000"/>
                </a:solidFill>
              </a:rPr>
              <a:t>   WHERE Sage &lt; 20</a:t>
            </a:r>
            <a:endParaRPr lang="zh-CN" altLang="en-US" dirty="0">
              <a:solidFill>
                <a:srgbClr val="FF00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21</a:t>
            </a:fld>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566738" y="1196752"/>
            <a:ext cx="8001000" cy="1726034"/>
          </a:xfrm>
        </p:spPr>
        <p:txBody>
          <a:bodyPr/>
          <a:lstStyle/>
          <a:p>
            <a:pPr>
              <a:lnSpc>
                <a:spcPct val="100000"/>
              </a:lnSpc>
              <a:spcBef>
                <a:spcPts val="0"/>
              </a:spcBef>
            </a:pPr>
            <a:r>
              <a:rPr lang="zh-CN" altLang="zh-CN" dirty="0" smtClean="0"/>
              <a:t>例</a:t>
            </a:r>
            <a:r>
              <a:rPr lang="en-US" altLang="zh-CN" dirty="0" smtClean="0"/>
              <a:t>9.</a:t>
            </a:r>
            <a:r>
              <a:rPr lang="zh-CN" altLang="zh-CN" dirty="0" smtClean="0"/>
              <a:t>查询成绩不及格学生的学号。</a:t>
            </a:r>
          </a:p>
          <a:p>
            <a:pPr lvl="1">
              <a:lnSpc>
                <a:spcPct val="100000"/>
              </a:lnSpc>
              <a:spcBef>
                <a:spcPts val="0"/>
              </a:spcBef>
              <a:buNone/>
            </a:pPr>
            <a:r>
              <a:rPr lang="en-US" altLang="zh-CN" dirty="0" smtClean="0">
                <a:solidFill>
                  <a:srgbClr val="FF0000"/>
                </a:solidFill>
              </a:rPr>
              <a:t>SELECT DISTINCT </a:t>
            </a:r>
            <a:r>
              <a:rPr lang="en-US" altLang="zh-CN" dirty="0" err="1" smtClean="0">
                <a:solidFill>
                  <a:srgbClr val="FF0000"/>
                </a:solidFill>
              </a:rPr>
              <a:t>Sno</a:t>
            </a:r>
            <a:r>
              <a:rPr lang="en-US" altLang="zh-CN" dirty="0" smtClean="0">
                <a:solidFill>
                  <a:srgbClr val="FF0000"/>
                </a:solidFill>
              </a:rPr>
              <a:t>  FROM SC </a:t>
            </a:r>
            <a:endParaRPr lang="zh-CN" altLang="zh-CN" dirty="0" smtClean="0">
              <a:solidFill>
                <a:srgbClr val="FF0000"/>
              </a:solidFill>
            </a:endParaRPr>
          </a:p>
          <a:p>
            <a:pPr lvl="1">
              <a:lnSpc>
                <a:spcPct val="100000"/>
              </a:lnSpc>
              <a:spcBef>
                <a:spcPts val="0"/>
              </a:spcBef>
              <a:buNone/>
            </a:pPr>
            <a:r>
              <a:rPr lang="en-US" altLang="zh-CN" dirty="0" smtClean="0">
                <a:solidFill>
                  <a:srgbClr val="FF0000"/>
                </a:solidFill>
              </a:rPr>
              <a:t>WHERE Grade &lt; 60</a:t>
            </a:r>
            <a:endParaRPr lang="zh-CN" altLang="en-US" dirty="0">
              <a:solidFill>
                <a:srgbClr val="FF00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22</a:t>
            </a:fld>
            <a:endParaRPr lang="zh-CN" altLang="en-US" dirty="0"/>
          </a:p>
        </p:txBody>
      </p:sp>
      <p:graphicFrame>
        <p:nvGraphicFramePr>
          <p:cNvPr id="6" name="表格 5"/>
          <p:cNvGraphicFramePr>
            <a:graphicFrameLocks noGrp="1"/>
          </p:cNvGraphicFramePr>
          <p:nvPr/>
        </p:nvGraphicFramePr>
        <p:xfrm>
          <a:off x="1043608" y="2924944"/>
          <a:ext cx="4608512" cy="3024340"/>
        </p:xfrm>
        <a:graphic>
          <a:graphicData uri="http://schemas.openxmlformats.org/drawingml/2006/table">
            <a:tbl>
              <a:tblPr/>
              <a:tblGrid>
                <a:gridCol w="1535992"/>
                <a:gridCol w="1535992"/>
                <a:gridCol w="1536528"/>
              </a:tblGrid>
              <a:tr h="274940">
                <a:tc>
                  <a:txBody>
                    <a:bodyPr/>
                    <a:lstStyle/>
                    <a:p>
                      <a:pPr indent="127000" algn="ctr">
                        <a:spcAft>
                          <a:spcPts val="0"/>
                        </a:spcAft>
                      </a:pPr>
                      <a:r>
                        <a:rPr lang="en-US" sz="1600" b="1" kern="1000" dirty="0" err="1">
                          <a:solidFill>
                            <a:srgbClr val="0000FF"/>
                          </a:solidFill>
                          <a:latin typeface="Times New Roman"/>
                          <a:ea typeface="方正书宋简体"/>
                          <a:cs typeface="Times New Roman"/>
                        </a:rPr>
                        <a:t>Sno</a:t>
                      </a:r>
                      <a:endParaRPr lang="zh-CN" sz="18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dirty="0" err="1">
                          <a:solidFill>
                            <a:srgbClr val="0000FF"/>
                          </a:solidFill>
                          <a:latin typeface="Times New Roman"/>
                          <a:ea typeface="方正书宋简体"/>
                          <a:cs typeface="Times New Roman"/>
                        </a:rPr>
                        <a:t>Cno</a:t>
                      </a:r>
                      <a:endParaRPr lang="zh-CN" sz="18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dirty="0">
                          <a:solidFill>
                            <a:srgbClr val="0000FF"/>
                          </a:solidFill>
                          <a:latin typeface="Times New Roman"/>
                          <a:ea typeface="方正书宋简体"/>
                          <a:cs typeface="Times New Roman"/>
                        </a:rPr>
                        <a:t>Grade</a:t>
                      </a:r>
                      <a:endParaRPr lang="zh-CN" sz="18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pPr>
                      <a:r>
                        <a:rPr lang="en-US" sz="1600" b="1" kern="1000" dirty="0">
                          <a:solidFill>
                            <a:srgbClr val="000000"/>
                          </a:solidFill>
                          <a:latin typeface="Times New Roman"/>
                          <a:ea typeface="方正书宋简体"/>
                          <a:cs typeface="Times New Roman"/>
                        </a:rPr>
                        <a:t>0811101</a:t>
                      </a:r>
                      <a:endParaRPr lang="zh-CN" sz="18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a:solidFill>
                            <a:srgbClr val="000000"/>
                          </a:solidFill>
                          <a:latin typeface="Times New Roman"/>
                          <a:ea typeface="方正书宋简体"/>
                          <a:cs typeface="Times New Roman"/>
                        </a:rPr>
                        <a:t>C001  </a:t>
                      </a:r>
                      <a:endParaRPr lang="zh-CN" sz="18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a:solidFill>
                            <a:srgbClr val="000000"/>
                          </a:solidFill>
                          <a:latin typeface="Times New Roman"/>
                          <a:ea typeface="方正书宋简体"/>
                          <a:cs typeface="Times New Roman"/>
                        </a:rPr>
                        <a:t>96</a:t>
                      </a:r>
                      <a:endParaRPr lang="zh-CN" sz="18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pPr>
                      <a:r>
                        <a:rPr lang="en-US" sz="1600" b="1" kern="1000" dirty="0">
                          <a:solidFill>
                            <a:srgbClr val="000000"/>
                          </a:solidFill>
                          <a:latin typeface="Times New Roman"/>
                          <a:ea typeface="方正书宋简体"/>
                          <a:cs typeface="Times New Roman"/>
                        </a:rPr>
                        <a:t>0811101</a:t>
                      </a:r>
                      <a:endParaRPr lang="zh-CN" sz="18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a:solidFill>
                            <a:srgbClr val="000000"/>
                          </a:solidFill>
                          <a:latin typeface="Times New Roman"/>
                          <a:ea typeface="方正书宋简体"/>
                          <a:cs typeface="Times New Roman"/>
                        </a:rPr>
                        <a:t>C002  </a:t>
                      </a:r>
                      <a:endParaRPr lang="zh-CN" sz="18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dirty="0" smtClean="0">
                          <a:solidFill>
                            <a:srgbClr val="FF3399"/>
                          </a:solidFill>
                          <a:latin typeface="Times New Roman"/>
                          <a:ea typeface="方正书宋简体"/>
                          <a:cs typeface="Times New Roman"/>
                        </a:rPr>
                        <a:t>55</a:t>
                      </a:r>
                      <a:endParaRPr lang="zh-CN" sz="1800" b="1" kern="1000" dirty="0">
                        <a:solidFill>
                          <a:srgbClr val="FF3399"/>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pPr>
                      <a:r>
                        <a:rPr lang="en-US" sz="1600" b="1" kern="1000" dirty="0">
                          <a:solidFill>
                            <a:srgbClr val="000000"/>
                          </a:solidFill>
                          <a:latin typeface="Times New Roman"/>
                          <a:ea typeface="方正书宋简体"/>
                          <a:cs typeface="Times New Roman"/>
                        </a:rPr>
                        <a:t>0811101</a:t>
                      </a:r>
                      <a:endParaRPr lang="zh-CN" sz="18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a:solidFill>
                            <a:srgbClr val="000000"/>
                          </a:solidFill>
                          <a:latin typeface="Times New Roman"/>
                          <a:ea typeface="方正书宋简体"/>
                          <a:cs typeface="Times New Roman"/>
                        </a:rPr>
                        <a:t>C003  </a:t>
                      </a:r>
                      <a:endParaRPr lang="zh-CN" sz="18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a:solidFill>
                            <a:srgbClr val="000000"/>
                          </a:solidFill>
                          <a:latin typeface="Times New Roman"/>
                          <a:ea typeface="方正书宋简体"/>
                          <a:cs typeface="Times New Roman"/>
                        </a:rPr>
                        <a:t>84</a:t>
                      </a:r>
                      <a:endParaRPr lang="zh-CN" sz="18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pPr>
                      <a:r>
                        <a:rPr lang="en-US" sz="1600" b="1" kern="1000" dirty="0">
                          <a:solidFill>
                            <a:srgbClr val="000000"/>
                          </a:solidFill>
                          <a:latin typeface="Times New Roman"/>
                          <a:ea typeface="方正书宋简体"/>
                          <a:cs typeface="Times New Roman"/>
                        </a:rPr>
                        <a:t>0811101</a:t>
                      </a:r>
                      <a:endParaRPr lang="zh-CN" sz="18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a:solidFill>
                            <a:srgbClr val="000000"/>
                          </a:solidFill>
                          <a:latin typeface="Times New Roman"/>
                          <a:ea typeface="方正书宋简体"/>
                          <a:cs typeface="Times New Roman"/>
                        </a:rPr>
                        <a:t>C005  </a:t>
                      </a:r>
                      <a:endParaRPr lang="zh-CN" sz="18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dirty="0" smtClean="0">
                          <a:solidFill>
                            <a:srgbClr val="FF3399"/>
                          </a:solidFill>
                          <a:latin typeface="Times New Roman"/>
                          <a:ea typeface="方正书宋简体"/>
                          <a:cs typeface="Times New Roman"/>
                        </a:rPr>
                        <a:t>52</a:t>
                      </a:r>
                      <a:endParaRPr lang="zh-CN" sz="1800" b="1" kern="1000" dirty="0">
                        <a:solidFill>
                          <a:srgbClr val="FF3399"/>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pPr>
                      <a:r>
                        <a:rPr lang="en-US" sz="1600" b="1" kern="1000" dirty="0">
                          <a:solidFill>
                            <a:srgbClr val="000000"/>
                          </a:solidFill>
                          <a:latin typeface="Times New Roman"/>
                          <a:ea typeface="方正书宋简体"/>
                          <a:cs typeface="Times New Roman"/>
                        </a:rPr>
                        <a:t>0811102</a:t>
                      </a:r>
                      <a:endParaRPr lang="zh-CN" sz="18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a:solidFill>
                            <a:srgbClr val="000000"/>
                          </a:solidFill>
                          <a:latin typeface="Times New Roman"/>
                          <a:ea typeface="方正书宋简体"/>
                          <a:cs typeface="Times New Roman"/>
                        </a:rPr>
                        <a:t>C001  </a:t>
                      </a:r>
                      <a:endParaRPr lang="zh-CN" sz="18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dirty="0">
                          <a:solidFill>
                            <a:srgbClr val="000000"/>
                          </a:solidFill>
                          <a:latin typeface="Times New Roman"/>
                          <a:ea typeface="方正书宋简体"/>
                          <a:cs typeface="Times New Roman"/>
                        </a:rPr>
                        <a:t>92</a:t>
                      </a:r>
                      <a:endParaRPr lang="zh-CN" sz="18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pPr>
                      <a:r>
                        <a:rPr lang="en-US" sz="1600" b="1" kern="1000" dirty="0">
                          <a:solidFill>
                            <a:srgbClr val="000000"/>
                          </a:solidFill>
                          <a:latin typeface="Times New Roman"/>
                          <a:ea typeface="方正书宋简体"/>
                          <a:cs typeface="Times New Roman"/>
                        </a:rPr>
                        <a:t>0811102</a:t>
                      </a:r>
                      <a:endParaRPr lang="zh-CN" sz="18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a:solidFill>
                            <a:srgbClr val="000000"/>
                          </a:solidFill>
                          <a:latin typeface="Times New Roman"/>
                          <a:ea typeface="方正书宋简体"/>
                          <a:cs typeface="Times New Roman"/>
                        </a:rPr>
                        <a:t>C002  </a:t>
                      </a:r>
                      <a:endParaRPr lang="zh-CN" sz="18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a:solidFill>
                            <a:srgbClr val="000000"/>
                          </a:solidFill>
                          <a:latin typeface="Times New Roman"/>
                          <a:ea typeface="方正书宋简体"/>
                          <a:cs typeface="Times New Roman"/>
                        </a:rPr>
                        <a:t>90</a:t>
                      </a:r>
                      <a:endParaRPr lang="zh-CN" sz="18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pPr>
                      <a:r>
                        <a:rPr lang="en-US" sz="1600" b="1" kern="1000" dirty="0">
                          <a:solidFill>
                            <a:srgbClr val="000000"/>
                          </a:solidFill>
                          <a:latin typeface="Times New Roman"/>
                          <a:ea typeface="方正书宋简体"/>
                          <a:cs typeface="Times New Roman"/>
                        </a:rPr>
                        <a:t>0821102</a:t>
                      </a:r>
                      <a:endParaRPr lang="zh-CN" sz="18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a:solidFill>
                            <a:srgbClr val="000000"/>
                          </a:solidFill>
                          <a:latin typeface="Times New Roman"/>
                          <a:ea typeface="方正书宋简体"/>
                          <a:cs typeface="Times New Roman"/>
                        </a:rPr>
                        <a:t>C004  </a:t>
                      </a:r>
                      <a:endParaRPr lang="zh-CN" sz="18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a:solidFill>
                            <a:srgbClr val="000000"/>
                          </a:solidFill>
                          <a:latin typeface="Times New Roman"/>
                          <a:ea typeface="方正书宋简体"/>
                          <a:cs typeface="Times New Roman"/>
                        </a:rPr>
                        <a:t>85</a:t>
                      </a:r>
                      <a:endParaRPr lang="zh-CN" sz="18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pPr>
                      <a:r>
                        <a:rPr lang="en-US" sz="1600" b="1" kern="1000">
                          <a:solidFill>
                            <a:srgbClr val="000000"/>
                          </a:solidFill>
                          <a:latin typeface="Times New Roman"/>
                          <a:ea typeface="方正书宋简体"/>
                          <a:cs typeface="Times New Roman"/>
                        </a:rPr>
                        <a:t>0821102</a:t>
                      </a:r>
                      <a:endParaRPr lang="zh-CN" sz="18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a:solidFill>
                            <a:srgbClr val="000000"/>
                          </a:solidFill>
                          <a:latin typeface="Times New Roman"/>
                          <a:ea typeface="方正书宋简体"/>
                          <a:cs typeface="Times New Roman"/>
                        </a:rPr>
                        <a:t>C005  </a:t>
                      </a:r>
                      <a:endParaRPr lang="zh-CN" sz="18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a:solidFill>
                            <a:srgbClr val="000000"/>
                          </a:solidFill>
                          <a:latin typeface="Times New Roman"/>
                          <a:ea typeface="方正书宋简体"/>
                          <a:cs typeface="Times New Roman"/>
                        </a:rPr>
                        <a:t>73</a:t>
                      </a:r>
                      <a:endParaRPr lang="zh-CN" sz="18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pPr>
                      <a:r>
                        <a:rPr lang="en-US" sz="1600" b="1" kern="1000" dirty="0">
                          <a:solidFill>
                            <a:srgbClr val="000000"/>
                          </a:solidFill>
                          <a:latin typeface="Times New Roman"/>
                          <a:ea typeface="方正书宋简体"/>
                          <a:cs typeface="Times New Roman"/>
                        </a:rPr>
                        <a:t>0821102</a:t>
                      </a:r>
                      <a:endParaRPr lang="zh-CN" sz="18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a:solidFill>
                            <a:srgbClr val="000000"/>
                          </a:solidFill>
                          <a:latin typeface="Times New Roman"/>
                          <a:ea typeface="方正书宋简体"/>
                          <a:cs typeface="Times New Roman"/>
                        </a:rPr>
                        <a:t>C007  </a:t>
                      </a:r>
                      <a:endParaRPr lang="zh-CN" sz="18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dirty="0">
                          <a:solidFill>
                            <a:srgbClr val="C00000"/>
                          </a:solidFill>
                          <a:latin typeface="Times New Roman"/>
                          <a:ea typeface="方正书宋简体"/>
                          <a:cs typeface="Times New Roman"/>
                        </a:rPr>
                        <a:t>NULL</a:t>
                      </a:r>
                      <a:endParaRPr lang="zh-CN" sz="1800" b="1" kern="1000" dirty="0">
                        <a:solidFill>
                          <a:srgbClr val="C0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pPr>
                      <a:r>
                        <a:rPr lang="en-US" sz="1600" b="1" kern="1000" dirty="0">
                          <a:solidFill>
                            <a:srgbClr val="000000"/>
                          </a:solidFill>
                          <a:latin typeface="Times New Roman"/>
                          <a:ea typeface="方正书宋简体"/>
                          <a:cs typeface="Times New Roman"/>
                        </a:rPr>
                        <a:t>0821103</a:t>
                      </a:r>
                      <a:endParaRPr lang="zh-CN" sz="18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a:solidFill>
                            <a:srgbClr val="000000"/>
                          </a:solidFill>
                          <a:latin typeface="Times New Roman"/>
                          <a:ea typeface="方正书宋简体"/>
                          <a:cs typeface="Times New Roman"/>
                        </a:rPr>
                        <a:t>C001  </a:t>
                      </a:r>
                      <a:endParaRPr lang="zh-CN" sz="18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dirty="0">
                          <a:solidFill>
                            <a:srgbClr val="FF3399"/>
                          </a:solidFill>
                          <a:latin typeface="Times New Roman"/>
                          <a:ea typeface="方正书宋简体"/>
                          <a:cs typeface="Times New Roman"/>
                        </a:rPr>
                        <a:t>50</a:t>
                      </a:r>
                      <a:endParaRPr lang="zh-CN" sz="1800" b="1" kern="1000" dirty="0">
                        <a:solidFill>
                          <a:srgbClr val="FF3399"/>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右箭头 8"/>
          <p:cNvSpPr/>
          <p:nvPr/>
        </p:nvSpPr>
        <p:spPr>
          <a:xfrm>
            <a:off x="5796136" y="4005064"/>
            <a:ext cx="720080" cy="288032"/>
          </a:xfrm>
          <a:prstGeom prst="right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 name="表格 9"/>
          <p:cNvGraphicFramePr>
            <a:graphicFrameLocks noGrp="1"/>
          </p:cNvGraphicFramePr>
          <p:nvPr/>
        </p:nvGraphicFramePr>
        <p:xfrm>
          <a:off x="6588224" y="3645024"/>
          <a:ext cx="1440160" cy="936105"/>
        </p:xfrm>
        <a:graphic>
          <a:graphicData uri="http://schemas.openxmlformats.org/drawingml/2006/table">
            <a:tbl>
              <a:tblPr/>
              <a:tblGrid>
                <a:gridCol w="1440160"/>
              </a:tblGrid>
              <a:tr h="312035">
                <a:tc>
                  <a:txBody>
                    <a:bodyPr/>
                    <a:lstStyle/>
                    <a:p>
                      <a:pPr indent="127000" algn="ctr">
                        <a:spcAft>
                          <a:spcPts val="0"/>
                        </a:spcAft>
                      </a:pPr>
                      <a:r>
                        <a:rPr lang="en-US" sz="1800" b="1" kern="1000" dirty="0" err="1">
                          <a:solidFill>
                            <a:srgbClr val="0000FF"/>
                          </a:solidFill>
                          <a:latin typeface="Times New Roman"/>
                          <a:ea typeface="方正书宋简体"/>
                          <a:cs typeface="Times New Roman"/>
                        </a:rPr>
                        <a:t>Sno</a:t>
                      </a:r>
                      <a:endParaRPr lang="zh-CN" sz="20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035">
                <a:tc>
                  <a:txBody>
                    <a:bodyPr/>
                    <a:lstStyle/>
                    <a:p>
                      <a:pPr indent="127000" algn="ctr">
                        <a:spcAft>
                          <a:spcPts val="0"/>
                        </a:spcAft>
                      </a:pPr>
                      <a:r>
                        <a:rPr lang="en-US" sz="1800" b="1" kern="1000" dirty="0">
                          <a:solidFill>
                            <a:srgbClr val="000000"/>
                          </a:solidFill>
                          <a:latin typeface="Times New Roman"/>
                          <a:ea typeface="方正书宋简体"/>
                          <a:cs typeface="Times New Roman"/>
                        </a:rPr>
                        <a:t>0811101</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035">
                <a:tc>
                  <a:txBody>
                    <a:bodyPr/>
                    <a:lstStyle/>
                    <a:p>
                      <a:pPr indent="127000" algn="ctr">
                        <a:spcAft>
                          <a:spcPts val="0"/>
                        </a:spcAft>
                      </a:pPr>
                      <a:r>
                        <a:rPr lang="en-US" sz="1800" b="1" kern="1000" dirty="0" smtClean="0">
                          <a:solidFill>
                            <a:srgbClr val="000000"/>
                          </a:solidFill>
                          <a:latin typeface="Times New Roman"/>
                          <a:ea typeface="方正书宋简体"/>
                          <a:cs typeface="Times New Roman"/>
                        </a:rPr>
                        <a:t>0821103</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1000" fill="hold"/>
                                        <p:tgtEl>
                                          <p:spTgt spid="9"/>
                                        </p:tgtEl>
                                        <p:attrNameLst>
                                          <p:attrName>ppt_w</p:attrName>
                                        </p:attrNameLst>
                                      </p:cBhvr>
                                      <p:tavLst>
                                        <p:tav tm="0">
                                          <p:val>
                                            <p:strVal val="#ppt_w*0.70"/>
                                          </p:val>
                                        </p:tav>
                                        <p:tav tm="100000">
                                          <p:val>
                                            <p:strVal val="#ppt_w"/>
                                          </p:val>
                                        </p:tav>
                                      </p:tavLst>
                                    </p:anim>
                                    <p:anim calcmode="lin" valueType="num">
                                      <p:cBhvr>
                                        <p:cTn id="12" dur="1000" fill="hold"/>
                                        <p:tgtEl>
                                          <p:spTgt spid="9"/>
                                        </p:tgtEl>
                                        <p:attrNameLst>
                                          <p:attrName>ppt_h</p:attrName>
                                        </p:attrNameLst>
                                      </p:cBhvr>
                                      <p:tavLst>
                                        <p:tav tm="0">
                                          <p:val>
                                            <p:strVal val="#ppt_h"/>
                                          </p:val>
                                        </p:tav>
                                        <p:tav tm="100000">
                                          <p:val>
                                            <p:strVal val="#ppt_h"/>
                                          </p:val>
                                        </p:tav>
                                      </p:tavLst>
                                    </p:anim>
                                    <p:animEffect transition="in" filter="fade">
                                      <p:cBhvr>
                                        <p:cTn id="13" dur="10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mtClean="0"/>
              <a:t>（</a:t>
            </a:r>
            <a:r>
              <a:rPr lang="en-US" altLang="zh-CN" smtClean="0"/>
              <a:t>2</a:t>
            </a:r>
            <a:r>
              <a:rPr lang="zh-CN" altLang="en-US" smtClean="0"/>
              <a:t>）确定范围</a:t>
            </a:r>
          </a:p>
        </p:txBody>
      </p:sp>
      <p:sp>
        <p:nvSpPr>
          <p:cNvPr id="35843" name="Rectangle 3"/>
          <p:cNvSpPr>
            <a:spLocks noGrp="1" noChangeArrowheads="1"/>
          </p:cNvSpPr>
          <p:nvPr>
            <p:ph type="body" idx="1"/>
          </p:nvPr>
        </p:nvSpPr>
        <p:spPr/>
        <p:txBody>
          <a:bodyPr/>
          <a:lstStyle/>
          <a:p>
            <a:pPr eaLnBrk="1" hangingPunct="1"/>
            <a:r>
              <a:rPr lang="en-US" altLang="zh-CN" sz="3300" dirty="0" smtClean="0">
                <a:solidFill>
                  <a:srgbClr val="FF0000"/>
                </a:solidFill>
              </a:rPr>
              <a:t>BETWEEN </a:t>
            </a:r>
            <a:r>
              <a:rPr lang="en-US" altLang="zh-CN" sz="3300" dirty="0" smtClean="0">
                <a:solidFill>
                  <a:srgbClr val="FF0000"/>
                </a:solidFill>
                <a:latin typeface="Times New Roman" pitchFamily="18" charset="0"/>
              </a:rPr>
              <a:t>… </a:t>
            </a:r>
            <a:r>
              <a:rPr lang="en-US" altLang="zh-CN" sz="3300" dirty="0" smtClean="0">
                <a:solidFill>
                  <a:srgbClr val="FF0000"/>
                </a:solidFill>
              </a:rPr>
              <a:t>AND </a:t>
            </a:r>
            <a:r>
              <a:rPr lang="en-US" altLang="zh-CN" sz="3300" dirty="0" smtClean="0">
                <a:solidFill>
                  <a:srgbClr val="FF0000"/>
                </a:solidFill>
                <a:latin typeface="Times New Roman" pitchFamily="18" charset="0"/>
              </a:rPr>
              <a:t>…</a:t>
            </a:r>
            <a:endParaRPr lang="en-US" altLang="zh-CN" sz="3300" dirty="0" smtClean="0">
              <a:solidFill>
                <a:srgbClr val="FF0000"/>
              </a:solidFill>
            </a:endParaRPr>
          </a:p>
          <a:p>
            <a:pPr eaLnBrk="1" hangingPunct="1"/>
            <a:r>
              <a:rPr lang="en-US" altLang="zh-CN" sz="3300" dirty="0" smtClean="0">
                <a:solidFill>
                  <a:srgbClr val="FF0000"/>
                </a:solidFill>
              </a:rPr>
              <a:t>NOT BETWEEN </a:t>
            </a:r>
            <a:r>
              <a:rPr lang="en-US" altLang="zh-CN" sz="3300" dirty="0" smtClean="0">
                <a:solidFill>
                  <a:srgbClr val="FF0000"/>
                </a:solidFill>
                <a:latin typeface="Times New Roman" pitchFamily="18" charset="0"/>
              </a:rPr>
              <a:t>… </a:t>
            </a:r>
            <a:r>
              <a:rPr lang="en-US" altLang="zh-CN" sz="3300" dirty="0" smtClean="0">
                <a:solidFill>
                  <a:srgbClr val="FF0000"/>
                </a:solidFill>
              </a:rPr>
              <a:t>AND </a:t>
            </a:r>
            <a:r>
              <a:rPr lang="en-US" altLang="zh-CN" sz="3300" dirty="0" smtClean="0">
                <a:solidFill>
                  <a:srgbClr val="FF0000"/>
                </a:solidFill>
                <a:latin typeface="Times New Roman" pitchFamily="18" charset="0"/>
              </a:rPr>
              <a:t>…</a:t>
            </a:r>
            <a:endParaRPr lang="en-US" altLang="zh-CN" sz="3300" dirty="0" smtClean="0">
              <a:solidFill>
                <a:srgbClr val="FF0000"/>
              </a:solidFill>
            </a:endParaRPr>
          </a:p>
          <a:p>
            <a:pPr eaLnBrk="1" hangingPunct="1"/>
            <a:r>
              <a:rPr lang="zh-CN" altLang="en-US" sz="3300" dirty="0" smtClean="0">
                <a:latin typeface="宋体" pitchFamily="2" charset="-122"/>
                <a:ea typeface="宋体" pitchFamily="2" charset="-122"/>
              </a:rPr>
              <a:t>作用：查找属性值在或不在指定范围内的元组。</a:t>
            </a:r>
          </a:p>
          <a:p>
            <a:pPr eaLnBrk="1" hangingPunct="1"/>
            <a:r>
              <a:rPr lang="zh-CN" altLang="en-US" sz="3300" dirty="0" smtClean="0">
                <a:latin typeface="宋体" pitchFamily="2" charset="-122"/>
                <a:ea typeface="宋体" pitchFamily="2" charset="-122"/>
              </a:rPr>
              <a:t>说明：</a:t>
            </a:r>
          </a:p>
          <a:p>
            <a:pPr lvl="2" eaLnBrk="1" hangingPunct="1">
              <a:buFontTx/>
              <a:buNone/>
            </a:pPr>
            <a:r>
              <a:rPr lang="en-US" altLang="zh-CN" sz="2800" dirty="0" smtClean="0">
                <a:latin typeface="Times New Roman" pitchFamily="18" charset="0"/>
                <a:ea typeface="宋体" pitchFamily="2" charset="-122"/>
              </a:rPr>
              <a:t>BETWEEN</a:t>
            </a:r>
            <a:r>
              <a:rPr lang="zh-CN" altLang="en-US" sz="2800" dirty="0" smtClean="0">
                <a:latin typeface="宋体" pitchFamily="2" charset="-122"/>
                <a:ea typeface="宋体" pitchFamily="2" charset="-122"/>
              </a:rPr>
              <a:t>后是范围的下限（低值）</a:t>
            </a:r>
          </a:p>
          <a:p>
            <a:pPr lvl="2" eaLnBrk="1" hangingPunct="1">
              <a:buFontTx/>
              <a:buNone/>
            </a:pPr>
            <a:r>
              <a:rPr lang="en-US" altLang="zh-CN" sz="2800" dirty="0" smtClean="0">
                <a:latin typeface="Times New Roman" pitchFamily="18" charset="0"/>
                <a:ea typeface="宋体" pitchFamily="2" charset="-122"/>
              </a:rPr>
              <a:t>AND</a:t>
            </a:r>
            <a:r>
              <a:rPr lang="zh-CN" altLang="en-US" sz="2800" dirty="0" smtClean="0">
                <a:latin typeface="宋体" pitchFamily="2" charset="-122"/>
                <a:ea typeface="宋体" pitchFamily="2" charset="-122"/>
              </a:rPr>
              <a:t>后是范围的上限（高值）</a:t>
            </a:r>
            <a:r>
              <a:rPr lang="zh-CN" altLang="en-US" sz="2000" dirty="0" smtClean="0">
                <a:latin typeface="宋体" pitchFamily="2" charset="-122"/>
                <a:ea typeface="宋体" pitchFamily="2" charset="-122"/>
              </a:rPr>
              <a:t> </a:t>
            </a:r>
          </a:p>
          <a:p>
            <a:pPr eaLnBrk="1" hangingPunct="1"/>
            <a:endParaRPr lang="zh-CN" altLang="en-US" sz="2900" dirty="0" smtClean="0">
              <a:latin typeface="宋体" pitchFamily="2" charset="-122"/>
              <a:ea typeface="宋体" pitchFamily="2" charset="-122"/>
            </a:endParaRPr>
          </a:p>
        </p:txBody>
      </p:sp>
      <p:sp>
        <p:nvSpPr>
          <p:cNvPr id="4" name="日期占位符 3"/>
          <p:cNvSpPr>
            <a:spLocks noGrp="1"/>
          </p:cNvSpPr>
          <p:nvPr>
            <p:ph type="dt" sz="half" idx="10"/>
          </p:nvPr>
        </p:nvSpPr>
        <p:spPr/>
        <p:txBody>
          <a:bodyPr/>
          <a:lstStyle/>
          <a:p>
            <a:pPr>
              <a:defRPr/>
            </a:pPr>
            <a:fld id="{CA9B3BDF-627E-4BC9-98EA-2CAFC073D50B}"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23</a:t>
            </a:fld>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smtClean="0"/>
              <a:t>示例</a:t>
            </a:r>
          </a:p>
        </p:txBody>
      </p:sp>
      <p:sp>
        <p:nvSpPr>
          <p:cNvPr id="504836" name="Rectangle 4"/>
          <p:cNvSpPr>
            <a:spLocks noChangeArrowheads="1"/>
          </p:cNvSpPr>
          <p:nvPr/>
        </p:nvSpPr>
        <p:spPr bwMode="auto">
          <a:xfrm>
            <a:off x="467544" y="1340768"/>
            <a:ext cx="7989887" cy="1143000"/>
          </a:xfrm>
          <a:prstGeom prst="rect">
            <a:avLst/>
          </a:prstGeom>
          <a:noFill/>
          <a:ln w="9525">
            <a:noFill/>
            <a:miter lim="800000"/>
            <a:headEnd/>
            <a:tailEnd/>
          </a:ln>
        </p:spPr>
        <p:txBody>
          <a:bodyPr lIns="92075" tIns="46038" rIns="92075" bIns="46038" anchor="ctr"/>
          <a:lstStyle/>
          <a:p>
            <a:r>
              <a:rPr lang="zh-CN" altLang="en-US" sz="3200" b="1" dirty="0">
                <a:latin typeface="仿宋_GB2312" pitchFamily="49" charset="-122"/>
                <a:ea typeface="仿宋_GB2312" pitchFamily="49" charset="-122"/>
              </a:rPr>
              <a:t>例</a:t>
            </a:r>
            <a:r>
              <a:rPr lang="en-US" altLang="zh-CN" sz="3200" b="1" dirty="0">
                <a:latin typeface="仿宋_GB2312" pitchFamily="49" charset="-122"/>
                <a:ea typeface="仿宋_GB2312" pitchFamily="49" charset="-122"/>
              </a:rPr>
              <a:t>10</a:t>
            </a:r>
            <a:r>
              <a:rPr lang="zh-CN" altLang="en-US" sz="3200" b="1" dirty="0">
                <a:latin typeface="仿宋_GB2312" pitchFamily="49" charset="-122"/>
                <a:ea typeface="仿宋_GB2312" pitchFamily="49" charset="-122"/>
              </a:rPr>
              <a:t>．查询年龄在</a:t>
            </a:r>
            <a:r>
              <a:rPr lang="en-US" altLang="zh-CN" sz="3200" b="1" dirty="0">
                <a:latin typeface="仿宋_GB2312" pitchFamily="49" charset="-122"/>
                <a:ea typeface="仿宋_GB2312" pitchFamily="49" charset="-122"/>
              </a:rPr>
              <a:t>20</a:t>
            </a:r>
            <a:r>
              <a:rPr lang="zh-CN" altLang="en-US" sz="3200" b="1" dirty="0">
                <a:latin typeface="仿宋_GB2312" pitchFamily="49" charset="-122"/>
                <a:ea typeface="仿宋_GB2312" pitchFamily="49" charset="-122"/>
              </a:rPr>
              <a:t>～</a:t>
            </a:r>
            <a:r>
              <a:rPr lang="en-US" altLang="zh-CN" sz="3200" b="1" dirty="0">
                <a:latin typeface="仿宋_GB2312" pitchFamily="49" charset="-122"/>
                <a:ea typeface="仿宋_GB2312" pitchFamily="49" charset="-122"/>
              </a:rPr>
              <a:t>23</a:t>
            </a:r>
            <a:r>
              <a:rPr lang="zh-CN" altLang="en-US" sz="3200" b="1" dirty="0">
                <a:latin typeface="仿宋_GB2312" pitchFamily="49" charset="-122"/>
                <a:ea typeface="仿宋_GB2312" pitchFamily="49" charset="-122"/>
              </a:rPr>
              <a:t>岁之间的学生的姓名、所在系和</a:t>
            </a:r>
            <a:r>
              <a:rPr lang="zh-CN" altLang="en-US" sz="3200" b="1" dirty="0" smtClean="0">
                <a:latin typeface="仿宋_GB2312" pitchFamily="49" charset="-122"/>
                <a:ea typeface="仿宋_GB2312" pitchFamily="49" charset="-122"/>
              </a:rPr>
              <a:t>年龄。 </a:t>
            </a:r>
            <a:endParaRPr lang="zh-CN" altLang="en-US" sz="3200" b="1" dirty="0">
              <a:latin typeface="仿宋_GB2312" pitchFamily="49" charset="-122"/>
              <a:ea typeface="仿宋_GB2312" pitchFamily="49" charset="-122"/>
            </a:endParaRPr>
          </a:p>
        </p:txBody>
      </p:sp>
      <p:sp>
        <p:nvSpPr>
          <p:cNvPr id="504837" name="Rectangle 5"/>
          <p:cNvSpPr>
            <a:spLocks noGrp="1" noChangeArrowheads="1"/>
          </p:cNvSpPr>
          <p:nvPr>
            <p:ph type="body" idx="1"/>
          </p:nvPr>
        </p:nvSpPr>
        <p:spPr>
          <a:xfrm>
            <a:off x="467544" y="2492896"/>
            <a:ext cx="8280400" cy="1295400"/>
          </a:xfrm>
          <a:noFill/>
        </p:spPr>
        <p:txBody>
          <a:bodyPr/>
          <a:lstStyle/>
          <a:p>
            <a:pPr eaLnBrk="1" hangingPunct="1">
              <a:buFontTx/>
              <a:buNone/>
            </a:pPr>
            <a:r>
              <a:rPr lang="en-US" altLang="zh-CN" sz="2900" dirty="0" smtClean="0">
                <a:solidFill>
                  <a:srgbClr val="FF0000"/>
                </a:solidFill>
              </a:rPr>
              <a:t>SELECT </a:t>
            </a:r>
            <a:r>
              <a:rPr lang="en-US" altLang="zh-CN" sz="2900" dirty="0" err="1" smtClean="0">
                <a:solidFill>
                  <a:srgbClr val="FF0000"/>
                </a:solidFill>
              </a:rPr>
              <a:t>Sname</a:t>
            </a:r>
            <a:r>
              <a:rPr lang="en-US" altLang="zh-CN" sz="2900" dirty="0" smtClean="0">
                <a:solidFill>
                  <a:srgbClr val="FF0000"/>
                </a:solidFill>
              </a:rPr>
              <a:t>, </a:t>
            </a:r>
            <a:r>
              <a:rPr lang="en-US" altLang="zh-CN" sz="2900" dirty="0" err="1" smtClean="0">
                <a:solidFill>
                  <a:srgbClr val="FF0000"/>
                </a:solidFill>
              </a:rPr>
              <a:t>Sdept</a:t>
            </a:r>
            <a:r>
              <a:rPr lang="en-US" altLang="zh-CN" sz="2900" dirty="0" smtClean="0">
                <a:solidFill>
                  <a:srgbClr val="FF0000"/>
                </a:solidFill>
              </a:rPr>
              <a:t>, Sage  FROM Student </a:t>
            </a:r>
          </a:p>
          <a:p>
            <a:pPr eaLnBrk="1" hangingPunct="1">
              <a:buFontTx/>
              <a:buNone/>
            </a:pPr>
            <a:r>
              <a:rPr lang="en-US" altLang="zh-CN" sz="2900" dirty="0" smtClean="0">
                <a:solidFill>
                  <a:srgbClr val="FF0000"/>
                </a:solidFill>
              </a:rPr>
              <a:t>	 WHERE Sage </a:t>
            </a:r>
            <a:r>
              <a:rPr lang="en-US" altLang="zh-CN" sz="2900" dirty="0" smtClean="0">
                <a:solidFill>
                  <a:srgbClr val="C00000"/>
                </a:solidFill>
              </a:rPr>
              <a:t>BETWEEN 20 AND 23 </a:t>
            </a:r>
          </a:p>
        </p:txBody>
      </p:sp>
      <p:sp>
        <p:nvSpPr>
          <p:cNvPr id="504838" name="Rectangle 6"/>
          <p:cNvSpPr>
            <a:spLocks noChangeArrowheads="1"/>
          </p:cNvSpPr>
          <p:nvPr/>
        </p:nvSpPr>
        <p:spPr bwMode="auto">
          <a:xfrm>
            <a:off x="395536" y="3789040"/>
            <a:ext cx="8534400" cy="1728192"/>
          </a:xfrm>
          <a:prstGeom prst="rect">
            <a:avLst/>
          </a:prstGeom>
          <a:noFill/>
          <a:ln w="9525">
            <a:noFill/>
            <a:miter lim="800000"/>
            <a:headEnd/>
            <a:tailEnd/>
          </a:ln>
        </p:spPr>
        <p:txBody>
          <a:bodyPr/>
          <a:lstStyle/>
          <a:p>
            <a:pPr marL="342900" indent="-342900" algn="just" latinLnBrk="0">
              <a:spcBef>
                <a:spcPct val="20000"/>
              </a:spcBef>
            </a:pPr>
            <a:r>
              <a:rPr lang="zh-CN" altLang="en-US" sz="3200" b="1" dirty="0">
                <a:solidFill>
                  <a:srgbClr val="009900"/>
                </a:solidFill>
                <a:latin typeface="仿宋_GB2312" pitchFamily="49" charset="-122"/>
                <a:ea typeface="仿宋_GB2312" pitchFamily="49" charset="-122"/>
              </a:rPr>
              <a:t>等价于：</a:t>
            </a:r>
          </a:p>
          <a:p>
            <a:pPr marL="342900" indent="-342900" algn="just" latinLnBrk="0">
              <a:spcBef>
                <a:spcPct val="20000"/>
              </a:spcBef>
            </a:pPr>
            <a:r>
              <a:rPr lang="zh-CN" altLang="en-US" sz="3200" b="1" dirty="0">
                <a:latin typeface="仿宋_GB2312" pitchFamily="49" charset="-122"/>
                <a:ea typeface="仿宋_GB2312" pitchFamily="49" charset="-122"/>
              </a:rPr>
              <a:t>	</a:t>
            </a:r>
            <a:r>
              <a:rPr lang="en-US" altLang="zh-CN" sz="3200" b="1" dirty="0">
                <a:solidFill>
                  <a:srgbClr val="FF0000"/>
                </a:solidFill>
                <a:latin typeface="仿宋_GB2312" pitchFamily="49" charset="-122"/>
                <a:ea typeface="仿宋_GB2312" pitchFamily="49" charset="-122"/>
              </a:rPr>
              <a:t>SELECT </a:t>
            </a:r>
            <a:r>
              <a:rPr lang="en-US" altLang="zh-CN" sz="3200" b="1" dirty="0" err="1" smtClean="0">
                <a:solidFill>
                  <a:srgbClr val="FF0000"/>
                </a:solidFill>
                <a:latin typeface="仿宋_GB2312" pitchFamily="49" charset="-122"/>
                <a:ea typeface="仿宋_GB2312" pitchFamily="49" charset="-122"/>
              </a:rPr>
              <a:t>Sname,Sdept,Sage</a:t>
            </a:r>
            <a:r>
              <a:rPr lang="en-US" altLang="zh-CN" sz="3200" b="1" dirty="0" smtClean="0">
                <a:solidFill>
                  <a:srgbClr val="FF0000"/>
                </a:solidFill>
                <a:latin typeface="仿宋_GB2312" pitchFamily="49" charset="-122"/>
                <a:ea typeface="仿宋_GB2312" pitchFamily="49" charset="-122"/>
              </a:rPr>
              <a:t> FROM </a:t>
            </a:r>
            <a:r>
              <a:rPr lang="en-US" altLang="zh-CN" sz="3200" b="1" dirty="0">
                <a:solidFill>
                  <a:srgbClr val="FF0000"/>
                </a:solidFill>
                <a:latin typeface="仿宋_GB2312" pitchFamily="49" charset="-122"/>
                <a:ea typeface="仿宋_GB2312" pitchFamily="49" charset="-122"/>
              </a:rPr>
              <a:t>Student </a:t>
            </a:r>
          </a:p>
          <a:p>
            <a:pPr marL="342900" indent="-342900" algn="just" latinLnBrk="0">
              <a:spcBef>
                <a:spcPct val="20000"/>
              </a:spcBef>
            </a:pPr>
            <a:r>
              <a:rPr lang="en-US" altLang="zh-CN" sz="3200" b="1" dirty="0">
                <a:solidFill>
                  <a:srgbClr val="FF0000"/>
                </a:solidFill>
                <a:latin typeface="仿宋_GB2312" pitchFamily="49" charset="-122"/>
                <a:ea typeface="仿宋_GB2312" pitchFamily="49" charset="-122"/>
              </a:rPr>
              <a:t>	  WHERE </a:t>
            </a:r>
            <a:r>
              <a:rPr lang="en-US" altLang="zh-CN" sz="3200" b="1" dirty="0" smtClean="0">
                <a:solidFill>
                  <a:srgbClr val="C00000"/>
                </a:solidFill>
                <a:latin typeface="仿宋_GB2312" pitchFamily="49" charset="-122"/>
                <a:ea typeface="仿宋_GB2312" pitchFamily="49" charset="-122"/>
              </a:rPr>
              <a:t>Sage </a:t>
            </a:r>
            <a:r>
              <a:rPr lang="en-US" altLang="zh-CN" sz="3200" b="1" dirty="0">
                <a:solidFill>
                  <a:srgbClr val="C00000"/>
                </a:solidFill>
                <a:latin typeface="仿宋_GB2312" pitchFamily="49" charset="-122"/>
                <a:ea typeface="仿宋_GB2312" pitchFamily="49" charset="-122"/>
              </a:rPr>
              <a:t>&gt;=20 AND Sage&lt;=23 </a:t>
            </a:r>
          </a:p>
        </p:txBody>
      </p:sp>
      <p:sp>
        <p:nvSpPr>
          <p:cNvPr id="6" name="日期占位符 5"/>
          <p:cNvSpPr>
            <a:spLocks noGrp="1"/>
          </p:cNvSpPr>
          <p:nvPr>
            <p:ph type="dt" sz="half" idx="10"/>
          </p:nvPr>
        </p:nvSpPr>
        <p:spPr/>
        <p:txBody>
          <a:bodyPr/>
          <a:lstStyle/>
          <a:p>
            <a:pPr>
              <a:defRPr/>
            </a:pPr>
            <a:fld id="{E8A2CE2C-E1AC-4D96-9D99-1B1E7E3B8446}" type="datetime8">
              <a:rPr lang="zh-CN" altLang="en-US" smtClean="0"/>
              <a:pPr>
                <a:defRPr/>
              </a:pPr>
              <a:t>2016年3月3日9时10分</a:t>
            </a:fld>
            <a:endParaRPr lang="zh-CN" altLang="en-US" dirty="0"/>
          </a:p>
        </p:txBody>
      </p:sp>
      <p:sp>
        <p:nvSpPr>
          <p:cNvPr id="7" name="灯片编号占位符 6"/>
          <p:cNvSpPr>
            <a:spLocks noGrp="1"/>
          </p:cNvSpPr>
          <p:nvPr>
            <p:ph type="sldNum" sz="quarter" idx="12"/>
          </p:nvPr>
        </p:nvSpPr>
        <p:spPr/>
        <p:txBody>
          <a:bodyPr/>
          <a:lstStyle/>
          <a:p>
            <a:pPr>
              <a:defRPr/>
            </a:pPr>
            <a:fld id="{A1C693C5-2466-49C7-9407-97947274FDD1}" type="slidenum">
              <a:rPr lang="zh-CN" altLang="en-US" smtClean="0"/>
              <a:pPr>
                <a:defRPr/>
              </a:pPr>
              <a:t>24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4836"/>
                                        </p:tgtEl>
                                        <p:attrNameLst>
                                          <p:attrName>style.visibility</p:attrName>
                                        </p:attrNameLst>
                                      </p:cBhvr>
                                      <p:to>
                                        <p:strVal val="visible"/>
                                      </p:to>
                                    </p:set>
                                    <p:animEffect transition="in" filter="dissolve">
                                      <p:cBhvr>
                                        <p:cTn id="7" dur="500"/>
                                        <p:tgtEl>
                                          <p:spTgt spid="5048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504837">
                                            <p:txEl>
                                              <p:pRg st="0" end="0"/>
                                            </p:txEl>
                                          </p:spTgt>
                                        </p:tgtEl>
                                        <p:attrNameLst>
                                          <p:attrName>style.visibility</p:attrName>
                                        </p:attrNameLst>
                                      </p:cBhvr>
                                      <p:to>
                                        <p:strVal val="visible"/>
                                      </p:to>
                                    </p:set>
                                    <p:animEffect transition="in" filter="wipe(up)">
                                      <p:cBhvr>
                                        <p:cTn id="12" dur="75"/>
                                        <p:tgtEl>
                                          <p:spTgt spid="50483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504837">
                                            <p:txEl>
                                              <p:pRg st="1" end="1"/>
                                            </p:txEl>
                                          </p:spTgt>
                                        </p:tgtEl>
                                        <p:attrNameLst>
                                          <p:attrName>style.visibility</p:attrName>
                                        </p:attrNameLst>
                                      </p:cBhvr>
                                      <p:to>
                                        <p:strVal val="visible"/>
                                      </p:to>
                                    </p:set>
                                    <p:animEffect transition="in" filter="wipe(up)">
                                      <p:cBhvr>
                                        <p:cTn id="17" dur="75"/>
                                        <p:tgtEl>
                                          <p:spTgt spid="50483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504838"/>
                                        </p:tgtEl>
                                        <p:attrNameLst>
                                          <p:attrName>style.visibility</p:attrName>
                                        </p:attrNameLst>
                                      </p:cBhvr>
                                      <p:to>
                                        <p:strVal val="visible"/>
                                      </p:to>
                                    </p:set>
                                    <p:animEffect transition="in" filter="wipe(up)">
                                      <p:cBhvr>
                                        <p:cTn id="22" dur="75"/>
                                        <p:tgtEl>
                                          <p:spTgt spid="504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6" grpId="0" autoUpdateAnimBg="0"/>
      <p:bldP spid="504837" grpId="0" build="p" autoUpdateAnimBg="0"/>
      <p:bldP spid="50483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smtClean="0"/>
              <a:t>示例</a:t>
            </a:r>
          </a:p>
        </p:txBody>
      </p:sp>
      <p:sp>
        <p:nvSpPr>
          <p:cNvPr id="505860" name="Rectangle 4"/>
          <p:cNvSpPr>
            <a:spLocks noChangeArrowheads="1"/>
          </p:cNvSpPr>
          <p:nvPr/>
        </p:nvSpPr>
        <p:spPr bwMode="auto">
          <a:xfrm>
            <a:off x="539552" y="1268760"/>
            <a:ext cx="7989887" cy="1143000"/>
          </a:xfrm>
          <a:prstGeom prst="rect">
            <a:avLst/>
          </a:prstGeom>
          <a:noFill/>
          <a:ln w="9525">
            <a:noFill/>
            <a:miter lim="800000"/>
            <a:headEnd/>
            <a:tailEnd/>
          </a:ln>
        </p:spPr>
        <p:txBody>
          <a:bodyPr lIns="92075" tIns="46038" rIns="92075" bIns="46038" anchor="ctr"/>
          <a:lstStyle/>
          <a:p>
            <a:r>
              <a:rPr lang="zh-CN" altLang="en-US" sz="3200" b="1" dirty="0">
                <a:latin typeface="仿宋_GB2312" pitchFamily="49" charset="-122"/>
                <a:ea typeface="仿宋_GB2312" pitchFamily="49" charset="-122"/>
              </a:rPr>
              <a:t>例</a:t>
            </a:r>
            <a:r>
              <a:rPr lang="en-US" altLang="zh-CN" sz="3200" b="1" dirty="0">
                <a:latin typeface="仿宋_GB2312" pitchFamily="49" charset="-122"/>
                <a:ea typeface="仿宋_GB2312" pitchFamily="49" charset="-122"/>
              </a:rPr>
              <a:t>11</a:t>
            </a:r>
            <a:r>
              <a:rPr lang="zh-CN" altLang="en-US" sz="3200" b="1" dirty="0">
                <a:latin typeface="仿宋_GB2312" pitchFamily="49" charset="-122"/>
                <a:ea typeface="仿宋_GB2312" pitchFamily="49" charset="-122"/>
              </a:rPr>
              <a:t>．查询年龄不在</a:t>
            </a:r>
            <a:r>
              <a:rPr lang="en-US" altLang="zh-CN" sz="3200" b="1" dirty="0">
                <a:latin typeface="仿宋_GB2312" pitchFamily="49" charset="-122"/>
                <a:ea typeface="仿宋_GB2312" pitchFamily="49" charset="-122"/>
              </a:rPr>
              <a:t>20</a:t>
            </a:r>
            <a:r>
              <a:rPr lang="zh-CN" altLang="en-US" sz="3200" b="1" dirty="0">
                <a:latin typeface="仿宋_GB2312" pitchFamily="49" charset="-122"/>
                <a:ea typeface="仿宋_GB2312" pitchFamily="49" charset="-122"/>
              </a:rPr>
              <a:t>～</a:t>
            </a:r>
            <a:r>
              <a:rPr lang="en-US" altLang="zh-CN" sz="3200" b="1" dirty="0">
                <a:latin typeface="仿宋_GB2312" pitchFamily="49" charset="-122"/>
                <a:ea typeface="仿宋_GB2312" pitchFamily="49" charset="-122"/>
              </a:rPr>
              <a:t>23</a:t>
            </a:r>
            <a:r>
              <a:rPr lang="zh-CN" altLang="en-US" sz="3200" b="1" dirty="0">
                <a:latin typeface="仿宋_GB2312" pitchFamily="49" charset="-122"/>
                <a:ea typeface="仿宋_GB2312" pitchFamily="49" charset="-122"/>
              </a:rPr>
              <a:t>之间的学生姓名、所在系和年龄。 </a:t>
            </a:r>
          </a:p>
        </p:txBody>
      </p:sp>
      <p:sp>
        <p:nvSpPr>
          <p:cNvPr id="505861" name="Rectangle 5"/>
          <p:cNvSpPr>
            <a:spLocks noGrp="1" noChangeArrowheads="1"/>
          </p:cNvSpPr>
          <p:nvPr>
            <p:ph type="body" idx="1"/>
          </p:nvPr>
        </p:nvSpPr>
        <p:spPr>
          <a:xfrm>
            <a:off x="467544" y="2369120"/>
            <a:ext cx="8303840" cy="1131888"/>
          </a:xfrm>
          <a:noFill/>
        </p:spPr>
        <p:txBody>
          <a:bodyPr/>
          <a:lstStyle/>
          <a:p>
            <a:pPr eaLnBrk="1" hangingPunct="1">
              <a:buFontTx/>
              <a:buNone/>
            </a:pPr>
            <a:r>
              <a:rPr lang="en-US" altLang="zh-CN" sz="2900" dirty="0" smtClean="0">
                <a:solidFill>
                  <a:srgbClr val="FF0000"/>
                </a:solidFill>
              </a:rPr>
              <a:t>SELECT </a:t>
            </a:r>
            <a:r>
              <a:rPr lang="en-US" altLang="zh-CN" sz="2900" dirty="0" err="1" smtClean="0">
                <a:solidFill>
                  <a:srgbClr val="FF0000"/>
                </a:solidFill>
              </a:rPr>
              <a:t>Sname</a:t>
            </a:r>
            <a:r>
              <a:rPr lang="en-US" altLang="zh-CN" sz="2900" dirty="0" smtClean="0">
                <a:solidFill>
                  <a:srgbClr val="FF0000"/>
                </a:solidFill>
              </a:rPr>
              <a:t>, </a:t>
            </a:r>
            <a:r>
              <a:rPr lang="en-US" altLang="zh-CN" sz="2900" dirty="0" err="1" smtClean="0">
                <a:solidFill>
                  <a:srgbClr val="FF0000"/>
                </a:solidFill>
              </a:rPr>
              <a:t>Sdept</a:t>
            </a:r>
            <a:r>
              <a:rPr lang="en-US" altLang="zh-CN" sz="2900" dirty="0" smtClean="0">
                <a:solidFill>
                  <a:srgbClr val="FF0000"/>
                </a:solidFill>
              </a:rPr>
              <a:t>, Sage  FROM Student </a:t>
            </a:r>
          </a:p>
          <a:p>
            <a:pPr eaLnBrk="1" hangingPunct="1">
              <a:buFontTx/>
              <a:buNone/>
            </a:pPr>
            <a:r>
              <a:rPr lang="en-US" altLang="zh-CN" sz="2900" dirty="0" smtClean="0">
                <a:solidFill>
                  <a:srgbClr val="FF0000"/>
                </a:solidFill>
              </a:rPr>
              <a:t>  WHERE Sage </a:t>
            </a:r>
            <a:r>
              <a:rPr lang="en-US" altLang="zh-CN" sz="2900" dirty="0" smtClean="0">
                <a:solidFill>
                  <a:srgbClr val="C00000"/>
                </a:solidFill>
              </a:rPr>
              <a:t>NOT BETWEEN 20 AND 23</a:t>
            </a:r>
            <a:endParaRPr lang="zh-CN" altLang="en-US" sz="2900" dirty="0" smtClean="0">
              <a:solidFill>
                <a:srgbClr val="C00000"/>
              </a:solidFill>
            </a:endParaRPr>
          </a:p>
        </p:txBody>
      </p:sp>
      <p:sp>
        <p:nvSpPr>
          <p:cNvPr id="505862" name="Rectangle 6"/>
          <p:cNvSpPr>
            <a:spLocks noChangeArrowheads="1"/>
          </p:cNvSpPr>
          <p:nvPr/>
        </p:nvSpPr>
        <p:spPr bwMode="auto">
          <a:xfrm>
            <a:off x="323528" y="3573016"/>
            <a:ext cx="8519864" cy="1981200"/>
          </a:xfrm>
          <a:prstGeom prst="rect">
            <a:avLst/>
          </a:prstGeom>
          <a:noFill/>
          <a:ln w="9525">
            <a:noFill/>
            <a:miter lim="800000"/>
            <a:headEnd/>
            <a:tailEnd/>
          </a:ln>
        </p:spPr>
        <p:txBody>
          <a:bodyPr/>
          <a:lstStyle/>
          <a:p>
            <a:pPr marL="342900" indent="-342900" algn="just" latinLnBrk="0">
              <a:spcBef>
                <a:spcPct val="20000"/>
              </a:spcBef>
            </a:pPr>
            <a:r>
              <a:rPr lang="zh-CN" altLang="en-US" sz="3200" b="1" dirty="0">
                <a:solidFill>
                  <a:srgbClr val="006600"/>
                </a:solidFill>
                <a:latin typeface="仿宋_GB2312" pitchFamily="49" charset="-122"/>
                <a:ea typeface="仿宋_GB2312" pitchFamily="49" charset="-122"/>
              </a:rPr>
              <a:t>等价于：</a:t>
            </a:r>
          </a:p>
          <a:p>
            <a:pPr marL="342900" indent="-342900" algn="just" latinLnBrk="0">
              <a:spcBef>
                <a:spcPct val="20000"/>
              </a:spcBef>
            </a:pPr>
            <a:r>
              <a:rPr lang="zh-CN" altLang="en-US" sz="3200" b="1" dirty="0">
                <a:latin typeface="仿宋_GB2312" pitchFamily="49" charset="-122"/>
                <a:ea typeface="仿宋_GB2312" pitchFamily="49" charset="-122"/>
              </a:rPr>
              <a:t>	</a:t>
            </a:r>
            <a:r>
              <a:rPr lang="en-US" altLang="zh-CN" sz="3200" b="1" dirty="0">
                <a:solidFill>
                  <a:srgbClr val="FF0000"/>
                </a:solidFill>
                <a:latin typeface="仿宋_GB2312" pitchFamily="49" charset="-122"/>
                <a:ea typeface="仿宋_GB2312" pitchFamily="49" charset="-122"/>
              </a:rPr>
              <a:t>SELECT </a:t>
            </a:r>
            <a:r>
              <a:rPr lang="en-US" altLang="zh-CN" sz="3200" b="1" dirty="0" err="1">
                <a:solidFill>
                  <a:srgbClr val="FF0000"/>
                </a:solidFill>
                <a:latin typeface="仿宋_GB2312" pitchFamily="49" charset="-122"/>
                <a:ea typeface="仿宋_GB2312" pitchFamily="49" charset="-122"/>
              </a:rPr>
              <a:t>Sname</a:t>
            </a:r>
            <a:r>
              <a:rPr lang="en-US" altLang="zh-CN" sz="3200" b="1" dirty="0">
                <a:solidFill>
                  <a:srgbClr val="FF0000"/>
                </a:solidFill>
                <a:latin typeface="仿宋_GB2312" pitchFamily="49" charset="-122"/>
                <a:ea typeface="仿宋_GB2312" pitchFamily="49" charset="-122"/>
              </a:rPr>
              <a:t>, </a:t>
            </a:r>
            <a:r>
              <a:rPr lang="en-US" altLang="zh-CN" sz="3200" b="1" dirty="0" err="1">
                <a:solidFill>
                  <a:srgbClr val="FF0000"/>
                </a:solidFill>
                <a:latin typeface="仿宋_GB2312" pitchFamily="49" charset="-122"/>
                <a:ea typeface="仿宋_GB2312" pitchFamily="49" charset="-122"/>
              </a:rPr>
              <a:t>Sdept</a:t>
            </a:r>
            <a:r>
              <a:rPr lang="en-US" altLang="zh-CN" sz="3200" b="1" dirty="0">
                <a:solidFill>
                  <a:srgbClr val="FF0000"/>
                </a:solidFill>
                <a:latin typeface="仿宋_GB2312" pitchFamily="49" charset="-122"/>
                <a:ea typeface="仿宋_GB2312" pitchFamily="49" charset="-122"/>
              </a:rPr>
              <a:t>, Sage  FROM Student </a:t>
            </a:r>
          </a:p>
          <a:p>
            <a:pPr marL="342900" indent="-342900" latinLnBrk="0">
              <a:spcBef>
                <a:spcPct val="20000"/>
              </a:spcBef>
            </a:pPr>
            <a:r>
              <a:rPr lang="en-US" altLang="zh-CN" sz="3200" b="1" dirty="0">
                <a:solidFill>
                  <a:srgbClr val="FF0000"/>
                </a:solidFill>
                <a:latin typeface="仿宋_GB2312" pitchFamily="49" charset="-122"/>
                <a:ea typeface="仿宋_GB2312" pitchFamily="49" charset="-122"/>
              </a:rPr>
              <a:t> 	  WHERE </a:t>
            </a:r>
            <a:r>
              <a:rPr lang="en-US" altLang="zh-CN" sz="3200" b="1" dirty="0">
                <a:solidFill>
                  <a:srgbClr val="C00000"/>
                </a:solidFill>
                <a:latin typeface="仿宋_GB2312" pitchFamily="49" charset="-122"/>
                <a:ea typeface="仿宋_GB2312" pitchFamily="49" charset="-122"/>
              </a:rPr>
              <a:t>Sage &lt;20 OR Sage&gt;23</a:t>
            </a:r>
          </a:p>
        </p:txBody>
      </p:sp>
      <p:sp>
        <p:nvSpPr>
          <p:cNvPr id="6" name="日期占位符 5"/>
          <p:cNvSpPr>
            <a:spLocks noGrp="1"/>
          </p:cNvSpPr>
          <p:nvPr>
            <p:ph type="dt" sz="half" idx="10"/>
          </p:nvPr>
        </p:nvSpPr>
        <p:spPr/>
        <p:txBody>
          <a:bodyPr/>
          <a:lstStyle/>
          <a:p>
            <a:pPr>
              <a:defRPr/>
            </a:pPr>
            <a:fld id="{EDD5CDC5-2EB2-469C-BF31-879967356A6A}" type="datetime8">
              <a:rPr lang="zh-CN" altLang="en-US" smtClean="0"/>
              <a:pPr>
                <a:defRPr/>
              </a:pPr>
              <a:t>2016年3月3日9时10分</a:t>
            </a:fld>
            <a:endParaRPr lang="zh-CN" altLang="en-US" dirty="0"/>
          </a:p>
        </p:txBody>
      </p:sp>
      <p:sp>
        <p:nvSpPr>
          <p:cNvPr id="7" name="灯片编号占位符 6"/>
          <p:cNvSpPr>
            <a:spLocks noGrp="1"/>
          </p:cNvSpPr>
          <p:nvPr>
            <p:ph type="sldNum" sz="quarter" idx="12"/>
          </p:nvPr>
        </p:nvSpPr>
        <p:spPr/>
        <p:txBody>
          <a:bodyPr/>
          <a:lstStyle/>
          <a:p>
            <a:pPr>
              <a:defRPr/>
            </a:pPr>
            <a:fld id="{A1C693C5-2466-49C7-9407-97947274FDD1}" type="slidenum">
              <a:rPr lang="zh-CN" altLang="en-US" smtClean="0"/>
              <a:pPr>
                <a:defRPr/>
              </a:pPr>
              <a:t>25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05860"/>
                                        </p:tgtEl>
                                        <p:attrNameLst>
                                          <p:attrName>style.visibility</p:attrName>
                                        </p:attrNameLst>
                                      </p:cBhvr>
                                      <p:to>
                                        <p:strVal val="visible"/>
                                      </p:to>
                                    </p:set>
                                    <p:animEffect transition="in" filter="checkerboard(across)">
                                      <p:cBhvr>
                                        <p:cTn id="7" dur="500"/>
                                        <p:tgtEl>
                                          <p:spTgt spid="5058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505861">
                                            <p:txEl>
                                              <p:pRg st="0" end="0"/>
                                            </p:txEl>
                                          </p:spTgt>
                                        </p:tgtEl>
                                        <p:attrNameLst>
                                          <p:attrName>style.visibility</p:attrName>
                                        </p:attrNameLst>
                                      </p:cBhvr>
                                      <p:to>
                                        <p:strVal val="visible"/>
                                      </p:to>
                                    </p:set>
                                    <p:animEffect transition="in" filter="wipe(up)">
                                      <p:cBhvr>
                                        <p:cTn id="12" dur="75"/>
                                        <p:tgtEl>
                                          <p:spTgt spid="50586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505861">
                                            <p:txEl>
                                              <p:pRg st="1" end="1"/>
                                            </p:txEl>
                                          </p:spTgt>
                                        </p:tgtEl>
                                        <p:attrNameLst>
                                          <p:attrName>style.visibility</p:attrName>
                                        </p:attrNameLst>
                                      </p:cBhvr>
                                      <p:to>
                                        <p:strVal val="visible"/>
                                      </p:to>
                                    </p:set>
                                    <p:animEffect transition="in" filter="wipe(up)">
                                      <p:cBhvr>
                                        <p:cTn id="17" dur="75"/>
                                        <p:tgtEl>
                                          <p:spTgt spid="50586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505862"/>
                                        </p:tgtEl>
                                        <p:attrNameLst>
                                          <p:attrName>style.visibility</p:attrName>
                                        </p:attrNameLst>
                                      </p:cBhvr>
                                      <p:to>
                                        <p:strVal val="visible"/>
                                      </p:to>
                                    </p:set>
                                    <p:animEffect transition="in" filter="wipe(up)">
                                      <p:cBhvr>
                                        <p:cTn id="22" dur="75"/>
                                        <p:tgtEl>
                                          <p:spTgt spid="5058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60" grpId="0" autoUpdateAnimBg="0"/>
      <p:bldP spid="505861" grpId="0" build="p" autoUpdateAnimBg="0"/>
      <p:bldP spid="505862"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示例：日期比较</a:t>
            </a:r>
            <a:endParaRPr lang="zh-CN" altLang="en-US" dirty="0"/>
          </a:p>
        </p:txBody>
      </p:sp>
      <p:sp>
        <p:nvSpPr>
          <p:cNvPr id="3" name="内容占位符 2"/>
          <p:cNvSpPr>
            <a:spLocks noGrp="1"/>
          </p:cNvSpPr>
          <p:nvPr>
            <p:ph idx="1"/>
          </p:nvPr>
        </p:nvSpPr>
        <p:spPr>
          <a:xfrm>
            <a:off x="566738" y="1414934"/>
            <a:ext cx="8109718" cy="4678362"/>
          </a:xfrm>
        </p:spPr>
        <p:txBody>
          <a:bodyPr/>
          <a:lstStyle/>
          <a:p>
            <a:r>
              <a:rPr lang="zh-CN" altLang="zh-CN" sz="3200" dirty="0" smtClean="0"/>
              <a:t>例</a:t>
            </a:r>
            <a:r>
              <a:rPr lang="en-US" altLang="zh-CN" sz="3200" dirty="0" smtClean="0"/>
              <a:t>12.</a:t>
            </a:r>
            <a:r>
              <a:rPr lang="zh-CN" altLang="zh-CN" sz="3200" dirty="0" smtClean="0"/>
              <a:t> 设有图书表（</a:t>
            </a:r>
            <a:r>
              <a:rPr lang="en-US" altLang="zh-CN" sz="3200" dirty="0" smtClean="0"/>
              <a:t>titles</a:t>
            </a:r>
            <a:r>
              <a:rPr lang="zh-CN" altLang="zh-CN" sz="3200" dirty="0" smtClean="0"/>
              <a:t>），其中包含书号（</a:t>
            </a:r>
            <a:r>
              <a:rPr lang="en-US" altLang="zh-CN" sz="3200" dirty="0" err="1" smtClean="0"/>
              <a:t>title_id</a:t>
            </a:r>
            <a:r>
              <a:rPr lang="zh-CN" altLang="zh-CN" sz="3200" dirty="0" smtClean="0"/>
              <a:t>）、类型（</a:t>
            </a:r>
            <a:r>
              <a:rPr lang="en-US" altLang="zh-CN" sz="3200" dirty="0" smtClean="0"/>
              <a:t>type</a:t>
            </a:r>
            <a:r>
              <a:rPr lang="zh-CN" altLang="zh-CN" sz="3200" dirty="0" smtClean="0"/>
              <a:t>）、价格（</a:t>
            </a:r>
            <a:r>
              <a:rPr lang="en-US" altLang="zh-CN" sz="3200" dirty="0" smtClean="0"/>
              <a:t>price</a:t>
            </a:r>
            <a:r>
              <a:rPr lang="zh-CN" altLang="zh-CN" sz="3200" dirty="0" smtClean="0"/>
              <a:t>）和出版日期（</a:t>
            </a:r>
            <a:r>
              <a:rPr lang="en-US" altLang="zh-CN" sz="3200" dirty="0" err="1" smtClean="0"/>
              <a:t>pubdate</a:t>
            </a:r>
            <a:r>
              <a:rPr lang="zh-CN" altLang="zh-CN" sz="3200" dirty="0" smtClean="0"/>
              <a:t>）列，查询</a:t>
            </a:r>
            <a:r>
              <a:rPr lang="en-US" altLang="zh-CN" sz="3200" dirty="0"/>
              <a:t>2014</a:t>
            </a:r>
            <a:r>
              <a:rPr lang="zh-CN" altLang="zh-CN" sz="3200" dirty="0"/>
              <a:t>年上半年</a:t>
            </a:r>
            <a:r>
              <a:rPr lang="zh-CN" altLang="zh-CN" sz="3200" dirty="0" smtClean="0"/>
              <a:t>出版的图书</a:t>
            </a:r>
            <a:r>
              <a:rPr lang="zh-CN" altLang="en-US" sz="3200" dirty="0" smtClean="0"/>
              <a:t>详细</a:t>
            </a:r>
            <a:r>
              <a:rPr lang="zh-CN" altLang="zh-CN" sz="3200" dirty="0" smtClean="0"/>
              <a:t>信息：</a:t>
            </a:r>
          </a:p>
          <a:p>
            <a:pPr lvl="1">
              <a:buNone/>
            </a:pPr>
            <a:r>
              <a:rPr lang="en-US" altLang="zh-CN" sz="2800" dirty="0" smtClean="0">
                <a:solidFill>
                  <a:srgbClr val="FF0000"/>
                </a:solidFill>
              </a:rPr>
              <a:t>SELECT </a:t>
            </a:r>
            <a:r>
              <a:rPr lang="en-US" altLang="zh-CN" sz="2800" dirty="0" err="1" smtClean="0">
                <a:solidFill>
                  <a:srgbClr val="FF0000"/>
                </a:solidFill>
              </a:rPr>
              <a:t>title_id</a:t>
            </a:r>
            <a:r>
              <a:rPr lang="en-US" altLang="zh-CN" sz="2800" dirty="0" smtClean="0">
                <a:solidFill>
                  <a:srgbClr val="FF0000"/>
                </a:solidFill>
              </a:rPr>
              <a:t>, type, price, </a:t>
            </a:r>
            <a:r>
              <a:rPr lang="en-US" altLang="zh-CN" sz="2800" dirty="0" err="1" smtClean="0">
                <a:solidFill>
                  <a:srgbClr val="FF0000"/>
                </a:solidFill>
              </a:rPr>
              <a:t>pubdate</a:t>
            </a:r>
            <a:r>
              <a:rPr lang="en-US" altLang="zh-CN" sz="2800" dirty="0" smtClean="0">
                <a:solidFill>
                  <a:srgbClr val="FF0000"/>
                </a:solidFill>
              </a:rPr>
              <a:t> </a:t>
            </a:r>
          </a:p>
          <a:p>
            <a:pPr lvl="1">
              <a:buNone/>
            </a:pPr>
            <a:r>
              <a:rPr lang="en-US" altLang="zh-CN" sz="2800" dirty="0" smtClean="0">
                <a:solidFill>
                  <a:srgbClr val="FF0000"/>
                </a:solidFill>
              </a:rPr>
              <a:t>  FROM titles </a:t>
            </a:r>
            <a:endParaRPr lang="zh-CN" altLang="zh-CN" sz="2800" dirty="0" smtClean="0">
              <a:solidFill>
                <a:srgbClr val="FF0000"/>
              </a:solidFill>
            </a:endParaRPr>
          </a:p>
          <a:p>
            <a:pPr lvl="1">
              <a:buNone/>
            </a:pPr>
            <a:r>
              <a:rPr lang="en-US" altLang="zh-CN" sz="2800" dirty="0" smtClean="0">
                <a:solidFill>
                  <a:srgbClr val="FF0000"/>
                </a:solidFill>
              </a:rPr>
              <a:t>  WHERE </a:t>
            </a:r>
            <a:r>
              <a:rPr lang="en-US" altLang="zh-CN" sz="2800" dirty="0" err="1" smtClean="0">
                <a:solidFill>
                  <a:srgbClr val="FF0000"/>
                </a:solidFill>
              </a:rPr>
              <a:t>pubdate</a:t>
            </a:r>
            <a:r>
              <a:rPr lang="en-US" altLang="zh-CN" sz="2800" dirty="0" smtClean="0">
                <a:solidFill>
                  <a:srgbClr val="FF0000"/>
                </a:solidFill>
              </a:rPr>
              <a:t> BETWEEN ‘2014/1/1' AND ‘2014/6/30'</a:t>
            </a:r>
            <a:endParaRPr lang="zh-CN" altLang="en-US" sz="2800" dirty="0">
              <a:solidFill>
                <a:srgbClr val="FF00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26</a:t>
            </a:fld>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smtClean="0"/>
              <a:t>（</a:t>
            </a:r>
            <a:r>
              <a:rPr lang="en-US" altLang="zh-CN" smtClean="0"/>
              <a:t>3</a:t>
            </a:r>
            <a:r>
              <a:rPr lang="zh-CN" altLang="en-US" smtClean="0"/>
              <a:t>）确定集合（</a:t>
            </a:r>
            <a:r>
              <a:rPr lang="en-US" altLang="zh-CN" smtClean="0"/>
              <a:t>IN</a:t>
            </a:r>
            <a:r>
              <a:rPr lang="zh-CN" altLang="en-US" smtClean="0"/>
              <a:t>）</a:t>
            </a:r>
          </a:p>
        </p:txBody>
      </p:sp>
      <p:sp>
        <p:nvSpPr>
          <p:cNvPr id="38915" name="Rectangle 3"/>
          <p:cNvSpPr>
            <a:spLocks noGrp="1" noChangeArrowheads="1"/>
          </p:cNvSpPr>
          <p:nvPr>
            <p:ph type="body" idx="1"/>
          </p:nvPr>
        </p:nvSpPr>
        <p:spPr>
          <a:xfrm>
            <a:off x="467544" y="1484313"/>
            <a:ext cx="8371656" cy="4608983"/>
          </a:xfrm>
        </p:spPr>
        <p:txBody>
          <a:bodyPr/>
          <a:lstStyle/>
          <a:p>
            <a:pPr eaLnBrk="1" hangingPunct="1"/>
            <a:r>
              <a:rPr lang="zh-CN" altLang="en-US" sz="4100" dirty="0" smtClean="0">
                <a:solidFill>
                  <a:srgbClr val="FF0000"/>
                </a:solidFill>
                <a:latin typeface="宋体" pitchFamily="2" charset="-122"/>
                <a:ea typeface="宋体" pitchFamily="2" charset="-122"/>
              </a:rPr>
              <a:t>作用</a:t>
            </a:r>
            <a:r>
              <a:rPr lang="zh-CN" altLang="en-US" sz="4100" dirty="0" smtClean="0">
                <a:latin typeface="宋体" pitchFamily="2" charset="-122"/>
                <a:ea typeface="宋体" pitchFamily="2" charset="-122"/>
              </a:rPr>
              <a:t>：用来查找属性值属于指定集合的元组。</a:t>
            </a:r>
            <a:r>
              <a:rPr lang="en-US" altLang="zh-CN" sz="4100" dirty="0" smtClean="0">
                <a:latin typeface="宋体" pitchFamily="2" charset="-122"/>
                <a:ea typeface="宋体" pitchFamily="2" charset="-122"/>
              </a:rPr>
              <a:t> </a:t>
            </a:r>
          </a:p>
          <a:p>
            <a:pPr eaLnBrk="1" hangingPunct="1"/>
            <a:r>
              <a:rPr lang="zh-CN" altLang="en-US" sz="3300" dirty="0" smtClean="0">
                <a:latin typeface="宋体" pitchFamily="2" charset="-122"/>
                <a:ea typeface="宋体" pitchFamily="2" charset="-122"/>
              </a:rPr>
              <a:t>格式：</a:t>
            </a:r>
          </a:p>
          <a:p>
            <a:pPr eaLnBrk="1" hangingPunct="1">
              <a:buFontTx/>
              <a:buNone/>
            </a:pPr>
            <a:r>
              <a:rPr lang="zh-CN" altLang="en-US" sz="3300" dirty="0" smtClean="0">
                <a:latin typeface="Times New Roman" pitchFamily="18" charset="0"/>
                <a:ea typeface="宋体" pitchFamily="2" charset="-122"/>
              </a:rPr>
              <a:t>    </a:t>
            </a:r>
            <a:r>
              <a:rPr lang="zh-CN" altLang="en-US" sz="3700" dirty="0" smtClean="0">
                <a:solidFill>
                  <a:srgbClr val="FF0000"/>
                </a:solidFill>
                <a:latin typeface="Times New Roman" pitchFamily="18" charset="0"/>
                <a:ea typeface="宋体" pitchFamily="2" charset="-122"/>
              </a:rPr>
              <a:t>列名 </a:t>
            </a:r>
            <a:r>
              <a:rPr lang="en-US" altLang="zh-CN" sz="3700" dirty="0" smtClean="0">
                <a:solidFill>
                  <a:srgbClr val="FF0000"/>
                </a:solidFill>
                <a:latin typeface="Times New Roman" pitchFamily="18" charset="0"/>
                <a:ea typeface="宋体" pitchFamily="2" charset="-122"/>
              </a:rPr>
              <a:t> </a:t>
            </a:r>
            <a:r>
              <a:rPr lang="zh-CN" altLang="en-US" sz="3700" dirty="0" smtClean="0">
                <a:solidFill>
                  <a:srgbClr val="FF0000"/>
                </a:solidFill>
                <a:latin typeface="Times New Roman" pitchFamily="18" charset="0"/>
                <a:ea typeface="宋体" pitchFamily="2" charset="-122"/>
              </a:rPr>
              <a:t> </a:t>
            </a:r>
            <a:r>
              <a:rPr lang="en-US" altLang="zh-CN" sz="3700" dirty="0" smtClean="0">
                <a:solidFill>
                  <a:srgbClr val="FF0000"/>
                </a:solidFill>
                <a:latin typeface="Times New Roman" pitchFamily="18" charset="0"/>
                <a:ea typeface="宋体" pitchFamily="2" charset="-122"/>
              </a:rPr>
              <a:t>[NOT] IN (</a:t>
            </a:r>
            <a:r>
              <a:rPr lang="zh-CN" altLang="en-US" sz="3700" dirty="0" smtClean="0">
                <a:solidFill>
                  <a:srgbClr val="FF0000"/>
                </a:solidFill>
                <a:latin typeface="Times New Roman" pitchFamily="18" charset="0"/>
                <a:ea typeface="宋体" pitchFamily="2" charset="-122"/>
              </a:rPr>
              <a:t>常量</a:t>
            </a:r>
            <a:r>
              <a:rPr lang="en-US" altLang="zh-CN" sz="3700" dirty="0" smtClean="0">
                <a:solidFill>
                  <a:srgbClr val="FF0000"/>
                </a:solidFill>
                <a:latin typeface="Times New Roman" pitchFamily="18" charset="0"/>
                <a:ea typeface="宋体" pitchFamily="2" charset="-122"/>
              </a:rPr>
              <a:t>1, </a:t>
            </a:r>
            <a:r>
              <a:rPr lang="zh-CN" altLang="en-US" sz="3700" dirty="0" smtClean="0">
                <a:solidFill>
                  <a:srgbClr val="FF0000"/>
                </a:solidFill>
                <a:latin typeface="Times New Roman" pitchFamily="18" charset="0"/>
                <a:ea typeface="宋体" pitchFamily="2" charset="-122"/>
              </a:rPr>
              <a:t>常量</a:t>
            </a:r>
            <a:r>
              <a:rPr lang="en-US" altLang="zh-CN" sz="3700" dirty="0" smtClean="0">
                <a:solidFill>
                  <a:srgbClr val="FF0000"/>
                </a:solidFill>
                <a:latin typeface="Times New Roman" pitchFamily="18" charset="0"/>
                <a:ea typeface="宋体" pitchFamily="2" charset="-122"/>
              </a:rPr>
              <a:t>2, …)</a:t>
            </a:r>
          </a:p>
        </p:txBody>
      </p:sp>
      <p:sp>
        <p:nvSpPr>
          <p:cNvPr id="4" name="日期占位符 3"/>
          <p:cNvSpPr>
            <a:spLocks noGrp="1"/>
          </p:cNvSpPr>
          <p:nvPr>
            <p:ph type="dt" sz="half" idx="10"/>
          </p:nvPr>
        </p:nvSpPr>
        <p:spPr/>
        <p:txBody>
          <a:bodyPr/>
          <a:lstStyle/>
          <a:p>
            <a:pPr>
              <a:defRPr/>
            </a:pPr>
            <a:fld id="{82A03020-C8C2-438B-8836-4B48F9D41F8F}"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27</a:t>
            </a:fld>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dirty="0" smtClean="0"/>
              <a:t>示例</a:t>
            </a:r>
          </a:p>
        </p:txBody>
      </p:sp>
      <p:sp>
        <p:nvSpPr>
          <p:cNvPr id="507908" name="Rectangle 4"/>
          <p:cNvSpPr>
            <a:spLocks noChangeArrowheads="1"/>
          </p:cNvSpPr>
          <p:nvPr/>
        </p:nvSpPr>
        <p:spPr bwMode="auto">
          <a:xfrm>
            <a:off x="467544" y="2276872"/>
            <a:ext cx="8530654" cy="1440160"/>
          </a:xfrm>
          <a:prstGeom prst="rect">
            <a:avLst/>
          </a:prstGeom>
          <a:noFill/>
          <a:ln w="9525">
            <a:noFill/>
            <a:miter lim="800000"/>
            <a:headEnd/>
            <a:tailEnd/>
          </a:ln>
        </p:spPr>
        <p:txBody>
          <a:bodyPr lIns="92075" tIns="46038" rIns="92075" bIns="46038" anchor="ctr"/>
          <a:lstStyle/>
          <a:p>
            <a:pPr eaLnBrk="1" hangingPunct="1">
              <a:lnSpc>
                <a:spcPct val="100000"/>
              </a:lnSpc>
              <a:spcBef>
                <a:spcPts val="0"/>
              </a:spcBef>
              <a:buFontTx/>
              <a:buNone/>
            </a:pPr>
            <a:r>
              <a:rPr lang="en-US" altLang="zh-CN" sz="2800" b="1" dirty="0" smtClean="0">
                <a:solidFill>
                  <a:srgbClr val="005800"/>
                </a:solidFill>
                <a:latin typeface="仿宋_GB2312" pitchFamily="49" charset="-122"/>
                <a:ea typeface="仿宋_GB2312" pitchFamily="49" charset="-122"/>
              </a:rPr>
              <a:t>SELECT </a:t>
            </a:r>
            <a:r>
              <a:rPr lang="en-US" altLang="zh-CN" sz="2800" b="1" dirty="0" err="1" smtClean="0">
                <a:solidFill>
                  <a:srgbClr val="005800"/>
                </a:solidFill>
                <a:latin typeface="仿宋_GB2312" pitchFamily="49" charset="-122"/>
                <a:ea typeface="仿宋_GB2312" pitchFamily="49" charset="-122"/>
              </a:rPr>
              <a:t>Sname</a:t>
            </a:r>
            <a:r>
              <a:rPr lang="en-US" altLang="zh-CN" sz="2800" b="1" dirty="0" smtClean="0">
                <a:solidFill>
                  <a:srgbClr val="005800"/>
                </a:solidFill>
                <a:latin typeface="仿宋_GB2312" pitchFamily="49" charset="-122"/>
                <a:ea typeface="仿宋_GB2312" pitchFamily="49" charset="-122"/>
              </a:rPr>
              <a:t>, </a:t>
            </a:r>
            <a:r>
              <a:rPr lang="en-US" altLang="zh-CN" sz="2800" b="1" dirty="0" err="1" smtClean="0">
                <a:solidFill>
                  <a:srgbClr val="005800"/>
                </a:solidFill>
                <a:latin typeface="仿宋_GB2312" pitchFamily="49" charset="-122"/>
                <a:ea typeface="仿宋_GB2312" pitchFamily="49" charset="-122"/>
              </a:rPr>
              <a:t>Ssex</a:t>
            </a:r>
            <a:r>
              <a:rPr lang="en-US" altLang="zh-CN" sz="2800" b="1" dirty="0" smtClean="0">
                <a:solidFill>
                  <a:srgbClr val="005800"/>
                </a:solidFill>
                <a:latin typeface="仿宋_GB2312" pitchFamily="49" charset="-122"/>
                <a:ea typeface="仿宋_GB2312" pitchFamily="49" charset="-122"/>
              </a:rPr>
              <a:t>  FROM Student </a:t>
            </a:r>
          </a:p>
          <a:p>
            <a:pPr eaLnBrk="1" hangingPunct="1">
              <a:lnSpc>
                <a:spcPct val="100000"/>
              </a:lnSpc>
              <a:spcBef>
                <a:spcPts val="0"/>
              </a:spcBef>
              <a:buFontTx/>
              <a:buNone/>
            </a:pPr>
            <a:r>
              <a:rPr lang="en-US" altLang="zh-CN" sz="2800" b="1" dirty="0" smtClean="0">
                <a:solidFill>
                  <a:srgbClr val="005800"/>
                </a:solidFill>
                <a:latin typeface="仿宋_GB2312" pitchFamily="49" charset="-122"/>
                <a:ea typeface="仿宋_GB2312" pitchFamily="49" charset="-122"/>
              </a:rPr>
              <a:t>  WHERE </a:t>
            </a:r>
            <a:r>
              <a:rPr lang="en-US" altLang="zh-CN" sz="2800" b="1" dirty="0" err="1" smtClean="0">
                <a:solidFill>
                  <a:srgbClr val="005800"/>
                </a:solidFill>
                <a:latin typeface="仿宋_GB2312" pitchFamily="49" charset="-122"/>
                <a:ea typeface="仿宋_GB2312" pitchFamily="49" charset="-122"/>
              </a:rPr>
              <a:t>Sdept</a:t>
            </a:r>
            <a:r>
              <a:rPr lang="en-US" altLang="zh-CN" sz="2800" b="1" dirty="0" smtClean="0">
                <a:solidFill>
                  <a:srgbClr val="005800"/>
                </a:solidFill>
                <a:latin typeface="仿宋_GB2312" pitchFamily="49" charset="-122"/>
                <a:ea typeface="仿宋_GB2312" pitchFamily="49" charset="-122"/>
              </a:rPr>
              <a:t> </a:t>
            </a:r>
            <a:r>
              <a:rPr lang="en-US" altLang="zh-CN" sz="2800" b="1" dirty="0" smtClean="0">
                <a:solidFill>
                  <a:srgbClr val="C00000"/>
                </a:solidFill>
                <a:latin typeface="仿宋_GB2312" pitchFamily="49" charset="-122"/>
                <a:ea typeface="仿宋_GB2312" pitchFamily="49" charset="-122"/>
              </a:rPr>
              <a:t>IN</a:t>
            </a:r>
            <a:r>
              <a:rPr lang="zh-CN" altLang="en-US" sz="2800" b="1" dirty="0" smtClean="0">
                <a:solidFill>
                  <a:srgbClr val="005800"/>
                </a:solidFill>
                <a:latin typeface="仿宋_GB2312" pitchFamily="49" charset="-122"/>
                <a:ea typeface="仿宋_GB2312" pitchFamily="49" charset="-122"/>
              </a:rPr>
              <a:t>（</a:t>
            </a:r>
            <a:r>
              <a:rPr lang="en-US" altLang="zh-CN" sz="2800" b="1" dirty="0" smtClean="0">
                <a:solidFill>
                  <a:srgbClr val="005800"/>
                </a:solidFill>
                <a:latin typeface="仿宋_GB2312" pitchFamily="49" charset="-122"/>
                <a:ea typeface="仿宋_GB2312" pitchFamily="49" charset="-122"/>
              </a:rPr>
              <a:t> '</a:t>
            </a:r>
            <a:r>
              <a:rPr lang="zh-CN" altLang="zh-CN" sz="2800" b="1" dirty="0" smtClean="0">
                <a:solidFill>
                  <a:srgbClr val="005800"/>
                </a:solidFill>
                <a:latin typeface="仿宋_GB2312" pitchFamily="49" charset="-122"/>
                <a:ea typeface="仿宋_GB2312" pitchFamily="49" charset="-122"/>
              </a:rPr>
              <a:t>信息管理系</a:t>
            </a:r>
            <a:r>
              <a:rPr lang="en-US" altLang="zh-CN" sz="2800" b="1" dirty="0" smtClean="0">
                <a:solidFill>
                  <a:srgbClr val="005800"/>
                </a:solidFill>
                <a:latin typeface="仿宋_GB2312" pitchFamily="49" charset="-122"/>
                <a:ea typeface="仿宋_GB2312" pitchFamily="49" charset="-122"/>
              </a:rPr>
              <a:t>', '</a:t>
            </a:r>
            <a:r>
              <a:rPr lang="zh-CN" altLang="zh-CN" sz="2800" b="1" dirty="0" smtClean="0">
                <a:solidFill>
                  <a:srgbClr val="005800"/>
                </a:solidFill>
                <a:latin typeface="仿宋_GB2312" pitchFamily="49" charset="-122"/>
                <a:ea typeface="仿宋_GB2312" pitchFamily="49" charset="-122"/>
              </a:rPr>
              <a:t>通信工程系</a:t>
            </a:r>
            <a:r>
              <a:rPr lang="en-US" altLang="zh-CN" sz="2800" b="1" dirty="0" smtClean="0">
                <a:solidFill>
                  <a:srgbClr val="005800"/>
                </a:solidFill>
                <a:latin typeface="仿宋_GB2312" pitchFamily="49" charset="-122"/>
                <a:ea typeface="仿宋_GB2312" pitchFamily="49" charset="-122"/>
              </a:rPr>
              <a:t>',  </a:t>
            </a:r>
          </a:p>
          <a:p>
            <a:pPr eaLnBrk="1" hangingPunct="1">
              <a:lnSpc>
                <a:spcPct val="100000"/>
              </a:lnSpc>
              <a:spcBef>
                <a:spcPts val="0"/>
              </a:spcBef>
              <a:buFontTx/>
              <a:buNone/>
            </a:pPr>
            <a:r>
              <a:rPr lang="en-US" altLang="zh-CN" sz="2800" b="1" dirty="0" smtClean="0">
                <a:solidFill>
                  <a:srgbClr val="005800"/>
                </a:solidFill>
                <a:latin typeface="仿宋_GB2312" pitchFamily="49" charset="-122"/>
                <a:ea typeface="仿宋_GB2312" pitchFamily="49" charset="-122"/>
              </a:rPr>
              <a:t>  '</a:t>
            </a:r>
            <a:r>
              <a:rPr lang="zh-CN" altLang="zh-CN" sz="2800" b="1" dirty="0" smtClean="0">
                <a:solidFill>
                  <a:srgbClr val="005800"/>
                </a:solidFill>
                <a:latin typeface="仿宋_GB2312" pitchFamily="49" charset="-122"/>
                <a:ea typeface="仿宋_GB2312" pitchFamily="49" charset="-122"/>
              </a:rPr>
              <a:t>计算机系</a:t>
            </a:r>
            <a:r>
              <a:rPr lang="en-US" altLang="zh-CN" sz="2800" b="1" dirty="0" smtClean="0">
                <a:solidFill>
                  <a:srgbClr val="005800"/>
                </a:solidFill>
                <a:latin typeface="仿宋_GB2312" pitchFamily="49" charset="-122"/>
                <a:ea typeface="仿宋_GB2312" pitchFamily="49" charset="-122"/>
              </a:rPr>
              <a:t>'</a:t>
            </a:r>
            <a:r>
              <a:rPr lang="zh-CN" altLang="en-US" sz="2800" b="1" dirty="0" smtClean="0">
                <a:solidFill>
                  <a:srgbClr val="005800"/>
                </a:solidFill>
                <a:latin typeface="仿宋_GB2312" pitchFamily="49" charset="-122"/>
                <a:ea typeface="仿宋_GB2312" pitchFamily="49" charset="-122"/>
              </a:rPr>
              <a:t>） </a:t>
            </a:r>
            <a:endParaRPr lang="zh-CN" altLang="en-US" sz="2800" b="1" dirty="0">
              <a:solidFill>
                <a:srgbClr val="005800"/>
              </a:solidFill>
              <a:latin typeface="仿宋_GB2312" pitchFamily="49" charset="-122"/>
              <a:ea typeface="仿宋_GB2312" pitchFamily="49" charset="-122"/>
            </a:endParaRPr>
          </a:p>
        </p:txBody>
      </p:sp>
      <p:sp>
        <p:nvSpPr>
          <p:cNvPr id="507909" name="Rectangle 5"/>
          <p:cNvSpPr>
            <a:spLocks noGrp="1" noChangeArrowheads="1"/>
          </p:cNvSpPr>
          <p:nvPr>
            <p:ph type="body" idx="1"/>
          </p:nvPr>
        </p:nvSpPr>
        <p:spPr>
          <a:xfrm>
            <a:off x="611560" y="1268761"/>
            <a:ext cx="7918648" cy="1080120"/>
          </a:xfrm>
          <a:noFill/>
        </p:spPr>
        <p:txBody>
          <a:bodyPr/>
          <a:lstStyle/>
          <a:p>
            <a:pPr eaLnBrk="1" hangingPunct="1">
              <a:lnSpc>
                <a:spcPct val="100000"/>
              </a:lnSpc>
              <a:spcBef>
                <a:spcPts val="0"/>
              </a:spcBef>
              <a:buFontTx/>
              <a:buNone/>
            </a:pPr>
            <a:r>
              <a:rPr lang="zh-CN" altLang="en-US" sz="3200" dirty="0" smtClean="0"/>
              <a:t>例</a:t>
            </a:r>
            <a:r>
              <a:rPr lang="en-US" altLang="zh-CN" sz="3200" dirty="0" smtClean="0"/>
              <a:t>13</a:t>
            </a:r>
            <a:r>
              <a:rPr lang="zh-CN" altLang="en-US" sz="3200" dirty="0" smtClean="0"/>
              <a:t>．查询信息管理系、通信工程系和计算机系学生的姓名和性别。</a:t>
            </a:r>
            <a:endParaRPr lang="zh-CN" altLang="en-US" sz="3200" dirty="0" smtClean="0">
              <a:solidFill>
                <a:srgbClr val="FF0000"/>
              </a:solidFill>
            </a:endParaRPr>
          </a:p>
        </p:txBody>
      </p:sp>
      <p:sp>
        <p:nvSpPr>
          <p:cNvPr id="507910" name="Rectangle 6"/>
          <p:cNvSpPr>
            <a:spLocks noChangeArrowheads="1"/>
          </p:cNvSpPr>
          <p:nvPr/>
        </p:nvSpPr>
        <p:spPr bwMode="auto">
          <a:xfrm>
            <a:off x="611560" y="3717032"/>
            <a:ext cx="7848872" cy="2376264"/>
          </a:xfrm>
          <a:prstGeom prst="rect">
            <a:avLst/>
          </a:prstGeom>
          <a:noFill/>
          <a:ln w="9525">
            <a:noFill/>
            <a:miter lim="800000"/>
            <a:headEnd/>
            <a:tailEnd/>
          </a:ln>
        </p:spPr>
        <p:txBody>
          <a:bodyPr/>
          <a:lstStyle/>
          <a:p>
            <a:pPr marL="342900" indent="-342900" algn="just" latinLnBrk="0">
              <a:spcBef>
                <a:spcPts val="0"/>
              </a:spcBef>
            </a:pPr>
            <a:r>
              <a:rPr lang="zh-CN" altLang="en-US" sz="2800" b="1" dirty="0">
                <a:solidFill>
                  <a:srgbClr val="FF0000"/>
                </a:solidFill>
                <a:latin typeface="仿宋_GB2312" pitchFamily="49" charset="-122"/>
                <a:ea typeface="仿宋_GB2312" pitchFamily="49" charset="-122"/>
              </a:rPr>
              <a:t>等价于：</a:t>
            </a:r>
          </a:p>
          <a:p>
            <a:pPr marL="342900" indent="-342900" algn="just" latinLnBrk="0">
              <a:spcBef>
                <a:spcPts val="0"/>
              </a:spcBef>
            </a:pPr>
            <a:r>
              <a:rPr lang="zh-CN" altLang="en-US" sz="2800" b="1" dirty="0">
                <a:solidFill>
                  <a:srgbClr val="005800"/>
                </a:solidFill>
                <a:latin typeface="仿宋_GB2312" pitchFamily="49" charset="-122"/>
                <a:ea typeface="仿宋_GB2312" pitchFamily="49" charset="-122"/>
              </a:rPr>
              <a:t>	</a:t>
            </a:r>
            <a:r>
              <a:rPr lang="en-US" altLang="zh-CN" sz="2800" b="1" dirty="0">
                <a:solidFill>
                  <a:srgbClr val="005800"/>
                </a:solidFill>
                <a:latin typeface="仿宋_GB2312" pitchFamily="49" charset="-122"/>
                <a:ea typeface="仿宋_GB2312" pitchFamily="49" charset="-122"/>
              </a:rPr>
              <a:t>SELECT </a:t>
            </a:r>
            <a:r>
              <a:rPr lang="en-US" altLang="zh-CN" sz="2800" b="1" dirty="0" err="1">
                <a:solidFill>
                  <a:srgbClr val="005800"/>
                </a:solidFill>
                <a:latin typeface="仿宋_GB2312" pitchFamily="49" charset="-122"/>
                <a:ea typeface="仿宋_GB2312" pitchFamily="49" charset="-122"/>
              </a:rPr>
              <a:t>Sname</a:t>
            </a:r>
            <a:r>
              <a:rPr lang="en-US" altLang="zh-CN" sz="2800" b="1" dirty="0">
                <a:solidFill>
                  <a:srgbClr val="005800"/>
                </a:solidFill>
                <a:latin typeface="仿宋_GB2312" pitchFamily="49" charset="-122"/>
                <a:ea typeface="仿宋_GB2312" pitchFamily="49" charset="-122"/>
              </a:rPr>
              <a:t>, </a:t>
            </a:r>
            <a:r>
              <a:rPr lang="en-US" altLang="zh-CN" sz="2800" b="1" dirty="0" err="1">
                <a:solidFill>
                  <a:srgbClr val="005800"/>
                </a:solidFill>
                <a:latin typeface="仿宋_GB2312" pitchFamily="49" charset="-122"/>
                <a:ea typeface="仿宋_GB2312" pitchFamily="49" charset="-122"/>
              </a:rPr>
              <a:t>Ssex</a:t>
            </a:r>
            <a:r>
              <a:rPr lang="en-US" altLang="zh-CN" sz="2800" b="1" dirty="0">
                <a:solidFill>
                  <a:srgbClr val="005800"/>
                </a:solidFill>
                <a:latin typeface="仿宋_GB2312" pitchFamily="49" charset="-122"/>
                <a:ea typeface="仿宋_GB2312" pitchFamily="49" charset="-122"/>
              </a:rPr>
              <a:t>  FROM Student </a:t>
            </a:r>
          </a:p>
          <a:p>
            <a:pPr marL="342900" indent="-342900" algn="just" latinLnBrk="0">
              <a:spcBef>
                <a:spcPts val="0"/>
              </a:spcBef>
            </a:pPr>
            <a:r>
              <a:rPr lang="en-US" altLang="zh-CN" sz="2800" b="1" dirty="0">
                <a:solidFill>
                  <a:srgbClr val="005800"/>
                </a:solidFill>
                <a:latin typeface="仿宋_GB2312" pitchFamily="49" charset="-122"/>
                <a:ea typeface="仿宋_GB2312" pitchFamily="49" charset="-122"/>
              </a:rPr>
              <a:t>	   WHERE </a:t>
            </a:r>
            <a:r>
              <a:rPr lang="en-US" altLang="zh-CN" sz="2800" b="1" dirty="0" err="1" smtClean="0">
                <a:solidFill>
                  <a:srgbClr val="005800"/>
                </a:solidFill>
                <a:latin typeface="仿宋_GB2312" pitchFamily="49" charset="-122"/>
                <a:ea typeface="仿宋_GB2312" pitchFamily="49" charset="-122"/>
              </a:rPr>
              <a:t>Sdept</a:t>
            </a:r>
            <a:r>
              <a:rPr lang="en-US" altLang="zh-CN" sz="2800" b="1" dirty="0" smtClean="0">
                <a:solidFill>
                  <a:srgbClr val="005800"/>
                </a:solidFill>
                <a:latin typeface="仿宋_GB2312" pitchFamily="49" charset="-122"/>
                <a:ea typeface="仿宋_GB2312" pitchFamily="49" charset="-122"/>
              </a:rPr>
              <a:t> =</a:t>
            </a:r>
            <a:r>
              <a:rPr lang="zh-CN" altLang="en-US" sz="2800" b="1" dirty="0" smtClean="0">
                <a:solidFill>
                  <a:srgbClr val="005800"/>
                </a:solidFill>
                <a:latin typeface="仿宋_GB2312" pitchFamily="49" charset="-122"/>
                <a:ea typeface="仿宋_GB2312" pitchFamily="49" charset="-122"/>
              </a:rPr>
              <a:t> </a:t>
            </a:r>
            <a:r>
              <a:rPr lang="en-US" altLang="zh-CN" sz="2800" b="1" dirty="0" smtClean="0">
                <a:solidFill>
                  <a:srgbClr val="005800"/>
                </a:solidFill>
                <a:latin typeface="仿宋_GB2312" pitchFamily="49" charset="-122"/>
                <a:ea typeface="仿宋_GB2312" pitchFamily="49" charset="-122"/>
              </a:rPr>
              <a:t>'</a:t>
            </a:r>
            <a:r>
              <a:rPr lang="zh-CN" altLang="zh-CN" sz="2800" b="1" dirty="0" smtClean="0">
                <a:solidFill>
                  <a:srgbClr val="005800"/>
                </a:solidFill>
                <a:latin typeface="仿宋_GB2312" pitchFamily="49" charset="-122"/>
                <a:ea typeface="仿宋_GB2312" pitchFamily="49" charset="-122"/>
              </a:rPr>
              <a:t>信息管理系</a:t>
            </a:r>
            <a:r>
              <a:rPr lang="en-US" altLang="zh-CN" sz="2800" b="1" dirty="0" smtClean="0">
                <a:solidFill>
                  <a:srgbClr val="005800"/>
                </a:solidFill>
                <a:latin typeface="仿宋_GB2312" pitchFamily="49" charset="-122"/>
                <a:ea typeface="仿宋_GB2312" pitchFamily="49" charset="-122"/>
              </a:rPr>
              <a:t>'</a:t>
            </a:r>
            <a:endParaRPr lang="en-US" altLang="zh-CN" sz="2800" b="1" dirty="0">
              <a:solidFill>
                <a:srgbClr val="005800"/>
              </a:solidFill>
              <a:latin typeface="仿宋_GB2312" pitchFamily="49" charset="-122"/>
              <a:ea typeface="仿宋_GB2312" pitchFamily="49" charset="-122"/>
            </a:endParaRPr>
          </a:p>
          <a:p>
            <a:pPr marL="342900" indent="-342900" algn="just" latinLnBrk="0">
              <a:spcBef>
                <a:spcPts val="0"/>
              </a:spcBef>
            </a:pPr>
            <a:r>
              <a:rPr lang="en-US" altLang="zh-CN" sz="2800" b="1" dirty="0">
                <a:solidFill>
                  <a:srgbClr val="005800"/>
                </a:solidFill>
                <a:latin typeface="仿宋_GB2312" pitchFamily="49" charset="-122"/>
                <a:ea typeface="仿宋_GB2312" pitchFamily="49" charset="-122"/>
              </a:rPr>
              <a:t>		   </a:t>
            </a:r>
            <a:r>
              <a:rPr lang="en-US" altLang="zh-CN" sz="2800" b="1" dirty="0" smtClean="0">
                <a:solidFill>
                  <a:srgbClr val="005800"/>
                </a:solidFill>
                <a:latin typeface="仿宋_GB2312" pitchFamily="49" charset="-122"/>
                <a:ea typeface="仿宋_GB2312" pitchFamily="49" charset="-122"/>
              </a:rPr>
              <a:t>OR </a:t>
            </a:r>
            <a:r>
              <a:rPr lang="en-US" altLang="zh-CN" sz="2800" b="1" dirty="0" err="1" smtClean="0">
                <a:solidFill>
                  <a:srgbClr val="005800"/>
                </a:solidFill>
                <a:latin typeface="仿宋_GB2312" pitchFamily="49" charset="-122"/>
                <a:ea typeface="仿宋_GB2312" pitchFamily="49" charset="-122"/>
              </a:rPr>
              <a:t>Sdept</a:t>
            </a:r>
            <a:r>
              <a:rPr lang="en-US" altLang="zh-CN" sz="2800" b="1" dirty="0" smtClean="0">
                <a:solidFill>
                  <a:srgbClr val="005800"/>
                </a:solidFill>
                <a:latin typeface="仿宋_GB2312" pitchFamily="49" charset="-122"/>
                <a:ea typeface="仿宋_GB2312" pitchFamily="49" charset="-122"/>
              </a:rPr>
              <a:t> = '</a:t>
            </a:r>
            <a:r>
              <a:rPr lang="zh-CN" altLang="zh-CN" sz="2800" b="1" dirty="0" smtClean="0">
                <a:solidFill>
                  <a:srgbClr val="005800"/>
                </a:solidFill>
                <a:latin typeface="仿宋_GB2312" pitchFamily="49" charset="-122"/>
                <a:ea typeface="仿宋_GB2312" pitchFamily="49" charset="-122"/>
              </a:rPr>
              <a:t>通信工程系</a:t>
            </a:r>
            <a:r>
              <a:rPr lang="en-US" altLang="zh-CN" sz="2800" b="1" dirty="0" smtClean="0">
                <a:solidFill>
                  <a:srgbClr val="005800"/>
                </a:solidFill>
                <a:latin typeface="仿宋_GB2312" pitchFamily="49" charset="-122"/>
                <a:ea typeface="仿宋_GB2312" pitchFamily="49" charset="-122"/>
              </a:rPr>
              <a:t>'</a:t>
            </a:r>
            <a:endParaRPr lang="en-US" altLang="zh-CN" sz="2800" b="1" dirty="0">
              <a:solidFill>
                <a:srgbClr val="005800"/>
              </a:solidFill>
              <a:latin typeface="仿宋_GB2312" pitchFamily="49" charset="-122"/>
              <a:ea typeface="仿宋_GB2312" pitchFamily="49" charset="-122"/>
            </a:endParaRPr>
          </a:p>
          <a:p>
            <a:pPr marL="342900" indent="-342900" algn="just" latinLnBrk="0">
              <a:spcBef>
                <a:spcPts val="0"/>
              </a:spcBef>
            </a:pPr>
            <a:r>
              <a:rPr lang="en-US" altLang="zh-CN" sz="2800" b="1" dirty="0" smtClean="0">
                <a:solidFill>
                  <a:srgbClr val="005800"/>
                </a:solidFill>
                <a:latin typeface="仿宋_GB2312" pitchFamily="49" charset="-122"/>
                <a:ea typeface="仿宋_GB2312" pitchFamily="49" charset="-122"/>
              </a:rPr>
              <a:t>        OR </a:t>
            </a:r>
            <a:r>
              <a:rPr lang="en-US" altLang="zh-CN" sz="2800" b="1" dirty="0" err="1" smtClean="0">
                <a:solidFill>
                  <a:srgbClr val="005800"/>
                </a:solidFill>
                <a:latin typeface="仿宋_GB2312" pitchFamily="49" charset="-122"/>
                <a:ea typeface="仿宋_GB2312" pitchFamily="49" charset="-122"/>
              </a:rPr>
              <a:t>Sdept</a:t>
            </a:r>
            <a:r>
              <a:rPr lang="en-US" altLang="zh-CN" sz="2800" b="1" dirty="0" smtClean="0">
                <a:solidFill>
                  <a:srgbClr val="005800"/>
                </a:solidFill>
                <a:latin typeface="仿宋_GB2312" pitchFamily="49" charset="-122"/>
                <a:ea typeface="仿宋_GB2312" pitchFamily="49" charset="-122"/>
              </a:rPr>
              <a:t> = '</a:t>
            </a:r>
            <a:r>
              <a:rPr lang="zh-CN" altLang="zh-CN" sz="2800" b="1" dirty="0" smtClean="0">
                <a:solidFill>
                  <a:srgbClr val="005800"/>
                </a:solidFill>
                <a:latin typeface="仿宋_GB2312" pitchFamily="49" charset="-122"/>
                <a:ea typeface="仿宋_GB2312" pitchFamily="49" charset="-122"/>
              </a:rPr>
              <a:t>计算机系</a:t>
            </a:r>
            <a:r>
              <a:rPr lang="en-US" altLang="zh-CN" sz="2800" b="1" dirty="0" smtClean="0">
                <a:solidFill>
                  <a:srgbClr val="005800"/>
                </a:solidFill>
                <a:latin typeface="仿宋_GB2312" pitchFamily="49" charset="-122"/>
                <a:ea typeface="仿宋_GB2312" pitchFamily="49" charset="-122"/>
              </a:rPr>
              <a:t>' </a:t>
            </a:r>
            <a:endParaRPr lang="en-US" altLang="zh-CN" sz="2800" b="1" dirty="0">
              <a:solidFill>
                <a:srgbClr val="005800"/>
              </a:solidFill>
              <a:latin typeface="仿宋_GB2312" pitchFamily="49" charset="-122"/>
              <a:ea typeface="仿宋_GB2312" pitchFamily="49" charset="-122"/>
            </a:endParaRPr>
          </a:p>
        </p:txBody>
      </p:sp>
      <p:sp>
        <p:nvSpPr>
          <p:cNvPr id="6" name="日期占位符 5"/>
          <p:cNvSpPr>
            <a:spLocks noGrp="1"/>
          </p:cNvSpPr>
          <p:nvPr>
            <p:ph type="dt" sz="half" idx="10"/>
          </p:nvPr>
        </p:nvSpPr>
        <p:spPr/>
        <p:txBody>
          <a:bodyPr/>
          <a:lstStyle/>
          <a:p>
            <a:pPr>
              <a:defRPr/>
            </a:pPr>
            <a:fld id="{183FEF92-73BA-45BD-AB2F-443AF932DDE3}" type="datetime8">
              <a:rPr lang="zh-CN" altLang="en-US" smtClean="0"/>
              <a:pPr>
                <a:defRPr/>
              </a:pPr>
              <a:t>2016年3月3日9时10分</a:t>
            </a:fld>
            <a:endParaRPr lang="zh-CN" altLang="en-US" dirty="0"/>
          </a:p>
        </p:txBody>
      </p:sp>
      <p:sp>
        <p:nvSpPr>
          <p:cNvPr id="7" name="灯片编号占位符 6"/>
          <p:cNvSpPr>
            <a:spLocks noGrp="1"/>
          </p:cNvSpPr>
          <p:nvPr>
            <p:ph type="sldNum" sz="quarter" idx="12"/>
          </p:nvPr>
        </p:nvSpPr>
        <p:spPr/>
        <p:txBody>
          <a:bodyPr/>
          <a:lstStyle/>
          <a:p>
            <a:pPr>
              <a:defRPr/>
            </a:pPr>
            <a:fld id="{A1C693C5-2466-49C7-9407-97947274FDD1}" type="slidenum">
              <a:rPr lang="zh-CN" altLang="en-US" smtClean="0"/>
              <a:pPr>
                <a:defRPr/>
              </a:pPr>
              <a:t>28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07908"/>
                                        </p:tgtEl>
                                        <p:attrNameLst>
                                          <p:attrName>style.visibility</p:attrName>
                                        </p:attrNameLst>
                                      </p:cBhvr>
                                      <p:to>
                                        <p:strVal val="visible"/>
                                      </p:to>
                                    </p:set>
                                    <p:animEffect transition="in" filter="checkerboard(across)">
                                      <p:cBhvr>
                                        <p:cTn id="7" dur="500"/>
                                        <p:tgtEl>
                                          <p:spTgt spid="5079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507910"/>
                                        </p:tgtEl>
                                        <p:attrNameLst>
                                          <p:attrName>style.visibility</p:attrName>
                                        </p:attrNameLst>
                                      </p:cBhvr>
                                      <p:to>
                                        <p:strVal val="visible"/>
                                      </p:to>
                                    </p:set>
                                    <p:animEffect transition="in" filter="wipe(up)">
                                      <p:cBhvr>
                                        <p:cTn id="12" dur="75"/>
                                        <p:tgtEl>
                                          <p:spTgt spid="507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8" grpId="0" autoUpdateAnimBg="0"/>
      <p:bldP spid="507910"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566738" y="1414934"/>
            <a:ext cx="8325742" cy="4678362"/>
          </a:xfrm>
        </p:spPr>
        <p:txBody>
          <a:bodyPr/>
          <a:lstStyle/>
          <a:p>
            <a:r>
              <a:rPr lang="zh-CN" altLang="zh-CN" sz="2800" dirty="0" smtClean="0"/>
              <a:t>例</a:t>
            </a:r>
            <a:r>
              <a:rPr lang="en-US" altLang="zh-CN" sz="2800" dirty="0" smtClean="0"/>
              <a:t>14.</a:t>
            </a:r>
            <a:r>
              <a:rPr lang="zh-CN" altLang="zh-CN" sz="2800" dirty="0" smtClean="0"/>
              <a:t>查询信息管理系、通信工程系和计算机系三个系之外的其他系学生的姓名和性别。</a:t>
            </a:r>
          </a:p>
          <a:p>
            <a:pPr>
              <a:buNone/>
            </a:pPr>
            <a:r>
              <a:rPr lang="en-US" altLang="zh-CN" sz="2800" dirty="0" smtClean="0">
                <a:solidFill>
                  <a:srgbClr val="005800"/>
                </a:solidFill>
              </a:rPr>
              <a:t>SELECT </a:t>
            </a:r>
            <a:r>
              <a:rPr lang="en-US" altLang="zh-CN" sz="2800" dirty="0" err="1" smtClean="0">
                <a:solidFill>
                  <a:srgbClr val="005800"/>
                </a:solidFill>
              </a:rPr>
              <a:t>Sname</a:t>
            </a:r>
            <a:r>
              <a:rPr lang="en-US" altLang="zh-CN" sz="2800" dirty="0" smtClean="0">
                <a:solidFill>
                  <a:srgbClr val="005800"/>
                </a:solidFill>
              </a:rPr>
              <a:t>, </a:t>
            </a:r>
            <a:r>
              <a:rPr lang="en-US" altLang="zh-CN" sz="2800" dirty="0" err="1" smtClean="0">
                <a:solidFill>
                  <a:srgbClr val="005800"/>
                </a:solidFill>
              </a:rPr>
              <a:t>Ssex</a:t>
            </a:r>
            <a:r>
              <a:rPr lang="en-US" altLang="zh-CN" sz="2800" dirty="0" smtClean="0">
                <a:solidFill>
                  <a:srgbClr val="005800"/>
                </a:solidFill>
              </a:rPr>
              <a:t>  FROM Student </a:t>
            </a:r>
            <a:endParaRPr lang="zh-CN" altLang="zh-CN" sz="2800" dirty="0" smtClean="0">
              <a:solidFill>
                <a:srgbClr val="005800"/>
              </a:solidFill>
            </a:endParaRPr>
          </a:p>
          <a:p>
            <a:pPr>
              <a:buNone/>
            </a:pPr>
            <a:r>
              <a:rPr lang="en-US" altLang="zh-CN" sz="2800" dirty="0" smtClean="0">
                <a:solidFill>
                  <a:srgbClr val="005800"/>
                </a:solidFill>
              </a:rPr>
              <a:t>  WHERE </a:t>
            </a:r>
            <a:r>
              <a:rPr lang="en-US" altLang="zh-CN" sz="2800" dirty="0" err="1" smtClean="0">
                <a:solidFill>
                  <a:srgbClr val="005800"/>
                </a:solidFill>
              </a:rPr>
              <a:t>Sdept</a:t>
            </a:r>
            <a:r>
              <a:rPr lang="en-US" altLang="zh-CN" sz="2800" dirty="0" smtClean="0">
                <a:solidFill>
                  <a:srgbClr val="005800"/>
                </a:solidFill>
              </a:rPr>
              <a:t> NOT </a:t>
            </a:r>
            <a:r>
              <a:rPr lang="en-US" altLang="zh-CN" sz="2800" dirty="0" smtClean="0">
                <a:solidFill>
                  <a:srgbClr val="C00000"/>
                </a:solidFill>
              </a:rPr>
              <a:t>IN</a:t>
            </a:r>
            <a:r>
              <a:rPr lang="en-US" altLang="zh-CN" sz="2800" dirty="0" smtClean="0">
                <a:solidFill>
                  <a:srgbClr val="005800"/>
                </a:solidFill>
              </a:rPr>
              <a:t> '</a:t>
            </a:r>
            <a:r>
              <a:rPr lang="zh-CN" altLang="zh-CN" sz="2800" dirty="0" smtClean="0">
                <a:solidFill>
                  <a:srgbClr val="005800"/>
                </a:solidFill>
              </a:rPr>
              <a:t>信息管理系</a:t>
            </a:r>
            <a:r>
              <a:rPr lang="en-US" altLang="zh-CN" sz="2800" dirty="0" smtClean="0">
                <a:solidFill>
                  <a:srgbClr val="005800"/>
                </a:solidFill>
              </a:rPr>
              <a:t>', '</a:t>
            </a:r>
            <a:r>
              <a:rPr lang="zh-CN" altLang="zh-CN" sz="2800" dirty="0" smtClean="0">
                <a:solidFill>
                  <a:srgbClr val="005800"/>
                </a:solidFill>
              </a:rPr>
              <a:t>通信工程系</a:t>
            </a:r>
            <a:r>
              <a:rPr lang="en-US" altLang="zh-CN" sz="2800" dirty="0" smtClean="0">
                <a:solidFill>
                  <a:srgbClr val="005800"/>
                </a:solidFill>
              </a:rPr>
              <a:t>', '</a:t>
            </a:r>
            <a:r>
              <a:rPr lang="zh-CN" altLang="zh-CN" sz="2800" dirty="0" smtClean="0">
                <a:solidFill>
                  <a:srgbClr val="005800"/>
                </a:solidFill>
              </a:rPr>
              <a:t>计算机系</a:t>
            </a:r>
            <a:r>
              <a:rPr lang="en-US" altLang="zh-CN" sz="2800" dirty="0" smtClean="0">
                <a:solidFill>
                  <a:srgbClr val="005800"/>
                </a:solidFill>
              </a:rPr>
              <a:t>')</a:t>
            </a:r>
            <a:endParaRPr lang="zh-CN" altLang="zh-CN" sz="2800" dirty="0" smtClean="0">
              <a:solidFill>
                <a:srgbClr val="005800"/>
              </a:solidFill>
            </a:endParaRPr>
          </a:p>
          <a:p>
            <a:r>
              <a:rPr lang="zh-CN" altLang="zh-CN" sz="2800" dirty="0" smtClean="0">
                <a:solidFill>
                  <a:srgbClr val="FF0000"/>
                </a:solidFill>
              </a:rPr>
              <a:t>等价于：</a:t>
            </a:r>
          </a:p>
          <a:p>
            <a:pPr>
              <a:buNone/>
            </a:pPr>
            <a:r>
              <a:rPr lang="en-US" altLang="zh-CN" sz="2800" dirty="0" smtClean="0">
                <a:solidFill>
                  <a:srgbClr val="005800"/>
                </a:solidFill>
              </a:rPr>
              <a:t>SELECT </a:t>
            </a:r>
            <a:r>
              <a:rPr lang="en-US" altLang="zh-CN" sz="2800" dirty="0" err="1" smtClean="0">
                <a:solidFill>
                  <a:srgbClr val="005800"/>
                </a:solidFill>
              </a:rPr>
              <a:t>Sname</a:t>
            </a:r>
            <a:r>
              <a:rPr lang="en-US" altLang="zh-CN" sz="2800" dirty="0" smtClean="0">
                <a:solidFill>
                  <a:srgbClr val="005800"/>
                </a:solidFill>
              </a:rPr>
              <a:t>, </a:t>
            </a:r>
            <a:r>
              <a:rPr lang="en-US" altLang="zh-CN" sz="2800" dirty="0" err="1" smtClean="0">
                <a:solidFill>
                  <a:srgbClr val="005800"/>
                </a:solidFill>
              </a:rPr>
              <a:t>Ssex</a:t>
            </a:r>
            <a:r>
              <a:rPr lang="en-US" altLang="zh-CN" sz="2800" dirty="0" smtClean="0">
                <a:solidFill>
                  <a:srgbClr val="005800"/>
                </a:solidFill>
              </a:rPr>
              <a:t>  FROM Student </a:t>
            </a:r>
            <a:endParaRPr lang="zh-CN" altLang="zh-CN" sz="2800" dirty="0" smtClean="0">
              <a:solidFill>
                <a:srgbClr val="005800"/>
              </a:solidFill>
            </a:endParaRPr>
          </a:p>
          <a:p>
            <a:pPr>
              <a:buNone/>
            </a:pPr>
            <a:r>
              <a:rPr lang="en-US" altLang="zh-CN" sz="2800" dirty="0" smtClean="0">
                <a:solidFill>
                  <a:srgbClr val="005800"/>
                </a:solidFill>
              </a:rPr>
              <a:t>  WHERE </a:t>
            </a:r>
            <a:r>
              <a:rPr lang="en-US" altLang="zh-CN" sz="2800" dirty="0" err="1" smtClean="0">
                <a:solidFill>
                  <a:srgbClr val="005800"/>
                </a:solidFill>
              </a:rPr>
              <a:t>Sdept</a:t>
            </a:r>
            <a:r>
              <a:rPr lang="en-US" altLang="zh-CN" sz="2800" dirty="0" smtClean="0">
                <a:solidFill>
                  <a:srgbClr val="005800"/>
                </a:solidFill>
              </a:rPr>
              <a:t>!= '</a:t>
            </a:r>
            <a:r>
              <a:rPr lang="zh-CN" altLang="zh-CN" sz="2800" dirty="0" smtClean="0">
                <a:solidFill>
                  <a:srgbClr val="005800"/>
                </a:solidFill>
              </a:rPr>
              <a:t>信息管理系</a:t>
            </a:r>
            <a:r>
              <a:rPr lang="en-US" altLang="zh-CN" sz="2800" dirty="0" smtClean="0">
                <a:solidFill>
                  <a:srgbClr val="005800"/>
                </a:solidFill>
              </a:rPr>
              <a:t>' AND </a:t>
            </a:r>
            <a:r>
              <a:rPr lang="en-US" altLang="zh-CN" sz="2800" dirty="0" err="1" smtClean="0">
                <a:solidFill>
                  <a:srgbClr val="005800"/>
                </a:solidFill>
              </a:rPr>
              <a:t>Sdept</a:t>
            </a:r>
            <a:r>
              <a:rPr lang="en-US" altLang="zh-CN" sz="2800" dirty="0" smtClean="0">
                <a:solidFill>
                  <a:srgbClr val="005800"/>
                </a:solidFill>
              </a:rPr>
              <a:t>!= '</a:t>
            </a:r>
            <a:r>
              <a:rPr lang="zh-CN" altLang="zh-CN" sz="2800" dirty="0" smtClean="0">
                <a:solidFill>
                  <a:srgbClr val="005800"/>
                </a:solidFill>
              </a:rPr>
              <a:t>通信工程系</a:t>
            </a:r>
            <a:r>
              <a:rPr lang="en-US" altLang="zh-CN" sz="2800" dirty="0" smtClean="0">
                <a:solidFill>
                  <a:srgbClr val="005800"/>
                </a:solidFill>
              </a:rPr>
              <a:t>' AND </a:t>
            </a:r>
            <a:r>
              <a:rPr lang="en-US" altLang="zh-CN" sz="2800" dirty="0" err="1" smtClean="0">
                <a:solidFill>
                  <a:srgbClr val="005800"/>
                </a:solidFill>
              </a:rPr>
              <a:t>Sdept</a:t>
            </a:r>
            <a:r>
              <a:rPr lang="en-US" altLang="zh-CN" sz="2800" dirty="0" smtClean="0">
                <a:solidFill>
                  <a:srgbClr val="005800"/>
                </a:solidFill>
              </a:rPr>
              <a:t>!= '</a:t>
            </a:r>
            <a:r>
              <a:rPr lang="zh-CN" altLang="zh-CN" sz="2800" dirty="0" smtClean="0">
                <a:solidFill>
                  <a:srgbClr val="005800"/>
                </a:solidFill>
              </a:rPr>
              <a:t>计算机系</a:t>
            </a:r>
            <a:r>
              <a:rPr lang="en-US" altLang="zh-CN" sz="2800" dirty="0" smtClean="0">
                <a:solidFill>
                  <a:srgbClr val="005800"/>
                </a:solidFill>
              </a:rPr>
              <a:t>'</a:t>
            </a:r>
            <a:endParaRPr lang="zh-CN" altLang="zh-CN" sz="2800" dirty="0" smtClean="0">
              <a:solidFill>
                <a:srgbClr val="005800"/>
              </a:solidFill>
            </a:endParaRPr>
          </a:p>
          <a:p>
            <a:endParaRPr lang="zh-CN" altLang="en-US" sz="2800" dirty="0"/>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29</a:t>
            </a:fld>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sz="4600" dirty="0" smtClean="0">
                <a:latin typeface="华文新魏" pitchFamily="2" charset="-122"/>
                <a:ea typeface="华文新魏" pitchFamily="2" charset="-122"/>
              </a:rPr>
              <a:t>5.1 </a:t>
            </a:r>
            <a:r>
              <a:rPr lang="zh-CN" altLang="en-US" sz="4600" dirty="0" smtClean="0">
                <a:latin typeface="华文新魏" pitchFamily="2" charset="-122"/>
                <a:ea typeface="华文新魏" pitchFamily="2" charset="-122"/>
              </a:rPr>
              <a:t>查询语句基本结构</a:t>
            </a:r>
          </a:p>
        </p:txBody>
      </p:sp>
      <p:sp>
        <p:nvSpPr>
          <p:cNvPr id="27651" name="Rectangle 3"/>
          <p:cNvSpPr>
            <a:spLocks noGrp="1" noChangeArrowheads="1"/>
          </p:cNvSpPr>
          <p:nvPr>
            <p:ph type="body" idx="1"/>
          </p:nvPr>
        </p:nvSpPr>
        <p:spPr>
          <a:xfrm>
            <a:off x="755651" y="1341438"/>
            <a:ext cx="7992814" cy="4751858"/>
          </a:xfrm>
        </p:spPr>
        <p:txBody>
          <a:bodyPr/>
          <a:lstStyle/>
          <a:p>
            <a:pPr eaLnBrk="1" hangingPunct="1">
              <a:buFontTx/>
              <a:buNone/>
            </a:pPr>
            <a:r>
              <a:rPr lang="en-US" altLang="zh-CN" sz="3600" dirty="0" smtClean="0"/>
              <a:t>5.1.1 </a:t>
            </a:r>
            <a:r>
              <a:rPr lang="zh-CN" altLang="en-US" sz="3600" dirty="0" smtClean="0"/>
              <a:t>查询语句基本结构 </a:t>
            </a:r>
          </a:p>
          <a:p>
            <a:pPr eaLnBrk="1" hangingPunct="1">
              <a:buFontTx/>
              <a:buNone/>
            </a:pPr>
            <a:r>
              <a:rPr lang="en-US" altLang="zh-CN" sz="3600" dirty="0" smtClean="0"/>
              <a:t>5.1.2 </a:t>
            </a:r>
            <a:r>
              <a:rPr lang="zh-CN" altLang="en-US" sz="3600" dirty="0" smtClean="0"/>
              <a:t>单表查询</a:t>
            </a:r>
          </a:p>
          <a:p>
            <a:pPr eaLnBrk="1" hangingPunct="1">
              <a:buFontTx/>
              <a:buNone/>
            </a:pPr>
            <a:r>
              <a:rPr lang="en-US" altLang="zh-CN" sz="3600" dirty="0" smtClean="0"/>
              <a:t>5.1.3 </a:t>
            </a:r>
            <a:r>
              <a:rPr lang="zh-CN" altLang="en-US" sz="3600" dirty="0" smtClean="0"/>
              <a:t>多表连接查询 </a:t>
            </a:r>
          </a:p>
          <a:p>
            <a:pPr eaLnBrk="1" hangingPunct="1">
              <a:buFontTx/>
              <a:buNone/>
            </a:pPr>
            <a:r>
              <a:rPr lang="en-US" altLang="zh-CN" sz="3600" dirty="0" smtClean="0"/>
              <a:t>5.1.4 </a:t>
            </a:r>
            <a:r>
              <a:rPr lang="zh-CN" altLang="en-US" sz="3600" dirty="0" smtClean="0"/>
              <a:t>使用</a:t>
            </a:r>
            <a:r>
              <a:rPr lang="en-US" altLang="zh-CN" sz="3600" dirty="0" smtClean="0"/>
              <a:t>TOP</a:t>
            </a:r>
            <a:r>
              <a:rPr lang="zh-CN" altLang="en-US" sz="3600" dirty="0" smtClean="0"/>
              <a:t>限制结果集</a:t>
            </a:r>
            <a:endParaRPr lang="en-US" altLang="zh-CN" sz="3600" dirty="0" smtClean="0"/>
          </a:p>
          <a:p>
            <a:pPr eaLnBrk="1" hangingPunct="1">
              <a:buFontTx/>
              <a:buNone/>
            </a:pPr>
            <a:r>
              <a:rPr lang="en-US" altLang="zh-CN" sz="3600" dirty="0" smtClean="0"/>
              <a:t>5.1.5 </a:t>
            </a:r>
            <a:r>
              <a:rPr lang="zh-CN" altLang="en-US" sz="3600" dirty="0" smtClean="0"/>
              <a:t>子查询 </a:t>
            </a:r>
          </a:p>
        </p:txBody>
      </p:sp>
      <p:sp>
        <p:nvSpPr>
          <p:cNvPr id="4" name="日期占位符 3"/>
          <p:cNvSpPr>
            <a:spLocks noGrp="1"/>
          </p:cNvSpPr>
          <p:nvPr>
            <p:ph type="dt" sz="half" idx="10"/>
          </p:nvPr>
        </p:nvSpPr>
        <p:spPr/>
        <p:txBody>
          <a:bodyPr/>
          <a:lstStyle/>
          <a:p>
            <a:pPr>
              <a:defRPr/>
            </a:pPr>
            <a:fld id="{AEF21775-DFB8-4AA4-A20A-F57F17829A7C}"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a:t>
            </a:fld>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smtClean="0"/>
              <a:t>（</a:t>
            </a:r>
            <a:r>
              <a:rPr lang="en-US" altLang="zh-CN" smtClean="0"/>
              <a:t>4</a:t>
            </a:r>
            <a:r>
              <a:rPr lang="zh-CN" altLang="en-US" smtClean="0"/>
              <a:t>）字符串匹配（</a:t>
            </a:r>
            <a:r>
              <a:rPr lang="en-US" altLang="zh-CN" smtClean="0"/>
              <a:t>LIKE</a:t>
            </a:r>
            <a:r>
              <a:rPr lang="zh-CN" altLang="en-US" smtClean="0"/>
              <a:t>）</a:t>
            </a:r>
          </a:p>
        </p:txBody>
      </p:sp>
      <p:sp>
        <p:nvSpPr>
          <p:cNvPr id="41987" name="Rectangle 3"/>
          <p:cNvSpPr>
            <a:spLocks noGrp="1" noChangeArrowheads="1"/>
          </p:cNvSpPr>
          <p:nvPr>
            <p:ph type="body" idx="1"/>
          </p:nvPr>
        </p:nvSpPr>
        <p:spPr>
          <a:xfrm>
            <a:off x="228600" y="1219201"/>
            <a:ext cx="8664575" cy="4874096"/>
          </a:xfrm>
        </p:spPr>
        <p:txBody>
          <a:bodyPr/>
          <a:lstStyle/>
          <a:p>
            <a:pPr eaLnBrk="1" hangingPunct="1">
              <a:lnSpc>
                <a:spcPct val="100000"/>
              </a:lnSpc>
              <a:buFontTx/>
              <a:buNone/>
            </a:pPr>
            <a:r>
              <a:rPr lang="zh-CN" altLang="en-US" sz="2900" dirty="0" smtClean="0">
                <a:latin typeface="宋体" pitchFamily="2" charset="-122"/>
                <a:ea typeface="宋体" pitchFamily="2" charset="-122"/>
              </a:rPr>
              <a:t>	</a:t>
            </a:r>
            <a:r>
              <a:rPr lang="zh-CN" altLang="en-US" sz="2900" dirty="0" smtClean="0">
                <a:solidFill>
                  <a:srgbClr val="FF0000"/>
                </a:solidFill>
                <a:latin typeface="宋体" pitchFamily="2" charset="-122"/>
                <a:ea typeface="宋体" pitchFamily="2" charset="-122"/>
              </a:rPr>
              <a:t>列名 </a:t>
            </a:r>
            <a:r>
              <a:rPr lang="en-US" altLang="zh-CN" sz="2900" dirty="0" smtClean="0">
                <a:solidFill>
                  <a:srgbClr val="FF0000"/>
                </a:solidFill>
                <a:latin typeface="宋体" pitchFamily="2" charset="-122"/>
                <a:ea typeface="宋体" pitchFamily="2" charset="-122"/>
              </a:rPr>
              <a:t>[NOT] LIKE &lt;</a:t>
            </a:r>
            <a:r>
              <a:rPr lang="zh-CN" altLang="en-US" sz="2900" dirty="0" smtClean="0">
                <a:solidFill>
                  <a:srgbClr val="FF0000"/>
                </a:solidFill>
                <a:latin typeface="宋体" pitchFamily="2" charset="-122"/>
                <a:ea typeface="宋体" pitchFamily="2" charset="-122"/>
              </a:rPr>
              <a:t>匹配串</a:t>
            </a:r>
            <a:r>
              <a:rPr lang="en-US" altLang="zh-CN" sz="2900" dirty="0" smtClean="0">
                <a:solidFill>
                  <a:srgbClr val="FF0000"/>
                </a:solidFill>
                <a:latin typeface="宋体" pitchFamily="2" charset="-122"/>
                <a:ea typeface="宋体" pitchFamily="2" charset="-122"/>
              </a:rPr>
              <a:t>&gt; [ESCAPE &lt;</a:t>
            </a:r>
            <a:r>
              <a:rPr lang="zh-CN" altLang="en-US" sz="2900" dirty="0" smtClean="0">
                <a:solidFill>
                  <a:srgbClr val="FF0000"/>
                </a:solidFill>
                <a:latin typeface="宋体" pitchFamily="2" charset="-122"/>
                <a:ea typeface="宋体" pitchFamily="2" charset="-122"/>
              </a:rPr>
              <a:t>转义字符</a:t>
            </a:r>
            <a:r>
              <a:rPr lang="en-US" altLang="zh-CN" sz="2900" dirty="0" smtClean="0">
                <a:solidFill>
                  <a:srgbClr val="FF0000"/>
                </a:solidFill>
                <a:latin typeface="宋体" pitchFamily="2" charset="-122"/>
                <a:ea typeface="宋体" pitchFamily="2" charset="-122"/>
              </a:rPr>
              <a:t>&gt;]</a:t>
            </a:r>
          </a:p>
          <a:p>
            <a:pPr eaLnBrk="1" hangingPunct="1">
              <a:lnSpc>
                <a:spcPct val="100000"/>
              </a:lnSpc>
            </a:pPr>
            <a:r>
              <a:rPr lang="zh-CN" altLang="en-US" sz="2900" dirty="0" smtClean="0">
                <a:solidFill>
                  <a:srgbClr val="D60093"/>
                </a:solidFill>
                <a:latin typeface="宋体" pitchFamily="2" charset="-122"/>
                <a:ea typeface="宋体" pitchFamily="2" charset="-122"/>
              </a:rPr>
              <a:t>匹配串中可包含如下通配符：</a:t>
            </a:r>
          </a:p>
          <a:p>
            <a:pPr lvl="1" algn="just" eaLnBrk="1" hangingPunct="1">
              <a:lnSpc>
                <a:spcPct val="100000"/>
              </a:lnSpc>
            </a:pPr>
            <a:r>
              <a:rPr lang="en-US" altLang="zh-CN" sz="2900" b="1" dirty="0" smtClean="0">
                <a:solidFill>
                  <a:srgbClr val="0000FF"/>
                </a:solidFill>
                <a:latin typeface="宋体" pitchFamily="2" charset="-122"/>
                <a:ea typeface="宋体" pitchFamily="2" charset="-122"/>
              </a:rPr>
              <a:t>%</a:t>
            </a:r>
            <a:r>
              <a:rPr lang="zh-CN" altLang="en-US" sz="2900" dirty="0" smtClean="0">
                <a:latin typeface="宋体" pitchFamily="2" charset="-122"/>
                <a:ea typeface="宋体" pitchFamily="2" charset="-122"/>
              </a:rPr>
              <a:t>（百分号）：匹配</a:t>
            </a:r>
            <a:r>
              <a:rPr lang="en-US" altLang="zh-CN" sz="2900" dirty="0" smtClean="0">
                <a:latin typeface="宋体" pitchFamily="2" charset="-122"/>
                <a:ea typeface="宋体" pitchFamily="2" charset="-122"/>
              </a:rPr>
              <a:t>0</a:t>
            </a:r>
            <a:r>
              <a:rPr lang="zh-CN" altLang="en-US" sz="2900" dirty="0" smtClean="0">
                <a:latin typeface="宋体" pitchFamily="2" charset="-122"/>
                <a:ea typeface="宋体" pitchFamily="2" charset="-122"/>
              </a:rPr>
              <a:t>个或多个字符。</a:t>
            </a:r>
          </a:p>
          <a:p>
            <a:pPr lvl="1" eaLnBrk="1" hangingPunct="1">
              <a:lnSpc>
                <a:spcPct val="100000"/>
              </a:lnSpc>
            </a:pPr>
            <a:r>
              <a:rPr lang="en-US" altLang="zh-CN" sz="2900" b="1" dirty="0" smtClean="0">
                <a:solidFill>
                  <a:srgbClr val="0000FF"/>
                </a:solidFill>
                <a:latin typeface="宋体" pitchFamily="2" charset="-122"/>
                <a:ea typeface="宋体" pitchFamily="2" charset="-122"/>
              </a:rPr>
              <a:t>_</a:t>
            </a:r>
            <a:r>
              <a:rPr lang="zh-CN" altLang="en-US" sz="2900" dirty="0" smtClean="0">
                <a:latin typeface="宋体" pitchFamily="2" charset="-122"/>
                <a:ea typeface="宋体" pitchFamily="2" charset="-122"/>
              </a:rPr>
              <a:t>（下划线）：匹配一个字符。 </a:t>
            </a:r>
          </a:p>
          <a:p>
            <a:pPr lvl="1" eaLnBrk="1" hangingPunct="1">
              <a:lnSpc>
                <a:spcPct val="100000"/>
              </a:lnSpc>
            </a:pPr>
            <a:r>
              <a:rPr lang="en-US" altLang="zh-CN" sz="2900" dirty="0" smtClean="0">
                <a:solidFill>
                  <a:srgbClr val="0000FF"/>
                </a:solidFill>
                <a:latin typeface="宋体" pitchFamily="2" charset="-122"/>
                <a:ea typeface="宋体" pitchFamily="2" charset="-122"/>
              </a:rPr>
              <a:t>[]</a:t>
            </a:r>
            <a:r>
              <a:rPr lang="zh-CN" altLang="en-US" sz="2900" dirty="0" smtClean="0">
                <a:latin typeface="宋体" pitchFamily="2" charset="-122"/>
                <a:ea typeface="宋体" pitchFamily="2" charset="-122"/>
              </a:rPr>
              <a:t>：匹配方括号中的任何一个字符。</a:t>
            </a:r>
          </a:p>
          <a:p>
            <a:pPr lvl="1" eaLnBrk="1" hangingPunct="1">
              <a:lnSpc>
                <a:spcPct val="100000"/>
              </a:lnSpc>
            </a:pPr>
            <a:r>
              <a:rPr lang="en-US" altLang="zh-CN" sz="2900" dirty="0" smtClean="0">
                <a:solidFill>
                  <a:srgbClr val="0000FF"/>
                </a:solidFill>
                <a:latin typeface="宋体" pitchFamily="2" charset="-122"/>
                <a:ea typeface="宋体" pitchFamily="2" charset="-122"/>
              </a:rPr>
              <a:t>[^]</a:t>
            </a:r>
            <a:r>
              <a:rPr lang="zh-CN" altLang="en-US" sz="2900" dirty="0" smtClean="0">
                <a:latin typeface="宋体" pitchFamily="2" charset="-122"/>
                <a:ea typeface="宋体" pitchFamily="2" charset="-122"/>
              </a:rPr>
              <a:t>：不匹配方括号中的任何一个字符。</a:t>
            </a:r>
            <a:endParaRPr lang="en-US" altLang="zh-CN" sz="2900" dirty="0" smtClean="0">
              <a:latin typeface="宋体" pitchFamily="2" charset="-122"/>
              <a:ea typeface="宋体" pitchFamily="2" charset="-122"/>
            </a:endParaRPr>
          </a:p>
          <a:p>
            <a:pPr eaLnBrk="1" hangingPunct="1">
              <a:lnSpc>
                <a:spcPct val="100000"/>
              </a:lnSpc>
            </a:pPr>
            <a:r>
              <a:rPr lang="zh-CN" altLang="zh-CN" sz="3200" dirty="0" smtClean="0"/>
              <a:t>若要比较的字符是连续的，则可以用连字符“</a:t>
            </a:r>
            <a:r>
              <a:rPr lang="en-US" altLang="zh-CN" sz="3200" dirty="0" smtClean="0"/>
              <a:t>-</a:t>
            </a:r>
            <a:r>
              <a:rPr lang="zh-CN" altLang="zh-CN" sz="3200" dirty="0" smtClean="0"/>
              <a:t>”表达，例如，要匹配</a:t>
            </a:r>
            <a:r>
              <a:rPr lang="en-US" altLang="zh-CN" sz="3200" dirty="0" smtClean="0"/>
              <a:t>b</a:t>
            </a:r>
            <a:r>
              <a:rPr lang="zh-CN" altLang="zh-CN" sz="3200" dirty="0" smtClean="0"/>
              <a:t>、</a:t>
            </a:r>
            <a:r>
              <a:rPr lang="en-US" altLang="zh-CN" sz="3200" dirty="0" smtClean="0"/>
              <a:t>c</a:t>
            </a:r>
            <a:r>
              <a:rPr lang="zh-CN" altLang="zh-CN" sz="3200" dirty="0" smtClean="0"/>
              <a:t>、</a:t>
            </a:r>
            <a:r>
              <a:rPr lang="en-US" altLang="zh-CN" sz="3200" dirty="0" smtClean="0"/>
              <a:t>d</a:t>
            </a:r>
            <a:r>
              <a:rPr lang="zh-CN" altLang="zh-CN" sz="3200" dirty="0" smtClean="0"/>
              <a:t>、</a:t>
            </a:r>
            <a:r>
              <a:rPr lang="en-US" altLang="zh-CN" sz="3200" dirty="0" smtClean="0"/>
              <a:t>e</a:t>
            </a:r>
            <a:r>
              <a:rPr lang="zh-CN" altLang="zh-CN" sz="3200" dirty="0" smtClean="0"/>
              <a:t>中的任何一个字符，则可以表示为：</a:t>
            </a:r>
            <a:r>
              <a:rPr lang="en-US" altLang="zh-CN" sz="3200" dirty="0" smtClean="0"/>
              <a:t>[b-e]</a:t>
            </a:r>
            <a:endParaRPr lang="zh-CN" altLang="en-US" sz="2900" dirty="0" smtClean="0">
              <a:latin typeface="宋体" pitchFamily="2" charset="-122"/>
              <a:ea typeface="宋体" pitchFamily="2" charset="-122"/>
            </a:endParaRPr>
          </a:p>
        </p:txBody>
      </p:sp>
      <p:sp>
        <p:nvSpPr>
          <p:cNvPr id="4" name="日期占位符 3"/>
          <p:cNvSpPr>
            <a:spLocks noGrp="1"/>
          </p:cNvSpPr>
          <p:nvPr>
            <p:ph type="dt" sz="half" idx="10"/>
          </p:nvPr>
        </p:nvSpPr>
        <p:spPr/>
        <p:txBody>
          <a:bodyPr/>
          <a:lstStyle/>
          <a:p>
            <a:pPr>
              <a:defRPr/>
            </a:pPr>
            <a:fld id="{4284D3F8-FACA-4CF5-A441-6ACACE208FFE}"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30</a:t>
            </a:fld>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539552" y="1196752"/>
            <a:ext cx="8181726" cy="1656184"/>
          </a:xfrm>
        </p:spPr>
        <p:txBody>
          <a:bodyPr/>
          <a:lstStyle/>
          <a:p>
            <a:pPr>
              <a:lnSpc>
                <a:spcPct val="100000"/>
              </a:lnSpc>
              <a:spcBef>
                <a:spcPts val="0"/>
              </a:spcBef>
            </a:pPr>
            <a:r>
              <a:rPr lang="zh-CN" altLang="zh-CN" sz="3200" dirty="0" smtClean="0"/>
              <a:t>例</a:t>
            </a:r>
            <a:r>
              <a:rPr lang="en-US" altLang="zh-CN" sz="3200" dirty="0" smtClean="0"/>
              <a:t>15.</a:t>
            </a:r>
            <a:r>
              <a:rPr lang="zh-CN" altLang="zh-CN" sz="3200" dirty="0" smtClean="0"/>
              <a:t>查询姓“张”的学生</a:t>
            </a:r>
            <a:r>
              <a:rPr lang="zh-CN" altLang="en-US" sz="3200" dirty="0" smtClean="0"/>
              <a:t>姓名和所在系</a:t>
            </a:r>
            <a:endParaRPr lang="zh-CN" altLang="zh-CN" sz="3200" dirty="0" smtClean="0"/>
          </a:p>
          <a:p>
            <a:pPr>
              <a:lnSpc>
                <a:spcPct val="100000"/>
              </a:lnSpc>
              <a:spcBef>
                <a:spcPts val="0"/>
              </a:spcBef>
              <a:buNone/>
            </a:pPr>
            <a:r>
              <a:rPr lang="en-US" altLang="zh-CN" sz="3200" dirty="0" smtClean="0">
                <a:solidFill>
                  <a:srgbClr val="005800"/>
                </a:solidFill>
              </a:rPr>
              <a:t>  SELECT </a:t>
            </a:r>
            <a:r>
              <a:rPr lang="en-US" altLang="zh-CN" sz="3200" dirty="0" err="1" smtClean="0">
                <a:solidFill>
                  <a:srgbClr val="005800"/>
                </a:solidFill>
              </a:rPr>
              <a:t>Sname,Sdept</a:t>
            </a:r>
            <a:r>
              <a:rPr lang="en-US" altLang="zh-CN" sz="3200" dirty="0" smtClean="0">
                <a:solidFill>
                  <a:srgbClr val="005800"/>
                </a:solidFill>
              </a:rPr>
              <a:t> FROM Student </a:t>
            </a:r>
          </a:p>
          <a:p>
            <a:pPr>
              <a:lnSpc>
                <a:spcPct val="100000"/>
              </a:lnSpc>
              <a:spcBef>
                <a:spcPts val="0"/>
              </a:spcBef>
              <a:buNone/>
            </a:pPr>
            <a:r>
              <a:rPr lang="en-US" altLang="zh-CN" sz="3200" dirty="0" smtClean="0">
                <a:solidFill>
                  <a:srgbClr val="005800"/>
                </a:solidFill>
              </a:rPr>
              <a:t>    WHERE </a:t>
            </a:r>
            <a:r>
              <a:rPr lang="en-US" altLang="zh-CN" sz="3200" dirty="0" err="1" smtClean="0">
                <a:solidFill>
                  <a:srgbClr val="005800"/>
                </a:solidFill>
              </a:rPr>
              <a:t>Sname</a:t>
            </a:r>
            <a:r>
              <a:rPr lang="en-US" altLang="zh-CN" sz="3200" dirty="0" smtClean="0">
                <a:solidFill>
                  <a:srgbClr val="005800"/>
                </a:solidFill>
              </a:rPr>
              <a:t> LIKE  '</a:t>
            </a:r>
            <a:r>
              <a:rPr lang="zh-CN" altLang="zh-CN" sz="3200" dirty="0" smtClean="0">
                <a:solidFill>
                  <a:srgbClr val="005800"/>
                </a:solidFill>
              </a:rPr>
              <a:t>张</a:t>
            </a:r>
            <a:r>
              <a:rPr lang="en-US" altLang="zh-CN" sz="3200" dirty="0" smtClean="0">
                <a:solidFill>
                  <a:srgbClr val="005800"/>
                </a:solidFill>
              </a:rPr>
              <a:t>%'</a:t>
            </a:r>
            <a:endParaRPr lang="zh-CN" altLang="en-US" sz="3200" dirty="0">
              <a:solidFill>
                <a:srgbClr val="0058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31</a:t>
            </a:fld>
            <a:endParaRPr lang="zh-CN" altLang="en-US" dirty="0"/>
          </a:p>
        </p:txBody>
      </p:sp>
      <p:graphicFrame>
        <p:nvGraphicFramePr>
          <p:cNvPr id="6" name="表格 5"/>
          <p:cNvGraphicFramePr>
            <a:graphicFrameLocks noGrp="1"/>
          </p:cNvGraphicFramePr>
          <p:nvPr/>
        </p:nvGraphicFramePr>
        <p:xfrm>
          <a:off x="539553" y="2780928"/>
          <a:ext cx="5040559" cy="3312364"/>
        </p:xfrm>
        <a:graphic>
          <a:graphicData uri="http://schemas.openxmlformats.org/drawingml/2006/table">
            <a:tbl>
              <a:tblPr/>
              <a:tblGrid>
                <a:gridCol w="1111887"/>
                <a:gridCol w="976344"/>
                <a:gridCol w="720080"/>
                <a:gridCol w="792088"/>
                <a:gridCol w="1440160"/>
              </a:tblGrid>
              <a:tr h="301124">
                <a:tc>
                  <a:txBody>
                    <a:bodyPr/>
                    <a:lstStyle/>
                    <a:p>
                      <a:pPr indent="127000" algn="ctr">
                        <a:spcAft>
                          <a:spcPts val="0"/>
                        </a:spcAft>
                      </a:pPr>
                      <a:r>
                        <a:rPr lang="en-US" sz="1800" b="1" kern="1000" dirty="0" err="1">
                          <a:solidFill>
                            <a:srgbClr val="0000FF"/>
                          </a:solidFill>
                          <a:latin typeface="Times New Roman"/>
                          <a:ea typeface="方正书宋简体"/>
                          <a:cs typeface="Times New Roman"/>
                        </a:rPr>
                        <a:t>Sno</a:t>
                      </a:r>
                      <a:endParaRPr lang="zh-CN" sz="20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err="1">
                          <a:solidFill>
                            <a:srgbClr val="0000FF"/>
                          </a:solidFill>
                          <a:latin typeface="Times New Roman"/>
                          <a:ea typeface="方正书宋简体"/>
                          <a:cs typeface="Times New Roman"/>
                        </a:rPr>
                        <a:t>Sname</a:t>
                      </a:r>
                      <a:endParaRPr lang="zh-CN" sz="20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err="1">
                          <a:solidFill>
                            <a:srgbClr val="0000FF"/>
                          </a:solidFill>
                          <a:latin typeface="Times New Roman"/>
                          <a:ea typeface="方正书宋简体"/>
                          <a:cs typeface="Times New Roman"/>
                        </a:rPr>
                        <a:t>Ssex</a:t>
                      </a:r>
                      <a:endParaRPr lang="zh-CN" sz="20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FF"/>
                          </a:solidFill>
                          <a:latin typeface="Times New Roman"/>
                          <a:ea typeface="方正书宋简体"/>
                          <a:cs typeface="Times New Roman"/>
                        </a:rPr>
                        <a:t>Sage</a:t>
                      </a:r>
                      <a:endParaRPr lang="zh-CN" sz="20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err="1">
                          <a:solidFill>
                            <a:srgbClr val="0000FF"/>
                          </a:solidFill>
                          <a:latin typeface="Times New Roman"/>
                          <a:ea typeface="方正书宋简体"/>
                          <a:cs typeface="Times New Roman"/>
                        </a:rPr>
                        <a:t>Sdept</a:t>
                      </a:r>
                      <a:endParaRPr lang="zh-CN" sz="20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a:ea typeface="方正书宋简体"/>
                          <a:cs typeface="Times New Roman"/>
                        </a:rPr>
                        <a:t>0811101</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李勇</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男</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a:ea typeface="方正书宋简体"/>
                          <a:cs typeface="Times New Roman"/>
                        </a:rPr>
                        <a:t>21</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计算机系</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a:ea typeface="方正书宋简体"/>
                          <a:cs typeface="Times New Roman"/>
                        </a:rPr>
                        <a:t>0811102</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刘晨</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男</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宋体"/>
                          <a:ea typeface="方正书宋简体"/>
                          <a:cs typeface="Times New Roman"/>
                        </a:rPr>
                        <a:t>20</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计算机系</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a:ea typeface="方正书宋简体"/>
                          <a:cs typeface="Times New Roman"/>
                        </a:rPr>
                        <a:t>0811103</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王敏</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女</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宋体"/>
                          <a:ea typeface="方正书宋简体"/>
                          <a:cs typeface="Times New Roman"/>
                        </a:rPr>
                        <a:t>20</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计算机系</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a:solidFill>
                            <a:srgbClr val="000000"/>
                          </a:solidFill>
                          <a:latin typeface="宋体"/>
                          <a:ea typeface="方正书宋简体"/>
                          <a:cs typeface="Times New Roman"/>
                        </a:rPr>
                        <a:t>0811104</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chemeClr val="tx1"/>
                          </a:solidFill>
                          <a:latin typeface="Times New Roman"/>
                          <a:ea typeface="宋体"/>
                          <a:cs typeface="Times New Roman"/>
                        </a:rPr>
                        <a:t>张小红</a:t>
                      </a:r>
                      <a:r>
                        <a:rPr lang="en-US" sz="1800" b="1" kern="1000" dirty="0">
                          <a:solidFill>
                            <a:schemeClr val="tx1"/>
                          </a:solidFill>
                          <a:latin typeface="Times New Roman"/>
                          <a:ea typeface="宋体"/>
                          <a:cs typeface="Times New Roman"/>
                        </a:rPr>
                        <a:t>  </a:t>
                      </a:r>
                      <a:endParaRPr lang="zh-CN" sz="2000" b="1" kern="1000" dirty="0">
                        <a:solidFill>
                          <a:schemeClr val="tx1"/>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女</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宋体"/>
                          <a:ea typeface="方正书宋简体"/>
                          <a:cs typeface="Times New Roman"/>
                        </a:rPr>
                        <a:t>19</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计算机系</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a:ea typeface="方正书宋简体"/>
                          <a:cs typeface="Times New Roman"/>
                        </a:rPr>
                        <a:t>0821101</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chemeClr val="tx1"/>
                          </a:solidFill>
                          <a:latin typeface="Times New Roman"/>
                          <a:ea typeface="宋体"/>
                          <a:cs typeface="Times New Roman"/>
                        </a:rPr>
                        <a:t>张立</a:t>
                      </a:r>
                      <a:r>
                        <a:rPr lang="en-US" sz="1800" b="1" kern="1000" dirty="0">
                          <a:solidFill>
                            <a:schemeClr val="tx1"/>
                          </a:solidFill>
                          <a:latin typeface="Times New Roman"/>
                          <a:ea typeface="宋体"/>
                          <a:cs typeface="Times New Roman"/>
                        </a:rPr>
                        <a:t>   </a:t>
                      </a:r>
                      <a:endParaRPr lang="zh-CN" sz="2000" b="1" kern="1000" dirty="0">
                        <a:solidFill>
                          <a:schemeClr val="tx1"/>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男</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a:ea typeface="方正书宋简体"/>
                          <a:cs typeface="Times New Roman"/>
                        </a:rPr>
                        <a:t>20</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信息管理系</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a:ea typeface="方正书宋简体"/>
                          <a:cs typeface="Times New Roman"/>
                        </a:rPr>
                        <a:t>0821102</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chemeClr val="tx1"/>
                          </a:solidFill>
                          <a:latin typeface="Times New Roman"/>
                          <a:ea typeface="宋体"/>
                          <a:cs typeface="Times New Roman"/>
                        </a:rPr>
                        <a:t>吴宾</a:t>
                      </a:r>
                      <a:r>
                        <a:rPr lang="en-US" sz="1800" b="1" kern="1000" dirty="0">
                          <a:solidFill>
                            <a:schemeClr val="tx1"/>
                          </a:solidFill>
                          <a:latin typeface="Times New Roman"/>
                          <a:ea typeface="宋体"/>
                          <a:cs typeface="Times New Roman"/>
                        </a:rPr>
                        <a:t>   </a:t>
                      </a:r>
                      <a:endParaRPr lang="zh-CN" sz="2000" b="1" kern="1000" dirty="0">
                        <a:solidFill>
                          <a:schemeClr val="tx1"/>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女</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a:ea typeface="方正书宋简体"/>
                          <a:cs typeface="Times New Roman"/>
                        </a:rPr>
                        <a:t>19</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信息管理系</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a:ea typeface="方正书宋简体"/>
                          <a:cs typeface="Times New Roman"/>
                        </a:rPr>
                        <a:t>0821103</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chemeClr val="tx1"/>
                          </a:solidFill>
                          <a:latin typeface="Times New Roman"/>
                          <a:ea typeface="宋体"/>
                          <a:cs typeface="Times New Roman"/>
                        </a:rPr>
                        <a:t>张海</a:t>
                      </a:r>
                      <a:r>
                        <a:rPr lang="en-US" sz="1800" b="1" kern="1000" dirty="0">
                          <a:solidFill>
                            <a:schemeClr val="tx1"/>
                          </a:solidFill>
                          <a:latin typeface="Times New Roman"/>
                          <a:ea typeface="宋体"/>
                          <a:cs typeface="Times New Roman"/>
                        </a:rPr>
                        <a:t>   </a:t>
                      </a:r>
                      <a:endParaRPr lang="zh-CN" sz="2000" b="1" kern="1000" dirty="0">
                        <a:solidFill>
                          <a:schemeClr val="tx1"/>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男</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宋体"/>
                          <a:ea typeface="方正书宋简体"/>
                          <a:cs typeface="Times New Roman"/>
                        </a:rPr>
                        <a:t>20</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信息管理系</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a:ea typeface="方正书宋简体"/>
                          <a:cs typeface="Times New Roman"/>
                        </a:rPr>
                        <a:t>0831101</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chemeClr val="tx1"/>
                          </a:solidFill>
                          <a:latin typeface="Times New Roman"/>
                          <a:ea typeface="宋体"/>
                          <a:cs typeface="Times New Roman"/>
                        </a:rPr>
                        <a:t>钱小平</a:t>
                      </a:r>
                      <a:r>
                        <a:rPr lang="en-US" sz="1800" b="1" kern="1000" dirty="0">
                          <a:solidFill>
                            <a:schemeClr val="tx1"/>
                          </a:solidFill>
                          <a:latin typeface="Times New Roman"/>
                          <a:ea typeface="宋体"/>
                          <a:cs typeface="Times New Roman"/>
                        </a:rPr>
                        <a:t>  </a:t>
                      </a:r>
                      <a:endParaRPr lang="zh-CN" sz="2000" b="1" kern="1000" dirty="0">
                        <a:solidFill>
                          <a:schemeClr val="tx1"/>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女</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宋体"/>
                          <a:ea typeface="方正书宋简体"/>
                          <a:cs typeface="Times New Roman"/>
                        </a:rPr>
                        <a:t>21</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通信工程系</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a:ea typeface="方正书宋简体"/>
                          <a:cs typeface="Times New Roman"/>
                        </a:rPr>
                        <a:t>0831102</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chemeClr val="tx1"/>
                          </a:solidFill>
                          <a:latin typeface="Times New Roman"/>
                          <a:ea typeface="宋体"/>
                          <a:cs typeface="Times New Roman"/>
                        </a:rPr>
                        <a:t>王大力</a:t>
                      </a:r>
                      <a:r>
                        <a:rPr lang="en-US" sz="1800" b="1" kern="1000" dirty="0">
                          <a:solidFill>
                            <a:schemeClr val="tx1"/>
                          </a:solidFill>
                          <a:latin typeface="Times New Roman"/>
                          <a:ea typeface="宋体"/>
                          <a:cs typeface="Times New Roman"/>
                        </a:rPr>
                        <a:t>  </a:t>
                      </a:r>
                      <a:endParaRPr lang="zh-CN" sz="2000" b="1" kern="1000" dirty="0">
                        <a:solidFill>
                          <a:schemeClr val="tx1"/>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男</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宋体"/>
                          <a:ea typeface="方正书宋简体"/>
                          <a:cs typeface="Times New Roman"/>
                        </a:rPr>
                        <a:t>20</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通信工程系</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a:ea typeface="方正书宋简体"/>
                          <a:cs typeface="Times New Roman"/>
                        </a:rPr>
                        <a:t>0831103</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chemeClr val="tx1"/>
                          </a:solidFill>
                          <a:latin typeface="Times New Roman"/>
                          <a:ea typeface="宋体"/>
                          <a:cs typeface="Times New Roman"/>
                        </a:rPr>
                        <a:t>张姗姗</a:t>
                      </a:r>
                      <a:r>
                        <a:rPr lang="en-US" sz="1800" b="1" kern="1000" dirty="0">
                          <a:solidFill>
                            <a:schemeClr val="tx1"/>
                          </a:solidFill>
                          <a:latin typeface="Times New Roman"/>
                          <a:ea typeface="宋体"/>
                          <a:cs typeface="Times New Roman"/>
                        </a:rPr>
                        <a:t>  </a:t>
                      </a:r>
                      <a:endParaRPr lang="zh-CN" sz="2000" b="1" kern="1000" dirty="0">
                        <a:solidFill>
                          <a:schemeClr val="tx1"/>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a:ea typeface="宋体"/>
                          <a:cs typeface="Times New Roman"/>
                        </a:rPr>
                        <a:t>女</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宋体"/>
                          <a:ea typeface="方正书宋简体"/>
                          <a:cs typeface="Times New Roman"/>
                        </a:rPr>
                        <a:t>19</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通信工程系</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表格 7"/>
          <p:cNvGraphicFramePr>
            <a:graphicFrameLocks noGrp="1"/>
          </p:cNvGraphicFramePr>
          <p:nvPr/>
        </p:nvGraphicFramePr>
        <p:xfrm>
          <a:off x="6228184" y="3861048"/>
          <a:ext cx="2416504" cy="1505620"/>
        </p:xfrm>
        <a:graphic>
          <a:graphicData uri="http://schemas.openxmlformats.org/drawingml/2006/table">
            <a:tbl>
              <a:tblPr/>
              <a:tblGrid>
                <a:gridCol w="976344"/>
                <a:gridCol w="1440160"/>
              </a:tblGrid>
              <a:tr h="301124">
                <a:tc>
                  <a:txBody>
                    <a:bodyPr/>
                    <a:lstStyle/>
                    <a:p>
                      <a:pPr indent="127000" algn="ctr">
                        <a:spcAft>
                          <a:spcPts val="0"/>
                        </a:spcAft>
                      </a:pPr>
                      <a:r>
                        <a:rPr lang="en-US" sz="1800" b="1" kern="1000" dirty="0" err="1">
                          <a:solidFill>
                            <a:srgbClr val="0000FF"/>
                          </a:solidFill>
                          <a:latin typeface="Times New Roman"/>
                          <a:ea typeface="方正书宋简体"/>
                          <a:cs typeface="Times New Roman"/>
                        </a:rPr>
                        <a:t>Sname</a:t>
                      </a:r>
                      <a:endParaRPr lang="zh-CN" sz="20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err="1">
                          <a:solidFill>
                            <a:srgbClr val="0000FF"/>
                          </a:solidFill>
                          <a:latin typeface="Times New Roman"/>
                          <a:ea typeface="方正书宋简体"/>
                          <a:cs typeface="Times New Roman"/>
                        </a:rPr>
                        <a:t>Sdept</a:t>
                      </a:r>
                      <a:endParaRPr lang="zh-CN" sz="20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FF0000"/>
                          </a:solidFill>
                          <a:latin typeface="Times New Roman"/>
                          <a:ea typeface="宋体"/>
                          <a:cs typeface="Times New Roman"/>
                        </a:rPr>
                        <a:t>张小红</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计算机系</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FF0000"/>
                          </a:solidFill>
                          <a:latin typeface="Times New Roman"/>
                          <a:ea typeface="宋体"/>
                          <a:cs typeface="Times New Roman"/>
                        </a:rPr>
                        <a:t>张立</a:t>
                      </a:r>
                      <a:r>
                        <a:rPr lang="en-US" sz="1800" b="1" kern="1000" dirty="0">
                          <a:solidFill>
                            <a:srgbClr val="000000"/>
                          </a:solidFill>
                          <a:latin typeface="Times New Roman"/>
                          <a:ea typeface="宋体"/>
                          <a:cs typeface="Times New Roman"/>
                        </a:rPr>
                        <a:t>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信息管理系</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FF0000"/>
                          </a:solidFill>
                          <a:latin typeface="Times New Roman"/>
                          <a:ea typeface="宋体"/>
                          <a:cs typeface="Times New Roman"/>
                        </a:rPr>
                        <a:t>张海</a:t>
                      </a:r>
                      <a:r>
                        <a:rPr lang="en-US" sz="1800" b="1" kern="1000" dirty="0">
                          <a:solidFill>
                            <a:srgbClr val="FF0000"/>
                          </a:solidFill>
                          <a:latin typeface="Times New Roman"/>
                          <a:ea typeface="宋体"/>
                          <a:cs typeface="Times New Roman"/>
                        </a:rPr>
                        <a:t>   </a:t>
                      </a:r>
                      <a:endParaRPr lang="zh-CN" sz="2000" b="1" kern="1000" dirty="0">
                        <a:solidFill>
                          <a:srgbClr val="FF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信息管理系</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FF0000"/>
                          </a:solidFill>
                          <a:latin typeface="Times New Roman"/>
                          <a:ea typeface="宋体"/>
                          <a:cs typeface="Times New Roman"/>
                        </a:rPr>
                        <a:t>张姗姗</a:t>
                      </a:r>
                      <a:r>
                        <a:rPr lang="en-US" sz="1800" b="1" kern="1000" dirty="0">
                          <a:solidFill>
                            <a:srgbClr val="FF0000"/>
                          </a:solidFill>
                          <a:latin typeface="Times New Roman"/>
                          <a:ea typeface="宋体"/>
                          <a:cs typeface="Times New Roman"/>
                        </a:rPr>
                        <a:t>  </a:t>
                      </a:r>
                      <a:endParaRPr lang="zh-CN" sz="2000" b="1" kern="1000" dirty="0">
                        <a:solidFill>
                          <a:srgbClr val="FF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a:ea typeface="宋体"/>
                          <a:cs typeface="Times New Roman"/>
                        </a:rPr>
                        <a:t>通信工程系</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上弧形箭头 8"/>
          <p:cNvSpPr/>
          <p:nvPr/>
        </p:nvSpPr>
        <p:spPr>
          <a:xfrm rot="1380624">
            <a:off x="5834495" y="3009485"/>
            <a:ext cx="1512168" cy="504056"/>
          </a:xfrm>
          <a:prstGeom prst="curvedDownArrow">
            <a:avLst/>
          </a:prstGeom>
          <a:solidFill>
            <a:srgbClr val="FF33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strVal val="#ppt_w*0.70"/>
                                          </p:val>
                                        </p:tav>
                                        <p:tav tm="100000">
                                          <p:val>
                                            <p:strVal val="#ppt_w"/>
                                          </p:val>
                                        </p:tav>
                                      </p:tavLst>
                                    </p:anim>
                                    <p:anim calcmode="lin" valueType="num">
                                      <p:cBhvr>
                                        <p:cTn id="13" dur="1000" fill="hold"/>
                                        <p:tgtEl>
                                          <p:spTgt spid="9"/>
                                        </p:tgtEl>
                                        <p:attrNameLst>
                                          <p:attrName>ppt_h</p:attrName>
                                        </p:attrNameLst>
                                      </p:cBhvr>
                                      <p:tavLst>
                                        <p:tav tm="0">
                                          <p:val>
                                            <p:strVal val="#ppt_h"/>
                                          </p:val>
                                        </p:tav>
                                        <p:tav tm="100000">
                                          <p:val>
                                            <p:strVal val="#ppt_h"/>
                                          </p:val>
                                        </p:tav>
                                      </p:tavLst>
                                    </p:anim>
                                    <p:animEffect transition="in" filter="fade">
                                      <p:cBhvr>
                                        <p:cTn id="14" dur="1000"/>
                                        <p:tgtEl>
                                          <p:spTgt spid="9"/>
                                        </p:tgtEl>
                                      </p:cBhvr>
                                    </p:animEffect>
                                  </p:childTnLst>
                                </p:cTn>
                              </p:par>
                            </p:childTnLst>
                          </p:cTn>
                        </p:par>
                        <p:par>
                          <p:cTn id="15" fill="hold">
                            <p:stCondLst>
                              <p:cond delay="1000"/>
                            </p:stCondLst>
                            <p:childTnLst>
                              <p:par>
                                <p:cTn id="16" presetID="3" presetClass="entr" presetSubtype="10"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r>
              <a:rPr lang="zh-CN" altLang="zh-CN" dirty="0" smtClean="0"/>
              <a:t>例</a:t>
            </a:r>
            <a:r>
              <a:rPr lang="en-US" altLang="zh-CN" dirty="0" smtClean="0"/>
              <a:t>16.</a:t>
            </a:r>
            <a:r>
              <a:rPr lang="zh-CN" altLang="zh-CN" dirty="0" smtClean="0"/>
              <a:t>查询姓“张”、姓“李”和姓“刘”的学生的详细信息。</a:t>
            </a:r>
          </a:p>
          <a:p>
            <a:pPr lvl="1">
              <a:buNone/>
            </a:pPr>
            <a:r>
              <a:rPr lang="en-US" altLang="zh-CN" dirty="0" smtClean="0">
                <a:solidFill>
                  <a:srgbClr val="005800"/>
                </a:solidFill>
              </a:rPr>
              <a:t>SELECT * FROM Student </a:t>
            </a:r>
            <a:endParaRPr lang="zh-CN" altLang="zh-CN" dirty="0" smtClean="0">
              <a:solidFill>
                <a:srgbClr val="005800"/>
              </a:solidFill>
            </a:endParaRPr>
          </a:p>
          <a:p>
            <a:pPr lvl="1">
              <a:buNone/>
            </a:pPr>
            <a:r>
              <a:rPr lang="en-US" altLang="zh-CN" dirty="0" smtClean="0">
                <a:solidFill>
                  <a:srgbClr val="005800"/>
                </a:solidFill>
              </a:rPr>
              <a:t>  WHERE </a:t>
            </a:r>
            <a:r>
              <a:rPr lang="en-US" altLang="zh-CN" dirty="0" err="1" smtClean="0">
                <a:solidFill>
                  <a:srgbClr val="005800"/>
                </a:solidFill>
              </a:rPr>
              <a:t>Sname</a:t>
            </a:r>
            <a:r>
              <a:rPr lang="en-US" altLang="zh-CN" dirty="0" smtClean="0">
                <a:solidFill>
                  <a:srgbClr val="005800"/>
                </a:solidFill>
              </a:rPr>
              <a:t> LIKE '[</a:t>
            </a:r>
            <a:r>
              <a:rPr lang="zh-CN" altLang="zh-CN" dirty="0" smtClean="0">
                <a:solidFill>
                  <a:srgbClr val="005800"/>
                </a:solidFill>
              </a:rPr>
              <a:t>张李刘</a:t>
            </a:r>
            <a:r>
              <a:rPr lang="en-US" altLang="zh-CN" dirty="0" smtClean="0">
                <a:solidFill>
                  <a:srgbClr val="005800"/>
                </a:solidFill>
              </a:rPr>
              <a:t>]%'</a:t>
            </a:r>
            <a:endParaRPr lang="zh-CN" altLang="en-US" dirty="0">
              <a:solidFill>
                <a:srgbClr val="0058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32</a:t>
            </a:fld>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566738" y="1196752"/>
            <a:ext cx="8001000" cy="2230090"/>
          </a:xfrm>
        </p:spPr>
        <p:txBody>
          <a:bodyPr/>
          <a:lstStyle/>
          <a:p>
            <a:pPr>
              <a:lnSpc>
                <a:spcPct val="100000"/>
              </a:lnSpc>
              <a:spcBef>
                <a:spcPts val="0"/>
              </a:spcBef>
            </a:pPr>
            <a:r>
              <a:rPr lang="zh-CN" altLang="zh-CN" sz="3200" dirty="0" smtClean="0"/>
              <a:t>例</a:t>
            </a:r>
            <a:r>
              <a:rPr lang="en-US" altLang="zh-CN" sz="3200" dirty="0" smtClean="0"/>
              <a:t>17.</a:t>
            </a:r>
            <a:r>
              <a:rPr lang="zh-CN" altLang="zh-CN" sz="3200" dirty="0" smtClean="0"/>
              <a:t>查询名字的第</a:t>
            </a:r>
            <a:r>
              <a:rPr lang="en-US" altLang="zh-CN" sz="3200" dirty="0" smtClean="0"/>
              <a:t>2</a:t>
            </a:r>
            <a:r>
              <a:rPr lang="zh-CN" altLang="zh-CN" sz="3200" dirty="0" smtClean="0"/>
              <a:t>个字为“小”或“大”的学生的姓名和学号。</a:t>
            </a:r>
          </a:p>
          <a:p>
            <a:pPr>
              <a:lnSpc>
                <a:spcPct val="100000"/>
              </a:lnSpc>
              <a:spcBef>
                <a:spcPts val="0"/>
              </a:spcBef>
              <a:buNone/>
            </a:pPr>
            <a:r>
              <a:rPr lang="en-US" altLang="zh-CN" sz="3200" dirty="0" smtClean="0">
                <a:solidFill>
                  <a:srgbClr val="005800"/>
                </a:solidFill>
              </a:rPr>
              <a:t> SELECT </a:t>
            </a:r>
            <a:r>
              <a:rPr lang="en-US" altLang="zh-CN" sz="3200" dirty="0" err="1" smtClean="0">
                <a:solidFill>
                  <a:srgbClr val="005800"/>
                </a:solidFill>
              </a:rPr>
              <a:t>Sname</a:t>
            </a:r>
            <a:r>
              <a:rPr lang="en-US" altLang="zh-CN" sz="3200" dirty="0" smtClean="0">
                <a:solidFill>
                  <a:srgbClr val="005800"/>
                </a:solidFill>
              </a:rPr>
              <a:t>, </a:t>
            </a:r>
            <a:r>
              <a:rPr lang="en-US" altLang="zh-CN" sz="3200" dirty="0" err="1" smtClean="0">
                <a:solidFill>
                  <a:srgbClr val="005800"/>
                </a:solidFill>
              </a:rPr>
              <a:t>Sno</a:t>
            </a:r>
            <a:r>
              <a:rPr lang="en-US" altLang="zh-CN" sz="3200" dirty="0" smtClean="0">
                <a:solidFill>
                  <a:srgbClr val="005800"/>
                </a:solidFill>
              </a:rPr>
              <a:t> FROM Student </a:t>
            </a:r>
            <a:endParaRPr lang="zh-CN" altLang="zh-CN" sz="3200" dirty="0" smtClean="0">
              <a:solidFill>
                <a:srgbClr val="005800"/>
              </a:solidFill>
            </a:endParaRPr>
          </a:p>
          <a:p>
            <a:pPr>
              <a:lnSpc>
                <a:spcPct val="100000"/>
              </a:lnSpc>
              <a:spcBef>
                <a:spcPts val="0"/>
              </a:spcBef>
              <a:buNone/>
            </a:pPr>
            <a:r>
              <a:rPr lang="en-US" altLang="zh-CN" sz="3200" dirty="0" smtClean="0">
                <a:solidFill>
                  <a:srgbClr val="005800"/>
                </a:solidFill>
              </a:rPr>
              <a:t>   WHERE </a:t>
            </a:r>
            <a:r>
              <a:rPr lang="en-US" altLang="zh-CN" sz="3200" dirty="0" err="1" smtClean="0">
                <a:solidFill>
                  <a:srgbClr val="005800"/>
                </a:solidFill>
              </a:rPr>
              <a:t>Sname</a:t>
            </a:r>
            <a:r>
              <a:rPr lang="en-US" altLang="zh-CN" sz="3200" dirty="0" smtClean="0">
                <a:solidFill>
                  <a:srgbClr val="005800"/>
                </a:solidFill>
              </a:rPr>
              <a:t> LIKE '_[</a:t>
            </a:r>
            <a:r>
              <a:rPr lang="zh-CN" altLang="zh-CN" sz="3200" dirty="0" smtClean="0">
                <a:solidFill>
                  <a:srgbClr val="005800"/>
                </a:solidFill>
              </a:rPr>
              <a:t>小大</a:t>
            </a:r>
            <a:r>
              <a:rPr lang="en-US" altLang="zh-CN" sz="3200" dirty="0" smtClean="0">
                <a:solidFill>
                  <a:srgbClr val="005800"/>
                </a:solidFill>
              </a:rPr>
              <a:t>]%'</a:t>
            </a:r>
            <a:endParaRPr lang="zh-CN" altLang="en-US" sz="3200" dirty="0">
              <a:solidFill>
                <a:srgbClr val="0058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a:xfrm>
            <a:off x="6516216" y="6165304"/>
            <a:ext cx="1981200" cy="476250"/>
          </a:xfrm>
        </p:spPr>
        <p:txBody>
          <a:bodyPr/>
          <a:lstStyle/>
          <a:p>
            <a:pPr>
              <a:defRPr/>
            </a:pPr>
            <a:fld id="{A1C693C5-2466-49C7-9407-97947274FDD1}" type="slidenum">
              <a:rPr lang="zh-CN" altLang="en-US" smtClean="0"/>
              <a:pPr>
                <a:defRPr/>
              </a:pPr>
              <a:t>33</a:t>
            </a:fld>
            <a:endParaRPr lang="zh-CN" altLang="en-US"/>
          </a:p>
        </p:txBody>
      </p:sp>
      <p:graphicFrame>
        <p:nvGraphicFramePr>
          <p:cNvPr id="6" name="表格 5"/>
          <p:cNvGraphicFramePr>
            <a:graphicFrameLocks noGrp="1"/>
          </p:cNvGraphicFramePr>
          <p:nvPr/>
        </p:nvGraphicFramePr>
        <p:xfrm>
          <a:off x="683569" y="3284981"/>
          <a:ext cx="5040559" cy="2808311"/>
        </p:xfrm>
        <a:graphic>
          <a:graphicData uri="http://schemas.openxmlformats.org/drawingml/2006/table">
            <a:tbl>
              <a:tblPr/>
              <a:tblGrid>
                <a:gridCol w="1111887"/>
                <a:gridCol w="976344"/>
                <a:gridCol w="720080"/>
                <a:gridCol w="792088"/>
                <a:gridCol w="1440160"/>
              </a:tblGrid>
              <a:tr h="255301">
                <a:tc>
                  <a:txBody>
                    <a:bodyPr/>
                    <a:lstStyle/>
                    <a:p>
                      <a:pPr indent="127000" algn="ctr">
                        <a:spcAft>
                          <a:spcPts val="0"/>
                        </a:spcAft>
                      </a:pPr>
                      <a:r>
                        <a:rPr lang="en-US" sz="1400" b="1" kern="1000" dirty="0" err="1">
                          <a:solidFill>
                            <a:srgbClr val="0000FF"/>
                          </a:solidFill>
                          <a:latin typeface="Times New Roman"/>
                          <a:ea typeface="方正书宋简体"/>
                          <a:cs typeface="Times New Roman"/>
                        </a:rPr>
                        <a:t>Sno</a:t>
                      </a:r>
                      <a:endParaRPr lang="zh-CN" sz="16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err="1">
                          <a:solidFill>
                            <a:srgbClr val="0000FF"/>
                          </a:solidFill>
                          <a:latin typeface="Times New Roman"/>
                          <a:ea typeface="方正书宋简体"/>
                          <a:cs typeface="Times New Roman"/>
                        </a:rPr>
                        <a:t>Sname</a:t>
                      </a:r>
                      <a:endParaRPr lang="zh-CN" sz="16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err="1">
                          <a:solidFill>
                            <a:srgbClr val="0000FF"/>
                          </a:solidFill>
                          <a:latin typeface="Times New Roman"/>
                          <a:ea typeface="方正书宋简体"/>
                          <a:cs typeface="Times New Roman"/>
                        </a:rPr>
                        <a:t>Ssex</a:t>
                      </a:r>
                      <a:endParaRPr lang="zh-CN" sz="16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FF"/>
                          </a:solidFill>
                          <a:latin typeface="Times New Roman"/>
                          <a:ea typeface="方正书宋简体"/>
                          <a:cs typeface="Times New Roman"/>
                        </a:rPr>
                        <a:t>Sage</a:t>
                      </a:r>
                      <a:endParaRPr lang="zh-CN" sz="16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err="1">
                          <a:solidFill>
                            <a:srgbClr val="0000FF"/>
                          </a:solidFill>
                          <a:latin typeface="Times New Roman"/>
                          <a:ea typeface="方正书宋简体"/>
                          <a:cs typeface="Times New Roman"/>
                        </a:rPr>
                        <a:t>Sdept</a:t>
                      </a:r>
                      <a:endParaRPr lang="zh-CN" sz="16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a:ea typeface="方正书宋简体"/>
                          <a:cs typeface="Times New Roman"/>
                        </a:rPr>
                        <a:t>0811101</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李勇</a:t>
                      </a:r>
                      <a:r>
                        <a:rPr lang="en-US" sz="1400" b="1" kern="1000" dirty="0">
                          <a:solidFill>
                            <a:srgbClr val="000000"/>
                          </a:solidFill>
                          <a:latin typeface="Times New Roman"/>
                          <a:ea typeface="宋体"/>
                          <a:cs typeface="Times New Roman"/>
                        </a:rPr>
                        <a:t>   </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男</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宋体"/>
                          <a:ea typeface="方正书宋简体"/>
                          <a:cs typeface="Times New Roman"/>
                        </a:rPr>
                        <a:t>21</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a:ea typeface="宋体"/>
                          <a:cs typeface="Times New Roman"/>
                        </a:rPr>
                        <a:t>计算机系</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a:ea typeface="方正书宋简体"/>
                          <a:cs typeface="Times New Roman"/>
                        </a:rPr>
                        <a:t>0811102</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刘晨</a:t>
                      </a:r>
                      <a:r>
                        <a:rPr lang="en-US" sz="1400" b="1" kern="1000" dirty="0">
                          <a:solidFill>
                            <a:srgbClr val="000000"/>
                          </a:solidFill>
                          <a:latin typeface="Times New Roman"/>
                          <a:ea typeface="宋体"/>
                          <a:cs typeface="Times New Roman"/>
                        </a:rPr>
                        <a:t>   </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男</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a:ea typeface="方正书宋简体"/>
                          <a:cs typeface="Times New Roman"/>
                        </a:rPr>
                        <a:t>20</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计算机系</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a:ea typeface="方正书宋简体"/>
                          <a:cs typeface="Times New Roman"/>
                        </a:rPr>
                        <a:t>0811103</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王敏</a:t>
                      </a:r>
                      <a:r>
                        <a:rPr lang="en-US" sz="1400" b="1" kern="1000" dirty="0">
                          <a:solidFill>
                            <a:srgbClr val="000000"/>
                          </a:solidFill>
                          <a:latin typeface="Times New Roman"/>
                          <a:ea typeface="宋体"/>
                          <a:cs typeface="Times New Roman"/>
                        </a:rPr>
                        <a:t>   </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女</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a:ea typeface="方正书宋简体"/>
                          <a:cs typeface="Times New Roman"/>
                        </a:rPr>
                        <a:t>20</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a:ea typeface="宋体"/>
                          <a:cs typeface="Times New Roman"/>
                        </a:rPr>
                        <a:t>计算机系</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a:solidFill>
                            <a:srgbClr val="000000"/>
                          </a:solidFill>
                          <a:latin typeface="宋体"/>
                          <a:ea typeface="方正书宋简体"/>
                          <a:cs typeface="Times New Roman"/>
                        </a:rPr>
                        <a:t>0811104</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a:ea typeface="宋体"/>
                          <a:cs typeface="Times New Roman"/>
                        </a:rPr>
                        <a:t>张小红</a:t>
                      </a:r>
                      <a:r>
                        <a:rPr lang="en-US" sz="1400" b="1" kern="1000" dirty="0">
                          <a:solidFill>
                            <a:schemeClr val="tx1"/>
                          </a:solidFill>
                          <a:latin typeface="Times New Roman"/>
                          <a:ea typeface="宋体"/>
                          <a:cs typeface="Times New Roman"/>
                        </a:rPr>
                        <a:t>  </a:t>
                      </a:r>
                      <a:endParaRPr lang="zh-CN" sz="1600" b="1" kern="1000" dirty="0">
                        <a:solidFill>
                          <a:schemeClr val="tx1"/>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女</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a:ea typeface="方正书宋简体"/>
                          <a:cs typeface="Times New Roman"/>
                        </a:rPr>
                        <a:t>19</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计算机系</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a:ea typeface="方正书宋简体"/>
                          <a:cs typeface="Times New Roman"/>
                        </a:rPr>
                        <a:t>0821101</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a:ea typeface="宋体"/>
                          <a:cs typeface="Times New Roman"/>
                        </a:rPr>
                        <a:t>张立</a:t>
                      </a:r>
                      <a:r>
                        <a:rPr lang="en-US" sz="1400" b="1" kern="1000" dirty="0">
                          <a:solidFill>
                            <a:schemeClr val="tx1"/>
                          </a:solidFill>
                          <a:latin typeface="Times New Roman"/>
                          <a:ea typeface="宋体"/>
                          <a:cs typeface="Times New Roman"/>
                        </a:rPr>
                        <a:t>   </a:t>
                      </a:r>
                      <a:endParaRPr lang="zh-CN" sz="1600" b="1" kern="1000" dirty="0">
                        <a:solidFill>
                          <a:schemeClr val="tx1"/>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男</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宋体"/>
                          <a:ea typeface="方正书宋简体"/>
                          <a:cs typeface="Times New Roman"/>
                        </a:rPr>
                        <a:t>20</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信息管理系</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a:ea typeface="方正书宋简体"/>
                          <a:cs typeface="Times New Roman"/>
                        </a:rPr>
                        <a:t>0821102</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a:ea typeface="宋体"/>
                          <a:cs typeface="Times New Roman"/>
                        </a:rPr>
                        <a:t>吴宾</a:t>
                      </a:r>
                      <a:r>
                        <a:rPr lang="en-US" sz="1400" b="1" kern="1000" dirty="0">
                          <a:solidFill>
                            <a:schemeClr val="tx1"/>
                          </a:solidFill>
                          <a:latin typeface="Times New Roman"/>
                          <a:ea typeface="宋体"/>
                          <a:cs typeface="Times New Roman"/>
                        </a:rPr>
                        <a:t>   </a:t>
                      </a:r>
                      <a:endParaRPr lang="zh-CN" sz="1600" b="1" kern="1000" dirty="0">
                        <a:solidFill>
                          <a:schemeClr val="tx1"/>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女</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宋体"/>
                          <a:ea typeface="方正书宋简体"/>
                          <a:cs typeface="Times New Roman"/>
                        </a:rPr>
                        <a:t>19</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信息管理系</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a:ea typeface="方正书宋简体"/>
                          <a:cs typeface="Times New Roman"/>
                        </a:rPr>
                        <a:t>0821103</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a:ea typeface="宋体"/>
                          <a:cs typeface="Times New Roman"/>
                        </a:rPr>
                        <a:t>张海</a:t>
                      </a:r>
                      <a:r>
                        <a:rPr lang="en-US" sz="1400" b="1" kern="1000" dirty="0">
                          <a:solidFill>
                            <a:schemeClr val="tx1"/>
                          </a:solidFill>
                          <a:latin typeface="Times New Roman"/>
                          <a:ea typeface="宋体"/>
                          <a:cs typeface="Times New Roman"/>
                        </a:rPr>
                        <a:t>   </a:t>
                      </a:r>
                      <a:endParaRPr lang="zh-CN" sz="1600" b="1" kern="1000" dirty="0">
                        <a:solidFill>
                          <a:schemeClr val="tx1"/>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男</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a:ea typeface="方正书宋简体"/>
                          <a:cs typeface="Times New Roman"/>
                        </a:rPr>
                        <a:t>20</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信息管理系</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a:ea typeface="方正书宋简体"/>
                          <a:cs typeface="Times New Roman"/>
                        </a:rPr>
                        <a:t>0831101</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a:ea typeface="宋体"/>
                          <a:cs typeface="Times New Roman"/>
                        </a:rPr>
                        <a:t>钱小平</a:t>
                      </a:r>
                      <a:r>
                        <a:rPr lang="en-US" sz="1400" b="1" kern="1000" dirty="0">
                          <a:solidFill>
                            <a:schemeClr val="tx1"/>
                          </a:solidFill>
                          <a:latin typeface="Times New Roman"/>
                          <a:ea typeface="宋体"/>
                          <a:cs typeface="Times New Roman"/>
                        </a:rPr>
                        <a:t>  </a:t>
                      </a:r>
                      <a:endParaRPr lang="zh-CN" sz="1600" b="1" kern="1000" dirty="0">
                        <a:solidFill>
                          <a:schemeClr val="tx1"/>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女</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a:ea typeface="方正书宋简体"/>
                          <a:cs typeface="Times New Roman"/>
                        </a:rPr>
                        <a:t>21</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通信工程系</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a:ea typeface="方正书宋简体"/>
                          <a:cs typeface="Times New Roman"/>
                        </a:rPr>
                        <a:t>0831102</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a:ea typeface="宋体"/>
                          <a:cs typeface="Times New Roman"/>
                        </a:rPr>
                        <a:t>王大力</a:t>
                      </a:r>
                      <a:r>
                        <a:rPr lang="en-US" sz="1400" b="1" kern="1000" dirty="0">
                          <a:solidFill>
                            <a:schemeClr val="tx1"/>
                          </a:solidFill>
                          <a:latin typeface="Times New Roman"/>
                          <a:ea typeface="宋体"/>
                          <a:cs typeface="Times New Roman"/>
                        </a:rPr>
                        <a:t>  </a:t>
                      </a:r>
                      <a:endParaRPr lang="zh-CN" sz="1600" b="1" kern="1000" dirty="0">
                        <a:solidFill>
                          <a:schemeClr val="tx1"/>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a:ea typeface="宋体"/>
                          <a:cs typeface="Times New Roman"/>
                        </a:rPr>
                        <a:t>男</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a:ea typeface="方正书宋简体"/>
                          <a:cs typeface="Times New Roman"/>
                        </a:rPr>
                        <a:t>20</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通信工程系</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a:ea typeface="方正书宋简体"/>
                          <a:cs typeface="Times New Roman"/>
                        </a:rPr>
                        <a:t>0831103</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a:ea typeface="宋体"/>
                          <a:cs typeface="Times New Roman"/>
                        </a:rPr>
                        <a:t>张姗姗</a:t>
                      </a:r>
                      <a:r>
                        <a:rPr lang="en-US" sz="1400" b="1" kern="1000" dirty="0">
                          <a:solidFill>
                            <a:schemeClr val="tx1"/>
                          </a:solidFill>
                          <a:latin typeface="Times New Roman"/>
                          <a:ea typeface="宋体"/>
                          <a:cs typeface="Times New Roman"/>
                        </a:rPr>
                        <a:t>  </a:t>
                      </a:r>
                      <a:endParaRPr lang="zh-CN" sz="1600" b="1" kern="1000" dirty="0">
                        <a:solidFill>
                          <a:schemeClr val="tx1"/>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a:ea typeface="宋体"/>
                          <a:cs typeface="Times New Roman"/>
                        </a:rPr>
                        <a:t>女</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a:ea typeface="方正书宋简体"/>
                          <a:cs typeface="Times New Roman"/>
                        </a:rPr>
                        <a:t>19</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通信工程系</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6444208" y="4221088"/>
          <a:ext cx="2016223" cy="1021204"/>
        </p:xfrm>
        <a:graphic>
          <a:graphicData uri="http://schemas.openxmlformats.org/drawingml/2006/table">
            <a:tbl>
              <a:tblPr/>
              <a:tblGrid>
                <a:gridCol w="1073546"/>
                <a:gridCol w="942677"/>
              </a:tblGrid>
              <a:tr h="255301">
                <a:tc>
                  <a:txBody>
                    <a:bodyPr/>
                    <a:lstStyle/>
                    <a:p>
                      <a:pPr indent="127000" algn="ctr">
                        <a:spcAft>
                          <a:spcPts val="0"/>
                        </a:spcAft>
                      </a:pPr>
                      <a:r>
                        <a:rPr lang="en-US" sz="1400" b="1" kern="1000" dirty="0" err="1">
                          <a:solidFill>
                            <a:srgbClr val="0000FF"/>
                          </a:solidFill>
                          <a:latin typeface="Times New Roman"/>
                          <a:ea typeface="方正书宋简体"/>
                          <a:cs typeface="Times New Roman"/>
                        </a:rPr>
                        <a:t>Sno</a:t>
                      </a:r>
                      <a:endParaRPr lang="zh-CN" sz="16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err="1">
                          <a:solidFill>
                            <a:srgbClr val="0000FF"/>
                          </a:solidFill>
                          <a:latin typeface="Times New Roman"/>
                          <a:ea typeface="方正书宋简体"/>
                          <a:cs typeface="Times New Roman"/>
                        </a:rPr>
                        <a:t>Sname</a:t>
                      </a:r>
                      <a:endParaRPr lang="zh-CN" sz="16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a:ea typeface="方正书宋简体"/>
                          <a:cs typeface="Times New Roman"/>
                        </a:rPr>
                        <a:t>0811104</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a:ea typeface="宋体"/>
                          <a:cs typeface="Times New Roman"/>
                        </a:rPr>
                        <a:t>张小红</a:t>
                      </a:r>
                      <a:r>
                        <a:rPr lang="en-US" sz="1400" b="1" kern="1000" dirty="0">
                          <a:solidFill>
                            <a:schemeClr val="tx1"/>
                          </a:solidFill>
                          <a:latin typeface="Times New Roman"/>
                          <a:ea typeface="宋体"/>
                          <a:cs typeface="Times New Roman"/>
                        </a:rPr>
                        <a:t>  </a:t>
                      </a:r>
                      <a:endParaRPr lang="zh-CN" sz="1600" b="1" kern="1000" dirty="0">
                        <a:solidFill>
                          <a:schemeClr val="tx1"/>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a:ea typeface="方正书宋简体"/>
                          <a:cs typeface="Times New Roman"/>
                        </a:rPr>
                        <a:t>0831101</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a:ea typeface="宋体"/>
                          <a:cs typeface="Times New Roman"/>
                        </a:rPr>
                        <a:t>钱小平</a:t>
                      </a:r>
                      <a:r>
                        <a:rPr lang="en-US" sz="1400" b="1" kern="1000" dirty="0">
                          <a:solidFill>
                            <a:schemeClr val="tx1"/>
                          </a:solidFill>
                          <a:latin typeface="Times New Roman"/>
                          <a:ea typeface="宋体"/>
                          <a:cs typeface="Times New Roman"/>
                        </a:rPr>
                        <a:t>  </a:t>
                      </a:r>
                      <a:endParaRPr lang="zh-CN" sz="1600" b="1" kern="1000" dirty="0">
                        <a:solidFill>
                          <a:schemeClr val="tx1"/>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a:ea typeface="方正书宋简体"/>
                          <a:cs typeface="Times New Roman"/>
                        </a:rPr>
                        <a:t>0831102</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a:ea typeface="宋体"/>
                          <a:cs typeface="Times New Roman"/>
                        </a:rPr>
                        <a:t>王大力</a:t>
                      </a:r>
                      <a:r>
                        <a:rPr lang="en-US" sz="1400" b="1" kern="1000" dirty="0">
                          <a:solidFill>
                            <a:schemeClr val="tx1"/>
                          </a:solidFill>
                          <a:latin typeface="Times New Roman"/>
                          <a:ea typeface="宋体"/>
                          <a:cs typeface="Times New Roman"/>
                        </a:rPr>
                        <a:t>  </a:t>
                      </a:r>
                      <a:endParaRPr lang="zh-CN" sz="1600" b="1" kern="1000" dirty="0">
                        <a:solidFill>
                          <a:schemeClr val="tx1"/>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右箭头 7"/>
          <p:cNvSpPr/>
          <p:nvPr/>
        </p:nvSpPr>
        <p:spPr>
          <a:xfrm>
            <a:off x="5868144" y="4581128"/>
            <a:ext cx="504056" cy="360040"/>
          </a:xfrm>
          <a:prstGeom prst="rightArrow">
            <a:avLst/>
          </a:prstGeom>
          <a:solidFill>
            <a:srgbClr val="FF33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ppt_w</p:attrName>
                                        </p:attrNameLst>
                                      </p:cBhvr>
                                      <p:tavLst>
                                        <p:tav tm="0">
                                          <p:val>
                                            <p:strVal val="#ppt_w*0.70"/>
                                          </p:val>
                                        </p:tav>
                                        <p:tav tm="100000">
                                          <p:val>
                                            <p:strVal val="#ppt_w"/>
                                          </p:val>
                                        </p:tav>
                                      </p:tavLst>
                                    </p:anim>
                                    <p:anim calcmode="lin" valueType="num">
                                      <p:cBhvr>
                                        <p:cTn id="13" dur="1000" fill="hold"/>
                                        <p:tgtEl>
                                          <p:spTgt spid="8"/>
                                        </p:tgtEl>
                                        <p:attrNameLst>
                                          <p:attrName>ppt_h</p:attrName>
                                        </p:attrNameLst>
                                      </p:cBhvr>
                                      <p:tavLst>
                                        <p:tav tm="0">
                                          <p:val>
                                            <p:strVal val="#ppt_h"/>
                                          </p:val>
                                        </p:tav>
                                        <p:tav tm="100000">
                                          <p:val>
                                            <p:strVal val="#ppt_h"/>
                                          </p:val>
                                        </p:tav>
                                      </p:tavLst>
                                    </p:anim>
                                    <p:animEffect transition="in" filter="fade">
                                      <p:cBhvr>
                                        <p:cTn id="14" dur="1000"/>
                                        <p:tgtEl>
                                          <p:spTgt spid="8"/>
                                        </p:tgtEl>
                                      </p:cBhvr>
                                    </p:animEffect>
                                  </p:childTnLst>
                                </p:cTn>
                              </p:par>
                            </p:childTnLst>
                          </p:cTn>
                        </p:par>
                        <p:par>
                          <p:cTn id="15" fill="hold">
                            <p:stCondLst>
                              <p:cond delay="1000"/>
                            </p:stCondLst>
                            <p:childTnLst>
                              <p:par>
                                <p:cTn id="16" presetID="3" presetClass="entr" presetSubtype="10"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pPr>
              <a:spcBef>
                <a:spcPts val="600"/>
              </a:spcBef>
            </a:pPr>
            <a:r>
              <a:rPr lang="zh-CN" altLang="zh-CN" dirty="0" smtClean="0"/>
              <a:t>例</a:t>
            </a:r>
            <a:r>
              <a:rPr lang="en-US" altLang="zh-CN" dirty="0" smtClean="0"/>
              <a:t>18.</a:t>
            </a:r>
            <a:r>
              <a:rPr lang="zh-CN" altLang="zh-CN" dirty="0" smtClean="0"/>
              <a:t>查询所有不姓“刘”的学生。</a:t>
            </a:r>
          </a:p>
          <a:p>
            <a:pPr>
              <a:spcBef>
                <a:spcPts val="600"/>
              </a:spcBef>
              <a:buNone/>
            </a:pPr>
            <a:r>
              <a:rPr lang="en-US" altLang="zh-CN" dirty="0" smtClean="0">
                <a:solidFill>
                  <a:srgbClr val="005800"/>
                </a:solidFill>
              </a:rPr>
              <a:t>  SELECT </a:t>
            </a:r>
            <a:r>
              <a:rPr lang="en-US" altLang="zh-CN" dirty="0" err="1" smtClean="0">
                <a:solidFill>
                  <a:srgbClr val="005800"/>
                </a:solidFill>
              </a:rPr>
              <a:t>Sname</a:t>
            </a:r>
            <a:r>
              <a:rPr lang="en-US" altLang="zh-CN" dirty="0" smtClean="0">
                <a:solidFill>
                  <a:srgbClr val="005800"/>
                </a:solidFill>
              </a:rPr>
              <a:t> FROM Student </a:t>
            </a:r>
          </a:p>
          <a:p>
            <a:pPr>
              <a:spcBef>
                <a:spcPts val="600"/>
              </a:spcBef>
              <a:buNone/>
            </a:pPr>
            <a:r>
              <a:rPr lang="en-US" altLang="zh-CN" dirty="0" smtClean="0">
                <a:solidFill>
                  <a:srgbClr val="005800"/>
                </a:solidFill>
              </a:rPr>
              <a:t>    WHERE </a:t>
            </a:r>
            <a:r>
              <a:rPr lang="en-US" altLang="zh-CN" dirty="0" err="1" smtClean="0">
                <a:solidFill>
                  <a:srgbClr val="005800"/>
                </a:solidFill>
              </a:rPr>
              <a:t>Sname</a:t>
            </a:r>
            <a:r>
              <a:rPr lang="en-US" altLang="zh-CN" dirty="0" smtClean="0">
                <a:solidFill>
                  <a:srgbClr val="005800"/>
                </a:solidFill>
              </a:rPr>
              <a:t> NOT LIKE '</a:t>
            </a:r>
            <a:r>
              <a:rPr lang="zh-CN" altLang="zh-CN" dirty="0" smtClean="0">
                <a:solidFill>
                  <a:srgbClr val="005800"/>
                </a:solidFill>
              </a:rPr>
              <a:t>刘</a:t>
            </a:r>
            <a:r>
              <a:rPr lang="en-US" altLang="zh-CN" dirty="0" smtClean="0">
                <a:solidFill>
                  <a:srgbClr val="005800"/>
                </a:solidFill>
              </a:rPr>
              <a:t>%'</a:t>
            </a:r>
            <a:endParaRPr lang="zh-CN" altLang="zh-CN" dirty="0" smtClean="0">
              <a:solidFill>
                <a:srgbClr val="005800"/>
              </a:solidFill>
            </a:endParaRPr>
          </a:p>
          <a:p>
            <a:pPr>
              <a:spcBef>
                <a:spcPts val="600"/>
              </a:spcBef>
            </a:pPr>
            <a:r>
              <a:rPr lang="zh-CN" altLang="zh-CN" dirty="0" smtClean="0"/>
              <a:t>例</a:t>
            </a:r>
            <a:r>
              <a:rPr lang="en-US" altLang="zh-CN" dirty="0" smtClean="0"/>
              <a:t>19.</a:t>
            </a:r>
            <a:r>
              <a:rPr lang="zh-CN" altLang="zh-CN" dirty="0" smtClean="0"/>
              <a:t>在</a:t>
            </a:r>
            <a:r>
              <a:rPr lang="en-US" altLang="zh-CN" dirty="0" smtClean="0"/>
              <a:t>Student</a:t>
            </a:r>
            <a:r>
              <a:rPr lang="zh-CN" altLang="zh-CN" dirty="0" smtClean="0"/>
              <a:t>表中查询学号的最后一位不是</a:t>
            </a:r>
            <a:r>
              <a:rPr lang="en-US" altLang="zh-CN" dirty="0" smtClean="0"/>
              <a:t>2</a:t>
            </a:r>
            <a:r>
              <a:rPr lang="zh-CN" altLang="zh-CN" dirty="0" smtClean="0"/>
              <a:t>、</a:t>
            </a:r>
            <a:r>
              <a:rPr lang="en-US" altLang="zh-CN" dirty="0" smtClean="0"/>
              <a:t>3</a:t>
            </a:r>
            <a:r>
              <a:rPr lang="zh-CN" altLang="zh-CN" dirty="0" smtClean="0"/>
              <a:t>、</a:t>
            </a:r>
            <a:r>
              <a:rPr lang="en-US" altLang="zh-CN" dirty="0" smtClean="0"/>
              <a:t>5</a:t>
            </a:r>
            <a:r>
              <a:rPr lang="zh-CN" altLang="zh-CN" dirty="0" smtClean="0"/>
              <a:t>的学生信息。</a:t>
            </a:r>
          </a:p>
          <a:p>
            <a:pPr>
              <a:spcBef>
                <a:spcPts val="600"/>
              </a:spcBef>
              <a:buNone/>
            </a:pPr>
            <a:r>
              <a:rPr lang="en-US" altLang="zh-CN" dirty="0" smtClean="0">
                <a:solidFill>
                  <a:srgbClr val="005800"/>
                </a:solidFill>
              </a:rPr>
              <a:t>  SELECT * FROM Student </a:t>
            </a:r>
          </a:p>
          <a:p>
            <a:pPr>
              <a:spcBef>
                <a:spcPts val="600"/>
              </a:spcBef>
              <a:buNone/>
            </a:pPr>
            <a:r>
              <a:rPr lang="en-US" altLang="zh-CN" dirty="0" smtClean="0">
                <a:solidFill>
                  <a:srgbClr val="005800"/>
                </a:solidFill>
              </a:rPr>
              <a:t>    WHERE </a:t>
            </a:r>
            <a:r>
              <a:rPr lang="en-US" altLang="zh-CN" dirty="0" err="1" smtClean="0">
                <a:solidFill>
                  <a:srgbClr val="005800"/>
                </a:solidFill>
              </a:rPr>
              <a:t>Sno</a:t>
            </a:r>
            <a:r>
              <a:rPr lang="en-US" altLang="zh-CN" dirty="0" smtClean="0">
                <a:solidFill>
                  <a:srgbClr val="005800"/>
                </a:solidFill>
              </a:rPr>
              <a:t> LIKE '%[^235]' </a:t>
            </a:r>
            <a:endParaRPr lang="zh-CN" altLang="en-US" dirty="0">
              <a:solidFill>
                <a:srgbClr val="0058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34</a:t>
            </a:fld>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smtClean="0"/>
              <a:t>转义字符</a:t>
            </a:r>
          </a:p>
        </p:txBody>
      </p:sp>
      <p:sp>
        <p:nvSpPr>
          <p:cNvPr id="517123" name="Rectangle 3"/>
          <p:cNvSpPr>
            <a:spLocks noGrp="1" noChangeArrowheads="1"/>
          </p:cNvSpPr>
          <p:nvPr>
            <p:ph type="body" idx="1"/>
          </p:nvPr>
        </p:nvSpPr>
        <p:spPr>
          <a:xfrm>
            <a:off x="323528" y="1340769"/>
            <a:ext cx="8610600" cy="4680520"/>
          </a:xfrm>
        </p:spPr>
        <p:txBody>
          <a:bodyPr/>
          <a:lstStyle/>
          <a:p>
            <a:r>
              <a:rPr lang="zh-CN" altLang="zh-CN" sz="3200" dirty="0" smtClean="0"/>
              <a:t>如果要查找的字符串正好含有通配符，比如下划线或百分号，就需要</a:t>
            </a:r>
            <a:r>
              <a:rPr lang="zh-CN" altLang="en-US" sz="3200" dirty="0" smtClean="0"/>
              <a:t>用</a:t>
            </a:r>
            <a:r>
              <a:rPr lang="en-US" altLang="zh-CN" sz="3200" dirty="0" smtClean="0">
                <a:solidFill>
                  <a:srgbClr val="FF0000"/>
                </a:solidFill>
              </a:rPr>
              <a:t>ESCAPE</a:t>
            </a:r>
            <a:r>
              <a:rPr lang="zh-CN" altLang="en-US" sz="3200" dirty="0" smtClean="0"/>
              <a:t>来说明</a:t>
            </a:r>
            <a:r>
              <a:rPr lang="zh-CN" altLang="zh-CN" sz="3200" dirty="0" smtClean="0"/>
              <a:t>。</a:t>
            </a:r>
          </a:p>
          <a:p>
            <a:pPr>
              <a:buNone/>
            </a:pPr>
            <a:r>
              <a:rPr lang="en-US" altLang="zh-CN" sz="3200" dirty="0" smtClean="0"/>
              <a:t>   </a:t>
            </a:r>
            <a:r>
              <a:rPr lang="en-US" altLang="zh-CN" sz="3200" dirty="0" smtClean="0">
                <a:solidFill>
                  <a:srgbClr val="FF0000"/>
                </a:solidFill>
              </a:rPr>
              <a:t>ESCAPE </a:t>
            </a:r>
            <a:r>
              <a:rPr lang="zh-CN" altLang="zh-CN" sz="3200" dirty="0" smtClean="0">
                <a:solidFill>
                  <a:srgbClr val="FF0000"/>
                </a:solidFill>
              </a:rPr>
              <a:t>转义字符</a:t>
            </a:r>
            <a:endParaRPr lang="en-US" altLang="zh-CN" sz="3200" dirty="0" smtClean="0"/>
          </a:p>
          <a:p>
            <a:pPr eaLnBrk="1" hangingPunct="1"/>
            <a:r>
              <a:rPr lang="zh-CN" altLang="zh-CN" sz="3200" dirty="0" smtClean="0"/>
              <a:t>其中“转义字符”是任何一个有效的字符，在匹配串中也包含这个字符，表明位于该字符后面的那个字符将被视为普通字符，而不是通配符。</a:t>
            </a:r>
            <a:endParaRPr lang="en-US" altLang="zh-CN" sz="3300" dirty="0" smtClean="0">
              <a:solidFill>
                <a:srgbClr val="D60093"/>
              </a:solidFill>
              <a:latin typeface="Times New Roman" pitchFamily="18" charset="0"/>
              <a:ea typeface="宋体" pitchFamily="2" charset="-122"/>
            </a:endParaRPr>
          </a:p>
        </p:txBody>
      </p:sp>
      <p:sp>
        <p:nvSpPr>
          <p:cNvPr id="4" name="日期占位符 3"/>
          <p:cNvSpPr>
            <a:spLocks noGrp="1"/>
          </p:cNvSpPr>
          <p:nvPr>
            <p:ph type="dt" sz="half" idx="10"/>
          </p:nvPr>
        </p:nvSpPr>
        <p:spPr/>
        <p:txBody>
          <a:bodyPr/>
          <a:lstStyle/>
          <a:p>
            <a:pPr>
              <a:defRPr/>
            </a:pPr>
            <a:fld id="{288559B2-C3B7-4D9A-93FC-B8E6EC0715A9}"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35</a:t>
            </a:fld>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566738" y="1414934"/>
            <a:ext cx="8109718" cy="4678362"/>
          </a:xfrm>
        </p:spPr>
        <p:txBody>
          <a:bodyPr/>
          <a:lstStyle/>
          <a:p>
            <a:r>
              <a:rPr lang="zh-CN" altLang="zh-CN" sz="3200" dirty="0" smtClean="0"/>
              <a:t>查找</a:t>
            </a:r>
            <a:r>
              <a:rPr lang="en-US" altLang="zh-CN" sz="3200" dirty="0" smtClean="0"/>
              <a:t>field1</a:t>
            </a:r>
            <a:r>
              <a:rPr lang="zh-CN" altLang="zh-CN" sz="3200" dirty="0" smtClean="0"/>
              <a:t>字段中包含字符串“</a:t>
            </a:r>
            <a:r>
              <a:rPr lang="en-US" altLang="zh-CN" sz="3200" dirty="0" smtClean="0"/>
              <a:t>30%</a:t>
            </a:r>
            <a:r>
              <a:rPr lang="zh-CN" altLang="zh-CN" sz="3200" dirty="0" smtClean="0"/>
              <a:t>”的记录：</a:t>
            </a:r>
          </a:p>
          <a:p>
            <a:pPr>
              <a:buNone/>
            </a:pPr>
            <a:r>
              <a:rPr lang="en-US" altLang="zh-CN" sz="3200" dirty="0" smtClean="0">
                <a:solidFill>
                  <a:srgbClr val="005800"/>
                </a:solidFill>
              </a:rPr>
              <a:t> WHERE field1 LIKE '%30!%%' ESCAPE '!'</a:t>
            </a:r>
            <a:endParaRPr lang="zh-CN" altLang="zh-CN" sz="3200" dirty="0" smtClean="0">
              <a:solidFill>
                <a:srgbClr val="005800"/>
              </a:solidFill>
            </a:endParaRPr>
          </a:p>
          <a:p>
            <a:pPr>
              <a:spcBef>
                <a:spcPts val="1200"/>
              </a:spcBef>
            </a:pPr>
            <a:r>
              <a:rPr lang="zh-CN" altLang="zh-CN" sz="3200" dirty="0" smtClean="0"/>
              <a:t>查找</a:t>
            </a:r>
            <a:r>
              <a:rPr lang="en-US" altLang="zh-CN" sz="3200" dirty="0" smtClean="0"/>
              <a:t>field1</a:t>
            </a:r>
            <a:r>
              <a:rPr lang="zh-CN" altLang="zh-CN" sz="3200" dirty="0" smtClean="0"/>
              <a:t>字段中包含下划线（</a:t>
            </a:r>
            <a:r>
              <a:rPr lang="en-US" altLang="zh-CN" sz="3200" dirty="0" smtClean="0"/>
              <a:t>_</a:t>
            </a:r>
            <a:r>
              <a:rPr lang="zh-CN" altLang="zh-CN" sz="3200" dirty="0" smtClean="0"/>
              <a:t>）的记录：</a:t>
            </a:r>
          </a:p>
          <a:p>
            <a:pPr>
              <a:buNone/>
            </a:pPr>
            <a:r>
              <a:rPr lang="en-US" altLang="zh-CN" sz="3200" dirty="0" smtClean="0">
                <a:solidFill>
                  <a:srgbClr val="005800"/>
                </a:solidFill>
              </a:rPr>
              <a:t> WHERE field1 LIKE '%!_%' ESCAPE '!'</a:t>
            </a:r>
            <a:endParaRPr lang="zh-CN" altLang="en-US" sz="3200" dirty="0">
              <a:solidFill>
                <a:srgbClr val="0058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36</a:t>
            </a:fld>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smtClean="0"/>
              <a:t>（</a:t>
            </a:r>
            <a:r>
              <a:rPr lang="en-US" altLang="zh-CN" smtClean="0"/>
              <a:t>5</a:t>
            </a:r>
            <a:r>
              <a:rPr lang="zh-CN" altLang="en-US" smtClean="0"/>
              <a:t>）涉及空值的查询</a:t>
            </a:r>
          </a:p>
        </p:txBody>
      </p:sp>
      <p:sp>
        <p:nvSpPr>
          <p:cNvPr id="51203" name="Rectangle 3"/>
          <p:cNvSpPr>
            <a:spLocks noGrp="1" noChangeArrowheads="1"/>
          </p:cNvSpPr>
          <p:nvPr>
            <p:ph type="body" idx="1"/>
          </p:nvPr>
        </p:nvSpPr>
        <p:spPr>
          <a:xfrm>
            <a:off x="395536" y="1340768"/>
            <a:ext cx="8447087" cy="4767262"/>
          </a:xfrm>
        </p:spPr>
        <p:txBody>
          <a:bodyPr/>
          <a:lstStyle/>
          <a:p>
            <a:pPr eaLnBrk="1" hangingPunct="1"/>
            <a:r>
              <a:rPr lang="zh-CN" altLang="en-US" sz="3200" dirty="0" smtClean="0">
                <a:ea typeface="楷体_GB2312" pitchFamily="49" charset="-122"/>
              </a:rPr>
              <a:t>空值是未确定的值或其值尚不知道。</a:t>
            </a:r>
          </a:p>
          <a:p>
            <a:pPr eaLnBrk="1" hangingPunct="1"/>
            <a:r>
              <a:rPr lang="zh-CN" altLang="en-US" sz="3200" dirty="0" smtClean="0">
                <a:ea typeface="楷体_GB2312" pitchFamily="49" charset="-122"/>
              </a:rPr>
              <a:t>例如，学生选课，在开学初学生只有选课记录，没有修课成绩，这时成绩成绩一项的值就是空值。</a:t>
            </a:r>
            <a:endParaRPr lang="en-US" altLang="zh-CN" sz="3200" dirty="0" smtClean="0">
              <a:ea typeface="楷体_GB2312" pitchFamily="49" charset="-122"/>
            </a:endParaRPr>
          </a:p>
          <a:p>
            <a:r>
              <a:rPr lang="zh-CN" altLang="zh-CN" sz="3200" dirty="0" smtClean="0"/>
              <a:t>判断列取值为空的语句格式为：</a:t>
            </a:r>
            <a:endParaRPr lang="en-US" altLang="zh-CN" sz="3200" dirty="0" smtClean="0"/>
          </a:p>
          <a:p>
            <a:pPr lvl="1">
              <a:buNone/>
            </a:pPr>
            <a:r>
              <a:rPr lang="zh-CN" altLang="zh-CN" sz="3200" dirty="0" smtClean="0">
                <a:solidFill>
                  <a:srgbClr val="FF0000"/>
                </a:solidFill>
              </a:rPr>
              <a:t>列名</a:t>
            </a:r>
            <a:r>
              <a:rPr lang="en-US" altLang="zh-CN" sz="3200" dirty="0" smtClean="0">
                <a:solidFill>
                  <a:srgbClr val="FF0000"/>
                </a:solidFill>
              </a:rPr>
              <a:t>IS NULL</a:t>
            </a:r>
            <a:endParaRPr lang="zh-CN" altLang="zh-CN" sz="3200" dirty="0" smtClean="0">
              <a:solidFill>
                <a:srgbClr val="FF0000"/>
              </a:solidFill>
            </a:endParaRPr>
          </a:p>
          <a:p>
            <a:r>
              <a:rPr lang="zh-CN" altLang="zh-CN" sz="3200" dirty="0" smtClean="0"/>
              <a:t>判断列取值不为空的语句格式为：</a:t>
            </a:r>
            <a:endParaRPr lang="en-US" altLang="zh-CN" sz="3200" dirty="0" smtClean="0"/>
          </a:p>
          <a:p>
            <a:pPr lvl="1">
              <a:buNone/>
            </a:pPr>
            <a:r>
              <a:rPr lang="zh-CN" altLang="zh-CN" sz="3200" dirty="0" smtClean="0">
                <a:solidFill>
                  <a:srgbClr val="FF0000"/>
                </a:solidFill>
              </a:rPr>
              <a:t>列名</a:t>
            </a:r>
            <a:r>
              <a:rPr lang="en-US" altLang="zh-CN" sz="3200" dirty="0" smtClean="0">
                <a:solidFill>
                  <a:srgbClr val="FF0000"/>
                </a:solidFill>
              </a:rPr>
              <a:t> IS NOT NULL</a:t>
            </a:r>
            <a:endParaRPr lang="zh-CN" altLang="zh-CN" sz="3200" dirty="0" smtClean="0">
              <a:solidFill>
                <a:srgbClr val="FF0000"/>
              </a:solidFill>
            </a:endParaRPr>
          </a:p>
          <a:p>
            <a:pPr eaLnBrk="1" hangingPunct="1"/>
            <a:endParaRPr lang="zh-CN" altLang="en-US" sz="3200" dirty="0" smtClean="0">
              <a:ea typeface="楷体_GB2312" pitchFamily="49" charset="-122"/>
            </a:endParaRPr>
          </a:p>
        </p:txBody>
      </p:sp>
      <p:sp>
        <p:nvSpPr>
          <p:cNvPr id="5" name="日期占位符 4"/>
          <p:cNvSpPr>
            <a:spLocks noGrp="1"/>
          </p:cNvSpPr>
          <p:nvPr>
            <p:ph type="dt" sz="half" idx="10"/>
          </p:nvPr>
        </p:nvSpPr>
        <p:spPr/>
        <p:txBody>
          <a:bodyPr/>
          <a:lstStyle/>
          <a:p>
            <a:pPr>
              <a:defRPr/>
            </a:pPr>
            <a:fld id="{1C97D7A3-E181-41C6-895C-7D72AE896E74}" type="datetime8">
              <a:rPr lang="zh-CN" altLang="en-US" smtClean="0"/>
              <a:pPr>
                <a:defRPr/>
              </a:pPr>
              <a:t>2016年3月3日9时10分</a:t>
            </a:fld>
            <a:endParaRPr lang="zh-CN" altLang="en-US" dirty="0"/>
          </a:p>
        </p:txBody>
      </p:sp>
      <p:sp>
        <p:nvSpPr>
          <p:cNvPr id="6" name="灯片编号占位符 5"/>
          <p:cNvSpPr>
            <a:spLocks noGrp="1"/>
          </p:cNvSpPr>
          <p:nvPr>
            <p:ph type="sldNum" sz="quarter" idx="12"/>
          </p:nvPr>
        </p:nvSpPr>
        <p:spPr/>
        <p:txBody>
          <a:bodyPr/>
          <a:lstStyle/>
          <a:p>
            <a:pPr>
              <a:defRPr/>
            </a:pPr>
            <a:fld id="{A1C693C5-2466-49C7-9407-97947274FDD1}" type="slidenum">
              <a:rPr lang="zh-CN" altLang="en-US" smtClean="0"/>
              <a:pPr>
                <a:defRPr/>
              </a:pPr>
              <a:t>37</a:t>
            </a:fld>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smtClean="0"/>
              <a:t>示例</a:t>
            </a:r>
          </a:p>
        </p:txBody>
      </p:sp>
      <p:sp>
        <p:nvSpPr>
          <p:cNvPr id="5" name="日期占位符 4"/>
          <p:cNvSpPr>
            <a:spLocks noGrp="1"/>
          </p:cNvSpPr>
          <p:nvPr>
            <p:ph type="dt" sz="half" idx="10"/>
          </p:nvPr>
        </p:nvSpPr>
        <p:spPr/>
        <p:txBody>
          <a:bodyPr/>
          <a:lstStyle/>
          <a:p>
            <a:pPr>
              <a:defRPr/>
            </a:pPr>
            <a:fld id="{4CE7B826-EB7F-401F-887A-1304B4E580A6}" type="datetime8">
              <a:rPr lang="zh-CN" altLang="en-US" smtClean="0"/>
              <a:pPr>
                <a:defRPr/>
              </a:pPr>
              <a:t>2016年3月3日9时10分</a:t>
            </a:fld>
            <a:endParaRPr lang="zh-CN" altLang="en-US" dirty="0"/>
          </a:p>
        </p:txBody>
      </p:sp>
      <p:sp>
        <p:nvSpPr>
          <p:cNvPr id="6" name="灯片编号占位符 5"/>
          <p:cNvSpPr>
            <a:spLocks noGrp="1"/>
          </p:cNvSpPr>
          <p:nvPr>
            <p:ph type="sldNum" sz="quarter" idx="12"/>
          </p:nvPr>
        </p:nvSpPr>
        <p:spPr/>
        <p:txBody>
          <a:bodyPr/>
          <a:lstStyle/>
          <a:p>
            <a:pPr>
              <a:defRPr/>
            </a:pPr>
            <a:fld id="{A1C693C5-2466-49C7-9407-97947274FDD1}" type="slidenum">
              <a:rPr lang="zh-CN" altLang="en-US" smtClean="0"/>
              <a:pPr>
                <a:defRPr/>
              </a:pPr>
              <a:t>38</a:t>
            </a:fld>
            <a:endParaRPr lang="zh-CN" altLang="en-US"/>
          </a:p>
        </p:txBody>
      </p:sp>
      <p:sp>
        <p:nvSpPr>
          <p:cNvPr id="7" name="内容占位符 6"/>
          <p:cNvSpPr>
            <a:spLocks noGrp="1"/>
          </p:cNvSpPr>
          <p:nvPr>
            <p:ph idx="1"/>
          </p:nvPr>
        </p:nvSpPr>
        <p:spPr>
          <a:xfrm>
            <a:off x="566738" y="1340768"/>
            <a:ext cx="8001000" cy="4752528"/>
          </a:xfrm>
        </p:spPr>
        <p:txBody>
          <a:bodyPr/>
          <a:lstStyle/>
          <a:p>
            <a:pPr>
              <a:lnSpc>
                <a:spcPct val="100000"/>
              </a:lnSpc>
              <a:spcBef>
                <a:spcPts val="0"/>
              </a:spcBef>
            </a:pPr>
            <a:r>
              <a:rPr lang="zh-CN" altLang="zh-CN" dirty="0" smtClean="0"/>
              <a:t>例</a:t>
            </a:r>
            <a:r>
              <a:rPr lang="en-US" altLang="zh-CN" dirty="0" smtClean="0"/>
              <a:t>20.</a:t>
            </a:r>
            <a:r>
              <a:rPr lang="zh-CN" altLang="zh-CN" dirty="0" smtClean="0"/>
              <a:t>查询还没有考试的学生的学号和相应的课程号。</a:t>
            </a:r>
          </a:p>
          <a:p>
            <a:pPr lvl="1">
              <a:lnSpc>
                <a:spcPct val="100000"/>
              </a:lnSpc>
              <a:spcBef>
                <a:spcPts val="0"/>
              </a:spcBef>
              <a:buNone/>
            </a:pPr>
            <a:r>
              <a:rPr lang="en-US" altLang="zh-CN" sz="3400" dirty="0" smtClean="0">
                <a:solidFill>
                  <a:srgbClr val="005800"/>
                </a:solidFill>
              </a:rPr>
              <a:t>SELECT </a:t>
            </a:r>
            <a:r>
              <a:rPr lang="en-US" altLang="zh-CN" sz="3400" dirty="0" err="1" smtClean="0">
                <a:solidFill>
                  <a:srgbClr val="005800"/>
                </a:solidFill>
              </a:rPr>
              <a:t>Sno</a:t>
            </a:r>
            <a:r>
              <a:rPr lang="en-US" altLang="zh-CN" sz="3400" dirty="0" smtClean="0">
                <a:solidFill>
                  <a:srgbClr val="005800"/>
                </a:solidFill>
              </a:rPr>
              <a:t>, </a:t>
            </a:r>
            <a:r>
              <a:rPr lang="en-US" altLang="zh-CN" sz="3400" dirty="0" err="1" smtClean="0">
                <a:solidFill>
                  <a:srgbClr val="005800"/>
                </a:solidFill>
              </a:rPr>
              <a:t>Cno</a:t>
            </a:r>
            <a:r>
              <a:rPr lang="en-US" altLang="zh-CN" sz="3400" dirty="0" smtClean="0">
                <a:solidFill>
                  <a:srgbClr val="005800"/>
                </a:solidFill>
              </a:rPr>
              <a:t> FROM SC </a:t>
            </a:r>
            <a:endParaRPr lang="zh-CN" altLang="zh-CN" sz="3400" dirty="0" smtClean="0">
              <a:solidFill>
                <a:srgbClr val="005800"/>
              </a:solidFill>
            </a:endParaRPr>
          </a:p>
          <a:p>
            <a:pPr lvl="1">
              <a:lnSpc>
                <a:spcPct val="100000"/>
              </a:lnSpc>
              <a:spcBef>
                <a:spcPts val="0"/>
              </a:spcBef>
              <a:buNone/>
            </a:pPr>
            <a:r>
              <a:rPr lang="en-US" altLang="zh-CN" sz="3400" dirty="0" smtClean="0">
                <a:solidFill>
                  <a:srgbClr val="005800"/>
                </a:solidFill>
              </a:rPr>
              <a:t>  WHERE Grade </a:t>
            </a:r>
            <a:r>
              <a:rPr lang="en-US" altLang="zh-CN" sz="3400" dirty="0" smtClean="0">
                <a:solidFill>
                  <a:srgbClr val="C00000"/>
                </a:solidFill>
              </a:rPr>
              <a:t>IS NULL</a:t>
            </a:r>
          </a:p>
          <a:p>
            <a:r>
              <a:rPr lang="zh-CN" altLang="zh-CN" dirty="0" smtClean="0"/>
              <a:t>例</a:t>
            </a:r>
            <a:r>
              <a:rPr lang="en-US" altLang="zh-CN" dirty="0" smtClean="0"/>
              <a:t>21.</a:t>
            </a:r>
            <a:r>
              <a:rPr lang="zh-CN" altLang="zh-CN" dirty="0" smtClean="0"/>
              <a:t>查询所有已经考试了的学生的学号、课程号和考试成绩。</a:t>
            </a:r>
          </a:p>
          <a:p>
            <a:pPr lvl="1">
              <a:lnSpc>
                <a:spcPct val="100000"/>
              </a:lnSpc>
              <a:spcBef>
                <a:spcPts val="0"/>
              </a:spcBef>
              <a:buNone/>
            </a:pPr>
            <a:r>
              <a:rPr lang="en-US" altLang="zh-CN" sz="3400" dirty="0" smtClean="0">
                <a:solidFill>
                  <a:srgbClr val="005800"/>
                </a:solidFill>
              </a:rPr>
              <a:t>SELECT </a:t>
            </a:r>
            <a:r>
              <a:rPr lang="en-US" altLang="zh-CN" sz="3400" dirty="0" err="1" smtClean="0">
                <a:solidFill>
                  <a:srgbClr val="005800"/>
                </a:solidFill>
              </a:rPr>
              <a:t>Sno</a:t>
            </a:r>
            <a:r>
              <a:rPr lang="en-US" altLang="zh-CN" sz="3400" dirty="0" smtClean="0">
                <a:solidFill>
                  <a:srgbClr val="005800"/>
                </a:solidFill>
              </a:rPr>
              <a:t>, </a:t>
            </a:r>
            <a:r>
              <a:rPr lang="en-US" altLang="zh-CN" sz="3400" dirty="0" err="1" smtClean="0">
                <a:solidFill>
                  <a:srgbClr val="005800"/>
                </a:solidFill>
              </a:rPr>
              <a:t>Cno</a:t>
            </a:r>
            <a:r>
              <a:rPr lang="en-US" altLang="zh-CN" sz="3400" dirty="0" smtClean="0">
                <a:solidFill>
                  <a:srgbClr val="005800"/>
                </a:solidFill>
              </a:rPr>
              <a:t>, Grade FROM SC </a:t>
            </a:r>
            <a:endParaRPr lang="zh-CN" altLang="zh-CN" sz="3400" dirty="0" smtClean="0">
              <a:solidFill>
                <a:srgbClr val="005800"/>
              </a:solidFill>
            </a:endParaRPr>
          </a:p>
          <a:p>
            <a:pPr lvl="1">
              <a:lnSpc>
                <a:spcPct val="100000"/>
              </a:lnSpc>
              <a:spcBef>
                <a:spcPts val="0"/>
              </a:spcBef>
              <a:buNone/>
            </a:pPr>
            <a:r>
              <a:rPr lang="en-US" altLang="zh-CN" sz="3400" dirty="0" smtClean="0">
                <a:solidFill>
                  <a:srgbClr val="005800"/>
                </a:solidFill>
              </a:rPr>
              <a:t>  WHERE Grade </a:t>
            </a:r>
            <a:r>
              <a:rPr lang="en-US" altLang="zh-CN" sz="3400" dirty="0" smtClean="0">
                <a:solidFill>
                  <a:srgbClr val="C00000"/>
                </a:solidFill>
              </a:rPr>
              <a:t>IS NOT NULL</a:t>
            </a:r>
            <a:endParaRPr lang="zh-CN" altLang="en-US" sz="3400" dirty="0">
              <a:solidFill>
                <a:srgbClr val="C0000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smtClean="0"/>
              <a:t>注意</a:t>
            </a:r>
          </a:p>
        </p:txBody>
      </p:sp>
      <p:sp>
        <p:nvSpPr>
          <p:cNvPr id="54275" name="Rectangle 3"/>
          <p:cNvSpPr>
            <a:spLocks noGrp="1" noChangeArrowheads="1"/>
          </p:cNvSpPr>
          <p:nvPr>
            <p:ph type="body" idx="1"/>
          </p:nvPr>
        </p:nvSpPr>
        <p:spPr/>
        <p:txBody>
          <a:bodyPr/>
          <a:lstStyle/>
          <a:p>
            <a:pPr eaLnBrk="1" hangingPunct="1">
              <a:lnSpc>
                <a:spcPct val="150000"/>
              </a:lnSpc>
            </a:pPr>
            <a:r>
              <a:rPr lang="zh-CN" altLang="en-US" sz="3700" dirty="0" smtClean="0">
                <a:solidFill>
                  <a:srgbClr val="C00000"/>
                </a:solidFill>
                <a:latin typeface="楷体_GB2312" pitchFamily="49" charset="-122"/>
                <a:ea typeface="楷体_GB2312" pitchFamily="49" charset="-122"/>
              </a:rPr>
              <a:t>空值不是一个确定的值，所以不可以用等于或不等于来比较或衡量；</a:t>
            </a:r>
          </a:p>
          <a:p>
            <a:pPr eaLnBrk="1" hangingPunct="1">
              <a:lnSpc>
                <a:spcPct val="150000"/>
              </a:lnSpc>
            </a:pPr>
            <a:r>
              <a:rPr lang="zh-CN" altLang="en-US" sz="3700" dirty="0" smtClean="0">
                <a:solidFill>
                  <a:srgbClr val="C00000"/>
                </a:solidFill>
                <a:latin typeface="楷体_GB2312" pitchFamily="49" charset="-122"/>
                <a:ea typeface="楷体_GB2312" pitchFamily="49" charset="-122"/>
              </a:rPr>
              <a:t>空值只能说</a:t>
            </a:r>
            <a:r>
              <a:rPr lang="zh-CN" altLang="en-US" sz="3700" u="sng" dirty="0" smtClean="0">
                <a:solidFill>
                  <a:srgbClr val="C00000"/>
                </a:solidFill>
                <a:latin typeface="楷体_GB2312" pitchFamily="49" charset="-122"/>
                <a:ea typeface="楷体_GB2312" pitchFamily="49" charset="-122"/>
              </a:rPr>
              <a:t>是空值</a:t>
            </a:r>
            <a:r>
              <a:rPr lang="zh-CN" altLang="en-US" sz="3700" dirty="0" smtClean="0">
                <a:solidFill>
                  <a:srgbClr val="C00000"/>
                </a:solidFill>
                <a:latin typeface="楷体_GB2312" pitchFamily="49" charset="-122"/>
                <a:ea typeface="楷体_GB2312" pitchFamily="49" charset="-122"/>
              </a:rPr>
              <a:t>（</a:t>
            </a:r>
            <a:r>
              <a:rPr lang="en-US" altLang="zh-CN" sz="3700" dirty="0" smtClean="0">
                <a:solidFill>
                  <a:srgbClr val="C00000"/>
                </a:solidFill>
                <a:latin typeface="楷体_GB2312" pitchFamily="49" charset="-122"/>
                <a:ea typeface="楷体_GB2312" pitchFamily="49" charset="-122"/>
              </a:rPr>
              <a:t>IS NULL</a:t>
            </a:r>
            <a:r>
              <a:rPr lang="zh-CN" altLang="en-US" sz="3700" dirty="0" smtClean="0">
                <a:solidFill>
                  <a:srgbClr val="C00000"/>
                </a:solidFill>
                <a:latin typeface="楷体_GB2312" pitchFamily="49" charset="-122"/>
                <a:ea typeface="楷体_GB2312" pitchFamily="49" charset="-122"/>
              </a:rPr>
              <a:t>）或</a:t>
            </a:r>
            <a:r>
              <a:rPr lang="zh-CN" altLang="en-US" sz="3700" u="sng" dirty="0" smtClean="0">
                <a:solidFill>
                  <a:srgbClr val="C00000"/>
                </a:solidFill>
                <a:latin typeface="楷体_GB2312" pitchFamily="49" charset="-122"/>
                <a:ea typeface="楷体_GB2312" pitchFamily="49" charset="-122"/>
              </a:rPr>
              <a:t>不是空值</a:t>
            </a:r>
            <a:r>
              <a:rPr lang="zh-CN" altLang="en-US" sz="3700" dirty="0" smtClean="0">
                <a:solidFill>
                  <a:srgbClr val="C00000"/>
                </a:solidFill>
                <a:latin typeface="楷体_GB2312" pitchFamily="49" charset="-122"/>
                <a:ea typeface="楷体_GB2312" pitchFamily="49" charset="-122"/>
              </a:rPr>
              <a:t>（</a:t>
            </a:r>
            <a:r>
              <a:rPr lang="en-US" altLang="zh-CN" sz="3700" dirty="0" smtClean="0">
                <a:solidFill>
                  <a:srgbClr val="C00000"/>
                </a:solidFill>
                <a:latin typeface="楷体_GB2312" pitchFamily="49" charset="-122"/>
                <a:ea typeface="楷体_GB2312" pitchFamily="49" charset="-122"/>
              </a:rPr>
              <a:t>IS NOT NULL</a:t>
            </a:r>
            <a:r>
              <a:rPr lang="zh-CN" altLang="en-US" sz="3700" dirty="0" smtClean="0">
                <a:solidFill>
                  <a:srgbClr val="C00000"/>
                </a:solidFill>
                <a:latin typeface="楷体_GB2312" pitchFamily="49" charset="-122"/>
                <a:ea typeface="楷体_GB2312" pitchFamily="49" charset="-122"/>
              </a:rPr>
              <a:t>）。</a:t>
            </a:r>
          </a:p>
        </p:txBody>
      </p:sp>
      <p:sp>
        <p:nvSpPr>
          <p:cNvPr id="4" name="日期占位符 3"/>
          <p:cNvSpPr>
            <a:spLocks noGrp="1"/>
          </p:cNvSpPr>
          <p:nvPr>
            <p:ph type="dt" sz="half" idx="10"/>
          </p:nvPr>
        </p:nvSpPr>
        <p:spPr/>
        <p:txBody>
          <a:bodyPr/>
          <a:lstStyle/>
          <a:p>
            <a:pPr>
              <a:defRPr/>
            </a:pPr>
            <a:fld id="{83FB6E05-CC75-44FD-895F-A38195284F9D}"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39</a:t>
            </a:fld>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23528" y="188640"/>
            <a:ext cx="8287072" cy="801960"/>
          </a:xfrm>
        </p:spPr>
        <p:txBody>
          <a:bodyPr/>
          <a:lstStyle/>
          <a:p>
            <a:pPr eaLnBrk="1" hangingPunct="1"/>
            <a:r>
              <a:rPr lang="en-US" altLang="zh-CN" sz="4100" dirty="0" smtClean="0"/>
              <a:t>5.1 </a:t>
            </a:r>
            <a:r>
              <a:rPr lang="zh-CN" altLang="en-US" sz="4100" dirty="0" smtClean="0"/>
              <a:t>查询语句基本结构</a:t>
            </a:r>
          </a:p>
        </p:txBody>
      </p:sp>
      <p:sp>
        <p:nvSpPr>
          <p:cNvPr id="29699" name="Rectangle 3"/>
          <p:cNvSpPr>
            <a:spLocks noGrp="1" noChangeArrowheads="1"/>
          </p:cNvSpPr>
          <p:nvPr>
            <p:ph type="body" idx="1"/>
          </p:nvPr>
        </p:nvSpPr>
        <p:spPr>
          <a:xfrm>
            <a:off x="467544" y="1412776"/>
            <a:ext cx="8371656" cy="4680520"/>
          </a:xfrm>
        </p:spPr>
        <p:txBody>
          <a:bodyPr/>
          <a:lstStyle/>
          <a:p>
            <a:pPr>
              <a:buNone/>
            </a:pPr>
            <a:r>
              <a:rPr lang="en-US" altLang="zh-CN" sz="3200" dirty="0" smtClean="0"/>
              <a:t>SELECT &lt;</a:t>
            </a:r>
            <a:r>
              <a:rPr lang="zh-CN" altLang="zh-CN" sz="3200" dirty="0" smtClean="0"/>
              <a:t>目标列名序列</a:t>
            </a:r>
            <a:r>
              <a:rPr lang="en-US" altLang="zh-CN" sz="3200" dirty="0" smtClean="0"/>
              <a:t>&gt;    </a:t>
            </a:r>
            <a:r>
              <a:rPr lang="en-US" altLang="zh-CN" sz="3200" dirty="0" smtClean="0">
                <a:solidFill>
                  <a:srgbClr val="008000"/>
                </a:solidFill>
              </a:rPr>
              <a:t>-- </a:t>
            </a:r>
            <a:r>
              <a:rPr lang="zh-CN" altLang="zh-CN" sz="3200" dirty="0" smtClean="0">
                <a:solidFill>
                  <a:srgbClr val="008000"/>
                </a:solidFill>
              </a:rPr>
              <a:t>需要哪些列</a:t>
            </a:r>
          </a:p>
          <a:p>
            <a:pPr>
              <a:buNone/>
            </a:pPr>
            <a:r>
              <a:rPr lang="en-US" altLang="zh-CN" sz="3200" dirty="0" smtClean="0"/>
              <a:t>  FROM &lt;</a:t>
            </a:r>
            <a:r>
              <a:rPr lang="zh-CN" altLang="zh-CN" sz="3200" dirty="0" smtClean="0"/>
              <a:t>表名</a:t>
            </a:r>
            <a:r>
              <a:rPr lang="en-US" altLang="zh-CN" sz="3200" dirty="0" smtClean="0"/>
              <a:t>&gt;            </a:t>
            </a:r>
            <a:r>
              <a:rPr lang="en-US" altLang="zh-CN" sz="3200" dirty="0" smtClean="0">
                <a:solidFill>
                  <a:srgbClr val="008000"/>
                </a:solidFill>
              </a:rPr>
              <a:t>-- </a:t>
            </a:r>
            <a:r>
              <a:rPr lang="zh-CN" altLang="zh-CN" sz="3200" dirty="0" smtClean="0">
                <a:solidFill>
                  <a:srgbClr val="008000"/>
                </a:solidFill>
              </a:rPr>
              <a:t>来自于哪些表</a:t>
            </a:r>
          </a:p>
          <a:p>
            <a:pPr>
              <a:buNone/>
            </a:pPr>
            <a:r>
              <a:rPr lang="en-US" altLang="zh-CN" sz="3200" dirty="0" smtClean="0"/>
              <a:t> [WHERE &lt;</a:t>
            </a:r>
            <a:r>
              <a:rPr lang="zh-CN" altLang="zh-CN" sz="3200" dirty="0" smtClean="0"/>
              <a:t>行选择条件</a:t>
            </a:r>
            <a:r>
              <a:rPr lang="en-US" altLang="zh-CN" sz="3200" dirty="0" smtClean="0"/>
              <a:t>&gt;]    </a:t>
            </a:r>
            <a:r>
              <a:rPr lang="en-US" altLang="zh-CN" sz="3200" dirty="0" smtClean="0">
                <a:solidFill>
                  <a:srgbClr val="008000"/>
                </a:solidFill>
              </a:rPr>
              <a:t>-- </a:t>
            </a:r>
            <a:r>
              <a:rPr lang="zh-CN" altLang="zh-CN" sz="3200" dirty="0" smtClean="0">
                <a:solidFill>
                  <a:srgbClr val="008000"/>
                </a:solidFill>
              </a:rPr>
              <a:t>根据什么条件</a:t>
            </a:r>
          </a:p>
          <a:p>
            <a:pPr>
              <a:buNone/>
            </a:pPr>
            <a:r>
              <a:rPr lang="en-US" altLang="zh-CN" sz="3200" dirty="0" smtClean="0"/>
              <a:t> [GROUP BY &lt;</a:t>
            </a:r>
            <a:r>
              <a:rPr lang="zh-CN" altLang="zh-CN" sz="3200" dirty="0" smtClean="0"/>
              <a:t>分组依据列</a:t>
            </a:r>
            <a:r>
              <a:rPr lang="en-US" altLang="zh-CN" sz="3200" dirty="0" smtClean="0"/>
              <a:t>&gt;] </a:t>
            </a:r>
            <a:endParaRPr lang="zh-CN" altLang="zh-CN" sz="3200" dirty="0" smtClean="0"/>
          </a:p>
          <a:p>
            <a:pPr>
              <a:buNone/>
            </a:pPr>
            <a:r>
              <a:rPr lang="en-US" altLang="zh-CN" sz="3200" dirty="0" smtClean="0"/>
              <a:t> [HAVING &lt;</a:t>
            </a:r>
            <a:r>
              <a:rPr lang="zh-CN" altLang="zh-CN" sz="3200" dirty="0" smtClean="0"/>
              <a:t>组选择条件</a:t>
            </a:r>
            <a:r>
              <a:rPr lang="en-US" altLang="zh-CN" sz="3200" dirty="0" smtClean="0"/>
              <a:t>&gt;]</a:t>
            </a:r>
            <a:endParaRPr lang="zh-CN" altLang="zh-CN" sz="3200" dirty="0" smtClean="0"/>
          </a:p>
          <a:p>
            <a:pPr>
              <a:buNone/>
            </a:pPr>
            <a:r>
              <a:rPr lang="en-US" altLang="zh-CN" sz="3200" dirty="0" smtClean="0"/>
              <a:t> [ORDER BY &lt;</a:t>
            </a:r>
            <a:r>
              <a:rPr lang="zh-CN" altLang="zh-CN" sz="3200" dirty="0" smtClean="0"/>
              <a:t>排序依据列</a:t>
            </a:r>
            <a:r>
              <a:rPr lang="en-US" altLang="zh-CN" sz="3200" dirty="0" smtClean="0"/>
              <a:t>&gt;] </a:t>
            </a:r>
            <a:endParaRPr lang="en-US" altLang="zh-CN" sz="3200" dirty="0" smtClean="0">
              <a:solidFill>
                <a:srgbClr val="D60093"/>
              </a:solidFill>
            </a:endParaRPr>
          </a:p>
        </p:txBody>
      </p:sp>
      <p:sp>
        <p:nvSpPr>
          <p:cNvPr id="4" name="日期占位符 3"/>
          <p:cNvSpPr>
            <a:spLocks noGrp="1"/>
          </p:cNvSpPr>
          <p:nvPr>
            <p:ph type="dt" sz="half" idx="10"/>
          </p:nvPr>
        </p:nvSpPr>
        <p:spPr/>
        <p:txBody>
          <a:bodyPr/>
          <a:lstStyle/>
          <a:p>
            <a:pPr>
              <a:defRPr/>
            </a:pPr>
            <a:fld id="{5BEE1DE4-8E51-43EC-8FFE-6D76E1AD914E}"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a:t>
            </a:fld>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smtClean="0"/>
              <a:t>（</a:t>
            </a:r>
            <a:r>
              <a:rPr lang="en-US" altLang="zh-CN" smtClean="0"/>
              <a:t>6</a:t>
            </a:r>
            <a:r>
              <a:rPr lang="zh-CN" altLang="en-US" smtClean="0"/>
              <a:t>）多重条件查询</a:t>
            </a:r>
          </a:p>
        </p:txBody>
      </p:sp>
      <p:sp>
        <p:nvSpPr>
          <p:cNvPr id="6" name="日期占位符 5"/>
          <p:cNvSpPr>
            <a:spLocks noGrp="1"/>
          </p:cNvSpPr>
          <p:nvPr>
            <p:ph type="dt" sz="half" idx="10"/>
          </p:nvPr>
        </p:nvSpPr>
        <p:spPr/>
        <p:txBody>
          <a:bodyPr/>
          <a:lstStyle/>
          <a:p>
            <a:pPr>
              <a:defRPr/>
            </a:pPr>
            <a:fld id="{586698A5-9BE4-469D-A1FB-A544C21BF1D6}" type="datetime8">
              <a:rPr lang="zh-CN" altLang="en-US" smtClean="0"/>
              <a:pPr>
                <a:defRPr/>
              </a:pPr>
              <a:t>2016年3月3日9时10分</a:t>
            </a:fld>
            <a:endParaRPr lang="zh-CN" altLang="en-US" dirty="0"/>
          </a:p>
        </p:txBody>
      </p:sp>
      <p:sp>
        <p:nvSpPr>
          <p:cNvPr id="7" name="灯片编号占位符 6"/>
          <p:cNvSpPr>
            <a:spLocks noGrp="1"/>
          </p:cNvSpPr>
          <p:nvPr>
            <p:ph type="sldNum" sz="quarter" idx="12"/>
          </p:nvPr>
        </p:nvSpPr>
        <p:spPr/>
        <p:txBody>
          <a:bodyPr/>
          <a:lstStyle/>
          <a:p>
            <a:pPr>
              <a:defRPr/>
            </a:pPr>
            <a:fld id="{A1C693C5-2466-49C7-9407-97947274FDD1}" type="slidenum">
              <a:rPr lang="zh-CN" altLang="en-US" smtClean="0"/>
              <a:pPr>
                <a:defRPr/>
              </a:pPr>
              <a:t>40</a:t>
            </a:fld>
            <a:endParaRPr lang="zh-CN" altLang="en-US"/>
          </a:p>
        </p:txBody>
      </p:sp>
      <p:sp>
        <p:nvSpPr>
          <p:cNvPr id="8" name="内容占位符 7"/>
          <p:cNvSpPr>
            <a:spLocks noGrp="1"/>
          </p:cNvSpPr>
          <p:nvPr>
            <p:ph idx="1"/>
          </p:nvPr>
        </p:nvSpPr>
        <p:spPr>
          <a:xfrm>
            <a:off x="467544" y="1340768"/>
            <a:ext cx="8100194" cy="4678362"/>
          </a:xfrm>
        </p:spPr>
        <p:txBody>
          <a:bodyPr/>
          <a:lstStyle/>
          <a:p>
            <a:r>
              <a:rPr lang="zh-CN" altLang="zh-CN" dirty="0" smtClean="0"/>
              <a:t>当需要多个查询条件时，可以在</a:t>
            </a:r>
            <a:r>
              <a:rPr lang="en-US" altLang="zh-CN" dirty="0" smtClean="0"/>
              <a:t>WHERE</a:t>
            </a:r>
            <a:r>
              <a:rPr lang="zh-CN" altLang="zh-CN" dirty="0" smtClean="0"/>
              <a:t>子句中使用逻辑运算符</a:t>
            </a:r>
            <a:r>
              <a:rPr lang="en-US" altLang="zh-CN" dirty="0" smtClean="0">
                <a:solidFill>
                  <a:srgbClr val="FF0000"/>
                </a:solidFill>
              </a:rPr>
              <a:t>AND</a:t>
            </a:r>
            <a:r>
              <a:rPr lang="zh-CN" altLang="zh-CN" dirty="0" smtClean="0"/>
              <a:t>和</a:t>
            </a:r>
            <a:r>
              <a:rPr lang="en-US" altLang="zh-CN" dirty="0" smtClean="0">
                <a:solidFill>
                  <a:srgbClr val="FF0000"/>
                </a:solidFill>
              </a:rPr>
              <a:t>OR</a:t>
            </a:r>
            <a:r>
              <a:rPr lang="zh-CN" altLang="zh-CN" dirty="0" smtClean="0"/>
              <a:t>来组成多条件查询。</a:t>
            </a:r>
          </a:p>
          <a:p>
            <a:r>
              <a:rPr lang="zh-CN" altLang="zh-CN" dirty="0" smtClean="0"/>
              <a:t>例</a:t>
            </a:r>
            <a:r>
              <a:rPr lang="en-US" altLang="zh-CN" dirty="0" smtClean="0"/>
              <a:t>22.</a:t>
            </a:r>
            <a:r>
              <a:rPr lang="zh-CN" altLang="zh-CN" dirty="0" smtClean="0"/>
              <a:t>查询计算机系年龄</a:t>
            </a:r>
            <a:r>
              <a:rPr lang="en-US" altLang="zh-CN" dirty="0" smtClean="0"/>
              <a:t>20</a:t>
            </a:r>
            <a:r>
              <a:rPr lang="zh-CN" altLang="zh-CN" dirty="0" smtClean="0"/>
              <a:t>岁以下的学生姓名。</a:t>
            </a:r>
          </a:p>
          <a:p>
            <a:pPr lvl="1">
              <a:spcBef>
                <a:spcPts val="0"/>
              </a:spcBef>
              <a:buNone/>
            </a:pPr>
            <a:r>
              <a:rPr lang="en-US" altLang="zh-CN" sz="3200" dirty="0" smtClean="0">
                <a:solidFill>
                  <a:srgbClr val="005800"/>
                </a:solidFill>
              </a:rPr>
              <a:t> SELECT </a:t>
            </a:r>
            <a:r>
              <a:rPr lang="en-US" altLang="zh-CN" sz="3200" dirty="0" err="1" smtClean="0">
                <a:solidFill>
                  <a:srgbClr val="005800"/>
                </a:solidFill>
              </a:rPr>
              <a:t>Sname</a:t>
            </a:r>
            <a:r>
              <a:rPr lang="en-US" altLang="zh-CN" sz="3200" dirty="0" smtClean="0">
                <a:solidFill>
                  <a:srgbClr val="005800"/>
                </a:solidFill>
              </a:rPr>
              <a:t> FROM Student </a:t>
            </a:r>
            <a:endParaRPr lang="zh-CN" altLang="zh-CN" sz="3200" dirty="0" smtClean="0">
              <a:solidFill>
                <a:srgbClr val="005800"/>
              </a:solidFill>
            </a:endParaRPr>
          </a:p>
          <a:p>
            <a:pPr lvl="1">
              <a:spcBef>
                <a:spcPts val="0"/>
              </a:spcBef>
              <a:buNone/>
            </a:pPr>
            <a:r>
              <a:rPr lang="en-US" altLang="zh-CN" sz="3200" dirty="0" smtClean="0">
                <a:solidFill>
                  <a:srgbClr val="005800"/>
                </a:solidFill>
              </a:rPr>
              <a:t>   WHERE </a:t>
            </a:r>
            <a:r>
              <a:rPr lang="en-US" altLang="zh-CN" sz="3200" dirty="0" err="1" smtClean="0">
                <a:solidFill>
                  <a:srgbClr val="005800"/>
                </a:solidFill>
              </a:rPr>
              <a:t>Sdept</a:t>
            </a:r>
            <a:r>
              <a:rPr lang="en-US" altLang="zh-CN" sz="3200" dirty="0" smtClean="0">
                <a:solidFill>
                  <a:srgbClr val="005800"/>
                </a:solidFill>
              </a:rPr>
              <a:t> = '</a:t>
            </a:r>
            <a:r>
              <a:rPr lang="zh-CN" altLang="zh-CN" sz="3200" dirty="0" smtClean="0">
                <a:solidFill>
                  <a:srgbClr val="005800"/>
                </a:solidFill>
              </a:rPr>
              <a:t>计算机系</a:t>
            </a:r>
            <a:r>
              <a:rPr lang="en-US" altLang="zh-CN" sz="3200" dirty="0" smtClean="0">
                <a:solidFill>
                  <a:srgbClr val="005800"/>
                </a:solidFill>
              </a:rPr>
              <a:t>' </a:t>
            </a:r>
          </a:p>
          <a:p>
            <a:pPr lvl="1">
              <a:spcBef>
                <a:spcPts val="0"/>
              </a:spcBef>
              <a:buNone/>
            </a:pPr>
            <a:r>
              <a:rPr lang="en-US" altLang="zh-CN" sz="3200" dirty="0" smtClean="0">
                <a:solidFill>
                  <a:srgbClr val="005800"/>
                </a:solidFill>
              </a:rPr>
              <a:t>   AND Sage &lt; 20</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467544" y="1414934"/>
            <a:ext cx="8280920" cy="4678362"/>
          </a:xfrm>
        </p:spPr>
        <p:txBody>
          <a:bodyPr/>
          <a:lstStyle/>
          <a:p>
            <a:r>
              <a:rPr lang="zh-CN" altLang="zh-CN" sz="3200" dirty="0" smtClean="0"/>
              <a:t>例</a:t>
            </a:r>
            <a:r>
              <a:rPr lang="en-US" altLang="zh-CN" sz="3200" dirty="0" smtClean="0"/>
              <a:t>23.</a:t>
            </a:r>
            <a:r>
              <a:rPr lang="zh-CN" altLang="zh-CN" sz="3200" dirty="0" smtClean="0"/>
              <a:t>查询计算机系和信息管理系年龄</a:t>
            </a:r>
            <a:r>
              <a:rPr lang="en-US" altLang="zh-CN" sz="3200" dirty="0" smtClean="0"/>
              <a:t>18</a:t>
            </a:r>
            <a:r>
              <a:rPr lang="zh-CN" altLang="zh-CN" sz="3200" dirty="0" smtClean="0"/>
              <a:t>～</a:t>
            </a:r>
            <a:r>
              <a:rPr lang="en-US" altLang="zh-CN" sz="3200" dirty="0" smtClean="0"/>
              <a:t>20</a:t>
            </a:r>
            <a:r>
              <a:rPr lang="zh-CN" altLang="zh-CN" sz="3200" dirty="0" smtClean="0"/>
              <a:t>的学生的学号、姓名、所在系和年龄。</a:t>
            </a:r>
          </a:p>
          <a:p>
            <a:pPr lvl="1">
              <a:buNone/>
            </a:pPr>
            <a:r>
              <a:rPr lang="en-US" altLang="zh-CN" sz="3200" dirty="0" smtClean="0">
                <a:solidFill>
                  <a:srgbClr val="005800"/>
                </a:solidFill>
              </a:rPr>
              <a:t>SELECT </a:t>
            </a:r>
            <a:r>
              <a:rPr lang="en-US" altLang="zh-CN" sz="3200" dirty="0" err="1" smtClean="0">
                <a:solidFill>
                  <a:srgbClr val="005800"/>
                </a:solidFill>
              </a:rPr>
              <a:t>Sno</a:t>
            </a:r>
            <a:r>
              <a:rPr lang="en-US" altLang="zh-CN" sz="3200" dirty="0" smtClean="0">
                <a:solidFill>
                  <a:srgbClr val="005800"/>
                </a:solidFill>
              </a:rPr>
              <a:t>, </a:t>
            </a:r>
            <a:r>
              <a:rPr lang="en-US" altLang="zh-CN" sz="3200" dirty="0" err="1" smtClean="0">
                <a:solidFill>
                  <a:srgbClr val="005800"/>
                </a:solidFill>
              </a:rPr>
              <a:t>Sname</a:t>
            </a:r>
            <a:r>
              <a:rPr lang="en-US" altLang="zh-CN" sz="3200" dirty="0" smtClean="0">
                <a:solidFill>
                  <a:srgbClr val="005800"/>
                </a:solidFill>
              </a:rPr>
              <a:t>, </a:t>
            </a:r>
            <a:r>
              <a:rPr lang="en-US" altLang="zh-CN" sz="3200" dirty="0" err="1" smtClean="0">
                <a:solidFill>
                  <a:srgbClr val="005800"/>
                </a:solidFill>
              </a:rPr>
              <a:t>Sdept</a:t>
            </a:r>
            <a:r>
              <a:rPr lang="en-US" altLang="zh-CN" sz="3200" dirty="0" smtClean="0">
                <a:solidFill>
                  <a:srgbClr val="005800"/>
                </a:solidFill>
              </a:rPr>
              <a:t>, Sage </a:t>
            </a:r>
          </a:p>
          <a:p>
            <a:pPr lvl="1">
              <a:buNone/>
            </a:pPr>
            <a:r>
              <a:rPr lang="en-US" altLang="zh-CN" sz="3200" dirty="0" smtClean="0">
                <a:solidFill>
                  <a:srgbClr val="005800"/>
                </a:solidFill>
              </a:rPr>
              <a:t>  FROM Student</a:t>
            </a:r>
            <a:endParaRPr lang="zh-CN" altLang="zh-CN" sz="3200" dirty="0" smtClean="0">
              <a:solidFill>
                <a:srgbClr val="005800"/>
              </a:solidFill>
            </a:endParaRPr>
          </a:p>
          <a:p>
            <a:pPr lvl="1">
              <a:buNone/>
            </a:pPr>
            <a:r>
              <a:rPr lang="en-US" altLang="zh-CN" sz="3200" dirty="0" smtClean="0">
                <a:solidFill>
                  <a:srgbClr val="005800"/>
                </a:solidFill>
              </a:rPr>
              <a:t>  WHERE (</a:t>
            </a:r>
            <a:r>
              <a:rPr lang="en-US" altLang="zh-CN" sz="3200" dirty="0" err="1" smtClean="0">
                <a:solidFill>
                  <a:srgbClr val="005800"/>
                </a:solidFill>
              </a:rPr>
              <a:t>Sdept</a:t>
            </a:r>
            <a:r>
              <a:rPr lang="en-US" altLang="zh-CN" sz="3200" dirty="0" smtClean="0">
                <a:solidFill>
                  <a:srgbClr val="005800"/>
                </a:solidFill>
              </a:rPr>
              <a:t> = '</a:t>
            </a:r>
            <a:r>
              <a:rPr lang="zh-CN" altLang="zh-CN" sz="3200" dirty="0" smtClean="0">
                <a:solidFill>
                  <a:srgbClr val="005800"/>
                </a:solidFill>
              </a:rPr>
              <a:t>计算机系</a:t>
            </a:r>
            <a:r>
              <a:rPr lang="en-US" altLang="zh-CN" sz="3200" dirty="0" smtClean="0">
                <a:solidFill>
                  <a:srgbClr val="005800"/>
                </a:solidFill>
              </a:rPr>
              <a:t>' </a:t>
            </a:r>
          </a:p>
          <a:p>
            <a:pPr lvl="1">
              <a:buNone/>
            </a:pPr>
            <a:r>
              <a:rPr lang="en-US" altLang="zh-CN" sz="3200" dirty="0" smtClean="0">
                <a:solidFill>
                  <a:srgbClr val="005800"/>
                </a:solidFill>
              </a:rPr>
              <a:t>     OR </a:t>
            </a:r>
            <a:r>
              <a:rPr lang="en-US" altLang="zh-CN" sz="3200" dirty="0" err="1" smtClean="0">
                <a:solidFill>
                  <a:srgbClr val="005800"/>
                </a:solidFill>
              </a:rPr>
              <a:t>Sdept</a:t>
            </a:r>
            <a:r>
              <a:rPr lang="en-US" altLang="zh-CN" sz="3200" dirty="0" smtClean="0">
                <a:solidFill>
                  <a:srgbClr val="005800"/>
                </a:solidFill>
              </a:rPr>
              <a:t> = '</a:t>
            </a:r>
            <a:r>
              <a:rPr lang="zh-CN" altLang="zh-CN" sz="3200" dirty="0" smtClean="0">
                <a:solidFill>
                  <a:srgbClr val="005800"/>
                </a:solidFill>
              </a:rPr>
              <a:t>信息管理系</a:t>
            </a:r>
            <a:r>
              <a:rPr lang="en-US" altLang="zh-CN" sz="3200" dirty="0" smtClean="0">
                <a:solidFill>
                  <a:srgbClr val="005800"/>
                </a:solidFill>
              </a:rPr>
              <a:t>') </a:t>
            </a:r>
            <a:endParaRPr lang="zh-CN" altLang="zh-CN" sz="3200" dirty="0" smtClean="0">
              <a:solidFill>
                <a:srgbClr val="005800"/>
              </a:solidFill>
            </a:endParaRPr>
          </a:p>
          <a:p>
            <a:pPr lvl="1">
              <a:buNone/>
            </a:pPr>
            <a:r>
              <a:rPr lang="en-US" altLang="zh-CN" sz="3200" dirty="0" smtClean="0">
                <a:solidFill>
                  <a:srgbClr val="005800"/>
                </a:solidFill>
              </a:rPr>
              <a:t>    AND Sage between 18 and 20</a:t>
            </a:r>
            <a:endParaRPr lang="zh-CN" altLang="en-US" sz="3200" dirty="0">
              <a:solidFill>
                <a:srgbClr val="0058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41</a:t>
            </a:fld>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a:t>
            </a:r>
            <a:endParaRPr lang="zh-CN" altLang="en-US" dirty="0"/>
          </a:p>
        </p:txBody>
      </p:sp>
      <p:sp>
        <p:nvSpPr>
          <p:cNvPr id="3" name="内容占位符 2"/>
          <p:cNvSpPr>
            <a:spLocks noGrp="1"/>
          </p:cNvSpPr>
          <p:nvPr>
            <p:ph idx="1"/>
          </p:nvPr>
        </p:nvSpPr>
        <p:spPr>
          <a:xfrm>
            <a:off x="467544" y="1414934"/>
            <a:ext cx="8352928" cy="4678362"/>
          </a:xfrm>
        </p:spPr>
        <p:txBody>
          <a:bodyPr/>
          <a:lstStyle/>
          <a:p>
            <a:r>
              <a:rPr lang="zh-CN" altLang="zh-CN" sz="3200" dirty="0" smtClean="0"/>
              <a:t>注意：</a:t>
            </a:r>
            <a:r>
              <a:rPr lang="en-US" altLang="zh-CN" sz="3200" dirty="0" smtClean="0"/>
              <a:t>OR</a:t>
            </a:r>
            <a:r>
              <a:rPr lang="zh-CN" altLang="zh-CN" sz="3200" dirty="0" smtClean="0"/>
              <a:t>的优先级小于</a:t>
            </a:r>
            <a:r>
              <a:rPr lang="en-US" altLang="zh-CN" sz="3200" dirty="0" smtClean="0"/>
              <a:t>AND</a:t>
            </a:r>
            <a:r>
              <a:rPr lang="zh-CN" altLang="zh-CN" sz="3200" dirty="0" smtClean="0"/>
              <a:t>，要改变运算的顺序可通过加括号的方式实现。</a:t>
            </a:r>
          </a:p>
          <a:p>
            <a:r>
              <a:rPr lang="en-US" altLang="zh-CN" sz="3200" dirty="0" smtClean="0"/>
              <a:t> </a:t>
            </a:r>
            <a:r>
              <a:rPr lang="zh-CN" altLang="zh-CN" sz="3200" dirty="0" smtClean="0"/>
              <a:t>例</a:t>
            </a:r>
            <a:r>
              <a:rPr lang="en-US" altLang="zh-CN" sz="3200" dirty="0" smtClean="0"/>
              <a:t>23</a:t>
            </a:r>
            <a:r>
              <a:rPr lang="zh-CN" altLang="zh-CN" sz="3200" dirty="0" smtClean="0"/>
              <a:t>的查询也可以写为：</a:t>
            </a:r>
          </a:p>
          <a:p>
            <a:pPr>
              <a:buNone/>
            </a:pPr>
            <a:r>
              <a:rPr lang="en-US" altLang="zh-CN" sz="3200" dirty="0" smtClean="0">
                <a:solidFill>
                  <a:srgbClr val="005800"/>
                </a:solidFill>
              </a:rPr>
              <a:t>  SELECT </a:t>
            </a:r>
            <a:r>
              <a:rPr lang="en-US" altLang="zh-CN" sz="3200" dirty="0" err="1" smtClean="0">
                <a:solidFill>
                  <a:srgbClr val="005800"/>
                </a:solidFill>
              </a:rPr>
              <a:t>Sno</a:t>
            </a:r>
            <a:r>
              <a:rPr lang="en-US" altLang="zh-CN" sz="3200" dirty="0" smtClean="0">
                <a:solidFill>
                  <a:srgbClr val="005800"/>
                </a:solidFill>
              </a:rPr>
              <a:t>, </a:t>
            </a:r>
            <a:r>
              <a:rPr lang="en-US" altLang="zh-CN" sz="3200" dirty="0" err="1" smtClean="0">
                <a:solidFill>
                  <a:srgbClr val="005800"/>
                </a:solidFill>
              </a:rPr>
              <a:t>Sname</a:t>
            </a:r>
            <a:r>
              <a:rPr lang="en-US" altLang="zh-CN" sz="3200" dirty="0" smtClean="0">
                <a:solidFill>
                  <a:srgbClr val="005800"/>
                </a:solidFill>
              </a:rPr>
              <a:t>, </a:t>
            </a:r>
            <a:r>
              <a:rPr lang="en-US" altLang="zh-CN" sz="3200" dirty="0" err="1" smtClean="0">
                <a:solidFill>
                  <a:srgbClr val="005800"/>
                </a:solidFill>
              </a:rPr>
              <a:t>Sdept</a:t>
            </a:r>
            <a:r>
              <a:rPr lang="en-US" altLang="zh-CN" sz="3200" dirty="0" smtClean="0">
                <a:solidFill>
                  <a:srgbClr val="005800"/>
                </a:solidFill>
              </a:rPr>
              <a:t>, Sage</a:t>
            </a:r>
          </a:p>
          <a:p>
            <a:pPr>
              <a:buNone/>
            </a:pPr>
            <a:r>
              <a:rPr lang="en-US" altLang="zh-CN" sz="3200" dirty="0" smtClean="0">
                <a:solidFill>
                  <a:srgbClr val="005800"/>
                </a:solidFill>
              </a:rPr>
              <a:t>    FROM Student</a:t>
            </a:r>
            <a:endParaRPr lang="zh-CN" altLang="zh-CN" sz="3200" dirty="0" smtClean="0">
              <a:solidFill>
                <a:srgbClr val="005800"/>
              </a:solidFill>
            </a:endParaRPr>
          </a:p>
          <a:p>
            <a:pPr>
              <a:buNone/>
            </a:pPr>
            <a:r>
              <a:rPr lang="en-US" altLang="zh-CN" sz="3200" dirty="0" smtClean="0">
                <a:solidFill>
                  <a:srgbClr val="005800"/>
                </a:solidFill>
              </a:rPr>
              <a:t>    </a:t>
            </a:r>
            <a:r>
              <a:rPr lang="en-US" altLang="zh-CN" sz="2800" dirty="0" smtClean="0">
                <a:solidFill>
                  <a:srgbClr val="005800"/>
                </a:solidFill>
              </a:rPr>
              <a:t>WHERE </a:t>
            </a:r>
            <a:r>
              <a:rPr lang="en-US" altLang="zh-CN" sz="2800" dirty="0" err="1" smtClean="0">
                <a:solidFill>
                  <a:srgbClr val="005800"/>
                </a:solidFill>
              </a:rPr>
              <a:t>Sdept</a:t>
            </a:r>
            <a:r>
              <a:rPr lang="en-US" altLang="zh-CN" sz="2800" dirty="0" smtClean="0">
                <a:solidFill>
                  <a:srgbClr val="005800"/>
                </a:solidFill>
              </a:rPr>
              <a:t> in( '</a:t>
            </a:r>
            <a:r>
              <a:rPr lang="zh-CN" altLang="zh-CN" sz="2800" dirty="0" smtClean="0">
                <a:solidFill>
                  <a:srgbClr val="005800"/>
                </a:solidFill>
              </a:rPr>
              <a:t>计算机系</a:t>
            </a:r>
            <a:r>
              <a:rPr lang="en-US" altLang="zh-CN" sz="2800" dirty="0" smtClean="0">
                <a:solidFill>
                  <a:srgbClr val="005800"/>
                </a:solidFill>
              </a:rPr>
              <a:t>', '</a:t>
            </a:r>
            <a:r>
              <a:rPr lang="zh-CN" altLang="zh-CN" sz="2800" dirty="0" smtClean="0">
                <a:solidFill>
                  <a:srgbClr val="005800"/>
                </a:solidFill>
              </a:rPr>
              <a:t>信息管理系</a:t>
            </a:r>
            <a:r>
              <a:rPr lang="en-US" altLang="zh-CN" sz="2800" dirty="0" smtClean="0">
                <a:solidFill>
                  <a:srgbClr val="005800"/>
                </a:solidFill>
              </a:rPr>
              <a:t>')</a:t>
            </a:r>
            <a:r>
              <a:rPr lang="en-US" altLang="zh-CN" sz="3200" dirty="0" smtClean="0">
                <a:solidFill>
                  <a:srgbClr val="005800"/>
                </a:solidFill>
              </a:rPr>
              <a:t>  </a:t>
            </a:r>
            <a:endParaRPr lang="zh-CN" altLang="zh-CN" sz="3200" dirty="0" smtClean="0">
              <a:solidFill>
                <a:srgbClr val="005800"/>
              </a:solidFill>
            </a:endParaRPr>
          </a:p>
          <a:p>
            <a:pPr>
              <a:buNone/>
            </a:pPr>
            <a:r>
              <a:rPr lang="en-US" altLang="zh-CN" sz="3200" dirty="0" smtClean="0">
                <a:solidFill>
                  <a:srgbClr val="005800"/>
                </a:solidFill>
              </a:rPr>
              <a:t>    AND Sage between 18 and 20</a:t>
            </a:r>
            <a:endParaRPr lang="zh-CN" altLang="zh-CN" sz="3200" dirty="0" smtClean="0">
              <a:solidFill>
                <a:srgbClr val="005800"/>
              </a:solidFill>
            </a:endParaRPr>
          </a:p>
          <a:p>
            <a:endParaRPr lang="zh-CN" altLang="en-US" sz="3200" dirty="0"/>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42</a:t>
            </a:fld>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smtClean="0"/>
              <a:t>3. </a:t>
            </a:r>
            <a:r>
              <a:rPr lang="zh-CN" altLang="en-US" smtClean="0"/>
              <a:t>对查询结果排序</a:t>
            </a:r>
          </a:p>
        </p:txBody>
      </p:sp>
      <p:sp>
        <p:nvSpPr>
          <p:cNvPr id="57347" name="Rectangle 3"/>
          <p:cNvSpPr>
            <a:spLocks noGrp="1" noChangeArrowheads="1"/>
          </p:cNvSpPr>
          <p:nvPr>
            <p:ph type="body" idx="1"/>
          </p:nvPr>
        </p:nvSpPr>
        <p:spPr>
          <a:xfrm>
            <a:off x="323850" y="1412875"/>
            <a:ext cx="8515350" cy="4680421"/>
          </a:xfrm>
        </p:spPr>
        <p:txBody>
          <a:bodyPr/>
          <a:lstStyle/>
          <a:p>
            <a:pPr eaLnBrk="1" hangingPunct="1"/>
            <a:r>
              <a:rPr lang="zh-CN" altLang="en-US" sz="3200" dirty="0" smtClean="0"/>
              <a:t>可用</a:t>
            </a:r>
            <a:r>
              <a:rPr lang="en-US" altLang="zh-CN" sz="3200" dirty="0" smtClean="0"/>
              <a:t>ORDER BY</a:t>
            </a:r>
            <a:r>
              <a:rPr lang="zh-CN" altLang="en-US" sz="3200" dirty="0" smtClean="0"/>
              <a:t>子句对查询结果进行排序。</a:t>
            </a:r>
            <a:r>
              <a:rPr lang="en-US" altLang="zh-CN" sz="3200" dirty="0" smtClean="0"/>
              <a:t> </a:t>
            </a:r>
          </a:p>
          <a:p>
            <a:pPr algn="just" eaLnBrk="1" hangingPunct="1">
              <a:buFontTx/>
              <a:buNone/>
            </a:pPr>
            <a:r>
              <a:rPr lang="zh-CN" altLang="en-US" dirty="0" smtClean="0"/>
              <a:t>	</a:t>
            </a:r>
            <a:r>
              <a:rPr lang="en-US" altLang="zh-CN" sz="2900" dirty="0" smtClean="0">
                <a:solidFill>
                  <a:srgbClr val="FF0000"/>
                </a:solidFill>
              </a:rPr>
              <a:t>ORDER BY &lt;</a:t>
            </a:r>
            <a:r>
              <a:rPr lang="zh-CN" altLang="en-US" sz="2900" dirty="0" smtClean="0">
                <a:solidFill>
                  <a:srgbClr val="FF0000"/>
                </a:solidFill>
              </a:rPr>
              <a:t>列名</a:t>
            </a:r>
            <a:r>
              <a:rPr lang="en-US" altLang="zh-CN" sz="2900" dirty="0" smtClean="0">
                <a:solidFill>
                  <a:srgbClr val="FF0000"/>
                </a:solidFill>
              </a:rPr>
              <a:t>&gt; [ASC | DESC ] [,&lt;</a:t>
            </a:r>
            <a:r>
              <a:rPr lang="zh-CN" altLang="en-US" sz="2900" dirty="0" smtClean="0">
                <a:solidFill>
                  <a:srgbClr val="FF0000"/>
                </a:solidFill>
              </a:rPr>
              <a:t>列名</a:t>
            </a:r>
            <a:r>
              <a:rPr lang="en-US" altLang="zh-CN" sz="2900" dirty="0" smtClean="0">
                <a:solidFill>
                  <a:srgbClr val="FF0000"/>
                </a:solidFill>
              </a:rPr>
              <a:t>&gt; … ] </a:t>
            </a:r>
          </a:p>
          <a:p>
            <a:pPr eaLnBrk="1" hangingPunct="1"/>
            <a:r>
              <a:rPr lang="zh-CN" altLang="en-US" sz="3200" dirty="0" smtClean="0"/>
              <a:t>说明：按</a:t>
            </a:r>
            <a:r>
              <a:rPr lang="en-US" altLang="zh-CN" sz="3200" dirty="0" smtClean="0"/>
              <a:t>&lt;</a:t>
            </a:r>
            <a:r>
              <a:rPr lang="zh-CN" altLang="en-US" sz="3200" dirty="0" smtClean="0"/>
              <a:t>列名</a:t>
            </a:r>
            <a:r>
              <a:rPr lang="en-US" altLang="zh-CN" sz="3200" dirty="0" smtClean="0"/>
              <a:t>&gt;</a:t>
            </a:r>
            <a:r>
              <a:rPr lang="zh-CN" altLang="en-US" sz="3200" dirty="0" smtClean="0"/>
              <a:t>进行升序（</a:t>
            </a:r>
            <a:r>
              <a:rPr lang="en-US" altLang="zh-CN" sz="3200" dirty="0" smtClean="0"/>
              <a:t>ASC</a:t>
            </a:r>
            <a:r>
              <a:rPr lang="zh-CN" altLang="en-US" sz="3200" dirty="0" smtClean="0"/>
              <a:t>）或降序（</a:t>
            </a:r>
            <a:r>
              <a:rPr lang="en-US" altLang="zh-CN" sz="3200" dirty="0" smtClean="0"/>
              <a:t>DESC</a:t>
            </a:r>
            <a:r>
              <a:rPr lang="zh-CN" altLang="en-US" sz="3200" dirty="0" smtClean="0"/>
              <a:t>）排序。</a:t>
            </a:r>
            <a:endParaRPr lang="en-US" altLang="zh-CN" sz="3200" dirty="0" smtClean="0"/>
          </a:p>
          <a:p>
            <a:pPr eaLnBrk="1" hangingPunct="1"/>
            <a:r>
              <a:rPr lang="zh-CN" altLang="en-US" sz="3200" dirty="0" smtClean="0"/>
              <a:t>当</a:t>
            </a:r>
            <a:r>
              <a:rPr lang="zh-CN" altLang="zh-CN" sz="3200" dirty="0" smtClean="0"/>
              <a:t>用多个列排序</a:t>
            </a:r>
            <a:r>
              <a:rPr lang="zh-CN" altLang="en-US" sz="3200" dirty="0" smtClean="0"/>
              <a:t>时</a:t>
            </a:r>
            <a:r>
              <a:rPr lang="zh-CN" altLang="zh-CN" sz="3200" dirty="0" smtClean="0"/>
              <a:t>，这些列在该子句中出现的顺序决定了对结果集进行排序的方式。</a:t>
            </a:r>
            <a:r>
              <a:rPr lang="zh-CN" altLang="en-US" sz="3200" dirty="0" smtClean="0"/>
              <a:t> </a:t>
            </a:r>
          </a:p>
          <a:p>
            <a:pPr eaLnBrk="1" hangingPunct="1"/>
            <a:endParaRPr lang="zh-CN" altLang="en-US" sz="2900" dirty="0" smtClean="0"/>
          </a:p>
        </p:txBody>
      </p:sp>
      <p:sp>
        <p:nvSpPr>
          <p:cNvPr id="4" name="日期占位符 3"/>
          <p:cNvSpPr>
            <a:spLocks noGrp="1"/>
          </p:cNvSpPr>
          <p:nvPr>
            <p:ph type="dt" sz="half" idx="10"/>
          </p:nvPr>
        </p:nvSpPr>
        <p:spPr/>
        <p:txBody>
          <a:bodyPr/>
          <a:lstStyle/>
          <a:p>
            <a:pPr>
              <a:defRPr/>
            </a:pPr>
            <a:fld id="{6EE96985-C90A-4E32-B642-93BF12E7EBCD}"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43</a:t>
            </a:fld>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pPr>
              <a:lnSpc>
                <a:spcPct val="100000"/>
              </a:lnSpc>
              <a:spcBef>
                <a:spcPts val="0"/>
              </a:spcBef>
            </a:pPr>
            <a:r>
              <a:rPr lang="zh-CN" altLang="zh-CN" sz="3200" dirty="0" smtClean="0"/>
              <a:t>例</a:t>
            </a:r>
            <a:r>
              <a:rPr lang="en-US" altLang="zh-CN" sz="3200" dirty="0" smtClean="0"/>
              <a:t>24.</a:t>
            </a:r>
            <a:r>
              <a:rPr lang="zh-CN" altLang="zh-CN" sz="3200" dirty="0" smtClean="0"/>
              <a:t>将学生按年龄的升序排序。</a:t>
            </a:r>
          </a:p>
          <a:p>
            <a:pPr>
              <a:lnSpc>
                <a:spcPct val="100000"/>
              </a:lnSpc>
              <a:spcBef>
                <a:spcPts val="0"/>
              </a:spcBef>
              <a:buNone/>
            </a:pPr>
            <a:r>
              <a:rPr lang="en-US" altLang="zh-CN" sz="3200" dirty="0" smtClean="0">
                <a:solidFill>
                  <a:srgbClr val="005800"/>
                </a:solidFill>
              </a:rPr>
              <a:t>  SELECT * FROM Student </a:t>
            </a:r>
            <a:r>
              <a:rPr lang="en-US" altLang="zh-CN" sz="3200" dirty="0" smtClean="0">
                <a:solidFill>
                  <a:srgbClr val="C00000"/>
                </a:solidFill>
              </a:rPr>
              <a:t>ORDER BY Sage</a:t>
            </a:r>
            <a:endParaRPr lang="zh-CN" altLang="en-US" sz="3200" dirty="0">
              <a:solidFill>
                <a:srgbClr val="C000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44</a:t>
            </a:fld>
            <a:endParaRPr lang="zh-CN" altLang="en-US"/>
          </a:p>
        </p:txBody>
      </p:sp>
      <p:graphicFrame>
        <p:nvGraphicFramePr>
          <p:cNvPr id="9" name="表格 8"/>
          <p:cNvGraphicFramePr>
            <a:graphicFrameLocks noGrp="1"/>
          </p:cNvGraphicFramePr>
          <p:nvPr/>
        </p:nvGraphicFramePr>
        <p:xfrm>
          <a:off x="323528" y="2636912"/>
          <a:ext cx="4320480" cy="2808311"/>
        </p:xfrm>
        <a:graphic>
          <a:graphicData uri="http://schemas.openxmlformats.org/drawingml/2006/table">
            <a:tbl>
              <a:tblPr/>
              <a:tblGrid>
                <a:gridCol w="953047"/>
                <a:gridCol w="836865"/>
                <a:gridCol w="617211"/>
                <a:gridCol w="678933"/>
                <a:gridCol w="1234424"/>
              </a:tblGrid>
              <a:tr h="255301">
                <a:tc>
                  <a:txBody>
                    <a:bodyPr/>
                    <a:lstStyle/>
                    <a:p>
                      <a:pPr indent="127000" algn="ctr">
                        <a:spcAft>
                          <a:spcPts val="0"/>
                        </a:spcAft>
                      </a:pPr>
                      <a:r>
                        <a:rPr lang="en-US" sz="1400" b="1" kern="1000" dirty="0" err="1">
                          <a:solidFill>
                            <a:srgbClr val="0000FF"/>
                          </a:solidFill>
                          <a:latin typeface="Times New Roman"/>
                          <a:ea typeface="方正书宋简体"/>
                          <a:cs typeface="Times New Roman"/>
                        </a:rPr>
                        <a:t>Sno</a:t>
                      </a:r>
                      <a:endParaRPr lang="zh-CN" sz="16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err="1">
                          <a:solidFill>
                            <a:srgbClr val="0000FF"/>
                          </a:solidFill>
                          <a:latin typeface="Times New Roman"/>
                          <a:ea typeface="方正书宋简体"/>
                          <a:cs typeface="Times New Roman"/>
                        </a:rPr>
                        <a:t>Sname</a:t>
                      </a:r>
                      <a:endParaRPr lang="zh-CN" sz="16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err="1">
                          <a:solidFill>
                            <a:srgbClr val="0000FF"/>
                          </a:solidFill>
                          <a:latin typeface="Times New Roman"/>
                          <a:ea typeface="方正书宋简体"/>
                          <a:cs typeface="Times New Roman"/>
                        </a:rPr>
                        <a:t>Ssex</a:t>
                      </a:r>
                      <a:endParaRPr lang="zh-CN" sz="16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FF"/>
                          </a:solidFill>
                          <a:latin typeface="Times New Roman"/>
                          <a:ea typeface="方正书宋简体"/>
                          <a:cs typeface="Times New Roman"/>
                        </a:rPr>
                        <a:t>Sage</a:t>
                      </a:r>
                      <a:endParaRPr lang="zh-CN" sz="16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err="1">
                          <a:solidFill>
                            <a:srgbClr val="0000FF"/>
                          </a:solidFill>
                          <a:latin typeface="Times New Roman"/>
                          <a:ea typeface="方正书宋简体"/>
                          <a:cs typeface="Times New Roman"/>
                        </a:rPr>
                        <a:t>Sdept</a:t>
                      </a:r>
                      <a:endParaRPr lang="zh-CN" sz="16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a:ea typeface="方正书宋简体"/>
                          <a:cs typeface="Times New Roman"/>
                        </a:rPr>
                        <a:t>0811101</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李勇</a:t>
                      </a:r>
                      <a:r>
                        <a:rPr lang="en-US" sz="1400" b="1" kern="1000" dirty="0">
                          <a:solidFill>
                            <a:srgbClr val="000000"/>
                          </a:solidFill>
                          <a:latin typeface="Times New Roman"/>
                          <a:ea typeface="宋体"/>
                          <a:cs typeface="Times New Roman"/>
                        </a:rPr>
                        <a:t>   </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男</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宋体"/>
                          <a:ea typeface="方正书宋简体"/>
                          <a:cs typeface="Times New Roman"/>
                        </a:rPr>
                        <a:t>21</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a:ea typeface="宋体"/>
                          <a:cs typeface="Times New Roman"/>
                        </a:rPr>
                        <a:t>计算机系</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a:ea typeface="方正书宋简体"/>
                          <a:cs typeface="Times New Roman"/>
                        </a:rPr>
                        <a:t>0811102</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刘晨</a:t>
                      </a:r>
                      <a:r>
                        <a:rPr lang="en-US" sz="1400" b="1" kern="1000" dirty="0">
                          <a:solidFill>
                            <a:srgbClr val="000000"/>
                          </a:solidFill>
                          <a:latin typeface="Times New Roman"/>
                          <a:ea typeface="宋体"/>
                          <a:cs typeface="Times New Roman"/>
                        </a:rPr>
                        <a:t>   </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男</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a:ea typeface="方正书宋简体"/>
                          <a:cs typeface="Times New Roman"/>
                        </a:rPr>
                        <a:t>20</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计算机系</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a:ea typeface="方正书宋简体"/>
                          <a:cs typeface="Times New Roman"/>
                        </a:rPr>
                        <a:t>0811103</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王敏</a:t>
                      </a:r>
                      <a:r>
                        <a:rPr lang="en-US" sz="1400" b="1" kern="1000" dirty="0">
                          <a:solidFill>
                            <a:srgbClr val="000000"/>
                          </a:solidFill>
                          <a:latin typeface="Times New Roman"/>
                          <a:ea typeface="宋体"/>
                          <a:cs typeface="Times New Roman"/>
                        </a:rPr>
                        <a:t>   </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女</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a:ea typeface="方正书宋简体"/>
                          <a:cs typeface="Times New Roman"/>
                        </a:rPr>
                        <a:t>20</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a:ea typeface="宋体"/>
                          <a:cs typeface="Times New Roman"/>
                        </a:rPr>
                        <a:t>计算机系</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a:solidFill>
                            <a:srgbClr val="000000"/>
                          </a:solidFill>
                          <a:latin typeface="宋体"/>
                          <a:ea typeface="方正书宋简体"/>
                          <a:cs typeface="Times New Roman"/>
                        </a:rPr>
                        <a:t>0811104</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a:ea typeface="宋体"/>
                          <a:cs typeface="Times New Roman"/>
                        </a:rPr>
                        <a:t>张小红</a:t>
                      </a:r>
                      <a:r>
                        <a:rPr lang="en-US" sz="1400" b="1" kern="1000" dirty="0">
                          <a:solidFill>
                            <a:schemeClr val="tx1"/>
                          </a:solidFill>
                          <a:latin typeface="Times New Roman"/>
                          <a:ea typeface="宋体"/>
                          <a:cs typeface="Times New Roman"/>
                        </a:rPr>
                        <a:t>  </a:t>
                      </a:r>
                      <a:endParaRPr lang="zh-CN" sz="1600" b="1" kern="1000" dirty="0">
                        <a:solidFill>
                          <a:schemeClr val="tx1"/>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女</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a:ea typeface="方正书宋简体"/>
                          <a:cs typeface="Times New Roman"/>
                        </a:rPr>
                        <a:t>19</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计算机系</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a:ea typeface="方正书宋简体"/>
                          <a:cs typeface="Times New Roman"/>
                        </a:rPr>
                        <a:t>0821101</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a:ea typeface="宋体"/>
                          <a:cs typeface="Times New Roman"/>
                        </a:rPr>
                        <a:t>张立</a:t>
                      </a:r>
                      <a:r>
                        <a:rPr lang="en-US" sz="1400" b="1" kern="1000" dirty="0">
                          <a:solidFill>
                            <a:schemeClr val="tx1"/>
                          </a:solidFill>
                          <a:latin typeface="Times New Roman"/>
                          <a:ea typeface="宋体"/>
                          <a:cs typeface="Times New Roman"/>
                        </a:rPr>
                        <a:t>   </a:t>
                      </a:r>
                      <a:endParaRPr lang="zh-CN" sz="1600" b="1" kern="1000" dirty="0">
                        <a:solidFill>
                          <a:schemeClr val="tx1"/>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男</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宋体"/>
                          <a:ea typeface="方正书宋简体"/>
                          <a:cs typeface="Times New Roman"/>
                        </a:rPr>
                        <a:t>20</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信息管理系</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a:ea typeface="方正书宋简体"/>
                          <a:cs typeface="Times New Roman"/>
                        </a:rPr>
                        <a:t>0821102</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a:ea typeface="宋体"/>
                          <a:cs typeface="Times New Roman"/>
                        </a:rPr>
                        <a:t>吴宾</a:t>
                      </a:r>
                      <a:r>
                        <a:rPr lang="en-US" sz="1400" b="1" kern="1000" dirty="0">
                          <a:solidFill>
                            <a:schemeClr val="tx1"/>
                          </a:solidFill>
                          <a:latin typeface="Times New Roman"/>
                          <a:ea typeface="宋体"/>
                          <a:cs typeface="Times New Roman"/>
                        </a:rPr>
                        <a:t>   </a:t>
                      </a:r>
                      <a:endParaRPr lang="zh-CN" sz="1600" b="1" kern="1000" dirty="0">
                        <a:solidFill>
                          <a:schemeClr val="tx1"/>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女</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宋体"/>
                          <a:ea typeface="方正书宋简体"/>
                          <a:cs typeface="Times New Roman"/>
                        </a:rPr>
                        <a:t>19</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信息管理系</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a:ea typeface="方正书宋简体"/>
                          <a:cs typeface="Times New Roman"/>
                        </a:rPr>
                        <a:t>0821103</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a:ea typeface="宋体"/>
                          <a:cs typeface="Times New Roman"/>
                        </a:rPr>
                        <a:t>张海</a:t>
                      </a:r>
                      <a:r>
                        <a:rPr lang="en-US" sz="1400" b="1" kern="1000" dirty="0">
                          <a:solidFill>
                            <a:schemeClr val="tx1"/>
                          </a:solidFill>
                          <a:latin typeface="Times New Roman"/>
                          <a:ea typeface="宋体"/>
                          <a:cs typeface="Times New Roman"/>
                        </a:rPr>
                        <a:t>   </a:t>
                      </a:r>
                      <a:endParaRPr lang="zh-CN" sz="1600" b="1" kern="1000" dirty="0">
                        <a:solidFill>
                          <a:schemeClr val="tx1"/>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男</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a:ea typeface="方正书宋简体"/>
                          <a:cs typeface="Times New Roman"/>
                        </a:rPr>
                        <a:t>20</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信息管理系</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a:ea typeface="方正书宋简体"/>
                          <a:cs typeface="Times New Roman"/>
                        </a:rPr>
                        <a:t>0831101</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a:ea typeface="宋体"/>
                          <a:cs typeface="Times New Roman"/>
                        </a:rPr>
                        <a:t>钱小平</a:t>
                      </a:r>
                      <a:r>
                        <a:rPr lang="en-US" sz="1400" b="1" kern="1000" dirty="0">
                          <a:solidFill>
                            <a:schemeClr val="tx1"/>
                          </a:solidFill>
                          <a:latin typeface="Times New Roman"/>
                          <a:ea typeface="宋体"/>
                          <a:cs typeface="Times New Roman"/>
                        </a:rPr>
                        <a:t>  </a:t>
                      </a:r>
                      <a:endParaRPr lang="zh-CN" sz="1600" b="1" kern="1000" dirty="0">
                        <a:solidFill>
                          <a:schemeClr val="tx1"/>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女</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a:ea typeface="方正书宋简体"/>
                          <a:cs typeface="Times New Roman"/>
                        </a:rPr>
                        <a:t>21</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通信工程系</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a:ea typeface="方正书宋简体"/>
                          <a:cs typeface="Times New Roman"/>
                        </a:rPr>
                        <a:t>0831102</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a:ea typeface="宋体"/>
                          <a:cs typeface="Times New Roman"/>
                        </a:rPr>
                        <a:t>王大力</a:t>
                      </a:r>
                      <a:r>
                        <a:rPr lang="en-US" sz="1400" b="1" kern="1000" dirty="0">
                          <a:solidFill>
                            <a:schemeClr val="tx1"/>
                          </a:solidFill>
                          <a:latin typeface="Times New Roman"/>
                          <a:ea typeface="宋体"/>
                          <a:cs typeface="Times New Roman"/>
                        </a:rPr>
                        <a:t>  </a:t>
                      </a:r>
                      <a:endParaRPr lang="zh-CN" sz="1600" b="1" kern="1000" dirty="0">
                        <a:solidFill>
                          <a:schemeClr val="tx1"/>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a:ea typeface="宋体"/>
                          <a:cs typeface="Times New Roman"/>
                        </a:rPr>
                        <a:t>男</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a:ea typeface="方正书宋简体"/>
                          <a:cs typeface="Times New Roman"/>
                        </a:rPr>
                        <a:t>20</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通信工程系</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a:ea typeface="方正书宋简体"/>
                          <a:cs typeface="Times New Roman"/>
                        </a:rPr>
                        <a:t>0831103</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a:ea typeface="宋体"/>
                          <a:cs typeface="Times New Roman"/>
                        </a:rPr>
                        <a:t>张姗姗</a:t>
                      </a:r>
                      <a:r>
                        <a:rPr lang="en-US" sz="1400" b="1" kern="1000" dirty="0">
                          <a:solidFill>
                            <a:schemeClr val="tx1"/>
                          </a:solidFill>
                          <a:latin typeface="Times New Roman"/>
                          <a:ea typeface="宋体"/>
                          <a:cs typeface="Times New Roman"/>
                        </a:rPr>
                        <a:t>  </a:t>
                      </a:r>
                      <a:endParaRPr lang="zh-CN" sz="1600" b="1" kern="1000" dirty="0">
                        <a:solidFill>
                          <a:schemeClr val="tx1"/>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a:ea typeface="宋体"/>
                          <a:cs typeface="Times New Roman"/>
                        </a:rPr>
                        <a:t>女</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a:ea typeface="方正书宋简体"/>
                          <a:cs typeface="Times New Roman"/>
                        </a:rPr>
                        <a:t>19</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通信工程系</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上弧形箭头 9"/>
          <p:cNvSpPr/>
          <p:nvPr/>
        </p:nvSpPr>
        <p:spPr>
          <a:xfrm rot="339884">
            <a:off x="4811883" y="2539641"/>
            <a:ext cx="1296144" cy="359467"/>
          </a:xfrm>
          <a:prstGeom prst="curvedDownArrow">
            <a:avLst/>
          </a:prstGeom>
          <a:solidFill>
            <a:srgbClr val="FF33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aphicFrame>
        <p:nvGraphicFramePr>
          <p:cNvPr id="11" name="表格 10"/>
          <p:cNvGraphicFramePr>
            <a:graphicFrameLocks noGrp="1"/>
          </p:cNvGraphicFramePr>
          <p:nvPr/>
        </p:nvGraphicFramePr>
        <p:xfrm>
          <a:off x="5004048" y="2996950"/>
          <a:ext cx="3816423" cy="3096346"/>
        </p:xfrm>
        <a:graphic>
          <a:graphicData uri="http://schemas.openxmlformats.org/drawingml/2006/table">
            <a:tbl>
              <a:tblPr/>
              <a:tblGrid>
                <a:gridCol w="720207"/>
                <a:gridCol w="870530"/>
                <a:gridCol w="635698"/>
                <a:gridCol w="530245"/>
                <a:gridCol w="1059743"/>
              </a:tblGrid>
              <a:tr h="281486">
                <a:tc>
                  <a:txBody>
                    <a:bodyPr/>
                    <a:lstStyle/>
                    <a:p>
                      <a:pPr algn="ctr">
                        <a:spcAft>
                          <a:spcPts val="0"/>
                        </a:spcAft>
                      </a:pPr>
                      <a:r>
                        <a:rPr lang="en-US" sz="1200" b="1" kern="100" dirty="0" err="1">
                          <a:solidFill>
                            <a:srgbClr val="0000FF"/>
                          </a:solidFill>
                          <a:latin typeface="Calibri"/>
                          <a:ea typeface="宋体"/>
                          <a:cs typeface="Times New Roman"/>
                        </a:rPr>
                        <a:t>Sno</a:t>
                      </a:r>
                      <a:endParaRPr lang="zh-CN" sz="1200" kern="100" dirty="0">
                        <a:solidFill>
                          <a:srgbClr val="0000FF"/>
                        </a:solidFill>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dirty="0" err="1">
                          <a:solidFill>
                            <a:srgbClr val="0000FF"/>
                          </a:solidFill>
                          <a:latin typeface="Calibri"/>
                          <a:ea typeface="宋体"/>
                          <a:cs typeface="Times New Roman"/>
                        </a:rPr>
                        <a:t>Sname</a:t>
                      </a:r>
                      <a:endParaRPr lang="zh-CN" sz="1200" kern="100" dirty="0">
                        <a:solidFill>
                          <a:srgbClr val="0000FF"/>
                        </a:solidFill>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dirty="0" err="1">
                          <a:solidFill>
                            <a:srgbClr val="0000FF"/>
                          </a:solidFill>
                          <a:latin typeface="Calibri"/>
                          <a:ea typeface="宋体"/>
                          <a:cs typeface="Times New Roman"/>
                        </a:rPr>
                        <a:t>Ssex</a:t>
                      </a:r>
                      <a:endParaRPr lang="zh-CN" sz="1200" kern="100" dirty="0">
                        <a:solidFill>
                          <a:srgbClr val="0000FF"/>
                        </a:solidFill>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dirty="0">
                          <a:solidFill>
                            <a:srgbClr val="0000FF"/>
                          </a:solidFill>
                          <a:latin typeface="Calibri"/>
                          <a:ea typeface="宋体"/>
                          <a:cs typeface="Times New Roman"/>
                        </a:rPr>
                        <a:t>Sage</a:t>
                      </a:r>
                      <a:endParaRPr lang="zh-CN" sz="1200" kern="100" dirty="0">
                        <a:solidFill>
                          <a:srgbClr val="0000FF"/>
                        </a:solidFill>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dirty="0" err="1">
                          <a:solidFill>
                            <a:srgbClr val="0000FF"/>
                          </a:solidFill>
                          <a:latin typeface="Calibri"/>
                          <a:ea typeface="宋体"/>
                          <a:cs typeface="Times New Roman"/>
                        </a:rPr>
                        <a:t>Sdept</a:t>
                      </a:r>
                      <a:endParaRPr lang="zh-CN" sz="1200" kern="100" dirty="0">
                        <a:solidFill>
                          <a:srgbClr val="0000FF"/>
                        </a:solidFill>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486">
                <a:tc>
                  <a:txBody>
                    <a:bodyPr/>
                    <a:lstStyle/>
                    <a:p>
                      <a:pPr algn="just">
                        <a:spcAft>
                          <a:spcPts val="0"/>
                        </a:spcAft>
                      </a:pPr>
                      <a:r>
                        <a:rPr lang="en-US" sz="1200" b="1" kern="100">
                          <a:latin typeface="Calibri"/>
                          <a:ea typeface="宋体"/>
                          <a:cs typeface="Times New Roman"/>
                        </a:rPr>
                        <a:t>0811104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张小红</a:t>
                      </a:r>
                      <a:r>
                        <a:rPr lang="en-US" sz="1200" b="1" kern="100">
                          <a:latin typeface="Calibri"/>
                          <a:ea typeface="宋体"/>
                          <a:cs typeface="Times New Roman"/>
                        </a:rPr>
                        <a:t>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女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a:latin typeface="Calibri"/>
                          <a:ea typeface="宋体"/>
                          <a:cs typeface="Times New Roman"/>
                        </a:rPr>
                        <a:t>19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计算机系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486">
                <a:tc>
                  <a:txBody>
                    <a:bodyPr/>
                    <a:lstStyle/>
                    <a:p>
                      <a:pPr algn="just">
                        <a:spcAft>
                          <a:spcPts val="0"/>
                        </a:spcAft>
                      </a:pPr>
                      <a:r>
                        <a:rPr lang="en-US" sz="1200" b="1" kern="100">
                          <a:latin typeface="Calibri"/>
                          <a:ea typeface="宋体"/>
                          <a:cs typeface="Times New Roman"/>
                        </a:rPr>
                        <a:t>0821102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吴宾</a:t>
                      </a:r>
                      <a:r>
                        <a:rPr lang="en-US" sz="1200" b="1" kern="100">
                          <a:latin typeface="Calibri"/>
                          <a:ea typeface="宋体"/>
                          <a:cs typeface="Times New Roman"/>
                        </a:rPr>
                        <a:t>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女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a:latin typeface="Calibri"/>
                          <a:ea typeface="宋体"/>
                          <a:cs typeface="Times New Roman"/>
                        </a:rPr>
                        <a:t>19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信息管理系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486">
                <a:tc>
                  <a:txBody>
                    <a:bodyPr/>
                    <a:lstStyle/>
                    <a:p>
                      <a:pPr algn="just">
                        <a:spcAft>
                          <a:spcPts val="0"/>
                        </a:spcAft>
                      </a:pPr>
                      <a:r>
                        <a:rPr lang="en-US" sz="1200" b="1" kern="100">
                          <a:latin typeface="Calibri"/>
                          <a:ea typeface="宋体"/>
                          <a:cs typeface="Times New Roman"/>
                        </a:rPr>
                        <a:t>0831103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张姗姗</a:t>
                      </a:r>
                      <a:r>
                        <a:rPr lang="en-US" sz="1200" b="1" kern="100">
                          <a:latin typeface="Calibri"/>
                          <a:ea typeface="宋体"/>
                          <a:cs typeface="Times New Roman"/>
                        </a:rPr>
                        <a:t>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女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a:latin typeface="Calibri"/>
                          <a:ea typeface="宋体"/>
                          <a:cs typeface="Times New Roman"/>
                        </a:rPr>
                        <a:t>19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通信工程系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486">
                <a:tc>
                  <a:txBody>
                    <a:bodyPr/>
                    <a:lstStyle/>
                    <a:p>
                      <a:pPr algn="just">
                        <a:spcAft>
                          <a:spcPts val="0"/>
                        </a:spcAft>
                      </a:pPr>
                      <a:r>
                        <a:rPr lang="en-US" sz="1200" b="1" kern="100">
                          <a:latin typeface="Calibri"/>
                          <a:ea typeface="宋体"/>
                          <a:cs typeface="Times New Roman"/>
                        </a:rPr>
                        <a:t>0821103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张海</a:t>
                      </a:r>
                      <a:r>
                        <a:rPr lang="en-US" sz="1200" b="1" kern="100">
                          <a:latin typeface="Calibri"/>
                          <a:ea typeface="宋体"/>
                          <a:cs typeface="Times New Roman"/>
                        </a:rPr>
                        <a:t>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男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a:latin typeface="Calibri"/>
                          <a:ea typeface="宋体"/>
                          <a:cs typeface="Times New Roman"/>
                        </a:rPr>
                        <a:t>20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信息管理系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486">
                <a:tc>
                  <a:txBody>
                    <a:bodyPr/>
                    <a:lstStyle/>
                    <a:p>
                      <a:pPr algn="just">
                        <a:spcAft>
                          <a:spcPts val="0"/>
                        </a:spcAft>
                      </a:pPr>
                      <a:r>
                        <a:rPr lang="en-US" sz="1200" b="1" kern="100">
                          <a:latin typeface="Calibri"/>
                          <a:ea typeface="宋体"/>
                          <a:cs typeface="Times New Roman"/>
                        </a:rPr>
                        <a:t>0831102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王大力</a:t>
                      </a:r>
                      <a:r>
                        <a:rPr lang="en-US" sz="1200" b="1" kern="100">
                          <a:latin typeface="Calibri"/>
                          <a:ea typeface="宋体"/>
                          <a:cs typeface="Times New Roman"/>
                        </a:rPr>
                        <a:t>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男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a:latin typeface="Calibri"/>
                          <a:ea typeface="宋体"/>
                          <a:cs typeface="Times New Roman"/>
                        </a:rPr>
                        <a:t>20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通信工程系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486">
                <a:tc>
                  <a:txBody>
                    <a:bodyPr/>
                    <a:lstStyle/>
                    <a:p>
                      <a:pPr algn="just">
                        <a:spcAft>
                          <a:spcPts val="0"/>
                        </a:spcAft>
                      </a:pPr>
                      <a:r>
                        <a:rPr lang="en-US" sz="1200" b="1" kern="100">
                          <a:latin typeface="Calibri"/>
                          <a:ea typeface="宋体"/>
                          <a:cs typeface="Times New Roman"/>
                        </a:rPr>
                        <a:t>0821101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张立</a:t>
                      </a:r>
                      <a:r>
                        <a:rPr lang="en-US" sz="1200" b="1" kern="100">
                          <a:latin typeface="Calibri"/>
                          <a:ea typeface="宋体"/>
                          <a:cs typeface="Times New Roman"/>
                        </a:rPr>
                        <a:t>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男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a:latin typeface="Calibri"/>
                          <a:ea typeface="宋体"/>
                          <a:cs typeface="Times New Roman"/>
                        </a:rPr>
                        <a:t>20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信息管理系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486">
                <a:tc>
                  <a:txBody>
                    <a:bodyPr/>
                    <a:lstStyle/>
                    <a:p>
                      <a:pPr algn="just">
                        <a:spcAft>
                          <a:spcPts val="0"/>
                        </a:spcAft>
                      </a:pPr>
                      <a:r>
                        <a:rPr lang="en-US" sz="1200" b="1" kern="100">
                          <a:latin typeface="Calibri"/>
                          <a:ea typeface="宋体"/>
                          <a:cs typeface="Times New Roman"/>
                        </a:rPr>
                        <a:t>0811102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刘晨</a:t>
                      </a:r>
                      <a:r>
                        <a:rPr lang="en-US" sz="1200" b="1" kern="100">
                          <a:latin typeface="Calibri"/>
                          <a:ea typeface="宋体"/>
                          <a:cs typeface="Times New Roman"/>
                        </a:rPr>
                        <a:t>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男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a:latin typeface="Calibri"/>
                          <a:ea typeface="宋体"/>
                          <a:cs typeface="Times New Roman"/>
                        </a:rPr>
                        <a:t>20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计算机系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486">
                <a:tc>
                  <a:txBody>
                    <a:bodyPr/>
                    <a:lstStyle/>
                    <a:p>
                      <a:pPr algn="just">
                        <a:spcAft>
                          <a:spcPts val="0"/>
                        </a:spcAft>
                      </a:pPr>
                      <a:r>
                        <a:rPr lang="en-US" sz="1200" b="1" kern="100">
                          <a:latin typeface="Calibri"/>
                          <a:ea typeface="宋体"/>
                          <a:cs typeface="Times New Roman"/>
                        </a:rPr>
                        <a:t>0811103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王敏</a:t>
                      </a:r>
                      <a:r>
                        <a:rPr lang="en-US" sz="1200" b="1" kern="100">
                          <a:latin typeface="Calibri"/>
                          <a:ea typeface="宋体"/>
                          <a:cs typeface="Times New Roman"/>
                        </a:rPr>
                        <a:t>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女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a:latin typeface="Calibri"/>
                          <a:ea typeface="宋体"/>
                          <a:cs typeface="Times New Roman"/>
                        </a:rPr>
                        <a:t>20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计算机系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486">
                <a:tc>
                  <a:txBody>
                    <a:bodyPr/>
                    <a:lstStyle/>
                    <a:p>
                      <a:pPr algn="just">
                        <a:spcAft>
                          <a:spcPts val="0"/>
                        </a:spcAft>
                      </a:pPr>
                      <a:r>
                        <a:rPr lang="en-US" sz="1200" b="1" kern="100">
                          <a:latin typeface="Calibri"/>
                          <a:ea typeface="宋体"/>
                          <a:cs typeface="Times New Roman"/>
                        </a:rPr>
                        <a:t>0811101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李勇</a:t>
                      </a:r>
                      <a:r>
                        <a:rPr lang="en-US" sz="1200" b="1" kern="100">
                          <a:latin typeface="Calibri"/>
                          <a:ea typeface="宋体"/>
                          <a:cs typeface="Times New Roman"/>
                        </a:rPr>
                        <a:t>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latin typeface="Calibri"/>
                          <a:ea typeface="宋体"/>
                          <a:cs typeface="Times New Roman"/>
                        </a:rPr>
                        <a:t>男 </a:t>
                      </a:r>
                      <a:endParaRPr lang="zh-CN" sz="1200" kern="100" dirty="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a:latin typeface="Calibri"/>
                          <a:ea typeface="宋体"/>
                          <a:cs typeface="Times New Roman"/>
                        </a:rPr>
                        <a:t>21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计算机系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486">
                <a:tc>
                  <a:txBody>
                    <a:bodyPr/>
                    <a:lstStyle/>
                    <a:p>
                      <a:pPr algn="just">
                        <a:spcAft>
                          <a:spcPts val="0"/>
                        </a:spcAft>
                      </a:pPr>
                      <a:r>
                        <a:rPr lang="en-US" sz="1200" b="1" kern="100">
                          <a:latin typeface="Calibri"/>
                          <a:ea typeface="宋体"/>
                          <a:cs typeface="Times New Roman"/>
                        </a:rPr>
                        <a:t>0831101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latin typeface="Calibri"/>
                          <a:ea typeface="宋体"/>
                          <a:cs typeface="Times New Roman"/>
                        </a:rPr>
                        <a:t>钱小平</a:t>
                      </a:r>
                      <a:r>
                        <a:rPr lang="en-US" sz="1200" b="1" kern="100" dirty="0">
                          <a:latin typeface="Calibri"/>
                          <a:ea typeface="宋体"/>
                          <a:cs typeface="Times New Roman"/>
                        </a:rPr>
                        <a:t>  </a:t>
                      </a:r>
                      <a:endParaRPr lang="zh-CN" sz="1200" kern="100" dirty="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latin typeface="Calibri"/>
                          <a:ea typeface="宋体"/>
                          <a:cs typeface="Times New Roman"/>
                        </a:rPr>
                        <a:t>女 </a:t>
                      </a:r>
                      <a:endParaRPr lang="zh-CN" sz="1200" kern="100" dirty="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a:latin typeface="Calibri"/>
                          <a:ea typeface="宋体"/>
                          <a:cs typeface="Times New Roman"/>
                        </a:rPr>
                        <a:t>21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latin typeface="Calibri"/>
                          <a:ea typeface="宋体"/>
                          <a:cs typeface="Times New Roman"/>
                        </a:rPr>
                        <a:t>通信工程系 </a:t>
                      </a:r>
                      <a:endParaRPr lang="zh-CN" sz="1200" kern="100" dirty="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1000" fill="hold"/>
                                        <p:tgtEl>
                                          <p:spTgt spid="10"/>
                                        </p:tgtEl>
                                        <p:attrNameLst>
                                          <p:attrName>ppt_w</p:attrName>
                                        </p:attrNameLst>
                                      </p:cBhvr>
                                      <p:tavLst>
                                        <p:tav tm="0">
                                          <p:val>
                                            <p:strVal val="#ppt_w*0.70"/>
                                          </p:val>
                                        </p:tav>
                                        <p:tav tm="100000">
                                          <p:val>
                                            <p:strVal val="#ppt_w"/>
                                          </p:val>
                                        </p:tav>
                                      </p:tavLst>
                                    </p:anim>
                                    <p:anim calcmode="lin" valueType="num">
                                      <p:cBhvr>
                                        <p:cTn id="12" dur="1000" fill="hold"/>
                                        <p:tgtEl>
                                          <p:spTgt spid="10"/>
                                        </p:tgtEl>
                                        <p:attrNameLst>
                                          <p:attrName>ppt_h</p:attrName>
                                        </p:attrNameLst>
                                      </p:cBhvr>
                                      <p:tavLst>
                                        <p:tav tm="0">
                                          <p:val>
                                            <p:strVal val="#ppt_h"/>
                                          </p:val>
                                        </p:tav>
                                        <p:tav tm="100000">
                                          <p:val>
                                            <p:strVal val="#ppt_h"/>
                                          </p:val>
                                        </p:tav>
                                      </p:tavLst>
                                    </p:anim>
                                    <p:animEffect transition="in" filter="fade">
                                      <p:cBhvr>
                                        <p:cTn id="13" dur="1000"/>
                                        <p:tgtEl>
                                          <p:spTgt spid="10"/>
                                        </p:tgtEl>
                                      </p:cBhvr>
                                    </p:animEffect>
                                  </p:childTnLst>
                                </p:cTn>
                              </p:par>
                            </p:childTnLst>
                          </p:cTn>
                        </p:par>
                        <p:par>
                          <p:cTn id="14" fill="hold">
                            <p:stCondLst>
                              <p:cond delay="1500"/>
                            </p:stCondLst>
                            <p:childTnLst>
                              <p:par>
                                <p:cTn id="15" presetID="3" presetClass="entr" presetSubtype="1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467544" y="1414934"/>
            <a:ext cx="8208912" cy="4678362"/>
          </a:xfrm>
        </p:spPr>
        <p:txBody>
          <a:bodyPr/>
          <a:lstStyle/>
          <a:p>
            <a:r>
              <a:rPr lang="zh-CN" altLang="zh-CN" dirty="0" smtClean="0"/>
              <a:t>例</a:t>
            </a:r>
            <a:r>
              <a:rPr lang="en-US" altLang="zh-CN" dirty="0" smtClean="0"/>
              <a:t>25.</a:t>
            </a:r>
            <a:r>
              <a:rPr lang="zh-CN" altLang="zh-CN" dirty="0" smtClean="0"/>
              <a:t>查询选了“</a:t>
            </a:r>
            <a:r>
              <a:rPr lang="en-US" altLang="zh-CN" dirty="0" smtClean="0"/>
              <a:t>C002</a:t>
            </a:r>
            <a:r>
              <a:rPr lang="zh-CN" altLang="zh-CN" dirty="0" smtClean="0"/>
              <a:t>”的学生学号及成绩，查询结果按成绩降序排列。</a:t>
            </a:r>
          </a:p>
          <a:p>
            <a:pPr lvl="1">
              <a:buNone/>
            </a:pPr>
            <a:r>
              <a:rPr lang="en-US" altLang="zh-CN" dirty="0" smtClean="0">
                <a:solidFill>
                  <a:srgbClr val="005800"/>
                </a:solidFill>
              </a:rPr>
              <a:t>SELECT </a:t>
            </a:r>
            <a:r>
              <a:rPr lang="en-US" altLang="zh-CN" dirty="0" err="1" smtClean="0">
                <a:solidFill>
                  <a:srgbClr val="005800"/>
                </a:solidFill>
              </a:rPr>
              <a:t>Sno</a:t>
            </a:r>
            <a:r>
              <a:rPr lang="en-US" altLang="zh-CN" dirty="0" smtClean="0">
                <a:solidFill>
                  <a:srgbClr val="005800"/>
                </a:solidFill>
              </a:rPr>
              <a:t>, Grade FROM SC</a:t>
            </a:r>
            <a:endParaRPr lang="zh-CN" altLang="zh-CN" dirty="0" smtClean="0">
              <a:solidFill>
                <a:srgbClr val="005800"/>
              </a:solidFill>
            </a:endParaRPr>
          </a:p>
          <a:p>
            <a:pPr lvl="1">
              <a:buNone/>
            </a:pPr>
            <a:r>
              <a:rPr lang="en-US" altLang="zh-CN" dirty="0" smtClean="0">
                <a:solidFill>
                  <a:srgbClr val="005800"/>
                </a:solidFill>
              </a:rPr>
              <a:t>  WHERE </a:t>
            </a:r>
            <a:r>
              <a:rPr lang="en-US" altLang="zh-CN" dirty="0" err="1" smtClean="0">
                <a:solidFill>
                  <a:srgbClr val="005800"/>
                </a:solidFill>
              </a:rPr>
              <a:t>Cno</a:t>
            </a:r>
            <a:r>
              <a:rPr lang="en-US" altLang="zh-CN" dirty="0" smtClean="0">
                <a:solidFill>
                  <a:srgbClr val="005800"/>
                </a:solidFill>
              </a:rPr>
              <a:t> = 'C002' </a:t>
            </a:r>
            <a:endParaRPr lang="zh-CN" altLang="zh-CN" dirty="0" smtClean="0">
              <a:solidFill>
                <a:srgbClr val="005800"/>
              </a:solidFill>
            </a:endParaRPr>
          </a:p>
          <a:p>
            <a:pPr lvl="1">
              <a:buNone/>
            </a:pPr>
            <a:r>
              <a:rPr lang="en-US" altLang="zh-CN" dirty="0" smtClean="0">
                <a:solidFill>
                  <a:srgbClr val="C00000"/>
                </a:solidFill>
              </a:rPr>
              <a:t>  ORDER BY Grade DESC</a:t>
            </a:r>
            <a:endParaRPr lang="zh-CN" altLang="en-US" dirty="0">
              <a:solidFill>
                <a:srgbClr val="C000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45</a:t>
            </a:fld>
            <a:endParaRPr lang="zh-CN"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r>
              <a:rPr lang="zh-CN" altLang="zh-CN" dirty="0" smtClean="0"/>
              <a:t>例</a:t>
            </a:r>
            <a:r>
              <a:rPr lang="en-US" altLang="zh-CN" dirty="0" smtClean="0"/>
              <a:t>26  </a:t>
            </a:r>
            <a:r>
              <a:rPr lang="zh-CN" altLang="zh-CN" dirty="0" smtClean="0"/>
              <a:t>查询全体学生的信息，查询结果按所在系的系名升序排列，同一系的学生按年龄降序排列。</a:t>
            </a:r>
          </a:p>
          <a:p>
            <a:pPr lvl="1">
              <a:buNone/>
            </a:pPr>
            <a:r>
              <a:rPr lang="en-US" altLang="zh-CN" dirty="0" smtClean="0">
                <a:solidFill>
                  <a:srgbClr val="005800"/>
                </a:solidFill>
              </a:rPr>
              <a:t>SELECT * FROM Student </a:t>
            </a:r>
            <a:endParaRPr lang="zh-CN" altLang="zh-CN" dirty="0" smtClean="0">
              <a:solidFill>
                <a:srgbClr val="005800"/>
              </a:solidFill>
            </a:endParaRPr>
          </a:p>
          <a:p>
            <a:pPr lvl="1">
              <a:buNone/>
            </a:pPr>
            <a:r>
              <a:rPr lang="en-US" altLang="zh-CN" dirty="0" smtClean="0">
                <a:solidFill>
                  <a:srgbClr val="005800"/>
                </a:solidFill>
              </a:rPr>
              <a:t>  </a:t>
            </a:r>
            <a:r>
              <a:rPr lang="en-US" altLang="zh-CN" dirty="0" smtClean="0">
                <a:solidFill>
                  <a:srgbClr val="C00000"/>
                </a:solidFill>
              </a:rPr>
              <a:t>ORDER BY </a:t>
            </a:r>
            <a:r>
              <a:rPr lang="en-US" altLang="zh-CN" dirty="0" err="1" smtClean="0">
                <a:solidFill>
                  <a:srgbClr val="C00000"/>
                </a:solidFill>
              </a:rPr>
              <a:t>Sdept</a:t>
            </a:r>
            <a:r>
              <a:rPr lang="en-US" altLang="zh-CN" dirty="0" smtClean="0">
                <a:solidFill>
                  <a:srgbClr val="C00000"/>
                </a:solidFill>
              </a:rPr>
              <a:t>, Sage DESC</a:t>
            </a:r>
            <a:endParaRPr lang="zh-CN" altLang="en-US" dirty="0">
              <a:solidFill>
                <a:srgbClr val="C000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46</a:t>
            </a:fld>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26</a:t>
            </a:r>
            <a:r>
              <a:rPr lang="zh-CN" altLang="en-US" dirty="0" smtClean="0"/>
              <a:t>执行结果</a:t>
            </a:r>
            <a:endParaRPr lang="zh-CN" altLang="en-US" dirty="0"/>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47</a:t>
            </a:fld>
            <a:endParaRPr lang="zh-CN" altLang="en-US"/>
          </a:p>
        </p:txBody>
      </p:sp>
      <p:graphicFrame>
        <p:nvGraphicFramePr>
          <p:cNvPr id="6" name="表格 5"/>
          <p:cNvGraphicFramePr>
            <a:graphicFrameLocks noGrp="1"/>
          </p:cNvGraphicFramePr>
          <p:nvPr/>
        </p:nvGraphicFramePr>
        <p:xfrm>
          <a:off x="467544" y="1556792"/>
          <a:ext cx="4248471" cy="2808311"/>
        </p:xfrm>
        <a:graphic>
          <a:graphicData uri="http://schemas.openxmlformats.org/drawingml/2006/table">
            <a:tbl>
              <a:tblPr/>
              <a:tblGrid>
                <a:gridCol w="937163"/>
                <a:gridCol w="822917"/>
                <a:gridCol w="606924"/>
                <a:gridCol w="667617"/>
                <a:gridCol w="1213850"/>
              </a:tblGrid>
              <a:tr h="255301">
                <a:tc>
                  <a:txBody>
                    <a:bodyPr/>
                    <a:lstStyle/>
                    <a:p>
                      <a:pPr indent="127000" algn="ctr">
                        <a:spcAft>
                          <a:spcPts val="0"/>
                        </a:spcAft>
                      </a:pPr>
                      <a:r>
                        <a:rPr lang="en-US" sz="1400" b="1" kern="1000" dirty="0" err="1">
                          <a:solidFill>
                            <a:srgbClr val="0000FF"/>
                          </a:solidFill>
                          <a:latin typeface="Times New Roman"/>
                          <a:ea typeface="方正书宋简体"/>
                          <a:cs typeface="Times New Roman"/>
                        </a:rPr>
                        <a:t>Sno</a:t>
                      </a:r>
                      <a:endParaRPr lang="zh-CN" sz="16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err="1">
                          <a:solidFill>
                            <a:srgbClr val="0000FF"/>
                          </a:solidFill>
                          <a:latin typeface="Times New Roman"/>
                          <a:ea typeface="方正书宋简体"/>
                          <a:cs typeface="Times New Roman"/>
                        </a:rPr>
                        <a:t>Sname</a:t>
                      </a:r>
                      <a:endParaRPr lang="zh-CN" sz="16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err="1">
                          <a:solidFill>
                            <a:srgbClr val="0000FF"/>
                          </a:solidFill>
                          <a:latin typeface="Times New Roman"/>
                          <a:ea typeface="方正书宋简体"/>
                          <a:cs typeface="Times New Roman"/>
                        </a:rPr>
                        <a:t>Ssex</a:t>
                      </a:r>
                      <a:endParaRPr lang="zh-CN" sz="16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FF"/>
                          </a:solidFill>
                          <a:latin typeface="Times New Roman"/>
                          <a:ea typeface="方正书宋简体"/>
                          <a:cs typeface="Times New Roman"/>
                        </a:rPr>
                        <a:t>Sage</a:t>
                      </a:r>
                      <a:endParaRPr lang="zh-CN" sz="16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err="1">
                          <a:solidFill>
                            <a:srgbClr val="0000FF"/>
                          </a:solidFill>
                          <a:latin typeface="Times New Roman"/>
                          <a:ea typeface="方正书宋简体"/>
                          <a:cs typeface="Times New Roman"/>
                        </a:rPr>
                        <a:t>Sdept</a:t>
                      </a:r>
                      <a:endParaRPr lang="zh-CN" sz="16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a:ea typeface="方正书宋简体"/>
                          <a:cs typeface="Times New Roman"/>
                        </a:rPr>
                        <a:t>0811101</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李勇</a:t>
                      </a:r>
                      <a:r>
                        <a:rPr lang="en-US" sz="1400" b="1" kern="1000" dirty="0">
                          <a:solidFill>
                            <a:srgbClr val="000000"/>
                          </a:solidFill>
                          <a:latin typeface="Times New Roman"/>
                          <a:ea typeface="宋体"/>
                          <a:cs typeface="Times New Roman"/>
                        </a:rPr>
                        <a:t>   </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男</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宋体"/>
                          <a:ea typeface="方正书宋简体"/>
                          <a:cs typeface="Times New Roman"/>
                        </a:rPr>
                        <a:t>21</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a:ea typeface="宋体"/>
                          <a:cs typeface="Times New Roman"/>
                        </a:rPr>
                        <a:t>计算机系</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a:ea typeface="方正书宋简体"/>
                          <a:cs typeface="Times New Roman"/>
                        </a:rPr>
                        <a:t>0811102</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刘晨</a:t>
                      </a:r>
                      <a:r>
                        <a:rPr lang="en-US" sz="1400" b="1" kern="1000" dirty="0">
                          <a:solidFill>
                            <a:srgbClr val="000000"/>
                          </a:solidFill>
                          <a:latin typeface="Times New Roman"/>
                          <a:ea typeface="宋体"/>
                          <a:cs typeface="Times New Roman"/>
                        </a:rPr>
                        <a:t>   </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男</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a:ea typeface="方正书宋简体"/>
                          <a:cs typeface="Times New Roman"/>
                        </a:rPr>
                        <a:t>20</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计算机系</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a:ea typeface="方正书宋简体"/>
                          <a:cs typeface="Times New Roman"/>
                        </a:rPr>
                        <a:t>0811103</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王敏</a:t>
                      </a:r>
                      <a:r>
                        <a:rPr lang="en-US" sz="1400" b="1" kern="1000" dirty="0">
                          <a:solidFill>
                            <a:srgbClr val="000000"/>
                          </a:solidFill>
                          <a:latin typeface="Times New Roman"/>
                          <a:ea typeface="宋体"/>
                          <a:cs typeface="Times New Roman"/>
                        </a:rPr>
                        <a:t>   </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女</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a:ea typeface="方正书宋简体"/>
                          <a:cs typeface="Times New Roman"/>
                        </a:rPr>
                        <a:t>20</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a:ea typeface="宋体"/>
                          <a:cs typeface="Times New Roman"/>
                        </a:rPr>
                        <a:t>计算机系</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a:solidFill>
                            <a:srgbClr val="000000"/>
                          </a:solidFill>
                          <a:latin typeface="宋体"/>
                          <a:ea typeface="方正书宋简体"/>
                          <a:cs typeface="Times New Roman"/>
                        </a:rPr>
                        <a:t>0811104</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a:ea typeface="宋体"/>
                          <a:cs typeface="Times New Roman"/>
                        </a:rPr>
                        <a:t>张小红</a:t>
                      </a:r>
                      <a:r>
                        <a:rPr lang="en-US" sz="1400" b="1" kern="1000" dirty="0">
                          <a:solidFill>
                            <a:schemeClr val="tx1"/>
                          </a:solidFill>
                          <a:latin typeface="Times New Roman"/>
                          <a:ea typeface="宋体"/>
                          <a:cs typeface="Times New Roman"/>
                        </a:rPr>
                        <a:t>  </a:t>
                      </a:r>
                      <a:endParaRPr lang="zh-CN" sz="1600" b="1" kern="1000" dirty="0">
                        <a:solidFill>
                          <a:schemeClr val="tx1"/>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女</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a:ea typeface="方正书宋简体"/>
                          <a:cs typeface="Times New Roman"/>
                        </a:rPr>
                        <a:t>19</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计算机系</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a:ea typeface="方正书宋简体"/>
                          <a:cs typeface="Times New Roman"/>
                        </a:rPr>
                        <a:t>0821101</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a:ea typeface="宋体"/>
                          <a:cs typeface="Times New Roman"/>
                        </a:rPr>
                        <a:t>张立</a:t>
                      </a:r>
                      <a:r>
                        <a:rPr lang="en-US" sz="1400" b="1" kern="1000" dirty="0">
                          <a:solidFill>
                            <a:schemeClr val="tx1"/>
                          </a:solidFill>
                          <a:latin typeface="Times New Roman"/>
                          <a:ea typeface="宋体"/>
                          <a:cs typeface="Times New Roman"/>
                        </a:rPr>
                        <a:t>   </a:t>
                      </a:r>
                      <a:endParaRPr lang="zh-CN" sz="1600" b="1" kern="1000" dirty="0">
                        <a:solidFill>
                          <a:schemeClr val="tx1"/>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男</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宋体"/>
                          <a:ea typeface="方正书宋简体"/>
                          <a:cs typeface="Times New Roman"/>
                        </a:rPr>
                        <a:t>20</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信息管理系</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a:ea typeface="方正书宋简体"/>
                          <a:cs typeface="Times New Roman"/>
                        </a:rPr>
                        <a:t>0821102</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a:ea typeface="宋体"/>
                          <a:cs typeface="Times New Roman"/>
                        </a:rPr>
                        <a:t>吴宾</a:t>
                      </a:r>
                      <a:r>
                        <a:rPr lang="en-US" sz="1400" b="1" kern="1000" dirty="0">
                          <a:solidFill>
                            <a:schemeClr val="tx1"/>
                          </a:solidFill>
                          <a:latin typeface="Times New Roman"/>
                          <a:ea typeface="宋体"/>
                          <a:cs typeface="Times New Roman"/>
                        </a:rPr>
                        <a:t>   </a:t>
                      </a:r>
                      <a:endParaRPr lang="zh-CN" sz="1600" b="1" kern="1000" dirty="0">
                        <a:solidFill>
                          <a:schemeClr val="tx1"/>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女</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宋体"/>
                          <a:ea typeface="方正书宋简体"/>
                          <a:cs typeface="Times New Roman"/>
                        </a:rPr>
                        <a:t>19</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信息管理系</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a:ea typeface="方正书宋简体"/>
                          <a:cs typeface="Times New Roman"/>
                        </a:rPr>
                        <a:t>0821103</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a:ea typeface="宋体"/>
                          <a:cs typeface="Times New Roman"/>
                        </a:rPr>
                        <a:t>张海</a:t>
                      </a:r>
                      <a:r>
                        <a:rPr lang="en-US" sz="1400" b="1" kern="1000" dirty="0">
                          <a:solidFill>
                            <a:schemeClr val="tx1"/>
                          </a:solidFill>
                          <a:latin typeface="Times New Roman"/>
                          <a:ea typeface="宋体"/>
                          <a:cs typeface="Times New Roman"/>
                        </a:rPr>
                        <a:t>   </a:t>
                      </a:r>
                      <a:endParaRPr lang="zh-CN" sz="1600" b="1" kern="1000" dirty="0">
                        <a:solidFill>
                          <a:schemeClr val="tx1"/>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男</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a:ea typeface="方正书宋简体"/>
                          <a:cs typeface="Times New Roman"/>
                        </a:rPr>
                        <a:t>20</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信息管理系</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a:ea typeface="方正书宋简体"/>
                          <a:cs typeface="Times New Roman"/>
                        </a:rPr>
                        <a:t>0831101</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a:ea typeface="宋体"/>
                          <a:cs typeface="Times New Roman"/>
                        </a:rPr>
                        <a:t>钱小平</a:t>
                      </a:r>
                      <a:r>
                        <a:rPr lang="en-US" sz="1400" b="1" kern="1000" dirty="0">
                          <a:solidFill>
                            <a:schemeClr val="tx1"/>
                          </a:solidFill>
                          <a:latin typeface="Times New Roman"/>
                          <a:ea typeface="宋体"/>
                          <a:cs typeface="Times New Roman"/>
                        </a:rPr>
                        <a:t>  </a:t>
                      </a:r>
                      <a:endParaRPr lang="zh-CN" sz="1600" b="1" kern="1000" dirty="0">
                        <a:solidFill>
                          <a:schemeClr val="tx1"/>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女</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a:ea typeface="方正书宋简体"/>
                          <a:cs typeface="Times New Roman"/>
                        </a:rPr>
                        <a:t>21</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通信工程系</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a:ea typeface="方正书宋简体"/>
                          <a:cs typeface="Times New Roman"/>
                        </a:rPr>
                        <a:t>0831102</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a:ea typeface="宋体"/>
                          <a:cs typeface="Times New Roman"/>
                        </a:rPr>
                        <a:t>王大力</a:t>
                      </a:r>
                      <a:r>
                        <a:rPr lang="en-US" sz="1400" b="1" kern="1000" dirty="0">
                          <a:solidFill>
                            <a:schemeClr val="tx1"/>
                          </a:solidFill>
                          <a:latin typeface="Times New Roman"/>
                          <a:ea typeface="宋体"/>
                          <a:cs typeface="Times New Roman"/>
                        </a:rPr>
                        <a:t>  </a:t>
                      </a:r>
                      <a:endParaRPr lang="zh-CN" sz="1600" b="1" kern="1000" dirty="0">
                        <a:solidFill>
                          <a:schemeClr val="tx1"/>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a:ea typeface="宋体"/>
                          <a:cs typeface="Times New Roman"/>
                        </a:rPr>
                        <a:t>男</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a:ea typeface="方正书宋简体"/>
                          <a:cs typeface="Times New Roman"/>
                        </a:rPr>
                        <a:t>20</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通信工程系</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a:ea typeface="方正书宋简体"/>
                          <a:cs typeface="Times New Roman"/>
                        </a:rPr>
                        <a:t>0831103</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a:ea typeface="宋体"/>
                          <a:cs typeface="Times New Roman"/>
                        </a:rPr>
                        <a:t>张姗姗</a:t>
                      </a:r>
                      <a:r>
                        <a:rPr lang="en-US" sz="1400" b="1" kern="1000" dirty="0">
                          <a:solidFill>
                            <a:schemeClr val="tx1"/>
                          </a:solidFill>
                          <a:latin typeface="Times New Roman"/>
                          <a:ea typeface="宋体"/>
                          <a:cs typeface="Times New Roman"/>
                        </a:rPr>
                        <a:t>  </a:t>
                      </a:r>
                      <a:endParaRPr lang="zh-CN" sz="1600" b="1" kern="1000" dirty="0">
                        <a:solidFill>
                          <a:schemeClr val="tx1"/>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a:ea typeface="宋体"/>
                          <a:cs typeface="Times New Roman"/>
                        </a:rPr>
                        <a:t>女</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a:ea typeface="方正书宋简体"/>
                          <a:cs typeface="Times New Roman"/>
                        </a:rPr>
                        <a:t>19</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通信工程系</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上弧形箭头 6"/>
          <p:cNvSpPr/>
          <p:nvPr/>
        </p:nvSpPr>
        <p:spPr>
          <a:xfrm rot="1604159">
            <a:off x="4959938" y="2041275"/>
            <a:ext cx="1296144" cy="432048"/>
          </a:xfrm>
          <a:prstGeom prst="curvedDownArrow">
            <a:avLst/>
          </a:prstGeom>
          <a:solidFill>
            <a:srgbClr val="FF33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aphicFrame>
        <p:nvGraphicFramePr>
          <p:cNvPr id="9" name="表格 8"/>
          <p:cNvGraphicFramePr>
            <a:graphicFrameLocks noGrp="1"/>
          </p:cNvGraphicFramePr>
          <p:nvPr/>
        </p:nvGraphicFramePr>
        <p:xfrm>
          <a:off x="5076056" y="2780928"/>
          <a:ext cx="3672407" cy="2952323"/>
        </p:xfrm>
        <a:graphic>
          <a:graphicData uri="http://schemas.openxmlformats.org/drawingml/2006/table">
            <a:tbl>
              <a:tblPr/>
              <a:tblGrid>
                <a:gridCol w="693029"/>
                <a:gridCol w="837680"/>
                <a:gridCol w="611709"/>
                <a:gridCol w="510236"/>
                <a:gridCol w="1019753"/>
              </a:tblGrid>
              <a:tr h="268393">
                <a:tc>
                  <a:txBody>
                    <a:bodyPr/>
                    <a:lstStyle/>
                    <a:p>
                      <a:pPr algn="ctr">
                        <a:spcAft>
                          <a:spcPts val="0"/>
                        </a:spcAft>
                      </a:pPr>
                      <a:r>
                        <a:rPr lang="en-US" sz="1400" b="1" kern="100" dirty="0" err="1">
                          <a:solidFill>
                            <a:srgbClr val="0000FF"/>
                          </a:solidFill>
                          <a:latin typeface="Calibri"/>
                          <a:ea typeface="宋体"/>
                          <a:cs typeface="Times New Roman"/>
                        </a:rPr>
                        <a:t>Sno</a:t>
                      </a:r>
                      <a:r>
                        <a:rPr lang="en-US" sz="1400" b="1" kern="100" dirty="0">
                          <a:solidFill>
                            <a:srgbClr val="0000FF"/>
                          </a:solidFill>
                          <a:latin typeface="Calibri"/>
                          <a:ea typeface="宋体"/>
                          <a:cs typeface="Times New Roman"/>
                        </a:rPr>
                        <a:t> </a:t>
                      </a:r>
                      <a:endParaRPr lang="zh-CN" sz="1400" kern="100" dirty="0">
                        <a:solidFill>
                          <a:srgbClr val="0000FF"/>
                        </a:solidFill>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err="1">
                          <a:solidFill>
                            <a:srgbClr val="0000FF"/>
                          </a:solidFill>
                          <a:latin typeface="Calibri"/>
                          <a:ea typeface="宋体"/>
                          <a:cs typeface="Times New Roman"/>
                        </a:rPr>
                        <a:t>Sname</a:t>
                      </a:r>
                      <a:r>
                        <a:rPr lang="en-US" sz="1400" b="1" kern="100" dirty="0">
                          <a:solidFill>
                            <a:srgbClr val="0000FF"/>
                          </a:solidFill>
                          <a:latin typeface="Calibri"/>
                          <a:ea typeface="宋体"/>
                          <a:cs typeface="Times New Roman"/>
                        </a:rPr>
                        <a:t> </a:t>
                      </a:r>
                      <a:endParaRPr lang="zh-CN" sz="1400" kern="100" dirty="0">
                        <a:solidFill>
                          <a:srgbClr val="0000FF"/>
                        </a:solidFill>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err="1">
                          <a:solidFill>
                            <a:srgbClr val="0000FF"/>
                          </a:solidFill>
                          <a:latin typeface="Calibri"/>
                          <a:ea typeface="宋体"/>
                          <a:cs typeface="Times New Roman"/>
                        </a:rPr>
                        <a:t>Ssex</a:t>
                      </a:r>
                      <a:r>
                        <a:rPr lang="en-US" sz="1400" b="1" kern="100" dirty="0">
                          <a:solidFill>
                            <a:srgbClr val="0000FF"/>
                          </a:solidFill>
                          <a:latin typeface="Calibri"/>
                          <a:ea typeface="宋体"/>
                          <a:cs typeface="Times New Roman"/>
                        </a:rPr>
                        <a:t> </a:t>
                      </a:r>
                      <a:endParaRPr lang="zh-CN" sz="1400" kern="100" dirty="0">
                        <a:solidFill>
                          <a:srgbClr val="0000FF"/>
                        </a:solidFill>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a:solidFill>
                            <a:srgbClr val="0000FF"/>
                          </a:solidFill>
                          <a:latin typeface="Calibri"/>
                          <a:ea typeface="宋体"/>
                          <a:cs typeface="Times New Roman"/>
                        </a:rPr>
                        <a:t>Sage </a:t>
                      </a:r>
                      <a:endParaRPr lang="zh-CN" sz="1400" kern="100" dirty="0">
                        <a:solidFill>
                          <a:srgbClr val="0000FF"/>
                        </a:solidFill>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err="1">
                          <a:solidFill>
                            <a:srgbClr val="0000FF"/>
                          </a:solidFill>
                          <a:latin typeface="Calibri"/>
                          <a:ea typeface="宋体"/>
                          <a:cs typeface="Times New Roman"/>
                        </a:rPr>
                        <a:t>Sdept</a:t>
                      </a:r>
                      <a:r>
                        <a:rPr lang="en-US" sz="1400" b="1" kern="100" dirty="0">
                          <a:solidFill>
                            <a:srgbClr val="0000FF"/>
                          </a:solidFill>
                          <a:latin typeface="Calibri"/>
                          <a:ea typeface="宋体"/>
                          <a:cs typeface="Times New Roman"/>
                        </a:rPr>
                        <a:t> </a:t>
                      </a:r>
                      <a:endParaRPr lang="zh-CN" sz="1400" kern="100" dirty="0">
                        <a:solidFill>
                          <a:srgbClr val="0000FF"/>
                        </a:solidFill>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393">
                <a:tc>
                  <a:txBody>
                    <a:bodyPr/>
                    <a:lstStyle/>
                    <a:p>
                      <a:pPr algn="just">
                        <a:spcAft>
                          <a:spcPts val="0"/>
                        </a:spcAft>
                      </a:pPr>
                      <a:r>
                        <a:rPr lang="en-US" sz="1200" b="1" kern="100">
                          <a:latin typeface="Calibri"/>
                          <a:ea typeface="宋体"/>
                          <a:cs typeface="Times New Roman"/>
                        </a:rPr>
                        <a:t>0811101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李勇</a:t>
                      </a:r>
                      <a:r>
                        <a:rPr lang="en-US" sz="1200" b="1" kern="100">
                          <a:latin typeface="Calibri"/>
                          <a:ea typeface="宋体"/>
                          <a:cs typeface="Times New Roman"/>
                        </a:rPr>
                        <a:t>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latin typeface="Calibri"/>
                          <a:ea typeface="宋体"/>
                          <a:cs typeface="Times New Roman"/>
                        </a:rPr>
                        <a:t>男 </a:t>
                      </a:r>
                      <a:endParaRPr lang="zh-CN" sz="1200" kern="100" dirty="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dirty="0">
                          <a:latin typeface="Calibri"/>
                          <a:ea typeface="宋体"/>
                          <a:cs typeface="Times New Roman"/>
                        </a:rPr>
                        <a:t>21 </a:t>
                      </a:r>
                      <a:endParaRPr lang="zh-CN" sz="1200" kern="100" dirty="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latin typeface="Calibri"/>
                          <a:ea typeface="宋体"/>
                          <a:cs typeface="Times New Roman"/>
                        </a:rPr>
                        <a:t>计算机系 </a:t>
                      </a:r>
                      <a:endParaRPr lang="zh-CN" sz="1200" kern="100" dirty="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393">
                <a:tc>
                  <a:txBody>
                    <a:bodyPr/>
                    <a:lstStyle/>
                    <a:p>
                      <a:pPr algn="just">
                        <a:spcAft>
                          <a:spcPts val="0"/>
                        </a:spcAft>
                      </a:pPr>
                      <a:r>
                        <a:rPr lang="en-US" sz="1200" b="1" kern="100">
                          <a:latin typeface="Calibri"/>
                          <a:ea typeface="宋体"/>
                          <a:cs typeface="Times New Roman"/>
                        </a:rPr>
                        <a:t>0811102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刘晨</a:t>
                      </a:r>
                      <a:r>
                        <a:rPr lang="en-US" sz="1200" b="1" kern="100">
                          <a:latin typeface="Calibri"/>
                          <a:ea typeface="宋体"/>
                          <a:cs typeface="Times New Roman"/>
                        </a:rPr>
                        <a:t>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男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a:latin typeface="Calibri"/>
                          <a:ea typeface="宋体"/>
                          <a:cs typeface="Times New Roman"/>
                        </a:rPr>
                        <a:t>20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计算机系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393">
                <a:tc>
                  <a:txBody>
                    <a:bodyPr/>
                    <a:lstStyle/>
                    <a:p>
                      <a:pPr algn="just">
                        <a:spcAft>
                          <a:spcPts val="0"/>
                        </a:spcAft>
                      </a:pPr>
                      <a:r>
                        <a:rPr lang="en-US" sz="1200" b="1" kern="100">
                          <a:latin typeface="Calibri"/>
                          <a:ea typeface="宋体"/>
                          <a:cs typeface="Times New Roman"/>
                        </a:rPr>
                        <a:t>0811103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王敏</a:t>
                      </a:r>
                      <a:r>
                        <a:rPr lang="en-US" sz="1200" b="1" kern="100">
                          <a:latin typeface="Calibri"/>
                          <a:ea typeface="宋体"/>
                          <a:cs typeface="Times New Roman"/>
                        </a:rPr>
                        <a:t>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女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a:latin typeface="Calibri"/>
                          <a:ea typeface="宋体"/>
                          <a:cs typeface="Times New Roman"/>
                        </a:rPr>
                        <a:t>20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计算机系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393">
                <a:tc>
                  <a:txBody>
                    <a:bodyPr/>
                    <a:lstStyle/>
                    <a:p>
                      <a:pPr algn="just">
                        <a:spcAft>
                          <a:spcPts val="0"/>
                        </a:spcAft>
                      </a:pPr>
                      <a:r>
                        <a:rPr lang="en-US" sz="1200" b="1" kern="100">
                          <a:latin typeface="Calibri"/>
                          <a:ea typeface="宋体"/>
                          <a:cs typeface="Times New Roman"/>
                        </a:rPr>
                        <a:t>0811104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张小红</a:t>
                      </a:r>
                      <a:r>
                        <a:rPr lang="en-US" sz="1200" b="1" kern="100">
                          <a:latin typeface="Calibri"/>
                          <a:ea typeface="宋体"/>
                          <a:cs typeface="Times New Roman"/>
                        </a:rPr>
                        <a:t>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女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a:latin typeface="Calibri"/>
                          <a:ea typeface="宋体"/>
                          <a:cs typeface="Times New Roman"/>
                        </a:rPr>
                        <a:t>19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计算机系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393">
                <a:tc>
                  <a:txBody>
                    <a:bodyPr/>
                    <a:lstStyle/>
                    <a:p>
                      <a:pPr algn="just">
                        <a:spcAft>
                          <a:spcPts val="0"/>
                        </a:spcAft>
                      </a:pPr>
                      <a:r>
                        <a:rPr lang="en-US" sz="1200" b="1" kern="100">
                          <a:latin typeface="Calibri"/>
                          <a:ea typeface="宋体"/>
                          <a:cs typeface="Times New Roman"/>
                        </a:rPr>
                        <a:t>0831101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latin typeface="Calibri"/>
                          <a:ea typeface="宋体"/>
                          <a:cs typeface="Times New Roman"/>
                        </a:rPr>
                        <a:t>钱小平</a:t>
                      </a:r>
                      <a:r>
                        <a:rPr lang="en-US" sz="1200" b="1" kern="100" dirty="0">
                          <a:latin typeface="Calibri"/>
                          <a:ea typeface="宋体"/>
                          <a:cs typeface="Times New Roman"/>
                        </a:rPr>
                        <a:t>  </a:t>
                      </a:r>
                      <a:endParaRPr lang="zh-CN" sz="1200" kern="100" dirty="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女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a:latin typeface="Calibri"/>
                          <a:ea typeface="宋体"/>
                          <a:cs typeface="Times New Roman"/>
                        </a:rPr>
                        <a:t>21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通信工程系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393">
                <a:tc>
                  <a:txBody>
                    <a:bodyPr/>
                    <a:lstStyle/>
                    <a:p>
                      <a:pPr algn="just">
                        <a:spcAft>
                          <a:spcPts val="0"/>
                        </a:spcAft>
                      </a:pPr>
                      <a:r>
                        <a:rPr lang="en-US" sz="1200" b="1" kern="100">
                          <a:latin typeface="Calibri"/>
                          <a:ea typeface="宋体"/>
                          <a:cs typeface="Times New Roman"/>
                        </a:rPr>
                        <a:t>0831102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王大力</a:t>
                      </a:r>
                      <a:r>
                        <a:rPr lang="en-US" sz="1200" b="1" kern="100">
                          <a:latin typeface="Calibri"/>
                          <a:ea typeface="宋体"/>
                          <a:cs typeface="Times New Roman"/>
                        </a:rPr>
                        <a:t>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男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a:latin typeface="Calibri"/>
                          <a:ea typeface="宋体"/>
                          <a:cs typeface="Times New Roman"/>
                        </a:rPr>
                        <a:t>20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通信工程系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393">
                <a:tc>
                  <a:txBody>
                    <a:bodyPr/>
                    <a:lstStyle/>
                    <a:p>
                      <a:pPr algn="just">
                        <a:spcAft>
                          <a:spcPts val="0"/>
                        </a:spcAft>
                      </a:pPr>
                      <a:r>
                        <a:rPr lang="en-US" sz="1200" b="1" kern="100">
                          <a:latin typeface="Calibri"/>
                          <a:ea typeface="宋体"/>
                          <a:cs typeface="Times New Roman"/>
                        </a:rPr>
                        <a:t>0831103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张姗姗</a:t>
                      </a:r>
                      <a:r>
                        <a:rPr lang="en-US" sz="1200" b="1" kern="100">
                          <a:latin typeface="Calibri"/>
                          <a:ea typeface="宋体"/>
                          <a:cs typeface="Times New Roman"/>
                        </a:rPr>
                        <a:t>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女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a:latin typeface="Calibri"/>
                          <a:ea typeface="宋体"/>
                          <a:cs typeface="Times New Roman"/>
                        </a:rPr>
                        <a:t>19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通信工程系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393">
                <a:tc>
                  <a:txBody>
                    <a:bodyPr/>
                    <a:lstStyle/>
                    <a:p>
                      <a:pPr algn="just">
                        <a:spcAft>
                          <a:spcPts val="0"/>
                        </a:spcAft>
                      </a:pPr>
                      <a:r>
                        <a:rPr lang="en-US" sz="1200" b="1" kern="100">
                          <a:latin typeface="Calibri"/>
                          <a:ea typeface="宋体"/>
                          <a:cs typeface="Times New Roman"/>
                        </a:rPr>
                        <a:t>0821103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张海</a:t>
                      </a:r>
                      <a:r>
                        <a:rPr lang="en-US" sz="1200" b="1" kern="100">
                          <a:latin typeface="Calibri"/>
                          <a:ea typeface="宋体"/>
                          <a:cs typeface="Times New Roman"/>
                        </a:rPr>
                        <a:t>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男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a:latin typeface="Calibri"/>
                          <a:ea typeface="宋体"/>
                          <a:cs typeface="Times New Roman"/>
                        </a:rPr>
                        <a:t>20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信息管理系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393">
                <a:tc>
                  <a:txBody>
                    <a:bodyPr/>
                    <a:lstStyle/>
                    <a:p>
                      <a:pPr algn="just">
                        <a:spcAft>
                          <a:spcPts val="0"/>
                        </a:spcAft>
                      </a:pPr>
                      <a:r>
                        <a:rPr lang="en-US" sz="1200" b="1" kern="100">
                          <a:latin typeface="Calibri"/>
                          <a:ea typeface="宋体"/>
                          <a:cs typeface="Times New Roman"/>
                        </a:rPr>
                        <a:t>0821101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张立</a:t>
                      </a:r>
                      <a:r>
                        <a:rPr lang="en-US" sz="1200" b="1" kern="100">
                          <a:latin typeface="Calibri"/>
                          <a:ea typeface="宋体"/>
                          <a:cs typeface="Times New Roman"/>
                        </a:rPr>
                        <a:t>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男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a:latin typeface="Calibri"/>
                          <a:ea typeface="宋体"/>
                          <a:cs typeface="Times New Roman"/>
                        </a:rPr>
                        <a:t>20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信息管理系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393">
                <a:tc>
                  <a:txBody>
                    <a:bodyPr/>
                    <a:lstStyle/>
                    <a:p>
                      <a:pPr algn="just">
                        <a:spcAft>
                          <a:spcPts val="0"/>
                        </a:spcAft>
                      </a:pPr>
                      <a:r>
                        <a:rPr lang="en-US" sz="1200" b="1" kern="100">
                          <a:latin typeface="Calibri"/>
                          <a:ea typeface="宋体"/>
                          <a:cs typeface="Times New Roman"/>
                        </a:rPr>
                        <a:t>0821102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吴宾</a:t>
                      </a:r>
                      <a:r>
                        <a:rPr lang="en-US" sz="1200" b="1" kern="100">
                          <a:latin typeface="Calibri"/>
                          <a:ea typeface="宋体"/>
                          <a:cs typeface="Times New Roman"/>
                        </a:rPr>
                        <a:t>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a:ea typeface="宋体"/>
                          <a:cs typeface="Times New Roman"/>
                        </a:rPr>
                        <a:t>女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a:latin typeface="Calibri"/>
                          <a:ea typeface="宋体"/>
                          <a:cs typeface="Times New Roman"/>
                        </a:rPr>
                        <a:t>19 </a:t>
                      </a:r>
                      <a:endParaRPr lang="zh-CN" sz="12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latin typeface="Calibri"/>
                          <a:ea typeface="宋体"/>
                          <a:cs typeface="Times New Roman"/>
                        </a:rPr>
                        <a:t>信息管理系 </a:t>
                      </a:r>
                      <a:endParaRPr lang="zh-CN" sz="1200" kern="100" dirty="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TextBox 9"/>
          <p:cNvSpPr txBox="1"/>
          <p:nvPr/>
        </p:nvSpPr>
        <p:spPr>
          <a:xfrm>
            <a:off x="6012160" y="1556792"/>
            <a:ext cx="2592288" cy="707886"/>
          </a:xfrm>
          <a:prstGeom prst="rect">
            <a:avLst/>
          </a:prstGeom>
          <a:noFill/>
        </p:spPr>
        <p:txBody>
          <a:bodyPr wrap="square" rtlCol="0">
            <a:spAutoFit/>
          </a:bodyPr>
          <a:lstStyle/>
          <a:p>
            <a:r>
              <a:rPr lang="en-US" altLang="zh-CN" sz="2000" dirty="0" smtClean="0">
                <a:solidFill>
                  <a:srgbClr val="C00000"/>
                </a:solidFill>
              </a:rPr>
              <a:t>ORDER BY </a:t>
            </a:r>
            <a:r>
              <a:rPr lang="en-US" altLang="zh-CN" sz="2000" dirty="0" err="1" smtClean="0">
                <a:solidFill>
                  <a:srgbClr val="C00000"/>
                </a:solidFill>
              </a:rPr>
              <a:t>Sdept</a:t>
            </a:r>
            <a:r>
              <a:rPr lang="en-US" altLang="zh-CN" sz="2000" dirty="0" smtClean="0">
                <a:solidFill>
                  <a:srgbClr val="C00000"/>
                </a:solidFill>
              </a:rPr>
              <a:t>, Sage DESC</a:t>
            </a:r>
            <a:endParaRPr lang="zh-CN" alt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55"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1000" fill="hold"/>
                                        <p:tgtEl>
                                          <p:spTgt spid="7"/>
                                        </p:tgtEl>
                                        <p:attrNameLst>
                                          <p:attrName>ppt_w</p:attrName>
                                        </p:attrNameLst>
                                      </p:cBhvr>
                                      <p:tavLst>
                                        <p:tav tm="0">
                                          <p:val>
                                            <p:strVal val="#ppt_w*0.70"/>
                                          </p:val>
                                        </p:tav>
                                        <p:tav tm="100000">
                                          <p:val>
                                            <p:strVal val="#ppt_w"/>
                                          </p:val>
                                        </p:tav>
                                      </p:tavLst>
                                    </p:anim>
                                    <p:anim calcmode="lin" valueType="num">
                                      <p:cBhvr>
                                        <p:cTn id="17" dur="1000" fill="hold"/>
                                        <p:tgtEl>
                                          <p:spTgt spid="7"/>
                                        </p:tgtEl>
                                        <p:attrNameLst>
                                          <p:attrName>ppt_h</p:attrName>
                                        </p:attrNameLst>
                                      </p:cBhvr>
                                      <p:tavLst>
                                        <p:tav tm="0">
                                          <p:val>
                                            <p:strVal val="#ppt_h"/>
                                          </p:val>
                                        </p:tav>
                                        <p:tav tm="100000">
                                          <p:val>
                                            <p:strVal val="#ppt_h"/>
                                          </p:val>
                                        </p:tav>
                                      </p:tavLst>
                                    </p:anim>
                                    <p:animEffect transition="in" filter="fade">
                                      <p:cBhvr>
                                        <p:cTn id="18" dur="1000"/>
                                        <p:tgtEl>
                                          <p:spTgt spid="7"/>
                                        </p:tgtEl>
                                      </p:cBhvr>
                                    </p:animEffect>
                                  </p:childTnLst>
                                </p:cTn>
                              </p:par>
                            </p:childTnLst>
                          </p:cTn>
                        </p:par>
                        <p:par>
                          <p:cTn id="19" fill="hold">
                            <p:stCondLst>
                              <p:cond delay="1000"/>
                            </p:stCondLst>
                            <p:childTnLst>
                              <p:par>
                                <p:cTn id="20" presetID="3" presetClass="entr" presetSubtype="10"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smtClean="0"/>
              <a:t>4</a:t>
            </a:r>
            <a:r>
              <a:rPr lang="zh-CN" altLang="zh-CN" sz="4400" dirty="0" smtClean="0"/>
              <a:t>．使用</a:t>
            </a:r>
            <a:r>
              <a:rPr lang="zh-CN" altLang="en-US" sz="4400" dirty="0" smtClean="0"/>
              <a:t>聚合</a:t>
            </a:r>
            <a:r>
              <a:rPr lang="zh-CN" altLang="zh-CN" sz="4400" dirty="0" smtClean="0"/>
              <a:t>函数汇总数据</a:t>
            </a:r>
            <a:endParaRPr lang="zh-CN" altLang="en-US" dirty="0"/>
          </a:p>
        </p:txBody>
      </p:sp>
      <p:sp>
        <p:nvSpPr>
          <p:cNvPr id="3" name="内容占位符 2"/>
          <p:cNvSpPr>
            <a:spLocks noGrp="1"/>
          </p:cNvSpPr>
          <p:nvPr>
            <p:ph idx="1"/>
          </p:nvPr>
        </p:nvSpPr>
        <p:spPr>
          <a:xfrm>
            <a:off x="611560" y="1484784"/>
            <a:ext cx="8208912" cy="4608512"/>
          </a:xfrm>
        </p:spPr>
        <p:txBody>
          <a:bodyPr/>
          <a:lstStyle/>
          <a:p>
            <a:pPr>
              <a:lnSpc>
                <a:spcPct val="100000"/>
              </a:lnSpc>
              <a:spcBef>
                <a:spcPts val="1800"/>
              </a:spcBef>
            </a:pPr>
            <a:r>
              <a:rPr lang="zh-CN" altLang="zh-CN" dirty="0" smtClean="0"/>
              <a:t>也称为集合函数或</a:t>
            </a:r>
            <a:r>
              <a:rPr lang="zh-CN" altLang="en-US" dirty="0" smtClean="0"/>
              <a:t>统计</a:t>
            </a:r>
            <a:r>
              <a:rPr lang="zh-CN" altLang="zh-CN" dirty="0" smtClean="0"/>
              <a:t>函数，</a:t>
            </a:r>
            <a:endParaRPr lang="en-US" altLang="zh-CN" dirty="0" smtClean="0"/>
          </a:p>
          <a:p>
            <a:pPr>
              <a:lnSpc>
                <a:spcPct val="100000"/>
              </a:lnSpc>
              <a:spcBef>
                <a:spcPts val="1800"/>
              </a:spcBef>
            </a:pPr>
            <a:r>
              <a:rPr lang="zh-CN" altLang="zh-CN" dirty="0" smtClean="0"/>
              <a:t>其作用是对一组值进行计算并返回一个统计结果。</a:t>
            </a: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48</a:t>
            </a:fld>
            <a:endParaRPr lang="zh-CN"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聚合函数</a:t>
            </a:r>
            <a:endParaRPr lang="zh-CN" altLang="en-US" dirty="0"/>
          </a:p>
        </p:txBody>
      </p:sp>
      <p:sp>
        <p:nvSpPr>
          <p:cNvPr id="3" name="内容占位符 2"/>
          <p:cNvSpPr>
            <a:spLocks noGrp="1"/>
          </p:cNvSpPr>
          <p:nvPr>
            <p:ph idx="1"/>
          </p:nvPr>
        </p:nvSpPr>
        <p:spPr>
          <a:xfrm>
            <a:off x="566738" y="1340768"/>
            <a:ext cx="8001000" cy="4752528"/>
          </a:xfrm>
        </p:spPr>
        <p:txBody>
          <a:bodyPr/>
          <a:lstStyle/>
          <a:p>
            <a:pPr>
              <a:spcBef>
                <a:spcPts val="0"/>
              </a:spcBef>
            </a:pPr>
            <a:r>
              <a:rPr lang="en-US" altLang="zh-CN" sz="2800" dirty="0">
                <a:solidFill>
                  <a:srgbClr val="FF0000"/>
                </a:solidFill>
              </a:rPr>
              <a:t>COUNT</a:t>
            </a:r>
            <a:r>
              <a:rPr lang="en-US" altLang="zh-CN" sz="2800" dirty="0" smtClean="0">
                <a:solidFill>
                  <a:srgbClr val="FF0000"/>
                </a:solidFill>
              </a:rPr>
              <a:t>(*</a:t>
            </a:r>
            <a:r>
              <a:rPr lang="en-US" altLang="zh-CN" sz="2800" dirty="0">
                <a:solidFill>
                  <a:srgbClr val="FF0000"/>
                </a:solidFill>
              </a:rPr>
              <a:t>)</a:t>
            </a:r>
            <a:r>
              <a:rPr lang="zh-CN" altLang="zh-CN" sz="2800" dirty="0" smtClean="0"/>
              <a:t>：统计表中元组的个数。</a:t>
            </a:r>
          </a:p>
          <a:p>
            <a:pPr>
              <a:spcBef>
                <a:spcPts val="0"/>
              </a:spcBef>
            </a:pPr>
            <a:r>
              <a:rPr lang="en-US" altLang="zh-CN" sz="2800" dirty="0">
                <a:solidFill>
                  <a:srgbClr val="FF0000"/>
                </a:solidFill>
              </a:rPr>
              <a:t>COUNT</a:t>
            </a:r>
            <a:r>
              <a:rPr lang="en-US" altLang="zh-CN" sz="2800" dirty="0" smtClean="0">
                <a:solidFill>
                  <a:srgbClr val="FF0000"/>
                </a:solidFill>
              </a:rPr>
              <a:t>([DISTINCT] &lt;</a:t>
            </a:r>
            <a:r>
              <a:rPr lang="zh-CN" altLang="zh-CN" sz="2800" dirty="0" smtClean="0">
                <a:solidFill>
                  <a:srgbClr val="FF0000"/>
                </a:solidFill>
              </a:rPr>
              <a:t>列名</a:t>
            </a:r>
            <a:r>
              <a:rPr lang="en-US" altLang="zh-CN" sz="2800" dirty="0">
                <a:solidFill>
                  <a:srgbClr val="FF0000"/>
                </a:solidFill>
              </a:rPr>
              <a:t>&gt;)</a:t>
            </a:r>
            <a:r>
              <a:rPr lang="zh-CN" altLang="zh-CN" sz="2800" dirty="0" smtClean="0"/>
              <a:t>：统计列值个数</a:t>
            </a:r>
          </a:p>
          <a:p>
            <a:pPr>
              <a:spcBef>
                <a:spcPts val="0"/>
              </a:spcBef>
            </a:pPr>
            <a:r>
              <a:rPr lang="en-US" altLang="zh-CN" sz="2800" dirty="0">
                <a:solidFill>
                  <a:srgbClr val="FF0000"/>
                </a:solidFill>
              </a:rPr>
              <a:t>SUM(&lt;</a:t>
            </a:r>
            <a:r>
              <a:rPr lang="zh-CN" altLang="zh-CN" sz="2800" dirty="0" smtClean="0">
                <a:solidFill>
                  <a:srgbClr val="FF0000"/>
                </a:solidFill>
              </a:rPr>
              <a:t>列名</a:t>
            </a:r>
            <a:r>
              <a:rPr lang="en-US" altLang="zh-CN" sz="2800" dirty="0">
                <a:solidFill>
                  <a:srgbClr val="FF0000"/>
                </a:solidFill>
              </a:rPr>
              <a:t>&gt;)</a:t>
            </a:r>
            <a:r>
              <a:rPr lang="zh-CN" altLang="zh-CN" sz="2800" dirty="0" smtClean="0"/>
              <a:t>：计算列值的和值（必须是数值型列）。</a:t>
            </a:r>
          </a:p>
          <a:p>
            <a:pPr>
              <a:spcBef>
                <a:spcPts val="0"/>
              </a:spcBef>
            </a:pPr>
            <a:r>
              <a:rPr lang="en-US" altLang="zh-CN" sz="2800" dirty="0" smtClean="0">
                <a:solidFill>
                  <a:srgbClr val="FF0000"/>
                </a:solidFill>
              </a:rPr>
              <a:t>AVG</a:t>
            </a:r>
            <a:r>
              <a:rPr lang="zh-CN" altLang="zh-CN" sz="2800" dirty="0" smtClean="0">
                <a:solidFill>
                  <a:srgbClr val="FF0000"/>
                </a:solidFill>
              </a:rPr>
              <a:t>（</a:t>
            </a:r>
            <a:r>
              <a:rPr lang="en-US" altLang="zh-CN" sz="2800" dirty="0" smtClean="0">
                <a:solidFill>
                  <a:srgbClr val="FF0000"/>
                </a:solidFill>
              </a:rPr>
              <a:t>&lt;</a:t>
            </a:r>
            <a:r>
              <a:rPr lang="zh-CN" altLang="zh-CN" sz="2800" dirty="0" smtClean="0">
                <a:solidFill>
                  <a:srgbClr val="FF0000"/>
                </a:solidFill>
              </a:rPr>
              <a:t>列名</a:t>
            </a:r>
            <a:r>
              <a:rPr lang="en-US" altLang="zh-CN" sz="2800" dirty="0">
                <a:solidFill>
                  <a:srgbClr val="FF0000"/>
                </a:solidFill>
              </a:rPr>
              <a:t>&gt;)</a:t>
            </a:r>
            <a:r>
              <a:rPr lang="zh-CN" altLang="zh-CN" sz="2800" dirty="0" smtClean="0"/>
              <a:t>：计算列值的平均值（必须是数值型列）。</a:t>
            </a:r>
          </a:p>
          <a:p>
            <a:pPr>
              <a:spcBef>
                <a:spcPts val="0"/>
              </a:spcBef>
            </a:pPr>
            <a:r>
              <a:rPr lang="en-US" altLang="zh-CN" sz="2800" dirty="0" smtClean="0">
                <a:solidFill>
                  <a:srgbClr val="FF0000"/>
                </a:solidFill>
              </a:rPr>
              <a:t>MAX(&lt;</a:t>
            </a:r>
            <a:r>
              <a:rPr lang="zh-CN" altLang="zh-CN" sz="2800" dirty="0" smtClean="0">
                <a:solidFill>
                  <a:srgbClr val="FF0000"/>
                </a:solidFill>
              </a:rPr>
              <a:t>列名</a:t>
            </a:r>
            <a:r>
              <a:rPr lang="en-US" altLang="zh-CN" sz="2800" dirty="0" smtClean="0">
                <a:solidFill>
                  <a:srgbClr val="FF0000"/>
                </a:solidFill>
              </a:rPr>
              <a:t>&gt;)</a:t>
            </a:r>
            <a:r>
              <a:rPr lang="zh-CN" altLang="zh-CN" sz="2800" dirty="0" smtClean="0"/>
              <a:t>：得到列值的最大值。</a:t>
            </a:r>
          </a:p>
          <a:p>
            <a:pPr>
              <a:spcBef>
                <a:spcPts val="0"/>
              </a:spcBef>
            </a:pPr>
            <a:r>
              <a:rPr lang="en-US" altLang="zh-CN" sz="2800" dirty="0">
                <a:solidFill>
                  <a:srgbClr val="FF0000"/>
                </a:solidFill>
              </a:rPr>
              <a:t>MIN(&lt;</a:t>
            </a:r>
            <a:r>
              <a:rPr lang="zh-CN" altLang="zh-CN" sz="2800" dirty="0" smtClean="0">
                <a:solidFill>
                  <a:srgbClr val="FF0000"/>
                </a:solidFill>
              </a:rPr>
              <a:t>列名</a:t>
            </a:r>
            <a:r>
              <a:rPr lang="en-US" altLang="zh-CN" sz="2800" dirty="0">
                <a:solidFill>
                  <a:srgbClr val="FF0000"/>
                </a:solidFill>
              </a:rPr>
              <a:t>&gt;)</a:t>
            </a:r>
            <a:r>
              <a:rPr lang="zh-CN" altLang="zh-CN" sz="2800" dirty="0" smtClean="0"/>
              <a:t>：得到列值的最小值。</a:t>
            </a:r>
          </a:p>
          <a:p>
            <a:pPr>
              <a:spcBef>
                <a:spcPts val="0"/>
              </a:spcBef>
            </a:pPr>
            <a:r>
              <a:rPr lang="zh-CN" altLang="zh-CN" sz="2800" dirty="0" smtClean="0">
                <a:solidFill>
                  <a:srgbClr val="005800"/>
                </a:solidFill>
              </a:rPr>
              <a:t>除</a:t>
            </a:r>
            <a:r>
              <a:rPr lang="en-US" altLang="zh-CN" sz="2800" dirty="0" smtClean="0">
                <a:solidFill>
                  <a:srgbClr val="005800"/>
                </a:solidFill>
              </a:rPr>
              <a:t>COUNT</a:t>
            </a:r>
            <a:r>
              <a:rPr lang="zh-CN" altLang="zh-CN" sz="2800" dirty="0" smtClean="0">
                <a:solidFill>
                  <a:srgbClr val="005800"/>
                </a:solidFill>
              </a:rPr>
              <a:t>（</a:t>
            </a:r>
            <a:r>
              <a:rPr lang="en-US" altLang="zh-CN" sz="2800" dirty="0" smtClean="0">
                <a:solidFill>
                  <a:srgbClr val="005800"/>
                </a:solidFill>
              </a:rPr>
              <a:t>*</a:t>
            </a:r>
            <a:r>
              <a:rPr lang="zh-CN" altLang="zh-CN" sz="2800" dirty="0" smtClean="0">
                <a:solidFill>
                  <a:srgbClr val="005800"/>
                </a:solidFill>
              </a:rPr>
              <a:t>）外，其他函数在计算过程中均忽略</a:t>
            </a:r>
            <a:r>
              <a:rPr lang="en-US" altLang="zh-CN" sz="2800" dirty="0" smtClean="0">
                <a:solidFill>
                  <a:srgbClr val="005800"/>
                </a:solidFill>
              </a:rPr>
              <a:t>NULL</a:t>
            </a:r>
            <a:r>
              <a:rPr lang="zh-CN" altLang="zh-CN" sz="2800" dirty="0" smtClean="0">
                <a:solidFill>
                  <a:srgbClr val="005800"/>
                </a:solidFill>
              </a:rPr>
              <a:t>值。</a:t>
            </a:r>
            <a:endParaRPr lang="zh-CN" altLang="en-US" sz="2800" dirty="0" smtClean="0">
              <a:solidFill>
                <a:srgbClr val="005800"/>
              </a:solidFill>
            </a:endParaRPr>
          </a:p>
          <a:p>
            <a:endParaRPr lang="zh-CN" altLang="en-US" sz="2800" dirty="0"/>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49</a:t>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sz="4000" dirty="0" smtClean="0"/>
              <a:t>5.1.2 </a:t>
            </a:r>
            <a:r>
              <a:rPr lang="zh-CN" altLang="en-US" sz="4000" dirty="0" smtClean="0"/>
              <a:t>单表查询</a:t>
            </a:r>
          </a:p>
        </p:txBody>
      </p:sp>
      <p:sp>
        <p:nvSpPr>
          <p:cNvPr id="31747" name="Rectangle 3"/>
          <p:cNvSpPr>
            <a:spLocks noGrp="1" noChangeArrowheads="1"/>
          </p:cNvSpPr>
          <p:nvPr>
            <p:ph type="body" idx="1"/>
          </p:nvPr>
        </p:nvSpPr>
        <p:spPr>
          <a:xfrm>
            <a:off x="755650" y="1412875"/>
            <a:ext cx="8083550" cy="4911725"/>
          </a:xfrm>
        </p:spPr>
        <p:txBody>
          <a:bodyPr/>
          <a:lstStyle/>
          <a:p>
            <a:pPr eaLnBrk="1" hangingPunct="1"/>
            <a:r>
              <a:rPr lang="en-US" altLang="zh-CN" sz="3600" dirty="0" smtClean="0"/>
              <a:t>1.</a:t>
            </a:r>
            <a:r>
              <a:rPr lang="zh-CN" altLang="en-US" sz="3600" dirty="0" smtClean="0"/>
              <a:t>选择表中若干列</a:t>
            </a:r>
          </a:p>
          <a:p>
            <a:pPr eaLnBrk="1" hangingPunct="1"/>
            <a:r>
              <a:rPr lang="en-US" altLang="zh-CN" sz="3600" dirty="0" smtClean="0"/>
              <a:t>2.</a:t>
            </a:r>
            <a:r>
              <a:rPr lang="zh-CN" altLang="en-US" sz="3600" dirty="0" smtClean="0"/>
              <a:t>选择表中的若干元组</a:t>
            </a:r>
          </a:p>
          <a:p>
            <a:pPr eaLnBrk="1" hangingPunct="1"/>
            <a:r>
              <a:rPr lang="en-US" altLang="zh-CN" sz="3600" dirty="0" smtClean="0"/>
              <a:t>3.</a:t>
            </a:r>
            <a:r>
              <a:rPr lang="zh-CN" altLang="en-US" sz="3600" dirty="0" smtClean="0"/>
              <a:t>对查询结果排序</a:t>
            </a:r>
          </a:p>
          <a:p>
            <a:pPr eaLnBrk="1" hangingPunct="1"/>
            <a:r>
              <a:rPr lang="en-US" altLang="zh-CN" sz="3600" dirty="0" smtClean="0"/>
              <a:t>4.</a:t>
            </a:r>
            <a:r>
              <a:rPr lang="zh-CN" altLang="en-US" sz="3600" dirty="0" smtClean="0"/>
              <a:t>使用统计函数汇总数据</a:t>
            </a:r>
          </a:p>
          <a:p>
            <a:pPr eaLnBrk="1" hangingPunct="1"/>
            <a:r>
              <a:rPr lang="en-US" altLang="zh-CN" sz="3600" dirty="0" smtClean="0"/>
              <a:t>5.</a:t>
            </a:r>
            <a:r>
              <a:rPr lang="zh-CN" altLang="zh-CN" dirty="0"/>
              <a:t>对数据进行分组统计</a:t>
            </a:r>
            <a:endParaRPr lang="zh-CN" altLang="en-US" sz="3600" dirty="0" smtClean="0"/>
          </a:p>
        </p:txBody>
      </p:sp>
      <p:sp>
        <p:nvSpPr>
          <p:cNvPr id="4" name="日期占位符 3"/>
          <p:cNvSpPr>
            <a:spLocks noGrp="1"/>
          </p:cNvSpPr>
          <p:nvPr>
            <p:ph type="dt" sz="half" idx="10"/>
          </p:nvPr>
        </p:nvSpPr>
        <p:spPr/>
        <p:txBody>
          <a:bodyPr/>
          <a:lstStyle/>
          <a:p>
            <a:pPr>
              <a:defRPr/>
            </a:pPr>
            <a:fld id="{09C1AC7C-C1E8-480C-A8DD-3509E0F8BD19}"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5</a:t>
            </a:fld>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566738" y="1268760"/>
            <a:ext cx="8001000" cy="1582018"/>
          </a:xfrm>
        </p:spPr>
        <p:txBody>
          <a:bodyPr/>
          <a:lstStyle/>
          <a:p>
            <a:r>
              <a:rPr lang="zh-CN" altLang="zh-CN" dirty="0" smtClean="0"/>
              <a:t>例</a:t>
            </a:r>
            <a:r>
              <a:rPr lang="en-US" altLang="zh-CN" dirty="0" smtClean="0"/>
              <a:t>27  </a:t>
            </a:r>
            <a:r>
              <a:rPr lang="zh-CN" altLang="zh-CN" dirty="0" smtClean="0"/>
              <a:t>统计学生总人数。</a:t>
            </a:r>
          </a:p>
          <a:p>
            <a:pPr>
              <a:buNone/>
            </a:pPr>
            <a:r>
              <a:rPr lang="en-US" altLang="zh-CN" dirty="0" smtClean="0">
                <a:solidFill>
                  <a:srgbClr val="005800"/>
                </a:solidFill>
              </a:rPr>
              <a:t>  SELECT COUNT(*) FROM Student</a:t>
            </a:r>
            <a:endParaRPr lang="zh-CN" altLang="en-US" dirty="0">
              <a:solidFill>
                <a:srgbClr val="0058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50</a:t>
            </a:fld>
            <a:endParaRPr lang="zh-CN" altLang="en-US"/>
          </a:p>
        </p:txBody>
      </p:sp>
      <p:graphicFrame>
        <p:nvGraphicFramePr>
          <p:cNvPr id="6" name="表格 5"/>
          <p:cNvGraphicFramePr>
            <a:graphicFrameLocks noGrp="1"/>
          </p:cNvGraphicFramePr>
          <p:nvPr/>
        </p:nvGraphicFramePr>
        <p:xfrm>
          <a:off x="1043608" y="2780927"/>
          <a:ext cx="4536504" cy="3168352"/>
        </p:xfrm>
        <a:graphic>
          <a:graphicData uri="http://schemas.openxmlformats.org/drawingml/2006/table">
            <a:tbl>
              <a:tblPr/>
              <a:tblGrid>
                <a:gridCol w="1000700"/>
                <a:gridCol w="878708"/>
                <a:gridCol w="648072"/>
                <a:gridCol w="712879"/>
                <a:gridCol w="1296145"/>
              </a:tblGrid>
              <a:tr h="288032">
                <a:tc>
                  <a:txBody>
                    <a:bodyPr/>
                    <a:lstStyle/>
                    <a:p>
                      <a:pPr indent="127000" algn="ctr">
                        <a:spcAft>
                          <a:spcPts val="0"/>
                        </a:spcAft>
                      </a:pPr>
                      <a:r>
                        <a:rPr lang="en-US" sz="1400" b="1" kern="1000" dirty="0" err="1">
                          <a:solidFill>
                            <a:srgbClr val="0000FF"/>
                          </a:solidFill>
                          <a:latin typeface="Times New Roman"/>
                          <a:ea typeface="方正书宋简体"/>
                          <a:cs typeface="Times New Roman"/>
                        </a:rPr>
                        <a:t>Sno</a:t>
                      </a:r>
                      <a:endParaRPr lang="zh-CN" sz="16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err="1">
                          <a:solidFill>
                            <a:srgbClr val="0000FF"/>
                          </a:solidFill>
                          <a:latin typeface="Times New Roman"/>
                          <a:ea typeface="方正书宋简体"/>
                          <a:cs typeface="Times New Roman"/>
                        </a:rPr>
                        <a:t>Sname</a:t>
                      </a:r>
                      <a:endParaRPr lang="zh-CN" sz="16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err="1">
                          <a:solidFill>
                            <a:srgbClr val="0000FF"/>
                          </a:solidFill>
                          <a:latin typeface="Times New Roman"/>
                          <a:ea typeface="方正书宋简体"/>
                          <a:cs typeface="Times New Roman"/>
                        </a:rPr>
                        <a:t>Ssex</a:t>
                      </a:r>
                      <a:endParaRPr lang="zh-CN" sz="16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FF"/>
                          </a:solidFill>
                          <a:latin typeface="Times New Roman"/>
                          <a:ea typeface="方正书宋简体"/>
                          <a:cs typeface="Times New Roman"/>
                        </a:rPr>
                        <a:t>Sage</a:t>
                      </a:r>
                      <a:endParaRPr lang="zh-CN" sz="16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err="1">
                          <a:solidFill>
                            <a:srgbClr val="0000FF"/>
                          </a:solidFill>
                          <a:latin typeface="Times New Roman"/>
                          <a:ea typeface="方正书宋简体"/>
                          <a:cs typeface="Times New Roman"/>
                        </a:rPr>
                        <a:t>Sdept</a:t>
                      </a:r>
                      <a:endParaRPr lang="zh-CN" sz="16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indent="127000" algn="ctr">
                        <a:spcAft>
                          <a:spcPts val="0"/>
                        </a:spcAft>
                      </a:pPr>
                      <a:r>
                        <a:rPr lang="en-US" sz="1400" b="1" kern="1000" dirty="0">
                          <a:solidFill>
                            <a:srgbClr val="000000"/>
                          </a:solidFill>
                          <a:latin typeface="宋体"/>
                          <a:ea typeface="方正书宋简体"/>
                          <a:cs typeface="Times New Roman"/>
                        </a:rPr>
                        <a:t>0811101</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李勇</a:t>
                      </a:r>
                      <a:r>
                        <a:rPr lang="en-US" sz="1400" b="1" kern="1000" dirty="0">
                          <a:solidFill>
                            <a:srgbClr val="000000"/>
                          </a:solidFill>
                          <a:latin typeface="Times New Roman"/>
                          <a:ea typeface="宋体"/>
                          <a:cs typeface="Times New Roman"/>
                        </a:rPr>
                        <a:t>   </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男</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宋体"/>
                          <a:ea typeface="方正书宋简体"/>
                          <a:cs typeface="Times New Roman"/>
                        </a:rPr>
                        <a:t>21</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a:ea typeface="宋体"/>
                          <a:cs typeface="Times New Roman"/>
                        </a:rPr>
                        <a:t>计算机系</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indent="127000" algn="ctr">
                        <a:spcAft>
                          <a:spcPts val="0"/>
                        </a:spcAft>
                      </a:pPr>
                      <a:r>
                        <a:rPr lang="en-US" sz="1400" b="1" kern="1000" dirty="0">
                          <a:solidFill>
                            <a:srgbClr val="000000"/>
                          </a:solidFill>
                          <a:latin typeface="宋体"/>
                          <a:ea typeface="方正书宋简体"/>
                          <a:cs typeface="Times New Roman"/>
                        </a:rPr>
                        <a:t>0811102</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刘晨</a:t>
                      </a:r>
                      <a:r>
                        <a:rPr lang="en-US" sz="1400" b="1" kern="1000" dirty="0">
                          <a:solidFill>
                            <a:srgbClr val="000000"/>
                          </a:solidFill>
                          <a:latin typeface="Times New Roman"/>
                          <a:ea typeface="宋体"/>
                          <a:cs typeface="Times New Roman"/>
                        </a:rPr>
                        <a:t>   </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男</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a:ea typeface="方正书宋简体"/>
                          <a:cs typeface="Times New Roman"/>
                        </a:rPr>
                        <a:t>20</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计算机系</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indent="127000" algn="ctr">
                        <a:spcAft>
                          <a:spcPts val="0"/>
                        </a:spcAft>
                      </a:pPr>
                      <a:r>
                        <a:rPr lang="en-US" sz="1400" b="1" kern="1000" dirty="0">
                          <a:solidFill>
                            <a:srgbClr val="000000"/>
                          </a:solidFill>
                          <a:latin typeface="宋体"/>
                          <a:ea typeface="方正书宋简体"/>
                          <a:cs typeface="Times New Roman"/>
                        </a:rPr>
                        <a:t>0811103</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王敏</a:t>
                      </a:r>
                      <a:r>
                        <a:rPr lang="en-US" sz="1400" b="1" kern="1000" dirty="0">
                          <a:solidFill>
                            <a:srgbClr val="000000"/>
                          </a:solidFill>
                          <a:latin typeface="Times New Roman"/>
                          <a:ea typeface="宋体"/>
                          <a:cs typeface="Times New Roman"/>
                        </a:rPr>
                        <a:t>   </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女</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a:ea typeface="方正书宋简体"/>
                          <a:cs typeface="Times New Roman"/>
                        </a:rPr>
                        <a:t>20</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a:ea typeface="宋体"/>
                          <a:cs typeface="Times New Roman"/>
                        </a:rPr>
                        <a:t>计算机系</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indent="127000" algn="ctr">
                        <a:spcAft>
                          <a:spcPts val="0"/>
                        </a:spcAft>
                      </a:pPr>
                      <a:r>
                        <a:rPr lang="en-US" sz="1400" b="1" kern="1000">
                          <a:solidFill>
                            <a:srgbClr val="000000"/>
                          </a:solidFill>
                          <a:latin typeface="宋体"/>
                          <a:ea typeface="方正书宋简体"/>
                          <a:cs typeface="Times New Roman"/>
                        </a:rPr>
                        <a:t>0811104</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a:ea typeface="宋体"/>
                          <a:cs typeface="Times New Roman"/>
                        </a:rPr>
                        <a:t>张小红</a:t>
                      </a:r>
                      <a:r>
                        <a:rPr lang="en-US" sz="1400" b="1" kern="1000" dirty="0">
                          <a:solidFill>
                            <a:schemeClr val="tx1"/>
                          </a:solidFill>
                          <a:latin typeface="Times New Roman"/>
                          <a:ea typeface="宋体"/>
                          <a:cs typeface="Times New Roman"/>
                        </a:rPr>
                        <a:t>  </a:t>
                      </a:r>
                      <a:endParaRPr lang="zh-CN" sz="1600" b="1" kern="1000" dirty="0">
                        <a:solidFill>
                          <a:schemeClr val="tx1"/>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女</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a:ea typeface="方正书宋简体"/>
                          <a:cs typeface="Times New Roman"/>
                        </a:rPr>
                        <a:t>19</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计算机系</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indent="127000" algn="ctr">
                        <a:spcAft>
                          <a:spcPts val="0"/>
                        </a:spcAft>
                      </a:pPr>
                      <a:r>
                        <a:rPr lang="en-US" sz="1400" b="1" kern="1000" dirty="0">
                          <a:solidFill>
                            <a:srgbClr val="000000"/>
                          </a:solidFill>
                          <a:latin typeface="宋体"/>
                          <a:ea typeface="方正书宋简体"/>
                          <a:cs typeface="Times New Roman"/>
                        </a:rPr>
                        <a:t>0821101</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a:ea typeface="宋体"/>
                          <a:cs typeface="Times New Roman"/>
                        </a:rPr>
                        <a:t>张立</a:t>
                      </a:r>
                      <a:r>
                        <a:rPr lang="en-US" sz="1400" b="1" kern="1000" dirty="0">
                          <a:solidFill>
                            <a:schemeClr val="tx1"/>
                          </a:solidFill>
                          <a:latin typeface="Times New Roman"/>
                          <a:ea typeface="宋体"/>
                          <a:cs typeface="Times New Roman"/>
                        </a:rPr>
                        <a:t>   </a:t>
                      </a:r>
                      <a:endParaRPr lang="zh-CN" sz="1600" b="1" kern="1000" dirty="0">
                        <a:solidFill>
                          <a:schemeClr val="tx1"/>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男</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宋体"/>
                          <a:ea typeface="方正书宋简体"/>
                          <a:cs typeface="Times New Roman"/>
                        </a:rPr>
                        <a:t>20</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信息管理系</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indent="127000" algn="ctr">
                        <a:spcAft>
                          <a:spcPts val="0"/>
                        </a:spcAft>
                      </a:pPr>
                      <a:r>
                        <a:rPr lang="en-US" sz="1400" b="1" kern="1000" dirty="0">
                          <a:solidFill>
                            <a:srgbClr val="000000"/>
                          </a:solidFill>
                          <a:latin typeface="宋体"/>
                          <a:ea typeface="方正书宋简体"/>
                          <a:cs typeface="Times New Roman"/>
                        </a:rPr>
                        <a:t>0821102</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a:ea typeface="宋体"/>
                          <a:cs typeface="Times New Roman"/>
                        </a:rPr>
                        <a:t>吴宾</a:t>
                      </a:r>
                      <a:r>
                        <a:rPr lang="en-US" sz="1400" b="1" kern="1000" dirty="0">
                          <a:solidFill>
                            <a:schemeClr val="tx1"/>
                          </a:solidFill>
                          <a:latin typeface="Times New Roman"/>
                          <a:ea typeface="宋体"/>
                          <a:cs typeface="Times New Roman"/>
                        </a:rPr>
                        <a:t>   </a:t>
                      </a:r>
                      <a:endParaRPr lang="zh-CN" sz="1600" b="1" kern="1000" dirty="0">
                        <a:solidFill>
                          <a:schemeClr val="tx1"/>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女</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宋体"/>
                          <a:ea typeface="方正书宋简体"/>
                          <a:cs typeface="Times New Roman"/>
                        </a:rPr>
                        <a:t>19</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信息管理系</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indent="127000" algn="ctr">
                        <a:spcAft>
                          <a:spcPts val="0"/>
                        </a:spcAft>
                      </a:pPr>
                      <a:r>
                        <a:rPr lang="en-US" sz="1400" b="1" kern="1000" dirty="0">
                          <a:solidFill>
                            <a:srgbClr val="000000"/>
                          </a:solidFill>
                          <a:latin typeface="宋体"/>
                          <a:ea typeface="方正书宋简体"/>
                          <a:cs typeface="Times New Roman"/>
                        </a:rPr>
                        <a:t>0821103</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a:ea typeface="宋体"/>
                          <a:cs typeface="Times New Roman"/>
                        </a:rPr>
                        <a:t>张海</a:t>
                      </a:r>
                      <a:r>
                        <a:rPr lang="en-US" sz="1400" b="1" kern="1000" dirty="0">
                          <a:solidFill>
                            <a:schemeClr val="tx1"/>
                          </a:solidFill>
                          <a:latin typeface="Times New Roman"/>
                          <a:ea typeface="宋体"/>
                          <a:cs typeface="Times New Roman"/>
                        </a:rPr>
                        <a:t>   </a:t>
                      </a:r>
                      <a:endParaRPr lang="zh-CN" sz="1600" b="1" kern="1000" dirty="0">
                        <a:solidFill>
                          <a:schemeClr val="tx1"/>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男</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a:ea typeface="方正书宋简体"/>
                          <a:cs typeface="Times New Roman"/>
                        </a:rPr>
                        <a:t>20</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信息管理系</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indent="127000" algn="ctr">
                        <a:spcAft>
                          <a:spcPts val="0"/>
                        </a:spcAft>
                      </a:pPr>
                      <a:r>
                        <a:rPr lang="en-US" sz="1400" b="1" kern="1000" dirty="0">
                          <a:solidFill>
                            <a:srgbClr val="000000"/>
                          </a:solidFill>
                          <a:latin typeface="宋体"/>
                          <a:ea typeface="方正书宋简体"/>
                          <a:cs typeface="Times New Roman"/>
                        </a:rPr>
                        <a:t>0831101</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a:ea typeface="宋体"/>
                          <a:cs typeface="Times New Roman"/>
                        </a:rPr>
                        <a:t>钱小平</a:t>
                      </a:r>
                      <a:r>
                        <a:rPr lang="en-US" sz="1400" b="1" kern="1000" dirty="0">
                          <a:solidFill>
                            <a:schemeClr val="tx1"/>
                          </a:solidFill>
                          <a:latin typeface="Times New Roman"/>
                          <a:ea typeface="宋体"/>
                          <a:cs typeface="Times New Roman"/>
                        </a:rPr>
                        <a:t>  </a:t>
                      </a:r>
                      <a:endParaRPr lang="zh-CN" sz="1600" b="1" kern="1000" dirty="0">
                        <a:solidFill>
                          <a:schemeClr val="tx1"/>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女</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a:ea typeface="方正书宋简体"/>
                          <a:cs typeface="Times New Roman"/>
                        </a:rPr>
                        <a:t>21</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通信工程系</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indent="127000" algn="ctr">
                        <a:spcAft>
                          <a:spcPts val="0"/>
                        </a:spcAft>
                      </a:pPr>
                      <a:r>
                        <a:rPr lang="en-US" sz="1400" b="1" kern="1000" dirty="0">
                          <a:solidFill>
                            <a:srgbClr val="000000"/>
                          </a:solidFill>
                          <a:latin typeface="宋体"/>
                          <a:ea typeface="方正书宋简体"/>
                          <a:cs typeface="Times New Roman"/>
                        </a:rPr>
                        <a:t>0831102</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a:ea typeface="宋体"/>
                          <a:cs typeface="Times New Roman"/>
                        </a:rPr>
                        <a:t>王大力</a:t>
                      </a:r>
                      <a:r>
                        <a:rPr lang="en-US" sz="1400" b="1" kern="1000" dirty="0">
                          <a:solidFill>
                            <a:schemeClr val="tx1"/>
                          </a:solidFill>
                          <a:latin typeface="Times New Roman"/>
                          <a:ea typeface="宋体"/>
                          <a:cs typeface="Times New Roman"/>
                        </a:rPr>
                        <a:t>  </a:t>
                      </a:r>
                      <a:endParaRPr lang="zh-CN" sz="1600" b="1" kern="1000" dirty="0">
                        <a:solidFill>
                          <a:schemeClr val="tx1"/>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a:ea typeface="宋体"/>
                          <a:cs typeface="Times New Roman"/>
                        </a:rPr>
                        <a:t>男</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a:ea typeface="方正书宋简体"/>
                          <a:cs typeface="Times New Roman"/>
                        </a:rPr>
                        <a:t>20</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通信工程系</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indent="127000" algn="ctr">
                        <a:spcAft>
                          <a:spcPts val="0"/>
                        </a:spcAft>
                      </a:pPr>
                      <a:r>
                        <a:rPr lang="en-US" sz="1400" b="1" kern="1000" dirty="0">
                          <a:solidFill>
                            <a:srgbClr val="000000"/>
                          </a:solidFill>
                          <a:latin typeface="宋体"/>
                          <a:ea typeface="方正书宋简体"/>
                          <a:cs typeface="Times New Roman"/>
                        </a:rPr>
                        <a:t>0831103</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a:ea typeface="宋体"/>
                          <a:cs typeface="Times New Roman"/>
                        </a:rPr>
                        <a:t>张姗姗</a:t>
                      </a:r>
                      <a:r>
                        <a:rPr lang="en-US" sz="1400" b="1" kern="1000" dirty="0">
                          <a:solidFill>
                            <a:schemeClr val="tx1"/>
                          </a:solidFill>
                          <a:latin typeface="Times New Roman"/>
                          <a:ea typeface="宋体"/>
                          <a:cs typeface="Times New Roman"/>
                        </a:rPr>
                        <a:t>  </a:t>
                      </a:r>
                      <a:endParaRPr lang="zh-CN" sz="1600" b="1" kern="1000" dirty="0">
                        <a:solidFill>
                          <a:schemeClr val="tx1"/>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a:ea typeface="宋体"/>
                          <a:cs typeface="Times New Roman"/>
                        </a:rPr>
                        <a:t>女</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a:ea typeface="方正书宋简体"/>
                          <a:cs typeface="Times New Roman"/>
                        </a:rPr>
                        <a:t>19</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通信工程系</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右箭头 6"/>
          <p:cNvSpPr/>
          <p:nvPr/>
        </p:nvSpPr>
        <p:spPr>
          <a:xfrm>
            <a:off x="5796136" y="3933056"/>
            <a:ext cx="93610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715457" y="3717032"/>
            <a:ext cx="1168911"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10</a:t>
            </a:r>
            <a:endParaRPr lang="zh-CN" alt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1000" fill="hold"/>
                                        <p:tgtEl>
                                          <p:spTgt spid="7"/>
                                        </p:tgtEl>
                                        <p:attrNameLst>
                                          <p:attrName>ppt_w</p:attrName>
                                        </p:attrNameLst>
                                      </p:cBhvr>
                                      <p:tavLst>
                                        <p:tav tm="0">
                                          <p:val>
                                            <p:strVal val="#ppt_w*0.70"/>
                                          </p:val>
                                        </p:tav>
                                        <p:tav tm="100000">
                                          <p:val>
                                            <p:strVal val="#ppt_w"/>
                                          </p:val>
                                        </p:tav>
                                      </p:tavLst>
                                    </p:anim>
                                    <p:anim calcmode="lin" valueType="num">
                                      <p:cBhvr>
                                        <p:cTn id="12" dur="1000" fill="hold"/>
                                        <p:tgtEl>
                                          <p:spTgt spid="7"/>
                                        </p:tgtEl>
                                        <p:attrNameLst>
                                          <p:attrName>ppt_h</p:attrName>
                                        </p:attrNameLst>
                                      </p:cBhvr>
                                      <p:tavLst>
                                        <p:tav tm="0">
                                          <p:val>
                                            <p:strVal val="#ppt_h"/>
                                          </p:val>
                                        </p:tav>
                                        <p:tav tm="100000">
                                          <p:val>
                                            <p:strVal val="#ppt_h"/>
                                          </p:val>
                                        </p:tav>
                                      </p:tavLst>
                                    </p:anim>
                                    <p:animEffect transition="in" filter="fade">
                                      <p:cBhvr>
                                        <p:cTn id="13" dur="1000"/>
                                        <p:tgtEl>
                                          <p:spTgt spid="7"/>
                                        </p:tgtEl>
                                      </p:cBhvr>
                                    </p:animEffect>
                                  </p:childTnLst>
                                </p:cTn>
                              </p:par>
                            </p:childTnLst>
                          </p:cTn>
                        </p:par>
                        <p:par>
                          <p:cTn id="14" fill="hold">
                            <p:stCondLst>
                              <p:cond delay="1500"/>
                            </p:stCondLst>
                            <p:childTnLst>
                              <p:par>
                                <p:cTn id="15" presetID="3" presetClass="entr" presetSubtype="1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566738" y="1414934"/>
            <a:ext cx="8001000" cy="1293986"/>
          </a:xfrm>
        </p:spPr>
        <p:txBody>
          <a:bodyPr/>
          <a:lstStyle/>
          <a:p>
            <a:r>
              <a:rPr lang="zh-CN" altLang="zh-CN" sz="3200" dirty="0" smtClean="0"/>
              <a:t>例</a:t>
            </a:r>
            <a:r>
              <a:rPr lang="en-US" altLang="zh-CN" sz="3200" dirty="0" smtClean="0"/>
              <a:t>28.</a:t>
            </a:r>
            <a:r>
              <a:rPr lang="zh-CN" altLang="zh-CN" sz="3200" dirty="0" smtClean="0"/>
              <a:t>统计选修了课程的学生人数。</a:t>
            </a:r>
          </a:p>
          <a:p>
            <a:pPr>
              <a:lnSpc>
                <a:spcPct val="100000"/>
              </a:lnSpc>
              <a:spcBef>
                <a:spcPts val="600"/>
              </a:spcBef>
              <a:buNone/>
            </a:pPr>
            <a:r>
              <a:rPr lang="en-US" altLang="zh-CN" sz="3200" dirty="0" smtClean="0">
                <a:solidFill>
                  <a:srgbClr val="005800"/>
                </a:solidFill>
              </a:rPr>
              <a:t>  SELECT COUNT(DISTINCT </a:t>
            </a:r>
            <a:r>
              <a:rPr lang="en-US" altLang="zh-CN" sz="3200" dirty="0" err="1" smtClean="0">
                <a:solidFill>
                  <a:srgbClr val="005800"/>
                </a:solidFill>
              </a:rPr>
              <a:t>Sno</a:t>
            </a:r>
            <a:r>
              <a:rPr lang="en-US" altLang="zh-CN" sz="3200" dirty="0" smtClean="0">
                <a:solidFill>
                  <a:srgbClr val="005800"/>
                </a:solidFill>
              </a:rPr>
              <a:t>) FROM SC</a:t>
            </a:r>
            <a:endParaRPr lang="zh-CN" altLang="en-US" sz="3200" dirty="0">
              <a:solidFill>
                <a:srgbClr val="0058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51</a:t>
            </a:fld>
            <a:endParaRPr lang="zh-CN" altLang="en-US"/>
          </a:p>
        </p:txBody>
      </p:sp>
      <p:graphicFrame>
        <p:nvGraphicFramePr>
          <p:cNvPr id="6" name="表格 5"/>
          <p:cNvGraphicFramePr>
            <a:graphicFrameLocks noGrp="1"/>
          </p:cNvGraphicFramePr>
          <p:nvPr/>
        </p:nvGraphicFramePr>
        <p:xfrm>
          <a:off x="971600" y="2780928"/>
          <a:ext cx="4392488" cy="3024340"/>
        </p:xfrm>
        <a:graphic>
          <a:graphicData uri="http://schemas.openxmlformats.org/drawingml/2006/table">
            <a:tbl>
              <a:tblPr/>
              <a:tblGrid>
                <a:gridCol w="1535992"/>
                <a:gridCol w="1535992"/>
                <a:gridCol w="1320504"/>
              </a:tblGrid>
              <a:tr h="274940">
                <a:tc>
                  <a:txBody>
                    <a:bodyPr/>
                    <a:lstStyle/>
                    <a:p>
                      <a:pPr indent="127000" algn="ctr">
                        <a:spcAft>
                          <a:spcPts val="0"/>
                        </a:spcAft>
                      </a:pPr>
                      <a:r>
                        <a:rPr lang="en-US" sz="1600" b="1" kern="1000" dirty="0" err="1">
                          <a:solidFill>
                            <a:srgbClr val="0000FF"/>
                          </a:solidFill>
                          <a:latin typeface="Times New Roman"/>
                          <a:ea typeface="方正书宋简体"/>
                          <a:cs typeface="Times New Roman"/>
                        </a:rPr>
                        <a:t>Sno</a:t>
                      </a:r>
                      <a:endParaRPr lang="zh-CN" sz="18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dirty="0" err="1">
                          <a:solidFill>
                            <a:srgbClr val="0000FF"/>
                          </a:solidFill>
                          <a:latin typeface="Times New Roman"/>
                          <a:ea typeface="方正书宋简体"/>
                          <a:cs typeface="Times New Roman"/>
                        </a:rPr>
                        <a:t>Cno</a:t>
                      </a:r>
                      <a:endParaRPr lang="zh-CN" sz="18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dirty="0">
                          <a:solidFill>
                            <a:srgbClr val="0000FF"/>
                          </a:solidFill>
                          <a:latin typeface="Times New Roman"/>
                          <a:ea typeface="方正书宋简体"/>
                          <a:cs typeface="Times New Roman"/>
                        </a:rPr>
                        <a:t>Grade</a:t>
                      </a:r>
                      <a:endParaRPr lang="zh-CN" sz="18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pPr>
                      <a:r>
                        <a:rPr lang="en-US" sz="1600" b="1" kern="1000" dirty="0">
                          <a:solidFill>
                            <a:srgbClr val="FF0000"/>
                          </a:solidFill>
                          <a:latin typeface="Times New Roman"/>
                          <a:ea typeface="方正书宋简体"/>
                          <a:cs typeface="Times New Roman"/>
                        </a:rPr>
                        <a:t>0811101</a:t>
                      </a:r>
                      <a:endParaRPr lang="zh-CN" sz="1800" b="1" kern="1000" dirty="0">
                        <a:solidFill>
                          <a:srgbClr val="FF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dirty="0">
                          <a:solidFill>
                            <a:srgbClr val="000000"/>
                          </a:solidFill>
                          <a:latin typeface="Times New Roman"/>
                          <a:ea typeface="方正书宋简体"/>
                          <a:cs typeface="Times New Roman"/>
                        </a:rPr>
                        <a:t>C001  </a:t>
                      </a:r>
                      <a:endParaRPr lang="zh-CN" sz="18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a:solidFill>
                            <a:srgbClr val="000000"/>
                          </a:solidFill>
                          <a:latin typeface="Times New Roman"/>
                          <a:ea typeface="方正书宋简体"/>
                          <a:cs typeface="Times New Roman"/>
                        </a:rPr>
                        <a:t>96</a:t>
                      </a:r>
                      <a:endParaRPr lang="zh-CN" sz="18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pPr>
                      <a:r>
                        <a:rPr lang="en-US" sz="1600" b="1" kern="1000" dirty="0">
                          <a:solidFill>
                            <a:srgbClr val="FF0000"/>
                          </a:solidFill>
                          <a:latin typeface="Times New Roman"/>
                          <a:ea typeface="方正书宋简体"/>
                          <a:cs typeface="Times New Roman"/>
                        </a:rPr>
                        <a:t>0811101</a:t>
                      </a:r>
                      <a:endParaRPr lang="zh-CN" sz="1800" b="1" kern="1000" dirty="0">
                        <a:solidFill>
                          <a:srgbClr val="FF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dirty="0">
                          <a:solidFill>
                            <a:srgbClr val="000000"/>
                          </a:solidFill>
                          <a:latin typeface="Times New Roman"/>
                          <a:ea typeface="方正书宋简体"/>
                          <a:cs typeface="Times New Roman"/>
                        </a:rPr>
                        <a:t>C002  </a:t>
                      </a:r>
                      <a:endParaRPr lang="zh-CN" sz="18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dirty="0" smtClean="0">
                          <a:solidFill>
                            <a:schemeClr val="tx1"/>
                          </a:solidFill>
                          <a:latin typeface="Times New Roman"/>
                          <a:ea typeface="方正书宋简体"/>
                          <a:cs typeface="Times New Roman"/>
                        </a:rPr>
                        <a:t>55</a:t>
                      </a:r>
                      <a:endParaRPr lang="zh-CN" sz="1800" b="1" kern="1000" dirty="0">
                        <a:solidFill>
                          <a:schemeClr val="tx1"/>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pPr>
                      <a:r>
                        <a:rPr lang="en-US" sz="1600" b="1" kern="1000" dirty="0">
                          <a:solidFill>
                            <a:srgbClr val="FF0000"/>
                          </a:solidFill>
                          <a:latin typeface="Times New Roman"/>
                          <a:ea typeface="方正书宋简体"/>
                          <a:cs typeface="Times New Roman"/>
                        </a:rPr>
                        <a:t>0811101</a:t>
                      </a:r>
                      <a:endParaRPr lang="zh-CN" sz="1800" b="1" kern="1000" dirty="0">
                        <a:solidFill>
                          <a:srgbClr val="FF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a:solidFill>
                            <a:srgbClr val="000000"/>
                          </a:solidFill>
                          <a:latin typeface="Times New Roman"/>
                          <a:ea typeface="方正书宋简体"/>
                          <a:cs typeface="Times New Roman"/>
                        </a:rPr>
                        <a:t>C003  </a:t>
                      </a:r>
                      <a:endParaRPr lang="zh-CN" sz="18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dirty="0">
                          <a:solidFill>
                            <a:schemeClr val="tx1"/>
                          </a:solidFill>
                          <a:latin typeface="Times New Roman"/>
                          <a:ea typeface="方正书宋简体"/>
                          <a:cs typeface="Times New Roman"/>
                        </a:rPr>
                        <a:t>84</a:t>
                      </a:r>
                      <a:endParaRPr lang="zh-CN" sz="1800" b="1" kern="1000" dirty="0">
                        <a:solidFill>
                          <a:schemeClr val="tx1"/>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pPr>
                      <a:r>
                        <a:rPr lang="en-US" sz="1600" b="1" kern="1000" dirty="0">
                          <a:solidFill>
                            <a:srgbClr val="FF0000"/>
                          </a:solidFill>
                          <a:latin typeface="Times New Roman"/>
                          <a:ea typeface="方正书宋简体"/>
                          <a:cs typeface="Times New Roman"/>
                        </a:rPr>
                        <a:t>0811101</a:t>
                      </a:r>
                      <a:endParaRPr lang="zh-CN" sz="1800" b="1" kern="1000" dirty="0">
                        <a:solidFill>
                          <a:srgbClr val="FF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a:solidFill>
                            <a:srgbClr val="000000"/>
                          </a:solidFill>
                          <a:latin typeface="Times New Roman"/>
                          <a:ea typeface="方正书宋简体"/>
                          <a:cs typeface="Times New Roman"/>
                        </a:rPr>
                        <a:t>C005  </a:t>
                      </a:r>
                      <a:endParaRPr lang="zh-CN" sz="18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dirty="0" smtClean="0">
                          <a:solidFill>
                            <a:schemeClr val="tx1"/>
                          </a:solidFill>
                          <a:latin typeface="Times New Roman"/>
                          <a:ea typeface="方正书宋简体"/>
                          <a:cs typeface="Times New Roman"/>
                        </a:rPr>
                        <a:t>52</a:t>
                      </a:r>
                      <a:endParaRPr lang="zh-CN" sz="1800" b="1" kern="1000" dirty="0">
                        <a:solidFill>
                          <a:schemeClr val="tx1"/>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pPr>
                      <a:r>
                        <a:rPr lang="en-US" sz="1600" b="1" kern="1000" dirty="0">
                          <a:solidFill>
                            <a:srgbClr val="000000"/>
                          </a:solidFill>
                          <a:latin typeface="Times New Roman"/>
                          <a:ea typeface="方正书宋简体"/>
                          <a:cs typeface="Times New Roman"/>
                        </a:rPr>
                        <a:t>0811102</a:t>
                      </a:r>
                      <a:endParaRPr lang="zh-CN" sz="18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a:solidFill>
                            <a:srgbClr val="000000"/>
                          </a:solidFill>
                          <a:latin typeface="Times New Roman"/>
                          <a:ea typeface="方正书宋简体"/>
                          <a:cs typeface="Times New Roman"/>
                        </a:rPr>
                        <a:t>C001  </a:t>
                      </a:r>
                      <a:endParaRPr lang="zh-CN" sz="18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dirty="0">
                          <a:solidFill>
                            <a:schemeClr val="tx1"/>
                          </a:solidFill>
                          <a:latin typeface="Times New Roman"/>
                          <a:ea typeface="方正书宋简体"/>
                          <a:cs typeface="Times New Roman"/>
                        </a:rPr>
                        <a:t>92</a:t>
                      </a:r>
                      <a:endParaRPr lang="zh-CN" sz="1800" b="1" kern="1000" dirty="0">
                        <a:solidFill>
                          <a:schemeClr val="tx1"/>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pPr>
                      <a:r>
                        <a:rPr lang="en-US" sz="1600" b="1" kern="1000" dirty="0">
                          <a:solidFill>
                            <a:srgbClr val="000000"/>
                          </a:solidFill>
                          <a:latin typeface="Times New Roman"/>
                          <a:ea typeface="方正书宋简体"/>
                          <a:cs typeface="Times New Roman"/>
                        </a:rPr>
                        <a:t>0811102</a:t>
                      </a:r>
                      <a:endParaRPr lang="zh-CN" sz="18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a:solidFill>
                            <a:srgbClr val="000000"/>
                          </a:solidFill>
                          <a:latin typeface="Times New Roman"/>
                          <a:ea typeface="方正书宋简体"/>
                          <a:cs typeface="Times New Roman"/>
                        </a:rPr>
                        <a:t>C002  </a:t>
                      </a:r>
                      <a:endParaRPr lang="zh-CN" sz="18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dirty="0">
                          <a:solidFill>
                            <a:schemeClr val="tx1"/>
                          </a:solidFill>
                          <a:latin typeface="Times New Roman"/>
                          <a:ea typeface="方正书宋简体"/>
                          <a:cs typeface="Times New Roman"/>
                        </a:rPr>
                        <a:t>90</a:t>
                      </a:r>
                      <a:endParaRPr lang="zh-CN" sz="1800" b="1" kern="1000" dirty="0">
                        <a:solidFill>
                          <a:schemeClr val="tx1"/>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pPr>
                      <a:r>
                        <a:rPr lang="en-US" sz="1600" b="1" kern="1000" dirty="0">
                          <a:solidFill>
                            <a:srgbClr val="FF0000"/>
                          </a:solidFill>
                          <a:latin typeface="Times New Roman"/>
                          <a:ea typeface="方正书宋简体"/>
                          <a:cs typeface="Times New Roman"/>
                        </a:rPr>
                        <a:t>0821102</a:t>
                      </a:r>
                      <a:endParaRPr lang="zh-CN" sz="1800" b="1" kern="1000" dirty="0">
                        <a:solidFill>
                          <a:srgbClr val="FF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a:solidFill>
                            <a:srgbClr val="000000"/>
                          </a:solidFill>
                          <a:latin typeface="Times New Roman"/>
                          <a:ea typeface="方正书宋简体"/>
                          <a:cs typeface="Times New Roman"/>
                        </a:rPr>
                        <a:t>C004  </a:t>
                      </a:r>
                      <a:endParaRPr lang="zh-CN" sz="18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dirty="0">
                          <a:solidFill>
                            <a:schemeClr val="tx1"/>
                          </a:solidFill>
                          <a:latin typeface="Times New Roman"/>
                          <a:ea typeface="方正书宋简体"/>
                          <a:cs typeface="Times New Roman"/>
                        </a:rPr>
                        <a:t>85</a:t>
                      </a:r>
                      <a:endParaRPr lang="zh-CN" sz="1800" b="1" kern="1000" dirty="0">
                        <a:solidFill>
                          <a:schemeClr val="tx1"/>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pPr>
                      <a:r>
                        <a:rPr lang="en-US" sz="1600" b="1" kern="1000" dirty="0">
                          <a:solidFill>
                            <a:srgbClr val="FF0000"/>
                          </a:solidFill>
                          <a:latin typeface="Times New Roman"/>
                          <a:ea typeface="方正书宋简体"/>
                          <a:cs typeface="Times New Roman"/>
                        </a:rPr>
                        <a:t>0821102</a:t>
                      </a:r>
                      <a:endParaRPr lang="zh-CN" sz="1800" b="1" kern="1000" dirty="0">
                        <a:solidFill>
                          <a:srgbClr val="FF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a:solidFill>
                            <a:srgbClr val="000000"/>
                          </a:solidFill>
                          <a:latin typeface="Times New Roman"/>
                          <a:ea typeface="方正书宋简体"/>
                          <a:cs typeface="Times New Roman"/>
                        </a:rPr>
                        <a:t>C005  </a:t>
                      </a:r>
                      <a:endParaRPr lang="zh-CN" sz="18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dirty="0">
                          <a:solidFill>
                            <a:schemeClr val="tx1"/>
                          </a:solidFill>
                          <a:latin typeface="Times New Roman"/>
                          <a:ea typeface="方正书宋简体"/>
                          <a:cs typeface="Times New Roman"/>
                        </a:rPr>
                        <a:t>73</a:t>
                      </a:r>
                      <a:endParaRPr lang="zh-CN" sz="1800" b="1" kern="1000" dirty="0">
                        <a:solidFill>
                          <a:schemeClr val="tx1"/>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pPr>
                      <a:r>
                        <a:rPr lang="en-US" sz="1600" b="1" kern="1000" dirty="0">
                          <a:solidFill>
                            <a:srgbClr val="FF0000"/>
                          </a:solidFill>
                          <a:latin typeface="Times New Roman"/>
                          <a:ea typeface="方正书宋简体"/>
                          <a:cs typeface="Times New Roman"/>
                        </a:rPr>
                        <a:t>0821102</a:t>
                      </a:r>
                      <a:endParaRPr lang="zh-CN" sz="1800" b="1" kern="1000" dirty="0">
                        <a:solidFill>
                          <a:srgbClr val="FF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a:solidFill>
                            <a:srgbClr val="000000"/>
                          </a:solidFill>
                          <a:latin typeface="Times New Roman"/>
                          <a:ea typeface="方正书宋简体"/>
                          <a:cs typeface="Times New Roman"/>
                        </a:rPr>
                        <a:t>C007  </a:t>
                      </a:r>
                      <a:endParaRPr lang="zh-CN" sz="18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dirty="0">
                          <a:solidFill>
                            <a:schemeClr val="tx1"/>
                          </a:solidFill>
                          <a:latin typeface="Times New Roman"/>
                          <a:ea typeface="方正书宋简体"/>
                          <a:cs typeface="Times New Roman"/>
                        </a:rPr>
                        <a:t>NULL</a:t>
                      </a:r>
                      <a:endParaRPr lang="zh-CN" sz="1800" b="1" kern="1000" dirty="0">
                        <a:solidFill>
                          <a:schemeClr val="tx1"/>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pPr>
                      <a:r>
                        <a:rPr lang="en-US" sz="1600" b="1" kern="1000" dirty="0">
                          <a:solidFill>
                            <a:srgbClr val="000000"/>
                          </a:solidFill>
                          <a:latin typeface="Times New Roman"/>
                          <a:ea typeface="方正书宋简体"/>
                          <a:cs typeface="Times New Roman"/>
                        </a:rPr>
                        <a:t>0821103</a:t>
                      </a:r>
                      <a:endParaRPr lang="zh-CN" sz="18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a:solidFill>
                            <a:srgbClr val="000000"/>
                          </a:solidFill>
                          <a:latin typeface="Times New Roman"/>
                          <a:ea typeface="方正书宋简体"/>
                          <a:cs typeface="Times New Roman"/>
                        </a:rPr>
                        <a:t>C001  </a:t>
                      </a:r>
                      <a:endParaRPr lang="zh-CN" sz="18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dirty="0">
                          <a:solidFill>
                            <a:schemeClr val="tx1"/>
                          </a:solidFill>
                          <a:latin typeface="Times New Roman"/>
                          <a:ea typeface="方正书宋简体"/>
                          <a:cs typeface="Times New Roman"/>
                        </a:rPr>
                        <a:t>50</a:t>
                      </a:r>
                      <a:endParaRPr lang="zh-CN" sz="1800" b="1" kern="1000" dirty="0">
                        <a:solidFill>
                          <a:schemeClr val="tx1"/>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右箭头 6"/>
          <p:cNvSpPr/>
          <p:nvPr/>
        </p:nvSpPr>
        <p:spPr>
          <a:xfrm>
            <a:off x="5796136" y="3933056"/>
            <a:ext cx="93610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804248" y="3645024"/>
            <a:ext cx="864096"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4</a:t>
            </a:r>
            <a:endParaRPr lang="zh-CN" alt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1000" fill="hold"/>
                                        <p:tgtEl>
                                          <p:spTgt spid="7"/>
                                        </p:tgtEl>
                                        <p:attrNameLst>
                                          <p:attrName>ppt_w</p:attrName>
                                        </p:attrNameLst>
                                      </p:cBhvr>
                                      <p:tavLst>
                                        <p:tav tm="0">
                                          <p:val>
                                            <p:strVal val="#ppt_w*0.70"/>
                                          </p:val>
                                        </p:tav>
                                        <p:tav tm="100000">
                                          <p:val>
                                            <p:strVal val="#ppt_w"/>
                                          </p:val>
                                        </p:tav>
                                      </p:tavLst>
                                    </p:anim>
                                    <p:anim calcmode="lin" valueType="num">
                                      <p:cBhvr>
                                        <p:cTn id="12" dur="1000" fill="hold"/>
                                        <p:tgtEl>
                                          <p:spTgt spid="7"/>
                                        </p:tgtEl>
                                        <p:attrNameLst>
                                          <p:attrName>ppt_h</p:attrName>
                                        </p:attrNameLst>
                                      </p:cBhvr>
                                      <p:tavLst>
                                        <p:tav tm="0">
                                          <p:val>
                                            <p:strVal val="#ppt_h"/>
                                          </p:val>
                                        </p:tav>
                                        <p:tav tm="100000">
                                          <p:val>
                                            <p:strVal val="#ppt_h"/>
                                          </p:val>
                                        </p:tav>
                                      </p:tavLst>
                                    </p:anim>
                                    <p:animEffect transition="in" filter="fade">
                                      <p:cBhvr>
                                        <p:cTn id="13" dur="1000"/>
                                        <p:tgtEl>
                                          <p:spTgt spid="7"/>
                                        </p:tgtEl>
                                      </p:cBhvr>
                                    </p:animEffect>
                                  </p:childTnLst>
                                </p:cTn>
                              </p:par>
                            </p:childTnLst>
                          </p:cTn>
                        </p:par>
                        <p:par>
                          <p:cTn id="14" fill="hold">
                            <p:stCondLst>
                              <p:cond delay="1500"/>
                            </p:stCondLst>
                            <p:childTnLst>
                              <p:par>
                                <p:cTn id="15" presetID="3" presetClass="entr" presetSubtype="1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566738" y="1414934"/>
            <a:ext cx="8022626" cy="4678362"/>
          </a:xfrm>
        </p:spPr>
        <p:txBody>
          <a:bodyPr/>
          <a:lstStyle/>
          <a:p>
            <a:pPr>
              <a:lnSpc>
                <a:spcPct val="100000"/>
              </a:lnSpc>
              <a:spcBef>
                <a:spcPts val="0"/>
              </a:spcBef>
            </a:pPr>
            <a:r>
              <a:rPr lang="zh-CN" altLang="zh-CN" dirty="0" smtClean="0"/>
              <a:t>例</a:t>
            </a:r>
            <a:r>
              <a:rPr lang="en-US" altLang="zh-CN" dirty="0" smtClean="0"/>
              <a:t>29 </a:t>
            </a:r>
            <a:r>
              <a:rPr lang="zh-CN" altLang="zh-CN" dirty="0" smtClean="0"/>
              <a:t>计算“</a:t>
            </a:r>
            <a:r>
              <a:rPr lang="en-US" altLang="zh-CN" dirty="0" smtClean="0"/>
              <a:t>0811101</a:t>
            </a:r>
            <a:r>
              <a:rPr lang="zh-CN" altLang="zh-CN" dirty="0" smtClean="0"/>
              <a:t>”学生的考试总成绩。</a:t>
            </a:r>
          </a:p>
          <a:p>
            <a:pPr>
              <a:lnSpc>
                <a:spcPct val="100000"/>
              </a:lnSpc>
              <a:spcBef>
                <a:spcPts val="0"/>
              </a:spcBef>
              <a:buNone/>
            </a:pPr>
            <a:r>
              <a:rPr lang="en-US" altLang="zh-CN" dirty="0" smtClean="0">
                <a:solidFill>
                  <a:srgbClr val="005800"/>
                </a:solidFill>
              </a:rPr>
              <a:t>  SELECT SUM(Grade) FROM SC </a:t>
            </a:r>
            <a:endParaRPr lang="zh-CN" altLang="zh-CN" dirty="0" smtClean="0">
              <a:solidFill>
                <a:srgbClr val="005800"/>
              </a:solidFill>
            </a:endParaRPr>
          </a:p>
          <a:p>
            <a:pPr>
              <a:lnSpc>
                <a:spcPct val="100000"/>
              </a:lnSpc>
              <a:spcBef>
                <a:spcPts val="0"/>
              </a:spcBef>
              <a:buNone/>
            </a:pPr>
            <a:r>
              <a:rPr lang="en-US" altLang="zh-CN" dirty="0" smtClean="0">
                <a:solidFill>
                  <a:srgbClr val="005800"/>
                </a:solidFill>
              </a:rPr>
              <a:t>    WHERE </a:t>
            </a:r>
            <a:r>
              <a:rPr lang="en-US" altLang="zh-CN" dirty="0" err="1" smtClean="0">
                <a:solidFill>
                  <a:srgbClr val="005800"/>
                </a:solidFill>
              </a:rPr>
              <a:t>Sno</a:t>
            </a:r>
            <a:r>
              <a:rPr lang="en-US" altLang="zh-CN" dirty="0" smtClean="0">
                <a:solidFill>
                  <a:srgbClr val="005800"/>
                </a:solidFill>
              </a:rPr>
              <a:t> = '0811101'</a:t>
            </a:r>
            <a:endParaRPr lang="zh-CN" altLang="en-US" dirty="0">
              <a:solidFill>
                <a:srgbClr val="0058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52</a:t>
            </a:fld>
            <a:endParaRPr lang="zh-CN" altLang="en-US"/>
          </a:p>
        </p:txBody>
      </p:sp>
      <p:sp>
        <p:nvSpPr>
          <p:cNvPr id="7" name="右箭头 6"/>
          <p:cNvSpPr/>
          <p:nvPr/>
        </p:nvSpPr>
        <p:spPr>
          <a:xfrm>
            <a:off x="5292080" y="4365104"/>
            <a:ext cx="93610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156176" y="4077072"/>
            <a:ext cx="18002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322</a:t>
            </a:r>
            <a:endParaRPr lang="zh-CN" alt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aphicFrame>
        <p:nvGraphicFramePr>
          <p:cNvPr id="10" name="表格 9"/>
          <p:cNvGraphicFramePr>
            <a:graphicFrameLocks noGrp="1"/>
          </p:cNvGraphicFramePr>
          <p:nvPr/>
        </p:nvGraphicFramePr>
        <p:xfrm>
          <a:off x="971600" y="3789040"/>
          <a:ext cx="4104456" cy="1920240"/>
        </p:xfrm>
        <a:graphic>
          <a:graphicData uri="http://schemas.openxmlformats.org/drawingml/2006/table">
            <a:tbl>
              <a:tblPr/>
              <a:tblGrid>
                <a:gridCol w="1367993"/>
                <a:gridCol w="1367993"/>
                <a:gridCol w="1368470"/>
              </a:tblGrid>
              <a:tr h="0">
                <a:tc>
                  <a:txBody>
                    <a:bodyPr/>
                    <a:lstStyle/>
                    <a:p>
                      <a:pPr indent="127000" algn="ctr">
                        <a:spcAft>
                          <a:spcPts val="0"/>
                        </a:spcAft>
                      </a:pPr>
                      <a:r>
                        <a:rPr lang="en-US" sz="1800" b="1" kern="1000" dirty="0" err="1">
                          <a:solidFill>
                            <a:srgbClr val="0000FF"/>
                          </a:solidFill>
                          <a:latin typeface="Times New Roman"/>
                          <a:ea typeface="方正书宋简体"/>
                          <a:cs typeface="Times New Roman"/>
                        </a:rPr>
                        <a:t>Sno</a:t>
                      </a:r>
                      <a:endParaRPr lang="zh-CN" sz="20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err="1">
                          <a:solidFill>
                            <a:srgbClr val="0000FF"/>
                          </a:solidFill>
                          <a:latin typeface="Times New Roman"/>
                          <a:ea typeface="方正书宋简体"/>
                          <a:cs typeface="Times New Roman"/>
                        </a:rPr>
                        <a:t>Cno</a:t>
                      </a:r>
                      <a:endParaRPr lang="zh-CN" sz="20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FF"/>
                          </a:solidFill>
                          <a:latin typeface="Times New Roman"/>
                          <a:ea typeface="方正书宋简体"/>
                          <a:cs typeface="Times New Roman"/>
                        </a:rPr>
                        <a:t>Grade</a:t>
                      </a:r>
                      <a:endParaRPr lang="zh-CN" sz="20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ctr">
                        <a:spcAft>
                          <a:spcPts val="0"/>
                        </a:spcAft>
                      </a:pPr>
                      <a:r>
                        <a:rPr lang="en-US" sz="1800" b="1" kern="1000" dirty="0">
                          <a:solidFill>
                            <a:srgbClr val="FF0000"/>
                          </a:solidFill>
                          <a:latin typeface="Times New Roman"/>
                          <a:ea typeface="方正书宋简体"/>
                          <a:cs typeface="Times New Roman"/>
                        </a:rPr>
                        <a:t>0811101</a:t>
                      </a:r>
                      <a:endParaRPr lang="zh-CN" sz="2000" b="1" kern="1000" dirty="0">
                        <a:solidFill>
                          <a:srgbClr val="FF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a:ea typeface="方正书宋简体"/>
                          <a:cs typeface="Times New Roman"/>
                        </a:rPr>
                        <a:t>C001  </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a:ea typeface="方正书宋简体"/>
                          <a:cs typeface="Times New Roman"/>
                        </a:rPr>
                        <a:t>96</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ctr">
                        <a:spcAft>
                          <a:spcPts val="0"/>
                        </a:spcAft>
                      </a:pPr>
                      <a:r>
                        <a:rPr lang="en-US" sz="1800" b="1" kern="1000" dirty="0">
                          <a:solidFill>
                            <a:srgbClr val="FF0000"/>
                          </a:solidFill>
                          <a:latin typeface="Times New Roman"/>
                          <a:ea typeface="方正书宋简体"/>
                          <a:cs typeface="Times New Roman"/>
                        </a:rPr>
                        <a:t>0811101</a:t>
                      </a:r>
                      <a:endParaRPr lang="zh-CN" sz="2000" b="1" kern="1000" dirty="0">
                        <a:solidFill>
                          <a:srgbClr val="FF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Times New Roman"/>
                          <a:ea typeface="方正书宋简体"/>
                          <a:cs typeface="Times New Roman"/>
                        </a:rPr>
                        <a:t>C002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a:ea typeface="方正书宋简体"/>
                          <a:cs typeface="Times New Roman"/>
                        </a:rPr>
                        <a:t>80</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ctr">
                        <a:spcAft>
                          <a:spcPts val="0"/>
                        </a:spcAft>
                      </a:pPr>
                      <a:r>
                        <a:rPr lang="en-US" sz="1800" b="1" kern="1000" dirty="0">
                          <a:solidFill>
                            <a:srgbClr val="FF0000"/>
                          </a:solidFill>
                          <a:latin typeface="Times New Roman"/>
                          <a:ea typeface="方正书宋简体"/>
                          <a:cs typeface="Times New Roman"/>
                        </a:rPr>
                        <a:t>0811101</a:t>
                      </a:r>
                      <a:endParaRPr lang="zh-CN" sz="2000" b="1" kern="1000" dirty="0">
                        <a:solidFill>
                          <a:srgbClr val="FF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Times New Roman"/>
                          <a:ea typeface="方正书宋简体"/>
                          <a:cs typeface="Times New Roman"/>
                        </a:rPr>
                        <a:t>C003  </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Times New Roman"/>
                          <a:ea typeface="方正书宋简体"/>
                          <a:cs typeface="Times New Roman"/>
                        </a:rPr>
                        <a:t>84</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ctr">
                        <a:spcAft>
                          <a:spcPts val="0"/>
                        </a:spcAft>
                      </a:pPr>
                      <a:r>
                        <a:rPr lang="en-US" sz="1800" b="1" kern="1000" dirty="0">
                          <a:solidFill>
                            <a:srgbClr val="FF0000"/>
                          </a:solidFill>
                          <a:latin typeface="Times New Roman"/>
                          <a:ea typeface="方正书宋简体"/>
                          <a:cs typeface="Times New Roman"/>
                        </a:rPr>
                        <a:t>0811101</a:t>
                      </a:r>
                      <a:endParaRPr lang="zh-CN" sz="2000" b="1" kern="1000" dirty="0">
                        <a:solidFill>
                          <a:srgbClr val="FF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a:ea typeface="方正书宋简体"/>
                          <a:cs typeface="Times New Roman"/>
                        </a:rPr>
                        <a:t>C005  </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Times New Roman"/>
                          <a:ea typeface="方正书宋简体"/>
                          <a:cs typeface="Times New Roman"/>
                        </a:rPr>
                        <a:t>62</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ctr">
                        <a:spcAft>
                          <a:spcPts val="0"/>
                        </a:spcAft>
                      </a:pPr>
                      <a:r>
                        <a:rPr lang="en-US" sz="1800" b="1" kern="1000">
                          <a:solidFill>
                            <a:srgbClr val="000000"/>
                          </a:solidFill>
                          <a:latin typeface="Times New Roman"/>
                          <a:ea typeface="方正书宋简体"/>
                          <a:cs typeface="Times New Roman"/>
                        </a:rPr>
                        <a:t>0811102</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a:ea typeface="方正书宋简体"/>
                          <a:cs typeface="Times New Roman"/>
                        </a:rPr>
                        <a:t>C001  </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a:ea typeface="方正书宋简体"/>
                          <a:cs typeface="Times New Roman"/>
                        </a:rPr>
                        <a:t>92</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ctr">
                        <a:spcAft>
                          <a:spcPts val="0"/>
                        </a:spcAft>
                      </a:pPr>
                      <a:r>
                        <a:rPr lang="en-US" sz="1800" b="1" kern="1000">
                          <a:solidFill>
                            <a:srgbClr val="000000"/>
                          </a:solidFill>
                          <a:latin typeface="Times New Roman"/>
                          <a:ea typeface="方正书宋简体"/>
                          <a:cs typeface="Times New Roman"/>
                        </a:rPr>
                        <a:t>0811102</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a:ea typeface="方正书宋简体"/>
                          <a:cs typeface="Times New Roman"/>
                        </a:rPr>
                        <a:t>C002  </a:t>
                      </a:r>
                      <a:endParaRPr lang="zh-CN" sz="20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Times New Roman"/>
                          <a:ea typeface="方正书宋简体"/>
                          <a:cs typeface="Times New Roman"/>
                        </a:rPr>
                        <a:t>90</a:t>
                      </a:r>
                      <a:endParaRPr lang="zh-CN" sz="20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1000" fill="hold"/>
                                        <p:tgtEl>
                                          <p:spTgt spid="7"/>
                                        </p:tgtEl>
                                        <p:attrNameLst>
                                          <p:attrName>ppt_w</p:attrName>
                                        </p:attrNameLst>
                                      </p:cBhvr>
                                      <p:tavLst>
                                        <p:tav tm="0">
                                          <p:val>
                                            <p:strVal val="#ppt_w*0.70"/>
                                          </p:val>
                                        </p:tav>
                                        <p:tav tm="100000">
                                          <p:val>
                                            <p:strVal val="#ppt_w"/>
                                          </p:val>
                                        </p:tav>
                                      </p:tavLst>
                                    </p:anim>
                                    <p:anim calcmode="lin" valueType="num">
                                      <p:cBhvr>
                                        <p:cTn id="12" dur="1000" fill="hold"/>
                                        <p:tgtEl>
                                          <p:spTgt spid="7"/>
                                        </p:tgtEl>
                                        <p:attrNameLst>
                                          <p:attrName>ppt_h</p:attrName>
                                        </p:attrNameLst>
                                      </p:cBhvr>
                                      <p:tavLst>
                                        <p:tav tm="0">
                                          <p:val>
                                            <p:strVal val="#ppt_h"/>
                                          </p:val>
                                        </p:tav>
                                        <p:tav tm="100000">
                                          <p:val>
                                            <p:strVal val="#ppt_h"/>
                                          </p:val>
                                        </p:tav>
                                      </p:tavLst>
                                    </p:anim>
                                    <p:animEffect transition="in" filter="fade">
                                      <p:cBhvr>
                                        <p:cTn id="13" dur="1000"/>
                                        <p:tgtEl>
                                          <p:spTgt spid="7"/>
                                        </p:tgtEl>
                                      </p:cBhvr>
                                    </p:animEffect>
                                  </p:childTnLst>
                                </p:cTn>
                              </p:par>
                            </p:childTnLst>
                          </p:cTn>
                        </p:par>
                        <p:par>
                          <p:cTn id="14" fill="hold">
                            <p:stCondLst>
                              <p:cond delay="1500"/>
                            </p:stCondLst>
                            <p:childTnLst>
                              <p:par>
                                <p:cTn id="15" presetID="3" presetClass="entr" presetSubtype="1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395536" y="1340768"/>
            <a:ext cx="8352928" cy="1656184"/>
          </a:xfrm>
        </p:spPr>
        <p:txBody>
          <a:bodyPr/>
          <a:lstStyle/>
          <a:p>
            <a:pPr>
              <a:lnSpc>
                <a:spcPct val="100000"/>
              </a:lnSpc>
              <a:spcBef>
                <a:spcPts val="600"/>
              </a:spcBef>
            </a:pPr>
            <a:r>
              <a:rPr lang="zh-CN" altLang="zh-CN" sz="3200" dirty="0" smtClean="0"/>
              <a:t>例</a:t>
            </a:r>
            <a:r>
              <a:rPr lang="en-US" altLang="zh-CN" sz="3200" dirty="0" smtClean="0"/>
              <a:t>30.</a:t>
            </a:r>
            <a:r>
              <a:rPr lang="zh-CN" altLang="zh-CN" sz="3200" dirty="0" smtClean="0"/>
              <a:t>计算“</a:t>
            </a:r>
            <a:r>
              <a:rPr lang="en-US" altLang="zh-CN" sz="3200" dirty="0" smtClean="0"/>
              <a:t>0831103</a:t>
            </a:r>
            <a:r>
              <a:rPr lang="zh-CN" altLang="zh-CN" sz="3200" dirty="0" smtClean="0"/>
              <a:t>”学生的平均成绩</a:t>
            </a:r>
            <a:r>
              <a:rPr lang="zh-CN" altLang="en-US" sz="3200" dirty="0" smtClean="0"/>
              <a:t>。</a:t>
            </a:r>
            <a:endParaRPr lang="en-US" altLang="zh-CN" sz="3200" dirty="0" smtClean="0"/>
          </a:p>
          <a:p>
            <a:pPr>
              <a:lnSpc>
                <a:spcPct val="100000"/>
              </a:lnSpc>
              <a:spcBef>
                <a:spcPts val="600"/>
              </a:spcBef>
              <a:buNone/>
            </a:pPr>
            <a:r>
              <a:rPr lang="en-US" altLang="zh-CN" sz="3200" dirty="0" smtClean="0">
                <a:solidFill>
                  <a:srgbClr val="005800"/>
                </a:solidFill>
              </a:rPr>
              <a:t>  SELECT AVG(Grade) FROM SC </a:t>
            </a:r>
          </a:p>
          <a:p>
            <a:pPr>
              <a:lnSpc>
                <a:spcPct val="100000"/>
              </a:lnSpc>
              <a:spcBef>
                <a:spcPts val="600"/>
              </a:spcBef>
              <a:buNone/>
            </a:pPr>
            <a:r>
              <a:rPr lang="en-US" altLang="zh-CN" sz="3200" dirty="0" smtClean="0">
                <a:solidFill>
                  <a:srgbClr val="005800"/>
                </a:solidFill>
              </a:rPr>
              <a:t>    WHERE </a:t>
            </a:r>
            <a:r>
              <a:rPr lang="en-US" altLang="zh-CN" sz="3200" dirty="0" err="1" smtClean="0">
                <a:solidFill>
                  <a:srgbClr val="005800"/>
                </a:solidFill>
              </a:rPr>
              <a:t>Sno</a:t>
            </a:r>
            <a:r>
              <a:rPr lang="en-US" altLang="zh-CN" sz="3200" dirty="0" smtClean="0">
                <a:solidFill>
                  <a:srgbClr val="005800"/>
                </a:solidFill>
              </a:rPr>
              <a:t> = '0831103'</a:t>
            </a:r>
            <a:endParaRPr lang="zh-CN" altLang="zh-CN" sz="3200" dirty="0" smtClean="0">
              <a:solidFill>
                <a:srgbClr val="005800"/>
              </a:solidFill>
            </a:endParaRPr>
          </a:p>
          <a:p>
            <a:pPr>
              <a:lnSpc>
                <a:spcPct val="100000"/>
              </a:lnSpc>
              <a:spcBef>
                <a:spcPts val="600"/>
              </a:spcBef>
              <a:buNone/>
            </a:pPr>
            <a:endParaRPr lang="zh-CN" altLang="zh-CN" sz="3200" dirty="0" smtClean="0"/>
          </a:p>
          <a:p>
            <a:pPr>
              <a:lnSpc>
                <a:spcPct val="100000"/>
              </a:lnSpc>
              <a:spcBef>
                <a:spcPts val="600"/>
              </a:spcBef>
            </a:pPr>
            <a:endParaRPr lang="zh-CN" altLang="en-US" sz="3200" dirty="0"/>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53</a:t>
            </a:fld>
            <a:endParaRPr lang="zh-CN" altLang="en-US"/>
          </a:p>
        </p:txBody>
      </p:sp>
      <p:graphicFrame>
        <p:nvGraphicFramePr>
          <p:cNvPr id="6" name="表格 5"/>
          <p:cNvGraphicFramePr>
            <a:graphicFrameLocks noGrp="1"/>
          </p:cNvGraphicFramePr>
          <p:nvPr/>
        </p:nvGraphicFramePr>
        <p:xfrm>
          <a:off x="1115616" y="3284985"/>
          <a:ext cx="4104456" cy="1800200"/>
        </p:xfrm>
        <a:graphic>
          <a:graphicData uri="http://schemas.openxmlformats.org/drawingml/2006/table">
            <a:tbl>
              <a:tblPr/>
              <a:tblGrid>
                <a:gridCol w="1367993"/>
                <a:gridCol w="1367993"/>
                <a:gridCol w="1368470"/>
              </a:tblGrid>
              <a:tr h="360040">
                <a:tc>
                  <a:txBody>
                    <a:bodyPr/>
                    <a:lstStyle/>
                    <a:p>
                      <a:pPr indent="127000" algn="ctr">
                        <a:spcAft>
                          <a:spcPts val="0"/>
                        </a:spcAft>
                      </a:pPr>
                      <a:r>
                        <a:rPr lang="en-US" sz="2000" b="1" kern="1000" dirty="0" err="1" smtClean="0">
                          <a:solidFill>
                            <a:srgbClr val="0000FF"/>
                          </a:solidFill>
                          <a:latin typeface="Times New Roman"/>
                          <a:ea typeface="方正书宋简体"/>
                          <a:cs typeface="Times New Roman"/>
                        </a:rPr>
                        <a:t>Sno</a:t>
                      </a:r>
                      <a:endParaRPr lang="zh-CN" sz="24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2000" b="1" kern="1000" dirty="0" err="1" smtClean="0">
                          <a:solidFill>
                            <a:srgbClr val="0000FF"/>
                          </a:solidFill>
                          <a:latin typeface="Times New Roman"/>
                          <a:ea typeface="方正书宋简体"/>
                          <a:cs typeface="Times New Roman"/>
                        </a:rPr>
                        <a:t>Cno</a:t>
                      </a:r>
                      <a:endParaRPr lang="zh-CN" sz="24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2000" b="1" kern="1000" dirty="0" smtClean="0">
                          <a:solidFill>
                            <a:srgbClr val="0000FF"/>
                          </a:solidFill>
                          <a:latin typeface="Times New Roman"/>
                          <a:ea typeface="方正书宋简体"/>
                          <a:cs typeface="Times New Roman"/>
                        </a:rPr>
                        <a:t>Grade</a:t>
                      </a:r>
                      <a:endParaRPr lang="zh-CN" sz="24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indent="127000" algn="ctr">
                        <a:spcAft>
                          <a:spcPts val="0"/>
                        </a:spcAft>
                      </a:pPr>
                      <a:r>
                        <a:rPr lang="en-US" sz="2000" b="1" kern="1000">
                          <a:solidFill>
                            <a:srgbClr val="000000"/>
                          </a:solidFill>
                          <a:latin typeface="Times New Roman"/>
                          <a:ea typeface="方正书宋简体"/>
                          <a:cs typeface="Times New Roman"/>
                        </a:rPr>
                        <a:t>0831102</a:t>
                      </a:r>
                      <a:endParaRPr lang="zh-CN" sz="24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2000" b="1" kern="1000">
                          <a:solidFill>
                            <a:srgbClr val="000000"/>
                          </a:solidFill>
                          <a:latin typeface="Times New Roman"/>
                          <a:ea typeface="方正书宋简体"/>
                          <a:cs typeface="Times New Roman"/>
                        </a:rPr>
                        <a:t>C007  </a:t>
                      </a:r>
                      <a:endParaRPr lang="zh-CN" sz="24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2000" b="1" kern="1000">
                          <a:solidFill>
                            <a:srgbClr val="000000"/>
                          </a:solidFill>
                          <a:latin typeface="Times New Roman"/>
                          <a:ea typeface="方正书宋简体"/>
                          <a:cs typeface="Times New Roman"/>
                        </a:rPr>
                        <a:t>NULL</a:t>
                      </a:r>
                      <a:endParaRPr lang="zh-CN" sz="24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indent="127000" algn="ctr">
                        <a:spcAft>
                          <a:spcPts val="0"/>
                        </a:spcAft>
                      </a:pPr>
                      <a:r>
                        <a:rPr lang="en-US" sz="2000" b="1" kern="1000" dirty="0">
                          <a:solidFill>
                            <a:srgbClr val="FF0000"/>
                          </a:solidFill>
                          <a:latin typeface="Times New Roman"/>
                          <a:ea typeface="方正书宋简体"/>
                          <a:cs typeface="Times New Roman"/>
                        </a:rPr>
                        <a:t>0831103</a:t>
                      </a:r>
                      <a:endParaRPr lang="zh-CN" sz="2400" b="1" kern="1000" dirty="0">
                        <a:solidFill>
                          <a:srgbClr val="FF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2000" b="1" kern="1000">
                          <a:solidFill>
                            <a:srgbClr val="000000"/>
                          </a:solidFill>
                          <a:latin typeface="Times New Roman"/>
                          <a:ea typeface="方正书宋简体"/>
                          <a:cs typeface="Times New Roman"/>
                        </a:rPr>
                        <a:t>C004  </a:t>
                      </a:r>
                      <a:endParaRPr lang="zh-CN" sz="24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2000" b="1" kern="1000">
                          <a:solidFill>
                            <a:srgbClr val="000000"/>
                          </a:solidFill>
                          <a:latin typeface="Times New Roman"/>
                          <a:ea typeface="方正书宋简体"/>
                          <a:cs typeface="Times New Roman"/>
                        </a:rPr>
                        <a:t>78</a:t>
                      </a:r>
                      <a:endParaRPr lang="zh-CN" sz="24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indent="127000" algn="ctr">
                        <a:spcAft>
                          <a:spcPts val="0"/>
                        </a:spcAft>
                      </a:pPr>
                      <a:r>
                        <a:rPr lang="en-US" sz="2000" b="1" kern="1000" dirty="0">
                          <a:solidFill>
                            <a:srgbClr val="FF0000"/>
                          </a:solidFill>
                          <a:latin typeface="Times New Roman"/>
                          <a:ea typeface="方正书宋简体"/>
                          <a:cs typeface="Times New Roman"/>
                        </a:rPr>
                        <a:t>0831103</a:t>
                      </a:r>
                      <a:endParaRPr lang="zh-CN" sz="2400" b="1" kern="1000" dirty="0">
                        <a:solidFill>
                          <a:srgbClr val="FF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2000" b="1" kern="1000">
                          <a:solidFill>
                            <a:srgbClr val="000000"/>
                          </a:solidFill>
                          <a:latin typeface="Times New Roman"/>
                          <a:ea typeface="方正书宋简体"/>
                          <a:cs typeface="Times New Roman"/>
                        </a:rPr>
                        <a:t>C005  </a:t>
                      </a:r>
                      <a:endParaRPr lang="zh-CN" sz="24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2000" b="1" kern="1000" dirty="0">
                          <a:solidFill>
                            <a:srgbClr val="000000"/>
                          </a:solidFill>
                          <a:latin typeface="Times New Roman"/>
                          <a:ea typeface="方正书宋简体"/>
                          <a:cs typeface="Times New Roman"/>
                        </a:rPr>
                        <a:t>65</a:t>
                      </a:r>
                      <a:endParaRPr lang="zh-CN" sz="24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indent="127000" algn="ctr">
                        <a:spcAft>
                          <a:spcPts val="0"/>
                        </a:spcAft>
                      </a:pPr>
                      <a:r>
                        <a:rPr lang="en-US" sz="2000" b="1" kern="1000" dirty="0">
                          <a:solidFill>
                            <a:srgbClr val="FF0000"/>
                          </a:solidFill>
                          <a:latin typeface="Times New Roman"/>
                          <a:ea typeface="方正书宋简体"/>
                          <a:cs typeface="Times New Roman"/>
                        </a:rPr>
                        <a:t>0831103</a:t>
                      </a:r>
                      <a:endParaRPr lang="zh-CN" sz="2400" b="1" kern="1000" dirty="0">
                        <a:solidFill>
                          <a:srgbClr val="FF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2000" b="1" kern="1000">
                          <a:solidFill>
                            <a:srgbClr val="000000"/>
                          </a:solidFill>
                          <a:latin typeface="Times New Roman"/>
                          <a:ea typeface="方正书宋简体"/>
                          <a:cs typeface="Times New Roman"/>
                        </a:rPr>
                        <a:t>C007  </a:t>
                      </a:r>
                      <a:endParaRPr lang="zh-CN" sz="24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2000" b="1" kern="1000" dirty="0">
                          <a:solidFill>
                            <a:srgbClr val="000000"/>
                          </a:solidFill>
                          <a:latin typeface="Times New Roman"/>
                          <a:ea typeface="方正书宋简体"/>
                          <a:cs typeface="Times New Roman"/>
                        </a:rPr>
                        <a:t>NULL</a:t>
                      </a:r>
                      <a:endParaRPr lang="zh-CN" sz="24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右箭头 6"/>
          <p:cNvSpPr/>
          <p:nvPr/>
        </p:nvSpPr>
        <p:spPr>
          <a:xfrm>
            <a:off x="5436096" y="3861048"/>
            <a:ext cx="93610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12160" y="3657798"/>
            <a:ext cx="18002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71</a:t>
            </a:r>
            <a:endParaRPr lang="zh-CN" alt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par>
                          <p:cTn id="10" fill="hold">
                            <p:stCondLst>
                              <p:cond delay="1000"/>
                            </p:stCondLst>
                            <p:childTnLst>
                              <p:par>
                                <p:cTn id="11" presetID="3" presetClass="entr" presetSubtype="1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539552" y="1268760"/>
            <a:ext cx="8001000" cy="1944216"/>
          </a:xfrm>
        </p:spPr>
        <p:txBody>
          <a:bodyPr/>
          <a:lstStyle/>
          <a:p>
            <a:pPr>
              <a:lnSpc>
                <a:spcPct val="100000"/>
              </a:lnSpc>
              <a:spcBef>
                <a:spcPts val="0"/>
              </a:spcBef>
            </a:pPr>
            <a:r>
              <a:rPr lang="zh-CN" altLang="zh-CN" sz="3200" dirty="0" smtClean="0"/>
              <a:t>例</a:t>
            </a:r>
            <a:r>
              <a:rPr lang="en-US" altLang="zh-CN" sz="3200" dirty="0" smtClean="0"/>
              <a:t>31.</a:t>
            </a:r>
            <a:r>
              <a:rPr lang="zh-CN" altLang="zh-CN" sz="3200" dirty="0" smtClean="0"/>
              <a:t>查询“</a:t>
            </a:r>
            <a:r>
              <a:rPr lang="en-US" altLang="zh-CN" sz="3200" dirty="0" smtClean="0"/>
              <a:t>C001</a:t>
            </a:r>
            <a:r>
              <a:rPr lang="zh-CN" altLang="zh-CN" sz="3200" dirty="0" smtClean="0"/>
              <a:t>”课程考试成绩的最高分和最低分。</a:t>
            </a:r>
          </a:p>
          <a:p>
            <a:pPr>
              <a:lnSpc>
                <a:spcPct val="100000"/>
              </a:lnSpc>
              <a:spcBef>
                <a:spcPts val="0"/>
              </a:spcBef>
              <a:buNone/>
            </a:pPr>
            <a:r>
              <a:rPr lang="en-US" altLang="zh-CN" sz="2800" dirty="0" smtClean="0">
                <a:solidFill>
                  <a:srgbClr val="005800"/>
                </a:solidFill>
              </a:rPr>
              <a:t>SELECT MAX(Grade) </a:t>
            </a:r>
            <a:r>
              <a:rPr lang="zh-CN" altLang="zh-CN" sz="2800" dirty="0" smtClean="0">
                <a:solidFill>
                  <a:srgbClr val="005800"/>
                </a:solidFill>
              </a:rPr>
              <a:t>最高分</a:t>
            </a:r>
            <a:r>
              <a:rPr lang="en-US" altLang="zh-CN" sz="2800" dirty="0" smtClean="0">
                <a:solidFill>
                  <a:srgbClr val="005800"/>
                </a:solidFill>
              </a:rPr>
              <a:t>, MIN(Grade) </a:t>
            </a:r>
            <a:r>
              <a:rPr lang="zh-CN" altLang="zh-CN" sz="2800" dirty="0" smtClean="0">
                <a:solidFill>
                  <a:srgbClr val="005800"/>
                </a:solidFill>
              </a:rPr>
              <a:t>最低分</a:t>
            </a:r>
          </a:p>
          <a:p>
            <a:pPr>
              <a:lnSpc>
                <a:spcPct val="100000"/>
              </a:lnSpc>
              <a:spcBef>
                <a:spcPts val="0"/>
              </a:spcBef>
              <a:buNone/>
            </a:pPr>
            <a:r>
              <a:rPr lang="en-US" altLang="zh-CN" sz="2800" dirty="0" smtClean="0">
                <a:solidFill>
                  <a:srgbClr val="005800"/>
                </a:solidFill>
              </a:rPr>
              <a:t>  FROM SC WHERE </a:t>
            </a:r>
            <a:r>
              <a:rPr lang="en-US" altLang="zh-CN" sz="2800" dirty="0" err="1" smtClean="0">
                <a:solidFill>
                  <a:srgbClr val="005800"/>
                </a:solidFill>
              </a:rPr>
              <a:t>Cno</a:t>
            </a:r>
            <a:r>
              <a:rPr lang="en-US" altLang="zh-CN" sz="2800" dirty="0" smtClean="0">
                <a:solidFill>
                  <a:srgbClr val="005800"/>
                </a:solidFill>
              </a:rPr>
              <a:t> = 'C001'</a:t>
            </a:r>
            <a:endParaRPr lang="zh-CN" altLang="en-US" sz="2800" dirty="0">
              <a:solidFill>
                <a:srgbClr val="0058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54</a:t>
            </a:fld>
            <a:endParaRPr lang="zh-CN" altLang="en-US"/>
          </a:p>
        </p:txBody>
      </p:sp>
      <p:graphicFrame>
        <p:nvGraphicFramePr>
          <p:cNvPr id="6" name="表格 5"/>
          <p:cNvGraphicFramePr>
            <a:graphicFrameLocks noGrp="1"/>
          </p:cNvGraphicFramePr>
          <p:nvPr/>
        </p:nvGraphicFramePr>
        <p:xfrm>
          <a:off x="755577" y="3212976"/>
          <a:ext cx="4608511" cy="2736300"/>
        </p:xfrm>
        <a:graphic>
          <a:graphicData uri="http://schemas.openxmlformats.org/drawingml/2006/table">
            <a:tbl>
              <a:tblPr/>
              <a:tblGrid>
                <a:gridCol w="1535992"/>
                <a:gridCol w="1535992"/>
                <a:gridCol w="1536527"/>
              </a:tblGrid>
              <a:tr h="228025">
                <a:tc>
                  <a:txBody>
                    <a:bodyPr/>
                    <a:lstStyle/>
                    <a:p>
                      <a:pPr indent="127000" algn="ctr">
                        <a:spcAft>
                          <a:spcPts val="0"/>
                        </a:spcAft>
                      </a:pPr>
                      <a:r>
                        <a:rPr lang="en-US" sz="1400" b="1" kern="1000" dirty="0" err="1">
                          <a:solidFill>
                            <a:srgbClr val="000000"/>
                          </a:solidFill>
                          <a:latin typeface="Times New Roman"/>
                          <a:ea typeface="方正书宋简体"/>
                          <a:cs typeface="Times New Roman"/>
                        </a:rPr>
                        <a:t>Sno</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err="1">
                          <a:solidFill>
                            <a:srgbClr val="000000"/>
                          </a:solidFill>
                          <a:latin typeface="Times New Roman"/>
                          <a:ea typeface="方正书宋简体"/>
                          <a:cs typeface="Times New Roman"/>
                        </a:rPr>
                        <a:t>Cno</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Times New Roman"/>
                          <a:ea typeface="方正书宋简体"/>
                          <a:cs typeface="Times New Roman"/>
                        </a:rPr>
                        <a:t>Grade</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025">
                <a:tc>
                  <a:txBody>
                    <a:bodyPr/>
                    <a:lstStyle/>
                    <a:p>
                      <a:pPr indent="127000" algn="ctr">
                        <a:spcAft>
                          <a:spcPts val="0"/>
                        </a:spcAft>
                      </a:pPr>
                      <a:r>
                        <a:rPr lang="en-US" sz="1400" b="1" kern="1000" dirty="0">
                          <a:solidFill>
                            <a:srgbClr val="C00000"/>
                          </a:solidFill>
                          <a:latin typeface="Times New Roman"/>
                          <a:ea typeface="方正书宋简体"/>
                          <a:cs typeface="Times New Roman"/>
                        </a:rPr>
                        <a:t>0811101</a:t>
                      </a:r>
                      <a:endParaRPr lang="zh-CN" sz="1600" b="1" kern="1000" dirty="0">
                        <a:solidFill>
                          <a:srgbClr val="C0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C00000"/>
                          </a:solidFill>
                          <a:latin typeface="Times New Roman"/>
                          <a:ea typeface="方正书宋简体"/>
                          <a:cs typeface="Times New Roman"/>
                        </a:rPr>
                        <a:t>C001  </a:t>
                      </a:r>
                      <a:endParaRPr lang="zh-CN" sz="1600" b="1" kern="1000" dirty="0">
                        <a:solidFill>
                          <a:srgbClr val="C0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C00000"/>
                          </a:solidFill>
                          <a:latin typeface="Times New Roman"/>
                          <a:ea typeface="方正书宋简体"/>
                          <a:cs typeface="Times New Roman"/>
                        </a:rPr>
                        <a:t>96</a:t>
                      </a:r>
                      <a:endParaRPr lang="zh-CN" sz="1600" b="1" kern="1000" dirty="0">
                        <a:solidFill>
                          <a:srgbClr val="C0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025">
                <a:tc>
                  <a:txBody>
                    <a:bodyPr/>
                    <a:lstStyle/>
                    <a:p>
                      <a:pPr indent="127000" algn="ctr">
                        <a:spcAft>
                          <a:spcPts val="0"/>
                        </a:spcAft>
                      </a:pPr>
                      <a:r>
                        <a:rPr lang="en-US" sz="1400" b="1" kern="1000" dirty="0">
                          <a:solidFill>
                            <a:srgbClr val="000000"/>
                          </a:solidFill>
                          <a:latin typeface="Times New Roman"/>
                          <a:ea typeface="方正书宋简体"/>
                          <a:cs typeface="Times New Roman"/>
                        </a:rPr>
                        <a:t>0811101</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Times New Roman"/>
                          <a:ea typeface="方正书宋简体"/>
                          <a:cs typeface="Times New Roman"/>
                        </a:rPr>
                        <a:t>C005  </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Times New Roman"/>
                          <a:ea typeface="方正书宋简体"/>
                          <a:cs typeface="Times New Roman"/>
                        </a:rPr>
                        <a:t>62</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025">
                <a:tc>
                  <a:txBody>
                    <a:bodyPr/>
                    <a:lstStyle/>
                    <a:p>
                      <a:pPr indent="127000" algn="ctr">
                        <a:spcAft>
                          <a:spcPts val="0"/>
                        </a:spcAft>
                      </a:pPr>
                      <a:r>
                        <a:rPr lang="en-US" sz="1400" b="1" kern="1000" dirty="0">
                          <a:solidFill>
                            <a:srgbClr val="C00000"/>
                          </a:solidFill>
                          <a:latin typeface="Times New Roman"/>
                          <a:ea typeface="方正书宋简体"/>
                          <a:cs typeface="Times New Roman"/>
                        </a:rPr>
                        <a:t>0811102</a:t>
                      </a:r>
                      <a:endParaRPr lang="zh-CN" sz="1600" b="1" kern="1000" dirty="0">
                        <a:solidFill>
                          <a:srgbClr val="C0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C00000"/>
                          </a:solidFill>
                          <a:latin typeface="Times New Roman"/>
                          <a:ea typeface="方正书宋简体"/>
                          <a:cs typeface="Times New Roman"/>
                        </a:rPr>
                        <a:t>C001  </a:t>
                      </a:r>
                      <a:endParaRPr lang="zh-CN" sz="1600" b="1" kern="1000" dirty="0">
                        <a:solidFill>
                          <a:srgbClr val="C0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C00000"/>
                          </a:solidFill>
                          <a:latin typeface="Times New Roman"/>
                          <a:ea typeface="方正书宋简体"/>
                          <a:cs typeface="Times New Roman"/>
                        </a:rPr>
                        <a:t>92</a:t>
                      </a:r>
                      <a:endParaRPr lang="zh-CN" sz="1600" b="1" kern="1000" dirty="0">
                        <a:solidFill>
                          <a:srgbClr val="C0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025">
                <a:tc>
                  <a:txBody>
                    <a:bodyPr/>
                    <a:lstStyle/>
                    <a:p>
                      <a:pPr indent="127000" algn="ctr">
                        <a:spcAft>
                          <a:spcPts val="0"/>
                        </a:spcAft>
                      </a:pPr>
                      <a:r>
                        <a:rPr lang="en-US" sz="1400" b="1" kern="1000">
                          <a:solidFill>
                            <a:srgbClr val="000000"/>
                          </a:solidFill>
                          <a:latin typeface="Times New Roman"/>
                          <a:ea typeface="方正书宋简体"/>
                          <a:cs typeface="Times New Roman"/>
                        </a:rPr>
                        <a:t>0811102</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Times New Roman"/>
                          <a:ea typeface="方正书宋简体"/>
                          <a:cs typeface="Times New Roman"/>
                        </a:rPr>
                        <a:t>C002  </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Times New Roman"/>
                          <a:ea typeface="方正书宋简体"/>
                          <a:cs typeface="Times New Roman"/>
                        </a:rPr>
                        <a:t>90</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025">
                <a:tc>
                  <a:txBody>
                    <a:bodyPr/>
                    <a:lstStyle/>
                    <a:p>
                      <a:pPr indent="127000" algn="ctr">
                        <a:spcAft>
                          <a:spcPts val="0"/>
                        </a:spcAft>
                      </a:pPr>
                      <a:r>
                        <a:rPr lang="en-US" sz="1400" b="1" kern="1000" dirty="0">
                          <a:solidFill>
                            <a:srgbClr val="C00000"/>
                          </a:solidFill>
                          <a:latin typeface="Times New Roman"/>
                          <a:ea typeface="方正书宋简体"/>
                          <a:cs typeface="Times New Roman"/>
                        </a:rPr>
                        <a:t>0821102</a:t>
                      </a:r>
                      <a:endParaRPr lang="zh-CN" sz="1600" b="1" kern="1000" dirty="0">
                        <a:solidFill>
                          <a:srgbClr val="C0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C00000"/>
                          </a:solidFill>
                          <a:latin typeface="Times New Roman"/>
                          <a:ea typeface="方正书宋简体"/>
                          <a:cs typeface="Times New Roman"/>
                        </a:rPr>
                        <a:t>C001  </a:t>
                      </a:r>
                      <a:endParaRPr lang="zh-CN" sz="1600" b="1" kern="1000" dirty="0">
                        <a:solidFill>
                          <a:srgbClr val="C0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C00000"/>
                          </a:solidFill>
                          <a:latin typeface="Times New Roman"/>
                          <a:ea typeface="方正书宋简体"/>
                          <a:cs typeface="Times New Roman"/>
                        </a:rPr>
                        <a:t>76</a:t>
                      </a:r>
                      <a:endParaRPr lang="zh-CN" sz="1600" b="1" kern="1000" dirty="0">
                        <a:solidFill>
                          <a:srgbClr val="C0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025">
                <a:tc>
                  <a:txBody>
                    <a:bodyPr/>
                    <a:lstStyle/>
                    <a:p>
                      <a:pPr indent="127000" algn="ctr">
                        <a:spcAft>
                          <a:spcPts val="0"/>
                        </a:spcAft>
                      </a:pPr>
                      <a:r>
                        <a:rPr lang="en-US" sz="1400" b="1" kern="1000">
                          <a:solidFill>
                            <a:srgbClr val="000000"/>
                          </a:solidFill>
                          <a:latin typeface="Times New Roman"/>
                          <a:ea typeface="方正书宋简体"/>
                          <a:cs typeface="Times New Roman"/>
                        </a:rPr>
                        <a:t>0821102</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Times New Roman"/>
                          <a:ea typeface="方正书宋简体"/>
                          <a:cs typeface="Times New Roman"/>
                        </a:rPr>
                        <a:t>C004  </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Times New Roman"/>
                          <a:ea typeface="方正书宋简体"/>
                          <a:cs typeface="Times New Roman"/>
                        </a:rPr>
                        <a:t>85</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025">
                <a:tc>
                  <a:txBody>
                    <a:bodyPr/>
                    <a:lstStyle/>
                    <a:p>
                      <a:pPr indent="127000" algn="ctr">
                        <a:spcAft>
                          <a:spcPts val="0"/>
                        </a:spcAft>
                      </a:pPr>
                      <a:r>
                        <a:rPr lang="en-US" sz="1400" b="1" kern="1000" dirty="0">
                          <a:solidFill>
                            <a:srgbClr val="000000"/>
                          </a:solidFill>
                          <a:latin typeface="Times New Roman"/>
                          <a:ea typeface="方正书宋简体"/>
                          <a:cs typeface="Times New Roman"/>
                        </a:rPr>
                        <a:t>0821102</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Times New Roman"/>
                          <a:ea typeface="方正书宋简体"/>
                          <a:cs typeface="Times New Roman"/>
                        </a:rPr>
                        <a:t>C007  </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Times New Roman"/>
                          <a:ea typeface="方正书宋简体"/>
                          <a:cs typeface="Times New Roman"/>
                        </a:rPr>
                        <a:t>NULL</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025">
                <a:tc>
                  <a:txBody>
                    <a:bodyPr/>
                    <a:lstStyle/>
                    <a:p>
                      <a:pPr indent="127000" algn="ctr">
                        <a:spcAft>
                          <a:spcPts val="0"/>
                        </a:spcAft>
                      </a:pPr>
                      <a:r>
                        <a:rPr lang="en-US" sz="1400" b="1" kern="1000" dirty="0">
                          <a:solidFill>
                            <a:srgbClr val="C00000"/>
                          </a:solidFill>
                          <a:latin typeface="Times New Roman"/>
                          <a:ea typeface="方正书宋简体"/>
                          <a:cs typeface="Times New Roman"/>
                        </a:rPr>
                        <a:t>0821103</a:t>
                      </a:r>
                      <a:endParaRPr lang="zh-CN" sz="1600" b="1" kern="1000" dirty="0">
                        <a:solidFill>
                          <a:srgbClr val="C0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C00000"/>
                          </a:solidFill>
                          <a:latin typeface="Times New Roman"/>
                          <a:ea typeface="方正书宋简体"/>
                          <a:cs typeface="Times New Roman"/>
                        </a:rPr>
                        <a:t>C001  </a:t>
                      </a:r>
                      <a:endParaRPr lang="zh-CN" sz="1600" b="1" kern="1000" dirty="0">
                        <a:solidFill>
                          <a:srgbClr val="C0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C00000"/>
                          </a:solidFill>
                          <a:latin typeface="Times New Roman"/>
                          <a:ea typeface="方正书宋简体"/>
                          <a:cs typeface="Times New Roman"/>
                        </a:rPr>
                        <a:t>50</a:t>
                      </a:r>
                      <a:endParaRPr lang="zh-CN" sz="1600" b="1" kern="1000" dirty="0">
                        <a:solidFill>
                          <a:srgbClr val="C0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025">
                <a:tc>
                  <a:txBody>
                    <a:bodyPr/>
                    <a:lstStyle/>
                    <a:p>
                      <a:pPr indent="127000" algn="ctr">
                        <a:spcAft>
                          <a:spcPts val="0"/>
                        </a:spcAft>
                      </a:pPr>
                      <a:r>
                        <a:rPr lang="en-US" sz="1400" b="1" kern="1000">
                          <a:solidFill>
                            <a:srgbClr val="000000"/>
                          </a:solidFill>
                          <a:latin typeface="Times New Roman"/>
                          <a:ea typeface="方正书宋简体"/>
                          <a:cs typeface="Times New Roman"/>
                        </a:rPr>
                        <a:t>0821103</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Times New Roman"/>
                          <a:ea typeface="方正书宋简体"/>
                          <a:cs typeface="Times New Roman"/>
                        </a:rPr>
                        <a:t>C004  </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Times New Roman"/>
                          <a:ea typeface="方正书宋简体"/>
                          <a:cs typeface="Times New Roman"/>
                        </a:rPr>
                        <a:t>80</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025">
                <a:tc>
                  <a:txBody>
                    <a:bodyPr/>
                    <a:lstStyle/>
                    <a:p>
                      <a:pPr indent="127000" algn="ctr">
                        <a:spcAft>
                          <a:spcPts val="0"/>
                        </a:spcAft>
                      </a:pPr>
                      <a:r>
                        <a:rPr lang="en-US" sz="1400" b="1" kern="1000">
                          <a:solidFill>
                            <a:srgbClr val="000000"/>
                          </a:solidFill>
                          <a:latin typeface="Times New Roman"/>
                          <a:ea typeface="方正书宋简体"/>
                          <a:cs typeface="Times New Roman"/>
                        </a:rPr>
                        <a:t>0831101</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Times New Roman"/>
                          <a:ea typeface="方正书宋简体"/>
                          <a:cs typeface="Times New Roman"/>
                        </a:rPr>
                        <a:t>C001  </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Times New Roman"/>
                          <a:ea typeface="方正书宋简体"/>
                          <a:cs typeface="Times New Roman"/>
                        </a:rPr>
                        <a:t>50</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025">
                <a:tc>
                  <a:txBody>
                    <a:bodyPr/>
                    <a:lstStyle/>
                    <a:p>
                      <a:pPr indent="127000" algn="ctr">
                        <a:spcAft>
                          <a:spcPts val="0"/>
                        </a:spcAft>
                      </a:pPr>
                      <a:r>
                        <a:rPr lang="en-US" sz="1400" b="1" kern="1000">
                          <a:solidFill>
                            <a:srgbClr val="000000"/>
                          </a:solidFill>
                          <a:latin typeface="Times New Roman"/>
                          <a:ea typeface="方正书宋简体"/>
                          <a:cs typeface="Times New Roman"/>
                        </a:rPr>
                        <a:t>0831101</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Times New Roman"/>
                          <a:ea typeface="方正书宋简体"/>
                          <a:cs typeface="Times New Roman"/>
                        </a:rPr>
                        <a:t>C004  </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Times New Roman"/>
                          <a:ea typeface="方正书宋简体"/>
                          <a:cs typeface="Times New Roman"/>
                        </a:rPr>
                        <a:t>80</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右箭头 6"/>
          <p:cNvSpPr/>
          <p:nvPr/>
        </p:nvSpPr>
        <p:spPr>
          <a:xfrm rot="20329976">
            <a:off x="5472424" y="3703704"/>
            <a:ext cx="936104" cy="386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228184" y="3307631"/>
            <a:ext cx="1296144" cy="76944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4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96</a:t>
            </a:r>
            <a:endParaRPr lang="zh-CN" altLang="en-US" sz="4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9" name="矩形 8"/>
          <p:cNvSpPr/>
          <p:nvPr/>
        </p:nvSpPr>
        <p:spPr>
          <a:xfrm>
            <a:off x="6228184" y="4531767"/>
            <a:ext cx="1152128" cy="76944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4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50</a:t>
            </a:r>
            <a:endParaRPr lang="zh-CN" altLang="en-US" sz="4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0" name="右箭头 9"/>
          <p:cNvSpPr/>
          <p:nvPr/>
        </p:nvSpPr>
        <p:spPr>
          <a:xfrm rot="1699684">
            <a:off x="5474307" y="4499682"/>
            <a:ext cx="936104" cy="386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1000" fill="hold"/>
                                        <p:tgtEl>
                                          <p:spTgt spid="7"/>
                                        </p:tgtEl>
                                        <p:attrNameLst>
                                          <p:attrName>ppt_w</p:attrName>
                                        </p:attrNameLst>
                                      </p:cBhvr>
                                      <p:tavLst>
                                        <p:tav tm="0">
                                          <p:val>
                                            <p:strVal val="#ppt_w*0.70"/>
                                          </p:val>
                                        </p:tav>
                                        <p:tav tm="100000">
                                          <p:val>
                                            <p:strVal val="#ppt_w"/>
                                          </p:val>
                                        </p:tav>
                                      </p:tavLst>
                                    </p:anim>
                                    <p:anim calcmode="lin" valueType="num">
                                      <p:cBhvr>
                                        <p:cTn id="12" dur="1000" fill="hold"/>
                                        <p:tgtEl>
                                          <p:spTgt spid="7"/>
                                        </p:tgtEl>
                                        <p:attrNameLst>
                                          <p:attrName>ppt_h</p:attrName>
                                        </p:attrNameLst>
                                      </p:cBhvr>
                                      <p:tavLst>
                                        <p:tav tm="0">
                                          <p:val>
                                            <p:strVal val="#ppt_h"/>
                                          </p:val>
                                        </p:tav>
                                        <p:tav tm="100000">
                                          <p:val>
                                            <p:strVal val="#ppt_h"/>
                                          </p:val>
                                        </p:tav>
                                      </p:tavLst>
                                    </p:anim>
                                    <p:animEffect transition="in" filter="fade">
                                      <p:cBhvr>
                                        <p:cTn id="13" dur="1000"/>
                                        <p:tgtEl>
                                          <p:spTgt spid="7"/>
                                        </p:tgtEl>
                                      </p:cBhvr>
                                    </p:animEffect>
                                  </p:childTnLst>
                                </p:cTn>
                              </p:par>
                            </p:childTnLst>
                          </p:cTn>
                        </p:par>
                        <p:par>
                          <p:cTn id="14" fill="hold">
                            <p:stCondLst>
                              <p:cond delay="1500"/>
                            </p:stCondLst>
                            <p:childTnLst>
                              <p:par>
                                <p:cTn id="15" presetID="3" presetClass="entr" presetSubtype="1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par>
                          <p:cTn id="18" fill="hold">
                            <p:stCondLst>
                              <p:cond delay="2000"/>
                            </p:stCondLst>
                            <p:childTnLst>
                              <p:par>
                                <p:cTn id="19" presetID="3" presetClass="entr" presetSubtype="1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childTnLst>
                          </p:cTn>
                        </p:par>
                        <p:par>
                          <p:cTn id="22" fill="hold">
                            <p:stCondLst>
                              <p:cond delay="2500"/>
                            </p:stCondLst>
                            <p:childTnLst>
                              <p:par>
                                <p:cTn id="23" presetID="55"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1000" fill="hold"/>
                                        <p:tgtEl>
                                          <p:spTgt spid="10"/>
                                        </p:tgtEl>
                                        <p:attrNameLst>
                                          <p:attrName>ppt_w</p:attrName>
                                        </p:attrNameLst>
                                      </p:cBhvr>
                                      <p:tavLst>
                                        <p:tav tm="0">
                                          <p:val>
                                            <p:strVal val="#ppt_w*0.70"/>
                                          </p:val>
                                        </p:tav>
                                        <p:tav tm="100000">
                                          <p:val>
                                            <p:strVal val="#ppt_w"/>
                                          </p:val>
                                        </p:tav>
                                      </p:tavLst>
                                    </p:anim>
                                    <p:anim calcmode="lin" valueType="num">
                                      <p:cBhvr>
                                        <p:cTn id="26" dur="1000" fill="hold"/>
                                        <p:tgtEl>
                                          <p:spTgt spid="10"/>
                                        </p:tgtEl>
                                        <p:attrNameLst>
                                          <p:attrName>ppt_h</p:attrName>
                                        </p:attrNameLst>
                                      </p:cBhvr>
                                      <p:tavLst>
                                        <p:tav tm="0">
                                          <p:val>
                                            <p:strVal val="#ppt_h"/>
                                          </p:val>
                                        </p:tav>
                                        <p:tav tm="100000">
                                          <p:val>
                                            <p:strVal val="#ppt_h"/>
                                          </p:val>
                                        </p:tav>
                                      </p:tavLst>
                                    </p:anim>
                                    <p:animEffect transition="in" filter="fade">
                                      <p:cBhvr>
                                        <p:cTn id="2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zh-CN" smtClean="0"/>
              <a:t>．对数据进行分组统计</a:t>
            </a:r>
            <a:endParaRPr lang="zh-CN" altLang="en-US"/>
          </a:p>
        </p:txBody>
      </p:sp>
      <p:sp>
        <p:nvSpPr>
          <p:cNvPr id="3" name="内容占位符 2"/>
          <p:cNvSpPr>
            <a:spLocks noGrp="1"/>
          </p:cNvSpPr>
          <p:nvPr>
            <p:ph idx="1"/>
          </p:nvPr>
        </p:nvSpPr>
        <p:spPr>
          <a:xfrm>
            <a:off x="539552" y="1340768"/>
            <a:ext cx="8001000" cy="4752528"/>
          </a:xfrm>
        </p:spPr>
        <p:txBody>
          <a:bodyPr/>
          <a:lstStyle/>
          <a:p>
            <a:pPr algn="just" eaLnBrk="1" hangingPunct="1"/>
            <a:r>
              <a:rPr lang="zh-CN" altLang="en-US" dirty="0" smtClean="0"/>
              <a:t>作用：可以控制计算的级别：对全表还是对一组。</a:t>
            </a:r>
          </a:p>
          <a:p>
            <a:pPr algn="just" eaLnBrk="1" hangingPunct="1"/>
            <a:r>
              <a:rPr lang="zh-CN" altLang="en-US" dirty="0" smtClean="0"/>
              <a:t>目的：细化计算函数的作用对象。</a:t>
            </a:r>
          </a:p>
          <a:p>
            <a:pPr algn="just" eaLnBrk="1" hangingPunct="1"/>
            <a:r>
              <a:rPr lang="zh-CN" altLang="en-US" dirty="0" smtClean="0"/>
              <a:t>分组语句的一般形式：</a:t>
            </a:r>
          </a:p>
          <a:p>
            <a:pPr lvl="1" eaLnBrk="1" hangingPunct="1">
              <a:buFontTx/>
              <a:buNone/>
            </a:pPr>
            <a:r>
              <a:rPr lang="en-US" altLang="zh-CN" dirty="0">
                <a:solidFill>
                  <a:srgbClr val="FF0000"/>
                </a:solidFill>
              </a:rPr>
              <a:t>GROUP BY &lt;</a:t>
            </a:r>
            <a:r>
              <a:rPr lang="zh-CN" altLang="en-US" dirty="0">
                <a:solidFill>
                  <a:srgbClr val="FF0000"/>
                </a:solidFill>
              </a:rPr>
              <a:t>分组依据列</a:t>
            </a:r>
            <a:r>
              <a:rPr lang="en-US" altLang="zh-CN" dirty="0">
                <a:solidFill>
                  <a:srgbClr val="FF0000"/>
                </a:solidFill>
              </a:rPr>
              <a:t>&gt; [</a:t>
            </a:r>
            <a:r>
              <a:rPr lang="zh-CN" altLang="en-US" dirty="0">
                <a:solidFill>
                  <a:srgbClr val="FF0000"/>
                </a:solidFill>
              </a:rPr>
              <a:t>，</a:t>
            </a:r>
            <a:r>
              <a:rPr lang="en-US" altLang="zh-CN" dirty="0">
                <a:solidFill>
                  <a:srgbClr val="FF0000"/>
                </a:solidFill>
              </a:rPr>
              <a:t>… n ]</a:t>
            </a:r>
          </a:p>
          <a:p>
            <a:pPr lvl="1" eaLnBrk="1" hangingPunct="1">
              <a:buFontTx/>
              <a:buNone/>
            </a:pPr>
            <a:r>
              <a:rPr lang="en-US" altLang="zh-CN" dirty="0">
                <a:solidFill>
                  <a:srgbClr val="FF0000"/>
                </a:solidFill>
              </a:rPr>
              <a:t>[HAVING &lt;</a:t>
            </a:r>
            <a:r>
              <a:rPr lang="zh-CN" altLang="en-US" dirty="0">
                <a:solidFill>
                  <a:srgbClr val="FF0000"/>
                </a:solidFill>
              </a:rPr>
              <a:t>组提取条件</a:t>
            </a:r>
            <a:r>
              <a:rPr lang="en-US" altLang="zh-CN" dirty="0">
                <a:solidFill>
                  <a:srgbClr val="FF0000"/>
                </a:solidFill>
              </a:rPr>
              <a:t>&gt;]</a:t>
            </a: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55</a:t>
            </a:fld>
            <a:endParaRPr lang="zh-CN"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使用</a:t>
            </a:r>
            <a:r>
              <a:rPr lang="en-US" altLang="zh-CN" dirty="0" smtClean="0"/>
              <a:t>GROUP BY</a:t>
            </a:r>
            <a:r>
              <a:rPr lang="zh-CN" altLang="zh-CN" dirty="0" smtClean="0"/>
              <a:t>子句</a:t>
            </a:r>
            <a:endParaRPr lang="zh-CN" altLang="en-US" dirty="0"/>
          </a:p>
        </p:txBody>
      </p:sp>
      <p:sp>
        <p:nvSpPr>
          <p:cNvPr id="3" name="内容占位符 2"/>
          <p:cNvSpPr>
            <a:spLocks noGrp="1"/>
          </p:cNvSpPr>
          <p:nvPr>
            <p:ph idx="1"/>
          </p:nvPr>
        </p:nvSpPr>
        <p:spPr/>
        <p:txBody>
          <a:bodyPr/>
          <a:lstStyle/>
          <a:p>
            <a:r>
              <a:rPr lang="zh-CN" altLang="zh-CN" dirty="0" smtClean="0"/>
              <a:t>例</a:t>
            </a:r>
            <a:r>
              <a:rPr lang="en-US" altLang="zh-CN" dirty="0" smtClean="0"/>
              <a:t>32.</a:t>
            </a:r>
            <a:r>
              <a:rPr lang="zh-CN" altLang="zh-CN" dirty="0" smtClean="0"/>
              <a:t>统计每门课程的选课人数，列出课程号和选课人数。</a:t>
            </a:r>
          </a:p>
          <a:p>
            <a:pPr>
              <a:buNone/>
            </a:pPr>
            <a:r>
              <a:rPr lang="en-US" altLang="zh-CN" dirty="0" smtClean="0">
                <a:solidFill>
                  <a:srgbClr val="005800"/>
                </a:solidFill>
              </a:rPr>
              <a:t>  SELECT </a:t>
            </a:r>
            <a:r>
              <a:rPr lang="en-US" altLang="zh-CN" dirty="0" err="1" smtClean="0">
                <a:solidFill>
                  <a:srgbClr val="005800"/>
                </a:solidFill>
              </a:rPr>
              <a:t>Cno</a:t>
            </a:r>
            <a:r>
              <a:rPr lang="en-US" altLang="zh-CN" dirty="0" smtClean="0">
                <a:solidFill>
                  <a:srgbClr val="005800"/>
                </a:solidFill>
              </a:rPr>
              <a:t>, COUNT(</a:t>
            </a:r>
            <a:r>
              <a:rPr lang="en-US" altLang="zh-CN" dirty="0" err="1" smtClean="0">
                <a:solidFill>
                  <a:srgbClr val="005800"/>
                </a:solidFill>
              </a:rPr>
              <a:t>Sno</a:t>
            </a:r>
            <a:r>
              <a:rPr lang="en-US" altLang="zh-CN" dirty="0" smtClean="0">
                <a:solidFill>
                  <a:srgbClr val="005800"/>
                </a:solidFill>
              </a:rPr>
              <a:t>) FROM SC </a:t>
            </a:r>
          </a:p>
          <a:p>
            <a:pPr>
              <a:buNone/>
            </a:pPr>
            <a:r>
              <a:rPr lang="en-US" altLang="zh-CN" dirty="0" smtClean="0">
                <a:solidFill>
                  <a:srgbClr val="005800"/>
                </a:solidFill>
              </a:rPr>
              <a:t>    </a:t>
            </a:r>
            <a:r>
              <a:rPr lang="en-US" altLang="zh-CN" dirty="0" smtClean="0">
                <a:solidFill>
                  <a:srgbClr val="C00000"/>
                </a:solidFill>
              </a:rPr>
              <a:t>GROUP BY </a:t>
            </a:r>
            <a:r>
              <a:rPr lang="en-US" altLang="zh-CN" dirty="0" err="1" smtClean="0">
                <a:solidFill>
                  <a:srgbClr val="C00000"/>
                </a:solidFill>
              </a:rPr>
              <a:t>Cno</a:t>
            </a:r>
            <a:endParaRPr lang="en-US" altLang="zh-CN" dirty="0" smtClean="0">
              <a:solidFill>
                <a:srgbClr val="C00000"/>
              </a:solidFill>
            </a:endParaRPr>
          </a:p>
          <a:p>
            <a:pPr>
              <a:buNone/>
            </a:pPr>
            <a:r>
              <a:rPr lang="zh-CN" altLang="en-US" sz="3200" dirty="0" smtClean="0"/>
              <a:t>  </a:t>
            </a:r>
            <a:r>
              <a:rPr lang="zh-CN" altLang="en-US" sz="3200" dirty="0" smtClean="0">
                <a:solidFill>
                  <a:srgbClr val="002060"/>
                </a:solidFill>
              </a:rPr>
              <a:t>对查询结果按</a:t>
            </a:r>
            <a:r>
              <a:rPr lang="en-US" altLang="zh-CN" sz="3200" dirty="0" err="1" smtClean="0">
                <a:solidFill>
                  <a:srgbClr val="002060"/>
                </a:solidFill>
              </a:rPr>
              <a:t>Cno</a:t>
            </a:r>
            <a:r>
              <a:rPr lang="zh-CN" altLang="en-US" sz="3200" dirty="0" smtClean="0">
                <a:solidFill>
                  <a:srgbClr val="002060"/>
                </a:solidFill>
              </a:rPr>
              <a:t>的值分组，所有具有相同</a:t>
            </a:r>
            <a:r>
              <a:rPr lang="en-US" altLang="zh-CN" sz="3200" dirty="0" err="1" smtClean="0">
                <a:solidFill>
                  <a:srgbClr val="002060"/>
                </a:solidFill>
              </a:rPr>
              <a:t>Cno</a:t>
            </a:r>
            <a:r>
              <a:rPr lang="zh-CN" altLang="en-US" sz="3200" dirty="0" smtClean="0">
                <a:solidFill>
                  <a:srgbClr val="002060"/>
                </a:solidFill>
              </a:rPr>
              <a:t>值的元组为一组，然后再对每一组使用</a:t>
            </a:r>
            <a:r>
              <a:rPr lang="en-US" altLang="zh-CN" sz="3200" dirty="0" smtClean="0">
                <a:solidFill>
                  <a:srgbClr val="002060"/>
                </a:solidFill>
              </a:rPr>
              <a:t>COUNT</a:t>
            </a:r>
            <a:r>
              <a:rPr lang="zh-CN" altLang="en-US" sz="3200" dirty="0" smtClean="0">
                <a:solidFill>
                  <a:srgbClr val="002060"/>
                </a:solidFill>
              </a:rPr>
              <a:t>计算，求出每组的学生人数。</a:t>
            </a:r>
            <a:endParaRPr lang="zh-CN" altLang="en-US" sz="3200" dirty="0">
              <a:solidFill>
                <a:srgbClr val="00206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56</a:t>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37710" name="Group 110"/>
          <p:cNvGraphicFramePr>
            <a:graphicFrameLocks noGrp="1"/>
          </p:cNvGraphicFramePr>
          <p:nvPr/>
        </p:nvGraphicFramePr>
        <p:xfrm>
          <a:off x="250825" y="260350"/>
          <a:ext cx="4051300" cy="4140200"/>
        </p:xfrm>
        <a:graphic>
          <a:graphicData uri="http://schemas.openxmlformats.org/drawingml/2006/table">
            <a:tbl>
              <a:tblPr/>
              <a:tblGrid>
                <a:gridCol w="1620838"/>
                <a:gridCol w="1133475"/>
                <a:gridCol w="1296987"/>
              </a:tblGrid>
              <a:tr h="5175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rgbClr val="CC0000"/>
                          </a:solidFill>
                          <a:effectLst/>
                          <a:latin typeface="Arial" charset="0"/>
                          <a:ea typeface="宋体" pitchFamily="2" charset="-122"/>
                        </a:rPr>
                        <a:t>Sno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rgbClr val="CC0000"/>
                          </a:solidFill>
                          <a:effectLst/>
                          <a:latin typeface="Arial" charset="0"/>
                          <a:ea typeface="宋体" pitchFamily="2" charset="-122"/>
                        </a:rPr>
                        <a:t>Cno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rgbClr val="CC0000"/>
                          </a:solidFill>
                          <a:effectLst/>
                          <a:latin typeface="Arial" charset="0"/>
                          <a:ea typeface="宋体" pitchFamily="2" charset="-122"/>
                        </a:rPr>
                        <a:t>Grade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981201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981201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78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981202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982103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88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982103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85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982103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91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982103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74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37643" name="Group 43"/>
          <p:cNvGraphicFramePr>
            <a:graphicFrameLocks noGrp="1"/>
          </p:cNvGraphicFramePr>
          <p:nvPr/>
        </p:nvGraphicFramePr>
        <p:xfrm>
          <a:off x="3492500" y="4508500"/>
          <a:ext cx="2667000" cy="2278065"/>
        </p:xfrm>
        <a:graphic>
          <a:graphicData uri="http://schemas.openxmlformats.org/drawingml/2006/table">
            <a:tbl>
              <a:tblPr/>
              <a:tblGrid>
                <a:gridCol w="914400"/>
                <a:gridCol w="1752600"/>
              </a:tblGrid>
              <a:tr h="4556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200" b="1" i="0" u="none" strike="noStrike" cap="none" normalizeH="0" baseline="0" smtClean="0">
                          <a:ln>
                            <a:noFill/>
                          </a:ln>
                          <a:solidFill>
                            <a:srgbClr val="CC0000"/>
                          </a:solidFill>
                          <a:effectLst/>
                          <a:latin typeface="Arial" charset="0"/>
                          <a:ea typeface="宋体" charset="-122"/>
                        </a:rPr>
                        <a:t>Cno</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200" b="1" i="0" u="none" strike="noStrike" cap="none" normalizeH="0" baseline="0" smtClean="0">
                          <a:ln>
                            <a:noFill/>
                          </a:ln>
                          <a:solidFill>
                            <a:srgbClr val="CC0000"/>
                          </a:solidFill>
                          <a:effectLst/>
                          <a:latin typeface="Arial" charset="0"/>
                          <a:ea typeface="宋体" charset="-122"/>
                        </a:rPr>
                        <a:t>Count(Sno)</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200" b="1"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200" b="1"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200" b="1"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200" b="1"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200" b="1"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200" b="1"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200" b="1" i="0" u="none" strike="noStrike" cap="none" normalizeH="0" baseline="0" smtClean="0">
                          <a:ln>
                            <a:noFill/>
                          </a:ln>
                          <a:solidFill>
                            <a:schemeClr val="tx1"/>
                          </a:solidFill>
                          <a:effectLst/>
                          <a:latin typeface="Arial" charset="0"/>
                          <a:ea typeface="宋体" charset="-122"/>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200" b="1"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37663" name="Group 63"/>
          <p:cNvGraphicFramePr>
            <a:graphicFrameLocks noGrp="1"/>
          </p:cNvGraphicFramePr>
          <p:nvPr/>
        </p:nvGraphicFramePr>
        <p:xfrm>
          <a:off x="5219700" y="260350"/>
          <a:ext cx="3657600" cy="4140200"/>
        </p:xfrm>
        <a:graphic>
          <a:graphicData uri="http://schemas.openxmlformats.org/drawingml/2006/table">
            <a:tbl>
              <a:tblPr/>
              <a:tblGrid>
                <a:gridCol w="1371600"/>
                <a:gridCol w="1066800"/>
                <a:gridCol w="1219200"/>
              </a:tblGrid>
              <a:tr h="5175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rgbClr val="CC0000"/>
                          </a:solidFill>
                          <a:effectLst/>
                          <a:latin typeface="Arial" charset="0"/>
                          <a:ea typeface="宋体" pitchFamily="2" charset="-122"/>
                        </a:rPr>
                        <a:t>Sno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rgbClr val="CC0000"/>
                          </a:solidFill>
                          <a:effectLst/>
                          <a:latin typeface="Arial" charset="0"/>
                          <a:ea typeface="宋体" pitchFamily="2" charset="-122"/>
                        </a:rPr>
                        <a:t>Cno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rgbClr val="CC0000"/>
                          </a:solidFill>
                          <a:effectLst/>
                          <a:latin typeface="Arial" charset="0"/>
                          <a:ea typeface="宋体" pitchFamily="2" charset="-122"/>
                        </a:rPr>
                        <a:t>Grade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rgbClr val="0000FF"/>
                          </a:solidFill>
                          <a:effectLst/>
                          <a:latin typeface="Arial" charset="0"/>
                          <a:ea typeface="宋体" pitchFamily="2" charset="-122"/>
                        </a:rPr>
                        <a:t>981201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rgbClr val="0000FF"/>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rgbClr val="0000FF"/>
                          </a:solidFill>
                          <a:effectLst/>
                          <a:latin typeface="Arial" charset="0"/>
                          <a:ea typeface="宋体" pitchFamily="2" charset="-122"/>
                        </a:rPr>
                        <a:t>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rgbClr val="0000FF"/>
                          </a:solidFill>
                          <a:effectLst/>
                          <a:latin typeface="Arial" charset="0"/>
                          <a:ea typeface="宋体" pitchFamily="2" charset="-122"/>
                        </a:rPr>
                        <a:t>981202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rgbClr val="0000FF"/>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rgbClr val="0000FF"/>
                          </a:solidFill>
                          <a:effectLst/>
                          <a:latin typeface="Arial" charset="0"/>
                          <a:ea typeface="宋体" pitchFamily="2" charset="-122"/>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rgbClr val="0000FF"/>
                          </a:solidFill>
                          <a:effectLst/>
                          <a:latin typeface="Arial" charset="0"/>
                          <a:ea typeface="宋体" pitchFamily="2" charset="-122"/>
                        </a:rPr>
                        <a:t>982103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rgbClr val="0000FF"/>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rgbClr val="0000FF"/>
                          </a:solidFill>
                          <a:effectLst/>
                          <a:latin typeface="Arial" charset="0"/>
                          <a:ea typeface="宋体" pitchFamily="2" charset="-122"/>
                        </a:rPr>
                        <a:t>85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rgbClr val="D60093"/>
                          </a:solidFill>
                          <a:effectLst/>
                          <a:latin typeface="Arial" charset="0"/>
                          <a:ea typeface="宋体" pitchFamily="2" charset="-122"/>
                        </a:rPr>
                        <a:t>981201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rgbClr val="D60093"/>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rgbClr val="D60093"/>
                          </a:solidFill>
                          <a:effectLst/>
                          <a:latin typeface="Arial" charset="0"/>
                          <a:ea typeface="宋体" pitchFamily="2" charset="-122"/>
                        </a:rPr>
                        <a:t>78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rgbClr val="D60093"/>
                          </a:solidFill>
                          <a:effectLst/>
                          <a:latin typeface="Arial" charset="0"/>
                          <a:ea typeface="宋体" pitchFamily="2" charset="-122"/>
                        </a:rPr>
                        <a:t>982103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rgbClr val="D60093"/>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rgbClr val="D60093"/>
                          </a:solidFill>
                          <a:effectLst/>
                          <a:latin typeface="Arial" charset="0"/>
                          <a:ea typeface="宋体" pitchFamily="2" charset="-122"/>
                        </a:rPr>
                        <a:t>88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rgbClr val="CC6600"/>
                          </a:solidFill>
                          <a:effectLst/>
                          <a:latin typeface="Arial" charset="0"/>
                          <a:ea typeface="宋体" pitchFamily="2" charset="-122"/>
                        </a:rPr>
                        <a:t>982103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rgbClr val="CC6600"/>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rgbClr val="CC6600"/>
                          </a:solidFill>
                          <a:effectLst/>
                          <a:latin typeface="Arial" charset="0"/>
                          <a:ea typeface="宋体" pitchFamily="2" charset="-122"/>
                        </a:rPr>
                        <a:t>91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982103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74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37702" name="AutoShape 102"/>
          <p:cNvSpPr>
            <a:spLocks noChangeArrowheads="1"/>
          </p:cNvSpPr>
          <p:nvPr/>
        </p:nvSpPr>
        <p:spPr bwMode="auto">
          <a:xfrm>
            <a:off x="4356100" y="2133600"/>
            <a:ext cx="762000" cy="457200"/>
          </a:xfrm>
          <a:prstGeom prst="rightArrow">
            <a:avLst>
              <a:gd name="adj1" fmla="val 50000"/>
              <a:gd name="adj2" fmla="val 65625"/>
            </a:avLst>
          </a:prstGeom>
          <a:solidFill>
            <a:schemeClr val="accent1"/>
          </a:solidFill>
          <a:ln w="9525">
            <a:solidFill>
              <a:schemeClr val="tx1"/>
            </a:solidFill>
            <a:miter lim="800000"/>
            <a:headEnd/>
            <a:tailEnd/>
          </a:ln>
        </p:spPr>
        <p:txBody>
          <a:bodyPr wrap="none" anchor="ctr"/>
          <a:lstStyle/>
          <a:p>
            <a:endParaRPr lang="zh-CN" altLang="en-US"/>
          </a:p>
        </p:txBody>
      </p:sp>
      <p:sp>
        <p:nvSpPr>
          <p:cNvPr id="537703" name="AutoShape 103"/>
          <p:cNvSpPr>
            <a:spLocks noChangeArrowheads="1"/>
          </p:cNvSpPr>
          <p:nvPr/>
        </p:nvSpPr>
        <p:spPr bwMode="auto">
          <a:xfrm rot="3038507">
            <a:off x="6769100" y="4483100"/>
            <a:ext cx="609600" cy="1295400"/>
          </a:xfrm>
          <a:prstGeom prst="downArrow">
            <a:avLst>
              <a:gd name="adj1" fmla="val 50000"/>
              <a:gd name="adj2" fmla="val 53125"/>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37710"/>
                                        </p:tgtEl>
                                        <p:attrNameLst>
                                          <p:attrName>style.visibility</p:attrName>
                                        </p:attrNameLst>
                                      </p:cBhvr>
                                      <p:to>
                                        <p:strVal val="visible"/>
                                      </p:to>
                                    </p:set>
                                    <p:animEffect transition="in" filter="dissolve">
                                      <p:cBhvr>
                                        <p:cTn id="7" dur="500"/>
                                        <p:tgtEl>
                                          <p:spTgt spid="537710"/>
                                        </p:tgtEl>
                                      </p:cBhvr>
                                    </p:animEffect>
                                  </p:childTnLst>
                                </p:cTn>
                              </p:par>
                            </p:childTnLst>
                          </p:cTn>
                        </p:par>
                        <p:par>
                          <p:cTn id="8" fill="hold">
                            <p:stCondLst>
                              <p:cond delay="500"/>
                            </p:stCondLst>
                            <p:childTnLst>
                              <p:par>
                                <p:cTn id="9" presetID="17" presetClass="entr" presetSubtype="10" fill="hold" grpId="0" nodeType="afterEffect">
                                  <p:stCondLst>
                                    <p:cond delay="0"/>
                                  </p:stCondLst>
                                  <p:childTnLst>
                                    <p:set>
                                      <p:cBhvr>
                                        <p:cTn id="10" dur="1" fill="hold">
                                          <p:stCondLst>
                                            <p:cond delay="0"/>
                                          </p:stCondLst>
                                        </p:cTn>
                                        <p:tgtEl>
                                          <p:spTgt spid="537702"/>
                                        </p:tgtEl>
                                        <p:attrNameLst>
                                          <p:attrName>style.visibility</p:attrName>
                                        </p:attrNameLst>
                                      </p:cBhvr>
                                      <p:to>
                                        <p:strVal val="visible"/>
                                      </p:to>
                                    </p:set>
                                    <p:anim calcmode="lin" valueType="num">
                                      <p:cBhvr>
                                        <p:cTn id="11" dur="500" fill="hold"/>
                                        <p:tgtEl>
                                          <p:spTgt spid="537702"/>
                                        </p:tgtEl>
                                        <p:attrNameLst>
                                          <p:attrName>ppt_w</p:attrName>
                                        </p:attrNameLst>
                                      </p:cBhvr>
                                      <p:tavLst>
                                        <p:tav tm="0">
                                          <p:val>
                                            <p:fltVal val="0"/>
                                          </p:val>
                                        </p:tav>
                                        <p:tav tm="100000">
                                          <p:val>
                                            <p:strVal val="#ppt_w"/>
                                          </p:val>
                                        </p:tav>
                                      </p:tavLst>
                                    </p:anim>
                                    <p:anim calcmode="lin" valueType="num">
                                      <p:cBhvr>
                                        <p:cTn id="12" dur="500" fill="hold"/>
                                        <p:tgtEl>
                                          <p:spTgt spid="537702"/>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37663"/>
                                        </p:tgtEl>
                                        <p:attrNameLst>
                                          <p:attrName>style.visibility</p:attrName>
                                        </p:attrNameLst>
                                      </p:cBhvr>
                                      <p:to>
                                        <p:strVal val="visible"/>
                                      </p:to>
                                    </p:set>
                                    <p:animEffect transition="in" filter="dissolve">
                                      <p:cBhvr>
                                        <p:cTn id="17" dur="500"/>
                                        <p:tgtEl>
                                          <p:spTgt spid="537663"/>
                                        </p:tgtEl>
                                      </p:cBhvr>
                                    </p:animEffect>
                                  </p:childTnLst>
                                </p:cTn>
                              </p:par>
                            </p:childTnLst>
                          </p:cTn>
                        </p:par>
                        <p:par>
                          <p:cTn id="18" fill="hold">
                            <p:stCondLst>
                              <p:cond delay="500"/>
                            </p:stCondLst>
                            <p:childTnLst>
                              <p:par>
                                <p:cTn id="19" presetID="2" presetClass="entr" presetSubtype="6" fill="hold" grpId="0" nodeType="afterEffect">
                                  <p:stCondLst>
                                    <p:cond delay="0"/>
                                  </p:stCondLst>
                                  <p:childTnLst>
                                    <p:set>
                                      <p:cBhvr>
                                        <p:cTn id="20" dur="1" fill="hold">
                                          <p:stCondLst>
                                            <p:cond delay="0"/>
                                          </p:stCondLst>
                                        </p:cTn>
                                        <p:tgtEl>
                                          <p:spTgt spid="537703"/>
                                        </p:tgtEl>
                                        <p:attrNameLst>
                                          <p:attrName>style.visibility</p:attrName>
                                        </p:attrNameLst>
                                      </p:cBhvr>
                                      <p:to>
                                        <p:strVal val="visible"/>
                                      </p:to>
                                    </p:set>
                                    <p:anim calcmode="lin" valueType="num">
                                      <p:cBhvr additive="base">
                                        <p:cTn id="21" dur="500" fill="hold"/>
                                        <p:tgtEl>
                                          <p:spTgt spid="537703"/>
                                        </p:tgtEl>
                                        <p:attrNameLst>
                                          <p:attrName>ppt_x</p:attrName>
                                        </p:attrNameLst>
                                      </p:cBhvr>
                                      <p:tavLst>
                                        <p:tav tm="0">
                                          <p:val>
                                            <p:strVal val="1+#ppt_w/2"/>
                                          </p:val>
                                        </p:tav>
                                        <p:tav tm="100000">
                                          <p:val>
                                            <p:strVal val="#ppt_x"/>
                                          </p:val>
                                        </p:tav>
                                      </p:tavLst>
                                    </p:anim>
                                    <p:anim calcmode="lin" valueType="num">
                                      <p:cBhvr additive="base">
                                        <p:cTn id="22" dur="500" fill="hold"/>
                                        <p:tgtEl>
                                          <p:spTgt spid="53770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37643"/>
                                        </p:tgtEl>
                                        <p:attrNameLst>
                                          <p:attrName>style.visibility</p:attrName>
                                        </p:attrNameLst>
                                      </p:cBhvr>
                                      <p:to>
                                        <p:strVal val="visible"/>
                                      </p:to>
                                    </p:set>
                                    <p:animEffect transition="in" filter="dissolve">
                                      <p:cBhvr>
                                        <p:cTn id="27" dur="500"/>
                                        <p:tgtEl>
                                          <p:spTgt spid="537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702" grpId="0" animBg="1"/>
      <p:bldP spid="53770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566738" y="1414934"/>
            <a:ext cx="8253734" cy="4678362"/>
          </a:xfrm>
        </p:spPr>
        <p:txBody>
          <a:bodyPr/>
          <a:lstStyle/>
          <a:p>
            <a:r>
              <a:rPr lang="zh-CN" altLang="zh-CN" dirty="0" smtClean="0"/>
              <a:t>例</a:t>
            </a:r>
            <a:r>
              <a:rPr lang="en-US" altLang="zh-CN" dirty="0" smtClean="0"/>
              <a:t>33.</a:t>
            </a:r>
            <a:r>
              <a:rPr lang="zh-CN" altLang="zh-CN" dirty="0" smtClean="0"/>
              <a:t>统计每个学生的选课门数和平均成绩。</a:t>
            </a:r>
            <a:endParaRPr lang="en-US" altLang="zh-CN" dirty="0" smtClean="0"/>
          </a:p>
          <a:p>
            <a:pPr>
              <a:buNone/>
            </a:pPr>
            <a:r>
              <a:rPr lang="en-US" altLang="zh-CN" dirty="0" smtClean="0">
                <a:solidFill>
                  <a:srgbClr val="005800"/>
                </a:solidFill>
              </a:rPr>
              <a:t>SELECT </a:t>
            </a:r>
            <a:r>
              <a:rPr lang="en-US" altLang="zh-CN" dirty="0" err="1" smtClean="0">
                <a:solidFill>
                  <a:srgbClr val="005800"/>
                </a:solidFill>
              </a:rPr>
              <a:t>Sno</a:t>
            </a:r>
            <a:r>
              <a:rPr lang="en-US" altLang="zh-CN" dirty="0" smtClean="0">
                <a:solidFill>
                  <a:srgbClr val="005800"/>
                </a:solidFill>
              </a:rPr>
              <a:t> </a:t>
            </a:r>
            <a:r>
              <a:rPr lang="zh-CN" altLang="zh-CN" dirty="0" smtClean="0">
                <a:solidFill>
                  <a:srgbClr val="005800"/>
                </a:solidFill>
              </a:rPr>
              <a:t>学号</a:t>
            </a:r>
            <a:r>
              <a:rPr lang="en-US" altLang="zh-CN" dirty="0" smtClean="0">
                <a:solidFill>
                  <a:srgbClr val="005800"/>
                </a:solidFill>
              </a:rPr>
              <a:t>, COUNT(*) </a:t>
            </a:r>
            <a:r>
              <a:rPr lang="zh-CN" altLang="zh-CN" dirty="0" smtClean="0">
                <a:solidFill>
                  <a:srgbClr val="005800"/>
                </a:solidFill>
              </a:rPr>
              <a:t>选课门数</a:t>
            </a:r>
            <a:r>
              <a:rPr lang="en-US" altLang="zh-CN" dirty="0" smtClean="0">
                <a:solidFill>
                  <a:srgbClr val="005800"/>
                </a:solidFill>
              </a:rPr>
              <a:t>, </a:t>
            </a:r>
          </a:p>
          <a:p>
            <a:pPr>
              <a:buNone/>
            </a:pPr>
            <a:r>
              <a:rPr lang="en-US" altLang="zh-CN" dirty="0" smtClean="0">
                <a:solidFill>
                  <a:srgbClr val="005800"/>
                </a:solidFill>
              </a:rPr>
              <a:t>  AVG(Grade) </a:t>
            </a:r>
            <a:r>
              <a:rPr lang="zh-CN" altLang="zh-CN" dirty="0" smtClean="0">
                <a:solidFill>
                  <a:srgbClr val="005800"/>
                </a:solidFill>
              </a:rPr>
              <a:t>平均成绩 </a:t>
            </a:r>
          </a:p>
          <a:p>
            <a:pPr>
              <a:buNone/>
            </a:pPr>
            <a:r>
              <a:rPr lang="en-US" altLang="zh-CN" dirty="0" smtClean="0">
                <a:solidFill>
                  <a:srgbClr val="005800"/>
                </a:solidFill>
              </a:rPr>
              <a:t>  FROM SC </a:t>
            </a:r>
            <a:r>
              <a:rPr lang="en-US" altLang="zh-CN" dirty="0" smtClean="0">
                <a:solidFill>
                  <a:srgbClr val="C00000"/>
                </a:solidFill>
              </a:rPr>
              <a:t>GROUP BY </a:t>
            </a:r>
            <a:r>
              <a:rPr lang="en-US" altLang="zh-CN" dirty="0" err="1" smtClean="0">
                <a:solidFill>
                  <a:srgbClr val="C00000"/>
                </a:solidFill>
              </a:rPr>
              <a:t>Sno</a:t>
            </a:r>
            <a:endParaRPr lang="zh-CN" altLang="en-US" dirty="0">
              <a:solidFill>
                <a:srgbClr val="C000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58</a:t>
            </a:fld>
            <a:endParaRPr lang="zh-CN"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33</a:t>
            </a:r>
            <a:r>
              <a:rPr lang="zh-CN" altLang="en-US" dirty="0" smtClean="0"/>
              <a:t>执行示例</a:t>
            </a:r>
            <a:endParaRPr lang="zh-CN" altLang="en-US" dirty="0"/>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59</a:t>
            </a:fld>
            <a:endParaRPr lang="zh-CN" altLang="en-US"/>
          </a:p>
        </p:txBody>
      </p:sp>
      <p:graphicFrame>
        <p:nvGraphicFramePr>
          <p:cNvPr id="6" name="表格 5"/>
          <p:cNvGraphicFramePr>
            <a:graphicFrameLocks noGrp="1"/>
          </p:cNvGraphicFramePr>
          <p:nvPr/>
        </p:nvGraphicFramePr>
        <p:xfrm>
          <a:off x="683568" y="1484782"/>
          <a:ext cx="3456384" cy="4248468"/>
        </p:xfrm>
        <a:graphic>
          <a:graphicData uri="http://schemas.openxmlformats.org/drawingml/2006/table">
            <a:tbl>
              <a:tblPr/>
              <a:tblGrid>
                <a:gridCol w="1151994"/>
                <a:gridCol w="1151994"/>
                <a:gridCol w="1152396"/>
              </a:tblGrid>
              <a:tr h="303462">
                <a:tc>
                  <a:txBody>
                    <a:bodyPr/>
                    <a:lstStyle/>
                    <a:p>
                      <a:pPr indent="127000" algn="ctr">
                        <a:spcAft>
                          <a:spcPts val="0"/>
                        </a:spcAft>
                      </a:pPr>
                      <a:r>
                        <a:rPr lang="en-US" sz="1800" b="1" kern="1000" dirty="0" err="1">
                          <a:solidFill>
                            <a:srgbClr val="FF0000"/>
                          </a:solidFill>
                          <a:latin typeface="Times New Roman"/>
                          <a:ea typeface="方正书宋简体"/>
                        </a:rPr>
                        <a:t>Sno</a:t>
                      </a:r>
                      <a:endParaRPr lang="zh-CN" sz="2000" b="1" kern="1000" dirty="0">
                        <a:solidFill>
                          <a:srgbClr val="FF0000"/>
                        </a:solidFill>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err="1">
                          <a:solidFill>
                            <a:srgbClr val="FF0000"/>
                          </a:solidFill>
                          <a:latin typeface="Times New Roman"/>
                          <a:ea typeface="方正书宋简体"/>
                        </a:rPr>
                        <a:t>Cno</a:t>
                      </a:r>
                      <a:endParaRPr lang="zh-CN" sz="2000" b="1" kern="1000" dirty="0">
                        <a:solidFill>
                          <a:srgbClr val="FF0000"/>
                        </a:solidFill>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FF0000"/>
                          </a:solidFill>
                          <a:latin typeface="Times New Roman"/>
                          <a:ea typeface="方正书宋简体"/>
                        </a:rPr>
                        <a:t>Grade</a:t>
                      </a:r>
                      <a:endParaRPr lang="zh-CN" sz="2000" b="1" kern="1000" dirty="0">
                        <a:solidFill>
                          <a:srgbClr val="FF0000"/>
                        </a:solidFill>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462">
                <a:tc>
                  <a:txBody>
                    <a:bodyPr/>
                    <a:lstStyle/>
                    <a:p>
                      <a:pPr indent="127000" algn="ctr">
                        <a:spcAft>
                          <a:spcPts val="0"/>
                        </a:spcAft>
                      </a:pPr>
                      <a:r>
                        <a:rPr lang="en-US" sz="1800" b="1" kern="1000">
                          <a:solidFill>
                            <a:srgbClr val="000000"/>
                          </a:solidFill>
                          <a:latin typeface="Times New Roman"/>
                          <a:ea typeface="方正书宋简体"/>
                        </a:rPr>
                        <a:t>0811101</a:t>
                      </a:r>
                      <a:endParaRPr lang="zh-CN" sz="20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a:ea typeface="方正书宋简体"/>
                        </a:rPr>
                        <a:t>C001  </a:t>
                      </a:r>
                      <a:endParaRPr lang="zh-CN" sz="20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a:ea typeface="方正书宋简体"/>
                        </a:rPr>
                        <a:t>96</a:t>
                      </a:r>
                      <a:endParaRPr lang="zh-CN" sz="20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462">
                <a:tc>
                  <a:txBody>
                    <a:bodyPr/>
                    <a:lstStyle/>
                    <a:p>
                      <a:pPr indent="127000" algn="ctr">
                        <a:spcAft>
                          <a:spcPts val="0"/>
                        </a:spcAft>
                      </a:pPr>
                      <a:r>
                        <a:rPr lang="en-US" sz="1800" b="1" kern="1000">
                          <a:solidFill>
                            <a:srgbClr val="000000"/>
                          </a:solidFill>
                          <a:latin typeface="Times New Roman"/>
                          <a:ea typeface="方正书宋简体"/>
                        </a:rPr>
                        <a:t>0811101</a:t>
                      </a:r>
                      <a:endParaRPr lang="zh-CN" sz="20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a:ea typeface="方正书宋简体"/>
                        </a:rPr>
                        <a:t>C002  </a:t>
                      </a:r>
                      <a:endParaRPr lang="zh-CN" sz="20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a:ea typeface="方正书宋简体"/>
                        </a:rPr>
                        <a:t>80</a:t>
                      </a:r>
                      <a:endParaRPr lang="zh-CN" sz="20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462">
                <a:tc>
                  <a:txBody>
                    <a:bodyPr/>
                    <a:lstStyle/>
                    <a:p>
                      <a:pPr indent="127000" algn="ctr">
                        <a:spcAft>
                          <a:spcPts val="0"/>
                        </a:spcAft>
                      </a:pPr>
                      <a:r>
                        <a:rPr lang="en-US" sz="1800" b="1" kern="1000">
                          <a:solidFill>
                            <a:srgbClr val="000000"/>
                          </a:solidFill>
                          <a:latin typeface="Times New Roman"/>
                          <a:ea typeface="方正书宋简体"/>
                        </a:rPr>
                        <a:t>0811101</a:t>
                      </a:r>
                      <a:endParaRPr lang="zh-CN" sz="20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a:ea typeface="方正书宋简体"/>
                        </a:rPr>
                        <a:t>C003  </a:t>
                      </a:r>
                      <a:endParaRPr lang="zh-CN" sz="20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a:ea typeface="方正书宋简体"/>
                        </a:rPr>
                        <a:t>84</a:t>
                      </a:r>
                      <a:endParaRPr lang="zh-CN" sz="20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462">
                <a:tc>
                  <a:txBody>
                    <a:bodyPr/>
                    <a:lstStyle/>
                    <a:p>
                      <a:pPr indent="127000" algn="ctr">
                        <a:spcAft>
                          <a:spcPts val="0"/>
                        </a:spcAft>
                      </a:pPr>
                      <a:r>
                        <a:rPr lang="en-US" sz="1800" b="1" kern="1000">
                          <a:solidFill>
                            <a:srgbClr val="000000"/>
                          </a:solidFill>
                          <a:latin typeface="Times New Roman"/>
                          <a:ea typeface="方正书宋简体"/>
                        </a:rPr>
                        <a:t>0811101</a:t>
                      </a:r>
                      <a:endParaRPr lang="zh-CN" sz="20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a:ea typeface="方正书宋简体"/>
                        </a:rPr>
                        <a:t>C005  </a:t>
                      </a:r>
                      <a:endParaRPr lang="zh-CN" sz="20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a:ea typeface="方正书宋简体"/>
                        </a:rPr>
                        <a:t>62</a:t>
                      </a:r>
                      <a:endParaRPr lang="zh-CN" sz="20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462">
                <a:tc>
                  <a:txBody>
                    <a:bodyPr/>
                    <a:lstStyle/>
                    <a:p>
                      <a:pPr indent="127000" algn="ctr">
                        <a:spcAft>
                          <a:spcPts val="0"/>
                        </a:spcAft>
                      </a:pPr>
                      <a:r>
                        <a:rPr lang="en-US" sz="1800" b="1" kern="1000">
                          <a:solidFill>
                            <a:srgbClr val="000000"/>
                          </a:solidFill>
                          <a:latin typeface="Times New Roman"/>
                          <a:ea typeface="方正书宋简体"/>
                        </a:rPr>
                        <a:t>0811102</a:t>
                      </a:r>
                      <a:endParaRPr lang="zh-CN" sz="20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a:ea typeface="方正书宋简体"/>
                        </a:rPr>
                        <a:t>C001  </a:t>
                      </a:r>
                      <a:endParaRPr lang="zh-CN" sz="20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a:ea typeface="方正书宋简体"/>
                        </a:rPr>
                        <a:t>92</a:t>
                      </a:r>
                      <a:endParaRPr lang="zh-CN" sz="20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462">
                <a:tc>
                  <a:txBody>
                    <a:bodyPr/>
                    <a:lstStyle/>
                    <a:p>
                      <a:pPr indent="127000" algn="ctr">
                        <a:spcAft>
                          <a:spcPts val="0"/>
                        </a:spcAft>
                      </a:pPr>
                      <a:r>
                        <a:rPr lang="en-US" sz="1800" b="1" kern="1000">
                          <a:solidFill>
                            <a:srgbClr val="000000"/>
                          </a:solidFill>
                          <a:latin typeface="Times New Roman"/>
                          <a:ea typeface="方正书宋简体"/>
                        </a:rPr>
                        <a:t>0811102</a:t>
                      </a:r>
                      <a:endParaRPr lang="zh-CN" sz="20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a:ea typeface="方正书宋简体"/>
                        </a:rPr>
                        <a:t>C002  </a:t>
                      </a:r>
                      <a:endParaRPr lang="zh-CN" sz="20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a:ea typeface="方正书宋简体"/>
                        </a:rPr>
                        <a:t>90</a:t>
                      </a:r>
                      <a:endParaRPr lang="zh-CN" sz="20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462">
                <a:tc>
                  <a:txBody>
                    <a:bodyPr/>
                    <a:lstStyle/>
                    <a:p>
                      <a:pPr indent="127000" algn="ctr">
                        <a:spcAft>
                          <a:spcPts val="0"/>
                        </a:spcAft>
                      </a:pPr>
                      <a:r>
                        <a:rPr lang="en-US" sz="1800" b="1" kern="1000">
                          <a:solidFill>
                            <a:srgbClr val="000000"/>
                          </a:solidFill>
                          <a:latin typeface="Times New Roman"/>
                          <a:ea typeface="方正书宋简体"/>
                        </a:rPr>
                        <a:t>0811102</a:t>
                      </a:r>
                      <a:endParaRPr lang="zh-CN" sz="20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a:ea typeface="方正书宋简体"/>
                        </a:rPr>
                        <a:t>C004  </a:t>
                      </a:r>
                      <a:endParaRPr lang="zh-CN" sz="20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a:ea typeface="方正书宋简体"/>
                        </a:rPr>
                        <a:t>84</a:t>
                      </a:r>
                      <a:endParaRPr lang="zh-CN" sz="20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462">
                <a:tc>
                  <a:txBody>
                    <a:bodyPr/>
                    <a:lstStyle/>
                    <a:p>
                      <a:pPr indent="127000" algn="ctr">
                        <a:spcAft>
                          <a:spcPts val="0"/>
                        </a:spcAft>
                      </a:pPr>
                      <a:r>
                        <a:rPr lang="en-US" sz="1800" b="1" kern="1000" dirty="0">
                          <a:solidFill>
                            <a:srgbClr val="000000"/>
                          </a:solidFill>
                          <a:latin typeface="Times New Roman"/>
                          <a:ea typeface="方正书宋简体"/>
                        </a:rPr>
                        <a:t>0821102</a:t>
                      </a:r>
                      <a:endParaRPr lang="zh-CN" sz="2000" b="1" kern="1000" dirty="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a:ea typeface="方正书宋简体"/>
                        </a:rPr>
                        <a:t>C001  </a:t>
                      </a:r>
                      <a:endParaRPr lang="zh-CN" sz="20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a:ea typeface="方正书宋简体"/>
                        </a:rPr>
                        <a:t>76</a:t>
                      </a:r>
                      <a:endParaRPr lang="zh-CN" sz="20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462">
                <a:tc>
                  <a:txBody>
                    <a:bodyPr/>
                    <a:lstStyle/>
                    <a:p>
                      <a:pPr indent="127000" algn="ctr">
                        <a:spcAft>
                          <a:spcPts val="0"/>
                        </a:spcAft>
                      </a:pPr>
                      <a:r>
                        <a:rPr lang="en-US" sz="1800" b="1" kern="1000">
                          <a:solidFill>
                            <a:srgbClr val="000000"/>
                          </a:solidFill>
                          <a:latin typeface="Times New Roman"/>
                          <a:ea typeface="方正书宋简体"/>
                        </a:rPr>
                        <a:t>0821102</a:t>
                      </a:r>
                      <a:endParaRPr lang="zh-CN" sz="20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Times New Roman"/>
                          <a:ea typeface="方正书宋简体"/>
                        </a:rPr>
                        <a:t>C004  </a:t>
                      </a:r>
                      <a:endParaRPr lang="zh-CN" sz="2000" b="1" kern="1000" dirty="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a:ea typeface="方正书宋简体"/>
                        </a:rPr>
                        <a:t>85</a:t>
                      </a:r>
                      <a:endParaRPr lang="zh-CN" sz="20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462">
                <a:tc>
                  <a:txBody>
                    <a:bodyPr/>
                    <a:lstStyle/>
                    <a:p>
                      <a:pPr indent="127000" algn="ctr">
                        <a:spcAft>
                          <a:spcPts val="0"/>
                        </a:spcAft>
                      </a:pPr>
                      <a:r>
                        <a:rPr lang="en-US" sz="1800" b="1" kern="1000">
                          <a:solidFill>
                            <a:srgbClr val="000000"/>
                          </a:solidFill>
                          <a:latin typeface="Times New Roman"/>
                          <a:ea typeface="方正书宋简体"/>
                        </a:rPr>
                        <a:t>0821102</a:t>
                      </a:r>
                      <a:endParaRPr lang="zh-CN" sz="20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a:ea typeface="方正书宋简体"/>
                        </a:rPr>
                        <a:t>C005  </a:t>
                      </a:r>
                      <a:endParaRPr lang="zh-CN" sz="20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Times New Roman"/>
                          <a:ea typeface="方正书宋简体"/>
                        </a:rPr>
                        <a:t>73</a:t>
                      </a:r>
                      <a:endParaRPr lang="zh-CN" sz="2000" b="1" kern="1000" dirty="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462">
                <a:tc>
                  <a:txBody>
                    <a:bodyPr/>
                    <a:lstStyle/>
                    <a:p>
                      <a:pPr indent="127000" algn="ctr">
                        <a:spcAft>
                          <a:spcPts val="0"/>
                        </a:spcAft>
                      </a:pPr>
                      <a:r>
                        <a:rPr lang="en-US" sz="1800" b="1" kern="1000">
                          <a:solidFill>
                            <a:srgbClr val="000000"/>
                          </a:solidFill>
                          <a:latin typeface="Times New Roman"/>
                          <a:ea typeface="方正书宋简体"/>
                        </a:rPr>
                        <a:t>0821102</a:t>
                      </a:r>
                      <a:endParaRPr lang="zh-CN" sz="20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a:ea typeface="方正书宋简体"/>
                        </a:rPr>
                        <a:t>C007  </a:t>
                      </a:r>
                      <a:endParaRPr lang="zh-CN" sz="20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Times New Roman"/>
                          <a:ea typeface="方正书宋简体"/>
                        </a:rPr>
                        <a:t>NULL</a:t>
                      </a:r>
                      <a:endParaRPr lang="zh-CN" sz="2000" b="1" kern="1000" dirty="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462">
                <a:tc>
                  <a:txBody>
                    <a:bodyPr/>
                    <a:lstStyle/>
                    <a:p>
                      <a:pPr indent="127000" algn="ctr">
                        <a:spcAft>
                          <a:spcPts val="0"/>
                        </a:spcAft>
                      </a:pPr>
                      <a:r>
                        <a:rPr lang="en-US" sz="1800" b="1" kern="1000" dirty="0">
                          <a:solidFill>
                            <a:srgbClr val="000000"/>
                          </a:solidFill>
                          <a:latin typeface="Times New Roman"/>
                          <a:ea typeface="方正书宋简体"/>
                        </a:rPr>
                        <a:t>0821103</a:t>
                      </a:r>
                      <a:endParaRPr lang="zh-CN" sz="2000" b="1" kern="1000" dirty="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Times New Roman"/>
                          <a:ea typeface="方正书宋简体"/>
                        </a:rPr>
                        <a:t>C001  </a:t>
                      </a:r>
                      <a:endParaRPr lang="zh-CN" sz="2000" b="1" kern="1000" dirty="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a:ea typeface="方正书宋简体"/>
                        </a:rPr>
                        <a:t>50</a:t>
                      </a:r>
                      <a:endParaRPr lang="zh-CN" sz="20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462">
                <a:tc>
                  <a:txBody>
                    <a:bodyPr/>
                    <a:lstStyle/>
                    <a:p>
                      <a:pPr indent="127000" algn="ctr">
                        <a:spcAft>
                          <a:spcPts val="0"/>
                        </a:spcAft>
                      </a:pPr>
                      <a:r>
                        <a:rPr lang="en-US" sz="1800" b="1" kern="1000">
                          <a:solidFill>
                            <a:srgbClr val="000000"/>
                          </a:solidFill>
                          <a:latin typeface="Times New Roman"/>
                          <a:ea typeface="方正书宋简体"/>
                        </a:rPr>
                        <a:t>0821103</a:t>
                      </a:r>
                      <a:endParaRPr lang="zh-CN" sz="20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Times New Roman"/>
                          <a:ea typeface="方正书宋简体"/>
                        </a:rPr>
                        <a:t>C004  </a:t>
                      </a:r>
                      <a:endParaRPr lang="zh-CN" sz="2000" b="1" kern="1000" dirty="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Times New Roman"/>
                          <a:ea typeface="方正书宋简体"/>
                        </a:rPr>
                        <a:t>80</a:t>
                      </a:r>
                      <a:endParaRPr lang="zh-CN" sz="2000" b="1" kern="1000" dirty="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4788025" y="3717032"/>
          <a:ext cx="3600399" cy="1515791"/>
        </p:xfrm>
        <a:graphic>
          <a:graphicData uri="http://schemas.openxmlformats.org/drawingml/2006/table">
            <a:tbl>
              <a:tblPr/>
              <a:tblGrid>
                <a:gridCol w="1245728"/>
                <a:gridCol w="1222279"/>
                <a:gridCol w="1132392"/>
              </a:tblGrid>
              <a:tr h="382951">
                <a:tc>
                  <a:txBody>
                    <a:bodyPr/>
                    <a:lstStyle/>
                    <a:p>
                      <a:pPr algn="ctr">
                        <a:spcAft>
                          <a:spcPts val="0"/>
                        </a:spcAft>
                      </a:pPr>
                      <a:r>
                        <a:rPr lang="zh-CN" altLang="en-US" sz="1800" b="1" kern="100" dirty="0" smtClean="0">
                          <a:solidFill>
                            <a:srgbClr val="FF0000"/>
                          </a:solidFill>
                          <a:latin typeface="Calibri"/>
                          <a:ea typeface="宋体"/>
                          <a:cs typeface="Times New Roman"/>
                        </a:rPr>
                        <a:t>学号</a:t>
                      </a:r>
                      <a:endParaRPr lang="zh-CN" sz="1800" b="1" kern="100" dirty="0">
                        <a:solidFill>
                          <a:srgbClr val="FF0000"/>
                        </a:solidFill>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dirty="0">
                          <a:solidFill>
                            <a:srgbClr val="FF0000"/>
                          </a:solidFill>
                          <a:latin typeface="Calibri"/>
                          <a:ea typeface="宋体"/>
                          <a:cs typeface="Times New Roman"/>
                        </a:rPr>
                        <a:t>选课门数</a:t>
                      </a:r>
                      <a:endParaRPr lang="zh-CN" sz="1800" kern="100" dirty="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a:solidFill>
                            <a:srgbClr val="FF0000"/>
                          </a:solidFill>
                          <a:latin typeface="Calibri"/>
                          <a:ea typeface="宋体"/>
                          <a:cs typeface="Times New Roman"/>
                        </a:rPr>
                        <a:t>平均成绩</a:t>
                      </a:r>
                      <a:endParaRPr lang="zh-CN" sz="18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482">
                <a:tc>
                  <a:txBody>
                    <a:bodyPr/>
                    <a:lstStyle/>
                    <a:p>
                      <a:pPr algn="just">
                        <a:spcAft>
                          <a:spcPts val="0"/>
                        </a:spcAft>
                      </a:pPr>
                      <a:r>
                        <a:rPr lang="en-US" sz="1800" b="1" kern="100">
                          <a:latin typeface="Calibri"/>
                          <a:ea typeface="宋体"/>
                          <a:cs typeface="Times New Roman"/>
                        </a:rPr>
                        <a:t>0811101 </a:t>
                      </a:r>
                      <a:endParaRPr lang="zh-CN" sz="18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b="1" kern="100">
                          <a:latin typeface="Calibri"/>
                          <a:ea typeface="宋体"/>
                          <a:cs typeface="Times New Roman"/>
                        </a:rPr>
                        <a:t>4  </a:t>
                      </a:r>
                      <a:endParaRPr lang="zh-CN" sz="18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b="1" kern="100">
                          <a:latin typeface="Calibri"/>
                          <a:ea typeface="宋体"/>
                          <a:cs typeface="Times New Roman"/>
                        </a:rPr>
                        <a:t>80 </a:t>
                      </a:r>
                      <a:endParaRPr lang="zh-CN" sz="18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482">
                <a:tc>
                  <a:txBody>
                    <a:bodyPr/>
                    <a:lstStyle/>
                    <a:p>
                      <a:pPr algn="just">
                        <a:spcAft>
                          <a:spcPts val="0"/>
                        </a:spcAft>
                      </a:pPr>
                      <a:r>
                        <a:rPr lang="en-US" sz="1800" b="1" kern="100">
                          <a:latin typeface="Calibri"/>
                          <a:ea typeface="宋体"/>
                          <a:cs typeface="Times New Roman"/>
                        </a:rPr>
                        <a:t>0811102 </a:t>
                      </a:r>
                      <a:endParaRPr lang="zh-CN" sz="18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b="1" kern="100">
                          <a:latin typeface="Calibri"/>
                          <a:ea typeface="宋体"/>
                          <a:cs typeface="Times New Roman"/>
                        </a:rPr>
                        <a:t>3 </a:t>
                      </a:r>
                      <a:endParaRPr lang="zh-CN" sz="18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b="1" kern="100">
                          <a:latin typeface="Calibri"/>
                          <a:ea typeface="宋体"/>
                          <a:cs typeface="Times New Roman"/>
                        </a:rPr>
                        <a:t>88</a:t>
                      </a:r>
                      <a:endParaRPr lang="zh-CN" sz="18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482">
                <a:tc>
                  <a:txBody>
                    <a:bodyPr/>
                    <a:lstStyle/>
                    <a:p>
                      <a:pPr algn="just">
                        <a:spcAft>
                          <a:spcPts val="0"/>
                        </a:spcAft>
                      </a:pPr>
                      <a:r>
                        <a:rPr lang="en-US" sz="1800" b="1" kern="100">
                          <a:latin typeface="Calibri"/>
                          <a:ea typeface="宋体"/>
                          <a:cs typeface="Times New Roman"/>
                        </a:rPr>
                        <a:t>0821102 </a:t>
                      </a:r>
                      <a:endParaRPr lang="zh-CN" sz="18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b="1" kern="100">
                          <a:latin typeface="Calibri"/>
                          <a:ea typeface="宋体"/>
                          <a:cs typeface="Times New Roman"/>
                        </a:rPr>
                        <a:t>4  </a:t>
                      </a:r>
                      <a:endParaRPr lang="zh-CN" sz="18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b="1" kern="100">
                          <a:latin typeface="Calibri"/>
                          <a:ea typeface="宋体"/>
                          <a:cs typeface="Times New Roman"/>
                        </a:rPr>
                        <a:t>78 </a:t>
                      </a:r>
                      <a:endParaRPr lang="zh-CN" sz="18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482">
                <a:tc>
                  <a:txBody>
                    <a:bodyPr/>
                    <a:lstStyle/>
                    <a:p>
                      <a:pPr algn="just">
                        <a:spcAft>
                          <a:spcPts val="0"/>
                        </a:spcAft>
                      </a:pPr>
                      <a:r>
                        <a:rPr lang="en-US" sz="1800" b="1" kern="100" dirty="0">
                          <a:latin typeface="Calibri"/>
                          <a:ea typeface="宋体"/>
                          <a:cs typeface="Times New Roman"/>
                        </a:rPr>
                        <a:t>0821103 </a:t>
                      </a:r>
                      <a:endParaRPr lang="zh-CN" sz="1800" kern="100" dirty="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b="1" kern="100">
                          <a:latin typeface="Calibri"/>
                          <a:ea typeface="宋体"/>
                          <a:cs typeface="Times New Roman"/>
                        </a:rPr>
                        <a:t>2</a:t>
                      </a:r>
                      <a:endParaRPr lang="zh-CN" sz="1800" kern="10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b="1" kern="100" dirty="0">
                          <a:latin typeface="Calibri"/>
                          <a:ea typeface="宋体"/>
                          <a:cs typeface="Times New Roman"/>
                        </a:rPr>
                        <a:t>65 </a:t>
                      </a:r>
                      <a:endParaRPr lang="zh-CN" sz="1800" kern="100" dirty="0">
                        <a:latin typeface="Calibri"/>
                        <a:ea typeface="宋体"/>
                        <a:cs typeface="Times New Roman"/>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右弧形箭头 7"/>
          <p:cNvSpPr/>
          <p:nvPr/>
        </p:nvSpPr>
        <p:spPr>
          <a:xfrm rot="18941809">
            <a:off x="4639554" y="2239358"/>
            <a:ext cx="617378" cy="1269545"/>
          </a:xfrm>
          <a:prstGeom prst="curvedLeftArrow">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TextBox 8"/>
          <p:cNvSpPr txBox="1"/>
          <p:nvPr/>
        </p:nvSpPr>
        <p:spPr>
          <a:xfrm>
            <a:off x="5292080" y="1628800"/>
            <a:ext cx="3456384" cy="1938992"/>
          </a:xfrm>
          <a:prstGeom prst="rect">
            <a:avLst/>
          </a:prstGeom>
          <a:noFill/>
        </p:spPr>
        <p:txBody>
          <a:bodyPr wrap="square" rtlCol="0">
            <a:spAutoFit/>
          </a:bodyPr>
          <a:lstStyle/>
          <a:p>
            <a:pPr>
              <a:buNone/>
            </a:pPr>
            <a:r>
              <a:rPr lang="en-US" altLang="zh-CN" sz="2400" b="1" dirty="0" smtClean="0">
                <a:solidFill>
                  <a:srgbClr val="C00000"/>
                </a:solidFill>
                <a:latin typeface="仿宋_GB2312" pitchFamily="49" charset="-122"/>
                <a:ea typeface="仿宋_GB2312" pitchFamily="49" charset="-122"/>
              </a:rPr>
              <a:t>SELECT </a:t>
            </a:r>
            <a:r>
              <a:rPr lang="en-US" altLang="zh-CN" sz="2400" b="1" dirty="0" err="1" smtClean="0">
                <a:solidFill>
                  <a:srgbClr val="C00000"/>
                </a:solidFill>
                <a:latin typeface="仿宋_GB2312" pitchFamily="49" charset="-122"/>
                <a:ea typeface="仿宋_GB2312" pitchFamily="49" charset="-122"/>
              </a:rPr>
              <a:t>Sno</a:t>
            </a:r>
            <a:r>
              <a:rPr lang="en-US" altLang="zh-CN" sz="2400" b="1" dirty="0" smtClean="0">
                <a:solidFill>
                  <a:srgbClr val="C00000"/>
                </a:solidFill>
                <a:latin typeface="仿宋_GB2312" pitchFamily="49" charset="-122"/>
                <a:ea typeface="仿宋_GB2312" pitchFamily="49" charset="-122"/>
              </a:rPr>
              <a:t> </a:t>
            </a:r>
            <a:r>
              <a:rPr lang="zh-CN" altLang="zh-CN" sz="2400" b="1" dirty="0" smtClean="0">
                <a:solidFill>
                  <a:srgbClr val="C00000"/>
                </a:solidFill>
                <a:latin typeface="仿宋_GB2312" pitchFamily="49" charset="-122"/>
                <a:ea typeface="仿宋_GB2312" pitchFamily="49" charset="-122"/>
              </a:rPr>
              <a:t>学号</a:t>
            </a:r>
            <a:r>
              <a:rPr lang="en-US" altLang="zh-CN" sz="2400" b="1" dirty="0" smtClean="0">
                <a:solidFill>
                  <a:srgbClr val="C00000"/>
                </a:solidFill>
                <a:latin typeface="仿宋_GB2312" pitchFamily="49" charset="-122"/>
                <a:ea typeface="仿宋_GB2312" pitchFamily="49" charset="-122"/>
              </a:rPr>
              <a:t>, </a:t>
            </a:r>
          </a:p>
          <a:p>
            <a:pPr>
              <a:buNone/>
            </a:pPr>
            <a:r>
              <a:rPr lang="en-US" altLang="zh-CN" sz="2400" b="1" dirty="0" smtClean="0">
                <a:solidFill>
                  <a:srgbClr val="C00000"/>
                </a:solidFill>
                <a:latin typeface="仿宋_GB2312" pitchFamily="49" charset="-122"/>
                <a:ea typeface="仿宋_GB2312" pitchFamily="49" charset="-122"/>
              </a:rPr>
              <a:t>  COUNT(*) </a:t>
            </a:r>
            <a:r>
              <a:rPr lang="zh-CN" altLang="zh-CN" sz="2400" b="1" dirty="0" smtClean="0">
                <a:solidFill>
                  <a:srgbClr val="C00000"/>
                </a:solidFill>
                <a:latin typeface="仿宋_GB2312" pitchFamily="49" charset="-122"/>
                <a:ea typeface="仿宋_GB2312" pitchFamily="49" charset="-122"/>
              </a:rPr>
              <a:t>选课门数</a:t>
            </a:r>
            <a:r>
              <a:rPr lang="en-US" altLang="zh-CN" sz="2400" b="1" dirty="0" smtClean="0">
                <a:solidFill>
                  <a:srgbClr val="C00000"/>
                </a:solidFill>
                <a:latin typeface="仿宋_GB2312" pitchFamily="49" charset="-122"/>
                <a:ea typeface="仿宋_GB2312" pitchFamily="49" charset="-122"/>
              </a:rPr>
              <a:t>, </a:t>
            </a:r>
          </a:p>
          <a:p>
            <a:pPr>
              <a:buNone/>
            </a:pPr>
            <a:r>
              <a:rPr lang="en-US" altLang="zh-CN" sz="2400" b="1" dirty="0" smtClean="0">
                <a:solidFill>
                  <a:srgbClr val="C00000"/>
                </a:solidFill>
                <a:latin typeface="仿宋_GB2312" pitchFamily="49" charset="-122"/>
                <a:ea typeface="仿宋_GB2312" pitchFamily="49" charset="-122"/>
              </a:rPr>
              <a:t>  AVG(Grade) </a:t>
            </a:r>
            <a:r>
              <a:rPr lang="zh-CN" altLang="zh-CN" sz="2400" b="1" dirty="0" smtClean="0">
                <a:solidFill>
                  <a:srgbClr val="C00000"/>
                </a:solidFill>
                <a:latin typeface="仿宋_GB2312" pitchFamily="49" charset="-122"/>
                <a:ea typeface="仿宋_GB2312" pitchFamily="49" charset="-122"/>
              </a:rPr>
              <a:t>平均成绩 </a:t>
            </a:r>
          </a:p>
          <a:p>
            <a:pPr>
              <a:buNone/>
            </a:pPr>
            <a:r>
              <a:rPr lang="en-US" altLang="zh-CN" sz="2400" b="1" dirty="0" smtClean="0">
                <a:solidFill>
                  <a:srgbClr val="C00000"/>
                </a:solidFill>
                <a:latin typeface="仿宋_GB2312" pitchFamily="49" charset="-122"/>
                <a:ea typeface="仿宋_GB2312" pitchFamily="49" charset="-122"/>
              </a:rPr>
              <a:t>  FROM SC </a:t>
            </a:r>
          </a:p>
          <a:p>
            <a:pPr>
              <a:buNone/>
            </a:pPr>
            <a:r>
              <a:rPr lang="en-US" altLang="zh-CN" sz="2400" b="1" dirty="0" smtClean="0">
                <a:solidFill>
                  <a:srgbClr val="C00000"/>
                </a:solidFill>
                <a:latin typeface="仿宋_GB2312" pitchFamily="49" charset="-122"/>
                <a:ea typeface="仿宋_GB2312" pitchFamily="49" charset="-122"/>
              </a:rPr>
              <a:t>  GROUP BY </a:t>
            </a:r>
            <a:r>
              <a:rPr lang="en-US" altLang="zh-CN" sz="2400" b="1" dirty="0" err="1" smtClean="0">
                <a:solidFill>
                  <a:srgbClr val="C00000"/>
                </a:solidFill>
                <a:latin typeface="仿宋_GB2312" pitchFamily="49" charset="-122"/>
                <a:ea typeface="仿宋_GB2312" pitchFamily="49" charset="-122"/>
              </a:rPr>
              <a:t>Sno</a:t>
            </a:r>
            <a:endParaRPr lang="zh-CN" altLang="en-US" sz="2400" b="1" dirty="0">
              <a:solidFill>
                <a:srgbClr val="C00000"/>
              </a:solidFill>
              <a:latin typeface="仿宋_GB2312" pitchFamily="49" charset="-122"/>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1000" fill="hold"/>
                                        <p:tgtEl>
                                          <p:spTgt spid="9"/>
                                        </p:tgtEl>
                                        <p:attrNameLst>
                                          <p:attrName>ppt_w</p:attrName>
                                        </p:attrNameLst>
                                      </p:cBhvr>
                                      <p:tavLst>
                                        <p:tav tm="0">
                                          <p:val>
                                            <p:strVal val="#ppt_w*0.70"/>
                                          </p:val>
                                        </p:tav>
                                        <p:tav tm="100000">
                                          <p:val>
                                            <p:strVal val="#ppt_w"/>
                                          </p:val>
                                        </p:tav>
                                      </p:tavLst>
                                    </p:anim>
                                    <p:anim calcmode="lin" valueType="num">
                                      <p:cBhvr>
                                        <p:cTn id="12" dur="1000" fill="hold"/>
                                        <p:tgtEl>
                                          <p:spTgt spid="9"/>
                                        </p:tgtEl>
                                        <p:attrNameLst>
                                          <p:attrName>ppt_h</p:attrName>
                                        </p:attrNameLst>
                                      </p:cBhvr>
                                      <p:tavLst>
                                        <p:tav tm="0">
                                          <p:val>
                                            <p:strVal val="#ppt_h"/>
                                          </p:val>
                                        </p:tav>
                                        <p:tav tm="100000">
                                          <p:val>
                                            <p:strVal val="#ppt_h"/>
                                          </p:val>
                                        </p:tav>
                                      </p:tavLst>
                                    </p:anim>
                                    <p:animEffect transition="in" filter="fade">
                                      <p:cBhvr>
                                        <p:cTn id="13" dur="1000"/>
                                        <p:tgtEl>
                                          <p:spTgt spid="9"/>
                                        </p:tgtEl>
                                      </p:cBhvr>
                                    </p:animEffect>
                                  </p:childTnLst>
                                </p:cTn>
                              </p:par>
                            </p:childTnLst>
                          </p:cTn>
                        </p:par>
                        <p:par>
                          <p:cTn id="14" fill="hold">
                            <p:stCondLst>
                              <p:cond delay="1500"/>
                            </p:stCondLst>
                            <p:childTnLst>
                              <p:par>
                                <p:cTn id="15" presetID="55"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1000" fill="hold"/>
                                        <p:tgtEl>
                                          <p:spTgt spid="8"/>
                                        </p:tgtEl>
                                        <p:attrNameLst>
                                          <p:attrName>ppt_w</p:attrName>
                                        </p:attrNameLst>
                                      </p:cBhvr>
                                      <p:tavLst>
                                        <p:tav tm="0">
                                          <p:val>
                                            <p:strVal val="#ppt_w*0.70"/>
                                          </p:val>
                                        </p:tav>
                                        <p:tav tm="100000">
                                          <p:val>
                                            <p:strVal val="#ppt_w"/>
                                          </p:val>
                                        </p:tav>
                                      </p:tavLst>
                                    </p:anim>
                                    <p:anim calcmode="lin" valueType="num">
                                      <p:cBhvr>
                                        <p:cTn id="18" dur="1000" fill="hold"/>
                                        <p:tgtEl>
                                          <p:spTgt spid="8"/>
                                        </p:tgtEl>
                                        <p:attrNameLst>
                                          <p:attrName>ppt_h</p:attrName>
                                        </p:attrNameLst>
                                      </p:cBhvr>
                                      <p:tavLst>
                                        <p:tav tm="0">
                                          <p:val>
                                            <p:strVal val="#ppt_h"/>
                                          </p:val>
                                        </p:tav>
                                        <p:tav tm="100000">
                                          <p:val>
                                            <p:strVal val="#ppt_h"/>
                                          </p:val>
                                        </p:tav>
                                      </p:tavLst>
                                    </p:anim>
                                    <p:animEffect transition="in" filter="fade">
                                      <p:cBhvr>
                                        <p:cTn id="19" dur="1000"/>
                                        <p:tgtEl>
                                          <p:spTgt spid="8"/>
                                        </p:tgtEl>
                                      </p:cBhvr>
                                    </p:animEffect>
                                  </p:childTnLst>
                                </p:cTn>
                              </p:par>
                            </p:childTnLst>
                          </p:cTn>
                        </p:par>
                        <p:par>
                          <p:cTn id="20" fill="hold">
                            <p:stCondLst>
                              <p:cond delay="2500"/>
                            </p:stCondLst>
                            <p:childTnLst>
                              <p:par>
                                <p:cTn id="21" presetID="3" presetClass="entr" presetSubtype="1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467544" y="260648"/>
            <a:ext cx="8172450" cy="864096"/>
          </a:xfrm>
        </p:spPr>
        <p:txBody>
          <a:bodyPr/>
          <a:lstStyle/>
          <a:p>
            <a:pPr eaLnBrk="1" hangingPunct="1"/>
            <a:r>
              <a:rPr lang="en-US" altLang="zh-CN" sz="4100" dirty="0" smtClean="0">
                <a:latin typeface="楷体_GB2312" pitchFamily="49" charset="-122"/>
                <a:ea typeface="楷体_GB2312" pitchFamily="49" charset="-122"/>
              </a:rPr>
              <a:t>1.</a:t>
            </a:r>
            <a:r>
              <a:rPr lang="zh-CN" altLang="en-US" sz="4100" dirty="0" smtClean="0">
                <a:latin typeface="楷体_GB2312" pitchFamily="49" charset="-122"/>
                <a:ea typeface="楷体_GB2312" pitchFamily="49" charset="-122"/>
              </a:rPr>
              <a:t>选择表中若干列：</a:t>
            </a:r>
            <a:r>
              <a:rPr lang="zh-CN" altLang="en-US" sz="4100" dirty="0" smtClean="0">
                <a:solidFill>
                  <a:srgbClr val="FF0000"/>
                </a:solidFill>
                <a:latin typeface="楷体_GB2312" pitchFamily="49" charset="-122"/>
                <a:ea typeface="楷体_GB2312" pitchFamily="49" charset="-122"/>
              </a:rPr>
              <a:t>查询指定列</a:t>
            </a:r>
          </a:p>
        </p:txBody>
      </p:sp>
      <p:sp>
        <p:nvSpPr>
          <p:cNvPr id="8" name="日期占位符 7"/>
          <p:cNvSpPr>
            <a:spLocks noGrp="1"/>
          </p:cNvSpPr>
          <p:nvPr>
            <p:ph type="dt" sz="half" idx="10"/>
          </p:nvPr>
        </p:nvSpPr>
        <p:spPr/>
        <p:txBody>
          <a:bodyPr/>
          <a:lstStyle/>
          <a:p>
            <a:pPr>
              <a:defRPr/>
            </a:pPr>
            <a:fld id="{892535FA-0ECD-4ECE-A53A-74BA786E1DF1}" type="datetime8">
              <a:rPr lang="zh-CN" altLang="en-US" smtClean="0"/>
              <a:pPr>
                <a:defRPr/>
              </a:pPr>
              <a:t>2016年3月3日9时10分</a:t>
            </a:fld>
            <a:endParaRPr lang="zh-CN" altLang="en-US" dirty="0"/>
          </a:p>
        </p:txBody>
      </p:sp>
      <p:sp>
        <p:nvSpPr>
          <p:cNvPr id="9" name="灯片编号占位符 8"/>
          <p:cNvSpPr>
            <a:spLocks noGrp="1"/>
          </p:cNvSpPr>
          <p:nvPr>
            <p:ph type="sldNum" sz="quarter" idx="12"/>
          </p:nvPr>
        </p:nvSpPr>
        <p:spPr/>
        <p:txBody>
          <a:bodyPr/>
          <a:lstStyle/>
          <a:p>
            <a:pPr>
              <a:defRPr/>
            </a:pPr>
            <a:fld id="{A1C693C5-2466-49C7-9407-97947274FDD1}" type="slidenum">
              <a:rPr lang="zh-CN" altLang="en-US" smtClean="0"/>
              <a:pPr>
                <a:defRPr/>
              </a:pPr>
              <a:t>6</a:t>
            </a:fld>
            <a:endParaRPr lang="zh-CN" altLang="en-US"/>
          </a:p>
        </p:txBody>
      </p:sp>
      <p:sp>
        <p:nvSpPr>
          <p:cNvPr id="10" name="内容占位符 9"/>
          <p:cNvSpPr>
            <a:spLocks noGrp="1"/>
          </p:cNvSpPr>
          <p:nvPr>
            <p:ph idx="1"/>
          </p:nvPr>
        </p:nvSpPr>
        <p:spPr>
          <a:xfrm>
            <a:off x="566738" y="1340768"/>
            <a:ext cx="8001000" cy="2376264"/>
          </a:xfrm>
        </p:spPr>
        <p:txBody>
          <a:bodyPr/>
          <a:lstStyle/>
          <a:p>
            <a:r>
              <a:rPr lang="zh-CN" altLang="en-US" sz="3200" dirty="0" smtClean="0"/>
              <a:t>在</a:t>
            </a:r>
            <a:r>
              <a:rPr lang="en-US" altLang="zh-CN" sz="3200" dirty="0" smtClean="0"/>
              <a:t>SELECT</a:t>
            </a:r>
            <a:r>
              <a:rPr lang="zh-CN" altLang="en-US" sz="3200" dirty="0" smtClean="0"/>
              <a:t>子句的</a:t>
            </a:r>
            <a:r>
              <a:rPr lang="en-US" altLang="zh-CN" sz="3200" dirty="0" smtClean="0">
                <a:solidFill>
                  <a:srgbClr val="009900"/>
                </a:solidFill>
              </a:rPr>
              <a:t>&lt;</a:t>
            </a:r>
            <a:r>
              <a:rPr lang="zh-CN" altLang="en-US" sz="3200" dirty="0" smtClean="0">
                <a:solidFill>
                  <a:srgbClr val="009900"/>
                </a:solidFill>
              </a:rPr>
              <a:t>目标列名序列</a:t>
            </a:r>
            <a:r>
              <a:rPr lang="en-US" altLang="zh-CN" sz="3200" dirty="0" smtClean="0">
                <a:solidFill>
                  <a:srgbClr val="009900"/>
                </a:solidFill>
              </a:rPr>
              <a:t>&gt;</a:t>
            </a:r>
            <a:r>
              <a:rPr lang="zh-CN" altLang="en-US" sz="3200" dirty="0" smtClean="0"/>
              <a:t>中指定要查询的属性。 </a:t>
            </a:r>
          </a:p>
          <a:p>
            <a:pPr>
              <a:spcBef>
                <a:spcPts val="600"/>
              </a:spcBef>
            </a:pPr>
            <a:r>
              <a:rPr lang="zh-CN" altLang="en-US" sz="3200" dirty="0" smtClean="0"/>
              <a:t>例</a:t>
            </a:r>
            <a:r>
              <a:rPr lang="en-US" altLang="zh-CN" sz="3200" dirty="0" smtClean="0"/>
              <a:t>1. </a:t>
            </a:r>
            <a:r>
              <a:rPr lang="zh-CN" altLang="en-US" sz="3200" dirty="0" smtClean="0"/>
              <a:t>查询全体学生的学号与姓名。 </a:t>
            </a:r>
          </a:p>
          <a:p>
            <a:pPr>
              <a:buNone/>
            </a:pPr>
            <a:r>
              <a:rPr lang="en-US" altLang="zh-CN" sz="3200" dirty="0" smtClean="0">
                <a:solidFill>
                  <a:srgbClr val="FF0000"/>
                </a:solidFill>
              </a:rPr>
              <a:t>  SELECT </a:t>
            </a:r>
            <a:r>
              <a:rPr lang="en-US" altLang="zh-CN" sz="3200" dirty="0" err="1" smtClean="0">
                <a:solidFill>
                  <a:srgbClr val="FF0000"/>
                </a:solidFill>
              </a:rPr>
              <a:t>Sno</a:t>
            </a:r>
            <a:r>
              <a:rPr lang="zh-CN" altLang="en-US" sz="3200" dirty="0" smtClean="0">
                <a:solidFill>
                  <a:srgbClr val="FF0000"/>
                </a:solidFill>
              </a:rPr>
              <a:t>，</a:t>
            </a:r>
            <a:r>
              <a:rPr lang="en-US" altLang="zh-CN" sz="3200" dirty="0" err="1" smtClean="0">
                <a:solidFill>
                  <a:srgbClr val="FF0000"/>
                </a:solidFill>
              </a:rPr>
              <a:t>Sname</a:t>
            </a:r>
            <a:r>
              <a:rPr lang="en-US" altLang="zh-CN" sz="3200" dirty="0" smtClean="0">
                <a:solidFill>
                  <a:srgbClr val="FF0000"/>
                </a:solidFill>
              </a:rPr>
              <a:t> FROM Student </a:t>
            </a:r>
            <a:endParaRPr lang="zh-CN" altLang="en-US" sz="3200" dirty="0">
              <a:solidFill>
                <a:srgbClr val="FF0000"/>
              </a:solidFill>
            </a:endParaRPr>
          </a:p>
        </p:txBody>
      </p:sp>
      <p:graphicFrame>
        <p:nvGraphicFramePr>
          <p:cNvPr id="11" name="表格 10"/>
          <p:cNvGraphicFramePr>
            <a:graphicFrameLocks noGrp="1"/>
          </p:cNvGraphicFramePr>
          <p:nvPr/>
        </p:nvGraphicFramePr>
        <p:xfrm>
          <a:off x="827584" y="3717032"/>
          <a:ext cx="7488833" cy="2346960"/>
        </p:xfrm>
        <a:graphic>
          <a:graphicData uri="http://schemas.openxmlformats.org/drawingml/2006/table">
            <a:tbl>
              <a:tblPr/>
              <a:tblGrid>
                <a:gridCol w="1497244"/>
                <a:gridCol w="1497244"/>
                <a:gridCol w="1498115"/>
                <a:gridCol w="1498115"/>
                <a:gridCol w="1498115"/>
              </a:tblGrid>
              <a:tr h="196386">
                <a:tc>
                  <a:txBody>
                    <a:bodyPr/>
                    <a:lstStyle/>
                    <a:p>
                      <a:pPr indent="127000" algn="ctr">
                        <a:spcAft>
                          <a:spcPts val="0"/>
                        </a:spcAft>
                      </a:pPr>
                      <a:r>
                        <a:rPr lang="en-US" sz="1400" b="1" kern="1000" dirty="0" err="1">
                          <a:solidFill>
                            <a:srgbClr val="C00000"/>
                          </a:solidFill>
                          <a:latin typeface="Times New Roman"/>
                          <a:ea typeface="方正书宋简体"/>
                          <a:cs typeface="Times New Roman"/>
                        </a:rPr>
                        <a:t>Sno</a:t>
                      </a:r>
                      <a:endParaRPr lang="zh-CN" sz="1600" b="1" kern="1000" dirty="0">
                        <a:solidFill>
                          <a:srgbClr val="C0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err="1">
                          <a:solidFill>
                            <a:srgbClr val="C00000"/>
                          </a:solidFill>
                          <a:latin typeface="Times New Roman"/>
                          <a:ea typeface="方正书宋简体"/>
                          <a:cs typeface="Times New Roman"/>
                        </a:rPr>
                        <a:t>Sname</a:t>
                      </a:r>
                      <a:endParaRPr lang="zh-CN" sz="1600" b="1" kern="1000" dirty="0">
                        <a:solidFill>
                          <a:srgbClr val="C0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err="1">
                          <a:solidFill>
                            <a:srgbClr val="C00000"/>
                          </a:solidFill>
                          <a:latin typeface="Times New Roman"/>
                          <a:ea typeface="方正书宋简体"/>
                          <a:cs typeface="Times New Roman"/>
                        </a:rPr>
                        <a:t>Ssex</a:t>
                      </a:r>
                      <a:endParaRPr lang="zh-CN" sz="1600" b="1" kern="1000" dirty="0">
                        <a:solidFill>
                          <a:srgbClr val="C0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C00000"/>
                          </a:solidFill>
                          <a:latin typeface="Times New Roman"/>
                          <a:ea typeface="方正书宋简体"/>
                          <a:cs typeface="Times New Roman"/>
                        </a:rPr>
                        <a:t>Sage</a:t>
                      </a:r>
                      <a:endParaRPr lang="zh-CN" sz="1600" b="1" kern="1000" dirty="0">
                        <a:solidFill>
                          <a:srgbClr val="C0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err="1">
                          <a:solidFill>
                            <a:srgbClr val="C00000"/>
                          </a:solidFill>
                          <a:latin typeface="Times New Roman"/>
                          <a:ea typeface="方正书宋简体"/>
                          <a:cs typeface="Times New Roman"/>
                        </a:rPr>
                        <a:t>Sdept</a:t>
                      </a:r>
                      <a:endParaRPr lang="zh-CN" sz="1600" b="1" kern="1000" dirty="0">
                        <a:solidFill>
                          <a:srgbClr val="C00000"/>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386">
                <a:tc>
                  <a:txBody>
                    <a:bodyPr/>
                    <a:lstStyle/>
                    <a:p>
                      <a:pPr indent="127000" algn="ctr">
                        <a:spcAft>
                          <a:spcPts val="0"/>
                        </a:spcAft>
                      </a:pPr>
                      <a:r>
                        <a:rPr lang="en-US" sz="1400" b="1" kern="1000" dirty="0">
                          <a:solidFill>
                            <a:srgbClr val="000000"/>
                          </a:solidFill>
                          <a:latin typeface="宋体"/>
                          <a:ea typeface="方正书宋简体"/>
                          <a:cs typeface="Times New Roman"/>
                        </a:rPr>
                        <a:t>0811101</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a:ea typeface="宋体"/>
                          <a:cs typeface="Times New Roman"/>
                        </a:rPr>
                        <a:t>李勇</a:t>
                      </a:r>
                      <a:r>
                        <a:rPr lang="en-US" sz="1400" b="1" kern="1000">
                          <a:solidFill>
                            <a:srgbClr val="000000"/>
                          </a:solidFill>
                          <a:latin typeface="Times New Roman"/>
                          <a:ea typeface="宋体"/>
                          <a:cs typeface="Times New Roman"/>
                        </a:rPr>
                        <a:t>   </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a:ea typeface="宋体"/>
                          <a:cs typeface="Times New Roman"/>
                        </a:rPr>
                        <a:t>男</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宋体"/>
                          <a:ea typeface="方正书宋简体"/>
                          <a:cs typeface="Times New Roman"/>
                        </a:rPr>
                        <a:t>21</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a:ea typeface="宋体"/>
                          <a:cs typeface="Times New Roman"/>
                        </a:rPr>
                        <a:t>计算机系</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386">
                <a:tc>
                  <a:txBody>
                    <a:bodyPr/>
                    <a:lstStyle/>
                    <a:p>
                      <a:pPr indent="127000" algn="ctr">
                        <a:spcAft>
                          <a:spcPts val="0"/>
                        </a:spcAft>
                      </a:pPr>
                      <a:r>
                        <a:rPr lang="en-US" sz="1400" b="1" kern="1000" dirty="0">
                          <a:solidFill>
                            <a:srgbClr val="000000"/>
                          </a:solidFill>
                          <a:latin typeface="宋体"/>
                          <a:ea typeface="方正书宋简体"/>
                          <a:cs typeface="Times New Roman"/>
                        </a:rPr>
                        <a:t>0811102</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a:ea typeface="宋体"/>
                          <a:cs typeface="Times New Roman"/>
                        </a:rPr>
                        <a:t>刘晨</a:t>
                      </a:r>
                      <a:r>
                        <a:rPr lang="en-US" sz="1400" b="1" kern="1000">
                          <a:solidFill>
                            <a:srgbClr val="000000"/>
                          </a:solidFill>
                          <a:latin typeface="Times New Roman"/>
                          <a:ea typeface="宋体"/>
                          <a:cs typeface="Times New Roman"/>
                        </a:rPr>
                        <a:t>   </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a:ea typeface="宋体"/>
                          <a:cs typeface="Times New Roman"/>
                        </a:rPr>
                        <a:t>男</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宋体"/>
                          <a:ea typeface="方正书宋简体"/>
                          <a:cs typeface="Times New Roman"/>
                        </a:rPr>
                        <a:t>20</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a:ea typeface="宋体"/>
                          <a:cs typeface="Times New Roman"/>
                        </a:rPr>
                        <a:t>计算机系</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386">
                <a:tc>
                  <a:txBody>
                    <a:bodyPr/>
                    <a:lstStyle/>
                    <a:p>
                      <a:pPr indent="127000" algn="ctr">
                        <a:spcAft>
                          <a:spcPts val="0"/>
                        </a:spcAft>
                      </a:pPr>
                      <a:r>
                        <a:rPr lang="en-US" sz="1400" b="1" kern="1000" dirty="0">
                          <a:solidFill>
                            <a:srgbClr val="000000"/>
                          </a:solidFill>
                          <a:latin typeface="宋体"/>
                          <a:ea typeface="方正书宋简体"/>
                          <a:cs typeface="Times New Roman"/>
                        </a:rPr>
                        <a:t>0811103</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a:ea typeface="宋体"/>
                          <a:cs typeface="Times New Roman"/>
                        </a:rPr>
                        <a:t>王敏</a:t>
                      </a:r>
                      <a:r>
                        <a:rPr lang="en-US" sz="1400" b="1" kern="1000">
                          <a:solidFill>
                            <a:srgbClr val="000000"/>
                          </a:solidFill>
                          <a:latin typeface="Times New Roman"/>
                          <a:ea typeface="宋体"/>
                          <a:cs typeface="Times New Roman"/>
                        </a:rPr>
                        <a:t>   </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a:ea typeface="宋体"/>
                          <a:cs typeface="Times New Roman"/>
                        </a:rPr>
                        <a:t>女</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宋体"/>
                          <a:ea typeface="方正书宋简体"/>
                          <a:cs typeface="Times New Roman"/>
                        </a:rPr>
                        <a:t>20</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a:ea typeface="宋体"/>
                          <a:cs typeface="Times New Roman"/>
                        </a:rPr>
                        <a:t>计算机系</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386">
                <a:tc>
                  <a:txBody>
                    <a:bodyPr/>
                    <a:lstStyle/>
                    <a:p>
                      <a:pPr indent="127000" algn="ctr">
                        <a:spcAft>
                          <a:spcPts val="0"/>
                        </a:spcAft>
                      </a:pPr>
                      <a:r>
                        <a:rPr lang="en-US" sz="1400" b="1" kern="1000">
                          <a:solidFill>
                            <a:srgbClr val="000000"/>
                          </a:solidFill>
                          <a:latin typeface="宋体"/>
                          <a:ea typeface="方正书宋简体"/>
                          <a:cs typeface="Times New Roman"/>
                        </a:rPr>
                        <a:t>0811104</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a:ea typeface="宋体"/>
                          <a:cs typeface="Times New Roman"/>
                        </a:rPr>
                        <a:t>张小红</a:t>
                      </a:r>
                      <a:r>
                        <a:rPr lang="en-US" sz="1400" b="1" kern="1000">
                          <a:solidFill>
                            <a:srgbClr val="000000"/>
                          </a:solidFill>
                          <a:latin typeface="Times New Roman"/>
                          <a:ea typeface="宋体"/>
                          <a:cs typeface="Times New Roman"/>
                        </a:rPr>
                        <a:t>  </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a:ea typeface="宋体"/>
                          <a:cs typeface="Times New Roman"/>
                        </a:rPr>
                        <a:t>女</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宋体"/>
                          <a:ea typeface="方正书宋简体"/>
                          <a:cs typeface="Times New Roman"/>
                        </a:rPr>
                        <a:t>19</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a:ea typeface="宋体"/>
                          <a:cs typeface="Times New Roman"/>
                        </a:rPr>
                        <a:t>计算机系</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386">
                <a:tc>
                  <a:txBody>
                    <a:bodyPr/>
                    <a:lstStyle/>
                    <a:p>
                      <a:pPr indent="127000" algn="ctr">
                        <a:spcAft>
                          <a:spcPts val="0"/>
                        </a:spcAft>
                      </a:pPr>
                      <a:r>
                        <a:rPr lang="en-US" sz="1400" b="1" kern="1000" dirty="0">
                          <a:solidFill>
                            <a:srgbClr val="000000"/>
                          </a:solidFill>
                          <a:latin typeface="宋体"/>
                          <a:ea typeface="方正书宋简体"/>
                          <a:cs typeface="Times New Roman"/>
                        </a:rPr>
                        <a:t>0821101</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a:ea typeface="宋体"/>
                          <a:cs typeface="Times New Roman"/>
                        </a:rPr>
                        <a:t>张立</a:t>
                      </a:r>
                      <a:r>
                        <a:rPr lang="en-US" sz="1400" b="1" kern="1000">
                          <a:solidFill>
                            <a:srgbClr val="000000"/>
                          </a:solidFill>
                          <a:latin typeface="Times New Roman"/>
                          <a:ea typeface="宋体"/>
                          <a:cs typeface="Times New Roman"/>
                        </a:rPr>
                        <a:t>   </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a:ea typeface="宋体"/>
                          <a:cs typeface="Times New Roman"/>
                        </a:rPr>
                        <a:t>男</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宋体"/>
                          <a:ea typeface="方正书宋简体"/>
                          <a:cs typeface="Times New Roman"/>
                        </a:rPr>
                        <a:t>20</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a:ea typeface="宋体"/>
                          <a:cs typeface="Times New Roman"/>
                        </a:rPr>
                        <a:t>信息管理系</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386">
                <a:tc>
                  <a:txBody>
                    <a:bodyPr/>
                    <a:lstStyle/>
                    <a:p>
                      <a:pPr indent="127000" algn="ctr">
                        <a:spcAft>
                          <a:spcPts val="0"/>
                        </a:spcAft>
                      </a:pPr>
                      <a:r>
                        <a:rPr lang="en-US" sz="1400" b="1" kern="1000" dirty="0">
                          <a:solidFill>
                            <a:srgbClr val="000000"/>
                          </a:solidFill>
                          <a:latin typeface="宋体"/>
                          <a:ea typeface="方正书宋简体"/>
                          <a:cs typeface="Times New Roman"/>
                        </a:rPr>
                        <a:t>0821102</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a:ea typeface="宋体"/>
                          <a:cs typeface="Times New Roman"/>
                        </a:rPr>
                        <a:t>吴宾</a:t>
                      </a:r>
                      <a:r>
                        <a:rPr lang="en-US" sz="1400" b="1" kern="1000">
                          <a:solidFill>
                            <a:srgbClr val="000000"/>
                          </a:solidFill>
                          <a:latin typeface="Times New Roman"/>
                          <a:ea typeface="宋体"/>
                          <a:cs typeface="Times New Roman"/>
                        </a:rPr>
                        <a:t>   </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a:ea typeface="宋体"/>
                          <a:cs typeface="Times New Roman"/>
                        </a:rPr>
                        <a:t>女</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宋体"/>
                          <a:ea typeface="方正书宋简体"/>
                          <a:cs typeface="Times New Roman"/>
                        </a:rPr>
                        <a:t>19</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a:ea typeface="宋体"/>
                          <a:cs typeface="Times New Roman"/>
                        </a:rPr>
                        <a:t>信息管理系</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386">
                <a:tc>
                  <a:txBody>
                    <a:bodyPr/>
                    <a:lstStyle/>
                    <a:p>
                      <a:pPr indent="127000" algn="ctr">
                        <a:spcAft>
                          <a:spcPts val="0"/>
                        </a:spcAft>
                      </a:pPr>
                      <a:r>
                        <a:rPr lang="en-US" sz="1400" b="1" kern="1000" dirty="0">
                          <a:solidFill>
                            <a:srgbClr val="000000"/>
                          </a:solidFill>
                          <a:latin typeface="宋体"/>
                          <a:ea typeface="方正书宋简体"/>
                          <a:cs typeface="Times New Roman"/>
                        </a:rPr>
                        <a:t>0821103</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a:ea typeface="宋体"/>
                          <a:cs typeface="Times New Roman"/>
                        </a:rPr>
                        <a:t>张海</a:t>
                      </a:r>
                      <a:r>
                        <a:rPr lang="en-US" sz="1400" b="1" kern="1000">
                          <a:solidFill>
                            <a:srgbClr val="000000"/>
                          </a:solidFill>
                          <a:latin typeface="Times New Roman"/>
                          <a:ea typeface="宋体"/>
                          <a:cs typeface="Times New Roman"/>
                        </a:rPr>
                        <a:t>   </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a:ea typeface="宋体"/>
                          <a:cs typeface="Times New Roman"/>
                        </a:rPr>
                        <a:t>男</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宋体"/>
                          <a:ea typeface="方正书宋简体"/>
                          <a:cs typeface="Times New Roman"/>
                        </a:rPr>
                        <a:t>20</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a:ea typeface="宋体"/>
                          <a:cs typeface="Times New Roman"/>
                        </a:rPr>
                        <a:t>信息管理系</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386">
                <a:tc>
                  <a:txBody>
                    <a:bodyPr/>
                    <a:lstStyle/>
                    <a:p>
                      <a:pPr indent="127000" algn="ctr">
                        <a:spcAft>
                          <a:spcPts val="0"/>
                        </a:spcAft>
                      </a:pPr>
                      <a:r>
                        <a:rPr lang="en-US" sz="1400" b="1" kern="1000" dirty="0">
                          <a:solidFill>
                            <a:srgbClr val="000000"/>
                          </a:solidFill>
                          <a:latin typeface="宋体"/>
                          <a:ea typeface="方正书宋简体"/>
                          <a:cs typeface="Times New Roman"/>
                        </a:rPr>
                        <a:t>0831101</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a:ea typeface="宋体"/>
                          <a:cs typeface="Times New Roman"/>
                        </a:rPr>
                        <a:t>钱小平</a:t>
                      </a:r>
                      <a:r>
                        <a:rPr lang="en-US" sz="1400" b="1" kern="1000">
                          <a:solidFill>
                            <a:srgbClr val="000000"/>
                          </a:solidFill>
                          <a:latin typeface="Times New Roman"/>
                          <a:ea typeface="宋体"/>
                          <a:cs typeface="Times New Roman"/>
                        </a:rPr>
                        <a:t>  </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a:ea typeface="宋体"/>
                          <a:cs typeface="Times New Roman"/>
                        </a:rPr>
                        <a:t>女</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宋体"/>
                          <a:ea typeface="方正书宋简体"/>
                          <a:cs typeface="Times New Roman"/>
                        </a:rPr>
                        <a:t>21</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a:ea typeface="宋体"/>
                          <a:cs typeface="Times New Roman"/>
                        </a:rPr>
                        <a:t>通信工程系</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386">
                <a:tc>
                  <a:txBody>
                    <a:bodyPr/>
                    <a:lstStyle/>
                    <a:p>
                      <a:pPr indent="127000" algn="ctr">
                        <a:spcAft>
                          <a:spcPts val="0"/>
                        </a:spcAft>
                      </a:pPr>
                      <a:r>
                        <a:rPr lang="en-US" sz="1400" b="1" kern="1000" dirty="0">
                          <a:solidFill>
                            <a:srgbClr val="000000"/>
                          </a:solidFill>
                          <a:latin typeface="宋体"/>
                          <a:ea typeface="方正书宋简体"/>
                          <a:cs typeface="Times New Roman"/>
                        </a:rPr>
                        <a:t>0831102</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a:ea typeface="宋体"/>
                          <a:cs typeface="Times New Roman"/>
                        </a:rPr>
                        <a:t>王大力</a:t>
                      </a:r>
                      <a:r>
                        <a:rPr lang="en-US" sz="1400" b="1" kern="1000">
                          <a:solidFill>
                            <a:srgbClr val="000000"/>
                          </a:solidFill>
                          <a:latin typeface="Times New Roman"/>
                          <a:ea typeface="宋体"/>
                          <a:cs typeface="Times New Roman"/>
                        </a:rPr>
                        <a:t>  </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a:ea typeface="宋体"/>
                          <a:cs typeface="Times New Roman"/>
                        </a:rPr>
                        <a:t>男</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宋体"/>
                          <a:ea typeface="方正书宋简体"/>
                          <a:cs typeface="Times New Roman"/>
                        </a:rPr>
                        <a:t>20</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a:ea typeface="宋体"/>
                          <a:cs typeface="Times New Roman"/>
                        </a:rPr>
                        <a:t>通信工程系</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386">
                <a:tc>
                  <a:txBody>
                    <a:bodyPr/>
                    <a:lstStyle/>
                    <a:p>
                      <a:pPr indent="127000" algn="ctr">
                        <a:spcAft>
                          <a:spcPts val="0"/>
                        </a:spcAft>
                      </a:pPr>
                      <a:r>
                        <a:rPr lang="en-US" sz="1400" b="1" kern="1000" dirty="0">
                          <a:solidFill>
                            <a:srgbClr val="000000"/>
                          </a:solidFill>
                          <a:latin typeface="宋体"/>
                          <a:ea typeface="方正书宋简体"/>
                          <a:cs typeface="Times New Roman"/>
                        </a:rPr>
                        <a:t>0831103</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张姗姗</a:t>
                      </a:r>
                      <a:r>
                        <a:rPr lang="en-US" sz="1400" b="1" kern="1000" dirty="0">
                          <a:solidFill>
                            <a:srgbClr val="000000"/>
                          </a:solidFill>
                          <a:latin typeface="Times New Roman"/>
                          <a:ea typeface="宋体"/>
                          <a:cs typeface="Times New Roman"/>
                        </a:rPr>
                        <a:t>  </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a:ea typeface="宋体"/>
                          <a:cs typeface="Times New Roman"/>
                        </a:rPr>
                        <a:t>女</a:t>
                      </a:r>
                      <a:endParaRPr lang="zh-CN" sz="1600" b="1" kern="100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a:ea typeface="方正书宋简体"/>
                          <a:cs typeface="Times New Roman"/>
                        </a:rPr>
                        <a:t>19</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a:ea typeface="宋体"/>
                          <a:cs typeface="Times New Roman"/>
                        </a:rPr>
                        <a:t>通信工程系</a:t>
                      </a:r>
                      <a:endParaRPr lang="zh-CN" sz="1600" b="1" kern="1000" dirty="0">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2" name="表格 11"/>
          <p:cNvGraphicFramePr>
            <a:graphicFrameLocks noGrp="1"/>
          </p:cNvGraphicFramePr>
          <p:nvPr/>
        </p:nvGraphicFramePr>
        <p:xfrm>
          <a:off x="827584" y="3717032"/>
          <a:ext cx="2994488" cy="2346960"/>
        </p:xfrm>
        <a:graphic>
          <a:graphicData uri="http://schemas.openxmlformats.org/drawingml/2006/table">
            <a:tbl>
              <a:tblPr/>
              <a:tblGrid>
                <a:gridCol w="1497244"/>
                <a:gridCol w="1497244"/>
              </a:tblGrid>
              <a:tr h="196386">
                <a:tc>
                  <a:txBody>
                    <a:bodyPr/>
                    <a:lstStyle/>
                    <a:p>
                      <a:pPr indent="127000" algn="ctr">
                        <a:spcAft>
                          <a:spcPts val="0"/>
                        </a:spcAft>
                      </a:pPr>
                      <a:r>
                        <a:rPr lang="en-US" sz="1400" b="1" kern="1000" dirty="0" err="1">
                          <a:solidFill>
                            <a:srgbClr val="0000FF"/>
                          </a:solidFill>
                          <a:latin typeface="Times New Roman"/>
                          <a:ea typeface="方正书宋简体"/>
                          <a:cs typeface="Times New Roman"/>
                        </a:rPr>
                        <a:t>Sno</a:t>
                      </a:r>
                      <a:endParaRPr lang="zh-CN" sz="16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err="1">
                          <a:solidFill>
                            <a:srgbClr val="0000FF"/>
                          </a:solidFill>
                          <a:latin typeface="Times New Roman"/>
                          <a:ea typeface="方正书宋简体"/>
                          <a:cs typeface="Times New Roman"/>
                        </a:rPr>
                        <a:t>Sname</a:t>
                      </a:r>
                      <a:endParaRPr lang="zh-CN" sz="16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386">
                <a:tc>
                  <a:txBody>
                    <a:bodyPr/>
                    <a:lstStyle/>
                    <a:p>
                      <a:pPr indent="127000" algn="ctr">
                        <a:spcAft>
                          <a:spcPts val="0"/>
                        </a:spcAft>
                      </a:pPr>
                      <a:r>
                        <a:rPr lang="en-US" sz="1400" b="1" kern="1000" dirty="0">
                          <a:solidFill>
                            <a:srgbClr val="0000FF"/>
                          </a:solidFill>
                          <a:latin typeface="宋体"/>
                          <a:ea typeface="方正书宋简体"/>
                          <a:cs typeface="Times New Roman"/>
                        </a:rPr>
                        <a:t>0811101</a:t>
                      </a:r>
                      <a:endParaRPr lang="zh-CN" sz="16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FF"/>
                          </a:solidFill>
                          <a:latin typeface="Times New Roman"/>
                          <a:ea typeface="宋体"/>
                          <a:cs typeface="Times New Roman"/>
                        </a:rPr>
                        <a:t>李勇</a:t>
                      </a:r>
                      <a:r>
                        <a:rPr lang="en-US" sz="1400" b="1" kern="1000">
                          <a:solidFill>
                            <a:srgbClr val="0000FF"/>
                          </a:solidFill>
                          <a:latin typeface="Times New Roman"/>
                          <a:ea typeface="宋体"/>
                          <a:cs typeface="Times New Roman"/>
                        </a:rPr>
                        <a:t>   </a:t>
                      </a:r>
                      <a:endParaRPr lang="zh-CN" sz="1600" b="1" kern="100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386">
                <a:tc>
                  <a:txBody>
                    <a:bodyPr/>
                    <a:lstStyle/>
                    <a:p>
                      <a:pPr indent="127000" algn="ctr">
                        <a:spcAft>
                          <a:spcPts val="0"/>
                        </a:spcAft>
                      </a:pPr>
                      <a:r>
                        <a:rPr lang="en-US" sz="1400" b="1" kern="1000" dirty="0">
                          <a:solidFill>
                            <a:srgbClr val="0000FF"/>
                          </a:solidFill>
                          <a:latin typeface="宋体"/>
                          <a:ea typeface="方正书宋简体"/>
                          <a:cs typeface="Times New Roman"/>
                        </a:rPr>
                        <a:t>0811102</a:t>
                      </a:r>
                      <a:endParaRPr lang="zh-CN" sz="16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FF"/>
                          </a:solidFill>
                          <a:latin typeface="Times New Roman"/>
                          <a:ea typeface="宋体"/>
                          <a:cs typeface="Times New Roman"/>
                        </a:rPr>
                        <a:t>刘晨</a:t>
                      </a:r>
                      <a:r>
                        <a:rPr lang="en-US" sz="1400" b="1" kern="1000" dirty="0">
                          <a:solidFill>
                            <a:srgbClr val="0000FF"/>
                          </a:solidFill>
                          <a:latin typeface="Times New Roman"/>
                          <a:ea typeface="宋体"/>
                          <a:cs typeface="Times New Roman"/>
                        </a:rPr>
                        <a:t>   </a:t>
                      </a:r>
                      <a:endParaRPr lang="zh-CN" sz="16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386">
                <a:tc>
                  <a:txBody>
                    <a:bodyPr/>
                    <a:lstStyle/>
                    <a:p>
                      <a:pPr indent="127000" algn="ctr">
                        <a:spcAft>
                          <a:spcPts val="0"/>
                        </a:spcAft>
                      </a:pPr>
                      <a:r>
                        <a:rPr lang="en-US" sz="1400" b="1" kern="1000" dirty="0">
                          <a:solidFill>
                            <a:srgbClr val="0000FF"/>
                          </a:solidFill>
                          <a:latin typeface="宋体"/>
                          <a:ea typeface="方正书宋简体"/>
                          <a:cs typeface="Times New Roman"/>
                        </a:rPr>
                        <a:t>0811103</a:t>
                      </a:r>
                      <a:endParaRPr lang="zh-CN" sz="16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FF"/>
                          </a:solidFill>
                          <a:latin typeface="Times New Roman"/>
                          <a:ea typeface="宋体"/>
                          <a:cs typeface="Times New Roman"/>
                        </a:rPr>
                        <a:t>王敏</a:t>
                      </a:r>
                      <a:r>
                        <a:rPr lang="en-US" sz="1400" b="1" kern="1000">
                          <a:solidFill>
                            <a:srgbClr val="0000FF"/>
                          </a:solidFill>
                          <a:latin typeface="Times New Roman"/>
                          <a:ea typeface="宋体"/>
                          <a:cs typeface="Times New Roman"/>
                        </a:rPr>
                        <a:t>   </a:t>
                      </a:r>
                      <a:endParaRPr lang="zh-CN" sz="1600" b="1" kern="100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386">
                <a:tc>
                  <a:txBody>
                    <a:bodyPr/>
                    <a:lstStyle/>
                    <a:p>
                      <a:pPr indent="127000" algn="ctr">
                        <a:spcAft>
                          <a:spcPts val="0"/>
                        </a:spcAft>
                      </a:pPr>
                      <a:r>
                        <a:rPr lang="en-US" sz="1400" b="1" kern="1000">
                          <a:solidFill>
                            <a:srgbClr val="0000FF"/>
                          </a:solidFill>
                          <a:latin typeface="宋体"/>
                          <a:ea typeface="方正书宋简体"/>
                          <a:cs typeface="Times New Roman"/>
                        </a:rPr>
                        <a:t>0811104</a:t>
                      </a:r>
                      <a:endParaRPr lang="zh-CN" sz="1600" b="1" kern="100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FF"/>
                          </a:solidFill>
                          <a:latin typeface="Times New Roman"/>
                          <a:ea typeface="宋体"/>
                          <a:cs typeface="Times New Roman"/>
                        </a:rPr>
                        <a:t>张小红</a:t>
                      </a:r>
                      <a:r>
                        <a:rPr lang="en-US" sz="1400" b="1" kern="1000">
                          <a:solidFill>
                            <a:srgbClr val="0000FF"/>
                          </a:solidFill>
                          <a:latin typeface="Times New Roman"/>
                          <a:ea typeface="宋体"/>
                          <a:cs typeface="Times New Roman"/>
                        </a:rPr>
                        <a:t>  </a:t>
                      </a:r>
                      <a:endParaRPr lang="zh-CN" sz="1600" b="1" kern="100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386">
                <a:tc>
                  <a:txBody>
                    <a:bodyPr/>
                    <a:lstStyle/>
                    <a:p>
                      <a:pPr indent="127000" algn="ctr">
                        <a:spcAft>
                          <a:spcPts val="0"/>
                        </a:spcAft>
                      </a:pPr>
                      <a:r>
                        <a:rPr lang="en-US" sz="1400" b="1" kern="1000" dirty="0">
                          <a:solidFill>
                            <a:srgbClr val="0000FF"/>
                          </a:solidFill>
                          <a:latin typeface="宋体"/>
                          <a:ea typeface="方正书宋简体"/>
                          <a:cs typeface="Times New Roman"/>
                        </a:rPr>
                        <a:t>0821101</a:t>
                      </a:r>
                      <a:endParaRPr lang="zh-CN" sz="16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FF"/>
                          </a:solidFill>
                          <a:latin typeface="Times New Roman"/>
                          <a:ea typeface="宋体"/>
                          <a:cs typeface="Times New Roman"/>
                        </a:rPr>
                        <a:t>张立</a:t>
                      </a:r>
                      <a:r>
                        <a:rPr lang="en-US" sz="1400" b="1" kern="1000">
                          <a:solidFill>
                            <a:srgbClr val="0000FF"/>
                          </a:solidFill>
                          <a:latin typeface="Times New Roman"/>
                          <a:ea typeface="宋体"/>
                          <a:cs typeface="Times New Roman"/>
                        </a:rPr>
                        <a:t>   </a:t>
                      </a:r>
                      <a:endParaRPr lang="zh-CN" sz="1600" b="1" kern="100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386">
                <a:tc>
                  <a:txBody>
                    <a:bodyPr/>
                    <a:lstStyle/>
                    <a:p>
                      <a:pPr indent="127000" algn="ctr">
                        <a:spcAft>
                          <a:spcPts val="0"/>
                        </a:spcAft>
                      </a:pPr>
                      <a:r>
                        <a:rPr lang="en-US" sz="1400" b="1" kern="1000" dirty="0">
                          <a:solidFill>
                            <a:srgbClr val="0000FF"/>
                          </a:solidFill>
                          <a:latin typeface="宋体"/>
                          <a:ea typeface="方正书宋简体"/>
                          <a:cs typeface="Times New Roman"/>
                        </a:rPr>
                        <a:t>0821102</a:t>
                      </a:r>
                      <a:endParaRPr lang="zh-CN" sz="16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FF"/>
                          </a:solidFill>
                          <a:latin typeface="Times New Roman"/>
                          <a:ea typeface="宋体"/>
                          <a:cs typeface="Times New Roman"/>
                        </a:rPr>
                        <a:t>吴宾</a:t>
                      </a:r>
                      <a:r>
                        <a:rPr lang="en-US" sz="1400" b="1" kern="1000">
                          <a:solidFill>
                            <a:srgbClr val="0000FF"/>
                          </a:solidFill>
                          <a:latin typeface="Times New Roman"/>
                          <a:ea typeface="宋体"/>
                          <a:cs typeface="Times New Roman"/>
                        </a:rPr>
                        <a:t>   </a:t>
                      </a:r>
                      <a:endParaRPr lang="zh-CN" sz="1600" b="1" kern="100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386">
                <a:tc>
                  <a:txBody>
                    <a:bodyPr/>
                    <a:lstStyle/>
                    <a:p>
                      <a:pPr indent="127000" algn="ctr">
                        <a:spcAft>
                          <a:spcPts val="0"/>
                        </a:spcAft>
                      </a:pPr>
                      <a:r>
                        <a:rPr lang="en-US" sz="1400" b="1" kern="1000" dirty="0">
                          <a:solidFill>
                            <a:srgbClr val="0000FF"/>
                          </a:solidFill>
                          <a:latin typeface="宋体"/>
                          <a:ea typeface="方正书宋简体"/>
                          <a:cs typeface="Times New Roman"/>
                        </a:rPr>
                        <a:t>0821103</a:t>
                      </a:r>
                      <a:endParaRPr lang="zh-CN" sz="16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FF"/>
                          </a:solidFill>
                          <a:latin typeface="Times New Roman"/>
                          <a:ea typeface="宋体"/>
                          <a:cs typeface="Times New Roman"/>
                        </a:rPr>
                        <a:t>张海</a:t>
                      </a:r>
                      <a:r>
                        <a:rPr lang="en-US" sz="1400" b="1" kern="1000">
                          <a:solidFill>
                            <a:srgbClr val="0000FF"/>
                          </a:solidFill>
                          <a:latin typeface="Times New Roman"/>
                          <a:ea typeface="宋体"/>
                          <a:cs typeface="Times New Roman"/>
                        </a:rPr>
                        <a:t>   </a:t>
                      </a:r>
                      <a:endParaRPr lang="zh-CN" sz="1600" b="1" kern="100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386">
                <a:tc>
                  <a:txBody>
                    <a:bodyPr/>
                    <a:lstStyle/>
                    <a:p>
                      <a:pPr indent="127000" algn="ctr">
                        <a:spcAft>
                          <a:spcPts val="0"/>
                        </a:spcAft>
                      </a:pPr>
                      <a:r>
                        <a:rPr lang="en-US" sz="1400" b="1" kern="1000" dirty="0">
                          <a:solidFill>
                            <a:srgbClr val="0000FF"/>
                          </a:solidFill>
                          <a:latin typeface="宋体"/>
                          <a:ea typeface="方正书宋简体"/>
                          <a:cs typeface="Times New Roman"/>
                        </a:rPr>
                        <a:t>0831101</a:t>
                      </a:r>
                      <a:endParaRPr lang="zh-CN" sz="16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FF"/>
                          </a:solidFill>
                          <a:latin typeface="Times New Roman"/>
                          <a:ea typeface="宋体"/>
                          <a:cs typeface="Times New Roman"/>
                        </a:rPr>
                        <a:t>钱小平</a:t>
                      </a:r>
                      <a:r>
                        <a:rPr lang="en-US" sz="1400" b="1" kern="1000">
                          <a:solidFill>
                            <a:srgbClr val="0000FF"/>
                          </a:solidFill>
                          <a:latin typeface="Times New Roman"/>
                          <a:ea typeface="宋体"/>
                          <a:cs typeface="Times New Roman"/>
                        </a:rPr>
                        <a:t>  </a:t>
                      </a:r>
                      <a:endParaRPr lang="zh-CN" sz="1600" b="1" kern="100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386">
                <a:tc>
                  <a:txBody>
                    <a:bodyPr/>
                    <a:lstStyle/>
                    <a:p>
                      <a:pPr indent="127000" algn="ctr">
                        <a:spcAft>
                          <a:spcPts val="0"/>
                        </a:spcAft>
                      </a:pPr>
                      <a:r>
                        <a:rPr lang="en-US" sz="1400" b="1" kern="1000" dirty="0">
                          <a:solidFill>
                            <a:srgbClr val="0000FF"/>
                          </a:solidFill>
                          <a:latin typeface="宋体"/>
                          <a:ea typeface="方正书宋简体"/>
                          <a:cs typeface="Times New Roman"/>
                        </a:rPr>
                        <a:t>0831102</a:t>
                      </a:r>
                      <a:endParaRPr lang="zh-CN" sz="16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FF"/>
                          </a:solidFill>
                          <a:latin typeface="Times New Roman"/>
                          <a:ea typeface="宋体"/>
                          <a:cs typeface="Times New Roman"/>
                        </a:rPr>
                        <a:t>王大力</a:t>
                      </a:r>
                      <a:r>
                        <a:rPr lang="en-US" sz="1400" b="1" kern="1000">
                          <a:solidFill>
                            <a:srgbClr val="0000FF"/>
                          </a:solidFill>
                          <a:latin typeface="Times New Roman"/>
                          <a:ea typeface="宋体"/>
                          <a:cs typeface="Times New Roman"/>
                        </a:rPr>
                        <a:t>  </a:t>
                      </a:r>
                      <a:endParaRPr lang="zh-CN" sz="1600" b="1" kern="100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386">
                <a:tc>
                  <a:txBody>
                    <a:bodyPr/>
                    <a:lstStyle/>
                    <a:p>
                      <a:pPr indent="127000" algn="ctr">
                        <a:spcAft>
                          <a:spcPts val="0"/>
                        </a:spcAft>
                      </a:pPr>
                      <a:r>
                        <a:rPr lang="en-US" sz="1400" b="1" kern="1000" dirty="0">
                          <a:solidFill>
                            <a:srgbClr val="0000FF"/>
                          </a:solidFill>
                          <a:latin typeface="宋体"/>
                          <a:ea typeface="方正书宋简体"/>
                          <a:cs typeface="Times New Roman"/>
                        </a:rPr>
                        <a:t>0831103</a:t>
                      </a:r>
                      <a:endParaRPr lang="zh-CN" sz="16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FF"/>
                          </a:solidFill>
                          <a:latin typeface="Times New Roman"/>
                          <a:ea typeface="宋体"/>
                          <a:cs typeface="Times New Roman"/>
                        </a:rPr>
                        <a:t>张姗姗</a:t>
                      </a:r>
                      <a:r>
                        <a:rPr lang="en-US" sz="1400" b="1" kern="1000" dirty="0">
                          <a:solidFill>
                            <a:srgbClr val="0000FF"/>
                          </a:solidFill>
                          <a:latin typeface="Times New Roman"/>
                          <a:ea typeface="宋体"/>
                          <a:cs typeface="Times New Roman"/>
                        </a:rPr>
                        <a:t>  </a:t>
                      </a:r>
                      <a:endParaRPr lang="zh-CN" sz="1600" b="1" kern="1000" dirty="0">
                        <a:solidFill>
                          <a:srgbClr val="0000FF"/>
                        </a:solidFill>
                        <a:latin typeface="Times New Roman"/>
                        <a:ea typeface="方正书宋简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注意</a:t>
            </a:r>
            <a:endParaRPr lang="zh-CN" altLang="en-US" dirty="0"/>
          </a:p>
        </p:txBody>
      </p:sp>
      <p:sp>
        <p:nvSpPr>
          <p:cNvPr id="3" name="内容占位符 2"/>
          <p:cNvSpPr>
            <a:spLocks noGrp="1"/>
          </p:cNvSpPr>
          <p:nvPr>
            <p:ph idx="1"/>
          </p:nvPr>
        </p:nvSpPr>
        <p:spPr/>
        <p:txBody>
          <a:bodyPr/>
          <a:lstStyle/>
          <a:p>
            <a:pPr lvl="0"/>
            <a:r>
              <a:rPr lang="en-US" altLang="zh-CN" dirty="0" smtClean="0"/>
              <a:t>GROUP BY</a:t>
            </a:r>
            <a:r>
              <a:rPr lang="zh-CN" altLang="zh-CN" dirty="0" smtClean="0"/>
              <a:t>子句中的分组依据列必须是表中存在的列名，不能使用</a:t>
            </a:r>
            <a:r>
              <a:rPr lang="en-US" altLang="zh-CN" dirty="0" smtClean="0"/>
              <a:t>AS</a:t>
            </a:r>
            <a:r>
              <a:rPr lang="zh-CN" altLang="zh-CN" dirty="0" smtClean="0"/>
              <a:t>子句指派的列别名。</a:t>
            </a:r>
          </a:p>
          <a:p>
            <a:r>
              <a:rPr lang="zh-CN" altLang="zh-CN" dirty="0" smtClean="0"/>
              <a:t>带有</a:t>
            </a:r>
            <a:r>
              <a:rPr lang="en-US" altLang="zh-CN" dirty="0" smtClean="0"/>
              <a:t>GROUP BY </a:t>
            </a:r>
            <a:r>
              <a:rPr lang="zh-CN" altLang="zh-CN" dirty="0" smtClean="0"/>
              <a:t>子句的</a:t>
            </a:r>
            <a:r>
              <a:rPr lang="en-US" altLang="zh-CN" dirty="0" smtClean="0"/>
              <a:t>SELECT</a:t>
            </a:r>
            <a:r>
              <a:rPr lang="zh-CN" altLang="zh-CN" dirty="0" smtClean="0"/>
              <a:t>语句的查询列表中只能出现分组依据列和统计函数，因为分组后每个组只返回一行结果。</a:t>
            </a:r>
            <a:endParaRPr lang="zh-CN" altLang="en-US" dirty="0"/>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60</a:t>
            </a:fld>
            <a:endParaRPr lang="zh-CN" alt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467544" y="1414934"/>
            <a:ext cx="8280920" cy="4678362"/>
          </a:xfrm>
        </p:spPr>
        <p:txBody>
          <a:bodyPr/>
          <a:lstStyle/>
          <a:p>
            <a:r>
              <a:rPr lang="zh-CN" altLang="zh-CN" dirty="0" smtClean="0"/>
              <a:t>例</a:t>
            </a:r>
            <a:r>
              <a:rPr lang="en-US" altLang="zh-CN" dirty="0" smtClean="0"/>
              <a:t>34 </a:t>
            </a:r>
            <a:r>
              <a:rPr lang="zh-CN" altLang="zh-CN" dirty="0" smtClean="0"/>
              <a:t>统计每个系的学生人数和平均年龄。</a:t>
            </a:r>
          </a:p>
          <a:p>
            <a:pPr>
              <a:buNone/>
            </a:pPr>
            <a:r>
              <a:rPr lang="en-US" altLang="zh-CN" dirty="0" smtClean="0">
                <a:solidFill>
                  <a:srgbClr val="005800"/>
                </a:solidFill>
              </a:rPr>
              <a:t>SELECT </a:t>
            </a:r>
            <a:r>
              <a:rPr lang="en-US" altLang="zh-CN" dirty="0" err="1" smtClean="0">
                <a:solidFill>
                  <a:srgbClr val="005800"/>
                </a:solidFill>
              </a:rPr>
              <a:t>Sdept</a:t>
            </a:r>
            <a:r>
              <a:rPr lang="en-US" altLang="zh-CN" dirty="0" smtClean="0">
                <a:solidFill>
                  <a:srgbClr val="005800"/>
                </a:solidFill>
              </a:rPr>
              <a:t>, COUNT(*) AS </a:t>
            </a:r>
            <a:r>
              <a:rPr lang="zh-CN" altLang="zh-CN" dirty="0" smtClean="0">
                <a:solidFill>
                  <a:srgbClr val="005800"/>
                </a:solidFill>
              </a:rPr>
              <a:t>学生人数</a:t>
            </a:r>
            <a:r>
              <a:rPr lang="en-US" altLang="zh-CN" dirty="0" smtClean="0">
                <a:solidFill>
                  <a:srgbClr val="005800"/>
                </a:solidFill>
              </a:rPr>
              <a:t>, AVG(Sage) AS </a:t>
            </a:r>
            <a:r>
              <a:rPr lang="zh-CN" altLang="zh-CN" dirty="0" smtClean="0">
                <a:solidFill>
                  <a:srgbClr val="005800"/>
                </a:solidFill>
              </a:rPr>
              <a:t>平均年龄</a:t>
            </a:r>
            <a:r>
              <a:rPr lang="en-US" altLang="zh-CN" dirty="0" smtClean="0">
                <a:solidFill>
                  <a:srgbClr val="005800"/>
                </a:solidFill>
              </a:rPr>
              <a:t> </a:t>
            </a:r>
            <a:endParaRPr lang="zh-CN" altLang="zh-CN" dirty="0" smtClean="0">
              <a:solidFill>
                <a:srgbClr val="005800"/>
              </a:solidFill>
            </a:endParaRPr>
          </a:p>
          <a:p>
            <a:pPr>
              <a:buNone/>
            </a:pPr>
            <a:r>
              <a:rPr lang="en-US" altLang="zh-CN" dirty="0" smtClean="0">
                <a:solidFill>
                  <a:srgbClr val="005800"/>
                </a:solidFill>
              </a:rPr>
              <a:t>  FROM Student </a:t>
            </a:r>
            <a:endParaRPr lang="zh-CN" altLang="zh-CN" dirty="0" smtClean="0">
              <a:solidFill>
                <a:srgbClr val="005800"/>
              </a:solidFill>
            </a:endParaRPr>
          </a:p>
          <a:p>
            <a:pPr>
              <a:buNone/>
            </a:pPr>
            <a:r>
              <a:rPr lang="en-US" altLang="zh-CN" dirty="0" smtClean="0">
                <a:solidFill>
                  <a:srgbClr val="005800"/>
                </a:solidFill>
              </a:rPr>
              <a:t>  </a:t>
            </a:r>
            <a:r>
              <a:rPr lang="en-US" altLang="zh-CN" dirty="0" smtClean="0">
                <a:solidFill>
                  <a:srgbClr val="C00000"/>
                </a:solidFill>
              </a:rPr>
              <a:t>GROUP BY </a:t>
            </a:r>
            <a:r>
              <a:rPr lang="en-US" altLang="zh-CN" dirty="0" err="1" smtClean="0">
                <a:solidFill>
                  <a:srgbClr val="C00000"/>
                </a:solidFill>
              </a:rPr>
              <a:t>Sdept</a:t>
            </a:r>
            <a:endParaRPr lang="zh-CN" altLang="en-US" dirty="0">
              <a:solidFill>
                <a:srgbClr val="C000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61</a:t>
            </a:fld>
            <a:endParaRPr lang="zh-CN" alt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r>
              <a:rPr lang="zh-CN" altLang="zh-CN" dirty="0" smtClean="0"/>
              <a:t>例</a:t>
            </a:r>
            <a:r>
              <a:rPr lang="en-US" altLang="zh-CN" dirty="0" smtClean="0"/>
              <a:t>35 </a:t>
            </a:r>
            <a:r>
              <a:rPr lang="zh-CN" altLang="zh-CN" dirty="0" smtClean="0"/>
              <a:t>带</a:t>
            </a:r>
            <a:r>
              <a:rPr lang="en-US" altLang="zh-CN" dirty="0" smtClean="0"/>
              <a:t>WHERE</a:t>
            </a:r>
            <a:r>
              <a:rPr lang="zh-CN" altLang="zh-CN" dirty="0" smtClean="0"/>
              <a:t>子句的分组。统计每个系的女生人数。</a:t>
            </a:r>
          </a:p>
          <a:p>
            <a:pPr lvl="1">
              <a:buNone/>
            </a:pPr>
            <a:r>
              <a:rPr lang="en-US" altLang="zh-CN" dirty="0" smtClean="0">
                <a:solidFill>
                  <a:srgbClr val="005800"/>
                </a:solidFill>
              </a:rPr>
              <a:t>SELECT </a:t>
            </a:r>
            <a:r>
              <a:rPr lang="en-US" altLang="zh-CN" dirty="0" err="1" smtClean="0">
                <a:solidFill>
                  <a:srgbClr val="005800"/>
                </a:solidFill>
              </a:rPr>
              <a:t>Sdept</a:t>
            </a:r>
            <a:r>
              <a:rPr lang="en-US" altLang="zh-CN" dirty="0" smtClean="0">
                <a:solidFill>
                  <a:srgbClr val="005800"/>
                </a:solidFill>
              </a:rPr>
              <a:t>, Count(*) </a:t>
            </a:r>
            <a:r>
              <a:rPr lang="zh-CN" altLang="zh-CN" dirty="0" smtClean="0">
                <a:solidFill>
                  <a:srgbClr val="005800"/>
                </a:solidFill>
              </a:rPr>
              <a:t>女生人数</a:t>
            </a:r>
            <a:r>
              <a:rPr lang="en-US" altLang="zh-CN" dirty="0" smtClean="0">
                <a:solidFill>
                  <a:srgbClr val="005800"/>
                </a:solidFill>
              </a:rPr>
              <a:t> FROM Student  </a:t>
            </a:r>
            <a:endParaRPr lang="zh-CN" altLang="zh-CN" dirty="0" smtClean="0">
              <a:solidFill>
                <a:srgbClr val="005800"/>
              </a:solidFill>
            </a:endParaRPr>
          </a:p>
          <a:p>
            <a:pPr lvl="1">
              <a:buNone/>
            </a:pPr>
            <a:r>
              <a:rPr lang="en-US" altLang="zh-CN" dirty="0" smtClean="0">
                <a:solidFill>
                  <a:srgbClr val="005800"/>
                </a:solidFill>
              </a:rPr>
              <a:t>  WHERE </a:t>
            </a:r>
            <a:r>
              <a:rPr lang="en-US" altLang="zh-CN" dirty="0" err="1" smtClean="0">
                <a:solidFill>
                  <a:srgbClr val="005800"/>
                </a:solidFill>
              </a:rPr>
              <a:t>Ssex</a:t>
            </a:r>
            <a:r>
              <a:rPr lang="en-US" altLang="zh-CN" dirty="0" smtClean="0">
                <a:solidFill>
                  <a:srgbClr val="005800"/>
                </a:solidFill>
              </a:rPr>
              <a:t> = '</a:t>
            </a:r>
            <a:r>
              <a:rPr lang="zh-CN" altLang="zh-CN" dirty="0" smtClean="0">
                <a:solidFill>
                  <a:srgbClr val="005800"/>
                </a:solidFill>
              </a:rPr>
              <a:t>女</a:t>
            </a:r>
            <a:r>
              <a:rPr lang="en-US" altLang="zh-CN" dirty="0" smtClean="0">
                <a:solidFill>
                  <a:srgbClr val="005800"/>
                </a:solidFill>
              </a:rPr>
              <a:t>' </a:t>
            </a:r>
            <a:endParaRPr lang="zh-CN" altLang="zh-CN" dirty="0" smtClean="0">
              <a:solidFill>
                <a:srgbClr val="005800"/>
              </a:solidFill>
            </a:endParaRPr>
          </a:p>
          <a:p>
            <a:pPr lvl="1">
              <a:buNone/>
            </a:pPr>
            <a:r>
              <a:rPr lang="en-US" altLang="zh-CN" dirty="0" smtClean="0">
                <a:solidFill>
                  <a:srgbClr val="005800"/>
                </a:solidFill>
              </a:rPr>
              <a:t>  </a:t>
            </a:r>
            <a:r>
              <a:rPr lang="en-US" altLang="zh-CN" dirty="0" smtClean="0">
                <a:solidFill>
                  <a:srgbClr val="C00000"/>
                </a:solidFill>
              </a:rPr>
              <a:t>GROUP BY </a:t>
            </a:r>
            <a:r>
              <a:rPr lang="en-US" altLang="zh-CN" dirty="0" err="1" smtClean="0">
                <a:solidFill>
                  <a:srgbClr val="C00000"/>
                </a:solidFill>
              </a:rPr>
              <a:t>Sdept</a:t>
            </a:r>
            <a:endParaRPr lang="zh-CN" altLang="en-US" dirty="0">
              <a:solidFill>
                <a:srgbClr val="C000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62</a:t>
            </a:fld>
            <a:endParaRPr lang="zh-CN" alt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r>
              <a:rPr lang="zh-CN" altLang="zh-CN" sz="3200" dirty="0" smtClean="0"/>
              <a:t>例</a:t>
            </a:r>
            <a:r>
              <a:rPr lang="en-US" altLang="zh-CN" sz="3200" dirty="0" smtClean="0"/>
              <a:t>36  </a:t>
            </a:r>
            <a:r>
              <a:rPr lang="zh-CN" altLang="zh-CN" sz="3200" dirty="0" smtClean="0"/>
              <a:t>按多个列分组。统计每个系的男生人数和女生人数以及男生的最大年龄和女生的最大年龄。结果按系名的升序排序</a:t>
            </a:r>
            <a:r>
              <a:rPr lang="zh-CN" altLang="en-US" sz="3200" dirty="0" smtClean="0"/>
              <a:t>。</a:t>
            </a:r>
            <a:endParaRPr lang="en-US" altLang="zh-CN" sz="3200" dirty="0" smtClean="0"/>
          </a:p>
          <a:p>
            <a:pPr>
              <a:buNone/>
            </a:pPr>
            <a:r>
              <a:rPr lang="en-US" altLang="zh-CN" sz="3200" dirty="0" smtClean="0">
                <a:solidFill>
                  <a:srgbClr val="005800"/>
                </a:solidFill>
              </a:rPr>
              <a:t>SELECT </a:t>
            </a:r>
            <a:r>
              <a:rPr lang="en-US" altLang="zh-CN" sz="3200" dirty="0" err="1" smtClean="0">
                <a:solidFill>
                  <a:srgbClr val="005800"/>
                </a:solidFill>
              </a:rPr>
              <a:t>Sdept</a:t>
            </a:r>
            <a:r>
              <a:rPr lang="en-US" altLang="zh-CN" sz="3200" dirty="0" smtClean="0">
                <a:solidFill>
                  <a:srgbClr val="005800"/>
                </a:solidFill>
              </a:rPr>
              <a:t>, </a:t>
            </a:r>
            <a:r>
              <a:rPr lang="en-US" altLang="zh-CN" sz="3200" dirty="0" err="1" smtClean="0">
                <a:solidFill>
                  <a:srgbClr val="005800"/>
                </a:solidFill>
              </a:rPr>
              <a:t>Ssex</a:t>
            </a:r>
            <a:r>
              <a:rPr lang="en-US" altLang="zh-CN" sz="3200" dirty="0" smtClean="0">
                <a:solidFill>
                  <a:srgbClr val="005800"/>
                </a:solidFill>
              </a:rPr>
              <a:t>, Count(*) </a:t>
            </a:r>
            <a:r>
              <a:rPr lang="zh-CN" altLang="zh-CN" sz="3200" dirty="0" smtClean="0">
                <a:solidFill>
                  <a:srgbClr val="005800"/>
                </a:solidFill>
              </a:rPr>
              <a:t>人数</a:t>
            </a:r>
            <a:r>
              <a:rPr lang="en-US" altLang="zh-CN" sz="3200" dirty="0" smtClean="0">
                <a:solidFill>
                  <a:srgbClr val="005800"/>
                </a:solidFill>
              </a:rPr>
              <a:t>, Max(Sage) </a:t>
            </a:r>
            <a:r>
              <a:rPr lang="zh-CN" altLang="zh-CN" sz="3200" dirty="0" smtClean="0">
                <a:solidFill>
                  <a:srgbClr val="005800"/>
                </a:solidFill>
              </a:rPr>
              <a:t>最大年龄</a:t>
            </a:r>
          </a:p>
          <a:p>
            <a:pPr>
              <a:buNone/>
            </a:pPr>
            <a:r>
              <a:rPr lang="en-US" altLang="zh-CN" sz="3200" dirty="0" smtClean="0">
                <a:solidFill>
                  <a:srgbClr val="005800"/>
                </a:solidFill>
              </a:rPr>
              <a:t>  FROM Student </a:t>
            </a:r>
            <a:endParaRPr lang="zh-CN" altLang="zh-CN" sz="3200" dirty="0" smtClean="0">
              <a:solidFill>
                <a:srgbClr val="005800"/>
              </a:solidFill>
            </a:endParaRPr>
          </a:p>
          <a:p>
            <a:pPr>
              <a:buNone/>
            </a:pPr>
            <a:r>
              <a:rPr lang="en-US" altLang="zh-CN" sz="3200" dirty="0" smtClean="0">
                <a:solidFill>
                  <a:srgbClr val="005800"/>
                </a:solidFill>
              </a:rPr>
              <a:t>  </a:t>
            </a:r>
            <a:r>
              <a:rPr lang="en-US" altLang="zh-CN" sz="3200" dirty="0" smtClean="0">
                <a:solidFill>
                  <a:srgbClr val="C00000"/>
                </a:solidFill>
              </a:rPr>
              <a:t>GROUP BY </a:t>
            </a:r>
            <a:r>
              <a:rPr lang="en-US" altLang="zh-CN" sz="3200" dirty="0" err="1" smtClean="0">
                <a:solidFill>
                  <a:srgbClr val="C00000"/>
                </a:solidFill>
              </a:rPr>
              <a:t>Sdept</a:t>
            </a:r>
            <a:r>
              <a:rPr lang="en-US" altLang="zh-CN" sz="3200" dirty="0" smtClean="0">
                <a:solidFill>
                  <a:srgbClr val="C00000"/>
                </a:solidFill>
              </a:rPr>
              <a:t>, </a:t>
            </a:r>
            <a:r>
              <a:rPr lang="en-US" altLang="zh-CN" sz="3200" dirty="0" err="1" smtClean="0">
                <a:solidFill>
                  <a:srgbClr val="C00000"/>
                </a:solidFill>
              </a:rPr>
              <a:t>Ssex</a:t>
            </a:r>
            <a:endParaRPr lang="zh-CN" altLang="zh-CN" sz="3200" dirty="0" smtClean="0">
              <a:solidFill>
                <a:srgbClr val="C00000"/>
              </a:solidFill>
            </a:endParaRPr>
          </a:p>
          <a:p>
            <a:pPr>
              <a:buNone/>
            </a:pPr>
            <a:r>
              <a:rPr lang="en-US" altLang="zh-CN" sz="3200" dirty="0" smtClean="0">
                <a:solidFill>
                  <a:srgbClr val="005800"/>
                </a:solidFill>
              </a:rPr>
              <a:t>  ORDER BY </a:t>
            </a:r>
            <a:r>
              <a:rPr lang="en-US" altLang="zh-CN" sz="3200" dirty="0" err="1" smtClean="0">
                <a:solidFill>
                  <a:srgbClr val="005800"/>
                </a:solidFill>
              </a:rPr>
              <a:t>Sdept</a:t>
            </a:r>
            <a:endParaRPr lang="zh-CN" altLang="en-US" sz="3200" dirty="0">
              <a:solidFill>
                <a:srgbClr val="0058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63</a:t>
            </a:fld>
            <a:endParaRPr lang="zh-CN" alt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HAVING</a:t>
            </a:r>
            <a:r>
              <a:rPr lang="zh-CN" altLang="en-US" dirty="0" smtClean="0"/>
              <a:t>子句</a:t>
            </a:r>
            <a:endParaRPr lang="zh-CN" altLang="en-US" dirty="0"/>
          </a:p>
        </p:txBody>
      </p:sp>
      <p:sp>
        <p:nvSpPr>
          <p:cNvPr id="3" name="内容占位符 2"/>
          <p:cNvSpPr>
            <a:spLocks noGrp="1"/>
          </p:cNvSpPr>
          <p:nvPr>
            <p:ph idx="1"/>
          </p:nvPr>
        </p:nvSpPr>
        <p:spPr>
          <a:xfrm>
            <a:off x="566738" y="1484784"/>
            <a:ext cx="8001000" cy="2952328"/>
          </a:xfrm>
        </p:spPr>
        <p:txBody>
          <a:bodyPr/>
          <a:lstStyle/>
          <a:p>
            <a:r>
              <a:rPr lang="en-US" altLang="zh-CN" dirty="0" smtClean="0"/>
              <a:t>HAVING</a:t>
            </a:r>
            <a:r>
              <a:rPr lang="zh-CN" altLang="en-US" dirty="0" smtClean="0"/>
              <a:t>用于对分组自身进行限制，它有点象</a:t>
            </a:r>
            <a:r>
              <a:rPr lang="en-US" altLang="zh-CN" dirty="0" smtClean="0"/>
              <a:t>WHERE</a:t>
            </a:r>
            <a:r>
              <a:rPr lang="zh-CN" altLang="en-US" dirty="0" smtClean="0"/>
              <a:t>子句，但它用于组而比是对单个记录。</a:t>
            </a:r>
          </a:p>
          <a:p>
            <a:endParaRPr lang="zh-CN" altLang="en-US" dirty="0"/>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64</a:t>
            </a:fld>
            <a:endParaRPr lang="zh-CN" alt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467544" y="1414934"/>
            <a:ext cx="8208912" cy="4678362"/>
          </a:xfrm>
        </p:spPr>
        <p:txBody>
          <a:bodyPr/>
          <a:lstStyle/>
          <a:p>
            <a:r>
              <a:rPr lang="zh-CN" altLang="zh-CN" dirty="0" smtClean="0"/>
              <a:t>例</a:t>
            </a:r>
            <a:r>
              <a:rPr lang="en-US" altLang="zh-CN" dirty="0" smtClean="0"/>
              <a:t>37 </a:t>
            </a:r>
            <a:r>
              <a:rPr lang="zh-CN" altLang="zh-CN" dirty="0" smtClean="0"/>
              <a:t>查询选课门数超过</a:t>
            </a:r>
            <a:r>
              <a:rPr lang="en-US" altLang="zh-CN" dirty="0" smtClean="0"/>
              <a:t>3</a:t>
            </a:r>
            <a:r>
              <a:rPr lang="zh-CN" altLang="zh-CN" dirty="0" smtClean="0"/>
              <a:t>门的学生的学号和选课门数。</a:t>
            </a:r>
          </a:p>
          <a:p>
            <a:pPr>
              <a:buNone/>
            </a:pPr>
            <a:r>
              <a:rPr lang="en-US" altLang="zh-CN" sz="3200" dirty="0" smtClean="0">
                <a:solidFill>
                  <a:srgbClr val="005800"/>
                </a:solidFill>
              </a:rPr>
              <a:t>SELECT </a:t>
            </a:r>
            <a:r>
              <a:rPr lang="en-US" altLang="zh-CN" sz="3200" dirty="0" err="1" smtClean="0">
                <a:solidFill>
                  <a:srgbClr val="005800"/>
                </a:solidFill>
              </a:rPr>
              <a:t>Sno</a:t>
            </a:r>
            <a:r>
              <a:rPr lang="en-US" altLang="zh-CN" sz="3200" dirty="0" smtClean="0">
                <a:solidFill>
                  <a:srgbClr val="005800"/>
                </a:solidFill>
              </a:rPr>
              <a:t>, Count(*) </a:t>
            </a:r>
            <a:r>
              <a:rPr lang="zh-CN" altLang="zh-CN" sz="3200" dirty="0" smtClean="0">
                <a:solidFill>
                  <a:srgbClr val="005800"/>
                </a:solidFill>
              </a:rPr>
              <a:t>选课门数</a:t>
            </a:r>
            <a:r>
              <a:rPr lang="en-US" altLang="zh-CN" sz="3200" dirty="0" smtClean="0">
                <a:solidFill>
                  <a:srgbClr val="005800"/>
                </a:solidFill>
              </a:rPr>
              <a:t> FROM SC </a:t>
            </a:r>
            <a:endParaRPr lang="zh-CN" altLang="zh-CN" sz="3200" dirty="0" smtClean="0">
              <a:solidFill>
                <a:srgbClr val="005800"/>
              </a:solidFill>
            </a:endParaRPr>
          </a:p>
          <a:p>
            <a:pPr>
              <a:buNone/>
            </a:pPr>
            <a:r>
              <a:rPr lang="en-US" altLang="zh-CN" sz="3200" dirty="0" smtClean="0">
                <a:solidFill>
                  <a:srgbClr val="005800"/>
                </a:solidFill>
              </a:rPr>
              <a:t>  GROUP BY </a:t>
            </a:r>
            <a:r>
              <a:rPr lang="en-US" altLang="zh-CN" sz="3200" dirty="0" err="1" smtClean="0">
                <a:solidFill>
                  <a:srgbClr val="005800"/>
                </a:solidFill>
              </a:rPr>
              <a:t>Sno</a:t>
            </a:r>
            <a:r>
              <a:rPr lang="en-US" altLang="zh-CN" sz="3200" dirty="0" smtClean="0">
                <a:solidFill>
                  <a:srgbClr val="005800"/>
                </a:solidFill>
              </a:rPr>
              <a:t> </a:t>
            </a:r>
            <a:r>
              <a:rPr lang="en-US" altLang="zh-CN" sz="3200" dirty="0" smtClean="0">
                <a:solidFill>
                  <a:srgbClr val="C00000"/>
                </a:solidFill>
              </a:rPr>
              <a:t>HAVING COUNT(*) &gt; 3</a:t>
            </a:r>
          </a:p>
          <a:p>
            <a:r>
              <a:rPr lang="zh-CN" altLang="zh-CN" sz="3200" dirty="0" smtClean="0"/>
              <a:t>处理过程为：先执行</a:t>
            </a:r>
            <a:r>
              <a:rPr lang="en-US" altLang="zh-CN" sz="3200" dirty="0" smtClean="0"/>
              <a:t>GROUP BY</a:t>
            </a:r>
            <a:r>
              <a:rPr lang="zh-CN" altLang="zh-CN" sz="3200" dirty="0" smtClean="0"/>
              <a:t>子句对</a:t>
            </a:r>
            <a:r>
              <a:rPr lang="en-US" altLang="zh-CN" sz="3200" dirty="0" smtClean="0"/>
              <a:t>SC</a:t>
            </a:r>
            <a:r>
              <a:rPr lang="zh-CN" altLang="zh-CN" sz="3200" dirty="0" smtClean="0"/>
              <a:t>表数据按</a:t>
            </a:r>
            <a:r>
              <a:rPr lang="en-US" altLang="zh-CN" sz="3200" dirty="0" err="1" smtClean="0"/>
              <a:t>Sno</a:t>
            </a:r>
            <a:r>
              <a:rPr lang="zh-CN" altLang="zh-CN" sz="3200" dirty="0" smtClean="0"/>
              <a:t>进行分组，然后再用统计函数</a:t>
            </a:r>
            <a:r>
              <a:rPr lang="en-US" altLang="zh-CN" sz="3200" dirty="0" smtClean="0"/>
              <a:t>COUNT</a:t>
            </a:r>
            <a:r>
              <a:rPr lang="zh-CN" altLang="zh-CN" sz="3200" dirty="0" smtClean="0"/>
              <a:t>分别对每一组进行统计，最后筛选出统计结果满足大于</a:t>
            </a:r>
            <a:r>
              <a:rPr lang="en-US" altLang="zh-CN" sz="3200" dirty="0" smtClean="0"/>
              <a:t>3</a:t>
            </a:r>
            <a:r>
              <a:rPr lang="zh-CN" altLang="zh-CN" sz="3200" dirty="0" smtClean="0"/>
              <a:t>的组</a:t>
            </a:r>
            <a:r>
              <a:rPr lang="zh-CN" altLang="en-US" sz="3200" dirty="0" smtClean="0"/>
              <a:t>。</a:t>
            </a:r>
            <a:endParaRPr lang="zh-CN" altLang="en-US" sz="3200" dirty="0">
              <a:solidFill>
                <a:srgbClr val="C000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65</a:t>
            </a:fld>
            <a:endParaRPr lang="zh-CN" alt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467544" y="1196752"/>
            <a:ext cx="8424936" cy="4896544"/>
          </a:xfrm>
        </p:spPr>
        <p:txBody>
          <a:bodyPr/>
          <a:lstStyle/>
          <a:p>
            <a:pPr>
              <a:lnSpc>
                <a:spcPct val="100000"/>
              </a:lnSpc>
              <a:spcBef>
                <a:spcPts val="600"/>
              </a:spcBef>
            </a:pPr>
            <a:r>
              <a:rPr lang="zh-CN" altLang="zh-CN" sz="2800" dirty="0"/>
              <a:t>例</a:t>
            </a:r>
            <a:r>
              <a:rPr lang="en-US" altLang="zh-CN" sz="2800" dirty="0"/>
              <a:t>38  </a:t>
            </a:r>
            <a:r>
              <a:rPr lang="zh-CN" altLang="zh-CN" sz="2800" dirty="0"/>
              <a:t>查询计算机系和信息管理系每个系的学生人数，可以有如下两种写法。</a:t>
            </a:r>
          </a:p>
          <a:p>
            <a:pPr>
              <a:lnSpc>
                <a:spcPct val="100000"/>
              </a:lnSpc>
              <a:spcBef>
                <a:spcPts val="600"/>
              </a:spcBef>
            </a:pPr>
            <a:r>
              <a:rPr lang="zh-CN" altLang="zh-CN" sz="2800" dirty="0"/>
              <a:t>第一种：</a:t>
            </a:r>
          </a:p>
          <a:p>
            <a:pPr marL="0" indent="0">
              <a:lnSpc>
                <a:spcPct val="100000"/>
              </a:lnSpc>
              <a:spcBef>
                <a:spcPts val="600"/>
              </a:spcBef>
              <a:buNone/>
            </a:pPr>
            <a:r>
              <a:rPr lang="en-US" altLang="zh-CN" sz="2800" dirty="0">
                <a:solidFill>
                  <a:srgbClr val="FF0000"/>
                </a:solidFill>
              </a:rPr>
              <a:t>SELECT </a:t>
            </a:r>
            <a:r>
              <a:rPr lang="en-US" altLang="zh-CN" sz="2800" dirty="0" err="1">
                <a:solidFill>
                  <a:srgbClr val="FF0000"/>
                </a:solidFill>
              </a:rPr>
              <a:t>Sdept</a:t>
            </a:r>
            <a:r>
              <a:rPr lang="en-US" altLang="zh-CN" sz="2800" dirty="0">
                <a:solidFill>
                  <a:srgbClr val="FF0000"/>
                </a:solidFill>
              </a:rPr>
              <a:t>, COUNT(*)  FROM Student</a:t>
            </a:r>
            <a:endParaRPr lang="zh-CN" altLang="zh-CN" sz="2800" dirty="0">
              <a:solidFill>
                <a:srgbClr val="FF0000"/>
              </a:solidFill>
            </a:endParaRPr>
          </a:p>
          <a:p>
            <a:pPr marL="0" indent="0">
              <a:lnSpc>
                <a:spcPct val="100000"/>
              </a:lnSpc>
              <a:spcBef>
                <a:spcPts val="600"/>
              </a:spcBef>
              <a:buNone/>
            </a:pPr>
            <a:r>
              <a:rPr lang="en-US" altLang="zh-CN" sz="2800" dirty="0">
                <a:solidFill>
                  <a:srgbClr val="FF0000"/>
                </a:solidFill>
              </a:rPr>
              <a:t>  GROUP BY </a:t>
            </a:r>
            <a:r>
              <a:rPr lang="en-US" altLang="zh-CN" sz="2800" dirty="0" err="1">
                <a:solidFill>
                  <a:srgbClr val="FF0000"/>
                </a:solidFill>
              </a:rPr>
              <a:t>Sdept</a:t>
            </a:r>
            <a:endParaRPr lang="zh-CN" altLang="zh-CN" sz="2800" dirty="0">
              <a:solidFill>
                <a:srgbClr val="FF0000"/>
              </a:solidFill>
            </a:endParaRPr>
          </a:p>
          <a:p>
            <a:pPr marL="0" indent="0">
              <a:lnSpc>
                <a:spcPct val="100000"/>
              </a:lnSpc>
              <a:spcBef>
                <a:spcPts val="600"/>
              </a:spcBef>
              <a:buNone/>
            </a:pPr>
            <a:r>
              <a:rPr lang="en-US" altLang="zh-CN" sz="2800" dirty="0">
                <a:solidFill>
                  <a:srgbClr val="FF0000"/>
                </a:solidFill>
              </a:rPr>
              <a:t>  HAVING </a:t>
            </a:r>
            <a:r>
              <a:rPr lang="en-US" altLang="zh-CN" sz="2800" dirty="0" err="1">
                <a:solidFill>
                  <a:srgbClr val="FF0000"/>
                </a:solidFill>
              </a:rPr>
              <a:t>Sdept</a:t>
            </a:r>
            <a:r>
              <a:rPr lang="en-US" altLang="zh-CN" sz="2800" dirty="0">
                <a:solidFill>
                  <a:srgbClr val="FF0000"/>
                </a:solidFill>
              </a:rPr>
              <a:t> in ( '</a:t>
            </a:r>
            <a:r>
              <a:rPr lang="zh-CN" altLang="zh-CN" sz="2800" dirty="0">
                <a:solidFill>
                  <a:srgbClr val="FF0000"/>
                </a:solidFill>
              </a:rPr>
              <a:t>计算机系</a:t>
            </a:r>
            <a:r>
              <a:rPr lang="en-US" altLang="zh-CN" sz="2800" dirty="0">
                <a:solidFill>
                  <a:srgbClr val="FF0000"/>
                </a:solidFill>
              </a:rPr>
              <a:t>', '</a:t>
            </a:r>
            <a:r>
              <a:rPr lang="zh-CN" altLang="zh-CN" sz="2800" dirty="0">
                <a:solidFill>
                  <a:srgbClr val="FF0000"/>
                </a:solidFill>
              </a:rPr>
              <a:t>信息管理系</a:t>
            </a:r>
            <a:r>
              <a:rPr lang="en-US" altLang="zh-CN" sz="2800" dirty="0">
                <a:solidFill>
                  <a:srgbClr val="FF0000"/>
                </a:solidFill>
              </a:rPr>
              <a:t>')</a:t>
            </a:r>
            <a:endParaRPr lang="zh-CN" altLang="zh-CN" sz="2800" dirty="0">
              <a:solidFill>
                <a:srgbClr val="FF0000"/>
              </a:solidFill>
            </a:endParaRPr>
          </a:p>
          <a:p>
            <a:pPr>
              <a:lnSpc>
                <a:spcPct val="100000"/>
              </a:lnSpc>
              <a:spcBef>
                <a:spcPts val="600"/>
              </a:spcBef>
            </a:pPr>
            <a:r>
              <a:rPr lang="zh-CN" altLang="zh-CN" sz="2800" dirty="0"/>
              <a:t>第二种</a:t>
            </a:r>
            <a:r>
              <a:rPr lang="zh-CN" altLang="zh-CN" sz="2800" dirty="0" smtClean="0"/>
              <a:t>：</a:t>
            </a:r>
            <a:r>
              <a:rPr lang="zh-CN" altLang="en-US" sz="2800" dirty="0" smtClean="0"/>
              <a:t>效率高</a:t>
            </a:r>
            <a:endParaRPr lang="zh-CN" altLang="zh-CN" sz="2800" dirty="0"/>
          </a:p>
          <a:p>
            <a:pPr marL="0" indent="0">
              <a:lnSpc>
                <a:spcPct val="100000"/>
              </a:lnSpc>
              <a:spcBef>
                <a:spcPts val="600"/>
              </a:spcBef>
              <a:buNone/>
            </a:pPr>
            <a:r>
              <a:rPr lang="en-US" altLang="zh-CN" sz="2800" dirty="0">
                <a:solidFill>
                  <a:srgbClr val="FF0000"/>
                </a:solidFill>
              </a:rPr>
              <a:t>SELECT </a:t>
            </a:r>
            <a:r>
              <a:rPr lang="en-US" altLang="zh-CN" sz="2800" dirty="0" err="1">
                <a:solidFill>
                  <a:srgbClr val="FF0000"/>
                </a:solidFill>
              </a:rPr>
              <a:t>sdept</a:t>
            </a:r>
            <a:r>
              <a:rPr lang="en-US" altLang="zh-CN" sz="2800" dirty="0">
                <a:solidFill>
                  <a:srgbClr val="FF0000"/>
                </a:solidFill>
              </a:rPr>
              <a:t>, COUNT (*)  FROM Student</a:t>
            </a:r>
            <a:endParaRPr lang="zh-CN" altLang="zh-CN" sz="2800" dirty="0">
              <a:solidFill>
                <a:srgbClr val="FF0000"/>
              </a:solidFill>
            </a:endParaRPr>
          </a:p>
          <a:p>
            <a:pPr marL="0" indent="0">
              <a:lnSpc>
                <a:spcPct val="100000"/>
              </a:lnSpc>
              <a:spcBef>
                <a:spcPts val="600"/>
              </a:spcBef>
              <a:buNone/>
            </a:pPr>
            <a:r>
              <a:rPr lang="en-US" altLang="zh-CN" sz="2800" dirty="0">
                <a:solidFill>
                  <a:srgbClr val="FF0000"/>
                </a:solidFill>
              </a:rPr>
              <a:t>  WHERE </a:t>
            </a:r>
            <a:r>
              <a:rPr lang="en-US" altLang="zh-CN" sz="2800" dirty="0" err="1">
                <a:solidFill>
                  <a:srgbClr val="FF0000"/>
                </a:solidFill>
              </a:rPr>
              <a:t>Sdept</a:t>
            </a:r>
            <a:r>
              <a:rPr lang="en-US" altLang="zh-CN" sz="2800" dirty="0">
                <a:solidFill>
                  <a:srgbClr val="FF0000"/>
                </a:solidFill>
              </a:rPr>
              <a:t> in ( '</a:t>
            </a:r>
            <a:r>
              <a:rPr lang="zh-CN" altLang="zh-CN" sz="2800" dirty="0">
                <a:solidFill>
                  <a:srgbClr val="FF0000"/>
                </a:solidFill>
              </a:rPr>
              <a:t>计算机系</a:t>
            </a:r>
            <a:r>
              <a:rPr lang="en-US" altLang="zh-CN" sz="2800" dirty="0">
                <a:solidFill>
                  <a:srgbClr val="FF0000"/>
                </a:solidFill>
              </a:rPr>
              <a:t>', '</a:t>
            </a:r>
            <a:r>
              <a:rPr lang="zh-CN" altLang="zh-CN" sz="2800" dirty="0">
                <a:solidFill>
                  <a:srgbClr val="FF0000"/>
                </a:solidFill>
              </a:rPr>
              <a:t>信息管理系</a:t>
            </a:r>
            <a:r>
              <a:rPr lang="en-US" altLang="zh-CN" sz="2800" dirty="0">
                <a:solidFill>
                  <a:srgbClr val="FF0000"/>
                </a:solidFill>
              </a:rPr>
              <a:t>')</a:t>
            </a:r>
            <a:endParaRPr lang="zh-CN" altLang="zh-CN" sz="2800" dirty="0">
              <a:solidFill>
                <a:srgbClr val="FF0000"/>
              </a:solidFill>
            </a:endParaRPr>
          </a:p>
          <a:p>
            <a:pPr marL="0" indent="0">
              <a:lnSpc>
                <a:spcPct val="100000"/>
              </a:lnSpc>
              <a:spcBef>
                <a:spcPts val="600"/>
              </a:spcBef>
              <a:buNone/>
            </a:pPr>
            <a:r>
              <a:rPr lang="en-US" altLang="zh-CN" sz="2800" dirty="0">
                <a:solidFill>
                  <a:srgbClr val="FF0000"/>
                </a:solidFill>
              </a:rPr>
              <a:t>  GROUP BY </a:t>
            </a:r>
            <a:r>
              <a:rPr lang="en-US" altLang="zh-CN" sz="2800" dirty="0" err="1">
                <a:solidFill>
                  <a:srgbClr val="FF0000"/>
                </a:solidFill>
              </a:rPr>
              <a:t>Sdept</a:t>
            </a:r>
            <a:endParaRPr lang="zh-CN" altLang="en-US" sz="2800" dirty="0">
              <a:solidFill>
                <a:srgbClr val="FF00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66</a:t>
            </a:fld>
            <a:endParaRPr lang="zh-CN" altLang="en-US"/>
          </a:p>
        </p:txBody>
      </p:sp>
    </p:spTree>
    <p:extLst>
      <p:ext uri="{BB962C8B-B14F-4D97-AF65-F5344CB8AC3E}">
        <p14:creationId xmlns:p14="http://schemas.microsoft.com/office/powerpoint/2010/main" val="37180166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395536" y="1340768"/>
            <a:ext cx="8496944" cy="4824536"/>
          </a:xfrm>
        </p:spPr>
        <p:txBody>
          <a:bodyPr/>
          <a:lstStyle/>
          <a:p>
            <a:r>
              <a:rPr lang="zh-CN" altLang="zh-CN" dirty="0"/>
              <a:t>例</a:t>
            </a:r>
            <a:r>
              <a:rPr lang="en-US" altLang="zh-CN" dirty="0"/>
              <a:t>39 </a:t>
            </a:r>
            <a:r>
              <a:rPr lang="zh-CN" altLang="zh-CN" dirty="0" smtClean="0"/>
              <a:t>查询</a:t>
            </a:r>
            <a:r>
              <a:rPr lang="zh-CN" altLang="zh-CN" dirty="0"/>
              <a:t>每个系年龄小于等于</a:t>
            </a:r>
            <a:r>
              <a:rPr lang="en-US" altLang="zh-CN" dirty="0"/>
              <a:t>20</a:t>
            </a:r>
            <a:r>
              <a:rPr lang="zh-CN" altLang="zh-CN" dirty="0"/>
              <a:t>的学生人数</a:t>
            </a:r>
            <a:r>
              <a:rPr lang="zh-CN" altLang="zh-CN" dirty="0" smtClean="0"/>
              <a:t>。</a:t>
            </a:r>
            <a:endParaRPr lang="en-US" altLang="zh-CN" dirty="0"/>
          </a:p>
          <a:p>
            <a:pPr marL="0" indent="0">
              <a:buNone/>
            </a:pPr>
            <a:r>
              <a:rPr lang="en-US" altLang="zh-CN" dirty="0" smtClean="0">
                <a:solidFill>
                  <a:srgbClr val="006600"/>
                </a:solidFill>
              </a:rPr>
              <a:t> SELECT </a:t>
            </a:r>
            <a:r>
              <a:rPr lang="en-US" altLang="zh-CN" dirty="0" err="1" smtClean="0">
                <a:solidFill>
                  <a:srgbClr val="006600"/>
                </a:solidFill>
              </a:rPr>
              <a:t>sdept,COUNT</a:t>
            </a:r>
            <a:r>
              <a:rPr lang="en-US" altLang="zh-CN" dirty="0" smtClean="0">
                <a:solidFill>
                  <a:srgbClr val="006600"/>
                </a:solidFill>
              </a:rPr>
              <a:t> </a:t>
            </a:r>
            <a:r>
              <a:rPr lang="en-US" altLang="zh-CN" dirty="0">
                <a:solidFill>
                  <a:srgbClr val="006600"/>
                </a:solidFill>
              </a:rPr>
              <a:t>(*) </a:t>
            </a:r>
            <a:r>
              <a:rPr lang="en-US" altLang="zh-CN" dirty="0" smtClean="0">
                <a:solidFill>
                  <a:srgbClr val="006600"/>
                </a:solidFill>
              </a:rPr>
              <a:t>FROM </a:t>
            </a:r>
            <a:r>
              <a:rPr lang="en-US" altLang="zh-CN" dirty="0">
                <a:solidFill>
                  <a:srgbClr val="006600"/>
                </a:solidFill>
              </a:rPr>
              <a:t>Student</a:t>
            </a:r>
            <a:endParaRPr lang="zh-CN" altLang="zh-CN" dirty="0">
              <a:solidFill>
                <a:srgbClr val="006600"/>
              </a:solidFill>
            </a:endParaRPr>
          </a:p>
          <a:p>
            <a:pPr marL="438150" lvl="1" indent="0">
              <a:lnSpc>
                <a:spcPct val="100000"/>
              </a:lnSpc>
              <a:spcBef>
                <a:spcPts val="0"/>
              </a:spcBef>
              <a:buNone/>
            </a:pPr>
            <a:r>
              <a:rPr lang="en-US" altLang="zh-CN" dirty="0" smtClean="0">
                <a:solidFill>
                  <a:srgbClr val="006600"/>
                </a:solidFill>
              </a:rPr>
              <a:t> WHERE </a:t>
            </a:r>
            <a:r>
              <a:rPr lang="en-US" altLang="zh-CN" dirty="0">
                <a:solidFill>
                  <a:srgbClr val="006600"/>
                </a:solidFill>
              </a:rPr>
              <a:t>Sage &lt;= 20</a:t>
            </a:r>
            <a:endParaRPr lang="zh-CN" altLang="zh-CN" dirty="0">
              <a:solidFill>
                <a:srgbClr val="006600"/>
              </a:solidFill>
            </a:endParaRPr>
          </a:p>
          <a:p>
            <a:pPr marL="438150" lvl="1" indent="0">
              <a:lnSpc>
                <a:spcPct val="100000"/>
              </a:lnSpc>
              <a:spcBef>
                <a:spcPts val="0"/>
              </a:spcBef>
              <a:buNone/>
            </a:pPr>
            <a:r>
              <a:rPr lang="en-US" altLang="zh-CN" dirty="0">
                <a:solidFill>
                  <a:srgbClr val="006600"/>
                </a:solidFill>
              </a:rPr>
              <a:t> </a:t>
            </a:r>
            <a:r>
              <a:rPr lang="en-US" altLang="zh-CN" dirty="0" smtClean="0">
                <a:solidFill>
                  <a:srgbClr val="006600"/>
                </a:solidFill>
              </a:rPr>
              <a:t>GROUP </a:t>
            </a:r>
            <a:r>
              <a:rPr lang="en-US" altLang="zh-CN" dirty="0">
                <a:solidFill>
                  <a:srgbClr val="006600"/>
                </a:solidFill>
              </a:rPr>
              <a:t>BY </a:t>
            </a:r>
            <a:r>
              <a:rPr lang="en-US" altLang="zh-CN" dirty="0" err="1" smtClean="0">
                <a:solidFill>
                  <a:srgbClr val="006600"/>
                </a:solidFill>
              </a:rPr>
              <a:t>Sdept</a:t>
            </a:r>
            <a:endParaRPr lang="en-US" altLang="zh-CN" dirty="0" smtClean="0">
              <a:solidFill>
                <a:srgbClr val="006600"/>
              </a:solidFill>
            </a:endParaRPr>
          </a:p>
          <a:p>
            <a:pPr marL="0" indent="0">
              <a:lnSpc>
                <a:spcPct val="100000"/>
              </a:lnSpc>
              <a:spcBef>
                <a:spcPts val="600"/>
              </a:spcBef>
              <a:buNone/>
            </a:pPr>
            <a:r>
              <a:rPr lang="en-US" altLang="zh-CN" dirty="0"/>
              <a:t>SELECT </a:t>
            </a:r>
            <a:r>
              <a:rPr lang="en-US" altLang="zh-CN" dirty="0" err="1"/>
              <a:t>Sdept</a:t>
            </a:r>
            <a:r>
              <a:rPr lang="en-US" altLang="zh-CN" dirty="0"/>
              <a:t>, COUNT</a:t>
            </a:r>
            <a:r>
              <a:rPr lang="en-US" altLang="zh-CN" dirty="0" smtClean="0"/>
              <a:t>(*) </a:t>
            </a:r>
            <a:r>
              <a:rPr lang="en-US" altLang="zh-CN" dirty="0"/>
              <a:t>FROM Student</a:t>
            </a:r>
            <a:endParaRPr lang="zh-CN" altLang="zh-CN" sz="2800" dirty="0"/>
          </a:p>
          <a:p>
            <a:pPr marL="0" indent="0">
              <a:lnSpc>
                <a:spcPct val="100000"/>
              </a:lnSpc>
              <a:spcBef>
                <a:spcPts val="0"/>
              </a:spcBef>
              <a:buNone/>
            </a:pPr>
            <a:r>
              <a:rPr lang="en-US" altLang="zh-CN" dirty="0"/>
              <a:t>  GROUP BY </a:t>
            </a:r>
            <a:r>
              <a:rPr lang="en-US" altLang="zh-CN" dirty="0" err="1"/>
              <a:t>Sdept</a:t>
            </a:r>
            <a:endParaRPr lang="zh-CN" altLang="zh-CN" sz="2800" dirty="0"/>
          </a:p>
          <a:p>
            <a:pPr marL="0" indent="0">
              <a:lnSpc>
                <a:spcPct val="100000"/>
              </a:lnSpc>
              <a:spcBef>
                <a:spcPts val="0"/>
              </a:spcBef>
              <a:buNone/>
            </a:pPr>
            <a:r>
              <a:rPr lang="en-US" altLang="zh-CN" dirty="0"/>
              <a:t>  HAVING Sage &lt;= 20</a:t>
            </a:r>
            <a:endParaRPr lang="zh-CN" altLang="en-US" dirty="0">
              <a:solidFill>
                <a:srgbClr val="0066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67</a:t>
            </a:fld>
            <a:endParaRPr lang="zh-CN" altLang="en-US"/>
          </a:p>
        </p:txBody>
      </p:sp>
      <p:sp>
        <p:nvSpPr>
          <p:cNvPr id="6" name="文本框 5"/>
          <p:cNvSpPr txBox="1"/>
          <p:nvPr/>
        </p:nvSpPr>
        <p:spPr>
          <a:xfrm>
            <a:off x="5777206" y="4869160"/>
            <a:ext cx="792088" cy="1015663"/>
          </a:xfrm>
          <a:prstGeom prst="rect">
            <a:avLst/>
          </a:prstGeom>
          <a:noFill/>
        </p:spPr>
        <p:txBody>
          <a:bodyPr wrap="square" rtlCol="0">
            <a:spAutoFit/>
          </a:bodyPr>
          <a:lstStyle/>
          <a:p>
            <a:r>
              <a:rPr lang="en-US" altLang="zh-CN" sz="6000" b="1" dirty="0" smtClean="0">
                <a:solidFill>
                  <a:srgbClr val="FF0000"/>
                </a:solidFill>
                <a:latin typeface="黑体" panose="02010609060101010101" pitchFamily="49" charset="-122"/>
                <a:ea typeface="黑体" panose="02010609060101010101" pitchFamily="49" charset="-122"/>
              </a:rPr>
              <a:t>X</a:t>
            </a:r>
            <a:endParaRPr lang="zh-CN" altLang="en-US" sz="4000" b="1" dirty="0">
              <a:solidFill>
                <a:srgbClr val="FF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一些说明</a:t>
            </a:r>
            <a:endParaRPr lang="zh-CN" altLang="en-US" dirty="0"/>
          </a:p>
        </p:txBody>
      </p:sp>
      <p:sp>
        <p:nvSpPr>
          <p:cNvPr id="3" name="内容占位符 2"/>
          <p:cNvSpPr>
            <a:spLocks noGrp="1"/>
          </p:cNvSpPr>
          <p:nvPr>
            <p:ph idx="1"/>
          </p:nvPr>
        </p:nvSpPr>
        <p:spPr>
          <a:xfrm>
            <a:off x="566738" y="1414934"/>
            <a:ext cx="8037710" cy="4678362"/>
          </a:xfrm>
        </p:spPr>
        <p:txBody>
          <a:bodyPr/>
          <a:lstStyle/>
          <a:p>
            <a:pPr>
              <a:lnSpc>
                <a:spcPct val="100000"/>
              </a:lnSpc>
              <a:spcBef>
                <a:spcPts val="1200"/>
              </a:spcBef>
            </a:pPr>
            <a:r>
              <a:rPr lang="en-US" altLang="zh-CN" dirty="0" smtClean="0">
                <a:solidFill>
                  <a:srgbClr val="FF0000"/>
                </a:solidFill>
              </a:rPr>
              <a:t>WHERE</a:t>
            </a:r>
            <a:r>
              <a:rPr lang="zh-CN" altLang="zh-CN" dirty="0" smtClean="0"/>
              <a:t>子句用来筛选</a:t>
            </a:r>
            <a:r>
              <a:rPr lang="en-US" altLang="zh-CN" dirty="0" smtClean="0"/>
              <a:t>FROM</a:t>
            </a:r>
            <a:r>
              <a:rPr lang="zh-CN" altLang="zh-CN" dirty="0" smtClean="0"/>
              <a:t>子句中指定的数据源所产生的行数据。</a:t>
            </a:r>
          </a:p>
          <a:p>
            <a:pPr>
              <a:lnSpc>
                <a:spcPct val="100000"/>
              </a:lnSpc>
              <a:spcBef>
                <a:spcPts val="1200"/>
              </a:spcBef>
            </a:pPr>
            <a:r>
              <a:rPr lang="en-US" altLang="zh-CN" dirty="0" smtClean="0">
                <a:solidFill>
                  <a:srgbClr val="FF0000"/>
                </a:solidFill>
              </a:rPr>
              <a:t>GROUP BY</a:t>
            </a:r>
            <a:r>
              <a:rPr lang="zh-CN" altLang="zh-CN" dirty="0" smtClean="0"/>
              <a:t>子句用来对经</a:t>
            </a:r>
            <a:r>
              <a:rPr lang="en-US" altLang="zh-CN" dirty="0" smtClean="0"/>
              <a:t>WHERE</a:t>
            </a:r>
            <a:r>
              <a:rPr lang="zh-CN" altLang="zh-CN" dirty="0" smtClean="0"/>
              <a:t>子句筛选后的结果数据进行分组。</a:t>
            </a:r>
          </a:p>
          <a:p>
            <a:pPr>
              <a:lnSpc>
                <a:spcPct val="100000"/>
              </a:lnSpc>
              <a:spcBef>
                <a:spcPts val="1200"/>
              </a:spcBef>
            </a:pPr>
            <a:r>
              <a:rPr lang="en-US" altLang="zh-CN" dirty="0" smtClean="0">
                <a:solidFill>
                  <a:srgbClr val="FF0000"/>
                </a:solidFill>
              </a:rPr>
              <a:t>HAVING</a:t>
            </a:r>
            <a:r>
              <a:rPr lang="zh-CN" altLang="zh-CN" dirty="0" smtClean="0"/>
              <a:t>子句用来对分组后的统计结果再进行筛选。</a:t>
            </a:r>
            <a:endParaRPr lang="zh-CN" altLang="en-US" dirty="0"/>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68</a:t>
            </a:fld>
            <a:endParaRPr lang="zh-CN" alt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一些说明</a:t>
            </a:r>
            <a:endParaRPr lang="zh-CN" altLang="en-US" dirty="0"/>
          </a:p>
        </p:txBody>
      </p:sp>
      <p:sp>
        <p:nvSpPr>
          <p:cNvPr id="3" name="内容占位符 2"/>
          <p:cNvSpPr>
            <a:spLocks noGrp="1"/>
          </p:cNvSpPr>
          <p:nvPr>
            <p:ph idx="1"/>
          </p:nvPr>
        </p:nvSpPr>
        <p:spPr>
          <a:xfrm>
            <a:off x="467544" y="1414934"/>
            <a:ext cx="8280920" cy="4678362"/>
          </a:xfrm>
        </p:spPr>
        <p:txBody>
          <a:bodyPr/>
          <a:lstStyle/>
          <a:p>
            <a:r>
              <a:rPr lang="zh-CN" altLang="zh-CN" sz="3400" dirty="0" smtClean="0"/>
              <a:t>可以在分组操作之前应用的筛选条件，在</a:t>
            </a:r>
            <a:r>
              <a:rPr lang="en-US" altLang="zh-CN" sz="3400" dirty="0" smtClean="0"/>
              <a:t>WHERE</a:t>
            </a:r>
            <a:r>
              <a:rPr lang="zh-CN" altLang="zh-CN" sz="3400" dirty="0" smtClean="0"/>
              <a:t>子句中指定更有效。</a:t>
            </a:r>
            <a:endParaRPr lang="en-US" altLang="zh-CN" sz="3400" dirty="0" smtClean="0"/>
          </a:p>
          <a:p>
            <a:r>
              <a:rPr lang="zh-CN" altLang="zh-CN" sz="3400" dirty="0" smtClean="0"/>
              <a:t>在</a:t>
            </a:r>
            <a:r>
              <a:rPr lang="en-US" altLang="zh-CN" sz="3400" dirty="0" smtClean="0"/>
              <a:t>HAVING</a:t>
            </a:r>
            <a:r>
              <a:rPr lang="zh-CN" altLang="zh-CN" sz="3400" dirty="0" smtClean="0"/>
              <a:t>子句中指定的筛选条件应该是那些必须在执行分组操作之后应用的筛选条件。</a:t>
            </a:r>
            <a:endParaRPr lang="en-US" altLang="zh-CN" sz="3400" dirty="0" smtClean="0"/>
          </a:p>
          <a:p>
            <a:r>
              <a:rPr lang="zh-CN" altLang="zh-CN" sz="3400" dirty="0" smtClean="0"/>
              <a:t>将所有应该在分组之前进行的</a:t>
            </a:r>
            <a:r>
              <a:rPr lang="zh-CN" altLang="en-US" sz="3400" dirty="0" smtClean="0"/>
              <a:t>筛选</a:t>
            </a:r>
            <a:r>
              <a:rPr lang="zh-CN" altLang="zh-CN" sz="3400" dirty="0" smtClean="0"/>
              <a:t>条件放在</a:t>
            </a:r>
            <a:r>
              <a:rPr lang="en-US" altLang="zh-CN" sz="3400" dirty="0" smtClean="0"/>
              <a:t>WHERE</a:t>
            </a:r>
            <a:r>
              <a:rPr lang="zh-CN" altLang="zh-CN" sz="3400" dirty="0" smtClean="0"/>
              <a:t>子句中而不是</a:t>
            </a:r>
            <a:r>
              <a:rPr lang="en-US" altLang="zh-CN" sz="3400" dirty="0" smtClean="0"/>
              <a:t>HAVING</a:t>
            </a:r>
            <a:r>
              <a:rPr lang="zh-CN" altLang="zh-CN" sz="3400" dirty="0" smtClean="0"/>
              <a:t>子句中。</a:t>
            </a:r>
          </a:p>
          <a:p>
            <a:endParaRPr lang="zh-CN" altLang="en-US" sz="3400" dirty="0"/>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69</a:t>
            </a:fld>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r>
              <a:rPr lang="zh-CN" altLang="zh-CN" dirty="0" smtClean="0"/>
              <a:t>例</a:t>
            </a:r>
            <a:r>
              <a:rPr lang="en-US" altLang="zh-CN" dirty="0" smtClean="0"/>
              <a:t>2.</a:t>
            </a:r>
            <a:r>
              <a:rPr lang="zh-CN" altLang="zh-CN" dirty="0" smtClean="0"/>
              <a:t>查询全体学生的姓名、学号和所在系。</a:t>
            </a:r>
          </a:p>
          <a:p>
            <a:pPr>
              <a:buNone/>
            </a:pPr>
            <a:r>
              <a:rPr lang="en-US" altLang="zh-CN" dirty="0" smtClean="0">
                <a:solidFill>
                  <a:srgbClr val="FF0000"/>
                </a:solidFill>
              </a:rPr>
              <a:t>  SELECT </a:t>
            </a:r>
            <a:r>
              <a:rPr lang="en-US" altLang="zh-CN" dirty="0" err="1" smtClean="0">
                <a:solidFill>
                  <a:srgbClr val="FF0000"/>
                </a:solidFill>
              </a:rPr>
              <a:t>Sname</a:t>
            </a:r>
            <a:r>
              <a:rPr lang="en-US" altLang="zh-CN" dirty="0" smtClean="0">
                <a:solidFill>
                  <a:srgbClr val="FF0000"/>
                </a:solidFill>
              </a:rPr>
              <a:t>, </a:t>
            </a:r>
            <a:r>
              <a:rPr lang="en-US" altLang="zh-CN" dirty="0" err="1" smtClean="0">
                <a:solidFill>
                  <a:srgbClr val="FF0000"/>
                </a:solidFill>
              </a:rPr>
              <a:t>Sno</a:t>
            </a:r>
            <a:r>
              <a:rPr lang="en-US" altLang="zh-CN" dirty="0" smtClean="0">
                <a:solidFill>
                  <a:srgbClr val="FF0000"/>
                </a:solidFill>
              </a:rPr>
              <a:t>, </a:t>
            </a:r>
            <a:r>
              <a:rPr lang="en-US" altLang="zh-CN" dirty="0" err="1" smtClean="0">
                <a:solidFill>
                  <a:srgbClr val="FF0000"/>
                </a:solidFill>
              </a:rPr>
              <a:t>Sdept</a:t>
            </a:r>
            <a:r>
              <a:rPr lang="en-US" altLang="zh-CN" dirty="0" smtClean="0">
                <a:solidFill>
                  <a:srgbClr val="FF0000"/>
                </a:solidFill>
              </a:rPr>
              <a:t>  </a:t>
            </a:r>
          </a:p>
          <a:p>
            <a:pPr>
              <a:buNone/>
            </a:pPr>
            <a:r>
              <a:rPr lang="en-US" altLang="zh-CN" dirty="0" smtClean="0">
                <a:solidFill>
                  <a:srgbClr val="FF0000"/>
                </a:solidFill>
              </a:rPr>
              <a:t>    FROM Student</a:t>
            </a:r>
          </a:p>
          <a:p>
            <a:r>
              <a:rPr lang="zh-CN" altLang="en-US" dirty="0" smtClean="0">
                <a:solidFill>
                  <a:srgbClr val="008000"/>
                </a:solidFill>
              </a:rPr>
              <a:t>说明：</a:t>
            </a:r>
            <a:r>
              <a:rPr lang="zh-CN" altLang="zh-CN" dirty="0" smtClean="0">
                <a:solidFill>
                  <a:srgbClr val="008000"/>
                </a:solidFill>
              </a:rPr>
              <a:t>查询列表中的列顺序</a:t>
            </a:r>
            <a:r>
              <a:rPr lang="zh-CN" altLang="en-US" dirty="0" smtClean="0">
                <a:solidFill>
                  <a:srgbClr val="008000"/>
                </a:solidFill>
              </a:rPr>
              <a:t>与</a:t>
            </a:r>
            <a:r>
              <a:rPr lang="zh-CN" altLang="zh-CN" dirty="0" smtClean="0">
                <a:solidFill>
                  <a:srgbClr val="008000"/>
                </a:solidFill>
              </a:rPr>
              <a:t>表中列定义的顺序</a:t>
            </a:r>
            <a:r>
              <a:rPr lang="zh-CN" altLang="en-US" dirty="0" smtClean="0">
                <a:solidFill>
                  <a:srgbClr val="008000"/>
                </a:solidFill>
              </a:rPr>
              <a:t>无关。</a:t>
            </a:r>
            <a:endParaRPr lang="zh-CN" altLang="en-US" dirty="0">
              <a:solidFill>
                <a:srgbClr val="0080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7</a:t>
            </a:fld>
            <a:endParaRPr lang="zh-CN" alt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5.1.3 </a:t>
            </a:r>
            <a:r>
              <a:rPr lang="zh-CN" altLang="zh-CN" dirty="0" smtClean="0"/>
              <a:t>多表连接</a:t>
            </a:r>
            <a:r>
              <a:rPr lang="zh-CN" altLang="zh-CN" dirty="0" smtClean="0"/>
              <a:t>查询</a:t>
            </a:r>
            <a:endParaRPr lang="zh-CN" altLang="en-US" dirty="0"/>
          </a:p>
        </p:txBody>
      </p:sp>
      <p:sp>
        <p:nvSpPr>
          <p:cNvPr id="3" name="内容占位符 2"/>
          <p:cNvSpPr>
            <a:spLocks noGrp="1"/>
          </p:cNvSpPr>
          <p:nvPr>
            <p:ph idx="1"/>
          </p:nvPr>
        </p:nvSpPr>
        <p:spPr/>
        <p:txBody>
          <a:bodyPr/>
          <a:lstStyle/>
          <a:p>
            <a:r>
              <a:rPr lang="zh-CN" altLang="zh-CN" dirty="0" smtClean="0"/>
              <a:t>若一个查询同时涉及两个或两个以上的表，则称之为</a:t>
            </a:r>
            <a:r>
              <a:rPr lang="zh-CN" altLang="zh-CN" dirty="0" smtClean="0">
                <a:solidFill>
                  <a:srgbClr val="FF0000"/>
                </a:solidFill>
              </a:rPr>
              <a:t>连接查询</a:t>
            </a:r>
            <a:r>
              <a:rPr lang="zh-CN" altLang="zh-CN" dirty="0" smtClean="0"/>
              <a:t>。</a:t>
            </a:r>
            <a:endParaRPr lang="en-US" altLang="zh-CN" dirty="0" smtClean="0"/>
          </a:p>
          <a:p>
            <a:r>
              <a:rPr lang="zh-CN" altLang="zh-CN" dirty="0" smtClean="0"/>
              <a:t>连接查询是关系数据库中最主要的查询，主要包括</a:t>
            </a:r>
            <a:r>
              <a:rPr lang="zh-CN" altLang="en-US" dirty="0" smtClean="0"/>
              <a:t>：</a:t>
            </a:r>
            <a:endParaRPr lang="en-US" altLang="zh-CN" dirty="0" smtClean="0"/>
          </a:p>
          <a:p>
            <a:pPr lvl="1"/>
            <a:r>
              <a:rPr lang="zh-CN" altLang="zh-CN" dirty="0" smtClean="0"/>
              <a:t>内连接</a:t>
            </a:r>
            <a:endParaRPr lang="en-US" altLang="zh-CN" dirty="0" smtClean="0"/>
          </a:p>
          <a:p>
            <a:pPr lvl="1"/>
            <a:r>
              <a:rPr lang="zh-CN" altLang="en-US" dirty="0" smtClean="0"/>
              <a:t>外连接：</a:t>
            </a:r>
            <a:r>
              <a:rPr lang="zh-CN" altLang="zh-CN" dirty="0" smtClean="0"/>
              <a:t>左外连接、右外连接</a:t>
            </a:r>
            <a:endParaRPr lang="zh-CN" altLang="en-US" dirty="0"/>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70</a:t>
            </a:fld>
            <a:endParaRPr lang="zh-CN" alt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zh-CN" altLang="en-US" dirty="0" smtClean="0"/>
              <a:t>内连接</a:t>
            </a:r>
          </a:p>
        </p:txBody>
      </p:sp>
      <p:sp>
        <p:nvSpPr>
          <p:cNvPr id="69635" name="Rectangle 3"/>
          <p:cNvSpPr>
            <a:spLocks noGrp="1" noChangeArrowheads="1"/>
          </p:cNvSpPr>
          <p:nvPr>
            <p:ph type="body" idx="1"/>
          </p:nvPr>
        </p:nvSpPr>
        <p:spPr>
          <a:xfrm>
            <a:off x="251520" y="1340769"/>
            <a:ext cx="8610600" cy="4824536"/>
          </a:xfrm>
        </p:spPr>
        <p:txBody>
          <a:bodyPr/>
          <a:lstStyle/>
          <a:p>
            <a:pPr eaLnBrk="1" hangingPunct="1"/>
            <a:r>
              <a:rPr lang="zh-CN" altLang="en-US" sz="2900" dirty="0" smtClean="0"/>
              <a:t>是一种最常用的连接类型。使用内连接时，如果两个表的相关字段满足连接条件，则从这两个表中提取数据并组合成新的记录。</a:t>
            </a:r>
          </a:p>
          <a:p>
            <a:pPr eaLnBrk="1" hangingPunct="1"/>
            <a:r>
              <a:rPr lang="zh-CN" altLang="en-US" sz="2900" dirty="0" smtClean="0"/>
              <a:t>在非</a:t>
            </a:r>
            <a:r>
              <a:rPr lang="en-US" altLang="zh-CN" sz="2900" dirty="0" smtClean="0"/>
              <a:t>ANSI</a:t>
            </a:r>
            <a:r>
              <a:rPr lang="zh-CN" altLang="en-US" sz="2900" dirty="0" smtClean="0"/>
              <a:t>标准的实现中，连接操作是在</a:t>
            </a:r>
            <a:r>
              <a:rPr lang="en-US" altLang="zh-CN" sz="2900" dirty="0" smtClean="0"/>
              <a:t>WHERE</a:t>
            </a:r>
            <a:r>
              <a:rPr lang="zh-CN" altLang="en-US" sz="2900" dirty="0" smtClean="0"/>
              <a:t>子句中执行的</a:t>
            </a:r>
            <a:r>
              <a:rPr lang="en-US" altLang="zh-CN" sz="2900" dirty="0" smtClean="0"/>
              <a:t>——</a:t>
            </a:r>
            <a:r>
              <a:rPr lang="en-US" altLang="zh-CN" sz="2900" dirty="0" smtClean="0">
                <a:solidFill>
                  <a:srgbClr val="FF0000"/>
                </a:solidFill>
              </a:rPr>
              <a:t>theta</a:t>
            </a:r>
            <a:r>
              <a:rPr lang="zh-CN" altLang="en-US" sz="2900" dirty="0" smtClean="0"/>
              <a:t>连接</a:t>
            </a:r>
            <a:endParaRPr lang="en-US" altLang="zh-CN" sz="2900" dirty="0" smtClean="0"/>
          </a:p>
          <a:p>
            <a:pPr eaLnBrk="1" hangingPunct="1"/>
            <a:r>
              <a:rPr lang="zh-CN" altLang="en-US" sz="2900" dirty="0" smtClean="0"/>
              <a:t>在</a:t>
            </a:r>
            <a:r>
              <a:rPr lang="en-US" altLang="zh-CN" sz="2900" dirty="0" smtClean="0"/>
              <a:t>ANSI SQL-92</a:t>
            </a:r>
            <a:r>
              <a:rPr lang="zh-CN" altLang="en-US" sz="2900" dirty="0" smtClean="0"/>
              <a:t>中，连接是在</a:t>
            </a:r>
            <a:r>
              <a:rPr lang="en-US" altLang="zh-CN" sz="2900" dirty="0" smtClean="0"/>
              <a:t>JOIN</a:t>
            </a:r>
            <a:r>
              <a:rPr lang="zh-CN" altLang="en-US" sz="2900" dirty="0" smtClean="0"/>
              <a:t>子句中执行的</a:t>
            </a:r>
            <a:r>
              <a:rPr lang="en-US" altLang="zh-CN" sz="2900" dirty="0" smtClean="0"/>
              <a:t>——</a:t>
            </a:r>
            <a:r>
              <a:rPr lang="en-US" altLang="zh-CN" sz="2900" dirty="0" smtClean="0">
                <a:solidFill>
                  <a:srgbClr val="FF0000"/>
                </a:solidFill>
              </a:rPr>
              <a:t>ANSI</a:t>
            </a:r>
            <a:r>
              <a:rPr lang="zh-CN" altLang="en-US" sz="2900" dirty="0" smtClean="0"/>
              <a:t>连接。</a:t>
            </a:r>
            <a:endParaRPr lang="en-US" altLang="zh-CN" sz="2900" dirty="0" smtClean="0"/>
          </a:p>
          <a:p>
            <a:pPr eaLnBrk="1" hangingPunct="1"/>
            <a:r>
              <a:rPr lang="zh-CN" altLang="en-US" sz="2900" dirty="0" smtClean="0"/>
              <a:t>我们介绍</a:t>
            </a:r>
            <a:r>
              <a:rPr lang="en-US" altLang="zh-CN" sz="2900" dirty="0" smtClean="0"/>
              <a:t>ANSI</a:t>
            </a:r>
            <a:r>
              <a:rPr lang="zh-CN" altLang="en-US" sz="2900" dirty="0" smtClean="0"/>
              <a:t>方式的连接格式：</a:t>
            </a:r>
          </a:p>
          <a:p>
            <a:pPr eaLnBrk="1" hangingPunct="1">
              <a:buFontTx/>
              <a:buNone/>
            </a:pPr>
            <a:r>
              <a:rPr lang="en-US" altLang="zh-CN" sz="2900" dirty="0" smtClean="0"/>
              <a:t>  </a:t>
            </a:r>
            <a:r>
              <a:rPr lang="en-US" altLang="zh-CN" sz="2900" dirty="0" smtClean="0">
                <a:solidFill>
                  <a:srgbClr val="FF0000"/>
                </a:solidFill>
              </a:rPr>
              <a:t>FROM </a:t>
            </a:r>
            <a:r>
              <a:rPr lang="zh-CN" altLang="en-US" sz="2900" dirty="0" smtClean="0">
                <a:solidFill>
                  <a:srgbClr val="FF0000"/>
                </a:solidFill>
              </a:rPr>
              <a:t>表</a:t>
            </a:r>
            <a:r>
              <a:rPr lang="en-US" altLang="zh-CN" sz="2900" dirty="0" smtClean="0">
                <a:solidFill>
                  <a:srgbClr val="FF0000"/>
                </a:solidFill>
              </a:rPr>
              <a:t>1 [INNER] JOIN </a:t>
            </a:r>
            <a:r>
              <a:rPr lang="zh-CN" altLang="en-US" sz="2900" dirty="0" smtClean="0">
                <a:solidFill>
                  <a:srgbClr val="FF0000"/>
                </a:solidFill>
              </a:rPr>
              <a:t>表</a:t>
            </a:r>
            <a:r>
              <a:rPr lang="en-US" altLang="zh-CN" sz="2900" dirty="0" smtClean="0">
                <a:solidFill>
                  <a:srgbClr val="FF0000"/>
                </a:solidFill>
              </a:rPr>
              <a:t>2 ON &lt;</a:t>
            </a:r>
            <a:r>
              <a:rPr lang="zh-CN" altLang="en-US" sz="2900" dirty="0" smtClean="0">
                <a:solidFill>
                  <a:srgbClr val="FF0000"/>
                </a:solidFill>
              </a:rPr>
              <a:t>连接条件</a:t>
            </a:r>
            <a:r>
              <a:rPr lang="en-US" altLang="zh-CN" sz="2900" dirty="0" smtClean="0">
                <a:solidFill>
                  <a:srgbClr val="FF0000"/>
                </a:solidFill>
              </a:rPr>
              <a:t>&gt;</a:t>
            </a:r>
            <a:r>
              <a:rPr lang="en-US" altLang="zh-CN" sz="2900" dirty="0" smtClean="0"/>
              <a:t> </a:t>
            </a:r>
            <a:endParaRPr lang="zh-CN" altLang="en-US" sz="2900" dirty="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sz="4000" dirty="0" smtClean="0">
                <a:ea typeface="楷体_GB2312" pitchFamily="49" charset="-122"/>
              </a:rPr>
              <a:t>连接基础知识</a:t>
            </a:r>
          </a:p>
        </p:txBody>
      </p:sp>
      <p:sp>
        <p:nvSpPr>
          <p:cNvPr id="552965" name="Rectangle 5"/>
          <p:cNvSpPr>
            <a:spLocks noGrp="1" noChangeArrowheads="1"/>
          </p:cNvSpPr>
          <p:nvPr>
            <p:ph type="body" idx="1"/>
          </p:nvPr>
        </p:nvSpPr>
        <p:spPr>
          <a:xfrm>
            <a:off x="251520" y="1412875"/>
            <a:ext cx="8568952" cy="2362200"/>
          </a:xfrm>
          <a:noFill/>
        </p:spPr>
        <p:txBody>
          <a:bodyPr/>
          <a:lstStyle/>
          <a:p>
            <a:pPr eaLnBrk="1" hangingPunct="1"/>
            <a:r>
              <a:rPr lang="zh-CN" altLang="en-US" sz="3300" dirty="0" smtClean="0"/>
              <a:t>连接查询中用于连接两个表的条件称为连接条件或连接谓词。 </a:t>
            </a:r>
          </a:p>
          <a:p>
            <a:pPr eaLnBrk="1" hangingPunct="1"/>
            <a:r>
              <a:rPr lang="zh-CN" altLang="en-US" sz="3300" dirty="0" smtClean="0"/>
              <a:t>一般格式为：</a:t>
            </a:r>
          </a:p>
          <a:p>
            <a:pPr eaLnBrk="1" hangingPunct="1">
              <a:buFontTx/>
              <a:buNone/>
            </a:pPr>
            <a:r>
              <a:rPr lang="en-US" altLang="zh-CN" sz="2600" dirty="0" smtClean="0">
                <a:solidFill>
                  <a:srgbClr val="FF0000"/>
                </a:solidFill>
              </a:rPr>
              <a:t>  </a:t>
            </a:r>
            <a:r>
              <a:rPr lang="en-US" altLang="zh-CN" sz="3200" dirty="0" smtClean="0">
                <a:solidFill>
                  <a:srgbClr val="FF0000"/>
                </a:solidFill>
              </a:rPr>
              <a:t>[&lt;</a:t>
            </a:r>
            <a:r>
              <a:rPr lang="zh-CN" altLang="en-US" sz="3200" dirty="0" smtClean="0">
                <a:solidFill>
                  <a:srgbClr val="FF0000"/>
                </a:solidFill>
              </a:rPr>
              <a:t>表名</a:t>
            </a:r>
            <a:r>
              <a:rPr lang="en-US" altLang="zh-CN" sz="3200" dirty="0" smtClean="0">
                <a:solidFill>
                  <a:srgbClr val="FF0000"/>
                </a:solidFill>
              </a:rPr>
              <a:t>1.&gt;][&lt;</a:t>
            </a:r>
            <a:r>
              <a:rPr lang="zh-CN" altLang="en-US" sz="3200" dirty="0" smtClean="0">
                <a:solidFill>
                  <a:srgbClr val="FF0000"/>
                </a:solidFill>
              </a:rPr>
              <a:t>列名</a:t>
            </a:r>
            <a:r>
              <a:rPr lang="en-US" altLang="zh-CN" sz="3200" dirty="0" smtClean="0">
                <a:solidFill>
                  <a:srgbClr val="FF0000"/>
                </a:solidFill>
              </a:rPr>
              <a:t>1&gt;]=[&lt;</a:t>
            </a:r>
            <a:r>
              <a:rPr lang="zh-CN" altLang="en-US" sz="3200" dirty="0" smtClean="0">
                <a:solidFill>
                  <a:srgbClr val="FF0000"/>
                </a:solidFill>
              </a:rPr>
              <a:t>表名</a:t>
            </a:r>
            <a:r>
              <a:rPr lang="en-US" altLang="zh-CN" sz="3200" dirty="0" smtClean="0">
                <a:solidFill>
                  <a:srgbClr val="FF0000"/>
                </a:solidFill>
              </a:rPr>
              <a:t>2.&gt;][&lt;</a:t>
            </a:r>
            <a:r>
              <a:rPr lang="zh-CN" altLang="en-US" sz="3200" dirty="0" smtClean="0">
                <a:solidFill>
                  <a:srgbClr val="FF0000"/>
                </a:solidFill>
              </a:rPr>
              <a:t>列名</a:t>
            </a:r>
            <a:r>
              <a:rPr lang="en-US" altLang="zh-CN" sz="3200" dirty="0" smtClean="0">
                <a:solidFill>
                  <a:srgbClr val="FF0000"/>
                </a:solidFill>
              </a:rPr>
              <a:t>2&gt;]</a:t>
            </a:r>
            <a:r>
              <a:rPr lang="en-US" altLang="zh-CN" sz="3200" dirty="0" smtClean="0"/>
              <a:t> </a:t>
            </a:r>
            <a:endParaRPr lang="zh-CN" altLang="en-US" sz="3200" dirty="0" smtClean="0"/>
          </a:p>
        </p:txBody>
      </p:sp>
      <p:sp>
        <p:nvSpPr>
          <p:cNvPr id="552966" name="AutoShape 6"/>
          <p:cNvSpPr>
            <a:spLocks noChangeArrowheads="1"/>
          </p:cNvSpPr>
          <p:nvPr/>
        </p:nvSpPr>
        <p:spPr bwMode="auto">
          <a:xfrm>
            <a:off x="3347864" y="4437112"/>
            <a:ext cx="4114800" cy="1447800"/>
          </a:xfrm>
          <a:prstGeom prst="irregularSeal1">
            <a:avLst/>
          </a:prstGeom>
          <a:solidFill>
            <a:srgbClr val="FFFFCC"/>
          </a:solidFill>
          <a:ln w="9525">
            <a:solidFill>
              <a:schemeClr val="tx1"/>
            </a:solidFill>
            <a:miter lim="800000"/>
            <a:headEnd/>
            <a:tailEnd/>
          </a:ln>
        </p:spPr>
        <p:txBody>
          <a:bodyPr wrap="none" anchor="ctr"/>
          <a:lstStyle/>
          <a:p>
            <a:pPr algn="ctr" latinLnBrk="0"/>
            <a:r>
              <a:rPr lang="zh-CN" altLang="en-US" sz="2400" b="1" dirty="0">
                <a:solidFill>
                  <a:srgbClr val="D60093"/>
                </a:solidFill>
                <a:latin typeface="方正姚体" pitchFamily="2" charset="-122"/>
                <a:ea typeface="方正姚体" pitchFamily="2" charset="-122"/>
              </a:rPr>
              <a:t>必须是可比列</a:t>
            </a:r>
          </a:p>
        </p:txBody>
      </p:sp>
      <p:sp>
        <p:nvSpPr>
          <p:cNvPr id="552967" name="Line 7"/>
          <p:cNvSpPr>
            <a:spLocks noChangeShapeType="1"/>
          </p:cNvSpPr>
          <p:nvPr/>
        </p:nvSpPr>
        <p:spPr bwMode="auto">
          <a:xfrm flipH="1" flipV="1">
            <a:off x="3419872" y="3789040"/>
            <a:ext cx="863600" cy="792163"/>
          </a:xfrm>
          <a:prstGeom prst="line">
            <a:avLst/>
          </a:prstGeom>
          <a:noFill/>
          <a:ln w="57150">
            <a:solidFill>
              <a:srgbClr val="009900"/>
            </a:solidFill>
            <a:round/>
            <a:headEnd/>
            <a:tailEnd type="triangle" w="med" len="med"/>
          </a:ln>
        </p:spPr>
        <p:txBody>
          <a:bodyPr/>
          <a:lstStyle/>
          <a:p>
            <a:endParaRPr lang="zh-CN" altLang="en-US"/>
          </a:p>
        </p:txBody>
      </p:sp>
      <p:sp>
        <p:nvSpPr>
          <p:cNvPr id="552968" name="Line 8"/>
          <p:cNvSpPr>
            <a:spLocks noChangeShapeType="1"/>
          </p:cNvSpPr>
          <p:nvPr/>
        </p:nvSpPr>
        <p:spPr bwMode="auto">
          <a:xfrm flipV="1">
            <a:off x="6516217" y="3789040"/>
            <a:ext cx="936104" cy="791592"/>
          </a:xfrm>
          <a:prstGeom prst="line">
            <a:avLst/>
          </a:prstGeom>
          <a:noFill/>
          <a:ln w="57150">
            <a:solidFill>
              <a:srgbClr val="009900"/>
            </a:solidFill>
            <a:round/>
            <a:headEnd/>
            <a:tailEnd type="triangl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52966"/>
                                        </p:tgtEl>
                                        <p:attrNameLst>
                                          <p:attrName>style.visibility</p:attrName>
                                        </p:attrNameLst>
                                      </p:cBhvr>
                                      <p:to>
                                        <p:strVal val="visible"/>
                                      </p:to>
                                    </p:set>
                                    <p:anim calcmode="lin" valueType="num">
                                      <p:cBhvr>
                                        <p:cTn id="7" dur="500" fill="hold"/>
                                        <p:tgtEl>
                                          <p:spTgt spid="552966"/>
                                        </p:tgtEl>
                                        <p:attrNameLst>
                                          <p:attrName>ppt_w</p:attrName>
                                        </p:attrNameLst>
                                      </p:cBhvr>
                                      <p:tavLst>
                                        <p:tav tm="0">
                                          <p:val>
                                            <p:fltVal val="0"/>
                                          </p:val>
                                        </p:tav>
                                        <p:tav tm="100000">
                                          <p:val>
                                            <p:strVal val="#ppt_w"/>
                                          </p:val>
                                        </p:tav>
                                      </p:tavLst>
                                    </p:anim>
                                    <p:anim calcmode="lin" valueType="num">
                                      <p:cBhvr>
                                        <p:cTn id="8" dur="500" fill="hold"/>
                                        <p:tgtEl>
                                          <p:spTgt spid="55296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rbrake.wav"/>
                                        </p:tgtEl>
                                      </p:cMediaNode>
                                    </p:audio>
                                  </p:subTnLst>
                                </p:cTn>
                              </p:par>
                            </p:childTnLst>
                          </p:cTn>
                        </p:par>
                        <p:par>
                          <p:cTn id="9" fill="hold">
                            <p:stCondLst>
                              <p:cond delay="500"/>
                            </p:stCondLst>
                            <p:childTnLst>
                              <p:par>
                                <p:cTn id="10" presetID="16" presetClass="entr" presetSubtype="37" fill="hold" grpId="0" nodeType="afterEffect">
                                  <p:stCondLst>
                                    <p:cond delay="0"/>
                                  </p:stCondLst>
                                  <p:childTnLst>
                                    <p:set>
                                      <p:cBhvr>
                                        <p:cTn id="11" dur="1" fill="hold">
                                          <p:stCondLst>
                                            <p:cond delay="0"/>
                                          </p:stCondLst>
                                        </p:cTn>
                                        <p:tgtEl>
                                          <p:spTgt spid="552967"/>
                                        </p:tgtEl>
                                        <p:attrNameLst>
                                          <p:attrName>style.visibility</p:attrName>
                                        </p:attrNameLst>
                                      </p:cBhvr>
                                      <p:to>
                                        <p:strVal val="visible"/>
                                      </p:to>
                                    </p:set>
                                    <p:animEffect transition="in" filter="barn(outVertical)">
                                      <p:cBhvr>
                                        <p:cTn id="12" dur="500"/>
                                        <p:tgtEl>
                                          <p:spTgt spid="552967"/>
                                        </p:tgtEl>
                                      </p:cBhvr>
                                    </p:animEffect>
                                  </p:childTnLst>
                                </p:cTn>
                              </p:par>
                            </p:childTnLst>
                          </p:cTn>
                        </p:par>
                        <p:par>
                          <p:cTn id="13" fill="hold">
                            <p:stCondLst>
                              <p:cond delay="1000"/>
                            </p:stCondLst>
                            <p:childTnLst>
                              <p:par>
                                <p:cTn id="14" presetID="16" presetClass="entr" presetSubtype="37" fill="hold" grpId="0" nodeType="afterEffect">
                                  <p:stCondLst>
                                    <p:cond delay="0"/>
                                  </p:stCondLst>
                                  <p:childTnLst>
                                    <p:set>
                                      <p:cBhvr>
                                        <p:cTn id="15" dur="1" fill="hold">
                                          <p:stCondLst>
                                            <p:cond delay="0"/>
                                          </p:stCondLst>
                                        </p:cTn>
                                        <p:tgtEl>
                                          <p:spTgt spid="552968"/>
                                        </p:tgtEl>
                                        <p:attrNameLst>
                                          <p:attrName>style.visibility</p:attrName>
                                        </p:attrNameLst>
                                      </p:cBhvr>
                                      <p:to>
                                        <p:strVal val="visible"/>
                                      </p:to>
                                    </p:set>
                                    <p:animEffect transition="in" filter="barn(outVertical)">
                                      <p:cBhvr>
                                        <p:cTn id="16" dur="500"/>
                                        <p:tgtEl>
                                          <p:spTgt spid="552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6" grpId="0" animBg="1" autoUpdateAnimBg="0"/>
      <p:bldP spid="552967" grpId="0" animBg="1"/>
      <p:bldP spid="55296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zh-CN" altLang="en-US" sz="4200" dirty="0" smtClean="0">
                <a:latin typeface="楷体_GB2312" pitchFamily="49" charset="-122"/>
                <a:ea typeface="楷体_GB2312" pitchFamily="49" charset="-122"/>
              </a:rPr>
              <a:t>执行连接操作的大致过程</a:t>
            </a:r>
          </a:p>
        </p:txBody>
      </p:sp>
      <p:sp>
        <p:nvSpPr>
          <p:cNvPr id="71683" name="Rectangle 3"/>
          <p:cNvSpPr>
            <a:spLocks noGrp="1" noChangeArrowheads="1"/>
          </p:cNvSpPr>
          <p:nvPr>
            <p:ph type="body" idx="1"/>
          </p:nvPr>
        </p:nvSpPr>
        <p:spPr>
          <a:xfrm>
            <a:off x="251520" y="1268760"/>
            <a:ext cx="8610600" cy="4840287"/>
          </a:xfrm>
        </p:spPr>
        <p:txBody>
          <a:bodyPr/>
          <a:lstStyle/>
          <a:p>
            <a:pPr eaLnBrk="1" hangingPunct="1"/>
            <a:r>
              <a:rPr lang="zh-CN" altLang="en-US" sz="3200" b="1" dirty="0" smtClean="0"/>
              <a:t>首先取表</a:t>
            </a:r>
            <a:r>
              <a:rPr lang="en-US" altLang="zh-CN" sz="3200" b="1" dirty="0" smtClean="0"/>
              <a:t>1</a:t>
            </a:r>
            <a:r>
              <a:rPr lang="zh-CN" altLang="en-US" sz="3200" b="1" dirty="0" smtClean="0"/>
              <a:t>中的第</a:t>
            </a:r>
            <a:r>
              <a:rPr lang="en-US" altLang="zh-CN" sz="3200" b="1" dirty="0" smtClean="0"/>
              <a:t>1</a:t>
            </a:r>
            <a:r>
              <a:rPr lang="zh-CN" altLang="en-US" sz="3200" b="1" dirty="0" smtClean="0"/>
              <a:t>个元组，然后从头开始扫描表</a:t>
            </a:r>
            <a:r>
              <a:rPr lang="en-US" altLang="zh-CN" sz="3200" b="1" dirty="0" smtClean="0"/>
              <a:t>2</a:t>
            </a:r>
            <a:r>
              <a:rPr lang="zh-CN" altLang="en-US" sz="3200" b="1" dirty="0" smtClean="0"/>
              <a:t>，逐一查找满足连接条件的元组，</a:t>
            </a:r>
          </a:p>
          <a:p>
            <a:pPr eaLnBrk="1" hangingPunct="1"/>
            <a:r>
              <a:rPr lang="zh-CN" altLang="en-US" sz="3200" b="1" dirty="0" smtClean="0"/>
              <a:t>找到后就将表</a:t>
            </a:r>
            <a:r>
              <a:rPr lang="en-US" altLang="zh-CN" sz="3200" b="1" dirty="0" smtClean="0"/>
              <a:t>1</a:t>
            </a:r>
            <a:r>
              <a:rPr lang="zh-CN" altLang="en-US" sz="3200" b="1" dirty="0" smtClean="0"/>
              <a:t>中的第</a:t>
            </a:r>
            <a:r>
              <a:rPr lang="en-US" altLang="zh-CN" sz="3200" b="1" dirty="0" smtClean="0"/>
              <a:t>1</a:t>
            </a:r>
            <a:r>
              <a:rPr lang="zh-CN" altLang="en-US" sz="3200" b="1" dirty="0" smtClean="0"/>
              <a:t>个元组与该元组拼接起来，形成结果表中的一个元组。</a:t>
            </a:r>
          </a:p>
          <a:p>
            <a:pPr eaLnBrk="1" hangingPunct="1"/>
            <a:r>
              <a:rPr lang="zh-CN" altLang="en-US" sz="3200" b="1" dirty="0" smtClean="0"/>
              <a:t>表</a:t>
            </a:r>
            <a:r>
              <a:rPr lang="en-US" altLang="zh-CN" sz="3200" b="1" dirty="0" smtClean="0"/>
              <a:t>2</a:t>
            </a:r>
            <a:r>
              <a:rPr lang="zh-CN" altLang="en-US" sz="3200" b="1" dirty="0" smtClean="0"/>
              <a:t>全部查找完毕后，再取表</a:t>
            </a:r>
            <a:r>
              <a:rPr lang="en-US" altLang="zh-CN" sz="3200" b="1" dirty="0" smtClean="0"/>
              <a:t>1</a:t>
            </a:r>
            <a:r>
              <a:rPr lang="zh-CN" altLang="en-US" sz="3200" b="1" dirty="0" smtClean="0"/>
              <a:t>中的第</a:t>
            </a:r>
            <a:r>
              <a:rPr lang="en-US" altLang="zh-CN" sz="3200" b="1" dirty="0" smtClean="0"/>
              <a:t>2</a:t>
            </a:r>
            <a:r>
              <a:rPr lang="zh-CN" altLang="en-US" sz="3200" b="1" dirty="0" smtClean="0"/>
              <a:t>个元组，然后再从头开始扫描表</a:t>
            </a:r>
            <a:r>
              <a:rPr lang="en-US" altLang="zh-CN" sz="3200" b="1" dirty="0" smtClean="0"/>
              <a:t>2</a:t>
            </a:r>
            <a:r>
              <a:rPr lang="zh-CN" altLang="en-US" sz="3200" b="1" dirty="0" smtClean="0"/>
              <a:t>， </a:t>
            </a:r>
            <a:r>
              <a:rPr lang="en-US" altLang="zh-CN" sz="3200" b="1" dirty="0" smtClean="0"/>
              <a:t>…</a:t>
            </a:r>
            <a:endParaRPr lang="zh-CN" altLang="en-US" sz="3200" b="1" dirty="0" smtClean="0"/>
          </a:p>
          <a:p>
            <a:pPr eaLnBrk="1" hangingPunct="1"/>
            <a:r>
              <a:rPr lang="zh-CN" altLang="en-US" sz="3200" b="1" dirty="0" smtClean="0"/>
              <a:t>重复这个过程，直到表</a:t>
            </a:r>
            <a:r>
              <a:rPr lang="en-US" altLang="zh-CN" sz="3200" b="1" dirty="0" smtClean="0"/>
              <a:t>1</a:t>
            </a:r>
            <a:r>
              <a:rPr lang="zh-CN" altLang="en-US" sz="3200" b="1" dirty="0" smtClean="0"/>
              <a:t>中的全部元组都处理完毕为止。</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179512" y="1340768"/>
            <a:ext cx="8001000" cy="1728192"/>
          </a:xfrm>
        </p:spPr>
        <p:txBody>
          <a:bodyPr/>
          <a:lstStyle/>
          <a:p>
            <a:pPr>
              <a:lnSpc>
                <a:spcPct val="100000"/>
              </a:lnSpc>
              <a:spcBef>
                <a:spcPts val="0"/>
              </a:spcBef>
              <a:buNone/>
            </a:pPr>
            <a:r>
              <a:rPr lang="en-US" altLang="zh-CN" sz="2800" dirty="0" smtClean="0">
                <a:solidFill>
                  <a:srgbClr val="005800"/>
                </a:solidFill>
              </a:rPr>
              <a:t>SELECT * FROM Student </a:t>
            </a:r>
          </a:p>
          <a:p>
            <a:pPr>
              <a:lnSpc>
                <a:spcPct val="100000"/>
              </a:lnSpc>
              <a:spcBef>
                <a:spcPts val="0"/>
              </a:spcBef>
              <a:buNone/>
            </a:pPr>
            <a:r>
              <a:rPr lang="en-US" altLang="zh-CN" sz="2800" dirty="0" smtClean="0">
                <a:solidFill>
                  <a:srgbClr val="005800"/>
                </a:solidFill>
              </a:rPr>
              <a:t> INNER JOIN SC</a:t>
            </a:r>
            <a:endParaRPr lang="zh-CN" altLang="zh-CN" sz="2800" dirty="0" smtClean="0">
              <a:solidFill>
                <a:srgbClr val="005800"/>
              </a:solidFill>
            </a:endParaRPr>
          </a:p>
          <a:p>
            <a:pPr>
              <a:lnSpc>
                <a:spcPct val="100000"/>
              </a:lnSpc>
              <a:spcBef>
                <a:spcPts val="0"/>
              </a:spcBef>
              <a:buNone/>
            </a:pPr>
            <a:r>
              <a:rPr lang="en-US" altLang="zh-CN" sz="2800" dirty="0" smtClean="0">
                <a:solidFill>
                  <a:srgbClr val="005800"/>
                </a:solidFill>
              </a:rPr>
              <a:t> ON </a:t>
            </a:r>
            <a:r>
              <a:rPr lang="en-US" altLang="zh-CN" sz="2800" dirty="0" err="1" smtClean="0">
                <a:solidFill>
                  <a:srgbClr val="005800"/>
                </a:solidFill>
              </a:rPr>
              <a:t>Student.Sno</a:t>
            </a:r>
            <a:r>
              <a:rPr lang="en-US" altLang="zh-CN" sz="2800" dirty="0" smtClean="0">
                <a:solidFill>
                  <a:srgbClr val="005800"/>
                </a:solidFill>
              </a:rPr>
              <a:t>=</a:t>
            </a:r>
            <a:r>
              <a:rPr lang="en-US" altLang="zh-CN" sz="2800" dirty="0" err="1" smtClean="0">
                <a:solidFill>
                  <a:srgbClr val="005800"/>
                </a:solidFill>
              </a:rPr>
              <a:t>SC.Sno</a:t>
            </a:r>
            <a:endParaRPr lang="zh-CN" altLang="en-US" sz="2800" dirty="0">
              <a:solidFill>
                <a:srgbClr val="0058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74</a:t>
            </a:fld>
            <a:endParaRPr lang="zh-CN" altLang="en-US"/>
          </a:p>
        </p:txBody>
      </p:sp>
      <p:pic>
        <p:nvPicPr>
          <p:cNvPr id="108546" name="Picture 2"/>
          <p:cNvPicPr>
            <a:picLocks noChangeAspect="1" noChangeArrowheads="1"/>
          </p:cNvPicPr>
          <p:nvPr/>
        </p:nvPicPr>
        <p:blipFill>
          <a:blip r:embed="rId2" cstate="print"/>
          <a:srcRect/>
          <a:stretch>
            <a:fillRect/>
          </a:stretch>
        </p:blipFill>
        <p:spPr bwMode="auto">
          <a:xfrm>
            <a:off x="4375990" y="2193007"/>
            <a:ext cx="4519346" cy="382828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8546"/>
                                        </p:tgtEl>
                                        <p:attrNameLst>
                                          <p:attrName>style.visibility</p:attrName>
                                        </p:attrNameLst>
                                      </p:cBhvr>
                                      <p:to>
                                        <p:strVal val="visible"/>
                                      </p:to>
                                    </p:set>
                                    <p:animEffect transition="in" filter="blinds(horizontal)">
                                      <p:cBhvr>
                                        <p:cTn id="7" dur="500"/>
                                        <p:tgtEl>
                                          <p:spTgt spid="108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去掉重复列</a:t>
            </a:r>
            <a:endParaRPr lang="zh-CN" altLang="en-US" dirty="0"/>
          </a:p>
        </p:txBody>
      </p:sp>
      <p:sp>
        <p:nvSpPr>
          <p:cNvPr id="3" name="内容占位符 2"/>
          <p:cNvSpPr>
            <a:spLocks noGrp="1"/>
          </p:cNvSpPr>
          <p:nvPr>
            <p:ph idx="1"/>
          </p:nvPr>
        </p:nvSpPr>
        <p:spPr>
          <a:xfrm>
            <a:off x="251520" y="1124744"/>
            <a:ext cx="8001000" cy="1584176"/>
          </a:xfrm>
        </p:spPr>
        <p:txBody>
          <a:bodyPr/>
          <a:lstStyle/>
          <a:p>
            <a:pPr>
              <a:lnSpc>
                <a:spcPct val="100000"/>
              </a:lnSpc>
              <a:spcBef>
                <a:spcPts val="0"/>
              </a:spcBef>
              <a:buNone/>
            </a:pPr>
            <a:r>
              <a:rPr lang="en-US" altLang="zh-CN" sz="2800" dirty="0" smtClean="0">
                <a:solidFill>
                  <a:srgbClr val="005800"/>
                </a:solidFill>
              </a:rPr>
              <a:t>SELECT </a:t>
            </a:r>
            <a:r>
              <a:rPr lang="en-US" altLang="zh-CN" sz="2800" dirty="0" err="1" smtClean="0">
                <a:solidFill>
                  <a:srgbClr val="005800"/>
                </a:solidFill>
              </a:rPr>
              <a:t>Student.Sno</a:t>
            </a:r>
            <a:r>
              <a:rPr lang="en-US" altLang="zh-CN" sz="2800" dirty="0" smtClean="0">
                <a:solidFill>
                  <a:srgbClr val="005800"/>
                </a:solidFill>
              </a:rPr>
              <a:t>, </a:t>
            </a:r>
            <a:r>
              <a:rPr lang="en-US" altLang="zh-CN" sz="2800" dirty="0" err="1" smtClean="0">
                <a:solidFill>
                  <a:srgbClr val="005800"/>
                </a:solidFill>
              </a:rPr>
              <a:t>Sname</a:t>
            </a:r>
            <a:r>
              <a:rPr lang="en-US" altLang="zh-CN" sz="2800" dirty="0" smtClean="0">
                <a:solidFill>
                  <a:srgbClr val="005800"/>
                </a:solidFill>
              </a:rPr>
              <a:t>, </a:t>
            </a:r>
            <a:r>
              <a:rPr lang="en-US" altLang="zh-CN" sz="2800" dirty="0" err="1" smtClean="0">
                <a:solidFill>
                  <a:srgbClr val="005800"/>
                </a:solidFill>
              </a:rPr>
              <a:t>Ssex</a:t>
            </a:r>
            <a:r>
              <a:rPr lang="en-US" altLang="zh-CN" sz="2800" dirty="0" smtClean="0">
                <a:solidFill>
                  <a:srgbClr val="005800"/>
                </a:solidFill>
              </a:rPr>
              <a:t>, Sage, </a:t>
            </a:r>
            <a:r>
              <a:rPr lang="en-US" altLang="zh-CN" sz="2800" dirty="0" err="1" smtClean="0">
                <a:solidFill>
                  <a:srgbClr val="005800"/>
                </a:solidFill>
              </a:rPr>
              <a:t>Sdept</a:t>
            </a:r>
            <a:r>
              <a:rPr lang="en-US" altLang="zh-CN" sz="2800" dirty="0" smtClean="0">
                <a:solidFill>
                  <a:srgbClr val="005800"/>
                </a:solidFill>
              </a:rPr>
              <a:t>, </a:t>
            </a:r>
            <a:r>
              <a:rPr lang="en-US" altLang="zh-CN" sz="2800" dirty="0" err="1" smtClean="0">
                <a:solidFill>
                  <a:srgbClr val="005800"/>
                </a:solidFill>
              </a:rPr>
              <a:t>Cno</a:t>
            </a:r>
            <a:r>
              <a:rPr lang="en-US" altLang="zh-CN" sz="2800" dirty="0" smtClean="0">
                <a:solidFill>
                  <a:srgbClr val="005800"/>
                </a:solidFill>
              </a:rPr>
              <a:t>, Grade FROM Student  </a:t>
            </a:r>
            <a:endParaRPr lang="zh-CN" altLang="zh-CN" sz="2800" dirty="0" smtClean="0">
              <a:solidFill>
                <a:srgbClr val="005800"/>
              </a:solidFill>
            </a:endParaRPr>
          </a:p>
          <a:p>
            <a:pPr>
              <a:lnSpc>
                <a:spcPct val="100000"/>
              </a:lnSpc>
              <a:spcBef>
                <a:spcPts val="0"/>
              </a:spcBef>
              <a:buNone/>
            </a:pPr>
            <a:r>
              <a:rPr lang="en-US" altLang="zh-CN" sz="2800" dirty="0" smtClean="0">
                <a:solidFill>
                  <a:srgbClr val="005800"/>
                </a:solidFill>
              </a:rPr>
              <a:t>  JOIN SC ON </a:t>
            </a:r>
            <a:r>
              <a:rPr lang="en-US" altLang="zh-CN" sz="2800" dirty="0" err="1" smtClean="0">
                <a:solidFill>
                  <a:srgbClr val="005800"/>
                </a:solidFill>
              </a:rPr>
              <a:t>Student.Sno</a:t>
            </a:r>
            <a:r>
              <a:rPr lang="en-US" altLang="zh-CN" sz="2800" dirty="0" smtClean="0">
                <a:solidFill>
                  <a:srgbClr val="005800"/>
                </a:solidFill>
              </a:rPr>
              <a:t> = </a:t>
            </a:r>
            <a:r>
              <a:rPr lang="en-US" altLang="zh-CN" sz="2800" dirty="0" err="1" smtClean="0">
                <a:solidFill>
                  <a:srgbClr val="005800"/>
                </a:solidFill>
              </a:rPr>
              <a:t>SC.Sno</a:t>
            </a:r>
            <a:endParaRPr lang="zh-CN" altLang="en-US" sz="2800" dirty="0">
              <a:solidFill>
                <a:srgbClr val="0058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75</a:t>
            </a:fld>
            <a:endParaRPr lang="zh-CN" altLang="en-US"/>
          </a:p>
        </p:txBody>
      </p:sp>
      <p:pic>
        <p:nvPicPr>
          <p:cNvPr id="109570" name="Picture 2"/>
          <p:cNvPicPr>
            <a:picLocks noChangeAspect="1" noChangeArrowheads="1"/>
          </p:cNvPicPr>
          <p:nvPr/>
        </p:nvPicPr>
        <p:blipFill>
          <a:blip r:embed="rId2" cstate="print"/>
          <a:srcRect/>
          <a:stretch>
            <a:fillRect/>
          </a:stretch>
        </p:blipFill>
        <p:spPr bwMode="auto">
          <a:xfrm>
            <a:off x="4788024" y="2498351"/>
            <a:ext cx="3960440" cy="366040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9570"/>
                                        </p:tgtEl>
                                        <p:attrNameLst>
                                          <p:attrName>style.visibility</p:attrName>
                                        </p:attrNameLst>
                                      </p:cBhvr>
                                      <p:to>
                                        <p:strVal val="visible"/>
                                      </p:to>
                                    </p:set>
                                    <p:animEffect transition="in" filter="blinds(horizontal)">
                                      <p:cBhvr>
                                        <p:cTn id="7" dur="500"/>
                                        <p:tgtEl>
                                          <p:spTgt spid="109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r>
              <a:rPr lang="zh-CN" altLang="zh-CN" dirty="0" smtClean="0"/>
              <a:t>例</a:t>
            </a:r>
            <a:r>
              <a:rPr lang="en-US" altLang="zh-CN" dirty="0" smtClean="0"/>
              <a:t>3  </a:t>
            </a:r>
            <a:r>
              <a:rPr lang="zh-CN" altLang="zh-CN" dirty="0" smtClean="0"/>
              <a:t>查询计算机系学生的修课情况，要求列出学生的名字、所修课的课程号和成绩。</a:t>
            </a:r>
          </a:p>
          <a:p>
            <a:pPr lvl="1">
              <a:buNone/>
            </a:pPr>
            <a:r>
              <a:rPr lang="en-US" altLang="zh-CN" dirty="0" smtClean="0">
                <a:solidFill>
                  <a:srgbClr val="005800"/>
                </a:solidFill>
              </a:rPr>
              <a:t>SELECT </a:t>
            </a:r>
            <a:r>
              <a:rPr lang="en-US" altLang="zh-CN" dirty="0" err="1" smtClean="0">
                <a:solidFill>
                  <a:srgbClr val="005800"/>
                </a:solidFill>
              </a:rPr>
              <a:t>Sname</a:t>
            </a:r>
            <a:r>
              <a:rPr lang="en-US" altLang="zh-CN" dirty="0" smtClean="0">
                <a:solidFill>
                  <a:srgbClr val="005800"/>
                </a:solidFill>
              </a:rPr>
              <a:t>, </a:t>
            </a:r>
            <a:r>
              <a:rPr lang="en-US" altLang="zh-CN" dirty="0" err="1" smtClean="0">
                <a:solidFill>
                  <a:srgbClr val="005800"/>
                </a:solidFill>
              </a:rPr>
              <a:t>Cno</a:t>
            </a:r>
            <a:r>
              <a:rPr lang="en-US" altLang="zh-CN" dirty="0" smtClean="0">
                <a:solidFill>
                  <a:srgbClr val="005800"/>
                </a:solidFill>
              </a:rPr>
              <a:t>, Grade  </a:t>
            </a:r>
          </a:p>
          <a:p>
            <a:pPr lvl="1">
              <a:buNone/>
            </a:pPr>
            <a:r>
              <a:rPr lang="en-US" altLang="zh-CN" dirty="0" smtClean="0">
                <a:solidFill>
                  <a:srgbClr val="005800"/>
                </a:solidFill>
              </a:rPr>
              <a:t>  FROM Student JOIN SC  </a:t>
            </a:r>
            <a:endParaRPr lang="zh-CN" altLang="zh-CN" dirty="0" smtClean="0">
              <a:solidFill>
                <a:srgbClr val="005800"/>
              </a:solidFill>
            </a:endParaRPr>
          </a:p>
          <a:p>
            <a:pPr lvl="1">
              <a:buNone/>
            </a:pPr>
            <a:r>
              <a:rPr lang="en-US" altLang="zh-CN" dirty="0" smtClean="0">
                <a:solidFill>
                  <a:srgbClr val="005800"/>
                </a:solidFill>
              </a:rPr>
              <a:t>  ON </a:t>
            </a:r>
            <a:r>
              <a:rPr lang="en-US" altLang="zh-CN" dirty="0" err="1" smtClean="0">
                <a:solidFill>
                  <a:srgbClr val="005800"/>
                </a:solidFill>
              </a:rPr>
              <a:t>Student.Sno</a:t>
            </a:r>
            <a:r>
              <a:rPr lang="en-US" altLang="zh-CN" dirty="0" smtClean="0">
                <a:solidFill>
                  <a:srgbClr val="005800"/>
                </a:solidFill>
              </a:rPr>
              <a:t> = </a:t>
            </a:r>
            <a:r>
              <a:rPr lang="en-US" altLang="zh-CN" dirty="0" err="1" smtClean="0">
                <a:solidFill>
                  <a:srgbClr val="005800"/>
                </a:solidFill>
              </a:rPr>
              <a:t>SC.Sno</a:t>
            </a:r>
            <a:endParaRPr lang="zh-CN" altLang="zh-CN" dirty="0" smtClean="0">
              <a:solidFill>
                <a:srgbClr val="005800"/>
              </a:solidFill>
            </a:endParaRPr>
          </a:p>
          <a:p>
            <a:pPr lvl="1">
              <a:buNone/>
            </a:pPr>
            <a:r>
              <a:rPr lang="en-US" altLang="zh-CN" dirty="0" smtClean="0">
                <a:solidFill>
                  <a:srgbClr val="005800"/>
                </a:solidFill>
              </a:rPr>
              <a:t>  WHERE </a:t>
            </a:r>
            <a:r>
              <a:rPr lang="en-US" altLang="zh-CN" dirty="0" err="1" smtClean="0">
                <a:solidFill>
                  <a:srgbClr val="005800"/>
                </a:solidFill>
              </a:rPr>
              <a:t>Sdept</a:t>
            </a:r>
            <a:r>
              <a:rPr lang="en-US" altLang="zh-CN" dirty="0" smtClean="0">
                <a:solidFill>
                  <a:srgbClr val="005800"/>
                </a:solidFill>
              </a:rPr>
              <a:t> = '</a:t>
            </a:r>
            <a:r>
              <a:rPr lang="zh-CN" altLang="zh-CN" dirty="0" smtClean="0">
                <a:solidFill>
                  <a:srgbClr val="005800"/>
                </a:solidFill>
              </a:rPr>
              <a:t>计算机系</a:t>
            </a:r>
            <a:r>
              <a:rPr lang="en-US" altLang="zh-CN" dirty="0" smtClean="0">
                <a:solidFill>
                  <a:srgbClr val="005800"/>
                </a:solidFill>
              </a:rPr>
              <a:t>'</a:t>
            </a:r>
            <a:endParaRPr lang="zh-CN" altLang="zh-CN" dirty="0" smtClean="0">
              <a:solidFill>
                <a:srgbClr val="005800"/>
              </a:solidFill>
            </a:endParaRPr>
          </a:p>
          <a:p>
            <a:endParaRPr lang="zh-CN" altLang="en-US" dirty="0"/>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76</a:t>
            </a:fld>
            <a:endParaRPr lang="zh-CN" alt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指定列别名</a:t>
            </a:r>
            <a:endParaRPr lang="zh-CN" altLang="en-US" dirty="0"/>
          </a:p>
        </p:txBody>
      </p:sp>
      <p:sp>
        <p:nvSpPr>
          <p:cNvPr id="3" name="内容占位符 2"/>
          <p:cNvSpPr>
            <a:spLocks noGrp="1"/>
          </p:cNvSpPr>
          <p:nvPr>
            <p:ph idx="1"/>
          </p:nvPr>
        </p:nvSpPr>
        <p:spPr>
          <a:xfrm>
            <a:off x="566738" y="1340768"/>
            <a:ext cx="8001000" cy="4752528"/>
          </a:xfrm>
        </p:spPr>
        <p:txBody>
          <a:bodyPr/>
          <a:lstStyle/>
          <a:p>
            <a:pPr>
              <a:lnSpc>
                <a:spcPct val="100000"/>
              </a:lnSpc>
              <a:spcBef>
                <a:spcPts val="600"/>
              </a:spcBef>
            </a:pPr>
            <a:r>
              <a:rPr lang="en-US" altLang="zh-CN" sz="3200" dirty="0" smtClean="0">
                <a:solidFill>
                  <a:srgbClr val="FF0000"/>
                </a:solidFill>
              </a:rPr>
              <a:t>&lt;</a:t>
            </a:r>
            <a:r>
              <a:rPr lang="zh-CN" altLang="zh-CN" sz="3200" dirty="0" smtClean="0">
                <a:solidFill>
                  <a:srgbClr val="FF0000"/>
                </a:solidFill>
              </a:rPr>
              <a:t>源表名</a:t>
            </a:r>
            <a:r>
              <a:rPr lang="en-US" altLang="zh-CN" sz="3200" dirty="0" smtClean="0">
                <a:solidFill>
                  <a:srgbClr val="FF0000"/>
                </a:solidFill>
              </a:rPr>
              <a:t>&gt;  [ AS ] &lt;</a:t>
            </a:r>
            <a:r>
              <a:rPr lang="zh-CN" altLang="zh-CN" sz="3200" dirty="0" smtClean="0">
                <a:solidFill>
                  <a:srgbClr val="FF0000"/>
                </a:solidFill>
              </a:rPr>
              <a:t>表别名</a:t>
            </a:r>
            <a:r>
              <a:rPr lang="en-US" altLang="zh-CN" sz="3200" dirty="0" smtClean="0">
                <a:solidFill>
                  <a:srgbClr val="FF0000"/>
                </a:solidFill>
              </a:rPr>
              <a:t>&gt;</a:t>
            </a:r>
            <a:endParaRPr lang="zh-CN" altLang="zh-CN" sz="3200" dirty="0" smtClean="0">
              <a:solidFill>
                <a:srgbClr val="FF0000"/>
              </a:solidFill>
            </a:endParaRPr>
          </a:p>
          <a:p>
            <a:pPr>
              <a:lnSpc>
                <a:spcPct val="100000"/>
              </a:lnSpc>
              <a:spcBef>
                <a:spcPts val="600"/>
              </a:spcBef>
            </a:pPr>
            <a:r>
              <a:rPr lang="zh-CN" altLang="zh-CN" sz="3200" dirty="0" smtClean="0"/>
              <a:t>为表指定别名可以简化表的书写。</a:t>
            </a:r>
          </a:p>
          <a:p>
            <a:pPr lvl="1">
              <a:lnSpc>
                <a:spcPct val="100000"/>
              </a:lnSpc>
              <a:spcBef>
                <a:spcPts val="0"/>
              </a:spcBef>
              <a:buNone/>
            </a:pPr>
            <a:r>
              <a:rPr lang="en-US" altLang="zh-CN" sz="3200" dirty="0" smtClean="0">
                <a:solidFill>
                  <a:srgbClr val="005800"/>
                </a:solidFill>
              </a:rPr>
              <a:t>SELECT </a:t>
            </a:r>
            <a:r>
              <a:rPr lang="en-US" altLang="zh-CN" sz="3200" dirty="0" err="1" smtClean="0">
                <a:solidFill>
                  <a:srgbClr val="005800"/>
                </a:solidFill>
              </a:rPr>
              <a:t>Sname</a:t>
            </a:r>
            <a:r>
              <a:rPr lang="en-US" altLang="zh-CN" sz="3200" dirty="0" smtClean="0">
                <a:solidFill>
                  <a:srgbClr val="005800"/>
                </a:solidFill>
              </a:rPr>
              <a:t>, </a:t>
            </a:r>
            <a:r>
              <a:rPr lang="en-US" altLang="zh-CN" sz="3200" dirty="0" err="1" smtClean="0">
                <a:solidFill>
                  <a:srgbClr val="005800"/>
                </a:solidFill>
              </a:rPr>
              <a:t>Cno</a:t>
            </a:r>
            <a:r>
              <a:rPr lang="en-US" altLang="zh-CN" sz="3200" dirty="0" smtClean="0">
                <a:solidFill>
                  <a:srgbClr val="005800"/>
                </a:solidFill>
              </a:rPr>
              <a:t>, Grade </a:t>
            </a:r>
          </a:p>
          <a:p>
            <a:pPr lvl="1">
              <a:lnSpc>
                <a:spcPct val="100000"/>
              </a:lnSpc>
              <a:spcBef>
                <a:spcPts val="0"/>
              </a:spcBef>
              <a:buNone/>
            </a:pPr>
            <a:r>
              <a:rPr lang="en-US" altLang="zh-CN" sz="3200" dirty="0" smtClean="0">
                <a:solidFill>
                  <a:srgbClr val="005800"/>
                </a:solidFill>
              </a:rPr>
              <a:t>  FROM Student </a:t>
            </a:r>
            <a:r>
              <a:rPr lang="en-US" altLang="zh-CN" sz="3200" dirty="0" smtClean="0">
                <a:solidFill>
                  <a:srgbClr val="C00000"/>
                </a:solidFill>
              </a:rPr>
              <a:t>S</a:t>
            </a:r>
            <a:r>
              <a:rPr lang="en-US" altLang="zh-CN" sz="3200" dirty="0" smtClean="0">
                <a:solidFill>
                  <a:srgbClr val="005800"/>
                </a:solidFill>
              </a:rPr>
              <a:t> JOIN SC  </a:t>
            </a:r>
            <a:endParaRPr lang="zh-CN" altLang="zh-CN" sz="3200" dirty="0" smtClean="0">
              <a:solidFill>
                <a:srgbClr val="005800"/>
              </a:solidFill>
            </a:endParaRPr>
          </a:p>
          <a:p>
            <a:pPr lvl="1">
              <a:lnSpc>
                <a:spcPct val="100000"/>
              </a:lnSpc>
              <a:spcBef>
                <a:spcPts val="0"/>
              </a:spcBef>
              <a:buNone/>
            </a:pPr>
            <a:r>
              <a:rPr lang="en-US" altLang="zh-CN" sz="3200" dirty="0" smtClean="0">
                <a:solidFill>
                  <a:srgbClr val="005800"/>
                </a:solidFill>
              </a:rPr>
              <a:t>  ON </a:t>
            </a:r>
            <a:r>
              <a:rPr lang="en-US" altLang="zh-CN" sz="3200" dirty="0" err="1" smtClean="0">
                <a:solidFill>
                  <a:srgbClr val="C00000"/>
                </a:solidFill>
              </a:rPr>
              <a:t>S</a:t>
            </a:r>
            <a:r>
              <a:rPr lang="en-US" altLang="zh-CN" sz="3200" dirty="0" err="1" smtClean="0">
                <a:solidFill>
                  <a:srgbClr val="005800"/>
                </a:solidFill>
              </a:rPr>
              <a:t>.Sno</a:t>
            </a:r>
            <a:r>
              <a:rPr lang="en-US" altLang="zh-CN" sz="3200" dirty="0" smtClean="0">
                <a:solidFill>
                  <a:srgbClr val="005800"/>
                </a:solidFill>
              </a:rPr>
              <a:t> = </a:t>
            </a:r>
            <a:r>
              <a:rPr lang="en-US" altLang="zh-CN" sz="3200" dirty="0" err="1" smtClean="0">
                <a:solidFill>
                  <a:srgbClr val="005800"/>
                </a:solidFill>
              </a:rPr>
              <a:t>SC.Sno</a:t>
            </a:r>
            <a:endParaRPr lang="zh-CN" altLang="zh-CN" sz="3200" dirty="0" smtClean="0">
              <a:solidFill>
                <a:srgbClr val="005800"/>
              </a:solidFill>
            </a:endParaRPr>
          </a:p>
          <a:p>
            <a:pPr lvl="1">
              <a:lnSpc>
                <a:spcPct val="100000"/>
              </a:lnSpc>
              <a:spcBef>
                <a:spcPts val="0"/>
              </a:spcBef>
              <a:buNone/>
            </a:pPr>
            <a:r>
              <a:rPr lang="en-US" altLang="zh-CN" sz="3200" dirty="0" smtClean="0">
                <a:solidFill>
                  <a:srgbClr val="005800"/>
                </a:solidFill>
              </a:rPr>
              <a:t>  WHERE </a:t>
            </a:r>
            <a:r>
              <a:rPr lang="en-US" altLang="zh-CN" sz="3200" dirty="0" err="1" smtClean="0">
                <a:solidFill>
                  <a:srgbClr val="005800"/>
                </a:solidFill>
              </a:rPr>
              <a:t>Sdept</a:t>
            </a:r>
            <a:r>
              <a:rPr lang="en-US" altLang="zh-CN" sz="3200" dirty="0" smtClean="0">
                <a:solidFill>
                  <a:srgbClr val="005800"/>
                </a:solidFill>
              </a:rPr>
              <a:t> = '</a:t>
            </a:r>
            <a:r>
              <a:rPr lang="zh-CN" altLang="zh-CN" sz="3200" dirty="0" smtClean="0">
                <a:solidFill>
                  <a:srgbClr val="005800"/>
                </a:solidFill>
              </a:rPr>
              <a:t>计算机系</a:t>
            </a:r>
            <a:r>
              <a:rPr lang="en-US" altLang="zh-CN" sz="3200" dirty="0" smtClean="0">
                <a:solidFill>
                  <a:srgbClr val="005800"/>
                </a:solidFill>
              </a:rPr>
              <a:t>'</a:t>
            </a:r>
          </a:p>
          <a:p>
            <a:pPr>
              <a:lnSpc>
                <a:spcPct val="100000"/>
              </a:lnSpc>
              <a:spcBef>
                <a:spcPts val="600"/>
              </a:spcBef>
            </a:pPr>
            <a:r>
              <a:rPr lang="zh-CN" altLang="zh-CN" sz="3200" dirty="0" smtClean="0"/>
              <a:t>注意：当为表指定了别名时，在查询语句中的其他地方，所有用到表名的地方都要使用别名，而不能再使用原表名。</a:t>
            </a:r>
          </a:p>
          <a:p>
            <a:pPr>
              <a:lnSpc>
                <a:spcPct val="100000"/>
              </a:lnSpc>
              <a:spcBef>
                <a:spcPts val="600"/>
              </a:spcBef>
            </a:pPr>
            <a:endParaRPr lang="zh-CN" altLang="zh-CN" sz="3200" dirty="0" smtClean="0">
              <a:solidFill>
                <a:srgbClr val="005800"/>
              </a:solidFill>
            </a:endParaRPr>
          </a:p>
          <a:p>
            <a:pPr>
              <a:lnSpc>
                <a:spcPct val="100000"/>
              </a:lnSpc>
              <a:spcBef>
                <a:spcPts val="600"/>
              </a:spcBef>
            </a:pPr>
            <a:endParaRPr lang="zh-CN" altLang="en-US" sz="3200" dirty="0"/>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77</a:t>
            </a:fld>
            <a:endParaRPr lang="zh-CN" alt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pPr>
              <a:lnSpc>
                <a:spcPct val="100000"/>
              </a:lnSpc>
              <a:spcBef>
                <a:spcPts val="600"/>
              </a:spcBef>
            </a:pPr>
            <a:r>
              <a:rPr lang="zh-CN" altLang="zh-CN" sz="3200" dirty="0" smtClean="0"/>
              <a:t>例</a:t>
            </a:r>
            <a:r>
              <a:rPr lang="en-US" altLang="zh-CN" sz="3200" dirty="0" smtClean="0"/>
              <a:t>4 </a:t>
            </a:r>
            <a:r>
              <a:rPr lang="zh-CN" altLang="zh-CN" sz="3200" dirty="0" smtClean="0"/>
              <a:t>查询“信息管理系”修了“计算机文化学” 的学生姓名和成绩。</a:t>
            </a:r>
          </a:p>
          <a:p>
            <a:pPr lvl="1">
              <a:lnSpc>
                <a:spcPct val="100000"/>
              </a:lnSpc>
              <a:spcBef>
                <a:spcPts val="600"/>
              </a:spcBef>
              <a:buNone/>
            </a:pPr>
            <a:r>
              <a:rPr lang="en-US" altLang="zh-CN" sz="3200" dirty="0" smtClean="0">
                <a:solidFill>
                  <a:srgbClr val="005800"/>
                </a:solidFill>
              </a:rPr>
              <a:t>SELECT </a:t>
            </a:r>
            <a:r>
              <a:rPr lang="en-US" altLang="zh-CN" sz="3200" dirty="0" err="1" smtClean="0">
                <a:solidFill>
                  <a:srgbClr val="005800"/>
                </a:solidFill>
              </a:rPr>
              <a:t>Sname</a:t>
            </a:r>
            <a:r>
              <a:rPr lang="en-US" altLang="zh-CN" sz="3200" dirty="0" smtClean="0">
                <a:solidFill>
                  <a:srgbClr val="005800"/>
                </a:solidFill>
              </a:rPr>
              <a:t>, Grade</a:t>
            </a:r>
            <a:endParaRPr lang="zh-CN" altLang="zh-CN" sz="3200" dirty="0" smtClean="0">
              <a:solidFill>
                <a:srgbClr val="005800"/>
              </a:solidFill>
            </a:endParaRPr>
          </a:p>
          <a:p>
            <a:pPr lvl="1">
              <a:lnSpc>
                <a:spcPct val="100000"/>
              </a:lnSpc>
              <a:spcBef>
                <a:spcPts val="600"/>
              </a:spcBef>
              <a:buNone/>
            </a:pPr>
            <a:r>
              <a:rPr lang="en-US" altLang="zh-CN" sz="3200" dirty="0" smtClean="0">
                <a:solidFill>
                  <a:srgbClr val="005800"/>
                </a:solidFill>
              </a:rPr>
              <a:t>  FROM  Student s</a:t>
            </a:r>
          </a:p>
          <a:p>
            <a:pPr lvl="1">
              <a:lnSpc>
                <a:spcPct val="100000"/>
              </a:lnSpc>
              <a:spcBef>
                <a:spcPts val="600"/>
              </a:spcBef>
              <a:buNone/>
            </a:pPr>
            <a:r>
              <a:rPr lang="en-US" altLang="zh-CN" sz="3200" dirty="0" smtClean="0">
                <a:solidFill>
                  <a:srgbClr val="005800"/>
                </a:solidFill>
              </a:rPr>
              <a:t>  JOIN  SC ON </a:t>
            </a:r>
            <a:r>
              <a:rPr lang="en-US" altLang="zh-CN" sz="3200" dirty="0" err="1" smtClean="0">
                <a:solidFill>
                  <a:srgbClr val="005800"/>
                </a:solidFill>
              </a:rPr>
              <a:t>s.Sno</a:t>
            </a:r>
            <a:r>
              <a:rPr lang="en-US" altLang="zh-CN" sz="3200" dirty="0" smtClean="0">
                <a:solidFill>
                  <a:srgbClr val="005800"/>
                </a:solidFill>
              </a:rPr>
              <a:t> = SC. </a:t>
            </a:r>
            <a:r>
              <a:rPr lang="en-US" altLang="zh-CN" sz="3200" dirty="0" err="1" smtClean="0">
                <a:solidFill>
                  <a:srgbClr val="005800"/>
                </a:solidFill>
              </a:rPr>
              <a:t>Sno</a:t>
            </a:r>
            <a:endParaRPr lang="zh-CN" altLang="zh-CN" sz="3200" dirty="0" smtClean="0">
              <a:solidFill>
                <a:srgbClr val="005800"/>
              </a:solidFill>
            </a:endParaRPr>
          </a:p>
          <a:p>
            <a:pPr lvl="1">
              <a:lnSpc>
                <a:spcPct val="100000"/>
              </a:lnSpc>
              <a:spcBef>
                <a:spcPts val="600"/>
              </a:spcBef>
              <a:buNone/>
            </a:pPr>
            <a:r>
              <a:rPr lang="en-US" altLang="zh-CN" sz="3200" dirty="0" smtClean="0">
                <a:solidFill>
                  <a:srgbClr val="005800"/>
                </a:solidFill>
              </a:rPr>
              <a:t>  JOIN  Course c ON </a:t>
            </a:r>
            <a:r>
              <a:rPr lang="en-US" altLang="zh-CN" sz="3200" dirty="0" err="1" smtClean="0">
                <a:solidFill>
                  <a:srgbClr val="005800"/>
                </a:solidFill>
              </a:rPr>
              <a:t>c.Cno</a:t>
            </a:r>
            <a:r>
              <a:rPr lang="en-US" altLang="zh-CN" sz="3200" dirty="0" smtClean="0">
                <a:solidFill>
                  <a:srgbClr val="005800"/>
                </a:solidFill>
              </a:rPr>
              <a:t> = </a:t>
            </a:r>
            <a:r>
              <a:rPr lang="en-US" altLang="zh-CN" sz="3200" dirty="0" err="1" smtClean="0">
                <a:solidFill>
                  <a:srgbClr val="005800"/>
                </a:solidFill>
              </a:rPr>
              <a:t>SC.Cno</a:t>
            </a:r>
            <a:endParaRPr lang="zh-CN" altLang="zh-CN" sz="3200" dirty="0" smtClean="0">
              <a:solidFill>
                <a:srgbClr val="005800"/>
              </a:solidFill>
            </a:endParaRPr>
          </a:p>
          <a:p>
            <a:pPr lvl="1">
              <a:lnSpc>
                <a:spcPct val="100000"/>
              </a:lnSpc>
              <a:spcBef>
                <a:spcPts val="600"/>
              </a:spcBef>
              <a:buNone/>
            </a:pPr>
            <a:r>
              <a:rPr lang="en-US" altLang="zh-CN" sz="3200" dirty="0" smtClean="0">
                <a:solidFill>
                  <a:srgbClr val="005800"/>
                </a:solidFill>
              </a:rPr>
              <a:t>  WHERE </a:t>
            </a:r>
            <a:r>
              <a:rPr lang="en-US" altLang="zh-CN" sz="3200" dirty="0" err="1" smtClean="0">
                <a:solidFill>
                  <a:srgbClr val="005800"/>
                </a:solidFill>
              </a:rPr>
              <a:t>Sdept</a:t>
            </a:r>
            <a:r>
              <a:rPr lang="en-US" altLang="zh-CN" sz="3200" dirty="0" smtClean="0">
                <a:solidFill>
                  <a:srgbClr val="005800"/>
                </a:solidFill>
              </a:rPr>
              <a:t> = '</a:t>
            </a:r>
            <a:r>
              <a:rPr lang="zh-CN" altLang="zh-CN" sz="3200" dirty="0" smtClean="0">
                <a:solidFill>
                  <a:srgbClr val="005800"/>
                </a:solidFill>
              </a:rPr>
              <a:t>信息管理系</a:t>
            </a:r>
            <a:r>
              <a:rPr lang="en-US" altLang="zh-CN" sz="3200" dirty="0" smtClean="0">
                <a:solidFill>
                  <a:srgbClr val="005800"/>
                </a:solidFill>
              </a:rPr>
              <a:t>' </a:t>
            </a:r>
            <a:endParaRPr lang="zh-CN" altLang="zh-CN" sz="3200" dirty="0" smtClean="0">
              <a:solidFill>
                <a:srgbClr val="005800"/>
              </a:solidFill>
            </a:endParaRPr>
          </a:p>
          <a:p>
            <a:pPr lvl="1">
              <a:lnSpc>
                <a:spcPct val="100000"/>
              </a:lnSpc>
              <a:spcBef>
                <a:spcPts val="600"/>
              </a:spcBef>
              <a:buNone/>
            </a:pPr>
            <a:r>
              <a:rPr lang="en-US" altLang="zh-CN" sz="3200" dirty="0" smtClean="0">
                <a:solidFill>
                  <a:srgbClr val="005800"/>
                </a:solidFill>
              </a:rPr>
              <a:t>  AND </a:t>
            </a:r>
            <a:r>
              <a:rPr lang="en-US" altLang="zh-CN" sz="3200" dirty="0" err="1" smtClean="0">
                <a:solidFill>
                  <a:srgbClr val="005800"/>
                </a:solidFill>
              </a:rPr>
              <a:t>Cname</a:t>
            </a:r>
            <a:r>
              <a:rPr lang="en-US" altLang="zh-CN" sz="3200" dirty="0" smtClean="0">
                <a:solidFill>
                  <a:srgbClr val="005800"/>
                </a:solidFill>
              </a:rPr>
              <a:t> = '</a:t>
            </a:r>
            <a:r>
              <a:rPr lang="zh-CN" altLang="zh-CN" sz="3200" dirty="0" smtClean="0">
                <a:solidFill>
                  <a:srgbClr val="005800"/>
                </a:solidFill>
              </a:rPr>
              <a:t>计算机文化学</a:t>
            </a:r>
            <a:r>
              <a:rPr lang="en-US" altLang="zh-CN" sz="3200" dirty="0" smtClean="0">
                <a:solidFill>
                  <a:srgbClr val="005800"/>
                </a:solidFill>
              </a:rPr>
              <a:t>'</a:t>
            </a:r>
            <a:endParaRPr lang="zh-CN" altLang="en-US" sz="3200" dirty="0">
              <a:solidFill>
                <a:srgbClr val="0058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78</a:t>
            </a:fld>
            <a:endParaRPr lang="zh-CN" alt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r>
              <a:rPr lang="zh-CN" altLang="zh-CN" dirty="0" smtClean="0"/>
              <a:t>例</a:t>
            </a:r>
            <a:r>
              <a:rPr lang="en-US" altLang="zh-CN" dirty="0" smtClean="0"/>
              <a:t>5 </a:t>
            </a:r>
            <a:r>
              <a:rPr lang="zh-CN" altLang="zh-CN" dirty="0" smtClean="0"/>
              <a:t>查询所有</a:t>
            </a:r>
            <a:r>
              <a:rPr lang="zh-CN" altLang="zh-CN" dirty="0" smtClean="0"/>
              <a:t>选了</a:t>
            </a:r>
            <a:r>
              <a:rPr lang="en-US" altLang="zh-CN" dirty="0" smtClean="0"/>
              <a:t>VB</a:t>
            </a:r>
            <a:r>
              <a:rPr lang="zh-CN" altLang="zh-CN" dirty="0" smtClean="0"/>
              <a:t>课程的学生情况，列出学生姓名和所在系。</a:t>
            </a:r>
          </a:p>
          <a:p>
            <a:pPr>
              <a:buNone/>
            </a:pPr>
            <a:r>
              <a:rPr lang="en-US" altLang="zh-CN" sz="3400" dirty="0" smtClean="0">
                <a:solidFill>
                  <a:srgbClr val="005800"/>
                </a:solidFill>
              </a:rPr>
              <a:t>SELECT </a:t>
            </a:r>
            <a:r>
              <a:rPr lang="en-US" altLang="zh-CN" sz="3400" dirty="0" err="1" smtClean="0">
                <a:solidFill>
                  <a:srgbClr val="005800"/>
                </a:solidFill>
              </a:rPr>
              <a:t>Sname</a:t>
            </a:r>
            <a:r>
              <a:rPr lang="en-US" altLang="zh-CN" sz="3400" dirty="0" smtClean="0">
                <a:solidFill>
                  <a:srgbClr val="005800"/>
                </a:solidFill>
              </a:rPr>
              <a:t>, </a:t>
            </a:r>
            <a:r>
              <a:rPr lang="en-US" altLang="zh-CN" sz="3400" dirty="0" err="1" smtClean="0">
                <a:solidFill>
                  <a:srgbClr val="005800"/>
                </a:solidFill>
              </a:rPr>
              <a:t>Sdept</a:t>
            </a:r>
            <a:r>
              <a:rPr lang="en-US" altLang="zh-CN" sz="3400" dirty="0" smtClean="0">
                <a:solidFill>
                  <a:srgbClr val="005800"/>
                </a:solidFill>
              </a:rPr>
              <a:t> FROM Student S </a:t>
            </a:r>
            <a:endParaRPr lang="zh-CN" altLang="zh-CN" sz="3400" dirty="0" smtClean="0">
              <a:solidFill>
                <a:srgbClr val="005800"/>
              </a:solidFill>
            </a:endParaRPr>
          </a:p>
          <a:p>
            <a:pPr>
              <a:buNone/>
            </a:pPr>
            <a:r>
              <a:rPr lang="en-US" altLang="zh-CN" sz="3400" dirty="0" smtClean="0">
                <a:solidFill>
                  <a:srgbClr val="005800"/>
                </a:solidFill>
              </a:rPr>
              <a:t> JOIN SC ON </a:t>
            </a:r>
            <a:r>
              <a:rPr lang="en-US" altLang="zh-CN" sz="3400" dirty="0" err="1" smtClean="0">
                <a:solidFill>
                  <a:srgbClr val="005800"/>
                </a:solidFill>
              </a:rPr>
              <a:t>S.Sno</a:t>
            </a:r>
            <a:r>
              <a:rPr lang="en-US" altLang="zh-CN" sz="3400" dirty="0" smtClean="0">
                <a:solidFill>
                  <a:srgbClr val="005800"/>
                </a:solidFill>
              </a:rPr>
              <a:t> = SC. </a:t>
            </a:r>
            <a:r>
              <a:rPr lang="en-US" altLang="zh-CN" sz="3400" dirty="0" err="1" smtClean="0">
                <a:solidFill>
                  <a:srgbClr val="005800"/>
                </a:solidFill>
              </a:rPr>
              <a:t>Sno</a:t>
            </a:r>
            <a:endParaRPr lang="zh-CN" altLang="zh-CN" sz="3400" dirty="0" smtClean="0">
              <a:solidFill>
                <a:srgbClr val="005800"/>
              </a:solidFill>
            </a:endParaRPr>
          </a:p>
          <a:p>
            <a:pPr>
              <a:buNone/>
            </a:pPr>
            <a:r>
              <a:rPr lang="en-US" altLang="zh-CN" sz="3400" dirty="0" smtClean="0">
                <a:solidFill>
                  <a:srgbClr val="005800"/>
                </a:solidFill>
              </a:rPr>
              <a:t> JOIN Course C ON </a:t>
            </a:r>
            <a:r>
              <a:rPr lang="en-US" altLang="zh-CN" sz="3400" dirty="0" err="1" smtClean="0">
                <a:solidFill>
                  <a:srgbClr val="005800"/>
                </a:solidFill>
              </a:rPr>
              <a:t>C.Cno</a:t>
            </a:r>
            <a:r>
              <a:rPr lang="en-US" altLang="zh-CN" sz="3400" dirty="0" smtClean="0">
                <a:solidFill>
                  <a:srgbClr val="005800"/>
                </a:solidFill>
              </a:rPr>
              <a:t> = SC.cno</a:t>
            </a:r>
            <a:endParaRPr lang="zh-CN" altLang="zh-CN" sz="3400" dirty="0" smtClean="0">
              <a:solidFill>
                <a:srgbClr val="005800"/>
              </a:solidFill>
            </a:endParaRPr>
          </a:p>
          <a:p>
            <a:pPr>
              <a:buNone/>
            </a:pPr>
            <a:r>
              <a:rPr lang="en-US" altLang="zh-CN" sz="3400" dirty="0" smtClean="0">
                <a:solidFill>
                  <a:srgbClr val="005800"/>
                </a:solidFill>
              </a:rPr>
              <a:t> WHERE </a:t>
            </a:r>
            <a:r>
              <a:rPr lang="en-US" altLang="zh-CN" sz="3400" dirty="0" err="1" smtClean="0">
                <a:solidFill>
                  <a:srgbClr val="005800"/>
                </a:solidFill>
              </a:rPr>
              <a:t>Cname</a:t>
            </a:r>
            <a:r>
              <a:rPr lang="en-US" altLang="zh-CN" sz="3400" dirty="0" smtClean="0">
                <a:solidFill>
                  <a:srgbClr val="005800"/>
                </a:solidFill>
              </a:rPr>
              <a:t> = 'VB'</a:t>
            </a:r>
            <a:endParaRPr lang="zh-CN" altLang="en-US" sz="3400" dirty="0">
              <a:solidFill>
                <a:srgbClr val="0058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79</a:t>
            </a:fld>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查询全部列</a:t>
            </a:r>
            <a:endParaRPr lang="zh-CN" altLang="en-US" dirty="0"/>
          </a:p>
        </p:txBody>
      </p:sp>
      <p:sp>
        <p:nvSpPr>
          <p:cNvPr id="3" name="内容占位符 2"/>
          <p:cNvSpPr>
            <a:spLocks noGrp="1"/>
          </p:cNvSpPr>
          <p:nvPr>
            <p:ph idx="1"/>
          </p:nvPr>
        </p:nvSpPr>
        <p:spPr/>
        <p:txBody>
          <a:bodyPr/>
          <a:lstStyle/>
          <a:p>
            <a:r>
              <a:rPr lang="zh-CN" altLang="zh-CN" dirty="0" smtClean="0"/>
              <a:t>如果要查询表中的全部列，可以使用两种方法：</a:t>
            </a:r>
            <a:endParaRPr lang="en-US" altLang="zh-CN" dirty="0" smtClean="0"/>
          </a:p>
          <a:p>
            <a:pPr lvl="1"/>
            <a:r>
              <a:rPr lang="zh-CN" altLang="zh-CN" sz="3400" dirty="0" smtClean="0"/>
              <a:t>在</a:t>
            </a:r>
            <a:r>
              <a:rPr lang="en-US" altLang="zh-CN" sz="3400" dirty="0" smtClean="0"/>
              <a:t>&lt;</a:t>
            </a:r>
            <a:r>
              <a:rPr lang="zh-CN" altLang="zh-CN" sz="3400" dirty="0" smtClean="0"/>
              <a:t>目标列名序列</a:t>
            </a:r>
            <a:r>
              <a:rPr lang="en-US" altLang="zh-CN" sz="3400" dirty="0" smtClean="0"/>
              <a:t>&gt;</a:t>
            </a:r>
            <a:r>
              <a:rPr lang="zh-CN" altLang="zh-CN" sz="3400" dirty="0" smtClean="0"/>
              <a:t>中列出所有的列名；</a:t>
            </a:r>
            <a:endParaRPr lang="en-US" altLang="zh-CN" sz="3400" dirty="0" smtClean="0"/>
          </a:p>
          <a:p>
            <a:pPr lvl="1"/>
            <a:r>
              <a:rPr lang="zh-CN" altLang="zh-CN" sz="3400" dirty="0" smtClean="0"/>
              <a:t>如果列的显示顺序与其在表中定义的顺序相同，则可以简单地在</a:t>
            </a:r>
            <a:r>
              <a:rPr lang="en-US" altLang="zh-CN" sz="3400" dirty="0" smtClean="0"/>
              <a:t>&lt;</a:t>
            </a:r>
            <a:r>
              <a:rPr lang="zh-CN" altLang="zh-CN" sz="3400" dirty="0" smtClean="0"/>
              <a:t>目标列名序列</a:t>
            </a:r>
            <a:r>
              <a:rPr lang="en-US" altLang="zh-CN" sz="3400" dirty="0" smtClean="0"/>
              <a:t>&gt;</a:t>
            </a:r>
            <a:r>
              <a:rPr lang="zh-CN" altLang="zh-CN" sz="3400" dirty="0" smtClean="0"/>
              <a:t>中写星号“</a:t>
            </a:r>
            <a:r>
              <a:rPr lang="en-US" altLang="zh-CN" sz="3400" dirty="0" smtClean="0">
                <a:solidFill>
                  <a:srgbClr val="FF0000"/>
                </a:solidFill>
              </a:rPr>
              <a:t>*</a:t>
            </a:r>
            <a:r>
              <a:rPr lang="zh-CN" altLang="zh-CN" sz="3400" dirty="0" smtClean="0"/>
              <a:t>”。</a:t>
            </a:r>
            <a:endParaRPr lang="zh-CN" altLang="en-US" sz="3400" dirty="0"/>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8</a:t>
            </a:fld>
            <a:endParaRPr lang="zh-CN" alt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395536" y="1414934"/>
            <a:ext cx="8280920" cy="4678362"/>
          </a:xfrm>
        </p:spPr>
        <p:txBody>
          <a:bodyPr/>
          <a:lstStyle/>
          <a:p>
            <a:r>
              <a:rPr lang="zh-CN" altLang="zh-CN" dirty="0" smtClean="0"/>
              <a:t>例</a:t>
            </a:r>
            <a:r>
              <a:rPr lang="en-US" altLang="zh-CN" dirty="0" smtClean="0"/>
              <a:t>6 </a:t>
            </a:r>
            <a:r>
              <a:rPr lang="zh-CN" altLang="zh-CN" dirty="0" smtClean="0"/>
              <a:t>有</a:t>
            </a:r>
            <a:r>
              <a:rPr lang="zh-CN" altLang="zh-CN" dirty="0" smtClean="0"/>
              <a:t>分组的多表连接查询。统计每个系的学生的考试平均成绩。</a:t>
            </a:r>
          </a:p>
          <a:p>
            <a:pPr lvl="1">
              <a:spcBef>
                <a:spcPts val="0"/>
              </a:spcBef>
              <a:buNone/>
            </a:pPr>
            <a:r>
              <a:rPr lang="en-US" altLang="zh-CN" dirty="0" smtClean="0">
                <a:solidFill>
                  <a:srgbClr val="005800"/>
                </a:solidFill>
              </a:rPr>
              <a:t>SELECT </a:t>
            </a:r>
            <a:r>
              <a:rPr lang="en-US" altLang="zh-CN" dirty="0" err="1" smtClean="0">
                <a:solidFill>
                  <a:srgbClr val="005800"/>
                </a:solidFill>
              </a:rPr>
              <a:t>Sdept</a:t>
            </a:r>
            <a:r>
              <a:rPr lang="en-US" altLang="zh-CN" dirty="0" smtClean="0">
                <a:solidFill>
                  <a:srgbClr val="005800"/>
                </a:solidFill>
              </a:rPr>
              <a:t>, </a:t>
            </a:r>
          </a:p>
          <a:p>
            <a:pPr lvl="1">
              <a:spcBef>
                <a:spcPts val="0"/>
              </a:spcBef>
              <a:buNone/>
            </a:pPr>
            <a:r>
              <a:rPr lang="en-US" altLang="zh-CN" dirty="0" smtClean="0">
                <a:solidFill>
                  <a:srgbClr val="005800"/>
                </a:solidFill>
              </a:rPr>
              <a:t>     AVG(grade) as </a:t>
            </a:r>
            <a:r>
              <a:rPr lang="en-US" altLang="zh-CN" dirty="0" err="1" smtClean="0">
                <a:solidFill>
                  <a:srgbClr val="005800"/>
                </a:solidFill>
              </a:rPr>
              <a:t>AverageGrade</a:t>
            </a:r>
            <a:endParaRPr lang="zh-CN" altLang="zh-CN" dirty="0" smtClean="0">
              <a:solidFill>
                <a:srgbClr val="005800"/>
              </a:solidFill>
            </a:endParaRPr>
          </a:p>
          <a:p>
            <a:pPr lvl="1">
              <a:spcBef>
                <a:spcPts val="0"/>
              </a:spcBef>
              <a:buNone/>
            </a:pPr>
            <a:r>
              <a:rPr lang="en-US" altLang="zh-CN" dirty="0" smtClean="0">
                <a:solidFill>
                  <a:srgbClr val="005800"/>
                </a:solidFill>
              </a:rPr>
              <a:t> FROM student S JOIN SC </a:t>
            </a:r>
          </a:p>
          <a:p>
            <a:pPr lvl="1">
              <a:spcBef>
                <a:spcPts val="0"/>
              </a:spcBef>
              <a:buNone/>
            </a:pPr>
            <a:r>
              <a:rPr lang="en-US" altLang="zh-CN" dirty="0" smtClean="0">
                <a:solidFill>
                  <a:srgbClr val="005800"/>
                </a:solidFill>
              </a:rPr>
              <a:t> ON </a:t>
            </a:r>
            <a:r>
              <a:rPr lang="en-US" altLang="zh-CN" dirty="0" err="1" smtClean="0">
                <a:solidFill>
                  <a:srgbClr val="005800"/>
                </a:solidFill>
              </a:rPr>
              <a:t>S.Sno</a:t>
            </a:r>
            <a:r>
              <a:rPr lang="en-US" altLang="zh-CN" dirty="0" smtClean="0">
                <a:solidFill>
                  <a:srgbClr val="005800"/>
                </a:solidFill>
              </a:rPr>
              <a:t> = </a:t>
            </a:r>
            <a:r>
              <a:rPr lang="en-US" altLang="zh-CN" dirty="0" err="1" smtClean="0">
                <a:solidFill>
                  <a:srgbClr val="005800"/>
                </a:solidFill>
              </a:rPr>
              <a:t>SC.Sno</a:t>
            </a:r>
            <a:endParaRPr lang="zh-CN" altLang="zh-CN" dirty="0" smtClean="0">
              <a:solidFill>
                <a:srgbClr val="005800"/>
              </a:solidFill>
            </a:endParaRPr>
          </a:p>
          <a:p>
            <a:pPr lvl="1">
              <a:spcBef>
                <a:spcPts val="0"/>
              </a:spcBef>
              <a:buNone/>
            </a:pPr>
            <a:r>
              <a:rPr lang="en-US" altLang="zh-CN" dirty="0" smtClean="0">
                <a:solidFill>
                  <a:srgbClr val="005800"/>
                </a:solidFill>
              </a:rPr>
              <a:t> GROUP BY </a:t>
            </a:r>
            <a:r>
              <a:rPr lang="en-US" altLang="zh-CN" dirty="0" err="1" smtClean="0">
                <a:solidFill>
                  <a:srgbClr val="005800"/>
                </a:solidFill>
              </a:rPr>
              <a:t>Sdept</a:t>
            </a:r>
            <a:endParaRPr lang="zh-CN" altLang="en-US" dirty="0">
              <a:solidFill>
                <a:srgbClr val="0058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80</a:t>
            </a:fld>
            <a:endParaRPr lang="zh-CN" alt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566738" y="1340768"/>
            <a:ext cx="8001000" cy="4752528"/>
          </a:xfrm>
        </p:spPr>
        <p:txBody>
          <a:bodyPr/>
          <a:lstStyle/>
          <a:p>
            <a:r>
              <a:rPr lang="zh-CN" altLang="zh-CN" sz="2800" dirty="0" smtClean="0"/>
              <a:t>例</a:t>
            </a:r>
            <a:r>
              <a:rPr lang="en-US" altLang="zh-CN" sz="2800" dirty="0" smtClean="0"/>
              <a:t>7 </a:t>
            </a:r>
            <a:r>
              <a:rPr lang="zh-CN" altLang="zh-CN" sz="2800" dirty="0" smtClean="0"/>
              <a:t>有</a:t>
            </a:r>
            <a:r>
              <a:rPr lang="zh-CN" altLang="zh-CN" sz="2800" dirty="0" smtClean="0"/>
              <a:t>分组和行选择条件的多表连接查询。统计计算机系学生每门课程的选课人数、平均成绩、最高成绩和最低成绩。</a:t>
            </a:r>
          </a:p>
          <a:p>
            <a:pPr>
              <a:spcBef>
                <a:spcPts val="0"/>
              </a:spcBef>
              <a:buNone/>
            </a:pPr>
            <a:r>
              <a:rPr lang="en-US" altLang="zh-CN" sz="2800" dirty="0" smtClean="0">
                <a:solidFill>
                  <a:srgbClr val="005800"/>
                </a:solidFill>
              </a:rPr>
              <a:t>SELECT </a:t>
            </a:r>
            <a:r>
              <a:rPr lang="en-US" altLang="zh-CN" sz="2800" dirty="0" err="1" smtClean="0">
                <a:solidFill>
                  <a:srgbClr val="005800"/>
                </a:solidFill>
              </a:rPr>
              <a:t>Cno</a:t>
            </a:r>
            <a:r>
              <a:rPr lang="en-US" altLang="zh-CN" sz="2800" dirty="0" smtClean="0">
                <a:solidFill>
                  <a:srgbClr val="005800"/>
                </a:solidFill>
              </a:rPr>
              <a:t>, COUNT(*) AS Total, </a:t>
            </a:r>
          </a:p>
          <a:p>
            <a:pPr>
              <a:spcBef>
                <a:spcPts val="0"/>
              </a:spcBef>
              <a:buNone/>
            </a:pPr>
            <a:r>
              <a:rPr lang="en-US" altLang="zh-CN" sz="2800" dirty="0" smtClean="0">
                <a:solidFill>
                  <a:srgbClr val="005800"/>
                </a:solidFill>
              </a:rPr>
              <a:t>       AVG(Grade) as </a:t>
            </a:r>
            <a:r>
              <a:rPr lang="en-US" altLang="zh-CN" sz="2800" dirty="0" err="1" smtClean="0">
                <a:solidFill>
                  <a:srgbClr val="005800"/>
                </a:solidFill>
              </a:rPr>
              <a:t>AvgGrade</a:t>
            </a:r>
            <a:r>
              <a:rPr lang="en-US" altLang="zh-CN" sz="2800" dirty="0" smtClean="0">
                <a:solidFill>
                  <a:srgbClr val="005800"/>
                </a:solidFill>
              </a:rPr>
              <a:t>, </a:t>
            </a:r>
            <a:endParaRPr lang="zh-CN" altLang="zh-CN" sz="2800" dirty="0" smtClean="0">
              <a:solidFill>
                <a:srgbClr val="005800"/>
              </a:solidFill>
            </a:endParaRPr>
          </a:p>
          <a:p>
            <a:pPr>
              <a:spcBef>
                <a:spcPts val="0"/>
              </a:spcBef>
              <a:buNone/>
            </a:pPr>
            <a:r>
              <a:rPr lang="en-US" altLang="zh-CN" sz="2800" dirty="0" smtClean="0">
                <a:solidFill>
                  <a:srgbClr val="005800"/>
                </a:solidFill>
              </a:rPr>
              <a:t>       MAX(Grade) as </a:t>
            </a:r>
            <a:r>
              <a:rPr lang="en-US" altLang="zh-CN" sz="2800" dirty="0" err="1" smtClean="0">
                <a:solidFill>
                  <a:srgbClr val="005800"/>
                </a:solidFill>
              </a:rPr>
              <a:t>MaxGrade</a:t>
            </a:r>
            <a:r>
              <a:rPr lang="en-US" altLang="zh-CN" sz="2800" dirty="0" smtClean="0">
                <a:solidFill>
                  <a:srgbClr val="005800"/>
                </a:solidFill>
              </a:rPr>
              <a:t>, </a:t>
            </a:r>
          </a:p>
          <a:p>
            <a:pPr>
              <a:spcBef>
                <a:spcPts val="0"/>
              </a:spcBef>
              <a:buNone/>
            </a:pPr>
            <a:r>
              <a:rPr lang="en-US" altLang="zh-CN" sz="2800" dirty="0" smtClean="0">
                <a:solidFill>
                  <a:srgbClr val="005800"/>
                </a:solidFill>
              </a:rPr>
              <a:t>       MIN(Grade) as </a:t>
            </a:r>
            <a:r>
              <a:rPr lang="en-US" altLang="zh-CN" sz="2800" dirty="0" err="1" smtClean="0">
                <a:solidFill>
                  <a:srgbClr val="005800"/>
                </a:solidFill>
              </a:rPr>
              <a:t>MinGrade</a:t>
            </a:r>
            <a:endParaRPr lang="zh-CN" altLang="zh-CN" sz="2800" dirty="0" smtClean="0">
              <a:solidFill>
                <a:srgbClr val="005800"/>
              </a:solidFill>
            </a:endParaRPr>
          </a:p>
          <a:p>
            <a:pPr>
              <a:spcBef>
                <a:spcPts val="0"/>
              </a:spcBef>
              <a:buNone/>
            </a:pPr>
            <a:r>
              <a:rPr lang="en-US" altLang="zh-CN" sz="2800" dirty="0" smtClean="0">
                <a:solidFill>
                  <a:srgbClr val="005800"/>
                </a:solidFill>
              </a:rPr>
              <a:t>  FROM Student S JOIN SC ON </a:t>
            </a:r>
            <a:r>
              <a:rPr lang="en-US" altLang="zh-CN" sz="2800" dirty="0" err="1" smtClean="0">
                <a:solidFill>
                  <a:srgbClr val="005800"/>
                </a:solidFill>
              </a:rPr>
              <a:t>S.Sno</a:t>
            </a:r>
            <a:r>
              <a:rPr lang="en-US" altLang="zh-CN" sz="2800" dirty="0" smtClean="0">
                <a:solidFill>
                  <a:srgbClr val="005800"/>
                </a:solidFill>
              </a:rPr>
              <a:t> = </a:t>
            </a:r>
            <a:r>
              <a:rPr lang="en-US" altLang="zh-CN" sz="2800" dirty="0" err="1" smtClean="0">
                <a:solidFill>
                  <a:srgbClr val="005800"/>
                </a:solidFill>
              </a:rPr>
              <a:t>SC.Sno</a:t>
            </a:r>
            <a:endParaRPr lang="zh-CN" altLang="zh-CN" sz="2800" dirty="0" smtClean="0">
              <a:solidFill>
                <a:srgbClr val="005800"/>
              </a:solidFill>
            </a:endParaRPr>
          </a:p>
          <a:p>
            <a:pPr>
              <a:spcBef>
                <a:spcPts val="0"/>
              </a:spcBef>
              <a:buNone/>
            </a:pPr>
            <a:r>
              <a:rPr lang="en-US" altLang="zh-CN" sz="2800" dirty="0" smtClean="0">
                <a:solidFill>
                  <a:srgbClr val="005800"/>
                </a:solidFill>
              </a:rPr>
              <a:t>  WHERE </a:t>
            </a:r>
            <a:r>
              <a:rPr lang="en-US" altLang="zh-CN" sz="2800" dirty="0" err="1" smtClean="0">
                <a:solidFill>
                  <a:srgbClr val="005800"/>
                </a:solidFill>
              </a:rPr>
              <a:t>Sdept</a:t>
            </a:r>
            <a:r>
              <a:rPr lang="en-US" altLang="zh-CN" sz="2800" dirty="0" smtClean="0">
                <a:solidFill>
                  <a:srgbClr val="005800"/>
                </a:solidFill>
              </a:rPr>
              <a:t> = '</a:t>
            </a:r>
            <a:r>
              <a:rPr lang="zh-CN" altLang="zh-CN" sz="2800" dirty="0" smtClean="0">
                <a:solidFill>
                  <a:srgbClr val="005800"/>
                </a:solidFill>
              </a:rPr>
              <a:t>计算机系</a:t>
            </a:r>
            <a:r>
              <a:rPr lang="en-US" altLang="zh-CN" sz="2800" dirty="0" smtClean="0">
                <a:solidFill>
                  <a:srgbClr val="005800"/>
                </a:solidFill>
              </a:rPr>
              <a:t>' </a:t>
            </a:r>
            <a:endParaRPr lang="zh-CN" altLang="zh-CN" sz="2800" dirty="0" smtClean="0">
              <a:solidFill>
                <a:srgbClr val="005800"/>
              </a:solidFill>
            </a:endParaRPr>
          </a:p>
          <a:p>
            <a:pPr>
              <a:spcBef>
                <a:spcPts val="0"/>
              </a:spcBef>
              <a:buNone/>
            </a:pPr>
            <a:r>
              <a:rPr lang="en-US" altLang="zh-CN" sz="2800" dirty="0" smtClean="0">
                <a:solidFill>
                  <a:srgbClr val="005800"/>
                </a:solidFill>
              </a:rPr>
              <a:t>  GROUP BY </a:t>
            </a:r>
            <a:r>
              <a:rPr lang="en-US" altLang="zh-CN" sz="2800" dirty="0" err="1" smtClean="0">
                <a:solidFill>
                  <a:srgbClr val="005800"/>
                </a:solidFill>
              </a:rPr>
              <a:t>Cno</a:t>
            </a:r>
            <a:endParaRPr lang="zh-CN" altLang="en-US" sz="2800" dirty="0">
              <a:solidFill>
                <a:srgbClr val="0058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81</a:t>
            </a:fld>
            <a:endParaRPr lang="zh-CN" alt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自连接</a:t>
            </a:r>
            <a:endParaRPr lang="zh-CN" altLang="en-US" dirty="0"/>
          </a:p>
        </p:txBody>
      </p:sp>
      <p:sp>
        <p:nvSpPr>
          <p:cNvPr id="3" name="内容占位符 2"/>
          <p:cNvSpPr>
            <a:spLocks noGrp="1"/>
          </p:cNvSpPr>
          <p:nvPr>
            <p:ph idx="1"/>
          </p:nvPr>
        </p:nvSpPr>
        <p:spPr/>
        <p:txBody>
          <a:bodyPr/>
          <a:lstStyle/>
          <a:p>
            <a:pPr eaLnBrk="1" hangingPunct="1"/>
            <a:r>
              <a:rPr lang="zh-CN" altLang="en-US" dirty="0" smtClean="0"/>
              <a:t>是特殊的内连接。</a:t>
            </a:r>
          </a:p>
          <a:p>
            <a:pPr eaLnBrk="1" hangingPunct="1"/>
            <a:r>
              <a:rPr lang="zh-CN" altLang="en-US" dirty="0" smtClean="0"/>
              <a:t>相互连接的表物理上为同一张表。</a:t>
            </a:r>
          </a:p>
          <a:p>
            <a:pPr eaLnBrk="1" hangingPunct="1"/>
            <a:r>
              <a:rPr lang="zh-CN" altLang="en-US" dirty="0" smtClean="0"/>
              <a:t>必须为两个表取别名，使之在逻辑上成为两个表。</a:t>
            </a:r>
            <a:endParaRPr lang="en-US" altLang="zh-CN" dirty="0" smtClean="0"/>
          </a:p>
          <a:p>
            <a:pPr>
              <a:buNone/>
            </a:pPr>
            <a:r>
              <a:rPr lang="en-US" altLang="zh-CN" sz="3000" dirty="0" smtClean="0"/>
              <a:t>  FROM </a:t>
            </a:r>
            <a:r>
              <a:rPr lang="zh-CN" altLang="zh-CN" sz="3000" dirty="0" smtClean="0"/>
              <a:t>表</a:t>
            </a:r>
            <a:r>
              <a:rPr lang="en-US" altLang="zh-CN" sz="3000" dirty="0" smtClean="0"/>
              <a:t>1 AS T1   </a:t>
            </a:r>
            <a:r>
              <a:rPr lang="en-US" altLang="zh-CN" sz="3000" dirty="0" smtClean="0">
                <a:solidFill>
                  <a:srgbClr val="005800"/>
                </a:solidFill>
              </a:rPr>
              <a:t>-- </a:t>
            </a:r>
            <a:r>
              <a:rPr lang="zh-CN" altLang="zh-CN" sz="3000" dirty="0" smtClean="0">
                <a:solidFill>
                  <a:srgbClr val="005800"/>
                </a:solidFill>
              </a:rPr>
              <a:t>在内存中生成“</a:t>
            </a:r>
            <a:r>
              <a:rPr lang="en-US" altLang="zh-CN" sz="3000" dirty="0" smtClean="0">
                <a:solidFill>
                  <a:srgbClr val="005800"/>
                </a:solidFill>
              </a:rPr>
              <a:t>T1</a:t>
            </a:r>
            <a:r>
              <a:rPr lang="zh-CN" altLang="zh-CN" sz="3000" dirty="0" smtClean="0">
                <a:solidFill>
                  <a:srgbClr val="005800"/>
                </a:solidFill>
              </a:rPr>
              <a:t>”</a:t>
            </a:r>
          </a:p>
          <a:p>
            <a:pPr>
              <a:buNone/>
            </a:pPr>
            <a:r>
              <a:rPr lang="en-US" altLang="zh-CN" sz="3000" dirty="0" smtClean="0"/>
              <a:t>  JOIN </a:t>
            </a:r>
            <a:r>
              <a:rPr lang="zh-CN" altLang="zh-CN" sz="3000" dirty="0" smtClean="0"/>
              <a:t>表</a:t>
            </a:r>
            <a:r>
              <a:rPr lang="en-US" altLang="zh-CN" sz="3000" dirty="0" smtClean="0"/>
              <a:t>1 AS T2   </a:t>
            </a:r>
            <a:r>
              <a:rPr lang="en-US" altLang="zh-CN" sz="3000" dirty="0" smtClean="0">
                <a:solidFill>
                  <a:srgbClr val="005800"/>
                </a:solidFill>
              </a:rPr>
              <a:t>-- </a:t>
            </a:r>
            <a:r>
              <a:rPr lang="zh-CN" altLang="zh-CN" sz="3000" dirty="0" smtClean="0">
                <a:solidFill>
                  <a:srgbClr val="005800"/>
                </a:solidFill>
              </a:rPr>
              <a:t>在内存中生成“</a:t>
            </a:r>
            <a:r>
              <a:rPr lang="en-US" altLang="zh-CN" sz="3000" dirty="0" smtClean="0">
                <a:solidFill>
                  <a:srgbClr val="005800"/>
                </a:solidFill>
              </a:rPr>
              <a:t>T2</a:t>
            </a:r>
            <a:r>
              <a:rPr lang="zh-CN" altLang="zh-CN" sz="3000" dirty="0" smtClean="0">
                <a:solidFill>
                  <a:srgbClr val="005800"/>
                </a:solidFill>
              </a:rPr>
              <a:t>”</a:t>
            </a:r>
            <a:endParaRPr lang="zh-CN" altLang="en-US" sz="3000" dirty="0" smtClean="0">
              <a:solidFill>
                <a:srgbClr val="005800"/>
              </a:solidFill>
            </a:endParaRPr>
          </a:p>
          <a:p>
            <a:endParaRPr lang="zh-CN" altLang="en-US" dirty="0"/>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82</a:t>
            </a:fld>
            <a:endParaRPr lang="zh-CN" alt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r>
              <a:rPr lang="zh-CN" altLang="zh-CN" sz="3400" dirty="0" smtClean="0"/>
              <a:t>例</a:t>
            </a:r>
            <a:r>
              <a:rPr lang="en-US" altLang="zh-CN" sz="3400" dirty="0" smtClean="0"/>
              <a:t>8 </a:t>
            </a:r>
            <a:r>
              <a:rPr lang="zh-CN" altLang="zh-CN" sz="3400" dirty="0" smtClean="0"/>
              <a:t>查询与刘晨在同一个系学习的学生的姓名和所在的系。</a:t>
            </a:r>
            <a:endParaRPr lang="en-US" altLang="zh-CN" sz="3400" dirty="0" smtClean="0"/>
          </a:p>
          <a:p>
            <a:pPr lvl="1">
              <a:buNone/>
            </a:pPr>
            <a:r>
              <a:rPr lang="en-US" altLang="zh-CN" sz="3200" dirty="0" smtClean="0">
                <a:solidFill>
                  <a:srgbClr val="005800"/>
                </a:solidFill>
              </a:rPr>
              <a:t>SELECT S2.Sname, S2.Sdept  </a:t>
            </a:r>
            <a:endParaRPr lang="zh-CN" altLang="zh-CN" sz="3200" dirty="0" smtClean="0">
              <a:solidFill>
                <a:srgbClr val="005800"/>
              </a:solidFill>
            </a:endParaRPr>
          </a:p>
          <a:p>
            <a:pPr lvl="1">
              <a:buNone/>
            </a:pPr>
            <a:r>
              <a:rPr lang="en-US" altLang="zh-CN" sz="3200" dirty="0" smtClean="0">
                <a:solidFill>
                  <a:srgbClr val="005800"/>
                </a:solidFill>
              </a:rPr>
              <a:t> FROM Student S1 JOIN Student S2 </a:t>
            </a:r>
            <a:endParaRPr lang="zh-CN" altLang="zh-CN" sz="3200" dirty="0" smtClean="0">
              <a:solidFill>
                <a:srgbClr val="005800"/>
              </a:solidFill>
            </a:endParaRPr>
          </a:p>
          <a:p>
            <a:pPr lvl="1">
              <a:buNone/>
            </a:pPr>
            <a:r>
              <a:rPr lang="en-US" altLang="zh-CN" sz="3200" dirty="0" smtClean="0">
                <a:solidFill>
                  <a:srgbClr val="005800"/>
                </a:solidFill>
              </a:rPr>
              <a:t> ON S1.Sdept = S2.Sdept</a:t>
            </a:r>
            <a:endParaRPr lang="zh-CN" altLang="zh-CN" sz="3200" dirty="0" smtClean="0">
              <a:solidFill>
                <a:srgbClr val="005800"/>
              </a:solidFill>
            </a:endParaRPr>
          </a:p>
          <a:p>
            <a:pPr lvl="1">
              <a:buNone/>
            </a:pPr>
            <a:r>
              <a:rPr lang="en-US" altLang="zh-CN" sz="3200" dirty="0" smtClean="0">
                <a:solidFill>
                  <a:srgbClr val="005800"/>
                </a:solidFill>
              </a:rPr>
              <a:t> WHERE S1.Sname = '</a:t>
            </a:r>
            <a:r>
              <a:rPr lang="zh-CN" altLang="zh-CN" sz="3200" dirty="0" smtClean="0">
                <a:solidFill>
                  <a:srgbClr val="005800"/>
                </a:solidFill>
              </a:rPr>
              <a:t>刘晨</a:t>
            </a:r>
            <a:r>
              <a:rPr lang="en-US" altLang="zh-CN" sz="3200" dirty="0" smtClean="0">
                <a:solidFill>
                  <a:srgbClr val="005800"/>
                </a:solidFill>
              </a:rPr>
              <a:t>’</a:t>
            </a:r>
            <a:endParaRPr lang="zh-CN" altLang="zh-CN" sz="3200" dirty="0" smtClean="0">
              <a:solidFill>
                <a:srgbClr val="005800"/>
              </a:solidFill>
            </a:endParaRPr>
          </a:p>
          <a:p>
            <a:pPr lvl="1">
              <a:buNone/>
            </a:pPr>
            <a:r>
              <a:rPr lang="en-US" altLang="zh-CN" sz="3200" dirty="0" smtClean="0">
                <a:solidFill>
                  <a:srgbClr val="005800"/>
                </a:solidFill>
              </a:rPr>
              <a:t> AND S2.Sname != '</a:t>
            </a:r>
            <a:r>
              <a:rPr lang="zh-CN" altLang="zh-CN" sz="3200" dirty="0" smtClean="0">
                <a:solidFill>
                  <a:srgbClr val="005800"/>
                </a:solidFill>
              </a:rPr>
              <a:t>刘晨</a:t>
            </a:r>
            <a:r>
              <a:rPr lang="en-US" altLang="zh-CN" sz="3200" dirty="0" smtClean="0">
                <a:solidFill>
                  <a:srgbClr val="005800"/>
                </a:solidFill>
              </a:rPr>
              <a:t>'</a:t>
            </a:r>
            <a:endParaRPr lang="zh-CN" altLang="en-US" sz="3200" dirty="0">
              <a:solidFill>
                <a:srgbClr val="0058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83</a:t>
            </a:fld>
            <a:endParaRPr lang="zh-CN" alt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539552" y="1412776"/>
            <a:ext cx="8001000" cy="4606354"/>
          </a:xfrm>
        </p:spPr>
        <p:txBody>
          <a:bodyPr/>
          <a:lstStyle/>
          <a:p>
            <a:r>
              <a:rPr lang="zh-CN" altLang="zh-CN" sz="3400" dirty="0" smtClean="0"/>
              <a:t>例</a:t>
            </a:r>
            <a:r>
              <a:rPr lang="en-US" altLang="zh-CN" sz="3400" dirty="0" smtClean="0"/>
              <a:t>9 </a:t>
            </a:r>
            <a:r>
              <a:rPr lang="zh-CN" altLang="zh-CN" sz="3400" dirty="0" smtClean="0"/>
              <a:t>查询与“数据结构”在同一个学期开设的课程的课程名和开课学期</a:t>
            </a:r>
            <a:endParaRPr lang="en-US" altLang="zh-CN" sz="3400" dirty="0" smtClean="0"/>
          </a:p>
          <a:p>
            <a:pPr lvl="1">
              <a:buNone/>
            </a:pPr>
            <a:r>
              <a:rPr lang="en-US" altLang="zh-CN" sz="3400" dirty="0" smtClean="0">
                <a:solidFill>
                  <a:srgbClr val="005800"/>
                </a:solidFill>
              </a:rPr>
              <a:t>SELECT C1.Cname, C1.Semester  </a:t>
            </a:r>
            <a:endParaRPr lang="zh-CN" altLang="zh-CN" sz="3400" dirty="0" smtClean="0">
              <a:solidFill>
                <a:srgbClr val="005800"/>
              </a:solidFill>
            </a:endParaRPr>
          </a:p>
          <a:p>
            <a:pPr lvl="1">
              <a:buNone/>
            </a:pPr>
            <a:r>
              <a:rPr lang="en-US" altLang="zh-CN" sz="3400" dirty="0" smtClean="0">
                <a:solidFill>
                  <a:srgbClr val="005800"/>
                </a:solidFill>
              </a:rPr>
              <a:t> FROM Course C1 JOIN Course C2 </a:t>
            </a:r>
            <a:endParaRPr lang="zh-CN" altLang="zh-CN" sz="3400" dirty="0" smtClean="0">
              <a:solidFill>
                <a:srgbClr val="005800"/>
              </a:solidFill>
            </a:endParaRPr>
          </a:p>
          <a:p>
            <a:pPr lvl="1">
              <a:buNone/>
            </a:pPr>
            <a:r>
              <a:rPr lang="en-US" altLang="zh-CN" sz="3400" dirty="0" smtClean="0">
                <a:solidFill>
                  <a:srgbClr val="005800"/>
                </a:solidFill>
              </a:rPr>
              <a:t> ON C1.Semester = C2.Semester</a:t>
            </a:r>
            <a:endParaRPr lang="zh-CN" altLang="zh-CN" sz="3400" dirty="0" smtClean="0">
              <a:solidFill>
                <a:srgbClr val="005800"/>
              </a:solidFill>
            </a:endParaRPr>
          </a:p>
          <a:p>
            <a:pPr lvl="1">
              <a:buNone/>
            </a:pPr>
            <a:r>
              <a:rPr lang="en-US" altLang="zh-CN" sz="3400" dirty="0" smtClean="0">
                <a:solidFill>
                  <a:srgbClr val="005800"/>
                </a:solidFill>
              </a:rPr>
              <a:t> WHERE C2.Cname = '</a:t>
            </a:r>
            <a:r>
              <a:rPr lang="zh-CN" altLang="zh-CN" sz="3400" dirty="0" smtClean="0">
                <a:solidFill>
                  <a:srgbClr val="005800"/>
                </a:solidFill>
              </a:rPr>
              <a:t>数据结构</a:t>
            </a:r>
            <a:r>
              <a:rPr lang="en-US" altLang="zh-CN" sz="3400" dirty="0" smtClean="0">
                <a:solidFill>
                  <a:srgbClr val="005800"/>
                </a:solidFill>
              </a:rPr>
              <a:t>'</a:t>
            </a:r>
            <a:endParaRPr lang="zh-CN" altLang="en-US" sz="3400" dirty="0">
              <a:solidFill>
                <a:srgbClr val="0058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84</a:t>
            </a:fld>
            <a:endParaRPr lang="zh-CN" alt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外连接</a:t>
            </a:r>
            <a:endParaRPr lang="zh-CN" altLang="en-US" dirty="0"/>
          </a:p>
        </p:txBody>
      </p:sp>
      <p:sp>
        <p:nvSpPr>
          <p:cNvPr id="3" name="内容占位符 2"/>
          <p:cNvSpPr>
            <a:spLocks noGrp="1"/>
          </p:cNvSpPr>
          <p:nvPr>
            <p:ph idx="1"/>
          </p:nvPr>
        </p:nvSpPr>
        <p:spPr>
          <a:xfrm>
            <a:off x="539552" y="1340768"/>
            <a:ext cx="8001000" cy="4678362"/>
          </a:xfrm>
        </p:spPr>
        <p:txBody>
          <a:bodyPr/>
          <a:lstStyle/>
          <a:p>
            <a:pPr eaLnBrk="1" hangingPunct="1"/>
            <a:r>
              <a:rPr lang="zh-CN" altLang="en-US" sz="3300" dirty="0" smtClean="0"/>
              <a:t>外连接会返回</a:t>
            </a:r>
            <a:r>
              <a:rPr lang="en-US" altLang="zh-CN" sz="3300" dirty="0" smtClean="0"/>
              <a:t>FROM</a:t>
            </a:r>
            <a:r>
              <a:rPr lang="zh-CN" altLang="en-US" sz="3300" dirty="0" smtClean="0"/>
              <a:t>子句中提到的至少一个表的所有行，只要这些行符合任何</a:t>
            </a:r>
            <a:r>
              <a:rPr lang="en-US" altLang="zh-CN" sz="3300" dirty="0" smtClean="0"/>
              <a:t>WHERE</a:t>
            </a:r>
            <a:r>
              <a:rPr lang="zh-CN" altLang="en-US" sz="3300" dirty="0" smtClean="0"/>
              <a:t>或</a:t>
            </a:r>
            <a:r>
              <a:rPr lang="en-US" altLang="zh-CN" sz="3300" dirty="0" smtClean="0"/>
              <a:t>HAVING</a:t>
            </a:r>
            <a:r>
              <a:rPr lang="zh-CN" altLang="en-US" sz="3300" dirty="0" smtClean="0"/>
              <a:t>搜索条件。 </a:t>
            </a:r>
          </a:p>
          <a:p>
            <a:pPr eaLnBrk="1" hangingPunct="1"/>
            <a:r>
              <a:rPr lang="zh-CN" altLang="en-US" sz="3200" dirty="0" smtClean="0">
                <a:solidFill>
                  <a:srgbClr val="D60093"/>
                </a:solidFill>
              </a:rPr>
              <a:t>左外连接</a:t>
            </a:r>
          </a:p>
          <a:p>
            <a:pPr eaLnBrk="1" hangingPunct="1">
              <a:buFontTx/>
              <a:buNone/>
            </a:pPr>
            <a:r>
              <a:rPr lang="en-US" altLang="zh-CN" sz="3200" dirty="0" smtClean="0">
                <a:solidFill>
                  <a:srgbClr val="FF0000"/>
                </a:solidFill>
              </a:rPr>
              <a:t>    LEFT [OUTER] JOIN</a:t>
            </a:r>
            <a:endParaRPr lang="zh-CN" altLang="en-US" sz="3200" dirty="0" smtClean="0">
              <a:solidFill>
                <a:srgbClr val="FF0000"/>
              </a:solidFill>
            </a:endParaRPr>
          </a:p>
          <a:p>
            <a:pPr eaLnBrk="1" hangingPunct="1"/>
            <a:r>
              <a:rPr lang="zh-CN" altLang="en-US" sz="3200" dirty="0" smtClean="0">
                <a:solidFill>
                  <a:srgbClr val="D60093"/>
                </a:solidFill>
              </a:rPr>
              <a:t>右外连接</a:t>
            </a:r>
            <a:r>
              <a:rPr lang="zh-CN" altLang="en-US" sz="3200" dirty="0" smtClean="0"/>
              <a:t> </a:t>
            </a:r>
          </a:p>
          <a:p>
            <a:pPr eaLnBrk="1" hangingPunct="1">
              <a:buFontTx/>
              <a:buNone/>
            </a:pPr>
            <a:r>
              <a:rPr lang="en-US" altLang="zh-CN" sz="3200" dirty="0" smtClean="0">
                <a:solidFill>
                  <a:srgbClr val="FF0000"/>
                </a:solidFill>
              </a:rPr>
              <a:t>    RIGHT [OUTER] JOIN</a:t>
            </a:r>
            <a:endParaRPr lang="zh-CN" altLang="en-US" sz="3200" dirty="0"/>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85</a:t>
            </a:fld>
            <a:endParaRPr lang="zh-CN" alt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566738" y="1412776"/>
            <a:ext cx="8001000" cy="4680520"/>
          </a:xfrm>
        </p:spPr>
        <p:txBody>
          <a:bodyPr/>
          <a:lstStyle/>
          <a:p>
            <a:pPr>
              <a:lnSpc>
                <a:spcPct val="100000"/>
              </a:lnSpc>
            </a:pPr>
            <a:r>
              <a:rPr lang="zh-CN" altLang="zh-CN" sz="3200" dirty="0" smtClean="0"/>
              <a:t>例</a:t>
            </a:r>
            <a:r>
              <a:rPr lang="en-US" altLang="zh-CN" sz="3200" dirty="0" smtClean="0"/>
              <a:t>10 </a:t>
            </a:r>
            <a:r>
              <a:rPr lang="zh-CN" altLang="zh-CN" sz="3200" dirty="0" smtClean="0"/>
              <a:t>查询全体学生的选课情况，包括选修了课程的学生和没有选修课程的学生。</a:t>
            </a:r>
            <a:endParaRPr lang="en-US" altLang="zh-CN" sz="3200" dirty="0" smtClean="0"/>
          </a:p>
          <a:p>
            <a:pPr>
              <a:lnSpc>
                <a:spcPct val="100000"/>
              </a:lnSpc>
              <a:buNone/>
            </a:pPr>
            <a:r>
              <a:rPr lang="en-US" altLang="zh-CN" sz="2800" dirty="0" smtClean="0">
                <a:solidFill>
                  <a:srgbClr val="005800"/>
                </a:solidFill>
              </a:rPr>
              <a:t>  SELECT </a:t>
            </a:r>
            <a:r>
              <a:rPr lang="en-US" altLang="zh-CN" sz="2800" dirty="0" err="1" smtClean="0">
                <a:solidFill>
                  <a:srgbClr val="005800"/>
                </a:solidFill>
              </a:rPr>
              <a:t>Student.Sno</a:t>
            </a:r>
            <a:r>
              <a:rPr lang="en-US" altLang="zh-CN" sz="2800" dirty="0" smtClean="0">
                <a:solidFill>
                  <a:srgbClr val="005800"/>
                </a:solidFill>
              </a:rPr>
              <a:t>, </a:t>
            </a:r>
            <a:r>
              <a:rPr lang="en-US" altLang="zh-CN" sz="2800" dirty="0" err="1" smtClean="0">
                <a:solidFill>
                  <a:srgbClr val="005800"/>
                </a:solidFill>
              </a:rPr>
              <a:t>Sname</a:t>
            </a:r>
            <a:r>
              <a:rPr lang="en-US" altLang="zh-CN" sz="2800" dirty="0" smtClean="0">
                <a:solidFill>
                  <a:srgbClr val="005800"/>
                </a:solidFill>
              </a:rPr>
              <a:t>, </a:t>
            </a:r>
            <a:r>
              <a:rPr lang="en-US" altLang="zh-CN" sz="2800" dirty="0" err="1" smtClean="0">
                <a:solidFill>
                  <a:srgbClr val="005800"/>
                </a:solidFill>
              </a:rPr>
              <a:t>Cno</a:t>
            </a:r>
            <a:r>
              <a:rPr lang="en-US" altLang="zh-CN" sz="2800" dirty="0" smtClean="0">
                <a:solidFill>
                  <a:srgbClr val="005800"/>
                </a:solidFill>
              </a:rPr>
              <a:t>, Grade</a:t>
            </a:r>
            <a:endParaRPr lang="zh-CN" altLang="zh-CN" sz="2800" dirty="0" smtClean="0">
              <a:solidFill>
                <a:srgbClr val="005800"/>
              </a:solidFill>
            </a:endParaRPr>
          </a:p>
          <a:p>
            <a:pPr>
              <a:lnSpc>
                <a:spcPct val="100000"/>
              </a:lnSpc>
              <a:buNone/>
            </a:pPr>
            <a:r>
              <a:rPr lang="en-US" altLang="zh-CN" sz="2800" dirty="0" smtClean="0">
                <a:solidFill>
                  <a:srgbClr val="005800"/>
                </a:solidFill>
              </a:rPr>
              <a:t>    FROM Student </a:t>
            </a:r>
            <a:r>
              <a:rPr lang="en-US" altLang="zh-CN" sz="2800" dirty="0" smtClean="0">
                <a:solidFill>
                  <a:srgbClr val="C00000"/>
                </a:solidFill>
              </a:rPr>
              <a:t>LEFT JOIN </a:t>
            </a:r>
            <a:r>
              <a:rPr lang="en-US" altLang="zh-CN" sz="2800" dirty="0" smtClean="0">
                <a:solidFill>
                  <a:srgbClr val="005800"/>
                </a:solidFill>
              </a:rPr>
              <a:t>SC </a:t>
            </a:r>
            <a:endParaRPr lang="zh-CN" altLang="zh-CN" sz="2800" dirty="0" smtClean="0">
              <a:solidFill>
                <a:srgbClr val="005800"/>
              </a:solidFill>
            </a:endParaRPr>
          </a:p>
          <a:p>
            <a:pPr>
              <a:lnSpc>
                <a:spcPct val="100000"/>
              </a:lnSpc>
              <a:buNone/>
            </a:pPr>
            <a:r>
              <a:rPr lang="en-US" altLang="zh-CN" sz="2800" dirty="0" smtClean="0">
                <a:solidFill>
                  <a:srgbClr val="005800"/>
                </a:solidFill>
              </a:rPr>
              <a:t>    ON </a:t>
            </a:r>
            <a:r>
              <a:rPr lang="en-US" altLang="zh-CN" sz="2800" dirty="0" err="1" smtClean="0">
                <a:solidFill>
                  <a:srgbClr val="005800"/>
                </a:solidFill>
              </a:rPr>
              <a:t>Student.Sno</a:t>
            </a:r>
            <a:r>
              <a:rPr lang="en-US" altLang="zh-CN" sz="2800" dirty="0" smtClean="0">
                <a:solidFill>
                  <a:srgbClr val="005800"/>
                </a:solidFill>
              </a:rPr>
              <a:t> = </a:t>
            </a:r>
            <a:r>
              <a:rPr lang="en-US" altLang="zh-CN" sz="2800" dirty="0" err="1" smtClean="0">
                <a:solidFill>
                  <a:srgbClr val="005800"/>
                </a:solidFill>
              </a:rPr>
              <a:t>SC.Sno</a:t>
            </a:r>
            <a:endParaRPr lang="en-US" altLang="zh-CN" sz="2800" dirty="0" smtClean="0">
              <a:solidFill>
                <a:srgbClr val="005800"/>
              </a:solidFill>
            </a:endParaRPr>
          </a:p>
          <a:p>
            <a:pPr>
              <a:lnSpc>
                <a:spcPct val="100000"/>
              </a:lnSpc>
              <a:buNone/>
            </a:pPr>
            <a:r>
              <a:rPr lang="zh-CN" altLang="en-US" sz="2800" dirty="0" smtClean="0">
                <a:solidFill>
                  <a:srgbClr val="0000FF"/>
                </a:solidFill>
              </a:rPr>
              <a:t>或：</a:t>
            </a:r>
            <a:endParaRPr lang="en-US" altLang="zh-CN" sz="2800" dirty="0" smtClean="0">
              <a:solidFill>
                <a:srgbClr val="0000FF"/>
              </a:solidFill>
            </a:endParaRPr>
          </a:p>
          <a:p>
            <a:pPr>
              <a:lnSpc>
                <a:spcPct val="100000"/>
              </a:lnSpc>
              <a:buNone/>
            </a:pPr>
            <a:r>
              <a:rPr lang="en-US" altLang="zh-CN" sz="2800" dirty="0" smtClean="0">
                <a:solidFill>
                  <a:srgbClr val="005800"/>
                </a:solidFill>
              </a:rPr>
              <a:t>  SELECT </a:t>
            </a:r>
            <a:r>
              <a:rPr lang="en-US" altLang="zh-CN" sz="2800" dirty="0" err="1" smtClean="0">
                <a:solidFill>
                  <a:srgbClr val="005800"/>
                </a:solidFill>
              </a:rPr>
              <a:t>Student.Sno</a:t>
            </a:r>
            <a:r>
              <a:rPr lang="en-US" altLang="zh-CN" sz="2800" dirty="0" smtClean="0">
                <a:solidFill>
                  <a:srgbClr val="005800"/>
                </a:solidFill>
              </a:rPr>
              <a:t>, </a:t>
            </a:r>
            <a:r>
              <a:rPr lang="en-US" altLang="zh-CN" sz="2800" dirty="0" err="1" smtClean="0">
                <a:solidFill>
                  <a:srgbClr val="005800"/>
                </a:solidFill>
              </a:rPr>
              <a:t>Sname</a:t>
            </a:r>
            <a:r>
              <a:rPr lang="en-US" altLang="zh-CN" sz="2800" dirty="0" smtClean="0">
                <a:solidFill>
                  <a:srgbClr val="005800"/>
                </a:solidFill>
              </a:rPr>
              <a:t>, </a:t>
            </a:r>
            <a:r>
              <a:rPr lang="en-US" altLang="zh-CN" sz="2800" dirty="0" err="1" smtClean="0">
                <a:solidFill>
                  <a:srgbClr val="005800"/>
                </a:solidFill>
              </a:rPr>
              <a:t>Cno</a:t>
            </a:r>
            <a:r>
              <a:rPr lang="en-US" altLang="zh-CN" sz="2800" dirty="0" smtClean="0">
                <a:solidFill>
                  <a:srgbClr val="005800"/>
                </a:solidFill>
              </a:rPr>
              <a:t>, Grade</a:t>
            </a:r>
            <a:endParaRPr lang="zh-CN" altLang="zh-CN" sz="2800" dirty="0" smtClean="0">
              <a:solidFill>
                <a:srgbClr val="005800"/>
              </a:solidFill>
            </a:endParaRPr>
          </a:p>
          <a:p>
            <a:pPr>
              <a:lnSpc>
                <a:spcPct val="100000"/>
              </a:lnSpc>
              <a:buNone/>
            </a:pPr>
            <a:r>
              <a:rPr lang="en-US" altLang="zh-CN" sz="2800" dirty="0" smtClean="0">
                <a:solidFill>
                  <a:srgbClr val="005800"/>
                </a:solidFill>
              </a:rPr>
              <a:t>    FROM SC </a:t>
            </a:r>
            <a:r>
              <a:rPr lang="en-US" altLang="zh-CN" sz="2800" dirty="0" smtClean="0">
                <a:solidFill>
                  <a:srgbClr val="C00000"/>
                </a:solidFill>
              </a:rPr>
              <a:t>RIGHT JOIN </a:t>
            </a:r>
            <a:r>
              <a:rPr lang="en-US" altLang="zh-CN" sz="2800" dirty="0" smtClean="0">
                <a:solidFill>
                  <a:srgbClr val="005800"/>
                </a:solidFill>
              </a:rPr>
              <a:t>Student</a:t>
            </a:r>
            <a:endParaRPr lang="zh-CN" altLang="zh-CN" sz="2800" dirty="0" smtClean="0">
              <a:solidFill>
                <a:srgbClr val="005800"/>
              </a:solidFill>
            </a:endParaRPr>
          </a:p>
          <a:p>
            <a:pPr>
              <a:lnSpc>
                <a:spcPct val="100000"/>
              </a:lnSpc>
              <a:buNone/>
            </a:pPr>
            <a:r>
              <a:rPr lang="en-US" altLang="zh-CN" sz="2800" dirty="0" smtClean="0">
                <a:solidFill>
                  <a:srgbClr val="005800"/>
                </a:solidFill>
              </a:rPr>
              <a:t>    ON </a:t>
            </a:r>
            <a:r>
              <a:rPr lang="en-US" altLang="zh-CN" sz="2800" dirty="0" err="1" smtClean="0">
                <a:solidFill>
                  <a:srgbClr val="005800"/>
                </a:solidFill>
              </a:rPr>
              <a:t>Student.Sno</a:t>
            </a:r>
            <a:r>
              <a:rPr lang="en-US" altLang="zh-CN" sz="2800" dirty="0" smtClean="0">
                <a:solidFill>
                  <a:srgbClr val="005800"/>
                </a:solidFill>
              </a:rPr>
              <a:t> = </a:t>
            </a:r>
            <a:r>
              <a:rPr lang="en-US" altLang="zh-CN" sz="2800" dirty="0" err="1" smtClean="0">
                <a:solidFill>
                  <a:srgbClr val="005800"/>
                </a:solidFill>
              </a:rPr>
              <a:t>SC.Sno</a:t>
            </a:r>
            <a:endParaRPr lang="zh-CN" altLang="en-US" sz="2800" dirty="0">
              <a:solidFill>
                <a:srgbClr val="0058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86</a:t>
            </a:fld>
            <a:endParaRPr lang="zh-CN" alt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10</a:t>
            </a:r>
            <a:r>
              <a:rPr lang="zh-CN" altLang="en-US" dirty="0" smtClean="0"/>
              <a:t>执行</a:t>
            </a:r>
            <a:r>
              <a:rPr lang="zh-CN" altLang="en-US" dirty="0" smtClean="0"/>
              <a:t>部分结果示例</a:t>
            </a:r>
            <a:endParaRPr lang="zh-CN" altLang="en-US" dirty="0"/>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87</a:t>
            </a:fld>
            <a:endParaRPr lang="zh-CN" altLang="en-US"/>
          </a:p>
        </p:txBody>
      </p:sp>
      <p:pic>
        <p:nvPicPr>
          <p:cNvPr id="110594" name="Picture 2"/>
          <p:cNvPicPr>
            <a:picLocks noChangeAspect="1" noChangeArrowheads="1"/>
          </p:cNvPicPr>
          <p:nvPr/>
        </p:nvPicPr>
        <p:blipFill>
          <a:blip r:embed="rId2" cstate="print"/>
          <a:srcRect/>
          <a:stretch>
            <a:fillRect/>
          </a:stretch>
        </p:blipFill>
        <p:spPr bwMode="auto">
          <a:xfrm>
            <a:off x="2339752" y="1378049"/>
            <a:ext cx="4248472" cy="46251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r>
              <a:rPr lang="zh-CN" altLang="zh-CN" dirty="0" smtClean="0"/>
              <a:t>例</a:t>
            </a:r>
            <a:r>
              <a:rPr lang="en-US" altLang="zh-CN" dirty="0" smtClean="0"/>
              <a:t>11</a:t>
            </a:r>
            <a:r>
              <a:rPr lang="en-US" altLang="zh-CN" dirty="0" smtClean="0"/>
              <a:t> </a:t>
            </a:r>
            <a:r>
              <a:rPr lang="zh-CN" altLang="zh-CN" dirty="0" smtClean="0"/>
              <a:t>查询没人选的课程的课程名。</a:t>
            </a:r>
            <a:endParaRPr lang="en-US" altLang="zh-CN" dirty="0" smtClean="0"/>
          </a:p>
          <a:p>
            <a:pPr>
              <a:buNone/>
            </a:pPr>
            <a:r>
              <a:rPr lang="en-US" altLang="zh-CN" dirty="0" smtClean="0">
                <a:solidFill>
                  <a:srgbClr val="005800"/>
                </a:solidFill>
              </a:rPr>
              <a:t> SELECT </a:t>
            </a:r>
            <a:r>
              <a:rPr lang="en-US" altLang="zh-CN" dirty="0" err="1" smtClean="0">
                <a:solidFill>
                  <a:srgbClr val="005800"/>
                </a:solidFill>
              </a:rPr>
              <a:t>Cname</a:t>
            </a:r>
            <a:r>
              <a:rPr lang="en-US" altLang="zh-CN" dirty="0" smtClean="0">
                <a:solidFill>
                  <a:srgbClr val="005800"/>
                </a:solidFill>
              </a:rPr>
              <a:t> </a:t>
            </a:r>
          </a:p>
          <a:p>
            <a:pPr>
              <a:buNone/>
            </a:pPr>
            <a:r>
              <a:rPr lang="en-US" altLang="zh-CN" dirty="0" smtClean="0">
                <a:solidFill>
                  <a:srgbClr val="005800"/>
                </a:solidFill>
              </a:rPr>
              <a:t>  FROM Course C </a:t>
            </a:r>
            <a:r>
              <a:rPr lang="en-US" altLang="zh-CN" dirty="0" smtClean="0">
                <a:solidFill>
                  <a:srgbClr val="C00000"/>
                </a:solidFill>
              </a:rPr>
              <a:t>LEFT JOIN </a:t>
            </a:r>
            <a:r>
              <a:rPr lang="en-US" altLang="zh-CN" dirty="0" smtClean="0">
                <a:solidFill>
                  <a:srgbClr val="005800"/>
                </a:solidFill>
              </a:rPr>
              <a:t>SC </a:t>
            </a:r>
            <a:endParaRPr lang="zh-CN" altLang="zh-CN" dirty="0" smtClean="0">
              <a:solidFill>
                <a:srgbClr val="005800"/>
              </a:solidFill>
            </a:endParaRPr>
          </a:p>
          <a:p>
            <a:pPr>
              <a:buNone/>
            </a:pPr>
            <a:r>
              <a:rPr lang="en-US" altLang="zh-CN" dirty="0" smtClean="0">
                <a:solidFill>
                  <a:srgbClr val="005800"/>
                </a:solidFill>
              </a:rPr>
              <a:t>  ON </a:t>
            </a:r>
            <a:r>
              <a:rPr lang="en-US" altLang="zh-CN" dirty="0" err="1" smtClean="0">
                <a:solidFill>
                  <a:srgbClr val="005800"/>
                </a:solidFill>
              </a:rPr>
              <a:t>C.Cno</a:t>
            </a:r>
            <a:r>
              <a:rPr lang="en-US" altLang="zh-CN" dirty="0" smtClean="0">
                <a:solidFill>
                  <a:srgbClr val="005800"/>
                </a:solidFill>
              </a:rPr>
              <a:t> = </a:t>
            </a:r>
            <a:r>
              <a:rPr lang="en-US" altLang="zh-CN" dirty="0" err="1" smtClean="0">
                <a:solidFill>
                  <a:srgbClr val="005800"/>
                </a:solidFill>
              </a:rPr>
              <a:t>SC.Cno</a:t>
            </a:r>
            <a:endParaRPr lang="zh-CN" altLang="zh-CN" dirty="0" smtClean="0">
              <a:solidFill>
                <a:srgbClr val="005800"/>
              </a:solidFill>
            </a:endParaRPr>
          </a:p>
          <a:p>
            <a:pPr>
              <a:buNone/>
            </a:pPr>
            <a:r>
              <a:rPr lang="en-US" altLang="zh-CN" dirty="0" smtClean="0">
                <a:solidFill>
                  <a:srgbClr val="005800"/>
                </a:solidFill>
              </a:rPr>
              <a:t>  WHERE </a:t>
            </a:r>
            <a:r>
              <a:rPr lang="en-US" altLang="zh-CN" dirty="0" err="1" smtClean="0">
                <a:solidFill>
                  <a:srgbClr val="005800"/>
                </a:solidFill>
              </a:rPr>
              <a:t>SC.Cno</a:t>
            </a:r>
            <a:r>
              <a:rPr lang="en-US" altLang="zh-CN" dirty="0" smtClean="0">
                <a:solidFill>
                  <a:srgbClr val="005800"/>
                </a:solidFill>
              </a:rPr>
              <a:t> IS NULL</a:t>
            </a:r>
            <a:endParaRPr lang="zh-CN" altLang="en-US" dirty="0">
              <a:solidFill>
                <a:srgbClr val="0058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88</a:t>
            </a:fld>
            <a:endParaRPr lang="zh-CN" alt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r>
              <a:rPr lang="zh-CN" altLang="zh-CN" dirty="0" smtClean="0"/>
              <a:t>例</a:t>
            </a:r>
            <a:r>
              <a:rPr lang="en-US" altLang="zh-CN" dirty="0" smtClean="0"/>
              <a:t>12 </a:t>
            </a:r>
            <a:r>
              <a:rPr lang="zh-CN" altLang="zh-CN" dirty="0" smtClean="0"/>
              <a:t>查询计算机系没有选课的学生，列出学生姓名和性别。</a:t>
            </a:r>
          </a:p>
          <a:p>
            <a:pPr>
              <a:buNone/>
            </a:pPr>
            <a:r>
              <a:rPr lang="en-US" altLang="zh-CN" sz="3200" dirty="0" smtClean="0">
                <a:solidFill>
                  <a:srgbClr val="005800"/>
                </a:solidFill>
              </a:rPr>
              <a:t>SELECT </a:t>
            </a:r>
            <a:r>
              <a:rPr lang="en-US" altLang="zh-CN" sz="3200" dirty="0" err="1" smtClean="0">
                <a:solidFill>
                  <a:srgbClr val="005800"/>
                </a:solidFill>
              </a:rPr>
              <a:t>Sname,Ssex</a:t>
            </a:r>
            <a:endParaRPr lang="zh-CN" altLang="zh-CN" sz="3200" dirty="0" smtClean="0">
              <a:solidFill>
                <a:srgbClr val="005800"/>
              </a:solidFill>
            </a:endParaRPr>
          </a:p>
          <a:p>
            <a:pPr>
              <a:buNone/>
            </a:pPr>
            <a:r>
              <a:rPr lang="en-US" altLang="zh-CN" sz="3200" dirty="0" smtClean="0">
                <a:solidFill>
                  <a:srgbClr val="005800"/>
                </a:solidFill>
              </a:rPr>
              <a:t>  FROM Student S </a:t>
            </a:r>
            <a:r>
              <a:rPr lang="en-US" altLang="zh-CN" sz="3200" dirty="0" smtClean="0">
                <a:solidFill>
                  <a:srgbClr val="C00000"/>
                </a:solidFill>
              </a:rPr>
              <a:t>LEFT JOIN </a:t>
            </a:r>
            <a:r>
              <a:rPr lang="en-US" altLang="zh-CN" sz="3200" dirty="0" smtClean="0">
                <a:solidFill>
                  <a:srgbClr val="005800"/>
                </a:solidFill>
              </a:rPr>
              <a:t>SC </a:t>
            </a:r>
          </a:p>
          <a:p>
            <a:pPr>
              <a:buNone/>
            </a:pPr>
            <a:r>
              <a:rPr lang="en-US" altLang="zh-CN" sz="3200" dirty="0" smtClean="0">
                <a:solidFill>
                  <a:srgbClr val="005800"/>
                </a:solidFill>
              </a:rPr>
              <a:t>  ON </a:t>
            </a:r>
            <a:r>
              <a:rPr lang="en-US" altLang="zh-CN" sz="3200" dirty="0" err="1" smtClean="0">
                <a:solidFill>
                  <a:srgbClr val="005800"/>
                </a:solidFill>
              </a:rPr>
              <a:t>S.Sno</a:t>
            </a:r>
            <a:r>
              <a:rPr lang="en-US" altLang="zh-CN" sz="3200" dirty="0" smtClean="0">
                <a:solidFill>
                  <a:srgbClr val="005800"/>
                </a:solidFill>
              </a:rPr>
              <a:t> = </a:t>
            </a:r>
            <a:r>
              <a:rPr lang="en-US" altLang="zh-CN" sz="3200" dirty="0" err="1" smtClean="0">
                <a:solidFill>
                  <a:srgbClr val="005800"/>
                </a:solidFill>
              </a:rPr>
              <a:t>SC.Sno</a:t>
            </a:r>
            <a:endParaRPr lang="zh-CN" altLang="zh-CN" sz="3200" dirty="0" smtClean="0">
              <a:solidFill>
                <a:srgbClr val="005800"/>
              </a:solidFill>
            </a:endParaRPr>
          </a:p>
          <a:p>
            <a:pPr>
              <a:buNone/>
            </a:pPr>
            <a:r>
              <a:rPr lang="en-US" altLang="zh-CN" sz="3200" dirty="0" smtClean="0">
                <a:solidFill>
                  <a:srgbClr val="005800"/>
                </a:solidFill>
              </a:rPr>
              <a:t>  WHERE </a:t>
            </a:r>
            <a:r>
              <a:rPr lang="en-US" altLang="zh-CN" sz="3200" dirty="0" err="1" smtClean="0">
                <a:solidFill>
                  <a:srgbClr val="005800"/>
                </a:solidFill>
              </a:rPr>
              <a:t>Sdept</a:t>
            </a:r>
            <a:r>
              <a:rPr lang="en-US" altLang="zh-CN" sz="3200" dirty="0" smtClean="0">
                <a:solidFill>
                  <a:srgbClr val="005800"/>
                </a:solidFill>
              </a:rPr>
              <a:t> = '</a:t>
            </a:r>
            <a:r>
              <a:rPr lang="zh-CN" altLang="zh-CN" sz="3200" dirty="0" smtClean="0">
                <a:solidFill>
                  <a:srgbClr val="005800"/>
                </a:solidFill>
              </a:rPr>
              <a:t>计算机系</a:t>
            </a:r>
            <a:r>
              <a:rPr lang="en-US" altLang="zh-CN" sz="3200" dirty="0" smtClean="0">
                <a:solidFill>
                  <a:srgbClr val="005800"/>
                </a:solidFill>
              </a:rPr>
              <a:t>'</a:t>
            </a:r>
            <a:endParaRPr lang="zh-CN" altLang="zh-CN" sz="3200" dirty="0" smtClean="0">
              <a:solidFill>
                <a:srgbClr val="005800"/>
              </a:solidFill>
            </a:endParaRPr>
          </a:p>
          <a:p>
            <a:pPr>
              <a:buNone/>
            </a:pPr>
            <a:r>
              <a:rPr lang="en-US" altLang="zh-CN" sz="3200" dirty="0" smtClean="0">
                <a:solidFill>
                  <a:srgbClr val="005800"/>
                </a:solidFill>
              </a:rPr>
              <a:t>  AND </a:t>
            </a:r>
            <a:r>
              <a:rPr lang="en-US" altLang="zh-CN" sz="3200" dirty="0" err="1" smtClean="0">
                <a:solidFill>
                  <a:srgbClr val="005800"/>
                </a:solidFill>
              </a:rPr>
              <a:t>SC.Sno</a:t>
            </a:r>
            <a:r>
              <a:rPr lang="en-US" altLang="zh-CN" sz="3200" dirty="0" smtClean="0">
                <a:solidFill>
                  <a:srgbClr val="005800"/>
                </a:solidFill>
              </a:rPr>
              <a:t> IS NULL</a:t>
            </a:r>
            <a:endParaRPr lang="zh-CN" altLang="en-US" sz="3200" dirty="0">
              <a:solidFill>
                <a:srgbClr val="0058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89</a:t>
            </a:fld>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r>
              <a:rPr lang="zh-CN" altLang="zh-CN" dirty="0" smtClean="0"/>
              <a:t>例</a:t>
            </a:r>
            <a:r>
              <a:rPr lang="en-US" altLang="zh-CN" dirty="0" smtClean="0"/>
              <a:t>3  </a:t>
            </a:r>
            <a:r>
              <a:rPr lang="zh-CN" altLang="zh-CN" dirty="0" smtClean="0"/>
              <a:t>查询全体学生的详细记录。</a:t>
            </a:r>
          </a:p>
          <a:p>
            <a:pPr>
              <a:buNone/>
            </a:pPr>
            <a:r>
              <a:rPr lang="en-US" altLang="zh-CN" sz="3200" dirty="0" smtClean="0">
                <a:solidFill>
                  <a:srgbClr val="FF0000"/>
                </a:solidFill>
              </a:rPr>
              <a:t> SELECT </a:t>
            </a:r>
            <a:r>
              <a:rPr lang="en-US" altLang="zh-CN" sz="3200" dirty="0" err="1" smtClean="0">
                <a:solidFill>
                  <a:srgbClr val="FF0000"/>
                </a:solidFill>
              </a:rPr>
              <a:t>Sno</a:t>
            </a:r>
            <a:r>
              <a:rPr lang="en-US" altLang="zh-CN" sz="3200" dirty="0" smtClean="0">
                <a:solidFill>
                  <a:srgbClr val="FF0000"/>
                </a:solidFill>
              </a:rPr>
              <a:t>, </a:t>
            </a:r>
            <a:r>
              <a:rPr lang="en-US" altLang="zh-CN" sz="3200" dirty="0" err="1" smtClean="0">
                <a:solidFill>
                  <a:srgbClr val="FF0000"/>
                </a:solidFill>
              </a:rPr>
              <a:t>Sname</a:t>
            </a:r>
            <a:r>
              <a:rPr lang="en-US" altLang="zh-CN" sz="3200" dirty="0" smtClean="0">
                <a:solidFill>
                  <a:srgbClr val="FF0000"/>
                </a:solidFill>
              </a:rPr>
              <a:t>, </a:t>
            </a:r>
            <a:r>
              <a:rPr lang="en-US" altLang="zh-CN" sz="3200" dirty="0" err="1" smtClean="0">
                <a:solidFill>
                  <a:srgbClr val="FF0000"/>
                </a:solidFill>
              </a:rPr>
              <a:t>Ssex</a:t>
            </a:r>
            <a:r>
              <a:rPr lang="en-US" altLang="zh-CN" sz="3200" dirty="0" smtClean="0">
                <a:solidFill>
                  <a:srgbClr val="FF0000"/>
                </a:solidFill>
              </a:rPr>
              <a:t>, Sage, </a:t>
            </a:r>
            <a:r>
              <a:rPr lang="en-US" altLang="zh-CN" sz="3200" dirty="0" err="1" smtClean="0">
                <a:solidFill>
                  <a:srgbClr val="FF0000"/>
                </a:solidFill>
              </a:rPr>
              <a:t>Sdept</a:t>
            </a:r>
            <a:r>
              <a:rPr lang="en-US" altLang="zh-CN" sz="3200" dirty="0" smtClean="0">
                <a:solidFill>
                  <a:srgbClr val="FF0000"/>
                </a:solidFill>
              </a:rPr>
              <a:t> </a:t>
            </a:r>
            <a:endParaRPr lang="zh-CN" altLang="zh-CN" sz="3200" dirty="0" smtClean="0">
              <a:solidFill>
                <a:srgbClr val="FF0000"/>
              </a:solidFill>
            </a:endParaRPr>
          </a:p>
          <a:p>
            <a:pPr>
              <a:buNone/>
            </a:pPr>
            <a:r>
              <a:rPr lang="en-US" altLang="zh-CN" sz="3200" dirty="0" smtClean="0">
                <a:solidFill>
                  <a:srgbClr val="FF0000"/>
                </a:solidFill>
              </a:rPr>
              <a:t>   FROM Student</a:t>
            </a:r>
            <a:endParaRPr lang="zh-CN" altLang="zh-CN" sz="3200" dirty="0" smtClean="0">
              <a:solidFill>
                <a:srgbClr val="FF0000"/>
              </a:solidFill>
            </a:endParaRPr>
          </a:p>
          <a:p>
            <a:r>
              <a:rPr lang="zh-CN" altLang="zh-CN" dirty="0" smtClean="0"/>
              <a:t>等价于：</a:t>
            </a:r>
          </a:p>
          <a:p>
            <a:pPr>
              <a:buNone/>
            </a:pPr>
            <a:r>
              <a:rPr lang="en-US" altLang="zh-CN" dirty="0" smtClean="0"/>
              <a:t>	</a:t>
            </a:r>
            <a:r>
              <a:rPr lang="en-US" altLang="zh-CN" dirty="0" smtClean="0">
                <a:solidFill>
                  <a:srgbClr val="FF0000"/>
                </a:solidFill>
              </a:rPr>
              <a:t>SELECT  *  FROM Student</a:t>
            </a:r>
            <a:endParaRPr lang="zh-CN" altLang="en-US" dirty="0">
              <a:solidFill>
                <a:srgbClr val="FF00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9</a:t>
            </a:fld>
            <a:endParaRPr lang="zh-CN" alt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r>
              <a:rPr lang="zh-CN" altLang="zh-CN" sz="3200" dirty="0" smtClean="0"/>
              <a:t>例</a:t>
            </a:r>
            <a:r>
              <a:rPr lang="en-US" altLang="zh-CN" sz="3200" dirty="0" smtClean="0"/>
              <a:t>13 </a:t>
            </a:r>
            <a:r>
              <a:rPr lang="zh-CN" altLang="zh-CN" sz="3200" dirty="0" smtClean="0"/>
              <a:t>统计</a:t>
            </a:r>
            <a:r>
              <a:rPr lang="zh-CN" altLang="zh-CN" sz="3200" dirty="0" smtClean="0"/>
              <a:t>计算机系每个学生的选课门数，包括没有选课的学生。</a:t>
            </a:r>
          </a:p>
          <a:p>
            <a:pPr lvl="1">
              <a:spcBef>
                <a:spcPts val="600"/>
              </a:spcBef>
              <a:buNone/>
            </a:pPr>
            <a:r>
              <a:rPr lang="en-US" altLang="zh-CN" sz="3200" dirty="0" smtClean="0">
                <a:solidFill>
                  <a:srgbClr val="005800"/>
                </a:solidFill>
              </a:rPr>
              <a:t>SELECT </a:t>
            </a:r>
            <a:r>
              <a:rPr lang="en-US" altLang="zh-CN" sz="3200" dirty="0" err="1" smtClean="0">
                <a:solidFill>
                  <a:srgbClr val="005800"/>
                </a:solidFill>
              </a:rPr>
              <a:t>S.Sno</a:t>
            </a:r>
            <a:r>
              <a:rPr lang="en-US" altLang="zh-CN" sz="3200" dirty="0" smtClean="0">
                <a:solidFill>
                  <a:srgbClr val="005800"/>
                </a:solidFill>
              </a:rPr>
              <a:t> AS </a:t>
            </a:r>
            <a:r>
              <a:rPr lang="zh-CN" altLang="zh-CN" sz="3200" dirty="0" smtClean="0">
                <a:solidFill>
                  <a:srgbClr val="005800"/>
                </a:solidFill>
              </a:rPr>
              <a:t>学号</a:t>
            </a:r>
            <a:r>
              <a:rPr lang="en-US" altLang="zh-CN" sz="3200" dirty="0" smtClean="0">
                <a:solidFill>
                  <a:srgbClr val="005800"/>
                </a:solidFill>
              </a:rPr>
              <a:t>,</a:t>
            </a:r>
          </a:p>
          <a:p>
            <a:pPr lvl="1">
              <a:spcBef>
                <a:spcPts val="0"/>
              </a:spcBef>
              <a:buNone/>
            </a:pPr>
            <a:r>
              <a:rPr lang="en-US" altLang="zh-CN" sz="3200" dirty="0" smtClean="0">
                <a:solidFill>
                  <a:srgbClr val="005800"/>
                </a:solidFill>
              </a:rPr>
              <a:t>       COUNT(</a:t>
            </a:r>
            <a:r>
              <a:rPr lang="en-US" altLang="zh-CN" sz="3200" dirty="0" err="1" smtClean="0">
                <a:solidFill>
                  <a:srgbClr val="FF0000"/>
                </a:solidFill>
              </a:rPr>
              <a:t>SC.Cno</a:t>
            </a:r>
            <a:r>
              <a:rPr lang="en-US" altLang="zh-CN" sz="3200" dirty="0" smtClean="0">
                <a:solidFill>
                  <a:srgbClr val="005800"/>
                </a:solidFill>
              </a:rPr>
              <a:t>) AS </a:t>
            </a:r>
            <a:r>
              <a:rPr lang="zh-CN" altLang="zh-CN" sz="3200" dirty="0" smtClean="0">
                <a:solidFill>
                  <a:srgbClr val="005800"/>
                </a:solidFill>
              </a:rPr>
              <a:t>选课门数</a:t>
            </a:r>
          </a:p>
          <a:p>
            <a:pPr lvl="1">
              <a:spcBef>
                <a:spcPts val="0"/>
              </a:spcBef>
              <a:buNone/>
            </a:pPr>
            <a:r>
              <a:rPr lang="en-US" altLang="zh-CN" sz="3200" dirty="0" smtClean="0">
                <a:solidFill>
                  <a:srgbClr val="005800"/>
                </a:solidFill>
              </a:rPr>
              <a:t>  FROM Student S </a:t>
            </a:r>
            <a:r>
              <a:rPr lang="en-US" altLang="zh-CN" sz="3200" dirty="0" smtClean="0">
                <a:solidFill>
                  <a:srgbClr val="C00000"/>
                </a:solidFill>
              </a:rPr>
              <a:t>LEFT JOIN </a:t>
            </a:r>
            <a:r>
              <a:rPr lang="en-US" altLang="zh-CN" sz="3200" dirty="0" smtClean="0">
                <a:solidFill>
                  <a:srgbClr val="005800"/>
                </a:solidFill>
              </a:rPr>
              <a:t>SC </a:t>
            </a:r>
          </a:p>
          <a:p>
            <a:pPr lvl="1">
              <a:spcBef>
                <a:spcPts val="0"/>
              </a:spcBef>
              <a:buNone/>
            </a:pPr>
            <a:r>
              <a:rPr lang="en-US" altLang="zh-CN" sz="3200" dirty="0" smtClean="0">
                <a:solidFill>
                  <a:srgbClr val="005800"/>
                </a:solidFill>
              </a:rPr>
              <a:t>  ON </a:t>
            </a:r>
            <a:r>
              <a:rPr lang="en-US" altLang="zh-CN" sz="3200" dirty="0" err="1" smtClean="0">
                <a:solidFill>
                  <a:srgbClr val="005800"/>
                </a:solidFill>
              </a:rPr>
              <a:t>S.Sno</a:t>
            </a:r>
            <a:r>
              <a:rPr lang="en-US" altLang="zh-CN" sz="3200" dirty="0" smtClean="0">
                <a:solidFill>
                  <a:srgbClr val="005800"/>
                </a:solidFill>
              </a:rPr>
              <a:t> = </a:t>
            </a:r>
            <a:r>
              <a:rPr lang="en-US" altLang="zh-CN" sz="3200" dirty="0" err="1" smtClean="0">
                <a:solidFill>
                  <a:srgbClr val="005800"/>
                </a:solidFill>
              </a:rPr>
              <a:t>SC.Sno</a:t>
            </a:r>
            <a:endParaRPr lang="zh-CN" altLang="zh-CN" sz="3200" dirty="0" smtClean="0">
              <a:solidFill>
                <a:srgbClr val="005800"/>
              </a:solidFill>
            </a:endParaRPr>
          </a:p>
          <a:p>
            <a:pPr lvl="1">
              <a:spcBef>
                <a:spcPts val="0"/>
              </a:spcBef>
              <a:buNone/>
            </a:pPr>
            <a:r>
              <a:rPr lang="en-US" altLang="zh-CN" sz="3200" dirty="0" smtClean="0">
                <a:solidFill>
                  <a:srgbClr val="005800"/>
                </a:solidFill>
              </a:rPr>
              <a:t>  WHERE </a:t>
            </a:r>
            <a:r>
              <a:rPr lang="en-US" altLang="zh-CN" sz="3200" dirty="0" err="1" smtClean="0">
                <a:solidFill>
                  <a:srgbClr val="005800"/>
                </a:solidFill>
              </a:rPr>
              <a:t>Sdept</a:t>
            </a:r>
            <a:r>
              <a:rPr lang="en-US" altLang="zh-CN" sz="3200" dirty="0" smtClean="0">
                <a:solidFill>
                  <a:srgbClr val="005800"/>
                </a:solidFill>
              </a:rPr>
              <a:t> = '</a:t>
            </a:r>
            <a:r>
              <a:rPr lang="zh-CN" altLang="zh-CN" sz="3200" dirty="0" smtClean="0">
                <a:solidFill>
                  <a:srgbClr val="005800"/>
                </a:solidFill>
              </a:rPr>
              <a:t>计算机系</a:t>
            </a:r>
            <a:r>
              <a:rPr lang="en-US" altLang="zh-CN" sz="3200" dirty="0" smtClean="0">
                <a:solidFill>
                  <a:srgbClr val="005800"/>
                </a:solidFill>
              </a:rPr>
              <a:t>'</a:t>
            </a:r>
            <a:endParaRPr lang="zh-CN" altLang="zh-CN" sz="3200" dirty="0" smtClean="0">
              <a:solidFill>
                <a:srgbClr val="005800"/>
              </a:solidFill>
            </a:endParaRPr>
          </a:p>
          <a:p>
            <a:pPr lvl="1">
              <a:spcBef>
                <a:spcPts val="0"/>
              </a:spcBef>
              <a:buNone/>
            </a:pPr>
            <a:r>
              <a:rPr lang="en-US" altLang="zh-CN" sz="3200" dirty="0" smtClean="0">
                <a:solidFill>
                  <a:srgbClr val="005800"/>
                </a:solidFill>
              </a:rPr>
              <a:t>  GROUP BY </a:t>
            </a:r>
            <a:r>
              <a:rPr lang="en-US" altLang="zh-CN" sz="3200" dirty="0" err="1" smtClean="0">
                <a:solidFill>
                  <a:srgbClr val="FF0000"/>
                </a:solidFill>
              </a:rPr>
              <a:t>S.Sno</a:t>
            </a:r>
            <a:endParaRPr lang="zh-CN" altLang="en-US" sz="3200" dirty="0">
              <a:solidFill>
                <a:srgbClr val="FF00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90</a:t>
            </a:fld>
            <a:endParaRPr lang="zh-CN" alt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467544" y="1340768"/>
            <a:ext cx="8280920" cy="4678362"/>
          </a:xfrm>
        </p:spPr>
        <p:txBody>
          <a:bodyPr/>
          <a:lstStyle/>
          <a:p>
            <a:r>
              <a:rPr lang="zh-CN" altLang="zh-CN" sz="2800" dirty="0" smtClean="0"/>
              <a:t>例</a:t>
            </a:r>
            <a:r>
              <a:rPr lang="en-US" altLang="zh-CN" sz="2800" dirty="0" smtClean="0"/>
              <a:t>14 </a:t>
            </a:r>
            <a:r>
              <a:rPr lang="zh-CN" altLang="zh-CN" sz="2800" dirty="0" smtClean="0"/>
              <a:t>查询信息管理系选课门数少于</a:t>
            </a:r>
            <a:r>
              <a:rPr lang="en-US" altLang="zh-CN" sz="2800" dirty="0" smtClean="0"/>
              <a:t>3</a:t>
            </a:r>
            <a:r>
              <a:rPr lang="zh-CN" altLang="zh-CN" sz="2800" dirty="0" smtClean="0"/>
              <a:t>门的学生的学号和选课门数，包括没有选课的学生。查询结果按选课门数递增排序。</a:t>
            </a:r>
          </a:p>
          <a:p>
            <a:pPr>
              <a:lnSpc>
                <a:spcPct val="100000"/>
              </a:lnSpc>
              <a:spcBef>
                <a:spcPts val="300"/>
              </a:spcBef>
              <a:buNone/>
            </a:pPr>
            <a:r>
              <a:rPr lang="en-US" altLang="zh-CN" sz="2800" dirty="0" smtClean="0">
                <a:solidFill>
                  <a:srgbClr val="005800"/>
                </a:solidFill>
              </a:rPr>
              <a:t>SELECT </a:t>
            </a:r>
            <a:r>
              <a:rPr lang="en-US" altLang="zh-CN" sz="2800" dirty="0" err="1" smtClean="0">
                <a:solidFill>
                  <a:srgbClr val="005800"/>
                </a:solidFill>
              </a:rPr>
              <a:t>S.Sno</a:t>
            </a:r>
            <a:r>
              <a:rPr lang="en-US" altLang="zh-CN" sz="2800" dirty="0" smtClean="0">
                <a:solidFill>
                  <a:srgbClr val="005800"/>
                </a:solidFill>
              </a:rPr>
              <a:t> AS </a:t>
            </a:r>
            <a:r>
              <a:rPr lang="zh-CN" altLang="zh-CN" sz="2800" dirty="0" smtClean="0">
                <a:solidFill>
                  <a:srgbClr val="005800"/>
                </a:solidFill>
              </a:rPr>
              <a:t>学号</a:t>
            </a:r>
            <a:r>
              <a:rPr lang="en-US" altLang="zh-CN" sz="2800" dirty="0" smtClean="0">
                <a:solidFill>
                  <a:srgbClr val="005800"/>
                </a:solidFill>
              </a:rPr>
              <a:t>,COUNT(</a:t>
            </a:r>
            <a:r>
              <a:rPr lang="en-US" altLang="zh-CN" sz="2800" dirty="0" err="1" smtClean="0">
                <a:solidFill>
                  <a:srgbClr val="FF0000"/>
                </a:solidFill>
              </a:rPr>
              <a:t>SC.Cno</a:t>
            </a:r>
            <a:r>
              <a:rPr lang="en-US" altLang="zh-CN" sz="2800" dirty="0" smtClean="0">
                <a:solidFill>
                  <a:srgbClr val="005800"/>
                </a:solidFill>
              </a:rPr>
              <a:t>) AS </a:t>
            </a:r>
            <a:r>
              <a:rPr lang="zh-CN" altLang="zh-CN" sz="2800" dirty="0" smtClean="0">
                <a:solidFill>
                  <a:srgbClr val="005800"/>
                </a:solidFill>
              </a:rPr>
              <a:t>门数</a:t>
            </a:r>
          </a:p>
          <a:p>
            <a:pPr>
              <a:lnSpc>
                <a:spcPct val="100000"/>
              </a:lnSpc>
              <a:spcBef>
                <a:spcPts val="300"/>
              </a:spcBef>
              <a:buNone/>
            </a:pPr>
            <a:r>
              <a:rPr lang="en-US" altLang="zh-CN" sz="2800" dirty="0" smtClean="0">
                <a:solidFill>
                  <a:srgbClr val="005800"/>
                </a:solidFill>
              </a:rPr>
              <a:t>  FROM Student S </a:t>
            </a:r>
            <a:r>
              <a:rPr lang="en-US" altLang="zh-CN" sz="2800" dirty="0" smtClean="0">
                <a:solidFill>
                  <a:srgbClr val="C00000"/>
                </a:solidFill>
              </a:rPr>
              <a:t>LEFT JOIN </a:t>
            </a:r>
            <a:r>
              <a:rPr lang="en-US" altLang="zh-CN" sz="2800" dirty="0" smtClean="0">
                <a:solidFill>
                  <a:srgbClr val="005800"/>
                </a:solidFill>
              </a:rPr>
              <a:t>SC </a:t>
            </a:r>
          </a:p>
          <a:p>
            <a:pPr>
              <a:lnSpc>
                <a:spcPct val="100000"/>
              </a:lnSpc>
              <a:spcBef>
                <a:spcPts val="300"/>
              </a:spcBef>
              <a:buNone/>
            </a:pPr>
            <a:r>
              <a:rPr lang="en-US" altLang="zh-CN" sz="2800" dirty="0" smtClean="0">
                <a:solidFill>
                  <a:srgbClr val="005800"/>
                </a:solidFill>
              </a:rPr>
              <a:t>  ON </a:t>
            </a:r>
            <a:r>
              <a:rPr lang="en-US" altLang="zh-CN" sz="2800" dirty="0" err="1" smtClean="0">
                <a:solidFill>
                  <a:srgbClr val="005800"/>
                </a:solidFill>
              </a:rPr>
              <a:t>S.Sno</a:t>
            </a:r>
            <a:r>
              <a:rPr lang="en-US" altLang="zh-CN" sz="2800" dirty="0" smtClean="0">
                <a:solidFill>
                  <a:srgbClr val="005800"/>
                </a:solidFill>
              </a:rPr>
              <a:t> = </a:t>
            </a:r>
            <a:r>
              <a:rPr lang="en-US" altLang="zh-CN" sz="2800" dirty="0" err="1" smtClean="0">
                <a:solidFill>
                  <a:srgbClr val="005800"/>
                </a:solidFill>
              </a:rPr>
              <a:t>SC.Sno</a:t>
            </a:r>
            <a:endParaRPr lang="zh-CN" altLang="zh-CN" sz="2800" dirty="0" smtClean="0">
              <a:solidFill>
                <a:srgbClr val="005800"/>
              </a:solidFill>
            </a:endParaRPr>
          </a:p>
          <a:p>
            <a:pPr>
              <a:lnSpc>
                <a:spcPct val="100000"/>
              </a:lnSpc>
              <a:spcBef>
                <a:spcPts val="300"/>
              </a:spcBef>
              <a:buNone/>
            </a:pPr>
            <a:r>
              <a:rPr lang="en-US" altLang="zh-CN" sz="2800" dirty="0" smtClean="0">
                <a:solidFill>
                  <a:srgbClr val="005800"/>
                </a:solidFill>
              </a:rPr>
              <a:t>  WHERE </a:t>
            </a:r>
            <a:r>
              <a:rPr lang="en-US" altLang="zh-CN" sz="2800" dirty="0" err="1" smtClean="0">
                <a:solidFill>
                  <a:srgbClr val="005800"/>
                </a:solidFill>
              </a:rPr>
              <a:t>Sdept</a:t>
            </a:r>
            <a:r>
              <a:rPr lang="en-US" altLang="zh-CN" sz="2800" dirty="0" smtClean="0">
                <a:solidFill>
                  <a:srgbClr val="005800"/>
                </a:solidFill>
              </a:rPr>
              <a:t> = '</a:t>
            </a:r>
            <a:r>
              <a:rPr lang="zh-CN" altLang="zh-CN" sz="2800" dirty="0" smtClean="0">
                <a:solidFill>
                  <a:srgbClr val="005800"/>
                </a:solidFill>
              </a:rPr>
              <a:t>信息管理系</a:t>
            </a:r>
            <a:r>
              <a:rPr lang="en-US" altLang="zh-CN" sz="2800" dirty="0" smtClean="0">
                <a:solidFill>
                  <a:srgbClr val="005800"/>
                </a:solidFill>
              </a:rPr>
              <a:t>'</a:t>
            </a:r>
            <a:endParaRPr lang="zh-CN" altLang="zh-CN" sz="2800" dirty="0" smtClean="0">
              <a:solidFill>
                <a:srgbClr val="005800"/>
              </a:solidFill>
            </a:endParaRPr>
          </a:p>
          <a:p>
            <a:pPr>
              <a:lnSpc>
                <a:spcPct val="100000"/>
              </a:lnSpc>
              <a:spcBef>
                <a:spcPts val="300"/>
              </a:spcBef>
              <a:buNone/>
            </a:pPr>
            <a:r>
              <a:rPr lang="en-US" altLang="zh-CN" sz="2800" dirty="0" smtClean="0">
                <a:solidFill>
                  <a:srgbClr val="005800"/>
                </a:solidFill>
              </a:rPr>
              <a:t>  GROUP BY </a:t>
            </a:r>
            <a:r>
              <a:rPr lang="en-US" altLang="zh-CN" sz="2800" dirty="0" err="1" smtClean="0">
                <a:solidFill>
                  <a:srgbClr val="FF0000"/>
                </a:solidFill>
              </a:rPr>
              <a:t>S.Sno</a:t>
            </a:r>
            <a:endParaRPr lang="zh-CN" altLang="zh-CN" sz="2800" dirty="0" smtClean="0">
              <a:solidFill>
                <a:srgbClr val="FF0000"/>
              </a:solidFill>
            </a:endParaRPr>
          </a:p>
          <a:p>
            <a:pPr>
              <a:lnSpc>
                <a:spcPct val="100000"/>
              </a:lnSpc>
              <a:spcBef>
                <a:spcPts val="300"/>
              </a:spcBef>
              <a:buNone/>
            </a:pPr>
            <a:r>
              <a:rPr lang="en-US" altLang="zh-CN" sz="2800" dirty="0" smtClean="0">
                <a:solidFill>
                  <a:srgbClr val="005800"/>
                </a:solidFill>
              </a:rPr>
              <a:t>  HAVING COUNT(</a:t>
            </a:r>
            <a:r>
              <a:rPr lang="en-US" altLang="zh-CN" sz="2800" dirty="0" err="1" smtClean="0">
                <a:solidFill>
                  <a:srgbClr val="005800"/>
                </a:solidFill>
              </a:rPr>
              <a:t>SC.Cno</a:t>
            </a:r>
            <a:r>
              <a:rPr lang="en-US" altLang="zh-CN" sz="2800" dirty="0" smtClean="0">
                <a:solidFill>
                  <a:srgbClr val="005800"/>
                </a:solidFill>
              </a:rPr>
              <a:t>) &lt; 3</a:t>
            </a:r>
            <a:endParaRPr lang="zh-CN" altLang="zh-CN" sz="2800" dirty="0" smtClean="0">
              <a:solidFill>
                <a:srgbClr val="005800"/>
              </a:solidFill>
            </a:endParaRPr>
          </a:p>
          <a:p>
            <a:pPr>
              <a:lnSpc>
                <a:spcPct val="100000"/>
              </a:lnSpc>
              <a:spcBef>
                <a:spcPts val="300"/>
              </a:spcBef>
              <a:buNone/>
            </a:pPr>
            <a:r>
              <a:rPr lang="en-US" altLang="zh-CN" sz="2800" dirty="0" smtClean="0">
                <a:solidFill>
                  <a:srgbClr val="005800"/>
                </a:solidFill>
              </a:rPr>
              <a:t>  ORDER BY COUNT(</a:t>
            </a:r>
            <a:r>
              <a:rPr lang="en-US" altLang="zh-CN" sz="2800" dirty="0" err="1" smtClean="0">
                <a:solidFill>
                  <a:srgbClr val="005800"/>
                </a:solidFill>
              </a:rPr>
              <a:t>SC.Cno</a:t>
            </a:r>
            <a:r>
              <a:rPr lang="en-US" altLang="zh-CN" sz="2800" dirty="0" smtClean="0">
                <a:solidFill>
                  <a:srgbClr val="005800"/>
                </a:solidFill>
              </a:rPr>
              <a:t>) ASC</a:t>
            </a:r>
            <a:endParaRPr lang="zh-CN" altLang="en-US" sz="2800" dirty="0">
              <a:solidFill>
                <a:srgbClr val="0058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91</a:t>
            </a:fld>
            <a:endParaRPr lang="zh-CN" alt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5.1.4 </a:t>
            </a:r>
            <a:r>
              <a:rPr lang="zh-CN" altLang="zh-CN" dirty="0" smtClean="0"/>
              <a:t>使用</a:t>
            </a:r>
            <a:r>
              <a:rPr lang="en-US" altLang="zh-CN" dirty="0" smtClean="0"/>
              <a:t>TOP</a:t>
            </a:r>
            <a:r>
              <a:rPr lang="zh-CN" altLang="zh-CN" dirty="0" smtClean="0"/>
              <a:t>限制结果集行数</a:t>
            </a:r>
            <a:endParaRPr lang="zh-CN" altLang="en-US" dirty="0"/>
          </a:p>
        </p:txBody>
      </p:sp>
      <p:sp>
        <p:nvSpPr>
          <p:cNvPr id="3" name="内容占位符 2"/>
          <p:cNvSpPr>
            <a:spLocks noGrp="1"/>
          </p:cNvSpPr>
          <p:nvPr>
            <p:ph idx="1"/>
          </p:nvPr>
        </p:nvSpPr>
        <p:spPr/>
        <p:txBody>
          <a:bodyPr/>
          <a:lstStyle/>
          <a:p>
            <a:pPr>
              <a:buNone/>
            </a:pPr>
            <a:r>
              <a:rPr lang="en-US" altLang="zh-CN" sz="3200" dirty="0" smtClean="0">
                <a:solidFill>
                  <a:srgbClr val="FF0000"/>
                </a:solidFill>
              </a:rPr>
              <a:t>	TOP n [ percent ] [WITH TIES ] </a:t>
            </a:r>
            <a:endParaRPr lang="zh-CN" altLang="zh-CN" sz="3200" dirty="0" smtClean="0">
              <a:solidFill>
                <a:srgbClr val="FF0000"/>
              </a:solidFill>
            </a:endParaRPr>
          </a:p>
          <a:p>
            <a:pPr lvl="0">
              <a:spcBef>
                <a:spcPts val="1200"/>
              </a:spcBef>
            </a:pPr>
            <a:r>
              <a:rPr lang="en-US" altLang="zh-CN" sz="3200" dirty="0" smtClean="0">
                <a:solidFill>
                  <a:srgbClr val="0000FF"/>
                </a:solidFill>
              </a:rPr>
              <a:t>TOP n</a:t>
            </a:r>
            <a:r>
              <a:rPr lang="zh-CN" altLang="zh-CN" sz="3200" dirty="0" smtClean="0"/>
              <a:t>：取查询结果的前</a:t>
            </a:r>
            <a:r>
              <a:rPr lang="en-US" altLang="zh-CN" sz="3200" dirty="0" smtClean="0"/>
              <a:t>n</a:t>
            </a:r>
            <a:r>
              <a:rPr lang="zh-CN" altLang="zh-CN" sz="3200" dirty="0" smtClean="0"/>
              <a:t>行数据。</a:t>
            </a:r>
          </a:p>
          <a:p>
            <a:pPr lvl="0"/>
            <a:r>
              <a:rPr lang="en-US" altLang="zh-CN" sz="3200" dirty="0" smtClean="0">
                <a:solidFill>
                  <a:srgbClr val="0000FF"/>
                </a:solidFill>
              </a:rPr>
              <a:t>TOP n </a:t>
            </a:r>
            <a:r>
              <a:rPr lang="en-US" altLang="zh-CN" sz="3200" dirty="0" err="1" smtClean="0">
                <a:solidFill>
                  <a:srgbClr val="0000FF"/>
                </a:solidFill>
              </a:rPr>
              <a:t>percnet</a:t>
            </a:r>
            <a:r>
              <a:rPr lang="zh-CN" altLang="zh-CN" sz="3200" dirty="0" smtClean="0"/>
              <a:t>：取查询结果的前</a:t>
            </a:r>
            <a:r>
              <a:rPr lang="en-US" altLang="zh-CN" sz="3200" dirty="0" smtClean="0"/>
              <a:t>n%</a:t>
            </a:r>
            <a:r>
              <a:rPr lang="zh-CN" altLang="zh-CN" sz="3200" dirty="0" smtClean="0"/>
              <a:t>行。</a:t>
            </a:r>
          </a:p>
          <a:p>
            <a:pPr lvl="0"/>
            <a:r>
              <a:rPr lang="en-US" altLang="zh-CN" sz="3200" dirty="0" smtClean="0">
                <a:solidFill>
                  <a:srgbClr val="0000FF"/>
                </a:solidFill>
              </a:rPr>
              <a:t>WITH TIES</a:t>
            </a:r>
            <a:r>
              <a:rPr lang="zh-CN" altLang="zh-CN" sz="3200" dirty="0" smtClean="0"/>
              <a:t>：包括并列的结果。</a:t>
            </a:r>
          </a:p>
          <a:p>
            <a:r>
              <a:rPr lang="en-US" altLang="zh-CN" sz="3200" dirty="0" smtClean="0"/>
              <a:t>TOP</a:t>
            </a:r>
            <a:r>
              <a:rPr lang="zh-CN" altLang="zh-CN" sz="3200" dirty="0" smtClean="0"/>
              <a:t>谓词写在</a:t>
            </a:r>
            <a:r>
              <a:rPr lang="en-US" altLang="zh-CN" sz="3200" dirty="0" smtClean="0"/>
              <a:t>SELECT</a:t>
            </a:r>
            <a:r>
              <a:rPr lang="zh-CN" altLang="zh-CN" sz="3200" dirty="0" smtClean="0"/>
              <a:t>单词的后边</a:t>
            </a:r>
            <a:endParaRPr lang="zh-CN" altLang="en-US" sz="3200" dirty="0"/>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92</a:t>
            </a:fld>
            <a:endParaRPr lang="zh-CN" alt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r>
              <a:rPr lang="zh-CN" altLang="zh-CN" dirty="0" smtClean="0"/>
              <a:t>例</a:t>
            </a:r>
            <a:r>
              <a:rPr lang="en-US" altLang="zh-CN" dirty="0" smtClean="0"/>
              <a:t>1 </a:t>
            </a:r>
            <a:r>
              <a:rPr lang="zh-CN" altLang="zh-CN" dirty="0" smtClean="0"/>
              <a:t>查询年龄最大的三个学生的姓名、年龄及所在的系。</a:t>
            </a:r>
          </a:p>
          <a:p>
            <a:pPr lvl="1">
              <a:buNone/>
            </a:pPr>
            <a:r>
              <a:rPr lang="en-US" altLang="zh-CN" dirty="0" smtClean="0">
                <a:solidFill>
                  <a:srgbClr val="005800"/>
                </a:solidFill>
              </a:rPr>
              <a:t>SELECT </a:t>
            </a:r>
            <a:r>
              <a:rPr lang="en-US" altLang="zh-CN" dirty="0" smtClean="0">
                <a:solidFill>
                  <a:srgbClr val="C00000"/>
                </a:solidFill>
              </a:rPr>
              <a:t>TOP 3</a:t>
            </a:r>
            <a:r>
              <a:rPr lang="en-US" altLang="zh-CN" dirty="0" smtClean="0">
                <a:solidFill>
                  <a:srgbClr val="005800"/>
                </a:solidFill>
              </a:rPr>
              <a:t> </a:t>
            </a:r>
            <a:r>
              <a:rPr lang="en-US" altLang="zh-CN" dirty="0" err="1" smtClean="0">
                <a:solidFill>
                  <a:srgbClr val="005800"/>
                </a:solidFill>
              </a:rPr>
              <a:t>Sname</a:t>
            </a:r>
            <a:r>
              <a:rPr lang="en-US" altLang="zh-CN" dirty="0" smtClean="0">
                <a:solidFill>
                  <a:srgbClr val="005800"/>
                </a:solidFill>
              </a:rPr>
              <a:t>, Sage, </a:t>
            </a:r>
            <a:r>
              <a:rPr lang="en-US" altLang="zh-CN" dirty="0" err="1" smtClean="0">
                <a:solidFill>
                  <a:srgbClr val="005800"/>
                </a:solidFill>
              </a:rPr>
              <a:t>Sdept</a:t>
            </a:r>
            <a:r>
              <a:rPr lang="en-US" altLang="zh-CN" dirty="0" smtClean="0">
                <a:solidFill>
                  <a:srgbClr val="005800"/>
                </a:solidFill>
              </a:rPr>
              <a:t> </a:t>
            </a:r>
            <a:endParaRPr lang="zh-CN" altLang="zh-CN" dirty="0" smtClean="0">
              <a:solidFill>
                <a:srgbClr val="005800"/>
              </a:solidFill>
            </a:endParaRPr>
          </a:p>
          <a:p>
            <a:pPr lvl="1">
              <a:buNone/>
            </a:pPr>
            <a:r>
              <a:rPr lang="en-US" altLang="zh-CN" dirty="0" smtClean="0">
                <a:solidFill>
                  <a:srgbClr val="005800"/>
                </a:solidFill>
              </a:rPr>
              <a:t>  FROM Student </a:t>
            </a:r>
            <a:endParaRPr lang="zh-CN" altLang="zh-CN" dirty="0" smtClean="0">
              <a:solidFill>
                <a:srgbClr val="005800"/>
              </a:solidFill>
            </a:endParaRPr>
          </a:p>
          <a:p>
            <a:pPr lvl="1">
              <a:buNone/>
            </a:pPr>
            <a:r>
              <a:rPr lang="en-US" altLang="zh-CN" dirty="0" smtClean="0">
                <a:solidFill>
                  <a:srgbClr val="005800"/>
                </a:solidFill>
              </a:rPr>
              <a:t>  ORDER BY Sage DESC</a:t>
            </a:r>
            <a:endParaRPr lang="zh-CN" altLang="zh-CN" dirty="0" smtClean="0">
              <a:solidFill>
                <a:srgbClr val="005800"/>
              </a:solidFill>
            </a:endParaRPr>
          </a:p>
          <a:p>
            <a:endParaRPr lang="zh-CN" altLang="en-US" dirty="0"/>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93</a:t>
            </a:fld>
            <a:endParaRPr lang="zh-CN"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pPr>
              <a:spcBef>
                <a:spcPts val="0"/>
              </a:spcBef>
            </a:pPr>
            <a:r>
              <a:rPr lang="zh-CN" altLang="zh-CN" sz="3200" dirty="0" smtClean="0"/>
              <a:t>查询年龄最大的三个学生的姓名、年龄及所在的系。</a:t>
            </a:r>
            <a:r>
              <a:rPr lang="zh-CN" altLang="en-US" sz="3200" dirty="0" smtClean="0"/>
              <a:t>包括并列的情况。</a:t>
            </a:r>
            <a:endParaRPr lang="en-US" altLang="zh-CN" sz="3200" dirty="0" smtClean="0"/>
          </a:p>
          <a:p>
            <a:pPr lvl="1">
              <a:spcBef>
                <a:spcPts val="0"/>
              </a:spcBef>
              <a:buNone/>
            </a:pPr>
            <a:r>
              <a:rPr lang="en-US" altLang="zh-CN" sz="3200" dirty="0" smtClean="0">
                <a:solidFill>
                  <a:srgbClr val="005800"/>
                </a:solidFill>
              </a:rPr>
              <a:t>SELECT TOP 3 WITH TIES </a:t>
            </a:r>
            <a:r>
              <a:rPr lang="en-US" altLang="zh-CN" sz="3200" dirty="0" err="1" smtClean="0">
                <a:solidFill>
                  <a:srgbClr val="005800"/>
                </a:solidFill>
              </a:rPr>
              <a:t>Sname</a:t>
            </a:r>
            <a:r>
              <a:rPr lang="en-US" altLang="zh-CN" sz="3200" dirty="0" smtClean="0">
                <a:solidFill>
                  <a:srgbClr val="005800"/>
                </a:solidFill>
              </a:rPr>
              <a:t>, Sage, </a:t>
            </a:r>
            <a:r>
              <a:rPr lang="en-US" altLang="zh-CN" sz="3200" dirty="0" err="1" smtClean="0">
                <a:solidFill>
                  <a:srgbClr val="005800"/>
                </a:solidFill>
              </a:rPr>
              <a:t>Sdept</a:t>
            </a:r>
            <a:r>
              <a:rPr lang="en-US" altLang="zh-CN" sz="3200" dirty="0" smtClean="0">
                <a:solidFill>
                  <a:srgbClr val="005800"/>
                </a:solidFill>
              </a:rPr>
              <a:t> </a:t>
            </a:r>
            <a:endParaRPr lang="zh-CN" altLang="zh-CN" sz="3200" dirty="0" smtClean="0">
              <a:solidFill>
                <a:srgbClr val="005800"/>
              </a:solidFill>
            </a:endParaRPr>
          </a:p>
          <a:p>
            <a:pPr lvl="1">
              <a:spcBef>
                <a:spcPts val="0"/>
              </a:spcBef>
              <a:buNone/>
            </a:pPr>
            <a:r>
              <a:rPr lang="en-US" altLang="zh-CN" sz="3200" dirty="0" smtClean="0">
                <a:solidFill>
                  <a:srgbClr val="005800"/>
                </a:solidFill>
              </a:rPr>
              <a:t>  FROM Student </a:t>
            </a:r>
            <a:endParaRPr lang="zh-CN" altLang="zh-CN" sz="3200" dirty="0" smtClean="0">
              <a:solidFill>
                <a:srgbClr val="005800"/>
              </a:solidFill>
            </a:endParaRPr>
          </a:p>
          <a:p>
            <a:pPr lvl="1">
              <a:spcBef>
                <a:spcPts val="0"/>
              </a:spcBef>
              <a:buNone/>
            </a:pPr>
            <a:r>
              <a:rPr lang="en-US" altLang="zh-CN" sz="3200" dirty="0" smtClean="0">
                <a:solidFill>
                  <a:srgbClr val="005800"/>
                </a:solidFill>
              </a:rPr>
              <a:t>  ORDER BY Sage </a:t>
            </a:r>
            <a:r>
              <a:rPr lang="en-US" altLang="zh-CN" sz="3200" dirty="0" smtClean="0">
                <a:solidFill>
                  <a:srgbClr val="005800"/>
                </a:solidFill>
              </a:rPr>
              <a:t>DESC</a:t>
            </a:r>
          </a:p>
          <a:p>
            <a:pPr>
              <a:spcBef>
                <a:spcPts val="1200"/>
              </a:spcBef>
            </a:pPr>
            <a:r>
              <a:rPr lang="zh-CN" altLang="zh-CN" sz="3200" dirty="0" smtClean="0">
                <a:solidFill>
                  <a:srgbClr val="FF0000"/>
                </a:solidFill>
              </a:rPr>
              <a:t>注：如果使用</a:t>
            </a:r>
            <a:r>
              <a:rPr lang="en-US" altLang="zh-CN" sz="3200" dirty="0" smtClean="0">
                <a:solidFill>
                  <a:srgbClr val="FF0000"/>
                </a:solidFill>
              </a:rPr>
              <a:t>WITH TIES</a:t>
            </a:r>
            <a:r>
              <a:rPr lang="zh-CN" altLang="en-US" sz="3200" dirty="0" smtClean="0">
                <a:solidFill>
                  <a:srgbClr val="FF0000"/>
                </a:solidFill>
              </a:rPr>
              <a:t>选项</a:t>
            </a:r>
            <a:r>
              <a:rPr lang="zh-CN" altLang="zh-CN" sz="3200" dirty="0" smtClean="0">
                <a:solidFill>
                  <a:srgbClr val="FF0000"/>
                </a:solidFill>
              </a:rPr>
              <a:t>，则必须</a:t>
            </a:r>
            <a:r>
              <a:rPr lang="zh-CN" altLang="zh-CN" sz="3200" dirty="0">
                <a:solidFill>
                  <a:srgbClr val="FF0000"/>
                </a:solidFill>
              </a:rPr>
              <a:t>使用</a:t>
            </a:r>
            <a:r>
              <a:rPr lang="en-US" altLang="zh-CN" sz="3200" dirty="0">
                <a:solidFill>
                  <a:srgbClr val="FF0000"/>
                </a:solidFill>
              </a:rPr>
              <a:t>ORDER BY</a:t>
            </a:r>
            <a:r>
              <a:rPr lang="zh-CN" altLang="zh-CN" sz="3200" dirty="0" smtClean="0">
                <a:solidFill>
                  <a:srgbClr val="FF0000"/>
                </a:solidFill>
              </a:rPr>
              <a:t>子句，</a:t>
            </a:r>
            <a:r>
              <a:rPr lang="zh-CN" altLang="zh-CN" sz="3200" dirty="0">
                <a:solidFill>
                  <a:srgbClr val="FF0000"/>
                </a:solidFill>
              </a:rPr>
              <a:t>否则会出现语法错误</a:t>
            </a:r>
            <a:endParaRPr lang="zh-CN" altLang="en-US" sz="3200" dirty="0">
              <a:solidFill>
                <a:srgbClr val="FF00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2016年3月3日9时55分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94</a:t>
            </a:fld>
            <a:endParaRPr lang="zh-CN"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包括并列情况执行结果</a:t>
            </a:r>
            <a:endParaRPr lang="zh-CN" altLang="en-US" dirty="0"/>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95</a:t>
            </a:fld>
            <a:endParaRPr lang="zh-CN" altLang="en-US"/>
          </a:p>
        </p:txBody>
      </p:sp>
      <p:graphicFrame>
        <p:nvGraphicFramePr>
          <p:cNvPr id="6" name="表格 5"/>
          <p:cNvGraphicFramePr>
            <a:graphicFrameLocks noGrp="1"/>
          </p:cNvGraphicFramePr>
          <p:nvPr/>
        </p:nvGraphicFramePr>
        <p:xfrm>
          <a:off x="323528" y="1556792"/>
          <a:ext cx="5112567" cy="3024340"/>
        </p:xfrm>
        <a:graphic>
          <a:graphicData uri="http://schemas.openxmlformats.org/drawingml/2006/table">
            <a:tbl>
              <a:tblPr/>
              <a:tblGrid>
                <a:gridCol w="1296143"/>
                <a:gridCol w="1008112"/>
                <a:gridCol w="720080"/>
                <a:gridCol w="720080"/>
                <a:gridCol w="1368152"/>
              </a:tblGrid>
              <a:tr h="274940">
                <a:tc>
                  <a:txBody>
                    <a:bodyPr/>
                    <a:lstStyle/>
                    <a:p>
                      <a:pPr indent="127000" algn="ctr">
                        <a:spcAft>
                          <a:spcPts val="0"/>
                        </a:spcAft>
                        <a:buFont typeface="Arial" pitchFamily="34" charset="0"/>
                        <a:buNone/>
                      </a:pPr>
                      <a:r>
                        <a:rPr lang="en-US" sz="1600" b="1" kern="1000" dirty="0" err="1">
                          <a:solidFill>
                            <a:srgbClr val="FF0000"/>
                          </a:solidFill>
                          <a:latin typeface="Times New Roman"/>
                          <a:ea typeface="方正书宋简体"/>
                        </a:rPr>
                        <a:t>Sno</a:t>
                      </a:r>
                      <a:endParaRPr lang="zh-CN" sz="1800" b="1" kern="1000" dirty="0">
                        <a:solidFill>
                          <a:srgbClr val="FF0000"/>
                        </a:solidFill>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itchFamily="34" charset="0"/>
                        <a:buNone/>
                      </a:pPr>
                      <a:r>
                        <a:rPr lang="en-US" sz="1600" b="1" kern="1000" dirty="0" err="1">
                          <a:solidFill>
                            <a:srgbClr val="FF0000"/>
                          </a:solidFill>
                          <a:latin typeface="Times New Roman"/>
                          <a:ea typeface="方正书宋简体"/>
                        </a:rPr>
                        <a:t>Sname</a:t>
                      </a:r>
                      <a:endParaRPr lang="zh-CN" sz="1800" b="1" kern="1000" dirty="0">
                        <a:solidFill>
                          <a:srgbClr val="FF0000"/>
                        </a:solidFill>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itchFamily="34" charset="0"/>
                        <a:buNone/>
                      </a:pPr>
                      <a:r>
                        <a:rPr lang="en-US" sz="1600" b="1" kern="1000" dirty="0" err="1">
                          <a:solidFill>
                            <a:srgbClr val="FF0000"/>
                          </a:solidFill>
                          <a:latin typeface="Times New Roman"/>
                          <a:ea typeface="方正书宋简体"/>
                        </a:rPr>
                        <a:t>Ssex</a:t>
                      </a:r>
                      <a:endParaRPr lang="zh-CN" sz="1800" b="1" kern="1000" dirty="0">
                        <a:solidFill>
                          <a:srgbClr val="FF0000"/>
                        </a:solidFill>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itchFamily="34" charset="0"/>
                        <a:buNone/>
                      </a:pPr>
                      <a:r>
                        <a:rPr lang="en-US" sz="1600" b="1" kern="1000" dirty="0">
                          <a:solidFill>
                            <a:srgbClr val="FF0000"/>
                          </a:solidFill>
                          <a:latin typeface="Times New Roman"/>
                          <a:ea typeface="方正书宋简体"/>
                        </a:rPr>
                        <a:t>Sage</a:t>
                      </a:r>
                      <a:endParaRPr lang="zh-CN" sz="1800" b="1" kern="1000" dirty="0">
                        <a:solidFill>
                          <a:srgbClr val="FF0000"/>
                        </a:solidFill>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itchFamily="34" charset="0"/>
                        <a:buNone/>
                      </a:pPr>
                      <a:r>
                        <a:rPr lang="en-US" sz="1600" b="1" kern="1000" dirty="0" err="1">
                          <a:solidFill>
                            <a:srgbClr val="FF0000"/>
                          </a:solidFill>
                          <a:latin typeface="Times New Roman"/>
                          <a:ea typeface="方正书宋简体"/>
                        </a:rPr>
                        <a:t>Sdept</a:t>
                      </a:r>
                      <a:endParaRPr lang="zh-CN" sz="1800" b="1" kern="1000" dirty="0">
                        <a:solidFill>
                          <a:srgbClr val="FF0000"/>
                        </a:solidFill>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buFont typeface="Arial" pitchFamily="34" charset="0"/>
                        <a:buNone/>
                      </a:pPr>
                      <a:r>
                        <a:rPr lang="en-US" sz="1600" b="1" kern="1000">
                          <a:solidFill>
                            <a:srgbClr val="000000"/>
                          </a:solidFill>
                          <a:latin typeface="宋体"/>
                          <a:ea typeface="方正书宋简体"/>
                        </a:rPr>
                        <a:t>0811101</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itchFamily="34" charset="0"/>
                        <a:buNone/>
                      </a:pPr>
                      <a:r>
                        <a:rPr lang="zh-CN" sz="1600" b="1" kern="1000">
                          <a:solidFill>
                            <a:srgbClr val="000000"/>
                          </a:solidFill>
                          <a:latin typeface="Times New Roman"/>
                          <a:ea typeface="宋体"/>
                        </a:rPr>
                        <a:t>李勇</a:t>
                      </a:r>
                      <a:r>
                        <a:rPr lang="en-US" sz="1600" b="1" kern="1000">
                          <a:solidFill>
                            <a:srgbClr val="000000"/>
                          </a:solidFill>
                          <a:latin typeface="Times New Roman"/>
                          <a:ea typeface="宋体"/>
                        </a:rPr>
                        <a:t>   </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itchFamily="34" charset="0"/>
                        <a:buNone/>
                      </a:pPr>
                      <a:r>
                        <a:rPr lang="zh-CN" sz="1600" b="1" kern="1000">
                          <a:solidFill>
                            <a:srgbClr val="000000"/>
                          </a:solidFill>
                          <a:latin typeface="Times New Roman"/>
                          <a:ea typeface="宋体"/>
                        </a:rPr>
                        <a:t>男</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itchFamily="34" charset="0"/>
                        <a:buNone/>
                      </a:pPr>
                      <a:r>
                        <a:rPr lang="en-US" sz="1600" b="1" kern="1000">
                          <a:solidFill>
                            <a:srgbClr val="000000"/>
                          </a:solidFill>
                          <a:latin typeface="宋体"/>
                          <a:ea typeface="方正书宋简体"/>
                        </a:rPr>
                        <a:t>21</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itchFamily="34" charset="0"/>
                        <a:buNone/>
                      </a:pPr>
                      <a:r>
                        <a:rPr lang="zh-CN" sz="1600" b="1" kern="1000">
                          <a:solidFill>
                            <a:srgbClr val="000000"/>
                          </a:solidFill>
                          <a:latin typeface="Times New Roman"/>
                          <a:ea typeface="宋体"/>
                        </a:rPr>
                        <a:t>计算机系</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buFont typeface="Arial" pitchFamily="34" charset="0"/>
                        <a:buNone/>
                      </a:pPr>
                      <a:r>
                        <a:rPr lang="en-US" sz="1600" b="1" kern="1000">
                          <a:solidFill>
                            <a:srgbClr val="000000"/>
                          </a:solidFill>
                          <a:latin typeface="宋体"/>
                          <a:ea typeface="方正书宋简体"/>
                        </a:rPr>
                        <a:t>0811102</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itchFamily="34" charset="0"/>
                        <a:buNone/>
                      </a:pPr>
                      <a:r>
                        <a:rPr lang="zh-CN" sz="1600" b="1" kern="1000">
                          <a:solidFill>
                            <a:srgbClr val="000000"/>
                          </a:solidFill>
                          <a:latin typeface="Times New Roman"/>
                          <a:ea typeface="宋体"/>
                        </a:rPr>
                        <a:t>刘晨</a:t>
                      </a:r>
                      <a:r>
                        <a:rPr lang="en-US" sz="1600" b="1" kern="1000">
                          <a:solidFill>
                            <a:srgbClr val="000000"/>
                          </a:solidFill>
                          <a:latin typeface="Times New Roman"/>
                          <a:ea typeface="宋体"/>
                        </a:rPr>
                        <a:t>   </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itchFamily="34" charset="0"/>
                        <a:buNone/>
                      </a:pPr>
                      <a:r>
                        <a:rPr lang="zh-CN" sz="1600" b="1" kern="1000">
                          <a:solidFill>
                            <a:srgbClr val="000000"/>
                          </a:solidFill>
                          <a:latin typeface="Times New Roman"/>
                          <a:ea typeface="宋体"/>
                        </a:rPr>
                        <a:t>男</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itchFamily="34" charset="0"/>
                        <a:buNone/>
                      </a:pPr>
                      <a:r>
                        <a:rPr lang="en-US" sz="1600" b="1" kern="1000">
                          <a:solidFill>
                            <a:srgbClr val="000000"/>
                          </a:solidFill>
                          <a:latin typeface="宋体"/>
                          <a:ea typeface="方正书宋简体"/>
                        </a:rPr>
                        <a:t>20</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itchFamily="34" charset="0"/>
                        <a:buNone/>
                      </a:pPr>
                      <a:r>
                        <a:rPr lang="zh-CN" sz="1600" b="1" kern="1000">
                          <a:solidFill>
                            <a:srgbClr val="000000"/>
                          </a:solidFill>
                          <a:latin typeface="Times New Roman"/>
                          <a:ea typeface="宋体"/>
                        </a:rPr>
                        <a:t>计算机系</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buFont typeface="Arial" pitchFamily="34" charset="0"/>
                        <a:buNone/>
                      </a:pPr>
                      <a:r>
                        <a:rPr lang="en-US" sz="1600" b="1" kern="1000">
                          <a:solidFill>
                            <a:srgbClr val="000000"/>
                          </a:solidFill>
                          <a:latin typeface="宋体"/>
                          <a:ea typeface="方正书宋简体"/>
                        </a:rPr>
                        <a:t>0811103</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itchFamily="34" charset="0"/>
                        <a:buNone/>
                      </a:pPr>
                      <a:r>
                        <a:rPr lang="zh-CN" sz="1600" b="1" kern="1000">
                          <a:solidFill>
                            <a:srgbClr val="000000"/>
                          </a:solidFill>
                          <a:latin typeface="Times New Roman"/>
                          <a:ea typeface="宋体"/>
                        </a:rPr>
                        <a:t>王敏</a:t>
                      </a:r>
                      <a:r>
                        <a:rPr lang="en-US" sz="1600" b="1" kern="1000">
                          <a:solidFill>
                            <a:srgbClr val="000000"/>
                          </a:solidFill>
                          <a:latin typeface="Times New Roman"/>
                          <a:ea typeface="宋体"/>
                        </a:rPr>
                        <a:t>   </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itchFamily="34" charset="0"/>
                        <a:buNone/>
                      </a:pPr>
                      <a:r>
                        <a:rPr lang="zh-CN" sz="1600" b="1" kern="1000">
                          <a:solidFill>
                            <a:srgbClr val="000000"/>
                          </a:solidFill>
                          <a:latin typeface="Times New Roman"/>
                          <a:ea typeface="宋体"/>
                        </a:rPr>
                        <a:t>女</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itchFamily="34" charset="0"/>
                        <a:buNone/>
                      </a:pPr>
                      <a:r>
                        <a:rPr lang="en-US" sz="1600" b="1" kern="1000">
                          <a:solidFill>
                            <a:srgbClr val="000000"/>
                          </a:solidFill>
                          <a:latin typeface="宋体"/>
                          <a:ea typeface="方正书宋简体"/>
                        </a:rPr>
                        <a:t>20</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itchFamily="34" charset="0"/>
                        <a:buNone/>
                      </a:pPr>
                      <a:r>
                        <a:rPr lang="zh-CN" sz="1600" b="1" kern="1000">
                          <a:solidFill>
                            <a:srgbClr val="000000"/>
                          </a:solidFill>
                          <a:latin typeface="Times New Roman"/>
                          <a:ea typeface="宋体"/>
                        </a:rPr>
                        <a:t>计算机系</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buFont typeface="Arial" pitchFamily="34" charset="0"/>
                        <a:buNone/>
                      </a:pPr>
                      <a:r>
                        <a:rPr lang="en-US" sz="1600" b="1" kern="1000">
                          <a:solidFill>
                            <a:srgbClr val="000000"/>
                          </a:solidFill>
                          <a:latin typeface="宋体"/>
                          <a:ea typeface="方正书宋简体"/>
                        </a:rPr>
                        <a:t>0811104</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itchFamily="34" charset="0"/>
                        <a:buNone/>
                      </a:pPr>
                      <a:r>
                        <a:rPr lang="zh-CN" sz="1600" b="1" kern="1000">
                          <a:solidFill>
                            <a:srgbClr val="000000"/>
                          </a:solidFill>
                          <a:latin typeface="Times New Roman"/>
                          <a:ea typeface="宋体"/>
                        </a:rPr>
                        <a:t>张小红</a:t>
                      </a:r>
                      <a:r>
                        <a:rPr lang="en-US" sz="1600" b="1" kern="1000">
                          <a:solidFill>
                            <a:srgbClr val="000000"/>
                          </a:solidFill>
                          <a:latin typeface="Times New Roman"/>
                          <a:ea typeface="宋体"/>
                        </a:rPr>
                        <a:t>  </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itchFamily="34" charset="0"/>
                        <a:buNone/>
                      </a:pPr>
                      <a:r>
                        <a:rPr lang="zh-CN" sz="1600" b="1" kern="1000">
                          <a:solidFill>
                            <a:srgbClr val="000000"/>
                          </a:solidFill>
                          <a:latin typeface="Times New Roman"/>
                          <a:ea typeface="宋体"/>
                        </a:rPr>
                        <a:t>女</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itchFamily="34" charset="0"/>
                        <a:buNone/>
                      </a:pPr>
                      <a:r>
                        <a:rPr lang="en-US" sz="1600" b="1" kern="1000">
                          <a:solidFill>
                            <a:srgbClr val="000000"/>
                          </a:solidFill>
                          <a:latin typeface="宋体"/>
                          <a:ea typeface="方正书宋简体"/>
                        </a:rPr>
                        <a:t>19</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itchFamily="34" charset="0"/>
                        <a:buNone/>
                      </a:pPr>
                      <a:r>
                        <a:rPr lang="zh-CN" sz="1600" b="1" kern="1000">
                          <a:solidFill>
                            <a:srgbClr val="000000"/>
                          </a:solidFill>
                          <a:latin typeface="Times New Roman"/>
                          <a:ea typeface="宋体"/>
                        </a:rPr>
                        <a:t>计算机系</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buFont typeface="Arial" pitchFamily="34" charset="0"/>
                        <a:buNone/>
                      </a:pPr>
                      <a:r>
                        <a:rPr lang="en-US" sz="1600" b="1" kern="1000">
                          <a:solidFill>
                            <a:srgbClr val="000000"/>
                          </a:solidFill>
                          <a:latin typeface="宋体"/>
                          <a:ea typeface="方正书宋简体"/>
                        </a:rPr>
                        <a:t>0821101</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itchFamily="34" charset="0"/>
                        <a:buNone/>
                      </a:pPr>
                      <a:r>
                        <a:rPr lang="zh-CN" sz="1600" b="1" kern="1000">
                          <a:solidFill>
                            <a:srgbClr val="000000"/>
                          </a:solidFill>
                          <a:latin typeface="Times New Roman"/>
                          <a:ea typeface="宋体"/>
                        </a:rPr>
                        <a:t>张立</a:t>
                      </a:r>
                      <a:r>
                        <a:rPr lang="en-US" sz="1600" b="1" kern="1000">
                          <a:solidFill>
                            <a:srgbClr val="000000"/>
                          </a:solidFill>
                          <a:latin typeface="Times New Roman"/>
                          <a:ea typeface="宋体"/>
                        </a:rPr>
                        <a:t>   </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itchFamily="34" charset="0"/>
                        <a:buNone/>
                      </a:pPr>
                      <a:r>
                        <a:rPr lang="zh-CN" sz="1600" b="1" kern="1000">
                          <a:solidFill>
                            <a:srgbClr val="000000"/>
                          </a:solidFill>
                          <a:latin typeface="Times New Roman"/>
                          <a:ea typeface="宋体"/>
                        </a:rPr>
                        <a:t>男</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itchFamily="34" charset="0"/>
                        <a:buNone/>
                      </a:pPr>
                      <a:r>
                        <a:rPr lang="en-US" sz="1600" b="1" kern="1000">
                          <a:solidFill>
                            <a:srgbClr val="000000"/>
                          </a:solidFill>
                          <a:latin typeface="宋体"/>
                          <a:ea typeface="方正书宋简体"/>
                        </a:rPr>
                        <a:t>20</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itchFamily="34" charset="0"/>
                        <a:buNone/>
                      </a:pPr>
                      <a:r>
                        <a:rPr lang="zh-CN" sz="1600" b="1" kern="1000">
                          <a:solidFill>
                            <a:srgbClr val="000000"/>
                          </a:solidFill>
                          <a:latin typeface="Times New Roman"/>
                          <a:ea typeface="宋体"/>
                        </a:rPr>
                        <a:t>信息管理系</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buFont typeface="Arial" pitchFamily="34" charset="0"/>
                        <a:buNone/>
                      </a:pPr>
                      <a:r>
                        <a:rPr lang="en-US" sz="1600" b="1" kern="1000">
                          <a:solidFill>
                            <a:srgbClr val="000000"/>
                          </a:solidFill>
                          <a:latin typeface="宋体"/>
                          <a:ea typeface="方正书宋简体"/>
                        </a:rPr>
                        <a:t>0821102</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itchFamily="34" charset="0"/>
                        <a:buNone/>
                      </a:pPr>
                      <a:r>
                        <a:rPr lang="zh-CN" sz="1600" b="1" kern="1000">
                          <a:solidFill>
                            <a:srgbClr val="000000"/>
                          </a:solidFill>
                          <a:latin typeface="Times New Roman"/>
                          <a:ea typeface="宋体"/>
                        </a:rPr>
                        <a:t>吴宾</a:t>
                      </a:r>
                      <a:r>
                        <a:rPr lang="en-US" sz="1600" b="1" kern="1000">
                          <a:solidFill>
                            <a:srgbClr val="000000"/>
                          </a:solidFill>
                          <a:latin typeface="Times New Roman"/>
                          <a:ea typeface="宋体"/>
                        </a:rPr>
                        <a:t>   </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itchFamily="34" charset="0"/>
                        <a:buNone/>
                      </a:pPr>
                      <a:r>
                        <a:rPr lang="zh-CN" sz="1600" b="1" kern="1000">
                          <a:solidFill>
                            <a:srgbClr val="000000"/>
                          </a:solidFill>
                          <a:latin typeface="Times New Roman"/>
                          <a:ea typeface="宋体"/>
                        </a:rPr>
                        <a:t>女</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itchFamily="34" charset="0"/>
                        <a:buNone/>
                      </a:pPr>
                      <a:r>
                        <a:rPr lang="en-US" sz="1600" b="1" kern="1000">
                          <a:solidFill>
                            <a:srgbClr val="000000"/>
                          </a:solidFill>
                          <a:latin typeface="宋体"/>
                          <a:ea typeface="方正书宋简体"/>
                        </a:rPr>
                        <a:t>19</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itchFamily="34" charset="0"/>
                        <a:buNone/>
                      </a:pPr>
                      <a:r>
                        <a:rPr lang="zh-CN" sz="1600" b="1" kern="1000">
                          <a:solidFill>
                            <a:srgbClr val="000000"/>
                          </a:solidFill>
                          <a:latin typeface="Times New Roman"/>
                          <a:ea typeface="宋体"/>
                        </a:rPr>
                        <a:t>信息管理系</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buFont typeface="Arial" pitchFamily="34" charset="0"/>
                        <a:buNone/>
                      </a:pPr>
                      <a:r>
                        <a:rPr lang="en-US" sz="1600" b="1" kern="1000">
                          <a:solidFill>
                            <a:srgbClr val="000000"/>
                          </a:solidFill>
                          <a:latin typeface="宋体"/>
                          <a:ea typeface="方正书宋简体"/>
                        </a:rPr>
                        <a:t>0821103</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itchFamily="34" charset="0"/>
                        <a:buNone/>
                      </a:pPr>
                      <a:r>
                        <a:rPr lang="zh-CN" sz="1600" b="1" kern="1000">
                          <a:solidFill>
                            <a:srgbClr val="000000"/>
                          </a:solidFill>
                          <a:latin typeface="Times New Roman"/>
                          <a:ea typeface="宋体"/>
                        </a:rPr>
                        <a:t>张海</a:t>
                      </a:r>
                      <a:r>
                        <a:rPr lang="en-US" sz="1600" b="1" kern="1000">
                          <a:solidFill>
                            <a:srgbClr val="000000"/>
                          </a:solidFill>
                          <a:latin typeface="Times New Roman"/>
                          <a:ea typeface="宋体"/>
                        </a:rPr>
                        <a:t>   </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itchFamily="34" charset="0"/>
                        <a:buNone/>
                      </a:pPr>
                      <a:r>
                        <a:rPr lang="zh-CN" sz="1600" b="1" kern="1000">
                          <a:solidFill>
                            <a:srgbClr val="000000"/>
                          </a:solidFill>
                          <a:latin typeface="Times New Roman"/>
                          <a:ea typeface="宋体"/>
                        </a:rPr>
                        <a:t>男</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itchFamily="34" charset="0"/>
                        <a:buNone/>
                      </a:pPr>
                      <a:r>
                        <a:rPr lang="en-US" sz="1600" b="1" kern="1000">
                          <a:solidFill>
                            <a:srgbClr val="000000"/>
                          </a:solidFill>
                          <a:latin typeface="宋体"/>
                          <a:ea typeface="方正书宋简体"/>
                        </a:rPr>
                        <a:t>20</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itchFamily="34" charset="0"/>
                        <a:buNone/>
                      </a:pPr>
                      <a:r>
                        <a:rPr lang="zh-CN" sz="1600" b="1" kern="1000">
                          <a:solidFill>
                            <a:srgbClr val="000000"/>
                          </a:solidFill>
                          <a:latin typeface="Times New Roman"/>
                          <a:ea typeface="宋体"/>
                        </a:rPr>
                        <a:t>信息管理系</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buFont typeface="Arial" pitchFamily="34" charset="0"/>
                        <a:buNone/>
                      </a:pPr>
                      <a:r>
                        <a:rPr lang="en-US" sz="1600" b="1" kern="1000">
                          <a:solidFill>
                            <a:srgbClr val="000000"/>
                          </a:solidFill>
                          <a:latin typeface="宋体"/>
                          <a:ea typeface="方正书宋简体"/>
                        </a:rPr>
                        <a:t>0831101</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itchFamily="34" charset="0"/>
                        <a:buNone/>
                      </a:pPr>
                      <a:r>
                        <a:rPr lang="zh-CN" sz="1600" b="1" kern="1000">
                          <a:solidFill>
                            <a:srgbClr val="000000"/>
                          </a:solidFill>
                          <a:latin typeface="Times New Roman"/>
                          <a:ea typeface="宋体"/>
                        </a:rPr>
                        <a:t>钱小平</a:t>
                      </a:r>
                      <a:r>
                        <a:rPr lang="en-US" sz="1600" b="1" kern="1000">
                          <a:solidFill>
                            <a:srgbClr val="000000"/>
                          </a:solidFill>
                          <a:latin typeface="Times New Roman"/>
                          <a:ea typeface="宋体"/>
                        </a:rPr>
                        <a:t>  </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itchFamily="34" charset="0"/>
                        <a:buNone/>
                      </a:pPr>
                      <a:r>
                        <a:rPr lang="zh-CN" sz="1600" b="1" kern="1000">
                          <a:solidFill>
                            <a:srgbClr val="000000"/>
                          </a:solidFill>
                          <a:latin typeface="Times New Roman"/>
                          <a:ea typeface="宋体"/>
                        </a:rPr>
                        <a:t>女</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itchFamily="34" charset="0"/>
                        <a:buNone/>
                      </a:pPr>
                      <a:r>
                        <a:rPr lang="en-US" sz="1600" b="1" kern="1000">
                          <a:solidFill>
                            <a:srgbClr val="000000"/>
                          </a:solidFill>
                          <a:latin typeface="宋体"/>
                          <a:ea typeface="方正书宋简体"/>
                        </a:rPr>
                        <a:t>21</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itchFamily="34" charset="0"/>
                        <a:buNone/>
                      </a:pPr>
                      <a:r>
                        <a:rPr lang="zh-CN" sz="1600" b="1" kern="1000">
                          <a:solidFill>
                            <a:srgbClr val="000000"/>
                          </a:solidFill>
                          <a:latin typeface="Times New Roman"/>
                          <a:ea typeface="宋体"/>
                        </a:rPr>
                        <a:t>通信工程系</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buFont typeface="Arial" pitchFamily="34" charset="0"/>
                        <a:buNone/>
                      </a:pPr>
                      <a:r>
                        <a:rPr lang="en-US" sz="1600" b="1" kern="1000">
                          <a:solidFill>
                            <a:srgbClr val="000000"/>
                          </a:solidFill>
                          <a:latin typeface="宋体"/>
                          <a:ea typeface="方正书宋简体"/>
                        </a:rPr>
                        <a:t>0831102</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itchFamily="34" charset="0"/>
                        <a:buNone/>
                      </a:pPr>
                      <a:r>
                        <a:rPr lang="zh-CN" sz="1600" b="1" kern="1000">
                          <a:solidFill>
                            <a:srgbClr val="000000"/>
                          </a:solidFill>
                          <a:latin typeface="Times New Roman"/>
                          <a:ea typeface="宋体"/>
                        </a:rPr>
                        <a:t>王大力</a:t>
                      </a:r>
                      <a:r>
                        <a:rPr lang="en-US" sz="1600" b="1" kern="1000">
                          <a:solidFill>
                            <a:srgbClr val="000000"/>
                          </a:solidFill>
                          <a:latin typeface="Times New Roman"/>
                          <a:ea typeface="宋体"/>
                        </a:rPr>
                        <a:t>  </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itchFamily="34" charset="0"/>
                        <a:buNone/>
                      </a:pPr>
                      <a:r>
                        <a:rPr lang="zh-CN" sz="1600" b="1" kern="1000">
                          <a:solidFill>
                            <a:srgbClr val="000000"/>
                          </a:solidFill>
                          <a:latin typeface="Times New Roman"/>
                          <a:ea typeface="宋体"/>
                        </a:rPr>
                        <a:t>男</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itchFamily="34" charset="0"/>
                        <a:buNone/>
                      </a:pPr>
                      <a:r>
                        <a:rPr lang="en-US" sz="1600" b="1" kern="1000">
                          <a:solidFill>
                            <a:srgbClr val="000000"/>
                          </a:solidFill>
                          <a:latin typeface="宋体"/>
                          <a:ea typeface="方正书宋简体"/>
                        </a:rPr>
                        <a:t>20</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itchFamily="34" charset="0"/>
                        <a:buNone/>
                      </a:pPr>
                      <a:r>
                        <a:rPr lang="zh-CN" sz="1600" b="1" kern="1000">
                          <a:solidFill>
                            <a:srgbClr val="000000"/>
                          </a:solidFill>
                          <a:latin typeface="Times New Roman"/>
                          <a:ea typeface="宋体"/>
                        </a:rPr>
                        <a:t>通信工程系</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buFont typeface="Arial" pitchFamily="34" charset="0"/>
                        <a:buNone/>
                      </a:pPr>
                      <a:r>
                        <a:rPr lang="en-US" sz="1600" b="1" kern="1000">
                          <a:solidFill>
                            <a:srgbClr val="000000"/>
                          </a:solidFill>
                          <a:latin typeface="宋体"/>
                          <a:ea typeface="方正书宋简体"/>
                        </a:rPr>
                        <a:t>0831103</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itchFamily="34" charset="0"/>
                        <a:buNone/>
                      </a:pPr>
                      <a:r>
                        <a:rPr lang="zh-CN" sz="1600" b="1" kern="1000">
                          <a:solidFill>
                            <a:srgbClr val="000000"/>
                          </a:solidFill>
                          <a:latin typeface="Times New Roman"/>
                          <a:ea typeface="宋体"/>
                        </a:rPr>
                        <a:t>张姗姗</a:t>
                      </a:r>
                      <a:r>
                        <a:rPr lang="en-US" sz="1600" b="1" kern="1000">
                          <a:solidFill>
                            <a:srgbClr val="000000"/>
                          </a:solidFill>
                          <a:latin typeface="Times New Roman"/>
                          <a:ea typeface="宋体"/>
                        </a:rPr>
                        <a:t>  </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itchFamily="34" charset="0"/>
                        <a:buNone/>
                      </a:pPr>
                      <a:r>
                        <a:rPr lang="zh-CN" sz="1600" b="1" kern="1000">
                          <a:solidFill>
                            <a:srgbClr val="000000"/>
                          </a:solidFill>
                          <a:latin typeface="Times New Roman"/>
                          <a:ea typeface="宋体"/>
                        </a:rPr>
                        <a:t>女</a:t>
                      </a:r>
                      <a:endParaRPr lang="zh-CN" sz="1800" b="1" kern="100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itchFamily="34" charset="0"/>
                        <a:buNone/>
                      </a:pPr>
                      <a:r>
                        <a:rPr lang="en-US" sz="1600" b="1" kern="1000" dirty="0">
                          <a:solidFill>
                            <a:srgbClr val="000000"/>
                          </a:solidFill>
                          <a:latin typeface="宋体"/>
                          <a:ea typeface="方正书宋简体"/>
                        </a:rPr>
                        <a:t>19</a:t>
                      </a:r>
                      <a:endParaRPr lang="zh-CN" sz="1800" b="1" kern="1000" dirty="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itchFamily="34" charset="0"/>
                        <a:buNone/>
                      </a:pPr>
                      <a:r>
                        <a:rPr lang="zh-CN" sz="1600" b="1" kern="1000" dirty="0">
                          <a:solidFill>
                            <a:srgbClr val="000000"/>
                          </a:solidFill>
                          <a:latin typeface="Times New Roman"/>
                          <a:ea typeface="宋体"/>
                        </a:rPr>
                        <a:t>通信工程系</a:t>
                      </a:r>
                      <a:endParaRPr lang="zh-CN" sz="1800" b="1" kern="1000" dirty="0">
                        <a:latin typeface="Times New Roman"/>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5868144" y="3501008"/>
          <a:ext cx="2880320" cy="2376264"/>
        </p:xfrm>
        <a:graphic>
          <a:graphicData uri="http://schemas.openxmlformats.org/drawingml/2006/table">
            <a:tbl>
              <a:tblPr/>
              <a:tblGrid>
                <a:gridCol w="918452"/>
                <a:gridCol w="665469"/>
                <a:gridCol w="1296399"/>
              </a:tblGrid>
              <a:tr h="297033">
                <a:tc>
                  <a:txBody>
                    <a:bodyPr/>
                    <a:lstStyle/>
                    <a:p>
                      <a:pPr algn="ctr">
                        <a:spcAft>
                          <a:spcPts val="0"/>
                        </a:spcAft>
                      </a:pPr>
                      <a:r>
                        <a:rPr lang="en-US" sz="1800" b="1" kern="100" dirty="0" err="1">
                          <a:solidFill>
                            <a:srgbClr val="FF0000"/>
                          </a:solidFill>
                          <a:latin typeface="Calibri"/>
                          <a:ea typeface="宋体"/>
                          <a:cs typeface="Times New Roman"/>
                        </a:rPr>
                        <a:t>Sname</a:t>
                      </a:r>
                      <a:endParaRPr lang="zh-CN" sz="2400" b="1" kern="100" dirty="0">
                        <a:solidFill>
                          <a:srgbClr val="FF0000"/>
                        </a:solidFill>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solidFill>
                            <a:srgbClr val="FF0000"/>
                          </a:solidFill>
                          <a:latin typeface="Calibri"/>
                          <a:ea typeface="宋体"/>
                          <a:cs typeface="Times New Roman"/>
                        </a:rPr>
                        <a:t>Sage</a:t>
                      </a:r>
                      <a:endParaRPr lang="zh-CN" sz="2400" b="1" kern="100" dirty="0">
                        <a:solidFill>
                          <a:srgbClr val="FF0000"/>
                        </a:solidFill>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err="1">
                          <a:solidFill>
                            <a:srgbClr val="FF0000"/>
                          </a:solidFill>
                          <a:latin typeface="Calibri"/>
                          <a:ea typeface="宋体"/>
                          <a:cs typeface="Times New Roman"/>
                        </a:rPr>
                        <a:t>Sdept</a:t>
                      </a:r>
                      <a:endParaRPr lang="zh-CN" sz="2400" b="1" kern="100" dirty="0">
                        <a:solidFill>
                          <a:srgbClr val="FF0000"/>
                        </a:solidFill>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033">
                <a:tc>
                  <a:txBody>
                    <a:bodyPr/>
                    <a:lstStyle/>
                    <a:p>
                      <a:pPr algn="ctr">
                        <a:spcAft>
                          <a:spcPts val="0"/>
                        </a:spcAft>
                      </a:pPr>
                      <a:r>
                        <a:rPr lang="zh-CN" sz="1800" b="1" kern="100">
                          <a:solidFill>
                            <a:srgbClr val="000000"/>
                          </a:solidFill>
                          <a:latin typeface="Calibri"/>
                          <a:ea typeface="宋体"/>
                          <a:cs typeface="Times New Roman"/>
                        </a:rPr>
                        <a:t>李勇</a:t>
                      </a:r>
                      <a:r>
                        <a:rPr lang="en-US" sz="1800" b="1" kern="100">
                          <a:solidFill>
                            <a:srgbClr val="000000"/>
                          </a:solidFill>
                          <a:latin typeface="Calibri"/>
                          <a:ea typeface="宋体"/>
                          <a:cs typeface="Times New Roman"/>
                        </a:rPr>
                        <a:t>   </a:t>
                      </a:r>
                      <a:endParaRPr lang="zh-CN" sz="24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solidFill>
                            <a:srgbClr val="000000"/>
                          </a:solidFill>
                          <a:latin typeface="宋体"/>
                          <a:ea typeface="宋体"/>
                          <a:cs typeface="Times New Roman"/>
                        </a:rPr>
                        <a:t>21</a:t>
                      </a:r>
                      <a:endParaRPr lang="zh-CN" sz="24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a:solidFill>
                            <a:srgbClr val="000000"/>
                          </a:solidFill>
                          <a:latin typeface="Calibri"/>
                          <a:ea typeface="宋体"/>
                          <a:cs typeface="Times New Roman"/>
                        </a:rPr>
                        <a:t>计算机系</a:t>
                      </a:r>
                      <a:endParaRPr lang="zh-CN" sz="24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033">
                <a:tc>
                  <a:txBody>
                    <a:bodyPr/>
                    <a:lstStyle/>
                    <a:p>
                      <a:pPr algn="ctr">
                        <a:spcAft>
                          <a:spcPts val="0"/>
                        </a:spcAft>
                      </a:pPr>
                      <a:r>
                        <a:rPr lang="zh-CN" sz="1800" b="1" kern="100">
                          <a:solidFill>
                            <a:srgbClr val="000000"/>
                          </a:solidFill>
                          <a:latin typeface="Calibri"/>
                          <a:ea typeface="宋体"/>
                          <a:cs typeface="Times New Roman"/>
                        </a:rPr>
                        <a:t>钱小平</a:t>
                      </a:r>
                      <a:r>
                        <a:rPr lang="en-US" sz="1800" b="1" kern="100">
                          <a:solidFill>
                            <a:srgbClr val="000000"/>
                          </a:solidFill>
                          <a:latin typeface="Calibri"/>
                          <a:ea typeface="宋体"/>
                          <a:cs typeface="Times New Roman"/>
                        </a:rPr>
                        <a:t>  </a:t>
                      </a:r>
                      <a:endParaRPr lang="zh-CN" sz="24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solidFill>
                            <a:srgbClr val="000000"/>
                          </a:solidFill>
                          <a:latin typeface="宋体"/>
                          <a:ea typeface="宋体"/>
                          <a:cs typeface="Times New Roman"/>
                        </a:rPr>
                        <a:t>21</a:t>
                      </a:r>
                      <a:endParaRPr lang="zh-CN" sz="24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a:solidFill>
                            <a:srgbClr val="000000"/>
                          </a:solidFill>
                          <a:latin typeface="Calibri"/>
                          <a:ea typeface="宋体"/>
                          <a:cs typeface="Times New Roman"/>
                        </a:rPr>
                        <a:t>通信工程系</a:t>
                      </a:r>
                      <a:endParaRPr lang="zh-CN" sz="24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033">
                <a:tc>
                  <a:txBody>
                    <a:bodyPr/>
                    <a:lstStyle/>
                    <a:p>
                      <a:pPr algn="ctr">
                        <a:spcAft>
                          <a:spcPts val="0"/>
                        </a:spcAft>
                      </a:pPr>
                      <a:r>
                        <a:rPr lang="zh-CN" sz="1800" b="1" kern="100">
                          <a:solidFill>
                            <a:srgbClr val="000000"/>
                          </a:solidFill>
                          <a:latin typeface="Calibri"/>
                          <a:ea typeface="宋体"/>
                          <a:cs typeface="Times New Roman"/>
                        </a:rPr>
                        <a:t>王大力</a:t>
                      </a:r>
                      <a:r>
                        <a:rPr lang="en-US" sz="1800" b="1" kern="100">
                          <a:solidFill>
                            <a:srgbClr val="000000"/>
                          </a:solidFill>
                          <a:latin typeface="Calibri"/>
                          <a:ea typeface="宋体"/>
                          <a:cs typeface="Times New Roman"/>
                        </a:rPr>
                        <a:t>  </a:t>
                      </a:r>
                      <a:endParaRPr lang="zh-CN" sz="24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solidFill>
                            <a:srgbClr val="000000"/>
                          </a:solidFill>
                          <a:latin typeface="宋体"/>
                          <a:ea typeface="宋体"/>
                          <a:cs typeface="Times New Roman"/>
                        </a:rPr>
                        <a:t>20</a:t>
                      </a:r>
                      <a:endParaRPr lang="zh-CN" sz="24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a:solidFill>
                            <a:srgbClr val="000000"/>
                          </a:solidFill>
                          <a:latin typeface="Calibri"/>
                          <a:ea typeface="宋体"/>
                          <a:cs typeface="Times New Roman"/>
                        </a:rPr>
                        <a:t>通信工程系</a:t>
                      </a:r>
                      <a:endParaRPr lang="zh-CN" sz="24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033">
                <a:tc>
                  <a:txBody>
                    <a:bodyPr/>
                    <a:lstStyle/>
                    <a:p>
                      <a:pPr algn="ctr">
                        <a:spcAft>
                          <a:spcPts val="0"/>
                        </a:spcAft>
                      </a:pPr>
                      <a:r>
                        <a:rPr lang="zh-CN" sz="1800" b="1" kern="100">
                          <a:solidFill>
                            <a:srgbClr val="000000"/>
                          </a:solidFill>
                          <a:latin typeface="Calibri"/>
                          <a:ea typeface="宋体"/>
                          <a:cs typeface="Times New Roman"/>
                        </a:rPr>
                        <a:t>张立</a:t>
                      </a:r>
                      <a:r>
                        <a:rPr lang="en-US" sz="1800" b="1" kern="100">
                          <a:solidFill>
                            <a:srgbClr val="000000"/>
                          </a:solidFill>
                          <a:latin typeface="Calibri"/>
                          <a:ea typeface="宋体"/>
                          <a:cs typeface="Times New Roman"/>
                        </a:rPr>
                        <a:t>   </a:t>
                      </a:r>
                      <a:endParaRPr lang="zh-CN" sz="24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solidFill>
                            <a:srgbClr val="000000"/>
                          </a:solidFill>
                          <a:latin typeface="宋体"/>
                          <a:ea typeface="宋体"/>
                          <a:cs typeface="Times New Roman"/>
                        </a:rPr>
                        <a:t>20</a:t>
                      </a:r>
                      <a:endParaRPr lang="zh-CN" sz="24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a:solidFill>
                            <a:srgbClr val="000000"/>
                          </a:solidFill>
                          <a:latin typeface="Calibri"/>
                          <a:ea typeface="宋体"/>
                          <a:cs typeface="Times New Roman"/>
                        </a:rPr>
                        <a:t>信息管理系</a:t>
                      </a:r>
                      <a:endParaRPr lang="zh-CN" sz="24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033">
                <a:tc>
                  <a:txBody>
                    <a:bodyPr/>
                    <a:lstStyle/>
                    <a:p>
                      <a:pPr algn="ctr">
                        <a:spcAft>
                          <a:spcPts val="0"/>
                        </a:spcAft>
                      </a:pPr>
                      <a:r>
                        <a:rPr lang="zh-CN" sz="1800" b="1" kern="100">
                          <a:solidFill>
                            <a:srgbClr val="000000"/>
                          </a:solidFill>
                          <a:latin typeface="Calibri"/>
                          <a:ea typeface="宋体"/>
                          <a:cs typeface="Times New Roman"/>
                        </a:rPr>
                        <a:t>刘晨</a:t>
                      </a:r>
                      <a:r>
                        <a:rPr lang="en-US" sz="1800" b="1" kern="100">
                          <a:solidFill>
                            <a:srgbClr val="000000"/>
                          </a:solidFill>
                          <a:latin typeface="Calibri"/>
                          <a:ea typeface="宋体"/>
                          <a:cs typeface="Times New Roman"/>
                        </a:rPr>
                        <a:t>   </a:t>
                      </a:r>
                      <a:endParaRPr lang="zh-CN" sz="24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solidFill>
                            <a:srgbClr val="000000"/>
                          </a:solidFill>
                          <a:latin typeface="宋体"/>
                          <a:ea typeface="宋体"/>
                          <a:cs typeface="Times New Roman"/>
                        </a:rPr>
                        <a:t>20</a:t>
                      </a:r>
                      <a:endParaRPr lang="zh-CN" sz="24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a:solidFill>
                            <a:srgbClr val="000000"/>
                          </a:solidFill>
                          <a:latin typeface="Calibri"/>
                          <a:ea typeface="宋体"/>
                          <a:cs typeface="Times New Roman"/>
                        </a:rPr>
                        <a:t>计算机系</a:t>
                      </a:r>
                      <a:endParaRPr lang="zh-CN" sz="24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033">
                <a:tc>
                  <a:txBody>
                    <a:bodyPr/>
                    <a:lstStyle/>
                    <a:p>
                      <a:pPr algn="ctr">
                        <a:spcAft>
                          <a:spcPts val="0"/>
                        </a:spcAft>
                      </a:pPr>
                      <a:r>
                        <a:rPr lang="zh-CN" sz="1800" b="1" kern="100">
                          <a:solidFill>
                            <a:srgbClr val="000000"/>
                          </a:solidFill>
                          <a:latin typeface="Calibri"/>
                          <a:ea typeface="宋体"/>
                          <a:cs typeface="Times New Roman"/>
                        </a:rPr>
                        <a:t>王敏</a:t>
                      </a:r>
                      <a:r>
                        <a:rPr lang="en-US" sz="1800" b="1" kern="100">
                          <a:solidFill>
                            <a:srgbClr val="000000"/>
                          </a:solidFill>
                          <a:latin typeface="Calibri"/>
                          <a:ea typeface="宋体"/>
                          <a:cs typeface="Times New Roman"/>
                        </a:rPr>
                        <a:t>   </a:t>
                      </a:r>
                      <a:endParaRPr lang="zh-CN" sz="24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solidFill>
                            <a:srgbClr val="000000"/>
                          </a:solidFill>
                          <a:latin typeface="宋体"/>
                          <a:ea typeface="宋体"/>
                          <a:cs typeface="Times New Roman"/>
                        </a:rPr>
                        <a:t>20</a:t>
                      </a:r>
                      <a:endParaRPr lang="zh-CN" sz="24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a:solidFill>
                            <a:srgbClr val="000000"/>
                          </a:solidFill>
                          <a:latin typeface="Calibri"/>
                          <a:ea typeface="宋体"/>
                          <a:cs typeface="Times New Roman"/>
                        </a:rPr>
                        <a:t>计算机系</a:t>
                      </a:r>
                      <a:endParaRPr lang="zh-CN" sz="24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033">
                <a:tc>
                  <a:txBody>
                    <a:bodyPr/>
                    <a:lstStyle/>
                    <a:p>
                      <a:pPr algn="ctr">
                        <a:spcAft>
                          <a:spcPts val="0"/>
                        </a:spcAft>
                      </a:pPr>
                      <a:r>
                        <a:rPr lang="zh-CN" sz="1800" b="1" kern="100" dirty="0">
                          <a:solidFill>
                            <a:srgbClr val="000000"/>
                          </a:solidFill>
                          <a:latin typeface="Calibri"/>
                          <a:ea typeface="宋体"/>
                          <a:cs typeface="Times New Roman"/>
                        </a:rPr>
                        <a:t>张海</a:t>
                      </a:r>
                      <a:r>
                        <a:rPr lang="en-US" sz="1800" b="1" kern="100" dirty="0">
                          <a:solidFill>
                            <a:srgbClr val="000000"/>
                          </a:solidFill>
                          <a:latin typeface="Calibri"/>
                          <a:ea typeface="宋体"/>
                          <a:cs typeface="Times New Roman"/>
                        </a:rPr>
                        <a:t>   </a:t>
                      </a:r>
                      <a:endParaRPr lang="zh-CN" sz="2400" b="1"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solidFill>
                            <a:srgbClr val="000000"/>
                          </a:solidFill>
                          <a:latin typeface="宋体"/>
                          <a:ea typeface="宋体"/>
                          <a:cs typeface="Times New Roman"/>
                        </a:rPr>
                        <a:t>20</a:t>
                      </a:r>
                      <a:endParaRPr lang="zh-CN" sz="24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dirty="0">
                          <a:solidFill>
                            <a:srgbClr val="000000"/>
                          </a:solidFill>
                          <a:latin typeface="Calibri"/>
                          <a:ea typeface="宋体"/>
                          <a:cs typeface="Times New Roman"/>
                        </a:rPr>
                        <a:t>信息管理系</a:t>
                      </a:r>
                      <a:endParaRPr lang="zh-CN" sz="2400" b="1"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TextBox 7"/>
          <p:cNvSpPr txBox="1"/>
          <p:nvPr/>
        </p:nvSpPr>
        <p:spPr>
          <a:xfrm>
            <a:off x="5580112" y="1412776"/>
            <a:ext cx="3240360" cy="1323439"/>
          </a:xfrm>
          <a:prstGeom prst="rect">
            <a:avLst/>
          </a:prstGeom>
          <a:noFill/>
        </p:spPr>
        <p:txBody>
          <a:bodyPr wrap="square" rtlCol="0">
            <a:spAutoFit/>
          </a:bodyPr>
          <a:lstStyle/>
          <a:p>
            <a:pPr lvl="1">
              <a:buNone/>
            </a:pPr>
            <a:r>
              <a:rPr lang="en-US" altLang="zh-CN" sz="1600" b="1" dirty="0" smtClean="0">
                <a:solidFill>
                  <a:srgbClr val="C00000"/>
                </a:solidFill>
                <a:latin typeface="黑体" pitchFamily="2" charset="-122"/>
                <a:ea typeface="黑体" pitchFamily="2" charset="-122"/>
              </a:rPr>
              <a:t>SELECT TOP 3 WITH TIES </a:t>
            </a:r>
            <a:r>
              <a:rPr lang="en-US" altLang="zh-CN" sz="1600" b="1" dirty="0" err="1" smtClean="0">
                <a:solidFill>
                  <a:srgbClr val="C00000"/>
                </a:solidFill>
                <a:latin typeface="黑体" pitchFamily="2" charset="-122"/>
                <a:ea typeface="黑体" pitchFamily="2" charset="-122"/>
              </a:rPr>
              <a:t>Sname</a:t>
            </a:r>
            <a:r>
              <a:rPr lang="en-US" altLang="zh-CN" sz="1600" b="1" dirty="0" smtClean="0">
                <a:solidFill>
                  <a:srgbClr val="C00000"/>
                </a:solidFill>
                <a:latin typeface="黑体" pitchFamily="2" charset="-122"/>
                <a:ea typeface="黑体" pitchFamily="2" charset="-122"/>
              </a:rPr>
              <a:t>, Sage, </a:t>
            </a:r>
            <a:r>
              <a:rPr lang="en-US" altLang="zh-CN" sz="1600" b="1" dirty="0" err="1" smtClean="0">
                <a:solidFill>
                  <a:srgbClr val="C00000"/>
                </a:solidFill>
                <a:latin typeface="黑体" pitchFamily="2" charset="-122"/>
                <a:ea typeface="黑体" pitchFamily="2" charset="-122"/>
              </a:rPr>
              <a:t>Sdept</a:t>
            </a:r>
            <a:r>
              <a:rPr lang="en-US" altLang="zh-CN" sz="1600" b="1" dirty="0" smtClean="0">
                <a:solidFill>
                  <a:srgbClr val="C00000"/>
                </a:solidFill>
                <a:latin typeface="黑体" pitchFamily="2" charset="-122"/>
                <a:ea typeface="黑体" pitchFamily="2" charset="-122"/>
              </a:rPr>
              <a:t> </a:t>
            </a:r>
            <a:endParaRPr lang="zh-CN" altLang="zh-CN" sz="1600" b="1" dirty="0" smtClean="0">
              <a:solidFill>
                <a:srgbClr val="C00000"/>
              </a:solidFill>
              <a:latin typeface="黑体" pitchFamily="2" charset="-122"/>
              <a:ea typeface="黑体" pitchFamily="2" charset="-122"/>
            </a:endParaRPr>
          </a:p>
          <a:p>
            <a:pPr lvl="1">
              <a:buNone/>
            </a:pPr>
            <a:r>
              <a:rPr lang="en-US" altLang="zh-CN" sz="1600" b="1" dirty="0" smtClean="0">
                <a:solidFill>
                  <a:srgbClr val="C00000"/>
                </a:solidFill>
                <a:latin typeface="黑体" pitchFamily="2" charset="-122"/>
                <a:ea typeface="黑体" pitchFamily="2" charset="-122"/>
              </a:rPr>
              <a:t>  FROM Student </a:t>
            </a:r>
            <a:endParaRPr lang="zh-CN" altLang="zh-CN" sz="1600" b="1" dirty="0" smtClean="0">
              <a:solidFill>
                <a:srgbClr val="C00000"/>
              </a:solidFill>
              <a:latin typeface="黑体" pitchFamily="2" charset="-122"/>
              <a:ea typeface="黑体" pitchFamily="2" charset="-122"/>
            </a:endParaRPr>
          </a:p>
          <a:p>
            <a:pPr lvl="1">
              <a:buNone/>
            </a:pPr>
            <a:r>
              <a:rPr lang="en-US" altLang="zh-CN" sz="1600" b="1" dirty="0" smtClean="0">
                <a:solidFill>
                  <a:srgbClr val="C00000"/>
                </a:solidFill>
                <a:latin typeface="黑体" pitchFamily="2" charset="-122"/>
                <a:ea typeface="黑体" pitchFamily="2" charset="-122"/>
              </a:rPr>
              <a:t>  ORDER BY Sage DESC</a:t>
            </a:r>
            <a:endParaRPr lang="zh-CN" altLang="en-US" sz="1600" b="1" dirty="0" smtClean="0">
              <a:solidFill>
                <a:srgbClr val="C00000"/>
              </a:solidFill>
              <a:latin typeface="黑体" pitchFamily="2" charset="-122"/>
              <a:ea typeface="黑体" pitchFamily="2" charset="-122"/>
            </a:endParaRPr>
          </a:p>
          <a:p>
            <a:endParaRPr lang="zh-CN" altLang="en-US" sz="1600" b="1" dirty="0">
              <a:solidFill>
                <a:srgbClr val="C00000"/>
              </a:solidFill>
              <a:latin typeface="黑体" pitchFamily="2" charset="-122"/>
              <a:ea typeface="黑体" pitchFamily="2" charset="-122"/>
            </a:endParaRPr>
          </a:p>
        </p:txBody>
      </p:sp>
      <p:sp>
        <p:nvSpPr>
          <p:cNvPr id="9" name="右弧形箭头 8"/>
          <p:cNvSpPr/>
          <p:nvPr/>
        </p:nvSpPr>
        <p:spPr>
          <a:xfrm rot="19532524">
            <a:off x="5838300" y="2052153"/>
            <a:ext cx="648072" cy="1368152"/>
          </a:xfrm>
          <a:prstGeom prst="curvedLeftArrow">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467544" y="1414934"/>
            <a:ext cx="8280920" cy="4678362"/>
          </a:xfrm>
        </p:spPr>
        <p:txBody>
          <a:bodyPr/>
          <a:lstStyle/>
          <a:p>
            <a:pPr>
              <a:spcBef>
                <a:spcPts val="600"/>
              </a:spcBef>
            </a:pPr>
            <a:r>
              <a:rPr lang="zh-CN" altLang="zh-CN" sz="3200" dirty="0" smtClean="0"/>
              <a:t>例</a:t>
            </a:r>
            <a:r>
              <a:rPr lang="en-US" altLang="zh-CN" sz="3200" dirty="0" smtClean="0"/>
              <a:t>2 </a:t>
            </a:r>
            <a:r>
              <a:rPr lang="zh-CN" altLang="zh-CN" sz="3200" dirty="0" smtClean="0"/>
              <a:t>查询</a:t>
            </a:r>
            <a:r>
              <a:rPr lang="en-US" altLang="zh-CN" sz="3200" dirty="0" smtClean="0"/>
              <a:t>VB</a:t>
            </a:r>
            <a:r>
              <a:rPr lang="zh-CN" altLang="zh-CN" sz="3200" dirty="0" smtClean="0"/>
              <a:t>考试成绩最高的前三名的学生的姓名、所在系和</a:t>
            </a:r>
            <a:r>
              <a:rPr lang="en-US" altLang="zh-CN" sz="3200" dirty="0" smtClean="0"/>
              <a:t>VB</a:t>
            </a:r>
            <a:r>
              <a:rPr lang="zh-CN" altLang="zh-CN" sz="3200" dirty="0" smtClean="0"/>
              <a:t>考试成绩。</a:t>
            </a:r>
          </a:p>
          <a:p>
            <a:pPr>
              <a:lnSpc>
                <a:spcPct val="100000"/>
              </a:lnSpc>
              <a:spcBef>
                <a:spcPts val="600"/>
              </a:spcBef>
              <a:buNone/>
            </a:pPr>
            <a:r>
              <a:rPr lang="en-US" altLang="zh-CN" sz="3000" dirty="0" smtClean="0">
                <a:solidFill>
                  <a:srgbClr val="005800"/>
                </a:solidFill>
              </a:rPr>
              <a:t>SELECT </a:t>
            </a:r>
            <a:r>
              <a:rPr lang="en-US" altLang="zh-CN" sz="3000" dirty="0" smtClean="0">
                <a:solidFill>
                  <a:srgbClr val="C00000"/>
                </a:solidFill>
              </a:rPr>
              <a:t>TOP 3 WITH TIES </a:t>
            </a:r>
            <a:r>
              <a:rPr lang="en-US" altLang="zh-CN" sz="3000" dirty="0" err="1" smtClean="0">
                <a:solidFill>
                  <a:srgbClr val="005800"/>
                </a:solidFill>
              </a:rPr>
              <a:t>Sname</a:t>
            </a:r>
            <a:r>
              <a:rPr lang="en-US" altLang="zh-CN" sz="3000" dirty="0" smtClean="0">
                <a:solidFill>
                  <a:srgbClr val="005800"/>
                </a:solidFill>
              </a:rPr>
              <a:t>, </a:t>
            </a:r>
            <a:r>
              <a:rPr lang="en-US" altLang="zh-CN" sz="3000" dirty="0" err="1" smtClean="0">
                <a:solidFill>
                  <a:srgbClr val="005800"/>
                </a:solidFill>
              </a:rPr>
              <a:t>Sdept</a:t>
            </a:r>
            <a:r>
              <a:rPr lang="en-US" altLang="zh-CN" sz="3000" dirty="0" smtClean="0">
                <a:solidFill>
                  <a:srgbClr val="005800"/>
                </a:solidFill>
              </a:rPr>
              <a:t>, Grade</a:t>
            </a:r>
            <a:endParaRPr lang="zh-CN" altLang="zh-CN" sz="3000" dirty="0" smtClean="0">
              <a:solidFill>
                <a:srgbClr val="005800"/>
              </a:solidFill>
            </a:endParaRPr>
          </a:p>
          <a:p>
            <a:pPr>
              <a:lnSpc>
                <a:spcPct val="100000"/>
              </a:lnSpc>
              <a:spcBef>
                <a:spcPts val="600"/>
              </a:spcBef>
              <a:buNone/>
            </a:pPr>
            <a:r>
              <a:rPr lang="en-US" altLang="zh-CN" sz="3000" dirty="0" smtClean="0">
                <a:solidFill>
                  <a:srgbClr val="005800"/>
                </a:solidFill>
              </a:rPr>
              <a:t>  FROM Student S JOIN SC on </a:t>
            </a:r>
            <a:r>
              <a:rPr lang="en-US" altLang="zh-CN" sz="3000" dirty="0" err="1" smtClean="0">
                <a:solidFill>
                  <a:srgbClr val="005800"/>
                </a:solidFill>
              </a:rPr>
              <a:t>S.Sno</a:t>
            </a:r>
            <a:r>
              <a:rPr lang="en-US" altLang="zh-CN" sz="3000" dirty="0" smtClean="0">
                <a:solidFill>
                  <a:srgbClr val="005800"/>
                </a:solidFill>
              </a:rPr>
              <a:t> = </a:t>
            </a:r>
            <a:r>
              <a:rPr lang="en-US" altLang="zh-CN" sz="3000" dirty="0" err="1" smtClean="0">
                <a:solidFill>
                  <a:srgbClr val="005800"/>
                </a:solidFill>
              </a:rPr>
              <a:t>SC.Sno</a:t>
            </a:r>
            <a:r>
              <a:rPr lang="en-US" altLang="zh-CN" sz="3000" dirty="0" smtClean="0">
                <a:solidFill>
                  <a:srgbClr val="005800"/>
                </a:solidFill>
              </a:rPr>
              <a:t> </a:t>
            </a:r>
            <a:endParaRPr lang="zh-CN" altLang="zh-CN" sz="3000" dirty="0" smtClean="0">
              <a:solidFill>
                <a:srgbClr val="005800"/>
              </a:solidFill>
            </a:endParaRPr>
          </a:p>
          <a:p>
            <a:pPr>
              <a:lnSpc>
                <a:spcPct val="100000"/>
              </a:lnSpc>
              <a:spcBef>
                <a:spcPts val="600"/>
              </a:spcBef>
              <a:buNone/>
            </a:pPr>
            <a:r>
              <a:rPr lang="en-US" altLang="zh-CN" sz="3000" dirty="0" smtClean="0">
                <a:solidFill>
                  <a:srgbClr val="005800"/>
                </a:solidFill>
              </a:rPr>
              <a:t>  JOIN Course C ON </a:t>
            </a:r>
            <a:r>
              <a:rPr lang="en-US" altLang="zh-CN" sz="3000" dirty="0" err="1" smtClean="0">
                <a:solidFill>
                  <a:srgbClr val="005800"/>
                </a:solidFill>
              </a:rPr>
              <a:t>C.Cno</a:t>
            </a:r>
            <a:r>
              <a:rPr lang="en-US" altLang="zh-CN" sz="3000" dirty="0" smtClean="0">
                <a:solidFill>
                  <a:srgbClr val="005800"/>
                </a:solidFill>
              </a:rPr>
              <a:t> = </a:t>
            </a:r>
            <a:r>
              <a:rPr lang="en-US" altLang="zh-CN" sz="3000" dirty="0" err="1" smtClean="0">
                <a:solidFill>
                  <a:srgbClr val="005800"/>
                </a:solidFill>
              </a:rPr>
              <a:t>SC.Cno</a:t>
            </a:r>
            <a:endParaRPr lang="zh-CN" altLang="zh-CN" sz="3000" dirty="0" smtClean="0">
              <a:solidFill>
                <a:srgbClr val="005800"/>
              </a:solidFill>
            </a:endParaRPr>
          </a:p>
          <a:p>
            <a:pPr>
              <a:lnSpc>
                <a:spcPct val="100000"/>
              </a:lnSpc>
              <a:spcBef>
                <a:spcPts val="600"/>
              </a:spcBef>
              <a:buNone/>
            </a:pPr>
            <a:r>
              <a:rPr lang="en-US" altLang="zh-CN" sz="3000" dirty="0" smtClean="0">
                <a:solidFill>
                  <a:srgbClr val="005800"/>
                </a:solidFill>
              </a:rPr>
              <a:t>  WHERE </a:t>
            </a:r>
            <a:r>
              <a:rPr lang="en-US" altLang="zh-CN" sz="3000" dirty="0" err="1" smtClean="0">
                <a:solidFill>
                  <a:srgbClr val="005800"/>
                </a:solidFill>
              </a:rPr>
              <a:t>Cname</a:t>
            </a:r>
            <a:r>
              <a:rPr lang="en-US" altLang="zh-CN" sz="3000" dirty="0" smtClean="0">
                <a:solidFill>
                  <a:srgbClr val="005800"/>
                </a:solidFill>
              </a:rPr>
              <a:t> = 'VB'</a:t>
            </a:r>
            <a:endParaRPr lang="zh-CN" altLang="zh-CN" sz="3000" dirty="0" smtClean="0">
              <a:solidFill>
                <a:srgbClr val="005800"/>
              </a:solidFill>
            </a:endParaRPr>
          </a:p>
          <a:p>
            <a:pPr>
              <a:lnSpc>
                <a:spcPct val="100000"/>
              </a:lnSpc>
              <a:spcBef>
                <a:spcPts val="600"/>
              </a:spcBef>
              <a:buNone/>
            </a:pPr>
            <a:r>
              <a:rPr lang="en-US" altLang="zh-CN" sz="3000" dirty="0" smtClean="0">
                <a:solidFill>
                  <a:srgbClr val="005800"/>
                </a:solidFill>
              </a:rPr>
              <a:t>  ORDER BY Grade DESC</a:t>
            </a:r>
            <a:endParaRPr lang="zh-CN" altLang="en-US" sz="3000" dirty="0">
              <a:solidFill>
                <a:srgbClr val="0058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96</a:t>
            </a:fld>
            <a:endParaRPr lang="zh-CN"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r>
              <a:rPr lang="zh-CN" altLang="zh-CN" sz="3200" dirty="0" smtClean="0"/>
              <a:t>例</a:t>
            </a:r>
            <a:r>
              <a:rPr lang="en-US" altLang="zh-CN" sz="3200" dirty="0" smtClean="0"/>
              <a:t>3 </a:t>
            </a:r>
            <a:r>
              <a:rPr lang="zh-CN" altLang="zh-CN" sz="3200" dirty="0" smtClean="0"/>
              <a:t>查询选课人数最少的两门课程（不包括没有人选的课程），列出课程号和选课人数。</a:t>
            </a:r>
          </a:p>
          <a:p>
            <a:pPr lvl="1">
              <a:buNone/>
            </a:pPr>
            <a:r>
              <a:rPr lang="en-US" altLang="zh-CN" sz="3200" dirty="0" smtClean="0">
                <a:solidFill>
                  <a:srgbClr val="005800"/>
                </a:solidFill>
              </a:rPr>
              <a:t>SELECT </a:t>
            </a:r>
            <a:r>
              <a:rPr lang="en-US" altLang="zh-CN" sz="3200" dirty="0" smtClean="0">
                <a:solidFill>
                  <a:srgbClr val="C00000"/>
                </a:solidFill>
              </a:rPr>
              <a:t>TOP 2 WITH TIES </a:t>
            </a:r>
            <a:r>
              <a:rPr lang="en-US" altLang="zh-CN" sz="3200" dirty="0" err="1" smtClean="0">
                <a:solidFill>
                  <a:srgbClr val="005800"/>
                </a:solidFill>
              </a:rPr>
              <a:t>Cno</a:t>
            </a:r>
            <a:r>
              <a:rPr lang="en-US" altLang="zh-CN" sz="3200" dirty="0" smtClean="0">
                <a:solidFill>
                  <a:srgbClr val="005800"/>
                </a:solidFill>
              </a:rPr>
              <a:t>, COUNT(*) </a:t>
            </a:r>
            <a:r>
              <a:rPr lang="zh-CN" altLang="zh-CN" sz="3200" dirty="0" smtClean="0">
                <a:solidFill>
                  <a:srgbClr val="005800"/>
                </a:solidFill>
              </a:rPr>
              <a:t>选课人数</a:t>
            </a:r>
          </a:p>
          <a:p>
            <a:pPr lvl="1">
              <a:buNone/>
            </a:pPr>
            <a:r>
              <a:rPr lang="en-US" altLang="zh-CN" sz="3200" dirty="0" smtClean="0">
                <a:solidFill>
                  <a:srgbClr val="005800"/>
                </a:solidFill>
              </a:rPr>
              <a:t>  FROM SC</a:t>
            </a:r>
            <a:endParaRPr lang="zh-CN" altLang="zh-CN" sz="3200" dirty="0" smtClean="0">
              <a:solidFill>
                <a:srgbClr val="005800"/>
              </a:solidFill>
            </a:endParaRPr>
          </a:p>
          <a:p>
            <a:pPr lvl="1">
              <a:buNone/>
            </a:pPr>
            <a:r>
              <a:rPr lang="en-US" altLang="zh-CN" sz="3200" dirty="0" smtClean="0">
                <a:solidFill>
                  <a:srgbClr val="005800"/>
                </a:solidFill>
              </a:rPr>
              <a:t>  GROUP BY </a:t>
            </a:r>
            <a:r>
              <a:rPr lang="en-US" altLang="zh-CN" sz="3200" dirty="0" err="1" smtClean="0">
                <a:solidFill>
                  <a:srgbClr val="005800"/>
                </a:solidFill>
              </a:rPr>
              <a:t>Cno</a:t>
            </a:r>
            <a:endParaRPr lang="zh-CN" altLang="zh-CN" sz="3200" dirty="0" smtClean="0">
              <a:solidFill>
                <a:srgbClr val="005800"/>
              </a:solidFill>
            </a:endParaRPr>
          </a:p>
          <a:p>
            <a:pPr lvl="1">
              <a:buNone/>
            </a:pPr>
            <a:r>
              <a:rPr lang="en-US" altLang="zh-CN" sz="3200" dirty="0" smtClean="0">
                <a:solidFill>
                  <a:srgbClr val="005800"/>
                </a:solidFill>
              </a:rPr>
              <a:t>  ORDER BY COUNT(</a:t>
            </a:r>
            <a:r>
              <a:rPr lang="en-US" altLang="zh-CN" sz="3200" dirty="0" err="1" smtClean="0">
                <a:solidFill>
                  <a:srgbClr val="005800"/>
                </a:solidFill>
              </a:rPr>
              <a:t>Cno</a:t>
            </a:r>
            <a:r>
              <a:rPr lang="en-US" altLang="zh-CN" sz="3200" dirty="0" smtClean="0">
                <a:solidFill>
                  <a:srgbClr val="005800"/>
                </a:solidFill>
              </a:rPr>
              <a:t>) ASC</a:t>
            </a:r>
            <a:endParaRPr lang="zh-CN" altLang="en-US" sz="3200" dirty="0">
              <a:solidFill>
                <a:srgbClr val="0058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97</a:t>
            </a:fld>
            <a:endParaRPr lang="zh-CN" alt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395536" y="1414934"/>
            <a:ext cx="8352928" cy="4678362"/>
          </a:xfrm>
        </p:spPr>
        <p:txBody>
          <a:bodyPr/>
          <a:lstStyle/>
          <a:p>
            <a:r>
              <a:rPr lang="zh-CN" altLang="zh-CN" sz="2800" dirty="0" smtClean="0"/>
              <a:t>例</a:t>
            </a:r>
            <a:r>
              <a:rPr lang="en-US" altLang="zh-CN" sz="2800" dirty="0" smtClean="0"/>
              <a:t>4 </a:t>
            </a:r>
            <a:r>
              <a:rPr lang="zh-CN" altLang="zh-CN" sz="2800" dirty="0" smtClean="0"/>
              <a:t>查询计算机系选课门数超过</a:t>
            </a:r>
            <a:r>
              <a:rPr lang="en-US" altLang="zh-CN" sz="2800" dirty="0" smtClean="0"/>
              <a:t>2</a:t>
            </a:r>
            <a:r>
              <a:rPr lang="zh-CN" altLang="zh-CN" sz="2800" dirty="0" smtClean="0"/>
              <a:t>门的学生中，考试平均成绩最高的前</a:t>
            </a:r>
            <a:r>
              <a:rPr lang="en-US" altLang="zh-CN" sz="2800" dirty="0" smtClean="0"/>
              <a:t>2</a:t>
            </a:r>
            <a:r>
              <a:rPr lang="zh-CN" altLang="zh-CN" sz="2800" dirty="0" smtClean="0"/>
              <a:t>名（包括并列的情况）学生的学号</a:t>
            </a:r>
            <a:r>
              <a:rPr lang="zh-CN" altLang="en-US" sz="2800" dirty="0" smtClean="0"/>
              <a:t>、</a:t>
            </a:r>
            <a:r>
              <a:rPr lang="zh-CN" altLang="zh-CN" sz="2800" dirty="0" smtClean="0"/>
              <a:t>选课门数和平均成绩。</a:t>
            </a:r>
          </a:p>
          <a:p>
            <a:pPr>
              <a:lnSpc>
                <a:spcPct val="100000"/>
              </a:lnSpc>
              <a:spcBef>
                <a:spcPts val="200"/>
              </a:spcBef>
              <a:buNone/>
            </a:pPr>
            <a:r>
              <a:rPr lang="en-US" altLang="zh-CN" sz="2800" dirty="0" smtClean="0">
                <a:solidFill>
                  <a:srgbClr val="005800"/>
                </a:solidFill>
              </a:rPr>
              <a:t> SELECT </a:t>
            </a:r>
            <a:r>
              <a:rPr lang="en-US" altLang="zh-CN" sz="2800" dirty="0" smtClean="0">
                <a:solidFill>
                  <a:srgbClr val="C00000"/>
                </a:solidFill>
              </a:rPr>
              <a:t>TOP 2 WITH TIES </a:t>
            </a:r>
            <a:r>
              <a:rPr lang="en-US" altLang="zh-CN" sz="2800" dirty="0" err="1" smtClean="0">
                <a:solidFill>
                  <a:srgbClr val="005800"/>
                </a:solidFill>
              </a:rPr>
              <a:t>S.Sno</a:t>
            </a:r>
            <a:r>
              <a:rPr lang="en-US" altLang="zh-CN" sz="2800" dirty="0" smtClean="0">
                <a:solidFill>
                  <a:srgbClr val="005800"/>
                </a:solidFill>
              </a:rPr>
              <a:t>, </a:t>
            </a:r>
          </a:p>
          <a:p>
            <a:pPr>
              <a:lnSpc>
                <a:spcPct val="100000"/>
              </a:lnSpc>
              <a:spcBef>
                <a:spcPts val="200"/>
              </a:spcBef>
              <a:buNone/>
            </a:pPr>
            <a:r>
              <a:rPr lang="en-US" altLang="zh-CN" sz="2800" dirty="0" smtClean="0">
                <a:solidFill>
                  <a:srgbClr val="005800"/>
                </a:solidFill>
              </a:rPr>
              <a:t>   COUNT(*) </a:t>
            </a:r>
            <a:r>
              <a:rPr lang="zh-CN" altLang="zh-CN" sz="2800" dirty="0" smtClean="0">
                <a:solidFill>
                  <a:srgbClr val="005800"/>
                </a:solidFill>
              </a:rPr>
              <a:t>选课门数</a:t>
            </a:r>
            <a:r>
              <a:rPr lang="en-US" altLang="zh-CN" sz="2800" dirty="0" smtClean="0">
                <a:solidFill>
                  <a:srgbClr val="005800"/>
                </a:solidFill>
              </a:rPr>
              <a:t>,AVG(Grade) </a:t>
            </a:r>
            <a:r>
              <a:rPr lang="zh-CN" altLang="zh-CN" sz="2800" dirty="0" smtClean="0">
                <a:solidFill>
                  <a:srgbClr val="005800"/>
                </a:solidFill>
              </a:rPr>
              <a:t>平均成绩</a:t>
            </a:r>
          </a:p>
          <a:p>
            <a:pPr>
              <a:lnSpc>
                <a:spcPct val="100000"/>
              </a:lnSpc>
              <a:spcBef>
                <a:spcPts val="200"/>
              </a:spcBef>
              <a:buNone/>
            </a:pPr>
            <a:r>
              <a:rPr lang="en-US" altLang="zh-CN" sz="2800" dirty="0" smtClean="0">
                <a:solidFill>
                  <a:srgbClr val="005800"/>
                </a:solidFill>
              </a:rPr>
              <a:t>  FROM Student S JOIN SC ON </a:t>
            </a:r>
            <a:r>
              <a:rPr lang="en-US" altLang="zh-CN" sz="2800" dirty="0" err="1" smtClean="0">
                <a:solidFill>
                  <a:srgbClr val="005800"/>
                </a:solidFill>
              </a:rPr>
              <a:t>S.Sno</a:t>
            </a:r>
            <a:r>
              <a:rPr lang="en-US" altLang="zh-CN" sz="2800" dirty="0" smtClean="0">
                <a:solidFill>
                  <a:srgbClr val="005800"/>
                </a:solidFill>
              </a:rPr>
              <a:t> = </a:t>
            </a:r>
            <a:r>
              <a:rPr lang="en-US" altLang="zh-CN" sz="2800" dirty="0" err="1" smtClean="0">
                <a:solidFill>
                  <a:srgbClr val="005800"/>
                </a:solidFill>
              </a:rPr>
              <a:t>SC.Sno</a:t>
            </a:r>
            <a:endParaRPr lang="zh-CN" altLang="zh-CN" sz="2800" dirty="0" smtClean="0">
              <a:solidFill>
                <a:srgbClr val="005800"/>
              </a:solidFill>
            </a:endParaRPr>
          </a:p>
          <a:p>
            <a:pPr>
              <a:lnSpc>
                <a:spcPct val="100000"/>
              </a:lnSpc>
              <a:spcBef>
                <a:spcPts val="200"/>
              </a:spcBef>
              <a:buNone/>
            </a:pPr>
            <a:r>
              <a:rPr lang="en-US" altLang="zh-CN" sz="2800" dirty="0" smtClean="0">
                <a:solidFill>
                  <a:srgbClr val="005800"/>
                </a:solidFill>
              </a:rPr>
              <a:t>  WHERE </a:t>
            </a:r>
            <a:r>
              <a:rPr lang="en-US" altLang="zh-CN" sz="2800" dirty="0" err="1" smtClean="0">
                <a:solidFill>
                  <a:srgbClr val="005800"/>
                </a:solidFill>
              </a:rPr>
              <a:t>Sdept</a:t>
            </a:r>
            <a:r>
              <a:rPr lang="en-US" altLang="zh-CN" sz="2800" dirty="0" smtClean="0">
                <a:solidFill>
                  <a:srgbClr val="005800"/>
                </a:solidFill>
              </a:rPr>
              <a:t> = '</a:t>
            </a:r>
            <a:r>
              <a:rPr lang="zh-CN" altLang="zh-CN" sz="2800" dirty="0" smtClean="0">
                <a:solidFill>
                  <a:srgbClr val="005800"/>
                </a:solidFill>
              </a:rPr>
              <a:t>计算机系</a:t>
            </a:r>
            <a:r>
              <a:rPr lang="en-US" altLang="zh-CN" sz="2800" dirty="0" smtClean="0">
                <a:solidFill>
                  <a:srgbClr val="005800"/>
                </a:solidFill>
              </a:rPr>
              <a:t>'</a:t>
            </a:r>
            <a:endParaRPr lang="zh-CN" altLang="zh-CN" sz="2800" dirty="0" smtClean="0">
              <a:solidFill>
                <a:srgbClr val="005800"/>
              </a:solidFill>
            </a:endParaRPr>
          </a:p>
          <a:p>
            <a:pPr>
              <a:lnSpc>
                <a:spcPct val="100000"/>
              </a:lnSpc>
              <a:spcBef>
                <a:spcPts val="200"/>
              </a:spcBef>
              <a:buNone/>
            </a:pPr>
            <a:r>
              <a:rPr lang="en-US" altLang="zh-CN" sz="2800" dirty="0" smtClean="0">
                <a:solidFill>
                  <a:srgbClr val="005800"/>
                </a:solidFill>
              </a:rPr>
              <a:t>  GROUP BY S.sno</a:t>
            </a:r>
            <a:endParaRPr lang="zh-CN" altLang="zh-CN" sz="2800" dirty="0" smtClean="0">
              <a:solidFill>
                <a:srgbClr val="005800"/>
              </a:solidFill>
            </a:endParaRPr>
          </a:p>
          <a:p>
            <a:pPr>
              <a:lnSpc>
                <a:spcPct val="100000"/>
              </a:lnSpc>
              <a:spcBef>
                <a:spcPts val="200"/>
              </a:spcBef>
              <a:buNone/>
            </a:pPr>
            <a:r>
              <a:rPr lang="en-US" altLang="zh-CN" sz="2800" dirty="0" smtClean="0">
                <a:solidFill>
                  <a:srgbClr val="005800"/>
                </a:solidFill>
              </a:rPr>
              <a:t>  HAVING COUNT(*) &gt; 2</a:t>
            </a:r>
            <a:endParaRPr lang="zh-CN" altLang="zh-CN" sz="2800" dirty="0" smtClean="0">
              <a:solidFill>
                <a:srgbClr val="005800"/>
              </a:solidFill>
            </a:endParaRPr>
          </a:p>
          <a:p>
            <a:pPr>
              <a:lnSpc>
                <a:spcPct val="100000"/>
              </a:lnSpc>
              <a:spcBef>
                <a:spcPts val="200"/>
              </a:spcBef>
              <a:buNone/>
            </a:pPr>
            <a:r>
              <a:rPr lang="en-US" altLang="zh-CN" sz="2800" dirty="0" smtClean="0">
                <a:solidFill>
                  <a:srgbClr val="005800"/>
                </a:solidFill>
              </a:rPr>
              <a:t>  ORDER BY AVG(Grade) DESC</a:t>
            </a:r>
            <a:endParaRPr lang="zh-CN" altLang="en-US" sz="2800" dirty="0">
              <a:solidFill>
                <a:srgbClr val="005800"/>
              </a:solidFill>
            </a:endParaRPr>
          </a:p>
        </p:txBody>
      </p:sp>
      <p:sp>
        <p:nvSpPr>
          <p:cNvPr id="4" name="日期占位符 3"/>
          <p:cNvSpPr>
            <a:spLocks noGrp="1"/>
          </p:cNvSpPr>
          <p:nvPr>
            <p:ph type="dt" sz="half" idx="10"/>
          </p:nvPr>
        </p:nvSpPr>
        <p:spPr/>
        <p:txBody>
          <a:bodyPr/>
          <a:lstStyle/>
          <a:p>
            <a:pPr>
              <a:defRPr/>
            </a:pPr>
            <a:fld id="{D7C87479-1236-4BF1-A97E-0F654F624D51}" type="datetime8">
              <a:rPr lang="zh-CN" altLang="en-US" smtClean="0"/>
              <a:pPr>
                <a:defRPr/>
              </a:pPr>
              <a:t>2016年3月3日9时10分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98</a:t>
            </a:fld>
            <a:endParaRPr lang="zh-CN" alt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r>
              <a:rPr lang="en-US" altLang="zh-CN" sz="4400" dirty="0" smtClean="0"/>
              <a:t>5.5 CASE</a:t>
            </a:r>
            <a:r>
              <a:rPr lang="zh-CN" altLang="en-US" sz="4400" dirty="0"/>
              <a:t>表达式</a:t>
            </a:r>
            <a:endParaRPr lang="zh-CN" altLang="en-US" sz="4400" dirty="0"/>
          </a:p>
        </p:txBody>
      </p:sp>
      <p:sp>
        <p:nvSpPr>
          <p:cNvPr id="399363" name="Rectangle 3"/>
          <p:cNvSpPr>
            <a:spLocks noGrp="1" noChangeArrowheads="1"/>
          </p:cNvSpPr>
          <p:nvPr>
            <p:ph type="body" idx="1"/>
          </p:nvPr>
        </p:nvSpPr>
        <p:spPr>
          <a:xfrm>
            <a:off x="539552" y="1412776"/>
            <a:ext cx="8136904" cy="4464496"/>
          </a:xfrm>
        </p:spPr>
        <p:txBody>
          <a:bodyPr/>
          <a:lstStyle/>
          <a:p>
            <a:pPr>
              <a:spcBef>
                <a:spcPts val="1200"/>
              </a:spcBef>
            </a:pPr>
            <a:r>
              <a:rPr lang="zh-CN" altLang="zh-CN" dirty="0" smtClean="0"/>
              <a:t>是一种多</a:t>
            </a:r>
            <a:r>
              <a:rPr lang="zh-CN" altLang="zh-CN" dirty="0" smtClean="0"/>
              <a:t>分支</a:t>
            </a:r>
            <a:r>
              <a:rPr lang="zh-CN" altLang="en-US" dirty="0" smtClean="0"/>
              <a:t>表达式</a:t>
            </a:r>
            <a:r>
              <a:rPr lang="zh-CN" altLang="zh-CN" dirty="0" smtClean="0"/>
              <a:t>，</a:t>
            </a:r>
            <a:r>
              <a:rPr lang="zh-CN" altLang="zh-CN" dirty="0" smtClean="0"/>
              <a:t>可以根据条件列表的值返回多个可能结果中的一</a:t>
            </a:r>
            <a:r>
              <a:rPr lang="zh-CN" altLang="zh-CN" dirty="0" smtClean="0"/>
              <a:t>个</a:t>
            </a:r>
            <a:endParaRPr lang="zh-CN" altLang="zh-CN" dirty="0" smtClean="0"/>
          </a:p>
          <a:p>
            <a:pPr>
              <a:spcBef>
                <a:spcPts val="1200"/>
              </a:spcBef>
            </a:pPr>
            <a:r>
              <a:rPr lang="zh-CN" altLang="zh-CN" dirty="0" smtClean="0"/>
              <a:t>可用在任何允许使用表达式的地方</a:t>
            </a:r>
            <a:r>
              <a:rPr lang="zh-CN" altLang="en-US" dirty="0" smtClean="0"/>
              <a:t>。</a:t>
            </a:r>
            <a:endParaRPr lang="en-US" altLang="zh-CN" dirty="0" smtClean="0"/>
          </a:p>
          <a:p>
            <a:pPr>
              <a:spcBef>
                <a:spcPts val="1200"/>
              </a:spcBef>
            </a:pPr>
            <a:r>
              <a:rPr lang="zh-CN" altLang="zh-CN" dirty="0" smtClean="0"/>
              <a:t>不是一个完整的</a:t>
            </a:r>
            <a:r>
              <a:rPr lang="en-US" altLang="zh-CN" dirty="0" smtClean="0"/>
              <a:t>T-SQL</a:t>
            </a:r>
            <a:r>
              <a:rPr lang="zh-CN" altLang="zh-CN" dirty="0" smtClean="0"/>
              <a:t>语句，不能单独执行。</a:t>
            </a:r>
            <a:endParaRPr lang="zh-CN" altLang="en-US" sz="3200" dirty="0"/>
          </a:p>
        </p:txBody>
      </p:sp>
      <p:sp>
        <p:nvSpPr>
          <p:cNvPr id="5" name="日期占位符 4"/>
          <p:cNvSpPr>
            <a:spLocks noGrp="1"/>
          </p:cNvSpPr>
          <p:nvPr>
            <p:ph type="dt" sz="half" idx="10"/>
          </p:nvPr>
        </p:nvSpPr>
        <p:spPr/>
        <p:txBody>
          <a:bodyPr/>
          <a:lstStyle/>
          <a:p>
            <a:pPr>
              <a:defRPr/>
            </a:pPr>
            <a:fld id="{BFCFCC16-B178-4E43-A536-9095F34A9F72}" type="datetime8">
              <a:rPr lang="zh-CN" altLang="en-US" smtClean="0">
                <a:solidFill>
                  <a:srgbClr val="0000FF"/>
                </a:solidFill>
              </a:rPr>
              <a:pPr>
                <a:defRPr/>
              </a:pPr>
              <a:t>2016年3月3日10时1分</a:t>
            </a:fld>
            <a:endParaRPr lang="zh-CN" altLang="en-US" dirty="0">
              <a:solidFill>
                <a:srgbClr val="0000FF"/>
              </a:solidFill>
            </a:endParaRPr>
          </a:p>
        </p:txBody>
      </p:sp>
      <p:sp>
        <p:nvSpPr>
          <p:cNvPr id="6" name="灯片编号占位符 5"/>
          <p:cNvSpPr>
            <a:spLocks noGrp="1"/>
          </p:cNvSpPr>
          <p:nvPr>
            <p:ph type="sldNum" sz="quarter" idx="12"/>
          </p:nvPr>
        </p:nvSpPr>
        <p:spPr/>
        <p:txBody>
          <a:bodyPr/>
          <a:lstStyle/>
          <a:p>
            <a:pPr>
              <a:defRPr/>
            </a:pPr>
            <a:fld id="{A1C693C5-2466-49C7-9407-97947274FDD1}" type="slidenum">
              <a:rPr lang="zh-CN" altLang="en-US" smtClean="0">
                <a:solidFill>
                  <a:srgbClr val="0000FF"/>
                </a:solidFill>
              </a:rPr>
              <a:pPr>
                <a:defRPr/>
              </a:pPr>
              <a:t>99</a:t>
            </a:fld>
            <a:endParaRPr lang="zh-CN" altLang="en-US">
              <a:solidFill>
                <a:srgbClr val="0000FF"/>
              </a:solidFill>
            </a:endParaRPr>
          </a:p>
        </p:txBody>
      </p:sp>
    </p:spTree>
    <p:extLst>
      <p:ext uri="{BB962C8B-B14F-4D97-AF65-F5344CB8AC3E}">
        <p14:creationId xmlns:p14="http://schemas.microsoft.com/office/powerpoint/2010/main" val="228695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363">
                                            <p:txEl>
                                              <p:pRg st="0" end="0"/>
                                            </p:txEl>
                                          </p:spTgt>
                                        </p:tgtEl>
                                        <p:attrNameLst>
                                          <p:attrName>style.visibility</p:attrName>
                                        </p:attrNameLst>
                                      </p:cBhvr>
                                      <p:to>
                                        <p:strVal val="visible"/>
                                      </p:to>
                                    </p:set>
                                    <p:animEffect transition="in" filter="blinds(horizontal)">
                                      <p:cBhvr>
                                        <p:cTn id="7" dur="500"/>
                                        <p:tgtEl>
                                          <p:spTgt spid="399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9363">
                                            <p:txEl>
                                              <p:pRg st="1" end="1"/>
                                            </p:txEl>
                                          </p:spTgt>
                                        </p:tgtEl>
                                        <p:attrNameLst>
                                          <p:attrName>style.visibility</p:attrName>
                                        </p:attrNameLst>
                                      </p:cBhvr>
                                      <p:to>
                                        <p:strVal val="visible"/>
                                      </p:to>
                                    </p:set>
                                    <p:animEffect transition="in" filter="blinds(horizontal)">
                                      <p:cBhvr>
                                        <p:cTn id="12" dur="500"/>
                                        <p:tgtEl>
                                          <p:spTgt spid="399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99363">
                                            <p:txEl>
                                              <p:pRg st="2" end="2"/>
                                            </p:txEl>
                                          </p:spTgt>
                                        </p:tgtEl>
                                        <p:attrNameLst>
                                          <p:attrName>style.visibility</p:attrName>
                                        </p:attrNameLst>
                                      </p:cBhvr>
                                      <p:to>
                                        <p:strVal val="visible"/>
                                      </p:to>
                                    </p:set>
                                    <p:animEffect transition="in" filter="blinds(horizontal)">
                                      <p:cBhvr>
                                        <p:cTn id="17" dur="500"/>
                                        <p:tgtEl>
                                          <p:spTgt spid="399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build="p"/>
    </p:bldLst>
  </p:timing>
</p:sld>
</file>

<file path=ppt/theme/theme1.xml><?xml version="1.0" encoding="utf-8"?>
<a:theme xmlns:a="http://schemas.openxmlformats.org/drawingml/2006/main" name="bistu-jsjxy">
  <a:themeElements>
    <a:clrScheme name="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bistu-jsjxy">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istu-jsjxy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bistu-jsjxy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bistu-jsjxy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bistu-jsjxy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bistu-jsjxy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bistu-jsjxy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bistu-jsjxy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bistu-jsjxy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bistu-jsjxy">
  <a:themeElements>
    <a:clrScheme name="1_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bistu-jsjxy">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istu-jsjxy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bistu-jsjxy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bistu-jsjxy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bistu-jsjxy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bistu-jsjxy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bistu-jsjxy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bistu-jsjxy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bistu-jsjxy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bistu-jsjxy">
  <a:themeElements>
    <a:clrScheme name="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bistu-jsjxy">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istu-jsjxy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bistu-jsjxy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bistu-jsjxy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bistu-jsjxy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bistu-jsjxy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bistu-jsjxy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bistu-jsjxy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bistu-jsjxy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2.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157257263</TotalTime>
  <Pages>0</Pages>
  <Words>10014</Words>
  <Characters>0</Characters>
  <Application>Microsoft Office PowerPoint</Application>
  <DocSecurity>0</DocSecurity>
  <PresentationFormat>全屏显示(4:3)</PresentationFormat>
  <Lines>0</Lines>
  <Paragraphs>2467</Paragraphs>
  <Slides>166</Slides>
  <Notes>2</Notes>
  <HiddenSlides>0</HiddenSlides>
  <MMClips>0</MMClips>
  <ScaleCrop>false</ScaleCrop>
  <HeadingPairs>
    <vt:vector size="8" baseType="variant">
      <vt:variant>
        <vt:lpstr>已用的字体</vt:lpstr>
      </vt:variant>
      <vt:variant>
        <vt:i4>16</vt:i4>
      </vt:variant>
      <vt:variant>
        <vt:lpstr>主题</vt:lpstr>
      </vt:variant>
      <vt:variant>
        <vt:i4>4</vt:i4>
      </vt:variant>
      <vt:variant>
        <vt:lpstr>嵌入 OLE 服务器</vt:lpstr>
      </vt:variant>
      <vt:variant>
        <vt:i4>1</vt:i4>
      </vt:variant>
      <vt:variant>
        <vt:lpstr>幻灯片标题</vt:lpstr>
      </vt:variant>
      <vt:variant>
        <vt:i4>166</vt:i4>
      </vt:variant>
    </vt:vector>
  </HeadingPairs>
  <TitlesOfParts>
    <vt:vector size="187" baseType="lpstr">
      <vt:lpstr>方正书宋简体</vt:lpstr>
      <vt:lpstr>方正舒体</vt:lpstr>
      <vt:lpstr>方正姚体</vt:lpstr>
      <vt:lpstr>仿宋_GB2312</vt:lpstr>
      <vt:lpstr>黑体</vt:lpstr>
      <vt:lpstr>华文行楷</vt:lpstr>
      <vt:lpstr>华文楷体</vt:lpstr>
      <vt:lpstr>华文隶书</vt:lpstr>
      <vt:lpstr>华文新魏</vt:lpstr>
      <vt:lpstr>楷体_GB2312</vt:lpstr>
      <vt:lpstr>宋体</vt:lpstr>
      <vt:lpstr>Arial</vt:lpstr>
      <vt:lpstr>Calibri</vt:lpstr>
      <vt:lpstr>Times New Roman</vt:lpstr>
      <vt:lpstr>Verdana</vt:lpstr>
      <vt:lpstr>Wingdings</vt:lpstr>
      <vt:lpstr>bistu-jsjxy</vt:lpstr>
      <vt:lpstr>自定义设计方案</vt:lpstr>
      <vt:lpstr>1_bistu-jsjxy</vt:lpstr>
      <vt:lpstr>2_bistu-jsjxy</vt:lpstr>
      <vt:lpstr>Photoshop.Image.9</vt:lpstr>
      <vt:lpstr>数据库系统教程</vt:lpstr>
      <vt:lpstr>第5章 数据操作语句</vt:lpstr>
      <vt:lpstr>5.1 查询语句基本结构</vt:lpstr>
      <vt:lpstr>5.1 查询语句基本结构</vt:lpstr>
      <vt:lpstr>5.1.2 单表查询</vt:lpstr>
      <vt:lpstr>1.选择表中若干列：查询指定列</vt:lpstr>
      <vt:lpstr>示例</vt:lpstr>
      <vt:lpstr>查询全部列</vt:lpstr>
      <vt:lpstr>示例</vt:lpstr>
      <vt:lpstr>查询经过计算的列</vt:lpstr>
      <vt:lpstr>例4查询结果</vt:lpstr>
      <vt:lpstr>示例</vt:lpstr>
      <vt:lpstr>指定列别名</vt:lpstr>
      <vt:lpstr>指定列别名后的查询结果</vt:lpstr>
      <vt:lpstr>2.选择表中的若干元组</vt:lpstr>
      <vt:lpstr>消除结果集中的重复行</vt:lpstr>
      <vt:lpstr>注意</vt:lpstr>
      <vt:lpstr>2. 查询满足条件的元组</vt:lpstr>
      <vt:lpstr>常用的查询条件</vt:lpstr>
      <vt:lpstr>（1）比较大小</vt:lpstr>
      <vt:lpstr>示例</vt:lpstr>
      <vt:lpstr>示例</vt:lpstr>
      <vt:lpstr>（2）确定范围</vt:lpstr>
      <vt:lpstr>示例</vt:lpstr>
      <vt:lpstr>示例</vt:lpstr>
      <vt:lpstr>示例：日期比较</vt:lpstr>
      <vt:lpstr>（3）确定集合（IN）</vt:lpstr>
      <vt:lpstr>示例</vt:lpstr>
      <vt:lpstr>示例</vt:lpstr>
      <vt:lpstr>（4）字符串匹配（LIKE）</vt:lpstr>
      <vt:lpstr>示例</vt:lpstr>
      <vt:lpstr>示例</vt:lpstr>
      <vt:lpstr>示例</vt:lpstr>
      <vt:lpstr>示例</vt:lpstr>
      <vt:lpstr>转义字符</vt:lpstr>
      <vt:lpstr>示例</vt:lpstr>
      <vt:lpstr>（5）涉及空值的查询</vt:lpstr>
      <vt:lpstr>示例</vt:lpstr>
      <vt:lpstr>注意</vt:lpstr>
      <vt:lpstr>（6）多重条件查询</vt:lpstr>
      <vt:lpstr>示例</vt:lpstr>
      <vt:lpstr>说明</vt:lpstr>
      <vt:lpstr>3. 对查询结果排序</vt:lpstr>
      <vt:lpstr>示例</vt:lpstr>
      <vt:lpstr>示例</vt:lpstr>
      <vt:lpstr>示例</vt:lpstr>
      <vt:lpstr>例26执行结果</vt:lpstr>
      <vt:lpstr>4．使用聚合函数汇总数据</vt:lpstr>
      <vt:lpstr>聚合函数</vt:lpstr>
      <vt:lpstr>示例</vt:lpstr>
      <vt:lpstr>示例</vt:lpstr>
      <vt:lpstr>示例</vt:lpstr>
      <vt:lpstr>示例</vt:lpstr>
      <vt:lpstr>示例</vt:lpstr>
      <vt:lpstr>5．对数据进行分组统计</vt:lpstr>
      <vt:lpstr>使用GROUP BY子句</vt:lpstr>
      <vt:lpstr>PowerPoint 演示文稿</vt:lpstr>
      <vt:lpstr>示例</vt:lpstr>
      <vt:lpstr>例33执行示例</vt:lpstr>
      <vt:lpstr>注意</vt:lpstr>
      <vt:lpstr>示例</vt:lpstr>
      <vt:lpstr>示例</vt:lpstr>
      <vt:lpstr>示例</vt:lpstr>
      <vt:lpstr>使用HAVING子句</vt:lpstr>
      <vt:lpstr>示例</vt:lpstr>
      <vt:lpstr>示例</vt:lpstr>
      <vt:lpstr>示例</vt:lpstr>
      <vt:lpstr>一些说明</vt:lpstr>
      <vt:lpstr>一些说明</vt:lpstr>
      <vt:lpstr>5.1.3 多表连接查询</vt:lpstr>
      <vt:lpstr>内连接</vt:lpstr>
      <vt:lpstr>连接基础知识</vt:lpstr>
      <vt:lpstr>执行连接操作的大致过程</vt:lpstr>
      <vt:lpstr>示例</vt:lpstr>
      <vt:lpstr>去掉重复列</vt:lpstr>
      <vt:lpstr>示例</vt:lpstr>
      <vt:lpstr>指定列别名</vt:lpstr>
      <vt:lpstr>示例</vt:lpstr>
      <vt:lpstr>示例</vt:lpstr>
      <vt:lpstr>示例</vt:lpstr>
      <vt:lpstr>示例</vt:lpstr>
      <vt:lpstr>自连接</vt:lpstr>
      <vt:lpstr>示例</vt:lpstr>
      <vt:lpstr>示例</vt:lpstr>
      <vt:lpstr>外连接</vt:lpstr>
      <vt:lpstr>示例</vt:lpstr>
      <vt:lpstr>例10执行部分结果示例</vt:lpstr>
      <vt:lpstr>示例</vt:lpstr>
      <vt:lpstr>示例</vt:lpstr>
      <vt:lpstr>示例</vt:lpstr>
      <vt:lpstr>示例</vt:lpstr>
      <vt:lpstr>5.1.4 使用TOP限制结果集行数</vt:lpstr>
      <vt:lpstr>示例</vt:lpstr>
      <vt:lpstr>示例</vt:lpstr>
      <vt:lpstr>包括并列情况执行结果</vt:lpstr>
      <vt:lpstr>示例</vt:lpstr>
      <vt:lpstr>示例</vt:lpstr>
      <vt:lpstr>示例</vt:lpstr>
      <vt:lpstr>5.5 CASE表达式</vt:lpstr>
      <vt:lpstr>1. 简单CASE表达式</vt:lpstr>
      <vt:lpstr>执行过程</vt:lpstr>
      <vt:lpstr>示例</vt:lpstr>
      <vt:lpstr>2．搜索CASE表达式</vt:lpstr>
      <vt:lpstr>执行过程</vt:lpstr>
      <vt:lpstr>示例</vt:lpstr>
      <vt:lpstr>PowerPoint 演示文稿</vt:lpstr>
      <vt:lpstr>PowerPoint 演示文稿</vt:lpstr>
      <vt:lpstr>PowerPoint 演示文稿</vt:lpstr>
      <vt:lpstr>5.6 将查询结果保存到新表</vt:lpstr>
      <vt:lpstr>示例</vt:lpstr>
      <vt:lpstr>示例</vt:lpstr>
      <vt:lpstr>说明</vt:lpstr>
      <vt:lpstr>示例</vt:lpstr>
      <vt:lpstr>示例</vt:lpstr>
      <vt:lpstr>新表类型</vt:lpstr>
      <vt:lpstr>示例</vt:lpstr>
      <vt:lpstr>示例</vt:lpstr>
      <vt:lpstr>5.7 子查询</vt:lpstr>
      <vt:lpstr>子查询</vt:lpstr>
      <vt:lpstr>1.使用子查询进行基于集合的测试</vt:lpstr>
      <vt:lpstr>示例</vt:lpstr>
      <vt:lpstr>示例</vt:lpstr>
      <vt:lpstr>示例</vt:lpstr>
      <vt:lpstr>示例</vt:lpstr>
      <vt:lpstr>示例</vt:lpstr>
      <vt:lpstr>示例</vt:lpstr>
      <vt:lpstr>2．使用子查询进行比较测试</vt:lpstr>
      <vt:lpstr>示例</vt:lpstr>
      <vt:lpstr>示例</vt:lpstr>
      <vt:lpstr>示例</vt:lpstr>
      <vt:lpstr>示例</vt:lpstr>
      <vt:lpstr>示例</vt:lpstr>
      <vt:lpstr>3. 带EXISTS谓词的子查询</vt:lpstr>
      <vt:lpstr>示例</vt:lpstr>
      <vt:lpstr>注意</vt:lpstr>
      <vt:lpstr>例12执行顺序</vt:lpstr>
      <vt:lpstr>示例</vt:lpstr>
      <vt:lpstr>示例</vt:lpstr>
      <vt:lpstr>示例</vt:lpstr>
      <vt:lpstr>示例</vt:lpstr>
      <vt:lpstr>5.8  数据更改功能</vt:lpstr>
      <vt:lpstr>5.2.1 插入数据</vt:lpstr>
      <vt:lpstr>说明</vt:lpstr>
      <vt:lpstr>示例</vt:lpstr>
      <vt:lpstr>示例</vt:lpstr>
      <vt:lpstr>多行插入</vt:lpstr>
      <vt:lpstr>示例</vt:lpstr>
      <vt:lpstr>5.2.2 更新数据</vt:lpstr>
      <vt:lpstr>无条件更新</vt:lpstr>
      <vt:lpstr>有条件更新</vt:lpstr>
      <vt:lpstr>基于本表条件的更新</vt:lpstr>
      <vt:lpstr>基于其他表条件的更新</vt:lpstr>
      <vt:lpstr>示例</vt:lpstr>
      <vt:lpstr>PowerPoint 演示文稿</vt:lpstr>
      <vt:lpstr>5.8.3  删除数据</vt:lpstr>
      <vt:lpstr>无条件删除</vt:lpstr>
      <vt:lpstr>有条件删除</vt:lpstr>
      <vt:lpstr>基于本表条件的删除</vt:lpstr>
      <vt:lpstr>基于其他表条件的删除</vt:lpstr>
      <vt:lpstr>示例</vt:lpstr>
      <vt:lpstr>示例</vt:lpstr>
      <vt:lpstr>小结</vt:lpstr>
      <vt:lpstr>小结</vt:lpstr>
      <vt:lpstr>小结</vt:lpstr>
      <vt:lpstr>小结</vt:lpstr>
      <vt:lpstr>小结</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数据挖掘在银行信贷业务中的应用研究</dc:title>
  <dc:subject/>
  <dc:creator>Jack</dc:creator>
  <cp:keywords/>
  <dc:description/>
  <cp:lastModifiedBy>Administrator</cp:lastModifiedBy>
  <cp:revision>286</cp:revision>
  <cp:lastPrinted>1899-12-30T00:00:00Z</cp:lastPrinted>
  <dcterms:created xsi:type="dcterms:W3CDTF">2010-06-04T15:42:51Z</dcterms:created>
  <dcterms:modified xsi:type="dcterms:W3CDTF">2016-03-03T11:35:52Z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2052-6.6.0.2461</vt:lpwstr>
  </property>
</Properties>
</file>