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  <p:sldMasterId id="2147484108" r:id="rId2"/>
    <p:sldMasterId id="2147483935" r:id="rId3"/>
  </p:sldMasterIdLst>
  <p:notesMasterIdLst>
    <p:notesMasterId r:id="rId63"/>
  </p:notesMasterIdLst>
  <p:sldIdLst>
    <p:sldId id="276" r:id="rId4"/>
    <p:sldId id="27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59" r:id="rId17"/>
    <p:sldId id="460" r:id="rId18"/>
    <p:sldId id="458" r:id="rId19"/>
    <p:sldId id="420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61" r:id="rId53"/>
    <p:sldId id="462" r:id="rId54"/>
    <p:sldId id="463" r:id="rId55"/>
    <p:sldId id="464" r:id="rId56"/>
    <p:sldId id="454" r:id="rId57"/>
    <p:sldId id="455" r:id="rId58"/>
    <p:sldId id="456" r:id="rId59"/>
    <p:sldId id="457" r:id="rId60"/>
    <p:sldId id="465" r:id="rId61"/>
    <p:sldId id="466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8000"/>
    <a:srgbClr val="0039AC"/>
    <a:srgbClr val="FF3399"/>
    <a:srgbClr val="FFEFBD"/>
    <a:srgbClr val="004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12" autoAdjust="0"/>
    <p:restoredTop sz="86937" autoAdjust="0"/>
  </p:normalViewPr>
  <p:slideViewPr>
    <p:cSldViewPr>
      <p:cViewPr varScale="1">
        <p:scale>
          <a:sx n="64" d="100"/>
          <a:sy n="64" d="100"/>
        </p:scale>
        <p:origin x="1104" y="78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32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771FB1-3F4C-425E-BD96-6AB3592DFAED}" type="datetimeFigureOut">
              <a:rPr lang="zh-CN" altLang="en-US"/>
              <a:pPr>
                <a:defRPr/>
              </a:pPr>
              <a:t>2016/3/3</a:t>
            </a:fld>
            <a:endParaRPr lang="zh-CN" altLang="en-US"/>
          </a:p>
        </p:txBody>
      </p:sp>
      <p:sp>
        <p:nvSpPr>
          <p:cNvPr id="5939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DE88BB0-7D8B-4EE0-B0F7-358B00858D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49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开场白：</a:t>
            </a:r>
          </a:p>
        </p:txBody>
      </p:sp>
      <p:sp>
        <p:nvSpPr>
          <p:cNvPr id="604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10CD81-6A4E-4D56-9E38-FBEBAFBCE54A}" type="slidenum">
              <a:rPr lang="zh-CN" altLang="en-US" sz="1200"/>
              <a:pPr algn="r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5579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r>
              <a:rPr lang="zh-CN" altLang="en-US" smtClean="0"/>
              <a:t>在本页讲述演示内容，先进行简单介绍</a:t>
            </a:r>
          </a:p>
        </p:txBody>
      </p:sp>
      <p:sp>
        <p:nvSpPr>
          <p:cNvPr id="614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E1745A5-C5D1-4E76-B77C-EF7C0A72FF80}" type="slidenum">
              <a:rPr lang="zh-CN" altLang="en-US" sz="1200"/>
              <a:pPr algn="r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174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DACC0-6BD1-4CB3-9D95-2BFF9F83CBD7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C3BA7-7BCD-4FB6-91FA-488D83A0FF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4324D-2936-4004-8F80-2C74150EF9DD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C99E4-F12E-4A4A-B557-866B0D4CA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64416-9FF5-4AEF-983A-42BB10323F0D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8DC01-70FE-46B3-B47B-5AD51869B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D5CDB-03B5-4165-A046-232FFCA41478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C7EB8-8B6B-4E2B-B225-BB2A5A28A7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981200"/>
            <a:ext cx="854075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B8DA6-08B3-449D-8C77-FFA63BDC9E84}" type="datetime8">
              <a:rPr lang="zh-CN" altLang="en-US" smtClean="0"/>
              <a:pPr>
                <a:defRPr/>
              </a:pPr>
              <a:t>2016年3月3日11时36分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E7EF1-138F-43EA-9C43-54E187418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42EC-9ED2-4E74-84E0-009F1CCA7146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F04F9-0169-424E-B69C-4CAF738DE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2AEEB-A582-444E-BD2A-35FAAE696294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71A95-44AD-4954-BE7F-42D7FA3FB3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AA1B4-FFFC-4091-9EC7-FAB1CC72E9D0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0D8DC-11F3-4D5E-81C5-732B1C8966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5C072-BB2E-4F25-B978-29E25AFB2B70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1B3B1-4DE7-4F73-A4DA-EA118528EB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ACD6F-44ED-4E2B-83F2-C09189AF122E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CAACE-5864-45BE-B551-96D9FB9906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0AA77-0FA9-439F-BEFF-DD76985E5C20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0AB4-3E55-4179-AE07-0D8AF134E0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200" b="1">
                <a:solidFill>
                  <a:srgbClr val="0039AC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4934"/>
            <a:ext cx="8001000" cy="4678362"/>
          </a:xfrm>
        </p:spPr>
        <p:txBody>
          <a:bodyPr/>
          <a:lstStyle>
            <a:lvl1pPr>
              <a:lnSpc>
                <a:spcPct val="110000"/>
              </a:lnSpc>
              <a:defRPr sz="3600" b="1">
                <a:latin typeface="仿宋_GB2312" pitchFamily="49" charset="-122"/>
                <a:ea typeface="仿宋_GB2312" pitchFamily="49" charset="-122"/>
              </a:defRPr>
            </a:lvl1pPr>
            <a:lvl2pPr>
              <a:lnSpc>
                <a:spcPct val="110000"/>
              </a:lnSpc>
              <a:defRPr sz="3600" b="1">
                <a:latin typeface="仿宋_GB2312" pitchFamily="49" charset="-122"/>
                <a:ea typeface="仿宋_GB2312" pitchFamily="49" charset="-122"/>
              </a:defRPr>
            </a:lvl2pPr>
            <a:lvl3pPr>
              <a:lnSpc>
                <a:spcPct val="110000"/>
              </a:lnSpc>
              <a:defRPr sz="3400" b="1">
                <a:latin typeface="仿宋_GB2312" pitchFamily="49" charset="-122"/>
                <a:ea typeface="仿宋_GB2312" pitchFamily="49" charset="-122"/>
              </a:defRPr>
            </a:lvl3pPr>
            <a:lvl4pPr>
              <a:lnSpc>
                <a:spcPct val="110000"/>
              </a:lnSpc>
              <a:defRPr sz="3200" b="1">
                <a:latin typeface="仿宋_GB2312" pitchFamily="49" charset="-122"/>
                <a:ea typeface="仿宋_GB2312" pitchFamily="49" charset="-122"/>
              </a:defRPr>
            </a:lvl4pPr>
            <a:lvl5pPr>
              <a:lnSpc>
                <a:spcPct val="110000"/>
              </a:lnSpc>
              <a:defRPr sz="2800" b="1">
                <a:latin typeface="仿宋_GB2312" pitchFamily="49" charset="-122"/>
                <a:ea typeface="仿宋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017713" cy="476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A439CF9F-B6A8-4034-AD77-16D02DF9D413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4ED50-D86B-47E0-85F4-BFBE17FFFC9B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BF95B-894D-4422-9D0F-521C270E0F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4C88A-03B4-4B26-A58B-69122F77B7B2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063E5-3C42-442D-A01B-34C3D8C5A5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77363-7D5B-477D-A772-6EA89523C106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4F27-8E71-4346-B46F-B7F1DBEF43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8C6C5-DBA2-4E86-844D-5315DBFED0CF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FA75A-9CD3-4210-ACDA-CD80BCE32B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2F962-DEEE-461B-9FC1-1D7A96995856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86B02-7ED5-4D2E-92B3-51DD707F87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CDAF-D9BC-419E-9A78-F69D93C339F4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42096-260C-44F2-A656-125442929E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25F22-2F95-41E5-8E81-2202FA252D6E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D1105-F3D9-46BB-A993-7D61074FC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CF237-40DB-49A9-B72A-4EBAEEC6E98D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9D756-8184-44C4-AC9F-F1120727D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F5A6D-6C07-4690-BC2A-3EE9AB4CA013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07694-7A35-4059-861F-1EB81CE80B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9E50-06DA-40FE-981B-6CC33BFF4E76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3FE90-8988-4DF5-8387-A5F5FE822D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7C1A-9E99-4B65-B973-DDFA3EF5FD1D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29998-F042-4915-918F-E357CB8E6C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36DBF-70E8-4B91-A8C3-11FD7D2E4773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6A6CB-B22D-48A8-8F65-1738700AEA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18382-EE76-438E-B8FD-93EFBC46065B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7713A-6030-441A-B8BB-EAA84B90BD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0602-3F23-4519-933A-B13D09315DC2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C98AA-0021-44F0-AB80-FA03EBCE7B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8DF7C-EEA5-454E-9AB2-40AE79DC88E6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EBE57-4C8F-48D1-81D6-13DCC504CD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ADC3-3248-4BA1-8F65-4DBA7D02876D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4BB54-1E93-449B-B45B-1353836FB2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74BE3-5F21-4FAD-94D9-F94A73B91508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AA9E0-CF9E-4E9E-9B2A-9A3C5D8BF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710F9-403B-4365-966D-73A58D9A79E6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7C66-AD64-4FB2-AEFA-FA6E792C04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56C29-C1D0-42ED-8597-0C0C24EB6778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049F7-E9E9-4BF1-B3C1-52C9037D3B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B782A-E8D0-4D8A-8922-8C651C8D8F10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86E0C-19CD-47C2-84F4-CF27ED6A1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7A50-9238-427A-A7B3-0E96B4B2DCED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691CC-7092-472E-8EAB-2552749CA509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1898E-BD32-449F-9B98-4CA55A0C41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92856-C7C2-40F0-9E6A-2DED4B5EDEFA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6AE2B-EB6C-48B6-BFB7-511EC8960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AutoShape 4"/>
          <p:cNvSpPr>
            <a:spLocks/>
          </p:cNvSpPr>
          <p:nvPr/>
        </p:nvSpPr>
        <p:spPr bwMode="auto">
          <a:xfrm>
            <a:off x="609600" y="1158875"/>
            <a:ext cx="7958138" cy="109538"/>
          </a:xfrm>
          <a:custGeom>
            <a:avLst/>
            <a:gdLst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467EF16-11CF-4726-B251-BB2C3C338C3A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2A9A5AF-B538-4E5E-AAC0-49B2352D77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177" name="Picture 9" descr="bistu-mark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7800" y="38100"/>
            <a:ext cx="16446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226" r:id="rId2"/>
    <p:sldLayoutId id="2147484195" r:id="rId3"/>
    <p:sldLayoutId id="2147484196" r:id="rId4"/>
    <p:sldLayoutId id="2147484197" r:id="rId5"/>
    <p:sldLayoutId id="2147484198" r:id="rId6"/>
    <p:sldLayoutId id="2147484227" r:id="rId7"/>
    <p:sldLayoutId id="2147484199" r:id="rId8"/>
    <p:sldLayoutId id="2147484200" r:id="rId9"/>
    <p:sldLayoutId id="2147484201" r:id="rId10"/>
    <p:sldLayoutId id="2147484202" r:id="rId11"/>
    <p:sldLayoutId id="2147484203" r:id="rId12"/>
    <p:sldLayoutId id="2147484228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13F002-7939-4264-A1D9-5406CE5723F1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0D96D9-DC79-4F31-B366-B72B2B4787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>
            <a:spLocks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304213" y="6100763"/>
          <a:ext cx="4810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15" imgW="2780952" imgH="3288889" progId="Photoshop.Image.9">
                  <p:embed/>
                </p:oleObj>
              </mc:Choice>
              <mc:Fallback>
                <p:oleObj r:id="rId15" imgW="2780952" imgH="3288889" progId="Photoshop.Image.9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13" y="6100763"/>
                        <a:ext cx="481012" cy="568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3B2C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F9E0CBA-4C77-4467-A9B8-B96FA7034464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D493B5A-B0D1-49E1-BEA3-B34C98723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slide" Target="slide1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2.xml"/><Relationship Id="rId4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slide" Target="slide12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algn="ctr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数据库系统教程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2852738"/>
            <a:ext cx="6192539" cy="244847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altLang="zh-CN" sz="2000" dirty="0" smtClean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algn="ctr" eaLnBrk="1" hangingPunct="1"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第</a:t>
            </a:r>
            <a:r>
              <a:rPr lang="en-US" altLang="zh-CN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6</a:t>
            </a:r>
            <a:r>
              <a:rPr lang="zh-CN" altLang="en-US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章  </a:t>
            </a:r>
            <a:r>
              <a:rPr lang="zh-CN" altLang="en-US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索引和视图</a:t>
            </a:r>
            <a:endParaRPr lang="en-US" sz="4000" dirty="0" smtClean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3575BE-8026-46EA-A580-F4328889E1D3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914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聚集索引</a:t>
            </a:r>
            <a:r>
              <a:rPr lang="zh-CN" altLang="en-US" smtClean="0"/>
              <a:t> 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458200" cy="472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3400" dirty="0" smtClean="0">
                <a:latin typeface="宋体" pitchFamily="2" charset="-122"/>
              </a:rPr>
              <a:t>聚集索引的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B-</a:t>
            </a:r>
            <a:r>
              <a:rPr lang="zh-CN" altLang="en-US" sz="3400" dirty="0" smtClean="0">
                <a:latin typeface="宋体" pitchFamily="2" charset="-122"/>
              </a:rPr>
              <a:t>树按自下而上建立，最下层的叶级节点存放数据，它同时也是数据页。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3400" dirty="0" smtClean="0">
                <a:latin typeface="宋体" pitchFamily="2" charset="-122"/>
              </a:rPr>
              <a:t>多个数据页生成一个中间层节点的索引页，然后再由数个中间层的节点的索引页合成更上层的索引页，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3400" dirty="0" smtClean="0">
                <a:latin typeface="宋体" pitchFamily="2" charset="-122"/>
              </a:rPr>
              <a:t>如此上推，直到生成顶层的根节点的索引页。</a:t>
            </a:r>
            <a:r>
              <a:rPr lang="zh-CN" altLang="en-US" sz="3400" dirty="0" smtClean="0"/>
              <a:t> </a:t>
            </a:r>
          </a:p>
        </p:txBody>
      </p:sp>
      <p:sp>
        <p:nvSpPr>
          <p:cNvPr id="1741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D159137-8C04-4D4F-B452-2361861E2809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1741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CA14B-9452-40AE-84EE-696812A34A07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640"/>
            <a:ext cx="8540750" cy="798513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建有聚集索引的表的存储结构示意图</a:t>
            </a: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7" y="1034134"/>
            <a:ext cx="4464497" cy="511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2EABA14-7BB7-4ADD-BFFC-A56136BE416B}" type="datetime8">
              <a:rPr lang="zh-CN" altLang="en-US" smtClean="0"/>
              <a:pPr/>
              <a:t>2016年3月3日11时36分</a:t>
            </a:fld>
            <a:endParaRPr lang="zh-CN" altLang="en-US" dirty="0" smtClean="0"/>
          </a:p>
        </p:txBody>
      </p:sp>
      <p:sp>
        <p:nvSpPr>
          <p:cNvPr id="1843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32F0B8-002D-4DE8-865B-C63F2CC50BB3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51"/>
          <p:cNvSpPr>
            <a:spLocks noGrp="1" noRot="1" noChangeArrowheads="1"/>
          </p:cNvSpPr>
          <p:nvPr>
            <p:ph type="title"/>
          </p:nvPr>
        </p:nvSpPr>
        <p:spPr>
          <a:xfrm>
            <a:off x="250825" y="404813"/>
            <a:ext cx="8540750" cy="727075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39AC"/>
                </a:solidFill>
                <a:latin typeface="楷体_GB2312" pitchFamily="49" charset="-122"/>
                <a:ea typeface="楷体_GB2312" pitchFamily="49" charset="-122"/>
              </a:rPr>
              <a:t>数据示例</a:t>
            </a:r>
          </a:p>
        </p:txBody>
      </p:sp>
      <p:graphicFrame>
        <p:nvGraphicFramePr>
          <p:cNvPr id="335103" name="Group 255"/>
          <p:cNvGraphicFramePr>
            <a:graphicFrameLocks noGrp="1"/>
          </p:cNvGraphicFramePr>
          <p:nvPr>
            <p:ph idx="1"/>
          </p:nvPr>
        </p:nvGraphicFramePr>
        <p:xfrm>
          <a:off x="395288" y="1341438"/>
          <a:ext cx="8540750" cy="4754880"/>
        </p:xfrm>
        <a:graphic>
          <a:graphicData uri="http://schemas.openxmlformats.org/drawingml/2006/table">
            <a:tbl>
              <a:tblPr/>
              <a:tblGrid>
                <a:gridCol w="2703512"/>
                <a:gridCol w="2892425"/>
                <a:gridCol w="2944813"/>
              </a:tblGrid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eno</a:t>
                      </a:r>
                      <a:endParaRPr kumimoji="1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ename</a:t>
                      </a:r>
                      <a:endParaRPr kumimoji="1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dept</a:t>
                      </a:r>
                      <a:endParaRPr kumimoji="1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E01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AB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E02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AA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E03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BB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E04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BC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E05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CB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E06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AS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E07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BB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E08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E09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BD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E10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BA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  <a:endParaRPr kumimoji="1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E11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CC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E12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CA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17" name="AutoShape 2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491161" y="6237312"/>
            <a:ext cx="1512887" cy="431800"/>
          </a:xfrm>
          <a:prstGeom prst="actionButtonForwardNext">
            <a:avLst/>
          </a:prstGeom>
          <a:solidFill>
            <a:schemeClr val="accent1">
              <a:alpha val="38823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聚集索引</a:t>
            </a:r>
          </a:p>
        </p:txBody>
      </p:sp>
      <p:sp>
        <p:nvSpPr>
          <p:cNvPr id="19518" name="AutoShape 25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00192" y="6237312"/>
            <a:ext cx="1439862" cy="431800"/>
          </a:xfrm>
          <a:prstGeom prst="actionButtonForwardNext">
            <a:avLst/>
          </a:prstGeom>
          <a:solidFill>
            <a:schemeClr val="accent1">
              <a:alpha val="38823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非聚集索引</a:t>
            </a:r>
            <a:endParaRPr lang="en-US" altLang="zh-CN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9519" name="日期占位符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A598A8-F30F-4084-A1AC-09F90CE0BC6E}" type="datetime8">
              <a:rPr lang="zh-CN" altLang="en-US" smtClean="0">
                <a:solidFill>
                  <a:srgbClr val="FF0000"/>
                </a:solidFill>
              </a:rPr>
              <a:pPr/>
              <a:t>2016年3月3日11时36分</a:t>
            </a:fld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9520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740352" y="6245225"/>
            <a:ext cx="794048" cy="476250"/>
          </a:xfrm>
          <a:noFill/>
        </p:spPr>
        <p:txBody>
          <a:bodyPr/>
          <a:lstStyle/>
          <a:p>
            <a:fld id="{CC87C4CD-D4BD-4FED-870A-756A68900A14}" type="slidenum">
              <a:rPr lang="zh-CN" altLang="en-US" smtClean="0">
                <a:solidFill>
                  <a:srgbClr val="FF0000"/>
                </a:solidFill>
              </a:rPr>
              <a:pPr/>
              <a:t>12</a:t>
            </a:fld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798513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聚集索引示例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23850" y="1557338"/>
          <a:ext cx="8137525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r:id="rId3" imgW="4666747" imgH="2219368" progId="Visio.Drawing.11">
                  <p:embed/>
                </p:oleObj>
              </mc:Choice>
              <mc:Fallback>
                <p:oleObj r:id="rId3" imgW="4666747" imgH="221936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57338"/>
                        <a:ext cx="8137525" cy="387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动作按钮: 后退或前一项 5">
            <a:hlinkClick r:id="rId5" action="ppaction://hlinksldjump" highlightClick="1"/>
          </p:cNvPr>
          <p:cNvSpPr/>
          <p:nvPr/>
        </p:nvSpPr>
        <p:spPr>
          <a:xfrm>
            <a:off x="827088" y="5661025"/>
            <a:ext cx="1296987" cy="360363"/>
          </a:xfrm>
          <a:prstGeom prst="actionButtonBackPrevious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数据示例</a:t>
            </a:r>
          </a:p>
        </p:txBody>
      </p:sp>
      <p:sp>
        <p:nvSpPr>
          <p:cNvPr id="3078" name="日期占位符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7321D6D-2D80-4B7D-89DC-D6568749F242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3079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5A21C2-18C9-49F7-A58A-67A15AB4CCB9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当在建有聚集索引的列上查找数据时</a:t>
            </a:r>
            <a:endParaRPr lang="en-US" altLang="zh-CN" dirty="0" smtClean="0"/>
          </a:p>
          <a:p>
            <a:r>
              <a:rPr lang="zh-CN" altLang="zh-CN" dirty="0" smtClean="0"/>
              <a:t>首先从聚集索引树的入口（根节点）开始逐层向下查找，</a:t>
            </a:r>
            <a:endParaRPr lang="en-US" altLang="zh-CN" dirty="0" smtClean="0"/>
          </a:p>
          <a:p>
            <a:r>
              <a:rPr lang="zh-CN" altLang="zh-CN" dirty="0" smtClean="0"/>
              <a:t>直到达到</a:t>
            </a:r>
            <a:r>
              <a:rPr lang="en-US" altLang="zh-CN" dirty="0" smtClean="0"/>
              <a:t>B-</a:t>
            </a:r>
            <a:r>
              <a:rPr lang="zh-CN" altLang="zh-CN" dirty="0" smtClean="0"/>
              <a:t>树索引的叶级，也就是达到了要找的数据所在的数据页，</a:t>
            </a:r>
            <a:endParaRPr lang="en-US" altLang="zh-CN" dirty="0" smtClean="0"/>
          </a:p>
          <a:p>
            <a:r>
              <a:rPr lang="zh-CN" altLang="zh-CN" dirty="0" smtClean="0"/>
              <a:t>最后只在这个数据页中查找所需数据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20016-9B42-4D78-8D76-C370371586A8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4"/>
          <p:cNvGraphicFramePr>
            <a:graphicFrameLocks noChangeAspect="1"/>
          </p:cNvGraphicFramePr>
          <p:nvPr/>
        </p:nvGraphicFramePr>
        <p:xfrm>
          <a:off x="466923" y="2060848"/>
          <a:ext cx="8137525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Visio" r:id="rId3" imgW="4666772" imgH="2219594" progId="Visio.Drawing.11">
                  <p:embed/>
                </p:oleObj>
              </mc:Choice>
              <mc:Fallback>
                <p:oleObj name="Visio" r:id="rId3" imgW="4666772" imgH="221959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23" y="2060848"/>
                        <a:ext cx="8137525" cy="387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4934"/>
            <a:ext cx="8208912" cy="645914"/>
          </a:xfrm>
        </p:spPr>
        <p:txBody>
          <a:bodyPr/>
          <a:lstStyle/>
          <a:p>
            <a:pPr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SELECT * FROM employee WHERE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eno</a:t>
            </a:r>
            <a:r>
              <a:rPr lang="en-US" altLang="zh-CN" sz="3200" dirty="0" smtClean="0">
                <a:solidFill>
                  <a:srgbClr val="0000FF"/>
                </a:solidFill>
              </a:rPr>
              <a:t>='E08'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834F5D-16A3-4F56-B4BA-771FD942E469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364088" y="3057085"/>
            <a:ext cx="1776450" cy="57606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5940153" y="4257470"/>
            <a:ext cx="683699" cy="46767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14" name="Object 10"/>
          <p:cNvGraphicFramePr>
            <a:graphicFrameLocks/>
          </p:cNvGraphicFramePr>
          <p:nvPr/>
        </p:nvGraphicFramePr>
        <p:xfrm>
          <a:off x="4560125" y="2372630"/>
          <a:ext cx="10874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6" name="Visio" r:id="rId5" imgW="622930" imgH="406725" progId="Visio.Drawing.11">
                  <p:embed/>
                </p:oleObj>
              </mc:Choice>
              <mc:Fallback>
                <p:oleObj name="Visio" r:id="rId5" imgW="622930" imgH="406725" progId="Visio.Drawing.11">
                  <p:embed/>
                  <p:pic>
                    <p:nvPicPr>
                      <p:cNvPr id="0" name="Picture 1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125" y="2372630"/>
                        <a:ext cx="1087438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16" name="Object 12"/>
          <p:cNvGraphicFramePr>
            <a:graphicFrameLocks/>
          </p:cNvGraphicFramePr>
          <p:nvPr/>
        </p:nvGraphicFramePr>
        <p:xfrm>
          <a:off x="6348413" y="3594100"/>
          <a:ext cx="10969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7" name="Visio" r:id="rId7" imgW="622930" imgH="226934" progId="Visio.Drawing.11">
                  <p:embed/>
                </p:oleObj>
              </mc:Choice>
              <mc:Fallback>
                <p:oleObj name="Visio" r:id="rId7" imgW="622930" imgH="226934" progId="Visio.Drawing.11">
                  <p:embed/>
                  <p:pic>
                    <p:nvPicPr>
                      <p:cNvPr id="0" name="Picture 1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3594100"/>
                        <a:ext cx="109696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18" name="Object 14"/>
          <p:cNvGraphicFramePr>
            <a:graphicFrameLocks/>
          </p:cNvGraphicFramePr>
          <p:nvPr/>
        </p:nvGraphicFramePr>
        <p:xfrm>
          <a:off x="5133975" y="5019675"/>
          <a:ext cx="15906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8" name="Visio" r:id="rId9" imgW="910986" imgH="226934" progId="Visio.Drawing.11">
                  <p:embed/>
                </p:oleObj>
              </mc:Choice>
              <mc:Fallback>
                <p:oleObj name="Visio" r:id="rId9" imgW="910986" imgH="226934" progId="Visio.Drawing.11">
                  <p:embed/>
                  <p:pic>
                    <p:nvPicPr>
                      <p:cNvPr id="0" name="Picture 1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5019675"/>
                        <a:ext cx="159067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4934"/>
            <a:ext cx="8181726" cy="4678362"/>
          </a:xfrm>
        </p:spPr>
        <p:txBody>
          <a:bodyPr/>
          <a:lstStyle/>
          <a:p>
            <a:r>
              <a:rPr lang="zh-CN" altLang="zh-CN" sz="3400" dirty="0" smtClean="0"/>
              <a:t>在聚集索引的叶节点中，数据按聚集索引项的值进行物理排序。</a:t>
            </a:r>
            <a:endParaRPr lang="en-US" altLang="zh-CN" sz="3400" dirty="0" smtClean="0"/>
          </a:p>
          <a:p>
            <a:r>
              <a:rPr lang="zh-CN" altLang="zh-CN" sz="3400" dirty="0" smtClean="0"/>
              <a:t>因此，聚集索引很类似于电话号码簿。</a:t>
            </a:r>
            <a:endParaRPr lang="en-US" altLang="zh-CN" sz="3400" dirty="0" smtClean="0"/>
          </a:p>
          <a:p>
            <a:r>
              <a:rPr lang="zh-CN" altLang="zh-CN" sz="3400" dirty="0" smtClean="0"/>
              <a:t>一个表只能包含一个聚集索引。</a:t>
            </a:r>
            <a:endParaRPr lang="en-US" altLang="zh-CN" sz="3400" dirty="0" smtClean="0"/>
          </a:p>
          <a:p>
            <a:r>
              <a:rPr lang="zh-CN" altLang="zh-CN" sz="3400" dirty="0" smtClean="0"/>
              <a:t>但</a:t>
            </a:r>
            <a:r>
              <a:rPr lang="zh-CN" altLang="en-US" sz="3400" dirty="0" smtClean="0"/>
              <a:t>一个</a:t>
            </a:r>
            <a:r>
              <a:rPr lang="zh-CN" altLang="zh-CN" sz="3400" dirty="0" smtClean="0"/>
              <a:t>索引可以由多个列（组合索引）组成</a:t>
            </a:r>
            <a:r>
              <a:rPr lang="zh-CN" altLang="en-US" sz="3400" dirty="0" smtClean="0"/>
              <a:t>。</a:t>
            </a:r>
            <a:endParaRPr lang="zh-CN" altLang="en-US" sz="3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AE356-0A65-49EF-B558-2C1385760869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7985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下列情况可考虑创建聚集索 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12776"/>
            <a:ext cx="8377237" cy="46815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包含大量非重复值的列。</a:t>
            </a:r>
          </a:p>
          <a:p>
            <a:pPr eaLnBrk="1" hangingPunct="1"/>
            <a:r>
              <a:rPr lang="zh-CN" altLang="en-US" dirty="0" smtClean="0"/>
              <a:t>使用下列运算符返回一个范围值的查询：</a:t>
            </a:r>
            <a:r>
              <a:rPr lang="en-US" altLang="zh-CN" dirty="0" smtClean="0"/>
              <a:t>BETWEEN 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经常</a:t>
            </a:r>
            <a:r>
              <a:rPr lang="zh-CN" altLang="en-US" dirty="0" smtClean="0"/>
              <a:t>被用作连接的</a:t>
            </a:r>
            <a:r>
              <a:rPr lang="zh-CN" altLang="en-US" dirty="0" smtClean="0"/>
              <a:t>列</a:t>
            </a:r>
            <a:r>
              <a:rPr lang="zh-CN" altLang="zh-CN" dirty="0"/>
              <a:t>，一般来说，这些列是外键列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ORDER BY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子句中指定的列。</a:t>
            </a:r>
          </a:p>
        </p:txBody>
      </p:sp>
      <p:sp>
        <p:nvSpPr>
          <p:cNvPr id="2150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90D47F-7541-4508-9707-02ED7CCD45EB}" type="datetime8">
              <a:rPr lang="zh-CN" altLang="en-US" smtClean="0"/>
              <a:pPr/>
              <a:t>2016年3月3日11时39分</a:t>
            </a:fld>
            <a:endParaRPr lang="zh-CN" altLang="en-US" smtClean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B95113-D14F-4126-937C-D1AD2ED9E785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798513"/>
          </a:xfrm>
        </p:spPr>
        <p:txBody>
          <a:bodyPr/>
          <a:lstStyle/>
          <a:p>
            <a:pPr eaLnBrk="1" hangingPunct="1"/>
            <a:r>
              <a:rPr lang="zh-CN" altLang="en-US" smtClean="0"/>
              <a:t>非聚集索引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84313"/>
            <a:ext cx="8450262" cy="47529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非聚集索引与图书后边的术语表类似。数据存储在一个地方，术语表存储在另一个地方。而且数据并不按术语表的顺序存放，但术语表中的每个词在书中都有确切的位置。</a:t>
            </a:r>
          </a:p>
          <a:p>
            <a:pPr eaLnBrk="1" hangingPunct="1"/>
            <a:r>
              <a:rPr lang="zh-CN" altLang="en-US" dirty="0" smtClean="0"/>
              <a:t>非聚集索引就类似于术语表，而数据就类似于一本书的内容。</a:t>
            </a:r>
          </a:p>
        </p:txBody>
      </p:sp>
      <p:sp>
        <p:nvSpPr>
          <p:cNvPr id="2355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2D70B2F-FADA-47CA-8AD0-D9C6D2033824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2355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482634-54BD-4EB5-8556-9C1293B86C75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116632"/>
            <a:ext cx="8540750" cy="720725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非聚集索引的存储示意图 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330" y="980728"/>
            <a:ext cx="4806950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日期占位符 3"/>
          <p:cNvSpPr>
            <a:spLocks noGrp="1"/>
          </p:cNvSpPr>
          <p:nvPr>
            <p:ph type="dt" sz="quarter" idx="10"/>
          </p:nvPr>
        </p:nvSpPr>
        <p:spPr>
          <a:xfrm>
            <a:off x="251520" y="6337126"/>
            <a:ext cx="2017713" cy="476250"/>
          </a:xfrm>
          <a:noFill/>
        </p:spPr>
        <p:txBody>
          <a:bodyPr/>
          <a:lstStyle/>
          <a:p>
            <a:fld id="{C62A86A2-3497-439F-BAA5-EA5D1302871A}" type="datetime8">
              <a:rPr lang="zh-CN" altLang="en-US" smtClean="0"/>
              <a:pPr/>
              <a:t>2016年3月3日11时36分</a:t>
            </a:fld>
            <a:endParaRPr lang="zh-CN" altLang="en-US" dirty="0" smtClean="0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D5B3C-3CD7-4147-8821-325BD41C8FFC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4" y="304800"/>
            <a:ext cx="8173789" cy="81915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40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sz="4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索引和视图</a:t>
            </a:r>
            <a:endParaRPr lang="zh-CN" altLang="en-US" sz="40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7813" y="1613371"/>
            <a:ext cx="6624587" cy="34559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en-US" altLang="zh-CN" sz="3600" b="1" dirty="0" smtClean="0">
                <a:latin typeface="仿宋_GB2312" pitchFamily="49" charset="-122"/>
                <a:ea typeface="仿宋_GB2312" pitchFamily="49" charset="-122"/>
              </a:rPr>
              <a:t>6.1 </a:t>
            </a:r>
            <a:r>
              <a:rPr lang="zh-CN" altLang="en-US" sz="3600" b="1" dirty="0" smtClean="0">
                <a:latin typeface="仿宋_GB2312" pitchFamily="49" charset="-122"/>
                <a:ea typeface="仿宋_GB2312" pitchFamily="49" charset="-122"/>
              </a:rPr>
              <a:t>索引</a:t>
            </a:r>
            <a:endParaRPr lang="en-US" altLang="zh-CN" sz="3600" b="1" dirty="0" smtClean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3600" b="1" dirty="0" smtClean="0">
                <a:latin typeface="仿宋_GB2312" pitchFamily="49" charset="-122"/>
                <a:ea typeface="仿宋_GB2312" pitchFamily="49" charset="-122"/>
              </a:rPr>
              <a:t>6.2 </a:t>
            </a:r>
            <a:r>
              <a:rPr lang="zh-CN" altLang="en-US" sz="3600" b="1" dirty="0" smtClean="0">
                <a:latin typeface="仿宋_GB2312" pitchFamily="49" charset="-122"/>
                <a:ea typeface="仿宋_GB2312" pitchFamily="49" charset="-122"/>
              </a:rPr>
              <a:t>视图</a:t>
            </a:r>
            <a:endParaRPr lang="en-US" altLang="zh-CN" sz="36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3600" b="1" dirty="0" smtClean="0">
                <a:latin typeface="仿宋_GB2312" pitchFamily="49" charset="-122"/>
                <a:ea typeface="仿宋_GB2312" pitchFamily="49" charset="-122"/>
              </a:rPr>
              <a:t>6.3 </a:t>
            </a:r>
            <a:r>
              <a:rPr lang="zh-CN" altLang="en-US" sz="3600" b="1" dirty="0" smtClean="0">
                <a:latin typeface="仿宋_GB2312" pitchFamily="49" charset="-122"/>
                <a:ea typeface="仿宋_GB2312" pitchFamily="49" charset="-122"/>
              </a:rPr>
              <a:t>物化视图</a:t>
            </a:r>
            <a:endParaRPr lang="en-US" altLang="zh-CN" sz="36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2090738" cy="476250"/>
          </a:xfrm>
          <a:noFill/>
        </p:spPr>
        <p:txBody>
          <a:bodyPr/>
          <a:lstStyle/>
          <a:p>
            <a:fld id="{31536AA7-398C-407C-994D-1D0149447EDE}" type="datetime8">
              <a:rPr lang="zh-CN" altLang="en-US" smtClean="0">
                <a:solidFill>
                  <a:srgbClr val="0000FF"/>
                </a:solidFill>
              </a:rPr>
              <a:pPr/>
              <a:t>2016年3月3日11时36分</a:t>
            </a:fld>
            <a:endParaRPr lang="zh-CN" altLang="en-US" smtClean="0">
              <a:solidFill>
                <a:srgbClr val="0000FF"/>
              </a:solidFill>
            </a:endParaRPr>
          </a:p>
        </p:txBody>
      </p:sp>
      <p:sp>
        <p:nvSpPr>
          <p:cNvPr id="12293" name="灯片编号占位符 4"/>
          <p:cNvSpPr txBox="1">
            <a:spLocks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8F10C3F-163C-42F5-81B0-6795A24CEDF3}" type="slidenum">
              <a:rPr lang="zh-CN" altLang="en-US" sz="1200">
                <a:solidFill>
                  <a:srgbClr val="0000FF"/>
                </a:solidFill>
              </a:rPr>
              <a:pPr algn="r"/>
              <a:t>2</a:t>
            </a:fld>
            <a:endParaRPr lang="zh-CN" altLang="en-US" sz="1200">
              <a:solidFill>
                <a:srgbClr val="0000FF"/>
              </a:solidFill>
            </a:endParaRPr>
          </a:p>
        </p:txBody>
      </p:sp>
      <p:sp>
        <p:nvSpPr>
          <p:cNvPr id="6" name="动作按钮: 前进或下一项 5">
            <a:hlinkClick r:id="rId3" action="ppaction://hlinksldjump" highlightClick="1"/>
          </p:cNvPr>
          <p:cNvSpPr/>
          <p:nvPr/>
        </p:nvSpPr>
        <p:spPr>
          <a:xfrm>
            <a:off x="827584" y="1756271"/>
            <a:ext cx="648072" cy="360040"/>
          </a:xfrm>
          <a:prstGeom prst="actionButtonForwardNex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动作按钮: 前进或下一项 6">
            <a:hlinkClick r:id="rId4" action="ppaction://hlinksldjump" highlightClick="1"/>
          </p:cNvPr>
          <p:cNvSpPr/>
          <p:nvPr/>
        </p:nvSpPr>
        <p:spPr>
          <a:xfrm>
            <a:off x="827584" y="2476351"/>
            <a:ext cx="648072" cy="360040"/>
          </a:xfrm>
          <a:prstGeom prst="actionButtonForwardNex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动作按钮: 前进或下一项 7">
            <a:hlinkClick r:id="rId5" action="ppaction://hlinksldjump" highlightClick="1"/>
          </p:cNvPr>
          <p:cNvSpPr/>
          <p:nvPr/>
        </p:nvSpPr>
        <p:spPr>
          <a:xfrm>
            <a:off x="827584" y="3196431"/>
            <a:ext cx="648072" cy="360040"/>
          </a:xfrm>
          <a:prstGeom prst="actionButtonForwardNex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非聚集索引与聚集索引的差别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0768"/>
            <a:ext cx="8540750" cy="4680620"/>
          </a:xfrm>
        </p:spPr>
        <p:txBody>
          <a:bodyPr/>
          <a:lstStyle/>
          <a:p>
            <a:pPr eaLnBrk="1" hangingPunct="1"/>
            <a:r>
              <a:rPr lang="zh-CN" altLang="zh-CN" sz="3200" dirty="0" smtClean="0"/>
              <a:t>数据不按非聚集索引关键字值的顺序排序和存储</a:t>
            </a:r>
            <a:r>
              <a:rPr lang="zh-CN" altLang="en-US" sz="3200" dirty="0" smtClean="0"/>
              <a:t>。</a:t>
            </a:r>
          </a:p>
          <a:p>
            <a:pPr eaLnBrk="1" hangingPunct="1"/>
            <a:r>
              <a:rPr lang="zh-CN" altLang="zh-CN" sz="3200" dirty="0" smtClean="0"/>
              <a:t>叶级节点不是存放数据的数据页</a:t>
            </a:r>
            <a:r>
              <a:rPr lang="zh-CN" altLang="en-US" sz="3200" dirty="0" smtClean="0"/>
              <a:t>。</a:t>
            </a:r>
          </a:p>
          <a:p>
            <a:pPr eaLnBrk="1" hangingPunct="1"/>
            <a:r>
              <a:rPr lang="zh-CN" altLang="zh-CN" sz="3200" dirty="0" smtClean="0"/>
              <a:t>非聚集索引</a:t>
            </a:r>
            <a:r>
              <a:rPr lang="en-US" altLang="zh-CN" sz="3200" dirty="0" smtClean="0"/>
              <a:t>B</a:t>
            </a:r>
            <a:r>
              <a:rPr lang="zh-CN" altLang="zh-CN" sz="3200" dirty="0" smtClean="0"/>
              <a:t>树的叶级节点是索引行。每个索引行包含非聚集索引关键字值以及一个或多个行定位器，这些行定位器指向该关键字值对应的数据行（如果索引不唯一，则可能是多行）</a:t>
            </a:r>
            <a:endParaRPr lang="zh-CN" altLang="en-US" sz="3200" dirty="0" smtClean="0"/>
          </a:p>
        </p:txBody>
      </p:sp>
      <p:sp>
        <p:nvSpPr>
          <p:cNvPr id="2560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DB9D29D-FB62-42D3-84E6-BC3366DB4873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A0256-531C-485C-BA0D-95B243DA34FC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719137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在</a:t>
            </a:r>
            <a:r>
              <a:rPr lang="en-US" altLang="zh-CN" sz="4000" smtClean="0"/>
              <a:t>eno</a:t>
            </a:r>
            <a:r>
              <a:rPr lang="zh-CN" altLang="en-US" sz="4000" smtClean="0"/>
              <a:t>列上建有非聚集索引的情形 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1871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684213" y="1268413"/>
          <a:ext cx="7659687" cy="452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Visio" r:id="rId3" imgW="5455960" imgH="3227593" progId="Visio.Drawing.11">
                  <p:embed/>
                </p:oleObj>
              </mc:Choice>
              <mc:Fallback>
                <p:oleObj name="Visio" r:id="rId3" imgW="5455960" imgH="322759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68413"/>
                        <a:ext cx="7659687" cy="452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动作按钮: 后退或前一项 5">
            <a:hlinkClick r:id="rId5" action="ppaction://hlinksldjump" highlightClick="1"/>
          </p:cNvPr>
          <p:cNvSpPr/>
          <p:nvPr/>
        </p:nvSpPr>
        <p:spPr>
          <a:xfrm>
            <a:off x="827088" y="5805488"/>
            <a:ext cx="1296987" cy="360362"/>
          </a:xfrm>
          <a:prstGeom prst="actionButtonBackPrevious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数据示例</a:t>
            </a:r>
          </a:p>
        </p:txBody>
      </p:sp>
      <p:sp>
        <p:nvSpPr>
          <p:cNvPr id="4102" name="日期占位符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31E37B6-759F-449C-8553-C28565E8A90C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4103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1EED10-32C4-4E44-BDE8-5452494B53E4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下述情况可考虑建立非聚集索引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62" cy="43926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4000" dirty="0" smtClean="0"/>
              <a:t>包含大量非重复值的列。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4000" dirty="0" smtClean="0"/>
              <a:t>经常</a:t>
            </a:r>
            <a:r>
              <a:rPr lang="zh-CN" altLang="en-US" sz="4000" dirty="0" smtClean="0"/>
              <a:t>作为查询条件使用的列。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4000" dirty="0" smtClean="0"/>
              <a:t>经常作为连接和分组条件的列。</a:t>
            </a:r>
          </a:p>
        </p:txBody>
      </p:sp>
      <p:sp>
        <p:nvSpPr>
          <p:cNvPr id="2662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417E0C6-2978-4266-B185-2D70624DCA3F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2662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922C73-9ADA-4AA9-91EF-04E883836ED1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798513"/>
          </a:xfrm>
        </p:spPr>
        <p:txBody>
          <a:bodyPr/>
          <a:lstStyle/>
          <a:p>
            <a:pPr eaLnBrk="1" hangingPunct="1"/>
            <a:r>
              <a:rPr lang="zh-CN" altLang="en-US" smtClean="0"/>
              <a:t>唯一索引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68413"/>
            <a:ext cx="8515350" cy="47529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3400" dirty="0" smtClean="0"/>
              <a:t>确保索引列不包含重复值。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3400" dirty="0" smtClean="0"/>
              <a:t>在组合唯一索引的情况下，可以确保索引列中每个值的组合都是唯一的。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3400" dirty="0" smtClean="0"/>
              <a:t>例如，如果在</a:t>
            </a:r>
            <a:r>
              <a:rPr lang="en-US" altLang="zh-CN" sz="3400" dirty="0" err="1" smtClean="0"/>
              <a:t>last_name</a:t>
            </a:r>
            <a:r>
              <a:rPr lang="zh-CN" altLang="en-US" sz="3400" dirty="0" smtClean="0"/>
              <a:t>、</a:t>
            </a:r>
            <a:r>
              <a:rPr lang="en-US" altLang="zh-CN" sz="3400" dirty="0" err="1" smtClean="0"/>
              <a:t>first_name</a:t>
            </a:r>
            <a:r>
              <a:rPr lang="zh-CN" altLang="en-US" sz="3400" dirty="0" smtClean="0"/>
              <a:t>和</a:t>
            </a:r>
            <a:r>
              <a:rPr lang="en-US" altLang="zh-CN" sz="3400" dirty="0" err="1" smtClean="0"/>
              <a:t>middle_initial</a:t>
            </a:r>
            <a:r>
              <a:rPr lang="zh-CN" altLang="en-US" sz="3400" dirty="0" smtClean="0"/>
              <a:t>列的组合上创建了唯一索引</a:t>
            </a:r>
            <a:r>
              <a:rPr lang="en-US" altLang="zh-CN" sz="3400" dirty="0" err="1" smtClean="0"/>
              <a:t>full_name</a:t>
            </a:r>
            <a:r>
              <a:rPr lang="zh-CN" altLang="en-US" sz="3400" dirty="0" smtClean="0"/>
              <a:t>，则该表中任何两个人都不可以具有完全相同的名字。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3400" dirty="0" smtClean="0"/>
              <a:t>聚集索引和非聚集索引都可以是唯一的。 </a:t>
            </a:r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CA612E-F8E1-4ACC-A40E-DF855A6B26D1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CFDB80-2694-4D39-9728-CA8719AE96A5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说明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341438"/>
            <a:ext cx="8540750" cy="4751387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如果必须要实施唯一性来确保数据的完整性，则应在列上创建</a:t>
            </a:r>
            <a:r>
              <a:rPr lang="en-US" altLang="zh-CN" sz="3200" smtClean="0"/>
              <a:t>UNIQUE</a:t>
            </a:r>
            <a:r>
              <a:rPr lang="zh-CN" altLang="en-US" sz="3200" smtClean="0"/>
              <a:t>约束或</a:t>
            </a:r>
            <a:r>
              <a:rPr lang="en-US" altLang="zh-CN" sz="3200" smtClean="0"/>
              <a:t>PRIMARY KEY</a:t>
            </a:r>
            <a:r>
              <a:rPr lang="zh-CN" altLang="en-US" sz="3200" smtClean="0"/>
              <a:t>约束，而不要创建唯一索引。</a:t>
            </a:r>
          </a:p>
          <a:p>
            <a:pPr eaLnBrk="1" hangingPunct="1"/>
            <a:r>
              <a:rPr lang="zh-CN" altLang="en-US" sz="3200" smtClean="0"/>
              <a:t>例如，如果限制身份证号码（</a:t>
            </a:r>
            <a:r>
              <a:rPr lang="en-US" altLang="zh-CN" sz="3200" smtClean="0"/>
              <a:t>sid</a:t>
            </a:r>
            <a:r>
              <a:rPr lang="zh-CN" altLang="en-US" sz="3200" smtClean="0"/>
              <a:t>）列的取值不重复，则可在</a:t>
            </a:r>
            <a:r>
              <a:rPr lang="en-US" altLang="zh-CN" sz="3200" smtClean="0"/>
              <a:t>sid</a:t>
            </a:r>
            <a:r>
              <a:rPr lang="zh-CN" altLang="en-US" sz="3200" smtClean="0"/>
              <a:t>列上创建</a:t>
            </a:r>
            <a:r>
              <a:rPr lang="en-US" altLang="zh-CN" sz="3200" smtClean="0"/>
              <a:t>UNIQUE</a:t>
            </a:r>
            <a:r>
              <a:rPr lang="zh-CN" altLang="en-US" sz="3200" smtClean="0"/>
              <a:t>约束。</a:t>
            </a:r>
          </a:p>
          <a:p>
            <a:pPr eaLnBrk="1" hangingPunct="1"/>
            <a:r>
              <a:rPr lang="zh-CN" altLang="en-US" sz="3200" smtClean="0"/>
              <a:t>实际上，当在表上创建</a:t>
            </a:r>
            <a:r>
              <a:rPr lang="en-US" altLang="zh-CN" sz="3200" smtClean="0"/>
              <a:t>PRIMARY KEY</a:t>
            </a:r>
            <a:r>
              <a:rPr lang="zh-CN" altLang="en-US" sz="3200" smtClean="0"/>
              <a:t>约束或</a:t>
            </a:r>
            <a:r>
              <a:rPr lang="en-US" altLang="zh-CN" sz="3200" smtClean="0"/>
              <a:t>UNIQUE</a:t>
            </a:r>
            <a:r>
              <a:rPr lang="zh-CN" altLang="en-US" sz="3200" smtClean="0"/>
              <a:t>约束时，系统会自动在这些列上创建唯一索引。 </a:t>
            </a:r>
          </a:p>
        </p:txBody>
      </p:sp>
      <p:sp>
        <p:nvSpPr>
          <p:cNvPr id="2867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30CB361-607B-49CB-BDBD-5C1EF2375B1F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2867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D4EF90-F4D1-419B-A128-543EC73CD43A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720725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6.1.3 </a:t>
            </a:r>
            <a:r>
              <a:rPr lang="zh-CN" altLang="en-US" sz="4000" dirty="0" smtClean="0"/>
              <a:t>创建</a:t>
            </a:r>
            <a:r>
              <a:rPr lang="zh-CN" altLang="en-US" sz="4000" dirty="0" smtClean="0"/>
              <a:t>索引 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341438"/>
            <a:ext cx="8540750" cy="475138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CREATE [UNIQUE][CLUSTERED|NONCLUSTERED]</a:t>
            </a:r>
            <a:endParaRPr lang="zh-CN" altLang="zh-CN" sz="32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  INDEX </a:t>
            </a:r>
            <a:r>
              <a:rPr lang="zh-CN" altLang="zh-CN" sz="3200" dirty="0" smtClean="0">
                <a:solidFill>
                  <a:srgbClr val="FF0000"/>
                </a:solidFill>
              </a:rPr>
              <a:t>索引名</a:t>
            </a:r>
            <a:r>
              <a:rPr lang="en-US" altLang="zh-CN" sz="3200" dirty="0" smtClean="0">
                <a:solidFill>
                  <a:srgbClr val="FF0000"/>
                </a:solidFill>
              </a:rPr>
              <a:t> ON </a:t>
            </a:r>
            <a:r>
              <a:rPr lang="zh-CN" altLang="zh-CN" sz="3200" dirty="0" smtClean="0">
                <a:solidFill>
                  <a:srgbClr val="FF0000"/>
                </a:solidFill>
              </a:rPr>
              <a:t>表名</a:t>
            </a:r>
            <a:r>
              <a:rPr lang="en-US" altLang="zh-CN" sz="3200" dirty="0" smtClean="0">
                <a:solidFill>
                  <a:srgbClr val="FF0000"/>
                </a:solidFill>
              </a:rPr>
              <a:t>(</a:t>
            </a:r>
            <a:r>
              <a:rPr lang="zh-CN" altLang="zh-CN" sz="3200" dirty="0" smtClean="0">
                <a:solidFill>
                  <a:srgbClr val="FF0000"/>
                </a:solidFill>
              </a:rPr>
              <a:t>列名</a:t>
            </a:r>
            <a:r>
              <a:rPr lang="en-US" altLang="zh-CN" sz="3200" dirty="0" smtClean="0">
                <a:solidFill>
                  <a:srgbClr val="FF0000"/>
                </a:solidFill>
              </a:rPr>
              <a:t> [,...n])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dirty="0" smtClean="0"/>
              <a:t>UNIQUE</a:t>
            </a:r>
            <a:r>
              <a:rPr lang="zh-CN" altLang="zh-CN" sz="3200" dirty="0" smtClean="0"/>
              <a:t>：创建唯一索引。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dirty="0" smtClean="0"/>
              <a:t>CLUSTERED</a:t>
            </a:r>
            <a:r>
              <a:rPr lang="zh-CN" altLang="zh-CN" sz="3200" dirty="0" smtClean="0"/>
              <a:t>：创建聚集索引。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dirty="0" smtClean="0"/>
              <a:t>NONCLUSTERED</a:t>
            </a:r>
            <a:r>
              <a:rPr lang="zh-CN" altLang="zh-CN" sz="3200" dirty="0" smtClean="0"/>
              <a:t>：创建非聚集索引。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3200" dirty="0" smtClean="0"/>
              <a:t>如果没有指定索引类型，则默认是创建非聚集索引。</a:t>
            </a:r>
          </a:p>
          <a:p>
            <a:pPr>
              <a:buFont typeface="Wingdings" pitchFamily="2" charset="2"/>
              <a:buNone/>
            </a:pPr>
            <a:endParaRPr lang="zh-CN" altLang="en-US" sz="3200" dirty="0" smtClean="0"/>
          </a:p>
        </p:txBody>
      </p:sp>
      <p:sp>
        <p:nvSpPr>
          <p:cNvPr id="2970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797A65-CBD2-44A1-8238-775580B18D63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2970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19C6D7-490B-4932-BD97-D6207C0E2129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776"/>
            <a:ext cx="8540750" cy="4680049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例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 为</a:t>
            </a:r>
            <a:r>
              <a:rPr lang="en-US" altLang="zh-CN" sz="3200" dirty="0" smtClean="0"/>
              <a:t>Student</a:t>
            </a:r>
            <a:r>
              <a:rPr lang="zh-CN" altLang="en-US" sz="3200" dirty="0" smtClean="0"/>
              <a:t>表的</a:t>
            </a:r>
            <a:r>
              <a:rPr lang="en-US" altLang="zh-CN" sz="3200" dirty="0" err="1" smtClean="0"/>
              <a:t>Sname</a:t>
            </a:r>
            <a:r>
              <a:rPr lang="zh-CN" altLang="en-US" sz="3200" dirty="0" smtClean="0"/>
              <a:t>列创建非聚集索引。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CREATE INDEX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Sname_ind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  ON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Stuent</a:t>
            </a:r>
            <a:r>
              <a:rPr lang="en-US" altLang="zh-CN" sz="3200" dirty="0" smtClean="0">
                <a:solidFill>
                  <a:srgbClr val="0000FF"/>
                </a:solidFill>
              </a:rPr>
              <a:t> (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Sname</a:t>
            </a:r>
            <a:r>
              <a:rPr lang="en-US" altLang="zh-CN" sz="3200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 为</a:t>
            </a:r>
            <a:r>
              <a:rPr lang="en-US" altLang="zh-CN" sz="3200" dirty="0" smtClean="0"/>
              <a:t>Student</a:t>
            </a:r>
            <a:r>
              <a:rPr lang="zh-CN" altLang="en-US" sz="3200" dirty="0" smtClean="0"/>
              <a:t>表的</a:t>
            </a:r>
            <a:r>
              <a:rPr lang="en-US" altLang="zh-CN" sz="3200" dirty="0" smtClean="0"/>
              <a:t>Sid</a:t>
            </a:r>
            <a:r>
              <a:rPr lang="zh-CN" altLang="en-US" sz="3200" dirty="0" smtClean="0"/>
              <a:t>列创建唯一聚集索引。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CREATE UNIQUE CLUSTERED INDEX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Sid_ind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  ON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Stuent</a:t>
            </a:r>
            <a:r>
              <a:rPr lang="en-US" altLang="zh-CN" sz="3200" dirty="0" smtClean="0">
                <a:solidFill>
                  <a:srgbClr val="0000FF"/>
                </a:solidFill>
              </a:rPr>
              <a:t> (Sid )</a:t>
            </a:r>
            <a:endParaRPr lang="zh-CN" altLang="en-US" sz="3200" dirty="0" smtClean="0">
              <a:solidFill>
                <a:srgbClr val="0000FF"/>
              </a:solidFill>
            </a:endParaRPr>
          </a:p>
        </p:txBody>
      </p:sp>
      <p:sp>
        <p:nvSpPr>
          <p:cNvPr id="3072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F433DE7-981A-4BE1-A7F8-8AC702788779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3072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889D4-2AC2-40F8-87F6-94488FD9F028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566738" y="1414463"/>
            <a:ext cx="8108950" cy="44624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 smtClean="0"/>
              <a:t>例</a:t>
            </a:r>
            <a:r>
              <a:rPr lang="en-US" altLang="zh-CN" dirty="0" smtClean="0"/>
              <a:t>3 </a:t>
            </a:r>
            <a:r>
              <a:rPr lang="zh-CN" altLang="zh-CN" dirty="0" smtClean="0"/>
              <a:t>为</a:t>
            </a:r>
            <a:r>
              <a:rPr lang="en-US" altLang="zh-CN" dirty="0" smtClean="0"/>
              <a:t>Employee</a:t>
            </a:r>
            <a:r>
              <a:rPr lang="zh-CN" altLang="zh-CN" dirty="0" smtClean="0"/>
              <a:t>表的</a:t>
            </a:r>
            <a:r>
              <a:rPr lang="en-US" altLang="zh-CN" dirty="0" err="1" smtClean="0"/>
              <a:t>FirstName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LastName</a:t>
            </a:r>
            <a:r>
              <a:rPr lang="zh-CN" altLang="zh-CN" dirty="0" smtClean="0"/>
              <a:t>列创建一个聚集索引。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CREATE CLUSTERED INDEX </a:t>
            </a:r>
            <a:r>
              <a:rPr lang="en-US" altLang="zh-CN" dirty="0" err="1" smtClean="0">
                <a:solidFill>
                  <a:srgbClr val="0000FF"/>
                </a:solidFill>
              </a:rPr>
              <a:t>EName_ind</a:t>
            </a:r>
            <a:endParaRPr lang="zh-CN" altLang="zh-CN" dirty="0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ON Employee(</a:t>
            </a:r>
            <a:r>
              <a:rPr lang="en-US" altLang="zh-CN" dirty="0" err="1" smtClean="0">
                <a:solidFill>
                  <a:srgbClr val="0000FF"/>
                </a:solidFill>
              </a:rPr>
              <a:t>FirstName,LastName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51A6346-6F7E-4E67-A42D-5928529DA6B8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3174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1D39AE-AF62-42A8-9E34-647FEFBAD74E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871538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删除索引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77825" y="1484313"/>
            <a:ext cx="8370888" cy="44656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删除索引的基本语法格式为：</a:t>
            </a:r>
          </a:p>
          <a:p>
            <a:pPr eaLnBrk="1" hangingPunct="1">
              <a:buNone/>
            </a:pPr>
            <a:r>
              <a:rPr lang="en-US" altLang="zh-CN" dirty="0" smtClean="0">
                <a:solidFill>
                  <a:srgbClr val="F81200"/>
                </a:solidFill>
              </a:rPr>
              <a:t>  DROP INDEX </a:t>
            </a:r>
            <a:r>
              <a:rPr lang="en-US" altLang="zh-CN" dirty="0">
                <a:solidFill>
                  <a:srgbClr val="F81200"/>
                </a:solidFill>
              </a:rPr>
              <a:t>&lt;</a:t>
            </a:r>
            <a:r>
              <a:rPr lang="zh-CN" altLang="en-US" dirty="0">
                <a:solidFill>
                  <a:srgbClr val="F81200"/>
                </a:solidFill>
              </a:rPr>
              <a:t>表名</a:t>
            </a:r>
            <a:r>
              <a:rPr lang="en-US" altLang="zh-CN" dirty="0">
                <a:solidFill>
                  <a:srgbClr val="F81200"/>
                </a:solidFill>
              </a:rPr>
              <a:t>&gt;.&lt;</a:t>
            </a:r>
            <a:r>
              <a:rPr lang="zh-CN" altLang="en-US" dirty="0" smtClean="0">
                <a:solidFill>
                  <a:srgbClr val="F81200"/>
                </a:solidFill>
              </a:rPr>
              <a:t>索引名</a:t>
            </a:r>
            <a:r>
              <a:rPr lang="en-US" altLang="zh-CN" dirty="0" smtClean="0">
                <a:solidFill>
                  <a:srgbClr val="F81200"/>
                </a:solidFill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000" dirty="0" smtClean="0"/>
          </a:p>
          <a:p>
            <a:r>
              <a:rPr lang="zh-CN" altLang="zh-CN" dirty="0" smtClean="0"/>
              <a:t>例</a:t>
            </a:r>
            <a:r>
              <a:rPr lang="en-US" altLang="zh-CN" dirty="0" smtClean="0"/>
              <a:t>4 </a:t>
            </a:r>
            <a:r>
              <a:rPr lang="zh-CN" altLang="zh-CN" dirty="0" smtClean="0"/>
              <a:t>删除</a:t>
            </a:r>
            <a:r>
              <a:rPr lang="en-US" altLang="zh-CN" dirty="0" smtClean="0"/>
              <a:t>Student</a:t>
            </a:r>
            <a:r>
              <a:rPr lang="zh-CN" altLang="zh-CN" dirty="0" smtClean="0"/>
              <a:t>表的</a:t>
            </a:r>
            <a:r>
              <a:rPr lang="en-US" altLang="zh-CN" dirty="0" err="1" smtClean="0"/>
              <a:t>Sname_ind</a:t>
            </a:r>
            <a:r>
              <a:rPr lang="zh-CN" altLang="zh-CN" dirty="0" smtClean="0"/>
              <a:t>索引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600" dirty="0" smtClean="0">
                <a:solidFill>
                  <a:srgbClr val="0000FF"/>
                </a:solidFill>
              </a:rPr>
              <a:t>DROP INDEX </a:t>
            </a:r>
            <a:r>
              <a:rPr lang="en-US" altLang="zh-CN" sz="3600" dirty="0" err="1" smtClean="0">
                <a:solidFill>
                  <a:srgbClr val="0000FF"/>
                </a:solidFill>
              </a:rPr>
              <a:t>Student.Sname_ind</a:t>
            </a:r>
            <a:r>
              <a:rPr lang="en-US" altLang="zh-CN" sz="3600" dirty="0" smtClean="0">
                <a:solidFill>
                  <a:srgbClr val="0000FF"/>
                </a:solidFill>
              </a:rPr>
              <a:t> </a:t>
            </a:r>
            <a:endParaRPr lang="zh-CN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277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77437E-2515-4FEF-91CE-A76F90D42F8C}" type="datetime8">
              <a:rPr lang="zh-CN" altLang="en-US" smtClean="0"/>
              <a:pPr/>
              <a:t>2016年3月3日11时41分</a:t>
            </a:fld>
            <a:endParaRPr lang="zh-CN" altLang="en-US" smtClean="0"/>
          </a:p>
        </p:txBody>
      </p:sp>
      <p:sp>
        <p:nvSpPr>
          <p:cNvPr id="3277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C81794-E1A8-41A2-8394-3C2C7F7B93AB}" type="slidenum">
              <a:rPr lang="zh-CN" altLang="en-US" smtClean="0"/>
              <a:pPr/>
              <a:t>28</a:t>
            </a:fld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pPr algn="ctr"/>
            <a:r>
              <a:rPr lang="en-US" altLang="zh-CN" sz="4000" b="1" dirty="0" smtClean="0">
                <a:solidFill>
                  <a:srgbClr val="0039AC"/>
                </a:solidFill>
                <a:latin typeface="楷体_GB2312" pitchFamily="49" charset="-122"/>
                <a:ea typeface="楷体_GB2312" pitchFamily="49" charset="-122"/>
              </a:rPr>
              <a:t>6.2 </a:t>
            </a:r>
            <a:r>
              <a:rPr lang="zh-CN" altLang="en-US" sz="4000" b="1" dirty="0" smtClean="0">
                <a:solidFill>
                  <a:srgbClr val="0039AC"/>
                </a:solidFill>
                <a:latin typeface="楷体_GB2312" pitchFamily="49" charset="-122"/>
                <a:ea typeface="楷体_GB2312" pitchFamily="49" charset="-122"/>
              </a:rPr>
              <a:t>视图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84313"/>
            <a:ext cx="6264275" cy="4191000"/>
          </a:xfrm>
        </p:spPr>
        <p:txBody>
          <a:bodyPr/>
          <a:lstStyle/>
          <a:p>
            <a:r>
              <a:rPr lang="en-US" altLang="zh-CN" sz="3800" b="1" dirty="0" smtClean="0">
                <a:latin typeface="仿宋_GB2312" pitchFamily="49" charset="-122"/>
                <a:ea typeface="仿宋_GB2312" pitchFamily="49" charset="-122"/>
              </a:rPr>
              <a:t>6.2.1 </a:t>
            </a:r>
            <a:r>
              <a:rPr lang="zh-CN" altLang="en-US" sz="3800" b="1" dirty="0" smtClean="0">
                <a:latin typeface="仿宋_GB2312" pitchFamily="49" charset="-122"/>
                <a:ea typeface="仿宋_GB2312" pitchFamily="49" charset="-122"/>
              </a:rPr>
              <a:t>概念概念 </a:t>
            </a:r>
          </a:p>
          <a:p>
            <a:r>
              <a:rPr lang="en-US" altLang="zh-CN" sz="3800" b="1" dirty="0" smtClean="0">
                <a:latin typeface="仿宋_GB2312" pitchFamily="49" charset="-122"/>
                <a:ea typeface="仿宋_GB2312" pitchFamily="49" charset="-122"/>
              </a:rPr>
              <a:t>6.2.2 </a:t>
            </a:r>
            <a:r>
              <a:rPr lang="zh-CN" altLang="en-US" sz="3800" b="1" dirty="0" smtClean="0">
                <a:latin typeface="仿宋_GB2312" pitchFamily="49" charset="-122"/>
                <a:ea typeface="仿宋_GB2312" pitchFamily="49" charset="-122"/>
              </a:rPr>
              <a:t>定义视图</a:t>
            </a:r>
          </a:p>
          <a:p>
            <a:r>
              <a:rPr lang="en-US" altLang="zh-CN" sz="3800" b="1" dirty="0" smtClean="0">
                <a:latin typeface="仿宋_GB2312" pitchFamily="49" charset="-122"/>
                <a:ea typeface="仿宋_GB2312" pitchFamily="49" charset="-122"/>
              </a:rPr>
              <a:t>6.2.3 </a:t>
            </a:r>
            <a:r>
              <a:rPr lang="zh-CN" altLang="en-US" sz="3800" b="1" dirty="0" smtClean="0">
                <a:latin typeface="仿宋_GB2312" pitchFamily="49" charset="-122"/>
                <a:ea typeface="仿宋_GB2312" pitchFamily="49" charset="-122"/>
              </a:rPr>
              <a:t>通过视图查询数据 </a:t>
            </a:r>
          </a:p>
          <a:p>
            <a:r>
              <a:rPr lang="en-US" altLang="zh-CN" sz="3800" b="1" dirty="0" smtClean="0">
                <a:latin typeface="仿宋_GB2312" pitchFamily="49" charset="-122"/>
                <a:ea typeface="仿宋_GB2312" pitchFamily="49" charset="-122"/>
              </a:rPr>
              <a:t>6.2.4 </a:t>
            </a:r>
            <a:r>
              <a:rPr lang="zh-CN" altLang="en-US" sz="3800" b="1" dirty="0" smtClean="0">
                <a:latin typeface="仿宋_GB2312" pitchFamily="49" charset="-122"/>
                <a:ea typeface="仿宋_GB2312" pitchFamily="49" charset="-122"/>
              </a:rPr>
              <a:t>修改和删除视图</a:t>
            </a:r>
          </a:p>
          <a:p>
            <a:r>
              <a:rPr lang="en-US" altLang="zh-CN" sz="3800" b="1" dirty="0" smtClean="0">
                <a:latin typeface="仿宋_GB2312" pitchFamily="49" charset="-122"/>
                <a:ea typeface="仿宋_GB2312" pitchFamily="49" charset="-122"/>
              </a:rPr>
              <a:t>6.2.5 </a:t>
            </a:r>
            <a:r>
              <a:rPr lang="zh-CN" altLang="en-US" sz="3800" b="1" dirty="0" smtClean="0">
                <a:latin typeface="仿宋_GB2312" pitchFamily="49" charset="-122"/>
                <a:ea typeface="仿宋_GB2312" pitchFamily="49" charset="-122"/>
              </a:rPr>
              <a:t>视图的作用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27FE4C-6275-42D4-9DD2-457B827D0933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C7EB8-8B6B-4E2B-B225-BB2A5A28A7F7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索引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566738" y="1414463"/>
            <a:ext cx="8001000" cy="4678362"/>
          </a:xfrm>
        </p:spPr>
        <p:txBody>
          <a:bodyPr/>
          <a:lstStyle/>
          <a:p>
            <a:r>
              <a:rPr lang="en-US" altLang="zh-CN" sz="4000" dirty="0" smtClean="0"/>
              <a:t>6.1.1 </a:t>
            </a:r>
            <a:r>
              <a:rPr lang="zh-CN" altLang="zh-CN" sz="4000" dirty="0" smtClean="0"/>
              <a:t>索引基本概念</a:t>
            </a:r>
            <a:endParaRPr lang="en-US" altLang="zh-CN" sz="4000" dirty="0" smtClean="0"/>
          </a:p>
          <a:p>
            <a:r>
              <a:rPr lang="en-US" altLang="zh-CN" sz="4000" dirty="0" smtClean="0"/>
              <a:t>6.1.2 </a:t>
            </a:r>
            <a:r>
              <a:rPr lang="zh-CN" altLang="zh-CN" sz="4000" dirty="0" smtClean="0"/>
              <a:t>索引的存储结构及分类</a:t>
            </a:r>
          </a:p>
          <a:p>
            <a:r>
              <a:rPr lang="en-US" altLang="zh-CN" sz="4000" dirty="0" smtClean="0"/>
              <a:t>6.1.3 </a:t>
            </a:r>
            <a:r>
              <a:rPr lang="zh-CN" altLang="zh-CN" sz="4000" dirty="0" smtClean="0"/>
              <a:t>创建和删除索引</a:t>
            </a:r>
            <a:endParaRPr lang="zh-CN" altLang="en-US" sz="4000" dirty="0" smtClean="0"/>
          </a:p>
        </p:txBody>
      </p:sp>
      <p:sp>
        <p:nvSpPr>
          <p:cNvPr id="1126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FB5EF3-C143-49F0-9EB1-82C5E2BD191B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1126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8E4102-14ED-4435-9F09-92CA570F56C2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 </a:t>
            </a:r>
            <a:r>
              <a:rPr lang="zh-CN" altLang="en-US" dirty="0" smtClean="0"/>
              <a:t>基本概念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064500" cy="4465637"/>
          </a:xfrm>
          <a:noFill/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mtClean="0"/>
              <a:t>视图是由从数据库的基本表中选取出来的数据组成的逻辑窗口，</a:t>
            </a:r>
            <a:endParaRPr lang="en-US" altLang="zh-CN" smtClean="0"/>
          </a:p>
          <a:p>
            <a:pPr>
              <a:lnSpc>
                <a:spcPct val="114000"/>
              </a:lnSpc>
            </a:pPr>
            <a:r>
              <a:rPr lang="zh-CN" altLang="zh-CN" smtClean="0"/>
              <a:t>是基本表的部分行和列数据的组合。</a:t>
            </a:r>
            <a:endParaRPr lang="en-US" altLang="zh-CN" smtClean="0"/>
          </a:p>
          <a:p>
            <a:pPr>
              <a:lnSpc>
                <a:spcPct val="114000"/>
              </a:lnSpc>
            </a:pPr>
            <a:r>
              <a:rPr lang="zh-CN" altLang="zh-CN" smtClean="0"/>
              <a:t>视图是一个虚表。</a:t>
            </a:r>
            <a:endParaRPr lang="en-US" altLang="zh-CN" smtClean="0"/>
          </a:p>
          <a:p>
            <a:pPr>
              <a:lnSpc>
                <a:spcPct val="114000"/>
              </a:lnSpc>
            </a:pPr>
            <a:r>
              <a:rPr lang="zh-CN" altLang="zh-CN" smtClean="0"/>
              <a:t>数据库中只存储视图的定义，而不存储视图所包含的数据</a:t>
            </a:r>
            <a:r>
              <a:rPr lang="zh-CN" altLang="en-US" smtClean="0"/>
              <a:t>。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4671A1-7F29-4D6A-879D-7684483B183E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zh-CN" smtClean="0"/>
              <a:t>视图与基本表关系</a:t>
            </a:r>
            <a:endParaRPr lang="zh-CN" altLang="en-US" smtClean="0"/>
          </a:p>
        </p:txBody>
      </p:sp>
      <p:sp>
        <p:nvSpPr>
          <p:cNvPr id="35843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BCAB762-9E64-4D4E-B315-1D74CDB14668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3584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1EDF73-B137-41B9-9CD4-7492708717B3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  <p:pic>
        <p:nvPicPr>
          <p:cNvPr id="35845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1125538"/>
            <a:ext cx="835183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6.2.2 </a:t>
            </a:r>
            <a:r>
              <a:rPr lang="zh-CN" altLang="en-US" dirty="0" smtClean="0"/>
              <a:t>定义视图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424863" cy="4537075"/>
          </a:xfrm>
        </p:spPr>
        <p:txBody>
          <a:bodyPr/>
          <a:lstStyle/>
          <a:p>
            <a:pPr marL="476250" indent="-476250"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CREATE VIEW &lt;</a:t>
            </a:r>
            <a:r>
              <a:rPr lang="zh-CN" altLang="en-US" dirty="0">
                <a:solidFill>
                  <a:srgbClr val="FF0000"/>
                </a:solidFill>
              </a:rPr>
              <a:t>视图名</a:t>
            </a:r>
            <a:r>
              <a:rPr lang="en-US" altLang="zh-CN" dirty="0" smtClean="0">
                <a:solidFill>
                  <a:srgbClr val="FF0000"/>
                </a:solidFill>
              </a:rPr>
              <a:t>&gt;[(</a:t>
            </a:r>
            <a:r>
              <a:rPr lang="zh-CN" altLang="en-US" dirty="0">
                <a:solidFill>
                  <a:srgbClr val="FF0000"/>
                </a:solidFill>
              </a:rPr>
              <a:t>视图列名表</a:t>
            </a:r>
            <a:r>
              <a:rPr lang="en-US" altLang="zh-CN" dirty="0">
                <a:solidFill>
                  <a:srgbClr val="FF0000"/>
                </a:solidFill>
              </a:rPr>
              <a:t>)]</a:t>
            </a:r>
          </a:p>
          <a:p>
            <a:pPr marL="476250" indent="-476250" algn="just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	AS </a:t>
            </a:r>
          </a:p>
          <a:p>
            <a:pPr marL="476250" indent="-476250" algn="just"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 查询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zh-CN" dirty="0" smtClean="0"/>
              <a:t>查询语句中通常不包含</a:t>
            </a:r>
            <a:r>
              <a:rPr lang="en-US" altLang="zh-CN" dirty="0" smtClean="0"/>
              <a:t>ORDER BY</a:t>
            </a:r>
            <a:r>
              <a:rPr lang="zh-CN" altLang="zh-CN" dirty="0" smtClean="0"/>
              <a:t>和</a:t>
            </a:r>
            <a:r>
              <a:rPr lang="en-US" altLang="zh-CN" dirty="0" smtClean="0"/>
              <a:t>DISTINCT</a:t>
            </a:r>
            <a:r>
              <a:rPr lang="zh-CN" altLang="zh-CN" dirty="0" smtClean="0"/>
              <a:t>子句。</a:t>
            </a:r>
          </a:p>
          <a:p>
            <a:pPr>
              <a:defRPr/>
            </a:pPr>
            <a:r>
              <a:rPr lang="zh-CN" altLang="zh-CN" dirty="0" smtClean="0"/>
              <a:t>在定义视图时要么指定视图的全部列名，要么全部省略不写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0C2CF6-E0FF-47CD-BA33-9EE1E8576D23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10600" cy="4824412"/>
          </a:xfrm>
        </p:spPr>
        <p:txBody>
          <a:bodyPr/>
          <a:lstStyle/>
          <a:p>
            <a:r>
              <a:rPr lang="zh-CN" altLang="zh-CN" sz="3200" dirty="0" smtClean="0"/>
              <a:t>如果省略了视图的“列名表</a:t>
            </a:r>
            <a:r>
              <a:rPr lang="en-US" altLang="zh-CN" sz="3200" dirty="0" smtClean="0"/>
              <a:t>”</a:t>
            </a:r>
            <a:r>
              <a:rPr lang="zh-CN" altLang="zh-CN" sz="3200" dirty="0" smtClean="0"/>
              <a:t>部分，则视图的列名与查询语句结果显示的列名相同。</a:t>
            </a:r>
            <a:endParaRPr lang="en-US" altLang="zh-CN" sz="3200" dirty="0" smtClean="0"/>
          </a:p>
          <a:p>
            <a:r>
              <a:rPr lang="zh-CN" altLang="zh-CN" sz="3200" dirty="0" smtClean="0"/>
              <a:t>如下三种情况下必须明确指定视图列名：</a:t>
            </a:r>
          </a:p>
          <a:p>
            <a:pPr lvl="1"/>
            <a:r>
              <a:rPr lang="zh-CN" altLang="zh-CN" sz="3000" dirty="0" smtClean="0"/>
              <a:t>某个目标列是函数或表达式，并且没有为这样的列起别名。</a:t>
            </a:r>
          </a:p>
          <a:p>
            <a:pPr lvl="1"/>
            <a:r>
              <a:rPr lang="zh-CN" altLang="zh-CN" sz="3000" dirty="0" smtClean="0"/>
              <a:t>多表连接时选出了几个同名列作为视图的字段。</a:t>
            </a:r>
          </a:p>
          <a:p>
            <a:pPr lvl="1"/>
            <a:r>
              <a:rPr lang="zh-CN" altLang="zh-CN" sz="3000" dirty="0" smtClean="0"/>
              <a:t>需要在视图中为列选用新的更合适的列名。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EE08D2-ADD8-464A-88FE-BB120B74EE13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定义单源表视图</a:t>
            </a:r>
            <a:r>
              <a:rPr lang="zh-CN" altLang="en-US" smtClean="0"/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351837" cy="4392612"/>
          </a:xfrm>
        </p:spPr>
        <p:txBody>
          <a:bodyPr/>
          <a:lstStyle/>
          <a:p>
            <a:r>
              <a:rPr lang="zh-CN" altLang="en-US" sz="3700" smtClean="0"/>
              <a:t>视图取自一个基本表的部分行、列，视图行列与基本表行列对应，</a:t>
            </a:r>
          </a:p>
          <a:p>
            <a:r>
              <a:rPr lang="zh-CN" altLang="en-US" sz="3700" smtClean="0"/>
              <a:t>一般可看可改。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25CC04-EC49-464A-A5CF-39DB96C4D912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539552" y="1340768"/>
            <a:ext cx="7772400" cy="136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．建立查询信息管理系学生的学号、姓名、性别和年龄的视图。</a:t>
            </a:r>
            <a:r>
              <a:rPr lang="zh-CN" altLang="en-US" sz="36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-소망B"/>
              </a:rPr>
              <a:t> </a:t>
            </a:r>
            <a:endParaRPr lang="zh-CN" altLang="en-US" sz="3600" b="1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  <a:cs typeface="-소망B"/>
            </a:endParaRPr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9" y="2709664"/>
            <a:ext cx="7921252" cy="3239616"/>
          </a:xfrm>
          <a:noFill/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 smtClean="0"/>
              <a:t>  CREATE VIEW </a:t>
            </a:r>
            <a:r>
              <a:rPr lang="en-US" altLang="zh-CN" sz="3200" dirty="0" err="1" smtClean="0"/>
              <a:t>IS_Student</a:t>
            </a:r>
            <a:endParaRPr lang="en-US" altLang="zh-CN" sz="3200" dirty="0" smtClean="0"/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 smtClean="0"/>
              <a:t>	AS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 smtClean="0"/>
              <a:t>		SELECT </a:t>
            </a:r>
            <a:r>
              <a:rPr lang="en-US" altLang="zh-CN" sz="3200" dirty="0" err="1" smtClean="0"/>
              <a:t>Sno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Sname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Ssex</a:t>
            </a:r>
            <a:r>
              <a:rPr lang="en-US" altLang="zh-CN" sz="3200" dirty="0" smtClean="0"/>
              <a:t>, Sage</a:t>
            </a:r>
            <a:endParaRPr lang="en-US" altLang="zh-CN" sz="3200" dirty="0" smtClean="0"/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 smtClean="0"/>
              <a:t>		  FROM Student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 smtClean="0"/>
              <a:t>       WHERE </a:t>
            </a:r>
            <a:r>
              <a:rPr lang="en-US" altLang="zh-CN" sz="3200" dirty="0" err="1" smtClean="0"/>
              <a:t>Sdept</a:t>
            </a:r>
            <a:r>
              <a:rPr lang="en-US" altLang="zh-CN" sz="3200" dirty="0" smtClean="0"/>
              <a:t> = '</a:t>
            </a:r>
            <a:r>
              <a:rPr lang="zh-CN" altLang="en-US" sz="3200" dirty="0" smtClean="0"/>
              <a:t>信息管理系</a:t>
            </a:r>
            <a:r>
              <a:rPr lang="en-US" altLang="zh-CN" sz="3200" dirty="0" smtClean="0"/>
              <a:t>'</a:t>
            </a:r>
            <a:r>
              <a:rPr lang="zh-CN" altLang="en-US" sz="3200" dirty="0" smtClean="0"/>
              <a:t>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1F1536-55B2-430C-B79F-7A967811C7F7}" type="datetime8">
              <a:rPr lang="zh-CN" altLang="en-US" smtClean="0"/>
              <a:pPr>
                <a:defRPr/>
              </a:pPr>
              <a:t>2016年3月3日11时48分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414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414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autoUpdateAnimBg="0"/>
      <p:bldP spid="41472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定义多源表视图</a:t>
            </a:r>
            <a:r>
              <a:rPr lang="zh-CN" altLang="en-US" smtClean="0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6192837" cy="4321175"/>
          </a:xfrm>
        </p:spPr>
        <p:txBody>
          <a:bodyPr/>
          <a:lstStyle/>
          <a:p>
            <a:r>
              <a:rPr lang="zh-CN" altLang="en-US" sz="4200" smtClean="0"/>
              <a:t>子查询源表多于一个，</a:t>
            </a:r>
          </a:p>
          <a:p>
            <a:r>
              <a:rPr lang="zh-CN" altLang="en-US" sz="4200" smtClean="0"/>
              <a:t>一般可看不可改。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8712E2-1927-463B-9C58-ED574A2F6C88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467544" y="1196752"/>
            <a:ext cx="77724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．建立信息管理系选修了</a:t>
            </a:r>
            <a:r>
              <a:rPr lang="en-US" altLang="zh-CN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C001</a:t>
            </a:r>
            <a:r>
              <a:rPr lang="zh-CN" altLang="en-US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号课程的</a:t>
            </a:r>
            <a:r>
              <a:rPr lang="zh-CN" altLang="en-US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学生学号、姓名和成绩的视图。</a:t>
            </a:r>
            <a:r>
              <a:rPr lang="zh-CN" altLang="en-US" sz="36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-소망B"/>
              </a:rPr>
              <a:t> </a:t>
            </a:r>
            <a:endParaRPr lang="zh-CN" altLang="en-US" sz="3600" b="1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  <a:cs typeface="-소망B"/>
            </a:endParaRPr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2420938"/>
            <a:ext cx="8135938" cy="3671887"/>
          </a:xfrm>
          <a:noFill/>
        </p:spPr>
        <p:txBody>
          <a:bodyPr/>
          <a:lstStyle/>
          <a:p>
            <a:pPr>
              <a:lnSpc>
                <a:spcPct val="106000"/>
              </a:lnSpc>
              <a:buFontTx/>
              <a:buNone/>
            </a:pPr>
            <a:r>
              <a:rPr lang="en-US" altLang="zh-CN" sz="2900" dirty="0" smtClean="0"/>
              <a:t>CREATE VIEW </a:t>
            </a:r>
            <a:r>
              <a:rPr lang="en-US" altLang="zh-CN" sz="3200" dirty="0" smtClean="0"/>
              <a:t>V_IS_S1</a:t>
            </a:r>
            <a:r>
              <a:rPr lang="zh-CN" altLang="en-US" sz="2900" dirty="0" smtClean="0"/>
              <a:t>（</a:t>
            </a:r>
            <a:r>
              <a:rPr lang="en-US" altLang="zh-CN" sz="2900" dirty="0" err="1" smtClean="0"/>
              <a:t>Sno</a:t>
            </a:r>
            <a:r>
              <a:rPr lang="en-US" altLang="zh-CN" sz="2900" dirty="0" smtClean="0"/>
              <a:t>, </a:t>
            </a:r>
            <a:r>
              <a:rPr lang="en-US" altLang="zh-CN" sz="2900" dirty="0" err="1" smtClean="0"/>
              <a:t>Sname</a:t>
            </a:r>
            <a:r>
              <a:rPr lang="en-US" altLang="zh-CN" sz="2900" dirty="0" smtClean="0"/>
              <a:t>, Grade</a:t>
            </a:r>
            <a:r>
              <a:rPr lang="zh-CN" altLang="en-US" sz="2900" dirty="0" smtClean="0"/>
              <a:t>）</a:t>
            </a:r>
          </a:p>
          <a:p>
            <a:pPr>
              <a:lnSpc>
                <a:spcPct val="106000"/>
              </a:lnSpc>
              <a:spcBef>
                <a:spcPct val="0"/>
              </a:spcBef>
              <a:buFontTx/>
              <a:buNone/>
            </a:pPr>
            <a:r>
              <a:rPr lang="zh-CN" altLang="en-US" sz="2900" dirty="0" smtClean="0"/>
              <a:t>	</a:t>
            </a:r>
            <a:r>
              <a:rPr lang="en-US" altLang="zh-CN" sz="2900" dirty="0" smtClean="0"/>
              <a:t>AS</a:t>
            </a:r>
          </a:p>
          <a:p>
            <a:pPr>
              <a:lnSpc>
                <a:spcPct val="106000"/>
              </a:lnSpc>
              <a:spcBef>
                <a:spcPct val="0"/>
              </a:spcBef>
              <a:buFontTx/>
              <a:buNone/>
            </a:pPr>
            <a:r>
              <a:rPr lang="en-US" altLang="zh-CN" sz="2900" dirty="0" smtClean="0"/>
              <a:t>	   SELECT </a:t>
            </a:r>
            <a:r>
              <a:rPr lang="en-US" altLang="zh-CN" sz="2900" dirty="0" err="1" smtClean="0"/>
              <a:t>Student.Sno</a:t>
            </a:r>
            <a:r>
              <a:rPr lang="en-US" altLang="zh-CN" sz="2900" dirty="0" smtClean="0"/>
              <a:t>, </a:t>
            </a:r>
            <a:r>
              <a:rPr lang="en-US" altLang="zh-CN" sz="2900" dirty="0" err="1" smtClean="0"/>
              <a:t>Sname</a:t>
            </a:r>
            <a:r>
              <a:rPr lang="en-US" altLang="zh-CN" sz="2900" dirty="0" smtClean="0"/>
              <a:t>, Sage</a:t>
            </a:r>
          </a:p>
          <a:p>
            <a:pPr>
              <a:lnSpc>
                <a:spcPct val="106000"/>
              </a:lnSpc>
              <a:buFontTx/>
              <a:buNone/>
            </a:pPr>
            <a:r>
              <a:rPr lang="en-US" altLang="zh-CN" sz="2900" dirty="0" smtClean="0"/>
              <a:t>		  FROM Student, SC </a:t>
            </a:r>
          </a:p>
          <a:p>
            <a:pPr>
              <a:lnSpc>
                <a:spcPct val="106000"/>
              </a:lnSpc>
              <a:buFontTx/>
              <a:buNone/>
            </a:pPr>
            <a:r>
              <a:rPr lang="en-US" altLang="zh-CN" sz="2900" dirty="0" smtClean="0"/>
              <a:t>		  WHERE </a:t>
            </a:r>
            <a:r>
              <a:rPr lang="en-US" altLang="zh-CN" sz="2900" dirty="0" err="1" smtClean="0"/>
              <a:t>Sdept</a:t>
            </a:r>
            <a:r>
              <a:rPr lang="en-US" altLang="zh-CN" sz="2900" dirty="0" smtClean="0"/>
              <a:t> = </a:t>
            </a:r>
            <a:r>
              <a:rPr lang="en-US" altLang="zh-CN" sz="2800" dirty="0" smtClean="0"/>
              <a:t>'</a:t>
            </a:r>
            <a:r>
              <a:rPr lang="zh-CN" altLang="en-US" sz="2900" dirty="0" smtClean="0"/>
              <a:t>信息管理系</a:t>
            </a:r>
            <a:r>
              <a:rPr lang="en-US" altLang="zh-CN" sz="2800" dirty="0" smtClean="0"/>
              <a:t>'</a:t>
            </a:r>
            <a:endParaRPr lang="zh-CN" altLang="en-US" sz="2900" dirty="0" smtClean="0"/>
          </a:p>
          <a:p>
            <a:pPr>
              <a:lnSpc>
                <a:spcPct val="106000"/>
              </a:lnSpc>
              <a:buFontTx/>
              <a:buNone/>
            </a:pPr>
            <a:r>
              <a:rPr lang="en-US" altLang="zh-CN" sz="2900" dirty="0" smtClean="0"/>
              <a:t>		    AND </a:t>
            </a:r>
            <a:r>
              <a:rPr lang="en-US" altLang="zh-CN" sz="2900" dirty="0" err="1" smtClean="0"/>
              <a:t>Student.Sno</a:t>
            </a:r>
            <a:r>
              <a:rPr lang="en-US" altLang="zh-CN" sz="2900" dirty="0" smtClean="0"/>
              <a:t> = </a:t>
            </a:r>
            <a:r>
              <a:rPr lang="en-US" altLang="zh-CN" sz="2900" dirty="0" err="1" smtClean="0"/>
              <a:t>SC.Sno</a:t>
            </a:r>
            <a:r>
              <a:rPr lang="en-US" altLang="zh-CN" sz="2900" dirty="0" smtClean="0"/>
              <a:t> </a:t>
            </a:r>
          </a:p>
          <a:p>
            <a:pPr>
              <a:lnSpc>
                <a:spcPct val="106000"/>
              </a:lnSpc>
              <a:buFontTx/>
              <a:buNone/>
            </a:pPr>
            <a:r>
              <a:rPr lang="en-US" altLang="zh-CN" sz="2900" dirty="0" smtClean="0"/>
              <a:t>             AND </a:t>
            </a:r>
            <a:r>
              <a:rPr lang="en-US" altLang="zh-CN" sz="2900" dirty="0" err="1" smtClean="0"/>
              <a:t>SC.Cno</a:t>
            </a:r>
            <a:r>
              <a:rPr lang="en-US" altLang="zh-CN" sz="2900" dirty="0" smtClean="0"/>
              <a:t> = </a:t>
            </a:r>
            <a:r>
              <a:rPr lang="en-US" altLang="zh-CN" sz="2800" dirty="0" smtClean="0"/>
              <a:t>'</a:t>
            </a:r>
            <a:r>
              <a:rPr lang="en-US" altLang="zh-CN" sz="2900" dirty="0" smtClean="0"/>
              <a:t>C001</a:t>
            </a:r>
            <a:r>
              <a:rPr lang="en-US" altLang="zh-CN" sz="2800" dirty="0" smtClean="0"/>
              <a:t>'</a:t>
            </a:r>
            <a:r>
              <a:rPr lang="en-US" altLang="zh-CN" sz="2900" dirty="0" smtClean="0"/>
              <a:t>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98F269-9887-47BE-BB93-B90D1A9E5A13}" type="datetime8">
              <a:rPr lang="zh-CN" altLang="en-US" smtClean="0"/>
              <a:pPr>
                <a:defRPr/>
              </a:pPr>
              <a:t>2016年3月3日11时50分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1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17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17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17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17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417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417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autoUpdateAnimBg="0"/>
      <p:bldP spid="417796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在已有视图上定义新视图</a:t>
            </a:r>
            <a:r>
              <a:rPr lang="zh-CN" altLang="en-US" smtClean="0"/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848600" cy="4176713"/>
          </a:xfrm>
        </p:spPr>
        <p:txBody>
          <a:bodyPr/>
          <a:lstStyle/>
          <a:p>
            <a:r>
              <a:rPr lang="zh-CN" altLang="en-US" sz="3800" smtClean="0"/>
              <a:t>视图的数据源可以来自其它的视图。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7E555-784A-4815-8F6A-092B983E23E6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611188" y="1341438"/>
            <a:ext cx="7772400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．</a:t>
            </a:r>
            <a:r>
              <a:rPr lang="zh-CN" altLang="zh-CN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利用例</a:t>
            </a:r>
            <a:r>
              <a:rPr lang="en-US" altLang="zh-CN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zh-CN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建立的视图，建立查询信息管理系年龄小于</a:t>
            </a:r>
            <a:r>
              <a:rPr lang="en-US" altLang="zh-CN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20</a:t>
            </a:r>
            <a:r>
              <a:rPr lang="zh-CN" altLang="zh-CN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的学生的学号、姓名和年龄的视图</a:t>
            </a:r>
            <a:r>
              <a:rPr lang="zh-CN" altLang="zh-CN" sz="34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-소망B"/>
              </a:rPr>
              <a:t> </a:t>
            </a:r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3568" y="2997200"/>
            <a:ext cx="7788920" cy="295275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CREATE VIEW </a:t>
            </a:r>
            <a:r>
              <a:rPr lang="en-US" altLang="zh-CN" sz="3200" dirty="0" err="1" smtClean="0"/>
              <a:t>IS_Student_Sage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AS</a:t>
            </a:r>
            <a:endParaRPr lang="zh-CN" altLang="zh-CN" sz="32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 smtClean="0"/>
              <a:t>  SELECT </a:t>
            </a:r>
            <a:r>
              <a:rPr lang="en-US" altLang="zh-CN" sz="3200" dirty="0" err="1" smtClean="0"/>
              <a:t>Sno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Sname</a:t>
            </a:r>
            <a:r>
              <a:rPr lang="en-US" altLang="zh-CN" sz="3200" dirty="0" smtClean="0"/>
              <a:t>, Sage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 FROM </a:t>
            </a:r>
            <a:r>
              <a:rPr lang="en-US" altLang="zh-CN" sz="3200" dirty="0" err="1" smtClean="0"/>
              <a:t>IS_Student</a:t>
            </a:r>
            <a:r>
              <a:rPr lang="en-US" altLang="zh-CN" sz="32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 WHERE Sage &lt; 20</a:t>
            </a:r>
            <a:r>
              <a:rPr lang="en-US" altLang="zh-CN" sz="2900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0655F9-37F7-4A49-AE65-A8A7AB8B74F6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1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19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autoUpdateAnimBg="0"/>
      <p:bldP spid="41984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71993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6.1 </a:t>
            </a:r>
            <a:r>
              <a:rPr lang="zh-CN" altLang="en-US" dirty="0" smtClean="0"/>
              <a:t>索引基本概念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340768"/>
            <a:ext cx="8305800" cy="46799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索引与书籍中的目录类似。</a:t>
            </a:r>
          </a:p>
          <a:p>
            <a:pPr eaLnBrk="1" hangingPunct="1"/>
            <a:r>
              <a:rPr lang="zh-CN" altLang="en-US" dirty="0" smtClean="0"/>
              <a:t>索引使对数据的查找不需要对整个表进行扫描，就可以在其中找到所需数据。</a:t>
            </a:r>
          </a:p>
          <a:p>
            <a:pPr eaLnBrk="1" hangingPunct="1"/>
            <a:r>
              <a:rPr lang="zh-CN" altLang="en-US" dirty="0" smtClean="0"/>
              <a:t>可以为表中的单个列建立索引，也可以为一组列（索引项）建立索引。</a:t>
            </a:r>
          </a:p>
          <a:p>
            <a:pPr eaLnBrk="1" hangingPunct="1"/>
            <a:r>
              <a:rPr lang="zh-CN" altLang="en-US" dirty="0" smtClean="0"/>
              <a:t>索引一般采用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树结构。</a:t>
            </a:r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F4477CD-3B46-4789-8651-ACD78263026B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1229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B3ACBD-AFD9-4D2E-A042-DBB0CA9DEF79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4751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sz="3400" kern="1200" dirty="0" smtClean="0">
                <a:solidFill>
                  <a:srgbClr val="FF0000"/>
                </a:solidFill>
              </a:rPr>
              <a:t>例</a:t>
            </a:r>
            <a:r>
              <a:rPr lang="en-US" altLang="zh-CN" sz="3400" kern="1200" dirty="0" smtClean="0">
                <a:solidFill>
                  <a:srgbClr val="FF0000"/>
                </a:solidFill>
              </a:rPr>
              <a:t>4  </a:t>
            </a:r>
            <a:r>
              <a:rPr lang="zh-CN" altLang="zh-CN" sz="3400" kern="1200" dirty="0" smtClean="0">
                <a:solidFill>
                  <a:srgbClr val="FF0000"/>
                </a:solidFill>
              </a:rPr>
              <a:t>在例</a:t>
            </a:r>
            <a:r>
              <a:rPr lang="en-US" altLang="zh-CN" sz="3400" kern="1200" dirty="0" smtClean="0">
                <a:solidFill>
                  <a:srgbClr val="FF0000"/>
                </a:solidFill>
              </a:rPr>
              <a:t>1</a:t>
            </a:r>
            <a:r>
              <a:rPr lang="zh-CN" altLang="zh-CN" sz="3400" kern="1200" dirty="0" smtClean="0">
                <a:solidFill>
                  <a:srgbClr val="FF0000"/>
                </a:solidFill>
              </a:rPr>
              <a:t>所建的视图基础上，例</a:t>
            </a:r>
            <a:r>
              <a:rPr lang="en-US" altLang="zh-CN" sz="3400" kern="1200" dirty="0" smtClean="0">
                <a:solidFill>
                  <a:srgbClr val="FF0000"/>
                </a:solidFill>
              </a:rPr>
              <a:t>2</a:t>
            </a:r>
            <a:r>
              <a:rPr lang="zh-CN" altLang="zh-CN" sz="3400" kern="1200" dirty="0" smtClean="0">
                <a:solidFill>
                  <a:srgbClr val="FF0000"/>
                </a:solidFill>
              </a:rPr>
              <a:t>的视图定义可改为：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CREATE VIEW V_IS_S2(</a:t>
            </a:r>
            <a:r>
              <a:rPr lang="en-US" altLang="zh-CN" sz="3200" dirty="0" err="1" smtClean="0"/>
              <a:t>Sno,Sname,Grade</a:t>
            </a:r>
            <a:r>
              <a:rPr lang="en-US" altLang="zh-CN" sz="3200" dirty="0" smtClean="0"/>
              <a:t>)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AS</a:t>
            </a:r>
            <a:endParaRPr lang="zh-CN" altLang="zh-CN" sz="32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 smtClean="0"/>
              <a:t>   SELECT </a:t>
            </a:r>
            <a:r>
              <a:rPr lang="en-US" altLang="zh-CN" sz="3200" dirty="0" err="1" smtClean="0"/>
              <a:t>SC.Sno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Sname</a:t>
            </a:r>
            <a:r>
              <a:rPr lang="en-US" altLang="zh-CN" sz="3200" dirty="0" smtClean="0"/>
              <a:t>, Grade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  FROM </a:t>
            </a:r>
            <a:r>
              <a:rPr lang="en-US" altLang="zh-CN" sz="3200" dirty="0" err="1" smtClean="0"/>
              <a:t>IS_Student</a:t>
            </a:r>
            <a:r>
              <a:rPr lang="en-US" altLang="zh-CN" sz="3200" dirty="0" smtClean="0"/>
              <a:t> JOIN SC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  ON </a:t>
            </a:r>
            <a:r>
              <a:rPr lang="en-US" altLang="zh-CN" sz="3200" dirty="0" err="1" smtClean="0"/>
              <a:t>IS_Student.Sno</a:t>
            </a:r>
            <a:r>
              <a:rPr lang="en-US" altLang="zh-CN" sz="3200" dirty="0" smtClean="0"/>
              <a:t> = </a:t>
            </a:r>
            <a:r>
              <a:rPr lang="en-US" altLang="zh-CN" sz="3200" dirty="0" err="1" smtClean="0"/>
              <a:t>SC.Sno</a:t>
            </a:r>
            <a:r>
              <a:rPr lang="en-US" altLang="zh-CN" sz="3200" dirty="0" smtClean="0"/>
              <a:t> 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  WHERE </a:t>
            </a:r>
            <a:r>
              <a:rPr lang="en-US" altLang="zh-CN" sz="3200" dirty="0" err="1" smtClean="0"/>
              <a:t>Cno</a:t>
            </a:r>
            <a:r>
              <a:rPr lang="en-US" altLang="zh-CN" sz="3200" dirty="0" smtClean="0"/>
              <a:t> = 'C001'</a:t>
            </a:r>
            <a:endParaRPr lang="zh-CN" altLang="en-US" sz="3200" dirty="0" smtClean="0"/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FF0CB7E-94DA-4AAA-B819-F01ADF2BEA86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4506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62CC77-8394-4FA0-A2D2-B8D76858B5DE}" type="slidenum">
              <a:rPr lang="zh-CN" altLang="en-US" smtClean="0"/>
              <a:pPr/>
              <a:t>40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定义带表达式的视图</a:t>
            </a:r>
            <a:r>
              <a:rPr lang="zh-CN" altLang="en-US" smtClean="0"/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10600" cy="4751387"/>
          </a:xfrm>
        </p:spPr>
        <p:txBody>
          <a:bodyPr/>
          <a:lstStyle/>
          <a:p>
            <a:pPr>
              <a:defRPr/>
            </a:pPr>
            <a:r>
              <a:rPr lang="zh-CN" altLang="en-US" sz="2900" dirty="0" smtClean="0">
                <a:latin typeface="宋体" pitchFamily="2" charset="-122"/>
                <a:ea typeface="宋体" pitchFamily="2" charset="-122"/>
              </a:rPr>
              <a:t>定义基本表时，为减少数据冗余，表中只存放基本数据。</a:t>
            </a:r>
          </a:p>
          <a:p>
            <a:pPr>
              <a:defRPr/>
            </a:pPr>
            <a:r>
              <a:rPr lang="zh-CN" altLang="en-US" sz="2900" dirty="0" smtClean="0">
                <a:latin typeface="宋体" pitchFamily="2" charset="-122"/>
                <a:ea typeface="宋体" pitchFamily="2" charset="-122"/>
              </a:rPr>
              <a:t>由基本数据经过各种计算派生出的数据一般不存储。</a:t>
            </a:r>
          </a:p>
          <a:p>
            <a:pPr>
              <a:defRPr/>
            </a:pPr>
            <a:r>
              <a:rPr lang="zh-CN" altLang="en-US" sz="2900" spc="-80" dirty="0" smtClean="0">
                <a:latin typeface="宋体" pitchFamily="2" charset="-122"/>
                <a:ea typeface="宋体" pitchFamily="2" charset="-122"/>
              </a:rPr>
              <a:t>由于视图中的数据并不实际存储，因此，可以在视图中设置一些</a:t>
            </a:r>
            <a:r>
              <a:rPr lang="zh-CN" altLang="en-US" sz="2900" spc="-8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附加列</a:t>
            </a:r>
            <a:r>
              <a:rPr lang="zh-CN" altLang="en-US" sz="2900" spc="-80" dirty="0" smtClean="0">
                <a:latin typeface="宋体" pitchFamily="2" charset="-122"/>
                <a:ea typeface="宋体" pitchFamily="2" charset="-122"/>
              </a:rPr>
              <a:t>来保存这些</a:t>
            </a:r>
            <a:r>
              <a:rPr lang="zh-CN" altLang="en-US" sz="2900" spc="-8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派生的数据</a:t>
            </a:r>
            <a:r>
              <a:rPr lang="zh-CN" altLang="en-US" sz="29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defRPr/>
            </a:pPr>
            <a:r>
              <a:rPr lang="zh-CN" altLang="en-US" sz="2900" dirty="0" smtClean="0">
                <a:latin typeface="宋体" pitchFamily="2" charset="-122"/>
                <a:ea typeface="宋体" pitchFamily="2" charset="-122"/>
              </a:rPr>
              <a:t>由于这些附加列在基本表中并不实际存在，因此称这些列为</a:t>
            </a:r>
            <a:r>
              <a:rPr lang="zh-CN" altLang="en-US" sz="29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虚拟列</a:t>
            </a:r>
            <a:r>
              <a:rPr lang="zh-CN" altLang="en-US" sz="29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defRPr/>
            </a:pPr>
            <a:r>
              <a:rPr lang="zh-CN" altLang="en-US" sz="2900" dirty="0" smtClean="0">
                <a:latin typeface="宋体" pitchFamily="2" charset="-122"/>
                <a:ea typeface="宋体" pitchFamily="2" charset="-122"/>
              </a:rPr>
              <a:t>称包含虚拟列的视图为</a:t>
            </a:r>
            <a:r>
              <a:rPr lang="zh-CN" altLang="en-US" sz="29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带表达式的视图</a:t>
            </a:r>
            <a:r>
              <a:rPr lang="zh-CN" altLang="en-US" sz="2900" dirty="0" smtClean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3E3B8B-FD1E-407D-BAA3-526F3E1A6884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467544" y="1484313"/>
            <a:ext cx="8136706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36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en-US" altLang="zh-CN" sz="36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zh-CN" sz="36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定义一个查询学生出生年份的视图，内容包括学号，姓名和出生年份。</a:t>
            </a:r>
            <a:endParaRPr lang="zh-CN" altLang="zh-CN" sz="3600" b="1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CREATE VIEW BT_S(</a:t>
            </a:r>
            <a:r>
              <a:rPr lang="en-US" altLang="zh-CN" sz="3200" b="1" dirty="0" err="1">
                <a:latin typeface="仿宋_GB2312" pitchFamily="49" charset="-122"/>
                <a:ea typeface="仿宋_GB2312" pitchFamily="49" charset="-122"/>
              </a:rPr>
              <a:t>Sno,Sname,Sbirth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)</a:t>
            </a:r>
            <a:endParaRPr lang="zh-CN" altLang="zh-CN" sz="3200" b="1" dirty="0"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AS </a:t>
            </a:r>
            <a:endParaRPr lang="zh-CN" altLang="zh-CN" sz="3200" b="1" dirty="0"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  SELECT </a:t>
            </a:r>
            <a:r>
              <a:rPr lang="en-US" altLang="zh-CN" sz="3200" b="1" dirty="0" err="1">
                <a:latin typeface="仿宋_GB2312" pitchFamily="49" charset="-122"/>
                <a:ea typeface="仿宋_GB2312" pitchFamily="49" charset="-122"/>
              </a:rPr>
              <a:t>Sno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en-US" altLang="zh-CN" sz="3200" b="1" dirty="0" err="1">
                <a:latin typeface="仿宋_GB2312" pitchFamily="49" charset="-122"/>
                <a:ea typeface="仿宋_GB2312" pitchFamily="49" charset="-122"/>
              </a:rPr>
              <a:t>Sname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2016 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- Sage </a:t>
            </a:r>
            <a:endParaRPr lang="zh-CN" altLang="zh-CN" sz="3200" b="1" dirty="0"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    FROM Student </a:t>
            </a:r>
            <a:r>
              <a:rPr lang="zh-CN" altLang="en-US" sz="32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-소망L"/>
              </a:rPr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3D92AB-334B-4876-9D5B-F05979216F2E}" type="datetime8">
              <a:rPr lang="zh-CN" altLang="en-US" smtClean="0"/>
              <a:pPr>
                <a:defRPr/>
              </a:pPr>
              <a:t>2016年3月3日11时51分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含分组统计信息的视图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777163" cy="4624388"/>
          </a:xfrm>
        </p:spPr>
        <p:txBody>
          <a:bodyPr/>
          <a:lstStyle/>
          <a:p>
            <a:r>
              <a:rPr lang="zh-CN" altLang="en-US" sz="3800" dirty="0" smtClean="0"/>
              <a:t>子查询中含</a:t>
            </a:r>
            <a:r>
              <a:rPr lang="en-US" altLang="zh-CN" sz="3800" dirty="0" smtClean="0"/>
              <a:t>GROUP BY</a:t>
            </a:r>
            <a:r>
              <a:rPr lang="zh-CN" altLang="en-US" sz="3800" dirty="0" smtClean="0"/>
              <a:t>子句，视图行列由基本表行列得到，</a:t>
            </a:r>
          </a:p>
          <a:p>
            <a:r>
              <a:rPr lang="zh-CN" altLang="en-US" sz="3800" dirty="0" smtClean="0"/>
              <a:t>数据只可看不可改。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CDA336-9B4C-4E20-9D6C-966BB5D633A5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611560" y="1340767"/>
            <a:ext cx="7920880" cy="122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zh-CN" altLang="en-US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．</a:t>
            </a:r>
            <a:r>
              <a:rPr lang="zh-CN" altLang="zh-CN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定义一个查询每个学生的学号及平均成绩的视图</a:t>
            </a:r>
            <a:r>
              <a:rPr lang="zh-CN" altLang="en-US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-소망B"/>
              </a:rPr>
              <a:t> </a:t>
            </a:r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2565400"/>
            <a:ext cx="7921625" cy="35306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smtClean="0"/>
              <a:t>CREATE VIEW S_G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AS </a:t>
            </a:r>
            <a:endParaRPr lang="zh-CN" altLang="zh-CN" sz="32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   SELECT Sno,AVG(Grade) AverageGrade</a:t>
            </a:r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 FROM SC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 GROUP BY Sno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FBC6B7-8D2C-468E-9494-E0290D23DFF5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3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3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3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23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autoUpdateAnimBg="0"/>
      <p:bldP spid="423940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6.2.3 </a:t>
            </a:r>
            <a:r>
              <a:rPr lang="zh-CN" altLang="en-US" dirty="0" smtClean="0"/>
              <a:t>通过视图查询数据 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775"/>
            <a:ext cx="8064896" cy="2641600"/>
          </a:xfrm>
        </p:spPr>
        <p:txBody>
          <a:bodyPr/>
          <a:lstStyle/>
          <a:p>
            <a:r>
              <a:rPr lang="zh-CN" altLang="en-US" dirty="0" smtClean="0"/>
              <a:t>视图定义好后，可以对其进行查询，</a:t>
            </a:r>
          </a:p>
          <a:p>
            <a:r>
              <a:rPr lang="zh-CN" altLang="en-US" dirty="0" smtClean="0"/>
              <a:t>通过视图查询数据同基本表一样。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0E3099-CB7B-491A-90E1-A6B5B3927C17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en-US" altLang="zh-CN" smtClean="0"/>
          </a:p>
        </p:txBody>
      </p:sp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468313" y="1268413"/>
            <a:ext cx="82073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3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3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7</a:t>
            </a:r>
            <a:r>
              <a:rPr lang="zh-CN" altLang="en-US" sz="3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zh-CN" altLang="zh-CN" sz="3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利用</a:t>
            </a:r>
            <a:r>
              <a:rPr lang="zh-CN" altLang="zh-CN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zh-CN" sz="3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建立的视图，查询信息管理系男生的信息。</a:t>
            </a:r>
          </a:p>
          <a:p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  SELECT * FROM </a:t>
            </a:r>
            <a:r>
              <a:rPr lang="en-US" altLang="zh-CN" sz="3200" b="1" dirty="0" err="1">
                <a:latin typeface="仿宋_GB2312" pitchFamily="49" charset="-122"/>
                <a:ea typeface="仿宋_GB2312" pitchFamily="49" charset="-122"/>
              </a:rPr>
              <a:t>IS_Student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    WHERE </a:t>
            </a:r>
            <a:r>
              <a:rPr lang="en-US" altLang="zh-CN" sz="3200" b="1" dirty="0" err="1">
                <a:latin typeface="仿宋_GB2312" pitchFamily="49" charset="-122"/>
                <a:ea typeface="仿宋_GB2312" pitchFamily="49" charset="-122"/>
              </a:rPr>
              <a:t>Ssex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 = '</a:t>
            </a:r>
            <a:r>
              <a:rPr lang="zh-CN" altLang="zh-CN" sz="3200" b="1" dirty="0">
                <a:latin typeface="仿宋_GB2312" pitchFamily="49" charset="-122"/>
                <a:ea typeface="仿宋_GB2312" pitchFamily="49" charset="-122"/>
              </a:rPr>
              <a:t>男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'</a:t>
            </a:r>
            <a:endParaRPr lang="en-US" altLang="zh-CN" sz="3600" b="1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  <a:cs typeface="-소망B"/>
            </a:endParaRPr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539750" y="3500438"/>
            <a:ext cx="77724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2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转换成相关基本表的等价查询 </a:t>
            </a:r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687388" y="4076700"/>
            <a:ext cx="77724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3200" b="1">
                <a:latin typeface="仿宋_GB2312" pitchFamily="49" charset="-122"/>
                <a:ea typeface="仿宋_GB2312" pitchFamily="49" charset="-122"/>
              </a:rPr>
              <a:t> SELECT Sno, Sname, Ssex, Sage</a:t>
            </a:r>
            <a:endParaRPr lang="zh-CN" altLang="zh-CN" sz="3200" b="1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3200" b="1">
                <a:latin typeface="仿宋_GB2312" pitchFamily="49" charset="-122"/>
                <a:ea typeface="仿宋_GB2312" pitchFamily="49" charset="-122"/>
              </a:rPr>
              <a:t>   FROM Student </a:t>
            </a:r>
            <a:endParaRPr lang="zh-CN" altLang="zh-CN" sz="3200" b="1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3200" b="1">
                <a:latin typeface="仿宋_GB2312" pitchFamily="49" charset="-122"/>
                <a:ea typeface="仿宋_GB2312" pitchFamily="49" charset="-122"/>
              </a:rPr>
              <a:t>   WHERE Sdept = '</a:t>
            </a:r>
            <a:r>
              <a:rPr lang="zh-CN" altLang="zh-CN" sz="3200" b="1">
                <a:latin typeface="仿宋_GB2312" pitchFamily="49" charset="-122"/>
                <a:ea typeface="仿宋_GB2312" pitchFamily="49" charset="-122"/>
              </a:rPr>
              <a:t>信息管理系</a:t>
            </a:r>
            <a:r>
              <a:rPr lang="en-US" altLang="zh-CN" sz="3200" b="1">
                <a:latin typeface="仿宋_GB2312" pitchFamily="49" charset="-122"/>
                <a:ea typeface="仿宋_GB2312" pitchFamily="49" charset="-122"/>
              </a:rPr>
              <a:t>'  </a:t>
            </a:r>
          </a:p>
          <a:p>
            <a:r>
              <a:rPr lang="en-US" altLang="zh-CN" sz="3200" b="1">
                <a:latin typeface="仿宋_GB2312" pitchFamily="49" charset="-122"/>
                <a:ea typeface="仿宋_GB2312" pitchFamily="49" charset="-122"/>
              </a:rPr>
              <a:t>   AND Ssex = '</a:t>
            </a:r>
            <a:r>
              <a:rPr lang="zh-CN" altLang="zh-CN" sz="3200" b="1">
                <a:latin typeface="仿宋_GB2312" pitchFamily="49" charset="-122"/>
                <a:ea typeface="仿宋_GB2312" pitchFamily="49" charset="-122"/>
              </a:rPr>
              <a:t>男</a:t>
            </a:r>
            <a:r>
              <a:rPr lang="en-US" altLang="zh-CN" sz="3200" b="1">
                <a:latin typeface="仿宋_GB2312" pitchFamily="49" charset="-122"/>
                <a:ea typeface="仿宋_GB2312" pitchFamily="49" charset="-122"/>
              </a:rPr>
              <a:t>'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331EBA-447C-4D15-9EB8-23EDBAEE2ED2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427013" grpId="0" autoUpdateAnimBg="0"/>
      <p:bldP spid="42701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en-US" altLang="zh-CN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1108"/>
            <a:ext cx="8610600" cy="4802188"/>
          </a:xfrm>
        </p:spPr>
        <p:txBody>
          <a:bodyPr/>
          <a:lstStyle/>
          <a:p>
            <a:r>
              <a:rPr lang="zh-CN" altLang="zh-CN" sz="2800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</a:rPr>
              <a:t>8  </a:t>
            </a:r>
            <a:r>
              <a:rPr lang="zh-CN" altLang="zh-CN" sz="2800" dirty="0" smtClean="0">
                <a:solidFill>
                  <a:srgbClr val="FF0000"/>
                </a:solidFill>
              </a:rPr>
              <a:t>查询信息管理系选修了“</a:t>
            </a:r>
            <a:r>
              <a:rPr lang="en-US" altLang="zh-CN" sz="2800" dirty="0" smtClean="0">
                <a:solidFill>
                  <a:srgbClr val="FF0000"/>
                </a:solidFill>
              </a:rPr>
              <a:t>C001</a:t>
            </a:r>
            <a:r>
              <a:rPr lang="zh-CN" altLang="zh-CN" sz="2800" dirty="0" smtClean="0">
                <a:solidFill>
                  <a:srgbClr val="FF0000"/>
                </a:solidFill>
              </a:rPr>
              <a:t>”号课程且成绩大于等于</a:t>
            </a:r>
            <a:r>
              <a:rPr lang="en-US" altLang="zh-CN" sz="2800" dirty="0" smtClean="0">
                <a:solidFill>
                  <a:srgbClr val="FF0000"/>
                </a:solidFill>
              </a:rPr>
              <a:t>60</a:t>
            </a:r>
            <a:r>
              <a:rPr lang="zh-CN" altLang="zh-CN" sz="2800" dirty="0" smtClean="0">
                <a:solidFill>
                  <a:srgbClr val="FF0000"/>
                </a:solidFill>
              </a:rPr>
              <a:t>的学生的学号、姓名和成绩。</a:t>
            </a:r>
          </a:p>
          <a:p>
            <a:r>
              <a:rPr lang="zh-CN" altLang="zh-CN" sz="2800" dirty="0" smtClean="0">
                <a:solidFill>
                  <a:srgbClr val="006600"/>
                </a:solidFill>
              </a:rPr>
              <a:t>这个查询可以利用例</a:t>
            </a:r>
            <a:r>
              <a:rPr lang="en-US" altLang="zh-CN" sz="2800" dirty="0" smtClean="0">
                <a:solidFill>
                  <a:srgbClr val="006600"/>
                </a:solidFill>
              </a:rPr>
              <a:t>2</a:t>
            </a:r>
            <a:r>
              <a:rPr lang="zh-CN" altLang="zh-CN" sz="2800" dirty="0" smtClean="0">
                <a:solidFill>
                  <a:srgbClr val="006600"/>
                </a:solidFill>
              </a:rPr>
              <a:t>的视图实现。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SELECT * FROM V_IS_S1 WHERE Grade &gt;= 60</a:t>
            </a:r>
          </a:p>
          <a:p>
            <a:pPr>
              <a:spcBef>
                <a:spcPts val="1200"/>
              </a:spcBef>
            </a:pPr>
            <a:r>
              <a:rPr lang="zh-CN" altLang="zh-CN" sz="2800" dirty="0" smtClean="0">
                <a:solidFill>
                  <a:srgbClr val="006600"/>
                </a:solidFill>
              </a:rPr>
              <a:t>此查询转换成的对最终基本表的查询：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/>
              <a:t>SELECT </a:t>
            </a:r>
            <a:r>
              <a:rPr lang="en-US" altLang="zh-CN" sz="2800" dirty="0" err="1" smtClean="0"/>
              <a:t>S.Sno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Sname</a:t>
            </a:r>
            <a:r>
              <a:rPr lang="en-US" altLang="zh-CN" sz="2800" dirty="0" smtClean="0"/>
              <a:t>, Grade FROM SC</a:t>
            </a:r>
            <a:endParaRPr lang="zh-CN" altLang="zh-CN" sz="2800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/>
              <a:t>  JOIN Student S ON </a:t>
            </a:r>
            <a:r>
              <a:rPr lang="en-US" altLang="zh-CN" sz="2800" dirty="0" err="1" smtClean="0"/>
              <a:t>S.Sno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SC.Sno</a:t>
            </a:r>
            <a:endParaRPr lang="zh-CN" altLang="zh-CN" sz="2800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/>
              <a:t>  WHERE </a:t>
            </a:r>
            <a:r>
              <a:rPr lang="en-US" altLang="zh-CN" sz="2800" dirty="0" err="1" smtClean="0"/>
              <a:t>Sdept</a:t>
            </a:r>
            <a:r>
              <a:rPr lang="en-US" altLang="zh-CN" sz="2800" dirty="0" smtClean="0"/>
              <a:t> = '</a:t>
            </a:r>
            <a:r>
              <a:rPr lang="zh-CN" altLang="zh-CN" sz="2800" dirty="0" smtClean="0"/>
              <a:t>信息管理系</a:t>
            </a:r>
            <a:r>
              <a:rPr lang="en-US" altLang="zh-CN" sz="2800" dirty="0" smtClean="0"/>
              <a:t>'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/>
              <a:t>  AND  </a:t>
            </a:r>
            <a:r>
              <a:rPr lang="en-US" altLang="zh-CN" sz="2800" dirty="0" err="1" smtClean="0"/>
              <a:t>SC.Cno</a:t>
            </a:r>
            <a:r>
              <a:rPr lang="en-US" altLang="zh-CN" sz="2800" dirty="0" smtClean="0"/>
              <a:t> = 'C001' AND Grade &gt;= 60</a:t>
            </a:r>
            <a:endParaRPr lang="zh-CN" altLang="zh-CN" sz="2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9B8FD-947E-4BCB-98A1-905E3DC7E228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en-US" altLang="zh-CN" smtClean="0"/>
          </a:p>
        </p:txBody>
      </p:sp>
      <p:sp>
        <p:nvSpPr>
          <p:cNvPr id="53251" name="内容占位符 6"/>
          <p:cNvSpPr>
            <a:spLocks noGrp="1"/>
          </p:cNvSpPr>
          <p:nvPr>
            <p:ph idx="1"/>
          </p:nvPr>
        </p:nvSpPr>
        <p:spPr>
          <a:xfrm>
            <a:off x="395288" y="1268760"/>
            <a:ext cx="8353425" cy="4824065"/>
          </a:xfrm>
        </p:spPr>
        <p:txBody>
          <a:bodyPr/>
          <a:lstStyle/>
          <a:p>
            <a:r>
              <a:rPr lang="zh-CN" altLang="zh-CN" sz="2600" dirty="0" smtClean="0">
                <a:solidFill>
                  <a:srgbClr val="FF0000"/>
                </a:solidFill>
              </a:rPr>
              <a:t>例</a:t>
            </a:r>
            <a:r>
              <a:rPr lang="en-US" altLang="zh-CN" sz="2600" dirty="0" smtClean="0">
                <a:solidFill>
                  <a:srgbClr val="FF0000"/>
                </a:solidFill>
              </a:rPr>
              <a:t>9.</a:t>
            </a:r>
            <a:r>
              <a:rPr lang="zh-CN" altLang="zh-CN" sz="2600" dirty="0" smtClean="0">
                <a:solidFill>
                  <a:srgbClr val="FF0000"/>
                </a:solidFill>
              </a:rPr>
              <a:t>查询信息管理系学生的学号、姓名、所选课程名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600" dirty="0" smtClean="0"/>
              <a:t>SELECT </a:t>
            </a:r>
            <a:r>
              <a:rPr lang="en-US" altLang="zh-CN" sz="2600" dirty="0" err="1" smtClean="0"/>
              <a:t>v.Sno</a:t>
            </a:r>
            <a:r>
              <a:rPr lang="en-US" altLang="zh-CN" sz="2600" dirty="0" smtClean="0"/>
              <a:t>, </a:t>
            </a:r>
            <a:r>
              <a:rPr lang="en-US" altLang="zh-CN" sz="2600" dirty="0" err="1" smtClean="0"/>
              <a:t>Sname</a:t>
            </a:r>
            <a:r>
              <a:rPr lang="en-US" altLang="zh-CN" sz="2600" dirty="0" smtClean="0"/>
              <a:t>, </a:t>
            </a:r>
            <a:r>
              <a:rPr lang="en-US" altLang="zh-CN" sz="2600" dirty="0" err="1" smtClean="0"/>
              <a:t>Cname</a:t>
            </a:r>
            <a:r>
              <a:rPr lang="en-US" altLang="zh-CN" sz="2600" dirty="0" smtClean="0"/>
              <a:t> FROM </a:t>
            </a:r>
            <a:r>
              <a:rPr lang="en-US" altLang="zh-CN" sz="2600" dirty="0" err="1" smtClean="0"/>
              <a:t>IS_Student</a:t>
            </a:r>
            <a:r>
              <a:rPr lang="en-US" altLang="zh-CN" sz="2600" dirty="0" smtClean="0"/>
              <a:t> v </a:t>
            </a:r>
            <a:endParaRPr lang="zh-CN" altLang="zh-CN" sz="2600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600" dirty="0" smtClean="0"/>
              <a:t>  JOIN SC ON </a:t>
            </a:r>
            <a:r>
              <a:rPr lang="en-US" altLang="zh-CN" sz="2600" dirty="0" err="1" smtClean="0"/>
              <a:t>v.Sno</a:t>
            </a:r>
            <a:r>
              <a:rPr lang="en-US" altLang="zh-CN" sz="2600" dirty="0" smtClean="0"/>
              <a:t> = </a:t>
            </a:r>
            <a:r>
              <a:rPr lang="en-US" altLang="zh-CN" sz="2600" dirty="0" err="1" smtClean="0"/>
              <a:t>SC.Sno</a:t>
            </a:r>
            <a:endParaRPr lang="zh-CN" altLang="zh-CN" sz="2600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600" dirty="0" smtClean="0"/>
              <a:t>  JOIN Course C ON </a:t>
            </a:r>
            <a:r>
              <a:rPr lang="en-US" altLang="zh-CN" sz="2600" dirty="0" err="1" smtClean="0"/>
              <a:t>C.Cno</a:t>
            </a:r>
            <a:r>
              <a:rPr lang="en-US" altLang="zh-CN" sz="2600" dirty="0" smtClean="0"/>
              <a:t> = </a:t>
            </a:r>
            <a:r>
              <a:rPr lang="en-US" altLang="zh-CN" sz="2600" dirty="0" err="1" smtClean="0"/>
              <a:t>SC.Cno</a:t>
            </a:r>
            <a:endParaRPr lang="en-US" altLang="zh-CN" sz="2600" dirty="0" smtClean="0"/>
          </a:p>
          <a:p>
            <a:pPr>
              <a:spcBef>
                <a:spcPts val="1200"/>
              </a:spcBef>
            </a:pPr>
            <a:r>
              <a:rPr lang="zh-CN" altLang="zh-CN" sz="2600" dirty="0" smtClean="0">
                <a:solidFill>
                  <a:srgbClr val="006600"/>
                </a:solidFill>
              </a:rPr>
              <a:t>此查询转换成的对最终基本表的查询：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600" dirty="0" smtClean="0"/>
              <a:t>SELECT </a:t>
            </a:r>
            <a:r>
              <a:rPr lang="en-US" altLang="zh-CN" sz="2600" dirty="0" err="1" smtClean="0"/>
              <a:t>S.Sno</a:t>
            </a:r>
            <a:r>
              <a:rPr lang="en-US" altLang="zh-CN" sz="2600" dirty="0" smtClean="0"/>
              <a:t>, </a:t>
            </a:r>
            <a:r>
              <a:rPr lang="en-US" altLang="zh-CN" sz="2600" dirty="0" err="1" smtClean="0"/>
              <a:t>Sname</a:t>
            </a:r>
            <a:r>
              <a:rPr lang="en-US" altLang="zh-CN" sz="2600" dirty="0" smtClean="0"/>
              <a:t>, </a:t>
            </a:r>
            <a:r>
              <a:rPr lang="en-US" altLang="zh-CN" sz="2600" dirty="0" err="1" smtClean="0"/>
              <a:t>Cname</a:t>
            </a:r>
            <a:r>
              <a:rPr lang="en-US" altLang="zh-CN" sz="2600" dirty="0" smtClean="0"/>
              <a:t> </a:t>
            </a:r>
            <a:endParaRPr lang="zh-CN" altLang="zh-CN" sz="2600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600" dirty="0" smtClean="0"/>
              <a:t>  FROM Student S JOIN SC ON </a:t>
            </a:r>
            <a:r>
              <a:rPr lang="en-US" altLang="zh-CN" sz="2600" dirty="0" err="1" smtClean="0"/>
              <a:t>S.Sno</a:t>
            </a:r>
            <a:r>
              <a:rPr lang="en-US" altLang="zh-CN" sz="2600" dirty="0" smtClean="0"/>
              <a:t> = </a:t>
            </a:r>
            <a:r>
              <a:rPr lang="en-US" altLang="zh-CN" sz="2600" dirty="0" err="1" smtClean="0"/>
              <a:t>SC.Sno</a:t>
            </a:r>
            <a:endParaRPr lang="zh-CN" altLang="zh-CN" sz="2600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600" dirty="0" smtClean="0"/>
              <a:t>  JOIN Course C ON </a:t>
            </a:r>
            <a:r>
              <a:rPr lang="en-US" altLang="zh-CN" sz="2600" dirty="0" err="1" smtClean="0"/>
              <a:t>C.Cno</a:t>
            </a:r>
            <a:r>
              <a:rPr lang="en-US" altLang="zh-CN" sz="2600" dirty="0" smtClean="0"/>
              <a:t> = </a:t>
            </a:r>
            <a:r>
              <a:rPr lang="en-US" altLang="zh-CN" sz="2600" dirty="0" err="1" smtClean="0"/>
              <a:t>SC.Cno</a:t>
            </a:r>
            <a:endParaRPr lang="zh-CN" altLang="zh-CN" sz="2600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600" dirty="0" smtClean="0"/>
              <a:t>  WHERE </a:t>
            </a:r>
            <a:r>
              <a:rPr lang="en-US" altLang="zh-CN" sz="2600" dirty="0" err="1" smtClean="0"/>
              <a:t>Sdept</a:t>
            </a:r>
            <a:r>
              <a:rPr lang="en-US" altLang="zh-CN" sz="2600" dirty="0" smtClean="0"/>
              <a:t> = '</a:t>
            </a:r>
            <a:r>
              <a:rPr lang="zh-CN" altLang="zh-CN" sz="2600" dirty="0" smtClean="0"/>
              <a:t>信息管理系</a:t>
            </a:r>
            <a:r>
              <a:rPr lang="en-US" altLang="zh-CN" sz="2600" dirty="0" smtClean="0"/>
              <a:t>'</a:t>
            </a:r>
            <a:endParaRPr lang="zh-CN" altLang="en-US" sz="2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D2AB5-F7AB-477F-B910-F35A883A80EE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68313" y="1340768"/>
            <a:ext cx="8207375" cy="47520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zh-CN" sz="3200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dirty="0" smtClean="0">
                <a:solidFill>
                  <a:srgbClr val="FF0000"/>
                </a:solidFill>
              </a:rPr>
              <a:t>10  </a:t>
            </a:r>
            <a:r>
              <a:rPr lang="zh-CN" altLang="zh-CN" sz="3200" dirty="0" smtClean="0">
                <a:solidFill>
                  <a:srgbClr val="FF0000"/>
                </a:solidFill>
              </a:rPr>
              <a:t>利用例</a:t>
            </a:r>
            <a:r>
              <a:rPr lang="en-US" altLang="zh-CN" sz="3200" dirty="0" smtClean="0">
                <a:solidFill>
                  <a:srgbClr val="FF0000"/>
                </a:solidFill>
              </a:rPr>
              <a:t>6</a:t>
            </a:r>
            <a:r>
              <a:rPr lang="zh-CN" altLang="zh-CN" sz="3200" dirty="0" smtClean="0">
                <a:solidFill>
                  <a:srgbClr val="FF0000"/>
                </a:solidFill>
              </a:rPr>
              <a:t>建立的视图，查询平均成绩大于等于</a:t>
            </a:r>
            <a:r>
              <a:rPr lang="en-US" altLang="zh-CN" sz="3200" dirty="0" smtClean="0">
                <a:solidFill>
                  <a:srgbClr val="FF0000"/>
                </a:solidFill>
              </a:rPr>
              <a:t>80</a:t>
            </a:r>
            <a:r>
              <a:rPr lang="zh-CN" altLang="zh-CN" sz="3200" dirty="0" smtClean="0">
                <a:solidFill>
                  <a:srgbClr val="FF0000"/>
                </a:solidFill>
              </a:rPr>
              <a:t>分的学生的学号和平均成绩。</a:t>
            </a:r>
          </a:p>
          <a:p>
            <a:pPr lvl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 smtClean="0"/>
              <a:t>SELECT * FROM S_G </a:t>
            </a:r>
            <a:endParaRPr lang="zh-CN" altLang="zh-CN" dirty="0" smtClean="0"/>
          </a:p>
          <a:p>
            <a:pPr lvl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 smtClean="0"/>
              <a:t> WHERE </a:t>
            </a:r>
            <a:r>
              <a:rPr lang="en-US" altLang="zh-CN" dirty="0" err="1" smtClean="0"/>
              <a:t>AverageGrade</a:t>
            </a:r>
            <a:r>
              <a:rPr lang="en-US" altLang="zh-CN" dirty="0" smtClean="0"/>
              <a:t> &gt;= 80</a:t>
            </a:r>
          </a:p>
          <a:p>
            <a:pPr>
              <a:spcBef>
                <a:spcPts val="600"/>
              </a:spcBef>
            </a:pPr>
            <a:r>
              <a:rPr lang="zh-CN" altLang="zh-CN" sz="3200" dirty="0" smtClean="0">
                <a:solidFill>
                  <a:srgbClr val="006600"/>
                </a:solidFill>
              </a:rPr>
              <a:t>此查询转换成的对最终基本表的查询</a:t>
            </a:r>
            <a:r>
              <a:rPr lang="zh-CN" altLang="en-US" sz="3200" dirty="0" smtClean="0">
                <a:solidFill>
                  <a:srgbClr val="006600"/>
                </a:solidFill>
              </a:rPr>
              <a:t>：</a:t>
            </a:r>
            <a:endParaRPr lang="en-US" altLang="zh-CN" sz="3200" dirty="0" smtClean="0">
              <a:solidFill>
                <a:srgbClr val="006600"/>
              </a:solidFill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6600"/>
                </a:solidFill>
              </a:rPr>
              <a:t>  </a:t>
            </a:r>
            <a:r>
              <a:rPr lang="en-US" altLang="zh-CN" sz="3200" dirty="0" smtClean="0"/>
              <a:t>SELECT </a:t>
            </a:r>
            <a:r>
              <a:rPr lang="en-US" altLang="zh-CN" sz="3200" dirty="0" err="1" smtClean="0"/>
              <a:t>Sno</a:t>
            </a:r>
            <a:r>
              <a:rPr lang="en-US" altLang="zh-CN" sz="3200" dirty="0" smtClean="0"/>
              <a:t>, AVG(Grade) FROM SC</a:t>
            </a:r>
            <a:endParaRPr lang="zh-CN" altLang="zh-CN" sz="3200" dirty="0" smtClean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3200" dirty="0" smtClean="0"/>
              <a:t>    GROUP BY </a:t>
            </a:r>
            <a:r>
              <a:rPr lang="en-US" altLang="zh-CN" sz="3200" dirty="0" err="1" smtClean="0"/>
              <a:t>Sno</a:t>
            </a:r>
            <a:endParaRPr lang="zh-CN" altLang="zh-CN" sz="3200" dirty="0" smtClean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3200" dirty="0" smtClean="0"/>
              <a:t>    HAVING AVG(Grade) &gt;= 80</a:t>
            </a:r>
            <a:endParaRPr lang="zh-CN" altLang="en-US" sz="3200" dirty="0" smtClean="0"/>
          </a:p>
        </p:txBody>
      </p:sp>
      <p:sp>
        <p:nvSpPr>
          <p:cNvPr id="5427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8C67A51-5532-4227-B1CA-06D59D37CEEA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5427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CD110-1C5F-4600-9AD4-BC471B351DF6}" type="slidenum">
              <a:rPr lang="zh-CN" altLang="en-US" smtClean="0"/>
              <a:pPr/>
              <a:t>49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727075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宋体" pitchFamily="2" charset="-122"/>
              </a:rPr>
              <a:t>索引及数据间的对应关系示意图</a:t>
            </a:r>
            <a:r>
              <a:rPr lang="zh-CN" altLang="en-US" sz="4000" smtClean="0"/>
              <a:t> 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484313"/>
            <a:ext cx="6696075" cy="45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7686AB5-E0B3-498D-A37C-5163D3DDECCD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1331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7E2453-67A2-4350-AF9E-31E020652E40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4934"/>
            <a:ext cx="8001000" cy="2302098"/>
          </a:xfrm>
        </p:spPr>
        <p:txBody>
          <a:bodyPr/>
          <a:lstStyle/>
          <a:p>
            <a:r>
              <a:rPr lang="zh-CN" altLang="en-US" sz="3200" dirty="0" smtClean="0"/>
              <a:t>若将例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的查询转换为如下形式：</a:t>
            </a:r>
            <a:endParaRPr lang="en-US" altLang="zh-CN" sz="3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SELECT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Sno</a:t>
            </a:r>
            <a:r>
              <a:rPr lang="en-US" altLang="zh-CN" sz="3200" dirty="0" smtClean="0">
                <a:solidFill>
                  <a:srgbClr val="0000FF"/>
                </a:solidFill>
              </a:rPr>
              <a:t>, AVG(Grade) FROM SC</a:t>
            </a:r>
            <a:endParaRPr lang="zh-CN" altLang="zh-CN" sz="3200" dirty="0" smtClean="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  WHERE  AVG(Grade) &gt; 80</a:t>
            </a:r>
            <a:endParaRPr lang="zh-CN" altLang="zh-CN" sz="3200" dirty="0" smtClean="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  GROUP BY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Sno</a:t>
            </a:r>
            <a:endParaRPr lang="en-US" altLang="zh-CN" sz="3200" dirty="0" smtClean="0">
              <a:solidFill>
                <a:srgbClr val="0000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DD5795-50AC-4DB7-9C47-E7303EDC4AF3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44346" y="2564904"/>
            <a:ext cx="6479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861049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  视图到基本表的转换有些并不是直接进行的。</a:t>
            </a:r>
            <a:endParaRPr lang="en-US" altLang="zh-CN" sz="3200" b="1" dirty="0" smtClean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3200" b="1" dirty="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zh-CN" sz="3200" b="1" dirty="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目前大多数</a:t>
            </a:r>
            <a:r>
              <a:rPr lang="en-US" altLang="zh-CN" sz="3200" b="1" dirty="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DBMS</a:t>
            </a:r>
            <a:r>
              <a:rPr lang="zh-CN" altLang="zh-CN" sz="3200" b="1" dirty="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对这种含有统计函数的视图的查询均能进行正确的转换。</a:t>
            </a:r>
            <a:endParaRPr lang="zh-CN" altLang="en-US" sz="3200" b="1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通过视图修改数据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4934"/>
            <a:ext cx="8100194" cy="4678362"/>
          </a:xfrm>
        </p:spPr>
        <p:txBody>
          <a:bodyPr/>
          <a:lstStyle/>
          <a:p>
            <a:r>
              <a:rPr lang="zh-CN" altLang="zh-CN" sz="3200" dirty="0" smtClean="0"/>
              <a:t>也可以通过视图修改基本表中的数据，</a:t>
            </a:r>
            <a:endParaRPr lang="en-US" altLang="zh-CN" sz="3200" dirty="0" smtClean="0"/>
          </a:p>
          <a:p>
            <a:r>
              <a:rPr lang="zh-CN" altLang="zh-CN" sz="3200" dirty="0" smtClean="0"/>
              <a:t>但并不是所有的视图都可以用于修改数据。如经过统计或表达式计算得到的视图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zh-CN" sz="3200" dirty="0" smtClean="0"/>
              <a:t>能否通过视图修改数据的基本原则：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如果这个操作能够最终落实到基本表上，并成为对基本表的正确操作，则可以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否则不行。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CE2-0B7D-46B9-AF41-0455F31CD0CC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视图扩展应用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有些复杂的查询，特别是统计函数和普通列一起进行的查询，在一个查询语句中是无法实现的，这时可以</a:t>
            </a:r>
            <a:r>
              <a:rPr lang="zh-CN" altLang="en-US" dirty="0" smtClean="0"/>
              <a:t>借助视图</a:t>
            </a:r>
            <a:r>
              <a:rPr lang="zh-CN" altLang="zh-CN" dirty="0" smtClean="0"/>
              <a:t>通过分步骤的方法来实现。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1675E-99FD-4EC5-95E1-66B0F029E94A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268760"/>
            <a:ext cx="8109718" cy="482453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/>
              <a:t>例</a:t>
            </a:r>
            <a:r>
              <a:rPr lang="en-US" altLang="zh-CN" sz="2400" dirty="0" smtClean="0"/>
              <a:t>11  </a:t>
            </a:r>
            <a:r>
              <a:rPr lang="zh-CN" altLang="zh-CN" sz="2400" dirty="0" smtClean="0"/>
              <a:t>查询计算机系学生人数、姓名、年龄和平均年龄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solidFill>
                  <a:srgbClr val="FF0000"/>
                </a:solidFill>
              </a:rPr>
              <a:t>步骤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zh-CN" sz="2400" dirty="0" smtClean="0">
                <a:solidFill>
                  <a:srgbClr val="FF0000"/>
                </a:solidFill>
              </a:rPr>
              <a:t>：建立统计每个系的学生人数和平均年龄的视图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CREATE VIEW V_SD(</a:t>
            </a:r>
            <a:r>
              <a:rPr lang="zh-CN" altLang="zh-CN" sz="2400" dirty="0" smtClean="0">
                <a:solidFill>
                  <a:srgbClr val="0000FF"/>
                </a:solidFill>
              </a:rPr>
              <a:t>系名</a:t>
            </a:r>
            <a:r>
              <a:rPr lang="en-US" altLang="zh-CN" sz="2400" dirty="0" smtClean="0">
                <a:solidFill>
                  <a:srgbClr val="0000FF"/>
                </a:solidFill>
              </a:rPr>
              <a:t>,</a:t>
            </a:r>
            <a:r>
              <a:rPr lang="zh-CN" altLang="zh-CN" sz="2400" dirty="0" smtClean="0">
                <a:solidFill>
                  <a:srgbClr val="0000FF"/>
                </a:solidFill>
              </a:rPr>
              <a:t>人数</a:t>
            </a:r>
            <a:r>
              <a:rPr lang="en-US" altLang="zh-CN" sz="2400" dirty="0" smtClean="0">
                <a:solidFill>
                  <a:srgbClr val="0000FF"/>
                </a:solidFill>
              </a:rPr>
              <a:t>,</a:t>
            </a:r>
            <a:r>
              <a:rPr lang="zh-CN" altLang="zh-CN" sz="2400" dirty="0" smtClean="0">
                <a:solidFill>
                  <a:srgbClr val="0000FF"/>
                </a:solidFill>
              </a:rPr>
              <a:t>平均年龄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  <a:endParaRPr lang="zh-CN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AS</a:t>
            </a:r>
            <a:endParaRPr lang="zh-CN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SELECT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Sdept</a:t>
            </a:r>
            <a:r>
              <a:rPr lang="en-US" altLang="zh-CN" sz="2400" dirty="0" smtClean="0">
                <a:solidFill>
                  <a:srgbClr val="0000FF"/>
                </a:solidFill>
              </a:rPr>
              <a:t>, COUNT(*), AVG(Sage) </a:t>
            </a:r>
            <a:endParaRPr lang="zh-CN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  FROM Student GROUP BY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Sdept</a:t>
            </a:r>
            <a:endParaRPr lang="zh-CN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solidFill>
                  <a:srgbClr val="FF0000"/>
                </a:solidFill>
              </a:rPr>
              <a:t>步骤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zh-CN" sz="2400" dirty="0" smtClean="0">
                <a:solidFill>
                  <a:srgbClr val="FF0000"/>
                </a:solidFill>
              </a:rPr>
              <a:t>：利用</a:t>
            </a:r>
            <a:r>
              <a:rPr lang="en-US" altLang="zh-CN" sz="2400" dirty="0" smtClean="0">
                <a:solidFill>
                  <a:srgbClr val="FF0000"/>
                </a:solidFill>
              </a:rPr>
              <a:t>V_SD</a:t>
            </a:r>
            <a:r>
              <a:rPr lang="zh-CN" altLang="zh-CN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Student</a:t>
            </a:r>
            <a:r>
              <a:rPr lang="zh-CN" altLang="zh-CN" sz="2400" dirty="0" smtClean="0">
                <a:solidFill>
                  <a:srgbClr val="FF0000"/>
                </a:solidFill>
              </a:rPr>
              <a:t>表</a:t>
            </a:r>
            <a:r>
              <a:rPr lang="zh-CN" altLang="en-US" sz="2400" dirty="0" smtClean="0">
                <a:solidFill>
                  <a:srgbClr val="FF0000"/>
                </a:solidFill>
              </a:rPr>
              <a:t>实现</a:t>
            </a:r>
            <a:r>
              <a:rPr lang="zh-CN" altLang="zh-CN" sz="2400" dirty="0" smtClean="0">
                <a:solidFill>
                  <a:srgbClr val="FF0000"/>
                </a:solidFill>
              </a:rPr>
              <a:t>查询。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SELECT </a:t>
            </a:r>
            <a:r>
              <a:rPr lang="zh-CN" altLang="zh-CN" sz="2400" dirty="0" smtClean="0">
                <a:solidFill>
                  <a:srgbClr val="0000FF"/>
                </a:solidFill>
              </a:rPr>
              <a:t>人数</a:t>
            </a:r>
            <a:r>
              <a:rPr lang="en-US" altLang="zh-CN" sz="2400" dirty="0" smtClean="0">
                <a:solidFill>
                  <a:srgbClr val="0000FF"/>
                </a:solidFill>
              </a:rPr>
              <a:t>,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Sname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zh-CN" altLang="zh-CN" sz="2400" dirty="0" smtClean="0">
                <a:solidFill>
                  <a:srgbClr val="0000FF"/>
                </a:solidFill>
              </a:rPr>
              <a:t>姓名</a:t>
            </a:r>
            <a:r>
              <a:rPr lang="en-US" altLang="zh-CN" sz="2400" dirty="0" smtClean="0">
                <a:solidFill>
                  <a:srgbClr val="0000FF"/>
                </a:solidFill>
              </a:rPr>
              <a:t>, Sage </a:t>
            </a:r>
            <a:r>
              <a:rPr lang="zh-CN" altLang="zh-CN" sz="2400" dirty="0" smtClean="0">
                <a:solidFill>
                  <a:srgbClr val="0000FF"/>
                </a:solidFill>
              </a:rPr>
              <a:t>年龄</a:t>
            </a:r>
            <a:r>
              <a:rPr lang="en-US" altLang="zh-CN" sz="2400" dirty="0" smtClean="0">
                <a:solidFill>
                  <a:srgbClr val="0000FF"/>
                </a:solidFill>
              </a:rPr>
              <a:t>, </a:t>
            </a:r>
            <a:r>
              <a:rPr lang="zh-CN" altLang="zh-CN" sz="2400" dirty="0" smtClean="0">
                <a:solidFill>
                  <a:srgbClr val="0000FF"/>
                </a:solidFill>
              </a:rPr>
              <a:t>平均年龄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FROM V_SD JOIN Student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ON V_SD.</a:t>
            </a:r>
            <a:r>
              <a:rPr lang="zh-CN" altLang="zh-CN" sz="2400" dirty="0" smtClean="0">
                <a:solidFill>
                  <a:srgbClr val="0000FF"/>
                </a:solidFill>
              </a:rPr>
              <a:t>系名</a:t>
            </a:r>
            <a:r>
              <a:rPr lang="en-US" altLang="zh-CN" sz="2400" dirty="0" smtClean="0">
                <a:solidFill>
                  <a:srgbClr val="0000FF"/>
                </a:solidFill>
              </a:rPr>
              <a:t>=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Student.Sdept</a:t>
            </a:r>
            <a:endParaRPr lang="zh-CN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WHERE </a:t>
            </a:r>
            <a:r>
              <a:rPr lang="zh-CN" altLang="zh-CN" sz="2400" dirty="0" smtClean="0">
                <a:solidFill>
                  <a:srgbClr val="0000FF"/>
                </a:solidFill>
              </a:rPr>
              <a:t>系名</a:t>
            </a:r>
            <a:r>
              <a:rPr lang="en-US" altLang="zh-CN" sz="2400" dirty="0" smtClean="0">
                <a:solidFill>
                  <a:srgbClr val="0000FF"/>
                </a:solidFill>
              </a:rPr>
              <a:t>= '</a:t>
            </a:r>
            <a:r>
              <a:rPr lang="zh-CN" altLang="zh-CN" sz="2400" dirty="0" smtClean="0">
                <a:solidFill>
                  <a:srgbClr val="0000FF"/>
                </a:solidFill>
              </a:rPr>
              <a:t>计算机系</a:t>
            </a:r>
            <a:r>
              <a:rPr lang="en-US" altLang="zh-CN" sz="2400" dirty="0" smtClean="0">
                <a:solidFill>
                  <a:srgbClr val="0000FF"/>
                </a:solidFill>
              </a:rPr>
              <a:t>'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9C3B2-5AF5-4CBD-98F6-60F0076DB79A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6.2.4 </a:t>
            </a:r>
            <a:r>
              <a:rPr lang="zh-CN" altLang="en-US" dirty="0" smtClean="0"/>
              <a:t>修改和删除视图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566738" y="1414463"/>
            <a:ext cx="8001000" cy="4678362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1.</a:t>
            </a:r>
            <a:r>
              <a:rPr lang="zh-CN" altLang="zh-CN" sz="4000" dirty="0" smtClean="0">
                <a:solidFill>
                  <a:srgbClr val="FF0000"/>
                </a:solidFill>
              </a:rPr>
              <a:t>修改视图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marL="438150" lvl="1" indent="0">
              <a:buNone/>
            </a:pPr>
            <a:r>
              <a:rPr lang="en-US" altLang="zh-CN" sz="3200" dirty="0"/>
              <a:t>ALTER VIEW  &lt;</a:t>
            </a:r>
            <a:r>
              <a:rPr lang="zh-CN" altLang="zh-CN" sz="3200" dirty="0"/>
              <a:t>视图名</a:t>
            </a:r>
            <a:r>
              <a:rPr lang="en-US" altLang="zh-CN" sz="3200" dirty="0"/>
              <a:t>&gt; </a:t>
            </a:r>
            <a:endParaRPr lang="en-US" altLang="zh-CN" sz="3200" dirty="0" smtClean="0"/>
          </a:p>
          <a:p>
            <a:pPr marL="438150" lvl="1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[ </a:t>
            </a:r>
            <a:r>
              <a:rPr lang="en-US" altLang="zh-CN" sz="3200" dirty="0"/>
              <a:t>( &lt;</a:t>
            </a:r>
            <a:r>
              <a:rPr lang="zh-CN" altLang="zh-CN" sz="3200" dirty="0"/>
              <a:t>列名</a:t>
            </a:r>
            <a:r>
              <a:rPr lang="en-US" altLang="zh-CN" sz="3200" dirty="0"/>
              <a:t>&gt; [ ,...n ] ) ] </a:t>
            </a:r>
            <a:endParaRPr lang="zh-CN" altLang="zh-CN" sz="3200" dirty="0"/>
          </a:p>
          <a:p>
            <a:pPr marL="438150" lvl="1" indent="0">
              <a:buNone/>
            </a:pPr>
            <a:r>
              <a:rPr lang="en-US" altLang="zh-CN" sz="3200" dirty="0"/>
              <a:t>AS</a:t>
            </a:r>
            <a:endParaRPr lang="zh-CN" altLang="zh-CN" sz="3200" dirty="0"/>
          </a:p>
          <a:p>
            <a:pPr marL="438150" lvl="1" indent="0">
              <a:buNone/>
            </a:pPr>
            <a:r>
              <a:rPr lang="en-US" altLang="zh-CN" sz="3200" dirty="0"/>
              <a:t>   </a:t>
            </a:r>
            <a:r>
              <a:rPr lang="en-US" altLang="zh-CN" sz="3200" dirty="0" smtClean="0"/>
              <a:t>SELECT</a:t>
            </a:r>
            <a:r>
              <a:rPr lang="zh-CN" altLang="zh-CN" sz="3200" dirty="0"/>
              <a:t>语句</a:t>
            </a:r>
            <a:endParaRPr lang="zh-CN" altLang="en-US" dirty="0" smtClean="0"/>
          </a:p>
        </p:txBody>
      </p:sp>
      <p:sp>
        <p:nvSpPr>
          <p:cNvPr id="5530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711E51-E2AA-4301-952C-8D5BB0DE164B}" type="datetime8">
              <a:rPr lang="zh-CN" altLang="en-US" smtClean="0"/>
              <a:pPr/>
              <a:t>2016年3月3日12时4分</a:t>
            </a:fld>
            <a:endParaRPr lang="zh-CN" altLang="en-US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96EE7-6E9B-41C4-A262-21358106BC35}" type="slidenum">
              <a:rPr lang="zh-CN" altLang="en-US" smtClean="0"/>
              <a:pPr/>
              <a:t>54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566738" y="1414463"/>
            <a:ext cx="8181726" cy="4102769"/>
          </a:xfrm>
        </p:spPr>
        <p:txBody>
          <a:bodyPr/>
          <a:lstStyle/>
          <a:p>
            <a:r>
              <a:rPr lang="zh-CN" altLang="zh-CN" sz="3200" dirty="0" smtClean="0"/>
              <a:t>例</a:t>
            </a:r>
            <a:r>
              <a:rPr lang="en-US" altLang="zh-CN" sz="3200" dirty="0" smtClean="0"/>
              <a:t>12.</a:t>
            </a:r>
            <a:r>
              <a:rPr lang="zh-CN" altLang="zh-CN" sz="3200" dirty="0" smtClean="0"/>
              <a:t>修改</a:t>
            </a:r>
            <a:r>
              <a:rPr lang="en-US" altLang="zh-CN" sz="3200" dirty="0" smtClean="0"/>
              <a:t>S_G</a:t>
            </a:r>
            <a:r>
              <a:rPr lang="zh-CN" altLang="zh-CN" sz="3200" dirty="0" smtClean="0"/>
              <a:t>视图，使其统计每个学生的考试平均成绩和修课总门数。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ALTER VIEW S_G(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Sno</a:t>
            </a:r>
            <a:r>
              <a:rPr lang="en-US" altLang="zh-CN" sz="2800" dirty="0" smtClean="0">
                <a:solidFill>
                  <a:srgbClr val="0000FF"/>
                </a:solidFill>
              </a:rPr>
              <a:t>,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AverageGrade,Count_Cno</a:t>
            </a:r>
            <a:r>
              <a:rPr lang="en-US" altLang="zh-CN" sz="2800" dirty="0" smtClean="0">
                <a:solidFill>
                  <a:srgbClr val="0000FF"/>
                </a:solidFill>
              </a:rPr>
              <a:t>)</a:t>
            </a:r>
            <a:endParaRPr lang="zh-CN" altLang="zh-CN" sz="2800" dirty="0" smtClean="0">
              <a:solidFill>
                <a:srgbClr val="0000FF"/>
              </a:solidFill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AS </a:t>
            </a:r>
            <a:endParaRPr lang="zh-CN" altLang="zh-CN" sz="3200" dirty="0" smtClean="0">
              <a:solidFill>
                <a:srgbClr val="0000FF"/>
              </a:solidFill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 SELECT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Sno</a:t>
            </a:r>
            <a:r>
              <a:rPr lang="en-US" altLang="zh-CN" sz="3200" dirty="0" smtClean="0">
                <a:solidFill>
                  <a:srgbClr val="0000FF"/>
                </a:solidFill>
              </a:rPr>
              <a:t>, AVG(Grade), Count(*) 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   FROM SC</a:t>
            </a:r>
            <a:endParaRPr lang="zh-CN" altLang="zh-CN" sz="3200" dirty="0" smtClean="0">
              <a:solidFill>
                <a:srgbClr val="0000FF"/>
              </a:solidFill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   GROUP BY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Sno</a:t>
            </a:r>
            <a:endParaRPr lang="zh-CN" altLang="en-US" sz="3200" dirty="0" smtClean="0">
              <a:solidFill>
                <a:srgbClr val="0000FF"/>
              </a:solidFill>
            </a:endParaRPr>
          </a:p>
        </p:txBody>
      </p:sp>
      <p:sp>
        <p:nvSpPr>
          <p:cNvPr id="5632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EE7F65C-6DEA-4C0F-95AD-E4B6FE27AB54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5632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C82F88-5635-4A5C-BC72-50A25687896D}" type="slidenum">
              <a:rPr lang="zh-CN" altLang="en-US" smtClean="0"/>
              <a:pPr/>
              <a:t>55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删除视图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135937" cy="4608513"/>
          </a:xfrm>
        </p:spPr>
        <p:txBody>
          <a:bodyPr/>
          <a:lstStyle/>
          <a:p>
            <a:r>
              <a:rPr lang="zh-CN" altLang="en-US" dirty="0" smtClean="0"/>
              <a:t>格式：</a:t>
            </a: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FF99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DROP VIEW &lt;</a:t>
            </a:r>
            <a:r>
              <a:rPr lang="zh-CN" altLang="en-US" dirty="0" smtClean="0">
                <a:solidFill>
                  <a:srgbClr val="FF0000"/>
                </a:solidFill>
              </a:rPr>
              <a:t>视图名</a:t>
            </a:r>
            <a:r>
              <a:rPr lang="en-US" altLang="zh-CN" dirty="0" smtClean="0">
                <a:solidFill>
                  <a:srgbClr val="FF0000"/>
                </a:solidFill>
              </a:rPr>
              <a:t>&gt; 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例</a:t>
            </a:r>
            <a:r>
              <a:rPr lang="en-US" altLang="zh-CN" dirty="0" smtClean="0"/>
              <a:t>13 </a:t>
            </a:r>
            <a:r>
              <a:rPr lang="zh-CN" altLang="en-US" dirty="0" smtClean="0"/>
              <a:t>删除</a:t>
            </a:r>
            <a:r>
              <a:rPr lang="en-US" altLang="zh-CN" dirty="0" err="1" smtClean="0"/>
              <a:t>IS_Student</a:t>
            </a:r>
            <a:r>
              <a:rPr lang="zh-CN" altLang="en-US" dirty="0" smtClean="0"/>
              <a:t>视图。</a:t>
            </a:r>
          </a:p>
          <a:p>
            <a:pPr>
              <a:buFontTx/>
              <a:buNone/>
            </a:pPr>
            <a:r>
              <a:rPr lang="zh-CN" altLang="en-US" dirty="0" smtClean="0"/>
              <a:t>	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DROP VIEW </a:t>
            </a:r>
            <a:r>
              <a:rPr lang="en-US" altLang="zh-CN" dirty="0" err="1" smtClean="0">
                <a:solidFill>
                  <a:srgbClr val="0000FF"/>
                </a:solidFill>
              </a:rPr>
              <a:t>IS_Student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EE506B-04E1-459E-8F5B-3409B506DF4C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6.2.5 </a:t>
            </a:r>
            <a:r>
              <a:rPr lang="zh-CN" altLang="en-US" dirty="0" smtClean="0"/>
              <a:t>视图的作用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35938" cy="3382962"/>
          </a:xfrm>
        </p:spPr>
        <p:txBody>
          <a:bodyPr/>
          <a:lstStyle/>
          <a:p>
            <a:r>
              <a:rPr lang="zh-CN" altLang="en-US" dirty="0" smtClean="0"/>
              <a:t>简化数据查询语句  </a:t>
            </a:r>
          </a:p>
          <a:p>
            <a:r>
              <a:rPr lang="zh-CN" altLang="en-US" dirty="0" smtClean="0"/>
              <a:t>使用户能从多角度看待同一数据 </a:t>
            </a:r>
          </a:p>
          <a:p>
            <a:r>
              <a:rPr lang="zh-CN" altLang="en-US" dirty="0" smtClean="0"/>
              <a:t>提高了数据的安全性 </a:t>
            </a:r>
          </a:p>
          <a:p>
            <a:r>
              <a:rPr lang="zh-CN" altLang="en-US" dirty="0" smtClean="0"/>
              <a:t>提供了一定程度的逻辑独立性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590AA2-02AB-4346-A311-73D586A8574E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zh-CN" dirty="0" smtClean="0"/>
              <a:t>物化视图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4752528"/>
          </a:xfrm>
        </p:spPr>
        <p:txBody>
          <a:bodyPr/>
          <a:lstStyle/>
          <a:p>
            <a:r>
              <a:rPr lang="zh-CN" altLang="zh-CN" sz="3000" dirty="0" smtClean="0"/>
              <a:t>每次通过标准视图访问数据时，</a:t>
            </a:r>
            <a:r>
              <a:rPr lang="en-US" altLang="zh-CN" sz="3000" dirty="0" smtClean="0"/>
              <a:t>DBMS</a:t>
            </a:r>
            <a:r>
              <a:rPr lang="zh-CN" altLang="zh-CN" sz="3000" dirty="0" smtClean="0"/>
              <a:t>都会</a:t>
            </a:r>
            <a:r>
              <a:rPr lang="zh-CN" altLang="en-US" sz="3000" dirty="0" smtClean="0"/>
              <a:t>通过</a:t>
            </a:r>
            <a:r>
              <a:rPr lang="zh-CN" altLang="zh-CN" sz="3000" dirty="0" smtClean="0"/>
              <a:t>视图定义</a:t>
            </a:r>
            <a:r>
              <a:rPr lang="zh-CN" altLang="en-US" sz="3000" dirty="0" smtClean="0"/>
              <a:t>转换为对</a:t>
            </a:r>
            <a:r>
              <a:rPr lang="zh-CN" altLang="zh-CN" sz="3000" dirty="0" smtClean="0"/>
              <a:t>基本表</a:t>
            </a:r>
            <a:r>
              <a:rPr lang="zh-CN" altLang="en-US" sz="3000" dirty="0" smtClean="0"/>
              <a:t>的查询</a:t>
            </a:r>
            <a:r>
              <a:rPr lang="zh-CN" altLang="zh-CN" sz="3000" dirty="0" smtClean="0"/>
              <a:t>。这个过程需要花费</a:t>
            </a:r>
            <a:r>
              <a:rPr lang="zh-CN" altLang="en-US" sz="3000" dirty="0" smtClean="0"/>
              <a:t>额外</a:t>
            </a:r>
            <a:r>
              <a:rPr lang="zh-CN" altLang="zh-CN" sz="3000" dirty="0" smtClean="0"/>
              <a:t>时间。</a:t>
            </a:r>
            <a:endParaRPr lang="en-US" altLang="zh-CN" sz="3000" dirty="0" smtClean="0"/>
          </a:p>
          <a:p>
            <a:r>
              <a:rPr lang="zh-CN" altLang="zh-CN" sz="3000" dirty="0" smtClean="0"/>
              <a:t>为解决</a:t>
            </a:r>
            <a:r>
              <a:rPr lang="zh-CN" altLang="en-US" sz="3000" dirty="0" smtClean="0"/>
              <a:t>该</a:t>
            </a:r>
            <a:r>
              <a:rPr lang="zh-CN" altLang="zh-CN" sz="3000" dirty="0" smtClean="0"/>
              <a:t>问题，很多</a:t>
            </a:r>
            <a:r>
              <a:rPr lang="en-US" altLang="zh-CN" sz="3000" dirty="0" smtClean="0"/>
              <a:t>DBMS</a:t>
            </a:r>
            <a:r>
              <a:rPr lang="zh-CN" altLang="zh-CN" sz="3000" dirty="0" smtClean="0"/>
              <a:t>提供了</a:t>
            </a:r>
            <a:r>
              <a:rPr lang="zh-CN" altLang="en-US" sz="3000" dirty="0" smtClean="0"/>
              <a:t>物理保存</a:t>
            </a:r>
            <a:r>
              <a:rPr lang="zh-CN" altLang="zh-CN" sz="3000" dirty="0" smtClean="0"/>
              <a:t>视图数据的机制，而且</a:t>
            </a:r>
            <a:r>
              <a:rPr lang="en-US" altLang="zh-CN" sz="3000" dirty="0" smtClean="0"/>
              <a:t>DBMS</a:t>
            </a:r>
            <a:r>
              <a:rPr lang="zh-CN" altLang="zh-CN" sz="3000" dirty="0" smtClean="0"/>
              <a:t>能够保证当定义视图的基本表数据发生变化</a:t>
            </a:r>
            <a:r>
              <a:rPr lang="zh-CN" altLang="en-US" sz="3000" dirty="0" smtClean="0"/>
              <a:t>时</a:t>
            </a:r>
            <a:r>
              <a:rPr lang="zh-CN" altLang="zh-CN" sz="3000" dirty="0" smtClean="0"/>
              <a:t>，视图中的数据也随之更改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r>
              <a:rPr lang="zh-CN" altLang="zh-CN" sz="3000" dirty="0" smtClean="0"/>
              <a:t>称这样的视图为</a:t>
            </a:r>
            <a:r>
              <a:rPr lang="zh-CN" altLang="zh-CN" sz="3000" dirty="0" smtClean="0">
                <a:solidFill>
                  <a:srgbClr val="FF0000"/>
                </a:solidFill>
              </a:rPr>
              <a:t>物化视图</a:t>
            </a:r>
            <a:r>
              <a:rPr lang="zh-CN" altLang="zh-CN" sz="3000" dirty="0" smtClean="0"/>
              <a:t>（</a:t>
            </a:r>
            <a:r>
              <a:rPr lang="en-US" altLang="zh-CN" sz="3000" dirty="0" smtClean="0"/>
              <a:t>materialized view</a:t>
            </a:r>
            <a:r>
              <a:rPr lang="zh-CN" altLang="zh-CN" sz="3000" dirty="0" smtClean="0"/>
              <a:t>，</a:t>
            </a:r>
            <a:r>
              <a:rPr lang="en-US" altLang="zh-CN" sz="3000" dirty="0" smtClean="0"/>
              <a:t>SQL Server</a:t>
            </a:r>
            <a:r>
              <a:rPr lang="zh-CN" altLang="zh-CN" sz="3000" dirty="0" smtClean="0"/>
              <a:t>将</a:t>
            </a:r>
            <a:r>
              <a:rPr lang="zh-CN" altLang="en-US" sz="3000" dirty="0" smtClean="0"/>
              <a:t>其</a:t>
            </a:r>
            <a:r>
              <a:rPr lang="zh-CN" altLang="zh-CN" sz="3000" dirty="0" smtClean="0"/>
              <a:t>称为</a:t>
            </a:r>
            <a:r>
              <a:rPr lang="zh-CN" altLang="zh-CN" sz="3000" dirty="0" smtClean="0">
                <a:solidFill>
                  <a:srgbClr val="FF0000"/>
                </a:solidFill>
              </a:rPr>
              <a:t>索引视图</a:t>
            </a:r>
            <a:r>
              <a:rPr lang="zh-CN" altLang="zh-CN" sz="3000" dirty="0" smtClean="0"/>
              <a:t>）</a:t>
            </a:r>
            <a:endParaRPr lang="zh-CN" altLang="en-US" sz="3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861C4-4A94-4562-BD62-87D834F86213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评价物化视图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4934"/>
            <a:ext cx="8100194" cy="4678362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zh-CN" altLang="zh-CN" sz="3200" dirty="0" smtClean="0"/>
              <a:t>如果在查询中频繁地引用</a:t>
            </a:r>
            <a:r>
              <a:rPr lang="zh-CN" altLang="en-US" sz="3200" dirty="0" smtClean="0"/>
              <a:t>某些</a:t>
            </a:r>
            <a:r>
              <a:rPr lang="zh-CN" altLang="zh-CN" sz="3200" dirty="0" smtClean="0"/>
              <a:t>视图，</a:t>
            </a:r>
            <a:r>
              <a:rPr lang="zh-CN" altLang="en-US" sz="3200" dirty="0" smtClean="0"/>
              <a:t>则</a:t>
            </a:r>
            <a:r>
              <a:rPr lang="zh-CN" altLang="zh-CN" sz="3200" dirty="0" smtClean="0"/>
              <a:t>可通过</a:t>
            </a:r>
            <a:r>
              <a:rPr lang="zh-CN" altLang="en-US" sz="3200" dirty="0" smtClean="0"/>
              <a:t>将视图物化，并</a:t>
            </a:r>
            <a:r>
              <a:rPr lang="zh-CN" altLang="zh-CN" sz="3200" dirty="0" smtClean="0"/>
              <a:t>对视图创建唯一聚集索引来提高性能。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SQL Server 2005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>
              <a:spcBef>
                <a:spcPts val="400"/>
              </a:spcBef>
            </a:pPr>
            <a:r>
              <a:rPr lang="zh-CN" altLang="zh-CN" sz="3200" dirty="0" smtClean="0"/>
              <a:t>对视图创建唯一聚集索引后，视图结果集将存储在数据库中，就像带有聚集索引的表一样。</a:t>
            </a:r>
            <a:endParaRPr lang="en-US" altLang="zh-CN" sz="3200" dirty="0" smtClean="0"/>
          </a:p>
          <a:p>
            <a:pPr>
              <a:spcBef>
                <a:spcPts val="400"/>
              </a:spcBef>
            </a:pPr>
            <a:r>
              <a:rPr lang="zh-CN" altLang="zh-CN" sz="3200" dirty="0" smtClean="0"/>
              <a:t>物化视图带来的好处是以增加存储空间为代价的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EAD5E6-7A69-4AE6-A620-DEBB82A3DB9B}" type="datetime8">
              <a:rPr lang="zh-CN" altLang="en-US" smtClean="0"/>
              <a:pPr>
                <a:defRPr/>
              </a:pPr>
              <a:t>2016年3月3日11时36分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索引的组织方式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371600"/>
            <a:ext cx="7694240" cy="16973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索引项按数据页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zh-CN" altLang="zh-CN" dirty="0" smtClean="0"/>
              <a:t>一块固定大小的连续存储空间</a:t>
            </a:r>
            <a:r>
              <a:rPr lang="en-US" altLang="zh-CN" dirty="0" smtClean="0"/>
              <a:t>)</a:t>
            </a:r>
            <a:r>
              <a:rPr lang="zh-CN" altLang="en-US" dirty="0" smtClean="0">
                <a:latin typeface="宋体" pitchFamily="2" charset="-122"/>
              </a:rPr>
              <a:t>存储。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表中的全部索引连在一起。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39405"/>
            <a:ext cx="7239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B0806B6-0C63-4365-ABD3-8FC6B0650F24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143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4A0F63-AC17-45EE-9482-0B4759D8B728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333375"/>
            <a:ext cx="8540750" cy="838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6.1.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索引的存储结构及分类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12776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81200"/>
                </a:solidFill>
                <a:latin typeface="宋体" pitchFamily="2" charset="-122"/>
              </a:rPr>
              <a:t>聚集索引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Clustered Index</a:t>
            </a:r>
            <a:r>
              <a:rPr lang="en-US" altLang="zh-CN" dirty="0" smtClean="0">
                <a:latin typeface="宋体" pitchFamily="2" charset="-122"/>
              </a:rPr>
              <a:t>，</a:t>
            </a:r>
            <a:r>
              <a:rPr lang="zh-CN" altLang="en-US" dirty="0" smtClean="0">
                <a:latin typeface="宋体" pitchFamily="2" charset="-122"/>
              </a:rPr>
              <a:t>也称为聚簇索引）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将数据按照索引项的顺序进行物理排序。</a:t>
            </a:r>
          </a:p>
          <a:p>
            <a:pPr eaLnBrk="1" hangingPunct="1"/>
            <a:r>
              <a:rPr lang="zh-CN" altLang="en-US" dirty="0" smtClean="0">
                <a:solidFill>
                  <a:srgbClr val="F81200"/>
                </a:solidFill>
                <a:latin typeface="宋体" pitchFamily="2" charset="-122"/>
              </a:rPr>
              <a:t>非聚集索引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Non-clustered Index</a:t>
            </a:r>
            <a:r>
              <a:rPr lang="en-US" altLang="zh-CN" dirty="0" smtClean="0">
                <a:latin typeface="宋体" pitchFamily="2" charset="-122"/>
              </a:rPr>
              <a:t>，</a:t>
            </a:r>
            <a:r>
              <a:rPr lang="zh-CN" altLang="en-US" dirty="0" smtClean="0">
                <a:latin typeface="宋体" pitchFamily="2" charset="-122"/>
              </a:rPr>
              <a:t>也称为非聚簇索引）。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不对数据进行物理排序。</a:t>
            </a:r>
            <a:r>
              <a:rPr lang="zh-CN" altLang="en-US" dirty="0" smtClean="0"/>
              <a:t> </a:t>
            </a:r>
          </a:p>
        </p:txBody>
      </p:sp>
      <p:sp>
        <p:nvSpPr>
          <p:cNvPr id="1536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D14132D-BB9B-4C5B-9DCB-AE43D140F62B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1536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EA8F26-69C2-4210-916A-F466DCA2A2E8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914400"/>
          </a:xfrm>
        </p:spPr>
        <p:txBody>
          <a:bodyPr/>
          <a:lstStyle/>
          <a:p>
            <a:pPr eaLnBrk="1" hangingPunct="1"/>
            <a:r>
              <a:rPr lang="zh-CN" altLang="en-US" smtClean="0"/>
              <a:t>两类索引相同点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484313"/>
            <a:ext cx="8464550" cy="46116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聚集索引和非聚集索引一般都使用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B-</a:t>
            </a:r>
            <a:r>
              <a:rPr lang="zh-CN" altLang="en-US" dirty="0" smtClean="0">
                <a:latin typeface="宋体" pitchFamily="2" charset="-122"/>
              </a:rPr>
              <a:t>树结构来存储索引项，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都包含数据页和索引页，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索引页用来存放索引项和指向下一层的指针，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数据页用来存放数据。</a:t>
            </a:r>
          </a:p>
        </p:txBody>
      </p:sp>
      <p:sp>
        <p:nvSpPr>
          <p:cNvPr id="1638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196C331-721E-4F01-B912-5C1C84BA9382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1638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06E26-C0E7-48FC-B7B2-E5AB07721D81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6858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B-</a:t>
            </a:r>
            <a:r>
              <a:rPr lang="zh-CN" altLang="en-US" b="1" smtClean="0">
                <a:latin typeface="宋体" pitchFamily="2" charset="-122"/>
                <a:cs typeface="Times New Roman" pitchFamily="18" charset="0"/>
              </a:rPr>
              <a:t>树结构</a:t>
            </a:r>
            <a:r>
              <a:rPr lang="zh-CN" altLang="en-US" smtClean="0">
                <a:cs typeface="Times New Roman" pitchFamily="18" charset="0"/>
              </a:rPr>
              <a:t> 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347913" y="2595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11560" y="1844824"/>
          <a:ext cx="8077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r:id="rId3" imgW="4447450" imgH="1663095" progId="Visio.Drawing.11">
                  <p:embed/>
                </p:oleObj>
              </mc:Choice>
              <mc:Fallback>
                <p:oleObj r:id="rId3" imgW="4447450" imgH="16630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44824"/>
                        <a:ext cx="807720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CCC9EA-489D-486A-9DDB-F25261248C09}" type="datetime8">
              <a:rPr lang="zh-CN" altLang="en-US" smtClean="0"/>
              <a:pPr/>
              <a:t>2016年3月3日11时36分</a:t>
            </a:fld>
            <a:endParaRPr lang="zh-CN" altLang="en-US" smtClean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100775-E75F-4CDC-BF97-60D24A88D631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stu-jsjxy">
  <a:themeElements>
    <a:clrScheme name="bistu-jsjx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stu-jsjxy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istu-jsjx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tu-jsjx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istu-jsjxy">
  <a:themeElements>
    <a:clrScheme name="1_bistu-jsjx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stu-jsjxy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istu-jsjx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stu-jsjx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157256988</TotalTime>
  <Pages>0</Pages>
  <Words>2707</Words>
  <Characters>0</Characters>
  <Application>Microsoft Office PowerPoint</Application>
  <DocSecurity>0</DocSecurity>
  <PresentationFormat>全屏显示(4:3)</PresentationFormat>
  <Lines>0</Lines>
  <Paragraphs>448</Paragraphs>
  <Slides>59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78" baseType="lpstr">
      <vt:lpstr>仿宋_GB2312</vt:lpstr>
      <vt:lpstr>华文行楷</vt:lpstr>
      <vt:lpstr>华文楷体</vt:lpstr>
      <vt:lpstr>华文隶书</vt:lpstr>
      <vt:lpstr>楷体_GB2312</vt:lpstr>
      <vt:lpstr>宋体</vt:lpstr>
      <vt:lpstr>-소망B</vt:lpstr>
      <vt:lpstr>-소망L</vt:lpstr>
      <vt:lpstr>Arial</vt:lpstr>
      <vt:lpstr>Calibri</vt:lpstr>
      <vt:lpstr>Times New Roman</vt:lpstr>
      <vt:lpstr>Verdana</vt:lpstr>
      <vt:lpstr>Wingdings</vt:lpstr>
      <vt:lpstr>bistu-jsjxy</vt:lpstr>
      <vt:lpstr>自定义设计方案</vt:lpstr>
      <vt:lpstr>1_bistu-jsjxy</vt:lpstr>
      <vt:lpstr>Photoshop.Image.9</vt:lpstr>
      <vt:lpstr>Microsoft Visio 2003-2010 绘图</vt:lpstr>
      <vt:lpstr>Visio</vt:lpstr>
      <vt:lpstr>数据库系统教程</vt:lpstr>
      <vt:lpstr>第7章 索引和视图</vt:lpstr>
      <vt:lpstr>6.1 索引</vt:lpstr>
      <vt:lpstr>6.1 索引基本概念</vt:lpstr>
      <vt:lpstr>索引及数据间的对应关系示意图 </vt:lpstr>
      <vt:lpstr>索引的组织方式</vt:lpstr>
      <vt:lpstr>6.1.2 索引的存储结构及分类</vt:lpstr>
      <vt:lpstr>两类索引相同点</vt:lpstr>
      <vt:lpstr>B-树结构 </vt:lpstr>
      <vt:lpstr>聚集索引 </vt:lpstr>
      <vt:lpstr>建有聚集索引的表的存储结构示意图</vt:lpstr>
      <vt:lpstr>数据示例</vt:lpstr>
      <vt:lpstr>聚集索引示例</vt:lpstr>
      <vt:lpstr>查找过程</vt:lpstr>
      <vt:lpstr>查找示例</vt:lpstr>
      <vt:lpstr>说明</vt:lpstr>
      <vt:lpstr>下列情况可考虑创建聚集索 </vt:lpstr>
      <vt:lpstr>非聚集索引</vt:lpstr>
      <vt:lpstr>非聚集索引的存储示意图 </vt:lpstr>
      <vt:lpstr>非聚集索引与聚集索引的差别</vt:lpstr>
      <vt:lpstr>在eno列上建有非聚集索引的情形 </vt:lpstr>
      <vt:lpstr>下述情况可考虑建立非聚集索引</vt:lpstr>
      <vt:lpstr>唯一索引</vt:lpstr>
      <vt:lpstr>说明</vt:lpstr>
      <vt:lpstr>6.1.3 创建索引 </vt:lpstr>
      <vt:lpstr>示例</vt:lpstr>
      <vt:lpstr>示例</vt:lpstr>
      <vt:lpstr>删除索引</vt:lpstr>
      <vt:lpstr>6.2 视图</vt:lpstr>
      <vt:lpstr>6.2.1 基本概念</vt:lpstr>
      <vt:lpstr>视图与基本表关系</vt:lpstr>
      <vt:lpstr>6.2.2 定义视图</vt:lpstr>
      <vt:lpstr>说明</vt:lpstr>
      <vt:lpstr>定义单源表视图 </vt:lpstr>
      <vt:lpstr>示例</vt:lpstr>
      <vt:lpstr>定义多源表视图 </vt:lpstr>
      <vt:lpstr>示例</vt:lpstr>
      <vt:lpstr>在已有视图上定义新视图 </vt:lpstr>
      <vt:lpstr>示例</vt:lpstr>
      <vt:lpstr>示例</vt:lpstr>
      <vt:lpstr>定义带表达式的视图 </vt:lpstr>
      <vt:lpstr>示例</vt:lpstr>
      <vt:lpstr>含分组统计信息的视图 </vt:lpstr>
      <vt:lpstr>示例</vt:lpstr>
      <vt:lpstr>6.2.3 通过视图查询数据 </vt:lpstr>
      <vt:lpstr>示例</vt:lpstr>
      <vt:lpstr>示例</vt:lpstr>
      <vt:lpstr>示例</vt:lpstr>
      <vt:lpstr>示例</vt:lpstr>
      <vt:lpstr>注意</vt:lpstr>
      <vt:lpstr>通过视图修改数据</vt:lpstr>
      <vt:lpstr>视图扩展应用</vt:lpstr>
      <vt:lpstr>示例</vt:lpstr>
      <vt:lpstr>6.2.4 修改和删除视图</vt:lpstr>
      <vt:lpstr>示例</vt:lpstr>
      <vt:lpstr>2. 删除视图</vt:lpstr>
      <vt:lpstr>6.2.5 视图的作用 </vt:lpstr>
      <vt:lpstr>6.3 物化视图</vt:lpstr>
      <vt:lpstr>评价物化视图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数据挖掘在银行信贷业务中的应用研究</dc:title>
  <dc:subject/>
  <dc:creator>Jack</dc:creator>
  <cp:keywords/>
  <dc:description/>
  <cp:lastModifiedBy>Administrator</cp:lastModifiedBy>
  <cp:revision>255</cp:revision>
  <cp:lastPrinted>1899-12-30T00:00:00Z</cp:lastPrinted>
  <dcterms:created xsi:type="dcterms:W3CDTF">2010-06-04T15:42:51Z</dcterms:created>
  <dcterms:modified xsi:type="dcterms:W3CDTF">2016-03-03T12:05:40Z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