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Lst>
  <p:notesMasterIdLst>
    <p:notesMasterId r:id="rId34"/>
  </p:notesMasterIdLst>
  <p:sldIdLst>
    <p:sldId id="276" r:id="rId4"/>
    <p:sldId id="277" r:id="rId5"/>
    <p:sldId id="442" r:id="rId6"/>
    <p:sldId id="443" r:id="rId7"/>
    <p:sldId id="444" r:id="rId8"/>
    <p:sldId id="445" r:id="rId9"/>
    <p:sldId id="446" r:id="rId10"/>
    <p:sldId id="447" r:id="rId11"/>
    <p:sldId id="448" r:id="rId12"/>
    <p:sldId id="452" r:id="rId13"/>
    <p:sldId id="449" r:id="rId14"/>
    <p:sldId id="450" r:id="rId15"/>
    <p:sldId id="453" r:id="rId16"/>
    <p:sldId id="451"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FF3399"/>
    <a:srgbClr val="006600"/>
    <a:srgbClr val="EFFFEF"/>
    <a:srgbClr val="004FEE"/>
    <a:srgbClr val="0039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3925" autoAdjust="0"/>
    <p:restoredTop sz="86937" autoAdjust="0"/>
  </p:normalViewPr>
  <p:slideViewPr>
    <p:cSldViewPr>
      <p:cViewPr varScale="1">
        <p:scale>
          <a:sx n="64" d="100"/>
          <a:sy n="64" d="100"/>
        </p:scale>
        <p:origin x="918" y="78"/>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2016/3/3</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200726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1432804211"/>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ln w="9525"/>
        </p:spPr>
        <p:txBody>
          <a:bodyPr anchor="t"/>
          <a:lstStyle/>
          <a:p>
            <a:r>
              <a:rPr lang="zh-CN" altLang="en-US" smtClean="0"/>
              <a:t>在本页讲述演示内容，先进行简单介绍</a:t>
            </a:r>
          </a:p>
        </p:txBody>
      </p:sp>
      <p:sp>
        <p:nvSpPr>
          <p:cNvPr id="61444"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E1745A5-C5D1-4E76-B77C-EF7C0A72FF80}" type="slidenum">
              <a:rPr lang="zh-CN" altLang="en-US" sz="1200"/>
              <a:pPr algn="r"/>
              <a:t>2</a:t>
            </a:fld>
            <a:endParaRPr lang="zh-CN" altLang="en-US" sz="1200"/>
          </a:p>
        </p:txBody>
      </p:sp>
    </p:spTree>
    <p:extLst>
      <p:ext uri="{BB962C8B-B14F-4D97-AF65-F5344CB8AC3E}">
        <p14:creationId xmlns:p14="http://schemas.microsoft.com/office/powerpoint/2010/main" val="1510241669"/>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B7F4144-01E5-4049-A343-F5F0193FA4B0}" type="datetime8">
              <a:rPr lang="zh-CN" altLang="en-US" smtClean="0"/>
              <a:pPr>
                <a:defRPr/>
              </a:pPr>
              <a:t>2016年3月3日7时28分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C19CAE0-4962-408A-9472-E37AD5A1DB51}" type="datetime8">
              <a:rPr lang="zh-CN" altLang="en-US" smtClean="0"/>
              <a:pPr>
                <a:defRPr/>
              </a:pPr>
              <a:t>2016年3月3日7时28分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D7F1154-46FE-45FD-B879-1A5EBA4F5950}" type="datetime8">
              <a:rPr lang="zh-CN" altLang="en-US" smtClean="0"/>
              <a:pPr>
                <a:defRPr/>
              </a:pPr>
              <a:t>2016年3月3日7时28分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2AC519BD-9396-4711-A632-8CFCF3E9845D}" type="datetime8">
              <a:rPr lang="zh-CN" altLang="en-US" smtClean="0"/>
              <a:pPr>
                <a:defRPr/>
              </a:pPr>
              <a:t>2016年3月3日7时28分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30BD1B-544A-41FC-9473-AEC6A43FF783}" type="datetime8">
              <a:rPr lang="zh-CN" altLang="en-US" smtClean="0"/>
              <a:pPr>
                <a:defRPr/>
              </a:pPr>
              <a:t>2016年3月3日7时28分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3EFBBD-A084-42CF-8FCF-2B7B56147365}" type="datetime8">
              <a:rPr lang="zh-CN" altLang="en-US" smtClean="0"/>
              <a:pPr>
                <a:defRPr/>
              </a:pPr>
              <a:t>2016年3月3日7时28分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BE17328-F56B-418B-8BB9-39A3F376C3AD}" type="datetime8">
              <a:rPr lang="zh-CN" altLang="en-US" smtClean="0"/>
              <a:pPr>
                <a:defRPr/>
              </a:pPr>
              <a:t>2016年3月3日7时28分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553390E-9E17-4064-B0CF-1E59902BA83E}" type="datetime8">
              <a:rPr lang="zh-CN" altLang="en-US" smtClean="0"/>
              <a:pPr>
                <a:defRPr/>
              </a:pPr>
              <a:t>2016年3月3日7时28分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6E560D8-088D-4A02-A192-8C28DECC0247}" type="datetime8">
              <a:rPr lang="zh-CN" altLang="en-US" smtClean="0"/>
              <a:pPr>
                <a:defRPr/>
              </a:pPr>
              <a:t>2016年3月3日7时28分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E321225-6042-4175-A243-4F985532A7E2}" type="datetime8">
              <a:rPr lang="zh-CN" altLang="en-US" smtClean="0"/>
              <a:pPr>
                <a:defRPr/>
              </a:pPr>
              <a:t>2016年3月3日7时28分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A29DD6E-36FB-47C7-B832-6852FEB39CDC}" type="datetime8">
              <a:rPr lang="zh-CN" altLang="en-US" smtClean="0"/>
              <a:pPr>
                <a:defRPr/>
              </a:pPr>
              <a:t>2016年3月3日7时28分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FF0000"/>
                </a:solidFill>
              </a:defRPr>
            </a:lvl1pPr>
          </a:lstStyle>
          <a:p>
            <a:pPr>
              <a:defRPr/>
            </a:pPr>
            <a:fld id="{DF3FDF31-DCE9-45EA-BF9D-18E2785EDA1D}" type="datetime8">
              <a:rPr lang="zh-CN" altLang="en-US" smtClean="0"/>
              <a:pPr>
                <a:defRPr/>
              </a:pPr>
              <a:t>2016年3月3日7时28分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FF0000"/>
                </a:solidFill>
              </a:defRPr>
            </a:lvl1pPr>
          </a:lstStyle>
          <a:p>
            <a:pPr>
              <a:defRPr/>
            </a:pPr>
            <a:fld id="{A1C693C5-2466-49C7-9407-97947274FDD1}" type="slidenum">
              <a:rPr lang="zh-CN" altLang="en-US" smtClean="0"/>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CE37AB-4160-4F0A-BDB5-D2AB2F53B204}" type="datetime8">
              <a:rPr lang="zh-CN" altLang="en-US" smtClean="0"/>
              <a:pPr>
                <a:defRPr/>
              </a:pPr>
              <a:t>2016年3月3日7时28分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00646-2322-4440-A20E-CDE4BE1A62E9}" type="datetime8">
              <a:rPr lang="zh-CN" altLang="en-US" smtClean="0"/>
              <a:pPr>
                <a:defRPr/>
              </a:pPr>
              <a:t>2016年3月3日7时28分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059A894-2B61-4319-96F8-41348B980EBF}" type="datetime8">
              <a:rPr lang="zh-CN" altLang="en-US" smtClean="0"/>
              <a:pPr>
                <a:defRPr/>
              </a:pPr>
              <a:t>2016年3月3日7时28分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63EA4D-54EB-4B27-B235-86CF47DA2F9A}" type="datetime8">
              <a:rPr lang="zh-CN" altLang="en-US" smtClean="0"/>
              <a:pPr>
                <a:defRPr/>
              </a:pPr>
              <a:t>2016年3月3日7时28分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D89B969-31A1-48BD-B141-EC8A5CC1F7FB}" type="datetime8">
              <a:rPr lang="zh-CN" altLang="en-US" smtClean="0"/>
              <a:pPr>
                <a:defRPr/>
              </a:pPr>
              <a:t>2016年3月3日7时28分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5D2E0C3-7D0A-466F-8A63-93422A98EC3C}" type="datetime8">
              <a:rPr lang="zh-CN" altLang="en-US" smtClean="0"/>
              <a:pPr>
                <a:defRPr/>
              </a:pPr>
              <a:t>2016年3月3日7时28分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8413D78-9837-4DE2-964A-76A500E170AB}" type="datetime8">
              <a:rPr lang="zh-CN" altLang="en-US" smtClean="0"/>
              <a:pPr>
                <a:defRPr/>
              </a:pPr>
              <a:t>2016年3月3日7时28分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01477CA0-4162-45E3-8399-F51416E08951}" type="datetime8">
              <a:rPr lang="zh-CN" altLang="en-US" smtClean="0"/>
              <a:pPr>
                <a:defRPr/>
              </a:pPr>
              <a:t>2016年3月3日7时28分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FB5CE1C5-5E57-488B-922B-8220B471908D}" type="datetime8">
              <a:rPr lang="zh-CN" altLang="en-US" smtClean="0"/>
              <a:pPr>
                <a:defRPr/>
              </a:pPr>
              <a:t>2016年3月3日7时28分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B690A511-1F15-47C0-9BE9-EAB2295B9713}" type="datetime8">
              <a:rPr lang="zh-CN" altLang="en-US" smtClean="0"/>
              <a:pPr>
                <a:defRPr/>
              </a:pPr>
              <a:t>2016年3月3日7时28分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60BA7FD3-03C3-478D-8C7C-AB0D4DA9E66F}" type="datetime8">
              <a:rPr lang="zh-CN" altLang="en-US" smtClean="0"/>
              <a:pPr>
                <a:defRPr/>
              </a:pPr>
              <a:t>2016年3月3日7时28分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8425219-F4FF-4938-8332-5651E7B53B02}" type="datetime8">
              <a:rPr lang="zh-CN" altLang="en-US" smtClean="0"/>
              <a:pPr>
                <a:defRPr/>
              </a:pPr>
              <a:t>2016年3月3日7时28分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473440B-1047-42CE-BEB5-3573D5579207}" type="datetime8">
              <a:rPr lang="zh-CN" altLang="en-US" smtClean="0"/>
              <a:pPr>
                <a:defRPr/>
              </a:pPr>
              <a:t>2016年3月3日7时28分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A6BCF30-1321-43EB-A143-5294E69A2180}" type="datetime8">
              <a:rPr lang="zh-CN" altLang="en-US" smtClean="0"/>
              <a:pPr>
                <a:defRPr/>
              </a:pPr>
              <a:t>2016年3月3日7时28分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5145E34-E366-4CB6-8643-B41F7EC0BD50}" type="datetime8">
              <a:rPr lang="zh-CN" altLang="en-US" smtClean="0"/>
              <a:pPr>
                <a:defRPr/>
              </a:pPr>
              <a:t>2016年3月3日7时28分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717E533-2166-4A9D-9DF9-C1832297EBEF}" type="datetime8">
              <a:rPr lang="zh-CN" altLang="en-US" smtClean="0"/>
              <a:pPr>
                <a:defRPr/>
              </a:pPr>
              <a:t>2016年3月3日7时28分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56170AD-0CD9-4A1D-B4BE-AAD7146B12E6}" type="datetime8">
              <a:rPr lang="zh-CN" altLang="en-US" smtClean="0"/>
              <a:pPr>
                <a:defRPr/>
              </a:pPr>
              <a:t>2016年3月3日7时28分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D7A9066-D069-4EF1-A758-E0427E3E2E72}" type="datetime8">
              <a:rPr lang="zh-CN" altLang="en-US" smtClean="0"/>
              <a:pPr>
                <a:defRPr/>
              </a:pPr>
              <a:t>2016年3月3日7时28分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BEB2FAAC-F52F-4538-B8A0-A29D0AB4FAD9}" type="datetime8">
              <a:rPr lang="zh-CN" altLang="en-US" smtClean="0"/>
              <a:pPr>
                <a:defRPr/>
              </a:pPr>
              <a:t>2016年3月3日7时28分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03347D2E-0C0E-4214-AE31-9FF23A74D1DC}" type="datetime8">
              <a:rPr lang="zh-CN" altLang="en-US" smtClean="0"/>
              <a:pPr>
                <a:defRPr/>
              </a:pPr>
              <a:t>2016年3月3日7时28分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E6688E3-C5BD-40FC-8AD4-385339A06E48}" type="datetime8">
              <a:rPr lang="zh-CN" altLang="en-US" smtClean="0"/>
              <a:pPr>
                <a:defRPr/>
              </a:pPr>
              <a:t>2016年3月3日7时28分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DCD28D4-A752-47AF-9937-5A550777FA7B}" type="datetime8">
              <a:rPr lang="zh-CN" altLang="en-US" smtClean="0"/>
              <a:pPr>
                <a:defRPr/>
              </a:pPr>
              <a:t>2016年3月3日7时28分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1.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oleObject" Target="../embeddings/oleObject1.bin"/><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22E57AB7-490E-4594-B11C-7EBAE83D8174}" type="datetime8">
              <a:rPr lang="zh-CN" altLang="en-US" smtClean="0"/>
              <a:pPr>
                <a:defRPr/>
              </a:pPr>
              <a:t>2016年3月3日7时28分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CDF1B65-D73D-4168-9BC9-719DD4F2CF37}" type="datetime8">
              <a:rPr lang="zh-CN" altLang="en-US" smtClean="0"/>
              <a:pPr>
                <a:defRPr/>
              </a:pPr>
              <a:t>2016年3月3日7时28分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34"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3687A416-5A4B-4B54-AA16-9B63DD71BB9A}" type="datetime8">
              <a:rPr lang="zh-CN" altLang="en-US" smtClean="0"/>
              <a:pPr>
                <a:defRPr/>
              </a:pPr>
              <a:t>2016年3月3日7时28分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331641" y="2852738"/>
            <a:ext cx="6408712"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第</a:t>
            </a:r>
            <a:r>
              <a:rPr lang="en-US" altLang="zh-CN" sz="4000" dirty="0">
                <a:solidFill>
                  <a:srgbClr val="FF0000"/>
                </a:solidFill>
                <a:latin typeface="华文隶书" pitchFamily="2" charset="-122"/>
                <a:ea typeface="华文隶书" pitchFamily="2" charset="-122"/>
              </a:rPr>
              <a:t>7</a:t>
            </a:r>
            <a:r>
              <a:rPr lang="zh-CN" altLang="en-US" sz="4000" dirty="0" smtClean="0">
                <a:solidFill>
                  <a:srgbClr val="FF0000"/>
                </a:solidFill>
                <a:latin typeface="华文隶书" pitchFamily="2" charset="-122"/>
                <a:ea typeface="华文隶书" pitchFamily="2" charset="-122"/>
              </a:rPr>
              <a:t>章  触发器和存储过程</a:t>
            </a:r>
            <a:endParaRPr lang="en-US" sz="4000" dirty="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39552" y="1414934"/>
            <a:ext cx="8181726" cy="4678362"/>
          </a:xfrm>
        </p:spPr>
        <p:txBody>
          <a:bodyPr/>
          <a:lstStyle/>
          <a:p>
            <a:pPr>
              <a:lnSpc>
                <a:spcPct val="100000"/>
              </a:lnSpc>
              <a:spcBef>
                <a:spcPts val="0"/>
              </a:spcBef>
            </a:pPr>
            <a:r>
              <a:rPr lang="zh-CN" altLang="zh-CN" sz="2800" dirty="0"/>
              <a:t>编写后触发型触发器：限制不能将不及格成绩改为及格</a:t>
            </a:r>
            <a:r>
              <a:rPr lang="zh-CN" altLang="zh-CN" sz="2800" dirty="0" smtClean="0"/>
              <a:t>。</a:t>
            </a:r>
            <a:endParaRPr lang="en-US" altLang="zh-CN" sz="2800" dirty="0" smtClean="0"/>
          </a:p>
          <a:p>
            <a:pPr marL="0" indent="0">
              <a:lnSpc>
                <a:spcPct val="100000"/>
              </a:lnSpc>
              <a:spcBef>
                <a:spcPts val="0"/>
              </a:spcBef>
              <a:buNone/>
            </a:pPr>
            <a:r>
              <a:rPr lang="en-US" altLang="zh-CN" sz="2800" dirty="0">
                <a:solidFill>
                  <a:srgbClr val="0000FF"/>
                </a:solidFill>
              </a:rPr>
              <a:t> </a:t>
            </a:r>
            <a:r>
              <a:rPr lang="en-US" altLang="zh-CN" sz="2800" dirty="0" smtClean="0">
                <a:solidFill>
                  <a:srgbClr val="0000FF"/>
                </a:solidFill>
              </a:rPr>
              <a:t> CREATE </a:t>
            </a:r>
            <a:r>
              <a:rPr lang="en-US" altLang="zh-CN" sz="2800" dirty="0">
                <a:solidFill>
                  <a:srgbClr val="0000FF"/>
                </a:solidFill>
              </a:rPr>
              <a:t>Trigger </a:t>
            </a:r>
            <a:r>
              <a:rPr lang="en-US" altLang="zh-CN" sz="2800" dirty="0" err="1">
                <a:solidFill>
                  <a:srgbClr val="0000FF"/>
                </a:solidFill>
              </a:rPr>
              <a:t>tri_Grade_AFT</a:t>
            </a:r>
            <a:endParaRPr lang="zh-CN" altLang="zh-CN" sz="2800" dirty="0">
              <a:solidFill>
                <a:srgbClr val="0000FF"/>
              </a:solidFill>
            </a:endParaRPr>
          </a:p>
          <a:p>
            <a:pPr marL="438150" lvl="1" indent="0">
              <a:lnSpc>
                <a:spcPct val="100000"/>
              </a:lnSpc>
              <a:spcBef>
                <a:spcPts val="0"/>
              </a:spcBef>
              <a:buNone/>
            </a:pPr>
            <a:r>
              <a:rPr lang="en-US" altLang="zh-CN" sz="2800" dirty="0">
                <a:solidFill>
                  <a:srgbClr val="0000FF"/>
                </a:solidFill>
              </a:rPr>
              <a:t>  ON SC AFTER </a:t>
            </a:r>
            <a:r>
              <a:rPr lang="en-US" altLang="zh-CN" sz="2800" dirty="0" smtClean="0">
                <a:solidFill>
                  <a:srgbClr val="0000FF"/>
                </a:solidFill>
              </a:rPr>
              <a:t>UPDATE</a:t>
            </a:r>
            <a:endParaRPr lang="en-US" altLang="zh-CN" sz="2800" dirty="0">
              <a:solidFill>
                <a:srgbClr val="0000FF"/>
              </a:solidFill>
            </a:endParaRPr>
          </a:p>
          <a:p>
            <a:pPr marL="438150" lvl="1" indent="0">
              <a:lnSpc>
                <a:spcPct val="100000"/>
              </a:lnSpc>
              <a:spcBef>
                <a:spcPts val="0"/>
              </a:spcBef>
              <a:buNone/>
            </a:pPr>
            <a:r>
              <a:rPr lang="en-US" altLang="zh-CN" sz="2800" dirty="0" smtClean="0">
                <a:solidFill>
                  <a:srgbClr val="0000FF"/>
                </a:solidFill>
              </a:rPr>
              <a:t>AS</a:t>
            </a:r>
            <a:endParaRPr lang="zh-CN" altLang="zh-CN" sz="2800" dirty="0">
              <a:solidFill>
                <a:srgbClr val="0000FF"/>
              </a:solidFill>
            </a:endParaRPr>
          </a:p>
          <a:p>
            <a:pPr marL="438150" lvl="1" indent="0">
              <a:lnSpc>
                <a:spcPct val="100000"/>
              </a:lnSpc>
              <a:spcBef>
                <a:spcPts val="0"/>
              </a:spcBef>
              <a:buNone/>
            </a:pPr>
            <a:r>
              <a:rPr lang="en-US" altLang="zh-CN" sz="2800" dirty="0">
                <a:solidFill>
                  <a:srgbClr val="0000FF"/>
                </a:solidFill>
              </a:rPr>
              <a:t> </a:t>
            </a:r>
            <a:r>
              <a:rPr lang="en-US" altLang="zh-CN" sz="2800" dirty="0" smtClean="0">
                <a:solidFill>
                  <a:srgbClr val="0000FF"/>
                </a:solidFill>
              </a:rPr>
              <a:t>IF </a:t>
            </a:r>
            <a:r>
              <a:rPr lang="en-US" altLang="zh-CN" sz="2800" dirty="0">
                <a:solidFill>
                  <a:srgbClr val="0000FF"/>
                </a:solidFill>
              </a:rPr>
              <a:t>EXISTS(SELECT * FROM INSERTED </a:t>
            </a:r>
            <a:r>
              <a:rPr lang="en-US" altLang="zh-CN" sz="2800" dirty="0" err="1">
                <a:solidFill>
                  <a:srgbClr val="0000FF"/>
                </a:solidFill>
              </a:rPr>
              <a:t>i</a:t>
            </a:r>
            <a:r>
              <a:rPr lang="en-US" altLang="zh-CN" sz="2800" dirty="0">
                <a:solidFill>
                  <a:srgbClr val="0000FF"/>
                </a:solidFill>
              </a:rPr>
              <a:t> </a:t>
            </a:r>
            <a:endParaRPr lang="en-US" altLang="zh-CN" sz="2800" dirty="0" smtClean="0">
              <a:solidFill>
                <a:srgbClr val="0000FF"/>
              </a:solidFill>
            </a:endParaRPr>
          </a:p>
          <a:p>
            <a:pPr marL="438150" lvl="1" indent="0">
              <a:lnSpc>
                <a:spcPct val="100000"/>
              </a:lnSpc>
              <a:spcBef>
                <a:spcPts val="0"/>
              </a:spcBef>
              <a:buNone/>
            </a:pPr>
            <a:r>
              <a:rPr lang="en-US" altLang="zh-CN" sz="2800" dirty="0">
                <a:solidFill>
                  <a:srgbClr val="0000FF"/>
                </a:solidFill>
              </a:rPr>
              <a:t> </a:t>
            </a:r>
            <a:r>
              <a:rPr lang="en-US" altLang="zh-CN" sz="2800" dirty="0" smtClean="0">
                <a:solidFill>
                  <a:srgbClr val="0000FF"/>
                </a:solidFill>
              </a:rPr>
              <a:t>  JOIN </a:t>
            </a:r>
            <a:r>
              <a:rPr lang="en-US" altLang="zh-CN" sz="2800" dirty="0">
                <a:solidFill>
                  <a:srgbClr val="0000FF"/>
                </a:solidFill>
              </a:rPr>
              <a:t>DELETED </a:t>
            </a:r>
            <a:r>
              <a:rPr lang="en-US" altLang="zh-CN" sz="2800" dirty="0" smtClean="0">
                <a:solidFill>
                  <a:srgbClr val="0000FF"/>
                </a:solidFill>
              </a:rPr>
              <a:t>d </a:t>
            </a:r>
            <a:r>
              <a:rPr lang="en-US" altLang="zh-CN" sz="2800" dirty="0">
                <a:solidFill>
                  <a:srgbClr val="0000FF"/>
                </a:solidFill>
              </a:rPr>
              <a:t>ON </a:t>
            </a:r>
            <a:r>
              <a:rPr lang="en-US" altLang="zh-CN" sz="2800" dirty="0" err="1">
                <a:solidFill>
                  <a:srgbClr val="0000FF"/>
                </a:solidFill>
              </a:rPr>
              <a:t>i.Sno</a:t>
            </a:r>
            <a:r>
              <a:rPr lang="en-US" altLang="zh-CN" sz="2800" dirty="0">
                <a:solidFill>
                  <a:srgbClr val="0000FF"/>
                </a:solidFill>
              </a:rPr>
              <a:t> = </a:t>
            </a:r>
            <a:r>
              <a:rPr lang="en-US" altLang="zh-CN" sz="2800" dirty="0" err="1">
                <a:solidFill>
                  <a:srgbClr val="0000FF"/>
                </a:solidFill>
              </a:rPr>
              <a:t>d.Sno</a:t>
            </a:r>
            <a:r>
              <a:rPr lang="en-US" altLang="zh-CN" sz="2800" dirty="0">
                <a:solidFill>
                  <a:srgbClr val="0000FF"/>
                </a:solidFill>
              </a:rPr>
              <a:t> </a:t>
            </a:r>
            <a:endParaRPr lang="en-US" altLang="zh-CN" sz="2800" dirty="0" smtClean="0">
              <a:solidFill>
                <a:srgbClr val="0000FF"/>
              </a:solidFill>
            </a:endParaRPr>
          </a:p>
          <a:p>
            <a:pPr marL="438150" lvl="1" indent="0">
              <a:lnSpc>
                <a:spcPct val="100000"/>
              </a:lnSpc>
              <a:spcBef>
                <a:spcPts val="0"/>
              </a:spcBef>
              <a:buNone/>
            </a:pPr>
            <a:r>
              <a:rPr lang="en-US" altLang="zh-CN" sz="2800" dirty="0">
                <a:solidFill>
                  <a:srgbClr val="0000FF"/>
                </a:solidFill>
              </a:rPr>
              <a:t> </a:t>
            </a:r>
            <a:r>
              <a:rPr lang="en-US" altLang="zh-CN" sz="2800" dirty="0" smtClean="0">
                <a:solidFill>
                  <a:srgbClr val="0000FF"/>
                </a:solidFill>
              </a:rPr>
              <a:t>  AND </a:t>
            </a:r>
            <a:r>
              <a:rPr lang="en-US" altLang="zh-CN" sz="2800" dirty="0" err="1">
                <a:solidFill>
                  <a:srgbClr val="0000FF"/>
                </a:solidFill>
              </a:rPr>
              <a:t>i.Cno</a:t>
            </a:r>
            <a:r>
              <a:rPr lang="en-US" altLang="zh-CN" sz="2800" dirty="0">
                <a:solidFill>
                  <a:srgbClr val="0000FF"/>
                </a:solidFill>
              </a:rPr>
              <a:t> = </a:t>
            </a:r>
            <a:r>
              <a:rPr lang="en-US" altLang="zh-CN" sz="2800" dirty="0" err="1">
                <a:solidFill>
                  <a:srgbClr val="0000FF"/>
                </a:solidFill>
              </a:rPr>
              <a:t>d.Cno</a:t>
            </a:r>
            <a:endParaRPr lang="zh-CN" altLang="zh-CN" sz="2800" dirty="0">
              <a:solidFill>
                <a:srgbClr val="0000FF"/>
              </a:solidFill>
            </a:endParaRPr>
          </a:p>
          <a:p>
            <a:pPr marL="438150" lvl="1" indent="0">
              <a:lnSpc>
                <a:spcPct val="100000"/>
              </a:lnSpc>
              <a:spcBef>
                <a:spcPts val="0"/>
              </a:spcBef>
              <a:buNone/>
            </a:pPr>
            <a:r>
              <a:rPr lang="en-US" altLang="zh-CN" sz="2800" dirty="0" smtClean="0">
                <a:solidFill>
                  <a:srgbClr val="0000FF"/>
                </a:solidFill>
              </a:rPr>
              <a:t>   WHERE </a:t>
            </a:r>
            <a:r>
              <a:rPr lang="en-US" altLang="zh-CN" sz="2800" dirty="0" err="1">
                <a:solidFill>
                  <a:srgbClr val="0000FF"/>
                </a:solidFill>
              </a:rPr>
              <a:t>i.Grade</a:t>
            </a:r>
            <a:r>
              <a:rPr lang="en-US" altLang="zh-CN" sz="2800" dirty="0">
                <a:solidFill>
                  <a:srgbClr val="0000FF"/>
                </a:solidFill>
              </a:rPr>
              <a:t> &gt;= 60 AND </a:t>
            </a:r>
            <a:r>
              <a:rPr lang="en-US" altLang="zh-CN" sz="2800" dirty="0" err="1">
                <a:solidFill>
                  <a:srgbClr val="0000FF"/>
                </a:solidFill>
              </a:rPr>
              <a:t>d.Grade</a:t>
            </a:r>
            <a:r>
              <a:rPr lang="en-US" altLang="zh-CN" sz="2800" dirty="0">
                <a:solidFill>
                  <a:srgbClr val="0000FF"/>
                </a:solidFill>
              </a:rPr>
              <a:t> &lt; 60)</a:t>
            </a:r>
            <a:endParaRPr lang="zh-CN" altLang="zh-CN" sz="2800" dirty="0">
              <a:solidFill>
                <a:srgbClr val="0000FF"/>
              </a:solidFill>
            </a:endParaRPr>
          </a:p>
          <a:p>
            <a:pPr marL="438150" lvl="1" indent="0">
              <a:lnSpc>
                <a:spcPct val="100000"/>
              </a:lnSpc>
              <a:spcBef>
                <a:spcPts val="0"/>
              </a:spcBef>
              <a:buNone/>
            </a:pPr>
            <a:r>
              <a:rPr lang="en-US" altLang="zh-CN" sz="2800" dirty="0">
                <a:solidFill>
                  <a:srgbClr val="0000FF"/>
                </a:solidFill>
              </a:rPr>
              <a:t> </a:t>
            </a:r>
            <a:r>
              <a:rPr lang="en-US" altLang="zh-CN" sz="2800" dirty="0" smtClean="0">
                <a:solidFill>
                  <a:srgbClr val="0000FF"/>
                </a:solidFill>
              </a:rPr>
              <a:t>ROLLBACK</a:t>
            </a:r>
            <a:endParaRPr lang="zh-CN" altLang="en-US" sz="2800" dirty="0">
              <a:solidFill>
                <a:srgbClr val="0000FF"/>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2016年3月3日7时41分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10</a:t>
            </a:fld>
            <a:endParaRPr lang="zh-CN" altLang="en-US"/>
          </a:p>
        </p:txBody>
      </p:sp>
    </p:spTree>
    <p:extLst>
      <p:ext uri="{BB962C8B-B14F-4D97-AF65-F5344CB8AC3E}">
        <p14:creationId xmlns:p14="http://schemas.microsoft.com/office/powerpoint/2010/main" val="159187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前触发型触发器</a:t>
            </a:r>
            <a:endParaRPr lang="zh-CN" altLang="en-US" dirty="0"/>
          </a:p>
        </p:txBody>
      </p:sp>
      <p:sp>
        <p:nvSpPr>
          <p:cNvPr id="3" name="内容占位符 2"/>
          <p:cNvSpPr>
            <a:spLocks noGrp="1"/>
          </p:cNvSpPr>
          <p:nvPr>
            <p:ph idx="1"/>
          </p:nvPr>
        </p:nvSpPr>
        <p:spPr>
          <a:xfrm>
            <a:off x="467544" y="1414934"/>
            <a:ext cx="8208912" cy="1870050"/>
          </a:xfrm>
        </p:spPr>
        <p:txBody>
          <a:bodyPr/>
          <a:lstStyle/>
          <a:p>
            <a:r>
              <a:rPr lang="zh-CN" altLang="zh-CN" dirty="0" smtClean="0"/>
              <a:t>指定执行触发器而不是执行引发触发器执行的</a:t>
            </a:r>
            <a:r>
              <a:rPr lang="en-US" altLang="zh-CN" dirty="0" smtClean="0"/>
              <a:t>SQL</a:t>
            </a:r>
            <a:r>
              <a:rPr lang="zh-CN" altLang="zh-CN" dirty="0" smtClean="0"/>
              <a:t>语句，从而替代引发语句的操作。</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a:t>
            </a:fld>
            <a:endParaRPr lang="zh-CN" altLang="en-US"/>
          </a:p>
        </p:txBody>
      </p:sp>
      <p:sp>
        <p:nvSpPr>
          <p:cNvPr id="7" name="TextBox 6"/>
          <p:cNvSpPr txBox="1"/>
          <p:nvPr/>
        </p:nvSpPr>
        <p:spPr>
          <a:xfrm>
            <a:off x="1259632" y="3501008"/>
            <a:ext cx="6552728" cy="584775"/>
          </a:xfrm>
          <a:prstGeom prst="rect">
            <a:avLst/>
          </a:prstGeom>
          <a:noFill/>
          <a:ln w="25400">
            <a:solidFill>
              <a:schemeClr val="tx1"/>
            </a:solidFill>
          </a:ln>
        </p:spPr>
        <p:txBody>
          <a:bodyPr wrap="square" rtlCol="0">
            <a:spAutoFit/>
          </a:bodyPr>
          <a:lstStyle/>
          <a:p>
            <a:pPr algn="ctr">
              <a:spcBef>
                <a:spcPts val="600"/>
              </a:spcBef>
              <a:spcAft>
                <a:spcPts val="600"/>
              </a:spcAft>
            </a:pPr>
            <a:r>
              <a:rPr lang="zh-CN" altLang="en-US" sz="3200" b="1" dirty="0" smtClean="0">
                <a:solidFill>
                  <a:srgbClr val="0000FF"/>
                </a:solidFill>
                <a:latin typeface="楷体_GB2312" pitchFamily="49" charset="-122"/>
                <a:ea typeface="楷体_GB2312" pitchFamily="49" charset="-122"/>
              </a:rPr>
              <a:t>执行到引发触发器执行的操作语句</a:t>
            </a:r>
            <a:endParaRPr lang="zh-CN" altLang="en-US" sz="3200" b="1" dirty="0">
              <a:solidFill>
                <a:srgbClr val="0000FF"/>
              </a:solidFill>
              <a:latin typeface="楷体_GB2312" pitchFamily="49" charset="-122"/>
              <a:ea typeface="楷体_GB2312" pitchFamily="49" charset="-122"/>
            </a:endParaRPr>
          </a:p>
        </p:txBody>
      </p:sp>
      <p:sp>
        <p:nvSpPr>
          <p:cNvPr id="8" name="TextBox 7"/>
          <p:cNvSpPr txBox="1"/>
          <p:nvPr/>
        </p:nvSpPr>
        <p:spPr>
          <a:xfrm>
            <a:off x="1259632" y="4869160"/>
            <a:ext cx="6552728" cy="584775"/>
          </a:xfrm>
          <a:prstGeom prst="rect">
            <a:avLst/>
          </a:prstGeom>
          <a:noFill/>
          <a:ln w="25400">
            <a:solidFill>
              <a:schemeClr val="tx1"/>
            </a:solidFill>
          </a:ln>
        </p:spPr>
        <p:txBody>
          <a:bodyPr wrap="square" rtlCol="0">
            <a:spAutoFit/>
          </a:bodyPr>
          <a:lstStyle/>
          <a:p>
            <a:pPr algn="ctr"/>
            <a:r>
              <a:rPr lang="zh-CN" altLang="en-US" sz="3200" b="1" dirty="0" smtClean="0">
                <a:solidFill>
                  <a:srgbClr val="0000FF"/>
                </a:solidFill>
                <a:latin typeface="楷体_GB2312" pitchFamily="49" charset="-122"/>
                <a:ea typeface="楷体_GB2312" pitchFamily="49" charset="-122"/>
              </a:rPr>
              <a:t>执行触发器</a:t>
            </a:r>
            <a:endParaRPr lang="zh-CN" altLang="en-US" sz="3200" b="1" dirty="0">
              <a:solidFill>
                <a:srgbClr val="0000FF"/>
              </a:solidFill>
              <a:latin typeface="楷体_GB2312" pitchFamily="49" charset="-122"/>
              <a:ea typeface="楷体_GB2312" pitchFamily="49" charset="-122"/>
            </a:endParaRPr>
          </a:p>
        </p:txBody>
      </p:sp>
      <p:cxnSp>
        <p:nvCxnSpPr>
          <p:cNvPr id="10" name="直接箭头连接符 9"/>
          <p:cNvCxnSpPr>
            <a:stCxn id="7" idx="2"/>
            <a:endCxn id="8" idx="0"/>
          </p:cNvCxnSpPr>
          <p:nvPr/>
        </p:nvCxnSpPr>
        <p:spPr>
          <a:xfrm rot="5400000">
            <a:off x="4144308" y="4477471"/>
            <a:ext cx="783377"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95536" y="1414934"/>
            <a:ext cx="8424936" cy="3886274"/>
          </a:xfrm>
        </p:spPr>
        <p:txBody>
          <a:bodyPr/>
          <a:lstStyle/>
          <a:p>
            <a:r>
              <a:rPr lang="zh-CN" altLang="zh-CN" sz="2800" dirty="0" smtClean="0"/>
              <a:t>例</a:t>
            </a:r>
            <a:r>
              <a:rPr lang="en-US" altLang="zh-CN" sz="2800" dirty="0" smtClean="0"/>
              <a:t>4 </a:t>
            </a:r>
            <a:r>
              <a:rPr lang="zh-CN" altLang="zh-CN" sz="2800" dirty="0" smtClean="0"/>
              <a:t>新</a:t>
            </a:r>
            <a:r>
              <a:rPr lang="zh-CN" altLang="zh-CN" sz="2800" dirty="0"/>
              <a:t>插入职工数据时，其工资必须在相应工作的最低工资到最高工资</a:t>
            </a:r>
            <a:r>
              <a:rPr lang="zh-CN" altLang="zh-CN" sz="2800" dirty="0" smtClean="0"/>
              <a:t>之间</a:t>
            </a:r>
            <a:r>
              <a:rPr lang="zh-CN" altLang="en-US" sz="2800" dirty="0" smtClean="0"/>
              <a:t>。</a:t>
            </a:r>
            <a:endParaRPr lang="zh-CN" altLang="zh-CN" sz="2800" dirty="0" smtClean="0"/>
          </a:p>
          <a:p>
            <a:pPr>
              <a:lnSpc>
                <a:spcPct val="100000"/>
              </a:lnSpc>
              <a:spcBef>
                <a:spcPts val="300"/>
              </a:spcBef>
              <a:buNone/>
            </a:pPr>
            <a:r>
              <a:rPr lang="en-US" altLang="zh-CN" sz="2800" dirty="0" smtClean="0">
                <a:solidFill>
                  <a:srgbClr val="0000FF"/>
                </a:solidFill>
              </a:rPr>
              <a:t>CREATE Trigger </a:t>
            </a:r>
            <a:r>
              <a:rPr lang="en-US" altLang="zh-CN" sz="2800" dirty="0" err="1" smtClean="0">
                <a:solidFill>
                  <a:srgbClr val="0000FF"/>
                </a:solidFill>
              </a:rPr>
              <a:t>tri_Salary</a:t>
            </a:r>
            <a:endParaRPr lang="zh-CN" altLang="zh-CN" sz="2800" dirty="0" smtClean="0">
              <a:solidFill>
                <a:srgbClr val="0000FF"/>
              </a:solidFill>
            </a:endParaRPr>
          </a:p>
          <a:p>
            <a:pPr>
              <a:lnSpc>
                <a:spcPct val="100000"/>
              </a:lnSpc>
              <a:spcBef>
                <a:spcPts val="300"/>
              </a:spcBef>
              <a:buNone/>
            </a:pPr>
            <a:r>
              <a:rPr lang="en-US" altLang="zh-CN" sz="2800" dirty="0" smtClean="0">
                <a:solidFill>
                  <a:srgbClr val="0000FF"/>
                </a:solidFill>
              </a:rPr>
              <a:t>  ON </a:t>
            </a:r>
            <a:r>
              <a:rPr lang="zh-CN" altLang="zh-CN" sz="2800" dirty="0" smtClean="0">
                <a:solidFill>
                  <a:srgbClr val="0000FF"/>
                </a:solidFill>
              </a:rPr>
              <a:t>职工表 </a:t>
            </a:r>
            <a:r>
              <a:rPr lang="en-US" altLang="zh-CN" sz="2800" dirty="0" smtClean="0">
                <a:solidFill>
                  <a:srgbClr val="0000FF"/>
                </a:solidFill>
              </a:rPr>
              <a:t>INSTEAD OF INSERT</a:t>
            </a:r>
            <a:endParaRPr lang="zh-CN" altLang="zh-CN" sz="2800" dirty="0" smtClean="0">
              <a:solidFill>
                <a:srgbClr val="0000FF"/>
              </a:solidFill>
            </a:endParaRPr>
          </a:p>
          <a:p>
            <a:pPr>
              <a:lnSpc>
                <a:spcPct val="100000"/>
              </a:lnSpc>
              <a:spcBef>
                <a:spcPts val="300"/>
              </a:spcBef>
              <a:buNone/>
            </a:pPr>
            <a:r>
              <a:rPr lang="en-US" altLang="zh-CN" sz="2800" dirty="0" smtClean="0">
                <a:solidFill>
                  <a:srgbClr val="0000FF"/>
                </a:solidFill>
              </a:rPr>
              <a:t>AS</a:t>
            </a:r>
            <a:endParaRPr lang="zh-CN" altLang="zh-CN" sz="2800" dirty="0" smtClean="0">
              <a:solidFill>
                <a:srgbClr val="0000FF"/>
              </a:solidFill>
            </a:endParaRPr>
          </a:p>
          <a:p>
            <a:pPr>
              <a:lnSpc>
                <a:spcPct val="100000"/>
              </a:lnSpc>
              <a:spcBef>
                <a:spcPts val="300"/>
              </a:spcBef>
              <a:buNone/>
            </a:pPr>
            <a:r>
              <a:rPr lang="en-US" altLang="zh-CN" sz="2800" dirty="0" smtClean="0">
                <a:solidFill>
                  <a:srgbClr val="0000FF"/>
                </a:solidFill>
              </a:rPr>
              <a:t>  IF NOT EXISTS(SELECT * FROM </a:t>
            </a:r>
            <a:r>
              <a:rPr lang="zh-CN" altLang="zh-CN" sz="2800" dirty="0" smtClean="0">
                <a:solidFill>
                  <a:srgbClr val="0000FF"/>
                </a:solidFill>
              </a:rPr>
              <a:t>职工表 </a:t>
            </a:r>
            <a:r>
              <a:rPr lang="en-US" altLang="zh-CN" sz="2800" dirty="0" smtClean="0">
                <a:solidFill>
                  <a:srgbClr val="0000FF"/>
                </a:solidFill>
              </a:rPr>
              <a:t>a </a:t>
            </a:r>
          </a:p>
          <a:p>
            <a:pPr>
              <a:lnSpc>
                <a:spcPct val="100000"/>
              </a:lnSpc>
              <a:spcBef>
                <a:spcPts val="300"/>
              </a:spcBef>
              <a:buNone/>
            </a:pPr>
            <a:r>
              <a:rPr lang="en-US" altLang="zh-CN" sz="2800" dirty="0" smtClean="0">
                <a:solidFill>
                  <a:srgbClr val="0000FF"/>
                </a:solidFill>
              </a:rPr>
              <a:t>    JOIN </a:t>
            </a:r>
            <a:r>
              <a:rPr lang="zh-CN" altLang="zh-CN" sz="2800" dirty="0" smtClean="0">
                <a:solidFill>
                  <a:srgbClr val="0000FF"/>
                </a:solidFill>
              </a:rPr>
              <a:t>工作表 </a:t>
            </a:r>
            <a:r>
              <a:rPr lang="en-US" altLang="zh-CN" sz="2800" dirty="0" smtClean="0">
                <a:solidFill>
                  <a:srgbClr val="0000FF"/>
                </a:solidFill>
              </a:rPr>
              <a:t>b ON a.</a:t>
            </a:r>
            <a:r>
              <a:rPr lang="zh-CN" altLang="zh-CN" sz="2800" dirty="0" smtClean="0">
                <a:solidFill>
                  <a:srgbClr val="0000FF"/>
                </a:solidFill>
              </a:rPr>
              <a:t>工作编号 </a:t>
            </a:r>
            <a:r>
              <a:rPr lang="en-US" altLang="zh-CN" sz="2800" dirty="0" smtClean="0">
                <a:solidFill>
                  <a:srgbClr val="0000FF"/>
                </a:solidFill>
              </a:rPr>
              <a:t>= b.</a:t>
            </a:r>
            <a:r>
              <a:rPr lang="zh-CN" altLang="zh-CN" sz="2800" dirty="0" smtClean="0">
                <a:solidFill>
                  <a:srgbClr val="0000FF"/>
                </a:solidFill>
              </a:rPr>
              <a:t>工作编号</a:t>
            </a:r>
          </a:p>
          <a:p>
            <a:pPr>
              <a:lnSpc>
                <a:spcPct val="100000"/>
              </a:lnSpc>
              <a:spcBef>
                <a:spcPts val="300"/>
              </a:spcBef>
              <a:buNone/>
            </a:pPr>
            <a:r>
              <a:rPr lang="en-US" altLang="zh-CN" sz="2800" dirty="0" smtClean="0">
                <a:solidFill>
                  <a:srgbClr val="0000FF"/>
                </a:solidFill>
              </a:rPr>
              <a:t>    </a:t>
            </a:r>
            <a:r>
              <a:rPr lang="en-US" altLang="zh-CN" sz="2600" dirty="0" smtClean="0">
                <a:solidFill>
                  <a:srgbClr val="0000FF"/>
                </a:solidFill>
              </a:rPr>
              <a:t>WHERE </a:t>
            </a:r>
            <a:r>
              <a:rPr lang="zh-CN" altLang="zh-CN" sz="2600" dirty="0" smtClean="0">
                <a:solidFill>
                  <a:srgbClr val="0000FF"/>
                </a:solidFill>
              </a:rPr>
              <a:t>工资 </a:t>
            </a:r>
            <a:r>
              <a:rPr lang="en-US" altLang="zh-CN" sz="2600" dirty="0" smtClean="0">
                <a:solidFill>
                  <a:srgbClr val="0000FF"/>
                </a:solidFill>
              </a:rPr>
              <a:t>NOT BETWEEN </a:t>
            </a:r>
            <a:r>
              <a:rPr lang="zh-CN" altLang="zh-CN" sz="2600" dirty="0" smtClean="0">
                <a:solidFill>
                  <a:srgbClr val="0000FF"/>
                </a:solidFill>
              </a:rPr>
              <a:t>最低工资 </a:t>
            </a:r>
            <a:r>
              <a:rPr lang="en-US" altLang="zh-CN" sz="2600" dirty="0" smtClean="0">
                <a:solidFill>
                  <a:srgbClr val="0000FF"/>
                </a:solidFill>
              </a:rPr>
              <a:t>AND </a:t>
            </a:r>
            <a:r>
              <a:rPr lang="zh-CN" altLang="zh-CN" sz="2600" dirty="0" smtClean="0">
                <a:solidFill>
                  <a:srgbClr val="0000FF"/>
                </a:solidFill>
              </a:rPr>
              <a:t>最高工资</a:t>
            </a:r>
            <a:r>
              <a:rPr lang="en-US" altLang="zh-CN" sz="2600" dirty="0" smtClean="0">
                <a:solidFill>
                  <a:srgbClr val="0000FF"/>
                </a:solidFill>
              </a:rPr>
              <a:t>)</a:t>
            </a:r>
            <a:endParaRPr lang="zh-CN" altLang="zh-CN" sz="2600" dirty="0" smtClean="0">
              <a:solidFill>
                <a:srgbClr val="0000FF"/>
              </a:solidFill>
            </a:endParaRPr>
          </a:p>
          <a:p>
            <a:pPr>
              <a:lnSpc>
                <a:spcPct val="100000"/>
              </a:lnSpc>
              <a:spcBef>
                <a:spcPts val="300"/>
              </a:spcBef>
              <a:buNone/>
            </a:pPr>
            <a:r>
              <a:rPr lang="en-US" altLang="zh-CN" sz="2800" dirty="0" smtClean="0"/>
              <a:t>    </a:t>
            </a:r>
            <a:r>
              <a:rPr lang="en-US" altLang="zh-CN" sz="2800" dirty="0" smtClean="0">
                <a:solidFill>
                  <a:srgbClr val="C00000"/>
                </a:solidFill>
              </a:rPr>
              <a:t>INSERT INTO </a:t>
            </a:r>
            <a:r>
              <a:rPr lang="zh-CN" altLang="zh-CN" sz="2800" dirty="0" smtClean="0">
                <a:solidFill>
                  <a:srgbClr val="C00000"/>
                </a:solidFill>
              </a:rPr>
              <a:t>职工表</a:t>
            </a:r>
            <a:r>
              <a:rPr lang="en-US" altLang="zh-CN" sz="2800" dirty="0" smtClean="0">
                <a:solidFill>
                  <a:srgbClr val="C00000"/>
                </a:solidFill>
              </a:rPr>
              <a:t>SELECT * FROM INSERTED</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2016年3月3日7时45分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a:t>
            </a:fld>
            <a:endParaRPr lang="zh-CN" altLang="en-US"/>
          </a:p>
        </p:txBody>
      </p:sp>
      <p:sp>
        <p:nvSpPr>
          <p:cNvPr id="6" name="圆角矩形标注 5"/>
          <p:cNvSpPr/>
          <p:nvPr/>
        </p:nvSpPr>
        <p:spPr>
          <a:xfrm>
            <a:off x="539552" y="5589240"/>
            <a:ext cx="1728192" cy="432048"/>
          </a:xfrm>
          <a:prstGeom prst="wedgeRoundRectCallout">
            <a:avLst>
              <a:gd name="adj1" fmla="val -10527"/>
              <a:gd name="adj2" fmla="val -183776"/>
              <a:gd name="adj3" fmla="val 16667"/>
            </a:avLst>
          </a:prstGeom>
          <a:solidFill>
            <a:srgbClr val="EFFF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6600"/>
                </a:solidFill>
              </a:rPr>
              <a:t>重做操作</a:t>
            </a:r>
            <a:endParaRPr lang="zh-CN" altLang="en-US" b="1" dirty="0">
              <a:solidFill>
                <a:srgbClr val="0066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181726" cy="4678362"/>
          </a:xfrm>
        </p:spPr>
        <p:txBody>
          <a:bodyPr/>
          <a:lstStyle/>
          <a:p>
            <a:r>
              <a:rPr lang="zh-CN" altLang="zh-CN" sz="2800" dirty="0"/>
              <a:t>例</a:t>
            </a:r>
            <a:r>
              <a:rPr lang="en-US" altLang="zh-CN" sz="2800" dirty="0"/>
              <a:t>5 </a:t>
            </a:r>
            <a:r>
              <a:rPr lang="zh-CN" altLang="zh-CN" sz="2800" dirty="0"/>
              <a:t>用前触发型触发器实现例</a:t>
            </a:r>
            <a:r>
              <a:rPr lang="en-US" altLang="zh-CN" sz="2800" dirty="0"/>
              <a:t>2</a:t>
            </a:r>
            <a:r>
              <a:rPr lang="zh-CN" altLang="zh-CN" sz="2800" dirty="0"/>
              <a:t>限制每个学生总的选课门数不能超过</a:t>
            </a:r>
            <a:r>
              <a:rPr lang="en-US" altLang="zh-CN" sz="2800" dirty="0"/>
              <a:t>10</a:t>
            </a:r>
            <a:r>
              <a:rPr lang="zh-CN" altLang="zh-CN" sz="2800" dirty="0"/>
              <a:t>门的触发器。</a:t>
            </a:r>
          </a:p>
          <a:p>
            <a:pPr marL="0" indent="0">
              <a:lnSpc>
                <a:spcPct val="100000"/>
              </a:lnSpc>
              <a:spcBef>
                <a:spcPts val="300"/>
              </a:spcBef>
              <a:buNone/>
            </a:pPr>
            <a:r>
              <a:rPr lang="en-US" altLang="zh-CN" sz="2800" dirty="0">
                <a:solidFill>
                  <a:srgbClr val="0000FF"/>
                </a:solidFill>
              </a:rPr>
              <a:t>CREATE Trigger </a:t>
            </a:r>
            <a:r>
              <a:rPr lang="en-US" altLang="zh-CN" sz="2800" dirty="0" err="1">
                <a:solidFill>
                  <a:srgbClr val="0000FF"/>
                </a:solidFill>
              </a:rPr>
              <a:t>tri_Total_INS</a:t>
            </a:r>
            <a:endParaRPr lang="zh-CN" altLang="zh-CN" sz="2800" dirty="0">
              <a:solidFill>
                <a:srgbClr val="0000FF"/>
              </a:solidFill>
            </a:endParaRPr>
          </a:p>
          <a:p>
            <a:pPr marL="0" indent="0">
              <a:lnSpc>
                <a:spcPct val="100000"/>
              </a:lnSpc>
              <a:spcBef>
                <a:spcPts val="300"/>
              </a:spcBef>
              <a:buNone/>
            </a:pPr>
            <a:r>
              <a:rPr lang="en-US" altLang="zh-CN" sz="2800" dirty="0">
                <a:solidFill>
                  <a:srgbClr val="0000FF"/>
                </a:solidFill>
              </a:rPr>
              <a:t>  ON SC INSTEAD OF INSERT</a:t>
            </a:r>
            <a:endParaRPr lang="zh-CN" altLang="zh-CN" sz="2800" dirty="0">
              <a:solidFill>
                <a:srgbClr val="0000FF"/>
              </a:solidFill>
            </a:endParaRPr>
          </a:p>
          <a:p>
            <a:pPr marL="0" indent="0">
              <a:lnSpc>
                <a:spcPct val="100000"/>
              </a:lnSpc>
              <a:spcBef>
                <a:spcPts val="300"/>
              </a:spcBef>
              <a:buNone/>
            </a:pPr>
            <a:r>
              <a:rPr lang="en-US" altLang="zh-CN" sz="2800" dirty="0">
                <a:solidFill>
                  <a:srgbClr val="0000FF"/>
                </a:solidFill>
              </a:rPr>
              <a:t>AS</a:t>
            </a:r>
            <a:endParaRPr lang="zh-CN" altLang="zh-CN" sz="2800" dirty="0">
              <a:solidFill>
                <a:srgbClr val="0000FF"/>
              </a:solidFill>
            </a:endParaRPr>
          </a:p>
          <a:p>
            <a:pPr marL="0" indent="0">
              <a:lnSpc>
                <a:spcPct val="100000"/>
              </a:lnSpc>
              <a:spcBef>
                <a:spcPts val="300"/>
              </a:spcBef>
              <a:buNone/>
            </a:pPr>
            <a:r>
              <a:rPr lang="en-US" altLang="zh-CN" sz="2800" dirty="0">
                <a:solidFill>
                  <a:srgbClr val="0000FF"/>
                </a:solidFill>
              </a:rPr>
              <a:t>  </a:t>
            </a:r>
            <a:r>
              <a:rPr lang="en-US" altLang="zh-CN" sz="2800" dirty="0" smtClean="0">
                <a:solidFill>
                  <a:srgbClr val="0000FF"/>
                </a:solidFill>
              </a:rPr>
              <a:t>IF </a:t>
            </a:r>
            <a:r>
              <a:rPr lang="en-US" altLang="zh-CN" sz="2800" dirty="0">
                <a:solidFill>
                  <a:srgbClr val="0000FF"/>
                </a:solidFill>
              </a:rPr>
              <a:t>(SELECT COUNT(*) FROM SC </a:t>
            </a:r>
            <a:endParaRPr lang="zh-CN" altLang="zh-CN" sz="2800" dirty="0">
              <a:solidFill>
                <a:srgbClr val="0000FF"/>
              </a:solidFill>
            </a:endParaRPr>
          </a:p>
          <a:p>
            <a:pPr marL="0" indent="0">
              <a:lnSpc>
                <a:spcPct val="100000"/>
              </a:lnSpc>
              <a:spcBef>
                <a:spcPts val="300"/>
              </a:spcBef>
              <a:buNone/>
            </a:pPr>
            <a:r>
              <a:rPr lang="en-US" altLang="zh-CN" sz="2800" dirty="0" smtClean="0">
                <a:solidFill>
                  <a:srgbClr val="0000FF"/>
                </a:solidFill>
              </a:rPr>
              <a:t>       WHERE </a:t>
            </a:r>
            <a:r>
              <a:rPr lang="en-US" altLang="zh-CN" sz="2800" dirty="0" err="1">
                <a:solidFill>
                  <a:srgbClr val="0000FF"/>
                </a:solidFill>
              </a:rPr>
              <a:t>Sno</a:t>
            </a:r>
            <a:r>
              <a:rPr lang="en-US" altLang="zh-CN" sz="2800" dirty="0">
                <a:solidFill>
                  <a:srgbClr val="0000FF"/>
                </a:solidFill>
              </a:rPr>
              <a:t> IN </a:t>
            </a:r>
            <a:r>
              <a:rPr lang="en-US" altLang="zh-CN" sz="2800" dirty="0" smtClean="0">
                <a:solidFill>
                  <a:srgbClr val="0000FF"/>
                </a:solidFill>
              </a:rPr>
              <a:t>(</a:t>
            </a:r>
          </a:p>
          <a:p>
            <a:pPr marL="0" indent="0">
              <a:lnSpc>
                <a:spcPct val="100000"/>
              </a:lnSpc>
              <a:spcBef>
                <a:spcPts val="300"/>
              </a:spcBef>
              <a:buNone/>
            </a:pPr>
            <a:r>
              <a:rPr lang="en-US" altLang="zh-CN" sz="2800" dirty="0">
                <a:solidFill>
                  <a:srgbClr val="0000FF"/>
                </a:solidFill>
              </a:rPr>
              <a:t> </a:t>
            </a:r>
            <a:r>
              <a:rPr lang="en-US" altLang="zh-CN" sz="2800" dirty="0" smtClean="0">
                <a:solidFill>
                  <a:srgbClr val="0000FF"/>
                </a:solidFill>
              </a:rPr>
              <a:t>       SELECT </a:t>
            </a:r>
            <a:r>
              <a:rPr lang="en-US" altLang="zh-CN" sz="2800" dirty="0" err="1">
                <a:solidFill>
                  <a:srgbClr val="0000FF"/>
                </a:solidFill>
              </a:rPr>
              <a:t>Sno</a:t>
            </a:r>
            <a:r>
              <a:rPr lang="en-US" altLang="zh-CN" sz="2800" dirty="0">
                <a:solidFill>
                  <a:srgbClr val="0000FF"/>
                </a:solidFill>
              </a:rPr>
              <a:t> FROM INSERTED)) </a:t>
            </a:r>
            <a:r>
              <a:rPr lang="en-US" altLang="zh-CN" sz="2800" dirty="0" smtClean="0">
                <a:solidFill>
                  <a:srgbClr val="0000FF"/>
                </a:solidFill>
              </a:rPr>
              <a:t>&lt; </a:t>
            </a:r>
            <a:r>
              <a:rPr lang="en-US" altLang="zh-CN" sz="2800" dirty="0">
                <a:solidFill>
                  <a:srgbClr val="0000FF"/>
                </a:solidFill>
              </a:rPr>
              <a:t>10</a:t>
            </a:r>
            <a:endParaRPr lang="zh-CN" altLang="zh-CN" sz="2800" dirty="0">
              <a:solidFill>
                <a:srgbClr val="0000FF"/>
              </a:solidFill>
            </a:endParaRPr>
          </a:p>
          <a:p>
            <a:pPr marL="0" indent="0">
              <a:lnSpc>
                <a:spcPct val="100000"/>
              </a:lnSpc>
              <a:spcBef>
                <a:spcPts val="300"/>
              </a:spcBef>
              <a:buNone/>
            </a:pPr>
            <a:r>
              <a:rPr lang="en-US" altLang="zh-CN" sz="2800" dirty="0">
                <a:solidFill>
                  <a:srgbClr val="0000FF"/>
                </a:solidFill>
              </a:rPr>
              <a:t>    </a:t>
            </a:r>
            <a:r>
              <a:rPr lang="en-US" altLang="zh-CN" sz="2800" dirty="0" smtClean="0">
                <a:solidFill>
                  <a:srgbClr val="0000FF"/>
                </a:solidFill>
              </a:rPr>
              <a:t>INSERT </a:t>
            </a:r>
            <a:r>
              <a:rPr lang="en-US" altLang="zh-CN" sz="2800" dirty="0">
                <a:solidFill>
                  <a:srgbClr val="0000FF"/>
                </a:solidFill>
              </a:rPr>
              <a:t>INTO SC SELECT * FROM INSERTED</a:t>
            </a:r>
            <a:endParaRPr lang="zh-CN" altLang="en-US" sz="2800" dirty="0">
              <a:solidFill>
                <a:srgbClr val="0000FF"/>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2016年3月3日7时46分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a:t>
            </a:fld>
            <a:endParaRPr lang="zh-CN" altLang="en-US"/>
          </a:p>
        </p:txBody>
      </p:sp>
    </p:spTree>
    <p:extLst>
      <p:ext uri="{BB962C8B-B14F-4D97-AF65-F5344CB8AC3E}">
        <p14:creationId xmlns:p14="http://schemas.microsoft.com/office/powerpoint/2010/main" val="156850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删除触发器</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rgbClr val="C00000"/>
                </a:solidFill>
              </a:rPr>
              <a:t>	</a:t>
            </a:r>
            <a:r>
              <a:rPr lang="en-US" altLang="zh-CN" dirty="0" smtClean="0">
                <a:solidFill>
                  <a:srgbClr val="FF0000"/>
                </a:solidFill>
              </a:rPr>
              <a:t>DROP TRIGGER </a:t>
            </a:r>
            <a:r>
              <a:rPr lang="zh-CN" altLang="zh-CN" dirty="0" smtClean="0">
                <a:solidFill>
                  <a:srgbClr val="FF0000"/>
                </a:solidFill>
              </a:rPr>
              <a:t>触发器名</a:t>
            </a:r>
          </a:p>
          <a:p>
            <a:r>
              <a:rPr lang="zh-CN" altLang="zh-CN" dirty="0" smtClean="0"/>
              <a:t>例</a:t>
            </a:r>
            <a:r>
              <a:rPr lang="en-US" altLang="zh-CN" dirty="0" smtClean="0"/>
              <a:t>4  </a:t>
            </a:r>
            <a:r>
              <a:rPr lang="zh-CN" altLang="zh-CN" dirty="0" smtClean="0"/>
              <a:t>删除触发器</a:t>
            </a:r>
            <a:r>
              <a:rPr lang="en-US" altLang="zh-CN" dirty="0" smtClean="0"/>
              <a:t>tri1</a:t>
            </a:r>
            <a:r>
              <a:rPr lang="zh-CN" altLang="zh-CN" dirty="0" smtClean="0"/>
              <a:t>。</a:t>
            </a:r>
          </a:p>
          <a:p>
            <a:pPr lvl="1">
              <a:buNone/>
            </a:pPr>
            <a:r>
              <a:rPr lang="en-US" altLang="zh-CN" dirty="0" smtClean="0">
                <a:solidFill>
                  <a:srgbClr val="0000FF"/>
                </a:solidFill>
              </a:rPr>
              <a:t>	DROP TRIGGER tri1</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en-US" altLang="zh-CN" dirty="0" smtClean="0"/>
              <a:t>.2 </a:t>
            </a:r>
            <a:r>
              <a:rPr lang="zh-CN" altLang="zh-CN" dirty="0" smtClean="0"/>
              <a:t>存储过程</a:t>
            </a:r>
            <a:endParaRPr lang="zh-CN" altLang="en-US" dirty="0"/>
          </a:p>
        </p:txBody>
      </p:sp>
      <p:sp>
        <p:nvSpPr>
          <p:cNvPr id="3" name="内容占位符 2"/>
          <p:cNvSpPr>
            <a:spLocks noGrp="1"/>
          </p:cNvSpPr>
          <p:nvPr>
            <p:ph idx="1"/>
          </p:nvPr>
        </p:nvSpPr>
        <p:spPr/>
        <p:txBody>
          <a:bodyPr/>
          <a:lstStyle/>
          <a:p>
            <a:r>
              <a:rPr lang="en-US" altLang="zh-CN" dirty="0" smtClean="0"/>
              <a:t>7.2.1 </a:t>
            </a:r>
            <a:r>
              <a:rPr lang="zh-CN" altLang="zh-CN" dirty="0" smtClean="0"/>
              <a:t>存储过程概念</a:t>
            </a:r>
            <a:endParaRPr lang="en-US" altLang="zh-CN" dirty="0" smtClean="0"/>
          </a:p>
          <a:p>
            <a:r>
              <a:rPr lang="en-US" altLang="zh-CN" dirty="0"/>
              <a:t>7.2.2 </a:t>
            </a:r>
            <a:r>
              <a:rPr lang="zh-CN" altLang="zh-CN" dirty="0" smtClean="0"/>
              <a:t>创建和执行存储</a:t>
            </a:r>
            <a:r>
              <a:rPr lang="zh-CN" altLang="zh-CN" dirty="0" smtClean="0"/>
              <a:t>过程</a:t>
            </a:r>
            <a:endParaRPr lang="zh-CN" altLang="en-US" dirty="0"/>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2016年3月3日7时58分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15</a:t>
            </a:fld>
            <a:endParaRPr lang="zh-CN" altLang="en-US"/>
          </a:p>
        </p:txBody>
      </p:sp>
    </p:spTree>
    <p:extLst>
      <p:ext uri="{BB962C8B-B14F-4D97-AF65-F5344CB8AC3E}">
        <p14:creationId xmlns:p14="http://schemas.microsoft.com/office/powerpoint/2010/main" val="1229842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7.2.1 </a:t>
            </a:r>
            <a:r>
              <a:rPr lang="zh-CN" altLang="zh-CN" dirty="0" smtClean="0"/>
              <a:t>存储过程概念</a:t>
            </a:r>
            <a:endParaRPr lang="zh-CN" altLang="en-US" dirty="0"/>
          </a:p>
        </p:txBody>
      </p:sp>
      <p:sp>
        <p:nvSpPr>
          <p:cNvPr id="3" name="内容占位符 2"/>
          <p:cNvSpPr>
            <a:spLocks noGrp="1"/>
          </p:cNvSpPr>
          <p:nvPr>
            <p:ph idx="1"/>
          </p:nvPr>
        </p:nvSpPr>
        <p:spPr/>
        <p:txBody>
          <a:bodyPr/>
          <a:lstStyle/>
          <a:p>
            <a:pPr>
              <a:lnSpc>
                <a:spcPct val="100000"/>
              </a:lnSpc>
              <a:spcBef>
                <a:spcPts val="600"/>
              </a:spcBef>
            </a:pPr>
            <a:r>
              <a:rPr lang="zh-CN" altLang="zh-CN" sz="3400" dirty="0" smtClean="0"/>
              <a:t>用</a:t>
            </a:r>
            <a:r>
              <a:rPr lang="en-US" altLang="zh-CN" sz="3400" dirty="0" smtClean="0"/>
              <a:t> T-SQL</a:t>
            </a:r>
            <a:r>
              <a:rPr lang="zh-CN" altLang="zh-CN" sz="3400" dirty="0" smtClean="0"/>
              <a:t>编写代码时，可用两种方法存储和执行代码</a:t>
            </a:r>
            <a:r>
              <a:rPr lang="zh-CN" altLang="en-US" sz="3400" dirty="0" smtClean="0"/>
              <a:t>：</a:t>
            </a:r>
            <a:endParaRPr lang="en-US" altLang="zh-CN" sz="3400" dirty="0" smtClean="0"/>
          </a:p>
          <a:p>
            <a:pPr lvl="1">
              <a:lnSpc>
                <a:spcPct val="100000"/>
              </a:lnSpc>
              <a:spcBef>
                <a:spcPts val="600"/>
              </a:spcBef>
            </a:pPr>
            <a:r>
              <a:rPr lang="zh-CN" altLang="zh-CN" sz="3000" dirty="0" smtClean="0"/>
              <a:t>在客户端存储代码，并创建</a:t>
            </a:r>
            <a:r>
              <a:rPr lang="zh-CN" altLang="zh-CN" sz="3000" dirty="0" smtClean="0"/>
              <a:t>向</a:t>
            </a:r>
            <a:r>
              <a:rPr lang="en-US" altLang="zh-CN" sz="3000" dirty="0" smtClean="0"/>
              <a:t>SQL </a:t>
            </a:r>
            <a:r>
              <a:rPr lang="en-US" altLang="zh-CN" sz="3000" dirty="0" smtClean="0"/>
              <a:t>Server </a:t>
            </a:r>
            <a:r>
              <a:rPr lang="zh-CN" altLang="zh-CN" sz="3000" dirty="0" smtClean="0"/>
              <a:t>发送</a:t>
            </a:r>
            <a:r>
              <a:rPr lang="en-US" altLang="zh-CN" sz="3000" dirty="0" smtClean="0"/>
              <a:t>SQL</a:t>
            </a:r>
            <a:r>
              <a:rPr lang="zh-CN" altLang="zh-CN" sz="3000" dirty="0" smtClean="0"/>
              <a:t>命令（或</a:t>
            </a:r>
            <a:r>
              <a:rPr lang="en-US" altLang="zh-CN" sz="3000" dirty="0" smtClean="0"/>
              <a:t>SQL</a:t>
            </a:r>
            <a:r>
              <a:rPr lang="zh-CN" altLang="zh-CN" sz="3000" dirty="0" smtClean="0"/>
              <a:t>语句）并处理返回结果的</a:t>
            </a:r>
            <a:r>
              <a:rPr lang="zh-CN" altLang="zh-CN" sz="3000" dirty="0" smtClean="0"/>
              <a:t>应用程序</a:t>
            </a:r>
            <a:r>
              <a:rPr lang="zh-CN" altLang="en-US" sz="3000" dirty="0" smtClean="0"/>
              <a:t>。</a:t>
            </a:r>
            <a:endParaRPr lang="en-US" altLang="zh-CN" sz="3000" dirty="0" smtClean="0"/>
          </a:p>
          <a:p>
            <a:pPr lvl="1">
              <a:lnSpc>
                <a:spcPct val="100000"/>
              </a:lnSpc>
              <a:spcBef>
                <a:spcPts val="600"/>
              </a:spcBef>
            </a:pPr>
            <a:r>
              <a:rPr lang="zh-CN" altLang="zh-CN" sz="3000" dirty="0" smtClean="0"/>
              <a:t>将</a:t>
            </a:r>
            <a:r>
              <a:rPr lang="en-US" altLang="zh-CN" sz="3000" dirty="0" smtClean="0"/>
              <a:t>SQL</a:t>
            </a:r>
            <a:r>
              <a:rPr lang="zh-CN" altLang="zh-CN" sz="3000" dirty="0" smtClean="0"/>
              <a:t>语句存储在数据库服务器端</a:t>
            </a:r>
            <a:r>
              <a:rPr lang="zh-CN" altLang="en-US" sz="3000" dirty="0" smtClean="0"/>
              <a:t>数据库中，由用户调用</a:t>
            </a:r>
            <a:r>
              <a:rPr lang="zh-CN" altLang="en-US" sz="3000" dirty="0" smtClean="0"/>
              <a:t>执行。</a:t>
            </a:r>
            <a:endParaRPr lang="en-US" altLang="zh-CN" sz="3000" dirty="0" smtClean="0"/>
          </a:p>
          <a:p>
            <a:pPr>
              <a:lnSpc>
                <a:spcPct val="100000"/>
              </a:lnSpc>
              <a:spcBef>
                <a:spcPts val="600"/>
              </a:spcBef>
            </a:pPr>
            <a:r>
              <a:rPr lang="zh-CN" altLang="zh-CN" sz="3400" dirty="0" smtClean="0"/>
              <a:t>这些存储在数据库服务器端的</a:t>
            </a:r>
            <a:r>
              <a:rPr lang="en-US" altLang="zh-CN" sz="3400" dirty="0" smtClean="0"/>
              <a:t>SQL</a:t>
            </a:r>
            <a:r>
              <a:rPr lang="zh-CN" altLang="zh-CN" sz="3400" dirty="0" smtClean="0"/>
              <a:t>语句就是</a:t>
            </a:r>
            <a:r>
              <a:rPr lang="zh-CN" altLang="zh-CN" sz="3400" dirty="0" smtClean="0">
                <a:solidFill>
                  <a:srgbClr val="FF0000"/>
                </a:solidFill>
              </a:rPr>
              <a:t>存储过程</a:t>
            </a:r>
            <a:r>
              <a:rPr lang="zh-CN" altLang="en-US" sz="3400" dirty="0" smtClean="0"/>
              <a:t>。</a:t>
            </a:r>
            <a:endParaRPr lang="zh-CN" altLang="en-US" sz="3400" dirty="0"/>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16</a:t>
            </a:fld>
            <a:endParaRPr lang="zh-CN" altLang="en-US"/>
          </a:p>
        </p:txBody>
      </p:sp>
    </p:spTree>
    <p:extLst>
      <p:ext uri="{BB962C8B-B14F-4D97-AF65-F5344CB8AC3E}">
        <p14:creationId xmlns:p14="http://schemas.microsoft.com/office/powerpoint/2010/main" val="3927706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存储过程</a:t>
            </a:r>
            <a:r>
              <a:rPr lang="zh-CN" altLang="en-US" dirty="0" smtClean="0"/>
              <a:t>功能</a:t>
            </a:r>
            <a:endParaRPr lang="zh-CN" altLang="en-US" dirty="0"/>
          </a:p>
        </p:txBody>
      </p:sp>
      <p:sp>
        <p:nvSpPr>
          <p:cNvPr id="3" name="内容占位符 2"/>
          <p:cNvSpPr>
            <a:spLocks noGrp="1"/>
          </p:cNvSpPr>
          <p:nvPr>
            <p:ph idx="1"/>
          </p:nvPr>
        </p:nvSpPr>
        <p:spPr>
          <a:xfrm>
            <a:off x="566738" y="1414934"/>
            <a:ext cx="8109718" cy="4678362"/>
          </a:xfrm>
        </p:spPr>
        <p:txBody>
          <a:bodyPr/>
          <a:lstStyle/>
          <a:p>
            <a:pPr lvl="0"/>
            <a:r>
              <a:rPr lang="zh-CN" altLang="en-US" sz="3400" dirty="0" smtClean="0"/>
              <a:t>可以</a:t>
            </a:r>
            <a:r>
              <a:rPr lang="zh-CN" altLang="zh-CN" sz="3400" dirty="0" smtClean="0"/>
              <a:t>接受输入参数并以输出参数的形式将多个值返回至调用过程或批处理。</a:t>
            </a:r>
          </a:p>
          <a:p>
            <a:pPr lvl="0"/>
            <a:r>
              <a:rPr lang="zh-CN" altLang="en-US" sz="3400" dirty="0" smtClean="0"/>
              <a:t>可以</a:t>
            </a:r>
            <a:r>
              <a:rPr lang="zh-CN" altLang="zh-CN" sz="3400" dirty="0" smtClean="0"/>
              <a:t>包含执行数据库操作（包括调用其它过程）的语句。 </a:t>
            </a:r>
          </a:p>
          <a:p>
            <a:r>
              <a:rPr lang="zh-CN" altLang="en-US" sz="3400" dirty="0" smtClean="0"/>
              <a:t>可以</a:t>
            </a:r>
            <a:r>
              <a:rPr lang="zh-CN" altLang="zh-CN" sz="3400" dirty="0" smtClean="0"/>
              <a:t>向调用者返回状态值，以表明成功或失败。</a:t>
            </a:r>
            <a:endParaRPr lang="zh-CN" altLang="en-US" sz="3400" dirty="0"/>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17</a:t>
            </a:fld>
            <a:endParaRPr lang="zh-CN" altLang="en-US"/>
          </a:p>
        </p:txBody>
      </p:sp>
    </p:spTree>
    <p:extLst>
      <p:ext uri="{BB962C8B-B14F-4D97-AF65-F5344CB8AC3E}">
        <p14:creationId xmlns:p14="http://schemas.microsoft.com/office/powerpoint/2010/main" val="601478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存储过程好处</a:t>
            </a:r>
            <a:endParaRPr lang="zh-CN" altLang="en-US" dirty="0"/>
          </a:p>
        </p:txBody>
      </p:sp>
      <p:sp>
        <p:nvSpPr>
          <p:cNvPr id="3" name="内容占位符 2"/>
          <p:cNvSpPr>
            <a:spLocks noGrp="1"/>
          </p:cNvSpPr>
          <p:nvPr>
            <p:ph idx="1"/>
          </p:nvPr>
        </p:nvSpPr>
        <p:spPr>
          <a:xfrm>
            <a:off x="827584" y="1484784"/>
            <a:ext cx="7740154" cy="4608512"/>
          </a:xfrm>
        </p:spPr>
        <p:txBody>
          <a:bodyPr/>
          <a:lstStyle/>
          <a:p>
            <a:r>
              <a:rPr lang="zh-CN" altLang="zh-CN" dirty="0" smtClean="0"/>
              <a:t>允许模块化程序设计</a:t>
            </a:r>
            <a:endParaRPr lang="en-US" altLang="zh-CN" dirty="0" smtClean="0"/>
          </a:p>
          <a:p>
            <a:r>
              <a:rPr lang="zh-CN" altLang="zh-CN" dirty="0" smtClean="0"/>
              <a:t>改善性能</a:t>
            </a:r>
            <a:endParaRPr lang="en-US" altLang="zh-CN" dirty="0" smtClean="0"/>
          </a:p>
          <a:p>
            <a:r>
              <a:rPr lang="zh-CN" altLang="zh-CN" dirty="0" smtClean="0"/>
              <a:t>减少网络流量</a:t>
            </a:r>
            <a:endParaRPr lang="en-US" altLang="zh-CN" dirty="0" smtClean="0"/>
          </a:p>
          <a:p>
            <a:r>
              <a:rPr lang="zh-CN" altLang="zh-CN" dirty="0" smtClean="0"/>
              <a:t>可作为安全机制使用</a:t>
            </a:r>
            <a:endParaRPr lang="zh-CN" altLang="en-US" dirty="0"/>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18</a:t>
            </a:fld>
            <a:endParaRPr lang="zh-CN" altLang="en-US"/>
          </a:p>
        </p:txBody>
      </p:sp>
    </p:spTree>
    <p:extLst>
      <p:ext uri="{BB962C8B-B14F-4D97-AF65-F5344CB8AC3E}">
        <p14:creationId xmlns:p14="http://schemas.microsoft.com/office/powerpoint/2010/main" val="226938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7.2.2 </a:t>
            </a:r>
            <a:r>
              <a:rPr lang="zh-CN" altLang="zh-CN" dirty="0" smtClean="0"/>
              <a:t>创建和执行存储过程</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0"/>
              </a:spcBef>
            </a:pPr>
            <a:r>
              <a:rPr lang="zh-CN" altLang="en-US" dirty="0" smtClean="0"/>
              <a:t>创建存储过程</a:t>
            </a:r>
            <a:endParaRPr lang="en-US" altLang="zh-CN" dirty="0" smtClean="0"/>
          </a:p>
          <a:p>
            <a:pPr>
              <a:spcBef>
                <a:spcPts val="0"/>
              </a:spcBef>
              <a:buNone/>
            </a:pPr>
            <a:r>
              <a:rPr lang="en-US" altLang="zh-CN" dirty="0" smtClean="0">
                <a:solidFill>
                  <a:srgbClr val="FF0000"/>
                </a:solidFill>
              </a:rPr>
              <a:t>CREATE </a:t>
            </a:r>
            <a:r>
              <a:rPr lang="en-US" altLang="zh-CN" dirty="0" smtClean="0">
                <a:solidFill>
                  <a:srgbClr val="FF0000"/>
                </a:solidFill>
              </a:rPr>
              <a:t>PROC</a:t>
            </a:r>
            <a:r>
              <a:rPr lang="en-US" altLang="zh-CN" dirty="0" smtClean="0"/>
              <a:t>[ EDURE ] </a:t>
            </a:r>
            <a:r>
              <a:rPr lang="zh-CN" altLang="zh-CN" dirty="0" smtClean="0"/>
              <a:t>存储过程名</a:t>
            </a:r>
            <a:r>
              <a:rPr lang="en-US" altLang="zh-CN" dirty="0" smtClean="0"/>
              <a:t> </a:t>
            </a:r>
            <a:endParaRPr lang="zh-CN" altLang="zh-CN" dirty="0" smtClean="0"/>
          </a:p>
          <a:p>
            <a:pPr>
              <a:spcBef>
                <a:spcPts val="0"/>
              </a:spcBef>
              <a:buNone/>
            </a:pPr>
            <a:r>
              <a:rPr lang="en-US" altLang="zh-CN" dirty="0" smtClean="0"/>
              <a:t> [ { @</a:t>
            </a:r>
            <a:r>
              <a:rPr lang="zh-CN" altLang="zh-CN" dirty="0" smtClean="0"/>
              <a:t>参数名</a:t>
            </a:r>
            <a:r>
              <a:rPr lang="en-US" altLang="zh-CN" dirty="0" smtClean="0"/>
              <a:t>  </a:t>
            </a:r>
            <a:r>
              <a:rPr lang="zh-CN" altLang="zh-CN" dirty="0" smtClean="0"/>
              <a:t>数据类型</a:t>
            </a:r>
            <a:r>
              <a:rPr lang="en-US" altLang="zh-CN" dirty="0" smtClean="0"/>
              <a:t> } </a:t>
            </a:r>
          </a:p>
          <a:p>
            <a:pPr>
              <a:spcBef>
                <a:spcPts val="0"/>
              </a:spcBef>
              <a:buNone/>
            </a:pPr>
            <a:r>
              <a:rPr lang="en-US" altLang="zh-CN" dirty="0" smtClean="0"/>
              <a:t>   [ = </a:t>
            </a:r>
            <a:r>
              <a:rPr lang="en-US" altLang="zh-CN" i="1" dirty="0" smtClean="0"/>
              <a:t>default</a:t>
            </a:r>
            <a:r>
              <a:rPr lang="en-US" altLang="zh-CN" dirty="0" smtClean="0"/>
              <a:t> ] </a:t>
            </a:r>
            <a:r>
              <a:rPr lang="en-US" altLang="zh-CN" dirty="0" smtClean="0">
                <a:solidFill>
                  <a:srgbClr val="008000"/>
                </a:solidFill>
              </a:rPr>
              <a:t>--</a:t>
            </a:r>
            <a:r>
              <a:rPr lang="zh-CN" altLang="en-US" dirty="0" smtClean="0">
                <a:solidFill>
                  <a:srgbClr val="008000"/>
                </a:solidFill>
              </a:rPr>
              <a:t>默认值</a:t>
            </a:r>
            <a:endParaRPr lang="en-US" altLang="zh-CN" dirty="0" smtClean="0">
              <a:solidFill>
                <a:srgbClr val="008000"/>
              </a:solidFill>
            </a:endParaRPr>
          </a:p>
          <a:p>
            <a:pPr>
              <a:spcBef>
                <a:spcPts val="0"/>
              </a:spcBef>
              <a:buNone/>
            </a:pPr>
            <a:r>
              <a:rPr lang="en-US" altLang="zh-CN" dirty="0" smtClean="0"/>
              <a:t>   [OUTPUT]      </a:t>
            </a:r>
            <a:r>
              <a:rPr lang="en-US" altLang="zh-CN" dirty="0" smtClean="0">
                <a:solidFill>
                  <a:srgbClr val="008000"/>
                </a:solidFill>
              </a:rPr>
              <a:t>--</a:t>
            </a:r>
            <a:r>
              <a:rPr lang="zh-CN" altLang="en-US" dirty="0" smtClean="0">
                <a:solidFill>
                  <a:srgbClr val="008000"/>
                </a:solidFill>
              </a:rPr>
              <a:t>是输出参数</a:t>
            </a:r>
            <a:endParaRPr lang="zh-CN" altLang="zh-CN" dirty="0" smtClean="0"/>
          </a:p>
          <a:p>
            <a:pPr>
              <a:spcBef>
                <a:spcPts val="0"/>
              </a:spcBef>
              <a:buNone/>
            </a:pPr>
            <a:r>
              <a:rPr lang="en-US" altLang="zh-CN" dirty="0" smtClean="0"/>
              <a:t> ] [ , ... </a:t>
            </a:r>
            <a:r>
              <a:rPr lang="en-US" altLang="zh-CN" i="1" dirty="0" smtClean="0"/>
              <a:t>n </a:t>
            </a:r>
            <a:r>
              <a:rPr lang="en-US" altLang="zh-CN" dirty="0" smtClean="0"/>
              <a:t>]</a:t>
            </a:r>
            <a:endParaRPr lang="zh-CN" altLang="zh-CN" dirty="0" smtClean="0"/>
          </a:p>
          <a:p>
            <a:pPr>
              <a:spcBef>
                <a:spcPts val="0"/>
              </a:spcBef>
              <a:buNone/>
            </a:pPr>
            <a:r>
              <a:rPr lang="en-US" altLang="zh-CN" dirty="0" smtClean="0"/>
              <a:t>  AS  </a:t>
            </a:r>
            <a:endParaRPr lang="zh-CN" altLang="zh-CN" dirty="0" smtClean="0"/>
          </a:p>
          <a:p>
            <a:pPr>
              <a:spcBef>
                <a:spcPts val="0"/>
              </a:spcBef>
              <a:buNone/>
            </a:pPr>
            <a:r>
              <a:rPr lang="en-US" altLang="zh-CN" dirty="0" smtClean="0"/>
              <a:t>    </a:t>
            </a:r>
            <a:r>
              <a:rPr lang="en-US" altLang="zh-CN" dirty="0" smtClean="0">
                <a:solidFill>
                  <a:srgbClr val="0000FF"/>
                </a:solidFill>
              </a:rPr>
              <a:t>SQL</a:t>
            </a:r>
            <a:r>
              <a:rPr lang="zh-CN" altLang="zh-CN" dirty="0" smtClean="0">
                <a:solidFill>
                  <a:srgbClr val="0000FF"/>
                </a:solidFill>
              </a:rPr>
              <a:t>语句 </a:t>
            </a:r>
            <a:r>
              <a:rPr lang="en-US" altLang="zh-CN" dirty="0" smtClean="0"/>
              <a:t>[ ... </a:t>
            </a:r>
            <a:r>
              <a:rPr lang="en-US" altLang="zh-CN" i="1" dirty="0" smtClean="0"/>
              <a:t>n </a:t>
            </a:r>
            <a:r>
              <a:rPr lang="en-US" altLang="zh-CN" dirty="0" smtClean="0"/>
              <a:t>]</a:t>
            </a:r>
            <a:endParaRPr lang="zh-CN" altLang="en-US" dirty="0"/>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19</a:t>
            </a:fld>
            <a:endParaRPr lang="zh-CN" altLang="en-US"/>
          </a:p>
        </p:txBody>
      </p:sp>
    </p:spTree>
    <p:extLst>
      <p:ext uri="{BB962C8B-B14F-4D97-AF65-F5344CB8AC3E}">
        <p14:creationId xmlns:p14="http://schemas.microsoft.com/office/powerpoint/2010/main" val="3156041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74674" y="304800"/>
            <a:ext cx="8173789" cy="819150"/>
          </a:xfrm>
        </p:spPr>
        <p:txBody>
          <a:bodyPr/>
          <a:lstStyle/>
          <a:p>
            <a:pPr algn="ctr" eaLnBrk="1" hangingPunct="1"/>
            <a:r>
              <a:rPr lang="zh-CN" altLang="en-US" sz="4000" b="1" dirty="0" smtClean="0">
                <a:solidFill>
                  <a:srgbClr val="0000FF"/>
                </a:solidFill>
                <a:latin typeface="华文楷体" pitchFamily="2" charset="-122"/>
                <a:ea typeface="华文楷体" pitchFamily="2" charset="-122"/>
              </a:rPr>
              <a:t>第</a:t>
            </a:r>
            <a:r>
              <a:rPr lang="en-US" altLang="zh-CN" sz="4000" b="1" dirty="0" smtClean="0">
                <a:solidFill>
                  <a:srgbClr val="0000FF"/>
                </a:solidFill>
                <a:latin typeface="华文楷体" pitchFamily="2" charset="-122"/>
                <a:ea typeface="华文楷体" pitchFamily="2" charset="-122"/>
              </a:rPr>
              <a:t>7</a:t>
            </a:r>
            <a:r>
              <a:rPr lang="zh-CN" altLang="en-US" sz="4000" b="1" dirty="0" smtClean="0">
                <a:solidFill>
                  <a:srgbClr val="0000FF"/>
                </a:solidFill>
                <a:latin typeface="华文楷体" pitchFamily="2" charset="-122"/>
                <a:ea typeface="华文楷体" pitchFamily="2" charset="-122"/>
              </a:rPr>
              <a:t>章</a:t>
            </a:r>
            <a:r>
              <a:rPr lang="zh-CN" altLang="en-US" sz="4400" b="1" dirty="0" smtClean="0">
                <a:solidFill>
                  <a:srgbClr val="0000FF"/>
                </a:solidFill>
                <a:latin typeface="华文楷体" pitchFamily="2" charset="-122"/>
                <a:ea typeface="华文楷体" pitchFamily="2" charset="-122"/>
              </a:rPr>
              <a:t> </a:t>
            </a:r>
            <a:r>
              <a:rPr lang="zh-CN" altLang="en-US" sz="4400" b="1" dirty="0" smtClean="0">
                <a:solidFill>
                  <a:srgbClr val="0000FF"/>
                </a:solidFill>
                <a:latin typeface="华文楷体" pitchFamily="2" charset="-122"/>
                <a:ea typeface="华文楷体" pitchFamily="2" charset="-122"/>
              </a:rPr>
              <a:t>数据完整性约束</a:t>
            </a:r>
            <a:endParaRPr lang="zh-CN" altLang="en-US" sz="4000" b="1" dirty="0" smtClean="0">
              <a:solidFill>
                <a:srgbClr val="0000FF"/>
              </a:solidFill>
              <a:latin typeface="华文楷体" pitchFamily="2" charset="-122"/>
              <a:ea typeface="华文楷体" pitchFamily="2" charset="-122"/>
            </a:endParaRPr>
          </a:p>
        </p:txBody>
      </p:sp>
      <p:sp>
        <p:nvSpPr>
          <p:cNvPr id="12291" name="Rectangle 3"/>
          <p:cNvSpPr>
            <a:spLocks noGrp="1" noChangeArrowheads="1"/>
          </p:cNvSpPr>
          <p:nvPr>
            <p:ph type="body" idx="4294967295"/>
          </p:nvPr>
        </p:nvSpPr>
        <p:spPr>
          <a:xfrm>
            <a:off x="1547813" y="1613370"/>
            <a:ext cx="6624587" cy="3687837"/>
          </a:xfrm>
        </p:spPr>
        <p:txBody>
          <a:bodyPr/>
          <a:lstStyle/>
          <a:p>
            <a:pPr eaLnBrk="1" hangingPunct="1">
              <a:lnSpc>
                <a:spcPct val="110000"/>
              </a:lnSpc>
              <a:buNone/>
            </a:pPr>
            <a:r>
              <a:rPr lang="en-US" altLang="zh-CN" sz="3600" b="1" dirty="0" smtClean="0">
                <a:latin typeface="仿宋_GB2312" pitchFamily="49" charset="-122"/>
                <a:ea typeface="仿宋_GB2312" pitchFamily="49" charset="-122"/>
              </a:rPr>
              <a:t>7.1 </a:t>
            </a:r>
            <a:r>
              <a:rPr lang="zh-CN" altLang="en-US" sz="3600" b="1" dirty="0" smtClean="0">
                <a:latin typeface="仿宋_GB2312" pitchFamily="49" charset="-122"/>
                <a:ea typeface="仿宋_GB2312" pitchFamily="49" charset="-122"/>
              </a:rPr>
              <a:t>触发器</a:t>
            </a:r>
            <a:endParaRPr lang="en-US" altLang="zh-CN" sz="3600" b="1" dirty="0" smtClean="0">
              <a:latin typeface="仿宋_GB2312" pitchFamily="49" charset="-122"/>
              <a:ea typeface="仿宋_GB2312" pitchFamily="49" charset="-122"/>
            </a:endParaRPr>
          </a:p>
          <a:p>
            <a:pPr eaLnBrk="1" hangingPunct="1">
              <a:lnSpc>
                <a:spcPct val="110000"/>
              </a:lnSpc>
              <a:buNone/>
            </a:pPr>
            <a:r>
              <a:rPr lang="en-US" altLang="zh-CN" sz="3600" b="1" dirty="0" smtClean="0">
                <a:latin typeface="仿宋_GB2312" pitchFamily="49" charset="-122"/>
                <a:ea typeface="仿宋_GB2312" pitchFamily="49" charset="-122"/>
              </a:rPr>
              <a:t>7.2 </a:t>
            </a:r>
            <a:r>
              <a:rPr lang="zh-CN" altLang="en-US" sz="3600" b="1" dirty="0" smtClean="0">
                <a:latin typeface="仿宋_GB2312" pitchFamily="49" charset="-122"/>
                <a:ea typeface="仿宋_GB2312" pitchFamily="49" charset="-122"/>
              </a:rPr>
              <a:t>存储过程</a:t>
            </a:r>
            <a:endParaRPr lang="en-US" altLang="zh-CN" sz="3600" b="1" dirty="0" smtClean="0">
              <a:latin typeface="仿宋_GB2312" pitchFamily="49" charset="-122"/>
              <a:ea typeface="仿宋_GB2312" pitchFamily="49" charset="-122"/>
            </a:endParaRPr>
          </a:p>
        </p:txBody>
      </p:sp>
      <p:sp>
        <p:nvSpPr>
          <p:cNvPr id="12292" name="日期占位符 3"/>
          <p:cNvSpPr>
            <a:spLocks noGrp="1"/>
          </p:cNvSpPr>
          <p:nvPr>
            <p:ph type="dt" sz="quarter" idx="10"/>
          </p:nvPr>
        </p:nvSpPr>
        <p:spPr>
          <a:xfrm>
            <a:off x="609600" y="6245225"/>
            <a:ext cx="2090738" cy="476250"/>
          </a:xfrm>
          <a:noFill/>
        </p:spPr>
        <p:txBody>
          <a:bodyPr/>
          <a:lstStyle/>
          <a:p>
            <a:fld id="{19B677DA-2F42-4A23-AE0A-0AFD2E96BEE9}" type="datetime8">
              <a:rPr lang="zh-CN" altLang="en-US" smtClean="0">
                <a:solidFill>
                  <a:srgbClr val="0000FF"/>
                </a:solidFill>
              </a:rPr>
              <a:pPr/>
              <a:t>2016年3月3日7时28分</a:t>
            </a:fld>
            <a:endParaRPr lang="zh-CN" altLang="en-US" smtClean="0">
              <a:solidFill>
                <a:srgbClr val="0000FF"/>
              </a:solidFill>
            </a:endParaRPr>
          </a:p>
        </p:txBody>
      </p:sp>
      <p:sp>
        <p:nvSpPr>
          <p:cNvPr id="12293" name="灯片编号占位符 4"/>
          <p:cNvSpPr txBox="1">
            <a:spLocks/>
          </p:cNvSpPr>
          <p:nvPr/>
        </p:nvSpPr>
        <p:spPr bwMode="auto">
          <a:xfrm>
            <a:off x="6553200" y="6245225"/>
            <a:ext cx="1981200" cy="476250"/>
          </a:xfrm>
          <a:prstGeom prst="rect">
            <a:avLst/>
          </a:prstGeom>
          <a:noFill/>
          <a:ln w="9525">
            <a:noFill/>
            <a:miter lim="800000"/>
            <a:headEnd/>
            <a:tailEnd/>
          </a:ln>
        </p:spPr>
        <p:txBody>
          <a:bodyPr/>
          <a:lstStyle/>
          <a:p>
            <a:pPr algn="r"/>
            <a:fld id="{78F10C3F-163C-42F5-81B0-6795A24CEDF3}" type="slidenum">
              <a:rPr lang="zh-CN" altLang="en-US" sz="1200">
                <a:solidFill>
                  <a:srgbClr val="0000FF"/>
                </a:solidFill>
              </a:rPr>
              <a:pPr algn="r"/>
              <a:t>2</a:t>
            </a:fld>
            <a:endParaRPr lang="zh-CN" altLang="en-US" sz="12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1"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执行存储过程的</a:t>
            </a:r>
            <a:r>
              <a:rPr lang="en-US" altLang="zh-CN" dirty="0" smtClean="0"/>
              <a:t>SQL</a:t>
            </a:r>
            <a:r>
              <a:rPr lang="zh-CN" altLang="zh-CN" dirty="0" smtClean="0"/>
              <a:t>语句</a:t>
            </a:r>
            <a:endParaRPr lang="zh-CN" altLang="en-US" dirty="0"/>
          </a:p>
        </p:txBody>
      </p:sp>
      <p:sp>
        <p:nvSpPr>
          <p:cNvPr id="3" name="内容占位符 2"/>
          <p:cNvSpPr>
            <a:spLocks noGrp="1"/>
          </p:cNvSpPr>
          <p:nvPr>
            <p:ph idx="1"/>
          </p:nvPr>
        </p:nvSpPr>
        <p:spPr>
          <a:xfrm>
            <a:off x="566738" y="1628800"/>
            <a:ext cx="8001000" cy="4464496"/>
          </a:xfrm>
        </p:spPr>
        <p:txBody>
          <a:bodyPr/>
          <a:lstStyle/>
          <a:p>
            <a:pPr>
              <a:buNone/>
            </a:pPr>
            <a:r>
              <a:rPr lang="en-US" altLang="zh-CN" dirty="0" smtClean="0"/>
              <a:t>   [ </a:t>
            </a:r>
            <a:r>
              <a:rPr lang="en-US" altLang="zh-CN" dirty="0" smtClean="0">
                <a:solidFill>
                  <a:srgbClr val="FF0000"/>
                </a:solidFill>
              </a:rPr>
              <a:t>EXEC</a:t>
            </a:r>
            <a:r>
              <a:rPr lang="en-US" altLang="zh-CN" dirty="0" smtClean="0"/>
              <a:t> [ UTE ] ] </a:t>
            </a:r>
            <a:r>
              <a:rPr lang="zh-CN" altLang="zh-CN" dirty="0" smtClean="0"/>
              <a:t>存储过程名</a:t>
            </a:r>
            <a:r>
              <a:rPr lang="en-US" altLang="zh-CN" dirty="0" smtClean="0"/>
              <a:t> </a:t>
            </a:r>
            <a:endParaRPr lang="zh-CN" altLang="zh-CN" dirty="0" smtClean="0"/>
          </a:p>
          <a:p>
            <a:pPr>
              <a:buNone/>
            </a:pPr>
            <a:r>
              <a:rPr lang="en-US" altLang="zh-CN" dirty="0" smtClean="0"/>
              <a:t>     [</a:t>
            </a:r>
            <a:r>
              <a:rPr lang="zh-CN" altLang="zh-CN" dirty="0" smtClean="0"/>
              <a:t>实参</a:t>
            </a:r>
            <a:r>
              <a:rPr lang="en-US" altLang="zh-CN" dirty="0" smtClean="0"/>
              <a:t> [, OUTPUT] [, … n] ]</a:t>
            </a:r>
            <a:endParaRPr lang="zh-CN" altLang="en-US" dirty="0"/>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20</a:t>
            </a:fld>
            <a:endParaRPr lang="zh-CN" altLang="en-US"/>
          </a:p>
        </p:txBody>
      </p:sp>
    </p:spTree>
    <p:extLst>
      <p:ext uri="{BB962C8B-B14F-4D97-AF65-F5344CB8AC3E}">
        <p14:creationId xmlns:p14="http://schemas.microsoft.com/office/powerpoint/2010/main" val="1185451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6632"/>
            <a:ext cx="8001000" cy="1080120"/>
          </a:xfrm>
        </p:spPr>
        <p:txBody>
          <a:bodyPr/>
          <a:lstStyle/>
          <a:p>
            <a:r>
              <a:rPr lang="zh-CN" altLang="zh-CN" sz="3200" dirty="0" smtClean="0">
                <a:solidFill>
                  <a:srgbClr val="0000FF"/>
                </a:solidFill>
              </a:rPr>
              <a:t>例</a:t>
            </a:r>
            <a:r>
              <a:rPr lang="en-US" altLang="zh-CN" sz="3200" dirty="0" smtClean="0">
                <a:solidFill>
                  <a:srgbClr val="0000FF"/>
                </a:solidFill>
              </a:rPr>
              <a:t>1</a:t>
            </a:r>
            <a:r>
              <a:rPr lang="zh-CN" altLang="zh-CN" sz="3200" dirty="0" smtClean="0">
                <a:solidFill>
                  <a:srgbClr val="0000FF"/>
                </a:solidFill>
              </a:rPr>
              <a:t>．查询计算机系学生的考试情况，列出学生的姓名、课程名和考试成绩。</a:t>
            </a:r>
            <a:endParaRPr lang="zh-CN" altLang="zh-CN" sz="3200" dirty="0" smtClean="0">
              <a:solidFill>
                <a:srgbClr val="0000FF"/>
              </a:solidFill>
            </a:endParaRPr>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2016年3月3日8时5分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21</a:t>
            </a:fld>
            <a:endParaRPr lang="zh-CN" altLang="en-US"/>
          </a:p>
        </p:txBody>
      </p:sp>
      <p:sp>
        <p:nvSpPr>
          <p:cNvPr id="6" name="TextBox 5"/>
          <p:cNvSpPr txBox="1"/>
          <p:nvPr/>
        </p:nvSpPr>
        <p:spPr>
          <a:xfrm>
            <a:off x="795636" y="4923899"/>
            <a:ext cx="7632848" cy="1077218"/>
          </a:xfrm>
          <a:prstGeom prst="rect">
            <a:avLst/>
          </a:prstGeom>
          <a:noFill/>
        </p:spPr>
        <p:txBody>
          <a:bodyPr wrap="square" rtlCol="0">
            <a:spAutoFit/>
          </a:bodyPr>
          <a:lstStyle/>
          <a:p>
            <a:r>
              <a:rPr lang="zh-CN" altLang="zh-CN" sz="3200" b="1" dirty="0" smtClean="0">
                <a:solidFill>
                  <a:srgbClr val="FF0000"/>
                </a:solidFill>
                <a:latin typeface="仿宋_GB2312" pitchFamily="49" charset="-122"/>
                <a:ea typeface="仿宋_GB2312" pitchFamily="49" charset="-122"/>
              </a:rPr>
              <a:t>执行此存储过程：</a:t>
            </a:r>
          </a:p>
          <a:p>
            <a:r>
              <a:rPr lang="en-US" altLang="zh-CN" sz="3200" b="1" dirty="0" smtClean="0">
                <a:solidFill>
                  <a:srgbClr val="0000FF"/>
                </a:solidFill>
                <a:latin typeface="仿宋_GB2312" pitchFamily="49" charset="-122"/>
                <a:ea typeface="仿宋_GB2312" pitchFamily="49" charset="-122"/>
              </a:rPr>
              <a:t>  EXEC student_grade1</a:t>
            </a:r>
            <a:endParaRPr lang="zh-CN" altLang="en-US" sz="3200" b="1" dirty="0">
              <a:solidFill>
                <a:srgbClr val="0000FF"/>
              </a:solidFill>
              <a:latin typeface="仿宋_GB2312" pitchFamily="49" charset="-122"/>
              <a:ea typeface="仿宋_GB2312" pitchFamily="49" charset="-122"/>
            </a:endParaRPr>
          </a:p>
        </p:txBody>
      </p:sp>
      <p:sp>
        <p:nvSpPr>
          <p:cNvPr id="8" name="TextBox 7"/>
          <p:cNvSpPr txBox="1"/>
          <p:nvPr/>
        </p:nvSpPr>
        <p:spPr>
          <a:xfrm>
            <a:off x="507604" y="1571248"/>
            <a:ext cx="8208912" cy="3108543"/>
          </a:xfrm>
          <a:prstGeom prst="rect">
            <a:avLst/>
          </a:prstGeom>
          <a:noFill/>
        </p:spPr>
        <p:txBody>
          <a:bodyPr wrap="square" rtlCol="0">
            <a:spAutoFit/>
          </a:bodyPr>
          <a:lstStyle/>
          <a:p>
            <a:r>
              <a:rPr lang="en-US" altLang="zh-CN" sz="2800" b="1" dirty="0" smtClean="0">
                <a:latin typeface="仿宋_GB2312" pitchFamily="49" charset="-122"/>
                <a:ea typeface="仿宋_GB2312" pitchFamily="49" charset="-122"/>
              </a:rPr>
              <a:t>CREATE  </a:t>
            </a:r>
            <a:r>
              <a:rPr lang="en-US" altLang="zh-CN" sz="2800" b="1" dirty="0" smtClean="0">
                <a:latin typeface="仿宋_GB2312" pitchFamily="49" charset="-122"/>
                <a:ea typeface="仿宋_GB2312" pitchFamily="49" charset="-122"/>
              </a:rPr>
              <a:t>PROCEDURE  student_grade1</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AS</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SELECT </a:t>
            </a:r>
            <a:r>
              <a:rPr lang="en-US" altLang="zh-CN" sz="2800" b="1" dirty="0" err="1" smtClean="0">
                <a:latin typeface="仿宋_GB2312" pitchFamily="49" charset="-122"/>
                <a:ea typeface="仿宋_GB2312" pitchFamily="49" charset="-122"/>
              </a:rPr>
              <a:t>Sname</a:t>
            </a:r>
            <a:r>
              <a:rPr lang="en-US" altLang="zh-CN" sz="2800" b="1" dirty="0" smtClean="0">
                <a:latin typeface="仿宋_GB2312" pitchFamily="49" charset="-122"/>
                <a:ea typeface="仿宋_GB2312" pitchFamily="49" charset="-122"/>
              </a:rPr>
              <a:t>, </a:t>
            </a:r>
            <a:r>
              <a:rPr lang="en-US" altLang="zh-CN" sz="2800" b="1" dirty="0" err="1" smtClean="0">
                <a:latin typeface="仿宋_GB2312" pitchFamily="49" charset="-122"/>
                <a:ea typeface="仿宋_GB2312" pitchFamily="49" charset="-122"/>
              </a:rPr>
              <a:t>Cname</a:t>
            </a:r>
            <a:r>
              <a:rPr lang="en-US" altLang="zh-CN" sz="2800" b="1" dirty="0" smtClean="0">
                <a:latin typeface="仿宋_GB2312" pitchFamily="49" charset="-122"/>
                <a:ea typeface="仿宋_GB2312" pitchFamily="49" charset="-122"/>
              </a:rPr>
              <a:t>, Grade</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FROM Student s INNER JOIN SC</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ON </a:t>
            </a:r>
            <a:r>
              <a:rPr lang="en-US" altLang="zh-CN" sz="2800" b="1" dirty="0" err="1" smtClean="0">
                <a:latin typeface="仿宋_GB2312" pitchFamily="49" charset="-122"/>
                <a:ea typeface="仿宋_GB2312" pitchFamily="49" charset="-122"/>
              </a:rPr>
              <a:t>s.Sno</a:t>
            </a:r>
            <a:r>
              <a:rPr lang="en-US" altLang="zh-CN" sz="2800" b="1" dirty="0" smtClean="0">
                <a:latin typeface="仿宋_GB2312" pitchFamily="49" charset="-122"/>
                <a:ea typeface="仿宋_GB2312" pitchFamily="49" charset="-122"/>
              </a:rPr>
              <a:t> = </a:t>
            </a:r>
            <a:r>
              <a:rPr lang="en-US" altLang="zh-CN" sz="2800" b="1" dirty="0" err="1" smtClean="0">
                <a:latin typeface="仿宋_GB2312" pitchFamily="49" charset="-122"/>
                <a:ea typeface="仿宋_GB2312" pitchFamily="49" charset="-122"/>
              </a:rPr>
              <a:t>SC.Sno</a:t>
            </a:r>
            <a:r>
              <a:rPr lang="en-US" altLang="zh-CN" sz="2800" b="1" dirty="0" smtClean="0">
                <a:latin typeface="仿宋_GB2312" pitchFamily="49" charset="-122"/>
                <a:ea typeface="仿宋_GB2312" pitchFamily="49" charset="-122"/>
              </a:rPr>
              <a:t>  INNER JOIN Course c</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ON </a:t>
            </a:r>
            <a:r>
              <a:rPr lang="en-US" altLang="zh-CN" sz="2800" b="1" dirty="0" err="1" smtClean="0">
                <a:latin typeface="仿宋_GB2312" pitchFamily="49" charset="-122"/>
                <a:ea typeface="仿宋_GB2312" pitchFamily="49" charset="-122"/>
              </a:rPr>
              <a:t>c.Cno</a:t>
            </a:r>
            <a:r>
              <a:rPr lang="en-US" altLang="zh-CN" sz="2800" b="1" dirty="0" smtClean="0">
                <a:latin typeface="仿宋_GB2312" pitchFamily="49" charset="-122"/>
                <a:ea typeface="仿宋_GB2312" pitchFamily="49" charset="-122"/>
              </a:rPr>
              <a:t> = </a:t>
            </a:r>
            <a:r>
              <a:rPr lang="en-US" altLang="zh-CN" sz="2800" b="1" dirty="0" err="1" smtClean="0">
                <a:latin typeface="仿宋_GB2312" pitchFamily="49" charset="-122"/>
                <a:ea typeface="仿宋_GB2312" pitchFamily="49" charset="-122"/>
              </a:rPr>
              <a:t>sc.Cno</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WHERE </a:t>
            </a:r>
            <a:r>
              <a:rPr lang="en-US" altLang="zh-CN" sz="2800" b="1" dirty="0" err="1" smtClean="0">
                <a:latin typeface="仿宋_GB2312" pitchFamily="49" charset="-122"/>
                <a:ea typeface="仿宋_GB2312" pitchFamily="49" charset="-122"/>
              </a:rPr>
              <a:t>Sdept</a:t>
            </a:r>
            <a:r>
              <a:rPr lang="en-US" altLang="zh-CN" sz="2800" b="1" dirty="0" smtClean="0">
                <a:latin typeface="仿宋_GB2312" pitchFamily="49" charset="-122"/>
                <a:ea typeface="仿宋_GB2312" pitchFamily="49" charset="-122"/>
              </a:rPr>
              <a:t> = '</a:t>
            </a:r>
            <a:r>
              <a:rPr lang="zh-CN" altLang="zh-CN" sz="2800" b="1" dirty="0" smtClean="0">
                <a:latin typeface="仿宋_GB2312" pitchFamily="49" charset="-122"/>
                <a:ea typeface="仿宋_GB2312" pitchFamily="49" charset="-122"/>
              </a:rPr>
              <a:t>计算机系</a:t>
            </a:r>
            <a:r>
              <a:rPr lang="en-US" altLang="zh-CN" sz="2800" b="1" dirty="0" smtClean="0">
                <a:latin typeface="仿宋_GB2312" pitchFamily="49" charset="-122"/>
                <a:ea typeface="仿宋_GB2312" pitchFamily="49" charset="-122"/>
              </a:rPr>
              <a:t>'</a:t>
            </a:r>
            <a:endParaRPr lang="zh-CN" altLang="en-US" sz="2800" b="1" dirty="0">
              <a:latin typeface="仿宋_GB2312" pitchFamily="49" charset="-122"/>
              <a:ea typeface="仿宋_GB2312" pitchFamily="49" charset="-122"/>
            </a:endParaRPr>
          </a:p>
        </p:txBody>
      </p:sp>
    </p:spTree>
    <p:extLst>
      <p:ext uri="{BB962C8B-B14F-4D97-AF65-F5344CB8AC3E}">
        <p14:creationId xmlns:p14="http://schemas.microsoft.com/office/powerpoint/2010/main" val="736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6"/>
                                        </p:tgtEl>
                                        <p:attrNameLst>
                                          <p:attrName>style.visibility</p:attrName>
                                        </p:attrNameLst>
                                      </p:cBhvr>
                                      <p:to>
                                        <p:strVal val="visible"/>
                                      </p:to>
                                    </p:set>
                                    <p:anim calcmode="discrete" valueType="clr">
                                      <p:cBhvr override="childStyle">
                                        <p:cTn id="19"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
                                        </p:tgtEl>
                                        <p:attrNameLst>
                                          <p:attrName>fillcolor</p:attrName>
                                        </p:attrNameLst>
                                      </p:cBhvr>
                                      <p:tavLst>
                                        <p:tav tm="0">
                                          <p:val>
                                            <p:clrVal>
                                              <a:schemeClr val="accent2"/>
                                            </p:clrVal>
                                          </p:val>
                                        </p:tav>
                                        <p:tav tm="50000">
                                          <p:val>
                                            <p:clrVal>
                                              <a:schemeClr val="hlink"/>
                                            </p:clrVal>
                                          </p:val>
                                        </p:tav>
                                      </p:tavLst>
                                    </p:anim>
                                    <p:set>
                                      <p:cBhvr>
                                        <p:cTn id="21"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88640"/>
            <a:ext cx="8001000" cy="1512168"/>
          </a:xfrm>
        </p:spPr>
        <p:txBody>
          <a:bodyPr/>
          <a:lstStyle/>
          <a:p>
            <a:pPr>
              <a:spcBef>
                <a:spcPts val="0"/>
              </a:spcBef>
            </a:pPr>
            <a:r>
              <a:rPr lang="zh-CN" altLang="zh-CN" sz="3200" dirty="0" smtClean="0">
                <a:solidFill>
                  <a:srgbClr val="0000FF"/>
                </a:solidFill>
              </a:rPr>
              <a:t>例</a:t>
            </a:r>
            <a:r>
              <a:rPr lang="en-US" altLang="zh-CN" sz="3200" dirty="0" smtClean="0">
                <a:solidFill>
                  <a:srgbClr val="0000FF"/>
                </a:solidFill>
              </a:rPr>
              <a:t>2</a:t>
            </a:r>
            <a:r>
              <a:rPr lang="zh-CN" altLang="zh-CN" sz="3200" dirty="0" smtClean="0">
                <a:solidFill>
                  <a:srgbClr val="0000FF"/>
                </a:solidFill>
              </a:rPr>
              <a:t>．带有输入参数的存储过程：查询某个指定系学生的考试情况，列出学生的姓名、所在系、课程名和考试成绩。</a:t>
            </a:r>
            <a:r>
              <a:rPr lang="en-US" altLang="zh-CN" sz="2800" dirty="0" smtClean="0"/>
              <a:t>	</a:t>
            </a:r>
            <a:endParaRPr lang="zh-CN" altLang="en-US" sz="2800" dirty="0"/>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22</a:t>
            </a:fld>
            <a:endParaRPr lang="zh-CN" altLang="en-US" dirty="0"/>
          </a:p>
        </p:txBody>
      </p:sp>
      <p:sp>
        <p:nvSpPr>
          <p:cNvPr id="6" name="TextBox 5"/>
          <p:cNvSpPr txBox="1"/>
          <p:nvPr/>
        </p:nvSpPr>
        <p:spPr>
          <a:xfrm>
            <a:off x="683568" y="5016078"/>
            <a:ext cx="7920880" cy="1077218"/>
          </a:xfrm>
          <a:prstGeom prst="rect">
            <a:avLst/>
          </a:prstGeom>
          <a:noFill/>
        </p:spPr>
        <p:txBody>
          <a:bodyPr wrap="square" rtlCol="0">
            <a:spAutoFit/>
          </a:bodyPr>
          <a:lstStyle/>
          <a:p>
            <a:r>
              <a:rPr lang="zh-CN" altLang="zh-CN" sz="3200" b="1" dirty="0" smtClean="0">
                <a:solidFill>
                  <a:srgbClr val="FF0000"/>
                </a:solidFill>
                <a:latin typeface="仿宋_GB2312" pitchFamily="49" charset="-122"/>
                <a:ea typeface="仿宋_GB2312" pitchFamily="49" charset="-122"/>
              </a:rPr>
              <a:t>执行：查询信息管理系学生的修课情况</a:t>
            </a:r>
            <a:r>
              <a:rPr lang="zh-CN" altLang="en-US" sz="3200" b="1" dirty="0" smtClean="0">
                <a:solidFill>
                  <a:srgbClr val="FF0000"/>
                </a:solidFill>
                <a:latin typeface="仿宋_GB2312" pitchFamily="49" charset="-122"/>
                <a:ea typeface="仿宋_GB2312" pitchFamily="49" charset="-122"/>
              </a:rPr>
              <a:t>。</a:t>
            </a:r>
            <a:endParaRPr lang="zh-CN" altLang="zh-CN" sz="3200" b="1" dirty="0" smtClean="0">
              <a:solidFill>
                <a:srgbClr val="FF0000"/>
              </a:solidFill>
              <a:latin typeface="仿宋_GB2312" pitchFamily="49" charset="-122"/>
              <a:ea typeface="仿宋_GB2312" pitchFamily="49" charset="-122"/>
            </a:endParaRPr>
          </a:p>
          <a:p>
            <a:r>
              <a:rPr lang="en-US" altLang="zh-CN" sz="3200" b="1" dirty="0" smtClean="0">
                <a:solidFill>
                  <a:srgbClr val="0000FF"/>
                </a:solidFill>
                <a:latin typeface="仿宋_GB2312" pitchFamily="49" charset="-122"/>
                <a:ea typeface="仿宋_GB2312" pitchFamily="49" charset="-122"/>
              </a:rPr>
              <a:t>  EXEC student_grade2 '</a:t>
            </a:r>
            <a:r>
              <a:rPr lang="zh-CN" altLang="zh-CN" sz="3200" b="1" dirty="0" smtClean="0">
                <a:solidFill>
                  <a:srgbClr val="0000FF"/>
                </a:solidFill>
                <a:latin typeface="仿宋_GB2312" pitchFamily="49" charset="-122"/>
                <a:ea typeface="仿宋_GB2312" pitchFamily="49" charset="-122"/>
              </a:rPr>
              <a:t>信息管理系</a:t>
            </a:r>
            <a:r>
              <a:rPr lang="en-US" altLang="zh-CN" sz="3200" b="1" dirty="0" smtClean="0">
                <a:solidFill>
                  <a:srgbClr val="0000FF"/>
                </a:solidFill>
                <a:latin typeface="仿宋_GB2312" pitchFamily="49" charset="-122"/>
                <a:ea typeface="仿宋_GB2312" pitchFamily="49" charset="-122"/>
              </a:rPr>
              <a:t>'</a:t>
            </a:r>
            <a:endParaRPr lang="zh-CN" altLang="en-US" sz="3200" b="1" dirty="0">
              <a:solidFill>
                <a:srgbClr val="0000FF"/>
              </a:solidFill>
              <a:latin typeface="仿宋_GB2312" pitchFamily="49" charset="-122"/>
              <a:ea typeface="仿宋_GB2312" pitchFamily="49" charset="-122"/>
            </a:endParaRPr>
          </a:p>
        </p:txBody>
      </p:sp>
      <p:sp>
        <p:nvSpPr>
          <p:cNvPr id="8" name="TextBox 7"/>
          <p:cNvSpPr txBox="1"/>
          <p:nvPr/>
        </p:nvSpPr>
        <p:spPr>
          <a:xfrm>
            <a:off x="755576" y="1700808"/>
            <a:ext cx="7920880" cy="3293209"/>
          </a:xfrm>
          <a:prstGeom prst="rect">
            <a:avLst/>
          </a:prstGeom>
          <a:noFill/>
        </p:spPr>
        <p:txBody>
          <a:bodyPr wrap="square" rtlCol="0">
            <a:spAutoFit/>
          </a:bodyPr>
          <a:lstStyle/>
          <a:p>
            <a:r>
              <a:rPr lang="en-US" altLang="zh-CN" sz="2600" b="1" dirty="0" smtClean="0">
                <a:latin typeface="仿宋_GB2312" pitchFamily="49" charset="-122"/>
                <a:ea typeface="仿宋_GB2312" pitchFamily="49" charset="-122"/>
              </a:rPr>
              <a:t>CREATE  PROCEDURE  student_grade2</a:t>
            </a:r>
            <a:endParaRPr lang="zh-CN" altLang="zh-CN" sz="2600" b="1" dirty="0" smtClean="0">
              <a:latin typeface="仿宋_GB2312" pitchFamily="49" charset="-122"/>
              <a:ea typeface="仿宋_GB2312" pitchFamily="49" charset="-122"/>
            </a:endParaRPr>
          </a:p>
          <a:p>
            <a:r>
              <a:rPr lang="en-US" altLang="zh-CN" sz="2600" b="1" dirty="0" smtClean="0">
                <a:latin typeface="仿宋_GB2312" pitchFamily="49" charset="-122"/>
                <a:ea typeface="仿宋_GB2312" pitchFamily="49" charset="-122"/>
              </a:rPr>
              <a:t>  	@dept char(20)</a:t>
            </a:r>
            <a:endParaRPr lang="zh-CN" altLang="zh-CN" sz="2600" b="1" dirty="0" smtClean="0">
              <a:latin typeface="仿宋_GB2312" pitchFamily="49" charset="-122"/>
              <a:ea typeface="仿宋_GB2312" pitchFamily="49" charset="-122"/>
            </a:endParaRPr>
          </a:p>
          <a:p>
            <a:r>
              <a:rPr lang="en-US" altLang="zh-CN" sz="2600" b="1" dirty="0" smtClean="0">
                <a:latin typeface="仿宋_GB2312" pitchFamily="49" charset="-122"/>
                <a:ea typeface="仿宋_GB2312" pitchFamily="49" charset="-122"/>
              </a:rPr>
              <a:t>AS</a:t>
            </a:r>
            <a:endParaRPr lang="zh-CN" altLang="zh-CN" sz="2600" b="1" dirty="0" smtClean="0">
              <a:latin typeface="仿宋_GB2312" pitchFamily="49" charset="-122"/>
              <a:ea typeface="仿宋_GB2312" pitchFamily="49" charset="-122"/>
            </a:endParaRPr>
          </a:p>
          <a:p>
            <a:r>
              <a:rPr lang="en-US" altLang="zh-CN" sz="2600" b="1" dirty="0" smtClean="0">
                <a:latin typeface="仿宋_GB2312" pitchFamily="49" charset="-122"/>
                <a:ea typeface="仿宋_GB2312" pitchFamily="49" charset="-122"/>
              </a:rPr>
              <a:t> SELECT </a:t>
            </a:r>
            <a:r>
              <a:rPr lang="en-US" altLang="zh-CN" sz="2600" b="1" dirty="0" err="1" smtClean="0">
                <a:latin typeface="仿宋_GB2312" pitchFamily="49" charset="-122"/>
                <a:ea typeface="仿宋_GB2312" pitchFamily="49" charset="-122"/>
              </a:rPr>
              <a:t>Sname</a:t>
            </a:r>
            <a:r>
              <a:rPr lang="en-US" altLang="zh-CN" sz="2600" b="1" dirty="0" smtClean="0">
                <a:latin typeface="仿宋_GB2312" pitchFamily="49" charset="-122"/>
                <a:ea typeface="仿宋_GB2312" pitchFamily="49" charset="-122"/>
              </a:rPr>
              <a:t>, </a:t>
            </a:r>
            <a:r>
              <a:rPr lang="en-US" altLang="zh-CN" sz="2600" b="1" dirty="0" err="1" smtClean="0">
                <a:latin typeface="仿宋_GB2312" pitchFamily="49" charset="-122"/>
                <a:ea typeface="仿宋_GB2312" pitchFamily="49" charset="-122"/>
              </a:rPr>
              <a:t>Sdept</a:t>
            </a:r>
            <a:r>
              <a:rPr lang="en-US" altLang="zh-CN" sz="2600" b="1" dirty="0" smtClean="0">
                <a:latin typeface="仿宋_GB2312" pitchFamily="49" charset="-122"/>
                <a:ea typeface="仿宋_GB2312" pitchFamily="49" charset="-122"/>
              </a:rPr>
              <a:t>, </a:t>
            </a:r>
            <a:r>
              <a:rPr lang="en-US" altLang="zh-CN" sz="2600" b="1" dirty="0" err="1" smtClean="0">
                <a:latin typeface="仿宋_GB2312" pitchFamily="49" charset="-122"/>
                <a:ea typeface="仿宋_GB2312" pitchFamily="49" charset="-122"/>
              </a:rPr>
              <a:t>Cname</a:t>
            </a:r>
            <a:r>
              <a:rPr lang="en-US" altLang="zh-CN" sz="2600" b="1" dirty="0" smtClean="0">
                <a:latin typeface="仿宋_GB2312" pitchFamily="49" charset="-122"/>
                <a:ea typeface="仿宋_GB2312" pitchFamily="49" charset="-122"/>
              </a:rPr>
              <a:t>, Grade</a:t>
            </a:r>
            <a:endParaRPr lang="zh-CN" altLang="zh-CN" sz="2600" b="1" dirty="0" smtClean="0">
              <a:latin typeface="仿宋_GB2312" pitchFamily="49" charset="-122"/>
              <a:ea typeface="仿宋_GB2312" pitchFamily="49" charset="-122"/>
            </a:endParaRPr>
          </a:p>
          <a:p>
            <a:r>
              <a:rPr lang="en-US" altLang="zh-CN" sz="2600" b="1" dirty="0" smtClean="0">
                <a:latin typeface="仿宋_GB2312" pitchFamily="49" charset="-122"/>
                <a:ea typeface="仿宋_GB2312" pitchFamily="49" charset="-122"/>
              </a:rPr>
              <a:t>    FROM Student s INNER JOIN SC</a:t>
            </a:r>
            <a:endParaRPr lang="zh-CN" altLang="zh-CN" sz="2600" b="1" dirty="0" smtClean="0">
              <a:latin typeface="仿宋_GB2312" pitchFamily="49" charset="-122"/>
              <a:ea typeface="仿宋_GB2312" pitchFamily="49" charset="-122"/>
            </a:endParaRPr>
          </a:p>
          <a:p>
            <a:r>
              <a:rPr lang="en-US" altLang="zh-CN" sz="2600" b="1" dirty="0" smtClean="0">
                <a:latin typeface="仿宋_GB2312" pitchFamily="49" charset="-122"/>
                <a:ea typeface="仿宋_GB2312" pitchFamily="49" charset="-122"/>
              </a:rPr>
              <a:t>    ON </a:t>
            </a:r>
            <a:r>
              <a:rPr lang="en-US" altLang="zh-CN" sz="2600" b="1" dirty="0" err="1" smtClean="0">
                <a:latin typeface="仿宋_GB2312" pitchFamily="49" charset="-122"/>
                <a:ea typeface="仿宋_GB2312" pitchFamily="49" charset="-122"/>
              </a:rPr>
              <a:t>s.Sno</a:t>
            </a:r>
            <a:r>
              <a:rPr lang="en-US" altLang="zh-CN" sz="2600" b="1" dirty="0" smtClean="0">
                <a:latin typeface="仿宋_GB2312" pitchFamily="49" charset="-122"/>
                <a:ea typeface="仿宋_GB2312" pitchFamily="49" charset="-122"/>
              </a:rPr>
              <a:t> = </a:t>
            </a:r>
            <a:r>
              <a:rPr lang="en-US" altLang="zh-CN" sz="2600" b="1" dirty="0" err="1" smtClean="0">
                <a:latin typeface="仿宋_GB2312" pitchFamily="49" charset="-122"/>
                <a:ea typeface="仿宋_GB2312" pitchFamily="49" charset="-122"/>
              </a:rPr>
              <a:t>SC.Sno</a:t>
            </a:r>
            <a:r>
              <a:rPr lang="en-US" altLang="zh-CN" sz="2600" b="1" dirty="0" smtClean="0">
                <a:latin typeface="仿宋_GB2312" pitchFamily="49" charset="-122"/>
                <a:ea typeface="仿宋_GB2312" pitchFamily="49" charset="-122"/>
              </a:rPr>
              <a:t>  INNER JOIN Course c</a:t>
            </a:r>
            <a:endParaRPr lang="zh-CN" altLang="zh-CN" sz="2600" b="1" dirty="0" smtClean="0">
              <a:latin typeface="仿宋_GB2312" pitchFamily="49" charset="-122"/>
              <a:ea typeface="仿宋_GB2312" pitchFamily="49" charset="-122"/>
            </a:endParaRPr>
          </a:p>
          <a:p>
            <a:r>
              <a:rPr lang="en-US" altLang="zh-CN" sz="2600" b="1" dirty="0" smtClean="0">
                <a:latin typeface="仿宋_GB2312" pitchFamily="49" charset="-122"/>
                <a:ea typeface="仿宋_GB2312" pitchFamily="49" charset="-122"/>
              </a:rPr>
              <a:t>    ON </a:t>
            </a:r>
            <a:r>
              <a:rPr lang="en-US" altLang="zh-CN" sz="2600" b="1" dirty="0" err="1" smtClean="0">
                <a:latin typeface="仿宋_GB2312" pitchFamily="49" charset="-122"/>
                <a:ea typeface="仿宋_GB2312" pitchFamily="49" charset="-122"/>
              </a:rPr>
              <a:t>c.Cno</a:t>
            </a:r>
            <a:r>
              <a:rPr lang="en-US" altLang="zh-CN" sz="2600" b="1" dirty="0" smtClean="0">
                <a:latin typeface="仿宋_GB2312" pitchFamily="49" charset="-122"/>
                <a:ea typeface="仿宋_GB2312" pitchFamily="49" charset="-122"/>
              </a:rPr>
              <a:t> = </a:t>
            </a:r>
            <a:r>
              <a:rPr lang="en-US" altLang="zh-CN" sz="2600" b="1" dirty="0" err="1" smtClean="0">
                <a:latin typeface="仿宋_GB2312" pitchFamily="49" charset="-122"/>
                <a:ea typeface="仿宋_GB2312" pitchFamily="49" charset="-122"/>
              </a:rPr>
              <a:t>SC.Cno</a:t>
            </a:r>
            <a:endParaRPr lang="zh-CN" altLang="zh-CN" sz="2600" b="1" dirty="0" smtClean="0">
              <a:latin typeface="仿宋_GB2312" pitchFamily="49" charset="-122"/>
              <a:ea typeface="仿宋_GB2312" pitchFamily="49" charset="-122"/>
            </a:endParaRPr>
          </a:p>
          <a:p>
            <a:r>
              <a:rPr lang="en-US" altLang="zh-CN" sz="2600" b="1" dirty="0" smtClean="0">
                <a:latin typeface="仿宋_GB2312" pitchFamily="49" charset="-122"/>
                <a:ea typeface="仿宋_GB2312" pitchFamily="49" charset="-122"/>
              </a:rPr>
              <a:t>    WHERE </a:t>
            </a:r>
            <a:r>
              <a:rPr lang="en-US" altLang="zh-CN" sz="2600" b="1" dirty="0" err="1" smtClean="0">
                <a:latin typeface="仿宋_GB2312" pitchFamily="49" charset="-122"/>
                <a:ea typeface="仿宋_GB2312" pitchFamily="49" charset="-122"/>
              </a:rPr>
              <a:t>Sdept</a:t>
            </a:r>
            <a:r>
              <a:rPr lang="en-US" altLang="zh-CN" sz="2600" b="1" dirty="0" smtClean="0">
                <a:latin typeface="仿宋_GB2312" pitchFamily="49" charset="-122"/>
                <a:ea typeface="仿宋_GB2312" pitchFamily="49" charset="-122"/>
              </a:rPr>
              <a:t> = @dept</a:t>
            </a:r>
            <a:endParaRPr lang="zh-CN" altLang="en-US" sz="2600" b="1" dirty="0">
              <a:latin typeface="仿宋_GB2312" pitchFamily="49" charset="-122"/>
              <a:ea typeface="仿宋_GB2312" pitchFamily="49" charset="-122"/>
            </a:endParaRPr>
          </a:p>
        </p:txBody>
      </p:sp>
    </p:spTree>
    <p:extLst>
      <p:ext uri="{BB962C8B-B14F-4D97-AF65-F5344CB8AC3E}">
        <p14:creationId xmlns:p14="http://schemas.microsoft.com/office/powerpoint/2010/main" val="129159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6"/>
                                        </p:tgtEl>
                                        <p:attrNameLst>
                                          <p:attrName>style.visibility</p:attrName>
                                        </p:attrNameLst>
                                      </p:cBhvr>
                                      <p:to>
                                        <p:strVal val="visible"/>
                                      </p:to>
                                    </p:set>
                                    <p:anim calcmode="discrete" valueType="clr">
                                      <p:cBhvr override="childStyle">
                                        <p:cTn id="12"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6"/>
                                        </p:tgtEl>
                                        <p:attrNameLst>
                                          <p:attrName>fillcolor</p:attrName>
                                        </p:attrNameLst>
                                      </p:cBhvr>
                                      <p:tavLst>
                                        <p:tav tm="0">
                                          <p:val>
                                            <p:clrVal>
                                              <a:schemeClr val="accent2"/>
                                            </p:clrVal>
                                          </p:val>
                                        </p:tav>
                                        <p:tav tm="50000">
                                          <p:val>
                                            <p:clrVal>
                                              <a:schemeClr val="hlink"/>
                                            </p:clrVal>
                                          </p:val>
                                        </p:tav>
                                      </p:tavLst>
                                    </p:anim>
                                    <p:set>
                                      <p:cBhvr>
                                        <p:cTn id="14" dur="80"/>
                                        <p:tgtEl>
                                          <p:spTgt spid="6"/>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1" nodeType="clickEffect">
                                  <p:stCondLst>
                                    <p:cond delay="0"/>
                                  </p:stCondLst>
                                  <p:iterate type="lt">
                                    <p:tmPct val="0"/>
                                  </p:iterate>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332656"/>
            <a:ext cx="8001000" cy="1584176"/>
          </a:xfrm>
        </p:spPr>
        <p:txBody>
          <a:bodyPr/>
          <a:lstStyle/>
          <a:p>
            <a:r>
              <a:rPr lang="zh-CN" altLang="zh-CN" sz="3200" dirty="0" smtClean="0">
                <a:solidFill>
                  <a:srgbClr val="0000FF"/>
                </a:solidFill>
              </a:rPr>
              <a:t>例</a:t>
            </a:r>
            <a:r>
              <a:rPr lang="en-US" altLang="zh-CN" sz="3200" dirty="0" smtClean="0">
                <a:solidFill>
                  <a:srgbClr val="0000FF"/>
                </a:solidFill>
              </a:rPr>
              <a:t>3</a:t>
            </a:r>
            <a:r>
              <a:rPr lang="zh-CN" altLang="zh-CN" sz="3200" dirty="0" smtClean="0">
                <a:solidFill>
                  <a:srgbClr val="0000FF"/>
                </a:solidFill>
              </a:rPr>
              <a:t>．带有多个输入参数并有默认值的存储过程：查询某个学生某门课程的考试成绩，若没有指定课程，则默认课程为</a:t>
            </a:r>
            <a:r>
              <a:rPr lang="en-US" altLang="zh-CN" sz="3200" dirty="0" smtClean="0">
                <a:solidFill>
                  <a:srgbClr val="0000FF"/>
                </a:solidFill>
              </a:rPr>
              <a:t>VB</a:t>
            </a:r>
            <a:r>
              <a:rPr lang="zh-CN" altLang="zh-CN" sz="3200" dirty="0" smtClean="0">
                <a:solidFill>
                  <a:srgbClr val="0000FF"/>
                </a:solidFill>
              </a:rPr>
              <a:t>。</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23</a:t>
            </a:fld>
            <a:endParaRPr lang="zh-CN" altLang="en-US"/>
          </a:p>
        </p:txBody>
      </p:sp>
      <p:sp>
        <p:nvSpPr>
          <p:cNvPr id="7" name="TextBox 6"/>
          <p:cNvSpPr txBox="1"/>
          <p:nvPr/>
        </p:nvSpPr>
        <p:spPr>
          <a:xfrm>
            <a:off x="683568" y="1988840"/>
            <a:ext cx="8208912" cy="3970318"/>
          </a:xfrm>
          <a:prstGeom prst="rect">
            <a:avLst/>
          </a:prstGeom>
          <a:noFill/>
        </p:spPr>
        <p:txBody>
          <a:bodyPr wrap="square" rtlCol="0">
            <a:spAutoFit/>
          </a:bodyPr>
          <a:lstStyle/>
          <a:p>
            <a:r>
              <a:rPr lang="en-US" altLang="zh-CN" sz="2800" b="1" dirty="0" smtClean="0">
                <a:latin typeface="仿宋_GB2312" pitchFamily="49" charset="-122"/>
                <a:ea typeface="仿宋_GB2312" pitchFamily="49" charset="-122"/>
              </a:rPr>
              <a:t>CREATE PROCEDURE student_grade3 </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a:t>
            </a:r>
            <a:r>
              <a:rPr lang="en-US" altLang="zh-CN" sz="2800" b="1" dirty="0" err="1" smtClean="0">
                <a:latin typeface="仿宋_GB2312" pitchFamily="49" charset="-122"/>
                <a:ea typeface="仿宋_GB2312" pitchFamily="49" charset="-122"/>
              </a:rPr>
              <a:t>sname</a:t>
            </a:r>
            <a:r>
              <a:rPr lang="en-US" altLang="zh-CN" sz="2800" b="1" dirty="0" smtClean="0">
                <a:latin typeface="仿宋_GB2312" pitchFamily="49" charset="-122"/>
                <a:ea typeface="仿宋_GB2312" pitchFamily="49" charset="-122"/>
              </a:rPr>
              <a:t> char(10), @</a:t>
            </a:r>
            <a:r>
              <a:rPr lang="en-US" altLang="zh-CN" sz="2800" b="1" dirty="0" err="1" smtClean="0">
                <a:latin typeface="仿宋_GB2312" pitchFamily="49" charset="-122"/>
                <a:ea typeface="仿宋_GB2312" pitchFamily="49" charset="-122"/>
              </a:rPr>
              <a:t>cname</a:t>
            </a:r>
            <a:r>
              <a:rPr lang="en-US" altLang="zh-CN" sz="2800" b="1" dirty="0" smtClean="0">
                <a:latin typeface="仿宋_GB2312" pitchFamily="49" charset="-122"/>
                <a:ea typeface="仿宋_GB2312" pitchFamily="49" charset="-122"/>
              </a:rPr>
              <a:t> char(20) = 'VB'</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AS </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SELECT </a:t>
            </a:r>
            <a:r>
              <a:rPr lang="en-US" altLang="zh-CN" sz="2800" b="1" dirty="0" err="1" smtClean="0">
                <a:latin typeface="仿宋_GB2312" pitchFamily="49" charset="-122"/>
                <a:ea typeface="仿宋_GB2312" pitchFamily="49" charset="-122"/>
              </a:rPr>
              <a:t>Sname</a:t>
            </a:r>
            <a:r>
              <a:rPr lang="en-US" altLang="zh-CN" sz="2800" b="1" dirty="0" smtClean="0">
                <a:latin typeface="仿宋_GB2312" pitchFamily="49" charset="-122"/>
                <a:ea typeface="仿宋_GB2312" pitchFamily="49" charset="-122"/>
              </a:rPr>
              <a:t>, </a:t>
            </a:r>
            <a:r>
              <a:rPr lang="en-US" altLang="zh-CN" sz="2800" b="1" dirty="0" err="1" smtClean="0">
                <a:latin typeface="仿宋_GB2312" pitchFamily="49" charset="-122"/>
                <a:ea typeface="仿宋_GB2312" pitchFamily="49" charset="-122"/>
              </a:rPr>
              <a:t>Cname</a:t>
            </a:r>
            <a:r>
              <a:rPr lang="en-US" altLang="zh-CN" sz="2800" b="1" dirty="0" smtClean="0">
                <a:latin typeface="仿宋_GB2312" pitchFamily="49" charset="-122"/>
                <a:ea typeface="仿宋_GB2312" pitchFamily="49" charset="-122"/>
              </a:rPr>
              <a:t>, Grade</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FROM Student s INNER JOIN SC</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ON </a:t>
            </a:r>
            <a:r>
              <a:rPr lang="en-US" altLang="zh-CN" sz="2800" b="1" dirty="0" err="1" smtClean="0">
                <a:latin typeface="仿宋_GB2312" pitchFamily="49" charset="-122"/>
                <a:ea typeface="仿宋_GB2312" pitchFamily="49" charset="-122"/>
              </a:rPr>
              <a:t>s.Sno</a:t>
            </a:r>
            <a:r>
              <a:rPr lang="en-US" altLang="zh-CN" sz="2800" b="1" dirty="0" smtClean="0">
                <a:latin typeface="仿宋_GB2312" pitchFamily="49" charset="-122"/>
                <a:ea typeface="仿宋_GB2312" pitchFamily="49" charset="-122"/>
              </a:rPr>
              <a:t> = SC.sno  INNER JOIN Course c</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ON </a:t>
            </a:r>
            <a:r>
              <a:rPr lang="en-US" altLang="zh-CN" sz="2800" b="1" dirty="0" err="1" smtClean="0">
                <a:latin typeface="仿宋_GB2312" pitchFamily="49" charset="-122"/>
                <a:ea typeface="仿宋_GB2312" pitchFamily="49" charset="-122"/>
              </a:rPr>
              <a:t>c.Cno</a:t>
            </a:r>
            <a:r>
              <a:rPr lang="en-US" altLang="zh-CN" sz="2800" b="1" dirty="0" smtClean="0">
                <a:latin typeface="仿宋_GB2312" pitchFamily="49" charset="-122"/>
                <a:ea typeface="仿宋_GB2312" pitchFamily="49" charset="-122"/>
              </a:rPr>
              <a:t> = </a:t>
            </a:r>
            <a:r>
              <a:rPr lang="en-US" altLang="zh-CN" sz="2800" b="1" dirty="0" err="1" smtClean="0">
                <a:latin typeface="仿宋_GB2312" pitchFamily="49" charset="-122"/>
                <a:ea typeface="仿宋_GB2312" pitchFamily="49" charset="-122"/>
              </a:rPr>
              <a:t>SC.Cno</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WHERE </a:t>
            </a:r>
            <a:r>
              <a:rPr lang="en-US" altLang="zh-CN" sz="2800" b="1" dirty="0" err="1" smtClean="0">
                <a:latin typeface="仿宋_GB2312" pitchFamily="49" charset="-122"/>
                <a:ea typeface="仿宋_GB2312" pitchFamily="49" charset="-122"/>
              </a:rPr>
              <a:t>sname</a:t>
            </a:r>
            <a:r>
              <a:rPr lang="en-US" altLang="zh-CN" sz="2800" b="1" dirty="0" smtClean="0">
                <a:latin typeface="仿宋_GB2312" pitchFamily="49" charset="-122"/>
                <a:ea typeface="仿宋_GB2312" pitchFamily="49" charset="-122"/>
              </a:rPr>
              <a:t> = @</a:t>
            </a:r>
            <a:r>
              <a:rPr lang="en-US" altLang="zh-CN" sz="2800" b="1" dirty="0" err="1" smtClean="0">
                <a:latin typeface="仿宋_GB2312" pitchFamily="49" charset="-122"/>
                <a:ea typeface="仿宋_GB2312" pitchFamily="49" charset="-122"/>
              </a:rPr>
              <a:t>sname</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AND </a:t>
            </a:r>
            <a:r>
              <a:rPr lang="en-US" altLang="zh-CN" sz="2800" b="1" dirty="0" err="1" smtClean="0">
                <a:latin typeface="仿宋_GB2312" pitchFamily="49" charset="-122"/>
                <a:ea typeface="仿宋_GB2312" pitchFamily="49" charset="-122"/>
              </a:rPr>
              <a:t>cname</a:t>
            </a:r>
            <a:r>
              <a:rPr lang="en-US" altLang="zh-CN" sz="2800" b="1" dirty="0" smtClean="0">
                <a:latin typeface="仿宋_GB2312" pitchFamily="49" charset="-122"/>
                <a:ea typeface="仿宋_GB2312" pitchFamily="49" charset="-122"/>
              </a:rPr>
              <a:t> = @</a:t>
            </a:r>
            <a:r>
              <a:rPr lang="en-US" altLang="zh-CN" sz="2800" b="1" dirty="0" err="1" smtClean="0">
                <a:latin typeface="仿宋_GB2312" pitchFamily="49" charset="-122"/>
                <a:ea typeface="仿宋_GB2312" pitchFamily="49" charset="-122"/>
              </a:rPr>
              <a:t>cname</a:t>
            </a:r>
            <a:endParaRPr lang="zh-CN" altLang="en-US" sz="2800" b="1" dirty="0">
              <a:latin typeface="仿宋_GB2312" pitchFamily="49" charset="-122"/>
              <a:ea typeface="仿宋_GB2312" pitchFamily="49" charset="-122"/>
            </a:endParaRPr>
          </a:p>
        </p:txBody>
      </p:sp>
    </p:spTree>
    <p:extLst>
      <p:ext uri="{BB962C8B-B14F-4D97-AF65-F5344CB8AC3E}">
        <p14:creationId xmlns:p14="http://schemas.microsoft.com/office/powerpoint/2010/main" val="186086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参数传递方式</a:t>
            </a:r>
            <a:endParaRPr lang="zh-CN" altLang="en-US" dirty="0"/>
          </a:p>
        </p:txBody>
      </p:sp>
      <p:sp>
        <p:nvSpPr>
          <p:cNvPr id="3" name="内容占位符 2"/>
          <p:cNvSpPr>
            <a:spLocks noGrp="1"/>
          </p:cNvSpPr>
          <p:nvPr>
            <p:ph idx="1"/>
          </p:nvPr>
        </p:nvSpPr>
        <p:spPr/>
        <p:txBody>
          <a:bodyPr/>
          <a:lstStyle/>
          <a:p>
            <a:r>
              <a:rPr lang="zh-CN" altLang="zh-CN" sz="3400" dirty="0" smtClean="0">
                <a:solidFill>
                  <a:srgbClr val="FF0000"/>
                </a:solidFill>
              </a:rPr>
              <a:t>（</a:t>
            </a:r>
            <a:r>
              <a:rPr lang="en-US" altLang="zh-CN" sz="3400" dirty="0" smtClean="0">
                <a:solidFill>
                  <a:srgbClr val="FF0000"/>
                </a:solidFill>
              </a:rPr>
              <a:t>1</a:t>
            </a:r>
            <a:r>
              <a:rPr lang="zh-CN" altLang="zh-CN" sz="3400" dirty="0" smtClean="0">
                <a:solidFill>
                  <a:srgbClr val="FF0000"/>
                </a:solidFill>
              </a:rPr>
              <a:t>）按参数位置传递值</a:t>
            </a:r>
          </a:p>
          <a:p>
            <a:pPr lvl="1"/>
            <a:r>
              <a:rPr lang="en-US" altLang="zh-CN" sz="3000" dirty="0" smtClean="0"/>
              <a:t>	</a:t>
            </a:r>
            <a:r>
              <a:rPr lang="zh-CN" altLang="zh-CN" sz="3000" dirty="0" smtClean="0"/>
              <a:t>执行存储过程的</a:t>
            </a:r>
            <a:r>
              <a:rPr lang="en-US" altLang="zh-CN" sz="3000" dirty="0" smtClean="0"/>
              <a:t>EXEC</a:t>
            </a:r>
            <a:r>
              <a:rPr lang="zh-CN" altLang="zh-CN" sz="3000" dirty="0" smtClean="0"/>
              <a:t>语句中的实参排列顺序必须与定义存储过程时定义的参数的顺序一致。</a:t>
            </a:r>
            <a:endParaRPr lang="en-US" altLang="zh-CN" sz="3000" dirty="0" smtClean="0"/>
          </a:p>
          <a:p>
            <a:r>
              <a:rPr lang="zh-CN" altLang="en-US" sz="3400" dirty="0" smtClean="0">
                <a:solidFill>
                  <a:srgbClr val="FF0000"/>
                </a:solidFill>
              </a:rPr>
              <a:t>（</a:t>
            </a:r>
            <a:r>
              <a:rPr lang="en-US" altLang="zh-CN" sz="3400" dirty="0" smtClean="0">
                <a:solidFill>
                  <a:srgbClr val="FF0000"/>
                </a:solidFill>
              </a:rPr>
              <a:t>2</a:t>
            </a:r>
            <a:r>
              <a:rPr lang="zh-CN" altLang="en-US" sz="3400" dirty="0" smtClean="0">
                <a:solidFill>
                  <a:srgbClr val="FF0000"/>
                </a:solidFill>
              </a:rPr>
              <a:t>）</a:t>
            </a:r>
            <a:r>
              <a:rPr lang="zh-CN" altLang="zh-CN" sz="3400" dirty="0" smtClean="0">
                <a:solidFill>
                  <a:srgbClr val="FF0000"/>
                </a:solidFill>
              </a:rPr>
              <a:t>按参数名传递值</a:t>
            </a:r>
            <a:endParaRPr lang="en-US" altLang="zh-CN" sz="3400" dirty="0" smtClean="0">
              <a:solidFill>
                <a:srgbClr val="FF0000"/>
              </a:solidFill>
            </a:endParaRPr>
          </a:p>
          <a:p>
            <a:pPr lvl="1"/>
            <a:r>
              <a:rPr lang="zh-CN" altLang="zh-CN" sz="3000" dirty="0" smtClean="0"/>
              <a:t>执行存储过程的</a:t>
            </a:r>
            <a:r>
              <a:rPr lang="en-US" altLang="zh-CN" sz="3000" dirty="0" smtClean="0"/>
              <a:t>EXEC</a:t>
            </a:r>
            <a:r>
              <a:rPr lang="zh-CN" altLang="zh-CN" sz="3000" dirty="0" smtClean="0"/>
              <a:t>语句中要指明定义存储过程时指定的参数的名字以及此参数的值，而不关心参数的定义顺序。</a:t>
            </a:r>
            <a:endParaRPr lang="zh-CN" altLang="zh-CN" sz="3000" dirty="0"/>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24</a:t>
            </a:fld>
            <a:endParaRPr lang="zh-CN" altLang="en-US"/>
          </a:p>
        </p:txBody>
      </p:sp>
    </p:spTree>
    <p:extLst>
      <p:ext uri="{BB962C8B-B14F-4D97-AF65-F5344CB8AC3E}">
        <p14:creationId xmlns:p14="http://schemas.microsoft.com/office/powerpoint/2010/main" val="290153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按参数位置传递</a:t>
            </a:r>
            <a:endParaRPr lang="en-US" altLang="zh-CN" dirty="0" smtClean="0">
              <a:solidFill>
                <a:srgbClr val="FF0000"/>
              </a:solidFill>
            </a:endParaRPr>
          </a:p>
          <a:p>
            <a:pPr>
              <a:buNone/>
            </a:pPr>
            <a:r>
              <a:rPr lang="en-US" altLang="zh-CN" sz="3200" dirty="0" smtClean="0">
                <a:solidFill>
                  <a:srgbClr val="0000FF"/>
                </a:solidFill>
              </a:rPr>
              <a:t>EXEC student_grade3 '</a:t>
            </a:r>
            <a:r>
              <a:rPr lang="zh-CN" altLang="zh-CN" sz="3200" dirty="0" smtClean="0">
                <a:solidFill>
                  <a:srgbClr val="0000FF"/>
                </a:solidFill>
              </a:rPr>
              <a:t>吴宾</a:t>
            </a:r>
            <a:r>
              <a:rPr lang="en-US" altLang="zh-CN" sz="3200" dirty="0" smtClean="0">
                <a:solidFill>
                  <a:srgbClr val="0000FF"/>
                </a:solidFill>
              </a:rPr>
              <a:t>', '</a:t>
            </a:r>
            <a:r>
              <a:rPr lang="zh-CN" altLang="zh-CN" sz="3200" dirty="0" smtClean="0">
                <a:solidFill>
                  <a:srgbClr val="0000FF"/>
                </a:solidFill>
              </a:rPr>
              <a:t>高等数学</a:t>
            </a:r>
            <a:r>
              <a:rPr lang="en-US" altLang="zh-CN" sz="3200" dirty="0" smtClean="0">
                <a:solidFill>
                  <a:srgbClr val="0000FF"/>
                </a:solidFill>
              </a:rPr>
              <a:t>'</a:t>
            </a:r>
          </a:p>
          <a:p>
            <a:r>
              <a:rPr lang="zh-CN" altLang="en-US" dirty="0" smtClean="0">
                <a:solidFill>
                  <a:srgbClr val="FF0000"/>
                </a:solidFill>
              </a:rPr>
              <a:t>按参数名传递</a:t>
            </a:r>
            <a:endParaRPr lang="en-US" altLang="zh-CN" dirty="0" smtClean="0">
              <a:solidFill>
                <a:srgbClr val="FF0000"/>
              </a:solidFill>
            </a:endParaRPr>
          </a:p>
          <a:p>
            <a:pPr>
              <a:buNone/>
            </a:pPr>
            <a:r>
              <a:rPr lang="en-US" altLang="zh-CN" sz="3200" dirty="0" smtClean="0">
                <a:solidFill>
                  <a:srgbClr val="0000FF"/>
                </a:solidFill>
              </a:rPr>
              <a:t>EXEC Student_grade3 @</a:t>
            </a:r>
            <a:r>
              <a:rPr lang="en-US" altLang="zh-CN" sz="3200" dirty="0" err="1" smtClean="0">
                <a:solidFill>
                  <a:srgbClr val="0000FF"/>
                </a:solidFill>
              </a:rPr>
              <a:t>sname</a:t>
            </a:r>
            <a:r>
              <a:rPr lang="en-US" altLang="zh-CN" sz="3200" dirty="0" smtClean="0">
                <a:solidFill>
                  <a:srgbClr val="0000FF"/>
                </a:solidFill>
              </a:rPr>
              <a:t> = '</a:t>
            </a:r>
            <a:r>
              <a:rPr lang="zh-CN" altLang="zh-CN" sz="3200" dirty="0" smtClean="0">
                <a:solidFill>
                  <a:srgbClr val="0000FF"/>
                </a:solidFill>
              </a:rPr>
              <a:t>吴宾</a:t>
            </a:r>
            <a:r>
              <a:rPr lang="en-US" altLang="zh-CN" sz="3200" dirty="0" smtClean="0">
                <a:solidFill>
                  <a:srgbClr val="0000FF"/>
                </a:solidFill>
              </a:rPr>
              <a:t>', </a:t>
            </a:r>
          </a:p>
          <a:p>
            <a:pPr>
              <a:buNone/>
            </a:pPr>
            <a:r>
              <a:rPr lang="en-US" altLang="zh-CN" sz="3200" dirty="0" smtClean="0">
                <a:solidFill>
                  <a:srgbClr val="0000FF"/>
                </a:solidFill>
              </a:rPr>
              <a:t>     @</a:t>
            </a:r>
            <a:r>
              <a:rPr lang="en-US" altLang="zh-CN" sz="3200" dirty="0" err="1" smtClean="0">
                <a:solidFill>
                  <a:srgbClr val="0000FF"/>
                </a:solidFill>
              </a:rPr>
              <a:t>cname</a:t>
            </a:r>
            <a:r>
              <a:rPr lang="en-US" altLang="zh-CN" sz="3200" dirty="0" smtClean="0">
                <a:solidFill>
                  <a:srgbClr val="0000FF"/>
                </a:solidFill>
              </a:rPr>
              <a:t> = '</a:t>
            </a:r>
            <a:r>
              <a:rPr lang="zh-CN" altLang="zh-CN" sz="3200" dirty="0" smtClean="0">
                <a:solidFill>
                  <a:srgbClr val="0000FF"/>
                </a:solidFill>
              </a:rPr>
              <a:t>高等数学</a:t>
            </a:r>
            <a:r>
              <a:rPr lang="en-US" altLang="zh-CN" sz="3200" dirty="0" smtClean="0">
                <a:solidFill>
                  <a:srgbClr val="0000FF"/>
                </a:solidFill>
              </a:rPr>
              <a:t>’</a:t>
            </a:r>
            <a:endParaRPr lang="zh-CN" altLang="en-US" dirty="0"/>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25</a:t>
            </a:fld>
            <a:endParaRPr lang="zh-CN" altLang="en-US"/>
          </a:p>
        </p:txBody>
      </p:sp>
    </p:spTree>
    <p:extLst>
      <p:ext uri="{BB962C8B-B14F-4D97-AF65-F5344CB8AC3E}">
        <p14:creationId xmlns:p14="http://schemas.microsoft.com/office/powerpoint/2010/main" val="205389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关于默认值</a:t>
            </a:r>
            <a:endParaRPr lang="zh-CN" altLang="en-US" dirty="0"/>
          </a:p>
        </p:txBody>
      </p:sp>
      <p:sp>
        <p:nvSpPr>
          <p:cNvPr id="3" name="内容占位符 2"/>
          <p:cNvSpPr>
            <a:spLocks noGrp="1"/>
          </p:cNvSpPr>
          <p:nvPr>
            <p:ph idx="1"/>
          </p:nvPr>
        </p:nvSpPr>
        <p:spPr/>
        <p:txBody>
          <a:bodyPr/>
          <a:lstStyle/>
          <a:p>
            <a:r>
              <a:rPr lang="zh-CN" altLang="zh-CN" dirty="0" smtClean="0"/>
              <a:t>如果在定义存储过程时为参数指定了默认值，则在执行存储过程时可以不为有默认值的参数提供值。</a:t>
            </a:r>
            <a:endParaRPr lang="en-US" altLang="zh-CN" dirty="0" smtClean="0"/>
          </a:p>
          <a:p>
            <a:r>
              <a:rPr lang="zh-CN" altLang="zh-CN" dirty="0" smtClean="0"/>
              <a:t>例如：</a:t>
            </a:r>
          </a:p>
          <a:p>
            <a:pPr>
              <a:buNone/>
            </a:pPr>
            <a:r>
              <a:rPr lang="en-US" altLang="zh-CN" dirty="0" smtClean="0"/>
              <a:t>  </a:t>
            </a:r>
            <a:r>
              <a:rPr lang="en-US" altLang="zh-CN" dirty="0" smtClean="0">
                <a:solidFill>
                  <a:srgbClr val="0000FF"/>
                </a:solidFill>
              </a:rPr>
              <a:t>EXEC student_grade3 '</a:t>
            </a:r>
            <a:r>
              <a:rPr lang="zh-CN" altLang="zh-CN" dirty="0" smtClean="0">
                <a:solidFill>
                  <a:srgbClr val="0000FF"/>
                </a:solidFill>
              </a:rPr>
              <a:t>吴宾</a:t>
            </a:r>
            <a:r>
              <a:rPr lang="en-US" altLang="zh-CN" dirty="0" smtClean="0">
                <a:solidFill>
                  <a:srgbClr val="0000FF"/>
                </a:solidFill>
              </a:rPr>
              <a:t>'</a:t>
            </a:r>
            <a:endParaRPr lang="zh-CN" altLang="zh-CN" dirty="0" smtClean="0">
              <a:solidFill>
                <a:srgbClr val="0000FF"/>
              </a:solidFill>
            </a:endParaRPr>
          </a:p>
          <a:p>
            <a:r>
              <a:rPr lang="zh-CN" altLang="zh-CN" dirty="0" smtClean="0">
                <a:solidFill>
                  <a:srgbClr val="FF0000"/>
                </a:solidFill>
              </a:rPr>
              <a:t>相当于执行：</a:t>
            </a:r>
          </a:p>
          <a:p>
            <a:pPr>
              <a:buNone/>
            </a:pPr>
            <a:r>
              <a:rPr lang="en-US" altLang="zh-CN" dirty="0" smtClean="0"/>
              <a:t> </a:t>
            </a:r>
            <a:r>
              <a:rPr lang="en-US" altLang="zh-CN" dirty="0" smtClean="0">
                <a:solidFill>
                  <a:srgbClr val="0000FF"/>
                </a:solidFill>
              </a:rPr>
              <a:t>EXEC student_grade3 '</a:t>
            </a:r>
            <a:r>
              <a:rPr lang="zh-CN" altLang="zh-CN" dirty="0" smtClean="0">
                <a:solidFill>
                  <a:srgbClr val="0000FF"/>
                </a:solidFill>
              </a:rPr>
              <a:t>吴宾</a:t>
            </a:r>
            <a:r>
              <a:rPr lang="en-US" altLang="zh-CN" dirty="0" smtClean="0">
                <a:solidFill>
                  <a:srgbClr val="0000FF"/>
                </a:solidFill>
              </a:rPr>
              <a:t>', 'VB'</a:t>
            </a:r>
            <a:endParaRPr lang="zh-CN" altLang="en-US" dirty="0">
              <a:solidFill>
                <a:srgbClr val="0000FF"/>
              </a:solidFill>
            </a:endParaRPr>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26</a:t>
            </a:fld>
            <a:endParaRPr lang="zh-CN" altLang="en-US"/>
          </a:p>
        </p:txBody>
      </p:sp>
    </p:spTree>
    <p:extLst>
      <p:ext uri="{BB962C8B-B14F-4D97-AF65-F5344CB8AC3E}">
        <p14:creationId xmlns:p14="http://schemas.microsoft.com/office/powerpoint/2010/main" val="286503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332656"/>
            <a:ext cx="8001000" cy="1582018"/>
          </a:xfrm>
        </p:spPr>
        <p:txBody>
          <a:bodyPr/>
          <a:lstStyle/>
          <a:p>
            <a:r>
              <a:rPr lang="zh-CN" altLang="zh-CN" sz="3200" dirty="0" smtClean="0">
                <a:solidFill>
                  <a:srgbClr val="0000FF"/>
                </a:solidFill>
              </a:rPr>
              <a:t>例</a:t>
            </a:r>
            <a:r>
              <a:rPr lang="en-US" altLang="zh-CN" sz="3200" dirty="0" smtClean="0">
                <a:solidFill>
                  <a:srgbClr val="0000FF"/>
                </a:solidFill>
              </a:rPr>
              <a:t>4</a:t>
            </a:r>
            <a:r>
              <a:rPr lang="zh-CN" altLang="zh-CN" sz="3200" dirty="0" smtClean="0">
                <a:solidFill>
                  <a:srgbClr val="0000FF"/>
                </a:solidFill>
              </a:rPr>
              <a:t>．带有输出参数的存储过程</a:t>
            </a:r>
            <a:r>
              <a:rPr lang="zh-CN" altLang="zh-CN" sz="3200" dirty="0" smtClean="0">
                <a:solidFill>
                  <a:srgbClr val="0000FF"/>
                </a:solidFill>
              </a:rPr>
              <a:t>。</a:t>
            </a:r>
            <a:r>
              <a:rPr lang="zh-CN" altLang="en-US" sz="3200" dirty="0" smtClean="0">
                <a:solidFill>
                  <a:srgbClr val="0000FF"/>
                </a:solidFill>
              </a:rPr>
              <a:t>统计</a:t>
            </a:r>
            <a:r>
              <a:rPr lang="zh-CN" altLang="zh-CN" sz="3200" dirty="0" smtClean="0">
                <a:solidFill>
                  <a:srgbClr val="0000FF"/>
                </a:solidFill>
              </a:rPr>
              <a:t>学生</a:t>
            </a:r>
            <a:r>
              <a:rPr lang="zh-CN" altLang="zh-CN" sz="3200" dirty="0" smtClean="0">
                <a:solidFill>
                  <a:srgbClr val="0000FF"/>
                </a:solidFill>
              </a:rPr>
              <a:t>人数，并将计算结果作为输出参数返回给调用者。</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27</a:t>
            </a:fld>
            <a:endParaRPr lang="zh-CN" altLang="en-US" dirty="0"/>
          </a:p>
        </p:txBody>
      </p:sp>
      <p:sp>
        <p:nvSpPr>
          <p:cNvPr id="7" name="TextBox 6"/>
          <p:cNvSpPr txBox="1"/>
          <p:nvPr/>
        </p:nvSpPr>
        <p:spPr>
          <a:xfrm>
            <a:off x="683568" y="3933056"/>
            <a:ext cx="7776864" cy="2000548"/>
          </a:xfrm>
          <a:prstGeom prst="rect">
            <a:avLst/>
          </a:prstGeom>
          <a:noFill/>
        </p:spPr>
        <p:txBody>
          <a:bodyPr wrap="square" rtlCol="0">
            <a:spAutoFit/>
          </a:bodyPr>
          <a:lstStyle/>
          <a:p>
            <a:r>
              <a:rPr lang="en-US" altLang="zh-CN" sz="2800" b="1" dirty="0" smtClean="0">
                <a:solidFill>
                  <a:srgbClr val="FF0000"/>
                </a:solidFill>
                <a:latin typeface="仿宋_GB2312" pitchFamily="49" charset="-122"/>
                <a:ea typeface="仿宋_GB2312" pitchFamily="49" charset="-122"/>
              </a:rPr>
              <a:t> </a:t>
            </a:r>
            <a:r>
              <a:rPr lang="zh-CN" altLang="zh-CN" sz="2800" b="1" dirty="0" smtClean="0">
                <a:solidFill>
                  <a:srgbClr val="FF0000"/>
                </a:solidFill>
                <a:latin typeface="仿宋_GB2312" pitchFamily="49" charset="-122"/>
                <a:ea typeface="仿宋_GB2312" pitchFamily="49" charset="-122"/>
              </a:rPr>
              <a:t>执行此存储过程：</a:t>
            </a:r>
          </a:p>
          <a:p>
            <a:r>
              <a:rPr lang="en-US" altLang="zh-CN" sz="3200" b="1" dirty="0" smtClean="0">
                <a:solidFill>
                  <a:srgbClr val="0000FF"/>
                </a:solidFill>
                <a:latin typeface="仿宋_GB2312" pitchFamily="49" charset="-122"/>
                <a:ea typeface="仿宋_GB2312" pitchFamily="49" charset="-122"/>
              </a:rPr>
              <a:t>  Declare @res </a:t>
            </a:r>
            <a:r>
              <a:rPr lang="en-US" altLang="zh-CN" sz="3200" b="1" dirty="0" err="1" smtClean="0">
                <a:solidFill>
                  <a:srgbClr val="0000FF"/>
                </a:solidFill>
                <a:latin typeface="仿宋_GB2312" pitchFamily="49" charset="-122"/>
                <a:ea typeface="仿宋_GB2312" pitchFamily="49" charset="-122"/>
              </a:rPr>
              <a:t>int</a:t>
            </a:r>
            <a:r>
              <a:rPr lang="en-US" altLang="zh-CN" sz="3200" b="1" dirty="0" smtClean="0">
                <a:solidFill>
                  <a:srgbClr val="0000FF"/>
                </a:solidFill>
                <a:latin typeface="仿宋_GB2312" pitchFamily="49" charset="-122"/>
                <a:ea typeface="仿宋_GB2312" pitchFamily="49" charset="-122"/>
              </a:rPr>
              <a:t> </a:t>
            </a:r>
            <a:r>
              <a:rPr lang="en-US" altLang="zh-CN" sz="3200" b="1" dirty="0" smtClean="0">
                <a:solidFill>
                  <a:srgbClr val="008000"/>
                </a:solidFill>
                <a:latin typeface="仿宋_GB2312" pitchFamily="49" charset="-122"/>
                <a:ea typeface="仿宋_GB2312" pitchFamily="49" charset="-122"/>
              </a:rPr>
              <a:t>--</a:t>
            </a:r>
            <a:r>
              <a:rPr lang="zh-CN" altLang="en-US" sz="3200" b="1" dirty="0" smtClean="0">
                <a:solidFill>
                  <a:srgbClr val="008000"/>
                </a:solidFill>
                <a:latin typeface="仿宋_GB2312" pitchFamily="49" charset="-122"/>
                <a:ea typeface="仿宋_GB2312" pitchFamily="49" charset="-122"/>
              </a:rPr>
              <a:t>变量声明语句</a:t>
            </a:r>
            <a:endParaRPr lang="zh-CN" altLang="zh-CN" sz="3200" b="1" dirty="0" smtClean="0">
              <a:solidFill>
                <a:srgbClr val="008000"/>
              </a:solidFill>
              <a:latin typeface="仿宋_GB2312" pitchFamily="49" charset="-122"/>
              <a:ea typeface="仿宋_GB2312" pitchFamily="49" charset="-122"/>
            </a:endParaRPr>
          </a:p>
          <a:p>
            <a:r>
              <a:rPr lang="en-US" altLang="zh-CN" sz="3200" b="1" dirty="0" smtClean="0">
                <a:solidFill>
                  <a:srgbClr val="0000FF"/>
                </a:solidFill>
                <a:latin typeface="仿宋_GB2312" pitchFamily="49" charset="-122"/>
                <a:ea typeface="仿宋_GB2312" pitchFamily="49" charset="-122"/>
              </a:rPr>
              <a:t>  Execute </a:t>
            </a:r>
            <a:r>
              <a:rPr lang="en-US" altLang="zh-CN" sz="3200" b="1" dirty="0" err="1" smtClean="0">
                <a:solidFill>
                  <a:srgbClr val="0000FF"/>
                </a:solidFill>
                <a:latin typeface="仿宋_GB2312" pitchFamily="49" charset="-122"/>
                <a:ea typeface="仿宋_GB2312" pitchFamily="49" charset="-122"/>
              </a:rPr>
              <a:t>Count_Total</a:t>
            </a:r>
            <a:r>
              <a:rPr lang="en-US" altLang="zh-CN" sz="3200" b="1" dirty="0" smtClean="0">
                <a:solidFill>
                  <a:srgbClr val="0000FF"/>
                </a:solidFill>
                <a:latin typeface="仿宋_GB2312" pitchFamily="49" charset="-122"/>
                <a:ea typeface="仿宋_GB2312" pitchFamily="49" charset="-122"/>
              </a:rPr>
              <a:t> @res </a:t>
            </a:r>
            <a:r>
              <a:rPr lang="en-US" altLang="zh-CN" sz="3200" b="1" dirty="0" smtClean="0">
                <a:solidFill>
                  <a:srgbClr val="7030A0"/>
                </a:solidFill>
                <a:latin typeface="仿宋_GB2312" pitchFamily="49" charset="-122"/>
                <a:ea typeface="仿宋_GB2312" pitchFamily="49" charset="-122"/>
              </a:rPr>
              <a:t>output</a:t>
            </a:r>
            <a:endParaRPr lang="zh-CN" altLang="zh-CN" sz="3200" b="1" dirty="0" smtClean="0">
              <a:solidFill>
                <a:srgbClr val="7030A0"/>
              </a:solidFill>
              <a:latin typeface="仿宋_GB2312" pitchFamily="49" charset="-122"/>
              <a:ea typeface="仿宋_GB2312" pitchFamily="49" charset="-122"/>
            </a:endParaRPr>
          </a:p>
          <a:p>
            <a:r>
              <a:rPr lang="en-US" altLang="zh-CN" sz="3200" b="1" dirty="0" smtClean="0">
                <a:solidFill>
                  <a:srgbClr val="0000FF"/>
                </a:solidFill>
                <a:latin typeface="仿宋_GB2312" pitchFamily="49" charset="-122"/>
                <a:ea typeface="仿宋_GB2312" pitchFamily="49" charset="-122"/>
              </a:rPr>
              <a:t>  Print @res       </a:t>
            </a:r>
            <a:r>
              <a:rPr lang="en-US" altLang="zh-CN" sz="3200" b="1" dirty="0" smtClean="0">
                <a:solidFill>
                  <a:srgbClr val="008000"/>
                </a:solidFill>
                <a:latin typeface="仿宋_GB2312" pitchFamily="49" charset="-122"/>
                <a:ea typeface="仿宋_GB2312" pitchFamily="49" charset="-122"/>
              </a:rPr>
              <a:t>--</a:t>
            </a:r>
            <a:r>
              <a:rPr lang="zh-CN" altLang="en-US" sz="3200" b="1" dirty="0" smtClean="0">
                <a:solidFill>
                  <a:srgbClr val="008000"/>
                </a:solidFill>
                <a:latin typeface="仿宋_GB2312" pitchFamily="49" charset="-122"/>
                <a:ea typeface="仿宋_GB2312" pitchFamily="49" charset="-122"/>
              </a:rPr>
              <a:t>输出语句</a:t>
            </a:r>
            <a:endParaRPr lang="zh-CN" altLang="en-US" sz="3200" b="1" dirty="0">
              <a:solidFill>
                <a:srgbClr val="008000"/>
              </a:solidFill>
              <a:latin typeface="仿宋_GB2312" pitchFamily="49" charset="-122"/>
              <a:ea typeface="仿宋_GB2312" pitchFamily="49" charset="-122"/>
            </a:endParaRPr>
          </a:p>
        </p:txBody>
      </p:sp>
      <p:sp>
        <p:nvSpPr>
          <p:cNvPr id="8" name="TextBox 7"/>
          <p:cNvSpPr txBox="1"/>
          <p:nvPr/>
        </p:nvSpPr>
        <p:spPr>
          <a:xfrm>
            <a:off x="1043608" y="1983611"/>
            <a:ext cx="7560840" cy="1877437"/>
          </a:xfrm>
          <a:prstGeom prst="rect">
            <a:avLst/>
          </a:prstGeom>
          <a:noFill/>
        </p:spPr>
        <p:txBody>
          <a:bodyPr wrap="square" rtlCol="0">
            <a:spAutoFit/>
          </a:bodyPr>
          <a:lstStyle/>
          <a:p>
            <a:r>
              <a:rPr lang="en-US" altLang="zh-CN" sz="2800" b="1" dirty="0" smtClean="0">
                <a:latin typeface="仿宋_GB2312" pitchFamily="49" charset="-122"/>
                <a:ea typeface="仿宋_GB2312" pitchFamily="49" charset="-122"/>
              </a:rPr>
              <a:t>Create Procedure </a:t>
            </a:r>
            <a:r>
              <a:rPr lang="en-US" altLang="zh-CN" sz="2800" b="1" dirty="0" err="1" smtClean="0">
                <a:latin typeface="仿宋_GB2312" pitchFamily="49" charset="-122"/>
                <a:ea typeface="仿宋_GB2312" pitchFamily="49" charset="-122"/>
              </a:rPr>
              <a:t>Count_Total</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@total </a:t>
            </a:r>
            <a:r>
              <a:rPr lang="en-US" altLang="zh-CN" sz="2800" b="1" dirty="0" err="1" smtClean="0">
                <a:latin typeface="仿宋_GB2312" pitchFamily="49" charset="-122"/>
                <a:ea typeface="仿宋_GB2312" pitchFamily="49" charset="-122"/>
              </a:rPr>
              <a:t>int</a:t>
            </a:r>
            <a:r>
              <a:rPr lang="en-US" altLang="zh-CN" sz="2800" b="1" dirty="0" smtClean="0">
                <a:latin typeface="仿宋_GB2312" pitchFamily="49" charset="-122"/>
                <a:ea typeface="仿宋_GB2312" pitchFamily="49" charset="-122"/>
              </a:rPr>
              <a:t> output</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As  </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Select @total = COUNT(*) FROM Student </a:t>
            </a:r>
            <a:endParaRPr lang="zh-CN" altLang="en-US" sz="3200" b="1" dirty="0">
              <a:solidFill>
                <a:srgbClr val="0000FF"/>
              </a:solidFill>
              <a:latin typeface="仿宋_GB2312" pitchFamily="49" charset="-122"/>
              <a:ea typeface="仿宋_GB2312" pitchFamily="49" charset="-122"/>
            </a:endParaRPr>
          </a:p>
        </p:txBody>
      </p:sp>
      <p:sp>
        <p:nvSpPr>
          <p:cNvPr id="9" name="圆角矩形标注 8"/>
          <p:cNvSpPr/>
          <p:nvPr/>
        </p:nvSpPr>
        <p:spPr>
          <a:xfrm>
            <a:off x="3923928" y="3933056"/>
            <a:ext cx="1224136" cy="432048"/>
          </a:xfrm>
          <a:prstGeom prst="wedgeRoundRectCallout">
            <a:avLst>
              <a:gd name="adj1" fmla="val -102321"/>
              <a:gd name="adj2" fmla="val 90772"/>
              <a:gd name="adj3" fmla="val 16667"/>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33CC"/>
                </a:solidFill>
                <a:latin typeface="方正姚体" pitchFamily="2" charset="-122"/>
                <a:ea typeface="方正姚体" pitchFamily="2" charset="-122"/>
              </a:rPr>
              <a:t>局部变量</a:t>
            </a:r>
            <a:endParaRPr lang="zh-CN" altLang="en-US" b="1" dirty="0">
              <a:solidFill>
                <a:srgbClr val="FF33CC"/>
              </a:solidFill>
              <a:latin typeface="方正姚体" pitchFamily="2" charset="-122"/>
              <a:ea typeface="方正姚体" pitchFamily="2" charset="-122"/>
            </a:endParaRPr>
          </a:p>
        </p:txBody>
      </p:sp>
    </p:spTree>
    <p:extLst>
      <p:ext uri="{BB962C8B-B14F-4D97-AF65-F5344CB8AC3E}">
        <p14:creationId xmlns:p14="http://schemas.microsoft.com/office/powerpoint/2010/main" val="321303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par>
                          <p:cTn id="18" fill="hold">
                            <p:stCondLst>
                              <p:cond delay="500"/>
                            </p:stCondLst>
                            <p:childTnLst>
                              <p:par>
                                <p:cTn id="19" presetID="27" presetClass="entr" presetSubtype="0" fill="hold" grpId="0" nodeType="afterEffect">
                                  <p:stCondLst>
                                    <p:cond delay="0"/>
                                  </p:stCondLst>
                                  <p:iterate type="lt">
                                    <p:tmPct val="50000"/>
                                  </p:iterate>
                                  <p:childTnLst>
                                    <p:set>
                                      <p:cBhvr>
                                        <p:cTn id="20" dur="1" fill="hold">
                                          <p:stCondLst>
                                            <p:cond delay="0"/>
                                          </p:stCondLst>
                                        </p:cTn>
                                        <p:tgtEl>
                                          <p:spTgt spid="9"/>
                                        </p:tgtEl>
                                        <p:attrNameLst>
                                          <p:attrName>style.visibility</p:attrName>
                                        </p:attrNameLst>
                                      </p:cBhvr>
                                      <p:to>
                                        <p:strVal val="visible"/>
                                      </p:to>
                                    </p:set>
                                    <p:anim calcmode="discrete" valueType="clr">
                                      <p:cBhvr override="childStyle">
                                        <p:cTn id="21"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
                                        </p:tgtEl>
                                        <p:attrNameLst>
                                          <p:attrName>fillcolor</p:attrName>
                                        </p:attrNameLst>
                                      </p:cBhvr>
                                      <p:tavLst>
                                        <p:tav tm="0">
                                          <p:val>
                                            <p:clrVal>
                                              <a:schemeClr val="accent2"/>
                                            </p:clrVal>
                                          </p:val>
                                        </p:tav>
                                        <p:tav tm="50000">
                                          <p:val>
                                            <p:clrVal>
                                              <a:schemeClr val="hlink"/>
                                            </p:clrVal>
                                          </p:val>
                                        </p:tav>
                                      </p:tavLst>
                                    </p:anim>
                                    <p:set>
                                      <p:cBhvr>
                                        <p:cTn id="23"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08912" cy="1656184"/>
          </a:xfrm>
        </p:spPr>
        <p:txBody>
          <a:bodyPr/>
          <a:lstStyle/>
          <a:p>
            <a:r>
              <a:rPr lang="zh-CN" altLang="zh-CN" sz="3200" dirty="0" smtClean="0">
                <a:solidFill>
                  <a:srgbClr val="0000FF"/>
                </a:solidFill>
              </a:rPr>
              <a:t>例</a:t>
            </a:r>
            <a:r>
              <a:rPr lang="en-US" altLang="zh-CN" sz="3200" dirty="0" smtClean="0">
                <a:solidFill>
                  <a:srgbClr val="0000FF"/>
                </a:solidFill>
              </a:rPr>
              <a:t>5</a:t>
            </a:r>
            <a:r>
              <a:rPr lang="zh-CN" altLang="zh-CN" sz="3200" dirty="0" smtClean="0">
                <a:solidFill>
                  <a:srgbClr val="0000FF"/>
                </a:solidFill>
              </a:rPr>
              <a:t>．带输入参数和输出参数的存储过程。统计指定课程（课程名）的平均成绩，并将统计的结果作为输出参数。</a:t>
            </a:r>
            <a:endParaRPr lang="zh-CN" altLang="en-US" sz="3200" dirty="0">
              <a:solidFill>
                <a:srgbClr val="0000FF"/>
              </a:solidFill>
            </a:endParaRPr>
          </a:p>
        </p:txBody>
      </p:sp>
      <p:sp>
        <p:nvSpPr>
          <p:cNvPr id="6" name="TextBox 5"/>
          <p:cNvSpPr txBox="1"/>
          <p:nvPr/>
        </p:nvSpPr>
        <p:spPr>
          <a:xfrm>
            <a:off x="755576" y="1916832"/>
            <a:ext cx="8064896" cy="2677656"/>
          </a:xfrm>
          <a:prstGeom prst="rect">
            <a:avLst/>
          </a:prstGeom>
          <a:noFill/>
        </p:spPr>
        <p:txBody>
          <a:bodyPr wrap="square" rtlCol="0">
            <a:spAutoFit/>
          </a:bodyPr>
          <a:lstStyle/>
          <a:p>
            <a:r>
              <a:rPr lang="en-US" altLang="zh-CN" sz="2800" b="1" dirty="0" smtClean="0">
                <a:latin typeface="仿宋_GB2312" pitchFamily="49" charset="-122"/>
                <a:ea typeface="仿宋_GB2312" pitchFamily="49" charset="-122"/>
              </a:rPr>
              <a:t>CREATE PROC </a:t>
            </a:r>
            <a:r>
              <a:rPr lang="en-US" altLang="zh-CN" sz="2800" b="1" dirty="0" err="1" smtClean="0">
                <a:latin typeface="仿宋_GB2312" pitchFamily="49" charset="-122"/>
                <a:ea typeface="仿宋_GB2312" pitchFamily="49" charset="-122"/>
              </a:rPr>
              <a:t>AvgGrade</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a:t>
            </a:r>
            <a:r>
              <a:rPr lang="en-US" altLang="zh-CN" sz="2800" b="1" dirty="0" err="1" smtClean="0">
                <a:latin typeface="仿宋_GB2312" pitchFamily="49" charset="-122"/>
                <a:ea typeface="仿宋_GB2312" pitchFamily="49" charset="-122"/>
              </a:rPr>
              <a:t>cn</a:t>
            </a:r>
            <a:r>
              <a:rPr lang="en-US" altLang="zh-CN" sz="2800" b="1" dirty="0" smtClean="0">
                <a:latin typeface="仿宋_GB2312" pitchFamily="49" charset="-122"/>
                <a:ea typeface="仿宋_GB2312" pitchFamily="49" charset="-122"/>
              </a:rPr>
              <a:t> char(20), @</a:t>
            </a:r>
            <a:r>
              <a:rPr lang="en-US" altLang="zh-CN" sz="2800" b="1" dirty="0" err="1" smtClean="0">
                <a:latin typeface="仿宋_GB2312" pitchFamily="49" charset="-122"/>
                <a:ea typeface="仿宋_GB2312" pitchFamily="49" charset="-122"/>
              </a:rPr>
              <a:t>avg_grade</a:t>
            </a:r>
            <a:r>
              <a:rPr lang="en-US" altLang="zh-CN" sz="2800" b="1" dirty="0" smtClean="0">
                <a:latin typeface="仿宋_GB2312" pitchFamily="49" charset="-122"/>
                <a:ea typeface="仿宋_GB2312" pitchFamily="49" charset="-122"/>
              </a:rPr>
              <a:t> </a:t>
            </a:r>
            <a:r>
              <a:rPr lang="en-US" altLang="zh-CN" sz="2800" b="1" dirty="0" err="1" smtClean="0">
                <a:latin typeface="仿宋_GB2312" pitchFamily="49" charset="-122"/>
                <a:ea typeface="仿宋_GB2312" pitchFamily="49" charset="-122"/>
              </a:rPr>
              <a:t>int</a:t>
            </a:r>
            <a:r>
              <a:rPr lang="en-US" altLang="zh-CN" sz="2800" b="1" dirty="0" smtClean="0">
                <a:latin typeface="仿宋_GB2312" pitchFamily="49" charset="-122"/>
                <a:ea typeface="仿宋_GB2312" pitchFamily="49" charset="-122"/>
              </a:rPr>
              <a:t> output</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AS</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SELECT @</a:t>
            </a:r>
            <a:r>
              <a:rPr lang="en-US" altLang="zh-CN" sz="2800" b="1" dirty="0" err="1" smtClean="0">
                <a:latin typeface="仿宋_GB2312" pitchFamily="49" charset="-122"/>
                <a:ea typeface="仿宋_GB2312" pitchFamily="49" charset="-122"/>
              </a:rPr>
              <a:t>avg_grade</a:t>
            </a:r>
            <a:r>
              <a:rPr lang="en-US" altLang="zh-CN" sz="2800" b="1" dirty="0" smtClean="0">
                <a:latin typeface="仿宋_GB2312" pitchFamily="49" charset="-122"/>
                <a:ea typeface="仿宋_GB2312" pitchFamily="49" charset="-122"/>
              </a:rPr>
              <a:t> = AVG(Grade) FROM SC </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JOIN Course C ON </a:t>
            </a:r>
            <a:r>
              <a:rPr lang="en-US" altLang="zh-CN" sz="2800" b="1" dirty="0" err="1" smtClean="0">
                <a:latin typeface="仿宋_GB2312" pitchFamily="49" charset="-122"/>
                <a:ea typeface="仿宋_GB2312" pitchFamily="49" charset="-122"/>
              </a:rPr>
              <a:t>C.Cno</a:t>
            </a:r>
            <a:r>
              <a:rPr lang="en-US" altLang="zh-CN" sz="2800" b="1" dirty="0" smtClean="0">
                <a:latin typeface="仿宋_GB2312" pitchFamily="49" charset="-122"/>
                <a:ea typeface="仿宋_GB2312" pitchFamily="49" charset="-122"/>
              </a:rPr>
              <a:t> = </a:t>
            </a:r>
            <a:r>
              <a:rPr lang="en-US" altLang="zh-CN" sz="2800" b="1" dirty="0" err="1" smtClean="0">
                <a:latin typeface="仿宋_GB2312" pitchFamily="49" charset="-122"/>
                <a:ea typeface="仿宋_GB2312" pitchFamily="49" charset="-122"/>
              </a:rPr>
              <a:t>SC.Cno</a:t>
            </a:r>
            <a:endParaRPr lang="zh-CN" altLang="zh-CN" sz="2800" b="1" dirty="0" smtClean="0">
              <a:latin typeface="仿宋_GB2312" pitchFamily="49" charset="-122"/>
              <a:ea typeface="仿宋_GB2312" pitchFamily="49" charset="-122"/>
            </a:endParaRPr>
          </a:p>
          <a:p>
            <a:r>
              <a:rPr lang="en-US" altLang="zh-CN" sz="2800" b="1" dirty="0" smtClean="0">
                <a:latin typeface="仿宋_GB2312" pitchFamily="49" charset="-122"/>
                <a:ea typeface="仿宋_GB2312" pitchFamily="49" charset="-122"/>
              </a:rPr>
              <a:t>    WHERE </a:t>
            </a:r>
            <a:r>
              <a:rPr lang="en-US" altLang="zh-CN" sz="2800" b="1" dirty="0" err="1" smtClean="0">
                <a:latin typeface="仿宋_GB2312" pitchFamily="49" charset="-122"/>
                <a:ea typeface="仿宋_GB2312" pitchFamily="49" charset="-122"/>
              </a:rPr>
              <a:t>Cname</a:t>
            </a:r>
            <a:r>
              <a:rPr lang="en-US" altLang="zh-CN" sz="2800" b="1" dirty="0" smtClean="0">
                <a:latin typeface="仿宋_GB2312" pitchFamily="49" charset="-122"/>
                <a:ea typeface="仿宋_GB2312" pitchFamily="49" charset="-122"/>
              </a:rPr>
              <a:t> = @</a:t>
            </a:r>
            <a:r>
              <a:rPr lang="en-US" altLang="zh-CN" sz="2800" b="1" dirty="0" err="1" smtClean="0">
                <a:latin typeface="仿宋_GB2312" pitchFamily="49" charset="-122"/>
                <a:ea typeface="仿宋_GB2312" pitchFamily="49" charset="-122"/>
              </a:rPr>
              <a:t>cn</a:t>
            </a:r>
            <a:endParaRPr lang="zh-CN" altLang="en-US" sz="2800" b="1" dirty="0">
              <a:latin typeface="仿宋_GB2312" pitchFamily="49" charset="-122"/>
              <a:ea typeface="仿宋_GB2312" pitchFamily="49" charset="-122"/>
            </a:endParaRPr>
          </a:p>
        </p:txBody>
      </p:sp>
      <p:sp>
        <p:nvSpPr>
          <p:cNvPr id="7" name="TextBox 6"/>
          <p:cNvSpPr txBox="1"/>
          <p:nvPr/>
        </p:nvSpPr>
        <p:spPr>
          <a:xfrm>
            <a:off x="755576" y="4647907"/>
            <a:ext cx="8064896" cy="1877437"/>
          </a:xfrm>
          <a:prstGeom prst="rect">
            <a:avLst/>
          </a:prstGeom>
          <a:noFill/>
        </p:spPr>
        <p:txBody>
          <a:bodyPr wrap="square" rtlCol="0">
            <a:spAutoFit/>
          </a:bodyPr>
          <a:lstStyle/>
          <a:p>
            <a:r>
              <a:rPr lang="zh-CN" altLang="zh-CN" sz="3200" b="1" dirty="0" smtClean="0">
                <a:solidFill>
                  <a:srgbClr val="FF0000"/>
                </a:solidFill>
                <a:latin typeface="仿宋_GB2312" pitchFamily="49" charset="-122"/>
                <a:ea typeface="仿宋_GB2312" pitchFamily="49" charset="-122"/>
              </a:rPr>
              <a:t>执行此存储过程，查询</a:t>
            </a:r>
            <a:r>
              <a:rPr lang="en-US" altLang="zh-CN" sz="3200" b="1" dirty="0" smtClean="0">
                <a:solidFill>
                  <a:srgbClr val="FF0000"/>
                </a:solidFill>
                <a:latin typeface="仿宋_GB2312" pitchFamily="49" charset="-122"/>
                <a:ea typeface="仿宋_GB2312" pitchFamily="49" charset="-122"/>
              </a:rPr>
              <a:t>VB</a:t>
            </a:r>
            <a:r>
              <a:rPr lang="zh-CN" altLang="zh-CN" sz="3200" b="1" dirty="0" smtClean="0">
                <a:solidFill>
                  <a:srgbClr val="FF0000"/>
                </a:solidFill>
                <a:latin typeface="仿宋_GB2312" pitchFamily="49" charset="-122"/>
                <a:ea typeface="仿宋_GB2312" pitchFamily="49" charset="-122"/>
              </a:rPr>
              <a:t>课程的平均成绩。</a:t>
            </a:r>
          </a:p>
          <a:p>
            <a:r>
              <a:rPr lang="en-US" altLang="zh-CN" sz="2800" b="1" dirty="0" smtClean="0">
                <a:solidFill>
                  <a:srgbClr val="0000FF"/>
                </a:solidFill>
                <a:latin typeface="仿宋_GB2312" pitchFamily="49" charset="-122"/>
                <a:ea typeface="仿宋_GB2312" pitchFamily="49" charset="-122"/>
              </a:rPr>
              <a:t> DECLARE @</a:t>
            </a:r>
            <a:r>
              <a:rPr lang="en-US" altLang="zh-CN" sz="2800" b="1" dirty="0" err="1" smtClean="0">
                <a:solidFill>
                  <a:srgbClr val="0000FF"/>
                </a:solidFill>
                <a:latin typeface="仿宋_GB2312" pitchFamily="49" charset="-122"/>
                <a:ea typeface="仿宋_GB2312" pitchFamily="49" charset="-122"/>
              </a:rPr>
              <a:t>Avg_Grade</a:t>
            </a:r>
            <a:r>
              <a:rPr lang="en-US" altLang="zh-CN" sz="2800" b="1" dirty="0" smtClean="0">
                <a:solidFill>
                  <a:srgbClr val="0000FF"/>
                </a:solidFill>
                <a:latin typeface="仿宋_GB2312" pitchFamily="49" charset="-122"/>
                <a:ea typeface="仿宋_GB2312" pitchFamily="49" charset="-122"/>
              </a:rPr>
              <a:t> </a:t>
            </a:r>
            <a:r>
              <a:rPr lang="en-US" altLang="zh-CN" sz="2800" b="1" dirty="0" err="1" smtClean="0">
                <a:solidFill>
                  <a:srgbClr val="0000FF"/>
                </a:solidFill>
                <a:latin typeface="仿宋_GB2312" pitchFamily="49" charset="-122"/>
                <a:ea typeface="仿宋_GB2312" pitchFamily="49" charset="-122"/>
              </a:rPr>
              <a:t>int</a:t>
            </a:r>
            <a:endParaRPr lang="zh-CN" altLang="zh-CN" sz="2800" b="1" dirty="0" smtClean="0">
              <a:solidFill>
                <a:srgbClr val="0000FF"/>
              </a:solidFill>
              <a:latin typeface="仿宋_GB2312" pitchFamily="49" charset="-122"/>
              <a:ea typeface="仿宋_GB2312" pitchFamily="49" charset="-122"/>
            </a:endParaRPr>
          </a:p>
          <a:p>
            <a:r>
              <a:rPr lang="en-US" altLang="zh-CN" sz="2800" b="1" dirty="0" smtClean="0">
                <a:solidFill>
                  <a:srgbClr val="0000FF"/>
                </a:solidFill>
                <a:latin typeface="仿宋_GB2312" pitchFamily="49" charset="-122"/>
                <a:ea typeface="仿宋_GB2312" pitchFamily="49" charset="-122"/>
              </a:rPr>
              <a:t> EXEC </a:t>
            </a:r>
            <a:r>
              <a:rPr lang="en-US" altLang="zh-CN" sz="2800" b="1" dirty="0" err="1" smtClean="0">
                <a:solidFill>
                  <a:srgbClr val="0000FF"/>
                </a:solidFill>
                <a:latin typeface="仿宋_GB2312" pitchFamily="49" charset="-122"/>
                <a:ea typeface="仿宋_GB2312" pitchFamily="49" charset="-122"/>
              </a:rPr>
              <a:t>AvgGrade</a:t>
            </a:r>
            <a:r>
              <a:rPr lang="en-US" altLang="zh-CN" sz="2800" b="1" dirty="0" smtClean="0">
                <a:solidFill>
                  <a:srgbClr val="0000FF"/>
                </a:solidFill>
                <a:latin typeface="仿宋_GB2312" pitchFamily="49" charset="-122"/>
                <a:ea typeface="仿宋_GB2312" pitchFamily="49" charset="-122"/>
              </a:rPr>
              <a:t> 'VB', @</a:t>
            </a:r>
            <a:r>
              <a:rPr lang="en-US" altLang="zh-CN" sz="2800" b="1" dirty="0" err="1" smtClean="0">
                <a:solidFill>
                  <a:srgbClr val="0000FF"/>
                </a:solidFill>
                <a:latin typeface="仿宋_GB2312" pitchFamily="49" charset="-122"/>
                <a:ea typeface="仿宋_GB2312" pitchFamily="49" charset="-122"/>
              </a:rPr>
              <a:t>Avg_Grade</a:t>
            </a:r>
            <a:r>
              <a:rPr lang="en-US" altLang="zh-CN" sz="2800" b="1" dirty="0" smtClean="0">
                <a:solidFill>
                  <a:srgbClr val="0000FF"/>
                </a:solidFill>
                <a:latin typeface="仿宋_GB2312" pitchFamily="49" charset="-122"/>
                <a:ea typeface="仿宋_GB2312" pitchFamily="49" charset="-122"/>
              </a:rPr>
              <a:t> output</a:t>
            </a:r>
            <a:endParaRPr lang="zh-CN" altLang="zh-CN" sz="2800" b="1" dirty="0" smtClean="0">
              <a:solidFill>
                <a:srgbClr val="0000FF"/>
              </a:solidFill>
              <a:latin typeface="仿宋_GB2312" pitchFamily="49" charset="-122"/>
              <a:ea typeface="仿宋_GB2312" pitchFamily="49" charset="-122"/>
            </a:endParaRPr>
          </a:p>
          <a:p>
            <a:r>
              <a:rPr lang="en-US" altLang="zh-CN" sz="2800" b="1" dirty="0" smtClean="0">
                <a:solidFill>
                  <a:srgbClr val="0000FF"/>
                </a:solidFill>
                <a:latin typeface="仿宋_GB2312" pitchFamily="49" charset="-122"/>
                <a:ea typeface="仿宋_GB2312" pitchFamily="49" charset="-122"/>
              </a:rPr>
              <a:t> Print @</a:t>
            </a:r>
            <a:r>
              <a:rPr lang="en-US" altLang="zh-CN" sz="2800" b="1" dirty="0" err="1" smtClean="0">
                <a:solidFill>
                  <a:srgbClr val="0000FF"/>
                </a:solidFill>
                <a:latin typeface="仿宋_GB2312" pitchFamily="49" charset="-122"/>
                <a:ea typeface="仿宋_GB2312" pitchFamily="49" charset="-122"/>
              </a:rPr>
              <a:t>Avg_Grade</a:t>
            </a:r>
            <a:endParaRPr lang="zh-CN" altLang="en-US" sz="2800" b="1" dirty="0">
              <a:solidFill>
                <a:srgbClr val="0000FF"/>
              </a:solidFill>
              <a:latin typeface="仿宋_GB2312" pitchFamily="49" charset="-122"/>
              <a:ea typeface="仿宋_GB2312" pitchFamily="49" charset="-122"/>
            </a:endParaRPr>
          </a:p>
        </p:txBody>
      </p:sp>
    </p:spTree>
    <p:extLst>
      <p:ext uri="{BB962C8B-B14F-4D97-AF65-F5344CB8AC3E}">
        <p14:creationId xmlns:p14="http://schemas.microsoft.com/office/powerpoint/2010/main" val="41872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001000" cy="1149970"/>
          </a:xfrm>
        </p:spPr>
        <p:txBody>
          <a:bodyPr/>
          <a:lstStyle/>
          <a:p>
            <a:r>
              <a:rPr lang="zh-CN" altLang="zh-CN" sz="3200" dirty="0" smtClean="0">
                <a:solidFill>
                  <a:srgbClr val="0000FF"/>
                </a:solidFill>
              </a:rPr>
              <a:t>例</a:t>
            </a:r>
            <a:r>
              <a:rPr lang="en-US" altLang="zh-CN" sz="3200" dirty="0" smtClean="0">
                <a:solidFill>
                  <a:srgbClr val="0000FF"/>
                </a:solidFill>
              </a:rPr>
              <a:t>6</a:t>
            </a:r>
            <a:r>
              <a:rPr lang="zh-CN" altLang="zh-CN" sz="3200" dirty="0" smtClean="0">
                <a:solidFill>
                  <a:srgbClr val="0000FF"/>
                </a:solidFill>
              </a:rPr>
              <a:t>．删除指定课程（课程名）考试成绩不及格学生的此门课程的修课记录。</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29</a:t>
            </a:fld>
            <a:endParaRPr lang="zh-CN" altLang="en-US" dirty="0"/>
          </a:p>
        </p:txBody>
      </p:sp>
      <p:sp>
        <p:nvSpPr>
          <p:cNvPr id="6" name="TextBox 5"/>
          <p:cNvSpPr txBox="1"/>
          <p:nvPr/>
        </p:nvSpPr>
        <p:spPr>
          <a:xfrm>
            <a:off x="899592" y="2564904"/>
            <a:ext cx="7704856" cy="3323987"/>
          </a:xfrm>
          <a:prstGeom prst="rect">
            <a:avLst/>
          </a:prstGeom>
          <a:noFill/>
        </p:spPr>
        <p:txBody>
          <a:bodyPr wrap="square" rtlCol="0">
            <a:spAutoFit/>
          </a:bodyPr>
          <a:lstStyle/>
          <a:p>
            <a:r>
              <a:rPr lang="en-US" altLang="zh-CN" sz="3000" b="1" dirty="0" smtClean="0">
                <a:latin typeface="仿宋_GB2312" pitchFamily="49" charset="-122"/>
                <a:ea typeface="仿宋_GB2312" pitchFamily="49" charset="-122"/>
              </a:rPr>
              <a:t>CREATE PROC </a:t>
            </a:r>
            <a:r>
              <a:rPr lang="en-US" altLang="zh-CN" sz="3000" b="1" dirty="0" err="1" smtClean="0">
                <a:latin typeface="仿宋_GB2312" pitchFamily="49" charset="-122"/>
                <a:ea typeface="仿宋_GB2312" pitchFamily="49" charset="-122"/>
              </a:rPr>
              <a:t>Del_SC</a:t>
            </a:r>
            <a:endParaRPr lang="zh-CN" altLang="zh-CN" sz="3000" b="1" dirty="0" smtClean="0">
              <a:latin typeface="仿宋_GB2312" pitchFamily="49" charset="-122"/>
              <a:ea typeface="仿宋_GB2312" pitchFamily="49" charset="-122"/>
            </a:endParaRPr>
          </a:p>
          <a:p>
            <a:r>
              <a:rPr lang="en-US" altLang="zh-CN" sz="3000" b="1" dirty="0" smtClean="0">
                <a:latin typeface="仿宋_GB2312" pitchFamily="49" charset="-122"/>
                <a:ea typeface="仿宋_GB2312" pitchFamily="49" charset="-122"/>
              </a:rPr>
              <a:t>  @</a:t>
            </a:r>
            <a:r>
              <a:rPr lang="en-US" altLang="zh-CN" sz="3000" b="1" dirty="0" err="1" smtClean="0">
                <a:latin typeface="仿宋_GB2312" pitchFamily="49" charset="-122"/>
                <a:ea typeface="仿宋_GB2312" pitchFamily="49" charset="-122"/>
              </a:rPr>
              <a:t>cn</a:t>
            </a:r>
            <a:r>
              <a:rPr lang="en-US" altLang="zh-CN" sz="3000" b="1" dirty="0" smtClean="0">
                <a:latin typeface="仿宋_GB2312" pitchFamily="49" charset="-122"/>
                <a:ea typeface="仿宋_GB2312" pitchFamily="49" charset="-122"/>
              </a:rPr>
              <a:t> </a:t>
            </a:r>
            <a:r>
              <a:rPr lang="en-US" altLang="zh-CN" sz="3000" b="1" dirty="0" err="1" smtClean="0">
                <a:latin typeface="仿宋_GB2312" pitchFamily="49" charset="-122"/>
                <a:ea typeface="仿宋_GB2312" pitchFamily="49" charset="-122"/>
              </a:rPr>
              <a:t>varchar</a:t>
            </a:r>
            <a:r>
              <a:rPr lang="en-US" altLang="zh-CN" sz="3000" b="1" dirty="0" smtClean="0">
                <a:latin typeface="仿宋_GB2312" pitchFamily="49" charset="-122"/>
                <a:ea typeface="仿宋_GB2312" pitchFamily="49" charset="-122"/>
              </a:rPr>
              <a:t>(20)</a:t>
            </a:r>
            <a:endParaRPr lang="zh-CN" altLang="zh-CN" sz="3000" b="1" dirty="0" smtClean="0">
              <a:latin typeface="仿宋_GB2312" pitchFamily="49" charset="-122"/>
              <a:ea typeface="仿宋_GB2312" pitchFamily="49" charset="-122"/>
            </a:endParaRPr>
          </a:p>
          <a:p>
            <a:r>
              <a:rPr lang="en-US" altLang="zh-CN" sz="3000" b="1" dirty="0" smtClean="0">
                <a:latin typeface="仿宋_GB2312" pitchFamily="49" charset="-122"/>
                <a:ea typeface="仿宋_GB2312" pitchFamily="49" charset="-122"/>
              </a:rPr>
              <a:t>AS</a:t>
            </a:r>
            <a:endParaRPr lang="zh-CN" altLang="zh-CN" sz="3000" b="1" dirty="0" smtClean="0">
              <a:latin typeface="仿宋_GB2312" pitchFamily="49" charset="-122"/>
              <a:ea typeface="仿宋_GB2312" pitchFamily="49" charset="-122"/>
            </a:endParaRPr>
          </a:p>
          <a:p>
            <a:r>
              <a:rPr lang="en-US" altLang="zh-CN" sz="3000" b="1" dirty="0" smtClean="0">
                <a:latin typeface="仿宋_GB2312" pitchFamily="49" charset="-122"/>
                <a:ea typeface="仿宋_GB2312" pitchFamily="49" charset="-122"/>
              </a:rPr>
              <a:t>  DELETE FROM SC WHERE Grade &lt; 60 </a:t>
            </a:r>
            <a:endParaRPr lang="zh-CN" altLang="zh-CN" sz="3000" b="1" dirty="0" smtClean="0">
              <a:latin typeface="仿宋_GB2312" pitchFamily="49" charset="-122"/>
              <a:ea typeface="仿宋_GB2312" pitchFamily="49" charset="-122"/>
            </a:endParaRPr>
          </a:p>
          <a:p>
            <a:r>
              <a:rPr lang="en-US" altLang="zh-CN" sz="3000" b="1" dirty="0" smtClean="0">
                <a:latin typeface="仿宋_GB2312" pitchFamily="49" charset="-122"/>
                <a:ea typeface="仿宋_GB2312" pitchFamily="49" charset="-122"/>
              </a:rPr>
              <a:t>    AND </a:t>
            </a:r>
            <a:r>
              <a:rPr lang="en-US" altLang="zh-CN" sz="3000" b="1" dirty="0" err="1" smtClean="0">
                <a:latin typeface="仿宋_GB2312" pitchFamily="49" charset="-122"/>
                <a:ea typeface="仿宋_GB2312" pitchFamily="49" charset="-122"/>
              </a:rPr>
              <a:t>Cno</a:t>
            </a:r>
            <a:r>
              <a:rPr lang="en-US" altLang="zh-CN" sz="3000" b="1" dirty="0" smtClean="0">
                <a:latin typeface="仿宋_GB2312" pitchFamily="49" charset="-122"/>
                <a:ea typeface="仿宋_GB2312" pitchFamily="49" charset="-122"/>
              </a:rPr>
              <a:t> IN (</a:t>
            </a:r>
            <a:endParaRPr lang="zh-CN" altLang="zh-CN" sz="3000" b="1" dirty="0" smtClean="0">
              <a:latin typeface="仿宋_GB2312" pitchFamily="49" charset="-122"/>
              <a:ea typeface="仿宋_GB2312" pitchFamily="49" charset="-122"/>
            </a:endParaRPr>
          </a:p>
          <a:p>
            <a:r>
              <a:rPr lang="en-US" altLang="zh-CN" sz="3000" b="1" dirty="0" smtClean="0">
                <a:latin typeface="仿宋_GB2312" pitchFamily="49" charset="-122"/>
                <a:ea typeface="仿宋_GB2312" pitchFamily="49" charset="-122"/>
              </a:rPr>
              <a:t>      SELECT </a:t>
            </a:r>
            <a:r>
              <a:rPr lang="en-US" altLang="zh-CN" sz="3000" b="1" dirty="0" err="1" smtClean="0">
                <a:latin typeface="仿宋_GB2312" pitchFamily="49" charset="-122"/>
                <a:ea typeface="仿宋_GB2312" pitchFamily="49" charset="-122"/>
              </a:rPr>
              <a:t>Cno</a:t>
            </a:r>
            <a:r>
              <a:rPr lang="en-US" altLang="zh-CN" sz="3000" b="1" dirty="0" smtClean="0">
                <a:latin typeface="仿宋_GB2312" pitchFamily="49" charset="-122"/>
                <a:ea typeface="仿宋_GB2312" pitchFamily="49" charset="-122"/>
              </a:rPr>
              <a:t> FROM Course </a:t>
            </a:r>
          </a:p>
          <a:p>
            <a:r>
              <a:rPr lang="en-US" altLang="zh-CN" sz="3000" b="1" dirty="0" smtClean="0">
                <a:latin typeface="仿宋_GB2312" pitchFamily="49" charset="-122"/>
                <a:ea typeface="仿宋_GB2312" pitchFamily="49" charset="-122"/>
              </a:rPr>
              <a:t>        WHERE </a:t>
            </a:r>
            <a:r>
              <a:rPr lang="en-US" altLang="zh-CN" sz="3000" b="1" dirty="0" err="1" smtClean="0">
                <a:latin typeface="仿宋_GB2312" pitchFamily="49" charset="-122"/>
                <a:ea typeface="仿宋_GB2312" pitchFamily="49" charset="-122"/>
              </a:rPr>
              <a:t>Cname</a:t>
            </a:r>
            <a:r>
              <a:rPr lang="en-US" altLang="zh-CN" sz="3000" b="1" dirty="0" smtClean="0">
                <a:latin typeface="仿宋_GB2312" pitchFamily="49" charset="-122"/>
                <a:ea typeface="仿宋_GB2312" pitchFamily="49" charset="-122"/>
              </a:rPr>
              <a:t> = @</a:t>
            </a:r>
            <a:r>
              <a:rPr lang="en-US" altLang="zh-CN" sz="3000" b="1" dirty="0" err="1" smtClean="0">
                <a:latin typeface="仿宋_GB2312" pitchFamily="49" charset="-122"/>
                <a:ea typeface="仿宋_GB2312" pitchFamily="49" charset="-122"/>
              </a:rPr>
              <a:t>cn</a:t>
            </a:r>
            <a:r>
              <a:rPr lang="en-US" altLang="zh-CN" sz="3000" b="1" dirty="0" smtClean="0">
                <a:latin typeface="仿宋_GB2312" pitchFamily="49" charset="-122"/>
                <a:ea typeface="仿宋_GB2312" pitchFamily="49" charset="-122"/>
              </a:rPr>
              <a:t>)</a:t>
            </a:r>
            <a:endParaRPr lang="zh-CN" altLang="en-US" sz="3000" b="1" dirty="0">
              <a:latin typeface="仿宋_GB2312" pitchFamily="49" charset="-122"/>
              <a:ea typeface="仿宋_GB2312" pitchFamily="49" charset="-122"/>
            </a:endParaRPr>
          </a:p>
        </p:txBody>
      </p:sp>
    </p:spTree>
    <p:extLst>
      <p:ext uri="{BB962C8B-B14F-4D97-AF65-F5344CB8AC3E}">
        <p14:creationId xmlns:p14="http://schemas.microsoft.com/office/powerpoint/2010/main" val="116341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 </a:t>
            </a:r>
            <a:r>
              <a:rPr lang="zh-CN" altLang="zh-CN" dirty="0" smtClean="0"/>
              <a:t>触发器</a:t>
            </a:r>
            <a:endParaRPr lang="zh-CN" altLang="en-US" dirty="0"/>
          </a:p>
        </p:txBody>
      </p:sp>
      <p:sp>
        <p:nvSpPr>
          <p:cNvPr id="3" name="内容占位符 2"/>
          <p:cNvSpPr>
            <a:spLocks noGrp="1"/>
          </p:cNvSpPr>
          <p:nvPr>
            <p:ph idx="1"/>
          </p:nvPr>
        </p:nvSpPr>
        <p:spPr>
          <a:xfrm>
            <a:off x="395536" y="1414934"/>
            <a:ext cx="8172202" cy="4678362"/>
          </a:xfrm>
        </p:spPr>
        <p:txBody>
          <a:bodyPr/>
          <a:lstStyle/>
          <a:p>
            <a:r>
              <a:rPr lang="zh-CN" altLang="zh-CN" dirty="0" smtClean="0"/>
              <a:t>是一段由对数据的更改操作引发的</a:t>
            </a:r>
            <a:r>
              <a:rPr lang="zh-CN" altLang="zh-CN" dirty="0" smtClean="0">
                <a:solidFill>
                  <a:srgbClr val="FF0000"/>
                </a:solidFill>
              </a:rPr>
              <a:t>自动执行的代码</a:t>
            </a:r>
            <a:r>
              <a:rPr lang="zh-CN" altLang="en-US" dirty="0" smtClean="0"/>
              <a:t>。</a:t>
            </a:r>
            <a:r>
              <a:rPr lang="zh-CN" altLang="zh-CN" dirty="0" smtClean="0"/>
              <a:t>更改操作包括</a:t>
            </a:r>
            <a:r>
              <a:rPr lang="zh-CN" altLang="en-US" dirty="0" smtClean="0"/>
              <a:t>：</a:t>
            </a:r>
            <a:r>
              <a:rPr lang="en-US" altLang="zh-CN" dirty="0" smtClean="0">
                <a:solidFill>
                  <a:srgbClr val="0000FF"/>
                </a:solidFill>
              </a:rPr>
              <a:t>UPDATE</a:t>
            </a:r>
            <a:r>
              <a:rPr lang="zh-CN" altLang="zh-CN" dirty="0" smtClean="0">
                <a:solidFill>
                  <a:srgbClr val="0000FF"/>
                </a:solidFill>
              </a:rPr>
              <a:t>、</a:t>
            </a:r>
            <a:r>
              <a:rPr lang="en-US" altLang="zh-CN" dirty="0" smtClean="0">
                <a:solidFill>
                  <a:srgbClr val="0000FF"/>
                </a:solidFill>
              </a:rPr>
              <a:t>INSERT</a:t>
            </a:r>
            <a:r>
              <a:rPr lang="zh-CN" altLang="en-US" dirty="0" smtClean="0">
                <a:solidFill>
                  <a:srgbClr val="0000FF"/>
                </a:solidFill>
              </a:rPr>
              <a:t>、</a:t>
            </a:r>
            <a:r>
              <a:rPr lang="en-US" altLang="zh-CN" dirty="0" smtClean="0">
                <a:solidFill>
                  <a:srgbClr val="0000FF"/>
                </a:solidFill>
              </a:rPr>
              <a:t>DELETE</a:t>
            </a:r>
          </a:p>
          <a:p>
            <a:r>
              <a:rPr lang="zh-CN" altLang="zh-CN" dirty="0" smtClean="0"/>
              <a:t>通常用于保证业务规则和数据完整性</a:t>
            </a:r>
            <a:endParaRPr lang="en-US" altLang="zh-CN" dirty="0" smtClean="0"/>
          </a:p>
          <a:p>
            <a:r>
              <a:rPr lang="zh-CN" altLang="zh-CN" dirty="0" smtClean="0"/>
              <a:t>主要优点是用户可以用编程的方法实现复杂的处理逻辑和商业规则，增强了数据完整性约束的功能。</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001000" cy="1149970"/>
          </a:xfrm>
        </p:spPr>
        <p:txBody>
          <a:bodyPr/>
          <a:lstStyle/>
          <a:p>
            <a:r>
              <a:rPr lang="zh-CN" altLang="zh-CN" sz="3200" dirty="0" smtClean="0">
                <a:solidFill>
                  <a:srgbClr val="0000FF"/>
                </a:solidFill>
              </a:rPr>
              <a:t>例</a:t>
            </a:r>
            <a:r>
              <a:rPr lang="en-US" altLang="zh-CN" sz="3200" dirty="0" smtClean="0">
                <a:solidFill>
                  <a:srgbClr val="0000FF"/>
                </a:solidFill>
              </a:rPr>
              <a:t>7</a:t>
            </a:r>
            <a:r>
              <a:rPr lang="zh-CN" altLang="zh-CN" sz="3200" dirty="0" smtClean="0">
                <a:solidFill>
                  <a:srgbClr val="0000FF"/>
                </a:solidFill>
              </a:rPr>
              <a:t>．将指定课程（课程号）的学分增加指定的分数。</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66502075-B055-453F-B44C-1533210DD2F5}" type="datetime8">
              <a:rPr lang="zh-CN" altLang="en-US" smtClean="0"/>
              <a:pPr>
                <a:defRPr/>
              </a:pPr>
              <a:t>2016年3月3日7时51分</a:t>
            </a:fld>
            <a:endParaRPr lang="zh-CN" altLang="en-US" dirty="0"/>
          </a:p>
        </p:txBody>
      </p:sp>
      <p:sp>
        <p:nvSpPr>
          <p:cNvPr id="5" name="灯片编号占位符 4"/>
          <p:cNvSpPr>
            <a:spLocks noGrp="1"/>
          </p:cNvSpPr>
          <p:nvPr>
            <p:ph type="sldNum" sz="quarter" idx="12"/>
          </p:nvPr>
        </p:nvSpPr>
        <p:spPr/>
        <p:txBody>
          <a:bodyPr/>
          <a:lstStyle/>
          <a:p>
            <a:pPr>
              <a:defRPr/>
            </a:pPr>
            <a:fld id="{B3D015CE-8CB7-419C-AB86-0AAE31398A28}" type="slidenum">
              <a:rPr lang="zh-CN" altLang="en-US" smtClean="0"/>
              <a:pPr>
                <a:defRPr/>
              </a:pPr>
              <a:t>30</a:t>
            </a:fld>
            <a:endParaRPr lang="zh-CN" altLang="en-US"/>
          </a:p>
        </p:txBody>
      </p:sp>
      <p:sp>
        <p:nvSpPr>
          <p:cNvPr id="6" name="TextBox 5"/>
          <p:cNvSpPr txBox="1"/>
          <p:nvPr/>
        </p:nvSpPr>
        <p:spPr>
          <a:xfrm>
            <a:off x="611560" y="2564904"/>
            <a:ext cx="8136904" cy="2400657"/>
          </a:xfrm>
          <a:prstGeom prst="rect">
            <a:avLst/>
          </a:prstGeom>
          <a:noFill/>
        </p:spPr>
        <p:txBody>
          <a:bodyPr wrap="square" rtlCol="0">
            <a:spAutoFit/>
          </a:bodyPr>
          <a:lstStyle/>
          <a:p>
            <a:r>
              <a:rPr lang="en-US" altLang="zh-CN" sz="3000" b="1" dirty="0" smtClean="0">
                <a:latin typeface="仿宋_GB2312" pitchFamily="49" charset="-122"/>
                <a:ea typeface="仿宋_GB2312" pitchFamily="49" charset="-122"/>
              </a:rPr>
              <a:t>CREATE PROC </a:t>
            </a:r>
            <a:r>
              <a:rPr lang="en-US" altLang="zh-CN" sz="3000" b="1" dirty="0" err="1" smtClean="0">
                <a:latin typeface="仿宋_GB2312" pitchFamily="49" charset="-122"/>
                <a:ea typeface="仿宋_GB2312" pitchFamily="49" charset="-122"/>
              </a:rPr>
              <a:t>Update_Credit</a:t>
            </a:r>
            <a:endParaRPr lang="zh-CN" altLang="zh-CN" sz="3000" b="1" dirty="0" smtClean="0">
              <a:latin typeface="仿宋_GB2312" pitchFamily="49" charset="-122"/>
              <a:ea typeface="仿宋_GB2312" pitchFamily="49" charset="-122"/>
            </a:endParaRPr>
          </a:p>
          <a:p>
            <a:r>
              <a:rPr lang="en-US" altLang="zh-CN" sz="3000" b="1" dirty="0" smtClean="0">
                <a:latin typeface="仿宋_GB2312" pitchFamily="49" charset="-122"/>
                <a:ea typeface="仿宋_GB2312" pitchFamily="49" charset="-122"/>
              </a:rPr>
              <a:t>  @</a:t>
            </a:r>
            <a:r>
              <a:rPr lang="en-US" altLang="zh-CN" sz="3000" b="1" dirty="0" err="1" smtClean="0">
                <a:latin typeface="仿宋_GB2312" pitchFamily="49" charset="-122"/>
                <a:ea typeface="仿宋_GB2312" pitchFamily="49" charset="-122"/>
              </a:rPr>
              <a:t>cno</a:t>
            </a:r>
            <a:r>
              <a:rPr lang="en-US" altLang="zh-CN" sz="3000" b="1" dirty="0" smtClean="0">
                <a:latin typeface="仿宋_GB2312" pitchFamily="49" charset="-122"/>
                <a:ea typeface="仿宋_GB2312" pitchFamily="49" charset="-122"/>
              </a:rPr>
              <a:t> </a:t>
            </a:r>
            <a:r>
              <a:rPr lang="en-US" altLang="zh-CN" sz="3000" b="1" dirty="0" err="1" smtClean="0">
                <a:latin typeface="仿宋_GB2312" pitchFamily="49" charset="-122"/>
                <a:ea typeface="仿宋_GB2312" pitchFamily="49" charset="-122"/>
              </a:rPr>
              <a:t>varchar</a:t>
            </a:r>
            <a:r>
              <a:rPr lang="en-US" altLang="zh-CN" sz="3000" b="1" dirty="0" smtClean="0">
                <a:latin typeface="仿宋_GB2312" pitchFamily="49" charset="-122"/>
                <a:ea typeface="仿宋_GB2312" pitchFamily="49" charset="-122"/>
              </a:rPr>
              <a:t>(10), @inc </a:t>
            </a:r>
            <a:r>
              <a:rPr lang="en-US" altLang="zh-CN" sz="3000" b="1" dirty="0" err="1" smtClean="0">
                <a:latin typeface="仿宋_GB2312" pitchFamily="49" charset="-122"/>
                <a:ea typeface="仿宋_GB2312" pitchFamily="49" charset="-122"/>
              </a:rPr>
              <a:t>int</a:t>
            </a:r>
            <a:endParaRPr lang="zh-CN" altLang="zh-CN" sz="3000" b="1" dirty="0" smtClean="0">
              <a:latin typeface="仿宋_GB2312" pitchFamily="49" charset="-122"/>
              <a:ea typeface="仿宋_GB2312" pitchFamily="49" charset="-122"/>
            </a:endParaRPr>
          </a:p>
          <a:p>
            <a:r>
              <a:rPr lang="en-US" altLang="zh-CN" sz="3000" b="1" dirty="0" smtClean="0">
                <a:latin typeface="仿宋_GB2312" pitchFamily="49" charset="-122"/>
                <a:ea typeface="仿宋_GB2312" pitchFamily="49" charset="-122"/>
              </a:rPr>
              <a:t>AS</a:t>
            </a:r>
            <a:endParaRPr lang="zh-CN" altLang="zh-CN" sz="3000" b="1" dirty="0" smtClean="0">
              <a:latin typeface="仿宋_GB2312" pitchFamily="49" charset="-122"/>
              <a:ea typeface="仿宋_GB2312" pitchFamily="49" charset="-122"/>
            </a:endParaRPr>
          </a:p>
          <a:p>
            <a:r>
              <a:rPr lang="en-US" altLang="zh-CN" sz="3000" b="1" dirty="0" smtClean="0">
                <a:latin typeface="仿宋_GB2312" pitchFamily="49" charset="-122"/>
                <a:ea typeface="仿宋_GB2312" pitchFamily="49" charset="-122"/>
              </a:rPr>
              <a:t>  UPDATE Course SET Credit=Credit + @inc</a:t>
            </a:r>
            <a:endParaRPr lang="zh-CN" altLang="zh-CN" sz="3000" b="1" dirty="0" smtClean="0">
              <a:latin typeface="仿宋_GB2312" pitchFamily="49" charset="-122"/>
              <a:ea typeface="仿宋_GB2312" pitchFamily="49" charset="-122"/>
            </a:endParaRPr>
          </a:p>
          <a:p>
            <a:r>
              <a:rPr lang="en-US" altLang="zh-CN" sz="3000" b="1" dirty="0" smtClean="0">
                <a:latin typeface="仿宋_GB2312" pitchFamily="49" charset="-122"/>
                <a:ea typeface="仿宋_GB2312" pitchFamily="49" charset="-122"/>
              </a:rPr>
              <a:t>   WHERE </a:t>
            </a:r>
            <a:r>
              <a:rPr lang="en-US" altLang="zh-CN" sz="3000" b="1" dirty="0" err="1" smtClean="0">
                <a:latin typeface="仿宋_GB2312" pitchFamily="49" charset="-122"/>
                <a:ea typeface="仿宋_GB2312" pitchFamily="49" charset="-122"/>
              </a:rPr>
              <a:t>Cno</a:t>
            </a:r>
            <a:r>
              <a:rPr lang="en-US" altLang="zh-CN" sz="3000" b="1" dirty="0" smtClean="0">
                <a:latin typeface="仿宋_GB2312" pitchFamily="49" charset="-122"/>
                <a:ea typeface="仿宋_GB2312" pitchFamily="49" charset="-122"/>
              </a:rPr>
              <a:t> = @</a:t>
            </a:r>
            <a:r>
              <a:rPr lang="en-US" altLang="zh-CN" sz="3000" b="1" dirty="0" err="1" smtClean="0">
                <a:latin typeface="仿宋_GB2312" pitchFamily="49" charset="-122"/>
                <a:ea typeface="仿宋_GB2312" pitchFamily="49" charset="-122"/>
              </a:rPr>
              <a:t>cno</a:t>
            </a:r>
            <a:endParaRPr lang="zh-CN" altLang="en-US" sz="3000" b="1" dirty="0">
              <a:latin typeface="仿宋_GB2312" pitchFamily="49" charset="-122"/>
              <a:ea typeface="仿宋_GB2312" pitchFamily="49" charset="-122"/>
            </a:endParaRPr>
          </a:p>
        </p:txBody>
      </p:sp>
    </p:spTree>
    <p:extLst>
      <p:ext uri="{BB962C8B-B14F-4D97-AF65-F5344CB8AC3E}">
        <p14:creationId xmlns:p14="http://schemas.microsoft.com/office/powerpoint/2010/main" val="403078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创建触发器</a:t>
            </a:r>
            <a:endParaRPr lang="zh-CN" altLang="en-US" dirty="0"/>
          </a:p>
        </p:txBody>
      </p:sp>
      <p:sp>
        <p:nvSpPr>
          <p:cNvPr id="3" name="内容占位符 2"/>
          <p:cNvSpPr>
            <a:spLocks noGrp="1"/>
          </p:cNvSpPr>
          <p:nvPr>
            <p:ph idx="1"/>
          </p:nvPr>
        </p:nvSpPr>
        <p:spPr/>
        <p:txBody>
          <a:bodyPr/>
          <a:lstStyle/>
          <a:p>
            <a:pPr>
              <a:spcBef>
                <a:spcPts val="600"/>
              </a:spcBef>
              <a:buNone/>
            </a:pPr>
            <a:r>
              <a:rPr lang="en-US" altLang="zh-CN" dirty="0" smtClean="0"/>
              <a:t>CREATE TRIGGER </a:t>
            </a:r>
            <a:r>
              <a:rPr lang="zh-CN" altLang="zh-CN" dirty="0" smtClean="0"/>
              <a:t>触发器名称</a:t>
            </a:r>
          </a:p>
          <a:p>
            <a:pPr>
              <a:spcBef>
                <a:spcPts val="600"/>
              </a:spcBef>
              <a:buNone/>
            </a:pPr>
            <a:r>
              <a:rPr lang="en-US" altLang="zh-CN" dirty="0" smtClean="0"/>
              <a:t>ON {</a:t>
            </a:r>
            <a:r>
              <a:rPr lang="zh-CN" altLang="zh-CN" dirty="0" smtClean="0"/>
              <a:t>表名</a:t>
            </a:r>
            <a:r>
              <a:rPr lang="en-US" altLang="zh-CN" dirty="0" smtClean="0"/>
              <a:t> | </a:t>
            </a:r>
            <a:r>
              <a:rPr lang="zh-CN" altLang="zh-CN" dirty="0" smtClean="0"/>
              <a:t>视图名</a:t>
            </a:r>
            <a:r>
              <a:rPr lang="en-US" altLang="zh-CN" dirty="0" smtClean="0"/>
              <a:t>}</a:t>
            </a:r>
            <a:endParaRPr lang="zh-CN" altLang="zh-CN" dirty="0" smtClean="0"/>
          </a:p>
          <a:p>
            <a:pPr>
              <a:spcBef>
                <a:spcPts val="600"/>
              </a:spcBef>
              <a:buNone/>
            </a:pPr>
            <a:r>
              <a:rPr lang="en-US" altLang="zh-CN" dirty="0" smtClean="0"/>
              <a:t>{ FOR | AFTER | INSTEAD OF } </a:t>
            </a:r>
          </a:p>
          <a:p>
            <a:pPr>
              <a:spcBef>
                <a:spcPts val="600"/>
              </a:spcBef>
              <a:buNone/>
            </a:pPr>
            <a:r>
              <a:rPr lang="en-US" altLang="zh-CN" dirty="0" smtClean="0"/>
              <a:t>{ [ INSERT ] [ , ] [ DELETE ] </a:t>
            </a:r>
            <a:endParaRPr lang="en-US" altLang="zh-CN" dirty="0" smtClean="0"/>
          </a:p>
          <a:p>
            <a:pPr>
              <a:spcBef>
                <a:spcPts val="600"/>
              </a:spcBef>
              <a:buNone/>
            </a:pPr>
            <a:r>
              <a:rPr lang="en-US" altLang="zh-CN" dirty="0"/>
              <a:t> </a:t>
            </a:r>
            <a:r>
              <a:rPr lang="en-US" altLang="zh-CN" dirty="0" smtClean="0"/>
              <a:t> </a:t>
            </a:r>
            <a:r>
              <a:rPr lang="en-US" altLang="zh-CN" dirty="0" smtClean="0"/>
              <a:t>[ </a:t>
            </a:r>
            <a:r>
              <a:rPr lang="en-US" altLang="zh-CN" dirty="0" smtClean="0"/>
              <a:t>, ] [UPDATE ] }</a:t>
            </a:r>
            <a:endParaRPr lang="zh-CN" altLang="zh-CN" dirty="0" smtClean="0"/>
          </a:p>
          <a:p>
            <a:pPr>
              <a:spcBef>
                <a:spcPts val="600"/>
              </a:spcBef>
              <a:buNone/>
            </a:pPr>
            <a:r>
              <a:rPr lang="en-US" altLang="zh-CN" dirty="0" smtClean="0"/>
              <a:t>AS </a:t>
            </a:r>
            <a:endParaRPr lang="zh-CN" altLang="zh-CN" dirty="0" smtClean="0"/>
          </a:p>
          <a:p>
            <a:pPr>
              <a:spcBef>
                <a:spcPts val="600"/>
              </a:spcBef>
              <a:buNone/>
            </a:pPr>
            <a:r>
              <a:rPr lang="en-US" altLang="zh-CN" dirty="0" smtClean="0"/>
              <a:t>  </a:t>
            </a:r>
            <a:r>
              <a:rPr lang="en-US" altLang="zh-CN" dirty="0" smtClean="0">
                <a:solidFill>
                  <a:srgbClr val="FF0000"/>
                </a:solidFill>
              </a:rPr>
              <a:t>SQL </a:t>
            </a:r>
            <a:r>
              <a:rPr lang="zh-CN" altLang="zh-CN" dirty="0" smtClean="0">
                <a:solidFill>
                  <a:srgbClr val="FF0000"/>
                </a:solidFill>
              </a:rPr>
              <a:t>语句</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注意</a:t>
            </a:r>
            <a:endParaRPr lang="zh-CN" altLang="en-US" dirty="0"/>
          </a:p>
        </p:txBody>
      </p:sp>
      <p:sp>
        <p:nvSpPr>
          <p:cNvPr id="3" name="内容占位符 2"/>
          <p:cNvSpPr>
            <a:spLocks noGrp="1"/>
          </p:cNvSpPr>
          <p:nvPr>
            <p:ph idx="1"/>
          </p:nvPr>
        </p:nvSpPr>
        <p:spPr>
          <a:xfrm>
            <a:off x="395536" y="1340768"/>
            <a:ext cx="8280920" cy="4752528"/>
          </a:xfrm>
        </p:spPr>
        <p:txBody>
          <a:bodyPr/>
          <a:lstStyle/>
          <a:p>
            <a:pPr lvl="0">
              <a:spcBef>
                <a:spcPts val="200"/>
              </a:spcBef>
            </a:pPr>
            <a:r>
              <a:rPr lang="zh-CN" altLang="zh-CN" sz="2900" dirty="0" smtClean="0"/>
              <a:t>在一个表上可以建立多个名称不同、类型各异的触发器，每个触发器可由所有三个操作引发</a:t>
            </a:r>
            <a:endParaRPr lang="en-US" altLang="zh-CN" sz="2900" dirty="0" smtClean="0"/>
          </a:p>
          <a:p>
            <a:pPr lvl="0">
              <a:spcBef>
                <a:spcPts val="200"/>
              </a:spcBef>
            </a:pPr>
            <a:r>
              <a:rPr lang="zh-CN" altLang="zh-CN" sz="2900" dirty="0" smtClean="0"/>
              <a:t>对</a:t>
            </a:r>
            <a:r>
              <a:rPr lang="en-US" altLang="zh-CN" sz="2900" dirty="0" smtClean="0">
                <a:solidFill>
                  <a:srgbClr val="FF0000"/>
                </a:solidFill>
              </a:rPr>
              <a:t>AFTER</a:t>
            </a:r>
            <a:r>
              <a:rPr lang="zh-CN" altLang="zh-CN" sz="2900" dirty="0" smtClean="0">
                <a:solidFill>
                  <a:srgbClr val="FF0000"/>
                </a:solidFill>
              </a:rPr>
              <a:t>型</a:t>
            </a:r>
            <a:r>
              <a:rPr lang="zh-CN" altLang="zh-CN" sz="2900" dirty="0" smtClean="0"/>
              <a:t>触发器，可以在同一种操作上建立多个触发器；</a:t>
            </a:r>
            <a:endParaRPr lang="en-US" altLang="zh-CN" sz="2900" dirty="0" smtClean="0"/>
          </a:p>
          <a:p>
            <a:pPr lvl="0">
              <a:spcBef>
                <a:spcPts val="200"/>
              </a:spcBef>
            </a:pPr>
            <a:r>
              <a:rPr lang="zh-CN" altLang="zh-CN" sz="2900" dirty="0" smtClean="0"/>
              <a:t>对</a:t>
            </a:r>
            <a:r>
              <a:rPr lang="en-US" altLang="zh-CN" sz="2900" dirty="0" smtClean="0">
                <a:solidFill>
                  <a:srgbClr val="FF0000"/>
                </a:solidFill>
              </a:rPr>
              <a:t>INSTEAD OF</a:t>
            </a:r>
            <a:r>
              <a:rPr lang="zh-CN" altLang="zh-CN" sz="2900" dirty="0" smtClean="0">
                <a:solidFill>
                  <a:srgbClr val="FF0000"/>
                </a:solidFill>
              </a:rPr>
              <a:t>型</a:t>
            </a:r>
            <a:r>
              <a:rPr lang="zh-CN" altLang="zh-CN" sz="2900" dirty="0" smtClean="0"/>
              <a:t>触发器，在同一种操作上只能建立一个触发器。</a:t>
            </a:r>
          </a:p>
          <a:p>
            <a:pPr>
              <a:spcBef>
                <a:spcPts val="200"/>
              </a:spcBef>
            </a:pPr>
            <a:r>
              <a:rPr lang="zh-CN" altLang="zh-CN" sz="2900" dirty="0" smtClean="0"/>
              <a:t>大部分</a:t>
            </a:r>
            <a:r>
              <a:rPr lang="en-US" altLang="zh-CN" sz="2900" dirty="0" smtClean="0"/>
              <a:t>SQL</a:t>
            </a:r>
            <a:r>
              <a:rPr lang="zh-CN" altLang="zh-CN" sz="2900" dirty="0" smtClean="0"/>
              <a:t>语句都可用在触发器中，但所有的创建和更改数据库以及数据库对象的语句、所有的</a:t>
            </a:r>
            <a:r>
              <a:rPr lang="en-US" altLang="zh-CN" sz="2900" dirty="0" smtClean="0"/>
              <a:t>DROP</a:t>
            </a:r>
            <a:r>
              <a:rPr lang="zh-CN" altLang="zh-CN" sz="2900" dirty="0" smtClean="0"/>
              <a:t>语句都不允许在触发器中使用。</a:t>
            </a:r>
            <a:endParaRPr lang="zh-CN" altLang="en-US" sz="29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两个特殊的临时表</a:t>
            </a:r>
            <a:endParaRPr lang="zh-CN" altLang="en-US" dirty="0"/>
          </a:p>
        </p:txBody>
      </p:sp>
      <p:sp>
        <p:nvSpPr>
          <p:cNvPr id="3" name="内容占位符 2"/>
          <p:cNvSpPr>
            <a:spLocks noGrp="1"/>
          </p:cNvSpPr>
          <p:nvPr>
            <p:ph idx="1"/>
          </p:nvPr>
        </p:nvSpPr>
        <p:spPr/>
        <p:txBody>
          <a:bodyPr/>
          <a:lstStyle/>
          <a:p>
            <a:pPr lvl="0">
              <a:spcBef>
                <a:spcPts val="300"/>
              </a:spcBef>
            </a:pPr>
            <a:r>
              <a:rPr lang="zh-CN" altLang="zh-CN" sz="2800" dirty="0" smtClean="0"/>
              <a:t>在触发器中可以使用两个特殊的临时表：</a:t>
            </a:r>
            <a:endParaRPr lang="en-US" altLang="zh-CN" sz="2800" dirty="0" smtClean="0"/>
          </a:p>
          <a:p>
            <a:pPr lvl="1">
              <a:spcBef>
                <a:spcPts val="300"/>
              </a:spcBef>
            </a:pPr>
            <a:r>
              <a:rPr lang="en-US" altLang="zh-CN" sz="2800" dirty="0" smtClean="0">
                <a:solidFill>
                  <a:srgbClr val="0000FF"/>
                </a:solidFill>
              </a:rPr>
              <a:t>INSERTED</a:t>
            </a:r>
          </a:p>
          <a:p>
            <a:pPr lvl="1">
              <a:spcBef>
                <a:spcPts val="300"/>
              </a:spcBef>
            </a:pPr>
            <a:r>
              <a:rPr lang="en-US" altLang="zh-CN" sz="2800" dirty="0" smtClean="0">
                <a:solidFill>
                  <a:srgbClr val="0000FF"/>
                </a:solidFill>
              </a:rPr>
              <a:t>DELETED</a:t>
            </a:r>
          </a:p>
          <a:p>
            <a:pPr lvl="0">
              <a:spcBef>
                <a:spcPts val="300"/>
              </a:spcBef>
            </a:pPr>
            <a:r>
              <a:rPr lang="zh-CN" altLang="en-US" sz="2800" dirty="0" smtClean="0"/>
              <a:t>由系统自动创建，</a:t>
            </a:r>
            <a:r>
              <a:rPr lang="zh-CN" altLang="zh-CN" sz="2800" dirty="0" smtClean="0"/>
              <a:t>结构同建立触发器的表结构</a:t>
            </a:r>
            <a:endParaRPr lang="en-US" altLang="zh-CN" sz="2800" dirty="0" smtClean="0"/>
          </a:p>
          <a:p>
            <a:pPr lvl="0">
              <a:spcBef>
                <a:spcPts val="300"/>
              </a:spcBef>
            </a:pPr>
            <a:r>
              <a:rPr lang="zh-CN" altLang="zh-CN" sz="2800" dirty="0" smtClean="0"/>
              <a:t>只能用在触发器代码中。</a:t>
            </a:r>
          </a:p>
          <a:p>
            <a:pPr lvl="0">
              <a:spcBef>
                <a:spcPts val="300"/>
              </a:spcBef>
            </a:pPr>
            <a:r>
              <a:rPr lang="en-US" altLang="zh-CN" sz="2800" dirty="0" smtClean="0">
                <a:solidFill>
                  <a:srgbClr val="FF0000"/>
                </a:solidFill>
              </a:rPr>
              <a:t>INSERTED</a:t>
            </a:r>
            <a:r>
              <a:rPr lang="zh-CN" altLang="en-US" sz="2800" dirty="0" smtClean="0"/>
              <a:t>：</a:t>
            </a:r>
            <a:r>
              <a:rPr lang="zh-CN" altLang="zh-CN" sz="2800" dirty="0" smtClean="0"/>
              <a:t>保存</a:t>
            </a:r>
            <a:r>
              <a:rPr lang="en-US" altLang="zh-CN" sz="2800" dirty="0" smtClean="0"/>
              <a:t>INSERT</a:t>
            </a:r>
            <a:r>
              <a:rPr lang="zh-CN" altLang="zh-CN" sz="2800" dirty="0" smtClean="0"/>
              <a:t>操作中新插入的数据和</a:t>
            </a:r>
            <a:r>
              <a:rPr lang="en-US" altLang="zh-CN" sz="2800" dirty="0" smtClean="0"/>
              <a:t>UPDATE</a:t>
            </a:r>
            <a:r>
              <a:rPr lang="zh-CN" altLang="zh-CN" sz="2800" dirty="0" smtClean="0"/>
              <a:t>操作中更新后的数据；</a:t>
            </a:r>
          </a:p>
          <a:p>
            <a:pPr>
              <a:spcBef>
                <a:spcPts val="300"/>
              </a:spcBef>
            </a:pPr>
            <a:r>
              <a:rPr lang="en-US" altLang="zh-CN" sz="2800" dirty="0" smtClean="0">
                <a:solidFill>
                  <a:srgbClr val="FF0000"/>
                </a:solidFill>
              </a:rPr>
              <a:t>DELETED</a:t>
            </a:r>
            <a:r>
              <a:rPr lang="zh-CN" altLang="en-US" sz="2800" dirty="0" smtClean="0"/>
              <a:t>：</a:t>
            </a:r>
            <a:r>
              <a:rPr lang="zh-CN" altLang="zh-CN" sz="2800" dirty="0" smtClean="0"/>
              <a:t>保存</a:t>
            </a:r>
            <a:r>
              <a:rPr lang="en-US" altLang="zh-CN" sz="2800" dirty="0" smtClean="0"/>
              <a:t>DELETE</a:t>
            </a:r>
            <a:r>
              <a:rPr lang="zh-CN" altLang="zh-CN" sz="2800" dirty="0" smtClean="0"/>
              <a:t>操作删除的数据和</a:t>
            </a:r>
            <a:r>
              <a:rPr lang="en-US" altLang="zh-CN" sz="2800" dirty="0" smtClean="0"/>
              <a:t>UPDATE</a:t>
            </a:r>
            <a:r>
              <a:rPr lang="zh-CN" altLang="zh-CN" sz="2800" dirty="0" smtClean="0"/>
              <a:t>操作中更新前的数据</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后触发型触发器</a:t>
            </a:r>
            <a:endParaRPr lang="zh-CN" altLang="en-US" dirty="0"/>
          </a:p>
        </p:txBody>
      </p:sp>
      <p:sp>
        <p:nvSpPr>
          <p:cNvPr id="3" name="内容占位符 2"/>
          <p:cNvSpPr>
            <a:spLocks noGrp="1"/>
          </p:cNvSpPr>
          <p:nvPr>
            <p:ph idx="1"/>
          </p:nvPr>
        </p:nvSpPr>
        <p:spPr>
          <a:xfrm>
            <a:off x="611560" y="1412776"/>
            <a:ext cx="8001000" cy="1512168"/>
          </a:xfrm>
        </p:spPr>
        <p:txBody>
          <a:bodyPr/>
          <a:lstStyle/>
          <a:p>
            <a:r>
              <a:rPr lang="zh-CN" altLang="zh-CN" dirty="0" smtClean="0"/>
              <a:t>当后触发型触发器执行时，引发触发器执行的数据操作语句已经执行完成</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a:t>
            </a:fld>
            <a:endParaRPr lang="zh-CN" altLang="en-US"/>
          </a:p>
        </p:txBody>
      </p:sp>
      <p:sp>
        <p:nvSpPr>
          <p:cNvPr id="17" name="TextBox 16"/>
          <p:cNvSpPr txBox="1"/>
          <p:nvPr/>
        </p:nvSpPr>
        <p:spPr>
          <a:xfrm>
            <a:off x="1259632" y="2852936"/>
            <a:ext cx="6552728" cy="584775"/>
          </a:xfrm>
          <a:prstGeom prst="rect">
            <a:avLst/>
          </a:prstGeom>
          <a:noFill/>
          <a:ln w="25400">
            <a:solidFill>
              <a:schemeClr val="tx1"/>
            </a:solidFill>
          </a:ln>
        </p:spPr>
        <p:txBody>
          <a:bodyPr wrap="square" rtlCol="0">
            <a:spAutoFit/>
          </a:bodyPr>
          <a:lstStyle/>
          <a:p>
            <a:pPr algn="ctr">
              <a:spcBef>
                <a:spcPts val="600"/>
              </a:spcBef>
              <a:spcAft>
                <a:spcPts val="600"/>
              </a:spcAft>
            </a:pPr>
            <a:r>
              <a:rPr lang="zh-CN" altLang="en-US" sz="3200" b="1" dirty="0" smtClean="0">
                <a:solidFill>
                  <a:srgbClr val="0000FF"/>
                </a:solidFill>
                <a:latin typeface="楷体_GB2312" pitchFamily="49" charset="-122"/>
                <a:ea typeface="楷体_GB2312" pitchFamily="49" charset="-122"/>
              </a:rPr>
              <a:t>执行到引发触发器执行的操作语句</a:t>
            </a:r>
            <a:endParaRPr lang="zh-CN" altLang="en-US" sz="3200" b="1" dirty="0">
              <a:solidFill>
                <a:srgbClr val="0000FF"/>
              </a:solidFill>
              <a:latin typeface="楷体_GB2312" pitchFamily="49" charset="-122"/>
              <a:ea typeface="楷体_GB2312" pitchFamily="49" charset="-122"/>
            </a:endParaRPr>
          </a:p>
        </p:txBody>
      </p:sp>
      <p:sp>
        <p:nvSpPr>
          <p:cNvPr id="18" name="TextBox 17"/>
          <p:cNvSpPr txBox="1"/>
          <p:nvPr/>
        </p:nvSpPr>
        <p:spPr>
          <a:xfrm>
            <a:off x="1259632" y="5004465"/>
            <a:ext cx="6552728" cy="584775"/>
          </a:xfrm>
          <a:prstGeom prst="rect">
            <a:avLst/>
          </a:prstGeom>
          <a:noFill/>
          <a:ln w="25400">
            <a:solidFill>
              <a:schemeClr val="tx1"/>
            </a:solidFill>
          </a:ln>
        </p:spPr>
        <p:txBody>
          <a:bodyPr wrap="square" rtlCol="0">
            <a:spAutoFit/>
          </a:bodyPr>
          <a:lstStyle/>
          <a:p>
            <a:pPr algn="ctr"/>
            <a:r>
              <a:rPr lang="zh-CN" altLang="en-US" sz="3200" b="1" dirty="0" smtClean="0">
                <a:solidFill>
                  <a:srgbClr val="0000FF"/>
                </a:solidFill>
                <a:latin typeface="楷体_GB2312" pitchFamily="49" charset="-122"/>
                <a:ea typeface="楷体_GB2312" pitchFamily="49" charset="-122"/>
              </a:rPr>
              <a:t>执行触发器</a:t>
            </a:r>
            <a:endParaRPr lang="zh-CN" altLang="en-US" sz="3200" b="1" dirty="0">
              <a:solidFill>
                <a:srgbClr val="0000FF"/>
              </a:solidFill>
              <a:latin typeface="楷体_GB2312" pitchFamily="49" charset="-122"/>
              <a:ea typeface="楷体_GB2312" pitchFamily="49" charset="-122"/>
            </a:endParaRPr>
          </a:p>
        </p:txBody>
      </p:sp>
      <p:cxnSp>
        <p:nvCxnSpPr>
          <p:cNvPr id="19" name="直接箭头连接符 18"/>
          <p:cNvCxnSpPr/>
          <p:nvPr/>
        </p:nvCxnSpPr>
        <p:spPr>
          <a:xfrm rot="5400000">
            <a:off x="4292679" y="3658890"/>
            <a:ext cx="486634"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59632" y="3924345"/>
            <a:ext cx="6552728" cy="584775"/>
          </a:xfrm>
          <a:prstGeom prst="rect">
            <a:avLst/>
          </a:prstGeom>
          <a:noFill/>
          <a:ln w="25400">
            <a:solidFill>
              <a:schemeClr val="tx1"/>
            </a:solidFill>
          </a:ln>
        </p:spPr>
        <p:txBody>
          <a:bodyPr wrap="square" rtlCol="0">
            <a:spAutoFit/>
          </a:bodyPr>
          <a:lstStyle/>
          <a:p>
            <a:pPr algn="ctr"/>
            <a:r>
              <a:rPr lang="zh-CN" altLang="en-US" sz="3200" b="1" dirty="0" smtClean="0">
                <a:solidFill>
                  <a:srgbClr val="0000FF"/>
                </a:solidFill>
                <a:latin typeface="楷体_GB2312" pitchFamily="49" charset="-122"/>
                <a:ea typeface="楷体_GB2312" pitchFamily="49" charset="-122"/>
              </a:rPr>
              <a:t>执行该语句</a:t>
            </a:r>
            <a:endParaRPr lang="zh-CN" altLang="en-US" sz="3200" b="1" dirty="0">
              <a:solidFill>
                <a:srgbClr val="0000FF"/>
              </a:solidFill>
              <a:latin typeface="楷体_GB2312" pitchFamily="49" charset="-122"/>
              <a:ea typeface="楷体_GB2312" pitchFamily="49" charset="-122"/>
            </a:endParaRPr>
          </a:p>
        </p:txBody>
      </p:sp>
      <p:cxnSp>
        <p:nvCxnSpPr>
          <p:cNvPr id="24" name="直接箭头连接符 23"/>
          <p:cNvCxnSpPr>
            <a:stCxn id="21" idx="2"/>
            <a:endCxn id="18" idx="0"/>
          </p:cNvCxnSpPr>
          <p:nvPr/>
        </p:nvCxnSpPr>
        <p:spPr>
          <a:xfrm rot="5400000">
            <a:off x="4288324" y="4756792"/>
            <a:ext cx="49534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04800"/>
            <a:ext cx="8424936" cy="819150"/>
          </a:xfrm>
        </p:spPr>
        <p:txBody>
          <a:bodyPr/>
          <a:lstStyle/>
          <a:p>
            <a:r>
              <a:rPr lang="zh-CN" altLang="en-US" sz="3800" dirty="0" smtClean="0"/>
              <a:t>示例：</a:t>
            </a:r>
            <a:r>
              <a:rPr lang="zh-CN" altLang="zh-CN" sz="3800" dirty="0" smtClean="0"/>
              <a:t>维护不同表数据之间的取值约束</a:t>
            </a:r>
            <a:endParaRPr lang="zh-CN" altLang="en-US" sz="3800" dirty="0"/>
          </a:p>
        </p:txBody>
      </p:sp>
      <p:sp>
        <p:nvSpPr>
          <p:cNvPr id="3" name="内容占位符 2"/>
          <p:cNvSpPr>
            <a:spLocks noGrp="1"/>
          </p:cNvSpPr>
          <p:nvPr>
            <p:ph idx="1"/>
          </p:nvPr>
        </p:nvSpPr>
        <p:spPr>
          <a:xfrm>
            <a:off x="251520" y="1340768"/>
            <a:ext cx="8568952" cy="4752528"/>
          </a:xfrm>
        </p:spPr>
        <p:txBody>
          <a:bodyPr/>
          <a:lstStyle/>
          <a:p>
            <a:r>
              <a:rPr lang="zh-CN" altLang="zh-CN" sz="2600" dirty="0" smtClean="0"/>
              <a:t>例</a:t>
            </a:r>
            <a:r>
              <a:rPr lang="en-US" altLang="zh-CN" sz="2600" dirty="0" smtClean="0"/>
              <a:t>1</a:t>
            </a:r>
            <a:r>
              <a:rPr lang="en-US" altLang="zh-CN" sz="2600" dirty="0" smtClean="0"/>
              <a:t>.</a:t>
            </a:r>
            <a:r>
              <a:rPr lang="zh-CN" altLang="zh-CN" sz="2600" dirty="0"/>
              <a:t>设有职工表（职工号，姓名，工作编号，工资）和工作表（工作编号，最低工资，最高工资），编写限制职工工资必须在相应工作的最低工资到最高工资之间的后触发型触发器</a:t>
            </a:r>
            <a:r>
              <a:rPr lang="zh-CN" altLang="zh-CN" sz="2600" dirty="0" smtClean="0"/>
              <a:t>。</a:t>
            </a:r>
            <a:endParaRPr lang="zh-CN" altLang="zh-CN" sz="2600" dirty="0" smtClean="0"/>
          </a:p>
          <a:p>
            <a:pPr>
              <a:lnSpc>
                <a:spcPct val="100000"/>
              </a:lnSpc>
              <a:spcBef>
                <a:spcPts val="0"/>
              </a:spcBef>
              <a:buNone/>
            </a:pPr>
            <a:r>
              <a:rPr lang="en-US" altLang="zh-CN" sz="2600" dirty="0" smtClean="0">
                <a:solidFill>
                  <a:srgbClr val="0000FF"/>
                </a:solidFill>
              </a:rPr>
              <a:t>CREATE Trigger </a:t>
            </a:r>
            <a:r>
              <a:rPr lang="en-US" altLang="zh-CN" sz="2600" dirty="0" err="1" smtClean="0">
                <a:solidFill>
                  <a:srgbClr val="0000FF"/>
                </a:solidFill>
              </a:rPr>
              <a:t>tri_Salary</a:t>
            </a:r>
            <a:endParaRPr lang="zh-CN" altLang="zh-CN" sz="2600" dirty="0" smtClean="0">
              <a:solidFill>
                <a:srgbClr val="0000FF"/>
              </a:solidFill>
            </a:endParaRPr>
          </a:p>
          <a:p>
            <a:pPr>
              <a:lnSpc>
                <a:spcPct val="100000"/>
              </a:lnSpc>
              <a:spcBef>
                <a:spcPts val="0"/>
              </a:spcBef>
              <a:buNone/>
            </a:pPr>
            <a:r>
              <a:rPr lang="en-US" altLang="zh-CN" sz="2600" dirty="0" smtClean="0">
                <a:solidFill>
                  <a:srgbClr val="0000FF"/>
                </a:solidFill>
              </a:rPr>
              <a:t>  ON </a:t>
            </a:r>
            <a:r>
              <a:rPr lang="zh-CN" altLang="zh-CN" sz="2600" dirty="0" smtClean="0">
                <a:solidFill>
                  <a:srgbClr val="0000FF"/>
                </a:solidFill>
              </a:rPr>
              <a:t>职工表 </a:t>
            </a:r>
            <a:r>
              <a:rPr lang="en-US" altLang="zh-CN" sz="2600" dirty="0" smtClean="0">
                <a:solidFill>
                  <a:srgbClr val="0000FF"/>
                </a:solidFill>
              </a:rPr>
              <a:t>AFTER INSERT, UPDATE</a:t>
            </a:r>
            <a:endParaRPr lang="zh-CN" altLang="zh-CN" sz="2600" dirty="0" smtClean="0">
              <a:solidFill>
                <a:srgbClr val="0000FF"/>
              </a:solidFill>
            </a:endParaRPr>
          </a:p>
          <a:p>
            <a:pPr>
              <a:lnSpc>
                <a:spcPct val="100000"/>
              </a:lnSpc>
              <a:spcBef>
                <a:spcPts val="0"/>
              </a:spcBef>
              <a:buNone/>
            </a:pPr>
            <a:r>
              <a:rPr lang="en-US" altLang="zh-CN" sz="2600" dirty="0" smtClean="0">
                <a:solidFill>
                  <a:srgbClr val="0000FF"/>
                </a:solidFill>
              </a:rPr>
              <a:t>AS</a:t>
            </a:r>
            <a:endParaRPr lang="zh-CN" altLang="zh-CN" sz="2600" dirty="0" smtClean="0">
              <a:solidFill>
                <a:srgbClr val="0000FF"/>
              </a:solidFill>
            </a:endParaRPr>
          </a:p>
          <a:p>
            <a:pPr>
              <a:lnSpc>
                <a:spcPct val="100000"/>
              </a:lnSpc>
              <a:spcBef>
                <a:spcPts val="0"/>
              </a:spcBef>
              <a:buNone/>
            </a:pPr>
            <a:r>
              <a:rPr lang="en-US" altLang="zh-CN" sz="2600" dirty="0" smtClean="0">
                <a:solidFill>
                  <a:srgbClr val="0000FF"/>
                </a:solidFill>
              </a:rPr>
              <a:t>  IF EXISTS(SELECT * FROM </a:t>
            </a:r>
            <a:r>
              <a:rPr lang="zh-CN" altLang="zh-CN" sz="2600" dirty="0" smtClean="0">
                <a:solidFill>
                  <a:srgbClr val="0000FF"/>
                </a:solidFill>
              </a:rPr>
              <a:t>职工表 </a:t>
            </a:r>
            <a:r>
              <a:rPr lang="en-US" altLang="zh-CN" sz="2600" dirty="0" smtClean="0">
                <a:solidFill>
                  <a:srgbClr val="0000FF"/>
                </a:solidFill>
              </a:rPr>
              <a:t>a </a:t>
            </a:r>
          </a:p>
          <a:p>
            <a:pPr>
              <a:lnSpc>
                <a:spcPct val="100000"/>
              </a:lnSpc>
              <a:spcBef>
                <a:spcPts val="0"/>
              </a:spcBef>
              <a:buNone/>
            </a:pPr>
            <a:r>
              <a:rPr lang="en-US" altLang="zh-CN" sz="2600" dirty="0" smtClean="0">
                <a:solidFill>
                  <a:srgbClr val="0000FF"/>
                </a:solidFill>
              </a:rPr>
              <a:t>    JOIN </a:t>
            </a:r>
            <a:r>
              <a:rPr lang="zh-CN" altLang="zh-CN" sz="2600" dirty="0" smtClean="0">
                <a:solidFill>
                  <a:srgbClr val="0000FF"/>
                </a:solidFill>
              </a:rPr>
              <a:t>工作表 </a:t>
            </a:r>
            <a:r>
              <a:rPr lang="en-US" altLang="zh-CN" sz="2600" dirty="0" smtClean="0">
                <a:solidFill>
                  <a:srgbClr val="0000FF"/>
                </a:solidFill>
              </a:rPr>
              <a:t>b ON a.</a:t>
            </a:r>
            <a:r>
              <a:rPr lang="zh-CN" altLang="zh-CN" sz="2600" dirty="0" smtClean="0">
                <a:solidFill>
                  <a:srgbClr val="0000FF"/>
                </a:solidFill>
              </a:rPr>
              <a:t>工作编号</a:t>
            </a:r>
            <a:r>
              <a:rPr lang="en-US" altLang="zh-CN" sz="2600" dirty="0" smtClean="0">
                <a:solidFill>
                  <a:srgbClr val="0000FF"/>
                </a:solidFill>
              </a:rPr>
              <a:t>= b.</a:t>
            </a:r>
            <a:r>
              <a:rPr lang="zh-CN" altLang="zh-CN" sz="2600" dirty="0" smtClean="0">
                <a:solidFill>
                  <a:srgbClr val="0000FF"/>
                </a:solidFill>
              </a:rPr>
              <a:t>工作编号</a:t>
            </a:r>
          </a:p>
          <a:p>
            <a:pPr>
              <a:lnSpc>
                <a:spcPct val="100000"/>
              </a:lnSpc>
              <a:spcBef>
                <a:spcPts val="0"/>
              </a:spcBef>
              <a:buNone/>
            </a:pPr>
            <a:r>
              <a:rPr lang="en-US" altLang="zh-CN" sz="2600" dirty="0" smtClean="0">
                <a:solidFill>
                  <a:srgbClr val="0000FF"/>
                </a:solidFill>
              </a:rPr>
              <a:t>    WHERE </a:t>
            </a:r>
            <a:r>
              <a:rPr lang="zh-CN" altLang="zh-CN" sz="2600" dirty="0" smtClean="0">
                <a:solidFill>
                  <a:srgbClr val="0000FF"/>
                </a:solidFill>
              </a:rPr>
              <a:t>工资 </a:t>
            </a:r>
            <a:r>
              <a:rPr lang="en-US" altLang="zh-CN" sz="2600" dirty="0" smtClean="0">
                <a:solidFill>
                  <a:srgbClr val="0000FF"/>
                </a:solidFill>
              </a:rPr>
              <a:t>NOT BETWEEN </a:t>
            </a:r>
            <a:r>
              <a:rPr lang="zh-CN" altLang="zh-CN" sz="2600" dirty="0" smtClean="0">
                <a:solidFill>
                  <a:srgbClr val="0000FF"/>
                </a:solidFill>
              </a:rPr>
              <a:t>最低工资 </a:t>
            </a:r>
            <a:r>
              <a:rPr lang="en-US" altLang="zh-CN" sz="2600" dirty="0" smtClean="0">
                <a:solidFill>
                  <a:srgbClr val="0000FF"/>
                </a:solidFill>
              </a:rPr>
              <a:t>AND </a:t>
            </a:r>
            <a:r>
              <a:rPr lang="zh-CN" altLang="zh-CN" sz="2600" dirty="0" smtClean="0">
                <a:solidFill>
                  <a:srgbClr val="0000FF"/>
                </a:solidFill>
              </a:rPr>
              <a:t>最高工资</a:t>
            </a:r>
            <a:r>
              <a:rPr lang="en-US" altLang="zh-CN" sz="2600" dirty="0" smtClean="0">
                <a:solidFill>
                  <a:srgbClr val="0000FF"/>
                </a:solidFill>
              </a:rPr>
              <a:t>)</a:t>
            </a:r>
            <a:endParaRPr lang="zh-CN" altLang="zh-CN" sz="2600" dirty="0" smtClean="0">
              <a:solidFill>
                <a:srgbClr val="0000FF"/>
              </a:solidFill>
            </a:endParaRPr>
          </a:p>
          <a:p>
            <a:pPr>
              <a:lnSpc>
                <a:spcPct val="100000"/>
              </a:lnSpc>
              <a:spcBef>
                <a:spcPts val="0"/>
              </a:spcBef>
              <a:buNone/>
            </a:pPr>
            <a:r>
              <a:rPr lang="en-US" altLang="zh-CN" sz="2600" dirty="0" smtClean="0">
                <a:solidFill>
                  <a:srgbClr val="0000FF"/>
                </a:solidFill>
              </a:rPr>
              <a:t>    </a:t>
            </a:r>
            <a:r>
              <a:rPr lang="en-US" altLang="zh-CN" sz="2600" dirty="0" smtClean="0">
                <a:solidFill>
                  <a:srgbClr val="C00000"/>
                </a:solidFill>
              </a:rPr>
              <a:t>ROLLBACK</a:t>
            </a:r>
            <a:r>
              <a:rPr lang="en-US" altLang="zh-CN" sz="2600" dirty="0" smtClean="0">
                <a:solidFill>
                  <a:srgbClr val="0000FF"/>
                </a:solidFill>
              </a:rPr>
              <a:t>    </a:t>
            </a:r>
            <a:r>
              <a:rPr lang="en-US" altLang="zh-CN" sz="2600" dirty="0" smtClean="0">
                <a:solidFill>
                  <a:srgbClr val="006600"/>
                </a:solidFill>
              </a:rPr>
              <a:t>--</a:t>
            </a:r>
            <a:r>
              <a:rPr lang="zh-CN" altLang="zh-CN" sz="2600" dirty="0" smtClean="0">
                <a:solidFill>
                  <a:srgbClr val="006600"/>
                </a:solidFill>
              </a:rPr>
              <a:t>撤销操作</a:t>
            </a:r>
            <a:endParaRPr lang="zh-CN" altLang="en-US" sz="2600" dirty="0">
              <a:solidFill>
                <a:srgbClr val="0066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2776"/>
            <a:ext cx="8001000" cy="4680520"/>
          </a:xfrm>
        </p:spPr>
        <p:txBody>
          <a:bodyPr/>
          <a:lstStyle/>
          <a:p>
            <a:r>
              <a:rPr lang="zh-CN" altLang="zh-CN" sz="3200" dirty="0" smtClean="0"/>
              <a:t>例</a:t>
            </a:r>
            <a:r>
              <a:rPr lang="en-US" altLang="zh-CN" sz="3200" dirty="0" smtClean="0"/>
              <a:t>2</a:t>
            </a:r>
            <a:r>
              <a:rPr lang="en-US" altLang="zh-CN" sz="3200" dirty="0" smtClean="0"/>
              <a:t>.</a:t>
            </a:r>
            <a:r>
              <a:rPr lang="zh-CN" altLang="zh-CN" sz="3200" dirty="0"/>
              <a:t>编写后触发型触发器：限制每个学生总的选课门数不能超过</a:t>
            </a:r>
            <a:r>
              <a:rPr lang="en-US" altLang="zh-CN" sz="3200" dirty="0"/>
              <a:t>10</a:t>
            </a:r>
            <a:r>
              <a:rPr lang="zh-CN" altLang="zh-CN" sz="3200" dirty="0"/>
              <a:t>门</a:t>
            </a:r>
            <a:r>
              <a:rPr lang="zh-CN" altLang="zh-CN" sz="3200" dirty="0" smtClean="0"/>
              <a:t>。</a:t>
            </a:r>
            <a:endParaRPr lang="zh-CN" altLang="zh-CN" sz="3200" dirty="0" smtClean="0"/>
          </a:p>
          <a:p>
            <a:pPr marL="0" indent="0">
              <a:lnSpc>
                <a:spcPct val="100000"/>
              </a:lnSpc>
              <a:buNone/>
            </a:pPr>
            <a:r>
              <a:rPr lang="en-US" altLang="zh-CN" sz="2800" dirty="0">
                <a:solidFill>
                  <a:srgbClr val="0000FF"/>
                </a:solidFill>
              </a:rPr>
              <a:t>CREATE Trigger </a:t>
            </a:r>
            <a:r>
              <a:rPr lang="en-US" altLang="zh-CN" sz="2800" dirty="0" err="1">
                <a:solidFill>
                  <a:srgbClr val="0000FF"/>
                </a:solidFill>
              </a:rPr>
              <a:t>tri_Total_AFT</a:t>
            </a:r>
            <a:endParaRPr lang="zh-CN" altLang="zh-CN" sz="2800" dirty="0">
              <a:solidFill>
                <a:srgbClr val="0000FF"/>
              </a:solidFill>
            </a:endParaRPr>
          </a:p>
          <a:p>
            <a:pPr marL="0" indent="0">
              <a:lnSpc>
                <a:spcPct val="100000"/>
              </a:lnSpc>
              <a:buNone/>
            </a:pPr>
            <a:r>
              <a:rPr lang="en-US" altLang="zh-CN" sz="2800" dirty="0">
                <a:solidFill>
                  <a:srgbClr val="0000FF"/>
                </a:solidFill>
              </a:rPr>
              <a:t>  ON SC AFTER INSERT</a:t>
            </a:r>
            <a:endParaRPr lang="zh-CN" altLang="zh-CN" sz="2800" dirty="0">
              <a:solidFill>
                <a:srgbClr val="0000FF"/>
              </a:solidFill>
            </a:endParaRPr>
          </a:p>
          <a:p>
            <a:pPr marL="0" indent="0">
              <a:lnSpc>
                <a:spcPct val="100000"/>
              </a:lnSpc>
              <a:buNone/>
            </a:pPr>
            <a:r>
              <a:rPr lang="en-US" altLang="zh-CN" sz="2800" dirty="0">
                <a:solidFill>
                  <a:srgbClr val="0000FF"/>
                </a:solidFill>
              </a:rPr>
              <a:t>AS</a:t>
            </a:r>
            <a:endParaRPr lang="zh-CN" altLang="zh-CN" sz="2800" dirty="0">
              <a:solidFill>
                <a:srgbClr val="0000FF"/>
              </a:solidFill>
            </a:endParaRPr>
          </a:p>
          <a:p>
            <a:pPr marL="0" indent="0">
              <a:lnSpc>
                <a:spcPct val="100000"/>
              </a:lnSpc>
              <a:buNone/>
            </a:pPr>
            <a:r>
              <a:rPr lang="en-US" altLang="zh-CN" sz="2800" dirty="0">
                <a:solidFill>
                  <a:srgbClr val="0000FF"/>
                </a:solidFill>
              </a:rPr>
              <a:t>   IF (SELECT COUNT(*) FROM SC </a:t>
            </a:r>
            <a:endParaRPr lang="zh-CN" altLang="zh-CN" sz="2800" dirty="0">
              <a:solidFill>
                <a:srgbClr val="0000FF"/>
              </a:solidFill>
            </a:endParaRPr>
          </a:p>
          <a:p>
            <a:pPr marL="0" indent="0">
              <a:lnSpc>
                <a:spcPct val="100000"/>
              </a:lnSpc>
              <a:buNone/>
            </a:pPr>
            <a:r>
              <a:rPr lang="en-US" altLang="zh-CN" sz="2800" dirty="0" smtClean="0">
                <a:solidFill>
                  <a:srgbClr val="0000FF"/>
                </a:solidFill>
              </a:rPr>
              <a:t>        WHERE </a:t>
            </a:r>
            <a:r>
              <a:rPr lang="en-US" altLang="zh-CN" sz="2800" dirty="0" err="1">
                <a:solidFill>
                  <a:srgbClr val="0000FF"/>
                </a:solidFill>
              </a:rPr>
              <a:t>Sno</a:t>
            </a:r>
            <a:r>
              <a:rPr lang="en-US" altLang="zh-CN" sz="2800" dirty="0">
                <a:solidFill>
                  <a:srgbClr val="0000FF"/>
                </a:solidFill>
              </a:rPr>
              <a:t> IN </a:t>
            </a:r>
            <a:r>
              <a:rPr lang="en-US" altLang="zh-CN" sz="2800" dirty="0" smtClean="0">
                <a:solidFill>
                  <a:srgbClr val="0000FF"/>
                </a:solidFill>
              </a:rPr>
              <a:t>(</a:t>
            </a:r>
          </a:p>
          <a:p>
            <a:pPr marL="0" indent="0">
              <a:lnSpc>
                <a:spcPct val="100000"/>
              </a:lnSpc>
              <a:buNone/>
            </a:pPr>
            <a:r>
              <a:rPr lang="en-US" altLang="zh-CN" sz="2800" dirty="0">
                <a:solidFill>
                  <a:srgbClr val="0000FF"/>
                </a:solidFill>
              </a:rPr>
              <a:t> </a:t>
            </a:r>
            <a:r>
              <a:rPr lang="en-US" altLang="zh-CN" sz="2800" dirty="0" smtClean="0">
                <a:solidFill>
                  <a:srgbClr val="0000FF"/>
                </a:solidFill>
              </a:rPr>
              <a:t>        SELECT </a:t>
            </a:r>
            <a:r>
              <a:rPr lang="en-US" altLang="zh-CN" sz="2800" dirty="0" err="1">
                <a:solidFill>
                  <a:srgbClr val="0000FF"/>
                </a:solidFill>
              </a:rPr>
              <a:t>Sno</a:t>
            </a:r>
            <a:r>
              <a:rPr lang="en-US" altLang="zh-CN" sz="2800" dirty="0">
                <a:solidFill>
                  <a:srgbClr val="0000FF"/>
                </a:solidFill>
              </a:rPr>
              <a:t> FROM INSERTED)) &gt; 10</a:t>
            </a:r>
            <a:endParaRPr lang="zh-CN" altLang="zh-CN" sz="2800" dirty="0">
              <a:solidFill>
                <a:srgbClr val="0000FF"/>
              </a:solidFill>
            </a:endParaRPr>
          </a:p>
          <a:p>
            <a:pPr marL="0" indent="0">
              <a:lnSpc>
                <a:spcPct val="100000"/>
              </a:lnSpc>
              <a:buNone/>
            </a:pPr>
            <a:r>
              <a:rPr lang="en-US" altLang="zh-CN" sz="2800" dirty="0">
                <a:solidFill>
                  <a:srgbClr val="0000FF"/>
                </a:solidFill>
              </a:rPr>
              <a:t>     </a:t>
            </a:r>
            <a:r>
              <a:rPr lang="en-US" altLang="zh-CN" sz="2800" dirty="0" smtClean="0">
                <a:solidFill>
                  <a:srgbClr val="0000FF"/>
                </a:solidFill>
              </a:rPr>
              <a:t>ROLLBACK</a:t>
            </a:r>
            <a:endParaRPr lang="zh-CN" altLang="en-US" sz="2800" dirty="0">
              <a:solidFill>
                <a:srgbClr val="0000FF"/>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2016年3月3日7时37分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157257123</TotalTime>
  <Pages>0</Pages>
  <Words>1629</Words>
  <Characters>0</Characters>
  <Application>Microsoft Office PowerPoint</Application>
  <DocSecurity>0</DocSecurity>
  <PresentationFormat>全屏显示(4:3)</PresentationFormat>
  <Lines>0</Lines>
  <Paragraphs>266</Paragraphs>
  <Slides>30</Slides>
  <Notes>2</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30</vt:i4>
      </vt:variant>
    </vt:vector>
  </HeadingPairs>
  <TitlesOfParts>
    <vt:vector size="45" baseType="lpstr">
      <vt:lpstr>方正姚体</vt:lpstr>
      <vt:lpstr>仿宋_GB2312</vt:lpstr>
      <vt:lpstr>华文行楷</vt:lpstr>
      <vt:lpstr>华文楷体</vt:lpstr>
      <vt:lpstr>华文隶书</vt:lpstr>
      <vt:lpstr>楷体_GB2312</vt:lpstr>
      <vt:lpstr>宋体</vt:lpstr>
      <vt:lpstr>Arial</vt:lpstr>
      <vt:lpstr>Calibri</vt:lpstr>
      <vt:lpstr>Verdana</vt:lpstr>
      <vt:lpstr>Wingdings</vt:lpstr>
      <vt:lpstr>bistu-jsjxy</vt:lpstr>
      <vt:lpstr>自定义设计方案</vt:lpstr>
      <vt:lpstr>1_bistu-jsjxy</vt:lpstr>
      <vt:lpstr>Photoshop.Image.9</vt:lpstr>
      <vt:lpstr>数据库系统教程</vt:lpstr>
      <vt:lpstr>第7章 数据完整性约束</vt:lpstr>
      <vt:lpstr>7.1 触发器</vt:lpstr>
      <vt:lpstr>创建触发器</vt:lpstr>
      <vt:lpstr>注意</vt:lpstr>
      <vt:lpstr>两个特殊的临时表</vt:lpstr>
      <vt:lpstr>后触发型触发器</vt:lpstr>
      <vt:lpstr>示例：维护不同表数据之间的取值约束</vt:lpstr>
      <vt:lpstr>示例</vt:lpstr>
      <vt:lpstr>示例</vt:lpstr>
      <vt:lpstr>前触发型触发器</vt:lpstr>
      <vt:lpstr>示例</vt:lpstr>
      <vt:lpstr>示例</vt:lpstr>
      <vt:lpstr>删除触发器</vt:lpstr>
      <vt:lpstr>7.2 存储过程</vt:lpstr>
      <vt:lpstr>7.2.1 存储过程概念</vt:lpstr>
      <vt:lpstr>存储过程功能</vt:lpstr>
      <vt:lpstr>存储过程好处</vt:lpstr>
      <vt:lpstr>7.2.2 创建和执行存储过程</vt:lpstr>
      <vt:lpstr>执行存储过程的SQL语句</vt:lpstr>
      <vt:lpstr>PowerPoint 演示文稿</vt:lpstr>
      <vt:lpstr>PowerPoint 演示文稿</vt:lpstr>
      <vt:lpstr>PowerPoint 演示文稿</vt:lpstr>
      <vt:lpstr>参数传递方式</vt:lpstr>
      <vt:lpstr>示例</vt:lpstr>
      <vt:lpstr>关于默认值</vt:lpstr>
      <vt:lpstr>PowerPoint 演示文稿</vt:lpstr>
      <vt:lpstr>PowerPoint 演示文稿</vt:lpstr>
      <vt:lpstr>示例</vt:lpstr>
      <vt:lpstr>示例</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274</cp:revision>
  <cp:lastPrinted>1899-12-30T00:00:00Z</cp:lastPrinted>
  <dcterms:created xsi:type="dcterms:W3CDTF">2010-06-04T15:42:51Z</dcterms:created>
  <dcterms:modified xsi:type="dcterms:W3CDTF">2016-03-03T20:09:22Z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