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3" r:id="rId1"/>
    <p:sldMasterId id="2147484229" r:id="rId2"/>
    <p:sldMasterId id="2147484108" r:id="rId3"/>
    <p:sldMasterId id="2147483935" r:id="rId4"/>
  </p:sldMasterIdLst>
  <p:notesMasterIdLst>
    <p:notesMasterId r:id="rId103"/>
  </p:notesMasterIdLst>
  <p:sldIdLst>
    <p:sldId id="276" r:id="rId5"/>
    <p:sldId id="439" r:id="rId6"/>
    <p:sldId id="440" r:id="rId7"/>
    <p:sldId id="438" r:id="rId8"/>
    <p:sldId id="442" r:id="rId9"/>
    <p:sldId id="443" r:id="rId10"/>
    <p:sldId id="444" r:id="rId11"/>
    <p:sldId id="445" r:id="rId12"/>
    <p:sldId id="446" r:id="rId13"/>
    <p:sldId id="454" r:id="rId14"/>
    <p:sldId id="589" r:id="rId15"/>
    <p:sldId id="590" r:id="rId16"/>
    <p:sldId id="591" r:id="rId17"/>
    <p:sldId id="448" r:id="rId18"/>
    <p:sldId id="449" r:id="rId19"/>
    <p:sldId id="455" r:id="rId20"/>
    <p:sldId id="554" r:id="rId21"/>
    <p:sldId id="555" r:id="rId22"/>
    <p:sldId id="556" r:id="rId23"/>
    <p:sldId id="557" r:id="rId24"/>
    <p:sldId id="558" r:id="rId25"/>
    <p:sldId id="559" r:id="rId26"/>
    <p:sldId id="560" r:id="rId27"/>
    <p:sldId id="561" r:id="rId28"/>
    <p:sldId id="562" r:id="rId29"/>
    <p:sldId id="563" r:id="rId30"/>
    <p:sldId id="564" r:id="rId31"/>
    <p:sldId id="565" r:id="rId32"/>
    <p:sldId id="462" r:id="rId33"/>
    <p:sldId id="566" r:id="rId34"/>
    <p:sldId id="567" r:id="rId35"/>
    <p:sldId id="569" r:id="rId36"/>
    <p:sldId id="570" r:id="rId37"/>
    <p:sldId id="571" r:id="rId38"/>
    <p:sldId id="572" r:id="rId39"/>
    <p:sldId id="573" r:id="rId40"/>
    <p:sldId id="574" r:id="rId41"/>
    <p:sldId id="575" r:id="rId42"/>
    <p:sldId id="576" r:id="rId43"/>
    <p:sldId id="577" r:id="rId44"/>
    <p:sldId id="578" r:id="rId45"/>
    <p:sldId id="460" r:id="rId46"/>
    <p:sldId id="463" r:id="rId47"/>
    <p:sldId id="579" r:id="rId48"/>
    <p:sldId id="580" r:id="rId49"/>
    <p:sldId id="581" r:id="rId50"/>
    <p:sldId id="582" r:id="rId51"/>
    <p:sldId id="583" r:id="rId52"/>
    <p:sldId id="584" r:id="rId53"/>
    <p:sldId id="585" r:id="rId54"/>
    <p:sldId id="586" r:id="rId55"/>
    <p:sldId id="587" r:id="rId56"/>
    <p:sldId id="588" r:id="rId57"/>
    <p:sldId id="550" r:id="rId58"/>
    <p:sldId id="551" r:id="rId59"/>
    <p:sldId id="552" r:id="rId60"/>
    <p:sldId id="553" r:id="rId61"/>
    <p:sldId id="464" r:id="rId62"/>
    <p:sldId id="474" r:id="rId63"/>
    <p:sldId id="488" r:id="rId64"/>
    <p:sldId id="487" r:id="rId65"/>
    <p:sldId id="475" r:id="rId66"/>
    <p:sldId id="492" r:id="rId67"/>
    <p:sldId id="493" r:id="rId68"/>
    <p:sldId id="494" r:id="rId69"/>
    <p:sldId id="495" r:id="rId70"/>
    <p:sldId id="496" r:id="rId71"/>
    <p:sldId id="497" r:id="rId72"/>
    <p:sldId id="482" r:id="rId73"/>
    <p:sldId id="483" r:id="rId74"/>
    <p:sldId id="484" r:id="rId75"/>
    <p:sldId id="485" r:id="rId76"/>
    <p:sldId id="486" r:id="rId77"/>
    <p:sldId id="498" r:id="rId78"/>
    <p:sldId id="499" r:id="rId79"/>
    <p:sldId id="500" r:id="rId80"/>
    <p:sldId id="501" r:id="rId81"/>
    <p:sldId id="502" r:id="rId82"/>
    <p:sldId id="503" r:id="rId83"/>
    <p:sldId id="504" r:id="rId84"/>
    <p:sldId id="505" r:id="rId85"/>
    <p:sldId id="506" r:id="rId86"/>
    <p:sldId id="507" r:id="rId87"/>
    <p:sldId id="508" r:id="rId88"/>
    <p:sldId id="533" r:id="rId89"/>
    <p:sldId id="534" r:id="rId90"/>
    <p:sldId id="535" r:id="rId91"/>
    <p:sldId id="536" r:id="rId92"/>
    <p:sldId id="537" r:id="rId93"/>
    <p:sldId id="538" r:id="rId94"/>
    <p:sldId id="540" r:id="rId95"/>
    <p:sldId id="541" r:id="rId96"/>
    <p:sldId id="542" r:id="rId97"/>
    <p:sldId id="543" r:id="rId98"/>
    <p:sldId id="548" r:id="rId99"/>
    <p:sldId id="545" r:id="rId100"/>
    <p:sldId id="546" r:id="rId101"/>
    <p:sldId id="592" r:id="rId10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9AC"/>
    <a:srgbClr val="FF33CC"/>
    <a:srgbClr val="0000FF"/>
    <a:srgbClr val="006600"/>
    <a:srgbClr val="FFE38B"/>
    <a:srgbClr val="EFFFEF"/>
    <a:srgbClr val="004FEE"/>
    <a:srgbClr val="008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059" autoAdjust="0"/>
    <p:restoredTop sz="86937" autoAdjust="0"/>
  </p:normalViewPr>
  <p:slideViewPr>
    <p:cSldViewPr>
      <p:cViewPr varScale="1">
        <p:scale>
          <a:sx n="61" d="100"/>
          <a:sy n="61" d="100"/>
        </p:scale>
        <p:origin x="1104" y="66"/>
      </p:cViewPr>
      <p:guideLst>
        <p:guide orient="horz" pos="2160"/>
        <p:guide pos="2877"/>
      </p:guideLst>
    </p:cSldViewPr>
  </p:slideViewPr>
  <p:outlineViewPr>
    <p:cViewPr>
      <p:scale>
        <a:sx n="33" d="100"/>
        <a:sy n="33" d="100"/>
      </p:scale>
      <p:origin x="0" y="32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ableStyles" Target="tableStyle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B3771FB1-3F4C-425E-BD96-6AB3592DFAED}" type="datetimeFigureOut">
              <a:rPr lang="zh-CN" altLang="en-US"/>
              <a:pPr>
                <a:defRPr/>
              </a:pPr>
              <a:t>2016/3/6</a:t>
            </a:fld>
            <a:endParaRPr lang="zh-CN" altLang="en-US"/>
          </a:p>
        </p:txBody>
      </p:sp>
      <p:sp>
        <p:nvSpPr>
          <p:cNvPr id="59396" name="幻灯片图像占位符 3"/>
          <p:cNvSpPr>
            <a:spLocks noGrp="1" noRot="1" noChangeAspect="1" noChangeArrowheads="1"/>
          </p:cNvSpPr>
          <p:nvPr>
            <p:ph type="sldImg" idx="2"/>
          </p:nvPr>
        </p:nvSpPr>
        <p:spPr bwMode="auto">
          <a:xfrm>
            <a:off x="1143000" y="685800"/>
            <a:ext cx="4572000" cy="3429000"/>
          </a:xfrm>
          <a:prstGeom prst="rect">
            <a:avLst/>
          </a:prstGeom>
          <a:noFill/>
          <a:ln w="12700">
            <a:noFill/>
            <a:miter lim="800000"/>
            <a:headEnd/>
            <a:tailEnd/>
          </a:ln>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CDE88BB0-7D8B-4EE0-B0F7-358B00858D32}" type="slidenum">
              <a:rPr lang="zh-CN" altLang="en-US"/>
              <a:pPr>
                <a:defRPr/>
              </a:pPr>
              <a:t>‹#›</a:t>
            </a:fld>
            <a:endParaRPr lang="zh-CN" altLang="en-US"/>
          </a:p>
        </p:txBody>
      </p:sp>
    </p:spTree>
    <p:extLst>
      <p:ext uri="{BB962C8B-B14F-4D97-AF65-F5344CB8AC3E}">
        <p14:creationId xmlns:p14="http://schemas.microsoft.com/office/powerpoint/2010/main" val="18230000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a:solidFill>
              <a:srgbClr val="000000"/>
            </a:solidFill>
          </a:ln>
        </p:spPr>
      </p:sp>
      <p:sp>
        <p:nvSpPr>
          <p:cNvPr id="60419" name="备注占位符 2"/>
          <p:cNvSpPr>
            <a:spLocks noGrp="1"/>
          </p:cNvSpPr>
          <p:nvPr>
            <p:ph type="body" idx="1"/>
          </p:nvPr>
        </p:nvSpPr>
        <p:spPr>
          <a:noFill/>
          <a:ln w="9525"/>
        </p:spPr>
        <p:txBody>
          <a:bodyPr anchor="t"/>
          <a:lstStyle/>
          <a:p>
            <a:pPr eaLnBrk="1" hangingPunct="1">
              <a:spcBef>
                <a:spcPct val="0"/>
              </a:spcBef>
            </a:pPr>
            <a:r>
              <a:rPr lang="zh-CN" altLang="en-US" dirty="0" smtClean="0"/>
              <a:t>开场白：</a:t>
            </a:r>
          </a:p>
        </p:txBody>
      </p:sp>
      <p:sp>
        <p:nvSpPr>
          <p:cNvPr id="60420" name="灯片编号占位符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510CD81-6A4E-4D56-9E38-FBEBAFBCE54A}" type="slidenum">
              <a:rPr lang="zh-CN" altLang="en-US" sz="1200"/>
              <a:pPr algn="r"/>
              <a:t>1</a:t>
            </a:fld>
            <a:endParaRPr lang="zh-CN" altLang="en-US" sz="1200"/>
          </a:p>
        </p:txBody>
      </p:sp>
    </p:spTree>
    <p:extLst>
      <p:ext uri="{BB962C8B-B14F-4D97-AF65-F5344CB8AC3E}">
        <p14:creationId xmlns:p14="http://schemas.microsoft.com/office/powerpoint/2010/main" val="142690267"/>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C2510C9E-6E5B-4B24-8F08-1CD4224266F9}" type="datetime8">
              <a:rPr lang="zh-CN" altLang="en-US" smtClean="0"/>
              <a:t>2016年3月6日10时6分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C15C3BA7-7BCD-4FB6-91FA-488D83A0FFC0}"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746269C1-9D88-4409-B55A-F9A7FE6182D6}" type="datetime8">
              <a:rPr lang="zh-CN" altLang="en-US" smtClean="0"/>
              <a:t>2016年3月6日10时6分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541C99E4-F12E-4A4A-B557-866B0D4CA4B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B7B00F1A-00D7-474A-BD17-B39577734119}" type="datetime8">
              <a:rPr lang="zh-CN" altLang="en-US" smtClean="0"/>
              <a:t>2016年3月6日10时6分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D1A8DC01-70FE-46B3-B47B-5AD51869B4FE}"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a:lstStyle/>
          <a:p>
            <a:pPr lvl="0"/>
            <a:endParaRPr lang="zh-CN" altLang="en-US" noProof="0" smtClean="0"/>
          </a:p>
        </p:txBody>
      </p:sp>
      <p:sp>
        <p:nvSpPr>
          <p:cNvPr id="5" name="Rectangle 6"/>
          <p:cNvSpPr>
            <a:spLocks noGrp="1" noChangeArrowheads="1"/>
          </p:cNvSpPr>
          <p:nvPr>
            <p:ph type="dt" sz="half" idx="10"/>
          </p:nvPr>
        </p:nvSpPr>
        <p:spPr>
          <a:ln/>
        </p:spPr>
        <p:txBody>
          <a:bodyPr/>
          <a:lstStyle>
            <a:lvl1pPr>
              <a:defRPr/>
            </a:lvl1pPr>
          </a:lstStyle>
          <a:p>
            <a:pPr>
              <a:defRPr/>
            </a:pPr>
            <a:fld id="{2C1CD11E-2ECB-4B14-98F3-C2E58081AB44}" type="datetime8">
              <a:rPr lang="zh-CN" altLang="en-US" smtClean="0"/>
              <a:t>2016年3月6日10时6分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1A0C7EB8-8B6B-4E2B-B225-BB2A5A28A7F7}"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28600" y="0"/>
            <a:ext cx="8610600" cy="990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28600" y="1219200"/>
            <a:ext cx="8610600" cy="5105400"/>
          </a:xfrm>
        </p:spPr>
        <p:txBody>
          <a:bodyPr/>
          <a:lstStyle/>
          <a:p>
            <a:endParaRPr lang="zh-CN" altLang="en-US"/>
          </a:p>
        </p:txBody>
      </p:sp>
      <p:sp>
        <p:nvSpPr>
          <p:cNvPr id="4" name="日期占位符 3"/>
          <p:cNvSpPr>
            <a:spLocks noGrp="1"/>
          </p:cNvSpPr>
          <p:nvPr>
            <p:ph type="dt" sz="half" idx="10"/>
          </p:nvPr>
        </p:nvSpPr>
        <p:spPr>
          <a:xfrm>
            <a:off x="228600" y="6248400"/>
            <a:ext cx="1905000" cy="457200"/>
          </a:xfrm>
        </p:spPr>
        <p:txBody>
          <a:bodyPr/>
          <a:lstStyle>
            <a:lvl1pPr>
              <a:defRPr/>
            </a:lvl1pPr>
          </a:lstStyle>
          <a:p>
            <a:fld id="{2FC805A8-5D10-4C0D-8160-F839C4DD15D7}" type="datetime8">
              <a:rPr lang="zh-CN" altLang="en-US" smtClean="0"/>
              <a:t>2016年3月6日10时6分</a:t>
            </a:fld>
            <a:endParaRPr lang="en-US" altLang="ko-K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ko-KR"/>
          </a:p>
        </p:txBody>
      </p:sp>
      <p:sp>
        <p:nvSpPr>
          <p:cNvPr id="6" name="灯片编号占位符 5"/>
          <p:cNvSpPr>
            <a:spLocks noGrp="1"/>
          </p:cNvSpPr>
          <p:nvPr>
            <p:ph type="sldNum" sz="quarter" idx="12"/>
          </p:nvPr>
        </p:nvSpPr>
        <p:spPr>
          <a:xfrm>
            <a:off x="6934200" y="6248400"/>
            <a:ext cx="1905000" cy="457200"/>
          </a:xfrm>
        </p:spPr>
        <p:txBody>
          <a:bodyPr/>
          <a:lstStyle>
            <a:lvl1pPr>
              <a:defRPr/>
            </a:lvl1pPr>
          </a:lstStyle>
          <a:p>
            <a:fld id="{7F3083FA-5085-4BA6-BE95-1E012343CE93}" type="slidenum">
              <a:rPr lang="en-US" altLang="ko-KR"/>
              <a:pPr/>
              <a:t>‹#›</a:t>
            </a:fld>
            <a:endParaRPr lang="en-US" alt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FA33132-3865-4821-9C1B-6F7DB2E70E73}" type="datetimeFigureOut">
              <a:rPr lang="zh-CN" altLang="en-US" smtClean="0"/>
              <a:t>2016/3/6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9F495C-A2E6-4099-989F-449382979D06}"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A33132-3865-4821-9C1B-6F7DB2E70E73}" type="datetimeFigureOut">
              <a:rPr lang="zh-CN" altLang="en-US" smtClean="0"/>
              <a:t>2016/3/6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9F495C-A2E6-4099-989F-449382979D0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FA33132-3865-4821-9C1B-6F7DB2E70E73}" type="datetimeFigureOut">
              <a:rPr lang="zh-CN" altLang="en-US" smtClean="0"/>
              <a:t>2016/3/6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9F495C-A2E6-4099-989F-449382979D0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FA33132-3865-4821-9C1B-6F7DB2E70E73}" type="datetimeFigureOut">
              <a:rPr lang="zh-CN" altLang="en-US" smtClean="0"/>
              <a:t>2016/3/6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9F495C-A2E6-4099-989F-449382979D06}"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FA33132-3865-4821-9C1B-6F7DB2E70E73}" type="datetimeFigureOut">
              <a:rPr lang="zh-CN" altLang="en-US" smtClean="0"/>
              <a:t>2016/3/6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E9F495C-A2E6-4099-989F-449382979D06}"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FA33132-3865-4821-9C1B-6F7DB2E70E73}" type="datetimeFigureOut">
              <a:rPr lang="zh-CN" altLang="en-US" smtClean="0"/>
              <a:t>2016/3/6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9F495C-A2E6-4099-989F-449382979D0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200" b="1">
                <a:solidFill>
                  <a:srgbClr val="0039AC"/>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600" b="1">
                <a:latin typeface="仿宋_GB2312" pitchFamily="49" charset="-122"/>
                <a:ea typeface="仿宋_GB2312" pitchFamily="49" charset="-122"/>
              </a:defRPr>
            </a:lvl2pPr>
            <a:lvl3pPr>
              <a:lnSpc>
                <a:spcPct val="110000"/>
              </a:lnSpc>
              <a:defRPr sz="3400" b="1">
                <a:latin typeface="仿宋_GB2312" pitchFamily="49" charset="-122"/>
                <a:ea typeface="仿宋_GB2312" pitchFamily="49" charset="-122"/>
              </a:defRPr>
            </a:lvl3pPr>
            <a:lvl4pPr>
              <a:lnSpc>
                <a:spcPct val="110000"/>
              </a:lnSpc>
              <a:defRPr sz="32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9600" y="6245225"/>
            <a:ext cx="2017713" cy="476250"/>
          </a:xfrm>
        </p:spPr>
        <p:txBody>
          <a:bodyPr/>
          <a:lstStyle>
            <a:lvl1pPr>
              <a:defRPr>
                <a:solidFill>
                  <a:srgbClr val="0039AC"/>
                </a:solidFill>
              </a:defRPr>
            </a:lvl1pPr>
          </a:lstStyle>
          <a:p>
            <a:pPr>
              <a:defRPr/>
            </a:pPr>
            <a:fld id="{0BBBD6CB-C6C7-4F26-989E-C89F977D98FD}" type="datetime8">
              <a:rPr lang="zh-CN" altLang="en-US" smtClean="0"/>
              <a:pPr>
                <a:defRPr/>
              </a:pPr>
              <a:t>2016年3月6日10时6分</a:t>
            </a:fld>
            <a:endParaRPr lang="zh-CN" altLang="en-US" dirty="0"/>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solidFill>
                  <a:srgbClr val="0039AC"/>
                </a:solidFill>
              </a:defRPr>
            </a:lvl1pPr>
          </a:lstStyle>
          <a:p>
            <a:pPr>
              <a:defRPr/>
            </a:pPr>
            <a:fld id="{A1C693C5-2466-49C7-9407-97947274FDD1}" type="slidenum">
              <a:rPr lang="zh-CN" altLang="en-US" smtClean="0"/>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A33132-3865-4821-9C1B-6F7DB2E70E73}" type="datetimeFigureOut">
              <a:rPr lang="zh-CN" altLang="en-US" smtClean="0"/>
              <a:t>2016/3/6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E9F495C-A2E6-4099-989F-449382979D06}"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FA33132-3865-4821-9C1B-6F7DB2E70E73}" type="datetimeFigureOut">
              <a:rPr lang="zh-CN" altLang="en-US" smtClean="0"/>
              <a:t>2016/3/6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9F495C-A2E6-4099-989F-449382979D06}"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FA33132-3865-4821-9C1B-6F7DB2E70E73}" type="datetimeFigureOut">
              <a:rPr lang="zh-CN" altLang="en-US" smtClean="0"/>
              <a:t>2016/3/6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9F495C-A2E6-4099-989F-449382979D06}"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A33132-3865-4821-9C1B-6F7DB2E70E73}" type="datetimeFigureOut">
              <a:rPr lang="zh-CN" altLang="en-US" smtClean="0"/>
              <a:t>2016/3/6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9F495C-A2E6-4099-989F-449382979D06}"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A33132-3865-4821-9C1B-6F7DB2E70E73}" type="datetimeFigureOut">
              <a:rPr lang="zh-CN" altLang="en-US" smtClean="0"/>
              <a:t>2016/3/6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9F495C-A2E6-4099-989F-449382979D06}"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8D1C6E3-F46A-42BE-99A5-D147AC0DA16C}" type="datetime8">
              <a:rPr lang="zh-CN" altLang="en-US" smtClean="0"/>
              <a:t>2016年3月6日10时6分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1AF04F9-0169-424E-B69C-4CAF738DE6F5}"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6E39F57-77F5-47A4-BF16-37CCE75ED064}" type="datetime8">
              <a:rPr lang="zh-CN" altLang="en-US" smtClean="0"/>
              <a:t>2016年3月6日10时6分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D71A95-44AD-4954-BE7F-42D7FA3FB35C}" type="slidenum">
              <a:rPr lang="zh-CN" altLang="en-US"/>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DF701E3-C406-42A1-A2E5-CA72E63EACC1}" type="datetime8">
              <a:rPr lang="zh-CN" altLang="en-US" smtClean="0"/>
              <a:t>2016年3月6日10时6分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060D8DC-11F3-4D5E-81C5-732B1C8966C0}"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21D8913-419E-432B-BD37-99755A27A389}" type="datetime8">
              <a:rPr lang="zh-CN" altLang="en-US" smtClean="0"/>
              <a:t>2016年3月6日10时6分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611B3B1-4DE7-4F73-A4DA-EA118528EBD0}"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D355CC0-C894-43FF-A973-CEFE14483828}" type="datetime8">
              <a:rPr lang="zh-CN" altLang="en-US" smtClean="0"/>
              <a:t>2016年3月6日10时6分</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3ECAACE-5864-45BE-B551-96D9FB9906F7}"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AE935F89-A4A8-41D5-AC08-EFDF2F4372F3}" type="datetime8">
              <a:rPr lang="zh-CN" altLang="en-US" smtClean="0"/>
              <a:t>2016年3月6日10时6分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B2A29998-F042-4915-918F-E357CB8E6C5F}"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123F234-6CB6-4DDB-9A42-5AAA3D505B5C}" type="datetime8">
              <a:rPr lang="zh-CN" altLang="en-US" smtClean="0"/>
              <a:t>2016年3月6日10时6分</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5D30AB4-3E55-4179-AE07-0D8AF134E04F}"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127B395-7EBD-4FA5-A983-901F5749F731}" type="datetime8">
              <a:rPr lang="zh-CN" altLang="en-US" smtClean="0"/>
              <a:t>2016年3月6日10时6分</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9FBF95B-894D-4422-9D0F-521C270E0F20}"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183DF35-F1B6-439A-8E0C-4ABA12505B11}" type="datetime8">
              <a:rPr lang="zh-CN" altLang="en-US" smtClean="0"/>
              <a:t>2016年3月6日10时6分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45063E5-3C42-442D-A01B-34C3D8C5A57C}" type="slidenum">
              <a:rPr lang="zh-CN" altLang="en-US"/>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959E743-874B-4F0B-B8DF-A2824E8C3566}" type="datetime8">
              <a:rPr lang="zh-CN" altLang="en-US" smtClean="0"/>
              <a:t>2016年3月6日10时6分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2324F27-8E71-4346-B46F-B7F1DBEF43A4}" type="slidenum">
              <a:rPr lang="zh-CN" altLang="en-US"/>
              <a:pPr>
                <a:defRPr/>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575C516-1837-4B77-A1A9-8332EAB85AE7}" type="datetime8">
              <a:rPr lang="zh-CN" altLang="en-US" smtClean="0"/>
              <a:t>2016年3月6日10时6分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FFA75A-9CD3-4210-ACDA-CD80BCE32B44}" type="slidenum">
              <a:rPr lang="zh-CN" altLang="en-US"/>
              <a:pPr>
                <a:defRPr/>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9A77B02-7FA4-4BB8-877A-31ADD28686AB}" type="datetime8">
              <a:rPr lang="zh-CN" altLang="en-US" smtClean="0"/>
              <a:t>2016年3月6日10时6分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4886B02-7ED5-4D2E-92B3-51DD707F875B}" type="slidenum">
              <a:rPr lang="zh-CN" altLang="en-US"/>
              <a:pPr>
                <a:defRPr/>
              </a:pPr>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0834414-8BE3-426C-91C5-BB303CD03922}" type="datetime8">
              <a:rPr lang="zh-CN" altLang="en-US" smtClean="0"/>
              <a:t>2016年3月6日10时6分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27D42096-260C-44F2-A656-125442929E9F}" type="slidenum">
              <a:rPr lang="zh-CN" altLang="en-US"/>
              <a:pPr>
                <a:defRPr/>
              </a:pPr>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4730AF2-DFFD-4872-9826-13D9FCABC68C}" type="datetime8">
              <a:rPr lang="zh-CN" altLang="en-US" smtClean="0"/>
              <a:t>2016年3月6日10时6分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054D1105-F3D9-46BB-A993-7D61074FCD56}" type="slidenum">
              <a:rPr lang="zh-CN" altLang="en-US"/>
              <a:pPr>
                <a:defRPr/>
              </a:pPr>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FBF3BE5F-6EC1-4DC8-8D80-4F737C74F6FD}" type="datetime8">
              <a:rPr lang="zh-CN" altLang="en-US" smtClean="0"/>
              <a:t>2016年3月6日10时6分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349D756-8184-44C4-AC9F-F1120727D1B3}" type="slidenum">
              <a:rPr lang="zh-CN" altLang="en-US"/>
              <a:pPr>
                <a:defRPr/>
              </a:pPr>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AAF28FD3-0751-472E-A703-C7A3944B580E}" type="datetime8">
              <a:rPr lang="zh-CN" altLang="en-US" smtClean="0"/>
              <a:t>2016年3月6日10时6分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D07694-7A35-4059-861F-1EB81CE80BA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1B993FB6-EEB2-419B-ADC3-215C21E33617}" type="datetime8">
              <a:rPr lang="zh-CN" altLang="en-US" smtClean="0"/>
              <a:t>2016年3月6日10时6分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5A297C66-AD64-4FB2-AEFA-FA6E792C042C}"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BA1406F2-F8FC-48EC-ACF0-43775DD66881}" type="datetime8">
              <a:rPr lang="zh-CN" altLang="en-US" smtClean="0"/>
              <a:t>2016年3月6日10时6分</a:t>
            </a:fld>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B0E3FE90-8988-4DF5-8387-A5F5FE822D31}" type="slidenum">
              <a:rPr lang="zh-CN" altLang="en-US"/>
              <a:pPr>
                <a:defRPr/>
              </a:pPr>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4EC40BD0-EAB0-4160-BF0D-6FDBC9006129}" type="datetime8">
              <a:rPr lang="zh-CN" altLang="en-US" smtClean="0"/>
              <a:t>2016年3月6日10时6分</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12D6A6CB-B22D-48A8-8F65-1738700AEA0C}" type="slidenum">
              <a:rPr lang="zh-CN" altLang="en-US"/>
              <a:pPr>
                <a:defRPr/>
              </a:pPr>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E98B83B-C6B8-45D0-B612-0076129B182F}" type="datetime8">
              <a:rPr lang="zh-CN" altLang="en-US" smtClean="0"/>
              <a:t>2016年3月6日10时6分</a:t>
            </a:fld>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CF27713A-6030-441A-B8BB-EAA84B90BD0A}" type="slidenum">
              <a:rPr lang="zh-CN" altLang="en-US"/>
              <a:pPr>
                <a:defRPr/>
              </a:pPr>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FAA3FD9-FA94-42AF-BDC6-E6B250590EC9}" type="datetime8">
              <a:rPr lang="zh-CN" altLang="en-US" smtClean="0"/>
              <a:t>2016年3月6日10时6分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C0AC98AA-0021-44F0-AB80-FA03EBCE7B23}" type="slidenum">
              <a:rPr lang="zh-CN" altLang="en-US"/>
              <a:pPr>
                <a:defRPr/>
              </a:pPr>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ED48675-F707-4D8C-AD50-B782A778A994}" type="datetime8">
              <a:rPr lang="zh-CN" altLang="en-US" smtClean="0"/>
              <a:t>2016年3月6日10时6分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77BEBE57-4C8F-48D1-81D6-13DCC504CD15}" type="slidenum">
              <a:rPr lang="zh-CN" altLang="en-US"/>
              <a:pPr>
                <a:defRPr/>
              </a:pPr>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5E5079B-C147-4F3E-95FC-FB435AA2B313}" type="datetime8">
              <a:rPr lang="zh-CN" altLang="en-US" smtClean="0"/>
              <a:t>2016年3月6日10时6分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B14BB54-1E93-449B-B45B-1353836FB2D3}" type="slidenum">
              <a:rPr lang="zh-CN" altLang="en-US"/>
              <a:pPr>
                <a:defRPr/>
              </a:pPr>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5501D147-0731-45A2-ABB7-16530B867BCF}" type="datetime8">
              <a:rPr lang="zh-CN" altLang="en-US" smtClean="0"/>
              <a:t>2016年3月6日10时6分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0BAA9E0-CF9E-4E9E-9B2A-9A3C5D8BF8CF}"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D2EF2E4E-DBFB-4002-BE62-CE3CEBB85F43}" type="datetime8">
              <a:rPr lang="zh-CN" altLang="en-US" smtClean="0"/>
              <a:t>2016年3月6日10时6分</a:t>
            </a:fld>
            <a:endParaRPr lang="zh-CN" alt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8"/>
          <p:cNvSpPr>
            <a:spLocks noGrp="1" noChangeArrowheads="1"/>
          </p:cNvSpPr>
          <p:nvPr>
            <p:ph type="sldNum" sz="quarter" idx="12"/>
          </p:nvPr>
        </p:nvSpPr>
        <p:spPr>
          <a:ln/>
        </p:spPr>
        <p:txBody>
          <a:bodyPr/>
          <a:lstStyle>
            <a:lvl1pPr>
              <a:defRPr/>
            </a:lvl1pPr>
          </a:lstStyle>
          <a:p>
            <a:pPr>
              <a:defRPr/>
            </a:pPr>
            <a:fld id="{FA6049F7-E9E9-4BF1-B3C1-52C9037D3B1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Rectangle 6"/>
          <p:cNvSpPr>
            <a:spLocks noGrp="1" noChangeArrowheads="1"/>
          </p:cNvSpPr>
          <p:nvPr>
            <p:ph type="dt" sz="half" idx="10"/>
          </p:nvPr>
        </p:nvSpPr>
        <p:spPr>
          <a:ln/>
        </p:spPr>
        <p:txBody>
          <a:bodyPr/>
          <a:lstStyle>
            <a:lvl1pPr>
              <a:defRPr/>
            </a:lvl1pPr>
          </a:lstStyle>
          <a:p>
            <a:pPr>
              <a:defRPr/>
            </a:pPr>
            <a:fld id="{1BA3732A-0616-472E-878B-2A47D087E8D5}" type="datetime8">
              <a:rPr lang="zh-CN" altLang="en-US" smtClean="0"/>
              <a:t>2016年3月6日10时6分</a:t>
            </a:fld>
            <a:endParaRPr lang="zh-CN"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8"/>
          <p:cNvSpPr>
            <a:spLocks noGrp="1" noChangeArrowheads="1"/>
          </p:cNvSpPr>
          <p:nvPr>
            <p:ph type="sldNum" sz="quarter" idx="12"/>
          </p:nvPr>
        </p:nvSpPr>
        <p:spPr>
          <a:ln/>
        </p:spPr>
        <p:txBody>
          <a:bodyPr/>
          <a:lstStyle>
            <a:lvl1pPr>
              <a:defRPr/>
            </a:lvl1pPr>
          </a:lstStyle>
          <a:p>
            <a:pPr>
              <a:defRPr/>
            </a:pPr>
            <a:fld id="{8AF86E0C-19CD-47C2-84F4-CF27ED6A11F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44F14665-012D-453C-BF98-B18BA2FAF5B7}" type="datetime8">
              <a:rPr lang="zh-CN" altLang="en-US" smtClean="0"/>
              <a:t>2016年3月6日10时6分</a:t>
            </a:fld>
            <a:endParaRPr lang="zh-CN" altLang="en-US"/>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A0D6140A-A5C9-4E0D-B40C-73AE982D710A}" type="datetime8">
              <a:rPr lang="zh-CN" altLang="en-US" smtClean="0"/>
              <a:t>2016年3月6日10时6分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A221898E-BD32-449F-9B98-4CA55A0C419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5F1C1B24-B619-4C80-A551-77089B8AF7F0}" type="datetime8">
              <a:rPr lang="zh-CN" altLang="en-US" smtClean="0"/>
              <a:t>2016年3月6日10时6分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6676AE2B-EB6C-48B6-BFB7-511EC896007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vmlDrawing" Target="../drawings/vmlDrawing1.v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6" Type="http://schemas.openxmlformats.org/officeDocument/2006/relationships/image" Target="../media/image3.png"/><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oleObject" Target="../embeddings/oleObject1.bin"/><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574675" y="304800"/>
            <a:ext cx="8001000" cy="8191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7171" name="Rectangle 3"/>
          <p:cNvSpPr>
            <a:spLocks noGrp="1" noChangeArrowheads="1"/>
          </p:cNvSpPr>
          <p:nvPr>
            <p:ph type="body" idx="1"/>
          </p:nvPr>
        </p:nvSpPr>
        <p:spPr bwMode="auto">
          <a:xfrm>
            <a:off x="566738" y="1341438"/>
            <a:ext cx="8001000" cy="467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p:cNvSpPr>
          <p:nvPr/>
        </p:nvSpPr>
        <p:spPr bwMode="auto">
          <a:xfrm>
            <a:off x="609600" y="1158875"/>
            <a:ext cx="7958138" cy="109538"/>
          </a:xfrm>
          <a:custGeom>
            <a:avLst/>
            <a:gdLst>
              <a:gd name="T0" fmla="*/ 3163 w 1000"/>
              <a:gd name="T1" fmla="*/ 3163 h 1000"/>
              <a:gd name="T2" fmla="*/ 18437 w 1000"/>
              <a:gd name="T3" fmla="*/ 18437 h 1000"/>
            </a:gdLst>
            <a:ahLst/>
            <a:cxnLst>
              <a:cxn ang="0">
                <a:pos x="0" y="0"/>
              </a:cxn>
              <a:cxn ang="0">
                <a:pos x="585" y="0"/>
              </a:cxn>
              <a:cxn ang="0">
                <a:pos x="585" y="1000"/>
              </a:cxn>
              <a:cxn ang="0">
                <a:pos x="0" y="1000"/>
              </a:cxn>
              <a:cxn ang="0">
                <a:pos x="0" y="0"/>
              </a:cxn>
              <a:cxn ang="0">
                <a:pos x="1000" y="0"/>
              </a:cxn>
            </a:cxnLst>
            <a:rect l="T0" t="T1" r="T2" b="T3"/>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sp>
        <p:nvSpPr>
          <p:cNvPr id="2"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p:spPr>
        <p:txBody>
          <a:bodyPr/>
          <a:lstStyle/>
          <a:p>
            <a:pPr>
              <a:defRPr/>
            </a:pPr>
            <a:endParaRPr lang="zh-CN" altLang="en-US"/>
          </a:p>
        </p:txBody>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AA46673B-B58D-402E-A859-34061AC1947B}" type="datetime8">
              <a:rPr lang="zh-CN" altLang="en-US" smtClean="0"/>
              <a:t>2016年3月6日10时6分</a:t>
            </a:fld>
            <a:endParaRPr lang="zh-CN" alt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2A9A5AF-B538-4E5E-AAC0-49B2352D7751}" type="slidenum">
              <a:rPr lang="zh-CN" altLang="en-US"/>
              <a:pPr>
                <a:defRPr/>
              </a:pPr>
              <a:t>‹#›</a:t>
            </a:fld>
            <a:endParaRPr lang="zh-CN" altLang="en-US"/>
          </a:p>
        </p:txBody>
      </p:sp>
      <p:pic>
        <p:nvPicPr>
          <p:cNvPr id="7177" name="Picture 9" descr="bistu-mark"/>
          <p:cNvPicPr>
            <a:picLocks noChangeAspect="1" noChangeArrowheads="1"/>
          </p:cNvPicPr>
          <p:nvPr/>
        </p:nvPicPr>
        <p:blipFill>
          <a:blip r:embed="rId16" cstate="print"/>
          <a:srcRect/>
          <a:stretch>
            <a:fillRect/>
          </a:stretch>
        </p:blipFill>
        <p:spPr bwMode="auto">
          <a:xfrm>
            <a:off x="177800" y="38100"/>
            <a:ext cx="1644650" cy="279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94" r:id="rId1"/>
    <p:sldLayoutId id="2147484226" r:id="rId2"/>
    <p:sldLayoutId id="2147484195" r:id="rId3"/>
    <p:sldLayoutId id="2147484196" r:id="rId4"/>
    <p:sldLayoutId id="2147484197" r:id="rId5"/>
    <p:sldLayoutId id="2147484198" r:id="rId6"/>
    <p:sldLayoutId id="2147484227" r:id="rId7"/>
    <p:sldLayoutId id="2147484199" r:id="rId8"/>
    <p:sldLayoutId id="2147484200" r:id="rId9"/>
    <p:sldLayoutId id="2147484201" r:id="rId10"/>
    <p:sldLayoutId id="2147484202" r:id="rId11"/>
    <p:sldLayoutId id="2147484203" r:id="rId12"/>
    <p:sldLayoutId id="2147484228" r:id="rId13"/>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33132-3865-4821-9C1B-6F7DB2E70E73}" type="datetimeFigureOut">
              <a:rPr lang="zh-CN" altLang="en-US" smtClean="0"/>
              <a:t>2016/3/6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F495C-A2E6-4099-989F-449382979D0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19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F7C5A6A-59BF-454D-AFAD-BA1E1CE7488B}" type="datetime8">
              <a:rPr lang="zh-CN" altLang="en-US" smtClean="0"/>
              <a:t>2016年3月6日10时6分</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A0D96D9-DC79-4F31-B366-B72B2B4787A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AutoShape 7"/>
          <p:cNvSpPr>
            <a:spLocks/>
          </p:cNvSpPr>
          <p:nvPr/>
        </p:nvSpPr>
        <p:spPr bwMode="auto">
          <a:xfrm>
            <a:off x="685800" y="2393950"/>
            <a:ext cx="7772400" cy="109538"/>
          </a:xfrm>
          <a:custGeom>
            <a:avLst/>
            <a:gdLst>
              <a:gd name="T0" fmla="*/ 3163 w 1000"/>
              <a:gd name="T1" fmla="*/ 3163 h 1000"/>
              <a:gd name="T2" fmla="*/ 18437 w 1000"/>
              <a:gd name="T3" fmla="*/ 18437 h 1000"/>
            </a:gdLst>
            <a:ahLst/>
            <a:cxnLst>
              <a:cxn ang="0">
                <a:pos x="0" y="0"/>
              </a:cxn>
              <a:cxn ang="0">
                <a:pos x="618" y="0"/>
              </a:cxn>
              <a:cxn ang="0">
                <a:pos x="618" y="1000"/>
              </a:cxn>
              <a:cxn ang="0">
                <a:pos x="0" y="1000"/>
              </a:cxn>
              <a:cxn ang="0">
                <a:pos x="0" y="0"/>
              </a:cxn>
              <a:cxn ang="0">
                <a:pos x="1000" y="0"/>
              </a:cxn>
            </a:cxnLst>
            <a:rect l="T0" t="T1" r="T2" b="T3"/>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graphicFrame>
        <p:nvGraphicFramePr>
          <p:cNvPr id="1026" name="Object 8"/>
          <p:cNvGraphicFramePr>
            <a:graphicFrameLocks noChangeAspect="1"/>
          </p:cNvGraphicFramePr>
          <p:nvPr/>
        </p:nvGraphicFramePr>
        <p:xfrm>
          <a:off x="8304213" y="6100763"/>
          <a:ext cx="481012" cy="568325"/>
        </p:xfrm>
        <a:graphic>
          <a:graphicData uri="http://schemas.openxmlformats.org/presentationml/2006/ole">
            <mc:AlternateContent xmlns:mc="http://schemas.openxmlformats.org/markup-compatibility/2006">
              <mc:Choice xmlns:v="urn:schemas-microsoft-com:vml" Requires="v">
                <p:oleObj spid="_x0000_s1052" r:id="rId15" imgW="2780952" imgH="3288889" progId="Photoshop.Image.9">
                  <p:embed/>
                </p:oleObj>
              </mc:Choice>
              <mc:Fallback>
                <p:oleObj r:id="rId15" imgW="2780952" imgH="3288889" progId="Photoshop.Image.9">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04213" y="6100763"/>
                        <a:ext cx="481012" cy="568325"/>
                      </a:xfrm>
                      <a:prstGeom prst="rect">
                        <a:avLst/>
                      </a:prstGeom>
                      <a:noFill/>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029"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30"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BFF726A6-CB1B-4D99-8912-1011F0E256EB}" type="datetime8">
              <a:rPr lang="zh-CN" altLang="en-US" smtClean="0"/>
              <a:t>2016年3月6日10时6分</a:t>
            </a:fld>
            <a:endParaRPr lang="zh-CN" altLang="en-US"/>
          </a:p>
        </p:txBody>
      </p:sp>
      <p:sp>
        <p:nvSpPr>
          <p:cNvPr id="205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205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D493B5A-B0D1-49E1-BEA3-B34C9872382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17.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idx="4294967295"/>
          </p:nvPr>
        </p:nvSpPr>
        <p:spPr>
          <a:xfrm>
            <a:off x="685800" y="990600"/>
            <a:ext cx="7772400" cy="1371600"/>
          </a:xfrm>
        </p:spPr>
        <p:txBody>
          <a:bodyPr/>
          <a:lstStyle/>
          <a:p>
            <a:pPr algn="ctr" eaLnBrk="1" hangingPunct="1"/>
            <a:r>
              <a:rPr lang="zh-CN" altLang="en-US" sz="4800" smtClean="0">
                <a:latin typeface="华文行楷" pitchFamily="2" charset="-122"/>
                <a:ea typeface="华文行楷" pitchFamily="2" charset="-122"/>
              </a:rPr>
              <a:t>数据库系统教程</a:t>
            </a:r>
          </a:p>
        </p:txBody>
      </p:sp>
      <p:sp>
        <p:nvSpPr>
          <p:cNvPr id="4099" name="Rectangle 3"/>
          <p:cNvSpPr>
            <a:spLocks noGrp="1" noChangeArrowheads="1"/>
          </p:cNvSpPr>
          <p:nvPr>
            <p:ph type="subTitle" idx="4294967295"/>
          </p:nvPr>
        </p:nvSpPr>
        <p:spPr>
          <a:xfrm>
            <a:off x="1547813" y="2852738"/>
            <a:ext cx="6192539" cy="2448470"/>
          </a:xfrm>
        </p:spPr>
        <p:txBody>
          <a:bodyPr/>
          <a:lstStyle/>
          <a:p>
            <a:pPr marL="0" indent="0" algn="ctr" eaLnBrk="1" hangingPunct="1">
              <a:buFont typeface="Wingdings" pitchFamily="2" charset="2"/>
              <a:buNone/>
            </a:pPr>
            <a:endParaRPr lang="en-US" altLang="zh-CN" sz="2000" dirty="0" smtClean="0">
              <a:solidFill>
                <a:srgbClr val="FF0000"/>
              </a:solidFill>
              <a:latin typeface="华文隶书" pitchFamily="2" charset="-122"/>
              <a:ea typeface="华文隶书" pitchFamily="2" charset="-122"/>
            </a:endParaRPr>
          </a:p>
          <a:p>
            <a:pPr marL="0" indent="0" algn="ctr" eaLnBrk="1" hangingPunct="1">
              <a:buNone/>
            </a:pPr>
            <a:r>
              <a:rPr lang="zh-CN" altLang="en-US" sz="4000" dirty="0" smtClean="0">
                <a:solidFill>
                  <a:srgbClr val="FF0000"/>
                </a:solidFill>
                <a:latin typeface="华文隶书" pitchFamily="2" charset="-122"/>
                <a:ea typeface="华文隶书" pitchFamily="2" charset="-122"/>
              </a:rPr>
              <a:t>第</a:t>
            </a:r>
            <a:r>
              <a:rPr lang="en-US" altLang="zh-CN" sz="4000" dirty="0" smtClean="0">
                <a:solidFill>
                  <a:srgbClr val="FF0000"/>
                </a:solidFill>
                <a:latin typeface="华文隶书" pitchFamily="2" charset="-122"/>
                <a:ea typeface="华文隶书" pitchFamily="2" charset="-122"/>
              </a:rPr>
              <a:t>8</a:t>
            </a:r>
            <a:r>
              <a:rPr lang="zh-CN" altLang="en-US" sz="4000" dirty="0" smtClean="0">
                <a:solidFill>
                  <a:srgbClr val="FF0000"/>
                </a:solidFill>
                <a:latin typeface="华文隶书" pitchFamily="2" charset="-122"/>
                <a:ea typeface="华文隶书" pitchFamily="2" charset="-122"/>
              </a:rPr>
              <a:t>章  关系规范化理论</a:t>
            </a:r>
            <a:endParaRPr lang="en-US" sz="4000" dirty="0" smtClean="0">
              <a:solidFill>
                <a:srgbClr val="FF0000"/>
              </a:solidFill>
              <a:latin typeface="华文隶书" pitchFamily="2" charset="-122"/>
              <a:ea typeface="华文隶书" pitchFamily="2" charset="-122"/>
            </a:endParaRPr>
          </a:p>
        </p:txBody>
      </p:sp>
      <p:sp>
        <p:nvSpPr>
          <p:cNvPr id="11268" name="灯片编号占位符 5"/>
          <p:cNvSpPr>
            <a:spLocks noGrp="1"/>
          </p:cNvSpPr>
          <p:nvPr>
            <p:ph type="sldNum" sz="quarter" idx="12"/>
          </p:nvPr>
        </p:nvSpPr>
        <p:spPr>
          <a:noFill/>
        </p:spPr>
        <p:txBody>
          <a:bodyPr/>
          <a:lstStyle/>
          <a:p>
            <a:fld id="{E53575BE-8026-46EA-A580-F4328889E1D3}" type="slidenum">
              <a:rPr lang="zh-CN" altLang="en-US" smtClean="0"/>
              <a:pPr/>
              <a:t>1</a:t>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p:cTn id="7" dur="1000" fill="hold"/>
                                        <p:tgtEl>
                                          <p:spTgt spid="4099">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4099">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术语和符号（续）</a:t>
            </a:r>
            <a:endParaRPr lang="zh-CN" altLang="en-US" dirty="0"/>
          </a:p>
        </p:txBody>
      </p:sp>
      <p:sp>
        <p:nvSpPr>
          <p:cNvPr id="3" name="内容占位符 2"/>
          <p:cNvSpPr>
            <a:spLocks noGrp="1"/>
          </p:cNvSpPr>
          <p:nvPr>
            <p:ph idx="1"/>
          </p:nvPr>
        </p:nvSpPr>
        <p:spPr>
          <a:xfrm>
            <a:off x="566738" y="1412776"/>
            <a:ext cx="8001000" cy="4680520"/>
          </a:xfrm>
        </p:spPr>
        <p:txBody>
          <a:bodyPr/>
          <a:lstStyle/>
          <a:p>
            <a:pPr>
              <a:buNone/>
            </a:pPr>
            <a:r>
              <a:rPr lang="zh-CN" altLang="zh-CN" sz="3200" dirty="0" smtClean="0"/>
              <a:t>（</a:t>
            </a:r>
            <a:r>
              <a:rPr lang="en-US" altLang="zh-CN" sz="3200" dirty="0" smtClean="0"/>
              <a:t>6</a:t>
            </a:r>
            <a:r>
              <a:rPr lang="zh-CN" altLang="zh-CN" sz="3200" dirty="0" smtClean="0"/>
              <a:t>）如果</a:t>
            </a:r>
            <a:r>
              <a:rPr lang="en-US" altLang="zh-CN" sz="3200" i="1" dirty="0" smtClean="0"/>
              <a:t>X</a:t>
            </a:r>
            <a:r>
              <a:rPr lang="zh-CN" altLang="zh-CN" sz="3200" dirty="0" smtClean="0"/>
              <a:t>→</a:t>
            </a:r>
            <a:r>
              <a:rPr lang="en-US" altLang="zh-CN" sz="3200" i="1" dirty="0" smtClean="0"/>
              <a:t>Y</a:t>
            </a:r>
            <a:r>
              <a:rPr lang="zh-CN" altLang="zh-CN" sz="3200" dirty="0" smtClean="0"/>
              <a:t>（非平凡函数依赖，并且</a:t>
            </a:r>
            <a:r>
              <a:rPr lang="en-US" altLang="zh-CN" sz="3200" i="1" dirty="0" smtClean="0"/>
              <a:t>Y</a:t>
            </a:r>
            <a:r>
              <a:rPr lang="zh-CN" altLang="zh-CN" sz="3200" dirty="0" smtClean="0"/>
              <a:t>—</a:t>
            </a:r>
            <a:r>
              <a:rPr lang="en-US" altLang="zh-CN" sz="3200" dirty="0" smtClean="0"/>
              <a:t>/</a:t>
            </a:r>
            <a:r>
              <a:rPr lang="zh-CN" altLang="zh-CN" sz="3200" dirty="0" smtClean="0"/>
              <a:t>→</a:t>
            </a:r>
            <a:r>
              <a:rPr lang="en-US" altLang="zh-CN" sz="3200" i="1" dirty="0" smtClean="0"/>
              <a:t>X</a:t>
            </a:r>
            <a:r>
              <a:rPr lang="zh-CN" altLang="zh-CN" sz="3200" dirty="0" smtClean="0"/>
              <a:t>）、</a:t>
            </a:r>
            <a:r>
              <a:rPr lang="en-US" altLang="zh-CN" sz="3200" i="1" dirty="0" smtClean="0"/>
              <a:t>Y</a:t>
            </a:r>
            <a:r>
              <a:rPr lang="zh-CN" altLang="zh-CN" sz="3200" dirty="0" smtClean="0"/>
              <a:t>→</a:t>
            </a:r>
            <a:r>
              <a:rPr lang="en-US" altLang="zh-CN" sz="3200" i="1" dirty="0" smtClean="0"/>
              <a:t>Z</a:t>
            </a:r>
            <a:r>
              <a:rPr lang="zh-CN" altLang="zh-CN" sz="3200" dirty="0" smtClean="0"/>
              <a:t>，则称</a:t>
            </a:r>
            <a:r>
              <a:rPr lang="en-US" altLang="zh-CN" sz="3200" i="1" dirty="0" smtClean="0"/>
              <a:t>Z </a:t>
            </a:r>
            <a:r>
              <a:rPr lang="zh-CN" altLang="zh-CN" sz="3200" dirty="0" smtClean="0">
                <a:solidFill>
                  <a:srgbClr val="FF0000"/>
                </a:solidFill>
              </a:rPr>
              <a:t>传递函数依赖</a:t>
            </a:r>
            <a:r>
              <a:rPr lang="zh-CN" altLang="zh-CN" sz="3200" dirty="0" smtClean="0"/>
              <a:t>于</a:t>
            </a:r>
            <a:r>
              <a:rPr lang="en-US" altLang="zh-CN" sz="3200" i="1" dirty="0" smtClean="0"/>
              <a:t>X</a:t>
            </a:r>
          </a:p>
          <a:p>
            <a:pPr>
              <a:buNone/>
            </a:pPr>
            <a:r>
              <a:rPr lang="zh-CN" altLang="zh-CN" sz="3200" dirty="0"/>
              <a:t>（</a:t>
            </a:r>
            <a:r>
              <a:rPr lang="en-US" altLang="zh-CN" sz="3200" dirty="0"/>
              <a:t>7</a:t>
            </a:r>
            <a:r>
              <a:rPr lang="zh-CN" altLang="zh-CN" sz="3200" dirty="0"/>
              <a:t>）设</a:t>
            </a:r>
            <a:r>
              <a:rPr lang="en-US" altLang="zh-CN" sz="3200" dirty="0"/>
              <a:t>K</a:t>
            </a:r>
            <a:r>
              <a:rPr lang="zh-CN" altLang="zh-CN" sz="3200" dirty="0"/>
              <a:t>为关系模式</a:t>
            </a:r>
            <a:r>
              <a:rPr lang="en-US" altLang="zh-CN" sz="3200" dirty="0"/>
              <a:t>R</a:t>
            </a:r>
            <a:r>
              <a:rPr lang="zh-CN" altLang="zh-CN" sz="3200" dirty="0"/>
              <a:t>的一个属性或属性组，若满足</a:t>
            </a:r>
            <a:r>
              <a:rPr lang="zh-CN" altLang="zh-CN" sz="3200" dirty="0" smtClean="0"/>
              <a:t>：</a:t>
            </a:r>
            <a:endParaRPr lang="en-US" altLang="zh-CN" sz="3200" dirty="0" smtClean="0"/>
          </a:p>
          <a:p>
            <a:pPr>
              <a:buNone/>
            </a:pPr>
            <a:endParaRPr lang="zh-CN" altLang="zh-CN" sz="3200" dirty="0"/>
          </a:p>
          <a:p>
            <a:pPr>
              <a:buNone/>
            </a:pPr>
            <a:r>
              <a:rPr lang="en-US" altLang="zh-CN" sz="3200" dirty="0" smtClean="0"/>
              <a:t>  </a:t>
            </a:r>
            <a:r>
              <a:rPr lang="zh-CN" altLang="zh-CN" sz="3200" dirty="0" smtClean="0"/>
              <a:t>则</a:t>
            </a:r>
            <a:r>
              <a:rPr lang="zh-CN" altLang="zh-CN" sz="3200" dirty="0"/>
              <a:t>称</a:t>
            </a:r>
            <a:r>
              <a:rPr lang="en-US" altLang="zh-CN" sz="3200" dirty="0"/>
              <a:t>K</a:t>
            </a:r>
            <a:r>
              <a:rPr lang="zh-CN" altLang="zh-CN" sz="3200" dirty="0"/>
              <a:t>为关系模式</a:t>
            </a:r>
            <a:r>
              <a:rPr lang="en-US" altLang="zh-CN" sz="3200" dirty="0"/>
              <a:t>R</a:t>
            </a:r>
            <a:r>
              <a:rPr lang="zh-CN" altLang="zh-CN" sz="3200" dirty="0"/>
              <a:t>的</a:t>
            </a:r>
            <a:r>
              <a:rPr lang="zh-CN" altLang="zh-CN" sz="3200" dirty="0">
                <a:solidFill>
                  <a:srgbClr val="FF0000"/>
                </a:solidFill>
              </a:rPr>
              <a:t>候选键</a:t>
            </a:r>
            <a:r>
              <a:rPr lang="zh-CN" altLang="zh-CN" sz="3200" dirty="0"/>
              <a:t>（或候选码）。称包含在候选键中的属性为</a:t>
            </a:r>
            <a:r>
              <a:rPr lang="zh-CN" altLang="zh-CN" sz="3200" dirty="0">
                <a:solidFill>
                  <a:srgbClr val="FF0000"/>
                </a:solidFill>
              </a:rPr>
              <a:t>主属性</a:t>
            </a:r>
            <a:r>
              <a:rPr lang="zh-CN" altLang="zh-CN" sz="3200" dirty="0"/>
              <a:t>，不包含在任何候选码中的属性称为非主属性</a:t>
            </a:r>
            <a:endParaRPr lang="zh-CN" altLang="en-US" sz="3200" dirty="0"/>
          </a:p>
        </p:txBody>
      </p:sp>
      <p:sp>
        <p:nvSpPr>
          <p:cNvPr id="4" name="日期占位符 3"/>
          <p:cNvSpPr>
            <a:spLocks noGrp="1"/>
          </p:cNvSpPr>
          <p:nvPr>
            <p:ph type="dt" sz="half" idx="10"/>
          </p:nvPr>
        </p:nvSpPr>
        <p:spPr/>
        <p:txBody>
          <a:bodyPr/>
          <a:lstStyle/>
          <a:p>
            <a:pPr>
              <a:defRPr/>
            </a:pPr>
            <a:fld id="{2C34E8F4-B28A-4048-8C9E-97B4F318E5DA}"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10</a:t>
            </a:fld>
            <a:endParaRPr lang="zh-CN" altLang="en-US"/>
          </a:p>
        </p:txBody>
      </p:sp>
      <p:pic>
        <p:nvPicPr>
          <p:cNvPr id="14" name="图片 13"/>
          <p:cNvPicPr>
            <a:picLocks noChangeAspect="1"/>
          </p:cNvPicPr>
          <p:nvPr/>
        </p:nvPicPr>
        <p:blipFill>
          <a:blip r:embed="rId2"/>
          <a:stretch>
            <a:fillRect/>
          </a:stretch>
        </p:blipFill>
        <p:spPr>
          <a:xfrm>
            <a:off x="1699682" y="3645024"/>
            <a:ext cx="5760640" cy="64807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414934"/>
            <a:ext cx="8181726" cy="4678362"/>
          </a:xfrm>
        </p:spPr>
        <p:txBody>
          <a:bodyPr/>
          <a:lstStyle/>
          <a:p>
            <a:pPr>
              <a:buNone/>
            </a:pPr>
            <a:r>
              <a:rPr lang="zh-CN" altLang="zh-CN" dirty="0" smtClean="0"/>
              <a:t>例</a:t>
            </a:r>
            <a:r>
              <a:rPr lang="en-US" altLang="zh-CN" dirty="0" smtClean="0"/>
              <a:t>1  </a:t>
            </a:r>
            <a:r>
              <a:rPr lang="zh-CN" altLang="zh-CN" dirty="0" smtClean="0">
                <a:solidFill>
                  <a:srgbClr val="0000FF"/>
                </a:solidFill>
              </a:rPr>
              <a:t>学生表（学号，姓名，性别，身份证号，年龄，所在系）</a:t>
            </a:r>
          </a:p>
          <a:p>
            <a:r>
              <a:rPr lang="zh-CN" altLang="zh-CN" dirty="0" smtClean="0">
                <a:solidFill>
                  <a:srgbClr val="FF0000"/>
                </a:solidFill>
              </a:rPr>
              <a:t>候选键</a:t>
            </a:r>
            <a:r>
              <a:rPr lang="zh-CN" altLang="zh-CN" dirty="0" smtClean="0"/>
              <a:t>：学号，身份证号。</a:t>
            </a:r>
          </a:p>
          <a:p>
            <a:r>
              <a:rPr lang="zh-CN" altLang="zh-CN" dirty="0" smtClean="0">
                <a:solidFill>
                  <a:srgbClr val="FF0000"/>
                </a:solidFill>
              </a:rPr>
              <a:t>主键</a:t>
            </a:r>
            <a:r>
              <a:rPr lang="zh-CN" altLang="zh-CN" dirty="0" smtClean="0"/>
              <a:t>：“学号”或者是“身份证号”</a:t>
            </a:r>
          </a:p>
          <a:p>
            <a:r>
              <a:rPr lang="zh-CN" altLang="zh-CN" dirty="0" smtClean="0">
                <a:solidFill>
                  <a:srgbClr val="FF0000"/>
                </a:solidFill>
              </a:rPr>
              <a:t>主属性</a:t>
            </a:r>
            <a:r>
              <a:rPr lang="zh-CN" altLang="zh-CN" dirty="0" smtClean="0"/>
              <a:t>：学号，身份证号。</a:t>
            </a:r>
          </a:p>
          <a:p>
            <a:r>
              <a:rPr lang="zh-CN" altLang="zh-CN" sz="3400" dirty="0" smtClean="0">
                <a:solidFill>
                  <a:srgbClr val="FF0000"/>
                </a:solidFill>
              </a:rPr>
              <a:t>非主属性</a:t>
            </a:r>
            <a:r>
              <a:rPr lang="zh-CN" altLang="zh-CN" sz="3400" dirty="0" smtClean="0"/>
              <a:t>：姓名，性别，年龄，所在系</a:t>
            </a:r>
            <a:endParaRPr lang="zh-CN" altLang="en-US" sz="3400" dirty="0"/>
          </a:p>
        </p:txBody>
      </p:sp>
      <p:sp>
        <p:nvSpPr>
          <p:cNvPr id="4" name="日期占位符 3"/>
          <p:cNvSpPr>
            <a:spLocks noGrp="1"/>
          </p:cNvSpPr>
          <p:nvPr>
            <p:ph type="dt" sz="half" idx="10"/>
          </p:nvPr>
        </p:nvSpPr>
        <p:spPr/>
        <p:txBody>
          <a:bodyPr/>
          <a:lstStyle/>
          <a:p>
            <a:pPr>
              <a:defRPr/>
            </a:pPr>
            <a:fld id="{9C7E6066-779B-44C1-80CE-1E5FB1F0FBB5}" type="datetime8">
              <a:rPr lang="zh-CN" altLang="en-US" smtClean="0"/>
              <a:t>2016年3月6日10时36分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11</a:t>
            </a:fld>
            <a:endParaRPr lang="zh-CN" altLang="en-US" dirty="0"/>
          </a:p>
        </p:txBody>
      </p:sp>
    </p:spTree>
    <p:extLst>
      <p:ext uri="{BB962C8B-B14F-4D97-AF65-F5344CB8AC3E}">
        <p14:creationId xmlns:p14="http://schemas.microsoft.com/office/powerpoint/2010/main" val="413421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340768"/>
            <a:ext cx="8109718" cy="4752528"/>
          </a:xfrm>
        </p:spPr>
        <p:txBody>
          <a:bodyPr/>
          <a:lstStyle/>
          <a:p>
            <a:pPr>
              <a:spcBef>
                <a:spcPts val="600"/>
              </a:spcBef>
              <a:buNone/>
            </a:pPr>
            <a:r>
              <a:rPr lang="zh-CN" altLang="zh-CN" sz="3400" dirty="0" smtClean="0"/>
              <a:t>例</a:t>
            </a:r>
            <a:r>
              <a:rPr lang="en-US" altLang="zh-CN" sz="3400" dirty="0" smtClean="0"/>
              <a:t>2  </a:t>
            </a:r>
            <a:r>
              <a:rPr lang="zh-CN" altLang="zh-CN" sz="3400" dirty="0" smtClean="0">
                <a:solidFill>
                  <a:srgbClr val="0000FF"/>
                </a:solidFill>
              </a:rPr>
              <a:t>学生选课（学号，课程号，考试次数，成绩）</a:t>
            </a:r>
            <a:endParaRPr lang="zh-CN" altLang="zh-CN" sz="3400" dirty="0" smtClean="0"/>
          </a:p>
          <a:p>
            <a:pPr>
              <a:spcBef>
                <a:spcPts val="600"/>
              </a:spcBef>
            </a:pPr>
            <a:r>
              <a:rPr lang="zh-CN" altLang="zh-CN" sz="3400" dirty="0" smtClean="0">
                <a:solidFill>
                  <a:srgbClr val="FF0000"/>
                </a:solidFill>
              </a:rPr>
              <a:t>候选键</a:t>
            </a:r>
            <a:r>
              <a:rPr lang="zh-CN" altLang="zh-CN" sz="3400" dirty="0" smtClean="0"/>
              <a:t>：（学号，课程号，考试次数），也为主键。</a:t>
            </a:r>
          </a:p>
          <a:p>
            <a:pPr>
              <a:spcBef>
                <a:spcPts val="600"/>
              </a:spcBef>
            </a:pPr>
            <a:r>
              <a:rPr lang="zh-CN" altLang="zh-CN" sz="3400" dirty="0" smtClean="0">
                <a:solidFill>
                  <a:srgbClr val="FF0000"/>
                </a:solidFill>
              </a:rPr>
              <a:t>主属性</a:t>
            </a:r>
            <a:r>
              <a:rPr lang="zh-CN" altLang="zh-CN" sz="3400" dirty="0" smtClean="0"/>
              <a:t>：学号，课程号，考试次数</a:t>
            </a:r>
          </a:p>
          <a:p>
            <a:pPr>
              <a:spcBef>
                <a:spcPts val="600"/>
              </a:spcBef>
            </a:pPr>
            <a:r>
              <a:rPr lang="zh-CN" altLang="zh-CN" sz="3400" dirty="0" smtClean="0">
                <a:solidFill>
                  <a:srgbClr val="FF0000"/>
                </a:solidFill>
              </a:rPr>
              <a:t>非主属性</a:t>
            </a:r>
            <a:r>
              <a:rPr lang="zh-CN" altLang="zh-CN" sz="3400" dirty="0" smtClean="0"/>
              <a:t>：成绩。</a:t>
            </a:r>
            <a:endParaRPr lang="zh-CN" altLang="en-US" sz="3400" dirty="0"/>
          </a:p>
        </p:txBody>
      </p:sp>
      <p:sp>
        <p:nvSpPr>
          <p:cNvPr id="4" name="日期占位符 3"/>
          <p:cNvSpPr>
            <a:spLocks noGrp="1"/>
          </p:cNvSpPr>
          <p:nvPr>
            <p:ph type="dt" sz="half" idx="10"/>
          </p:nvPr>
        </p:nvSpPr>
        <p:spPr/>
        <p:txBody>
          <a:bodyPr/>
          <a:lstStyle/>
          <a:p>
            <a:pPr>
              <a:defRPr/>
            </a:pPr>
            <a:fld id="{62652EDD-3622-462B-9A0E-23B0276EC2C4}" type="datetime8">
              <a:rPr lang="zh-CN" altLang="en-US" smtClean="0"/>
              <a:t>2016年3月6日10时36分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12</a:t>
            </a:fld>
            <a:endParaRPr lang="zh-CN" altLang="en-US"/>
          </a:p>
        </p:txBody>
      </p:sp>
    </p:spTree>
    <p:extLst>
      <p:ext uri="{BB962C8B-B14F-4D97-AF65-F5344CB8AC3E}">
        <p14:creationId xmlns:p14="http://schemas.microsoft.com/office/powerpoint/2010/main" val="2125482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39552" y="1414934"/>
            <a:ext cx="8352928" cy="4678362"/>
          </a:xfrm>
        </p:spPr>
        <p:txBody>
          <a:bodyPr/>
          <a:lstStyle/>
          <a:p>
            <a:pPr>
              <a:spcBef>
                <a:spcPts val="600"/>
              </a:spcBef>
              <a:buNone/>
            </a:pPr>
            <a:r>
              <a:rPr lang="zh-CN" altLang="zh-CN" sz="3400" dirty="0" smtClean="0"/>
              <a:t>例</a:t>
            </a:r>
            <a:r>
              <a:rPr lang="en-US" altLang="zh-CN" sz="3400" dirty="0" smtClean="0"/>
              <a:t>3 </a:t>
            </a:r>
            <a:r>
              <a:rPr lang="zh-CN" altLang="zh-CN" sz="3400" dirty="0" smtClean="0">
                <a:solidFill>
                  <a:srgbClr val="0000FF"/>
                </a:solidFill>
              </a:rPr>
              <a:t>教师</a:t>
            </a:r>
            <a:r>
              <a:rPr lang="en-US" altLang="zh-CN" sz="3400" dirty="0" smtClean="0">
                <a:solidFill>
                  <a:srgbClr val="0000FF"/>
                </a:solidFill>
              </a:rPr>
              <a:t>_</a:t>
            </a:r>
            <a:r>
              <a:rPr lang="zh-CN" altLang="zh-CN" sz="3400" dirty="0" smtClean="0">
                <a:solidFill>
                  <a:srgbClr val="0000FF"/>
                </a:solidFill>
              </a:rPr>
              <a:t>课程（教师号，课程号，学年）</a:t>
            </a:r>
            <a:endParaRPr lang="en-US" altLang="zh-CN" sz="3400" dirty="0" smtClean="0">
              <a:solidFill>
                <a:srgbClr val="0000FF"/>
              </a:solidFill>
            </a:endParaRPr>
          </a:p>
          <a:p>
            <a:pPr>
              <a:spcBef>
                <a:spcPts val="600"/>
              </a:spcBef>
            </a:pPr>
            <a:r>
              <a:rPr lang="zh-CN" altLang="zh-CN" sz="3400" dirty="0" smtClean="0">
                <a:solidFill>
                  <a:srgbClr val="FF0000"/>
                </a:solidFill>
              </a:rPr>
              <a:t>候选键</a:t>
            </a:r>
            <a:r>
              <a:rPr lang="zh-CN" altLang="zh-CN" sz="3400" dirty="0" smtClean="0"/>
              <a:t>：（教师号，课程号，学年），这里的候选键也是主键。</a:t>
            </a:r>
          </a:p>
          <a:p>
            <a:pPr>
              <a:spcBef>
                <a:spcPts val="600"/>
              </a:spcBef>
            </a:pPr>
            <a:r>
              <a:rPr lang="zh-CN" altLang="zh-CN" sz="3400" dirty="0" smtClean="0">
                <a:solidFill>
                  <a:srgbClr val="FF0000"/>
                </a:solidFill>
              </a:rPr>
              <a:t>主属性</a:t>
            </a:r>
            <a:r>
              <a:rPr lang="zh-CN" altLang="zh-CN" sz="3400" dirty="0" smtClean="0"/>
              <a:t>：教师号，课程号，学年。</a:t>
            </a:r>
          </a:p>
          <a:p>
            <a:pPr>
              <a:spcBef>
                <a:spcPts val="600"/>
              </a:spcBef>
            </a:pPr>
            <a:r>
              <a:rPr lang="zh-CN" altLang="zh-CN" sz="3400" dirty="0" smtClean="0">
                <a:solidFill>
                  <a:srgbClr val="FF0000"/>
                </a:solidFill>
              </a:rPr>
              <a:t>非主属性</a:t>
            </a:r>
            <a:r>
              <a:rPr lang="zh-CN" altLang="zh-CN" sz="3400" dirty="0" smtClean="0"/>
              <a:t>：无。</a:t>
            </a:r>
          </a:p>
          <a:p>
            <a:pPr>
              <a:spcBef>
                <a:spcPts val="600"/>
              </a:spcBef>
            </a:pPr>
            <a:r>
              <a:rPr lang="zh-CN" altLang="zh-CN" sz="3400" dirty="0" smtClean="0"/>
              <a:t>这种候选键为全部属性的表称为</a:t>
            </a:r>
            <a:r>
              <a:rPr lang="zh-CN" altLang="zh-CN" sz="3400" dirty="0" smtClean="0">
                <a:solidFill>
                  <a:srgbClr val="FF0000"/>
                </a:solidFill>
              </a:rPr>
              <a:t>全键表</a:t>
            </a:r>
            <a:endParaRPr lang="zh-CN" altLang="en-US" sz="3400" dirty="0"/>
          </a:p>
        </p:txBody>
      </p:sp>
      <p:sp>
        <p:nvSpPr>
          <p:cNvPr id="4" name="日期占位符 3"/>
          <p:cNvSpPr>
            <a:spLocks noGrp="1"/>
          </p:cNvSpPr>
          <p:nvPr>
            <p:ph type="dt" sz="half" idx="10"/>
          </p:nvPr>
        </p:nvSpPr>
        <p:spPr/>
        <p:txBody>
          <a:bodyPr/>
          <a:lstStyle/>
          <a:p>
            <a:pPr>
              <a:defRPr/>
            </a:pPr>
            <a:fld id="{BDB082E3-A8FF-428A-8613-E000C776FC5C}" type="datetime8">
              <a:rPr lang="zh-CN" altLang="en-US" smtClean="0"/>
              <a:t>2016年3月6日10时36分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13</a:t>
            </a:fld>
            <a:endParaRPr lang="zh-CN" altLang="en-US" dirty="0"/>
          </a:p>
        </p:txBody>
      </p:sp>
    </p:spTree>
    <p:extLst>
      <p:ext uri="{BB962C8B-B14F-4D97-AF65-F5344CB8AC3E}">
        <p14:creationId xmlns:p14="http://schemas.microsoft.com/office/powerpoint/2010/main" val="1045441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smtClean="0"/>
              <a:t>示例</a:t>
            </a:r>
          </a:p>
        </p:txBody>
      </p:sp>
      <p:sp>
        <p:nvSpPr>
          <p:cNvPr id="598019" name="Rectangle 3"/>
          <p:cNvSpPr>
            <a:spLocks noGrp="1" noChangeArrowheads="1"/>
          </p:cNvSpPr>
          <p:nvPr>
            <p:ph type="body" idx="1"/>
          </p:nvPr>
        </p:nvSpPr>
        <p:spPr>
          <a:xfrm>
            <a:off x="228600" y="1485900"/>
            <a:ext cx="8610600" cy="1727200"/>
          </a:xfrm>
        </p:spPr>
        <p:txBody>
          <a:bodyPr/>
          <a:lstStyle/>
          <a:p>
            <a:pPr>
              <a:lnSpc>
                <a:spcPct val="120000"/>
              </a:lnSpc>
            </a:pPr>
            <a:r>
              <a:rPr lang="zh-CN" altLang="en-US" sz="2900" dirty="0" smtClean="0"/>
              <a:t>例</a:t>
            </a:r>
            <a:r>
              <a:rPr lang="en-US" altLang="zh-CN" sz="2900" dirty="0" smtClean="0"/>
              <a:t>1</a:t>
            </a:r>
            <a:r>
              <a:rPr lang="zh-CN" altLang="en-US" sz="2900" dirty="0" smtClean="0"/>
              <a:t>：有关系模式</a:t>
            </a:r>
            <a:endParaRPr lang="en-US" altLang="zh-CN" sz="2900" dirty="0" smtClean="0"/>
          </a:p>
          <a:p>
            <a:pPr>
              <a:lnSpc>
                <a:spcPct val="120000"/>
              </a:lnSpc>
              <a:buNone/>
            </a:pPr>
            <a:r>
              <a:rPr lang="en-US" altLang="zh-CN" sz="2900" dirty="0" smtClean="0"/>
              <a:t>	</a:t>
            </a:r>
            <a:r>
              <a:rPr lang="en-US" altLang="zh-CN" sz="2900" dirty="0" smtClean="0">
                <a:solidFill>
                  <a:srgbClr val="0000FF"/>
                </a:solidFill>
              </a:rPr>
              <a:t>SC</a:t>
            </a:r>
            <a:r>
              <a:rPr lang="zh-CN" altLang="en-US" sz="2900" dirty="0" smtClean="0">
                <a:solidFill>
                  <a:srgbClr val="0000FF"/>
                </a:solidFill>
              </a:rPr>
              <a:t>（</a:t>
            </a:r>
            <a:r>
              <a:rPr lang="en-US" altLang="zh-CN" sz="2900" dirty="0" err="1" smtClean="0">
                <a:solidFill>
                  <a:srgbClr val="0000FF"/>
                </a:solidFill>
              </a:rPr>
              <a:t>Sno,Sname,Cno,Credit,Grade</a:t>
            </a:r>
            <a:r>
              <a:rPr lang="zh-CN" altLang="en-US" sz="2900" dirty="0" smtClean="0">
                <a:solidFill>
                  <a:srgbClr val="0000FF"/>
                </a:solidFill>
              </a:rPr>
              <a:t>）</a:t>
            </a:r>
            <a:endParaRPr lang="en-US" altLang="zh-CN" sz="2900" dirty="0" smtClean="0"/>
          </a:p>
          <a:p>
            <a:pPr>
              <a:lnSpc>
                <a:spcPct val="120000"/>
              </a:lnSpc>
            </a:pPr>
            <a:r>
              <a:rPr lang="zh-CN" altLang="en-US" sz="2900" dirty="0" smtClean="0"/>
              <a:t>主键为（</a:t>
            </a:r>
            <a:r>
              <a:rPr lang="en-US" altLang="zh-CN" sz="2900" dirty="0" err="1" smtClean="0"/>
              <a:t>Sno</a:t>
            </a:r>
            <a:r>
              <a:rPr lang="en-US" altLang="zh-CN" sz="2900" dirty="0" smtClean="0"/>
              <a:t>, </a:t>
            </a:r>
            <a:r>
              <a:rPr lang="en-US" altLang="zh-CN" sz="2900" dirty="0" err="1" smtClean="0"/>
              <a:t>Cno</a:t>
            </a:r>
            <a:r>
              <a:rPr lang="zh-CN" altLang="en-US" sz="2900" dirty="0" smtClean="0"/>
              <a:t>），则函数依赖关系有：</a:t>
            </a:r>
            <a:r>
              <a:rPr lang="en-US" altLang="zh-CN" sz="2900" dirty="0" smtClean="0"/>
              <a:t>  </a:t>
            </a:r>
            <a:endParaRPr lang="zh-CN" altLang="en-US" sz="2900" dirty="0" smtClean="0"/>
          </a:p>
        </p:txBody>
      </p:sp>
      <p:pic>
        <p:nvPicPr>
          <p:cNvPr id="598022" name="Picture 6"/>
          <p:cNvPicPr>
            <a:picLocks noChangeAspect="1" noChangeArrowheads="1"/>
          </p:cNvPicPr>
          <p:nvPr/>
        </p:nvPicPr>
        <p:blipFill>
          <a:blip r:embed="rId2" cstate="print"/>
          <a:srcRect/>
          <a:stretch>
            <a:fillRect/>
          </a:stretch>
        </p:blipFill>
        <p:spPr bwMode="auto">
          <a:xfrm>
            <a:off x="611188" y="3500438"/>
            <a:ext cx="7645400" cy="434975"/>
          </a:xfrm>
          <a:prstGeom prst="rect">
            <a:avLst/>
          </a:prstGeom>
          <a:noFill/>
          <a:ln w="9525">
            <a:noFill/>
            <a:miter lim="800000"/>
            <a:headEnd/>
            <a:tailEnd/>
          </a:ln>
        </p:spPr>
      </p:pic>
      <p:pic>
        <p:nvPicPr>
          <p:cNvPr id="598023" name="Picture 7"/>
          <p:cNvPicPr>
            <a:picLocks noChangeAspect="1" noChangeArrowheads="1"/>
          </p:cNvPicPr>
          <p:nvPr/>
        </p:nvPicPr>
        <p:blipFill>
          <a:blip r:embed="rId3" cstate="print"/>
          <a:srcRect/>
          <a:stretch>
            <a:fillRect/>
          </a:stretch>
        </p:blipFill>
        <p:spPr bwMode="auto">
          <a:xfrm>
            <a:off x="611188" y="4076700"/>
            <a:ext cx="7805737" cy="592138"/>
          </a:xfrm>
          <a:prstGeom prst="rect">
            <a:avLst/>
          </a:prstGeom>
          <a:noFill/>
          <a:ln w="9525">
            <a:noFill/>
            <a:miter lim="800000"/>
            <a:headEnd/>
            <a:tailEnd/>
          </a:ln>
        </p:spPr>
      </p:pic>
      <p:pic>
        <p:nvPicPr>
          <p:cNvPr id="598024" name="Picture 8"/>
          <p:cNvPicPr>
            <a:picLocks noChangeAspect="1" noChangeArrowheads="1"/>
          </p:cNvPicPr>
          <p:nvPr/>
        </p:nvPicPr>
        <p:blipFill>
          <a:blip r:embed="rId4" cstate="print"/>
          <a:srcRect/>
          <a:stretch>
            <a:fillRect/>
          </a:stretch>
        </p:blipFill>
        <p:spPr bwMode="auto">
          <a:xfrm>
            <a:off x="684213" y="4724400"/>
            <a:ext cx="7704137" cy="501650"/>
          </a:xfrm>
          <a:prstGeom prst="rect">
            <a:avLst/>
          </a:prstGeom>
          <a:noFill/>
          <a:ln w="9525">
            <a:noFill/>
            <a:miter lim="800000"/>
            <a:headEnd/>
            <a:tailEnd/>
          </a:ln>
        </p:spPr>
      </p:pic>
      <p:sp>
        <p:nvSpPr>
          <p:cNvPr id="15367" name="日期占位符 6"/>
          <p:cNvSpPr>
            <a:spLocks noGrp="1"/>
          </p:cNvSpPr>
          <p:nvPr>
            <p:ph type="dt" sz="quarter" idx="10"/>
          </p:nvPr>
        </p:nvSpPr>
        <p:spPr>
          <a:noFill/>
        </p:spPr>
        <p:txBody>
          <a:bodyPr/>
          <a:lstStyle/>
          <a:p>
            <a:fld id="{5F0D1DF7-AD86-442B-849E-E0A2254852E1}" type="datetime8">
              <a:rPr lang="zh-CN" altLang="en-US" smtClean="0">
                <a:ea typeface="宋体" charset="-122"/>
              </a:rPr>
              <a:t>2016年3月6日10时6分</a:t>
            </a:fld>
            <a:endParaRPr lang="zh-CN" altLang="en-US" smtClean="0">
              <a:ea typeface="宋体" charset="-122"/>
            </a:endParaRPr>
          </a:p>
        </p:txBody>
      </p:sp>
      <p:sp>
        <p:nvSpPr>
          <p:cNvPr id="15368" name="灯片编号占位符 7"/>
          <p:cNvSpPr>
            <a:spLocks noGrp="1"/>
          </p:cNvSpPr>
          <p:nvPr>
            <p:ph type="sldNum" sz="quarter" idx="12"/>
          </p:nvPr>
        </p:nvSpPr>
        <p:spPr>
          <a:noFill/>
        </p:spPr>
        <p:txBody>
          <a:bodyPr/>
          <a:lstStyle/>
          <a:p>
            <a:fld id="{BD66514F-15A6-43B0-85EE-C3067E200E83}" type="slidenum">
              <a:rPr lang="zh-CN" altLang="en-US" smtClean="0">
                <a:ea typeface="宋体" charset="-122"/>
              </a:rPr>
              <a:pPr/>
              <a:t>14</a:t>
            </a:fld>
            <a:endParaRPr lang="zh-CN" altLang="en-US"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98019">
                                            <p:txEl>
                                              <p:pRg st="0" end="0"/>
                                            </p:txEl>
                                          </p:spTgt>
                                        </p:tgtEl>
                                        <p:attrNameLst>
                                          <p:attrName>style.visibility</p:attrName>
                                        </p:attrNameLst>
                                      </p:cBhvr>
                                      <p:to>
                                        <p:strVal val="visible"/>
                                      </p:to>
                                    </p:set>
                                    <p:anim calcmode="discrete" valueType="clr">
                                      <p:cBhvr override="childStyle">
                                        <p:cTn id="7" dur="80"/>
                                        <p:tgtEl>
                                          <p:spTgt spid="59801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9801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98019">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598019">
                                            <p:txEl>
                                              <p:pRg st="1" end="1"/>
                                            </p:txEl>
                                          </p:spTgt>
                                        </p:tgtEl>
                                        <p:attrNameLst>
                                          <p:attrName>style.visibility</p:attrName>
                                        </p:attrNameLst>
                                      </p:cBhvr>
                                      <p:to>
                                        <p:strVal val="visible"/>
                                      </p:to>
                                    </p:set>
                                    <p:anim calcmode="discrete" valueType="clr">
                                      <p:cBhvr override="childStyle">
                                        <p:cTn id="14" dur="80"/>
                                        <p:tgtEl>
                                          <p:spTgt spid="59801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9801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598019">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598019">
                                            <p:txEl>
                                              <p:pRg st="2" end="2"/>
                                            </p:txEl>
                                          </p:spTgt>
                                        </p:tgtEl>
                                        <p:attrNameLst>
                                          <p:attrName>style.visibility</p:attrName>
                                        </p:attrNameLst>
                                      </p:cBhvr>
                                      <p:to>
                                        <p:strVal val="visible"/>
                                      </p:to>
                                    </p:set>
                                    <p:anim calcmode="discrete" valueType="clr">
                                      <p:cBhvr override="childStyle">
                                        <p:cTn id="21" dur="80"/>
                                        <p:tgtEl>
                                          <p:spTgt spid="59801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98019">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598019">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598022"/>
                                        </p:tgtEl>
                                        <p:attrNameLst>
                                          <p:attrName>style.visibility</p:attrName>
                                        </p:attrNameLst>
                                      </p:cBhvr>
                                      <p:to>
                                        <p:strVal val="visible"/>
                                      </p:to>
                                    </p:set>
                                    <p:anim calcmode="lin" valueType="num">
                                      <p:cBhvr>
                                        <p:cTn id="28" dur="1000" fill="hold"/>
                                        <p:tgtEl>
                                          <p:spTgt spid="598022"/>
                                        </p:tgtEl>
                                        <p:attrNameLst>
                                          <p:attrName>ppt_w</p:attrName>
                                        </p:attrNameLst>
                                      </p:cBhvr>
                                      <p:tavLst>
                                        <p:tav tm="0">
                                          <p:val>
                                            <p:strVal val="#ppt_w*0.70"/>
                                          </p:val>
                                        </p:tav>
                                        <p:tav tm="100000">
                                          <p:val>
                                            <p:strVal val="#ppt_w"/>
                                          </p:val>
                                        </p:tav>
                                      </p:tavLst>
                                    </p:anim>
                                    <p:anim calcmode="lin" valueType="num">
                                      <p:cBhvr>
                                        <p:cTn id="29" dur="1000" fill="hold"/>
                                        <p:tgtEl>
                                          <p:spTgt spid="598022"/>
                                        </p:tgtEl>
                                        <p:attrNameLst>
                                          <p:attrName>ppt_h</p:attrName>
                                        </p:attrNameLst>
                                      </p:cBhvr>
                                      <p:tavLst>
                                        <p:tav tm="0">
                                          <p:val>
                                            <p:strVal val="#ppt_h"/>
                                          </p:val>
                                        </p:tav>
                                        <p:tav tm="100000">
                                          <p:val>
                                            <p:strVal val="#ppt_h"/>
                                          </p:val>
                                        </p:tav>
                                      </p:tavLst>
                                    </p:anim>
                                    <p:animEffect transition="in" filter="fade">
                                      <p:cBhvr>
                                        <p:cTn id="30" dur="1000"/>
                                        <p:tgtEl>
                                          <p:spTgt spid="598022"/>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598023"/>
                                        </p:tgtEl>
                                        <p:attrNameLst>
                                          <p:attrName>style.visibility</p:attrName>
                                        </p:attrNameLst>
                                      </p:cBhvr>
                                      <p:to>
                                        <p:strVal val="visible"/>
                                      </p:to>
                                    </p:set>
                                    <p:anim calcmode="lin" valueType="num">
                                      <p:cBhvr>
                                        <p:cTn id="35" dur="1000" fill="hold"/>
                                        <p:tgtEl>
                                          <p:spTgt spid="598023"/>
                                        </p:tgtEl>
                                        <p:attrNameLst>
                                          <p:attrName>ppt_w</p:attrName>
                                        </p:attrNameLst>
                                      </p:cBhvr>
                                      <p:tavLst>
                                        <p:tav tm="0">
                                          <p:val>
                                            <p:strVal val="#ppt_w*0.70"/>
                                          </p:val>
                                        </p:tav>
                                        <p:tav tm="100000">
                                          <p:val>
                                            <p:strVal val="#ppt_w"/>
                                          </p:val>
                                        </p:tav>
                                      </p:tavLst>
                                    </p:anim>
                                    <p:anim calcmode="lin" valueType="num">
                                      <p:cBhvr>
                                        <p:cTn id="36" dur="1000" fill="hold"/>
                                        <p:tgtEl>
                                          <p:spTgt spid="598023"/>
                                        </p:tgtEl>
                                        <p:attrNameLst>
                                          <p:attrName>ppt_h</p:attrName>
                                        </p:attrNameLst>
                                      </p:cBhvr>
                                      <p:tavLst>
                                        <p:tav tm="0">
                                          <p:val>
                                            <p:strVal val="#ppt_h"/>
                                          </p:val>
                                        </p:tav>
                                        <p:tav tm="100000">
                                          <p:val>
                                            <p:strVal val="#ppt_h"/>
                                          </p:val>
                                        </p:tav>
                                      </p:tavLst>
                                    </p:anim>
                                    <p:animEffect transition="in" filter="fade">
                                      <p:cBhvr>
                                        <p:cTn id="37" dur="1000"/>
                                        <p:tgtEl>
                                          <p:spTgt spid="598023"/>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598024"/>
                                        </p:tgtEl>
                                        <p:attrNameLst>
                                          <p:attrName>style.visibility</p:attrName>
                                        </p:attrNameLst>
                                      </p:cBhvr>
                                      <p:to>
                                        <p:strVal val="visible"/>
                                      </p:to>
                                    </p:set>
                                    <p:anim calcmode="lin" valueType="num">
                                      <p:cBhvr>
                                        <p:cTn id="42" dur="1000" fill="hold"/>
                                        <p:tgtEl>
                                          <p:spTgt spid="598024"/>
                                        </p:tgtEl>
                                        <p:attrNameLst>
                                          <p:attrName>ppt_w</p:attrName>
                                        </p:attrNameLst>
                                      </p:cBhvr>
                                      <p:tavLst>
                                        <p:tav tm="0">
                                          <p:val>
                                            <p:strVal val="#ppt_w*0.70"/>
                                          </p:val>
                                        </p:tav>
                                        <p:tav tm="100000">
                                          <p:val>
                                            <p:strVal val="#ppt_w"/>
                                          </p:val>
                                        </p:tav>
                                      </p:tavLst>
                                    </p:anim>
                                    <p:anim calcmode="lin" valueType="num">
                                      <p:cBhvr>
                                        <p:cTn id="43" dur="1000" fill="hold"/>
                                        <p:tgtEl>
                                          <p:spTgt spid="598024"/>
                                        </p:tgtEl>
                                        <p:attrNameLst>
                                          <p:attrName>ppt_h</p:attrName>
                                        </p:attrNameLst>
                                      </p:cBhvr>
                                      <p:tavLst>
                                        <p:tav tm="0">
                                          <p:val>
                                            <p:strVal val="#ppt_h"/>
                                          </p:val>
                                        </p:tav>
                                        <p:tav tm="100000">
                                          <p:val>
                                            <p:strVal val="#ppt_h"/>
                                          </p:val>
                                        </p:tav>
                                      </p:tavLst>
                                    </p:anim>
                                    <p:animEffect transition="in" filter="fade">
                                      <p:cBhvr>
                                        <p:cTn id="44" dur="1000"/>
                                        <p:tgtEl>
                                          <p:spTgt spid="598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smtClean="0"/>
              <a:t>示例</a:t>
            </a:r>
          </a:p>
        </p:txBody>
      </p:sp>
      <p:sp>
        <p:nvSpPr>
          <p:cNvPr id="16387" name="Rectangle 3"/>
          <p:cNvSpPr>
            <a:spLocks noGrp="1" noChangeArrowheads="1"/>
          </p:cNvSpPr>
          <p:nvPr>
            <p:ph type="body" idx="1"/>
          </p:nvPr>
        </p:nvSpPr>
        <p:spPr>
          <a:xfrm>
            <a:off x="228600" y="1290638"/>
            <a:ext cx="8610600" cy="2138362"/>
          </a:xfrm>
        </p:spPr>
        <p:txBody>
          <a:bodyPr/>
          <a:lstStyle/>
          <a:p>
            <a:r>
              <a:rPr lang="zh-CN" altLang="en-US" sz="2900" dirty="0" smtClean="0"/>
              <a:t>例</a:t>
            </a:r>
            <a:r>
              <a:rPr lang="en-US" altLang="zh-CN" sz="2900" dirty="0" smtClean="0"/>
              <a:t>2</a:t>
            </a:r>
            <a:r>
              <a:rPr lang="zh-CN" altLang="en-US" sz="2900" dirty="0" smtClean="0"/>
              <a:t>：假设有关系模式</a:t>
            </a:r>
            <a:endParaRPr lang="en-US" altLang="zh-CN" sz="2900" dirty="0" smtClean="0"/>
          </a:p>
          <a:p>
            <a:pPr>
              <a:buNone/>
            </a:pPr>
            <a:r>
              <a:rPr lang="en-US" altLang="zh-CN" sz="2900" dirty="0" smtClean="0">
                <a:solidFill>
                  <a:srgbClr val="0000FF"/>
                </a:solidFill>
              </a:rPr>
              <a:t>  S</a:t>
            </a:r>
            <a:r>
              <a:rPr lang="zh-CN" altLang="en-US" sz="2900" dirty="0" smtClean="0">
                <a:solidFill>
                  <a:srgbClr val="0000FF"/>
                </a:solidFill>
              </a:rPr>
              <a:t>（</a:t>
            </a:r>
            <a:r>
              <a:rPr lang="en-US" altLang="zh-CN" sz="2900" dirty="0" err="1" smtClean="0">
                <a:solidFill>
                  <a:srgbClr val="0000FF"/>
                </a:solidFill>
              </a:rPr>
              <a:t>Sno,Sname,Dept,Dept_master</a:t>
            </a:r>
            <a:r>
              <a:rPr lang="zh-CN" altLang="en-US" sz="2900" dirty="0" smtClean="0">
                <a:solidFill>
                  <a:srgbClr val="0000FF"/>
                </a:solidFill>
              </a:rPr>
              <a:t>）</a:t>
            </a:r>
            <a:endParaRPr lang="en-US" altLang="zh-CN" sz="2900" dirty="0" smtClean="0">
              <a:solidFill>
                <a:srgbClr val="0000FF"/>
              </a:solidFill>
            </a:endParaRPr>
          </a:p>
          <a:p>
            <a:r>
              <a:rPr lang="zh-CN" altLang="en-US" sz="2900" dirty="0" smtClean="0"/>
              <a:t>假设一个系只有一个主任，主键为</a:t>
            </a:r>
            <a:r>
              <a:rPr lang="en-US" altLang="zh-CN" sz="2900" dirty="0" err="1" smtClean="0"/>
              <a:t>Sno</a:t>
            </a:r>
            <a:r>
              <a:rPr lang="zh-CN" altLang="en-US" sz="2900" dirty="0" smtClean="0"/>
              <a:t>，则函数依赖关系有： </a:t>
            </a:r>
          </a:p>
        </p:txBody>
      </p:sp>
      <p:pic>
        <p:nvPicPr>
          <p:cNvPr id="16388" name="Picture 4"/>
          <p:cNvPicPr>
            <a:picLocks noChangeAspect="1" noChangeArrowheads="1"/>
          </p:cNvPicPr>
          <p:nvPr/>
        </p:nvPicPr>
        <p:blipFill>
          <a:blip r:embed="rId2" cstate="print"/>
          <a:srcRect/>
          <a:stretch>
            <a:fillRect/>
          </a:stretch>
        </p:blipFill>
        <p:spPr bwMode="auto">
          <a:xfrm>
            <a:off x="827584" y="3501008"/>
            <a:ext cx="6983859" cy="477837"/>
          </a:xfrm>
          <a:prstGeom prst="rect">
            <a:avLst/>
          </a:prstGeom>
          <a:noFill/>
          <a:ln w="9525">
            <a:noFill/>
            <a:miter lim="800000"/>
            <a:headEnd/>
            <a:tailEnd/>
          </a:ln>
        </p:spPr>
      </p:pic>
      <p:pic>
        <p:nvPicPr>
          <p:cNvPr id="16389" name="Picture 5"/>
          <p:cNvPicPr>
            <a:picLocks noChangeAspect="1" noChangeArrowheads="1"/>
          </p:cNvPicPr>
          <p:nvPr/>
        </p:nvPicPr>
        <p:blipFill>
          <a:blip r:embed="rId3" cstate="print"/>
          <a:srcRect/>
          <a:stretch>
            <a:fillRect/>
          </a:stretch>
        </p:blipFill>
        <p:spPr bwMode="auto">
          <a:xfrm>
            <a:off x="827584" y="4005064"/>
            <a:ext cx="7345362" cy="1938338"/>
          </a:xfrm>
          <a:prstGeom prst="rect">
            <a:avLst/>
          </a:prstGeom>
          <a:noFill/>
          <a:ln w="9525">
            <a:noFill/>
            <a:miter lim="800000"/>
            <a:headEnd/>
            <a:tailEnd/>
          </a:ln>
        </p:spPr>
      </p:pic>
      <p:sp>
        <p:nvSpPr>
          <p:cNvPr id="16390" name="日期占位符 5"/>
          <p:cNvSpPr>
            <a:spLocks noGrp="1"/>
          </p:cNvSpPr>
          <p:nvPr>
            <p:ph type="dt" sz="quarter" idx="10"/>
          </p:nvPr>
        </p:nvSpPr>
        <p:spPr>
          <a:noFill/>
        </p:spPr>
        <p:txBody>
          <a:bodyPr/>
          <a:lstStyle/>
          <a:p>
            <a:fld id="{38798E6B-A0CB-4899-800D-2CCCA8D5B183}" type="datetime8">
              <a:rPr lang="zh-CN" altLang="en-US" smtClean="0">
                <a:ea typeface="宋体" charset="-122"/>
              </a:rPr>
              <a:t>2016年3月6日10时6分</a:t>
            </a:fld>
            <a:endParaRPr lang="zh-CN" altLang="en-US" smtClean="0">
              <a:ea typeface="宋体" charset="-122"/>
            </a:endParaRPr>
          </a:p>
        </p:txBody>
      </p:sp>
      <p:sp>
        <p:nvSpPr>
          <p:cNvPr id="16391" name="灯片编号占位符 6"/>
          <p:cNvSpPr>
            <a:spLocks noGrp="1"/>
          </p:cNvSpPr>
          <p:nvPr>
            <p:ph type="sldNum" sz="quarter" idx="12"/>
          </p:nvPr>
        </p:nvSpPr>
        <p:spPr>
          <a:noFill/>
        </p:spPr>
        <p:txBody>
          <a:bodyPr/>
          <a:lstStyle/>
          <a:p>
            <a:fld id="{CEF93483-3552-4E94-BEF1-53B63F6EB47A}" type="slidenum">
              <a:rPr lang="zh-CN" altLang="en-US" smtClean="0">
                <a:ea typeface="宋体" charset="-122"/>
              </a:rPr>
              <a:pPr/>
              <a:t>15</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8.1.3 </a:t>
            </a:r>
            <a:r>
              <a:rPr lang="zh-CN" altLang="zh-CN" dirty="0" smtClean="0"/>
              <a:t>函数依赖的推理规则</a:t>
            </a:r>
            <a:endParaRPr lang="zh-CN" altLang="en-US" dirty="0"/>
          </a:p>
        </p:txBody>
      </p:sp>
      <p:sp>
        <p:nvSpPr>
          <p:cNvPr id="3" name="内容占位符 2"/>
          <p:cNvSpPr>
            <a:spLocks noGrp="1"/>
          </p:cNvSpPr>
          <p:nvPr>
            <p:ph idx="1"/>
          </p:nvPr>
        </p:nvSpPr>
        <p:spPr>
          <a:xfrm>
            <a:off x="467544" y="1340768"/>
            <a:ext cx="8280920" cy="4752528"/>
          </a:xfrm>
        </p:spPr>
        <p:txBody>
          <a:bodyPr/>
          <a:lstStyle/>
          <a:p>
            <a:r>
              <a:rPr lang="zh-CN" altLang="zh-CN" sz="3000" dirty="0" smtClean="0"/>
              <a:t>一个关系的完整函数依赖集可能是很大的</a:t>
            </a:r>
            <a:r>
              <a:rPr lang="zh-CN" altLang="en-US" sz="3000" dirty="0" smtClean="0"/>
              <a:t>。</a:t>
            </a:r>
            <a:endParaRPr lang="en-US" altLang="zh-CN" sz="3000" dirty="0" smtClean="0"/>
          </a:p>
          <a:p>
            <a:r>
              <a:rPr lang="zh-CN" altLang="zh-CN" sz="3000" dirty="0" smtClean="0"/>
              <a:t>理论上希望确定一组函数依赖（表示为</a:t>
            </a:r>
            <a:r>
              <a:rPr lang="en-US" altLang="zh-CN" sz="3000" dirty="0" smtClean="0"/>
              <a:t>X</a:t>
            </a:r>
            <a:r>
              <a:rPr lang="zh-CN" altLang="zh-CN" sz="3000" dirty="0" smtClean="0"/>
              <a:t>），但这组函数依赖的规模要比完整的函数依赖集（表示为</a:t>
            </a:r>
            <a:r>
              <a:rPr lang="en-US" altLang="zh-CN" sz="3000" dirty="0" smtClean="0"/>
              <a:t>Y</a:t>
            </a:r>
            <a:r>
              <a:rPr lang="zh-CN" altLang="zh-CN" sz="3000" dirty="0" smtClean="0"/>
              <a:t>）小的多，而且</a:t>
            </a:r>
            <a:r>
              <a:rPr lang="en-US" altLang="zh-CN" sz="3000" dirty="0" smtClean="0"/>
              <a:t>Y</a:t>
            </a:r>
            <a:r>
              <a:rPr lang="zh-CN" altLang="zh-CN" sz="3000" dirty="0" smtClean="0"/>
              <a:t>中的每个函数依赖都可以通过</a:t>
            </a:r>
            <a:r>
              <a:rPr lang="en-US" altLang="zh-CN" sz="3000" dirty="0" smtClean="0"/>
              <a:t>X</a:t>
            </a:r>
            <a:r>
              <a:rPr lang="zh-CN" altLang="zh-CN" sz="3000" dirty="0" smtClean="0"/>
              <a:t>中的函数依赖表示。</a:t>
            </a:r>
            <a:endParaRPr lang="en-US" altLang="zh-CN" sz="3000" dirty="0" smtClean="0"/>
          </a:p>
          <a:p>
            <a:r>
              <a:rPr lang="zh-CN" altLang="zh-CN" sz="3000" dirty="0" smtClean="0"/>
              <a:t>因此，如果满足</a:t>
            </a:r>
            <a:r>
              <a:rPr lang="en-US" altLang="zh-CN" sz="3000" dirty="0" smtClean="0"/>
              <a:t>X</a:t>
            </a:r>
            <a:r>
              <a:rPr lang="zh-CN" altLang="zh-CN" sz="3000" dirty="0" smtClean="0"/>
              <a:t>中的函数依赖定义的完整性约束，也必然满足</a:t>
            </a:r>
            <a:r>
              <a:rPr lang="en-US" altLang="zh-CN" sz="3000" dirty="0" smtClean="0"/>
              <a:t>Y</a:t>
            </a:r>
            <a:r>
              <a:rPr lang="zh-CN" altLang="zh-CN" sz="3000" dirty="0" smtClean="0"/>
              <a:t>中定义的函数依赖定义的完整性约束</a:t>
            </a:r>
            <a:r>
              <a:rPr lang="zh-CN" altLang="en-US" sz="3000" dirty="0" smtClean="0"/>
              <a:t>。</a:t>
            </a:r>
            <a:endParaRPr lang="zh-CN" altLang="en-US" sz="3000" dirty="0"/>
          </a:p>
        </p:txBody>
      </p:sp>
      <p:sp>
        <p:nvSpPr>
          <p:cNvPr id="4" name="日期占位符 3"/>
          <p:cNvSpPr>
            <a:spLocks noGrp="1"/>
          </p:cNvSpPr>
          <p:nvPr>
            <p:ph type="dt" sz="half" idx="10"/>
          </p:nvPr>
        </p:nvSpPr>
        <p:spPr/>
        <p:txBody>
          <a:bodyPr/>
          <a:lstStyle/>
          <a:p>
            <a:pPr>
              <a:defRPr/>
            </a:pPr>
            <a:fld id="{8A0B0D2B-A428-4039-BB7A-06F8C4D002EE}"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412775"/>
            <a:ext cx="8108131" cy="4536505"/>
          </a:xfrm>
        </p:spPr>
        <p:txBody>
          <a:bodyPr/>
          <a:lstStyle/>
          <a:p>
            <a:pPr algn="just">
              <a:spcBef>
                <a:spcPts val="600"/>
              </a:spcBef>
            </a:pPr>
            <a:r>
              <a:rPr lang="zh-CN" altLang="zh-CN" sz="3200" dirty="0"/>
              <a:t>从已知的函数依赖可以推导出另一些新的函数依赖，这需要一系列推理规则</a:t>
            </a:r>
            <a:r>
              <a:rPr lang="zh-CN" altLang="zh-CN" sz="3200" dirty="0" smtClean="0"/>
              <a:t>。</a:t>
            </a:r>
            <a:endParaRPr lang="en-US" altLang="zh-CN" sz="3200" dirty="0" smtClean="0"/>
          </a:p>
          <a:p>
            <a:pPr algn="just">
              <a:spcBef>
                <a:spcPts val="600"/>
              </a:spcBef>
            </a:pPr>
            <a:r>
              <a:rPr lang="zh-CN" altLang="zh-CN" sz="3200" dirty="0" smtClean="0"/>
              <a:t>函数依赖</a:t>
            </a:r>
            <a:r>
              <a:rPr lang="zh-CN" altLang="zh-CN" sz="3200" dirty="0"/>
              <a:t>的推理规则最早出现在</a:t>
            </a:r>
            <a:r>
              <a:rPr lang="en-US" altLang="zh-CN" sz="3200" dirty="0"/>
              <a:t>1974</a:t>
            </a:r>
            <a:r>
              <a:rPr lang="zh-CN" altLang="zh-CN" sz="3200" dirty="0"/>
              <a:t>年</a:t>
            </a:r>
            <a:r>
              <a:rPr lang="en-US" altLang="zh-CN" sz="3200" dirty="0" err="1"/>
              <a:t>W.W.Armstrong</a:t>
            </a:r>
            <a:r>
              <a:rPr lang="zh-CN" altLang="zh-CN" sz="3200" dirty="0"/>
              <a:t>论文中，因此称这些规则为</a:t>
            </a:r>
            <a:r>
              <a:rPr lang="en-US" altLang="zh-CN" sz="3200" dirty="0"/>
              <a:t>Armstrong</a:t>
            </a:r>
            <a:r>
              <a:rPr lang="zh-CN" altLang="zh-CN" sz="3200" dirty="0"/>
              <a:t>公理</a:t>
            </a:r>
            <a:r>
              <a:rPr lang="zh-CN" altLang="zh-CN" sz="3200" dirty="0" smtClean="0"/>
              <a:t>。</a:t>
            </a:r>
            <a:endParaRPr lang="en-US" altLang="zh-CN" sz="3200" dirty="0" smtClean="0"/>
          </a:p>
          <a:p>
            <a:pPr algn="just">
              <a:spcBef>
                <a:spcPts val="600"/>
              </a:spcBef>
            </a:pPr>
            <a:r>
              <a:rPr lang="zh-CN" altLang="zh-CN" sz="3200" dirty="0" smtClean="0"/>
              <a:t>利用</a:t>
            </a:r>
            <a:r>
              <a:rPr lang="zh-CN" altLang="zh-CN" sz="3200" dirty="0"/>
              <a:t>这些推理规则，可以由一组已知函数依赖推导出关系模式的其他函数依赖。</a:t>
            </a:r>
            <a:endParaRPr lang="zh-CN" altLang="en-US" sz="32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17</a:t>
            </a:fld>
            <a:endParaRPr lang="zh-CN" altLang="en-US"/>
          </a:p>
        </p:txBody>
      </p:sp>
    </p:spTree>
    <p:extLst>
      <p:ext uri="{BB962C8B-B14F-4D97-AF65-F5344CB8AC3E}">
        <p14:creationId xmlns:p14="http://schemas.microsoft.com/office/powerpoint/2010/main" val="2994664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Armstrong</a:t>
            </a:r>
            <a:r>
              <a:rPr lang="zh-CN" altLang="zh-CN" dirty="0"/>
              <a:t>公理</a:t>
            </a:r>
            <a:endParaRPr lang="zh-CN" altLang="en-US" dirty="0"/>
          </a:p>
        </p:txBody>
      </p:sp>
      <p:sp>
        <p:nvSpPr>
          <p:cNvPr id="3" name="内容占位符 2"/>
          <p:cNvSpPr>
            <a:spLocks noGrp="1"/>
          </p:cNvSpPr>
          <p:nvPr>
            <p:ph idx="1"/>
          </p:nvPr>
        </p:nvSpPr>
        <p:spPr>
          <a:xfrm>
            <a:off x="566737" y="1414934"/>
            <a:ext cx="8008937" cy="4678362"/>
          </a:xfrm>
        </p:spPr>
        <p:txBody>
          <a:bodyPr/>
          <a:lstStyle/>
          <a:p>
            <a:r>
              <a:rPr lang="zh-CN" altLang="zh-CN" dirty="0">
                <a:solidFill>
                  <a:srgbClr val="FF0000"/>
                </a:solidFill>
              </a:rPr>
              <a:t>① 自反律（</a:t>
            </a:r>
            <a:r>
              <a:rPr lang="en-US" altLang="zh-CN" dirty="0">
                <a:solidFill>
                  <a:srgbClr val="FF0000"/>
                </a:solidFill>
              </a:rPr>
              <a:t>Reflexivity</a:t>
            </a:r>
            <a:r>
              <a:rPr lang="zh-CN" altLang="zh-CN" dirty="0">
                <a:solidFill>
                  <a:srgbClr val="FF0000"/>
                </a:solidFill>
              </a:rPr>
              <a:t>）</a:t>
            </a:r>
          </a:p>
          <a:p>
            <a:pPr marL="0" indent="0">
              <a:buNone/>
            </a:pPr>
            <a:r>
              <a:rPr lang="en-US" altLang="zh-CN" dirty="0" smtClean="0"/>
              <a:t>  </a:t>
            </a:r>
            <a:r>
              <a:rPr lang="zh-CN" altLang="zh-CN" dirty="0" smtClean="0"/>
              <a:t>若</a:t>
            </a:r>
            <a:r>
              <a:rPr lang="en-US" altLang="zh-CN" dirty="0"/>
              <a:t>Y</a:t>
            </a:r>
            <a:r>
              <a:rPr lang="en-US" altLang="zh-CN" dirty="0">
                <a:sym typeface="Symbol" panose="05050102010706020507" pitchFamily="18" charset="2"/>
              </a:rPr>
              <a:t></a:t>
            </a:r>
            <a:r>
              <a:rPr lang="en-US" altLang="zh-CN" dirty="0"/>
              <a:t>X</a:t>
            </a:r>
            <a:r>
              <a:rPr lang="en-US" altLang="zh-CN" dirty="0">
                <a:sym typeface="Symbol" panose="05050102010706020507" pitchFamily="18" charset="2"/>
              </a:rPr>
              <a:t></a:t>
            </a:r>
            <a:r>
              <a:rPr lang="en-US" altLang="zh-CN" dirty="0"/>
              <a:t>U</a:t>
            </a:r>
            <a:r>
              <a:rPr lang="zh-CN" altLang="zh-CN" dirty="0"/>
              <a:t>，则</a:t>
            </a:r>
            <a:r>
              <a:rPr lang="en-US" altLang="zh-CN" dirty="0"/>
              <a:t>X→Y</a:t>
            </a:r>
            <a:r>
              <a:rPr lang="zh-CN" altLang="zh-CN" dirty="0"/>
              <a:t>在</a:t>
            </a:r>
            <a:r>
              <a:rPr lang="en-US" altLang="zh-CN" dirty="0"/>
              <a:t>R</a:t>
            </a:r>
            <a:r>
              <a:rPr lang="zh-CN" altLang="zh-CN" dirty="0"/>
              <a:t>上成立。即一组属性函数决定它的所有子集。</a:t>
            </a:r>
          </a:p>
          <a:p>
            <a:pPr marL="0" indent="0">
              <a:buNone/>
            </a:pPr>
            <a:r>
              <a:rPr lang="zh-CN" altLang="zh-CN" sz="3200" dirty="0" smtClean="0"/>
              <a:t>例，</a:t>
            </a:r>
            <a:r>
              <a:rPr lang="zh-CN" altLang="en-US" sz="3200" dirty="0" smtClean="0"/>
              <a:t>对</a:t>
            </a:r>
            <a:r>
              <a:rPr lang="en-US" altLang="zh-CN" sz="3200" dirty="0" smtClean="0"/>
              <a:t>SC(</a:t>
            </a:r>
            <a:r>
              <a:rPr lang="en-US" altLang="zh-CN" sz="3200" dirty="0" err="1" smtClean="0"/>
              <a:t>Sno,Sname,Cno,Credit,Grade</a:t>
            </a:r>
            <a:r>
              <a:rPr lang="en-US" altLang="zh-CN" sz="3200" dirty="0" smtClean="0"/>
              <a:t>)</a:t>
            </a:r>
          </a:p>
          <a:p>
            <a:pPr marL="0" indent="0">
              <a:buNone/>
            </a:pPr>
            <a:r>
              <a:rPr lang="en-US" altLang="zh-CN" dirty="0" smtClean="0"/>
              <a:t>  </a:t>
            </a:r>
            <a:r>
              <a:rPr lang="zh-CN" altLang="zh-CN" dirty="0" smtClean="0"/>
              <a:t>有：（</a:t>
            </a:r>
            <a:r>
              <a:rPr lang="en-US" altLang="zh-CN" dirty="0" err="1"/>
              <a:t>Sno</a:t>
            </a:r>
            <a:r>
              <a:rPr lang="en-US" altLang="zh-CN" dirty="0"/>
              <a:t>, </a:t>
            </a:r>
            <a:r>
              <a:rPr lang="en-US" altLang="zh-CN" dirty="0" err="1"/>
              <a:t>Cno</a:t>
            </a:r>
            <a:r>
              <a:rPr lang="zh-CN" altLang="zh-CN" dirty="0"/>
              <a:t>）</a:t>
            </a:r>
            <a:r>
              <a:rPr lang="en-US" altLang="zh-CN" dirty="0"/>
              <a:t>→ </a:t>
            </a:r>
            <a:r>
              <a:rPr lang="en-US" altLang="zh-CN" dirty="0" err="1"/>
              <a:t>Cno</a:t>
            </a:r>
            <a:r>
              <a:rPr lang="en-US" altLang="zh-CN" dirty="0"/>
              <a:t>   </a:t>
            </a:r>
            <a:endParaRPr lang="en-US" altLang="zh-CN" dirty="0" smtClean="0"/>
          </a:p>
          <a:p>
            <a:pPr marL="0" indent="0">
              <a:buNone/>
            </a:pPr>
            <a:r>
              <a:rPr lang="en-US" altLang="zh-CN" dirty="0" smtClean="0"/>
              <a:t>    </a:t>
            </a:r>
            <a:r>
              <a:rPr lang="zh-CN" altLang="zh-CN" dirty="0" smtClean="0"/>
              <a:t>和（</a:t>
            </a:r>
            <a:r>
              <a:rPr lang="en-US" altLang="zh-CN" dirty="0" err="1"/>
              <a:t>Sno</a:t>
            </a:r>
            <a:r>
              <a:rPr lang="en-US" altLang="zh-CN" dirty="0"/>
              <a:t>, </a:t>
            </a:r>
            <a:r>
              <a:rPr lang="en-US" altLang="zh-CN" dirty="0" err="1"/>
              <a:t>Cno</a:t>
            </a:r>
            <a:r>
              <a:rPr lang="zh-CN" altLang="zh-CN" dirty="0"/>
              <a:t>）</a:t>
            </a:r>
            <a:r>
              <a:rPr lang="en-US" altLang="zh-CN" dirty="0"/>
              <a:t>→ </a:t>
            </a:r>
            <a:r>
              <a:rPr lang="en-US" altLang="zh-CN" dirty="0" err="1"/>
              <a:t>Sno</a:t>
            </a:r>
            <a:endParaRPr lang="zh-CN" altLang="en-US"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18</a:t>
            </a:fld>
            <a:endParaRPr lang="zh-CN" altLang="en-US" dirty="0"/>
          </a:p>
        </p:txBody>
      </p:sp>
    </p:spTree>
    <p:extLst>
      <p:ext uri="{BB962C8B-B14F-4D97-AF65-F5344CB8AC3E}">
        <p14:creationId xmlns:p14="http://schemas.microsoft.com/office/powerpoint/2010/main" val="3135274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Armstrong</a:t>
            </a:r>
            <a:r>
              <a:rPr lang="zh-CN" altLang="zh-CN" dirty="0" smtClean="0"/>
              <a:t>公理</a:t>
            </a:r>
            <a:r>
              <a:rPr lang="zh-CN" altLang="en-US" dirty="0" smtClean="0"/>
              <a:t>（续）</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② 增广律（</a:t>
            </a:r>
            <a:r>
              <a:rPr lang="en-US" altLang="zh-CN" dirty="0">
                <a:solidFill>
                  <a:srgbClr val="FF0000"/>
                </a:solidFill>
              </a:rPr>
              <a:t>Augmentation</a:t>
            </a:r>
            <a:r>
              <a:rPr lang="zh-CN" altLang="zh-CN" dirty="0">
                <a:solidFill>
                  <a:srgbClr val="FF0000"/>
                </a:solidFill>
              </a:rPr>
              <a:t>）</a:t>
            </a:r>
          </a:p>
          <a:p>
            <a:pPr marL="0" indent="0">
              <a:buNone/>
            </a:pPr>
            <a:r>
              <a:rPr lang="en-US" altLang="zh-CN" dirty="0" smtClean="0"/>
              <a:t>  </a:t>
            </a:r>
            <a:r>
              <a:rPr lang="zh-CN" altLang="zh-CN" dirty="0" smtClean="0"/>
              <a:t>若</a:t>
            </a:r>
            <a:r>
              <a:rPr lang="en-US" altLang="zh-CN" dirty="0"/>
              <a:t>X→Y</a:t>
            </a:r>
            <a:r>
              <a:rPr lang="zh-CN" altLang="zh-CN" dirty="0"/>
              <a:t>在</a:t>
            </a:r>
            <a:r>
              <a:rPr lang="en-US" altLang="zh-CN" dirty="0"/>
              <a:t>R</a:t>
            </a:r>
            <a:r>
              <a:rPr lang="zh-CN" altLang="zh-CN" dirty="0"/>
              <a:t>上成立 ，且</a:t>
            </a:r>
            <a:r>
              <a:rPr lang="en-US" altLang="zh-CN" dirty="0"/>
              <a:t>Z</a:t>
            </a:r>
            <a:r>
              <a:rPr lang="en-US" altLang="zh-CN" dirty="0">
                <a:sym typeface="Symbol" panose="05050102010706020507" pitchFamily="18" charset="2"/>
              </a:rPr>
              <a:t></a:t>
            </a:r>
            <a:r>
              <a:rPr lang="en-US" altLang="zh-CN" dirty="0"/>
              <a:t>U</a:t>
            </a:r>
            <a:r>
              <a:rPr lang="zh-CN" altLang="zh-CN" dirty="0" smtClean="0"/>
              <a:t>，则</a:t>
            </a:r>
            <a:r>
              <a:rPr lang="en-US" altLang="zh-CN" dirty="0"/>
              <a:t>XZ→YZ</a:t>
            </a:r>
            <a:r>
              <a:rPr lang="zh-CN" altLang="zh-CN" dirty="0"/>
              <a:t>在</a:t>
            </a:r>
            <a:r>
              <a:rPr lang="en-US" altLang="zh-CN" dirty="0"/>
              <a:t>R</a:t>
            </a:r>
            <a:r>
              <a:rPr lang="zh-CN" altLang="zh-CN" dirty="0"/>
              <a:t>上也成立。</a:t>
            </a:r>
          </a:p>
          <a:p>
            <a:r>
              <a:rPr lang="zh-CN" altLang="zh-CN" dirty="0">
                <a:solidFill>
                  <a:srgbClr val="FF0000"/>
                </a:solidFill>
              </a:rPr>
              <a:t>③ 传递律（</a:t>
            </a:r>
            <a:r>
              <a:rPr lang="en-US" altLang="zh-CN" dirty="0">
                <a:solidFill>
                  <a:srgbClr val="FF0000"/>
                </a:solidFill>
              </a:rPr>
              <a:t>Transitivity</a:t>
            </a:r>
            <a:r>
              <a:rPr lang="zh-CN" altLang="zh-CN" dirty="0">
                <a:solidFill>
                  <a:srgbClr val="FF0000"/>
                </a:solidFill>
              </a:rPr>
              <a:t>）</a:t>
            </a:r>
          </a:p>
          <a:p>
            <a:pPr marL="0" indent="0">
              <a:buNone/>
            </a:pPr>
            <a:r>
              <a:rPr lang="en-US" altLang="zh-CN" dirty="0" smtClean="0"/>
              <a:t>  </a:t>
            </a:r>
            <a:r>
              <a:rPr lang="zh-CN" altLang="zh-CN" dirty="0" smtClean="0"/>
              <a:t>若</a:t>
            </a:r>
            <a:r>
              <a:rPr lang="en-US" altLang="zh-CN" dirty="0"/>
              <a:t>X→Y</a:t>
            </a:r>
            <a:r>
              <a:rPr lang="zh-CN" altLang="zh-CN" dirty="0"/>
              <a:t>和</a:t>
            </a:r>
            <a:r>
              <a:rPr lang="en-US" altLang="zh-CN" dirty="0"/>
              <a:t>Y→Z</a:t>
            </a:r>
            <a:r>
              <a:rPr lang="zh-CN" altLang="zh-CN" dirty="0"/>
              <a:t>在</a:t>
            </a:r>
            <a:r>
              <a:rPr lang="en-US" altLang="zh-CN" dirty="0"/>
              <a:t>R</a:t>
            </a:r>
            <a:r>
              <a:rPr lang="zh-CN" altLang="zh-CN" dirty="0"/>
              <a:t>上成立，则</a:t>
            </a:r>
            <a:r>
              <a:rPr lang="en-US" altLang="zh-CN" dirty="0"/>
              <a:t>X→Z</a:t>
            </a:r>
            <a:r>
              <a:rPr lang="zh-CN" altLang="zh-CN" dirty="0"/>
              <a:t>在</a:t>
            </a:r>
            <a:r>
              <a:rPr lang="en-US" altLang="zh-CN" dirty="0"/>
              <a:t>R</a:t>
            </a:r>
            <a:r>
              <a:rPr lang="zh-CN" altLang="zh-CN" dirty="0"/>
              <a:t>上也成立。</a:t>
            </a:r>
            <a:endParaRPr lang="zh-CN" altLang="en-US"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19</a:t>
            </a:fld>
            <a:endParaRPr lang="zh-CN" altLang="en-US"/>
          </a:p>
        </p:txBody>
      </p:sp>
    </p:spTree>
    <p:extLst>
      <p:ext uri="{BB962C8B-B14F-4D97-AF65-F5344CB8AC3E}">
        <p14:creationId xmlns:p14="http://schemas.microsoft.com/office/powerpoint/2010/main" val="220141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8</a:t>
            </a:r>
            <a:r>
              <a:rPr lang="zh-CN" altLang="en-US" dirty="0" smtClean="0"/>
              <a:t>章 关系规范化理论</a:t>
            </a:r>
            <a:endParaRPr lang="zh-CN" altLang="en-US" dirty="0"/>
          </a:p>
        </p:txBody>
      </p:sp>
      <p:sp>
        <p:nvSpPr>
          <p:cNvPr id="3" name="内容占位符 2"/>
          <p:cNvSpPr>
            <a:spLocks noGrp="1"/>
          </p:cNvSpPr>
          <p:nvPr>
            <p:ph idx="1"/>
          </p:nvPr>
        </p:nvSpPr>
        <p:spPr>
          <a:xfrm>
            <a:off x="1137146" y="1477009"/>
            <a:ext cx="6876058" cy="4464496"/>
          </a:xfrm>
        </p:spPr>
        <p:txBody>
          <a:bodyPr/>
          <a:lstStyle/>
          <a:p>
            <a:r>
              <a:rPr lang="en-US" altLang="zh-CN" dirty="0" smtClean="0"/>
              <a:t>8.1 </a:t>
            </a:r>
            <a:r>
              <a:rPr lang="zh-CN" altLang="zh-CN" dirty="0" smtClean="0"/>
              <a:t>函数依赖</a:t>
            </a:r>
            <a:endParaRPr lang="en-US" altLang="zh-CN" dirty="0" smtClean="0"/>
          </a:p>
          <a:p>
            <a:r>
              <a:rPr lang="en-US" altLang="zh-CN" dirty="0" smtClean="0"/>
              <a:t>8.2 </a:t>
            </a:r>
            <a:r>
              <a:rPr lang="zh-CN" altLang="zh-CN" dirty="0" smtClean="0"/>
              <a:t>范式</a:t>
            </a:r>
            <a:endParaRPr lang="en-US" altLang="zh-CN" dirty="0" smtClean="0"/>
          </a:p>
          <a:p>
            <a:r>
              <a:rPr lang="en-US" altLang="zh-CN" dirty="0" smtClean="0"/>
              <a:t>8.3 </a:t>
            </a:r>
            <a:r>
              <a:rPr lang="zh-CN" altLang="zh-CN" dirty="0" smtClean="0"/>
              <a:t>关系模式的分解准则</a:t>
            </a:r>
            <a:endParaRPr lang="zh-CN" altLang="en-US" dirty="0"/>
          </a:p>
        </p:txBody>
      </p:sp>
      <p:sp>
        <p:nvSpPr>
          <p:cNvPr id="4" name="日期占位符 3"/>
          <p:cNvSpPr>
            <a:spLocks noGrp="1"/>
          </p:cNvSpPr>
          <p:nvPr>
            <p:ph type="dt" sz="half" idx="10"/>
          </p:nvPr>
        </p:nvSpPr>
        <p:spPr/>
        <p:txBody>
          <a:bodyPr/>
          <a:lstStyle/>
          <a:p>
            <a:pPr>
              <a:defRPr/>
            </a:pPr>
            <a:fld id="{0C3C6B28-457F-4D2B-AC67-6DC6DA29216C}"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Armstrong</a:t>
            </a:r>
            <a:r>
              <a:rPr lang="zh-CN" altLang="zh-CN" dirty="0" smtClean="0"/>
              <a:t>公理</a:t>
            </a:r>
            <a:r>
              <a:rPr lang="zh-CN" altLang="en-US" dirty="0"/>
              <a:t>推论</a:t>
            </a:r>
          </a:p>
        </p:txBody>
      </p:sp>
      <p:sp>
        <p:nvSpPr>
          <p:cNvPr id="3" name="内容占位符 2"/>
          <p:cNvSpPr>
            <a:spLocks noGrp="1"/>
          </p:cNvSpPr>
          <p:nvPr>
            <p:ph idx="1"/>
          </p:nvPr>
        </p:nvSpPr>
        <p:spPr/>
        <p:txBody>
          <a:bodyPr/>
          <a:lstStyle/>
          <a:p>
            <a:r>
              <a:rPr lang="zh-CN" altLang="zh-CN" sz="3200" dirty="0">
                <a:solidFill>
                  <a:srgbClr val="FF0000"/>
                </a:solidFill>
              </a:rPr>
              <a:t>④ 合并规则（</a:t>
            </a:r>
            <a:r>
              <a:rPr lang="en-US" altLang="zh-CN" sz="3200" dirty="0">
                <a:solidFill>
                  <a:srgbClr val="FF0000"/>
                </a:solidFill>
              </a:rPr>
              <a:t>Union rule</a:t>
            </a:r>
            <a:r>
              <a:rPr lang="zh-CN" altLang="zh-CN" sz="3200" dirty="0">
                <a:solidFill>
                  <a:srgbClr val="FF0000"/>
                </a:solidFill>
              </a:rPr>
              <a:t>）</a:t>
            </a:r>
          </a:p>
          <a:p>
            <a:r>
              <a:rPr lang="zh-CN" altLang="zh-CN" sz="3200" dirty="0"/>
              <a:t>若</a:t>
            </a:r>
            <a:r>
              <a:rPr lang="en-US" altLang="zh-CN" sz="3200" dirty="0"/>
              <a:t>X→Y</a:t>
            </a:r>
            <a:r>
              <a:rPr lang="zh-CN" altLang="zh-CN" sz="3200" dirty="0"/>
              <a:t>和</a:t>
            </a:r>
            <a:r>
              <a:rPr lang="en-US" altLang="zh-CN" sz="3200" dirty="0"/>
              <a:t>X→Z</a:t>
            </a:r>
            <a:r>
              <a:rPr lang="zh-CN" altLang="zh-CN" sz="3200" dirty="0"/>
              <a:t>在</a:t>
            </a:r>
            <a:r>
              <a:rPr lang="en-US" altLang="zh-CN" sz="3200" dirty="0"/>
              <a:t>R</a:t>
            </a:r>
            <a:r>
              <a:rPr lang="zh-CN" altLang="zh-CN" sz="3200" dirty="0"/>
              <a:t>上成立，则</a:t>
            </a:r>
            <a:r>
              <a:rPr lang="en-US" altLang="zh-CN" sz="3200" dirty="0"/>
              <a:t>X→YZ</a:t>
            </a:r>
            <a:r>
              <a:rPr lang="zh-CN" altLang="zh-CN" sz="3200" dirty="0"/>
              <a:t>在</a:t>
            </a:r>
            <a:r>
              <a:rPr lang="en-US" altLang="zh-CN" sz="3200" dirty="0"/>
              <a:t>R</a:t>
            </a:r>
            <a:r>
              <a:rPr lang="zh-CN" altLang="zh-CN" sz="3200" dirty="0"/>
              <a:t>上也成立。</a:t>
            </a:r>
          </a:p>
          <a:p>
            <a:r>
              <a:rPr lang="zh-CN" altLang="zh-CN" sz="3200" dirty="0" smtClean="0"/>
              <a:t>例，</a:t>
            </a:r>
            <a:r>
              <a:rPr lang="en-US" altLang="zh-CN" sz="3200" dirty="0" smtClean="0"/>
              <a:t>Student(</a:t>
            </a:r>
            <a:r>
              <a:rPr lang="en-US" altLang="zh-CN" sz="3200" dirty="0" err="1" smtClean="0"/>
              <a:t>Sno</a:t>
            </a:r>
            <a:r>
              <a:rPr lang="en-US" altLang="zh-CN" sz="3200" dirty="0"/>
              <a:t>, </a:t>
            </a:r>
            <a:r>
              <a:rPr lang="en-US" altLang="zh-CN" sz="3200" dirty="0" err="1"/>
              <a:t>Sname</a:t>
            </a:r>
            <a:r>
              <a:rPr lang="en-US" altLang="zh-CN" sz="3200" dirty="0"/>
              <a:t>, </a:t>
            </a:r>
            <a:r>
              <a:rPr lang="en-US" altLang="zh-CN" sz="3200" dirty="0" err="1"/>
              <a:t>Sdept</a:t>
            </a:r>
            <a:r>
              <a:rPr lang="en-US" altLang="zh-CN" sz="3200" dirty="0"/>
              <a:t>, Sage)</a:t>
            </a:r>
            <a:r>
              <a:rPr lang="zh-CN" altLang="zh-CN" sz="3200" dirty="0" smtClean="0"/>
              <a:t>，</a:t>
            </a:r>
            <a:endParaRPr lang="en-US" altLang="zh-CN" sz="3200" dirty="0" smtClean="0"/>
          </a:p>
          <a:p>
            <a:r>
              <a:rPr lang="zh-CN" altLang="zh-CN" sz="3200" dirty="0" smtClean="0"/>
              <a:t>有</a:t>
            </a:r>
            <a:r>
              <a:rPr lang="en-US" altLang="zh-CN" sz="3200" dirty="0" err="1"/>
              <a:t>Sno</a:t>
            </a:r>
            <a:r>
              <a:rPr lang="zh-CN" altLang="zh-CN" sz="3200" dirty="0"/>
              <a:t>→</a:t>
            </a:r>
            <a:r>
              <a:rPr lang="en-US" altLang="zh-CN" sz="3200" dirty="0"/>
              <a:t>(</a:t>
            </a:r>
            <a:r>
              <a:rPr lang="en-US" altLang="zh-CN" sz="3200" dirty="0" err="1"/>
              <a:t>Sname</a:t>
            </a:r>
            <a:r>
              <a:rPr lang="en-US" altLang="zh-CN" sz="3200" dirty="0"/>
              <a:t>, </a:t>
            </a:r>
            <a:r>
              <a:rPr lang="en-US" altLang="zh-CN" sz="3200" dirty="0" err="1"/>
              <a:t>Sdept</a:t>
            </a:r>
            <a:r>
              <a:rPr lang="en-US" altLang="zh-CN" sz="3200" dirty="0"/>
              <a:t>)</a:t>
            </a:r>
            <a:r>
              <a:rPr lang="zh-CN" altLang="zh-CN" sz="3200" dirty="0"/>
              <a:t>，</a:t>
            </a:r>
            <a:r>
              <a:rPr lang="en-US" altLang="zh-CN" sz="3200" dirty="0" err="1"/>
              <a:t>Sno</a:t>
            </a:r>
            <a:r>
              <a:rPr lang="zh-CN" altLang="zh-CN" sz="3200" dirty="0"/>
              <a:t>→</a:t>
            </a:r>
            <a:r>
              <a:rPr lang="en-US" altLang="zh-CN" sz="3200" dirty="0"/>
              <a:t>Sage</a:t>
            </a:r>
            <a:r>
              <a:rPr lang="zh-CN" altLang="zh-CN" sz="3200" dirty="0"/>
              <a:t>，则有</a:t>
            </a:r>
            <a:r>
              <a:rPr lang="en-US" altLang="zh-CN" sz="3200" dirty="0" err="1"/>
              <a:t>Sno</a:t>
            </a:r>
            <a:r>
              <a:rPr lang="en-US" altLang="zh-CN" sz="3200" dirty="0"/>
              <a:t>→(</a:t>
            </a:r>
            <a:r>
              <a:rPr lang="en-US" altLang="zh-CN" sz="3200" dirty="0" err="1"/>
              <a:t>Sname</a:t>
            </a:r>
            <a:r>
              <a:rPr lang="en-US" altLang="zh-CN" sz="3200" dirty="0"/>
              <a:t>, </a:t>
            </a:r>
            <a:r>
              <a:rPr lang="en-US" altLang="zh-CN" sz="3200" dirty="0" err="1"/>
              <a:t>Sdept</a:t>
            </a:r>
            <a:r>
              <a:rPr lang="en-US" altLang="zh-CN" sz="3200" dirty="0"/>
              <a:t>, Sage)</a:t>
            </a:r>
            <a:r>
              <a:rPr lang="zh-CN" altLang="zh-CN" sz="3200" dirty="0"/>
              <a:t>成立。</a:t>
            </a:r>
            <a:endParaRPr lang="zh-CN" altLang="en-US" sz="32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20</a:t>
            </a:fld>
            <a:endParaRPr lang="zh-CN" altLang="en-US"/>
          </a:p>
        </p:txBody>
      </p:sp>
    </p:spTree>
    <p:extLst>
      <p:ext uri="{BB962C8B-B14F-4D97-AF65-F5344CB8AC3E}">
        <p14:creationId xmlns:p14="http://schemas.microsoft.com/office/powerpoint/2010/main" val="126746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Armstrong</a:t>
            </a:r>
            <a:r>
              <a:rPr lang="zh-CN" altLang="zh-CN" dirty="0"/>
              <a:t>公理</a:t>
            </a:r>
            <a:r>
              <a:rPr lang="zh-CN" altLang="en-US" dirty="0" smtClean="0"/>
              <a:t>推论（续</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566738" y="1340768"/>
            <a:ext cx="8001000" cy="4752528"/>
          </a:xfrm>
        </p:spPr>
        <p:txBody>
          <a:bodyPr/>
          <a:lstStyle/>
          <a:p>
            <a:r>
              <a:rPr lang="zh-CN" altLang="zh-CN" sz="3200" dirty="0">
                <a:solidFill>
                  <a:srgbClr val="FF0000"/>
                </a:solidFill>
              </a:rPr>
              <a:t>⑤ 分解规则（</a:t>
            </a:r>
            <a:r>
              <a:rPr lang="en-US" altLang="zh-CN" sz="3200" dirty="0">
                <a:solidFill>
                  <a:srgbClr val="FF0000"/>
                </a:solidFill>
              </a:rPr>
              <a:t>Decomposition rule</a:t>
            </a:r>
            <a:r>
              <a:rPr lang="zh-CN" altLang="zh-CN" sz="3200" dirty="0">
                <a:solidFill>
                  <a:srgbClr val="FF0000"/>
                </a:solidFill>
              </a:rPr>
              <a:t>）</a:t>
            </a:r>
          </a:p>
          <a:p>
            <a:r>
              <a:rPr lang="zh-CN" altLang="zh-CN" sz="3200" dirty="0"/>
              <a:t>若</a:t>
            </a:r>
            <a:r>
              <a:rPr lang="en-US" altLang="zh-CN" sz="3200" dirty="0"/>
              <a:t>X→Y</a:t>
            </a:r>
            <a:r>
              <a:rPr lang="zh-CN" altLang="zh-CN" sz="3200" dirty="0"/>
              <a:t>和</a:t>
            </a:r>
            <a:r>
              <a:rPr lang="en-US" altLang="zh-CN" sz="3200" dirty="0"/>
              <a:t>Z</a:t>
            </a:r>
            <a:r>
              <a:rPr lang="en-US" altLang="zh-CN" sz="3200" dirty="0">
                <a:sym typeface="Symbol" panose="05050102010706020507" pitchFamily="18" charset="2"/>
              </a:rPr>
              <a:t></a:t>
            </a:r>
            <a:r>
              <a:rPr lang="en-US" altLang="zh-CN" sz="3200" dirty="0"/>
              <a:t>Y</a:t>
            </a:r>
            <a:r>
              <a:rPr lang="zh-CN" altLang="zh-CN" sz="3200" dirty="0"/>
              <a:t>在</a:t>
            </a:r>
            <a:r>
              <a:rPr lang="en-US" altLang="zh-CN" sz="3200" dirty="0"/>
              <a:t>R</a:t>
            </a:r>
            <a:r>
              <a:rPr lang="zh-CN" altLang="zh-CN" sz="3200" dirty="0"/>
              <a:t>上成立，则</a:t>
            </a:r>
            <a:r>
              <a:rPr lang="en-US" altLang="zh-CN" sz="3200" dirty="0"/>
              <a:t>X→Z</a:t>
            </a:r>
            <a:r>
              <a:rPr lang="zh-CN" altLang="zh-CN" sz="3200" dirty="0"/>
              <a:t>在</a:t>
            </a:r>
            <a:r>
              <a:rPr lang="en-US" altLang="zh-CN" sz="3200" dirty="0"/>
              <a:t>R</a:t>
            </a:r>
            <a:r>
              <a:rPr lang="zh-CN" altLang="zh-CN" sz="3200" dirty="0"/>
              <a:t>上也成立。</a:t>
            </a:r>
          </a:p>
          <a:p>
            <a:r>
              <a:rPr lang="zh-CN" altLang="zh-CN" sz="3200" dirty="0"/>
              <a:t>从合并规则和分解规则可得到如下重要结论：</a:t>
            </a:r>
          </a:p>
          <a:p>
            <a:r>
              <a:rPr lang="zh-CN" altLang="zh-CN" sz="3200" dirty="0"/>
              <a:t>如果</a:t>
            </a:r>
            <a:r>
              <a:rPr lang="en-US" altLang="zh-CN" sz="3200" dirty="0"/>
              <a:t>A</a:t>
            </a:r>
            <a:r>
              <a:rPr lang="en-US" altLang="zh-CN" sz="3200" baseline="-25000" dirty="0"/>
              <a:t>1</a:t>
            </a:r>
            <a:r>
              <a:rPr lang="zh-CN" altLang="zh-CN" sz="3200" dirty="0"/>
              <a:t>…</a:t>
            </a:r>
            <a:r>
              <a:rPr lang="en-US" altLang="zh-CN" sz="3200" dirty="0"/>
              <a:t>A</a:t>
            </a:r>
            <a:r>
              <a:rPr lang="en-US" altLang="zh-CN" sz="3200" baseline="-25000" dirty="0"/>
              <a:t>n</a:t>
            </a:r>
            <a:r>
              <a:rPr lang="zh-CN" altLang="zh-CN" sz="3200" dirty="0"/>
              <a:t>是关系模式</a:t>
            </a:r>
            <a:r>
              <a:rPr lang="en-US" altLang="zh-CN" sz="3200" dirty="0"/>
              <a:t>R</a:t>
            </a:r>
            <a:r>
              <a:rPr lang="zh-CN" altLang="zh-CN" sz="3200" dirty="0"/>
              <a:t>的属性集，那么</a:t>
            </a:r>
            <a:r>
              <a:rPr lang="en-US" altLang="zh-CN" sz="3200" dirty="0"/>
              <a:t>X</a:t>
            </a:r>
            <a:r>
              <a:rPr lang="zh-CN" altLang="zh-CN" sz="3200" dirty="0"/>
              <a:t>→</a:t>
            </a:r>
            <a:r>
              <a:rPr lang="en-US" altLang="zh-CN" sz="3200" dirty="0"/>
              <a:t>A</a:t>
            </a:r>
            <a:r>
              <a:rPr lang="en-US" altLang="zh-CN" sz="3200" baseline="-25000" dirty="0"/>
              <a:t>1</a:t>
            </a:r>
            <a:r>
              <a:rPr lang="zh-CN" altLang="zh-CN" sz="3200" dirty="0"/>
              <a:t>…</a:t>
            </a:r>
            <a:r>
              <a:rPr lang="en-US" altLang="zh-CN" sz="3200" dirty="0"/>
              <a:t>A</a:t>
            </a:r>
            <a:r>
              <a:rPr lang="en-US" altLang="zh-CN" sz="3200" baseline="-25000" dirty="0"/>
              <a:t>n</a:t>
            </a:r>
            <a:r>
              <a:rPr lang="zh-CN" altLang="zh-CN" sz="3200" dirty="0"/>
              <a:t>成立的充分必要条件是</a:t>
            </a:r>
            <a:r>
              <a:rPr lang="en-US" altLang="zh-CN" sz="3200" dirty="0" err="1"/>
              <a:t>X→A</a:t>
            </a:r>
            <a:r>
              <a:rPr lang="en-US" altLang="zh-CN" sz="3200" baseline="-25000" dirty="0" err="1"/>
              <a:t>i</a:t>
            </a:r>
            <a:r>
              <a:rPr lang="zh-CN" altLang="zh-CN" sz="3200" dirty="0"/>
              <a:t>（</a:t>
            </a:r>
            <a:r>
              <a:rPr lang="en-US" altLang="zh-CN" sz="3200" dirty="0" err="1"/>
              <a:t>i</a:t>
            </a:r>
            <a:r>
              <a:rPr lang="en-US" altLang="zh-CN" sz="3200" dirty="0"/>
              <a:t>=1,2,</a:t>
            </a:r>
            <a:r>
              <a:rPr lang="zh-CN" altLang="zh-CN" sz="3200" dirty="0"/>
              <a:t>…</a:t>
            </a:r>
            <a:r>
              <a:rPr lang="en-US" altLang="zh-CN" sz="3200" dirty="0"/>
              <a:t>,n</a:t>
            </a:r>
            <a:r>
              <a:rPr lang="zh-CN" altLang="zh-CN" sz="3200" dirty="0"/>
              <a:t>）成立。</a:t>
            </a:r>
            <a:endParaRPr lang="zh-CN" altLang="en-US" sz="32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21</a:t>
            </a:fld>
            <a:endParaRPr lang="zh-CN" altLang="en-US"/>
          </a:p>
        </p:txBody>
      </p:sp>
    </p:spTree>
    <p:extLst>
      <p:ext uri="{BB962C8B-B14F-4D97-AF65-F5344CB8AC3E}">
        <p14:creationId xmlns:p14="http://schemas.microsoft.com/office/powerpoint/2010/main" val="2042315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Armstrong</a:t>
            </a:r>
            <a:r>
              <a:rPr lang="zh-CN" altLang="zh-CN" dirty="0"/>
              <a:t>公理</a:t>
            </a:r>
            <a:r>
              <a:rPr lang="zh-CN" altLang="en-US" dirty="0"/>
              <a:t>推论（</a:t>
            </a:r>
            <a:r>
              <a:rPr lang="zh-CN" altLang="en-US" dirty="0" smtClean="0"/>
              <a:t>续</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⑥ </a:t>
            </a:r>
            <a:r>
              <a:rPr lang="zh-CN" altLang="zh-CN" dirty="0">
                <a:solidFill>
                  <a:srgbClr val="FF0000"/>
                </a:solidFill>
              </a:rPr>
              <a:t>伪传递规则</a:t>
            </a:r>
            <a:r>
              <a:rPr lang="zh-CN" altLang="zh-CN" sz="3200" dirty="0">
                <a:solidFill>
                  <a:srgbClr val="FF0000"/>
                </a:solidFill>
              </a:rPr>
              <a:t>（</a:t>
            </a:r>
            <a:r>
              <a:rPr lang="en-US" altLang="zh-CN" sz="3200" dirty="0">
                <a:solidFill>
                  <a:srgbClr val="FF0000"/>
                </a:solidFill>
              </a:rPr>
              <a:t>Pseudo-transitivity rule</a:t>
            </a:r>
            <a:r>
              <a:rPr lang="zh-CN" altLang="zh-CN" sz="3200" dirty="0">
                <a:solidFill>
                  <a:srgbClr val="FF0000"/>
                </a:solidFill>
              </a:rPr>
              <a:t>）</a:t>
            </a:r>
          </a:p>
          <a:p>
            <a:r>
              <a:rPr lang="zh-CN" altLang="zh-CN" dirty="0"/>
              <a:t>若</a:t>
            </a:r>
            <a:r>
              <a:rPr lang="en-US" altLang="zh-CN" dirty="0"/>
              <a:t>X→Y</a:t>
            </a:r>
            <a:r>
              <a:rPr lang="zh-CN" altLang="zh-CN" dirty="0"/>
              <a:t>和</a:t>
            </a:r>
            <a:r>
              <a:rPr lang="en-US" altLang="zh-CN" dirty="0"/>
              <a:t>YW→Z</a:t>
            </a:r>
            <a:r>
              <a:rPr lang="zh-CN" altLang="zh-CN" dirty="0"/>
              <a:t>在</a:t>
            </a:r>
            <a:r>
              <a:rPr lang="en-US" altLang="zh-CN" dirty="0"/>
              <a:t>R</a:t>
            </a:r>
            <a:r>
              <a:rPr lang="zh-CN" altLang="zh-CN" dirty="0"/>
              <a:t>上成立，则</a:t>
            </a:r>
            <a:r>
              <a:rPr lang="en-US" altLang="zh-CN" dirty="0"/>
              <a:t>XW→Z</a:t>
            </a:r>
            <a:r>
              <a:rPr lang="zh-CN" altLang="zh-CN" dirty="0"/>
              <a:t>在</a:t>
            </a:r>
            <a:r>
              <a:rPr lang="en-US" altLang="zh-CN" dirty="0"/>
              <a:t>R</a:t>
            </a:r>
            <a:r>
              <a:rPr lang="zh-CN" altLang="zh-CN" dirty="0"/>
              <a:t>上也成立。</a:t>
            </a:r>
            <a:endParaRPr lang="zh-CN" altLang="en-US"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22</a:t>
            </a:fld>
            <a:endParaRPr lang="zh-CN" altLang="en-US"/>
          </a:p>
        </p:txBody>
      </p:sp>
    </p:spTree>
    <p:extLst>
      <p:ext uri="{BB962C8B-B14F-4D97-AF65-F5344CB8AC3E}">
        <p14:creationId xmlns:p14="http://schemas.microsoft.com/office/powerpoint/2010/main" val="1318556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Armstrong</a:t>
            </a:r>
            <a:r>
              <a:rPr lang="zh-CN" altLang="zh-CN" dirty="0"/>
              <a:t>公理</a:t>
            </a:r>
            <a:r>
              <a:rPr lang="zh-CN" altLang="en-US" dirty="0"/>
              <a:t>推论（</a:t>
            </a:r>
            <a:r>
              <a:rPr lang="zh-CN" altLang="en-US" dirty="0" smtClean="0"/>
              <a:t>续</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566738" y="1414934"/>
            <a:ext cx="8109718" cy="4678362"/>
          </a:xfrm>
        </p:spPr>
        <p:txBody>
          <a:bodyPr/>
          <a:lstStyle/>
          <a:p>
            <a:r>
              <a:rPr lang="zh-CN" altLang="zh-CN" sz="3200" dirty="0">
                <a:solidFill>
                  <a:srgbClr val="FF0000"/>
                </a:solidFill>
              </a:rPr>
              <a:t>⑦ 复合规则（</a:t>
            </a:r>
            <a:r>
              <a:rPr lang="en-US" altLang="zh-CN" sz="3200" dirty="0">
                <a:solidFill>
                  <a:srgbClr val="FF0000"/>
                </a:solidFill>
              </a:rPr>
              <a:t>Composition rule</a:t>
            </a:r>
            <a:r>
              <a:rPr lang="zh-CN" altLang="zh-CN" sz="3200" dirty="0">
                <a:solidFill>
                  <a:srgbClr val="FF0000"/>
                </a:solidFill>
              </a:rPr>
              <a:t>）</a:t>
            </a:r>
          </a:p>
          <a:p>
            <a:r>
              <a:rPr lang="zh-CN" altLang="zh-CN" sz="3200" dirty="0"/>
              <a:t>若</a:t>
            </a:r>
            <a:r>
              <a:rPr lang="en-US" altLang="zh-CN" sz="3200" dirty="0"/>
              <a:t>X→Y</a:t>
            </a:r>
            <a:r>
              <a:rPr lang="zh-CN" altLang="zh-CN" sz="3200" dirty="0"/>
              <a:t>和</a:t>
            </a:r>
            <a:r>
              <a:rPr lang="en-US" altLang="zh-CN" sz="3200" dirty="0"/>
              <a:t>W→Z</a:t>
            </a:r>
            <a:r>
              <a:rPr lang="zh-CN" altLang="zh-CN" sz="3200" dirty="0"/>
              <a:t>在</a:t>
            </a:r>
            <a:r>
              <a:rPr lang="en-US" altLang="zh-CN" sz="3200" dirty="0"/>
              <a:t>R</a:t>
            </a:r>
            <a:r>
              <a:rPr lang="zh-CN" altLang="zh-CN" sz="3200" dirty="0"/>
              <a:t>上成立，则</a:t>
            </a:r>
            <a:r>
              <a:rPr lang="en-US" altLang="zh-CN" sz="3200" dirty="0"/>
              <a:t>XW→YZ</a:t>
            </a:r>
            <a:r>
              <a:rPr lang="zh-CN" altLang="zh-CN" sz="3200" dirty="0"/>
              <a:t>在</a:t>
            </a:r>
            <a:r>
              <a:rPr lang="en-US" altLang="zh-CN" sz="3200" dirty="0"/>
              <a:t>R</a:t>
            </a:r>
            <a:r>
              <a:rPr lang="zh-CN" altLang="zh-CN" sz="3200" dirty="0"/>
              <a:t>上也成立。</a:t>
            </a:r>
          </a:p>
          <a:p>
            <a:r>
              <a:rPr lang="zh-CN" altLang="zh-CN" sz="3200" dirty="0" smtClean="0"/>
              <a:t>例，对</a:t>
            </a:r>
            <a:r>
              <a:rPr lang="en-US" altLang="zh-CN" sz="3200" dirty="0" smtClean="0"/>
              <a:t>SC(</a:t>
            </a:r>
            <a:r>
              <a:rPr lang="en-US" altLang="zh-CN" sz="3200" dirty="0" err="1" smtClean="0"/>
              <a:t>Sno</a:t>
            </a:r>
            <a:r>
              <a:rPr lang="en-US" altLang="zh-CN" sz="3200" dirty="0"/>
              <a:t>, </a:t>
            </a:r>
            <a:r>
              <a:rPr lang="en-US" altLang="zh-CN" sz="3200" dirty="0" err="1"/>
              <a:t>Sname</a:t>
            </a:r>
            <a:r>
              <a:rPr lang="en-US" altLang="zh-CN" sz="3200" dirty="0"/>
              <a:t>, </a:t>
            </a:r>
            <a:r>
              <a:rPr lang="en-US" altLang="zh-CN" sz="3200" dirty="0" err="1"/>
              <a:t>Cno</a:t>
            </a:r>
            <a:r>
              <a:rPr lang="en-US" altLang="zh-CN" sz="3200" dirty="0"/>
              <a:t>, Credit, Grade</a:t>
            </a:r>
            <a:r>
              <a:rPr lang="en-US" altLang="zh-CN" sz="3200" dirty="0" smtClean="0"/>
              <a:t>)</a:t>
            </a:r>
          </a:p>
          <a:p>
            <a:r>
              <a:rPr lang="zh-CN" altLang="zh-CN" sz="3200" dirty="0" smtClean="0"/>
              <a:t>有：</a:t>
            </a:r>
            <a:r>
              <a:rPr lang="en-US" altLang="zh-CN" sz="3200" dirty="0" err="1" smtClean="0"/>
              <a:t>Sno</a:t>
            </a:r>
            <a:r>
              <a:rPr lang="en-US" altLang="zh-CN" sz="3200" dirty="0"/>
              <a:t>→ </a:t>
            </a:r>
            <a:r>
              <a:rPr lang="en-US" altLang="zh-CN" sz="3200" dirty="0" err="1"/>
              <a:t>Sname</a:t>
            </a:r>
            <a:r>
              <a:rPr lang="en-US" altLang="zh-CN" sz="3200" dirty="0"/>
              <a:t>   </a:t>
            </a:r>
            <a:r>
              <a:rPr lang="zh-CN" altLang="zh-CN" sz="3200" dirty="0"/>
              <a:t>和</a:t>
            </a:r>
            <a:r>
              <a:rPr lang="en-US" altLang="zh-CN" sz="3200" dirty="0"/>
              <a:t>  </a:t>
            </a:r>
            <a:r>
              <a:rPr lang="en-US" altLang="zh-CN" sz="3200" dirty="0" err="1"/>
              <a:t>Cno</a:t>
            </a:r>
            <a:r>
              <a:rPr lang="en-US" altLang="zh-CN" sz="3200" dirty="0"/>
              <a:t>→ Credit </a:t>
            </a:r>
            <a:r>
              <a:rPr lang="zh-CN" altLang="zh-CN" sz="3200" dirty="0"/>
              <a:t>成立</a:t>
            </a:r>
          </a:p>
          <a:p>
            <a:r>
              <a:rPr lang="zh-CN" altLang="zh-CN" sz="3200" dirty="0"/>
              <a:t>则有：（</a:t>
            </a:r>
            <a:r>
              <a:rPr lang="en-US" altLang="zh-CN" sz="3200" dirty="0" err="1"/>
              <a:t>Sno</a:t>
            </a:r>
            <a:r>
              <a:rPr lang="en-US" altLang="zh-CN" sz="3200" dirty="0"/>
              <a:t>, </a:t>
            </a:r>
            <a:r>
              <a:rPr lang="en-US" altLang="zh-CN" sz="3200" dirty="0" err="1"/>
              <a:t>Cno</a:t>
            </a:r>
            <a:r>
              <a:rPr lang="zh-CN" altLang="zh-CN" sz="3200" dirty="0"/>
              <a:t>）</a:t>
            </a:r>
            <a:r>
              <a:rPr lang="en-US" altLang="zh-CN" sz="3200" dirty="0"/>
              <a:t>→ (</a:t>
            </a:r>
            <a:r>
              <a:rPr lang="en-US" altLang="zh-CN" sz="3200" dirty="0" err="1"/>
              <a:t>Sname</a:t>
            </a:r>
            <a:r>
              <a:rPr lang="en-US" altLang="zh-CN" sz="3200" dirty="0"/>
              <a:t>, Credit</a:t>
            </a:r>
            <a:r>
              <a:rPr lang="en-US" altLang="zh-CN" sz="3200" dirty="0" smtClean="0"/>
              <a:t>)</a:t>
            </a:r>
            <a:endParaRPr lang="zh-CN" altLang="zh-CN" sz="32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23</a:t>
            </a:fld>
            <a:endParaRPr lang="zh-CN" altLang="en-US"/>
          </a:p>
        </p:txBody>
      </p:sp>
    </p:spTree>
    <p:extLst>
      <p:ext uri="{BB962C8B-B14F-4D97-AF65-F5344CB8AC3E}">
        <p14:creationId xmlns:p14="http://schemas.microsoft.com/office/powerpoint/2010/main" val="2849795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8.1.4 </a:t>
            </a:r>
            <a:r>
              <a:rPr lang="zh-CN" altLang="zh-CN" dirty="0"/>
              <a:t>闭包及候选键求解方法</a:t>
            </a:r>
            <a:endParaRPr lang="zh-CN" altLang="en-US" dirty="0"/>
          </a:p>
        </p:txBody>
      </p:sp>
      <p:sp>
        <p:nvSpPr>
          <p:cNvPr id="3" name="内容占位符 2"/>
          <p:cNvSpPr>
            <a:spLocks noGrp="1"/>
          </p:cNvSpPr>
          <p:nvPr>
            <p:ph idx="1"/>
          </p:nvPr>
        </p:nvSpPr>
        <p:spPr/>
        <p:txBody>
          <a:bodyPr/>
          <a:lstStyle/>
          <a:p>
            <a:r>
              <a:rPr lang="zh-CN" altLang="zh-CN" dirty="0"/>
              <a:t>对于一个关系模式</a:t>
            </a:r>
            <a:r>
              <a:rPr lang="en-US" altLang="zh-CN" dirty="0"/>
              <a:t>R</a:t>
            </a:r>
            <a:r>
              <a:rPr lang="zh-CN" altLang="zh-CN" dirty="0"/>
              <a:t>（</a:t>
            </a:r>
            <a:r>
              <a:rPr lang="en-US" altLang="zh-CN" dirty="0"/>
              <a:t>U</a:t>
            </a:r>
            <a:r>
              <a:rPr lang="zh-CN" altLang="zh-CN" dirty="0"/>
              <a:t>，</a:t>
            </a:r>
            <a:r>
              <a:rPr lang="en-US" altLang="zh-CN" dirty="0"/>
              <a:t>F</a:t>
            </a:r>
            <a:r>
              <a:rPr lang="zh-CN" altLang="zh-CN" dirty="0"/>
              <a:t>），要根据已给出的函数依赖</a:t>
            </a:r>
            <a:r>
              <a:rPr lang="en-US" altLang="zh-CN" dirty="0"/>
              <a:t>F</a:t>
            </a:r>
            <a:r>
              <a:rPr lang="zh-CN" altLang="zh-CN" dirty="0"/>
              <a:t>，利用推理规则推导出其全部的函数依赖集是很困难的</a:t>
            </a:r>
            <a:r>
              <a:rPr lang="zh-CN" altLang="zh-CN" dirty="0" smtClean="0"/>
              <a:t>，</a:t>
            </a:r>
            <a:endParaRPr lang="en-US" altLang="zh-CN" dirty="0" smtClean="0"/>
          </a:p>
          <a:p>
            <a:r>
              <a:rPr lang="zh-CN" altLang="zh-CN" dirty="0" smtClean="0"/>
              <a:t>比如</a:t>
            </a:r>
            <a:r>
              <a:rPr lang="zh-CN" altLang="zh-CN" dirty="0"/>
              <a:t>，从</a:t>
            </a:r>
            <a:r>
              <a:rPr lang="en-US" altLang="zh-CN" dirty="0"/>
              <a:t>F={X</a:t>
            </a:r>
            <a:r>
              <a:rPr lang="zh-CN" altLang="zh-CN" dirty="0"/>
              <a:t>→</a:t>
            </a:r>
            <a:r>
              <a:rPr lang="en-US" altLang="zh-CN" dirty="0"/>
              <a:t>A</a:t>
            </a:r>
            <a:r>
              <a:rPr lang="en-US" altLang="zh-CN" baseline="-25000" dirty="0"/>
              <a:t>1</a:t>
            </a:r>
            <a:r>
              <a:rPr lang="zh-CN" altLang="zh-CN" dirty="0"/>
              <a:t>…</a:t>
            </a:r>
            <a:r>
              <a:rPr lang="en-US" altLang="zh-CN" dirty="0"/>
              <a:t>A</a:t>
            </a:r>
            <a:r>
              <a:rPr lang="en-US" altLang="zh-CN" baseline="-25000" dirty="0"/>
              <a:t>n</a:t>
            </a:r>
            <a:r>
              <a:rPr lang="en-US" altLang="zh-CN" dirty="0" smtClean="0"/>
              <a:t>}</a:t>
            </a:r>
            <a:r>
              <a:rPr lang="zh-CN" altLang="en-US" dirty="0" smtClean="0"/>
              <a:t>出发</a:t>
            </a:r>
            <a:r>
              <a:rPr lang="zh-CN" altLang="zh-CN" dirty="0" smtClean="0"/>
              <a:t>，</a:t>
            </a:r>
            <a:r>
              <a:rPr lang="zh-CN" altLang="zh-CN" dirty="0"/>
              <a:t>至少可以推导出</a:t>
            </a:r>
            <a:r>
              <a:rPr lang="en-US" altLang="zh-CN" dirty="0"/>
              <a:t>2</a:t>
            </a:r>
            <a:r>
              <a:rPr lang="en-US" altLang="zh-CN" baseline="30000" dirty="0"/>
              <a:t>n</a:t>
            </a:r>
            <a:r>
              <a:rPr lang="zh-CN" altLang="zh-CN" dirty="0"/>
              <a:t>个不同的函数依赖。为此引入了函数依赖集闭包的</a:t>
            </a:r>
            <a:r>
              <a:rPr lang="zh-CN" altLang="zh-CN" dirty="0" smtClean="0"/>
              <a:t>概念</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24</a:t>
            </a:fld>
            <a:endParaRPr lang="zh-CN" altLang="en-US"/>
          </a:p>
        </p:txBody>
      </p:sp>
    </p:spTree>
    <p:extLst>
      <p:ext uri="{BB962C8B-B14F-4D97-AF65-F5344CB8AC3E}">
        <p14:creationId xmlns:p14="http://schemas.microsoft.com/office/powerpoint/2010/main" val="3695849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zh-CN" dirty="0"/>
              <a:t>函数依赖集的闭包</a:t>
            </a:r>
            <a:endParaRPr lang="zh-CN" altLang="en-US" dirty="0"/>
          </a:p>
        </p:txBody>
      </p:sp>
      <p:sp>
        <p:nvSpPr>
          <p:cNvPr id="3" name="内容占位符 2"/>
          <p:cNvSpPr>
            <a:spLocks noGrp="1"/>
          </p:cNvSpPr>
          <p:nvPr>
            <p:ph idx="1"/>
          </p:nvPr>
        </p:nvSpPr>
        <p:spPr>
          <a:xfrm>
            <a:off x="566738" y="1379095"/>
            <a:ext cx="8001000" cy="4714201"/>
          </a:xfrm>
        </p:spPr>
        <p:txBody>
          <a:bodyPr/>
          <a:lstStyle/>
          <a:p>
            <a:pPr algn="just"/>
            <a:r>
              <a:rPr lang="zh-CN" altLang="zh-CN" sz="3400" dirty="0"/>
              <a:t>定义：在关系模式</a:t>
            </a:r>
            <a:r>
              <a:rPr lang="en-US" altLang="zh-CN" sz="3400" dirty="0"/>
              <a:t>R(U,F)</a:t>
            </a:r>
            <a:r>
              <a:rPr lang="zh-CN" altLang="zh-CN" sz="3400" dirty="0"/>
              <a:t>中，</a:t>
            </a:r>
            <a:r>
              <a:rPr lang="en-US" altLang="zh-CN" sz="3400" dirty="0"/>
              <a:t>U</a:t>
            </a:r>
            <a:r>
              <a:rPr lang="zh-CN" altLang="zh-CN" sz="3400" dirty="0"/>
              <a:t>是</a:t>
            </a:r>
            <a:r>
              <a:rPr lang="en-US" altLang="zh-CN" sz="3400" dirty="0"/>
              <a:t>R</a:t>
            </a:r>
            <a:r>
              <a:rPr lang="zh-CN" altLang="zh-CN" sz="3400" dirty="0"/>
              <a:t>的属性全集，</a:t>
            </a:r>
            <a:r>
              <a:rPr lang="en-US" altLang="zh-CN" sz="3400" dirty="0"/>
              <a:t>F</a:t>
            </a:r>
            <a:r>
              <a:rPr lang="zh-CN" altLang="zh-CN" sz="3400" dirty="0"/>
              <a:t>是</a:t>
            </a:r>
            <a:r>
              <a:rPr lang="en-US" altLang="zh-CN" sz="3400" dirty="0"/>
              <a:t>R</a:t>
            </a:r>
            <a:r>
              <a:rPr lang="zh-CN" altLang="zh-CN" sz="3400" dirty="0"/>
              <a:t>上的一组函数依赖。设</a:t>
            </a:r>
            <a:r>
              <a:rPr lang="en-US" altLang="zh-CN" sz="3400" dirty="0"/>
              <a:t>X</a:t>
            </a:r>
            <a:r>
              <a:rPr lang="zh-CN" altLang="zh-CN" sz="3400" dirty="0"/>
              <a:t>、</a:t>
            </a:r>
            <a:r>
              <a:rPr lang="en-US" altLang="zh-CN" sz="3400" dirty="0"/>
              <a:t>Y</a:t>
            </a:r>
            <a:r>
              <a:rPr lang="zh-CN" altLang="zh-CN" sz="3400" dirty="0"/>
              <a:t>是</a:t>
            </a:r>
            <a:r>
              <a:rPr lang="en-US" altLang="zh-CN" sz="3400" dirty="0"/>
              <a:t>U</a:t>
            </a:r>
            <a:r>
              <a:rPr lang="zh-CN" altLang="zh-CN" sz="3400" dirty="0"/>
              <a:t>的子集，对于关系模式</a:t>
            </a:r>
            <a:r>
              <a:rPr lang="en-US" altLang="zh-CN" sz="3400" dirty="0"/>
              <a:t>R</a:t>
            </a:r>
            <a:r>
              <a:rPr lang="zh-CN" altLang="zh-CN" sz="3400" dirty="0"/>
              <a:t>的任一关系</a:t>
            </a:r>
            <a:r>
              <a:rPr lang="en-US" altLang="zh-CN" sz="3400" dirty="0"/>
              <a:t>r</a:t>
            </a:r>
            <a:r>
              <a:rPr lang="zh-CN" altLang="zh-CN" sz="3400" dirty="0"/>
              <a:t>，如果</a:t>
            </a:r>
            <a:r>
              <a:rPr lang="en-US" altLang="zh-CN" sz="3400" dirty="0"/>
              <a:t>r</a:t>
            </a:r>
            <a:r>
              <a:rPr lang="zh-CN" altLang="zh-CN" sz="3400" dirty="0"/>
              <a:t>满足</a:t>
            </a:r>
            <a:r>
              <a:rPr lang="en-US" altLang="zh-CN" sz="3400" dirty="0"/>
              <a:t>F</a:t>
            </a:r>
            <a:r>
              <a:rPr lang="zh-CN" altLang="zh-CN" sz="3400" dirty="0"/>
              <a:t>，则</a:t>
            </a:r>
            <a:r>
              <a:rPr lang="en-US" altLang="zh-CN" sz="3400" dirty="0"/>
              <a:t>r</a:t>
            </a:r>
            <a:r>
              <a:rPr lang="zh-CN" altLang="zh-CN" sz="3400" dirty="0"/>
              <a:t>满足</a:t>
            </a:r>
            <a:r>
              <a:rPr lang="en-US" altLang="zh-CN" sz="3400" dirty="0"/>
              <a:t>X</a:t>
            </a:r>
            <a:r>
              <a:rPr lang="zh-CN" altLang="zh-CN" sz="3400" dirty="0"/>
              <a:t>→</a:t>
            </a:r>
            <a:r>
              <a:rPr lang="en-US" altLang="zh-CN" sz="3400" dirty="0"/>
              <a:t>Y</a:t>
            </a:r>
            <a:r>
              <a:rPr lang="zh-CN" altLang="zh-CN" sz="3400" dirty="0"/>
              <a:t>，那么称</a:t>
            </a:r>
            <a:r>
              <a:rPr lang="en-US" altLang="zh-CN" sz="3400" dirty="0"/>
              <a:t>F</a:t>
            </a:r>
            <a:r>
              <a:rPr lang="zh-CN" altLang="zh-CN" sz="3400" dirty="0"/>
              <a:t>逻辑蕴涵</a:t>
            </a:r>
            <a:r>
              <a:rPr lang="en-US" altLang="zh-CN" sz="3400" dirty="0"/>
              <a:t>X</a:t>
            </a:r>
            <a:r>
              <a:rPr lang="zh-CN" altLang="zh-CN" sz="3400" dirty="0"/>
              <a:t>→</a:t>
            </a:r>
            <a:r>
              <a:rPr lang="en-US" altLang="zh-CN" sz="3400" dirty="0"/>
              <a:t>Y</a:t>
            </a:r>
            <a:r>
              <a:rPr lang="zh-CN" altLang="zh-CN" sz="3400" dirty="0"/>
              <a:t>，或称函数依赖</a:t>
            </a:r>
            <a:r>
              <a:rPr lang="en-US" altLang="zh-CN" sz="3400" dirty="0"/>
              <a:t>X</a:t>
            </a:r>
            <a:r>
              <a:rPr lang="zh-CN" altLang="zh-CN" sz="3400" dirty="0"/>
              <a:t>→</a:t>
            </a:r>
            <a:r>
              <a:rPr lang="en-US" altLang="zh-CN" sz="3400" dirty="0"/>
              <a:t>Y</a:t>
            </a:r>
            <a:r>
              <a:rPr lang="zh-CN" altLang="zh-CN" sz="3400" dirty="0"/>
              <a:t>可由</a:t>
            </a:r>
            <a:r>
              <a:rPr lang="en-US" altLang="zh-CN" sz="3400" dirty="0"/>
              <a:t>F</a:t>
            </a:r>
            <a:r>
              <a:rPr lang="zh-CN" altLang="zh-CN" sz="3400" dirty="0"/>
              <a:t>导出。</a:t>
            </a:r>
          </a:p>
          <a:p>
            <a:pPr algn="just"/>
            <a:r>
              <a:rPr lang="zh-CN" altLang="zh-CN" sz="3400" dirty="0"/>
              <a:t>所有被</a:t>
            </a:r>
            <a:r>
              <a:rPr lang="en-US" altLang="zh-CN" sz="3400" dirty="0"/>
              <a:t>F</a:t>
            </a:r>
            <a:r>
              <a:rPr lang="zh-CN" altLang="zh-CN" sz="3400" dirty="0"/>
              <a:t>逻辑蕴涵的函数依赖的全集称为</a:t>
            </a:r>
            <a:r>
              <a:rPr lang="en-US" altLang="zh-CN" sz="3400" dirty="0"/>
              <a:t>F</a:t>
            </a:r>
            <a:r>
              <a:rPr lang="zh-CN" altLang="zh-CN" sz="3400" dirty="0"/>
              <a:t>的闭包，记作</a:t>
            </a:r>
            <a:r>
              <a:rPr lang="en-US" altLang="zh-CN" sz="3400" dirty="0">
                <a:solidFill>
                  <a:srgbClr val="FF0000"/>
                </a:solidFill>
              </a:rPr>
              <a:t>F</a:t>
            </a:r>
            <a:r>
              <a:rPr lang="en-US" altLang="zh-CN" sz="3400" baseline="30000" dirty="0">
                <a:solidFill>
                  <a:srgbClr val="FF0000"/>
                </a:solidFill>
              </a:rPr>
              <a:t>+</a:t>
            </a:r>
            <a:r>
              <a:rPr lang="zh-CN" altLang="zh-CN" sz="3400" dirty="0"/>
              <a:t>。</a:t>
            </a:r>
            <a:endParaRPr lang="zh-CN" altLang="en-US" sz="34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25</a:t>
            </a:fld>
            <a:endParaRPr lang="zh-CN" altLang="en-US"/>
          </a:p>
        </p:txBody>
      </p:sp>
    </p:spTree>
    <p:extLst>
      <p:ext uri="{BB962C8B-B14F-4D97-AF65-F5344CB8AC3E}">
        <p14:creationId xmlns:p14="http://schemas.microsoft.com/office/powerpoint/2010/main" val="465479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323528" y="1340768"/>
            <a:ext cx="8496944" cy="4752528"/>
          </a:xfrm>
        </p:spPr>
        <p:txBody>
          <a:bodyPr/>
          <a:lstStyle/>
          <a:p>
            <a:pPr lvl="0" algn="just">
              <a:lnSpc>
                <a:spcPct val="100000"/>
              </a:lnSpc>
              <a:spcBef>
                <a:spcPts val="0"/>
              </a:spcBef>
            </a:pPr>
            <a:r>
              <a:rPr lang="zh-CN" altLang="zh-CN" sz="2800" dirty="0"/>
              <a:t>设有关系模式</a:t>
            </a:r>
            <a:r>
              <a:rPr lang="en-US" altLang="zh-CN" sz="2800" dirty="0"/>
              <a:t>R(A,B,C,G,H,I)</a:t>
            </a:r>
            <a:r>
              <a:rPr lang="zh-CN" altLang="zh-CN" sz="2800" dirty="0"/>
              <a:t>及其函数依赖集</a:t>
            </a:r>
            <a:r>
              <a:rPr lang="en-US" altLang="zh-CN" sz="2800" dirty="0"/>
              <a:t>F={ </a:t>
            </a:r>
            <a:r>
              <a:rPr lang="en-US" altLang="zh-CN" sz="2800" dirty="0" smtClean="0"/>
              <a:t>A→B</a:t>
            </a:r>
            <a:r>
              <a:rPr lang="zh-CN" altLang="zh-CN" sz="2800" dirty="0"/>
              <a:t>，</a:t>
            </a:r>
            <a:r>
              <a:rPr lang="en-US" altLang="zh-CN" sz="2800" dirty="0" smtClean="0"/>
              <a:t>A→C</a:t>
            </a:r>
            <a:r>
              <a:rPr lang="zh-CN" altLang="zh-CN" sz="2800" dirty="0"/>
              <a:t>，</a:t>
            </a:r>
            <a:r>
              <a:rPr lang="en-US" altLang="zh-CN" sz="2800" dirty="0" smtClean="0"/>
              <a:t>CG→H</a:t>
            </a:r>
            <a:r>
              <a:rPr lang="zh-CN" altLang="zh-CN" sz="2800" dirty="0"/>
              <a:t>，</a:t>
            </a:r>
            <a:r>
              <a:rPr lang="en-US" altLang="zh-CN" sz="2800" dirty="0" smtClean="0"/>
              <a:t>CG→I</a:t>
            </a:r>
            <a:r>
              <a:rPr lang="zh-CN" altLang="zh-CN" sz="2800" dirty="0"/>
              <a:t>，</a:t>
            </a:r>
            <a:r>
              <a:rPr lang="en-US" altLang="zh-CN" sz="2800" dirty="0" smtClean="0"/>
              <a:t>B→H </a:t>
            </a:r>
            <a:r>
              <a:rPr lang="en-US" altLang="zh-CN" sz="2800" dirty="0"/>
              <a:t>}</a:t>
            </a:r>
            <a:r>
              <a:rPr lang="zh-CN" altLang="zh-CN" sz="2800" dirty="0"/>
              <a:t>。判断</a:t>
            </a:r>
            <a:r>
              <a:rPr lang="en-US" altLang="zh-CN" sz="2800" dirty="0" smtClean="0"/>
              <a:t>A→H</a:t>
            </a:r>
            <a:r>
              <a:rPr lang="zh-CN" altLang="zh-CN" sz="2800" dirty="0"/>
              <a:t>、</a:t>
            </a:r>
            <a:r>
              <a:rPr lang="en-US" altLang="zh-CN" sz="2800" dirty="0" smtClean="0"/>
              <a:t>CG→HI</a:t>
            </a:r>
            <a:r>
              <a:rPr lang="zh-CN" altLang="zh-CN" sz="2800" dirty="0"/>
              <a:t>和</a:t>
            </a:r>
            <a:r>
              <a:rPr lang="en-US" altLang="zh-CN" sz="2800" dirty="0" smtClean="0"/>
              <a:t>AG→I</a:t>
            </a:r>
            <a:r>
              <a:rPr lang="zh-CN" altLang="zh-CN" sz="2800" dirty="0"/>
              <a:t>是否属于</a:t>
            </a:r>
            <a:r>
              <a:rPr lang="en-US" altLang="zh-CN" sz="2800" dirty="0"/>
              <a:t>F</a:t>
            </a:r>
            <a:r>
              <a:rPr lang="en-US" altLang="zh-CN" sz="2800" baseline="30000" dirty="0"/>
              <a:t>+</a:t>
            </a:r>
            <a:r>
              <a:rPr lang="zh-CN" altLang="zh-CN" sz="2800" dirty="0"/>
              <a:t>。</a:t>
            </a:r>
          </a:p>
          <a:p>
            <a:pPr algn="just">
              <a:lnSpc>
                <a:spcPct val="100000"/>
              </a:lnSpc>
              <a:spcBef>
                <a:spcPts val="0"/>
              </a:spcBef>
            </a:pPr>
            <a:r>
              <a:rPr lang="zh-CN" altLang="zh-CN" sz="2800" dirty="0"/>
              <a:t>解：根据</a:t>
            </a:r>
            <a:r>
              <a:rPr lang="en-US" altLang="zh-CN" sz="2800" dirty="0"/>
              <a:t>Armstrong</a:t>
            </a:r>
            <a:r>
              <a:rPr lang="zh-CN" altLang="zh-CN" sz="2800" dirty="0"/>
              <a:t>公理系统：</a:t>
            </a:r>
          </a:p>
          <a:p>
            <a:pPr algn="just">
              <a:lnSpc>
                <a:spcPct val="100000"/>
              </a:lnSpc>
              <a:spcBef>
                <a:spcPts val="0"/>
              </a:spcBef>
            </a:pPr>
            <a:r>
              <a:rPr lang="zh-CN" altLang="zh-CN" sz="2800" dirty="0"/>
              <a:t>（</a:t>
            </a:r>
            <a:r>
              <a:rPr lang="en-US" altLang="zh-CN" sz="2800" dirty="0"/>
              <a:t>1</a:t>
            </a:r>
            <a:r>
              <a:rPr lang="zh-CN" altLang="zh-CN" sz="2800" dirty="0"/>
              <a:t>）</a:t>
            </a:r>
            <a:r>
              <a:rPr lang="en-US" altLang="zh-CN" sz="2800" dirty="0" smtClean="0"/>
              <a:t>A→H</a:t>
            </a:r>
            <a:r>
              <a:rPr lang="zh-CN" altLang="zh-CN" sz="2800" dirty="0"/>
              <a:t>。由于有</a:t>
            </a:r>
            <a:r>
              <a:rPr lang="en-US" altLang="zh-CN" sz="2800" dirty="0" smtClean="0"/>
              <a:t>A→B</a:t>
            </a:r>
            <a:r>
              <a:rPr lang="zh-CN" altLang="zh-CN" sz="2800" dirty="0"/>
              <a:t>和</a:t>
            </a:r>
            <a:r>
              <a:rPr lang="en-US" altLang="zh-CN" sz="2800" dirty="0" smtClean="0"/>
              <a:t>B→H</a:t>
            </a:r>
            <a:r>
              <a:rPr lang="zh-CN" altLang="zh-CN" sz="2800" dirty="0"/>
              <a:t>，根据传递性，可推出</a:t>
            </a:r>
            <a:r>
              <a:rPr lang="en-US" altLang="zh-CN" sz="2800" dirty="0" smtClean="0"/>
              <a:t>A→H</a:t>
            </a:r>
            <a:r>
              <a:rPr lang="zh-CN" altLang="zh-CN" sz="2800" dirty="0"/>
              <a:t>。</a:t>
            </a:r>
          </a:p>
          <a:p>
            <a:pPr algn="just">
              <a:lnSpc>
                <a:spcPct val="100000"/>
              </a:lnSpc>
              <a:spcBef>
                <a:spcPts val="0"/>
              </a:spcBef>
            </a:pPr>
            <a:r>
              <a:rPr lang="zh-CN" altLang="zh-CN" sz="2800" dirty="0"/>
              <a:t>（</a:t>
            </a:r>
            <a:r>
              <a:rPr lang="en-US" altLang="zh-CN" sz="2800" dirty="0"/>
              <a:t>2</a:t>
            </a:r>
            <a:r>
              <a:rPr lang="zh-CN" altLang="zh-CN" sz="2800" dirty="0"/>
              <a:t>）</a:t>
            </a:r>
            <a:r>
              <a:rPr lang="en-US" altLang="zh-CN" sz="2800" dirty="0" smtClean="0"/>
              <a:t>CG→HI</a:t>
            </a:r>
            <a:r>
              <a:rPr lang="zh-CN" altLang="zh-CN" sz="2800" dirty="0"/>
              <a:t>。由于有</a:t>
            </a:r>
            <a:r>
              <a:rPr lang="en-US" altLang="zh-CN" sz="2800" dirty="0" smtClean="0"/>
              <a:t>CG→H</a:t>
            </a:r>
            <a:r>
              <a:rPr lang="zh-CN" altLang="zh-CN" sz="2800" dirty="0"/>
              <a:t>和</a:t>
            </a:r>
            <a:r>
              <a:rPr lang="en-US" altLang="zh-CN" sz="2800" dirty="0" smtClean="0"/>
              <a:t>CG→I</a:t>
            </a:r>
            <a:r>
              <a:rPr lang="zh-CN" altLang="zh-CN" sz="2800" dirty="0"/>
              <a:t>，根据合并规则，可推出</a:t>
            </a:r>
            <a:r>
              <a:rPr lang="en-US" altLang="zh-CN" sz="2800" dirty="0" smtClean="0"/>
              <a:t>CG→HI</a:t>
            </a:r>
            <a:r>
              <a:rPr lang="zh-CN" altLang="zh-CN" sz="2800" dirty="0"/>
              <a:t>。</a:t>
            </a:r>
          </a:p>
          <a:p>
            <a:pPr algn="just">
              <a:lnSpc>
                <a:spcPct val="100000"/>
              </a:lnSpc>
              <a:spcBef>
                <a:spcPts val="0"/>
              </a:spcBef>
            </a:pPr>
            <a:r>
              <a:rPr lang="zh-CN" altLang="zh-CN" sz="2800" dirty="0"/>
              <a:t>（</a:t>
            </a:r>
            <a:r>
              <a:rPr lang="en-US" altLang="zh-CN" sz="2800" dirty="0"/>
              <a:t>2</a:t>
            </a:r>
            <a:r>
              <a:rPr lang="zh-CN" altLang="zh-CN" sz="2800" dirty="0"/>
              <a:t>）</a:t>
            </a:r>
            <a:r>
              <a:rPr lang="en-US" altLang="zh-CN" sz="2800" dirty="0" smtClean="0"/>
              <a:t>AG→I</a:t>
            </a:r>
            <a:r>
              <a:rPr lang="zh-CN" altLang="zh-CN" sz="2800" dirty="0"/>
              <a:t>。由于有</a:t>
            </a:r>
            <a:r>
              <a:rPr lang="en-US" altLang="zh-CN" sz="2800" dirty="0" smtClean="0"/>
              <a:t>A→C</a:t>
            </a:r>
            <a:r>
              <a:rPr lang="zh-CN" altLang="zh-CN" sz="2800" dirty="0"/>
              <a:t>和</a:t>
            </a:r>
            <a:r>
              <a:rPr lang="en-US" altLang="zh-CN" sz="2800" dirty="0" smtClean="0"/>
              <a:t>CG→I</a:t>
            </a:r>
            <a:r>
              <a:rPr lang="zh-CN" altLang="zh-CN" sz="2800" dirty="0"/>
              <a:t>，根据伪传递规则，可推出</a:t>
            </a:r>
            <a:r>
              <a:rPr lang="en-US" altLang="zh-CN" sz="2800" dirty="0" smtClean="0"/>
              <a:t>AG→I</a:t>
            </a:r>
            <a:r>
              <a:rPr lang="zh-CN" altLang="zh-CN" sz="2800" dirty="0"/>
              <a:t>。</a:t>
            </a:r>
          </a:p>
          <a:p>
            <a:pPr algn="just">
              <a:lnSpc>
                <a:spcPct val="100000"/>
              </a:lnSpc>
              <a:spcBef>
                <a:spcPts val="0"/>
              </a:spcBef>
            </a:pPr>
            <a:r>
              <a:rPr lang="zh-CN" altLang="zh-CN" sz="2800" dirty="0"/>
              <a:t>因此，</a:t>
            </a:r>
            <a:r>
              <a:rPr lang="en-US" altLang="zh-CN" sz="2800" dirty="0" smtClean="0"/>
              <a:t>A→H</a:t>
            </a:r>
            <a:r>
              <a:rPr lang="zh-CN" altLang="zh-CN" sz="2800" dirty="0"/>
              <a:t>、</a:t>
            </a:r>
            <a:r>
              <a:rPr lang="en-US" altLang="zh-CN" sz="2800" dirty="0" smtClean="0"/>
              <a:t>CG→HI</a:t>
            </a:r>
            <a:r>
              <a:rPr lang="zh-CN" altLang="zh-CN" sz="2800" dirty="0"/>
              <a:t>和</a:t>
            </a:r>
            <a:r>
              <a:rPr lang="en-US" altLang="zh-CN" sz="2800" dirty="0" smtClean="0"/>
              <a:t>AG→I</a:t>
            </a:r>
            <a:r>
              <a:rPr lang="zh-CN" altLang="zh-CN" sz="2800" dirty="0"/>
              <a:t>均属于</a:t>
            </a:r>
            <a:r>
              <a:rPr lang="en-US" altLang="zh-CN" sz="2800" dirty="0"/>
              <a:t>F</a:t>
            </a:r>
            <a:r>
              <a:rPr lang="en-US" altLang="zh-CN" sz="2800" baseline="30000" dirty="0"/>
              <a:t>+</a:t>
            </a:r>
            <a:r>
              <a:rPr lang="zh-CN" altLang="zh-CN" sz="2800" dirty="0"/>
              <a:t>。</a:t>
            </a:r>
            <a:endParaRPr lang="zh-CN" altLang="en-US" sz="28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26</a:t>
            </a:fld>
            <a:endParaRPr lang="zh-CN" altLang="en-US"/>
          </a:p>
        </p:txBody>
      </p:sp>
    </p:spTree>
    <p:extLst>
      <p:ext uri="{BB962C8B-B14F-4D97-AF65-F5344CB8AC3E}">
        <p14:creationId xmlns:p14="http://schemas.microsoft.com/office/powerpoint/2010/main" val="1983102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467544" y="1414934"/>
            <a:ext cx="8352928" cy="4678362"/>
          </a:xfrm>
        </p:spPr>
        <p:txBody>
          <a:bodyPr/>
          <a:lstStyle/>
          <a:p>
            <a:pPr lvl="0">
              <a:lnSpc>
                <a:spcPct val="120000"/>
              </a:lnSpc>
              <a:spcBef>
                <a:spcPts val="0"/>
              </a:spcBef>
            </a:pPr>
            <a:r>
              <a:rPr lang="zh-CN" altLang="en-US" sz="2800" dirty="0" smtClean="0"/>
              <a:t>例</a:t>
            </a:r>
            <a:r>
              <a:rPr lang="en-US" altLang="zh-CN" sz="2800" dirty="0" smtClean="0"/>
              <a:t>2.</a:t>
            </a:r>
            <a:r>
              <a:rPr lang="zh-CN" altLang="zh-CN" sz="2800" dirty="0" smtClean="0"/>
              <a:t>已知</a:t>
            </a:r>
            <a:r>
              <a:rPr lang="zh-CN" altLang="zh-CN" sz="2800" dirty="0"/>
              <a:t>关系模式</a:t>
            </a:r>
            <a:r>
              <a:rPr lang="en-US" altLang="zh-CN" sz="2800" dirty="0"/>
              <a:t>R</a:t>
            </a:r>
            <a:r>
              <a:rPr lang="zh-CN" altLang="zh-CN" sz="2800" dirty="0"/>
              <a:t>（</a:t>
            </a:r>
            <a:r>
              <a:rPr lang="en-US" altLang="zh-CN" sz="2800" dirty="0"/>
              <a:t>A</a:t>
            </a:r>
            <a:r>
              <a:rPr lang="zh-CN" altLang="zh-CN" sz="2800" dirty="0"/>
              <a:t>，</a:t>
            </a:r>
            <a:r>
              <a:rPr lang="en-US" altLang="zh-CN" sz="2800" dirty="0"/>
              <a:t>B</a:t>
            </a:r>
            <a:r>
              <a:rPr lang="zh-CN" altLang="zh-CN" sz="2800" dirty="0"/>
              <a:t>，</a:t>
            </a:r>
            <a:r>
              <a:rPr lang="en-US" altLang="zh-CN" sz="2800" dirty="0"/>
              <a:t>C</a:t>
            </a:r>
            <a:r>
              <a:rPr lang="zh-CN" altLang="zh-CN" sz="2800" dirty="0"/>
              <a:t>，</a:t>
            </a:r>
            <a:r>
              <a:rPr lang="en-US" altLang="zh-CN" sz="2800" dirty="0"/>
              <a:t>D, E, G</a:t>
            </a:r>
            <a:r>
              <a:rPr lang="zh-CN" altLang="zh-CN" sz="2800" dirty="0"/>
              <a:t>）及其函数依赖</a:t>
            </a:r>
            <a:r>
              <a:rPr lang="zh-CN" altLang="zh-CN" sz="2800" dirty="0" smtClean="0"/>
              <a:t>集</a:t>
            </a:r>
            <a:r>
              <a:rPr lang="en-US" altLang="zh-CN" sz="2800" dirty="0" smtClean="0"/>
              <a:t>F</a:t>
            </a:r>
            <a:r>
              <a:rPr lang="en-US" altLang="zh-CN" sz="2800" dirty="0"/>
              <a:t>={ AB</a:t>
            </a:r>
            <a:r>
              <a:rPr lang="zh-CN" altLang="zh-CN" sz="2800" dirty="0"/>
              <a:t>→</a:t>
            </a:r>
            <a:r>
              <a:rPr lang="en-US" altLang="zh-CN" sz="2800" dirty="0"/>
              <a:t>C, C</a:t>
            </a:r>
            <a:r>
              <a:rPr lang="zh-CN" altLang="zh-CN" sz="2800" dirty="0"/>
              <a:t>→</a:t>
            </a:r>
            <a:r>
              <a:rPr lang="en-US" altLang="zh-CN" sz="2800" dirty="0"/>
              <a:t>A, BC</a:t>
            </a:r>
            <a:r>
              <a:rPr lang="zh-CN" altLang="zh-CN" sz="2800" dirty="0"/>
              <a:t>→</a:t>
            </a:r>
            <a:r>
              <a:rPr lang="en-US" altLang="zh-CN" sz="2800" dirty="0"/>
              <a:t>D, ACD</a:t>
            </a:r>
            <a:r>
              <a:rPr lang="zh-CN" altLang="zh-CN" sz="2800" dirty="0"/>
              <a:t>→</a:t>
            </a:r>
            <a:r>
              <a:rPr lang="en-US" altLang="zh-CN" sz="2800" dirty="0"/>
              <a:t>B, D</a:t>
            </a:r>
            <a:r>
              <a:rPr lang="zh-CN" altLang="zh-CN" sz="2800" dirty="0"/>
              <a:t>→</a:t>
            </a:r>
            <a:r>
              <a:rPr lang="en-US" altLang="zh-CN" sz="2800" dirty="0"/>
              <a:t>EG, BE</a:t>
            </a:r>
            <a:r>
              <a:rPr lang="zh-CN" altLang="zh-CN" sz="2800" dirty="0"/>
              <a:t>→</a:t>
            </a:r>
            <a:r>
              <a:rPr lang="en-US" altLang="zh-CN" sz="2800" dirty="0"/>
              <a:t>C, CG</a:t>
            </a:r>
            <a:r>
              <a:rPr lang="zh-CN" altLang="zh-CN" sz="2800" dirty="0"/>
              <a:t>→</a:t>
            </a:r>
            <a:r>
              <a:rPr lang="en-US" altLang="zh-CN" sz="2800" dirty="0"/>
              <a:t>BD, CE</a:t>
            </a:r>
            <a:r>
              <a:rPr lang="zh-CN" altLang="zh-CN" sz="2800" dirty="0"/>
              <a:t>→</a:t>
            </a:r>
            <a:r>
              <a:rPr lang="en-US" altLang="zh-CN" sz="2800" dirty="0"/>
              <a:t>AG }</a:t>
            </a:r>
            <a:endParaRPr lang="zh-CN" altLang="zh-CN" sz="2800" dirty="0"/>
          </a:p>
          <a:p>
            <a:pPr marL="0" indent="0">
              <a:lnSpc>
                <a:spcPct val="120000"/>
              </a:lnSpc>
              <a:spcBef>
                <a:spcPts val="0"/>
              </a:spcBef>
              <a:buNone/>
            </a:pPr>
            <a:r>
              <a:rPr lang="en-US" altLang="zh-CN" sz="2800" dirty="0" smtClean="0"/>
              <a:t>  </a:t>
            </a:r>
            <a:r>
              <a:rPr lang="zh-CN" altLang="zh-CN" sz="2800" dirty="0" smtClean="0"/>
              <a:t>判断</a:t>
            </a:r>
            <a:r>
              <a:rPr lang="en-US" altLang="zh-CN" sz="2800" dirty="0"/>
              <a:t>BD</a:t>
            </a:r>
            <a:r>
              <a:rPr lang="zh-CN" altLang="zh-CN" sz="2800" dirty="0"/>
              <a:t>→</a:t>
            </a:r>
            <a:r>
              <a:rPr lang="en-US" altLang="zh-CN" sz="2800" dirty="0"/>
              <a:t>AC</a:t>
            </a:r>
            <a:r>
              <a:rPr lang="zh-CN" altLang="zh-CN" sz="2800" dirty="0"/>
              <a:t>是否属于</a:t>
            </a:r>
            <a:r>
              <a:rPr lang="en-US" altLang="zh-CN" sz="2800" dirty="0"/>
              <a:t>F</a:t>
            </a:r>
            <a:r>
              <a:rPr lang="en-US" altLang="zh-CN" sz="2800" baseline="30000" dirty="0"/>
              <a:t>+</a:t>
            </a:r>
            <a:r>
              <a:rPr lang="zh-CN" altLang="zh-CN" sz="2800" dirty="0"/>
              <a:t>。</a:t>
            </a:r>
          </a:p>
          <a:p>
            <a:pPr>
              <a:lnSpc>
                <a:spcPct val="120000"/>
              </a:lnSpc>
              <a:spcBef>
                <a:spcPts val="0"/>
              </a:spcBef>
            </a:pPr>
            <a:r>
              <a:rPr lang="zh-CN" altLang="zh-CN" sz="2800" dirty="0"/>
              <a:t>解：由</a:t>
            </a:r>
            <a:r>
              <a:rPr lang="en-US" altLang="zh-CN" sz="2800" dirty="0"/>
              <a:t>D</a:t>
            </a:r>
            <a:r>
              <a:rPr lang="zh-CN" altLang="zh-CN" sz="2800" dirty="0"/>
              <a:t>→</a:t>
            </a:r>
            <a:r>
              <a:rPr lang="en-US" altLang="zh-CN" sz="2800" dirty="0"/>
              <a:t>EG</a:t>
            </a:r>
            <a:r>
              <a:rPr lang="zh-CN" altLang="zh-CN" sz="2800" dirty="0"/>
              <a:t>，可推出：</a:t>
            </a:r>
            <a:r>
              <a:rPr lang="en-US" altLang="zh-CN" sz="2800" dirty="0"/>
              <a:t>D</a:t>
            </a:r>
            <a:r>
              <a:rPr lang="zh-CN" altLang="zh-CN" sz="2800" dirty="0"/>
              <a:t>→</a:t>
            </a:r>
            <a:r>
              <a:rPr lang="en-US" altLang="zh-CN" sz="2800" dirty="0"/>
              <a:t>E</a:t>
            </a:r>
            <a:r>
              <a:rPr lang="zh-CN" altLang="zh-CN" sz="2800" dirty="0"/>
              <a:t>，</a:t>
            </a:r>
            <a:r>
              <a:rPr lang="en-US" altLang="zh-CN" sz="2800" dirty="0"/>
              <a:t>BD</a:t>
            </a:r>
            <a:r>
              <a:rPr lang="zh-CN" altLang="zh-CN" sz="2800" dirty="0"/>
              <a:t>→</a:t>
            </a:r>
            <a:r>
              <a:rPr lang="en-US" altLang="zh-CN" sz="2800" dirty="0"/>
              <a:t>BE </a:t>
            </a:r>
            <a:r>
              <a:rPr lang="en-US" altLang="zh-CN" sz="2800" dirty="0" smtClean="0"/>
              <a:t> </a:t>
            </a:r>
            <a:r>
              <a:rPr lang="zh-CN" altLang="zh-CN" sz="2800" dirty="0" smtClean="0">
                <a:solidFill>
                  <a:srgbClr val="FF0000"/>
                </a:solidFill>
              </a:rPr>
              <a:t>…①</a:t>
            </a:r>
            <a:endParaRPr lang="zh-CN" altLang="zh-CN" sz="2800" dirty="0">
              <a:solidFill>
                <a:srgbClr val="FF0000"/>
              </a:solidFill>
            </a:endParaRPr>
          </a:p>
          <a:p>
            <a:pPr>
              <a:lnSpc>
                <a:spcPct val="120000"/>
              </a:lnSpc>
              <a:spcBef>
                <a:spcPts val="0"/>
              </a:spcBef>
            </a:pPr>
            <a:r>
              <a:rPr lang="zh-CN" altLang="zh-CN" sz="2800" dirty="0" smtClean="0"/>
              <a:t>又</a:t>
            </a:r>
            <a:r>
              <a:rPr lang="zh-CN" altLang="zh-CN" sz="2800" dirty="0"/>
              <a:t>由</a:t>
            </a:r>
            <a:r>
              <a:rPr lang="en-US" altLang="zh-CN" sz="2800" dirty="0"/>
              <a:t>BE</a:t>
            </a:r>
            <a:r>
              <a:rPr lang="zh-CN" altLang="zh-CN" sz="2800" dirty="0"/>
              <a:t>→</a:t>
            </a:r>
            <a:r>
              <a:rPr lang="en-US" altLang="zh-CN" sz="2800" dirty="0"/>
              <a:t>C</a:t>
            </a:r>
            <a:r>
              <a:rPr lang="zh-CN" altLang="zh-CN" sz="2800" dirty="0"/>
              <a:t>，</a:t>
            </a:r>
            <a:r>
              <a:rPr lang="en-US" altLang="zh-CN" sz="2800" dirty="0"/>
              <a:t>C</a:t>
            </a:r>
            <a:r>
              <a:rPr lang="zh-CN" altLang="zh-CN" sz="2800" dirty="0"/>
              <a:t>→</a:t>
            </a:r>
            <a:r>
              <a:rPr lang="en-US" altLang="zh-CN" sz="2800" dirty="0"/>
              <a:t>A</a:t>
            </a:r>
            <a:r>
              <a:rPr lang="zh-CN" altLang="zh-CN" sz="2800" dirty="0"/>
              <a:t>，可推出：</a:t>
            </a:r>
            <a:r>
              <a:rPr lang="en-US" altLang="zh-CN" sz="2800" dirty="0"/>
              <a:t>BE</a:t>
            </a:r>
            <a:r>
              <a:rPr lang="zh-CN" altLang="zh-CN" sz="2800" dirty="0"/>
              <a:t>→</a:t>
            </a:r>
            <a:r>
              <a:rPr lang="en-US" altLang="zh-CN" sz="2800" dirty="0" smtClean="0"/>
              <a:t>A,BE</a:t>
            </a:r>
            <a:r>
              <a:rPr lang="zh-CN" altLang="zh-CN" sz="2800" dirty="0"/>
              <a:t>→</a:t>
            </a:r>
            <a:r>
              <a:rPr lang="en-US" altLang="zh-CN" sz="2800" dirty="0"/>
              <a:t>AC </a:t>
            </a:r>
            <a:r>
              <a:rPr lang="zh-CN" altLang="zh-CN" sz="2800" dirty="0" smtClean="0">
                <a:solidFill>
                  <a:srgbClr val="FF0000"/>
                </a:solidFill>
              </a:rPr>
              <a:t>…②</a:t>
            </a:r>
            <a:endParaRPr lang="zh-CN" altLang="zh-CN" sz="2800" dirty="0">
              <a:solidFill>
                <a:srgbClr val="FF0000"/>
              </a:solidFill>
            </a:endParaRPr>
          </a:p>
          <a:p>
            <a:pPr>
              <a:lnSpc>
                <a:spcPct val="120000"/>
              </a:lnSpc>
              <a:spcBef>
                <a:spcPts val="0"/>
              </a:spcBef>
            </a:pPr>
            <a:r>
              <a:rPr lang="zh-CN" altLang="zh-CN" sz="2800" dirty="0" smtClean="0"/>
              <a:t>由</a:t>
            </a:r>
            <a:r>
              <a:rPr lang="zh-CN" altLang="zh-CN" sz="2800" dirty="0"/>
              <a:t>①、②，可推出</a:t>
            </a:r>
            <a:r>
              <a:rPr lang="en-US" altLang="zh-CN" sz="2800" dirty="0"/>
              <a:t>BD</a:t>
            </a:r>
            <a:r>
              <a:rPr lang="zh-CN" altLang="zh-CN" sz="2800" dirty="0"/>
              <a:t>→</a:t>
            </a:r>
            <a:r>
              <a:rPr lang="en-US" altLang="zh-CN" sz="2800" dirty="0"/>
              <a:t>AC</a:t>
            </a:r>
            <a:r>
              <a:rPr lang="zh-CN" altLang="zh-CN" sz="2800" dirty="0"/>
              <a:t>，因此</a:t>
            </a:r>
            <a:r>
              <a:rPr lang="en-US" altLang="zh-CN" sz="2800" dirty="0"/>
              <a:t>BD</a:t>
            </a:r>
            <a:r>
              <a:rPr lang="zh-CN" altLang="zh-CN" sz="2800" dirty="0"/>
              <a:t>→</a:t>
            </a:r>
            <a:r>
              <a:rPr lang="en-US" altLang="zh-CN" sz="2800" dirty="0"/>
              <a:t>AC</a:t>
            </a:r>
            <a:r>
              <a:rPr lang="zh-CN" altLang="zh-CN" sz="2800" dirty="0"/>
              <a:t>被</a:t>
            </a:r>
            <a:r>
              <a:rPr lang="en-US" altLang="zh-CN" sz="2800" dirty="0"/>
              <a:t>F</a:t>
            </a:r>
            <a:r>
              <a:rPr lang="zh-CN" altLang="zh-CN" sz="2800" dirty="0"/>
              <a:t>所蕴涵，即</a:t>
            </a:r>
            <a:r>
              <a:rPr lang="en-US" altLang="zh-CN" sz="2800" dirty="0"/>
              <a:t>BD</a:t>
            </a:r>
            <a:r>
              <a:rPr lang="zh-CN" altLang="zh-CN" sz="2800" dirty="0"/>
              <a:t>→</a:t>
            </a:r>
            <a:r>
              <a:rPr lang="en-US" altLang="zh-CN" sz="2800" dirty="0"/>
              <a:t>AC</a:t>
            </a:r>
            <a:r>
              <a:rPr lang="zh-CN" altLang="zh-CN" sz="2800" dirty="0"/>
              <a:t>属于</a:t>
            </a:r>
            <a:r>
              <a:rPr lang="en-US" altLang="zh-CN" sz="2800" dirty="0"/>
              <a:t>F</a:t>
            </a:r>
            <a:r>
              <a:rPr lang="en-US" altLang="zh-CN" sz="2800" baseline="30000" dirty="0"/>
              <a:t>+</a:t>
            </a:r>
            <a:r>
              <a:rPr lang="zh-CN" altLang="zh-CN" sz="2800" dirty="0"/>
              <a:t>。</a:t>
            </a:r>
          </a:p>
          <a:p>
            <a:pPr>
              <a:lnSpc>
                <a:spcPct val="120000"/>
              </a:lnSpc>
              <a:spcBef>
                <a:spcPts val="0"/>
              </a:spcBef>
            </a:pPr>
            <a:endParaRPr lang="zh-CN" altLang="en-US" sz="28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27</a:t>
            </a:fld>
            <a:endParaRPr lang="zh-CN" altLang="en-US"/>
          </a:p>
        </p:txBody>
      </p:sp>
    </p:spTree>
    <p:extLst>
      <p:ext uri="{BB962C8B-B14F-4D97-AF65-F5344CB8AC3E}">
        <p14:creationId xmlns:p14="http://schemas.microsoft.com/office/powerpoint/2010/main" val="3274473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a:t>计算</a:t>
            </a:r>
            <a:r>
              <a:rPr lang="en-US" altLang="zh-CN" sz="4400" dirty="0"/>
              <a:t>F</a:t>
            </a:r>
            <a:r>
              <a:rPr lang="en-US" altLang="zh-CN" sz="4400" baseline="30000" dirty="0" smtClean="0"/>
              <a:t>+</a:t>
            </a:r>
            <a:r>
              <a:rPr lang="zh-CN" altLang="zh-CN" sz="4400" dirty="0" smtClean="0"/>
              <a:t>过程</a:t>
            </a:r>
            <a:endParaRPr lang="zh-CN" altLang="en-US" dirty="0"/>
          </a:p>
        </p:txBody>
      </p:sp>
      <p:sp>
        <p:nvSpPr>
          <p:cNvPr id="3" name="内容占位符 2"/>
          <p:cNvSpPr>
            <a:spLocks noGrp="1"/>
          </p:cNvSpPr>
          <p:nvPr>
            <p:ph idx="1"/>
          </p:nvPr>
        </p:nvSpPr>
        <p:spPr>
          <a:xfrm>
            <a:off x="395536" y="1340768"/>
            <a:ext cx="8352928" cy="4752528"/>
          </a:xfrm>
        </p:spPr>
        <p:txBody>
          <a:bodyPr/>
          <a:lstStyle/>
          <a:p>
            <a:pPr>
              <a:lnSpc>
                <a:spcPct val="100000"/>
              </a:lnSpc>
              <a:spcBef>
                <a:spcPts val="600"/>
              </a:spcBef>
            </a:pPr>
            <a:r>
              <a:rPr lang="zh-CN" altLang="zh-CN" sz="3200" dirty="0"/>
              <a:t>对关系模式</a:t>
            </a:r>
            <a:r>
              <a:rPr lang="en-US" altLang="zh-CN" sz="3200" dirty="0"/>
              <a:t>R</a:t>
            </a:r>
            <a:r>
              <a:rPr lang="zh-CN" altLang="zh-CN" sz="3200" dirty="0"/>
              <a:t>（</a:t>
            </a:r>
            <a:r>
              <a:rPr lang="en-US" altLang="zh-CN" sz="3200" dirty="0"/>
              <a:t>U, F</a:t>
            </a:r>
            <a:r>
              <a:rPr lang="zh-CN" altLang="zh-CN" sz="3200" dirty="0"/>
              <a:t>），应用</a:t>
            </a:r>
            <a:r>
              <a:rPr lang="en-US" altLang="zh-CN" sz="3200" dirty="0"/>
              <a:t>Armstrong</a:t>
            </a:r>
            <a:r>
              <a:rPr lang="zh-CN" altLang="zh-CN" sz="3200" dirty="0"/>
              <a:t>公理系统系统计算</a:t>
            </a:r>
            <a:r>
              <a:rPr lang="en-US" altLang="zh-CN" sz="3200" dirty="0"/>
              <a:t>F</a:t>
            </a:r>
            <a:r>
              <a:rPr lang="en-US" altLang="zh-CN" sz="3200" baseline="30000" dirty="0"/>
              <a:t>+</a:t>
            </a:r>
            <a:r>
              <a:rPr lang="zh-CN" altLang="zh-CN" sz="3200" dirty="0"/>
              <a:t>的过程。</a:t>
            </a:r>
          </a:p>
          <a:p>
            <a:pPr>
              <a:lnSpc>
                <a:spcPct val="100000"/>
              </a:lnSpc>
              <a:spcBef>
                <a:spcPts val="600"/>
              </a:spcBef>
            </a:pPr>
            <a:r>
              <a:rPr lang="zh-CN" altLang="zh-CN" sz="3200" dirty="0">
                <a:solidFill>
                  <a:srgbClr val="FF0000"/>
                </a:solidFill>
              </a:rPr>
              <a:t>步骤</a:t>
            </a:r>
            <a:r>
              <a:rPr lang="en-US" altLang="zh-CN" sz="3200" dirty="0">
                <a:solidFill>
                  <a:srgbClr val="FF0000"/>
                </a:solidFill>
              </a:rPr>
              <a:t>1</a:t>
            </a:r>
            <a:r>
              <a:rPr lang="zh-CN" altLang="zh-CN" sz="3200" dirty="0"/>
              <a:t>：初始，</a:t>
            </a:r>
            <a:r>
              <a:rPr lang="en-US" altLang="zh-CN" sz="3200" dirty="0"/>
              <a:t>F</a:t>
            </a:r>
            <a:r>
              <a:rPr lang="en-US" altLang="zh-CN" sz="3200" baseline="30000" dirty="0"/>
              <a:t>+ </a:t>
            </a:r>
            <a:r>
              <a:rPr lang="en-US" altLang="zh-CN" sz="3200" dirty="0"/>
              <a:t>= F </a:t>
            </a:r>
            <a:r>
              <a:rPr lang="zh-CN" altLang="zh-CN" sz="3200" dirty="0"/>
              <a:t>。</a:t>
            </a:r>
          </a:p>
          <a:p>
            <a:pPr>
              <a:lnSpc>
                <a:spcPct val="100000"/>
              </a:lnSpc>
              <a:spcBef>
                <a:spcPts val="600"/>
              </a:spcBef>
            </a:pPr>
            <a:r>
              <a:rPr lang="zh-CN" altLang="zh-CN" sz="3200" dirty="0">
                <a:solidFill>
                  <a:srgbClr val="FF0000"/>
                </a:solidFill>
              </a:rPr>
              <a:t>步骤</a:t>
            </a:r>
            <a:r>
              <a:rPr lang="en-US" altLang="zh-CN" sz="3200" dirty="0">
                <a:solidFill>
                  <a:srgbClr val="FF0000"/>
                </a:solidFill>
              </a:rPr>
              <a:t>2</a:t>
            </a:r>
            <a:r>
              <a:rPr lang="zh-CN" altLang="zh-CN" sz="3200" dirty="0"/>
              <a:t>：对</a:t>
            </a:r>
            <a:r>
              <a:rPr lang="en-US" altLang="zh-CN" sz="3200" dirty="0"/>
              <a:t>F</a:t>
            </a:r>
            <a:r>
              <a:rPr lang="en-US" altLang="zh-CN" sz="3200" baseline="30000" dirty="0"/>
              <a:t>+</a:t>
            </a:r>
            <a:r>
              <a:rPr lang="zh-CN" altLang="zh-CN" sz="3200" dirty="0"/>
              <a:t>中的每个函数依赖</a:t>
            </a:r>
            <a:r>
              <a:rPr lang="en-US" altLang="zh-CN" sz="3200" dirty="0"/>
              <a:t>f</a:t>
            </a:r>
            <a:r>
              <a:rPr lang="zh-CN" altLang="zh-CN" sz="3200" dirty="0"/>
              <a:t>，在</a:t>
            </a:r>
            <a:r>
              <a:rPr lang="en-US" altLang="zh-CN" sz="3200" dirty="0"/>
              <a:t>f</a:t>
            </a:r>
            <a:r>
              <a:rPr lang="zh-CN" altLang="zh-CN" sz="3200" dirty="0"/>
              <a:t>上应用自反性和增广性，将结果加入到</a:t>
            </a:r>
            <a:r>
              <a:rPr lang="en-US" altLang="zh-CN" sz="3200" dirty="0"/>
              <a:t>F</a:t>
            </a:r>
            <a:r>
              <a:rPr lang="en-US" altLang="zh-CN" sz="3200" baseline="30000" dirty="0"/>
              <a:t>+</a:t>
            </a:r>
            <a:r>
              <a:rPr lang="zh-CN" altLang="zh-CN" sz="3200" dirty="0" smtClean="0"/>
              <a:t>中</a:t>
            </a:r>
            <a:r>
              <a:rPr lang="zh-CN" altLang="en-US" sz="3200" dirty="0" smtClean="0"/>
              <a:t>。</a:t>
            </a:r>
            <a:endParaRPr lang="zh-CN" altLang="zh-CN" sz="3200" dirty="0"/>
          </a:p>
          <a:p>
            <a:pPr>
              <a:lnSpc>
                <a:spcPct val="100000"/>
              </a:lnSpc>
              <a:spcBef>
                <a:spcPts val="600"/>
              </a:spcBef>
            </a:pPr>
            <a:r>
              <a:rPr lang="zh-CN" altLang="zh-CN" sz="3200" dirty="0" smtClean="0"/>
              <a:t>对</a:t>
            </a:r>
            <a:r>
              <a:rPr lang="en-US" altLang="zh-CN" sz="3200" dirty="0"/>
              <a:t>F</a:t>
            </a:r>
            <a:r>
              <a:rPr lang="en-US" altLang="zh-CN" sz="3200" baseline="30000" dirty="0"/>
              <a:t>+</a:t>
            </a:r>
            <a:r>
              <a:rPr lang="zh-CN" altLang="zh-CN" sz="3200" dirty="0"/>
              <a:t>中的一对函数依赖</a:t>
            </a:r>
            <a:r>
              <a:rPr lang="en-US" altLang="zh-CN" sz="3200" dirty="0"/>
              <a:t>f</a:t>
            </a:r>
            <a:r>
              <a:rPr lang="en-US" altLang="zh-CN" sz="3200" baseline="-25000" dirty="0"/>
              <a:t>1</a:t>
            </a:r>
            <a:r>
              <a:rPr lang="zh-CN" altLang="zh-CN" sz="3200" dirty="0"/>
              <a:t>和</a:t>
            </a:r>
            <a:r>
              <a:rPr lang="en-US" altLang="zh-CN" sz="3200" dirty="0"/>
              <a:t>f</a:t>
            </a:r>
            <a:r>
              <a:rPr lang="en-US" altLang="zh-CN" sz="3200" baseline="-25000" dirty="0"/>
              <a:t>2</a:t>
            </a:r>
            <a:r>
              <a:rPr lang="zh-CN" altLang="zh-CN" sz="3200" dirty="0"/>
              <a:t>，如果</a:t>
            </a:r>
            <a:r>
              <a:rPr lang="en-US" altLang="zh-CN" sz="3200" dirty="0"/>
              <a:t>f</a:t>
            </a:r>
            <a:r>
              <a:rPr lang="en-US" altLang="zh-CN" sz="3200" baseline="-25000" dirty="0"/>
              <a:t>1</a:t>
            </a:r>
            <a:r>
              <a:rPr lang="zh-CN" altLang="zh-CN" sz="3200" dirty="0"/>
              <a:t>和</a:t>
            </a:r>
            <a:r>
              <a:rPr lang="en-US" altLang="zh-CN" sz="3200" dirty="0"/>
              <a:t>f</a:t>
            </a:r>
            <a:r>
              <a:rPr lang="en-US" altLang="zh-CN" sz="3200" baseline="-25000" dirty="0"/>
              <a:t>2</a:t>
            </a:r>
            <a:r>
              <a:rPr lang="zh-CN" altLang="zh-CN" sz="3200" dirty="0"/>
              <a:t>可以使用传递律结合起来，则将结果加入到</a:t>
            </a:r>
            <a:r>
              <a:rPr lang="en-US" altLang="zh-CN" sz="3200" dirty="0"/>
              <a:t>F</a:t>
            </a:r>
            <a:r>
              <a:rPr lang="en-US" altLang="zh-CN" sz="3200" baseline="30000" dirty="0"/>
              <a:t>+</a:t>
            </a:r>
            <a:r>
              <a:rPr lang="zh-CN" altLang="zh-CN" sz="3200" dirty="0" smtClean="0"/>
              <a:t>中</a:t>
            </a:r>
            <a:r>
              <a:rPr lang="zh-CN" altLang="en-US" sz="3200" dirty="0" smtClean="0"/>
              <a:t>。</a:t>
            </a:r>
            <a:endParaRPr lang="zh-CN" altLang="zh-CN" sz="3200" dirty="0"/>
          </a:p>
          <a:p>
            <a:pPr>
              <a:lnSpc>
                <a:spcPct val="100000"/>
              </a:lnSpc>
              <a:spcBef>
                <a:spcPts val="600"/>
              </a:spcBef>
            </a:pPr>
            <a:r>
              <a:rPr lang="zh-CN" altLang="zh-CN" sz="3200" dirty="0">
                <a:solidFill>
                  <a:srgbClr val="FF0000"/>
                </a:solidFill>
              </a:rPr>
              <a:t>步骤</a:t>
            </a:r>
            <a:r>
              <a:rPr lang="en-US" altLang="zh-CN" sz="3200" dirty="0">
                <a:solidFill>
                  <a:srgbClr val="FF0000"/>
                </a:solidFill>
              </a:rPr>
              <a:t>3</a:t>
            </a:r>
            <a:r>
              <a:rPr lang="zh-CN" altLang="zh-CN" sz="3200" dirty="0"/>
              <a:t>：重复步骤</a:t>
            </a:r>
            <a:r>
              <a:rPr lang="en-US" altLang="zh-CN" sz="3200" dirty="0"/>
              <a:t>2</a:t>
            </a:r>
            <a:r>
              <a:rPr lang="zh-CN" altLang="zh-CN" sz="3200" dirty="0"/>
              <a:t>，直到</a:t>
            </a:r>
            <a:r>
              <a:rPr lang="en-US" altLang="zh-CN" sz="3200" dirty="0"/>
              <a:t>F</a:t>
            </a:r>
            <a:r>
              <a:rPr lang="en-US" altLang="zh-CN" sz="3200" baseline="30000" dirty="0"/>
              <a:t>+</a:t>
            </a:r>
            <a:r>
              <a:rPr lang="zh-CN" altLang="zh-CN" sz="3200" dirty="0"/>
              <a:t>不再增大为止。</a:t>
            </a:r>
            <a:endParaRPr lang="zh-CN" altLang="en-US" sz="32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28</a:t>
            </a:fld>
            <a:endParaRPr lang="zh-CN" altLang="en-US"/>
          </a:p>
        </p:txBody>
      </p:sp>
    </p:spTree>
    <p:extLst>
      <p:ext uri="{BB962C8B-B14F-4D97-AF65-F5344CB8AC3E}">
        <p14:creationId xmlns:p14="http://schemas.microsoft.com/office/powerpoint/2010/main" val="2976509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zh-CN" dirty="0" smtClean="0"/>
              <a:t>属性集闭包</a:t>
            </a:r>
            <a:endParaRPr lang="zh-CN" altLang="en-US" dirty="0"/>
          </a:p>
        </p:txBody>
      </p:sp>
      <p:sp>
        <p:nvSpPr>
          <p:cNvPr id="3" name="内容占位符 2"/>
          <p:cNvSpPr>
            <a:spLocks noGrp="1"/>
          </p:cNvSpPr>
          <p:nvPr>
            <p:ph idx="1"/>
          </p:nvPr>
        </p:nvSpPr>
        <p:spPr/>
        <p:txBody>
          <a:bodyPr/>
          <a:lstStyle/>
          <a:p>
            <a:r>
              <a:rPr lang="zh-CN" altLang="zh-CN" sz="3200" dirty="0" smtClean="0"/>
              <a:t>设</a:t>
            </a:r>
            <a:r>
              <a:rPr lang="en-US" altLang="zh-CN" sz="3200" dirty="0" smtClean="0"/>
              <a:t>F</a:t>
            </a:r>
            <a:r>
              <a:rPr lang="zh-CN" altLang="zh-CN" sz="3200" dirty="0" smtClean="0"/>
              <a:t>是属性集</a:t>
            </a:r>
            <a:r>
              <a:rPr lang="en-US" altLang="zh-CN" sz="3200" dirty="0" smtClean="0"/>
              <a:t>U</a:t>
            </a:r>
            <a:r>
              <a:rPr lang="zh-CN" altLang="zh-CN" sz="3200" dirty="0" smtClean="0"/>
              <a:t>上的函数依赖集，</a:t>
            </a:r>
            <a:r>
              <a:rPr lang="en-US" altLang="zh-CN" sz="3200" dirty="0" smtClean="0"/>
              <a:t>X</a:t>
            </a:r>
            <a:r>
              <a:rPr lang="zh-CN" altLang="zh-CN" sz="3200" dirty="0" smtClean="0"/>
              <a:t>为</a:t>
            </a:r>
            <a:r>
              <a:rPr lang="en-US" altLang="zh-CN" sz="3200" dirty="0" smtClean="0"/>
              <a:t>U</a:t>
            </a:r>
            <a:r>
              <a:rPr lang="zh-CN" altLang="zh-CN" sz="3200" dirty="0" smtClean="0"/>
              <a:t>的一个子集。</a:t>
            </a:r>
            <a:r>
              <a:rPr lang="zh-CN" altLang="en-US" sz="3200" dirty="0" smtClean="0"/>
              <a:t>则</a:t>
            </a:r>
            <a:r>
              <a:rPr lang="zh-CN" altLang="zh-CN" sz="3200" dirty="0" smtClean="0"/>
              <a:t>对于</a:t>
            </a:r>
            <a:r>
              <a:rPr lang="en-US" altLang="zh-CN" sz="3200" dirty="0" smtClean="0"/>
              <a:t>F</a:t>
            </a:r>
            <a:r>
              <a:rPr lang="zh-CN" altLang="zh-CN" sz="3200" dirty="0" smtClean="0"/>
              <a:t>，属性集</a:t>
            </a:r>
            <a:r>
              <a:rPr lang="en-US" altLang="zh-CN" sz="3200" dirty="0" smtClean="0"/>
              <a:t>X</a:t>
            </a:r>
            <a:r>
              <a:rPr lang="zh-CN" altLang="zh-CN" sz="3200" dirty="0" smtClean="0"/>
              <a:t>关于</a:t>
            </a:r>
            <a:r>
              <a:rPr lang="en-US" altLang="zh-CN" sz="3200" dirty="0" smtClean="0"/>
              <a:t>F</a:t>
            </a:r>
            <a:r>
              <a:rPr lang="zh-CN" altLang="zh-CN" sz="3200" dirty="0" smtClean="0"/>
              <a:t>的闭包（用</a:t>
            </a:r>
            <a:r>
              <a:rPr lang="en-US" altLang="zh-CN" sz="3200" dirty="0" smtClean="0"/>
              <a:t>X</a:t>
            </a:r>
            <a:r>
              <a:rPr lang="zh-CN" altLang="zh-CN" sz="3200" baseline="30000" dirty="0" smtClean="0"/>
              <a:t>＋</a:t>
            </a:r>
            <a:r>
              <a:rPr lang="zh-CN" altLang="zh-CN" sz="3200" dirty="0" smtClean="0"/>
              <a:t>表示）为： </a:t>
            </a:r>
          </a:p>
          <a:p>
            <a:pPr>
              <a:buNone/>
            </a:pPr>
            <a:r>
              <a:rPr lang="en-US" altLang="zh-CN" sz="3200" dirty="0" smtClean="0">
                <a:solidFill>
                  <a:srgbClr val="FF0000"/>
                </a:solidFill>
              </a:rPr>
              <a:t> X</a:t>
            </a:r>
            <a:r>
              <a:rPr lang="zh-CN" altLang="zh-CN" sz="3200" baseline="30000" dirty="0" smtClean="0">
                <a:solidFill>
                  <a:srgbClr val="FF0000"/>
                </a:solidFill>
              </a:rPr>
              <a:t>＋</a:t>
            </a:r>
            <a:r>
              <a:rPr lang="zh-CN" altLang="zh-CN" sz="3200" dirty="0" smtClean="0">
                <a:solidFill>
                  <a:srgbClr val="FF0000"/>
                </a:solidFill>
              </a:rPr>
              <a:t>＝</a:t>
            </a:r>
            <a:r>
              <a:rPr lang="en-US" altLang="zh-CN" sz="3200" dirty="0" smtClean="0">
                <a:solidFill>
                  <a:srgbClr val="FF0000"/>
                </a:solidFill>
              </a:rPr>
              <a:t> {A | X</a:t>
            </a:r>
            <a:r>
              <a:rPr lang="en-US" altLang="zh-CN" sz="3200" dirty="0" smtClean="0">
                <a:solidFill>
                  <a:srgbClr val="FF0000"/>
                </a:solidFill>
                <a:sym typeface="Symbol"/>
              </a:rPr>
              <a:t></a:t>
            </a:r>
            <a:r>
              <a:rPr lang="en-US" altLang="zh-CN" sz="3200" dirty="0" smtClean="0">
                <a:solidFill>
                  <a:srgbClr val="FF0000"/>
                </a:solidFill>
              </a:rPr>
              <a:t>A</a:t>
            </a:r>
            <a:r>
              <a:rPr lang="zh-CN" altLang="zh-CN" sz="3200" dirty="0" smtClean="0">
                <a:solidFill>
                  <a:srgbClr val="FF0000"/>
                </a:solidFill>
              </a:rPr>
              <a:t>能够由</a:t>
            </a:r>
            <a:r>
              <a:rPr lang="en-US" altLang="zh-CN" sz="3200" dirty="0" smtClean="0">
                <a:solidFill>
                  <a:srgbClr val="FF0000"/>
                </a:solidFill>
              </a:rPr>
              <a:t>F</a:t>
            </a:r>
            <a:r>
              <a:rPr lang="zh-CN" altLang="zh-CN" sz="3200" dirty="0" smtClean="0">
                <a:solidFill>
                  <a:srgbClr val="FF0000"/>
                </a:solidFill>
              </a:rPr>
              <a:t>根据</a:t>
            </a:r>
            <a:r>
              <a:rPr lang="en-US" altLang="zh-CN" sz="3200" dirty="0" err="1" smtClean="0">
                <a:solidFill>
                  <a:srgbClr val="FF0000"/>
                </a:solidFill>
              </a:rPr>
              <a:t>Amstrong</a:t>
            </a:r>
            <a:r>
              <a:rPr lang="zh-CN" altLang="zh-CN" sz="3200" dirty="0" smtClean="0">
                <a:solidFill>
                  <a:srgbClr val="FF0000"/>
                </a:solidFill>
              </a:rPr>
              <a:t>公理导出</a:t>
            </a:r>
            <a:r>
              <a:rPr lang="en-US" altLang="zh-CN" sz="3200" dirty="0" smtClean="0">
                <a:solidFill>
                  <a:srgbClr val="FF0000"/>
                </a:solidFill>
              </a:rPr>
              <a:t> }</a:t>
            </a:r>
            <a:endParaRPr lang="zh-CN" altLang="zh-CN" sz="3200" dirty="0" smtClean="0">
              <a:solidFill>
                <a:srgbClr val="FF0000"/>
              </a:solidFill>
            </a:endParaRPr>
          </a:p>
          <a:p>
            <a:r>
              <a:rPr lang="zh-CN" altLang="en-US" sz="3200" dirty="0" smtClean="0"/>
              <a:t>因此，</a:t>
            </a:r>
            <a:r>
              <a:rPr lang="zh-CN" altLang="zh-CN" sz="3200" dirty="0" smtClean="0"/>
              <a:t>若想判断函数依赖</a:t>
            </a:r>
            <a:r>
              <a:rPr lang="en-US" altLang="zh-CN" sz="3200" dirty="0" smtClean="0"/>
              <a:t>X</a:t>
            </a:r>
            <a:r>
              <a:rPr lang="en-US" altLang="zh-CN" sz="3200" dirty="0" smtClean="0">
                <a:sym typeface="Symbol"/>
              </a:rPr>
              <a:t></a:t>
            </a:r>
            <a:r>
              <a:rPr lang="en-US" altLang="zh-CN" sz="3200" dirty="0" smtClean="0"/>
              <a:t>Y</a:t>
            </a:r>
            <a:r>
              <a:rPr lang="zh-CN" altLang="zh-CN" sz="3200" dirty="0" smtClean="0"/>
              <a:t>是否成立，只要计算</a:t>
            </a:r>
            <a:r>
              <a:rPr lang="en-US" altLang="zh-CN" sz="3200" dirty="0" smtClean="0"/>
              <a:t>X</a:t>
            </a:r>
            <a:r>
              <a:rPr lang="zh-CN" altLang="zh-CN" sz="3200" dirty="0" smtClean="0"/>
              <a:t>关于函数依赖集</a:t>
            </a:r>
            <a:r>
              <a:rPr lang="en-US" altLang="zh-CN" sz="3200" dirty="0" smtClean="0"/>
              <a:t>F</a:t>
            </a:r>
            <a:r>
              <a:rPr lang="zh-CN" altLang="zh-CN" sz="3200" dirty="0" smtClean="0"/>
              <a:t>的闭包，若</a:t>
            </a:r>
            <a:r>
              <a:rPr lang="en-US" altLang="zh-CN" sz="3200" dirty="0" smtClean="0"/>
              <a:t>Y</a:t>
            </a:r>
            <a:r>
              <a:rPr lang="zh-CN" altLang="zh-CN" sz="3200" dirty="0" smtClean="0"/>
              <a:t>是</a:t>
            </a:r>
            <a:r>
              <a:rPr lang="en-US" altLang="zh-CN" sz="3200" dirty="0" smtClean="0"/>
              <a:t>X</a:t>
            </a:r>
            <a:r>
              <a:rPr lang="zh-CN" altLang="zh-CN" sz="3200" dirty="0" smtClean="0"/>
              <a:t>闭包中的一个元素，则</a:t>
            </a:r>
            <a:r>
              <a:rPr lang="en-US" altLang="zh-CN" sz="3200" dirty="0" smtClean="0"/>
              <a:t>X</a:t>
            </a:r>
            <a:r>
              <a:rPr lang="en-US" altLang="zh-CN" sz="3200" dirty="0" smtClean="0">
                <a:sym typeface="Symbol"/>
              </a:rPr>
              <a:t></a:t>
            </a:r>
            <a:r>
              <a:rPr lang="en-US" altLang="zh-CN" sz="3200" dirty="0" smtClean="0"/>
              <a:t>Y</a:t>
            </a:r>
            <a:r>
              <a:rPr lang="zh-CN" altLang="zh-CN" sz="3200" dirty="0" smtClean="0"/>
              <a:t>成立。</a:t>
            </a:r>
          </a:p>
          <a:p>
            <a:endParaRPr lang="zh-CN" altLang="en-US" sz="3200" dirty="0"/>
          </a:p>
        </p:txBody>
      </p:sp>
      <p:sp>
        <p:nvSpPr>
          <p:cNvPr id="4" name="日期占位符 3"/>
          <p:cNvSpPr>
            <a:spLocks noGrp="1"/>
          </p:cNvSpPr>
          <p:nvPr>
            <p:ph type="dt" sz="half" idx="10"/>
          </p:nvPr>
        </p:nvSpPr>
        <p:spPr/>
        <p:txBody>
          <a:bodyPr/>
          <a:lstStyle/>
          <a:p>
            <a:pPr>
              <a:defRPr/>
            </a:pPr>
            <a:fld id="{C5492518-8C75-4000-8BD5-269EFD6AD413}"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lstStyle/>
          <a:p>
            <a:r>
              <a:rPr lang="zh-CN" altLang="zh-CN" dirty="0" smtClean="0"/>
              <a:t>数据库设计是数据库应用领域中的主要研究课题，其</a:t>
            </a:r>
            <a:r>
              <a:rPr lang="zh-CN" altLang="en-US" dirty="0" smtClean="0"/>
              <a:t>主要</a:t>
            </a:r>
            <a:r>
              <a:rPr lang="zh-CN" altLang="zh-CN" dirty="0" smtClean="0"/>
              <a:t>任务是创建满足用户需求且性能良好的数据库模式。</a:t>
            </a:r>
          </a:p>
          <a:p>
            <a:r>
              <a:rPr lang="zh-CN" altLang="zh-CN" dirty="0" smtClean="0"/>
              <a:t>关系数据库规范化理论是</a:t>
            </a:r>
            <a:r>
              <a:rPr lang="zh-CN" altLang="en-US" dirty="0" smtClean="0"/>
              <a:t>指导</a:t>
            </a:r>
            <a:r>
              <a:rPr lang="zh-CN" altLang="zh-CN" dirty="0" smtClean="0"/>
              <a:t>数据库设计的一个理论指南</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6309EEAE-EF86-4842-919F-38E5E0887F82}"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a:t>算法</a:t>
            </a:r>
            <a:endParaRPr lang="zh-CN" altLang="en-US" dirty="0"/>
          </a:p>
        </p:txBody>
      </p:sp>
      <p:sp>
        <p:nvSpPr>
          <p:cNvPr id="3" name="内容占位符 2"/>
          <p:cNvSpPr>
            <a:spLocks noGrp="1"/>
          </p:cNvSpPr>
          <p:nvPr>
            <p:ph idx="1"/>
          </p:nvPr>
        </p:nvSpPr>
        <p:spPr/>
        <p:txBody>
          <a:bodyPr/>
          <a:lstStyle/>
          <a:p>
            <a:r>
              <a:rPr lang="zh-CN" altLang="zh-CN" sz="3200" dirty="0"/>
              <a:t>对关系模式</a:t>
            </a:r>
            <a:r>
              <a:rPr lang="en-US" altLang="zh-CN" sz="3200" dirty="0"/>
              <a:t>R</a:t>
            </a:r>
            <a:r>
              <a:rPr lang="zh-CN" altLang="zh-CN" sz="3200" dirty="0"/>
              <a:t>（</a:t>
            </a:r>
            <a:r>
              <a:rPr lang="en-US" altLang="zh-CN" sz="3200" dirty="0"/>
              <a:t>U, F</a:t>
            </a:r>
            <a:r>
              <a:rPr lang="zh-CN" altLang="zh-CN" sz="3200" dirty="0"/>
              <a:t>），求属性集</a:t>
            </a:r>
            <a:r>
              <a:rPr lang="en-US" altLang="zh-CN" sz="3200" dirty="0"/>
              <a:t>X</a:t>
            </a:r>
            <a:r>
              <a:rPr lang="zh-CN" altLang="zh-CN" sz="3200" dirty="0"/>
              <a:t>相对于函数依赖集</a:t>
            </a:r>
            <a:r>
              <a:rPr lang="en-US" altLang="zh-CN" sz="3200" dirty="0"/>
              <a:t>F</a:t>
            </a:r>
            <a:r>
              <a:rPr lang="zh-CN" altLang="zh-CN" sz="3200" dirty="0"/>
              <a:t>的闭包</a:t>
            </a:r>
            <a:r>
              <a:rPr lang="en-US" altLang="zh-CN" sz="3200" dirty="0"/>
              <a:t>X</a:t>
            </a:r>
            <a:r>
              <a:rPr lang="en-US" altLang="zh-CN" sz="3200" baseline="30000" dirty="0"/>
              <a:t>+</a:t>
            </a:r>
            <a:r>
              <a:rPr lang="zh-CN" altLang="zh-CN" sz="3200" dirty="0"/>
              <a:t>的</a:t>
            </a:r>
            <a:r>
              <a:rPr lang="zh-CN" altLang="zh-CN" sz="3200" dirty="0" smtClean="0"/>
              <a:t>算法：</a:t>
            </a:r>
            <a:endParaRPr lang="zh-CN" altLang="zh-CN" sz="3200" dirty="0"/>
          </a:p>
          <a:p>
            <a:r>
              <a:rPr lang="zh-CN" altLang="zh-CN" sz="3200" dirty="0">
                <a:solidFill>
                  <a:srgbClr val="FF0000"/>
                </a:solidFill>
              </a:rPr>
              <a:t>步骤</a:t>
            </a:r>
            <a:r>
              <a:rPr lang="en-US" altLang="zh-CN" sz="3200" dirty="0">
                <a:solidFill>
                  <a:srgbClr val="FF0000"/>
                </a:solidFill>
              </a:rPr>
              <a:t>1</a:t>
            </a:r>
            <a:r>
              <a:rPr lang="zh-CN" altLang="zh-CN" sz="3200" dirty="0"/>
              <a:t>：初始，</a:t>
            </a:r>
            <a:r>
              <a:rPr lang="en-US" altLang="zh-CN" sz="3200" dirty="0"/>
              <a:t>X</a:t>
            </a:r>
            <a:r>
              <a:rPr lang="en-US" altLang="zh-CN" sz="3200" baseline="30000" dirty="0"/>
              <a:t>+</a:t>
            </a:r>
            <a:r>
              <a:rPr lang="en-US" altLang="zh-CN" sz="3200" dirty="0"/>
              <a:t>  = X</a:t>
            </a:r>
            <a:r>
              <a:rPr lang="zh-CN" altLang="zh-CN" sz="3200" dirty="0"/>
              <a:t>。</a:t>
            </a:r>
          </a:p>
          <a:p>
            <a:r>
              <a:rPr lang="zh-CN" altLang="zh-CN" sz="3200" dirty="0">
                <a:solidFill>
                  <a:srgbClr val="FF0000"/>
                </a:solidFill>
              </a:rPr>
              <a:t>步骤</a:t>
            </a:r>
            <a:r>
              <a:rPr lang="en-US" altLang="zh-CN" sz="3200" dirty="0">
                <a:solidFill>
                  <a:srgbClr val="FF0000"/>
                </a:solidFill>
              </a:rPr>
              <a:t>2</a:t>
            </a:r>
            <a:r>
              <a:rPr lang="zh-CN" altLang="zh-CN" sz="3200" dirty="0"/>
              <a:t>：如果</a:t>
            </a:r>
            <a:r>
              <a:rPr lang="en-US" altLang="zh-CN" sz="3200" dirty="0"/>
              <a:t>F</a:t>
            </a:r>
            <a:r>
              <a:rPr lang="zh-CN" altLang="zh-CN" sz="3200" dirty="0"/>
              <a:t>中有某个函数依赖</a:t>
            </a:r>
            <a:r>
              <a:rPr lang="en-US" altLang="zh-CN" sz="3200" dirty="0"/>
              <a:t>Y→Z</a:t>
            </a:r>
            <a:r>
              <a:rPr lang="zh-CN" altLang="zh-CN" sz="3200" dirty="0"/>
              <a:t>满足</a:t>
            </a:r>
            <a:r>
              <a:rPr lang="en-US" altLang="zh-CN" sz="3200" dirty="0"/>
              <a:t>Y</a:t>
            </a:r>
            <a:r>
              <a:rPr lang="en-US" altLang="zh-CN" sz="3200" dirty="0">
                <a:sym typeface="Symbol" panose="05050102010706020507" pitchFamily="18" charset="2"/>
              </a:rPr>
              <a:t></a:t>
            </a:r>
            <a:r>
              <a:rPr lang="en-US" altLang="zh-CN" sz="3200" dirty="0"/>
              <a:t> X</a:t>
            </a:r>
            <a:r>
              <a:rPr lang="en-US" altLang="zh-CN" sz="3200" baseline="30000" dirty="0"/>
              <a:t>+</a:t>
            </a:r>
            <a:r>
              <a:rPr lang="zh-CN" altLang="zh-CN" sz="3200" dirty="0" smtClean="0"/>
              <a:t>。则</a:t>
            </a:r>
            <a:r>
              <a:rPr lang="en-US" altLang="zh-CN" sz="3200" dirty="0"/>
              <a:t>X</a:t>
            </a:r>
            <a:r>
              <a:rPr lang="en-US" altLang="zh-CN" sz="3200" baseline="30000" dirty="0"/>
              <a:t>+</a:t>
            </a:r>
            <a:r>
              <a:rPr lang="en-US" altLang="zh-CN" sz="3200" dirty="0"/>
              <a:t> = X</a:t>
            </a:r>
            <a:r>
              <a:rPr lang="en-US" altLang="zh-CN" sz="3200" baseline="30000" dirty="0"/>
              <a:t>+</a:t>
            </a:r>
            <a:r>
              <a:rPr lang="en-US" altLang="zh-CN" sz="3200" dirty="0"/>
              <a:t> ∪ Z</a:t>
            </a:r>
            <a:r>
              <a:rPr lang="zh-CN" altLang="zh-CN" sz="3200" dirty="0"/>
              <a:t>。</a:t>
            </a:r>
          </a:p>
          <a:p>
            <a:r>
              <a:rPr lang="zh-CN" altLang="zh-CN" sz="3200" dirty="0">
                <a:solidFill>
                  <a:srgbClr val="FF0000"/>
                </a:solidFill>
              </a:rPr>
              <a:t>步骤</a:t>
            </a:r>
            <a:r>
              <a:rPr lang="en-US" altLang="zh-CN" sz="3200" dirty="0">
                <a:solidFill>
                  <a:srgbClr val="FF0000"/>
                </a:solidFill>
              </a:rPr>
              <a:t>3</a:t>
            </a:r>
            <a:r>
              <a:rPr lang="zh-CN" altLang="zh-CN" sz="3200" dirty="0"/>
              <a:t>：重复步骤</a:t>
            </a:r>
            <a:r>
              <a:rPr lang="en-US" altLang="zh-CN" sz="3200" dirty="0"/>
              <a:t>2</a:t>
            </a:r>
            <a:r>
              <a:rPr lang="zh-CN" altLang="zh-CN" sz="3200" dirty="0"/>
              <a:t>，直到</a:t>
            </a:r>
            <a:r>
              <a:rPr lang="en-US" altLang="zh-CN" sz="3200" dirty="0"/>
              <a:t>X</a:t>
            </a:r>
            <a:r>
              <a:rPr lang="en-US" altLang="zh-CN" sz="3200" baseline="30000" dirty="0"/>
              <a:t>+</a:t>
            </a:r>
            <a:r>
              <a:rPr lang="en-US" altLang="zh-CN" sz="3200" dirty="0"/>
              <a:t> </a:t>
            </a:r>
            <a:r>
              <a:rPr lang="zh-CN" altLang="zh-CN" sz="3200" dirty="0"/>
              <a:t>不再增大为止。</a:t>
            </a:r>
            <a:endParaRPr lang="zh-CN" altLang="en-US" sz="32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30</a:t>
            </a:fld>
            <a:endParaRPr lang="zh-CN" altLang="en-US"/>
          </a:p>
        </p:txBody>
      </p:sp>
    </p:spTree>
    <p:extLst>
      <p:ext uri="{BB962C8B-B14F-4D97-AF65-F5344CB8AC3E}">
        <p14:creationId xmlns:p14="http://schemas.microsoft.com/office/powerpoint/2010/main" val="3049192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340768"/>
            <a:ext cx="8253734" cy="4824536"/>
          </a:xfrm>
        </p:spPr>
        <p:txBody>
          <a:bodyPr/>
          <a:lstStyle/>
          <a:p>
            <a:pPr>
              <a:spcBef>
                <a:spcPts val="0"/>
              </a:spcBef>
            </a:pPr>
            <a:r>
              <a:rPr lang="zh-CN" altLang="zh-CN" sz="2600" dirty="0"/>
              <a:t>例</a:t>
            </a:r>
            <a:r>
              <a:rPr lang="en-US" altLang="zh-CN" sz="2600" dirty="0"/>
              <a:t>3</a:t>
            </a:r>
            <a:r>
              <a:rPr lang="zh-CN" altLang="zh-CN" sz="2600" dirty="0"/>
              <a:t>．设有关系模式</a:t>
            </a:r>
            <a:r>
              <a:rPr lang="en-US" altLang="zh-CN" sz="2600" dirty="0"/>
              <a:t>R</a:t>
            </a:r>
            <a:r>
              <a:rPr lang="zh-CN" altLang="zh-CN" sz="2600" dirty="0"/>
              <a:t>（</a:t>
            </a:r>
            <a:r>
              <a:rPr lang="en-US" altLang="zh-CN" sz="2600" dirty="0"/>
              <a:t>U</a:t>
            </a:r>
            <a:r>
              <a:rPr lang="zh-CN" altLang="zh-CN" sz="2600" dirty="0"/>
              <a:t>，</a:t>
            </a:r>
            <a:r>
              <a:rPr lang="en-US" altLang="zh-CN" sz="2600" dirty="0"/>
              <a:t>F</a:t>
            </a:r>
            <a:r>
              <a:rPr lang="zh-CN" altLang="zh-CN" sz="2600" dirty="0"/>
              <a:t>），其中属性集</a:t>
            </a:r>
            <a:r>
              <a:rPr lang="en-US" altLang="zh-CN" sz="2600" dirty="0"/>
              <a:t>U={X, Y, Z, W}</a:t>
            </a:r>
            <a:r>
              <a:rPr lang="zh-CN" altLang="zh-CN" sz="2600" dirty="0"/>
              <a:t>，函数依赖集</a:t>
            </a:r>
            <a:r>
              <a:rPr lang="en-US" altLang="zh-CN" sz="2600" dirty="0"/>
              <a:t>F={X→Y, Y→Z, W→Y}</a:t>
            </a:r>
            <a:r>
              <a:rPr lang="zh-CN" altLang="zh-CN" sz="2600" dirty="0"/>
              <a:t>，计算</a:t>
            </a:r>
            <a:r>
              <a:rPr lang="en-US" altLang="zh-CN" sz="2600" dirty="0"/>
              <a:t>X</a:t>
            </a:r>
            <a:r>
              <a:rPr lang="en-US" altLang="zh-CN" sz="2600" baseline="30000" dirty="0"/>
              <a:t>+</a:t>
            </a:r>
            <a:r>
              <a:rPr lang="zh-CN" altLang="zh-CN" sz="2600" dirty="0"/>
              <a:t>、</a:t>
            </a:r>
            <a:r>
              <a:rPr lang="en-US" altLang="zh-CN" sz="2600" dirty="0"/>
              <a:t>(XW</a:t>
            </a:r>
            <a:r>
              <a:rPr lang="en-US" altLang="zh-CN" sz="2600" dirty="0" smtClean="0"/>
              <a:t>)</a:t>
            </a:r>
            <a:r>
              <a:rPr lang="en-US" altLang="zh-CN" sz="2600" baseline="30000" dirty="0" smtClean="0"/>
              <a:t>+</a:t>
            </a:r>
            <a:r>
              <a:rPr lang="zh-CN" altLang="zh-CN" sz="2600" dirty="0"/>
              <a:t> 。</a:t>
            </a:r>
          </a:p>
          <a:p>
            <a:pPr>
              <a:spcBef>
                <a:spcPts val="0"/>
              </a:spcBef>
            </a:pPr>
            <a:r>
              <a:rPr lang="zh-CN" altLang="zh-CN" sz="2600" dirty="0"/>
              <a:t>解：</a:t>
            </a:r>
          </a:p>
          <a:p>
            <a:pPr>
              <a:spcBef>
                <a:spcPts val="0"/>
              </a:spcBef>
            </a:pPr>
            <a:r>
              <a:rPr lang="zh-CN" altLang="zh-CN" sz="2600" dirty="0"/>
              <a:t>（</a:t>
            </a:r>
            <a:r>
              <a:rPr lang="en-US" altLang="zh-CN" sz="2600" dirty="0"/>
              <a:t>1</a:t>
            </a:r>
            <a:r>
              <a:rPr lang="zh-CN" altLang="zh-CN" sz="2600" dirty="0"/>
              <a:t>）计算</a:t>
            </a:r>
            <a:r>
              <a:rPr lang="en-US" altLang="zh-CN" sz="2600" dirty="0"/>
              <a:t>X</a:t>
            </a:r>
            <a:r>
              <a:rPr lang="en-US" altLang="zh-CN" sz="2600" baseline="30000" dirty="0"/>
              <a:t>+</a:t>
            </a:r>
            <a:endParaRPr lang="zh-CN" altLang="zh-CN" sz="2600" dirty="0"/>
          </a:p>
          <a:p>
            <a:pPr>
              <a:spcBef>
                <a:spcPts val="0"/>
              </a:spcBef>
            </a:pPr>
            <a:r>
              <a:rPr lang="zh-CN" altLang="zh-CN" sz="2600" dirty="0"/>
              <a:t>步骤</a:t>
            </a:r>
            <a:r>
              <a:rPr lang="en-US" altLang="zh-CN" sz="2600" dirty="0"/>
              <a:t>1</a:t>
            </a:r>
            <a:r>
              <a:rPr lang="zh-CN" altLang="zh-CN" sz="2600" dirty="0"/>
              <a:t>：初始：</a:t>
            </a:r>
            <a:r>
              <a:rPr lang="en-US" altLang="zh-CN" sz="2600" dirty="0"/>
              <a:t>X</a:t>
            </a:r>
            <a:r>
              <a:rPr lang="en-US" altLang="zh-CN" sz="2600" baseline="30000" dirty="0"/>
              <a:t>+</a:t>
            </a:r>
            <a:r>
              <a:rPr lang="en-US" altLang="zh-CN" sz="2600" dirty="0"/>
              <a:t> = X</a:t>
            </a:r>
            <a:r>
              <a:rPr lang="zh-CN" altLang="zh-CN" sz="2600" dirty="0" smtClean="0"/>
              <a:t>。</a:t>
            </a:r>
            <a:endParaRPr lang="en-US" altLang="zh-CN" sz="2600" dirty="0" smtClean="0"/>
          </a:p>
          <a:p>
            <a:pPr>
              <a:spcBef>
                <a:spcPts val="0"/>
              </a:spcBef>
            </a:pPr>
            <a:r>
              <a:rPr lang="zh-CN" altLang="zh-CN" sz="2600" dirty="0"/>
              <a:t>步骤</a:t>
            </a:r>
            <a:r>
              <a:rPr lang="en-US" altLang="zh-CN" sz="2600" dirty="0"/>
              <a:t>2</a:t>
            </a:r>
            <a:r>
              <a:rPr lang="zh-CN" altLang="zh-CN" sz="2600" dirty="0"/>
              <a:t>：</a:t>
            </a:r>
          </a:p>
          <a:p>
            <a:pPr lvl="0">
              <a:spcBef>
                <a:spcPts val="0"/>
              </a:spcBef>
            </a:pPr>
            <a:r>
              <a:rPr lang="zh-CN" altLang="zh-CN" sz="2600" dirty="0"/>
              <a:t>对</a:t>
            </a:r>
            <a:r>
              <a:rPr lang="en-US" altLang="zh-CN" sz="2600" dirty="0"/>
              <a:t>X</a:t>
            </a:r>
            <a:r>
              <a:rPr lang="en-US" altLang="zh-CN" sz="2600" baseline="30000" dirty="0"/>
              <a:t>+</a:t>
            </a:r>
            <a:r>
              <a:rPr lang="en-US" altLang="zh-CN" sz="2600" dirty="0"/>
              <a:t> </a:t>
            </a:r>
            <a:r>
              <a:rPr lang="zh-CN" altLang="zh-CN" sz="2600" dirty="0"/>
              <a:t>中的</a:t>
            </a:r>
            <a:r>
              <a:rPr lang="en-US" altLang="zh-CN" sz="2600" dirty="0"/>
              <a:t>X</a:t>
            </a:r>
            <a:r>
              <a:rPr lang="zh-CN" altLang="zh-CN" sz="2600" dirty="0"/>
              <a:t>，</a:t>
            </a:r>
            <a:r>
              <a:rPr lang="en-US" altLang="zh-CN" sz="2600" dirty="0"/>
              <a:t>∵ </a:t>
            </a:r>
            <a:r>
              <a:rPr lang="zh-CN" altLang="zh-CN" sz="2600" dirty="0"/>
              <a:t>有</a:t>
            </a:r>
            <a:r>
              <a:rPr lang="en-US" altLang="zh-CN" sz="2600" dirty="0"/>
              <a:t>X→Y</a:t>
            </a:r>
            <a:r>
              <a:rPr lang="zh-CN" altLang="zh-CN" sz="2600" dirty="0"/>
              <a:t>，</a:t>
            </a:r>
            <a:r>
              <a:rPr lang="en-US" altLang="zh-CN" sz="2600" dirty="0"/>
              <a:t> ∴ X</a:t>
            </a:r>
            <a:r>
              <a:rPr lang="en-US" altLang="zh-CN" sz="2600" baseline="30000" dirty="0"/>
              <a:t>+</a:t>
            </a:r>
            <a:r>
              <a:rPr lang="en-US" altLang="zh-CN" sz="2600" dirty="0"/>
              <a:t> = X</a:t>
            </a:r>
            <a:r>
              <a:rPr lang="en-US" altLang="zh-CN" sz="2600" baseline="30000" dirty="0"/>
              <a:t>+</a:t>
            </a:r>
            <a:r>
              <a:rPr lang="en-US" altLang="zh-CN" sz="2600" dirty="0"/>
              <a:t> ∪ Y = XY</a:t>
            </a:r>
            <a:endParaRPr lang="zh-CN" altLang="zh-CN" sz="2600" dirty="0"/>
          </a:p>
          <a:p>
            <a:pPr lvl="0">
              <a:spcBef>
                <a:spcPts val="0"/>
              </a:spcBef>
            </a:pPr>
            <a:r>
              <a:rPr lang="zh-CN" altLang="zh-CN" sz="2600" dirty="0"/>
              <a:t>对</a:t>
            </a:r>
            <a:r>
              <a:rPr lang="en-US" altLang="zh-CN" sz="2600" dirty="0"/>
              <a:t>X</a:t>
            </a:r>
            <a:r>
              <a:rPr lang="en-US" altLang="zh-CN" sz="2600" baseline="30000" dirty="0"/>
              <a:t>+</a:t>
            </a:r>
            <a:r>
              <a:rPr lang="en-US" altLang="zh-CN" sz="2600" dirty="0"/>
              <a:t> </a:t>
            </a:r>
            <a:r>
              <a:rPr lang="zh-CN" altLang="zh-CN" sz="2600" dirty="0"/>
              <a:t>中的</a:t>
            </a:r>
            <a:r>
              <a:rPr lang="en-US" altLang="zh-CN" sz="2600" dirty="0"/>
              <a:t>Y</a:t>
            </a:r>
            <a:r>
              <a:rPr lang="zh-CN" altLang="zh-CN" sz="2600" dirty="0"/>
              <a:t>，</a:t>
            </a:r>
            <a:r>
              <a:rPr lang="en-US" altLang="zh-CN" sz="2600" dirty="0"/>
              <a:t>∵ </a:t>
            </a:r>
            <a:r>
              <a:rPr lang="zh-CN" altLang="zh-CN" sz="2600" dirty="0"/>
              <a:t>有</a:t>
            </a:r>
            <a:r>
              <a:rPr lang="en-US" altLang="zh-CN" sz="2600" dirty="0"/>
              <a:t>Y→Z</a:t>
            </a:r>
            <a:r>
              <a:rPr lang="zh-CN" altLang="zh-CN" sz="2600" dirty="0"/>
              <a:t>，</a:t>
            </a:r>
            <a:r>
              <a:rPr lang="en-US" altLang="zh-CN" sz="2600" dirty="0"/>
              <a:t> ∴ X</a:t>
            </a:r>
            <a:r>
              <a:rPr lang="en-US" altLang="zh-CN" sz="2600" baseline="30000" dirty="0"/>
              <a:t>+</a:t>
            </a:r>
            <a:r>
              <a:rPr lang="en-US" altLang="zh-CN" sz="2600" dirty="0"/>
              <a:t> = X</a:t>
            </a:r>
            <a:r>
              <a:rPr lang="en-US" altLang="zh-CN" sz="2600" baseline="30000" dirty="0"/>
              <a:t>+</a:t>
            </a:r>
            <a:r>
              <a:rPr lang="en-US" altLang="zh-CN" sz="2600" dirty="0"/>
              <a:t> ∪ Z = XYZ</a:t>
            </a:r>
            <a:endParaRPr lang="zh-CN" altLang="zh-CN" sz="2600" dirty="0"/>
          </a:p>
          <a:p>
            <a:pPr>
              <a:spcBef>
                <a:spcPts val="0"/>
              </a:spcBef>
            </a:pPr>
            <a:r>
              <a:rPr lang="zh-CN" altLang="zh-CN" sz="2600" dirty="0"/>
              <a:t>在函数依赖集</a:t>
            </a:r>
            <a:r>
              <a:rPr lang="en-US" altLang="zh-CN" sz="2600" dirty="0"/>
              <a:t>F</a:t>
            </a:r>
            <a:r>
              <a:rPr lang="zh-CN" altLang="zh-CN" sz="2600" dirty="0"/>
              <a:t>中，</a:t>
            </a:r>
            <a:r>
              <a:rPr lang="en-US" altLang="zh-CN" sz="2600" dirty="0"/>
              <a:t>Z</a:t>
            </a:r>
            <a:r>
              <a:rPr lang="zh-CN" altLang="zh-CN" sz="2600" dirty="0"/>
              <a:t>不出现在任何函数依赖的左部，因此</a:t>
            </a:r>
            <a:r>
              <a:rPr lang="en-US" altLang="zh-CN" sz="2600" dirty="0"/>
              <a:t>X</a:t>
            </a:r>
            <a:r>
              <a:rPr lang="en-US" altLang="zh-CN" sz="2600" baseline="30000" dirty="0"/>
              <a:t>+</a:t>
            </a:r>
            <a:r>
              <a:rPr lang="zh-CN" altLang="zh-CN" sz="2600" dirty="0"/>
              <a:t>将不会再扩大，所以最终</a:t>
            </a:r>
            <a:r>
              <a:rPr lang="en-US" altLang="zh-CN" sz="2600" dirty="0"/>
              <a:t>X</a:t>
            </a:r>
            <a:r>
              <a:rPr lang="en-US" altLang="zh-CN" sz="2600" baseline="30000" dirty="0"/>
              <a:t>+</a:t>
            </a:r>
            <a:r>
              <a:rPr lang="en-US" altLang="zh-CN" sz="2600" dirty="0"/>
              <a:t> = XYZ</a:t>
            </a:r>
            <a:r>
              <a:rPr lang="zh-CN" altLang="zh-CN" sz="2600" dirty="0"/>
              <a:t>。</a:t>
            </a:r>
            <a:endParaRPr lang="zh-CN" altLang="en-US" sz="26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31</a:t>
            </a:fld>
            <a:endParaRPr lang="zh-CN" altLang="en-US"/>
          </a:p>
        </p:txBody>
      </p:sp>
    </p:spTree>
    <p:extLst>
      <p:ext uri="{BB962C8B-B14F-4D97-AF65-F5344CB8AC3E}">
        <p14:creationId xmlns:p14="http://schemas.microsoft.com/office/powerpoint/2010/main" val="2025685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（续）</a:t>
            </a:r>
            <a:endParaRPr lang="zh-CN" altLang="en-US" dirty="0"/>
          </a:p>
        </p:txBody>
      </p:sp>
      <p:sp>
        <p:nvSpPr>
          <p:cNvPr id="3" name="内容占位符 2"/>
          <p:cNvSpPr>
            <a:spLocks noGrp="1"/>
          </p:cNvSpPr>
          <p:nvPr>
            <p:ph idx="1"/>
          </p:nvPr>
        </p:nvSpPr>
        <p:spPr>
          <a:xfrm>
            <a:off x="467544" y="1268760"/>
            <a:ext cx="8352928" cy="4824536"/>
          </a:xfrm>
        </p:spPr>
        <p:txBody>
          <a:bodyPr/>
          <a:lstStyle/>
          <a:p>
            <a:pPr>
              <a:lnSpc>
                <a:spcPct val="100000"/>
              </a:lnSpc>
              <a:spcBef>
                <a:spcPts val="0"/>
              </a:spcBef>
            </a:pPr>
            <a:r>
              <a:rPr lang="zh-CN" altLang="zh-CN" sz="2600" dirty="0"/>
              <a:t>（</a:t>
            </a:r>
            <a:r>
              <a:rPr lang="en-US" altLang="zh-CN" sz="2600" dirty="0"/>
              <a:t>2</a:t>
            </a:r>
            <a:r>
              <a:rPr lang="zh-CN" altLang="zh-CN" sz="2600" dirty="0"/>
              <a:t>）计算</a:t>
            </a:r>
            <a:r>
              <a:rPr lang="en-US" altLang="zh-CN" sz="2600" dirty="0"/>
              <a:t>(XW)</a:t>
            </a:r>
            <a:r>
              <a:rPr lang="en-US" altLang="zh-CN" sz="2600" baseline="30000" dirty="0"/>
              <a:t>+</a:t>
            </a:r>
            <a:endParaRPr lang="zh-CN" altLang="zh-CN" sz="2600" dirty="0"/>
          </a:p>
          <a:p>
            <a:pPr>
              <a:lnSpc>
                <a:spcPct val="100000"/>
              </a:lnSpc>
              <a:spcBef>
                <a:spcPts val="0"/>
              </a:spcBef>
            </a:pPr>
            <a:r>
              <a:rPr lang="zh-CN" altLang="zh-CN" sz="2600" dirty="0"/>
              <a:t>步骤</a:t>
            </a:r>
            <a:r>
              <a:rPr lang="en-US" altLang="zh-CN" sz="2600" dirty="0"/>
              <a:t>1</a:t>
            </a:r>
            <a:r>
              <a:rPr lang="zh-CN" altLang="zh-CN" sz="2600" dirty="0"/>
              <a:t>：初始：</a:t>
            </a:r>
            <a:r>
              <a:rPr lang="en-US" altLang="zh-CN" sz="2600" dirty="0"/>
              <a:t>(XW)</a:t>
            </a:r>
            <a:r>
              <a:rPr lang="en-US" altLang="zh-CN" sz="2600" baseline="30000" dirty="0"/>
              <a:t>+</a:t>
            </a:r>
            <a:r>
              <a:rPr lang="en-US" altLang="zh-CN" sz="2600" dirty="0"/>
              <a:t> =  XW</a:t>
            </a:r>
            <a:r>
              <a:rPr lang="zh-CN" altLang="zh-CN" sz="2600" dirty="0"/>
              <a:t>。</a:t>
            </a:r>
          </a:p>
          <a:p>
            <a:pPr>
              <a:lnSpc>
                <a:spcPct val="100000"/>
              </a:lnSpc>
              <a:spcBef>
                <a:spcPts val="0"/>
              </a:spcBef>
            </a:pPr>
            <a:r>
              <a:rPr lang="zh-CN" altLang="zh-CN" sz="2600" dirty="0"/>
              <a:t>步骤</a:t>
            </a:r>
            <a:r>
              <a:rPr lang="en-US" altLang="zh-CN" sz="2600" dirty="0"/>
              <a:t>2</a:t>
            </a:r>
            <a:r>
              <a:rPr lang="zh-CN" altLang="zh-CN" sz="2600" dirty="0"/>
              <a:t>：</a:t>
            </a:r>
          </a:p>
          <a:p>
            <a:pPr lvl="0">
              <a:lnSpc>
                <a:spcPct val="100000"/>
              </a:lnSpc>
              <a:spcBef>
                <a:spcPts val="0"/>
              </a:spcBef>
            </a:pPr>
            <a:r>
              <a:rPr lang="zh-CN" altLang="zh-CN" sz="2600" dirty="0"/>
              <a:t>对</a:t>
            </a:r>
            <a:r>
              <a:rPr lang="en-US" altLang="zh-CN" sz="2600" dirty="0"/>
              <a:t>(XW)</a:t>
            </a:r>
            <a:r>
              <a:rPr lang="en-US" altLang="zh-CN" sz="2600" baseline="30000" dirty="0"/>
              <a:t>+</a:t>
            </a:r>
            <a:r>
              <a:rPr lang="en-US" altLang="zh-CN" sz="2600" dirty="0"/>
              <a:t> </a:t>
            </a:r>
            <a:r>
              <a:rPr lang="zh-CN" altLang="zh-CN" sz="2600" dirty="0"/>
              <a:t>中的</a:t>
            </a:r>
            <a:r>
              <a:rPr lang="en-US" altLang="zh-CN" sz="2600" dirty="0"/>
              <a:t>X</a:t>
            </a:r>
            <a:r>
              <a:rPr lang="zh-CN" altLang="zh-CN" sz="2600" dirty="0"/>
              <a:t>，</a:t>
            </a:r>
            <a:r>
              <a:rPr lang="en-US" altLang="zh-CN" sz="2600" dirty="0"/>
              <a:t>∵ </a:t>
            </a:r>
            <a:r>
              <a:rPr lang="zh-CN" altLang="zh-CN" sz="2600" dirty="0"/>
              <a:t>有</a:t>
            </a:r>
            <a:r>
              <a:rPr lang="en-US" altLang="zh-CN" sz="2600" dirty="0"/>
              <a:t>X→Y</a:t>
            </a:r>
            <a:r>
              <a:rPr lang="zh-CN" altLang="zh-CN" sz="2600" dirty="0" smtClean="0"/>
              <a:t>，</a:t>
            </a:r>
            <a:endParaRPr lang="en-US" altLang="zh-CN" sz="2600" dirty="0" smtClean="0"/>
          </a:p>
          <a:p>
            <a:pPr marL="0" lvl="0" indent="0">
              <a:lnSpc>
                <a:spcPct val="100000"/>
              </a:lnSpc>
              <a:spcBef>
                <a:spcPts val="0"/>
              </a:spcBef>
              <a:buNone/>
            </a:pPr>
            <a:r>
              <a:rPr lang="en-US" altLang="zh-CN" sz="2600" dirty="0"/>
              <a:t> </a:t>
            </a:r>
            <a:r>
              <a:rPr lang="en-US" altLang="zh-CN" sz="2600" dirty="0" smtClean="0"/>
              <a:t>  ∴ </a:t>
            </a:r>
            <a:r>
              <a:rPr lang="en-US" altLang="zh-CN" sz="2600" dirty="0"/>
              <a:t>(XW)</a:t>
            </a:r>
            <a:r>
              <a:rPr lang="en-US" altLang="zh-CN" sz="2600" baseline="30000" dirty="0"/>
              <a:t>+</a:t>
            </a:r>
            <a:r>
              <a:rPr lang="en-US" altLang="zh-CN" sz="2600" dirty="0"/>
              <a:t> = XW</a:t>
            </a:r>
            <a:r>
              <a:rPr lang="en-US" altLang="zh-CN" sz="2600" baseline="30000" dirty="0"/>
              <a:t>+</a:t>
            </a:r>
            <a:r>
              <a:rPr lang="en-US" altLang="zh-CN" sz="2600" dirty="0"/>
              <a:t> ∪ Y = XWY</a:t>
            </a:r>
            <a:endParaRPr lang="zh-CN" altLang="zh-CN" sz="2600" dirty="0"/>
          </a:p>
          <a:p>
            <a:pPr lvl="0">
              <a:lnSpc>
                <a:spcPct val="100000"/>
              </a:lnSpc>
              <a:spcBef>
                <a:spcPts val="0"/>
              </a:spcBef>
            </a:pPr>
            <a:r>
              <a:rPr lang="zh-CN" altLang="zh-CN" sz="2600" dirty="0"/>
              <a:t>对</a:t>
            </a:r>
            <a:r>
              <a:rPr lang="en-US" altLang="zh-CN" sz="2600" dirty="0"/>
              <a:t>(XW)</a:t>
            </a:r>
            <a:r>
              <a:rPr lang="en-US" altLang="zh-CN" sz="2600" baseline="30000" dirty="0"/>
              <a:t>+</a:t>
            </a:r>
            <a:r>
              <a:rPr lang="en-US" altLang="zh-CN" sz="2600" dirty="0"/>
              <a:t> </a:t>
            </a:r>
            <a:r>
              <a:rPr lang="zh-CN" altLang="zh-CN" sz="2600" dirty="0"/>
              <a:t>中的</a:t>
            </a:r>
            <a:r>
              <a:rPr lang="en-US" altLang="zh-CN" sz="2600" dirty="0"/>
              <a:t>Y</a:t>
            </a:r>
            <a:r>
              <a:rPr lang="zh-CN" altLang="zh-CN" sz="2600" dirty="0"/>
              <a:t>，</a:t>
            </a:r>
            <a:r>
              <a:rPr lang="en-US" altLang="zh-CN" sz="2600" dirty="0"/>
              <a:t>∵ </a:t>
            </a:r>
            <a:r>
              <a:rPr lang="zh-CN" altLang="zh-CN" sz="2600" dirty="0"/>
              <a:t>有</a:t>
            </a:r>
            <a:r>
              <a:rPr lang="en-US" altLang="zh-CN" sz="2600" dirty="0"/>
              <a:t>Y→Z</a:t>
            </a:r>
            <a:r>
              <a:rPr lang="zh-CN" altLang="zh-CN" sz="2600" dirty="0" smtClean="0"/>
              <a:t>，</a:t>
            </a:r>
            <a:endParaRPr lang="en-US" altLang="zh-CN" sz="2600" dirty="0" smtClean="0"/>
          </a:p>
          <a:p>
            <a:pPr marL="0" lvl="0" indent="0">
              <a:lnSpc>
                <a:spcPct val="100000"/>
              </a:lnSpc>
              <a:spcBef>
                <a:spcPts val="0"/>
              </a:spcBef>
              <a:buNone/>
            </a:pPr>
            <a:r>
              <a:rPr lang="en-US" altLang="zh-CN" sz="2600" dirty="0"/>
              <a:t> </a:t>
            </a:r>
            <a:r>
              <a:rPr lang="en-US" altLang="zh-CN" sz="2600" dirty="0" smtClean="0"/>
              <a:t>  ∴ </a:t>
            </a:r>
            <a:r>
              <a:rPr lang="en-US" altLang="zh-CN" sz="2600" dirty="0"/>
              <a:t>(XW)</a:t>
            </a:r>
            <a:r>
              <a:rPr lang="en-US" altLang="zh-CN" sz="2600" baseline="30000" dirty="0"/>
              <a:t>+</a:t>
            </a:r>
            <a:r>
              <a:rPr lang="en-US" altLang="zh-CN" sz="2600" dirty="0"/>
              <a:t> = XW</a:t>
            </a:r>
            <a:r>
              <a:rPr lang="en-US" altLang="zh-CN" sz="2600" baseline="30000" dirty="0"/>
              <a:t>+</a:t>
            </a:r>
            <a:r>
              <a:rPr lang="en-US" altLang="zh-CN" sz="2600" dirty="0"/>
              <a:t> ∪ Z = XWYZ</a:t>
            </a:r>
            <a:endParaRPr lang="zh-CN" altLang="zh-CN" sz="2600" dirty="0"/>
          </a:p>
          <a:p>
            <a:pPr lvl="0">
              <a:lnSpc>
                <a:spcPct val="100000"/>
              </a:lnSpc>
              <a:spcBef>
                <a:spcPts val="0"/>
              </a:spcBef>
            </a:pPr>
            <a:r>
              <a:rPr lang="zh-CN" altLang="zh-CN" sz="2600" dirty="0"/>
              <a:t>对</a:t>
            </a:r>
            <a:r>
              <a:rPr lang="en-US" altLang="zh-CN" sz="2600" dirty="0"/>
              <a:t>(XW)</a:t>
            </a:r>
            <a:r>
              <a:rPr lang="en-US" altLang="zh-CN" sz="2600" baseline="30000" dirty="0"/>
              <a:t>+</a:t>
            </a:r>
            <a:r>
              <a:rPr lang="en-US" altLang="zh-CN" sz="2600" dirty="0"/>
              <a:t> </a:t>
            </a:r>
            <a:r>
              <a:rPr lang="zh-CN" altLang="zh-CN" sz="2600" dirty="0"/>
              <a:t>中的</a:t>
            </a:r>
            <a:r>
              <a:rPr lang="en-US" altLang="zh-CN" sz="2600" dirty="0"/>
              <a:t>W</a:t>
            </a:r>
            <a:r>
              <a:rPr lang="zh-CN" altLang="zh-CN" sz="2600" dirty="0"/>
              <a:t>，有</a:t>
            </a:r>
            <a:r>
              <a:rPr lang="en-US" altLang="zh-CN" sz="2600" dirty="0"/>
              <a:t>W→Y</a:t>
            </a:r>
            <a:r>
              <a:rPr lang="zh-CN" altLang="zh-CN" sz="2600" dirty="0"/>
              <a:t>，但</a:t>
            </a:r>
            <a:r>
              <a:rPr lang="en-US" altLang="zh-CN" sz="2600" dirty="0"/>
              <a:t>Y</a:t>
            </a:r>
            <a:r>
              <a:rPr lang="zh-CN" altLang="zh-CN" sz="2600" dirty="0"/>
              <a:t>已在</a:t>
            </a:r>
            <a:r>
              <a:rPr lang="en-US" altLang="zh-CN" sz="2600" dirty="0"/>
              <a:t>(XW)</a:t>
            </a:r>
            <a:r>
              <a:rPr lang="en-US" altLang="zh-CN" sz="2600" baseline="30000" dirty="0"/>
              <a:t>+</a:t>
            </a:r>
            <a:r>
              <a:rPr lang="zh-CN" altLang="zh-CN" sz="2600" dirty="0"/>
              <a:t>中，因此</a:t>
            </a:r>
            <a:r>
              <a:rPr lang="en-US" altLang="zh-CN" sz="2600" dirty="0"/>
              <a:t>(XW)</a:t>
            </a:r>
            <a:r>
              <a:rPr lang="en-US" altLang="zh-CN" sz="2600" baseline="30000" dirty="0"/>
              <a:t>+ </a:t>
            </a:r>
            <a:r>
              <a:rPr lang="zh-CN" altLang="zh-CN" sz="2600" dirty="0"/>
              <a:t>保持不变。</a:t>
            </a:r>
          </a:p>
          <a:p>
            <a:pPr lvl="0">
              <a:lnSpc>
                <a:spcPct val="100000"/>
              </a:lnSpc>
              <a:spcBef>
                <a:spcPts val="0"/>
              </a:spcBef>
            </a:pPr>
            <a:r>
              <a:rPr lang="zh-CN" altLang="zh-CN" sz="2600" dirty="0"/>
              <a:t>对</a:t>
            </a:r>
            <a:r>
              <a:rPr lang="en-US" altLang="zh-CN" sz="2600" dirty="0"/>
              <a:t>(XW)</a:t>
            </a:r>
            <a:r>
              <a:rPr lang="en-US" altLang="zh-CN" sz="2600" baseline="30000" dirty="0"/>
              <a:t>+</a:t>
            </a:r>
            <a:r>
              <a:rPr lang="en-US" altLang="zh-CN" sz="2600" dirty="0"/>
              <a:t> </a:t>
            </a:r>
            <a:r>
              <a:rPr lang="zh-CN" altLang="zh-CN" sz="2600" dirty="0"/>
              <a:t>中的</a:t>
            </a:r>
            <a:r>
              <a:rPr lang="en-US" altLang="zh-CN" sz="2600" dirty="0"/>
              <a:t>Z</a:t>
            </a:r>
            <a:r>
              <a:rPr lang="zh-CN" altLang="zh-CN" sz="2600" dirty="0"/>
              <a:t>，由于</a:t>
            </a:r>
            <a:r>
              <a:rPr lang="en-US" altLang="zh-CN" sz="2600" dirty="0"/>
              <a:t>Z</a:t>
            </a:r>
            <a:r>
              <a:rPr lang="zh-CN" altLang="zh-CN" sz="2600" dirty="0"/>
              <a:t>不出现在任何函数依赖的左部，因此</a:t>
            </a:r>
            <a:r>
              <a:rPr lang="en-US" altLang="zh-CN" sz="2600" dirty="0"/>
              <a:t>(XW)</a:t>
            </a:r>
            <a:r>
              <a:rPr lang="en-US" altLang="zh-CN" sz="2600" baseline="30000" dirty="0"/>
              <a:t>+ </a:t>
            </a:r>
            <a:r>
              <a:rPr lang="zh-CN" altLang="zh-CN" sz="2600" dirty="0"/>
              <a:t>保持不变。</a:t>
            </a:r>
          </a:p>
          <a:p>
            <a:pPr>
              <a:lnSpc>
                <a:spcPct val="100000"/>
              </a:lnSpc>
              <a:spcBef>
                <a:spcPts val="0"/>
              </a:spcBef>
            </a:pPr>
            <a:r>
              <a:rPr lang="zh-CN" altLang="zh-CN" sz="2600" dirty="0"/>
              <a:t>最终</a:t>
            </a:r>
            <a:r>
              <a:rPr lang="en-US" altLang="zh-CN" sz="2600" dirty="0"/>
              <a:t>(XW)</a:t>
            </a:r>
            <a:r>
              <a:rPr lang="en-US" altLang="zh-CN" sz="2600" baseline="30000" dirty="0"/>
              <a:t>+</a:t>
            </a:r>
            <a:r>
              <a:rPr lang="en-US" altLang="zh-CN" sz="2600" dirty="0"/>
              <a:t> = XWYZ</a:t>
            </a:r>
            <a:r>
              <a:rPr lang="zh-CN" altLang="zh-CN" sz="2600" dirty="0"/>
              <a:t>。</a:t>
            </a:r>
            <a:endParaRPr lang="zh-CN" altLang="en-US" sz="26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32</a:t>
            </a:fld>
            <a:endParaRPr lang="zh-CN" altLang="en-US"/>
          </a:p>
        </p:txBody>
      </p:sp>
    </p:spTree>
    <p:extLst>
      <p:ext uri="{BB962C8B-B14F-4D97-AF65-F5344CB8AC3E}">
        <p14:creationId xmlns:p14="http://schemas.microsoft.com/office/powerpoint/2010/main" val="3190742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414934"/>
            <a:ext cx="8001000" cy="4678362"/>
          </a:xfrm>
        </p:spPr>
        <p:txBody>
          <a:bodyPr/>
          <a:lstStyle/>
          <a:p>
            <a:pPr>
              <a:lnSpc>
                <a:spcPct val="100000"/>
              </a:lnSpc>
              <a:spcBef>
                <a:spcPts val="0"/>
              </a:spcBef>
            </a:pPr>
            <a:r>
              <a:rPr lang="zh-CN" altLang="zh-CN" sz="2400" dirty="0"/>
              <a:t>例</a:t>
            </a:r>
            <a:r>
              <a:rPr lang="en-US" altLang="zh-CN" sz="2400" dirty="0"/>
              <a:t>4</a:t>
            </a:r>
            <a:r>
              <a:rPr lang="zh-CN" altLang="zh-CN" sz="2400" dirty="0" smtClean="0"/>
              <a:t>．</a:t>
            </a:r>
            <a:r>
              <a:rPr lang="en-US" altLang="zh-CN" sz="2400" dirty="0" smtClean="0"/>
              <a:t>R</a:t>
            </a:r>
            <a:r>
              <a:rPr lang="zh-CN" altLang="zh-CN" sz="2400" dirty="0"/>
              <a:t>（</a:t>
            </a:r>
            <a:r>
              <a:rPr lang="en-US" altLang="zh-CN" sz="2400" dirty="0"/>
              <a:t>U</a:t>
            </a:r>
            <a:r>
              <a:rPr lang="zh-CN" altLang="zh-CN" sz="2400" dirty="0"/>
              <a:t>，</a:t>
            </a:r>
            <a:r>
              <a:rPr lang="en-US" altLang="zh-CN" sz="2400" dirty="0"/>
              <a:t>F</a:t>
            </a:r>
            <a:r>
              <a:rPr lang="zh-CN" altLang="zh-CN" sz="2400" dirty="0"/>
              <a:t>），其中</a:t>
            </a:r>
            <a:r>
              <a:rPr lang="en-US" altLang="zh-CN" sz="2400" dirty="0"/>
              <a:t>U={A</a:t>
            </a:r>
            <a:r>
              <a:rPr lang="zh-CN" altLang="zh-CN" sz="2400" dirty="0"/>
              <a:t>，</a:t>
            </a:r>
            <a:r>
              <a:rPr lang="en-US" altLang="zh-CN" sz="2400" dirty="0"/>
              <a:t>B</a:t>
            </a:r>
            <a:r>
              <a:rPr lang="zh-CN" altLang="zh-CN" sz="2400" dirty="0"/>
              <a:t>，</a:t>
            </a:r>
            <a:r>
              <a:rPr lang="en-US" altLang="zh-CN" sz="2400" dirty="0"/>
              <a:t>C</a:t>
            </a:r>
            <a:r>
              <a:rPr lang="zh-CN" altLang="zh-CN" sz="2400" dirty="0"/>
              <a:t>，</a:t>
            </a:r>
            <a:r>
              <a:rPr lang="en-US" altLang="zh-CN" sz="2400" dirty="0"/>
              <a:t>D</a:t>
            </a:r>
            <a:r>
              <a:rPr lang="zh-CN" altLang="zh-CN" sz="2400" dirty="0"/>
              <a:t>，</a:t>
            </a:r>
            <a:r>
              <a:rPr lang="en-US" altLang="zh-CN" sz="2400" dirty="0"/>
              <a:t>E}</a:t>
            </a:r>
            <a:r>
              <a:rPr lang="zh-CN" altLang="zh-CN" sz="2400" dirty="0"/>
              <a:t>，</a:t>
            </a:r>
            <a:r>
              <a:rPr lang="en-US" altLang="zh-CN" sz="2400" dirty="0"/>
              <a:t>F={ (A, B)→C</a:t>
            </a:r>
            <a:r>
              <a:rPr lang="zh-CN" altLang="zh-CN" sz="2400" dirty="0"/>
              <a:t>，</a:t>
            </a:r>
            <a:r>
              <a:rPr lang="en-US" altLang="zh-CN" sz="2400" dirty="0"/>
              <a:t>B→D</a:t>
            </a:r>
            <a:r>
              <a:rPr lang="zh-CN" altLang="zh-CN" sz="2400" dirty="0"/>
              <a:t>，</a:t>
            </a:r>
            <a:r>
              <a:rPr lang="en-US" altLang="zh-CN" sz="2400" dirty="0"/>
              <a:t>C→E</a:t>
            </a:r>
            <a:r>
              <a:rPr lang="zh-CN" altLang="zh-CN" sz="2400" dirty="0" smtClean="0"/>
              <a:t>，</a:t>
            </a:r>
            <a:r>
              <a:rPr lang="en-US" altLang="zh-CN" sz="2400" dirty="0" smtClean="0"/>
              <a:t>(</a:t>
            </a:r>
            <a:r>
              <a:rPr lang="en-US" altLang="zh-CN" sz="2400" dirty="0"/>
              <a:t>C, E)→B</a:t>
            </a:r>
            <a:r>
              <a:rPr lang="zh-CN" altLang="zh-CN" sz="2400" dirty="0"/>
              <a:t>，</a:t>
            </a:r>
            <a:r>
              <a:rPr lang="en-US" altLang="zh-CN" sz="2400" dirty="0"/>
              <a:t>(A, C)→B}</a:t>
            </a:r>
            <a:r>
              <a:rPr lang="zh-CN" altLang="zh-CN" sz="2400" dirty="0"/>
              <a:t>，计算</a:t>
            </a:r>
            <a:r>
              <a:rPr lang="en-US" altLang="zh-CN" sz="2400" dirty="0"/>
              <a:t>(AB)</a:t>
            </a:r>
            <a:r>
              <a:rPr lang="en-US" altLang="zh-CN" sz="2400" baseline="30000" dirty="0"/>
              <a:t> +</a:t>
            </a:r>
            <a:r>
              <a:rPr lang="zh-CN" altLang="zh-CN" sz="2400" dirty="0"/>
              <a:t>。</a:t>
            </a:r>
          </a:p>
          <a:p>
            <a:pPr>
              <a:lnSpc>
                <a:spcPct val="100000"/>
              </a:lnSpc>
              <a:spcBef>
                <a:spcPts val="0"/>
              </a:spcBef>
            </a:pPr>
            <a:r>
              <a:rPr lang="zh-CN" altLang="zh-CN" sz="2400" dirty="0"/>
              <a:t>解：</a:t>
            </a:r>
          </a:p>
          <a:p>
            <a:pPr>
              <a:lnSpc>
                <a:spcPct val="100000"/>
              </a:lnSpc>
              <a:spcBef>
                <a:spcPts val="0"/>
              </a:spcBef>
            </a:pPr>
            <a:r>
              <a:rPr lang="zh-CN" altLang="zh-CN" sz="2400" dirty="0"/>
              <a:t>步骤</a:t>
            </a:r>
            <a:r>
              <a:rPr lang="en-US" altLang="zh-CN" sz="2400" dirty="0"/>
              <a:t>1</a:t>
            </a:r>
            <a:r>
              <a:rPr lang="zh-CN" altLang="zh-CN" sz="2400" dirty="0"/>
              <a:t>：初始：</a:t>
            </a:r>
            <a:r>
              <a:rPr lang="en-US" altLang="zh-CN" sz="2400" dirty="0"/>
              <a:t>(AB)</a:t>
            </a:r>
            <a:r>
              <a:rPr lang="en-US" altLang="zh-CN" sz="2400" baseline="30000" dirty="0"/>
              <a:t>+</a:t>
            </a:r>
            <a:r>
              <a:rPr lang="en-US" altLang="zh-CN" sz="2400" dirty="0"/>
              <a:t> = AB</a:t>
            </a:r>
            <a:r>
              <a:rPr lang="zh-CN" altLang="zh-CN" sz="2400" dirty="0"/>
              <a:t>。</a:t>
            </a:r>
          </a:p>
          <a:p>
            <a:pPr>
              <a:lnSpc>
                <a:spcPct val="100000"/>
              </a:lnSpc>
              <a:spcBef>
                <a:spcPts val="0"/>
              </a:spcBef>
            </a:pPr>
            <a:r>
              <a:rPr lang="zh-CN" altLang="zh-CN" sz="2400" dirty="0"/>
              <a:t>步骤</a:t>
            </a:r>
            <a:r>
              <a:rPr lang="en-US" altLang="zh-CN" sz="2400" dirty="0"/>
              <a:t>2</a:t>
            </a:r>
            <a:r>
              <a:rPr lang="zh-CN" altLang="zh-CN" sz="2400" dirty="0"/>
              <a:t>：</a:t>
            </a:r>
          </a:p>
          <a:p>
            <a:pPr lvl="0">
              <a:lnSpc>
                <a:spcPct val="100000"/>
              </a:lnSpc>
              <a:spcBef>
                <a:spcPts val="0"/>
              </a:spcBef>
            </a:pPr>
            <a:r>
              <a:rPr lang="zh-CN" altLang="zh-CN" sz="2400" dirty="0"/>
              <a:t>对</a:t>
            </a:r>
            <a:r>
              <a:rPr lang="en-US" altLang="zh-CN" sz="2400" dirty="0"/>
              <a:t>(AB)</a:t>
            </a:r>
            <a:r>
              <a:rPr lang="en-US" altLang="zh-CN" sz="2400" baseline="30000" dirty="0"/>
              <a:t>+</a:t>
            </a:r>
            <a:r>
              <a:rPr lang="en-US" altLang="zh-CN" sz="2400" dirty="0"/>
              <a:t> </a:t>
            </a:r>
            <a:r>
              <a:rPr lang="zh-CN" altLang="zh-CN" sz="2400" dirty="0"/>
              <a:t>中的</a:t>
            </a:r>
            <a:r>
              <a:rPr lang="en-US" altLang="zh-CN" sz="2400" dirty="0"/>
              <a:t>A</a:t>
            </a:r>
            <a:r>
              <a:rPr lang="zh-CN" altLang="zh-CN" sz="2400" dirty="0"/>
              <a:t>、</a:t>
            </a:r>
            <a:r>
              <a:rPr lang="en-US" altLang="zh-CN" sz="2400" dirty="0"/>
              <a:t>B</a:t>
            </a:r>
            <a:r>
              <a:rPr lang="zh-CN" altLang="zh-CN" sz="2400" dirty="0"/>
              <a:t>，</a:t>
            </a:r>
            <a:r>
              <a:rPr lang="en-US" altLang="zh-CN" sz="2400" dirty="0"/>
              <a:t>∵ </a:t>
            </a:r>
            <a:r>
              <a:rPr lang="zh-CN" altLang="zh-CN" sz="2400" dirty="0"/>
              <a:t>有</a:t>
            </a:r>
            <a:r>
              <a:rPr lang="en-US" altLang="zh-CN" sz="2400" dirty="0"/>
              <a:t>(A, B)→C</a:t>
            </a:r>
            <a:r>
              <a:rPr lang="zh-CN" altLang="zh-CN" sz="2400" dirty="0" smtClean="0"/>
              <a:t>，</a:t>
            </a:r>
            <a:endParaRPr lang="en-US" altLang="zh-CN" sz="2400" dirty="0" smtClean="0"/>
          </a:p>
          <a:p>
            <a:pPr marL="0" lvl="0" indent="0">
              <a:lnSpc>
                <a:spcPct val="100000"/>
              </a:lnSpc>
              <a:spcBef>
                <a:spcPts val="0"/>
              </a:spcBef>
              <a:buNone/>
            </a:pPr>
            <a:r>
              <a:rPr lang="en-US" altLang="zh-CN" sz="2400" dirty="0"/>
              <a:t> </a:t>
            </a:r>
            <a:r>
              <a:rPr lang="en-US" altLang="zh-CN" sz="2400" dirty="0" smtClean="0"/>
              <a:t>  ∴ </a:t>
            </a:r>
            <a:r>
              <a:rPr lang="en-US" altLang="zh-CN" sz="2400" dirty="0"/>
              <a:t>(AB)</a:t>
            </a:r>
            <a:r>
              <a:rPr lang="en-US" altLang="zh-CN" sz="2400" baseline="30000" dirty="0"/>
              <a:t>+</a:t>
            </a:r>
            <a:r>
              <a:rPr lang="en-US" altLang="zh-CN" sz="2400" dirty="0"/>
              <a:t> = (AB)</a:t>
            </a:r>
            <a:r>
              <a:rPr lang="en-US" altLang="zh-CN" sz="2400" baseline="30000" dirty="0"/>
              <a:t>+</a:t>
            </a:r>
            <a:r>
              <a:rPr lang="en-US" altLang="zh-CN" sz="2400" dirty="0"/>
              <a:t> ∪ C = ABC</a:t>
            </a:r>
            <a:endParaRPr lang="zh-CN" altLang="zh-CN" sz="2400" dirty="0"/>
          </a:p>
          <a:p>
            <a:pPr lvl="0">
              <a:lnSpc>
                <a:spcPct val="100000"/>
              </a:lnSpc>
              <a:spcBef>
                <a:spcPts val="0"/>
              </a:spcBef>
            </a:pPr>
            <a:r>
              <a:rPr lang="zh-CN" altLang="zh-CN" sz="2400" dirty="0"/>
              <a:t>对</a:t>
            </a:r>
            <a:r>
              <a:rPr lang="en-US" altLang="zh-CN" sz="2400" dirty="0"/>
              <a:t>(AB)</a:t>
            </a:r>
            <a:r>
              <a:rPr lang="en-US" altLang="zh-CN" sz="2400" baseline="30000" dirty="0"/>
              <a:t>+</a:t>
            </a:r>
            <a:r>
              <a:rPr lang="en-US" altLang="zh-CN" sz="2400" dirty="0"/>
              <a:t> </a:t>
            </a:r>
            <a:r>
              <a:rPr lang="zh-CN" altLang="zh-CN" sz="2400" dirty="0"/>
              <a:t>中的</a:t>
            </a:r>
            <a:r>
              <a:rPr lang="en-US" altLang="zh-CN" sz="2400" dirty="0"/>
              <a:t>B</a:t>
            </a:r>
            <a:r>
              <a:rPr lang="zh-CN" altLang="zh-CN" sz="2400" dirty="0"/>
              <a:t>，</a:t>
            </a:r>
            <a:r>
              <a:rPr lang="en-US" altLang="zh-CN" sz="2400" dirty="0"/>
              <a:t>∵ </a:t>
            </a:r>
            <a:r>
              <a:rPr lang="zh-CN" altLang="zh-CN" sz="2400" dirty="0"/>
              <a:t>有</a:t>
            </a:r>
            <a:r>
              <a:rPr lang="en-US" altLang="zh-CN" sz="2400" dirty="0"/>
              <a:t>B→D</a:t>
            </a:r>
            <a:r>
              <a:rPr lang="zh-CN" altLang="zh-CN" sz="2400" dirty="0" smtClean="0"/>
              <a:t>，</a:t>
            </a:r>
            <a:endParaRPr lang="en-US" altLang="zh-CN" sz="2400" dirty="0" smtClean="0"/>
          </a:p>
          <a:p>
            <a:pPr marL="0" lvl="0" indent="0">
              <a:lnSpc>
                <a:spcPct val="100000"/>
              </a:lnSpc>
              <a:spcBef>
                <a:spcPts val="0"/>
              </a:spcBef>
              <a:buNone/>
            </a:pPr>
            <a:r>
              <a:rPr lang="en-US" altLang="zh-CN" sz="2400" dirty="0"/>
              <a:t> </a:t>
            </a:r>
            <a:r>
              <a:rPr lang="en-US" altLang="zh-CN" sz="2400" dirty="0" smtClean="0"/>
              <a:t>  ∴ </a:t>
            </a:r>
            <a:r>
              <a:rPr lang="en-US" altLang="zh-CN" sz="2400" dirty="0"/>
              <a:t>(AB)</a:t>
            </a:r>
            <a:r>
              <a:rPr lang="en-US" altLang="zh-CN" sz="2400" baseline="30000" dirty="0"/>
              <a:t>+</a:t>
            </a:r>
            <a:r>
              <a:rPr lang="en-US" altLang="zh-CN" sz="2400" dirty="0"/>
              <a:t> = (AB)</a:t>
            </a:r>
            <a:r>
              <a:rPr lang="en-US" altLang="zh-CN" sz="2400" baseline="30000" dirty="0"/>
              <a:t>+</a:t>
            </a:r>
            <a:r>
              <a:rPr lang="en-US" altLang="zh-CN" sz="2400" dirty="0"/>
              <a:t> ∪ D = ABCD</a:t>
            </a:r>
            <a:endParaRPr lang="zh-CN" altLang="zh-CN" sz="2400" dirty="0"/>
          </a:p>
          <a:p>
            <a:pPr lvl="0">
              <a:lnSpc>
                <a:spcPct val="100000"/>
              </a:lnSpc>
              <a:spcBef>
                <a:spcPts val="0"/>
              </a:spcBef>
            </a:pPr>
            <a:r>
              <a:rPr lang="zh-CN" altLang="zh-CN" sz="2400" dirty="0"/>
              <a:t>对</a:t>
            </a:r>
            <a:r>
              <a:rPr lang="en-US" altLang="zh-CN" sz="2400" dirty="0"/>
              <a:t>(AB)</a:t>
            </a:r>
            <a:r>
              <a:rPr lang="en-US" altLang="zh-CN" sz="2400" baseline="30000" dirty="0"/>
              <a:t>+</a:t>
            </a:r>
            <a:r>
              <a:rPr lang="en-US" altLang="zh-CN" sz="2400" dirty="0"/>
              <a:t> </a:t>
            </a:r>
            <a:r>
              <a:rPr lang="zh-CN" altLang="zh-CN" sz="2400" dirty="0"/>
              <a:t>中的</a:t>
            </a:r>
            <a:r>
              <a:rPr lang="en-US" altLang="zh-CN" sz="2400" dirty="0"/>
              <a:t>C</a:t>
            </a:r>
            <a:r>
              <a:rPr lang="zh-CN" altLang="zh-CN" sz="2400" dirty="0"/>
              <a:t>，</a:t>
            </a:r>
            <a:r>
              <a:rPr lang="en-US" altLang="zh-CN" sz="2400" dirty="0"/>
              <a:t>∵ </a:t>
            </a:r>
            <a:r>
              <a:rPr lang="zh-CN" altLang="zh-CN" sz="2400" dirty="0"/>
              <a:t>有</a:t>
            </a:r>
            <a:r>
              <a:rPr lang="en-US" altLang="zh-CN" sz="2400" dirty="0"/>
              <a:t>C→E</a:t>
            </a:r>
            <a:r>
              <a:rPr lang="zh-CN" altLang="zh-CN" sz="2400" dirty="0" smtClean="0"/>
              <a:t>，</a:t>
            </a:r>
            <a:endParaRPr lang="en-US" altLang="zh-CN" sz="2400" dirty="0" smtClean="0"/>
          </a:p>
          <a:p>
            <a:pPr lvl="0">
              <a:lnSpc>
                <a:spcPct val="100000"/>
              </a:lnSpc>
              <a:spcBef>
                <a:spcPts val="0"/>
              </a:spcBef>
            </a:pPr>
            <a:r>
              <a:rPr lang="en-US" altLang="zh-CN" sz="2400" dirty="0" smtClean="0"/>
              <a:t>∴ </a:t>
            </a:r>
            <a:r>
              <a:rPr lang="en-US" altLang="zh-CN" sz="2400" dirty="0"/>
              <a:t>(AB)</a:t>
            </a:r>
            <a:r>
              <a:rPr lang="en-US" altLang="zh-CN" sz="2400" baseline="30000" dirty="0"/>
              <a:t>+</a:t>
            </a:r>
            <a:r>
              <a:rPr lang="en-US" altLang="zh-CN" sz="2400" dirty="0"/>
              <a:t> = (AB)</a:t>
            </a:r>
            <a:r>
              <a:rPr lang="en-US" altLang="zh-CN" sz="2400" baseline="30000" dirty="0"/>
              <a:t>+</a:t>
            </a:r>
            <a:r>
              <a:rPr lang="en-US" altLang="zh-CN" sz="2400" dirty="0"/>
              <a:t> ∪ E = </a:t>
            </a:r>
            <a:r>
              <a:rPr lang="en-US" altLang="zh-CN" sz="2400" dirty="0" smtClean="0"/>
              <a:t>ABCDE</a:t>
            </a:r>
            <a:endParaRPr lang="zh-CN" altLang="en-US" sz="24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33</a:t>
            </a:fld>
            <a:endParaRPr lang="zh-CN" altLang="en-US"/>
          </a:p>
        </p:txBody>
      </p:sp>
    </p:spTree>
    <p:extLst>
      <p:ext uri="{BB962C8B-B14F-4D97-AF65-F5344CB8AC3E}">
        <p14:creationId xmlns:p14="http://schemas.microsoft.com/office/powerpoint/2010/main" val="2509620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sz="2800" dirty="0"/>
              <a:t>例</a:t>
            </a:r>
            <a:r>
              <a:rPr lang="en-US" altLang="zh-CN" sz="2800" dirty="0"/>
              <a:t>5. </a:t>
            </a:r>
            <a:r>
              <a:rPr lang="en-US" altLang="zh-CN" sz="2800" dirty="0" smtClean="0"/>
              <a:t>R</a:t>
            </a:r>
            <a:r>
              <a:rPr lang="en-US" altLang="zh-CN" sz="2800" dirty="0"/>
              <a:t>=</a:t>
            </a:r>
            <a:r>
              <a:rPr lang="zh-CN" altLang="zh-CN" sz="2800" dirty="0"/>
              <a:t>（</a:t>
            </a:r>
            <a:r>
              <a:rPr lang="en-US" altLang="zh-CN" sz="2800" dirty="0"/>
              <a:t>A</a:t>
            </a:r>
            <a:r>
              <a:rPr lang="zh-CN" altLang="zh-CN" sz="2800" dirty="0"/>
              <a:t>，</a:t>
            </a:r>
            <a:r>
              <a:rPr lang="en-US" altLang="zh-CN" sz="2800" dirty="0"/>
              <a:t>B</a:t>
            </a:r>
            <a:r>
              <a:rPr lang="zh-CN" altLang="zh-CN" sz="2800" dirty="0"/>
              <a:t>，</a:t>
            </a:r>
            <a:r>
              <a:rPr lang="en-US" altLang="zh-CN" sz="2800" dirty="0"/>
              <a:t>C</a:t>
            </a:r>
            <a:r>
              <a:rPr lang="zh-CN" altLang="zh-CN" sz="2800" dirty="0"/>
              <a:t>，</a:t>
            </a:r>
            <a:r>
              <a:rPr lang="en-US" altLang="zh-CN" sz="2800" dirty="0"/>
              <a:t>D, E, G</a:t>
            </a:r>
            <a:r>
              <a:rPr lang="zh-CN" altLang="zh-CN" sz="2800" dirty="0"/>
              <a:t>），其函数依赖集</a:t>
            </a:r>
            <a:r>
              <a:rPr lang="en-US" altLang="zh-CN" sz="2800" dirty="0" smtClean="0"/>
              <a:t>F </a:t>
            </a:r>
            <a:r>
              <a:rPr lang="en-US" altLang="zh-CN" sz="2800" dirty="0"/>
              <a:t>= { AB</a:t>
            </a:r>
            <a:r>
              <a:rPr lang="zh-CN" altLang="zh-CN" sz="2800" dirty="0"/>
              <a:t>→</a:t>
            </a:r>
            <a:r>
              <a:rPr lang="en-US" altLang="zh-CN" sz="2800" dirty="0"/>
              <a:t>C, C</a:t>
            </a:r>
            <a:r>
              <a:rPr lang="zh-CN" altLang="zh-CN" sz="2800" dirty="0"/>
              <a:t>→</a:t>
            </a:r>
            <a:r>
              <a:rPr lang="en-US" altLang="zh-CN" sz="2800" dirty="0"/>
              <a:t>A, BC</a:t>
            </a:r>
            <a:r>
              <a:rPr lang="zh-CN" altLang="zh-CN" sz="2800" dirty="0"/>
              <a:t>→</a:t>
            </a:r>
            <a:r>
              <a:rPr lang="en-US" altLang="zh-CN" sz="2800" dirty="0"/>
              <a:t>D, ACD</a:t>
            </a:r>
            <a:r>
              <a:rPr lang="zh-CN" altLang="zh-CN" sz="2800" dirty="0"/>
              <a:t>→</a:t>
            </a:r>
            <a:r>
              <a:rPr lang="en-US" altLang="zh-CN" sz="2800" dirty="0"/>
              <a:t>B, D</a:t>
            </a:r>
            <a:r>
              <a:rPr lang="zh-CN" altLang="zh-CN" sz="2800" dirty="0"/>
              <a:t>→</a:t>
            </a:r>
            <a:r>
              <a:rPr lang="en-US" altLang="zh-CN" sz="2800" dirty="0"/>
              <a:t>EG, BE</a:t>
            </a:r>
            <a:r>
              <a:rPr lang="zh-CN" altLang="zh-CN" sz="2800" dirty="0"/>
              <a:t>→</a:t>
            </a:r>
            <a:r>
              <a:rPr lang="en-US" altLang="zh-CN" sz="2800" dirty="0"/>
              <a:t>C, CG</a:t>
            </a:r>
            <a:r>
              <a:rPr lang="zh-CN" altLang="zh-CN" sz="2800" dirty="0"/>
              <a:t>→</a:t>
            </a:r>
            <a:r>
              <a:rPr lang="en-US" altLang="zh-CN" sz="2800" dirty="0"/>
              <a:t>BD, CE</a:t>
            </a:r>
            <a:r>
              <a:rPr lang="zh-CN" altLang="zh-CN" sz="2800" dirty="0"/>
              <a:t>→</a:t>
            </a:r>
            <a:r>
              <a:rPr lang="en-US" altLang="zh-CN" sz="2800" dirty="0"/>
              <a:t>AG }</a:t>
            </a:r>
            <a:endParaRPr lang="zh-CN" altLang="zh-CN" sz="2800" dirty="0"/>
          </a:p>
          <a:p>
            <a:r>
              <a:rPr lang="zh-CN" altLang="zh-CN" sz="2800" dirty="0"/>
              <a:t>求</a:t>
            </a:r>
            <a:r>
              <a:rPr lang="en-US" altLang="zh-CN" sz="2800" dirty="0"/>
              <a:t>(BD)</a:t>
            </a:r>
            <a:r>
              <a:rPr lang="en-US" altLang="zh-CN" sz="2800" baseline="30000" dirty="0"/>
              <a:t>+</a:t>
            </a:r>
            <a:r>
              <a:rPr lang="zh-CN" altLang="zh-CN" sz="2800" dirty="0"/>
              <a:t>，并判断</a:t>
            </a:r>
            <a:r>
              <a:rPr lang="en-US" altLang="zh-CN" sz="2800" dirty="0"/>
              <a:t>BD</a:t>
            </a:r>
            <a:r>
              <a:rPr lang="zh-CN" altLang="zh-CN" sz="2800" dirty="0"/>
              <a:t>→</a:t>
            </a:r>
            <a:r>
              <a:rPr lang="en-US" altLang="zh-CN" sz="2800" dirty="0"/>
              <a:t>AC</a:t>
            </a:r>
            <a:r>
              <a:rPr lang="zh-CN" altLang="zh-CN" sz="2800" dirty="0"/>
              <a:t>是否属于</a:t>
            </a:r>
            <a:r>
              <a:rPr lang="en-US" altLang="zh-CN" sz="2800" dirty="0"/>
              <a:t>F</a:t>
            </a:r>
            <a:r>
              <a:rPr lang="en-US" altLang="zh-CN" sz="2800" baseline="30000" dirty="0"/>
              <a:t>+</a:t>
            </a:r>
            <a:r>
              <a:rPr lang="zh-CN" altLang="zh-CN" sz="2800" dirty="0"/>
              <a:t>。</a:t>
            </a:r>
          </a:p>
          <a:p>
            <a:r>
              <a:rPr lang="zh-CN" altLang="zh-CN" sz="2800" dirty="0"/>
              <a:t>解：</a:t>
            </a:r>
            <a:r>
              <a:rPr lang="en-US" altLang="zh-CN" sz="2800" dirty="0"/>
              <a:t>(BD)</a:t>
            </a:r>
            <a:r>
              <a:rPr lang="en-US" altLang="zh-CN" sz="2800" baseline="30000" dirty="0"/>
              <a:t>+ </a:t>
            </a:r>
            <a:r>
              <a:rPr lang="en-US" altLang="zh-CN" sz="2800" dirty="0"/>
              <a:t>= </a:t>
            </a:r>
            <a:r>
              <a:rPr lang="zh-CN" altLang="zh-CN" sz="2800" dirty="0"/>
              <a:t>｛</a:t>
            </a:r>
            <a:r>
              <a:rPr lang="en-US" altLang="zh-CN" sz="2800" dirty="0"/>
              <a:t>B</a:t>
            </a:r>
            <a:r>
              <a:rPr lang="zh-CN" altLang="zh-CN" sz="2800" dirty="0"/>
              <a:t>，</a:t>
            </a:r>
            <a:r>
              <a:rPr lang="en-US" altLang="zh-CN" sz="2800" dirty="0"/>
              <a:t>D</a:t>
            </a:r>
            <a:r>
              <a:rPr lang="zh-CN" altLang="zh-CN" sz="2800" dirty="0"/>
              <a:t>，</a:t>
            </a:r>
            <a:r>
              <a:rPr lang="en-US" altLang="zh-CN" sz="2800" dirty="0"/>
              <a:t>E</a:t>
            </a:r>
            <a:r>
              <a:rPr lang="zh-CN" altLang="zh-CN" sz="2800" dirty="0"/>
              <a:t>，</a:t>
            </a:r>
            <a:r>
              <a:rPr lang="en-US" altLang="zh-CN" sz="2800" dirty="0"/>
              <a:t>G</a:t>
            </a:r>
            <a:r>
              <a:rPr lang="zh-CN" altLang="zh-CN" sz="2800" dirty="0"/>
              <a:t>，</a:t>
            </a:r>
            <a:r>
              <a:rPr lang="en-US" altLang="zh-CN" sz="2800" dirty="0"/>
              <a:t>C</a:t>
            </a:r>
            <a:r>
              <a:rPr lang="zh-CN" altLang="zh-CN" sz="2800" dirty="0"/>
              <a:t>，</a:t>
            </a:r>
            <a:r>
              <a:rPr lang="en-US" altLang="zh-CN" sz="2800" dirty="0"/>
              <a:t>A</a:t>
            </a:r>
            <a:r>
              <a:rPr lang="zh-CN" altLang="zh-CN" sz="2800" dirty="0"/>
              <a:t>｝</a:t>
            </a:r>
          </a:p>
          <a:p>
            <a:r>
              <a:rPr lang="zh-CN" altLang="zh-CN" sz="2800" dirty="0"/>
              <a:t>由于</a:t>
            </a:r>
            <a:r>
              <a:rPr lang="en-US" altLang="zh-CN" sz="2800" dirty="0"/>
              <a:t>{A,C} Í (BD)</a:t>
            </a:r>
            <a:r>
              <a:rPr lang="en-US" altLang="zh-CN" sz="2800" baseline="30000" dirty="0"/>
              <a:t>+ </a:t>
            </a:r>
            <a:r>
              <a:rPr lang="zh-CN" altLang="zh-CN" sz="2800" dirty="0"/>
              <a:t>，因此</a:t>
            </a:r>
            <a:r>
              <a:rPr lang="en-US" altLang="zh-CN" sz="2800" dirty="0"/>
              <a:t>BD</a:t>
            </a:r>
            <a:r>
              <a:rPr lang="zh-CN" altLang="zh-CN" sz="2800" dirty="0"/>
              <a:t>→</a:t>
            </a:r>
            <a:r>
              <a:rPr lang="en-US" altLang="zh-CN" sz="2800" dirty="0"/>
              <a:t>AC</a:t>
            </a:r>
            <a:r>
              <a:rPr lang="zh-CN" altLang="zh-CN" sz="2800" dirty="0"/>
              <a:t>可由</a:t>
            </a:r>
            <a:r>
              <a:rPr lang="en-US" altLang="zh-CN" sz="2800" dirty="0"/>
              <a:t>F</a:t>
            </a:r>
            <a:r>
              <a:rPr lang="zh-CN" altLang="zh-CN" sz="2800" dirty="0"/>
              <a:t>导出，即</a:t>
            </a:r>
            <a:r>
              <a:rPr lang="en-US" altLang="zh-CN" sz="2800" dirty="0"/>
              <a:t>BD</a:t>
            </a:r>
            <a:r>
              <a:rPr lang="zh-CN" altLang="zh-CN" sz="2800" dirty="0"/>
              <a:t>→</a:t>
            </a:r>
            <a:r>
              <a:rPr lang="en-US" altLang="zh-CN" sz="2800" dirty="0"/>
              <a:t>AC</a:t>
            </a:r>
            <a:r>
              <a:rPr lang="zh-CN" altLang="zh-CN" sz="2800" dirty="0"/>
              <a:t>属于</a:t>
            </a:r>
            <a:r>
              <a:rPr lang="en-US" altLang="zh-CN" sz="2800" dirty="0"/>
              <a:t>F</a:t>
            </a:r>
            <a:r>
              <a:rPr lang="en-US" altLang="zh-CN" sz="2800" baseline="30000" dirty="0"/>
              <a:t>+</a:t>
            </a:r>
            <a:r>
              <a:rPr lang="zh-CN" altLang="zh-CN" sz="2800" dirty="0"/>
              <a:t>。</a:t>
            </a:r>
            <a:endParaRPr lang="zh-CN" altLang="en-US" sz="28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34</a:t>
            </a:fld>
            <a:endParaRPr lang="zh-CN" altLang="en-US"/>
          </a:p>
        </p:txBody>
      </p:sp>
    </p:spTree>
    <p:extLst>
      <p:ext uri="{BB962C8B-B14F-4D97-AF65-F5344CB8AC3E}">
        <p14:creationId xmlns:p14="http://schemas.microsoft.com/office/powerpoint/2010/main" val="1114631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sz="2800" dirty="0"/>
              <a:t>例</a:t>
            </a:r>
            <a:r>
              <a:rPr lang="en-US" altLang="zh-CN" sz="2800" dirty="0"/>
              <a:t>6</a:t>
            </a:r>
            <a:r>
              <a:rPr lang="en-US" altLang="zh-CN" sz="2800" dirty="0" smtClean="0"/>
              <a:t>.</a:t>
            </a:r>
            <a:r>
              <a:rPr lang="zh-CN" altLang="zh-CN" sz="2800" dirty="0" smtClean="0"/>
              <a:t> </a:t>
            </a:r>
            <a:r>
              <a:rPr lang="en-US" altLang="zh-CN" sz="2800" dirty="0" smtClean="0"/>
              <a:t>R</a:t>
            </a:r>
            <a:r>
              <a:rPr lang="zh-CN" altLang="zh-CN" sz="2800" dirty="0"/>
              <a:t>（</a:t>
            </a:r>
            <a:r>
              <a:rPr lang="en-US" altLang="zh-CN" sz="2800" dirty="0"/>
              <a:t>A</a:t>
            </a:r>
            <a:r>
              <a:rPr lang="zh-CN" altLang="zh-CN" sz="2800" dirty="0"/>
              <a:t>，</a:t>
            </a:r>
            <a:r>
              <a:rPr lang="en-US" altLang="zh-CN" sz="2800" dirty="0"/>
              <a:t>B</a:t>
            </a:r>
            <a:r>
              <a:rPr lang="zh-CN" altLang="zh-CN" sz="2800" dirty="0"/>
              <a:t>，</a:t>
            </a:r>
            <a:r>
              <a:rPr lang="en-US" altLang="zh-CN" sz="2800" dirty="0"/>
              <a:t>C</a:t>
            </a:r>
            <a:r>
              <a:rPr lang="zh-CN" altLang="zh-CN" sz="2800" dirty="0"/>
              <a:t>，</a:t>
            </a:r>
            <a:r>
              <a:rPr lang="en-US" altLang="zh-CN" sz="2800" dirty="0"/>
              <a:t>E, H, P, G</a:t>
            </a:r>
            <a:r>
              <a:rPr lang="zh-CN" altLang="zh-CN" sz="2800" dirty="0"/>
              <a:t>），其函数依赖集</a:t>
            </a:r>
            <a:r>
              <a:rPr lang="en-US" altLang="zh-CN" sz="2800" dirty="0" smtClean="0"/>
              <a:t>F= { AC</a:t>
            </a:r>
            <a:r>
              <a:rPr lang="zh-CN" altLang="zh-CN" sz="2800" dirty="0"/>
              <a:t>→</a:t>
            </a:r>
            <a:r>
              <a:rPr lang="en-US" altLang="zh-CN" sz="2800" dirty="0"/>
              <a:t>PE, PG</a:t>
            </a:r>
            <a:r>
              <a:rPr lang="zh-CN" altLang="zh-CN" sz="2800" dirty="0"/>
              <a:t>→</a:t>
            </a:r>
            <a:r>
              <a:rPr lang="en-US" altLang="zh-CN" sz="2800" dirty="0"/>
              <a:t>A, B</a:t>
            </a:r>
            <a:r>
              <a:rPr lang="zh-CN" altLang="zh-CN" sz="2800" dirty="0"/>
              <a:t>→</a:t>
            </a:r>
            <a:r>
              <a:rPr lang="en-US" altLang="zh-CN" sz="2800" dirty="0"/>
              <a:t>CE, A</a:t>
            </a:r>
            <a:r>
              <a:rPr lang="zh-CN" altLang="zh-CN" sz="2800" dirty="0"/>
              <a:t>→</a:t>
            </a:r>
            <a:r>
              <a:rPr lang="en-US" altLang="zh-CN" sz="2800" dirty="0"/>
              <a:t>P, GA</a:t>
            </a:r>
            <a:r>
              <a:rPr lang="zh-CN" altLang="zh-CN" sz="2800" dirty="0"/>
              <a:t>→</a:t>
            </a:r>
            <a:r>
              <a:rPr lang="en-US" altLang="zh-CN" sz="2800" dirty="0"/>
              <a:t>B,GC</a:t>
            </a:r>
            <a:r>
              <a:rPr lang="zh-CN" altLang="zh-CN" sz="2800" dirty="0"/>
              <a:t>→</a:t>
            </a:r>
            <a:r>
              <a:rPr lang="en-US" altLang="zh-CN" sz="2800" dirty="0"/>
              <a:t>A, PAB</a:t>
            </a:r>
            <a:r>
              <a:rPr lang="zh-CN" altLang="zh-CN" sz="2800" dirty="0"/>
              <a:t>→</a:t>
            </a:r>
            <a:r>
              <a:rPr lang="en-US" altLang="zh-CN" sz="2800" dirty="0"/>
              <a:t>G, AE</a:t>
            </a:r>
            <a:r>
              <a:rPr lang="zh-CN" altLang="zh-CN" sz="2800" dirty="0"/>
              <a:t>→</a:t>
            </a:r>
            <a:r>
              <a:rPr lang="en-US" altLang="zh-CN" sz="2800" dirty="0"/>
              <a:t>GB, ABCP</a:t>
            </a:r>
            <a:r>
              <a:rPr lang="zh-CN" altLang="zh-CN" sz="2800" dirty="0"/>
              <a:t>→</a:t>
            </a:r>
            <a:r>
              <a:rPr lang="en-US" altLang="zh-CN" sz="2800" dirty="0" smtClean="0"/>
              <a:t>H }</a:t>
            </a:r>
            <a:endParaRPr lang="zh-CN" altLang="zh-CN" sz="2800" dirty="0"/>
          </a:p>
          <a:p>
            <a:pPr marL="0" indent="0">
              <a:buNone/>
            </a:pPr>
            <a:r>
              <a:rPr lang="en-US" altLang="zh-CN" sz="2800" dirty="0" smtClean="0"/>
              <a:t>  </a:t>
            </a:r>
            <a:r>
              <a:rPr lang="zh-CN" altLang="zh-CN" sz="2800" dirty="0" smtClean="0"/>
              <a:t>证明</a:t>
            </a:r>
            <a:r>
              <a:rPr lang="en-US" altLang="zh-CN" sz="2800" dirty="0"/>
              <a:t>BG</a:t>
            </a:r>
            <a:r>
              <a:rPr lang="zh-CN" altLang="zh-CN" sz="2800" dirty="0"/>
              <a:t>→</a:t>
            </a:r>
            <a:r>
              <a:rPr lang="en-US" altLang="zh-CN" sz="2800" dirty="0"/>
              <a:t>HE</a:t>
            </a:r>
            <a:r>
              <a:rPr lang="zh-CN" altLang="zh-CN" sz="2800" dirty="0"/>
              <a:t>属于</a:t>
            </a:r>
            <a:r>
              <a:rPr lang="en-US" altLang="zh-CN" sz="2800" dirty="0"/>
              <a:t>F</a:t>
            </a:r>
            <a:r>
              <a:rPr lang="en-US" altLang="zh-CN" sz="2800" baseline="30000" dirty="0"/>
              <a:t>+</a:t>
            </a:r>
            <a:r>
              <a:rPr lang="zh-CN" altLang="zh-CN" sz="2800" dirty="0"/>
              <a:t>。</a:t>
            </a:r>
          </a:p>
          <a:p>
            <a:r>
              <a:rPr lang="zh-CN" altLang="zh-CN" sz="2800" dirty="0"/>
              <a:t>证：因为</a:t>
            </a:r>
            <a:r>
              <a:rPr lang="en-US" altLang="zh-CN" sz="2800" dirty="0"/>
              <a:t>(BG)</a:t>
            </a:r>
            <a:r>
              <a:rPr lang="en-US" altLang="zh-CN" sz="2800" baseline="30000" dirty="0"/>
              <a:t>+</a:t>
            </a:r>
            <a:r>
              <a:rPr lang="en-US" altLang="zh-CN" sz="2800" dirty="0"/>
              <a:t> = { A</a:t>
            </a:r>
            <a:r>
              <a:rPr lang="zh-CN" altLang="zh-CN" sz="2800" dirty="0"/>
              <a:t>，</a:t>
            </a:r>
            <a:r>
              <a:rPr lang="en-US" altLang="zh-CN" sz="2800" dirty="0"/>
              <a:t>B</a:t>
            </a:r>
            <a:r>
              <a:rPr lang="zh-CN" altLang="zh-CN" sz="2800" dirty="0"/>
              <a:t>，</a:t>
            </a:r>
            <a:r>
              <a:rPr lang="en-US" altLang="zh-CN" sz="2800" dirty="0"/>
              <a:t>C</a:t>
            </a:r>
            <a:r>
              <a:rPr lang="zh-CN" altLang="zh-CN" sz="2800" dirty="0"/>
              <a:t>，</a:t>
            </a:r>
            <a:r>
              <a:rPr lang="en-US" altLang="zh-CN" sz="2800" dirty="0"/>
              <a:t>E</a:t>
            </a:r>
            <a:r>
              <a:rPr lang="zh-CN" altLang="zh-CN" sz="2800" dirty="0"/>
              <a:t>，</a:t>
            </a:r>
            <a:r>
              <a:rPr lang="en-US" altLang="zh-CN" sz="2800" dirty="0"/>
              <a:t>H</a:t>
            </a:r>
            <a:r>
              <a:rPr lang="zh-CN" altLang="zh-CN" sz="2800" dirty="0"/>
              <a:t>，</a:t>
            </a:r>
            <a:r>
              <a:rPr lang="en-US" altLang="zh-CN" sz="2800" dirty="0"/>
              <a:t>P</a:t>
            </a:r>
            <a:r>
              <a:rPr lang="zh-CN" altLang="zh-CN" sz="2800" dirty="0"/>
              <a:t>，</a:t>
            </a:r>
            <a:r>
              <a:rPr lang="en-US" altLang="zh-CN" sz="2800" dirty="0"/>
              <a:t>G }</a:t>
            </a:r>
            <a:r>
              <a:rPr lang="zh-CN" altLang="zh-CN" sz="2800" dirty="0"/>
              <a:t>，而</a:t>
            </a:r>
            <a:r>
              <a:rPr lang="en-US" altLang="zh-CN" sz="2800" dirty="0"/>
              <a:t>{H,E} Í (BG)</a:t>
            </a:r>
            <a:r>
              <a:rPr lang="en-US" altLang="zh-CN" sz="2800" baseline="30000" dirty="0"/>
              <a:t>+</a:t>
            </a:r>
            <a:endParaRPr lang="zh-CN" altLang="zh-CN" sz="2800" dirty="0"/>
          </a:p>
          <a:p>
            <a:pPr marL="0" indent="0">
              <a:buNone/>
            </a:pPr>
            <a:r>
              <a:rPr lang="en-US" altLang="zh-CN" sz="2800" dirty="0" smtClean="0"/>
              <a:t>   </a:t>
            </a:r>
            <a:r>
              <a:rPr lang="zh-CN" altLang="zh-CN" sz="2800" dirty="0" smtClean="0"/>
              <a:t>所以</a:t>
            </a:r>
            <a:r>
              <a:rPr lang="en-US" altLang="zh-CN" sz="2800" dirty="0"/>
              <a:t>BG</a:t>
            </a:r>
            <a:r>
              <a:rPr lang="zh-CN" altLang="zh-CN" sz="2800" dirty="0"/>
              <a:t>→</a:t>
            </a:r>
            <a:r>
              <a:rPr lang="en-US" altLang="zh-CN" sz="2800" dirty="0"/>
              <a:t>HE</a:t>
            </a:r>
            <a:r>
              <a:rPr lang="zh-CN" altLang="zh-CN" sz="2800" dirty="0"/>
              <a:t>可由</a:t>
            </a:r>
            <a:r>
              <a:rPr lang="en-US" altLang="zh-CN" sz="2800" dirty="0"/>
              <a:t>F</a:t>
            </a:r>
            <a:r>
              <a:rPr lang="zh-CN" altLang="zh-CN" sz="2800" dirty="0"/>
              <a:t>导出，即</a:t>
            </a:r>
            <a:r>
              <a:rPr lang="en-US" altLang="zh-CN" sz="2800" dirty="0"/>
              <a:t>BG</a:t>
            </a:r>
            <a:r>
              <a:rPr lang="zh-CN" altLang="zh-CN" sz="2800" dirty="0"/>
              <a:t>→</a:t>
            </a:r>
            <a:r>
              <a:rPr lang="en-US" altLang="zh-CN" sz="2800" dirty="0"/>
              <a:t>HE</a:t>
            </a:r>
            <a:r>
              <a:rPr lang="zh-CN" altLang="zh-CN" sz="2800" dirty="0"/>
              <a:t>属于</a:t>
            </a:r>
            <a:r>
              <a:rPr lang="en-US" altLang="zh-CN" sz="2800" dirty="0"/>
              <a:t>F</a:t>
            </a:r>
            <a:r>
              <a:rPr lang="en-US" altLang="zh-CN" sz="2800" baseline="30000" dirty="0"/>
              <a:t>+</a:t>
            </a:r>
            <a:r>
              <a:rPr lang="zh-CN" altLang="zh-CN" sz="2800" dirty="0"/>
              <a:t>。</a:t>
            </a:r>
            <a:endParaRPr lang="zh-CN" altLang="en-US" sz="28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35</a:t>
            </a:fld>
            <a:endParaRPr lang="zh-CN" altLang="en-US"/>
          </a:p>
        </p:txBody>
      </p:sp>
    </p:spTree>
    <p:extLst>
      <p:ext uri="{BB962C8B-B14F-4D97-AF65-F5344CB8AC3E}">
        <p14:creationId xmlns:p14="http://schemas.microsoft.com/office/powerpoint/2010/main" val="3661761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．候选键的求解方法</a:t>
            </a:r>
            <a:endParaRPr lang="zh-CN" altLang="en-US" dirty="0"/>
          </a:p>
        </p:txBody>
      </p:sp>
      <p:sp>
        <p:nvSpPr>
          <p:cNvPr id="3" name="内容占位符 2"/>
          <p:cNvSpPr>
            <a:spLocks noGrp="1"/>
          </p:cNvSpPr>
          <p:nvPr>
            <p:ph idx="1"/>
          </p:nvPr>
        </p:nvSpPr>
        <p:spPr>
          <a:xfrm>
            <a:off x="566738" y="1340768"/>
            <a:ext cx="8001000" cy="4752528"/>
          </a:xfrm>
        </p:spPr>
        <p:txBody>
          <a:bodyPr/>
          <a:lstStyle/>
          <a:p>
            <a:pPr>
              <a:lnSpc>
                <a:spcPct val="100000"/>
              </a:lnSpc>
              <a:spcBef>
                <a:spcPts val="600"/>
              </a:spcBef>
            </a:pPr>
            <a:r>
              <a:rPr lang="zh-CN" altLang="zh-CN" sz="3200" dirty="0"/>
              <a:t>对于给定的关系模式</a:t>
            </a:r>
            <a:r>
              <a:rPr lang="en-US" altLang="zh-CN" sz="3200" dirty="0"/>
              <a:t>R(A</a:t>
            </a:r>
            <a:r>
              <a:rPr lang="en-US" altLang="zh-CN" sz="3200" baseline="-25000" dirty="0"/>
              <a:t>1</a:t>
            </a:r>
            <a:r>
              <a:rPr lang="en-US" altLang="zh-CN" sz="3200" dirty="0"/>
              <a:t>, A</a:t>
            </a:r>
            <a:r>
              <a:rPr lang="en-US" altLang="zh-CN" sz="3200" baseline="-25000" dirty="0"/>
              <a:t>2</a:t>
            </a:r>
            <a:r>
              <a:rPr lang="en-US" altLang="zh-CN" sz="3200" dirty="0"/>
              <a:t>, </a:t>
            </a:r>
            <a:r>
              <a:rPr lang="zh-CN" altLang="zh-CN" sz="3200" dirty="0"/>
              <a:t>…</a:t>
            </a:r>
            <a:r>
              <a:rPr lang="en-US" altLang="zh-CN" sz="3200" dirty="0"/>
              <a:t>, A</a:t>
            </a:r>
            <a:r>
              <a:rPr lang="en-US" altLang="zh-CN" sz="3200" baseline="-25000" dirty="0"/>
              <a:t>n</a:t>
            </a:r>
            <a:r>
              <a:rPr lang="en-US" altLang="zh-CN" sz="3200" dirty="0"/>
              <a:t>)</a:t>
            </a:r>
            <a:r>
              <a:rPr lang="zh-CN" altLang="zh-CN" sz="3200" dirty="0"/>
              <a:t>和函数依赖集</a:t>
            </a:r>
            <a:r>
              <a:rPr lang="en-US" altLang="zh-CN" sz="3200" dirty="0"/>
              <a:t>F</a:t>
            </a:r>
            <a:r>
              <a:rPr lang="zh-CN" altLang="zh-CN" sz="3200" dirty="0"/>
              <a:t>，现将</a:t>
            </a:r>
            <a:r>
              <a:rPr lang="en-US" altLang="zh-CN" sz="3200" dirty="0"/>
              <a:t>R</a:t>
            </a:r>
            <a:r>
              <a:rPr lang="zh-CN" altLang="zh-CN" sz="3200" dirty="0"/>
              <a:t>的属性分为如下四类：</a:t>
            </a:r>
          </a:p>
          <a:p>
            <a:pPr lvl="0">
              <a:lnSpc>
                <a:spcPct val="100000"/>
              </a:lnSpc>
              <a:spcBef>
                <a:spcPts val="600"/>
              </a:spcBef>
            </a:pPr>
            <a:r>
              <a:rPr lang="en-US" altLang="zh-CN" sz="3200" dirty="0">
                <a:solidFill>
                  <a:srgbClr val="FF0000"/>
                </a:solidFill>
              </a:rPr>
              <a:t>L</a:t>
            </a:r>
            <a:r>
              <a:rPr lang="zh-CN" altLang="zh-CN" sz="3200" dirty="0">
                <a:solidFill>
                  <a:srgbClr val="FF0000"/>
                </a:solidFill>
              </a:rPr>
              <a:t>类</a:t>
            </a:r>
            <a:r>
              <a:rPr lang="zh-CN" altLang="zh-CN" sz="3200" dirty="0"/>
              <a:t>：仅出现在函数依赖左部的属性。</a:t>
            </a:r>
          </a:p>
          <a:p>
            <a:pPr lvl="0">
              <a:lnSpc>
                <a:spcPct val="100000"/>
              </a:lnSpc>
              <a:spcBef>
                <a:spcPts val="600"/>
              </a:spcBef>
            </a:pPr>
            <a:r>
              <a:rPr lang="en-US" altLang="zh-CN" sz="3200" dirty="0">
                <a:solidFill>
                  <a:srgbClr val="FF0000"/>
                </a:solidFill>
              </a:rPr>
              <a:t>R</a:t>
            </a:r>
            <a:r>
              <a:rPr lang="zh-CN" altLang="zh-CN" sz="3200" dirty="0">
                <a:solidFill>
                  <a:srgbClr val="FF0000"/>
                </a:solidFill>
              </a:rPr>
              <a:t>类</a:t>
            </a:r>
            <a:r>
              <a:rPr lang="zh-CN" altLang="zh-CN" sz="3200" dirty="0"/>
              <a:t>：仅出现在函数依赖右部的属性。</a:t>
            </a:r>
          </a:p>
          <a:p>
            <a:pPr lvl="0">
              <a:lnSpc>
                <a:spcPct val="100000"/>
              </a:lnSpc>
              <a:spcBef>
                <a:spcPts val="600"/>
              </a:spcBef>
            </a:pPr>
            <a:r>
              <a:rPr lang="en-US" altLang="zh-CN" sz="3200" dirty="0">
                <a:solidFill>
                  <a:srgbClr val="FF0000"/>
                </a:solidFill>
              </a:rPr>
              <a:t>N</a:t>
            </a:r>
            <a:r>
              <a:rPr lang="zh-CN" altLang="zh-CN" sz="3200" dirty="0">
                <a:solidFill>
                  <a:srgbClr val="FF0000"/>
                </a:solidFill>
              </a:rPr>
              <a:t>类</a:t>
            </a:r>
            <a:r>
              <a:rPr lang="zh-CN" altLang="zh-CN" sz="3200" dirty="0"/>
              <a:t>：在函数依赖的左部和右部均不出现的属性。</a:t>
            </a:r>
          </a:p>
          <a:p>
            <a:pPr>
              <a:lnSpc>
                <a:spcPct val="100000"/>
              </a:lnSpc>
              <a:spcBef>
                <a:spcPts val="600"/>
              </a:spcBef>
            </a:pPr>
            <a:r>
              <a:rPr lang="en-US" altLang="zh-CN" sz="3200" dirty="0">
                <a:solidFill>
                  <a:srgbClr val="FF0000"/>
                </a:solidFill>
              </a:rPr>
              <a:t>LR</a:t>
            </a:r>
            <a:r>
              <a:rPr lang="zh-CN" altLang="zh-CN" sz="3200" dirty="0">
                <a:solidFill>
                  <a:srgbClr val="FF0000"/>
                </a:solidFill>
              </a:rPr>
              <a:t>类</a:t>
            </a:r>
            <a:r>
              <a:rPr lang="zh-CN" altLang="zh-CN" sz="3200" dirty="0"/>
              <a:t>：在函数依赖的左部和右部均出现的属性。</a:t>
            </a:r>
            <a:endParaRPr lang="zh-CN" altLang="en-US" sz="32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36</a:t>
            </a:fld>
            <a:endParaRPr lang="zh-CN" altLang="en-US"/>
          </a:p>
        </p:txBody>
      </p:sp>
    </p:spTree>
    <p:extLst>
      <p:ext uri="{BB962C8B-B14F-4D97-AF65-F5344CB8AC3E}">
        <p14:creationId xmlns:p14="http://schemas.microsoft.com/office/powerpoint/2010/main" val="2206732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结论</a:t>
            </a:r>
          </a:p>
        </p:txBody>
      </p:sp>
      <p:sp>
        <p:nvSpPr>
          <p:cNvPr id="3" name="内容占位符 2"/>
          <p:cNvSpPr>
            <a:spLocks noGrp="1"/>
          </p:cNvSpPr>
          <p:nvPr>
            <p:ph idx="1"/>
          </p:nvPr>
        </p:nvSpPr>
        <p:spPr>
          <a:xfrm>
            <a:off x="566738" y="1414934"/>
            <a:ext cx="8052606" cy="4678362"/>
          </a:xfrm>
        </p:spPr>
        <p:txBody>
          <a:bodyPr/>
          <a:lstStyle/>
          <a:p>
            <a:pPr>
              <a:lnSpc>
                <a:spcPct val="100000"/>
              </a:lnSpc>
              <a:spcBef>
                <a:spcPts val="400"/>
              </a:spcBef>
            </a:pPr>
            <a:r>
              <a:rPr lang="zh-CN" altLang="zh-CN" sz="2800" dirty="0"/>
              <a:t>对</a:t>
            </a:r>
            <a:r>
              <a:rPr lang="en-US" altLang="zh-CN" sz="2800" dirty="0"/>
              <a:t>R</a:t>
            </a:r>
            <a:r>
              <a:rPr lang="zh-CN" altLang="zh-CN" sz="2800" dirty="0"/>
              <a:t>中的属性</a:t>
            </a:r>
            <a:r>
              <a:rPr lang="en-US" altLang="zh-CN" sz="2800" dirty="0"/>
              <a:t>X</a:t>
            </a:r>
            <a:r>
              <a:rPr lang="zh-CN" altLang="zh-CN" sz="2800" dirty="0"/>
              <a:t>，可有以下结论：</a:t>
            </a:r>
          </a:p>
          <a:p>
            <a:pPr lvl="0">
              <a:lnSpc>
                <a:spcPct val="100000"/>
              </a:lnSpc>
              <a:spcBef>
                <a:spcPts val="400"/>
              </a:spcBef>
            </a:pPr>
            <a:r>
              <a:rPr lang="zh-CN" altLang="zh-CN" sz="2800" dirty="0"/>
              <a:t>若</a:t>
            </a:r>
            <a:r>
              <a:rPr lang="en-US" altLang="zh-CN" sz="2800" dirty="0"/>
              <a:t>X</a:t>
            </a:r>
            <a:r>
              <a:rPr lang="zh-CN" altLang="zh-CN" sz="2800" dirty="0"/>
              <a:t>是</a:t>
            </a:r>
            <a:r>
              <a:rPr lang="en-US" altLang="zh-CN" sz="2800" dirty="0">
                <a:solidFill>
                  <a:srgbClr val="FF0000"/>
                </a:solidFill>
              </a:rPr>
              <a:t>L</a:t>
            </a:r>
            <a:r>
              <a:rPr lang="zh-CN" altLang="zh-CN" sz="2800" dirty="0">
                <a:solidFill>
                  <a:srgbClr val="FF0000"/>
                </a:solidFill>
              </a:rPr>
              <a:t>类</a:t>
            </a:r>
            <a:r>
              <a:rPr lang="zh-CN" altLang="zh-CN" sz="2800" dirty="0"/>
              <a:t>属性，则</a:t>
            </a:r>
            <a:r>
              <a:rPr lang="en-US" altLang="zh-CN" sz="2800" dirty="0"/>
              <a:t>X</a:t>
            </a:r>
            <a:r>
              <a:rPr lang="zh-CN" altLang="zh-CN" sz="2800" dirty="0"/>
              <a:t>一定包含在关系模式</a:t>
            </a:r>
            <a:r>
              <a:rPr lang="en-US" altLang="zh-CN" sz="2800" dirty="0"/>
              <a:t>R</a:t>
            </a:r>
            <a:r>
              <a:rPr lang="zh-CN" altLang="zh-CN" sz="2800" dirty="0"/>
              <a:t>的任何一个候选键中；若</a:t>
            </a:r>
            <a:r>
              <a:rPr lang="en-US" altLang="zh-CN" sz="2800" dirty="0"/>
              <a:t>X</a:t>
            </a:r>
            <a:r>
              <a:rPr lang="en-US" altLang="zh-CN" sz="2800" baseline="30000" dirty="0"/>
              <a:t>+</a:t>
            </a:r>
            <a:r>
              <a:rPr lang="zh-CN" altLang="zh-CN" sz="2800" dirty="0"/>
              <a:t>包含了</a:t>
            </a:r>
            <a:r>
              <a:rPr lang="en-US" altLang="zh-CN" sz="2800" dirty="0"/>
              <a:t>R</a:t>
            </a:r>
            <a:r>
              <a:rPr lang="zh-CN" altLang="zh-CN" sz="2800" dirty="0"/>
              <a:t>的全部属性，则</a:t>
            </a:r>
            <a:r>
              <a:rPr lang="en-US" altLang="zh-CN" sz="2800" dirty="0"/>
              <a:t>X</a:t>
            </a:r>
            <a:r>
              <a:rPr lang="zh-CN" altLang="zh-CN" sz="2800" dirty="0"/>
              <a:t>为关系模式</a:t>
            </a:r>
            <a:r>
              <a:rPr lang="en-US" altLang="zh-CN" sz="2800" dirty="0"/>
              <a:t>R</a:t>
            </a:r>
            <a:r>
              <a:rPr lang="zh-CN" altLang="zh-CN" sz="2800" dirty="0"/>
              <a:t>的唯一候选键。</a:t>
            </a:r>
          </a:p>
          <a:p>
            <a:pPr lvl="0">
              <a:lnSpc>
                <a:spcPct val="100000"/>
              </a:lnSpc>
              <a:spcBef>
                <a:spcPts val="400"/>
              </a:spcBef>
            </a:pPr>
            <a:r>
              <a:rPr lang="zh-CN" altLang="zh-CN" sz="2800" dirty="0"/>
              <a:t>若</a:t>
            </a:r>
            <a:r>
              <a:rPr lang="en-US" altLang="zh-CN" sz="2800" dirty="0"/>
              <a:t>X</a:t>
            </a:r>
            <a:r>
              <a:rPr lang="zh-CN" altLang="zh-CN" sz="2800" dirty="0"/>
              <a:t>是</a:t>
            </a:r>
            <a:r>
              <a:rPr lang="en-US" altLang="zh-CN" sz="2800" dirty="0">
                <a:solidFill>
                  <a:srgbClr val="FF0000"/>
                </a:solidFill>
              </a:rPr>
              <a:t>R</a:t>
            </a:r>
            <a:r>
              <a:rPr lang="zh-CN" altLang="zh-CN" sz="2800" dirty="0">
                <a:solidFill>
                  <a:srgbClr val="FF0000"/>
                </a:solidFill>
              </a:rPr>
              <a:t>类</a:t>
            </a:r>
            <a:r>
              <a:rPr lang="zh-CN" altLang="zh-CN" sz="2800" dirty="0"/>
              <a:t>属性，则</a:t>
            </a:r>
            <a:r>
              <a:rPr lang="en-US" altLang="zh-CN" sz="2800" dirty="0"/>
              <a:t>X</a:t>
            </a:r>
            <a:r>
              <a:rPr lang="en-US" altLang="zh-CN" sz="2800" baseline="30000" dirty="0"/>
              <a:t> </a:t>
            </a:r>
            <a:r>
              <a:rPr lang="zh-CN" altLang="zh-CN" sz="2800" dirty="0"/>
              <a:t>不包含在关系模式</a:t>
            </a:r>
            <a:r>
              <a:rPr lang="en-US" altLang="zh-CN" sz="2800" dirty="0"/>
              <a:t>R</a:t>
            </a:r>
            <a:r>
              <a:rPr lang="zh-CN" altLang="zh-CN" sz="2800" dirty="0"/>
              <a:t>的任何一个候选键中。</a:t>
            </a:r>
          </a:p>
          <a:p>
            <a:pPr lvl="0">
              <a:lnSpc>
                <a:spcPct val="100000"/>
              </a:lnSpc>
              <a:spcBef>
                <a:spcPts val="400"/>
              </a:spcBef>
            </a:pPr>
            <a:r>
              <a:rPr lang="zh-CN" altLang="zh-CN" sz="2800" dirty="0"/>
              <a:t>若</a:t>
            </a:r>
            <a:r>
              <a:rPr lang="en-US" altLang="zh-CN" sz="2800" dirty="0"/>
              <a:t>X</a:t>
            </a:r>
            <a:r>
              <a:rPr lang="zh-CN" altLang="zh-CN" sz="2800" dirty="0"/>
              <a:t>是</a:t>
            </a:r>
            <a:r>
              <a:rPr lang="en-US" altLang="zh-CN" sz="2800" dirty="0">
                <a:solidFill>
                  <a:srgbClr val="FF0000"/>
                </a:solidFill>
              </a:rPr>
              <a:t>N</a:t>
            </a:r>
            <a:r>
              <a:rPr lang="zh-CN" altLang="zh-CN" sz="2800" dirty="0">
                <a:solidFill>
                  <a:srgbClr val="FF0000"/>
                </a:solidFill>
              </a:rPr>
              <a:t>类</a:t>
            </a:r>
            <a:r>
              <a:rPr lang="zh-CN" altLang="zh-CN" sz="2800" dirty="0"/>
              <a:t>属性，则</a:t>
            </a:r>
            <a:r>
              <a:rPr lang="en-US" altLang="zh-CN" sz="2800" dirty="0"/>
              <a:t>X</a:t>
            </a:r>
            <a:r>
              <a:rPr lang="zh-CN" altLang="zh-CN" sz="2800" dirty="0"/>
              <a:t>一定包含在关系模式</a:t>
            </a:r>
            <a:r>
              <a:rPr lang="en-US" altLang="zh-CN" sz="2800" dirty="0"/>
              <a:t>R</a:t>
            </a:r>
            <a:r>
              <a:rPr lang="zh-CN" altLang="zh-CN" sz="2800" dirty="0"/>
              <a:t>的任何一个候选键中。</a:t>
            </a:r>
          </a:p>
          <a:p>
            <a:pPr>
              <a:lnSpc>
                <a:spcPct val="100000"/>
              </a:lnSpc>
              <a:spcBef>
                <a:spcPts val="400"/>
              </a:spcBef>
            </a:pPr>
            <a:r>
              <a:rPr lang="zh-CN" altLang="zh-CN" sz="2800" dirty="0"/>
              <a:t>若</a:t>
            </a:r>
            <a:r>
              <a:rPr lang="en-US" altLang="zh-CN" sz="2800" dirty="0"/>
              <a:t>X</a:t>
            </a:r>
            <a:r>
              <a:rPr lang="zh-CN" altLang="zh-CN" sz="2800" dirty="0"/>
              <a:t>是</a:t>
            </a:r>
            <a:r>
              <a:rPr lang="en-US" altLang="zh-CN" sz="2800" dirty="0">
                <a:solidFill>
                  <a:srgbClr val="FF0000"/>
                </a:solidFill>
              </a:rPr>
              <a:t>LR</a:t>
            </a:r>
            <a:r>
              <a:rPr lang="zh-CN" altLang="zh-CN" sz="2800" dirty="0">
                <a:solidFill>
                  <a:srgbClr val="FF0000"/>
                </a:solidFill>
              </a:rPr>
              <a:t>类</a:t>
            </a:r>
            <a:r>
              <a:rPr lang="zh-CN" altLang="zh-CN" sz="2800" dirty="0"/>
              <a:t>属性，则</a:t>
            </a:r>
            <a:r>
              <a:rPr lang="en-US" altLang="zh-CN" sz="2800" dirty="0"/>
              <a:t>X</a:t>
            </a:r>
            <a:r>
              <a:rPr lang="zh-CN" altLang="zh-CN" sz="2800" dirty="0"/>
              <a:t>可能包含在关系模式</a:t>
            </a:r>
            <a:r>
              <a:rPr lang="en-US" altLang="zh-CN" sz="2800" dirty="0"/>
              <a:t>R</a:t>
            </a:r>
            <a:r>
              <a:rPr lang="zh-CN" altLang="zh-CN" sz="2800" dirty="0"/>
              <a:t>的某个候选键中。</a:t>
            </a:r>
            <a:endParaRPr lang="zh-CN" altLang="en-US" sz="28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37</a:t>
            </a:fld>
            <a:endParaRPr lang="zh-CN" altLang="en-US"/>
          </a:p>
        </p:txBody>
      </p:sp>
    </p:spTree>
    <p:extLst>
      <p:ext uri="{BB962C8B-B14F-4D97-AF65-F5344CB8AC3E}">
        <p14:creationId xmlns:p14="http://schemas.microsoft.com/office/powerpoint/2010/main" val="444279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sz="3200" dirty="0"/>
              <a:t>例</a:t>
            </a:r>
            <a:r>
              <a:rPr lang="en-US" altLang="zh-CN" sz="3200" dirty="0"/>
              <a:t>7</a:t>
            </a:r>
            <a:r>
              <a:rPr lang="zh-CN" altLang="zh-CN" sz="3200" dirty="0"/>
              <a:t>．设有关系模式</a:t>
            </a:r>
            <a:r>
              <a:rPr lang="en-US" altLang="zh-CN" sz="3200" dirty="0"/>
              <a:t>R</a:t>
            </a:r>
            <a:r>
              <a:rPr lang="zh-CN" altLang="zh-CN" sz="3200" dirty="0"/>
              <a:t>（</a:t>
            </a:r>
            <a:r>
              <a:rPr lang="en-US" altLang="zh-CN" sz="3200" dirty="0"/>
              <a:t>U</a:t>
            </a:r>
            <a:r>
              <a:rPr lang="zh-CN" altLang="zh-CN" sz="3200" dirty="0"/>
              <a:t>，</a:t>
            </a:r>
            <a:r>
              <a:rPr lang="en-US" altLang="zh-CN" sz="3200" dirty="0"/>
              <a:t>F</a:t>
            </a:r>
            <a:r>
              <a:rPr lang="zh-CN" altLang="zh-CN" sz="3200" dirty="0"/>
              <a:t>），其中</a:t>
            </a:r>
            <a:r>
              <a:rPr lang="en-US" altLang="zh-CN" sz="3200" dirty="0"/>
              <a:t>U={A</a:t>
            </a:r>
            <a:r>
              <a:rPr lang="zh-CN" altLang="zh-CN" sz="3200" dirty="0"/>
              <a:t>，</a:t>
            </a:r>
            <a:r>
              <a:rPr lang="en-US" altLang="zh-CN" sz="3200" dirty="0"/>
              <a:t>B</a:t>
            </a:r>
            <a:r>
              <a:rPr lang="zh-CN" altLang="zh-CN" sz="3200" dirty="0"/>
              <a:t>，</a:t>
            </a:r>
            <a:r>
              <a:rPr lang="en-US" altLang="zh-CN" sz="3200" dirty="0"/>
              <a:t>C</a:t>
            </a:r>
            <a:r>
              <a:rPr lang="zh-CN" altLang="zh-CN" sz="3200" dirty="0"/>
              <a:t>，</a:t>
            </a:r>
            <a:r>
              <a:rPr lang="en-US" altLang="zh-CN" sz="3200" dirty="0"/>
              <a:t>D }</a:t>
            </a:r>
            <a:r>
              <a:rPr lang="zh-CN" altLang="zh-CN" sz="3200" dirty="0"/>
              <a:t>，</a:t>
            </a:r>
            <a:r>
              <a:rPr lang="en-US" altLang="zh-CN" sz="3200" dirty="0"/>
              <a:t>F={ D→B</a:t>
            </a:r>
            <a:r>
              <a:rPr lang="zh-CN" altLang="zh-CN" sz="3200" dirty="0"/>
              <a:t>，</a:t>
            </a:r>
            <a:r>
              <a:rPr lang="en-US" altLang="zh-CN" sz="3200" dirty="0"/>
              <a:t>B→D</a:t>
            </a:r>
            <a:r>
              <a:rPr lang="zh-CN" altLang="zh-CN" sz="3200" dirty="0"/>
              <a:t>，</a:t>
            </a:r>
            <a:r>
              <a:rPr lang="en-US" altLang="zh-CN" sz="3200" dirty="0"/>
              <a:t>AD→B</a:t>
            </a:r>
            <a:r>
              <a:rPr lang="zh-CN" altLang="zh-CN" sz="3200" dirty="0"/>
              <a:t>，</a:t>
            </a:r>
            <a:r>
              <a:rPr lang="en-US" altLang="zh-CN" sz="3200" dirty="0"/>
              <a:t>AC→D}</a:t>
            </a:r>
            <a:r>
              <a:rPr lang="zh-CN" altLang="zh-CN" sz="3200" dirty="0"/>
              <a:t>，求</a:t>
            </a:r>
            <a:r>
              <a:rPr lang="en-US" altLang="zh-CN" sz="3200" dirty="0"/>
              <a:t>R</a:t>
            </a:r>
            <a:r>
              <a:rPr lang="zh-CN" altLang="zh-CN" sz="3200" dirty="0"/>
              <a:t>的所有候选键。</a:t>
            </a:r>
          </a:p>
          <a:p>
            <a:r>
              <a:rPr lang="zh-CN" altLang="zh-CN" sz="3200" dirty="0"/>
              <a:t>解：观察</a:t>
            </a:r>
            <a:r>
              <a:rPr lang="en-US" altLang="zh-CN" sz="3200" dirty="0"/>
              <a:t>F</a:t>
            </a:r>
            <a:r>
              <a:rPr lang="zh-CN" altLang="zh-CN" sz="3200" dirty="0"/>
              <a:t>中的函数依赖，发现</a:t>
            </a:r>
            <a:r>
              <a:rPr lang="en-US" altLang="zh-CN" sz="3200" dirty="0"/>
              <a:t>A</a:t>
            </a:r>
            <a:r>
              <a:rPr lang="zh-CN" altLang="zh-CN" sz="3200" dirty="0"/>
              <a:t>、</a:t>
            </a:r>
            <a:r>
              <a:rPr lang="en-US" altLang="zh-CN" sz="3200" dirty="0"/>
              <a:t>C</a:t>
            </a:r>
            <a:r>
              <a:rPr lang="zh-CN" altLang="zh-CN" sz="3200" dirty="0"/>
              <a:t>两个属性是</a:t>
            </a:r>
            <a:r>
              <a:rPr lang="en-US" altLang="zh-CN" sz="3200" dirty="0"/>
              <a:t>L</a:t>
            </a:r>
            <a:r>
              <a:rPr lang="zh-CN" altLang="zh-CN" sz="3200" dirty="0"/>
              <a:t>类属性，因此</a:t>
            </a:r>
            <a:r>
              <a:rPr lang="en-US" altLang="zh-CN" sz="3200" dirty="0"/>
              <a:t>A</a:t>
            </a:r>
            <a:r>
              <a:rPr lang="zh-CN" altLang="zh-CN" sz="3200" dirty="0"/>
              <a:t>、</a:t>
            </a:r>
            <a:r>
              <a:rPr lang="en-US" altLang="zh-CN" sz="3200" dirty="0"/>
              <a:t>C</a:t>
            </a:r>
            <a:r>
              <a:rPr lang="zh-CN" altLang="zh-CN" sz="3200" dirty="0"/>
              <a:t>两个属性必定在</a:t>
            </a:r>
            <a:r>
              <a:rPr lang="en-US" altLang="zh-CN" sz="3200" dirty="0"/>
              <a:t>R</a:t>
            </a:r>
            <a:r>
              <a:rPr lang="zh-CN" altLang="zh-CN" sz="3200" dirty="0"/>
              <a:t>的任何一个候选键中；又由于</a:t>
            </a:r>
            <a:r>
              <a:rPr lang="en-US" altLang="zh-CN" sz="3200" dirty="0"/>
              <a:t>(AC)</a:t>
            </a:r>
            <a:r>
              <a:rPr lang="en-US" altLang="zh-CN" sz="3200" baseline="30000" dirty="0"/>
              <a:t>+</a:t>
            </a:r>
            <a:r>
              <a:rPr lang="en-US" altLang="zh-CN" sz="3200" dirty="0"/>
              <a:t> = ABCD</a:t>
            </a:r>
            <a:r>
              <a:rPr lang="zh-CN" altLang="zh-CN" sz="3200" dirty="0"/>
              <a:t>，即</a:t>
            </a:r>
            <a:r>
              <a:rPr lang="en-US" altLang="zh-CN" sz="3200" dirty="0"/>
              <a:t>(AC)</a:t>
            </a:r>
            <a:r>
              <a:rPr lang="en-US" altLang="zh-CN" sz="3200" baseline="30000" dirty="0"/>
              <a:t>+</a:t>
            </a:r>
            <a:r>
              <a:rPr lang="zh-CN" altLang="zh-CN" sz="3200" dirty="0"/>
              <a:t>包含了</a:t>
            </a:r>
            <a:r>
              <a:rPr lang="en-US" altLang="zh-CN" sz="3200" dirty="0"/>
              <a:t>R</a:t>
            </a:r>
            <a:r>
              <a:rPr lang="zh-CN" altLang="zh-CN" sz="3200" dirty="0"/>
              <a:t>的全部属性，因此，</a:t>
            </a:r>
            <a:r>
              <a:rPr lang="en-US" altLang="zh-CN" sz="3200" dirty="0"/>
              <a:t>AC</a:t>
            </a:r>
            <a:r>
              <a:rPr lang="zh-CN" altLang="zh-CN" sz="3200" dirty="0"/>
              <a:t>是</a:t>
            </a:r>
            <a:r>
              <a:rPr lang="en-US" altLang="zh-CN" sz="3200" dirty="0"/>
              <a:t>R</a:t>
            </a:r>
            <a:r>
              <a:rPr lang="zh-CN" altLang="zh-CN" sz="3200" dirty="0"/>
              <a:t>的唯一候选键。</a:t>
            </a:r>
            <a:endParaRPr lang="zh-CN" altLang="en-US" sz="32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38</a:t>
            </a:fld>
            <a:endParaRPr lang="zh-CN" altLang="en-US"/>
          </a:p>
        </p:txBody>
      </p:sp>
    </p:spTree>
    <p:extLst>
      <p:ext uri="{BB962C8B-B14F-4D97-AF65-F5344CB8AC3E}">
        <p14:creationId xmlns:p14="http://schemas.microsoft.com/office/powerpoint/2010/main" val="9818334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pPr>
              <a:lnSpc>
                <a:spcPct val="100000"/>
              </a:lnSpc>
              <a:spcBef>
                <a:spcPts val="300"/>
              </a:spcBef>
            </a:pPr>
            <a:r>
              <a:rPr lang="zh-CN" altLang="zh-CN" sz="2800" dirty="0"/>
              <a:t>例</a:t>
            </a:r>
            <a:r>
              <a:rPr lang="en-US" altLang="zh-CN" sz="2800" dirty="0"/>
              <a:t>8</a:t>
            </a:r>
            <a:r>
              <a:rPr lang="zh-CN" altLang="zh-CN" sz="2800" dirty="0"/>
              <a:t>．设有关系模式</a:t>
            </a:r>
            <a:r>
              <a:rPr lang="en-US" altLang="zh-CN" sz="2800" dirty="0"/>
              <a:t>R</a:t>
            </a:r>
            <a:r>
              <a:rPr lang="zh-CN" altLang="zh-CN" sz="2800" dirty="0"/>
              <a:t>（</a:t>
            </a:r>
            <a:r>
              <a:rPr lang="en-US" altLang="zh-CN" sz="2800" dirty="0"/>
              <a:t>U</a:t>
            </a:r>
            <a:r>
              <a:rPr lang="zh-CN" altLang="zh-CN" sz="2800" dirty="0"/>
              <a:t>，</a:t>
            </a:r>
            <a:r>
              <a:rPr lang="en-US" altLang="zh-CN" sz="2800" dirty="0"/>
              <a:t>F</a:t>
            </a:r>
            <a:r>
              <a:rPr lang="zh-CN" altLang="zh-CN" sz="2800" dirty="0"/>
              <a:t>），其中</a:t>
            </a:r>
            <a:r>
              <a:rPr lang="en-US" altLang="zh-CN" sz="2800" dirty="0"/>
              <a:t>U={A</a:t>
            </a:r>
            <a:r>
              <a:rPr lang="zh-CN" altLang="zh-CN" sz="2800" dirty="0"/>
              <a:t>，</a:t>
            </a:r>
            <a:r>
              <a:rPr lang="en-US" altLang="zh-CN" sz="2800" dirty="0"/>
              <a:t>B</a:t>
            </a:r>
            <a:r>
              <a:rPr lang="zh-CN" altLang="zh-CN" sz="2800" dirty="0"/>
              <a:t>，</a:t>
            </a:r>
            <a:r>
              <a:rPr lang="en-US" altLang="zh-CN" sz="2800" dirty="0"/>
              <a:t>C</a:t>
            </a:r>
            <a:r>
              <a:rPr lang="zh-CN" altLang="zh-CN" sz="2800" dirty="0"/>
              <a:t>，</a:t>
            </a:r>
            <a:r>
              <a:rPr lang="en-US" altLang="zh-CN" sz="2800" dirty="0"/>
              <a:t>D</a:t>
            </a:r>
            <a:r>
              <a:rPr lang="zh-CN" altLang="zh-CN" sz="2800" dirty="0"/>
              <a:t>，</a:t>
            </a:r>
            <a:r>
              <a:rPr lang="en-US" altLang="zh-CN" sz="2800" dirty="0"/>
              <a:t>E</a:t>
            </a:r>
            <a:r>
              <a:rPr lang="zh-CN" altLang="zh-CN" sz="2800" dirty="0"/>
              <a:t>，</a:t>
            </a:r>
            <a:r>
              <a:rPr lang="en-US" altLang="zh-CN" sz="2800" dirty="0"/>
              <a:t>G }</a:t>
            </a:r>
            <a:r>
              <a:rPr lang="zh-CN" altLang="zh-CN" sz="2800" dirty="0"/>
              <a:t>，</a:t>
            </a:r>
            <a:r>
              <a:rPr lang="en-US" altLang="zh-CN" sz="2800" dirty="0"/>
              <a:t>F={ A→D</a:t>
            </a:r>
            <a:r>
              <a:rPr lang="zh-CN" altLang="zh-CN" sz="2800" dirty="0"/>
              <a:t>，</a:t>
            </a:r>
            <a:r>
              <a:rPr lang="en-US" altLang="zh-CN" sz="2800" dirty="0"/>
              <a:t>E→D</a:t>
            </a:r>
            <a:r>
              <a:rPr lang="zh-CN" altLang="zh-CN" sz="2800" dirty="0"/>
              <a:t>，</a:t>
            </a:r>
            <a:r>
              <a:rPr lang="en-US" altLang="zh-CN" sz="2800" dirty="0"/>
              <a:t>D→B</a:t>
            </a:r>
            <a:r>
              <a:rPr lang="zh-CN" altLang="zh-CN" sz="2800" dirty="0"/>
              <a:t>，</a:t>
            </a:r>
            <a:r>
              <a:rPr lang="en-US" altLang="zh-CN" sz="2800" dirty="0"/>
              <a:t>BC→D</a:t>
            </a:r>
            <a:r>
              <a:rPr lang="zh-CN" altLang="zh-CN" sz="2800" dirty="0"/>
              <a:t>，</a:t>
            </a:r>
            <a:r>
              <a:rPr lang="en-US" altLang="zh-CN" sz="2800" dirty="0"/>
              <a:t>DC</a:t>
            </a:r>
            <a:r>
              <a:rPr lang="zh-CN" altLang="zh-CN" sz="2800" dirty="0"/>
              <a:t>→</a:t>
            </a:r>
            <a:r>
              <a:rPr lang="en-US" altLang="zh-CN" sz="2800" dirty="0"/>
              <a:t>A}</a:t>
            </a:r>
            <a:r>
              <a:rPr lang="zh-CN" altLang="zh-CN" sz="2800" dirty="0"/>
              <a:t>，求</a:t>
            </a:r>
            <a:r>
              <a:rPr lang="en-US" altLang="zh-CN" sz="2800" dirty="0"/>
              <a:t>R</a:t>
            </a:r>
            <a:r>
              <a:rPr lang="zh-CN" altLang="zh-CN" sz="2800" dirty="0"/>
              <a:t>的所有候选键。</a:t>
            </a:r>
          </a:p>
          <a:p>
            <a:pPr>
              <a:lnSpc>
                <a:spcPct val="100000"/>
              </a:lnSpc>
              <a:spcBef>
                <a:spcPts val="300"/>
              </a:spcBef>
            </a:pPr>
            <a:r>
              <a:rPr lang="zh-CN" altLang="zh-CN" sz="2800" dirty="0"/>
              <a:t>解：通过观察</a:t>
            </a:r>
            <a:r>
              <a:rPr lang="en-US" altLang="zh-CN" sz="2800" dirty="0"/>
              <a:t>F</a:t>
            </a:r>
            <a:r>
              <a:rPr lang="zh-CN" altLang="zh-CN" sz="2800" dirty="0"/>
              <a:t>中的函数依赖，发现：</a:t>
            </a:r>
          </a:p>
          <a:p>
            <a:pPr lvl="1">
              <a:lnSpc>
                <a:spcPct val="100000"/>
              </a:lnSpc>
              <a:spcBef>
                <a:spcPts val="300"/>
              </a:spcBef>
            </a:pPr>
            <a:r>
              <a:rPr lang="en-US" altLang="zh-CN" sz="2800" dirty="0" smtClean="0"/>
              <a:t>C</a:t>
            </a:r>
            <a:r>
              <a:rPr lang="zh-CN" altLang="zh-CN" sz="2800" dirty="0"/>
              <a:t>、</a:t>
            </a:r>
            <a:r>
              <a:rPr lang="en-US" altLang="zh-CN" sz="2800" dirty="0"/>
              <a:t>E</a:t>
            </a:r>
            <a:r>
              <a:rPr lang="zh-CN" altLang="zh-CN" sz="2800" dirty="0"/>
              <a:t>两个属性是</a:t>
            </a:r>
            <a:r>
              <a:rPr lang="en-US" altLang="zh-CN" sz="2800" dirty="0"/>
              <a:t>L</a:t>
            </a:r>
            <a:r>
              <a:rPr lang="zh-CN" altLang="zh-CN" sz="2800" dirty="0"/>
              <a:t>类属性，因此</a:t>
            </a:r>
            <a:r>
              <a:rPr lang="en-US" altLang="zh-CN" sz="2800" dirty="0"/>
              <a:t>C</a:t>
            </a:r>
            <a:r>
              <a:rPr lang="zh-CN" altLang="zh-CN" sz="2800" dirty="0"/>
              <a:t>、</a:t>
            </a:r>
            <a:r>
              <a:rPr lang="en-US" altLang="zh-CN" sz="2800" dirty="0"/>
              <a:t>E</a:t>
            </a:r>
            <a:r>
              <a:rPr lang="zh-CN" altLang="zh-CN" sz="2800" dirty="0"/>
              <a:t>两个属性必定在</a:t>
            </a:r>
            <a:r>
              <a:rPr lang="en-US" altLang="zh-CN" sz="2800" dirty="0"/>
              <a:t>R</a:t>
            </a:r>
            <a:r>
              <a:rPr lang="zh-CN" altLang="zh-CN" sz="2800" dirty="0"/>
              <a:t>的任何一个候选键中。</a:t>
            </a:r>
          </a:p>
          <a:p>
            <a:pPr lvl="1">
              <a:lnSpc>
                <a:spcPct val="100000"/>
              </a:lnSpc>
              <a:spcBef>
                <a:spcPts val="300"/>
              </a:spcBef>
            </a:pPr>
            <a:r>
              <a:rPr lang="zh-CN" altLang="zh-CN" sz="2800" dirty="0" smtClean="0"/>
              <a:t>由于</a:t>
            </a:r>
            <a:r>
              <a:rPr lang="en-US" altLang="zh-CN" sz="2800" dirty="0"/>
              <a:t>G</a:t>
            </a:r>
            <a:r>
              <a:rPr lang="zh-CN" altLang="zh-CN" sz="2800" dirty="0"/>
              <a:t>是</a:t>
            </a:r>
            <a:r>
              <a:rPr lang="en-US" altLang="zh-CN" sz="2800" dirty="0"/>
              <a:t>N</a:t>
            </a:r>
            <a:r>
              <a:rPr lang="zh-CN" altLang="zh-CN" sz="2800" dirty="0"/>
              <a:t>类属性，故属性</a:t>
            </a:r>
            <a:r>
              <a:rPr lang="en-US" altLang="zh-CN" sz="2800" dirty="0"/>
              <a:t>G</a:t>
            </a:r>
            <a:r>
              <a:rPr lang="zh-CN" altLang="zh-CN" sz="2800" dirty="0"/>
              <a:t>也必定在</a:t>
            </a:r>
            <a:r>
              <a:rPr lang="en-US" altLang="zh-CN" sz="2800" dirty="0"/>
              <a:t>R</a:t>
            </a:r>
            <a:r>
              <a:rPr lang="zh-CN" altLang="zh-CN" sz="2800" dirty="0"/>
              <a:t>的任何一个候选键中。</a:t>
            </a:r>
          </a:p>
          <a:p>
            <a:pPr lvl="1">
              <a:lnSpc>
                <a:spcPct val="100000"/>
              </a:lnSpc>
              <a:spcBef>
                <a:spcPts val="300"/>
              </a:spcBef>
            </a:pPr>
            <a:r>
              <a:rPr lang="zh-CN" altLang="zh-CN" sz="2800" dirty="0" smtClean="0"/>
              <a:t>又</a:t>
            </a:r>
            <a:r>
              <a:rPr lang="zh-CN" altLang="zh-CN" sz="2800" dirty="0"/>
              <a:t>由于</a:t>
            </a:r>
            <a:r>
              <a:rPr lang="en-US" altLang="zh-CN" sz="2800" dirty="0"/>
              <a:t>(CEG)</a:t>
            </a:r>
            <a:r>
              <a:rPr lang="en-US" altLang="zh-CN" sz="2800" baseline="30000" dirty="0"/>
              <a:t>+</a:t>
            </a:r>
            <a:r>
              <a:rPr lang="en-US" altLang="zh-CN" sz="2800" dirty="0"/>
              <a:t> = ABCDEG</a:t>
            </a:r>
            <a:r>
              <a:rPr lang="zh-CN" altLang="zh-CN" sz="2800" dirty="0"/>
              <a:t>，即</a:t>
            </a:r>
            <a:r>
              <a:rPr lang="en-US" altLang="zh-CN" sz="2800" dirty="0"/>
              <a:t>(CEG)</a:t>
            </a:r>
            <a:r>
              <a:rPr lang="en-US" altLang="zh-CN" sz="2800" baseline="30000" dirty="0"/>
              <a:t>+</a:t>
            </a:r>
            <a:r>
              <a:rPr lang="zh-CN" altLang="zh-CN" sz="2800" dirty="0"/>
              <a:t>包含了</a:t>
            </a:r>
            <a:r>
              <a:rPr lang="en-US" altLang="zh-CN" sz="2800" dirty="0"/>
              <a:t>R</a:t>
            </a:r>
            <a:r>
              <a:rPr lang="zh-CN" altLang="zh-CN" sz="2800" dirty="0"/>
              <a:t>的全部属性，因此，</a:t>
            </a:r>
            <a:r>
              <a:rPr lang="en-US" altLang="zh-CN" sz="2800" dirty="0"/>
              <a:t>CEG</a:t>
            </a:r>
            <a:r>
              <a:rPr lang="zh-CN" altLang="zh-CN" sz="2800" dirty="0"/>
              <a:t>是</a:t>
            </a:r>
            <a:r>
              <a:rPr lang="en-US" altLang="zh-CN" sz="2800" dirty="0"/>
              <a:t>R</a:t>
            </a:r>
            <a:r>
              <a:rPr lang="zh-CN" altLang="zh-CN" sz="2800" dirty="0"/>
              <a:t>的唯一候选键。</a:t>
            </a:r>
            <a:endParaRPr lang="zh-CN" altLang="en-US" sz="28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39</a:t>
            </a:fld>
            <a:endParaRPr lang="zh-CN" altLang="en-US"/>
          </a:p>
        </p:txBody>
      </p:sp>
    </p:spTree>
    <p:extLst>
      <p:ext uri="{BB962C8B-B14F-4D97-AF65-F5344CB8AC3E}">
        <p14:creationId xmlns:p14="http://schemas.microsoft.com/office/powerpoint/2010/main" val="1667095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smtClean="0">
                <a:latin typeface="仿宋_GB2312" pitchFamily="49" charset="-122"/>
                <a:ea typeface="仿宋_GB2312" pitchFamily="49" charset="-122"/>
              </a:rPr>
              <a:t>8.1 </a:t>
            </a:r>
            <a:r>
              <a:rPr lang="zh-CN" altLang="en-US" sz="4400" dirty="0" smtClean="0">
                <a:latin typeface="仿宋_GB2312" pitchFamily="49" charset="-122"/>
                <a:ea typeface="仿宋_GB2312" pitchFamily="49" charset="-122"/>
              </a:rPr>
              <a:t>函数依赖</a:t>
            </a:r>
            <a:endParaRPr lang="zh-CN" altLang="en-US" dirty="0"/>
          </a:p>
        </p:txBody>
      </p:sp>
      <p:sp>
        <p:nvSpPr>
          <p:cNvPr id="3" name="内容占位符 2"/>
          <p:cNvSpPr>
            <a:spLocks noGrp="1"/>
          </p:cNvSpPr>
          <p:nvPr>
            <p:ph idx="1"/>
          </p:nvPr>
        </p:nvSpPr>
        <p:spPr/>
        <p:txBody>
          <a:bodyPr/>
          <a:lstStyle/>
          <a:p>
            <a:pPr algn="just"/>
            <a:r>
              <a:rPr lang="zh-CN" altLang="en-US" sz="3400" dirty="0" smtClean="0"/>
              <a:t>数据的语义不仅表现为完整性约束，对关系模式的设计也提出了一定的要求。</a:t>
            </a:r>
          </a:p>
          <a:p>
            <a:pPr algn="just"/>
            <a:r>
              <a:rPr lang="zh-CN" altLang="en-US" sz="3400" dirty="0" smtClean="0"/>
              <a:t>如何构造一个合适的关系模式，应构造几个关系模式，每个关系模式由哪些属性组成等，都是数据库设计问题，确切地讲是关系数据库的逻辑设计问题。</a:t>
            </a:r>
            <a:endParaRPr lang="zh-CN" altLang="en-US" sz="3400" dirty="0"/>
          </a:p>
        </p:txBody>
      </p:sp>
      <p:sp>
        <p:nvSpPr>
          <p:cNvPr id="4" name="日期占位符 3"/>
          <p:cNvSpPr>
            <a:spLocks noGrp="1"/>
          </p:cNvSpPr>
          <p:nvPr>
            <p:ph type="dt" sz="half" idx="10"/>
          </p:nvPr>
        </p:nvSpPr>
        <p:spPr/>
        <p:txBody>
          <a:bodyPr/>
          <a:lstStyle/>
          <a:p>
            <a:pPr>
              <a:defRPr/>
            </a:pPr>
            <a:fld id="{1EEC4E4B-6E3E-4C95-A742-7B05610A64D3}"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pPr>
              <a:lnSpc>
                <a:spcPct val="100000"/>
              </a:lnSpc>
            </a:pPr>
            <a:r>
              <a:rPr lang="zh-CN" altLang="zh-CN" sz="2800" dirty="0"/>
              <a:t>例</a:t>
            </a:r>
            <a:r>
              <a:rPr lang="en-US" altLang="zh-CN" sz="2800" dirty="0"/>
              <a:t>9</a:t>
            </a:r>
            <a:r>
              <a:rPr lang="zh-CN" altLang="zh-CN" sz="2800" dirty="0"/>
              <a:t>．设有关系模式</a:t>
            </a:r>
            <a:r>
              <a:rPr lang="en-US" altLang="zh-CN" sz="2800" dirty="0"/>
              <a:t>R</a:t>
            </a:r>
            <a:r>
              <a:rPr lang="zh-CN" altLang="zh-CN" sz="2800" dirty="0"/>
              <a:t>（</a:t>
            </a:r>
            <a:r>
              <a:rPr lang="en-US" altLang="zh-CN" sz="2800" dirty="0"/>
              <a:t>U</a:t>
            </a:r>
            <a:r>
              <a:rPr lang="zh-CN" altLang="zh-CN" sz="2800" dirty="0"/>
              <a:t>，</a:t>
            </a:r>
            <a:r>
              <a:rPr lang="en-US" altLang="zh-CN" sz="2800" dirty="0"/>
              <a:t>F</a:t>
            </a:r>
            <a:r>
              <a:rPr lang="zh-CN" altLang="zh-CN" sz="2800" dirty="0"/>
              <a:t>），其中</a:t>
            </a:r>
            <a:r>
              <a:rPr lang="en-US" altLang="zh-CN" sz="2800" dirty="0"/>
              <a:t>U={A</a:t>
            </a:r>
            <a:r>
              <a:rPr lang="zh-CN" altLang="zh-CN" sz="2800" dirty="0"/>
              <a:t>，</a:t>
            </a:r>
            <a:r>
              <a:rPr lang="en-US" altLang="zh-CN" sz="2800" dirty="0"/>
              <a:t>B</a:t>
            </a:r>
            <a:r>
              <a:rPr lang="zh-CN" altLang="zh-CN" sz="2800" dirty="0"/>
              <a:t>，</a:t>
            </a:r>
            <a:r>
              <a:rPr lang="en-US" altLang="zh-CN" sz="2800" dirty="0"/>
              <a:t>C</a:t>
            </a:r>
            <a:r>
              <a:rPr lang="zh-CN" altLang="zh-CN" sz="2800" dirty="0"/>
              <a:t>，</a:t>
            </a:r>
            <a:r>
              <a:rPr lang="en-US" altLang="zh-CN" sz="2800" dirty="0"/>
              <a:t>D</a:t>
            </a:r>
            <a:r>
              <a:rPr lang="zh-CN" altLang="zh-CN" sz="2800" dirty="0"/>
              <a:t>，</a:t>
            </a:r>
            <a:r>
              <a:rPr lang="en-US" altLang="zh-CN" sz="2800" dirty="0"/>
              <a:t>E</a:t>
            </a:r>
            <a:r>
              <a:rPr lang="zh-CN" altLang="zh-CN" sz="2800" dirty="0"/>
              <a:t>，</a:t>
            </a:r>
            <a:r>
              <a:rPr lang="en-US" altLang="zh-CN" sz="2800" dirty="0"/>
              <a:t>G }</a:t>
            </a:r>
            <a:r>
              <a:rPr lang="zh-CN" altLang="zh-CN" sz="2800" dirty="0"/>
              <a:t>，</a:t>
            </a:r>
            <a:r>
              <a:rPr lang="en-US" altLang="zh-CN" sz="2800" dirty="0"/>
              <a:t>F={AB→E</a:t>
            </a:r>
            <a:r>
              <a:rPr lang="zh-CN" altLang="zh-CN" sz="2800" dirty="0"/>
              <a:t>，</a:t>
            </a:r>
            <a:r>
              <a:rPr lang="en-US" altLang="zh-CN" sz="2800" dirty="0"/>
              <a:t>AC→G</a:t>
            </a:r>
            <a:r>
              <a:rPr lang="zh-CN" altLang="zh-CN" sz="2800" dirty="0"/>
              <a:t>，</a:t>
            </a:r>
            <a:r>
              <a:rPr lang="en-US" altLang="zh-CN" sz="2800" dirty="0"/>
              <a:t>AD→B</a:t>
            </a:r>
            <a:r>
              <a:rPr lang="zh-CN" altLang="zh-CN" sz="2800" dirty="0"/>
              <a:t>，</a:t>
            </a:r>
            <a:r>
              <a:rPr lang="en-US" altLang="zh-CN" sz="2800" dirty="0"/>
              <a:t>B→C</a:t>
            </a:r>
            <a:r>
              <a:rPr lang="zh-CN" altLang="zh-CN" sz="2800" dirty="0"/>
              <a:t>，</a:t>
            </a:r>
            <a:r>
              <a:rPr lang="en-US" altLang="zh-CN" sz="2800" dirty="0"/>
              <a:t>C→D}</a:t>
            </a:r>
            <a:r>
              <a:rPr lang="zh-CN" altLang="zh-CN" sz="2800" dirty="0"/>
              <a:t>，求</a:t>
            </a:r>
            <a:r>
              <a:rPr lang="en-US" altLang="zh-CN" sz="2800" dirty="0"/>
              <a:t>R</a:t>
            </a:r>
            <a:r>
              <a:rPr lang="zh-CN" altLang="zh-CN" sz="2800" dirty="0"/>
              <a:t>的所有候选键。</a:t>
            </a:r>
          </a:p>
          <a:p>
            <a:pPr>
              <a:lnSpc>
                <a:spcPct val="100000"/>
              </a:lnSpc>
            </a:pPr>
            <a:r>
              <a:rPr lang="zh-CN" altLang="zh-CN" sz="2800" dirty="0" smtClean="0"/>
              <a:t>解</a:t>
            </a:r>
            <a:r>
              <a:rPr lang="en-US" altLang="zh-CN" sz="2800" dirty="0" smtClean="0"/>
              <a:t>: </a:t>
            </a:r>
            <a:r>
              <a:rPr lang="zh-CN" altLang="zh-CN" sz="2800" dirty="0" smtClean="0"/>
              <a:t>通过观察</a:t>
            </a:r>
            <a:r>
              <a:rPr lang="en-US" altLang="zh-CN" sz="2800" dirty="0" smtClean="0"/>
              <a:t>F</a:t>
            </a:r>
            <a:r>
              <a:rPr lang="zh-CN" altLang="zh-CN" sz="2800" dirty="0" smtClean="0"/>
              <a:t>中的函数依赖，发现：</a:t>
            </a:r>
          </a:p>
          <a:p>
            <a:pPr marL="895350" lvl="1" indent="-457200">
              <a:lnSpc>
                <a:spcPct val="100000"/>
              </a:lnSpc>
            </a:pPr>
            <a:r>
              <a:rPr lang="en-US" altLang="zh-CN" sz="2800" dirty="0" smtClean="0"/>
              <a:t>A</a:t>
            </a:r>
            <a:r>
              <a:rPr lang="zh-CN" altLang="zh-CN" sz="2800" dirty="0" smtClean="0"/>
              <a:t>是</a:t>
            </a:r>
            <a:r>
              <a:rPr lang="en-US" altLang="zh-CN" sz="2800" dirty="0" smtClean="0"/>
              <a:t>L</a:t>
            </a:r>
            <a:r>
              <a:rPr lang="zh-CN" altLang="zh-CN" sz="2800" dirty="0" smtClean="0"/>
              <a:t>类属性，故</a:t>
            </a:r>
            <a:r>
              <a:rPr lang="en-US" altLang="zh-CN" sz="2800" dirty="0" smtClean="0"/>
              <a:t>A</a:t>
            </a:r>
            <a:r>
              <a:rPr lang="zh-CN" altLang="zh-CN" sz="2800" dirty="0" smtClean="0"/>
              <a:t>必定在</a:t>
            </a:r>
            <a:r>
              <a:rPr lang="en-US" altLang="zh-CN" sz="2800" dirty="0" smtClean="0"/>
              <a:t>R</a:t>
            </a:r>
            <a:r>
              <a:rPr lang="zh-CN" altLang="zh-CN" sz="2800" dirty="0" smtClean="0"/>
              <a:t>的任何一个候选键中</a:t>
            </a:r>
          </a:p>
          <a:p>
            <a:pPr marL="895350" lvl="1" indent="-457200">
              <a:lnSpc>
                <a:spcPct val="100000"/>
              </a:lnSpc>
            </a:pPr>
            <a:r>
              <a:rPr lang="en-US" altLang="zh-CN" sz="2800" dirty="0" smtClean="0"/>
              <a:t>E</a:t>
            </a:r>
            <a:r>
              <a:rPr lang="zh-CN" altLang="zh-CN" sz="2800" dirty="0" smtClean="0"/>
              <a:t>、</a:t>
            </a:r>
            <a:r>
              <a:rPr lang="en-US" altLang="zh-CN" sz="2800" dirty="0" smtClean="0"/>
              <a:t>G</a:t>
            </a:r>
            <a:r>
              <a:rPr lang="zh-CN" altLang="zh-CN" sz="2800" dirty="0" smtClean="0"/>
              <a:t>是两个</a:t>
            </a:r>
            <a:r>
              <a:rPr lang="en-US" altLang="zh-CN" sz="2800" dirty="0" smtClean="0"/>
              <a:t>R </a:t>
            </a:r>
            <a:r>
              <a:rPr lang="zh-CN" altLang="zh-CN" sz="2800" dirty="0" smtClean="0"/>
              <a:t>类属性，故</a:t>
            </a:r>
            <a:r>
              <a:rPr lang="en-US" altLang="zh-CN" sz="2800" dirty="0" smtClean="0"/>
              <a:t>E</a:t>
            </a:r>
            <a:r>
              <a:rPr lang="zh-CN" altLang="zh-CN" sz="2800" dirty="0" smtClean="0"/>
              <a:t>、</a:t>
            </a:r>
            <a:r>
              <a:rPr lang="en-US" altLang="zh-CN" sz="2800" dirty="0" smtClean="0"/>
              <a:t>G</a:t>
            </a:r>
            <a:r>
              <a:rPr lang="zh-CN" altLang="zh-CN" sz="2800" dirty="0" smtClean="0"/>
              <a:t>一定不包含在</a:t>
            </a:r>
            <a:r>
              <a:rPr lang="en-US" altLang="zh-CN" sz="2800" dirty="0" smtClean="0"/>
              <a:t>R</a:t>
            </a:r>
            <a:r>
              <a:rPr lang="zh-CN" altLang="zh-CN" sz="2800" dirty="0" smtClean="0"/>
              <a:t>的任何候选键中。</a:t>
            </a:r>
          </a:p>
          <a:p>
            <a:pPr marL="895350" lvl="1" indent="-457200">
              <a:lnSpc>
                <a:spcPct val="100000"/>
              </a:lnSpc>
            </a:pPr>
            <a:r>
              <a:rPr lang="zh-CN" altLang="zh-CN" sz="2800" dirty="0" smtClean="0"/>
              <a:t>由于</a:t>
            </a:r>
            <a:r>
              <a:rPr lang="en-US" altLang="zh-CN" sz="2800" dirty="0" smtClean="0"/>
              <a:t>A</a:t>
            </a:r>
            <a:r>
              <a:rPr lang="en-US" altLang="zh-CN" sz="2800" baseline="30000" dirty="0" smtClean="0"/>
              <a:t>+  </a:t>
            </a:r>
            <a:r>
              <a:rPr lang="en-US" altLang="zh-CN" sz="2800" dirty="0" smtClean="0"/>
              <a:t>= A </a:t>
            </a:r>
            <a:r>
              <a:rPr lang="zh-CN" altLang="zh-CN" sz="2800" dirty="0" smtClean="0"/>
              <a:t>≠ </a:t>
            </a:r>
            <a:r>
              <a:rPr lang="en-US" altLang="zh-CN" sz="2800" dirty="0" smtClean="0"/>
              <a:t>ABCDEG</a:t>
            </a:r>
            <a:r>
              <a:rPr lang="zh-CN" altLang="zh-CN" sz="2800" dirty="0" smtClean="0"/>
              <a:t>，故</a:t>
            </a:r>
            <a:r>
              <a:rPr lang="en-US" altLang="zh-CN" sz="2800" dirty="0" smtClean="0"/>
              <a:t>A</a:t>
            </a:r>
            <a:r>
              <a:rPr lang="zh-CN" altLang="zh-CN" sz="2800" dirty="0" smtClean="0"/>
              <a:t>不能单独作为候选键。</a:t>
            </a:r>
            <a:endParaRPr lang="zh-CN" altLang="en-US" sz="28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40</a:t>
            </a:fld>
            <a:endParaRPr lang="zh-CN" altLang="en-US"/>
          </a:p>
        </p:txBody>
      </p:sp>
    </p:spTree>
    <p:extLst>
      <p:ext uri="{BB962C8B-B14F-4D97-AF65-F5344CB8AC3E}">
        <p14:creationId xmlns:p14="http://schemas.microsoft.com/office/powerpoint/2010/main" val="1644857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9</a:t>
            </a:r>
            <a:r>
              <a:rPr lang="zh-CN" altLang="en-US" dirty="0" smtClean="0"/>
              <a:t>（续）</a:t>
            </a:r>
            <a:endParaRPr lang="zh-CN" altLang="en-US" dirty="0"/>
          </a:p>
        </p:txBody>
      </p:sp>
      <p:sp>
        <p:nvSpPr>
          <p:cNvPr id="3" name="内容占位符 2"/>
          <p:cNvSpPr>
            <a:spLocks noGrp="1"/>
          </p:cNvSpPr>
          <p:nvPr>
            <p:ph idx="1"/>
          </p:nvPr>
        </p:nvSpPr>
        <p:spPr/>
        <p:txBody>
          <a:bodyPr/>
          <a:lstStyle/>
          <a:p>
            <a:r>
              <a:rPr lang="en-US" altLang="zh-CN" sz="2800" dirty="0"/>
              <a:t>B</a:t>
            </a:r>
            <a:r>
              <a:rPr lang="zh-CN" altLang="zh-CN" sz="2800" dirty="0"/>
              <a:t>、</a:t>
            </a:r>
            <a:r>
              <a:rPr lang="en-US" altLang="zh-CN" sz="2800" dirty="0"/>
              <a:t>C</a:t>
            </a:r>
            <a:r>
              <a:rPr lang="zh-CN" altLang="zh-CN" sz="2800" dirty="0"/>
              <a:t>、</a:t>
            </a:r>
            <a:r>
              <a:rPr lang="en-US" altLang="zh-CN" sz="2800" dirty="0"/>
              <a:t>D </a:t>
            </a:r>
            <a:r>
              <a:rPr lang="zh-CN" altLang="zh-CN" sz="2800" dirty="0"/>
              <a:t>三个属性均是</a:t>
            </a:r>
            <a:r>
              <a:rPr lang="en-US" altLang="zh-CN" sz="2800" dirty="0"/>
              <a:t>LR </a:t>
            </a:r>
            <a:r>
              <a:rPr lang="zh-CN" altLang="zh-CN" sz="2800" dirty="0"/>
              <a:t>类属性，则这三个属性中必有部分或全部在某个候选键中。下面将</a:t>
            </a:r>
            <a:r>
              <a:rPr lang="en-US" altLang="zh-CN" sz="2800" dirty="0"/>
              <a:t>B</a:t>
            </a:r>
            <a:r>
              <a:rPr lang="zh-CN" altLang="zh-CN" sz="2800" dirty="0"/>
              <a:t>、</a:t>
            </a:r>
            <a:r>
              <a:rPr lang="en-US" altLang="zh-CN" sz="2800" dirty="0"/>
              <a:t>C</a:t>
            </a:r>
            <a:r>
              <a:rPr lang="zh-CN" altLang="zh-CN" sz="2800" dirty="0"/>
              <a:t>、</a:t>
            </a:r>
            <a:r>
              <a:rPr lang="en-US" altLang="zh-CN" sz="2800" dirty="0"/>
              <a:t>D </a:t>
            </a:r>
            <a:r>
              <a:rPr lang="zh-CN" altLang="zh-CN" sz="2800" dirty="0"/>
              <a:t>依次与</a:t>
            </a:r>
            <a:r>
              <a:rPr lang="en-US" altLang="zh-CN" sz="2800" dirty="0"/>
              <a:t>A </a:t>
            </a:r>
            <a:r>
              <a:rPr lang="zh-CN" altLang="zh-CN" sz="2800" dirty="0"/>
              <a:t>结合，分别求闭包：</a:t>
            </a:r>
          </a:p>
          <a:p>
            <a:pPr lvl="0"/>
            <a:r>
              <a:rPr lang="en-US" altLang="zh-CN" sz="2800" dirty="0"/>
              <a:t>(AB)</a:t>
            </a:r>
            <a:r>
              <a:rPr lang="en-US" altLang="zh-CN" sz="2800" baseline="30000" dirty="0"/>
              <a:t>+</a:t>
            </a:r>
            <a:r>
              <a:rPr lang="en-US" altLang="zh-CN" sz="2800" dirty="0"/>
              <a:t> = ABCDEG</a:t>
            </a:r>
            <a:r>
              <a:rPr lang="zh-CN" altLang="zh-CN" sz="2800" dirty="0"/>
              <a:t>，因此</a:t>
            </a:r>
            <a:r>
              <a:rPr lang="en-US" altLang="zh-CN" sz="2800" dirty="0"/>
              <a:t>AB</a:t>
            </a:r>
            <a:r>
              <a:rPr lang="zh-CN" altLang="zh-CN" sz="2800" dirty="0"/>
              <a:t>为</a:t>
            </a:r>
            <a:r>
              <a:rPr lang="en-US" altLang="zh-CN" sz="2800" dirty="0"/>
              <a:t>R</a:t>
            </a:r>
            <a:r>
              <a:rPr lang="zh-CN" altLang="zh-CN" sz="2800" dirty="0"/>
              <a:t>的一个候选键；</a:t>
            </a:r>
          </a:p>
          <a:p>
            <a:pPr lvl="0"/>
            <a:r>
              <a:rPr lang="en-US" altLang="zh-CN" sz="2800" dirty="0"/>
              <a:t>(AC)</a:t>
            </a:r>
            <a:r>
              <a:rPr lang="en-US" altLang="zh-CN" sz="2800" baseline="30000" dirty="0"/>
              <a:t>+</a:t>
            </a:r>
            <a:r>
              <a:rPr lang="en-US" altLang="zh-CN" sz="2800" dirty="0"/>
              <a:t> = ABCDEG</a:t>
            </a:r>
            <a:r>
              <a:rPr lang="zh-CN" altLang="zh-CN" sz="2800" dirty="0"/>
              <a:t>，因此</a:t>
            </a:r>
            <a:r>
              <a:rPr lang="en-US" altLang="zh-CN" sz="2800" dirty="0"/>
              <a:t>AC</a:t>
            </a:r>
            <a:r>
              <a:rPr lang="zh-CN" altLang="zh-CN" sz="2800" dirty="0"/>
              <a:t>为</a:t>
            </a:r>
            <a:r>
              <a:rPr lang="en-US" altLang="zh-CN" sz="2800" dirty="0"/>
              <a:t>R </a:t>
            </a:r>
            <a:r>
              <a:rPr lang="zh-CN" altLang="zh-CN" sz="2800" dirty="0"/>
              <a:t>的一个候选键；</a:t>
            </a:r>
          </a:p>
          <a:p>
            <a:pPr lvl="0"/>
            <a:r>
              <a:rPr lang="en-US" altLang="zh-CN" sz="2800" dirty="0"/>
              <a:t>(AD)</a:t>
            </a:r>
            <a:r>
              <a:rPr lang="en-US" altLang="zh-CN" sz="2800" baseline="30000" dirty="0"/>
              <a:t>+ </a:t>
            </a:r>
            <a:r>
              <a:rPr lang="en-US" altLang="zh-CN" sz="2800" dirty="0"/>
              <a:t>= ABCDEG</a:t>
            </a:r>
            <a:r>
              <a:rPr lang="zh-CN" altLang="zh-CN" sz="2800" dirty="0"/>
              <a:t>，因此</a:t>
            </a:r>
            <a:r>
              <a:rPr lang="en-US" altLang="zh-CN" sz="2800" dirty="0"/>
              <a:t>AD</a:t>
            </a:r>
            <a:r>
              <a:rPr lang="zh-CN" altLang="zh-CN" sz="2800" dirty="0"/>
              <a:t>为</a:t>
            </a:r>
            <a:r>
              <a:rPr lang="en-US" altLang="zh-CN" sz="2800" dirty="0"/>
              <a:t>R </a:t>
            </a:r>
            <a:r>
              <a:rPr lang="zh-CN" altLang="zh-CN" sz="2800" dirty="0"/>
              <a:t>的一个候选键。</a:t>
            </a:r>
          </a:p>
          <a:p>
            <a:r>
              <a:rPr lang="zh-CN" altLang="zh-CN" sz="2800" dirty="0"/>
              <a:t>综上所述，关系模式</a:t>
            </a:r>
            <a:r>
              <a:rPr lang="en-US" altLang="zh-CN" sz="2800" dirty="0"/>
              <a:t>R </a:t>
            </a:r>
            <a:r>
              <a:rPr lang="zh-CN" altLang="zh-CN" sz="2800" dirty="0"/>
              <a:t>共有三个候选键：</a:t>
            </a:r>
            <a:r>
              <a:rPr lang="en-US" altLang="zh-CN" sz="2800" dirty="0"/>
              <a:t>AB</a:t>
            </a:r>
            <a:r>
              <a:rPr lang="zh-CN" altLang="zh-CN" sz="2800" dirty="0"/>
              <a:t>、</a:t>
            </a:r>
            <a:r>
              <a:rPr lang="en-US" altLang="zh-CN" sz="2800" dirty="0"/>
              <a:t>AC</a:t>
            </a:r>
            <a:r>
              <a:rPr lang="zh-CN" altLang="zh-CN" sz="2800" dirty="0"/>
              <a:t>和</a:t>
            </a:r>
            <a:r>
              <a:rPr lang="en-US" altLang="zh-CN" sz="2800" dirty="0"/>
              <a:t>AD</a:t>
            </a:r>
            <a:endParaRPr lang="zh-CN" altLang="en-US" sz="28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41</a:t>
            </a:fld>
            <a:endParaRPr lang="zh-CN" altLang="en-US"/>
          </a:p>
        </p:txBody>
      </p:sp>
    </p:spTree>
    <p:extLst>
      <p:ext uri="{BB962C8B-B14F-4D97-AF65-F5344CB8AC3E}">
        <p14:creationId xmlns:p14="http://schemas.microsoft.com/office/powerpoint/2010/main" val="1093589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8.1.5 </a:t>
            </a:r>
            <a:r>
              <a:rPr lang="zh-CN" altLang="en-US" dirty="0" smtClean="0"/>
              <a:t>极</a:t>
            </a:r>
            <a:r>
              <a:rPr lang="zh-CN" altLang="zh-CN" dirty="0" smtClean="0"/>
              <a:t>小</a:t>
            </a:r>
            <a:r>
              <a:rPr lang="zh-CN" altLang="zh-CN" dirty="0" smtClean="0"/>
              <a:t>函数依赖</a:t>
            </a:r>
            <a:r>
              <a:rPr lang="zh-CN" altLang="zh-CN" dirty="0" smtClean="0"/>
              <a:t>集</a:t>
            </a:r>
            <a:endParaRPr lang="zh-CN" altLang="en-US" dirty="0"/>
          </a:p>
        </p:txBody>
      </p:sp>
      <p:sp>
        <p:nvSpPr>
          <p:cNvPr id="3" name="内容占位符 2"/>
          <p:cNvSpPr>
            <a:spLocks noGrp="1"/>
          </p:cNvSpPr>
          <p:nvPr>
            <p:ph idx="1"/>
          </p:nvPr>
        </p:nvSpPr>
        <p:spPr/>
        <p:txBody>
          <a:bodyPr/>
          <a:lstStyle/>
          <a:p>
            <a:r>
              <a:rPr lang="zh-CN" altLang="zh-CN" dirty="0" smtClean="0"/>
              <a:t>对于一组函数依赖</a:t>
            </a:r>
            <a:r>
              <a:rPr lang="en-US" altLang="zh-CN" dirty="0" smtClean="0"/>
              <a:t>Y</a:t>
            </a:r>
            <a:r>
              <a:rPr lang="zh-CN" altLang="zh-CN" dirty="0" smtClean="0"/>
              <a:t>和另一组函数依赖</a:t>
            </a:r>
            <a:r>
              <a:rPr lang="en-US" altLang="zh-CN" dirty="0" smtClean="0"/>
              <a:t>X</a:t>
            </a:r>
            <a:r>
              <a:rPr lang="zh-CN" altLang="zh-CN" dirty="0" smtClean="0"/>
              <a:t>，如果</a:t>
            </a:r>
            <a:r>
              <a:rPr lang="en-US" altLang="zh-CN" dirty="0" smtClean="0"/>
              <a:t>Y</a:t>
            </a:r>
            <a:r>
              <a:rPr lang="zh-CN" altLang="zh-CN" dirty="0" smtClean="0"/>
              <a:t>中的每个函数依赖都在</a:t>
            </a:r>
            <a:r>
              <a:rPr lang="en-US" altLang="zh-CN" dirty="0" smtClean="0"/>
              <a:t>X</a:t>
            </a:r>
            <a:r>
              <a:rPr lang="en-US" altLang="zh-CN" baseline="30000" dirty="0" smtClean="0"/>
              <a:t>+</a:t>
            </a:r>
            <a:r>
              <a:rPr lang="zh-CN" altLang="zh-CN" dirty="0" smtClean="0"/>
              <a:t>中，也就是说，</a:t>
            </a:r>
            <a:r>
              <a:rPr lang="en-US" altLang="zh-CN" dirty="0" smtClean="0"/>
              <a:t>Y</a:t>
            </a:r>
            <a:r>
              <a:rPr lang="zh-CN" altLang="zh-CN" dirty="0" smtClean="0"/>
              <a:t>中的每个函数依赖都可以从</a:t>
            </a:r>
            <a:r>
              <a:rPr lang="en-US" altLang="zh-CN" dirty="0" smtClean="0"/>
              <a:t>X</a:t>
            </a:r>
            <a:r>
              <a:rPr lang="zh-CN" altLang="zh-CN" dirty="0" smtClean="0"/>
              <a:t>推导出，则称</a:t>
            </a:r>
            <a:r>
              <a:rPr lang="en-US" altLang="zh-CN" dirty="0" smtClean="0"/>
              <a:t>Y</a:t>
            </a:r>
            <a:r>
              <a:rPr lang="zh-CN" altLang="zh-CN" dirty="0" smtClean="0"/>
              <a:t>被</a:t>
            </a:r>
            <a:r>
              <a:rPr lang="en-US" altLang="zh-CN" dirty="0" smtClean="0"/>
              <a:t>X</a:t>
            </a:r>
            <a:r>
              <a:rPr lang="zh-CN" altLang="zh-CN" dirty="0" smtClean="0">
                <a:solidFill>
                  <a:srgbClr val="FF0000"/>
                </a:solidFill>
              </a:rPr>
              <a:t>覆盖</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D6D6EEBE-8E26-4C1C-8F67-A9163697EDC5}"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42</a:t>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极小函数依赖</a:t>
            </a:r>
            <a:r>
              <a:rPr lang="zh-CN" altLang="en-US" dirty="0" smtClean="0"/>
              <a:t>集</a:t>
            </a:r>
            <a:endParaRPr lang="zh-CN" altLang="en-US" dirty="0"/>
          </a:p>
        </p:txBody>
      </p:sp>
      <p:sp>
        <p:nvSpPr>
          <p:cNvPr id="3" name="内容占位符 2"/>
          <p:cNvSpPr>
            <a:spLocks noGrp="1"/>
          </p:cNvSpPr>
          <p:nvPr>
            <p:ph idx="1"/>
          </p:nvPr>
        </p:nvSpPr>
        <p:spPr/>
        <p:txBody>
          <a:bodyPr/>
          <a:lstStyle/>
          <a:p>
            <a:pPr marL="95250" indent="-95250">
              <a:buNone/>
            </a:pPr>
            <a:r>
              <a:rPr lang="en-US" altLang="zh-CN" sz="2800" dirty="0" smtClean="0"/>
              <a:t> </a:t>
            </a:r>
            <a:r>
              <a:rPr lang="zh-CN" altLang="zh-CN" sz="2800" dirty="0" smtClean="0"/>
              <a:t>对</a:t>
            </a:r>
            <a:r>
              <a:rPr lang="zh-CN" altLang="zh-CN" sz="2800" dirty="0"/>
              <a:t>关系模式</a:t>
            </a:r>
            <a:r>
              <a:rPr lang="en-US" altLang="zh-CN" sz="2800" dirty="0"/>
              <a:t>R</a:t>
            </a:r>
            <a:r>
              <a:rPr lang="zh-CN" altLang="zh-CN" sz="2800" dirty="0"/>
              <a:t>（</a:t>
            </a:r>
            <a:r>
              <a:rPr lang="en-US" altLang="zh-CN" sz="2800" dirty="0"/>
              <a:t>U</a:t>
            </a:r>
            <a:r>
              <a:rPr lang="zh-CN" altLang="zh-CN" sz="2800" dirty="0"/>
              <a:t>，</a:t>
            </a:r>
            <a:r>
              <a:rPr lang="en-US" altLang="zh-CN" sz="2800" dirty="0"/>
              <a:t>F</a:t>
            </a:r>
            <a:r>
              <a:rPr lang="zh-CN" altLang="zh-CN" sz="2800" dirty="0"/>
              <a:t>），如果函数依赖集</a:t>
            </a:r>
            <a:r>
              <a:rPr lang="en-US" altLang="zh-CN" sz="2800" dirty="0"/>
              <a:t>F</a:t>
            </a:r>
            <a:r>
              <a:rPr lang="zh-CN" altLang="zh-CN" sz="2800" dirty="0"/>
              <a:t>满足下列</a:t>
            </a:r>
            <a:r>
              <a:rPr lang="zh-CN" altLang="zh-CN" sz="2800" dirty="0" smtClean="0"/>
              <a:t>条件，</a:t>
            </a:r>
            <a:r>
              <a:rPr lang="zh-CN" altLang="zh-CN" sz="2800" dirty="0"/>
              <a:t>则称</a:t>
            </a:r>
            <a:r>
              <a:rPr lang="en-US" altLang="zh-CN" sz="2800" dirty="0"/>
              <a:t>F</a:t>
            </a:r>
            <a:r>
              <a:rPr lang="zh-CN" altLang="zh-CN" sz="2800" dirty="0"/>
              <a:t>为</a:t>
            </a:r>
            <a:r>
              <a:rPr lang="en-US" altLang="zh-CN" sz="2800" dirty="0"/>
              <a:t>R</a:t>
            </a:r>
            <a:r>
              <a:rPr lang="zh-CN" altLang="zh-CN" sz="2800" dirty="0"/>
              <a:t>的一个极小函数依赖集（或称为最小依赖集、最小覆盖），记为</a:t>
            </a:r>
            <a:r>
              <a:rPr lang="en-US" altLang="zh-CN" sz="2800" dirty="0" err="1"/>
              <a:t>F</a:t>
            </a:r>
            <a:r>
              <a:rPr lang="en-US" altLang="zh-CN" sz="2800" baseline="-25000" dirty="0" err="1"/>
              <a:t>min</a:t>
            </a:r>
            <a:r>
              <a:rPr lang="zh-CN" altLang="zh-CN" sz="2800" dirty="0"/>
              <a:t>。</a:t>
            </a:r>
            <a:endParaRPr lang="zh-CN" altLang="zh-CN" sz="2800" dirty="0" smtClean="0"/>
          </a:p>
          <a:p>
            <a:pPr lvl="0"/>
            <a:r>
              <a:rPr lang="en-US" altLang="zh-CN" sz="2800" dirty="0"/>
              <a:t>F</a:t>
            </a:r>
            <a:r>
              <a:rPr lang="zh-CN" altLang="zh-CN" sz="2800" dirty="0"/>
              <a:t>中每个函数依赖的右部仅含有一个属性。</a:t>
            </a:r>
            <a:r>
              <a:rPr lang="en-US" altLang="zh-CN" sz="2800" dirty="0"/>
              <a:t> </a:t>
            </a:r>
            <a:endParaRPr lang="zh-CN" altLang="zh-CN" sz="2800" dirty="0"/>
          </a:p>
          <a:p>
            <a:pPr lvl="0"/>
            <a:r>
              <a:rPr lang="en-US" altLang="zh-CN" sz="2800" dirty="0"/>
              <a:t>F</a:t>
            </a:r>
            <a:r>
              <a:rPr lang="zh-CN" altLang="zh-CN" sz="2800" dirty="0"/>
              <a:t>中每个函数依赖的左部不存在多余的属性，即不存在这样的函数依赖</a:t>
            </a:r>
            <a:r>
              <a:rPr lang="en-US" altLang="zh-CN" sz="2800" dirty="0"/>
              <a:t>X→A</a:t>
            </a:r>
            <a:r>
              <a:rPr lang="zh-CN" altLang="zh-CN" sz="2800" dirty="0"/>
              <a:t>，</a:t>
            </a:r>
            <a:r>
              <a:rPr lang="en-US" altLang="zh-CN" sz="2800" dirty="0"/>
              <a:t>X</a:t>
            </a:r>
            <a:r>
              <a:rPr lang="zh-CN" altLang="zh-CN" sz="2800" dirty="0"/>
              <a:t>有真子集</a:t>
            </a:r>
            <a:r>
              <a:rPr lang="en-US" altLang="zh-CN" sz="2800" dirty="0"/>
              <a:t>Z</a:t>
            </a:r>
            <a:r>
              <a:rPr lang="zh-CN" altLang="zh-CN" sz="2800" dirty="0"/>
              <a:t>使得</a:t>
            </a:r>
            <a:r>
              <a:rPr lang="en-US" altLang="zh-CN" sz="2800" dirty="0"/>
              <a:t> F </a:t>
            </a:r>
            <a:r>
              <a:rPr lang="zh-CN" altLang="zh-CN" sz="2800" dirty="0"/>
              <a:t>与</a:t>
            </a:r>
            <a:r>
              <a:rPr lang="en-US" altLang="zh-CN" sz="2800" dirty="0"/>
              <a:t> (F-{X→A}) ∪{Z→A} </a:t>
            </a:r>
            <a:r>
              <a:rPr lang="zh-CN" altLang="zh-CN" sz="2800" dirty="0"/>
              <a:t>等价。</a:t>
            </a:r>
          </a:p>
          <a:p>
            <a:r>
              <a:rPr lang="en-US" altLang="zh-CN" sz="2800" dirty="0"/>
              <a:t>F</a:t>
            </a:r>
            <a:r>
              <a:rPr lang="zh-CN" altLang="zh-CN" sz="2800" dirty="0"/>
              <a:t>中不存在多余的函数依赖，即不存在这样的函数依赖</a:t>
            </a:r>
            <a:r>
              <a:rPr lang="en-US" altLang="zh-CN" sz="2800" dirty="0"/>
              <a:t>X→A</a:t>
            </a:r>
            <a:r>
              <a:rPr lang="zh-CN" altLang="zh-CN" sz="2800" dirty="0"/>
              <a:t>，使得</a:t>
            </a:r>
            <a:r>
              <a:rPr lang="en-US" altLang="zh-CN" sz="2800" dirty="0"/>
              <a:t> F </a:t>
            </a:r>
            <a:r>
              <a:rPr lang="zh-CN" altLang="zh-CN" sz="2800" dirty="0"/>
              <a:t>与</a:t>
            </a:r>
            <a:r>
              <a:rPr lang="en-US" altLang="zh-CN" sz="2800" dirty="0"/>
              <a:t> F-{X→A} </a:t>
            </a:r>
            <a:r>
              <a:rPr lang="zh-CN" altLang="zh-CN" sz="2800" dirty="0"/>
              <a:t>等价。</a:t>
            </a:r>
            <a:endParaRPr lang="zh-CN" altLang="en-US" sz="2800" dirty="0"/>
          </a:p>
        </p:txBody>
      </p:sp>
      <p:sp>
        <p:nvSpPr>
          <p:cNvPr id="4" name="日期占位符 3"/>
          <p:cNvSpPr>
            <a:spLocks noGrp="1"/>
          </p:cNvSpPr>
          <p:nvPr>
            <p:ph type="dt" sz="half" idx="10"/>
          </p:nvPr>
        </p:nvSpPr>
        <p:spPr/>
        <p:txBody>
          <a:bodyPr/>
          <a:lstStyle/>
          <a:p>
            <a:pPr>
              <a:defRPr/>
            </a:pPr>
            <a:fld id="{353F9D6D-A814-4D70-A8C6-8ECBC55AA70F}" type="datetime8">
              <a:rPr lang="zh-CN" altLang="en-US" smtClean="0"/>
              <a:t>2016年3月6日10时10分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43</a:t>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计算极小函数依赖集的算法</a:t>
            </a:r>
            <a:endParaRPr lang="zh-CN" altLang="en-US" dirty="0"/>
          </a:p>
        </p:txBody>
      </p:sp>
      <p:sp>
        <p:nvSpPr>
          <p:cNvPr id="3" name="内容占位符 2"/>
          <p:cNvSpPr>
            <a:spLocks noGrp="1"/>
          </p:cNvSpPr>
          <p:nvPr>
            <p:ph idx="1"/>
          </p:nvPr>
        </p:nvSpPr>
        <p:spPr>
          <a:xfrm>
            <a:off x="566738" y="1340768"/>
            <a:ext cx="8001000" cy="4752528"/>
          </a:xfrm>
        </p:spPr>
        <p:txBody>
          <a:bodyPr/>
          <a:lstStyle/>
          <a:p>
            <a:pPr>
              <a:spcBef>
                <a:spcPts val="0"/>
              </a:spcBef>
            </a:pPr>
            <a:r>
              <a:rPr lang="zh-CN" altLang="en-US" sz="2800" dirty="0"/>
              <a:t>使</a:t>
            </a:r>
            <a:r>
              <a:rPr lang="en-US" altLang="zh-CN" sz="2800" dirty="0"/>
              <a:t>F</a:t>
            </a:r>
            <a:r>
              <a:rPr lang="zh-CN" altLang="en-US" sz="2800" dirty="0"/>
              <a:t>中每个函数依赖的右部都只有一个属性。</a:t>
            </a:r>
          </a:p>
          <a:p>
            <a:pPr marL="0" indent="0">
              <a:spcBef>
                <a:spcPts val="0"/>
              </a:spcBef>
              <a:buNone/>
            </a:pPr>
            <a:r>
              <a:rPr lang="zh-CN" altLang="en-US" sz="2800" dirty="0" smtClean="0"/>
              <a:t>  逐一</a:t>
            </a:r>
            <a:r>
              <a:rPr lang="zh-CN" altLang="en-US" sz="2800" dirty="0"/>
              <a:t>检查</a:t>
            </a:r>
            <a:r>
              <a:rPr lang="en-US" altLang="zh-CN" sz="2800" dirty="0"/>
              <a:t>F</a:t>
            </a:r>
            <a:r>
              <a:rPr lang="zh-CN" altLang="en-US" sz="2800" dirty="0"/>
              <a:t>中各函数依赖</a:t>
            </a:r>
            <a:r>
              <a:rPr lang="en-US" altLang="zh-CN" sz="2800" dirty="0"/>
              <a:t>X→Y</a:t>
            </a:r>
            <a:r>
              <a:rPr lang="zh-CN" altLang="en-US" sz="2800" dirty="0"/>
              <a:t>，若</a:t>
            </a:r>
            <a:r>
              <a:rPr lang="en-US" altLang="zh-CN" sz="2800" dirty="0"/>
              <a:t>Y=A</a:t>
            </a:r>
            <a:r>
              <a:rPr lang="en-US" altLang="zh-CN" sz="2800" baseline="-25000" dirty="0"/>
              <a:t>1</a:t>
            </a:r>
            <a:r>
              <a:rPr lang="en-US" altLang="zh-CN" sz="2800" dirty="0"/>
              <a:t>A</a:t>
            </a:r>
            <a:r>
              <a:rPr lang="en-US" altLang="zh-CN" sz="2800" baseline="-25000" dirty="0"/>
              <a:t>2</a:t>
            </a:r>
            <a:r>
              <a:rPr lang="en-US" altLang="zh-CN" sz="2800" dirty="0"/>
              <a:t>…</a:t>
            </a:r>
            <a:r>
              <a:rPr lang="en-US" altLang="zh-CN" sz="2800" dirty="0" err="1"/>
              <a:t>A</a:t>
            </a:r>
            <a:r>
              <a:rPr lang="en-US" altLang="zh-CN" sz="2800" baseline="-25000" dirty="0" err="1"/>
              <a:t>k</a:t>
            </a:r>
            <a:r>
              <a:rPr lang="zh-CN" altLang="en-US" sz="2800" dirty="0"/>
              <a:t>（</a:t>
            </a:r>
            <a:r>
              <a:rPr lang="en-US" altLang="zh-CN" sz="2800" dirty="0"/>
              <a:t>k≥2</a:t>
            </a:r>
            <a:r>
              <a:rPr lang="zh-CN" altLang="en-US" sz="2800" dirty="0"/>
              <a:t>），则用</a:t>
            </a:r>
            <a:r>
              <a:rPr lang="en-US" altLang="zh-CN" sz="2800" dirty="0"/>
              <a:t>{</a:t>
            </a:r>
            <a:r>
              <a:rPr lang="en-US" altLang="zh-CN" sz="2800" dirty="0" err="1"/>
              <a:t>X→Aj|j</a:t>
            </a:r>
            <a:r>
              <a:rPr lang="en-US" altLang="zh-CN" sz="2800" dirty="0"/>
              <a:t>=1</a:t>
            </a:r>
            <a:r>
              <a:rPr lang="zh-CN" altLang="en-US" sz="2800" dirty="0"/>
              <a:t>，</a:t>
            </a:r>
            <a:r>
              <a:rPr lang="en-US" altLang="zh-CN" sz="2800" dirty="0"/>
              <a:t>2</a:t>
            </a:r>
            <a:r>
              <a:rPr lang="zh-CN" altLang="en-US" sz="2800" dirty="0"/>
              <a:t>，</a:t>
            </a:r>
            <a:r>
              <a:rPr lang="en-US" altLang="zh-CN" sz="2800" dirty="0"/>
              <a:t>…k}</a:t>
            </a:r>
            <a:r>
              <a:rPr lang="zh-CN" altLang="en-US" sz="2800" dirty="0"/>
              <a:t>取代</a:t>
            </a:r>
            <a:r>
              <a:rPr lang="en-US" altLang="zh-CN" sz="2800" dirty="0"/>
              <a:t>X→Y</a:t>
            </a:r>
            <a:r>
              <a:rPr lang="zh-CN" altLang="en-US" sz="2800" dirty="0"/>
              <a:t>。</a:t>
            </a:r>
          </a:p>
          <a:p>
            <a:pPr>
              <a:spcBef>
                <a:spcPts val="0"/>
              </a:spcBef>
            </a:pPr>
            <a:r>
              <a:rPr lang="zh-CN" altLang="en-US" sz="2800" dirty="0" smtClean="0"/>
              <a:t>去掉</a:t>
            </a:r>
            <a:r>
              <a:rPr lang="zh-CN" altLang="en-US" sz="2800" dirty="0"/>
              <a:t>各函数依赖左部多余的属性。</a:t>
            </a:r>
          </a:p>
          <a:p>
            <a:pPr marL="0" indent="0">
              <a:spcBef>
                <a:spcPts val="0"/>
              </a:spcBef>
              <a:buNone/>
            </a:pPr>
            <a:r>
              <a:rPr lang="zh-CN" altLang="en-US" sz="2800" dirty="0" smtClean="0"/>
              <a:t>  逐一</a:t>
            </a:r>
            <a:r>
              <a:rPr lang="zh-CN" altLang="en-US" sz="2800" dirty="0"/>
              <a:t>取出</a:t>
            </a:r>
            <a:r>
              <a:rPr lang="en-US" altLang="zh-CN" sz="2800" dirty="0"/>
              <a:t>F</a:t>
            </a:r>
            <a:r>
              <a:rPr lang="zh-CN" altLang="en-US" sz="2800" dirty="0"/>
              <a:t>中各函数依赖</a:t>
            </a:r>
            <a:r>
              <a:rPr lang="en-US" altLang="zh-CN" sz="2800" dirty="0"/>
              <a:t>X→A</a:t>
            </a:r>
            <a:r>
              <a:rPr lang="zh-CN" altLang="en-US" sz="2800" dirty="0"/>
              <a:t>，设</a:t>
            </a:r>
            <a:r>
              <a:rPr lang="en-US" altLang="zh-CN" sz="2800" dirty="0"/>
              <a:t>X=B</a:t>
            </a:r>
            <a:r>
              <a:rPr lang="en-US" altLang="zh-CN" sz="2800" baseline="-25000" dirty="0"/>
              <a:t>1</a:t>
            </a:r>
            <a:r>
              <a:rPr lang="en-US" altLang="zh-CN" sz="2800" dirty="0"/>
              <a:t>B</a:t>
            </a:r>
            <a:r>
              <a:rPr lang="en-US" altLang="zh-CN" sz="2800" baseline="-25000" dirty="0"/>
              <a:t>2</a:t>
            </a:r>
            <a:r>
              <a:rPr lang="en-US" altLang="zh-CN" sz="2800" dirty="0"/>
              <a:t>…</a:t>
            </a:r>
            <a:r>
              <a:rPr lang="en-US" altLang="zh-CN" sz="2800" dirty="0" err="1"/>
              <a:t>B</a:t>
            </a:r>
            <a:r>
              <a:rPr lang="en-US" altLang="zh-CN" sz="2800" baseline="-25000" dirty="0" err="1"/>
              <a:t>m</a:t>
            </a:r>
            <a:r>
              <a:rPr lang="zh-CN" altLang="en-US" sz="2800" dirty="0"/>
              <a:t>，逐一检查</a:t>
            </a:r>
            <a:r>
              <a:rPr lang="en-US" altLang="zh-CN" sz="2800" dirty="0"/>
              <a:t>B</a:t>
            </a:r>
            <a:r>
              <a:rPr lang="en-US" altLang="zh-CN" sz="2800" baseline="-25000" dirty="0"/>
              <a:t>i</a:t>
            </a:r>
            <a:r>
              <a:rPr lang="zh-CN" altLang="en-US" sz="2800" dirty="0"/>
              <a:t>（</a:t>
            </a:r>
            <a:r>
              <a:rPr lang="en-US" altLang="zh-CN" sz="2800" dirty="0" err="1"/>
              <a:t>i</a:t>
            </a:r>
            <a:r>
              <a:rPr lang="en-US" altLang="zh-CN" sz="2800" dirty="0"/>
              <a:t>=1</a:t>
            </a:r>
            <a:r>
              <a:rPr lang="zh-CN" altLang="en-US" sz="2800" dirty="0"/>
              <a:t>，</a:t>
            </a:r>
            <a:r>
              <a:rPr lang="en-US" altLang="zh-CN" sz="2800" dirty="0"/>
              <a:t>2</a:t>
            </a:r>
            <a:r>
              <a:rPr lang="zh-CN" altLang="en-US" sz="2800" dirty="0"/>
              <a:t>，</a:t>
            </a:r>
            <a:r>
              <a:rPr lang="en-US" altLang="zh-CN" sz="2800" dirty="0"/>
              <a:t>…</a:t>
            </a:r>
            <a:r>
              <a:rPr lang="zh-CN" altLang="en-US" sz="2800" dirty="0"/>
              <a:t>，</a:t>
            </a:r>
            <a:r>
              <a:rPr lang="en-US" altLang="zh-CN" sz="2800" dirty="0"/>
              <a:t>m</a:t>
            </a:r>
            <a:r>
              <a:rPr lang="zh-CN" altLang="en-US" sz="2800" dirty="0"/>
              <a:t>），如果</a:t>
            </a:r>
            <a:r>
              <a:rPr lang="en-US" altLang="zh-CN" sz="2800" dirty="0"/>
              <a:t>A∈(X-B</a:t>
            </a:r>
            <a:r>
              <a:rPr lang="en-US" altLang="zh-CN" sz="2800" baseline="-25000" dirty="0"/>
              <a:t>i</a:t>
            </a:r>
            <a:r>
              <a:rPr lang="en-US" altLang="zh-CN" sz="2800" dirty="0"/>
              <a:t>)F</a:t>
            </a:r>
            <a:r>
              <a:rPr lang="en-US" altLang="zh-CN" sz="2800" baseline="30000" dirty="0"/>
              <a:t>+</a:t>
            </a:r>
            <a:r>
              <a:rPr lang="zh-CN" altLang="en-US" sz="2800" dirty="0"/>
              <a:t>，则以</a:t>
            </a:r>
            <a:r>
              <a:rPr lang="en-US" altLang="zh-CN" sz="2800" dirty="0"/>
              <a:t>X-B</a:t>
            </a:r>
            <a:r>
              <a:rPr lang="en-US" altLang="zh-CN" sz="2800" baseline="-25000" dirty="0"/>
              <a:t>i</a:t>
            </a:r>
            <a:r>
              <a:rPr lang="zh-CN" altLang="en-US" sz="2800" dirty="0"/>
              <a:t>取代</a:t>
            </a:r>
            <a:r>
              <a:rPr lang="en-US" altLang="zh-CN" sz="2800" dirty="0"/>
              <a:t>X</a:t>
            </a:r>
            <a:r>
              <a:rPr lang="zh-CN" altLang="en-US" sz="2800" dirty="0"/>
              <a:t>。</a:t>
            </a:r>
          </a:p>
          <a:p>
            <a:pPr>
              <a:spcBef>
                <a:spcPts val="0"/>
              </a:spcBef>
            </a:pPr>
            <a:r>
              <a:rPr lang="zh-CN" altLang="en-US" sz="2800" dirty="0" smtClean="0"/>
              <a:t>去掉</a:t>
            </a:r>
            <a:r>
              <a:rPr lang="zh-CN" altLang="en-US" sz="2800" dirty="0"/>
              <a:t>多余的函数依赖。</a:t>
            </a:r>
          </a:p>
          <a:p>
            <a:pPr marL="0" indent="0">
              <a:spcBef>
                <a:spcPts val="0"/>
              </a:spcBef>
              <a:buNone/>
            </a:pPr>
            <a:r>
              <a:rPr lang="zh-CN" altLang="en-US" sz="2800" dirty="0" smtClean="0"/>
              <a:t>  逐一</a:t>
            </a:r>
            <a:r>
              <a:rPr lang="zh-CN" altLang="en-US" sz="2800" dirty="0"/>
              <a:t>检查</a:t>
            </a:r>
            <a:r>
              <a:rPr lang="en-US" altLang="zh-CN" sz="2800" dirty="0"/>
              <a:t>F</a:t>
            </a:r>
            <a:r>
              <a:rPr lang="zh-CN" altLang="en-US" sz="2800" dirty="0"/>
              <a:t>中各函数依赖</a:t>
            </a:r>
            <a:r>
              <a:rPr lang="en-US" altLang="zh-CN" sz="2800" dirty="0"/>
              <a:t>X→A</a:t>
            </a:r>
            <a:r>
              <a:rPr lang="zh-CN" altLang="en-US" sz="2800" dirty="0"/>
              <a:t>，令</a:t>
            </a:r>
            <a:r>
              <a:rPr lang="en-US" altLang="zh-CN" sz="2800" dirty="0"/>
              <a:t>G=F-{X→A}</a:t>
            </a:r>
            <a:r>
              <a:rPr lang="zh-CN" altLang="en-US" sz="2800" dirty="0"/>
              <a:t>，若</a:t>
            </a:r>
            <a:r>
              <a:rPr lang="en-US" altLang="zh-CN" sz="2800" dirty="0"/>
              <a:t>A∈X</a:t>
            </a:r>
            <a:r>
              <a:rPr lang="en-US" altLang="zh-CN" sz="2800" baseline="-25000" dirty="0"/>
              <a:t>G</a:t>
            </a:r>
            <a:r>
              <a:rPr lang="en-US" altLang="zh-CN" sz="2800" baseline="30000" dirty="0"/>
              <a:t>+</a:t>
            </a:r>
            <a:r>
              <a:rPr lang="zh-CN" altLang="en-US" sz="2800" dirty="0"/>
              <a:t>，则从</a:t>
            </a:r>
            <a:r>
              <a:rPr lang="en-US" altLang="zh-CN" sz="2800" dirty="0"/>
              <a:t>F</a:t>
            </a:r>
            <a:r>
              <a:rPr lang="zh-CN" altLang="en-US" sz="2800" dirty="0"/>
              <a:t>中去掉</a:t>
            </a:r>
            <a:r>
              <a:rPr lang="en-US" altLang="zh-CN" sz="2800" dirty="0"/>
              <a:t>X→A</a:t>
            </a:r>
            <a:r>
              <a:rPr lang="zh-CN" altLang="en-US" sz="2800" dirty="0" smtClean="0"/>
              <a:t>函数依赖。</a:t>
            </a:r>
            <a:endParaRPr lang="zh-CN" altLang="en-US" sz="2800" dirty="0"/>
          </a:p>
          <a:p>
            <a:pPr>
              <a:spcBef>
                <a:spcPts val="0"/>
              </a:spcBef>
            </a:pPr>
            <a:endParaRPr lang="zh-CN" altLang="en-US" sz="28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2016年3月6日10时12分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44</a:t>
            </a:fld>
            <a:endParaRPr lang="zh-CN" altLang="en-US"/>
          </a:p>
        </p:txBody>
      </p:sp>
    </p:spTree>
    <p:extLst>
      <p:ext uri="{BB962C8B-B14F-4D97-AF65-F5344CB8AC3E}">
        <p14:creationId xmlns:p14="http://schemas.microsoft.com/office/powerpoint/2010/main" val="645668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340768"/>
            <a:ext cx="8001000" cy="4680520"/>
          </a:xfrm>
        </p:spPr>
        <p:txBody>
          <a:bodyPr/>
          <a:lstStyle/>
          <a:p>
            <a:pPr>
              <a:spcBef>
                <a:spcPts val="600"/>
              </a:spcBef>
            </a:pPr>
            <a:r>
              <a:rPr lang="zh-CN" altLang="zh-CN" sz="3200" dirty="0"/>
              <a:t>例</a:t>
            </a:r>
            <a:r>
              <a:rPr lang="en-US" altLang="zh-CN" sz="3200" dirty="0"/>
              <a:t>11</a:t>
            </a:r>
            <a:r>
              <a:rPr lang="zh-CN" altLang="zh-CN" sz="3200" dirty="0"/>
              <a:t>．设有如下两个函数依赖集</a:t>
            </a:r>
            <a:r>
              <a:rPr lang="en-US" altLang="zh-CN" sz="3200" dirty="0" smtClean="0"/>
              <a:t>F</a:t>
            </a:r>
            <a:r>
              <a:rPr lang="en-US" altLang="zh-CN" sz="3200" baseline="-25000" dirty="0" smtClean="0"/>
              <a:t>1</a:t>
            </a:r>
            <a:r>
              <a:rPr lang="zh-CN" altLang="zh-CN" sz="3200" dirty="0" smtClean="0"/>
              <a:t>，</a:t>
            </a:r>
            <a:r>
              <a:rPr lang="zh-CN" altLang="zh-CN" sz="3200" dirty="0"/>
              <a:t>分别判断它们是否是极小函数依赖集。</a:t>
            </a:r>
          </a:p>
          <a:p>
            <a:pPr marL="0" indent="0">
              <a:spcBef>
                <a:spcPts val="600"/>
              </a:spcBef>
              <a:buNone/>
            </a:pPr>
            <a:r>
              <a:rPr lang="en-US" altLang="zh-CN" sz="3200" dirty="0" smtClean="0"/>
              <a:t>  F</a:t>
            </a:r>
            <a:r>
              <a:rPr lang="en-US" altLang="zh-CN" sz="3200" baseline="-25000" dirty="0" smtClean="0"/>
              <a:t>1</a:t>
            </a:r>
            <a:r>
              <a:rPr lang="en-US" altLang="zh-CN" sz="3200" dirty="0" smtClean="0"/>
              <a:t> </a:t>
            </a:r>
            <a:r>
              <a:rPr lang="en-US" altLang="zh-CN" sz="3200" dirty="0"/>
              <a:t>= {AB→CD</a:t>
            </a:r>
            <a:r>
              <a:rPr lang="zh-CN" altLang="zh-CN" sz="3200" dirty="0"/>
              <a:t>，</a:t>
            </a:r>
            <a:r>
              <a:rPr lang="en-US" altLang="zh-CN" sz="3200" dirty="0"/>
              <a:t>BE→C</a:t>
            </a:r>
            <a:r>
              <a:rPr lang="zh-CN" altLang="zh-CN" sz="3200" dirty="0"/>
              <a:t>，</a:t>
            </a:r>
            <a:r>
              <a:rPr lang="en-US" altLang="zh-CN" sz="3200" dirty="0"/>
              <a:t>C→G}</a:t>
            </a:r>
            <a:endParaRPr lang="zh-CN" altLang="zh-CN" sz="3200" dirty="0"/>
          </a:p>
          <a:p>
            <a:pPr>
              <a:spcBef>
                <a:spcPts val="600"/>
              </a:spcBef>
            </a:pPr>
            <a:r>
              <a:rPr lang="zh-CN" altLang="zh-CN" sz="3200" dirty="0" smtClean="0"/>
              <a:t>解：由于</a:t>
            </a:r>
            <a:r>
              <a:rPr lang="zh-CN" altLang="zh-CN" sz="3200" dirty="0"/>
              <a:t>函数依赖</a:t>
            </a:r>
            <a:r>
              <a:rPr lang="en-US" altLang="zh-CN" sz="3200" dirty="0"/>
              <a:t>AB→CD</a:t>
            </a:r>
            <a:r>
              <a:rPr lang="zh-CN" altLang="zh-CN" sz="3200" dirty="0"/>
              <a:t>的右部不是单个属性，因此，该函数依赖集不是极小函数依赖集</a:t>
            </a:r>
            <a:r>
              <a:rPr lang="zh-CN" altLang="zh-CN" sz="3200" dirty="0" smtClean="0"/>
              <a:t>。</a:t>
            </a:r>
            <a:endParaRPr lang="zh-CN" altLang="zh-CN" sz="32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2016年3月6日10时15分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45</a:t>
            </a:fld>
            <a:endParaRPr lang="zh-CN" altLang="en-US"/>
          </a:p>
        </p:txBody>
      </p:sp>
    </p:spTree>
    <p:extLst>
      <p:ext uri="{BB962C8B-B14F-4D97-AF65-F5344CB8AC3E}">
        <p14:creationId xmlns:p14="http://schemas.microsoft.com/office/powerpoint/2010/main" val="510625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pPr>
              <a:lnSpc>
                <a:spcPct val="100000"/>
              </a:lnSpc>
              <a:spcBef>
                <a:spcPts val="0"/>
              </a:spcBef>
            </a:pPr>
            <a:r>
              <a:rPr lang="zh-CN" altLang="zh-CN" dirty="0"/>
              <a:t>例</a:t>
            </a:r>
            <a:r>
              <a:rPr lang="en-US" altLang="zh-CN" dirty="0"/>
              <a:t>11</a:t>
            </a:r>
            <a:r>
              <a:rPr lang="zh-CN" altLang="zh-CN" dirty="0"/>
              <a:t>．设有如下两个函数依赖</a:t>
            </a:r>
            <a:r>
              <a:rPr lang="zh-CN" altLang="zh-CN" dirty="0" smtClean="0"/>
              <a:t>集</a:t>
            </a:r>
            <a:r>
              <a:rPr lang="en-US" altLang="zh-CN" dirty="0" smtClean="0"/>
              <a:t>F</a:t>
            </a:r>
            <a:r>
              <a:rPr lang="en-US" altLang="zh-CN" baseline="-25000" dirty="0" smtClean="0"/>
              <a:t>2</a:t>
            </a:r>
            <a:r>
              <a:rPr lang="zh-CN" altLang="zh-CN" dirty="0" smtClean="0"/>
              <a:t>，判断</a:t>
            </a:r>
            <a:r>
              <a:rPr lang="zh-CN" altLang="zh-CN" dirty="0"/>
              <a:t>它们是否是极小函数依赖集</a:t>
            </a:r>
            <a:r>
              <a:rPr lang="zh-CN" altLang="zh-CN" dirty="0" smtClean="0"/>
              <a:t>。</a:t>
            </a:r>
            <a:endParaRPr lang="en-US" altLang="zh-CN" dirty="0" smtClean="0"/>
          </a:p>
          <a:p>
            <a:pPr marL="0" indent="0">
              <a:lnSpc>
                <a:spcPct val="100000"/>
              </a:lnSpc>
              <a:spcBef>
                <a:spcPts val="0"/>
              </a:spcBef>
              <a:buNone/>
            </a:pPr>
            <a:r>
              <a:rPr lang="en-US" altLang="zh-CN" dirty="0" smtClean="0"/>
              <a:t>  F</a:t>
            </a:r>
            <a:r>
              <a:rPr lang="en-US" altLang="zh-CN" baseline="-25000" dirty="0" smtClean="0"/>
              <a:t>2</a:t>
            </a:r>
            <a:r>
              <a:rPr lang="en-US" altLang="zh-CN" dirty="0" smtClean="0"/>
              <a:t> </a:t>
            </a:r>
            <a:r>
              <a:rPr lang="en-US" altLang="zh-CN" dirty="0"/>
              <a:t>= {A→D</a:t>
            </a:r>
            <a:r>
              <a:rPr lang="zh-CN" altLang="zh-CN" dirty="0"/>
              <a:t>，</a:t>
            </a:r>
            <a:r>
              <a:rPr lang="en-US" altLang="zh-CN" dirty="0"/>
              <a:t>B→A</a:t>
            </a:r>
            <a:r>
              <a:rPr lang="zh-CN" altLang="zh-CN" dirty="0"/>
              <a:t>，</a:t>
            </a:r>
            <a:r>
              <a:rPr lang="en-US" altLang="zh-CN" dirty="0"/>
              <a:t>A→C</a:t>
            </a:r>
            <a:r>
              <a:rPr lang="zh-CN" altLang="zh-CN" dirty="0"/>
              <a:t>，</a:t>
            </a:r>
            <a:r>
              <a:rPr lang="en-US" altLang="zh-CN" dirty="0"/>
              <a:t>B→D</a:t>
            </a:r>
            <a:r>
              <a:rPr lang="zh-CN" altLang="zh-CN" dirty="0"/>
              <a:t>，</a:t>
            </a:r>
            <a:r>
              <a:rPr lang="en-US" altLang="zh-CN" dirty="0"/>
              <a:t>D→C}</a:t>
            </a:r>
            <a:endParaRPr lang="zh-CN" altLang="zh-CN" dirty="0"/>
          </a:p>
          <a:p>
            <a:pPr>
              <a:lnSpc>
                <a:spcPct val="100000"/>
              </a:lnSpc>
              <a:spcBef>
                <a:spcPts val="0"/>
              </a:spcBef>
            </a:pPr>
            <a:r>
              <a:rPr lang="zh-CN" altLang="zh-CN" dirty="0"/>
              <a:t>解</a:t>
            </a:r>
            <a:r>
              <a:rPr lang="zh-CN" altLang="zh-CN" dirty="0" smtClean="0"/>
              <a:t>：由于</a:t>
            </a:r>
            <a:r>
              <a:rPr lang="en-US" altLang="zh-CN" dirty="0"/>
              <a:t>A→C</a:t>
            </a:r>
            <a:r>
              <a:rPr lang="zh-CN" altLang="zh-CN" dirty="0"/>
              <a:t>可由</a:t>
            </a:r>
            <a:r>
              <a:rPr lang="en-US" altLang="zh-CN" dirty="0"/>
              <a:t>A→D</a:t>
            </a:r>
            <a:r>
              <a:rPr lang="zh-CN" altLang="zh-CN" dirty="0"/>
              <a:t>和</a:t>
            </a:r>
            <a:r>
              <a:rPr lang="en-US" altLang="zh-CN" dirty="0"/>
              <a:t>D→C</a:t>
            </a:r>
            <a:r>
              <a:rPr lang="zh-CN" altLang="zh-CN" dirty="0"/>
              <a:t>导出，因此</a:t>
            </a:r>
            <a:r>
              <a:rPr lang="en-US" altLang="zh-CN" dirty="0"/>
              <a:t>A→C</a:t>
            </a:r>
            <a:r>
              <a:rPr lang="zh-CN" altLang="zh-CN" dirty="0"/>
              <a:t>是</a:t>
            </a:r>
            <a:r>
              <a:rPr lang="en-US" altLang="zh-CN" dirty="0"/>
              <a:t>F</a:t>
            </a:r>
            <a:r>
              <a:rPr lang="en-US" altLang="zh-CN" baseline="-25000" dirty="0"/>
              <a:t>2</a:t>
            </a:r>
            <a:r>
              <a:rPr lang="zh-CN" altLang="zh-CN" dirty="0"/>
              <a:t>中的多余函数依赖，所以</a:t>
            </a:r>
            <a:r>
              <a:rPr lang="en-US" altLang="zh-CN" dirty="0"/>
              <a:t>F</a:t>
            </a:r>
            <a:r>
              <a:rPr lang="en-US" altLang="zh-CN" baseline="-25000" dirty="0"/>
              <a:t>2</a:t>
            </a:r>
            <a:r>
              <a:rPr lang="zh-CN" altLang="zh-CN" dirty="0"/>
              <a:t>也不是极小函数依赖集。</a:t>
            </a:r>
            <a:endParaRPr lang="zh-CN" altLang="en-US"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2016年3月6日10时19分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46</a:t>
            </a:fld>
            <a:endParaRPr lang="zh-CN" altLang="en-US"/>
          </a:p>
        </p:txBody>
      </p:sp>
    </p:spTree>
    <p:extLst>
      <p:ext uri="{BB962C8B-B14F-4D97-AF65-F5344CB8AC3E}">
        <p14:creationId xmlns:p14="http://schemas.microsoft.com/office/powerpoint/2010/main" val="2013620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340768"/>
            <a:ext cx="8001000" cy="4752528"/>
          </a:xfrm>
        </p:spPr>
        <p:txBody>
          <a:bodyPr/>
          <a:lstStyle/>
          <a:p>
            <a:pPr>
              <a:lnSpc>
                <a:spcPct val="100000"/>
              </a:lnSpc>
              <a:spcBef>
                <a:spcPts val="0"/>
              </a:spcBef>
            </a:pPr>
            <a:r>
              <a:rPr lang="zh-CN" altLang="zh-CN" sz="2800" dirty="0"/>
              <a:t>例</a:t>
            </a:r>
            <a:r>
              <a:rPr lang="en-US" altLang="zh-CN" sz="2800" dirty="0"/>
              <a:t>12</a:t>
            </a:r>
            <a:r>
              <a:rPr lang="zh-CN" altLang="zh-CN" sz="2800" dirty="0"/>
              <a:t>．设有关系模式</a:t>
            </a:r>
            <a:r>
              <a:rPr lang="en-US" altLang="zh-CN" sz="2800" dirty="0"/>
              <a:t>R</a:t>
            </a:r>
            <a:r>
              <a:rPr lang="zh-CN" altLang="zh-CN" sz="2800" dirty="0"/>
              <a:t>（</a:t>
            </a:r>
            <a:r>
              <a:rPr lang="en-US" altLang="zh-CN" sz="2800" dirty="0"/>
              <a:t>U</a:t>
            </a:r>
            <a:r>
              <a:rPr lang="zh-CN" altLang="zh-CN" sz="2800" dirty="0"/>
              <a:t>，</a:t>
            </a:r>
            <a:r>
              <a:rPr lang="en-US" altLang="zh-CN" sz="2800" dirty="0"/>
              <a:t>F</a:t>
            </a:r>
            <a:r>
              <a:rPr lang="zh-CN" altLang="zh-CN" sz="2800" dirty="0"/>
              <a:t>），其中</a:t>
            </a:r>
            <a:r>
              <a:rPr lang="en-US" altLang="zh-CN" sz="2800" dirty="0"/>
              <a:t>U={A</a:t>
            </a:r>
            <a:r>
              <a:rPr lang="zh-CN" altLang="zh-CN" sz="2800" dirty="0"/>
              <a:t>，</a:t>
            </a:r>
            <a:r>
              <a:rPr lang="en-US" altLang="zh-CN" sz="2800" dirty="0"/>
              <a:t>B</a:t>
            </a:r>
            <a:r>
              <a:rPr lang="zh-CN" altLang="zh-CN" sz="2800" dirty="0"/>
              <a:t>，</a:t>
            </a:r>
            <a:r>
              <a:rPr lang="en-US" altLang="zh-CN" sz="2800" dirty="0"/>
              <a:t>C }</a:t>
            </a:r>
            <a:r>
              <a:rPr lang="zh-CN" altLang="zh-CN" sz="2800" dirty="0"/>
              <a:t>，</a:t>
            </a:r>
            <a:r>
              <a:rPr lang="en-US" altLang="zh-CN" sz="2800" dirty="0"/>
              <a:t>F={A →BC</a:t>
            </a:r>
            <a:r>
              <a:rPr lang="zh-CN" altLang="zh-CN" sz="2800" dirty="0"/>
              <a:t>，</a:t>
            </a:r>
            <a:r>
              <a:rPr lang="en-US" altLang="zh-CN" sz="2800" dirty="0"/>
              <a:t>B→C</a:t>
            </a:r>
            <a:r>
              <a:rPr lang="zh-CN" altLang="zh-CN" sz="2800" dirty="0"/>
              <a:t>，</a:t>
            </a:r>
            <a:r>
              <a:rPr lang="en-US" altLang="zh-CN" sz="2800" dirty="0"/>
              <a:t>AC→B } </a:t>
            </a:r>
            <a:r>
              <a:rPr lang="zh-CN" altLang="zh-CN" sz="2800" dirty="0"/>
              <a:t>，求其极小函数依赖集</a:t>
            </a:r>
            <a:r>
              <a:rPr lang="en-US" altLang="zh-CN" sz="2800" dirty="0" err="1"/>
              <a:t>F</a:t>
            </a:r>
            <a:r>
              <a:rPr lang="en-US" altLang="zh-CN" sz="2800" baseline="-25000" dirty="0" err="1"/>
              <a:t>min</a:t>
            </a:r>
            <a:r>
              <a:rPr lang="zh-CN" altLang="zh-CN" sz="2800" dirty="0"/>
              <a:t>。</a:t>
            </a:r>
          </a:p>
          <a:p>
            <a:pPr>
              <a:lnSpc>
                <a:spcPct val="100000"/>
              </a:lnSpc>
              <a:spcBef>
                <a:spcPts val="0"/>
              </a:spcBef>
            </a:pPr>
            <a:r>
              <a:rPr lang="zh-CN" altLang="zh-CN" sz="2800" dirty="0"/>
              <a:t>解：① 让</a:t>
            </a:r>
            <a:r>
              <a:rPr lang="en-US" altLang="zh-CN" sz="2800" dirty="0"/>
              <a:t>F</a:t>
            </a:r>
            <a:r>
              <a:rPr lang="zh-CN" altLang="zh-CN" sz="2800" dirty="0"/>
              <a:t>中每个函数依赖的右部为单个属性。结果为：</a:t>
            </a:r>
          </a:p>
          <a:p>
            <a:pPr marL="0" indent="0">
              <a:lnSpc>
                <a:spcPct val="100000"/>
              </a:lnSpc>
              <a:spcBef>
                <a:spcPts val="0"/>
              </a:spcBef>
              <a:buNone/>
            </a:pPr>
            <a:r>
              <a:rPr lang="en-US" altLang="zh-CN" sz="2800" dirty="0" smtClean="0"/>
              <a:t>  G</a:t>
            </a:r>
            <a:r>
              <a:rPr lang="en-US" altLang="zh-CN" sz="2800" baseline="-25000" dirty="0" smtClean="0"/>
              <a:t>1 </a:t>
            </a:r>
            <a:r>
              <a:rPr lang="en-US" altLang="zh-CN" sz="2800" dirty="0"/>
              <a:t>= { A→B</a:t>
            </a:r>
            <a:r>
              <a:rPr lang="zh-CN" altLang="zh-CN" sz="2800" dirty="0"/>
              <a:t>，</a:t>
            </a:r>
            <a:r>
              <a:rPr lang="en-US" altLang="zh-CN" sz="2800" dirty="0"/>
              <a:t>A→C</a:t>
            </a:r>
            <a:r>
              <a:rPr lang="zh-CN" altLang="zh-CN" sz="2800" dirty="0"/>
              <a:t>，</a:t>
            </a:r>
            <a:r>
              <a:rPr lang="en-US" altLang="zh-CN" sz="2800" dirty="0"/>
              <a:t>B→C</a:t>
            </a:r>
            <a:r>
              <a:rPr lang="zh-CN" altLang="zh-CN" sz="2800" dirty="0"/>
              <a:t>，</a:t>
            </a:r>
            <a:r>
              <a:rPr lang="en-US" altLang="zh-CN" sz="2800" dirty="0"/>
              <a:t>AC→B}</a:t>
            </a:r>
            <a:endParaRPr lang="zh-CN" altLang="zh-CN" sz="2800" dirty="0"/>
          </a:p>
          <a:p>
            <a:pPr>
              <a:lnSpc>
                <a:spcPct val="100000"/>
              </a:lnSpc>
              <a:spcBef>
                <a:spcPts val="0"/>
              </a:spcBef>
            </a:pPr>
            <a:r>
              <a:rPr lang="zh-CN" altLang="zh-CN" sz="2800" dirty="0"/>
              <a:t>② 去掉</a:t>
            </a:r>
            <a:r>
              <a:rPr lang="en-US" altLang="zh-CN" sz="2800" dirty="0"/>
              <a:t>G</a:t>
            </a:r>
            <a:r>
              <a:rPr lang="en-US" altLang="zh-CN" sz="2800" baseline="-25000" dirty="0"/>
              <a:t>1</a:t>
            </a:r>
            <a:r>
              <a:rPr lang="zh-CN" altLang="zh-CN" sz="2800" dirty="0"/>
              <a:t>中每个函数依赖左部的多余属性。对于该例，只需分析</a:t>
            </a:r>
            <a:r>
              <a:rPr lang="en-US" altLang="zh-CN" sz="2800" dirty="0"/>
              <a:t>AC→B</a:t>
            </a:r>
            <a:r>
              <a:rPr lang="zh-CN" altLang="zh-CN" sz="2800" dirty="0"/>
              <a:t>即可。</a:t>
            </a:r>
          </a:p>
          <a:p>
            <a:pPr marL="0" indent="0">
              <a:lnSpc>
                <a:spcPct val="100000"/>
              </a:lnSpc>
              <a:spcBef>
                <a:spcPts val="0"/>
              </a:spcBef>
              <a:buNone/>
            </a:pPr>
            <a:r>
              <a:rPr lang="en-US" altLang="zh-CN" sz="2800" dirty="0"/>
              <a:t>  </a:t>
            </a:r>
            <a:r>
              <a:rPr lang="zh-CN" altLang="zh-CN" sz="2800" dirty="0"/>
              <a:t>第</a:t>
            </a:r>
            <a:r>
              <a:rPr lang="en-US" altLang="zh-CN" sz="2800" dirty="0"/>
              <a:t>1</a:t>
            </a:r>
            <a:r>
              <a:rPr lang="zh-CN" altLang="zh-CN" sz="2800" dirty="0"/>
              <a:t>种情况：去掉</a:t>
            </a:r>
            <a:r>
              <a:rPr lang="en-US" altLang="zh-CN" sz="2800" dirty="0"/>
              <a:t>C</a:t>
            </a:r>
            <a:r>
              <a:rPr lang="zh-CN" altLang="zh-CN" sz="2800" dirty="0"/>
              <a:t>，计算</a:t>
            </a:r>
            <a:r>
              <a:rPr lang="en-US" altLang="zh-CN" sz="2800" dirty="0"/>
              <a:t>A</a:t>
            </a:r>
            <a:r>
              <a:rPr lang="en-US" altLang="zh-CN" sz="2800" baseline="-25000" dirty="0"/>
              <a:t>G1</a:t>
            </a:r>
            <a:r>
              <a:rPr lang="en-US" altLang="zh-CN" sz="2800" baseline="30000" dirty="0"/>
              <a:t>+</a:t>
            </a:r>
            <a:r>
              <a:rPr lang="en-US" altLang="zh-CN" sz="2800" dirty="0"/>
              <a:t> = ABC</a:t>
            </a:r>
            <a:r>
              <a:rPr lang="zh-CN" altLang="zh-CN" sz="2800" dirty="0"/>
              <a:t>，包含了</a:t>
            </a:r>
            <a:r>
              <a:rPr lang="en-US" altLang="zh-CN" sz="2800" dirty="0"/>
              <a:t>B</a:t>
            </a:r>
            <a:r>
              <a:rPr lang="zh-CN" altLang="zh-CN" sz="2800" dirty="0"/>
              <a:t>，因此</a:t>
            </a:r>
            <a:r>
              <a:rPr lang="en-US" altLang="zh-CN" sz="2800" dirty="0"/>
              <a:t>AC→B</a:t>
            </a:r>
            <a:r>
              <a:rPr lang="zh-CN" altLang="zh-CN" sz="2800" dirty="0"/>
              <a:t>中</a:t>
            </a:r>
            <a:r>
              <a:rPr lang="en-US" altLang="zh-CN" sz="2800" dirty="0"/>
              <a:t>C</a:t>
            </a:r>
            <a:r>
              <a:rPr lang="zh-CN" altLang="zh-CN" sz="2800" dirty="0"/>
              <a:t>是多余属性，</a:t>
            </a:r>
            <a:r>
              <a:rPr lang="en-US" altLang="zh-CN" sz="2800" dirty="0"/>
              <a:t>AC→B</a:t>
            </a:r>
            <a:r>
              <a:rPr lang="zh-CN" altLang="zh-CN" sz="2800" dirty="0"/>
              <a:t>可化简为</a:t>
            </a:r>
            <a:r>
              <a:rPr lang="en-US" altLang="zh-CN" sz="2800" dirty="0"/>
              <a:t>A→</a:t>
            </a:r>
            <a:r>
              <a:rPr lang="en-US" altLang="zh-CN" sz="2800" dirty="0" smtClean="0"/>
              <a:t>B</a:t>
            </a:r>
            <a:endParaRPr lang="zh-CN" altLang="en-US" sz="28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2016年3月6日10时18分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47</a:t>
            </a:fld>
            <a:endParaRPr lang="zh-CN" altLang="en-US"/>
          </a:p>
        </p:txBody>
      </p:sp>
    </p:spTree>
    <p:extLst>
      <p:ext uri="{BB962C8B-B14F-4D97-AF65-F5344CB8AC3E}">
        <p14:creationId xmlns:p14="http://schemas.microsoft.com/office/powerpoint/2010/main" val="41454933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12</a:t>
            </a:r>
            <a:r>
              <a:rPr lang="zh-CN" altLang="en-US" dirty="0" smtClean="0"/>
              <a:t>（续</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566738" y="1414934"/>
            <a:ext cx="8181726" cy="4678362"/>
          </a:xfrm>
        </p:spPr>
        <p:txBody>
          <a:bodyPr/>
          <a:lstStyle/>
          <a:p>
            <a:r>
              <a:rPr lang="zh-CN" altLang="zh-CN" dirty="0"/>
              <a:t>第</a:t>
            </a:r>
            <a:r>
              <a:rPr lang="en-US" altLang="zh-CN" dirty="0"/>
              <a:t>2</a:t>
            </a:r>
            <a:r>
              <a:rPr lang="zh-CN" altLang="zh-CN" dirty="0"/>
              <a:t>种情况：去掉</a:t>
            </a:r>
            <a:r>
              <a:rPr lang="en-US" altLang="zh-CN" dirty="0"/>
              <a:t>A</a:t>
            </a:r>
            <a:r>
              <a:rPr lang="zh-CN" altLang="zh-CN" dirty="0"/>
              <a:t>，计算</a:t>
            </a:r>
            <a:r>
              <a:rPr lang="en-US" altLang="zh-CN" dirty="0"/>
              <a:t>C</a:t>
            </a:r>
            <a:r>
              <a:rPr lang="en-US" altLang="zh-CN" baseline="-25000" dirty="0"/>
              <a:t>G1</a:t>
            </a:r>
            <a:r>
              <a:rPr lang="en-US" altLang="zh-CN" baseline="30000" dirty="0"/>
              <a:t>+</a:t>
            </a:r>
            <a:r>
              <a:rPr lang="en-US" altLang="zh-CN" dirty="0"/>
              <a:t> = C</a:t>
            </a:r>
            <a:r>
              <a:rPr lang="zh-CN" altLang="zh-CN" dirty="0"/>
              <a:t>，不包含</a:t>
            </a:r>
            <a:r>
              <a:rPr lang="en-US" altLang="zh-CN" dirty="0"/>
              <a:t>B</a:t>
            </a:r>
            <a:r>
              <a:rPr lang="zh-CN" altLang="zh-CN" dirty="0"/>
              <a:t>，因此</a:t>
            </a:r>
            <a:r>
              <a:rPr lang="en-US" altLang="zh-CN" dirty="0"/>
              <a:t>AC→B</a:t>
            </a:r>
            <a:r>
              <a:rPr lang="zh-CN" altLang="zh-CN" dirty="0"/>
              <a:t>中</a:t>
            </a:r>
            <a:r>
              <a:rPr lang="en-US" altLang="zh-CN" dirty="0"/>
              <a:t>A</a:t>
            </a:r>
            <a:r>
              <a:rPr lang="zh-CN" altLang="zh-CN" dirty="0"/>
              <a:t>不是多余属性。</a:t>
            </a:r>
          </a:p>
          <a:p>
            <a:pPr marL="0" indent="0">
              <a:buNone/>
            </a:pPr>
            <a:r>
              <a:rPr lang="en-US" altLang="zh-CN" dirty="0" smtClean="0"/>
              <a:t> </a:t>
            </a:r>
            <a:r>
              <a:rPr lang="zh-CN" altLang="zh-CN" dirty="0" smtClean="0"/>
              <a:t>去掉</a:t>
            </a:r>
            <a:r>
              <a:rPr lang="zh-CN" altLang="zh-CN" dirty="0"/>
              <a:t>左部多余属性后的函数依赖集</a:t>
            </a:r>
            <a:r>
              <a:rPr lang="zh-CN" altLang="zh-CN" dirty="0" smtClean="0"/>
              <a:t>为</a:t>
            </a:r>
            <a:r>
              <a:rPr lang="en-US" altLang="zh-CN" dirty="0" smtClean="0"/>
              <a:t>:</a:t>
            </a:r>
            <a:endParaRPr lang="zh-CN" altLang="zh-CN" dirty="0"/>
          </a:p>
          <a:p>
            <a:pPr marL="0" indent="0">
              <a:buNone/>
            </a:pPr>
            <a:r>
              <a:rPr lang="en-US" altLang="zh-CN" dirty="0" smtClean="0"/>
              <a:t> G</a:t>
            </a:r>
            <a:r>
              <a:rPr lang="en-US" altLang="zh-CN" baseline="-25000" dirty="0" smtClean="0"/>
              <a:t>2 </a:t>
            </a:r>
            <a:r>
              <a:rPr lang="en-US" altLang="zh-CN" dirty="0"/>
              <a:t>= { A→B</a:t>
            </a:r>
            <a:r>
              <a:rPr lang="zh-CN" altLang="zh-CN" dirty="0"/>
              <a:t>，</a:t>
            </a:r>
            <a:r>
              <a:rPr lang="en-US" altLang="zh-CN" dirty="0"/>
              <a:t>A→C</a:t>
            </a:r>
            <a:r>
              <a:rPr lang="zh-CN" altLang="zh-CN" dirty="0"/>
              <a:t>，</a:t>
            </a:r>
            <a:r>
              <a:rPr lang="en-US" altLang="zh-CN" dirty="0"/>
              <a:t>B→C</a:t>
            </a:r>
            <a:r>
              <a:rPr lang="zh-CN" altLang="zh-CN" dirty="0"/>
              <a:t>，</a:t>
            </a:r>
            <a:r>
              <a:rPr lang="en-US" altLang="zh-CN" dirty="0"/>
              <a:t>A→B} </a:t>
            </a:r>
            <a:endParaRPr lang="en-US" altLang="zh-CN" dirty="0" smtClean="0"/>
          </a:p>
          <a:p>
            <a:pPr marL="0" indent="0">
              <a:buNone/>
            </a:pPr>
            <a:r>
              <a:rPr lang="en-US" altLang="zh-CN" dirty="0"/>
              <a:t> </a:t>
            </a:r>
            <a:r>
              <a:rPr lang="en-US" altLang="zh-CN" dirty="0" smtClean="0"/>
              <a:t>  = </a:t>
            </a:r>
            <a:r>
              <a:rPr lang="en-US" altLang="zh-CN" dirty="0"/>
              <a:t>{ A→B</a:t>
            </a:r>
            <a:r>
              <a:rPr lang="zh-CN" altLang="zh-CN" dirty="0"/>
              <a:t>，</a:t>
            </a:r>
            <a:r>
              <a:rPr lang="en-US" altLang="zh-CN" dirty="0"/>
              <a:t>A→C</a:t>
            </a:r>
            <a:r>
              <a:rPr lang="zh-CN" altLang="zh-CN" dirty="0"/>
              <a:t>，</a:t>
            </a:r>
            <a:r>
              <a:rPr lang="en-US" altLang="zh-CN" dirty="0"/>
              <a:t>B→C }</a:t>
            </a:r>
            <a:endParaRPr lang="zh-CN" altLang="en-US"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2016年3月6日10时21分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48</a:t>
            </a:fld>
            <a:endParaRPr lang="zh-CN" altLang="en-US"/>
          </a:p>
        </p:txBody>
      </p:sp>
    </p:spTree>
    <p:extLst>
      <p:ext uri="{BB962C8B-B14F-4D97-AF65-F5344CB8AC3E}">
        <p14:creationId xmlns:p14="http://schemas.microsoft.com/office/powerpoint/2010/main" val="38828428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12</a:t>
            </a:r>
            <a:r>
              <a:rPr lang="zh-CN" altLang="en-US" dirty="0"/>
              <a:t>（</a:t>
            </a:r>
            <a:r>
              <a:rPr lang="zh-CN" altLang="en-US" dirty="0" smtClean="0"/>
              <a:t>续</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zh-CN" sz="2800" dirty="0"/>
              <a:t>③ 去掉</a:t>
            </a:r>
            <a:r>
              <a:rPr lang="en-US" altLang="zh-CN" sz="2800" dirty="0"/>
              <a:t>G</a:t>
            </a:r>
            <a:r>
              <a:rPr lang="en-US" altLang="zh-CN" sz="2800" baseline="-25000" dirty="0"/>
              <a:t>2</a:t>
            </a:r>
            <a:r>
              <a:rPr lang="zh-CN" altLang="zh-CN" sz="2800" dirty="0"/>
              <a:t>中多余的函数依赖。</a:t>
            </a:r>
          </a:p>
          <a:p>
            <a:pPr lvl="0"/>
            <a:r>
              <a:rPr lang="zh-CN" altLang="zh-CN" sz="2800" dirty="0"/>
              <a:t>对</a:t>
            </a:r>
            <a:r>
              <a:rPr lang="en-US" altLang="zh-CN" sz="2800" dirty="0"/>
              <a:t>A→B</a:t>
            </a:r>
            <a:r>
              <a:rPr lang="zh-CN" altLang="zh-CN" sz="2800" dirty="0"/>
              <a:t>，令</a:t>
            </a:r>
            <a:r>
              <a:rPr lang="en-US" altLang="zh-CN" sz="2800" dirty="0"/>
              <a:t>G</a:t>
            </a:r>
            <a:r>
              <a:rPr lang="en-US" altLang="zh-CN" sz="2800" baseline="-25000" dirty="0"/>
              <a:t>3 </a:t>
            </a:r>
            <a:r>
              <a:rPr lang="en-US" altLang="zh-CN" sz="2800" dirty="0"/>
              <a:t>= { A→C</a:t>
            </a:r>
            <a:r>
              <a:rPr lang="zh-CN" altLang="zh-CN" sz="2800" dirty="0"/>
              <a:t>，</a:t>
            </a:r>
            <a:r>
              <a:rPr lang="en-US" altLang="zh-CN" sz="2800" dirty="0"/>
              <a:t>B→C }</a:t>
            </a:r>
            <a:r>
              <a:rPr lang="zh-CN" altLang="zh-CN" sz="2800" dirty="0"/>
              <a:t>，</a:t>
            </a:r>
            <a:r>
              <a:rPr lang="en-US" altLang="zh-CN" sz="2800" dirty="0"/>
              <a:t>A</a:t>
            </a:r>
            <a:r>
              <a:rPr lang="en-US" altLang="zh-CN" sz="2800" baseline="-25000" dirty="0"/>
              <a:t>G3</a:t>
            </a:r>
            <a:r>
              <a:rPr lang="en-US" altLang="zh-CN" sz="2800" baseline="30000" dirty="0"/>
              <a:t>+</a:t>
            </a:r>
            <a:r>
              <a:rPr lang="en-US" altLang="zh-CN" sz="2800" dirty="0"/>
              <a:t> = AC</a:t>
            </a:r>
            <a:r>
              <a:rPr lang="zh-CN" altLang="zh-CN" sz="2800" dirty="0"/>
              <a:t>，不包含</a:t>
            </a:r>
            <a:r>
              <a:rPr lang="en-US" altLang="zh-CN" sz="2800" dirty="0"/>
              <a:t>B</a:t>
            </a:r>
            <a:r>
              <a:rPr lang="zh-CN" altLang="zh-CN" sz="2800" dirty="0"/>
              <a:t>，因此</a:t>
            </a:r>
            <a:r>
              <a:rPr lang="en-US" altLang="zh-CN" sz="2800" dirty="0"/>
              <a:t>A→B</a:t>
            </a:r>
            <a:r>
              <a:rPr lang="zh-CN" altLang="zh-CN" sz="2800" dirty="0"/>
              <a:t>不是多余的函数依赖。</a:t>
            </a:r>
          </a:p>
          <a:p>
            <a:pPr lvl="0"/>
            <a:r>
              <a:rPr lang="zh-CN" altLang="zh-CN" sz="2800" dirty="0"/>
              <a:t>对</a:t>
            </a:r>
            <a:r>
              <a:rPr lang="en-US" altLang="zh-CN" sz="2800" dirty="0"/>
              <a:t>A→C</a:t>
            </a:r>
            <a:r>
              <a:rPr lang="zh-CN" altLang="zh-CN" sz="2800" dirty="0"/>
              <a:t>，令</a:t>
            </a:r>
            <a:r>
              <a:rPr lang="en-US" altLang="zh-CN" sz="2800" dirty="0"/>
              <a:t>G</a:t>
            </a:r>
            <a:r>
              <a:rPr lang="en-US" altLang="zh-CN" sz="2800" baseline="-25000" dirty="0"/>
              <a:t>4 </a:t>
            </a:r>
            <a:r>
              <a:rPr lang="en-US" altLang="zh-CN" sz="2800" dirty="0"/>
              <a:t>= { A→B</a:t>
            </a:r>
            <a:r>
              <a:rPr lang="zh-CN" altLang="zh-CN" sz="2800" dirty="0"/>
              <a:t>，</a:t>
            </a:r>
            <a:r>
              <a:rPr lang="en-US" altLang="zh-CN" sz="2800" dirty="0"/>
              <a:t>B→C }</a:t>
            </a:r>
            <a:r>
              <a:rPr lang="zh-CN" altLang="zh-CN" sz="2800" dirty="0"/>
              <a:t>，</a:t>
            </a:r>
            <a:r>
              <a:rPr lang="en-US" altLang="zh-CN" sz="2800" dirty="0"/>
              <a:t>A</a:t>
            </a:r>
            <a:r>
              <a:rPr lang="en-US" altLang="zh-CN" sz="2800" baseline="-25000" dirty="0"/>
              <a:t>G4</a:t>
            </a:r>
            <a:r>
              <a:rPr lang="en-US" altLang="zh-CN" sz="2800" baseline="30000" dirty="0"/>
              <a:t>+</a:t>
            </a:r>
            <a:r>
              <a:rPr lang="en-US" altLang="zh-CN" sz="2800" dirty="0"/>
              <a:t> = ABC</a:t>
            </a:r>
            <a:r>
              <a:rPr lang="zh-CN" altLang="zh-CN" sz="2800" dirty="0"/>
              <a:t>，包含了</a:t>
            </a:r>
            <a:r>
              <a:rPr lang="en-US" altLang="zh-CN" sz="2800" dirty="0"/>
              <a:t>C</a:t>
            </a:r>
            <a:r>
              <a:rPr lang="zh-CN" altLang="zh-CN" sz="2800" dirty="0"/>
              <a:t>，因此</a:t>
            </a:r>
            <a:r>
              <a:rPr lang="en-US" altLang="zh-CN" sz="2800" dirty="0"/>
              <a:t>A→C</a:t>
            </a:r>
            <a:r>
              <a:rPr lang="zh-CN" altLang="zh-CN" sz="2800" dirty="0"/>
              <a:t>是多余的函数依赖，应去掉。</a:t>
            </a:r>
          </a:p>
          <a:p>
            <a:pPr lvl="0"/>
            <a:r>
              <a:rPr lang="zh-CN" altLang="zh-CN" sz="2800" dirty="0"/>
              <a:t>对</a:t>
            </a:r>
            <a:r>
              <a:rPr lang="en-US" altLang="zh-CN" sz="2800" dirty="0"/>
              <a:t>B→C</a:t>
            </a:r>
            <a:r>
              <a:rPr lang="zh-CN" altLang="zh-CN" sz="2800" dirty="0"/>
              <a:t>，令</a:t>
            </a:r>
            <a:r>
              <a:rPr lang="en-US" altLang="zh-CN" sz="2800" dirty="0"/>
              <a:t>G</a:t>
            </a:r>
            <a:r>
              <a:rPr lang="en-US" altLang="zh-CN" sz="2800" baseline="-25000" dirty="0"/>
              <a:t>5 </a:t>
            </a:r>
            <a:r>
              <a:rPr lang="en-US" altLang="zh-CN" sz="2800" dirty="0"/>
              <a:t>= { A→B</a:t>
            </a:r>
            <a:r>
              <a:rPr lang="zh-CN" altLang="zh-CN" sz="2800" dirty="0"/>
              <a:t>，</a:t>
            </a:r>
            <a:r>
              <a:rPr lang="en-US" altLang="zh-CN" sz="2800" dirty="0"/>
              <a:t>A→C }</a:t>
            </a:r>
            <a:r>
              <a:rPr lang="zh-CN" altLang="zh-CN" sz="2800" dirty="0"/>
              <a:t>，</a:t>
            </a:r>
            <a:r>
              <a:rPr lang="en-US" altLang="zh-CN" sz="2800" dirty="0"/>
              <a:t>B</a:t>
            </a:r>
            <a:r>
              <a:rPr lang="en-US" altLang="zh-CN" sz="2800" baseline="-25000" dirty="0"/>
              <a:t>G5</a:t>
            </a:r>
            <a:r>
              <a:rPr lang="en-US" altLang="zh-CN" sz="2800" baseline="30000" dirty="0"/>
              <a:t>+</a:t>
            </a:r>
            <a:r>
              <a:rPr lang="en-US" altLang="zh-CN" sz="2800" dirty="0"/>
              <a:t> = B</a:t>
            </a:r>
            <a:r>
              <a:rPr lang="zh-CN" altLang="zh-CN" sz="2800" dirty="0"/>
              <a:t>，不包含</a:t>
            </a:r>
            <a:r>
              <a:rPr lang="en-US" altLang="zh-CN" sz="2800" dirty="0"/>
              <a:t>C</a:t>
            </a:r>
            <a:r>
              <a:rPr lang="zh-CN" altLang="zh-CN" sz="2800" dirty="0"/>
              <a:t>，因此</a:t>
            </a:r>
            <a:r>
              <a:rPr lang="en-US" altLang="zh-CN" sz="2800" dirty="0"/>
              <a:t>B→C</a:t>
            </a:r>
            <a:r>
              <a:rPr lang="zh-CN" altLang="zh-CN" sz="2800" dirty="0"/>
              <a:t>不是多余的函数依赖。</a:t>
            </a:r>
          </a:p>
          <a:p>
            <a:r>
              <a:rPr lang="zh-CN" altLang="zh-CN" sz="2800" dirty="0"/>
              <a:t>最终的极小函数依赖集</a:t>
            </a:r>
            <a:r>
              <a:rPr lang="en-US" altLang="zh-CN" sz="2800" dirty="0" err="1"/>
              <a:t>F</a:t>
            </a:r>
            <a:r>
              <a:rPr lang="en-US" altLang="zh-CN" sz="2800" baseline="-25000" dirty="0" err="1"/>
              <a:t>min</a:t>
            </a:r>
            <a:r>
              <a:rPr lang="en-US" altLang="zh-CN" sz="2800" baseline="-25000" dirty="0"/>
              <a:t> </a:t>
            </a:r>
            <a:r>
              <a:rPr lang="en-US" altLang="zh-CN" sz="2800" dirty="0"/>
              <a:t>= { A→B</a:t>
            </a:r>
            <a:r>
              <a:rPr lang="zh-CN" altLang="zh-CN" sz="2800" dirty="0"/>
              <a:t>，</a:t>
            </a:r>
            <a:r>
              <a:rPr lang="en-US" altLang="zh-CN" sz="2800" dirty="0"/>
              <a:t>B→C </a:t>
            </a:r>
            <a:r>
              <a:rPr lang="en-US" altLang="zh-CN" sz="2800" dirty="0" smtClean="0"/>
              <a:t>}</a:t>
            </a:r>
            <a:endParaRPr lang="zh-CN" altLang="zh-CN" sz="28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2016年3月6日10时22分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49</a:t>
            </a:fld>
            <a:endParaRPr lang="zh-CN" altLang="en-US"/>
          </a:p>
        </p:txBody>
      </p:sp>
    </p:spTree>
    <p:extLst>
      <p:ext uri="{BB962C8B-B14F-4D97-AF65-F5344CB8AC3E}">
        <p14:creationId xmlns:p14="http://schemas.microsoft.com/office/powerpoint/2010/main" val="36054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smtClean="0"/>
              <a:t>8.1.1</a:t>
            </a:r>
            <a:r>
              <a:rPr lang="zh-CN" altLang="en-US" dirty="0" smtClean="0"/>
              <a:t> 基本概念 </a:t>
            </a:r>
          </a:p>
        </p:txBody>
      </p:sp>
      <p:sp>
        <p:nvSpPr>
          <p:cNvPr id="10243" name="Rectangle 3"/>
          <p:cNvSpPr>
            <a:spLocks noGrp="1" noChangeArrowheads="1"/>
          </p:cNvSpPr>
          <p:nvPr>
            <p:ph type="body" idx="1"/>
          </p:nvPr>
        </p:nvSpPr>
        <p:spPr>
          <a:xfrm>
            <a:off x="250825" y="1340769"/>
            <a:ext cx="8610600" cy="4839370"/>
          </a:xfrm>
        </p:spPr>
        <p:txBody>
          <a:bodyPr/>
          <a:lstStyle/>
          <a:p>
            <a:pPr>
              <a:spcBef>
                <a:spcPts val="200"/>
              </a:spcBef>
            </a:pPr>
            <a:r>
              <a:rPr lang="zh-CN" altLang="en-US" sz="2800" dirty="0" smtClean="0"/>
              <a:t>省</a:t>
            </a:r>
            <a:r>
              <a:rPr lang="en-US" altLang="zh-CN" sz="2800" dirty="0" smtClean="0"/>
              <a:t>=</a:t>
            </a:r>
            <a:r>
              <a:rPr lang="en-US" altLang="zh-CN" sz="2800" i="1" dirty="0" smtClean="0"/>
              <a:t>f</a:t>
            </a:r>
            <a:r>
              <a:rPr lang="en-US" altLang="zh-CN" sz="2800" dirty="0" smtClean="0"/>
              <a:t>(</a:t>
            </a:r>
            <a:r>
              <a:rPr lang="zh-CN" altLang="en-US" sz="2800" dirty="0" smtClean="0"/>
              <a:t>城市</a:t>
            </a:r>
            <a:r>
              <a:rPr lang="en-US" altLang="zh-CN" sz="2800" dirty="0" smtClean="0"/>
              <a:t>)</a:t>
            </a:r>
            <a:r>
              <a:rPr lang="zh-CN" altLang="en-US" sz="2800" dirty="0" smtClean="0"/>
              <a:t>：只要给出一个具体的城市值，就会有唯一一个省值和它对应，</a:t>
            </a:r>
          </a:p>
          <a:p>
            <a:pPr>
              <a:spcBef>
                <a:spcPts val="200"/>
              </a:spcBef>
            </a:pPr>
            <a:r>
              <a:rPr lang="zh-CN" altLang="en-US" sz="2800" dirty="0" smtClean="0"/>
              <a:t>如“武汉市”在“湖北省”，这里“城市”是自变量</a:t>
            </a:r>
            <a:r>
              <a:rPr lang="en-US" altLang="zh-CN" sz="2800" i="1" dirty="0" smtClean="0"/>
              <a:t>X</a:t>
            </a:r>
            <a:r>
              <a:rPr lang="zh-CN" altLang="en-US" sz="2800" dirty="0" smtClean="0"/>
              <a:t>，“省”是因变量或函数值</a:t>
            </a:r>
            <a:r>
              <a:rPr lang="en-US" altLang="zh-CN" sz="2800" i="1" dirty="0" smtClean="0"/>
              <a:t>Y</a:t>
            </a:r>
            <a:r>
              <a:rPr lang="zh-CN" altLang="en-US" sz="2800" dirty="0" smtClean="0"/>
              <a:t>。</a:t>
            </a:r>
          </a:p>
          <a:p>
            <a:pPr>
              <a:spcBef>
                <a:spcPts val="200"/>
              </a:spcBef>
            </a:pPr>
            <a:r>
              <a:rPr lang="zh-CN" altLang="en-US" sz="2800" dirty="0" smtClean="0"/>
              <a:t>把</a:t>
            </a:r>
            <a:r>
              <a:rPr lang="en-US" altLang="zh-CN" sz="2800" i="1" dirty="0" smtClean="0"/>
              <a:t>X</a:t>
            </a:r>
            <a:r>
              <a:rPr lang="zh-CN" altLang="en-US" sz="2800" dirty="0" smtClean="0"/>
              <a:t>函数决定</a:t>
            </a:r>
            <a:r>
              <a:rPr lang="en-US" altLang="zh-CN" sz="2800" i="1" dirty="0" smtClean="0"/>
              <a:t>Y</a:t>
            </a:r>
            <a:r>
              <a:rPr lang="zh-CN" altLang="en-US" sz="2800" dirty="0" smtClean="0"/>
              <a:t>，或</a:t>
            </a:r>
            <a:r>
              <a:rPr lang="en-US" altLang="zh-CN" sz="2800" i="1" dirty="0" smtClean="0"/>
              <a:t>Y</a:t>
            </a:r>
            <a:r>
              <a:rPr lang="zh-CN" altLang="en-US" sz="2800" dirty="0" smtClean="0"/>
              <a:t>函数依赖于</a:t>
            </a:r>
            <a:r>
              <a:rPr lang="en-US" altLang="zh-CN" sz="2800" i="1" dirty="0" smtClean="0"/>
              <a:t>X</a:t>
            </a:r>
            <a:r>
              <a:rPr lang="zh-CN" altLang="en-US" sz="2800" dirty="0" smtClean="0"/>
              <a:t>表示为：</a:t>
            </a:r>
          </a:p>
          <a:p>
            <a:pPr>
              <a:spcBef>
                <a:spcPts val="200"/>
              </a:spcBef>
              <a:buFontTx/>
              <a:buNone/>
            </a:pPr>
            <a:r>
              <a:rPr lang="zh-CN" altLang="en-US" sz="2800" dirty="0" smtClean="0"/>
              <a:t>　　　</a:t>
            </a:r>
            <a:r>
              <a:rPr lang="zh-CN" altLang="en-US" sz="2800" dirty="0" smtClean="0">
                <a:solidFill>
                  <a:srgbClr val="FF0000"/>
                </a:solidFill>
              </a:rPr>
              <a:t>　</a:t>
            </a:r>
            <a:r>
              <a:rPr lang="en-US" altLang="zh-CN" sz="2800" i="1" dirty="0" smtClean="0">
                <a:solidFill>
                  <a:srgbClr val="FF0000"/>
                </a:solidFill>
              </a:rPr>
              <a:t>X</a:t>
            </a:r>
            <a:r>
              <a:rPr lang="en-US" altLang="zh-CN" sz="2800" dirty="0" smtClean="0">
                <a:solidFill>
                  <a:srgbClr val="FF0000"/>
                </a:solidFill>
              </a:rPr>
              <a:t>→</a:t>
            </a:r>
            <a:r>
              <a:rPr lang="en-US" altLang="zh-CN" sz="2800" i="1" dirty="0" smtClean="0">
                <a:solidFill>
                  <a:srgbClr val="FF0000"/>
                </a:solidFill>
              </a:rPr>
              <a:t>Y</a:t>
            </a:r>
            <a:endParaRPr lang="en-US" altLang="zh-CN" sz="2800" dirty="0" smtClean="0">
              <a:solidFill>
                <a:srgbClr val="FF0000"/>
              </a:solidFill>
            </a:endParaRPr>
          </a:p>
          <a:p>
            <a:pPr>
              <a:spcBef>
                <a:spcPts val="200"/>
              </a:spcBef>
            </a:pPr>
            <a:r>
              <a:rPr lang="zh-CN" altLang="en-US" sz="2800" dirty="0" smtClean="0"/>
              <a:t>如果有关系模式</a:t>
            </a:r>
            <a:r>
              <a:rPr lang="en-US" altLang="zh-CN" sz="2800" i="1" dirty="0" smtClean="0"/>
              <a:t>R</a:t>
            </a:r>
            <a:r>
              <a:rPr lang="en-US" altLang="zh-CN" sz="2800" dirty="0" smtClean="0"/>
              <a:t>(</a:t>
            </a:r>
            <a:r>
              <a:rPr lang="en-US" altLang="zh-CN" sz="2800" i="1" dirty="0" smtClean="0"/>
              <a:t>A1</a:t>
            </a:r>
            <a:r>
              <a:rPr lang="en-US" altLang="zh-CN" sz="2800" dirty="0" smtClean="0"/>
              <a:t>,</a:t>
            </a:r>
            <a:r>
              <a:rPr lang="en-US" altLang="zh-CN" sz="2800" i="1" dirty="0" smtClean="0"/>
              <a:t>A2</a:t>
            </a:r>
            <a:r>
              <a:rPr lang="en-US" altLang="zh-CN" sz="2800" dirty="0" smtClean="0"/>
              <a:t>,…,</a:t>
            </a:r>
            <a:r>
              <a:rPr lang="en-US" altLang="zh-CN" sz="2800" i="1" dirty="0" smtClean="0"/>
              <a:t>An</a:t>
            </a:r>
            <a:r>
              <a:rPr lang="en-US" altLang="zh-CN" sz="2800" dirty="0" smtClean="0"/>
              <a:t>)</a:t>
            </a:r>
            <a:r>
              <a:rPr lang="zh-CN" altLang="en-US" sz="2800" dirty="0" smtClean="0"/>
              <a:t>，</a:t>
            </a:r>
            <a:r>
              <a:rPr lang="en-US" altLang="zh-CN" sz="2800" i="1" dirty="0" smtClean="0"/>
              <a:t>X</a:t>
            </a:r>
            <a:r>
              <a:rPr lang="zh-CN" altLang="en-US" sz="2800" dirty="0" smtClean="0"/>
              <a:t>和</a:t>
            </a:r>
            <a:r>
              <a:rPr lang="en-US" altLang="zh-CN" sz="2800" i="1" dirty="0" smtClean="0"/>
              <a:t>Y</a:t>
            </a:r>
            <a:r>
              <a:rPr lang="zh-CN" altLang="en-US" sz="2800" dirty="0" smtClean="0"/>
              <a:t>为</a:t>
            </a:r>
            <a:r>
              <a:rPr lang="en-US" altLang="zh-CN" sz="2800" dirty="0" smtClean="0"/>
              <a:t>{</a:t>
            </a:r>
            <a:r>
              <a:rPr lang="en-US" altLang="zh-CN" sz="2800" i="1" dirty="0" smtClean="0"/>
              <a:t>A1</a:t>
            </a:r>
            <a:r>
              <a:rPr lang="en-US" altLang="zh-CN" sz="2800" dirty="0" smtClean="0"/>
              <a:t>,</a:t>
            </a:r>
            <a:r>
              <a:rPr lang="en-US" altLang="zh-CN" sz="2800" i="1" dirty="0" smtClean="0"/>
              <a:t>A2</a:t>
            </a:r>
            <a:r>
              <a:rPr lang="en-US" altLang="zh-CN" sz="2800" dirty="0" smtClean="0"/>
              <a:t>,…,</a:t>
            </a:r>
            <a:r>
              <a:rPr lang="en-US" altLang="zh-CN" sz="2800" i="1" dirty="0" smtClean="0"/>
              <a:t>An</a:t>
            </a:r>
            <a:r>
              <a:rPr lang="en-US" altLang="zh-CN" sz="2800" dirty="0" smtClean="0"/>
              <a:t>}</a:t>
            </a:r>
            <a:r>
              <a:rPr lang="zh-CN" altLang="en-US" sz="2800" dirty="0" smtClean="0"/>
              <a:t>的子集，则对于关系</a:t>
            </a:r>
            <a:r>
              <a:rPr lang="en-US" altLang="zh-CN" sz="2800" i="1" dirty="0" smtClean="0"/>
              <a:t>R</a:t>
            </a:r>
            <a:r>
              <a:rPr lang="zh-CN" altLang="en-US" sz="2800" dirty="0" smtClean="0"/>
              <a:t>中的任意一个</a:t>
            </a:r>
            <a:r>
              <a:rPr lang="en-US" altLang="zh-CN" sz="2800" i="1" dirty="0" smtClean="0"/>
              <a:t>X</a:t>
            </a:r>
            <a:r>
              <a:rPr lang="zh-CN" altLang="en-US" sz="2800" dirty="0" smtClean="0"/>
              <a:t>值，都只有一个</a:t>
            </a:r>
            <a:r>
              <a:rPr lang="en-US" altLang="zh-CN" sz="2800" i="1" dirty="0" smtClean="0"/>
              <a:t>Y</a:t>
            </a:r>
            <a:r>
              <a:rPr lang="zh-CN" altLang="en-US" sz="2800" dirty="0" smtClean="0"/>
              <a:t>值与之对应，则称</a:t>
            </a:r>
            <a:r>
              <a:rPr lang="en-US" altLang="zh-CN" sz="2800" i="1" dirty="0" smtClean="0">
                <a:solidFill>
                  <a:srgbClr val="FF0000"/>
                </a:solidFill>
              </a:rPr>
              <a:t>X</a:t>
            </a:r>
            <a:r>
              <a:rPr lang="zh-CN" altLang="en-US" sz="2800" dirty="0" smtClean="0">
                <a:solidFill>
                  <a:srgbClr val="FF0000"/>
                </a:solidFill>
              </a:rPr>
              <a:t>函数决定</a:t>
            </a:r>
            <a:r>
              <a:rPr lang="en-US" altLang="zh-CN" sz="2800" i="1" dirty="0" smtClean="0">
                <a:solidFill>
                  <a:srgbClr val="FF0000"/>
                </a:solidFill>
              </a:rPr>
              <a:t>Y</a:t>
            </a:r>
            <a:r>
              <a:rPr lang="zh-CN" altLang="en-US" sz="2800" dirty="0" smtClean="0"/>
              <a:t>，或</a:t>
            </a:r>
            <a:r>
              <a:rPr lang="en-US" altLang="zh-CN" sz="2800" i="1" dirty="0" smtClean="0">
                <a:solidFill>
                  <a:srgbClr val="FF0000"/>
                </a:solidFill>
              </a:rPr>
              <a:t>Y</a:t>
            </a:r>
            <a:r>
              <a:rPr lang="zh-CN" altLang="en-US" sz="2800" dirty="0" smtClean="0">
                <a:solidFill>
                  <a:srgbClr val="FF0000"/>
                </a:solidFill>
              </a:rPr>
              <a:t>函数依赖于</a:t>
            </a:r>
            <a:r>
              <a:rPr lang="en-US" altLang="zh-CN" sz="2800" i="1" dirty="0" smtClean="0">
                <a:solidFill>
                  <a:srgbClr val="FF0000"/>
                </a:solidFill>
              </a:rPr>
              <a:t>X</a:t>
            </a:r>
            <a:r>
              <a:rPr lang="zh-CN" altLang="en-US" sz="2800" dirty="0" smtClean="0"/>
              <a:t>。 </a:t>
            </a:r>
          </a:p>
        </p:txBody>
      </p:sp>
      <p:sp>
        <p:nvSpPr>
          <p:cNvPr id="10244" name="日期占位符 3"/>
          <p:cNvSpPr>
            <a:spLocks noGrp="1"/>
          </p:cNvSpPr>
          <p:nvPr>
            <p:ph type="dt" sz="quarter" idx="10"/>
          </p:nvPr>
        </p:nvSpPr>
        <p:spPr>
          <a:noFill/>
        </p:spPr>
        <p:txBody>
          <a:bodyPr/>
          <a:lstStyle/>
          <a:p>
            <a:fld id="{27331FD2-5569-4312-8620-518A7C36EFEF}" type="datetime8">
              <a:rPr lang="zh-CN" altLang="en-US" smtClean="0">
                <a:ea typeface="宋体" charset="-122"/>
              </a:rPr>
              <a:t>2016年3月6日10时6分</a:t>
            </a:fld>
            <a:endParaRPr lang="zh-CN" altLang="en-US" smtClean="0">
              <a:ea typeface="宋体" charset="-122"/>
            </a:endParaRPr>
          </a:p>
        </p:txBody>
      </p:sp>
      <p:sp>
        <p:nvSpPr>
          <p:cNvPr id="10245" name="灯片编号占位符 4"/>
          <p:cNvSpPr>
            <a:spLocks noGrp="1"/>
          </p:cNvSpPr>
          <p:nvPr>
            <p:ph type="sldNum" sz="quarter" idx="12"/>
          </p:nvPr>
        </p:nvSpPr>
        <p:spPr>
          <a:noFill/>
        </p:spPr>
        <p:txBody>
          <a:bodyPr/>
          <a:lstStyle/>
          <a:p>
            <a:fld id="{B8BE4685-1DE5-424A-98F7-38C087F04280}" type="slidenum">
              <a:rPr lang="zh-CN" altLang="en-US" smtClean="0">
                <a:ea typeface="宋体" charset="-122"/>
              </a:rPr>
              <a:pPr/>
              <a:t>5</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467544" y="1340768"/>
            <a:ext cx="8208912" cy="4752528"/>
          </a:xfrm>
        </p:spPr>
        <p:txBody>
          <a:bodyPr/>
          <a:lstStyle/>
          <a:p>
            <a:pPr>
              <a:spcBef>
                <a:spcPts val="0"/>
              </a:spcBef>
            </a:pPr>
            <a:r>
              <a:rPr lang="zh-CN" altLang="zh-CN" sz="2800" dirty="0"/>
              <a:t>例</a:t>
            </a:r>
            <a:r>
              <a:rPr lang="en-US" altLang="zh-CN" sz="2800" dirty="0"/>
              <a:t>13</a:t>
            </a:r>
            <a:r>
              <a:rPr lang="zh-CN" altLang="zh-CN" sz="2800" dirty="0"/>
              <a:t>．设有关系模式</a:t>
            </a:r>
            <a:r>
              <a:rPr lang="en-US" altLang="zh-CN" sz="2800" dirty="0"/>
              <a:t>R</a:t>
            </a:r>
            <a:r>
              <a:rPr lang="zh-CN" altLang="zh-CN" sz="2800" dirty="0"/>
              <a:t>（</a:t>
            </a:r>
            <a:r>
              <a:rPr lang="en-US" altLang="zh-CN" sz="2800" dirty="0"/>
              <a:t>U</a:t>
            </a:r>
            <a:r>
              <a:rPr lang="zh-CN" altLang="zh-CN" sz="2800" dirty="0"/>
              <a:t>，</a:t>
            </a:r>
            <a:r>
              <a:rPr lang="en-US" altLang="zh-CN" sz="2800" dirty="0"/>
              <a:t>F</a:t>
            </a:r>
            <a:r>
              <a:rPr lang="zh-CN" altLang="zh-CN" sz="2800" dirty="0"/>
              <a:t>），其中</a:t>
            </a:r>
            <a:r>
              <a:rPr lang="en-US" altLang="zh-CN" sz="2800" dirty="0"/>
              <a:t>U={A</a:t>
            </a:r>
            <a:r>
              <a:rPr lang="zh-CN" altLang="zh-CN" sz="2800" dirty="0"/>
              <a:t>，</a:t>
            </a:r>
            <a:r>
              <a:rPr lang="en-US" altLang="zh-CN" sz="2800" dirty="0"/>
              <a:t>B</a:t>
            </a:r>
            <a:r>
              <a:rPr lang="zh-CN" altLang="zh-CN" sz="2800" dirty="0"/>
              <a:t>，</a:t>
            </a:r>
            <a:r>
              <a:rPr lang="en-US" altLang="zh-CN" sz="2800" dirty="0"/>
              <a:t>C }</a:t>
            </a:r>
            <a:r>
              <a:rPr lang="zh-CN" altLang="zh-CN" sz="2800" dirty="0"/>
              <a:t>，</a:t>
            </a:r>
            <a:r>
              <a:rPr lang="en-US" altLang="zh-CN" sz="2800" dirty="0"/>
              <a:t>F={AB→C</a:t>
            </a:r>
            <a:r>
              <a:rPr lang="zh-CN" altLang="zh-CN" sz="2800" dirty="0"/>
              <a:t>，</a:t>
            </a:r>
            <a:r>
              <a:rPr lang="en-US" altLang="zh-CN" sz="2800" dirty="0"/>
              <a:t>A→B</a:t>
            </a:r>
            <a:r>
              <a:rPr lang="zh-CN" altLang="zh-CN" sz="2800" dirty="0"/>
              <a:t>，</a:t>
            </a:r>
            <a:r>
              <a:rPr lang="en-US" altLang="zh-CN" sz="2800" dirty="0"/>
              <a:t>B→A}</a:t>
            </a:r>
            <a:r>
              <a:rPr lang="zh-CN" altLang="zh-CN" sz="2800" dirty="0"/>
              <a:t>，求其极小函数依赖集</a:t>
            </a:r>
            <a:r>
              <a:rPr lang="en-US" altLang="zh-CN" sz="2800" dirty="0" err="1"/>
              <a:t>F</a:t>
            </a:r>
            <a:r>
              <a:rPr lang="en-US" altLang="zh-CN" sz="2800" baseline="-25000" dirty="0" err="1"/>
              <a:t>min</a:t>
            </a:r>
            <a:r>
              <a:rPr lang="zh-CN" altLang="zh-CN" sz="2800" dirty="0"/>
              <a:t>。</a:t>
            </a:r>
          </a:p>
          <a:p>
            <a:pPr>
              <a:spcBef>
                <a:spcPts val="0"/>
              </a:spcBef>
            </a:pPr>
            <a:r>
              <a:rPr lang="zh-CN" altLang="zh-CN" sz="2800" dirty="0"/>
              <a:t>解</a:t>
            </a:r>
            <a:r>
              <a:rPr lang="zh-CN" altLang="zh-CN" sz="2800" dirty="0" smtClean="0"/>
              <a:t>：</a:t>
            </a:r>
            <a:r>
              <a:rPr lang="zh-CN" altLang="en-US" sz="2800" dirty="0" smtClean="0"/>
              <a:t>由于</a:t>
            </a:r>
            <a:r>
              <a:rPr lang="zh-CN" altLang="zh-CN" sz="2800" dirty="0" smtClean="0"/>
              <a:t>所有</a:t>
            </a:r>
            <a:r>
              <a:rPr lang="zh-CN" altLang="zh-CN" sz="2800" dirty="0"/>
              <a:t>函数依赖的右部均为单个属性，因此只需去掉左部的多余属性和多余函数依赖即</a:t>
            </a:r>
            <a:r>
              <a:rPr lang="zh-CN" altLang="zh-CN" sz="2800" dirty="0" smtClean="0"/>
              <a:t>可</a:t>
            </a:r>
            <a:endParaRPr lang="zh-CN" altLang="zh-CN" sz="2800" dirty="0"/>
          </a:p>
          <a:p>
            <a:pPr>
              <a:spcBef>
                <a:spcPts val="0"/>
              </a:spcBef>
            </a:pPr>
            <a:r>
              <a:rPr lang="zh-CN" altLang="zh-CN" sz="2800" dirty="0"/>
              <a:t>（</a:t>
            </a:r>
            <a:r>
              <a:rPr lang="en-US" altLang="zh-CN" sz="2800" dirty="0"/>
              <a:t>1</a:t>
            </a:r>
            <a:r>
              <a:rPr lang="zh-CN" altLang="zh-CN" sz="2800" dirty="0"/>
              <a:t>）去掉</a:t>
            </a:r>
            <a:r>
              <a:rPr lang="en-US" altLang="zh-CN" sz="2800" dirty="0"/>
              <a:t>F</a:t>
            </a:r>
            <a:r>
              <a:rPr lang="zh-CN" altLang="zh-CN" sz="2800" dirty="0"/>
              <a:t>中每个函数依赖左部的多余属性，本例只需考虑</a:t>
            </a:r>
            <a:r>
              <a:rPr lang="en-US" altLang="zh-CN" sz="2800" dirty="0"/>
              <a:t>AB→C</a:t>
            </a:r>
            <a:r>
              <a:rPr lang="zh-CN" altLang="zh-CN" sz="2800" dirty="0"/>
              <a:t>即可。</a:t>
            </a:r>
          </a:p>
          <a:p>
            <a:pPr>
              <a:spcBef>
                <a:spcPts val="0"/>
              </a:spcBef>
            </a:pPr>
            <a:r>
              <a:rPr lang="zh-CN" altLang="zh-CN" sz="2800" dirty="0"/>
              <a:t>第</a:t>
            </a:r>
            <a:r>
              <a:rPr lang="en-US" altLang="zh-CN" sz="2800" dirty="0"/>
              <a:t>1</a:t>
            </a:r>
            <a:r>
              <a:rPr lang="zh-CN" altLang="zh-CN" sz="2800" dirty="0"/>
              <a:t>种情况：去掉</a:t>
            </a:r>
            <a:r>
              <a:rPr lang="en-US" altLang="zh-CN" sz="2800" dirty="0"/>
              <a:t>B</a:t>
            </a:r>
            <a:r>
              <a:rPr lang="zh-CN" altLang="zh-CN" sz="2800" dirty="0"/>
              <a:t>，计算</a:t>
            </a:r>
            <a:r>
              <a:rPr lang="en-US" altLang="zh-CN" sz="2800" dirty="0"/>
              <a:t>A </a:t>
            </a:r>
            <a:r>
              <a:rPr lang="en-US" altLang="zh-CN" sz="2800" baseline="-25000" dirty="0"/>
              <a:t>F</a:t>
            </a:r>
            <a:r>
              <a:rPr lang="en-US" altLang="zh-CN" sz="2800" baseline="30000" dirty="0"/>
              <a:t>+</a:t>
            </a:r>
            <a:r>
              <a:rPr lang="en-US" altLang="zh-CN" sz="2800" dirty="0"/>
              <a:t> = ABC</a:t>
            </a:r>
            <a:r>
              <a:rPr lang="zh-CN" altLang="zh-CN" sz="2800" dirty="0"/>
              <a:t>，包含</a:t>
            </a:r>
            <a:r>
              <a:rPr lang="en-US" altLang="zh-CN" sz="2800" dirty="0"/>
              <a:t>C</a:t>
            </a:r>
            <a:r>
              <a:rPr lang="zh-CN" altLang="zh-CN" sz="2800" dirty="0"/>
              <a:t>，因此</a:t>
            </a:r>
            <a:r>
              <a:rPr lang="en-US" altLang="zh-CN" sz="2800" dirty="0"/>
              <a:t>B</a:t>
            </a:r>
            <a:r>
              <a:rPr lang="zh-CN" altLang="zh-CN" sz="2800" dirty="0"/>
              <a:t>是多余属性，</a:t>
            </a:r>
            <a:r>
              <a:rPr lang="en-US" altLang="zh-CN" sz="2800" dirty="0"/>
              <a:t>AB→C</a:t>
            </a:r>
            <a:r>
              <a:rPr lang="zh-CN" altLang="zh-CN" sz="2800" dirty="0"/>
              <a:t>可化简为</a:t>
            </a:r>
            <a:r>
              <a:rPr lang="en-US" altLang="zh-CN" sz="2800" dirty="0"/>
              <a:t>A→C</a:t>
            </a:r>
            <a:r>
              <a:rPr lang="zh-CN" altLang="zh-CN" sz="2800" dirty="0"/>
              <a:t>。</a:t>
            </a:r>
          </a:p>
          <a:p>
            <a:pPr>
              <a:spcBef>
                <a:spcPts val="0"/>
              </a:spcBef>
            </a:pPr>
            <a:r>
              <a:rPr lang="zh-CN" altLang="zh-CN" sz="2800" dirty="0"/>
              <a:t>故</a:t>
            </a:r>
            <a:r>
              <a:rPr lang="en-US" altLang="zh-CN" sz="2800" dirty="0"/>
              <a:t>F</a:t>
            </a:r>
            <a:r>
              <a:rPr lang="zh-CN" altLang="zh-CN" sz="2800" dirty="0"/>
              <a:t>简化为：</a:t>
            </a:r>
            <a:r>
              <a:rPr lang="en-US" altLang="zh-CN" sz="2800" dirty="0"/>
              <a:t>G</a:t>
            </a:r>
            <a:r>
              <a:rPr lang="en-US" altLang="zh-CN" sz="2800" baseline="-25000" dirty="0"/>
              <a:t>1</a:t>
            </a:r>
            <a:r>
              <a:rPr lang="en-US" altLang="zh-CN" sz="2800" dirty="0"/>
              <a:t> = { A→C</a:t>
            </a:r>
            <a:r>
              <a:rPr lang="zh-CN" altLang="zh-CN" sz="2800" dirty="0"/>
              <a:t>，</a:t>
            </a:r>
            <a:r>
              <a:rPr lang="en-US" altLang="zh-CN" sz="2800" dirty="0"/>
              <a:t>A→B</a:t>
            </a:r>
            <a:r>
              <a:rPr lang="zh-CN" altLang="zh-CN" sz="2800" dirty="0"/>
              <a:t>，</a:t>
            </a:r>
            <a:r>
              <a:rPr lang="en-US" altLang="zh-CN" sz="2800" dirty="0"/>
              <a:t>B→A }</a:t>
            </a:r>
            <a:endParaRPr lang="zh-CN" altLang="en-US" sz="28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2016年3月6日10时23分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50</a:t>
            </a:fld>
            <a:endParaRPr lang="zh-CN" altLang="en-US"/>
          </a:p>
        </p:txBody>
      </p:sp>
    </p:spTree>
    <p:extLst>
      <p:ext uri="{BB962C8B-B14F-4D97-AF65-F5344CB8AC3E}">
        <p14:creationId xmlns:p14="http://schemas.microsoft.com/office/powerpoint/2010/main" val="40996472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13</a:t>
            </a:r>
            <a:r>
              <a:rPr lang="zh-CN" altLang="en-US" dirty="0" smtClean="0"/>
              <a:t>（续</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zh-CN" dirty="0"/>
              <a:t>第</a:t>
            </a:r>
            <a:r>
              <a:rPr lang="en-US" altLang="zh-CN" dirty="0"/>
              <a:t>2</a:t>
            </a:r>
            <a:r>
              <a:rPr lang="zh-CN" altLang="zh-CN" dirty="0"/>
              <a:t>种情况：去掉</a:t>
            </a:r>
            <a:r>
              <a:rPr lang="en-US" altLang="zh-CN" dirty="0"/>
              <a:t>A</a:t>
            </a:r>
            <a:r>
              <a:rPr lang="zh-CN" altLang="zh-CN" dirty="0"/>
              <a:t>，计算</a:t>
            </a:r>
            <a:r>
              <a:rPr lang="en-US" altLang="zh-CN" dirty="0"/>
              <a:t>B </a:t>
            </a:r>
            <a:r>
              <a:rPr lang="en-US" altLang="zh-CN" baseline="-25000" dirty="0"/>
              <a:t>F</a:t>
            </a:r>
            <a:r>
              <a:rPr lang="en-US" altLang="zh-CN" baseline="30000" dirty="0"/>
              <a:t>+</a:t>
            </a:r>
            <a:r>
              <a:rPr lang="en-US" altLang="zh-CN" dirty="0"/>
              <a:t> = ABC</a:t>
            </a:r>
            <a:r>
              <a:rPr lang="zh-CN" altLang="zh-CN" dirty="0"/>
              <a:t>，包含</a:t>
            </a:r>
            <a:r>
              <a:rPr lang="en-US" altLang="zh-CN" dirty="0"/>
              <a:t>C</a:t>
            </a:r>
            <a:r>
              <a:rPr lang="zh-CN" altLang="zh-CN" dirty="0"/>
              <a:t>，因此</a:t>
            </a:r>
            <a:r>
              <a:rPr lang="en-US" altLang="zh-CN" dirty="0"/>
              <a:t>A</a:t>
            </a:r>
            <a:r>
              <a:rPr lang="zh-CN" altLang="zh-CN" dirty="0"/>
              <a:t>是多余属性，</a:t>
            </a:r>
            <a:r>
              <a:rPr lang="en-US" altLang="zh-CN" dirty="0"/>
              <a:t>AB→C</a:t>
            </a:r>
            <a:r>
              <a:rPr lang="zh-CN" altLang="zh-CN" dirty="0"/>
              <a:t>可化简为</a:t>
            </a:r>
            <a:r>
              <a:rPr lang="en-US" altLang="zh-CN" dirty="0"/>
              <a:t>B→C</a:t>
            </a:r>
            <a:r>
              <a:rPr lang="zh-CN" altLang="zh-CN" dirty="0"/>
              <a:t>。</a:t>
            </a:r>
          </a:p>
          <a:p>
            <a:r>
              <a:rPr lang="zh-CN" altLang="zh-CN" dirty="0"/>
              <a:t>故</a:t>
            </a:r>
            <a:r>
              <a:rPr lang="en-US" altLang="zh-CN" dirty="0"/>
              <a:t>F</a:t>
            </a:r>
            <a:r>
              <a:rPr lang="zh-CN" altLang="zh-CN" dirty="0"/>
              <a:t>可简化为：</a:t>
            </a:r>
            <a:r>
              <a:rPr lang="en-US" altLang="zh-CN" dirty="0"/>
              <a:t>G</a:t>
            </a:r>
            <a:r>
              <a:rPr lang="en-US" altLang="zh-CN" baseline="-25000" dirty="0"/>
              <a:t>2</a:t>
            </a:r>
            <a:r>
              <a:rPr lang="en-US" altLang="zh-CN" dirty="0"/>
              <a:t> = { B→C</a:t>
            </a:r>
            <a:r>
              <a:rPr lang="zh-CN" altLang="zh-CN" dirty="0"/>
              <a:t>，</a:t>
            </a:r>
            <a:r>
              <a:rPr lang="en-US" altLang="zh-CN" dirty="0"/>
              <a:t>A→B</a:t>
            </a:r>
            <a:r>
              <a:rPr lang="zh-CN" altLang="zh-CN" dirty="0"/>
              <a:t>，</a:t>
            </a:r>
            <a:r>
              <a:rPr lang="en-US" altLang="zh-CN" dirty="0"/>
              <a:t>B→A }</a:t>
            </a:r>
            <a:endParaRPr lang="zh-CN" altLang="en-US"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2016年3月6日10时27分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51</a:t>
            </a:fld>
            <a:endParaRPr lang="zh-CN" altLang="en-US"/>
          </a:p>
        </p:txBody>
      </p:sp>
    </p:spTree>
    <p:extLst>
      <p:ext uri="{BB962C8B-B14F-4D97-AF65-F5344CB8AC3E}">
        <p14:creationId xmlns:p14="http://schemas.microsoft.com/office/powerpoint/2010/main" val="24691601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13</a:t>
            </a:r>
            <a:r>
              <a:rPr lang="zh-CN" altLang="en-US" dirty="0"/>
              <a:t>（</a:t>
            </a:r>
            <a:r>
              <a:rPr lang="zh-CN" altLang="en-US" dirty="0" smtClean="0"/>
              <a:t>续</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566738" y="1340768"/>
            <a:ext cx="8001000" cy="4752528"/>
          </a:xfrm>
        </p:spPr>
        <p:txBody>
          <a:bodyPr/>
          <a:lstStyle/>
          <a:p>
            <a:pPr>
              <a:spcBef>
                <a:spcPts val="0"/>
              </a:spcBef>
            </a:pPr>
            <a:r>
              <a:rPr lang="zh-CN" altLang="zh-CN" sz="2800" dirty="0"/>
              <a:t>（</a:t>
            </a:r>
            <a:r>
              <a:rPr lang="en-US" altLang="zh-CN" sz="2800" dirty="0"/>
              <a:t>2</a:t>
            </a:r>
            <a:r>
              <a:rPr lang="zh-CN" altLang="zh-CN" sz="2800" dirty="0"/>
              <a:t>）去掉</a:t>
            </a:r>
            <a:r>
              <a:rPr lang="en-US" altLang="zh-CN" sz="2800" dirty="0"/>
              <a:t>G</a:t>
            </a:r>
            <a:r>
              <a:rPr lang="en-US" altLang="zh-CN" sz="2800" baseline="-25000" dirty="0"/>
              <a:t>1</a:t>
            </a:r>
            <a:r>
              <a:rPr lang="zh-CN" altLang="zh-CN" sz="2800" dirty="0"/>
              <a:t>和</a:t>
            </a:r>
            <a:r>
              <a:rPr lang="en-US" altLang="zh-CN" sz="2800" dirty="0"/>
              <a:t>G</a:t>
            </a:r>
            <a:r>
              <a:rPr lang="en-US" altLang="zh-CN" sz="2800" baseline="-25000" dirty="0"/>
              <a:t>2</a:t>
            </a:r>
            <a:r>
              <a:rPr lang="zh-CN" altLang="zh-CN" sz="2800" dirty="0"/>
              <a:t>中的多余函数依赖。</a:t>
            </a:r>
          </a:p>
          <a:p>
            <a:pPr>
              <a:spcBef>
                <a:spcPts val="0"/>
              </a:spcBef>
            </a:pPr>
            <a:r>
              <a:rPr lang="en-US" altLang="zh-CN" sz="2800" dirty="0"/>
              <a:t>  </a:t>
            </a:r>
            <a:r>
              <a:rPr lang="zh-CN" altLang="zh-CN" sz="2800" dirty="0"/>
              <a:t>① 去掉</a:t>
            </a:r>
            <a:r>
              <a:rPr lang="en-US" altLang="zh-CN" sz="2800" dirty="0"/>
              <a:t>G</a:t>
            </a:r>
            <a:r>
              <a:rPr lang="en-US" altLang="zh-CN" sz="2800" baseline="-25000" dirty="0"/>
              <a:t>1</a:t>
            </a:r>
            <a:r>
              <a:rPr lang="zh-CN" altLang="zh-CN" sz="2800" dirty="0"/>
              <a:t>中的多余函数依赖。</a:t>
            </a:r>
          </a:p>
          <a:p>
            <a:pPr lvl="0">
              <a:spcBef>
                <a:spcPts val="0"/>
              </a:spcBef>
            </a:pPr>
            <a:r>
              <a:rPr lang="zh-CN" altLang="zh-CN" sz="2800" dirty="0"/>
              <a:t>对</a:t>
            </a:r>
            <a:r>
              <a:rPr lang="en-US" altLang="zh-CN" sz="2800" dirty="0"/>
              <a:t>A→C</a:t>
            </a:r>
            <a:r>
              <a:rPr lang="zh-CN" altLang="zh-CN" sz="2800" dirty="0"/>
              <a:t>，令</a:t>
            </a:r>
            <a:r>
              <a:rPr lang="en-US" altLang="zh-CN" sz="2800" dirty="0"/>
              <a:t>G</a:t>
            </a:r>
            <a:r>
              <a:rPr lang="en-US" altLang="zh-CN" sz="2800" baseline="-25000" dirty="0"/>
              <a:t>11 </a:t>
            </a:r>
            <a:r>
              <a:rPr lang="en-US" altLang="zh-CN" sz="2800" dirty="0"/>
              <a:t>= { A→B</a:t>
            </a:r>
            <a:r>
              <a:rPr lang="zh-CN" altLang="zh-CN" sz="2800" dirty="0"/>
              <a:t>，</a:t>
            </a:r>
            <a:r>
              <a:rPr lang="en-US" altLang="zh-CN" sz="2800" dirty="0"/>
              <a:t>B→A }</a:t>
            </a:r>
            <a:r>
              <a:rPr lang="zh-CN" altLang="zh-CN" sz="2800" dirty="0"/>
              <a:t>，</a:t>
            </a:r>
            <a:r>
              <a:rPr lang="en-US" altLang="zh-CN" sz="2800" dirty="0"/>
              <a:t>A</a:t>
            </a:r>
            <a:r>
              <a:rPr lang="en-US" altLang="zh-CN" sz="2800" baseline="-25000" dirty="0"/>
              <a:t>G11</a:t>
            </a:r>
            <a:r>
              <a:rPr lang="en-US" altLang="zh-CN" sz="2800" baseline="30000" dirty="0"/>
              <a:t>+</a:t>
            </a:r>
            <a:r>
              <a:rPr lang="en-US" altLang="zh-CN" sz="2800" dirty="0"/>
              <a:t> = AB</a:t>
            </a:r>
            <a:r>
              <a:rPr lang="zh-CN" altLang="zh-CN" sz="2800" dirty="0"/>
              <a:t>，不包含</a:t>
            </a:r>
            <a:r>
              <a:rPr lang="en-US" altLang="zh-CN" sz="2800" dirty="0"/>
              <a:t>C</a:t>
            </a:r>
            <a:r>
              <a:rPr lang="zh-CN" altLang="zh-CN" sz="2800" dirty="0"/>
              <a:t>，因此</a:t>
            </a:r>
            <a:r>
              <a:rPr lang="en-US" altLang="zh-CN" sz="2800" dirty="0"/>
              <a:t>A→C</a:t>
            </a:r>
            <a:r>
              <a:rPr lang="zh-CN" altLang="zh-CN" sz="2800" dirty="0"/>
              <a:t>不是多余的函数依赖。</a:t>
            </a:r>
          </a:p>
          <a:p>
            <a:pPr lvl="0">
              <a:spcBef>
                <a:spcPts val="0"/>
              </a:spcBef>
            </a:pPr>
            <a:r>
              <a:rPr lang="zh-CN" altLang="zh-CN" sz="2800" dirty="0"/>
              <a:t>对</a:t>
            </a:r>
            <a:r>
              <a:rPr lang="en-US" altLang="zh-CN" sz="2800" dirty="0"/>
              <a:t>A→B</a:t>
            </a:r>
            <a:r>
              <a:rPr lang="zh-CN" altLang="zh-CN" sz="2800" dirty="0"/>
              <a:t>，令</a:t>
            </a:r>
            <a:r>
              <a:rPr lang="en-US" altLang="zh-CN" sz="2800" dirty="0"/>
              <a:t>G</a:t>
            </a:r>
            <a:r>
              <a:rPr lang="en-US" altLang="zh-CN" sz="2800" baseline="-25000" dirty="0"/>
              <a:t>12 </a:t>
            </a:r>
            <a:r>
              <a:rPr lang="en-US" altLang="zh-CN" sz="2800" dirty="0"/>
              <a:t>= { A→C</a:t>
            </a:r>
            <a:r>
              <a:rPr lang="zh-CN" altLang="zh-CN" sz="2800" dirty="0"/>
              <a:t>，</a:t>
            </a:r>
            <a:r>
              <a:rPr lang="en-US" altLang="zh-CN" sz="2800" dirty="0"/>
              <a:t>B→A }</a:t>
            </a:r>
            <a:r>
              <a:rPr lang="zh-CN" altLang="zh-CN" sz="2800" dirty="0"/>
              <a:t>，</a:t>
            </a:r>
            <a:r>
              <a:rPr lang="en-US" altLang="zh-CN" sz="2800" dirty="0"/>
              <a:t>A</a:t>
            </a:r>
            <a:r>
              <a:rPr lang="en-US" altLang="zh-CN" sz="2800" baseline="-25000" dirty="0"/>
              <a:t>G12</a:t>
            </a:r>
            <a:r>
              <a:rPr lang="en-US" altLang="zh-CN" sz="2800" baseline="30000" dirty="0"/>
              <a:t>+</a:t>
            </a:r>
            <a:r>
              <a:rPr lang="en-US" altLang="zh-CN" sz="2800" dirty="0"/>
              <a:t> = C</a:t>
            </a:r>
            <a:r>
              <a:rPr lang="zh-CN" altLang="zh-CN" sz="2800" dirty="0"/>
              <a:t>，不包含</a:t>
            </a:r>
            <a:r>
              <a:rPr lang="en-US" altLang="zh-CN" sz="2800" dirty="0"/>
              <a:t>B</a:t>
            </a:r>
            <a:r>
              <a:rPr lang="zh-CN" altLang="zh-CN" sz="2800" dirty="0"/>
              <a:t>，因此</a:t>
            </a:r>
            <a:r>
              <a:rPr lang="en-US" altLang="zh-CN" sz="2800" dirty="0"/>
              <a:t>A→B</a:t>
            </a:r>
            <a:r>
              <a:rPr lang="zh-CN" altLang="zh-CN" sz="2800" dirty="0"/>
              <a:t>不是多余的函数依赖。</a:t>
            </a:r>
          </a:p>
          <a:p>
            <a:pPr lvl="0">
              <a:spcBef>
                <a:spcPts val="0"/>
              </a:spcBef>
            </a:pPr>
            <a:r>
              <a:rPr lang="zh-CN" altLang="zh-CN" sz="2800" dirty="0"/>
              <a:t>对</a:t>
            </a:r>
            <a:r>
              <a:rPr lang="en-US" altLang="zh-CN" sz="2800" dirty="0"/>
              <a:t>B→A</a:t>
            </a:r>
            <a:r>
              <a:rPr lang="zh-CN" altLang="zh-CN" sz="2800" dirty="0"/>
              <a:t>，令</a:t>
            </a:r>
            <a:r>
              <a:rPr lang="en-US" altLang="zh-CN" sz="2800" dirty="0"/>
              <a:t>G</a:t>
            </a:r>
            <a:r>
              <a:rPr lang="en-US" altLang="zh-CN" sz="2800" baseline="-25000" dirty="0"/>
              <a:t>13 </a:t>
            </a:r>
            <a:r>
              <a:rPr lang="en-US" altLang="zh-CN" sz="2800" dirty="0"/>
              <a:t>= { A→C</a:t>
            </a:r>
            <a:r>
              <a:rPr lang="zh-CN" altLang="zh-CN" sz="2800" dirty="0"/>
              <a:t>，</a:t>
            </a:r>
            <a:r>
              <a:rPr lang="en-US" altLang="zh-CN" sz="2800" dirty="0"/>
              <a:t>A→B }</a:t>
            </a:r>
            <a:r>
              <a:rPr lang="zh-CN" altLang="zh-CN" sz="2800" dirty="0"/>
              <a:t>，</a:t>
            </a:r>
            <a:r>
              <a:rPr lang="en-US" altLang="zh-CN" sz="2800" dirty="0"/>
              <a:t>B</a:t>
            </a:r>
            <a:r>
              <a:rPr lang="en-US" altLang="zh-CN" sz="2800" baseline="-25000" dirty="0"/>
              <a:t>G13</a:t>
            </a:r>
            <a:r>
              <a:rPr lang="en-US" altLang="zh-CN" sz="2800" baseline="30000" dirty="0"/>
              <a:t>+</a:t>
            </a:r>
            <a:r>
              <a:rPr lang="en-US" altLang="zh-CN" sz="2800" dirty="0"/>
              <a:t> = B</a:t>
            </a:r>
            <a:r>
              <a:rPr lang="zh-CN" altLang="zh-CN" sz="2800" dirty="0"/>
              <a:t>，不包含</a:t>
            </a:r>
            <a:r>
              <a:rPr lang="en-US" altLang="zh-CN" sz="2800" dirty="0"/>
              <a:t>A</a:t>
            </a:r>
            <a:r>
              <a:rPr lang="zh-CN" altLang="zh-CN" sz="2800" dirty="0"/>
              <a:t>，因此</a:t>
            </a:r>
            <a:r>
              <a:rPr lang="en-US" altLang="zh-CN" sz="2800" dirty="0"/>
              <a:t>B→A</a:t>
            </a:r>
            <a:r>
              <a:rPr lang="zh-CN" altLang="zh-CN" sz="2800" dirty="0"/>
              <a:t>不是多余的函数依赖。</a:t>
            </a:r>
          </a:p>
          <a:p>
            <a:pPr>
              <a:spcBef>
                <a:spcPts val="0"/>
              </a:spcBef>
            </a:pPr>
            <a:r>
              <a:rPr lang="zh-CN" altLang="zh-CN" sz="2800" dirty="0"/>
              <a:t>最终的极小函数依赖集</a:t>
            </a:r>
            <a:r>
              <a:rPr lang="en-US" altLang="zh-CN" sz="2800" dirty="0"/>
              <a:t>F</a:t>
            </a:r>
            <a:r>
              <a:rPr lang="en-US" altLang="zh-CN" sz="2800" baseline="-25000" dirty="0"/>
              <a:t>min1 </a:t>
            </a:r>
            <a:r>
              <a:rPr lang="en-US" altLang="zh-CN" sz="2800" dirty="0"/>
              <a:t>= G</a:t>
            </a:r>
            <a:r>
              <a:rPr lang="en-US" altLang="zh-CN" sz="2800" baseline="-25000" dirty="0"/>
              <a:t>1</a:t>
            </a:r>
            <a:r>
              <a:rPr lang="en-US" altLang="zh-CN" sz="2800" dirty="0"/>
              <a:t> = { A→C</a:t>
            </a:r>
            <a:r>
              <a:rPr lang="zh-CN" altLang="zh-CN" sz="2800" dirty="0"/>
              <a:t>，</a:t>
            </a:r>
            <a:r>
              <a:rPr lang="en-US" altLang="zh-CN" sz="2800" dirty="0"/>
              <a:t>A→B</a:t>
            </a:r>
            <a:r>
              <a:rPr lang="zh-CN" altLang="zh-CN" sz="2800" dirty="0"/>
              <a:t>，</a:t>
            </a:r>
            <a:r>
              <a:rPr lang="en-US" altLang="zh-CN" sz="2800" dirty="0"/>
              <a:t>B→A }</a:t>
            </a:r>
            <a:endParaRPr lang="zh-CN" altLang="en-US" sz="28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2016年3月6日10时28分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52</a:t>
            </a:fld>
            <a:endParaRPr lang="zh-CN" altLang="en-US"/>
          </a:p>
        </p:txBody>
      </p:sp>
    </p:spTree>
    <p:extLst>
      <p:ext uri="{BB962C8B-B14F-4D97-AF65-F5344CB8AC3E}">
        <p14:creationId xmlns:p14="http://schemas.microsoft.com/office/powerpoint/2010/main" val="1938579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13</a:t>
            </a:r>
            <a:r>
              <a:rPr lang="zh-CN" altLang="en-US" dirty="0"/>
              <a:t>（</a:t>
            </a:r>
            <a:r>
              <a:rPr lang="zh-CN" altLang="en-US" dirty="0" smtClean="0"/>
              <a:t>续</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566738" y="1340768"/>
            <a:ext cx="8001000" cy="4752528"/>
          </a:xfrm>
        </p:spPr>
        <p:txBody>
          <a:bodyPr/>
          <a:lstStyle/>
          <a:p>
            <a:pPr>
              <a:spcBef>
                <a:spcPts val="600"/>
              </a:spcBef>
            </a:pPr>
            <a:r>
              <a:rPr lang="zh-CN" altLang="zh-CN" sz="2800" dirty="0"/>
              <a:t>②去掉</a:t>
            </a:r>
            <a:r>
              <a:rPr lang="en-US" altLang="zh-CN" sz="2800" dirty="0"/>
              <a:t>G</a:t>
            </a:r>
            <a:r>
              <a:rPr lang="en-US" altLang="zh-CN" sz="2800" baseline="-25000" dirty="0"/>
              <a:t>2</a:t>
            </a:r>
            <a:r>
              <a:rPr lang="zh-CN" altLang="zh-CN" sz="2800" dirty="0"/>
              <a:t>中的多余函数依赖。</a:t>
            </a:r>
          </a:p>
          <a:p>
            <a:pPr lvl="0">
              <a:spcBef>
                <a:spcPts val="600"/>
              </a:spcBef>
            </a:pPr>
            <a:r>
              <a:rPr lang="zh-CN" altLang="zh-CN" sz="2800" dirty="0"/>
              <a:t>对</a:t>
            </a:r>
            <a:r>
              <a:rPr lang="en-US" altLang="zh-CN" sz="2800" dirty="0"/>
              <a:t>B→C</a:t>
            </a:r>
            <a:r>
              <a:rPr lang="zh-CN" altLang="zh-CN" sz="2800" dirty="0"/>
              <a:t>，令</a:t>
            </a:r>
            <a:r>
              <a:rPr lang="en-US" altLang="zh-CN" sz="2800" dirty="0"/>
              <a:t>G</a:t>
            </a:r>
            <a:r>
              <a:rPr lang="en-US" altLang="zh-CN" sz="2800" baseline="-25000" dirty="0"/>
              <a:t>21 </a:t>
            </a:r>
            <a:r>
              <a:rPr lang="en-US" altLang="zh-CN" sz="2800" dirty="0"/>
              <a:t>= { A→B</a:t>
            </a:r>
            <a:r>
              <a:rPr lang="zh-CN" altLang="zh-CN" sz="2800" dirty="0"/>
              <a:t>，</a:t>
            </a:r>
            <a:r>
              <a:rPr lang="en-US" altLang="zh-CN" sz="2800" dirty="0"/>
              <a:t>B→A }</a:t>
            </a:r>
            <a:r>
              <a:rPr lang="zh-CN" altLang="zh-CN" sz="2800" dirty="0"/>
              <a:t>，</a:t>
            </a:r>
            <a:r>
              <a:rPr lang="en-US" altLang="zh-CN" sz="2800" dirty="0"/>
              <a:t>B</a:t>
            </a:r>
            <a:r>
              <a:rPr lang="en-US" altLang="zh-CN" sz="2800" baseline="-25000" dirty="0"/>
              <a:t>G21</a:t>
            </a:r>
            <a:r>
              <a:rPr lang="en-US" altLang="zh-CN" sz="2800" baseline="30000" dirty="0"/>
              <a:t>+</a:t>
            </a:r>
            <a:r>
              <a:rPr lang="en-US" altLang="zh-CN" sz="2800" dirty="0"/>
              <a:t> = AB</a:t>
            </a:r>
            <a:r>
              <a:rPr lang="zh-CN" altLang="zh-CN" sz="2800" dirty="0"/>
              <a:t>，不包含</a:t>
            </a:r>
            <a:r>
              <a:rPr lang="en-US" altLang="zh-CN" sz="2800" dirty="0"/>
              <a:t>C</a:t>
            </a:r>
            <a:r>
              <a:rPr lang="zh-CN" altLang="zh-CN" sz="2800" dirty="0"/>
              <a:t>，因此</a:t>
            </a:r>
            <a:r>
              <a:rPr lang="en-US" altLang="zh-CN" sz="2800" dirty="0"/>
              <a:t>B→C</a:t>
            </a:r>
            <a:r>
              <a:rPr lang="zh-CN" altLang="zh-CN" sz="2800" dirty="0"/>
              <a:t>不是多余的函数依赖。</a:t>
            </a:r>
          </a:p>
          <a:p>
            <a:pPr lvl="0">
              <a:spcBef>
                <a:spcPts val="600"/>
              </a:spcBef>
            </a:pPr>
            <a:r>
              <a:rPr lang="zh-CN" altLang="zh-CN" sz="2800" dirty="0"/>
              <a:t>对</a:t>
            </a:r>
            <a:r>
              <a:rPr lang="en-US" altLang="zh-CN" sz="2800" dirty="0"/>
              <a:t>A→B</a:t>
            </a:r>
            <a:r>
              <a:rPr lang="zh-CN" altLang="zh-CN" sz="2800" dirty="0"/>
              <a:t>，令</a:t>
            </a:r>
            <a:r>
              <a:rPr lang="en-US" altLang="zh-CN" sz="2800" dirty="0"/>
              <a:t>G</a:t>
            </a:r>
            <a:r>
              <a:rPr lang="en-US" altLang="zh-CN" sz="2800" baseline="-25000" dirty="0"/>
              <a:t>22 </a:t>
            </a:r>
            <a:r>
              <a:rPr lang="en-US" altLang="zh-CN" sz="2800" dirty="0"/>
              <a:t>= { B→C</a:t>
            </a:r>
            <a:r>
              <a:rPr lang="zh-CN" altLang="zh-CN" sz="2800" dirty="0"/>
              <a:t>，</a:t>
            </a:r>
            <a:r>
              <a:rPr lang="en-US" altLang="zh-CN" sz="2800" dirty="0"/>
              <a:t>B→A }</a:t>
            </a:r>
            <a:r>
              <a:rPr lang="zh-CN" altLang="zh-CN" sz="2800" dirty="0"/>
              <a:t>，</a:t>
            </a:r>
            <a:r>
              <a:rPr lang="en-US" altLang="zh-CN" sz="2800" dirty="0"/>
              <a:t>A</a:t>
            </a:r>
            <a:r>
              <a:rPr lang="en-US" altLang="zh-CN" sz="2800" baseline="-25000" dirty="0"/>
              <a:t>G22</a:t>
            </a:r>
            <a:r>
              <a:rPr lang="en-US" altLang="zh-CN" sz="2800" baseline="30000" dirty="0"/>
              <a:t>+</a:t>
            </a:r>
            <a:r>
              <a:rPr lang="en-US" altLang="zh-CN" sz="2800" dirty="0"/>
              <a:t> = A</a:t>
            </a:r>
            <a:r>
              <a:rPr lang="zh-CN" altLang="zh-CN" sz="2800" dirty="0"/>
              <a:t>，不包含</a:t>
            </a:r>
            <a:r>
              <a:rPr lang="en-US" altLang="zh-CN" sz="2800" dirty="0"/>
              <a:t>B</a:t>
            </a:r>
            <a:r>
              <a:rPr lang="zh-CN" altLang="zh-CN" sz="2800" dirty="0"/>
              <a:t>，因此</a:t>
            </a:r>
            <a:r>
              <a:rPr lang="en-US" altLang="zh-CN" sz="2800" dirty="0"/>
              <a:t>A→B</a:t>
            </a:r>
            <a:r>
              <a:rPr lang="zh-CN" altLang="zh-CN" sz="2800" dirty="0"/>
              <a:t>不是多余的函数依赖。</a:t>
            </a:r>
          </a:p>
          <a:p>
            <a:pPr lvl="0">
              <a:spcBef>
                <a:spcPts val="600"/>
              </a:spcBef>
            </a:pPr>
            <a:r>
              <a:rPr lang="zh-CN" altLang="zh-CN" sz="2800" dirty="0"/>
              <a:t>对</a:t>
            </a:r>
            <a:r>
              <a:rPr lang="en-US" altLang="zh-CN" sz="2800" dirty="0"/>
              <a:t>B→A</a:t>
            </a:r>
            <a:r>
              <a:rPr lang="zh-CN" altLang="zh-CN" sz="2800" dirty="0"/>
              <a:t>，令</a:t>
            </a:r>
            <a:r>
              <a:rPr lang="en-US" altLang="zh-CN" sz="2800" dirty="0"/>
              <a:t>G</a:t>
            </a:r>
            <a:r>
              <a:rPr lang="en-US" altLang="zh-CN" sz="2800" baseline="-25000" dirty="0"/>
              <a:t>23 </a:t>
            </a:r>
            <a:r>
              <a:rPr lang="en-US" altLang="zh-CN" sz="2800" dirty="0"/>
              <a:t>= { B→C</a:t>
            </a:r>
            <a:r>
              <a:rPr lang="zh-CN" altLang="zh-CN" sz="2800" dirty="0"/>
              <a:t>，</a:t>
            </a:r>
            <a:r>
              <a:rPr lang="en-US" altLang="zh-CN" sz="2800" dirty="0"/>
              <a:t>A→B }</a:t>
            </a:r>
            <a:r>
              <a:rPr lang="zh-CN" altLang="zh-CN" sz="2800" dirty="0"/>
              <a:t>，</a:t>
            </a:r>
            <a:r>
              <a:rPr lang="en-US" altLang="zh-CN" sz="2800" dirty="0"/>
              <a:t>B</a:t>
            </a:r>
            <a:r>
              <a:rPr lang="en-US" altLang="zh-CN" sz="2800" baseline="-25000" dirty="0"/>
              <a:t>G23</a:t>
            </a:r>
            <a:r>
              <a:rPr lang="en-US" altLang="zh-CN" sz="2800" baseline="30000" dirty="0"/>
              <a:t>+</a:t>
            </a:r>
            <a:r>
              <a:rPr lang="en-US" altLang="zh-CN" sz="2800" dirty="0"/>
              <a:t> = BC</a:t>
            </a:r>
            <a:r>
              <a:rPr lang="zh-CN" altLang="zh-CN" sz="2800" dirty="0"/>
              <a:t>，不包含</a:t>
            </a:r>
            <a:r>
              <a:rPr lang="en-US" altLang="zh-CN" sz="2800" dirty="0"/>
              <a:t>A</a:t>
            </a:r>
            <a:r>
              <a:rPr lang="zh-CN" altLang="zh-CN" sz="2800" dirty="0"/>
              <a:t>，因此</a:t>
            </a:r>
            <a:r>
              <a:rPr lang="en-US" altLang="zh-CN" sz="2800" dirty="0"/>
              <a:t>B→A</a:t>
            </a:r>
            <a:r>
              <a:rPr lang="zh-CN" altLang="zh-CN" sz="2800" dirty="0"/>
              <a:t>不是多余的函数依赖。</a:t>
            </a:r>
          </a:p>
          <a:p>
            <a:pPr>
              <a:spcBef>
                <a:spcPts val="600"/>
              </a:spcBef>
            </a:pPr>
            <a:r>
              <a:rPr lang="zh-CN" altLang="zh-CN" sz="2800" dirty="0"/>
              <a:t>最终的极小函数依赖集</a:t>
            </a:r>
            <a:r>
              <a:rPr lang="en-US" altLang="zh-CN" sz="2800" dirty="0"/>
              <a:t>F</a:t>
            </a:r>
            <a:r>
              <a:rPr lang="en-US" altLang="zh-CN" sz="2800" baseline="-25000" dirty="0"/>
              <a:t>min2 </a:t>
            </a:r>
            <a:r>
              <a:rPr lang="en-US" altLang="zh-CN" sz="2800" dirty="0"/>
              <a:t>= G</a:t>
            </a:r>
            <a:r>
              <a:rPr lang="en-US" altLang="zh-CN" sz="2800" baseline="-25000" dirty="0"/>
              <a:t>2</a:t>
            </a:r>
            <a:r>
              <a:rPr lang="en-US" altLang="zh-CN" sz="2800" dirty="0"/>
              <a:t> = { B→C</a:t>
            </a:r>
            <a:r>
              <a:rPr lang="zh-CN" altLang="zh-CN" sz="2800" dirty="0"/>
              <a:t>，</a:t>
            </a:r>
            <a:r>
              <a:rPr lang="en-US" altLang="zh-CN" sz="2800" dirty="0"/>
              <a:t>A→B</a:t>
            </a:r>
            <a:r>
              <a:rPr lang="zh-CN" altLang="zh-CN" sz="2800" dirty="0"/>
              <a:t>，</a:t>
            </a:r>
            <a:r>
              <a:rPr lang="en-US" altLang="zh-CN" sz="2800" dirty="0"/>
              <a:t>B→A }</a:t>
            </a:r>
            <a:endParaRPr lang="zh-CN" altLang="en-US" sz="2800" dirty="0"/>
          </a:p>
        </p:txBody>
      </p:sp>
      <p:sp>
        <p:nvSpPr>
          <p:cNvPr id="4" name="日期占位符 3"/>
          <p:cNvSpPr>
            <a:spLocks noGrp="1"/>
          </p:cNvSpPr>
          <p:nvPr>
            <p:ph type="dt" sz="half" idx="10"/>
          </p:nvPr>
        </p:nvSpPr>
        <p:spPr/>
        <p:txBody>
          <a:bodyPr/>
          <a:lstStyle/>
          <a:p>
            <a:pPr>
              <a:defRPr/>
            </a:pPr>
            <a:fld id="{0BBBD6CB-C6C7-4F26-989E-C89F977D98FD}" type="datetime8">
              <a:rPr lang="zh-CN" altLang="en-US" smtClean="0"/>
              <a:pPr>
                <a:defRPr/>
              </a:pPr>
              <a:t>2016年3月6日10时28分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53</a:t>
            </a:fld>
            <a:endParaRPr lang="zh-CN" altLang="en-US"/>
          </a:p>
        </p:txBody>
      </p:sp>
    </p:spTree>
    <p:extLst>
      <p:ext uri="{BB962C8B-B14F-4D97-AF65-F5344CB8AC3E}">
        <p14:creationId xmlns:p14="http://schemas.microsoft.com/office/powerpoint/2010/main" val="37446309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23528" y="188640"/>
            <a:ext cx="8304213" cy="990600"/>
          </a:xfrm>
        </p:spPr>
        <p:txBody>
          <a:bodyPr/>
          <a:lstStyle/>
          <a:p>
            <a:r>
              <a:rPr lang="en-US" altLang="zh-CN" dirty="0" smtClean="0"/>
              <a:t>8.1.6 </a:t>
            </a:r>
            <a:r>
              <a:rPr lang="zh-CN" altLang="en-US" dirty="0" smtClean="0"/>
              <a:t>为什么讨论函数依赖</a:t>
            </a:r>
            <a:endParaRPr lang="zh-CN" altLang="en-US" dirty="0" smtClean="0"/>
          </a:p>
        </p:txBody>
      </p:sp>
      <p:sp>
        <p:nvSpPr>
          <p:cNvPr id="17411" name="Text Box 97"/>
          <p:cNvSpPr txBox="1">
            <a:spLocks noChangeArrowheads="1"/>
          </p:cNvSpPr>
          <p:nvPr/>
        </p:nvSpPr>
        <p:spPr bwMode="auto">
          <a:xfrm>
            <a:off x="395288" y="1341438"/>
            <a:ext cx="8424862" cy="4760912"/>
          </a:xfrm>
          <a:prstGeom prst="rect">
            <a:avLst/>
          </a:prstGeom>
          <a:noFill/>
          <a:ln w="9525">
            <a:noFill/>
            <a:miter lim="800000"/>
            <a:headEnd/>
            <a:tailEnd/>
          </a:ln>
        </p:spPr>
        <p:txBody>
          <a:bodyPr>
            <a:spAutoFit/>
          </a:bodyPr>
          <a:lstStyle/>
          <a:p>
            <a:pPr>
              <a:lnSpc>
                <a:spcPct val="120000"/>
              </a:lnSpc>
              <a:spcBef>
                <a:spcPts val="600"/>
              </a:spcBef>
            </a:pPr>
            <a:r>
              <a:rPr lang="zh-CN" altLang="en-US" sz="3200" b="1" dirty="0"/>
              <a:t>有关系模式：</a:t>
            </a:r>
            <a:endParaRPr lang="en-US" altLang="zh-CN" sz="3200" b="1" dirty="0"/>
          </a:p>
          <a:p>
            <a:pPr>
              <a:lnSpc>
                <a:spcPct val="120000"/>
              </a:lnSpc>
              <a:spcBef>
                <a:spcPts val="600"/>
              </a:spcBef>
            </a:pPr>
            <a:r>
              <a:rPr lang="en-US" altLang="zh-CN" sz="3000" b="1" dirty="0">
                <a:solidFill>
                  <a:srgbClr val="FF0000"/>
                </a:solidFill>
                <a:latin typeface="仿宋_GB2312" pitchFamily="49" charset="-122"/>
                <a:ea typeface="仿宋_GB2312" pitchFamily="49" charset="-122"/>
              </a:rPr>
              <a:t>S-L-C(</a:t>
            </a:r>
            <a:r>
              <a:rPr lang="en-US" altLang="zh-CN" sz="3000" b="1" dirty="0" err="1">
                <a:solidFill>
                  <a:srgbClr val="FF0000"/>
                </a:solidFill>
                <a:latin typeface="仿宋_GB2312" pitchFamily="49" charset="-122"/>
                <a:ea typeface="仿宋_GB2312" pitchFamily="49" charset="-122"/>
              </a:rPr>
              <a:t>Sno,Sname,Ssex,Sdept,SLOC,Cno,Grade</a:t>
            </a:r>
            <a:r>
              <a:rPr lang="en-US" altLang="zh-CN" sz="3000" b="1" dirty="0">
                <a:solidFill>
                  <a:srgbClr val="FF0000"/>
                </a:solidFill>
                <a:latin typeface="仿宋_GB2312" pitchFamily="49" charset="-122"/>
                <a:ea typeface="仿宋_GB2312" pitchFamily="49" charset="-122"/>
              </a:rPr>
              <a:t>)</a:t>
            </a:r>
          </a:p>
          <a:p>
            <a:pPr>
              <a:lnSpc>
                <a:spcPct val="120000"/>
              </a:lnSpc>
              <a:spcBef>
                <a:spcPct val="50000"/>
              </a:spcBef>
            </a:pPr>
            <a:r>
              <a:rPr lang="en-US" altLang="zh-CN" sz="3200" b="1" dirty="0">
                <a:latin typeface="仿宋_GB2312" pitchFamily="49" charset="-122"/>
                <a:ea typeface="仿宋_GB2312" pitchFamily="49" charset="-122"/>
              </a:rPr>
              <a:t>  </a:t>
            </a:r>
            <a:r>
              <a:rPr lang="zh-CN" altLang="zh-CN" sz="3200" b="1" dirty="0">
                <a:latin typeface="仿宋_GB2312" pitchFamily="49" charset="-122"/>
                <a:ea typeface="仿宋_GB2312" pitchFamily="49" charset="-122"/>
              </a:rPr>
              <a:t>其中各属性分别为：学号、姓名、性别、学生所在系、学生所住宿舍楼、课程号和考试成绩。</a:t>
            </a:r>
            <a:endParaRPr lang="en-US" altLang="zh-CN" sz="3200" b="1" dirty="0">
              <a:latin typeface="仿宋_GB2312" pitchFamily="49" charset="-122"/>
              <a:ea typeface="仿宋_GB2312" pitchFamily="49" charset="-122"/>
            </a:endParaRPr>
          </a:p>
          <a:p>
            <a:pPr>
              <a:lnSpc>
                <a:spcPct val="120000"/>
              </a:lnSpc>
              <a:spcBef>
                <a:spcPct val="50000"/>
              </a:spcBef>
            </a:pPr>
            <a:r>
              <a:rPr lang="en-US" altLang="zh-CN" sz="3200" b="1" dirty="0">
                <a:latin typeface="仿宋_GB2312" pitchFamily="49" charset="-122"/>
                <a:ea typeface="仿宋_GB2312" pitchFamily="49" charset="-122"/>
              </a:rPr>
              <a:t>  </a:t>
            </a:r>
            <a:r>
              <a:rPr lang="zh-CN" altLang="zh-CN" sz="3200" b="1" dirty="0">
                <a:latin typeface="仿宋_GB2312" pitchFamily="49" charset="-122"/>
                <a:ea typeface="仿宋_GB2312" pitchFamily="49" charset="-122"/>
              </a:rPr>
              <a:t>假设每个系的学生都住在一栋楼里，（</a:t>
            </a:r>
            <a:r>
              <a:rPr lang="en-US" altLang="zh-CN" sz="3200" b="1" dirty="0" err="1">
                <a:latin typeface="仿宋_GB2312" pitchFamily="49" charset="-122"/>
                <a:ea typeface="仿宋_GB2312" pitchFamily="49" charset="-122"/>
              </a:rPr>
              <a:t>Sno,Cno</a:t>
            </a:r>
            <a:r>
              <a:rPr lang="zh-CN" altLang="zh-CN" sz="3200" b="1" dirty="0">
                <a:latin typeface="仿宋_GB2312" pitchFamily="49" charset="-122"/>
                <a:ea typeface="仿宋_GB2312" pitchFamily="49" charset="-122"/>
              </a:rPr>
              <a:t>）为主键</a:t>
            </a:r>
            <a:endParaRPr lang="en-US" altLang="zh-CN" sz="3200" b="1" dirty="0">
              <a:solidFill>
                <a:srgbClr val="FF0000"/>
              </a:solidFill>
              <a:latin typeface="仿宋_GB2312" pitchFamily="49" charset="-122"/>
              <a:ea typeface="仿宋_GB2312" pitchFamily="49" charset="-122"/>
            </a:endParaRPr>
          </a:p>
        </p:txBody>
      </p:sp>
      <p:sp>
        <p:nvSpPr>
          <p:cNvPr id="17412" name="日期占位符 96"/>
          <p:cNvSpPr>
            <a:spLocks noGrp="1"/>
          </p:cNvSpPr>
          <p:nvPr>
            <p:ph type="dt" sz="quarter" idx="10"/>
          </p:nvPr>
        </p:nvSpPr>
        <p:spPr>
          <a:noFill/>
        </p:spPr>
        <p:txBody>
          <a:bodyPr/>
          <a:lstStyle/>
          <a:p>
            <a:fld id="{1013844E-EDB0-4258-9688-B07EF2F9CDAE}" type="datetime8">
              <a:rPr lang="zh-CN" altLang="en-US" smtClean="0">
                <a:ea typeface="宋体" charset="-122"/>
              </a:rPr>
              <a:t>2016年3月6日10时6分</a:t>
            </a:fld>
            <a:endParaRPr lang="zh-CN" altLang="en-US" smtClean="0">
              <a:ea typeface="宋体" charset="-122"/>
            </a:endParaRPr>
          </a:p>
        </p:txBody>
      </p:sp>
      <p:sp>
        <p:nvSpPr>
          <p:cNvPr id="17413" name="灯片编号占位符 97"/>
          <p:cNvSpPr>
            <a:spLocks noGrp="1"/>
          </p:cNvSpPr>
          <p:nvPr>
            <p:ph type="sldNum" sz="quarter" idx="12"/>
          </p:nvPr>
        </p:nvSpPr>
        <p:spPr>
          <a:noFill/>
        </p:spPr>
        <p:txBody>
          <a:bodyPr/>
          <a:lstStyle/>
          <a:p>
            <a:fld id="{3B2E6FD1-82D7-4019-A9E5-98C577E74329}" type="slidenum">
              <a:rPr lang="zh-CN" altLang="en-US" smtClean="0">
                <a:ea typeface="宋体" charset="-122"/>
              </a:rPr>
              <a:pPr/>
              <a:t>54</a:t>
            </a:fld>
            <a:endParaRPr lang="zh-CN" altLang="en-US" smtClean="0">
              <a:ea typeface="宋体" charset="-122"/>
            </a:endParaRPr>
          </a:p>
        </p:txBody>
      </p:sp>
    </p:spTree>
    <p:extLst>
      <p:ext uri="{BB962C8B-B14F-4D97-AF65-F5344CB8AC3E}">
        <p14:creationId xmlns:p14="http://schemas.microsoft.com/office/powerpoint/2010/main" val="38467273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数据示例</a:t>
            </a:r>
          </a:p>
        </p:txBody>
      </p:sp>
      <p:sp>
        <p:nvSpPr>
          <p:cNvPr id="18435" name="日期占位符 3"/>
          <p:cNvSpPr>
            <a:spLocks noGrp="1"/>
          </p:cNvSpPr>
          <p:nvPr>
            <p:ph type="dt" sz="quarter" idx="10"/>
          </p:nvPr>
        </p:nvSpPr>
        <p:spPr>
          <a:noFill/>
        </p:spPr>
        <p:txBody>
          <a:bodyPr/>
          <a:lstStyle/>
          <a:p>
            <a:fld id="{C300318C-5566-4182-BDFE-FBE18D423F56}" type="datetime8">
              <a:rPr lang="zh-CN" altLang="en-US" smtClean="0">
                <a:ea typeface="宋体" charset="-122"/>
              </a:rPr>
              <a:t>2016年3月6日10时6分</a:t>
            </a:fld>
            <a:endParaRPr lang="zh-CN" altLang="en-US" smtClean="0">
              <a:ea typeface="宋体" charset="-122"/>
            </a:endParaRPr>
          </a:p>
        </p:txBody>
      </p:sp>
      <p:sp>
        <p:nvSpPr>
          <p:cNvPr id="18436" name="灯片编号占位符 4"/>
          <p:cNvSpPr>
            <a:spLocks noGrp="1"/>
          </p:cNvSpPr>
          <p:nvPr>
            <p:ph type="sldNum" sz="quarter" idx="12"/>
          </p:nvPr>
        </p:nvSpPr>
        <p:spPr>
          <a:noFill/>
        </p:spPr>
        <p:txBody>
          <a:bodyPr/>
          <a:lstStyle/>
          <a:p>
            <a:fld id="{95C5F1C6-C195-4C71-87B8-B32F156E5CA2}" type="slidenum">
              <a:rPr lang="zh-CN" altLang="en-US" smtClean="0">
                <a:ea typeface="宋体" charset="-122"/>
              </a:rPr>
              <a:pPr/>
              <a:t>55</a:t>
            </a:fld>
            <a:endParaRPr lang="zh-CN" altLang="en-US" smtClean="0">
              <a:ea typeface="宋体" charset="-122"/>
            </a:endParaRPr>
          </a:p>
        </p:txBody>
      </p:sp>
      <p:graphicFrame>
        <p:nvGraphicFramePr>
          <p:cNvPr id="7" name="表格 6"/>
          <p:cNvGraphicFramePr>
            <a:graphicFrameLocks noGrp="1"/>
          </p:cNvGraphicFramePr>
          <p:nvPr/>
        </p:nvGraphicFramePr>
        <p:xfrm>
          <a:off x="971550" y="1292225"/>
          <a:ext cx="7488831" cy="4824532"/>
        </p:xfrm>
        <a:graphic>
          <a:graphicData uri="http://schemas.openxmlformats.org/drawingml/2006/table">
            <a:tbl>
              <a:tblPr/>
              <a:tblGrid>
                <a:gridCol w="1349508"/>
                <a:gridCol w="1012130"/>
                <a:gridCol w="879991"/>
                <a:gridCol w="1349508"/>
                <a:gridCol w="1066486"/>
                <a:gridCol w="915604"/>
                <a:gridCol w="915604"/>
              </a:tblGrid>
              <a:tr h="283796">
                <a:tc>
                  <a:txBody>
                    <a:bodyPr/>
                    <a:lstStyle/>
                    <a:p>
                      <a:pPr algn="ctr">
                        <a:spcAft>
                          <a:spcPts val="0"/>
                        </a:spcAft>
                      </a:pPr>
                      <a:r>
                        <a:rPr lang="en-US" sz="1800" b="1" kern="100" dirty="0" err="1">
                          <a:solidFill>
                            <a:srgbClr val="C00000"/>
                          </a:solidFill>
                          <a:latin typeface="宋体"/>
                          <a:ea typeface="宋体"/>
                          <a:cs typeface="Times New Roman"/>
                        </a:rPr>
                        <a:t>Sno</a:t>
                      </a:r>
                      <a:endParaRPr lang="zh-CN" sz="2400" b="1" kern="100" dirty="0">
                        <a:solidFill>
                          <a:srgbClr val="C00000"/>
                        </a:solidFill>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err="1">
                          <a:solidFill>
                            <a:srgbClr val="C00000"/>
                          </a:solidFill>
                          <a:latin typeface="宋体"/>
                          <a:ea typeface="宋体"/>
                          <a:cs typeface="Times New Roman"/>
                        </a:rPr>
                        <a:t>Sname</a:t>
                      </a:r>
                      <a:endParaRPr lang="zh-CN" sz="2400" b="1" kern="100" dirty="0">
                        <a:solidFill>
                          <a:srgbClr val="C0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err="1">
                          <a:solidFill>
                            <a:srgbClr val="C00000"/>
                          </a:solidFill>
                          <a:latin typeface="宋体"/>
                          <a:ea typeface="宋体"/>
                          <a:cs typeface="Times New Roman"/>
                        </a:rPr>
                        <a:t>Ssex</a:t>
                      </a:r>
                      <a:endParaRPr lang="zh-CN" sz="2400" b="1" kern="100" dirty="0">
                        <a:solidFill>
                          <a:srgbClr val="C0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err="1">
                          <a:solidFill>
                            <a:srgbClr val="C00000"/>
                          </a:solidFill>
                          <a:latin typeface="宋体"/>
                          <a:ea typeface="宋体"/>
                          <a:cs typeface="Times New Roman"/>
                        </a:rPr>
                        <a:t>Sdept</a:t>
                      </a:r>
                      <a:endParaRPr lang="zh-CN" sz="2400" b="1" kern="100" dirty="0">
                        <a:solidFill>
                          <a:srgbClr val="C0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err="1">
                          <a:solidFill>
                            <a:srgbClr val="C00000"/>
                          </a:solidFill>
                          <a:latin typeface="宋体"/>
                          <a:ea typeface="宋体"/>
                          <a:cs typeface="Times New Roman"/>
                        </a:rPr>
                        <a:t>Sloc</a:t>
                      </a:r>
                      <a:endParaRPr lang="zh-CN" sz="2400" b="1" kern="100" dirty="0">
                        <a:solidFill>
                          <a:srgbClr val="C0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err="1">
                          <a:solidFill>
                            <a:srgbClr val="C00000"/>
                          </a:solidFill>
                          <a:latin typeface="宋体"/>
                          <a:ea typeface="宋体"/>
                          <a:cs typeface="Times New Roman"/>
                        </a:rPr>
                        <a:t>Cno</a:t>
                      </a:r>
                      <a:endParaRPr lang="zh-CN" sz="2400" b="1" kern="100" dirty="0">
                        <a:solidFill>
                          <a:srgbClr val="C0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C00000"/>
                          </a:solidFill>
                          <a:latin typeface="宋体"/>
                          <a:ea typeface="宋体"/>
                          <a:cs typeface="Times New Roman"/>
                        </a:rPr>
                        <a:t>Grade</a:t>
                      </a:r>
                      <a:endParaRPr lang="zh-CN" sz="2400" b="1" kern="100" dirty="0">
                        <a:solidFill>
                          <a:srgbClr val="C0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796">
                <a:tc>
                  <a:txBody>
                    <a:bodyPr/>
                    <a:lstStyle/>
                    <a:p>
                      <a:pPr algn="ctr">
                        <a:spcAft>
                          <a:spcPts val="0"/>
                        </a:spcAft>
                      </a:pPr>
                      <a:r>
                        <a:rPr lang="en-US" sz="1800" b="1" kern="100">
                          <a:latin typeface="宋体"/>
                          <a:ea typeface="宋体"/>
                          <a:cs typeface="Times New Roman"/>
                        </a:rPr>
                        <a:t>0811101</a:t>
                      </a:r>
                      <a:endParaRPr lang="zh-CN" sz="2400" b="1" kern="100">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800" b="1" kern="100">
                          <a:latin typeface="Times New Roman"/>
                          <a:ea typeface="宋体"/>
                          <a:cs typeface="Times New Roman"/>
                        </a:rPr>
                        <a:t>李勇</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800" b="1" kern="100">
                          <a:latin typeface="Times New Roman"/>
                          <a:ea typeface="宋体"/>
                          <a:cs typeface="Times New Roman"/>
                        </a:rPr>
                        <a:t>男</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800" b="1" kern="100">
                          <a:latin typeface="Times New Roman"/>
                          <a:ea typeface="宋体"/>
                          <a:cs typeface="Times New Roman"/>
                        </a:rPr>
                        <a:t>计算机系</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b="1" kern="100">
                          <a:latin typeface="宋体"/>
                          <a:ea typeface="宋体"/>
                          <a:cs typeface="Times New Roman"/>
                        </a:rPr>
                        <a:t>2</a:t>
                      </a:r>
                      <a:r>
                        <a:rPr lang="zh-CN" sz="1800" b="1" kern="100">
                          <a:latin typeface="Times New Roman"/>
                          <a:ea typeface="宋体"/>
                          <a:cs typeface="Times New Roman"/>
                        </a:rPr>
                        <a:t>公寓</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b="1" kern="100">
                          <a:latin typeface="宋体"/>
                          <a:ea typeface="宋体"/>
                          <a:cs typeface="Times New Roman"/>
                        </a:rPr>
                        <a:t>C001</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b="1" kern="100">
                          <a:latin typeface="宋体"/>
                          <a:ea typeface="宋体"/>
                          <a:cs typeface="Times New Roman"/>
                        </a:rPr>
                        <a:t>96</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83796">
                <a:tc>
                  <a:txBody>
                    <a:bodyPr/>
                    <a:lstStyle/>
                    <a:p>
                      <a:pPr algn="ctr">
                        <a:spcAft>
                          <a:spcPts val="0"/>
                        </a:spcAft>
                      </a:pPr>
                      <a:r>
                        <a:rPr lang="en-US" sz="1800" b="1" kern="100">
                          <a:latin typeface="宋体"/>
                          <a:ea typeface="宋体"/>
                          <a:cs typeface="Times New Roman"/>
                        </a:rPr>
                        <a:t>0811101</a:t>
                      </a:r>
                      <a:endParaRPr lang="zh-CN" sz="2400" b="1" kern="100">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李勇</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男</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计算机系</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2</a:t>
                      </a:r>
                      <a:r>
                        <a:rPr lang="zh-CN" sz="1800" b="1" kern="100">
                          <a:latin typeface="Times New Roman"/>
                          <a:ea typeface="宋体"/>
                          <a:cs typeface="Times New Roman"/>
                        </a:rPr>
                        <a:t>公寓</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C002</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80</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83796">
                <a:tc>
                  <a:txBody>
                    <a:bodyPr/>
                    <a:lstStyle/>
                    <a:p>
                      <a:pPr algn="ctr">
                        <a:spcAft>
                          <a:spcPts val="0"/>
                        </a:spcAft>
                      </a:pPr>
                      <a:r>
                        <a:rPr lang="en-US" sz="1800" b="1" kern="100">
                          <a:latin typeface="宋体"/>
                          <a:ea typeface="宋体"/>
                          <a:cs typeface="Times New Roman"/>
                        </a:rPr>
                        <a:t>0811101</a:t>
                      </a:r>
                      <a:endParaRPr lang="zh-CN" sz="2400" b="1" kern="100">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李勇</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男</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计算机系</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2</a:t>
                      </a:r>
                      <a:r>
                        <a:rPr lang="zh-CN" sz="1800" b="1" kern="100">
                          <a:latin typeface="Times New Roman"/>
                          <a:ea typeface="宋体"/>
                          <a:cs typeface="Times New Roman"/>
                        </a:rPr>
                        <a:t>公寓</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C003</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84</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83796">
                <a:tc>
                  <a:txBody>
                    <a:bodyPr/>
                    <a:lstStyle/>
                    <a:p>
                      <a:pPr algn="ctr">
                        <a:spcAft>
                          <a:spcPts val="0"/>
                        </a:spcAft>
                      </a:pPr>
                      <a:r>
                        <a:rPr lang="en-US" sz="1800" b="1" kern="100">
                          <a:latin typeface="宋体"/>
                          <a:ea typeface="宋体"/>
                          <a:cs typeface="Times New Roman"/>
                        </a:rPr>
                        <a:t>0811101</a:t>
                      </a:r>
                      <a:endParaRPr lang="zh-CN" sz="2400" b="1" kern="100">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李勇</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男</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计算机系</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2</a:t>
                      </a:r>
                      <a:r>
                        <a:rPr lang="zh-CN" sz="1800" b="1" kern="100">
                          <a:latin typeface="Times New Roman"/>
                          <a:ea typeface="宋体"/>
                          <a:cs typeface="Times New Roman"/>
                        </a:rPr>
                        <a:t>公寓</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C005</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62</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83796">
                <a:tc>
                  <a:txBody>
                    <a:bodyPr/>
                    <a:lstStyle/>
                    <a:p>
                      <a:pPr algn="ctr">
                        <a:spcAft>
                          <a:spcPts val="0"/>
                        </a:spcAft>
                      </a:pPr>
                      <a:r>
                        <a:rPr lang="en-US" sz="1800" b="1" kern="100">
                          <a:latin typeface="宋体"/>
                          <a:ea typeface="宋体"/>
                          <a:cs typeface="Times New Roman"/>
                        </a:rPr>
                        <a:t>0811102</a:t>
                      </a:r>
                      <a:endParaRPr lang="zh-CN" sz="2400" b="1" kern="100">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刘晨</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男</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计算机系</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2</a:t>
                      </a:r>
                      <a:r>
                        <a:rPr lang="zh-CN" sz="1800" b="1" kern="100">
                          <a:latin typeface="Times New Roman"/>
                          <a:ea typeface="宋体"/>
                          <a:cs typeface="Times New Roman"/>
                        </a:rPr>
                        <a:t>公寓</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C001</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92</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83796">
                <a:tc>
                  <a:txBody>
                    <a:bodyPr/>
                    <a:lstStyle/>
                    <a:p>
                      <a:pPr algn="ctr">
                        <a:spcAft>
                          <a:spcPts val="0"/>
                        </a:spcAft>
                      </a:pPr>
                      <a:r>
                        <a:rPr lang="en-US" sz="1800" b="1" kern="100">
                          <a:latin typeface="宋体"/>
                          <a:ea typeface="宋体"/>
                          <a:cs typeface="Times New Roman"/>
                        </a:rPr>
                        <a:t>0811102</a:t>
                      </a:r>
                      <a:endParaRPr lang="zh-CN" sz="2400" b="1" kern="100">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刘晨</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男</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计算机系</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2</a:t>
                      </a:r>
                      <a:r>
                        <a:rPr lang="zh-CN" sz="1800" b="1" kern="100">
                          <a:latin typeface="Times New Roman"/>
                          <a:ea typeface="宋体"/>
                          <a:cs typeface="Times New Roman"/>
                        </a:rPr>
                        <a:t>公寓</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C002</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90</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83796">
                <a:tc>
                  <a:txBody>
                    <a:bodyPr/>
                    <a:lstStyle/>
                    <a:p>
                      <a:pPr algn="ctr">
                        <a:spcAft>
                          <a:spcPts val="0"/>
                        </a:spcAft>
                      </a:pPr>
                      <a:r>
                        <a:rPr lang="en-US" sz="1800" b="1" kern="100">
                          <a:latin typeface="宋体"/>
                          <a:ea typeface="宋体"/>
                          <a:cs typeface="Times New Roman"/>
                        </a:rPr>
                        <a:t>0811102</a:t>
                      </a:r>
                      <a:endParaRPr lang="zh-CN" sz="2400" b="1" kern="100">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刘晨</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男</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计算机系</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2</a:t>
                      </a:r>
                      <a:r>
                        <a:rPr lang="zh-CN" sz="1800" b="1" kern="100">
                          <a:latin typeface="Times New Roman"/>
                          <a:ea typeface="宋体"/>
                          <a:cs typeface="Times New Roman"/>
                        </a:rPr>
                        <a:t>公寓</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C004</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84</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83796">
                <a:tc>
                  <a:txBody>
                    <a:bodyPr/>
                    <a:lstStyle/>
                    <a:p>
                      <a:pPr algn="ctr">
                        <a:spcAft>
                          <a:spcPts val="0"/>
                        </a:spcAft>
                      </a:pPr>
                      <a:r>
                        <a:rPr lang="en-US" sz="1800" b="1" kern="100">
                          <a:latin typeface="宋体"/>
                          <a:ea typeface="宋体"/>
                          <a:cs typeface="Times New Roman"/>
                        </a:rPr>
                        <a:t>0821102</a:t>
                      </a:r>
                      <a:endParaRPr lang="zh-CN" sz="2400" b="1" kern="100">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吴宾</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女</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信息管理系</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1</a:t>
                      </a:r>
                      <a:r>
                        <a:rPr lang="zh-CN" sz="1800" b="1" kern="100">
                          <a:latin typeface="Times New Roman"/>
                          <a:ea typeface="宋体"/>
                          <a:cs typeface="Times New Roman"/>
                        </a:rPr>
                        <a:t>公寓</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C001</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76</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83796">
                <a:tc>
                  <a:txBody>
                    <a:bodyPr/>
                    <a:lstStyle/>
                    <a:p>
                      <a:pPr algn="ctr">
                        <a:spcAft>
                          <a:spcPts val="0"/>
                        </a:spcAft>
                      </a:pPr>
                      <a:r>
                        <a:rPr lang="en-US" sz="1800" b="1" kern="100">
                          <a:latin typeface="宋体"/>
                          <a:ea typeface="宋体"/>
                          <a:cs typeface="Times New Roman"/>
                        </a:rPr>
                        <a:t>0821102</a:t>
                      </a:r>
                      <a:endParaRPr lang="zh-CN" sz="2400" b="1" kern="100">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吴宾</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女</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信息管理系</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1</a:t>
                      </a:r>
                      <a:r>
                        <a:rPr lang="zh-CN" sz="1800" b="1" kern="100">
                          <a:latin typeface="Times New Roman"/>
                          <a:ea typeface="宋体"/>
                          <a:cs typeface="Times New Roman"/>
                        </a:rPr>
                        <a:t>公寓</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C004</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85</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83796">
                <a:tc>
                  <a:txBody>
                    <a:bodyPr/>
                    <a:lstStyle/>
                    <a:p>
                      <a:pPr algn="ctr">
                        <a:spcAft>
                          <a:spcPts val="0"/>
                        </a:spcAft>
                      </a:pPr>
                      <a:r>
                        <a:rPr lang="en-US" sz="1800" b="1" kern="100">
                          <a:latin typeface="宋体"/>
                          <a:ea typeface="宋体"/>
                          <a:cs typeface="Times New Roman"/>
                        </a:rPr>
                        <a:t>0821102</a:t>
                      </a:r>
                      <a:endParaRPr lang="zh-CN" sz="2400" b="1" kern="100">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吴宾</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女</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信息管理系</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1</a:t>
                      </a:r>
                      <a:r>
                        <a:rPr lang="zh-CN" sz="1800" b="1" kern="100">
                          <a:latin typeface="Times New Roman"/>
                          <a:ea typeface="宋体"/>
                          <a:cs typeface="Times New Roman"/>
                        </a:rPr>
                        <a:t>公寓</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C005</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 73</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83796">
                <a:tc>
                  <a:txBody>
                    <a:bodyPr/>
                    <a:lstStyle/>
                    <a:p>
                      <a:pPr algn="ctr">
                        <a:spcAft>
                          <a:spcPts val="0"/>
                        </a:spcAft>
                      </a:pPr>
                      <a:r>
                        <a:rPr lang="en-US" sz="1800" b="1" kern="100">
                          <a:latin typeface="宋体"/>
                          <a:ea typeface="宋体"/>
                          <a:cs typeface="Times New Roman"/>
                        </a:rPr>
                        <a:t>0821102</a:t>
                      </a:r>
                      <a:endParaRPr lang="zh-CN" sz="2400" b="1" kern="100">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吴宾</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女</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信息管理系</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1</a:t>
                      </a:r>
                      <a:r>
                        <a:rPr lang="zh-CN" sz="1800" b="1" kern="100">
                          <a:latin typeface="Times New Roman"/>
                          <a:ea typeface="宋体"/>
                          <a:cs typeface="Times New Roman"/>
                        </a:rPr>
                        <a:t>公寓</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C007</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800" b="1" kern="100">
                          <a:latin typeface="宋体"/>
                          <a:ea typeface="宋体"/>
                          <a:cs typeface="Times New Roman"/>
                        </a:rPr>
                        <a:t>  NULL</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83796">
                <a:tc>
                  <a:txBody>
                    <a:bodyPr/>
                    <a:lstStyle/>
                    <a:p>
                      <a:pPr algn="ctr">
                        <a:spcAft>
                          <a:spcPts val="0"/>
                        </a:spcAft>
                      </a:pPr>
                      <a:r>
                        <a:rPr lang="en-US" sz="1800" b="1" kern="100">
                          <a:latin typeface="宋体"/>
                          <a:ea typeface="宋体"/>
                          <a:cs typeface="Times New Roman"/>
                        </a:rPr>
                        <a:t>0821103</a:t>
                      </a:r>
                      <a:endParaRPr lang="zh-CN" sz="2400" b="1" kern="100">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张海</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男</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信息管理系</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1</a:t>
                      </a:r>
                      <a:r>
                        <a:rPr lang="zh-CN" sz="1800" b="1" kern="100">
                          <a:latin typeface="Times New Roman"/>
                          <a:ea typeface="宋体"/>
                          <a:cs typeface="Times New Roman"/>
                        </a:rPr>
                        <a:t>公寓</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C001</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50</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83796">
                <a:tc>
                  <a:txBody>
                    <a:bodyPr/>
                    <a:lstStyle/>
                    <a:p>
                      <a:pPr algn="ctr">
                        <a:spcAft>
                          <a:spcPts val="0"/>
                        </a:spcAft>
                      </a:pPr>
                      <a:r>
                        <a:rPr lang="en-US" sz="1800" b="1" kern="100">
                          <a:latin typeface="宋体"/>
                          <a:ea typeface="宋体"/>
                          <a:cs typeface="Times New Roman"/>
                        </a:rPr>
                        <a:t>0821103</a:t>
                      </a:r>
                      <a:endParaRPr lang="zh-CN" sz="2400" b="1" kern="100">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张海</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男</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信息管理系</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1</a:t>
                      </a:r>
                      <a:r>
                        <a:rPr lang="zh-CN" sz="1800" b="1" kern="100">
                          <a:latin typeface="Times New Roman"/>
                          <a:ea typeface="宋体"/>
                          <a:cs typeface="Times New Roman"/>
                        </a:rPr>
                        <a:t>公寓</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C004</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80</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83796">
                <a:tc>
                  <a:txBody>
                    <a:bodyPr/>
                    <a:lstStyle/>
                    <a:p>
                      <a:pPr algn="ctr">
                        <a:spcAft>
                          <a:spcPts val="0"/>
                        </a:spcAft>
                      </a:pPr>
                      <a:r>
                        <a:rPr lang="en-US" sz="1800" b="1" kern="100">
                          <a:latin typeface="宋体"/>
                          <a:ea typeface="宋体"/>
                          <a:cs typeface="Times New Roman"/>
                        </a:rPr>
                        <a:t>0831103</a:t>
                      </a:r>
                      <a:endParaRPr lang="zh-CN" sz="2400" b="1" kern="100">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张珊珊</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女</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通信工程系</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1</a:t>
                      </a:r>
                      <a:r>
                        <a:rPr lang="zh-CN" sz="1800" b="1" kern="100">
                          <a:latin typeface="Times New Roman"/>
                          <a:ea typeface="宋体"/>
                          <a:cs typeface="Times New Roman"/>
                        </a:rPr>
                        <a:t>公寓</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C004</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78</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83796">
                <a:tc>
                  <a:txBody>
                    <a:bodyPr/>
                    <a:lstStyle/>
                    <a:p>
                      <a:pPr algn="ctr">
                        <a:spcAft>
                          <a:spcPts val="0"/>
                        </a:spcAft>
                      </a:pPr>
                      <a:r>
                        <a:rPr lang="en-US" sz="1800" b="1" kern="100">
                          <a:latin typeface="宋体"/>
                          <a:ea typeface="宋体"/>
                          <a:cs typeface="Times New Roman"/>
                        </a:rPr>
                        <a:t>0831103</a:t>
                      </a:r>
                      <a:endParaRPr lang="zh-CN" sz="2400" b="1" kern="100">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张珊珊</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女</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b="1" kern="100">
                          <a:latin typeface="Times New Roman"/>
                          <a:ea typeface="宋体"/>
                          <a:cs typeface="Times New Roman"/>
                        </a:rPr>
                        <a:t>通信工程系</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1</a:t>
                      </a:r>
                      <a:r>
                        <a:rPr lang="zh-CN" sz="1800" b="1" kern="100">
                          <a:latin typeface="Times New Roman"/>
                          <a:ea typeface="宋体"/>
                          <a:cs typeface="Times New Roman"/>
                        </a:rPr>
                        <a:t>公寓</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C005</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b="1" kern="100">
                          <a:latin typeface="宋体"/>
                          <a:ea typeface="宋体"/>
                          <a:cs typeface="Times New Roman"/>
                        </a:rPr>
                        <a:t>65</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83796">
                <a:tc>
                  <a:txBody>
                    <a:bodyPr/>
                    <a:lstStyle/>
                    <a:p>
                      <a:pPr algn="ctr">
                        <a:spcAft>
                          <a:spcPts val="0"/>
                        </a:spcAft>
                      </a:pPr>
                      <a:r>
                        <a:rPr lang="en-US" sz="1800" b="1" kern="100">
                          <a:latin typeface="宋体"/>
                          <a:ea typeface="宋体"/>
                          <a:cs typeface="Times New Roman"/>
                        </a:rPr>
                        <a:t>0831103</a:t>
                      </a:r>
                      <a:endParaRPr lang="zh-CN" sz="2400" b="1" kern="100">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Times New Roman"/>
                          <a:ea typeface="宋体"/>
                          <a:cs typeface="Times New Roman"/>
                        </a:rPr>
                        <a:t>张珊珊</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Times New Roman"/>
                          <a:ea typeface="宋体"/>
                          <a:cs typeface="Times New Roman"/>
                        </a:rPr>
                        <a:t>女</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Times New Roman"/>
                          <a:ea typeface="宋体"/>
                          <a:cs typeface="Times New Roman"/>
                        </a:rPr>
                        <a:t>通信工程系</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宋体"/>
                          <a:ea typeface="宋体"/>
                          <a:cs typeface="Times New Roman"/>
                        </a:rPr>
                        <a:t>1</a:t>
                      </a:r>
                      <a:r>
                        <a:rPr lang="zh-CN" sz="1800" b="1" kern="100">
                          <a:latin typeface="Times New Roman"/>
                          <a:ea typeface="宋体"/>
                          <a:cs typeface="Times New Roman"/>
                        </a:rPr>
                        <a:t>公寓</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宋体"/>
                          <a:ea typeface="宋体"/>
                          <a:cs typeface="Times New Roman"/>
                        </a:rPr>
                        <a:t>C007</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57150" algn="just">
                        <a:spcAft>
                          <a:spcPts val="0"/>
                        </a:spcAft>
                      </a:pPr>
                      <a:r>
                        <a:rPr lang="en-US" sz="1800" b="1" kern="100" dirty="0" smtClean="0">
                          <a:latin typeface="宋体"/>
                          <a:ea typeface="宋体"/>
                          <a:cs typeface="Times New Roman"/>
                        </a:rPr>
                        <a:t> NULL</a:t>
                      </a:r>
                      <a:endParaRPr lang="zh-CN" sz="2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76041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smtClean="0"/>
              <a:t>存在问题</a:t>
            </a:r>
          </a:p>
        </p:txBody>
      </p:sp>
      <p:sp>
        <p:nvSpPr>
          <p:cNvPr id="19459" name="Rectangle 3"/>
          <p:cNvSpPr>
            <a:spLocks noGrp="1" noChangeArrowheads="1"/>
          </p:cNvSpPr>
          <p:nvPr>
            <p:ph type="body" idx="1"/>
          </p:nvPr>
        </p:nvSpPr>
        <p:spPr>
          <a:xfrm>
            <a:off x="1547813" y="1628775"/>
            <a:ext cx="7291387" cy="4695825"/>
          </a:xfrm>
        </p:spPr>
        <p:txBody>
          <a:bodyPr/>
          <a:lstStyle/>
          <a:p>
            <a:r>
              <a:rPr lang="zh-CN" altLang="en-US" sz="3800" smtClean="0">
                <a:latin typeface="楷体_GB2312" pitchFamily="49" charset="-122"/>
                <a:ea typeface="楷体_GB2312" pitchFamily="49" charset="-122"/>
              </a:rPr>
              <a:t>数据冗余问题 </a:t>
            </a:r>
          </a:p>
          <a:p>
            <a:r>
              <a:rPr lang="zh-CN" altLang="en-US" sz="3800" smtClean="0">
                <a:latin typeface="楷体_GB2312" pitchFamily="49" charset="-122"/>
                <a:ea typeface="楷体_GB2312" pitchFamily="49" charset="-122"/>
              </a:rPr>
              <a:t>数据更新问题 </a:t>
            </a:r>
          </a:p>
          <a:p>
            <a:r>
              <a:rPr lang="zh-CN" altLang="en-US" sz="3800" smtClean="0">
                <a:latin typeface="楷体_GB2312" pitchFamily="49" charset="-122"/>
                <a:ea typeface="楷体_GB2312" pitchFamily="49" charset="-122"/>
              </a:rPr>
              <a:t>数据插入问题 </a:t>
            </a:r>
          </a:p>
          <a:p>
            <a:r>
              <a:rPr lang="zh-CN" altLang="en-US" sz="3800" smtClean="0">
                <a:latin typeface="楷体_GB2312" pitchFamily="49" charset="-122"/>
                <a:ea typeface="楷体_GB2312" pitchFamily="49" charset="-122"/>
              </a:rPr>
              <a:t>数据删除问题</a:t>
            </a:r>
          </a:p>
        </p:txBody>
      </p:sp>
      <p:sp>
        <p:nvSpPr>
          <p:cNvPr id="19461" name="日期占位符 4"/>
          <p:cNvSpPr>
            <a:spLocks noGrp="1"/>
          </p:cNvSpPr>
          <p:nvPr>
            <p:ph type="dt" sz="quarter" idx="10"/>
          </p:nvPr>
        </p:nvSpPr>
        <p:spPr>
          <a:noFill/>
        </p:spPr>
        <p:txBody>
          <a:bodyPr/>
          <a:lstStyle/>
          <a:p>
            <a:fld id="{1EC04566-A887-4B2A-81CE-8CCB5E663479}" type="datetime8">
              <a:rPr lang="zh-CN" altLang="en-US" smtClean="0">
                <a:ea typeface="宋体" charset="-122"/>
              </a:rPr>
              <a:t>2016年3月6日10时6分</a:t>
            </a:fld>
            <a:endParaRPr lang="zh-CN" altLang="en-US" smtClean="0">
              <a:ea typeface="宋体" charset="-122"/>
            </a:endParaRPr>
          </a:p>
        </p:txBody>
      </p:sp>
      <p:sp>
        <p:nvSpPr>
          <p:cNvPr id="19462" name="灯片编号占位符 5"/>
          <p:cNvSpPr>
            <a:spLocks noGrp="1"/>
          </p:cNvSpPr>
          <p:nvPr>
            <p:ph type="sldNum" sz="quarter" idx="12"/>
          </p:nvPr>
        </p:nvSpPr>
        <p:spPr>
          <a:noFill/>
        </p:spPr>
        <p:txBody>
          <a:bodyPr/>
          <a:lstStyle/>
          <a:p>
            <a:fld id="{B69A6A2D-A8F9-4E0B-BA66-6D0751DEDAF2}" type="slidenum">
              <a:rPr lang="zh-CN" altLang="en-US" smtClean="0">
                <a:ea typeface="宋体" charset="-122"/>
              </a:rPr>
              <a:pPr/>
              <a:t>56</a:t>
            </a:fld>
            <a:endParaRPr lang="zh-CN" altLang="en-US" smtClean="0">
              <a:ea typeface="宋体" charset="-122"/>
            </a:endParaRPr>
          </a:p>
        </p:txBody>
      </p:sp>
    </p:spTree>
    <p:extLst>
      <p:ext uri="{BB962C8B-B14F-4D97-AF65-F5344CB8AC3E}">
        <p14:creationId xmlns:p14="http://schemas.microsoft.com/office/powerpoint/2010/main" val="5442495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mtClean="0">
                <a:ea typeface="宋体" charset="-122"/>
              </a:rPr>
              <a:t>结论</a:t>
            </a:r>
          </a:p>
        </p:txBody>
      </p:sp>
      <p:sp>
        <p:nvSpPr>
          <p:cNvPr id="20483" name="Rectangle 3"/>
          <p:cNvSpPr>
            <a:spLocks noGrp="1" noChangeArrowheads="1"/>
          </p:cNvSpPr>
          <p:nvPr>
            <p:ph type="body" idx="1"/>
          </p:nvPr>
        </p:nvSpPr>
        <p:spPr>
          <a:xfrm>
            <a:off x="323850" y="1341438"/>
            <a:ext cx="8569325" cy="4679950"/>
          </a:xfrm>
        </p:spPr>
        <p:txBody>
          <a:bodyPr/>
          <a:lstStyle/>
          <a:p>
            <a:pPr>
              <a:lnSpc>
                <a:spcPct val="110000"/>
              </a:lnSpc>
            </a:pPr>
            <a:r>
              <a:rPr lang="en-US" altLang="zh-CN" sz="3200" smtClean="0"/>
              <a:t>S-L-C</a:t>
            </a:r>
            <a:r>
              <a:rPr lang="zh-CN" altLang="en-US" sz="3200" smtClean="0"/>
              <a:t>关系模式不是一个好的模式。</a:t>
            </a:r>
          </a:p>
          <a:p>
            <a:r>
              <a:rPr lang="zh-CN" altLang="zh-CN" sz="3200" smtClean="0"/>
              <a:t>如何改造这个关系模式并克服以上种种问题是关系规范化理论要解决的问题，也是讨论函数依赖的原因。</a:t>
            </a:r>
          </a:p>
          <a:p>
            <a:r>
              <a:rPr lang="zh-CN" altLang="zh-CN" sz="3200" smtClean="0">
                <a:solidFill>
                  <a:srgbClr val="FF0000"/>
                </a:solidFill>
              </a:rPr>
              <a:t>解决方法</a:t>
            </a:r>
            <a:r>
              <a:rPr lang="en-US" altLang="zh-CN" sz="3200" smtClean="0"/>
              <a:t>:</a:t>
            </a:r>
            <a:r>
              <a:rPr lang="zh-CN" altLang="zh-CN" sz="3200" smtClean="0"/>
              <a:t>模式分解，即把一个关系模式分解成两个或多个关系模式，在分解的过程中消除那些“不良”的函数依赖，从而获得良好的关系模式</a:t>
            </a:r>
            <a:endParaRPr lang="zh-CN" altLang="en-US" sz="2800" smtClean="0"/>
          </a:p>
        </p:txBody>
      </p:sp>
      <p:sp>
        <p:nvSpPr>
          <p:cNvPr id="20484" name="日期占位符 3"/>
          <p:cNvSpPr>
            <a:spLocks noGrp="1"/>
          </p:cNvSpPr>
          <p:nvPr>
            <p:ph type="dt" sz="quarter" idx="10"/>
          </p:nvPr>
        </p:nvSpPr>
        <p:spPr>
          <a:noFill/>
        </p:spPr>
        <p:txBody>
          <a:bodyPr/>
          <a:lstStyle/>
          <a:p>
            <a:fld id="{763AFCCC-AD21-4CBD-895B-62066DDE37BF}" type="datetime8">
              <a:rPr lang="zh-CN" altLang="en-US" smtClean="0">
                <a:ea typeface="宋体" charset="-122"/>
              </a:rPr>
              <a:t>2016年3月6日10时6分</a:t>
            </a:fld>
            <a:endParaRPr lang="zh-CN" altLang="en-US" smtClean="0">
              <a:ea typeface="宋体" charset="-122"/>
            </a:endParaRPr>
          </a:p>
        </p:txBody>
      </p:sp>
      <p:sp>
        <p:nvSpPr>
          <p:cNvPr id="20485" name="灯片编号占位符 4"/>
          <p:cNvSpPr>
            <a:spLocks noGrp="1"/>
          </p:cNvSpPr>
          <p:nvPr>
            <p:ph type="sldNum" sz="quarter" idx="12"/>
          </p:nvPr>
        </p:nvSpPr>
        <p:spPr>
          <a:noFill/>
        </p:spPr>
        <p:txBody>
          <a:bodyPr/>
          <a:lstStyle/>
          <a:p>
            <a:fld id="{485E281E-1F7E-44A5-8D11-FFE1D9105725}" type="slidenum">
              <a:rPr lang="zh-CN" altLang="en-US" smtClean="0">
                <a:ea typeface="宋体" charset="-122"/>
              </a:rPr>
              <a:pPr/>
              <a:t>57</a:t>
            </a:fld>
            <a:endParaRPr lang="zh-CN" altLang="en-US" smtClean="0">
              <a:ea typeface="宋体" charset="-122"/>
            </a:endParaRPr>
          </a:p>
        </p:txBody>
      </p:sp>
    </p:spTree>
    <p:extLst>
      <p:ext uri="{BB962C8B-B14F-4D97-AF65-F5344CB8AC3E}">
        <p14:creationId xmlns:p14="http://schemas.microsoft.com/office/powerpoint/2010/main" val="2741694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04800"/>
            <a:ext cx="8108131" cy="819150"/>
          </a:xfrm>
        </p:spPr>
        <p:txBody>
          <a:bodyPr/>
          <a:lstStyle/>
          <a:p>
            <a:r>
              <a:rPr lang="en-US" altLang="zh-CN" sz="4000" dirty="0" smtClean="0"/>
              <a:t>8.2 </a:t>
            </a:r>
            <a:r>
              <a:rPr lang="zh-CN" altLang="en-US" sz="4000" dirty="0" smtClean="0"/>
              <a:t>范式</a:t>
            </a:r>
            <a:endParaRPr lang="zh-CN" altLang="en-US" sz="4000" dirty="0"/>
          </a:p>
        </p:txBody>
      </p:sp>
      <p:sp>
        <p:nvSpPr>
          <p:cNvPr id="3" name="内容占位符 2"/>
          <p:cNvSpPr>
            <a:spLocks noGrp="1"/>
          </p:cNvSpPr>
          <p:nvPr>
            <p:ph idx="1"/>
          </p:nvPr>
        </p:nvSpPr>
        <p:spPr>
          <a:xfrm>
            <a:off x="566738" y="1414934"/>
            <a:ext cx="8109718" cy="4678362"/>
          </a:xfrm>
        </p:spPr>
        <p:txBody>
          <a:bodyPr/>
          <a:lstStyle/>
          <a:p>
            <a:r>
              <a:rPr lang="zh-CN" altLang="en-US" dirty="0" smtClean="0"/>
              <a:t>关系规范化是指导将有“不良”函数依赖的关系模式转换为良好的关系模式的理论。</a:t>
            </a:r>
          </a:p>
          <a:p>
            <a:r>
              <a:rPr lang="zh-CN" altLang="en-US" dirty="0" smtClean="0"/>
              <a:t>这里涉及到</a:t>
            </a:r>
            <a:r>
              <a:rPr lang="zh-CN" altLang="en-US" dirty="0" smtClean="0">
                <a:solidFill>
                  <a:srgbClr val="FF0000"/>
                </a:solidFill>
              </a:rPr>
              <a:t>范式</a:t>
            </a:r>
            <a:r>
              <a:rPr lang="zh-CN" altLang="en-US" dirty="0" smtClean="0"/>
              <a:t>的概念，不同的范式表示关系模式遵守的不同的规则。 </a:t>
            </a:r>
          </a:p>
        </p:txBody>
      </p:sp>
      <p:sp>
        <p:nvSpPr>
          <p:cNvPr id="4" name="日期占位符 3"/>
          <p:cNvSpPr>
            <a:spLocks noGrp="1"/>
          </p:cNvSpPr>
          <p:nvPr>
            <p:ph type="dt" sz="half" idx="10"/>
          </p:nvPr>
        </p:nvSpPr>
        <p:spPr/>
        <p:txBody>
          <a:bodyPr/>
          <a:lstStyle/>
          <a:p>
            <a:pPr>
              <a:defRPr/>
            </a:pPr>
            <a:fld id="{4B89BC70-AD85-4317-B1E7-1CA911ABAEB8}"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58</a:t>
            </a:fld>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z="4500" dirty="0" smtClean="0"/>
              <a:t> </a:t>
            </a:r>
            <a:r>
              <a:rPr lang="zh-CN" altLang="en-US" sz="4500" dirty="0" smtClean="0"/>
              <a:t>范式</a:t>
            </a:r>
          </a:p>
        </p:txBody>
      </p:sp>
      <p:sp>
        <p:nvSpPr>
          <p:cNvPr id="27651" name="Rectangle 3"/>
          <p:cNvSpPr>
            <a:spLocks noGrp="1" noChangeArrowheads="1"/>
          </p:cNvSpPr>
          <p:nvPr>
            <p:ph type="body" idx="1"/>
          </p:nvPr>
        </p:nvSpPr>
        <p:spPr>
          <a:xfrm>
            <a:off x="468313" y="1268760"/>
            <a:ext cx="8153400" cy="4824065"/>
          </a:xfrm>
        </p:spPr>
        <p:txBody>
          <a:bodyPr/>
          <a:lstStyle/>
          <a:p>
            <a:pPr>
              <a:spcBef>
                <a:spcPts val="0"/>
              </a:spcBef>
            </a:pPr>
            <a:r>
              <a:rPr lang="zh-CN" altLang="en-US" sz="3200" dirty="0" smtClean="0"/>
              <a:t>关系数据库中的关系要满足一定的要求，满足不同程度要求的为不同的</a:t>
            </a:r>
            <a:r>
              <a:rPr lang="zh-CN" altLang="en-US" sz="3200" dirty="0" smtClean="0">
                <a:solidFill>
                  <a:srgbClr val="FF0000"/>
                </a:solidFill>
              </a:rPr>
              <a:t>范式</a:t>
            </a:r>
            <a:r>
              <a:rPr lang="zh-CN" altLang="en-US" sz="3200" dirty="0" smtClean="0"/>
              <a:t>（</a:t>
            </a:r>
            <a:r>
              <a:rPr lang="en-US" altLang="zh-CN" sz="2800" dirty="0" smtClean="0"/>
              <a:t>Normal Form</a:t>
            </a:r>
            <a:r>
              <a:rPr lang="zh-CN" altLang="en-US" sz="2800" dirty="0" smtClean="0"/>
              <a:t>）。</a:t>
            </a:r>
            <a:r>
              <a:rPr lang="zh-CN" altLang="en-US" sz="3200" dirty="0" smtClean="0"/>
              <a:t>范式的种类：</a:t>
            </a:r>
            <a:r>
              <a:rPr lang="zh-CN" altLang="en-US" sz="2800" dirty="0" smtClean="0"/>
              <a:t>	</a:t>
            </a:r>
          </a:p>
          <a:p>
            <a:pPr lvl="1">
              <a:lnSpc>
                <a:spcPct val="110000"/>
              </a:lnSpc>
              <a:spcBef>
                <a:spcPts val="0"/>
              </a:spcBef>
            </a:pPr>
            <a:r>
              <a:rPr lang="zh-CN" altLang="en-US" sz="2800" dirty="0" smtClean="0"/>
              <a:t>第一范式</a:t>
            </a:r>
            <a:r>
              <a:rPr lang="en-US" altLang="zh-CN" sz="2800" dirty="0" smtClean="0"/>
              <a:t>(1NF)</a:t>
            </a:r>
          </a:p>
          <a:p>
            <a:pPr lvl="1">
              <a:lnSpc>
                <a:spcPct val="110000"/>
              </a:lnSpc>
              <a:spcBef>
                <a:spcPts val="0"/>
              </a:spcBef>
            </a:pPr>
            <a:r>
              <a:rPr lang="zh-CN" altLang="en-US" sz="2800" dirty="0" smtClean="0"/>
              <a:t>第二范式</a:t>
            </a:r>
            <a:r>
              <a:rPr lang="en-US" altLang="zh-CN" sz="2800" dirty="0" smtClean="0"/>
              <a:t>(2NF)</a:t>
            </a:r>
          </a:p>
          <a:p>
            <a:pPr lvl="1">
              <a:lnSpc>
                <a:spcPct val="110000"/>
              </a:lnSpc>
              <a:spcBef>
                <a:spcPts val="0"/>
              </a:spcBef>
            </a:pPr>
            <a:r>
              <a:rPr lang="zh-CN" altLang="en-US" sz="2800" dirty="0" smtClean="0"/>
              <a:t>第三范式</a:t>
            </a:r>
            <a:r>
              <a:rPr lang="en-US" altLang="zh-CN" sz="2800" dirty="0" smtClean="0"/>
              <a:t>(3NF)</a:t>
            </a:r>
          </a:p>
          <a:p>
            <a:pPr lvl="1">
              <a:lnSpc>
                <a:spcPct val="110000"/>
              </a:lnSpc>
              <a:spcBef>
                <a:spcPts val="0"/>
              </a:spcBef>
            </a:pPr>
            <a:r>
              <a:rPr lang="en-US" altLang="zh-CN" sz="2800" dirty="0" smtClean="0"/>
              <a:t>BC</a:t>
            </a:r>
            <a:r>
              <a:rPr lang="zh-CN" altLang="en-US" sz="2800" dirty="0" smtClean="0"/>
              <a:t>范式（</a:t>
            </a:r>
            <a:r>
              <a:rPr lang="en-US" altLang="zh-CN" sz="2800" dirty="0" smtClean="0"/>
              <a:t>BCNF</a:t>
            </a:r>
            <a:r>
              <a:rPr lang="zh-CN" altLang="en-US" sz="2800" dirty="0" smtClean="0"/>
              <a:t>）</a:t>
            </a:r>
            <a:endParaRPr lang="en-US" altLang="zh-CN" sz="2800" dirty="0" smtClean="0"/>
          </a:p>
          <a:p>
            <a:pPr lvl="1">
              <a:spcBef>
                <a:spcPts val="0"/>
              </a:spcBef>
            </a:pPr>
            <a:r>
              <a:rPr lang="zh-CN" altLang="zh-CN" sz="2800" dirty="0" smtClean="0"/>
              <a:t>第四范式（</a:t>
            </a:r>
            <a:r>
              <a:rPr lang="en-US" altLang="zh-CN" sz="2800" dirty="0" smtClean="0"/>
              <a:t>4NF</a:t>
            </a:r>
            <a:r>
              <a:rPr lang="zh-CN" altLang="zh-CN" sz="2800" dirty="0" smtClean="0"/>
              <a:t>）</a:t>
            </a:r>
            <a:endParaRPr lang="en-US" altLang="zh-CN" sz="2800" dirty="0" smtClean="0"/>
          </a:p>
          <a:p>
            <a:pPr lvl="1">
              <a:spcBef>
                <a:spcPts val="0"/>
              </a:spcBef>
            </a:pPr>
            <a:r>
              <a:rPr lang="zh-CN" altLang="zh-CN" sz="2800" dirty="0" smtClean="0"/>
              <a:t>第五范式（</a:t>
            </a:r>
            <a:r>
              <a:rPr lang="en-US" altLang="zh-CN" sz="2800" dirty="0" smtClean="0"/>
              <a:t>5NF</a:t>
            </a:r>
            <a:r>
              <a:rPr lang="zh-CN" altLang="zh-CN" sz="2800" dirty="0" smtClean="0"/>
              <a:t>）</a:t>
            </a:r>
            <a:endParaRPr lang="en-US" altLang="zh-CN" sz="2800" dirty="0" smtClean="0"/>
          </a:p>
        </p:txBody>
      </p:sp>
      <p:sp>
        <p:nvSpPr>
          <p:cNvPr id="27653" name="日期占位符 4"/>
          <p:cNvSpPr>
            <a:spLocks noGrp="1"/>
          </p:cNvSpPr>
          <p:nvPr>
            <p:ph type="dt" sz="quarter" idx="10"/>
          </p:nvPr>
        </p:nvSpPr>
        <p:spPr>
          <a:noFill/>
        </p:spPr>
        <p:txBody>
          <a:bodyPr/>
          <a:lstStyle/>
          <a:p>
            <a:fld id="{F55B1CDB-7268-4190-84BC-0A086111B106}" type="datetime8">
              <a:rPr lang="zh-CN" altLang="en-US" smtClean="0">
                <a:ea typeface="宋体" charset="-122"/>
              </a:rPr>
              <a:t>2016年3月6日10时6分</a:t>
            </a:fld>
            <a:endParaRPr lang="zh-CN" altLang="en-US" smtClean="0">
              <a:ea typeface="宋体" charset="-122"/>
            </a:endParaRPr>
          </a:p>
        </p:txBody>
      </p:sp>
      <p:sp>
        <p:nvSpPr>
          <p:cNvPr id="27654" name="灯片编号占位符 5"/>
          <p:cNvSpPr>
            <a:spLocks noGrp="1"/>
          </p:cNvSpPr>
          <p:nvPr>
            <p:ph type="sldNum" sz="quarter" idx="12"/>
          </p:nvPr>
        </p:nvSpPr>
        <p:spPr>
          <a:noFill/>
        </p:spPr>
        <p:txBody>
          <a:bodyPr/>
          <a:lstStyle/>
          <a:p>
            <a:fld id="{7A71EBFE-04F2-4536-9FF8-378B1B037CFE}" type="slidenum">
              <a:rPr lang="zh-CN" altLang="en-US" smtClean="0">
                <a:ea typeface="宋体" charset="-122"/>
              </a:rPr>
              <a:pPr/>
              <a:t>59</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示例</a:t>
            </a:r>
          </a:p>
        </p:txBody>
      </p:sp>
      <p:sp>
        <p:nvSpPr>
          <p:cNvPr id="11267" name="Rectangle 4"/>
          <p:cNvSpPr>
            <a:spLocks noGrp="1" noChangeArrowheads="1"/>
          </p:cNvSpPr>
          <p:nvPr>
            <p:ph type="body" idx="1"/>
          </p:nvPr>
        </p:nvSpPr>
        <p:spPr>
          <a:xfrm>
            <a:off x="304800" y="1295400"/>
            <a:ext cx="8515350" cy="1846263"/>
          </a:xfrm>
          <a:noFill/>
        </p:spPr>
        <p:txBody>
          <a:bodyPr/>
          <a:lstStyle/>
          <a:p>
            <a:r>
              <a:rPr lang="zh-CN" altLang="en-US" dirty="0" smtClean="0"/>
              <a:t>例：对学生关系模式</a:t>
            </a:r>
          </a:p>
          <a:p>
            <a:pPr>
              <a:buFontTx/>
              <a:buNone/>
            </a:pPr>
            <a:r>
              <a:rPr lang="en-US" altLang="zh-CN" dirty="0" smtClean="0"/>
              <a:t>  Student</a:t>
            </a:r>
            <a:r>
              <a:rPr lang="zh-CN" altLang="en-US" dirty="0" smtClean="0"/>
              <a:t>（</a:t>
            </a:r>
            <a:r>
              <a:rPr lang="en-US" altLang="zh-CN" dirty="0" err="1" smtClean="0"/>
              <a:t>Sno</a:t>
            </a:r>
            <a:r>
              <a:rPr lang="en-US" altLang="zh-CN" dirty="0" smtClean="0"/>
              <a:t>, </a:t>
            </a:r>
            <a:r>
              <a:rPr lang="en-US" altLang="zh-CN" dirty="0" err="1" smtClean="0"/>
              <a:t>Sname</a:t>
            </a:r>
            <a:r>
              <a:rPr lang="en-US" altLang="zh-CN" dirty="0" smtClean="0"/>
              <a:t>, </a:t>
            </a:r>
            <a:r>
              <a:rPr lang="en-US" altLang="zh-CN" dirty="0" err="1" smtClean="0"/>
              <a:t>Sdept</a:t>
            </a:r>
            <a:r>
              <a:rPr lang="en-US" altLang="zh-CN" dirty="0" smtClean="0"/>
              <a:t>, Sage</a:t>
            </a:r>
            <a:r>
              <a:rPr lang="zh-CN" altLang="en-US" dirty="0" smtClean="0"/>
              <a:t>）</a:t>
            </a:r>
          </a:p>
          <a:p>
            <a:r>
              <a:rPr lang="zh-CN" altLang="en-US" sz="3200" dirty="0" smtClean="0"/>
              <a:t>有以下依赖关系：</a:t>
            </a:r>
            <a:r>
              <a:rPr lang="zh-CN" altLang="en-US" sz="2900" dirty="0" smtClean="0"/>
              <a:t>  </a:t>
            </a:r>
          </a:p>
        </p:txBody>
      </p:sp>
      <p:sp>
        <p:nvSpPr>
          <p:cNvPr id="593925" name="Text Box 5"/>
          <p:cNvSpPr txBox="1">
            <a:spLocks noChangeArrowheads="1"/>
          </p:cNvSpPr>
          <p:nvPr/>
        </p:nvSpPr>
        <p:spPr bwMode="auto">
          <a:xfrm>
            <a:off x="755650" y="3209925"/>
            <a:ext cx="7346950" cy="646113"/>
          </a:xfrm>
          <a:prstGeom prst="rect">
            <a:avLst/>
          </a:prstGeom>
          <a:noFill/>
          <a:ln w="9525">
            <a:noFill/>
            <a:miter lim="800000"/>
            <a:headEnd/>
            <a:tailEnd/>
          </a:ln>
        </p:spPr>
        <p:txBody>
          <a:bodyPr>
            <a:spAutoFit/>
          </a:bodyPr>
          <a:lstStyle/>
          <a:p>
            <a:pPr>
              <a:spcBef>
                <a:spcPct val="50000"/>
              </a:spcBef>
            </a:pPr>
            <a:r>
              <a:rPr lang="en-US" altLang="zh-CN" sz="2800">
                <a:solidFill>
                  <a:srgbClr val="FF0000"/>
                </a:solidFill>
                <a:latin typeface="Times New Roman" pitchFamily="18" charset="0"/>
              </a:rPr>
              <a:t>Sno→Sname, Sno→Sdept,  Sno→Sage</a:t>
            </a:r>
            <a:r>
              <a:rPr lang="en-US" altLang="zh-CN" sz="3600">
                <a:solidFill>
                  <a:srgbClr val="009900"/>
                </a:solidFill>
                <a:latin typeface="Times New Roman" pitchFamily="18" charset="0"/>
              </a:rPr>
              <a:t> </a:t>
            </a:r>
          </a:p>
        </p:txBody>
      </p:sp>
      <p:sp>
        <p:nvSpPr>
          <p:cNvPr id="593926" name="Text Box 6"/>
          <p:cNvSpPr txBox="1">
            <a:spLocks noChangeArrowheads="1"/>
          </p:cNvSpPr>
          <p:nvPr/>
        </p:nvSpPr>
        <p:spPr bwMode="auto">
          <a:xfrm>
            <a:off x="395288" y="4002088"/>
            <a:ext cx="8066087" cy="646331"/>
          </a:xfrm>
          <a:prstGeom prst="rect">
            <a:avLst/>
          </a:prstGeom>
          <a:noFill/>
          <a:ln w="9525">
            <a:noFill/>
            <a:miter lim="800000"/>
            <a:headEnd/>
            <a:tailEnd/>
          </a:ln>
        </p:spPr>
        <p:txBody>
          <a:bodyPr>
            <a:spAutoFit/>
          </a:bodyPr>
          <a:lstStyle/>
          <a:p>
            <a:pPr>
              <a:spcBef>
                <a:spcPct val="50000"/>
              </a:spcBef>
            </a:pPr>
            <a:r>
              <a:rPr lang="zh-CN" altLang="en-US" sz="3600" b="1" dirty="0">
                <a:latin typeface="仿宋_GB2312" pitchFamily="49" charset="-122"/>
                <a:ea typeface="仿宋_GB2312" pitchFamily="49" charset="-122"/>
              </a:rPr>
              <a:t> 例</a:t>
            </a:r>
            <a:r>
              <a:rPr lang="en-US" altLang="zh-CN" sz="3600" b="1" dirty="0">
                <a:latin typeface="仿宋_GB2312" pitchFamily="49" charset="-122"/>
                <a:ea typeface="仿宋_GB2312" pitchFamily="49" charset="-122"/>
              </a:rPr>
              <a:t>2</a:t>
            </a:r>
            <a:r>
              <a:rPr lang="zh-CN" altLang="en-US" sz="3600" b="1" dirty="0" smtClean="0">
                <a:latin typeface="仿宋_GB2312" pitchFamily="49" charset="-122"/>
                <a:ea typeface="仿宋_GB2312" pitchFamily="49" charset="-122"/>
              </a:rPr>
              <a:t>：</a:t>
            </a:r>
            <a:r>
              <a:rPr lang="en-US" altLang="zh-CN" sz="3600" b="1" dirty="0" smtClean="0">
                <a:latin typeface="仿宋_GB2312" pitchFamily="49" charset="-122"/>
                <a:ea typeface="仿宋_GB2312" pitchFamily="49" charset="-122"/>
              </a:rPr>
              <a:t>SC</a:t>
            </a:r>
            <a:r>
              <a:rPr lang="zh-CN" altLang="en-US" sz="3600" b="1" dirty="0">
                <a:latin typeface="仿宋_GB2312" pitchFamily="49" charset="-122"/>
                <a:ea typeface="仿宋_GB2312" pitchFamily="49" charset="-122"/>
              </a:rPr>
              <a:t>（</a:t>
            </a:r>
            <a:r>
              <a:rPr lang="en-US" altLang="zh-CN" sz="3600" b="1" dirty="0" err="1">
                <a:latin typeface="仿宋_GB2312" pitchFamily="49" charset="-122"/>
                <a:ea typeface="仿宋_GB2312" pitchFamily="49" charset="-122"/>
              </a:rPr>
              <a:t>Sno</a:t>
            </a:r>
            <a:r>
              <a:rPr lang="en-US" altLang="zh-CN" sz="3600" b="1" dirty="0">
                <a:latin typeface="仿宋_GB2312" pitchFamily="49" charset="-122"/>
                <a:ea typeface="仿宋_GB2312" pitchFamily="49" charset="-122"/>
              </a:rPr>
              <a:t>, </a:t>
            </a:r>
            <a:r>
              <a:rPr lang="en-US" altLang="zh-CN" sz="3600" b="1" dirty="0" err="1">
                <a:latin typeface="仿宋_GB2312" pitchFamily="49" charset="-122"/>
                <a:ea typeface="仿宋_GB2312" pitchFamily="49" charset="-122"/>
              </a:rPr>
              <a:t>Cno</a:t>
            </a:r>
            <a:r>
              <a:rPr lang="en-US" altLang="zh-CN" sz="3600" b="1" dirty="0">
                <a:latin typeface="仿宋_GB2312" pitchFamily="49" charset="-122"/>
                <a:ea typeface="仿宋_GB2312" pitchFamily="49" charset="-122"/>
              </a:rPr>
              <a:t>, Grade</a:t>
            </a:r>
            <a:r>
              <a:rPr lang="zh-CN" altLang="en-US" sz="3600" b="1" dirty="0">
                <a:latin typeface="仿宋_GB2312" pitchFamily="49" charset="-122"/>
                <a:ea typeface="仿宋_GB2312" pitchFamily="49" charset="-122"/>
              </a:rPr>
              <a:t>） </a:t>
            </a:r>
          </a:p>
        </p:txBody>
      </p:sp>
      <p:sp>
        <p:nvSpPr>
          <p:cNvPr id="593927" name="Text Box 7"/>
          <p:cNvSpPr txBox="1">
            <a:spLocks noChangeArrowheads="1"/>
          </p:cNvSpPr>
          <p:nvPr/>
        </p:nvSpPr>
        <p:spPr bwMode="auto">
          <a:xfrm>
            <a:off x="684213" y="4649788"/>
            <a:ext cx="6805612" cy="646112"/>
          </a:xfrm>
          <a:prstGeom prst="rect">
            <a:avLst/>
          </a:prstGeom>
          <a:noFill/>
          <a:ln w="9525">
            <a:noFill/>
            <a:miter lim="800000"/>
            <a:headEnd/>
            <a:tailEnd/>
          </a:ln>
        </p:spPr>
        <p:txBody>
          <a:bodyPr>
            <a:spAutoFit/>
          </a:bodyPr>
          <a:lstStyle/>
          <a:p>
            <a:pPr>
              <a:spcBef>
                <a:spcPct val="50000"/>
              </a:spcBef>
            </a:pP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Sno, Cno</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Grade</a:t>
            </a:r>
            <a:r>
              <a:rPr lang="en-US" altLang="zh-CN" sz="3600">
                <a:solidFill>
                  <a:srgbClr val="009900"/>
                </a:solidFill>
                <a:latin typeface="Times New Roman" pitchFamily="18" charset="0"/>
              </a:rPr>
              <a:t> </a:t>
            </a:r>
          </a:p>
        </p:txBody>
      </p:sp>
      <p:sp>
        <p:nvSpPr>
          <p:cNvPr id="11271" name="日期占位符 6"/>
          <p:cNvSpPr>
            <a:spLocks noGrp="1"/>
          </p:cNvSpPr>
          <p:nvPr>
            <p:ph type="dt" sz="quarter" idx="10"/>
          </p:nvPr>
        </p:nvSpPr>
        <p:spPr>
          <a:noFill/>
        </p:spPr>
        <p:txBody>
          <a:bodyPr/>
          <a:lstStyle/>
          <a:p>
            <a:fld id="{8904E49B-C4E5-483C-ABC3-7F23B5F1BAB8}" type="datetime8">
              <a:rPr lang="zh-CN" altLang="en-US" smtClean="0">
                <a:ea typeface="宋体" charset="-122"/>
              </a:rPr>
              <a:t>2016年3月6日10时6分</a:t>
            </a:fld>
            <a:endParaRPr lang="zh-CN" altLang="en-US" smtClean="0">
              <a:ea typeface="宋体" charset="-122"/>
            </a:endParaRPr>
          </a:p>
        </p:txBody>
      </p:sp>
      <p:sp>
        <p:nvSpPr>
          <p:cNvPr id="11272" name="灯片编号占位符 7"/>
          <p:cNvSpPr>
            <a:spLocks noGrp="1"/>
          </p:cNvSpPr>
          <p:nvPr>
            <p:ph type="sldNum" sz="quarter" idx="12"/>
          </p:nvPr>
        </p:nvSpPr>
        <p:spPr>
          <a:noFill/>
        </p:spPr>
        <p:txBody>
          <a:bodyPr/>
          <a:lstStyle/>
          <a:p>
            <a:fld id="{E595ABEB-F071-49DC-8FE7-C398459A0784}" type="slidenum">
              <a:rPr lang="zh-CN" altLang="en-US" smtClean="0">
                <a:ea typeface="宋体" charset="-122"/>
              </a:rPr>
              <a:pPr/>
              <a:t>6</a:t>
            </a:fld>
            <a:endParaRPr lang="zh-CN" altLang="en-US"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93925"/>
                                        </p:tgtEl>
                                        <p:attrNameLst>
                                          <p:attrName>style.visibility</p:attrName>
                                        </p:attrNameLst>
                                      </p:cBhvr>
                                      <p:to>
                                        <p:strVal val="visible"/>
                                      </p:to>
                                    </p:set>
                                    <p:animEffect transition="in" filter="barn(outVertical)">
                                      <p:cBhvr>
                                        <p:cTn id="7" dur="500"/>
                                        <p:tgtEl>
                                          <p:spTgt spid="5939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93926"/>
                                        </p:tgtEl>
                                        <p:attrNameLst>
                                          <p:attrName>style.visibility</p:attrName>
                                        </p:attrNameLst>
                                      </p:cBhvr>
                                      <p:to>
                                        <p:strVal val="visible"/>
                                      </p:to>
                                    </p:set>
                                    <p:anim calcmode="lin" valueType="num">
                                      <p:cBhvr additive="base">
                                        <p:cTn id="12" dur="500" fill="hold"/>
                                        <p:tgtEl>
                                          <p:spTgt spid="593926"/>
                                        </p:tgtEl>
                                        <p:attrNameLst>
                                          <p:attrName>ppt_x</p:attrName>
                                        </p:attrNameLst>
                                      </p:cBhvr>
                                      <p:tavLst>
                                        <p:tav tm="0">
                                          <p:val>
                                            <p:strVal val="0-#ppt_w/2"/>
                                          </p:val>
                                        </p:tav>
                                        <p:tav tm="100000">
                                          <p:val>
                                            <p:strVal val="#ppt_x"/>
                                          </p:val>
                                        </p:tav>
                                      </p:tavLst>
                                    </p:anim>
                                    <p:anim calcmode="lin" valueType="num">
                                      <p:cBhvr additive="base">
                                        <p:cTn id="13" dur="500" fill="hold"/>
                                        <p:tgtEl>
                                          <p:spTgt spid="59392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593927"/>
                                        </p:tgtEl>
                                        <p:attrNameLst>
                                          <p:attrName>style.visibility</p:attrName>
                                        </p:attrNameLst>
                                      </p:cBhvr>
                                      <p:to>
                                        <p:strVal val="visible"/>
                                      </p:to>
                                    </p:set>
                                    <p:animEffect transition="in" filter="barn(outVertical)">
                                      <p:cBhvr>
                                        <p:cTn id="18" dur="500"/>
                                        <p:tgtEl>
                                          <p:spTgt spid="593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5" grpId="0" autoUpdateAnimBg="0"/>
      <p:bldP spid="593926" grpId="0" autoUpdateAnimBg="0"/>
      <p:bldP spid="593927"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范式说明</a:t>
            </a:r>
            <a:endParaRPr lang="zh-CN" altLang="en-US" dirty="0"/>
          </a:p>
        </p:txBody>
      </p:sp>
      <p:sp>
        <p:nvSpPr>
          <p:cNvPr id="3" name="内容占位符 2"/>
          <p:cNvSpPr>
            <a:spLocks noGrp="1"/>
          </p:cNvSpPr>
          <p:nvPr>
            <p:ph idx="1"/>
          </p:nvPr>
        </p:nvSpPr>
        <p:spPr>
          <a:xfrm>
            <a:off x="566738" y="1340768"/>
            <a:ext cx="8001000" cy="4752528"/>
          </a:xfrm>
        </p:spPr>
        <p:txBody>
          <a:bodyPr/>
          <a:lstStyle/>
          <a:p>
            <a:pPr>
              <a:lnSpc>
                <a:spcPct val="100000"/>
              </a:lnSpc>
              <a:spcBef>
                <a:spcPts val="0"/>
              </a:spcBef>
            </a:pPr>
            <a:r>
              <a:rPr lang="zh-CN" altLang="zh-CN" sz="3000" dirty="0" smtClean="0"/>
              <a:t>“第几范式”表示关系模式满足的条件，</a:t>
            </a:r>
            <a:endParaRPr lang="en-US" altLang="zh-CN" sz="3000" dirty="0" smtClean="0"/>
          </a:p>
          <a:p>
            <a:pPr>
              <a:lnSpc>
                <a:spcPct val="100000"/>
              </a:lnSpc>
              <a:spcBef>
                <a:spcPts val="0"/>
              </a:spcBef>
            </a:pPr>
            <a:r>
              <a:rPr lang="zh-CN" altLang="zh-CN" sz="3000" dirty="0" smtClean="0"/>
              <a:t>对关系模式的属性间的函数依赖加以不同的限制，就形成了不同的范式。</a:t>
            </a:r>
            <a:endParaRPr lang="en-US" altLang="zh-CN" sz="3000" dirty="0" smtClean="0"/>
          </a:p>
          <a:p>
            <a:pPr>
              <a:lnSpc>
                <a:spcPct val="100000"/>
              </a:lnSpc>
              <a:spcBef>
                <a:spcPts val="0"/>
              </a:spcBef>
            </a:pPr>
            <a:r>
              <a:rPr lang="zh-CN" altLang="zh-CN" sz="3000" dirty="0" smtClean="0"/>
              <a:t>范式是递进，第一范式的表比不是第一范式的表要好；第二范式的表比第一范式的表好……</a:t>
            </a:r>
            <a:endParaRPr lang="en-US" altLang="zh-CN" sz="3000" dirty="0" smtClean="0"/>
          </a:p>
          <a:p>
            <a:pPr>
              <a:lnSpc>
                <a:spcPct val="100000"/>
              </a:lnSpc>
              <a:spcBef>
                <a:spcPts val="0"/>
              </a:spcBef>
            </a:pPr>
            <a:r>
              <a:rPr lang="zh-CN" altLang="zh-CN" sz="3000" dirty="0" smtClean="0"/>
              <a:t>规范化的理论由</a:t>
            </a:r>
            <a:r>
              <a:rPr lang="en-US" altLang="zh-CN" sz="3000" dirty="0" smtClean="0"/>
              <a:t>E. F. </a:t>
            </a:r>
            <a:r>
              <a:rPr lang="en-US" altLang="zh-CN" sz="3000" dirty="0" err="1" smtClean="0"/>
              <a:t>Codd</a:t>
            </a:r>
            <a:r>
              <a:rPr lang="zh-CN" altLang="zh-CN" sz="3000" dirty="0" smtClean="0"/>
              <a:t>于</a:t>
            </a:r>
            <a:r>
              <a:rPr lang="en-US" altLang="zh-CN" sz="3000" dirty="0" smtClean="0"/>
              <a:t>1971</a:t>
            </a:r>
            <a:r>
              <a:rPr lang="zh-CN" altLang="zh-CN" sz="3000" dirty="0" smtClean="0"/>
              <a:t>年提出，目的是设计“好的”关系模式。关系规范化实际上就是对有问题的关系进行分解，从而消除</a:t>
            </a:r>
            <a:r>
              <a:rPr lang="zh-CN" altLang="en-US" sz="3000" dirty="0" smtClean="0"/>
              <a:t>操作</a:t>
            </a:r>
            <a:r>
              <a:rPr lang="zh-CN" altLang="zh-CN" sz="3000" dirty="0" smtClean="0"/>
              <a:t>异常。</a:t>
            </a:r>
            <a:endParaRPr lang="zh-CN" altLang="en-US" sz="3000" dirty="0"/>
          </a:p>
        </p:txBody>
      </p:sp>
      <p:sp>
        <p:nvSpPr>
          <p:cNvPr id="4" name="日期占位符 3"/>
          <p:cNvSpPr>
            <a:spLocks noGrp="1"/>
          </p:cNvSpPr>
          <p:nvPr>
            <p:ph type="dt" sz="half" idx="10"/>
          </p:nvPr>
        </p:nvSpPr>
        <p:spPr/>
        <p:txBody>
          <a:bodyPr/>
          <a:lstStyle/>
          <a:p>
            <a:pPr>
              <a:defRPr/>
            </a:pPr>
            <a:fld id="{15FEBFB1-D4F1-4573-9936-5ADD39603F96}"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60</a:t>
            </a:fld>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各范式的关系</a:t>
            </a:r>
            <a:endParaRPr lang="zh-CN" altLang="en-US" dirty="0"/>
          </a:p>
        </p:txBody>
      </p:sp>
      <p:sp>
        <p:nvSpPr>
          <p:cNvPr id="4" name="日期占位符 3"/>
          <p:cNvSpPr>
            <a:spLocks noGrp="1"/>
          </p:cNvSpPr>
          <p:nvPr>
            <p:ph type="dt" sz="half" idx="10"/>
          </p:nvPr>
        </p:nvSpPr>
        <p:spPr/>
        <p:txBody>
          <a:bodyPr/>
          <a:lstStyle/>
          <a:p>
            <a:pPr>
              <a:defRPr/>
            </a:pPr>
            <a:fld id="{B4BC65DA-E946-4711-A881-653254064811}"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61</a:t>
            </a:fld>
            <a:endParaRPr lang="zh-CN" altLang="en-US"/>
          </a:p>
        </p:txBody>
      </p:sp>
      <p:grpSp>
        <p:nvGrpSpPr>
          <p:cNvPr id="3" name="Group 2"/>
          <p:cNvGrpSpPr>
            <a:grpSpLocks/>
          </p:cNvGrpSpPr>
          <p:nvPr/>
        </p:nvGrpSpPr>
        <p:grpSpPr bwMode="auto">
          <a:xfrm>
            <a:off x="1835696" y="1628800"/>
            <a:ext cx="5328592" cy="3960440"/>
            <a:chOff x="2705" y="6173"/>
            <a:chExt cx="3581" cy="3081"/>
          </a:xfrm>
        </p:grpSpPr>
        <p:sp>
          <p:nvSpPr>
            <p:cNvPr id="63491" name="Rectangle 3"/>
            <p:cNvSpPr>
              <a:spLocks noChangeArrowheads="1"/>
            </p:cNvSpPr>
            <p:nvPr/>
          </p:nvSpPr>
          <p:spPr bwMode="auto">
            <a:xfrm>
              <a:off x="2705" y="6173"/>
              <a:ext cx="3581" cy="30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30000" smtClean="0">
                  <a:ln>
                    <a:noFill/>
                  </a:ln>
                  <a:solidFill>
                    <a:srgbClr val="0000FF"/>
                  </a:solidFill>
                  <a:effectLst/>
                  <a:latin typeface="Calibri" pitchFamily="34" charset="0"/>
                  <a:ea typeface="宋体" pitchFamily="2" charset="-122"/>
                </a:rPr>
                <a:t>1NF</a:t>
              </a:r>
              <a:endParaRPr kumimoji="0" lang="zh-CN" altLang="zh-CN" sz="5400" b="1" i="0" u="none" strike="noStrike" cap="none" normalizeH="0" baseline="0" smtClean="0">
                <a:ln>
                  <a:noFill/>
                </a:ln>
                <a:solidFill>
                  <a:srgbClr val="0000FF"/>
                </a:solidFill>
                <a:effectLst/>
                <a:latin typeface="Arial" pitchFamily="34" charset="0"/>
                <a:ea typeface="宋体" pitchFamily="2" charset="-122"/>
              </a:endParaRPr>
            </a:p>
          </p:txBody>
        </p:sp>
        <p:sp>
          <p:nvSpPr>
            <p:cNvPr id="63492" name="Rectangle 4"/>
            <p:cNvSpPr>
              <a:spLocks noChangeArrowheads="1"/>
            </p:cNvSpPr>
            <p:nvPr/>
          </p:nvSpPr>
          <p:spPr bwMode="auto">
            <a:xfrm>
              <a:off x="2968" y="6499"/>
              <a:ext cx="3080" cy="249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30000" smtClean="0">
                  <a:ln>
                    <a:noFill/>
                  </a:ln>
                  <a:solidFill>
                    <a:srgbClr val="0000FF"/>
                  </a:solidFill>
                  <a:effectLst/>
                  <a:latin typeface="Calibri" pitchFamily="34" charset="0"/>
                  <a:ea typeface="宋体" pitchFamily="2" charset="-122"/>
                </a:rPr>
                <a:t>2NF</a:t>
              </a:r>
              <a:endParaRPr kumimoji="0" lang="zh-CN" altLang="zh-CN" sz="5400" b="1" i="0" u="none" strike="noStrike" cap="none" normalizeH="0" baseline="0" smtClean="0">
                <a:ln>
                  <a:noFill/>
                </a:ln>
                <a:solidFill>
                  <a:srgbClr val="0000FF"/>
                </a:solidFill>
                <a:effectLst/>
                <a:latin typeface="Arial" pitchFamily="34" charset="0"/>
                <a:ea typeface="宋体" pitchFamily="2" charset="-122"/>
              </a:endParaRPr>
            </a:p>
          </p:txBody>
        </p:sp>
        <p:sp>
          <p:nvSpPr>
            <p:cNvPr id="63493" name="Rectangle 5"/>
            <p:cNvSpPr>
              <a:spLocks noChangeArrowheads="1"/>
            </p:cNvSpPr>
            <p:nvPr/>
          </p:nvSpPr>
          <p:spPr bwMode="auto">
            <a:xfrm>
              <a:off x="3219" y="6799"/>
              <a:ext cx="2579" cy="199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30000" smtClean="0">
                  <a:ln>
                    <a:noFill/>
                  </a:ln>
                  <a:solidFill>
                    <a:srgbClr val="0000FF"/>
                  </a:solidFill>
                  <a:effectLst/>
                  <a:latin typeface="Calibri" pitchFamily="34" charset="0"/>
                  <a:ea typeface="宋体" pitchFamily="2" charset="-122"/>
                </a:rPr>
                <a:t>3NF</a:t>
              </a:r>
              <a:endParaRPr kumimoji="0" lang="zh-CN" altLang="zh-CN" sz="5400" b="1" i="0" u="none" strike="noStrike" cap="none" normalizeH="0" baseline="0" smtClean="0">
                <a:ln>
                  <a:noFill/>
                </a:ln>
                <a:solidFill>
                  <a:srgbClr val="0000FF"/>
                </a:solidFill>
                <a:effectLst/>
                <a:latin typeface="Arial" pitchFamily="34" charset="0"/>
                <a:ea typeface="宋体" pitchFamily="2" charset="-122"/>
              </a:endParaRPr>
            </a:p>
          </p:txBody>
        </p:sp>
        <p:sp>
          <p:nvSpPr>
            <p:cNvPr id="63494" name="Rectangle 6"/>
            <p:cNvSpPr>
              <a:spLocks noChangeArrowheads="1"/>
            </p:cNvSpPr>
            <p:nvPr/>
          </p:nvSpPr>
          <p:spPr bwMode="auto">
            <a:xfrm>
              <a:off x="3469" y="7112"/>
              <a:ext cx="2103" cy="14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30000" smtClean="0">
                  <a:ln>
                    <a:noFill/>
                  </a:ln>
                  <a:solidFill>
                    <a:srgbClr val="0000FF"/>
                  </a:solidFill>
                  <a:effectLst/>
                  <a:latin typeface="Calibri" pitchFamily="34" charset="0"/>
                  <a:ea typeface="宋体" pitchFamily="2" charset="-122"/>
                </a:rPr>
                <a:t>BCNF</a:t>
              </a:r>
              <a:endParaRPr kumimoji="0" lang="zh-CN" altLang="zh-CN" sz="5400" b="1" i="0" u="none" strike="noStrike" cap="none" normalizeH="0" baseline="0" smtClean="0">
                <a:ln>
                  <a:noFill/>
                </a:ln>
                <a:solidFill>
                  <a:srgbClr val="0000FF"/>
                </a:solidFill>
                <a:effectLst/>
                <a:latin typeface="Arial" pitchFamily="34" charset="0"/>
                <a:ea typeface="宋体" pitchFamily="2" charset="-122"/>
              </a:endParaRPr>
            </a:p>
          </p:txBody>
        </p:sp>
        <p:sp>
          <p:nvSpPr>
            <p:cNvPr id="63495" name="Rectangle 7"/>
            <p:cNvSpPr>
              <a:spLocks noChangeArrowheads="1"/>
            </p:cNvSpPr>
            <p:nvPr/>
          </p:nvSpPr>
          <p:spPr bwMode="auto">
            <a:xfrm>
              <a:off x="3707" y="7425"/>
              <a:ext cx="1627" cy="8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30000" smtClean="0">
                  <a:ln>
                    <a:noFill/>
                  </a:ln>
                  <a:solidFill>
                    <a:srgbClr val="0000FF"/>
                  </a:solidFill>
                  <a:effectLst/>
                  <a:latin typeface="Calibri" pitchFamily="34" charset="0"/>
                  <a:ea typeface="宋体" pitchFamily="2" charset="-122"/>
                </a:rPr>
                <a:t>4NF</a:t>
              </a:r>
              <a:endParaRPr kumimoji="0" lang="zh-CN" altLang="zh-CN" sz="5400" b="1" i="0" u="none" strike="noStrike" cap="none" normalizeH="0" baseline="0" smtClean="0">
                <a:ln>
                  <a:noFill/>
                </a:ln>
                <a:solidFill>
                  <a:srgbClr val="0000FF"/>
                </a:solidFill>
                <a:effectLst/>
                <a:latin typeface="Arial" pitchFamily="34" charset="0"/>
                <a:ea typeface="宋体" pitchFamily="2" charset="-122"/>
              </a:endParaRPr>
            </a:p>
          </p:txBody>
        </p:sp>
        <p:sp>
          <p:nvSpPr>
            <p:cNvPr id="63496" name="Rectangle 8"/>
            <p:cNvSpPr>
              <a:spLocks noChangeArrowheads="1"/>
            </p:cNvSpPr>
            <p:nvPr/>
          </p:nvSpPr>
          <p:spPr bwMode="auto">
            <a:xfrm>
              <a:off x="3957" y="7701"/>
              <a:ext cx="1152" cy="4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30000" smtClean="0">
                  <a:ln>
                    <a:noFill/>
                  </a:ln>
                  <a:solidFill>
                    <a:srgbClr val="0000FF"/>
                  </a:solidFill>
                  <a:effectLst/>
                  <a:latin typeface="Calibri" pitchFamily="34" charset="0"/>
                  <a:ea typeface="宋体" pitchFamily="2" charset="-122"/>
                </a:rPr>
                <a:t>5NF</a:t>
              </a:r>
              <a:endParaRPr kumimoji="0" lang="zh-CN" altLang="zh-CN" sz="5400" b="1" i="0" u="none" strike="noStrike" cap="none" normalizeH="0" baseline="0" smtClean="0">
                <a:ln>
                  <a:noFill/>
                </a:ln>
                <a:solidFill>
                  <a:srgbClr val="0000FF"/>
                </a:solidFill>
                <a:effectLst/>
                <a:latin typeface="Arial" pitchFamily="34"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dirty="0" smtClean="0"/>
              <a:t>8.2.1 </a:t>
            </a:r>
            <a:r>
              <a:rPr lang="zh-CN" altLang="en-US" dirty="0" smtClean="0"/>
              <a:t>第一</a:t>
            </a:r>
            <a:r>
              <a:rPr lang="zh-CN" altLang="en-US" dirty="0" smtClean="0"/>
              <a:t>范式</a:t>
            </a:r>
          </a:p>
        </p:txBody>
      </p:sp>
      <p:sp>
        <p:nvSpPr>
          <p:cNvPr id="608262" name="AutoShape 6"/>
          <p:cNvSpPr>
            <a:spLocks noChangeArrowheads="1"/>
          </p:cNvSpPr>
          <p:nvPr/>
        </p:nvSpPr>
        <p:spPr bwMode="auto">
          <a:xfrm rot="-609831">
            <a:off x="6013450" y="2508250"/>
            <a:ext cx="1143000" cy="1752600"/>
          </a:xfrm>
          <a:prstGeom prst="curvedLeftArrow">
            <a:avLst>
              <a:gd name="adj1" fmla="val 30667"/>
              <a:gd name="adj2" fmla="val 61333"/>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pic>
        <p:nvPicPr>
          <p:cNvPr id="28676" name="Picture 7"/>
          <p:cNvPicPr>
            <a:picLocks noChangeAspect="1" noChangeArrowheads="1"/>
          </p:cNvPicPr>
          <p:nvPr/>
        </p:nvPicPr>
        <p:blipFill>
          <a:blip r:embed="rId2" cstate="print"/>
          <a:srcRect/>
          <a:stretch>
            <a:fillRect/>
          </a:stretch>
        </p:blipFill>
        <p:spPr bwMode="auto">
          <a:xfrm>
            <a:off x="1331913" y="1985963"/>
            <a:ext cx="4464050" cy="2128837"/>
          </a:xfrm>
          <a:prstGeom prst="rect">
            <a:avLst/>
          </a:prstGeom>
          <a:noFill/>
          <a:ln w="9525">
            <a:noFill/>
            <a:miter lim="800000"/>
            <a:headEnd/>
            <a:tailEnd/>
          </a:ln>
        </p:spPr>
      </p:pic>
      <p:pic>
        <p:nvPicPr>
          <p:cNvPr id="608264" name="Picture 8"/>
          <p:cNvPicPr>
            <a:picLocks noChangeAspect="1" noChangeArrowheads="1"/>
          </p:cNvPicPr>
          <p:nvPr/>
        </p:nvPicPr>
        <p:blipFill>
          <a:blip r:embed="rId3" cstate="print"/>
          <a:srcRect/>
          <a:stretch>
            <a:fillRect/>
          </a:stretch>
        </p:blipFill>
        <p:spPr bwMode="auto">
          <a:xfrm>
            <a:off x="3203575" y="4221163"/>
            <a:ext cx="5400675" cy="1893887"/>
          </a:xfrm>
          <a:prstGeom prst="rect">
            <a:avLst/>
          </a:prstGeom>
          <a:noFill/>
          <a:ln w="9525">
            <a:noFill/>
            <a:miter lim="800000"/>
            <a:headEnd/>
            <a:tailEnd/>
          </a:ln>
        </p:spPr>
      </p:pic>
      <p:sp>
        <p:nvSpPr>
          <p:cNvPr id="28678" name="Text Box 9"/>
          <p:cNvSpPr txBox="1">
            <a:spLocks noChangeArrowheads="1"/>
          </p:cNvSpPr>
          <p:nvPr/>
        </p:nvSpPr>
        <p:spPr bwMode="auto">
          <a:xfrm>
            <a:off x="539750" y="1268413"/>
            <a:ext cx="7993063" cy="641350"/>
          </a:xfrm>
          <a:prstGeom prst="rect">
            <a:avLst/>
          </a:prstGeom>
          <a:noFill/>
          <a:ln w="9525">
            <a:noFill/>
            <a:miter lim="800000"/>
            <a:headEnd/>
            <a:tailEnd/>
          </a:ln>
        </p:spPr>
        <p:txBody>
          <a:bodyPr>
            <a:spAutoFit/>
          </a:bodyPr>
          <a:lstStyle/>
          <a:p>
            <a:pPr>
              <a:spcBef>
                <a:spcPct val="50000"/>
              </a:spcBef>
            </a:pPr>
            <a:r>
              <a:rPr lang="zh-CN" altLang="en-US" sz="3600" b="1" dirty="0">
                <a:solidFill>
                  <a:srgbClr val="FF0000"/>
                </a:solidFill>
                <a:latin typeface="仿宋_GB2312" pitchFamily="49" charset="-122"/>
                <a:ea typeface="仿宋_GB2312" pitchFamily="49" charset="-122"/>
              </a:rPr>
              <a:t>第一范式</a:t>
            </a:r>
            <a:r>
              <a:rPr lang="en-US" altLang="zh-CN" sz="3600" b="1" dirty="0">
                <a:solidFill>
                  <a:srgbClr val="FF0000"/>
                </a:solidFill>
                <a:latin typeface="仿宋_GB2312" pitchFamily="49" charset="-122"/>
                <a:ea typeface="仿宋_GB2312" pitchFamily="49" charset="-122"/>
              </a:rPr>
              <a:t>(1NF)</a:t>
            </a:r>
            <a:r>
              <a:rPr lang="zh-CN" altLang="en-US" sz="3600" b="1" dirty="0">
                <a:solidFill>
                  <a:srgbClr val="FF0000"/>
                </a:solidFill>
                <a:latin typeface="仿宋_GB2312" pitchFamily="49" charset="-122"/>
                <a:ea typeface="仿宋_GB2312" pitchFamily="49" charset="-122"/>
              </a:rPr>
              <a:t>：不包含重复组的关系</a:t>
            </a:r>
          </a:p>
        </p:txBody>
      </p:sp>
      <p:sp>
        <p:nvSpPr>
          <p:cNvPr id="28679" name="日期占位符 6"/>
          <p:cNvSpPr>
            <a:spLocks noGrp="1"/>
          </p:cNvSpPr>
          <p:nvPr>
            <p:ph type="dt" sz="quarter" idx="10"/>
          </p:nvPr>
        </p:nvSpPr>
        <p:spPr>
          <a:noFill/>
        </p:spPr>
        <p:txBody>
          <a:bodyPr/>
          <a:lstStyle/>
          <a:p>
            <a:fld id="{8C096BCC-DAE2-4513-AC4F-41683469C306}" type="datetime8">
              <a:rPr lang="zh-CN" altLang="en-US" smtClean="0">
                <a:ea typeface="宋体" charset="-122"/>
              </a:rPr>
              <a:t>2016年3月6日10时6分</a:t>
            </a:fld>
            <a:endParaRPr lang="zh-CN" altLang="en-US" smtClean="0">
              <a:ea typeface="宋体" charset="-122"/>
            </a:endParaRPr>
          </a:p>
        </p:txBody>
      </p:sp>
      <p:sp>
        <p:nvSpPr>
          <p:cNvPr id="28680" name="灯片编号占位符 7"/>
          <p:cNvSpPr>
            <a:spLocks noGrp="1"/>
          </p:cNvSpPr>
          <p:nvPr>
            <p:ph type="sldNum" sz="quarter" idx="12"/>
          </p:nvPr>
        </p:nvSpPr>
        <p:spPr>
          <a:noFill/>
        </p:spPr>
        <p:txBody>
          <a:bodyPr/>
          <a:lstStyle/>
          <a:p>
            <a:fld id="{D3286731-E047-4491-843A-4D6568C0ED01}" type="slidenum">
              <a:rPr lang="zh-CN" altLang="en-US" smtClean="0">
                <a:ea typeface="宋体" charset="-122"/>
              </a:rPr>
              <a:pPr/>
              <a:t>62</a:t>
            </a:fld>
            <a:endParaRPr lang="zh-CN" altLang="en-US"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608262"/>
                                        </p:tgtEl>
                                        <p:attrNameLst>
                                          <p:attrName>style.visibility</p:attrName>
                                        </p:attrNameLst>
                                      </p:cBhvr>
                                      <p:to>
                                        <p:strVal val="visible"/>
                                      </p:to>
                                    </p:set>
                                    <p:animEffect transition="in" filter="barn(outHorizontal)">
                                      <p:cBhvr>
                                        <p:cTn id="7" dur="500"/>
                                        <p:tgtEl>
                                          <p:spTgt spid="6082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608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8.2.2 </a:t>
            </a:r>
            <a:r>
              <a:rPr lang="zh-CN" altLang="zh-CN" dirty="0" smtClean="0"/>
              <a:t>第二范式</a:t>
            </a:r>
            <a:endParaRPr lang="zh-CN" altLang="en-US" dirty="0"/>
          </a:p>
        </p:txBody>
      </p:sp>
      <p:sp>
        <p:nvSpPr>
          <p:cNvPr id="3" name="内容占位符 2"/>
          <p:cNvSpPr>
            <a:spLocks noGrp="1"/>
          </p:cNvSpPr>
          <p:nvPr>
            <p:ph idx="1"/>
          </p:nvPr>
        </p:nvSpPr>
        <p:spPr/>
        <p:txBody>
          <a:bodyPr/>
          <a:lstStyle/>
          <a:p>
            <a:r>
              <a:rPr lang="zh-CN" altLang="zh-CN" dirty="0" smtClean="0"/>
              <a:t>定义</a:t>
            </a:r>
            <a:r>
              <a:rPr lang="en-US" altLang="zh-CN" dirty="0" smtClean="0"/>
              <a:t>  </a:t>
            </a:r>
            <a:r>
              <a:rPr lang="zh-CN" altLang="zh-CN" dirty="0" smtClean="0"/>
              <a:t>如果</a:t>
            </a:r>
            <a:r>
              <a:rPr lang="en-US" altLang="zh-CN" i="1" dirty="0" smtClean="0"/>
              <a:t>R</a:t>
            </a:r>
            <a:r>
              <a:rPr lang="en-US" altLang="zh-CN" dirty="0" smtClean="0"/>
              <a:t>(</a:t>
            </a:r>
            <a:r>
              <a:rPr lang="en-US" altLang="zh-CN" i="1" dirty="0" smtClean="0"/>
              <a:t>U</a:t>
            </a:r>
            <a:r>
              <a:rPr lang="en-US" altLang="zh-CN" dirty="0" smtClean="0"/>
              <a:t>,</a:t>
            </a:r>
            <a:r>
              <a:rPr lang="en-US" altLang="zh-CN" i="1" dirty="0" smtClean="0"/>
              <a:t>F</a:t>
            </a:r>
            <a:r>
              <a:rPr lang="en-US" altLang="zh-CN" dirty="0" smtClean="0"/>
              <a:t>)</a:t>
            </a:r>
            <a:r>
              <a:rPr lang="zh-CN" altLang="zh-CN" dirty="0" smtClean="0"/>
              <a:t>∈</a:t>
            </a:r>
            <a:r>
              <a:rPr lang="en-US" altLang="zh-CN" dirty="0" smtClean="0"/>
              <a:t>1NF</a:t>
            </a:r>
            <a:r>
              <a:rPr lang="zh-CN" altLang="zh-CN" dirty="0" smtClean="0"/>
              <a:t>，并且</a:t>
            </a:r>
            <a:r>
              <a:rPr lang="en-US" altLang="zh-CN" i="1" dirty="0" smtClean="0"/>
              <a:t>R</a:t>
            </a:r>
            <a:r>
              <a:rPr lang="zh-CN" altLang="zh-CN" dirty="0" smtClean="0"/>
              <a:t>中的每个非主属性都完全函数依赖于主键，则</a:t>
            </a:r>
            <a:r>
              <a:rPr lang="en-US" altLang="zh-CN" i="1" dirty="0" smtClean="0"/>
              <a:t>R</a:t>
            </a:r>
            <a:r>
              <a:rPr lang="en-US" altLang="zh-CN" dirty="0" smtClean="0"/>
              <a:t>(</a:t>
            </a:r>
            <a:r>
              <a:rPr lang="en-US" altLang="zh-CN" i="1" dirty="0" smtClean="0"/>
              <a:t>U</a:t>
            </a:r>
            <a:r>
              <a:rPr lang="en-US" altLang="zh-CN" dirty="0" smtClean="0"/>
              <a:t>,</a:t>
            </a:r>
            <a:r>
              <a:rPr lang="en-US" altLang="zh-CN" i="1" dirty="0" smtClean="0"/>
              <a:t>F</a:t>
            </a:r>
            <a:r>
              <a:rPr lang="en-US" altLang="zh-CN" dirty="0" smtClean="0"/>
              <a:t>)</a:t>
            </a:r>
            <a:r>
              <a:rPr lang="zh-CN" altLang="zh-CN" dirty="0" smtClean="0"/>
              <a:t>∈</a:t>
            </a:r>
            <a:r>
              <a:rPr lang="en-US" altLang="zh-CN" dirty="0" smtClean="0"/>
              <a:t>2NF</a:t>
            </a:r>
            <a:r>
              <a:rPr lang="zh-CN" altLang="zh-CN" dirty="0" smtClean="0"/>
              <a:t>。</a:t>
            </a:r>
            <a:endParaRPr lang="en-US" altLang="zh-CN" dirty="0" smtClean="0"/>
          </a:p>
          <a:p>
            <a:r>
              <a:rPr lang="zh-CN" altLang="en-US" dirty="0" smtClean="0">
                <a:solidFill>
                  <a:srgbClr val="FF0000"/>
                </a:solidFill>
              </a:rPr>
              <a:t>可知</a:t>
            </a:r>
            <a:r>
              <a:rPr lang="zh-CN" altLang="en-US" dirty="0" smtClean="0"/>
              <a:t>：</a:t>
            </a:r>
            <a:r>
              <a:rPr lang="zh-CN" altLang="zh-CN" dirty="0" smtClean="0"/>
              <a:t>若某个第一范式关系的主键只由一个列组成，则这个关系就是第二范式关系。</a:t>
            </a:r>
            <a:endParaRPr lang="zh-CN" altLang="en-US" dirty="0"/>
          </a:p>
        </p:txBody>
      </p:sp>
      <p:sp>
        <p:nvSpPr>
          <p:cNvPr id="4" name="日期占位符 3"/>
          <p:cNvSpPr>
            <a:spLocks noGrp="1"/>
          </p:cNvSpPr>
          <p:nvPr>
            <p:ph type="dt" sz="half" idx="10"/>
          </p:nvPr>
        </p:nvSpPr>
        <p:spPr/>
        <p:txBody>
          <a:bodyPr/>
          <a:lstStyle/>
          <a:p>
            <a:pPr>
              <a:defRPr/>
            </a:pPr>
            <a:fld id="{4810424E-3F02-4715-A9A3-C9869B9F8203}"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63</a:t>
            </a:fld>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467544" y="1414934"/>
            <a:ext cx="8280920" cy="4678362"/>
          </a:xfrm>
        </p:spPr>
        <p:txBody>
          <a:bodyPr/>
          <a:lstStyle/>
          <a:p>
            <a:pPr>
              <a:buNone/>
            </a:pPr>
            <a:r>
              <a:rPr lang="en-US" altLang="zh-CN" sz="2800" dirty="0" smtClean="0">
                <a:solidFill>
                  <a:srgbClr val="FF0000"/>
                </a:solidFill>
              </a:rPr>
              <a:t>S-L-C</a:t>
            </a:r>
            <a:r>
              <a:rPr lang="zh-CN" altLang="zh-CN" sz="2800" dirty="0" smtClean="0">
                <a:solidFill>
                  <a:srgbClr val="FF0000"/>
                </a:solidFill>
              </a:rPr>
              <a:t>（</a:t>
            </a:r>
            <a:r>
              <a:rPr lang="en-US" altLang="zh-CN" sz="2800" dirty="0" smtClean="0">
                <a:solidFill>
                  <a:srgbClr val="FF0000"/>
                </a:solidFill>
              </a:rPr>
              <a:t> </a:t>
            </a:r>
            <a:r>
              <a:rPr lang="en-US" altLang="zh-CN" sz="2800" dirty="0" err="1" smtClean="0">
                <a:solidFill>
                  <a:srgbClr val="FF0000"/>
                </a:solidFill>
              </a:rPr>
              <a:t>Sno,Sname,Ssex,Sdept,Sloc,Cno,Grade</a:t>
            </a:r>
            <a:r>
              <a:rPr lang="zh-CN" altLang="zh-CN" sz="2800" dirty="0" smtClean="0">
                <a:solidFill>
                  <a:srgbClr val="FF0000"/>
                </a:solidFill>
              </a:rPr>
              <a:t>）</a:t>
            </a:r>
            <a:endParaRPr lang="zh-CN" altLang="zh-CN" dirty="0" smtClean="0"/>
          </a:p>
          <a:p>
            <a:r>
              <a:rPr lang="zh-CN" altLang="zh-CN" dirty="0" smtClean="0"/>
              <a:t>（</a:t>
            </a:r>
            <a:r>
              <a:rPr lang="en-US" altLang="zh-CN" dirty="0" err="1" smtClean="0"/>
              <a:t>Sno,Cno</a:t>
            </a:r>
            <a:r>
              <a:rPr lang="zh-CN" altLang="zh-CN" dirty="0" smtClean="0"/>
              <a:t>）是主键，</a:t>
            </a:r>
            <a:endParaRPr lang="en-US" altLang="zh-CN" dirty="0" smtClean="0"/>
          </a:p>
          <a:p>
            <a:r>
              <a:rPr lang="zh-CN" altLang="en-US" dirty="0" smtClean="0"/>
              <a:t>∵</a:t>
            </a:r>
            <a:r>
              <a:rPr lang="zh-CN" altLang="zh-CN" dirty="0" smtClean="0"/>
              <a:t>有</a:t>
            </a:r>
            <a:r>
              <a:rPr lang="en-US" altLang="zh-CN" dirty="0" err="1" smtClean="0"/>
              <a:t>Sno→Sname</a:t>
            </a:r>
            <a:endParaRPr lang="zh-CN" altLang="zh-CN" dirty="0" smtClean="0"/>
          </a:p>
          <a:p>
            <a:r>
              <a:rPr lang="zh-CN" altLang="en-US" dirty="0" smtClean="0"/>
              <a:t>∴有</a:t>
            </a:r>
            <a:r>
              <a:rPr lang="zh-CN" altLang="zh-CN" dirty="0" smtClean="0"/>
              <a:t>（</a:t>
            </a:r>
            <a:r>
              <a:rPr lang="en-US" altLang="zh-CN" dirty="0" err="1" smtClean="0"/>
              <a:t>Sno</a:t>
            </a:r>
            <a:r>
              <a:rPr lang="zh-CN" altLang="zh-CN" dirty="0" smtClean="0"/>
              <a:t>，</a:t>
            </a:r>
            <a:r>
              <a:rPr lang="en-US" altLang="zh-CN" dirty="0" err="1" smtClean="0"/>
              <a:t>Cno</a:t>
            </a:r>
            <a:r>
              <a:rPr lang="zh-CN" altLang="zh-CN" dirty="0" smtClean="0"/>
              <a:t>）</a:t>
            </a:r>
            <a:r>
              <a:rPr lang="en-US" altLang="zh-CN" dirty="0" smtClean="0"/>
              <a:t>  </a:t>
            </a:r>
            <a:r>
              <a:rPr lang="en-US" altLang="zh-CN" dirty="0" err="1" smtClean="0"/>
              <a:t>Sname</a:t>
            </a:r>
            <a:endParaRPr lang="en-US" altLang="zh-CN" dirty="0" smtClean="0"/>
          </a:p>
          <a:p>
            <a:r>
              <a:rPr lang="zh-CN" altLang="en-US" dirty="0" smtClean="0">
                <a:solidFill>
                  <a:srgbClr val="0000FF"/>
                </a:solidFill>
              </a:rPr>
              <a:t>∴</a:t>
            </a:r>
            <a:r>
              <a:rPr lang="zh-CN" altLang="zh-CN" dirty="0" smtClean="0">
                <a:solidFill>
                  <a:srgbClr val="0000FF"/>
                </a:solidFill>
              </a:rPr>
              <a:t>不是第二范式关系</a:t>
            </a:r>
            <a:endParaRPr lang="en-US" altLang="zh-CN" dirty="0" smtClean="0">
              <a:solidFill>
                <a:srgbClr val="0000FF"/>
              </a:solidFill>
            </a:endParaRPr>
          </a:p>
          <a:p>
            <a:endParaRPr lang="zh-CN" altLang="zh-CN" dirty="0" smtClean="0"/>
          </a:p>
        </p:txBody>
      </p:sp>
      <p:sp>
        <p:nvSpPr>
          <p:cNvPr id="4" name="日期占位符 3"/>
          <p:cNvSpPr>
            <a:spLocks noGrp="1"/>
          </p:cNvSpPr>
          <p:nvPr>
            <p:ph type="dt" sz="half" idx="10"/>
          </p:nvPr>
        </p:nvSpPr>
        <p:spPr/>
        <p:txBody>
          <a:bodyPr/>
          <a:lstStyle/>
          <a:p>
            <a:pPr>
              <a:defRPr/>
            </a:pPr>
            <a:fld id="{BE402B3E-4A60-42D1-A57C-249A93335A94}"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64</a:t>
            </a:fld>
            <a:endParaRPr lang="zh-CN" altLang="en-US"/>
          </a:p>
        </p:txBody>
      </p:sp>
      <p:sp>
        <p:nvSpPr>
          <p:cNvPr id="1116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1617" name="Object 1"/>
          <p:cNvGraphicFramePr>
            <a:graphicFrameLocks noChangeAspect="1"/>
          </p:cNvGraphicFramePr>
          <p:nvPr/>
        </p:nvGraphicFramePr>
        <p:xfrm>
          <a:off x="4548250" y="3573016"/>
          <a:ext cx="666074" cy="360040"/>
        </p:xfrm>
        <a:graphic>
          <a:graphicData uri="http://schemas.openxmlformats.org/presentationml/2006/ole">
            <mc:AlternateContent xmlns:mc="http://schemas.openxmlformats.org/markup-compatibility/2006">
              <mc:Choice xmlns:v="urn:schemas-microsoft-com:vml" Requires="v">
                <p:oleObj spid="_x0000_s111643" r:id="rId3" imgW="355446" imgH="190417" progId="">
                  <p:embed/>
                </p:oleObj>
              </mc:Choice>
              <mc:Fallback>
                <p:oleObj r:id="rId3" imgW="355446" imgH="190417"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250" y="3573016"/>
                        <a:ext cx="666074"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分解方法</a:t>
            </a:r>
            <a:endParaRPr lang="zh-CN" altLang="en-US" dirty="0"/>
          </a:p>
        </p:txBody>
      </p:sp>
      <p:sp>
        <p:nvSpPr>
          <p:cNvPr id="3" name="内容占位符 2"/>
          <p:cNvSpPr>
            <a:spLocks noGrp="1"/>
          </p:cNvSpPr>
          <p:nvPr>
            <p:ph idx="1"/>
          </p:nvPr>
        </p:nvSpPr>
        <p:spPr/>
        <p:txBody>
          <a:bodyPr/>
          <a:lstStyle/>
          <a:p>
            <a:r>
              <a:rPr lang="zh-CN" altLang="zh-CN" dirty="0" smtClean="0"/>
              <a:t>（</a:t>
            </a:r>
            <a:r>
              <a:rPr lang="en-US" altLang="zh-CN" dirty="0" smtClean="0"/>
              <a:t>1</a:t>
            </a:r>
            <a:r>
              <a:rPr lang="zh-CN" altLang="zh-CN" dirty="0" smtClean="0"/>
              <a:t>）用组成主键的属性集合的每一个子集作为主键构成一个关系。</a:t>
            </a:r>
          </a:p>
          <a:p>
            <a:r>
              <a:rPr lang="zh-CN" altLang="zh-CN" dirty="0" smtClean="0"/>
              <a:t>（</a:t>
            </a:r>
            <a:r>
              <a:rPr lang="en-US" altLang="zh-CN" dirty="0" smtClean="0"/>
              <a:t>2</a:t>
            </a:r>
            <a:r>
              <a:rPr lang="zh-CN" altLang="zh-CN" dirty="0" smtClean="0"/>
              <a:t>）将依赖于这些主键的属性放置到相应的关系中。</a:t>
            </a:r>
          </a:p>
          <a:p>
            <a:r>
              <a:rPr lang="zh-CN" altLang="zh-CN" dirty="0" smtClean="0"/>
              <a:t>（</a:t>
            </a:r>
            <a:r>
              <a:rPr lang="en-US" altLang="zh-CN" dirty="0" smtClean="0"/>
              <a:t>3</a:t>
            </a:r>
            <a:r>
              <a:rPr lang="zh-CN" altLang="zh-CN" dirty="0" smtClean="0"/>
              <a:t>）最后去掉只由主键的子集构成的关系。</a:t>
            </a:r>
            <a:endParaRPr lang="zh-CN" altLang="en-US" dirty="0"/>
          </a:p>
        </p:txBody>
      </p:sp>
      <p:sp>
        <p:nvSpPr>
          <p:cNvPr id="4" name="日期占位符 3"/>
          <p:cNvSpPr>
            <a:spLocks noGrp="1"/>
          </p:cNvSpPr>
          <p:nvPr>
            <p:ph type="dt" sz="half" idx="10"/>
          </p:nvPr>
        </p:nvSpPr>
        <p:spPr/>
        <p:txBody>
          <a:bodyPr/>
          <a:lstStyle/>
          <a:p>
            <a:pPr>
              <a:defRPr/>
            </a:pPr>
            <a:fld id="{962B6B1C-5E00-4119-ADAF-DBB8E6E58C53}"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65</a:t>
            </a:fld>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分解</a:t>
            </a:r>
            <a:r>
              <a:rPr lang="en-US" altLang="zh-CN" dirty="0" smtClean="0"/>
              <a:t>S-L-C</a:t>
            </a:r>
            <a:r>
              <a:rPr lang="zh-CN" altLang="en-US" dirty="0" smtClean="0"/>
              <a:t>步骤</a:t>
            </a:r>
            <a:r>
              <a:rPr lang="en-US" altLang="zh-CN" dirty="0" smtClean="0"/>
              <a:t>1</a:t>
            </a:r>
            <a:endParaRPr lang="zh-CN" altLang="en-US" dirty="0" smtClean="0"/>
          </a:p>
        </p:txBody>
      </p:sp>
      <p:sp>
        <p:nvSpPr>
          <p:cNvPr id="3" name="内容占位符 2"/>
          <p:cNvSpPr>
            <a:spLocks noGrp="1"/>
          </p:cNvSpPr>
          <p:nvPr>
            <p:ph idx="1"/>
          </p:nvPr>
        </p:nvSpPr>
        <p:spPr/>
        <p:txBody>
          <a:bodyPr/>
          <a:lstStyle/>
          <a:p>
            <a:r>
              <a:rPr lang="zh-CN" altLang="zh-CN" dirty="0" smtClean="0"/>
              <a:t>将该关系分解为如下三个关系（下划线部分表示主键）：</a:t>
            </a:r>
          </a:p>
          <a:p>
            <a:pPr lvl="1">
              <a:buNone/>
            </a:pPr>
            <a:r>
              <a:rPr lang="en-US" altLang="zh-CN" dirty="0" smtClean="0">
                <a:solidFill>
                  <a:srgbClr val="0000FF"/>
                </a:solidFill>
              </a:rPr>
              <a:t>S-L</a:t>
            </a:r>
            <a:r>
              <a:rPr lang="zh-CN" altLang="zh-CN" dirty="0" smtClean="0">
                <a:solidFill>
                  <a:srgbClr val="0000FF"/>
                </a:solidFill>
              </a:rPr>
              <a:t>（</a:t>
            </a:r>
            <a:r>
              <a:rPr lang="en-US" altLang="zh-CN" u="sng" dirty="0" err="1" smtClean="0">
                <a:solidFill>
                  <a:srgbClr val="0000FF"/>
                </a:solidFill>
              </a:rPr>
              <a:t>Sno</a:t>
            </a:r>
            <a:r>
              <a:rPr lang="zh-CN" altLang="zh-CN" dirty="0" smtClean="0">
                <a:solidFill>
                  <a:srgbClr val="0000FF"/>
                </a:solidFill>
              </a:rPr>
              <a:t>，</a:t>
            </a:r>
            <a:r>
              <a:rPr lang="en-US" altLang="zh-CN" dirty="0" smtClean="0">
                <a:solidFill>
                  <a:srgbClr val="0000FF"/>
                </a:solidFill>
              </a:rPr>
              <a:t>…</a:t>
            </a:r>
            <a:r>
              <a:rPr lang="zh-CN" altLang="zh-CN" dirty="0" smtClean="0">
                <a:solidFill>
                  <a:srgbClr val="0000FF"/>
                </a:solidFill>
              </a:rPr>
              <a:t>）</a:t>
            </a:r>
          </a:p>
          <a:p>
            <a:pPr lvl="1">
              <a:buNone/>
            </a:pPr>
            <a:r>
              <a:rPr lang="en-US" altLang="zh-CN" dirty="0" smtClean="0">
                <a:solidFill>
                  <a:srgbClr val="0000FF"/>
                </a:solidFill>
              </a:rPr>
              <a:t>C</a:t>
            </a:r>
            <a:r>
              <a:rPr lang="zh-CN" altLang="zh-CN" dirty="0" smtClean="0">
                <a:solidFill>
                  <a:srgbClr val="0000FF"/>
                </a:solidFill>
              </a:rPr>
              <a:t>（</a:t>
            </a:r>
            <a:r>
              <a:rPr lang="en-US" altLang="zh-CN" u="sng" dirty="0" err="1" smtClean="0">
                <a:solidFill>
                  <a:srgbClr val="0000FF"/>
                </a:solidFill>
              </a:rPr>
              <a:t>Cno</a:t>
            </a:r>
            <a:r>
              <a:rPr lang="zh-CN" altLang="zh-CN" dirty="0" smtClean="0">
                <a:solidFill>
                  <a:srgbClr val="0000FF"/>
                </a:solidFill>
              </a:rPr>
              <a:t>，</a:t>
            </a:r>
            <a:r>
              <a:rPr lang="en-US" altLang="zh-CN" dirty="0" smtClean="0">
                <a:solidFill>
                  <a:srgbClr val="0000FF"/>
                </a:solidFill>
              </a:rPr>
              <a:t>…</a:t>
            </a:r>
            <a:r>
              <a:rPr lang="zh-CN" altLang="zh-CN" dirty="0" smtClean="0">
                <a:solidFill>
                  <a:srgbClr val="0000FF"/>
                </a:solidFill>
              </a:rPr>
              <a:t>）</a:t>
            </a:r>
          </a:p>
          <a:p>
            <a:pPr lvl="1">
              <a:buNone/>
            </a:pPr>
            <a:r>
              <a:rPr lang="en-US" altLang="zh-CN" dirty="0" smtClean="0">
                <a:solidFill>
                  <a:srgbClr val="0000FF"/>
                </a:solidFill>
              </a:rPr>
              <a:t>S-C</a:t>
            </a:r>
            <a:r>
              <a:rPr lang="zh-CN" altLang="zh-CN" dirty="0" smtClean="0">
                <a:solidFill>
                  <a:srgbClr val="0000FF"/>
                </a:solidFill>
              </a:rPr>
              <a:t>（</a:t>
            </a:r>
            <a:r>
              <a:rPr lang="en-US" altLang="zh-CN" u="sng" dirty="0" err="1" smtClean="0">
                <a:solidFill>
                  <a:srgbClr val="0000FF"/>
                </a:solidFill>
              </a:rPr>
              <a:t>Sno</a:t>
            </a:r>
            <a:r>
              <a:rPr lang="en-US" altLang="zh-CN" u="sng" dirty="0" smtClean="0">
                <a:solidFill>
                  <a:srgbClr val="0000FF"/>
                </a:solidFill>
              </a:rPr>
              <a:t>, </a:t>
            </a:r>
            <a:r>
              <a:rPr lang="en-US" altLang="zh-CN" u="sng" dirty="0" err="1" smtClean="0">
                <a:solidFill>
                  <a:srgbClr val="0000FF"/>
                </a:solidFill>
              </a:rPr>
              <a:t>Cno</a:t>
            </a:r>
            <a:r>
              <a:rPr lang="en-US" altLang="zh-CN" dirty="0" smtClean="0">
                <a:solidFill>
                  <a:srgbClr val="0000FF"/>
                </a:solidFill>
              </a:rPr>
              <a:t>,…</a:t>
            </a:r>
            <a:r>
              <a:rPr lang="zh-CN" altLang="zh-CN" dirty="0" smtClean="0">
                <a:solidFill>
                  <a:srgbClr val="0000FF"/>
                </a:solidFill>
              </a:rPr>
              <a:t>）</a:t>
            </a:r>
            <a:endParaRPr lang="zh-CN" altLang="en-US" dirty="0"/>
          </a:p>
        </p:txBody>
      </p:sp>
      <p:sp>
        <p:nvSpPr>
          <p:cNvPr id="4" name="日期占位符 3"/>
          <p:cNvSpPr>
            <a:spLocks noGrp="1"/>
          </p:cNvSpPr>
          <p:nvPr>
            <p:ph type="dt" sz="half" idx="10"/>
          </p:nvPr>
        </p:nvSpPr>
        <p:spPr/>
        <p:txBody>
          <a:bodyPr/>
          <a:lstStyle/>
          <a:p>
            <a:pPr>
              <a:defRPr/>
            </a:pPr>
            <a:fld id="{6DD8F905-1A00-4661-AA57-15DF8E141F24}"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66</a:t>
            </a:fld>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分解</a:t>
            </a:r>
            <a:r>
              <a:rPr lang="en-US" altLang="zh-CN" dirty="0" smtClean="0"/>
              <a:t>S-L-C</a:t>
            </a:r>
            <a:r>
              <a:rPr lang="zh-CN" altLang="en-US" dirty="0" smtClean="0"/>
              <a:t>步骤</a:t>
            </a:r>
            <a:r>
              <a:rPr lang="en-US" altLang="zh-CN" dirty="0" smtClean="0"/>
              <a:t>2</a:t>
            </a:r>
            <a:endParaRPr lang="zh-CN" altLang="en-US" dirty="0"/>
          </a:p>
        </p:txBody>
      </p:sp>
      <p:sp>
        <p:nvSpPr>
          <p:cNvPr id="3" name="内容占位符 2"/>
          <p:cNvSpPr>
            <a:spLocks noGrp="1"/>
          </p:cNvSpPr>
          <p:nvPr>
            <p:ph idx="1"/>
          </p:nvPr>
        </p:nvSpPr>
        <p:spPr>
          <a:xfrm>
            <a:off x="566738" y="1414934"/>
            <a:ext cx="8181726" cy="4678362"/>
          </a:xfrm>
        </p:spPr>
        <p:txBody>
          <a:bodyPr/>
          <a:lstStyle/>
          <a:p>
            <a:r>
              <a:rPr lang="zh-CN" altLang="zh-CN" dirty="0" smtClean="0"/>
              <a:t>将依赖于这些主键的属性放置到相应的关系中，形成如下三个关系：</a:t>
            </a:r>
          </a:p>
          <a:p>
            <a:pPr>
              <a:buNone/>
            </a:pPr>
            <a:r>
              <a:rPr lang="en-US" altLang="zh-CN" sz="3400" dirty="0" smtClean="0">
                <a:solidFill>
                  <a:srgbClr val="0000FF"/>
                </a:solidFill>
              </a:rPr>
              <a:t>S-L</a:t>
            </a:r>
            <a:r>
              <a:rPr lang="zh-CN" altLang="zh-CN" sz="3400" dirty="0" smtClean="0">
                <a:solidFill>
                  <a:srgbClr val="0000FF"/>
                </a:solidFill>
              </a:rPr>
              <a:t>（</a:t>
            </a:r>
            <a:r>
              <a:rPr lang="en-US" altLang="zh-CN" sz="3400" dirty="0" err="1" smtClean="0">
                <a:solidFill>
                  <a:srgbClr val="0000FF"/>
                </a:solidFill>
              </a:rPr>
              <a:t>Sno</a:t>
            </a:r>
            <a:r>
              <a:rPr lang="zh-CN" altLang="zh-CN" sz="3400" dirty="0" smtClean="0">
                <a:solidFill>
                  <a:srgbClr val="0000FF"/>
                </a:solidFill>
              </a:rPr>
              <a:t>，</a:t>
            </a:r>
            <a:r>
              <a:rPr lang="en-US" altLang="zh-CN" sz="3400" dirty="0" err="1" smtClean="0">
                <a:solidFill>
                  <a:srgbClr val="0000FF"/>
                </a:solidFill>
              </a:rPr>
              <a:t>Sname</a:t>
            </a:r>
            <a:r>
              <a:rPr lang="en-US" altLang="zh-CN" sz="3400" dirty="0" smtClean="0">
                <a:solidFill>
                  <a:srgbClr val="0000FF"/>
                </a:solidFill>
              </a:rPr>
              <a:t>, </a:t>
            </a:r>
            <a:r>
              <a:rPr lang="en-US" altLang="zh-CN" sz="3400" dirty="0" err="1" smtClean="0">
                <a:solidFill>
                  <a:srgbClr val="0000FF"/>
                </a:solidFill>
              </a:rPr>
              <a:t>Ssex</a:t>
            </a:r>
            <a:r>
              <a:rPr lang="en-US" altLang="zh-CN" sz="3400" dirty="0" smtClean="0">
                <a:solidFill>
                  <a:srgbClr val="0000FF"/>
                </a:solidFill>
              </a:rPr>
              <a:t>, </a:t>
            </a:r>
            <a:r>
              <a:rPr lang="en-US" altLang="zh-CN" sz="3400" dirty="0" err="1" smtClean="0">
                <a:solidFill>
                  <a:srgbClr val="0000FF"/>
                </a:solidFill>
              </a:rPr>
              <a:t>Sdept</a:t>
            </a:r>
            <a:r>
              <a:rPr lang="en-US" altLang="zh-CN" sz="3400" dirty="0" smtClean="0">
                <a:solidFill>
                  <a:srgbClr val="0000FF"/>
                </a:solidFill>
              </a:rPr>
              <a:t>, </a:t>
            </a:r>
            <a:r>
              <a:rPr lang="en-US" altLang="zh-CN" sz="3400" dirty="0" err="1" smtClean="0">
                <a:solidFill>
                  <a:srgbClr val="0000FF"/>
                </a:solidFill>
              </a:rPr>
              <a:t>Sloc</a:t>
            </a:r>
            <a:r>
              <a:rPr lang="zh-CN" altLang="zh-CN" sz="3400" dirty="0" smtClean="0">
                <a:solidFill>
                  <a:srgbClr val="0000FF"/>
                </a:solidFill>
              </a:rPr>
              <a:t>）</a:t>
            </a:r>
          </a:p>
          <a:p>
            <a:pPr>
              <a:buNone/>
            </a:pPr>
            <a:r>
              <a:rPr lang="en-US" altLang="zh-CN" dirty="0" smtClean="0">
                <a:solidFill>
                  <a:srgbClr val="0000FF"/>
                </a:solidFill>
              </a:rPr>
              <a:t>C</a:t>
            </a:r>
            <a:r>
              <a:rPr lang="zh-CN" altLang="zh-CN" dirty="0" smtClean="0">
                <a:solidFill>
                  <a:srgbClr val="0000FF"/>
                </a:solidFill>
              </a:rPr>
              <a:t>（</a:t>
            </a:r>
            <a:r>
              <a:rPr lang="en-US" altLang="zh-CN" dirty="0" err="1" smtClean="0">
                <a:solidFill>
                  <a:srgbClr val="0000FF"/>
                </a:solidFill>
              </a:rPr>
              <a:t>Cno</a:t>
            </a:r>
            <a:r>
              <a:rPr lang="zh-CN" altLang="zh-CN" dirty="0" smtClean="0">
                <a:solidFill>
                  <a:srgbClr val="0000FF"/>
                </a:solidFill>
              </a:rPr>
              <a:t>）</a:t>
            </a:r>
          </a:p>
          <a:p>
            <a:pPr>
              <a:buNone/>
            </a:pPr>
            <a:r>
              <a:rPr lang="en-US" altLang="zh-CN" dirty="0" smtClean="0">
                <a:solidFill>
                  <a:srgbClr val="0000FF"/>
                </a:solidFill>
              </a:rPr>
              <a:t>S-C</a:t>
            </a:r>
            <a:r>
              <a:rPr lang="zh-CN" altLang="zh-CN" dirty="0" smtClean="0">
                <a:solidFill>
                  <a:srgbClr val="0000FF"/>
                </a:solidFill>
              </a:rPr>
              <a:t>（</a:t>
            </a:r>
            <a:r>
              <a:rPr lang="en-US" altLang="zh-CN" dirty="0" err="1" smtClean="0">
                <a:solidFill>
                  <a:srgbClr val="0000FF"/>
                </a:solidFill>
              </a:rPr>
              <a:t>Sno</a:t>
            </a:r>
            <a:r>
              <a:rPr lang="en-US" altLang="zh-CN" dirty="0" smtClean="0">
                <a:solidFill>
                  <a:srgbClr val="0000FF"/>
                </a:solidFill>
              </a:rPr>
              <a:t>, </a:t>
            </a:r>
            <a:r>
              <a:rPr lang="en-US" altLang="zh-CN" dirty="0" err="1" smtClean="0">
                <a:solidFill>
                  <a:srgbClr val="0000FF"/>
                </a:solidFill>
              </a:rPr>
              <a:t>Cno</a:t>
            </a:r>
            <a:r>
              <a:rPr lang="en-US" altLang="zh-CN" dirty="0" smtClean="0">
                <a:solidFill>
                  <a:srgbClr val="0000FF"/>
                </a:solidFill>
              </a:rPr>
              <a:t>, Grade</a:t>
            </a:r>
            <a:r>
              <a:rPr lang="zh-CN" altLang="zh-CN" dirty="0" smtClean="0">
                <a:solidFill>
                  <a:srgbClr val="0000FF"/>
                </a:solidFill>
              </a:rPr>
              <a:t>）</a:t>
            </a:r>
            <a:endParaRPr lang="zh-CN" altLang="en-US" dirty="0">
              <a:solidFill>
                <a:srgbClr val="0000FF"/>
              </a:solidFill>
            </a:endParaRPr>
          </a:p>
        </p:txBody>
      </p:sp>
      <p:sp>
        <p:nvSpPr>
          <p:cNvPr id="4" name="日期占位符 3"/>
          <p:cNvSpPr>
            <a:spLocks noGrp="1"/>
          </p:cNvSpPr>
          <p:nvPr>
            <p:ph type="dt" sz="half" idx="10"/>
          </p:nvPr>
        </p:nvSpPr>
        <p:spPr/>
        <p:txBody>
          <a:bodyPr/>
          <a:lstStyle/>
          <a:p>
            <a:pPr>
              <a:defRPr/>
            </a:pPr>
            <a:fld id="{C7471B2C-7EB0-4384-B30E-AFDC78D07158}"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67</a:t>
            </a:fld>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分解</a:t>
            </a:r>
            <a:r>
              <a:rPr lang="en-US" altLang="zh-CN" dirty="0" smtClean="0"/>
              <a:t>S-L-C</a:t>
            </a:r>
            <a:r>
              <a:rPr lang="zh-CN" altLang="en-US" dirty="0" smtClean="0"/>
              <a:t>步骤</a:t>
            </a:r>
            <a:r>
              <a:rPr lang="en-US" altLang="zh-CN" dirty="0" smtClean="0"/>
              <a:t>3</a:t>
            </a:r>
            <a:endParaRPr lang="zh-CN" altLang="en-US" dirty="0"/>
          </a:p>
        </p:txBody>
      </p:sp>
      <p:sp>
        <p:nvSpPr>
          <p:cNvPr id="3" name="内容占位符 2"/>
          <p:cNvSpPr>
            <a:spLocks noGrp="1"/>
          </p:cNvSpPr>
          <p:nvPr>
            <p:ph idx="1"/>
          </p:nvPr>
        </p:nvSpPr>
        <p:spPr>
          <a:xfrm>
            <a:off x="566738" y="1414934"/>
            <a:ext cx="8037710" cy="4678362"/>
          </a:xfrm>
        </p:spPr>
        <p:txBody>
          <a:bodyPr/>
          <a:lstStyle/>
          <a:p>
            <a:r>
              <a:rPr lang="zh-CN" altLang="zh-CN" dirty="0" smtClean="0"/>
              <a:t>去掉只由主键的子集构成的关系。</a:t>
            </a:r>
            <a:endParaRPr lang="en-US" altLang="zh-CN" dirty="0" smtClean="0"/>
          </a:p>
          <a:p>
            <a:r>
              <a:rPr lang="en-US" altLang="zh-CN" dirty="0" smtClean="0"/>
              <a:t>S-L-C</a:t>
            </a:r>
            <a:r>
              <a:rPr lang="zh-CN" altLang="zh-CN" dirty="0" smtClean="0"/>
              <a:t>关系最终被分解的形式为：</a:t>
            </a:r>
          </a:p>
          <a:p>
            <a:pPr>
              <a:buNone/>
            </a:pPr>
            <a:r>
              <a:rPr lang="en-US" altLang="zh-CN" sz="3400" dirty="0" smtClean="0">
                <a:solidFill>
                  <a:srgbClr val="0000FF"/>
                </a:solidFill>
              </a:rPr>
              <a:t>S-L</a:t>
            </a:r>
            <a:r>
              <a:rPr lang="zh-CN" altLang="zh-CN" sz="3400" dirty="0" smtClean="0">
                <a:solidFill>
                  <a:srgbClr val="0000FF"/>
                </a:solidFill>
              </a:rPr>
              <a:t>（</a:t>
            </a:r>
            <a:r>
              <a:rPr lang="en-US" altLang="zh-CN" sz="3400" dirty="0" err="1" smtClean="0">
                <a:solidFill>
                  <a:srgbClr val="0000FF"/>
                </a:solidFill>
              </a:rPr>
              <a:t>Sno</a:t>
            </a:r>
            <a:r>
              <a:rPr lang="en-US" altLang="zh-CN" sz="3400" dirty="0" smtClean="0">
                <a:solidFill>
                  <a:srgbClr val="0000FF"/>
                </a:solidFill>
              </a:rPr>
              <a:t>, </a:t>
            </a:r>
            <a:r>
              <a:rPr lang="en-US" altLang="zh-CN" sz="3400" dirty="0" err="1" smtClean="0">
                <a:solidFill>
                  <a:srgbClr val="0000FF"/>
                </a:solidFill>
              </a:rPr>
              <a:t>Sname</a:t>
            </a:r>
            <a:r>
              <a:rPr lang="en-US" altLang="zh-CN" sz="3400" dirty="0" smtClean="0">
                <a:solidFill>
                  <a:srgbClr val="0000FF"/>
                </a:solidFill>
              </a:rPr>
              <a:t>, </a:t>
            </a:r>
            <a:r>
              <a:rPr lang="en-US" altLang="zh-CN" sz="3400" dirty="0" err="1" smtClean="0">
                <a:solidFill>
                  <a:srgbClr val="0000FF"/>
                </a:solidFill>
              </a:rPr>
              <a:t>Ssex</a:t>
            </a:r>
            <a:r>
              <a:rPr lang="en-US" altLang="zh-CN" sz="3400" dirty="0" smtClean="0">
                <a:solidFill>
                  <a:srgbClr val="0000FF"/>
                </a:solidFill>
              </a:rPr>
              <a:t>, </a:t>
            </a:r>
            <a:r>
              <a:rPr lang="en-US" altLang="zh-CN" sz="3400" dirty="0" err="1" smtClean="0">
                <a:solidFill>
                  <a:srgbClr val="0000FF"/>
                </a:solidFill>
              </a:rPr>
              <a:t>Sdept</a:t>
            </a:r>
            <a:r>
              <a:rPr lang="en-US" altLang="zh-CN" sz="3400" dirty="0" smtClean="0">
                <a:solidFill>
                  <a:srgbClr val="0000FF"/>
                </a:solidFill>
              </a:rPr>
              <a:t>, </a:t>
            </a:r>
            <a:r>
              <a:rPr lang="en-US" altLang="zh-CN" sz="3400" dirty="0" err="1" smtClean="0">
                <a:solidFill>
                  <a:srgbClr val="0000FF"/>
                </a:solidFill>
              </a:rPr>
              <a:t>Sloc</a:t>
            </a:r>
            <a:r>
              <a:rPr lang="zh-CN" altLang="zh-CN" sz="3400" dirty="0" smtClean="0">
                <a:solidFill>
                  <a:srgbClr val="0000FF"/>
                </a:solidFill>
              </a:rPr>
              <a:t>）</a:t>
            </a:r>
          </a:p>
          <a:p>
            <a:pPr>
              <a:buNone/>
            </a:pPr>
            <a:r>
              <a:rPr lang="en-US" altLang="zh-CN" dirty="0" smtClean="0">
                <a:solidFill>
                  <a:srgbClr val="0000FF"/>
                </a:solidFill>
              </a:rPr>
              <a:t>S-C</a:t>
            </a:r>
            <a:r>
              <a:rPr lang="zh-CN" altLang="zh-CN" dirty="0" smtClean="0">
                <a:solidFill>
                  <a:srgbClr val="0000FF"/>
                </a:solidFill>
              </a:rPr>
              <a:t>（</a:t>
            </a:r>
            <a:r>
              <a:rPr lang="en-US" altLang="zh-CN" dirty="0" err="1" smtClean="0">
                <a:solidFill>
                  <a:srgbClr val="0000FF"/>
                </a:solidFill>
              </a:rPr>
              <a:t>Sno</a:t>
            </a:r>
            <a:r>
              <a:rPr lang="en-US" altLang="zh-CN" dirty="0" smtClean="0">
                <a:solidFill>
                  <a:srgbClr val="0000FF"/>
                </a:solidFill>
              </a:rPr>
              <a:t>, </a:t>
            </a:r>
            <a:r>
              <a:rPr lang="en-US" altLang="zh-CN" dirty="0" err="1" smtClean="0">
                <a:solidFill>
                  <a:srgbClr val="0000FF"/>
                </a:solidFill>
              </a:rPr>
              <a:t>Cno</a:t>
            </a:r>
            <a:r>
              <a:rPr lang="en-US" altLang="zh-CN" dirty="0" smtClean="0">
                <a:solidFill>
                  <a:srgbClr val="0000FF"/>
                </a:solidFill>
              </a:rPr>
              <a:t>, Grade</a:t>
            </a:r>
            <a:r>
              <a:rPr lang="zh-CN" altLang="zh-CN" dirty="0" smtClean="0">
                <a:solidFill>
                  <a:srgbClr val="0000FF"/>
                </a:solidFill>
              </a:rPr>
              <a:t>）</a:t>
            </a:r>
            <a:endParaRPr lang="zh-CN" altLang="en-US" dirty="0">
              <a:solidFill>
                <a:srgbClr val="0000FF"/>
              </a:solidFill>
            </a:endParaRPr>
          </a:p>
        </p:txBody>
      </p:sp>
      <p:sp>
        <p:nvSpPr>
          <p:cNvPr id="4" name="日期占位符 3"/>
          <p:cNvSpPr>
            <a:spLocks noGrp="1"/>
          </p:cNvSpPr>
          <p:nvPr>
            <p:ph type="dt" sz="half" idx="10"/>
          </p:nvPr>
        </p:nvSpPr>
        <p:spPr/>
        <p:txBody>
          <a:bodyPr/>
          <a:lstStyle/>
          <a:p>
            <a:pPr>
              <a:defRPr/>
            </a:pPr>
            <a:fld id="{AED5CAFF-DAA3-4BAF-AF73-77098CD5EF8A}"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68</a:t>
            </a:fld>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mtClean="0"/>
              <a:t>S-L</a:t>
            </a:r>
            <a:r>
              <a:rPr lang="zh-CN" altLang="en-US" smtClean="0"/>
              <a:t>存在问题</a:t>
            </a:r>
          </a:p>
        </p:txBody>
      </p:sp>
      <p:sp>
        <p:nvSpPr>
          <p:cNvPr id="35843" name="日期占位符 3"/>
          <p:cNvSpPr>
            <a:spLocks noGrp="1"/>
          </p:cNvSpPr>
          <p:nvPr>
            <p:ph type="dt" sz="quarter" idx="10"/>
          </p:nvPr>
        </p:nvSpPr>
        <p:spPr>
          <a:noFill/>
        </p:spPr>
        <p:txBody>
          <a:bodyPr/>
          <a:lstStyle/>
          <a:p>
            <a:fld id="{E47A1F70-BA82-4C1F-98CE-9054D3400CF8}" type="datetime8">
              <a:rPr lang="zh-CN" altLang="en-US" smtClean="0">
                <a:ea typeface="宋体" charset="-122"/>
              </a:rPr>
              <a:t>2016年3月6日10时6分</a:t>
            </a:fld>
            <a:endParaRPr lang="zh-CN" altLang="en-US" smtClean="0">
              <a:ea typeface="宋体" charset="-122"/>
            </a:endParaRPr>
          </a:p>
        </p:txBody>
      </p:sp>
      <p:sp>
        <p:nvSpPr>
          <p:cNvPr id="35844" name="灯片编号占位符 4"/>
          <p:cNvSpPr>
            <a:spLocks noGrp="1"/>
          </p:cNvSpPr>
          <p:nvPr>
            <p:ph type="sldNum" sz="quarter" idx="12"/>
          </p:nvPr>
        </p:nvSpPr>
        <p:spPr>
          <a:noFill/>
        </p:spPr>
        <p:txBody>
          <a:bodyPr/>
          <a:lstStyle/>
          <a:p>
            <a:fld id="{EEFB7E7C-0B5B-4EFF-A647-4333488B9DB1}" type="slidenum">
              <a:rPr lang="zh-CN" altLang="en-US" smtClean="0">
                <a:ea typeface="宋体" charset="-122"/>
              </a:rPr>
              <a:pPr/>
              <a:t>69</a:t>
            </a:fld>
            <a:endParaRPr lang="zh-CN" altLang="en-US" smtClean="0">
              <a:ea typeface="宋体" charset="-122"/>
            </a:endParaRPr>
          </a:p>
        </p:txBody>
      </p:sp>
      <p:graphicFrame>
        <p:nvGraphicFramePr>
          <p:cNvPr id="7" name="表格 6"/>
          <p:cNvGraphicFramePr>
            <a:graphicFrameLocks noGrp="1"/>
          </p:cNvGraphicFramePr>
          <p:nvPr/>
        </p:nvGraphicFramePr>
        <p:xfrm>
          <a:off x="683568" y="1988840"/>
          <a:ext cx="7488830" cy="2520282"/>
        </p:xfrm>
        <a:graphic>
          <a:graphicData uri="http://schemas.openxmlformats.org/drawingml/2006/table">
            <a:tbl>
              <a:tblPr/>
              <a:tblGrid>
                <a:gridCol w="1785640"/>
                <a:gridCol w="1339675"/>
                <a:gridCol w="1165207"/>
                <a:gridCol w="1786531"/>
                <a:gridCol w="1411777"/>
              </a:tblGrid>
              <a:tr h="420047">
                <a:tc>
                  <a:txBody>
                    <a:bodyPr/>
                    <a:lstStyle/>
                    <a:p>
                      <a:pPr indent="254000" algn="ctr">
                        <a:spcBef>
                          <a:spcPts val="120"/>
                        </a:spcBef>
                        <a:spcAft>
                          <a:spcPts val="120"/>
                        </a:spcAft>
                      </a:pPr>
                      <a:r>
                        <a:rPr lang="en-US" sz="2000" b="1" kern="1000" dirty="0" err="1">
                          <a:solidFill>
                            <a:srgbClr val="FF0000"/>
                          </a:solidFill>
                          <a:latin typeface="Times New Roman"/>
                          <a:ea typeface="方正书宋简体"/>
                          <a:cs typeface="Times New Roman"/>
                        </a:rPr>
                        <a:t>Sno</a:t>
                      </a:r>
                      <a:endParaRPr lang="zh-CN" sz="2000" b="1" kern="1000" dirty="0">
                        <a:solidFill>
                          <a:srgbClr val="FF0000"/>
                        </a:solidFill>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en-US" sz="2000" b="1" kern="1000" dirty="0" err="1">
                          <a:solidFill>
                            <a:srgbClr val="FF0000"/>
                          </a:solidFill>
                          <a:latin typeface="Times New Roman"/>
                          <a:ea typeface="方正书宋简体"/>
                          <a:cs typeface="Times New Roman"/>
                        </a:rPr>
                        <a:t>Sname</a:t>
                      </a:r>
                      <a:endParaRPr lang="zh-CN" sz="2000" b="1" kern="1000" dirty="0">
                        <a:solidFill>
                          <a:srgbClr val="FF0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en-US" sz="2000" b="1" kern="1000" dirty="0" err="1">
                          <a:solidFill>
                            <a:srgbClr val="FF0000"/>
                          </a:solidFill>
                          <a:latin typeface="Times New Roman"/>
                          <a:ea typeface="方正书宋简体"/>
                          <a:cs typeface="Times New Roman"/>
                        </a:rPr>
                        <a:t>Ssex</a:t>
                      </a:r>
                      <a:endParaRPr lang="zh-CN" sz="2000" b="1" kern="1000" dirty="0">
                        <a:solidFill>
                          <a:srgbClr val="FF0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en-US" sz="2000" b="1" kern="1000" dirty="0" err="1">
                          <a:solidFill>
                            <a:srgbClr val="FF0000"/>
                          </a:solidFill>
                          <a:latin typeface="Times New Roman"/>
                          <a:ea typeface="方正书宋简体"/>
                          <a:cs typeface="Times New Roman"/>
                        </a:rPr>
                        <a:t>Sdept</a:t>
                      </a:r>
                      <a:endParaRPr lang="zh-CN" sz="2000" b="1" kern="1000" dirty="0">
                        <a:solidFill>
                          <a:srgbClr val="FF0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en-US" sz="2000" b="1" kern="1000" dirty="0" err="1">
                          <a:solidFill>
                            <a:srgbClr val="FF0000"/>
                          </a:solidFill>
                          <a:latin typeface="Times New Roman"/>
                          <a:ea typeface="方正书宋简体"/>
                          <a:cs typeface="Times New Roman"/>
                        </a:rPr>
                        <a:t>Sloc</a:t>
                      </a:r>
                      <a:endParaRPr lang="zh-CN" sz="2000" b="1" kern="1000" dirty="0">
                        <a:solidFill>
                          <a:srgbClr val="FF0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047">
                <a:tc>
                  <a:txBody>
                    <a:bodyPr/>
                    <a:lstStyle/>
                    <a:p>
                      <a:pPr indent="254000" algn="ctr">
                        <a:spcBef>
                          <a:spcPts val="120"/>
                        </a:spcBef>
                        <a:spcAft>
                          <a:spcPts val="120"/>
                        </a:spcAft>
                      </a:pPr>
                      <a:r>
                        <a:rPr lang="en-US" sz="2000" b="1" kern="1000">
                          <a:latin typeface="Times New Roman"/>
                          <a:ea typeface="方正书宋简体"/>
                          <a:cs typeface="Times New Roman"/>
                        </a:rPr>
                        <a:t>0811101</a:t>
                      </a:r>
                      <a:endParaRPr lang="zh-CN" sz="20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zh-CN" sz="2000" b="1" kern="1000">
                          <a:latin typeface="Times New Roman"/>
                          <a:ea typeface="方正书宋简体"/>
                          <a:cs typeface="Times New Roman"/>
                        </a:rPr>
                        <a:t>李勇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zh-CN" sz="2000" b="1" kern="100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zh-CN" sz="2000" b="1" kern="100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en-US" sz="2000" b="1" kern="1000">
                          <a:latin typeface="Times New Roman"/>
                          <a:ea typeface="方正书宋简体"/>
                          <a:cs typeface="Times New Roman"/>
                        </a:rPr>
                        <a:t>2</a:t>
                      </a:r>
                      <a:r>
                        <a:rPr lang="zh-CN" sz="2000" b="1" kern="1000">
                          <a:latin typeface="Times New Roman"/>
                          <a:ea typeface="方正书宋简体"/>
                          <a:cs typeface="Times New Roman"/>
                        </a:rPr>
                        <a:t>公寓</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047">
                <a:tc>
                  <a:txBody>
                    <a:bodyPr/>
                    <a:lstStyle/>
                    <a:p>
                      <a:pPr indent="254000" algn="ctr">
                        <a:spcBef>
                          <a:spcPts val="120"/>
                        </a:spcBef>
                        <a:spcAft>
                          <a:spcPts val="120"/>
                        </a:spcAft>
                      </a:pPr>
                      <a:r>
                        <a:rPr lang="en-US" sz="2000" b="1" kern="1000">
                          <a:latin typeface="Times New Roman"/>
                          <a:ea typeface="方正书宋简体"/>
                          <a:cs typeface="Times New Roman"/>
                        </a:rPr>
                        <a:t>0811102</a:t>
                      </a:r>
                      <a:endParaRPr lang="zh-CN" sz="20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zh-CN" sz="2000" b="1" kern="1000">
                          <a:latin typeface="Times New Roman"/>
                          <a:ea typeface="方正书宋简体"/>
                          <a:cs typeface="Times New Roman"/>
                        </a:rPr>
                        <a:t>刘晨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zh-CN" sz="2000" b="1" kern="100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zh-CN" sz="2000" b="1" kern="100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en-US" sz="2000" b="1" kern="1000">
                          <a:latin typeface="Times New Roman"/>
                          <a:ea typeface="方正书宋简体"/>
                          <a:cs typeface="Times New Roman"/>
                        </a:rPr>
                        <a:t>2</a:t>
                      </a:r>
                      <a:r>
                        <a:rPr lang="zh-CN" sz="2000" b="1" kern="1000">
                          <a:latin typeface="Times New Roman"/>
                          <a:ea typeface="方正书宋简体"/>
                          <a:cs typeface="Times New Roman"/>
                        </a:rPr>
                        <a:t>公寓</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047">
                <a:tc>
                  <a:txBody>
                    <a:bodyPr/>
                    <a:lstStyle/>
                    <a:p>
                      <a:pPr indent="254000" algn="ctr">
                        <a:spcBef>
                          <a:spcPts val="120"/>
                        </a:spcBef>
                        <a:spcAft>
                          <a:spcPts val="120"/>
                        </a:spcAft>
                      </a:pPr>
                      <a:r>
                        <a:rPr lang="en-US" sz="2000" b="1" kern="1000">
                          <a:latin typeface="Times New Roman"/>
                          <a:ea typeface="方正书宋简体"/>
                          <a:cs typeface="Times New Roman"/>
                        </a:rPr>
                        <a:t>0821102</a:t>
                      </a:r>
                      <a:endParaRPr lang="zh-CN" sz="20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zh-CN" sz="2000" b="1" kern="1000">
                          <a:latin typeface="Times New Roman"/>
                          <a:ea typeface="方正书宋简体"/>
                          <a:cs typeface="Times New Roman"/>
                        </a:rPr>
                        <a:t>吴宾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zh-CN" sz="2000" b="1" kern="1000">
                          <a:latin typeface="Times New Roman"/>
                          <a:ea typeface="方正书宋简体"/>
                          <a:cs typeface="Times New Roman"/>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zh-CN" sz="2000" b="1" kern="1000">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en-US" sz="2000" b="1" kern="1000">
                          <a:latin typeface="Times New Roman"/>
                          <a:ea typeface="方正书宋简体"/>
                          <a:cs typeface="Times New Roman"/>
                        </a:rPr>
                        <a:t>1</a:t>
                      </a:r>
                      <a:r>
                        <a:rPr lang="zh-CN" sz="2000" b="1" kern="1000">
                          <a:latin typeface="Times New Roman"/>
                          <a:ea typeface="方正书宋简体"/>
                          <a:cs typeface="Times New Roman"/>
                        </a:rPr>
                        <a:t>公寓</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047">
                <a:tc>
                  <a:txBody>
                    <a:bodyPr/>
                    <a:lstStyle/>
                    <a:p>
                      <a:pPr indent="254000" algn="ctr">
                        <a:spcBef>
                          <a:spcPts val="120"/>
                        </a:spcBef>
                        <a:spcAft>
                          <a:spcPts val="120"/>
                        </a:spcAft>
                      </a:pPr>
                      <a:r>
                        <a:rPr lang="en-US" sz="2000" b="1" kern="1000">
                          <a:latin typeface="Times New Roman"/>
                          <a:ea typeface="方正书宋简体"/>
                          <a:cs typeface="Times New Roman"/>
                        </a:rPr>
                        <a:t>0821103</a:t>
                      </a:r>
                      <a:endParaRPr lang="zh-CN" sz="20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zh-CN" sz="2000" b="1" kern="1000">
                          <a:latin typeface="Times New Roman"/>
                          <a:ea typeface="方正书宋简体"/>
                          <a:cs typeface="Times New Roman"/>
                        </a:rPr>
                        <a:t>张海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zh-CN" sz="2000" b="1" kern="100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zh-CN" sz="2000" b="1" kern="1000">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en-US" sz="2000" b="1" kern="1000">
                          <a:latin typeface="Times New Roman"/>
                          <a:ea typeface="方正书宋简体"/>
                          <a:cs typeface="Times New Roman"/>
                        </a:rPr>
                        <a:t>1</a:t>
                      </a:r>
                      <a:r>
                        <a:rPr lang="zh-CN" sz="2000" b="1" kern="1000">
                          <a:latin typeface="Times New Roman"/>
                          <a:ea typeface="方正书宋简体"/>
                          <a:cs typeface="Times New Roman"/>
                        </a:rPr>
                        <a:t>公寓</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047">
                <a:tc>
                  <a:txBody>
                    <a:bodyPr/>
                    <a:lstStyle/>
                    <a:p>
                      <a:pPr indent="254000" algn="ctr">
                        <a:spcBef>
                          <a:spcPts val="120"/>
                        </a:spcBef>
                        <a:spcAft>
                          <a:spcPts val="120"/>
                        </a:spcAft>
                      </a:pPr>
                      <a:r>
                        <a:rPr lang="en-US" sz="2000" b="1" kern="1000">
                          <a:latin typeface="Times New Roman"/>
                          <a:ea typeface="方正书宋简体"/>
                          <a:cs typeface="Times New Roman"/>
                        </a:rPr>
                        <a:t>0831103</a:t>
                      </a:r>
                      <a:endParaRPr lang="zh-CN" sz="20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zh-CN" sz="2000" b="1" kern="1000">
                          <a:latin typeface="Times New Roman"/>
                          <a:ea typeface="方正书宋简体"/>
                          <a:cs typeface="Times New Roman"/>
                        </a:rPr>
                        <a:t>张珊珊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zh-CN" sz="2000" b="1" kern="1000">
                          <a:latin typeface="Times New Roman"/>
                          <a:ea typeface="方正书宋简体"/>
                          <a:cs typeface="Times New Roman"/>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zh-CN" sz="2000" b="1" kern="1000">
                          <a:latin typeface="Times New Roman"/>
                          <a:ea typeface="方正书宋简体"/>
                          <a:cs typeface="Times New Roman"/>
                        </a:rPr>
                        <a:t>通信工程系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20"/>
                        </a:spcBef>
                        <a:spcAft>
                          <a:spcPts val="120"/>
                        </a:spcAft>
                      </a:pPr>
                      <a:r>
                        <a:rPr lang="en-US" sz="2000" b="1" kern="1000" dirty="0">
                          <a:latin typeface="Times New Roman"/>
                          <a:ea typeface="方正书宋简体"/>
                          <a:cs typeface="Times New Roman"/>
                        </a:rPr>
                        <a:t>1</a:t>
                      </a:r>
                      <a:r>
                        <a:rPr lang="zh-CN" sz="2000" b="1" kern="1000" dirty="0">
                          <a:latin typeface="Times New Roman"/>
                          <a:ea typeface="方正书宋简体"/>
                          <a:cs typeface="Times New Roman"/>
                        </a:rPr>
                        <a:t>公寓</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t>函数依赖定义</a:t>
            </a:r>
          </a:p>
        </p:txBody>
      </p:sp>
      <p:sp>
        <p:nvSpPr>
          <p:cNvPr id="12291" name="Rectangle 3"/>
          <p:cNvSpPr>
            <a:spLocks noGrp="1" noChangeArrowheads="1"/>
          </p:cNvSpPr>
          <p:nvPr>
            <p:ph type="body" idx="1"/>
          </p:nvPr>
        </p:nvSpPr>
        <p:spPr>
          <a:xfrm>
            <a:off x="395288" y="1484313"/>
            <a:ext cx="8280400" cy="4465637"/>
          </a:xfrm>
        </p:spPr>
        <p:txBody>
          <a:bodyPr/>
          <a:lstStyle/>
          <a:p>
            <a:pPr>
              <a:lnSpc>
                <a:spcPct val="120000"/>
              </a:lnSpc>
            </a:pPr>
            <a:r>
              <a:rPr lang="zh-CN" altLang="en-US" sz="3400" dirty="0" smtClean="0"/>
              <a:t>设有关系模式</a:t>
            </a:r>
            <a:r>
              <a:rPr lang="en-US" altLang="zh-CN" sz="3400" i="1" dirty="0" smtClean="0"/>
              <a:t>R</a:t>
            </a:r>
            <a:r>
              <a:rPr lang="en-US" altLang="zh-CN" sz="3400" dirty="0" smtClean="0"/>
              <a:t>(</a:t>
            </a:r>
            <a:r>
              <a:rPr lang="en-US" altLang="zh-CN" sz="3400" i="1" dirty="0" smtClean="0"/>
              <a:t>A1</a:t>
            </a:r>
            <a:r>
              <a:rPr lang="en-US" altLang="zh-CN" sz="3400" dirty="0" smtClean="0"/>
              <a:t>,</a:t>
            </a:r>
            <a:r>
              <a:rPr lang="en-US" altLang="zh-CN" sz="3400" i="1" dirty="0" smtClean="0"/>
              <a:t>A2</a:t>
            </a:r>
            <a:r>
              <a:rPr lang="en-US" altLang="zh-CN" sz="3400" dirty="0" smtClean="0"/>
              <a:t>,…,</a:t>
            </a:r>
            <a:r>
              <a:rPr lang="en-US" altLang="zh-CN" sz="3400" i="1" dirty="0" smtClean="0"/>
              <a:t>An</a:t>
            </a:r>
            <a:r>
              <a:rPr lang="en-US" altLang="zh-CN" sz="3400" dirty="0" smtClean="0"/>
              <a:t>)</a:t>
            </a:r>
            <a:r>
              <a:rPr lang="zh-CN" altLang="en-US" sz="3400" dirty="0" smtClean="0"/>
              <a:t>，</a:t>
            </a:r>
            <a:r>
              <a:rPr lang="en-US" altLang="zh-CN" sz="3400" i="1" dirty="0" smtClean="0"/>
              <a:t>X</a:t>
            </a:r>
            <a:r>
              <a:rPr lang="zh-CN" altLang="en-US" sz="3400" dirty="0" smtClean="0"/>
              <a:t>和</a:t>
            </a:r>
            <a:r>
              <a:rPr lang="en-US" altLang="zh-CN" sz="3400" i="1" dirty="0" smtClean="0"/>
              <a:t>Y</a:t>
            </a:r>
            <a:r>
              <a:rPr lang="zh-CN" altLang="en-US" sz="3400" dirty="0" smtClean="0"/>
              <a:t>均为</a:t>
            </a:r>
            <a:r>
              <a:rPr lang="en-US" altLang="zh-CN" sz="3400" dirty="0" smtClean="0"/>
              <a:t>{</a:t>
            </a:r>
            <a:r>
              <a:rPr lang="en-US" altLang="zh-CN" sz="3400" i="1" dirty="0" smtClean="0"/>
              <a:t>A1</a:t>
            </a:r>
            <a:r>
              <a:rPr lang="en-US" altLang="zh-CN" sz="3400" dirty="0" smtClean="0"/>
              <a:t>,</a:t>
            </a:r>
            <a:r>
              <a:rPr lang="en-US" altLang="zh-CN" sz="3400" i="1" dirty="0" smtClean="0"/>
              <a:t>A2</a:t>
            </a:r>
            <a:r>
              <a:rPr lang="en-US" altLang="zh-CN" sz="3400" dirty="0" smtClean="0"/>
              <a:t>,…,</a:t>
            </a:r>
            <a:r>
              <a:rPr lang="en-US" altLang="zh-CN" sz="3400" i="1" dirty="0" smtClean="0"/>
              <a:t>An</a:t>
            </a:r>
            <a:r>
              <a:rPr lang="en-US" altLang="zh-CN" sz="3400" dirty="0" smtClean="0"/>
              <a:t>}</a:t>
            </a:r>
            <a:r>
              <a:rPr lang="zh-CN" altLang="en-US" sz="3400" dirty="0" smtClean="0"/>
              <a:t>的子集，</a:t>
            </a:r>
            <a:r>
              <a:rPr lang="en-US" altLang="zh-CN" sz="3400" i="1" dirty="0" smtClean="0"/>
              <a:t>r</a:t>
            </a:r>
            <a:r>
              <a:rPr lang="zh-CN" altLang="en-US" sz="3400" dirty="0" smtClean="0"/>
              <a:t>是</a:t>
            </a:r>
            <a:r>
              <a:rPr lang="en-US" altLang="zh-CN" sz="3400" i="1" dirty="0" smtClean="0"/>
              <a:t>R</a:t>
            </a:r>
            <a:r>
              <a:rPr lang="zh-CN" altLang="en-US" sz="3400" dirty="0" smtClean="0"/>
              <a:t>的任一具体关系，</a:t>
            </a:r>
            <a:r>
              <a:rPr lang="en-US" altLang="zh-CN" sz="3400" i="1" dirty="0" smtClean="0"/>
              <a:t>t1</a:t>
            </a:r>
            <a:r>
              <a:rPr lang="zh-CN" altLang="en-US" sz="3400" dirty="0" smtClean="0"/>
              <a:t>、</a:t>
            </a:r>
            <a:r>
              <a:rPr lang="en-US" altLang="zh-CN" sz="3400" i="1" dirty="0" smtClean="0"/>
              <a:t>t2</a:t>
            </a:r>
            <a:r>
              <a:rPr lang="zh-CN" altLang="en-US" sz="3400" dirty="0" smtClean="0"/>
              <a:t>是</a:t>
            </a:r>
            <a:r>
              <a:rPr lang="en-US" altLang="zh-CN" sz="3400" i="1" dirty="0" smtClean="0"/>
              <a:t>r</a:t>
            </a:r>
            <a:r>
              <a:rPr lang="zh-CN" altLang="en-US" sz="3400" dirty="0" smtClean="0"/>
              <a:t>中的任意两个元组；</a:t>
            </a:r>
          </a:p>
          <a:p>
            <a:pPr>
              <a:lnSpc>
                <a:spcPct val="120000"/>
              </a:lnSpc>
            </a:pPr>
            <a:r>
              <a:rPr lang="zh-CN" altLang="en-US" sz="3400" dirty="0" smtClean="0"/>
              <a:t>如果由</a:t>
            </a:r>
            <a:r>
              <a:rPr lang="en-US" altLang="zh-CN" sz="3400" i="1" dirty="0" smtClean="0"/>
              <a:t>t1</a:t>
            </a:r>
            <a:r>
              <a:rPr lang="en-US" altLang="zh-CN" sz="3400" dirty="0" smtClean="0"/>
              <a:t>[</a:t>
            </a:r>
            <a:r>
              <a:rPr lang="en-US" altLang="zh-CN" sz="3400" i="1" dirty="0" smtClean="0"/>
              <a:t>X</a:t>
            </a:r>
            <a:r>
              <a:rPr lang="en-US" altLang="zh-CN" sz="3400" dirty="0" smtClean="0"/>
              <a:t>]=</a:t>
            </a:r>
            <a:r>
              <a:rPr lang="en-US" altLang="zh-CN" sz="3400" i="1" dirty="0" smtClean="0"/>
              <a:t>t2</a:t>
            </a:r>
            <a:r>
              <a:rPr lang="en-US" altLang="zh-CN" sz="3400" dirty="0" smtClean="0"/>
              <a:t>[</a:t>
            </a:r>
            <a:r>
              <a:rPr lang="en-US" altLang="zh-CN" sz="3400" i="1" dirty="0" smtClean="0"/>
              <a:t>X</a:t>
            </a:r>
            <a:r>
              <a:rPr lang="en-US" altLang="zh-CN" sz="3400" dirty="0" smtClean="0"/>
              <a:t>]</a:t>
            </a:r>
            <a:r>
              <a:rPr lang="zh-CN" altLang="en-US" sz="3400" dirty="0" smtClean="0"/>
              <a:t>可以推导出</a:t>
            </a:r>
            <a:r>
              <a:rPr lang="en-US" altLang="zh-CN" sz="3400" i="1" dirty="0" smtClean="0"/>
              <a:t>t1</a:t>
            </a:r>
            <a:r>
              <a:rPr lang="en-US" altLang="zh-CN" sz="3400" dirty="0" smtClean="0"/>
              <a:t>[</a:t>
            </a:r>
            <a:r>
              <a:rPr lang="en-US" altLang="zh-CN" sz="3400" i="1" dirty="0" smtClean="0"/>
              <a:t>Y</a:t>
            </a:r>
            <a:r>
              <a:rPr lang="en-US" altLang="zh-CN" sz="3400" dirty="0" smtClean="0"/>
              <a:t>]=</a:t>
            </a:r>
            <a:r>
              <a:rPr lang="en-US" altLang="zh-CN" sz="3400" i="1" dirty="0" smtClean="0"/>
              <a:t>t2</a:t>
            </a:r>
            <a:r>
              <a:rPr lang="en-US" altLang="zh-CN" sz="3400" dirty="0" smtClean="0"/>
              <a:t>[</a:t>
            </a:r>
            <a:r>
              <a:rPr lang="en-US" altLang="zh-CN" sz="3400" i="1" dirty="0" smtClean="0"/>
              <a:t>Y</a:t>
            </a:r>
            <a:r>
              <a:rPr lang="en-US" altLang="zh-CN" sz="3400" dirty="0" smtClean="0"/>
              <a:t>]</a:t>
            </a:r>
            <a:r>
              <a:rPr lang="zh-CN" altLang="en-US" sz="3400" dirty="0" smtClean="0"/>
              <a:t>，则称</a:t>
            </a:r>
            <a:r>
              <a:rPr lang="en-US" altLang="zh-CN" sz="3400" i="1" dirty="0" smtClean="0">
                <a:solidFill>
                  <a:srgbClr val="FF0000"/>
                </a:solidFill>
              </a:rPr>
              <a:t>X</a:t>
            </a:r>
            <a:r>
              <a:rPr lang="zh-CN" altLang="en-US" sz="3400" dirty="0" smtClean="0">
                <a:solidFill>
                  <a:srgbClr val="FF0000"/>
                </a:solidFill>
              </a:rPr>
              <a:t>函数决定</a:t>
            </a:r>
            <a:r>
              <a:rPr lang="en-US" altLang="zh-CN" sz="3400" i="1" dirty="0" smtClean="0">
                <a:solidFill>
                  <a:srgbClr val="FF0000"/>
                </a:solidFill>
              </a:rPr>
              <a:t>Y</a:t>
            </a:r>
            <a:r>
              <a:rPr lang="zh-CN" altLang="en-US" sz="3400" dirty="0" smtClean="0"/>
              <a:t>，或</a:t>
            </a:r>
            <a:r>
              <a:rPr lang="en-US" altLang="zh-CN" sz="3400" i="1" dirty="0" smtClean="0">
                <a:solidFill>
                  <a:srgbClr val="FF0000"/>
                </a:solidFill>
              </a:rPr>
              <a:t>Y</a:t>
            </a:r>
            <a:r>
              <a:rPr lang="zh-CN" altLang="en-US" sz="3400" dirty="0" smtClean="0">
                <a:solidFill>
                  <a:srgbClr val="FF0000"/>
                </a:solidFill>
              </a:rPr>
              <a:t>函数依赖于</a:t>
            </a:r>
            <a:r>
              <a:rPr lang="en-US" altLang="zh-CN" sz="3400" i="1" dirty="0" smtClean="0">
                <a:solidFill>
                  <a:srgbClr val="FF0000"/>
                </a:solidFill>
              </a:rPr>
              <a:t>X</a:t>
            </a:r>
            <a:r>
              <a:rPr lang="zh-CN" altLang="en-US" sz="3400" dirty="0" smtClean="0"/>
              <a:t>，记为</a:t>
            </a:r>
            <a:r>
              <a:rPr lang="en-US" altLang="zh-CN" sz="3400" i="1" dirty="0" smtClean="0">
                <a:solidFill>
                  <a:srgbClr val="0000FF"/>
                </a:solidFill>
              </a:rPr>
              <a:t>X</a:t>
            </a:r>
            <a:r>
              <a:rPr lang="en-US" altLang="zh-CN" sz="3400" dirty="0" smtClean="0">
                <a:solidFill>
                  <a:srgbClr val="0000FF"/>
                </a:solidFill>
              </a:rPr>
              <a:t>→</a:t>
            </a:r>
            <a:r>
              <a:rPr lang="en-US" altLang="zh-CN" sz="3400" i="1" dirty="0" smtClean="0">
                <a:solidFill>
                  <a:srgbClr val="0000FF"/>
                </a:solidFill>
              </a:rPr>
              <a:t>Y</a:t>
            </a:r>
            <a:r>
              <a:rPr lang="zh-CN" altLang="en-US" sz="3400" dirty="0" smtClean="0"/>
              <a:t>。 </a:t>
            </a:r>
          </a:p>
        </p:txBody>
      </p:sp>
      <p:sp>
        <p:nvSpPr>
          <p:cNvPr id="12292" name="日期占位符 3"/>
          <p:cNvSpPr>
            <a:spLocks noGrp="1"/>
          </p:cNvSpPr>
          <p:nvPr>
            <p:ph type="dt" sz="quarter" idx="10"/>
          </p:nvPr>
        </p:nvSpPr>
        <p:spPr>
          <a:noFill/>
        </p:spPr>
        <p:txBody>
          <a:bodyPr/>
          <a:lstStyle/>
          <a:p>
            <a:fld id="{75B34092-8487-4B70-B8B9-1C50BDEBE47D}" type="datetime8">
              <a:rPr lang="zh-CN" altLang="en-US" smtClean="0">
                <a:ea typeface="宋体" charset="-122"/>
              </a:rPr>
              <a:t>2016年3月6日10时6分</a:t>
            </a:fld>
            <a:endParaRPr lang="zh-CN" altLang="en-US" smtClean="0">
              <a:ea typeface="宋体" charset="-122"/>
            </a:endParaRPr>
          </a:p>
        </p:txBody>
      </p:sp>
      <p:sp>
        <p:nvSpPr>
          <p:cNvPr id="12293" name="灯片编号占位符 4"/>
          <p:cNvSpPr>
            <a:spLocks noGrp="1"/>
          </p:cNvSpPr>
          <p:nvPr>
            <p:ph type="sldNum" sz="quarter" idx="12"/>
          </p:nvPr>
        </p:nvSpPr>
        <p:spPr>
          <a:noFill/>
        </p:spPr>
        <p:txBody>
          <a:bodyPr/>
          <a:lstStyle/>
          <a:p>
            <a:fld id="{4BEF384C-DC00-43F7-9684-2298FDF03780}" type="slidenum">
              <a:rPr lang="zh-CN" altLang="en-US" smtClean="0">
                <a:ea typeface="宋体" charset="-122"/>
              </a:rPr>
              <a:pPr/>
              <a:t>7</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dirty="0" smtClean="0"/>
              <a:t>8.2.3 </a:t>
            </a:r>
            <a:r>
              <a:rPr lang="zh-CN" altLang="en-US" dirty="0" smtClean="0"/>
              <a:t>第三范式</a:t>
            </a:r>
          </a:p>
        </p:txBody>
      </p:sp>
      <p:sp>
        <p:nvSpPr>
          <p:cNvPr id="36867" name="Rectangle 4"/>
          <p:cNvSpPr>
            <a:spLocks noChangeArrowheads="1"/>
          </p:cNvSpPr>
          <p:nvPr/>
        </p:nvSpPr>
        <p:spPr bwMode="auto">
          <a:xfrm>
            <a:off x="370904" y="1304385"/>
            <a:ext cx="8377560" cy="1908591"/>
          </a:xfrm>
          <a:prstGeom prst="rect">
            <a:avLst/>
          </a:prstGeom>
          <a:noFill/>
          <a:ln w="9525">
            <a:noFill/>
            <a:miter lim="800000"/>
            <a:headEnd/>
            <a:tailEnd/>
          </a:ln>
        </p:spPr>
        <p:txBody>
          <a:bodyPr lIns="92075" tIns="46038" rIns="92075" bIns="46038" anchor="ctr"/>
          <a:lstStyle/>
          <a:p>
            <a:pPr>
              <a:lnSpc>
                <a:spcPct val="110000"/>
              </a:lnSpc>
            </a:pPr>
            <a:r>
              <a:rPr lang="zh-CN" altLang="en-US" sz="3600" b="1" dirty="0" smtClean="0">
                <a:latin typeface="仿宋_GB2312" pitchFamily="49" charset="-122"/>
                <a:ea typeface="仿宋_GB2312" pitchFamily="49" charset="-122"/>
              </a:rPr>
              <a:t>定义</a:t>
            </a:r>
            <a:r>
              <a:rPr lang="en-US" altLang="zh-CN" sz="3600" b="1" dirty="0" smtClean="0">
                <a:latin typeface="仿宋_GB2312" pitchFamily="49" charset="-122"/>
                <a:ea typeface="仿宋_GB2312" pitchFamily="49" charset="-122"/>
              </a:rPr>
              <a:t>:</a:t>
            </a:r>
            <a:r>
              <a:rPr lang="zh-CN" altLang="en-US" sz="3600" b="1" dirty="0">
                <a:latin typeface="仿宋_GB2312" pitchFamily="49" charset="-122"/>
                <a:ea typeface="仿宋_GB2312" pitchFamily="49" charset="-122"/>
              </a:rPr>
              <a:t>如果</a:t>
            </a:r>
            <a:r>
              <a:rPr lang="en-US" altLang="zh-CN" sz="3600" b="1" i="1" dirty="0">
                <a:latin typeface="仿宋_GB2312" pitchFamily="49" charset="-122"/>
                <a:ea typeface="仿宋_GB2312" pitchFamily="49" charset="-122"/>
              </a:rPr>
              <a:t>R</a:t>
            </a:r>
            <a:r>
              <a:rPr lang="en-US" altLang="zh-CN" sz="3600" b="1" dirty="0">
                <a:latin typeface="仿宋_GB2312" pitchFamily="49" charset="-122"/>
                <a:ea typeface="仿宋_GB2312" pitchFamily="49" charset="-122"/>
              </a:rPr>
              <a:t>(</a:t>
            </a:r>
            <a:r>
              <a:rPr lang="en-US" altLang="zh-CN" sz="3600" b="1" i="1" dirty="0">
                <a:latin typeface="仿宋_GB2312" pitchFamily="49" charset="-122"/>
                <a:ea typeface="仿宋_GB2312" pitchFamily="49" charset="-122"/>
              </a:rPr>
              <a:t>U</a:t>
            </a:r>
            <a:r>
              <a:rPr lang="en-US" altLang="zh-CN" sz="3600" b="1" dirty="0">
                <a:latin typeface="仿宋_GB2312" pitchFamily="49" charset="-122"/>
                <a:ea typeface="仿宋_GB2312" pitchFamily="49" charset="-122"/>
              </a:rPr>
              <a:t>,</a:t>
            </a:r>
            <a:r>
              <a:rPr lang="en-US" altLang="zh-CN" sz="3600" b="1" i="1" dirty="0">
                <a:latin typeface="仿宋_GB2312" pitchFamily="49" charset="-122"/>
                <a:ea typeface="仿宋_GB2312" pitchFamily="49" charset="-122"/>
              </a:rPr>
              <a:t>F </a:t>
            </a:r>
            <a:r>
              <a:rPr lang="en-US" altLang="zh-CN" sz="3600" b="1" dirty="0">
                <a:latin typeface="仿宋_GB2312" pitchFamily="49" charset="-122"/>
                <a:ea typeface="仿宋_GB2312" pitchFamily="49" charset="-122"/>
              </a:rPr>
              <a:t>)∈2NF</a:t>
            </a:r>
            <a:r>
              <a:rPr lang="zh-CN" altLang="en-US" sz="3600" b="1" dirty="0">
                <a:latin typeface="仿宋_GB2312" pitchFamily="49" charset="-122"/>
                <a:ea typeface="仿宋_GB2312" pitchFamily="49" charset="-122"/>
              </a:rPr>
              <a:t>，并且所有非主属性都不传递依赖于主键，则</a:t>
            </a:r>
            <a:r>
              <a:rPr lang="en-US" altLang="zh-CN" sz="3600" b="1" i="1" dirty="0">
                <a:latin typeface="仿宋_GB2312" pitchFamily="49" charset="-122"/>
                <a:ea typeface="仿宋_GB2312" pitchFamily="49" charset="-122"/>
              </a:rPr>
              <a:t>R</a:t>
            </a:r>
            <a:r>
              <a:rPr lang="en-US" altLang="zh-CN" sz="3600" b="1" dirty="0">
                <a:latin typeface="仿宋_GB2312" pitchFamily="49" charset="-122"/>
                <a:ea typeface="仿宋_GB2312" pitchFamily="49" charset="-122"/>
              </a:rPr>
              <a:t>(</a:t>
            </a:r>
            <a:r>
              <a:rPr lang="en-US" altLang="zh-CN" sz="3600" b="1" i="1" dirty="0">
                <a:latin typeface="仿宋_GB2312" pitchFamily="49" charset="-122"/>
                <a:ea typeface="仿宋_GB2312" pitchFamily="49" charset="-122"/>
              </a:rPr>
              <a:t>U</a:t>
            </a:r>
            <a:r>
              <a:rPr lang="en-US" altLang="zh-CN" sz="3600" b="1" dirty="0">
                <a:latin typeface="仿宋_GB2312" pitchFamily="49" charset="-122"/>
                <a:ea typeface="仿宋_GB2312" pitchFamily="49" charset="-122"/>
              </a:rPr>
              <a:t>,</a:t>
            </a:r>
            <a:r>
              <a:rPr lang="en-US" altLang="zh-CN" sz="3600" b="1" i="1" dirty="0">
                <a:latin typeface="仿宋_GB2312" pitchFamily="49" charset="-122"/>
                <a:ea typeface="仿宋_GB2312" pitchFamily="49" charset="-122"/>
              </a:rPr>
              <a:t>F </a:t>
            </a:r>
            <a:r>
              <a:rPr lang="en-US" altLang="zh-CN" sz="3600" b="1" dirty="0">
                <a:latin typeface="仿宋_GB2312" pitchFamily="49" charset="-122"/>
                <a:ea typeface="仿宋_GB2312" pitchFamily="49" charset="-122"/>
              </a:rPr>
              <a:t>)∈3NF</a:t>
            </a:r>
            <a:r>
              <a:rPr lang="zh-CN" altLang="en-US" sz="3600" b="1" dirty="0">
                <a:latin typeface="仿宋_GB2312" pitchFamily="49" charset="-122"/>
                <a:ea typeface="仿宋_GB2312" pitchFamily="49" charset="-122"/>
              </a:rPr>
              <a:t>。 </a:t>
            </a:r>
          </a:p>
        </p:txBody>
      </p:sp>
      <p:sp>
        <p:nvSpPr>
          <p:cNvPr id="616453" name="Rectangle 5"/>
          <p:cNvSpPr>
            <a:spLocks noGrp="1" noChangeArrowheads="1"/>
          </p:cNvSpPr>
          <p:nvPr>
            <p:ph type="body" idx="1"/>
          </p:nvPr>
        </p:nvSpPr>
        <p:spPr>
          <a:xfrm>
            <a:off x="539750" y="3212976"/>
            <a:ext cx="7772400" cy="2808312"/>
          </a:xfrm>
          <a:noFill/>
        </p:spPr>
        <p:txBody>
          <a:bodyPr/>
          <a:lstStyle/>
          <a:p>
            <a:r>
              <a:rPr lang="en-US" altLang="zh-CN" sz="3700" dirty="0" smtClean="0"/>
              <a:t>S-L(</a:t>
            </a:r>
            <a:r>
              <a:rPr lang="en-US" altLang="zh-CN" sz="3700" u="sng" dirty="0" err="1" smtClean="0"/>
              <a:t>Sno</a:t>
            </a:r>
            <a:r>
              <a:rPr lang="en-US" altLang="zh-CN" sz="3700" dirty="0" err="1" smtClean="0"/>
              <a:t>,Sname,Ssex,Sdept,SLOC</a:t>
            </a:r>
            <a:r>
              <a:rPr lang="en-US" altLang="zh-CN" sz="3700" dirty="0" smtClean="0"/>
              <a:t>)</a:t>
            </a:r>
          </a:p>
          <a:p>
            <a:pPr>
              <a:buNone/>
            </a:pPr>
            <a:r>
              <a:rPr lang="en-US" altLang="zh-CN" sz="3300" dirty="0" smtClean="0"/>
              <a:t>  </a:t>
            </a:r>
            <a:r>
              <a:rPr lang="en-US" altLang="zh-CN" dirty="0" smtClean="0"/>
              <a:t>∵</a:t>
            </a:r>
            <a:r>
              <a:rPr lang="en-US" altLang="zh-CN" dirty="0" err="1" smtClean="0"/>
              <a:t>Sno→Sdept</a:t>
            </a:r>
            <a:r>
              <a:rPr lang="zh-CN" altLang="zh-CN" dirty="0" smtClean="0"/>
              <a:t>，</a:t>
            </a:r>
            <a:r>
              <a:rPr lang="en-US" altLang="zh-CN" dirty="0" err="1" smtClean="0"/>
              <a:t>Sdept→Sloc</a:t>
            </a:r>
            <a:endParaRPr lang="en-US" altLang="zh-CN" sz="3300" dirty="0" smtClean="0"/>
          </a:p>
          <a:p>
            <a:pPr>
              <a:buNone/>
            </a:pPr>
            <a:r>
              <a:rPr lang="en-US" altLang="zh-CN" sz="3700" dirty="0" smtClean="0"/>
              <a:t>  ∴</a:t>
            </a:r>
            <a:r>
              <a:rPr lang="zh-CN" altLang="en-US" sz="3700" dirty="0" smtClean="0"/>
              <a:t>有</a:t>
            </a:r>
            <a:r>
              <a:rPr lang="en-US" altLang="zh-CN" sz="3700" dirty="0" err="1" smtClean="0"/>
              <a:t>Sno</a:t>
            </a:r>
            <a:r>
              <a:rPr lang="en-US" altLang="zh-CN" sz="3700" dirty="0" smtClean="0"/>
              <a:t>   SLOC, </a:t>
            </a:r>
            <a:endParaRPr lang="en-US" altLang="zh-CN" sz="3300" dirty="0" smtClean="0">
              <a:ea typeface="宋体" charset="-122"/>
            </a:endParaRPr>
          </a:p>
          <a:p>
            <a:r>
              <a:rPr lang="en-US" altLang="zh-CN" sz="3700" dirty="0" smtClean="0">
                <a:solidFill>
                  <a:srgbClr val="FF0000"/>
                </a:solidFill>
              </a:rPr>
              <a:t>S-L</a:t>
            </a:r>
            <a:r>
              <a:rPr lang="zh-CN" altLang="en-US" sz="3700" dirty="0" smtClean="0">
                <a:solidFill>
                  <a:srgbClr val="FF0000"/>
                </a:solidFill>
              </a:rPr>
              <a:t>不是</a:t>
            </a:r>
            <a:r>
              <a:rPr lang="en-US" altLang="zh-CN" sz="3700" dirty="0" smtClean="0">
                <a:solidFill>
                  <a:srgbClr val="FF0000"/>
                </a:solidFill>
              </a:rPr>
              <a:t>3NF</a:t>
            </a:r>
          </a:p>
        </p:txBody>
      </p:sp>
      <p:sp>
        <p:nvSpPr>
          <p:cNvPr id="36869" name="日期占位符 4"/>
          <p:cNvSpPr>
            <a:spLocks noGrp="1"/>
          </p:cNvSpPr>
          <p:nvPr>
            <p:ph type="dt" sz="quarter" idx="10"/>
          </p:nvPr>
        </p:nvSpPr>
        <p:spPr>
          <a:noFill/>
        </p:spPr>
        <p:txBody>
          <a:bodyPr/>
          <a:lstStyle/>
          <a:p>
            <a:fld id="{9D189920-D50B-42E4-88C0-033F7F67C635}" type="datetime8">
              <a:rPr lang="zh-CN" altLang="en-US" smtClean="0">
                <a:ea typeface="宋体" charset="-122"/>
              </a:rPr>
              <a:t>2016年3月6日10时6分</a:t>
            </a:fld>
            <a:endParaRPr lang="zh-CN" altLang="en-US" smtClean="0">
              <a:ea typeface="宋体" charset="-122"/>
            </a:endParaRPr>
          </a:p>
        </p:txBody>
      </p:sp>
      <p:sp>
        <p:nvSpPr>
          <p:cNvPr id="36870" name="灯片编号占位符 5"/>
          <p:cNvSpPr>
            <a:spLocks noGrp="1"/>
          </p:cNvSpPr>
          <p:nvPr>
            <p:ph type="sldNum" sz="quarter" idx="12"/>
          </p:nvPr>
        </p:nvSpPr>
        <p:spPr>
          <a:noFill/>
        </p:spPr>
        <p:txBody>
          <a:bodyPr/>
          <a:lstStyle/>
          <a:p>
            <a:fld id="{FC1FFFF2-3BA8-4E4D-AD54-86C1CB453E23}" type="slidenum">
              <a:rPr lang="zh-CN" altLang="en-US" smtClean="0">
                <a:ea typeface="宋体" charset="-122"/>
              </a:rPr>
              <a:pPr/>
              <a:t>70</a:t>
            </a:fld>
            <a:endParaRPr lang="zh-CN" altLang="en-US" smtClean="0">
              <a:ea typeface="宋体" charset="-122"/>
            </a:endParaRPr>
          </a:p>
        </p:txBody>
      </p:sp>
      <p:sp>
        <p:nvSpPr>
          <p:cNvPr id="942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4209" name="Object 1"/>
          <p:cNvGraphicFramePr>
            <a:graphicFrameLocks noChangeAspect="1"/>
          </p:cNvGraphicFramePr>
          <p:nvPr/>
        </p:nvGraphicFramePr>
        <p:xfrm>
          <a:off x="2783675" y="4867149"/>
          <a:ext cx="648072" cy="264519"/>
        </p:xfrm>
        <a:graphic>
          <a:graphicData uri="http://schemas.openxmlformats.org/presentationml/2006/ole">
            <mc:AlternateContent xmlns:mc="http://schemas.openxmlformats.org/markup-compatibility/2006">
              <mc:Choice xmlns:v="urn:schemas-microsoft-com:vml" Requires="v">
                <p:oleObj spid="_x0000_s94235" r:id="rId3" imgW="469696" imgH="190417" progId="">
                  <p:embed/>
                </p:oleObj>
              </mc:Choice>
              <mc:Fallback>
                <p:oleObj r:id="rId3" imgW="469696" imgH="190417"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3675" y="4867149"/>
                        <a:ext cx="648072" cy="2645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16453">
                                            <p:txEl>
                                              <p:pRg st="0" end="0"/>
                                            </p:txEl>
                                          </p:spTgt>
                                        </p:tgtEl>
                                        <p:attrNameLst>
                                          <p:attrName>style.visibility</p:attrName>
                                        </p:attrNameLst>
                                      </p:cBhvr>
                                      <p:to>
                                        <p:strVal val="visible"/>
                                      </p:to>
                                    </p:set>
                                    <p:animEffect transition="in" filter="wipe(up)">
                                      <p:cBhvr>
                                        <p:cTn id="7" dur="500"/>
                                        <p:tgtEl>
                                          <p:spTgt spid="6164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16453">
                                            <p:txEl>
                                              <p:pRg st="1" end="1"/>
                                            </p:txEl>
                                          </p:spTgt>
                                        </p:tgtEl>
                                        <p:attrNameLst>
                                          <p:attrName>style.visibility</p:attrName>
                                        </p:attrNameLst>
                                      </p:cBhvr>
                                      <p:to>
                                        <p:strVal val="visible"/>
                                      </p:to>
                                    </p:set>
                                    <p:animEffect transition="in" filter="wipe(up)">
                                      <p:cBhvr>
                                        <p:cTn id="12" dur="500"/>
                                        <p:tgtEl>
                                          <p:spTgt spid="6164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16453">
                                            <p:txEl>
                                              <p:pRg st="2" end="2"/>
                                            </p:txEl>
                                          </p:spTgt>
                                        </p:tgtEl>
                                        <p:attrNameLst>
                                          <p:attrName>style.visibility</p:attrName>
                                        </p:attrNameLst>
                                      </p:cBhvr>
                                      <p:to>
                                        <p:strVal val="visible"/>
                                      </p:to>
                                    </p:set>
                                    <p:animEffect transition="in" filter="wipe(up)">
                                      <p:cBhvr>
                                        <p:cTn id="17" dur="500"/>
                                        <p:tgtEl>
                                          <p:spTgt spid="6164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6453">
                                            <p:txEl>
                                              <p:pRg st="3" end="3"/>
                                            </p:txEl>
                                          </p:spTgt>
                                        </p:tgtEl>
                                        <p:attrNameLst>
                                          <p:attrName>style.visibility</p:attrName>
                                        </p:attrNameLst>
                                      </p:cBhvr>
                                      <p:to>
                                        <p:strVal val="visible"/>
                                      </p:to>
                                    </p:set>
                                    <p:animEffect transition="in" filter="wipe(up)">
                                      <p:cBhvr>
                                        <p:cTn id="22" dur="500"/>
                                        <p:tgtEl>
                                          <p:spTgt spid="6164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3"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smtClean="0"/>
              <a:t>分解方法</a:t>
            </a:r>
          </a:p>
        </p:txBody>
      </p:sp>
      <p:sp>
        <p:nvSpPr>
          <p:cNvPr id="37891" name="Rectangle 3"/>
          <p:cNvSpPr>
            <a:spLocks noGrp="1" noChangeArrowheads="1"/>
          </p:cNvSpPr>
          <p:nvPr>
            <p:ph type="body" idx="1"/>
          </p:nvPr>
        </p:nvSpPr>
        <p:spPr>
          <a:xfrm>
            <a:off x="539750" y="1484313"/>
            <a:ext cx="8299450" cy="4608512"/>
          </a:xfrm>
        </p:spPr>
        <p:txBody>
          <a:bodyPr/>
          <a:lstStyle/>
          <a:p>
            <a:pPr>
              <a:lnSpc>
                <a:spcPct val="114000"/>
              </a:lnSpc>
            </a:pPr>
            <a:r>
              <a:rPr lang="zh-CN" altLang="zh-CN" sz="3500" smtClean="0"/>
              <a:t>对于不是候选码的每个决定因子，从关系模式中删去依赖于它的所有属性。</a:t>
            </a:r>
          </a:p>
          <a:p>
            <a:pPr>
              <a:lnSpc>
                <a:spcPct val="114000"/>
              </a:lnSpc>
            </a:pPr>
            <a:r>
              <a:rPr lang="zh-CN" altLang="zh-CN" sz="3500" smtClean="0"/>
              <a:t>新建一个关系模式，新关系模式中包含在原关系模式中所有依赖于该决定因子的属性。</a:t>
            </a:r>
          </a:p>
          <a:p>
            <a:pPr>
              <a:lnSpc>
                <a:spcPct val="114000"/>
              </a:lnSpc>
            </a:pPr>
            <a:r>
              <a:rPr lang="zh-CN" altLang="zh-CN" sz="3500" smtClean="0"/>
              <a:t>将决定因子作为新关系模式的主键。</a:t>
            </a:r>
            <a:r>
              <a:rPr lang="zh-CN" altLang="en-US" sz="3500" smtClean="0"/>
              <a:t>。 </a:t>
            </a:r>
          </a:p>
        </p:txBody>
      </p:sp>
      <p:sp>
        <p:nvSpPr>
          <p:cNvPr id="37892" name="日期占位符 3"/>
          <p:cNvSpPr>
            <a:spLocks noGrp="1"/>
          </p:cNvSpPr>
          <p:nvPr>
            <p:ph type="dt" sz="quarter" idx="10"/>
          </p:nvPr>
        </p:nvSpPr>
        <p:spPr>
          <a:noFill/>
        </p:spPr>
        <p:txBody>
          <a:bodyPr/>
          <a:lstStyle/>
          <a:p>
            <a:fld id="{5A7653AA-B7F4-420D-87B9-3B3EE8A0D3F3}" type="datetime8">
              <a:rPr lang="zh-CN" altLang="en-US" smtClean="0">
                <a:ea typeface="宋体" charset="-122"/>
              </a:rPr>
              <a:t>2016年3月6日10时6分</a:t>
            </a:fld>
            <a:endParaRPr lang="zh-CN" altLang="en-US" smtClean="0">
              <a:ea typeface="宋体" charset="-122"/>
            </a:endParaRPr>
          </a:p>
        </p:txBody>
      </p:sp>
      <p:sp>
        <p:nvSpPr>
          <p:cNvPr id="37893" name="灯片编号占位符 4"/>
          <p:cNvSpPr>
            <a:spLocks noGrp="1"/>
          </p:cNvSpPr>
          <p:nvPr>
            <p:ph type="sldNum" sz="quarter" idx="12"/>
          </p:nvPr>
        </p:nvSpPr>
        <p:spPr>
          <a:noFill/>
        </p:spPr>
        <p:txBody>
          <a:bodyPr/>
          <a:lstStyle/>
          <a:p>
            <a:fld id="{74C54800-4000-4634-BF51-9BFA774E0A5D}" type="slidenum">
              <a:rPr lang="zh-CN" altLang="en-US" smtClean="0">
                <a:ea typeface="宋体" charset="-122"/>
              </a:rPr>
              <a:pPr/>
              <a:t>71</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mtClean="0"/>
              <a:t>分解</a:t>
            </a:r>
            <a:r>
              <a:rPr lang="en-US" altLang="zh-CN" smtClean="0"/>
              <a:t>S-L</a:t>
            </a:r>
            <a:r>
              <a:rPr lang="zh-CN" altLang="en-US" smtClean="0"/>
              <a:t>关系模式</a:t>
            </a:r>
          </a:p>
        </p:txBody>
      </p:sp>
      <p:sp>
        <p:nvSpPr>
          <p:cNvPr id="38915" name="Rectangle 3"/>
          <p:cNvSpPr>
            <a:spLocks noGrp="1" noChangeArrowheads="1"/>
          </p:cNvSpPr>
          <p:nvPr>
            <p:ph type="body" idx="1"/>
          </p:nvPr>
        </p:nvSpPr>
        <p:spPr>
          <a:xfrm>
            <a:off x="468313" y="1341438"/>
            <a:ext cx="8370887" cy="4679950"/>
          </a:xfrm>
        </p:spPr>
        <p:txBody>
          <a:bodyPr/>
          <a:lstStyle/>
          <a:p>
            <a:pPr>
              <a:lnSpc>
                <a:spcPct val="110000"/>
              </a:lnSpc>
            </a:pPr>
            <a:r>
              <a:rPr lang="en-US" altLang="zh-CN" dirty="0" smtClean="0"/>
              <a:t>S-L</a:t>
            </a:r>
            <a:r>
              <a:rPr lang="zh-CN" altLang="en-US" dirty="0" smtClean="0"/>
              <a:t>分解后的关系模式为：</a:t>
            </a:r>
          </a:p>
          <a:p>
            <a:pPr lvl="1">
              <a:lnSpc>
                <a:spcPct val="110000"/>
              </a:lnSpc>
              <a:buFontTx/>
              <a:buNone/>
            </a:pPr>
            <a:r>
              <a:rPr lang="en-US" altLang="zh-CN" dirty="0" smtClean="0"/>
              <a:t>S-D</a:t>
            </a:r>
            <a:r>
              <a:rPr lang="zh-CN" altLang="en-US" dirty="0" smtClean="0"/>
              <a:t>（</a:t>
            </a:r>
            <a:r>
              <a:rPr lang="en-US" altLang="zh-CN" dirty="0" err="1" smtClean="0">
                <a:solidFill>
                  <a:srgbClr val="FF0000"/>
                </a:solidFill>
              </a:rPr>
              <a:t>Sno</a:t>
            </a:r>
            <a:r>
              <a:rPr lang="en-US" altLang="zh-CN" dirty="0" err="1" smtClean="0"/>
              <a:t>,Sname,Ssex,Sdept</a:t>
            </a:r>
            <a:r>
              <a:rPr lang="zh-CN" altLang="en-US" dirty="0" smtClean="0"/>
              <a:t>）</a:t>
            </a:r>
          </a:p>
          <a:p>
            <a:pPr lvl="1">
              <a:lnSpc>
                <a:spcPct val="110000"/>
              </a:lnSpc>
              <a:buFontTx/>
              <a:buNone/>
            </a:pPr>
            <a:r>
              <a:rPr lang="en-US" altLang="zh-CN" dirty="0" smtClean="0"/>
              <a:t>S-L</a:t>
            </a:r>
            <a:r>
              <a:rPr lang="zh-CN" altLang="en-US" dirty="0" smtClean="0"/>
              <a:t>（</a:t>
            </a:r>
            <a:r>
              <a:rPr lang="en-US" altLang="zh-CN" dirty="0" err="1" smtClean="0">
                <a:solidFill>
                  <a:srgbClr val="FF0000"/>
                </a:solidFill>
              </a:rPr>
              <a:t>Sdept</a:t>
            </a:r>
            <a:r>
              <a:rPr lang="en-US" altLang="zh-CN" dirty="0" err="1" smtClean="0"/>
              <a:t>,Sloc</a:t>
            </a:r>
            <a:r>
              <a:rPr lang="zh-CN" altLang="en-US" dirty="0" smtClean="0"/>
              <a:t>）</a:t>
            </a:r>
            <a:endParaRPr lang="en-US" altLang="zh-CN" dirty="0" smtClean="0"/>
          </a:p>
          <a:p>
            <a:pPr>
              <a:lnSpc>
                <a:spcPct val="110000"/>
              </a:lnSpc>
            </a:pPr>
            <a:r>
              <a:rPr lang="zh-CN" altLang="zh-CN" sz="3200" dirty="0" smtClean="0"/>
              <a:t>对</a:t>
            </a:r>
            <a:r>
              <a:rPr lang="en-US" altLang="zh-CN" sz="3200" dirty="0" smtClean="0">
                <a:solidFill>
                  <a:srgbClr val="0000FF"/>
                </a:solidFill>
              </a:rPr>
              <a:t>S-D</a:t>
            </a:r>
            <a:r>
              <a:rPr lang="zh-CN" altLang="zh-CN" sz="3200" dirty="0" smtClean="0"/>
              <a:t>，有：</a:t>
            </a:r>
            <a:r>
              <a:rPr lang="en-US" altLang="zh-CN" sz="3200" dirty="0" err="1" smtClean="0"/>
              <a:t>Sno</a:t>
            </a:r>
            <a:r>
              <a:rPr lang="en-US" altLang="zh-CN" sz="3200" dirty="0" smtClean="0"/>
              <a:t>   </a:t>
            </a:r>
            <a:r>
              <a:rPr lang="en-US" altLang="zh-CN" sz="3200" dirty="0" err="1" smtClean="0"/>
              <a:t>Sname</a:t>
            </a:r>
            <a:r>
              <a:rPr lang="zh-CN" altLang="zh-CN" sz="3200" dirty="0" smtClean="0"/>
              <a:t>，</a:t>
            </a:r>
            <a:r>
              <a:rPr lang="en-US" altLang="zh-CN" sz="3200" dirty="0" err="1" smtClean="0"/>
              <a:t>Sno</a:t>
            </a:r>
            <a:r>
              <a:rPr lang="en-US" altLang="zh-CN" sz="3200" dirty="0" smtClean="0"/>
              <a:t>   </a:t>
            </a:r>
            <a:r>
              <a:rPr lang="en-US" altLang="zh-CN" sz="3200" dirty="0" err="1" smtClean="0"/>
              <a:t>Ssex</a:t>
            </a:r>
            <a:r>
              <a:rPr lang="zh-CN" altLang="zh-CN" sz="3200" dirty="0" smtClean="0"/>
              <a:t>，</a:t>
            </a:r>
            <a:r>
              <a:rPr lang="en-US" altLang="zh-CN" sz="3200" dirty="0" err="1" smtClean="0"/>
              <a:t>Sno</a:t>
            </a:r>
            <a:r>
              <a:rPr lang="en-US" altLang="zh-CN" sz="3200" dirty="0" smtClean="0"/>
              <a:t>   </a:t>
            </a:r>
            <a:r>
              <a:rPr lang="en-US" altLang="zh-CN" sz="3200" dirty="0" err="1" smtClean="0"/>
              <a:t>Sdept</a:t>
            </a:r>
            <a:r>
              <a:rPr lang="zh-CN" altLang="zh-CN" sz="3200" dirty="0" smtClean="0"/>
              <a:t>，因此</a:t>
            </a:r>
            <a:r>
              <a:rPr lang="en-US" altLang="zh-CN" sz="3200" dirty="0" smtClean="0"/>
              <a:t>S-D</a:t>
            </a:r>
            <a:r>
              <a:rPr lang="zh-CN" altLang="zh-CN" sz="3200" dirty="0" smtClean="0"/>
              <a:t>是</a:t>
            </a:r>
            <a:r>
              <a:rPr lang="en-US" altLang="zh-CN" sz="3200" dirty="0" smtClean="0"/>
              <a:t>3NF</a:t>
            </a:r>
            <a:r>
              <a:rPr lang="zh-CN" altLang="zh-CN" sz="3200" dirty="0" smtClean="0"/>
              <a:t>的。</a:t>
            </a:r>
          </a:p>
          <a:p>
            <a:pPr>
              <a:lnSpc>
                <a:spcPct val="110000"/>
              </a:lnSpc>
            </a:pPr>
            <a:r>
              <a:rPr lang="zh-CN" altLang="zh-CN" sz="3200" dirty="0" smtClean="0"/>
              <a:t>对</a:t>
            </a:r>
            <a:r>
              <a:rPr lang="en-US" altLang="zh-CN" sz="3200" dirty="0" smtClean="0">
                <a:solidFill>
                  <a:srgbClr val="0000FF"/>
                </a:solidFill>
              </a:rPr>
              <a:t>S-L</a:t>
            </a:r>
            <a:r>
              <a:rPr lang="zh-CN" altLang="zh-CN" sz="3200" dirty="0" smtClean="0"/>
              <a:t>，有：</a:t>
            </a:r>
            <a:r>
              <a:rPr lang="en-US" altLang="zh-CN" sz="3200" dirty="0" err="1" smtClean="0"/>
              <a:t>Sdept</a:t>
            </a:r>
            <a:r>
              <a:rPr lang="en-US" altLang="zh-CN" sz="3200" dirty="0" smtClean="0"/>
              <a:t>   </a:t>
            </a:r>
            <a:r>
              <a:rPr lang="en-US" altLang="zh-CN" sz="3200" dirty="0" err="1" smtClean="0"/>
              <a:t>Sloc</a:t>
            </a:r>
            <a:r>
              <a:rPr lang="zh-CN" altLang="zh-CN" sz="3200" dirty="0" smtClean="0"/>
              <a:t>，因此</a:t>
            </a:r>
            <a:r>
              <a:rPr lang="en-US" altLang="zh-CN" sz="3200" dirty="0" smtClean="0"/>
              <a:t>S-L</a:t>
            </a:r>
            <a:r>
              <a:rPr lang="zh-CN" altLang="zh-CN" sz="3200" dirty="0" smtClean="0"/>
              <a:t>也是</a:t>
            </a:r>
            <a:r>
              <a:rPr lang="en-US" altLang="zh-CN" sz="3200" dirty="0" smtClean="0"/>
              <a:t>3NF</a:t>
            </a:r>
            <a:r>
              <a:rPr lang="zh-CN" altLang="zh-CN" sz="3200" dirty="0" smtClean="0"/>
              <a:t>的</a:t>
            </a:r>
            <a:r>
              <a:rPr lang="zh-CN" altLang="en-US" sz="3200" dirty="0" smtClean="0"/>
              <a:t>。</a:t>
            </a:r>
            <a:endParaRPr lang="zh-CN" altLang="en-US" sz="8800" dirty="0" smtClean="0"/>
          </a:p>
        </p:txBody>
      </p:sp>
      <p:sp>
        <p:nvSpPr>
          <p:cNvPr id="38916" name="日期占位符 4"/>
          <p:cNvSpPr>
            <a:spLocks noGrp="1"/>
          </p:cNvSpPr>
          <p:nvPr>
            <p:ph type="dt" sz="quarter" idx="10"/>
          </p:nvPr>
        </p:nvSpPr>
        <p:spPr>
          <a:noFill/>
        </p:spPr>
        <p:txBody>
          <a:bodyPr/>
          <a:lstStyle/>
          <a:p>
            <a:fld id="{BCA3238F-A14C-4517-953C-0D9AAF1DD4F3}" type="datetime8">
              <a:rPr lang="zh-CN" altLang="en-US" smtClean="0">
                <a:ea typeface="宋体" charset="-122"/>
              </a:rPr>
              <a:t>2016年3月6日10时6分</a:t>
            </a:fld>
            <a:endParaRPr lang="zh-CN" altLang="en-US" smtClean="0">
              <a:ea typeface="宋体" charset="-122"/>
            </a:endParaRPr>
          </a:p>
        </p:txBody>
      </p:sp>
      <p:sp>
        <p:nvSpPr>
          <p:cNvPr id="38917" name="灯片编号占位符 5"/>
          <p:cNvSpPr>
            <a:spLocks noGrp="1"/>
          </p:cNvSpPr>
          <p:nvPr>
            <p:ph type="sldNum" sz="quarter" idx="12"/>
          </p:nvPr>
        </p:nvSpPr>
        <p:spPr>
          <a:noFill/>
        </p:spPr>
        <p:txBody>
          <a:bodyPr/>
          <a:lstStyle/>
          <a:p>
            <a:fld id="{CC345251-CA80-455F-BF0E-63011859B579}" type="slidenum">
              <a:rPr lang="zh-CN" altLang="en-US" smtClean="0">
                <a:ea typeface="宋体" charset="-122"/>
              </a:rPr>
              <a:pPr/>
              <a:t>72</a:t>
            </a:fld>
            <a:endParaRPr lang="zh-CN" altLang="en-US" smtClean="0">
              <a:ea typeface="宋体" charset="-122"/>
            </a:endParaRPr>
          </a:p>
        </p:txBody>
      </p:sp>
      <p:sp>
        <p:nvSpPr>
          <p:cNvPr id="921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2161" name="Object 1"/>
          <p:cNvGraphicFramePr>
            <a:graphicFrameLocks noChangeAspect="1"/>
          </p:cNvGraphicFramePr>
          <p:nvPr/>
        </p:nvGraphicFramePr>
        <p:xfrm>
          <a:off x="4295843" y="4797151"/>
          <a:ext cx="557648" cy="301431"/>
        </p:xfrm>
        <a:graphic>
          <a:graphicData uri="http://schemas.openxmlformats.org/presentationml/2006/ole">
            <mc:AlternateContent xmlns:mc="http://schemas.openxmlformats.org/markup-compatibility/2006">
              <mc:Choice xmlns:v="urn:schemas-microsoft-com:vml" Requires="v">
                <p:oleObj spid="_x0000_s92266" r:id="rId3" imgW="355446" imgH="190417" progId="">
                  <p:embed/>
                </p:oleObj>
              </mc:Choice>
              <mc:Fallback>
                <p:oleObj r:id="rId3" imgW="355446" imgH="190417"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843" y="4797151"/>
                        <a:ext cx="557648" cy="3014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
          <p:cNvGraphicFramePr>
            <a:graphicFrameLocks noChangeAspect="1"/>
          </p:cNvGraphicFramePr>
          <p:nvPr/>
        </p:nvGraphicFramePr>
        <p:xfrm>
          <a:off x="3923928" y="3606101"/>
          <a:ext cx="557648" cy="301431"/>
        </p:xfrm>
        <a:graphic>
          <a:graphicData uri="http://schemas.openxmlformats.org/presentationml/2006/ole">
            <mc:AlternateContent xmlns:mc="http://schemas.openxmlformats.org/markup-compatibility/2006">
              <mc:Choice xmlns:v="urn:schemas-microsoft-com:vml" Requires="v">
                <p:oleObj spid="_x0000_s92267" r:id="rId5" imgW="355446" imgH="190417" progId="">
                  <p:embed/>
                </p:oleObj>
              </mc:Choice>
              <mc:Fallback>
                <p:oleObj r:id="rId5" imgW="355446" imgH="190417"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3606101"/>
                        <a:ext cx="557648" cy="3014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
          <p:cNvGraphicFramePr>
            <a:graphicFrameLocks noChangeAspect="1"/>
          </p:cNvGraphicFramePr>
          <p:nvPr/>
        </p:nvGraphicFramePr>
        <p:xfrm>
          <a:off x="6606640" y="3631625"/>
          <a:ext cx="557648" cy="301431"/>
        </p:xfrm>
        <a:graphic>
          <a:graphicData uri="http://schemas.openxmlformats.org/presentationml/2006/ole">
            <mc:AlternateContent xmlns:mc="http://schemas.openxmlformats.org/markup-compatibility/2006">
              <mc:Choice xmlns:v="urn:schemas-microsoft-com:vml" Requires="v">
                <p:oleObj spid="_x0000_s92268" r:id="rId6" imgW="355446" imgH="190417" progId="">
                  <p:embed/>
                </p:oleObj>
              </mc:Choice>
              <mc:Fallback>
                <p:oleObj r:id="rId6" imgW="355446" imgH="190417"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6640" y="3631625"/>
                        <a:ext cx="557648" cy="3014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
          <p:cNvGraphicFramePr>
            <a:graphicFrameLocks noChangeAspect="1"/>
          </p:cNvGraphicFramePr>
          <p:nvPr/>
        </p:nvGraphicFramePr>
        <p:xfrm>
          <a:off x="1691680" y="4149080"/>
          <a:ext cx="557648" cy="301431"/>
        </p:xfrm>
        <a:graphic>
          <a:graphicData uri="http://schemas.openxmlformats.org/presentationml/2006/ole">
            <mc:AlternateContent xmlns:mc="http://schemas.openxmlformats.org/markup-compatibility/2006">
              <mc:Choice xmlns:v="urn:schemas-microsoft-com:vml" Requires="v">
                <p:oleObj spid="_x0000_s92269" r:id="rId7" imgW="355446" imgH="190417" progId="">
                  <p:embed/>
                </p:oleObj>
              </mc:Choice>
              <mc:Fallback>
                <p:oleObj r:id="rId7" imgW="355446" imgH="190417"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4149080"/>
                        <a:ext cx="557648" cy="3014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sz="4000" smtClean="0"/>
              <a:t>S-L-C</a:t>
            </a:r>
            <a:r>
              <a:rPr lang="zh-CN" altLang="en-US" sz="4000" smtClean="0"/>
              <a:t>最终分解结果</a:t>
            </a:r>
          </a:p>
        </p:txBody>
      </p:sp>
      <p:sp>
        <p:nvSpPr>
          <p:cNvPr id="39939" name="内容占位符 2"/>
          <p:cNvSpPr>
            <a:spLocks noGrp="1"/>
          </p:cNvSpPr>
          <p:nvPr>
            <p:ph idx="1"/>
          </p:nvPr>
        </p:nvSpPr>
        <p:spPr>
          <a:xfrm>
            <a:off x="566738" y="1317489"/>
            <a:ext cx="8001000" cy="4824065"/>
          </a:xfrm>
        </p:spPr>
        <p:txBody>
          <a:bodyPr/>
          <a:lstStyle/>
          <a:p>
            <a:pPr>
              <a:spcBef>
                <a:spcPts val="400"/>
              </a:spcBef>
            </a:pPr>
            <a:r>
              <a:rPr lang="en-US" altLang="zh-CN" sz="2800" dirty="0" smtClean="0">
                <a:solidFill>
                  <a:srgbClr val="FF0000"/>
                </a:solidFill>
              </a:rPr>
              <a:t>S-D</a:t>
            </a:r>
            <a:r>
              <a:rPr lang="zh-CN" altLang="zh-CN" sz="2800" dirty="0" smtClean="0">
                <a:solidFill>
                  <a:srgbClr val="FF0000"/>
                </a:solidFill>
              </a:rPr>
              <a:t>（</a:t>
            </a:r>
            <a:r>
              <a:rPr lang="en-US" altLang="zh-CN" sz="2800" dirty="0" err="1" smtClean="0">
                <a:solidFill>
                  <a:srgbClr val="FF0000"/>
                </a:solidFill>
              </a:rPr>
              <a:t>Sno,Sname,Ssex,Sdept</a:t>
            </a:r>
            <a:r>
              <a:rPr lang="zh-CN" altLang="zh-CN" sz="2800" dirty="0" smtClean="0">
                <a:solidFill>
                  <a:srgbClr val="FF0000"/>
                </a:solidFill>
              </a:rPr>
              <a:t>）</a:t>
            </a:r>
            <a:endParaRPr lang="en-US" altLang="zh-CN" sz="2800" dirty="0" smtClean="0"/>
          </a:p>
          <a:p>
            <a:pPr lvl="1">
              <a:spcBef>
                <a:spcPts val="400"/>
              </a:spcBef>
            </a:pPr>
            <a:r>
              <a:rPr lang="en-US" altLang="zh-CN" sz="2800" dirty="0" err="1" smtClean="0"/>
              <a:t>Sno</a:t>
            </a:r>
            <a:r>
              <a:rPr lang="zh-CN" altLang="zh-CN" sz="2800" dirty="0" smtClean="0"/>
              <a:t>为主键</a:t>
            </a:r>
            <a:endParaRPr lang="en-US" altLang="zh-CN" sz="2800" dirty="0" smtClean="0"/>
          </a:p>
          <a:p>
            <a:pPr lvl="1">
              <a:spcBef>
                <a:spcPts val="400"/>
              </a:spcBef>
            </a:pPr>
            <a:r>
              <a:rPr lang="en-US" altLang="zh-CN" sz="2800" dirty="0" err="1" smtClean="0"/>
              <a:t>Sdept</a:t>
            </a:r>
            <a:r>
              <a:rPr lang="zh-CN" altLang="zh-CN" sz="2800" dirty="0" smtClean="0"/>
              <a:t>为引用</a:t>
            </a:r>
            <a:r>
              <a:rPr lang="en-US" altLang="zh-CN" sz="2800" dirty="0" smtClean="0"/>
              <a:t>S-L</a:t>
            </a:r>
            <a:r>
              <a:rPr lang="zh-CN" altLang="zh-CN" sz="2800" dirty="0" smtClean="0"/>
              <a:t>关系模式的外键</a:t>
            </a:r>
          </a:p>
          <a:p>
            <a:pPr>
              <a:spcBef>
                <a:spcPts val="400"/>
              </a:spcBef>
            </a:pPr>
            <a:r>
              <a:rPr lang="en-US" altLang="zh-CN" sz="2800" dirty="0" smtClean="0">
                <a:solidFill>
                  <a:srgbClr val="FF0000"/>
                </a:solidFill>
              </a:rPr>
              <a:t>S-L</a:t>
            </a:r>
            <a:r>
              <a:rPr lang="zh-CN" altLang="zh-CN" sz="2800" dirty="0" smtClean="0">
                <a:solidFill>
                  <a:srgbClr val="FF0000"/>
                </a:solidFill>
              </a:rPr>
              <a:t>（</a:t>
            </a:r>
            <a:r>
              <a:rPr lang="en-US" altLang="zh-CN" sz="2800" dirty="0" err="1" smtClean="0">
                <a:solidFill>
                  <a:srgbClr val="FF0000"/>
                </a:solidFill>
              </a:rPr>
              <a:t>Sdept,Sloc</a:t>
            </a:r>
            <a:r>
              <a:rPr lang="zh-CN" altLang="zh-CN" sz="2800" dirty="0" smtClean="0">
                <a:solidFill>
                  <a:srgbClr val="FF0000"/>
                </a:solidFill>
              </a:rPr>
              <a:t>）</a:t>
            </a:r>
            <a:endParaRPr lang="en-US" altLang="zh-CN" sz="2800" dirty="0" smtClean="0">
              <a:solidFill>
                <a:srgbClr val="FF0000"/>
              </a:solidFill>
            </a:endParaRPr>
          </a:p>
          <a:p>
            <a:pPr lvl="1">
              <a:spcBef>
                <a:spcPts val="400"/>
              </a:spcBef>
            </a:pPr>
            <a:r>
              <a:rPr lang="en-US" altLang="zh-CN" sz="2800" dirty="0" err="1" smtClean="0"/>
              <a:t>Sdept</a:t>
            </a:r>
            <a:r>
              <a:rPr lang="zh-CN" altLang="zh-CN" sz="2800" dirty="0" smtClean="0"/>
              <a:t>为主键</a:t>
            </a:r>
            <a:endParaRPr lang="en-US" altLang="zh-CN" sz="2800" dirty="0" smtClean="0"/>
          </a:p>
          <a:p>
            <a:pPr lvl="1">
              <a:spcBef>
                <a:spcPts val="400"/>
              </a:spcBef>
            </a:pPr>
            <a:r>
              <a:rPr lang="zh-CN" altLang="zh-CN" sz="2800" dirty="0" smtClean="0"/>
              <a:t>没有外键。</a:t>
            </a:r>
          </a:p>
          <a:p>
            <a:pPr>
              <a:spcBef>
                <a:spcPts val="400"/>
              </a:spcBef>
            </a:pPr>
            <a:r>
              <a:rPr lang="en-US" altLang="zh-CN" sz="2800" dirty="0" smtClean="0">
                <a:solidFill>
                  <a:srgbClr val="FF0000"/>
                </a:solidFill>
              </a:rPr>
              <a:t>S-C</a:t>
            </a:r>
            <a:r>
              <a:rPr lang="zh-CN" altLang="zh-CN" sz="2800" dirty="0" smtClean="0">
                <a:solidFill>
                  <a:srgbClr val="FF0000"/>
                </a:solidFill>
              </a:rPr>
              <a:t>（</a:t>
            </a:r>
            <a:r>
              <a:rPr lang="en-US" altLang="zh-CN" sz="2800" dirty="0" err="1" smtClean="0">
                <a:solidFill>
                  <a:srgbClr val="FF0000"/>
                </a:solidFill>
              </a:rPr>
              <a:t>Sno</a:t>
            </a:r>
            <a:r>
              <a:rPr lang="en-US" altLang="zh-CN" sz="2800" dirty="0" smtClean="0">
                <a:solidFill>
                  <a:srgbClr val="FF0000"/>
                </a:solidFill>
              </a:rPr>
              <a:t>, </a:t>
            </a:r>
            <a:r>
              <a:rPr lang="en-US" altLang="zh-CN" sz="2800" dirty="0" err="1" smtClean="0">
                <a:solidFill>
                  <a:srgbClr val="FF0000"/>
                </a:solidFill>
              </a:rPr>
              <a:t>Cno</a:t>
            </a:r>
            <a:r>
              <a:rPr lang="en-US" altLang="zh-CN" sz="2800" dirty="0" smtClean="0">
                <a:solidFill>
                  <a:srgbClr val="FF0000"/>
                </a:solidFill>
              </a:rPr>
              <a:t>, Grade</a:t>
            </a:r>
            <a:r>
              <a:rPr lang="zh-CN" altLang="zh-CN" sz="2800" dirty="0" smtClean="0">
                <a:solidFill>
                  <a:srgbClr val="FF0000"/>
                </a:solidFill>
              </a:rPr>
              <a:t>）</a:t>
            </a:r>
            <a:endParaRPr lang="en-US" altLang="zh-CN" sz="2800" dirty="0" smtClean="0"/>
          </a:p>
          <a:p>
            <a:pPr lvl="1">
              <a:spcBef>
                <a:spcPts val="400"/>
              </a:spcBef>
            </a:pPr>
            <a:r>
              <a:rPr lang="zh-CN" altLang="zh-CN" sz="2800" dirty="0" smtClean="0"/>
              <a:t>（</a:t>
            </a:r>
            <a:r>
              <a:rPr lang="en-US" altLang="zh-CN" sz="2800" dirty="0" err="1" smtClean="0"/>
              <a:t>Sno</a:t>
            </a:r>
            <a:r>
              <a:rPr lang="zh-CN" altLang="zh-CN" sz="2800" dirty="0" smtClean="0"/>
              <a:t>，</a:t>
            </a:r>
            <a:r>
              <a:rPr lang="en-US" altLang="zh-CN" sz="2800" dirty="0" err="1" smtClean="0"/>
              <a:t>Cno</a:t>
            </a:r>
            <a:r>
              <a:rPr lang="zh-CN" altLang="zh-CN" sz="2800" dirty="0" smtClean="0"/>
              <a:t>）为主键</a:t>
            </a:r>
            <a:endParaRPr lang="en-US" altLang="zh-CN" sz="2800" dirty="0" smtClean="0"/>
          </a:p>
          <a:p>
            <a:pPr lvl="1">
              <a:spcBef>
                <a:spcPts val="400"/>
              </a:spcBef>
            </a:pPr>
            <a:r>
              <a:rPr lang="en-US" altLang="zh-CN" sz="2800" dirty="0" err="1" smtClean="0"/>
              <a:t>Sno</a:t>
            </a:r>
            <a:r>
              <a:rPr lang="zh-CN" altLang="zh-CN" sz="2800" dirty="0" smtClean="0"/>
              <a:t>为引用</a:t>
            </a:r>
            <a:r>
              <a:rPr lang="en-US" altLang="zh-CN" sz="2800" dirty="0" smtClean="0"/>
              <a:t>S-D</a:t>
            </a:r>
            <a:r>
              <a:rPr lang="zh-CN" altLang="zh-CN" sz="2800" dirty="0" smtClean="0"/>
              <a:t>关系模式的外键</a:t>
            </a:r>
            <a:endParaRPr lang="zh-CN" altLang="en-US" sz="2800" dirty="0" smtClean="0"/>
          </a:p>
        </p:txBody>
      </p:sp>
      <p:sp>
        <p:nvSpPr>
          <p:cNvPr id="39940" name="日期占位符 3"/>
          <p:cNvSpPr>
            <a:spLocks noGrp="1"/>
          </p:cNvSpPr>
          <p:nvPr>
            <p:ph type="dt" sz="quarter" idx="10"/>
          </p:nvPr>
        </p:nvSpPr>
        <p:spPr>
          <a:noFill/>
        </p:spPr>
        <p:txBody>
          <a:bodyPr/>
          <a:lstStyle/>
          <a:p>
            <a:fld id="{614F840F-8DAA-4BE4-98A0-6AFEA06FC143}" type="datetime8">
              <a:rPr lang="zh-CN" altLang="en-US" smtClean="0">
                <a:ea typeface="宋体" charset="-122"/>
              </a:rPr>
              <a:t>2016年3月6日10时6分</a:t>
            </a:fld>
            <a:endParaRPr lang="zh-CN" altLang="en-US" smtClean="0">
              <a:ea typeface="宋体" charset="-122"/>
            </a:endParaRPr>
          </a:p>
        </p:txBody>
      </p:sp>
      <p:sp>
        <p:nvSpPr>
          <p:cNvPr id="39941" name="灯片编号占位符 4"/>
          <p:cNvSpPr>
            <a:spLocks noGrp="1"/>
          </p:cNvSpPr>
          <p:nvPr>
            <p:ph type="sldNum" sz="quarter" idx="12"/>
          </p:nvPr>
        </p:nvSpPr>
        <p:spPr>
          <a:noFill/>
        </p:spPr>
        <p:txBody>
          <a:bodyPr/>
          <a:lstStyle/>
          <a:p>
            <a:fld id="{5ABFCEF3-29AA-43E0-9C55-EA3FB9C09946}" type="slidenum">
              <a:rPr lang="zh-CN" altLang="en-US" smtClean="0">
                <a:ea typeface="宋体" charset="-122"/>
              </a:rPr>
              <a:pPr/>
              <a:t>73</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8.2.4 </a:t>
            </a:r>
            <a:r>
              <a:rPr lang="en-US" altLang="zh-CN" dirty="0" smtClean="0"/>
              <a:t>Boyce-</a:t>
            </a:r>
            <a:r>
              <a:rPr lang="en-US" altLang="zh-CN" dirty="0" err="1" smtClean="0"/>
              <a:t>Codd</a:t>
            </a:r>
            <a:r>
              <a:rPr lang="zh-CN" altLang="zh-CN" dirty="0" smtClean="0"/>
              <a:t>范式</a:t>
            </a:r>
            <a:endParaRPr lang="zh-CN" altLang="en-US" dirty="0"/>
          </a:p>
        </p:txBody>
      </p:sp>
      <p:sp>
        <p:nvSpPr>
          <p:cNvPr id="3" name="内容占位符 2"/>
          <p:cNvSpPr>
            <a:spLocks noGrp="1"/>
          </p:cNvSpPr>
          <p:nvPr>
            <p:ph idx="1"/>
          </p:nvPr>
        </p:nvSpPr>
        <p:spPr/>
        <p:txBody>
          <a:bodyPr/>
          <a:lstStyle/>
          <a:p>
            <a:r>
              <a:rPr lang="zh-CN" altLang="zh-CN" sz="3200" dirty="0" smtClean="0"/>
              <a:t>第二范式和第三范式都是不允许存在对主键的部分依赖和传递依赖，</a:t>
            </a:r>
            <a:r>
              <a:rPr lang="zh-CN" altLang="en-US" sz="3200" dirty="0" smtClean="0"/>
              <a:t>并</a:t>
            </a:r>
            <a:r>
              <a:rPr lang="zh-CN" altLang="zh-CN" sz="3200" dirty="0" smtClean="0"/>
              <a:t>没有考虑对候选键的依赖问题。</a:t>
            </a:r>
            <a:endParaRPr lang="en-US" altLang="zh-CN" sz="3200" dirty="0" smtClean="0"/>
          </a:p>
          <a:p>
            <a:r>
              <a:rPr lang="zh-CN" altLang="zh-CN" sz="3200" dirty="0" smtClean="0"/>
              <a:t>如果只考虑对主键属性的依赖关系，则第三范式关系有可能存在会引起数据冗余的函数依赖。</a:t>
            </a:r>
            <a:endParaRPr lang="en-US" altLang="zh-CN" sz="3200" dirty="0" smtClean="0"/>
          </a:p>
          <a:p>
            <a:r>
              <a:rPr lang="zh-CN" altLang="en-US" sz="3200" dirty="0" smtClean="0"/>
              <a:t>由此</a:t>
            </a:r>
            <a:r>
              <a:rPr lang="zh-CN" altLang="zh-CN" sz="3200" dirty="0" smtClean="0"/>
              <a:t>出现</a:t>
            </a:r>
            <a:r>
              <a:rPr lang="zh-CN" altLang="en-US" sz="3200" dirty="0" smtClean="0"/>
              <a:t>了</a:t>
            </a:r>
            <a:r>
              <a:rPr lang="en-US" altLang="zh-CN" sz="3200" dirty="0" smtClean="0"/>
              <a:t>Boyce-</a:t>
            </a:r>
            <a:r>
              <a:rPr lang="en-US" altLang="zh-CN" sz="3200" dirty="0" err="1" smtClean="0"/>
              <a:t>Codd</a:t>
            </a:r>
            <a:r>
              <a:rPr lang="zh-CN" altLang="zh-CN" sz="3200" dirty="0" smtClean="0"/>
              <a:t>范式，简称（</a:t>
            </a:r>
            <a:r>
              <a:rPr lang="en-US" altLang="zh-CN" sz="3200" dirty="0" smtClean="0"/>
              <a:t>BC</a:t>
            </a:r>
            <a:r>
              <a:rPr lang="zh-CN" altLang="zh-CN" sz="3200" dirty="0" smtClean="0"/>
              <a:t>范式或</a:t>
            </a:r>
            <a:r>
              <a:rPr lang="en-US" altLang="zh-CN" sz="3200" dirty="0" smtClean="0"/>
              <a:t>BCNF</a:t>
            </a:r>
            <a:r>
              <a:rPr lang="zh-CN" altLang="zh-CN" sz="3200" dirty="0" smtClean="0"/>
              <a:t>）</a:t>
            </a:r>
            <a:endParaRPr lang="zh-CN" altLang="en-US" sz="3200" dirty="0"/>
          </a:p>
        </p:txBody>
      </p:sp>
      <p:sp>
        <p:nvSpPr>
          <p:cNvPr id="4" name="日期占位符 3"/>
          <p:cNvSpPr>
            <a:spLocks noGrp="1"/>
          </p:cNvSpPr>
          <p:nvPr>
            <p:ph type="dt" sz="half" idx="10"/>
          </p:nvPr>
        </p:nvSpPr>
        <p:spPr/>
        <p:txBody>
          <a:bodyPr/>
          <a:lstStyle/>
          <a:p>
            <a:pPr>
              <a:defRPr/>
            </a:pPr>
            <a:fld id="{FF184119-55D9-43FE-A743-FD2D0EAF7737}"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74</a:t>
            </a:fld>
            <a:endParaRPr lang="zh-CN"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BCNF</a:t>
            </a:r>
            <a:endParaRPr lang="zh-CN" altLang="en-US" dirty="0"/>
          </a:p>
        </p:txBody>
      </p:sp>
      <p:sp>
        <p:nvSpPr>
          <p:cNvPr id="3" name="内容占位符 2"/>
          <p:cNvSpPr>
            <a:spLocks noGrp="1"/>
          </p:cNvSpPr>
          <p:nvPr>
            <p:ph idx="1"/>
          </p:nvPr>
        </p:nvSpPr>
        <p:spPr>
          <a:xfrm>
            <a:off x="395536" y="1292510"/>
            <a:ext cx="8280920" cy="4824536"/>
          </a:xfrm>
        </p:spPr>
        <p:txBody>
          <a:bodyPr/>
          <a:lstStyle/>
          <a:p>
            <a:pPr>
              <a:spcBef>
                <a:spcPts val="300"/>
              </a:spcBef>
            </a:pPr>
            <a:r>
              <a:rPr lang="zh-CN" altLang="zh-CN" sz="3400" dirty="0" smtClean="0"/>
              <a:t>定义</a:t>
            </a:r>
            <a:r>
              <a:rPr lang="en-US" altLang="zh-CN" sz="3400" dirty="0" smtClean="0"/>
              <a:t> </a:t>
            </a:r>
            <a:r>
              <a:rPr lang="zh-CN" altLang="zh-CN" sz="3400" dirty="0" smtClean="0"/>
              <a:t>如果</a:t>
            </a:r>
            <a:r>
              <a:rPr lang="en-US" altLang="zh-CN" sz="3400" i="1" dirty="0" smtClean="0"/>
              <a:t>R</a:t>
            </a:r>
            <a:r>
              <a:rPr lang="en-US" altLang="zh-CN" sz="3400" dirty="0" smtClean="0"/>
              <a:t>(</a:t>
            </a:r>
            <a:r>
              <a:rPr lang="en-US" altLang="zh-CN" sz="3400" i="1" dirty="0" smtClean="0"/>
              <a:t>U</a:t>
            </a:r>
            <a:r>
              <a:rPr lang="en-US" altLang="zh-CN" sz="3400" dirty="0" smtClean="0"/>
              <a:t>,</a:t>
            </a:r>
            <a:r>
              <a:rPr lang="en-US" altLang="zh-CN" sz="3400" i="1" dirty="0" smtClean="0"/>
              <a:t>F</a:t>
            </a:r>
            <a:r>
              <a:rPr lang="en-US" altLang="zh-CN" sz="3400" dirty="0" smtClean="0"/>
              <a:t>)</a:t>
            </a:r>
            <a:r>
              <a:rPr lang="zh-CN" altLang="zh-CN" sz="3400" dirty="0" smtClean="0"/>
              <a:t>∈</a:t>
            </a:r>
            <a:r>
              <a:rPr lang="en-US" altLang="zh-CN" sz="3400" dirty="0" smtClean="0"/>
              <a:t>1NF</a:t>
            </a:r>
            <a:r>
              <a:rPr lang="zh-CN" altLang="zh-CN" sz="3400" dirty="0" smtClean="0"/>
              <a:t>，若</a:t>
            </a:r>
            <a:r>
              <a:rPr lang="en-US" altLang="zh-CN" sz="3400" dirty="0" smtClean="0"/>
              <a:t>X</a:t>
            </a:r>
            <a:r>
              <a:rPr lang="zh-CN" altLang="zh-CN" sz="3400" dirty="0" smtClean="0"/>
              <a:t>→</a:t>
            </a:r>
            <a:r>
              <a:rPr lang="en-US" altLang="zh-CN" sz="3400" dirty="0" smtClean="0"/>
              <a:t>Y</a:t>
            </a:r>
            <a:r>
              <a:rPr lang="zh-CN" altLang="zh-CN" sz="3400" dirty="0" smtClean="0"/>
              <a:t>且</a:t>
            </a:r>
            <a:r>
              <a:rPr lang="en-US" altLang="zh-CN" sz="3400" dirty="0" smtClean="0"/>
              <a:t>Y</a:t>
            </a:r>
            <a:r>
              <a:rPr lang="zh-CN" altLang="zh-CN" sz="3400" dirty="0" smtClean="0"/>
              <a:t>⊈</a:t>
            </a:r>
            <a:r>
              <a:rPr lang="en-US" altLang="zh-CN" sz="3400" dirty="0" smtClean="0"/>
              <a:t>X</a:t>
            </a:r>
            <a:r>
              <a:rPr lang="zh-CN" altLang="zh-CN" sz="3400" dirty="0" smtClean="0"/>
              <a:t>时</a:t>
            </a:r>
            <a:r>
              <a:rPr lang="en-US" altLang="zh-CN" sz="3400" dirty="0" smtClean="0"/>
              <a:t>X</a:t>
            </a:r>
            <a:r>
              <a:rPr lang="zh-CN" altLang="zh-CN" sz="3400" dirty="0" smtClean="0"/>
              <a:t>必包含候选键，则</a:t>
            </a:r>
            <a:r>
              <a:rPr lang="en-US" altLang="zh-CN" sz="3400" i="1" dirty="0" smtClean="0"/>
              <a:t>R</a:t>
            </a:r>
            <a:r>
              <a:rPr lang="en-US" altLang="zh-CN" sz="3400" dirty="0" smtClean="0"/>
              <a:t>(</a:t>
            </a:r>
            <a:r>
              <a:rPr lang="en-US" altLang="zh-CN" sz="3400" i="1" dirty="0" smtClean="0"/>
              <a:t>U</a:t>
            </a:r>
            <a:r>
              <a:rPr lang="en-US" altLang="zh-CN" sz="3400" dirty="0" smtClean="0"/>
              <a:t>,</a:t>
            </a:r>
            <a:r>
              <a:rPr lang="en-US" altLang="zh-CN" sz="3400" i="1" dirty="0" smtClean="0"/>
              <a:t>F</a:t>
            </a:r>
            <a:r>
              <a:rPr lang="en-US" altLang="zh-CN" sz="3400" dirty="0" smtClean="0"/>
              <a:t>)</a:t>
            </a:r>
            <a:r>
              <a:rPr lang="zh-CN" altLang="zh-CN" sz="3400" dirty="0" smtClean="0"/>
              <a:t>∈</a:t>
            </a:r>
            <a:r>
              <a:rPr lang="en-US" altLang="zh-CN" sz="3400" dirty="0" smtClean="0"/>
              <a:t>BCNF</a:t>
            </a:r>
            <a:r>
              <a:rPr lang="zh-CN" altLang="zh-CN" sz="3400" dirty="0" smtClean="0"/>
              <a:t>。</a:t>
            </a:r>
            <a:endParaRPr lang="en-US" altLang="zh-CN" sz="3400" dirty="0" smtClean="0"/>
          </a:p>
          <a:p>
            <a:pPr>
              <a:spcBef>
                <a:spcPts val="300"/>
              </a:spcBef>
            </a:pPr>
            <a:r>
              <a:rPr lang="zh-CN" altLang="zh-CN" sz="3200" dirty="0" smtClean="0"/>
              <a:t>通俗地讲，当且仅当关系中的每个函数依赖的决定因子都是候选键时，该范式即为</a:t>
            </a:r>
            <a:r>
              <a:rPr lang="en-US" altLang="zh-CN" sz="3200" dirty="0" smtClean="0"/>
              <a:t>BCNF</a:t>
            </a:r>
            <a:r>
              <a:rPr lang="zh-CN" altLang="en-US" sz="3200" dirty="0" smtClean="0"/>
              <a:t>。</a:t>
            </a:r>
            <a:endParaRPr lang="en-US" altLang="zh-CN" sz="3200" dirty="0" smtClean="0"/>
          </a:p>
          <a:p>
            <a:pPr>
              <a:spcBef>
                <a:spcPts val="300"/>
              </a:spcBef>
            </a:pPr>
            <a:r>
              <a:rPr lang="en-US" altLang="zh-CN" sz="3200" dirty="0" smtClean="0"/>
              <a:t>3NF</a:t>
            </a:r>
            <a:r>
              <a:rPr lang="zh-CN" altLang="zh-CN" sz="3200" dirty="0" smtClean="0"/>
              <a:t>和</a:t>
            </a:r>
            <a:r>
              <a:rPr lang="en-US" altLang="zh-CN" sz="3200" dirty="0" smtClean="0"/>
              <a:t>BCNF</a:t>
            </a:r>
            <a:r>
              <a:rPr lang="zh-CN" altLang="zh-CN" sz="3200" dirty="0" smtClean="0"/>
              <a:t>之间的区别在于对一个函数依赖</a:t>
            </a:r>
            <a:r>
              <a:rPr lang="en-US" altLang="zh-CN" sz="3200" dirty="0" smtClean="0"/>
              <a:t>A</a:t>
            </a:r>
            <a:r>
              <a:rPr lang="zh-CN" altLang="zh-CN" sz="3200" dirty="0" smtClean="0"/>
              <a:t>→</a:t>
            </a:r>
            <a:r>
              <a:rPr lang="en-US" altLang="zh-CN" sz="3200" dirty="0" smtClean="0"/>
              <a:t>B</a:t>
            </a:r>
            <a:r>
              <a:rPr lang="zh-CN" altLang="zh-CN" sz="3200" dirty="0" smtClean="0"/>
              <a:t>，</a:t>
            </a:r>
            <a:r>
              <a:rPr lang="en-US" altLang="zh-CN" sz="3200" dirty="0" smtClean="0"/>
              <a:t>3NF</a:t>
            </a:r>
            <a:r>
              <a:rPr lang="zh-CN" altLang="zh-CN" sz="3200" dirty="0" smtClean="0"/>
              <a:t>允许</a:t>
            </a:r>
            <a:r>
              <a:rPr lang="en-US" altLang="zh-CN" sz="3200" dirty="0" smtClean="0"/>
              <a:t>B</a:t>
            </a:r>
            <a:r>
              <a:rPr lang="zh-CN" altLang="zh-CN" sz="3200" dirty="0" smtClean="0"/>
              <a:t>是主键属性，而</a:t>
            </a:r>
            <a:r>
              <a:rPr lang="en-US" altLang="zh-CN" sz="3200" dirty="0" smtClean="0"/>
              <a:t>A</a:t>
            </a:r>
            <a:r>
              <a:rPr lang="zh-CN" altLang="zh-CN" sz="3200" dirty="0" smtClean="0"/>
              <a:t>不是候选键。而</a:t>
            </a:r>
            <a:r>
              <a:rPr lang="en-US" altLang="zh-CN" sz="3200" dirty="0" smtClean="0"/>
              <a:t>BCNF</a:t>
            </a:r>
            <a:r>
              <a:rPr lang="zh-CN" altLang="zh-CN" sz="3200" dirty="0" smtClean="0"/>
              <a:t>则要求</a:t>
            </a:r>
            <a:r>
              <a:rPr lang="en-US" altLang="zh-CN" sz="3200" dirty="0" smtClean="0"/>
              <a:t>A</a:t>
            </a:r>
            <a:r>
              <a:rPr lang="zh-CN" altLang="zh-CN" sz="3200" dirty="0" smtClean="0"/>
              <a:t>必须是候选键。</a:t>
            </a:r>
            <a:endParaRPr lang="zh-CN" altLang="en-US" sz="3400" dirty="0"/>
          </a:p>
        </p:txBody>
      </p:sp>
      <p:sp>
        <p:nvSpPr>
          <p:cNvPr id="4" name="日期占位符 3"/>
          <p:cNvSpPr>
            <a:spLocks noGrp="1"/>
          </p:cNvSpPr>
          <p:nvPr>
            <p:ph type="dt" sz="half" idx="10"/>
          </p:nvPr>
        </p:nvSpPr>
        <p:spPr/>
        <p:txBody>
          <a:bodyPr/>
          <a:lstStyle/>
          <a:p>
            <a:pPr>
              <a:defRPr/>
            </a:pPr>
            <a:fld id="{384B1588-84A9-4169-8B48-8CF799BB6A20}"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75</a:t>
            </a:fld>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3NF</a:t>
            </a:r>
            <a:r>
              <a:rPr lang="zh-CN" altLang="en-US" dirty="0" smtClean="0"/>
              <a:t>与</a:t>
            </a:r>
            <a:r>
              <a:rPr lang="en-US" altLang="zh-CN" dirty="0" smtClean="0"/>
              <a:t>BCNF</a:t>
            </a:r>
            <a:endParaRPr lang="zh-CN" altLang="en-US" dirty="0"/>
          </a:p>
        </p:txBody>
      </p:sp>
      <p:sp>
        <p:nvSpPr>
          <p:cNvPr id="3" name="内容占位符 2"/>
          <p:cNvSpPr>
            <a:spLocks noGrp="1"/>
          </p:cNvSpPr>
          <p:nvPr>
            <p:ph idx="1"/>
          </p:nvPr>
        </p:nvSpPr>
        <p:spPr>
          <a:xfrm>
            <a:off x="566738" y="1414934"/>
            <a:ext cx="8109718" cy="4678362"/>
          </a:xfrm>
        </p:spPr>
        <p:txBody>
          <a:bodyPr/>
          <a:lstStyle/>
          <a:p>
            <a:r>
              <a:rPr lang="zh-CN" altLang="zh-CN" sz="3400" dirty="0" smtClean="0"/>
              <a:t>大多数情况下</a:t>
            </a:r>
            <a:r>
              <a:rPr lang="en-US" altLang="zh-CN" sz="3400" dirty="0" smtClean="0"/>
              <a:t>3NF</a:t>
            </a:r>
            <a:r>
              <a:rPr lang="zh-CN" altLang="zh-CN" sz="3400" dirty="0" smtClean="0"/>
              <a:t>的关系都是</a:t>
            </a:r>
            <a:r>
              <a:rPr lang="en-US" altLang="zh-CN" sz="3400" dirty="0" smtClean="0"/>
              <a:t>BCNF</a:t>
            </a:r>
            <a:r>
              <a:rPr lang="zh-CN" altLang="zh-CN" sz="3400" dirty="0" smtClean="0"/>
              <a:t>的</a:t>
            </a:r>
            <a:r>
              <a:rPr lang="zh-CN" altLang="en-US" sz="3400" dirty="0" smtClean="0"/>
              <a:t>。</a:t>
            </a:r>
            <a:endParaRPr lang="en-US" altLang="zh-CN" sz="3400" dirty="0" smtClean="0"/>
          </a:p>
          <a:p>
            <a:r>
              <a:rPr lang="zh-CN" altLang="zh-CN" sz="3400" dirty="0" smtClean="0"/>
              <a:t>只有在非常特殊情况下，才会发生违反</a:t>
            </a:r>
            <a:r>
              <a:rPr lang="en-US" altLang="zh-CN" sz="3400" dirty="0" smtClean="0"/>
              <a:t>BCNF</a:t>
            </a:r>
            <a:r>
              <a:rPr lang="zh-CN" altLang="zh-CN" sz="3400" dirty="0" smtClean="0"/>
              <a:t>的情况。有可能违反</a:t>
            </a:r>
            <a:r>
              <a:rPr lang="en-US" altLang="zh-CN" sz="3400" dirty="0" smtClean="0"/>
              <a:t>BCNF</a:t>
            </a:r>
            <a:r>
              <a:rPr lang="zh-CN" altLang="zh-CN" sz="3400" dirty="0" smtClean="0"/>
              <a:t>的情形：</a:t>
            </a:r>
          </a:p>
          <a:p>
            <a:pPr lvl="0"/>
            <a:r>
              <a:rPr lang="zh-CN" altLang="zh-CN" sz="3400" dirty="0" smtClean="0"/>
              <a:t>关系中包含两个（或更多）</a:t>
            </a:r>
            <a:r>
              <a:rPr lang="zh-CN" altLang="zh-CN" sz="3400" dirty="0" smtClean="0">
                <a:solidFill>
                  <a:srgbClr val="0000FF"/>
                </a:solidFill>
              </a:rPr>
              <a:t>复合候选键</a:t>
            </a:r>
          </a:p>
          <a:p>
            <a:r>
              <a:rPr lang="zh-CN" altLang="zh-CN" sz="3400" dirty="0" smtClean="0">
                <a:solidFill>
                  <a:srgbClr val="0000FF"/>
                </a:solidFill>
              </a:rPr>
              <a:t>候选键有重叠</a:t>
            </a:r>
            <a:r>
              <a:rPr lang="zh-CN" altLang="zh-CN" sz="3400" dirty="0" smtClean="0"/>
              <a:t>，通常至少有一个重叠的属性。</a:t>
            </a:r>
            <a:endParaRPr lang="zh-CN" altLang="en-US" sz="3400" dirty="0"/>
          </a:p>
        </p:txBody>
      </p:sp>
      <p:sp>
        <p:nvSpPr>
          <p:cNvPr id="4" name="日期占位符 3"/>
          <p:cNvSpPr>
            <a:spLocks noGrp="1"/>
          </p:cNvSpPr>
          <p:nvPr>
            <p:ph type="dt" sz="half" idx="10"/>
          </p:nvPr>
        </p:nvSpPr>
        <p:spPr/>
        <p:txBody>
          <a:bodyPr/>
          <a:lstStyle/>
          <a:p>
            <a:pPr>
              <a:defRPr/>
            </a:pPr>
            <a:fld id="{91DA20B7-49DD-45B0-A4EA-3002838C34E2}"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76</a:t>
            </a:fld>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5" y="44624"/>
            <a:ext cx="8001000" cy="648072"/>
          </a:xfrm>
        </p:spPr>
        <p:txBody>
          <a:bodyPr/>
          <a:lstStyle/>
          <a:p>
            <a:r>
              <a:rPr lang="zh-CN" altLang="en-US" dirty="0" smtClean="0"/>
              <a:t>示例</a:t>
            </a:r>
            <a:endParaRPr lang="zh-CN" altLang="en-US" dirty="0"/>
          </a:p>
        </p:txBody>
      </p:sp>
      <p:graphicFrame>
        <p:nvGraphicFramePr>
          <p:cNvPr id="6" name="内容占位符 5"/>
          <p:cNvGraphicFramePr>
            <a:graphicFrameLocks noGrp="1"/>
          </p:cNvGraphicFramePr>
          <p:nvPr>
            <p:ph idx="1"/>
          </p:nvPr>
        </p:nvGraphicFramePr>
        <p:xfrm>
          <a:off x="683568" y="980730"/>
          <a:ext cx="7704854" cy="1728190"/>
        </p:xfrm>
        <a:graphic>
          <a:graphicData uri="http://schemas.openxmlformats.org/drawingml/2006/table">
            <a:tbl>
              <a:tblPr/>
              <a:tblGrid>
                <a:gridCol w="1152127"/>
                <a:gridCol w="1728192"/>
                <a:gridCol w="1742191"/>
                <a:gridCol w="1541172"/>
                <a:gridCol w="1541172"/>
              </a:tblGrid>
              <a:tr h="345638">
                <a:tc>
                  <a:txBody>
                    <a:bodyPr/>
                    <a:lstStyle/>
                    <a:p>
                      <a:pPr indent="127000" algn="ctr">
                        <a:spcAft>
                          <a:spcPts val="0"/>
                        </a:spcAft>
                      </a:pPr>
                      <a:r>
                        <a:rPr lang="en-US" sz="1800" b="1" kern="1000" dirty="0" err="1">
                          <a:solidFill>
                            <a:srgbClr val="FF0000"/>
                          </a:solidFill>
                          <a:latin typeface="Times New Roman"/>
                          <a:ea typeface="方正书宋简体"/>
                        </a:rPr>
                        <a:t>clientNo</a:t>
                      </a:r>
                      <a:endParaRPr lang="zh-CN" sz="18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FF0000"/>
                          </a:solidFill>
                          <a:latin typeface="Times New Roman"/>
                          <a:ea typeface="方正书宋简体"/>
                        </a:rPr>
                        <a:t>interviewDate</a:t>
                      </a:r>
                      <a:endParaRPr lang="zh-CN" sz="18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FF0000"/>
                          </a:solidFill>
                          <a:latin typeface="Times New Roman"/>
                          <a:ea typeface="方正书宋简体"/>
                        </a:rPr>
                        <a:t>interviewTime</a:t>
                      </a:r>
                      <a:endParaRPr lang="zh-CN" sz="18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FF0000"/>
                          </a:solidFill>
                          <a:latin typeface="Times New Roman"/>
                          <a:ea typeface="方正书宋简体"/>
                        </a:rPr>
                        <a:t>staffNo</a:t>
                      </a:r>
                      <a:endParaRPr lang="zh-CN" sz="18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FF0000"/>
                          </a:solidFill>
                          <a:latin typeface="Times New Roman"/>
                          <a:ea typeface="方正书宋简体"/>
                        </a:rPr>
                        <a:t>roomNo</a:t>
                      </a:r>
                      <a:endParaRPr lang="zh-CN" sz="18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638">
                <a:tc>
                  <a:txBody>
                    <a:bodyPr/>
                    <a:lstStyle/>
                    <a:p>
                      <a:pPr indent="127000" algn="just">
                        <a:spcAft>
                          <a:spcPts val="0"/>
                        </a:spcAft>
                      </a:pPr>
                      <a:r>
                        <a:rPr lang="en-US" sz="1800" b="1" kern="1000">
                          <a:solidFill>
                            <a:srgbClr val="000000"/>
                          </a:solidFill>
                          <a:latin typeface="Times New Roman"/>
                          <a:ea typeface="方正书宋简体"/>
                        </a:rPr>
                        <a:t>C001</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dirty="0">
                          <a:solidFill>
                            <a:srgbClr val="000000"/>
                          </a:solidFill>
                          <a:latin typeface="Times New Roman"/>
                          <a:ea typeface="方正书宋简体"/>
                        </a:rPr>
                        <a:t>2009-10-20</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10:30</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Z005</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R101</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638">
                <a:tc>
                  <a:txBody>
                    <a:bodyPr/>
                    <a:lstStyle/>
                    <a:p>
                      <a:pPr indent="127000" algn="just">
                        <a:spcAft>
                          <a:spcPts val="0"/>
                        </a:spcAft>
                      </a:pPr>
                      <a:r>
                        <a:rPr lang="en-US" sz="1800" b="1" kern="1000">
                          <a:solidFill>
                            <a:srgbClr val="000000"/>
                          </a:solidFill>
                          <a:latin typeface="Times New Roman"/>
                          <a:ea typeface="方正书宋简体"/>
                        </a:rPr>
                        <a:t>G002</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2009-10-20</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12:00</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Z005</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R101</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638">
                <a:tc>
                  <a:txBody>
                    <a:bodyPr/>
                    <a:lstStyle/>
                    <a:p>
                      <a:pPr indent="127000" algn="just">
                        <a:spcAft>
                          <a:spcPts val="0"/>
                        </a:spcAft>
                      </a:pPr>
                      <a:r>
                        <a:rPr lang="en-US" sz="1800" b="1" kern="1000">
                          <a:solidFill>
                            <a:srgbClr val="000000"/>
                          </a:solidFill>
                          <a:latin typeface="Times New Roman"/>
                          <a:ea typeface="方正书宋简体"/>
                        </a:rPr>
                        <a:t>G005</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2009-10-20</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10:30</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Z002</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R102</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638">
                <a:tc>
                  <a:txBody>
                    <a:bodyPr/>
                    <a:lstStyle/>
                    <a:p>
                      <a:pPr indent="127000" algn="just">
                        <a:spcAft>
                          <a:spcPts val="0"/>
                        </a:spcAft>
                      </a:pPr>
                      <a:r>
                        <a:rPr lang="en-US" sz="1800" b="1" kern="1000">
                          <a:solidFill>
                            <a:srgbClr val="000000"/>
                          </a:solidFill>
                          <a:latin typeface="Times New Roman"/>
                          <a:ea typeface="方正书宋简体"/>
                        </a:rPr>
                        <a:t>G002</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2009-10-28</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dirty="0">
                          <a:solidFill>
                            <a:srgbClr val="000000"/>
                          </a:solidFill>
                          <a:latin typeface="Times New Roman"/>
                          <a:ea typeface="方正书宋简体"/>
                        </a:rPr>
                        <a:t>10:30</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Z005</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dirty="0">
                          <a:solidFill>
                            <a:srgbClr val="000000"/>
                          </a:solidFill>
                          <a:latin typeface="Times New Roman"/>
                          <a:ea typeface="方正书宋简体"/>
                        </a:rPr>
                        <a:t>R102</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日期占位符 3"/>
          <p:cNvSpPr>
            <a:spLocks noGrp="1"/>
          </p:cNvSpPr>
          <p:nvPr>
            <p:ph type="dt" sz="half" idx="10"/>
          </p:nvPr>
        </p:nvSpPr>
        <p:spPr>
          <a:xfrm>
            <a:off x="609600" y="6309319"/>
            <a:ext cx="2017713" cy="412155"/>
          </a:xfrm>
        </p:spPr>
        <p:txBody>
          <a:bodyPr/>
          <a:lstStyle/>
          <a:p>
            <a:pPr>
              <a:defRPr/>
            </a:pPr>
            <a:fld id="{54130C5D-E0A6-4B16-9F0B-0664975B0BA9}"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a:xfrm>
            <a:off x="6553200" y="6309319"/>
            <a:ext cx="1981200" cy="412155"/>
          </a:xfrm>
        </p:spPr>
        <p:txBody>
          <a:bodyPr/>
          <a:lstStyle/>
          <a:p>
            <a:pPr>
              <a:defRPr/>
            </a:pPr>
            <a:fld id="{A1C693C5-2466-49C7-9407-97947274FDD1}" type="slidenum">
              <a:rPr lang="zh-CN" altLang="en-US" smtClean="0"/>
              <a:pPr>
                <a:defRPr/>
              </a:pPr>
              <a:t>77</a:t>
            </a:fld>
            <a:endParaRPr lang="zh-CN" altLang="en-US" dirty="0"/>
          </a:p>
        </p:txBody>
      </p:sp>
      <p:sp>
        <p:nvSpPr>
          <p:cNvPr id="7" name="TextBox 6"/>
          <p:cNvSpPr txBox="1"/>
          <p:nvPr/>
        </p:nvSpPr>
        <p:spPr>
          <a:xfrm>
            <a:off x="611560" y="2708920"/>
            <a:ext cx="7920880" cy="2462213"/>
          </a:xfrm>
          <a:prstGeom prst="rect">
            <a:avLst/>
          </a:prstGeom>
          <a:noFill/>
        </p:spPr>
        <p:txBody>
          <a:bodyPr wrap="square" rtlCol="0">
            <a:spAutoFit/>
          </a:bodyPr>
          <a:lstStyle/>
          <a:p>
            <a:pPr>
              <a:lnSpc>
                <a:spcPct val="110000"/>
              </a:lnSpc>
            </a:pPr>
            <a:r>
              <a:rPr lang="zh-CN" altLang="en-US" sz="2800" b="1" dirty="0" smtClean="0">
                <a:solidFill>
                  <a:srgbClr val="FF0000"/>
                </a:solidFill>
                <a:latin typeface="仿宋_GB2312" pitchFamily="49" charset="-122"/>
                <a:ea typeface="仿宋_GB2312" pitchFamily="49" charset="-122"/>
              </a:rPr>
              <a:t>语义</a:t>
            </a:r>
            <a:r>
              <a:rPr lang="zh-CN" altLang="zh-CN" sz="2800" b="1" dirty="0" smtClean="0">
                <a:latin typeface="仿宋_GB2312" pitchFamily="49" charset="-122"/>
                <a:ea typeface="仿宋_GB2312" pitchFamily="49" charset="-122"/>
              </a:rPr>
              <a:t>：每个参与会见的职员被分配到一个特定的房间中进行，一个房间在一个工作日内可以被分配多次，但一个职员在特定工作日内只在一个</a:t>
            </a:r>
            <a:r>
              <a:rPr lang="zh-CN" altLang="zh-CN" sz="2800" b="1" dirty="0" smtClean="0">
                <a:latin typeface="仿宋_GB2312" pitchFamily="49" charset="-122"/>
                <a:ea typeface="仿宋_GB2312" pitchFamily="49" charset="-122"/>
              </a:rPr>
              <a:t>房间</a:t>
            </a:r>
            <a:r>
              <a:rPr lang="zh-CN" altLang="en-US" sz="2800" b="1" dirty="0">
                <a:latin typeface="仿宋_GB2312" pitchFamily="49" charset="-122"/>
                <a:ea typeface="仿宋_GB2312" pitchFamily="49" charset="-122"/>
              </a:rPr>
              <a:t>接待</a:t>
            </a:r>
            <a:r>
              <a:rPr lang="zh-CN" altLang="zh-CN" sz="2800" b="1" dirty="0" smtClean="0">
                <a:latin typeface="仿宋_GB2312" pitchFamily="49" charset="-122"/>
                <a:ea typeface="仿宋_GB2312" pitchFamily="49" charset="-122"/>
              </a:rPr>
              <a:t>客户</a:t>
            </a:r>
            <a:r>
              <a:rPr lang="zh-CN" altLang="zh-CN" sz="2800" b="1" dirty="0" smtClean="0">
                <a:latin typeface="仿宋_GB2312" pitchFamily="49" charset="-122"/>
                <a:ea typeface="仿宋_GB2312" pitchFamily="49" charset="-122"/>
              </a:rPr>
              <a:t>，一个客户在某个特定日期只能参与一</a:t>
            </a:r>
            <a:r>
              <a:rPr lang="zh-CN" altLang="zh-CN" sz="2800" b="1" dirty="0" smtClean="0">
                <a:latin typeface="仿宋_GB2312" pitchFamily="49" charset="-122"/>
                <a:ea typeface="仿宋_GB2312" pitchFamily="49" charset="-122"/>
              </a:rPr>
              <a:t>次</a:t>
            </a:r>
            <a:r>
              <a:rPr lang="zh-CN" altLang="en-US" sz="2800" b="1" dirty="0" smtClean="0">
                <a:latin typeface="仿宋_GB2312" pitchFamily="49" charset="-122"/>
                <a:ea typeface="仿宋_GB2312" pitchFamily="49" charset="-122"/>
              </a:rPr>
              <a:t>接待</a:t>
            </a:r>
            <a:r>
              <a:rPr lang="zh-CN" altLang="zh-CN" sz="2800" b="1" dirty="0" smtClean="0">
                <a:latin typeface="仿宋_GB2312" pitchFamily="49" charset="-122"/>
                <a:ea typeface="仿宋_GB2312" pitchFamily="49" charset="-122"/>
              </a:rPr>
              <a:t>，</a:t>
            </a:r>
            <a:r>
              <a:rPr lang="zh-CN" altLang="zh-CN" sz="2800" b="1" dirty="0" smtClean="0">
                <a:latin typeface="仿宋_GB2312" pitchFamily="49" charset="-122"/>
                <a:ea typeface="仿宋_GB2312" pitchFamily="49" charset="-122"/>
              </a:rPr>
              <a:t>但可以在不同的日期</a:t>
            </a:r>
            <a:r>
              <a:rPr lang="zh-CN" altLang="zh-CN" sz="2800" b="1" dirty="0" smtClean="0">
                <a:latin typeface="仿宋_GB2312" pitchFamily="49" charset="-122"/>
                <a:ea typeface="仿宋_GB2312" pitchFamily="49" charset="-122"/>
              </a:rPr>
              <a:t>多次参与</a:t>
            </a:r>
            <a:r>
              <a:rPr lang="zh-CN" altLang="en-US" sz="2800" b="1" dirty="0" smtClean="0">
                <a:latin typeface="仿宋_GB2312" pitchFamily="49" charset="-122"/>
                <a:ea typeface="仿宋_GB2312" pitchFamily="49" charset="-122"/>
              </a:rPr>
              <a:t>接待。</a:t>
            </a:r>
            <a:endParaRPr lang="zh-CN" altLang="en-US" sz="2800" b="1" dirty="0">
              <a:latin typeface="仿宋_GB2312" pitchFamily="49" charset="-122"/>
              <a:ea typeface="仿宋_GB2312" pitchFamily="49" charset="-122"/>
            </a:endParaRPr>
          </a:p>
        </p:txBody>
      </p:sp>
      <p:sp>
        <p:nvSpPr>
          <p:cNvPr id="8" name="TextBox 7"/>
          <p:cNvSpPr txBox="1"/>
          <p:nvPr/>
        </p:nvSpPr>
        <p:spPr>
          <a:xfrm>
            <a:off x="683568" y="628876"/>
            <a:ext cx="7632848" cy="400110"/>
          </a:xfrm>
          <a:prstGeom prst="rect">
            <a:avLst/>
          </a:prstGeom>
          <a:noFill/>
        </p:spPr>
        <p:txBody>
          <a:bodyPr wrap="square" rtlCol="0">
            <a:spAutoFit/>
          </a:bodyPr>
          <a:lstStyle/>
          <a:p>
            <a:r>
              <a:rPr lang="zh-CN" altLang="zh-CN" sz="2000" b="1" dirty="0" smtClean="0">
                <a:solidFill>
                  <a:srgbClr val="0000FF"/>
                </a:solidFill>
                <a:latin typeface="仿宋_GB2312" pitchFamily="49" charset="-122"/>
                <a:ea typeface="仿宋_GB2312" pitchFamily="49" charset="-122"/>
              </a:rPr>
              <a:t>客户号</a:t>
            </a:r>
            <a:r>
              <a:rPr lang="en-US" altLang="zh-CN" sz="2000" b="1" dirty="0" smtClean="0">
                <a:solidFill>
                  <a:srgbClr val="0000FF"/>
                </a:solidFill>
                <a:latin typeface="仿宋_GB2312" pitchFamily="49" charset="-122"/>
                <a:ea typeface="仿宋_GB2312" pitchFamily="49" charset="-122"/>
              </a:rPr>
              <a:t>   </a:t>
            </a:r>
            <a:r>
              <a:rPr lang="zh-CN" altLang="en-US" sz="2000" b="1" dirty="0">
                <a:solidFill>
                  <a:srgbClr val="0000FF"/>
                </a:solidFill>
                <a:latin typeface="仿宋_GB2312" pitchFamily="49" charset="-122"/>
                <a:ea typeface="仿宋_GB2312" pitchFamily="49" charset="-122"/>
              </a:rPr>
              <a:t>接待</a:t>
            </a:r>
            <a:r>
              <a:rPr lang="zh-CN" altLang="zh-CN" sz="2000" b="1" dirty="0" smtClean="0">
                <a:solidFill>
                  <a:srgbClr val="0000FF"/>
                </a:solidFill>
                <a:latin typeface="仿宋_GB2312" pitchFamily="49" charset="-122"/>
                <a:ea typeface="仿宋_GB2312" pitchFamily="49" charset="-122"/>
              </a:rPr>
              <a:t>日期</a:t>
            </a:r>
            <a:r>
              <a:rPr lang="en-US" altLang="zh-CN" sz="2000" b="1" dirty="0" smtClean="0">
                <a:solidFill>
                  <a:srgbClr val="0000FF"/>
                </a:solidFill>
                <a:latin typeface="仿宋_GB2312" pitchFamily="49" charset="-122"/>
                <a:ea typeface="仿宋_GB2312" pitchFamily="49" charset="-122"/>
              </a:rPr>
              <a:t>     </a:t>
            </a:r>
            <a:r>
              <a:rPr lang="zh-CN" altLang="en-US" sz="2000" b="1" dirty="0">
                <a:solidFill>
                  <a:srgbClr val="0000FF"/>
                </a:solidFill>
                <a:latin typeface="仿宋_GB2312" pitchFamily="49" charset="-122"/>
                <a:ea typeface="仿宋_GB2312" pitchFamily="49" charset="-122"/>
              </a:rPr>
              <a:t>接待</a:t>
            </a:r>
            <a:r>
              <a:rPr lang="zh-CN" altLang="zh-CN" sz="2000" b="1" dirty="0" smtClean="0">
                <a:solidFill>
                  <a:srgbClr val="0000FF"/>
                </a:solidFill>
                <a:latin typeface="仿宋_GB2312" pitchFamily="49" charset="-122"/>
                <a:ea typeface="仿宋_GB2312" pitchFamily="49" charset="-122"/>
              </a:rPr>
              <a:t>开始</a:t>
            </a:r>
            <a:r>
              <a:rPr lang="zh-CN" altLang="zh-CN" sz="2000" b="1" dirty="0" smtClean="0">
                <a:solidFill>
                  <a:srgbClr val="0000FF"/>
                </a:solidFill>
                <a:latin typeface="仿宋_GB2312" pitchFamily="49" charset="-122"/>
                <a:ea typeface="仿宋_GB2312" pitchFamily="49" charset="-122"/>
              </a:rPr>
              <a:t>时间</a:t>
            </a:r>
            <a:r>
              <a:rPr lang="en-US" altLang="zh-CN" sz="2000" b="1" dirty="0" smtClean="0">
                <a:solidFill>
                  <a:srgbClr val="0000FF"/>
                </a:solidFill>
                <a:latin typeface="仿宋_GB2312" pitchFamily="49" charset="-122"/>
                <a:ea typeface="仿宋_GB2312" pitchFamily="49" charset="-122"/>
              </a:rPr>
              <a:t>   </a:t>
            </a:r>
            <a:r>
              <a:rPr lang="zh-CN" altLang="zh-CN" sz="2000" b="1" dirty="0" smtClean="0">
                <a:solidFill>
                  <a:srgbClr val="0000FF"/>
                </a:solidFill>
                <a:latin typeface="仿宋_GB2312" pitchFamily="49" charset="-122"/>
                <a:ea typeface="仿宋_GB2312" pitchFamily="49" charset="-122"/>
              </a:rPr>
              <a:t>职员号</a:t>
            </a:r>
            <a:r>
              <a:rPr lang="en-US" altLang="zh-CN" sz="2000" b="1" dirty="0" smtClean="0">
                <a:solidFill>
                  <a:srgbClr val="0000FF"/>
                </a:solidFill>
                <a:latin typeface="仿宋_GB2312" pitchFamily="49" charset="-122"/>
                <a:ea typeface="仿宋_GB2312" pitchFamily="49" charset="-122"/>
              </a:rPr>
              <a:t>     </a:t>
            </a:r>
            <a:r>
              <a:rPr lang="zh-CN" altLang="en-US" sz="2000" b="1" dirty="0">
                <a:solidFill>
                  <a:srgbClr val="0000FF"/>
                </a:solidFill>
                <a:latin typeface="仿宋_GB2312" pitchFamily="49" charset="-122"/>
                <a:ea typeface="仿宋_GB2312" pitchFamily="49" charset="-122"/>
              </a:rPr>
              <a:t>接待</a:t>
            </a:r>
            <a:r>
              <a:rPr lang="zh-CN" altLang="zh-CN" sz="2000" b="1" dirty="0" smtClean="0">
                <a:solidFill>
                  <a:srgbClr val="0000FF"/>
                </a:solidFill>
                <a:latin typeface="仿宋_GB2312" pitchFamily="49" charset="-122"/>
                <a:ea typeface="仿宋_GB2312" pitchFamily="49" charset="-122"/>
              </a:rPr>
              <a:t>房间</a:t>
            </a:r>
            <a:r>
              <a:rPr lang="zh-CN" altLang="zh-CN" sz="2000" b="1" dirty="0" smtClean="0">
                <a:solidFill>
                  <a:srgbClr val="0000FF"/>
                </a:solidFill>
                <a:latin typeface="仿宋_GB2312" pitchFamily="49" charset="-122"/>
                <a:ea typeface="仿宋_GB2312" pitchFamily="49" charset="-122"/>
              </a:rPr>
              <a:t>号</a:t>
            </a:r>
            <a:endParaRPr lang="zh-CN" altLang="en-US" sz="2000" dirty="0"/>
          </a:p>
        </p:txBody>
      </p:sp>
      <p:sp>
        <p:nvSpPr>
          <p:cNvPr id="9" name="TextBox 8"/>
          <p:cNvSpPr txBox="1"/>
          <p:nvPr/>
        </p:nvSpPr>
        <p:spPr>
          <a:xfrm>
            <a:off x="539552" y="5085184"/>
            <a:ext cx="7992888" cy="1200329"/>
          </a:xfrm>
          <a:prstGeom prst="rect">
            <a:avLst/>
          </a:prstGeom>
          <a:noFill/>
        </p:spPr>
        <p:txBody>
          <a:bodyPr wrap="square" rtlCol="0">
            <a:spAutoFit/>
          </a:bodyPr>
          <a:lstStyle/>
          <a:p>
            <a:r>
              <a:rPr lang="zh-CN" altLang="zh-CN" sz="2400" b="1" dirty="0" smtClean="0">
                <a:solidFill>
                  <a:srgbClr val="FF0000"/>
                </a:solidFill>
                <a:latin typeface="方正姚体" pitchFamily="2" charset="-122"/>
                <a:ea typeface="方正姚体" pitchFamily="2" charset="-122"/>
              </a:rPr>
              <a:t>候选键：</a:t>
            </a:r>
            <a:r>
              <a:rPr lang="zh-CN" altLang="zh-CN" sz="2400" b="1" dirty="0" smtClean="0">
                <a:latin typeface="方正姚体" pitchFamily="2" charset="-122"/>
                <a:ea typeface="方正姚体" pitchFamily="2" charset="-122"/>
              </a:rPr>
              <a:t>（</a:t>
            </a:r>
            <a:r>
              <a:rPr lang="en-US" altLang="zh-CN" sz="2400" b="1" dirty="0" err="1" smtClean="0">
                <a:latin typeface="方正姚体" pitchFamily="2" charset="-122"/>
                <a:ea typeface="方正姚体" pitchFamily="2" charset="-122"/>
              </a:rPr>
              <a:t>clientNo</a:t>
            </a:r>
            <a:r>
              <a:rPr lang="en-US" altLang="zh-CN" sz="2400" b="1" dirty="0" smtClean="0">
                <a:latin typeface="方正姚体" pitchFamily="2" charset="-122"/>
                <a:ea typeface="方正姚体" pitchFamily="2" charset="-122"/>
              </a:rPr>
              <a:t>, </a:t>
            </a:r>
            <a:r>
              <a:rPr lang="en-US" altLang="zh-CN" sz="2400" b="1" dirty="0" err="1" smtClean="0">
                <a:latin typeface="方正姚体" pitchFamily="2" charset="-122"/>
                <a:ea typeface="方正姚体" pitchFamily="2" charset="-122"/>
              </a:rPr>
              <a:t>interviewDate</a:t>
            </a:r>
            <a:r>
              <a:rPr lang="zh-CN" altLang="zh-CN" sz="2400" b="1" dirty="0" smtClean="0">
                <a:latin typeface="方正姚体" pitchFamily="2" charset="-122"/>
                <a:ea typeface="方正姚体" pitchFamily="2" charset="-122"/>
              </a:rPr>
              <a:t>）</a:t>
            </a:r>
            <a:endParaRPr lang="en-US" altLang="zh-CN" sz="2400" b="1" dirty="0" smtClean="0">
              <a:latin typeface="方正姚体" pitchFamily="2" charset="-122"/>
              <a:ea typeface="方正姚体" pitchFamily="2" charset="-122"/>
            </a:endParaRPr>
          </a:p>
          <a:p>
            <a:r>
              <a:rPr lang="en-US" altLang="zh-CN" sz="2400" b="1" dirty="0" smtClean="0">
                <a:latin typeface="方正姚体" pitchFamily="2" charset="-122"/>
                <a:ea typeface="方正姚体" pitchFamily="2" charset="-122"/>
              </a:rPr>
              <a:t>                </a:t>
            </a:r>
            <a:r>
              <a:rPr lang="zh-CN" altLang="zh-CN" sz="2400" b="1" dirty="0" smtClean="0">
                <a:latin typeface="方正姚体" pitchFamily="2" charset="-122"/>
                <a:ea typeface="方正姚体" pitchFamily="2" charset="-122"/>
              </a:rPr>
              <a:t>（</a:t>
            </a:r>
            <a:r>
              <a:rPr lang="en-US" altLang="zh-CN" sz="2400" b="1" dirty="0" err="1" smtClean="0">
                <a:latin typeface="方正姚体" pitchFamily="2" charset="-122"/>
                <a:ea typeface="方正姚体" pitchFamily="2" charset="-122"/>
              </a:rPr>
              <a:t>staffNo</a:t>
            </a:r>
            <a:r>
              <a:rPr lang="en-US" altLang="zh-CN" sz="2400" b="1" dirty="0" smtClean="0">
                <a:latin typeface="方正姚体" pitchFamily="2" charset="-122"/>
                <a:ea typeface="方正姚体" pitchFamily="2" charset="-122"/>
              </a:rPr>
              <a:t>, </a:t>
            </a:r>
            <a:r>
              <a:rPr lang="en-US" altLang="zh-CN" sz="2400" b="1" dirty="0" err="1" smtClean="0">
                <a:latin typeface="方正姚体" pitchFamily="2" charset="-122"/>
                <a:ea typeface="方正姚体" pitchFamily="2" charset="-122"/>
              </a:rPr>
              <a:t>interviewDate</a:t>
            </a:r>
            <a:r>
              <a:rPr lang="en-US" altLang="zh-CN" sz="2400" b="1" dirty="0" smtClean="0">
                <a:latin typeface="方正姚体" pitchFamily="2" charset="-122"/>
                <a:ea typeface="方正姚体" pitchFamily="2" charset="-122"/>
              </a:rPr>
              <a:t>, </a:t>
            </a:r>
            <a:r>
              <a:rPr lang="en-US" altLang="zh-CN" sz="2400" b="1" dirty="0" err="1" smtClean="0">
                <a:latin typeface="方正姚体" pitchFamily="2" charset="-122"/>
                <a:ea typeface="方正姚体" pitchFamily="2" charset="-122"/>
              </a:rPr>
              <a:t>interviewTime</a:t>
            </a:r>
            <a:r>
              <a:rPr lang="zh-CN" altLang="zh-CN" sz="2400" b="1" dirty="0" smtClean="0">
                <a:latin typeface="方正姚体" pitchFamily="2" charset="-122"/>
                <a:ea typeface="方正姚体" pitchFamily="2" charset="-122"/>
              </a:rPr>
              <a:t>）</a:t>
            </a:r>
            <a:endParaRPr lang="en-US" altLang="zh-CN" sz="2400" b="1" dirty="0" smtClean="0">
              <a:latin typeface="方正姚体" pitchFamily="2" charset="-122"/>
              <a:ea typeface="方正姚体" pitchFamily="2" charset="-122"/>
            </a:endParaRPr>
          </a:p>
          <a:p>
            <a:r>
              <a:rPr lang="en-US" altLang="zh-CN" sz="2400" b="1" dirty="0" smtClean="0">
                <a:latin typeface="方正姚体" pitchFamily="2" charset="-122"/>
                <a:ea typeface="方正姚体" pitchFamily="2" charset="-122"/>
              </a:rPr>
              <a:t>                </a:t>
            </a:r>
            <a:r>
              <a:rPr lang="zh-CN" altLang="zh-CN" sz="2400" b="1" dirty="0" smtClean="0">
                <a:latin typeface="方正姚体" pitchFamily="2" charset="-122"/>
                <a:ea typeface="方正姚体" pitchFamily="2" charset="-122"/>
              </a:rPr>
              <a:t>（</a:t>
            </a:r>
            <a:r>
              <a:rPr lang="en-US" altLang="zh-CN" sz="2400" b="1" dirty="0" err="1" smtClean="0">
                <a:latin typeface="方正姚体" pitchFamily="2" charset="-122"/>
                <a:ea typeface="方正姚体" pitchFamily="2" charset="-122"/>
              </a:rPr>
              <a:t>roomNo</a:t>
            </a:r>
            <a:r>
              <a:rPr lang="en-US" altLang="zh-CN" sz="2400" b="1" dirty="0" smtClean="0">
                <a:latin typeface="方正姚体" pitchFamily="2" charset="-122"/>
                <a:ea typeface="方正姚体" pitchFamily="2" charset="-122"/>
              </a:rPr>
              <a:t>, </a:t>
            </a:r>
            <a:r>
              <a:rPr lang="en-US" altLang="zh-CN" sz="2400" b="1" dirty="0" err="1" smtClean="0">
                <a:latin typeface="方正姚体" pitchFamily="2" charset="-122"/>
                <a:ea typeface="方正姚体" pitchFamily="2" charset="-122"/>
              </a:rPr>
              <a:t>interviewDate</a:t>
            </a:r>
            <a:r>
              <a:rPr lang="en-US" altLang="zh-CN" sz="2400" b="1" dirty="0" smtClean="0">
                <a:latin typeface="方正姚体" pitchFamily="2" charset="-122"/>
                <a:ea typeface="方正姚体" pitchFamily="2" charset="-122"/>
              </a:rPr>
              <a:t>, </a:t>
            </a:r>
            <a:r>
              <a:rPr lang="en-US" altLang="zh-CN" sz="2400" b="1" dirty="0" err="1" smtClean="0">
                <a:latin typeface="方正姚体" pitchFamily="2" charset="-122"/>
                <a:ea typeface="方正姚体" pitchFamily="2" charset="-122"/>
              </a:rPr>
              <a:t>interviewTime</a:t>
            </a:r>
            <a:r>
              <a:rPr lang="zh-CN" altLang="zh-CN" sz="2400" b="1" dirty="0" smtClean="0">
                <a:latin typeface="方正姚体" pitchFamily="2" charset="-122"/>
                <a:ea typeface="方正姚体" pitchFamily="2" charset="-122"/>
              </a:rPr>
              <a:t>）</a:t>
            </a:r>
            <a:endParaRPr lang="zh-CN" altLang="en-US" sz="2400" b="1" dirty="0">
              <a:latin typeface="方正姚体" pitchFamily="2" charset="-122"/>
              <a:ea typeface="方正姚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strVal val="#ppt_w*0.70"/>
                                          </p:val>
                                        </p:tav>
                                        <p:tav tm="100000">
                                          <p:val>
                                            <p:strVal val="#ppt_w"/>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animEffect transition="in" filter="fade">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9"/>
                                        </p:tgtEl>
                                        <p:attrNameLst>
                                          <p:attrName>style.visibility</p:attrName>
                                        </p:attrNameLst>
                                      </p:cBhvr>
                                      <p:to>
                                        <p:strVal val="visible"/>
                                      </p:to>
                                    </p:set>
                                    <p:anim calcmode="discrete" valueType="clr">
                                      <p:cBhvr override="childStyle">
                                        <p:cTn id="24"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9"/>
                                        </p:tgtEl>
                                        <p:attrNameLst>
                                          <p:attrName>fillcolor</p:attrName>
                                        </p:attrNameLst>
                                      </p:cBhvr>
                                      <p:tavLst>
                                        <p:tav tm="0">
                                          <p:val>
                                            <p:clrVal>
                                              <a:schemeClr val="accent2"/>
                                            </p:clrVal>
                                          </p:val>
                                        </p:tav>
                                        <p:tav tm="50000">
                                          <p:val>
                                            <p:clrVal>
                                              <a:schemeClr val="hlink"/>
                                            </p:clrVal>
                                          </p:val>
                                        </p:tav>
                                      </p:tavLst>
                                    </p:anim>
                                    <p:set>
                                      <p:cBhvr>
                                        <p:cTn id="26" dur="80"/>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函数依赖关系</a:t>
            </a:r>
            <a:endParaRPr lang="zh-CN" altLang="en-US" dirty="0"/>
          </a:p>
        </p:txBody>
      </p:sp>
      <p:sp>
        <p:nvSpPr>
          <p:cNvPr id="3" name="内容占位符 2"/>
          <p:cNvSpPr>
            <a:spLocks noGrp="1"/>
          </p:cNvSpPr>
          <p:nvPr>
            <p:ph idx="1"/>
          </p:nvPr>
        </p:nvSpPr>
        <p:spPr>
          <a:xfrm>
            <a:off x="395536" y="1414934"/>
            <a:ext cx="8496944" cy="4678362"/>
          </a:xfrm>
        </p:spPr>
        <p:txBody>
          <a:bodyPr/>
          <a:lstStyle/>
          <a:p>
            <a:pPr>
              <a:buNone/>
            </a:pPr>
            <a:r>
              <a:rPr lang="en-US" altLang="zh-CN" sz="2800" dirty="0" smtClean="0"/>
              <a:t>fd1</a:t>
            </a:r>
            <a:r>
              <a:rPr lang="zh-CN" altLang="zh-CN" sz="2800" dirty="0" smtClean="0"/>
              <a:t>：</a:t>
            </a:r>
            <a:r>
              <a:rPr lang="zh-CN" altLang="zh-CN" sz="2800" dirty="0" smtClean="0">
                <a:solidFill>
                  <a:srgbClr val="FF0000"/>
                </a:solidFill>
              </a:rPr>
              <a:t>（</a:t>
            </a:r>
            <a:r>
              <a:rPr lang="en-US" altLang="zh-CN" sz="2800" dirty="0" err="1" smtClean="0">
                <a:solidFill>
                  <a:srgbClr val="FF0000"/>
                </a:solidFill>
              </a:rPr>
              <a:t>clientNo</a:t>
            </a:r>
            <a:r>
              <a:rPr lang="en-US" altLang="zh-CN" sz="2800" dirty="0" smtClean="0">
                <a:solidFill>
                  <a:srgbClr val="FF0000"/>
                </a:solidFill>
              </a:rPr>
              <a:t>, </a:t>
            </a:r>
            <a:r>
              <a:rPr lang="en-US" altLang="zh-CN" sz="2800" dirty="0" err="1" smtClean="0">
                <a:solidFill>
                  <a:srgbClr val="FF0000"/>
                </a:solidFill>
              </a:rPr>
              <a:t>interviewDate</a:t>
            </a:r>
            <a:r>
              <a:rPr lang="zh-CN" altLang="zh-CN" sz="2800" dirty="0" smtClean="0">
                <a:solidFill>
                  <a:srgbClr val="FF0000"/>
                </a:solidFill>
              </a:rPr>
              <a:t>）→</a:t>
            </a:r>
            <a:r>
              <a:rPr lang="en-US" altLang="zh-CN" sz="2800" dirty="0" smtClean="0">
                <a:solidFill>
                  <a:srgbClr val="FF0000"/>
                </a:solidFill>
              </a:rPr>
              <a:t> </a:t>
            </a:r>
            <a:r>
              <a:rPr lang="en-US" altLang="zh-CN" sz="2800" dirty="0" err="1" smtClean="0">
                <a:solidFill>
                  <a:srgbClr val="FF0000"/>
                </a:solidFill>
              </a:rPr>
              <a:t>interviewTime</a:t>
            </a:r>
            <a:r>
              <a:rPr lang="en-US" altLang="zh-CN" sz="2800" dirty="0" smtClean="0">
                <a:solidFill>
                  <a:srgbClr val="FF0000"/>
                </a:solidFill>
              </a:rPr>
              <a:t>, </a:t>
            </a:r>
            <a:r>
              <a:rPr lang="en-US" altLang="zh-CN" sz="2800" dirty="0" err="1" smtClean="0">
                <a:solidFill>
                  <a:srgbClr val="FF0000"/>
                </a:solidFill>
              </a:rPr>
              <a:t>staffNo</a:t>
            </a:r>
            <a:r>
              <a:rPr lang="en-US" altLang="zh-CN" sz="2800" dirty="0" smtClean="0">
                <a:solidFill>
                  <a:srgbClr val="FF0000"/>
                </a:solidFill>
              </a:rPr>
              <a:t>, </a:t>
            </a:r>
            <a:r>
              <a:rPr lang="en-US" altLang="zh-CN" sz="2800" dirty="0" err="1" smtClean="0">
                <a:solidFill>
                  <a:srgbClr val="FF0000"/>
                </a:solidFill>
              </a:rPr>
              <a:t>roomNo</a:t>
            </a:r>
            <a:r>
              <a:rPr lang="en-US" altLang="zh-CN" sz="2800" dirty="0" smtClean="0">
                <a:solidFill>
                  <a:srgbClr val="FF0000"/>
                </a:solidFill>
              </a:rPr>
              <a:t>  </a:t>
            </a:r>
            <a:r>
              <a:rPr lang="zh-CN" altLang="zh-CN" sz="2800" dirty="0" smtClean="0">
                <a:solidFill>
                  <a:srgbClr val="7030A0"/>
                </a:solidFill>
              </a:rPr>
              <a:t>（主键）</a:t>
            </a:r>
          </a:p>
          <a:p>
            <a:pPr>
              <a:buNone/>
            </a:pPr>
            <a:r>
              <a:rPr lang="en-US" altLang="zh-CN" sz="2800" dirty="0" smtClean="0"/>
              <a:t>fd2</a:t>
            </a:r>
            <a:r>
              <a:rPr lang="zh-CN" altLang="zh-CN" sz="2800" dirty="0" smtClean="0"/>
              <a:t>：</a:t>
            </a:r>
            <a:r>
              <a:rPr lang="zh-CN" altLang="zh-CN" sz="2800" dirty="0" smtClean="0">
                <a:solidFill>
                  <a:srgbClr val="006600"/>
                </a:solidFill>
              </a:rPr>
              <a:t>（</a:t>
            </a:r>
            <a:r>
              <a:rPr lang="en-US" altLang="zh-CN" sz="2800" dirty="0" err="1" smtClean="0">
                <a:solidFill>
                  <a:srgbClr val="006600"/>
                </a:solidFill>
              </a:rPr>
              <a:t>staffNo</a:t>
            </a:r>
            <a:r>
              <a:rPr lang="en-US" altLang="zh-CN" sz="2800" dirty="0" smtClean="0">
                <a:solidFill>
                  <a:srgbClr val="006600"/>
                </a:solidFill>
              </a:rPr>
              <a:t>, </a:t>
            </a:r>
            <a:r>
              <a:rPr lang="en-US" altLang="zh-CN" sz="2800" dirty="0" err="1" smtClean="0">
                <a:solidFill>
                  <a:srgbClr val="006600"/>
                </a:solidFill>
              </a:rPr>
              <a:t>interviewDate</a:t>
            </a:r>
            <a:r>
              <a:rPr lang="en-US" altLang="zh-CN" sz="2800" dirty="0" smtClean="0">
                <a:solidFill>
                  <a:srgbClr val="006600"/>
                </a:solidFill>
              </a:rPr>
              <a:t>, </a:t>
            </a:r>
            <a:r>
              <a:rPr lang="en-US" altLang="zh-CN" sz="2800" dirty="0" err="1" smtClean="0">
                <a:solidFill>
                  <a:srgbClr val="006600"/>
                </a:solidFill>
              </a:rPr>
              <a:t>interviewTime</a:t>
            </a:r>
            <a:r>
              <a:rPr lang="zh-CN" altLang="zh-CN" sz="2800" dirty="0" smtClean="0">
                <a:solidFill>
                  <a:srgbClr val="006600"/>
                </a:solidFill>
              </a:rPr>
              <a:t>）→</a:t>
            </a:r>
            <a:r>
              <a:rPr lang="en-US" altLang="zh-CN" sz="2800" dirty="0" smtClean="0">
                <a:solidFill>
                  <a:srgbClr val="006600"/>
                </a:solidFill>
              </a:rPr>
              <a:t> </a:t>
            </a:r>
            <a:r>
              <a:rPr lang="en-US" altLang="zh-CN" sz="2800" dirty="0" err="1" smtClean="0">
                <a:solidFill>
                  <a:srgbClr val="006600"/>
                </a:solidFill>
              </a:rPr>
              <a:t>clientNo</a:t>
            </a:r>
            <a:r>
              <a:rPr lang="en-US" altLang="zh-CN" sz="2800" dirty="0" smtClean="0">
                <a:solidFill>
                  <a:srgbClr val="006600"/>
                </a:solidFill>
              </a:rPr>
              <a:t>                     </a:t>
            </a:r>
            <a:r>
              <a:rPr lang="zh-CN" altLang="zh-CN" sz="2800" dirty="0" smtClean="0">
                <a:solidFill>
                  <a:srgbClr val="7030A0"/>
                </a:solidFill>
              </a:rPr>
              <a:t>（候选键）</a:t>
            </a:r>
          </a:p>
          <a:p>
            <a:pPr>
              <a:buNone/>
            </a:pPr>
            <a:r>
              <a:rPr lang="en-US" altLang="zh-CN" sz="2800" dirty="0" smtClean="0"/>
              <a:t>fd3</a:t>
            </a:r>
            <a:r>
              <a:rPr lang="zh-CN" altLang="zh-CN" sz="2800" dirty="0" smtClean="0"/>
              <a:t>：</a:t>
            </a:r>
            <a:r>
              <a:rPr lang="zh-CN" altLang="zh-CN" sz="2800" dirty="0" smtClean="0">
                <a:solidFill>
                  <a:srgbClr val="C00000"/>
                </a:solidFill>
              </a:rPr>
              <a:t>（</a:t>
            </a:r>
            <a:r>
              <a:rPr lang="en-US" altLang="zh-CN" sz="2800" dirty="0" err="1" smtClean="0">
                <a:solidFill>
                  <a:srgbClr val="C00000"/>
                </a:solidFill>
              </a:rPr>
              <a:t>roomNo</a:t>
            </a:r>
            <a:r>
              <a:rPr lang="en-US" altLang="zh-CN" sz="2800" dirty="0" smtClean="0">
                <a:solidFill>
                  <a:srgbClr val="C00000"/>
                </a:solidFill>
              </a:rPr>
              <a:t>, </a:t>
            </a:r>
            <a:r>
              <a:rPr lang="en-US" altLang="zh-CN" sz="2800" dirty="0" err="1" smtClean="0">
                <a:solidFill>
                  <a:srgbClr val="C00000"/>
                </a:solidFill>
              </a:rPr>
              <a:t>interviewDate</a:t>
            </a:r>
            <a:r>
              <a:rPr lang="en-US" altLang="zh-CN" sz="2800" dirty="0" smtClean="0">
                <a:solidFill>
                  <a:srgbClr val="C00000"/>
                </a:solidFill>
              </a:rPr>
              <a:t>, </a:t>
            </a:r>
            <a:r>
              <a:rPr lang="en-US" altLang="zh-CN" sz="2800" dirty="0" err="1" smtClean="0">
                <a:solidFill>
                  <a:srgbClr val="C00000"/>
                </a:solidFill>
              </a:rPr>
              <a:t>interviewTime</a:t>
            </a:r>
            <a:r>
              <a:rPr lang="zh-CN" altLang="zh-CN" sz="2800" dirty="0" smtClean="0">
                <a:solidFill>
                  <a:srgbClr val="C00000"/>
                </a:solidFill>
              </a:rPr>
              <a:t>）→</a:t>
            </a:r>
            <a:r>
              <a:rPr lang="en-US" altLang="zh-CN" sz="2800" dirty="0" smtClean="0">
                <a:solidFill>
                  <a:srgbClr val="C00000"/>
                </a:solidFill>
              </a:rPr>
              <a:t> </a:t>
            </a:r>
            <a:r>
              <a:rPr lang="en-US" altLang="zh-CN" sz="2800" dirty="0" err="1" smtClean="0">
                <a:solidFill>
                  <a:srgbClr val="C00000"/>
                </a:solidFill>
              </a:rPr>
              <a:t>stuffNo</a:t>
            </a:r>
            <a:r>
              <a:rPr lang="en-US" altLang="zh-CN" sz="2800" dirty="0" smtClean="0">
                <a:solidFill>
                  <a:srgbClr val="C00000"/>
                </a:solidFill>
              </a:rPr>
              <a:t>, </a:t>
            </a:r>
            <a:r>
              <a:rPr lang="en-US" altLang="zh-CN" sz="2800" dirty="0" err="1" smtClean="0">
                <a:solidFill>
                  <a:srgbClr val="C00000"/>
                </a:solidFill>
              </a:rPr>
              <a:t>ClientNo</a:t>
            </a:r>
            <a:r>
              <a:rPr lang="en-US" altLang="zh-CN" sz="2800" dirty="0" smtClean="0">
                <a:solidFill>
                  <a:srgbClr val="C00000"/>
                </a:solidFill>
              </a:rPr>
              <a:t>            </a:t>
            </a:r>
            <a:r>
              <a:rPr lang="zh-CN" altLang="zh-CN" sz="2800" dirty="0" smtClean="0">
                <a:solidFill>
                  <a:srgbClr val="7030A0"/>
                </a:solidFill>
              </a:rPr>
              <a:t>（候选键）</a:t>
            </a:r>
          </a:p>
          <a:p>
            <a:pPr>
              <a:buNone/>
            </a:pPr>
            <a:r>
              <a:rPr lang="en-US" altLang="zh-CN" sz="2800" dirty="0" smtClean="0"/>
              <a:t>fd4</a:t>
            </a:r>
            <a:r>
              <a:rPr lang="zh-CN" altLang="zh-CN" sz="2800" dirty="0" smtClean="0"/>
              <a:t>：</a:t>
            </a:r>
            <a:r>
              <a:rPr lang="zh-CN" altLang="zh-CN" sz="2800" dirty="0" smtClean="0">
                <a:solidFill>
                  <a:srgbClr val="0000FF"/>
                </a:solidFill>
              </a:rPr>
              <a:t>（</a:t>
            </a:r>
            <a:r>
              <a:rPr lang="en-US" altLang="zh-CN" sz="2800" dirty="0" err="1" smtClean="0">
                <a:solidFill>
                  <a:srgbClr val="0000FF"/>
                </a:solidFill>
              </a:rPr>
              <a:t>staffNo</a:t>
            </a:r>
            <a:r>
              <a:rPr lang="en-US" altLang="zh-CN" sz="2800" dirty="0" smtClean="0">
                <a:solidFill>
                  <a:srgbClr val="0000FF"/>
                </a:solidFill>
              </a:rPr>
              <a:t>, </a:t>
            </a:r>
            <a:r>
              <a:rPr lang="en-US" altLang="zh-CN" sz="2800" dirty="0" err="1" smtClean="0">
                <a:solidFill>
                  <a:srgbClr val="0000FF"/>
                </a:solidFill>
              </a:rPr>
              <a:t>interviewDate</a:t>
            </a:r>
            <a:r>
              <a:rPr lang="zh-CN" altLang="zh-CN" sz="2800" dirty="0" smtClean="0">
                <a:solidFill>
                  <a:srgbClr val="0000FF"/>
                </a:solidFill>
              </a:rPr>
              <a:t>） →</a:t>
            </a:r>
            <a:r>
              <a:rPr lang="en-US" altLang="zh-CN" sz="2800" dirty="0" smtClean="0">
                <a:solidFill>
                  <a:srgbClr val="0000FF"/>
                </a:solidFill>
              </a:rPr>
              <a:t> </a:t>
            </a:r>
            <a:r>
              <a:rPr lang="en-US" altLang="zh-CN" sz="2800" dirty="0" err="1" smtClean="0">
                <a:solidFill>
                  <a:srgbClr val="0000FF"/>
                </a:solidFill>
              </a:rPr>
              <a:t>roomNo</a:t>
            </a:r>
            <a:endParaRPr lang="zh-CN" altLang="en-US" sz="2800" dirty="0">
              <a:solidFill>
                <a:srgbClr val="0000FF"/>
              </a:solidFill>
            </a:endParaRPr>
          </a:p>
        </p:txBody>
      </p:sp>
      <p:sp>
        <p:nvSpPr>
          <p:cNvPr id="4" name="日期占位符 3"/>
          <p:cNvSpPr>
            <a:spLocks noGrp="1"/>
          </p:cNvSpPr>
          <p:nvPr>
            <p:ph type="dt" sz="half" idx="10"/>
          </p:nvPr>
        </p:nvSpPr>
        <p:spPr/>
        <p:txBody>
          <a:bodyPr/>
          <a:lstStyle/>
          <a:p>
            <a:pPr>
              <a:defRPr/>
            </a:pPr>
            <a:fld id="{FCAB2EF5-EE29-48B0-BED4-3C2CF325277F}"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78</a:t>
            </a:fld>
            <a:endParaRPr lang="zh-CN"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r>
              <a:rPr lang="en-US" altLang="zh-CN" dirty="0" smtClean="0"/>
              <a:t>fd4</a:t>
            </a:r>
            <a:endParaRPr lang="zh-CN" altLang="en-US" dirty="0"/>
          </a:p>
        </p:txBody>
      </p:sp>
      <p:sp>
        <p:nvSpPr>
          <p:cNvPr id="3" name="内容占位符 2"/>
          <p:cNvSpPr>
            <a:spLocks noGrp="1"/>
          </p:cNvSpPr>
          <p:nvPr>
            <p:ph idx="1"/>
          </p:nvPr>
        </p:nvSpPr>
        <p:spPr>
          <a:xfrm>
            <a:off x="467544" y="1269518"/>
            <a:ext cx="8208912" cy="4823778"/>
          </a:xfrm>
        </p:spPr>
        <p:txBody>
          <a:bodyPr/>
          <a:lstStyle/>
          <a:p>
            <a:pPr>
              <a:buNone/>
            </a:pPr>
            <a:r>
              <a:rPr lang="en-US" altLang="zh-CN" sz="3200" dirty="0" smtClean="0"/>
              <a:t>fd4</a:t>
            </a:r>
            <a:r>
              <a:rPr lang="zh-CN" altLang="zh-CN" sz="3200" dirty="0" smtClean="0"/>
              <a:t>：</a:t>
            </a:r>
            <a:r>
              <a:rPr lang="zh-CN" altLang="zh-CN" sz="3000" dirty="0" smtClean="0">
                <a:solidFill>
                  <a:srgbClr val="0000FF"/>
                </a:solidFill>
              </a:rPr>
              <a:t>（</a:t>
            </a:r>
            <a:r>
              <a:rPr lang="en-US" altLang="zh-CN" sz="3000" dirty="0" err="1" smtClean="0">
                <a:solidFill>
                  <a:srgbClr val="0000FF"/>
                </a:solidFill>
              </a:rPr>
              <a:t>staffNo</a:t>
            </a:r>
            <a:r>
              <a:rPr lang="en-US" altLang="zh-CN" sz="3000" dirty="0" smtClean="0">
                <a:solidFill>
                  <a:srgbClr val="0000FF"/>
                </a:solidFill>
              </a:rPr>
              <a:t>, </a:t>
            </a:r>
            <a:r>
              <a:rPr lang="en-US" altLang="zh-CN" sz="3000" dirty="0" err="1" smtClean="0">
                <a:solidFill>
                  <a:srgbClr val="0000FF"/>
                </a:solidFill>
              </a:rPr>
              <a:t>interviewDate</a:t>
            </a:r>
            <a:r>
              <a:rPr lang="zh-CN" altLang="zh-CN" sz="3000" dirty="0" smtClean="0">
                <a:solidFill>
                  <a:srgbClr val="0000FF"/>
                </a:solidFill>
              </a:rPr>
              <a:t>）→</a:t>
            </a:r>
            <a:r>
              <a:rPr lang="en-US" altLang="zh-CN" sz="3000" dirty="0" err="1" smtClean="0">
                <a:solidFill>
                  <a:srgbClr val="0000FF"/>
                </a:solidFill>
              </a:rPr>
              <a:t>roomNo</a:t>
            </a:r>
            <a:endParaRPr lang="en-US" altLang="zh-CN" sz="3000" dirty="0" smtClean="0"/>
          </a:p>
          <a:p>
            <a:r>
              <a:rPr lang="zh-CN" altLang="en-US" sz="3000" dirty="0" smtClean="0"/>
              <a:t>虽然</a:t>
            </a:r>
            <a:r>
              <a:rPr lang="zh-CN" altLang="zh-CN" sz="3000" dirty="0" smtClean="0"/>
              <a:t>（</a:t>
            </a:r>
            <a:r>
              <a:rPr lang="en-US" altLang="zh-CN" sz="3000" dirty="0" err="1" smtClean="0"/>
              <a:t>staffNo</a:t>
            </a:r>
            <a:r>
              <a:rPr lang="en-US" altLang="zh-CN" sz="3000" dirty="0" smtClean="0"/>
              <a:t>, </a:t>
            </a:r>
            <a:r>
              <a:rPr lang="en-US" altLang="zh-CN" sz="3000" dirty="0" err="1" smtClean="0"/>
              <a:t>interviewDate</a:t>
            </a:r>
            <a:r>
              <a:rPr lang="zh-CN" altLang="zh-CN" sz="3000" dirty="0" smtClean="0"/>
              <a:t>）不是候选键，但由于</a:t>
            </a:r>
            <a:r>
              <a:rPr lang="en-US" altLang="zh-CN" sz="3000" dirty="0" err="1" smtClean="0"/>
              <a:t>roomNo</a:t>
            </a:r>
            <a:r>
              <a:rPr lang="zh-CN" altLang="zh-CN" sz="3000" dirty="0" smtClean="0"/>
              <a:t>是候选键（</a:t>
            </a:r>
            <a:r>
              <a:rPr lang="en-US" altLang="zh-CN" sz="3000" dirty="0" err="1" smtClean="0"/>
              <a:t>roomNo</a:t>
            </a:r>
            <a:r>
              <a:rPr lang="en-US" altLang="zh-CN" sz="3000" dirty="0" smtClean="0"/>
              <a:t>, </a:t>
            </a:r>
            <a:r>
              <a:rPr lang="en-US" altLang="zh-CN" sz="3000" dirty="0" err="1" smtClean="0"/>
              <a:t>interviewDate</a:t>
            </a:r>
            <a:r>
              <a:rPr lang="en-US" altLang="zh-CN" sz="3000" dirty="0" smtClean="0"/>
              <a:t>, </a:t>
            </a:r>
            <a:r>
              <a:rPr lang="en-US" altLang="zh-CN" sz="3000" dirty="0" err="1" smtClean="0"/>
              <a:t>interviewTime</a:t>
            </a:r>
            <a:r>
              <a:rPr lang="zh-CN" altLang="zh-CN" sz="3000" dirty="0" smtClean="0"/>
              <a:t>）中的一个属性，因此，这个函数依赖是</a:t>
            </a:r>
            <a:r>
              <a:rPr lang="en-US" altLang="zh-CN" sz="3000" dirty="0" smtClean="0"/>
              <a:t>3NF</a:t>
            </a:r>
            <a:r>
              <a:rPr lang="zh-CN" altLang="zh-CN" sz="3000" dirty="0" smtClean="0"/>
              <a:t>所允许的。</a:t>
            </a:r>
            <a:endParaRPr lang="en-US" altLang="zh-CN" sz="3000" dirty="0" smtClean="0"/>
          </a:p>
          <a:p>
            <a:r>
              <a:rPr lang="zh-CN" altLang="zh-CN" sz="3000" dirty="0" smtClean="0"/>
              <a:t>又由于在主键（</a:t>
            </a:r>
            <a:r>
              <a:rPr lang="en-US" altLang="zh-CN" sz="3000" dirty="0" err="1" smtClean="0"/>
              <a:t>clientNo</a:t>
            </a:r>
            <a:r>
              <a:rPr lang="en-US" altLang="zh-CN" sz="3000" dirty="0" smtClean="0"/>
              <a:t>, </a:t>
            </a:r>
            <a:r>
              <a:rPr lang="en-US" altLang="zh-CN" sz="3000" dirty="0" err="1" smtClean="0"/>
              <a:t>interviewDate</a:t>
            </a:r>
            <a:r>
              <a:rPr lang="zh-CN" altLang="zh-CN" sz="3000" dirty="0" smtClean="0"/>
              <a:t>）上没有部分依赖关系或传递依赖关系，因此</a:t>
            </a:r>
            <a:r>
              <a:rPr lang="en-US" altLang="zh-CN" sz="3000" dirty="0" err="1" smtClean="0"/>
              <a:t>ClientInterview</a:t>
            </a:r>
            <a:r>
              <a:rPr lang="zh-CN" altLang="zh-CN" sz="3000" dirty="0" smtClean="0"/>
              <a:t>关系</a:t>
            </a:r>
            <a:r>
              <a:rPr lang="zh-CN" altLang="zh-CN" sz="3000" dirty="0" smtClean="0">
                <a:solidFill>
                  <a:srgbClr val="FF0000"/>
                </a:solidFill>
              </a:rPr>
              <a:t>是</a:t>
            </a:r>
            <a:r>
              <a:rPr lang="en-US" altLang="zh-CN" sz="3000" dirty="0" smtClean="0">
                <a:solidFill>
                  <a:srgbClr val="FF0000"/>
                </a:solidFill>
              </a:rPr>
              <a:t>3NF</a:t>
            </a:r>
            <a:r>
              <a:rPr lang="zh-CN" altLang="zh-CN" sz="3000" dirty="0" smtClean="0">
                <a:solidFill>
                  <a:srgbClr val="FF0000"/>
                </a:solidFill>
              </a:rPr>
              <a:t>的</a:t>
            </a:r>
            <a:r>
              <a:rPr lang="zh-CN" altLang="zh-CN" sz="3000" dirty="0" smtClean="0"/>
              <a:t>。</a:t>
            </a:r>
            <a:endParaRPr lang="en-US" altLang="zh-CN" sz="3000" dirty="0" smtClean="0"/>
          </a:p>
          <a:p>
            <a:r>
              <a:rPr lang="zh-CN" altLang="zh-CN" sz="3200" dirty="0" smtClean="0"/>
              <a:t>但</a:t>
            </a:r>
            <a:r>
              <a:rPr lang="zh-CN" altLang="zh-CN" sz="3200" dirty="0" smtClean="0">
                <a:solidFill>
                  <a:srgbClr val="FF0000"/>
                </a:solidFill>
              </a:rPr>
              <a:t>不是</a:t>
            </a:r>
            <a:r>
              <a:rPr lang="en-US" altLang="zh-CN" sz="3200" dirty="0" smtClean="0">
                <a:solidFill>
                  <a:srgbClr val="FF0000"/>
                </a:solidFill>
              </a:rPr>
              <a:t>BCNF</a:t>
            </a:r>
            <a:r>
              <a:rPr lang="zh-CN" altLang="zh-CN" sz="3200" dirty="0" smtClean="0"/>
              <a:t>，因为决定因子不是候选键</a:t>
            </a:r>
            <a:r>
              <a:rPr lang="zh-CN" altLang="en-US" sz="3200" dirty="0" smtClean="0"/>
              <a:t>。</a:t>
            </a:r>
            <a:endParaRPr lang="zh-CN" altLang="en-US" sz="3000" dirty="0"/>
          </a:p>
        </p:txBody>
      </p:sp>
      <p:sp>
        <p:nvSpPr>
          <p:cNvPr id="4" name="日期占位符 3"/>
          <p:cNvSpPr>
            <a:spLocks noGrp="1"/>
          </p:cNvSpPr>
          <p:nvPr>
            <p:ph type="dt" sz="half" idx="10"/>
          </p:nvPr>
        </p:nvSpPr>
        <p:spPr/>
        <p:txBody>
          <a:bodyPr/>
          <a:lstStyle/>
          <a:p>
            <a:pPr>
              <a:defRPr/>
            </a:pPr>
            <a:fld id="{2BFF60CE-C052-4E41-B78F-DEDAC8B4CACF}"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79</a:t>
            </a:fld>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dirty="0" smtClean="0"/>
              <a:t>8.1.2 </a:t>
            </a:r>
            <a:r>
              <a:rPr lang="zh-CN" altLang="en-US" dirty="0" smtClean="0"/>
              <a:t>一些术语和符号</a:t>
            </a:r>
          </a:p>
        </p:txBody>
      </p:sp>
      <p:sp>
        <p:nvSpPr>
          <p:cNvPr id="13315" name="Rectangle 3"/>
          <p:cNvSpPr>
            <a:spLocks noGrp="1" noChangeArrowheads="1"/>
          </p:cNvSpPr>
          <p:nvPr>
            <p:ph type="body" idx="1"/>
          </p:nvPr>
        </p:nvSpPr>
        <p:spPr>
          <a:xfrm>
            <a:off x="179388" y="1412875"/>
            <a:ext cx="8659812" cy="4680421"/>
          </a:xfrm>
        </p:spPr>
        <p:txBody>
          <a:bodyPr/>
          <a:lstStyle/>
          <a:p>
            <a:pPr algn="just">
              <a:buFontTx/>
              <a:buNone/>
            </a:pPr>
            <a:r>
              <a:rPr lang="zh-CN" altLang="en-US" sz="3700" dirty="0" smtClean="0"/>
              <a:t>（</a:t>
            </a:r>
            <a:r>
              <a:rPr lang="en-US" altLang="zh-CN" sz="3700" dirty="0" smtClean="0"/>
              <a:t>1</a:t>
            </a:r>
            <a:r>
              <a:rPr lang="zh-CN" altLang="en-US" sz="3700" dirty="0" smtClean="0"/>
              <a:t>）如果</a:t>
            </a:r>
            <a:r>
              <a:rPr lang="en-US" altLang="zh-CN" sz="3700" i="1" dirty="0" smtClean="0"/>
              <a:t>X</a:t>
            </a:r>
            <a:r>
              <a:rPr lang="en-US" altLang="zh-CN" sz="3700" dirty="0" smtClean="0"/>
              <a:t>→</a:t>
            </a:r>
            <a:r>
              <a:rPr lang="en-US" altLang="zh-CN" sz="3700" i="1" dirty="0" smtClean="0"/>
              <a:t>Y</a:t>
            </a:r>
            <a:r>
              <a:rPr lang="zh-CN" altLang="en-US" sz="3700" dirty="0" smtClean="0"/>
              <a:t>，但</a:t>
            </a:r>
            <a:r>
              <a:rPr lang="en-US" altLang="zh-CN" sz="3700" i="1" dirty="0" smtClean="0"/>
              <a:t>Y</a:t>
            </a:r>
            <a:r>
              <a:rPr lang="zh-CN" altLang="en-US" sz="3700" dirty="0" smtClean="0"/>
              <a:t>不包含于</a:t>
            </a:r>
            <a:r>
              <a:rPr lang="en-US" altLang="zh-CN" sz="3700" i="1" dirty="0" smtClean="0"/>
              <a:t>X</a:t>
            </a:r>
            <a:r>
              <a:rPr lang="zh-CN" altLang="en-US" sz="3700" dirty="0" smtClean="0"/>
              <a:t>，则称</a:t>
            </a:r>
          </a:p>
          <a:p>
            <a:pPr algn="just">
              <a:buFontTx/>
              <a:buNone/>
            </a:pPr>
            <a:r>
              <a:rPr lang="zh-CN" altLang="en-US" sz="3700" dirty="0" smtClean="0"/>
              <a:t>		</a:t>
            </a:r>
            <a:r>
              <a:rPr lang="en-US" altLang="zh-CN" sz="3700" i="1" dirty="0" smtClean="0"/>
              <a:t>X</a:t>
            </a:r>
            <a:r>
              <a:rPr lang="en-US" altLang="zh-CN" sz="3700" dirty="0" smtClean="0"/>
              <a:t>→</a:t>
            </a:r>
            <a:r>
              <a:rPr lang="en-US" altLang="zh-CN" sz="3700" i="1" dirty="0" smtClean="0"/>
              <a:t>Y</a:t>
            </a:r>
            <a:r>
              <a:rPr lang="zh-CN" altLang="en-US" sz="3700" dirty="0" smtClean="0">
                <a:solidFill>
                  <a:srgbClr val="FF0000"/>
                </a:solidFill>
              </a:rPr>
              <a:t>是非平凡的函数依赖</a:t>
            </a:r>
            <a:r>
              <a:rPr lang="zh-CN" altLang="en-US" sz="3700" dirty="0" smtClean="0"/>
              <a:t>。</a:t>
            </a:r>
          </a:p>
          <a:p>
            <a:pPr algn="just">
              <a:buFontTx/>
              <a:buNone/>
            </a:pPr>
            <a:r>
              <a:rPr lang="zh-CN" altLang="en-US" sz="3300" dirty="0" smtClean="0"/>
              <a:t>（</a:t>
            </a:r>
            <a:r>
              <a:rPr lang="en-US" altLang="zh-CN" sz="3300" dirty="0" smtClean="0"/>
              <a:t>2</a:t>
            </a:r>
            <a:r>
              <a:rPr lang="zh-CN" altLang="en-US" sz="3300" dirty="0" smtClean="0"/>
              <a:t>）如</a:t>
            </a:r>
            <a:r>
              <a:rPr lang="zh-CN" altLang="en-US" sz="3700" dirty="0" smtClean="0"/>
              <a:t>果</a:t>
            </a:r>
            <a:r>
              <a:rPr lang="en-US" altLang="zh-CN" sz="3700" i="1" dirty="0" smtClean="0"/>
              <a:t>X</a:t>
            </a:r>
            <a:r>
              <a:rPr lang="en-US" altLang="zh-CN" sz="3700" dirty="0" smtClean="0"/>
              <a:t>→</a:t>
            </a:r>
            <a:r>
              <a:rPr lang="en-US" altLang="zh-CN" sz="3700" i="1" dirty="0" smtClean="0"/>
              <a:t>Y</a:t>
            </a:r>
            <a:r>
              <a:rPr lang="zh-CN" altLang="en-US" sz="3700" dirty="0" smtClean="0"/>
              <a:t>，但</a:t>
            </a:r>
            <a:r>
              <a:rPr lang="en-US" altLang="zh-CN" sz="3700" i="1" dirty="0" smtClean="0"/>
              <a:t>Y</a:t>
            </a:r>
            <a:r>
              <a:rPr lang="zh-CN" altLang="en-US" sz="3700" dirty="0" smtClean="0"/>
              <a:t>包含于</a:t>
            </a:r>
            <a:r>
              <a:rPr lang="en-US" altLang="zh-CN" sz="3700" i="1" dirty="0" smtClean="0"/>
              <a:t>X</a:t>
            </a:r>
            <a:r>
              <a:rPr lang="zh-CN" altLang="en-US" sz="3700" dirty="0" smtClean="0"/>
              <a:t>，则称</a:t>
            </a:r>
          </a:p>
          <a:p>
            <a:pPr algn="just">
              <a:buFontTx/>
              <a:buNone/>
            </a:pPr>
            <a:r>
              <a:rPr lang="zh-CN" altLang="en-US" sz="3700" dirty="0" smtClean="0"/>
              <a:t>		</a:t>
            </a:r>
            <a:r>
              <a:rPr lang="en-US" altLang="zh-CN" sz="3700" i="1" dirty="0" smtClean="0"/>
              <a:t>X</a:t>
            </a:r>
            <a:r>
              <a:rPr lang="en-US" altLang="zh-CN" sz="3700" dirty="0" smtClean="0"/>
              <a:t>→</a:t>
            </a:r>
            <a:r>
              <a:rPr lang="en-US" altLang="zh-CN" sz="3700" i="1" dirty="0" smtClean="0"/>
              <a:t>Y</a:t>
            </a:r>
            <a:r>
              <a:rPr lang="zh-CN" altLang="en-US" sz="3700" dirty="0" smtClean="0">
                <a:solidFill>
                  <a:srgbClr val="FF0000"/>
                </a:solidFill>
              </a:rPr>
              <a:t>是平凡的函数依赖</a:t>
            </a:r>
            <a:r>
              <a:rPr lang="zh-CN" altLang="en-US" sz="3700" dirty="0" smtClean="0"/>
              <a:t>。</a:t>
            </a:r>
          </a:p>
          <a:p>
            <a:pPr algn="just">
              <a:buFontTx/>
              <a:buNone/>
            </a:pPr>
            <a:r>
              <a:rPr lang="en-US" altLang="zh-CN" sz="3700" dirty="0" smtClean="0"/>
              <a:t>  </a:t>
            </a:r>
            <a:r>
              <a:rPr lang="zh-CN" altLang="en-US" sz="3700" dirty="0" smtClean="0"/>
              <a:t>若无特别声明，我们讨论的都是非平凡的函数依赖。</a:t>
            </a:r>
          </a:p>
        </p:txBody>
      </p:sp>
      <p:sp>
        <p:nvSpPr>
          <p:cNvPr id="13316" name="日期占位符 3"/>
          <p:cNvSpPr>
            <a:spLocks noGrp="1"/>
          </p:cNvSpPr>
          <p:nvPr>
            <p:ph type="dt" sz="quarter" idx="10"/>
          </p:nvPr>
        </p:nvSpPr>
        <p:spPr>
          <a:noFill/>
        </p:spPr>
        <p:txBody>
          <a:bodyPr/>
          <a:lstStyle/>
          <a:p>
            <a:fld id="{AC812A6F-1C75-4E6B-BC83-A53C91A9C077}" type="datetime8">
              <a:rPr lang="zh-CN" altLang="en-US" smtClean="0">
                <a:ea typeface="宋体" charset="-122"/>
              </a:rPr>
              <a:t>2016年3月6日10时6分</a:t>
            </a:fld>
            <a:endParaRPr lang="zh-CN" altLang="en-US" smtClean="0">
              <a:ea typeface="宋体" charset="-122"/>
            </a:endParaRPr>
          </a:p>
        </p:txBody>
      </p:sp>
      <p:sp>
        <p:nvSpPr>
          <p:cNvPr id="13317" name="灯片编号占位符 4"/>
          <p:cNvSpPr>
            <a:spLocks noGrp="1"/>
          </p:cNvSpPr>
          <p:nvPr>
            <p:ph type="sldNum" sz="quarter" idx="12"/>
          </p:nvPr>
        </p:nvSpPr>
        <p:spPr>
          <a:noFill/>
        </p:spPr>
        <p:txBody>
          <a:bodyPr/>
          <a:lstStyle/>
          <a:p>
            <a:fld id="{65356558-E7BD-4523-8D76-C2ADE7B68A26}" type="slidenum">
              <a:rPr lang="zh-CN" altLang="en-US" smtClean="0">
                <a:ea typeface="宋体" charset="-122"/>
              </a:rPr>
              <a:pPr/>
              <a:t>8</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存在问题</a:t>
            </a:r>
            <a:endParaRPr lang="zh-CN" altLang="en-US" dirty="0"/>
          </a:p>
        </p:txBody>
      </p:sp>
      <p:sp>
        <p:nvSpPr>
          <p:cNvPr id="3" name="内容占位符 2"/>
          <p:cNvSpPr>
            <a:spLocks noGrp="1"/>
          </p:cNvSpPr>
          <p:nvPr>
            <p:ph idx="1"/>
          </p:nvPr>
        </p:nvSpPr>
        <p:spPr>
          <a:xfrm>
            <a:off x="323528" y="1268760"/>
            <a:ext cx="8424936" cy="2230090"/>
          </a:xfrm>
        </p:spPr>
        <p:txBody>
          <a:bodyPr/>
          <a:lstStyle/>
          <a:p>
            <a:r>
              <a:rPr lang="zh-CN" altLang="zh-CN" sz="3200" dirty="0" smtClean="0"/>
              <a:t>当要改变职员“</a:t>
            </a:r>
            <a:r>
              <a:rPr lang="en-US" altLang="zh-CN" sz="3200" dirty="0" smtClean="0"/>
              <a:t>Z005</a:t>
            </a:r>
            <a:r>
              <a:rPr lang="zh-CN" altLang="zh-CN" sz="3200" dirty="0" smtClean="0"/>
              <a:t>“在</a:t>
            </a:r>
            <a:r>
              <a:rPr lang="en-US" altLang="zh-CN" sz="3200" dirty="0" smtClean="0"/>
              <a:t>2009</a:t>
            </a:r>
            <a:r>
              <a:rPr lang="zh-CN" altLang="zh-CN" sz="3200" dirty="0" smtClean="0"/>
              <a:t>年</a:t>
            </a:r>
            <a:r>
              <a:rPr lang="en-US" altLang="zh-CN" sz="3200" dirty="0" smtClean="0"/>
              <a:t>10</a:t>
            </a:r>
            <a:r>
              <a:rPr lang="zh-CN" altLang="zh-CN" sz="3200" dirty="0" smtClean="0"/>
              <a:t>月</a:t>
            </a:r>
            <a:r>
              <a:rPr lang="en-US" altLang="zh-CN" sz="3200" dirty="0" smtClean="0"/>
              <a:t>20</a:t>
            </a:r>
            <a:r>
              <a:rPr lang="zh-CN" altLang="zh-CN" sz="3200" dirty="0" smtClean="0"/>
              <a:t>日的房间号时就需要更改关系中的两个元组。如果只有一个元组更新了房间号，而另一个元组没有更新，则会导致数据不一致。</a:t>
            </a:r>
            <a:endParaRPr lang="zh-CN" altLang="en-US" sz="3200" dirty="0"/>
          </a:p>
        </p:txBody>
      </p:sp>
      <p:sp>
        <p:nvSpPr>
          <p:cNvPr id="4" name="日期占位符 3"/>
          <p:cNvSpPr>
            <a:spLocks noGrp="1"/>
          </p:cNvSpPr>
          <p:nvPr>
            <p:ph type="dt" sz="half" idx="10"/>
          </p:nvPr>
        </p:nvSpPr>
        <p:spPr/>
        <p:txBody>
          <a:bodyPr/>
          <a:lstStyle/>
          <a:p>
            <a:pPr>
              <a:defRPr/>
            </a:pPr>
            <a:fld id="{190609E4-85A4-4AEB-9463-FE1202D89E1B}"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80</a:t>
            </a:fld>
            <a:endParaRPr lang="zh-CN" altLang="en-US"/>
          </a:p>
        </p:txBody>
      </p:sp>
      <p:graphicFrame>
        <p:nvGraphicFramePr>
          <p:cNvPr id="6" name="内容占位符 5"/>
          <p:cNvGraphicFramePr>
            <a:graphicFrameLocks/>
          </p:cNvGraphicFramePr>
          <p:nvPr/>
        </p:nvGraphicFramePr>
        <p:xfrm>
          <a:off x="611560" y="3645024"/>
          <a:ext cx="7848871" cy="1728190"/>
        </p:xfrm>
        <a:graphic>
          <a:graphicData uri="http://schemas.openxmlformats.org/drawingml/2006/table">
            <a:tbl>
              <a:tblPr/>
              <a:tblGrid>
                <a:gridCol w="1173662"/>
                <a:gridCol w="1760495"/>
                <a:gridCol w="1774756"/>
                <a:gridCol w="1569979"/>
                <a:gridCol w="1569979"/>
              </a:tblGrid>
              <a:tr h="345638">
                <a:tc>
                  <a:txBody>
                    <a:bodyPr/>
                    <a:lstStyle/>
                    <a:p>
                      <a:pPr indent="127000" algn="ctr">
                        <a:spcAft>
                          <a:spcPts val="0"/>
                        </a:spcAft>
                      </a:pPr>
                      <a:r>
                        <a:rPr lang="en-US" sz="1800" b="1" kern="1000" dirty="0" err="1">
                          <a:solidFill>
                            <a:srgbClr val="FF0000"/>
                          </a:solidFill>
                          <a:latin typeface="Times New Roman"/>
                          <a:ea typeface="方正书宋简体"/>
                        </a:rPr>
                        <a:t>clientNo</a:t>
                      </a:r>
                      <a:endParaRPr lang="zh-CN" sz="18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FF0000"/>
                          </a:solidFill>
                          <a:latin typeface="Times New Roman"/>
                          <a:ea typeface="方正书宋简体"/>
                        </a:rPr>
                        <a:t>interviewDate</a:t>
                      </a:r>
                      <a:endParaRPr lang="zh-CN" sz="18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FF0000"/>
                          </a:solidFill>
                          <a:latin typeface="Times New Roman"/>
                          <a:ea typeface="方正书宋简体"/>
                        </a:rPr>
                        <a:t>interviewTime</a:t>
                      </a:r>
                      <a:endParaRPr lang="zh-CN" sz="18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FF0000"/>
                          </a:solidFill>
                          <a:latin typeface="Times New Roman"/>
                          <a:ea typeface="方正书宋简体"/>
                        </a:rPr>
                        <a:t>staffNo</a:t>
                      </a:r>
                      <a:endParaRPr lang="zh-CN" sz="18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FF0000"/>
                          </a:solidFill>
                          <a:latin typeface="Times New Roman"/>
                          <a:ea typeface="方正书宋简体"/>
                        </a:rPr>
                        <a:t>roomNo</a:t>
                      </a:r>
                      <a:endParaRPr lang="zh-CN" sz="18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638">
                <a:tc>
                  <a:txBody>
                    <a:bodyPr/>
                    <a:lstStyle/>
                    <a:p>
                      <a:pPr indent="127000" algn="just">
                        <a:spcAft>
                          <a:spcPts val="0"/>
                        </a:spcAft>
                      </a:pPr>
                      <a:r>
                        <a:rPr lang="en-US" sz="1800" b="1" kern="1000">
                          <a:solidFill>
                            <a:srgbClr val="000000"/>
                          </a:solidFill>
                          <a:latin typeface="Times New Roman"/>
                          <a:ea typeface="方正书宋简体"/>
                        </a:rPr>
                        <a:t>C001</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dirty="0">
                          <a:solidFill>
                            <a:srgbClr val="000000"/>
                          </a:solidFill>
                          <a:latin typeface="Times New Roman"/>
                          <a:ea typeface="方正书宋简体"/>
                        </a:rPr>
                        <a:t>2009-10-20</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dirty="0">
                          <a:solidFill>
                            <a:srgbClr val="000000"/>
                          </a:solidFill>
                          <a:latin typeface="Times New Roman"/>
                          <a:ea typeface="方正书宋简体"/>
                        </a:rPr>
                        <a:t>10:30</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dirty="0">
                          <a:solidFill>
                            <a:srgbClr val="000000"/>
                          </a:solidFill>
                          <a:latin typeface="Times New Roman"/>
                          <a:ea typeface="方正书宋简体"/>
                        </a:rPr>
                        <a:t>Z005</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R101</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638">
                <a:tc>
                  <a:txBody>
                    <a:bodyPr/>
                    <a:lstStyle/>
                    <a:p>
                      <a:pPr indent="127000" algn="just">
                        <a:spcAft>
                          <a:spcPts val="0"/>
                        </a:spcAft>
                      </a:pPr>
                      <a:r>
                        <a:rPr lang="en-US" sz="1800" b="1" kern="1000">
                          <a:solidFill>
                            <a:srgbClr val="000000"/>
                          </a:solidFill>
                          <a:latin typeface="Times New Roman"/>
                          <a:ea typeface="方正书宋简体"/>
                        </a:rPr>
                        <a:t>G002</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dirty="0">
                          <a:solidFill>
                            <a:srgbClr val="000000"/>
                          </a:solidFill>
                          <a:latin typeface="Times New Roman"/>
                          <a:ea typeface="方正书宋简体"/>
                        </a:rPr>
                        <a:t>2009-10-20</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12:00</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dirty="0">
                          <a:solidFill>
                            <a:srgbClr val="000000"/>
                          </a:solidFill>
                          <a:latin typeface="Times New Roman"/>
                          <a:ea typeface="方正书宋简体"/>
                        </a:rPr>
                        <a:t>Z005</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dirty="0">
                          <a:solidFill>
                            <a:srgbClr val="000000"/>
                          </a:solidFill>
                          <a:latin typeface="Times New Roman"/>
                          <a:ea typeface="方正书宋简体"/>
                        </a:rPr>
                        <a:t>R101</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638">
                <a:tc>
                  <a:txBody>
                    <a:bodyPr/>
                    <a:lstStyle/>
                    <a:p>
                      <a:pPr indent="127000" algn="just">
                        <a:spcAft>
                          <a:spcPts val="0"/>
                        </a:spcAft>
                      </a:pPr>
                      <a:r>
                        <a:rPr lang="en-US" sz="1800" b="1" kern="1000">
                          <a:solidFill>
                            <a:srgbClr val="000000"/>
                          </a:solidFill>
                          <a:latin typeface="Times New Roman"/>
                          <a:ea typeface="方正书宋简体"/>
                        </a:rPr>
                        <a:t>G005</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2009-10-20</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10:30</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Z002</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R102</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638">
                <a:tc>
                  <a:txBody>
                    <a:bodyPr/>
                    <a:lstStyle/>
                    <a:p>
                      <a:pPr indent="127000" algn="just">
                        <a:spcAft>
                          <a:spcPts val="0"/>
                        </a:spcAft>
                      </a:pPr>
                      <a:r>
                        <a:rPr lang="en-US" sz="1800" b="1" kern="1000">
                          <a:solidFill>
                            <a:srgbClr val="000000"/>
                          </a:solidFill>
                          <a:latin typeface="Times New Roman"/>
                          <a:ea typeface="方正书宋简体"/>
                        </a:rPr>
                        <a:t>G002</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2009-10-28</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dirty="0">
                          <a:solidFill>
                            <a:srgbClr val="000000"/>
                          </a:solidFill>
                          <a:latin typeface="Times New Roman"/>
                          <a:ea typeface="方正书宋简体"/>
                        </a:rPr>
                        <a:t>10:30</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Z005</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dirty="0">
                          <a:solidFill>
                            <a:srgbClr val="000000"/>
                          </a:solidFill>
                          <a:latin typeface="Times New Roman"/>
                          <a:ea typeface="方正书宋简体"/>
                        </a:rPr>
                        <a:t>R102</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1787438" y="3993189"/>
          <a:ext cx="1760495" cy="691276"/>
        </p:xfrm>
        <a:graphic>
          <a:graphicData uri="http://schemas.openxmlformats.org/drawingml/2006/table">
            <a:tbl>
              <a:tblPr/>
              <a:tblGrid>
                <a:gridCol w="1760495"/>
              </a:tblGrid>
              <a:tr h="345638">
                <a:tc>
                  <a:txBody>
                    <a:bodyPr/>
                    <a:lstStyle/>
                    <a:p>
                      <a:pPr indent="127000" algn="just">
                        <a:spcAft>
                          <a:spcPts val="0"/>
                        </a:spcAft>
                      </a:pPr>
                      <a:r>
                        <a:rPr lang="en-US" sz="1800" b="1" kern="1000" dirty="0">
                          <a:solidFill>
                            <a:srgbClr val="0000FF"/>
                          </a:solidFill>
                          <a:latin typeface="Times New Roman"/>
                          <a:ea typeface="方正书宋简体"/>
                        </a:rPr>
                        <a:t>2009-10-20</a:t>
                      </a:r>
                      <a:endParaRPr lang="zh-CN" sz="1800" b="1" kern="1000" dirty="0">
                        <a:solidFill>
                          <a:srgbClr val="0000FF"/>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638">
                <a:tc>
                  <a:txBody>
                    <a:bodyPr/>
                    <a:lstStyle/>
                    <a:p>
                      <a:pPr indent="127000" algn="just">
                        <a:spcAft>
                          <a:spcPts val="0"/>
                        </a:spcAft>
                      </a:pPr>
                      <a:r>
                        <a:rPr lang="en-US" sz="1800" b="1" kern="1000" dirty="0">
                          <a:solidFill>
                            <a:srgbClr val="0000FF"/>
                          </a:solidFill>
                          <a:latin typeface="Times New Roman"/>
                          <a:ea typeface="方正书宋简体"/>
                        </a:rPr>
                        <a:t>2009-10-20</a:t>
                      </a:r>
                      <a:endParaRPr lang="zh-CN" sz="1800" b="1" kern="1000" dirty="0">
                        <a:solidFill>
                          <a:srgbClr val="0000FF"/>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nvGraphicFramePr>
        <p:xfrm>
          <a:off x="5327705" y="3993189"/>
          <a:ext cx="3139958" cy="691276"/>
        </p:xfrm>
        <a:graphic>
          <a:graphicData uri="http://schemas.openxmlformats.org/drawingml/2006/table">
            <a:tbl>
              <a:tblPr/>
              <a:tblGrid>
                <a:gridCol w="1569979"/>
                <a:gridCol w="1569979"/>
              </a:tblGrid>
              <a:tr h="345638">
                <a:tc>
                  <a:txBody>
                    <a:bodyPr/>
                    <a:lstStyle/>
                    <a:p>
                      <a:pPr indent="127000" algn="just">
                        <a:spcAft>
                          <a:spcPts val="0"/>
                        </a:spcAft>
                      </a:pPr>
                      <a:r>
                        <a:rPr lang="en-US" sz="1800" b="1" kern="1000" dirty="0">
                          <a:solidFill>
                            <a:srgbClr val="0000FF"/>
                          </a:solidFill>
                          <a:latin typeface="Times New Roman"/>
                          <a:ea typeface="方正书宋简体"/>
                        </a:rPr>
                        <a:t>Z005</a:t>
                      </a:r>
                      <a:endParaRPr lang="zh-CN" sz="1800" b="1" kern="1000" dirty="0">
                        <a:solidFill>
                          <a:srgbClr val="0000FF"/>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FF"/>
                          </a:solidFill>
                          <a:latin typeface="Times New Roman"/>
                          <a:ea typeface="方正书宋简体"/>
                        </a:rPr>
                        <a:t>R101</a:t>
                      </a:r>
                      <a:endParaRPr lang="zh-CN" sz="1800" b="1" kern="1000">
                        <a:solidFill>
                          <a:srgbClr val="0000FF"/>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638">
                <a:tc>
                  <a:txBody>
                    <a:bodyPr/>
                    <a:lstStyle/>
                    <a:p>
                      <a:pPr indent="127000" algn="just">
                        <a:spcAft>
                          <a:spcPts val="0"/>
                        </a:spcAft>
                      </a:pPr>
                      <a:r>
                        <a:rPr lang="en-US" sz="1800" b="1" kern="1000" dirty="0">
                          <a:solidFill>
                            <a:srgbClr val="0000FF"/>
                          </a:solidFill>
                          <a:latin typeface="Times New Roman"/>
                          <a:ea typeface="方正书宋简体"/>
                        </a:rPr>
                        <a:t>Z005</a:t>
                      </a:r>
                      <a:endParaRPr lang="zh-CN" sz="1800" b="1" kern="1000" dirty="0">
                        <a:solidFill>
                          <a:srgbClr val="0000FF"/>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dirty="0">
                          <a:solidFill>
                            <a:srgbClr val="0000FF"/>
                          </a:solidFill>
                          <a:latin typeface="Times New Roman"/>
                          <a:ea typeface="方正书宋简体"/>
                        </a:rPr>
                        <a:t>R101</a:t>
                      </a:r>
                      <a:endParaRPr lang="zh-CN" sz="1800" b="1" kern="1000" dirty="0">
                        <a:solidFill>
                          <a:srgbClr val="0000FF"/>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16632"/>
            <a:ext cx="8001000" cy="702518"/>
          </a:xfrm>
        </p:spPr>
        <p:txBody>
          <a:bodyPr/>
          <a:lstStyle/>
          <a:p>
            <a:r>
              <a:rPr lang="zh-CN" altLang="zh-CN" dirty="0" smtClean="0"/>
              <a:t>分解</a:t>
            </a:r>
            <a:r>
              <a:rPr lang="en-US" altLang="zh-CN" dirty="0" err="1" smtClean="0"/>
              <a:t>ClientInterview</a:t>
            </a:r>
            <a:r>
              <a:rPr lang="zh-CN" altLang="zh-CN" dirty="0" smtClean="0"/>
              <a:t>关系</a:t>
            </a:r>
            <a:endParaRPr lang="zh-CN" altLang="en-US" dirty="0"/>
          </a:p>
        </p:txBody>
      </p:sp>
      <p:sp>
        <p:nvSpPr>
          <p:cNvPr id="4" name="日期占位符 3"/>
          <p:cNvSpPr>
            <a:spLocks noGrp="1"/>
          </p:cNvSpPr>
          <p:nvPr>
            <p:ph type="dt" sz="half" idx="10"/>
          </p:nvPr>
        </p:nvSpPr>
        <p:spPr>
          <a:xfrm>
            <a:off x="609600" y="6309319"/>
            <a:ext cx="2017713" cy="412155"/>
          </a:xfrm>
        </p:spPr>
        <p:txBody>
          <a:bodyPr/>
          <a:lstStyle/>
          <a:p>
            <a:pPr>
              <a:defRPr/>
            </a:pPr>
            <a:fld id="{75116D2B-C4D4-4040-B6C4-78ED58A19CDE}"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a:xfrm>
            <a:off x="6553200" y="6309319"/>
            <a:ext cx="1981200" cy="412155"/>
          </a:xfrm>
        </p:spPr>
        <p:txBody>
          <a:bodyPr/>
          <a:lstStyle/>
          <a:p>
            <a:pPr>
              <a:defRPr/>
            </a:pPr>
            <a:fld id="{A1C693C5-2466-49C7-9407-97947274FDD1}" type="slidenum">
              <a:rPr lang="zh-CN" altLang="en-US" smtClean="0"/>
              <a:pPr>
                <a:defRPr/>
              </a:pPr>
              <a:t>81</a:t>
            </a:fld>
            <a:endParaRPr lang="zh-CN" altLang="en-US" dirty="0"/>
          </a:p>
        </p:txBody>
      </p:sp>
      <p:graphicFrame>
        <p:nvGraphicFramePr>
          <p:cNvPr id="6" name="表格 5"/>
          <p:cNvGraphicFramePr>
            <a:graphicFrameLocks noGrp="1"/>
          </p:cNvGraphicFramePr>
          <p:nvPr/>
        </p:nvGraphicFramePr>
        <p:xfrm>
          <a:off x="1475655" y="2780928"/>
          <a:ext cx="6984777" cy="1800200"/>
        </p:xfrm>
        <a:graphic>
          <a:graphicData uri="http://schemas.openxmlformats.org/drawingml/2006/table">
            <a:tbl>
              <a:tblPr/>
              <a:tblGrid>
                <a:gridCol w="1381604"/>
                <a:gridCol w="1842139"/>
                <a:gridCol w="2014554"/>
                <a:gridCol w="1746480"/>
              </a:tblGrid>
              <a:tr h="360040">
                <a:tc>
                  <a:txBody>
                    <a:bodyPr/>
                    <a:lstStyle/>
                    <a:p>
                      <a:pPr indent="127000" algn="ctr">
                        <a:spcAft>
                          <a:spcPts val="0"/>
                        </a:spcAft>
                      </a:pPr>
                      <a:r>
                        <a:rPr lang="en-US" sz="2000" b="1" kern="1000" dirty="0" err="1" smtClean="0">
                          <a:solidFill>
                            <a:srgbClr val="0000FF"/>
                          </a:solidFill>
                          <a:latin typeface="Times New Roman"/>
                          <a:ea typeface="方正书宋简体"/>
                        </a:rPr>
                        <a:t>clientNo</a:t>
                      </a:r>
                      <a:endParaRPr lang="zh-CN" sz="2000" b="1" kern="1000" dirty="0">
                        <a:solidFill>
                          <a:srgbClr val="0000FF"/>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dirty="0" err="1">
                          <a:solidFill>
                            <a:srgbClr val="0000FF"/>
                          </a:solidFill>
                          <a:latin typeface="Times New Roman"/>
                          <a:ea typeface="方正书宋简体"/>
                        </a:rPr>
                        <a:t>interviewDate</a:t>
                      </a:r>
                      <a:endParaRPr lang="zh-CN" sz="2000" b="1" kern="1000" dirty="0">
                        <a:solidFill>
                          <a:srgbClr val="0000FF"/>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dirty="0" err="1">
                          <a:solidFill>
                            <a:srgbClr val="0000FF"/>
                          </a:solidFill>
                          <a:latin typeface="Times New Roman"/>
                          <a:ea typeface="方正书宋简体"/>
                        </a:rPr>
                        <a:t>interviewTime</a:t>
                      </a:r>
                      <a:endParaRPr lang="zh-CN" sz="2000" b="1" kern="1000" dirty="0">
                        <a:solidFill>
                          <a:srgbClr val="0000FF"/>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dirty="0" err="1" smtClean="0">
                          <a:solidFill>
                            <a:srgbClr val="0000FF"/>
                          </a:solidFill>
                          <a:latin typeface="Times New Roman"/>
                          <a:ea typeface="方正书宋简体"/>
                        </a:rPr>
                        <a:t>staffNo</a:t>
                      </a:r>
                      <a:endParaRPr lang="zh-CN" sz="2000" b="1" kern="1000" dirty="0">
                        <a:solidFill>
                          <a:srgbClr val="0000FF"/>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127000" algn="just">
                        <a:spcAft>
                          <a:spcPts val="0"/>
                        </a:spcAft>
                      </a:pPr>
                      <a:r>
                        <a:rPr lang="en-US" sz="2000" b="1" kern="1000">
                          <a:solidFill>
                            <a:srgbClr val="000000"/>
                          </a:solidFill>
                          <a:latin typeface="Times New Roman"/>
                          <a:ea typeface="方正书宋简体"/>
                        </a:rPr>
                        <a:t>C001</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2000" b="1" kern="1000">
                          <a:solidFill>
                            <a:srgbClr val="000000"/>
                          </a:solidFill>
                          <a:latin typeface="Times New Roman"/>
                          <a:ea typeface="方正书宋简体"/>
                        </a:rPr>
                        <a:t>2009-10-20</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2000" b="1" kern="1000">
                          <a:solidFill>
                            <a:srgbClr val="000000"/>
                          </a:solidFill>
                          <a:latin typeface="Times New Roman"/>
                          <a:ea typeface="方正书宋简体"/>
                        </a:rPr>
                        <a:t>10:30</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2000" b="1" kern="1000" dirty="0">
                          <a:solidFill>
                            <a:srgbClr val="000000"/>
                          </a:solidFill>
                          <a:latin typeface="Times New Roman"/>
                          <a:ea typeface="方正书宋简体"/>
                        </a:rPr>
                        <a:t>Z005</a:t>
                      </a:r>
                      <a:endParaRPr lang="zh-CN" sz="20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127000" algn="just">
                        <a:spcAft>
                          <a:spcPts val="0"/>
                        </a:spcAft>
                      </a:pPr>
                      <a:r>
                        <a:rPr lang="en-US" sz="2000" b="1" kern="1000">
                          <a:solidFill>
                            <a:srgbClr val="000000"/>
                          </a:solidFill>
                          <a:latin typeface="Times New Roman"/>
                          <a:ea typeface="方正书宋简体"/>
                        </a:rPr>
                        <a:t>G002</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2000" b="1" kern="1000">
                          <a:solidFill>
                            <a:srgbClr val="000000"/>
                          </a:solidFill>
                          <a:latin typeface="Times New Roman"/>
                          <a:ea typeface="方正书宋简体"/>
                        </a:rPr>
                        <a:t>2009-10-20</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2000" b="1" kern="1000">
                          <a:solidFill>
                            <a:srgbClr val="000000"/>
                          </a:solidFill>
                          <a:latin typeface="Times New Roman"/>
                          <a:ea typeface="方正书宋简体"/>
                        </a:rPr>
                        <a:t>12:00</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2000" b="1" kern="1000">
                          <a:solidFill>
                            <a:srgbClr val="000000"/>
                          </a:solidFill>
                          <a:latin typeface="Times New Roman"/>
                          <a:ea typeface="方正书宋简体"/>
                        </a:rPr>
                        <a:t>Z005</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127000" algn="just">
                        <a:spcAft>
                          <a:spcPts val="0"/>
                        </a:spcAft>
                      </a:pPr>
                      <a:r>
                        <a:rPr lang="en-US" sz="2000" b="1" kern="1000">
                          <a:solidFill>
                            <a:srgbClr val="000000"/>
                          </a:solidFill>
                          <a:latin typeface="Times New Roman"/>
                          <a:ea typeface="方正书宋简体"/>
                        </a:rPr>
                        <a:t>G005</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2000" b="1" kern="1000" dirty="0">
                          <a:solidFill>
                            <a:srgbClr val="000000"/>
                          </a:solidFill>
                          <a:latin typeface="Times New Roman"/>
                          <a:ea typeface="方正书宋简体"/>
                        </a:rPr>
                        <a:t>2009-10-20</a:t>
                      </a:r>
                      <a:endParaRPr lang="zh-CN" sz="20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2000" b="1" kern="1000">
                          <a:solidFill>
                            <a:srgbClr val="000000"/>
                          </a:solidFill>
                          <a:latin typeface="Times New Roman"/>
                          <a:ea typeface="方正书宋简体"/>
                        </a:rPr>
                        <a:t>10:30</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2000" b="1" kern="1000">
                          <a:solidFill>
                            <a:srgbClr val="000000"/>
                          </a:solidFill>
                          <a:latin typeface="Times New Roman"/>
                          <a:ea typeface="方正书宋简体"/>
                        </a:rPr>
                        <a:t>Z002</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127000" algn="just">
                        <a:spcAft>
                          <a:spcPts val="0"/>
                        </a:spcAft>
                      </a:pPr>
                      <a:r>
                        <a:rPr lang="en-US" sz="2000" b="1" kern="1000">
                          <a:solidFill>
                            <a:srgbClr val="000000"/>
                          </a:solidFill>
                          <a:latin typeface="Times New Roman"/>
                          <a:ea typeface="方正书宋简体"/>
                        </a:rPr>
                        <a:t>G002</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2000" b="1" kern="1000" dirty="0">
                          <a:solidFill>
                            <a:srgbClr val="000000"/>
                          </a:solidFill>
                          <a:latin typeface="Times New Roman"/>
                          <a:ea typeface="方正书宋简体"/>
                        </a:rPr>
                        <a:t>2009-10-28</a:t>
                      </a:r>
                      <a:endParaRPr lang="zh-CN" sz="20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2000" b="1" kern="1000" dirty="0">
                          <a:solidFill>
                            <a:srgbClr val="000000"/>
                          </a:solidFill>
                          <a:latin typeface="Times New Roman"/>
                          <a:ea typeface="方正书宋简体"/>
                        </a:rPr>
                        <a:t>10:30</a:t>
                      </a:r>
                      <a:endParaRPr lang="zh-CN" sz="20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2000" b="1" kern="1000" dirty="0">
                          <a:solidFill>
                            <a:srgbClr val="000000"/>
                          </a:solidFill>
                          <a:latin typeface="Times New Roman"/>
                          <a:ea typeface="方正书宋简体"/>
                        </a:rPr>
                        <a:t>Z005</a:t>
                      </a:r>
                      <a:endParaRPr lang="zh-CN" sz="20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1475656" y="4725144"/>
          <a:ext cx="5832649" cy="1368152"/>
        </p:xfrm>
        <a:graphic>
          <a:graphicData uri="http://schemas.openxmlformats.org/drawingml/2006/table">
            <a:tbl>
              <a:tblPr/>
              <a:tblGrid>
                <a:gridCol w="1989806"/>
                <a:gridCol w="1989806"/>
                <a:gridCol w="1853037"/>
              </a:tblGrid>
              <a:tr h="342038">
                <a:tc>
                  <a:txBody>
                    <a:bodyPr/>
                    <a:lstStyle/>
                    <a:p>
                      <a:pPr indent="127000" algn="ctr">
                        <a:spcAft>
                          <a:spcPts val="0"/>
                        </a:spcAft>
                      </a:pPr>
                      <a:r>
                        <a:rPr lang="en-US" sz="2000" b="1" kern="1000" dirty="0" err="1">
                          <a:solidFill>
                            <a:srgbClr val="0000FF"/>
                          </a:solidFill>
                          <a:latin typeface="Times New Roman"/>
                          <a:ea typeface="方正书宋简体"/>
                        </a:rPr>
                        <a:t>staffNo</a:t>
                      </a:r>
                      <a:endParaRPr lang="zh-CN" sz="2000" b="1" kern="1000" dirty="0">
                        <a:solidFill>
                          <a:srgbClr val="0000FF"/>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dirty="0" err="1">
                          <a:solidFill>
                            <a:srgbClr val="0000FF"/>
                          </a:solidFill>
                          <a:latin typeface="Times New Roman"/>
                          <a:ea typeface="方正书宋简体"/>
                        </a:rPr>
                        <a:t>interviewDate</a:t>
                      </a:r>
                      <a:endParaRPr lang="zh-CN" sz="2000" b="1" kern="1000" dirty="0">
                        <a:solidFill>
                          <a:srgbClr val="0000FF"/>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dirty="0" err="1">
                          <a:solidFill>
                            <a:srgbClr val="0000FF"/>
                          </a:solidFill>
                          <a:latin typeface="Times New Roman"/>
                          <a:ea typeface="方正书宋简体"/>
                        </a:rPr>
                        <a:t>roomNo</a:t>
                      </a:r>
                      <a:endParaRPr lang="zh-CN" sz="2000" b="1" kern="1000" dirty="0">
                        <a:solidFill>
                          <a:srgbClr val="0000FF"/>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038">
                <a:tc>
                  <a:txBody>
                    <a:bodyPr/>
                    <a:lstStyle/>
                    <a:p>
                      <a:pPr indent="127000" algn="just">
                        <a:spcAft>
                          <a:spcPts val="0"/>
                        </a:spcAft>
                      </a:pPr>
                      <a:r>
                        <a:rPr lang="en-US" sz="2000" b="1" kern="1000">
                          <a:solidFill>
                            <a:srgbClr val="000000"/>
                          </a:solidFill>
                          <a:latin typeface="Times New Roman"/>
                          <a:ea typeface="方正书宋简体"/>
                        </a:rPr>
                        <a:t>Z005</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2000" b="1" kern="1000">
                          <a:solidFill>
                            <a:srgbClr val="000000"/>
                          </a:solidFill>
                          <a:latin typeface="Times New Roman"/>
                          <a:ea typeface="方正书宋简体"/>
                        </a:rPr>
                        <a:t>2009-10-20</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2000" b="1" kern="1000">
                          <a:solidFill>
                            <a:srgbClr val="000000"/>
                          </a:solidFill>
                          <a:latin typeface="Times New Roman"/>
                          <a:ea typeface="方正书宋简体"/>
                        </a:rPr>
                        <a:t>R101</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038">
                <a:tc>
                  <a:txBody>
                    <a:bodyPr/>
                    <a:lstStyle/>
                    <a:p>
                      <a:pPr indent="127000" algn="just">
                        <a:spcAft>
                          <a:spcPts val="0"/>
                        </a:spcAft>
                      </a:pPr>
                      <a:r>
                        <a:rPr lang="en-US" sz="2000" b="1" kern="1000">
                          <a:solidFill>
                            <a:srgbClr val="000000"/>
                          </a:solidFill>
                          <a:latin typeface="Times New Roman"/>
                          <a:ea typeface="方正书宋简体"/>
                        </a:rPr>
                        <a:t>Z002</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2000" b="1" kern="1000">
                          <a:solidFill>
                            <a:srgbClr val="000000"/>
                          </a:solidFill>
                          <a:latin typeface="Times New Roman"/>
                          <a:ea typeface="方正书宋简体"/>
                        </a:rPr>
                        <a:t>2009-10-20</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2000" b="1" kern="1000">
                          <a:solidFill>
                            <a:srgbClr val="000000"/>
                          </a:solidFill>
                          <a:latin typeface="Times New Roman"/>
                          <a:ea typeface="方正书宋简体"/>
                        </a:rPr>
                        <a:t>R102</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038">
                <a:tc>
                  <a:txBody>
                    <a:bodyPr/>
                    <a:lstStyle/>
                    <a:p>
                      <a:pPr indent="127000" algn="just">
                        <a:spcAft>
                          <a:spcPts val="0"/>
                        </a:spcAft>
                      </a:pPr>
                      <a:r>
                        <a:rPr lang="en-US" sz="2000" b="1" kern="1000" dirty="0">
                          <a:solidFill>
                            <a:srgbClr val="000000"/>
                          </a:solidFill>
                          <a:latin typeface="Times New Roman"/>
                          <a:ea typeface="方正书宋简体"/>
                        </a:rPr>
                        <a:t>Z005</a:t>
                      </a:r>
                      <a:endParaRPr lang="zh-CN" sz="20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2000" b="1" kern="1000">
                          <a:solidFill>
                            <a:srgbClr val="000000"/>
                          </a:solidFill>
                          <a:latin typeface="Times New Roman"/>
                          <a:ea typeface="方正书宋简体"/>
                        </a:rPr>
                        <a:t>2009-10-28</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2000" b="1" kern="1000" dirty="0">
                          <a:solidFill>
                            <a:srgbClr val="000000"/>
                          </a:solidFill>
                          <a:latin typeface="Times New Roman"/>
                          <a:ea typeface="方正书宋简体"/>
                        </a:rPr>
                        <a:t>R102</a:t>
                      </a:r>
                      <a:endParaRPr lang="zh-CN" sz="20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内容占位符 5"/>
          <p:cNvGraphicFramePr>
            <a:graphicFrameLocks/>
          </p:cNvGraphicFramePr>
          <p:nvPr/>
        </p:nvGraphicFramePr>
        <p:xfrm>
          <a:off x="611561" y="836712"/>
          <a:ext cx="7848871" cy="1728190"/>
        </p:xfrm>
        <a:graphic>
          <a:graphicData uri="http://schemas.openxmlformats.org/drawingml/2006/table">
            <a:tbl>
              <a:tblPr/>
              <a:tblGrid>
                <a:gridCol w="1173662"/>
                <a:gridCol w="1760495"/>
                <a:gridCol w="1774756"/>
                <a:gridCol w="1569979"/>
                <a:gridCol w="1569979"/>
              </a:tblGrid>
              <a:tr h="345638">
                <a:tc>
                  <a:txBody>
                    <a:bodyPr/>
                    <a:lstStyle/>
                    <a:p>
                      <a:pPr indent="127000" algn="ctr">
                        <a:spcAft>
                          <a:spcPts val="0"/>
                        </a:spcAft>
                      </a:pPr>
                      <a:r>
                        <a:rPr lang="en-US" sz="1800" b="1" kern="1000" dirty="0" err="1">
                          <a:solidFill>
                            <a:srgbClr val="FF0000"/>
                          </a:solidFill>
                          <a:latin typeface="Times New Roman"/>
                          <a:ea typeface="方正书宋简体"/>
                        </a:rPr>
                        <a:t>clientNo</a:t>
                      </a:r>
                      <a:endParaRPr lang="zh-CN" sz="18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FF0000"/>
                          </a:solidFill>
                          <a:latin typeface="Times New Roman"/>
                          <a:ea typeface="方正书宋简体"/>
                        </a:rPr>
                        <a:t>interviewDate</a:t>
                      </a:r>
                      <a:endParaRPr lang="zh-CN" sz="18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FF0000"/>
                          </a:solidFill>
                          <a:latin typeface="Times New Roman"/>
                          <a:ea typeface="方正书宋简体"/>
                        </a:rPr>
                        <a:t>interviewTime</a:t>
                      </a:r>
                      <a:endParaRPr lang="zh-CN" sz="18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FF0000"/>
                          </a:solidFill>
                          <a:latin typeface="Times New Roman"/>
                          <a:ea typeface="方正书宋简体"/>
                        </a:rPr>
                        <a:t>staffNo</a:t>
                      </a:r>
                      <a:endParaRPr lang="zh-CN" sz="18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FF0000"/>
                          </a:solidFill>
                          <a:latin typeface="Times New Roman"/>
                          <a:ea typeface="方正书宋简体"/>
                        </a:rPr>
                        <a:t>roomNo</a:t>
                      </a:r>
                      <a:endParaRPr lang="zh-CN" sz="18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638">
                <a:tc>
                  <a:txBody>
                    <a:bodyPr/>
                    <a:lstStyle/>
                    <a:p>
                      <a:pPr indent="127000" algn="just">
                        <a:spcAft>
                          <a:spcPts val="0"/>
                        </a:spcAft>
                      </a:pPr>
                      <a:r>
                        <a:rPr lang="en-US" sz="1800" b="1" kern="1000">
                          <a:solidFill>
                            <a:srgbClr val="000000"/>
                          </a:solidFill>
                          <a:latin typeface="Times New Roman"/>
                          <a:ea typeface="方正书宋简体"/>
                        </a:rPr>
                        <a:t>C001</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dirty="0">
                          <a:solidFill>
                            <a:srgbClr val="000000"/>
                          </a:solidFill>
                          <a:latin typeface="Times New Roman"/>
                          <a:ea typeface="方正书宋简体"/>
                        </a:rPr>
                        <a:t>2009-10-20</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dirty="0">
                          <a:solidFill>
                            <a:srgbClr val="000000"/>
                          </a:solidFill>
                          <a:latin typeface="Times New Roman"/>
                          <a:ea typeface="方正书宋简体"/>
                        </a:rPr>
                        <a:t>10:30</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dirty="0">
                          <a:solidFill>
                            <a:srgbClr val="000000"/>
                          </a:solidFill>
                          <a:latin typeface="Times New Roman"/>
                          <a:ea typeface="方正书宋简体"/>
                        </a:rPr>
                        <a:t>Z005</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R101</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638">
                <a:tc>
                  <a:txBody>
                    <a:bodyPr/>
                    <a:lstStyle/>
                    <a:p>
                      <a:pPr indent="127000" algn="just">
                        <a:spcAft>
                          <a:spcPts val="0"/>
                        </a:spcAft>
                      </a:pPr>
                      <a:r>
                        <a:rPr lang="en-US" sz="1800" b="1" kern="1000">
                          <a:solidFill>
                            <a:srgbClr val="000000"/>
                          </a:solidFill>
                          <a:latin typeface="Times New Roman"/>
                          <a:ea typeface="方正书宋简体"/>
                        </a:rPr>
                        <a:t>G002</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dirty="0">
                          <a:solidFill>
                            <a:srgbClr val="000000"/>
                          </a:solidFill>
                          <a:latin typeface="Times New Roman"/>
                          <a:ea typeface="方正书宋简体"/>
                        </a:rPr>
                        <a:t>2009-10-20</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12:00</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dirty="0">
                          <a:solidFill>
                            <a:srgbClr val="000000"/>
                          </a:solidFill>
                          <a:latin typeface="Times New Roman"/>
                          <a:ea typeface="方正书宋简体"/>
                        </a:rPr>
                        <a:t>Z005</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dirty="0">
                          <a:solidFill>
                            <a:srgbClr val="000000"/>
                          </a:solidFill>
                          <a:latin typeface="Times New Roman"/>
                          <a:ea typeface="方正书宋简体"/>
                        </a:rPr>
                        <a:t>R101</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638">
                <a:tc>
                  <a:txBody>
                    <a:bodyPr/>
                    <a:lstStyle/>
                    <a:p>
                      <a:pPr indent="127000" algn="just">
                        <a:spcAft>
                          <a:spcPts val="0"/>
                        </a:spcAft>
                      </a:pPr>
                      <a:r>
                        <a:rPr lang="en-US" sz="1800" b="1" kern="1000">
                          <a:solidFill>
                            <a:srgbClr val="000000"/>
                          </a:solidFill>
                          <a:latin typeface="Times New Roman"/>
                          <a:ea typeface="方正书宋简体"/>
                        </a:rPr>
                        <a:t>G005</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2009-10-20</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10:30</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Z002</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R102</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638">
                <a:tc>
                  <a:txBody>
                    <a:bodyPr/>
                    <a:lstStyle/>
                    <a:p>
                      <a:pPr indent="127000" algn="just">
                        <a:spcAft>
                          <a:spcPts val="0"/>
                        </a:spcAft>
                      </a:pPr>
                      <a:r>
                        <a:rPr lang="en-US" sz="1800" b="1" kern="1000">
                          <a:solidFill>
                            <a:srgbClr val="000000"/>
                          </a:solidFill>
                          <a:latin typeface="Times New Roman"/>
                          <a:ea typeface="方正书宋简体"/>
                        </a:rPr>
                        <a:t>G002</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2009-10-28</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dirty="0">
                          <a:solidFill>
                            <a:srgbClr val="000000"/>
                          </a:solidFill>
                          <a:latin typeface="Times New Roman"/>
                          <a:ea typeface="方正书宋简体"/>
                        </a:rPr>
                        <a:t>10:30</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a:solidFill>
                            <a:srgbClr val="000000"/>
                          </a:solidFill>
                          <a:latin typeface="Times New Roman"/>
                          <a:ea typeface="方正书宋简体"/>
                        </a:rPr>
                        <a:t>Z005</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b="1" kern="1000" dirty="0">
                          <a:solidFill>
                            <a:srgbClr val="000000"/>
                          </a:solidFill>
                          <a:latin typeface="Times New Roman"/>
                          <a:ea typeface="方正书宋简体"/>
                        </a:rPr>
                        <a:t>R102</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左大括号 10"/>
          <p:cNvSpPr/>
          <p:nvPr/>
        </p:nvSpPr>
        <p:spPr>
          <a:xfrm>
            <a:off x="971600" y="3356992"/>
            <a:ext cx="360040" cy="2088232"/>
          </a:xfrm>
          <a:prstGeom prst="leftBrace">
            <a:avLst/>
          </a:prstGeom>
          <a:ln w="38100">
            <a:solidFill>
              <a:srgbClr val="00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直角上箭头 11"/>
          <p:cNvSpPr/>
          <p:nvPr/>
        </p:nvSpPr>
        <p:spPr>
          <a:xfrm rot="17050006" flipH="1" flipV="1">
            <a:off x="-176476" y="3313592"/>
            <a:ext cx="1711556" cy="616497"/>
          </a:xfrm>
          <a:prstGeom prst="bentUpArrow">
            <a:avLst>
              <a:gd name="adj1" fmla="val 25000"/>
              <a:gd name="adj2" fmla="val 25000"/>
              <a:gd name="adj3" fmla="val 23969"/>
            </a:avLst>
          </a:prstGeom>
          <a:solidFill>
            <a:srgbClr val="FF33CC">
              <a:alpha val="50000"/>
            </a:srgbClr>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0.70"/>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par>
                          <p:cTn id="26" fill="hold">
                            <p:stCondLst>
                              <p:cond delay="500"/>
                            </p:stCondLst>
                            <p:childTnLst>
                              <p:par>
                                <p:cTn id="27" presetID="3" presetClass="entr" presetSubtype="1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04800"/>
            <a:ext cx="8208912" cy="819150"/>
          </a:xfrm>
        </p:spPr>
        <p:txBody>
          <a:bodyPr/>
          <a:lstStyle/>
          <a:p>
            <a:r>
              <a:rPr lang="zh-CN" altLang="en-US" dirty="0" smtClean="0"/>
              <a:t>分解</a:t>
            </a:r>
            <a:r>
              <a:rPr lang="en-US" altLang="zh-CN" dirty="0" smtClean="0"/>
              <a:t>3NF</a:t>
            </a:r>
            <a:r>
              <a:rPr lang="en-US" altLang="zh-CN" dirty="0" smtClean="0">
                <a:sym typeface="Wingdings" pitchFamily="2" charset="2"/>
              </a:rPr>
              <a:t>BCNF</a:t>
            </a:r>
            <a:r>
              <a:rPr lang="zh-CN" altLang="en-US" dirty="0" smtClean="0"/>
              <a:t>可能产生的问题</a:t>
            </a:r>
            <a:endParaRPr lang="zh-CN" altLang="en-US" dirty="0"/>
          </a:p>
        </p:txBody>
      </p:sp>
      <p:sp>
        <p:nvSpPr>
          <p:cNvPr id="3" name="内容占位符 2"/>
          <p:cNvSpPr>
            <a:spLocks noGrp="1"/>
          </p:cNvSpPr>
          <p:nvPr>
            <p:ph idx="1"/>
          </p:nvPr>
        </p:nvSpPr>
        <p:spPr>
          <a:xfrm>
            <a:off x="539552" y="1340768"/>
            <a:ext cx="8064896" cy="4752528"/>
          </a:xfrm>
        </p:spPr>
        <p:txBody>
          <a:bodyPr/>
          <a:lstStyle/>
          <a:p>
            <a:r>
              <a:rPr lang="zh-CN" altLang="zh-CN" sz="3400" dirty="0" smtClean="0"/>
              <a:t>可能会丢失一些函数依赖，</a:t>
            </a:r>
            <a:r>
              <a:rPr lang="zh-CN" altLang="en-US" sz="3400" dirty="0" smtClean="0"/>
              <a:t>即</a:t>
            </a:r>
            <a:r>
              <a:rPr lang="zh-CN" altLang="zh-CN" sz="3400" dirty="0" smtClean="0"/>
              <a:t>经过分解会将决定因子和由它决定的属性放置在不同的关系中。</a:t>
            </a:r>
            <a:endParaRPr lang="en-US" altLang="zh-CN" sz="3400" dirty="0" smtClean="0"/>
          </a:p>
          <a:p>
            <a:r>
              <a:rPr lang="zh-CN" altLang="zh-CN" sz="3400" dirty="0" smtClean="0"/>
              <a:t>这时要满足原关系中的函数依赖</a:t>
            </a:r>
            <a:r>
              <a:rPr lang="zh-CN" altLang="en-US" sz="3400" dirty="0" smtClean="0"/>
              <a:t>就</a:t>
            </a:r>
            <a:r>
              <a:rPr lang="zh-CN" altLang="zh-CN" sz="3400" dirty="0" smtClean="0"/>
              <a:t>非常困难，而且一些重要的约束也可能随之丢失。</a:t>
            </a:r>
            <a:endParaRPr lang="en-US" altLang="zh-CN" sz="3400" dirty="0" smtClean="0"/>
          </a:p>
          <a:p>
            <a:r>
              <a:rPr lang="zh-CN" altLang="zh-CN" sz="3400" dirty="0" smtClean="0"/>
              <a:t>当发生这种情况时，最好的方法是将规范化过程只进行到</a:t>
            </a:r>
            <a:r>
              <a:rPr lang="en-US" altLang="zh-CN" sz="3400" dirty="0" smtClean="0"/>
              <a:t>3NF</a:t>
            </a:r>
            <a:r>
              <a:rPr lang="zh-CN" altLang="zh-CN" sz="3400" dirty="0" smtClean="0"/>
              <a:t>。</a:t>
            </a:r>
            <a:endParaRPr lang="zh-CN" altLang="en-US" sz="3400" dirty="0"/>
          </a:p>
        </p:txBody>
      </p:sp>
      <p:sp>
        <p:nvSpPr>
          <p:cNvPr id="4" name="日期占位符 3"/>
          <p:cNvSpPr>
            <a:spLocks noGrp="1"/>
          </p:cNvSpPr>
          <p:nvPr>
            <p:ph type="dt" sz="half" idx="10"/>
          </p:nvPr>
        </p:nvSpPr>
        <p:spPr/>
        <p:txBody>
          <a:bodyPr/>
          <a:lstStyle/>
          <a:p>
            <a:pPr>
              <a:defRPr/>
            </a:pPr>
            <a:fld id="{BC1E50AD-A625-4D53-B585-224F85FAD15C}"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82</a:t>
            </a:fld>
            <a:endParaRPr lang="zh-CN"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问题（续）</a:t>
            </a:r>
            <a:endParaRPr lang="zh-CN" altLang="en-US" dirty="0"/>
          </a:p>
        </p:txBody>
      </p:sp>
      <p:sp>
        <p:nvSpPr>
          <p:cNvPr id="3" name="内容占位符 2"/>
          <p:cNvSpPr>
            <a:spLocks noGrp="1"/>
          </p:cNvSpPr>
          <p:nvPr>
            <p:ph idx="1"/>
          </p:nvPr>
        </p:nvSpPr>
        <p:spPr>
          <a:xfrm>
            <a:off x="323528" y="1328893"/>
            <a:ext cx="8496944" cy="4752528"/>
          </a:xfrm>
        </p:spPr>
        <p:txBody>
          <a:bodyPr/>
          <a:lstStyle/>
          <a:p>
            <a:r>
              <a:rPr lang="zh-CN" altLang="en-US" dirty="0" smtClean="0"/>
              <a:t>例：</a:t>
            </a:r>
            <a:r>
              <a:rPr lang="zh-CN" altLang="zh-CN" dirty="0" smtClean="0"/>
              <a:t>对</a:t>
            </a:r>
            <a:r>
              <a:rPr lang="en-US" altLang="zh-CN" dirty="0" err="1" smtClean="0"/>
              <a:t>ClientInterview</a:t>
            </a:r>
            <a:r>
              <a:rPr lang="zh-CN" altLang="en-US" dirty="0" smtClean="0"/>
              <a:t>的</a:t>
            </a:r>
            <a:r>
              <a:rPr lang="zh-CN" altLang="zh-CN" dirty="0" smtClean="0"/>
              <a:t>分解</a:t>
            </a:r>
            <a:endParaRPr lang="en-US" altLang="zh-CN" dirty="0" smtClean="0"/>
          </a:p>
          <a:p>
            <a:pPr>
              <a:buNone/>
            </a:pPr>
            <a:r>
              <a:rPr lang="en-US" altLang="zh-CN" sz="2800" dirty="0" smtClean="0">
                <a:solidFill>
                  <a:srgbClr val="0000FF"/>
                </a:solidFill>
              </a:rPr>
              <a:t>(</a:t>
            </a:r>
            <a:r>
              <a:rPr lang="en-US" altLang="zh-CN" sz="2800" dirty="0" err="1" smtClean="0">
                <a:solidFill>
                  <a:srgbClr val="0000FF"/>
                </a:solidFill>
              </a:rPr>
              <a:t>clientNo,interviewDate,interviewTime,staffNo</a:t>
            </a:r>
            <a:r>
              <a:rPr lang="en-US" altLang="zh-CN" sz="2800" dirty="0" smtClean="0">
                <a:solidFill>
                  <a:srgbClr val="0000FF"/>
                </a:solidFill>
              </a:rPr>
              <a:t>)</a:t>
            </a:r>
          </a:p>
          <a:p>
            <a:pPr>
              <a:buNone/>
            </a:pPr>
            <a:r>
              <a:rPr lang="en-US" altLang="zh-CN" sz="2800" dirty="0" smtClean="0">
                <a:solidFill>
                  <a:srgbClr val="0000FF"/>
                </a:solidFill>
              </a:rPr>
              <a:t>(</a:t>
            </a:r>
            <a:r>
              <a:rPr lang="en-US" altLang="zh-CN" sz="2800" dirty="0" err="1" smtClean="0">
                <a:solidFill>
                  <a:srgbClr val="0000FF"/>
                </a:solidFill>
              </a:rPr>
              <a:t>staffNo,interviewDate,roomNo</a:t>
            </a:r>
            <a:r>
              <a:rPr lang="en-US" altLang="zh-CN" sz="2800" dirty="0" smtClean="0">
                <a:solidFill>
                  <a:srgbClr val="0000FF"/>
                </a:solidFill>
              </a:rPr>
              <a:t>)</a:t>
            </a:r>
          </a:p>
          <a:p>
            <a:r>
              <a:rPr lang="zh-CN" altLang="zh-CN" dirty="0" smtClean="0"/>
              <a:t>丢失了函数依赖：</a:t>
            </a:r>
          </a:p>
          <a:p>
            <a:pPr>
              <a:buNone/>
            </a:pPr>
            <a:r>
              <a:rPr lang="en-US" altLang="zh-CN" sz="3200" dirty="0" smtClean="0">
                <a:solidFill>
                  <a:srgbClr val="C00000"/>
                </a:solidFill>
              </a:rPr>
              <a:t>(</a:t>
            </a:r>
            <a:r>
              <a:rPr lang="en-US" altLang="zh-CN" sz="3200" dirty="0" err="1" smtClean="0">
                <a:solidFill>
                  <a:srgbClr val="C00000"/>
                </a:solidFill>
              </a:rPr>
              <a:t>roomNo</a:t>
            </a:r>
            <a:r>
              <a:rPr lang="en-US" altLang="zh-CN" sz="3200" dirty="0" smtClean="0">
                <a:solidFill>
                  <a:srgbClr val="C00000"/>
                </a:solidFill>
              </a:rPr>
              <a:t>, </a:t>
            </a:r>
            <a:r>
              <a:rPr lang="en-US" altLang="zh-CN" sz="3200" dirty="0" err="1" smtClean="0">
                <a:solidFill>
                  <a:srgbClr val="C00000"/>
                </a:solidFill>
              </a:rPr>
              <a:t>interviewDate</a:t>
            </a:r>
            <a:r>
              <a:rPr lang="en-US" altLang="zh-CN" sz="3200" dirty="0" smtClean="0">
                <a:solidFill>
                  <a:srgbClr val="C00000"/>
                </a:solidFill>
              </a:rPr>
              <a:t>, </a:t>
            </a:r>
            <a:r>
              <a:rPr lang="en-US" altLang="zh-CN" sz="3200" dirty="0" err="1" smtClean="0">
                <a:solidFill>
                  <a:srgbClr val="C00000"/>
                </a:solidFill>
              </a:rPr>
              <a:t>interviewTime</a:t>
            </a:r>
            <a:r>
              <a:rPr lang="en-US" altLang="zh-CN" sz="3200" dirty="0" smtClean="0">
                <a:solidFill>
                  <a:srgbClr val="C00000"/>
                </a:solidFill>
              </a:rPr>
              <a:t>) </a:t>
            </a:r>
            <a:r>
              <a:rPr lang="zh-CN" altLang="zh-CN" sz="3200" dirty="0" smtClean="0">
                <a:solidFill>
                  <a:srgbClr val="C00000"/>
                </a:solidFill>
              </a:rPr>
              <a:t>→</a:t>
            </a:r>
            <a:r>
              <a:rPr lang="en-US" altLang="zh-CN" sz="3200" dirty="0" smtClean="0">
                <a:solidFill>
                  <a:srgbClr val="C00000"/>
                </a:solidFill>
              </a:rPr>
              <a:t> </a:t>
            </a:r>
            <a:r>
              <a:rPr lang="en-US" altLang="zh-CN" sz="3200" dirty="0" err="1" smtClean="0">
                <a:solidFill>
                  <a:srgbClr val="C00000"/>
                </a:solidFill>
              </a:rPr>
              <a:t>staffNo</a:t>
            </a:r>
            <a:r>
              <a:rPr lang="en-US" altLang="zh-CN" sz="3200" dirty="0" smtClean="0">
                <a:solidFill>
                  <a:srgbClr val="C00000"/>
                </a:solidFill>
              </a:rPr>
              <a:t>, </a:t>
            </a:r>
            <a:r>
              <a:rPr lang="en-US" altLang="zh-CN" sz="3200" dirty="0" err="1" smtClean="0">
                <a:solidFill>
                  <a:srgbClr val="C00000"/>
                </a:solidFill>
              </a:rPr>
              <a:t>clientNo</a:t>
            </a:r>
            <a:r>
              <a:rPr lang="en-US" altLang="zh-CN" sz="3200" dirty="0" smtClean="0">
                <a:solidFill>
                  <a:srgbClr val="C00000"/>
                </a:solidFill>
              </a:rPr>
              <a:t>     </a:t>
            </a:r>
            <a:r>
              <a:rPr lang="zh-CN" altLang="zh-CN" sz="3200" dirty="0" smtClean="0"/>
              <a:t>（</a:t>
            </a:r>
            <a:r>
              <a:rPr lang="en-US" altLang="zh-CN" sz="3200" dirty="0" smtClean="0"/>
              <a:t>fd3</a:t>
            </a:r>
            <a:r>
              <a:rPr lang="zh-CN" altLang="zh-CN" sz="3200" dirty="0" smtClean="0"/>
              <a:t>）</a:t>
            </a:r>
            <a:endParaRPr lang="en-US" altLang="zh-CN" sz="3200" dirty="0" smtClean="0"/>
          </a:p>
          <a:p>
            <a:r>
              <a:rPr lang="zh-CN" altLang="en-US" sz="3200" dirty="0" smtClean="0"/>
              <a:t>但</a:t>
            </a:r>
            <a:r>
              <a:rPr lang="zh-CN" altLang="zh-CN" sz="3200" dirty="0" smtClean="0"/>
              <a:t>如果不</a:t>
            </a:r>
            <a:r>
              <a:rPr lang="zh-CN" altLang="en-US" sz="3200" dirty="0" smtClean="0"/>
              <a:t>进行分解，</a:t>
            </a:r>
            <a:r>
              <a:rPr lang="zh-CN" altLang="zh-CN" sz="3200" dirty="0" smtClean="0"/>
              <a:t>在</a:t>
            </a:r>
            <a:r>
              <a:rPr lang="en-US" altLang="zh-CN" sz="3200" dirty="0" err="1" smtClean="0"/>
              <a:t>ClientInterview</a:t>
            </a:r>
            <a:r>
              <a:rPr lang="zh-CN" altLang="zh-CN" sz="3200" dirty="0" smtClean="0"/>
              <a:t>关系中就</a:t>
            </a:r>
            <a:r>
              <a:rPr lang="zh-CN" altLang="en-US" sz="3200" dirty="0" smtClean="0"/>
              <a:t>会</a:t>
            </a:r>
            <a:r>
              <a:rPr lang="zh-CN" altLang="zh-CN" sz="3200" dirty="0" smtClean="0"/>
              <a:t>存在数据冗余。</a:t>
            </a:r>
            <a:endParaRPr lang="zh-CN" altLang="en-US" dirty="0"/>
          </a:p>
        </p:txBody>
      </p:sp>
      <p:sp>
        <p:nvSpPr>
          <p:cNvPr id="4" name="日期占位符 3"/>
          <p:cNvSpPr>
            <a:spLocks noGrp="1"/>
          </p:cNvSpPr>
          <p:nvPr>
            <p:ph type="dt" sz="half" idx="10"/>
          </p:nvPr>
        </p:nvSpPr>
        <p:spPr/>
        <p:txBody>
          <a:bodyPr/>
          <a:lstStyle/>
          <a:p>
            <a:pPr>
              <a:defRPr/>
            </a:pPr>
            <a:fld id="{2CCC9D8D-632E-440E-A175-87D6183BD493}"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83</a:t>
            </a:fld>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a:xfrm>
            <a:off x="467544" y="1340768"/>
            <a:ext cx="8208912" cy="4750370"/>
          </a:xfrm>
        </p:spPr>
        <p:txBody>
          <a:bodyPr/>
          <a:lstStyle/>
          <a:p>
            <a:pPr>
              <a:spcBef>
                <a:spcPts val="0"/>
              </a:spcBef>
            </a:pPr>
            <a:r>
              <a:rPr lang="zh-CN" altLang="zh-CN" sz="2800" dirty="0" smtClean="0"/>
              <a:t>在具体的实际应用过程中，到底应该将关系规范化到</a:t>
            </a:r>
            <a:r>
              <a:rPr lang="en-US" altLang="zh-CN" sz="2800" dirty="0" smtClean="0"/>
              <a:t>3NF</a:t>
            </a:r>
            <a:r>
              <a:rPr lang="zh-CN" altLang="zh-CN" sz="2800" dirty="0" smtClean="0"/>
              <a:t>，还是</a:t>
            </a:r>
            <a:r>
              <a:rPr lang="en-US" altLang="zh-CN" sz="2800" dirty="0" smtClean="0"/>
              <a:t>BCNF</a:t>
            </a:r>
            <a:r>
              <a:rPr lang="zh-CN" altLang="zh-CN" sz="2800" dirty="0" smtClean="0"/>
              <a:t>，主要由</a:t>
            </a:r>
            <a:r>
              <a:rPr lang="en-US" altLang="zh-CN" sz="2800" dirty="0" smtClean="0"/>
              <a:t>3NF</a:t>
            </a:r>
            <a:r>
              <a:rPr lang="zh-CN" altLang="zh-CN" sz="2800" dirty="0" smtClean="0"/>
              <a:t>的关系所产生的数据冗余量与丢失函数依赖所造成的影响哪个更重要决定。</a:t>
            </a:r>
            <a:r>
              <a:rPr lang="zh-CN" altLang="en-US" sz="2800" dirty="0" smtClean="0"/>
              <a:t>例如：</a:t>
            </a:r>
            <a:endParaRPr lang="en-US" altLang="zh-CN" sz="2800" dirty="0" smtClean="0"/>
          </a:p>
          <a:p>
            <a:pPr>
              <a:spcBef>
                <a:spcPts val="0"/>
              </a:spcBef>
            </a:pPr>
            <a:r>
              <a:rPr lang="zh-CN" altLang="zh-CN" sz="2800" dirty="0" smtClean="0"/>
              <a:t>如果在实际情况中，每个职员</a:t>
            </a:r>
            <a:r>
              <a:rPr lang="zh-CN" altLang="zh-CN" sz="2800" dirty="0" smtClean="0">
                <a:solidFill>
                  <a:srgbClr val="FF0000"/>
                </a:solidFill>
              </a:rPr>
              <a:t>每天</a:t>
            </a:r>
            <a:r>
              <a:rPr lang="zh-CN" altLang="zh-CN" sz="2800" dirty="0" smtClean="0">
                <a:solidFill>
                  <a:srgbClr val="FF0000"/>
                </a:solidFill>
              </a:rPr>
              <a:t>只</a:t>
            </a:r>
            <a:r>
              <a:rPr lang="zh-CN" altLang="en-US" sz="2800" dirty="0" smtClean="0">
                <a:solidFill>
                  <a:srgbClr val="FF0000"/>
                </a:solidFill>
              </a:rPr>
              <a:t>接待</a:t>
            </a:r>
            <a:r>
              <a:rPr lang="zh-CN" altLang="zh-CN" sz="2800" dirty="0" smtClean="0">
                <a:solidFill>
                  <a:srgbClr val="FF0000"/>
                </a:solidFill>
              </a:rPr>
              <a:t>一</a:t>
            </a:r>
            <a:r>
              <a:rPr lang="zh-CN" altLang="zh-CN" sz="2800" dirty="0" smtClean="0">
                <a:solidFill>
                  <a:srgbClr val="FF0000"/>
                </a:solidFill>
              </a:rPr>
              <a:t>次客户</a:t>
            </a:r>
            <a:r>
              <a:rPr lang="zh-CN" altLang="zh-CN" sz="2800" dirty="0" smtClean="0"/>
              <a:t>，</a:t>
            </a:r>
            <a:r>
              <a:rPr lang="zh-CN" altLang="en-US" sz="2800" dirty="0" smtClean="0"/>
              <a:t>则</a:t>
            </a:r>
            <a:r>
              <a:rPr lang="en-US" altLang="zh-CN" sz="2800" dirty="0" smtClean="0"/>
              <a:t>fd4</a:t>
            </a:r>
            <a:r>
              <a:rPr lang="zh-CN" altLang="zh-CN" sz="2800" dirty="0" smtClean="0"/>
              <a:t>函数依赖不会导致数据冗余，因此</a:t>
            </a:r>
            <a:r>
              <a:rPr lang="zh-CN" altLang="en-US" sz="2800" dirty="0" smtClean="0"/>
              <a:t>无</a:t>
            </a:r>
            <a:r>
              <a:rPr lang="zh-CN" altLang="zh-CN" sz="2800" dirty="0" smtClean="0"/>
              <a:t>需将</a:t>
            </a:r>
            <a:r>
              <a:rPr lang="en-US" altLang="zh-CN" sz="2800" dirty="0" err="1" smtClean="0"/>
              <a:t>ClientInterview</a:t>
            </a:r>
            <a:r>
              <a:rPr lang="zh-CN" altLang="zh-CN" sz="2800" dirty="0" smtClean="0"/>
              <a:t>分解为</a:t>
            </a:r>
            <a:r>
              <a:rPr lang="en-US" altLang="zh-CN" sz="2800" dirty="0" smtClean="0"/>
              <a:t>BCNF</a:t>
            </a:r>
            <a:r>
              <a:rPr lang="zh-CN" altLang="zh-CN" sz="2800" dirty="0" smtClean="0"/>
              <a:t>关系</a:t>
            </a:r>
            <a:r>
              <a:rPr lang="zh-CN" altLang="en-US" sz="2800" dirty="0" smtClean="0"/>
              <a:t>；</a:t>
            </a:r>
            <a:endParaRPr lang="en-US" altLang="zh-CN" sz="2800" dirty="0" smtClean="0"/>
          </a:p>
          <a:p>
            <a:pPr>
              <a:spcBef>
                <a:spcPts val="0"/>
              </a:spcBef>
            </a:pPr>
            <a:r>
              <a:rPr lang="zh-CN" altLang="zh-CN" sz="2800" dirty="0" smtClean="0"/>
              <a:t>如果实际情况是，每位职员</a:t>
            </a:r>
            <a:r>
              <a:rPr lang="zh-CN" altLang="en-US" sz="2800" dirty="0" smtClean="0">
                <a:solidFill>
                  <a:srgbClr val="FF0000"/>
                </a:solidFill>
              </a:rPr>
              <a:t>每天</a:t>
            </a:r>
            <a:r>
              <a:rPr lang="zh-CN" altLang="zh-CN" sz="2800" dirty="0" smtClean="0"/>
              <a:t>可能</a:t>
            </a:r>
            <a:r>
              <a:rPr lang="zh-CN" altLang="zh-CN" sz="2800" dirty="0" smtClean="0">
                <a:solidFill>
                  <a:srgbClr val="FF0000"/>
                </a:solidFill>
              </a:rPr>
              <a:t>多次</a:t>
            </a:r>
            <a:r>
              <a:rPr lang="zh-CN" altLang="en-US" sz="2800" dirty="0" smtClean="0">
                <a:solidFill>
                  <a:srgbClr val="FF0000"/>
                </a:solidFill>
              </a:rPr>
              <a:t>接待</a:t>
            </a:r>
            <a:r>
              <a:rPr lang="zh-CN" altLang="zh-CN" sz="2800" dirty="0" smtClean="0">
                <a:solidFill>
                  <a:srgbClr val="FF0000"/>
                </a:solidFill>
              </a:rPr>
              <a:t>客户</a:t>
            </a:r>
            <a:r>
              <a:rPr lang="zh-CN" altLang="zh-CN" sz="2800" dirty="0" smtClean="0"/>
              <a:t>，</a:t>
            </a:r>
            <a:r>
              <a:rPr lang="zh-CN" altLang="en-US" sz="2800" dirty="0" smtClean="0"/>
              <a:t>则</a:t>
            </a:r>
            <a:r>
              <a:rPr lang="en-US" altLang="zh-CN" sz="2800" dirty="0" smtClean="0"/>
              <a:t>fd4</a:t>
            </a:r>
            <a:r>
              <a:rPr lang="zh-CN" altLang="zh-CN" sz="2800" dirty="0" smtClean="0"/>
              <a:t>函数依赖就会造成数据冗余，这时将</a:t>
            </a:r>
            <a:r>
              <a:rPr lang="en-US" altLang="zh-CN" sz="2800" dirty="0" err="1" smtClean="0"/>
              <a:t>ClientInterview</a:t>
            </a:r>
            <a:r>
              <a:rPr lang="zh-CN" altLang="en-US" sz="2800" dirty="0" smtClean="0"/>
              <a:t>分解</a:t>
            </a:r>
            <a:r>
              <a:rPr lang="zh-CN" altLang="zh-CN" sz="2800" dirty="0" smtClean="0"/>
              <a:t>为</a:t>
            </a:r>
            <a:r>
              <a:rPr lang="en-US" altLang="zh-CN" sz="2800" dirty="0" smtClean="0"/>
              <a:t>BCNF</a:t>
            </a:r>
            <a:r>
              <a:rPr lang="zh-CN" altLang="en-US" sz="2800" dirty="0" smtClean="0"/>
              <a:t>可能会</a:t>
            </a:r>
            <a:r>
              <a:rPr lang="zh-CN" altLang="zh-CN" sz="2800" dirty="0" smtClean="0"/>
              <a:t>更好</a:t>
            </a:r>
            <a:r>
              <a:rPr lang="zh-CN" altLang="en-US" sz="2800" dirty="0" smtClean="0"/>
              <a:t>。</a:t>
            </a:r>
            <a:endParaRPr lang="zh-CN" altLang="en-US" sz="2800" dirty="0"/>
          </a:p>
        </p:txBody>
      </p:sp>
      <p:sp>
        <p:nvSpPr>
          <p:cNvPr id="4" name="日期占位符 3"/>
          <p:cNvSpPr>
            <a:spLocks noGrp="1"/>
          </p:cNvSpPr>
          <p:nvPr>
            <p:ph type="dt" sz="half" idx="10"/>
          </p:nvPr>
        </p:nvSpPr>
        <p:spPr/>
        <p:txBody>
          <a:bodyPr/>
          <a:lstStyle/>
          <a:p>
            <a:pPr>
              <a:defRPr/>
            </a:pPr>
            <a:fld id="{1E828884-DF10-4D22-A29A-85E04B529711}"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84</a:t>
            </a:fld>
            <a:endParaRPr lang="zh-CN"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8.2.5 </a:t>
            </a:r>
            <a:r>
              <a:rPr lang="zh-CN" altLang="zh-CN" dirty="0" smtClean="0"/>
              <a:t>规范化小结</a:t>
            </a:r>
            <a:endParaRPr lang="zh-CN" altLang="en-US" dirty="0"/>
          </a:p>
        </p:txBody>
      </p:sp>
      <p:sp>
        <p:nvSpPr>
          <p:cNvPr id="3" name="内容占位符 2"/>
          <p:cNvSpPr>
            <a:spLocks noGrp="1"/>
          </p:cNvSpPr>
          <p:nvPr>
            <p:ph idx="1"/>
          </p:nvPr>
        </p:nvSpPr>
        <p:spPr>
          <a:xfrm>
            <a:off x="566738" y="1340768"/>
            <a:ext cx="7967662" cy="4752528"/>
          </a:xfrm>
        </p:spPr>
        <p:txBody>
          <a:bodyPr/>
          <a:lstStyle/>
          <a:p>
            <a:pPr algn="just"/>
            <a:r>
              <a:rPr lang="zh-CN" altLang="en-US" sz="3400" dirty="0" smtClean="0"/>
              <a:t>在</a:t>
            </a:r>
            <a:r>
              <a:rPr lang="zh-CN" altLang="zh-CN" sz="3400" dirty="0" smtClean="0"/>
              <a:t>关系数据库中，对关系模式的基本要求是要满足第一范式。</a:t>
            </a:r>
            <a:endParaRPr lang="en-US" altLang="zh-CN" sz="3400" dirty="0" smtClean="0"/>
          </a:p>
          <a:p>
            <a:pPr algn="just"/>
            <a:r>
              <a:rPr lang="zh-CN" altLang="zh-CN" sz="3400" dirty="0" smtClean="0"/>
              <a:t>但第一范式的关系会存在数据操作异常，因此，人们寻求解决这些问题的方法，这是规范化引出的目的。</a:t>
            </a:r>
          </a:p>
        </p:txBody>
      </p:sp>
      <p:sp>
        <p:nvSpPr>
          <p:cNvPr id="4" name="日期占位符 3"/>
          <p:cNvSpPr>
            <a:spLocks noGrp="1"/>
          </p:cNvSpPr>
          <p:nvPr>
            <p:ph type="dt" sz="half" idx="10"/>
          </p:nvPr>
        </p:nvSpPr>
        <p:spPr/>
        <p:txBody>
          <a:bodyPr/>
          <a:lstStyle/>
          <a:p>
            <a:pPr>
              <a:defRPr/>
            </a:pPr>
            <a:fld id="{9D8EBB9F-72A8-4B04-B4B0-293521C65790}"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85</a:t>
            </a:fld>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规范化小结（续）</a:t>
            </a:r>
            <a:endParaRPr lang="zh-CN" altLang="en-US" dirty="0"/>
          </a:p>
        </p:txBody>
      </p:sp>
      <p:sp>
        <p:nvSpPr>
          <p:cNvPr id="3" name="内容占位符 2"/>
          <p:cNvSpPr>
            <a:spLocks noGrp="1"/>
          </p:cNvSpPr>
          <p:nvPr>
            <p:ph idx="1"/>
          </p:nvPr>
        </p:nvSpPr>
        <p:spPr>
          <a:xfrm>
            <a:off x="566738" y="1340768"/>
            <a:ext cx="8001000" cy="4752528"/>
          </a:xfrm>
        </p:spPr>
        <p:txBody>
          <a:bodyPr/>
          <a:lstStyle/>
          <a:p>
            <a:pPr>
              <a:spcBef>
                <a:spcPts val="0"/>
              </a:spcBef>
            </a:pPr>
            <a:r>
              <a:rPr lang="zh-CN" altLang="zh-CN" sz="3200" dirty="0" smtClean="0">
                <a:solidFill>
                  <a:srgbClr val="0000FF"/>
                </a:solidFill>
              </a:rPr>
              <a:t>规范化的基本思想</a:t>
            </a:r>
            <a:r>
              <a:rPr lang="zh-CN" altLang="zh-CN" sz="3200" dirty="0" smtClean="0"/>
              <a:t>是逐步消除数据依赖中不合适的部分，通过模式分解的方法使关系模式逐步消除操作异常。</a:t>
            </a:r>
            <a:endParaRPr lang="en-US" altLang="zh-CN" sz="3200" dirty="0" smtClean="0"/>
          </a:p>
          <a:p>
            <a:pPr>
              <a:spcBef>
                <a:spcPts val="0"/>
              </a:spcBef>
            </a:pPr>
            <a:r>
              <a:rPr lang="zh-CN" altLang="zh-CN" sz="3200" dirty="0" smtClean="0">
                <a:solidFill>
                  <a:srgbClr val="0000FF"/>
                </a:solidFill>
              </a:rPr>
              <a:t>分解的基本思想</a:t>
            </a:r>
            <a:r>
              <a:rPr lang="zh-CN" altLang="zh-CN" sz="3200" dirty="0" smtClean="0"/>
              <a:t>是让一个关系模式只描述一件事情，即</a:t>
            </a:r>
            <a:r>
              <a:rPr lang="zh-CN" altLang="zh-CN" sz="3200" dirty="0" smtClean="0">
                <a:solidFill>
                  <a:srgbClr val="FF0000"/>
                </a:solidFill>
              </a:rPr>
              <a:t>面向主题</a:t>
            </a:r>
            <a:r>
              <a:rPr lang="zh-CN" altLang="zh-CN" sz="3200" dirty="0" smtClean="0"/>
              <a:t>设计数据库的关系模式。因此，规范化的过程就是让每个关系模式概念单一化的过程。</a:t>
            </a:r>
            <a:endParaRPr lang="en-US" altLang="zh-CN" sz="3200" dirty="0" smtClean="0"/>
          </a:p>
          <a:p>
            <a:pPr>
              <a:spcBef>
                <a:spcPts val="0"/>
              </a:spcBef>
            </a:pPr>
            <a:r>
              <a:rPr lang="zh-CN" altLang="zh-CN" sz="3200" dirty="0" smtClean="0">
                <a:solidFill>
                  <a:srgbClr val="0000FF"/>
                </a:solidFill>
              </a:rPr>
              <a:t>规范化的方法</a:t>
            </a:r>
            <a:r>
              <a:rPr lang="zh-CN" altLang="zh-CN" sz="3200" dirty="0" smtClean="0"/>
              <a:t>是模式分解，且确保分解后产生的模式与原模式等价。</a:t>
            </a:r>
            <a:endParaRPr lang="zh-CN" altLang="en-US" sz="3200" dirty="0"/>
          </a:p>
        </p:txBody>
      </p:sp>
      <p:sp>
        <p:nvSpPr>
          <p:cNvPr id="4" name="日期占位符 3"/>
          <p:cNvSpPr>
            <a:spLocks noGrp="1"/>
          </p:cNvSpPr>
          <p:nvPr>
            <p:ph type="dt" sz="half" idx="10"/>
          </p:nvPr>
        </p:nvSpPr>
        <p:spPr/>
        <p:txBody>
          <a:bodyPr/>
          <a:lstStyle/>
          <a:p>
            <a:pPr>
              <a:defRPr/>
            </a:pPr>
            <a:fld id="{E65CC5F6-2322-4B3F-B8E7-A5E19EAEB032}"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86</a:t>
            </a:fld>
            <a:endParaRPr lang="zh-CN" alt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 </a:t>
            </a:r>
            <a:r>
              <a:rPr lang="zh-CN" altLang="zh-CN" dirty="0" smtClean="0"/>
              <a:t>关系模式的分解准则</a:t>
            </a:r>
            <a:endParaRPr lang="zh-CN" altLang="en-US" dirty="0"/>
          </a:p>
        </p:txBody>
      </p:sp>
      <p:sp>
        <p:nvSpPr>
          <p:cNvPr id="3" name="内容占位符 2"/>
          <p:cNvSpPr>
            <a:spLocks noGrp="1"/>
          </p:cNvSpPr>
          <p:nvPr>
            <p:ph idx="1"/>
          </p:nvPr>
        </p:nvSpPr>
        <p:spPr/>
        <p:txBody>
          <a:bodyPr/>
          <a:lstStyle/>
          <a:p>
            <a:r>
              <a:rPr lang="zh-CN" altLang="zh-CN" dirty="0" smtClean="0"/>
              <a:t>模式分解应满足：</a:t>
            </a:r>
          </a:p>
          <a:p>
            <a:pPr lvl="1"/>
            <a:r>
              <a:rPr lang="zh-CN" altLang="zh-CN" dirty="0" smtClean="0"/>
              <a:t>模式分解具有</a:t>
            </a:r>
            <a:r>
              <a:rPr lang="zh-CN" altLang="zh-CN" dirty="0" smtClean="0">
                <a:solidFill>
                  <a:srgbClr val="FF0000"/>
                </a:solidFill>
              </a:rPr>
              <a:t>无损连接性</a:t>
            </a:r>
            <a:r>
              <a:rPr lang="zh-CN" altLang="zh-CN" dirty="0" smtClean="0"/>
              <a:t>；</a:t>
            </a:r>
          </a:p>
          <a:p>
            <a:pPr lvl="1"/>
            <a:r>
              <a:rPr lang="zh-CN" altLang="zh-CN" dirty="0" smtClean="0"/>
              <a:t>模式分解能够</a:t>
            </a:r>
            <a:r>
              <a:rPr lang="zh-CN" altLang="zh-CN" dirty="0" smtClean="0">
                <a:solidFill>
                  <a:srgbClr val="FF0000"/>
                </a:solidFill>
              </a:rPr>
              <a:t>保持函数依赖</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04F717DE-1F0B-4FA2-849E-5F58B5A56DA6}"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87</a:t>
            </a:fld>
            <a:endParaRPr lang="zh-CN" alt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467544" y="1414934"/>
            <a:ext cx="8424936" cy="4678362"/>
          </a:xfrm>
        </p:spPr>
        <p:txBody>
          <a:bodyPr/>
          <a:lstStyle/>
          <a:p>
            <a:pPr>
              <a:buNone/>
            </a:pPr>
            <a:r>
              <a:rPr lang="en-US" altLang="zh-CN" sz="3400" dirty="0" smtClean="0">
                <a:solidFill>
                  <a:srgbClr val="FF0000"/>
                </a:solidFill>
              </a:rPr>
              <a:t>  S-D-L</a:t>
            </a:r>
            <a:r>
              <a:rPr lang="zh-CN" altLang="zh-CN" sz="3400" dirty="0" smtClean="0">
                <a:solidFill>
                  <a:srgbClr val="FF0000"/>
                </a:solidFill>
              </a:rPr>
              <a:t>（</a:t>
            </a:r>
            <a:r>
              <a:rPr lang="en-US" altLang="zh-CN" sz="3400" dirty="0" err="1" smtClean="0">
                <a:solidFill>
                  <a:srgbClr val="FF0000"/>
                </a:solidFill>
              </a:rPr>
              <a:t>Sno</a:t>
            </a:r>
            <a:r>
              <a:rPr lang="zh-CN" altLang="zh-CN" sz="3400" dirty="0" smtClean="0">
                <a:solidFill>
                  <a:srgbClr val="FF0000"/>
                </a:solidFill>
              </a:rPr>
              <a:t>，</a:t>
            </a:r>
            <a:r>
              <a:rPr lang="en-US" altLang="zh-CN" sz="3400" dirty="0" smtClean="0">
                <a:solidFill>
                  <a:srgbClr val="FF0000"/>
                </a:solidFill>
              </a:rPr>
              <a:t>Dept</a:t>
            </a:r>
            <a:r>
              <a:rPr lang="zh-CN" altLang="zh-CN" sz="3400" dirty="0" smtClean="0">
                <a:solidFill>
                  <a:srgbClr val="FF0000"/>
                </a:solidFill>
              </a:rPr>
              <a:t>，</a:t>
            </a:r>
            <a:r>
              <a:rPr lang="en-US" altLang="zh-CN" sz="3400" dirty="0" smtClean="0">
                <a:solidFill>
                  <a:srgbClr val="FF0000"/>
                </a:solidFill>
              </a:rPr>
              <a:t>Loc</a:t>
            </a:r>
            <a:r>
              <a:rPr lang="zh-CN" altLang="zh-CN" sz="3400" dirty="0" smtClean="0">
                <a:solidFill>
                  <a:srgbClr val="FF0000"/>
                </a:solidFill>
              </a:rPr>
              <a:t>）</a:t>
            </a:r>
            <a:endParaRPr lang="en-US" altLang="zh-CN" sz="3400" dirty="0" smtClean="0">
              <a:solidFill>
                <a:srgbClr val="FF0000"/>
              </a:solidFill>
            </a:endParaRPr>
          </a:p>
          <a:p>
            <a:r>
              <a:rPr lang="zh-CN" altLang="zh-CN" sz="3400" dirty="0" smtClean="0"/>
              <a:t>三种分解方案：</a:t>
            </a:r>
          </a:p>
          <a:p>
            <a:pPr>
              <a:buNone/>
            </a:pPr>
            <a:r>
              <a:rPr lang="zh-CN" altLang="zh-CN" sz="3400" dirty="0" smtClean="0">
                <a:solidFill>
                  <a:srgbClr val="0000FF"/>
                </a:solidFill>
              </a:rPr>
              <a:t>方案</a:t>
            </a:r>
            <a:r>
              <a:rPr lang="en-US" altLang="zh-CN" sz="3400" dirty="0" smtClean="0">
                <a:solidFill>
                  <a:srgbClr val="0000FF"/>
                </a:solidFill>
              </a:rPr>
              <a:t>1</a:t>
            </a:r>
            <a:r>
              <a:rPr lang="zh-CN" altLang="zh-CN" sz="3400" dirty="0" smtClean="0"/>
              <a:t>：</a:t>
            </a:r>
            <a:r>
              <a:rPr lang="en-US" altLang="zh-CN" sz="3000" dirty="0" smtClean="0"/>
              <a:t>S-L</a:t>
            </a:r>
            <a:r>
              <a:rPr lang="zh-CN" altLang="zh-CN" sz="3000" dirty="0" smtClean="0"/>
              <a:t>（</a:t>
            </a:r>
            <a:r>
              <a:rPr lang="en-US" altLang="zh-CN" sz="3000" dirty="0" err="1" smtClean="0"/>
              <a:t>Sno</a:t>
            </a:r>
            <a:r>
              <a:rPr lang="zh-CN" altLang="zh-CN" sz="3000" dirty="0" smtClean="0"/>
              <a:t>，</a:t>
            </a:r>
            <a:r>
              <a:rPr lang="en-US" altLang="zh-CN" sz="3000" dirty="0" smtClean="0"/>
              <a:t>Loc</a:t>
            </a:r>
            <a:r>
              <a:rPr lang="zh-CN" altLang="zh-CN" sz="3000" dirty="0" smtClean="0"/>
              <a:t>），</a:t>
            </a:r>
            <a:r>
              <a:rPr lang="en-US" altLang="zh-CN" sz="3000" dirty="0" smtClean="0"/>
              <a:t>D-L</a:t>
            </a:r>
            <a:r>
              <a:rPr lang="zh-CN" altLang="zh-CN" sz="3000" dirty="0" smtClean="0"/>
              <a:t>（</a:t>
            </a:r>
            <a:r>
              <a:rPr lang="en-US" altLang="zh-CN" sz="3000" dirty="0" smtClean="0"/>
              <a:t>Dept</a:t>
            </a:r>
            <a:r>
              <a:rPr lang="zh-CN" altLang="zh-CN" sz="3000" dirty="0" smtClean="0"/>
              <a:t>，</a:t>
            </a:r>
            <a:r>
              <a:rPr lang="en-US" altLang="zh-CN" sz="3000" dirty="0" smtClean="0"/>
              <a:t>Loc</a:t>
            </a:r>
            <a:r>
              <a:rPr lang="zh-CN" altLang="zh-CN" sz="3000" dirty="0" smtClean="0"/>
              <a:t>）</a:t>
            </a:r>
          </a:p>
          <a:p>
            <a:pPr>
              <a:buNone/>
            </a:pPr>
            <a:r>
              <a:rPr lang="zh-CN" altLang="zh-CN" sz="3400" dirty="0" smtClean="0">
                <a:solidFill>
                  <a:srgbClr val="0000FF"/>
                </a:solidFill>
              </a:rPr>
              <a:t>方案</a:t>
            </a:r>
            <a:r>
              <a:rPr lang="en-US" altLang="zh-CN" sz="3400" dirty="0" smtClean="0">
                <a:solidFill>
                  <a:srgbClr val="0000FF"/>
                </a:solidFill>
              </a:rPr>
              <a:t>2</a:t>
            </a:r>
            <a:r>
              <a:rPr lang="zh-CN" altLang="zh-CN" sz="3400" dirty="0" smtClean="0"/>
              <a:t>：</a:t>
            </a:r>
            <a:r>
              <a:rPr lang="en-US" altLang="zh-CN" sz="3000" dirty="0" smtClean="0"/>
              <a:t>S-D</a:t>
            </a:r>
            <a:r>
              <a:rPr lang="zh-CN" altLang="zh-CN" sz="3000" dirty="0" smtClean="0"/>
              <a:t>（</a:t>
            </a:r>
            <a:r>
              <a:rPr lang="en-US" altLang="zh-CN" sz="3000" dirty="0" err="1" smtClean="0"/>
              <a:t>Sno</a:t>
            </a:r>
            <a:r>
              <a:rPr lang="zh-CN" altLang="zh-CN" sz="3000" dirty="0" smtClean="0"/>
              <a:t>，</a:t>
            </a:r>
            <a:r>
              <a:rPr lang="en-US" altLang="zh-CN" sz="3000" dirty="0" smtClean="0"/>
              <a:t>Dept</a:t>
            </a:r>
            <a:r>
              <a:rPr lang="zh-CN" altLang="zh-CN" sz="3000" dirty="0" smtClean="0"/>
              <a:t>），</a:t>
            </a:r>
            <a:r>
              <a:rPr lang="en-US" altLang="zh-CN" sz="3000" dirty="0" smtClean="0"/>
              <a:t>S-L</a:t>
            </a:r>
            <a:r>
              <a:rPr lang="zh-CN" altLang="zh-CN" sz="3000" dirty="0" smtClean="0"/>
              <a:t>（</a:t>
            </a:r>
            <a:r>
              <a:rPr lang="en-US" altLang="zh-CN" sz="3000" dirty="0" err="1" smtClean="0"/>
              <a:t>Sno</a:t>
            </a:r>
            <a:r>
              <a:rPr lang="zh-CN" altLang="zh-CN" sz="3000" dirty="0" smtClean="0"/>
              <a:t>，</a:t>
            </a:r>
            <a:r>
              <a:rPr lang="en-US" altLang="zh-CN" sz="3000" dirty="0" smtClean="0"/>
              <a:t>Loc</a:t>
            </a:r>
            <a:r>
              <a:rPr lang="zh-CN" altLang="zh-CN" sz="3000" dirty="0" smtClean="0"/>
              <a:t>）</a:t>
            </a:r>
          </a:p>
          <a:p>
            <a:pPr>
              <a:buNone/>
            </a:pPr>
            <a:r>
              <a:rPr lang="zh-CN" altLang="zh-CN" sz="3400" dirty="0" smtClean="0">
                <a:solidFill>
                  <a:srgbClr val="0000FF"/>
                </a:solidFill>
              </a:rPr>
              <a:t>方案</a:t>
            </a:r>
            <a:r>
              <a:rPr lang="en-US" altLang="zh-CN" sz="3400" dirty="0" smtClean="0">
                <a:solidFill>
                  <a:srgbClr val="0000FF"/>
                </a:solidFill>
              </a:rPr>
              <a:t>3</a:t>
            </a:r>
            <a:r>
              <a:rPr lang="zh-CN" altLang="zh-CN" sz="3400" dirty="0" smtClean="0"/>
              <a:t>：</a:t>
            </a:r>
            <a:r>
              <a:rPr lang="en-US" altLang="zh-CN" sz="3000" dirty="0" smtClean="0"/>
              <a:t>S-D</a:t>
            </a:r>
            <a:r>
              <a:rPr lang="zh-CN" altLang="zh-CN" sz="3000" dirty="0" smtClean="0"/>
              <a:t>（</a:t>
            </a:r>
            <a:r>
              <a:rPr lang="en-US" altLang="zh-CN" sz="3000" dirty="0" err="1" smtClean="0"/>
              <a:t>Sno</a:t>
            </a:r>
            <a:r>
              <a:rPr lang="zh-CN" altLang="zh-CN" sz="3000" dirty="0" smtClean="0"/>
              <a:t>，</a:t>
            </a:r>
            <a:r>
              <a:rPr lang="en-US" altLang="zh-CN" sz="3000" dirty="0" smtClean="0"/>
              <a:t>Dept</a:t>
            </a:r>
            <a:r>
              <a:rPr lang="zh-CN" altLang="zh-CN" sz="3000" dirty="0" smtClean="0"/>
              <a:t>），</a:t>
            </a:r>
            <a:r>
              <a:rPr lang="en-US" altLang="zh-CN" sz="3000" dirty="0" smtClean="0"/>
              <a:t>D-L</a:t>
            </a:r>
            <a:r>
              <a:rPr lang="zh-CN" altLang="zh-CN" sz="3000" dirty="0" smtClean="0"/>
              <a:t>（</a:t>
            </a:r>
            <a:r>
              <a:rPr lang="en-US" altLang="zh-CN" sz="3000" dirty="0" smtClean="0"/>
              <a:t>Dept</a:t>
            </a:r>
            <a:r>
              <a:rPr lang="zh-CN" altLang="zh-CN" sz="3000" dirty="0" smtClean="0"/>
              <a:t>，</a:t>
            </a:r>
            <a:r>
              <a:rPr lang="en-US" altLang="zh-CN" sz="3000" dirty="0" smtClean="0"/>
              <a:t>Loc</a:t>
            </a:r>
            <a:r>
              <a:rPr lang="zh-CN" altLang="zh-CN" sz="3000" dirty="0" smtClean="0"/>
              <a:t>）</a:t>
            </a:r>
            <a:endParaRPr lang="zh-CN" altLang="en-US" sz="3000" dirty="0"/>
          </a:p>
        </p:txBody>
      </p:sp>
      <p:sp>
        <p:nvSpPr>
          <p:cNvPr id="4" name="日期占位符 3"/>
          <p:cNvSpPr>
            <a:spLocks noGrp="1"/>
          </p:cNvSpPr>
          <p:nvPr>
            <p:ph type="dt" sz="half" idx="10"/>
          </p:nvPr>
        </p:nvSpPr>
        <p:spPr/>
        <p:txBody>
          <a:bodyPr/>
          <a:lstStyle/>
          <a:p>
            <a:pPr>
              <a:defRPr/>
            </a:pPr>
            <a:fld id="{2EFDA87C-78A9-4EC0-9645-C59B8F01BD44}"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88</a:t>
            </a:fld>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分解准则</a:t>
            </a:r>
            <a:endParaRPr lang="zh-CN" altLang="en-US" dirty="0"/>
          </a:p>
        </p:txBody>
      </p:sp>
      <p:sp>
        <p:nvSpPr>
          <p:cNvPr id="3" name="内容占位符 2"/>
          <p:cNvSpPr>
            <a:spLocks noGrp="1"/>
          </p:cNvSpPr>
          <p:nvPr>
            <p:ph idx="1"/>
          </p:nvPr>
        </p:nvSpPr>
        <p:spPr/>
        <p:txBody>
          <a:bodyPr/>
          <a:lstStyle/>
          <a:p>
            <a:r>
              <a:rPr lang="zh-CN" altLang="zh-CN" sz="3200" dirty="0" smtClean="0"/>
              <a:t>将一个关系模式</a:t>
            </a:r>
            <a:r>
              <a:rPr lang="en-US" altLang="zh-CN" sz="3200" dirty="0" smtClean="0">
                <a:solidFill>
                  <a:srgbClr val="FF0000"/>
                </a:solidFill>
              </a:rPr>
              <a:t>R&lt;U</a:t>
            </a:r>
            <a:r>
              <a:rPr lang="zh-CN" altLang="zh-CN" sz="3200" dirty="0" smtClean="0">
                <a:solidFill>
                  <a:srgbClr val="FF0000"/>
                </a:solidFill>
              </a:rPr>
              <a:t>，</a:t>
            </a:r>
            <a:r>
              <a:rPr lang="en-US" altLang="zh-CN" sz="3200" dirty="0" smtClean="0">
                <a:solidFill>
                  <a:srgbClr val="FF0000"/>
                </a:solidFill>
              </a:rPr>
              <a:t>F&gt;</a:t>
            </a:r>
            <a:r>
              <a:rPr lang="zh-CN" altLang="zh-CN" sz="3200" dirty="0" smtClean="0"/>
              <a:t>分解为若干个关系模式</a:t>
            </a:r>
            <a:r>
              <a:rPr lang="en-US" altLang="zh-CN" sz="3200" dirty="0" smtClean="0">
                <a:solidFill>
                  <a:srgbClr val="FF0000"/>
                </a:solidFill>
              </a:rPr>
              <a:t>R</a:t>
            </a:r>
            <a:r>
              <a:rPr lang="en-US" altLang="zh-CN" sz="3200" baseline="-25000" dirty="0" smtClean="0">
                <a:solidFill>
                  <a:srgbClr val="FF0000"/>
                </a:solidFill>
              </a:rPr>
              <a:t>1</a:t>
            </a:r>
            <a:r>
              <a:rPr lang="en-US" altLang="zh-CN" sz="3200" dirty="0" smtClean="0">
                <a:solidFill>
                  <a:srgbClr val="FF0000"/>
                </a:solidFill>
              </a:rPr>
              <a:t>&lt;U</a:t>
            </a:r>
            <a:r>
              <a:rPr lang="en-US" altLang="zh-CN" sz="3200" baseline="-25000" dirty="0" smtClean="0">
                <a:solidFill>
                  <a:srgbClr val="FF0000"/>
                </a:solidFill>
              </a:rPr>
              <a:t>1</a:t>
            </a:r>
            <a:r>
              <a:rPr lang="zh-CN" altLang="zh-CN" sz="3200" dirty="0" smtClean="0">
                <a:solidFill>
                  <a:srgbClr val="FF0000"/>
                </a:solidFill>
              </a:rPr>
              <a:t>，</a:t>
            </a:r>
            <a:r>
              <a:rPr lang="en-US" altLang="zh-CN" sz="3200" dirty="0" smtClean="0">
                <a:solidFill>
                  <a:srgbClr val="FF0000"/>
                </a:solidFill>
              </a:rPr>
              <a:t>F</a:t>
            </a:r>
            <a:r>
              <a:rPr lang="en-US" altLang="zh-CN" sz="3200" baseline="-25000" dirty="0" smtClean="0">
                <a:solidFill>
                  <a:srgbClr val="FF0000"/>
                </a:solidFill>
              </a:rPr>
              <a:t>1</a:t>
            </a:r>
            <a:r>
              <a:rPr lang="en-US" altLang="zh-CN" sz="3200" dirty="0" smtClean="0">
                <a:solidFill>
                  <a:srgbClr val="FF0000"/>
                </a:solidFill>
              </a:rPr>
              <a:t>&gt;</a:t>
            </a:r>
            <a:r>
              <a:rPr lang="zh-CN" altLang="zh-CN" sz="3200" dirty="0" smtClean="0">
                <a:solidFill>
                  <a:srgbClr val="FF0000"/>
                </a:solidFill>
              </a:rPr>
              <a:t>，</a:t>
            </a:r>
            <a:r>
              <a:rPr lang="en-US" altLang="zh-CN" sz="3200" dirty="0" smtClean="0">
                <a:solidFill>
                  <a:srgbClr val="FF0000"/>
                </a:solidFill>
              </a:rPr>
              <a:t>R</a:t>
            </a:r>
            <a:r>
              <a:rPr lang="en-US" altLang="zh-CN" sz="3200" baseline="-25000" dirty="0" smtClean="0">
                <a:solidFill>
                  <a:srgbClr val="FF0000"/>
                </a:solidFill>
              </a:rPr>
              <a:t>2</a:t>
            </a:r>
            <a:r>
              <a:rPr lang="en-US" altLang="zh-CN" sz="3200" dirty="0" smtClean="0">
                <a:solidFill>
                  <a:srgbClr val="FF0000"/>
                </a:solidFill>
              </a:rPr>
              <a:t>&lt;U</a:t>
            </a:r>
            <a:r>
              <a:rPr lang="en-US" altLang="zh-CN" sz="3200" baseline="-25000" dirty="0" smtClean="0">
                <a:solidFill>
                  <a:srgbClr val="FF0000"/>
                </a:solidFill>
              </a:rPr>
              <a:t>2</a:t>
            </a:r>
            <a:r>
              <a:rPr lang="zh-CN" altLang="zh-CN" sz="3200" dirty="0" smtClean="0">
                <a:solidFill>
                  <a:srgbClr val="FF0000"/>
                </a:solidFill>
              </a:rPr>
              <a:t>，</a:t>
            </a:r>
            <a:r>
              <a:rPr lang="en-US" altLang="zh-CN" sz="3200" dirty="0" smtClean="0">
                <a:solidFill>
                  <a:srgbClr val="FF0000"/>
                </a:solidFill>
              </a:rPr>
              <a:t>F</a:t>
            </a:r>
            <a:r>
              <a:rPr lang="en-US" altLang="zh-CN" sz="3200" baseline="-25000" dirty="0" smtClean="0">
                <a:solidFill>
                  <a:srgbClr val="FF0000"/>
                </a:solidFill>
              </a:rPr>
              <a:t>2</a:t>
            </a:r>
            <a:r>
              <a:rPr lang="en-US" altLang="zh-CN" sz="3200" dirty="0" smtClean="0">
                <a:solidFill>
                  <a:srgbClr val="FF0000"/>
                </a:solidFill>
              </a:rPr>
              <a:t>&gt;</a:t>
            </a:r>
            <a:r>
              <a:rPr lang="zh-CN" altLang="zh-CN" sz="3200" dirty="0" smtClean="0">
                <a:solidFill>
                  <a:srgbClr val="FF0000"/>
                </a:solidFill>
              </a:rPr>
              <a:t>，…，</a:t>
            </a:r>
            <a:r>
              <a:rPr lang="en-US" altLang="zh-CN" sz="3200" dirty="0" err="1" smtClean="0">
                <a:solidFill>
                  <a:srgbClr val="FF0000"/>
                </a:solidFill>
              </a:rPr>
              <a:t>R</a:t>
            </a:r>
            <a:r>
              <a:rPr lang="en-US" altLang="zh-CN" sz="3200" baseline="-25000" dirty="0" err="1" smtClean="0">
                <a:solidFill>
                  <a:srgbClr val="FF0000"/>
                </a:solidFill>
              </a:rPr>
              <a:t>n</a:t>
            </a:r>
            <a:r>
              <a:rPr lang="en-US" altLang="zh-CN" sz="3200" dirty="0" smtClean="0">
                <a:solidFill>
                  <a:srgbClr val="FF0000"/>
                </a:solidFill>
              </a:rPr>
              <a:t>&lt;Un</a:t>
            </a:r>
            <a:r>
              <a:rPr lang="zh-CN" altLang="zh-CN" sz="3200" dirty="0" smtClean="0">
                <a:solidFill>
                  <a:srgbClr val="FF0000"/>
                </a:solidFill>
              </a:rPr>
              <a:t>，</a:t>
            </a:r>
            <a:r>
              <a:rPr lang="en-US" altLang="zh-CN" sz="3200" dirty="0" smtClean="0">
                <a:solidFill>
                  <a:srgbClr val="FF0000"/>
                </a:solidFill>
              </a:rPr>
              <a:t>Fn&gt;</a:t>
            </a:r>
            <a:r>
              <a:rPr lang="zh-CN" altLang="zh-CN" sz="3200" dirty="0" smtClean="0"/>
              <a:t>，意味着将存储在一张二维表</a:t>
            </a:r>
            <a:r>
              <a:rPr lang="en-US" altLang="zh-CN" sz="3200" dirty="0" smtClean="0"/>
              <a:t>r</a:t>
            </a:r>
            <a:r>
              <a:rPr lang="zh-CN" altLang="zh-CN" sz="3200" dirty="0" smtClean="0"/>
              <a:t>中的数据分散到了若干二维表</a:t>
            </a:r>
            <a:r>
              <a:rPr lang="en-US" altLang="zh-CN" sz="3200" dirty="0" smtClean="0"/>
              <a:t>r</a:t>
            </a:r>
            <a:r>
              <a:rPr lang="en-US" altLang="zh-CN" sz="3200" baseline="-25000" dirty="0" smtClean="0"/>
              <a:t>1</a:t>
            </a:r>
            <a:r>
              <a:rPr lang="zh-CN" altLang="zh-CN" sz="3200" dirty="0" smtClean="0"/>
              <a:t>，</a:t>
            </a:r>
            <a:r>
              <a:rPr lang="en-US" altLang="zh-CN" sz="3200" dirty="0" smtClean="0"/>
              <a:t>r</a:t>
            </a:r>
            <a:r>
              <a:rPr lang="en-US" altLang="zh-CN" sz="3200" baseline="-25000" dirty="0" smtClean="0"/>
              <a:t>2</a:t>
            </a:r>
            <a:r>
              <a:rPr lang="zh-CN" altLang="zh-CN" sz="3200" dirty="0" smtClean="0"/>
              <a:t>，…，</a:t>
            </a:r>
            <a:r>
              <a:rPr lang="en-US" altLang="zh-CN" sz="3200" dirty="0" err="1" smtClean="0"/>
              <a:t>r</a:t>
            </a:r>
            <a:r>
              <a:rPr lang="en-US" altLang="zh-CN" sz="3200" baseline="-25000" dirty="0" err="1" smtClean="0"/>
              <a:t>n</a:t>
            </a:r>
            <a:r>
              <a:rPr lang="zh-CN" altLang="zh-CN" sz="3200" dirty="0" smtClean="0"/>
              <a:t>中。</a:t>
            </a:r>
            <a:endParaRPr lang="en-US" altLang="zh-CN" sz="3200" dirty="0" smtClean="0"/>
          </a:p>
          <a:p>
            <a:r>
              <a:rPr lang="zh-CN" altLang="en-US" sz="3200" dirty="0" smtClean="0"/>
              <a:t>这样的分解不应该丢失信息，即通过对关系</a:t>
            </a:r>
            <a:r>
              <a:rPr lang="en-US" altLang="zh-CN" sz="3200" i="1" dirty="0" smtClean="0"/>
              <a:t>r</a:t>
            </a:r>
            <a:r>
              <a:rPr lang="en-US" altLang="zh-CN" sz="3200" baseline="-25000" dirty="0" smtClean="0"/>
              <a:t>1</a:t>
            </a:r>
            <a:r>
              <a:rPr lang="en-US" altLang="zh-CN" sz="3200" dirty="0" smtClean="0"/>
              <a:t>,</a:t>
            </a:r>
            <a:r>
              <a:rPr lang="en-US" altLang="zh-CN" sz="3200" i="1" dirty="0" smtClean="0"/>
              <a:t>r</a:t>
            </a:r>
            <a:r>
              <a:rPr lang="en-US" altLang="zh-CN" sz="3200" baseline="-25000" dirty="0" smtClean="0"/>
              <a:t>2</a:t>
            </a:r>
            <a:r>
              <a:rPr lang="en-US" altLang="zh-CN" sz="3200" i="1" dirty="0" smtClean="0"/>
              <a:t>,…</a:t>
            </a:r>
            <a:r>
              <a:rPr lang="en-US" altLang="zh-CN" sz="3200" dirty="0" smtClean="0"/>
              <a:t> ,</a:t>
            </a:r>
            <a:r>
              <a:rPr lang="en-US" altLang="zh-CN" sz="3200" i="1" dirty="0" err="1" smtClean="0"/>
              <a:t>r</a:t>
            </a:r>
            <a:r>
              <a:rPr lang="en-US" altLang="zh-CN" sz="3200" baseline="-25000" dirty="0" err="1" smtClean="0"/>
              <a:t>n</a:t>
            </a:r>
            <a:r>
              <a:rPr lang="zh-CN" altLang="en-US" sz="3200" dirty="0" smtClean="0"/>
              <a:t>的自然连接能重新得到关系</a:t>
            </a:r>
            <a:r>
              <a:rPr lang="en-US" altLang="zh-CN" sz="3200" i="1" dirty="0" smtClean="0"/>
              <a:t>r</a:t>
            </a:r>
            <a:r>
              <a:rPr lang="zh-CN" altLang="en-US" sz="3200" dirty="0" smtClean="0"/>
              <a:t>中的所有信息。。</a:t>
            </a:r>
            <a:endParaRPr lang="zh-CN" altLang="en-US" sz="3200" dirty="0"/>
          </a:p>
        </p:txBody>
      </p:sp>
      <p:sp>
        <p:nvSpPr>
          <p:cNvPr id="4" name="日期占位符 3"/>
          <p:cNvSpPr>
            <a:spLocks noGrp="1"/>
          </p:cNvSpPr>
          <p:nvPr>
            <p:ph type="dt" sz="half" idx="10"/>
          </p:nvPr>
        </p:nvSpPr>
        <p:spPr/>
        <p:txBody>
          <a:bodyPr/>
          <a:lstStyle/>
          <a:p>
            <a:pPr>
              <a:defRPr/>
            </a:pPr>
            <a:fld id="{F1A53CAD-C6B1-4FA8-BDAD-B26B4AD45D86}"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89</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mtClean="0"/>
              <a:t>术语和符号（续）</a:t>
            </a:r>
            <a:endParaRPr lang="en-US" altLang="zh-CN" smtClean="0"/>
          </a:p>
        </p:txBody>
      </p:sp>
      <p:sp>
        <p:nvSpPr>
          <p:cNvPr id="14339" name="Rectangle 3"/>
          <p:cNvSpPr>
            <a:spLocks noGrp="1" noChangeArrowheads="1"/>
          </p:cNvSpPr>
          <p:nvPr>
            <p:ph type="body" idx="1"/>
          </p:nvPr>
        </p:nvSpPr>
        <p:spPr>
          <a:xfrm>
            <a:off x="228600" y="1412875"/>
            <a:ext cx="8610600" cy="4679950"/>
          </a:xfrm>
        </p:spPr>
        <p:txBody>
          <a:bodyPr/>
          <a:lstStyle/>
          <a:p>
            <a:pPr marL="263525" indent="-263525" algn="just">
              <a:buFontTx/>
              <a:buNone/>
            </a:pPr>
            <a:r>
              <a:rPr lang="zh-CN" altLang="en-US" sz="3200" dirty="0" smtClean="0"/>
              <a:t>（</a:t>
            </a:r>
            <a:r>
              <a:rPr lang="en-US" altLang="zh-CN" sz="3200" dirty="0" smtClean="0"/>
              <a:t>3</a:t>
            </a:r>
            <a:r>
              <a:rPr lang="zh-CN" altLang="en-US" sz="3200" dirty="0" smtClean="0"/>
              <a:t>）如果</a:t>
            </a:r>
            <a:r>
              <a:rPr lang="en-US" altLang="zh-CN" sz="3200" i="1" dirty="0" smtClean="0"/>
              <a:t>X</a:t>
            </a:r>
            <a:r>
              <a:rPr lang="en-US" altLang="zh-CN" sz="3200" dirty="0" smtClean="0"/>
              <a:t>→</a:t>
            </a:r>
            <a:r>
              <a:rPr lang="en-US" altLang="zh-CN" sz="3200" i="1" dirty="0" smtClean="0"/>
              <a:t>Y</a:t>
            </a:r>
            <a:r>
              <a:rPr lang="zh-CN" altLang="en-US" sz="3200" dirty="0" smtClean="0"/>
              <a:t>，则</a:t>
            </a:r>
            <a:r>
              <a:rPr lang="en-US" altLang="zh-CN" sz="3200" i="1" dirty="0" smtClean="0"/>
              <a:t>X</a:t>
            </a:r>
            <a:r>
              <a:rPr lang="zh-CN" altLang="en-US" sz="3200" dirty="0" smtClean="0"/>
              <a:t>称为</a:t>
            </a:r>
            <a:r>
              <a:rPr lang="zh-CN" altLang="en-US" sz="3200" dirty="0" smtClean="0">
                <a:solidFill>
                  <a:srgbClr val="FF0000"/>
                </a:solidFill>
              </a:rPr>
              <a:t>决定因子</a:t>
            </a:r>
            <a:r>
              <a:rPr lang="zh-CN" altLang="en-US" sz="3200" dirty="0" smtClean="0"/>
              <a:t>。 </a:t>
            </a:r>
          </a:p>
          <a:p>
            <a:pPr marL="263525" indent="-263525" algn="just">
              <a:buFontTx/>
              <a:buNone/>
            </a:pPr>
            <a:r>
              <a:rPr lang="zh-CN" altLang="en-US" sz="3200" dirty="0" smtClean="0"/>
              <a:t>（</a:t>
            </a:r>
            <a:r>
              <a:rPr lang="en-US" altLang="zh-CN" sz="3200" dirty="0" smtClean="0"/>
              <a:t>4</a:t>
            </a:r>
            <a:r>
              <a:rPr lang="zh-CN" altLang="en-US" sz="3200" dirty="0" smtClean="0"/>
              <a:t>）如果</a:t>
            </a:r>
            <a:r>
              <a:rPr lang="en-US" altLang="zh-CN" sz="3200" i="1" dirty="0" smtClean="0"/>
              <a:t>X</a:t>
            </a:r>
            <a:r>
              <a:rPr lang="en-US" altLang="zh-CN" sz="3200" dirty="0" smtClean="0"/>
              <a:t>→</a:t>
            </a:r>
            <a:r>
              <a:rPr lang="en-US" altLang="zh-CN" sz="3200" i="1" dirty="0" smtClean="0"/>
              <a:t>Y</a:t>
            </a:r>
            <a:r>
              <a:rPr lang="zh-CN" altLang="en-US" sz="3200" dirty="0" smtClean="0"/>
              <a:t>，并且</a:t>
            </a:r>
            <a:r>
              <a:rPr lang="en-US" altLang="zh-CN" sz="3200" i="1" dirty="0" smtClean="0"/>
              <a:t>Y</a:t>
            </a:r>
            <a:r>
              <a:rPr lang="en-US" altLang="zh-CN" sz="3200" dirty="0" smtClean="0"/>
              <a:t>→</a:t>
            </a:r>
            <a:r>
              <a:rPr lang="en-US" altLang="zh-CN" sz="3200" i="1" dirty="0" smtClean="0"/>
              <a:t>X</a:t>
            </a:r>
            <a:r>
              <a:rPr lang="zh-CN" altLang="en-US" sz="3200" dirty="0" smtClean="0"/>
              <a:t>，则记作</a:t>
            </a:r>
          </a:p>
          <a:p>
            <a:pPr marL="263525" indent="-263525">
              <a:buFontTx/>
              <a:buNone/>
            </a:pPr>
            <a:r>
              <a:rPr lang="zh-CN" altLang="en-US" sz="3200" dirty="0" smtClean="0"/>
              <a:t>		</a:t>
            </a:r>
            <a:r>
              <a:rPr lang="en-US" altLang="zh-CN" sz="3200" i="1" dirty="0" smtClean="0">
                <a:solidFill>
                  <a:srgbClr val="FF0000"/>
                </a:solidFill>
              </a:rPr>
              <a:t>X</a:t>
            </a:r>
            <a:r>
              <a:rPr lang="zh-CN" altLang="zh-CN" sz="3200" dirty="0" smtClean="0">
                <a:solidFill>
                  <a:srgbClr val="FF0000"/>
                </a:solidFill>
              </a:rPr>
              <a:t>←→</a:t>
            </a:r>
            <a:r>
              <a:rPr lang="en-US" altLang="zh-CN" sz="3200" i="1" dirty="0" smtClean="0">
                <a:solidFill>
                  <a:srgbClr val="FF0000"/>
                </a:solidFill>
              </a:rPr>
              <a:t>Y</a:t>
            </a:r>
            <a:r>
              <a:rPr lang="zh-CN" altLang="en-US" sz="3200" dirty="0" smtClean="0"/>
              <a:t>。</a:t>
            </a:r>
            <a:endParaRPr lang="en-US" altLang="zh-CN" sz="3200" dirty="0" smtClean="0"/>
          </a:p>
          <a:p>
            <a:pPr marL="263525" indent="-263525">
              <a:buFontTx/>
              <a:buNone/>
            </a:pPr>
            <a:r>
              <a:rPr lang="zh-CN" altLang="en-US" sz="3200" dirty="0" smtClean="0"/>
              <a:t>（</a:t>
            </a:r>
            <a:r>
              <a:rPr lang="en-US" altLang="zh-CN" sz="3200" dirty="0" smtClean="0"/>
              <a:t>5</a:t>
            </a:r>
            <a:r>
              <a:rPr lang="zh-CN" altLang="en-US" sz="3200" dirty="0" smtClean="0"/>
              <a:t>）</a:t>
            </a:r>
            <a:r>
              <a:rPr lang="zh-CN" altLang="zh-CN" sz="3200" dirty="0" smtClean="0"/>
              <a:t>如果</a:t>
            </a:r>
            <a:r>
              <a:rPr lang="en-US" altLang="zh-CN" sz="3200" i="1" dirty="0" smtClean="0"/>
              <a:t>X</a:t>
            </a:r>
            <a:r>
              <a:rPr lang="zh-CN" altLang="zh-CN" sz="3200" dirty="0" smtClean="0"/>
              <a:t>→</a:t>
            </a:r>
            <a:r>
              <a:rPr lang="en-US" altLang="zh-CN" sz="3200" i="1" dirty="0" smtClean="0"/>
              <a:t>Y</a:t>
            </a:r>
            <a:r>
              <a:rPr lang="zh-CN" altLang="zh-CN" sz="3200" dirty="0" smtClean="0"/>
              <a:t>，并且对于</a:t>
            </a:r>
            <a:r>
              <a:rPr lang="en-US" altLang="zh-CN" sz="3200" i="1" dirty="0" smtClean="0"/>
              <a:t>X</a:t>
            </a:r>
            <a:r>
              <a:rPr lang="zh-CN" altLang="zh-CN" sz="3200" dirty="0" smtClean="0"/>
              <a:t>的一个任意真子集</a:t>
            </a:r>
            <a:r>
              <a:rPr lang="en-US" altLang="zh-CN" sz="3200" i="1" dirty="0" smtClean="0"/>
              <a:t>X</a:t>
            </a:r>
            <a:r>
              <a:rPr lang="zh-CN" altLang="zh-CN" sz="3200" baseline="30000" dirty="0" smtClean="0"/>
              <a:t>‘</a:t>
            </a:r>
            <a:r>
              <a:rPr lang="zh-CN" altLang="zh-CN" sz="3200" dirty="0" smtClean="0"/>
              <a:t>都有</a:t>
            </a:r>
            <a:r>
              <a:rPr lang="en-US" altLang="zh-CN" sz="3200" i="1" dirty="0" smtClean="0"/>
              <a:t>X</a:t>
            </a:r>
            <a:r>
              <a:rPr lang="zh-CN" altLang="zh-CN" sz="3200" baseline="30000" dirty="0" smtClean="0"/>
              <a:t>‘</a:t>
            </a:r>
            <a:r>
              <a:rPr lang="zh-CN" altLang="zh-CN" sz="3200" dirty="0" smtClean="0"/>
              <a:t>—</a:t>
            </a:r>
            <a:r>
              <a:rPr lang="en-US" altLang="zh-CN" sz="3200" dirty="0" smtClean="0"/>
              <a:t>/</a:t>
            </a:r>
            <a:r>
              <a:rPr lang="zh-CN" altLang="zh-CN" sz="3200" dirty="0" smtClean="0"/>
              <a:t>→</a:t>
            </a:r>
            <a:r>
              <a:rPr lang="en-US" altLang="zh-CN" sz="3200" i="1" dirty="0" smtClean="0"/>
              <a:t>Y</a:t>
            </a:r>
            <a:r>
              <a:rPr lang="zh-CN" altLang="zh-CN" sz="3200" dirty="0" smtClean="0"/>
              <a:t>，则称</a:t>
            </a:r>
            <a:r>
              <a:rPr lang="en-US" altLang="zh-CN" sz="3200" i="1" dirty="0" smtClean="0"/>
              <a:t>Y</a:t>
            </a:r>
            <a:r>
              <a:rPr lang="zh-CN" altLang="zh-CN" sz="3200" dirty="0" smtClean="0"/>
              <a:t>完全</a:t>
            </a:r>
            <a:r>
              <a:rPr lang="zh-CN" altLang="zh-CN" sz="3200" dirty="0" smtClean="0">
                <a:solidFill>
                  <a:srgbClr val="FF0000"/>
                </a:solidFill>
              </a:rPr>
              <a:t>函数依赖</a:t>
            </a:r>
            <a:r>
              <a:rPr lang="zh-CN" altLang="zh-CN" sz="3200" dirty="0" smtClean="0"/>
              <a:t>于</a:t>
            </a:r>
            <a:r>
              <a:rPr lang="en-US" altLang="zh-CN" sz="3200" i="1" dirty="0" smtClean="0"/>
              <a:t>X</a:t>
            </a:r>
            <a:r>
              <a:rPr lang="zh-CN" altLang="zh-CN" sz="3200" dirty="0" smtClean="0"/>
              <a:t>，记作</a:t>
            </a:r>
            <a:r>
              <a:rPr lang="zh-CN" altLang="en-US" sz="3200" dirty="0" smtClean="0"/>
              <a:t>：</a:t>
            </a:r>
            <a:endParaRPr lang="en-US" altLang="zh-CN" sz="3200" dirty="0" smtClean="0"/>
          </a:p>
          <a:p>
            <a:pPr marL="263525" indent="-263525">
              <a:buFontTx/>
              <a:buNone/>
            </a:pPr>
            <a:r>
              <a:rPr lang="en-US" altLang="zh-CN" sz="3200" dirty="0" smtClean="0"/>
              <a:t>  </a:t>
            </a:r>
            <a:r>
              <a:rPr lang="zh-CN" altLang="zh-CN" sz="3200" dirty="0" smtClean="0"/>
              <a:t>如果</a:t>
            </a:r>
            <a:r>
              <a:rPr lang="en-US" altLang="zh-CN" sz="3200" i="1" dirty="0" smtClean="0"/>
              <a:t>X</a:t>
            </a:r>
            <a:r>
              <a:rPr lang="zh-CN" altLang="zh-CN" sz="3200" baseline="30000" dirty="0" smtClean="0"/>
              <a:t>‘</a:t>
            </a:r>
            <a:r>
              <a:rPr lang="zh-CN" altLang="zh-CN" sz="3200" dirty="0" smtClean="0"/>
              <a:t>→</a:t>
            </a:r>
            <a:r>
              <a:rPr lang="en-US" altLang="zh-CN" sz="3200" i="1" dirty="0" smtClean="0"/>
              <a:t>Y</a:t>
            </a:r>
            <a:r>
              <a:rPr lang="zh-CN" altLang="zh-CN" sz="3200" dirty="0" smtClean="0"/>
              <a:t>成立，则称</a:t>
            </a:r>
            <a:r>
              <a:rPr lang="en-US" altLang="zh-CN" sz="3200" i="1" dirty="0" smtClean="0"/>
              <a:t>Y</a:t>
            </a:r>
            <a:r>
              <a:rPr lang="zh-CN" altLang="zh-CN" sz="3200" dirty="0" smtClean="0">
                <a:solidFill>
                  <a:srgbClr val="FF0000"/>
                </a:solidFill>
              </a:rPr>
              <a:t>部分函数依赖</a:t>
            </a:r>
            <a:r>
              <a:rPr lang="zh-CN" altLang="zh-CN" sz="3200" dirty="0" smtClean="0"/>
              <a:t>于</a:t>
            </a:r>
            <a:r>
              <a:rPr lang="en-US" altLang="zh-CN" sz="3200" i="1" dirty="0" smtClean="0"/>
              <a:t>X</a:t>
            </a:r>
            <a:r>
              <a:rPr lang="zh-CN" altLang="zh-CN" sz="3200" dirty="0" smtClean="0"/>
              <a:t>，记作</a:t>
            </a:r>
            <a:r>
              <a:rPr lang="zh-CN" altLang="en-US" sz="3200" dirty="0" smtClean="0"/>
              <a:t>：</a:t>
            </a:r>
            <a:r>
              <a:rPr lang="en-US" altLang="zh-CN" sz="3200" dirty="0" smtClean="0"/>
              <a:t> </a:t>
            </a:r>
            <a:endParaRPr lang="zh-CN" altLang="en-US" sz="3200" dirty="0" smtClean="0"/>
          </a:p>
          <a:p>
            <a:pPr marL="263525" indent="-263525">
              <a:buFontTx/>
              <a:buNone/>
            </a:pPr>
            <a:endParaRPr lang="zh-CN" altLang="en-US" sz="3200" dirty="0" smtClean="0"/>
          </a:p>
        </p:txBody>
      </p:sp>
      <p:sp>
        <p:nvSpPr>
          <p:cNvPr id="14340" name="日期占位符 3"/>
          <p:cNvSpPr>
            <a:spLocks noGrp="1"/>
          </p:cNvSpPr>
          <p:nvPr>
            <p:ph type="dt" sz="quarter" idx="10"/>
          </p:nvPr>
        </p:nvSpPr>
        <p:spPr>
          <a:noFill/>
        </p:spPr>
        <p:txBody>
          <a:bodyPr/>
          <a:lstStyle/>
          <a:p>
            <a:fld id="{DDE59791-8099-41C5-A2E9-FA8CCE2443F3}" type="datetime8">
              <a:rPr lang="zh-CN" altLang="en-US" smtClean="0">
                <a:ea typeface="宋体" charset="-122"/>
              </a:rPr>
              <a:t>2016年3月6日10时6分</a:t>
            </a:fld>
            <a:endParaRPr lang="zh-CN" altLang="en-US" smtClean="0">
              <a:ea typeface="宋体" charset="-122"/>
            </a:endParaRPr>
          </a:p>
        </p:txBody>
      </p:sp>
      <p:sp>
        <p:nvSpPr>
          <p:cNvPr id="14341" name="灯片编号占位符 4"/>
          <p:cNvSpPr>
            <a:spLocks noGrp="1"/>
          </p:cNvSpPr>
          <p:nvPr>
            <p:ph type="sldNum" sz="quarter" idx="12"/>
          </p:nvPr>
        </p:nvSpPr>
        <p:spPr>
          <a:noFill/>
        </p:spPr>
        <p:txBody>
          <a:bodyPr/>
          <a:lstStyle/>
          <a:p>
            <a:fld id="{9A8A5BBE-BCDB-4D72-BD3B-D604DE2CECD9}" type="slidenum">
              <a:rPr lang="zh-CN" altLang="en-US" smtClean="0">
                <a:ea typeface="宋体" charset="-122"/>
              </a:rPr>
              <a:pPr/>
              <a:t>9</a:t>
            </a:fld>
            <a:endParaRPr lang="zh-CN" altLang="en-US" smtClean="0">
              <a:ea typeface="宋体" charset="-122"/>
            </a:endParaRPr>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817" name="Object 1"/>
          <p:cNvGraphicFramePr>
            <a:graphicFrameLocks noChangeAspect="1"/>
          </p:cNvGraphicFramePr>
          <p:nvPr/>
        </p:nvGraphicFramePr>
        <p:xfrm>
          <a:off x="1691680" y="4509120"/>
          <a:ext cx="1152128" cy="384043"/>
        </p:xfrm>
        <a:graphic>
          <a:graphicData uri="http://schemas.openxmlformats.org/presentationml/2006/ole">
            <mc:AlternateContent xmlns:mc="http://schemas.openxmlformats.org/markup-compatibility/2006">
              <mc:Choice xmlns:v="urn:schemas-microsoft-com:vml" Requires="v">
                <p:oleObj spid="_x0000_s34870" r:id="rId3" imgW="571252" imgH="190417" progId="">
                  <p:embed/>
                </p:oleObj>
              </mc:Choice>
              <mc:Fallback>
                <p:oleObj r:id="rId3" imgW="571252" imgH="190417"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4509120"/>
                        <a:ext cx="1152128" cy="3840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819" name="Object 3"/>
          <p:cNvGraphicFramePr>
            <a:graphicFrameLocks noChangeAspect="1"/>
          </p:cNvGraphicFramePr>
          <p:nvPr/>
        </p:nvGraphicFramePr>
        <p:xfrm>
          <a:off x="1604145" y="5661248"/>
          <a:ext cx="1383679" cy="432048"/>
        </p:xfrm>
        <a:graphic>
          <a:graphicData uri="http://schemas.openxmlformats.org/presentationml/2006/ole">
            <mc:AlternateContent xmlns:mc="http://schemas.openxmlformats.org/markup-compatibility/2006">
              <mc:Choice xmlns:v="urn:schemas-microsoft-com:vml" Requires="v">
                <p:oleObj spid="_x0000_s34871" r:id="rId5" imgW="583947" imgH="190417" progId="">
                  <p:embed/>
                </p:oleObj>
              </mc:Choice>
              <mc:Fallback>
                <p:oleObj r:id="rId5" imgW="583947" imgH="190417"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4145" y="5661248"/>
                        <a:ext cx="1383679"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分解准则（续）</a:t>
            </a:r>
            <a:endParaRPr lang="zh-CN" altLang="en-US" dirty="0"/>
          </a:p>
        </p:txBody>
      </p:sp>
      <p:sp>
        <p:nvSpPr>
          <p:cNvPr id="3" name="内容占位符 2"/>
          <p:cNvSpPr>
            <a:spLocks noGrp="1"/>
          </p:cNvSpPr>
          <p:nvPr>
            <p:ph idx="1"/>
          </p:nvPr>
        </p:nvSpPr>
        <p:spPr/>
        <p:txBody>
          <a:bodyPr/>
          <a:lstStyle/>
          <a:p>
            <a:r>
              <a:rPr lang="zh-CN" altLang="en-US" sz="3400" dirty="0" smtClean="0"/>
              <a:t>事实上，将关系</a:t>
            </a:r>
            <a:r>
              <a:rPr lang="en-US" altLang="zh-CN" sz="3400" i="1" dirty="0" smtClean="0"/>
              <a:t>r</a:t>
            </a:r>
            <a:r>
              <a:rPr lang="zh-CN" altLang="en-US" sz="3400" dirty="0" smtClean="0"/>
              <a:t>投影为</a:t>
            </a:r>
            <a:r>
              <a:rPr lang="en-US" altLang="zh-CN" sz="3400" i="1" dirty="0" smtClean="0"/>
              <a:t>r</a:t>
            </a:r>
            <a:r>
              <a:rPr lang="en-US" altLang="zh-CN" sz="3400" baseline="-25000" dirty="0" smtClean="0"/>
              <a:t>1</a:t>
            </a:r>
            <a:r>
              <a:rPr lang="zh-CN" altLang="en-US" sz="3400" dirty="0" smtClean="0"/>
              <a:t>，</a:t>
            </a:r>
            <a:r>
              <a:rPr lang="en-US" altLang="zh-CN" sz="3400" i="1" dirty="0" smtClean="0"/>
              <a:t>r</a:t>
            </a:r>
            <a:r>
              <a:rPr lang="en-US" altLang="zh-CN" sz="3400" baseline="-25000" dirty="0" smtClean="0"/>
              <a:t>2</a:t>
            </a:r>
            <a:r>
              <a:rPr lang="zh-CN" altLang="en-US" sz="3400" dirty="0" smtClean="0"/>
              <a:t>，</a:t>
            </a:r>
            <a:r>
              <a:rPr lang="en-US" altLang="zh-CN" sz="3400" dirty="0" smtClean="0"/>
              <a:t>…</a:t>
            </a:r>
            <a:r>
              <a:rPr lang="zh-CN" altLang="en-US" sz="3400" dirty="0" smtClean="0"/>
              <a:t>，</a:t>
            </a:r>
            <a:r>
              <a:rPr lang="en-US" altLang="zh-CN" sz="3400" i="1" dirty="0" err="1" smtClean="0"/>
              <a:t>r</a:t>
            </a:r>
            <a:r>
              <a:rPr lang="en-US" altLang="zh-CN" sz="3400" baseline="-25000" dirty="0" err="1" smtClean="0"/>
              <a:t>n</a:t>
            </a:r>
            <a:r>
              <a:rPr lang="zh-CN" altLang="en-US" sz="3400" dirty="0" smtClean="0"/>
              <a:t>时不会丢失信息，关键是对</a:t>
            </a:r>
            <a:r>
              <a:rPr lang="en-US" altLang="zh-CN" sz="3400" i="1" dirty="0" smtClean="0"/>
              <a:t>r</a:t>
            </a:r>
            <a:r>
              <a:rPr lang="en-US" altLang="zh-CN" sz="3400" baseline="-25000" dirty="0" smtClean="0"/>
              <a:t>1</a:t>
            </a:r>
            <a:r>
              <a:rPr lang="zh-CN" altLang="en-US" sz="3400" dirty="0" smtClean="0"/>
              <a:t>，</a:t>
            </a:r>
            <a:r>
              <a:rPr lang="en-US" altLang="zh-CN" sz="3400" i="1" dirty="0" smtClean="0"/>
              <a:t>r</a:t>
            </a:r>
            <a:r>
              <a:rPr lang="en-US" altLang="zh-CN" sz="3400" baseline="-25000" dirty="0" smtClean="0"/>
              <a:t>2</a:t>
            </a:r>
            <a:r>
              <a:rPr lang="zh-CN" altLang="en-US" sz="3400" dirty="0" smtClean="0"/>
              <a:t>，</a:t>
            </a:r>
            <a:r>
              <a:rPr lang="en-US" altLang="zh-CN" sz="3400" dirty="0" smtClean="0"/>
              <a:t>…</a:t>
            </a:r>
            <a:r>
              <a:rPr lang="zh-CN" altLang="en-US" sz="3400" dirty="0" smtClean="0"/>
              <a:t>，</a:t>
            </a:r>
            <a:r>
              <a:rPr lang="en-US" altLang="zh-CN" sz="3400" i="1" dirty="0" err="1" smtClean="0"/>
              <a:t>r</a:t>
            </a:r>
            <a:r>
              <a:rPr lang="en-US" altLang="zh-CN" sz="3400" baseline="-25000" dirty="0" err="1" smtClean="0"/>
              <a:t>n</a:t>
            </a:r>
            <a:r>
              <a:rPr lang="zh-CN" altLang="en-US" sz="3400" dirty="0" smtClean="0"/>
              <a:t>做自然连接时可能产生一些</a:t>
            </a:r>
            <a:r>
              <a:rPr lang="en-US" altLang="zh-CN" sz="3400" i="1" dirty="0" smtClean="0"/>
              <a:t>r</a:t>
            </a:r>
            <a:r>
              <a:rPr lang="zh-CN" altLang="en-US" sz="3400" dirty="0" smtClean="0"/>
              <a:t>中原来没有的元组，从而无法区别哪些元组是</a:t>
            </a:r>
            <a:r>
              <a:rPr lang="en-US" altLang="zh-CN" sz="3400" i="1" dirty="0" smtClean="0"/>
              <a:t>r</a:t>
            </a:r>
            <a:r>
              <a:rPr lang="zh-CN" altLang="en-US" sz="3400" dirty="0" smtClean="0"/>
              <a:t>中原来有的，哪些是不应该有的。</a:t>
            </a:r>
            <a:endParaRPr lang="en-US" altLang="zh-CN" sz="3400" dirty="0" smtClean="0"/>
          </a:p>
          <a:p>
            <a:r>
              <a:rPr lang="zh-CN" altLang="en-US" sz="3400" dirty="0" smtClean="0"/>
              <a:t>在这个意义上就丢失了信息。</a:t>
            </a:r>
          </a:p>
          <a:p>
            <a:endParaRPr lang="zh-CN" altLang="en-US" sz="3400" dirty="0"/>
          </a:p>
        </p:txBody>
      </p:sp>
      <p:sp>
        <p:nvSpPr>
          <p:cNvPr id="4" name="日期占位符 3"/>
          <p:cNvSpPr>
            <a:spLocks noGrp="1"/>
          </p:cNvSpPr>
          <p:nvPr>
            <p:ph type="dt" sz="half" idx="10"/>
          </p:nvPr>
        </p:nvSpPr>
        <p:spPr/>
        <p:txBody>
          <a:bodyPr/>
          <a:lstStyle/>
          <a:p>
            <a:pPr>
              <a:defRPr/>
            </a:pPr>
            <a:fld id="{745D0FD6-6047-4607-9FA6-4B2086B51DAC}"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90</a:t>
            </a:fld>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lstStyle/>
          <a:p>
            <a:r>
              <a:rPr lang="zh-CN" altLang="en-US" dirty="0"/>
              <a:t>关系模式分解准确（续）</a:t>
            </a:r>
          </a:p>
        </p:txBody>
      </p:sp>
      <p:sp>
        <p:nvSpPr>
          <p:cNvPr id="673796" name="Rectangle 4"/>
          <p:cNvSpPr>
            <a:spLocks noChangeArrowheads="1"/>
          </p:cNvSpPr>
          <p:nvPr/>
        </p:nvSpPr>
        <p:spPr bwMode="auto">
          <a:xfrm>
            <a:off x="395288" y="1340769"/>
            <a:ext cx="8137525" cy="1438944"/>
          </a:xfrm>
          <a:prstGeom prst="rect">
            <a:avLst/>
          </a:prstGeom>
          <a:noFill/>
          <a:ln w="9525">
            <a:noFill/>
            <a:miter lim="800000"/>
            <a:headEnd/>
            <a:tailEnd/>
          </a:ln>
          <a:effectLst/>
        </p:spPr>
        <p:txBody>
          <a:bodyPr lIns="92075" tIns="46038" rIns="92075" bIns="46038" anchor="ctr"/>
          <a:lstStyle/>
          <a:p>
            <a:pPr>
              <a:spcBef>
                <a:spcPct val="20000"/>
              </a:spcBef>
            </a:pPr>
            <a:r>
              <a:rPr lang="zh-CN" altLang="en-US" sz="3200" b="1" dirty="0">
                <a:latin typeface="仿宋_GB2312" pitchFamily="49" charset="-122"/>
                <a:ea typeface="仿宋_GB2312" pitchFamily="49" charset="-122"/>
              </a:rPr>
              <a:t>  这三种分解方案是否都满足分解要求呢？</a:t>
            </a:r>
          </a:p>
          <a:p>
            <a:pPr>
              <a:spcBef>
                <a:spcPct val="20000"/>
              </a:spcBef>
            </a:pPr>
            <a:r>
              <a:rPr lang="zh-CN" altLang="en-US" sz="3200" b="1" dirty="0">
                <a:latin typeface="仿宋_GB2312" pitchFamily="49" charset="-122"/>
                <a:ea typeface="仿宋_GB2312" pitchFamily="49" charset="-122"/>
              </a:rPr>
              <a:t>  假设此关系模式的数据如表所示，此关系用</a:t>
            </a:r>
            <a:r>
              <a:rPr lang="en-US" altLang="zh-CN" sz="3200" b="1" i="1" dirty="0">
                <a:latin typeface="仿宋_GB2312" pitchFamily="49" charset="-122"/>
                <a:ea typeface="仿宋_GB2312" pitchFamily="49" charset="-122"/>
              </a:rPr>
              <a:t>r</a:t>
            </a:r>
            <a:r>
              <a:rPr lang="zh-CN" altLang="en-US" sz="3200" b="1" dirty="0">
                <a:latin typeface="仿宋_GB2312" pitchFamily="49" charset="-122"/>
                <a:ea typeface="仿宋_GB2312" pitchFamily="49" charset="-122"/>
              </a:rPr>
              <a:t>表示。</a:t>
            </a:r>
          </a:p>
        </p:txBody>
      </p:sp>
      <p:graphicFrame>
        <p:nvGraphicFramePr>
          <p:cNvPr id="673823" name="Group 31"/>
          <p:cNvGraphicFramePr>
            <a:graphicFrameLocks noGrp="1"/>
          </p:cNvGraphicFramePr>
          <p:nvPr/>
        </p:nvGraphicFramePr>
        <p:xfrm>
          <a:off x="2195513" y="2997200"/>
          <a:ext cx="4465637" cy="2808289"/>
        </p:xfrm>
        <a:graphic>
          <a:graphicData uri="http://schemas.openxmlformats.org/drawingml/2006/table">
            <a:tbl>
              <a:tblPr/>
              <a:tblGrid>
                <a:gridCol w="1479550"/>
                <a:gridCol w="1546225"/>
                <a:gridCol w="1439862"/>
              </a:tblGrid>
              <a:tr h="5524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err="1" smtClean="0">
                          <a:ln>
                            <a:noFill/>
                          </a:ln>
                          <a:solidFill>
                            <a:srgbClr val="0000FF"/>
                          </a:solidFill>
                          <a:effectLst/>
                          <a:latin typeface="-소망L" pitchFamily="18" charset="-127"/>
                          <a:ea typeface="-소망L" pitchFamily="18" charset="-127"/>
                        </a:rPr>
                        <a:t>Sno</a:t>
                      </a:r>
                      <a:r>
                        <a:rPr kumimoji="1" lang="en-US" altLang="zh-CN" sz="2800" b="0" i="0" u="none" strike="noStrike" cap="none" normalizeH="0" baseline="0" dirty="0" smtClean="0">
                          <a:ln>
                            <a:noFill/>
                          </a:ln>
                          <a:solidFill>
                            <a:srgbClr val="0000FF"/>
                          </a:solidFill>
                          <a:effectLst/>
                          <a:latin typeface="-소망L" pitchFamily="18" charset="-127"/>
                          <a:ea typeface="-소망L" pitchFamily="18" charset="-127"/>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0000FF"/>
                          </a:solidFill>
                          <a:effectLst/>
                          <a:latin typeface="-소망L" pitchFamily="18" charset="-127"/>
                          <a:ea typeface="-소망L" pitchFamily="18" charset="-127"/>
                        </a:rPr>
                        <a:t>Dept</a:t>
                      </a:r>
                      <a:r>
                        <a:rPr kumimoji="1" lang="en-US" altLang="zh-CN" sz="2800" b="0" i="0" u="none" strike="noStrike" cap="none" normalizeH="0" baseline="0" dirty="0" smtClean="0">
                          <a:ln>
                            <a:noFill/>
                          </a:ln>
                          <a:solidFill>
                            <a:srgbClr val="0000FF"/>
                          </a:solidFill>
                          <a:effectLst/>
                          <a:latin typeface="-소망L" pitchFamily="18" charset="-127"/>
                          <a:ea typeface="-소망L" pitchFamily="18" charset="-127"/>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0000FF"/>
                          </a:solidFill>
                          <a:effectLst/>
                          <a:latin typeface="-소망L" pitchFamily="18" charset="-127"/>
                          <a:ea typeface="-소망L" pitchFamily="18" charset="-127"/>
                        </a:rPr>
                        <a:t>Loc</a:t>
                      </a:r>
                      <a:r>
                        <a:rPr kumimoji="1" lang="en-US" altLang="zh-CN" sz="2800" b="0" i="0" u="none" strike="noStrike" cap="none" normalizeH="0" baseline="0" dirty="0" smtClean="0">
                          <a:ln>
                            <a:noFill/>
                          </a:ln>
                          <a:solidFill>
                            <a:srgbClr val="0000FF"/>
                          </a:solidFill>
                          <a:effectLst/>
                          <a:latin typeface="-소망L" pitchFamily="18" charset="-127"/>
                          <a:ea typeface="-소망L" pitchFamily="18" charset="-127"/>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FF0000"/>
                          </a:solidFill>
                          <a:effectLst/>
                          <a:latin typeface="-소망L" pitchFamily="18" charset="-127"/>
                          <a:ea typeface="-소망L" pitchFamily="18" charset="-127"/>
                        </a:rPr>
                        <a:t>S01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소망L" pitchFamily="18" charset="-127"/>
                          <a:ea typeface="-소망L" pitchFamily="18" charset="-127"/>
                        </a:rPr>
                        <a:t>D1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소망L" pitchFamily="18" charset="-127"/>
                          <a:ea typeface="-소망L" pitchFamily="18" charset="-127"/>
                        </a:rPr>
                        <a:t>L1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FF0000"/>
                          </a:solidFill>
                          <a:effectLst/>
                          <a:latin typeface="-소망L" pitchFamily="18" charset="-127"/>
                          <a:ea typeface="-소망L" pitchFamily="18" charset="-127"/>
                        </a:rPr>
                        <a:t>S02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소망L" pitchFamily="18" charset="-127"/>
                          <a:ea typeface="-소망L" pitchFamily="18" charset="-127"/>
                        </a:rPr>
                        <a:t>D2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소망L" pitchFamily="18" charset="-127"/>
                          <a:ea typeface="-소망L" pitchFamily="18" charset="-127"/>
                        </a:rPr>
                        <a:t>L2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소망L" pitchFamily="18" charset="-127"/>
                          <a:ea typeface="-소망L" pitchFamily="18" charset="-127"/>
                        </a:rPr>
                        <a:t>S03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FF0000"/>
                          </a:solidFill>
                          <a:effectLst/>
                          <a:latin typeface="-소망L" pitchFamily="18" charset="-127"/>
                          <a:ea typeface="-소망L" pitchFamily="18" charset="-127"/>
                        </a:rPr>
                        <a:t>D2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소망L" pitchFamily="18" charset="-127"/>
                          <a:ea typeface="-소망L" pitchFamily="18" charset="-127"/>
                        </a:rPr>
                        <a:t>L2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소망L" pitchFamily="18" charset="-127"/>
                          <a:ea typeface="-소망L" pitchFamily="18" charset="-127"/>
                        </a:rPr>
                        <a:t>S04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FF0000"/>
                          </a:solidFill>
                          <a:effectLst/>
                          <a:latin typeface="-소망L" pitchFamily="18" charset="-127"/>
                          <a:ea typeface="-소망L" pitchFamily="18" charset="-127"/>
                        </a:rPr>
                        <a:t>D3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FF0000"/>
                          </a:solidFill>
                          <a:effectLst/>
                          <a:latin typeface="-소망L" pitchFamily="18" charset="-127"/>
                          <a:ea typeface="-소망L" pitchFamily="18" charset="-127"/>
                        </a:rPr>
                        <a:t>L1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日期占位符 4"/>
          <p:cNvSpPr>
            <a:spLocks noGrp="1"/>
          </p:cNvSpPr>
          <p:nvPr>
            <p:ph type="dt" sz="half" idx="10"/>
          </p:nvPr>
        </p:nvSpPr>
        <p:spPr/>
        <p:txBody>
          <a:bodyPr/>
          <a:lstStyle/>
          <a:p>
            <a:pPr>
              <a:defRPr/>
            </a:pPr>
            <a:fld id="{C7AEF2A1-FCEB-4CCE-9FD2-F0ABF16B5135}" type="datetime8">
              <a:rPr lang="zh-CN" altLang="en-US" smtClean="0"/>
              <a:t>2016年3月6日10时6分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91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73823"/>
                                        </p:tgtEl>
                                        <p:attrNameLst>
                                          <p:attrName>style.visibility</p:attrName>
                                        </p:attrNameLst>
                                      </p:cBhvr>
                                      <p:to>
                                        <p:strVal val="visible"/>
                                      </p:to>
                                    </p:set>
                                    <p:animEffect transition="in" filter="blinds(horizontal)">
                                      <p:cBhvr>
                                        <p:cTn id="7" dur="500"/>
                                        <p:tgtEl>
                                          <p:spTgt spid="673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a:xfrm>
            <a:off x="228600" y="188640"/>
            <a:ext cx="8610600" cy="801960"/>
          </a:xfrm>
        </p:spPr>
        <p:txBody>
          <a:bodyPr/>
          <a:lstStyle/>
          <a:p>
            <a:pPr algn="ctr"/>
            <a:r>
              <a:rPr lang="zh-CN" altLang="en-US" sz="4000" b="1" dirty="0" smtClean="0">
                <a:solidFill>
                  <a:srgbClr val="0039AC"/>
                </a:solidFill>
                <a:latin typeface="楷体_GB2312" pitchFamily="49" charset="-122"/>
                <a:ea typeface="楷体_GB2312" pitchFamily="49" charset="-122"/>
              </a:rPr>
              <a:t>分析方案</a:t>
            </a:r>
            <a:r>
              <a:rPr lang="en-US" altLang="zh-CN" sz="4000" b="1" dirty="0" smtClean="0">
                <a:solidFill>
                  <a:srgbClr val="0039AC"/>
                </a:solidFill>
                <a:latin typeface="楷体_GB2312" pitchFamily="49" charset="-122"/>
                <a:ea typeface="楷体_GB2312" pitchFamily="49" charset="-122"/>
              </a:rPr>
              <a:t>1</a:t>
            </a:r>
            <a:endParaRPr lang="zh-CN" altLang="en-US" sz="4000" b="1" dirty="0">
              <a:solidFill>
                <a:srgbClr val="0039AC"/>
              </a:solidFill>
              <a:latin typeface="楷体_GB2312" pitchFamily="49" charset="-122"/>
              <a:ea typeface="楷体_GB2312" pitchFamily="49" charset="-122"/>
            </a:endParaRPr>
          </a:p>
        </p:txBody>
      </p:sp>
      <p:sp>
        <p:nvSpPr>
          <p:cNvPr id="674820" name="Rectangle 4"/>
          <p:cNvSpPr>
            <a:spLocks noChangeArrowheads="1"/>
          </p:cNvSpPr>
          <p:nvPr/>
        </p:nvSpPr>
        <p:spPr bwMode="auto">
          <a:xfrm>
            <a:off x="467544" y="1412776"/>
            <a:ext cx="8136706" cy="1008162"/>
          </a:xfrm>
          <a:prstGeom prst="rect">
            <a:avLst/>
          </a:prstGeom>
          <a:noFill/>
          <a:ln w="9525">
            <a:noFill/>
            <a:miter lim="800000"/>
            <a:headEnd/>
            <a:tailEnd/>
          </a:ln>
          <a:effectLst/>
        </p:spPr>
        <p:txBody>
          <a:bodyPr lIns="92075" tIns="46038" rIns="92075" bIns="46038" anchor="ctr"/>
          <a:lstStyle/>
          <a:p>
            <a:pPr>
              <a:lnSpc>
                <a:spcPct val="90000"/>
              </a:lnSpc>
              <a:spcBef>
                <a:spcPct val="20000"/>
              </a:spcBef>
            </a:pPr>
            <a:r>
              <a:rPr lang="zh-CN" altLang="en-US" sz="3400" b="1" dirty="0">
                <a:latin typeface="仿宋_GB2312" pitchFamily="49" charset="-122"/>
                <a:ea typeface="仿宋_GB2312" pitchFamily="49" charset="-122"/>
              </a:rPr>
              <a:t>  若按方案</a:t>
            </a:r>
            <a:r>
              <a:rPr lang="en-US" altLang="zh-CN" sz="3400" b="1" dirty="0">
                <a:latin typeface="仿宋_GB2312" pitchFamily="49" charset="-122"/>
                <a:ea typeface="仿宋_GB2312" pitchFamily="49" charset="-122"/>
              </a:rPr>
              <a:t>1</a:t>
            </a:r>
            <a:r>
              <a:rPr lang="zh-CN" altLang="en-US" sz="3400" b="1" dirty="0">
                <a:latin typeface="仿宋_GB2312" pitchFamily="49" charset="-122"/>
                <a:ea typeface="仿宋_GB2312" pitchFamily="49" charset="-122"/>
              </a:rPr>
              <a:t>将</a:t>
            </a:r>
            <a:r>
              <a:rPr lang="en-US" altLang="zh-CN" sz="3400" b="1" dirty="0">
                <a:latin typeface="仿宋_GB2312" pitchFamily="49" charset="-122"/>
                <a:ea typeface="仿宋_GB2312" pitchFamily="49" charset="-122"/>
              </a:rPr>
              <a:t>S-D-L</a:t>
            </a:r>
            <a:r>
              <a:rPr lang="zh-CN" altLang="en-US" sz="3400" b="1" dirty="0">
                <a:latin typeface="仿宋_GB2312" pitchFamily="49" charset="-122"/>
                <a:ea typeface="仿宋_GB2312" pitchFamily="49" charset="-122"/>
              </a:rPr>
              <a:t>投影到</a:t>
            </a:r>
            <a:r>
              <a:rPr lang="en-US" altLang="zh-CN" sz="3400" b="1" dirty="0">
                <a:latin typeface="仿宋_GB2312" pitchFamily="49" charset="-122"/>
                <a:ea typeface="仿宋_GB2312" pitchFamily="49" charset="-122"/>
              </a:rPr>
              <a:t>S-L</a:t>
            </a:r>
            <a:r>
              <a:rPr lang="zh-CN" altLang="en-US" sz="3400" b="1" dirty="0">
                <a:latin typeface="仿宋_GB2312" pitchFamily="49" charset="-122"/>
                <a:ea typeface="仿宋_GB2312" pitchFamily="49" charset="-122"/>
              </a:rPr>
              <a:t>和</a:t>
            </a:r>
            <a:r>
              <a:rPr lang="en-US" altLang="zh-CN" sz="3400" b="1" dirty="0">
                <a:latin typeface="仿宋_GB2312" pitchFamily="49" charset="-122"/>
                <a:ea typeface="仿宋_GB2312" pitchFamily="49" charset="-122"/>
              </a:rPr>
              <a:t>D-L</a:t>
            </a:r>
            <a:r>
              <a:rPr lang="zh-CN" altLang="en-US" sz="3400" b="1" dirty="0">
                <a:latin typeface="仿宋_GB2312" pitchFamily="49" charset="-122"/>
                <a:ea typeface="仿宋_GB2312" pitchFamily="49" charset="-122"/>
              </a:rPr>
              <a:t>的属性上，然后做自然连接。 </a:t>
            </a:r>
          </a:p>
        </p:txBody>
      </p:sp>
      <p:graphicFrame>
        <p:nvGraphicFramePr>
          <p:cNvPr id="674912" name="Group 96"/>
          <p:cNvGraphicFramePr>
            <a:graphicFrameLocks noGrp="1"/>
          </p:cNvGraphicFramePr>
          <p:nvPr/>
        </p:nvGraphicFramePr>
        <p:xfrm>
          <a:off x="466725" y="2852738"/>
          <a:ext cx="1728788" cy="2590800"/>
        </p:xfrm>
        <a:graphic>
          <a:graphicData uri="http://schemas.openxmlformats.org/drawingml/2006/table">
            <a:tbl>
              <a:tblPr/>
              <a:tblGrid>
                <a:gridCol w="922338"/>
                <a:gridCol w="806450"/>
              </a:tblGrid>
              <a:tr h="1428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err="1" smtClean="0">
                          <a:ln>
                            <a:noFill/>
                          </a:ln>
                          <a:solidFill>
                            <a:srgbClr val="0000FF"/>
                          </a:solidFill>
                          <a:effectLst/>
                          <a:latin typeface="宋体" pitchFamily="2" charset="-122"/>
                          <a:ea typeface="宋体" pitchFamily="2" charset="-122"/>
                        </a:rPr>
                        <a:t>Sno</a:t>
                      </a:r>
                      <a:r>
                        <a:rPr kumimoji="1" lang="en-US" altLang="zh-CN" sz="2800" b="0" i="0" u="none" strike="noStrike" cap="none" normalizeH="0" baseline="0" dirty="0" smtClean="0">
                          <a:ln>
                            <a:noFill/>
                          </a:ln>
                          <a:solidFill>
                            <a:srgbClr val="0000FF"/>
                          </a:solidFill>
                          <a:effectLst/>
                          <a:latin typeface="宋体" pitchFamily="2" charset="-122"/>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0000FF"/>
                          </a:solidFill>
                          <a:effectLst/>
                          <a:latin typeface="宋体" pitchFamily="2" charset="-122"/>
                          <a:ea typeface="宋体" pitchFamily="2" charset="-122"/>
                        </a:rPr>
                        <a:t>Loc</a:t>
                      </a:r>
                      <a:r>
                        <a:rPr kumimoji="1" lang="en-US" altLang="zh-CN" sz="2800" b="0" i="0" u="none" strike="noStrike" cap="none" normalizeH="0" baseline="0" dirty="0" smtClean="0">
                          <a:ln>
                            <a:noFill/>
                          </a:ln>
                          <a:solidFill>
                            <a:srgbClr val="0000FF"/>
                          </a:solidFill>
                          <a:effectLst/>
                          <a:latin typeface="宋体" pitchFamily="2" charset="-122"/>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FF0000"/>
                          </a:solidFill>
                          <a:effectLst/>
                          <a:latin typeface="宋体" pitchFamily="2" charset="-122"/>
                          <a:ea typeface="宋体" pitchFamily="2" charset="-122"/>
                        </a:rPr>
                        <a:t>S01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宋体" pitchFamily="2" charset="-122"/>
                          <a:ea typeface="宋体" pitchFamily="2" charset="-122"/>
                        </a:rPr>
                        <a:t>L1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FF0000"/>
                          </a:solidFill>
                          <a:effectLst/>
                          <a:latin typeface="宋体" pitchFamily="2" charset="-122"/>
                          <a:ea typeface="宋体" pitchFamily="2" charset="-122"/>
                        </a:rPr>
                        <a:t>S02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FF0000"/>
                          </a:solidFill>
                          <a:effectLst/>
                          <a:latin typeface="宋体" pitchFamily="2" charset="-122"/>
                          <a:ea typeface="宋体" pitchFamily="2" charset="-122"/>
                        </a:rPr>
                        <a:t>L2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宋体" pitchFamily="2" charset="-122"/>
                          <a:ea typeface="宋体" pitchFamily="2" charset="-122"/>
                        </a:rPr>
                        <a:t>S03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FF0000"/>
                          </a:solidFill>
                          <a:effectLst/>
                          <a:latin typeface="宋体" pitchFamily="2" charset="-122"/>
                          <a:ea typeface="宋体" pitchFamily="2" charset="-122"/>
                        </a:rPr>
                        <a:t>L2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宋体" pitchFamily="2" charset="-122"/>
                          <a:ea typeface="宋体" pitchFamily="2" charset="-122"/>
                        </a:rPr>
                        <a:t>S04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FF0000"/>
                          </a:solidFill>
                          <a:effectLst/>
                          <a:latin typeface="宋体" pitchFamily="2" charset="-122"/>
                          <a:ea typeface="宋体" pitchFamily="2" charset="-122"/>
                        </a:rPr>
                        <a:t>L1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4911" name="Group 95"/>
          <p:cNvGraphicFramePr>
            <a:graphicFrameLocks noGrp="1"/>
          </p:cNvGraphicFramePr>
          <p:nvPr/>
        </p:nvGraphicFramePr>
        <p:xfrm>
          <a:off x="2484438" y="3087688"/>
          <a:ext cx="1800225" cy="2072640"/>
        </p:xfrm>
        <a:graphic>
          <a:graphicData uri="http://schemas.openxmlformats.org/drawingml/2006/table">
            <a:tbl>
              <a:tblPr/>
              <a:tblGrid>
                <a:gridCol w="1008062"/>
                <a:gridCol w="792163"/>
              </a:tblGrid>
              <a:tr h="16668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0000FF"/>
                          </a:solidFill>
                          <a:effectLst/>
                          <a:latin typeface="宋体" pitchFamily="2" charset="-122"/>
                          <a:ea typeface="宋体" pitchFamily="2" charset="-122"/>
                        </a:rPr>
                        <a:t>Dept</a:t>
                      </a:r>
                      <a:r>
                        <a:rPr kumimoji="1" lang="en-US" altLang="zh-CN" sz="2800" b="0" i="0" u="none" strike="noStrike" cap="none" normalizeH="0" baseline="0" dirty="0" smtClean="0">
                          <a:ln>
                            <a:noFill/>
                          </a:ln>
                          <a:solidFill>
                            <a:srgbClr val="0000FF"/>
                          </a:solidFill>
                          <a:effectLst/>
                          <a:latin typeface="宋体" pitchFamily="2" charset="-122"/>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0000FF"/>
                          </a:solidFill>
                          <a:effectLst/>
                          <a:latin typeface="宋体" pitchFamily="2" charset="-122"/>
                          <a:ea typeface="宋体" pitchFamily="2" charset="-122"/>
                        </a:rPr>
                        <a:t>Loc</a:t>
                      </a:r>
                      <a:r>
                        <a:rPr kumimoji="1" lang="en-US" altLang="zh-CN" sz="2800" b="0" i="0" u="none" strike="noStrike" cap="none" normalizeH="0" baseline="0" dirty="0" smtClean="0">
                          <a:ln>
                            <a:noFill/>
                          </a:ln>
                          <a:solidFill>
                            <a:srgbClr val="0000FF"/>
                          </a:solidFill>
                          <a:effectLst/>
                          <a:latin typeface="宋体" pitchFamily="2" charset="-122"/>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FF0000"/>
                          </a:solidFill>
                          <a:effectLst/>
                          <a:latin typeface="宋体" pitchFamily="2" charset="-122"/>
                          <a:ea typeface="宋体" pitchFamily="2" charset="-122"/>
                        </a:rPr>
                        <a:t>D1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宋体" pitchFamily="2" charset="-122"/>
                          <a:ea typeface="宋体" pitchFamily="2" charset="-122"/>
                        </a:rPr>
                        <a:t>L1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FF0000"/>
                          </a:solidFill>
                          <a:effectLst/>
                          <a:latin typeface="宋体" pitchFamily="2" charset="-122"/>
                          <a:ea typeface="宋体" pitchFamily="2" charset="-122"/>
                        </a:rPr>
                        <a:t>D2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FF0000"/>
                          </a:solidFill>
                          <a:effectLst/>
                          <a:latin typeface="宋体" pitchFamily="2" charset="-122"/>
                          <a:ea typeface="宋体" pitchFamily="2" charset="-122"/>
                        </a:rPr>
                        <a:t>L2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宋体" pitchFamily="2" charset="-122"/>
                          <a:ea typeface="宋体" pitchFamily="2" charset="-122"/>
                        </a:rPr>
                        <a:t>D3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FF0000"/>
                          </a:solidFill>
                          <a:effectLst/>
                          <a:latin typeface="宋体" pitchFamily="2" charset="-122"/>
                          <a:ea typeface="宋体" pitchFamily="2" charset="-122"/>
                        </a:rPr>
                        <a:t>L1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4895" name="AutoShape 79"/>
          <p:cNvSpPr>
            <a:spLocks noChangeArrowheads="1"/>
          </p:cNvSpPr>
          <p:nvPr/>
        </p:nvSpPr>
        <p:spPr bwMode="auto">
          <a:xfrm>
            <a:off x="4500563" y="3644900"/>
            <a:ext cx="1079500" cy="792163"/>
          </a:xfrm>
          <a:prstGeom prst="rightArrow">
            <a:avLst>
              <a:gd name="adj1" fmla="val 50000"/>
              <a:gd name="adj2" fmla="val 34068"/>
            </a:avLst>
          </a:prstGeom>
          <a:solidFill>
            <a:srgbClr val="FFB7DB"/>
          </a:solidFill>
          <a:ln w="9525">
            <a:solidFill>
              <a:srgbClr val="FF66CC"/>
            </a:solidFill>
            <a:miter lim="800000"/>
            <a:headEnd/>
            <a:tailEnd/>
          </a:ln>
          <a:effectLst/>
        </p:spPr>
        <p:txBody>
          <a:bodyPr wrap="none" anchor="ctr"/>
          <a:lstStyle/>
          <a:p>
            <a:pPr algn="ctr"/>
            <a:r>
              <a:rPr lang="zh-CN" altLang="en-US" sz="2000" b="1" dirty="0">
                <a:solidFill>
                  <a:srgbClr val="009900"/>
                </a:solidFill>
                <a:latin typeface="楷体_GB2312" pitchFamily="49" charset="-122"/>
                <a:ea typeface="楷体_GB2312" pitchFamily="49" charset="-122"/>
              </a:rPr>
              <a:t>自然连接</a:t>
            </a:r>
          </a:p>
        </p:txBody>
      </p:sp>
      <p:graphicFrame>
        <p:nvGraphicFramePr>
          <p:cNvPr id="675053" name="Group 237"/>
          <p:cNvGraphicFramePr>
            <a:graphicFrameLocks noGrp="1"/>
          </p:cNvGraphicFramePr>
          <p:nvPr>
            <p:ph idx="1"/>
          </p:nvPr>
        </p:nvGraphicFramePr>
        <p:xfrm>
          <a:off x="5795963" y="2420888"/>
          <a:ext cx="2879725" cy="3627120"/>
        </p:xfrm>
        <a:graphic>
          <a:graphicData uri="http://schemas.openxmlformats.org/drawingml/2006/table">
            <a:tbl>
              <a:tblPr/>
              <a:tblGrid>
                <a:gridCol w="1008062"/>
                <a:gridCol w="1008063"/>
                <a:gridCol w="863600"/>
              </a:tblGrid>
              <a:tr h="495300">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dirty="0" err="1" smtClean="0">
                          <a:ln>
                            <a:noFill/>
                          </a:ln>
                          <a:solidFill>
                            <a:srgbClr val="0000FF"/>
                          </a:solidFill>
                          <a:effectLst/>
                          <a:latin typeface="宋体" pitchFamily="2" charset="-122"/>
                          <a:ea typeface="宋体" pitchFamily="2" charset="-122"/>
                        </a:rPr>
                        <a:t>Sno</a:t>
                      </a:r>
                      <a:endParaRPr kumimoji="1" lang="en-US" altLang="zh-CN" sz="2800" b="1" i="0" u="none" strike="noStrike" cap="none" normalizeH="0" baseline="0" dirty="0" smtClean="0">
                        <a:ln>
                          <a:noFill/>
                        </a:ln>
                        <a:solidFill>
                          <a:srgbClr val="0000FF"/>
                        </a:solidFill>
                        <a:effectLst/>
                        <a:latin typeface="宋体" pitchFamily="2" charset="-122"/>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dirty="0" smtClean="0">
                          <a:ln>
                            <a:noFill/>
                          </a:ln>
                          <a:solidFill>
                            <a:srgbClr val="0000FF"/>
                          </a:solidFill>
                          <a:effectLst/>
                          <a:latin typeface="宋体" pitchFamily="2" charset="-122"/>
                          <a:ea typeface="宋体" pitchFamily="2" charset="-122"/>
                        </a:rPr>
                        <a:t>Dept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dirty="0" smtClean="0">
                          <a:ln>
                            <a:noFill/>
                          </a:ln>
                          <a:solidFill>
                            <a:srgbClr val="0000FF"/>
                          </a:solidFill>
                          <a:effectLst/>
                          <a:latin typeface="宋体" pitchFamily="2" charset="-122"/>
                          <a:ea typeface="宋体" pitchFamily="2" charset="-122"/>
                        </a:rPr>
                        <a:t>Loc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6888">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宋体" pitchFamily="2" charset="-122"/>
                          <a:ea typeface="宋体" pitchFamily="2" charset="-122"/>
                        </a:rPr>
                        <a:t>S01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宋体" pitchFamily="2" charset="-122"/>
                          <a:ea typeface="宋体" pitchFamily="2" charset="-122"/>
                        </a:rPr>
                        <a:t>D1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宋体" pitchFamily="2" charset="-122"/>
                          <a:ea typeface="宋体" pitchFamily="2" charset="-122"/>
                        </a:rPr>
                        <a:t>L1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5300">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D60093"/>
                          </a:solidFill>
                          <a:effectLst/>
                          <a:latin typeface="宋体" pitchFamily="2" charset="-122"/>
                          <a:ea typeface="宋体" pitchFamily="2" charset="-122"/>
                        </a:rPr>
                        <a:t>S01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D60093"/>
                          </a:solidFill>
                          <a:effectLst/>
                          <a:latin typeface="宋体" pitchFamily="2" charset="-122"/>
                          <a:ea typeface="宋体" pitchFamily="2" charset="-122"/>
                        </a:rPr>
                        <a:t>D3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D60093"/>
                          </a:solidFill>
                          <a:effectLst/>
                          <a:latin typeface="宋体" pitchFamily="2" charset="-122"/>
                          <a:ea typeface="宋体" pitchFamily="2" charset="-122"/>
                        </a:rPr>
                        <a:t>L1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6888">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宋体" pitchFamily="2" charset="-122"/>
                          <a:ea typeface="宋体" pitchFamily="2" charset="-122"/>
                        </a:rPr>
                        <a:t>S02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宋体" pitchFamily="2" charset="-122"/>
                          <a:ea typeface="宋体" pitchFamily="2" charset="-122"/>
                        </a:rPr>
                        <a:t>D2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宋体" pitchFamily="2" charset="-122"/>
                          <a:ea typeface="宋体" pitchFamily="2" charset="-122"/>
                        </a:rPr>
                        <a:t>L2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5300">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宋体" pitchFamily="2" charset="-122"/>
                          <a:ea typeface="宋体" pitchFamily="2" charset="-122"/>
                        </a:rPr>
                        <a:t>S03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宋体" pitchFamily="2" charset="-122"/>
                          <a:ea typeface="宋体" pitchFamily="2" charset="-122"/>
                        </a:rPr>
                        <a:t>D2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宋体" pitchFamily="2" charset="-122"/>
                          <a:ea typeface="宋体" pitchFamily="2" charset="-122"/>
                        </a:rPr>
                        <a:t>L2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6888">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D60093"/>
                          </a:solidFill>
                          <a:effectLst/>
                          <a:latin typeface="宋体" pitchFamily="2" charset="-122"/>
                          <a:ea typeface="宋体" pitchFamily="2" charset="-122"/>
                        </a:rPr>
                        <a:t>S04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D60093"/>
                          </a:solidFill>
                          <a:effectLst/>
                          <a:latin typeface="宋体" pitchFamily="2" charset="-122"/>
                          <a:ea typeface="宋体" pitchFamily="2" charset="-122"/>
                        </a:rPr>
                        <a:t>D1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D60093"/>
                          </a:solidFill>
                          <a:effectLst/>
                          <a:latin typeface="宋体" pitchFamily="2" charset="-122"/>
                          <a:ea typeface="宋体" pitchFamily="2" charset="-122"/>
                        </a:rPr>
                        <a:t>L1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5300">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宋体" pitchFamily="2" charset="-122"/>
                          <a:ea typeface="宋体" pitchFamily="2" charset="-122"/>
                        </a:rPr>
                        <a:t>S04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宋体" pitchFamily="2" charset="-122"/>
                          <a:ea typeface="宋体" pitchFamily="2" charset="-122"/>
                        </a:rPr>
                        <a:t>D3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1" i="0" u="none" strike="noStrike" cap="none" normalizeH="0" baseline="0" dirty="0" smtClean="0">
                          <a:ln>
                            <a:noFill/>
                          </a:ln>
                          <a:solidFill>
                            <a:srgbClr val="FF0000"/>
                          </a:solidFill>
                          <a:effectLst/>
                          <a:latin typeface="宋体" pitchFamily="2" charset="-122"/>
                          <a:ea typeface="宋体" pitchFamily="2" charset="-122"/>
                        </a:rPr>
                        <a:t>L1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日期占位符 7"/>
          <p:cNvSpPr>
            <a:spLocks noGrp="1"/>
          </p:cNvSpPr>
          <p:nvPr>
            <p:ph type="dt" sz="half" idx="10"/>
          </p:nvPr>
        </p:nvSpPr>
        <p:spPr/>
        <p:txBody>
          <a:bodyPr/>
          <a:lstStyle/>
          <a:p>
            <a:fld id="{7C21E5A0-196A-49B3-B49C-5460ADFE7704}" type="datetime8">
              <a:rPr lang="zh-CN" altLang="en-US" smtClean="0"/>
              <a:t>2016年3月6日10时6分</a:t>
            </a:fld>
            <a:endParaRPr lang="en-US" altLang="ko-KR"/>
          </a:p>
        </p:txBody>
      </p:sp>
      <p:sp>
        <p:nvSpPr>
          <p:cNvPr id="9" name="灯片编号占位符 8"/>
          <p:cNvSpPr>
            <a:spLocks noGrp="1"/>
          </p:cNvSpPr>
          <p:nvPr>
            <p:ph type="sldNum" sz="quarter" idx="12"/>
          </p:nvPr>
        </p:nvSpPr>
        <p:spPr/>
        <p:txBody>
          <a:bodyPr/>
          <a:lstStyle/>
          <a:p>
            <a:fld id="{7F3083FA-5085-4BA6-BE95-1E012343CE93}" type="slidenum">
              <a:rPr lang="en-US" altLang="ko-KR" smtClean="0"/>
              <a:pPr/>
              <a:t>92</a:t>
            </a:fld>
            <a:endParaRPr lang="en-US" altLang="ko-K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674820"/>
                                        </p:tgtEl>
                                        <p:attrNameLst>
                                          <p:attrName>style.visibility</p:attrName>
                                        </p:attrNameLst>
                                      </p:cBhvr>
                                      <p:to>
                                        <p:strVal val="visible"/>
                                      </p:to>
                                    </p:set>
                                    <p:anim calcmode="discrete" valueType="clr">
                                      <p:cBhvr override="childStyle">
                                        <p:cTn id="7" dur="80"/>
                                        <p:tgtEl>
                                          <p:spTgt spid="67482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74820"/>
                                        </p:tgtEl>
                                        <p:attrNameLst>
                                          <p:attrName>fillcolor</p:attrName>
                                        </p:attrNameLst>
                                      </p:cBhvr>
                                      <p:tavLst>
                                        <p:tav tm="0">
                                          <p:val>
                                            <p:clrVal>
                                              <a:schemeClr val="accent2"/>
                                            </p:clrVal>
                                          </p:val>
                                        </p:tav>
                                        <p:tav tm="50000">
                                          <p:val>
                                            <p:clrVal>
                                              <a:schemeClr val="hlink"/>
                                            </p:clrVal>
                                          </p:val>
                                        </p:tav>
                                      </p:tavLst>
                                    </p:anim>
                                    <p:set>
                                      <p:cBhvr>
                                        <p:cTn id="9" dur="80"/>
                                        <p:tgtEl>
                                          <p:spTgt spid="67482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674912"/>
                                        </p:tgtEl>
                                        <p:attrNameLst>
                                          <p:attrName>style.visibility</p:attrName>
                                        </p:attrNameLst>
                                      </p:cBhvr>
                                      <p:to>
                                        <p:strVal val="visible"/>
                                      </p:to>
                                    </p:set>
                                    <p:anim calcmode="lin" valueType="num">
                                      <p:cBhvr>
                                        <p:cTn id="14" dur="1000" fill="hold"/>
                                        <p:tgtEl>
                                          <p:spTgt spid="674912"/>
                                        </p:tgtEl>
                                        <p:attrNameLst>
                                          <p:attrName>ppt_w</p:attrName>
                                        </p:attrNameLst>
                                      </p:cBhvr>
                                      <p:tavLst>
                                        <p:tav tm="0">
                                          <p:val>
                                            <p:strVal val="#ppt_w*0.70"/>
                                          </p:val>
                                        </p:tav>
                                        <p:tav tm="100000">
                                          <p:val>
                                            <p:strVal val="#ppt_w"/>
                                          </p:val>
                                        </p:tav>
                                      </p:tavLst>
                                    </p:anim>
                                    <p:anim calcmode="lin" valueType="num">
                                      <p:cBhvr>
                                        <p:cTn id="15" dur="1000" fill="hold"/>
                                        <p:tgtEl>
                                          <p:spTgt spid="674912"/>
                                        </p:tgtEl>
                                        <p:attrNameLst>
                                          <p:attrName>ppt_h</p:attrName>
                                        </p:attrNameLst>
                                      </p:cBhvr>
                                      <p:tavLst>
                                        <p:tav tm="0">
                                          <p:val>
                                            <p:strVal val="#ppt_h"/>
                                          </p:val>
                                        </p:tav>
                                        <p:tav tm="100000">
                                          <p:val>
                                            <p:strVal val="#ppt_h"/>
                                          </p:val>
                                        </p:tav>
                                      </p:tavLst>
                                    </p:anim>
                                    <p:animEffect transition="in" filter="fade">
                                      <p:cBhvr>
                                        <p:cTn id="16" dur="1000"/>
                                        <p:tgtEl>
                                          <p:spTgt spid="674912"/>
                                        </p:tgtEl>
                                      </p:cBhvr>
                                    </p:animEffect>
                                  </p:childTnLst>
                                </p:cTn>
                              </p:par>
                            </p:childTnLst>
                          </p:cTn>
                        </p:par>
                        <p:par>
                          <p:cTn id="17" fill="hold">
                            <p:stCondLst>
                              <p:cond delay="1000"/>
                            </p:stCondLst>
                            <p:childTnLst>
                              <p:par>
                                <p:cTn id="18" presetID="55" presetClass="entr" presetSubtype="0" fill="hold" nodeType="afterEffect">
                                  <p:stCondLst>
                                    <p:cond delay="0"/>
                                  </p:stCondLst>
                                  <p:childTnLst>
                                    <p:set>
                                      <p:cBhvr>
                                        <p:cTn id="19" dur="1" fill="hold">
                                          <p:stCondLst>
                                            <p:cond delay="0"/>
                                          </p:stCondLst>
                                        </p:cTn>
                                        <p:tgtEl>
                                          <p:spTgt spid="674911"/>
                                        </p:tgtEl>
                                        <p:attrNameLst>
                                          <p:attrName>style.visibility</p:attrName>
                                        </p:attrNameLst>
                                      </p:cBhvr>
                                      <p:to>
                                        <p:strVal val="visible"/>
                                      </p:to>
                                    </p:set>
                                    <p:anim calcmode="lin" valueType="num">
                                      <p:cBhvr>
                                        <p:cTn id="20" dur="1000" fill="hold"/>
                                        <p:tgtEl>
                                          <p:spTgt spid="674911"/>
                                        </p:tgtEl>
                                        <p:attrNameLst>
                                          <p:attrName>ppt_w</p:attrName>
                                        </p:attrNameLst>
                                      </p:cBhvr>
                                      <p:tavLst>
                                        <p:tav tm="0">
                                          <p:val>
                                            <p:strVal val="#ppt_w*0.70"/>
                                          </p:val>
                                        </p:tav>
                                        <p:tav tm="100000">
                                          <p:val>
                                            <p:strVal val="#ppt_w"/>
                                          </p:val>
                                        </p:tav>
                                      </p:tavLst>
                                    </p:anim>
                                    <p:anim calcmode="lin" valueType="num">
                                      <p:cBhvr>
                                        <p:cTn id="21" dur="1000" fill="hold"/>
                                        <p:tgtEl>
                                          <p:spTgt spid="674911"/>
                                        </p:tgtEl>
                                        <p:attrNameLst>
                                          <p:attrName>ppt_h</p:attrName>
                                        </p:attrNameLst>
                                      </p:cBhvr>
                                      <p:tavLst>
                                        <p:tav tm="0">
                                          <p:val>
                                            <p:strVal val="#ppt_h"/>
                                          </p:val>
                                        </p:tav>
                                        <p:tav tm="100000">
                                          <p:val>
                                            <p:strVal val="#ppt_h"/>
                                          </p:val>
                                        </p:tav>
                                      </p:tavLst>
                                    </p:anim>
                                    <p:animEffect transition="in" filter="fade">
                                      <p:cBhvr>
                                        <p:cTn id="22" dur="1000"/>
                                        <p:tgtEl>
                                          <p:spTgt spid="674911"/>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674895"/>
                                        </p:tgtEl>
                                        <p:attrNameLst>
                                          <p:attrName>style.visibility</p:attrName>
                                        </p:attrNameLst>
                                      </p:cBhvr>
                                      <p:to>
                                        <p:strVal val="visible"/>
                                      </p:to>
                                    </p:set>
                                    <p:anim calcmode="lin" valueType="num">
                                      <p:cBhvr>
                                        <p:cTn id="27" dur="1000" fill="hold"/>
                                        <p:tgtEl>
                                          <p:spTgt spid="674895"/>
                                        </p:tgtEl>
                                        <p:attrNameLst>
                                          <p:attrName>ppt_w</p:attrName>
                                        </p:attrNameLst>
                                      </p:cBhvr>
                                      <p:tavLst>
                                        <p:tav tm="0">
                                          <p:val>
                                            <p:strVal val="#ppt_w*0.70"/>
                                          </p:val>
                                        </p:tav>
                                        <p:tav tm="100000">
                                          <p:val>
                                            <p:strVal val="#ppt_w"/>
                                          </p:val>
                                        </p:tav>
                                      </p:tavLst>
                                    </p:anim>
                                    <p:anim calcmode="lin" valueType="num">
                                      <p:cBhvr>
                                        <p:cTn id="28" dur="1000" fill="hold"/>
                                        <p:tgtEl>
                                          <p:spTgt spid="674895"/>
                                        </p:tgtEl>
                                        <p:attrNameLst>
                                          <p:attrName>ppt_h</p:attrName>
                                        </p:attrNameLst>
                                      </p:cBhvr>
                                      <p:tavLst>
                                        <p:tav tm="0">
                                          <p:val>
                                            <p:strVal val="#ppt_h"/>
                                          </p:val>
                                        </p:tav>
                                        <p:tav tm="100000">
                                          <p:val>
                                            <p:strVal val="#ppt_h"/>
                                          </p:val>
                                        </p:tav>
                                      </p:tavLst>
                                    </p:anim>
                                    <p:animEffect transition="in" filter="fade">
                                      <p:cBhvr>
                                        <p:cTn id="29" dur="1000"/>
                                        <p:tgtEl>
                                          <p:spTgt spid="674895"/>
                                        </p:tgtEl>
                                      </p:cBhvr>
                                    </p:animEffect>
                                  </p:childTnLst>
                                </p:cTn>
                              </p:par>
                            </p:childTnLst>
                          </p:cTn>
                        </p:par>
                        <p:par>
                          <p:cTn id="30" fill="hold">
                            <p:stCondLst>
                              <p:cond delay="1000"/>
                            </p:stCondLst>
                            <p:childTnLst>
                              <p:par>
                                <p:cTn id="31" presetID="3" presetClass="entr" presetSubtype="10" fill="hold" nodeType="afterEffect">
                                  <p:stCondLst>
                                    <p:cond delay="0"/>
                                  </p:stCondLst>
                                  <p:childTnLst>
                                    <p:set>
                                      <p:cBhvr>
                                        <p:cTn id="32" dur="1" fill="hold">
                                          <p:stCondLst>
                                            <p:cond delay="0"/>
                                          </p:stCondLst>
                                        </p:cTn>
                                        <p:tgtEl>
                                          <p:spTgt spid="675053"/>
                                        </p:tgtEl>
                                        <p:attrNameLst>
                                          <p:attrName>style.visibility</p:attrName>
                                        </p:attrNameLst>
                                      </p:cBhvr>
                                      <p:to>
                                        <p:strVal val="visible"/>
                                      </p:to>
                                    </p:set>
                                    <p:animEffect transition="in" filter="blinds(horizontal)">
                                      <p:cBhvr>
                                        <p:cTn id="33" dur="500"/>
                                        <p:tgtEl>
                                          <p:spTgt spid="675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20" grpId="0"/>
      <p:bldP spid="67489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r>
              <a:rPr lang="zh-CN" altLang="en-US" dirty="0" smtClean="0"/>
              <a:t>无损连接性</a:t>
            </a:r>
            <a:endParaRPr lang="zh-CN" altLang="en-US" dirty="0"/>
          </a:p>
        </p:txBody>
      </p:sp>
      <p:sp>
        <p:nvSpPr>
          <p:cNvPr id="675843" name="Rectangle 3"/>
          <p:cNvSpPr>
            <a:spLocks noGrp="1" noChangeArrowheads="1"/>
          </p:cNvSpPr>
          <p:nvPr>
            <p:ph type="body" idx="1"/>
          </p:nvPr>
        </p:nvSpPr>
        <p:spPr/>
        <p:txBody>
          <a:bodyPr/>
          <a:lstStyle/>
          <a:p>
            <a:r>
              <a:rPr lang="zh-CN" altLang="en-US" sz="3300" dirty="0">
                <a:solidFill>
                  <a:schemeClr val="hlink"/>
                </a:solidFill>
              </a:rPr>
              <a:t> </a:t>
            </a:r>
            <a:r>
              <a:rPr lang="zh-CN" altLang="en-US" sz="3300" dirty="0" smtClean="0"/>
              <a:t>将</a:t>
            </a:r>
            <a:r>
              <a:rPr lang="zh-CN" altLang="en-US" sz="3300" dirty="0"/>
              <a:t>关系模式</a:t>
            </a:r>
            <a:r>
              <a:rPr lang="en-US" altLang="zh-CN" sz="3300" i="1" dirty="0">
                <a:solidFill>
                  <a:srgbClr val="FF0000"/>
                </a:solidFill>
              </a:rPr>
              <a:t>R&lt;U</a:t>
            </a:r>
            <a:r>
              <a:rPr lang="zh-CN" altLang="en-US" sz="3300" dirty="0">
                <a:solidFill>
                  <a:srgbClr val="FF0000"/>
                </a:solidFill>
              </a:rPr>
              <a:t>，</a:t>
            </a:r>
            <a:r>
              <a:rPr lang="en-US" altLang="zh-CN" sz="3300" i="1" dirty="0">
                <a:solidFill>
                  <a:srgbClr val="FF0000"/>
                </a:solidFill>
              </a:rPr>
              <a:t>F&gt;</a:t>
            </a:r>
            <a:r>
              <a:rPr lang="zh-CN" altLang="en-US" sz="3300" dirty="0"/>
              <a:t>分解为个关系模式</a:t>
            </a:r>
            <a:r>
              <a:rPr lang="en-US" altLang="zh-CN" sz="3300" i="1" dirty="0">
                <a:solidFill>
                  <a:srgbClr val="FF0000"/>
                </a:solidFill>
              </a:rPr>
              <a:t>R</a:t>
            </a:r>
            <a:r>
              <a:rPr lang="en-US" altLang="zh-CN" sz="3300" baseline="-25000" dirty="0">
                <a:solidFill>
                  <a:srgbClr val="FF0000"/>
                </a:solidFill>
              </a:rPr>
              <a:t>1</a:t>
            </a:r>
            <a:r>
              <a:rPr lang="en-US" altLang="zh-CN" sz="3300" i="1" dirty="0">
                <a:solidFill>
                  <a:srgbClr val="FF0000"/>
                </a:solidFill>
              </a:rPr>
              <a:t>&lt;U</a:t>
            </a:r>
            <a:r>
              <a:rPr lang="en-US" altLang="zh-CN" sz="3300" baseline="-25000" dirty="0">
                <a:solidFill>
                  <a:srgbClr val="FF0000"/>
                </a:solidFill>
              </a:rPr>
              <a:t>1</a:t>
            </a:r>
            <a:r>
              <a:rPr lang="zh-CN" altLang="en-US" sz="3300" dirty="0">
                <a:solidFill>
                  <a:srgbClr val="FF0000"/>
                </a:solidFill>
              </a:rPr>
              <a:t>，</a:t>
            </a:r>
            <a:r>
              <a:rPr lang="en-US" altLang="zh-CN" sz="3300" i="1" dirty="0">
                <a:solidFill>
                  <a:srgbClr val="FF0000"/>
                </a:solidFill>
              </a:rPr>
              <a:t>F</a:t>
            </a:r>
            <a:r>
              <a:rPr lang="en-US" altLang="zh-CN" sz="3300" baseline="-25000" dirty="0">
                <a:solidFill>
                  <a:srgbClr val="FF0000"/>
                </a:solidFill>
              </a:rPr>
              <a:t>1</a:t>
            </a:r>
            <a:r>
              <a:rPr lang="en-US" altLang="zh-CN" sz="3300" i="1" dirty="0">
                <a:solidFill>
                  <a:srgbClr val="FF0000"/>
                </a:solidFill>
              </a:rPr>
              <a:t>&gt;</a:t>
            </a:r>
            <a:r>
              <a:rPr lang="zh-CN" altLang="en-US" sz="3300" dirty="0">
                <a:solidFill>
                  <a:srgbClr val="FF0000"/>
                </a:solidFill>
              </a:rPr>
              <a:t>，</a:t>
            </a:r>
            <a:r>
              <a:rPr lang="en-US" altLang="zh-CN" sz="3300" i="1" dirty="0">
                <a:solidFill>
                  <a:srgbClr val="FF0000"/>
                </a:solidFill>
              </a:rPr>
              <a:t>R</a:t>
            </a:r>
            <a:r>
              <a:rPr lang="en-US" altLang="zh-CN" sz="3300" baseline="-25000" dirty="0">
                <a:solidFill>
                  <a:srgbClr val="FF0000"/>
                </a:solidFill>
              </a:rPr>
              <a:t>2</a:t>
            </a:r>
            <a:r>
              <a:rPr lang="en-US" altLang="zh-CN" sz="3300" i="1" dirty="0">
                <a:solidFill>
                  <a:srgbClr val="FF0000"/>
                </a:solidFill>
              </a:rPr>
              <a:t>&lt;U</a:t>
            </a:r>
            <a:r>
              <a:rPr lang="en-US" altLang="zh-CN" sz="3300" baseline="-25000" dirty="0">
                <a:solidFill>
                  <a:srgbClr val="FF0000"/>
                </a:solidFill>
              </a:rPr>
              <a:t>2</a:t>
            </a:r>
            <a:r>
              <a:rPr lang="zh-CN" altLang="en-US" sz="3300" dirty="0">
                <a:solidFill>
                  <a:srgbClr val="FF0000"/>
                </a:solidFill>
              </a:rPr>
              <a:t>，</a:t>
            </a:r>
            <a:r>
              <a:rPr lang="en-US" altLang="zh-CN" sz="3300" i="1" dirty="0">
                <a:solidFill>
                  <a:srgbClr val="FF0000"/>
                </a:solidFill>
              </a:rPr>
              <a:t>F</a:t>
            </a:r>
            <a:r>
              <a:rPr lang="en-US" altLang="zh-CN" sz="3300" baseline="-25000" dirty="0">
                <a:solidFill>
                  <a:srgbClr val="FF0000"/>
                </a:solidFill>
              </a:rPr>
              <a:t>2</a:t>
            </a:r>
            <a:r>
              <a:rPr lang="en-US" altLang="zh-CN" sz="3300" i="1" dirty="0">
                <a:solidFill>
                  <a:srgbClr val="FF0000"/>
                </a:solidFill>
              </a:rPr>
              <a:t>&gt;</a:t>
            </a:r>
            <a:r>
              <a:rPr lang="zh-CN" altLang="en-US" sz="3300" dirty="0">
                <a:solidFill>
                  <a:srgbClr val="FF0000"/>
                </a:solidFill>
              </a:rPr>
              <a:t>，</a:t>
            </a:r>
            <a:r>
              <a:rPr lang="en-US" altLang="zh-CN" sz="3300" dirty="0">
                <a:solidFill>
                  <a:srgbClr val="FF0000"/>
                </a:solidFill>
              </a:rPr>
              <a:t>…</a:t>
            </a:r>
            <a:r>
              <a:rPr lang="zh-CN" altLang="en-US" sz="3300" dirty="0">
                <a:solidFill>
                  <a:srgbClr val="FF0000"/>
                </a:solidFill>
              </a:rPr>
              <a:t>，</a:t>
            </a:r>
            <a:r>
              <a:rPr lang="en-US" altLang="zh-CN" sz="3300" i="1" dirty="0" err="1">
                <a:solidFill>
                  <a:srgbClr val="FF0000"/>
                </a:solidFill>
              </a:rPr>
              <a:t>R</a:t>
            </a:r>
            <a:r>
              <a:rPr lang="en-US" altLang="zh-CN" sz="3300" baseline="-25000" dirty="0" err="1">
                <a:solidFill>
                  <a:srgbClr val="FF0000"/>
                </a:solidFill>
              </a:rPr>
              <a:t>n</a:t>
            </a:r>
            <a:r>
              <a:rPr lang="en-US" altLang="zh-CN" sz="3300" i="1" dirty="0">
                <a:solidFill>
                  <a:srgbClr val="FF0000"/>
                </a:solidFill>
              </a:rPr>
              <a:t>&lt;U</a:t>
            </a:r>
            <a:r>
              <a:rPr lang="en-US" altLang="zh-CN" sz="3300" baseline="-25000" dirty="0">
                <a:solidFill>
                  <a:srgbClr val="FF0000"/>
                </a:solidFill>
              </a:rPr>
              <a:t>n</a:t>
            </a:r>
            <a:r>
              <a:rPr lang="zh-CN" altLang="en-US" sz="3300" dirty="0">
                <a:solidFill>
                  <a:srgbClr val="FF0000"/>
                </a:solidFill>
              </a:rPr>
              <a:t>，</a:t>
            </a:r>
            <a:r>
              <a:rPr lang="en-US" altLang="zh-CN" sz="3300" i="1" dirty="0">
                <a:solidFill>
                  <a:srgbClr val="FF0000"/>
                </a:solidFill>
              </a:rPr>
              <a:t>F</a:t>
            </a:r>
            <a:r>
              <a:rPr lang="en-US" altLang="zh-CN" sz="3300" baseline="-25000" dirty="0">
                <a:solidFill>
                  <a:srgbClr val="FF0000"/>
                </a:solidFill>
              </a:rPr>
              <a:t>n</a:t>
            </a:r>
            <a:r>
              <a:rPr lang="en-US" altLang="zh-CN" sz="3300" i="1" dirty="0">
                <a:solidFill>
                  <a:srgbClr val="FF0000"/>
                </a:solidFill>
              </a:rPr>
              <a:t>&gt;</a:t>
            </a:r>
            <a:r>
              <a:rPr lang="zh-CN" altLang="en-US" sz="3300" dirty="0"/>
              <a:t>，若对于</a:t>
            </a:r>
            <a:r>
              <a:rPr lang="en-US" altLang="zh-CN" sz="3300" i="1" dirty="0"/>
              <a:t>R</a:t>
            </a:r>
            <a:r>
              <a:rPr lang="zh-CN" altLang="en-US" sz="3300" dirty="0"/>
              <a:t>中的任何一个可能的</a:t>
            </a:r>
            <a:r>
              <a:rPr lang="en-US" altLang="zh-CN" sz="3300" i="1" dirty="0"/>
              <a:t>r</a:t>
            </a:r>
            <a:r>
              <a:rPr lang="zh-CN" altLang="en-US" sz="3300" dirty="0"/>
              <a:t>，都有</a:t>
            </a:r>
            <a:r>
              <a:rPr lang="en-US" altLang="zh-CN" sz="3300" i="1" dirty="0"/>
              <a:t>r </a:t>
            </a:r>
            <a:r>
              <a:rPr lang="zh-CN" altLang="en-US" sz="3300" dirty="0" smtClean="0"/>
              <a:t>＝</a:t>
            </a:r>
            <a:r>
              <a:rPr lang="en-US" altLang="zh-CN" sz="3300" i="1" dirty="0" smtClean="0"/>
              <a:t>r</a:t>
            </a:r>
            <a:r>
              <a:rPr lang="en-US" altLang="zh-CN" sz="3300" baseline="-25000" dirty="0" smtClean="0"/>
              <a:t>1</a:t>
            </a:r>
            <a:r>
              <a:rPr lang="en-US" altLang="zh-CN" sz="3300" dirty="0" smtClean="0"/>
              <a:t>*</a:t>
            </a:r>
            <a:r>
              <a:rPr lang="en-US" altLang="zh-CN" sz="3300" i="1" dirty="0" smtClean="0"/>
              <a:t>r</a:t>
            </a:r>
            <a:r>
              <a:rPr lang="en-US" altLang="zh-CN" sz="3300" baseline="-25000" dirty="0" smtClean="0"/>
              <a:t>2</a:t>
            </a:r>
            <a:r>
              <a:rPr lang="en-US" altLang="zh-CN" sz="3300" dirty="0"/>
              <a:t>*…*</a:t>
            </a:r>
            <a:r>
              <a:rPr lang="en-US" altLang="zh-CN" sz="3300" i="1" dirty="0" err="1"/>
              <a:t>r</a:t>
            </a:r>
            <a:r>
              <a:rPr lang="en-US" altLang="zh-CN" sz="3300" baseline="-25000" dirty="0" err="1"/>
              <a:t>n</a:t>
            </a:r>
            <a:r>
              <a:rPr lang="zh-CN" altLang="en-US" sz="3300" dirty="0"/>
              <a:t>，即</a:t>
            </a:r>
            <a:r>
              <a:rPr lang="en-US" altLang="zh-CN" sz="3300" i="1" dirty="0"/>
              <a:t>r</a:t>
            </a:r>
            <a:r>
              <a:rPr lang="zh-CN" altLang="en-US" sz="3300" dirty="0"/>
              <a:t>在</a:t>
            </a:r>
            <a:r>
              <a:rPr lang="en-US" altLang="zh-CN" sz="3300" i="1" dirty="0"/>
              <a:t>R</a:t>
            </a:r>
            <a:r>
              <a:rPr lang="en-US" altLang="zh-CN" sz="3300" baseline="-25000" dirty="0"/>
              <a:t>1</a:t>
            </a:r>
            <a:r>
              <a:rPr lang="zh-CN" altLang="en-US" sz="3300" dirty="0"/>
              <a:t>，</a:t>
            </a:r>
            <a:r>
              <a:rPr lang="en-US" altLang="zh-CN" sz="3300" i="1" dirty="0"/>
              <a:t>R</a:t>
            </a:r>
            <a:r>
              <a:rPr lang="en-US" altLang="zh-CN" sz="3300" baseline="-25000" dirty="0"/>
              <a:t>2</a:t>
            </a:r>
            <a:r>
              <a:rPr lang="zh-CN" altLang="en-US" sz="3300" dirty="0"/>
              <a:t>，</a:t>
            </a:r>
            <a:r>
              <a:rPr lang="en-US" altLang="zh-CN" sz="3300" dirty="0"/>
              <a:t>…</a:t>
            </a:r>
            <a:r>
              <a:rPr lang="zh-CN" altLang="en-US" sz="3300" dirty="0"/>
              <a:t>，</a:t>
            </a:r>
            <a:r>
              <a:rPr lang="en-US" altLang="zh-CN" sz="3300" i="1" dirty="0" err="1"/>
              <a:t>R</a:t>
            </a:r>
            <a:r>
              <a:rPr lang="en-US" altLang="zh-CN" sz="3300" baseline="-25000" dirty="0" err="1"/>
              <a:t>n</a:t>
            </a:r>
            <a:r>
              <a:rPr lang="zh-CN" altLang="en-US" sz="3300" dirty="0"/>
              <a:t>上的投影的自然连接等于</a:t>
            </a:r>
            <a:r>
              <a:rPr lang="en-US" altLang="zh-CN" sz="3300" i="1" dirty="0"/>
              <a:t>r</a:t>
            </a:r>
            <a:r>
              <a:rPr lang="zh-CN" altLang="en-US" sz="3300" dirty="0"/>
              <a:t>，则称关系模式</a:t>
            </a:r>
            <a:r>
              <a:rPr lang="en-US" altLang="zh-CN" sz="3300" i="1" dirty="0"/>
              <a:t>R</a:t>
            </a:r>
            <a:r>
              <a:rPr lang="zh-CN" altLang="en-US" sz="3300" dirty="0"/>
              <a:t>的这个分解具有</a:t>
            </a:r>
            <a:r>
              <a:rPr lang="zh-CN" altLang="en-US" sz="3300" dirty="0">
                <a:solidFill>
                  <a:srgbClr val="FF0000"/>
                </a:solidFill>
              </a:rPr>
              <a:t>无损连接性</a:t>
            </a:r>
            <a:r>
              <a:rPr lang="zh-CN" altLang="en-US" sz="3300" dirty="0" smtClean="0"/>
              <a:t>。</a:t>
            </a:r>
            <a:endParaRPr lang="en-US" altLang="zh-CN" sz="3300" dirty="0" smtClean="0"/>
          </a:p>
          <a:p>
            <a:r>
              <a:rPr lang="zh-CN" altLang="en-US" sz="3300" dirty="0" smtClean="0">
                <a:solidFill>
                  <a:srgbClr val="0000FF"/>
                </a:solidFill>
              </a:rPr>
              <a:t>方案</a:t>
            </a:r>
            <a:r>
              <a:rPr lang="en-US" altLang="zh-CN" sz="3300" dirty="0" smtClean="0">
                <a:solidFill>
                  <a:srgbClr val="0000FF"/>
                </a:solidFill>
              </a:rPr>
              <a:t>1</a:t>
            </a:r>
            <a:r>
              <a:rPr lang="zh-CN" altLang="en-US" sz="3300" dirty="0" smtClean="0">
                <a:solidFill>
                  <a:srgbClr val="0000FF"/>
                </a:solidFill>
              </a:rPr>
              <a:t>不具有无损连接性</a:t>
            </a:r>
            <a:r>
              <a:rPr lang="zh-CN" altLang="en-US" sz="3300" dirty="0" smtClean="0"/>
              <a:t>。</a:t>
            </a:r>
            <a:r>
              <a:rPr lang="zh-CN" altLang="en-US" sz="2900" dirty="0" smtClean="0"/>
              <a:t> </a:t>
            </a:r>
            <a:endParaRPr lang="zh-CN" altLang="en-US" sz="2900" dirty="0"/>
          </a:p>
        </p:txBody>
      </p:sp>
      <p:sp>
        <p:nvSpPr>
          <p:cNvPr id="4" name="日期占位符 3"/>
          <p:cNvSpPr>
            <a:spLocks noGrp="1"/>
          </p:cNvSpPr>
          <p:nvPr>
            <p:ph type="dt" sz="half" idx="10"/>
          </p:nvPr>
        </p:nvSpPr>
        <p:spPr/>
        <p:txBody>
          <a:bodyPr/>
          <a:lstStyle/>
          <a:p>
            <a:pPr>
              <a:defRPr/>
            </a:pPr>
            <a:fld id="{FC33DFF5-E6AD-4818-935F-2C7840E4C624}"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93</a:t>
            </a:fld>
            <a:endParaRPr lang="zh-CN" alt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zh-CN" altLang="en-US" dirty="0" smtClean="0"/>
              <a:t>分析方案</a:t>
            </a:r>
            <a:r>
              <a:rPr lang="en-US" altLang="zh-CN" dirty="0" smtClean="0"/>
              <a:t>2</a:t>
            </a:r>
            <a:endParaRPr lang="zh-CN" altLang="en-US" dirty="0"/>
          </a:p>
        </p:txBody>
      </p:sp>
      <p:sp>
        <p:nvSpPr>
          <p:cNvPr id="676868" name="Rectangle 4"/>
          <p:cNvSpPr>
            <a:spLocks noGrp="1" noChangeArrowheads="1"/>
          </p:cNvSpPr>
          <p:nvPr>
            <p:ph type="body" idx="1"/>
          </p:nvPr>
        </p:nvSpPr>
        <p:spPr>
          <a:xfrm>
            <a:off x="250825" y="1433513"/>
            <a:ext cx="8382000" cy="1203325"/>
          </a:xfrm>
          <a:noFill/>
          <a:ln/>
        </p:spPr>
        <p:txBody>
          <a:bodyPr/>
          <a:lstStyle/>
          <a:p>
            <a:pPr marL="0" indent="0">
              <a:buFontTx/>
              <a:buNone/>
            </a:pPr>
            <a:r>
              <a:rPr lang="zh-CN" altLang="en-US" sz="3200" dirty="0"/>
              <a:t>  </a:t>
            </a:r>
            <a:r>
              <a:rPr lang="zh-CN" altLang="en-US" sz="3200" dirty="0">
                <a:solidFill>
                  <a:srgbClr val="FF0000"/>
                </a:solidFill>
              </a:rPr>
              <a:t>分析方案</a:t>
            </a:r>
            <a:r>
              <a:rPr lang="en-US" altLang="zh-CN" sz="3200" dirty="0">
                <a:solidFill>
                  <a:srgbClr val="FF0000"/>
                </a:solidFill>
              </a:rPr>
              <a:t>2</a:t>
            </a:r>
            <a:r>
              <a:rPr lang="zh-CN" altLang="en-US" sz="3200" dirty="0"/>
              <a:t>。将</a:t>
            </a:r>
            <a:r>
              <a:rPr lang="en-US" altLang="zh-CN" sz="3200" dirty="0"/>
              <a:t>S-D-L</a:t>
            </a:r>
            <a:r>
              <a:rPr lang="zh-CN" altLang="en-US" sz="3200" dirty="0"/>
              <a:t>投影到</a:t>
            </a:r>
            <a:r>
              <a:rPr lang="en-US" altLang="zh-CN" sz="3200" dirty="0"/>
              <a:t>S-D</a:t>
            </a:r>
            <a:r>
              <a:rPr lang="zh-CN" altLang="en-US" sz="3200" dirty="0"/>
              <a:t>，</a:t>
            </a:r>
            <a:r>
              <a:rPr lang="en-US" altLang="zh-CN" sz="3200" dirty="0"/>
              <a:t>S-L</a:t>
            </a:r>
            <a:r>
              <a:rPr lang="zh-CN" altLang="en-US" sz="3200" dirty="0"/>
              <a:t>的属性上，然后做自然连接。</a:t>
            </a:r>
          </a:p>
        </p:txBody>
      </p:sp>
      <p:graphicFrame>
        <p:nvGraphicFramePr>
          <p:cNvPr id="676944" name="Group 80"/>
          <p:cNvGraphicFramePr>
            <a:graphicFrameLocks noGrp="1"/>
          </p:cNvGraphicFramePr>
          <p:nvPr/>
        </p:nvGraphicFramePr>
        <p:xfrm>
          <a:off x="2555875" y="3024188"/>
          <a:ext cx="1447800" cy="2362200"/>
        </p:xfrm>
        <a:graphic>
          <a:graphicData uri="http://schemas.openxmlformats.org/drawingml/2006/table">
            <a:tbl>
              <a:tblPr/>
              <a:tblGrid>
                <a:gridCol w="685800"/>
                <a:gridCol w="762000"/>
              </a:tblGrid>
              <a:tr h="18891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err="1" smtClean="0">
                          <a:ln>
                            <a:noFill/>
                          </a:ln>
                          <a:solidFill>
                            <a:srgbClr val="0000FF"/>
                          </a:solidFill>
                          <a:effectLst/>
                          <a:latin typeface="宋体" pitchFamily="2" charset="-122"/>
                          <a:ea typeface="宋体" pitchFamily="2" charset="-122"/>
                        </a:rPr>
                        <a:t>Sno</a:t>
                      </a:r>
                      <a:r>
                        <a:rPr kumimoji="1" lang="en-US" altLang="zh-CN" sz="2500" b="1" i="0" u="none" strike="noStrike" cap="none" normalizeH="0" baseline="0" dirty="0" smtClean="0">
                          <a:ln>
                            <a:noFill/>
                          </a:ln>
                          <a:solidFill>
                            <a:srgbClr val="0000FF"/>
                          </a:solidFill>
                          <a:effectLst/>
                          <a:latin typeface="宋体" pitchFamily="2" charset="-122"/>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0000FF"/>
                          </a:solidFill>
                          <a:effectLst/>
                          <a:latin typeface="宋体" pitchFamily="2" charset="-122"/>
                          <a:ea typeface="宋体" pitchFamily="2" charset="-122"/>
                        </a:rPr>
                        <a:t>Loc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S01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L1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S02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L2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S03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L2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FF0000"/>
                          </a:solidFill>
                          <a:effectLst/>
                          <a:latin typeface="宋体" pitchFamily="2" charset="-122"/>
                          <a:ea typeface="宋体" pitchFamily="2" charset="-122"/>
                        </a:rPr>
                        <a:t>S04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FF0000"/>
                          </a:solidFill>
                          <a:effectLst/>
                          <a:latin typeface="宋体" pitchFamily="2" charset="-122"/>
                          <a:ea typeface="宋体" pitchFamily="2" charset="-122"/>
                        </a:rPr>
                        <a:t>L1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943" name="Group 79"/>
          <p:cNvGraphicFramePr>
            <a:graphicFrameLocks noGrp="1"/>
          </p:cNvGraphicFramePr>
          <p:nvPr/>
        </p:nvGraphicFramePr>
        <p:xfrm>
          <a:off x="539750" y="3024188"/>
          <a:ext cx="1560513" cy="2362200"/>
        </p:xfrm>
        <a:graphic>
          <a:graphicData uri="http://schemas.openxmlformats.org/drawingml/2006/table">
            <a:tbl>
              <a:tblPr/>
              <a:tblGrid>
                <a:gridCol w="701675"/>
                <a:gridCol w="858838"/>
              </a:tblGrid>
              <a:tr h="18891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err="1" smtClean="0">
                          <a:ln>
                            <a:noFill/>
                          </a:ln>
                          <a:solidFill>
                            <a:srgbClr val="0000FF"/>
                          </a:solidFill>
                          <a:effectLst/>
                          <a:latin typeface="宋体" pitchFamily="2" charset="-122"/>
                          <a:ea typeface="宋体" pitchFamily="2" charset="-122"/>
                        </a:rPr>
                        <a:t>Sno</a:t>
                      </a:r>
                      <a:r>
                        <a:rPr kumimoji="1" lang="en-US" altLang="zh-CN" sz="2500" b="1" i="0" u="none" strike="noStrike" cap="none" normalizeH="0" baseline="0" dirty="0" smtClean="0">
                          <a:ln>
                            <a:noFill/>
                          </a:ln>
                          <a:solidFill>
                            <a:srgbClr val="0000FF"/>
                          </a:solidFill>
                          <a:effectLst/>
                          <a:latin typeface="宋体" pitchFamily="2" charset="-122"/>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0000FF"/>
                          </a:solidFill>
                          <a:effectLst/>
                          <a:latin typeface="宋体" pitchFamily="2" charset="-122"/>
                          <a:ea typeface="宋体" pitchFamily="2" charset="-122"/>
                        </a:rPr>
                        <a:t>Dept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S01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S02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D2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S03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D2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S04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FF0000"/>
                          </a:solidFill>
                          <a:effectLst/>
                          <a:latin typeface="宋体" pitchFamily="2" charset="-122"/>
                          <a:ea typeface="宋体" pitchFamily="2" charset="-122"/>
                        </a:rPr>
                        <a:t>D3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946" name="Group 82"/>
          <p:cNvGraphicFramePr>
            <a:graphicFrameLocks noGrp="1"/>
          </p:cNvGraphicFramePr>
          <p:nvPr/>
        </p:nvGraphicFramePr>
        <p:xfrm>
          <a:off x="5630863" y="2997200"/>
          <a:ext cx="2757487" cy="2438400"/>
        </p:xfrm>
        <a:graphic>
          <a:graphicData uri="http://schemas.openxmlformats.org/drawingml/2006/table">
            <a:tbl>
              <a:tblPr/>
              <a:tblGrid>
                <a:gridCol w="811212"/>
                <a:gridCol w="973138"/>
                <a:gridCol w="973137"/>
              </a:tblGrid>
              <a:tr h="16668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600" b="1" i="0" u="none" strike="noStrike" cap="none" normalizeH="0" baseline="0" dirty="0" err="1" smtClean="0">
                          <a:ln>
                            <a:noFill/>
                          </a:ln>
                          <a:solidFill>
                            <a:srgbClr val="0000FF"/>
                          </a:solidFill>
                          <a:effectLst/>
                          <a:latin typeface="宋体" pitchFamily="2" charset="-122"/>
                          <a:ea typeface="宋体" pitchFamily="2" charset="-122"/>
                        </a:rPr>
                        <a:t>Sno</a:t>
                      </a:r>
                      <a:r>
                        <a:rPr kumimoji="1" lang="en-US" altLang="zh-CN" sz="2600" b="1" i="0" u="none" strike="noStrike" cap="none" normalizeH="0" baseline="0" dirty="0" smtClean="0">
                          <a:ln>
                            <a:noFill/>
                          </a:ln>
                          <a:solidFill>
                            <a:srgbClr val="0000FF"/>
                          </a:solidFill>
                          <a:effectLst/>
                          <a:latin typeface="宋体" pitchFamily="2" charset="-122"/>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0000FF"/>
                          </a:solidFill>
                          <a:effectLst/>
                          <a:latin typeface="宋体" pitchFamily="2" charset="-122"/>
                          <a:ea typeface="宋体" pitchFamily="2" charset="-122"/>
                        </a:rPr>
                        <a:t>Dept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0000FF"/>
                          </a:solidFill>
                          <a:effectLst/>
                          <a:latin typeface="宋体" pitchFamily="2" charset="-122"/>
                          <a:ea typeface="宋体" pitchFamily="2" charset="-122"/>
                        </a:rPr>
                        <a:t>Loc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FF0000"/>
                          </a:solidFill>
                          <a:effectLst/>
                          <a:latin typeface="宋体" pitchFamily="2" charset="-122"/>
                          <a:ea typeface="宋体" pitchFamily="2" charset="-122"/>
                        </a:rPr>
                        <a:t>S01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FF0000"/>
                          </a:solidFill>
                          <a:effectLst/>
                          <a:latin typeface="宋体" pitchFamily="2" charset="-122"/>
                          <a:ea typeface="宋体" pitchFamily="2" charset="-122"/>
                        </a:rPr>
                        <a:t>D1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FF0000"/>
                          </a:solidFill>
                          <a:effectLst/>
                          <a:latin typeface="宋体" pitchFamily="2" charset="-122"/>
                          <a:ea typeface="宋体" pitchFamily="2" charset="-122"/>
                        </a:rPr>
                        <a:t>L1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FF0000"/>
                          </a:solidFill>
                          <a:effectLst/>
                          <a:latin typeface="宋体" pitchFamily="2" charset="-122"/>
                          <a:ea typeface="宋体" pitchFamily="2" charset="-122"/>
                        </a:rPr>
                        <a:t>S02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FF0000"/>
                          </a:solidFill>
                          <a:effectLst/>
                          <a:latin typeface="宋体" pitchFamily="2" charset="-122"/>
                          <a:ea typeface="宋体" pitchFamily="2" charset="-122"/>
                        </a:rPr>
                        <a:t>D2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FF0000"/>
                          </a:solidFill>
                          <a:effectLst/>
                          <a:latin typeface="宋体" pitchFamily="2" charset="-122"/>
                          <a:ea typeface="宋体" pitchFamily="2" charset="-122"/>
                        </a:rPr>
                        <a:t>L2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FF0000"/>
                          </a:solidFill>
                          <a:effectLst/>
                          <a:latin typeface="宋体" pitchFamily="2" charset="-122"/>
                          <a:ea typeface="宋体" pitchFamily="2" charset="-122"/>
                        </a:rPr>
                        <a:t>S03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FF0000"/>
                          </a:solidFill>
                          <a:effectLst/>
                          <a:latin typeface="宋体" pitchFamily="2" charset="-122"/>
                          <a:ea typeface="宋体" pitchFamily="2" charset="-122"/>
                        </a:rPr>
                        <a:t>D2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FF0000"/>
                          </a:solidFill>
                          <a:effectLst/>
                          <a:latin typeface="宋体" pitchFamily="2" charset="-122"/>
                          <a:ea typeface="宋体" pitchFamily="2" charset="-122"/>
                        </a:rPr>
                        <a:t>L2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FF0000"/>
                          </a:solidFill>
                          <a:effectLst/>
                          <a:latin typeface="宋体" pitchFamily="2" charset="-122"/>
                          <a:ea typeface="宋体" pitchFamily="2" charset="-122"/>
                        </a:rPr>
                        <a:t>S04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宋体" pitchFamily="2" charset="-122"/>
                          <a:ea typeface="宋体" pitchFamily="2" charset="-122"/>
                        </a:rPr>
                        <a:t>D3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宋体" pitchFamily="2" charset="-122"/>
                          <a:ea typeface="宋体" pitchFamily="2" charset="-122"/>
                        </a:rPr>
                        <a:t>L1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6945" name="AutoShape 81"/>
          <p:cNvSpPr>
            <a:spLocks noChangeArrowheads="1"/>
          </p:cNvSpPr>
          <p:nvPr/>
        </p:nvSpPr>
        <p:spPr bwMode="auto">
          <a:xfrm>
            <a:off x="4211638" y="3644900"/>
            <a:ext cx="1152525" cy="720725"/>
          </a:xfrm>
          <a:prstGeom prst="rightArrow">
            <a:avLst>
              <a:gd name="adj1" fmla="val 50000"/>
              <a:gd name="adj2" fmla="val 39978"/>
            </a:avLst>
          </a:prstGeom>
          <a:solidFill>
            <a:srgbClr val="FFB7DB"/>
          </a:solidFill>
          <a:ln w="9525">
            <a:solidFill>
              <a:srgbClr val="FF66CC"/>
            </a:solidFill>
            <a:miter lim="800000"/>
            <a:headEnd/>
            <a:tailEnd/>
          </a:ln>
          <a:effectLst/>
        </p:spPr>
        <p:txBody>
          <a:bodyPr wrap="none" anchor="ctr"/>
          <a:lstStyle/>
          <a:p>
            <a:pPr algn="ctr"/>
            <a:r>
              <a:rPr lang="zh-CN" altLang="en-US" sz="1800" b="1">
                <a:solidFill>
                  <a:srgbClr val="009900"/>
                </a:solidFill>
                <a:latin typeface="楷体_GB2312" pitchFamily="49" charset="-122"/>
                <a:ea typeface="楷体_GB2312" pitchFamily="49" charset="-122"/>
              </a:rPr>
              <a:t>自然连接</a:t>
            </a:r>
          </a:p>
        </p:txBody>
      </p:sp>
      <p:sp>
        <p:nvSpPr>
          <p:cNvPr id="8" name="日期占位符 7"/>
          <p:cNvSpPr>
            <a:spLocks noGrp="1"/>
          </p:cNvSpPr>
          <p:nvPr>
            <p:ph type="dt" sz="half" idx="10"/>
          </p:nvPr>
        </p:nvSpPr>
        <p:spPr/>
        <p:txBody>
          <a:bodyPr/>
          <a:lstStyle/>
          <a:p>
            <a:pPr>
              <a:defRPr/>
            </a:pPr>
            <a:fld id="{71720DED-608A-497C-804D-E58BA1C21EA0}" type="datetime8">
              <a:rPr lang="zh-CN" altLang="en-US" smtClean="0"/>
              <a:t>2016年3月6日10时6分</a:t>
            </a:fld>
            <a:endParaRPr lang="zh-CN" altLang="en-US" dirty="0"/>
          </a:p>
        </p:txBody>
      </p:sp>
      <p:sp>
        <p:nvSpPr>
          <p:cNvPr id="9" name="灯片编号占位符 8"/>
          <p:cNvSpPr>
            <a:spLocks noGrp="1"/>
          </p:cNvSpPr>
          <p:nvPr>
            <p:ph type="sldNum" sz="quarter" idx="12"/>
          </p:nvPr>
        </p:nvSpPr>
        <p:spPr/>
        <p:txBody>
          <a:bodyPr/>
          <a:lstStyle/>
          <a:p>
            <a:pPr>
              <a:defRPr/>
            </a:pPr>
            <a:fld id="{A1C693C5-2466-49C7-9407-97947274FDD1}" type="slidenum">
              <a:rPr lang="zh-CN" altLang="en-US" smtClean="0"/>
              <a:pPr>
                <a:defRPr/>
              </a:pPr>
              <a:t>94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76868">
                                            <p:txEl>
                                              <p:pRg st="0" end="0"/>
                                            </p:txEl>
                                          </p:spTgt>
                                        </p:tgtEl>
                                        <p:attrNameLst>
                                          <p:attrName>style.visibility</p:attrName>
                                        </p:attrNameLst>
                                      </p:cBhvr>
                                      <p:to>
                                        <p:strVal val="visible"/>
                                      </p:to>
                                    </p:set>
                                    <p:anim calcmode="discrete" valueType="clr">
                                      <p:cBhvr override="childStyle">
                                        <p:cTn id="7" dur="80"/>
                                        <p:tgtEl>
                                          <p:spTgt spid="67686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76868">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676868">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676943"/>
                                        </p:tgtEl>
                                        <p:attrNameLst>
                                          <p:attrName>style.visibility</p:attrName>
                                        </p:attrNameLst>
                                      </p:cBhvr>
                                      <p:to>
                                        <p:strVal val="visible"/>
                                      </p:to>
                                    </p:set>
                                    <p:anim calcmode="lin" valueType="num">
                                      <p:cBhvr>
                                        <p:cTn id="14" dur="1000" fill="hold"/>
                                        <p:tgtEl>
                                          <p:spTgt spid="676943"/>
                                        </p:tgtEl>
                                        <p:attrNameLst>
                                          <p:attrName>ppt_w</p:attrName>
                                        </p:attrNameLst>
                                      </p:cBhvr>
                                      <p:tavLst>
                                        <p:tav tm="0">
                                          <p:val>
                                            <p:strVal val="#ppt_w*0.70"/>
                                          </p:val>
                                        </p:tav>
                                        <p:tav tm="100000">
                                          <p:val>
                                            <p:strVal val="#ppt_w"/>
                                          </p:val>
                                        </p:tav>
                                      </p:tavLst>
                                    </p:anim>
                                    <p:anim calcmode="lin" valueType="num">
                                      <p:cBhvr>
                                        <p:cTn id="15" dur="1000" fill="hold"/>
                                        <p:tgtEl>
                                          <p:spTgt spid="676943"/>
                                        </p:tgtEl>
                                        <p:attrNameLst>
                                          <p:attrName>ppt_h</p:attrName>
                                        </p:attrNameLst>
                                      </p:cBhvr>
                                      <p:tavLst>
                                        <p:tav tm="0">
                                          <p:val>
                                            <p:strVal val="#ppt_h"/>
                                          </p:val>
                                        </p:tav>
                                        <p:tav tm="100000">
                                          <p:val>
                                            <p:strVal val="#ppt_h"/>
                                          </p:val>
                                        </p:tav>
                                      </p:tavLst>
                                    </p:anim>
                                    <p:animEffect transition="in" filter="fade">
                                      <p:cBhvr>
                                        <p:cTn id="16" dur="1000"/>
                                        <p:tgtEl>
                                          <p:spTgt spid="676943"/>
                                        </p:tgtEl>
                                      </p:cBhvr>
                                    </p:animEffect>
                                  </p:childTnLst>
                                </p:cTn>
                              </p:par>
                            </p:childTnLst>
                          </p:cTn>
                        </p:par>
                        <p:par>
                          <p:cTn id="17" fill="hold">
                            <p:stCondLst>
                              <p:cond delay="1000"/>
                            </p:stCondLst>
                            <p:childTnLst>
                              <p:par>
                                <p:cTn id="18" presetID="55" presetClass="entr" presetSubtype="0" fill="hold" nodeType="afterEffect">
                                  <p:stCondLst>
                                    <p:cond delay="0"/>
                                  </p:stCondLst>
                                  <p:childTnLst>
                                    <p:set>
                                      <p:cBhvr>
                                        <p:cTn id="19" dur="1" fill="hold">
                                          <p:stCondLst>
                                            <p:cond delay="0"/>
                                          </p:stCondLst>
                                        </p:cTn>
                                        <p:tgtEl>
                                          <p:spTgt spid="676944"/>
                                        </p:tgtEl>
                                        <p:attrNameLst>
                                          <p:attrName>style.visibility</p:attrName>
                                        </p:attrNameLst>
                                      </p:cBhvr>
                                      <p:to>
                                        <p:strVal val="visible"/>
                                      </p:to>
                                    </p:set>
                                    <p:anim calcmode="lin" valueType="num">
                                      <p:cBhvr>
                                        <p:cTn id="20" dur="1000" fill="hold"/>
                                        <p:tgtEl>
                                          <p:spTgt spid="676944"/>
                                        </p:tgtEl>
                                        <p:attrNameLst>
                                          <p:attrName>ppt_w</p:attrName>
                                        </p:attrNameLst>
                                      </p:cBhvr>
                                      <p:tavLst>
                                        <p:tav tm="0">
                                          <p:val>
                                            <p:strVal val="#ppt_w*0.70"/>
                                          </p:val>
                                        </p:tav>
                                        <p:tav tm="100000">
                                          <p:val>
                                            <p:strVal val="#ppt_w"/>
                                          </p:val>
                                        </p:tav>
                                      </p:tavLst>
                                    </p:anim>
                                    <p:anim calcmode="lin" valueType="num">
                                      <p:cBhvr>
                                        <p:cTn id="21" dur="1000" fill="hold"/>
                                        <p:tgtEl>
                                          <p:spTgt spid="676944"/>
                                        </p:tgtEl>
                                        <p:attrNameLst>
                                          <p:attrName>ppt_h</p:attrName>
                                        </p:attrNameLst>
                                      </p:cBhvr>
                                      <p:tavLst>
                                        <p:tav tm="0">
                                          <p:val>
                                            <p:strVal val="#ppt_h"/>
                                          </p:val>
                                        </p:tav>
                                        <p:tav tm="100000">
                                          <p:val>
                                            <p:strVal val="#ppt_h"/>
                                          </p:val>
                                        </p:tav>
                                      </p:tavLst>
                                    </p:anim>
                                    <p:animEffect transition="in" filter="fade">
                                      <p:cBhvr>
                                        <p:cTn id="22" dur="1000"/>
                                        <p:tgtEl>
                                          <p:spTgt spid="676944"/>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676945"/>
                                        </p:tgtEl>
                                        <p:attrNameLst>
                                          <p:attrName>style.visibility</p:attrName>
                                        </p:attrNameLst>
                                      </p:cBhvr>
                                      <p:to>
                                        <p:strVal val="visible"/>
                                      </p:to>
                                    </p:set>
                                    <p:anim calcmode="lin" valueType="num">
                                      <p:cBhvr>
                                        <p:cTn id="27" dur="1000" fill="hold"/>
                                        <p:tgtEl>
                                          <p:spTgt spid="676945"/>
                                        </p:tgtEl>
                                        <p:attrNameLst>
                                          <p:attrName>ppt_w</p:attrName>
                                        </p:attrNameLst>
                                      </p:cBhvr>
                                      <p:tavLst>
                                        <p:tav tm="0">
                                          <p:val>
                                            <p:strVal val="#ppt_w*0.70"/>
                                          </p:val>
                                        </p:tav>
                                        <p:tav tm="100000">
                                          <p:val>
                                            <p:strVal val="#ppt_w"/>
                                          </p:val>
                                        </p:tav>
                                      </p:tavLst>
                                    </p:anim>
                                    <p:anim calcmode="lin" valueType="num">
                                      <p:cBhvr>
                                        <p:cTn id="28" dur="1000" fill="hold"/>
                                        <p:tgtEl>
                                          <p:spTgt spid="676945"/>
                                        </p:tgtEl>
                                        <p:attrNameLst>
                                          <p:attrName>ppt_h</p:attrName>
                                        </p:attrNameLst>
                                      </p:cBhvr>
                                      <p:tavLst>
                                        <p:tav tm="0">
                                          <p:val>
                                            <p:strVal val="#ppt_h"/>
                                          </p:val>
                                        </p:tav>
                                        <p:tav tm="100000">
                                          <p:val>
                                            <p:strVal val="#ppt_h"/>
                                          </p:val>
                                        </p:tav>
                                      </p:tavLst>
                                    </p:anim>
                                    <p:animEffect transition="in" filter="fade">
                                      <p:cBhvr>
                                        <p:cTn id="29" dur="1000"/>
                                        <p:tgtEl>
                                          <p:spTgt spid="67694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76946"/>
                                        </p:tgtEl>
                                        <p:attrNameLst>
                                          <p:attrName>style.visibility</p:attrName>
                                        </p:attrNameLst>
                                      </p:cBhvr>
                                      <p:to>
                                        <p:strVal val="visible"/>
                                      </p:to>
                                    </p:set>
                                    <p:animEffect transition="in" filter="blinds(horizontal)">
                                      <p:cBhvr>
                                        <p:cTn id="34" dur="500"/>
                                        <p:tgtEl>
                                          <p:spTgt spid="676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8" grpId="0" build="p"/>
      <p:bldP spid="67694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a:t>
            </a:r>
            <a:r>
              <a:rPr lang="en-US" altLang="zh-CN" dirty="0" smtClean="0"/>
              <a:t>2</a:t>
            </a:r>
            <a:r>
              <a:rPr lang="zh-CN" altLang="en-US" dirty="0" smtClean="0"/>
              <a:t>问题</a:t>
            </a:r>
            <a:endParaRPr lang="zh-CN" altLang="en-US" dirty="0"/>
          </a:p>
        </p:txBody>
      </p:sp>
      <p:sp>
        <p:nvSpPr>
          <p:cNvPr id="3" name="内容占位符 2"/>
          <p:cNvSpPr>
            <a:spLocks noGrp="1"/>
          </p:cNvSpPr>
          <p:nvPr>
            <p:ph idx="1"/>
          </p:nvPr>
        </p:nvSpPr>
        <p:spPr>
          <a:xfrm>
            <a:off x="566738" y="1414934"/>
            <a:ext cx="8001000" cy="717922"/>
          </a:xfrm>
        </p:spPr>
        <p:txBody>
          <a:bodyPr/>
          <a:lstStyle/>
          <a:p>
            <a:r>
              <a:rPr lang="zh-CN" altLang="en-US" dirty="0" smtClean="0"/>
              <a:t>方案</a:t>
            </a:r>
            <a:r>
              <a:rPr lang="en-US" altLang="zh-CN" dirty="0" smtClean="0"/>
              <a:t>2</a:t>
            </a:r>
            <a:r>
              <a:rPr lang="zh-CN" altLang="en-US" dirty="0" smtClean="0"/>
              <a:t>具有无损连接性。</a:t>
            </a:r>
            <a:endParaRPr lang="zh-CN" altLang="en-US" dirty="0"/>
          </a:p>
        </p:txBody>
      </p:sp>
      <p:sp>
        <p:nvSpPr>
          <p:cNvPr id="4" name="日期占位符 3"/>
          <p:cNvSpPr>
            <a:spLocks noGrp="1"/>
          </p:cNvSpPr>
          <p:nvPr>
            <p:ph type="dt" sz="half" idx="10"/>
          </p:nvPr>
        </p:nvSpPr>
        <p:spPr/>
        <p:txBody>
          <a:bodyPr/>
          <a:lstStyle/>
          <a:p>
            <a:pPr>
              <a:defRPr/>
            </a:pPr>
            <a:fld id="{E5C7C3E1-23C1-4C2A-B2C3-2F62D28CB1C1}"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95</a:t>
            </a:fld>
            <a:endParaRPr lang="zh-CN" altLang="en-US" dirty="0"/>
          </a:p>
        </p:txBody>
      </p:sp>
      <p:graphicFrame>
        <p:nvGraphicFramePr>
          <p:cNvPr id="6" name="Group 79"/>
          <p:cNvGraphicFramePr>
            <a:graphicFrameLocks noGrp="1"/>
          </p:cNvGraphicFramePr>
          <p:nvPr/>
        </p:nvGraphicFramePr>
        <p:xfrm>
          <a:off x="707231" y="3024188"/>
          <a:ext cx="1560513" cy="2362200"/>
        </p:xfrm>
        <a:graphic>
          <a:graphicData uri="http://schemas.openxmlformats.org/drawingml/2006/table">
            <a:tbl>
              <a:tblPr/>
              <a:tblGrid>
                <a:gridCol w="701675"/>
                <a:gridCol w="858838"/>
              </a:tblGrid>
              <a:tr h="18891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err="1" smtClean="0">
                          <a:ln>
                            <a:noFill/>
                          </a:ln>
                          <a:solidFill>
                            <a:srgbClr val="0000FF"/>
                          </a:solidFill>
                          <a:effectLst/>
                          <a:latin typeface="宋体" pitchFamily="2" charset="-122"/>
                          <a:ea typeface="宋体" pitchFamily="2" charset="-122"/>
                        </a:rPr>
                        <a:t>Sno</a:t>
                      </a:r>
                      <a:r>
                        <a:rPr kumimoji="1" lang="en-US" altLang="zh-CN" sz="2500" b="1" i="0" u="none" strike="noStrike" cap="none" normalizeH="0" baseline="0" dirty="0" smtClean="0">
                          <a:ln>
                            <a:noFill/>
                          </a:ln>
                          <a:solidFill>
                            <a:srgbClr val="0000FF"/>
                          </a:solidFill>
                          <a:effectLst/>
                          <a:latin typeface="宋体" pitchFamily="2" charset="-122"/>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0000FF"/>
                          </a:solidFill>
                          <a:effectLst/>
                          <a:latin typeface="宋体" pitchFamily="2" charset="-122"/>
                          <a:ea typeface="宋体" pitchFamily="2" charset="-122"/>
                        </a:rPr>
                        <a:t>Dept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S01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S02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D2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S03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FF0000"/>
                          </a:solidFill>
                          <a:effectLst/>
                          <a:latin typeface="宋体" pitchFamily="2" charset="-122"/>
                          <a:ea typeface="宋体" pitchFamily="2" charset="-122"/>
                        </a:rPr>
                        <a:t>D2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S04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FF0000"/>
                          </a:solidFill>
                          <a:effectLst/>
                          <a:latin typeface="宋体" pitchFamily="2" charset="-122"/>
                          <a:ea typeface="宋体" pitchFamily="2" charset="-122"/>
                        </a:rPr>
                        <a:t>D3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表格 6"/>
          <p:cNvGraphicFramePr>
            <a:graphicFrameLocks noGrp="1"/>
          </p:cNvGraphicFramePr>
          <p:nvPr/>
        </p:nvGraphicFramePr>
        <p:xfrm>
          <a:off x="707033" y="3969439"/>
          <a:ext cx="1560513" cy="472440"/>
        </p:xfrm>
        <a:graphic>
          <a:graphicData uri="http://schemas.openxmlformats.org/drawingml/2006/table">
            <a:tbl>
              <a:tblPr/>
              <a:tblGrid>
                <a:gridCol w="701675"/>
                <a:gridCol w="858838"/>
              </a:tblGrid>
              <a:tr h="30480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chemeClr val="bg1"/>
                          </a:solidFill>
                          <a:effectLst/>
                          <a:latin typeface="宋体" pitchFamily="2" charset="-122"/>
                          <a:ea typeface="宋体" pitchFamily="2" charset="-122"/>
                        </a:rPr>
                        <a:t>S03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chemeClr val="bg1"/>
                          </a:solidFill>
                          <a:effectLst/>
                          <a:latin typeface="宋体" pitchFamily="2" charset="-122"/>
                          <a:ea typeface="宋体" pitchFamily="2" charset="-122"/>
                        </a:rPr>
                        <a:t>D2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表格 7"/>
          <p:cNvGraphicFramePr>
            <a:graphicFrameLocks noGrp="1"/>
          </p:cNvGraphicFramePr>
          <p:nvPr/>
        </p:nvGraphicFramePr>
        <p:xfrm>
          <a:off x="707033" y="3976547"/>
          <a:ext cx="1560513" cy="472440"/>
        </p:xfrm>
        <a:graphic>
          <a:graphicData uri="http://schemas.openxmlformats.org/drawingml/2006/table">
            <a:tbl>
              <a:tblPr/>
              <a:tblGrid>
                <a:gridCol w="701675"/>
                <a:gridCol w="858838"/>
              </a:tblGrid>
              <a:tr h="30480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006600"/>
                          </a:solidFill>
                          <a:effectLst/>
                          <a:latin typeface="宋体" pitchFamily="2" charset="-122"/>
                          <a:ea typeface="宋体" pitchFamily="2" charset="-122"/>
                        </a:rPr>
                        <a:t>S03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006600"/>
                          </a:solidFill>
                          <a:effectLst/>
                          <a:latin typeface="宋体" pitchFamily="2" charset="-122"/>
                          <a:ea typeface="宋体" pitchFamily="2" charset="-122"/>
                        </a:rPr>
                        <a:t>D3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Box 9"/>
          <p:cNvSpPr txBox="1"/>
          <p:nvPr/>
        </p:nvSpPr>
        <p:spPr>
          <a:xfrm>
            <a:off x="395536" y="2181114"/>
            <a:ext cx="2376264" cy="830997"/>
          </a:xfrm>
          <a:prstGeom prst="rect">
            <a:avLst/>
          </a:prstGeom>
          <a:noFill/>
        </p:spPr>
        <p:txBody>
          <a:bodyPr wrap="square" rtlCol="0">
            <a:spAutoFit/>
          </a:bodyPr>
          <a:lstStyle/>
          <a:p>
            <a:r>
              <a:rPr lang="zh-CN" altLang="en-US" sz="2400" b="1" dirty="0" smtClean="0">
                <a:latin typeface="仿宋_GB2312" pitchFamily="49" charset="-122"/>
                <a:ea typeface="仿宋_GB2312" pitchFamily="49" charset="-122"/>
              </a:rPr>
              <a:t>如果</a:t>
            </a:r>
            <a:r>
              <a:rPr lang="zh-CN" altLang="en-US" sz="2400" b="1" dirty="0" smtClean="0">
                <a:solidFill>
                  <a:srgbClr val="FF0000"/>
                </a:solidFill>
                <a:latin typeface="仿宋_GB2312" pitchFamily="49" charset="-122"/>
                <a:ea typeface="仿宋_GB2312" pitchFamily="49" charset="-122"/>
              </a:rPr>
              <a:t>（</a:t>
            </a:r>
            <a:r>
              <a:rPr lang="en-US" altLang="zh-CN" sz="2400" b="1" dirty="0" smtClean="0">
                <a:solidFill>
                  <a:srgbClr val="FF0000"/>
                </a:solidFill>
                <a:latin typeface="仿宋_GB2312" pitchFamily="49" charset="-122"/>
                <a:ea typeface="仿宋_GB2312" pitchFamily="49" charset="-122"/>
              </a:rPr>
              <a:t>S03,D2</a:t>
            </a:r>
            <a:r>
              <a:rPr lang="zh-CN" altLang="en-US" sz="2400" b="1" dirty="0" smtClean="0">
                <a:solidFill>
                  <a:srgbClr val="FF0000"/>
                </a:solidFill>
                <a:latin typeface="仿宋_GB2312" pitchFamily="49" charset="-122"/>
                <a:ea typeface="仿宋_GB2312" pitchFamily="49" charset="-122"/>
              </a:rPr>
              <a:t>）</a:t>
            </a:r>
            <a:r>
              <a:rPr lang="zh-CN" altLang="en-US" sz="2400" b="1" dirty="0" smtClean="0">
                <a:latin typeface="仿宋_GB2312" pitchFamily="49" charset="-122"/>
                <a:ea typeface="仿宋_GB2312" pitchFamily="49" charset="-122"/>
              </a:rPr>
              <a:t>改为</a:t>
            </a:r>
            <a:r>
              <a:rPr lang="zh-CN" altLang="en-US" sz="2400" b="1" dirty="0" smtClean="0">
                <a:solidFill>
                  <a:srgbClr val="FF0000"/>
                </a:solidFill>
                <a:latin typeface="仿宋_GB2312" pitchFamily="49" charset="-122"/>
                <a:ea typeface="仿宋_GB2312" pitchFamily="49" charset="-122"/>
              </a:rPr>
              <a:t>（</a:t>
            </a:r>
            <a:r>
              <a:rPr lang="en-US" altLang="zh-CN" sz="2400" b="1" dirty="0" smtClean="0">
                <a:solidFill>
                  <a:srgbClr val="FF0000"/>
                </a:solidFill>
                <a:latin typeface="仿宋_GB2312" pitchFamily="49" charset="-122"/>
                <a:ea typeface="仿宋_GB2312" pitchFamily="49" charset="-122"/>
              </a:rPr>
              <a:t>S03,D3</a:t>
            </a:r>
            <a:r>
              <a:rPr lang="zh-CN" altLang="en-US" sz="2400" b="1" dirty="0" smtClean="0">
                <a:solidFill>
                  <a:srgbClr val="FF0000"/>
                </a:solidFill>
                <a:latin typeface="仿宋_GB2312" pitchFamily="49" charset="-122"/>
                <a:ea typeface="仿宋_GB2312" pitchFamily="49" charset="-122"/>
              </a:rPr>
              <a:t>）</a:t>
            </a:r>
            <a:endParaRPr lang="zh-CN" altLang="en-US" sz="2400" b="1" dirty="0">
              <a:latin typeface="仿宋_GB2312" pitchFamily="49" charset="-122"/>
              <a:ea typeface="仿宋_GB2312" pitchFamily="49" charset="-122"/>
            </a:endParaRPr>
          </a:p>
        </p:txBody>
      </p:sp>
      <p:graphicFrame>
        <p:nvGraphicFramePr>
          <p:cNvPr id="11" name="Group 80"/>
          <p:cNvGraphicFramePr>
            <a:graphicFrameLocks noGrp="1"/>
          </p:cNvGraphicFramePr>
          <p:nvPr/>
        </p:nvGraphicFramePr>
        <p:xfrm>
          <a:off x="3059832" y="2996952"/>
          <a:ext cx="1447800" cy="2362200"/>
        </p:xfrm>
        <a:graphic>
          <a:graphicData uri="http://schemas.openxmlformats.org/drawingml/2006/table">
            <a:tbl>
              <a:tblPr/>
              <a:tblGrid>
                <a:gridCol w="685800"/>
                <a:gridCol w="762000"/>
              </a:tblGrid>
              <a:tr h="18891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err="1" smtClean="0">
                          <a:ln>
                            <a:noFill/>
                          </a:ln>
                          <a:solidFill>
                            <a:srgbClr val="0000FF"/>
                          </a:solidFill>
                          <a:effectLst/>
                          <a:latin typeface="宋体" pitchFamily="2" charset="-122"/>
                          <a:ea typeface="宋体" pitchFamily="2" charset="-122"/>
                        </a:rPr>
                        <a:t>Sno</a:t>
                      </a:r>
                      <a:r>
                        <a:rPr kumimoji="1" lang="en-US" altLang="zh-CN" sz="2500" b="1" i="0" u="none" strike="noStrike" cap="none" normalizeH="0" baseline="0" dirty="0" smtClean="0">
                          <a:ln>
                            <a:noFill/>
                          </a:ln>
                          <a:solidFill>
                            <a:srgbClr val="0000FF"/>
                          </a:solidFill>
                          <a:effectLst/>
                          <a:latin typeface="宋体" pitchFamily="2" charset="-122"/>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0000FF"/>
                          </a:solidFill>
                          <a:effectLst/>
                          <a:latin typeface="宋体" pitchFamily="2" charset="-122"/>
                          <a:ea typeface="宋体" pitchFamily="2" charset="-122"/>
                        </a:rPr>
                        <a:t>Loc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S01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L1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S02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FF0000"/>
                          </a:solidFill>
                          <a:effectLst/>
                          <a:latin typeface="宋体" pitchFamily="2" charset="-122"/>
                          <a:ea typeface="宋体" pitchFamily="2" charset="-122"/>
                        </a:rPr>
                        <a:t>L2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FF0000"/>
                          </a:solidFill>
                          <a:effectLst/>
                          <a:latin typeface="宋体" pitchFamily="2" charset="-122"/>
                          <a:ea typeface="宋体" pitchFamily="2" charset="-122"/>
                        </a:rPr>
                        <a:t>S03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FF0000"/>
                          </a:solidFill>
                          <a:effectLst/>
                          <a:latin typeface="宋体" pitchFamily="2" charset="-122"/>
                          <a:ea typeface="宋体" pitchFamily="2" charset="-122"/>
                        </a:rPr>
                        <a:t>L2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FF0000"/>
                          </a:solidFill>
                          <a:effectLst/>
                          <a:latin typeface="宋体" pitchFamily="2" charset="-122"/>
                          <a:ea typeface="宋体" pitchFamily="2" charset="-122"/>
                        </a:rPr>
                        <a:t>S04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FF0000"/>
                          </a:solidFill>
                          <a:effectLst/>
                          <a:latin typeface="宋体" pitchFamily="2" charset="-122"/>
                          <a:ea typeface="宋体" pitchFamily="2" charset="-122"/>
                        </a:rPr>
                        <a:t>L1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TextBox 11"/>
          <p:cNvSpPr txBox="1"/>
          <p:nvPr/>
        </p:nvSpPr>
        <p:spPr>
          <a:xfrm>
            <a:off x="2843808" y="2132856"/>
            <a:ext cx="2376264" cy="830997"/>
          </a:xfrm>
          <a:prstGeom prst="rect">
            <a:avLst/>
          </a:prstGeom>
          <a:noFill/>
        </p:spPr>
        <p:txBody>
          <a:bodyPr wrap="square" rtlCol="0">
            <a:spAutoFit/>
          </a:bodyPr>
          <a:lstStyle/>
          <a:p>
            <a:r>
              <a:rPr lang="zh-CN" altLang="en-US" sz="2400" b="1" dirty="0" smtClean="0">
                <a:latin typeface="仿宋_GB2312" pitchFamily="49" charset="-122"/>
                <a:ea typeface="仿宋_GB2312" pitchFamily="49" charset="-122"/>
              </a:rPr>
              <a:t>则</a:t>
            </a:r>
            <a:r>
              <a:rPr lang="zh-CN" altLang="en-US" sz="2400" b="1" dirty="0" smtClean="0">
                <a:solidFill>
                  <a:srgbClr val="FF0000"/>
                </a:solidFill>
                <a:latin typeface="仿宋_GB2312" pitchFamily="49" charset="-122"/>
                <a:ea typeface="仿宋_GB2312" pitchFamily="49" charset="-122"/>
              </a:rPr>
              <a:t>（</a:t>
            </a:r>
            <a:r>
              <a:rPr lang="en-US" altLang="zh-CN" sz="2400" b="1" dirty="0" smtClean="0">
                <a:solidFill>
                  <a:srgbClr val="FF0000"/>
                </a:solidFill>
                <a:latin typeface="仿宋_GB2312" pitchFamily="49" charset="-122"/>
                <a:ea typeface="仿宋_GB2312" pitchFamily="49" charset="-122"/>
              </a:rPr>
              <a:t>S03,L2</a:t>
            </a:r>
            <a:r>
              <a:rPr lang="zh-CN" altLang="en-US" sz="2400" b="1" dirty="0" smtClean="0">
                <a:solidFill>
                  <a:srgbClr val="FF0000"/>
                </a:solidFill>
                <a:latin typeface="仿宋_GB2312" pitchFamily="49" charset="-122"/>
                <a:ea typeface="仿宋_GB2312" pitchFamily="49" charset="-122"/>
              </a:rPr>
              <a:t>）</a:t>
            </a:r>
            <a:r>
              <a:rPr lang="zh-CN" altLang="en-US" sz="2400" b="1" dirty="0" smtClean="0">
                <a:latin typeface="仿宋_GB2312" pitchFamily="49" charset="-122"/>
                <a:ea typeface="仿宋_GB2312" pitchFamily="49" charset="-122"/>
              </a:rPr>
              <a:t>需改为</a:t>
            </a:r>
            <a:r>
              <a:rPr lang="zh-CN" altLang="en-US" sz="2400" b="1" dirty="0" smtClean="0">
                <a:solidFill>
                  <a:srgbClr val="FF0000"/>
                </a:solidFill>
                <a:latin typeface="仿宋_GB2312" pitchFamily="49" charset="-122"/>
                <a:ea typeface="仿宋_GB2312" pitchFamily="49" charset="-122"/>
              </a:rPr>
              <a:t>（</a:t>
            </a:r>
            <a:r>
              <a:rPr lang="en-US" altLang="zh-CN" sz="2400" b="1" dirty="0" smtClean="0">
                <a:solidFill>
                  <a:srgbClr val="FF0000"/>
                </a:solidFill>
                <a:latin typeface="仿宋_GB2312" pitchFamily="49" charset="-122"/>
                <a:ea typeface="仿宋_GB2312" pitchFamily="49" charset="-122"/>
              </a:rPr>
              <a:t>S03,L1</a:t>
            </a:r>
            <a:r>
              <a:rPr lang="zh-CN" altLang="en-US" sz="2400" b="1" dirty="0" smtClean="0">
                <a:solidFill>
                  <a:srgbClr val="FF0000"/>
                </a:solidFill>
                <a:latin typeface="仿宋_GB2312" pitchFamily="49" charset="-122"/>
                <a:ea typeface="仿宋_GB2312" pitchFamily="49" charset="-122"/>
              </a:rPr>
              <a:t>）</a:t>
            </a:r>
            <a:endParaRPr lang="zh-CN" altLang="en-US" sz="2400" b="1" dirty="0">
              <a:latin typeface="仿宋_GB2312" pitchFamily="49" charset="-122"/>
              <a:ea typeface="仿宋_GB2312" pitchFamily="49" charset="-122"/>
            </a:endParaRPr>
          </a:p>
        </p:txBody>
      </p:sp>
      <p:graphicFrame>
        <p:nvGraphicFramePr>
          <p:cNvPr id="13" name="Group 31"/>
          <p:cNvGraphicFramePr>
            <a:graphicFrameLocks noGrp="1"/>
          </p:cNvGraphicFramePr>
          <p:nvPr/>
        </p:nvGraphicFramePr>
        <p:xfrm>
          <a:off x="6084168" y="1340768"/>
          <a:ext cx="2377405" cy="1981200"/>
        </p:xfrm>
        <a:graphic>
          <a:graphicData uri="http://schemas.openxmlformats.org/drawingml/2006/table">
            <a:tbl>
              <a:tblPr/>
              <a:tblGrid>
                <a:gridCol w="787680"/>
                <a:gridCol w="823175"/>
                <a:gridCol w="766550"/>
              </a:tblGrid>
              <a:tr h="36004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err="1" smtClean="0">
                          <a:ln>
                            <a:noFill/>
                          </a:ln>
                          <a:solidFill>
                            <a:srgbClr val="0000FF"/>
                          </a:solidFill>
                          <a:effectLst/>
                          <a:latin typeface="仿宋_GB2312" pitchFamily="49" charset="-122"/>
                          <a:ea typeface="仿宋_GB2312" pitchFamily="49" charset="-122"/>
                        </a:rPr>
                        <a:t>Sno</a:t>
                      </a:r>
                      <a:r>
                        <a:rPr kumimoji="1" lang="en-US" altLang="zh-CN" sz="2000" b="0" i="0" u="none" strike="noStrike" cap="none" normalizeH="0" baseline="0" dirty="0" smtClean="0">
                          <a:ln>
                            <a:noFill/>
                          </a:ln>
                          <a:solidFill>
                            <a:srgbClr val="0000FF"/>
                          </a:solidFill>
                          <a:effectLst/>
                          <a:latin typeface="仿宋_GB2312" pitchFamily="49" charset="-122"/>
                          <a:ea typeface="仿宋_GB2312"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rgbClr val="0000FF"/>
                          </a:solidFill>
                          <a:effectLst/>
                          <a:latin typeface="仿宋_GB2312" pitchFamily="49" charset="-122"/>
                          <a:ea typeface="仿宋_GB2312" pitchFamily="49" charset="-122"/>
                        </a:rPr>
                        <a:t>Dept</a:t>
                      </a:r>
                      <a:r>
                        <a:rPr kumimoji="1" lang="en-US" altLang="zh-CN" sz="2000" b="0" i="0" u="none" strike="noStrike" cap="none" normalizeH="0" baseline="0" dirty="0" smtClean="0">
                          <a:ln>
                            <a:noFill/>
                          </a:ln>
                          <a:solidFill>
                            <a:srgbClr val="0000FF"/>
                          </a:solidFill>
                          <a:effectLst/>
                          <a:latin typeface="仿宋_GB2312" pitchFamily="49" charset="-122"/>
                          <a:ea typeface="仿宋_GB2312"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rgbClr val="0000FF"/>
                          </a:solidFill>
                          <a:effectLst/>
                          <a:latin typeface="仿宋_GB2312" pitchFamily="49" charset="-122"/>
                          <a:ea typeface="仿宋_GB2312" pitchFamily="49" charset="-122"/>
                        </a:rPr>
                        <a:t>Loc</a:t>
                      </a:r>
                      <a:r>
                        <a:rPr kumimoji="1" lang="en-US" altLang="zh-CN" sz="2000" b="0" i="0" u="none" strike="noStrike" cap="none" normalizeH="0" baseline="0" dirty="0" smtClean="0">
                          <a:ln>
                            <a:noFill/>
                          </a:ln>
                          <a:solidFill>
                            <a:srgbClr val="0000FF"/>
                          </a:solidFill>
                          <a:effectLst/>
                          <a:latin typeface="仿宋_GB2312" pitchFamily="49" charset="-122"/>
                          <a:ea typeface="仿宋_GB2312"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04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rgbClr val="FF0000"/>
                          </a:solidFill>
                          <a:effectLst/>
                          <a:latin typeface="仿宋_GB2312" pitchFamily="49" charset="-122"/>
                          <a:ea typeface="仿宋_GB2312" pitchFamily="49" charset="-122"/>
                        </a:rPr>
                        <a:t>S01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仿宋_GB2312" pitchFamily="49" charset="-122"/>
                          <a:ea typeface="仿宋_GB2312" pitchFamily="49" charset="-122"/>
                        </a:rPr>
                        <a:t>D1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仿宋_GB2312" pitchFamily="49" charset="-122"/>
                          <a:ea typeface="仿宋_GB2312" pitchFamily="49" charset="-122"/>
                        </a:rPr>
                        <a:t>L1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04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rgbClr val="FF0000"/>
                          </a:solidFill>
                          <a:effectLst/>
                          <a:latin typeface="仿宋_GB2312" pitchFamily="49" charset="-122"/>
                          <a:ea typeface="仿宋_GB2312" pitchFamily="49" charset="-122"/>
                        </a:rPr>
                        <a:t>S02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仿宋_GB2312" pitchFamily="49" charset="-122"/>
                          <a:ea typeface="仿宋_GB2312" pitchFamily="49" charset="-122"/>
                        </a:rPr>
                        <a:t>D2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仿宋_GB2312" pitchFamily="49" charset="-122"/>
                          <a:ea typeface="仿宋_GB2312" pitchFamily="49" charset="-122"/>
                        </a:rPr>
                        <a:t>L2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04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仿宋_GB2312" pitchFamily="49" charset="-122"/>
                          <a:ea typeface="仿宋_GB2312" pitchFamily="49" charset="-122"/>
                        </a:rPr>
                        <a:t>S03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rgbClr val="FF0000"/>
                          </a:solidFill>
                          <a:effectLst/>
                          <a:latin typeface="仿宋_GB2312" pitchFamily="49" charset="-122"/>
                          <a:ea typeface="仿宋_GB2312" pitchFamily="49" charset="-122"/>
                        </a:rPr>
                        <a:t>D2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仿宋_GB2312" pitchFamily="49" charset="-122"/>
                          <a:ea typeface="仿宋_GB2312" pitchFamily="49" charset="-122"/>
                        </a:rPr>
                        <a:t>L2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04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rgbClr val="FF0000"/>
                          </a:solidFill>
                          <a:effectLst/>
                          <a:latin typeface="仿宋_GB2312" pitchFamily="49" charset="-122"/>
                          <a:ea typeface="仿宋_GB2312" pitchFamily="49" charset="-122"/>
                        </a:rPr>
                        <a:t>S04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rgbClr val="FF0000"/>
                          </a:solidFill>
                          <a:effectLst/>
                          <a:latin typeface="仿宋_GB2312" pitchFamily="49" charset="-122"/>
                          <a:ea typeface="仿宋_GB2312" pitchFamily="49" charset="-122"/>
                        </a:rPr>
                        <a:t>D3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rgbClr val="FF0000"/>
                          </a:solidFill>
                          <a:effectLst/>
                          <a:latin typeface="仿宋_GB2312" pitchFamily="49" charset="-122"/>
                          <a:ea typeface="仿宋_GB2312" pitchFamily="49" charset="-122"/>
                        </a:rPr>
                        <a:t>L1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 name="表格 13"/>
          <p:cNvGraphicFramePr>
            <a:graphicFrameLocks noGrp="1"/>
          </p:cNvGraphicFramePr>
          <p:nvPr/>
        </p:nvGraphicFramePr>
        <p:xfrm>
          <a:off x="3052192" y="4413362"/>
          <a:ext cx="1447800" cy="472440"/>
        </p:xfrm>
        <a:graphic>
          <a:graphicData uri="http://schemas.openxmlformats.org/drawingml/2006/table">
            <a:tbl>
              <a:tblPr/>
              <a:tblGrid>
                <a:gridCol w="685800"/>
                <a:gridCol w="762000"/>
              </a:tblGrid>
              <a:tr h="30480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chemeClr val="bg1"/>
                          </a:solidFill>
                          <a:effectLst/>
                          <a:latin typeface="宋体" pitchFamily="2" charset="-122"/>
                          <a:ea typeface="宋体" pitchFamily="2" charset="-122"/>
                        </a:rPr>
                        <a:t>S03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chemeClr val="bg1"/>
                          </a:solidFill>
                          <a:effectLst/>
                          <a:latin typeface="宋体" pitchFamily="2" charset="-122"/>
                          <a:ea typeface="宋体" pitchFamily="2" charset="-122"/>
                        </a:rPr>
                        <a:t>L2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 name="表格 14"/>
          <p:cNvGraphicFramePr>
            <a:graphicFrameLocks noGrp="1"/>
          </p:cNvGraphicFramePr>
          <p:nvPr/>
        </p:nvGraphicFramePr>
        <p:xfrm>
          <a:off x="3071707" y="4413362"/>
          <a:ext cx="1447800" cy="472440"/>
        </p:xfrm>
        <a:graphic>
          <a:graphicData uri="http://schemas.openxmlformats.org/drawingml/2006/table">
            <a:tbl>
              <a:tblPr/>
              <a:tblGrid>
                <a:gridCol w="685800"/>
                <a:gridCol w="762000"/>
              </a:tblGrid>
              <a:tr h="30480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006600"/>
                          </a:solidFill>
                          <a:effectLst/>
                          <a:latin typeface="宋体" pitchFamily="2" charset="-122"/>
                          <a:ea typeface="宋体" pitchFamily="2" charset="-122"/>
                        </a:rPr>
                        <a:t>S03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006600"/>
                          </a:solidFill>
                          <a:effectLst/>
                          <a:latin typeface="宋体" pitchFamily="2" charset="-122"/>
                          <a:ea typeface="宋体" pitchFamily="2" charset="-122"/>
                        </a:rPr>
                        <a:t>L2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TextBox 15"/>
          <p:cNvSpPr txBox="1"/>
          <p:nvPr/>
        </p:nvSpPr>
        <p:spPr>
          <a:xfrm>
            <a:off x="5004048" y="3429000"/>
            <a:ext cx="3672408" cy="2677656"/>
          </a:xfrm>
          <a:prstGeom prst="rect">
            <a:avLst/>
          </a:prstGeom>
          <a:noFill/>
        </p:spPr>
        <p:txBody>
          <a:bodyPr wrap="square" rtlCol="0">
            <a:spAutoFit/>
          </a:bodyPr>
          <a:lstStyle/>
          <a:p>
            <a:r>
              <a:rPr lang="zh-CN" altLang="en-US" sz="2800" b="1" dirty="0" smtClean="0">
                <a:solidFill>
                  <a:srgbClr val="0000FF"/>
                </a:solidFill>
                <a:latin typeface="仿宋_GB2312" pitchFamily="49" charset="-122"/>
                <a:ea typeface="仿宋_GB2312" pitchFamily="49" charset="-122"/>
              </a:rPr>
              <a:t>如果这两个修改没有同时进行，则会出现不一致信息。</a:t>
            </a:r>
            <a:endParaRPr lang="en-US" altLang="zh-CN" sz="2800" b="1" dirty="0" smtClean="0">
              <a:solidFill>
                <a:srgbClr val="0000FF"/>
              </a:solidFill>
              <a:latin typeface="仿宋_GB2312" pitchFamily="49" charset="-122"/>
              <a:ea typeface="仿宋_GB2312" pitchFamily="49" charset="-122"/>
            </a:endParaRPr>
          </a:p>
          <a:p>
            <a:r>
              <a:rPr lang="zh-CN" altLang="en-US" sz="2800" b="1" dirty="0" smtClean="0">
                <a:solidFill>
                  <a:srgbClr val="0000FF"/>
                </a:solidFill>
                <a:latin typeface="仿宋_GB2312" pitchFamily="49" charset="-122"/>
                <a:ea typeface="仿宋_GB2312" pitchFamily="49" charset="-122"/>
              </a:rPr>
              <a:t>因此方案</a:t>
            </a:r>
            <a:r>
              <a:rPr lang="en-US" altLang="zh-CN" sz="2800" b="1" dirty="0" smtClean="0">
                <a:solidFill>
                  <a:srgbClr val="0000FF"/>
                </a:solidFill>
                <a:latin typeface="仿宋_GB2312" pitchFamily="49" charset="-122"/>
                <a:ea typeface="仿宋_GB2312" pitchFamily="49" charset="-122"/>
              </a:rPr>
              <a:t>2</a:t>
            </a:r>
            <a:r>
              <a:rPr lang="zh-CN" altLang="en-US" sz="2800" b="1" dirty="0" smtClean="0">
                <a:solidFill>
                  <a:srgbClr val="0000FF"/>
                </a:solidFill>
                <a:latin typeface="仿宋_GB2312" pitchFamily="49" charset="-122"/>
                <a:ea typeface="仿宋_GB2312" pitchFamily="49" charset="-122"/>
              </a:rPr>
              <a:t>没有保持原有的函数依赖关系</a:t>
            </a:r>
            <a:r>
              <a:rPr lang="en-US" altLang="zh-CN" sz="2800" b="1" dirty="0" smtClean="0">
                <a:solidFill>
                  <a:srgbClr val="0000FF"/>
                </a:solidFill>
                <a:latin typeface="仿宋_GB2312" pitchFamily="49" charset="-122"/>
                <a:ea typeface="仿宋_GB2312" pitchFamily="49" charset="-122"/>
              </a:rPr>
              <a:t>:</a:t>
            </a:r>
          </a:p>
          <a:p>
            <a:r>
              <a:rPr lang="en-US" altLang="zh-CN" sz="2800" dirty="0" smtClean="0">
                <a:solidFill>
                  <a:srgbClr val="FF33CC"/>
                </a:solidFill>
              </a:rPr>
              <a:t>  </a:t>
            </a:r>
            <a:r>
              <a:rPr lang="en-US" altLang="zh-CN" sz="2800" dirty="0" err="1" smtClean="0">
                <a:solidFill>
                  <a:srgbClr val="FF33CC"/>
                </a:solidFill>
              </a:rPr>
              <a:t>Dept→Loc</a:t>
            </a:r>
            <a:endParaRPr lang="zh-CN" altLang="en-US" sz="2800" b="1" dirty="0" smtClean="0">
              <a:solidFill>
                <a:srgbClr val="FF33CC"/>
              </a:solidFill>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10"/>
                                        </p:tgtEl>
                                        <p:attrNameLst>
                                          <p:attrName>style.visibility</p:attrName>
                                        </p:attrNameLst>
                                      </p:cBhvr>
                                      <p:to>
                                        <p:strVal val="visible"/>
                                      </p:to>
                                    </p:set>
                                    <p:anim calcmode="discrete" valueType="clr">
                                      <p:cBhvr override="childStyle">
                                        <p:cTn id="12"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0"/>
                                        </p:tgtEl>
                                        <p:attrNameLst>
                                          <p:attrName>fillcolor</p:attrName>
                                        </p:attrNameLst>
                                      </p:cBhvr>
                                      <p:tavLst>
                                        <p:tav tm="0">
                                          <p:val>
                                            <p:clrVal>
                                              <a:schemeClr val="accent2"/>
                                            </p:clrVal>
                                          </p:val>
                                        </p:tav>
                                        <p:tav tm="50000">
                                          <p:val>
                                            <p:clrVal>
                                              <a:schemeClr val="hlink"/>
                                            </p:clrVal>
                                          </p:val>
                                        </p:tav>
                                      </p:tavLst>
                                    </p:anim>
                                    <p:set>
                                      <p:cBhvr>
                                        <p:cTn id="14" dur="80"/>
                                        <p:tgtEl>
                                          <p:spTgt spid="10"/>
                                        </p:tgtEl>
                                        <p:attrNameLst>
                                          <p:attrName>fill.type</p:attrName>
                                        </p:attrNameLst>
                                      </p:cBhvr>
                                      <p:to>
                                        <p:strVal val="solid"/>
                                      </p:to>
                                    </p:set>
                                  </p:childTnLst>
                                </p:cTn>
                              </p:par>
                            </p:childTnLst>
                          </p:cTn>
                        </p:par>
                        <p:par>
                          <p:cTn id="15" fill="hold">
                            <p:stCondLst>
                              <p:cond delay="840"/>
                            </p:stCondLst>
                            <p:childTnLst>
                              <p:par>
                                <p:cTn id="16" presetID="3" presetClass="entr" presetSubtype="1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par>
                          <p:cTn id="24" fill="hold">
                            <p:stCondLst>
                              <p:cond delay="500"/>
                            </p:stCondLst>
                            <p:childTnLst>
                              <p:par>
                                <p:cTn id="25" presetID="3" presetClass="entr" presetSubtype="1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7" presetClass="entr" presetSubtype="0" fill="hold" grpId="0" nodeType="clickEffect">
                                  <p:stCondLst>
                                    <p:cond delay="0"/>
                                  </p:stCondLst>
                                  <p:iterate type="lt">
                                    <p:tmPct val="50000"/>
                                  </p:iterate>
                                  <p:childTnLst>
                                    <p:set>
                                      <p:cBhvr>
                                        <p:cTn id="31" dur="1" fill="hold">
                                          <p:stCondLst>
                                            <p:cond delay="0"/>
                                          </p:stCondLst>
                                        </p:cTn>
                                        <p:tgtEl>
                                          <p:spTgt spid="12"/>
                                        </p:tgtEl>
                                        <p:attrNameLst>
                                          <p:attrName>style.visibility</p:attrName>
                                        </p:attrNameLst>
                                      </p:cBhvr>
                                      <p:to>
                                        <p:strVal val="visible"/>
                                      </p:to>
                                    </p:set>
                                    <p:anim calcmode="discrete" valueType="clr">
                                      <p:cBhvr override="childStyle">
                                        <p:cTn id="32"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12"/>
                                        </p:tgtEl>
                                        <p:attrNameLst>
                                          <p:attrName>fillcolor</p:attrName>
                                        </p:attrNameLst>
                                      </p:cBhvr>
                                      <p:tavLst>
                                        <p:tav tm="0">
                                          <p:val>
                                            <p:clrVal>
                                              <a:schemeClr val="accent2"/>
                                            </p:clrVal>
                                          </p:val>
                                        </p:tav>
                                        <p:tav tm="50000">
                                          <p:val>
                                            <p:clrVal>
                                              <a:schemeClr val="hlink"/>
                                            </p:clrVal>
                                          </p:val>
                                        </p:tav>
                                      </p:tavLst>
                                    </p:anim>
                                    <p:set>
                                      <p:cBhvr>
                                        <p:cTn id="34" dur="80"/>
                                        <p:tgtEl>
                                          <p:spTgt spid="12"/>
                                        </p:tgtEl>
                                        <p:attrNameLst>
                                          <p:attrName>fill.type</p:attrName>
                                        </p:attrNameLst>
                                      </p:cBhvr>
                                      <p:to>
                                        <p:strVal val="solid"/>
                                      </p:to>
                                    </p:set>
                                  </p:childTnLst>
                                </p:cTn>
                              </p:par>
                            </p:childTnLst>
                          </p:cTn>
                        </p:par>
                        <p:par>
                          <p:cTn id="35" fill="hold">
                            <p:stCondLst>
                              <p:cond delay="840"/>
                            </p:stCondLst>
                            <p:childTnLst>
                              <p:par>
                                <p:cTn id="36" presetID="55"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1000" fill="hold"/>
                                        <p:tgtEl>
                                          <p:spTgt spid="11"/>
                                        </p:tgtEl>
                                        <p:attrNameLst>
                                          <p:attrName>ppt_w</p:attrName>
                                        </p:attrNameLst>
                                      </p:cBhvr>
                                      <p:tavLst>
                                        <p:tav tm="0">
                                          <p:val>
                                            <p:strVal val="#ppt_w*0.70"/>
                                          </p:val>
                                        </p:tav>
                                        <p:tav tm="100000">
                                          <p:val>
                                            <p:strVal val="#ppt_w"/>
                                          </p:val>
                                        </p:tav>
                                      </p:tavLst>
                                    </p:anim>
                                    <p:anim calcmode="lin" valueType="num">
                                      <p:cBhvr>
                                        <p:cTn id="39" dur="1000" fill="hold"/>
                                        <p:tgtEl>
                                          <p:spTgt spid="11"/>
                                        </p:tgtEl>
                                        <p:attrNameLst>
                                          <p:attrName>ppt_h</p:attrName>
                                        </p:attrNameLst>
                                      </p:cBhvr>
                                      <p:tavLst>
                                        <p:tav tm="0">
                                          <p:val>
                                            <p:strVal val="#ppt_h"/>
                                          </p:val>
                                        </p:tav>
                                        <p:tav tm="100000">
                                          <p:val>
                                            <p:strVal val="#ppt_h"/>
                                          </p:val>
                                        </p:tav>
                                      </p:tavLst>
                                    </p:anim>
                                    <p:animEffect transition="in" filter="fade">
                                      <p:cBhvr>
                                        <p:cTn id="40" dur="10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linds(horizontal)">
                                      <p:cBhvr>
                                        <p:cTn id="45" dur="500"/>
                                        <p:tgtEl>
                                          <p:spTgt spid="14"/>
                                        </p:tgtEl>
                                      </p:cBhvr>
                                    </p:animEffect>
                                  </p:childTnLst>
                                </p:cTn>
                              </p:par>
                            </p:childTnLst>
                          </p:cTn>
                        </p:par>
                        <p:par>
                          <p:cTn id="46" fill="hold">
                            <p:stCondLst>
                              <p:cond delay="500"/>
                            </p:stCondLst>
                            <p:childTnLst>
                              <p:par>
                                <p:cTn id="47" presetID="3" presetClass="entr" presetSubtype="10" fill="hold"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linds(horizontal)">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7" presetClass="entr" presetSubtype="0" fill="hold" grpId="0" nodeType="clickEffect">
                                  <p:stCondLst>
                                    <p:cond delay="0"/>
                                  </p:stCondLst>
                                  <p:iterate type="lt">
                                    <p:tmPct val="50000"/>
                                  </p:iterate>
                                  <p:childTnLst>
                                    <p:set>
                                      <p:cBhvr>
                                        <p:cTn id="53" dur="1" fill="hold">
                                          <p:stCondLst>
                                            <p:cond delay="0"/>
                                          </p:stCondLst>
                                        </p:cTn>
                                        <p:tgtEl>
                                          <p:spTgt spid="16"/>
                                        </p:tgtEl>
                                        <p:attrNameLst>
                                          <p:attrName>style.visibility</p:attrName>
                                        </p:attrNameLst>
                                      </p:cBhvr>
                                      <p:to>
                                        <p:strVal val="visible"/>
                                      </p:to>
                                    </p:set>
                                    <p:anim calcmode="discrete" valueType="clr">
                                      <p:cBhvr override="childStyle">
                                        <p:cTn id="54" dur="80"/>
                                        <p:tgtEl>
                                          <p:spTgt spid="16"/>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16"/>
                                        </p:tgtEl>
                                        <p:attrNameLst>
                                          <p:attrName>fillcolor</p:attrName>
                                        </p:attrNameLst>
                                      </p:cBhvr>
                                      <p:tavLst>
                                        <p:tav tm="0">
                                          <p:val>
                                            <p:clrVal>
                                              <a:schemeClr val="accent2"/>
                                            </p:clrVal>
                                          </p:val>
                                        </p:tav>
                                        <p:tav tm="50000">
                                          <p:val>
                                            <p:clrVal>
                                              <a:schemeClr val="hlink"/>
                                            </p:clrVal>
                                          </p:val>
                                        </p:tav>
                                      </p:tavLst>
                                    </p:anim>
                                    <p:set>
                                      <p:cBhvr>
                                        <p:cTn id="56" dur="80"/>
                                        <p:tgtEl>
                                          <p:spTgt spid="1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a:lstStyle/>
          <a:p>
            <a:r>
              <a:rPr lang="zh-CN" altLang="en-US" dirty="0" smtClean="0"/>
              <a:t>分析方案</a:t>
            </a:r>
            <a:r>
              <a:rPr lang="en-US" altLang="zh-CN" dirty="0" smtClean="0"/>
              <a:t>3</a:t>
            </a:r>
            <a:endParaRPr lang="zh-CN" altLang="en-US" dirty="0"/>
          </a:p>
        </p:txBody>
      </p:sp>
      <p:sp>
        <p:nvSpPr>
          <p:cNvPr id="683011" name="Rectangle 3"/>
          <p:cNvSpPr>
            <a:spLocks noGrp="1" noChangeArrowheads="1"/>
          </p:cNvSpPr>
          <p:nvPr>
            <p:ph type="body" idx="1"/>
          </p:nvPr>
        </p:nvSpPr>
        <p:spPr>
          <a:xfrm>
            <a:off x="250825" y="1412776"/>
            <a:ext cx="8588375" cy="4608983"/>
          </a:xfrm>
        </p:spPr>
        <p:txBody>
          <a:bodyPr/>
          <a:lstStyle/>
          <a:p>
            <a:r>
              <a:rPr lang="zh-CN" altLang="en-US" dirty="0"/>
              <a:t> 分解方案</a:t>
            </a:r>
            <a:r>
              <a:rPr lang="en-US" altLang="zh-CN" dirty="0"/>
              <a:t>3</a:t>
            </a:r>
            <a:r>
              <a:rPr lang="zh-CN" altLang="en-US" dirty="0"/>
              <a:t>既满足无损连接性，又保持了原有的函数依赖关系，因此是好的分解方法。</a:t>
            </a:r>
          </a:p>
          <a:p>
            <a:r>
              <a:rPr lang="zh-CN" altLang="en-US" dirty="0">
                <a:solidFill>
                  <a:srgbClr val="FF0000"/>
                </a:solidFill>
              </a:rPr>
              <a:t>分解具有无损连接性和分解保持函数依赖是两个独立的标准</a:t>
            </a:r>
            <a:r>
              <a:rPr lang="zh-CN" altLang="en-US" dirty="0"/>
              <a:t>。具有无损连接性的分解不一定保持函数依赖；保持函数依赖的分解不一定具有无损连接性。</a:t>
            </a:r>
          </a:p>
        </p:txBody>
      </p:sp>
      <p:sp>
        <p:nvSpPr>
          <p:cNvPr id="4" name="日期占位符 3"/>
          <p:cNvSpPr>
            <a:spLocks noGrp="1"/>
          </p:cNvSpPr>
          <p:nvPr>
            <p:ph type="dt" sz="half" idx="10"/>
          </p:nvPr>
        </p:nvSpPr>
        <p:spPr/>
        <p:txBody>
          <a:bodyPr/>
          <a:lstStyle/>
          <a:p>
            <a:pPr>
              <a:defRPr/>
            </a:pPr>
            <a:fld id="{A66C0A28-397E-430E-9D74-A54F49E28553}"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96</a:t>
            </a:fld>
            <a:endParaRPr lang="zh-CN" alt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lstStyle/>
          <a:p>
            <a:r>
              <a:rPr lang="zh-CN" altLang="en-US"/>
              <a:t>关系模式设计的一般原则</a:t>
            </a:r>
          </a:p>
        </p:txBody>
      </p:sp>
      <p:sp>
        <p:nvSpPr>
          <p:cNvPr id="688131" name="Rectangle 3"/>
          <p:cNvSpPr>
            <a:spLocks noGrp="1" noChangeArrowheads="1"/>
          </p:cNvSpPr>
          <p:nvPr>
            <p:ph type="body" idx="1"/>
          </p:nvPr>
        </p:nvSpPr>
        <p:spPr>
          <a:xfrm>
            <a:off x="467544" y="1556793"/>
            <a:ext cx="8136904" cy="4464496"/>
          </a:xfrm>
        </p:spPr>
        <p:txBody>
          <a:bodyPr/>
          <a:lstStyle/>
          <a:p>
            <a:r>
              <a:rPr lang="zh-CN" altLang="en-US" dirty="0"/>
              <a:t>一般情况下，在进行模式分解时，应将</a:t>
            </a:r>
            <a:r>
              <a:rPr lang="zh-CN" altLang="en-US" dirty="0">
                <a:solidFill>
                  <a:srgbClr val="FF0000"/>
                </a:solidFill>
              </a:rPr>
              <a:t>有直接依赖关系的属性放置在一个关系模式中</a:t>
            </a:r>
            <a:r>
              <a:rPr lang="zh-CN" altLang="en-US" dirty="0"/>
              <a:t>，</a:t>
            </a:r>
          </a:p>
          <a:p>
            <a:r>
              <a:rPr lang="zh-CN" altLang="en-US" dirty="0"/>
              <a:t>这样得到的分解结果</a:t>
            </a:r>
            <a:r>
              <a:rPr lang="zh-CN" altLang="en-US" dirty="0" smtClean="0"/>
              <a:t>一般具有</a:t>
            </a:r>
            <a:r>
              <a:rPr lang="zh-CN" altLang="en-US" dirty="0"/>
              <a:t>无损连接性，并能保持函数依赖关系不变。</a:t>
            </a:r>
          </a:p>
        </p:txBody>
      </p:sp>
      <p:sp>
        <p:nvSpPr>
          <p:cNvPr id="4" name="日期占位符 3"/>
          <p:cNvSpPr>
            <a:spLocks noGrp="1"/>
          </p:cNvSpPr>
          <p:nvPr>
            <p:ph type="dt" sz="half" idx="10"/>
          </p:nvPr>
        </p:nvSpPr>
        <p:spPr/>
        <p:txBody>
          <a:bodyPr/>
          <a:lstStyle/>
          <a:p>
            <a:pPr>
              <a:defRPr/>
            </a:pPr>
            <a:fld id="{0B87C218-E9B7-48DE-843B-D42C83ED8E0D}" type="datetime8">
              <a:rPr lang="zh-CN" altLang="en-US" smtClean="0"/>
              <a:t>2016年3月6日10时6分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97</a:t>
            </a:fld>
            <a:endParaRPr lang="zh-CN" alt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239701"/>
            <a:ext cx="4248471" cy="6488574"/>
          </a:xfrm>
          <a:prstGeom prst="rect">
            <a:avLst/>
          </a:prstGeom>
        </p:spPr>
      </p:pic>
    </p:spTree>
    <p:extLst>
      <p:ext uri="{BB962C8B-B14F-4D97-AF65-F5344CB8AC3E}">
        <p14:creationId xmlns:p14="http://schemas.microsoft.com/office/powerpoint/2010/main" val="675019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bistu-jsjxy">
  <a:themeElements>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157257706</TotalTime>
  <Pages>0</Pages>
  <Words>7724</Words>
  <Characters>0</Characters>
  <Application>Microsoft Office PowerPoint</Application>
  <DocSecurity>0</DocSecurity>
  <PresentationFormat>全屏显示(4:3)</PresentationFormat>
  <Lines>0</Lines>
  <Paragraphs>1056</Paragraphs>
  <Slides>98</Slides>
  <Notes>1</Notes>
  <HiddenSlides>0</HiddenSlides>
  <MMClips>0</MMClips>
  <ScaleCrop>false</ScaleCrop>
  <HeadingPairs>
    <vt:vector size="8" baseType="variant">
      <vt:variant>
        <vt:lpstr>已用的字体</vt:lpstr>
      </vt:variant>
      <vt:variant>
        <vt:i4>14</vt:i4>
      </vt:variant>
      <vt:variant>
        <vt:lpstr>主题</vt:lpstr>
      </vt:variant>
      <vt:variant>
        <vt:i4>4</vt:i4>
      </vt:variant>
      <vt:variant>
        <vt:lpstr>嵌入 OLE 服务器</vt:lpstr>
      </vt:variant>
      <vt:variant>
        <vt:i4>1</vt:i4>
      </vt:variant>
      <vt:variant>
        <vt:lpstr>幻灯片标题</vt:lpstr>
      </vt:variant>
      <vt:variant>
        <vt:i4>98</vt:i4>
      </vt:variant>
    </vt:vector>
  </HeadingPairs>
  <TitlesOfParts>
    <vt:vector size="117" baseType="lpstr">
      <vt:lpstr>方正书宋简体</vt:lpstr>
      <vt:lpstr>方正姚体</vt:lpstr>
      <vt:lpstr>仿宋_GB2312</vt:lpstr>
      <vt:lpstr>华文行楷</vt:lpstr>
      <vt:lpstr>华文隶书</vt:lpstr>
      <vt:lpstr>楷体_GB2312</vt:lpstr>
      <vt:lpstr>宋体</vt:lpstr>
      <vt:lpstr>-소망L</vt:lpstr>
      <vt:lpstr>Arial</vt:lpstr>
      <vt:lpstr>Calibri</vt:lpstr>
      <vt:lpstr>Symbol</vt:lpstr>
      <vt:lpstr>Times New Roman</vt:lpstr>
      <vt:lpstr>Verdana</vt:lpstr>
      <vt:lpstr>Wingdings</vt:lpstr>
      <vt:lpstr>bistu-jsjxy</vt:lpstr>
      <vt:lpstr>1_自定义设计方案</vt:lpstr>
      <vt:lpstr>自定义设计方案</vt:lpstr>
      <vt:lpstr>1_bistu-jsjxy</vt:lpstr>
      <vt:lpstr>Photoshop.Image.9</vt:lpstr>
      <vt:lpstr>数据库系统教程</vt:lpstr>
      <vt:lpstr>第8章 关系规范化理论</vt:lpstr>
      <vt:lpstr>概述</vt:lpstr>
      <vt:lpstr>8.1 函数依赖</vt:lpstr>
      <vt:lpstr>8.1.1 基本概念 </vt:lpstr>
      <vt:lpstr>示例</vt:lpstr>
      <vt:lpstr>函数依赖定义</vt:lpstr>
      <vt:lpstr>8.1.2 一些术语和符号</vt:lpstr>
      <vt:lpstr>术语和符号（续）</vt:lpstr>
      <vt:lpstr>术语和符号（续）</vt:lpstr>
      <vt:lpstr>示例</vt:lpstr>
      <vt:lpstr>示例</vt:lpstr>
      <vt:lpstr>示例</vt:lpstr>
      <vt:lpstr>示例</vt:lpstr>
      <vt:lpstr>示例</vt:lpstr>
      <vt:lpstr>8.1.3 函数依赖的推理规则</vt:lpstr>
      <vt:lpstr>PowerPoint 演示文稿</vt:lpstr>
      <vt:lpstr>Armstrong公理</vt:lpstr>
      <vt:lpstr>Armstrong公理（续）</vt:lpstr>
      <vt:lpstr>Armstrong公理推论</vt:lpstr>
      <vt:lpstr>Armstrong公理推论（续1）</vt:lpstr>
      <vt:lpstr>Armstrong公理推论（续2）</vt:lpstr>
      <vt:lpstr>Armstrong公理推论（续3）</vt:lpstr>
      <vt:lpstr>8.1.4 闭包及候选键求解方法</vt:lpstr>
      <vt:lpstr>1.函数依赖集的闭包</vt:lpstr>
      <vt:lpstr>示例</vt:lpstr>
      <vt:lpstr>示例</vt:lpstr>
      <vt:lpstr>计算F+过程</vt:lpstr>
      <vt:lpstr>2.属性集闭包</vt:lpstr>
      <vt:lpstr>算法</vt:lpstr>
      <vt:lpstr>示例</vt:lpstr>
      <vt:lpstr>例3（续）</vt:lpstr>
      <vt:lpstr>示例</vt:lpstr>
      <vt:lpstr>示例</vt:lpstr>
      <vt:lpstr>示例</vt:lpstr>
      <vt:lpstr>3．候选键的求解方法</vt:lpstr>
      <vt:lpstr>结论</vt:lpstr>
      <vt:lpstr>示例</vt:lpstr>
      <vt:lpstr>示例</vt:lpstr>
      <vt:lpstr>示例</vt:lpstr>
      <vt:lpstr>例9（续）</vt:lpstr>
      <vt:lpstr>8.1.5 极小函数依赖集</vt:lpstr>
      <vt:lpstr>极小函数依赖集</vt:lpstr>
      <vt:lpstr>计算极小函数依赖集的算法</vt:lpstr>
      <vt:lpstr>示例</vt:lpstr>
      <vt:lpstr>示例</vt:lpstr>
      <vt:lpstr>示例</vt:lpstr>
      <vt:lpstr>例12（续1）</vt:lpstr>
      <vt:lpstr>例12（续2）</vt:lpstr>
      <vt:lpstr>示例</vt:lpstr>
      <vt:lpstr>例13（续1）</vt:lpstr>
      <vt:lpstr>例13（续2）</vt:lpstr>
      <vt:lpstr>例13（续3）</vt:lpstr>
      <vt:lpstr>8.1.6 为什么讨论函数依赖</vt:lpstr>
      <vt:lpstr>数据示例</vt:lpstr>
      <vt:lpstr>存在问题</vt:lpstr>
      <vt:lpstr>结论</vt:lpstr>
      <vt:lpstr>8.2 范式</vt:lpstr>
      <vt:lpstr> 范式</vt:lpstr>
      <vt:lpstr>范式说明</vt:lpstr>
      <vt:lpstr>各范式的关系</vt:lpstr>
      <vt:lpstr>8.2.1 第一范式</vt:lpstr>
      <vt:lpstr>8.2.2 第二范式</vt:lpstr>
      <vt:lpstr>示例</vt:lpstr>
      <vt:lpstr>分解方法</vt:lpstr>
      <vt:lpstr>分解S-L-C步骤1</vt:lpstr>
      <vt:lpstr>分解S-L-C步骤2</vt:lpstr>
      <vt:lpstr>分解S-L-C步骤3</vt:lpstr>
      <vt:lpstr>S-L存在问题</vt:lpstr>
      <vt:lpstr>8.2.3 第三范式</vt:lpstr>
      <vt:lpstr>分解方法</vt:lpstr>
      <vt:lpstr>分解S-L关系模式</vt:lpstr>
      <vt:lpstr>S-L-C最终分解结果</vt:lpstr>
      <vt:lpstr>8.2.4 Boyce-Codd范式</vt:lpstr>
      <vt:lpstr>BCNF</vt:lpstr>
      <vt:lpstr>3NF与BCNF</vt:lpstr>
      <vt:lpstr>示例</vt:lpstr>
      <vt:lpstr>函数依赖关系</vt:lpstr>
      <vt:lpstr>讨论fd4</vt:lpstr>
      <vt:lpstr>存在问题</vt:lpstr>
      <vt:lpstr>分解ClientInterview关系</vt:lpstr>
      <vt:lpstr>分解3NFBCNF可能产生的问题</vt:lpstr>
      <vt:lpstr>问题（续）</vt:lpstr>
      <vt:lpstr>说明</vt:lpstr>
      <vt:lpstr>8.2.5 规范化小结</vt:lpstr>
      <vt:lpstr>规范化小结（续）</vt:lpstr>
      <vt:lpstr>8.3 关系模式的分解准则</vt:lpstr>
      <vt:lpstr>示例</vt:lpstr>
      <vt:lpstr>分解准则</vt:lpstr>
      <vt:lpstr>分解准则（续）</vt:lpstr>
      <vt:lpstr>关系模式分解准确（续）</vt:lpstr>
      <vt:lpstr>分析方案1</vt:lpstr>
      <vt:lpstr>无损连接性</vt:lpstr>
      <vt:lpstr>分析方案2</vt:lpstr>
      <vt:lpstr>方案2问题</vt:lpstr>
      <vt:lpstr>分析方案3</vt:lpstr>
      <vt:lpstr>关系模式设计的一般原则</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数据挖掘在银行信贷业务中的应用研究</dc:title>
  <dc:subject/>
  <dc:creator>Jack</dc:creator>
  <cp:keywords/>
  <dc:description/>
  <cp:lastModifiedBy>Administrator</cp:lastModifiedBy>
  <cp:revision>340</cp:revision>
  <cp:lastPrinted>1899-12-30T00:00:00Z</cp:lastPrinted>
  <dcterms:created xsi:type="dcterms:W3CDTF">2010-06-04T15:42:51Z</dcterms:created>
  <dcterms:modified xsi:type="dcterms:W3CDTF">2016-03-06T11:39:14Z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