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 id="2147484108" r:id="rId2"/>
    <p:sldMasterId id="2147483935" r:id="rId3"/>
  </p:sldMasterIdLst>
  <p:notesMasterIdLst>
    <p:notesMasterId r:id="rId48"/>
  </p:notesMasterIdLst>
  <p:handoutMasterIdLst>
    <p:handoutMasterId r:id="rId49"/>
  </p:handoutMasterIdLst>
  <p:sldIdLst>
    <p:sldId id="276" r:id="rId4"/>
    <p:sldId id="277" r:id="rId5"/>
    <p:sldId id="408"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431" r:id="rId29"/>
    <p:sldId id="432" r:id="rId30"/>
    <p:sldId id="433" r:id="rId31"/>
    <p:sldId id="434" r:id="rId32"/>
    <p:sldId id="435" r:id="rId33"/>
    <p:sldId id="436" r:id="rId34"/>
    <p:sldId id="437" r:id="rId35"/>
    <p:sldId id="438" r:id="rId36"/>
    <p:sldId id="439" r:id="rId37"/>
    <p:sldId id="440" r:id="rId38"/>
    <p:sldId id="460" r:id="rId39"/>
    <p:sldId id="442" r:id="rId40"/>
    <p:sldId id="443" r:id="rId41"/>
    <p:sldId id="444" r:id="rId42"/>
    <p:sldId id="445" r:id="rId43"/>
    <p:sldId id="446" r:id="rId44"/>
    <p:sldId id="447" r:id="rId45"/>
    <p:sldId id="448" r:id="rId46"/>
    <p:sldId id="459" r:id="rId4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FF3399"/>
    <a:srgbClr val="0039AC"/>
    <a:srgbClr val="008000"/>
    <a:srgbClr val="EFFFEF"/>
    <a:srgbClr val="004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3925" autoAdjust="0"/>
    <p:restoredTop sz="86937" autoAdjust="0"/>
  </p:normalViewPr>
  <p:slideViewPr>
    <p:cSldViewPr>
      <p:cViewPr varScale="1">
        <p:scale>
          <a:sx n="61" d="100"/>
          <a:sy n="61" d="100"/>
        </p:scale>
        <p:origin x="930" y="66"/>
      </p:cViewPr>
      <p:guideLst>
        <p:guide orient="horz" pos="2160"/>
        <p:guide pos="2877"/>
      </p:guideLst>
    </p:cSldViewPr>
  </p:slideViewPr>
  <p:outlineViewPr>
    <p:cViewPr>
      <p:scale>
        <a:sx n="33" d="100"/>
        <a:sy n="33" d="100"/>
      </p:scale>
      <p:origin x="0" y="3270"/>
    </p:cViewPr>
  </p:outlineViewPr>
  <p:notesTextViewPr>
    <p:cViewPr>
      <p:scale>
        <a:sx n="100" d="100"/>
        <a:sy n="100" d="100"/>
      </p:scale>
      <p:origin x="0" y="0"/>
    </p:cViewPr>
  </p:notesTextViewPr>
  <p:notesViewPr>
    <p:cSldViewPr>
      <p:cViewPr varScale="1">
        <p:scale>
          <a:sx n="81" d="100"/>
          <a:sy n="81" d="100"/>
        </p:scale>
        <p:origin x="-20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 Id="rId5" Type="http://schemas.openxmlformats.org/officeDocument/2006/relationships/image" Target="../media/image20.emf"/><Relationship Id="rId4"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264538-5CA9-48E4-8623-B50FDEAB889D}" type="datetimeFigureOut">
              <a:rPr lang="zh-CN" altLang="en-US" smtClean="0"/>
              <a:t>2016/3/6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52313E-6AAA-4458-9214-0BF42EEC0CC0}" type="slidenum">
              <a:rPr lang="zh-CN" altLang="en-US" smtClean="0"/>
              <a:t>‹#›</a:t>
            </a:fld>
            <a:endParaRPr lang="zh-CN" altLang="en-US"/>
          </a:p>
        </p:txBody>
      </p:sp>
    </p:spTree>
    <p:extLst>
      <p:ext uri="{BB962C8B-B14F-4D97-AF65-F5344CB8AC3E}">
        <p14:creationId xmlns:p14="http://schemas.microsoft.com/office/powerpoint/2010/main" val="841287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B3771FB1-3F4C-425E-BD96-6AB3592DFAED}" type="datetimeFigureOut">
              <a:rPr lang="zh-CN" altLang="en-US"/>
              <a:pPr>
                <a:defRPr/>
              </a:pPr>
              <a:t>2016/3/6</a:t>
            </a:fld>
            <a:endParaRPr lang="zh-CN" altLang="en-US"/>
          </a:p>
        </p:txBody>
      </p:sp>
      <p:sp>
        <p:nvSpPr>
          <p:cNvPr id="59396" name="幻灯片图像占位符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CDE88BB0-7D8B-4EE0-B0F7-358B00858D32}" type="slidenum">
              <a:rPr lang="zh-CN" altLang="en-US"/>
              <a:pPr>
                <a:defRPr/>
              </a:pPr>
              <a:t>‹#›</a:t>
            </a:fld>
            <a:endParaRPr lang="zh-CN" altLang="en-US"/>
          </a:p>
        </p:txBody>
      </p:sp>
    </p:spTree>
    <p:extLst>
      <p:ext uri="{BB962C8B-B14F-4D97-AF65-F5344CB8AC3E}">
        <p14:creationId xmlns:p14="http://schemas.microsoft.com/office/powerpoint/2010/main" val="2835686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a:solidFill>
              <a:srgbClr val="000000"/>
            </a:solidFill>
          </a:ln>
        </p:spPr>
      </p:sp>
      <p:sp>
        <p:nvSpPr>
          <p:cNvPr id="60419" name="备注占位符 2"/>
          <p:cNvSpPr>
            <a:spLocks noGrp="1"/>
          </p:cNvSpPr>
          <p:nvPr>
            <p:ph type="body" idx="1"/>
          </p:nvPr>
        </p:nvSpPr>
        <p:spPr>
          <a:noFill/>
          <a:ln w="9525"/>
        </p:spPr>
        <p:txBody>
          <a:bodyPr anchor="t"/>
          <a:lstStyle/>
          <a:p>
            <a:pPr eaLnBrk="1" hangingPunct="1">
              <a:spcBef>
                <a:spcPct val="0"/>
              </a:spcBef>
            </a:pPr>
            <a:r>
              <a:rPr lang="zh-CN" altLang="en-US" dirty="0" smtClean="0"/>
              <a:t>开场白：</a:t>
            </a:r>
          </a:p>
        </p:txBody>
      </p:sp>
      <p:sp>
        <p:nvSpPr>
          <p:cNvPr id="60420"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510CD81-6A4E-4D56-9E38-FBEBAFBCE54A}" type="slidenum">
              <a:rPr lang="zh-CN" altLang="en-US" sz="1200"/>
              <a:pPr algn="r"/>
              <a:t>1</a:t>
            </a:fld>
            <a:endParaRPr lang="zh-CN" altLang="en-US" sz="1200"/>
          </a:p>
        </p:txBody>
      </p:sp>
    </p:spTree>
    <p:extLst>
      <p:ext uri="{BB962C8B-B14F-4D97-AF65-F5344CB8AC3E}">
        <p14:creationId xmlns:p14="http://schemas.microsoft.com/office/powerpoint/2010/main" val="214348280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a:ln w="9525"/>
        </p:spPr>
        <p:txBody>
          <a:bodyPr anchor="t"/>
          <a:lstStyle/>
          <a:p>
            <a:r>
              <a:rPr lang="zh-CN" altLang="en-US" smtClean="0"/>
              <a:t>在本页讲述演示内容，先进行简单介绍</a:t>
            </a:r>
          </a:p>
        </p:txBody>
      </p:sp>
      <p:sp>
        <p:nvSpPr>
          <p:cNvPr id="61444"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E1745A5-C5D1-4E76-B77C-EF7C0A72FF80}" type="slidenum">
              <a:rPr lang="zh-CN" altLang="en-US" sz="1200"/>
              <a:pPr algn="r"/>
              <a:t>2</a:t>
            </a:fld>
            <a:endParaRPr lang="zh-CN" altLang="en-US" sz="1200"/>
          </a:p>
        </p:txBody>
      </p:sp>
    </p:spTree>
    <p:extLst>
      <p:ext uri="{BB962C8B-B14F-4D97-AF65-F5344CB8AC3E}">
        <p14:creationId xmlns:p14="http://schemas.microsoft.com/office/powerpoint/2010/main" val="677554934"/>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F108C78-A454-494F-A18A-7102562B8C74}" type="slidenum">
              <a:rPr lang="zh-CN" altLang="en-US" smtClean="0"/>
              <a:pPr/>
              <a:t>33</a:t>
            </a:fld>
            <a:endParaRPr lang="zh-CN" altLang="en-US" smtClean="0"/>
          </a:p>
        </p:txBody>
      </p:sp>
    </p:spTree>
    <p:extLst>
      <p:ext uri="{BB962C8B-B14F-4D97-AF65-F5344CB8AC3E}">
        <p14:creationId xmlns:p14="http://schemas.microsoft.com/office/powerpoint/2010/main" val="3286809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51B1039C-ADD4-4689-A69C-663CA8BC1195}" type="datetime8">
              <a:rPr lang="zh-CN" altLang="en-US" smtClean="0"/>
              <a:t>2016年3月6日11时52分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C15C3BA7-7BCD-4FB6-91FA-488D83A0FFC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4DFE6946-9D66-4B52-B004-9C26C53DFB32}" type="datetime8">
              <a:rPr lang="zh-CN" altLang="en-US" smtClean="0"/>
              <a:t>2016年3月6日11时52分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541C99E4-F12E-4A4A-B557-866B0D4CA4B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078574CB-459F-49C4-83D2-B54AE9C7186E}" type="datetime8">
              <a:rPr lang="zh-CN" altLang="en-US" smtClean="0"/>
              <a:t>2016年3月6日11时52分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D1A8DC01-70FE-46B3-B47B-5AD51869B4F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fld id="{A1DC6A15-3A7A-42E5-AB57-7F94ACC2558A}" type="datetime8">
              <a:rPr lang="zh-CN" altLang="en-US" smtClean="0"/>
              <a:t>2016年3月6日11时52分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1A0C7EB8-8B6B-4E2B-B225-BB2A5A28A7F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1038B70-48F8-49C5-90A5-41F762E3A879}" type="datetime8">
              <a:rPr lang="zh-CN" altLang="en-US" smtClean="0"/>
              <a:t>2016年3月6日11时52分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AF04F9-0169-424E-B69C-4CAF738DE6F5}"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E04B6C1-431A-44B3-917F-5ABE0AEED7E7}" type="datetime8">
              <a:rPr lang="zh-CN" altLang="en-US" smtClean="0"/>
              <a:t>2016年3月6日11时52分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D71A95-44AD-4954-BE7F-42D7FA3FB35C}"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8FA4A3C-838F-4C70-A18F-868FAA379F34}" type="datetime8">
              <a:rPr lang="zh-CN" altLang="en-US" smtClean="0"/>
              <a:t>2016年3月6日11时52分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60D8DC-11F3-4D5E-81C5-732B1C8966C0}"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060F5E3-3E0C-4C16-9714-BFF8AAA080A7}" type="datetime8">
              <a:rPr lang="zh-CN" altLang="en-US" smtClean="0"/>
              <a:t>2016年3月6日11时52分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611B3B1-4DE7-4F73-A4DA-EA118528EBD0}"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F3A3DA0-49CA-4CB4-89DA-80DBD1D811DA}" type="datetime8">
              <a:rPr lang="zh-CN" altLang="en-US" smtClean="0"/>
              <a:t>2016年3月6日11时52分</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3ECAACE-5864-45BE-B551-96D9FB9906F7}"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03FD680-CEBD-4400-AE8F-3B4993F040DA}" type="datetime8">
              <a:rPr lang="zh-CN" altLang="en-US" smtClean="0"/>
              <a:t>2016年3月6日11时52分</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5D30AB4-3E55-4179-AE07-0D8AF134E04F}"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285A120-3666-482B-BFD1-7BD097615A0E}" type="datetime8">
              <a:rPr lang="zh-CN" altLang="en-US" smtClean="0"/>
              <a:t>2016年3月6日11时52分</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9FBF95B-894D-4422-9D0F-521C270E0F2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9600" y="6245225"/>
            <a:ext cx="2017713" cy="476250"/>
          </a:xfrm>
        </p:spPr>
        <p:txBody>
          <a:bodyPr/>
          <a:lstStyle>
            <a:lvl1pPr>
              <a:defRPr>
                <a:solidFill>
                  <a:srgbClr val="002060"/>
                </a:solidFill>
              </a:defRPr>
            </a:lvl1pPr>
          </a:lstStyle>
          <a:p>
            <a:pPr>
              <a:defRPr/>
            </a:pPr>
            <a:fld id="{89F29C69-48E6-44E3-943F-DE58455FBE9A}" type="datetime8">
              <a:rPr lang="zh-CN" altLang="en-US" smtClean="0"/>
              <a:pPr>
                <a:defRPr/>
              </a:pPr>
              <a:t>2016年3月6日11时52分</a:t>
            </a:fld>
            <a:endParaRPr lang="zh-CN"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solidFill>
                  <a:srgbClr val="002060"/>
                </a:solidFill>
              </a:defRPr>
            </a:lvl1pPr>
          </a:lstStyle>
          <a:p>
            <a:pPr>
              <a:defRPr/>
            </a:pPr>
            <a:fld id="{A1C693C5-2466-49C7-9407-97947274FDD1}" type="slidenum">
              <a:rPr lang="zh-CN" altLang="en-US" smtClean="0"/>
              <a:pPr>
                <a:defRPr/>
              </a:pPr>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56B670D-6303-4DBF-BF89-C052FDCDE71E}" type="datetime8">
              <a:rPr lang="zh-CN" altLang="en-US" smtClean="0"/>
              <a:t>2016年3月6日11时52分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45063E5-3C42-442D-A01B-34C3D8C5A57C}"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CB3351-51CE-4E72-9540-8E207DFEE6EE}" type="datetime8">
              <a:rPr lang="zh-CN" altLang="en-US" smtClean="0"/>
              <a:t>2016年3月6日11时52分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2324F27-8E71-4346-B46F-B7F1DBEF43A4}"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31B62BC-C081-4859-9DD2-7DE1C5B83C13}" type="datetime8">
              <a:rPr lang="zh-CN" altLang="en-US" smtClean="0"/>
              <a:t>2016年3月6日11时52分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FFA75A-9CD3-4210-ACDA-CD80BCE32B44}"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A969C6A-4CFC-49DB-9CD9-5394322C85B5}" type="datetime8">
              <a:rPr lang="zh-CN" altLang="en-US" smtClean="0"/>
              <a:t>2016年3月6日11时52分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4886B02-7ED5-4D2E-92B3-51DD707F875B}"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10DA836-F062-4D80-8627-4C6195AEB5CF}" type="datetime8">
              <a:rPr lang="zh-CN" altLang="en-US" smtClean="0"/>
              <a:t>2016年3月6日11时52分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27D42096-260C-44F2-A656-125442929E9F}"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CBBD94C-5D0C-4337-B551-002C95156D78}" type="datetime8">
              <a:rPr lang="zh-CN" altLang="en-US" smtClean="0"/>
              <a:t>2016年3月6日11时52分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54D1105-F3D9-46BB-A993-7D61074FCD56}"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5D6712E-8776-4077-9EE2-B69452087B8F}" type="datetime8">
              <a:rPr lang="zh-CN" altLang="en-US" smtClean="0"/>
              <a:t>2016年3月6日11时52分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349D756-8184-44C4-AC9F-F1120727D1B3}"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0113CD4D-9E79-42C8-8EE0-EF1670CC1302}" type="datetime8">
              <a:rPr lang="zh-CN" altLang="en-US" smtClean="0"/>
              <a:t>2016年3月6日11时52分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D07694-7A35-4059-861F-1EB81CE80BA3}"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D35BE154-7D66-41D4-ADCB-2EA6B32AA6B9}" type="datetime8">
              <a:rPr lang="zh-CN" altLang="en-US" smtClean="0"/>
              <a:t>2016年3月6日11时52分</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B0E3FE90-8988-4DF5-8387-A5F5FE822D31}"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9D9F17CD-D33D-405E-AF93-198EA60820AF}" type="datetime8">
              <a:rPr lang="zh-CN" altLang="en-US" smtClean="0"/>
              <a:t>2016年3月6日11时52分</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12D6A6CB-B22D-48A8-8F65-1738700AEA0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9404A8BF-260A-4C4D-8E63-A77F330BA064}" type="datetime8">
              <a:rPr lang="zh-CN" altLang="en-US" smtClean="0"/>
              <a:t>2016年3月6日11时52分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B2A29998-F042-4915-918F-E357CB8E6C5F}"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B500478-9816-4511-B947-1C54D7709F16}" type="datetime8">
              <a:rPr lang="zh-CN" altLang="en-US" smtClean="0"/>
              <a:t>2016年3月6日11时52分</a:t>
            </a:fld>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CF27713A-6030-441A-B8BB-EAA84B90BD0A}"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02FA6A14-0969-4F78-921C-FF112C98F221}" type="datetime8">
              <a:rPr lang="zh-CN" altLang="en-US" smtClean="0"/>
              <a:t>2016年3月6日11时52分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0AC98AA-0021-44F0-AB80-FA03EBCE7B23}"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6886AB2-AC12-4912-A649-F88F4486C4BD}" type="datetime8">
              <a:rPr lang="zh-CN" altLang="en-US" smtClean="0"/>
              <a:t>2016年3月6日11时52分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7BEBE57-4C8F-48D1-81D6-13DCC504CD15}"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D2B69F7-780E-4D46-B59C-5EFFB47668D6}" type="datetime8">
              <a:rPr lang="zh-CN" altLang="en-US" smtClean="0"/>
              <a:t>2016年3月6日11时52分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B14BB54-1E93-449B-B45B-1353836FB2D3}"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A343ECAE-3DD2-4FA9-B101-42E52C89DA90}" type="datetime8">
              <a:rPr lang="zh-CN" altLang="en-US" smtClean="0"/>
              <a:t>2016年3月6日11时52分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0BAA9E0-CF9E-4E9E-9B2A-9A3C5D8BF8CF}"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7C25B735-2D0F-4B20-B278-F82F5B61C30B}" type="datetime8">
              <a:rPr lang="zh-CN" altLang="en-US" smtClean="0"/>
              <a:t>2016年3月6日11时52分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5A297C66-AD64-4FB2-AEFA-FA6E792C042C}"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018528B4-607E-4DA2-8D85-849AC78E6851}" type="datetime8">
              <a:rPr lang="zh-CN" altLang="en-US" smtClean="0"/>
              <a:t>2016年3月6日11时52分</a:t>
            </a:fld>
            <a:endParaRPr lang="zh-CN"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a:ln/>
        </p:spPr>
        <p:txBody>
          <a:bodyPr/>
          <a:lstStyle>
            <a:lvl1pPr>
              <a:defRPr/>
            </a:lvl1pPr>
          </a:lstStyle>
          <a:p>
            <a:pPr>
              <a:defRPr/>
            </a:pPr>
            <a:fld id="{FA6049F7-E9E9-4BF1-B3C1-52C9037D3B14}"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9182BFC7-1D59-4F28-BDF8-5CB6935C80C8}" type="datetime8">
              <a:rPr lang="zh-CN" altLang="en-US" smtClean="0"/>
              <a:t>2016年3月6日11时52分</a:t>
            </a:fld>
            <a:endParaRPr lang="zh-CN"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a:ln/>
        </p:spPr>
        <p:txBody>
          <a:bodyPr/>
          <a:lstStyle>
            <a:lvl1pPr>
              <a:defRPr/>
            </a:lvl1pPr>
          </a:lstStyle>
          <a:p>
            <a:pPr>
              <a:defRPr/>
            </a:pPr>
            <a:fld id="{8AF86E0C-19CD-47C2-84F4-CF27ED6A11F5}"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4863FFFC-1208-4A78-B58E-B3ABE151CB24}" type="datetime8">
              <a:rPr lang="zh-CN" altLang="en-US" smtClean="0"/>
              <a:t>2016年3月6日11时52分</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C49E0585-0197-4818-998B-C991781C12EC}" type="datetime8">
              <a:rPr lang="zh-CN" altLang="en-US" smtClean="0"/>
              <a:t>2016年3月6日11时52分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A221898E-BD32-449F-9B98-4CA55A0C419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74ED5246-4148-4B5A-A895-5509C6EF526C}" type="datetime8">
              <a:rPr lang="zh-CN" altLang="en-US" smtClean="0"/>
              <a:t>2016年3月6日11时52分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6676AE2B-EB6C-48B6-BFB7-511EC896007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vmlDrawing" Target="../drawings/vmlDrawing1.v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oleObject" Target="../embeddings/oleObject1.bin"/><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74675" y="304800"/>
            <a:ext cx="8001000" cy="8191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7171" name="Rectangle 3"/>
          <p:cNvSpPr>
            <a:spLocks noGrp="1" noChangeArrowheads="1"/>
          </p:cNvSpPr>
          <p:nvPr>
            <p:ph type="body" idx="1"/>
          </p:nvPr>
        </p:nvSpPr>
        <p:spPr bwMode="auto">
          <a:xfrm>
            <a:off x="566738" y="1341438"/>
            <a:ext cx="80010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a:p>
            <a:pPr lvl="2"/>
            <a:r>
              <a:rPr lang="zh-CN" dirty="0" smtClean="0"/>
              <a:t>第三级</a:t>
            </a:r>
          </a:p>
          <a:p>
            <a:pPr lvl="3"/>
            <a:r>
              <a:rPr lang="zh-CN" dirty="0" smtClean="0"/>
              <a:t>第四级</a:t>
            </a:r>
          </a:p>
          <a:p>
            <a:pPr lvl="4"/>
            <a:r>
              <a:rPr lang="zh-CN" dirty="0" smtClean="0"/>
              <a:t>第五级</a:t>
            </a:r>
          </a:p>
        </p:txBody>
      </p:sp>
      <p:sp>
        <p:nvSpPr>
          <p:cNvPr id="1028" name="AutoShape 4"/>
          <p:cNvSpPr>
            <a:spLocks/>
          </p:cNvSpPr>
          <p:nvPr/>
        </p:nvSpPr>
        <p:spPr bwMode="auto">
          <a:xfrm>
            <a:off x="609600" y="1158875"/>
            <a:ext cx="7958138" cy="109538"/>
          </a:xfrm>
          <a:custGeom>
            <a:avLst/>
            <a:gdLst>
              <a:gd name="T0" fmla="*/ 3163 w 1000"/>
              <a:gd name="T1" fmla="*/ 3163 h 1000"/>
              <a:gd name="T2" fmla="*/ 18437 w 1000"/>
              <a:gd name="T3" fmla="*/ 18437 h 1000"/>
            </a:gdLst>
            <a:ahLst/>
            <a:cxnLst>
              <a:cxn ang="0">
                <a:pos x="0" y="0"/>
              </a:cxn>
              <a:cxn ang="0">
                <a:pos x="585" y="0"/>
              </a:cxn>
              <a:cxn ang="0">
                <a:pos x="585" y="1000"/>
              </a:cxn>
              <a:cxn ang="0">
                <a:pos x="0" y="1000"/>
              </a:cxn>
              <a:cxn ang="0">
                <a:pos x="0" y="0"/>
              </a:cxn>
              <a:cxn ang="0">
                <a:pos x="1000" y="0"/>
              </a:cxn>
            </a:cxnLst>
            <a:rect l="T0" t="T1" r="T2" b="T3"/>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sp>
        <p:nvSpPr>
          <p:cNvPr id="2"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p:spPr>
        <p:txBody>
          <a:bodyPr/>
          <a:lstStyle/>
          <a:p>
            <a:pPr>
              <a:defRPr/>
            </a:pPr>
            <a:endParaRPr lang="zh-CN" altLang="en-US"/>
          </a:p>
        </p:txBody>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1FFD60D2-8D8A-4E43-90FE-9C2154FF5EDB}" type="datetime8">
              <a:rPr lang="zh-CN" altLang="en-US" smtClean="0"/>
              <a:t>2016年3月6日11时52分</a:t>
            </a:fld>
            <a:endParaRPr lang="zh-CN" alt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2A9A5AF-B538-4E5E-AAC0-49B2352D7751}" type="slidenum">
              <a:rPr lang="zh-CN" altLang="en-US"/>
              <a:pPr>
                <a:defRPr/>
              </a:pPr>
              <a:t>‹#›</a:t>
            </a:fld>
            <a:endParaRPr lang="zh-CN" altLang="en-US"/>
          </a:p>
        </p:txBody>
      </p:sp>
      <p:pic>
        <p:nvPicPr>
          <p:cNvPr id="7177" name="Picture 9" descr="bistu-mark"/>
          <p:cNvPicPr>
            <a:picLocks noChangeAspect="1" noChangeArrowheads="1"/>
          </p:cNvPicPr>
          <p:nvPr/>
        </p:nvPicPr>
        <p:blipFill>
          <a:blip r:embed="rId15" cstate="print"/>
          <a:srcRect/>
          <a:stretch>
            <a:fillRect/>
          </a:stretch>
        </p:blipFill>
        <p:spPr bwMode="auto">
          <a:xfrm>
            <a:off x="177800" y="38100"/>
            <a:ext cx="1644650" cy="279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94" r:id="rId1"/>
    <p:sldLayoutId id="2147484226" r:id="rId2"/>
    <p:sldLayoutId id="2147484195" r:id="rId3"/>
    <p:sldLayoutId id="2147484196" r:id="rId4"/>
    <p:sldLayoutId id="2147484197" r:id="rId5"/>
    <p:sldLayoutId id="2147484198" r:id="rId6"/>
    <p:sldLayoutId id="2147484227" r:id="rId7"/>
    <p:sldLayoutId id="2147484199" r:id="rId8"/>
    <p:sldLayoutId id="2147484200" r:id="rId9"/>
    <p:sldLayoutId id="2147484201" r:id="rId10"/>
    <p:sldLayoutId id="2147484202" r:id="rId11"/>
    <p:sldLayoutId id="2147484203" r:id="rId12"/>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3CC8973-A1B9-495F-ADB8-E62C21E83EE0}" type="datetime8">
              <a:rPr lang="zh-CN" altLang="en-US" smtClean="0"/>
              <a:t>2016年3月6日11时52分</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0D96D9-DC79-4F31-B366-B72B2B4787A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AutoShape 7"/>
          <p:cNvSpPr>
            <a:spLocks/>
          </p:cNvSpPr>
          <p:nvPr/>
        </p:nvSpPr>
        <p:spPr bwMode="auto">
          <a:xfrm>
            <a:off x="685800" y="2393950"/>
            <a:ext cx="7772400" cy="109538"/>
          </a:xfrm>
          <a:custGeom>
            <a:avLst/>
            <a:gdLst>
              <a:gd name="T0" fmla="*/ 3163 w 1000"/>
              <a:gd name="T1" fmla="*/ 3163 h 1000"/>
              <a:gd name="T2" fmla="*/ 18437 w 1000"/>
              <a:gd name="T3" fmla="*/ 18437 h 1000"/>
            </a:gdLst>
            <a:ahLst/>
            <a:cxnLst>
              <a:cxn ang="0">
                <a:pos x="0" y="0"/>
              </a:cxn>
              <a:cxn ang="0">
                <a:pos x="618" y="0"/>
              </a:cxn>
              <a:cxn ang="0">
                <a:pos x="618" y="1000"/>
              </a:cxn>
              <a:cxn ang="0">
                <a:pos x="0" y="1000"/>
              </a:cxn>
              <a:cxn ang="0">
                <a:pos x="0" y="0"/>
              </a:cxn>
              <a:cxn ang="0">
                <a:pos x="1000" y="0"/>
              </a:cxn>
            </a:cxnLst>
            <a:rect l="T0" t="T1" r="T2" b="T3"/>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graphicFrame>
        <p:nvGraphicFramePr>
          <p:cNvPr id="1026"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1027" r:id="rId15" imgW="2780952" imgH="3288889" progId="Photoshop.Image.9">
                  <p:embed/>
                </p:oleObj>
              </mc:Choice>
              <mc:Fallback>
                <p:oleObj r:id="rId15" imgW="2780952" imgH="3288889" progId="Photoshop.Image.9">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4213" y="6100763"/>
                        <a:ext cx="481012" cy="568325"/>
                      </a:xfrm>
                      <a:prstGeom prst="rect">
                        <a:avLst/>
                      </a:prstGeom>
                      <a:noFill/>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029"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30"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4E314843-CAEC-423D-804B-0A7652B41741}" type="datetime8">
              <a:rPr lang="zh-CN" altLang="en-US" smtClean="0"/>
              <a:t>2016年3月6日11时52分</a:t>
            </a:fld>
            <a:endParaRPr lang="zh-CN" altLang="en-US"/>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D493B5A-B0D1-49E1-BEA3-B34C9872382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4.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7.e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9.emf"/><Relationship Id="rId4" Type="http://schemas.openxmlformats.org/officeDocument/2006/relationships/image" Target="../media/image16.emf"/><Relationship Id="rId9" Type="http://schemas.openxmlformats.org/officeDocument/2006/relationships/oleObject" Target="../embeddings/oleObject16.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1.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idx="4294967295"/>
          </p:nvPr>
        </p:nvSpPr>
        <p:spPr>
          <a:xfrm>
            <a:off x="685800" y="990600"/>
            <a:ext cx="7772400" cy="1371600"/>
          </a:xfrm>
        </p:spPr>
        <p:txBody>
          <a:bodyPr/>
          <a:lstStyle/>
          <a:p>
            <a:pPr algn="ctr" eaLnBrk="1" hangingPunct="1"/>
            <a:r>
              <a:rPr lang="zh-CN" altLang="en-US" sz="4800" smtClean="0">
                <a:latin typeface="华文行楷" pitchFamily="2" charset="-122"/>
                <a:ea typeface="华文行楷" pitchFamily="2" charset="-122"/>
              </a:rPr>
              <a:t>数据库系统教程</a:t>
            </a:r>
          </a:p>
        </p:txBody>
      </p:sp>
      <p:sp>
        <p:nvSpPr>
          <p:cNvPr id="4099" name="Rectangle 3"/>
          <p:cNvSpPr>
            <a:spLocks noGrp="1" noChangeArrowheads="1"/>
          </p:cNvSpPr>
          <p:nvPr>
            <p:ph type="subTitle" idx="4294967295"/>
          </p:nvPr>
        </p:nvSpPr>
        <p:spPr>
          <a:xfrm>
            <a:off x="1547813" y="2852738"/>
            <a:ext cx="6192539" cy="2448470"/>
          </a:xfrm>
        </p:spPr>
        <p:txBody>
          <a:bodyPr/>
          <a:lstStyle/>
          <a:p>
            <a:pPr marL="0" indent="0" algn="ctr" eaLnBrk="1" hangingPunct="1">
              <a:buFont typeface="Wingdings" pitchFamily="2" charset="2"/>
              <a:buNone/>
            </a:pPr>
            <a:endParaRPr lang="en-US" altLang="zh-CN" sz="2000" dirty="0" smtClean="0">
              <a:solidFill>
                <a:srgbClr val="FF0000"/>
              </a:solidFill>
              <a:latin typeface="华文隶书" pitchFamily="2" charset="-122"/>
              <a:ea typeface="华文隶书" pitchFamily="2" charset="-122"/>
            </a:endParaRPr>
          </a:p>
          <a:p>
            <a:pPr marL="0" indent="0" algn="ctr" eaLnBrk="1" hangingPunct="1">
              <a:buNone/>
            </a:pPr>
            <a:r>
              <a:rPr lang="zh-CN" altLang="en-US" sz="4000" dirty="0" smtClean="0">
                <a:solidFill>
                  <a:srgbClr val="FF0000"/>
                </a:solidFill>
                <a:latin typeface="华文隶书" pitchFamily="2" charset="-122"/>
                <a:ea typeface="华文隶书" pitchFamily="2" charset="-122"/>
              </a:rPr>
              <a:t>第</a:t>
            </a:r>
            <a:r>
              <a:rPr lang="en-US" altLang="zh-CN" sz="4000" dirty="0" smtClean="0">
                <a:solidFill>
                  <a:srgbClr val="FF0000"/>
                </a:solidFill>
                <a:latin typeface="华文隶书" pitchFamily="2" charset="-122"/>
                <a:ea typeface="华文隶书" pitchFamily="2" charset="-122"/>
              </a:rPr>
              <a:t>9</a:t>
            </a:r>
            <a:r>
              <a:rPr lang="zh-CN" altLang="en-US" sz="4000" dirty="0" smtClean="0">
                <a:solidFill>
                  <a:srgbClr val="FF0000"/>
                </a:solidFill>
                <a:latin typeface="华文隶书" pitchFamily="2" charset="-122"/>
                <a:ea typeface="华文隶书" pitchFamily="2" charset="-122"/>
              </a:rPr>
              <a:t>章  </a:t>
            </a:r>
            <a:r>
              <a:rPr lang="zh-CN" altLang="en-US" sz="4000" dirty="0" smtClean="0">
                <a:solidFill>
                  <a:srgbClr val="FF0000"/>
                </a:solidFill>
                <a:latin typeface="华文隶书" pitchFamily="2" charset="-122"/>
                <a:ea typeface="华文隶书" pitchFamily="2" charset="-122"/>
              </a:rPr>
              <a:t>实体联系模型</a:t>
            </a:r>
            <a:endParaRPr lang="en-US" sz="4000" dirty="0" smtClean="0">
              <a:solidFill>
                <a:srgbClr val="FF0000"/>
              </a:solidFill>
              <a:latin typeface="华文隶书" pitchFamily="2" charset="-122"/>
              <a:ea typeface="华文隶书" pitchFamily="2" charset="-122"/>
            </a:endParaRPr>
          </a:p>
        </p:txBody>
      </p:sp>
      <p:sp>
        <p:nvSpPr>
          <p:cNvPr id="11268" name="灯片编号占位符 5"/>
          <p:cNvSpPr>
            <a:spLocks noGrp="1"/>
          </p:cNvSpPr>
          <p:nvPr>
            <p:ph type="sldNum" sz="quarter" idx="12"/>
          </p:nvPr>
        </p:nvSpPr>
        <p:spPr>
          <a:noFill/>
        </p:spPr>
        <p:txBody>
          <a:bodyPr/>
          <a:lstStyle/>
          <a:p>
            <a:fld id="{E53575BE-8026-46EA-A580-F4328889E1D3}" type="slidenum">
              <a:rPr lang="zh-CN" altLang="en-US" smtClean="0"/>
              <a:pPr/>
              <a:t>1</a:t>
            </a:fld>
            <a:endParaRPr lang="zh-CN" altLang="en-US" smtClean="0"/>
          </a:p>
        </p:txBody>
      </p:sp>
      <p:sp>
        <p:nvSpPr>
          <p:cNvPr id="5" name="日期占位符 4"/>
          <p:cNvSpPr>
            <a:spLocks noGrp="1"/>
          </p:cNvSpPr>
          <p:nvPr>
            <p:ph type="dt" sz="half" idx="10"/>
          </p:nvPr>
        </p:nvSpPr>
        <p:spPr>
          <a:xfrm>
            <a:off x="685800" y="6248400"/>
            <a:ext cx="2086000" cy="457200"/>
          </a:xfrm>
        </p:spPr>
        <p:txBody>
          <a:bodyPr/>
          <a:lstStyle/>
          <a:p>
            <a:pPr>
              <a:defRPr/>
            </a:pPr>
            <a:fld id="{25C65F2A-9668-411C-951C-08979F87A033}" type="datetime8">
              <a:rPr lang="zh-CN" altLang="en-US" smtClean="0"/>
              <a:t>2016年3月6日11时52分</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p:cTn id="7" dur="1000" fill="hold"/>
                                        <p:tgtEl>
                                          <p:spTgt spid="4099">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4099">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en-US" altLang="zh-CN" dirty="0" smtClean="0"/>
              <a:t>9.1.2 </a:t>
            </a:r>
            <a:r>
              <a:rPr lang="zh-CN" altLang="zh-CN" dirty="0" smtClean="0"/>
              <a:t>联系</a:t>
            </a:r>
            <a:endParaRPr lang="zh-CN" altLang="en-US" dirty="0" smtClean="0"/>
          </a:p>
        </p:txBody>
      </p:sp>
      <p:sp>
        <p:nvSpPr>
          <p:cNvPr id="27651" name="内容占位符 2"/>
          <p:cNvSpPr>
            <a:spLocks noGrp="1"/>
          </p:cNvSpPr>
          <p:nvPr>
            <p:ph idx="1"/>
          </p:nvPr>
        </p:nvSpPr>
        <p:spPr>
          <a:xfrm>
            <a:off x="611560" y="1412776"/>
            <a:ext cx="8001000" cy="4248472"/>
          </a:xfrm>
        </p:spPr>
        <p:txBody>
          <a:bodyPr/>
          <a:lstStyle/>
          <a:p>
            <a:pPr eaLnBrk="1" hangingPunct="1"/>
            <a:r>
              <a:rPr lang="zh-CN" altLang="zh-CN" sz="3400" dirty="0" smtClean="0"/>
              <a:t>指用户业务中相关的</a:t>
            </a:r>
            <a:r>
              <a:rPr lang="zh-CN" altLang="en-US" sz="3400" dirty="0" smtClean="0"/>
              <a:t>两</a:t>
            </a:r>
            <a:r>
              <a:rPr lang="zh-CN" altLang="zh-CN" sz="3400" dirty="0" smtClean="0"/>
              <a:t>个或多个实体之间的关联。</a:t>
            </a:r>
            <a:endParaRPr lang="en-US" altLang="zh-CN" sz="3400" dirty="0" smtClean="0"/>
          </a:p>
          <a:p>
            <a:pPr eaLnBrk="1" hangingPunct="1"/>
            <a:r>
              <a:rPr lang="zh-CN" altLang="zh-CN" sz="3400" dirty="0" smtClean="0"/>
              <a:t>表示现实世界的关联关系。</a:t>
            </a:r>
            <a:endParaRPr lang="en-US" altLang="zh-CN" sz="3400" dirty="0" smtClean="0"/>
          </a:p>
          <a:p>
            <a:pPr eaLnBrk="1" hangingPunct="1"/>
            <a:r>
              <a:rPr lang="zh-CN" altLang="zh-CN" sz="3400" dirty="0" smtClean="0"/>
              <a:t>只依赖于实体间的关联，在物理和概念上是不存在的。</a:t>
            </a:r>
            <a:endParaRPr lang="en-US" altLang="zh-CN" sz="3400" dirty="0" smtClean="0"/>
          </a:p>
          <a:p>
            <a:pPr eaLnBrk="1" hangingPunct="1"/>
            <a:r>
              <a:rPr lang="zh-CN" altLang="zh-CN" sz="3400" dirty="0" smtClean="0"/>
              <a:t>联系的一个具体值称为</a:t>
            </a:r>
            <a:r>
              <a:rPr lang="zh-CN" altLang="zh-CN" sz="3400" dirty="0" smtClean="0">
                <a:solidFill>
                  <a:srgbClr val="FF0000"/>
                </a:solidFill>
              </a:rPr>
              <a:t>联系实例</a:t>
            </a:r>
            <a:r>
              <a:rPr lang="zh-CN" altLang="zh-CN" sz="3400" dirty="0" smtClean="0"/>
              <a:t>。</a:t>
            </a:r>
            <a:endParaRPr lang="en-US" altLang="zh-CN" sz="3400" dirty="0" smtClean="0"/>
          </a:p>
        </p:txBody>
      </p:sp>
      <p:sp>
        <p:nvSpPr>
          <p:cNvPr id="4" name="日期占位符 3"/>
          <p:cNvSpPr>
            <a:spLocks noGrp="1"/>
          </p:cNvSpPr>
          <p:nvPr>
            <p:ph type="dt" sz="half" idx="10"/>
          </p:nvPr>
        </p:nvSpPr>
        <p:spPr/>
        <p:txBody>
          <a:bodyPr/>
          <a:lstStyle/>
          <a:p>
            <a:pPr>
              <a:defRPr/>
            </a:pPr>
            <a:fld id="{CD423A1C-97DA-4300-A014-ABEF4D16F138}"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1" dur="500"/>
                                        <p:tgtEl>
                                          <p:spTgt spid="27651">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5" dur="500"/>
                                        <p:tgtEl>
                                          <p:spTgt spid="27651">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19" dur="500"/>
                                        <p:tgtEl>
                                          <p:spTgt spid="27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eaLnBrk="1" hangingPunct="1"/>
            <a:r>
              <a:rPr lang="zh-CN" altLang="en-US" smtClean="0"/>
              <a:t>联系（续）</a:t>
            </a:r>
          </a:p>
        </p:txBody>
      </p:sp>
      <p:sp>
        <p:nvSpPr>
          <p:cNvPr id="28675" name="内容占位符 2"/>
          <p:cNvSpPr>
            <a:spLocks noGrp="1"/>
          </p:cNvSpPr>
          <p:nvPr>
            <p:ph idx="1"/>
          </p:nvPr>
        </p:nvSpPr>
        <p:spPr>
          <a:xfrm>
            <a:off x="611560" y="1340768"/>
            <a:ext cx="7992888" cy="4752528"/>
          </a:xfrm>
        </p:spPr>
        <p:txBody>
          <a:bodyPr/>
          <a:lstStyle/>
          <a:p>
            <a:pPr eaLnBrk="1" hangingPunct="1"/>
            <a:r>
              <a:rPr lang="zh-CN" altLang="zh-CN" sz="3200" dirty="0" smtClean="0"/>
              <a:t>联系实例是可唯一区分的关联，包括每一个参与实体的一个实例，表明特定的实体实例间是相互关联的。</a:t>
            </a:r>
            <a:endParaRPr lang="en-US" altLang="zh-CN" sz="3200" dirty="0" smtClean="0"/>
          </a:p>
          <a:p>
            <a:pPr eaLnBrk="1" hangingPunct="1"/>
            <a:r>
              <a:rPr lang="zh-CN" altLang="zh-CN" sz="3200" dirty="0" smtClean="0"/>
              <a:t>联系也被</a:t>
            </a:r>
            <a:r>
              <a:rPr lang="zh-CN" altLang="en-US" sz="3200" dirty="0" smtClean="0"/>
              <a:t>看成是</a:t>
            </a:r>
            <a:r>
              <a:rPr lang="zh-CN" altLang="zh-CN" sz="3200" dirty="0" smtClean="0"/>
              <a:t>抽象对象。</a:t>
            </a:r>
            <a:endParaRPr lang="en-US" altLang="zh-CN" sz="3200" dirty="0" smtClean="0"/>
          </a:p>
          <a:p>
            <a:pPr eaLnBrk="1" hangingPunct="1"/>
            <a:r>
              <a:rPr lang="zh-CN" altLang="zh-CN" sz="3200" dirty="0" smtClean="0"/>
              <a:t>联系通过连线</a:t>
            </a:r>
            <a:r>
              <a:rPr lang="zh-CN" altLang="en-US" sz="3200" dirty="0" smtClean="0"/>
              <a:t>将</a:t>
            </a:r>
            <a:r>
              <a:rPr lang="zh-CN" altLang="zh-CN" sz="3200" dirty="0" smtClean="0"/>
              <a:t>相互关联的实体连接起来。</a:t>
            </a:r>
            <a:endParaRPr lang="en-US" altLang="zh-CN" sz="3200" dirty="0" smtClean="0"/>
          </a:p>
          <a:p>
            <a:pPr eaLnBrk="1" hangingPunct="1"/>
            <a:r>
              <a:rPr lang="zh-CN" altLang="zh-CN" sz="3200" dirty="0" smtClean="0"/>
              <a:t>相似的联系被归到一个联系（也称为联系集或联系型）中</a:t>
            </a:r>
            <a:r>
              <a:rPr lang="zh-CN" altLang="en-US" sz="3200" dirty="0" smtClean="0"/>
              <a:t>。</a:t>
            </a:r>
          </a:p>
        </p:txBody>
      </p:sp>
      <p:sp>
        <p:nvSpPr>
          <p:cNvPr id="4" name="日期占位符 3"/>
          <p:cNvSpPr>
            <a:spLocks noGrp="1"/>
          </p:cNvSpPr>
          <p:nvPr>
            <p:ph type="dt" sz="half" idx="10"/>
          </p:nvPr>
        </p:nvSpPr>
        <p:spPr/>
        <p:txBody>
          <a:bodyPr/>
          <a:lstStyle/>
          <a:p>
            <a:pPr>
              <a:defRPr/>
            </a:pPr>
            <a:fld id="{DAF7CEB3-E6F7-4B89-A7B3-E14AAC258556}"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1" dur="500"/>
                                        <p:tgtEl>
                                          <p:spTgt spid="28675">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5" dur="500"/>
                                        <p:tgtEl>
                                          <p:spTgt spid="28675">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19"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zh-CN" altLang="en-US" smtClean="0"/>
              <a:t>联系（续）</a:t>
            </a:r>
          </a:p>
        </p:txBody>
      </p:sp>
      <p:sp>
        <p:nvSpPr>
          <p:cNvPr id="3" name="内容占位符 2"/>
          <p:cNvSpPr>
            <a:spLocks noGrp="1"/>
          </p:cNvSpPr>
          <p:nvPr>
            <p:ph idx="1"/>
          </p:nvPr>
        </p:nvSpPr>
        <p:spPr>
          <a:xfrm>
            <a:off x="467544" y="1412776"/>
            <a:ext cx="8352928" cy="4608512"/>
          </a:xfrm>
        </p:spPr>
        <p:txBody>
          <a:bodyPr/>
          <a:lstStyle/>
          <a:p>
            <a:pPr eaLnBrk="1" hangingPunct="1">
              <a:defRPr/>
            </a:pPr>
            <a:r>
              <a:rPr lang="zh-CN" altLang="zh-CN" sz="2800" dirty="0" smtClean="0"/>
              <a:t>一个具体的联系表达了实体之间的一组有意义的关联，</a:t>
            </a:r>
            <a:endParaRPr lang="en-US" altLang="zh-CN" sz="2800" dirty="0" smtClean="0"/>
          </a:p>
          <a:p>
            <a:pPr lvl="1" eaLnBrk="1" hangingPunct="1">
              <a:defRPr/>
            </a:pPr>
            <a:r>
              <a:rPr lang="zh-CN" altLang="en-US" sz="2800" dirty="0" smtClean="0">
                <a:cs typeface="+mn-cs"/>
              </a:rPr>
              <a:t>如</a:t>
            </a:r>
            <a:r>
              <a:rPr lang="zh-CN" altLang="zh-CN" sz="2800" dirty="0" smtClean="0">
                <a:cs typeface="+mn-cs"/>
              </a:rPr>
              <a:t>“学生”实体和“课程”实体之间存在一个“选课”联系，</a:t>
            </a:r>
            <a:endParaRPr lang="en-US" altLang="zh-CN" sz="2800" dirty="0" smtClean="0">
              <a:cs typeface="+mn-cs"/>
            </a:endParaRPr>
          </a:p>
          <a:p>
            <a:pPr lvl="1" eaLnBrk="1" hangingPunct="1">
              <a:defRPr/>
            </a:pPr>
            <a:r>
              <a:rPr lang="zh-CN" altLang="zh-CN" sz="2800" dirty="0" smtClean="0">
                <a:cs typeface="+mn-cs"/>
              </a:rPr>
              <a:t>如果学生</a:t>
            </a:r>
            <a:r>
              <a:rPr lang="zh-CN" altLang="zh-CN" sz="2800" dirty="0" smtClean="0">
                <a:solidFill>
                  <a:srgbClr val="C00000"/>
                </a:solidFill>
                <a:cs typeface="+mn-cs"/>
              </a:rPr>
              <a:t>（</a:t>
            </a:r>
            <a:r>
              <a:rPr lang="en-US" altLang="zh-CN" sz="2800" dirty="0" smtClean="0">
                <a:solidFill>
                  <a:srgbClr val="C00000"/>
                </a:solidFill>
                <a:cs typeface="+mn-cs"/>
              </a:rPr>
              <a:t>081001</a:t>
            </a:r>
            <a:r>
              <a:rPr lang="zh-CN" altLang="zh-CN" sz="2800" dirty="0" smtClean="0">
                <a:solidFill>
                  <a:srgbClr val="C00000"/>
                </a:solidFill>
                <a:cs typeface="+mn-cs"/>
              </a:rPr>
              <a:t>，张三，男）</a:t>
            </a:r>
            <a:r>
              <a:rPr lang="zh-CN" altLang="zh-CN" sz="2800" dirty="0" smtClean="0">
                <a:cs typeface="+mn-cs"/>
              </a:rPr>
              <a:t>选了课程</a:t>
            </a:r>
            <a:r>
              <a:rPr lang="zh-CN" altLang="zh-CN" sz="2800" dirty="0" smtClean="0">
                <a:solidFill>
                  <a:srgbClr val="C00000"/>
                </a:solidFill>
                <a:cs typeface="+mn-cs"/>
              </a:rPr>
              <a:t>（</a:t>
            </a:r>
            <a:r>
              <a:rPr lang="en-US" altLang="zh-CN" sz="2800" dirty="0" smtClean="0">
                <a:solidFill>
                  <a:srgbClr val="C00000"/>
                </a:solidFill>
                <a:cs typeface="+mn-cs"/>
              </a:rPr>
              <a:t>C001</a:t>
            </a:r>
            <a:r>
              <a:rPr lang="zh-CN" altLang="zh-CN" sz="2800" dirty="0" smtClean="0">
                <a:solidFill>
                  <a:srgbClr val="C00000"/>
                </a:solidFill>
                <a:cs typeface="+mn-cs"/>
              </a:rPr>
              <a:t>，计算机网络）</a:t>
            </a:r>
            <a:r>
              <a:rPr lang="zh-CN" altLang="zh-CN" sz="2800" dirty="0" smtClean="0">
                <a:cs typeface="+mn-cs"/>
              </a:rPr>
              <a:t>，</a:t>
            </a:r>
            <a:endParaRPr lang="en-US" altLang="zh-CN" sz="2800" dirty="0" smtClean="0">
              <a:cs typeface="+mn-cs"/>
            </a:endParaRPr>
          </a:p>
          <a:p>
            <a:pPr lvl="1" eaLnBrk="1" hangingPunct="1">
              <a:defRPr/>
            </a:pPr>
            <a:r>
              <a:rPr lang="zh-CN" altLang="zh-CN" sz="2800" dirty="0" smtClean="0">
                <a:cs typeface="+mn-cs"/>
              </a:rPr>
              <a:t>则</a:t>
            </a:r>
            <a:r>
              <a:rPr lang="zh-CN" altLang="zh-CN" sz="2800" dirty="0" smtClean="0">
                <a:solidFill>
                  <a:srgbClr val="C00000"/>
                </a:solidFill>
                <a:cs typeface="+mn-cs"/>
              </a:rPr>
              <a:t>（</a:t>
            </a:r>
            <a:r>
              <a:rPr lang="en-US" altLang="zh-CN" sz="2800" dirty="0" smtClean="0">
                <a:solidFill>
                  <a:srgbClr val="C00000"/>
                </a:solidFill>
                <a:cs typeface="+mn-cs"/>
              </a:rPr>
              <a:t>081001</a:t>
            </a:r>
            <a:r>
              <a:rPr lang="zh-CN" altLang="zh-CN" sz="2800" dirty="0" smtClean="0">
                <a:solidFill>
                  <a:srgbClr val="C00000"/>
                </a:solidFill>
                <a:cs typeface="+mn-cs"/>
              </a:rPr>
              <a:t>，张三，男）</a:t>
            </a:r>
            <a:r>
              <a:rPr lang="zh-CN" altLang="zh-CN" sz="2800" dirty="0" smtClean="0">
                <a:cs typeface="+mn-cs"/>
              </a:rPr>
              <a:t>和</a:t>
            </a:r>
            <a:r>
              <a:rPr lang="zh-CN" altLang="zh-CN" sz="2800" dirty="0" smtClean="0">
                <a:solidFill>
                  <a:srgbClr val="C00000"/>
                </a:solidFill>
                <a:cs typeface="+mn-cs"/>
              </a:rPr>
              <a:t>（</a:t>
            </a:r>
            <a:r>
              <a:rPr lang="en-US" altLang="zh-CN" sz="2800" dirty="0" smtClean="0">
                <a:solidFill>
                  <a:srgbClr val="C00000"/>
                </a:solidFill>
                <a:cs typeface="+mn-cs"/>
              </a:rPr>
              <a:t>C001</a:t>
            </a:r>
            <a:r>
              <a:rPr lang="zh-CN" altLang="zh-CN" sz="2800" dirty="0" smtClean="0">
                <a:solidFill>
                  <a:srgbClr val="C00000"/>
                </a:solidFill>
                <a:cs typeface="+mn-cs"/>
              </a:rPr>
              <a:t>，计算机网络）</a:t>
            </a:r>
            <a:r>
              <a:rPr lang="zh-CN" altLang="zh-CN" sz="2800" dirty="0" smtClean="0">
                <a:cs typeface="+mn-cs"/>
              </a:rPr>
              <a:t>之间就存在一个联系实例，</a:t>
            </a:r>
            <a:endParaRPr lang="en-US" altLang="zh-CN" sz="2800" dirty="0" smtClean="0">
              <a:cs typeface="+mn-cs"/>
            </a:endParaRPr>
          </a:p>
          <a:p>
            <a:pPr lvl="1" eaLnBrk="1" hangingPunct="1">
              <a:defRPr/>
            </a:pPr>
            <a:r>
              <a:rPr lang="zh-CN" altLang="zh-CN" sz="2800" dirty="0" smtClean="0">
                <a:cs typeface="+mn-cs"/>
              </a:rPr>
              <a:t>这个联系实例可表示为</a:t>
            </a:r>
            <a:r>
              <a:rPr lang="zh-CN" altLang="zh-CN" sz="2800" dirty="0" smtClean="0">
                <a:solidFill>
                  <a:srgbClr val="0000FF"/>
                </a:solidFill>
                <a:cs typeface="+mn-cs"/>
              </a:rPr>
              <a:t>（</a:t>
            </a:r>
            <a:r>
              <a:rPr lang="en-US" altLang="zh-CN" sz="2800" dirty="0" smtClean="0">
                <a:solidFill>
                  <a:srgbClr val="0000FF"/>
                </a:solidFill>
                <a:cs typeface="+mn-cs"/>
              </a:rPr>
              <a:t>081001</a:t>
            </a:r>
            <a:r>
              <a:rPr lang="zh-CN" altLang="zh-CN" sz="2800" dirty="0" smtClean="0">
                <a:solidFill>
                  <a:srgbClr val="0000FF"/>
                </a:solidFill>
                <a:cs typeface="+mn-cs"/>
              </a:rPr>
              <a:t>，</a:t>
            </a:r>
            <a:r>
              <a:rPr lang="en-US" altLang="zh-CN" sz="2800" dirty="0" smtClean="0">
                <a:solidFill>
                  <a:srgbClr val="0000FF"/>
                </a:solidFill>
                <a:cs typeface="+mn-cs"/>
              </a:rPr>
              <a:t>C001</a:t>
            </a:r>
            <a:r>
              <a:rPr lang="zh-CN" altLang="zh-CN" sz="2800" dirty="0" smtClean="0">
                <a:solidFill>
                  <a:srgbClr val="0000FF"/>
                </a:solidFill>
                <a:cs typeface="+mn-cs"/>
              </a:rPr>
              <a:t>，</a:t>
            </a:r>
            <a:r>
              <a:rPr lang="en-US" altLang="zh-CN" sz="2800" dirty="0" smtClean="0">
                <a:solidFill>
                  <a:srgbClr val="0000FF"/>
                </a:solidFill>
                <a:cs typeface="+mn-cs"/>
              </a:rPr>
              <a:t>…</a:t>
            </a:r>
            <a:r>
              <a:rPr lang="zh-CN" altLang="zh-CN" sz="2800" dirty="0" smtClean="0">
                <a:solidFill>
                  <a:srgbClr val="0000FF"/>
                </a:solidFill>
                <a:cs typeface="+mn-cs"/>
              </a:rPr>
              <a:t>）</a:t>
            </a:r>
            <a:r>
              <a:rPr lang="zh-CN" altLang="zh-CN" sz="2800" dirty="0" smtClean="0">
                <a:cs typeface="+mn-cs"/>
              </a:rPr>
              <a:t>。</a:t>
            </a:r>
            <a:endParaRPr lang="zh-CN" altLang="en-US" sz="2800" dirty="0" smtClean="0"/>
          </a:p>
        </p:txBody>
      </p:sp>
      <p:sp>
        <p:nvSpPr>
          <p:cNvPr id="4" name="日期占位符 3"/>
          <p:cNvSpPr>
            <a:spLocks noGrp="1"/>
          </p:cNvSpPr>
          <p:nvPr>
            <p:ph type="dt" sz="half" idx="10"/>
          </p:nvPr>
        </p:nvSpPr>
        <p:spPr/>
        <p:txBody>
          <a:bodyPr/>
          <a:lstStyle/>
          <a:p>
            <a:pPr>
              <a:defRPr/>
            </a:pPr>
            <a:fld id="{D9EB9BA0-36FC-41B3-8CEA-61158CFCF1F4}"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683568" y="188640"/>
            <a:ext cx="7924800" cy="1008112"/>
          </a:xfrm>
        </p:spPr>
        <p:txBody>
          <a:bodyPr/>
          <a:lstStyle/>
          <a:p>
            <a:pPr eaLnBrk="1" hangingPunct="1"/>
            <a:r>
              <a:rPr lang="zh-CN" altLang="zh-CN" dirty="0" smtClean="0"/>
              <a:t>联系</a:t>
            </a:r>
            <a:r>
              <a:rPr lang="zh-CN" altLang="en-US" dirty="0" smtClean="0"/>
              <a:t>的</a:t>
            </a:r>
            <a:r>
              <a:rPr lang="zh-CN" altLang="zh-CN" dirty="0" smtClean="0"/>
              <a:t>特性</a:t>
            </a:r>
            <a:endParaRPr lang="zh-CN" altLang="en-US" dirty="0" smtClean="0"/>
          </a:p>
        </p:txBody>
      </p:sp>
      <p:sp>
        <p:nvSpPr>
          <p:cNvPr id="30723" name="内容占位符 2"/>
          <p:cNvSpPr>
            <a:spLocks noGrp="1"/>
          </p:cNvSpPr>
          <p:nvPr>
            <p:ph idx="1"/>
          </p:nvPr>
        </p:nvSpPr>
        <p:spPr>
          <a:xfrm>
            <a:off x="1403648" y="1556792"/>
            <a:ext cx="3857625" cy="3643312"/>
          </a:xfrm>
        </p:spPr>
        <p:txBody>
          <a:bodyPr/>
          <a:lstStyle/>
          <a:p>
            <a:pPr eaLnBrk="1" hangingPunct="1"/>
            <a:r>
              <a:rPr lang="zh-CN" altLang="zh-CN" dirty="0" smtClean="0"/>
              <a:t>联系的度</a:t>
            </a:r>
          </a:p>
          <a:p>
            <a:pPr eaLnBrk="1" hangingPunct="1"/>
            <a:r>
              <a:rPr lang="zh-CN" altLang="zh-CN" dirty="0" smtClean="0"/>
              <a:t>连接性</a:t>
            </a:r>
          </a:p>
          <a:p>
            <a:pPr eaLnBrk="1" hangingPunct="1"/>
            <a:r>
              <a:rPr lang="zh-CN" altLang="zh-CN" dirty="0" smtClean="0"/>
              <a:t>存在性</a:t>
            </a:r>
          </a:p>
          <a:p>
            <a:pPr eaLnBrk="1" hangingPunct="1"/>
            <a:r>
              <a:rPr lang="en-US" altLang="zh-CN" dirty="0" smtClean="0"/>
              <a:t>n</a:t>
            </a:r>
            <a:r>
              <a:rPr lang="zh-CN" altLang="zh-CN" dirty="0" smtClean="0"/>
              <a:t>元联系</a:t>
            </a:r>
            <a:endParaRPr lang="zh-CN" altLang="en-US" dirty="0" smtClean="0"/>
          </a:p>
        </p:txBody>
      </p:sp>
      <p:sp>
        <p:nvSpPr>
          <p:cNvPr id="5" name="日期占位符 4"/>
          <p:cNvSpPr>
            <a:spLocks noGrp="1"/>
          </p:cNvSpPr>
          <p:nvPr>
            <p:ph type="dt" sz="half" idx="10"/>
          </p:nvPr>
        </p:nvSpPr>
        <p:spPr/>
        <p:txBody>
          <a:bodyPr/>
          <a:lstStyle/>
          <a:p>
            <a:pPr>
              <a:defRPr/>
            </a:pPr>
            <a:fld id="{C8DB6E35-43E7-4552-A340-753A22173A11}" type="datetime8">
              <a:rPr lang="zh-CN" altLang="en-US" smtClean="0"/>
              <a:t>2016年3月6日11时52分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7" dur="500"/>
                                        <p:tgtEl>
                                          <p:spTgt spid="3072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11" dur="500"/>
                                        <p:tgtEl>
                                          <p:spTgt spid="3072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5" dur="500"/>
                                        <p:tgtEl>
                                          <p:spTgt spid="3072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19"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zh-CN" smtClean="0"/>
              <a:t>联系的度</a:t>
            </a:r>
            <a:endParaRPr lang="zh-CN" altLang="en-US" smtClean="0"/>
          </a:p>
        </p:txBody>
      </p:sp>
      <p:sp>
        <p:nvSpPr>
          <p:cNvPr id="16387" name="内容占位符 2"/>
          <p:cNvSpPr>
            <a:spLocks noGrp="1"/>
          </p:cNvSpPr>
          <p:nvPr>
            <p:ph idx="1"/>
          </p:nvPr>
        </p:nvSpPr>
        <p:spPr>
          <a:xfrm>
            <a:off x="899592" y="1412776"/>
            <a:ext cx="7531100" cy="3657600"/>
          </a:xfrm>
        </p:spPr>
        <p:txBody>
          <a:bodyPr/>
          <a:lstStyle/>
          <a:p>
            <a:pPr eaLnBrk="1" hangingPunct="1">
              <a:defRPr/>
            </a:pPr>
            <a:r>
              <a:rPr lang="zh-CN" altLang="zh-CN" dirty="0" smtClean="0"/>
              <a:t>指联系中相关联的实体的数量</a:t>
            </a:r>
            <a:r>
              <a:rPr lang="zh-CN" altLang="en-US" dirty="0" smtClean="0"/>
              <a:t>。</a:t>
            </a:r>
            <a:endParaRPr lang="en-US" altLang="zh-CN" dirty="0" smtClean="0"/>
          </a:p>
          <a:p>
            <a:pPr eaLnBrk="1" hangingPunct="1">
              <a:defRPr/>
            </a:pPr>
            <a:r>
              <a:rPr lang="zh-CN" altLang="zh-CN" dirty="0" smtClean="0"/>
              <a:t>一般有</a:t>
            </a:r>
            <a:endParaRPr lang="en-US" altLang="zh-CN" dirty="0" smtClean="0"/>
          </a:p>
          <a:p>
            <a:pPr lvl="1" eaLnBrk="1" hangingPunct="1">
              <a:defRPr/>
            </a:pPr>
            <a:r>
              <a:rPr lang="zh-CN" altLang="zh-CN" sz="3200" dirty="0" smtClean="0">
                <a:cs typeface="+mn-cs"/>
              </a:rPr>
              <a:t>递归联系或一元联系</a:t>
            </a:r>
            <a:endParaRPr lang="en-US" altLang="zh-CN" sz="3200" dirty="0" smtClean="0">
              <a:cs typeface="+mn-cs"/>
            </a:endParaRPr>
          </a:p>
          <a:p>
            <a:pPr lvl="1" eaLnBrk="1" hangingPunct="1">
              <a:defRPr/>
            </a:pPr>
            <a:r>
              <a:rPr lang="zh-CN" altLang="zh-CN" sz="3200" dirty="0" smtClean="0">
                <a:cs typeface="+mn-cs"/>
              </a:rPr>
              <a:t>二元联系</a:t>
            </a:r>
            <a:endParaRPr lang="en-US" altLang="zh-CN" sz="3200" dirty="0" smtClean="0">
              <a:cs typeface="+mn-cs"/>
            </a:endParaRPr>
          </a:p>
          <a:p>
            <a:pPr lvl="1" eaLnBrk="1" hangingPunct="1">
              <a:defRPr/>
            </a:pPr>
            <a:r>
              <a:rPr lang="zh-CN" altLang="zh-CN" sz="3200" dirty="0" smtClean="0">
                <a:cs typeface="+mn-cs"/>
              </a:rPr>
              <a:t>三元联系</a:t>
            </a:r>
            <a:endParaRPr lang="zh-CN" altLang="en-US" sz="3200" dirty="0" smtClean="0"/>
          </a:p>
        </p:txBody>
      </p:sp>
      <p:sp>
        <p:nvSpPr>
          <p:cNvPr id="5" name="日期占位符 4"/>
          <p:cNvSpPr>
            <a:spLocks noGrp="1"/>
          </p:cNvSpPr>
          <p:nvPr>
            <p:ph type="dt" sz="half" idx="10"/>
          </p:nvPr>
        </p:nvSpPr>
        <p:spPr/>
        <p:txBody>
          <a:bodyPr/>
          <a:lstStyle/>
          <a:p>
            <a:pPr>
              <a:defRPr/>
            </a:pPr>
            <a:fld id="{7CAB6199-40D3-4984-B4A3-D98A4B38D7B1}" type="datetime8">
              <a:rPr lang="zh-CN" altLang="en-US" smtClean="0"/>
              <a:t>2016年3月6日11时52分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1" dur="500"/>
                                        <p:tgtEl>
                                          <p:spTgt spid="16387">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5" dur="500"/>
                                        <p:tgtEl>
                                          <p:spTgt spid="16387">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9" dur="500"/>
                                        <p:tgtEl>
                                          <p:spTgt spid="16387">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3"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zh-CN" dirty="0" smtClean="0"/>
              <a:t>递归联系</a:t>
            </a:r>
            <a:endParaRPr lang="zh-CN" altLang="en-US" dirty="0" smtClean="0"/>
          </a:p>
        </p:txBody>
      </p:sp>
      <p:sp>
        <p:nvSpPr>
          <p:cNvPr id="1028" name="内容占位符 2"/>
          <p:cNvSpPr>
            <a:spLocks noGrp="1"/>
          </p:cNvSpPr>
          <p:nvPr>
            <p:ph idx="1"/>
          </p:nvPr>
        </p:nvSpPr>
        <p:spPr>
          <a:xfrm>
            <a:off x="683568" y="1340768"/>
            <a:ext cx="7693025" cy="2138363"/>
          </a:xfrm>
        </p:spPr>
        <p:txBody>
          <a:bodyPr/>
          <a:lstStyle/>
          <a:p>
            <a:r>
              <a:rPr lang="zh-CN" altLang="zh-CN" dirty="0" smtClean="0"/>
              <a:t>指同一实体的实例之间的联系</a:t>
            </a:r>
            <a:r>
              <a:rPr lang="zh-CN" altLang="en-US" dirty="0" smtClean="0"/>
              <a:t>。</a:t>
            </a:r>
            <a:endParaRPr lang="en-US" altLang="zh-CN" dirty="0" smtClean="0"/>
          </a:p>
          <a:p>
            <a:r>
              <a:rPr lang="zh-CN" altLang="en-US" dirty="0" smtClean="0"/>
              <a:t>即：</a:t>
            </a:r>
            <a:r>
              <a:rPr lang="zh-CN" altLang="zh-CN" dirty="0" smtClean="0"/>
              <a:t>实体中的一个实例只与</a:t>
            </a:r>
            <a:r>
              <a:rPr lang="zh-CN" altLang="zh-CN" dirty="0" smtClean="0">
                <a:solidFill>
                  <a:srgbClr val="FF0000"/>
                </a:solidFill>
              </a:rPr>
              <a:t>同一实体</a:t>
            </a:r>
            <a:r>
              <a:rPr lang="zh-CN" altLang="zh-CN" dirty="0" smtClean="0"/>
              <a:t>中的另一个实例相互关联</a:t>
            </a:r>
            <a:r>
              <a:rPr lang="zh-CN" altLang="en-US" dirty="0" smtClean="0"/>
              <a:t>。</a:t>
            </a:r>
            <a:endParaRPr lang="en-US" altLang="zh-CN" dirty="0" smtClean="0"/>
          </a:p>
          <a:p>
            <a:r>
              <a:rPr lang="zh-CN" altLang="en-US" dirty="0" smtClean="0"/>
              <a:t>示例：</a:t>
            </a:r>
          </a:p>
        </p:txBody>
      </p:sp>
      <p:sp>
        <p:nvSpPr>
          <p:cNvPr id="8" name="内容占位符 2"/>
          <p:cNvSpPr txBox="1">
            <a:spLocks/>
          </p:cNvSpPr>
          <p:nvPr/>
        </p:nvSpPr>
        <p:spPr bwMode="auto">
          <a:xfrm>
            <a:off x="4572000" y="3429000"/>
            <a:ext cx="4143375" cy="2499171"/>
          </a:xfrm>
          <a:prstGeom prst="rect">
            <a:avLst/>
          </a:prstGeom>
          <a:noFill/>
          <a:ln w="9525">
            <a:noFill/>
            <a:miter lim="800000"/>
            <a:headEnd/>
            <a:tailEnd/>
          </a:ln>
        </p:spPr>
        <p:txBody>
          <a:bodyPr/>
          <a:lstStyle/>
          <a:p>
            <a:pPr marL="342900" indent="-342900" eaLnBrk="0" hangingPunct="0">
              <a:spcBef>
                <a:spcPct val="20000"/>
              </a:spcBef>
              <a:buClr>
                <a:schemeClr val="tx1"/>
              </a:buClr>
              <a:buSzPct val="75000"/>
              <a:buFont typeface="Wingdings" pitchFamily="2" charset="2"/>
              <a:buChar char="l"/>
              <a:defRPr/>
            </a:pPr>
            <a:r>
              <a:rPr lang="zh-CN" altLang="zh-CN" sz="3000" b="1" dirty="0">
                <a:solidFill>
                  <a:srgbClr val="006600"/>
                </a:solidFill>
                <a:latin typeface="方正姚体" pitchFamily="2" charset="-122"/>
                <a:ea typeface="方正姚体" pitchFamily="2" charset="-122"/>
              </a:rPr>
              <a:t>参与联系的每一个实例都有特定的角色。</a:t>
            </a:r>
            <a:endParaRPr lang="en-US" altLang="zh-CN" sz="3000" b="1" dirty="0">
              <a:solidFill>
                <a:srgbClr val="006600"/>
              </a:solidFill>
              <a:latin typeface="方正姚体" pitchFamily="2" charset="-122"/>
              <a:ea typeface="方正姚体" pitchFamily="2" charset="-122"/>
            </a:endParaRPr>
          </a:p>
          <a:p>
            <a:pPr marL="342900" indent="-342900" eaLnBrk="0" hangingPunct="0">
              <a:spcBef>
                <a:spcPct val="20000"/>
              </a:spcBef>
              <a:buClr>
                <a:schemeClr val="tx1"/>
              </a:buClr>
              <a:buSzPct val="75000"/>
              <a:buFont typeface="Wingdings" pitchFamily="2" charset="2"/>
              <a:buChar char="l"/>
              <a:defRPr/>
            </a:pPr>
            <a:r>
              <a:rPr lang="zh-CN" altLang="zh-CN" sz="3000" b="1" dirty="0">
                <a:solidFill>
                  <a:srgbClr val="006600"/>
                </a:solidFill>
                <a:latin typeface="方正姚体" pitchFamily="2" charset="-122"/>
                <a:ea typeface="方正姚体" pitchFamily="2" charset="-122"/>
              </a:rPr>
              <a:t>联系的角色名确定了每个参与者的功能。</a:t>
            </a:r>
            <a:endParaRPr lang="zh-CN" altLang="en-US" sz="3000" b="1" kern="0" dirty="0">
              <a:solidFill>
                <a:srgbClr val="006600"/>
              </a:solidFill>
              <a:latin typeface="方正姚体" pitchFamily="2" charset="-122"/>
              <a:ea typeface="方正姚体" pitchFamily="2" charset="-122"/>
            </a:endParaRPr>
          </a:p>
        </p:txBody>
      </p:sp>
      <p:sp>
        <p:nvSpPr>
          <p:cNvPr id="10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1"/>
          <p:cNvGraphicFramePr>
            <a:graphicFrameLocks noChangeAspect="1"/>
          </p:cNvGraphicFramePr>
          <p:nvPr/>
        </p:nvGraphicFramePr>
        <p:xfrm>
          <a:off x="2195736" y="3573016"/>
          <a:ext cx="2394720" cy="2304256"/>
        </p:xfrm>
        <a:graphic>
          <a:graphicData uri="http://schemas.openxmlformats.org/presentationml/2006/ole">
            <mc:AlternateContent xmlns:mc="http://schemas.openxmlformats.org/markup-compatibility/2006">
              <mc:Choice xmlns:v="urn:schemas-microsoft-com:vml" Requires="v">
                <p:oleObj spid="_x0000_s27651" name="Visio" r:id="rId3" imgW="1256589" imgH="1204570" progId="Visio.Drawing.11">
                  <p:embed/>
                </p:oleObj>
              </mc:Choice>
              <mc:Fallback>
                <p:oleObj name="Visio" r:id="rId3" imgW="1256589" imgH="120457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3573016"/>
                        <a:ext cx="2394720" cy="2304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日期占位符 6"/>
          <p:cNvSpPr>
            <a:spLocks noGrp="1"/>
          </p:cNvSpPr>
          <p:nvPr>
            <p:ph type="dt" sz="half" idx="10"/>
          </p:nvPr>
        </p:nvSpPr>
        <p:spPr/>
        <p:txBody>
          <a:bodyPr/>
          <a:lstStyle/>
          <a:p>
            <a:pPr>
              <a:defRPr/>
            </a:pPr>
            <a:fld id="{65F9CD18-A904-434C-9A14-E6962E3DBB37}" type="datetime8">
              <a:rPr lang="zh-CN" altLang="en-US" smtClean="0"/>
              <a:t>2016年3月6日11时52分</a:t>
            </a:fld>
            <a:endParaRPr lang="zh-CN" altLang="en-US" dirty="0"/>
          </a:p>
        </p:txBody>
      </p:sp>
      <p:sp>
        <p:nvSpPr>
          <p:cNvPr id="9" name="灯片编号占位符 8"/>
          <p:cNvSpPr>
            <a:spLocks noGrp="1"/>
          </p:cNvSpPr>
          <p:nvPr>
            <p:ph type="sldNum" sz="quarter" idx="12"/>
          </p:nvPr>
        </p:nvSpPr>
        <p:spPr/>
        <p:txBody>
          <a:bodyPr/>
          <a:lstStyle/>
          <a:p>
            <a:pPr>
              <a:defRPr/>
            </a:pPr>
            <a:fld id="{A1C693C5-2466-49C7-9407-97947274FDD1}" type="slidenum">
              <a:rPr lang="zh-CN" altLang="en-US" smtClean="0"/>
              <a:pPr>
                <a:defRPr/>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animEffect transition="in" filter="blinds(horizontal)">
                                      <p:cBhvr>
                                        <p:cTn id="7" dur="500"/>
                                        <p:tgtEl>
                                          <p:spTgt spid="1028">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28">
                                            <p:txEl>
                                              <p:pRg st="1" end="1"/>
                                            </p:txEl>
                                          </p:spTgt>
                                        </p:tgtEl>
                                        <p:attrNameLst>
                                          <p:attrName>style.visibility</p:attrName>
                                        </p:attrNameLst>
                                      </p:cBhvr>
                                      <p:to>
                                        <p:strVal val="visible"/>
                                      </p:to>
                                    </p:set>
                                    <p:animEffect transition="in" filter="blinds(horizontal)">
                                      <p:cBhvr>
                                        <p:cTn id="11" dur="500"/>
                                        <p:tgtEl>
                                          <p:spTgt spid="1028">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28">
                                            <p:txEl>
                                              <p:pRg st="2" end="2"/>
                                            </p:txEl>
                                          </p:spTgt>
                                        </p:tgtEl>
                                        <p:attrNameLst>
                                          <p:attrName>style.visibility</p:attrName>
                                        </p:attrNameLst>
                                      </p:cBhvr>
                                      <p:to>
                                        <p:strVal val="visible"/>
                                      </p:to>
                                    </p:set>
                                    <p:animEffect transition="in" filter="blinds(horizontal)">
                                      <p:cBhvr>
                                        <p:cTn id="15" dur="500"/>
                                        <p:tgtEl>
                                          <p:spTgt spid="1028">
                                            <p:txEl>
                                              <p:pRg st="2" end="2"/>
                                            </p:txEl>
                                          </p:spTgt>
                                        </p:tgtEl>
                                      </p:cBhvr>
                                    </p:animEffect>
                                  </p:childTnLst>
                                </p:cTn>
                              </p:par>
                            </p:childTnLst>
                          </p:cTn>
                        </p:par>
                        <p:par>
                          <p:cTn id="16" fill="hold">
                            <p:stCondLst>
                              <p:cond delay="1500"/>
                            </p:stCondLst>
                            <p:childTnLst>
                              <p:par>
                                <p:cTn id="17" presetID="55" presetClass="entr"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1000" fill="hold"/>
                                        <p:tgtEl>
                                          <p:spTgt spid="1026"/>
                                        </p:tgtEl>
                                        <p:attrNameLst>
                                          <p:attrName>ppt_w</p:attrName>
                                        </p:attrNameLst>
                                      </p:cBhvr>
                                      <p:tavLst>
                                        <p:tav tm="0">
                                          <p:val>
                                            <p:strVal val="#ppt_w*0.70"/>
                                          </p:val>
                                        </p:tav>
                                        <p:tav tm="100000">
                                          <p:val>
                                            <p:strVal val="#ppt_w"/>
                                          </p:val>
                                        </p:tav>
                                      </p:tavLst>
                                    </p:anim>
                                    <p:anim calcmode="lin" valueType="num">
                                      <p:cBhvr>
                                        <p:cTn id="20" dur="1000" fill="hold"/>
                                        <p:tgtEl>
                                          <p:spTgt spid="1026"/>
                                        </p:tgtEl>
                                        <p:attrNameLst>
                                          <p:attrName>ppt_h</p:attrName>
                                        </p:attrNameLst>
                                      </p:cBhvr>
                                      <p:tavLst>
                                        <p:tav tm="0">
                                          <p:val>
                                            <p:strVal val="#ppt_h"/>
                                          </p:val>
                                        </p:tav>
                                        <p:tav tm="100000">
                                          <p:val>
                                            <p:strVal val="#ppt_h"/>
                                          </p:val>
                                        </p:tav>
                                      </p:tavLst>
                                    </p:anim>
                                    <p:animEffect transition="in" filter="fade">
                                      <p:cBhvr>
                                        <p:cTn id="21" dur="1000"/>
                                        <p:tgtEl>
                                          <p:spTgt spid="1026"/>
                                        </p:tgtEl>
                                      </p:cBhvr>
                                    </p:animEffect>
                                  </p:childTnLst>
                                </p:cTn>
                              </p:par>
                            </p:childTnLst>
                          </p:cTn>
                        </p:par>
                        <p:par>
                          <p:cTn id="22" fill="hold">
                            <p:stCondLst>
                              <p:cond delay="2500"/>
                            </p:stCondLst>
                            <p:childTnLst>
                              <p:par>
                                <p:cTn id="23" presetID="3" presetClass="entr" presetSubtype="1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cs typeface="+mn-cs"/>
              </a:rPr>
              <a:t>二元联系</a:t>
            </a:r>
            <a:endParaRPr lang="zh-CN" altLang="en-US" dirty="0"/>
          </a:p>
        </p:txBody>
      </p:sp>
      <p:sp>
        <p:nvSpPr>
          <p:cNvPr id="3" name="内容占位符 2"/>
          <p:cNvSpPr>
            <a:spLocks noGrp="1"/>
          </p:cNvSpPr>
          <p:nvPr>
            <p:ph idx="1"/>
          </p:nvPr>
        </p:nvSpPr>
        <p:spPr>
          <a:xfrm>
            <a:off x="683568" y="1340768"/>
            <a:ext cx="5472608" cy="4320480"/>
          </a:xfrm>
        </p:spPr>
        <p:txBody>
          <a:bodyPr/>
          <a:lstStyle/>
          <a:p>
            <a:pPr>
              <a:defRPr/>
            </a:pPr>
            <a:r>
              <a:rPr lang="zh-CN" altLang="zh-CN" sz="3400" dirty="0" smtClean="0"/>
              <a:t>指</a:t>
            </a:r>
            <a:r>
              <a:rPr lang="zh-CN" altLang="zh-CN" sz="3400" dirty="0" smtClean="0">
                <a:solidFill>
                  <a:srgbClr val="FF0000"/>
                </a:solidFill>
              </a:rPr>
              <a:t>两个实体</a:t>
            </a:r>
            <a:r>
              <a:rPr lang="zh-CN" altLang="zh-CN" sz="3400" dirty="0" smtClean="0"/>
              <a:t>之间的关联</a:t>
            </a:r>
            <a:r>
              <a:rPr lang="zh-CN" altLang="en-US" sz="3400" dirty="0" smtClean="0"/>
              <a:t>。</a:t>
            </a:r>
            <a:r>
              <a:rPr lang="zh-CN" altLang="zh-CN" sz="3400" dirty="0" smtClean="0"/>
              <a:t>如</a:t>
            </a:r>
            <a:r>
              <a:rPr lang="zh-CN" altLang="en-US" sz="3400" dirty="0" smtClean="0"/>
              <a:t>：</a:t>
            </a:r>
            <a:endParaRPr lang="en-US" altLang="zh-CN" sz="3400" dirty="0" smtClean="0"/>
          </a:p>
          <a:p>
            <a:pPr lvl="1">
              <a:defRPr/>
            </a:pPr>
            <a:r>
              <a:rPr lang="zh-CN" altLang="zh-CN" sz="3400" dirty="0" smtClean="0">
                <a:cs typeface="+mn-cs"/>
              </a:rPr>
              <a:t>部门和职工</a:t>
            </a:r>
            <a:endParaRPr lang="en-US" altLang="zh-CN" sz="3400" dirty="0" smtClean="0">
              <a:cs typeface="+mn-cs"/>
            </a:endParaRPr>
          </a:p>
          <a:p>
            <a:pPr lvl="1">
              <a:defRPr/>
            </a:pPr>
            <a:r>
              <a:rPr lang="zh-CN" altLang="zh-CN" sz="3400" dirty="0" smtClean="0">
                <a:cs typeface="+mn-cs"/>
              </a:rPr>
              <a:t>班和学生</a:t>
            </a:r>
            <a:endParaRPr lang="en-US" altLang="zh-CN" sz="3400" dirty="0" smtClean="0">
              <a:cs typeface="+mn-cs"/>
            </a:endParaRPr>
          </a:p>
          <a:p>
            <a:pPr lvl="1">
              <a:defRPr/>
            </a:pPr>
            <a:r>
              <a:rPr lang="zh-CN" altLang="zh-CN" sz="3400" dirty="0" smtClean="0">
                <a:cs typeface="+mn-cs"/>
              </a:rPr>
              <a:t>学生和课程</a:t>
            </a:r>
            <a:endParaRPr lang="en-US" altLang="zh-CN" sz="3400" dirty="0" smtClean="0">
              <a:cs typeface="+mn-cs"/>
            </a:endParaRPr>
          </a:p>
          <a:p>
            <a:pPr>
              <a:defRPr/>
            </a:pPr>
            <a:r>
              <a:rPr lang="zh-CN" altLang="zh-CN" sz="3400" dirty="0" smtClean="0"/>
              <a:t>是最常见的联系</a:t>
            </a:r>
            <a:r>
              <a:rPr lang="zh-CN" altLang="en-US" sz="3400" dirty="0" smtClean="0"/>
              <a:t>。</a:t>
            </a:r>
            <a:endParaRPr lang="zh-CN" altLang="en-US" sz="3400" dirty="0"/>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1"/>
          <p:cNvGraphicFramePr>
            <a:graphicFrameLocks noChangeAspect="1"/>
          </p:cNvGraphicFramePr>
          <p:nvPr/>
        </p:nvGraphicFramePr>
        <p:xfrm>
          <a:off x="5868144" y="1988839"/>
          <a:ext cx="2160240" cy="3993589"/>
        </p:xfrm>
        <a:graphic>
          <a:graphicData uri="http://schemas.openxmlformats.org/presentationml/2006/ole">
            <mc:AlternateContent xmlns:mc="http://schemas.openxmlformats.org/markup-compatibility/2006">
              <mc:Choice xmlns:v="urn:schemas-microsoft-com:vml" Requires="v">
                <p:oleObj spid="_x0000_s28675" name="Visio" r:id="rId3" imgW="754604" imgH="1393789" progId="Visio.Drawing.11">
                  <p:embed/>
                </p:oleObj>
              </mc:Choice>
              <mc:Fallback>
                <p:oleObj name="Visio" r:id="rId3" imgW="754604" imgH="139378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1988839"/>
                        <a:ext cx="2160240" cy="3993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日期占位符 5"/>
          <p:cNvSpPr>
            <a:spLocks noGrp="1"/>
          </p:cNvSpPr>
          <p:nvPr>
            <p:ph type="dt" sz="half" idx="10"/>
          </p:nvPr>
        </p:nvSpPr>
        <p:spPr/>
        <p:txBody>
          <a:bodyPr/>
          <a:lstStyle/>
          <a:p>
            <a:pPr>
              <a:defRPr/>
            </a:pPr>
            <a:fld id="{52BFCBCB-C17F-4CE5-9C28-24E4A4DD06F6}" type="datetime8">
              <a:rPr lang="zh-CN" altLang="en-US" smtClean="0"/>
              <a:t>2016年3月6日11时52分</a:t>
            </a:fld>
            <a:endParaRPr lang="zh-CN" altLang="en-US" dirty="0"/>
          </a:p>
        </p:txBody>
      </p:sp>
      <p:sp>
        <p:nvSpPr>
          <p:cNvPr id="7" name="灯片编号占位符 6"/>
          <p:cNvSpPr>
            <a:spLocks noGrp="1"/>
          </p:cNvSpPr>
          <p:nvPr>
            <p:ph type="sldNum" sz="quarter" idx="12"/>
          </p:nvPr>
        </p:nvSpPr>
        <p:spPr/>
        <p:txBody>
          <a:bodyPr/>
          <a:lstStyle/>
          <a:p>
            <a:pPr>
              <a:defRPr/>
            </a:pPr>
            <a:fld id="{A1C693C5-2466-49C7-9407-97947274FDD1}" type="slidenum">
              <a:rPr lang="zh-CN" altLang="en-US" smtClean="0"/>
              <a:pPr>
                <a:defRPr/>
              </a:pPr>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2050"/>
                                        </p:tgtEl>
                                        <p:attrNameLst>
                                          <p:attrName>style.visibility</p:attrName>
                                        </p:attrNameLst>
                                      </p:cBhvr>
                                      <p:to>
                                        <p:strVal val="visible"/>
                                      </p:to>
                                    </p:set>
                                    <p:anim calcmode="lin" valueType="num">
                                      <p:cBhvr>
                                        <p:cTn id="28" dur="1000" fill="hold"/>
                                        <p:tgtEl>
                                          <p:spTgt spid="2050"/>
                                        </p:tgtEl>
                                        <p:attrNameLst>
                                          <p:attrName>ppt_w</p:attrName>
                                        </p:attrNameLst>
                                      </p:cBhvr>
                                      <p:tavLst>
                                        <p:tav tm="0">
                                          <p:val>
                                            <p:strVal val="#ppt_w*0.70"/>
                                          </p:val>
                                        </p:tav>
                                        <p:tav tm="100000">
                                          <p:val>
                                            <p:strVal val="#ppt_w"/>
                                          </p:val>
                                        </p:tav>
                                      </p:tavLst>
                                    </p:anim>
                                    <p:anim calcmode="lin" valueType="num">
                                      <p:cBhvr>
                                        <p:cTn id="29" dur="1000" fill="hold"/>
                                        <p:tgtEl>
                                          <p:spTgt spid="2050"/>
                                        </p:tgtEl>
                                        <p:attrNameLst>
                                          <p:attrName>ppt_h</p:attrName>
                                        </p:attrNameLst>
                                      </p:cBhvr>
                                      <p:tavLst>
                                        <p:tav tm="0">
                                          <p:val>
                                            <p:strVal val="#ppt_h"/>
                                          </p:val>
                                        </p:tav>
                                        <p:tav tm="100000">
                                          <p:val>
                                            <p:strVal val="#ppt_h"/>
                                          </p:val>
                                        </p:tav>
                                      </p:tavLst>
                                    </p:anim>
                                    <p:animEffect transition="in" filter="fade">
                                      <p:cBhvr>
                                        <p:cTn id="30"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cs typeface="+mn-cs"/>
              </a:rPr>
              <a:t>三元联系</a:t>
            </a:r>
            <a:endParaRPr lang="zh-CN" altLang="en-US" dirty="0"/>
          </a:p>
        </p:txBody>
      </p:sp>
      <p:sp>
        <p:nvSpPr>
          <p:cNvPr id="3076" name="内容占位符 2"/>
          <p:cNvSpPr>
            <a:spLocks noGrp="1"/>
          </p:cNvSpPr>
          <p:nvPr>
            <p:ph idx="1"/>
          </p:nvPr>
        </p:nvSpPr>
        <p:spPr>
          <a:xfrm>
            <a:off x="611560" y="1340768"/>
            <a:ext cx="8136904" cy="2160240"/>
          </a:xfrm>
        </p:spPr>
        <p:txBody>
          <a:bodyPr/>
          <a:lstStyle/>
          <a:p>
            <a:r>
              <a:rPr lang="zh-CN" altLang="zh-CN" sz="3400" dirty="0" smtClean="0"/>
              <a:t>指</a:t>
            </a:r>
            <a:r>
              <a:rPr lang="zh-CN" altLang="zh-CN" sz="3400" dirty="0" smtClean="0">
                <a:solidFill>
                  <a:srgbClr val="FF0000"/>
                </a:solidFill>
              </a:rPr>
              <a:t>三个实体</a:t>
            </a:r>
            <a:r>
              <a:rPr lang="zh-CN" altLang="zh-CN" sz="3400" dirty="0" smtClean="0"/>
              <a:t>之间的关联</a:t>
            </a:r>
            <a:r>
              <a:rPr lang="zh-CN" altLang="en-US" sz="3400" dirty="0" smtClean="0"/>
              <a:t>。</a:t>
            </a:r>
            <a:endParaRPr lang="en-US" altLang="zh-CN" sz="3400" dirty="0" smtClean="0"/>
          </a:p>
          <a:p>
            <a:r>
              <a:rPr lang="zh-CN" altLang="zh-CN" sz="3400" dirty="0" smtClean="0"/>
              <a:t>其联系的度为</a:t>
            </a:r>
            <a:r>
              <a:rPr lang="en-US" altLang="zh-CN" sz="3400" dirty="0" smtClean="0"/>
              <a:t>3</a:t>
            </a:r>
            <a:r>
              <a:rPr lang="zh-CN" altLang="zh-CN" sz="3400" dirty="0" smtClean="0"/>
              <a:t>。</a:t>
            </a:r>
            <a:endParaRPr lang="en-US" altLang="zh-CN" sz="3400" dirty="0" smtClean="0"/>
          </a:p>
          <a:p>
            <a:r>
              <a:rPr lang="zh-CN" altLang="zh-CN" sz="3400" dirty="0" smtClean="0"/>
              <a:t>用一个与三个实体相连接的菱形表示</a:t>
            </a:r>
            <a:r>
              <a:rPr lang="zh-CN" altLang="en-US" sz="3400" dirty="0" smtClean="0"/>
              <a:t>。</a:t>
            </a:r>
          </a:p>
        </p:txBody>
      </p:sp>
      <p:sp>
        <p:nvSpPr>
          <p:cNvPr id="307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307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3"/>
          <p:cNvGraphicFramePr>
            <a:graphicFrameLocks noChangeAspect="1"/>
          </p:cNvGraphicFramePr>
          <p:nvPr/>
        </p:nvGraphicFramePr>
        <p:xfrm>
          <a:off x="2699792" y="3356992"/>
          <a:ext cx="3024336" cy="2659002"/>
        </p:xfrm>
        <a:graphic>
          <a:graphicData uri="http://schemas.openxmlformats.org/presentationml/2006/ole">
            <mc:AlternateContent xmlns:mc="http://schemas.openxmlformats.org/markup-compatibility/2006">
              <mc:Choice xmlns:v="urn:schemas-microsoft-com:vml" Requires="v">
                <p:oleObj spid="_x0000_s29699" name="Visio" r:id="rId3" imgW="1582684" imgH="1393789" progId="Visio.Drawing.11">
                  <p:embed/>
                </p:oleObj>
              </mc:Choice>
              <mc:Fallback>
                <p:oleObj name="Visio" r:id="rId3" imgW="1582684" imgH="1393789"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3356992"/>
                        <a:ext cx="3024336" cy="26590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日期占位符 6"/>
          <p:cNvSpPr>
            <a:spLocks noGrp="1"/>
          </p:cNvSpPr>
          <p:nvPr>
            <p:ph type="dt" sz="half" idx="10"/>
          </p:nvPr>
        </p:nvSpPr>
        <p:spPr/>
        <p:txBody>
          <a:bodyPr/>
          <a:lstStyle/>
          <a:p>
            <a:pPr>
              <a:defRPr/>
            </a:pPr>
            <a:fld id="{DBB50DC2-294D-4FB6-92B7-EAF700CE1FE6}" type="datetime8">
              <a:rPr lang="zh-CN" altLang="en-US" smtClean="0"/>
              <a:t>2016年3月6日11时52分</a:t>
            </a:fld>
            <a:endParaRPr lang="zh-CN" altLang="en-US" dirty="0"/>
          </a:p>
        </p:txBody>
      </p:sp>
      <p:sp>
        <p:nvSpPr>
          <p:cNvPr id="8" name="灯片编号占位符 7"/>
          <p:cNvSpPr>
            <a:spLocks noGrp="1"/>
          </p:cNvSpPr>
          <p:nvPr>
            <p:ph type="sldNum" sz="quarter" idx="12"/>
          </p:nvPr>
        </p:nvSpPr>
        <p:spPr/>
        <p:txBody>
          <a:bodyPr/>
          <a:lstStyle/>
          <a:p>
            <a:pPr>
              <a:defRPr/>
            </a:pPr>
            <a:fld id="{A1C693C5-2466-49C7-9407-97947274FDD1}" type="slidenum">
              <a:rPr lang="zh-CN" altLang="en-US" smtClean="0"/>
              <a:pPr>
                <a:defRPr/>
              </a:pPr>
              <a:t>17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Effect transition="in" filter="blinds(horizontal)">
                                      <p:cBhvr>
                                        <p:cTn id="7" dur="500"/>
                                        <p:tgtEl>
                                          <p:spTgt spid="3076">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076">
                                            <p:txEl>
                                              <p:pRg st="1" end="1"/>
                                            </p:txEl>
                                          </p:spTgt>
                                        </p:tgtEl>
                                        <p:attrNameLst>
                                          <p:attrName>style.visibility</p:attrName>
                                        </p:attrNameLst>
                                      </p:cBhvr>
                                      <p:to>
                                        <p:strVal val="visible"/>
                                      </p:to>
                                    </p:set>
                                    <p:animEffect transition="in" filter="blinds(horizontal)">
                                      <p:cBhvr>
                                        <p:cTn id="11" dur="500"/>
                                        <p:tgtEl>
                                          <p:spTgt spid="3076">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076">
                                            <p:txEl>
                                              <p:pRg st="2" end="2"/>
                                            </p:txEl>
                                          </p:spTgt>
                                        </p:tgtEl>
                                        <p:attrNameLst>
                                          <p:attrName>style.visibility</p:attrName>
                                        </p:attrNameLst>
                                      </p:cBhvr>
                                      <p:to>
                                        <p:strVal val="visible"/>
                                      </p:to>
                                    </p:set>
                                    <p:animEffect transition="in" filter="blinds(horizontal)">
                                      <p:cBhvr>
                                        <p:cTn id="15" dur="500"/>
                                        <p:tgtEl>
                                          <p:spTgt spid="307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checkerboard(across)">
                                      <p:cBhvr>
                                        <p:cTn id="2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cs typeface="+mn-cs"/>
              </a:rPr>
              <a:t>联系的连接性</a:t>
            </a:r>
            <a:endParaRPr lang="zh-CN" altLang="en-US" dirty="0"/>
          </a:p>
        </p:txBody>
      </p:sp>
      <p:sp>
        <p:nvSpPr>
          <p:cNvPr id="32771" name="内容占位符 2"/>
          <p:cNvSpPr>
            <a:spLocks noGrp="1"/>
          </p:cNvSpPr>
          <p:nvPr>
            <p:ph idx="1"/>
          </p:nvPr>
        </p:nvSpPr>
        <p:spPr/>
        <p:txBody>
          <a:bodyPr/>
          <a:lstStyle/>
          <a:p>
            <a:r>
              <a:rPr lang="zh-CN" altLang="zh-CN" sz="3200" dirty="0" smtClean="0"/>
              <a:t>描述联系中相关联实体间映射的约束</a:t>
            </a:r>
            <a:r>
              <a:rPr lang="zh-CN" altLang="en-US" sz="3200" dirty="0" smtClean="0"/>
              <a:t>。</a:t>
            </a:r>
            <a:endParaRPr lang="en-US" altLang="zh-CN" sz="3200" dirty="0" smtClean="0"/>
          </a:p>
          <a:p>
            <a:r>
              <a:rPr lang="zh-CN" altLang="zh-CN" sz="3200" dirty="0" smtClean="0"/>
              <a:t>取值为“一”或“多个”</a:t>
            </a:r>
            <a:r>
              <a:rPr lang="zh-CN" altLang="en-US" sz="3200" dirty="0" smtClean="0"/>
              <a:t>。</a:t>
            </a:r>
            <a:endParaRPr lang="en-US" altLang="zh-CN" sz="3200" dirty="0" smtClean="0"/>
          </a:p>
          <a:p>
            <a:r>
              <a:rPr lang="zh-CN" altLang="en-US" sz="3200" dirty="0" smtClean="0"/>
              <a:t>例如：</a:t>
            </a:r>
            <a:r>
              <a:rPr lang="zh-CN" altLang="zh-CN" sz="3200" dirty="0" smtClean="0"/>
              <a:t>实体“部门”和“职工”之间为一对多的联系，即对“职工”实体中的多个实例，在“部门”中至多有一个实例与其关联。</a:t>
            </a:r>
            <a:endParaRPr lang="en-US" altLang="zh-CN" sz="3200" dirty="0" smtClean="0"/>
          </a:p>
          <a:p>
            <a:r>
              <a:rPr lang="zh-CN" altLang="zh-CN" sz="3200" dirty="0" smtClean="0"/>
              <a:t>实际的连接数目称为联系连接的</a:t>
            </a:r>
            <a:r>
              <a:rPr lang="zh-CN" altLang="zh-CN" sz="3200" dirty="0" smtClean="0">
                <a:solidFill>
                  <a:srgbClr val="FF0000"/>
                </a:solidFill>
              </a:rPr>
              <a:t>基数</a:t>
            </a:r>
            <a:r>
              <a:rPr lang="zh-CN" altLang="zh-CN" sz="3200" dirty="0" smtClean="0"/>
              <a:t>。</a:t>
            </a:r>
            <a:endParaRPr lang="zh-CN" altLang="en-US" sz="3200" dirty="0" smtClean="0"/>
          </a:p>
        </p:txBody>
      </p:sp>
      <p:sp>
        <p:nvSpPr>
          <p:cNvPr id="4" name="日期占位符 3"/>
          <p:cNvSpPr>
            <a:spLocks noGrp="1"/>
          </p:cNvSpPr>
          <p:nvPr>
            <p:ph type="dt" sz="half" idx="10"/>
          </p:nvPr>
        </p:nvSpPr>
        <p:spPr/>
        <p:txBody>
          <a:bodyPr/>
          <a:lstStyle/>
          <a:p>
            <a:pPr>
              <a:defRPr/>
            </a:pPr>
            <a:fld id="{990A0216-1286-4C3C-A558-BA87D9C12BBB}"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7" dur="500"/>
                                        <p:tgtEl>
                                          <p:spTgt spid="32771">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11" dur="500"/>
                                        <p:tgtEl>
                                          <p:spTgt spid="32771">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15" dur="500"/>
                                        <p:tgtEl>
                                          <p:spTgt spid="32771">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19"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r>
              <a:rPr lang="zh-CN" altLang="zh-CN" dirty="0" smtClean="0"/>
              <a:t>三种</a:t>
            </a:r>
            <a:r>
              <a:rPr lang="zh-CN" altLang="en-US" dirty="0" smtClean="0"/>
              <a:t>基本</a:t>
            </a:r>
            <a:r>
              <a:rPr lang="zh-CN" altLang="zh-CN" dirty="0" smtClean="0"/>
              <a:t>二元联系</a:t>
            </a:r>
            <a:r>
              <a:rPr lang="zh-CN" altLang="en-US" dirty="0" smtClean="0"/>
              <a:t>示例</a:t>
            </a:r>
          </a:p>
        </p:txBody>
      </p:sp>
      <p:sp>
        <p:nvSpPr>
          <p:cNvPr id="410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 name="日期占位符 5"/>
          <p:cNvSpPr>
            <a:spLocks noGrp="1"/>
          </p:cNvSpPr>
          <p:nvPr>
            <p:ph type="dt" sz="half" idx="10"/>
          </p:nvPr>
        </p:nvSpPr>
        <p:spPr/>
        <p:txBody>
          <a:bodyPr/>
          <a:lstStyle/>
          <a:p>
            <a:pPr>
              <a:defRPr/>
            </a:pPr>
            <a:fld id="{A49BBEA7-653E-4175-8CAB-06486552E3FC}" type="datetime8">
              <a:rPr lang="zh-CN" altLang="en-US" smtClean="0"/>
              <a:t>2016年3月6日11时52分</a:t>
            </a:fld>
            <a:endParaRPr lang="zh-CN" altLang="en-US" dirty="0"/>
          </a:p>
        </p:txBody>
      </p:sp>
      <p:sp>
        <p:nvSpPr>
          <p:cNvPr id="7" name="灯片编号占位符 6"/>
          <p:cNvSpPr>
            <a:spLocks noGrp="1"/>
          </p:cNvSpPr>
          <p:nvPr>
            <p:ph type="sldNum" sz="quarter" idx="12"/>
          </p:nvPr>
        </p:nvSpPr>
        <p:spPr/>
        <p:txBody>
          <a:bodyPr/>
          <a:lstStyle/>
          <a:p>
            <a:pPr>
              <a:defRPr/>
            </a:pPr>
            <a:fld id="{A1C693C5-2466-49C7-9407-97947274FDD1}" type="slidenum">
              <a:rPr lang="zh-CN" altLang="en-US" smtClean="0"/>
              <a:pPr>
                <a:defRPr/>
              </a:pPr>
              <a:t>19</a:t>
            </a:fld>
            <a:endParaRPr lang="zh-CN" altLang="en-US"/>
          </a:p>
        </p:txBody>
      </p:sp>
      <p:sp>
        <p:nvSpPr>
          <p:cNvPr id="3072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072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726" name="Object 6"/>
          <p:cNvGraphicFramePr>
            <a:graphicFrameLocks noChangeAspect="1"/>
          </p:cNvGraphicFramePr>
          <p:nvPr/>
        </p:nvGraphicFramePr>
        <p:xfrm>
          <a:off x="683568" y="1556792"/>
          <a:ext cx="7866627" cy="3600400"/>
        </p:xfrm>
        <a:graphic>
          <a:graphicData uri="http://schemas.openxmlformats.org/presentationml/2006/ole">
            <mc:AlternateContent xmlns:mc="http://schemas.openxmlformats.org/markup-compatibility/2006">
              <mc:Choice xmlns:v="urn:schemas-microsoft-com:vml" Requires="v">
                <p:oleObj spid="_x0000_s30727" name="Visio" r:id="rId3" imgW="3040522" imgH="1393789" progId="Visio.Drawing.11">
                  <p:embed/>
                </p:oleObj>
              </mc:Choice>
              <mc:Fallback>
                <p:oleObj name="Visio" r:id="rId3" imgW="3040522" imgH="1393789" progId="Visio.Drawing.1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556792"/>
                        <a:ext cx="7866627" cy="36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0726"/>
                                        </p:tgtEl>
                                        <p:attrNameLst>
                                          <p:attrName>style.visibility</p:attrName>
                                        </p:attrNameLst>
                                      </p:cBhvr>
                                      <p:to>
                                        <p:strVal val="visible"/>
                                      </p:to>
                                    </p:set>
                                    <p:animEffect transition="in" filter="blinds(horizontal)">
                                      <p:cBhvr>
                                        <p:cTn id="7"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574674" y="304800"/>
            <a:ext cx="8173789" cy="819150"/>
          </a:xfrm>
        </p:spPr>
        <p:txBody>
          <a:bodyPr/>
          <a:lstStyle/>
          <a:p>
            <a:pPr algn="ctr" eaLnBrk="1" hangingPunct="1"/>
            <a:r>
              <a:rPr lang="zh-CN" altLang="en-US" sz="4000" b="1" dirty="0" smtClean="0">
                <a:solidFill>
                  <a:srgbClr val="0039AC"/>
                </a:solidFill>
                <a:latin typeface="华文楷体" pitchFamily="2" charset="-122"/>
                <a:ea typeface="华文楷体" pitchFamily="2" charset="-122"/>
              </a:rPr>
              <a:t>第</a:t>
            </a:r>
            <a:r>
              <a:rPr lang="en-US" altLang="zh-CN" sz="4000" b="1" dirty="0" smtClean="0">
                <a:solidFill>
                  <a:srgbClr val="0039AC"/>
                </a:solidFill>
                <a:latin typeface="华文楷体" pitchFamily="2" charset="-122"/>
                <a:ea typeface="华文楷体" pitchFamily="2" charset="-122"/>
              </a:rPr>
              <a:t>9</a:t>
            </a:r>
            <a:r>
              <a:rPr lang="zh-CN" altLang="en-US" sz="4000" b="1" dirty="0" smtClean="0">
                <a:solidFill>
                  <a:srgbClr val="0039AC"/>
                </a:solidFill>
                <a:latin typeface="华文楷体" pitchFamily="2" charset="-122"/>
                <a:ea typeface="华文楷体" pitchFamily="2" charset="-122"/>
              </a:rPr>
              <a:t>章</a:t>
            </a:r>
            <a:r>
              <a:rPr lang="zh-CN" altLang="en-US" sz="4400" b="1" dirty="0" smtClean="0">
                <a:solidFill>
                  <a:srgbClr val="0039AC"/>
                </a:solidFill>
                <a:latin typeface="华文楷体" pitchFamily="2" charset="-122"/>
                <a:ea typeface="华文楷体" pitchFamily="2" charset="-122"/>
              </a:rPr>
              <a:t> </a:t>
            </a:r>
            <a:r>
              <a:rPr lang="zh-CN" altLang="en-US" sz="4400" b="1" dirty="0" smtClean="0">
                <a:solidFill>
                  <a:srgbClr val="0039AC"/>
                </a:solidFill>
                <a:latin typeface="华文楷体" pitchFamily="2" charset="-122"/>
                <a:ea typeface="华文楷体" pitchFamily="2" charset="-122"/>
              </a:rPr>
              <a:t>实体联系模型</a:t>
            </a:r>
            <a:endParaRPr lang="zh-CN" altLang="en-US" sz="4000" b="1" dirty="0" smtClean="0">
              <a:solidFill>
                <a:srgbClr val="0039AC"/>
              </a:solidFill>
              <a:latin typeface="华文楷体" pitchFamily="2" charset="-122"/>
              <a:ea typeface="华文楷体" pitchFamily="2" charset="-122"/>
            </a:endParaRPr>
          </a:p>
        </p:txBody>
      </p:sp>
      <p:sp>
        <p:nvSpPr>
          <p:cNvPr id="12291" name="Rectangle 3"/>
          <p:cNvSpPr>
            <a:spLocks noGrp="1" noChangeArrowheads="1"/>
          </p:cNvSpPr>
          <p:nvPr>
            <p:ph type="body" idx="4294967295"/>
          </p:nvPr>
        </p:nvSpPr>
        <p:spPr>
          <a:xfrm>
            <a:off x="1259632" y="1628800"/>
            <a:ext cx="6840611" cy="3687837"/>
          </a:xfrm>
        </p:spPr>
        <p:txBody>
          <a:bodyPr/>
          <a:lstStyle/>
          <a:p>
            <a:r>
              <a:rPr lang="en-US" altLang="zh-CN" sz="4000" b="1" dirty="0" smtClean="0">
                <a:latin typeface="仿宋_GB2312" pitchFamily="49" charset="-122"/>
                <a:ea typeface="仿宋_GB2312" pitchFamily="49" charset="-122"/>
              </a:rPr>
              <a:t>9.1 </a:t>
            </a:r>
            <a:r>
              <a:rPr lang="en-US" altLang="zh-CN" sz="4000" b="1" dirty="0" smtClean="0">
                <a:latin typeface="仿宋_GB2312" pitchFamily="49" charset="-122"/>
                <a:ea typeface="仿宋_GB2312" pitchFamily="49" charset="-122"/>
              </a:rPr>
              <a:t>E-R</a:t>
            </a:r>
            <a:r>
              <a:rPr lang="zh-CN" altLang="zh-CN" sz="4000" b="1" dirty="0" smtClean="0">
                <a:latin typeface="仿宋_GB2312" pitchFamily="49" charset="-122"/>
                <a:ea typeface="仿宋_GB2312" pitchFamily="49" charset="-122"/>
              </a:rPr>
              <a:t>模型的基本概念</a:t>
            </a:r>
            <a:endParaRPr lang="en-US" altLang="zh-CN" sz="4000" b="1" dirty="0" smtClean="0">
              <a:latin typeface="仿宋_GB2312" pitchFamily="49" charset="-122"/>
              <a:ea typeface="仿宋_GB2312" pitchFamily="49" charset="-122"/>
            </a:endParaRPr>
          </a:p>
          <a:p>
            <a:r>
              <a:rPr lang="en-US" altLang="zh-CN" sz="4000" b="1" dirty="0" smtClean="0">
                <a:latin typeface="仿宋_GB2312" pitchFamily="49" charset="-122"/>
                <a:ea typeface="仿宋_GB2312" pitchFamily="49" charset="-122"/>
              </a:rPr>
              <a:t>9.2 E-R</a:t>
            </a:r>
            <a:r>
              <a:rPr lang="zh-CN" altLang="zh-CN" sz="4000" b="1" dirty="0" smtClean="0">
                <a:latin typeface="仿宋_GB2312" pitchFamily="49" charset="-122"/>
                <a:ea typeface="仿宋_GB2312" pitchFamily="49" charset="-122"/>
              </a:rPr>
              <a:t>图符号</a:t>
            </a:r>
            <a:endParaRPr lang="en-US" altLang="zh-CN" sz="4000" b="1" dirty="0" smtClean="0">
              <a:latin typeface="仿宋_GB2312" pitchFamily="49" charset="-122"/>
              <a:ea typeface="仿宋_GB2312" pitchFamily="49" charset="-122"/>
            </a:endParaRPr>
          </a:p>
        </p:txBody>
      </p:sp>
      <p:sp>
        <p:nvSpPr>
          <p:cNvPr id="12292" name="日期占位符 3"/>
          <p:cNvSpPr>
            <a:spLocks noGrp="1"/>
          </p:cNvSpPr>
          <p:nvPr>
            <p:ph type="dt" sz="quarter" idx="10"/>
          </p:nvPr>
        </p:nvSpPr>
        <p:spPr>
          <a:xfrm>
            <a:off x="609600" y="6245225"/>
            <a:ext cx="2090738" cy="476250"/>
          </a:xfrm>
          <a:noFill/>
        </p:spPr>
        <p:txBody>
          <a:bodyPr/>
          <a:lstStyle/>
          <a:p>
            <a:fld id="{3FB38B02-1C61-423B-8D60-B0726BBE512D}" type="datetime8">
              <a:rPr lang="zh-CN" altLang="en-US" smtClean="0">
                <a:solidFill>
                  <a:srgbClr val="0000FF"/>
                </a:solidFill>
              </a:rPr>
              <a:t>2016年3月6日11时52分</a:t>
            </a:fld>
            <a:endParaRPr lang="zh-CN" altLang="en-US" smtClean="0">
              <a:solidFill>
                <a:srgbClr val="0000FF"/>
              </a:solidFill>
            </a:endParaRPr>
          </a:p>
        </p:txBody>
      </p:sp>
      <p:sp>
        <p:nvSpPr>
          <p:cNvPr id="12293" name="灯片编号占位符 4"/>
          <p:cNvSpPr txBox="1">
            <a:spLocks/>
          </p:cNvSpPr>
          <p:nvPr/>
        </p:nvSpPr>
        <p:spPr bwMode="auto">
          <a:xfrm>
            <a:off x="6553200" y="6245225"/>
            <a:ext cx="1981200" cy="476250"/>
          </a:xfrm>
          <a:prstGeom prst="rect">
            <a:avLst/>
          </a:prstGeom>
          <a:noFill/>
          <a:ln w="9525">
            <a:noFill/>
            <a:miter lim="800000"/>
            <a:headEnd/>
            <a:tailEnd/>
          </a:ln>
        </p:spPr>
        <p:txBody>
          <a:bodyPr/>
          <a:lstStyle/>
          <a:p>
            <a:pPr algn="r"/>
            <a:fld id="{78F10C3F-163C-42F5-81B0-6795A24CEDF3}" type="slidenum">
              <a:rPr lang="zh-CN" altLang="en-US" sz="1200">
                <a:solidFill>
                  <a:srgbClr val="0000FF"/>
                </a:solidFill>
              </a:rPr>
              <a:pPr algn="r"/>
              <a:t>2</a:t>
            </a:fld>
            <a:endParaRPr lang="zh-CN" altLang="en-US" sz="12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1" dur="5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p:txBody>
          <a:bodyPr/>
          <a:lstStyle/>
          <a:p>
            <a:r>
              <a:rPr lang="en-US" altLang="zh-CN" smtClean="0"/>
              <a:t>n-</a:t>
            </a:r>
            <a:r>
              <a:rPr lang="zh-CN" altLang="zh-CN" smtClean="0"/>
              <a:t>元联系</a:t>
            </a:r>
            <a:endParaRPr lang="zh-CN" altLang="en-US" smtClean="0"/>
          </a:p>
        </p:txBody>
      </p:sp>
      <p:sp>
        <p:nvSpPr>
          <p:cNvPr id="5124" name="内容占位符 2"/>
          <p:cNvSpPr>
            <a:spLocks noGrp="1"/>
          </p:cNvSpPr>
          <p:nvPr>
            <p:ph idx="1"/>
          </p:nvPr>
        </p:nvSpPr>
        <p:spPr>
          <a:xfrm>
            <a:off x="611560" y="1412776"/>
            <a:ext cx="7992888" cy="1352550"/>
          </a:xfrm>
        </p:spPr>
        <p:txBody>
          <a:bodyPr/>
          <a:lstStyle/>
          <a:p>
            <a:r>
              <a:rPr lang="zh-CN" altLang="zh-CN" sz="3400" dirty="0" smtClean="0"/>
              <a:t>用具有</a:t>
            </a:r>
            <a:r>
              <a:rPr lang="en-US" altLang="zh-CN" sz="3400" dirty="0" smtClean="0"/>
              <a:t>n</a:t>
            </a:r>
            <a:r>
              <a:rPr lang="zh-CN" altLang="zh-CN" sz="3400" dirty="0" smtClean="0"/>
              <a:t>个连接的菱形</a:t>
            </a:r>
            <a:r>
              <a:rPr lang="zh-CN" altLang="en-US" sz="3400" dirty="0" smtClean="0"/>
              <a:t>表示</a:t>
            </a:r>
            <a:r>
              <a:rPr lang="zh-CN" altLang="zh-CN" sz="3400" dirty="0" smtClean="0"/>
              <a:t>，每个连接对应一个实体。</a:t>
            </a:r>
            <a:endParaRPr lang="zh-CN" altLang="en-US" sz="3400" dirty="0" smtClean="0"/>
          </a:p>
        </p:txBody>
      </p:sp>
      <p:sp>
        <p:nvSpPr>
          <p:cNvPr id="512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2" name="Object 1"/>
          <p:cNvGraphicFramePr>
            <a:graphicFrameLocks noChangeAspect="1"/>
          </p:cNvGraphicFramePr>
          <p:nvPr/>
        </p:nvGraphicFramePr>
        <p:xfrm>
          <a:off x="973829" y="2852936"/>
          <a:ext cx="6886021" cy="2592288"/>
        </p:xfrm>
        <a:graphic>
          <a:graphicData uri="http://schemas.openxmlformats.org/presentationml/2006/ole">
            <mc:AlternateContent xmlns:mc="http://schemas.openxmlformats.org/markup-compatibility/2006">
              <mc:Choice xmlns:v="urn:schemas-microsoft-com:vml" Requires="v">
                <p:oleObj spid="_x0000_s31747" name="Visio" r:id="rId3" imgW="2428646" imgH="916513" progId="Visio.Drawing.11">
                  <p:embed/>
                </p:oleObj>
              </mc:Choice>
              <mc:Fallback>
                <p:oleObj name="Visio" r:id="rId3" imgW="2428646" imgH="91651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829" y="2852936"/>
                        <a:ext cx="6886021" cy="259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日期占位符 5"/>
          <p:cNvSpPr>
            <a:spLocks noGrp="1"/>
          </p:cNvSpPr>
          <p:nvPr>
            <p:ph type="dt" sz="half" idx="10"/>
          </p:nvPr>
        </p:nvSpPr>
        <p:spPr/>
        <p:txBody>
          <a:bodyPr/>
          <a:lstStyle/>
          <a:p>
            <a:pPr>
              <a:defRPr/>
            </a:pPr>
            <a:fld id="{0E61D427-8FA1-4BA6-A3B4-25DC96A4F81A}" type="datetime8">
              <a:rPr lang="zh-CN" altLang="en-US" smtClean="0"/>
              <a:t>2016年3月6日11时52分</a:t>
            </a:fld>
            <a:endParaRPr lang="zh-CN" altLang="en-US" dirty="0"/>
          </a:p>
        </p:txBody>
      </p:sp>
      <p:sp>
        <p:nvSpPr>
          <p:cNvPr id="7" name="灯片编号占位符 6"/>
          <p:cNvSpPr>
            <a:spLocks noGrp="1"/>
          </p:cNvSpPr>
          <p:nvPr>
            <p:ph type="sldNum" sz="quarter" idx="12"/>
          </p:nvPr>
        </p:nvSpPr>
        <p:spPr/>
        <p:txBody>
          <a:bodyPr/>
          <a:lstStyle/>
          <a:p>
            <a:pPr>
              <a:defRPr/>
            </a:pPr>
            <a:fld id="{A1C693C5-2466-49C7-9407-97947274FDD1}" type="slidenum">
              <a:rPr lang="zh-CN" altLang="en-US" smtClean="0"/>
              <a:pPr>
                <a:defRPr/>
              </a:pPr>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blinds(horizontal)">
                                      <p:cBhvr>
                                        <p:cTn id="7" dur="500"/>
                                        <p:tgtEl>
                                          <p:spTgt spid="5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checkerboard(across)">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zh-CN" smtClean="0"/>
              <a:t>联系的存在性</a:t>
            </a:r>
            <a:endParaRPr lang="zh-CN" altLang="en-US" smtClean="0"/>
          </a:p>
        </p:txBody>
      </p:sp>
      <p:sp>
        <p:nvSpPr>
          <p:cNvPr id="33795" name="内容占位符 2"/>
          <p:cNvSpPr>
            <a:spLocks noGrp="1"/>
          </p:cNvSpPr>
          <p:nvPr>
            <p:ph idx="1"/>
          </p:nvPr>
        </p:nvSpPr>
        <p:spPr>
          <a:xfrm>
            <a:off x="611560" y="1340768"/>
            <a:ext cx="7920880" cy="4680520"/>
          </a:xfrm>
        </p:spPr>
        <p:txBody>
          <a:bodyPr/>
          <a:lstStyle/>
          <a:p>
            <a:pPr>
              <a:lnSpc>
                <a:spcPts val="4000"/>
              </a:lnSpc>
            </a:pPr>
            <a:r>
              <a:rPr lang="zh-CN" altLang="zh-CN" sz="3400" dirty="0" smtClean="0"/>
              <a:t>指某个实体的存在依赖于其它实体的存在。</a:t>
            </a:r>
            <a:endParaRPr lang="en-US" altLang="zh-CN" sz="3400" dirty="0" smtClean="0"/>
          </a:p>
          <a:p>
            <a:pPr>
              <a:lnSpc>
                <a:spcPts val="4000"/>
              </a:lnSpc>
            </a:pPr>
            <a:r>
              <a:rPr lang="zh-CN" altLang="zh-CN" sz="3400" dirty="0" smtClean="0"/>
              <a:t>联系中实体的存在分为</a:t>
            </a:r>
            <a:r>
              <a:rPr lang="zh-CN" altLang="zh-CN" sz="3400" dirty="0" smtClean="0">
                <a:solidFill>
                  <a:srgbClr val="FF0000"/>
                </a:solidFill>
              </a:rPr>
              <a:t>强制</a:t>
            </a:r>
            <a:r>
              <a:rPr lang="zh-CN" altLang="zh-CN" sz="3400" dirty="0" smtClean="0"/>
              <a:t>和</a:t>
            </a:r>
            <a:r>
              <a:rPr lang="zh-CN" altLang="zh-CN" sz="3400" dirty="0" smtClean="0">
                <a:solidFill>
                  <a:srgbClr val="FF0000"/>
                </a:solidFill>
              </a:rPr>
              <a:t>非强制</a:t>
            </a:r>
            <a:r>
              <a:rPr lang="zh-CN" altLang="zh-CN" sz="3400" dirty="0" smtClean="0"/>
              <a:t>（</a:t>
            </a:r>
            <a:r>
              <a:rPr lang="zh-CN" altLang="en-US" sz="3400" dirty="0" smtClean="0"/>
              <a:t>或</a:t>
            </a:r>
            <a:r>
              <a:rPr lang="zh-CN" altLang="zh-CN" sz="3400" dirty="0" smtClean="0">
                <a:solidFill>
                  <a:srgbClr val="FF0000"/>
                </a:solidFill>
              </a:rPr>
              <a:t>可选的</a:t>
            </a:r>
            <a:r>
              <a:rPr lang="zh-CN" altLang="zh-CN" sz="3400" dirty="0" smtClean="0"/>
              <a:t>）两种。</a:t>
            </a:r>
            <a:endParaRPr lang="en-US" altLang="zh-CN" sz="3400" dirty="0" smtClean="0"/>
          </a:p>
          <a:p>
            <a:pPr>
              <a:lnSpc>
                <a:spcPts val="4000"/>
              </a:lnSpc>
            </a:pPr>
            <a:r>
              <a:rPr lang="zh-CN" altLang="zh-CN" sz="3400" dirty="0" smtClean="0">
                <a:solidFill>
                  <a:srgbClr val="FF0000"/>
                </a:solidFill>
              </a:rPr>
              <a:t>强制存在</a:t>
            </a:r>
            <a:r>
              <a:rPr lang="zh-CN" altLang="zh-CN" sz="3400" dirty="0" smtClean="0"/>
              <a:t>要求联系中任何一端的实体的实例都必须存在</a:t>
            </a:r>
            <a:r>
              <a:rPr lang="zh-CN" altLang="en-US" sz="3400" dirty="0" smtClean="0"/>
              <a:t>。</a:t>
            </a:r>
            <a:endParaRPr lang="en-US" altLang="zh-CN" sz="3400" dirty="0" smtClean="0"/>
          </a:p>
          <a:p>
            <a:pPr>
              <a:lnSpc>
                <a:spcPts val="4000"/>
              </a:lnSpc>
            </a:pPr>
            <a:r>
              <a:rPr lang="zh-CN" altLang="zh-CN" sz="3400" dirty="0" smtClean="0">
                <a:solidFill>
                  <a:srgbClr val="FF0000"/>
                </a:solidFill>
              </a:rPr>
              <a:t>非强制存在</a:t>
            </a:r>
            <a:r>
              <a:rPr lang="zh-CN" altLang="zh-CN" sz="3400" dirty="0" smtClean="0"/>
              <a:t>允许实体的实例可以不存在。</a:t>
            </a:r>
            <a:endParaRPr lang="zh-CN" altLang="en-US" sz="3400" dirty="0" smtClean="0"/>
          </a:p>
        </p:txBody>
      </p:sp>
      <p:sp>
        <p:nvSpPr>
          <p:cNvPr id="4" name="日期占位符 3"/>
          <p:cNvSpPr>
            <a:spLocks noGrp="1"/>
          </p:cNvSpPr>
          <p:nvPr>
            <p:ph type="dt" sz="half" idx="10"/>
          </p:nvPr>
        </p:nvSpPr>
        <p:spPr/>
        <p:txBody>
          <a:bodyPr/>
          <a:lstStyle/>
          <a:p>
            <a:pPr>
              <a:defRPr/>
            </a:pPr>
            <a:fld id="{6B83B58D-D813-48F8-A8A1-2BB444028210}"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2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zh-CN" smtClean="0"/>
              <a:t>联系的存在性</a:t>
            </a:r>
            <a:r>
              <a:rPr lang="zh-CN" altLang="en-US" smtClean="0"/>
              <a:t>（续）</a:t>
            </a:r>
          </a:p>
        </p:txBody>
      </p:sp>
      <p:sp>
        <p:nvSpPr>
          <p:cNvPr id="34819" name="内容占位符 2"/>
          <p:cNvSpPr>
            <a:spLocks noGrp="1"/>
          </p:cNvSpPr>
          <p:nvPr>
            <p:ph idx="1"/>
          </p:nvPr>
        </p:nvSpPr>
        <p:spPr/>
        <p:txBody>
          <a:bodyPr/>
          <a:lstStyle/>
          <a:p>
            <a:pPr>
              <a:spcBef>
                <a:spcPts val="1200"/>
              </a:spcBef>
            </a:pPr>
            <a:r>
              <a:rPr lang="zh-CN" altLang="zh-CN" dirty="0" smtClean="0"/>
              <a:t>在</a:t>
            </a:r>
            <a:r>
              <a:rPr lang="en-US" altLang="zh-CN" dirty="0" smtClean="0"/>
              <a:t>E-R</a:t>
            </a:r>
            <a:r>
              <a:rPr lang="zh-CN" altLang="zh-CN" dirty="0" smtClean="0"/>
              <a:t>图中，在实体和联系的连线上标</a:t>
            </a:r>
            <a:r>
              <a:rPr lang="zh-CN" altLang="zh-CN" dirty="0" smtClean="0">
                <a:solidFill>
                  <a:srgbClr val="FF0000"/>
                </a:solidFill>
              </a:rPr>
              <a:t>○</a:t>
            </a:r>
            <a:r>
              <a:rPr lang="zh-CN" altLang="zh-CN" dirty="0" smtClean="0"/>
              <a:t>表示是</a:t>
            </a:r>
            <a:r>
              <a:rPr lang="zh-CN" altLang="zh-CN" dirty="0" smtClean="0">
                <a:solidFill>
                  <a:srgbClr val="FF0000"/>
                </a:solidFill>
              </a:rPr>
              <a:t>非强制存在</a:t>
            </a:r>
            <a:r>
              <a:rPr lang="zh-CN" altLang="en-US" dirty="0" smtClean="0"/>
              <a:t>；</a:t>
            </a:r>
            <a:endParaRPr lang="en-US" altLang="zh-CN" dirty="0" smtClean="0"/>
          </a:p>
          <a:p>
            <a:pPr>
              <a:spcBef>
                <a:spcPts val="1200"/>
              </a:spcBef>
            </a:pPr>
            <a:r>
              <a:rPr lang="zh-CN" altLang="zh-CN" dirty="0" smtClean="0"/>
              <a:t>在实体和联系的连线上加一条</a:t>
            </a:r>
            <a:r>
              <a:rPr lang="zh-CN" altLang="zh-CN" dirty="0" smtClean="0">
                <a:solidFill>
                  <a:srgbClr val="0000FF"/>
                </a:solidFill>
              </a:rPr>
              <a:t>垂直线</a:t>
            </a:r>
            <a:r>
              <a:rPr lang="zh-CN" altLang="zh-CN" dirty="0" smtClean="0"/>
              <a:t>表示</a:t>
            </a:r>
            <a:r>
              <a:rPr lang="zh-CN" altLang="zh-CN" dirty="0" smtClean="0">
                <a:solidFill>
                  <a:srgbClr val="0000FF"/>
                </a:solidFill>
              </a:rPr>
              <a:t>强制存在</a:t>
            </a:r>
            <a:r>
              <a:rPr lang="zh-CN" altLang="en-US" dirty="0" smtClean="0"/>
              <a:t>；</a:t>
            </a:r>
            <a:endParaRPr lang="en-US" altLang="zh-CN" dirty="0" smtClean="0"/>
          </a:p>
          <a:p>
            <a:pPr>
              <a:spcBef>
                <a:spcPts val="1200"/>
              </a:spcBef>
            </a:pPr>
            <a:r>
              <a:rPr lang="zh-CN" altLang="zh-CN" dirty="0" smtClean="0"/>
              <a:t>如果在连线上既没有标○也没有加垂直线，则表示存在类型未知</a:t>
            </a:r>
            <a:r>
              <a:rPr lang="zh-CN" altLang="en-US" dirty="0" smtClean="0"/>
              <a:t>。</a:t>
            </a:r>
          </a:p>
        </p:txBody>
      </p:sp>
      <p:sp>
        <p:nvSpPr>
          <p:cNvPr id="4" name="日期占位符 3"/>
          <p:cNvSpPr>
            <a:spLocks noGrp="1"/>
          </p:cNvSpPr>
          <p:nvPr>
            <p:ph type="dt" sz="half" idx="10"/>
          </p:nvPr>
        </p:nvSpPr>
        <p:spPr/>
        <p:txBody>
          <a:bodyPr/>
          <a:lstStyle/>
          <a:p>
            <a:pPr>
              <a:defRPr/>
            </a:pPr>
            <a:fld id="{CB6B32D0-EAB8-4291-BD6D-D9F8D9F816E8}"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1" dur="500"/>
                                        <p:tgtEl>
                                          <p:spTgt spid="34819">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5" dur="500"/>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p:cNvSpPr>
          <p:nvPr>
            <p:ph type="title"/>
          </p:nvPr>
        </p:nvSpPr>
        <p:spPr/>
        <p:txBody>
          <a:bodyPr/>
          <a:lstStyle/>
          <a:p>
            <a:r>
              <a:rPr lang="zh-CN" altLang="zh-CN" smtClean="0"/>
              <a:t>联系的存在性</a:t>
            </a:r>
            <a:r>
              <a:rPr lang="zh-CN" altLang="en-US" smtClean="0"/>
              <a:t>示例</a:t>
            </a:r>
          </a:p>
        </p:txBody>
      </p:sp>
      <p:sp>
        <p:nvSpPr>
          <p:cNvPr id="614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6" name="Object 1"/>
          <p:cNvGraphicFramePr>
            <a:graphicFrameLocks noChangeAspect="1"/>
          </p:cNvGraphicFramePr>
          <p:nvPr/>
        </p:nvGraphicFramePr>
        <p:xfrm>
          <a:off x="755576" y="1556791"/>
          <a:ext cx="7776864" cy="3404743"/>
        </p:xfrm>
        <a:graphic>
          <a:graphicData uri="http://schemas.openxmlformats.org/presentationml/2006/ole">
            <mc:AlternateContent xmlns:mc="http://schemas.openxmlformats.org/markup-compatibility/2006">
              <mc:Choice xmlns:v="urn:schemas-microsoft-com:vml" Requires="v">
                <p:oleObj spid="_x0000_s32771" name="Visio" r:id="rId3" imgW="3976543" imgH="1740042" progId="Visio.Drawing.11">
                  <p:embed/>
                </p:oleObj>
              </mc:Choice>
              <mc:Fallback>
                <p:oleObj name="Visio" r:id="rId3" imgW="3976543" imgH="174004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556791"/>
                        <a:ext cx="7776864" cy="34047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日期占位符 4"/>
          <p:cNvSpPr>
            <a:spLocks noGrp="1"/>
          </p:cNvSpPr>
          <p:nvPr>
            <p:ph type="dt" sz="half" idx="10"/>
          </p:nvPr>
        </p:nvSpPr>
        <p:spPr/>
        <p:txBody>
          <a:bodyPr/>
          <a:lstStyle/>
          <a:p>
            <a:pPr>
              <a:defRPr/>
            </a:pPr>
            <a:fld id="{5A039999-1ED9-42A9-BC2E-F2DC8565C876}" type="datetime8">
              <a:rPr lang="zh-CN" altLang="en-US" smtClean="0"/>
              <a:t>2016年3月6日11时52分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dirty="0" smtClean="0"/>
              <a:t>9.1.3 </a:t>
            </a:r>
            <a:r>
              <a:rPr lang="zh-CN" altLang="zh-CN" dirty="0" smtClean="0"/>
              <a:t>属性</a:t>
            </a:r>
            <a:endParaRPr lang="zh-CN" altLang="en-US" dirty="0" smtClean="0"/>
          </a:p>
        </p:txBody>
      </p:sp>
      <p:sp>
        <p:nvSpPr>
          <p:cNvPr id="43011" name="内容占位符 2"/>
          <p:cNvSpPr>
            <a:spLocks noGrp="1"/>
          </p:cNvSpPr>
          <p:nvPr>
            <p:ph idx="1"/>
          </p:nvPr>
        </p:nvSpPr>
        <p:spPr>
          <a:xfrm>
            <a:off x="611560" y="1340768"/>
            <a:ext cx="8064896" cy="4392488"/>
          </a:xfrm>
        </p:spPr>
        <p:txBody>
          <a:bodyPr/>
          <a:lstStyle/>
          <a:p>
            <a:pPr>
              <a:spcBef>
                <a:spcPts val="600"/>
              </a:spcBef>
            </a:pPr>
            <a:r>
              <a:rPr lang="zh-CN" altLang="zh-CN" sz="3400" dirty="0" smtClean="0"/>
              <a:t>实体的特性或联系的特征都称为</a:t>
            </a:r>
            <a:r>
              <a:rPr lang="zh-CN" altLang="zh-CN" sz="3400" dirty="0" smtClean="0">
                <a:solidFill>
                  <a:srgbClr val="FF0000"/>
                </a:solidFill>
              </a:rPr>
              <a:t>属性</a:t>
            </a:r>
            <a:r>
              <a:rPr lang="zh-CN" altLang="zh-CN" sz="3400" dirty="0" smtClean="0"/>
              <a:t>。</a:t>
            </a:r>
            <a:endParaRPr lang="en-US" altLang="zh-CN" sz="3400" dirty="0" smtClean="0"/>
          </a:p>
          <a:p>
            <a:pPr>
              <a:spcBef>
                <a:spcPts val="600"/>
              </a:spcBef>
            </a:pPr>
            <a:r>
              <a:rPr lang="zh-CN" altLang="zh-CN" sz="3400" dirty="0" smtClean="0"/>
              <a:t>同一个实体中的实例具有相同属性。</a:t>
            </a:r>
            <a:endParaRPr lang="en-US" altLang="zh-CN" sz="3400" dirty="0" smtClean="0"/>
          </a:p>
          <a:p>
            <a:pPr>
              <a:spcBef>
                <a:spcPts val="600"/>
              </a:spcBef>
            </a:pPr>
            <a:r>
              <a:rPr lang="zh-CN" altLang="zh-CN" sz="3400" dirty="0" smtClean="0"/>
              <a:t>例如：“学生”实体的属性有</a:t>
            </a:r>
            <a:r>
              <a:rPr lang="zh-CN" altLang="en-US" sz="3400" dirty="0" smtClean="0"/>
              <a:t>：</a:t>
            </a:r>
            <a:endParaRPr lang="en-US" altLang="zh-CN" sz="3400" dirty="0" smtClean="0"/>
          </a:p>
          <a:p>
            <a:pPr lvl="1">
              <a:spcBef>
                <a:spcPts val="600"/>
              </a:spcBef>
            </a:pPr>
            <a:r>
              <a:rPr lang="zh-CN" altLang="zh-CN" sz="3200" dirty="0" smtClean="0"/>
              <a:t>姓名、学号、性别等。</a:t>
            </a:r>
            <a:endParaRPr lang="en-US" altLang="zh-CN" sz="3200" dirty="0" smtClean="0"/>
          </a:p>
          <a:p>
            <a:pPr>
              <a:spcBef>
                <a:spcPts val="600"/>
              </a:spcBef>
            </a:pPr>
            <a:r>
              <a:rPr lang="zh-CN" altLang="zh-CN" sz="3400" dirty="0" smtClean="0"/>
              <a:t>实体中的每个属性都有取值范围，属性的取值范围称为</a:t>
            </a:r>
            <a:r>
              <a:rPr lang="zh-CN" altLang="zh-CN" sz="3400" dirty="0" smtClean="0">
                <a:solidFill>
                  <a:srgbClr val="FF0000"/>
                </a:solidFill>
              </a:rPr>
              <a:t>值域</a:t>
            </a:r>
            <a:r>
              <a:rPr lang="zh-CN" altLang="zh-CN" sz="3400" dirty="0" smtClean="0"/>
              <a:t>。</a:t>
            </a:r>
            <a:endParaRPr lang="zh-CN" altLang="en-US" sz="3400" dirty="0" smtClean="0"/>
          </a:p>
        </p:txBody>
      </p:sp>
      <p:sp>
        <p:nvSpPr>
          <p:cNvPr id="4" name="日期占位符 3"/>
          <p:cNvSpPr>
            <a:spLocks noGrp="1"/>
          </p:cNvSpPr>
          <p:nvPr>
            <p:ph type="dt" sz="half" idx="10"/>
          </p:nvPr>
        </p:nvSpPr>
        <p:spPr/>
        <p:txBody>
          <a:bodyPr/>
          <a:lstStyle/>
          <a:p>
            <a:pPr>
              <a:defRPr/>
            </a:pPr>
            <a:fld id="{FBB67E3E-BD08-4DE2-A1FF-EE0416D31EFB}"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属性</a:t>
            </a:r>
          </a:p>
        </p:txBody>
      </p:sp>
      <p:sp>
        <p:nvSpPr>
          <p:cNvPr id="44035" name="内容占位符 2"/>
          <p:cNvSpPr>
            <a:spLocks noGrp="1"/>
          </p:cNvSpPr>
          <p:nvPr>
            <p:ph idx="1"/>
          </p:nvPr>
        </p:nvSpPr>
        <p:spPr>
          <a:xfrm>
            <a:off x="539552" y="1340768"/>
            <a:ext cx="8064896" cy="4680520"/>
          </a:xfrm>
        </p:spPr>
        <p:txBody>
          <a:bodyPr/>
          <a:lstStyle/>
          <a:p>
            <a:pPr>
              <a:spcBef>
                <a:spcPts val="0"/>
              </a:spcBef>
            </a:pPr>
            <a:r>
              <a:rPr lang="zh-CN" altLang="zh-CN" sz="3200" dirty="0" smtClean="0"/>
              <a:t>一个属性可由多个值域构成。</a:t>
            </a:r>
            <a:endParaRPr lang="en-US" altLang="zh-CN" sz="3200" dirty="0" smtClean="0"/>
          </a:p>
          <a:p>
            <a:pPr>
              <a:spcBef>
                <a:spcPts val="0"/>
              </a:spcBef>
            </a:pPr>
            <a:r>
              <a:rPr lang="zh-CN" altLang="zh-CN" sz="3200" dirty="0" smtClean="0"/>
              <a:t>例如：属性“生日”的值域由年、月、日的值域构成。</a:t>
            </a:r>
            <a:endParaRPr lang="en-US" altLang="zh-CN" sz="3200" dirty="0" smtClean="0"/>
          </a:p>
          <a:p>
            <a:pPr>
              <a:spcBef>
                <a:spcPts val="0"/>
              </a:spcBef>
            </a:pPr>
            <a:r>
              <a:rPr lang="zh-CN" altLang="zh-CN" sz="3200" dirty="0" smtClean="0"/>
              <a:t>多个属性可以共享一个值域，该值域称为</a:t>
            </a:r>
            <a:r>
              <a:rPr lang="zh-CN" altLang="zh-CN" sz="3200" dirty="0" smtClean="0">
                <a:solidFill>
                  <a:srgbClr val="FF0000"/>
                </a:solidFill>
              </a:rPr>
              <a:t>属性域</a:t>
            </a:r>
            <a:r>
              <a:rPr lang="zh-CN" altLang="zh-CN" sz="3200" dirty="0" smtClean="0"/>
              <a:t>。</a:t>
            </a:r>
            <a:endParaRPr lang="en-US" altLang="zh-CN" sz="3200" dirty="0" smtClean="0"/>
          </a:p>
          <a:p>
            <a:pPr>
              <a:spcBef>
                <a:spcPts val="0"/>
              </a:spcBef>
            </a:pPr>
            <a:r>
              <a:rPr lang="zh-CN" altLang="zh-CN" sz="3200" dirty="0" smtClean="0"/>
              <a:t>属性域的值是一组一个或多个属性所允许的取值。例如，“工人”和“管理员”的“生日”属性可以共享一个属性域。</a:t>
            </a:r>
            <a:endParaRPr lang="en-US" altLang="zh-CN" sz="3200" dirty="0" smtClean="0"/>
          </a:p>
        </p:txBody>
      </p:sp>
      <p:sp>
        <p:nvSpPr>
          <p:cNvPr id="4" name="日期占位符 3"/>
          <p:cNvSpPr>
            <a:spLocks noGrp="1"/>
          </p:cNvSpPr>
          <p:nvPr>
            <p:ph type="dt" sz="half" idx="10"/>
          </p:nvPr>
        </p:nvSpPr>
        <p:spPr/>
        <p:txBody>
          <a:bodyPr/>
          <a:lstStyle/>
          <a:p>
            <a:pPr>
              <a:defRPr/>
            </a:pPr>
            <a:fld id="{30D2B658-3D69-4FA5-9D2B-E1487F70EB6F}"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p:txBody>
          <a:bodyPr/>
          <a:lstStyle/>
          <a:p>
            <a:r>
              <a:rPr lang="zh-CN" altLang="en-US" smtClean="0"/>
              <a:t>联系的属性</a:t>
            </a:r>
          </a:p>
        </p:txBody>
      </p:sp>
      <p:sp>
        <p:nvSpPr>
          <p:cNvPr id="7172" name="内容占位符 2"/>
          <p:cNvSpPr>
            <a:spLocks noGrp="1"/>
          </p:cNvSpPr>
          <p:nvPr>
            <p:ph idx="1"/>
          </p:nvPr>
        </p:nvSpPr>
        <p:spPr>
          <a:xfrm>
            <a:off x="467544" y="1268760"/>
            <a:ext cx="7920880" cy="2232248"/>
          </a:xfrm>
        </p:spPr>
        <p:txBody>
          <a:bodyPr/>
          <a:lstStyle/>
          <a:p>
            <a:pPr>
              <a:spcBef>
                <a:spcPts val="0"/>
              </a:spcBef>
            </a:pPr>
            <a:r>
              <a:rPr lang="zh-CN" altLang="zh-CN" sz="3200" dirty="0" smtClean="0"/>
              <a:t>联系也可以具有属性。</a:t>
            </a:r>
            <a:endParaRPr lang="en-US" altLang="zh-CN" sz="3200" dirty="0" smtClean="0"/>
          </a:p>
          <a:p>
            <a:pPr>
              <a:spcBef>
                <a:spcPts val="0"/>
              </a:spcBef>
            </a:pPr>
            <a:r>
              <a:rPr lang="zh-CN" altLang="zh-CN" sz="3200" dirty="0" smtClean="0"/>
              <a:t>通常，只有二元多对多联系和三元联系才具有属性，一对一联系和一对多联系没有属性。</a:t>
            </a:r>
            <a:endParaRPr lang="zh-CN" altLang="en-US" sz="3200" dirty="0" smtClean="0"/>
          </a:p>
        </p:txBody>
      </p:sp>
      <p:sp>
        <p:nvSpPr>
          <p:cNvPr id="717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170" name="Object 1"/>
          <p:cNvGraphicFramePr>
            <a:graphicFrameLocks noChangeAspect="1"/>
          </p:cNvGraphicFramePr>
          <p:nvPr/>
        </p:nvGraphicFramePr>
        <p:xfrm>
          <a:off x="3563887" y="3068961"/>
          <a:ext cx="3398171" cy="2851798"/>
        </p:xfrm>
        <a:graphic>
          <a:graphicData uri="http://schemas.openxmlformats.org/presentationml/2006/ole">
            <mc:AlternateContent xmlns:mc="http://schemas.openxmlformats.org/markup-compatibility/2006">
              <mc:Choice xmlns:v="urn:schemas-microsoft-com:vml" Requires="v">
                <p:oleObj spid="_x0000_s33795" name="Visio" r:id="rId3" imgW="1654536" imgH="1393789" progId="Visio.Drawing.11">
                  <p:embed/>
                </p:oleObj>
              </mc:Choice>
              <mc:Fallback>
                <p:oleObj name="Visio" r:id="rId3" imgW="1654536" imgH="139378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7" y="3068961"/>
                        <a:ext cx="3398171" cy="28517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日期占位符 5"/>
          <p:cNvSpPr>
            <a:spLocks noGrp="1"/>
          </p:cNvSpPr>
          <p:nvPr>
            <p:ph type="dt" sz="half" idx="10"/>
          </p:nvPr>
        </p:nvSpPr>
        <p:spPr/>
        <p:txBody>
          <a:bodyPr/>
          <a:lstStyle/>
          <a:p>
            <a:pPr>
              <a:defRPr/>
            </a:pPr>
            <a:fld id="{2AB4C9AA-5E4A-4468-8498-B70388865D92}" type="datetime8">
              <a:rPr lang="zh-CN" altLang="en-US" smtClean="0"/>
              <a:t>2016年3月6日11时52分</a:t>
            </a:fld>
            <a:endParaRPr lang="zh-CN" altLang="en-US" dirty="0"/>
          </a:p>
        </p:txBody>
      </p:sp>
      <p:sp>
        <p:nvSpPr>
          <p:cNvPr id="7" name="灯片编号占位符 6"/>
          <p:cNvSpPr>
            <a:spLocks noGrp="1"/>
          </p:cNvSpPr>
          <p:nvPr>
            <p:ph type="sldNum" sz="quarter" idx="12"/>
          </p:nvPr>
        </p:nvSpPr>
        <p:spPr/>
        <p:txBody>
          <a:bodyPr/>
          <a:lstStyle/>
          <a:p>
            <a:pPr>
              <a:defRPr/>
            </a:pPr>
            <a:fld id="{A1C693C5-2466-49C7-9407-97947274FDD1}" type="slidenum">
              <a:rPr lang="zh-CN" altLang="en-US" smtClean="0"/>
              <a:pPr>
                <a:defRPr/>
              </a:pPr>
              <a:t>26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zh-CN" smtClean="0"/>
              <a:t>属性</a:t>
            </a:r>
            <a:r>
              <a:rPr lang="zh-CN" altLang="en-US" smtClean="0"/>
              <a:t>分</a:t>
            </a:r>
            <a:r>
              <a:rPr lang="zh-CN" altLang="zh-CN" smtClean="0"/>
              <a:t>类</a:t>
            </a:r>
            <a:endParaRPr lang="zh-CN" altLang="en-US" smtClean="0"/>
          </a:p>
        </p:txBody>
      </p:sp>
      <p:sp>
        <p:nvSpPr>
          <p:cNvPr id="37891" name="内容占位符 2"/>
          <p:cNvSpPr>
            <a:spLocks noGrp="1"/>
          </p:cNvSpPr>
          <p:nvPr>
            <p:ph idx="1"/>
          </p:nvPr>
        </p:nvSpPr>
        <p:spPr>
          <a:xfrm>
            <a:off x="1547664" y="1556792"/>
            <a:ext cx="3312368" cy="3672408"/>
          </a:xfrm>
        </p:spPr>
        <p:txBody>
          <a:bodyPr/>
          <a:lstStyle/>
          <a:p>
            <a:r>
              <a:rPr lang="zh-CN" altLang="zh-CN" dirty="0" smtClean="0"/>
              <a:t>简单属性</a:t>
            </a:r>
          </a:p>
          <a:p>
            <a:r>
              <a:rPr lang="zh-CN" altLang="zh-CN" dirty="0" smtClean="0"/>
              <a:t>复合属性</a:t>
            </a:r>
          </a:p>
          <a:p>
            <a:r>
              <a:rPr lang="zh-CN" altLang="zh-CN" dirty="0" smtClean="0"/>
              <a:t>单值属性</a:t>
            </a:r>
          </a:p>
          <a:p>
            <a:r>
              <a:rPr lang="zh-CN" altLang="zh-CN" dirty="0" smtClean="0"/>
              <a:t>多值属性</a:t>
            </a:r>
          </a:p>
          <a:p>
            <a:r>
              <a:rPr lang="zh-CN" altLang="zh-CN" dirty="0" smtClean="0"/>
              <a:t>派生属性</a:t>
            </a:r>
            <a:endParaRPr lang="zh-CN" altLang="en-US" dirty="0" smtClean="0"/>
          </a:p>
        </p:txBody>
      </p:sp>
      <p:sp>
        <p:nvSpPr>
          <p:cNvPr id="5" name="日期占位符 4"/>
          <p:cNvSpPr>
            <a:spLocks noGrp="1"/>
          </p:cNvSpPr>
          <p:nvPr>
            <p:ph type="dt" sz="half" idx="10"/>
          </p:nvPr>
        </p:nvSpPr>
        <p:spPr/>
        <p:txBody>
          <a:bodyPr/>
          <a:lstStyle/>
          <a:p>
            <a:pPr>
              <a:defRPr/>
            </a:pPr>
            <a:fld id="{B720A04E-5CB3-46AC-AA79-76A9BA2FDA82}" type="datetime8">
              <a:rPr lang="zh-CN" altLang="en-US" smtClean="0"/>
              <a:t>2016年3月6日11时52分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27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11" dur="500"/>
                                        <p:tgtEl>
                                          <p:spTgt spid="37891">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5" dur="500"/>
                                        <p:tgtEl>
                                          <p:spTgt spid="37891">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19" dur="500"/>
                                        <p:tgtEl>
                                          <p:spTgt spid="37891">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23" dur="500"/>
                                        <p:tgtEl>
                                          <p:spTgt spid="378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zh-CN" smtClean="0"/>
              <a:t>简单属性</a:t>
            </a:r>
            <a:endParaRPr lang="zh-CN" altLang="en-US" smtClean="0"/>
          </a:p>
        </p:txBody>
      </p:sp>
      <p:sp>
        <p:nvSpPr>
          <p:cNvPr id="46083" name="内容占位符 2"/>
          <p:cNvSpPr>
            <a:spLocks noGrp="1"/>
          </p:cNvSpPr>
          <p:nvPr>
            <p:ph idx="1"/>
          </p:nvPr>
        </p:nvSpPr>
        <p:spPr/>
        <p:txBody>
          <a:bodyPr/>
          <a:lstStyle/>
          <a:p>
            <a:r>
              <a:rPr lang="zh-CN" altLang="zh-CN" dirty="0" smtClean="0"/>
              <a:t>由一个独立成分构成的属性。</a:t>
            </a:r>
            <a:endParaRPr lang="en-US" altLang="zh-CN" dirty="0" smtClean="0"/>
          </a:p>
          <a:p>
            <a:r>
              <a:rPr lang="zh-CN" altLang="zh-CN" dirty="0" smtClean="0"/>
              <a:t>不可再分成更小的成分。</a:t>
            </a:r>
            <a:endParaRPr lang="en-US" altLang="zh-CN" dirty="0" smtClean="0"/>
          </a:p>
          <a:p>
            <a:r>
              <a:rPr lang="zh-CN" altLang="zh-CN" dirty="0" smtClean="0"/>
              <a:t>也称为</a:t>
            </a:r>
            <a:r>
              <a:rPr lang="zh-CN" altLang="zh-CN" dirty="0" smtClean="0">
                <a:solidFill>
                  <a:srgbClr val="FF0000"/>
                </a:solidFill>
              </a:rPr>
              <a:t>原子属性</a:t>
            </a:r>
            <a:r>
              <a:rPr lang="zh-CN" altLang="zh-CN" dirty="0" smtClean="0"/>
              <a:t>。</a:t>
            </a:r>
            <a:endParaRPr lang="en-US" altLang="zh-CN" dirty="0" smtClean="0"/>
          </a:p>
          <a:p>
            <a:r>
              <a:rPr lang="zh-CN" altLang="zh-CN" dirty="0" smtClean="0"/>
              <a:t>实体“学生”中的学号、姓名、性别属性都是简单属性的例子。</a:t>
            </a:r>
            <a:endParaRPr lang="zh-CN" altLang="en-US" dirty="0" smtClean="0"/>
          </a:p>
        </p:txBody>
      </p:sp>
      <p:sp>
        <p:nvSpPr>
          <p:cNvPr id="5" name="日期占位符 4"/>
          <p:cNvSpPr>
            <a:spLocks noGrp="1"/>
          </p:cNvSpPr>
          <p:nvPr>
            <p:ph type="dt" sz="half" idx="10"/>
          </p:nvPr>
        </p:nvSpPr>
        <p:spPr/>
        <p:txBody>
          <a:bodyPr/>
          <a:lstStyle/>
          <a:p>
            <a:pPr>
              <a:defRPr/>
            </a:pPr>
            <a:fld id="{D3311290-2763-4FA4-8800-E748AE087386}" type="datetime8">
              <a:rPr lang="zh-CN" altLang="en-US" smtClean="0"/>
              <a:t>2016年3月6日11时52分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zh-CN" smtClean="0"/>
              <a:t>复合属性</a:t>
            </a:r>
            <a:endParaRPr lang="zh-CN" altLang="en-US" smtClean="0"/>
          </a:p>
        </p:txBody>
      </p:sp>
      <p:sp>
        <p:nvSpPr>
          <p:cNvPr id="39939" name="内容占位符 2"/>
          <p:cNvSpPr>
            <a:spLocks noGrp="1"/>
          </p:cNvSpPr>
          <p:nvPr>
            <p:ph idx="1"/>
          </p:nvPr>
        </p:nvSpPr>
        <p:spPr>
          <a:xfrm>
            <a:off x="467544" y="1268760"/>
            <a:ext cx="8496944" cy="4824536"/>
          </a:xfrm>
        </p:spPr>
        <p:txBody>
          <a:bodyPr/>
          <a:lstStyle/>
          <a:p>
            <a:pPr>
              <a:spcBef>
                <a:spcPts val="0"/>
              </a:spcBef>
            </a:pPr>
            <a:r>
              <a:rPr lang="zh-CN" altLang="zh-CN" sz="3200" dirty="0" smtClean="0"/>
              <a:t>由多个独立存在的成分构成的属性。</a:t>
            </a:r>
            <a:endParaRPr lang="en-US" altLang="zh-CN" sz="3200" dirty="0" smtClean="0"/>
          </a:p>
          <a:p>
            <a:pPr>
              <a:spcBef>
                <a:spcPts val="0"/>
              </a:spcBef>
            </a:pPr>
            <a:r>
              <a:rPr lang="zh-CN" altLang="en-US" sz="3200" dirty="0" smtClean="0"/>
              <a:t>有</a:t>
            </a:r>
            <a:r>
              <a:rPr lang="zh-CN" altLang="zh-CN" sz="3200" dirty="0" smtClean="0"/>
              <a:t>些属性可以划分成更小的独立成分。</a:t>
            </a:r>
            <a:endParaRPr lang="en-US" altLang="zh-CN" sz="3200" dirty="0" smtClean="0"/>
          </a:p>
          <a:p>
            <a:pPr>
              <a:spcBef>
                <a:spcPts val="0"/>
              </a:spcBef>
            </a:pPr>
            <a:r>
              <a:rPr lang="zh-CN" altLang="zh-CN" sz="3200" dirty="0" smtClean="0"/>
              <a:t>如，设“职工”实体中有“地址”属性，该属性取值形式</a:t>
            </a:r>
            <a:r>
              <a:rPr lang="zh-CN" altLang="en-US" sz="3200" dirty="0" smtClean="0"/>
              <a:t>为</a:t>
            </a:r>
            <a:r>
              <a:rPr lang="zh-CN" altLang="zh-CN" sz="3200" dirty="0" smtClean="0"/>
              <a:t>“</a:t>
            </a:r>
            <a:r>
              <a:rPr lang="en-US" altLang="zh-CN" sz="3200" dirty="0" smtClean="0">
                <a:solidFill>
                  <a:srgbClr val="FF0000"/>
                </a:solidFill>
              </a:rPr>
              <a:t>**</a:t>
            </a:r>
            <a:r>
              <a:rPr lang="zh-CN" altLang="zh-CN" sz="3200" dirty="0" smtClean="0">
                <a:solidFill>
                  <a:srgbClr val="FF0000"/>
                </a:solidFill>
              </a:rPr>
              <a:t>省</a:t>
            </a:r>
            <a:r>
              <a:rPr lang="en-US" altLang="zh-CN" sz="3200" dirty="0" smtClean="0">
                <a:solidFill>
                  <a:srgbClr val="FF0000"/>
                </a:solidFill>
              </a:rPr>
              <a:t>**</a:t>
            </a:r>
            <a:r>
              <a:rPr lang="zh-CN" altLang="zh-CN" sz="3200" dirty="0" smtClean="0">
                <a:solidFill>
                  <a:srgbClr val="FF0000"/>
                </a:solidFill>
              </a:rPr>
              <a:t>市</a:t>
            </a:r>
            <a:r>
              <a:rPr lang="en-US" altLang="zh-CN" sz="3200" dirty="0" smtClean="0">
                <a:solidFill>
                  <a:srgbClr val="FF0000"/>
                </a:solidFill>
              </a:rPr>
              <a:t>**</a:t>
            </a:r>
            <a:r>
              <a:rPr lang="zh-CN" altLang="zh-CN" sz="3200" dirty="0" smtClean="0">
                <a:solidFill>
                  <a:srgbClr val="FF0000"/>
                </a:solidFill>
              </a:rPr>
              <a:t>区</a:t>
            </a:r>
            <a:r>
              <a:rPr lang="en-US" altLang="zh-CN" sz="3200" dirty="0" smtClean="0">
                <a:solidFill>
                  <a:srgbClr val="FF0000"/>
                </a:solidFill>
              </a:rPr>
              <a:t>**</a:t>
            </a:r>
            <a:r>
              <a:rPr lang="zh-CN" altLang="zh-CN" sz="3200" dirty="0" smtClean="0">
                <a:solidFill>
                  <a:srgbClr val="FF0000"/>
                </a:solidFill>
              </a:rPr>
              <a:t>街道</a:t>
            </a:r>
            <a:r>
              <a:rPr lang="zh-CN" altLang="zh-CN" sz="3200" dirty="0" smtClean="0"/>
              <a:t>”，则</a:t>
            </a:r>
            <a:r>
              <a:rPr lang="zh-CN" altLang="en-US" sz="3200" dirty="0" smtClean="0"/>
              <a:t>该属性</a:t>
            </a:r>
            <a:r>
              <a:rPr lang="zh-CN" altLang="zh-CN" sz="3200" dirty="0" smtClean="0"/>
              <a:t>可进一步分解为</a:t>
            </a:r>
            <a:endParaRPr lang="en-US" altLang="zh-CN" sz="3200" dirty="0" smtClean="0"/>
          </a:p>
          <a:p>
            <a:pPr lvl="1">
              <a:spcBef>
                <a:spcPts val="0"/>
              </a:spcBef>
            </a:pPr>
            <a:r>
              <a:rPr lang="zh-CN" altLang="zh-CN" sz="3200" dirty="0" smtClean="0">
                <a:solidFill>
                  <a:srgbClr val="0000FF"/>
                </a:solidFill>
              </a:rPr>
              <a:t>省</a:t>
            </a:r>
            <a:r>
              <a:rPr lang="zh-CN" altLang="zh-CN" sz="3200" dirty="0" smtClean="0"/>
              <a:t>、</a:t>
            </a:r>
            <a:r>
              <a:rPr lang="zh-CN" altLang="zh-CN" sz="3200" dirty="0" smtClean="0">
                <a:solidFill>
                  <a:srgbClr val="0000FF"/>
                </a:solidFill>
              </a:rPr>
              <a:t>市</a:t>
            </a:r>
            <a:r>
              <a:rPr lang="zh-CN" altLang="zh-CN" sz="3200" dirty="0" smtClean="0"/>
              <a:t>、</a:t>
            </a:r>
            <a:r>
              <a:rPr lang="zh-CN" altLang="zh-CN" sz="3200" dirty="0" smtClean="0">
                <a:solidFill>
                  <a:srgbClr val="0000FF"/>
                </a:solidFill>
              </a:rPr>
              <a:t>区</a:t>
            </a:r>
            <a:r>
              <a:rPr lang="zh-CN" altLang="en-US" sz="3200" dirty="0" smtClean="0"/>
              <a:t>、</a:t>
            </a:r>
            <a:r>
              <a:rPr lang="zh-CN" altLang="zh-CN" sz="3200" dirty="0" smtClean="0">
                <a:solidFill>
                  <a:srgbClr val="0000FF"/>
                </a:solidFill>
              </a:rPr>
              <a:t>街道</a:t>
            </a:r>
            <a:endParaRPr lang="en-US" altLang="zh-CN" sz="3200" dirty="0" smtClean="0">
              <a:solidFill>
                <a:srgbClr val="0000FF"/>
              </a:solidFill>
            </a:endParaRPr>
          </a:p>
          <a:p>
            <a:pPr lvl="1">
              <a:spcBef>
                <a:spcPts val="0"/>
              </a:spcBef>
            </a:pPr>
            <a:r>
              <a:rPr lang="zh-CN" altLang="zh-CN" sz="3200" dirty="0" smtClean="0"/>
              <a:t>“街道”又可分为</a:t>
            </a:r>
            <a:r>
              <a:rPr lang="zh-CN" altLang="zh-CN" sz="3200" dirty="0" smtClean="0">
                <a:solidFill>
                  <a:srgbClr val="0000FF"/>
                </a:solidFill>
              </a:rPr>
              <a:t>街道号</a:t>
            </a:r>
            <a:r>
              <a:rPr lang="zh-CN" altLang="zh-CN" sz="3200" dirty="0" smtClean="0"/>
              <a:t>、</a:t>
            </a:r>
            <a:r>
              <a:rPr lang="zh-CN" altLang="zh-CN" sz="3200" dirty="0" smtClean="0">
                <a:solidFill>
                  <a:srgbClr val="0000FF"/>
                </a:solidFill>
              </a:rPr>
              <a:t>街道名</a:t>
            </a:r>
            <a:r>
              <a:rPr lang="zh-CN" altLang="zh-CN" sz="3200" dirty="0" smtClean="0"/>
              <a:t>和</a:t>
            </a:r>
            <a:r>
              <a:rPr lang="zh-CN" altLang="zh-CN" sz="3200" dirty="0" smtClean="0">
                <a:solidFill>
                  <a:srgbClr val="0000FF"/>
                </a:solidFill>
              </a:rPr>
              <a:t>楼牌号</a:t>
            </a:r>
            <a:r>
              <a:rPr lang="zh-CN" altLang="zh-CN" sz="3200" dirty="0" smtClean="0"/>
              <a:t>三个简单属性。</a:t>
            </a:r>
            <a:endParaRPr lang="zh-CN" altLang="en-US" sz="3200" dirty="0" smtClean="0"/>
          </a:p>
        </p:txBody>
      </p:sp>
      <p:sp>
        <p:nvSpPr>
          <p:cNvPr id="4" name="日期占位符 3"/>
          <p:cNvSpPr>
            <a:spLocks noGrp="1"/>
          </p:cNvSpPr>
          <p:nvPr>
            <p:ph type="dt" sz="half" idx="10"/>
          </p:nvPr>
        </p:nvSpPr>
        <p:spPr/>
        <p:txBody>
          <a:bodyPr/>
          <a:lstStyle/>
          <a:p>
            <a:pPr>
              <a:defRPr/>
            </a:pPr>
            <a:fld id="{BF413D98-5198-4716-9A86-EFF8F93CE08A}"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7" dur="500"/>
                                        <p:tgtEl>
                                          <p:spTgt spid="3993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20" dur="500"/>
                                        <p:tgtEl>
                                          <p:spTgt spid="3993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animEffect transition="in" filter="blinds(horizontal)">
                                      <p:cBhvr>
                                        <p:cTn id="23"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p:txBody>
          <a:bodyPr/>
          <a:lstStyle/>
          <a:p>
            <a:pPr eaLnBrk="1" hangingPunct="1"/>
            <a:r>
              <a:rPr lang="en-US" altLang="zh-CN" dirty="0" smtClean="0"/>
              <a:t>9.1 </a:t>
            </a:r>
            <a:r>
              <a:rPr lang="en-US" altLang="zh-CN" dirty="0" smtClean="0"/>
              <a:t>E-R</a:t>
            </a:r>
            <a:r>
              <a:rPr lang="zh-CN" altLang="zh-CN" dirty="0" smtClean="0"/>
              <a:t>模型的基本概念</a:t>
            </a:r>
            <a:endParaRPr lang="zh-CN" altLang="en-US" dirty="0" smtClean="0"/>
          </a:p>
        </p:txBody>
      </p:sp>
      <p:sp>
        <p:nvSpPr>
          <p:cNvPr id="20483" name="Rectangle 3"/>
          <p:cNvSpPr>
            <a:spLocks noGrp="1" noChangeArrowheads="1"/>
          </p:cNvSpPr>
          <p:nvPr>
            <p:ph idx="1"/>
          </p:nvPr>
        </p:nvSpPr>
        <p:spPr>
          <a:xfrm>
            <a:off x="1259632" y="1556792"/>
            <a:ext cx="5500688" cy="3594100"/>
          </a:xfrm>
        </p:spPr>
        <p:txBody>
          <a:bodyPr/>
          <a:lstStyle/>
          <a:p>
            <a:pPr eaLnBrk="1" hangingPunct="1"/>
            <a:r>
              <a:rPr lang="zh-CN" altLang="en-US" dirty="0" smtClean="0"/>
              <a:t>实体</a:t>
            </a:r>
            <a:endParaRPr lang="en-US" altLang="zh-CN" dirty="0" smtClean="0"/>
          </a:p>
          <a:p>
            <a:pPr eaLnBrk="1" hangingPunct="1"/>
            <a:r>
              <a:rPr lang="zh-CN" altLang="en-US" dirty="0" smtClean="0"/>
              <a:t>属性</a:t>
            </a:r>
            <a:endParaRPr lang="en-US" altLang="zh-CN" dirty="0" smtClean="0"/>
          </a:p>
          <a:p>
            <a:pPr eaLnBrk="1" hangingPunct="1"/>
            <a:r>
              <a:rPr lang="zh-CN" altLang="en-US" dirty="0" smtClean="0"/>
              <a:t>联系</a:t>
            </a:r>
            <a:endParaRPr lang="en-US" altLang="zh-CN" dirty="0" smtClean="0"/>
          </a:p>
          <a:p>
            <a:pPr eaLnBrk="1" hangingPunct="1"/>
            <a:r>
              <a:rPr lang="zh-CN" altLang="en-US" dirty="0" smtClean="0"/>
              <a:t>约束</a:t>
            </a:r>
          </a:p>
        </p:txBody>
      </p:sp>
      <p:sp>
        <p:nvSpPr>
          <p:cNvPr id="5" name="日期占位符 4"/>
          <p:cNvSpPr>
            <a:spLocks noGrp="1"/>
          </p:cNvSpPr>
          <p:nvPr>
            <p:ph type="dt" sz="half" idx="10"/>
          </p:nvPr>
        </p:nvSpPr>
        <p:spPr/>
        <p:txBody>
          <a:bodyPr/>
          <a:lstStyle/>
          <a:p>
            <a:pPr>
              <a:defRPr/>
            </a:pPr>
            <a:fld id="{BD317290-A510-43FA-99BB-B75FD082786F}" type="datetime8">
              <a:rPr lang="zh-CN" altLang="en-US" smtClean="0"/>
              <a:t>2016年3月6日11时52分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11" dur="500"/>
                                        <p:tgtEl>
                                          <p:spTgt spid="2048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5" dur="500"/>
                                        <p:tgtEl>
                                          <p:spTgt spid="2048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9"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p:cNvSpPr>
          <p:nvPr>
            <p:ph type="title"/>
          </p:nvPr>
        </p:nvSpPr>
        <p:spPr/>
        <p:txBody>
          <a:bodyPr/>
          <a:lstStyle/>
          <a:p>
            <a:r>
              <a:rPr lang="zh-CN" altLang="en-US" smtClean="0"/>
              <a:t>复合属性示例</a:t>
            </a:r>
          </a:p>
        </p:txBody>
      </p:sp>
      <p:sp>
        <p:nvSpPr>
          <p:cNvPr id="819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819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4" name="Object 5"/>
          <p:cNvGraphicFramePr>
            <a:graphicFrameLocks noChangeAspect="1"/>
          </p:cNvGraphicFramePr>
          <p:nvPr/>
        </p:nvGraphicFramePr>
        <p:xfrm>
          <a:off x="1187624" y="1556792"/>
          <a:ext cx="6790556" cy="3395278"/>
        </p:xfrm>
        <a:graphic>
          <a:graphicData uri="http://schemas.openxmlformats.org/presentationml/2006/ole">
            <mc:AlternateContent xmlns:mc="http://schemas.openxmlformats.org/markup-compatibility/2006">
              <mc:Choice xmlns:v="urn:schemas-microsoft-com:vml" Requires="v">
                <p:oleObj spid="_x0000_s34819" name="Visio" r:id="rId3" imgW="2590556" imgH="1294628" progId="Visio.Drawing.11">
                  <p:embed/>
                </p:oleObj>
              </mc:Choice>
              <mc:Fallback>
                <p:oleObj name="Visio" r:id="rId3" imgW="2590556" imgH="1294628"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556792"/>
                        <a:ext cx="6790556" cy="3395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日期占位符 5"/>
          <p:cNvSpPr>
            <a:spLocks noGrp="1"/>
          </p:cNvSpPr>
          <p:nvPr>
            <p:ph type="dt" sz="half" idx="10"/>
          </p:nvPr>
        </p:nvSpPr>
        <p:spPr/>
        <p:txBody>
          <a:bodyPr/>
          <a:lstStyle/>
          <a:p>
            <a:pPr>
              <a:defRPr/>
            </a:pPr>
            <a:fld id="{FD9024FB-35E4-4C4D-A798-E113E315FCA7}" type="datetime8">
              <a:rPr lang="zh-CN" altLang="en-US" smtClean="0"/>
              <a:t>2016年3月6日11时52分</a:t>
            </a:fld>
            <a:endParaRPr lang="zh-CN" altLang="en-US" dirty="0"/>
          </a:p>
        </p:txBody>
      </p:sp>
      <p:sp>
        <p:nvSpPr>
          <p:cNvPr id="7" name="灯片编号占位符 6"/>
          <p:cNvSpPr>
            <a:spLocks noGrp="1"/>
          </p:cNvSpPr>
          <p:nvPr>
            <p:ph type="sldNum" sz="quarter" idx="12"/>
          </p:nvPr>
        </p:nvSpPr>
        <p:spPr/>
        <p:txBody>
          <a:bodyPr/>
          <a:lstStyle/>
          <a:p>
            <a:pPr>
              <a:defRPr/>
            </a:pPr>
            <a:fld id="{A1C693C5-2466-49C7-9407-97947274FDD1}" type="slidenum">
              <a:rPr lang="zh-CN" altLang="en-US" smtClean="0"/>
              <a:pPr>
                <a:defRPr/>
              </a:pPr>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strVal val="#ppt_w*0.70"/>
                                          </p:val>
                                        </p:tav>
                                        <p:tav tm="100000">
                                          <p:val>
                                            <p:strVal val="#ppt_w"/>
                                          </p:val>
                                        </p:tav>
                                      </p:tavLst>
                                    </p:anim>
                                    <p:anim calcmode="lin" valueType="num">
                                      <p:cBhvr>
                                        <p:cTn id="8" dur="1000" fill="hold"/>
                                        <p:tgtEl>
                                          <p:spTgt spid="8194"/>
                                        </p:tgtEl>
                                        <p:attrNameLst>
                                          <p:attrName>ppt_h</p:attrName>
                                        </p:attrNameLst>
                                      </p:cBhvr>
                                      <p:tavLst>
                                        <p:tav tm="0">
                                          <p:val>
                                            <p:strVal val="#ppt_h"/>
                                          </p:val>
                                        </p:tav>
                                        <p:tav tm="100000">
                                          <p:val>
                                            <p:strVal val="#ppt_h"/>
                                          </p:val>
                                        </p:tav>
                                      </p:tavLst>
                                    </p:anim>
                                    <p:animEffect transition="in" filter="fade">
                                      <p:cBhvr>
                                        <p:cTn id="9" dur="1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zh-CN" smtClean="0"/>
              <a:t>单值属性</a:t>
            </a:r>
            <a:endParaRPr lang="zh-CN" altLang="en-US" smtClean="0"/>
          </a:p>
        </p:txBody>
      </p:sp>
      <p:sp>
        <p:nvSpPr>
          <p:cNvPr id="40963" name="内容占位符 2"/>
          <p:cNvSpPr>
            <a:spLocks noGrp="1"/>
          </p:cNvSpPr>
          <p:nvPr>
            <p:ph idx="1"/>
          </p:nvPr>
        </p:nvSpPr>
        <p:spPr>
          <a:xfrm>
            <a:off x="566738" y="1340768"/>
            <a:ext cx="8001000" cy="4678362"/>
          </a:xfrm>
        </p:spPr>
        <p:txBody>
          <a:bodyPr/>
          <a:lstStyle/>
          <a:p>
            <a:pPr>
              <a:spcBef>
                <a:spcPts val="1200"/>
              </a:spcBef>
            </a:pPr>
            <a:r>
              <a:rPr lang="zh-CN" altLang="zh-CN" dirty="0" smtClean="0"/>
              <a:t>若某属性对特定实体中的每个实例都只取一个值，则</a:t>
            </a:r>
            <a:r>
              <a:rPr lang="zh-CN" altLang="en-US" dirty="0" smtClean="0"/>
              <a:t>该</a:t>
            </a:r>
            <a:r>
              <a:rPr lang="zh-CN" altLang="zh-CN" dirty="0" smtClean="0"/>
              <a:t>属性为</a:t>
            </a:r>
            <a:r>
              <a:rPr lang="zh-CN" altLang="zh-CN" dirty="0" smtClean="0">
                <a:solidFill>
                  <a:srgbClr val="FF0000"/>
                </a:solidFill>
              </a:rPr>
              <a:t>单值属性</a:t>
            </a:r>
            <a:r>
              <a:rPr lang="zh-CN" altLang="zh-CN" dirty="0" smtClean="0"/>
              <a:t>。</a:t>
            </a:r>
            <a:endParaRPr lang="en-US" altLang="zh-CN" dirty="0" smtClean="0">
              <a:solidFill>
                <a:srgbClr val="FF0000"/>
              </a:solidFill>
            </a:endParaRPr>
          </a:p>
          <a:p>
            <a:pPr>
              <a:spcBef>
                <a:spcPts val="1200"/>
              </a:spcBef>
            </a:pPr>
            <a:r>
              <a:rPr lang="zh-CN" altLang="zh-CN" dirty="0" smtClean="0"/>
              <a:t>如：“学生”实体中每个实例的“学号”属性都只有一个值，则“学号”为单值属性。</a:t>
            </a:r>
            <a:endParaRPr lang="en-US" altLang="zh-CN" dirty="0" smtClean="0"/>
          </a:p>
          <a:p>
            <a:pPr>
              <a:spcBef>
                <a:spcPts val="1200"/>
              </a:spcBef>
            </a:pPr>
            <a:r>
              <a:rPr lang="zh-CN" altLang="zh-CN" dirty="0" smtClean="0"/>
              <a:t>大多数属性</a:t>
            </a:r>
            <a:r>
              <a:rPr lang="zh-CN" altLang="en-US" dirty="0" smtClean="0"/>
              <a:t>都是</a:t>
            </a:r>
            <a:r>
              <a:rPr lang="zh-CN" altLang="zh-CN" dirty="0" smtClean="0"/>
              <a:t>单值属性。</a:t>
            </a:r>
            <a:endParaRPr lang="zh-CN" altLang="en-US" dirty="0" smtClean="0"/>
          </a:p>
        </p:txBody>
      </p:sp>
      <p:sp>
        <p:nvSpPr>
          <p:cNvPr id="4" name="日期占位符 3"/>
          <p:cNvSpPr>
            <a:spLocks noGrp="1"/>
          </p:cNvSpPr>
          <p:nvPr>
            <p:ph type="dt" sz="half" idx="10"/>
          </p:nvPr>
        </p:nvSpPr>
        <p:spPr/>
        <p:txBody>
          <a:bodyPr/>
          <a:lstStyle/>
          <a:p>
            <a:pPr>
              <a:defRPr/>
            </a:pPr>
            <a:fld id="{87F60676-9789-4509-9880-B594EA09D917}"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blinds(horizontal)">
                                      <p:cBhvr>
                                        <p:cTn id="12" dur="5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17" dur="500"/>
                                        <p:tgtEl>
                                          <p:spTgt spid="40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zh-CN" smtClean="0"/>
              <a:t>多值属性</a:t>
            </a:r>
            <a:endParaRPr lang="zh-CN" altLang="en-US" smtClean="0"/>
          </a:p>
        </p:txBody>
      </p:sp>
      <p:sp>
        <p:nvSpPr>
          <p:cNvPr id="41987" name="内容占位符 2"/>
          <p:cNvSpPr>
            <a:spLocks noGrp="1"/>
          </p:cNvSpPr>
          <p:nvPr>
            <p:ph idx="1"/>
          </p:nvPr>
        </p:nvSpPr>
        <p:spPr>
          <a:xfrm>
            <a:off x="539552" y="1340768"/>
            <a:ext cx="8064896" cy="4680520"/>
          </a:xfrm>
        </p:spPr>
        <p:txBody>
          <a:bodyPr/>
          <a:lstStyle/>
          <a:p>
            <a:pPr>
              <a:spcBef>
                <a:spcPts val="0"/>
              </a:spcBef>
            </a:pPr>
            <a:r>
              <a:rPr lang="zh-CN" altLang="zh-CN" sz="3200" dirty="0" smtClean="0"/>
              <a:t>若某属性对特定实体中的每个实例可以取多个值，则</a:t>
            </a:r>
            <a:r>
              <a:rPr lang="zh-CN" altLang="en-US" sz="3200" dirty="0" smtClean="0"/>
              <a:t>该</a:t>
            </a:r>
            <a:r>
              <a:rPr lang="zh-CN" altLang="zh-CN" sz="3200" dirty="0" smtClean="0"/>
              <a:t>属性为</a:t>
            </a:r>
            <a:r>
              <a:rPr lang="zh-CN" altLang="zh-CN" sz="3200" dirty="0" smtClean="0">
                <a:solidFill>
                  <a:srgbClr val="FF0000"/>
                </a:solidFill>
              </a:rPr>
              <a:t>多值属性</a:t>
            </a:r>
            <a:r>
              <a:rPr lang="zh-CN" altLang="zh-CN" sz="3200" dirty="0" smtClean="0"/>
              <a:t>。</a:t>
            </a:r>
            <a:endParaRPr lang="en-US" altLang="zh-CN" sz="3200" dirty="0" smtClean="0"/>
          </a:p>
          <a:p>
            <a:pPr lvl="1">
              <a:spcBef>
                <a:spcPts val="0"/>
              </a:spcBef>
            </a:pPr>
            <a:r>
              <a:rPr lang="zh-CN" altLang="zh-CN" sz="2800" dirty="0" smtClean="0"/>
              <a:t>如“职工”的“技能”属性，一个职工可有多项技能</a:t>
            </a:r>
            <a:r>
              <a:rPr lang="zh-CN" altLang="en-US" sz="2800" dirty="0" smtClean="0"/>
              <a:t>：</a:t>
            </a:r>
            <a:r>
              <a:rPr lang="zh-CN" altLang="zh-CN" sz="2800" dirty="0" smtClean="0"/>
              <a:t>“总体设计”</a:t>
            </a:r>
            <a:r>
              <a:rPr lang="zh-CN" altLang="en-US" sz="2800" dirty="0" smtClean="0"/>
              <a:t>、</a:t>
            </a:r>
            <a:r>
              <a:rPr lang="zh-CN" altLang="zh-CN" sz="2800" dirty="0" smtClean="0"/>
              <a:t>“程序设计”</a:t>
            </a:r>
            <a:r>
              <a:rPr lang="zh-CN" altLang="en-US" sz="2800" dirty="0" smtClean="0"/>
              <a:t>、</a:t>
            </a:r>
            <a:r>
              <a:rPr lang="zh-CN" altLang="zh-CN" sz="2800" dirty="0" smtClean="0"/>
              <a:t>“数据库管理”</a:t>
            </a:r>
            <a:r>
              <a:rPr lang="en-US" altLang="zh-CN" sz="2800" dirty="0" smtClean="0"/>
              <a:t>…</a:t>
            </a:r>
          </a:p>
          <a:p>
            <a:pPr>
              <a:spcBef>
                <a:spcPts val="0"/>
              </a:spcBef>
            </a:pPr>
            <a:r>
              <a:rPr lang="zh-CN" altLang="zh-CN" sz="3200" dirty="0" smtClean="0"/>
              <a:t>可对多值属性的取值</a:t>
            </a:r>
            <a:r>
              <a:rPr lang="zh-CN" altLang="en-US" sz="3200" dirty="0" smtClean="0"/>
              <a:t>范围</a:t>
            </a:r>
            <a:r>
              <a:rPr lang="zh-CN" altLang="zh-CN" sz="3200" dirty="0" smtClean="0"/>
              <a:t>进行限制。如：限定“技能”的取值为</a:t>
            </a:r>
            <a:r>
              <a:rPr lang="en-US" altLang="zh-CN" sz="3200" dirty="0" smtClean="0"/>
              <a:t>1</a:t>
            </a:r>
            <a:r>
              <a:rPr lang="en-US" altLang="zh-CN" sz="3200" dirty="0" smtClean="0">
                <a:latin typeface="+mn-ea"/>
                <a:ea typeface="+mn-ea"/>
              </a:rPr>
              <a:t>~</a:t>
            </a:r>
            <a:r>
              <a:rPr lang="en-US" altLang="zh-CN" sz="3200" dirty="0" smtClean="0"/>
              <a:t>3</a:t>
            </a:r>
            <a:r>
              <a:rPr lang="zh-CN" altLang="zh-CN" sz="3200" dirty="0" smtClean="0"/>
              <a:t>。</a:t>
            </a:r>
            <a:endParaRPr lang="en-US" altLang="zh-CN" sz="3200" dirty="0" smtClean="0"/>
          </a:p>
          <a:p>
            <a:pPr>
              <a:spcBef>
                <a:spcPts val="0"/>
              </a:spcBef>
            </a:pPr>
            <a:r>
              <a:rPr lang="zh-CN" altLang="zh-CN" sz="3200" dirty="0" smtClean="0"/>
              <a:t>在</a:t>
            </a:r>
            <a:r>
              <a:rPr lang="en-US" altLang="zh-CN" sz="3200" dirty="0" smtClean="0"/>
              <a:t>E-R</a:t>
            </a:r>
            <a:r>
              <a:rPr lang="zh-CN" altLang="zh-CN" sz="3200" dirty="0" smtClean="0"/>
              <a:t>图中，用</a:t>
            </a:r>
            <a:r>
              <a:rPr lang="zh-CN" altLang="zh-CN" sz="3200" dirty="0" smtClean="0">
                <a:solidFill>
                  <a:srgbClr val="FF0000"/>
                </a:solidFill>
              </a:rPr>
              <a:t>双线圆角矩形</a:t>
            </a:r>
            <a:r>
              <a:rPr lang="zh-CN" altLang="zh-CN" sz="3200" dirty="0" smtClean="0"/>
              <a:t>表示是多值属性</a:t>
            </a:r>
            <a:r>
              <a:rPr lang="zh-CN" altLang="en-US" sz="3200" dirty="0" smtClean="0"/>
              <a:t>。</a:t>
            </a:r>
          </a:p>
        </p:txBody>
      </p:sp>
      <p:sp>
        <p:nvSpPr>
          <p:cNvPr id="4" name="日期占位符 3"/>
          <p:cNvSpPr>
            <a:spLocks noGrp="1"/>
          </p:cNvSpPr>
          <p:nvPr>
            <p:ph type="dt" sz="half" idx="10"/>
          </p:nvPr>
        </p:nvSpPr>
        <p:spPr/>
        <p:txBody>
          <a:bodyPr/>
          <a:lstStyle/>
          <a:p>
            <a:pPr>
              <a:defRPr/>
            </a:pPr>
            <a:fld id="{6B5337A3-4190-4735-BCA9-979C5C8951AA}"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10" dur="500"/>
                                        <p:tgtEl>
                                          <p:spTgt spid="419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5" dur="500"/>
                                        <p:tgtEl>
                                          <p:spTgt spid="419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20" dur="500"/>
                                        <p:tgtEl>
                                          <p:spTgt spid="41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zh-CN" smtClean="0"/>
              <a:t>派生属性</a:t>
            </a:r>
            <a:endParaRPr lang="zh-CN" altLang="en-US" smtClean="0"/>
          </a:p>
        </p:txBody>
      </p:sp>
      <p:sp>
        <p:nvSpPr>
          <p:cNvPr id="43011" name="内容占位符 2"/>
          <p:cNvSpPr>
            <a:spLocks noGrp="1"/>
          </p:cNvSpPr>
          <p:nvPr>
            <p:ph idx="1"/>
          </p:nvPr>
        </p:nvSpPr>
        <p:spPr>
          <a:xfrm>
            <a:off x="467544" y="1340768"/>
            <a:ext cx="8208912" cy="4680520"/>
          </a:xfrm>
        </p:spPr>
        <p:txBody>
          <a:bodyPr/>
          <a:lstStyle/>
          <a:p>
            <a:r>
              <a:rPr lang="zh-CN" altLang="en-US" sz="3000" dirty="0" smtClean="0"/>
              <a:t>派生属性</a:t>
            </a:r>
            <a:r>
              <a:rPr lang="zh-CN" altLang="zh-CN" sz="3000" dirty="0" smtClean="0"/>
              <a:t>的值是由相关联的属性或属性组派生出来的，这些属性并非来自同一实体。</a:t>
            </a:r>
            <a:endParaRPr lang="en-US" altLang="zh-CN" sz="3000" dirty="0" smtClean="0"/>
          </a:p>
          <a:p>
            <a:pPr lvl="1"/>
            <a:r>
              <a:rPr lang="zh-CN" altLang="zh-CN" sz="2600" dirty="0" smtClean="0"/>
              <a:t>“职工”实体的“工龄”属性的值可由该职工的“参加工作日期”和当前日期计算得到。</a:t>
            </a:r>
            <a:endParaRPr lang="en-US" altLang="zh-CN" sz="2600" dirty="0" smtClean="0"/>
          </a:p>
          <a:p>
            <a:r>
              <a:rPr lang="zh-CN" altLang="en-US" sz="3000" dirty="0" smtClean="0"/>
              <a:t>派生属性</a:t>
            </a:r>
            <a:r>
              <a:rPr lang="zh-CN" altLang="zh-CN" sz="3000" dirty="0" smtClean="0"/>
              <a:t>的值</a:t>
            </a:r>
            <a:r>
              <a:rPr lang="zh-CN" altLang="en-US" sz="3000" dirty="0" smtClean="0"/>
              <a:t>也</a:t>
            </a:r>
            <a:r>
              <a:rPr lang="zh-CN" altLang="zh-CN" sz="3000" dirty="0" smtClean="0"/>
              <a:t>可以派生于同一实体中的实例。</a:t>
            </a:r>
            <a:endParaRPr lang="en-US" altLang="zh-CN" sz="3000" dirty="0" smtClean="0"/>
          </a:p>
          <a:p>
            <a:pPr lvl="1"/>
            <a:r>
              <a:rPr lang="zh-CN" altLang="zh-CN" sz="2600" dirty="0" smtClean="0"/>
              <a:t>“职工”实体的“总人数”属性的值可通过计算“职工”实体中的实例总数获得。</a:t>
            </a:r>
            <a:endParaRPr lang="en-US" altLang="zh-CN" sz="2600" dirty="0" smtClean="0"/>
          </a:p>
          <a:p>
            <a:r>
              <a:rPr lang="zh-CN" altLang="zh-CN" sz="3000" dirty="0" smtClean="0"/>
              <a:t>在</a:t>
            </a:r>
            <a:r>
              <a:rPr lang="en-US" altLang="zh-CN" sz="3000" dirty="0" smtClean="0"/>
              <a:t>E-R</a:t>
            </a:r>
            <a:r>
              <a:rPr lang="zh-CN" altLang="zh-CN" sz="3000" dirty="0" smtClean="0"/>
              <a:t>图中用</a:t>
            </a:r>
            <a:r>
              <a:rPr lang="zh-CN" altLang="zh-CN" sz="3000" dirty="0" smtClean="0">
                <a:solidFill>
                  <a:srgbClr val="FF0000"/>
                </a:solidFill>
              </a:rPr>
              <a:t>虚线的圆角矩形</a:t>
            </a:r>
            <a:r>
              <a:rPr lang="zh-CN" altLang="zh-CN" sz="3000" dirty="0" smtClean="0"/>
              <a:t>表示是派生属性</a:t>
            </a:r>
            <a:endParaRPr lang="zh-CN" altLang="en-US" sz="3000" dirty="0" smtClean="0"/>
          </a:p>
        </p:txBody>
      </p:sp>
      <p:sp>
        <p:nvSpPr>
          <p:cNvPr id="4" name="日期占位符 3"/>
          <p:cNvSpPr>
            <a:spLocks noGrp="1"/>
          </p:cNvSpPr>
          <p:nvPr>
            <p:ph type="dt" sz="half" idx="10"/>
          </p:nvPr>
        </p:nvSpPr>
        <p:spPr/>
        <p:txBody>
          <a:bodyPr/>
          <a:lstStyle/>
          <a:p>
            <a:pPr>
              <a:defRPr/>
            </a:pPr>
            <a:fld id="{25CC062F-89B2-4AA8-8729-79E3734838BA}"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10" dur="500"/>
                                        <p:tgtEl>
                                          <p:spTgt spid="430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15" dur="500"/>
                                        <p:tgtEl>
                                          <p:spTgt spid="4301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18" dur="500"/>
                                        <p:tgtEl>
                                          <p:spTgt spid="4301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3"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zh-CN" smtClean="0"/>
              <a:t>标识属性</a:t>
            </a:r>
            <a:endParaRPr lang="zh-CN" altLang="en-US" smtClean="0"/>
          </a:p>
        </p:txBody>
      </p:sp>
      <p:sp>
        <p:nvSpPr>
          <p:cNvPr id="44035" name="内容占位符 2"/>
          <p:cNvSpPr>
            <a:spLocks noGrp="1"/>
          </p:cNvSpPr>
          <p:nvPr>
            <p:ph idx="1"/>
          </p:nvPr>
        </p:nvSpPr>
        <p:spPr>
          <a:xfrm>
            <a:off x="539552" y="1340768"/>
            <a:ext cx="8064896" cy="4680520"/>
          </a:xfrm>
        </p:spPr>
        <p:txBody>
          <a:bodyPr/>
          <a:lstStyle/>
          <a:p>
            <a:pPr>
              <a:spcBef>
                <a:spcPts val="200"/>
              </a:spcBef>
            </a:pPr>
            <a:r>
              <a:rPr lang="zh-CN" altLang="zh-CN" sz="3200" dirty="0" smtClean="0"/>
              <a:t>能够唯一标识实体中每个实例的属性或属性组</a:t>
            </a:r>
            <a:r>
              <a:rPr lang="zh-CN" altLang="en-US" sz="3200" dirty="0" smtClean="0"/>
              <a:t>。</a:t>
            </a:r>
            <a:endParaRPr lang="en-US" altLang="zh-CN" sz="3200" dirty="0" smtClean="0"/>
          </a:p>
          <a:p>
            <a:pPr>
              <a:spcBef>
                <a:spcPts val="200"/>
              </a:spcBef>
            </a:pPr>
            <a:r>
              <a:rPr lang="zh-CN" altLang="zh-CN" sz="3200" dirty="0" smtClean="0"/>
              <a:t>用于唯一</a:t>
            </a:r>
            <a:r>
              <a:rPr lang="zh-CN" altLang="en-US" sz="3200" dirty="0" smtClean="0"/>
              <a:t>标识</a:t>
            </a:r>
            <a:r>
              <a:rPr lang="zh-CN" altLang="zh-CN" sz="3200" dirty="0" smtClean="0"/>
              <a:t>一个实例的属性组称为</a:t>
            </a:r>
            <a:r>
              <a:rPr lang="zh-CN" altLang="zh-CN" sz="3200" dirty="0" smtClean="0">
                <a:solidFill>
                  <a:srgbClr val="FF0000"/>
                </a:solidFill>
              </a:rPr>
              <a:t>复合标识符</a:t>
            </a:r>
            <a:r>
              <a:rPr lang="zh-CN" altLang="en-US" sz="3200" dirty="0" smtClean="0"/>
              <a:t>。 </a:t>
            </a:r>
            <a:r>
              <a:rPr lang="zh-CN" altLang="zh-CN" sz="3200" dirty="0" smtClean="0"/>
              <a:t>如</a:t>
            </a:r>
            <a:r>
              <a:rPr lang="zh-CN" altLang="en-US" sz="3200" dirty="0" smtClean="0"/>
              <a:t>：</a:t>
            </a:r>
            <a:endParaRPr lang="en-US" altLang="zh-CN" sz="3200" dirty="0" smtClean="0"/>
          </a:p>
          <a:p>
            <a:pPr lvl="1">
              <a:spcBef>
                <a:spcPts val="200"/>
              </a:spcBef>
            </a:pPr>
            <a:r>
              <a:rPr lang="zh-CN" altLang="zh-CN" sz="2800" dirty="0" smtClean="0"/>
              <a:t>“职工”实体中的 “职工号”</a:t>
            </a:r>
            <a:endParaRPr lang="en-US" altLang="zh-CN" sz="2800" dirty="0" smtClean="0"/>
          </a:p>
          <a:p>
            <a:pPr lvl="1">
              <a:spcBef>
                <a:spcPts val="200"/>
              </a:spcBef>
            </a:pPr>
            <a:r>
              <a:rPr lang="zh-CN" altLang="zh-CN" sz="2800" dirty="0" smtClean="0"/>
              <a:t>“项目”实体中的 “项目号”</a:t>
            </a:r>
            <a:endParaRPr lang="en-US" altLang="zh-CN" sz="2800" dirty="0" smtClean="0"/>
          </a:p>
          <a:p>
            <a:pPr lvl="1">
              <a:spcBef>
                <a:spcPts val="200"/>
              </a:spcBef>
            </a:pPr>
            <a:r>
              <a:rPr lang="zh-CN" altLang="zh-CN" sz="2800" dirty="0" smtClean="0"/>
              <a:t>“列车”实体</a:t>
            </a:r>
            <a:r>
              <a:rPr lang="zh-CN" altLang="en-US" sz="2800" dirty="0" smtClean="0"/>
              <a:t>中的</a:t>
            </a:r>
            <a:r>
              <a:rPr lang="zh-CN" altLang="zh-CN" sz="2800" dirty="0" smtClean="0"/>
              <a:t> “车次”和“发车时间”</a:t>
            </a:r>
            <a:endParaRPr lang="en-US" altLang="zh-CN" sz="2800" dirty="0" smtClean="0"/>
          </a:p>
          <a:p>
            <a:pPr>
              <a:spcBef>
                <a:spcPts val="200"/>
              </a:spcBef>
            </a:pPr>
            <a:r>
              <a:rPr lang="zh-CN" altLang="zh-CN" sz="3200" dirty="0" smtClean="0"/>
              <a:t>在</a:t>
            </a:r>
            <a:r>
              <a:rPr lang="en-US" altLang="zh-CN" sz="3200" dirty="0" smtClean="0"/>
              <a:t>E-R</a:t>
            </a:r>
            <a:r>
              <a:rPr lang="zh-CN" altLang="zh-CN" sz="3200" dirty="0" smtClean="0"/>
              <a:t>图中用</a:t>
            </a:r>
            <a:r>
              <a:rPr lang="zh-CN" altLang="zh-CN" sz="3200" dirty="0" smtClean="0">
                <a:solidFill>
                  <a:srgbClr val="FF0000"/>
                </a:solidFill>
              </a:rPr>
              <a:t>下划线</a:t>
            </a:r>
            <a:r>
              <a:rPr lang="zh-CN" altLang="zh-CN" sz="3200" dirty="0" smtClean="0"/>
              <a:t>标识</a:t>
            </a:r>
            <a:r>
              <a:rPr lang="zh-CN" altLang="en-US" sz="3200" dirty="0" smtClean="0"/>
              <a:t>。</a:t>
            </a:r>
          </a:p>
        </p:txBody>
      </p:sp>
      <p:sp>
        <p:nvSpPr>
          <p:cNvPr id="4" name="日期占位符 3"/>
          <p:cNvSpPr>
            <a:spLocks noGrp="1"/>
          </p:cNvSpPr>
          <p:nvPr>
            <p:ph type="dt" sz="half" idx="10"/>
          </p:nvPr>
        </p:nvSpPr>
        <p:spPr/>
        <p:txBody>
          <a:bodyPr/>
          <a:lstStyle/>
          <a:p>
            <a:pPr>
              <a:defRPr/>
            </a:pPr>
            <a:fld id="{F9E4AE9D-55A9-410A-8F5A-3DA3643E0B3D}"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linds(horizontal)">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12" dur="500"/>
                                        <p:tgtEl>
                                          <p:spTgt spid="4403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animEffect transition="in" filter="blinds(horizontal)">
                                      <p:cBhvr>
                                        <p:cTn id="15" dur="500"/>
                                        <p:tgtEl>
                                          <p:spTgt spid="4403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035">
                                            <p:txEl>
                                              <p:pRg st="3" end="3"/>
                                            </p:txEl>
                                          </p:spTgt>
                                        </p:tgtEl>
                                        <p:attrNameLst>
                                          <p:attrName>style.visibility</p:attrName>
                                        </p:attrNameLst>
                                      </p:cBhvr>
                                      <p:to>
                                        <p:strVal val="visible"/>
                                      </p:to>
                                    </p:set>
                                    <p:animEffect transition="in" filter="blinds(horizontal)">
                                      <p:cBhvr>
                                        <p:cTn id="18" dur="500"/>
                                        <p:tgtEl>
                                          <p:spTgt spid="4403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4035">
                                            <p:txEl>
                                              <p:pRg st="4" end="4"/>
                                            </p:txEl>
                                          </p:spTgt>
                                        </p:tgtEl>
                                        <p:attrNameLst>
                                          <p:attrName>style.visibility</p:attrName>
                                        </p:attrNameLst>
                                      </p:cBhvr>
                                      <p:to>
                                        <p:strVal val="visible"/>
                                      </p:to>
                                    </p:set>
                                    <p:animEffect transition="in" filter="blinds(horizontal)">
                                      <p:cBhvr>
                                        <p:cTn id="21" dur="500"/>
                                        <p:tgtEl>
                                          <p:spTgt spid="4403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4035">
                                            <p:txEl>
                                              <p:pRg st="5" end="5"/>
                                            </p:txEl>
                                          </p:spTgt>
                                        </p:tgtEl>
                                        <p:attrNameLst>
                                          <p:attrName>style.visibility</p:attrName>
                                        </p:attrNameLst>
                                      </p:cBhvr>
                                      <p:to>
                                        <p:strVal val="visible"/>
                                      </p:to>
                                    </p:set>
                                    <p:animEffect transition="in" filter="blinds(horizontal)">
                                      <p:cBhvr>
                                        <p:cTn id="26" dur="500"/>
                                        <p:tgtEl>
                                          <p:spTgt spid="44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p:cNvSpPr>
          <p:nvPr>
            <p:ph type="title"/>
          </p:nvPr>
        </p:nvSpPr>
        <p:spPr/>
        <p:txBody>
          <a:bodyPr/>
          <a:lstStyle/>
          <a:p>
            <a:r>
              <a:rPr lang="zh-CN" altLang="en-US" smtClean="0"/>
              <a:t>复合标识符示例</a:t>
            </a:r>
          </a:p>
        </p:txBody>
      </p:sp>
      <p:sp>
        <p:nvSpPr>
          <p:cNvPr id="922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1"/>
          <p:cNvGraphicFramePr>
            <a:graphicFrameLocks noChangeAspect="1"/>
          </p:cNvGraphicFramePr>
          <p:nvPr/>
        </p:nvGraphicFramePr>
        <p:xfrm>
          <a:off x="1475656" y="1628800"/>
          <a:ext cx="6307368" cy="3600400"/>
        </p:xfrm>
        <a:graphic>
          <a:graphicData uri="http://schemas.openxmlformats.org/presentationml/2006/ole">
            <mc:AlternateContent xmlns:mc="http://schemas.openxmlformats.org/markup-compatibility/2006">
              <mc:Choice xmlns:v="urn:schemas-microsoft-com:vml" Requires="v">
                <p:oleObj spid="_x0000_s35843" name="Visio" r:id="rId3" imgW="2500823" imgH="1427927" progId="Visio.Drawing.11">
                  <p:embed/>
                </p:oleObj>
              </mc:Choice>
              <mc:Fallback>
                <p:oleObj name="Visio" r:id="rId3" imgW="2500823" imgH="142792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628800"/>
                        <a:ext cx="6307368" cy="36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日期占位符 4"/>
          <p:cNvSpPr>
            <a:spLocks noGrp="1"/>
          </p:cNvSpPr>
          <p:nvPr>
            <p:ph type="dt" sz="half" idx="10"/>
          </p:nvPr>
        </p:nvSpPr>
        <p:spPr/>
        <p:txBody>
          <a:bodyPr/>
          <a:lstStyle/>
          <a:p>
            <a:pPr>
              <a:defRPr/>
            </a:pPr>
            <a:fld id="{36690585-3371-4D4E-976C-CDE3661A760B}" type="datetime8">
              <a:rPr lang="zh-CN" altLang="en-US" smtClean="0"/>
              <a:t>2016年3月6日11时52分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35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strVal val="#ppt_w*0.70"/>
                                          </p:val>
                                        </p:tav>
                                        <p:tav tm="100000">
                                          <p:val>
                                            <p:strVal val="#ppt_w"/>
                                          </p:val>
                                        </p:tav>
                                      </p:tavLst>
                                    </p:anim>
                                    <p:anim calcmode="lin" valueType="num">
                                      <p:cBhvr>
                                        <p:cTn id="8" dur="1000" fill="hold"/>
                                        <p:tgtEl>
                                          <p:spTgt spid="9218"/>
                                        </p:tgtEl>
                                        <p:attrNameLst>
                                          <p:attrName>ppt_h</p:attrName>
                                        </p:attrNameLst>
                                      </p:cBhvr>
                                      <p:tavLst>
                                        <p:tav tm="0">
                                          <p:val>
                                            <p:strVal val="#ppt_h"/>
                                          </p:val>
                                        </p:tav>
                                        <p:tav tm="100000">
                                          <p:val>
                                            <p:strVal val="#ppt_h"/>
                                          </p:val>
                                        </p:tav>
                                      </p:tavLst>
                                    </p:anim>
                                    <p:animEffect transition="in" filter="fade">
                                      <p:cBhvr>
                                        <p:cTn id="9"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属性示例</a:t>
            </a:r>
            <a:endParaRPr lang="zh-CN" altLang="en-US" dirty="0"/>
          </a:p>
        </p:txBody>
      </p:sp>
      <p:sp>
        <p:nvSpPr>
          <p:cNvPr id="4" name="日期占位符 3"/>
          <p:cNvSpPr>
            <a:spLocks noGrp="1"/>
          </p:cNvSpPr>
          <p:nvPr>
            <p:ph type="dt" sz="half" idx="10"/>
          </p:nvPr>
        </p:nvSpPr>
        <p:spPr/>
        <p:txBody>
          <a:bodyPr/>
          <a:lstStyle/>
          <a:p>
            <a:pPr>
              <a:defRPr/>
            </a:pPr>
            <a:fld id="{89F29C69-48E6-44E3-943F-DE58455FBE9A}" type="datetime8">
              <a:rPr lang="zh-CN" altLang="en-US" smtClean="0"/>
              <a:pPr>
                <a:defRPr/>
              </a:pPr>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36</a:t>
            </a:fld>
            <a:endParaRPr lang="zh-CN" altLang="en-US"/>
          </a:p>
        </p:txBody>
      </p:sp>
      <p:sp>
        <p:nvSpPr>
          <p:cNvPr id="1013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1377" name="Object 1"/>
          <p:cNvGraphicFramePr>
            <a:graphicFrameLocks noChangeAspect="1"/>
          </p:cNvGraphicFramePr>
          <p:nvPr/>
        </p:nvGraphicFramePr>
        <p:xfrm>
          <a:off x="1547664" y="1286142"/>
          <a:ext cx="5760640" cy="4568784"/>
        </p:xfrm>
        <a:graphic>
          <a:graphicData uri="http://schemas.openxmlformats.org/presentationml/2006/ole">
            <mc:AlternateContent xmlns:mc="http://schemas.openxmlformats.org/markup-compatibility/2006">
              <mc:Choice xmlns:v="urn:schemas-microsoft-com:vml" Requires="v">
                <p:oleObj spid="_x0000_s101378" name="Visio" r:id="rId3" imgW="2624369" imgH="2086620" progId="Visio.Drawing.11">
                  <p:embed/>
                </p:oleObj>
              </mc:Choice>
              <mc:Fallback>
                <p:oleObj name="Visio" r:id="rId3" imgW="2624369" imgH="2086620"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286142"/>
                        <a:ext cx="5760640" cy="45687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p:txBody>
          <a:bodyPr/>
          <a:lstStyle/>
          <a:p>
            <a:r>
              <a:rPr lang="zh-CN" altLang="en-US" smtClean="0"/>
              <a:t>联系标识符示例</a:t>
            </a:r>
          </a:p>
        </p:txBody>
      </p:sp>
      <p:sp>
        <p:nvSpPr>
          <p:cNvPr id="1126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1266" name="Object 1"/>
          <p:cNvGraphicFramePr>
            <a:graphicFrameLocks noChangeAspect="1"/>
          </p:cNvGraphicFramePr>
          <p:nvPr/>
        </p:nvGraphicFramePr>
        <p:xfrm>
          <a:off x="2411760" y="1388988"/>
          <a:ext cx="3960440" cy="4614605"/>
        </p:xfrm>
        <a:graphic>
          <a:graphicData uri="http://schemas.openxmlformats.org/presentationml/2006/ole">
            <mc:AlternateContent xmlns:mc="http://schemas.openxmlformats.org/markup-compatibility/2006">
              <mc:Choice xmlns:v="urn:schemas-microsoft-com:vml" Requires="v">
                <p:oleObj spid="_x0000_s37891" name="Visio" r:id="rId3" imgW="2014769" imgH="2356795" progId="Visio.Drawing.11">
                  <p:embed/>
                </p:oleObj>
              </mc:Choice>
              <mc:Fallback>
                <p:oleObj name="Visio" r:id="rId3" imgW="2014769" imgH="235679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1388988"/>
                        <a:ext cx="3960440" cy="46146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日期占位符 4"/>
          <p:cNvSpPr>
            <a:spLocks noGrp="1"/>
          </p:cNvSpPr>
          <p:nvPr>
            <p:ph type="dt" sz="half" idx="10"/>
          </p:nvPr>
        </p:nvSpPr>
        <p:spPr/>
        <p:txBody>
          <a:bodyPr/>
          <a:lstStyle/>
          <a:p>
            <a:pPr>
              <a:defRPr/>
            </a:pPr>
            <a:fld id="{61951A96-BB76-4D86-93BB-D477A8C0AA74}" type="datetime8">
              <a:rPr lang="zh-CN" altLang="en-US" smtClean="0"/>
              <a:t>2016年3月6日11时52分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37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1000" fill="hold"/>
                                        <p:tgtEl>
                                          <p:spTgt spid="11266"/>
                                        </p:tgtEl>
                                        <p:attrNameLst>
                                          <p:attrName>ppt_w</p:attrName>
                                        </p:attrNameLst>
                                      </p:cBhvr>
                                      <p:tavLst>
                                        <p:tav tm="0">
                                          <p:val>
                                            <p:strVal val="#ppt_w*0.70"/>
                                          </p:val>
                                        </p:tav>
                                        <p:tav tm="100000">
                                          <p:val>
                                            <p:strVal val="#ppt_w"/>
                                          </p:val>
                                        </p:tav>
                                      </p:tavLst>
                                    </p:anim>
                                    <p:anim calcmode="lin" valueType="num">
                                      <p:cBhvr>
                                        <p:cTn id="8" dur="1000" fill="hold"/>
                                        <p:tgtEl>
                                          <p:spTgt spid="11266"/>
                                        </p:tgtEl>
                                        <p:attrNameLst>
                                          <p:attrName>ppt_h</p:attrName>
                                        </p:attrNameLst>
                                      </p:cBhvr>
                                      <p:tavLst>
                                        <p:tav tm="0">
                                          <p:val>
                                            <p:strVal val="#ppt_h"/>
                                          </p:val>
                                        </p:tav>
                                        <p:tav tm="100000">
                                          <p:val>
                                            <p:strVal val="#ppt_h"/>
                                          </p:val>
                                        </p:tav>
                                      </p:tavLst>
                                    </p:anim>
                                    <p:animEffect transition="in" filter="fade">
                                      <p:cBhvr>
                                        <p:cTn id="9" dur="10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dirty="0" smtClean="0"/>
              <a:t>9.1.4 </a:t>
            </a:r>
            <a:r>
              <a:rPr lang="zh-CN" altLang="zh-CN" dirty="0" smtClean="0"/>
              <a:t>约束</a:t>
            </a:r>
            <a:endParaRPr lang="zh-CN" altLang="en-US" dirty="0" smtClean="0"/>
          </a:p>
        </p:txBody>
      </p:sp>
      <p:sp>
        <p:nvSpPr>
          <p:cNvPr id="45059" name="内容占位符 2"/>
          <p:cNvSpPr>
            <a:spLocks noGrp="1"/>
          </p:cNvSpPr>
          <p:nvPr>
            <p:ph idx="1"/>
          </p:nvPr>
        </p:nvSpPr>
        <p:spPr>
          <a:xfrm>
            <a:off x="539552" y="1305143"/>
            <a:ext cx="8208912" cy="4752528"/>
          </a:xfrm>
        </p:spPr>
        <p:txBody>
          <a:bodyPr/>
          <a:lstStyle/>
          <a:p>
            <a:pPr>
              <a:spcBef>
                <a:spcPts val="0"/>
              </a:spcBef>
            </a:pPr>
            <a:r>
              <a:rPr lang="zh-CN" altLang="zh-CN" sz="3200" dirty="0" smtClean="0"/>
              <a:t>联系通常采用特定约束来限制联系集合中的实体组合。</a:t>
            </a:r>
            <a:endParaRPr lang="en-US" altLang="zh-CN" sz="3200" dirty="0" smtClean="0"/>
          </a:p>
          <a:p>
            <a:pPr>
              <a:spcBef>
                <a:spcPts val="0"/>
              </a:spcBef>
            </a:pPr>
            <a:r>
              <a:rPr lang="zh-CN" altLang="zh-CN" sz="3200" dirty="0" smtClean="0"/>
              <a:t>约束要反映现实世界中对联系的限定。如</a:t>
            </a:r>
            <a:r>
              <a:rPr lang="en-US" altLang="zh-CN" sz="3200" dirty="0" smtClean="0"/>
              <a:t>:</a:t>
            </a:r>
          </a:p>
          <a:p>
            <a:pPr lvl="1">
              <a:spcBef>
                <a:spcPts val="0"/>
              </a:spcBef>
            </a:pPr>
            <a:r>
              <a:rPr lang="zh-CN" altLang="zh-CN" sz="3200" dirty="0" smtClean="0"/>
              <a:t>“</a:t>
            </a:r>
            <a:r>
              <a:rPr lang="zh-CN" altLang="en-US" sz="3200" dirty="0" smtClean="0"/>
              <a:t>部门</a:t>
            </a:r>
            <a:r>
              <a:rPr lang="zh-CN" altLang="zh-CN" sz="3200" dirty="0" smtClean="0"/>
              <a:t>”要求每个</a:t>
            </a:r>
            <a:r>
              <a:rPr lang="zh-CN" altLang="en-US" sz="3200" dirty="0" smtClean="0"/>
              <a:t>部门</a:t>
            </a:r>
            <a:r>
              <a:rPr lang="zh-CN" altLang="zh-CN" sz="3200" dirty="0" smtClean="0"/>
              <a:t>必须有一个</a:t>
            </a:r>
            <a:r>
              <a:rPr lang="zh-CN" altLang="en-US" sz="3200" dirty="0" smtClean="0"/>
              <a:t>职工</a:t>
            </a:r>
            <a:endParaRPr lang="en-US" altLang="zh-CN" sz="3200" dirty="0" smtClean="0"/>
          </a:p>
          <a:p>
            <a:pPr lvl="1">
              <a:spcBef>
                <a:spcPts val="0"/>
              </a:spcBef>
            </a:pPr>
            <a:r>
              <a:rPr lang="zh-CN" altLang="zh-CN" sz="3200" dirty="0" smtClean="0"/>
              <a:t>“职工”中的每个人必须有一种技能。</a:t>
            </a:r>
            <a:endParaRPr lang="en-US" altLang="zh-CN" sz="3200" dirty="0" smtClean="0"/>
          </a:p>
          <a:p>
            <a:pPr>
              <a:spcBef>
                <a:spcPts val="0"/>
              </a:spcBef>
            </a:pPr>
            <a:r>
              <a:rPr lang="zh-CN" altLang="zh-CN" sz="3200" dirty="0" smtClean="0"/>
              <a:t>约束的主要</a:t>
            </a:r>
            <a:r>
              <a:rPr lang="zh-CN" altLang="en-US" sz="3200" dirty="0" smtClean="0"/>
              <a:t>类型：</a:t>
            </a:r>
            <a:endParaRPr lang="en-US" altLang="zh-CN" sz="3200" dirty="0" smtClean="0"/>
          </a:p>
          <a:p>
            <a:pPr lvl="1">
              <a:spcBef>
                <a:spcPts val="0"/>
              </a:spcBef>
            </a:pPr>
            <a:r>
              <a:rPr lang="zh-CN" altLang="zh-CN" sz="3200" dirty="0" smtClean="0">
                <a:solidFill>
                  <a:srgbClr val="FF0000"/>
                </a:solidFill>
              </a:rPr>
              <a:t>多样性约束</a:t>
            </a:r>
            <a:endParaRPr lang="en-US" altLang="zh-CN" sz="3200" dirty="0" smtClean="0">
              <a:solidFill>
                <a:srgbClr val="FF0000"/>
              </a:solidFill>
            </a:endParaRPr>
          </a:p>
          <a:p>
            <a:pPr lvl="1">
              <a:spcBef>
                <a:spcPts val="0"/>
              </a:spcBef>
            </a:pPr>
            <a:r>
              <a:rPr lang="zh-CN" altLang="zh-CN" sz="3200" dirty="0" smtClean="0">
                <a:solidFill>
                  <a:srgbClr val="FF0000"/>
                </a:solidFill>
              </a:rPr>
              <a:t>基数约束</a:t>
            </a:r>
            <a:endParaRPr lang="en-US" altLang="zh-CN" sz="3200" dirty="0" smtClean="0">
              <a:solidFill>
                <a:srgbClr val="FF0000"/>
              </a:solidFill>
            </a:endParaRPr>
          </a:p>
          <a:p>
            <a:pPr lvl="1">
              <a:spcBef>
                <a:spcPts val="0"/>
              </a:spcBef>
            </a:pPr>
            <a:r>
              <a:rPr lang="zh-CN" altLang="zh-CN" sz="3200" dirty="0" smtClean="0">
                <a:solidFill>
                  <a:srgbClr val="FF0000"/>
                </a:solidFill>
              </a:rPr>
              <a:t>参与约束</a:t>
            </a:r>
            <a:endParaRPr lang="zh-CN" altLang="en-US" sz="3200" dirty="0" smtClean="0">
              <a:solidFill>
                <a:srgbClr val="FF0000"/>
              </a:solidFill>
            </a:endParaRPr>
          </a:p>
        </p:txBody>
      </p:sp>
      <p:sp>
        <p:nvSpPr>
          <p:cNvPr id="4" name="日期占位符 3"/>
          <p:cNvSpPr>
            <a:spLocks noGrp="1"/>
          </p:cNvSpPr>
          <p:nvPr>
            <p:ph type="dt" sz="half" idx="10"/>
          </p:nvPr>
        </p:nvSpPr>
        <p:spPr/>
        <p:txBody>
          <a:bodyPr/>
          <a:lstStyle/>
          <a:p>
            <a:pPr>
              <a:defRPr/>
            </a:pPr>
            <a:fld id="{F56736E0-F66F-42F2-9424-9373D4F5E45E}"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1" dur="500"/>
                                        <p:tgtEl>
                                          <p:spTgt spid="45059">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5" dur="500"/>
                                        <p:tgtEl>
                                          <p:spTgt spid="45059">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19" dur="500"/>
                                        <p:tgtEl>
                                          <p:spTgt spid="45059">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23" dur="500"/>
                                        <p:tgtEl>
                                          <p:spTgt spid="45059">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27" dur="500"/>
                                        <p:tgtEl>
                                          <p:spTgt spid="45059">
                                            <p:txEl>
                                              <p:pRg st="5" end="5"/>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45059">
                                            <p:txEl>
                                              <p:pRg st="6" end="6"/>
                                            </p:txEl>
                                          </p:spTgt>
                                        </p:tgtEl>
                                        <p:attrNameLst>
                                          <p:attrName>style.visibility</p:attrName>
                                        </p:attrNameLst>
                                      </p:cBhvr>
                                      <p:to>
                                        <p:strVal val="visible"/>
                                      </p:to>
                                    </p:set>
                                    <p:animEffect transition="in" filter="blinds(horizontal)">
                                      <p:cBhvr>
                                        <p:cTn id="31" dur="500"/>
                                        <p:tgtEl>
                                          <p:spTgt spid="45059">
                                            <p:txEl>
                                              <p:pRg st="6" end="6"/>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45059">
                                            <p:txEl>
                                              <p:pRg st="7" end="7"/>
                                            </p:txEl>
                                          </p:spTgt>
                                        </p:tgtEl>
                                        <p:attrNameLst>
                                          <p:attrName>style.visibility</p:attrName>
                                        </p:attrNameLst>
                                      </p:cBhvr>
                                      <p:to>
                                        <p:strVal val="visible"/>
                                      </p:to>
                                    </p:set>
                                    <p:animEffect transition="in" filter="blinds(horizontal)">
                                      <p:cBhvr>
                                        <p:cTn id="35" dur="500"/>
                                        <p:tgtEl>
                                          <p:spTgt spid="45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zh-CN" smtClean="0"/>
              <a:t>多样性约束</a:t>
            </a:r>
            <a:endParaRPr lang="zh-CN" altLang="en-US" smtClean="0"/>
          </a:p>
        </p:txBody>
      </p:sp>
      <p:sp>
        <p:nvSpPr>
          <p:cNvPr id="46083" name="内容占位符 2"/>
          <p:cNvSpPr>
            <a:spLocks noGrp="1"/>
          </p:cNvSpPr>
          <p:nvPr>
            <p:ph idx="1"/>
          </p:nvPr>
        </p:nvSpPr>
        <p:spPr/>
        <p:txBody>
          <a:bodyPr/>
          <a:lstStyle/>
          <a:p>
            <a:r>
              <a:rPr lang="zh-CN" altLang="zh-CN" dirty="0" smtClean="0">
                <a:solidFill>
                  <a:srgbClr val="FF0000"/>
                </a:solidFill>
              </a:rPr>
              <a:t>多样性</a:t>
            </a:r>
            <a:r>
              <a:rPr lang="zh-CN" altLang="zh-CN" dirty="0" smtClean="0"/>
              <a:t>指一个实体所包含的每个实例都通过某种联系与另一个实体的同一实例相关联。</a:t>
            </a:r>
            <a:endParaRPr lang="en-US" altLang="zh-CN" dirty="0" smtClean="0"/>
          </a:p>
          <a:p>
            <a:r>
              <a:rPr lang="zh-CN" altLang="zh-CN" dirty="0" smtClean="0"/>
              <a:t>它约束了实体相关联的方式。</a:t>
            </a:r>
            <a:endParaRPr lang="en-US" altLang="zh-CN" dirty="0" smtClean="0"/>
          </a:p>
          <a:p>
            <a:r>
              <a:rPr lang="zh-CN" altLang="zh-CN" dirty="0" smtClean="0"/>
              <a:t>是由企业或用户确立的原则或商业规则的一种表示</a:t>
            </a:r>
            <a:r>
              <a:rPr lang="zh-CN" altLang="en-US" dirty="0" smtClean="0"/>
              <a:t>。</a:t>
            </a:r>
            <a:endParaRPr lang="en-US" altLang="zh-CN" dirty="0" smtClean="0"/>
          </a:p>
        </p:txBody>
      </p:sp>
      <p:sp>
        <p:nvSpPr>
          <p:cNvPr id="5" name="日期占位符 4"/>
          <p:cNvSpPr>
            <a:spLocks noGrp="1"/>
          </p:cNvSpPr>
          <p:nvPr>
            <p:ph type="dt" sz="half" idx="10"/>
          </p:nvPr>
        </p:nvSpPr>
        <p:spPr/>
        <p:txBody>
          <a:bodyPr/>
          <a:lstStyle/>
          <a:p>
            <a:pPr>
              <a:defRPr/>
            </a:pPr>
            <a:fld id="{3AF747C8-A33A-40FA-B2E5-EDA4BA598164}" type="datetime8">
              <a:rPr lang="zh-CN" altLang="en-US" smtClean="0"/>
              <a:t>2016年3月6日11时52分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7" dur="500"/>
                                        <p:tgtEl>
                                          <p:spTgt spid="4608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11" dur="500"/>
                                        <p:tgtEl>
                                          <p:spTgt spid="4608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5" dur="5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en-US" altLang="zh-CN" dirty="0" smtClean="0"/>
              <a:t>E-R</a:t>
            </a:r>
            <a:r>
              <a:rPr lang="zh-CN" altLang="zh-CN" dirty="0" smtClean="0"/>
              <a:t>模型基本概念</a:t>
            </a:r>
            <a:endParaRPr lang="zh-CN" altLang="en-US" dirty="0" smtClean="0"/>
          </a:p>
        </p:txBody>
      </p:sp>
      <p:sp>
        <p:nvSpPr>
          <p:cNvPr id="21507" name="内容占位符 2"/>
          <p:cNvSpPr>
            <a:spLocks noGrp="1"/>
          </p:cNvSpPr>
          <p:nvPr>
            <p:ph idx="1"/>
          </p:nvPr>
        </p:nvSpPr>
        <p:spPr>
          <a:xfrm>
            <a:off x="683568" y="1340768"/>
            <a:ext cx="7765033" cy="4464496"/>
          </a:xfrm>
        </p:spPr>
        <p:txBody>
          <a:bodyPr/>
          <a:lstStyle/>
          <a:p>
            <a:pPr eaLnBrk="1" hangingPunct="1"/>
            <a:r>
              <a:rPr lang="zh-CN" altLang="zh-CN" dirty="0" smtClean="0"/>
              <a:t>是用于数据库设计的</a:t>
            </a:r>
            <a:r>
              <a:rPr lang="zh-CN" altLang="zh-CN" dirty="0" smtClean="0">
                <a:solidFill>
                  <a:srgbClr val="FF0000"/>
                </a:solidFill>
              </a:rPr>
              <a:t>高层概念数据模型</a:t>
            </a:r>
            <a:r>
              <a:rPr lang="zh-CN" altLang="zh-CN" dirty="0" smtClean="0"/>
              <a:t>。</a:t>
            </a:r>
            <a:endParaRPr lang="en-US" altLang="zh-CN" dirty="0" smtClean="0"/>
          </a:p>
          <a:p>
            <a:pPr eaLnBrk="1" hangingPunct="1"/>
            <a:r>
              <a:rPr lang="zh-CN" altLang="zh-CN" dirty="0" smtClean="0"/>
              <a:t>概念数据模型用来描述数据库的结构以及有关的在数据库上的检索和更新事务，</a:t>
            </a:r>
            <a:endParaRPr lang="en-US" altLang="zh-CN" dirty="0" smtClean="0"/>
          </a:p>
          <a:p>
            <a:pPr eaLnBrk="1" hangingPunct="1"/>
            <a:r>
              <a:rPr lang="zh-CN" altLang="zh-CN" dirty="0" smtClean="0"/>
              <a:t>独立于任何数据库管理系统和硬件平台。</a:t>
            </a:r>
            <a:endParaRPr lang="zh-CN" altLang="en-US" dirty="0" smtClean="0"/>
          </a:p>
        </p:txBody>
      </p:sp>
      <p:sp>
        <p:nvSpPr>
          <p:cNvPr id="4" name="日期占位符 3"/>
          <p:cNvSpPr>
            <a:spLocks noGrp="1"/>
          </p:cNvSpPr>
          <p:nvPr>
            <p:ph type="dt" sz="half" idx="10"/>
          </p:nvPr>
        </p:nvSpPr>
        <p:spPr/>
        <p:txBody>
          <a:bodyPr/>
          <a:lstStyle/>
          <a:p>
            <a:pPr>
              <a:defRPr/>
            </a:pPr>
            <a:fld id="{D9B427DD-E969-4B80-B4DB-43167E1DD8FF}"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7" dur="500"/>
                                        <p:tgtEl>
                                          <p:spTgt spid="21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zh-CN" smtClean="0"/>
              <a:t>基数约束</a:t>
            </a:r>
            <a:endParaRPr lang="zh-CN" altLang="en-US" smtClean="0"/>
          </a:p>
        </p:txBody>
      </p:sp>
      <p:sp>
        <p:nvSpPr>
          <p:cNvPr id="47107" name="内容占位符 2"/>
          <p:cNvSpPr>
            <a:spLocks noGrp="1"/>
          </p:cNvSpPr>
          <p:nvPr>
            <p:ph idx="1"/>
          </p:nvPr>
        </p:nvSpPr>
        <p:spPr>
          <a:xfrm>
            <a:off x="539552" y="1268760"/>
            <a:ext cx="8208912" cy="4824536"/>
          </a:xfrm>
        </p:spPr>
        <p:txBody>
          <a:bodyPr/>
          <a:lstStyle/>
          <a:p>
            <a:pPr>
              <a:spcBef>
                <a:spcPts val="0"/>
              </a:spcBef>
            </a:pPr>
            <a:r>
              <a:rPr lang="zh-CN" altLang="zh-CN" sz="2800" dirty="0" smtClean="0"/>
              <a:t>指定了一个实体中的实例与另一个实体中的每个实例相关联的数目。</a:t>
            </a:r>
            <a:endParaRPr lang="en-US" altLang="zh-CN" sz="2800" dirty="0" smtClean="0"/>
          </a:p>
          <a:p>
            <a:pPr>
              <a:spcBef>
                <a:spcPts val="0"/>
              </a:spcBef>
            </a:pPr>
            <a:r>
              <a:rPr lang="zh-CN" altLang="en-US" sz="2800" dirty="0" smtClean="0"/>
              <a:t>有</a:t>
            </a:r>
            <a:r>
              <a:rPr lang="zh-CN" altLang="zh-CN" sz="2800" dirty="0" smtClean="0">
                <a:solidFill>
                  <a:srgbClr val="FF0000"/>
                </a:solidFill>
              </a:rPr>
              <a:t>最大基数约束</a:t>
            </a:r>
            <a:r>
              <a:rPr lang="zh-CN" altLang="zh-CN" sz="2800" dirty="0" smtClean="0"/>
              <a:t>和</a:t>
            </a:r>
            <a:r>
              <a:rPr lang="zh-CN" altLang="zh-CN" sz="2800" dirty="0" smtClean="0">
                <a:solidFill>
                  <a:srgbClr val="FF0000"/>
                </a:solidFill>
              </a:rPr>
              <a:t>最小基数约束</a:t>
            </a:r>
            <a:r>
              <a:rPr lang="zh-CN" altLang="zh-CN" sz="2800" dirty="0" smtClean="0"/>
              <a:t>两种。</a:t>
            </a:r>
            <a:endParaRPr lang="en-US" altLang="zh-CN" sz="2800" dirty="0" smtClean="0"/>
          </a:p>
          <a:p>
            <a:pPr lvl="1">
              <a:spcBef>
                <a:spcPts val="0"/>
              </a:spcBef>
            </a:pPr>
            <a:r>
              <a:rPr lang="zh-CN" altLang="zh-CN" sz="2800" b="1" dirty="0" smtClean="0">
                <a:solidFill>
                  <a:srgbClr val="0000FF"/>
                </a:solidFill>
              </a:rPr>
              <a:t>最小基数</a:t>
            </a:r>
            <a:r>
              <a:rPr lang="zh-CN" altLang="zh-CN" sz="2800" dirty="0" smtClean="0">
                <a:solidFill>
                  <a:srgbClr val="0000FF"/>
                </a:solidFill>
              </a:rPr>
              <a:t>约束</a:t>
            </a:r>
            <a:r>
              <a:rPr lang="zh-CN" altLang="zh-CN" sz="2800" dirty="0" smtClean="0"/>
              <a:t>指一个实体中的实例与另一个实体中的每个实例相关联的最小数目</a:t>
            </a:r>
            <a:r>
              <a:rPr lang="zh-CN" altLang="en-US" sz="2800" dirty="0" smtClean="0"/>
              <a:t>。</a:t>
            </a:r>
            <a:endParaRPr lang="en-US" altLang="zh-CN" sz="2800" dirty="0" smtClean="0"/>
          </a:p>
          <a:p>
            <a:pPr lvl="1">
              <a:spcBef>
                <a:spcPts val="0"/>
              </a:spcBef>
            </a:pPr>
            <a:r>
              <a:rPr lang="zh-CN" altLang="zh-CN" sz="2800" b="1" dirty="0" smtClean="0">
                <a:solidFill>
                  <a:srgbClr val="0000FF"/>
                </a:solidFill>
              </a:rPr>
              <a:t>最大基数</a:t>
            </a:r>
            <a:r>
              <a:rPr lang="zh-CN" altLang="zh-CN" sz="2800" dirty="0" smtClean="0">
                <a:solidFill>
                  <a:srgbClr val="0000FF"/>
                </a:solidFill>
              </a:rPr>
              <a:t>约束</a:t>
            </a:r>
            <a:r>
              <a:rPr lang="zh-CN" altLang="zh-CN" sz="2800" dirty="0" smtClean="0"/>
              <a:t>指一个实体中的实例与另一个实体中的每个实例相关联的最大数目。</a:t>
            </a:r>
          </a:p>
          <a:p>
            <a:pPr>
              <a:spcBef>
                <a:spcPts val="0"/>
              </a:spcBef>
            </a:pPr>
            <a:r>
              <a:rPr lang="zh-CN" altLang="zh-CN" sz="2800" dirty="0" smtClean="0"/>
              <a:t>例，设一名职工只管理一个部门，一个部门只由一名职工管理，则“职工”和“部门”之间的基数约束都是</a:t>
            </a:r>
            <a:r>
              <a:rPr lang="en-US" altLang="zh-CN" sz="2800" dirty="0" smtClean="0"/>
              <a:t>1</a:t>
            </a:r>
            <a:r>
              <a:rPr lang="zh-CN" altLang="en-US" sz="2800" dirty="0" smtClean="0"/>
              <a:t>。</a:t>
            </a:r>
          </a:p>
        </p:txBody>
      </p:sp>
      <p:sp>
        <p:nvSpPr>
          <p:cNvPr id="4" name="日期占位符 3"/>
          <p:cNvSpPr>
            <a:spLocks noGrp="1"/>
          </p:cNvSpPr>
          <p:nvPr>
            <p:ph type="dt" sz="half" idx="10"/>
          </p:nvPr>
        </p:nvSpPr>
        <p:spPr/>
        <p:txBody>
          <a:bodyPr/>
          <a:lstStyle/>
          <a:p>
            <a:pPr>
              <a:defRPr/>
            </a:pPr>
            <a:fld id="{92893112-6EA1-4CD3-8588-E340BE35EA21}"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2" dur="500"/>
                                        <p:tgtEl>
                                          <p:spTgt spid="4710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5" dur="500"/>
                                        <p:tgtEl>
                                          <p:spTgt spid="4710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107">
                                            <p:txEl>
                                              <p:pRg st="3" end="3"/>
                                            </p:txEl>
                                          </p:spTgt>
                                        </p:tgtEl>
                                        <p:attrNameLst>
                                          <p:attrName>style.visibility</p:attrName>
                                        </p:attrNameLst>
                                      </p:cBhvr>
                                      <p:to>
                                        <p:strVal val="visible"/>
                                      </p:to>
                                    </p:set>
                                    <p:animEffect transition="in" filter="blinds(horizontal)">
                                      <p:cBhvr>
                                        <p:cTn id="18" dur="500"/>
                                        <p:tgtEl>
                                          <p:spTgt spid="4710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animEffect transition="in" filter="blinds(horizontal)">
                                      <p:cBhvr>
                                        <p:cTn id="23" dur="500"/>
                                        <p:tgtEl>
                                          <p:spTgt spid="47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p:cNvSpPr>
          <p:nvPr>
            <p:ph type="title"/>
          </p:nvPr>
        </p:nvSpPr>
        <p:spPr>
          <a:xfrm>
            <a:off x="539552" y="260648"/>
            <a:ext cx="8280920" cy="864096"/>
          </a:xfrm>
        </p:spPr>
        <p:txBody>
          <a:bodyPr/>
          <a:lstStyle/>
          <a:p>
            <a:r>
              <a:rPr lang="en-US" altLang="zh-CN" sz="4000" dirty="0" smtClean="0"/>
              <a:t>1:1</a:t>
            </a:r>
            <a:r>
              <a:rPr lang="zh-CN" altLang="zh-CN" sz="4000" dirty="0" smtClean="0"/>
              <a:t>联系的基数约束与参与约束</a:t>
            </a:r>
            <a:r>
              <a:rPr lang="zh-CN" altLang="en-US" sz="4000" dirty="0" smtClean="0"/>
              <a:t>示例</a:t>
            </a:r>
          </a:p>
        </p:txBody>
      </p:sp>
      <p:sp>
        <p:nvSpPr>
          <p:cNvPr id="1229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 name="日期占位符 10"/>
          <p:cNvSpPr>
            <a:spLocks noGrp="1"/>
          </p:cNvSpPr>
          <p:nvPr>
            <p:ph type="dt" sz="half" idx="10"/>
          </p:nvPr>
        </p:nvSpPr>
        <p:spPr/>
        <p:txBody>
          <a:bodyPr/>
          <a:lstStyle/>
          <a:p>
            <a:pPr>
              <a:defRPr/>
            </a:pPr>
            <a:fld id="{994097E5-4BDD-4792-8117-4DF5BE4E91C0}" type="datetime8">
              <a:rPr lang="zh-CN" altLang="en-US" smtClean="0"/>
              <a:t>2016年3月6日11时52分</a:t>
            </a:fld>
            <a:endParaRPr lang="zh-CN" altLang="en-US" dirty="0"/>
          </a:p>
        </p:txBody>
      </p:sp>
      <p:sp>
        <p:nvSpPr>
          <p:cNvPr id="12" name="灯片编号占位符 11"/>
          <p:cNvSpPr>
            <a:spLocks noGrp="1"/>
          </p:cNvSpPr>
          <p:nvPr>
            <p:ph type="sldNum" sz="quarter" idx="12"/>
          </p:nvPr>
        </p:nvSpPr>
        <p:spPr/>
        <p:txBody>
          <a:bodyPr/>
          <a:lstStyle/>
          <a:p>
            <a:pPr>
              <a:defRPr/>
            </a:pPr>
            <a:fld id="{A1C693C5-2466-49C7-9407-97947274FDD1}" type="slidenum">
              <a:rPr lang="zh-CN" altLang="en-US" smtClean="0"/>
              <a:pPr>
                <a:defRPr/>
              </a:pPr>
              <a:t>41</a:t>
            </a:fld>
            <a:endParaRPr lang="zh-CN" altLang="en-US"/>
          </a:p>
        </p:txBody>
      </p:sp>
      <p:sp>
        <p:nvSpPr>
          <p:cNvPr id="3891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2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921" name="Object 9"/>
          <p:cNvGraphicFramePr>
            <a:graphicFrameLocks noChangeAspect="1"/>
          </p:cNvGraphicFramePr>
          <p:nvPr/>
        </p:nvGraphicFramePr>
        <p:xfrm>
          <a:off x="1475656" y="3284984"/>
          <a:ext cx="6644055" cy="936104"/>
        </p:xfrm>
        <a:graphic>
          <a:graphicData uri="http://schemas.openxmlformats.org/presentationml/2006/ole">
            <mc:AlternateContent xmlns:mc="http://schemas.openxmlformats.org/markup-compatibility/2006">
              <mc:Choice xmlns:v="urn:schemas-microsoft-com:vml" Requires="v">
                <p:oleObj spid="_x0000_s38930" name="Visio" r:id="rId3" imgW="2770673" imgH="394696" progId="Visio.Drawing.11">
                  <p:embed/>
                </p:oleObj>
              </mc:Choice>
              <mc:Fallback>
                <p:oleObj name="Visio" r:id="rId3" imgW="2770673" imgH="394696" progId="Visio.Drawing.11">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284984"/>
                        <a:ext cx="6644055"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923" name="Object 11"/>
          <p:cNvGraphicFramePr>
            <a:graphicFrameLocks noChangeAspect="1"/>
          </p:cNvGraphicFramePr>
          <p:nvPr/>
        </p:nvGraphicFramePr>
        <p:xfrm>
          <a:off x="2411760" y="1893082"/>
          <a:ext cx="1894555" cy="1008112"/>
        </p:xfrm>
        <a:graphic>
          <a:graphicData uri="http://schemas.openxmlformats.org/presentationml/2006/ole">
            <mc:AlternateContent xmlns:mc="http://schemas.openxmlformats.org/markup-compatibility/2006">
              <mc:Choice xmlns:v="urn:schemas-microsoft-com:vml" Requires="v">
                <p:oleObj spid="_x0000_s38931" name="Visio" r:id="rId5" imgW="1042660" imgH="554980" progId="Visio.Drawing.11">
                  <p:embed/>
                </p:oleObj>
              </mc:Choice>
              <mc:Fallback>
                <p:oleObj name="Visio" r:id="rId5" imgW="1042660" imgH="554980" progId="Visio.Drawing.11">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1893082"/>
                        <a:ext cx="1894555"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4" name="直接箭头连接符 23"/>
          <p:cNvCxnSpPr/>
          <p:nvPr/>
        </p:nvCxnSpPr>
        <p:spPr>
          <a:xfrm rot="5400000">
            <a:off x="3076833" y="3122379"/>
            <a:ext cx="540475" cy="1588"/>
          </a:xfrm>
          <a:prstGeom prst="straightConnector1">
            <a:avLst/>
          </a:prstGeom>
          <a:ln w="3492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89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925" name="Object 13"/>
          <p:cNvGraphicFramePr>
            <a:graphicFrameLocks noChangeAspect="1"/>
          </p:cNvGraphicFramePr>
          <p:nvPr/>
        </p:nvGraphicFramePr>
        <p:xfrm>
          <a:off x="5652120" y="1916832"/>
          <a:ext cx="2016224" cy="996221"/>
        </p:xfrm>
        <a:graphic>
          <a:graphicData uri="http://schemas.openxmlformats.org/presentationml/2006/ole">
            <mc:AlternateContent xmlns:mc="http://schemas.openxmlformats.org/markup-compatibility/2006">
              <mc:Choice xmlns:v="urn:schemas-microsoft-com:vml" Requires="v">
                <p:oleObj spid="_x0000_s38932" name="Visio" r:id="rId7" imgW="1042660" imgH="554980" progId="Visio.Drawing.11">
                  <p:embed/>
                </p:oleObj>
              </mc:Choice>
              <mc:Fallback>
                <p:oleObj name="Visio" r:id="rId7" imgW="1042660" imgH="554980" progId="Visio.Drawing.11">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2120" y="1916832"/>
                        <a:ext cx="2016224" cy="996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8" name="直接箭头连接符 27"/>
          <p:cNvCxnSpPr/>
          <p:nvPr/>
        </p:nvCxnSpPr>
        <p:spPr>
          <a:xfrm rot="5400000">
            <a:off x="6366281" y="3134255"/>
            <a:ext cx="540475" cy="1588"/>
          </a:xfrm>
          <a:prstGeom prst="straightConnector1">
            <a:avLst/>
          </a:prstGeom>
          <a:ln w="3492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892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927" name="Object 15"/>
          <p:cNvGraphicFramePr>
            <a:graphicFrameLocks noChangeAspect="1"/>
          </p:cNvGraphicFramePr>
          <p:nvPr/>
        </p:nvGraphicFramePr>
        <p:xfrm>
          <a:off x="2051720" y="4293096"/>
          <a:ext cx="1944215" cy="1080120"/>
        </p:xfrm>
        <a:graphic>
          <a:graphicData uri="http://schemas.openxmlformats.org/presentationml/2006/ole">
            <mc:AlternateContent xmlns:mc="http://schemas.openxmlformats.org/markup-compatibility/2006">
              <mc:Choice xmlns:v="urn:schemas-microsoft-com:vml" Requires="v">
                <p:oleObj spid="_x0000_s38933" name="Visio" r:id="rId9" imgW="1042660" imgH="546852" progId="Visio.Drawing.11">
                  <p:embed/>
                </p:oleObj>
              </mc:Choice>
              <mc:Fallback>
                <p:oleObj name="Visio" r:id="rId9" imgW="1042660" imgH="546852" progId="Visio.Drawing.11">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720" y="4293096"/>
                        <a:ext cx="1944215" cy="108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 name="直接箭头连接符 30"/>
          <p:cNvCxnSpPr/>
          <p:nvPr/>
        </p:nvCxnSpPr>
        <p:spPr>
          <a:xfrm rot="5400000" flipH="1" flipV="1">
            <a:off x="2735796" y="4041068"/>
            <a:ext cx="504056" cy="1588"/>
          </a:xfrm>
          <a:prstGeom prst="straightConnector1">
            <a:avLst/>
          </a:prstGeom>
          <a:ln w="3492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8930"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929" name="Object 17"/>
          <p:cNvGraphicFramePr>
            <a:graphicFrameLocks noChangeAspect="1"/>
          </p:cNvGraphicFramePr>
          <p:nvPr/>
        </p:nvGraphicFramePr>
        <p:xfrm>
          <a:off x="5290299" y="4293096"/>
          <a:ext cx="1957872" cy="1080120"/>
        </p:xfrm>
        <a:graphic>
          <a:graphicData uri="http://schemas.openxmlformats.org/presentationml/2006/ole">
            <mc:AlternateContent xmlns:mc="http://schemas.openxmlformats.org/markup-compatibility/2006">
              <mc:Choice xmlns:v="urn:schemas-microsoft-com:vml" Requires="v">
                <p:oleObj spid="_x0000_s38934" name="Visio" r:id="rId11" imgW="1042660" imgH="554980" progId="Visio.Drawing.11">
                  <p:embed/>
                </p:oleObj>
              </mc:Choice>
              <mc:Fallback>
                <p:oleObj name="Visio" r:id="rId11" imgW="1042660" imgH="554980" progId="Visio.Drawing.11">
                  <p:embed/>
                  <p:pic>
                    <p:nvPicPr>
                      <p:cNvPr id="0"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0299" y="4293096"/>
                        <a:ext cx="1957872" cy="108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6" name="直接箭头连接符 35"/>
          <p:cNvCxnSpPr/>
          <p:nvPr/>
        </p:nvCxnSpPr>
        <p:spPr>
          <a:xfrm rot="5400000" flipH="1" flipV="1">
            <a:off x="6048958" y="4040274"/>
            <a:ext cx="504056" cy="1588"/>
          </a:xfrm>
          <a:prstGeom prst="straightConnector1">
            <a:avLst/>
          </a:prstGeom>
          <a:ln w="3492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211960" y="1340768"/>
            <a:ext cx="1512168" cy="461665"/>
          </a:xfrm>
          <a:prstGeom prst="rect">
            <a:avLst/>
          </a:prstGeom>
          <a:noFill/>
        </p:spPr>
        <p:txBody>
          <a:bodyPr wrap="square" rtlCol="0">
            <a:spAutoFit/>
          </a:bodyPr>
          <a:lstStyle/>
          <a:p>
            <a:r>
              <a:rPr lang="zh-CN" altLang="en-US" sz="2400" dirty="0" smtClean="0">
                <a:solidFill>
                  <a:srgbClr val="FF0000"/>
                </a:solidFill>
                <a:latin typeface="方正姚体" pitchFamily="2" charset="-122"/>
                <a:ea typeface="方正姚体" pitchFamily="2" charset="-122"/>
              </a:rPr>
              <a:t>基数约束</a:t>
            </a:r>
            <a:endParaRPr lang="zh-CN" altLang="en-US" sz="2400" dirty="0">
              <a:solidFill>
                <a:srgbClr val="FF0000"/>
              </a:solidFill>
              <a:latin typeface="方正姚体" pitchFamily="2" charset="-122"/>
              <a:ea typeface="方正姚体" pitchFamily="2" charset="-122"/>
            </a:endParaRPr>
          </a:p>
        </p:txBody>
      </p:sp>
      <p:sp>
        <p:nvSpPr>
          <p:cNvPr id="38" name="TextBox 37"/>
          <p:cNvSpPr txBox="1"/>
          <p:nvPr/>
        </p:nvSpPr>
        <p:spPr>
          <a:xfrm>
            <a:off x="3923928" y="5517232"/>
            <a:ext cx="1512168" cy="461665"/>
          </a:xfrm>
          <a:prstGeom prst="rect">
            <a:avLst/>
          </a:prstGeom>
          <a:noFill/>
        </p:spPr>
        <p:txBody>
          <a:bodyPr wrap="square" rtlCol="0">
            <a:spAutoFit/>
          </a:bodyPr>
          <a:lstStyle/>
          <a:p>
            <a:r>
              <a:rPr lang="zh-CN" altLang="en-US" sz="2400" dirty="0" smtClean="0">
                <a:solidFill>
                  <a:srgbClr val="FF0000"/>
                </a:solidFill>
                <a:latin typeface="方正姚体" pitchFamily="2" charset="-122"/>
                <a:ea typeface="方正姚体" pitchFamily="2" charset="-122"/>
              </a:rPr>
              <a:t>参与约束</a:t>
            </a:r>
            <a:endParaRPr lang="zh-CN" altLang="en-US" sz="2400" dirty="0">
              <a:solidFill>
                <a:srgbClr val="FF0000"/>
              </a:solidFill>
              <a:latin typeface="方正姚体" pitchFamily="2" charset="-122"/>
              <a:ea typeface="方正姚体" pitchFamily="2" charset="-122"/>
            </a:endParaRPr>
          </a:p>
        </p:txBody>
      </p:sp>
      <p:cxnSp>
        <p:nvCxnSpPr>
          <p:cNvPr id="39" name="直接箭头连接符 38"/>
          <p:cNvCxnSpPr/>
          <p:nvPr/>
        </p:nvCxnSpPr>
        <p:spPr>
          <a:xfrm rot="10800000" flipV="1">
            <a:off x="3419872" y="1628800"/>
            <a:ext cx="793676" cy="288034"/>
          </a:xfrm>
          <a:prstGeom prst="straightConnector1">
            <a:avLst/>
          </a:prstGeom>
          <a:ln w="28575">
            <a:solidFill>
              <a:srgbClr val="FF3399"/>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5653708" y="1628800"/>
            <a:ext cx="934516" cy="288032"/>
          </a:xfrm>
          <a:prstGeom prst="straightConnector1">
            <a:avLst/>
          </a:prstGeom>
          <a:ln w="28575">
            <a:solidFill>
              <a:srgbClr val="FF3399"/>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8" idx="1"/>
          </p:cNvCxnSpPr>
          <p:nvPr/>
        </p:nvCxnSpPr>
        <p:spPr>
          <a:xfrm rot="10800000">
            <a:off x="3131840" y="5373217"/>
            <a:ext cx="792088" cy="374849"/>
          </a:xfrm>
          <a:prstGeom prst="straightConnector1">
            <a:avLst/>
          </a:prstGeom>
          <a:ln w="28575">
            <a:solidFill>
              <a:srgbClr val="FF3399"/>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38" idx="3"/>
          </p:cNvCxnSpPr>
          <p:nvPr/>
        </p:nvCxnSpPr>
        <p:spPr>
          <a:xfrm flipV="1">
            <a:off x="5436096" y="5373217"/>
            <a:ext cx="792088" cy="374848"/>
          </a:xfrm>
          <a:prstGeom prst="straightConnector1">
            <a:avLst/>
          </a:prstGeom>
          <a:ln w="28575">
            <a:solidFill>
              <a:srgbClr val="FF3399"/>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38921"/>
                                        </p:tgtEl>
                                        <p:attrNameLst>
                                          <p:attrName>style.visibility</p:attrName>
                                        </p:attrNameLst>
                                      </p:cBhvr>
                                      <p:to>
                                        <p:strVal val="visible"/>
                                      </p:to>
                                    </p:set>
                                    <p:anim calcmode="lin" valueType="num">
                                      <p:cBhvr>
                                        <p:cTn id="7" dur="1000" fill="hold"/>
                                        <p:tgtEl>
                                          <p:spTgt spid="38921"/>
                                        </p:tgtEl>
                                        <p:attrNameLst>
                                          <p:attrName>ppt_w</p:attrName>
                                        </p:attrNameLst>
                                      </p:cBhvr>
                                      <p:tavLst>
                                        <p:tav tm="0">
                                          <p:val>
                                            <p:strVal val="#ppt_w*0.70"/>
                                          </p:val>
                                        </p:tav>
                                        <p:tav tm="100000">
                                          <p:val>
                                            <p:strVal val="#ppt_w"/>
                                          </p:val>
                                        </p:tav>
                                      </p:tavLst>
                                    </p:anim>
                                    <p:anim calcmode="lin" valueType="num">
                                      <p:cBhvr>
                                        <p:cTn id="8" dur="1000" fill="hold"/>
                                        <p:tgtEl>
                                          <p:spTgt spid="38921"/>
                                        </p:tgtEl>
                                        <p:attrNameLst>
                                          <p:attrName>ppt_h</p:attrName>
                                        </p:attrNameLst>
                                      </p:cBhvr>
                                      <p:tavLst>
                                        <p:tav tm="0">
                                          <p:val>
                                            <p:strVal val="#ppt_h"/>
                                          </p:val>
                                        </p:tav>
                                        <p:tav tm="100000">
                                          <p:val>
                                            <p:strVal val="#ppt_h"/>
                                          </p:val>
                                        </p:tav>
                                      </p:tavLst>
                                    </p:anim>
                                    <p:animEffect transition="in" filter="fade">
                                      <p:cBhvr>
                                        <p:cTn id="9" dur="1000"/>
                                        <p:tgtEl>
                                          <p:spTgt spid="38921"/>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38923"/>
                                        </p:tgtEl>
                                        <p:attrNameLst>
                                          <p:attrName>style.visibility</p:attrName>
                                        </p:attrNameLst>
                                      </p:cBhvr>
                                      <p:to>
                                        <p:strVal val="visible"/>
                                      </p:to>
                                    </p:set>
                                    <p:animEffect transition="in" filter="blinds(horizontal)">
                                      <p:cBhvr>
                                        <p:cTn id="14" dur="500"/>
                                        <p:tgtEl>
                                          <p:spTgt spid="38923"/>
                                        </p:tgtEl>
                                      </p:cBhvr>
                                    </p:animEffect>
                                  </p:childTnLst>
                                </p:cTn>
                              </p:par>
                            </p:childTnLst>
                          </p:cTn>
                        </p:par>
                        <p:par>
                          <p:cTn id="15" fill="hold">
                            <p:stCondLst>
                              <p:cond delay="500"/>
                            </p:stCondLst>
                            <p:childTnLst>
                              <p:par>
                                <p:cTn id="16" presetID="55"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p:cTn id="18" dur="1000" fill="hold"/>
                                        <p:tgtEl>
                                          <p:spTgt spid="24"/>
                                        </p:tgtEl>
                                        <p:attrNameLst>
                                          <p:attrName>ppt_w</p:attrName>
                                        </p:attrNameLst>
                                      </p:cBhvr>
                                      <p:tavLst>
                                        <p:tav tm="0">
                                          <p:val>
                                            <p:strVal val="#ppt_w*0.70"/>
                                          </p:val>
                                        </p:tav>
                                        <p:tav tm="100000">
                                          <p:val>
                                            <p:strVal val="#ppt_w"/>
                                          </p:val>
                                        </p:tav>
                                      </p:tavLst>
                                    </p:anim>
                                    <p:anim calcmode="lin" valueType="num">
                                      <p:cBhvr>
                                        <p:cTn id="19" dur="1000" fill="hold"/>
                                        <p:tgtEl>
                                          <p:spTgt spid="24"/>
                                        </p:tgtEl>
                                        <p:attrNameLst>
                                          <p:attrName>ppt_h</p:attrName>
                                        </p:attrNameLst>
                                      </p:cBhvr>
                                      <p:tavLst>
                                        <p:tav tm="0">
                                          <p:val>
                                            <p:strVal val="#ppt_h"/>
                                          </p:val>
                                        </p:tav>
                                        <p:tav tm="100000">
                                          <p:val>
                                            <p:strVal val="#ppt_h"/>
                                          </p:val>
                                        </p:tav>
                                      </p:tavLst>
                                    </p:anim>
                                    <p:animEffect transition="in" filter="fade">
                                      <p:cBhvr>
                                        <p:cTn id="20" dur="10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8925"/>
                                        </p:tgtEl>
                                        <p:attrNameLst>
                                          <p:attrName>style.visibility</p:attrName>
                                        </p:attrNameLst>
                                      </p:cBhvr>
                                      <p:to>
                                        <p:strVal val="visible"/>
                                      </p:to>
                                    </p:set>
                                    <p:animEffect transition="in" filter="blinds(horizontal)">
                                      <p:cBhvr>
                                        <p:cTn id="25" dur="500"/>
                                        <p:tgtEl>
                                          <p:spTgt spid="38925"/>
                                        </p:tgtEl>
                                      </p:cBhvr>
                                    </p:animEffect>
                                  </p:childTnLst>
                                </p:cTn>
                              </p:par>
                            </p:childTnLst>
                          </p:cTn>
                        </p:par>
                        <p:par>
                          <p:cTn id="26" fill="hold">
                            <p:stCondLst>
                              <p:cond delay="500"/>
                            </p:stCondLst>
                            <p:childTnLst>
                              <p:par>
                                <p:cTn id="27" presetID="55" presetClass="entr" presetSubtype="0"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1000" fill="hold"/>
                                        <p:tgtEl>
                                          <p:spTgt spid="28"/>
                                        </p:tgtEl>
                                        <p:attrNameLst>
                                          <p:attrName>ppt_w</p:attrName>
                                        </p:attrNameLst>
                                      </p:cBhvr>
                                      <p:tavLst>
                                        <p:tav tm="0">
                                          <p:val>
                                            <p:strVal val="#ppt_w*0.70"/>
                                          </p:val>
                                        </p:tav>
                                        <p:tav tm="100000">
                                          <p:val>
                                            <p:strVal val="#ppt_w"/>
                                          </p:val>
                                        </p:tav>
                                      </p:tavLst>
                                    </p:anim>
                                    <p:anim calcmode="lin" valueType="num">
                                      <p:cBhvr>
                                        <p:cTn id="30" dur="1000" fill="hold"/>
                                        <p:tgtEl>
                                          <p:spTgt spid="28"/>
                                        </p:tgtEl>
                                        <p:attrNameLst>
                                          <p:attrName>ppt_h</p:attrName>
                                        </p:attrNameLst>
                                      </p:cBhvr>
                                      <p:tavLst>
                                        <p:tav tm="0">
                                          <p:val>
                                            <p:strVal val="#ppt_h"/>
                                          </p:val>
                                        </p:tav>
                                        <p:tav tm="100000">
                                          <p:val>
                                            <p:strVal val="#ppt_h"/>
                                          </p:val>
                                        </p:tav>
                                      </p:tavLst>
                                    </p:anim>
                                    <p:animEffect transition="in" filter="fade">
                                      <p:cBhvr>
                                        <p:cTn id="31" dur="1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grpId="0" nodeType="clickEffect">
                                  <p:stCondLst>
                                    <p:cond delay="0"/>
                                  </p:stCondLst>
                                  <p:iterate type="lt">
                                    <p:tmPct val="50000"/>
                                  </p:iterate>
                                  <p:childTnLst>
                                    <p:set>
                                      <p:cBhvr>
                                        <p:cTn id="35" dur="1" fill="hold">
                                          <p:stCondLst>
                                            <p:cond delay="0"/>
                                          </p:stCondLst>
                                        </p:cTn>
                                        <p:tgtEl>
                                          <p:spTgt spid="37"/>
                                        </p:tgtEl>
                                        <p:attrNameLst>
                                          <p:attrName>style.visibility</p:attrName>
                                        </p:attrNameLst>
                                      </p:cBhvr>
                                      <p:to>
                                        <p:strVal val="visible"/>
                                      </p:to>
                                    </p:set>
                                    <p:anim calcmode="discrete" valueType="clr">
                                      <p:cBhvr override="childStyle">
                                        <p:cTn id="36"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37"/>
                                        </p:tgtEl>
                                        <p:attrNameLst>
                                          <p:attrName>fillcolor</p:attrName>
                                        </p:attrNameLst>
                                      </p:cBhvr>
                                      <p:tavLst>
                                        <p:tav tm="0">
                                          <p:val>
                                            <p:clrVal>
                                              <a:schemeClr val="accent2"/>
                                            </p:clrVal>
                                          </p:val>
                                        </p:tav>
                                        <p:tav tm="50000">
                                          <p:val>
                                            <p:clrVal>
                                              <a:schemeClr val="hlink"/>
                                            </p:clrVal>
                                          </p:val>
                                        </p:tav>
                                      </p:tavLst>
                                    </p:anim>
                                    <p:set>
                                      <p:cBhvr>
                                        <p:cTn id="38" dur="80"/>
                                        <p:tgtEl>
                                          <p:spTgt spid="37"/>
                                        </p:tgtEl>
                                        <p:attrNameLst>
                                          <p:attrName>fill.type</p:attrName>
                                        </p:attrNameLst>
                                      </p:cBhvr>
                                      <p:to>
                                        <p:strVal val="solid"/>
                                      </p:to>
                                    </p:set>
                                  </p:childTnLst>
                                </p:cTn>
                              </p:par>
                            </p:childTnLst>
                          </p:cTn>
                        </p:par>
                        <p:par>
                          <p:cTn id="39" fill="hold">
                            <p:stCondLst>
                              <p:cond delay="200"/>
                            </p:stCondLst>
                            <p:childTnLst>
                              <p:par>
                                <p:cTn id="40" presetID="55"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strVal val="#ppt_w*0.70"/>
                                          </p:val>
                                        </p:tav>
                                        <p:tav tm="100000">
                                          <p:val>
                                            <p:strVal val="#ppt_w"/>
                                          </p:val>
                                        </p:tav>
                                      </p:tavLst>
                                    </p:anim>
                                    <p:anim calcmode="lin" valueType="num">
                                      <p:cBhvr>
                                        <p:cTn id="43" dur="1000" fill="hold"/>
                                        <p:tgtEl>
                                          <p:spTgt spid="39"/>
                                        </p:tgtEl>
                                        <p:attrNameLst>
                                          <p:attrName>ppt_h</p:attrName>
                                        </p:attrNameLst>
                                      </p:cBhvr>
                                      <p:tavLst>
                                        <p:tav tm="0">
                                          <p:val>
                                            <p:strVal val="#ppt_h"/>
                                          </p:val>
                                        </p:tav>
                                        <p:tav tm="100000">
                                          <p:val>
                                            <p:strVal val="#ppt_h"/>
                                          </p:val>
                                        </p:tav>
                                      </p:tavLst>
                                    </p:anim>
                                    <p:animEffect transition="in" filter="fade">
                                      <p:cBhvr>
                                        <p:cTn id="44" dur="1000"/>
                                        <p:tgtEl>
                                          <p:spTgt spid="39"/>
                                        </p:tgtEl>
                                      </p:cBhvr>
                                    </p:animEffect>
                                  </p:childTnLst>
                                </p:cTn>
                              </p:par>
                            </p:childTnLst>
                          </p:cTn>
                        </p:par>
                        <p:par>
                          <p:cTn id="45" fill="hold">
                            <p:stCondLst>
                              <p:cond delay="1200"/>
                            </p:stCondLst>
                            <p:childTnLst>
                              <p:par>
                                <p:cTn id="46" presetID="55" presetClass="entr" presetSubtype="0" fill="hold" nodeType="after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p:cTn id="48" dur="1000" fill="hold"/>
                                        <p:tgtEl>
                                          <p:spTgt spid="41"/>
                                        </p:tgtEl>
                                        <p:attrNameLst>
                                          <p:attrName>ppt_w</p:attrName>
                                        </p:attrNameLst>
                                      </p:cBhvr>
                                      <p:tavLst>
                                        <p:tav tm="0">
                                          <p:val>
                                            <p:strVal val="#ppt_w*0.70"/>
                                          </p:val>
                                        </p:tav>
                                        <p:tav tm="100000">
                                          <p:val>
                                            <p:strVal val="#ppt_w"/>
                                          </p:val>
                                        </p:tav>
                                      </p:tavLst>
                                    </p:anim>
                                    <p:anim calcmode="lin" valueType="num">
                                      <p:cBhvr>
                                        <p:cTn id="49" dur="1000" fill="hold"/>
                                        <p:tgtEl>
                                          <p:spTgt spid="41"/>
                                        </p:tgtEl>
                                        <p:attrNameLst>
                                          <p:attrName>ppt_h</p:attrName>
                                        </p:attrNameLst>
                                      </p:cBhvr>
                                      <p:tavLst>
                                        <p:tav tm="0">
                                          <p:val>
                                            <p:strVal val="#ppt_h"/>
                                          </p:val>
                                        </p:tav>
                                        <p:tav tm="100000">
                                          <p:val>
                                            <p:strVal val="#ppt_h"/>
                                          </p:val>
                                        </p:tav>
                                      </p:tavLst>
                                    </p:anim>
                                    <p:animEffect transition="in" filter="fade">
                                      <p:cBhvr>
                                        <p:cTn id="50" dur="10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8927"/>
                                        </p:tgtEl>
                                        <p:attrNameLst>
                                          <p:attrName>style.visibility</p:attrName>
                                        </p:attrNameLst>
                                      </p:cBhvr>
                                      <p:to>
                                        <p:strVal val="visible"/>
                                      </p:to>
                                    </p:set>
                                    <p:animEffect transition="in" filter="blinds(horizontal)">
                                      <p:cBhvr>
                                        <p:cTn id="55" dur="500"/>
                                        <p:tgtEl>
                                          <p:spTgt spid="38927"/>
                                        </p:tgtEl>
                                      </p:cBhvr>
                                    </p:animEffect>
                                  </p:childTnLst>
                                </p:cTn>
                              </p:par>
                            </p:childTnLst>
                          </p:cTn>
                        </p:par>
                        <p:par>
                          <p:cTn id="56" fill="hold">
                            <p:stCondLst>
                              <p:cond delay="500"/>
                            </p:stCondLst>
                            <p:childTnLst>
                              <p:par>
                                <p:cTn id="57" presetID="55" presetClass="entr" presetSubtype="0" fill="hold" nodeType="after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p:cTn id="59" dur="1000" fill="hold"/>
                                        <p:tgtEl>
                                          <p:spTgt spid="31"/>
                                        </p:tgtEl>
                                        <p:attrNameLst>
                                          <p:attrName>ppt_w</p:attrName>
                                        </p:attrNameLst>
                                      </p:cBhvr>
                                      <p:tavLst>
                                        <p:tav tm="0">
                                          <p:val>
                                            <p:strVal val="#ppt_w*0.70"/>
                                          </p:val>
                                        </p:tav>
                                        <p:tav tm="100000">
                                          <p:val>
                                            <p:strVal val="#ppt_w"/>
                                          </p:val>
                                        </p:tav>
                                      </p:tavLst>
                                    </p:anim>
                                    <p:anim calcmode="lin" valueType="num">
                                      <p:cBhvr>
                                        <p:cTn id="60" dur="1000" fill="hold"/>
                                        <p:tgtEl>
                                          <p:spTgt spid="31"/>
                                        </p:tgtEl>
                                        <p:attrNameLst>
                                          <p:attrName>ppt_h</p:attrName>
                                        </p:attrNameLst>
                                      </p:cBhvr>
                                      <p:tavLst>
                                        <p:tav tm="0">
                                          <p:val>
                                            <p:strVal val="#ppt_h"/>
                                          </p:val>
                                        </p:tav>
                                        <p:tav tm="100000">
                                          <p:val>
                                            <p:strVal val="#ppt_h"/>
                                          </p:val>
                                        </p:tav>
                                      </p:tavLst>
                                    </p:anim>
                                    <p:animEffect transition="in" filter="fade">
                                      <p:cBhvr>
                                        <p:cTn id="61" dur="10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8929"/>
                                        </p:tgtEl>
                                        <p:attrNameLst>
                                          <p:attrName>style.visibility</p:attrName>
                                        </p:attrNameLst>
                                      </p:cBhvr>
                                      <p:to>
                                        <p:strVal val="visible"/>
                                      </p:to>
                                    </p:set>
                                    <p:animEffect transition="in" filter="blinds(horizontal)">
                                      <p:cBhvr>
                                        <p:cTn id="66" dur="500"/>
                                        <p:tgtEl>
                                          <p:spTgt spid="38929"/>
                                        </p:tgtEl>
                                      </p:cBhvr>
                                    </p:animEffect>
                                  </p:childTnLst>
                                </p:cTn>
                              </p:par>
                            </p:childTnLst>
                          </p:cTn>
                        </p:par>
                        <p:par>
                          <p:cTn id="67" fill="hold">
                            <p:stCondLst>
                              <p:cond delay="500"/>
                            </p:stCondLst>
                            <p:childTnLst>
                              <p:par>
                                <p:cTn id="68" presetID="55" presetClass="entr" presetSubtype="0" fill="hold" nodeType="after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1000" fill="hold"/>
                                        <p:tgtEl>
                                          <p:spTgt spid="36"/>
                                        </p:tgtEl>
                                        <p:attrNameLst>
                                          <p:attrName>ppt_w</p:attrName>
                                        </p:attrNameLst>
                                      </p:cBhvr>
                                      <p:tavLst>
                                        <p:tav tm="0">
                                          <p:val>
                                            <p:strVal val="#ppt_w*0.70"/>
                                          </p:val>
                                        </p:tav>
                                        <p:tav tm="100000">
                                          <p:val>
                                            <p:strVal val="#ppt_w"/>
                                          </p:val>
                                        </p:tav>
                                      </p:tavLst>
                                    </p:anim>
                                    <p:anim calcmode="lin" valueType="num">
                                      <p:cBhvr>
                                        <p:cTn id="71" dur="1000" fill="hold"/>
                                        <p:tgtEl>
                                          <p:spTgt spid="36"/>
                                        </p:tgtEl>
                                        <p:attrNameLst>
                                          <p:attrName>ppt_h</p:attrName>
                                        </p:attrNameLst>
                                      </p:cBhvr>
                                      <p:tavLst>
                                        <p:tav tm="0">
                                          <p:val>
                                            <p:strVal val="#ppt_h"/>
                                          </p:val>
                                        </p:tav>
                                        <p:tav tm="100000">
                                          <p:val>
                                            <p:strVal val="#ppt_h"/>
                                          </p:val>
                                        </p:tav>
                                      </p:tavLst>
                                    </p:anim>
                                    <p:animEffect transition="in" filter="fade">
                                      <p:cBhvr>
                                        <p:cTn id="72" dur="10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grpId="0" nodeType="clickEffect">
                                  <p:stCondLst>
                                    <p:cond delay="0"/>
                                  </p:stCondLst>
                                  <p:iterate type="lt">
                                    <p:tmPct val="50000"/>
                                  </p:iterate>
                                  <p:childTnLst>
                                    <p:set>
                                      <p:cBhvr>
                                        <p:cTn id="76" dur="1" fill="hold">
                                          <p:stCondLst>
                                            <p:cond delay="0"/>
                                          </p:stCondLst>
                                        </p:cTn>
                                        <p:tgtEl>
                                          <p:spTgt spid="38"/>
                                        </p:tgtEl>
                                        <p:attrNameLst>
                                          <p:attrName>style.visibility</p:attrName>
                                        </p:attrNameLst>
                                      </p:cBhvr>
                                      <p:to>
                                        <p:strVal val="visible"/>
                                      </p:to>
                                    </p:set>
                                    <p:anim calcmode="discrete" valueType="clr">
                                      <p:cBhvr override="childStyle">
                                        <p:cTn id="77" dur="80"/>
                                        <p:tgtEl>
                                          <p:spTgt spid="38"/>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38"/>
                                        </p:tgtEl>
                                        <p:attrNameLst>
                                          <p:attrName>fillcolor</p:attrName>
                                        </p:attrNameLst>
                                      </p:cBhvr>
                                      <p:tavLst>
                                        <p:tav tm="0">
                                          <p:val>
                                            <p:clrVal>
                                              <a:schemeClr val="accent2"/>
                                            </p:clrVal>
                                          </p:val>
                                        </p:tav>
                                        <p:tav tm="50000">
                                          <p:val>
                                            <p:clrVal>
                                              <a:schemeClr val="hlink"/>
                                            </p:clrVal>
                                          </p:val>
                                        </p:tav>
                                      </p:tavLst>
                                    </p:anim>
                                    <p:set>
                                      <p:cBhvr>
                                        <p:cTn id="79" dur="80"/>
                                        <p:tgtEl>
                                          <p:spTgt spid="38"/>
                                        </p:tgtEl>
                                        <p:attrNameLst>
                                          <p:attrName>fill.type</p:attrName>
                                        </p:attrNameLst>
                                      </p:cBhvr>
                                      <p:to>
                                        <p:strVal val="solid"/>
                                      </p:to>
                                    </p:set>
                                  </p:childTnLst>
                                </p:cTn>
                              </p:par>
                            </p:childTnLst>
                          </p:cTn>
                        </p:par>
                        <p:par>
                          <p:cTn id="80" fill="hold">
                            <p:stCondLst>
                              <p:cond delay="200"/>
                            </p:stCondLst>
                            <p:childTnLst>
                              <p:par>
                                <p:cTn id="81" presetID="55" presetClass="entr" presetSubtype="0" fill="hold" nodeType="after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p:cTn id="83" dur="1000" fill="hold"/>
                                        <p:tgtEl>
                                          <p:spTgt spid="44"/>
                                        </p:tgtEl>
                                        <p:attrNameLst>
                                          <p:attrName>ppt_w</p:attrName>
                                        </p:attrNameLst>
                                      </p:cBhvr>
                                      <p:tavLst>
                                        <p:tav tm="0">
                                          <p:val>
                                            <p:strVal val="#ppt_w*0.70"/>
                                          </p:val>
                                        </p:tav>
                                        <p:tav tm="100000">
                                          <p:val>
                                            <p:strVal val="#ppt_w"/>
                                          </p:val>
                                        </p:tav>
                                      </p:tavLst>
                                    </p:anim>
                                    <p:anim calcmode="lin" valueType="num">
                                      <p:cBhvr>
                                        <p:cTn id="84" dur="1000" fill="hold"/>
                                        <p:tgtEl>
                                          <p:spTgt spid="44"/>
                                        </p:tgtEl>
                                        <p:attrNameLst>
                                          <p:attrName>ppt_h</p:attrName>
                                        </p:attrNameLst>
                                      </p:cBhvr>
                                      <p:tavLst>
                                        <p:tav tm="0">
                                          <p:val>
                                            <p:strVal val="#ppt_h"/>
                                          </p:val>
                                        </p:tav>
                                        <p:tav tm="100000">
                                          <p:val>
                                            <p:strVal val="#ppt_h"/>
                                          </p:val>
                                        </p:tav>
                                      </p:tavLst>
                                    </p:anim>
                                    <p:animEffect transition="in" filter="fade">
                                      <p:cBhvr>
                                        <p:cTn id="85" dur="1000"/>
                                        <p:tgtEl>
                                          <p:spTgt spid="44"/>
                                        </p:tgtEl>
                                      </p:cBhvr>
                                    </p:animEffect>
                                  </p:childTnLst>
                                </p:cTn>
                              </p:par>
                            </p:childTnLst>
                          </p:cTn>
                        </p:par>
                        <p:par>
                          <p:cTn id="86" fill="hold">
                            <p:stCondLst>
                              <p:cond delay="1200"/>
                            </p:stCondLst>
                            <p:childTnLst>
                              <p:par>
                                <p:cTn id="87" presetID="55" presetClass="entr" presetSubtype="0" fill="hold" nodeType="afterEffect">
                                  <p:stCondLst>
                                    <p:cond delay="0"/>
                                  </p:stCondLst>
                                  <p:childTnLst>
                                    <p:set>
                                      <p:cBhvr>
                                        <p:cTn id="88" dur="1" fill="hold">
                                          <p:stCondLst>
                                            <p:cond delay="0"/>
                                          </p:stCondLst>
                                        </p:cTn>
                                        <p:tgtEl>
                                          <p:spTgt spid="47"/>
                                        </p:tgtEl>
                                        <p:attrNameLst>
                                          <p:attrName>style.visibility</p:attrName>
                                        </p:attrNameLst>
                                      </p:cBhvr>
                                      <p:to>
                                        <p:strVal val="visible"/>
                                      </p:to>
                                    </p:set>
                                    <p:anim calcmode="lin" valueType="num">
                                      <p:cBhvr>
                                        <p:cTn id="89" dur="1000" fill="hold"/>
                                        <p:tgtEl>
                                          <p:spTgt spid="47"/>
                                        </p:tgtEl>
                                        <p:attrNameLst>
                                          <p:attrName>ppt_w</p:attrName>
                                        </p:attrNameLst>
                                      </p:cBhvr>
                                      <p:tavLst>
                                        <p:tav tm="0">
                                          <p:val>
                                            <p:strVal val="#ppt_w*0.70"/>
                                          </p:val>
                                        </p:tav>
                                        <p:tav tm="100000">
                                          <p:val>
                                            <p:strVal val="#ppt_w"/>
                                          </p:val>
                                        </p:tav>
                                      </p:tavLst>
                                    </p:anim>
                                    <p:anim calcmode="lin" valueType="num">
                                      <p:cBhvr>
                                        <p:cTn id="90" dur="1000" fill="hold"/>
                                        <p:tgtEl>
                                          <p:spTgt spid="47"/>
                                        </p:tgtEl>
                                        <p:attrNameLst>
                                          <p:attrName>ppt_h</p:attrName>
                                        </p:attrNameLst>
                                      </p:cBhvr>
                                      <p:tavLst>
                                        <p:tav tm="0">
                                          <p:val>
                                            <p:strVal val="#ppt_h"/>
                                          </p:val>
                                        </p:tav>
                                        <p:tav tm="100000">
                                          <p:val>
                                            <p:strVal val="#ppt_h"/>
                                          </p:val>
                                        </p:tav>
                                      </p:tavLst>
                                    </p:anim>
                                    <p:animEffect transition="in" filter="fade">
                                      <p:cBhvr>
                                        <p:cTn id="91"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zh-CN" smtClean="0"/>
              <a:t>排除约束</a:t>
            </a:r>
            <a:endParaRPr lang="zh-CN" altLang="en-US" smtClean="0"/>
          </a:p>
        </p:txBody>
      </p:sp>
      <p:sp>
        <p:nvSpPr>
          <p:cNvPr id="55299" name="内容占位符 2"/>
          <p:cNvSpPr>
            <a:spLocks noGrp="1"/>
          </p:cNvSpPr>
          <p:nvPr>
            <p:ph idx="1"/>
          </p:nvPr>
        </p:nvSpPr>
        <p:spPr>
          <a:xfrm>
            <a:off x="566738" y="1340768"/>
            <a:ext cx="8037710" cy="4752528"/>
          </a:xfrm>
        </p:spPr>
        <p:txBody>
          <a:bodyPr/>
          <a:lstStyle/>
          <a:p>
            <a:pPr>
              <a:spcBef>
                <a:spcPts val="1200"/>
              </a:spcBef>
            </a:pPr>
            <a:r>
              <a:rPr lang="zh-CN" altLang="zh-CN" sz="3400" dirty="0" smtClean="0"/>
              <a:t>在排除约束中，对多个关系的通常或默认的处理是包含</a:t>
            </a:r>
            <a:r>
              <a:rPr lang="en-US" altLang="zh-CN" sz="3400" dirty="0" smtClean="0">
                <a:solidFill>
                  <a:srgbClr val="FF0000"/>
                </a:solidFill>
              </a:rPr>
              <a:t>OR</a:t>
            </a:r>
            <a:r>
              <a:rPr lang="zh-CN" altLang="en-US" sz="3400" dirty="0" smtClean="0"/>
              <a:t>。</a:t>
            </a:r>
            <a:endParaRPr lang="en-US" altLang="zh-CN" sz="3400" dirty="0" smtClean="0"/>
          </a:p>
          <a:p>
            <a:pPr>
              <a:spcBef>
                <a:spcPts val="1200"/>
              </a:spcBef>
            </a:pPr>
            <a:r>
              <a:rPr lang="en-US" altLang="zh-CN" sz="3400" dirty="0" smtClean="0"/>
              <a:t>OR</a:t>
            </a:r>
            <a:r>
              <a:rPr lang="zh-CN" altLang="zh-CN" sz="3400" dirty="0" smtClean="0"/>
              <a:t>允许某个实体或全部实体都参与。</a:t>
            </a:r>
            <a:endParaRPr lang="en-US" altLang="zh-CN" sz="3400" dirty="0" smtClean="0"/>
          </a:p>
          <a:p>
            <a:pPr>
              <a:spcBef>
                <a:spcPts val="1200"/>
              </a:spcBef>
            </a:pPr>
            <a:r>
              <a:rPr lang="zh-CN" altLang="zh-CN" sz="3400" dirty="0" smtClean="0"/>
              <a:t>在有些情况下，排除约束（不相交或不包含</a:t>
            </a:r>
            <a:r>
              <a:rPr lang="en-US" altLang="zh-CN" sz="3400" dirty="0" smtClean="0"/>
              <a:t>OR</a:t>
            </a:r>
            <a:r>
              <a:rPr lang="zh-CN" altLang="zh-CN" sz="3400" dirty="0" smtClean="0"/>
              <a:t>）可能会影响多个关系，它允许在几个实体中最多只有一个实体实例参与到只有一个根实体的联系中</a:t>
            </a:r>
            <a:r>
              <a:rPr lang="zh-CN" altLang="en-US" sz="3400" dirty="0" smtClean="0"/>
              <a:t>。</a:t>
            </a:r>
          </a:p>
        </p:txBody>
      </p:sp>
      <p:sp>
        <p:nvSpPr>
          <p:cNvPr id="4" name="日期占位符 3"/>
          <p:cNvSpPr>
            <a:spLocks noGrp="1"/>
          </p:cNvSpPr>
          <p:nvPr>
            <p:ph type="dt" sz="half" idx="10"/>
          </p:nvPr>
        </p:nvSpPr>
        <p:spPr/>
        <p:txBody>
          <a:bodyPr/>
          <a:lstStyle/>
          <a:p>
            <a:pPr>
              <a:defRPr/>
            </a:pPr>
            <a:fld id="{9A0A5654-EA95-42FB-A035-C64E6BFE3635}"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p:cNvSpPr>
          <p:nvPr>
            <p:ph type="title"/>
          </p:nvPr>
        </p:nvSpPr>
        <p:spPr/>
        <p:txBody>
          <a:bodyPr/>
          <a:lstStyle/>
          <a:p>
            <a:r>
              <a:rPr lang="zh-CN" altLang="zh-CN" smtClean="0"/>
              <a:t>排除约束示例</a:t>
            </a:r>
            <a:endParaRPr lang="zh-CN" altLang="en-US" smtClean="0"/>
          </a:p>
        </p:txBody>
      </p:sp>
      <p:sp>
        <p:nvSpPr>
          <p:cNvPr id="133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3314" name="Object 1"/>
          <p:cNvGraphicFramePr>
            <a:graphicFrameLocks noChangeAspect="1"/>
          </p:cNvGraphicFramePr>
          <p:nvPr/>
        </p:nvGraphicFramePr>
        <p:xfrm>
          <a:off x="971600" y="1484784"/>
          <a:ext cx="4500563" cy="3714750"/>
        </p:xfrm>
        <a:graphic>
          <a:graphicData uri="http://schemas.openxmlformats.org/presentationml/2006/ole">
            <mc:AlternateContent xmlns:mc="http://schemas.openxmlformats.org/markup-compatibility/2006">
              <mc:Choice xmlns:v="urn:schemas-microsoft-com:vml" Requires="v">
                <p:oleObj spid="_x0000_s39939" name="Visio" r:id="rId3" imgW="2014769" imgH="1663639" progId="Visio.Drawing.11">
                  <p:embed/>
                </p:oleObj>
              </mc:Choice>
              <mc:Fallback>
                <p:oleObj name="Visio" r:id="rId3" imgW="2014769" imgH="166363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484784"/>
                        <a:ext cx="4500563" cy="371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TextBox 5"/>
          <p:cNvSpPr txBox="1">
            <a:spLocks noChangeArrowheads="1"/>
          </p:cNvSpPr>
          <p:nvPr/>
        </p:nvSpPr>
        <p:spPr bwMode="auto">
          <a:xfrm>
            <a:off x="5796136" y="1412776"/>
            <a:ext cx="2664296" cy="4031873"/>
          </a:xfrm>
          <a:prstGeom prst="rect">
            <a:avLst/>
          </a:prstGeom>
          <a:noFill/>
          <a:ln w="9525">
            <a:noFill/>
            <a:miter lim="800000"/>
            <a:headEnd/>
            <a:tailEnd/>
          </a:ln>
        </p:spPr>
        <p:txBody>
          <a:bodyPr wrap="square">
            <a:spAutoFit/>
          </a:bodyPr>
          <a:lstStyle/>
          <a:p>
            <a:r>
              <a:rPr lang="zh-CN" altLang="zh-CN" sz="3200" dirty="0">
                <a:solidFill>
                  <a:srgbClr val="FF0000"/>
                </a:solidFill>
                <a:latin typeface="方正姚体" pitchFamily="2" charset="-122"/>
                <a:ea typeface="方正姚体" pitchFamily="2" charset="-122"/>
              </a:rPr>
              <a:t>“工作任务”可以分配到“外部项目”中或者是“内部项目”中，但不能同时分配到这两个实体中。</a:t>
            </a:r>
            <a:endParaRPr lang="zh-CN" altLang="en-US" sz="3200" dirty="0">
              <a:solidFill>
                <a:srgbClr val="FF0000"/>
              </a:solidFill>
              <a:latin typeface="方正姚体" pitchFamily="2" charset="-122"/>
              <a:ea typeface="方正姚体" pitchFamily="2" charset="-122"/>
            </a:endParaRPr>
          </a:p>
        </p:txBody>
      </p:sp>
      <p:sp>
        <p:nvSpPr>
          <p:cNvPr id="6" name="日期占位符 5"/>
          <p:cNvSpPr>
            <a:spLocks noGrp="1"/>
          </p:cNvSpPr>
          <p:nvPr>
            <p:ph type="dt" sz="half" idx="10"/>
          </p:nvPr>
        </p:nvSpPr>
        <p:spPr/>
        <p:txBody>
          <a:bodyPr/>
          <a:lstStyle/>
          <a:p>
            <a:pPr>
              <a:defRPr/>
            </a:pPr>
            <a:fld id="{4D81632A-6620-4123-9E95-F99C2BD491C0}" type="datetime8">
              <a:rPr lang="zh-CN" altLang="en-US" smtClean="0"/>
              <a:t>2016年3月6日11时52分</a:t>
            </a:fld>
            <a:endParaRPr lang="zh-CN" altLang="en-US" dirty="0"/>
          </a:p>
        </p:txBody>
      </p:sp>
      <p:sp>
        <p:nvSpPr>
          <p:cNvPr id="7" name="灯片编号占位符 6"/>
          <p:cNvSpPr>
            <a:spLocks noGrp="1"/>
          </p:cNvSpPr>
          <p:nvPr>
            <p:ph type="sldNum" sz="quarter" idx="12"/>
          </p:nvPr>
        </p:nvSpPr>
        <p:spPr/>
        <p:txBody>
          <a:bodyPr/>
          <a:lstStyle/>
          <a:p>
            <a:pPr>
              <a:defRPr/>
            </a:pPr>
            <a:fld id="{A1C693C5-2466-49C7-9407-97947274FDD1}" type="slidenum">
              <a:rPr lang="zh-CN" altLang="en-US" smtClean="0"/>
              <a:pPr>
                <a:defRPr/>
              </a:pPr>
              <a:t>43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1000" fill="hold"/>
                                        <p:tgtEl>
                                          <p:spTgt spid="13314"/>
                                        </p:tgtEl>
                                        <p:attrNameLst>
                                          <p:attrName>ppt_w</p:attrName>
                                        </p:attrNameLst>
                                      </p:cBhvr>
                                      <p:tavLst>
                                        <p:tav tm="0">
                                          <p:val>
                                            <p:strVal val="#ppt_w*0.70"/>
                                          </p:val>
                                        </p:tav>
                                        <p:tav tm="100000">
                                          <p:val>
                                            <p:strVal val="#ppt_w"/>
                                          </p:val>
                                        </p:tav>
                                      </p:tavLst>
                                    </p:anim>
                                    <p:anim calcmode="lin" valueType="num">
                                      <p:cBhvr>
                                        <p:cTn id="8" dur="1000" fill="hold"/>
                                        <p:tgtEl>
                                          <p:spTgt spid="13314"/>
                                        </p:tgtEl>
                                        <p:attrNameLst>
                                          <p:attrName>ppt_h</p:attrName>
                                        </p:attrNameLst>
                                      </p:cBhvr>
                                      <p:tavLst>
                                        <p:tav tm="0">
                                          <p:val>
                                            <p:strVal val="#ppt_h"/>
                                          </p:val>
                                        </p:tav>
                                        <p:tav tm="100000">
                                          <p:val>
                                            <p:strVal val="#ppt_h"/>
                                          </p:val>
                                        </p:tav>
                                      </p:tavLst>
                                    </p:anim>
                                    <p:animEffect transition="in" filter="fade">
                                      <p:cBhvr>
                                        <p:cTn id="9" dur="1000"/>
                                        <p:tgtEl>
                                          <p:spTgt spid="1331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3317"/>
                                        </p:tgtEl>
                                        <p:attrNameLst>
                                          <p:attrName>style.visibility</p:attrName>
                                        </p:attrNameLst>
                                      </p:cBhvr>
                                      <p:to>
                                        <p:strVal val="visible"/>
                                      </p:to>
                                    </p:set>
                                    <p:animEffect transition="in" filter="blinds(horizontal)">
                                      <p:cBhvr>
                                        <p:cTn id="14"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标题 1"/>
          <p:cNvSpPr>
            <a:spLocks noGrp="1"/>
          </p:cNvSpPr>
          <p:nvPr>
            <p:ph type="title"/>
          </p:nvPr>
        </p:nvSpPr>
        <p:spPr/>
        <p:txBody>
          <a:bodyPr/>
          <a:lstStyle/>
          <a:p>
            <a:r>
              <a:rPr lang="en-US" altLang="zh-CN" dirty="0" smtClean="0"/>
              <a:t>9.2 </a:t>
            </a:r>
            <a:r>
              <a:rPr lang="en-US" altLang="zh-CN" dirty="0" smtClean="0"/>
              <a:t>E-R</a:t>
            </a:r>
            <a:r>
              <a:rPr lang="zh-CN" altLang="zh-CN" dirty="0" smtClean="0"/>
              <a:t>图</a:t>
            </a:r>
            <a:r>
              <a:rPr lang="zh-CN" altLang="zh-CN" dirty="0" smtClean="0"/>
              <a:t>符号</a:t>
            </a:r>
            <a:endParaRPr lang="zh-CN" altLang="en-US" dirty="0" smtClean="0"/>
          </a:p>
        </p:txBody>
      </p:sp>
      <p:sp>
        <p:nvSpPr>
          <p:cNvPr id="2253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21" name="Object 1"/>
          <p:cNvGraphicFramePr>
            <a:graphicFrameLocks noChangeAspect="1"/>
          </p:cNvGraphicFramePr>
          <p:nvPr>
            <p:extLst>
              <p:ext uri="{D42A27DB-BD31-4B8C-83A1-F6EECF244321}">
                <p14:modId xmlns:p14="http://schemas.microsoft.com/office/powerpoint/2010/main" val="2011563956"/>
              </p:ext>
            </p:extLst>
          </p:nvPr>
        </p:nvGraphicFramePr>
        <p:xfrm>
          <a:off x="1475656" y="1412776"/>
          <a:ext cx="6534051" cy="4464497"/>
        </p:xfrm>
        <a:graphic>
          <a:graphicData uri="http://schemas.openxmlformats.org/presentationml/2006/ole">
            <mc:AlternateContent xmlns:mc="http://schemas.openxmlformats.org/markup-compatibility/2006">
              <mc:Choice xmlns:v="urn:schemas-microsoft-com:vml" Requires="v">
                <p:oleObj spid="_x0000_s49155" name="Visio" r:id="rId3" imgW="3634516" imgH="2482616" progId="Visio.Drawing.11">
                  <p:embed/>
                </p:oleObj>
              </mc:Choice>
              <mc:Fallback>
                <p:oleObj name="Visio" r:id="rId3" imgW="3634516" imgH="248261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412776"/>
                        <a:ext cx="6534051" cy="4464497"/>
                      </a:xfrm>
                      <a:prstGeom prst="rect">
                        <a:avLst/>
                      </a:prstGeom>
                      <a:noFill/>
                    </p:spPr>
                  </p:pic>
                </p:oleObj>
              </mc:Fallback>
            </mc:AlternateContent>
          </a:graphicData>
        </a:graphic>
      </p:graphicFrame>
      <p:sp>
        <p:nvSpPr>
          <p:cNvPr id="5" name="日期占位符 4"/>
          <p:cNvSpPr>
            <a:spLocks noGrp="1"/>
          </p:cNvSpPr>
          <p:nvPr>
            <p:ph type="dt" sz="half" idx="10"/>
          </p:nvPr>
        </p:nvSpPr>
        <p:spPr/>
        <p:txBody>
          <a:bodyPr/>
          <a:lstStyle/>
          <a:p>
            <a:pPr>
              <a:defRPr/>
            </a:pPr>
            <a:fld id="{F93CE055-1D20-4612-B82C-701BE288D438}" type="datetime8">
              <a:rPr lang="zh-CN" altLang="en-US" smtClean="0"/>
              <a:t>2016年3月6日11时52分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44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1921"/>
                                        </p:tgtEl>
                                        <p:attrNameLst>
                                          <p:attrName>style.visibility</p:attrName>
                                        </p:attrNameLst>
                                      </p:cBhvr>
                                      <p:to>
                                        <p:strVal val="visible"/>
                                      </p:to>
                                    </p:set>
                                    <p:anim calcmode="lin" valueType="num">
                                      <p:cBhvr>
                                        <p:cTn id="7" dur="1000" fill="hold"/>
                                        <p:tgtEl>
                                          <p:spTgt spid="81921"/>
                                        </p:tgtEl>
                                        <p:attrNameLst>
                                          <p:attrName>ppt_w</p:attrName>
                                        </p:attrNameLst>
                                      </p:cBhvr>
                                      <p:tavLst>
                                        <p:tav tm="0">
                                          <p:val>
                                            <p:strVal val="#ppt_w*0.70"/>
                                          </p:val>
                                        </p:tav>
                                        <p:tav tm="100000">
                                          <p:val>
                                            <p:strVal val="#ppt_w"/>
                                          </p:val>
                                        </p:tav>
                                      </p:tavLst>
                                    </p:anim>
                                    <p:anim calcmode="lin" valueType="num">
                                      <p:cBhvr>
                                        <p:cTn id="8" dur="1000" fill="hold"/>
                                        <p:tgtEl>
                                          <p:spTgt spid="81921"/>
                                        </p:tgtEl>
                                        <p:attrNameLst>
                                          <p:attrName>ppt_h</p:attrName>
                                        </p:attrNameLst>
                                      </p:cBhvr>
                                      <p:tavLst>
                                        <p:tav tm="0">
                                          <p:val>
                                            <p:strVal val="#ppt_h"/>
                                          </p:val>
                                        </p:tav>
                                        <p:tav tm="100000">
                                          <p:val>
                                            <p:strVal val="#ppt_h"/>
                                          </p:val>
                                        </p:tav>
                                      </p:tavLst>
                                    </p:anim>
                                    <p:animEffect transition="in" filter="fade">
                                      <p:cBhvr>
                                        <p:cTn id="9" dur="1000"/>
                                        <p:tgtEl>
                                          <p:spTgt spid="81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p:txBody>
          <a:bodyPr/>
          <a:lstStyle/>
          <a:p>
            <a:pPr eaLnBrk="1" hangingPunct="1"/>
            <a:r>
              <a:rPr lang="zh-CN" altLang="en-US" sz="4000" smtClean="0"/>
              <a:t>实体</a:t>
            </a:r>
          </a:p>
        </p:txBody>
      </p:sp>
      <p:sp>
        <p:nvSpPr>
          <p:cNvPr id="10243" name="Rectangle 3"/>
          <p:cNvSpPr>
            <a:spLocks noGrp="1" noChangeArrowheads="1"/>
          </p:cNvSpPr>
          <p:nvPr>
            <p:ph idx="1"/>
          </p:nvPr>
        </p:nvSpPr>
        <p:spPr>
          <a:xfrm>
            <a:off x="611560" y="1340768"/>
            <a:ext cx="8136904" cy="4752528"/>
          </a:xfrm>
        </p:spPr>
        <p:txBody>
          <a:bodyPr/>
          <a:lstStyle/>
          <a:p>
            <a:pPr eaLnBrk="1" hangingPunct="1">
              <a:spcBef>
                <a:spcPts val="400"/>
              </a:spcBef>
              <a:defRPr/>
            </a:pPr>
            <a:r>
              <a:rPr lang="zh-CN" altLang="zh-CN" sz="3200" dirty="0" smtClean="0"/>
              <a:t>是现实世界中独立存在的、可区别于其他对象的“对象”或“事物”。</a:t>
            </a:r>
            <a:endParaRPr lang="en-US" altLang="zh-CN" sz="3200" dirty="0" smtClean="0"/>
          </a:p>
          <a:p>
            <a:pPr eaLnBrk="1" hangingPunct="1">
              <a:spcBef>
                <a:spcPts val="400"/>
              </a:spcBef>
              <a:defRPr/>
            </a:pPr>
            <a:r>
              <a:rPr lang="zh-CN" altLang="zh-CN" sz="3200" dirty="0" smtClean="0"/>
              <a:t>是关于将被收集的信息的主要数据对象。</a:t>
            </a:r>
            <a:endParaRPr lang="en-US" altLang="zh-CN" sz="3200" dirty="0" smtClean="0"/>
          </a:p>
          <a:p>
            <a:pPr eaLnBrk="1" hangingPunct="1">
              <a:spcBef>
                <a:spcPts val="400"/>
              </a:spcBef>
              <a:defRPr/>
            </a:pPr>
            <a:r>
              <a:rPr lang="zh-CN" altLang="en-US" sz="3200" dirty="0" smtClean="0"/>
              <a:t>具有一组属性。</a:t>
            </a:r>
            <a:endParaRPr lang="en-US" altLang="zh-CN" sz="3200" dirty="0" smtClean="0"/>
          </a:p>
          <a:p>
            <a:pPr eaLnBrk="1" hangingPunct="1">
              <a:spcBef>
                <a:spcPts val="400"/>
              </a:spcBef>
              <a:defRPr/>
            </a:pPr>
            <a:r>
              <a:rPr lang="zh-CN" altLang="zh-CN" sz="3200" dirty="0" smtClean="0"/>
              <a:t>可以是物理存在的对象</a:t>
            </a:r>
            <a:r>
              <a:rPr lang="zh-CN" altLang="en-US" sz="3200" dirty="0" smtClean="0"/>
              <a:t>：</a:t>
            </a:r>
            <a:endParaRPr lang="en-US" altLang="zh-CN" sz="3200" dirty="0" smtClean="0"/>
          </a:p>
          <a:p>
            <a:pPr lvl="1" eaLnBrk="1" hangingPunct="1">
              <a:spcBef>
                <a:spcPts val="400"/>
              </a:spcBef>
              <a:defRPr/>
            </a:pPr>
            <a:r>
              <a:rPr lang="zh-CN" altLang="zh-CN" sz="3200" dirty="0" smtClean="0">
                <a:solidFill>
                  <a:srgbClr val="FF0000"/>
                </a:solidFill>
                <a:cs typeface="+mn-cs"/>
              </a:rPr>
              <a:t>人、汽车、商品、职工等；</a:t>
            </a:r>
            <a:endParaRPr lang="en-US" altLang="zh-CN" sz="3200" dirty="0" smtClean="0">
              <a:solidFill>
                <a:srgbClr val="FF0000"/>
              </a:solidFill>
              <a:cs typeface="+mn-cs"/>
            </a:endParaRPr>
          </a:p>
          <a:p>
            <a:pPr eaLnBrk="1" hangingPunct="1">
              <a:spcBef>
                <a:spcPts val="400"/>
              </a:spcBef>
              <a:defRPr/>
            </a:pPr>
            <a:r>
              <a:rPr lang="zh-CN" altLang="zh-CN" sz="3200" dirty="0" smtClean="0"/>
              <a:t>也可以是抽象存在的对象</a:t>
            </a:r>
            <a:r>
              <a:rPr lang="zh-CN" altLang="en-US" sz="3200" dirty="0" smtClean="0"/>
              <a:t>：</a:t>
            </a:r>
            <a:endParaRPr lang="en-US" altLang="zh-CN" sz="3200" dirty="0" smtClean="0"/>
          </a:p>
          <a:p>
            <a:pPr lvl="1" eaLnBrk="1" hangingPunct="1">
              <a:spcBef>
                <a:spcPts val="400"/>
              </a:spcBef>
              <a:defRPr/>
            </a:pPr>
            <a:r>
              <a:rPr lang="zh-CN" altLang="zh-CN" sz="3200" dirty="0" smtClean="0">
                <a:solidFill>
                  <a:srgbClr val="FF0000"/>
                </a:solidFill>
                <a:cs typeface="+mn-cs"/>
              </a:rPr>
              <a:t>公司、企业、工作或感兴趣信息事件</a:t>
            </a:r>
            <a:endParaRPr lang="en-US" altLang="zh-CN" sz="1800" dirty="0" smtClean="0"/>
          </a:p>
        </p:txBody>
      </p:sp>
      <p:sp>
        <p:nvSpPr>
          <p:cNvPr id="4" name="日期占位符 3"/>
          <p:cNvSpPr>
            <a:spLocks noGrp="1"/>
          </p:cNvSpPr>
          <p:nvPr>
            <p:ph type="dt" sz="half" idx="10"/>
          </p:nvPr>
        </p:nvSpPr>
        <p:spPr/>
        <p:txBody>
          <a:bodyPr/>
          <a:lstStyle/>
          <a:p>
            <a:pPr>
              <a:defRPr/>
            </a:pPr>
            <a:fld id="{CDBC434C-B617-444A-9FC3-D6459E1857B3}"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2" dur="500"/>
                                        <p:tgtEl>
                                          <p:spTgt spid="1024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5" dur="500"/>
                                        <p:tgtEl>
                                          <p:spTgt spid="1024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30" dur="500"/>
                                        <p:tgtEl>
                                          <p:spTgt spid="1024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33"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pPr eaLnBrk="1" hangingPunct="1"/>
            <a:r>
              <a:rPr lang="zh-CN" altLang="zh-CN" smtClean="0"/>
              <a:t>实体与实例</a:t>
            </a:r>
            <a:endParaRPr lang="zh-CN" altLang="en-US" smtClean="0"/>
          </a:p>
        </p:txBody>
      </p:sp>
      <p:sp>
        <p:nvSpPr>
          <p:cNvPr id="11267" name="Rectangle 3"/>
          <p:cNvSpPr>
            <a:spLocks noGrp="1" noChangeArrowheads="1"/>
          </p:cNvSpPr>
          <p:nvPr>
            <p:ph idx="1"/>
          </p:nvPr>
        </p:nvSpPr>
        <p:spPr>
          <a:xfrm>
            <a:off x="611560" y="1484784"/>
            <a:ext cx="7948613" cy="4464496"/>
          </a:xfrm>
        </p:spPr>
        <p:txBody>
          <a:bodyPr/>
          <a:lstStyle/>
          <a:p>
            <a:pPr eaLnBrk="1" hangingPunct="1">
              <a:defRPr/>
            </a:pPr>
            <a:r>
              <a:rPr lang="zh-CN" altLang="zh-CN" dirty="0" smtClean="0">
                <a:solidFill>
                  <a:srgbClr val="FF0000"/>
                </a:solidFill>
              </a:rPr>
              <a:t>实体</a:t>
            </a:r>
            <a:r>
              <a:rPr lang="zh-CN" altLang="zh-CN" dirty="0" smtClean="0"/>
              <a:t>（</a:t>
            </a:r>
            <a:r>
              <a:rPr lang="en-US" altLang="zh-CN" dirty="0" smtClean="0"/>
              <a:t>entity set</a:t>
            </a:r>
            <a:r>
              <a:rPr lang="zh-CN" altLang="zh-CN" dirty="0" smtClean="0"/>
              <a:t>，也称为实体集）是一组具有相同特征或属性的实体的集合</a:t>
            </a:r>
            <a:r>
              <a:rPr lang="zh-CN" altLang="en-US" dirty="0" smtClean="0"/>
              <a:t>。</a:t>
            </a:r>
            <a:endParaRPr lang="en-US" altLang="zh-CN" dirty="0" smtClean="0"/>
          </a:p>
          <a:p>
            <a:pPr lvl="1" eaLnBrk="1" hangingPunct="1">
              <a:defRPr/>
            </a:pPr>
            <a:r>
              <a:rPr lang="zh-CN" altLang="en-US" sz="3200" dirty="0" smtClean="0">
                <a:solidFill>
                  <a:srgbClr val="C00000"/>
                </a:solidFill>
              </a:rPr>
              <a:t>比如：学生</a:t>
            </a:r>
            <a:endParaRPr lang="en-US" altLang="zh-CN" sz="3200" dirty="0" smtClean="0">
              <a:solidFill>
                <a:srgbClr val="C00000"/>
              </a:solidFill>
              <a:cs typeface="+mn-cs"/>
            </a:endParaRPr>
          </a:p>
          <a:p>
            <a:pPr eaLnBrk="1" hangingPunct="1">
              <a:defRPr/>
            </a:pPr>
            <a:r>
              <a:rPr lang="zh-CN" altLang="zh-CN" dirty="0" smtClean="0">
                <a:solidFill>
                  <a:srgbClr val="FF0000"/>
                </a:solidFill>
              </a:rPr>
              <a:t>实例</a:t>
            </a:r>
            <a:r>
              <a:rPr lang="zh-CN" altLang="zh-CN" dirty="0" smtClean="0"/>
              <a:t>是实体中具有相同结构的可区分的对象</a:t>
            </a:r>
            <a:r>
              <a:rPr lang="zh-CN" altLang="en-US" dirty="0" smtClean="0"/>
              <a:t>。</a:t>
            </a:r>
            <a:endParaRPr lang="en-US" altLang="zh-CN" dirty="0" smtClean="0"/>
          </a:p>
          <a:p>
            <a:pPr lvl="1" eaLnBrk="1" hangingPunct="1">
              <a:defRPr/>
            </a:pPr>
            <a:r>
              <a:rPr lang="zh-CN" altLang="en-US" sz="3200" dirty="0" smtClean="0">
                <a:solidFill>
                  <a:srgbClr val="C00000"/>
                </a:solidFill>
              </a:rPr>
              <a:t>比如：学生“张三”、“李四”</a:t>
            </a:r>
          </a:p>
        </p:txBody>
      </p:sp>
      <p:sp>
        <p:nvSpPr>
          <p:cNvPr id="4" name="日期占位符 3"/>
          <p:cNvSpPr>
            <a:spLocks noGrp="1"/>
          </p:cNvSpPr>
          <p:nvPr>
            <p:ph type="dt" sz="half" idx="10"/>
          </p:nvPr>
        </p:nvSpPr>
        <p:spPr/>
        <p:txBody>
          <a:bodyPr/>
          <a:lstStyle/>
          <a:p>
            <a:pPr>
              <a:defRPr/>
            </a:pPr>
            <a:fld id="{893BEB93-DAE1-4CC2-A3B1-750D94D93D4D}"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0" dur="500"/>
                                        <p:tgtEl>
                                          <p:spTgt spid="112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5" dur="500"/>
                                        <p:tgtEl>
                                          <p:spTgt spid="1126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8"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p:txBody>
          <a:bodyPr/>
          <a:lstStyle/>
          <a:p>
            <a:pPr eaLnBrk="1" hangingPunct="1"/>
            <a:r>
              <a:rPr lang="zh-CN" altLang="zh-CN" smtClean="0"/>
              <a:t>实体的分类</a:t>
            </a:r>
            <a:endParaRPr lang="zh-CN" altLang="en-US" smtClean="0"/>
          </a:p>
        </p:txBody>
      </p:sp>
      <p:sp>
        <p:nvSpPr>
          <p:cNvPr id="12291" name="Rectangle 3"/>
          <p:cNvSpPr>
            <a:spLocks noGrp="1" noChangeArrowheads="1"/>
          </p:cNvSpPr>
          <p:nvPr>
            <p:ph idx="1"/>
          </p:nvPr>
        </p:nvSpPr>
        <p:spPr>
          <a:xfrm>
            <a:off x="395536" y="1340768"/>
            <a:ext cx="8496944" cy="4608512"/>
          </a:xfrm>
        </p:spPr>
        <p:txBody>
          <a:bodyPr/>
          <a:lstStyle/>
          <a:p>
            <a:pPr eaLnBrk="1" hangingPunct="1">
              <a:spcBef>
                <a:spcPts val="0"/>
              </a:spcBef>
              <a:defRPr/>
            </a:pPr>
            <a:r>
              <a:rPr lang="zh-CN" altLang="zh-CN" sz="3000" b="1" dirty="0" smtClean="0">
                <a:solidFill>
                  <a:srgbClr val="FF0000"/>
                </a:solidFill>
              </a:rPr>
              <a:t>强实体</a:t>
            </a:r>
            <a:r>
              <a:rPr lang="zh-CN" altLang="zh-CN" sz="3000" dirty="0" smtClean="0"/>
              <a:t>（也称为强实体集）</a:t>
            </a:r>
            <a:endParaRPr lang="en-US" altLang="zh-CN" sz="3000" dirty="0" smtClean="0"/>
          </a:p>
          <a:p>
            <a:pPr lvl="1" eaLnBrk="1" hangingPunct="1">
              <a:spcBef>
                <a:spcPts val="0"/>
              </a:spcBef>
              <a:defRPr/>
            </a:pPr>
            <a:r>
              <a:rPr lang="zh-CN" altLang="zh-CN" sz="3000" dirty="0" smtClean="0">
                <a:cs typeface="+mn-cs"/>
              </a:rPr>
              <a:t>不依赖于其他实体而存在的实体</a:t>
            </a:r>
            <a:r>
              <a:rPr lang="zh-CN" altLang="en-US" sz="3000" dirty="0" smtClean="0">
                <a:cs typeface="+mn-cs"/>
              </a:rPr>
              <a:t>。</a:t>
            </a:r>
            <a:endParaRPr lang="en-US" altLang="zh-CN" sz="3000" dirty="0" smtClean="0">
              <a:cs typeface="+mn-cs"/>
            </a:endParaRPr>
          </a:p>
          <a:p>
            <a:pPr lvl="1" eaLnBrk="1" hangingPunct="1">
              <a:spcBef>
                <a:spcPts val="0"/>
              </a:spcBef>
              <a:defRPr/>
            </a:pPr>
            <a:r>
              <a:rPr lang="zh-CN" altLang="zh-CN" sz="3000" dirty="0" smtClean="0">
                <a:cs typeface="+mn-cs"/>
              </a:rPr>
              <a:t>如</a:t>
            </a:r>
            <a:r>
              <a:rPr lang="zh-CN" altLang="en-US" sz="3000" dirty="0" smtClean="0">
                <a:cs typeface="+mn-cs"/>
              </a:rPr>
              <a:t>：</a:t>
            </a:r>
            <a:r>
              <a:rPr lang="zh-CN" altLang="zh-CN" sz="3000" dirty="0" smtClean="0">
                <a:cs typeface="+mn-cs"/>
              </a:rPr>
              <a:t>“职工”</a:t>
            </a:r>
            <a:endParaRPr lang="en-US" altLang="zh-CN" sz="3000" dirty="0" smtClean="0">
              <a:cs typeface="+mn-cs"/>
            </a:endParaRPr>
          </a:p>
          <a:p>
            <a:pPr lvl="1" eaLnBrk="1" hangingPunct="1">
              <a:spcBef>
                <a:spcPts val="0"/>
              </a:spcBef>
              <a:defRPr/>
            </a:pPr>
            <a:r>
              <a:rPr lang="zh-CN" altLang="zh-CN" sz="3000" dirty="0" smtClean="0">
                <a:solidFill>
                  <a:srgbClr val="0000FF"/>
                </a:solidFill>
                <a:cs typeface="+mn-cs"/>
              </a:rPr>
              <a:t>特点</a:t>
            </a:r>
            <a:r>
              <a:rPr lang="zh-CN" altLang="zh-CN" sz="3000" dirty="0" smtClean="0">
                <a:cs typeface="+mn-cs"/>
              </a:rPr>
              <a:t>：每个实例都能被实体的主键唯一标识。</a:t>
            </a:r>
            <a:endParaRPr lang="en-US" altLang="zh-CN" sz="3000" dirty="0" smtClean="0">
              <a:cs typeface="+mn-cs"/>
            </a:endParaRPr>
          </a:p>
          <a:p>
            <a:pPr eaLnBrk="1" hangingPunct="1">
              <a:spcBef>
                <a:spcPts val="0"/>
              </a:spcBef>
              <a:defRPr/>
            </a:pPr>
            <a:r>
              <a:rPr lang="zh-CN" altLang="zh-CN" sz="3000" b="1" dirty="0" smtClean="0">
                <a:solidFill>
                  <a:srgbClr val="FF0000"/>
                </a:solidFill>
              </a:rPr>
              <a:t>弱实体</a:t>
            </a:r>
            <a:r>
              <a:rPr lang="zh-CN" altLang="zh-CN" sz="3000" dirty="0" smtClean="0"/>
              <a:t>（也称为弱实体集）</a:t>
            </a:r>
            <a:endParaRPr lang="en-US" altLang="zh-CN" sz="3000" dirty="0" smtClean="0"/>
          </a:p>
          <a:p>
            <a:pPr lvl="1" eaLnBrk="1" hangingPunct="1">
              <a:spcBef>
                <a:spcPts val="0"/>
              </a:spcBef>
              <a:defRPr/>
            </a:pPr>
            <a:r>
              <a:rPr lang="zh-CN" altLang="zh-CN" sz="3000" dirty="0" smtClean="0">
                <a:cs typeface="+mn-cs"/>
              </a:rPr>
              <a:t>依赖于其他实体而存在的实体</a:t>
            </a:r>
            <a:r>
              <a:rPr lang="zh-CN" altLang="en-US" sz="3000" dirty="0" smtClean="0">
                <a:cs typeface="+mn-cs"/>
              </a:rPr>
              <a:t>。</a:t>
            </a:r>
            <a:endParaRPr lang="en-US" altLang="zh-CN" sz="3000" dirty="0" smtClean="0">
              <a:cs typeface="+mn-cs"/>
            </a:endParaRPr>
          </a:p>
          <a:p>
            <a:pPr lvl="1" eaLnBrk="1" hangingPunct="1">
              <a:spcBef>
                <a:spcPts val="0"/>
              </a:spcBef>
              <a:defRPr/>
            </a:pPr>
            <a:r>
              <a:rPr lang="zh-CN" altLang="zh-CN" sz="3000" dirty="0" smtClean="0">
                <a:cs typeface="+mn-cs"/>
              </a:rPr>
              <a:t>如</a:t>
            </a:r>
            <a:r>
              <a:rPr lang="zh-CN" altLang="en-US" sz="3000" dirty="0" smtClean="0">
                <a:cs typeface="+mn-cs"/>
              </a:rPr>
              <a:t>：</a:t>
            </a:r>
            <a:r>
              <a:rPr lang="zh-CN" altLang="zh-CN" sz="3000" dirty="0" smtClean="0">
                <a:cs typeface="+mn-cs"/>
              </a:rPr>
              <a:t>“职工子女”</a:t>
            </a:r>
            <a:endParaRPr lang="en-US" altLang="zh-CN" sz="3000" dirty="0" smtClean="0">
              <a:cs typeface="+mn-cs"/>
            </a:endParaRPr>
          </a:p>
          <a:p>
            <a:pPr lvl="1" eaLnBrk="1" hangingPunct="1">
              <a:spcBef>
                <a:spcPts val="0"/>
              </a:spcBef>
              <a:defRPr/>
            </a:pPr>
            <a:r>
              <a:rPr lang="zh-CN" altLang="zh-CN" sz="3000" dirty="0" smtClean="0">
                <a:solidFill>
                  <a:srgbClr val="0000FF"/>
                </a:solidFill>
                <a:cs typeface="+mn-cs"/>
              </a:rPr>
              <a:t>特点</a:t>
            </a:r>
            <a:r>
              <a:rPr lang="zh-CN" altLang="zh-CN" sz="3000" dirty="0" smtClean="0">
                <a:cs typeface="+mn-cs"/>
              </a:rPr>
              <a:t>：每个实例不能用该实体的属性唯一标识。</a:t>
            </a:r>
            <a:endParaRPr lang="zh-CN" altLang="en-US" sz="3000" dirty="0" smtClean="0"/>
          </a:p>
        </p:txBody>
      </p:sp>
      <p:sp>
        <p:nvSpPr>
          <p:cNvPr id="4" name="日期占位符 3"/>
          <p:cNvSpPr>
            <a:spLocks noGrp="1"/>
          </p:cNvSpPr>
          <p:nvPr>
            <p:ph type="dt" sz="half" idx="10"/>
          </p:nvPr>
        </p:nvSpPr>
        <p:spPr/>
        <p:txBody>
          <a:bodyPr/>
          <a:lstStyle/>
          <a:p>
            <a:pPr>
              <a:defRPr/>
            </a:pPr>
            <a:fld id="{3C85D495-04FC-4C19-9F64-8C4FBF85083D}"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0" dur="500"/>
                                        <p:tgtEl>
                                          <p:spTgt spid="1229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3" dur="500"/>
                                        <p:tgtEl>
                                          <p:spTgt spid="1229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6" dur="500"/>
                                        <p:tgtEl>
                                          <p:spTgt spid="1229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1" dur="500"/>
                                        <p:tgtEl>
                                          <p:spTgt spid="1229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24" dur="500"/>
                                        <p:tgtEl>
                                          <p:spTgt spid="1229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27" dur="500"/>
                                        <p:tgtEl>
                                          <p:spTgt spid="12291">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291">
                                            <p:txEl>
                                              <p:pRg st="7" end="7"/>
                                            </p:txEl>
                                          </p:spTgt>
                                        </p:tgtEl>
                                        <p:attrNameLst>
                                          <p:attrName>style.visibility</p:attrName>
                                        </p:attrNameLst>
                                      </p:cBhvr>
                                      <p:to>
                                        <p:strVal val="visible"/>
                                      </p:to>
                                    </p:set>
                                    <p:animEffect transition="in" filter="blinds(horizontal)">
                                      <p:cBhvr>
                                        <p:cTn id="30" dur="500"/>
                                        <p:tgtEl>
                                          <p:spTgt spid="12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zh-CN" altLang="en-US" smtClean="0"/>
              <a:t>强实体与弱实体</a:t>
            </a:r>
          </a:p>
        </p:txBody>
      </p:sp>
      <p:sp>
        <p:nvSpPr>
          <p:cNvPr id="3" name="内容占位符 2"/>
          <p:cNvSpPr>
            <a:spLocks noGrp="1"/>
          </p:cNvSpPr>
          <p:nvPr>
            <p:ph idx="1"/>
          </p:nvPr>
        </p:nvSpPr>
        <p:spPr>
          <a:xfrm>
            <a:off x="971600" y="1305143"/>
            <a:ext cx="7416824" cy="4752528"/>
          </a:xfrm>
        </p:spPr>
        <p:txBody>
          <a:bodyPr/>
          <a:lstStyle/>
          <a:p>
            <a:pPr eaLnBrk="1" hangingPunct="1">
              <a:spcBef>
                <a:spcPts val="600"/>
              </a:spcBef>
              <a:defRPr/>
            </a:pPr>
            <a:r>
              <a:rPr lang="zh-CN" altLang="zh-CN" sz="3200" dirty="0" smtClean="0">
                <a:solidFill>
                  <a:srgbClr val="FF0000"/>
                </a:solidFill>
              </a:rPr>
              <a:t>强实体</a:t>
            </a:r>
            <a:r>
              <a:rPr lang="zh-CN" altLang="zh-CN" sz="3200" dirty="0" smtClean="0"/>
              <a:t>也称为</a:t>
            </a:r>
            <a:endParaRPr lang="en-US" altLang="zh-CN" sz="3200" dirty="0" smtClean="0"/>
          </a:p>
          <a:p>
            <a:pPr lvl="1" eaLnBrk="1" hangingPunct="1">
              <a:spcBef>
                <a:spcPts val="600"/>
              </a:spcBef>
              <a:defRPr/>
            </a:pPr>
            <a:r>
              <a:rPr lang="zh-CN" altLang="zh-CN" sz="3200" dirty="0" smtClean="0">
                <a:cs typeface="+mn-cs"/>
              </a:rPr>
              <a:t>父实体</a:t>
            </a:r>
            <a:endParaRPr lang="en-US" altLang="zh-CN" sz="3200" dirty="0" smtClean="0">
              <a:cs typeface="+mn-cs"/>
            </a:endParaRPr>
          </a:p>
          <a:p>
            <a:pPr lvl="1" eaLnBrk="1" hangingPunct="1">
              <a:spcBef>
                <a:spcPts val="600"/>
              </a:spcBef>
              <a:defRPr/>
            </a:pPr>
            <a:r>
              <a:rPr lang="zh-CN" altLang="zh-CN" sz="3200" dirty="0" smtClean="0">
                <a:cs typeface="+mn-cs"/>
              </a:rPr>
              <a:t>主实体</a:t>
            </a:r>
            <a:endParaRPr lang="en-US" altLang="zh-CN" sz="3200" dirty="0" smtClean="0">
              <a:cs typeface="+mn-cs"/>
            </a:endParaRPr>
          </a:p>
          <a:p>
            <a:pPr lvl="1" eaLnBrk="1" hangingPunct="1">
              <a:spcBef>
                <a:spcPts val="600"/>
              </a:spcBef>
              <a:defRPr/>
            </a:pPr>
            <a:r>
              <a:rPr lang="zh-CN" altLang="zh-CN" sz="3200" dirty="0" smtClean="0">
                <a:cs typeface="+mn-cs"/>
              </a:rPr>
              <a:t>统治实体</a:t>
            </a:r>
            <a:endParaRPr lang="en-US" altLang="zh-CN" sz="3200" dirty="0" smtClean="0">
              <a:cs typeface="+mn-cs"/>
            </a:endParaRPr>
          </a:p>
          <a:p>
            <a:pPr eaLnBrk="1" hangingPunct="1">
              <a:spcBef>
                <a:spcPts val="600"/>
              </a:spcBef>
              <a:defRPr/>
            </a:pPr>
            <a:r>
              <a:rPr lang="zh-CN" altLang="zh-CN" sz="3200" dirty="0" smtClean="0">
                <a:solidFill>
                  <a:srgbClr val="FF0000"/>
                </a:solidFill>
              </a:rPr>
              <a:t>弱实体</a:t>
            </a:r>
            <a:r>
              <a:rPr lang="zh-CN" altLang="zh-CN" sz="3200" dirty="0" smtClean="0"/>
              <a:t>也称为</a:t>
            </a:r>
            <a:endParaRPr lang="en-US" altLang="zh-CN" sz="3200" dirty="0" smtClean="0"/>
          </a:p>
          <a:p>
            <a:pPr lvl="1" eaLnBrk="1" hangingPunct="1">
              <a:spcBef>
                <a:spcPts val="600"/>
              </a:spcBef>
              <a:defRPr/>
            </a:pPr>
            <a:r>
              <a:rPr lang="zh-CN" altLang="zh-CN" sz="3200" dirty="0" smtClean="0">
                <a:cs typeface="+mn-cs"/>
              </a:rPr>
              <a:t>子实体</a:t>
            </a:r>
            <a:endParaRPr lang="en-US" altLang="zh-CN" sz="3200" dirty="0" smtClean="0">
              <a:cs typeface="+mn-cs"/>
            </a:endParaRPr>
          </a:p>
          <a:p>
            <a:pPr lvl="1" eaLnBrk="1" hangingPunct="1">
              <a:spcBef>
                <a:spcPts val="600"/>
              </a:spcBef>
              <a:defRPr/>
            </a:pPr>
            <a:r>
              <a:rPr lang="zh-CN" altLang="zh-CN" sz="3200" dirty="0" smtClean="0">
                <a:cs typeface="+mn-cs"/>
              </a:rPr>
              <a:t>依赖实体</a:t>
            </a:r>
            <a:endParaRPr lang="en-US" altLang="zh-CN" sz="3200" dirty="0" smtClean="0">
              <a:cs typeface="+mn-cs"/>
            </a:endParaRPr>
          </a:p>
          <a:p>
            <a:pPr lvl="1" eaLnBrk="1" hangingPunct="1">
              <a:spcBef>
                <a:spcPts val="600"/>
              </a:spcBef>
              <a:defRPr/>
            </a:pPr>
            <a:r>
              <a:rPr lang="zh-CN" altLang="zh-CN" sz="3200" dirty="0" smtClean="0">
                <a:cs typeface="+mn-cs"/>
              </a:rPr>
              <a:t>从实体</a:t>
            </a:r>
            <a:endParaRPr lang="zh-CN" altLang="en-US" sz="3200" dirty="0" smtClean="0"/>
          </a:p>
        </p:txBody>
      </p:sp>
      <p:sp>
        <p:nvSpPr>
          <p:cNvPr id="6" name="日期占位符 5"/>
          <p:cNvSpPr>
            <a:spLocks noGrp="1"/>
          </p:cNvSpPr>
          <p:nvPr>
            <p:ph type="dt" sz="half" idx="10"/>
          </p:nvPr>
        </p:nvSpPr>
        <p:spPr/>
        <p:txBody>
          <a:bodyPr/>
          <a:lstStyle/>
          <a:p>
            <a:pPr>
              <a:defRPr/>
            </a:pPr>
            <a:fld id="{56859537-52EE-49AF-B318-627B6715A253}" type="datetime8">
              <a:rPr lang="zh-CN" altLang="en-US" smtClean="0"/>
              <a:t>2016年3月6日11时52分</a:t>
            </a:fld>
            <a:endParaRPr lang="zh-CN" altLang="en-US" dirty="0"/>
          </a:p>
        </p:txBody>
      </p:sp>
      <p:sp>
        <p:nvSpPr>
          <p:cNvPr id="7" name="灯片编号占位符 6"/>
          <p:cNvSpPr>
            <a:spLocks noGrp="1"/>
          </p:cNvSpPr>
          <p:nvPr>
            <p:ph type="sldNum" sz="quarter" idx="12"/>
          </p:nvPr>
        </p:nvSpPr>
        <p:spPr/>
        <p:txBody>
          <a:bodyPr/>
          <a:lstStyle/>
          <a:p>
            <a:pPr>
              <a:defRPr/>
            </a:pPr>
            <a:fld id="{A1C693C5-2466-49C7-9407-97947274FDD1}" type="slidenum">
              <a:rPr lang="zh-CN" altLang="en-US" smtClean="0"/>
              <a:pPr>
                <a:defRPr/>
              </a:pPr>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p:txBody>
          <a:bodyPr/>
          <a:lstStyle/>
          <a:p>
            <a:pPr eaLnBrk="1" hangingPunct="1"/>
            <a:r>
              <a:rPr lang="zh-CN" altLang="en-US" smtClean="0"/>
              <a:t>实体与实例示例</a:t>
            </a:r>
          </a:p>
        </p:txBody>
      </p:sp>
      <p:graphicFrame>
        <p:nvGraphicFramePr>
          <p:cNvPr id="7" name="表格 6"/>
          <p:cNvGraphicFramePr>
            <a:graphicFrameLocks noGrp="1"/>
          </p:cNvGraphicFramePr>
          <p:nvPr/>
        </p:nvGraphicFramePr>
        <p:xfrm>
          <a:off x="971600" y="1556792"/>
          <a:ext cx="7344816" cy="3816422"/>
        </p:xfrm>
        <a:graphic>
          <a:graphicData uri="http://schemas.openxmlformats.org/drawingml/2006/table">
            <a:tbl>
              <a:tblPr/>
              <a:tblGrid>
                <a:gridCol w="1652907"/>
                <a:gridCol w="2386095"/>
                <a:gridCol w="1652907"/>
                <a:gridCol w="1652907"/>
              </a:tblGrid>
              <a:tr h="555121">
                <a:tc gridSpan="4">
                  <a:txBody>
                    <a:bodyPr/>
                    <a:lstStyle/>
                    <a:p>
                      <a:pPr algn="just">
                        <a:lnSpc>
                          <a:spcPct val="150000"/>
                        </a:lnSpc>
                        <a:spcAft>
                          <a:spcPts val="0"/>
                        </a:spcAft>
                      </a:pPr>
                      <a:r>
                        <a:rPr lang="zh-CN" sz="2400" b="1" kern="100" dirty="0">
                          <a:latin typeface="Times New Roman"/>
                          <a:ea typeface="宋体"/>
                          <a:cs typeface="Times New Roman"/>
                        </a:rPr>
                        <a:t>实体：</a:t>
                      </a:r>
                      <a:r>
                        <a:rPr lang="zh-CN" sz="2400" b="1" kern="100" dirty="0">
                          <a:solidFill>
                            <a:srgbClr val="FF0000"/>
                          </a:solidFill>
                          <a:latin typeface="Times New Roman"/>
                          <a:ea typeface="宋体"/>
                          <a:cs typeface="Times New Roman"/>
                        </a:rPr>
                        <a:t>职工</a:t>
                      </a:r>
                      <a:endParaRPr lang="zh-CN" sz="32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55121">
                <a:tc gridSpan="2">
                  <a:txBody>
                    <a:bodyPr/>
                    <a:lstStyle/>
                    <a:p>
                      <a:pPr algn="ctr">
                        <a:lnSpc>
                          <a:spcPct val="150000"/>
                        </a:lnSpc>
                        <a:spcAft>
                          <a:spcPts val="0"/>
                        </a:spcAft>
                      </a:pPr>
                      <a:r>
                        <a:rPr lang="zh-CN" sz="2400" b="1" kern="100" dirty="0">
                          <a:solidFill>
                            <a:srgbClr val="0070C0"/>
                          </a:solidFill>
                          <a:latin typeface="Times New Roman"/>
                          <a:ea typeface="宋体"/>
                          <a:cs typeface="Times New Roman"/>
                        </a:rPr>
                        <a:t>属性</a:t>
                      </a:r>
                      <a:endParaRPr lang="zh-CN" sz="3200" b="1" kern="100" dirty="0">
                        <a:solidFill>
                          <a:srgbClr val="0070C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gridSpan="2">
                  <a:txBody>
                    <a:bodyPr/>
                    <a:lstStyle/>
                    <a:p>
                      <a:pPr algn="ctr">
                        <a:lnSpc>
                          <a:spcPct val="150000"/>
                        </a:lnSpc>
                        <a:spcAft>
                          <a:spcPts val="0"/>
                        </a:spcAft>
                      </a:pPr>
                      <a:r>
                        <a:rPr lang="zh-CN" sz="2400" b="1" kern="100" dirty="0">
                          <a:solidFill>
                            <a:srgbClr val="0070C0"/>
                          </a:solidFill>
                          <a:latin typeface="Times New Roman"/>
                          <a:ea typeface="宋体"/>
                          <a:cs typeface="Times New Roman"/>
                        </a:rPr>
                        <a:t>实例</a:t>
                      </a:r>
                      <a:endParaRPr lang="zh-CN" sz="3200" b="1" kern="100" dirty="0">
                        <a:solidFill>
                          <a:srgbClr val="0070C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r>
              <a:tr h="541236">
                <a:tc>
                  <a:txBody>
                    <a:bodyPr/>
                    <a:lstStyle/>
                    <a:p>
                      <a:pPr algn="just">
                        <a:lnSpc>
                          <a:spcPct val="150000"/>
                        </a:lnSpc>
                        <a:spcAft>
                          <a:spcPts val="0"/>
                        </a:spcAft>
                      </a:pPr>
                      <a:r>
                        <a:rPr lang="zh-CN" sz="2000" b="1" kern="100">
                          <a:solidFill>
                            <a:srgbClr val="C00000"/>
                          </a:solidFill>
                          <a:latin typeface="Times New Roman"/>
                          <a:ea typeface="宋体"/>
                          <a:cs typeface="Times New Roman"/>
                        </a:rPr>
                        <a:t>属性名</a:t>
                      </a:r>
                      <a:endParaRPr lang="zh-CN" sz="2800" b="1" kern="100">
                        <a:solidFill>
                          <a:srgbClr val="C0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ct val="150000"/>
                        </a:lnSpc>
                        <a:spcAft>
                          <a:spcPts val="0"/>
                        </a:spcAft>
                      </a:pPr>
                      <a:r>
                        <a:rPr lang="zh-CN" sz="2000" b="1" kern="100">
                          <a:solidFill>
                            <a:srgbClr val="C00000"/>
                          </a:solidFill>
                          <a:latin typeface="Times New Roman"/>
                          <a:ea typeface="宋体"/>
                          <a:cs typeface="Times New Roman"/>
                        </a:rPr>
                        <a:t>域</a:t>
                      </a:r>
                      <a:endParaRPr lang="zh-CN" sz="2800" b="1" kern="100">
                        <a:solidFill>
                          <a:srgbClr val="C0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ct val="150000"/>
                        </a:lnSpc>
                        <a:spcAft>
                          <a:spcPts val="0"/>
                        </a:spcAft>
                      </a:pPr>
                      <a:r>
                        <a:rPr lang="zh-CN" sz="2000" b="1" kern="100">
                          <a:solidFill>
                            <a:srgbClr val="C00000"/>
                          </a:solidFill>
                          <a:latin typeface="Times New Roman"/>
                          <a:ea typeface="宋体"/>
                          <a:cs typeface="Times New Roman"/>
                        </a:rPr>
                        <a:t>实例</a:t>
                      </a:r>
                      <a:r>
                        <a:rPr lang="en-US" sz="2000" b="1" kern="100">
                          <a:solidFill>
                            <a:srgbClr val="C00000"/>
                          </a:solidFill>
                          <a:latin typeface="Times New Roman"/>
                          <a:ea typeface="宋体"/>
                          <a:cs typeface="Times New Roman"/>
                        </a:rPr>
                        <a:t>1</a:t>
                      </a:r>
                      <a:endParaRPr lang="zh-CN" sz="2800" b="1" kern="100">
                        <a:solidFill>
                          <a:srgbClr val="C0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ct val="150000"/>
                        </a:lnSpc>
                        <a:spcAft>
                          <a:spcPts val="0"/>
                        </a:spcAft>
                      </a:pPr>
                      <a:r>
                        <a:rPr lang="zh-CN" sz="2000" b="1" kern="100" dirty="0">
                          <a:solidFill>
                            <a:srgbClr val="C00000"/>
                          </a:solidFill>
                          <a:latin typeface="Times New Roman"/>
                          <a:ea typeface="宋体"/>
                          <a:cs typeface="Times New Roman"/>
                        </a:rPr>
                        <a:t>实例</a:t>
                      </a:r>
                      <a:r>
                        <a:rPr lang="en-US" sz="2000" b="1" kern="100" dirty="0">
                          <a:solidFill>
                            <a:srgbClr val="C00000"/>
                          </a:solidFill>
                          <a:latin typeface="Times New Roman"/>
                          <a:ea typeface="宋体"/>
                          <a:cs typeface="Times New Roman"/>
                        </a:rPr>
                        <a:t>2</a:t>
                      </a:r>
                      <a:endParaRPr lang="zh-CN" sz="2800" b="1" kern="100" dirty="0">
                        <a:solidFill>
                          <a:srgbClr val="C0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541236">
                <a:tc>
                  <a:txBody>
                    <a:bodyPr/>
                    <a:lstStyle/>
                    <a:p>
                      <a:pPr algn="just">
                        <a:lnSpc>
                          <a:spcPct val="150000"/>
                        </a:lnSpc>
                        <a:spcAft>
                          <a:spcPts val="0"/>
                        </a:spcAft>
                      </a:pPr>
                      <a:r>
                        <a:rPr lang="zh-CN" sz="2000" b="1" kern="100">
                          <a:latin typeface="Times New Roman"/>
                          <a:ea typeface="宋体"/>
                          <a:cs typeface="Times New Roman"/>
                        </a:rPr>
                        <a:t>职工号</a:t>
                      </a:r>
                      <a:endParaRPr lang="zh-CN" sz="28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latin typeface="Times New Roman"/>
                          <a:ea typeface="宋体"/>
                          <a:cs typeface="Times New Roman"/>
                        </a:rPr>
                        <a:t>长度为</a:t>
                      </a:r>
                      <a:r>
                        <a:rPr lang="en-US" sz="2000" b="1" kern="100">
                          <a:latin typeface="Times New Roman"/>
                          <a:ea typeface="宋体"/>
                          <a:cs typeface="Times New Roman"/>
                        </a:rPr>
                        <a:t>6</a:t>
                      </a:r>
                      <a:r>
                        <a:rPr lang="zh-CN" sz="2000" b="1" kern="100">
                          <a:latin typeface="Times New Roman"/>
                          <a:ea typeface="宋体"/>
                          <a:cs typeface="Times New Roman"/>
                        </a:rPr>
                        <a:t>的字符串</a:t>
                      </a:r>
                      <a:endParaRPr lang="zh-CN" sz="28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000" b="1" kern="100" dirty="0">
                          <a:latin typeface="Times New Roman"/>
                          <a:ea typeface="宋体"/>
                          <a:cs typeface="Times New Roman"/>
                        </a:rPr>
                        <a:t>Z10001</a:t>
                      </a:r>
                      <a:endParaRPr lang="zh-CN" sz="28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000" b="1" kern="100" dirty="0">
                          <a:latin typeface="Times New Roman"/>
                          <a:ea typeface="宋体"/>
                          <a:cs typeface="Times New Roman"/>
                        </a:rPr>
                        <a:t>Z10002</a:t>
                      </a:r>
                      <a:endParaRPr lang="zh-CN" sz="28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1236">
                <a:tc>
                  <a:txBody>
                    <a:bodyPr/>
                    <a:lstStyle/>
                    <a:p>
                      <a:pPr algn="just">
                        <a:lnSpc>
                          <a:spcPct val="150000"/>
                        </a:lnSpc>
                        <a:spcAft>
                          <a:spcPts val="0"/>
                        </a:spcAft>
                      </a:pPr>
                      <a:r>
                        <a:rPr lang="zh-CN" sz="2000" b="1" kern="100">
                          <a:latin typeface="Times New Roman"/>
                          <a:ea typeface="宋体"/>
                          <a:cs typeface="Times New Roman"/>
                        </a:rPr>
                        <a:t>姓名</a:t>
                      </a:r>
                      <a:endParaRPr lang="zh-CN" sz="28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latin typeface="Times New Roman"/>
                          <a:ea typeface="宋体"/>
                          <a:cs typeface="Times New Roman"/>
                        </a:rPr>
                        <a:t>长度为</a:t>
                      </a:r>
                      <a:r>
                        <a:rPr lang="en-US" sz="2000" b="1" kern="100">
                          <a:latin typeface="Times New Roman"/>
                          <a:ea typeface="宋体"/>
                          <a:cs typeface="Times New Roman"/>
                        </a:rPr>
                        <a:t>8</a:t>
                      </a:r>
                      <a:r>
                        <a:rPr lang="zh-CN" sz="2000" b="1" kern="100">
                          <a:latin typeface="Times New Roman"/>
                          <a:ea typeface="宋体"/>
                          <a:cs typeface="Times New Roman"/>
                        </a:rPr>
                        <a:t>的字符串</a:t>
                      </a:r>
                      <a:endParaRPr lang="zh-CN" sz="28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latin typeface="Times New Roman"/>
                          <a:ea typeface="宋体"/>
                          <a:cs typeface="Times New Roman"/>
                        </a:rPr>
                        <a:t>张小平</a:t>
                      </a:r>
                      <a:endParaRPr lang="zh-CN" sz="28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latin typeface="Times New Roman"/>
                          <a:ea typeface="宋体"/>
                          <a:cs typeface="Times New Roman"/>
                        </a:rPr>
                        <a:t>李红丽</a:t>
                      </a:r>
                      <a:endParaRPr lang="zh-CN" sz="28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1236">
                <a:tc>
                  <a:txBody>
                    <a:bodyPr/>
                    <a:lstStyle/>
                    <a:p>
                      <a:pPr algn="just">
                        <a:lnSpc>
                          <a:spcPct val="150000"/>
                        </a:lnSpc>
                        <a:spcAft>
                          <a:spcPts val="0"/>
                        </a:spcAft>
                      </a:pPr>
                      <a:r>
                        <a:rPr lang="zh-CN" sz="2000" b="1" kern="100">
                          <a:latin typeface="Times New Roman"/>
                          <a:ea typeface="宋体"/>
                          <a:cs typeface="Times New Roman"/>
                        </a:rPr>
                        <a:t>性别</a:t>
                      </a:r>
                      <a:endParaRPr lang="zh-CN" sz="28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latin typeface="Times New Roman"/>
                          <a:ea typeface="宋体"/>
                          <a:cs typeface="Times New Roman"/>
                        </a:rPr>
                        <a:t>长度为</a:t>
                      </a:r>
                      <a:r>
                        <a:rPr lang="en-US" sz="2000" b="1" kern="100">
                          <a:latin typeface="Times New Roman"/>
                          <a:ea typeface="宋体"/>
                          <a:cs typeface="Times New Roman"/>
                        </a:rPr>
                        <a:t>2</a:t>
                      </a:r>
                      <a:r>
                        <a:rPr lang="zh-CN" sz="2000" b="1" kern="100">
                          <a:latin typeface="Times New Roman"/>
                          <a:ea typeface="宋体"/>
                          <a:cs typeface="Times New Roman"/>
                        </a:rPr>
                        <a:t>的字符串</a:t>
                      </a:r>
                      <a:endParaRPr lang="zh-CN" sz="28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latin typeface="Times New Roman"/>
                          <a:ea typeface="宋体"/>
                          <a:cs typeface="Times New Roman"/>
                        </a:rPr>
                        <a:t>男</a:t>
                      </a:r>
                      <a:endParaRPr lang="zh-CN" sz="28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latin typeface="Times New Roman"/>
                          <a:ea typeface="宋体"/>
                          <a:cs typeface="Times New Roman"/>
                        </a:rPr>
                        <a:t>女</a:t>
                      </a:r>
                      <a:endParaRPr lang="zh-CN" sz="28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1236">
                <a:tc>
                  <a:txBody>
                    <a:bodyPr/>
                    <a:lstStyle/>
                    <a:p>
                      <a:pPr algn="just">
                        <a:lnSpc>
                          <a:spcPct val="150000"/>
                        </a:lnSpc>
                        <a:spcAft>
                          <a:spcPts val="0"/>
                        </a:spcAft>
                      </a:pPr>
                      <a:r>
                        <a:rPr lang="zh-CN" sz="2000" b="1" kern="100">
                          <a:latin typeface="Times New Roman"/>
                          <a:ea typeface="宋体"/>
                          <a:cs typeface="Times New Roman"/>
                        </a:rPr>
                        <a:t>出生日期</a:t>
                      </a:r>
                      <a:endParaRPr lang="zh-CN" sz="28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latin typeface="Times New Roman"/>
                          <a:ea typeface="宋体"/>
                          <a:cs typeface="Times New Roman"/>
                        </a:rPr>
                        <a:t>日期类型</a:t>
                      </a:r>
                      <a:endParaRPr lang="zh-CN" sz="28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000" b="1" kern="100" dirty="0">
                          <a:latin typeface="Times New Roman"/>
                          <a:ea typeface="宋体"/>
                          <a:cs typeface="Times New Roman"/>
                        </a:rPr>
                        <a:t>1980-2-5</a:t>
                      </a:r>
                      <a:endParaRPr lang="zh-CN" sz="28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000" b="1" kern="100" dirty="0">
                          <a:latin typeface="Times New Roman"/>
                          <a:ea typeface="宋体"/>
                          <a:cs typeface="Times New Roman"/>
                        </a:rPr>
                        <a:t>1976-8-10</a:t>
                      </a:r>
                      <a:endParaRPr lang="zh-CN" sz="28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日期占位符 3"/>
          <p:cNvSpPr>
            <a:spLocks noGrp="1"/>
          </p:cNvSpPr>
          <p:nvPr>
            <p:ph type="dt" sz="half" idx="10"/>
          </p:nvPr>
        </p:nvSpPr>
        <p:spPr/>
        <p:txBody>
          <a:bodyPr/>
          <a:lstStyle/>
          <a:p>
            <a:pPr>
              <a:defRPr/>
            </a:pPr>
            <a:fld id="{1B53EF3D-9E1A-463D-BF5F-2D471F62949F}" type="datetime8">
              <a:rPr lang="zh-CN" altLang="en-US" smtClean="0"/>
              <a:t>2016年3月6日11时52分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157257193</TotalTime>
  <Pages>0</Pages>
  <Words>1971</Words>
  <Characters>0</Characters>
  <Application>Microsoft Office PowerPoint</Application>
  <DocSecurity>0</DocSecurity>
  <PresentationFormat>全屏显示(4:3)</PresentationFormat>
  <Lines>0</Lines>
  <Paragraphs>310</Paragraphs>
  <Slides>44</Slides>
  <Notes>3</Notes>
  <HiddenSlides>0</HiddenSlides>
  <MMClips>0</MMClips>
  <ScaleCrop>false</ScaleCrop>
  <HeadingPairs>
    <vt:vector size="8" baseType="variant">
      <vt:variant>
        <vt:lpstr>已用的字体</vt:lpstr>
      </vt:variant>
      <vt:variant>
        <vt:i4>12</vt:i4>
      </vt:variant>
      <vt:variant>
        <vt:lpstr>主题</vt:lpstr>
      </vt:variant>
      <vt:variant>
        <vt:i4>3</vt:i4>
      </vt:variant>
      <vt:variant>
        <vt:lpstr>嵌入 OLE 服务器</vt:lpstr>
      </vt:variant>
      <vt:variant>
        <vt:i4>2</vt:i4>
      </vt:variant>
      <vt:variant>
        <vt:lpstr>幻灯片标题</vt:lpstr>
      </vt:variant>
      <vt:variant>
        <vt:i4>44</vt:i4>
      </vt:variant>
    </vt:vector>
  </HeadingPairs>
  <TitlesOfParts>
    <vt:vector size="61" baseType="lpstr">
      <vt:lpstr>方正姚体</vt:lpstr>
      <vt:lpstr>仿宋_GB2312</vt:lpstr>
      <vt:lpstr>华文行楷</vt:lpstr>
      <vt:lpstr>华文楷体</vt:lpstr>
      <vt:lpstr>华文隶书</vt:lpstr>
      <vt:lpstr>楷体_GB2312</vt:lpstr>
      <vt:lpstr>宋体</vt:lpstr>
      <vt:lpstr>Arial</vt:lpstr>
      <vt:lpstr>Calibri</vt:lpstr>
      <vt:lpstr>Times New Roman</vt:lpstr>
      <vt:lpstr>Verdana</vt:lpstr>
      <vt:lpstr>Wingdings</vt:lpstr>
      <vt:lpstr>bistu-jsjxy</vt:lpstr>
      <vt:lpstr>自定义设计方案</vt:lpstr>
      <vt:lpstr>1_bistu-jsjxy</vt:lpstr>
      <vt:lpstr>Photoshop.Image.9</vt:lpstr>
      <vt:lpstr>Visio</vt:lpstr>
      <vt:lpstr>数据库系统教程</vt:lpstr>
      <vt:lpstr>第9章 实体联系模型</vt:lpstr>
      <vt:lpstr>9.1 E-R模型的基本概念</vt:lpstr>
      <vt:lpstr>E-R模型基本概念</vt:lpstr>
      <vt:lpstr>实体</vt:lpstr>
      <vt:lpstr>实体与实例</vt:lpstr>
      <vt:lpstr>实体的分类</vt:lpstr>
      <vt:lpstr>强实体与弱实体</vt:lpstr>
      <vt:lpstr>实体与实例示例</vt:lpstr>
      <vt:lpstr>9.1.2 联系</vt:lpstr>
      <vt:lpstr>联系（续）</vt:lpstr>
      <vt:lpstr>联系（续）</vt:lpstr>
      <vt:lpstr>联系的特性</vt:lpstr>
      <vt:lpstr>联系的度</vt:lpstr>
      <vt:lpstr>递归联系</vt:lpstr>
      <vt:lpstr>二元联系</vt:lpstr>
      <vt:lpstr>三元联系</vt:lpstr>
      <vt:lpstr>联系的连接性</vt:lpstr>
      <vt:lpstr>三种基本二元联系示例</vt:lpstr>
      <vt:lpstr>n-元联系</vt:lpstr>
      <vt:lpstr>联系的存在性</vt:lpstr>
      <vt:lpstr>联系的存在性（续）</vt:lpstr>
      <vt:lpstr>联系的存在性示例</vt:lpstr>
      <vt:lpstr>9.1.3 属性</vt:lpstr>
      <vt:lpstr>属性</vt:lpstr>
      <vt:lpstr>联系的属性</vt:lpstr>
      <vt:lpstr>属性分类</vt:lpstr>
      <vt:lpstr>简单属性</vt:lpstr>
      <vt:lpstr>复合属性</vt:lpstr>
      <vt:lpstr>复合属性示例</vt:lpstr>
      <vt:lpstr>单值属性</vt:lpstr>
      <vt:lpstr>多值属性</vt:lpstr>
      <vt:lpstr>派生属性</vt:lpstr>
      <vt:lpstr>标识属性</vt:lpstr>
      <vt:lpstr>复合标识符示例</vt:lpstr>
      <vt:lpstr>属性示例</vt:lpstr>
      <vt:lpstr>联系标识符示例</vt:lpstr>
      <vt:lpstr>9.1.4 约束</vt:lpstr>
      <vt:lpstr>多样性约束</vt:lpstr>
      <vt:lpstr>基数约束</vt:lpstr>
      <vt:lpstr>1:1联系的基数约束与参与约束示例</vt:lpstr>
      <vt:lpstr>排除约束</vt:lpstr>
      <vt:lpstr>排除约束示例</vt:lpstr>
      <vt:lpstr>9.2 E-R图符号</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subject/>
  <dc:creator>Jack</dc:creator>
  <cp:keywords/>
  <dc:description/>
  <cp:lastModifiedBy>Administrator</cp:lastModifiedBy>
  <cp:revision>281</cp:revision>
  <cp:lastPrinted>1899-12-30T00:00:00Z</cp:lastPrinted>
  <dcterms:created xsi:type="dcterms:W3CDTF">2010-06-04T15:42:51Z</dcterms:created>
  <dcterms:modified xsi:type="dcterms:W3CDTF">2016-03-06T11:55:00Z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