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Lst>
  <p:notesMasterIdLst>
    <p:notesMasterId r:id="rId43"/>
  </p:notesMasterIdLst>
  <p:sldIdLst>
    <p:sldId id="276" r:id="rId4"/>
    <p:sldId id="410" r:id="rId5"/>
    <p:sldId id="449" r:id="rId6"/>
    <p:sldId id="445" r:id="rId7"/>
    <p:sldId id="446" r:id="rId8"/>
    <p:sldId id="447" r:id="rId9"/>
    <p:sldId id="448" r:id="rId10"/>
    <p:sldId id="45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51" r:id="rId31"/>
    <p:sldId id="452" r:id="rId32"/>
    <p:sldId id="440" r:id="rId33"/>
    <p:sldId id="453" r:id="rId34"/>
    <p:sldId id="454" r:id="rId35"/>
    <p:sldId id="455" r:id="rId36"/>
    <p:sldId id="456" r:id="rId37"/>
    <p:sldId id="457" r:id="rId38"/>
    <p:sldId id="463" r:id="rId39"/>
    <p:sldId id="464" r:id="rId40"/>
    <p:sldId id="465" r:id="rId41"/>
    <p:sldId id="466"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00FF"/>
    <a:srgbClr val="336600"/>
    <a:srgbClr val="008000"/>
    <a:srgbClr val="FF3399"/>
    <a:srgbClr val="004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03" autoAdjust="0"/>
    <p:restoredTop sz="86937" autoAdjust="0"/>
  </p:normalViewPr>
  <p:slideViewPr>
    <p:cSldViewPr>
      <p:cViewPr varScale="1">
        <p:scale>
          <a:sx n="61" d="100"/>
          <a:sy n="61" d="100"/>
        </p:scale>
        <p:origin x="1044"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2016/3/11</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1476078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84721052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B5580CE3-0308-4DF9-8658-1A962EFBCFB6}" type="slidenum">
              <a:rPr lang="en-US" altLang="zh-CN"/>
              <a:pPr eaLnBrk="1" hangingPunct="1"/>
              <a:t>20</a:t>
            </a:fld>
            <a:endParaRPr lang="en-US" altLang="zh-CN"/>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1675577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1684DFE3-AA6E-4FD8-A027-38806BEDE8A6}" type="slidenum">
              <a:rPr lang="en-US" altLang="zh-CN"/>
              <a:pPr eaLnBrk="1" hangingPunct="1"/>
              <a:t>21</a:t>
            </a:fld>
            <a:endParaRPr lang="en-US" altLang="zh-CN"/>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238119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DD23F211-5B9A-4200-BBD0-3B0B55E218FD}" type="slidenum">
              <a:rPr lang="en-US" altLang="zh-CN"/>
              <a:pPr eaLnBrk="1" hangingPunct="1"/>
              <a:t>22</a:t>
            </a:fld>
            <a:endParaRPr lang="en-US" altLang="zh-CN"/>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1553188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5813C9B0-5550-4D29-A82A-B75EB7E172BF}" type="slidenum">
              <a:rPr lang="en-US" altLang="zh-CN"/>
              <a:pPr eaLnBrk="1" hangingPunct="1"/>
              <a:t>23</a:t>
            </a:fld>
            <a:endParaRPr lang="en-US" altLang="zh-CN"/>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4255014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394B9F1C-D438-406D-ACC4-6DD464EFA4C4}" type="slidenum">
              <a:rPr lang="en-US" altLang="zh-CN"/>
              <a:pPr eaLnBrk="1" hangingPunct="1"/>
              <a:t>24</a:t>
            </a:fld>
            <a:endParaRPr lang="en-US" altLang="zh-CN"/>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4179482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FA83C1C7-ED7E-4BF1-B727-6E7EF056F9FB}" type="slidenum">
              <a:rPr lang="en-US" altLang="zh-CN"/>
              <a:pPr eaLnBrk="1" hangingPunct="1"/>
              <a:t>26</a:t>
            </a:fld>
            <a:endParaRPr lang="en-US" altLang="zh-CN"/>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2873248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A07266BF-CAE7-484E-9146-A0707573ABF4}" type="slidenum">
              <a:rPr lang="en-US" altLang="zh-CN"/>
              <a:pPr eaLnBrk="1" hangingPunct="1"/>
              <a:t>27</a:t>
            </a:fld>
            <a:endParaRPr lang="en-US" altLang="zh-CN"/>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378488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9D3389D6-B16E-4C4B-80C4-D235D97DC31C}" type="slidenum">
              <a:rPr lang="en-US" altLang="zh-CN"/>
              <a:pPr eaLnBrk="1" hangingPunct="1"/>
              <a:t>30</a:t>
            </a:fld>
            <a:endParaRPr lang="en-US" altLang="zh-CN"/>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232249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A42E9B35-62EB-4BB4-8A8C-12E1164EE066}" type="slidenum">
              <a:rPr lang="en-US" altLang="zh-CN"/>
              <a:pPr eaLnBrk="1" hangingPunct="1"/>
              <a:t>2</a:t>
            </a:fld>
            <a:endParaRPr lang="en-US" altLang="zh-CN"/>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2323478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3B16DD1B-08F0-49E0-A739-8CF976ED5F6D}" type="slidenum">
              <a:rPr lang="en-US" altLang="zh-CN"/>
              <a:pPr eaLnBrk="1" hangingPunct="1"/>
              <a:t>3</a:t>
            </a:fld>
            <a:endParaRPr lang="en-US" altLang="zh-CN"/>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4040669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C4789DDF-641E-44CF-85C0-3BD33F2ACEB2}" type="slidenum">
              <a:rPr lang="en-US" altLang="zh-CN"/>
              <a:pPr eaLnBrk="1" hangingPunct="1"/>
              <a:t>9</a:t>
            </a:fld>
            <a:endParaRPr lang="en-US" altLang="zh-CN"/>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169359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3FAE8036-4B07-40BA-9B46-4720138DF0A6}" type="slidenum">
              <a:rPr lang="en-US" altLang="zh-CN"/>
              <a:pPr eaLnBrk="1" hangingPunct="1"/>
              <a:t>11</a:t>
            </a:fld>
            <a:endParaRPr lang="en-US" altLang="zh-CN"/>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77299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18C38C99-9E72-41E9-AA03-3215C2C7CDAD}" type="slidenum">
              <a:rPr lang="en-US" altLang="zh-CN"/>
              <a:pPr eaLnBrk="1" hangingPunct="1"/>
              <a:t>13</a:t>
            </a:fld>
            <a:endParaRPr lang="en-US" altLang="zh-CN"/>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150945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7BD87665-63A4-42D7-856E-C9D854299A1C}" type="slidenum">
              <a:rPr lang="en-US" altLang="zh-CN"/>
              <a:pPr eaLnBrk="1" hangingPunct="1"/>
              <a:t>14</a:t>
            </a:fld>
            <a:endParaRPr lang="en-US" altLang="zh-CN"/>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3369280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650593C5-30C7-41DB-807E-A180035259B3}" type="slidenum">
              <a:rPr lang="en-US" altLang="zh-CN"/>
              <a:pPr eaLnBrk="1" hangingPunct="1"/>
              <a:t>15</a:t>
            </a:fld>
            <a:endParaRPr lang="en-US" altLang="zh-CN"/>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246639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C65C1810-89DB-455B-881B-031EEA1E8B72}" type="slidenum">
              <a:rPr lang="en-US" altLang="zh-CN"/>
              <a:pPr eaLnBrk="1" hangingPunct="1"/>
              <a:t>18</a:t>
            </a:fld>
            <a:endParaRPr lang="en-US" altLang="zh-CN"/>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smtClean="0"/>
              <a:t>C</a:t>
            </a:r>
          </a:p>
        </p:txBody>
      </p:sp>
    </p:spTree>
    <p:extLst>
      <p:ext uri="{BB962C8B-B14F-4D97-AF65-F5344CB8AC3E}">
        <p14:creationId xmlns:p14="http://schemas.microsoft.com/office/powerpoint/2010/main" val="786322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A086022-B3DE-402D-A993-CF1A778FF883}" type="datetime8">
              <a:rPr lang="zh-CN" altLang="en-US" smtClean="0"/>
              <a:t>2016年3月11日9时56分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1D3E067-7500-4F72-AA58-337C1F9A99B2}" type="datetime8">
              <a:rPr lang="zh-CN" altLang="en-US" smtClean="0"/>
              <a:t>2016年3月11日9时56分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154D6EA-4324-41DE-B4C6-A563EA05A498}" type="datetime8">
              <a:rPr lang="zh-CN" altLang="en-US" smtClean="0"/>
              <a:t>2016年3月11日9时56分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B0B824FB-FDE1-4AD3-8EB1-09D3257CEC6E}" type="datetime8">
              <a:rPr lang="zh-CN" altLang="en-US" smtClean="0"/>
              <a:t>2016年3月11日9时56分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67818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4876800"/>
          </a:xfrm>
        </p:spPr>
        <p:txBody>
          <a:bodyPr/>
          <a:lstStyle/>
          <a:p>
            <a:pPr lvl="0"/>
            <a:endParaRPr lang="zh-CN" altLang="en-US" noProof="0" smtClean="0"/>
          </a:p>
        </p:txBody>
      </p:sp>
      <p:sp>
        <p:nvSpPr>
          <p:cNvPr id="4" name="Rectangle 6"/>
          <p:cNvSpPr>
            <a:spLocks noGrp="1" noChangeArrowheads="1"/>
          </p:cNvSpPr>
          <p:nvPr>
            <p:ph type="sldNum" sz="quarter" idx="10"/>
          </p:nvPr>
        </p:nvSpPr>
        <p:spPr>
          <a:ln/>
        </p:spPr>
        <p:txBody>
          <a:bodyPr/>
          <a:lstStyle>
            <a:lvl1pPr>
              <a:defRPr/>
            </a:lvl1pPr>
          </a:lstStyle>
          <a:p>
            <a:fld id="{177354F9-CE7E-4F4F-A16B-2C64F7902A69}" type="slidenum">
              <a:rPr lang="zh-CN" altLang="en-US"/>
              <a:pPr/>
              <a:t>‹#›</a:t>
            </a:fld>
            <a:endParaRPr lang="en-US" altLang="zh-CN"/>
          </a:p>
        </p:txBody>
      </p:sp>
    </p:spTree>
    <p:extLst>
      <p:ext uri="{BB962C8B-B14F-4D97-AF65-F5344CB8AC3E}">
        <p14:creationId xmlns:p14="http://schemas.microsoft.com/office/powerpoint/2010/main" val="3950432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CE4EDB7-EF5F-4FAE-A59E-3B8A6698F937}" type="datetime8">
              <a:rPr lang="zh-CN" altLang="en-US" smtClean="0"/>
              <a:t>2016年3月11日9时56分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4EA739-7335-48AF-A5D0-0F745805348F}" type="datetime8">
              <a:rPr lang="zh-CN" altLang="en-US" smtClean="0"/>
              <a:t>2016年3月11日9时56分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E999C9-AB12-4022-AE4E-9A7A7DE8F418}" type="datetime8">
              <a:rPr lang="zh-CN" altLang="en-US" smtClean="0"/>
              <a:t>2016年3月11日9时56分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9821434-3499-4FEB-B1B4-026609657E33}" type="datetime8">
              <a:rPr lang="zh-CN" altLang="en-US" smtClean="0"/>
              <a:t>2016年3月11日9时56分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3075996-C6FA-4DAB-8CBA-E5AC2195449A}" type="datetime8">
              <a:rPr lang="zh-CN" altLang="en-US" smtClean="0"/>
              <a:t>2016年3月11日9时56分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FEFA240-80AB-4C79-B664-8F9CEDDA1D3B}" type="datetime8">
              <a:rPr lang="zh-CN" altLang="en-US" smtClean="0"/>
              <a:t>2016年3月11日9时56分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659AE5B3-94B4-4BDE-9581-806EEB211DAF}" type="datetime8">
              <a:rPr lang="zh-CN" altLang="en-US" smtClean="0"/>
              <a:t>2016年3月11日9时56分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7DAD151-9D5C-4D28-BB76-808DB08AF136}" type="datetime8">
              <a:rPr lang="zh-CN" altLang="en-US" smtClean="0"/>
              <a:t>2016年3月11日9时56分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510B08E-39FC-4E4A-BCA2-78B6C90FA0AF}" type="datetime8">
              <a:rPr lang="zh-CN" altLang="en-US" smtClean="0"/>
              <a:t>2016年3月11日9时56分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75C138-B219-47B9-92BE-1F2F97CFA32A}" type="datetime8">
              <a:rPr lang="zh-CN" altLang="en-US" smtClean="0"/>
              <a:t>2016年3月11日9时56分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621CD69-049D-4724-BF8A-914B17BED281}" type="datetime8">
              <a:rPr lang="zh-CN" altLang="en-US" smtClean="0"/>
              <a:t>2016年3月11日9时56分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3F0D86-E6B5-4261-9FAC-A61D2631385F}" type="datetime8">
              <a:rPr lang="zh-CN" altLang="en-US" smtClean="0"/>
              <a:t>2016年3月11日9时56分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9027AFB-9CDB-4A57-82C5-5E51016947A5}" type="datetime8">
              <a:rPr lang="zh-CN" altLang="en-US" smtClean="0"/>
              <a:t>2016年3月11日9时56分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7F56298-FA63-43E7-A4D6-6E0A8F859325}" type="datetime8">
              <a:rPr lang="zh-CN" altLang="en-US" smtClean="0"/>
              <a:t>2016年3月11日9时56分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08669D0-FD38-4A88-919E-44C453A374AC}" type="datetime8">
              <a:rPr lang="zh-CN" altLang="en-US" smtClean="0"/>
              <a:t>2016年3月11日9时56分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993D5C4-305A-4ACC-BF69-2775A7FCA684}" type="datetime8">
              <a:rPr lang="zh-CN" altLang="en-US" smtClean="0"/>
              <a:t>2016年3月11日9时56分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25D4B80D-4C92-43F1-B6AE-D7128A1861AC}" type="datetime8">
              <a:rPr lang="zh-CN" altLang="en-US" smtClean="0"/>
              <a:t>2016年3月11日9时56分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B7AA36C4-59CC-40EC-806D-717EE10FDE6E}" type="datetime8">
              <a:rPr lang="zh-CN" altLang="en-US" smtClean="0"/>
              <a:t>2016年3月11日9时56分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D5C3142-7CE8-4EAC-A91C-6566C75499B0}" type="datetime8">
              <a:rPr lang="zh-CN" altLang="en-US" smtClean="0"/>
              <a:t>2016年3月11日9时56分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F493769-61DC-4790-AA58-33B9410FA04F}" type="datetime8">
              <a:rPr lang="zh-CN" altLang="en-US" smtClean="0"/>
              <a:t>2016年3月11日9时56分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75BA6AE-B9B5-4097-A527-454341303C6F}" type="datetime8">
              <a:rPr lang="zh-CN" altLang="en-US" smtClean="0"/>
              <a:t>2016年3月11日9时56分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BB30E38-9078-4E35-B048-B21A8C579E42}" type="datetime8">
              <a:rPr lang="zh-CN" altLang="en-US" smtClean="0"/>
              <a:t>2016年3月11日9时56分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B9247C5-8FEC-4320-B46D-CD092B4C0BF0}" type="datetime8">
              <a:rPr lang="zh-CN" altLang="en-US" smtClean="0"/>
              <a:t>2016年3月11日9时56分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993D03A-B988-42CC-9287-39C69FB2349F}" type="datetime8">
              <a:rPr lang="zh-CN" altLang="en-US" smtClean="0"/>
              <a:t>2016年3月11日9时56分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7DB030B0-FF4B-4D07-942F-4411ADEF161C}" type="datetime8">
              <a:rPr lang="zh-CN" altLang="en-US" smtClean="0"/>
              <a:t>2016年3月11日9时56分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2B40CC19-F57F-467B-BA4A-952338C7A971}" type="datetime8">
              <a:rPr lang="zh-CN" altLang="en-US" smtClean="0"/>
              <a:t>2016年3月11日9时56分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187DD711-3B57-44ED-B50F-A5E4CC4AD84C}" type="datetime8">
              <a:rPr lang="zh-CN" altLang="en-US" smtClean="0"/>
              <a:t>2016年3月11日9时56分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56ACF454-B2A6-41E8-B692-1B333DCD5DB3}" type="datetime8">
              <a:rPr lang="zh-CN" altLang="en-US" smtClean="0"/>
              <a:t>2016年3月11日9时56分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56D7C1A-03AD-4B92-A7A2-A5609B2FF1A4}" type="datetime8">
              <a:rPr lang="zh-CN" altLang="en-US" smtClean="0"/>
              <a:t>2016年3月11日9时56分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B53C794B-E50C-4DEA-9F50-4A8AA700CD5D}" type="datetime8">
              <a:rPr lang="zh-CN" altLang="en-US" smtClean="0"/>
              <a:t>2016年3月11日9时56分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1.v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1.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D3DF9216-06DB-43D5-9AB9-3639C61515FC}" type="datetime8">
              <a:rPr lang="zh-CN" altLang="en-US" smtClean="0"/>
              <a:t>2016年3月11日9时56分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6"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 id="2147484228" r:id="rId13"/>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520A7C5-52EE-4098-93E8-311F451A57C5}" type="datetime8">
              <a:rPr lang="zh-CN" altLang="en-US" smtClean="0"/>
              <a:t>2016年3月11日9时56分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57"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70A1C61E-9118-4462-AC14-15FB177BBE55}" type="datetime8">
              <a:rPr lang="zh-CN" altLang="en-US" smtClean="0"/>
              <a:t>2016年3月11日9时56分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附录</a:t>
            </a:r>
            <a:r>
              <a:rPr lang="en-US" altLang="zh-CN" sz="4000" dirty="0" smtClean="0">
                <a:solidFill>
                  <a:srgbClr val="FF0000"/>
                </a:solidFill>
                <a:latin typeface="+mn-ea"/>
              </a:rPr>
              <a:t>A SQL Server</a:t>
            </a:r>
            <a:r>
              <a:rPr lang="zh-CN" altLang="en-US" sz="4000" dirty="0" smtClean="0">
                <a:solidFill>
                  <a:srgbClr val="FF0000"/>
                </a:solidFill>
                <a:latin typeface="华文隶书" pitchFamily="2" charset="-122"/>
                <a:ea typeface="华文隶书" pitchFamily="2" charset="-122"/>
              </a:rPr>
              <a:t>基础</a:t>
            </a: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188" y="152400"/>
            <a:ext cx="7762875" cy="685800"/>
          </a:xfrm>
        </p:spPr>
        <p:txBody>
          <a:bodyPr/>
          <a:lstStyle/>
          <a:p>
            <a:pPr eaLnBrk="1" hangingPunct="1">
              <a:defRPr/>
            </a:pPr>
            <a:r>
              <a:rPr lang="zh-CN" altLang="en-US" dirty="0" smtClean="0">
                <a:latin typeface="+mj-ea"/>
              </a:rPr>
              <a:t>安装步骤</a:t>
            </a:r>
            <a:endParaRPr lang="zh-CN" altLang="en-US" dirty="0"/>
          </a:p>
        </p:txBody>
      </p:sp>
      <p:sp>
        <p:nvSpPr>
          <p:cNvPr id="19459" name="内容占位符 2"/>
          <p:cNvSpPr>
            <a:spLocks noGrp="1"/>
          </p:cNvSpPr>
          <p:nvPr>
            <p:ph idx="1"/>
          </p:nvPr>
        </p:nvSpPr>
        <p:spPr>
          <a:xfrm>
            <a:off x="323850" y="1341438"/>
            <a:ext cx="8496300" cy="4829175"/>
          </a:xfrm>
        </p:spPr>
        <p:txBody>
          <a:bodyPr/>
          <a:lstStyle/>
          <a:p>
            <a:pPr algn="just" eaLnBrk="1" hangingPunct="1"/>
            <a:r>
              <a:rPr lang="zh-CN" altLang="en-US" sz="3200" smtClean="0">
                <a:solidFill>
                  <a:srgbClr val="FF0000"/>
                </a:solidFill>
              </a:rPr>
              <a:t>第</a:t>
            </a:r>
            <a:r>
              <a:rPr lang="en-US" altLang="zh-CN" sz="3200" smtClean="0">
                <a:solidFill>
                  <a:srgbClr val="FF0000"/>
                </a:solidFill>
              </a:rPr>
              <a:t>2</a:t>
            </a:r>
            <a:r>
              <a:rPr lang="zh-CN" altLang="en-US" sz="3200" smtClean="0">
                <a:solidFill>
                  <a:srgbClr val="FF0000"/>
                </a:solidFill>
              </a:rPr>
              <a:t>步</a:t>
            </a:r>
            <a:r>
              <a:rPr lang="zh-CN" altLang="en-US" sz="3200" smtClean="0"/>
              <a:t>：安装完</a:t>
            </a:r>
            <a:r>
              <a:rPr lang="en-US" altLang="zh-CN" sz="3200" smtClean="0"/>
              <a:t>.NET Frame work 3.5</a:t>
            </a:r>
            <a:r>
              <a:rPr lang="zh-CN" altLang="en-US" sz="3200" smtClean="0"/>
              <a:t>后可能会弹出需要安装</a:t>
            </a:r>
            <a:r>
              <a:rPr lang="en-US" altLang="zh-CN" sz="3200" smtClean="0"/>
              <a:t>Windows XP</a:t>
            </a:r>
            <a:r>
              <a:rPr lang="zh-CN" altLang="en-US" sz="3200" smtClean="0"/>
              <a:t>补丁的对话框，这是安装</a:t>
            </a:r>
            <a:r>
              <a:rPr lang="en-US" altLang="zh-CN" sz="3200" smtClean="0"/>
              <a:t>SQL Server 2008</a:t>
            </a:r>
            <a:r>
              <a:rPr lang="zh-CN" altLang="en-US" sz="3200" smtClean="0"/>
              <a:t>必须的补丁。安装完该补丁后重启计算机。</a:t>
            </a:r>
          </a:p>
          <a:p>
            <a:pPr algn="just" eaLnBrk="1" hangingPunct="1"/>
            <a:r>
              <a:rPr lang="zh-CN" altLang="en-US" sz="3200" smtClean="0">
                <a:solidFill>
                  <a:srgbClr val="FF0000"/>
                </a:solidFill>
              </a:rPr>
              <a:t>第</a:t>
            </a:r>
            <a:r>
              <a:rPr lang="en-US" altLang="zh-CN" sz="3200" smtClean="0">
                <a:solidFill>
                  <a:srgbClr val="FF0000"/>
                </a:solidFill>
              </a:rPr>
              <a:t>3</a:t>
            </a:r>
            <a:r>
              <a:rPr lang="zh-CN" altLang="en-US" sz="3200" smtClean="0">
                <a:solidFill>
                  <a:srgbClr val="FF0000"/>
                </a:solidFill>
              </a:rPr>
              <a:t>步</a:t>
            </a:r>
            <a:r>
              <a:rPr lang="zh-CN" altLang="en-US" sz="3200" smtClean="0"/>
              <a:t>：重新启动安装程序，在“</a:t>
            </a:r>
            <a:r>
              <a:rPr lang="en-US" altLang="zh-CN" sz="3200" smtClean="0"/>
              <a:t>SQL Server</a:t>
            </a:r>
            <a:r>
              <a:rPr lang="zh-CN" altLang="en-US" sz="3200" smtClean="0"/>
              <a:t>安装中心”窗口，单击左边列表中的“安装”，在窗口右边单击“全新</a:t>
            </a:r>
            <a:r>
              <a:rPr lang="en-US" altLang="zh-CN" sz="3200" smtClean="0"/>
              <a:t>SQL Server</a:t>
            </a:r>
            <a:r>
              <a:rPr lang="zh-CN" altLang="en-US" sz="3200" smtClean="0"/>
              <a:t>独立安装或向现有安装添加功能”选项将安装全新的</a:t>
            </a:r>
            <a:r>
              <a:rPr lang="en-US" altLang="zh-CN" sz="3200" smtClean="0"/>
              <a:t>SQL Server 2008</a:t>
            </a:r>
            <a:r>
              <a:rPr lang="zh-CN" altLang="en-US" sz="3200" smtClean="0"/>
              <a:t>。</a:t>
            </a:r>
          </a:p>
          <a:p>
            <a:pPr algn="just" eaLnBrk="1" hangingPunct="1"/>
            <a:endParaRPr lang="zh-CN" altLang="en-US" sz="3200" smtClean="0"/>
          </a:p>
        </p:txBody>
      </p:sp>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73760FF8-ED20-4312-832F-1F5EAB76A2B1}" type="slidenum">
              <a:rPr lang="zh-CN" altLang="en-US">
                <a:solidFill>
                  <a:schemeClr val="bg1"/>
                </a:solidFill>
                <a:latin typeface="Verdana" panose="020B0604030504040204" pitchFamily="34" charset="0"/>
                <a:ea typeface="宋体" panose="02010600030101010101" pitchFamily="2" charset="-122"/>
              </a:rPr>
              <a:pPr eaLnBrk="1" hangingPunct="1"/>
              <a:t>10</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1973293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E176D8F8-A737-49B8-9C1D-8EE03206DD15}" type="slidenum">
              <a:rPr lang="zh-CN" altLang="en-US">
                <a:solidFill>
                  <a:schemeClr val="bg1"/>
                </a:solidFill>
                <a:latin typeface="Verdana" panose="020B0604030504040204" pitchFamily="34" charset="0"/>
                <a:ea typeface="宋体" panose="02010600030101010101" pitchFamily="2" charset="-122"/>
              </a:rPr>
              <a:pPr eaLnBrk="1" hangingPunct="1"/>
              <a:t>11</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2179350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p:cTn id="7" dur="1000" fill="hold"/>
                                        <p:tgtEl>
                                          <p:spTgt spid="41986"/>
                                        </p:tgtEl>
                                        <p:attrNameLst>
                                          <p:attrName>ppt_w</p:attrName>
                                        </p:attrNameLst>
                                      </p:cBhvr>
                                      <p:tavLst>
                                        <p:tav tm="0">
                                          <p:val>
                                            <p:strVal val="#ppt_w+.3"/>
                                          </p:val>
                                        </p:tav>
                                        <p:tav tm="100000">
                                          <p:val>
                                            <p:strVal val="#ppt_w"/>
                                          </p:val>
                                        </p:tav>
                                      </p:tavLst>
                                    </p:anim>
                                    <p:anim calcmode="lin" valueType="num">
                                      <p:cBhvr>
                                        <p:cTn id="8" dur="1000" fill="hold"/>
                                        <p:tgtEl>
                                          <p:spTgt spid="41986"/>
                                        </p:tgtEl>
                                        <p:attrNameLst>
                                          <p:attrName>ppt_h</p:attrName>
                                        </p:attrNameLst>
                                      </p:cBhvr>
                                      <p:tavLst>
                                        <p:tav tm="0">
                                          <p:val>
                                            <p:strVal val="#ppt_h"/>
                                          </p:val>
                                        </p:tav>
                                        <p:tav tm="100000">
                                          <p:val>
                                            <p:strVal val="#ppt_h"/>
                                          </p:val>
                                        </p:tav>
                                      </p:tavLst>
                                    </p:anim>
                                    <p:animEffect transition="in" filter="fade">
                                      <p:cBhvr>
                                        <p:cTn id="9" dur="10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188" y="152400"/>
            <a:ext cx="7762875" cy="685800"/>
          </a:xfrm>
        </p:spPr>
        <p:txBody>
          <a:bodyPr/>
          <a:lstStyle/>
          <a:p>
            <a:pPr eaLnBrk="1" hangingPunct="1">
              <a:defRPr/>
            </a:pPr>
            <a:r>
              <a:rPr lang="zh-CN" altLang="en-US" dirty="0" smtClean="0">
                <a:latin typeface="+mj-ea"/>
              </a:rPr>
              <a:t>安装步骤</a:t>
            </a:r>
            <a:endParaRPr lang="zh-CN" altLang="en-US" dirty="0"/>
          </a:p>
        </p:txBody>
      </p:sp>
      <p:sp>
        <p:nvSpPr>
          <p:cNvPr id="21507" name="内容占位符 2"/>
          <p:cNvSpPr>
            <a:spLocks noGrp="1"/>
          </p:cNvSpPr>
          <p:nvPr>
            <p:ph idx="1"/>
          </p:nvPr>
        </p:nvSpPr>
        <p:spPr>
          <a:xfrm>
            <a:off x="457200" y="1600200"/>
            <a:ext cx="8229600" cy="4565650"/>
          </a:xfrm>
        </p:spPr>
        <p:txBody>
          <a:bodyPr/>
          <a:lstStyle/>
          <a:p>
            <a:pPr eaLnBrk="1" hangingPunct="1"/>
            <a:r>
              <a:rPr lang="zh-CN" altLang="en-US" smtClean="0">
                <a:solidFill>
                  <a:srgbClr val="FF0000"/>
                </a:solidFill>
              </a:rPr>
              <a:t>第</a:t>
            </a:r>
            <a:r>
              <a:rPr lang="en-US" altLang="zh-CN" smtClean="0">
                <a:solidFill>
                  <a:srgbClr val="FF0000"/>
                </a:solidFill>
              </a:rPr>
              <a:t>4</a:t>
            </a:r>
            <a:r>
              <a:rPr lang="zh-CN" altLang="en-US" smtClean="0">
                <a:solidFill>
                  <a:srgbClr val="FF0000"/>
                </a:solidFill>
              </a:rPr>
              <a:t>步</a:t>
            </a:r>
            <a:r>
              <a:rPr lang="zh-CN" altLang="en-US" smtClean="0"/>
              <a:t>：安装程序将检查</a:t>
            </a:r>
            <a:r>
              <a:rPr lang="en-US" altLang="zh-CN" smtClean="0"/>
              <a:t>SQL Server </a:t>
            </a:r>
            <a:r>
              <a:rPr lang="zh-CN" altLang="en-US" smtClean="0"/>
              <a:t>安装程序支持文件时可能发生的问题，并将检查信息显示在“安装程序支持规则”窗口中。</a:t>
            </a:r>
            <a:endParaRPr lang="en-US" altLang="zh-CN" smtClean="0"/>
          </a:p>
          <a:p>
            <a:pPr eaLnBrk="1" hangingPunct="1"/>
            <a:r>
              <a:rPr lang="zh-CN" altLang="en-US" smtClean="0"/>
              <a:t>如果有检查未通过的规则，必须进行更正，否则安装将无法继续。</a:t>
            </a:r>
          </a:p>
        </p:txBody>
      </p:sp>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C87AEF88-8577-4CF6-816B-3316A62340C3}" type="slidenum">
              <a:rPr lang="zh-CN" altLang="en-US">
                <a:solidFill>
                  <a:schemeClr val="bg1"/>
                </a:solidFill>
                <a:latin typeface="Verdana" panose="020B0604030504040204" pitchFamily="34" charset="0"/>
                <a:ea typeface="宋体" panose="02010600030101010101" pitchFamily="2" charset="-122"/>
              </a:rPr>
              <a:pPr eaLnBrk="1" hangingPunct="1"/>
              <a:t>12</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143808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5F19C0EC-E02D-4FFC-8B05-0F1B50E9B612}" type="slidenum">
              <a:rPr lang="zh-CN" altLang="en-US">
                <a:solidFill>
                  <a:schemeClr val="bg1"/>
                </a:solidFill>
                <a:latin typeface="Verdana" panose="020B0604030504040204" pitchFamily="34" charset="0"/>
                <a:ea typeface="宋体" panose="02010600030101010101" pitchFamily="2" charset="-122"/>
              </a:rPr>
              <a:pPr eaLnBrk="1" hangingPunct="1"/>
              <a:t>13</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2262547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with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fade">
                                      <p:cBhvr>
                                        <p:cTn id="7" dur="385" decel="100000"/>
                                        <p:tgtEl>
                                          <p:spTgt spid="43010"/>
                                        </p:tgtEl>
                                      </p:cBhvr>
                                    </p:animEffect>
                                    <p:animScale>
                                      <p:cBhvr>
                                        <p:cTn id="8" dur="385" decel="100000"/>
                                        <p:tgtEl>
                                          <p:spTgt spid="43010"/>
                                        </p:tgtEl>
                                      </p:cBhvr>
                                      <p:from x="10000" y="10000"/>
                                      <p:to x="200000" y="450000"/>
                                    </p:animScale>
                                    <p:animScale>
                                      <p:cBhvr>
                                        <p:cTn id="9" dur="615" accel="100000" fill="hold">
                                          <p:stCondLst>
                                            <p:cond delay="385"/>
                                          </p:stCondLst>
                                        </p:cTn>
                                        <p:tgtEl>
                                          <p:spTgt spid="43010"/>
                                        </p:tgtEl>
                                      </p:cBhvr>
                                      <p:from x="200000" y="450000"/>
                                      <p:to x="100000" y="100000"/>
                                    </p:animScale>
                                    <p:set>
                                      <p:cBhvr>
                                        <p:cTn id="10" dur="385" fill="hold"/>
                                        <p:tgtEl>
                                          <p:spTgt spid="43010"/>
                                        </p:tgtEl>
                                        <p:attrNameLst>
                                          <p:attrName>ppt_x</p:attrName>
                                        </p:attrNameLst>
                                      </p:cBhvr>
                                      <p:to>
                                        <p:strVal val="(0.5)"/>
                                      </p:to>
                                    </p:set>
                                    <p:anim from="(0.5)" to="(#ppt_x)" calcmode="lin" valueType="num">
                                      <p:cBhvr>
                                        <p:cTn id="11" dur="615" accel="100000" fill="hold">
                                          <p:stCondLst>
                                            <p:cond delay="385"/>
                                          </p:stCondLst>
                                        </p:cTn>
                                        <p:tgtEl>
                                          <p:spTgt spid="43010"/>
                                        </p:tgtEl>
                                        <p:attrNameLst>
                                          <p:attrName>ppt_x</p:attrName>
                                        </p:attrNameLst>
                                      </p:cBhvr>
                                    </p:anim>
                                    <p:set>
                                      <p:cBhvr>
                                        <p:cTn id="12" dur="385" fill="hold"/>
                                        <p:tgtEl>
                                          <p:spTgt spid="43010"/>
                                        </p:tgtEl>
                                        <p:attrNameLst>
                                          <p:attrName>ppt_y</p:attrName>
                                        </p:attrNameLst>
                                      </p:cBhvr>
                                      <p:to>
                                        <p:strVal val="(#ppt_y+0.4)"/>
                                      </p:to>
                                    </p:set>
                                    <p:anim from="(#ppt_y+0.4)" to="(#ppt_y)" calcmode="lin" valueType="num">
                                      <p:cBhvr>
                                        <p:cTn id="13" dur="615" accel="100000" fill="hold">
                                          <p:stCondLst>
                                            <p:cond delay="385"/>
                                          </p:stCondLst>
                                        </p:cTn>
                                        <p:tgtEl>
                                          <p:spTgt spid="4301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38188" y="152400"/>
            <a:ext cx="7762875" cy="685800"/>
          </a:xfrm>
        </p:spPr>
        <p:txBody>
          <a:bodyPr/>
          <a:lstStyle/>
          <a:p>
            <a:pPr eaLnBrk="1" hangingPunct="1"/>
            <a:r>
              <a:rPr lang="zh-CN" altLang="en-US" smtClean="0"/>
              <a:t>安装步骤</a:t>
            </a:r>
            <a:endParaRPr lang="zh-CN" altLang="zh-CN" smtClean="0"/>
          </a:p>
        </p:txBody>
      </p:sp>
      <p:sp>
        <p:nvSpPr>
          <p:cNvPr id="23555" name="Rectangle 3"/>
          <p:cNvSpPr>
            <a:spLocks noGrp="1" noChangeArrowheads="1"/>
          </p:cNvSpPr>
          <p:nvPr>
            <p:ph idx="1"/>
          </p:nvPr>
        </p:nvSpPr>
        <p:spPr/>
        <p:txBody>
          <a:bodyPr/>
          <a:lstStyle/>
          <a:p>
            <a:pPr eaLnBrk="1" hangingPunct="1"/>
            <a:r>
              <a:rPr lang="zh-CN" altLang="en-US" smtClean="0">
                <a:solidFill>
                  <a:srgbClr val="FF0000"/>
                </a:solidFill>
              </a:rPr>
              <a:t>第</a:t>
            </a:r>
            <a:r>
              <a:rPr lang="en-US" altLang="zh-CN" smtClean="0">
                <a:solidFill>
                  <a:srgbClr val="FF0000"/>
                </a:solidFill>
              </a:rPr>
              <a:t>5</a:t>
            </a:r>
            <a:r>
              <a:rPr lang="zh-CN" altLang="en-US" smtClean="0">
                <a:solidFill>
                  <a:srgbClr val="FF0000"/>
                </a:solidFill>
              </a:rPr>
              <a:t>步</a:t>
            </a:r>
            <a:r>
              <a:rPr lang="zh-CN" altLang="en-US" smtClean="0"/>
              <a:t>：安装程序支持规则全部通过后单击“确定”按钮进入“产品密钥”窗口。</a:t>
            </a:r>
            <a:endParaRPr lang="en-US" altLang="zh-CN" smtClean="0"/>
          </a:p>
          <a:p>
            <a:pPr eaLnBrk="1" hangingPunct="1"/>
            <a:r>
              <a:rPr lang="zh-CN" altLang="en-US" smtClean="0"/>
              <a:t>在“指定可用版本”选项中选择“</a:t>
            </a:r>
            <a:r>
              <a:rPr lang="en-US" altLang="zh-CN" smtClean="0"/>
              <a:t>Enterprise Evaluation”</a:t>
            </a:r>
            <a:r>
              <a:rPr lang="zh-CN" altLang="en-US" smtClean="0"/>
              <a:t>，在“输入产品密钥”选项中输入企业评估版的</a:t>
            </a:r>
            <a:r>
              <a:rPr lang="en-US" altLang="zh-CN" smtClean="0"/>
              <a:t>25</a:t>
            </a:r>
            <a:r>
              <a:rPr lang="zh-CN" altLang="en-US" smtClean="0"/>
              <a:t>位产品密钥，完成后单击“下一步”按钮。</a:t>
            </a:r>
          </a:p>
          <a:p>
            <a:pPr eaLnBrk="1" hangingPunct="1"/>
            <a:endParaRPr lang="en-US" altLang="zh-CN" smtClean="0"/>
          </a:p>
        </p:txBody>
      </p:sp>
      <p:sp>
        <p:nvSpPr>
          <p:cNvPr id="6" name="灯片编号占位符 5"/>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80025B83-D023-468C-88CE-BC8B07F7B8A8}" type="slidenum">
              <a:rPr lang="zh-CN" altLang="en-US">
                <a:solidFill>
                  <a:schemeClr val="bg1"/>
                </a:solidFill>
                <a:latin typeface="Verdana" panose="020B0604030504040204" pitchFamily="34" charset="0"/>
                <a:ea typeface="宋体" panose="02010600030101010101" pitchFamily="2" charset="-122"/>
              </a:rPr>
              <a:pPr eaLnBrk="1" hangingPunct="1"/>
              <a:t>14</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2308349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Grp="1" noChangeAspect="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4763" y="0"/>
            <a:ext cx="9144000" cy="6858000"/>
          </a:xfrm>
          <a:noFill/>
        </p:spPr>
      </p:pic>
      <p:sp>
        <p:nvSpPr>
          <p:cNvPr id="4" name="灯片编号占位符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51FFCF63-185C-47A2-9D10-E586A4AF7129}" type="slidenum">
              <a:rPr lang="zh-CN" altLang="en-US">
                <a:solidFill>
                  <a:schemeClr val="bg1"/>
                </a:solidFill>
                <a:latin typeface="Verdana" panose="020B0604030504040204" pitchFamily="34" charset="0"/>
                <a:ea typeface="宋体" panose="02010600030101010101" pitchFamily="2" charset="-122"/>
              </a:rPr>
              <a:pPr eaLnBrk="1" hangingPunct="1"/>
              <a:t>15</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1985428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10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738188" y="152400"/>
            <a:ext cx="7762875" cy="685800"/>
          </a:xfrm>
        </p:spPr>
        <p:txBody>
          <a:bodyPr/>
          <a:lstStyle/>
          <a:p>
            <a:pPr eaLnBrk="1" hangingPunct="1"/>
            <a:r>
              <a:rPr lang="zh-CN" altLang="en-US" smtClean="0"/>
              <a:t>安装步骤</a:t>
            </a:r>
          </a:p>
        </p:txBody>
      </p:sp>
      <p:sp>
        <p:nvSpPr>
          <p:cNvPr id="25603" name="内容占位符 2"/>
          <p:cNvSpPr>
            <a:spLocks noGrp="1"/>
          </p:cNvSpPr>
          <p:nvPr>
            <p:ph idx="1"/>
          </p:nvPr>
        </p:nvSpPr>
        <p:spPr/>
        <p:txBody>
          <a:bodyPr/>
          <a:lstStyle/>
          <a:p>
            <a:pPr eaLnBrk="1" hangingPunct="1"/>
            <a:r>
              <a:rPr lang="zh-CN" altLang="en-US" smtClean="0">
                <a:solidFill>
                  <a:srgbClr val="FF0000"/>
                </a:solidFill>
              </a:rPr>
              <a:t>第</a:t>
            </a:r>
            <a:r>
              <a:rPr lang="en-US" altLang="zh-CN" smtClean="0">
                <a:solidFill>
                  <a:srgbClr val="FF0000"/>
                </a:solidFill>
              </a:rPr>
              <a:t>6</a:t>
            </a:r>
            <a:r>
              <a:rPr lang="zh-CN" altLang="en-US" smtClean="0">
                <a:solidFill>
                  <a:srgbClr val="FF0000"/>
                </a:solidFill>
              </a:rPr>
              <a:t>步</a:t>
            </a:r>
            <a:r>
              <a:rPr lang="zh-CN" altLang="en-US" smtClean="0"/>
              <a:t>：在“许可条款”窗口，接受许可条款，单击“下一步”按钮进入“安装程序支持文件”窗口，单击“安装”按钮安装</a:t>
            </a:r>
            <a:r>
              <a:rPr lang="en-US" altLang="zh-CN" smtClean="0"/>
              <a:t>SQL Server</a:t>
            </a:r>
            <a:r>
              <a:rPr lang="zh-CN" altLang="en-US" smtClean="0"/>
              <a:t>必备组件。</a:t>
            </a:r>
            <a:endParaRPr lang="en-US" altLang="zh-CN" smtClean="0"/>
          </a:p>
          <a:p>
            <a:pPr eaLnBrk="1" hangingPunct="1"/>
            <a:r>
              <a:rPr lang="zh-CN" altLang="en-US" smtClean="0"/>
              <a:t>安装完成后重新进入“安装程序支持规则”窗口。如果通过，则单击“下一步”按钮。</a:t>
            </a:r>
          </a:p>
        </p:txBody>
      </p:sp>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C0FD837B-513B-47A7-A091-DD6E6000A6C8}" type="slidenum">
              <a:rPr lang="zh-CN" altLang="en-US">
                <a:solidFill>
                  <a:schemeClr val="bg1"/>
                </a:solidFill>
                <a:latin typeface="Verdana" panose="020B0604030504040204" pitchFamily="34" charset="0"/>
                <a:ea typeface="宋体" panose="02010600030101010101" pitchFamily="2" charset="-122"/>
              </a:rPr>
              <a:pPr eaLnBrk="1" hangingPunct="1"/>
              <a:t>16</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158380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738188" y="152400"/>
            <a:ext cx="7762875" cy="685800"/>
          </a:xfrm>
        </p:spPr>
        <p:txBody>
          <a:bodyPr/>
          <a:lstStyle/>
          <a:p>
            <a:pPr eaLnBrk="1" hangingPunct="1"/>
            <a:r>
              <a:rPr lang="zh-CN" altLang="en-US" smtClean="0"/>
              <a:t>安装步骤</a:t>
            </a:r>
          </a:p>
        </p:txBody>
      </p:sp>
      <p:sp>
        <p:nvSpPr>
          <p:cNvPr id="26627" name="内容占位符 2"/>
          <p:cNvSpPr>
            <a:spLocks noGrp="1"/>
          </p:cNvSpPr>
          <p:nvPr>
            <p:ph idx="1"/>
          </p:nvPr>
        </p:nvSpPr>
        <p:spPr/>
        <p:txBody>
          <a:bodyPr/>
          <a:lstStyle/>
          <a:p>
            <a:pPr eaLnBrk="1" hangingPunct="1"/>
            <a:r>
              <a:rPr lang="zh-CN" altLang="en-US" smtClean="0">
                <a:solidFill>
                  <a:srgbClr val="FF0000"/>
                </a:solidFill>
              </a:rPr>
              <a:t>第</a:t>
            </a:r>
            <a:r>
              <a:rPr lang="en-US" altLang="zh-CN" smtClean="0">
                <a:solidFill>
                  <a:srgbClr val="FF0000"/>
                </a:solidFill>
              </a:rPr>
              <a:t>7</a:t>
            </a:r>
            <a:r>
              <a:rPr lang="zh-CN" altLang="en-US" smtClean="0">
                <a:solidFill>
                  <a:srgbClr val="FF0000"/>
                </a:solidFill>
              </a:rPr>
              <a:t>步：功能选择</a:t>
            </a:r>
            <a:r>
              <a:rPr lang="zh-CN" altLang="en-US" smtClean="0"/>
              <a:t>。在“功能”区域中选择要安装的功能组件。</a:t>
            </a:r>
            <a:endParaRPr lang="en-US" altLang="zh-CN" smtClean="0"/>
          </a:p>
          <a:p>
            <a:pPr lvl="1" eaLnBrk="1" hangingPunct="1"/>
            <a:r>
              <a:rPr lang="zh-CN" altLang="en-US" sz="3600" smtClean="0"/>
              <a:t>单击“全选”按钮安装全部组件。</a:t>
            </a:r>
            <a:endParaRPr lang="en-US" altLang="zh-CN" sz="3600" smtClean="0"/>
          </a:p>
          <a:p>
            <a:pPr lvl="1" eaLnBrk="1" hangingPunct="1"/>
            <a:r>
              <a:rPr lang="zh-CN" altLang="en-US" sz="3600" smtClean="0"/>
              <a:t>单击“下一步”按钮进入“实例配置”窗口。</a:t>
            </a:r>
          </a:p>
          <a:p>
            <a:pPr eaLnBrk="1" hangingPunct="1"/>
            <a:endParaRPr lang="zh-CN" altLang="en-US" smtClean="0"/>
          </a:p>
        </p:txBody>
      </p:sp>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C55E46F6-4018-45B7-B3B1-8F25DA98868D}" type="slidenum">
              <a:rPr lang="zh-CN" altLang="en-US">
                <a:solidFill>
                  <a:schemeClr val="bg1"/>
                </a:solidFill>
                <a:latin typeface="Verdana" panose="020B0604030504040204" pitchFamily="34" charset="0"/>
                <a:ea typeface="宋体" panose="02010600030101010101" pitchFamily="2" charset="-122"/>
              </a:rPr>
              <a:pPr eaLnBrk="1" hangingPunct="1"/>
              <a:t>17</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228279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70E40072-223A-4FC2-B085-97FE5DB0FAC8}" type="slidenum">
              <a:rPr lang="zh-CN" altLang="en-US">
                <a:solidFill>
                  <a:schemeClr val="bg1"/>
                </a:solidFill>
                <a:latin typeface="Verdana" panose="020B0604030504040204" pitchFamily="34" charset="0"/>
                <a:ea typeface="宋体" panose="02010600030101010101" pitchFamily="2" charset="-122"/>
              </a:rPr>
              <a:pPr eaLnBrk="1" hangingPunct="1"/>
              <a:t>18</a:t>
            </a:fld>
            <a:r>
              <a:rPr lang="en-US" altLang="zh-CN">
                <a:solidFill>
                  <a:schemeClr val="bg1"/>
                </a:solidFill>
                <a:latin typeface="Verdana" panose="020B0604030504040204" pitchFamily="34" charset="0"/>
                <a:ea typeface="宋体" panose="02010600030101010101" pitchFamily="2" charset="-122"/>
              </a:rPr>
              <a:t>/37</a:t>
            </a:r>
          </a:p>
        </p:txBody>
      </p:sp>
      <p:grpSp>
        <p:nvGrpSpPr>
          <p:cNvPr id="27651" name="Group 8"/>
          <p:cNvGrpSpPr>
            <a:grpSpLocks/>
          </p:cNvGrpSpPr>
          <p:nvPr/>
        </p:nvGrpSpPr>
        <p:grpSpPr bwMode="auto">
          <a:xfrm>
            <a:off x="11113" y="0"/>
            <a:ext cx="9121775" cy="6858000"/>
            <a:chOff x="1679" y="2428"/>
            <a:chExt cx="8527" cy="6399"/>
          </a:xfrm>
        </p:grpSpPr>
        <p:pic>
          <p:nvPicPr>
            <p:cNvPr id="2765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 y="2428"/>
              <a:ext cx="8527" cy="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Oval 10"/>
            <p:cNvSpPr>
              <a:spLocks noChangeArrowheads="1"/>
            </p:cNvSpPr>
            <p:nvPr/>
          </p:nvSpPr>
          <p:spPr bwMode="auto">
            <a:xfrm>
              <a:off x="4283" y="3984"/>
              <a:ext cx="1278" cy="2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endParaRPr lang="zh-CN" altLang="en-US"/>
            </a:p>
          </p:txBody>
        </p:sp>
        <p:sp>
          <p:nvSpPr>
            <p:cNvPr id="27654" name="Oval 11"/>
            <p:cNvSpPr>
              <a:spLocks noChangeArrowheads="1"/>
            </p:cNvSpPr>
            <p:nvPr/>
          </p:nvSpPr>
          <p:spPr bwMode="auto">
            <a:xfrm>
              <a:off x="4283" y="5022"/>
              <a:ext cx="1715" cy="3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endParaRPr lang="zh-CN" altLang="en-US"/>
            </a:p>
          </p:txBody>
        </p:sp>
        <p:sp>
          <p:nvSpPr>
            <p:cNvPr id="27655" name="Oval 12"/>
            <p:cNvSpPr>
              <a:spLocks noChangeArrowheads="1"/>
            </p:cNvSpPr>
            <p:nvPr/>
          </p:nvSpPr>
          <p:spPr bwMode="auto">
            <a:xfrm>
              <a:off x="4283" y="5612"/>
              <a:ext cx="1640" cy="34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endParaRPr lang="zh-CN" altLang="en-US"/>
            </a:p>
          </p:txBody>
        </p:sp>
        <p:sp>
          <p:nvSpPr>
            <p:cNvPr id="27656" name="Oval 13"/>
            <p:cNvSpPr>
              <a:spLocks noChangeArrowheads="1"/>
            </p:cNvSpPr>
            <p:nvPr/>
          </p:nvSpPr>
          <p:spPr bwMode="auto">
            <a:xfrm>
              <a:off x="7513" y="8377"/>
              <a:ext cx="939" cy="3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endParaRPr lang="zh-CN" altLang="en-US"/>
            </a:p>
          </p:txBody>
        </p:sp>
      </p:grpSp>
    </p:spTree>
    <p:extLst>
      <p:ext uri="{BB962C8B-B14F-4D97-AF65-F5344CB8AC3E}">
        <p14:creationId xmlns:p14="http://schemas.microsoft.com/office/powerpoint/2010/main" val="31664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738188" y="152400"/>
            <a:ext cx="7762875" cy="685800"/>
          </a:xfrm>
        </p:spPr>
        <p:txBody>
          <a:bodyPr/>
          <a:lstStyle/>
          <a:p>
            <a:pPr eaLnBrk="1" hangingPunct="1"/>
            <a:r>
              <a:rPr lang="zh-CN" altLang="en-US" smtClean="0"/>
              <a:t>安装步骤</a:t>
            </a:r>
          </a:p>
        </p:txBody>
      </p:sp>
      <p:sp>
        <p:nvSpPr>
          <p:cNvPr id="28675" name="内容占位符 2"/>
          <p:cNvSpPr>
            <a:spLocks noGrp="1"/>
          </p:cNvSpPr>
          <p:nvPr>
            <p:ph idx="1"/>
          </p:nvPr>
        </p:nvSpPr>
        <p:spPr>
          <a:xfrm>
            <a:off x="428625" y="1428750"/>
            <a:ext cx="8229600" cy="4686300"/>
          </a:xfrm>
        </p:spPr>
        <p:txBody>
          <a:bodyPr/>
          <a:lstStyle/>
          <a:p>
            <a:pPr algn="just" eaLnBrk="1" hangingPunct="1">
              <a:lnSpc>
                <a:spcPct val="120000"/>
              </a:lnSpc>
              <a:spcBef>
                <a:spcPct val="0"/>
              </a:spcBef>
              <a:buClrTx/>
              <a:buFontTx/>
              <a:buNone/>
            </a:pPr>
            <a:r>
              <a:rPr lang="zh-CN" altLang="en-US" smtClean="0">
                <a:solidFill>
                  <a:srgbClr val="FF0000"/>
                </a:solidFill>
              </a:rPr>
              <a:t>第</a:t>
            </a:r>
            <a:r>
              <a:rPr lang="en-US" altLang="zh-CN" smtClean="0">
                <a:solidFill>
                  <a:srgbClr val="FF0000"/>
                </a:solidFill>
              </a:rPr>
              <a:t>8</a:t>
            </a:r>
            <a:r>
              <a:rPr lang="zh-CN" altLang="en-US" smtClean="0">
                <a:solidFill>
                  <a:srgbClr val="FF0000"/>
                </a:solidFill>
              </a:rPr>
              <a:t>步：实例配置</a:t>
            </a:r>
            <a:r>
              <a:rPr lang="zh-CN" altLang="en-US" smtClean="0"/>
              <a:t>。如果是第一次安装，则既可以使用默认实例，也可以自行指定实例名称（命名实例）。再次安装时必须指定一个实例名称。</a:t>
            </a:r>
            <a:endParaRPr lang="en-US" altLang="zh-CN" smtClean="0"/>
          </a:p>
          <a:p>
            <a:pPr lvl="1" algn="just" eaLnBrk="1" hangingPunct="1">
              <a:lnSpc>
                <a:spcPct val="120000"/>
              </a:lnSpc>
              <a:spcBef>
                <a:spcPct val="0"/>
              </a:spcBef>
              <a:buClrTx/>
            </a:pPr>
            <a:r>
              <a:rPr lang="zh-CN" altLang="en-US" smtClean="0"/>
              <a:t>默认实例的完整名为：</a:t>
            </a:r>
            <a:r>
              <a:rPr lang="zh-CN" altLang="en-US" smtClean="0">
                <a:solidFill>
                  <a:srgbClr val="009900"/>
                </a:solidFill>
              </a:rPr>
              <a:t>机器名</a:t>
            </a:r>
            <a:r>
              <a:rPr lang="zh-CN" altLang="en-US" smtClean="0"/>
              <a:t>。</a:t>
            </a:r>
            <a:endParaRPr lang="en-US" altLang="zh-CN" smtClean="0"/>
          </a:p>
          <a:p>
            <a:pPr lvl="1" algn="just" eaLnBrk="1" hangingPunct="1">
              <a:lnSpc>
                <a:spcPct val="120000"/>
              </a:lnSpc>
              <a:spcBef>
                <a:spcPct val="0"/>
              </a:spcBef>
              <a:buClrTx/>
            </a:pPr>
            <a:r>
              <a:rPr lang="zh-CN" altLang="en-US" smtClean="0"/>
              <a:t>命名实例的完整名为：</a:t>
            </a:r>
            <a:r>
              <a:rPr lang="zh-CN" altLang="en-US" smtClean="0">
                <a:solidFill>
                  <a:srgbClr val="009900"/>
                </a:solidFill>
              </a:rPr>
              <a:t>机器名</a:t>
            </a:r>
            <a:r>
              <a:rPr lang="en-US" altLang="zh-CN" smtClean="0">
                <a:solidFill>
                  <a:srgbClr val="009900"/>
                </a:solidFill>
              </a:rPr>
              <a:t>\</a:t>
            </a:r>
            <a:r>
              <a:rPr lang="zh-CN" altLang="en-US" smtClean="0">
                <a:solidFill>
                  <a:srgbClr val="009900"/>
                </a:solidFill>
              </a:rPr>
              <a:t>实例</a:t>
            </a:r>
          </a:p>
        </p:txBody>
      </p:sp>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B3CCC180-7903-46A0-A148-7CF06A1FB998}" type="slidenum">
              <a:rPr lang="zh-CN" altLang="en-US">
                <a:solidFill>
                  <a:schemeClr val="bg1"/>
                </a:solidFill>
                <a:latin typeface="Verdana" panose="020B0604030504040204" pitchFamily="34" charset="0"/>
                <a:ea typeface="宋体" panose="02010600030101010101" pitchFamily="2" charset="-122"/>
              </a:rPr>
              <a:pPr eaLnBrk="1" hangingPunct="1"/>
              <a:t>19</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66819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194915"/>
            <a:ext cx="8001000" cy="785813"/>
          </a:xfrm>
        </p:spPr>
        <p:txBody>
          <a:bodyPr/>
          <a:lstStyle/>
          <a:p>
            <a:pPr eaLnBrk="1" hangingPunct="1"/>
            <a:r>
              <a:rPr lang="zh-CN" altLang="en-US" dirty="0" smtClean="0"/>
              <a:t>附录</a:t>
            </a:r>
            <a:r>
              <a:rPr lang="en-US" altLang="zh-CN" dirty="0" smtClean="0"/>
              <a:t>A</a:t>
            </a:r>
            <a:r>
              <a:rPr lang="zh-CN" altLang="en-US" dirty="0" smtClean="0"/>
              <a:t> </a:t>
            </a:r>
            <a:r>
              <a:rPr lang="en-US" altLang="zh-CN" dirty="0" smtClean="0"/>
              <a:t>SQL Server 2008</a:t>
            </a:r>
            <a:r>
              <a:rPr lang="zh-CN" altLang="en-US" dirty="0" smtClean="0"/>
              <a:t>基础</a:t>
            </a:r>
          </a:p>
        </p:txBody>
      </p:sp>
      <p:sp>
        <p:nvSpPr>
          <p:cNvPr id="7171" name="Rectangle 3"/>
          <p:cNvSpPr>
            <a:spLocks noGrp="1" noChangeArrowheads="1"/>
          </p:cNvSpPr>
          <p:nvPr>
            <p:ph idx="1"/>
          </p:nvPr>
        </p:nvSpPr>
        <p:spPr>
          <a:xfrm>
            <a:off x="611187" y="1484313"/>
            <a:ext cx="7818437" cy="4248150"/>
          </a:xfrm>
        </p:spPr>
        <p:txBody>
          <a:bodyPr/>
          <a:lstStyle/>
          <a:p>
            <a:pPr eaLnBrk="1" hangingPunct="1"/>
            <a:r>
              <a:rPr lang="en-US" altLang="zh-CN" dirty="0"/>
              <a:t>A.1 SQL Server 2008</a:t>
            </a:r>
            <a:r>
              <a:rPr lang="zh-CN" altLang="zh-CN" dirty="0"/>
              <a:t>的版本和</a:t>
            </a:r>
            <a:r>
              <a:rPr lang="zh-CN" altLang="zh-CN" dirty="0" smtClean="0"/>
              <a:t>组件</a:t>
            </a:r>
            <a:endParaRPr lang="en-US" altLang="zh-CN" dirty="0" smtClean="0"/>
          </a:p>
          <a:p>
            <a:pPr eaLnBrk="1" hangingPunct="1"/>
            <a:r>
              <a:rPr lang="en-US" altLang="zh-CN" dirty="0"/>
              <a:t>A.2 </a:t>
            </a:r>
            <a:r>
              <a:rPr lang="zh-CN" altLang="zh-CN" dirty="0"/>
              <a:t>安装和配置</a:t>
            </a:r>
            <a:r>
              <a:rPr lang="en-US" altLang="zh-CN" dirty="0"/>
              <a:t>SQL Server 2008</a:t>
            </a:r>
            <a:endParaRPr lang="zh-CN" altLang="en-US" dirty="0" smtClean="0">
              <a:latin typeface="宋体" panose="02010600030101010101" pitchFamily="2" charset="-122"/>
            </a:endParaRPr>
          </a:p>
          <a:p>
            <a:pPr eaLnBrk="1" hangingPunct="1"/>
            <a:r>
              <a:rPr lang="en-US" altLang="zh-CN" dirty="0"/>
              <a:t>A.2 </a:t>
            </a:r>
            <a:r>
              <a:rPr lang="zh-CN" altLang="zh-CN" dirty="0"/>
              <a:t>安装和配置</a:t>
            </a:r>
            <a:r>
              <a:rPr lang="en-US" altLang="zh-CN" dirty="0"/>
              <a:t>SQL Server </a:t>
            </a:r>
            <a:r>
              <a:rPr lang="en-US" altLang="zh-CN" dirty="0" smtClean="0"/>
              <a:t>2008</a:t>
            </a:r>
          </a:p>
          <a:p>
            <a:pPr eaLnBrk="1" hangingPunct="1"/>
            <a:r>
              <a:rPr lang="en-US" altLang="zh-CN" dirty="0"/>
              <a:t>A.4 </a:t>
            </a:r>
            <a:r>
              <a:rPr lang="zh-CN" altLang="zh-CN" dirty="0"/>
              <a:t>删除数据库</a:t>
            </a:r>
            <a:endParaRPr lang="zh-CN" altLang="en-US" dirty="0" smtClean="0">
              <a:latin typeface="宋体" panose="02010600030101010101" pitchFamily="2" charset="-122"/>
            </a:endParaRPr>
          </a:p>
          <a:p>
            <a:pPr eaLnBrk="1" hangingPunct="1"/>
            <a:endParaRPr lang="zh-CN" altLang="en-US" dirty="0" smtClean="0">
              <a:latin typeface="宋体" panose="02010600030101010101" pitchFamily="2" charset="-122"/>
            </a:endParaRPr>
          </a:p>
          <a:p>
            <a:pPr eaLnBrk="1" hangingPunct="1"/>
            <a:endParaRPr lang="en-US" altLang="zh-CN" dirty="0" smtClean="0">
              <a:latin typeface="宋体" panose="02010600030101010101" pitchFamily="2" charset="-122"/>
            </a:endParaRPr>
          </a:p>
        </p:txBody>
      </p:sp>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B4799962-6DCD-4FC5-A99E-C5E1142B4240}" type="slidenum">
              <a:rPr lang="zh-CN" altLang="en-US">
                <a:solidFill>
                  <a:schemeClr val="bg1"/>
                </a:solidFill>
                <a:latin typeface="Verdana" panose="020B0604030504040204" pitchFamily="34" charset="0"/>
                <a:ea typeface="宋体" panose="02010600030101010101" pitchFamily="2" charset="-122"/>
              </a:rPr>
              <a:pPr eaLnBrk="1" hangingPunct="1"/>
              <a:t>2</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1368889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38188" y="152400"/>
            <a:ext cx="7762875" cy="685800"/>
          </a:xfrm>
        </p:spPr>
        <p:txBody>
          <a:bodyPr/>
          <a:lstStyle/>
          <a:p>
            <a:pPr eaLnBrk="1" hangingPunct="1"/>
            <a:endParaRPr lang="zh-CN" altLang="zh-CN" smtClean="0"/>
          </a:p>
        </p:txBody>
      </p:sp>
      <p:sp>
        <p:nvSpPr>
          <p:cNvPr id="29699" name="Rectangle 3"/>
          <p:cNvSpPr>
            <a:spLocks noGrp="1" noChangeArrowheads="1"/>
          </p:cNvSpPr>
          <p:nvPr>
            <p:ph idx="1"/>
          </p:nvPr>
        </p:nvSpPr>
        <p:spPr/>
        <p:txBody>
          <a:bodyPr/>
          <a:lstStyle/>
          <a:p>
            <a:pPr eaLnBrk="1" hangingPunct="1"/>
            <a:endParaRPr lang="zh-CN" altLang="zh-CN" smtClean="0"/>
          </a:p>
        </p:txBody>
      </p:sp>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p:nvPr/>
        </p:nvSpPr>
        <p:spPr>
          <a:xfrm>
            <a:off x="4643438" y="981075"/>
            <a:ext cx="1512887" cy="431800"/>
          </a:xfrm>
          <a:prstGeom prst="wedgeRoundRectCallout">
            <a:avLst>
              <a:gd name="adj1" fmla="val -49553"/>
              <a:gd name="adj2" fmla="val 96954"/>
              <a:gd name="adj3" fmla="val 16667"/>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F0000"/>
                </a:solidFill>
              </a:rPr>
              <a:t>命名实例名</a:t>
            </a:r>
            <a:endParaRPr lang="zh-CN" altLang="en-US" dirty="0">
              <a:solidFill>
                <a:srgbClr val="FF0000"/>
              </a:solidFill>
            </a:endParaRPr>
          </a:p>
        </p:txBody>
      </p:sp>
      <p:sp>
        <p:nvSpPr>
          <p:cNvPr id="7" name="灯片编号占位符 6"/>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3EB3BDC1-4508-4A39-B3F2-DBBF9D792FEA}" type="slidenum">
              <a:rPr lang="zh-CN" altLang="en-US">
                <a:solidFill>
                  <a:schemeClr val="bg1"/>
                </a:solidFill>
                <a:latin typeface="Verdana" panose="020B0604030504040204" pitchFamily="34" charset="0"/>
                <a:ea typeface="宋体" panose="02010600030101010101" pitchFamily="2" charset="-122"/>
              </a:rPr>
              <a:pPr eaLnBrk="1" hangingPunct="1"/>
              <a:t>20</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1618033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with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p:cTn id="7" dur="1000" fill="hold"/>
                                        <p:tgtEl>
                                          <p:spTgt spid="46082"/>
                                        </p:tgtEl>
                                        <p:attrNameLst>
                                          <p:attrName>ppt_w</p:attrName>
                                        </p:attrNameLst>
                                      </p:cBhvr>
                                      <p:tavLst>
                                        <p:tav tm="0">
                                          <p:val>
                                            <p:fltVal val="0"/>
                                          </p:val>
                                        </p:tav>
                                        <p:tav tm="100000">
                                          <p:val>
                                            <p:strVal val="#ppt_w"/>
                                          </p:val>
                                        </p:tav>
                                      </p:tavLst>
                                    </p:anim>
                                    <p:anim calcmode="lin" valueType="num">
                                      <p:cBhvr>
                                        <p:cTn id="8" dur="1000" fill="hold"/>
                                        <p:tgtEl>
                                          <p:spTgt spid="46082"/>
                                        </p:tgtEl>
                                        <p:attrNameLst>
                                          <p:attrName>ppt_h</p:attrName>
                                        </p:attrNameLst>
                                      </p:cBhvr>
                                      <p:tavLst>
                                        <p:tav tm="0">
                                          <p:val>
                                            <p:fltVal val="0"/>
                                          </p:val>
                                        </p:tav>
                                        <p:tav tm="100000">
                                          <p:val>
                                            <p:strVal val="#ppt_h"/>
                                          </p:val>
                                        </p:tav>
                                      </p:tavLst>
                                    </p:anim>
                                    <p:anim calcmode="lin" valueType="num">
                                      <p:cBhvr>
                                        <p:cTn id="9" dur="1000" fill="hold"/>
                                        <p:tgtEl>
                                          <p:spTgt spid="46082"/>
                                        </p:tgtEl>
                                        <p:attrNameLst>
                                          <p:attrName>ppt_x</p:attrName>
                                        </p:attrNameLst>
                                      </p:cBhvr>
                                      <p:tavLst>
                                        <p:tav tm="0">
                                          <p:val>
                                            <p:fltVal val="0.5"/>
                                          </p:val>
                                        </p:tav>
                                        <p:tav tm="100000">
                                          <p:val>
                                            <p:strVal val="#ppt_x"/>
                                          </p:val>
                                        </p:tav>
                                      </p:tavLst>
                                    </p:anim>
                                    <p:anim calcmode="lin" valueType="num">
                                      <p:cBhvr>
                                        <p:cTn id="10" dur="1000" fill="hold"/>
                                        <p:tgtEl>
                                          <p:spTgt spid="4608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38188" y="152400"/>
            <a:ext cx="7762875" cy="685800"/>
          </a:xfrm>
        </p:spPr>
        <p:txBody>
          <a:bodyPr/>
          <a:lstStyle/>
          <a:p>
            <a:pPr eaLnBrk="1" hangingPunct="1"/>
            <a:r>
              <a:rPr lang="zh-CN" altLang="en-US" smtClean="0"/>
              <a:t>安装说明</a:t>
            </a:r>
            <a:endParaRPr lang="zh-CN" altLang="zh-CN" smtClean="0"/>
          </a:p>
        </p:txBody>
      </p:sp>
      <p:sp>
        <p:nvSpPr>
          <p:cNvPr id="30723" name="Rectangle 3"/>
          <p:cNvSpPr>
            <a:spLocks noGrp="1" noChangeArrowheads="1"/>
          </p:cNvSpPr>
          <p:nvPr>
            <p:ph idx="1"/>
          </p:nvPr>
        </p:nvSpPr>
        <p:spPr/>
        <p:txBody>
          <a:bodyPr/>
          <a:lstStyle/>
          <a:p>
            <a:pPr eaLnBrk="1" hangingPunct="1"/>
            <a:r>
              <a:rPr lang="zh-CN" altLang="en-US" sz="3200" dirty="0" smtClean="0">
                <a:solidFill>
                  <a:srgbClr val="FF0000"/>
                </a:solidFill>
              </a:rPr>
              <a:t>第</a:t>
            </a:r>
            <a:r>
              <a:rPr lang="en-US" altLang="zh-CN" sz="3200" dirty="0" smtClean="0">
                <a:solidFill>
                  <a:srgbClr val="FF0000"/>
                </a:solidFill>
              </a:rPr>
              <a:t>9</a:t>
            </a:r>
            <a:r>
              <a:rPr lang="zh-CN" altLang="en-US" sz="3200" dirty="0" smtClean="0">
                <a:solidFill>
                  <a:srgbClr val="FF0000"/>
                </a:solidFill>
              </a:rPr>
              <a:t>步：服务器配置</a:t>
            </a:r>
            <a:r>
              <a:rPr lang="zh-CN" altLang="en-US" sz="3200" dirty="0" smtClean="0"/>
              <a:t>。在“服务帐户”选项卡中为每个</a:t>
            </a:r>
            <a:r>
              <a:rPr lang="en-US" altLang="zh-CN" sz="3200" dirty="0" smtClean="0"/>
              <a:t>SQL Server</a:t>
            </a:r>
            <a:r>
              <a:rPr lang="zh-CN" altLang="en-US" sz="3200" dirty="0" smtClean="0"/>
              <a:t>服务单独配置用户名和密码及启动类型。</a:t>
            </a:r>
            <a:endParaRPr lang="en-US" altLang="zh-CN" sz="3200" dirty="0" smtClean="0"/>
          </a:p>
          <a:p>
            <a:pPr lvl="1" eaLnBrk="1" hangingPunct="1"/>
            <a:r>
              <a:rPr lang="zh-CN" altLang="en-US" sz="3200" dirty="0" smtClean="0"/>
              <a:t>“帐户名”可以在下拉框中进行选择。</a:t>
            </a:r>
            <a:endParaRPr lang="en-US" altLang="zh-CN" sz="3200" dirty="0" smtClean="0"/>
          </a:p>
          <a:p>
            <a:pPr lvl="1" eaLnBrk="1" hangingPunct="1"/>
            <a:r>
              <a:rPr lang="zh-CN" altLang="en-US" sz="3200" dirty="0" smtClean="0"/>
              <a:t>也可以单击“对所有</a:t>
            </a:r>
            <a:r>
              <a:rPr lang="en-US" altLang="zh-CN" sz="3200" dirty="0" smtClean="0"/>
              <a:t>SQL Server</a:t>
            </a:r>
            <a:r>
              <a:rPr lang="zh-CN" altLang="en-US" sz="3200" dirty="0" smtClean="0"/>
              <a:t>服务器使用相同的帐户”按钮，为所有的服务分配一个相同的登录帐户。</a:t>
            </a:r>
          </a:p>
          <a:p>
            <a:pPr eaLnBrk="1" hangingPunct="1"/>
            <a:endParaRPr lang="en-US" altLang="zh-CN" sz="3200" dirty="0" smtClean="0"/>
          </a:p>
        </p:txBody>
      </p:sp>
      <p:sp>
        <p:nvSpPr>
          <p:cNvPr id="6" name="灯片编号占位符 5"/>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E3603B83-89F0-4318-8886-80F1C6C6941F}" type="slidenum">
              <a:rPr lang="zh-CN" altLang="en-US">
                <a:solidFill>
                  <a:schemeClr val="bg1"/>
                </a:solidFill>
                <a:latin typeface="Verdana" panose="020B0604030504040204" pitchFamily="34" charset="0"/>
                <a:ea typeface="宋体" panose="02010600030101010101" pitchFamily="2" charset="-122"/>
              </a:rPr>
              <a:pPr eaLnBrk="1" hangingPunct="1"/>
              <a:t>21</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3986546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38188" y="152400"/>
            <a:ext cx="7762875" cy="685800"/>
          </a:xfrm>
        </p:spPr>
        <p:txBody>
          <a:bodyPr/>
          <a:lstStyle/>
          <a:p>
            <a:pPr eaLnBrk="1" hangingPunct="1"/>
            <a:endParaRPr lang="zh-CN" altLang="zh-CN" smtClean="0"/>
          </a:p>
        </p:txBody>
      </p:sp>
      <p:sp>
        <p:nvSpPr>
          <p:cNvPr id="7" name="灯片编号占位符 6"/>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0B9EC487-0F0C-40CD-A29B-CFC7528EB68B}" type="slidenum">
              <a:rPr lang="zh-CN" altLang="en-US">
                <a:solidFill>
                  <a:schemeClr val="bg1"/>
                </a:solidFill>
                <a:latin typeface="Verdana" panose="020B0604030504040204" pitchFamily="34" charset="0"/>
                <a:ea typeface="宋体" panose="02010600030101010101" pitchFamily="2" charset="-122"/>
              </a:rPr>
              <a:pPr eaLnBrk="1" hangingPunct="1"/>
              <a:t>22</a:t>
            </a:fld>
            <a:r>
              <a:rPr lang="en-US" altLang="zh-CN">
                <a:solidFill>
                  <a:schemeClr val="bg1"/>
                </a:solidFill>
                <a:latin typeface="Verdana" panose="020B0604030504040204" pitchFamily="34" charset="0"/>
                <a:ea typeface="宋体" panose="02010600030101010101" pitchFamily="2" charset="-122"/>
              </a:rPr>
              <a:t>/37</a:t>
            </a:r>
          </a:p>
        </p:txBody>
      </p:sp>
      <p:grpSp>
        <p:nvGrpSpPr>
          <p:cNvPr id="2" name="Group 1"/>
          <p:cNvGrpSpPr>
            <a:grpSpLocks/>
          </p:cNvGrpSpPr>
          <p:nvPr/>
        </p:nvGrpSpPr>
        <p:grpSpPr bwMode="auto">
          <a:xfrm>
            <a:off x="20898" y="0"/>
            <a:ext cx="9123101" cy="6858000"/>
            <a:chOff x="1792" y="1441"/>
            <a:chExt cx="8302" cy="6223"/>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 y="1441"/>
              <a:ext cx="8302" cy="6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3"/>
            <p:cNvSpPr>
              <a:spLocks noChangeArrowheads="1"/>
            </p:cNvSpPr>
            <p:nvPr/>
          </p:nvSpPr>
          <p:spPr bwMode="auto">
            <a:xfrm>
              <a:off x="6220" y="3267"/>
              <a:ext cx="1678" cy="74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Oval 4"/>
            <p:cNvSpPr>
              <a:spLocks noChangeArrowheads="1"/>
            </p:cNvSpPr>
            <p:nvPr/>
          </p:nvSpPr>
          <p:spPr bwMode="auto">
            <a:xfrm>
              <a:off x="7503" y="7199"/>
              <a:ext cx="847" cy="3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Oval 5"/>
            <p:cNvSpPr>
              <a:spLocks noChangeArrowheads="1"/>
            </p:cNvSpPr>
            <p:nvPr/>
          </p:nvSpPr>
          <p:spPr bwMode="auto">
            <a:xfrm>
              <a:off x="4234" y="3405"/>
              <a:ext cx="1801" cy="50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42306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38188" y="152400"/>
            <a:ext cx="7762875" cy="685800"/>
          </a:xfrm>
        </p:spPr>
        <p:txBody>
          <a:bodyPr/>
          <a:lstStyle/>
          <a:p>
            <a:pPr eaLnBrk="1" hangingPunct="1"/>
            <a:r>
              <a:rPr lang="zh-CN" altLang="en-US" smtClean="0"/>
              <a:t>安装说明</a:t>
            </a:r>
            <a:endParaRPr lang="zh-CN" altLang="zh-CN" smtClean="0"/>
          </a:p>
        </p:txBody>
      </p:sp>
      <p:sp>
        <p:nvSpPr>
          <p:cNvPr id="32771" name="Rectangle 3"/>
          <p:cNvSpPr>
            <a:spLocks noGrp="1" noChangeArrowheads="1"/>
          </p:cNvSpPr>
          <p:nvPr>
            <p:ph idx="1"/>
          </p:nvPr>
        </p:nvSpPr>
        <p:spPr>
          <a:xfrm>
            <a:off x="468313" y="1340769"/>
            <a:ext cx="8229600" cy="4896520"/>
          </a:xfrm>
        </p:spPr>
        <p:txBody>
          <a:bodyPr/>
          <a:lstStyle/>
          <a:p>
            <a:pPr eaLnBrk="1" hangingPunct="1"/>
            <a:r>
              <a:rPr lang="zh-CN" altLang="en-US" sz="3200" dirty="0" smtClean="0">
                <a:solidFill>
                  <a:srgbClr val="FF0000"/>
                </a:solidFill>
              </a:rPr>
              <a:t>第</a:t>
            </a:r>
            <a:r>
              <a:rPr lang="en-US" altLang="zh-CN" sz="3200" dirty="0" smtClean="0">
                <a:solidFill>
                  <a:srgbClr val="FF0000"/>
                </a:solidFill>
              </a:rPr>
              <a:t>10</a:t>
            </a:r>
            <a:r>
              <a:rPr lang="zh-CN" altLang="en-US" sz="3200" dirty="0" smtClean="0">
                <a:solidFill>
                  <a:srgbClr val="FF0000"/>
                </a:solidFill>
              </a:rPr>
              <a:t>步：数据库引擎配置</a:t>
            </a:r>
            <a:r>
              <a:rPr lang="zh-CN" altLang="en-US" sz="3200" dirty="0" smtClean="0"/>
              <a:t>。</a:t>
            </a:r>
            <a:endParaRPr lang="en-US" altLang="zh-CN" sz="3200" dirty="0" smtClean="0"/>
          </a:p>
          <a:p>
            <a:pPr eaLnBrk="1" hangingPunct="1"/>
            <a:r>
              <a:rPr lang="zh-CN" altLang="en-US" sz="3200" dirty="0" smtClean="0"/>
              <a:t>在“账户设置”选项卡中选择身份验证模式。</a:t>
            </a:r>
            <a:endParaRPr lang="en-US" altLang="zh-CN" sz="3200" dirty="0" smtClean="0"/>
          </a:p>
          <a:p>
            <a:pPr lvl="1" eaLnBrk="1" hangingPunct="1"/>
            <a:r>
              <a:rPr lang="en-US" altLang="zh-CN" sz="3200" dirty="0" smtClean="0"/>
              <a:t>Windows</a:t>
            </a:r>
            <a:r>
              <a:rPr lang="zh-CN" altLang="en-US" sz="3200" dirty="0" smtClean="0"/>
              <a:t>身份验证模式：使用</a:t>
            </a:r>
            <a:r>
              <a:rPr lang="en-US" altLang="zh-CN" sz="3200" dirty="0" smtClean="0"/>
              <a:t>Windows</a:t>
            </a:r>
            <a:r>
              <a:rPr lang="zh-CN" altLang="en-US" sz="3200" dirty="0" smtClean="0"/>
              <a:t>操作系统中的信息验证账户名和密码</a:t>
            </a:r>
            <a:endParaRPr lang="en-US" altLang="zh-CN" sz="3200" dirty="0" smtClean="0"/>
          </a:p>
          <a:p>
            <a:pPr lvl="1" eaLnBrk="1" hangingPunct="1"/>
            <a:r>
              <a:rPr lang="zh-CN" altLang="en-US" sz="3200" dirty="0" smtClean="0"/>
              <a:t>混合模式：允许使用</a:t>
            </a:r>
            <a:r>
              <a:rPr lang="en-US" altLang="zh-CN" sz="3200" dirty="0" smtClean="0"/>
              <a:t>Windows</a:t>
            </a:r>
            <a:r>
              <a:rPr lang="zh-CN" altLang="en-US" sz="3200" dirty="0" smtClean="0"/>
              <a:t>身份验证或</a:t>
            </a:r>
            <a:r>
              <a:rPr lang="en-US" altLang="zh-CN" sz="3200" dirty="0" smtClean="0"/>
              <a:t>SQL Server</a:t>
            </a:r>
            <a:r>
              <a:rPr lang="zh-CN" altLang="en-US" sz="3200" dirty="0" smtClean="0"/>
              <a:t>身份验证进行连接。</a:t>
            </a:r>
          </a:p>
        </p:txBody>
      </p:sp>
      <p:sp>
        <p:nvSpPr>
          <p:cNvPr id="6" name="灯片编号占位符 5"/>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4036985B-2DC4-4E4F-81FB-FB263D5FE58D}" type="slidenum">
              <a:rPr lang="zh-CN" altLang="en-US">
                <a:solidFill>
                  <a:schemeClr val="bg1"/>
                </a:solidFill>
                <a:latin typeface="Verdana" panose="020B0604030504040204" pitchFamily="34" charset="0"/>
                <a:ea typeface="宋体" panose="02010600030101010101" pitchFamily="2" charset="-122"/>
              </a:rPr>
              <a:pPr eaLnBrk="1" hangingPunct="1"/>
              <a:t>23</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3110872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38188" y="152400"/>
            <a:ext cx="7762875" cy="685800"/>
          </a:xfrm>
        </p:spPr>
        <p:txBody>
          <a:bodyPr/>
          <a:lstStyle/>
          <a:p>
            <a:pPr eaLnBrk="1" hangingPunct="1"/>
            <a:endParaRPr lang="zh-CN" altLang="zh-CN" smtClean="0"/>
          </a:p>
        </p:txBody>
      </p:sp>
      <p:sp>
        <p:nvSpPr>
          <p:cNvPr id="33795" name="Rectangle 3"/>
          <p:cNvSpPr>
            <a:spLocks noGrp="1" noChangeArrowheads="1"/>
          </p:cNvSpPr>
          <p:nvPr>
            <p:ph idx="1"/>
          </p:nvPr>
        </p:nvSpPr>
        <p:spPr/>
        <p:txBody>
          <a:bodyPr/>
          <a:lstStyle/>
          <a:p>
            <a:pPr eaLnBrk="1" hangingPunct="1"/>
            <a:endParaRPr lang="zh-CN" altLang="zh-CN" smtClean="0"/>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B7100E36-DD09-42D3-9C22-A9D6625D5CED}" type="slidenum">
              <a:rPr lang="zh-CN" altLang="en-US">
                <a:solidFill>
                  <a:schemeClr val="bg1"/>
                </a:solidFill>
                <a:latin typeface="Verdana" panose="020B0604030504040204" pitchFamily="34" charset="0"/>
                <a:ea typeface="宋体" panose="02010600030101010101" pitchFamily="2" charset="-122"/>
              </a:rPr>
              <a:pPr eaLnBrk="1" hangingPunct="1"/>
              <a:t>24</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2535774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ox(out)">
                                      <p:cBhvr>
                                        <p:cTn id="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738188" y="152400"/>
            <a:ext cx="7762875" cy="685800"/>
          </a:xfrm>
        </p:spPr>
        <p:txBody>
          <a:bodyPr/>
          <a:lstStyle/>
          <a:p>
            <a:pPr eaLnBrk="1" hangingPunct="1"/>
            <a:r>
              <a:rPr lang="zh-CN" altLang="en-US" smtClean="0"/>
              <a:t>安装说明</a:t>
            </a:r>
          </a:p>
        </p:txBody>
      </p:sp>
      <p:sp>
        <p:nvSpPr>
          <p:cNvPr id="34819" name="内容占位符 2"/>
          <p:cNvSpPr>
            <a:spLocks noGrp="1"/>
          </p:cNvSpPr>
          <p:nvPr>
            <p:ph idx="1"/>
          </p:nvPr>
        </p:nvSpPr>
        <p:spPr/>
        <p:txBody>
          <a:bodyPr/>
          <a:lstStyle/>
          <a:p>
            <a:pPr eaLnBrk="1" hangingPunct="1">
              <a:lnSpc>
                <a:spcPct val="110000"/>
              </a:lnSpc>
            </a:pPr>
            <a:r>
              <a:rPr lang="zh-CN" altLang="en-US" smtClean="0">
                <a:solidFill>
                  <a:srgbClr val="FF0000"/>
                </a:solidFill>
              </a:rPr>
              <a:t>第</a:t>
            </a:r>
            <a:r>
              <a:rPr lang="en-US" altLang="zh-CN" smtClean="0">
                <a:solidFill>
                  <a:srgbClr val="FF0000"/>
                </a:solidFill>
              </a:rPr>
              <a:t>11</a:t>
            </a:r>
            <a:r>
              <a:rPr lang="zh-CN" altLang="en-US" smtClean="0">
                <a:solidFill>
                  <a:srgbClr val="FF0000"/>
                </a:solidFill>
              </a:rPr>
              <a:t>步</a:t>
            </a:r>
            <a:r>
              <a:rPr lang="zh-CN" altLang="en-US" smtClean="0"/>
              <a:t>：在“安装规则”窗口将显示安装规则的通过情况。</a:t>
            </a:r>
            <a:endParaRPr lang="en-US" altLang="zh-CN" smtClean="0"/>
          </a:p>
          <a:p>
            <a:pPr eaLnBrk="1" hangingPunct="1">
              <a:lnSpc>
                <a:spcPct val="110000"/>
              </a:lnSpc>
            </a:pPr>
            <a:r>
              <a:rPr lang="zh-CN" altLang="en-US" smtClean="0">
                <a:solidFill>
                  <a:srgbClr val="FF0000"/>
                </a:solidFill>
              </a:rPr>
              <a:t>第</a:t>
            </a:r>
            <a:r>
              <a:rPr lang="en-US" altLang="zh-CN" smtClean="0">
                <a:solidFill>
                  <a:srgbClr val="FF0000"/>
                </a:solidFill>
              </a:rPr>
              <a:t>12</a:t>
            </a:r>
            <a:r>
              <a:rPr lang="zh-CN" altLang="en-US" smtClean="0">
                <a:solidFill>
                  <a:srgbClr val="FF0000"/>
                </a:solidFill>
              </a:rPr>
              <a:t>步</a:t>
            </a:r>
            <a:r>
              <a:rPr lang="zh-CN" altLang="en-US" smtClean="0"/>
              <a:t>：在“准备安装”窗口，单击“安装”按钮开始安装，等待一段时间后安装完成，窗口中将显示已经成功安装的功能组件。</a:t>
            </a:r>
          </a:p>
          <a:p>
            <a:pPr eaLnBrk="1" hangingPunct="1">
              <a:lnSpc>
                <a:spcPct val="110000"/>
              </a:lnSpc>
            </a:pPr>
            <a:endParaRPr lang="zh-CN" altLang="en-US" smtClean="0"/>
          </a:p>
        </p:txBody>
      </p:sp>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2B9779A4-B686-4DFF-B886-448B5DB36C8C}" type="slidenum">
              <a:rPr lang="zh-CN" altLang="en-US">
                <a:solidFill>
                  <a:schemeClr val="bg1"/>
                </a:solidFill>
                <a:latin typeface="Verdana" panose="020B0604030504040204" pitchFamily="34" charset="0"/>
                <a:ea typeface="宋体" panose="02010600030101010101" pitchFamily="2" charset="-122"/>
              </a:rPr>
              <a:pPr eaLnBrk="1" hangingPunct="1"/>
              <a:t>25</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4016702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38188" y="152400"/>
            <a:ext cx="7762875" cy="685800"/>
          </a:xfrm>
        </p:spPr>
        <p:txBody>
          <a:bodyPr/>
          <a:lstStyle/>
          <a:p>
            <a:pPr eaLnBrk="1" hangingPunct="1"/>
            <a:endParaRPr lang="zh-CN" altLang="zh-CN" smtClean="0"/>
          </a:p>
        </p:txBody>
      </p:sp>
      <p:sp>
        <p:nvSpPr>
          <p:cNvPr id="35843" name="Rectangle 3"/>
          <p:cNvSpPr>
            <a:spLocks noGrp="1" noChangeArrowheads="1"/>
          </p:cNvSpPr>
          <p:nvPr>
            <p:ph idx="1"/>
          </p:nvPr>
        </p:nvSpPr>
        <p:spPr/>
        <p:txBody>
          <a:bodyPr/>
          <a:lstStyle/>
          <a:p>
            <a:pPr eaLnBrk="1" hangingPunct="1"/>
            <a:endParaRPr lang="zh-CN" altLang="zh-CN" smtClean="0"/>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0336656E-E736-4E78-8AE6-827E1B030B0C}" type="slidenum">
              <a:rPr lang="zh-CN" altLang="en-US">
                <a:solidFill>
                  <a:schemeClr val="bg1"/>
                </a:solidFill>
                <a:latin typeface="Verdana" panose="020B0604030504040204" pitchFamily="34" charset="0"/>
                <a:ea typeface="宋体" panose="02010600030101010101" pitchFamily="2" charset="-122"/>
              </a:rPr>
              <a:pPr eaLnBrk="1" hangingPunct="1"/>
              <a:t>26</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1717032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with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heel(4)">
                                      <p:cBhvr>
                                        <p:cTn id="7" dur="10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38188" y="152400"/>
            <a:ext cx="7762875" cy="685800"/>
          </a:xfrm>
        </p:spPr>
        <p:txBody>
          <a:bodyPr/>
          <a:lstStyle/>
          <a:p>
            <a:pPr eaLnBrk="1" hangingPunct="1"/>
            <a:endParaRPr lang="zh-CN" altLang="zh-CN" smtClean="0"/>
          </a:p>
        </p:txBody>
      </p:sp>
      <p:sp>
        <p:nvSpPr>
          <p:cNvPr id="36867" name="Rectangle 3"/>
          <p:cNvSpPr>
            <a:spLocks noGrp="1" noChangeArrowheads="1"/>
          </p:cNvSpPr>
          <p:nvPr>
            <p:ph idx="1"/>
          </p:nvPr>
        </p:nvSpPr>
        <p:spPr/>
        <p:txBody>
          <a:bodyPr/>
          <a:lstStyle/>
          <a:p>
            <a:pPr eaLnBrk="1" hangingPunct="1"/>
            <a:endParaRPr lang="zh-CN" altLang="zh-CN" smtClean="0"/>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659B5D8E-F669-4684-92BF-4DDC6BE161D8}" type="slidenum">
              <a:rPr lang="zh-CN" altLang="en-US">
                <a:solidFill>
                  <a:schemeClr val="bg1"/>
                </a:solidFill>
                <a:latin typeface="Verdana" panose="020B0604030504040204" pitchFamily="34" charset="0"/>
                <a:ea typeface="宋体" panose="02010600030101010101" pitchFamily="2" charset="-122"/>
              </a:rPr>
              <a:pPr eaLnBrk="1" hangingPunct="1"/>
              <a:t>27</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3559377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trips(downLeft)">
                                      <p:cBhvr>
                                        <p:cTn id="7" dur="10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496944" cy="819150"/>
          </a:xfrm>
        </p:spPr>
        <p:txBody>
          <a:bodyPr/>
          <a:lstStyle/>
          <a:p>
            <a:r>
              <a:rPr lang="en-US" altLang="zh-CN" sz="4000" dirty="0"/>
              <a:t>A.2.2 </a:t>
            </a:r>
            <a:r>
              <a:rPr lang="zh-CN" altLang="zh-CN" sz="4000" dirty="0"/>
              <a:t>设置</a:t>
            </a:r>
            <a:r>
              <a:rPr lang="en-US" altLang="zh-CN" sz="4000" dirty="0"/>
              <a:t>SQL Server</a:t>
            </a:r>
            <a:r>
              <a:rPr lang="zh-CN" altLang="zh-CN" sz="4000" dirty="0"/>
              <a:t>服务启动方式</a:t>
            </a:r>
            <a:endParaRPr lang="zh-CN" altLang="en-US" sz="4000" dirty="0"/>
          </a:p>
        </p:txBody>
      </p:sp>
      <p:sp>
        <p:nvSpPr>
          <p:cNvPr id="3" name="内容占位符 2"/>
          <p:cNvSpPr>
            <a:spLocks noGrp="1"/>
          </p:cNvSpPr>
          <p:nvPr>
            <p:ph idx="1"/>
          </p:nvPr>
        </p:nvSpPr>
        <p:spPr>
          <a:xfrm>
            <a:off x="566738" y="1340768"/>
            <a:ext cx="8001000" cy="1584176"/>
          </a:xfrm>
        </p:spPr>
        <p:txBody>
          <a:bodyPr/>
          <a:lstStyle/>
          <a:p>
            <a:r>
              <a:rPr lang="zh-CN" altLang="zh-CN" sz="2800" dirty="0"/>
              <a:t>单击“开始”</a:t>
            </a:r>
            <a:r>
              <a:rPr lang="en-US" altLang="zh-CN" sz="2800" dirty="0">
                <a:sym typeface="Wingdings" panose="05000000000000000000" pitchFamily="2" charset="2"/>
              </a:rPr>
              <a:t></a:t>
            </a:r>
            <a:r>
              <a:rPr lang="zh-CN" altLang="zh-CN" sz="2800" dirty="0"/>
              <a:t>“</a:t>
            </a:r>
            <a:r>
              <a:rPr lang="en-US" altLang="zh-CN" sz="2800" dirty="0"/>
              <a:t>Microsoft SQL Server 2008</a:t>
            </a:r>
            <a:r>
              <a:rPr lang="zh-CN" altLang="zh-CN" sz="2800" dirty="0"/>
              <a:t>”</a:t>
            </a:r>
            <a:r>
              <a:rPr lang="en-US" altLang="zh-CN" sz="2800" dirty="0">
                <a:sym typeface="Wingdings" panose="05000000000000000000" pitchFamily="2" charset="2"/>
              </a:rPr>
              <a:t></a:t>
            </a:r>
            <a:r>
              <a:rPr lang="zh-CN" altLang="zh-CN" sz="2800" dirty="0"/>
              <a:t>“配置工具”</a:t>
            </a:r>
            <a:r>
              <a:rPr lang="en-US" altLang="zh-CN" sz="2800" dirty="0">
                <a:sym typeface="Wingdings" panose="05000000000000000000" pitchFamily="2" charset="2"/>
              </a:rPr>
              <a:t></a:t>
            </a:r>
            <a:r>
              <a:rPr lang="zh-CN" altLang="zh-CN" sz="2800" dirty="0"/>
              <a:t>“</a:t>
            </a:r>
            <a:r>
              <a:rPr lang="en-US" altLang="zh-CN" sz="2800" dirty="0"/>
              <a:t>SQL Server</a:t>
            </a:r>
            <a:r>
              <a:rPr lang="zh-CN" altLang="zh-CN" sz="2800" dirty="0"/>
              <a:t>配置管理器”，可打开</a:t>
            </a:r>
            <a:r>
              <a:rPr lang="en-US" altLang="zh-CN" sz="2800" dirty="0"/>
              <a:t>SQL Server</a:t>
            </a:r>
            <a:r>
              <a:rPr lang="zh-CN" altLang="zh-CN" sz="2800" dirty="0"/>
              <a:t>配置管理器</a:t>
            </a:r>
            <a:r>
              <a:rPr lang="zh-CN" altLang="zh-CN" sz="2800" dirty="0" smtClean="0"/>
              <a:t>工具</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28</a:t>
            </a:fld>
            <a:endParaRPr lang="zh-CN" altLang="en-US"/>
          </a:p>
        </p:txBody>
      </p:sp>
      <p:grpSp>
        <p:nvGrpSpPr>
          <p:cNvPr id="6" name="Group 2"/>
          <p:cNvGrpSpPr>
            <a:grpSpLocks/>
          </p:cNvGrpSpPr>
          <p:nvPr/>
        </p:nvGrpSpPr>
        <p:grpSpPr bwMode="auto">
          <a:xfrm>
            <a:off x="825624" y="2852936"/>
            <a:ext cx="7778824" cy="3024336"/>
            <a:chOff x="1792" y="1480"/>
            <a:chExt cx="8302" cy="2429"/>
          </a:xfrm>
        </p:grpSpPr>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 y="1480"/>
              <a:ext cx="8302" cy="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4"/>
            <p:cNvSpPr>
              <a:spLocks noChangeArrowheads="1"/>
            </p:cNvSpPr>
            <p:nvPr/>
          </p:nvSpPr>
          <p:spPr bwMode="auto">
            <a:xfrm>
              <a:off x="3721" y="2504"/>
              <a:ext cx="1678" cy="2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5"/>
            <p:cNvSpPr>
              <a:spLocks noChangeArrowheads="1"/>
            </p:cNvSpPr>
            <p:nvPr/>
          </p:nvSpPr>
          <p:spPr bwMode="auto">
            <a:xfrm>
              <a:off x="2104" y="2316"/>
              <a:ext cx="1089" cy="2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48379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设置服务启动方式</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29</a:t>
            </a:fld>
            <a:endParaRPr lang="zh-CN" altLang="en-US"/>
          </a:p>
        </p:txBody>
      </p:sp>
      <p:pic>
        <p:nvPicPr>
          <p:cNvPr id="655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68760"/>
            <a:ext cx="4608512" cy="48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672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188" y="71438"/>
            <a:ext cx="7772400" cy="865187"/>
          </a:xfrm>
        </p:spPr>
        <p:txBody>
          <a:bodyPr/>
          <a:lstStyle/>
          <a:p>
            <a:pPr algn="ctr" eaLnBrk="1" hangingPunct="1"/>
            <a:r>
              <a:rPr lang="en-US" altLang="zh-CN" sz="4000" dirty="0" smtClean="0">
                <a:solidFill>
                  <a:srgbClr val="0039AC"/>
                </a:solidFill>
                <a:ea typeface="宋体" panose="02010600030101010101" pitchFamily="2" charset="-122"/>
              </a:rPr>
              <a:t>SQL Server 2008</a:t>
            </a:r>
            <a:r>
              <a:rPr lang="zh-CN" altLang="en-US" sz="4000" dirty="0" smtClean="0">
                <a:solidFill>
                  <a:srgbClr val="0039AC"/>
                </a:solidFill>
                <a:ea typeface="宋体" panose="02010600030101010101" pitchFamily="2" charset="-122"/>
              </a:rPr>
              <a:t>版本</a:t>
            </a:r>
          </a:p>
        </p:txBody>
      </p:sp>
      <p:graphicFrame>
        <p:nvGraphicFramePr>
          <p:cNvPr id="17442" name="Group 34"/>
          <p:cNvGraphicFramePr>
            <a:graphicFrameLocks noGrp="1"/>
          </p:cNvGraphicFramePr>
          <p:nvPr>
            <p:ph type="tbl" idx="1"/>
          </p:nvPr>
        </p:nvGraphicFramePr>
        <p:xfrm>
          <a:off x="179388" y="1484313"/>
          <a:ext cx="8785225" cy="4630739"/>
        </p:xfrm>
        <a:graphic>
          <a:graphicData uri="http://schemas.openxmlformats.org/drawingml/2006/table">
            <a:tbl>
              <a:tblPr/>
              <a:tblGrid>
                <a:gridCol w="2178050"/>
                <a:gridCol w="6607175"/>
              </a:tblGrid>
              <a:tr h="381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版本</a:t>
                      </a:r>
                      <a:endParaRPr kumimoji="1" lang="zh-CN" altLang="en-US" sz="1800" b="0"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说明</a:t>
                      </a:r>
                      <a:endParaRPr kumimoji="1" lang="zh-CN" altLang="en-US" sz="1800" b="0"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0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企业版</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Enterprise Edition</a:t>
                      </a:r>
                      <a:r>
                        <a:rPr kumimoji="1" lang="zh-CN" altLang="en-US" sz="14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满足企业联机事务处理和数据仓库应用程序高标准要求的综合数据平</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台。提供企业级的可扩展性、高安全性，用于运行企业关键业务应用。</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该版本能够支持操作系统支持的最大</a:t>
                      </a:r>
                      <a:r>
                        <a:rPr kumimoji="1" lang="en-US" altLang="zh-CN"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CPU</a:t>
                      </a: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8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标准版</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Standard Edition</a:t>
                      </a:r>
                      <a:r>
                        <a:rPr kumimoji="1" lang="zh-CN" altLang="en-US"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完整的数据管理和商业智能平台，为部门级应用程序提供一流的易</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用性和易管理性支持。该版本最多支持</a:t>
                      </a:r>
                      <a:r>
                        <a:rPr kumimoji="1" lang="en-US" altLang="zh-CN"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4</a:t>
                      </a: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个</a:t>
                      </a:r>
                      <a:r>
                        <a:rPr kumimoji="1" lang="en-US" altLang="zh-CN"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CPU</a:t>
                      </a: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6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开发版</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Developer Edition</a:t>
                      </a:r>
                      <a:r>
                        <a:rPr kumimoji="1" lang="zh-CN" altLang="en-US"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拥有所有企业版的特性，但只限于在开发、测试和演示中使用。基于</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这一版本开发的应用和数据库可以很容易地升级到企业版。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4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工作组版</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Workgroup Edition</a:t>
                      </a:r>
                      <a:r>
                        <a:rPr kumimoji="1" lang="zh-CN" altLang="en-US"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可靠的数据管理和报表平台，为各分支应用程序提供安全、远程同步</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和管理等功能。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网络版</a:t>
                      </a:r>
                      <a:r>
                        <a:rPr kumimoji="1" lang="zh-CN" altLang="en-US" sz="12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r>
                        <a:rPr kumimoji="1" lang="en-US" altLang="zh-CN" sz="12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Web Edition</a:t>
                      </a:r>
                      <a:r>
                        <a:rPr kumimoji="1" lang="zh-CN" altLang="en-US" sz="12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为客户提供低成本、大规模、高度可用的</a:t>
                      </a:r>
                      <a:r>
                        <a:rPr kumimoji="1" lang="en-US" altLang="zh-CN"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Web</a:t>
                      </a: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应用程序或主机解决方案。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4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移动版</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Compact</a:t>
                      </a:r>
                      <a:r>
                        <a:rPr kumimoji="1" lang="zh-CN" altLang="en-US"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可免费下载，为所有</a:t>
                      </a:r>
                      <a:r>
                        <a:rPr kumimoji="1" lang="en-US" altLang="zh-CN"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Windows</a:t>
                      </a: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平台上的移动设备、桌面和</a:t>
                      </a:r>
                      <a:r>
                        <a:rPr kumimoji="1" lang="en-US" altLang="zh-CN"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Web</a:t>
                      </a: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客户</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端构建单机应用程序和偶尔连接的应用程序。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免费版（</a:t>
                      </a:r>
                      <a:r>
                        <a:rPr kumimoji="1" lang="en-US" altLang="zh-CN"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Express</a:t>
                      </a:r>
                      <a:r>
                        <a:rPr kumimoji="1" lang="zh-CN" altLang="en-US" sz="1400" b="1"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2"/>
                          </a:solidFill>
                          <a:effectLst/>
                          <a:latin typeface="Times New Roman" pitchFamily="18" charset="0"/>
                          <a:ea typeface="宋体" pitchFamily="2" charset="-122"/>
                          <a:cs typeface="Times New Roman" pitchFamily="18" charset="0"/>
                        </a:rPr>
                        <a:t>可免费下载，适用于学习以及构建桌面和小型服务器应用程序。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FC899779-5CB4-4829-BCCA-34C68BAE79CC}" type="slidenum">
              <a:rPr lang="zh-CN" altLang="en-US">
                <a:solidFill>
                  <a:schemeClr val="bg1"/>
                </a:solidFill>
                <a:latin typeface="Verdana" panose="020B0604030504040204" pitchFamily="34" charset="0"/>
                <a:ea typeface="宋体" panose="02010600030101010101" pitchFamily="2" charset="-122"/>
              </a:rPr>
              <a:pPr eaLnBrk="1" hangingPunct="1"/>
              <a:t>3</a:t>
            </a:fld>
            <a:endParaRPr lang="en-US" altLang="zh-CN">
              <a:solidFill>
                <a:schemeClr val="bg1"/>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672426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06400" y="204441"/>
            <a:ext cx="7772400" cy="776287"/>
          </a:xfrm>
        </p:spPr>
        <p:txBody>
          <a:bodyPr/>
          <a:lstStyle/>
          <a:p>
            <a:pPr eaLnBrk="1" hangingPunct="1"/>
            <a:r>
              <a:rPr lang="en-US" altLang="zh-CN" dirty="0">
                <a:latin typeface="宋体" panose="02010600030101010101" pitchFamily="2" charset="-122"/>
              </a:rPr>
              <a:t>SQL Server Management Studio</a:t>
            </a:r>
            <a:endParaRPr lang="zh-CN" altLang="en-US" dirty="0" smtClean="0"/>
          </a:p>
        </p:txBody>
      </p:sp>
      <p:sp>
        <p:nvSpPr>
          <p:cNvPr id="5"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25B8D75D-0E36-48E0-9473-B63334D215D6}" type="slidenum">
              <a:rPr lang="zh-CN" altLang="en-US">
                <a:solidFill>
                  <a:schemeClr val="bg1"/>
                </a:solidFill>
                <a:latin typeface="Verdana" panose="020B0604030504040204" pitchFamily="34" charset="0"/>
                <a:ea typeface="宋体" panose="02010600030101010101" pitchFamily="2" charset="-122"/>
              </a:rPr>
              <a:pPr eaLnBrk="1" hangingPunct="1"/>
              <a:t>30</a:t>
            </a:fld>
            <a:r>
              <a:rPr lang="en-US" altLang="zh-CN">
                <a:solidFill>
                  <a:schemeClr val="bg1"/>
                </a:solidFill>
                <a:latin typeface="Verdana" panose="020B0604030504040204" pitchFamily="34" charset="0"/>
                <a:ea typeface="宋体" panose="02010600030101010101" pitchFamily="2" charset="-122"/>
              </a:rPr>
              <a:t>/37</a:t>
            </a:r>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826" y="1340768"/>
            <a:ext cx="6905550" cy="46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319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操作界面</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31</a:t>
            </a:fld>
            <a:endParaRPr lang="zh-CN" altLang="en-US"/>
          </a:p>
        </p:txBody>
      </p:sp>
      <p:grpSp>
        <p:nvGrpSpPr>
          <p:cNvPr id="6" name="Group 2"/>
          <p:cNvGrpSpPr>
            <a:grpSpLocks/>
          </p:cNvGrpSpPr>
          <p:nvPr/>
        </p:nvGrpSpPr>
        <p:grpSpPr bwMode="auto">
          <a:xfrm>
            <a:off x="681608" y="1388045"/>
            <a:ext cx="7778824" cy="4633243"/>
            <a:chOff x="2467" y="5959"/>
            <a:chExt cx="6962" cy="3731"/>
          </a:xfrm>
        </p:grpSpPr>
        <p:pic>
          <p:nvPicPr>
            <p:cNvPr id="66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 y="5959"/>
              <a:ext cx="6962" cy="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4"/>
            <p:cNvSpPr>
              <a:spLocks noChangeArrowheads="1"/>
            </p:cNvSpPr>
            <p:nvPr/>
          </p:nvSpPr>
          <p:spPr bwMode="auto">
            <a:xfrm>
              <a:off x="5898" y="7814"/>
              <a:ext cx="2166" cy="588"/>
            </a:xfrm>
            <a:prstGeom prst="ellipse">
              <a:avLst/>
            </a:prstGeom>
            <a:solidFill>
              <a:srgbClr val="FFFFFF"/>
            </a:solidFill>
            <a:ln w="127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SQL</a:t>
              </a:r>
              <a:r>
                <a:rPr kumimoji="0" lang="zh-CN" altLang="en-US"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语句编辑区</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047054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A.3 </a:t>
            </a:r>
            <a:r>
              <a:rPr lang="zh-CN" altLang="zh-CN" dirty="0"/>
              <a:t>创建数据库</a:t>
            </a:r>
            <a:endParaRPr lang="zh-CN" altLang="en-US" dirty="0"/>
          </a:p>
        </p:txBody>
      </p:sp>
      <p:sp>
        <p:nvSpPr>
          <p:cNvPr id="3" name="内容占位符 2"/>
          <p:cNvSpPr>
            <a:spLocks noGrp="1"/>
          </p:cNvSpPr>
          <p:nvPr>
            <p:ph idx="1"/>
          </p:nvPr>
        </p:nvSpPr>
        <p:spPr/>
        <p:txBody>
          <a:bodyPr/>
          <a:lstStyle/>
          <a:p>
            <a:r>
              <a:rPr lang="en-US" altLang="zh-CN" dirty="0"/>
              <a:t>A.3.1 </a:t>
            </a:r>
            <a:r>
              <a:rPr lang="zh-CN" altLang="zh-CN" dirty="0"/>
              <a:t>数据库的</a:t>
            </a:r>
            <a:r>
              <a:rPr lang="zh-CN" altLang="zh-CN" dirty="0" smtClean="0"/>
              <a:t>组成</a:t>
            </a:r>
            <a:endParaRPr lang="en-US" altLang="zh-CN" dirty="0" smtClean="0"/>
          </a:p>
          <a:p>
            <a:r>
              <a:rPr lang="en-US" altLang="zh-CN" dirty="0"/>
              <a:t>A.3.2 </a:t>
            </a:r>
            <a:r>
              <a:rPr lang="zh-CN" altLang="zh-CN" dirty="0"/>
              <a:t>数据库文件的属性</a:t>
            </a:r>
          </a:p>
          <a:p>
            <a:r>
              <a:rPr lang="en-US" altLang="zh-CN" dirty="0"/>
              <a:t>A.3.3 </a:t>
            </a:r>
            <a:r>
              <a:rPr lang="zh-CN" altLang="zh-CN" dirty="0"/>
              <a:t>创建数据库</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32</a:t>
            </a:fld>
            <a:endParaRPr lang="zh-CN" altLang="en-US"/>
          </a:p>
        </p:txBody>
      </p:sp>
    </p:spTree>
    <p:extLst>
      <p:ext uri="{BB962C8B-B14F-4D97-AF65-F5344CB8AC3E}">
        <p14:creationId xmlns:p14="http://schemas.microsoft.com/office/powerpoint/2010/main" val="1776663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738188" y="294928"/>
            <a:ext cx="7762875" cy="685800"/>
          </a:xfrm>
        </p:spPr>
        <p:txBody>
          <a:bodyPr/>
          <a:lstStyle/>
          <a:p>
            <a:r>
              <a:rPr lang="en-US" altLang="zh-CN" dirty="0" smtClean="0"/>
              <a:t>A.3.1 </a:t>
            </a:r>
            <a:r>
              <a:rPr lang="zh-CN" altLang="en-US" dirty="0" smtClean="0"/>
              <a:t>数据库的组成</a:t>
            </a:r>
          </a:p>
        </p:txBody>
      </p:sp>
      <p:sp>
        <p:nvSpPr>
          <p:cNvPr id="11267" name="内容占位符 2"/>
          <p:cNvSpPr>
            <a:spLocks noGrp="1"/>
          </p:cNvSpPr>
          <p:nvPr>
            <p:ph idx="1"/>
          </p:nvPr>
        </p:nvSpPr>
        <p:spPr>
          <a:xfrm>
            <a:off x="357188" y="1308695"/>
            <a:ext cx="8286750" cy="5000625"/>
          </a:xfrm>
        </p:spPr>
        <p:txBody>
          <a:bodyPr/>
          <a:lstStyle/>
          <a:p>
            <a:r>
              <a:rPr lang="en-US" altLang="zh-CN" sz="3200" dirty="0" smtClean="0"/>
              <a:t>SQL Server</a:t>
            </a:r>
            <a:r>
              <a:rPr lang="zh-CN" altLang="en-US" sz="3200" dirty="0" smtClean="0"/>
              <a:t>数据库文件被划分为两类：数据文件和日志文件。</a:t>
            </a:r>
            <a:endParaRPr lang="en-US" altLang="zh-CN" sz="3200" dirty="0" smtClean="0"/>
          </a:p>
          <a:p>
            <a:r>
              <a:rPr lang="zh-CN" altLang="en-US" sz="3200" dirty="0" smtClean="0">
                <a:solidFill>
                  <a:srgbClr val="FF0000"/>
                </a:solidFill>
              </a:rPr>
              <a:t>数据文件</a:t>
            </a:r>
            <a:r>
              <a:rPr lang="zh-CN" altLang="en-US" sz="3200" dirty="0" smtClean="0"/>
              <a:t>包含数据和对象，例如表、索引和视图等。</a:t>
            </a:r>
            <a:endParaRPr lang="en-US" altLang="zh-CN" sz="3200" dirty="0" smtClean="0"/>
          </a:p>
          <a:p>
            <a:r>
              <a:rPr lang="zh-CN" altLang="en-US" sz="3200" dirty="0" smtClean="0">
                <a:solidFill>
                  <a:srgbClr val="FF0000"/>
                </a:solidFill>
              </a:rPr>
              <a:t>日志文件</a:t>
            </a:r>
            <a:r>
              <a:rPr lang="zh-CN" altLang="en-US" sz="3200" dirty="0" smtClean="0"/>
              <a:t>包含恢复数据库中的所有事务需要的信息。</a:t>
            </a:r>
            <a:endParaRPr lang="en-US" altLang="zh-CN" sz="3200" dirty="0" smtClean="0"/>
          </a:p>
          <a:p>
            <a:r>
              <a:rPr lang="zh-CN" altLang="en-US" sz="3200" dirty="0" smtClean="0"/>
              <a:t>数据和日志信息不混合在同一个文件中，一个文件只由一个数据库使用。</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A5D2F362-9B36-4BCB-BB32-C98CCA01B187}" type="slidenum">
              <a:rPr lang="zh-CN" altLang="en-US">
                <a:solidFill>
                  <a:schemeClr val="bg1"/>
                </a:solidFill>
                <a:latin typeface="Verdana" panose="020B0604030504040204" pitchFamily="34" charset="0"/>
                <a:ea typeface="宋体" panose="02010600030101010101" pitchFamily="2" charset="-122"/>
              </a:rPr>
              <a:pPr eaLnBrk="1" hangingPunct="1"/>
              <a:t>33</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2612339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738188" y="366936"/>
            <a:ext cx="7762875" cy="685800"/>
          </a:xfrm>
        </p:spPr>
        <p:txBody>
          <a:bodyPr/>
          <a:lstStyle/>
          <a:p>
            <a:r>
              <a:rPr lang="en-US" altLang="zh-CN" dirty="0" smtClean="0"/>
              <a:t>1.</a:t>
            </a:r>
            <a:r>
              <a:rPr lang="zh-CN" altLang="en-US" dirty="0" smtClean="0"/>
              <a:t>数据文件</a:t>
            </a:r>
          </a:p>
        </p:txBody>
      </p:sp>
      <p:sp>
        <p:nvSpPr>
          <p:cNvPr id="12291" name="内容占位符 2"/>
          <p:cNvSpPr>
            <a:spLocks noGrp="1"/>
          </p:cNvSpPr>
          <p:nvPr>
            <p:ph idx="1"/>
          </p:nvPr>
        </p:nvSpPr>
        <p:spPr>
          <a:xfrm>
            <a:off x="357188" y="1287016"/>
            <a:ext cx="8429625" cy="4806280"/>
          </a:xfrm>
        </p:spPr>
        <p:txBody>
          <a:bodyPr/>
          <a:lstStyle/>
          <a:p>
            <a:pPr>
              <a:spcBef>
                <a:spcPts val="200"/>
              </a:spcBef>
            </a:pPr>
            <a:r>
              <a:rPr lang="zh-CN" altLang="en-US" sz="2800" dirty="0" smtClean="0">
                <a:solidFill>
                  <a:srgbClr val="FF0000"/>
                </a:solidFill>
              </a:rPr>
              <a:t>主要数据文件</a:t>
            </a:r>
            <a:r>
              <a:rPr lang="zh-CN" altLang="en-US" sz="2800" dirty="0" smtClean="0"/>
              <a:t>：</a:t>
            </a:r>
            <a:endParaRPr lang="en-US" altLang="zh-CN" sz="2800" dirty="0" smtClean="0"/>
          </a:p>
          <a:p>
            <a:pPr lvl="1">
              <a:spcBef>
                <a:spcPts val="200"/>
              </a:spcBef>
            </a:pPr>
            <a:r>
              <a:rPr lang="zh-CN" altLang="en-US" sz="2600" dirty="0" smtClean="0"/>
              <a:t>推荐扩展名是</a:t>
            </a:r>
            <a:r>
              <a:rPr lang="en-US" altLang="zh-CN" sz="2600" dirty="0" smtClean="0"/>
              <a:t>.</a:t>
            </a:r>
            <a:r>
              <a:rPr lang="en-US" altLang="zh-CN" sz="2600" dirty="0" err="1" smtClean="0"/>
              <a:t>mdf</a:t>
            </a:r>
            <a:r>
              <a:rPr lang="zh-CN" altLang="en-US" sz="2600" dirty="0" smtClean="0"/>
              <a:t>，</a:t>
            </a:r>
            <a:endParaRPr lang="en-US" altLang="zh-CN" sz="2600" dirty="0" smtClean="0"/>
          </a:p>
          <a:p>
            <a:pPr lvl="1">
              <a:spcBef>
                <a:spcPts val="200"/>
              </a:spcBef>
            </a:pPr>
            <a:r>
              <a:rPr lang="zh-CN" altLang="en-US" sz="2600" dirty="0" smtClean="0"/>
              <a:t>包含数据库的系统信息，也可存放用户数据。</a:t>
            </a:r>
            <a:endParaRPr lang="en-US" altLang="zh-CN" sz="2600" dirty="0" smtClean="0"/>
          </a:p>
          <a:p>
            <a:pPr lvl="1">
              <a:spcBef>
                <a:spcPts val="200"/>
              </a:spcBef>
            </a:pPr>
            <a:r>
              <a:rPr lang="zh-CN" altLang="en-US" sz="2600" dirty="0" smtClean="0"/>
              <a:t>每个数据库都有且只能有一个主要数据文件。</a:t>
            </a:r>
            <a:endParaRPr lang="en-US" altLang="zh-CN" sz="2600" dirty="0" smtClean="0"/>
          </a:p>
          <a:p>
            <a:pPr lvl="1">
              <a:spcBef>
                <a:spcPts val="200"/>
              </a:spcBef>
            </a:pPr>
            <a:r>
              <a:rPr lang="zh-CN" altLang="en-US" sz="2600" dirty="0" smtClean="0"/>
              <a:t>是为数据库创建的第一个数据文件。</a:t>
            </a:r>
            <a:endParaRPr lang="en-US" altLang="zh-CN" sz="2600" dirty="0" smtClean="0"/>
          </a:p>
          <a:p>
            <a:pPr lvl="1">
              <a:spcBef>
                <a:spcPts val="200"/>
              </a:spcBef>
            </a:pPr>
            <a:r>
              <a:rPr lang="zh-CN" altLang="en-US" sz="2600" dirty="0" smtClean="0"/>
              <a:t>不能小于</a:t>
            </a:r>
            <a:r>
              <a:rPr lang="en-US" altLang="zh-CN" sz="2600" dirty="0" smtClean="0"/>
              <a:t>3MB</a:t>
            </a:r>
            <a:r>
              <a:rPr lang="zh-CN" altLang="en-US" sz="2600" dirty="0" smtClean="0"/>
              <a:t>。</a:t>
            </a:r>
          </a:p>
          <a:p>
            <a:pPr>
              <a:spcBef>
                <a:spcPts val="200"/>
              </a:spcBef>
            </a:pPr>
            <a:r>
              <a:rPr lang="zh-CN" altLang="en-US" sz="2800" dirty="0" smtClean="0">
                <a:solidFill>
                  <a:srgbClr val="FF0000"/>
                </a:solidFill>
              </a:rPr>
              <a:t>次要数据文件</a:t>
            </a:r>
            <a:r>
              <a:rPr lang="zh-CN" altLang="en-US" sz="2800" dirty="0" smtClean="0"/>
              <a:t>：</a:t>
            </a:r>
            <a:endParaRPr lang="en-US" altLang="zh-CN" sz="2800" dirty="0" smtClean="0"/>
          </a:p>
          <a:p>
            <a:pPr lvl="1">
              <a:spcBef>
                <a:spcPts val="200"/>
              </a:spcBef>
            </a:pPr>
            <a:r>
              <a:rPr lang="zh-CN" altLang="en-US" sz="2600" dirty="0" smtClean="0"/>
              <a:t>推荐扩展名是</a:t>
            </a:r>
            <a:r>
              <a:rPr lang="en-US" altLang="zh-CN" sz="2600" dirty="0" smtClean="0"/>
              <a:t>.</a:t>
            </a:r>
            <a:r>
              <a:rPr lang="en-US" altLang="zh-CN" sz="2600" dirty="0" err="1" smtClean="0"/>
              <a:t>ndf</a:t>
            </a:r>
            <a:r>
              <a:rPr lang="zh-CN" altLang="en-US" sz="2600" dirty="0" smtClean="0"/>
              <a:t>。</a:t>
            </a:r>
            <a:endParaRPr lang="en-US" altLang="zh-CN" sz="2600" dirty="0" smtClean="0"/>
          </a:p>
          <a:p>
            <a:pPr lvl="1">
              <a:spcBef>
                <a:spcPts val="200"/>
              </a:spcBef>
            </a:pPr>
            <a:r>
              <a:rPr lang="zh-CN" altLang="en-US" sz="2600" dirty="0" smtClean="0"/>
              <a:t>一个数据库可以包含</a:t>
            </a:r>
            <a:r>
              <a:rPr lang="en-US" altLang="zh-CN" sz="2600" dirty="0" smtClean="0"/>
              <a:t>0—n</a:t>
            </a:r>
            <a:r>
              <a:rPr lang="zh-CN" altLang="en-US" sz="2600" dirty="0" smtClean="0"/>
              <a:t>个次要数据文件。</a:t>
            </a:r>
            <a:endParaRPr lang="en-US" altLang="zh-CN" sz="2600" dirty="0" smtClean="0"/>
          </a:p>
          <a:p>
            <a:pPr lvl="1">
              <a:spcBef>
                <a:spcPts val="200"/>
              </a:spcBef>
            </a:pPr>
            <a:r>
              <a:rPr lang="zh-CN" altLang="en-US" sz="2600" dirty="0" smtClean="0"/>
              <a:t>可与主要数据文件存放在不同地方。</a:t>
            </a:r>
            <a:endParaRPr lang="zh-CN" altLang="en-US" sz="2800" dirty="0" smtClean="0">
              <a:solidFill>
                <a:srgbClr val="009900"/>
              </a:solidFill>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3B8855AD-DAAD-4254-8C50-A8D7F83BF973}" type="slidenum">
              <a:rPr lang="zh-CN" altLang="en-US">
                <a:solidFill>
                  <a:schemeClr val="bg1"/>
                </a:solidFill>
                <a:latin typeface="Verdana" panose="020B0604030504040204" pitchFamily="34" charset="0"/>
                <a:ea typeface="宋体" panose="02010600030101010101" pitchFamily="2" charset="-122"/>
              </a:rPr>
              <a:pPr eaLnBrk="1" hangingPunct="1"/>
              <a:t>34</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3193183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738188" y="366936"/>
            <a:ext cx="7762875" cy="685800"/>
          </a:xfrm>
        </p:spPr>
        <p:txBody>
          <a:bodyPr/>
          <a:lstStyle/>
          <a:p>
            <a:r>
              <a:rPr lang="en-US" altLang="zh-CN" dirty="0" smtClean="0"/>
              <a:t>2.</a:t>
            </a:r>
            <a:r>
              <a:rPr lang="zh-CN" altLang="en-US" dirty="0" smtClean="0"/>
              <a:t>日志文件</a:t>
            </a:r>
          </a:p>
        </p:txBody>
      </p:sp>
      <p:sp>
        <p:nvSpPr>
          <p:cNvPr id="13315" name="内容占位符 2"/>
          <p:cNvSpPr>
            <a:spLocks noGrp="1"/>
          </p:cNvSpPr>
          <p:nvPr>
            <p:ph idx="1"/>
          </p:nvPr>
        </p:nvSpPr>
        <p:spPr>
          <a:xfrm>
            <a:off x="457200" y="1357313"/>
            <a:ext cx="8229600" cy="4814887"/>
          </a:xfrm>
        </p:spPr>
        <p:txBody>
          <a:bodyPr/>
          <a:lstStyle/>
          <a:p>
            <a:r>
              <a:rPr lang="zh-CN" altLang="en-US" smtClean="0"/>
              <a:t>推荐扩展名为</a:t>
            </a:r>
            <a:r>
              <a:rPr lang="en-US" altLang="zh-CN" smtClean="0"/>
              <a:t>.ldf</a:t>
            </a:r>
            <a:r>
              <a:rPr lang="zh-CN" altLang="en-US" smtClean="0"/>
              <a:t>。</a:t>
            </a:r>
            <a:endParaRPr lang="en-US" altLang="zh-CN" smtClean="0"/>
          </a:p>
          <a:p>
            <a:r>
              <a:rPr lang="zh-CN" altLang="en-US" smtClean="0"/>
              <a:t>用于存放恢复数据库的所有日志信息。</a:t>
            </a:r>
            <a:endParaRPr lang="en-US" altLang="zh-CN" smtClean="0"/>
          </a:p>
          <a:p>
            <a:r>
              <a:rPr lang="zh-CN" altLang="en-US" smtClean="0"/>
              <a:t>每个数据库有</a:t>
            </a:r>
            <a:r>
              <a:rPr lang="en-US" altLang="zh-CN" smtClean="0"/>
              <a:t>1—n</a:t>
            </a:r>
            <a:r>
              <a:rPr lang="zh-CN" altLang="en-US" smtClean="0"/>
              <a:t>个日志文件。</a:t>
            </a:r>
          </a:p>
          <a:p>
            <a:endParaRPr lang="zh-CN" altLang="en-US" smtClean="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CE9E3C61-D874-45AD-BB52-988B2561F45F}" type="slidenum">
              <a:rPr lang="zh-CN" altLang="en-US">
                <a:solidFill>
                  <a:schemeClr val="bg1"/>
                </a:solidFill>
                <a:latin typeface="Verdana" panose="020B0604030504040204" pitchFamily="34" charset="0"/>
                <a:ea typeface="宋体" panose="02010600030101010101" pitchFamily="2" charset="-122"/>
              </a:rPr>
              <a:pPr eaLnBrk="1" hangingPunct="1"/>
              <a:t>35</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3153620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38188" y="366936"/>
            <a:ext cx="7762875" cy="685800"/>
          </a:xfrm>
        </p:spPr>
        <p:txBody>
          <a:bodyPr/>
          <a:lstStyle/>
          <a:p>
            <a:r>
              <a:rPr lang="en-US" altLang="zh-CN" dirty="0"/>
              <a:t>A.3.2</a:t>
            </a:r>
            <a:r>
              <a:rPr lang="en-US" altLang="zh-CN" dirty="0" smtClean="0"/>
              <a:t> </a:t>
            </a:r>
            <a:r>
              <a:rPr lang="zh-CN" altLang="en-US" dirty="0" smtClean="0"/>
              <a:t>数据库文件的属性</a:t>
            </a:r>
          </a:p>
        </p:txBody>
      </p:sp>
      <p:sp>
        <p:nvSpPr>
          <p:cNvPr id="18435" name="内容占位符 2"/>
          <p:cNvSpPr>
            <a:spLocks noGrp="1"/>
          </p:cNvSpPr>
          <p:nvPr>
            <p:ph idx="1"/>
          </p:nvPr>
        </p:nvSpPr>
        <p:spPr>
          <a:xfrm>
            <a:off x="457200" y="1357313"/>
            <a:ext cx="8258175" cy="4814887"/>
          </a:xfrm>
        </p:spPr>
        <p:txBody>
          <a:bodyPr/>
          <a:lstStyle/>
          <a:p>
            <a:r>
              <a:rPr lang="zh-CN" altLang="en-US" sz="3200" dirty="0" smtClean="0">
                <a:solidFill>
                  <a:srgbClr val="FF0000"/>
                </a:solidFill>
              </a:rPr>
              <a:t>文件名及其位置</a:t>
            </a:r>
            <a:r>
              <a:rPr lang="zh-CN" altLang="en-US" sz="3200" dirty="0" smtClean="0"/>
              <a:t>：每个文件都有一个逻辑文件名和物理文件名及物理存储位置</a:t>
            </a:r>
            <a:r>
              <a:rPr lang="zh-CN" altLang="en-US" sz="3200" dirty="0"/>
              <a:t>。</a:t>
            </a:r>
            <a:endParaRPr lang="en-US" altLang="zh-CN" sz="3200" dirty="0" smtClean="0"/>
          </a:p>
          <a:p>
            <a:r>
              <a:rPr lang="zh-CN" altLang="en-US" sz="3200" dirty="0" smtClean="0">
                <a:solidFill>
                  <a:srgbClr val="FF0000"/>
                </a:solidFill>
              </a:rPr>
              <a:t>初始大小</a:t>
            </a:r>
            <a:r>
              <a:rPr lang="zh-CN" altLang="en-US" sz="3200" dirty="0" smtClean="0"/>
              <a:t>：可以指定每个文件的初始大小</a:t>
            </a:r>
          </a:p>
          <a:p>
            <a:r>
              <a:rPr lang="zh-CN" altLang="en-US" sz="3200" dirty="0" smtClean="0">
                <a:solidFill>
                  <a:srgbClr val="FF0000"/>
                </a:solidFill>
              </a:rPr>
              <a:t>增长方式</a:t>
            </a:r>
            <a:r>
              <a:rPr lang="zh-CN" altLang="en-US" sz="3200" dirty="0" smtClean="0"/>
              <a:t>：可以指定文件是否自动增长。</a:t>
            </a:r>
          </a:p>
          <a:p>
            <a:r>
              <a:rPr lang="zh-CN" altLang="en-US" sz="3200" dirty="0" smtClean="0">
                <a:solidFill>
                  <a:srgbClr val="FF0000"/>
                </a:solidFill>
              </a:rPr>
              <a:t>最大大小</a:t>
            </a:r>
            <a:r>
              <a:rPr lang="zh-CN" altLang="en-US" sz="3200" dirty="0" smtClean="0"/>
              <a:t>：可以指定文件增长的最大空间限制。</a:t>
            </a:r>
          </a:p>
          <a:p>
            <a:endParaRPr lang="zh-CN" altLang="en-US" sz="3200" dirty="0" smtClean="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4BD4B8F7-57D6-4527-9206-AED44BA81C83}" type="slidenum">
              <a:rPr lang="zh-CN" altLang="en-US">
                <a:solidFill>
                  <a:schemeClr val="bg1"/>
                </a:solidFill>
                <a:latin typeface="Verdana" panose="020B0604030504040204" pitchFamily="34" charset="0"/>
                <a:ea typeface="宋体" panose="02010600030101010101" pitchFamily="2" charset="-122"/>
              </a:rPr>
              <a:pPr eaLnBrk="1" hangingPunct="1"/>
              <a:t>36</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2922183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A.3.3 </a:t>
            </a:r>
            <a:r>
              <a:rPr lang="zh-CN" altLang="zh-CN" dirty="0"/>
              <a:t>创建数据库</a:t>
            </a:r>
            <a:endParaRPr lang="zh-CN" altLang="en-US" dirty="0"/>
          </a:p>
        </p:txBody>
      </p:sp>
      <p:sp>
        <p:nvSpPr>
          <p:cNvPr id="3" name="内容占位符 2"/>
          <p:cNvSpPr>
            <a:spLocks noGrp="1"/>
          </p:cNvSpPr>
          <p:nvPr>
            <p:ph idx="1"/>
          </p:nvPr>
        </p:nvSpPr>
        <p:spPr>
          <a:xfrm>
            <a:off x="566738" y="1340768"/>
            <a:ext cx="8001000" cy="1005954"/>
          </a:xfrm>
        </p:spPr>
        <p:txBody>
          <a:bodyPr/>
          <a:lstStyle/>
          <a:p>
            <a:pPr lvl="0"/>
            <a:r>
              <a:rPr lang="zh-CN" altLang="zh-CN" sz="2800" dirty="0" smtClean="0"/>
              <a:t>在“数据库”</a:t>
            </a:r>
            <a:r>
              <a:rPr lang="zh-CN" altLang="zh-CN" sz="2800" dirty="0"/>
              <a:t>节点上右击鼠标</a:t>
            </a:r>
            <a:r>
              <a:rPr lang="zh-CN" altLang="zh-CN" sz="2800" dirty="0" smtClean="0"/>
              <a:t>，在</a:t>
            </a:r>
            <a:r>
              <a:rPr lang="zh-CN" altLang="zh-CN" sz="2800" dirty="0"/>
              <a:t>弹出的快捷菜单中选择“新建数据库”</a:t>
            </a:r>
            <a:r>
              <a:rPr lang="zh-CN" altLang="zh-CN" sz="2800" dirty="0" smtClean="0"/>
              <a:t>命令</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37</a:t>
            </a:fld>
            <a:endParaRPr lang="zh-CN" altLang="en-US"/>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348880"/>
            <a:ext cx="6192688" cy="378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403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定义数据库文件</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38</a:t>
            </a:fld>
            <a:endParaRPr lang="zh-CN" altLang="en-US"/>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672" y="1340768"/>
            <a:ext cx="6698704" cy="472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8868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A.4 </a:t>
            </a:r>
            <a:r>
              <a:rPr lang="zh-CN" altLang="zh-CN" dirty="0"/>
              <a:t>删除数据库</a:t>
            </a:r>
            <a:endParaRPr lang="zh-CN" altLang="en-US" dirty="0"/>
          </a:p>
        </p:txBody>
      </p:sp>
      <p:sp>
        <p:nvSpPr>
          <p:cNvPr id="3" name="内容占位符 2"/>
          <p:cNvSpPr>
            <a:spLocks noGrp="1"/>
          </p:cNvSpPr>
          <p:nvPr>
            <p:ph idx="1"/>
          </p:nvPr>
        </p:nvSpPr>
        <p:spPr/>
        <p:txBody>
          <a:bodyPr/>
          <a:lstStyle/>
          <a:p>
            <a:r>
              <a:rPr lang="zh-CN" altLang="zh-CN" sz="3200" dirty="0" smtClean="0"/>
              <a:t>选中要删除的数据库，然后单击</a:t>
            </a:r>
            <a:r>
              <a:rPr lang="en-US" altLang="zh-CN" sz="3200" dirty="0" smtClean="0"/>
              <a:t>Delete</a:t>
            </a:r>
            <a:r>
              <a:rPr lang="zh-CN" altLang="zh-CN" sz="3200" dirty="0" smtClean="0"/>
              <a:t>键，</a:t>
            </a:r>
            <a:endParaRPr lang="en-US" altLang="zh-CN" sz="3200" dirty="0" smtClean="0"/>
          </a:p>
          <a:p>
            <a:r>
              <a:rPr lang="zh-CN" altLang="zh-CN" sz="3200" dirty="0" smtClean="0"/>
              <a:t>或者在</a:t>
            </a:r>
            <a:r>
              <a:rPr lang="zh-CN" altLang="zh-CN" sz="3200" dirty="0"/>
              <a:t>要删除的数据库上右击鼠标，然后在弹出的菜单中选择</a:t>
            </a:r>
            <a:r>
              <a:rPr lang="zh-CN" altLang="zh-CN" sz="3200"/>
              <a:t>“删除”</a:t>
            </a:r>
            <a:r>
              <a:rPr lang="zh-CN" altLang="zh-CN" sz="3200" smtClean="0"/>
              <a:t>命令</a:t>
            </a:r>
            <a:r>
              <a:rPr lang="zh-CN" altLang="en-US" sz="3200" smtClean="0"/>
              <a:t>。</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39</a:t>
            </a:fld>
            <a:endParaRPr lang="zh-CN" altLang="en-US"/>
          </a:p>
        </p:txBody>
      </p:sp>
    </p:spTree>
    <p:extLst>
      <p:ext uri="{BB962C8B-B14F-4D97-AF65-F5344CB8AC3E}">
        <p14:creationId xmlns:p14="http://schemas.microsoft.com/office/powerpoint/2010/main" val="217784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a:t>
            </a:r>
            <a:r>
              <a:rPr lang="zh-CN" altLang="zh-CN" dirty="0" smtClean="0"/>
              <a:t>组件</a:t>
            </a:r>
            <a:endParaRPr lang="zh-CN" altLang="en-US" dirty="0"/>
          </a:p>
        </p:txBody>
      </p:sp>
      <p:sp>
        <p:nvSpPr>
          <p:cNvPr id="3" name="内容占位符 2"/>
          <p:cNvSpPr>
            <a:spLocks noGrp="1"/>
          </p:cNvSpPr>
          <p:nvPr>
            <p:ph idx="1"/>
          </p:nvPr>
        </p:nvSpPr>
        <p:spPr>
          <a:xfrm>
            <a:off x="566738" y="1414934"/>
            <a:ext cx="8001000" cy="4462338"/>
          </a:xfrm>
        </p:spPr>
        <p:txBody>
          <a:bodyPr/>
          <a:lstStyle/>
          <a:p>
            <a:r>
              <a:rPr lang="en-US" altLang="zh-CN" dirty="0" smtClean="0"/>
              <a:t>SQL </a:t>
            </a:r>
            <a:r>
              <a:rPr lang="en-US" altLang="zh-CN" dirty="0"/>
              <a:t>Server </a:t>
            </a:r>
            <a:r>
              <a:rPr lang="zh-CN" altLang="zh-CN" dirty="0"/>
              <a:t>数据库</a:t>
            </a:r>
            <a:r>
              <a:rPr lang="zh-CN" altLang="zh-CN" dirty="0" smtClean="0"/>
              <a:t>引擎</a:t>
            </a:r>
            <a:endParaRPr lang="en-US" altLang="zh-CN" dirty="0" smtClean="0"/>
          </a:p>
          <a:p>
            <a:r>
              <a:rPr lang="en-US" altLang="zh-CN" dirty="0"/>
              <a:t>Analysis </a:t>
            </a:r>
            <a:r>
              <a:rPr lang="en-US" altLang="zh-CN" dirty="0" smtClean="0"/>
              <a:t>Services</a:t>
            </a:r>
          </a:p>
          <a:p>
            <a:r>
              <a:rPr lang="en-US" altLang="zh-CN" dirty="0"/>
              <a:t>Reporting </a:t>
            </a:r>
            <a:r>
              <a:rPr lang="en-US" altLang="zh-CN" dirty="0" smtClean="0"/>
              <a:t>Services</a:t>
            </a:r>
          </a:p>
          <a:p>
            <a:r>
              <a:rPr lang="en-US" altLang="zh-CN" dirty="0"/>
              <a:t>Integration Services</a:t>
            </a:r>
            <a:endParaRPr lang="zh-CN" altLang="en-US"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a:t>
            </a:fld>
            <a:endParaRPr lang="zh-CN" altLang="en-US"/>
          </a:p>
        </p:txBody>
      </p:sp>
    </p:spTree>
    <p:extLst>
      <p:ext uri="{BB962C8B-B14F-4D97-AF65-F5344CB8AC3E}">
        <p14:creationId xmlns:p14="http://schemas.microsoft.com/office/powerpoint/2010/main" val="323067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管理工具</a:t>
            </a:r>
            <a:endParaRPr lang="zh-CN" altLang="en-US" b="0" dirty="0"/>
          </a:p>
        </p:txBody>
      </p:sp>
      <p:sp>
        <p:nvSpPr>
          <p:cNvPr id="3" name="内容占位符 2"/>
          <p:cNvSpPr>
            <a:spLocks noGrp="1"/>
          </p:cNvSpPr>
          <p:nvPr>
            <p:ph idx="1"/>
          </p:nvPr>
        </p:nvSpPr>
        <p:spPr>
          <a:xfrm>
            <a:off x="566738" y="1414934"/>
            <a:ext cx="8109718" cy="4678362"/>
          </a:xfrm>
        </p:spPr>
        <p:txBody>
          <a:bodyPr/>
          <a:lstStyle/>
          <a:p>
            <a:r>
              <a:rPr lang="en-US" altLang="zh-CN" dirty="0"/>
              <a:t>SQL Server Management </a:t>
            </a:r>
            <a:r>
              <a:rPr lang="en-US" altLang="zh-CN" dirty="0" smtClean="0"/>
              <a:t>Studio</a:t>
            </a:r>
          </a:p>
          <a:p>
            <a:r>
              <a:rPr lang="en-US" altLang="zh-CN" dirty="0"/>
              <a:t>SQL Server </a:t>
            </a:r>
            <a:r>
              <a:rPr lang="zh-CN" altLang="zh-CN" dirty="0"/>
              <a:t>配置管理</a:t>
            </a:r>
            <a:r>
              <a:rPr lang="zh-CN" altLang="zh-CN" dirty="0" smtClean="0"/>
              <a:t>器</a:t>
            </a:r>
            <a:endParaRPr lang="en-US" altLang="zh-CN" dirty="0" smtClean="0"/>
          </a:p>
          <a:p>
            <a:r>
              <a:rPr lang="en-US" altLang="zh-CN" dirty="0"/>
              <a:t>SQL Server </a:t>
            </a:r>
            <a:r>
              <a:rPr lang="en-US" altLang="zh-CN" dirty="0" smtClean="0"/>
              <a:t>Profiler</a:t>
            </a:r>
          </a:p>
          <a:p>
            <a:r>
              <a:rPr lang="zh-CN" altLang="zh-CN" dirty="0"/>
              <a:t>数据库引擎优化</a:t>
            </a:r>
            <a:r>
              <a:rPr lang="zh-CN" altLang="zh-CN" dirty="0" smtClean="0"/>
              <a:t>顾问</a:t>
            </a:r>
            <a:endParaRPr lang="en-US" altLang="zh-CN" dirty="0" smtClean="0"/>
          </a:p>
          <a:p>
            <a:r>
              <a:rPr lang="en-US" altLang="zh-CN" sz="3200" dirty="0"/>
              <a:t>Business Intelligence </a:t>
            </a:r>
            <a:r>
              <a:rPr lang="en-US" altLang="zh-CN" sz="3200" dirty="0" smtClean="0"/>
              <a:t>Development Studio</a:t>
            </a:r>
          </a:p>
          <a:p>
            <a:r>
              <a:rPr lang="zh-CN" altLang="zh-CN" sz="3200" dirty="0"/>
              <a:t>连接组件</a:t>
            </a:r>
            <a:endParaRPr lang="zh-CN" altLang="en-US" sz="3200" b="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a:t>
            </a:fld>
            <a:endParaRPr lang="zh-CN" altLang="en-US"/>
          </a:p>
        </p:txBody>
      </p:sp>
    </p:spTree>
    <p:extLst>
      <p:ext uri="{BB962C8B-B14F-4D97-AF65-F5344CB8AC3E}">
        <p14:creationId xmlns:p14="http://schemas.microsoft.com/office/powerpoint/2010/main" val="317019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04800"/>
            <a:ext cx="8424935" cy="819150"/>
          </a:xfrm>
        </p:spPr>
        <p:txBody>
          <a:bodyPr/>
          <a:lstStyle/>
          <a:p>
            <a:r>
              <a:rPr lang="zh-CN" altLang="zh-CN" sz="3600" dirty="0"/>
              <a:t>安装</a:t>
            </a:r>
            <a:r>
              <a:rPr lang="en-US" altLang="zh-CN" sz="3600" dirty="0"/>
              <a:t>SQL Server 2008</a:t>
            </a:r>
            <a:r>
              <a:rPr lang="zh-CN" altLang="zh-CN" sz="3600" dirty="0"/>
              <a:t>需要的软硬件环境</a:t>
            </a:r>
            <a:endParaRPr lang="zh-CN" altLang="en-US" sz="3600" dirty="0"/>
          </a:p>
        </p:txBody>
      </p:sp>
      <p:sp>
        <p:nvSpPr>
          <p:cNvPr id="3" name="内容占位符 2"/>
          <p:cNvSpPr>
            <a:spLocks noGrp="1"/>
          </p:cNvSpPr>
          <p:nvPr>
            <p:ph idx="1"/>
          </p:nvPr>
        </p:nvSpPr>
        <p:spPr>
          <a:xfrm>
            <a:off x="566738" y="1340768"/>
            <a:ext cx="8001000" cy="4752528"/>
          </a:xfrm>
        </p:spPr>
        <p:txBody>
          <a:bodyPr/>
          <a:lstStyle/>
          <a:p>
            <a:r>
              <a:rPr lang="zh-CN" altLang="zh-CN" sz="2800" dirty="0"/>
              <a:t>系统</a:t>
            </a:r>
            <a:r>
              <a:rPr lang="zh-CN" altLang="zh-CN" sz="2800" dirty="0" smtClean="0"/>
              <a:t>要求</a:t>
            </a:r>
            <a:endParaRPr lang="en-US" altLang="zh-CN" sz="2800" dirty="0" smtClean="0"/>
          </a:p>
          <a:p>
            <a:pPr lvl="1"/>
            <a:r>
              <a:rPr lang="en-US" altLang="zh-CN" sz="2600" dirty="0"/>
              <a:t>.NET Framework 3.5</a:t>
            </a:r>
            <a:r>
              <a:rPr lang="zh-CN" altLang="zh-CN" sz="2600" dirty="0"/>
              <a:t>、</a:t>
            </a:r>
            <a:r>
              <a:rPr lang="en-US" altLang="zh-CN" sz="2600" dirty="0"/>
              <a:t>Windows Installer 4.5 </a:t>
            </a:r>
            <a:r>
              <a:rPr lang="zh-CN" altLang="zh-CN" sz="2600" dirty="0"/>
              <a:t>或更高版本，以及</a:t>
            </a:r>
            <a:r>
              <a:rPr lang="en-US" altLang="zh-CN" sz="2600" dirty="0"/>
              <a:t> Microsoft </a:t>
            </a:r>
            <a:r>
              <a:rPr lang="zh-CN" altLang="zh-CN" sz="2600" dirty="0"/>
              <a:t>数据访问组件</a:t>
            </a:r>
            <a:r>
              <a:rPr lang="en-US" altLang="zh-CN" sz="2600" dirty="0"/>
              <a:t> (MDAC) 2.8 SP1 </a:t>
            </a:r>
            <a:r>
              <a:rPr lang="zh-CN" altLang="zh-CN" sz="2600" dirty="0"/>
              <a:t>或更高</a:t>
            </a:r>
            <a:r>
              <a:rPr lang="zh-CN" altLang="zh-CN" sz="2600" dirty="0" smtClean="0"/>
              <a:t>版本</a:t>
            </a:r>
            <a:r>
              <a:rPr lang="zh-CN" altLang="en-US" sz="2600" dirty="0" smtClean="0"/>
              <a:t>。</a:t>
            </a:r>
            <a:endParaRPr lang="en-US" altLang="zh-CN" sz="2600" dirty="0" smtClean="0"/>
          </a:p>
          <a:p>
            <a:pPr lvl="1"/>
            <a:r>
              <a:rPr lang="zh-CN" altLang="zh-CN" sz="2600" dirty="0" smtClean="0"/>
              <a:t>处理器</a:t>
            </a:r>
            <a:r>
              <a:rPr lang="zh-CN" altLang="en-US" sz="2600" dirty="0" smtClean="0"/>
              <a:t>：</a:t>
            </a:r>
            <a:r>
              <a:rPr lang="en-US" altLang="zh-CN" sz="2600" dirty="0"/>
              <a:t> Pentium III </a:t>
            </a:r>
            <a:r>
              <a:rPr lang="zh-CN" altLang="zh-CN" sz="2600" dirty="0"/>
              <a:t>兼容处理器或速度更快的</a:t>
            </a:r>
            <a:r>
              <a:rPr lang="zh-CN" altLang="zh-CN" sz="2600" dirty="0" smtClean="0"/>
              <a:t>处理器</a:t>
            </a:r>
            <a:r>
              <a:rPr lang="zh-CN" altLang="en-US" sz="2600" dirty="0" smtClean="0"/>
              <a:t>；</a:t>
            </a:r>
            <a:r>
              <a:rPr lang="zh-CN" altLang="zh-CN" sz="2600" dirty="0" smtClean="0"/>
              <a:t>最低</a:t>
            </a:r>
            <a:r>
              <a:rPr lang="zh-CN" altLang="zh-CN" sz="2600" dirty="0"/>
              <a:t>：</a:t>
            </a:r>
            <a:r>
              <a:rPr lang="en-US" altLang="zh-CN" sz="2600" dirty="0"/>
              <a:t>1.0 GHz</a:t>
            </a:r>
            <a:r>
              <a:rPr lang="zh-CN" altLang="zh-CN" sz="2600" dirty="0"/>
              <a:t>，建议：</a:t>
            </a:r>
            <a:r>
              <a:rPr lang="en-US" altLang="zh-CN" sz="2600" dirty="0"/>
              <a:t>2.0 GHz </a:t>
            </a:r>
            <a:r>
              <a:rPr lang="zh-CN" altLang="zh-CN" sz="2600" dirty="0"/>
              <a:t>或速度更快的</a:t>
            </a:r>
            <a:r>
              <a:rPr lang="zh-CN" altLang="zh-CN" sz="2600" dirty="0" smtClean="0"/>
              <a:t>处理器</a:t>
            </a:r>
            <a:r>
              <a:rPr lang="zh-CN" altLang="en-US" sz="2600" dirty="0" smtClean="0"/>
              <a:t>。</a:t>
            </a:r>
            <a:endParaRPr lang="en-US" altLang="zh-CN" sz="2600" dirty="0" smtClean="0"/>
          </a:p>
          <a:p>
            <a:pPr lvl="1"/>
            <a:r>
              <a:rPr lang="zh-CN" altLang="zh-CN" sz="2600" dirty="0" smtClean="0"/>
              <a:t>操作系统</a:t>
            </a:r>
            <a:r>
              <a:rPr lang="zh-CN" altLang="en-US" sz="2600" dirty="0" smtClean="0"/>
              <a:t>：</a:t>
            </a:r>
            <a:r>
              <a:rPr lang="en-US" altLang="zh-CN" sz="2600" dirty="0"/>
              <a:t> Windows XP Professional </a:t>
            </a:r>
            <a:r>
              <a:rPr lang="en-US" altLang="zh-CN" sz="2600" dirty="0" smtClean="0"/>
              <a:t>SP2</a:t>
            </a:r>
            <a:r>
              <a:rPr lang="zh-CN" altLang="en-US" sz="2600" dirty="0" smtClean="0"/>
              <a:t>或更高</a:t>
            </a:r>
            <a:endParaRPr lang="en-US" altLang="zh-CN" sz="2600" dirty="0" smtClean="0"/>
          </a:p>
          <a:p>
            <a:pPr lvl="1"/>
            <a:r>
              <a:rPr lang="zh-CN" altLang="en-US" sz="2600" dirty="0"/>
              <a:t>内存：最小：</a:t>
            </a:r>
            <a:r>
              <a:rPr lang="en-US" altLang="zh-CN" sz="2600" dirty="0"/>
              <a:t>512 </a:t>
            </a:r>
            <a:r>
              <a:rPr lang="en-US" altLang="zh-CN" sz="2600" dirty="0" smtClean="0"/>
              <a:t>MB</a:t>
            </a:r>
            <a:r>
              <a:rPr lang="zh-CN" altLang="en-US" sz="2600" dirty="0" smtClean="0"/>
              <a:t>，建议</a:t>
            </a:r>
            <a:r>
              <a:rPr lang="zh-CN" altLang="en-US" sz="2600" dirty="0"/>
              <a:t>：</a:t>
            </a:r>
            <a:r>
              <a:rPr lang="en-US" altLang="zh-CN" sz="2600" dirty="0"/>
              <a:t>2.048 GB </a:t>
            </a:r>
            <a:r>
              <a:rPr lang="zh-CN" altLang="en-US" sz="2600" dirty="0"/>
              <a:t>或更</a:t>
            </a:r>
            <a:r>
              <a:rPr lang="zh-CN" altLang="en-US" sz="2600" dirty="0" smtClean="0"/>
              <a:t>大</a:t>
            </a:r>
            <a:endParaRPr lang="zh-CN" altLang="en-US" sz="2600" dirty="0"/>
          </a:p>
          <a:p>
            <a:pPr lvl="1"/>
            <a:endParaRPr lang="zh-CN" altLang="en-US" sz="24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a:t>
            </a:fld>
            <a:endParaRPr lang="zh-CN" altLang="en-US"/>
          </a:p>
        </p:txBody>
      </p:sp>
    </p:spTree>
    <p:extLst>
      <p:ext uri="{BB962C8B-B14F-4D97-AF65-F5344CB8AC3E}">
        <p14:creationId xmlns:p14="http://schemas.microsoft.com/office/powerpoint/2010/main" val="363698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磁盘空间</a:t>
            </a:r>
            <a:r>
              <a:rPr lang="zh-CN" altLang="zh-CN" dirty="0" smtClean="0"/>
              <a:t>要求</a:t>
            </a:r>
            <a:r>
              <a:rPr lang="zh-CN" altLang="en-US" dirty="0" smtClean="0"/>
              <a:t>（</a:t>
            </a:r>
            <a:r>
              <a:rPr lang="en-US" altLang="zh-CN" dirty="0" smtClean="0"/>
              <a:t>MB</a:t>
            </a:r>
            <a:r>
              <a:rPr lang="zh-CN" altLang="en-US" dirty="0" smtClean="0"/>
              <a:t>）</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200" dirty="0"/>
              <a:t>数据库引擎和数据文件、复制以及全文</a:t>
            </a:r>
            <a:r>
              <a:rPr lang="zh-CN" altLang="zh-CN" sz="3200" dirty="0" smtClean="0"/>
              <a:t>搜索</a:t>
            </a:r>
            <a:r>
              <a:rPr lang="zh-CN" altLang="en-US" sz="3200" dirty="0" smtClean="0"/>
              <a:t>：</a:t>
            </a:r>
            <a:r>
              <a:rPr lang="en-US" altLang="zh-CN" sz="3200" dirty="0" smtClean="0"/>
              <a:t>280</a:t>
            </a:r>
          </a:p>
          <a:p>
            <a:r>
              <a:rPr lang="en-US" altLang="zh-CN" sz="3200" dirty="0"/>
              <a:t>Analysis Services </a:t>
            </a:r>
            <a:r>
              <a:rPr lang="zh-CN" altLang="zh-CN" sz="3200" dirty="0"/>
              <a:t>和数据</a:t>
            </a:r>
            <a:r>
              <a:rPr lang="zh-CN" altLang="zh-CN" sz="3200" dirty="0" smtClean="0"/>
              <a:t>文件</a:t>
            </a:r>
            <a:r>
              <a:rPr lang="zh-CN" altLang="en-US" sz="3200" dirty="0" smtClean="0"/>
              <a:t>：</a:t>
            </a:r>
            <a:r>
              <a:rPr lang="en-US" altLang="zh-CN" sz="3200" dirty="0" smtClean="0"/>
              <a:t>90</a:t>
            </a:r>
          </a:p>
          <a:p>
            <a:r>
              <a:rPr lang="en-US" altLang="zh-CN" sz="3200" dirty="0"/>
              <a:t>Reporting Services </a:t>
            </a:r>
            <a:r>
              <a:rPr lang="zh-CN" altLang="zh-CN" sz="3200" dirty="0"/>
              <a:t>和报表</a:t>
            </a:r>
            <a:r>
              <a:rPr lang="zh-CN" altLang="zh-CN" sz="3200" dirty="0" smtClean="0"/>
              <a:t>管理器</a:t>
            </a:r>
            <a:r>
              <a:rPr lang="zh-CN" altLang="en-US" sz="3200" dirty="0" smtClean="0"/>
              <a:t>：</a:t>
            </a:r>
            <a:r>
              <a:rPr lang="en-US" altLang="zh-CN" sz="3200" dirty="0" smtClean="0"/>
              <a:t>120</a:t>
            </a:r>
          </a:p>
          <a:p>
            <a:r>
              <a:rPr lang="en-US" altLang="zh-CN" sz="3200" dirty="0" smtClean="0"/>
              <a:t>Integration Services</a:t>
            </a:r>
            <a:r>
              <a:rPr lang="zh-CN" altLang="en-US" sz="3200" dirty="0" smtClean="0"/>
              <a:t>：</a:t>
            </a:r>
            <a:r>
              <a:rPr lang="en-US" altLang="zh-CN" sz="3200" dirty="0" smtClean="0"/>
              <a:t>120</a:t>
            </a:r>
          </a:p>
          <a:p>
            <a:r>
              <a:rPr lang="zh-CN" altLang="zh-CN" sz="3200" dirty="0"/>
              <a:t>客户端</a:t>
            </a:r>
            <a:r>
              <a:rPr lang="zh-CN" altLang="zh-CN" sz="3200" dirty="0" smtClean="0"/>
              <a:t>组件</a:t>
            </a:r>
            <a:r>
              <a:rPr lang="zh-CN" altLang="en-US" sz="3200" dirty="0" smtClean="0"/>
              <a:t>：</a:t>
            </a:r>
            <a:r>
              <a:rPr lang="en-US" altLang="zh-CN" sz="3200" dirty="0" smtClean="0"/>
              <a:t>850</a:t>
            </a:r>
          </a:p>
          <a:p>
            <a:r>
              <a:rPr lang="zh-CN" altLang="zh-CN" sz="3200" dirty="0" smtClean="0"/>
              <a:t>联机丛书</a:t>
            </a:r>
            <a:r>
              <a:rPr lang="zh-CN" altLang="en-US" sz="3200" dirty="0" smtClean="0"/>
              <a:t>：</a:t>
            </a:r>
            <a:r>
              <a:rPr lang="en-US" altLang="zh-CN" sz="3200" dirty="0" smtClean="0"/>
              <a:t>240</a:t>
            </a:r>
          </a:p>
          <a:p>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a:t>
            </a:fld>
            <a:endParaRPr lang="zh-CN" altLang="en-US"/>
          </a:p>
        </p:txBody>
      </p:sp>
    </p:spTree>
    <p:extLst>
      <p:ext uri="{BB962C8B-B14F-4D97-AF65-F5344CB8AC3E}">
        <p14:creationId xmlns:p14="http://schemas.microsoft.com/office/powerpoint/2010/main" val="373576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A.1.4 </a:t>
            </a:r>
            <a:r>
              <a:rPr lang="zh-CN" altLang="zh-CN" dirty="0"/>
              <a:t>实例</a:t>
            </a:r>
            <a:endParaRPr lang="zh-CN" altLang="en-US" dirty="0"/>
          </a:p>
        </p:txBody>
      </p:sp>
      <p:sp>
        <p:nvSpPr>
          <p:cNvPr id="3" name="内容占位符 2"/>
          <p:cNvSpPr>
            <a:spLocks noGrp="1"/>
          </p:cNvSpPr>
          <p:nvPr>
            <p:ph idx="1"/>
          </p:nvPr>
        </p:nvSpPr>
        <p:spPr/>
        <p:txBody>
          <a:bodyPr/>
          <a:lstStyle/>
          <a:p>
            <a:pPr>
              <a:spcBef>
                <a:spcPts val="600"/>
              </a:spcBef>
            </a:pPr>
            <a:r>
              <a:rPr lang="en-US" altLang="zh-CN" sz="3200" dirty="0" smtClean="0"/>
              <a:t>SQL </a:t>
            </a:r>
            <a:r>
              <a:rPr lang="en-US" altLang="zh-CN" sz="3200" dirty="0"/>
              <a:t>Server</a:t>
            </a:r>
            <a:r>
              <a:rPr lang="zh-CN" altLang="zh-CN" sz="3200" dirty="0"/>
              <a:t>的一个实例代表一个独立的数据库管理系统，</a:t>
            </a:r>
            <a:r>
              <a:rPr lang="en-US" altLang="zh-CN" sz="3200" dirty="0"/>
              <a:t>SQL Server 2008</a:t>
            </a:r>
            <a:r>
              <a:rPr lang="zh-CN" altLang="zh-CN" sz="3200" dirty="0"/>
              <a:t>支持在同一台服务器上安装多个</a:t>
            </a:r>
            <a:r>
              <a:rPr lang="zh-CN" altLang="zh-CN" sz="3200" dirty="0" smtClean="0"/>
              <a:t>实例</a:t>
            </a:r>
            <a:r>
              <a:rPr lang="zh-CN" altLang="en-US" sz="3200" dirty="0"/>
              <a:t>。</a:t>
            </a:r>
            <a:endParaRPr lang="en-US" altLang="zh-CN" sz="3200" dirty="0" smtClean="0"/>
          </a:p>
          <a:p>
            <a:pPr>
              <a:spcBef>
                <a:spcPts val="600"/>
              </a:spcBef>
            </a:pPr>
            <a:r>
              <a:rPr lang="zh-CN" altLang="en-US" sz="3200" dirty="0" smtClean="0">
                <a:solidFill>
                  <a:srgbClr val="FF0000"/>
                </a:solidFill>
              </a:rPr>
              <a:t>默认实例</a:t>
            </a:r>
            <a:r>
              <a:rPr lang="zh-CN" altLang="en-US" sz="3200" dirty="0" smtClean="0"/>
              <a:t>：第一次安装的，实例名为计算机名；</a:t>
            </a:r>
            <a:endParaRPr lang="en-US" altLang="zh-CN" sz="3200" dirty="0" smtClean="0"/>
          </a:p>
          <a:p>
            <a:pPr>
              <a:spcBef>
                <a:spcPts val="600"/>
              </a:spcBef>
            </a:pPr>
            <a:r>
              <a:rPr lang="zh-CN" altLang="en-US" sz="3200" dirty="0" smtClean="0">
                <a:solidFill>
                  <a:srgbClr val="FF0000"/>
                </a:solidFill>
              </a:rPr>
              <a:t>命名实例</a:t>
            </a:r>
            <a:r>
              <a:rPr lang="zh-CN" altLang="en-US" sz="3200" dirty="0" smtClean="0"/>
              <a:t>：</a:t>
            </a:r>
            <a:r>
              <a:rPr lang="zh-CN" altLang="zh-CN" sz="3200" dirty="0"/>
              <a:t>命名</a:t>
            </a:r>
            <a:r>
              <a:rPr lang="zh-CN" altLang="zh-CN" sz="3200" dirty="0" smtClean="0"/>
              <a:t>实例表示</a:t>
            </a:r>
            <a:r>
              <a:rPr lang="zh-CN" altLang="zh-CN" sz="3200" dirty="0"/>
              <a:t>在安装过程中为实例指定了一个</a:t>
            </a:r>
            <a:r>
              <a:rPr lang="zh-CN" altLang="zh-CN" sz="3200" dirty="0" smtClean="0"/>
              <a:t>名称。</a:t>
            </a:r>
            <a:r>
              <a:rPr lang="zh-CN" altLang="en-US" sz="3200" dirty="0" smtClean="0"/>
              <a:t>完整实例名为：</a:t>
            </a:r>
            <a:endParaRPr lang="en-US" altLang="zh-CN" sz="3200" dirty="0" smtClean="0"/>
          </a:p>
          <a:p>
            <a:pPr lvl="1">
              <a:spcBef>
                <a:spcPts val="600"/>
              </a:spcBef>
            </a:pPr>
            <a:r>
              <a:rPr lang="zh-CN" altLang="zh-CN" sz="3200" dirty="0"/>
              <a:t>计算机名</a:t>
            </a:r>
            <a:r>
              <a:rPr lang="en-US" altLang="zh-CN" sz="3200" dirty="0"/>
              <a:t>\</a:t>
            </a:r>
            <a:r>
              <a:rPr lang="zh-CN" altLang="zh-CN" sz="3200" dirty="0"/>
              <a:t>命名实例名</a:t>
            </a:r>
            <a:endParaRPr lang="zh-CN" altLang="en-US" sz="3200" dirty="0"/>
          </a:p>
        </p:txBody>
      </p:sp>
      <p:sp>
        <p:nvSpPr>
          <p:cNvPr id="4" name="日期占位符 3"/>
          <p:cNvSpPr>
            <a:spLocks noGrp="1"/>
          </p:cNvSpPr>
          <p:nvPr>
            <p:ph type="dt" sz="half" idx="10"/>
          </p:nvPr>
        </p:nvSpPr>
        <p:spPr/>
        <p:txBody>
          <a:bodyPr/>
          <a:lstStyle/>
          <a:p>
            <a:pPr>
              <a:defRPr/>
            </a:pPr>
            <a:fld id="{659AE5B3-94B4-4BDE-9581-806EEB211DAF}" type="datetime8">
              <a:rPr lang="zh-CN" altLang="en-US" smtClean="0"/>
              <a:t>2016年3月11日9时56分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a:t>
            </a:fld>
            <a:endParaRPr lang="zh-CN" altLang="en-US"/>
          </a:p>
        </p:txBody>
      </p:sp>
    </p:spTree>
    <p:extLst>
      <p:ext uri="{BB962C8B-B14F-4D97-AF65-F5344CB8AC3E}">
        <p14:creationId xmlns:p14="http://schemas.microsoft.com/office/powerpoint/2010/main" val="27135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28625" y="0"/>
            <a:ext cx="8229600" cy="922338"/>
          </a:xfrm>
        </p:spPr>
        <p:txBody>
          <a:bodyPr/>
          <a:lstStyle/>
          <a:p>
            <a:pPr eaLnBrk="1" hangingPunct="1">
              <a:defRPr/>
            </a:pPr>
            <a:r>
              <a:rPr lang="zh-CN" altLang="en-US" dirty="0" smtClean="0">
                <a:latin typeface="+mj-ea"/>
              </a:rPr>
              <a:t>安装步骤</a:t>
            </a:r>
          </a:p>
        </p:txBody>
      </p:sp>
      <p:sp>
        <p:nvSpPr>
          <p:cNvPr id="18435" name="Rectangle 3"/>
          <p:cNvSpPr>
            <a:spLocks noGrp="1" noChangeArrowheads="1"/>
          </p:cNvSpPr>
          <p:nvPr>
            <p:ph idx="1"/>
          </p:nvPr>
        </p:nvSpPr>
        <p:spPr>
          <a:xfrm>
            <a:off x="357188" y="1285875"/>
            <a:ext cx="8210550" cy="4929188"/>
          </a:xfrm>
        </p:spPr>
        <p:txBody>
          <a:bodyPr/>
          <a:lstStyle/>
          <a:p>
            <a:pPr algn="just" eaLnBrk="1" hangingPunct="1"/>
            <a:r>
              <a:rPr lang="zh-CN" altLang="en-US" sz="3000" smtClean="0">
                <a:solidFill>
                  <a:srgbClr val="FF0000"/>
                </a:solidFill>
              </a:rPr>
              <a:t>第</a:t>
            </a:r>
            <a:r>
              <a:rPr lang="en-US" altLang="zh-CN" sz="3000" smtClean="0">
                <a:solidFill>
                  <a:srgbClr val="FF0000"/>
                </a:solidFill>
              </a:rPr>
              <a:t>1</a:t>
            </a:r>
            <a:r>
              <a:rPr lang="zh-CN" altLang="en-US" sz="3000" smtClean="0">
                <a:solidFill>
                  <a:srgbClr val="FF0000"/>
                </a:solidFill>
              </a:rPr>
              <a:t>步</a:t>
            </a:r>
            <a:r>
              <a:rPr lang="zh-CN" altLang="en-US" sz="3000" smtClean="0"/>
              <a:t>：插入自动运行的安装光盘或双击已经下载的</a:t>
            </a:r>
            <a:r>
              <a:rPr lang="en-US" altLang="zh-CN" sz="3000" smtClean="0"/>
              <a:t>SQL Server 2008</a:t>
            </a:r>
            <a:r>
              <a:rPr lang="zh-CN" altLang="en-US" sz="3000" smtClean="0"/>
              <a:t>安装程序，</a:t>
            </a:r>
            <a:r>
              <a:rPr lang="en-US" altLang="zh-CN" sz="3000" smtClean="0"/>
              <a:t>SQL Server 2008</a:t>
            </a:r>
            <a:r>
              <a:rPr lang="zh-CN" altLang="en-US" sz="3000" smtClean="0"/>
              <a:t>需要</a:t>
            </a:r>
            <a:r>
              <a:rPr lang="en-US" altLang="zh-CN" sz="3000" smtClean="0"/>
              <a:t>.NET Framework 3.5</a:t>
            </a:r>
            <a:r>
              <a:rPr lang="zh-CN" altLang="en-US" sz="3000" smtClean="0"/>
              <a:t>的支持，安装程序启动后会检测系统是否已经安装了</a:t>
            </a:r>
            <a:r>
              <a:rPr lang="en-US" altLang="zh-CN" sz="3000" smtClean="0"/>
              <a:t>.NET Framework 3.5</a:t>
            </a:r>
            <a:r>
              <a:rPr lang="zh-CN" altLang="en-US" sz="3000" smtClean="0"/>
              <a:t>。</a:t>
            </a:r>
          </a:p>
          <a:p>
            <a:pPr algn="just" eaLnBrk="1" hangingPunct="1"/>
            <a:r>
              <a:rPr lang="zh-CN" altLang="en-US" sz="3000" smtClean="0"/>
              <a:t>如果没有安装，则弹出要求安装的对话框，单击“确定”按钮，等待一段时间后进入“</a:t>
            </a:r>
            <a:r>
              <a:rPr lang="en-US" altLang="zh-CN" sz="3000" smtClean="0"/>
              <a:t>.NET Framework 3.5</a:t>
            </a:r>
            <a:r>
              <a:rPr lang="zh-CN" altLang="en-US" sz="3000" smtClean="0"/>
              <a:t>许可协议”窗口，同意许可条款并单击“安装”按钮开始安装，安装完成后单击“安装完成”窗口中的“退出”按钮即可。</a:t>
            </a:r>
          </a:p>
          <a:p>
            <a:pPr algn="just" eaLnBrk="1" hangingPunct="1"/>
            <a:endParaRPr lang="zh-CN" altLang="en-US" sz="3000" smtClean="0"/>
          </a:p>
          <a:p>
            <a:pPr algn="just" eaLnBrk="1" hangingPunct="1"/>
            <a:endParaRPr lang="en-US" altLang="zh-CN" sz="3000" smtClean="0">
              <a:latin typeface="宋体" panose="02010600030101010101" pitchFamily="2" charset="-122"/>
            </a:endParaRPr>
          </a:p>
        </p:txBody>
      </p:sp>
      <p:sp>
        <p:nvSpPr>
          <p:cNvPr id="6" name="灯片编号占位符 5"/>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굴림" panose="020B0600000101010101" pitchFamily="34" charset="-127"/>
              </a:defRPr>
            </a:lvl1pPr>
            <a:lvl2pPr marL="742950" indent="-285750" eaLnBrk="0" hangingPunct="0">
              <a:defRPr>
                <a:solidFill>
                  <a:schemeClr val="tx1"/>
                </a:solidFill>
                <a:latin typeface="Arial" panose="020B0604020202020204" pitchFamily="34" charset="0"/>
                <a:ea typeface="굴림" panose="020B0600000101010101" pitchFamily="34" charset="-127"/>
              </a:defRPr>
            </a:lvl2pPr>
            <a:lvl3pPr marL="1143000" indent="-228600" eaLnBrk="0" hangingPunct="0">
              <a:defRPr>
                <a:solidFill>
                  <a:schemeClr val="tx1"/>
                </a:solidFill>
                <a:latin typeface="Arial" panose="020B0604020202020204" pitchFamily="34" charset="0"/>
                <a:ea typeface="굴림" panose="020B0600000101010101" pitchFamily="34" charset="-127"/>
              </a:defRPr>
            </a:lvl3pPr>
            <a:lvl4pPr marL="1600200" indent="-228600" eaLnBrk="0" hangingPunct="0">
              <a:defRPr>
                <a:solidFill>
                  <a:schemeClr val="tx1"/>
                </a:solidFill>
                <a:latin typeface="Arial" panose="020B0604020202020204" pitchFamily="34" charset="0"/>
                <a:ea typeface="굴림" panose="020B0600000101010101" pitchFamily="34" charset="-127"/>
              </a:defRPr>
            </a:lvl4pPr>
            <a:lvl5pPr marL="2057400" indent="-228600" eaLnBrk="0" hangingPunct="0">
              <a:defRPr>
                <a:solidFill>
                  <a:schemeClr val="tx1"/>
                </a:solidFill>
                <a:latin typeface="Arial" panose="020B0604020202020204" pitchFamily="34" charset="0"/>
                <a:ea typeface="굴림"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eaLnBrk="1" hangingPunct="1"/>
            <a:fld id="{1FAED549-70B1-4C03-8D36-E793A0992F57}" type="slidenum">
              <a:rPr lang="zh-CN" altLang="en-US">
                <a:solidFill>
                  <a:schemeClr val="bg1"/>
                </a:solidFill>
                <a:latin typeface="Verdana" panose="020B0604030504040204" pitchFamily="34" charset="0"/>
                <a:ea typeface="宋体" panose="02010600030101010101" pitchFamily="2" charset="-122"/>
              </a:rPr>
              <a:pPr eaLnBrk="1" hangingPunct="1"/>
              <a:t>9</a:t>
            </a:fld>
            <a:r>
              <a:rPr lang="en-US" altLang="zh-CN">
                <a:solidFill>
                  <a:schemeClr val="bg1"/>
                </a:solidFill>
                <a:latin typeface="Verdana" panose="020B0604030504040204" pitchFamily="34" charset="0"/>
                <a:ea typeface="宋体" panose="02010600030101010101" pitchFamily="2" charset="-122"/>
              </a:rPr>
              <a:t>/37</a:t>
            </a:r>
          </a:p>
        </p:txBody>
      </p:sp>
    </p:spTree>
    <p:extLst>
      <p:ext uri="{BB962C8B-B14F-4D97-AF65-F5344CB8AC3E}">
        <p14:creationId xmlns:p14="http://schemas.microsoft.com/office/powerpoint/2010/main" val="96850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157257359</TotalTime>
  <Pages>0</Pages>
  <Words>1560</Words>
  <Characters>0</Characters>
  <Application>Microsoft Office PowerPoint</Application>
  <DocSecurity>0</DocSecurity>
  <PresentationFormat>全屏显示(4:3)</PresentationFormat>
  <Lines>0</Lines>
  <Paragraphs>213</Paragraphs>
  <Slides>39</Slides>
  <Notes>17</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39</vt:i4>
      </vt:variant>
    </vt:vector>
  </HeadingPairs>
  <TitlesOfParts>
    <vt:vector size="54" baseType="lpstr">
      <vt:lpstr>굴림</vt:lpstr>
      <vt:lpstr>仿宋_GB2312</vt:lpstr>
      <vt:lpstr>华文行楷</vt:lpstr>
      <vt:lpstr>华文隶书</vt:lpstr>
      <vt:lpstr>楷体_GB2312</vt:lpstr>
      <vt:lpstr>宋体</vt:lpstr>
      <vt:lpstr>Arial</vt:lpstr>
      <vt:lpstr>Calibri</vt:lpstr>
      <vt:lpstr>Times New Roman</vt:lpstr>
      <vt:lpstr>Verdana</vt:lpstr>
      <vt:lpstr>Wingdings</vt:lpstr>
      <vt:lpstr>bistu-jsjxy</vt:lpstr>
      <vt:lpstr>自定义设计方案</vt:lpstr>
      <vt:lpstr>1_bistu-jsjxy</vt:lpstr>
      <vt:lpstr>Photoshop.Image.9</vt:lpstr>
      <vt:lpstr>数据库系统教程</vt:lpstr>
      <vt:lpstr>附录A SQL Server 2008基础</vt:lpstr>
      <vt:lpstr>SQL Server 2008版本</vt:lpstr>
      <vt:lpstr>服务器组件</vt:lpstr>
      <vt:lpstr>管理工具</vt:lpstr>
      <vt:lpstr>安装SQL Server 2008需要的软硬件环境</vt:lpstr>
      <vt:lpstr>磁盘空间要求（MB）</vt:lpstr>
      <vt:lpstr>A.1.4 实例</vt:lpstr>
      <vt:lpstr>安装步骤</vt:lpstr>
      <vt:lpstr>安装步骤</vt:lpstr>
      <vt:lpstr>PowerPoint 演示文稿</vt:lpstr>
      <vt:lpstr>安装步骤</vt:lpstr>
      <vt:lpstr>PowerPoint 演示文稿</vt:lpstr>
      <vt:lpstr>安装步骤</vt:lpstr>
      <vt:lpstr>PowerPoint 演示文稿</vt:lpstr>
      <vt:lpstr>安装步骤</vt:lpstr>
      <vt:lpstr>安装步骤</vt:lpstr>
      <vt:lpstr>PowerPoint 演示文稿</vt:lpstr>
      <vt:lpstr>安装步骤</vt:lpstr>
      <vt:lpstr>PowerPoint 演示文稿</vt:lpstr>
      <vt:lpstr>安装说明</vt:lpstr>
      <vt:lpstr>PowerPoint 演示文稿</vt:lpstr>
      <vt:lpstr>安装说明</vt:lpstr>
      <vt:lpstr>PowerPoint 演示文稿</vt:lpstr>
      <vt:lpstr>安装说明</vt:lpstr>
      <vt:lpstr>PowerPoint 演示文稿</vt:lpstr>
      <vt:lpstr>PowerPoint 演示文稿</vt:lpstr>
      <vt:lpstr>A.2.2 设置SQL Server服务启动方式</vt:lpstr>
      <vt:lpstr>设置服务启动方式</vt:lpstr>
      <vt:lpstr>SQL Server Management Studio</vt:lpstr>
      <vt:lpstr>操作界面</vt:lpstr>
      <vt:lpstr>A.3 创建数据库</vt:lpstr>
      <vt:lpstr>A.3.1 数据库的组成</vt:lpstr>
      <vt:lpstr>1.数据文件</vt:lpstr>
      <vt:lpstr>2.日志文件</vt:lpstr>
      <vt:lpstr>A.3.2 数据库文件的属性</vt:lpstr>
      <vt:lpstr>A.3.3 创建数据库</vt:lpstr>
      <vt:lpstr>定义数据库文件</vt:lpstr>
      <vt:lpstr>A.4 删除数据库</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307</cp:revision>
  <cp:lastPrinted>1899-12-30T00:00:00Z</cp:lastPrinted>
  <dcterms:created xsi:type="dcterms:W3CDTF">2010-06-04T15:42:51Z</dcterms:created>
  <dcterms:modified xsi:type="dcterms:W3CDTF">2016-03-11T09:57:27Z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