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3" r:id="rId1"/>
    <p:sldMasterId id="2147484108" r:id="rId2"/>
    <p:sldMasterId id="2147483935" r:id="rId3"/>
  </p:sldMasterIdLst>
  <p:notesMasterIdLst>
    <p:notesMasterId r:id="rId29"/>
  </p:notesMasterIdLst>
  <p:sldIdLst>
    <p:sldId id="276" r:id="rId4"/>
    <p:sldId id="410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25" r:id="rId19"/>
    <p:sldId id="426" r:id="rId20"/>
    <p:sldId id="427" r:id="rId21"/>
    <p:sldId id="428" r:id="rId22"/>
    <p:sldId id="429" r:id="rId23"/>
    <p:sldId id="430" r:id="rId24"/>
    <p:sldId id="431" r:id="rId25"/>
    <p:sldId id="432" r:id="rId26"/>
    <p:sldId id="433" r:id="rId27"/>
    <p:sldId id="434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9AC"/>
    <a:srgbClr val="336600"/>
    <a:srgbClr val="008000"/>
    <a:srgbClr val="FF3399"/>
    <a:srgbClr val="004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06" autoAdjust="0"/>
    <p:restoredTop sz="86937" autoAdjust="0"/>
  </p:normalViewPr>
  <p:slideViewPr>
    <p:cSldViewPr>
      <p:cViewPr varScale="1">
        <p:scale>
          <a:sx n="61" d="100"/>
          <a:sy n="61" d="100"/>
        </p:scale>
        <p:origin x="1200" y="66"/>
      </p:cViewPr>
      <p:guideLst>
        <p:guide orient="horz" pos="2160"/>
        <p:guide pos="2877"/>
      </p:guideLst>
    </p:cSldViewPr>
  </p:slideViewPr>
  <p:outlineViewPr>
    <p:cViewPr>
      <p:scale>
        <a:sx n="33" d="100"/>
        <a:sy n="33" d="100"/>
      </p:scale>
      <p:origin x="0" y="327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B3771FB1-3F4C-425E-BD96-6AB3592DFAED}" type="datetimeFigureOut">
              <a:rPr lang="zh-CN" altLang="en-US"/>
              <a:pPr>
                <a:defRPr/>
              </a:pPr>
              <a:t>2016/3/11</a:t>
            </a:fld>
            <a:endParaRPr lang="zh-CN" altLang="en-US"/>
          </a:p>
        </p:txBody>
      </p:sp>
      <p:sp>
        <p:nvSpPr>
          <p:cNvPr id="5939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CDE88BB0-7D8B-4EE0-B0F7-358B00858D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078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开场白：</a:t>
            </a:r>
          </a:p>
        </p:txBody>
      </p:sp>
      <p:sp>
        <p:nvSpPr>
          <p:cNvPr id="6042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510CD81-6A4E-4D56-9E38-FBEBAFBCE54A}" type="slidenum">
              <a:rPr lang="zh-CN" altLang="en-US" sz="1200"/>
              <a:pPr algn="r"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47210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A42E9B35-62EB-4BB4-8A8C-12E1164EE066}" type="slidenum">
              <a:rPr lang="en-US" altLang="zh-CN"/>
              <a:pPr eaLnBrk="1" hangingPunct="1"/>
              <a:t>2</a:t>
            </a:fld>
            <a:endParaRPr lang="en-US" altLang="zh-C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23478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88BB0-7D8B-4EE0-B0F7-358B00858D32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430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BE886-8C36-4621-AD39-06BD98B5C955}" type="datetime8">
              <a:rPr lang="zh-CN" altLang="en-US" smtClean="0"/>
              <a:t>2016年3月11日10时52分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C3BA7-7BCD-4FB6-91FA-488D83A0FF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05E99-CD88-4A23-B57B-7ABD888C7F82}" type="datetime8">
              <a:rPr lang="zh-CN" altLang="en-US" smtClean="0"/>
              <a:t>2016年3月11日10时52分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C99E4-F12E-4A4A-B557-866B0D4CA4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5F118-FC4D-4BE3-B3A0-DF8E3384F4F9}" type="datetime8">
              <a:rPr lang="zh-CN" altLang="en-US" smtClean="0"/>
              <a:t>2016年3月11日10时52分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8DC01-70FE-46B3-B47B-5AD51869B4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66ABE9-4B62-463B-AEF1-865EA8357BD2}" type="datetime8">
              <a:rPr lang="zh-CN" altLang="en-US" smtClean="0"/>
              <a:t>2016年3月11日10时52分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C7EB8-8B6B-4E2B-B225-BB2A5A28A7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DB8A7-53BA-4D09-AB19-E54AD0BA3862}" type="datetime8">
              <a:rPr lang="zh-CN" altLang="en-US" smtClean="0"/>
              <a:t>2016年3月11日10时52分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F04F9-0169-424E-B69C-4CAF738DE6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5EBB6-85A6-49EA-8BCB-2C5CB55B3938}" type="datetime8">
              <a:rPr lang="zh-CN" altLang="en-US" smtClean="0"/>
              <a:t>2016年3月11日10时52分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71A95-44AD-4954-BE7F-42D7FA3FB3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2B138-8E82-4958-A3EB-653F63800575}" type="datetime8">
              <a:rPr lang="zh-CN" altLang="en-US" smtClean="0"/>
              <a:t>2016年3月11日10时52分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60D8DC-11F3-4D5E-81C5-732B1C8966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43E0C-3009-47CB-BA61-D4A4A9C885A2}" type="datetime8">
              <a:rPr lang="zh-CN" altLang="en-US" smtClean="0"/>
              <a:t>2016年3月11日10时52分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1B3B1-4DE7-4F73-A4DA-EA118528EB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96352-B0CF-465B-8CFA-09740373D237}" type="datetime8">
              <a:rPr lang="zh-CN" altLang="en-US" smtClean="0"/>
              <a:t>2016年3月11日10时52分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CAACE-5864-45BE-B551-96D9FB9906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A8F37-AEDD-434C-B4B7-69576ABA9940}" type="datetime8">
              <a:rPr lang="zh-CN" altLang="en-US" smtClean="0"/>
              <a:t>2016年3月11日10时52分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30AB4-3E55-4179-AE07-0D8AF134E0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E3594-4F98-44BB-A8B2-3AE0CE66A6A3}" type="datetime8">
              <a:rPr lang="zh-CN" altLang="en-US" smtClean="0"/>
              <a:t>2016年3月11日10时52分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BF95B-894D-4422-9D0F-521C270E0F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4200" b="1">
                <a:solidFill>
                  <a:srgbClr val="0039AC"/>
                </a:solidFill>
                <a:latin typeface="楷体_GB2312" pitchFamily="49" charset="-122"/>
                <a:ea typeface="楷体_GB2312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414934"/>
            <a:ext cx="8001000" cy="4678362"/>
          </a:xfrm>
        </p:spPr>
        <p:txBody>
          <a:bodyPr/>
          <a:lstStyle>
            <a:lvl1pPr>
              <a:lnSpc>
                <a:spcPct val="110000"/>
              </a:lnSpc>
              <a:defRPr sz="3600" b="1">
                <a:latin typeface="仿宋_GB2312" pitchFamily="49" charset="-122"/>
                <a:ea typeface="仿宋_GB2312" pitchFamily="49" charset="-122"/>
              </a:defRPr>
            </a:lvl1pPr>
            <a:lvl2pPr>
              <a:lnSpc>
                <a:spcPct val="110000"/>
              </a:lnSpc>
              <a:defRPr sz="3600" b="1">
                <a:latin typeface="仿宋_GB2312" pitchFamily="49" charset="-122"/>
                <a:ea typeface="仿宋_GB2312" pitchFamily="49" charset="-122"/>
              </a:defRPr>
            </a:lvl2pPr>
            <a:lvl3pPr>
              <a:lnSpc>
                <a:spcPct val="110000"/>
              </a:lnSpc>
              <a:defRPr sz="3400" b="1">
                <a:latin typeface="仿宋_GB2312" pitchFamily="49" charset="-122"/>
                <a:ea typeface="仿宋_GB2312" pitchFamily="49" charset="-122"/>
              </a:defRPr>
            </a:lvl3pPr>
            <a:lvl4pPr>
              <a:lnSpc>
                <a:spcPct val="110000"/>
              </a:lnSpc>
              <a:defRPr sz="3200" b="1">
                <a:latin typeface="仿宋_GB2312" pitchFamily="49" charset="-122"/>
                <a:ea typeface="仿宋_GB2312" pitchFamily="49" charset="-122"/>
              </a:defRPr>
            </a:lvl4pPr>
            <a:lvl5pPr>
              <a:lnSpc>
                <a:spcPct val="110000"/>
              </a:lnSpc>
              <a:defRPr sz="2800" b="1">
                <a:latin typeface="仿宋_GB2312" pitchFamily="49" charset="-122"/>
                <a:ea typeface="仿宋_GB2312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017713" cy="476250"/>
          </a:xfrm>
        </p:spPr>
        <p:txBody>
          <a:bodyPr/>
          <a:lstStyle>
            <a:lvl1pPr>
              <a:defRPr>
                <a:solidFill>
                  <a:srgbClr val="0039AC"/>
                </a:solidFill>
              </a:defRPr>
            </a:lvl1pPr>
          </a:lstStyle>
          <a:p>
            <a:pPr>
              <a:defRPr/>
            </a:pPr>
            <a:fld id="{724A2E20-08A1-4213-9834-F3F5FD683B7D}" type="datetime8">
              <a:rPr lang="zh-CN" altLang="en-US" smtClean="0"/>
              <a:t>2016年3月11日10时52分</a:t>
            </a:fld>
            <a:endParaRPr lang="zh-CN" alt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39AC"/>
                </a:solidFill>
              </a:defRPr>
            </a:lvl1pPr>
          </a:lstStyle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3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3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3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3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3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2E1F3-63DB-4794-8B9B-05B7CDE710F5}" type="datetime8">
              <a:rPr lang="zh-CN" altLang="en-US" smtClean="0"/>
              <a:t>2016年3月11日10时52分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063E5-3C42-442D-A01B-34C3D8C5A5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150BF-D01C-4AB0-8922-50F1EC97E749}" type="datetime8">
              <a:rPr lang="zh-CN" altLang="en-US" smtClean="0"/>
              <a:t>2016年3月11日10时52分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4F27-8E71-4346-B46F-B7F1DBEF43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84E21-3673-405E-A891-05C711B49772}" type="datetime8">
              <a:rPr lang="zh-CN" altLang="en-US" smtClean="0"/>
              <a:t>2016年3月11日10时52分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FA75A-9CD3-4210-ACDA-CD80BCE32B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11718-ADFC-4ADD-94F8-F069BB280897}" type="datetime8">
              <a:rPr lang="zh-CN" altLang="en-US" smtClean="0"/>
              <a:t>2016年3月11日10时52分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86B02-7ED5-4D2E-92B3-51DD707F87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E223EC-B907-4B76-A533-9FB3CAF4BA90}" type="datetime8">
              <a:rPr lang="zh-CN" altLang="en-US" smtClean="0"/>
              <a:t>2016年3月11日10时52分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42096-260C-44F2-A656-125442929E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2DD34-3441-4039-A226-93A4906A74DB}" type="datetime8">
              <a:rPr lang="zh-CN" altLang="en-US" smtClean="0"/>
              <a:t>2016年3月11日10时52分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D1105-F3D9-46BB-A993-7D61074FCD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3C9A0-66D1-4567-916D-FD743F46060E}" type="datetime8">
              <a:rPr lang="zh-CN" altLang="en-US" smtClean="0"/>
              <a:t>2016年3月11日10时52分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9D756-8184-44C4-AC9F-F1120727D1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99F4A-CD9F-44D6-9C87-2B67746A3B91}" type="datetime8">
              <a:rPr lang="zh-CN" altLang="en-US" smtClean="0"/>
              <a:t>2016年3月11日10时52分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D07694-7A35-4059-861F-1EB81CE80B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8C216-E41D-41C3-9234-A1EEB41103A2}" type="datetime8">
              <a:rPr lang="zh-CN" altLang="en-US" smtClean="0"/>
              <a:t>2016年3月11日10时52分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3FE90-8988-4DF5-8387-A5F5FE822D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9657D-2DDD-474C-BDAC-F7AAD00B72E0}" type="datetime8">
              <a:rPr lang="zh-CN" altLang="en-US" smtClean="0"/>
              <a:t>2016年3月11日10时52分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6A6CB-B22D-48A8-8F65-1738700AEA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0A474-CAEA-4D7B-B94C-F0533BFF30AB}" type="datetime8">
              <a:rPr lang="zh-CN" altLang="en-US" smtClean="0"/>
              <a:t>2016年3月11日10时52分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29998-F042-4915-918F-E357CB8E6C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7E2B9-ABB2-41EB-82AB-B5E6C7D13E74}" type="datetime8">
              <a:rPr lang="zh-CN" altLang="en-US" smtClean="0"/>
              <a:t>2016年3月11日10时52分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7713A-6030-441A-B8BB-EAA84B90BD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51FF7-D905-493B-9E7B-3C1BC7517839}" type="datetime8">
              <a:rPr lang="zh-CN" altLang="en-US" smtClean="0"/>
              <a:t>2016年3月11日10时52分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C98AA-0021-44F0-AB80-FA03EBCE7B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1BCC07-E3C2-4473-878E-746B63DF9330}" type="datetime8">
              <a:rPr lang="zh-CN" altLang="en-US" smtClean="0"/>
              <a:t>2016年3月11日10时52分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BEBE57-4C8F-48D1-81D6-13DCC504CD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B7646-7A4D-4480-A0F8-148FE4605488}" type="datetime8">
              <a:rPr lang="zh-CN" altLang="en-US" smtClean="0"/>
              <a:t>2016年3月11日10时52分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4BB54-1E93-449B-B45B-1353836FB2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54792-BBAE-45A4-A355-F15B364F8E0F}" type="datetime8">
              <a:rPr lang="zh-CN" altLang="en-US" smtClean="0"/>
              <a:t>2016年3月11日10时52分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AA9E0-CF9E-4E9E-9B2A-9A3C5D8BF8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9A8EC4-3D4E-4F5B-8406-2E5D5E132475}" type="datetime8">
              <a:rPr lang="zh-CN" altLang="en-US" smtClean="0"/>
              <a:t>2016年3月11日10时52分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97C66-AD64-4FB2-AEFA-FA6E792C04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AAC47-88C4-4F84-B8CC-045E7343DD34}" type="datetime8">
              <a:rPr lang="zh-CN" altLang="en-US" smtClean="0"/>
              <a:t>2016年3月11日10时52分</a:t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049F7-E9E9-4BF1-B3C1-52C9037D3B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63190-D04A-40AA-9F4F-57CDF889A0CC}" type="datetime8">
              <a:rPr lang="zh-CN" altLang="en-US" smtClean="0"/>
              <a:t>2016年3月11日10时52分</a:t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86E0C-19CD-47C2-84F4-CF27ED6A11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C00CB-93A2-46AE-8299-EB94098D4F65}" type="datetime8">
              <a:rPr lang="zh-CN" altLang="en-US" smtClean="0"/>
              <a:t>2016年3月11日10时52分</a:t>
            </a:fld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F2794-5070-464C-A2B0-9193E6D3A26A}" type="datetime8">
              <a:rPr lang="zh-CN" altLang="en-US" smtClean="0"/>
              <a:t>2016年3月11日10时52分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1898E-BD32-449F-9B98-4CA55A0C41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0CEA1-45E6-4101-971D-53A3B1AFD2CD}" type="datetime8">
              <a:rPr lang="zh-CN" altLang="en-US" smtClean="0"/>
              <a:t>2016年3月11日10时52分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76AE2B-EB6C-48B6-BFB7-511EC89600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AutoShape 4"/>
          <p:cNvSpPr>
            <a:spLocks/>
          </p:cNvSpPr>
          <p:nvPr/>
        </p:nvSpPr>
        <p:spPr bwMode="auto">
          <a:xfrm>
            <a:off x="609600" y="1158875"/>
            <a:ext cx="7958138" cy="109538"/>
          </a:xfrm>
          <a:custGeom>
            <a:avLst/>
            <a:gdLst>
              <a:gd name="T0" fmla="*/ 3163 w 1000"/>
              <a:gd name="T1" fmla="*/ 3163 h 1000"/>
              <a:gd name="T2" fmla="*/ 18437 w 1000"/>
              <a:gd name="T3" fmla="*/ 18437 h 100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T0" t="T1" r="T2" b="T3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mpd="sng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 cmpd="sng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3A39D162-CAB5-47D8-8BF7-BD2A27A88DD5}" type="datetime8">
              <a:rPr lang="zh-CN" altLang="en-US" smtClean="0"/>
              <a:t>2016年3月11日10时52分</a:t>
            </a:fld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42A9A5AF-B538-4E5E-AAC0-49B2352D77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177" name="Picture 9" descr="bistu-mark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77800" y="38100"/>
            <a:ext cx="164465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  <p:sldLayoutId id="2147484226" r:id="rId2"/>
    <p:sldLayoutId id="2147484195" r:id="rId3"/>
    <p:sldLayoutId id="2147484196" r:id="rId4"/>
    <p:sldLayoutId id="2147484197" r:id="rId5"/>
    <p:sldLayoutId id="2147484198" r:id="rId6"/>
    <p:sldLayoutId id="2147484227" r:id="rId7"/>
    <p:sldLayoutId id="2147484199" r:id="rId8"/>
    <p:sldLayoutId id="2147484200" r:id="rId9"/>
    <p:sldLayoutId id="2147484201" r:id="rId10"/>
    <p:sldLayoutId id="2147484202" r:id="rId11"/>
    <p:sldLayoutId id="2147484203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19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A741FDB-22B4-4ECB-BADE-DA6B4DE3B3AA}" type="datetime8">
              <a:rPr lang="zh-CN" altLang="en-US" smtClean="0"/>
              <a:t>2016年3月11日10时52分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A0D96D9-DC79-4F31-B366-B72B2B4787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1" r:id="rId8"/>
    <p:sldLayoutId id="2147484212" r:id="rId9"/>
    <p:sldLayoutId id="2147484213" r:id="rId10"/>
    <p:sldLayoutId id="2147484214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7"/>
          <p:cNvSpPr>
            <a:spLocks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3163 w 1000"/>
              <a:gd name="T1" fmla="*/ 3163 h 1000"/>
              <a:gd name="T2" fmla="*/ 18437 w 1000"/>
              <a:gd name="T3" fmla="*/ 18437 h 100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T0" t="T1" r="T2" b="T3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mpd="sng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8304213" y="6100763"/>
          <a:ext cx="48101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r:id="rId15" imgW="2780952" imgH="3288889" progId="Photoshop.Image.9">
                  <p:embed/>
                </p:oleObj>
              </mc:Choice>
              <mc:Fallback>
                <p:oleObj r:id="rId15" imgW="2780952" imgH="3288889" progId="Photoshop.Image.9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4213" y="6100763"/>
                        <a:ext cx="481012" cy="5683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A3B2C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DDDDD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62FB9EF-044A-414C-86CA-054A60E84A7C}" type="datetime8">
              <a:rPr lang="zh-CN" altLang="en-US" smtClean="0"/>
              <a:t>2016年3月11日10时52分</a:t>
            </a:fld>
            <a:endParaRPr lang="zh-CN" altLang="en-US"/>
          </a:p>
        </p:txBody>
      </p:sp>
      <p:sp>
        <p:nvSpPr>
          <p:cNvPr id="205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AD493B5A-B0D1-49E1-BEA3-B34C987238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16" r:id="rId2"/>
    <p:sldLayoutId id="2147484217" r:id="rId3"/>
    <p:sldLayoutId id="2147484218" r:id="rId4"/>
    <p:sldLayoutId id="2147484219" r:id="rId5"/>
    <p:sldLayoutId id="2147484220" r:id="rId6"/>
    <p:sldLayoutId id="2147484221" r:id="rId7"/>
    <p:sldLayoutId id="2147484222" r:id="rId8"/>
    <p:sldLayoutId id="2147484223" r:id="rId9"/>
    <p:sldLayoutId id="2147484224" r:id="rId10"/>
    <p:sldLayoutId id="2147484225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990600"/>
            <a:ext cx="7772400" cy="1371600"/>
          </a:xfrm>
        </p:spPr>
        <p:txBody>
          <a:bodyPr/>
          <a:lstStyle/>
          <a:p>
            <a:pPr algn="ctr" eaLnBrk="1" hangingPunct="1"/>
            <a:r>
              <a:rPr lang="zh-CN" altLang="en-US" sz="4800" smtClean="0">
                <a:latin typeface="华文行楷" pitchFamily="2" charset="-122"/>
                <a:ea typeface="华文行楷" pitchFamily="2" charset="-122"/>
              </a:rPr>
              <a:t>数据库系统教程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47813" y="2852738"/>
            <a:ext cx="6192539" cy="2448470"/>
          </a:xfrm>
        </p:spPr>
        <p:txBody>
          <a:bodyPr/>
          <a:lstStyle/>
          <a:p>
            <a:pPr marL="0" indent="0" algn="ctr" eaLnBrk="1" hangingPunct="1">
              <a:buFont typeface="Wingdings" pitchFamily="2" charset="2"/>
              <a:buNone/>
            </a:pPr>
            <a:endParaRPr lang="en-US" altLang="zh-CN" sz="2000" dirty="0" smtClean="0">
              <a:solidFill>
                <a:srgbClr val="FF0000"/>
              </a:solidFill>
              <a:latin typeface="华文隶书" pitchFamily="2" charset="-122"/>
              <a:ea typeface="华文隶书" pitchFamily="2" charset="-122"/>
            </a:endParaRPr>
          </a:p>
          <a:p>
            <a:pPr marL="0" indent="0" algn="ctr" eaLnBrk="1" hangingPunct="1">
              <a:buNone/>
            </a:pPr>
            <a:r>
              <a:rPr lang="zh-CN" altLang="en-US" sz="4000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附录</a:t>
            </a:r>
            <a:r>
              <a:rPr lang="en-US" altLang="zh-CN" sz="4000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B </a:t>
            </a:r>
            <a:r>
              <a:rPr lang="zh-CN" altLang="en-US" sz="4000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一些常用系统函数</a:t>
            </a:r>
            <a:endParaRPr lang="en-US" sz="4000" dirty="0" smtClean="0">
              <a:solidFill>
                <a:srgbClr val="FF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27713A-6030-441A-B8BB-EAA84B90BD0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DATENAME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200" dirty="0" smtClean="0"/>
              <a:t>作用</a:t>
            </a:r>
            <a:r>
              <a:rPr lang="zh-CN" altLang="zh-CN" sz="3200" dirty="0"/>
              <a:t>：返回代表指定日期的指定日期部分的字符串描述。</a:t>
            </a: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   DATENAME</a:t>
            </a:r>
            <a:r>
              <a:rPr lang="en-US" altLang="zh-CN" sz="3200" dirty="0">
                <a:solidFill>
                  <a:srgbClr val="FF0000"/>
                </a:solidFill>
              </a:rPr>
              <a:t>( </a:t>
            </a:r>
            <a:r>
              <a:rPr lang="zh-CN" altLang="zh-CN" sz="3200" dirty="0">
                <a:solidFill>
                  <a:srgbClr val="FF0000"/>
                </a:solidFill>
              </a:rPr>
              <a:t>datepart, date )</a:t>
            </a:r>
          </a:p>
          <a:p>
            <a:r>
              <a:rPr lang="zh-CN" altLang="zh-CN" sz="3200" dirty="0" smtClean="0"/>
              <a:t>返回</a:t>
            </a:r>
            <a:r>
              <a:rPr lang="zh-CN" altLang="zh-CN" sz="3200" dirty="0"/>
              <a:t>类型：</a:t>
            </a:r>
            <a:r>
              <a:rPr lang="en-US" altLang="zh-CN" sz="3200" dirty="0" err="1"/>
              <a:t>nvarchar</a:t>
            </a:r>
            <a:endParaRPr lang="zh-CN" altLang="zh-CN" sz="3200" dirty="0"/>
          </a:p>
          <a:p>
            <a:r>
              <a:rPr lang="zh-CN" altLang="zh-CN" sz="3200" dirty="0" smtClean="0"/>
              <a:t>例</a:t>
            </a:r>
            <a:r>
              <a:rPr lang="zh-CN" altLang="zh-CN" sz="3200" dirty="0"/>
              <a:t>5．得到系统当前日期中得到月份。</a:t>
            </a:r>
          </a:p>
          <a:p>
            <a:pPr marL="438150" lvl="1" indent="0">
              <a:buNone/>
            </a:pPr>
            <a:r>
              <a:rPr lang="en-US" altLang="zh-CN" sz="3200" dirty="0">
                <a:solidFill>
                  <a:srgbClr val="0000FF"/>
                </a:solidFill>
              </a:rPr>
              <a:t>SELECT DATENAME (month, GETDATE</a:t>
            </a:r>
            <a:r>
              <a:rPr lang="en-US" altLang="zh-CN" sz="3200" dirty="0" smtClean="0">
                <a:solidFill>
                  <a:srgbClr val="0000FF"/>
                </a:solidFill>
              </a:rPr>
              <a:t>())</a:t>
            </a:r>
          </a:p>
          <a:p>
            <a:pPr marL="438150" lvl="1" indent="0">
              <a:buNone/>
            </a:pPr>
            <a:r>
              <a:rPr lang="en-US" altLang="zh-CN" sz="3200" dirty="0" smtClean="0">
                <a:solidFill>
                  <a:srgbClr val="0000FF"/>
                </a:solidFill>
              </a:rPr>
              <a:t> </a:t>
            </a:r>
            <a:r>
              <a:rPr lang="en-US" altLang="zh-CN" sz="3200" dirty="0">
                <a:solidFill>
                  <a:srgbClr val="0000FF"/>
                </a:solidFill>
              </a:rPr>
              <a:t>AS 'Current month'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E5EA35-FD70-455D-AF61-819E49BC6546}" type="datetime8">
              <a:rPr lang="zh-CN" altLang="en-US" smtClean="0"/>
              <a:t>2016年3月11日10时52分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430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DATEPART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40768"/>
            <a:ext cx="8001000" cy="4678362"/>
          </a:xfrm>
        </p:spPr>
        <p:txBody>
          <a:bodyPr/>
          <a:lstStyle/>
          <a:p>
            <a:r>
              <a:rPr lang="zh-CN" altLang="zh-CN" sz="3200" dirty="0" smtClean="0"/>
              <a:t>作用</a:t>
            </a:r>
            <a:r>
              <a:rPr lang="zh-CN" altLang="zh-CN" sz="3200" dirty="0"/>
              <a:t>：返回代表给定日期的指定日期部分的整数。</a:t>
            </a:r>
          </a:p>
          <a:p>
            <a:pPr marL="0" indent="0">
              <a:buNone/>
            </a:pPr>
            <a:r>
              <a:rPr lang="en-US" altLang="zh-CN" sz="3200" dirty="0" smtClean="0"/>
              <a:t>   </a:t>
            </a:r>
            <a:r>
              <a:rPr lang="en-US" altLang="zh-CN" sz="3200" dirty="0" smtClean="0">
                <a:solidFill>
                  <a:srgbClr val="FF0000"/>
                </a:solidFill>
              </a:rPr>
              <a:t>DATEPART</a:t>
            </a:r>
            <a:r>
              <a:rPr lang="en-US" altLang="zh-CN" sz="3200" dirty="0">
                <a:solidFill>
                  <a:srgbClr val="FF0000"/>
                </a:solidFill>
              </a:rPr>
              <a:t>( </a:t>
            </a:r>
            <a:r>
              <a:rPr lang="zh-CN" altLang="zh-CN" sz="3200" dirty="0">
                <a:solidFill>
                  <a:srgbClr val="FF0000"/>
                </a:solidFill>
              </a:rPr>
              <a:t>datepart</a:t>
            </a:r>
            <a:r>
              <a:rPr lang="en-US" altLang="zh-CN" sz="3200" dirty="0">
                <a:solidFill>
                  <a:srgbClr val="FF0000"/>
                </a:solidFill>
              </a:rPr>
              <a:t>, date )</a:t>
            </a:r>
            <a:r>
              <a:rPr lang="en-US" altLang="zh-CN" sz="3200" dirty="0"/>
              <a:t> </a:t>
            </a:r>
            <a:endParaRPr lang="zh-CN" altLang="zh-CN" sz="3200" dirty="0"/>
          </a:p>
          <a:p>
            <a:r>
              <a:rPr lang="zh-CN" altLang="zh-CN" sz="3200" dirty="0" smtClean="0"/>
              <a:t>返回</a:t>
            </a:r>
            <a:r>
              <a:rPr lang="zh-CN" altLang="zh-CN" sz="3200" dirty="0"/>
              <a:t>类型：</a:t>
            </a:r>
            <a:r>
              <a:rPr lang="en-US" altLang="zh-CN" sz="3200" dirty="0" err="1"/>
              <a:t>int</a:t>
            </a:r>
            <a:endParaRPr lang="zh-CN" altLang="zh-CN" sz="3200" dirty="0"/>
          </a:p>
          <a:p>
            <a:r>
              <a:rPr lang="zh-CN" altLang="zh-CN" sz="3200" dirty="0"/>
              <a:t>例</a:t>
            </a:r>
            <a:r>
              <a:rPr lang="en-US" altLang="zh-CN" sz="3200" dirty="0"/>
              <a:t>6. </a:t>
            </a:r>
            <a:r>
              <a:rPr lang="zh-CN" altLang="zh-CN" sz="3200" dirty="0"/>
              <a:t>得到系统当前日期中得到年份。</a:t>
            </a:r>
          </a:p>
          <a:p>
            <a:pPr marL="438150" lvl="1" indent="0">
              <a:buNone/>
            </a:pPr>
            <a:r>
              <a:rPr lang="en-US" altLang="zh-CN" sz="3200" dirty="0">
                <a:solidFill>
                  <a:srgbClr val="0000FF"/>
                </a:solidFill>
              </a:rPr>
              <a:t>SELECT DATEPART (year, GETDATE()) </a:t>
            </a:r>
            <a:endParaRPr lang="en-US" altLang="zh-CN" sz="3200" dirty="0" smtClean="0">
              <a:solidFill>
                <a:srgbClr val="0000FF"/>
              </a:solidFill>
            </a:endParaRPr>
          </a:p>
          <a:p>
            <a:pPr marL="438150" lvl="1" indent="0">
              <a:buNone/>
            </a:pPr>
            <a:r>
              <a:rPr lang="en-US" altLang="zh-CN" sz="3200" dirty="0" smtClean="0">
                <a:solidFill>
                  <a:srgbClr val="0000FF"/>
                </a:solidFill>
              </a:rPr>
              <a:t>AS </a:t>
            </a:r>
            <a:r>
              <a:rPr lang="en-US" altLang="zh-CN" sz="3200" dirty="0">
                <a:solidFill>
                  <a:srgbClr val="0000FF"/>
                </a:solidFill>
              </a:rPr>
              <a:t>'Current year'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61E363-F676-4C5C-A07F-81B1E32E48E0}" type="datetime8">
              <a:rPr lang="zh-CN" altLang="en-US" smtClean="0"/>
              <a:t>2016年3月11日10时52分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869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DAY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200" dirty="0" smtClean="0"/>
              <a:t>作用</a:t>
            </a:r>
            <a:r>
              <a:rPr lang="zh-CN" altLang="zh-CN" sz="3200" dirty="0"/>
              <a:t>：返回指定日期的日部分的整数。</a:t>
            </a:r>
          </a:p>
          <a:p>
            <a:pPr marL="0" indent="0">
              <a:buNone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</a:t>
            </a:r>
            <a:r>
              <a:rPr lang="en-US" altLang="zh-CN" sz="3200" dirty="0" smtClean="0">
                <a:solidFill>
                  <a:srgbClr val="FF0000"/>
                </a:solidFill>
              </a:rPr>
              <a:t>DAY</a:t>
            </a:r>
            <a:r>
              <a:rPr lang="en-US" altLang="zh-CN" sz="3200" dirty="0">
                <a:solidFill>
                  <a:srgbClr val="FF0000"/>
                </a:solidFill>
              </a:rPr>
              <a:t>( date ) </a:t>
            </a:r>
            <a:endParaRPr lang="zh-CN" altLang="zh-CN" sz="3200" dirty="0">
              <a:solidFill>
                <a:srgbClr val="FF0000"/>
              </a:solidFill>
            </a:endParaRPr>
          </a:p>
          <a:p>
            <a:r>
              <a:rPr lang="zh-CN" altLang="zh-CN" sz="3200" dirty="0"/>
              <a:t>返回类型：</a:t>
            </a:r>
            <a:r>
              <a:rPr lang="en-US" altLang="zh-CN" sz="3200" dirty="0" err="1"/>
              <a:t>int</a:t>
            </a:r>
            <a:endParaRPr lang="zh-CN" altLang="zh-CN" sz="3200" dirty="0"/>
          </a:p>
          <a:p>
            <a:r>
              <a:rPr lang="zh-CN" altLang="zh-CN" sz="3200" dirty="0"/>
              <a:t>说明</a:t>
            </a:r>
            <a:r>
              <a:rPr lang="zh-CN" altLang="zh-CN" sz="3200" dirty="0" smtClean="0"/>
              <a:t>：等价</a:t>
            </a:r>
            <a:r>
              <a:rPr lang="zh-CN" altLang="zh-CN" sz="3200" dirty="0"/>
              <a:t>于 </a:t>
            </a:r>
            <a:r>
              <a:rPr lang="en-US" altLang="zh-CN" sz="3200" dirty="0"/>
              <a:t>DATEPART( day, date </a:t>
            </a:r>
            <a:r>
              <a:rPr lang="en-US" altLang="zh-CN" sz="3200" dirty="0" smtClean="0"/>
              <a:t>)</a:t>
            </a:r>
            <a:endParaRPr lang="zh-CN" altLang="zh-CN" sz="3200" dirty="0"/>
          </a:p>
          <a:p>
            <a:r>
              <a:rPr lang="zh-CN" altLang="zh-CN" sz="3200" dirty="0"/>
              <a:t>例</a:t>
            </a:r>
            <a:r>
              <a:rPr lang="en-US" altLang="zh-CN" sz="3200" dirty="0"/>
              <a:t>10.</a:t>
            </a:r>
            <a:r>
              <a:rPr lang="zh-CN" altLang="zh-CN" sz="3200" dirty="0"/>
              <a:t>返回当前日期的日部分。</a:t>
            </a:r>
          </a:p>
          <a:p>
            <a:pPr marL="0" indent="0">
              <a:buNone/>
            </a:pPr>
            <a:r>
              <a:rPr lang="en-US" altLang="zh-CN" sz="3200" dirty="0">
                <a:solidFill>
                  <a:srgbClr val="0000FF"/>
                </a:solidFill>
              </a:rPr>
              <a:t>SELECT DAY(</a:t>
            </a:r>
            <a:r>
              <a:rPr lang="en-US" altLang="zh-CN" sz="3200" dirty="0" err="1">
                <a:solidFill>
                  <a:srgbClr val="0000FF"/>
                </a:solidFill>
              </a:rPr>
              <a:t>getdate</a:t>
            </a:r>
            <a:r>
              <a:rPr lang="en-US" altLang="zh-CN" sz="3200" dirty="0">
                <a:solidFill>
                  <a:srgbClr val="0000FF"/>
                </a:solidFill>
              </a:rPr>
              <a:t>()) AS 'Day Number'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549ACE-A256-4D8A-A1F5-8966C7258D67}" type="datetime8">
              <a:rPr lang="zh-CN" altLang="en-US" smtClean="0"/>
              <a:t>2016年3月11日10时52分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515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作用</a:t>
            </a:r>
            <a:r>
              <a:rPr lang="zh-CN" altLang="zh-CN" dirty="0"/>
              <a:t>：返回指定日期的月份的整数。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MONTH </a:t>
            </a:r>
            <a:r>
              <a:rPr lang="en-US" altLang="zh-CN" dirty="0">
                <a:solidFill>
                  <a:srgbClr val="FF0000"/>
                </a:solidFill>
              </a:rPr>
              <a:t>( date )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zh-CN" altLang="zh-CN" dirty="0"/>
              <a:t>返回类型：</a:t>
            </a:r>
            <a:r>
              <a:rPr lang="en-US" altLang="zh-CN" dirty="0" err="1"/>
              <a:t>int</a:t>
            </a:r>
            <a:endParaRPr lang="zh-CN" altLang="zh-CN" dirty="0"/>
          </a:p>
          <a:p>
            <a:r>
              <a:rPr lang="zh-CN" altLang="zh-CN" dirty="0"/>
              <a:t>说明</a:t>
            </a:r>
            <a:r>
              <a:rPr lang="zh-CN" altLang="zh-CN" dirty="0" smtClean="0"/>
              <a:t>：等价于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zh-CN" dirty="0" smtClean="0"/>
              <a:t> </a:t>
            </a:r>
            <a:r>
              <a:rPr lang="en-US" altLang="zh-CN" dirty="0"/>
              <a:t>DATEPART( month, date )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133CE5-5E6E-4BBB-9666-9A6EFBD11F2A}" type="datetime8">
              <a:rPr lang="zh-CN" altLang="en-US" smtClean="0"/>
              <a:t>2016年3月11日10时52分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026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YEAR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作用</a:t>
            </a:r>
            <a:r>
              <a:rPr lang="zh-CN" altLang="zh-CN" dirty="0"/>
              <a:t>：返回指定日期中的年份的</a:t>
            </a:r>
            <a:r>
              <a:rPr lang="zh-CN" altLang="zh-CN" dirty="0" smtClean="0"/>
              <a:t>整数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YEAR </a:t>
            </a:r>
            <a:r>
              <a:rPr lang="en-US" altLang="zh-CN" dirty="0">
                <a:solidFill>
                  <a:srgbClr val="FF0000"/>
                </a:solidFill>
              </a:rPr>
              <a:t>( date )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zh-CN" altLang="zh-CN" dirty="0"/>
              <a:t>返回类型：</a:t>
            </a:r>
            <a:r>
              <a:rPr lang="en-US" altLang="zh-CN" dirty="0" err="1"/>
              <a:t>int</a:t>
            </a:r>
            <a:endParaRPr lang="zh-CN" altLang="zh-CN" dirty="0"/>
          </a:p>
          <a:p>
            <a:r>
              <a:rPr lang="zh-CN" altLang="zh-CN" dirty="0"/>
              <a:t>说明</a:t>
            </a:r>
            <a:r>
              <a:rPr lang="zh-CN" altLang="zh-CN" dirty="0" smtClean="0"/>
              <a:t>：等价</a:t>
            </a:r>
            <a:r>
              <a:rPr lang="zh-CN" altLang="zh-CN" dirty="0"/>
              <a:t>于</a:t>
            </a:r>
            <a:r>
              <a:rPr lang="en-US" altLang="zh-CN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DATEPART</a:t>
            </a:r>
            <a:r>
              <a:rPr lang="en-US" altLang="zh-CN" dirty="0"/>
              <a:t>( year, date )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6E4171-AEF9-40DE-B888-8147A87C35CD}" type="datetime8">
              <a:rPr lang="zh-CN" altLang="en-US" smtClean="0"/>
              <a:t>2016年3月11日10时52分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693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B.2 </a:t>
            </a:r>
            <a:r>
              <a:rPr lang="zh-CN" altLang="zh-CN" dirty="0"/>
              <a:t>字符串</a:t>
            </a:r>
            <a:r>
              <a:rPr lang="zh-CN" altLang="zh-CN" dirty="0" smtClean="0"/>
              <a:t>函数</a:t>
            </a:r>
            <a:r>
              <a:rPr lang="en-US" altLang="zh-CN" dirty="0" smtClean="0"/>
              <a:t>——LEFT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468052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zh-CN" sz="3000" dirty="0" smtClean="0"/>
              <a:t>作用</a:t>
            </a:r>
            <a:r>
              <a:rPr lang="zh-CN" altLang="zh-CN" sz="3000" dirty="0"/>
              <a:t>：返回从字符串</a:t>
            </a:r>
            <a:r>
              <a:rPr lang="zh-CN" altLang="zh-CN" sz="3000" dirty="0" smtClean="0"/>
              <a:t>左边指定</a:t>
            </a:r>
            <a:r>
              <a:rPr lang="zh-CN" altLang="zh-CN" sz="3000" dirty="0"/>
              <a:t>个数的字符串。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   LEFT (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char_exp</a:t>
            </a:r>
            <a:r>
              <a:rPr lang="en-US" altLang="zh-CN" sz="3000" dirty="0" smtClean="0">
                <a:solidFill>
                  <a:srgbClr val="FF0000"/>
                </a:solidFill>
              </a:rPr>
              <a:t>, 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int_exp</a:t>
            </a:r>
            <a:r>
              <a:rPr lang="en-US" altLang="zh-CN" sz="3000" dirty="0" smtClean="0">
                <a:solidFill>
                  <a:srgbClr val="FF0000"/>
                </a:solidFill>
              </a:rPr>
              <a:t>)</a:t>
            </a:r>
            <a:r>
              <a:rPr lang="en-US" altLang="zh-CN" sz="3000" dirty="0" smtClean="0"/>
              <a:t> </a:t>
            </a:r>
            <a:endParaRPr lang="zh-CN" altLang="zh-CN" sz="3000" dirty="0"/>
          </a:p>
          <a:p>
            <a:pPr lvl="0">
              <a:spcBef>
                <a:spcPts val="0"/>
              </a:spcBef>
            </a:pPr>
            <a:r>
              <a:rPr lang="zh-CN" altLang="zh-CN" sz="3000" dirty="0" smtClean="0"/>
              <a:t>char_exp：</a:t>
            </a:r>
            <a:r>
              <a:rPr lang="zh-CN" altLang="zh-CN" sz="3000" dirty="0"/>
              <a:t>字符串数据，可以是常量、变量或列</a:t>
            </a:r>
            <a:r>
              <a:rPr lang="zh-CN" altLang="zh-CN" sz="3000" dirty="0" smtClean="0"/>
              <a:t>名</a:t>
            </a:r>
            <a:endParaRPr lang="zh-CN" altLang="zh-CN" sz="3000" dirty="0"/>
          </a:p>
          <a:p>
            <a:pPr lvl="0">
              <a:spcBef>
                <a:spcPts val="0"/>
              </a:spcBef>
            </a:pPr>
            <a:r>
              <a:rPr lang="zh-CN" altLang="zh-CN" sz="3000" dirty="0" smtClean="0"/>
              <a:t>int_exp：</a:t>
            </a:r>
            <a:r>
              <a:rPr lang="zh-CN" altLang="zh-CN" sz="3000" dirty="0"/>
              <a:t>正整数，指定</a:t>
            </a:r>
            <a:r>
              <a:rPr lang="zh-CN" altLang="zh-CN" sz="3000" dirty="0" smtClean="0"/>
              <a:t>char_exp将</a:t>
            </a:r>
            <a:r>
              <a:rPr lang="zh-CN" altLang="zh-CN" sz="3000" dirty="0"/>
              <a:t>返回的字符个数。如果</a:t>
            </a:r>
            <a:r>
              <a:rPr lang="zh-CN" altLang="zh-CN" sz="3000" dirty="0" smtClean="0"/>
              <a:t>int_exp为</a:t>
            </a:r>
            <a:r>
              <a:rPr lang="zh-CN" altLang="zh-CN" sz="3000" dirty="0"/>
              <a:t>负，则将返回错误。</a:t>
            </a:r>
          </a:p>
          <a:p>
            <a:pPr>
              <a:spcBef>
                <a:spcPts val="0"/>
              </a:spcBef>
            </a:pPr>
            <a:r>
              <a:rPr lang="zh-CN" altLang="zh-CN" sz="3000" dirty="0"/>
              <a:t>返回类型：</a:t>
            </a:r>
          </a:p>
          <a:p>
            <a:pPr lvl="0">
              <a:spcBef>
                <a:spcPts val="0"/>
              </a:spcBef>
            </a:pPr>
            <a:r>
              <a:rPr lang="zh-CN" altLang="zh-CN" sz="3000" dirty="0" smtClean="0"/>
              <a:t>当</a:t>
            </a:r>
            <a:r>
              <a:rPr lang="en-US" altLang="zh-CN" sz="3000" dirty="0" err="1" smtClean="0"/>
              <a:t>char_exp</a:t>
            </a:r>
            <a:r>
              <a:rPr lang="zh-CN" altLang="zh-CN" sz="3000" dirty="0" smtClean="0"/>
              <a:t>为</a:t>
            </a:r>
            <a:r>
              <a:rPr lang="zh-CN" altLang="zh-CN" sz="3000" dirty="0"/>
              <a:t>非</a:t>
            </a:r>
            <a:r>
              <a:rPr lang="en-US" altLang="zh-CN" sz="3000" dirty="0"/>
              <a:t>Unicode</a:t>
            </a:r>
            <a:r>
              <a:rPr lang="zh-CN" altLang="zh-CN" sz="3000" dirty="0" smtClean="0"/>
              <a:t>字符时</a:t>
            </a:r>
            <a:r>
              <a:rPr lang="zh-CN" altLang="zh-CN" sz="3000" dirty="0"/>
              <a:t>，返回</a:t>
            </a:r>
            <a:r>
              <a:rPr lang="en-US" altLang="zh-CN" sz="3000" dirty="0" smtClean="0"/>
              <a:t>varchar</a:t>
            </a:r>
            <a:endParaRPr lang="zh-CN" altLang="zh-CN" sz="3000" dirty="0"/>
          </a:p>
          <a:p>
            <a:pPr>
              <a:spcBef>
                <a:spcPts val="0"/>
              </a:spcBef>
            </a:pPr>
            <a:r>
              <a:rPr lang="zh-CN" altLang="zh-CN" sz="3000" dirty="0"/>
              <a:t>当 </a:t>
            </a:r>
            <a:r>
              <a:rPr lang="en-US" altLang="zh-CN" sz="3000" dirty="0" err="1" smtClean="0"/>
              <a:t>char_exp</a:t>
            </a:r>
            <a:r>
              <a:rPr lang="zh-CN" altLang="zh-CN" sz="3000" dirty="0" smtClean="0"/>
              <a:t>为</a:t>
            </a:r>
            <a:r>
              <a:rPr lang="en-US" altLang="zh-CN" sz="3000" dirty="0"/>
              <a:t>Unicode </a:t>
            </a:r>
            <a:r>
              <a:rPr lang="zh-CN" altLang="zh-CN" sz="3000" dirty="0" smtClean="0"/>
              <a:t>字符时</a:t>
            </a:r>
            <a:r>
              <a:rPr lang="zh-CN" altLang="zh-CN" sz="3000" dirty="0"/>
              <a:t>，返回</a:t>
            </a:r>
            <a:r>
              <a:rPr lang="en-US" altLang="zh-CN" sz="3000" dirty="0" err="1"/>
              <a:t>nvarchar</a:t>
            </a:r>
            <a:endParaRPr lang="zh-CN" altLang="en-US" sz="30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BCCE8B-D0CF-4188-BC70-95928BB57AAB}" type="datetime8">
              <a:rPr lang="zh-CN" altLang="en-US" smtClean="0"/>
              <a:t>2016年3月11日10时52分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542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例</a:t>
            </a:r>
            <a:r>
              <a:rPr lang="en-US" altLang="zh-CN" sz="3200" dirty="0" smtClean="0"/>
              <a:t>1</a:t>
            </a:r>
            <a:r>
              <a:rPr lang="zh-CN" altLang="zh-CN" sz="3200" dirty="0"/>
              <a:t>．返回字符串“</a:t>
            </a:r>
            <a:r>
              <a:rPr lang="en-US" altLang="zh-CN" sz="3200" dirty="0" err="1"/>
              <a:t>abcdefg</a:t>
            </a:r>
            <a:r>
              <a:rPr lang="zh-CN" altLang="zh-CN" sz="3200" dirty="0"/>
              <a:t>”最左边的</a:t>
            </a:r>
            <a:r>
              <a:rPr lang="en-US" altLang="zh-CN" sz="3200" dirty="0"/>
              <a:t> 2 </a:t>
            </a:r>
            <a:r>
              <a:rPr lang="zh-CN" altLang="zh-CN" sz="3200" dirty="0"/>
              <a:t>个字符。</a:t>
            </a:r>
          </a:p>
          <a:p>
            <a:pPr marL="0" indent="0">
              <a:buNone/>
            </a:pPr>
            <a:r>
              <a:rPr lang="en-US" altLang="zh-CN" sz="3200" dirty="0" smtClean="0"/>
              <a:t>  </a:t>
            </a:r>
            <a:r>
              <a:rPr lang="en-US" altLang="zh-CN" sz="3200" dirty="0" smtClean="0">
                <a:solidFill>
                  <a:srgbClr val="0000FF"/>
                </a:solidFill>
              </a:rPr>
              <a:t>SELECT </a:t>
            </a:r>
            <a:r>
              <a:rPr lang="en-US" altLang="zh-CN" sz="3200" dirty="0">
                <a:solidFill>
                  <a:srgbClr val="0000FF"/>
                </a:solidFill>
              </a:rPr>
              <a:t>LEFT('</a:t>
            </a:r>
            <a:r>
              <a:rPr lang="en-US" altLang="zh-CN" sz="3200" dirty="0" err="1">
                <a:solidFill>
                  <a:srgbClr val="0000FF"/>
                </a:solidFill>
              </a:rPr>
              <a:t>abcdefg</a:t>
            </a:r>
            <a:r>
              <a:rPr lang="en-US" altLang="zh-CN" sz="3200" dirty="0">
                <a:solidFill>
                  <a:srgbClr val="0000FF"/>
                </a:solidFill>
              </a:rPr>
              <a:t>', 2)</a:t>
            </a:r>
            <a:endParaRPr lang="zh-CN" altLang="zh-CN" sz="3200" dirty="0">
              <a:solidFill>
                <a:srgbClr val="0000FF"/>
              </a:solidFill>
            </a:endParaRPr>
          </a:p>
          <a:p>
            <a:r>
              <a:rPr lang="zh-CN" altLang="en-US" sz="3200" dirty="0" smtClean="0"/>
              <a:t>例</a:t>
            </a:r>
            <a:r>
              <a:rPr lang="en-US" altLang="zh-CN" sz="3200" dirty="0" smtClean="0"/>
              <a:t>2.</a:t>
            </a:r>
            <a:r>
              <a:rPr lang="zh-CN" altLang="zh-CN" sz="3200" dirty="0" smtClean="0"/>
              <a:t>对</a:t>
            </a:r>
            <a:r>
              <a:rPr lang="en-US" altLang="zh-CN" sz="3200" dirty="0"/>
              <a:t>Student</a:t>
            </a:r>
            <a:r>
              <a:rPr lang="zh-CN" altLang="zh-CN" sz="3200" dirty="0"/>
              <a:t>表，查询所有不同的</a:t>
            </a:r>
            <a:r>
              <a:rPr lang="zh-CN" altLang="zh-CN" sz="3200" dirty="0" smtClean="0"/>
              <a:t>姓氏</a:t>
            </a:r>
            <a:r>
              <a:rPr lang="en-US" altLang="zh-CN" sz="3000" dirty="0" smtClean="0">
                <a:solidFill>
                  <a:srgbClr val="0000FF"/>
                </a:solidFill>
              </a:rPr>
              <a:t>SELECT </a:t>
            </a:r>
            <a:r>
              <a:rPr lang="en-US" altLang="zh-CN" sz="3000" dirty="0">
                <a:solidFill>
                  <a:srgbClr val="0000FF"/>
                </a:solidFill>
              </a:rPr>
              <a:t>DISTINCT LEFT(Sname,1) AS </a:t>
            </a:r>
            <a:r>
              <a:rPr lang="zh-CN" altLang="zh-CN" sz="3000" dirty="0">
                <a:solidFill>
                  <a:srgbClr val="0000FF"/>
                </a:solidFill>
              </a:rPr>
              <a:t>姓氏 </a:t>
            </a:r>
            <a:r>
              <a:rPr lang="en-US" altLang="zh-CN" sz="3000" dirty="0">
                <a:solidFill>
                  <a:srgbClr val="0000FF"/>
                </a:solidFill>
              </a:rPr>
              <a:t>FROM Student</a:t>
            </a:r>
            <a:endParaRPr lang="zh-CN" altLang="en-US" sz="3000" dirty="0">
              <a:solidFill>
                <a:srgbClr val="0000FF"/>
              </a:solidFill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05B0B9-5EEC-431C-B463-43F1AEBD469D}" type="datetime8">
              <a:rPr lang="zh-CN" altLang="en-US" smtClean="0"/>
              <a:t>2016年3月11日10时52分</a:t>
            </a:fld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39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RIGHT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000" dirty="0" smtClean="0"/>
              <a:t>作用</a:t>
            </a:r>
            <a:r>
              <a:rPr lang="zh-CN" altLang="zh-CN" sz="3000" dirty="0"/>
              <a:t>：返回字符串中从右边开始指定个数的字符串。</a:t>
            </a:r>
          </a:p>
          <a:p>
            <a:pPr marL="0" indent="0">
              <a:buNone/>
            </a:pPr>
            <a:r>
              <a:rPr lang="en-US" altLang="zh-CN" sz="3000" dirty="0" smtClean="0"/>
              <a:t>  </a:t>
            </a:r>
            <a:r>
              <a:rPr lang="en-US" altLang="zh-CN" sz="3000" dirty="0" smtClean="0">
                <a:solidFill>
                  <a:srgbClr val="FF0000"/>
                </a:solidFill>
              </a:rPr>
              <a:t>RIGHT( 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char_exp</a:t>
            </a:r>
            <a:r>
              <a:rPr lang="en-US" altLang="zh-CN" sz="3000" dirty="0" smtClean="0">
                <a:solidFill>
                  <a:srgbClr val="FF0000"/>
                </a:solidFill>
              </a:rPr>
              <a:t>, 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int_exp</a:t>
            </a:r>
            <a:r>
              <a:rPr lang="en-US" altLang="zh-CN" sz="3000" dirty="0" smtClean="0">
                <a:solidFill>
                  <a:srgbClr val="FF0000"/>
                </a:solidFill>
              </a:rPr>
              <a:t> </a:t>
            </a:r>
            <a:r>
              <a:rPr lang="en-US" altLang="zh-CN" sz="3000" dirty="0">
                <a:solidFill>
                  <a:srgbClr val="FF0000"/>
                </a:solidFill>
              </a:rPr>
              <a:t>) </a:t>
            </a:r>
            <a:endParaRPr lang="zh-CN" altLang="zh-CN" sz="3000" dirty="0">
              <a:solidFill>
                <a:srgbClr val="FF0000"/>
              </a:solidFill>
            </a:endParaRPr>
          </a:p>
          <a:p>
            <a:r>
              <a:rPr lang="zh-CN" altLang="zh-CN" sz="3000" dirty="0" smtClean="0"/>
              <a:t>例</a:t>
            </a:r>
            <a:r>
              <a:rPr lang="en-US" altLang="zh-CN" sz="3000" dirty="0"/>
              <a:t>3</a:t>
            </a:r>
            <a:r>
              <a:rPr lang="zh-CN" altLang="zh-CN" sz="3000" dirty="0"/>
              <a:t>．返回字符串“</a:t>
            </a:r>
            <a:r>
              <a:rPr lang="en-US" altLang="zh-CN" sz="3000" dirty="0" err="1"/>
              <a:t>abcdefg</a:t>
            </a:r>
            <a:r>
              <a:rPr lang="zh-CN" altLang="zh-CN" sz="3000" dirty="0"/>
              <a:t>”最右边的</a:t>
            </a:r>
            <a:r>
              <a:rPr lang="en-US" altLang="zh-CN" sz="3000" dirty="0"/>
              <a:t> 2 </a:t>
            </a:r>
            <a:r>
              <a:rPr lang="zh-CN" altLang="zh-CN" sz="3000" dirty="0"/>
              <a:t>个字符。</a:t>
            </a:r>
          </a:p>
          <a:p>
            <a:pPr marL="438150" lvl="1" indent="0">
              <a:buNone/>
            </a:pPr>
            <a:r>
              <a:rPr lang="en-US" altLang="zh-CN" sz="3000" dirty="0">
                <a:solidFill>
                  <a:srgbClr val="0000FF"/>
                </a:solidFill>
              </a:rPr>
              <a:t>SELECT RIGHT ('</a:t>
            </a:r>
            <a:r>
              <a:rPr lang="en-US" altLang="zh-CN" sz="3000" dirty="0" err="1">
                <a:solidFill>
                  <a:srgbClr val="0000FF"/>
                </a:solidFill>
              </a:rPr>
              <a:t>abcdefg</a:t>
            </a:r>
            <a:r>
              <a:rPr lang="en-US" altLang="zh-CN" sz="3000" dirty="0">
                <a:solidFill>
                  <a:srgbClr val="0000FF"/>
                </a:solidFill>
              </a:rPr>
              <a:t>', 2)</a:t>
            </a:r>
            <a:endParaRPr lang="zh-CN" altLang="zh-CN" sz="3000" dirty="0">
              <a:solidFill>
                <a:srgbClr val="0000FF"/>
              </a:solidFill>
            </a:endParaRPr>
          </a:p>
          <a:p>
            <a:r>
              <a:rPr lang="zh-CN" altLang="zh-CN" sz="3000" dirty="0"/>
              <a:t>执行结果为：</a:t>
            </a:r>
            <a:r>
              <a:rPr lang="en-US" altLang="zh-CN" sz="3000" dirty="0" err="1"/>
              <a:t>fg</a:t>
            </a:r>
            <a:endParaRPr lang="zh-CN" altLang="en-US" sz="30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69A829-A50A-4505-8E15-52D1424A1E99}" type="datetime8">
              <a:rPr lang="zh-CN" altLang="en-US" smtClean="0"/>
              <a:t>2016年3月11日10时52分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823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LEN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40768"/>
            <a:ext cx="8001000" cy="4752528"/>
          </a:xfrm>
        </p:spPr>
        <p:txBody>
          <a:bodyPr/>
          <a:lstStyle/>
          <a:p>
            <a:pPr algn="just"/>
            <a:r>
              <a:rPr lang="zh-CN" altLang="zh-CN" sz="2800" dirty="0" smtClean="0"/>
              <a:t>作用</a:t>
            </a:r>
            <a:r>
              <a:rPr lang="zh-CN" altLang="zh-CN" sz="2800" dirty="0"/>
              <a:t>：返回给定字符串</a:t>
            </a:r>
            <a:r>
              <a:rPr lang="zh-CN" altLang="zh-CN" sz="2800" dirty="0" smtClean="0"/>
              <a:t>中</a:t>
            </a:r>
            <a:r>
              <a:rPr lang="zh-CN" altLang="zh-CN" sz="2800" dirty="0"/>
              <a:t>的</a:t>
            </a:r>
            <a:r>
              <a:rPr lang="zh-CN" altLang="zh-CN" sz="2800" dirty="0" smtClean="0"/>
              <a:t>字符个数，不</a:t>
            </a:r>
            <a:r>
              <a:rPr lang="zh-CN" altLang="zh-CN" sz="2800" dirty="0"/>
              <a:t>包含尾随空格。</a:t>
            </a:r>
          </a:p>
          <a:p>
            <a:pPr marL="0" indent="0" algn="just">
              <a:buNone/>
            </a:pPr>
            <a:r>
              <a:rPr lang="en-US" altLang="zh-CN" sz="2800" dirty="0" smtClean="0"/>
              <a:t>   </a:t>
            </a:r>
            <a:r>
              <a:rPr lang="zh-CN" altLang="zh-CN" sz="2800" dirty="0" smtClean="0">
                <a:solidFill>
                  <a:srgbClr val="FF0000"/>
                </a:solidFill>
              </a:rPr>
              <a:t>LEN</a:t>
            </a:r>
            <a:r>
              <a:rPr lang="zh-CN" altLang="zh-CN" sz="2800" dirty="0">
                <a:solidFill>
                  <a:srgbClr val="FF0000"/>
                </a:solidFill>
              </a:rPr>
              <a:t>(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string_exp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zh-CN" altLang="zh-CN" sz="2800" dirty="0">
                <a:solidFill>
                  <a:srgbClr val="FF0000"/>
                </a:solidFill>
              </a:rPr>
              <a:t>)</a:t>
            </a:r>
            <a:r>
              <a:rPr lang="zh-CN" altLang="zh-CN" sz="2800" dirty="0"/>
              <a:t> </a:t>
            </a:r>
          </a:p>
          <a:p>
            <a:pPr algn="just"/>
            <a:r>
              <a:rPr lang="zh-CN" altLang="zh-CN" sz="2800" dirty="0"/>
              <a:t>返回类型：如果</a:t>
            </a:r>
            <a:r>
              <a:rPr lang="en-US" altLang="zh-CN" sz="2800" dirty="0"/>
              <a:t>string_</a:t>
            </a:r>
            <a:r>
              <a:rPr lang="zh-CN" altLang="zh-CN" sz="2800" dirty="0" smtClean="0"/>
              <a:t>exp的</a:t>
            </a:r>
            <a:r>
              <a:rPr lang="zh-CN" altLang="zh-CN" sz="2800" dirty="0"/>
              <a:t>类型为varchar(max)、nvarchar(max)或 varbinary(max)，则为 bigint；否则为 int。</a:t>
            </a:r>
          </a:p>
          <a:p>
            <a:pPr algn="just"/>
            <a:r>
              <a:rPr lang="zh-CN" altLang="zh-CN" sz="2800" dirty="0"/>
              <a:t>例4. </a:t>
            </a:r>
            <a:r>
              <a:rPr lang="zh-CN" altLang="zh-CN" sz="2800" dirty="0" smtClean="0"/>
              <a:t>返回 “数据库系统基础”</a:t>
            </a:r>
            <a:r>
              <a:rPr lang="zh-CN" altLang="zh-CN" sz="2800" dirty="0"/>
              <a:t>的字符个数。</a:t>
            </a:r>
          </a:p>
          <a:p>
            <a:pPr marL="0" indent="0" algn="just">
              <a:buNone/>
            </a:pPr>
            <a:r>
              <a:rPr lang="en-US" altLang="zh-CN" sz="2800" dirty="0" smtClean="0"/>
              <a:t>   </a:t>
            </a:r>
            <a:r>
              <a:rPr lang="zh-CN" altLang="zh-CN" sz="2800" dirty="0" smtClean="0">
                <a:solidFill>
                  <a:srgbClr val="0000FF"/>
                </a:solidFill>
              </a:rPr>
              <a:t>SELECT </a:t>
            </a:r>
            <a:r>
              <a:rPr lang="zh-CN" altLang="zh-CN" sz="2800" dirty="0">
                <a:solidFill>
                  <a:srgbClr val="0000FF"/>
                </a:solidFill>
              </a:rPr>
              <a:t>LEN('数据库系统基础')</a:t>
            </a:r>
          </a:p>
          <a:p>
            <a:pPr algn="just"/>
            <a:r>
              <a:rPr lang="zh-CN" altLang="zh-CN" sz="2800" dirty="0"/>
              <a:t>结果为：7</a:t>
            </a:r>
            <a:endParaRPr lang="zh-CN" altLang="en-US" sz="28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1CA7C2-29C2-4073-B26A-D194ED7B50F0}" type="datetime8">
              <a:rPr lang="zh-CN" altLang="en-US" smtClean="0"/>
              <a:t>2016年3月11日10时52分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333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例5．对Student表，统计名字为2个汉字和3个汉字的学生人数。</a:t>
            </a:r>
          </a:p>
          <a:p>
            <a:pPr marL="438150" lvl="1" indent="0">
              <a:buNone/>
            </a:pPr>
            <a:r>
              <a:rPr lang="en-US" altLang="zh-CN" sz="3200" dirty="0">
                <a:solidFill>
                  <a:srgbClr val="0000FF"/>
                </a:solidFill>
              </a:rPr>
              <a:t>SELECT LEN(</a:t>
            </a:r>
            <a:r>
              <a:rPr lang="en-US" altLang="zh-CN" sz="3200" dirty="0" err="1">
                <a:solidFill>
                  <a:srgbClr val="0000FF"/>
                </a:solidFill>
              </a:rPr>
              <a:t>Sname</a:t>
            </a:r>
            <a:r>
              <a:rPr lang="en-US" altLang="zh-CN" sz="3200" dirty="0">
                <a:solidFill>
                  <a:srgbClr val="0000FF"/>
                </a:solidFill>
              </a:rPr>
              <a:t>) AS </a:t>
            </a:r>
            <a:r>
              <a:rPr lang="zh-CN" altLang="zh-CN" sz="3200" dirty="0">
                <a:solidFill>
                  <a:srgbClr val="0000FF"/>
                </a:solidFill>
              </a:rPr>
              <a:t>人名长度</a:t>
            </a:r>
            <a:r>
              <a:rPr lang="en-US" altLang="zh-CN" sz="3200" dirty="0">
                <a:solidFill>
                  <a:srgbClr val="0000FF"/>
                </a:solidFill>
              </a:rPr>
              <a:t>, </a:t>
            </a:r>
            <a:r>
              <a:rPr lang="en-US" altLang="zh-CN" sz="3200" dirty="0" smtClean="0">
                <a:solidFill>
                  <a:srgbClr val="0000FF"/>
                </a:solidFill>
              </a:rPr>
              <a:t> </a:t>
            </a:r>
          </a:p>
          <a:p>
            <a:pPr marL="438150" lvl="1" indent="0"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00FF"/>
                </a:solidFill>
              </a:rPr>
              <a:t> </a:t>
            </a:r>
            <a:r>
              <a:rPr lang="en-US" altLang="zh-CN" sz="3200" dirty="0" smtClean="0">
                <a:solidFill>
                  <a:srgbClr val="0000FF"/>
                </a:solidFill>
              </a:rPr>
              <a:t>      COUNT</a:t>
            </a:r>
            <a:r>
              <a:rPr lang="en-US" altLang="zh-CN" sz="3200" dirty="0">
                <a:solidFill>
                  <a:srgbClr val="0000FF"/>
                </a:solidFill>
              </a:rPr>
              <a:t>(*) AS </a:t>
            </a:r>
            <a:r>
              <a:rPr lang="zh-CN" altLang="zh-CN" sz="3200" dirty="0">
                <a:solidFill>
                  <a:srgbClr val="0000FF"/>
                </a:solidFill>
              </a:rPr>
              <a:t>人数</a:t>
            </a:r>
          </a:p>
          <a:p>
            <a:pPr marL="438150" lvl="1" indent="0"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00FF"/>
                </a:solidFill>
              </a:rPr>
              <a:t>FROM </a:t>
            </a:r>
            <a:r>
              <a:rPr lang="en-US" altLang="zh-CN" sz="3200" dirty="0">
                <a:solidFill>
                  <a:srgbClr val="0000FF"/>
                </a:solidFill>
              </a:rPr>
              <a:t>Student </a:t>
            </a:r>
            <a:endParaRPr lang="en-US" altLang="zh-CN" sz="3200" dirty="0" smtClean="0">
              <a:solidFill>
                <a:srgbClr val="0000FF"/>
              </a:solidFill>
            </a:endParaRPr>
          </a:p>
          <a:p>
            <a:pPr marL="438150" lvl="1" indent="0"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00FF"/>
                </a:solidFill>
              </a:rPr>
              <a:t>WHERE </a:t>
            </a:r>
            <a:r>
              <a:rPr lang="en-US" altLang="zh-CN" sz="3200" dirty="0">
                <a:solidFill>
                  <a:srgbClr val="0000FF"/>
                </a:solidFill>
              </a:rPr>
              <a:t>LEN(</a:t>
            </a:r>
            <a:r>
              <a:rPr lang="en-US" altLang="zh-CN" sz="3200" dirty="0" err="1">
                <a:solidFill>
                  <a:srgbClr val="0000FF"/>
                </a:solidFill>
              </a:rPr>
              <a:t>Sname</a:t>
            </a:r>
            <a:r>
              <a:rPr lang="en-US" altLang="zh-CN" sz="3200" dirty="0">
                <a:solidFill>
                  <a:srgbClr val="0000FF"/>
                </a:solidFill>
              </a:rPr>
              <a:t>) IN (2,3)</a:t>
            </a:r>
            <a:endParaRPr lang="zh-CN" altLang="zh-CN" sz="3200" dirty="0">
              <a:solidFill>
                <a:srgbClr val="0000FF"/>
              </a:solidFill>
            </a:endParaRPr>
          </a:p>
          <a:p>
            <a:pPr marL="438150" lvl="1" indent="0"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00FF"/>
                </a:solidFill>
              </a:rPr>
              <a:t>GROUP </a:t>
            </a:r>
            <a:r>
              <a:rPr lang="en-US" altLang="zh-CN" sz="3200" dirty="0">
                <a:solidFill>
                  <a:srgbClr val="0000FF"/>
                </a:solidFill>
              </a:rPr>
              <a:t>BY LEN(</a:t>
            </a:r>
            <a:r>
              <a:rPr lang="en-US" altLang="zh-CN" sz="3200" dirty="0" err="1">
                <a:solidFill>
                  <a:srgbClr val="0000FF"/>
                </a:solidFill>
              </a:rPr>
              <a:t>Sname</a:t>
            </a:r>
            <a:r>
              <a:rPr lang="en-US" altLang="zh-CN" sz="3200" dirty="0">
                <a:solidFill>
                  <a:srgbClr val="0000FF"/>
                </a:solidFill>
              </a:rPr>
              <a:t>)</a:t>
            </a:r>
            <a:endParaRPr lang="zh-CN" altLang="zh-CN" sz="3200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C447AC-471D-47EF-B258-4067657330E8}" type="datetime8">
              <a:rPr lang="zh-CN" altLang="en-US" smtClean="0"/>
              <a:t>2016年3月11日10时52分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50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194915"/>
            <a:ext cx="8001000" cy="78581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附录</a:t>
            </a:r>
            <a:r>
              <a:rPr lang="en-US" altLang="zh-CN" dirty="0" smtClean="0"/>
              <a:t>B</a:t>
            </a:r>
            <a:r>
              <a:rPr lang="zh-CN" altLang="en-US" dirty="0" smtClean="0"/>
              <a:t> 常用系统函数</a:t>
            </a:r>
            <a:endParaRPr lang="zh-CN" alt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11187" y="1484313"/>
            <a:ext cx="7818437" cy="4248150"/>
          </a:xfrm>
        </p:spPr>
        <p:txBody>
          <a:bodyPr/>
          <a:lstStyle/>
          <a:p>
            <a:r>
              <a:rPr lang="zh-CN" altLang="zh-CN" dirty="0"/>
              <a:t>B.1 日期函数</a:t>
            </a:r>
          </a:p>
          <a:p>
            <a:pPr eaLnBrk="1" hangingPunct="1"/>
            <a:r>
              <a:rPr lang="en-US" altLang="zh-CN" dirty="0" smtClean="0"/>
              <a:t>B.2 </a:t>
            </a:r>
            <a:r>
              <a:rPr lang="zh-CN" altLang="zh-CN" dirty="0"/>
              <a:t>字符串函数</a:t>
            </a:r>
          </a:p>
          <a:p>
            <a:pPr eaLnBrk="1" hangingPunct="1"/>
            <a:r>
              <a:rPr lang="en-US" altLang="zh-CN" dirty="0"/>
              <a:t>B.3 </a:t>
            </a:r>
            <a:r>
              <a:rPr lang="zh-CN" altLang="zh-CN" dirty="0"/>
              <a:t>类型转换函数</a:t>
            </a:r>
            <a:endParaRPr lang="zh-CN" altLang="en-US" dirty="0" smtClean="0">
              <a:latin typeface="宋体" panose="02010600030101010101" pitchFamily="2" charset="-122"/>
            </a:endParaRPr>
          </a:p>
          <a:p>
            <a:pPr eaLnBrk="1" hangingPunct="1"/>
            <a:endParaRPr lang="en-US" altLang="zh-CN" dirty="0" smtClean="0">
              <a:latin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A8D9DA-38D3-445F-9781-1A8FD53E800E}" type="datetime8">
              <a:rPr lang="zh-CN" altLang="en-US" smtClean="0"/>
              <a:t>2016年3月11日10时52分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88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SUBSTRING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268760"/>
            <a:ext cx="8001000" cy="4824536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zh-CN" altLang="zh-CN" sz="2600" dirty="0" smtClean="0"/>
              <a:t>作用</a:t>
            </a:r>
            <a:r>
              <a:rPr lang="zh-CN" altLang="zh-CN" sz="2600" dirty="0"/>
              <a:t>：返回字符串中的指定部分。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rgbClr val="FF0000"/>
                </a:solidFill>
              </a:rPr>
              <a:t> SUBSTRING(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value_exp</a:t>
            </a:r>
            <a:r>
              <a:rPr lang="en-US" altLang="zh-CN" sz="2600" dirty="0" smtClean="0">
                <a:solidFill>
                  <a:srgbClr val="FF0000"/>
                </a:solidFill>
              </a:rPr>
              <a:t> </a:t>
            </a:r>
            <a:r>
              <a:rPr lang="en-US" altLang="zh-CN" sz="2600" dirty="0">
                <a:solidFill>
                  <a:srgbClr val="FF0000"/>
                </a:solidFill>
              </a:rPr>
              <a:t>,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start_exp,length_exp</a:t>
            </a:r>
            <a:r>
              <a:rPr lang="en-US" altLang="zh-CN" sz="2600" dirty="0" smtClean="0">
                <a:solidFill>
                  <a:srgbClr val="FF0000"/>
                </a:solidFill>
              </a:rPr>
              <a:t>) </a:t>
            </a:r>
            <a:endParaRPr lang="zh-CN" altLang="zh-CN" sz="2600" dirty="0">
              <a:solidFill>
                <a:srgbClr val="FF0000"/>
              </a:solidFill>
            </a:endParaRPr>
          </a:p>
          <a:p>
            <a:pPr lvl="0" algn="just">
              <a:lnSpc>
                <a:spcPct val="100000"/>
              </a:lnSpc>
              <a:spcBef>
                <a:spcPts val="0"/>
              </a:spcBef>
            </a:pPr>
            <a:r>
              <a:rPr lang="zh-CN" altLang="zh-CN" sz="2600" dirty="0" smtClean="0"/>
              <a:t>value</a:t>
            </a:r>
            <a:r>
              <a:rPr lang="zh-CN" altLang="zh-CN" sz="2600" dirty="0"/>
              <a:t>_</a:t>
            </a:r>
            <a:r>
              <a:rPr lang="zh-CN" altLang="zh-CN" sz="2600" dirty="0" smtClean="0"/>
              <a:t>exp：</a:t>
            </a:r>
            <a:r>
              <a:rPr lang="zh-CN" altLang="zh-CN" sz="2600" dirty="0"/>
              <a:t>字符串数据，可以是常量、变量或列名</a:t>
            </a:r>
            <a:r>
              <a:rPr lang="zh-CN" altLang="zh-CN" sz="2600" dirty="0" smtClean="0"/>
              <a:t>。</a:t>
            </a:r>
            <a:endParaRPr lang="zh-CN" altLang="zh-CN" sz="2600" dirty="0"/>
          </a:p>
          <a:p>
            <a:pPr lvl="0" algn="just">
              <a:lnSpc>
                <a:spcPct val="100000"/>
              </a:lnSpc>
              <a:spcBef>
                <a:spcPts val="0"/>
              </a:spcBef>
            </a:pPr>
            <a:r>
              <a:rPr lang="en-US" altLang="zh-CN" sz="2600" dirty="0" err="1" smtClean="0"/>
              <a:t>start_exp</a:t>
            </a:r>
            <a:r>
              <a:rPr lang="zh-CN" altLang="zh-CN" sz="2600" dirty="0" smtClean="0"/>
              <a:t>：</a:t>
            </a:r>
            <a:r>
              <a:rPr lang="zh-CN" altLang="zh-CN" sz="2600" dirty="0"/>
              <a:t>指定返回字符串的起始位置的整数</a:t>
            </a:r>
            <a:r>
              <a:rPr lang="zh-CN" altLang="zh-CN" sz="2600" dirty="0" smtClean="0"/>
              <a:t>。如果start</a:t>
            </a:r>
            <a:r>
              <a:rPr lang="zh-CN" altLang="zh-CN" sz="2600" dirty="0"/>
              <a:t>_</a:t>
            </a:r>
            <a:r>
              <a:rPr lang="zh-CN" altLang="zh-CN" sz="2600" dirty="0" smtClean="0"/>
              <a:t>exp大于</a:t>
            </a:r>
            <a:r>
              <a:rPr lang="zh-CN" altLang="zh-CN" sz="2600" dirty="0"/>
              <a:t>字符串中的字符个数，将返回一个零长度的表达式。</a:t>
            </a:r>
          </a:p>
          <a:p>
            <a:pPr lvl="0" algn="just">
              <a:lnSpc>
                <a:spcPct val="100000"/>
              </a:lnSpc>
              <a:spcBef>
                <a:spcPts val="0"/>
              </a:spcBef>
            </a:pPr>
            <a:r>
              <a:rPr lang="en-US" altLang="zh-CN" sz="2600" dirty="0" err="1" smtClean="0"/>
              <a:t>length_exp</a:t>
            </a:r>
            <a:r>
              <a:rPr lang="zh-CN" altLang="zh-CN" sz="2600" dirty="0" smtClean="0"/>
              <a:t>：</a:t>
            </a:r>
            <a:r>
              <a:rPr lang="zh-CN" altLang="zh-CN" sz="2600" dirty="0"/>
              <a:t>指定要返回的value_</a:t>
            </a:r>
            <a:r>
              <a:rPr lang="zh-CN" altLang="zh-CN" sz="2600" dirty="0" smtClean="0"/>
              <a:t>exp中</a:t>
            </a:r>
            <a:r>
              <a:rPr lang="zh-CN" altLang="zh-CN" sz="2600" dirty="0"/>
              <a:t>的字符个数</a:t>
            </a:r>
            <a:r>
              <a:rPr lang="zh-CN" altLang="zh-CN" sz="2600" dirty="0" smtClean="0"/>
              <a:t>。如果</a:t>
            </a:r>
            <a:r>
              <a:rPr lang="zh-CN" altLang="zh-CN" sz="2600" dirty="0"/>
              <a:t>start_</a:t>
            </a:r>
            <a:r>
              <a:rPr lang="zh-CN" altLang="zh-CN" sz="2600" dirty="0" smtClean="0"/>
              <a:t>exp与</a:t>
            </a:r>
            <a:r>
              <a:rPr lang="zh-CN" altLang="zh-CN" sz="2600" dirty="0"/>
              <a:t>length_</a:t>
            </a:r>
            <a:r>
              <a:rPr lang="zh-CN" altLang="zh-CN" sz="2600" dirty="0" smtClean="0"/>
              <a:t>exp的</a:t>
            </a:r>
            <a:r>
              <a:rPr lang="zh-CN" altLang="zh-CN" sz="2600" dirty="0"/>
              <a:t>总和大于value_</a:t>
            </a:r>
            <a:r>
              <a:rPr lang="zh-CN" altLang="zh-CN" sz="2600" dirty="0" smtClean="0"/>
              <a:t>exp中</a:t>
            </a:r>
            <a:r>
              <a:rPr lang="zh-CN" altLang="zh-CN" sz="2600" dirty="0"/>
              <a:t>的字符个数，则返回start_</a:t>
            </a:r>
            <a:r>
              <a:rPr lang="zh-CN" altLang="zh-CN" sz="2600" dirty="0" smtClean="0"/>
              <a:t>exp后边</a:t>
            </a:r>
            <a:r>
              <a:rPr lang="zh-CN" altLang="zh-CN" sz="2600" dirty="0"/>
              <a:t>的整个字符串。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zh-CN" altLang="zh-CN" sz="2600" dirty="0"/>
              <a:t>返回类型：字符串数据</a:t>
            </a:r>
            <a:endParaRPr lang="zh-CN" altLang="en-US" sz="26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8C4CD0-3D3F-4979-BCD3-87237C655FB7}" type="datetime8">
              <a:rPr lang="zh-CN" altLang="en-US" smtClean="0"/>
              <a:t>2016年3月11日10时52分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249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例6．返回名字的第二个字是“小”或“大”的学生姓名。</a:t>
            </a:r>
          </a:p>
          <a:p>
            <a:pPr marL="438150" lvl="1" indent="0">
              <a:buNone/>
            </a:pPr>
            <a:r>
              <a:rPr lang="en-US" altLang="zh-CN" sz="3200" dirty="0">
                <a:solidFill>
                  <a:srgbClr val="0000FF"/>
                </a:solidFill>
              </a:rPr>
              <a:t>SELECT </a:t>
            </a:r>
            <a:r>
              <a:rPr lang="en-US" altLang="zh-CN" sz="3200" dirty="0" err="1">
                <a:solidFill>
                  <a:srgbClr val="0000FF"/>
                </a:solidFill>
              </a:rPr>
              <a:t>Sname</a:t>
            </a:r>
            <a:r>
              <a:rPr lang="en-US" altLang="zh-CN" sz="3200" dirty="0">
                <a:solidFill>
                  <a:srgbClr val="0000FF"/>
                </a:solidFill>
              </a:rPr>
              <a:t> FROM Student</a:t>
            </a:r>
            <a:endParaRPr lang="zh-CN" altLang="zh-CN" sz="3200" dirty="0">
              <a:solidFill>
                <a:srgbClr val="0000FF"/>
              </a:solidFill>
            </a:endParaRPr>
          </a:p>
          <a:p>
            <a:pPr marL="438150" lvl="1" indent="0">
              <a:buNone/>
            </a:pPr>
            <a:r>
              <a:rPr lang="en-US" altLang="zh-CN" sz="3200" dirty="0">
                <a:solidFill>
                  <a:srgbClr val="0000FF"/>
                </a:solidFill>
              </a:rPr>
              <a:t>WHERE SUBSTRING(Sname,2,1) </a:t>
            </a:r>
            <a:endParaRPr lang="en-US" altLang="zh-CN" sz="32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3200" dirty="0">
                <a:solidFill>
                  <a:srgbClr val="0000FF"/>
                </a:solidFill>
              </a:rPr>
              <a:t> </a:t>
            </a:r>
            <a:r>
              <a:rPr lang="en-US" altLang="zh-CN" sz="3200" dirty="0" smtClean="0">
                <a:solidFill>
                  <a:srgbClr val="0000FF"/>
                </a:solidFill>
              </a:rPr>
              <a:t>    IN </a:t>
            </a:r>
            <a:r>
              <a:rPr lang="en-US" altLang="zh-CN" sz="3200" dirty="0">
                <a:solidFill>
                  <a:srgbClr val="0000FF"/>
                </a:solidFill>
              </a:rPr>
              <a:t>('</a:t>
            </a:r>
            <a:r>
              <a:rPr lang="zh-CN" altLang="zh-CN" sz="3200" dirty="0">
                <a:solidFill>
                  <a:srgbClr val="0000FF"/>
                </a:solidFill>
              </a:rPr>
              <a:t>小</a:t>
            </a:r>
            <a:r>
              <a:rPr lang="en-US" altLang="zh-CN" sz="3200" dirty="0">
                <a:solidFill>
                  <a:srgbClr val="0000FF"/>
                </a:solidFill>
              </a:rPr>
              <a:t>', '</a:t>
            </a:r>
            <a:r>
              <a:rPr lang="zh-CN" altLang="zh-CN" sz="3200" dirty="0">
                <a:solidFill>
                  <a:srgbClr val="0000FF"/>
                </a:solidFill>
              </a:rPr>
              <a:t>大</a:t>
            </a:r>
            <a:r>
              <a:rPr lang="en-US" altLang="zh-CN" sz="3200" dirty="0">
                <a:solidFill>
                  <a:srgbClr val="0000FF"/>
                </a:solidFill>
              </a:rPr>
              <a:t>')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DF3333-A6C0-48A6-B32D-9142BE9FE227}" type="datetime8">
              <a:rPr lang="zh-CN" altLang="en-US" smtClean="0"/>
              <a:t>2016年3月11日10时52分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477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LTRIM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作用</a:t>
            </a:r>
            <a:r>
              <a:rPr lang="zh-CN" altLang="zh-CN" dirty="0"/>
              <a:t>：删除字符串左边的起始空格。</a:t>
            </a:r>
          </a:p>
          <a:p>
            <a:pPr marL="0" indent="0">
              <a:buNone/>
            </a:pPr>
            <a:r>
              <a:rPr lang="en-US" altLang="zh-CN" dirty="0" smtClean="0"/>
              <a:t>  LTRIM </a:t>
            </a:r>
            <a:r>
              <a:rPr lang="en-US" altLang="zh-CN" dirty="0"/>
              <a:t>( </a:t>
            </a:r>
            <a:r>
              <a:rPr lang="en-US" altLang="zh-CN" dirty="0" err="1"/>
              <a:t>character_expression</a:t>
            </a:r>
            <a:r>
              <a:rPr lang="en-US" altLang="zh-CN" dirty="0"/>
              <a:t> )</a:t>
            </a:r>
            <a:endParaRPr lang="zh-CN" altLang="zh-CN" dirty="0"/>
          </a:p>
          <a:p>
            <a:r>
              <a:rPr lang="zh-CN" altLang="zh-CN" dirty="0"/>
              <a:t>返回类型：varchar 或 nvarchar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A67636-85F5-4A6C-B225-BE759772B458}" type="datetime8">
              <a:rPr lang="zh-CN" altLang="en-US" smtClean="0"/>
              <a:t>2016年3月11日10时52分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620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RTRIM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200" dirty="0" smtClean="0"/>
              <a:t>作用</a:t>
            </a:r>
            <a:r>
              <a:rPr lang="zh-CN" altLang="zh-CN" sz="3200" dirty="0"/>
              <a:t>：截断字符串右边的所有尾随空格。</a:t>
            </a:r>
          </a:p>
          <a:p>
            <a:pPr marL="0" indent="0">
              <a:buNone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</a:t>
            </a:r>
            <a:r>
              <a:rPr lang="zh-CN" altLang="zh-CN" sz="3200" dirty="0" smtClean="0">
                <a:solidFill>
                  <a:srgbClr val="FF0000"/>
                </a:solidFill>
              </a:rPr>
              <a:t>RTRIM </a:t>
            </a:r>
            <a:r>
              <a:rPr lang="zh-CN" altLang="zh-CN" sz="3200" dirty="0">
                <a:solidFill>
                  <a:srgbClr val="FF0000"/>
                </a:solidFill>
              </a:rPr>
              <a:t>( </a:t>
            </a:r>
            <a:r>
              <a:rPr lang="en-US" altLang="zh-CN" sz="3200" dirty="0" err="1">
                <a:solidFill>
                  <a:srgbClr val="FF0000"/>
                </a:solidFill>
              </a:rPr>
              <a:t>character_expression</a:t>
            </a:r>
            <a:r>
              <a:rPr lang="zh-CN" altLang="zh-CN" sz="3200" dirty="0">
                <a:solidFill>
                  <a:srgbClr val="FF0000"/>
                </a:solidFill>
              </a:rPr>
              <a:t> )</a:t>
            </a:r>
            <a:r>
              <a:rPr lang="zh-CN" altLang="zh-CN" sz="3200" dirty="0"/>
              <a:t> </a:t>
            </a:r>
          </a:p>
          <a:p>
            <a:r>
              <a:rPr lang="zh-CN" altLang="zh-CN" sz="3200" dirty="0"/>
              <a:t>返回类型：varchar 或 </a:t>
            </a:r>
            <a:r>
              <a:rPr lang="zh-CN" altLang="zh-CN" sz="3200" dirty="0" smtClean="0"/>
              <a:t>nvarchar</a:t>
            </a:r>
            <a:endParaRPr lang="en-US" altLang="zh-CN" sz="3200" dirty="0" smtClean="0"/>
          </a:p>
          <a:p>
            <a:r>
              <a:rPr lang="zh-CN" altLang="zh-CN" sz="3200" dirty="0"/>
              <a:t>例7．查询姓“王”且名字是3个字的学生姓名。</a:t>
            </a:r>
          </a:p>
          <a:p>
            <a:pPr marL="43815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3200" dirty="0">
                <a:solidFill>
                  <a:srgbClr val="0000FF"/>
                </a:solidFill>
              </a:rPr>
              <a:t>SELECT </a:t>
            </a:r>
            <a:r>
              <a:rPr lang="en-US" altLang="zh-CN" sz="3200" dirty="0" err="1">
                <a:solidFill>
                  <a:srgbClr val="0000FF"/>
                </a:solidFill>
              </a:rPr>
              <a:t>Sname</a:t>
            </a:r>
            <a:r>
              <a:rPr lang="en-US" altLang="zh-CN" sz="3200" dirty="0">
                <a:solidFill>
                  <a:srgbClr val="0000FF"/>
                </a:solidFill>
              </a:rPr>
              <a:t> FROM Student</a:t>
            </a:r>
            <a:endParaRPr lang="zh-CN" altLang="zh-CN" sz="3200" dirty="0">
              <a:solidFill>
                <a:srgbClr val="0000FF"/>
              </a:solidFill>
            </a:endParaRPr>
          </a:p>
          <a:p>
            <a:pPr marL="43815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3200" dirty="0">
                <a:solidFill>
                  <a:srgbClr val="0000FF"/>
                </a:solidFill>
              </a:rPr>
              <a:t>WHERE </a:t>
            </a:r>
            <a:r>
              <a:rPr lang="en-US" altLang="zh-CN" sz="3200" dirty="0" err="1">
                <a:solidFill>
                  <a:srgbClr val="0000FF"/>
                </a:solidFill>
              </a:rPr>
              <a:t>Sname</a:t>
            </a:r>
            <a:r>
              <a:rPr lang="en-US" altLang="zh-CN" sz="3200" dirty="0">
                <a:solidFill>
                  <a:srgbClr val="0000FF"/>
                </a:solidFill>
              </a:rPr>
              <a:t> LIKE '</a:t>
            </a:r>
            <a:r>
              <a:rPr lang="zh-CN" altLang="zh-CN" sz="3200" dirty="0">
                <a:solidFill>
                  <a:srgbClr val="0000FF"/>
                </a:solidFill>
              </a:rPr>
              <a:t>王</a:t>
            </a:r>
            <a:r>
              <a:rPr lang="en-US" altLang="zh-CN" sz="3200" dirty="0">
                <a:solidFill>
                  <a:srgbClr val="0000FF"/>
                </a:solidFill>
              </a:rPr>
              <a:t>%' AND LEN(RTRIM(</a:t>
            </a:r>
            <a:r>
              <a:rPr lang="en-US" altLang="zh-CN" sz="3200" dirty="0" err="1">
                <a:solidFill>
                  <a:srgbClr val="0000FF"/>
                </a:solidFill>
              </a:rPr>
              <a:t>Sname</a:t>
            </a:r>
            <a:r>
              <a:rPr lang="en-US" altLang="zh-CN" sz="3200" dirty="0">
                <a:solidFill>
                  <a:srgbClr val="0000FF"/>
                </a:solidFill>
              </a:rPr>
              <a:t>)) = 3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B55251-FCF8-4070-B954-96E911C6E271}" type="datetime8">
              <a:rPr lang="zh-CN" altLang="en-US" smtClean="0"/>
              <a:t>2016年3月11日10时52分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372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B.3 </a:t>
            </a:r>
            <a:r>
              <a:rPr lang="zh-CN" altLang="zh-CN" dirty="0"/>
              <a:t>类型转换函数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 smtClean="0"/>
              <a:t>将</a:t>
            </a:r>
            <a:r>
              <a:rPr lang="zh-CN" altLang="zh-CN" sz="2800" dirty="0"/>
              <a:t>某种数据类型的表达式显式转换为另一种数据类型</a:t>
            </a:r>
            <a:r>
              <a:rPr lang="zh-CN" altLang="zh-CN" sz="2800" dirty="0" smtClean="0"/>
              <a:t>。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   CAST(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exp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AS </a:t>
            </a:r>
            <a:r>
              <a:rPr lang="en-US" altLang="zh-CN" sz="2800" dirty="0" err="1">
                <a:solidFill>
                  <a:srgbClr val="FF0000"/>
                </a:solidFill>
              </a:rPr>
              <a:t>data_type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[( </a:t>
            </a:r>
            <a:r>
              <a:rPr lang="en-US" altLang="zh-CN" sz="2800" dirty="0">
                <a:solidFill>
                  <a:srgbClr val="FF0000"/>
                </a:solidFill>
              </a:rPr>
              <a:t>length </a:t>
            </a:r>
            <a:r>
              <a:rPr lang="en-US" altLang="zh-CN" sz="2800" dirty="0" smtClean="0">
                <a:solidFill>
                  <a:srgbClr val="FF0000"/>
                </a:solidFill>
              </a:rPr>
              <a:t>)])</a:t>
            </a:r>
            <a:endParaRPr lang="zh-CN" altLang="zh-CN" sz="2800" dirty="0">
              <a:solidFill>
                <a:srgbClr val="FF0000"/>
              </a:solidFill>
            </a:endParaRPr>
          </a:p>
          <a:p>
            <a:pPr lvl="0"/>
            <a:r>
              <a:rPr lang="en-US" altLang="zh-CN" sz="2800" dirty="0" err="1" smtClean="0"/>
              <a:t>exp</a:t>
            </a:r>
            <a:r>
              <a:rPr lang="zh-CN" altLang="zh-CN" sz="2800" dirty="0" smtClean="0"/>
              <a:t>：</a:t>
            </a:r>
            <a:r>
              <a:rPr lang="zh-CN" altLang="zh-CN" sz="2800" dirty="0"/>
              <a:t>任何有效的表达式。</a:t>
            </a:r>
          </a:p>
          <a:p>
            <a:pPr lvl="0"/>
            <a:r>
              <a:rPr lang="en-US" altLang="zh-CN" sz="2800" dirty="0" err="1"/>
              <a:t>data_type</a:t>
            </a:r>
            <a:r>
              <a:rPr lang="zh-CN" altLang="zh-CN" sz="2800" dirty="0"/>
              <a:t>：目标数据类型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lvl="0"/>
            <a:r>
              <a:rPr lang="en-US" altLang="zh-CN" sz="2800" dirty="0" smtClean="0"/>
              <a:t>Length</a:t>
            </a:r>
            <a:r>
              <a:rPr lang="zh-CN" altLang="zh-CN" sz="2800" dirty="0"/>
              <a:t>：指定目标数据类型长度的可选整数。默认值为</a:t>
            </a:r>
            <a:r>
              <a:rPr lang="en-US" altLang="zh-CN" sz="2800" dirty="0"/>
              <a:t> 30</a:t>
            </a:r>
            <a:r>
              <a:rPr lang="zh-CN" altLang="zh-CN" sz="2800" dirty="0"/>
              <a:t>。</a:t>
            </a:r>
          </a:p>
          <a:p>
            <a:r>
              <a:rPr lang="zh-CN" altLang="zh-CN" sz="2800" dirty="0"/>
              <a:t>返回类型：返回转换为</a:t>
            </a:r>
            <a:r>
              <a:rPr lang="en-US" altLang="zh-CN" sz="2800" dirty="0"/>
              <a:t> </a:t>
            </a:r>
            <a:r>
              <a:rPr lang="en-US" altLang="zh-CN" sz="2800" dirty="0" err="1"/>
              <a:t>data_type</a:t>
            </a:r>
            <a:r>
              <a:rPr lang="en-US" altLang="zh-CN" sz="2800" dirty="0"/>
              <a:t> </a:t>
            </a:r>
            <a:r>
              <a:rPr lang="zh-CN" altLang="zh-CN" sz="2800" dirty="0" smtClean="0"/>
              <a:t>的</a:t>
            </a:r>
            <a:r>
              <a:rPr lang="en-US" altLang="zh-CN" sz="2800" dirty="0" err="1" smtClean="0"/>
              <a:t>exp</a:t>
            </a:r>
            <a:r>
              <a:rPr lang="zh-CN" altLang="zh-CN" sz="2800" dirty="0" smtClean="0"/>
              <a:t>。</a:t>
            </a:r>
            <a:endParaRPr lang="zh-CN" altLang="zh-CN" sz="2800" dirty="0"/>
          </a:p>
          <a:p>
            <a:endParaRPr lang="zh-CN" altLang="en-US" sz="28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582AA4-EC78-4B6D-9060-069023529299}" type="datetime8">
              <a:rPr lang="zh-CN" altLang="en-US" smtClean="0"/>
              <a:t>2016年3月11日10时52分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237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40768"/>
            <a:ext cx="8001000" cy="4752528"/>
          </a:xfrm>
        </p:spPr>
        <p:txBody>
          <a:bodyPr/>
          <a:lstStyle/>
          <a:p>
            <a:r>
              <a:rPr lang="zh-CN" altLang="zh-CN" sz="3200" dirty="0"/>
              <a:t>例</a:t>
            </a:r>
            <a:r>
              <a:rPr lang="en-US" altLang="zh-CN" sz="3200" dirty="0"/>
              <a:t>1</a:t>
            </a:r>
            <a:r>
              <a:rPr lang="zh-CN" altLang="zh-CN" sz="3200" dirty="0"/>
              <a:t>．对</a:t>
            </a:r>
            <a:r>
              <a:rPr lang="en-US" altLang="zh-CN" sz="3200" dirty="0"/>
              <a:t>SC</a:t>
            </a:r>
            <a:r>
              <a:rPr lang="zh-CN" altLang="zh-CN" sz="3200" dirty="0"/>
              <a:t>表，计算每个学生的考试平均成绩，将平均成绩转换为小数点前</a:t>
            </a:r>
            <a:r>
              <a:rPr lang="en-US" altLang="zh-CN" sz="3200" dirty="0"/>
              <a:t>3</a:t>
            </a:r>
            <a:r>
              <a:rPr lang="zh-CN" altLang="zh-CN" sz="3200" dirty="0"/>
              <a:t>位，小数点后</a:t>
            </a:r>
            <a:r>
              <a:rPr lang="en-US" altLang="zh-CN" sz="3200" dirty="0"/>
              <a:t>2</a:t>
            </a:r>
            <a:r>
              <a:rPr lang="zh-CN" altLang="zh-CN" sz="3200" dirty="0"/>
              <a:t>位的定点小数。</a:t>
            </a:r>
          </a:p>
          <a:p>
            <a:pPr marL="438150" lvl="1" indent="0">
              <a:buNone/>
            </a:pPr>
            <a:r>
              <a:rPr lang="en-US" altLang="zh-CN" sz="3200" dirty="0">
                <a:solidFill>
                  <a:srgbClr val="0000FF"/>
                </a:solidFill>
              </a:rPr>
              <a:t>SELECT </a:t>
            </a:r>
            <a:r>
              <a:rPr lang="en-US" altLang="zh-CN" sz="3200" dirty="0" err="1">
                <a:solidFill>
                  <a:srgbClr val="0000FF"/>
                </a:solidFill>
              </a:rPr>
              <a:t>Sno</a:t>
            </a:r>
            <a:r>
              <a:rPr lang="en-US" altLang="zh-CN" sz="3200" dirty="0">
                <a:solidFill>
                  <a:srgbClr val="0000FF"/>
                </a:solidFill>
              </a:rPr>
              <a:t> AS </a:t>
            </a:r>
            <a:r>
              <a:rPr lang="zh-CN" altLang="zh-CN" sz="3200" dirty="0">
                <a:solidFill>
                  <a:srgbClr val="0000FF"/>
                </a:solidFill>
              </a:rPr>
              <a:t>学号</a:t>
            </a:r>
            <a:r>
              <a:rPr lang="en-US" altLang="zh-CN" sz="3200" dirty="0">
                <a:solidFill>
                  <a:srgbClr val="0000FF"/>
                </a:solidFill>
              </a:rPr>
              <a:t>, </a:t>
            </a:r>
            <a:endParaRPr lang="zh-CN" altLang="zh-CN" sz="3200" dirty="0">
              <a:solidFill>
                <a:srgbClr val="0000FF"/>
              </a:solidFill>
            </a:endParaRPr>
          </a:p>
          <a:p>
            <a:pPr marL="438150" lvl="1" indent="0">
              <a:buNone/>
            </a:pPr>
            <a:r>
              <a:rPr lang="en-US" altLang="zh-CN" sz="3200" dirty="0" smtClean="0">
                <a:solidFill>
                  <a:srgbClr val="0000FF"/>
                </a:solidFill>
              </a:rPr>
              <a:t>CAST(AVG(CAST(Grade </a:t>
            </a:r>
            <a:r>
              <a:rPr lang="en-US" altLang="zh-CN" sz="3200" dirty="0">
                <a:solidFill>
                  <a:srgbClr val="0000FF"/>
                </a:solidFill>
              </a:rPr>
              <a:t>AS real)) AS numeric(5,2)) AS </a:t>
            </a:r>
            <a:r>
              <a:rPr lang="zh-CN" altLang="zh-CN" sz="3200" dirty="0">
                <a:solidFill>
                  <a:srgbClr val="0000FF"/>
                </a:solidFill>
              </a:rPr>
              <a:t>平均成绩</a:t>
            </a:r>
          </a:p>
          <a:p>
            <a:pPr marL="438150" lvl="1" indent="0">
              <a:buNone/>
            </a:pPr>
            <a:r>
              <a:rPr lang="en-US" altLang="zh-CN" sz="3200" dirty="0" smtClean="0">
                <a:solidFill>
                  <a:srgbClr val="0000FF"/>
                </a:solidFill>
              </a:rPr>
              <a:t>FROM </a:t>
            </a:r>
            <a:r>
              <a:rPr lang="en-US" altLang="zh-CN" sz="3200" dirty="0">
                <a:solidFill>
                  <a:srgbClr val="0000FF"/>
                </a:solidFill>
              </a:rPr>
              <a:t>SC GROUP BY </a:t>
            </a:r>
            <a:r>
              <a:rPr lang="en-US" altLang="zh-CN" sz="3200" dirty="0" err="1">
                <a:solidFill>
                  <a:srgbClr val="0000FF"/>
                </a:solidFill>
              </a:rPr>
              <a:t>Sno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EE686C-9E87-426E-9F84-11BD124CC10D}" type="datetime8">
              <a:rPr lang="zh-CN" altLang="en-US" smtClean="0"/>
              <a:t>2016年3月11日10时52分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398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.1 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日期函数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1904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74675" y="1556792"/>
            <a:ext cx="8001000" cy="3640137"/>
          </a:xfrm>
        </p:spPr>
        <p:txBody>
          <a:bodyPr/>
          <a:lstStyle/>
          <a:p>
            <a:r>
              <a:rPr lang="zh-CN" altLang="en-US" sz="4000" dirty="0">
                <a:ea typeface="楷体_GB2312" pitchFamily="49" charset="-122"/>
              </a:rPr>
              <a:t>这些函数对日期和时间输入值执行操作，并返回一个字符串、数字值或日期和时间值。</a:t>
            </a:r>
            <a:r>
              <a:rPr lang="zh-CN" altLang="en-US" dirty="0"/>
              <a:t> 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828A40-A9B8-4842-A576-2A46FFEBCC22}" type="datetime8">
              <a:rPr lang="zh-CN" altLang="en-US" smtClean="0"/>
              <a:t>2016年3月11日10时52分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94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autoUpdateAnimBg="0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528" y="260648"/>
            <a:ext cx="8540750" cy="838200"/>
          </a:xfrm>
        </p:spPr>
        <p:txBody>
          <a:bodyPr/>
          <a:lstStyle/>
          <a:p>
            <a:r>
              <a:rPr lang="en-US" altLang="zh-CN" b="1" dirty="0"/>
              <a:t>1. GETDATE ( )</a:t>
            </a:r>
            <a:r>
              <a:rPr lang="en-US" altLang="zh-CN" dirty="0"/>
              <a:t> </a:t>
            </a:r>
          </a:p>
        </p:txBody>
      </p:sp>
      <p:sp>
        <p:nvSpPr>
          <p:cNvPr id="1914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3568" y="1412776"/>
            <a:ext cx="7920880" cy="4608512"/>
          </a:xfrm>
        </p:spPr>
        <p:txBody>
          <a:bodyPr/>
          <a:lstStyle/>
          <a:p>
            <a:r>
              <a:rPr lang="zh-CN" altLang="en-US" dirty="0"/>
              <a:t>返回类型：</a:t>
            </a:r>
            <a:r>
              <a:rPr lang="en-US" altLang="zh-CN" dirty="0" err="1"/>
              <a:t>datetime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示例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A. </a:t>
            </a:r>
            <a:r>
              <a:rPr lang="zh-CN" altLang="en-US" dirty="0" smtClean="0"/>
              <a:t>得到系统当前</a:t>
            </a:r>
            <a:r>
              <a:rPr lang="zh-CN" altLang="en-US" dirty="0"/>
              <a:t>日期和时间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FF"/>
                </a:solidFill>
              </a:rPr>
              <a:t>	</a:t>
            </a:r>
            <a:r>
              <a:rPr lang="en-US" altLang="zh-CN" dirty="0">
                <a:solidFill>
                  <a:srgbClr val="0000FF"/>
                </a:solidFill>
              </a:rPr>
              <a:t>SELECT GETDATE</a:t>
            </a:r>
            <a:r>
              <a:rPr lang="en-US" altLang="zh-CN" dirty="0" smtClean="0">
                <a:solidFill>
                  <a:srgbClr val="0000FF"/>
                </a:solidFill>
              </a:rPr>
              <a:t>()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3DD72C-37B1-4D54-9E5F-DAE586212F53}" type="datetime8">
              <a:rPr lang="zh-CN" altLang="en-US" smtClean="0"/>
              <a:t>2016年3月11日10时52分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46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414934"/>
            <a:ext cx="8325742" cy="4678362"/>
          </a:xfrm>
        </p:spPr>
        <p:txBody>
          <a:bodyPr/>
          <a:lstStyle/>
          <a:p>
            <a:r>
              <a:rPr lang="zh-CN" altLang="en-US" dirty="0" smtClean="0"/>
              <a:t>作为列的默认值。</a:t>
            </a:r>
            <a:endParaRPr lang="en-US" altLang="zh-CN" dirty="0" smtClean="0"/>
          </a:p>
          <a:p>
            <a:pPr marL="438150" lvl="1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CREATE TABLE Employees(</a:t>
            </a:r>
            <a:endParaRPr lang="zh-CN" altLang="zh-CN" dirty="0">
              <a:solidFill>
                <a:srgbClr val="0000FF"/>
              </a:solidFill>
            </a:endParaRPr>
          </a:p>
          <a:p>
            <a:pPr marL="438150" lvl="1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eid</a:t>
            </a:r>
            <a:r>
              <a:rPr lang="en-US" altLang="zh-CN" dirty="0">
                <a:solidFill>
                  <a:srgbClr val="0000FF"/>
                </a:solidFill>
              </a:rPr>
              <a:t> char(11) NOT NULL,</a:t>
            </a:r>
            <a:endParaRPr lang="zh-CN" altLang="zh-CN" dirty="0">
              <a:solidFill>
                <a:srgbClr val="0000FF"/>
              </a:solidFill>
            </a:endParaRPr>
          </a:p>
          <a:p>
            <a:pPr marL="438150" lvl="1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ename</a:t>
            </a:r>
            <a:r>
              <a:rPr lang="en-US" altLang="zh-CN" dirty="0">
                <a:solidFill>
                  <a:srgbClr val="0000FF"/>
                </a:solidFill>
              </a:rPr>
              <a:t> char(10) NOT NULL,</a:t>
            </a:r>
            <a:endParaRPr lang="zh-CN" altLang="zh-CN" dirty="0">
              <a:solidFill>
                <a:srgbClr val="0000FF"/>
              </a:solidFill>
            </a:endParaRPr>
          </a:p>
          <a:p>
            <a:pPr marL="438150" lvl="1" indent="0">
              <a:buNone/>
            </a:pPr>
            <a:r>
              <a:rPr lang="en-US" altLang="zh-CN" sz="3200" dirty="0" smtClean="0">
                <a:solidFill>
                  <a:srgbClr val="0000FF"/>
                </a:solidFill>
              </a:rPr>
              <a:t> </a:t>
            </a:r>
            <a:r>
              <a:rPr lang="en-US" altLang="zh-CN" sz="3200" dirty="0" err="1" smtClean="0">
                <a:solidFill>
                  <a:srgbClr val="0000FF"/>
                </a:solidFill>
              </a:rPr>
              <a:t>hire_date</a:t>
            </a:r>
            <a:r>
              <a:rPr lang="en-US" altLang="zh-CN" sz="3200" dirty="0" smtClean="0">
                <a:solidFill>
                  <a:srgbClr val="0000FF"/>
                </a:solidFill>
              </a:rPr>
              <a:t> </a:t>
            </a:r>
            <a:r>
              <a:rPr lang="en-US" altLang="zh-CN" sz="3200" dirty="0" err="1">
                <a:solidFill>
                  <a:srgbClr val="0000FF"/>
                </a:solidFill>
              </a:rPr>
              <a:t>datetime</a:t>
            </a:r>
            <a:r>
              <a:rPr lang="en-US" altLang="zh-CN" sz="3200" dirty="0">
                <a:solidFill>
                  <a:srgbClr val="0000FF"/>
                </a:solidFill>
              </a:rPr>
              <a:t> DEFAULT </a:t>
            </a:r>
            <a:r>
              <a:rPr lang="en-US" altLang="zh-CN" sz="3200" dirty="0">
                <a:solidFill>
                  <a:srgbClr val="FF0000"/>
                </a:solidFill>
              </a:rPr>
              <a:t>GETDATE()</a:t>
            </a:r>
            <a:endParaRPr lang="zh-CN" altLang="zh-CN" sz="3200" dirty="0">
              <a:solidFill>
                <a:srgbClr val="FF0000"/>
              </a:solidFill>
            </a:endParaRPr>
          </a:p>
          <a:p>
            <a:pPr marL="438150" lvl="1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)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A1216A-8E47-47FC-950A-4A928301A5BD}" type="datetime8">
              <a:rPr lang="zh-CN" altLang="en-US" smtClean="0"/>
              <a:t>2016年3月11日10时52分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614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DATEADD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作用</a:t>
            </a:r>
            <a:r>
              <a:rPr lang="zh-CN" altLang="zh-CN" dirty="0"/>
              <a:t>：对给定的日期加上一段时间，返回新的</a:t>
            </a:r>
            <a:r>
              <a:rPr lang="en-US" altLang="zh-CN" dirty="0"/>
              <a:t> </a:t>
            </a:r>
            <a:r>
              <a:rPr lang="en-US" altLang="zh-CN" dirty="0" err="1"/>
              <a:t>datetime</a:t>
            </a:r>
            <a:r>
              <a:rPr lang="en-US" altLang="zh-CN" dirty="0"/>
              <a:t> </a:t>
            </a:r>
            <a:r>
              <a:rPr lang="zh-CN" altLang="zh-CN" dirty="0"/>
              <a:t>值。</a:t>
            </a:r>
          </a:p>
          <a:p>
            <a:r>
              <a:rPr lang="zh-CN" altLang="zh-CN" dirty="0"/>
              <a:t>语法：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DATEADD</a:t>
            </a:r>
            <a:r>
              <a:rPr lang="en-US" altLang="zh-CN" dirty="0">
                <a:solidFill>
                  <a:srgbClr val="FF0000"/>
                </a:solidFill>
              </a:rPr>
              <a:t>( </a:t>
            </a:r>
            <a:r>
              <a:rPr lang="en-US" altLang="zh-CN" dirty="0" err="1">
                <a:solidFill>
                  <a:srgbClr val="FF0000"/>
                </a:solidFill>
              </a:rPr>
              <a:t>datepart</a:t>
            </a:r>
            <a:r>
              <a:rPr lang="en-US" altLang="zh-CN" dirty="0">
                <a:solidFill>
                  <a:srgbClr val="FF0000"/>
                </a:solidFill>
              </a:rPr>
              <a:t>, number, </a:t>
            </a:r>
            <a:r>
              <a:rPr lang="en-US" altLang="zh-CN" dirty="0" smtClean="0">
                <a:solidFill>
                  <a:srgbClr val="FF0000"/>
                </a:solidFill>
              </a:rPr>
              <a:t>date)</a:t>
            </a:r>
          </a:p>
          <a:p>
            <a:r>
              <a:rPr lang="en-US" altLang="zh-CN" dirty="0" err="1"/>
              <a:t>Datepart</a:t>
            </a:r>
            <a:r>
              <a:rPr lang="zh-CN" altLang="zh-CN" dirty="0"/>
              <a:t>：是与 </a:t>
            </a:r>
            <a:r>
              <a:rPr lang="en-US" altLang="zh-CN" dirty="0"/>
              <a:t>number </a:t>
            </a:r>
            <a:r>
              <a:rPr lang="zh-CN" altLang="zh-CN" dirty="0"/>
              <a:t>相加的</a:t>
            </a:r>
            <a:r>
              <a:rPr lang="en-US" altLang="zh-CN" dirty="0"/>
              <a:t>date</a:t>
            </a:r>
            <a:r>
              <a:rPr lang="zh-CN" altLang="zh-CN" dirty="0" smtClean="0"/>
              <a:t>部分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675064-9B28-409C-9AF5-38E4E45674F4}" type="datetime8">
              <a:rPr lang="zh-CN" altLang="en-US" smtClean="0"/>
              <a:t>2016年3月11日10时52分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681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有效的 </a:t>
            </a:r>
            <a:r>
              <a:rPr lang="en-US" altLang="zh-CN" dirty="0" err="1"/>
              <a:t>datepart</a:t>
            </a:r>
            <a:r>
              <a:rPr lang="en-US" altLang="zh-CN" dirty="0"/>
              <a:t> </a:t>
            </a:r>
            <a:r>
              <a:rPr lang="zh-CN" altLang="zh-CN" dirty="0"/>
              <a:t>参数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389367"/>
              </p:ext>
            </p:extLst>
          </p:nvPr>
        </p:nvGraphicFramePr>
        <p:xfrm>
          <a:off x="755576" y="1484781"/>
          <a:ext cx="7778824" cy="45365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8324"/>
                <a:gridCol w="2224744"/>
                <a:gridCol w="3145756"/>
              </a:tblGrid>
              <a:tr h="5240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 err="1">
                          <a:solidFill>
                            <a:srgbClr val="FF0000"/>
                          </a:solidFill>
                          <a:effectLst/>
                        </a:rPr>
                        <a:t>datepart</a:t>
                      </a:r>
                      <a:r>
                        <a:rPr lang="en-US" sz="2800" kern="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endParaRPr lang="zh-CN" sz="2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solidFill>
                            <a:srgbClr val="FF0000"/>
                          </a:solidFill>
                          <a:effectLst/>
                        </a:rPr>
                        <a:t>缩写</a:t>
                      </a:r>
                      <a:r>
                        <a:rPr lang="en-US" sz="2800" kern="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endParaRPr lang="zh-CN" sz="2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solidFill>
                            <a:srgbClr val="FF0000"/>
                          </a:solidFill>
                          <a:effectLst/>
                        </a:rPr>
                        <a:t>含义</a:t>
                      </a:r>
                      <a:endParaRPr lang="zh-CN" sz="2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868485">
                <a:tc>
                  <a:txBody>
                    <a:bodyPr/>
                    <a:lstStyle/>
                    <a:p>
                      <a:pPr indent="68580" algn="l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year 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68580"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yy, yyyy</a:t>
                      </a:r>
                      <a:endParaRPr lang="zh-CN" sz="28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68580" algn="l">
                        <a:spcAft>
                          <a:spcPts val="0"/>
                        </a:spcAft>
                      </a:pPr>
                      <a:r>
                        <a:rPr lang="zh-CN" sz="2800" ker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年</a:t>
                      </a:r>
                      <a:endParaRPr lang="zh-CN" sz="28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524003">
                <a:tc>
                  <a:txBody>
                    <a:bodyPr/>
                    <a:lstStyle/>
                    <a:p>
                      <a:pPr indent="68580" algn="l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quarter 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68580" algn="l">
                        <a:spcAft>
                          <a:spcPts val="0"/>
                        </a:spcAft>
                      </a:pPr>
                      <a:r>
                        <a:rPr lang="en-US" sz="2800" kern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qq</a:t>
                      </a:r>
                      <a:r>
                        <a:rPr lang="en-US" sz="2800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q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68580" algn="l">
                        <a:spcAft>
                          <a:spcPts val="0"/>
                        </a:spcAft>
                      </a:pPr>
                      <a:r>
                        <a:rPr lang="zh-CN" sz="2800" ker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季度</a:t>
                      </a:r>
                      <a:endParaRPr lang="zh-CN" sz="28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524003">
                <a:tc>
                  <a:txBody>
                    <a:bodyPr/>
                    <a:lstStyle/>
                    <a:p>
                      <a:pPr indent="68580"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month </a:t>
                      </a:r>
                      <a:endParaRPr lang="zh-CN" sz="28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68580" algn="l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mm, m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68580" algn="l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月份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524003">
                <a:tc>
                  <a:txBody>
                    <a:bodyPr/>
                    <a:lstStyle/>
                    <a:p>
                      <a:pPr indent="68580"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dayofyear </a:t>
                      </a:r>
                      <a:endParaRPr lang="zh-CN" sz="28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68580"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dy, y</a:t>
                      </a:r>
                      <a:endParaRPr lang="zh-CN" sz="28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68580" algn="l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一年中的第几天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524003">
                <a:tc>
                  <a:txBody>
                    <a:bodyPr/>
                    <a:lstStyle/>
                    <a:p>
                      <a:pPr indent="68580"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day </a:t>
                      </a:r>
                      <a:endParaRPr lang="zh-CN" sz="28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68580"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dd, d</a:t>
                      </a:r>
                      <a:endParaRPr lang="zh-CN" sz="28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68580" algn="l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日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524003">
                <a:tc>
                  <a:txBody>
                    <a:bodyPr/>
                    <a:lstStyle/>
                    <a:p>
                      <a:pPr indent="68580"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week </a:t>
                      </a:r>
                      <a:endParaRPr lang="zh-CN" sz="28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68580"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wk, ww</a:t>
                      </a:r>
                      <a:endParaRPr lang="zh-CN" sz="28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68580" algn="l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一年中的第几周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524003">
                <a:tc>
                  <a:txBody>
                    <a:bodyPr/>
                    <a:lstStyle/>
                    <a:p>
                      <a:pPr indent="68580"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weekday </a:t>
                      </a:r>
                      <a:endParaRPr lang="zh-CN" sz="28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68580"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dw, w</a:t>
                      </a:r>
                      <a:endParaRPr lang="zh-CN" sz="28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67310" algn="l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周几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FE3D4F-8EFC-4B79-BB1D-74BE8C1D9A33}" type="datetime8">
              <a:rPr lang="zh-CN" altLang="en-US" smtClean="0"/>
              <a:t>2016年3月11日10时52分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274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例</a:t>
            </a:r>
            <a:r>
              <a:rPr lang="en-US" altLang="zh-CN" dirty="0"/>
              <a:t>3</a:t>
            </a:r>
            <a:r>
              <a:rPr lang="zh-CN" altLang="zh-CN" dirty="0"/>
              <a:t>．计算当前日期加上</a:t>
            </a:r>
            <a:r>
              <a:rPr lang="en-US" altLang="zh-CN" dirty="0"/>
              <a:t>100</a:t>
            </a:r>
            <a:r>
              <a:rPr lang="zh-CN" altLang="zh-CN" dirty="0"/>
              <a:t>天后的日期。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SELECT DATEADD(DAY,100,GETDATE</a:t>
            </a:r>
            <a:r>
              <a:rPr lang="en-US" altLang="zh-CN" dirty="0" smtClean="0">
                <a:solidFill>
                  <a:srgbClr val="0000FF"/>
                </a:solidFill>
              </a:rPr>
              <a:t>())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166785-BB02-42BC-B572-2B61818B32DA}" type="datetime8">
              <a:rPr lang="zh-CN" altLang="en-US" smtClean="0"/>
              <a:t>2016年3月11日10时52分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049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DATEDIFF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4934"/>
            <a:ext cx="8280920" cy="4678362"/>
          </a:xfrm>
        </p:spPr>
        <p:txBody>
          <a:bodyPr/>
          <a:lstStyle/>
          <a:p>
            <a:r>
              <a:rPr lang="zh-CN" altLang="zh-CN" sz="2800" dirty="0" smtClean="0"/>
              <a:t>作用</a:t>
            </a:r>
            <a:r>
              <a:rPr lang="zh-CN" altLang="zh-CN" sz="2800" dirty="0"/>
              <a:t>：返回两个指定日期之间所差的日期。</a:t>
            </a:r>
          </a:p>
          <a:p>
            <a:pPr marL="0" indent="0"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smtClean="0">
                <a:solidFill>
                  <a:srgbClr val="FF0000"/>
                </a:solidFill>
              </a:rPr>
              <a:t>DATEDIFF</a:t>
            </a:r>
            <a:r>
              <a:rPr lang="en-US" altLang="zh-CN" sz="2800" dirty="0">
                <a:solidFill>
                  <a:srgbClr val="FF0000"/>
                </a:solidFill>
              </a:rPr>
              <a:t>( </a:t>
            </a:r>
            <a:r>
              <a:rPr lang="zh-CN" altLang="zh-CN" sz="2800" dirty="0">
                <a:solidFill>
                  <a:srgbClr val="FF0000"/>
                </a:solidFill>
              </a:rPr>
              <a:t>datepart, startdate, enddate 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r>
              <a:rPr lang="en-US" altLang="zh-CN" sz="2800" dirty="0"/>
              <a:t> </a:t>
            </a:r>
            <a:endParaRPr lang="zh-CN" altLang="zh-CN" sz="2800" dirty="0"/>
          </a:p>
          <a:p>
            <a:r>
              <a:rPr lang="zh-CN" altLang="zh-CN" sz="2800" dirty="0" smtClean="0"/>
              <a:t>返回</a:t>
            </a:r>
            <a:r>
              <a:rPr lang="zh-CN" altLang="zh-CN" sz="2800" dirty="0"/>
              <a:t>类型：</a:t>
            </a:r>
            <a:r>
              <a:rPr lang="en-US" altLang="zh-CN" sz="2800" dirty="0" err="1"/>
              <a:t>int</a:t>
            </a:r>
            <a:endParaRPr lang="zh-CN" altLang="zh-CN" sz="2800" dirty="0"/>
          </a:p>
          <a:p>
            <a:r>
              <a:rPr lang="zh-CN" altLang="zh-CN" sz="2800" dirty="0"/>
              <a:t>说明：返回结果是</a:t>
            </a:r>
            <a:r>
              <a:rPr lang="zh-CN" altLang="zh-CN" sz="2800" dirty="0" smtClean="0"/>
              <a:t>用enddate减去startdate。</a:t>
            </a:r>
            <a:r>
              <a:rPr lang="zh-CN" altLang="zh-CN" sz="2800" dirty="0"/>
              <a:t>如果开始日期比结束日期晚，则返回负值。</a:t>
            </a:r>
          </a:p>
          <a:p>
            <a:r>
              <a:rPr lang="zh-CN" altLang="zh-CN" sz="2800" dirty="0"/>
              <a:t>例4．计算</a:t>
            </a:r>
            <a:r>
              <a:rPr lang="zh-CN" altLang="zh-CN" sz="2800" dirty="0" smtClean="0"/>
              <a:t>201</a:t>
            </a:r>
            <a:r>
              <a:rPr lang="en-US" altLang="zh-CN" sz="2800" dirty="0" smtClean="0"/>
              <a:t>6</a:t>
            </a:r>
            <a:r>
              <a:rPr lang="zh-CN" altLang="zh-CN" sz="2800" dirty="0" smtClean="0"/>
              <a:t>年5月1日</a:t>
            </a:r>
            <a:r>
              <a:rPr lang="zh-CN" altLang="zh-CN" sz="2800" dirty="0"/>
              <a:t>到</a:t>
            </a:r>
            <a:r>
              <a:rPr lang="zh-CN" altLang="zh-CN" sz="2800" dirty="0" smtClean="0"/>
              <a:t>201</a:t>
            </a:r>
            <a:r>
              <a:rPr lang="en-US" altLang="zh-CN" sz="2800" dirty="0" smtClean="0"/>
              <a:t>6</a:t>
            </a:r>
            <a:r>
              <a:rPr lang="zh-CN" altLang="zh-CN" sz="2800" dirty="0" smtClean="0"/>
              <a:t>年10月1日</a:t>
            </a:r>
            <a:r>
              <a:rPr lang="zh-CN" altLang="zh-CN" sz="2800" dirty="0"/>
              <a:t>之间的天数。</a:t>
            </a: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0000FF"/>
                </a:solidFill>
              </a:rPr>
              <a:t> SELECT </a:t>
            </a:r>
            <a:r>
              <a:rPr lang="en-US" altLang="zh-CN" sz="2800" dirty="0">
                <a:solidFill>
                  <a:srgbClr val="0000FF"/>
                </a:solidFill>
              </a:rPr>
              <a:t>DATEDIFF( DAY,</a:t>
            </a:r>
            <a:r>
              <a:rPr lang="en-US" altLang="zh-CN" sz="2800" dirty="0" smtClean="0">
                <a:solidFill>
                  <a:srgbClr val="0000FF"/>
                </a:solidFill>
              </a:rPr>
              <a:t>'2016/5/1','2016/10/1')</a:t>
            </a:r>
            <a:endParaRPr lang="zh-CN" altLang="zh-CN" sz="2800" dirty="0">
              <a:solidFill>
                <a:srgbClr val="0000FF"/>
              </a:solidFill>
            </a:endParaRPr>
          </a:p>
          <a:p>
            <a:endParaRPr lang="zh-CN" altLang="en-US" sz="28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CA673F-3CDC-4139-8DAE-CE0446C3AA98}" type="datetime8">
              <a:rPr lang="zh-CN" altLang="en-US" smtClean="0"/>
              <a:t>2016年3月11日10时52分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93C5-2466-49C7-9407-97947274FDD1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476639"/>
      </p:ext>
    </p:extLst>
  </p:cSld>
  <p:clrMapOvr>
    <a:masterClrMapping/>
  </p:clrMapOvr>
</p:sld>
</file>

<file path=ppt/theme/theme1.xml><?xml version="1.0" encoding="utf-8"?>
<a:theme xmlns:a="http://schemas.openxmlformats.org/drawingml/2006/main" name="bistu-jsjxy">
  <a:themeElements>
    <a:clrScheme name="bistu-jsjxy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bistu-jsjxy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istu-jsjxy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stu-jsjxy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stu-jsjxy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stu-jsjxy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stu-jsjxy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stu-jsjxy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stu-jsjxy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stu-jsjxy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stu-jsjxy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istu-jsjxy">
  <a:themeElements>
    <a:clrScheme name="1_bistu-jsjxy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bistu-jsjxy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istu-jsjxy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stu-jsjxy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stu-jsjxy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stu-jsjxy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stu-jsjxy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stu-jsjxy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stu-jsjxy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istu-jsjxy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stu-jsjxy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157257415</TotalTime>
  <Pages>0</Pages>
  <Words>1170</Words>
  <Characters>0</Characters>
  <Application>Microsoft Office PowerPoint</Application>
  <DocSecurity>0</DocSecurity>
  <PresentationFormat>全屏显示(4:3)</PresentationFormat>
  <Lines>0</Lines>
  <Paragraphs>214</Paragraphs>
  <Slides>25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0" baseType="lpstr">
      <vt:lpstr>Gulim</vt:lpstr>
      <vt:lpstr>仿宋_GB2312</vt:lpstr>
      <vt:lpstr>华文行楷</vt:lpstr>
      <vt:lpstr>华文隶书</vt:lpstr>
      <vt:lpstr>楷体_GB2312</vt:lpstr>
      <vt:lpstr>宋体</vt:lpstr>
      <vt:lpstr>Arial</vt:lpstr>
      <vt:lpstr>Calibri</vt:lpstr>
      <vt:lpstr>Times New Roman</vt:lpstr>
      <vt:lpstr>Verdana</vt:lpstr>
      <vt:lpstr>Wingdings</vt:lpstr>
      <vt:lpstr>bistu-jsjxy</vt:lpstr>
      <vt:lpstr>自定义设计方案</vt:lpstr>
      <vt:lpstr>1_bistu-jsjxy</vt:lpstr>
      <vt:lpstr>Photoshop.Image.9</vt:lpstr>
      <vt:lpstr>数据库系统教程</vt:lpstr>
      <vt:lpstr>附录B 常用系统函数</vt:lpstr>
      <vt:lpstr>B.1 日期函数 </vt:lpstr>
      <vt:lpstr>1. GETDATE ( ) </vt:lpstr>
      <vt:lpstr>示例</vt:lpstr>
      <vt:lpstr>DATEADD</vt:lpstr>
      <vt:lpstr>有效的 datepart 参数</vt:lpstr>
      <vt:lpstr>示例</vt:lpstr>
      <vt:lpstr>DATEDIFF</vt:lpstr>
      <vt:lpstr>DATENAME</vt:lpstr>
      <vt:lpstr>DATEPART</vt:lpstr>
      <vt:lpstr>DAY</vt:lpstr>
      <vt:lpstr>MONTH</vt:lpstr>
      <vt:lpstr>YEAR</vt:lpstr>
      <vt:lpstr>B.2 字符串函数——LEFT</vt:lpstr>
      <vt:lpstr>示例</vt:lpstr>
      <vt:lpstr>RIGHT</vt:lpstr>
      <vt:lpstr>LEN</vt:lpstr>
      <vt:lpstr>示例</vt:lpstr>
      <vt:lpstr>SUBSTRING</vt:lpstr>
      <vt:lpstr>示例</vt:lpstr>
      <vt:lpstr>LTRIM</vt:lpstr>
      <vt:lpstr>RTRIM</vt:lpstr>
      <vt:lpstr>B.3 类型转换函数</vt:lpstr>
      <vt:lpstr>示例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数据挖掘在银行信贷业务中的应用研究</dc:title>
  <dc:subject/>
  <dc:creator>Jack</dc:creator>
  <cp:keywords/>
  <dc:description/>
  <cp:lastModifiedBy>Administrator</cp:lastModifiedBy>
  <cp:revision>316</cp:revision>
  <cp:lastPrinted>1899-12-30T00:00:00Z</cp:lastPrinted>
  <dcterms:created xsi:type="dcterms:W3CDTF">2010-06-04T15:42:51Z</dcterms:created>
  <dcterms:modified xsi:type="dcterms:W3CDTF">2016-03-11T10:52:59Z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