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1"/>
  </p:notesMasterIdLst>
  <p:handoutMasterIdLst>
    <p:handoutMasterId r:id="rId102"/>
  </p:handoutMasterIdLst>
  <p:sldIdLst>
    <p:sldId id="258" r:id="rId3"/>
    <p:sldId id="850" r:id="rId4"/>
    <p:sldId id="851" r:id="rId5"/>
    <p:sldId id="852" r:id="rId6"/>
    <p:sldId id="956" r:id="rId7"/>
    <p:sldId id="854" r:id="rId8"/>
    <p:sldId id="952" r:id="rId9"/>
    <p:sldId id="855" r:id="rId10"/>
    <p:sldId id="856" r:id="rId11"/>
    <p:sldId id="857" r:id="rId12"/>
    <p:sldId id="954" r:id="rId13"/>
    <p:sldId id="859" r:id="rId14"/>
    <p:sldId id="861" r:id="rId15"/>
    <p:sldId id="862" r:id="rId16"/>
    <p:sldId id="863" r:id="rId17"/>
    <p:sldId id="864" r:id="rId18"/>
    <p:sldId id="865" r:id="rId19"/>
    <p:sldId id="866" r:id="rId20"/>
    <p:sldId id="867" r:id="rId21"/>
    <p:sldId id="868" r:id="rId22"/>
    <p:sldId id="869" r:id="rId23"/>
    <p:sldId id="870" r:id="rId24"/>
    <p:sldId id="871" r:id="rId25"/>
    <p:sldId id="872" r:id="rId26"/>
    <p:sldId id="873" r:id="rId27"/>
    <p:sldId id="874" r:id="rId28"/>
    <p:sldId id="875" r:id="rId29"/>
    <p:sldId id="958" r:id="rId30"/>
    <p:sldId id="876" r:id="rId31"/>
    <p:sldId id="878" r:id="rId32"/>
    <p:sldId id="879" r:id="rId33"/>
    <p:sldId id="880" r:id="rId34"/>
    <p:sldId id="881" r:id="rId35"/>
    <p:sldId id="882" r:id="rId36"/>
    <p:sldId id="883" r:id="rId37"/>
    <p:sldId id="953" r:id="rId38"/>
    <p:sldId id="884" r:id="rId39"/>
    <p:sldId id="885" r:id="rId40"/>
    <p:sldId id="886" r:id="rId41"/>
    <p:sldId id="887" r:id="rId42"/>
    <p:sldId id="888" r:id="rId43"/>
    <p:sldId id="889" r:id="rId44"/>
    <p:sldId id="890" r:id="rId45"/>
    <p:sldId id="892" r:id="rId46"/>
    <p:sldId id="894" r:id="rId47"/>
    <p:sldId id="896" r:id="rId48"/>
    <p:sldId id="897" r:id="rId49"/>
    <p:sldId id="955" r:id="rId50"/>
    <p:sldId id="900" r:id="rId51"/>
    <p:sldId id="901" r:id="rId52"/>
    <p:sldId id="902" r:id="rId53"/>
    <p:sldId id="903" r:id="rId54"/>
    <p:sldId id="904" r:id="rId55"/>
    <p:sldId id="905" r:id="rId56"/>
    <p:sldId id="906" r:id="rId57"/>
    <p:sldId id="959" r:id="rId58"/>
    <p:sldId id="907" r:id="rId59"/>
    <p:sldId id="908" r:id="rId60"/>
    <p:sldId id="909" r:id="rId61"/>
    <p:sldId id="910" r:id="rId62"/>
    <p:sldId id="911" r:id="rId63"/>
    <p:sldId id="912" r:id="rId64"/>
    <p:sldId id="913" r:id="rId65"/>
    <p:sldId id="914" r:id="rId66"/>
    <p:sldId id="915" r:id="rId67"/>
    <p:sldId id="916" r:id="rId68"/>
    <p:sldId id="917" r:id="rId69"/>
    <p:sldId id="918" r:id="rId70"/>
    <p:sldId id="919" r:id="rId71"/>
    <p:sldId id="920" r:id="rId72"/>
    <p:sldId id="921" r:id="rId73"/>
    <p:sldId id="924" r:id="rId74"/>
    <p:sldId id="925" r:id="rId75"/>
    <p:sldId id="926" r:id="rId76"/>
    <p:sldId id="927" r:id="rId77"/>
    <p:sldId id="928" r:id="rId78"/>
    <p:sldId id="929" r:id="rId79"/>
    <p:sldId id="930" r:id="rId80"/>
    <p:sldId id="931" r:id="rId81"/>
    <p:sldId id="932" r:id="rId82"/>
    <p:sldId id="933" r:id="rId83"/>
    <p:sldId id="934" r:id="rId84"/>
    <p:sldId id="935" r:id="rId85"/>
    <p:sldId id="936" r:id="rId86"/>
    <p:sldId id="957" r:id="rId87"/>
    <p:sldId id="937" r:id="rId88"/>
    <p:sldId id="938" r:id="rId89"/>
    <p:sldId id="939" r:id="rId90"/>
    <p:sldId id="941" r:id="rId91"/>
    <p:sldId id="942" r:id="rId92"/>
    <p:sldId id="943" r:id="rId93"/>
    <p:sldId id="944" r:id="rId94"/>
    <p:sldId id="945" r:id="rId95"/>
    <p:sldId id="946" r:id="rId96"/>
    <p:sldId id="947" r:id="rId97"/>
    <p:sldId id="948" r:id="rId98"/>
    <p:sldId id="949" r:id="rId99"/>
    <p:sldId id="950" r:id="rId100"/>
  </p:sldIdLst>
  <p:sldSz cx="9144000" cy="6858000" type="screen4x3"/>
  <p:notesSz cx="6834505" cy="9979025"/>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66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Objects="1" showGuides="1">
      <p:cViewPr>
        <p:scale>
          <a:sx n="80" d="100"/>
          <a:sy n="80" d="100"/>
        </p:scale>
        <p:origin x="-1074" y="600"/>
      </p:cViewPr>
      <p:guideLst>
        <p:guide orient="horz" pos="2142"/>
        <p:guide pos="2904"/>
      </p:guideLst>
    </p:cSldViewPr>
  </p:slideViewPr>
  <p:notesTextViewPr>
    <p:cViewPr>
      <p:scale>
        <a:sx n="100" d="100"/>
        <a:sy n="100" d="100"/>
      </p:scale>
      <p:origin x="0" y="0"/>
    </p:cViewPr>
  </p:notesTextViewPr>
  <p:sorterViewPr showFormatting="0">
    <p:cViewPr>
      <p:scale>
        <a:sx n="100" d="100"/>
        <a:sy n="100" d="100"/>
      </p:scale>
      <p:origin x="0" y="1182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5" Type="http://schemas.openxmlformats.org/officeDocument/2006/relationships/tableStyles" Target="tableStyles.xml"/><Relationship Id="rId104" Type="http://schemas.openxmlformats.org/officeDocument/2006/relationships/viewProps" Target="viewProps.xml"/><Relationship Id="rId103" Type="http://schemas.openxmlformats.org/officeDocument/2006/relationships/presProps" Target="presProps.xml"/><Relationship Id="rId102" Type="http://schemas.openxmlformats.org/officeDocument/2006/relationships/handoutMaster" Target="handoutMasters/handoutMaster1.xml"/><Relationship Id="rId101" Type="http://schemas.openxmlformats.org/officeDocument/2006/relationships/notesMaster" Target="notesMasters/notesMaster1.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2" name="页眉占位符 1"/>
          <p:cNvSpPr>
            <a:spLocks noGrp="1"/>
          </p:cNvSpPr>
          <p:nvPr>
            <p:ph type="hdr" sz="quarter"/>
          </p:nvPr>
        </p:nvSpPr>
        <p:spPr>
          <a:xfrm>
            <a:off x="0" y="0"/>
            <a:ext cx="2962275" cy="498475"/>
          </a:xfrm>
          <a:prstGeom prst="rect">
            <a:avLst/>
          </a:prstGeom>
        </p:spPr>
        <p:txBody>
          <a:bodyPr vert="horz" lIns="91440" tIns="45720" rIns="91440" bIns="45720" rtlCol="0"/>
          <a:lstStyle>
            <a:lvl1pPr algn="l">
              <a:buFont typeface="Arial" panose="020B0604020202020204" pitchFamily="34" charset="0"/>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71913" y="0"/>
            <a:ext cx="2960688" cy="498475"/>
          </a:xfrm>
          <a:prstGeom prst="rect">
            <a:avLst/>
          </a:prstGeom>
        </p:spPr>
        <p:txBody>
          <a:bodyPr vert="horz" lIns="91440" tIns="45720" rIns="91440" bIns="45720" rtlCol="0"/>
          <a:lstStyle>
            <a:lvl1pPr algn="r">
              <a:buFont typeface="Arial" panose="020B0604020202020204" pitchFamily="34" charset="0"/>
              <a:buNone/>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9478963"/>
            <a:ext cx="2962275" cy="498475"/>
          </a:xfrm>
          <a:prstGeom prst="rect">
            <a:avLst/>
          </a:prstGeom>
        </p:spPr>
        <p:txBody>
          <a:bodyPr vert="horz" lIns="91440" tIns="45720" rIns="91440" bIns="45720" rtlCol="0" anchor="b"/>
          <a:lstStyle>
            <a:lvl1pPr algn="l">
              <a:buFont typeface="Arial" panose="020B0604020202020204" pitchFamily="34" charset="0"/>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71913" y="9478963"/>
            <a:ext cx="2960688" cy="498475"/>
          </a:xfrm>
          <a:prstGeom prst="rect">
            <a:avLst/>
          </a:prstGeom>
        </p:spPr>
        <p:txBody>
          <a:bodyPr vert="horz" lIns="91440" tIns="45720" rIns="91440" bIns="45720" rtlCol="0" anchor="b"/>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60688" cy="498475"/>
          </a:xfrm>
          <a:prstGeom prst="rect">
            <a:avLst/>
          </a:prstGeom>
          <a:noFill/>
          <a:ln w="9525">
            <a:noFill/>
            <a:miter lim="800000"/>
          </a:ln>
          <a:effectLst/>
        </p:spPr>
        <p:txBody>
          <a:bodyPr vert="horz" wrap="square" lIns="91440" tIns="45720" rIns="91440" bIns="45720" numCol="1" anchor="t" anchorCtr="0" compatLnSpc="1"/>
          <a:lstStyle>
            <a:lvl1pPr eaLnBrk="0" hangingPunct="0">
              <a:buFont typeface="Arial" panose="020B0604020202020204" pitchFamily="34" charset="0"/>
              <a:buNone/>
              <a:defRPr sz="120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70325" y="0"/>
            <a:ext cx="2962275" cy="498475"/>
          </a:xfrm>
          <a:prstGeom prst="rect">
            <a:avLst/>
          </a:prstGeom>
          <a:noFill/>
          <a:ln w="9525">
            <a:noFill/>
            <a:miter lim="800000"/>
          </a:ln>
          <a:effectLst/>
        </p:spPr>
        <p:txBody>
          <a:bodyPr vert="horz" wrap="square" lIns="91440" tIns="45720" rIns="91440" bIns="45720" numCol="1" anchor="t" anchorCtr="0" compatLnSpc="1"/>
          <a:lstStyle>
            <a:lvl1pPr algn="r" eaLnBrk="0" hangingPunct="0">
              <a:buFont typeface="Arial" panose="020B0604020202020204" pitchFamily="34" charset="0"/>
              <a:buNone/>
              <a:defRPr sz="1200">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p:cNvSpPr>
          <p:nvPr>
            <p:ph type="sldImg"/>
          </p:nvPr>
        </p:nvSpPr>
        <p:spPr>
          <a:xfrm>
            <a:off x="1138238" y="747713"/>
            <a:ext cx="4556125" cy="3741737"/>
          </a:xfrm>
          <a:prstGeom prst="rect">
            <a:avLst/>
          </a:prstGeom>
          <a:noFill/>
          <a:ln w="9525">
            <a:noFill/>
          </a:ln>
        </p:spPr>
      </p:sp>
      <p:sp>
        <p:nvSpPr>
          <p:cNvPr id="2053" name="Rectangle 5"/>
          <p:cNvSpPr>
            <a:spLocks noGrp="1" noChangeArrowheads="1"/>
          </p:cNvSpPr>
          <p:nvPr>
            <p:ph type="body" sz="quarter" idx="3"/>
          </p:nvPr>
        </p:nvSpPr>
        <p:spPr bwMode="auto">
          <a:xfrm>
            <a:off x="682625" y="4740275"/>
            <a:ext cx="5467350" cy="4489450"/>
          </a:xfrm>
          <a:prstGeom prst="rect">
            <a:avLst/>
          </a:prstGeom>
          <a:noFill/>
          <a:ln w="9525">
            <a:noFill/>
            <a:miter lim="800000"/>
          </a:ln>
          <a:effec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9477375"/>
            <a:ext cx="2960688" cy="500063"/>
          </a:xfrm>
          <a:prstGeom prst="rect">
            <a:avLst/>
          </a:prstGeom>
          <a:noFill/>
          <a:ln w="9525">
            <a:noFill/>
            <a:miter lim="800000"/>
          </a:ln>
          <a:effectLst/>
        </p:spPr>
        <p:txBody>
          <a:bodyPr vert="horz" wrap="square" lIns="91440" tIns="45720" rIns="91440" bIns="45720" numCol="1" anchor="b" anchorCtr="0" compatLnSpc="1"/>
          <a:lstStyle>
            <a:lvl1pPr eaLnBrk="0" hangingPunct="0">
              <a:buFont typeface="Arial" panose="020B0604020202020204" pitchFamily="34" charset="0"/>
              <a:buNone/>
              <a:defRPr sz="120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70325" y="9477375"/>
            <a:ext cx="2962275" cy="500063"/>
          </a:xfrm>
          <a:prstGeom prst="rect">
            <a:avLst/>
          </a:prstGeom>
          <a:noFill/>
          <a:ln w="9525">
            <a:noFill/>
            <a:miter lim="800000"/>
          </a:ln>
          <a:effectLst/>
        </p:spPr>
        <p:txBody>
          <a:bodyPr vert="horz" wrap="square" lIns="91440" tIns="45720" rIns="91440" bIns="45720" numCol="1" anchor="b" anchorCtr="0" compatLnSpc="1"/>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4925"/>
            <a:ext cx="2057400" cy="62293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34925"/>
            <a:ext cx="6019800" cy="62293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Pct val="100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1026" name="Picture 2" descr="未命名_副本"/>
          <p:cNvPicPr>
            <a:picLocks noChangeAspect="1"/>
          </p:cNvPicPr>
          <p:nvPr userDrawn="1"/>
        </p:nvPicPr>
        <p:blipFill>
          <a:blip r:embed="rId12"/>
          <a:srcRect l="1405" t="12910" r="2878" b="10757"/>
          <a:stretch>
            <a:fillRect/>
          </a:stretch>
        </p:blipFill>
        <p:spPr>
          <a:xfrm>
            <a:off x="-17462" y="838200"/>
            <a:ext cx="9156700" cy="5784850"/>
          </a:xfrm>
          <a:prstGeom prst="rect">
            <a:avLst/>
          </a:prstGeom>
          <a:noFill/>
          <a:ln w="9525">
            <a:noFill/>
          </a:ln>
        </p:spPr>
      </p:pic>
      <p:pic>
        <p:nvPicPr>
          <p:cNvPr id="1027" name="Picture 3" descr="图片2"/>
          <p:cNvPicPr>
            <a:picLocks noChangeAspect="1"/>
          </p:cNvPicPr>
          <p:nvPr userDrawn="1"/>
        </p:nvPicPr>
        <p:blipFill>
          <a:blip r:embed="rId13"/>
          <a:stretch>
            <a:fillRect/>
          </a:stretch>
        </p:blipFill>
        <p:spPr>
          <a:xfrm>
            <a:off x="-17462" y="6453188"/>
            <a:ext cx="9161462" cy="398462"/>
          </a:xfrm>
          <a:prstGeom prst="rect">
            <a:avLst/>
          </a:prstGeom>
          <a:noFill/>
          <a:ln w="9525">
            <a:noFill/>
          </a:ln>
        </p:spPr>
      </p:pic>
      <p:pic>
        <p:nvPicPr>
          <p:cNvPr id="1028" name="Picture 4" descr="图片2"/>
          <p:cNvPicPr>
            <a:picLocks noChangeAspect="1"/>
          </p:cNvPicPr>
          <p:nvPr userDrawn="1"/>
        </p:nvPicPr>
        <p:blipFill>
          <a:blip r:embed="rId13"/>
          <a:stretch>
            <a:fillRect/>
          </a:stretch>
        </p:blipFill>
        <p:spPr>
          <a:xfrm>
            <a:off x="-17462" y="-23812"/>
            <a:ext cx="9161462" cy="862012"/>
          </a:xfrm>
          <a:prstGeom prst="rect">
            <a:avLst/>
          </a:prstGeom>
          <a:noFill/>
          <a:ln w="9525">
            <a:noFill/>
          </a:ln>
        </p:spPr>
      </p:pic>
      <p:sp>
        <p:nvSpPr>
          <p:cNvPr id="1029" name="Rectangle 2"/>
          <p:cNvSpPr>
            <a:spLocks noGrp="1"/>
          </p:cNvSpPr>
          <p:nvPr>
            <p:ph type="title"/>
          </p:nvPr>
        </p:nvSpPr>
        <p:spPr>
          <a:xfrm>
            <a:off x="457200" y="-34925"/>
            <a:ext cx="8229600" cy="1133475"/>
          </a:xfrm>
          <a:prstGeom prst="rect">
            <a:avLst/>
          </a:prstGeom>
          <a:noFill/>
          <a:ln w="9525">
            <a:noFill/>
          </a:ln>
        </p:spPr>
        <p:txBody>
          <a:bodyPr anchor="ctr"/>
          <a:p>
            <a:pPr lvl="0"/>
            <a:r>
              <a:rPr lang="zh-CN" altLang="en-US" dirty="0"/>
              <a:t>单击此处编辑母版标题样式</a:t>
            </a:r>
            <a:endParaRPr lang="zh-CN" altLang="en-US" dirty="0"/>
          </a:p>
        </p:txBody>
      </p:sp>
      <p:sp>
        <p:nvSpPr>
          <p:cNvPr id="1030" name="Rectangle 3"/>
          <p:cNvSpPr>
            <a:spLocks noGrp="1"/>
          </p:cNvSpPr>
          <p:nvPr>
            <p:ph type="body"/>
          </p:nvPr>
        </p:nvSpPr>
        <p:spPr>
          <a:xfrm>
            <a:off x="457200" y="1339850"/>
            <a:ext cx="8229600" cy="4854575"/>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31" name="Text Box 7"/>
          <p:cNvSpPr txBox="1">
            <a:spLocks noChangeArrowheads="1"/>
          </p:cNvSpPr>
          <p:nvPr/>
        </p:nvSpPr>
        <p:spPr bwMode="auto">
          <a:xfrm>
            <a:off x="5510213" y="6454775"/>
            <a:ext cx="4103688" cy="3349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034" name="Text Box 10"/>
          <p:cNvSpPr txBox="1">
            <a:spLocks noChangeArrowheads="1"/>
          </p:cNvSpPr>
          <p:nvPr/>
        </p:nvSpPr>
        <p:spPr bwMode="auto">
          <a:xfrm>
            <a:off x="5465763" y="6516688"/>
            <a:ext cx="4103688" cy="3349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035" name="Text Box 11"/>
          <p:cNvSpPr txBox="1">
            <a:spLocks noChangeArrowheads="1"/>
          </p:cNvSpPr>
          <p:nvPr/>
        </p:nvSpPr>
        <p:spPr bwMode="auto">
          <a:xfrm>
            <a:off x="5465763" y="6477000"/>
            <a:ext cx="4103688" cy="3349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rPr>
              <a:t>An Introduction to Database System</a:t>
            </a:r>
            <a:endParaRPr kumimoji="0" lang="en-US" altLang="zh-CN"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oleObject" Target="../embeddings/oleObject1.bin"/></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标题 1"/>
          <p:cNvSpPr>
            <a:spLocks noGrp="1"/>
          </p:cNvSpPr>
          <p:nvPr>
            <p:ph type="ctrTitle"/>
          </p:nvPr>
        </p:nvSpPr>
        <p:spPr>
          <a:ln/>
        </p:spPr>
        <p:txBody>
          <a:bodyPr vert="horz" wrap="square" lIns="91440" tIns="45720" rIns="91440" bIns="45720" anchor="ctr"/>
          <a:p>
            <a:pPr eaLnBrk="1" hangingPunct="1"/>
            <a:endParaRPr lang="zh-CN" altLang="zh-CN" dirty="0"/>
          </a:p>
        </p:txBody>
      </p:sp>
      <p:sp>
        <p:nvSpPr>
          <p:cNvPr id="4098" name="副标题 2"/>
          <p:cNvSpPr>
            <a:spLocks noGrp="1"/>
          </p:cNvSpPr>
          <p:nvPr>
            <p:ph type="subTitle" idx="1"/>
          </p:nvPr>
        </p:nvSpPr>
        <p:spPr>
          <a:ln/>
        </p:spPr>
        <p:txBody>
          <a:bodyPr vert="horz" wrap="square" lIns="91440" tIns="45720" rIns="91440" bIns="45720" anchor="t"/>
          <a:p>
            <a:pPr eaLnBrk="1" hangingPunct="1">
              <a:buSzPct val="100000"/>
            </a:pPr>
            <a:endParaRPr lang="zh-CN" altLang="zh-CN" dirty="0">
              <a:solidFill>
                <a:srgbClr val="898989"/>
              </a:solidFill>
              <a:latin typeface="+mn-lt"/>
              <a:ea typeface="+mn-ea"/>
              <a:cs typeface="+mn-cs"/>
            </a:endParaRPr>
          </a:p>
        </p:txBody>
      </p:sp>
      <p:pic>
        <p:nvPicPr>
          <p:cNvPr id="4099" name="Picture 3"/>
          <p:cNvPicPr>
            <a:picLocks noChangeAspect="1"/>
          </p:cNvPicPr>
          <p:nvPr/>
        </p:nvPicPr>
        <p:blipFill>
          <a:blip r:embed="rId1">
            <a:lum bright="4001" contrast="-2000"/>
          </a:blip>
          <a:stretch>
            <a:fillRect/>
          </a:stretch>
        </p:blipFill>
        <p:spPr>
          <a:xfrm>
            <a:off x="0" y="0"/>
            <a:ext cx="9144000" cy="6858000"/>
          </a:xfrm>
          <a:prstGeom prst="rect">
            <a:avLst/>
          </a:prstGeom>
          <a:noFill/>
          <a:ln w="9525">
            <a:noFill/>
          </a:ln>
        </p:spPr>
      </p:pic>
      <p:sp>
        <p:nvSpPr>
          <p:cNvPr id="4100" name="Rectangle 4"/>
          <p:cNvSpPr/>
          <p:nvPr/>
        </p:nvSpPr>
        <p:spPr>
          <a:xfrm>
            <a:off x="323850" y="2130425"/>
            <a:ext cx="8208963" cy="2162175"/>
          </a:xfrm>
          <a:prstGeom prst="rect">
            <a:avLst/>
          </a:prstGeom>
          <a:noFill/>
          <a:ln w="9525">
            <a:noFill/>
          </a:ln>
        </p:spPr>
        <p:txBody>
          <a:bodyPr anchor="ctr"/>
          <a:p>
            <a:pPr algn="ctr"/>
            <a:r>
              <a:rPr lang="zh-CN" altLang="en-US" sz="6000" dirty="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endParaRPr lang="en-US" altLang="zh-CN" sz="60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a:r>
              <a:rPr lang="en-US" altLang="zh-CN" sz="3600" b="1" dirty="0">
                <a:solidFill>
                  <a:schemeClr val="bg1"/>
                </a:solidFill>
                <a:latin typeface="Times New Roman" panose="02020603050405020304" pitchFamily="18" charset="0"/>
                <a:ea typeface="宋体" panose="02010600030101010101" pitchFamily="2" charset="-122"/>
                <a:sym typeface="宋体" panose="02010600030101010101" pitchFamily="2" charset="-122"/>
              </a:rPr>
              <a:t>An Introduction to Database System</a:t>
            </a:r>
            <a:endParaRPr lang="zh-CN" altLang="en-US" sz="60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a:endParaRPr lang="zh-CN" altLang="en-US" sz="60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a:r>
              <a:rPr lang="zh-CN" altLang="en-US" sz="4800" b="1" dirty="0">
                <a:solidFill>
                  <a:schemeClr val="bg1"/>
                </a:solidFill>
                <a:latin typeface="黑体" panose="02010609060101010101" pitchFamily="49" charset="-122"/>
                <a:ea typeface="黑体" panose="02010609060101010101" pitchFamily="49" charset="-122"/>
                <a:sym typeface="宋体" panose="02010600030101010101" pitchFamily="2" charset="-122"/>
              </a:rPr>
              <a:t>第十章  数据库恢复技术</a:t>
            </a:r>
            <a:endParaRPr lang="zh-CN" altLang="en-US" sz="4800" b="1" dirty="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a:br>
              <a:rPr lang="zh-CN" altLang="en-US" sz="6000" dirty="0">
                <a:latin typeface="黑体" panose="02010609060101010101" pitchFamily="49" charset="-122"/>
                <a:ea typeface="黑体" panose="02010609060101010101" pitchFamily="49" charset="-122"/>
                <a:sym typeface="宋体" panose="02010600030101010101" pitchFamily="2" charset="-122"/>
              </a:rPr>
            </a:br>
            <a:endParaRPr lang="en-US" altLang="zh-CN" sz="3600" b="1" dirty="0">
              <a:solidFill>
                <a:schemeClr val="bg1"/>
              </a:solidFill>
              <a:latin typeface="Times New Roman" panose="02020603050405020304" pitchFamily="18" charset="0"/>
              <a:ea typeface="宋体" panose="02010600030101010101" pitchFamily="2" charset="-122"/>
              <a:sym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13314"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a:t>
            </a:r>
            <a:r>
              <a:rPr lang="en-US" altLang="zh-CN" sz="3600" dirty="0"/>
              <a:t>2</a:t>
            </a:r>
            <a:r>
              <a:rPr lang="zh-CN" altLang="en-US" sz="3600" dirty="0"/>
              <a:t>）一致性</a:t>
            </a:r>
            <a:endParaRPr lang="zh-CN" altLang="en-US" sz="3600" dirty="0"/>
          </a:p>
        </p:txBody>
      </p:sp>
      <p:sp>
        <p:nvSpPr>
          <p:cNvPr id="13315" name="Rectangle 3"/>
          <p:cNvSpPr>
            <a:spLocks noGrp="1"/>
          </p:cNvSpPr>
          <p:nvPr>
            <p:ph type="body"/>
          </p:nvPr>
        </p:nvSpPr>
        <p:spPr>
          <a:xfrm>
            <a:off x="611188" y="1125538"/>
            <a:ext cx="7848600" cy="4391025"/>
          </a:xfrm>
          <a:ln/>
        </p:spPr>
        <p:txBody>
          <a:bodyPr vert="horz" wrap="square" lIns="91440" tIns="45720" rIns="91440" bIns="45720" anchor="t"/>
          <a:p>
            <a:pPr eaLnBrk="1" hangingPunct="1"/>
            <a:r>
              <a:rPr lang="zh-CN" altLang="en-US" sz="2400" dirty="0"/>
              <a:t>事务执行的结果必须是使数据库从一个一致性状态变到另一个一致性状态</a:t>
            </a:r>
            <a:endParaRPr lang="zh-CN" altLang="en-US" sz="2400" dirty="0"/>
          </a:p>
          <a:p>
            <a:pPr eaLnBrk="1" hangingPunct="1">
              <a:spcBef>
                <a:spcPct val="40000"/>
              </a:spcBef>
            </a:pPr>
            <a:r>
              <a:rPr lang="zh-CN" altLang="en-US" sz="2400" dirty="0">
                <a:solidFill>
                  <a:srgbClr val="FF00FF"/>
                </a:solidFill>
              </a:rPr>
              <a:t>一致性状态</a:t>
            </a:r>
            <a:endParaRPr lang="zh-CN" altLang="en-US" sz="2400" dirty="0">
              <a:solidFill>
                <a:srgbClr val="FF00FF"/>
              </a:solidFill>
            </a:endParaRPr>
          </a:p>
          <a:p>
            <a:pPr lvl="1" eaLnBrk="1" hangingPunct="1">
              <a:spcBef>
                <a:spcPct val="40000"/>
              </a:spcBef>
            </a:pPr>
            <a:r>
              <a:rPr lang="zh-CN" altLang="en-US" sz="2200" dirty="0"/>
              <a:t>数据库中只包含成功事务提交的结果</a:t>
            </a:r>
            <a:endParaRPr lang="zh-CN" altLang="en-US" sz="2200" dirty="0"/>
          </a:p>
          <a:p>
            <a:pPr eaLnBrk="1" hangingPunct="1">
              <a:spcBef>
                <a:spcPct val="40000"/>
              </a:spcBef>
            </a:pPr>
            <a:r>
              <a:rPr lang="zh-CN" altLang="en-US" sz="2400" dirty="0">
                <a:solidFill>
                  <a:srgbClr val="FF00FF"/>
                </a:solidFill>
              </a:rPr>
              <a:t>不一致状态</a:t>
            </a:r>
            <a:endParaRPr lang="zh-CN" altLang="en-US" sz="2400" dirty="0">
              <a:solidFill>
                <a:srgbClr val="FF00FF"/>
              </a:solidFill>
            </a:endParaRPr>
          </a:p>
          <a:p>
            <a:pPr lvl="1" eaLnBrk="1" hangingPunct="1">
              <a:spcBef>
                <a:spcPct val="40000"/>
              </a:spcBef>
            </a:pPr>
            <a:r>
              <a:rPr lang="zh-CN" altLang="en-US" sz="2200" dirty="0"/>
              <a:t>数据库系统运行中发生故障，有些事务尚未完成就被迫中断；</a:t>
            </a:r>
            <a:endParaRPr lang="zh-CN" altLang="en-US" sz="2200" dirty="0"/>
          </a:p>
          <a:p>
            <a:pPr lvl="1" eaLnBrk="1" hangingPunct="1">
              <a:spcBef>
                <a:spcPct val="40000"/>
              </a:spcBef>
            </a:pPr>
            <a:r>
              <a:rPr lang="zh-CN" altLang="zh-CN" sz="2200" dirty="0"/>
              <a:t>这些未完成事务对数据库所做的修改有一部分已写入物</a:t>
            </a:r>
            <a:endParaRPr lang="en-US" altLang="zh-CN" sz="2200" dirty="0"/>
          </a:p>
          <a:p>
            <a:pPr lvl="1" eaLnBrk="1" hangingPunct="1">
              <a:spcBef>
                <a:spcPct val="40000"/>
              </a:spcBef>
              <a:buNone/>
            </a:pPr>
            <a:r>
              <a:rPr lang="en-US" altLang="zh-CN" sz="2200" dirty="0"/>
              <a:t>    </a:t>
            </a:r>
            <a:r>
              <a:rPr lang="zh-CN" altLang="zh-CN" sz="2200" dirty="0"/>
              <a:t>理数据库，这时数据库就处于一种不正确的状态 </a:t>
            </a:r>
            <a:endParaRPr lang="zh-CN" altLang="zh-CN"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14338"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一致性与原子性</a:t>
            </a:r>
            <a:endParaRPr lang="zh-CN" altLang="en-US" sz="3600" dirty="0"/>
          </a:p>
        </p:txBody>
      </p:sp>
      <p:sp>
        <p:nvSpPr>
          <p:cNvPr id="14339" name="Rectangle 3"/>
          <p:cNvSpPr>
            <a:spLocks noGrp="1"/>
          </p:cNvSpPr>
          <p:nvPr>
            <p:ph type="body"/>
          </p:nvPr>
        </p:nvSpPr>
        <p:spPr>
          <a:xfrm>
            <a:off x="519113" y="1093788"/>
            <a:ext cx="8229600" cy="4495800"/>
          </a:xfrm>
          <a:ln/>
        </p:spPr>
        <p:txBody>
          <a:bodyPr vert="horz" wrap="square" lIns="91440" tIns="45720" rIns="91440" bIns="45720" anchor="t"/>
          <a:p>
            <a:pPr eaLnBrk="1" hangingPunct="1">
              <a:lnSpc>
                <a:spcPct val="90000"/>
              </a:lnSpc>
              <a:buNone/>
            </a:pPr>
            <a:r>
              <a:rPr lang="zh-CN" altLang="en-US" sz="2400" dirty="0"/>
              <a:t>银行转帐：从帐号</a:t>
            </a:r>
            <a:r>
              <a:rPr lang="en-US" altLang="zh-CN" sz="2400" dirty="0"/>
              <a:t>A</a:t>
            </a:r>
            <a:r>
              <a:rPr lang="zh-CN" altLang="en-US" sz="2400" dirty="0"/>
              <a:t>中取出一万元，存入帐号</a:t>
            </a:r>
            <a:r>
              <a:rPr lang="en-US" altLang="zh-CN" sz="2400" dirty="0"/>
              <a:t>B</a:t>
            </a:r>
            <a:r>
              <a:rPr lang="zh-CN" altLang="en-US" sz="2400" dirty="0"/>
              <a:t>。</a:t>
            </a:r>
            <a:endParaRPr lang="zh-CN" altLang="en-US" sz="2400" dirty="0"/>
          </a:p>
          <a:p>
            <a:pPr lvl="1" eaLnBrk="1" hangingPunct="1">
              <a:lnSpc>
                <a:spcPct val="90000"/>
              </a:lnSpc>
            </a:pPr>
            <a:r>
              <a:rPr lang="zh-CN" altLang="en-US" dirty="0"/>
              <a:t>定义一个事务，该事务包括两个操作</a:t>
            </a:r>
            <a:endParaRPr lang="zh-CN" altLang="en-US" dirty="0"/>
          </a:p>
          <a:p>
            <a:pPr lvl="1" eaLnBrk="1" hangingPunct="1">
              <a:lnSpc>
                <a:spcPct val="90000"/>
              </a:lnSpc>
            </a:pPr>
            <a:endParaRPr lang="zh-CN" altLang="en-US" dirty="0"/>
          </a:p>
          <a:p>
            <a:pPr lvl="1" eaLnBrk="1" hangingPunct="1">
              <a:lnSpc>
                <a:spcPct val="90000"/>
              </a:lnSpc>
            </a:pPr>
            <a:endParaRPr lang="zh-CN" altLang="en-US" dirty="0"/>
          </a:p>
          <a:p>
            <a:pPr lvl="1" eaLnBrk="1" hangingPunct="1">
              <a:lnSpc>
                <a:spcPct val="90000"/>
              </a:lnSpc>
            </a:pPr>
            <a:endParaRPr lang="zh-CN" altLang="en-US" dirty="0"/>
          </a:p>
          <a:p>
            <a:pPr lvl="1" eaLnBrk="1" hangingPunct="1">
              <a:lnSpc>
                <a:spcPct val="90000"/>
              </a:lnSpc>
            </a:pPr>
            <a:endParaRPr lang="zh-CN" altLang="en-US" dirty="0"/>
          </a:p>
          <a:p>
            <a:pPr lvl="1" eaLnBrk="1" hangingPunct="1">
              <a:lnSpc>
                <a:spcPct val="90000"/>
              </a:lnSpc>
            </a:pPr>
            <a:endParaRPr lang="zh-CN" altLang="en-US" dirty="0"/>
          </a:p>
          <a:p>
            <a:pPr lvl="1" eaLnBrk="1" hangingPunct="1">
              <a:lnSpc>
                <a:spcPct val="90000"/>
              </a:lnSpc>
            </a:pPr>
            <a:r>
              <a:rPr lang="zh-CN" altLang="en-US" dirty="0"/>
              <a:t>这两个操作要么全做，要么全不做</a:t>
            </a:r>
            <a:endParaRPr lang="zh-CN" altLang="en-US" dirty="0"/>
          </a:p>
          <a:p>
            <a:pPr lvl="2" eaLnBrk="1" hangingPunct="1">
              <a:buSzPct val="87000"/>
              <a:buFont typeface="Wingdings" panose="05000000000000000000" pitchFamily="2" charset="2"/>
              <a:buChar char="l"/>
            </a:pPr>
            <a:r>
              <a:rPr lang="zh-CN" altLang="en-US" sz="2200" dirty="0"/>
              <a:t>全做或者全不做，数据库都处于一致性状态。</a:t>
            </a:r>
            <a:endParaRPr lang="zh-CN" altLang="en-US" sz="2200" dirty="0"/>
          </a:p>
          <a:p>
            <a:pPr lvl="2" eaLnBrk="1" hangingPunct="1">
              <a:buSzPct val="87000"/>
              <a:buFont typeface="Wingdings" panose="05000000000000000000" pitchFamily="2" charset="2"/>
              <a:buChar char="l"/>
            </a:pPr>
            <a:r>
              <a:rPr lang="zh-CN" altLang="en-US" sz="2200" dirty="0"/>
              <a:t>如果只做一个操作，用户逻辑上就会发生错误，少了一 </a:t>
            </a:r>
            <a:endParaRPr lang="en-US" altLang="zh-CN" sz="2200" dirty="0"/>
          </a:p>
          <a:p>
            <a:pPr lvl="2" eaLnBrk="1" hangingPunct="1">
              <a:buSzPct val="87000"/>
              <a:buNone/>
            </a:pPr>
            <a:r>
              <a:rPr lang="en-US" altLang="zh-CN" sz="2200" dirty="0"/>
              <a:t>   </a:t>
            </a:r>
            <a:r>
              <a:rPr lang="zh-CN" altLang="en-US" sz="2200" dirty="0"/>
              <a:t>万元，数据库就处于不一致性状态。</a:t>
            </a:r>
            <a:endParaRPr lang="zh-CN" altLang="en-US" sz="2200" dirty="0"/>
          </a:p>
        </p:txBody>
      </p:sp>
      <p:sp>
        <p:nvSpPr>
          <p:cNvPr id="14340" name="Rectangle 5"/>
          <p:cNvSpPr/>
          <p:nvPr/>
        </p:nvSpPr>
        <p:spPr>
          <a:xfrm>
            <a:off x="4191000" y="2282825"/>
            <a:ext cx="992188" cy="1435100"/>
          </a:xfrm>
          <a:prstGeom prst="rect">
            <a:avLst/>
          </a:prstGeom>
          <a:noFill/>
          <a:ln w="9525">
            <a:noFill/>
          </a:ln>
        </p:spPr>
        <p:txBody>
          <a:bodyPr lIns="90000" tIns="46800" rIns="90000" bIns="46800" anchor="t"/>
          <a:p>
            <a:pPr>
              <a:spcBef>
                <a:spcPct val="20000"/>
              </a:spcBef>
              <a:buFont typeface="Wingdings" panose="05000000000000000000" pitchFamily="2" charset="2"/>
              <a:buNone/>
            </a:pPr>
            <a:r>
              <a:rPr lang="en-US" altLang="zh-CN" sz="2400" b="1" dirty="0">
                <a:latin typeface="Arial" panose="020B0604020202020204" pitchFamily="34" charset="0"/>
                <a:ea typeface="宋体" panose="02010600030101010101" pitchFamily="2" charset="-122"/>
              </a:rPr>
              <a:t> </a:t>
            </a:r>
            <a:endParaRPr lang="en-US" altLang="zh-CN" b="1" dirty="0">
              <a:latin typeface="Arial" panose="020B0604020202020204" pitchFamily="34" charset="0"/>
              <a:ea typeface="宋体" panose="02010600030101010101" pitchFamily="2" charset="-122"/>
            </a:endParaRPr>
          </a:p>
          <a:p>
            <a:pPr>
              <a:spcBef>
                <a:spcPct val="20000"/>
              </a:spcBef>
              <a:buFont typeface="Wingdings" panose="05000000000000000000" pitchFamily="2" charset="2"/>
              <a:buNone/>
            </a:pPr>
            <a:endParaRPr lang="en-US" altLang="zh-CN" b="1" dirty="0">
              <a:latin typeface="Arial" panose="020B0604020202020204" pitchFamily="34" charset="0"/>
              <a:ea typeface="宋体" panose="02010600030101010101" pitchFamily="2" charset="-122"/>
            </a:endParaRPr>
          </a:p>
          <a:p>
            <a:pPr>
              <a:spcBef>
                <a:spcPct val="20000"/>
              </a:spcBef>
              <a:buFont typeface="Wingdings" panose="05000000000000000000" pitchFamily="2" charset="2"/>
              <a:buNone/>
            </a:pPr>
            <a:r>
              <a:rPr lang="en-US" altLang="zh-CN" b="1" dirty="0">
                <a:latin typeface="Arial" panose="020B0604020202020204" pitchFamily="34" charset="0"/>
                <a:ea typeface="宋体" panose="02010600030101010101" pitchFamily="2" charset="-122"/>
              </a:rPr>
              <a:t>B=B+1 </a:t>
            </a:r>
            <a:endParaRPr lang="en-US" altLang="zh-CN" b="1" dirty="0">
              <a:latin typeface="Arial" panose="020B0604020202020204" pitchFamily="34" charset="0"/>
              <a:ea typeface="宋体" panose="02010600030101010101" pitchFamily="2" charset="-122"/>
            </a:endParaRPr>
          </a:p>
        </p:txBody>
      </p:sp>
      <p:sp>
        <p:nvSpPr>
          <p:cNvPr id="14341" name="Rectangle 6"/>
          <p:cNvSpPr/>
          <p:nvPr/>
        </p:nvSpPr>
        <p:spPr>
          <a:xfrm>
            <a:off x="3049588" y="2282825"/>
            <a:ext cx="1141412" cy="1435100"/>
          </a:xfrm>
          <a:prstGeom prst="rect">
            <a:avLst/>
          </a:prstGeom>
          <a:noFill/>
          <a:ln w="9525">
            <a:noFill/>
          </a:ln>
        </p:spPr>
        <p:txBody>
          <a:bodyPr lIns="90000" tIns="46800" rIns="90000" bIns="46800" anchor="t"/>
          <a:p>
            <a:pPr>
              <a:spcBef>
                <a:spcPct val="20000"/>
              </a:spcBef>
              <a:buFont typeface="Wingdings" panose="05000000000000000000" pitchFamily="2" charset="2"/>
              <a:buNone/>
            </a:pPr>
            <a:endParaRPr lang="en-US" altLang="zh-CN" b="1" dirty="0">
              <a:latin typeface="Arial" panose="020B0604020202020204" pitchFamily="34" charset="0"/>
              <a:ea typeface="宋体" panose="02010600030101010101" pitchFamily="2" charset="-122"/>
            </a:endParaRPr>
          </a:p>
          <a:p>
            <a:pPr>
              <a:spcBef>
                <a:spcPct val="20000"/>
              </a:spcBef>
              <a:buFont typeface="Wingdings" panose="05000000000000000000" pitchFamily="2" charset="2"/>
              <a:buNone/>
            </a:pPr>
            <a:r>
              <a:rPr lang="en-US" altLang="zh-CN" b="1" dirty="0">
                <a:latin typeface="Arial" panose="020B0604020202020204" pitchFamily="34" charset="0"/>
                <a:ea typeface="宋体" panose="02010600030101010101" pitchFamily="2" charset="-122"/>
              </a:rPr>
              <a:t>  A=A-1</a:t>
            </a:r>
            <a:endParaRPr lang="en-US" altLang="zh-CN" b="1" dirty="0">
              <a:latin typeface="Arial" panose="020B0604020202020204" pitchFamily="34" charset="0"/>
              <a:ea typeface="宋体" panose="02010600030101010101" pitchFamily="2" charset="-122"/>
            </a:endParaRPr>
          </a:p>
          <a:p>
            <a:pPr>
              <a:spcBef>
                <a:spcPct val="20000"/>
              </a:spcBef>
              <a:buFont typeface="Wingdings" panose="05000000000000000000" pitchFamily="2" charset="2"/>
              <a:buNone/>
            </a:pPr>
            <a:endParaRPr lang="en-US" altLang="zh-CN" b="1" dirty="0">
              <a:latin typeface="Arial" panose="020B0604020202020204" pitchFamily="34" charset="0"/>
              <a:ea typeface="宋体" panose="02010600030101010101" pitchFamily="2" charset="-122"/>
            </a:endParaRPr>
          </a:p>
        </p:txBody>
      </p:sp>
      <p:sp>
        <p:nvSpPr>
          <p:cNvPr id="14342" name="Rectangle 7"/>
          <p:cNvSpPr/>
          <p:nvPr/>
        </p:nvSpPr>
        <p:spPr>
          <a:xfrm>
            <a:off x="4202113" y="2046288"/>
            <a:ext cx="992187" cy="165100"/>
          </a:xfrm>
          <a:prstGeom prst="rect">
            <a:avLst/>
          </a:prstGeom>
          <a:noFill/>
          <a:ln w="9525">
            <a:noFill/>
          </a:ln>
        </p:spPr>
        <p:txBody>
          <a:bodyPr lIns="90000" tIns="46800" rIns="90000" bIns="46800" anchor="t"/>
          <a:p>
            <a:pPr>
              <a:spcBef>
                <a:spcPct val="20000"/>
              </a:spcBef>
              <a:buFont typeface="Wingdings" panose="05000000000000000000" pitchFamily="2" charset="2"/>
              <a:buNone/>
            </a:pPr>
            <a:r>
              <a:rPr lang="en-US" altLang="zh-CN" b="1" dirty="0">
                <a:latin typeface="Arial" panose="020B0604020202020204" pitchFamily="34" charset="0"/>
                <a:ea typeface="宋体" panose="02010600030101010101" pitchFamily="2" charset="-122"/>
              </a:rPr>
              <a:t>     B</a:t>
            </a:r>
            <a:endParaRPr lang="en-US" altLang="zh-CN" b="1" baseline="-25000" dirty="0">
              <a:latin typeface="Arial" panose="020B0604020202020204" pitchFamily="34" charset="0"/>
              <a:ea typeface="宋体" panose="02010600030101010101" pitchFamily="2" charset="-122"/>
            </a:endParaRPr>
          </a:p>
        </p:txBody>
      </p:sp>
      <p:sp>
        <p:nvSpPr>
          <p:cNvPr id="14343" name="Rectangle 8"/>
          <p:cNvSpPr/>
          <p:nvPr/>
        </p:nvSpPr>
        <p:spPr>
          <a:xfrm>
            <a:off x="3049588" y="2046288"/>
            <a:ext cx="1141412" cy="165100"/>
          </a:xfrm>
          <a:prstGeom prst="rect">
            <a:avLst/>
          </a:prstGeom>
          <a:noFill/>
          <a:ln w="9525">
            <a:noFill/>
          </a:ln>
        </p:spPr>
        <p:txBody>
          <a:bodyPr lIns="90000" tIns="46800" rIns="90000" bIns="46800" anchor="t"/>
          <a:p>
            <a:pPr>
              <a:spcBef>
                <a:spcPct val="20000"/>
              </a:spcBef>
              <a:buFont typeface="Wingdings" panose="05000000000000000000" pitchFamily="2" charset="2"/>
              <a:buNone/>
            </a:pPr>
            <a:r>
              <a:rPr lang="en-US" altLang="zh-CN" b="1" dirty="0">
                <a:latin typeface="Arial" panose="020B0604020202020204" pitchFamily="34" charset="0"/>
                <a:ea typeface="宋体" panose="02010600030101010101" pitchFamily="2" charset="-122"/>
              </a:rPr>
              <a:t>    A</a:t>
            </a:r>
            <a:endParaRPr lang="en-US" altLang="zh-CN" b="1" baseline="-25000" dirty="0">
              <a:latin typeface="Arial" panose="020B0604020202020204" pitchFamily="34" charset="0"/>
              <a:ea typeface="宋体" panose="02010600030101010101" pitchFamily="2" charset="-122"/>
            </a:endParaRPr>
          </a:p>
        </p:txBody>
      </p:sp>
      <p:sp>
        <p:nvSpPr>
          <p:cNvPr id="14344" name="Line 9"/>
          <p:cNvSpPr/>
          <p:nvPr/>
        </p:nvSpPr>
        <p:spPr>
          <a:xfrm>
            <a:off x="3049588" y="2117725"/>
            <a:ext cx="2133600" cy="0"/>
          </a:xfrm>
          <a:prstGeom prst="line">
            <a:avLst/>
          </a:prstGeom>
          <a:ln w="28575" cap="sq" cmpd="sng">
            <a:solidFill>
              <a:schemeClr val="tx1"/>
            </a:solidFill>
            <a:prstDash val="solid"/>
            <a:round/>
            <a:headEnd type="none" w="med" len="med"/>
            <a:tailEnd type="none" w="med" len="med"/>
          </a:ln>
        </p:spPr>
      </p:sp>
      <p:sp>
        <p:nvSpPr>
          <p:cNvPr id="14345" name="Line 10"/>
          <p:cNvSpPr/>
          <p:nvPr/>
        </p:nvSpPr>
        <p:spPr>
          <a:xfrm>
            <a:off x="3049588" y="2333625"/>
            <a:ext cx="2133600" cy="0"/>
          </a:xfrm>
          <a:prstGeom prst="line">
            <a:avLst/>
          </a:prstGeom>
          <a:ln w="12700" cap="flat" cmpd="sng">
            <a:solidFill>
              <a:schemeClr val="tx1"/>
            </a:solidFill>
            <a:prstDash val="solid"/>
            <a:round/>
            <a:headEnd type="none" w="med" len="med"/>
            <a:tailEnd type="none" w="med" len="med"/>
          </a:ln>
        </p:spPr>
      </p:sp>
      <p:sp>
        <p:nvSpPr>
          <p:cNvPr id="14346" name="Line 11"/>
          <p:cNvSpPr/>
          <p:nvPr/>
        </p:nvSpPr>
        <p:spPr>
          <a:xfrm>
            <a:off x="3049588" y="3717925"/>
            <a:ext cx="2133600" cy="0"/>
          </a:xfrm>
          <a:prstGeom prst="line">
            <a:avLst/>
          </a:prstGeom>
          <a:ln w="28575" cap="sq" cmpd="sng">
            <a:solidFill>
              <a:schemeClr val="tx1"/>
            </a:solidFill>
            <a:prstDash val="solid"/>
            <a:round/>
            <a:headEnd type="none" w="med" len="med"/>
            <a:tailEnd type="none" w="med" len="med"/>
          </a:ln>
        </p:spPr>
      </p:sp>
      <p:sp>
        <p:nvSpPr>
          <p:cNvPr id="14347" name="Line 12"/>
          <p:cNvSpPr/>
          <p:nvPr/>
        </p:nvSpPr>
        <p:spPr>
          <a:xfrm>
            <a:off x="3049588" y="2117725"/>
            <a:ext cx="0" cy="1600200"/>
          </a:xfrm>
          <a:prstGeom prst="line">
            <a:avLst/>
          </a:prstGeom>
          <a:ln w="28575" cap="sq" cmpd="sng">
            <a:solidFill>
              <a:schemeClr val="tx1"/>
            </a:solidFill>
            <a:prstDash val="solid"/>
            <a:round/>
            <a:headEnd type="none" w="med" len="med"/>
            <a:tailEnd type="none" w="med" len="med"/>
          </a:ln>
        </p:spPr>
      </p:sp>
      <p:sp>
        <p:nvSpPr>
          <p:cNvPr id="14348" name="Line 13"/>
          <p:cNvSpPr/>
          <p:nvPr/>
        </p:nvSpPr>
        <p:spPr>
          <a:xfrm>
            <a:off x="4191000" y="2117725"/>
            <a:ext cx="0" cy="1600200"/>
          </a:xfrm>
          <a:prstGeom prst="line">
            <a:avLst/>
          </a:prstGeom>
          <a:ln w="12700" cap="flat" cmpd="sng">
            <a:solidFill>
              <a:schemeClr val="tx1"/>
            </a:solidFill>
            <a:prstDash val="solid"/>
            <a:round/>
            <a:headEnd type="none" w="med" len="med"/>
            <a:tailEnd type="none" w="med" len="med"/>
          </a:ln>
        </p:spPr>
      </p:sp>
      <p:sp>
        <p:nvSpPr>
          <p:cNvPr id="14349" name="Line 14"/>
          <p:cNvSpPr/>
          <p:nvPr/>
        </p:nvSpPr>
        <p:spPr>
          <a:xfrm>
            <a:off x="5183188" y="2117725"/>
            <a:ext cx="0" cy="1600200"/>
          </a:xfrm>
          <a:prstGeom prst="line">
            <a:avLst/>
          </a:prstGeom>
          <a:ln w="28575" cap="sq" cmpd="sng">
            <a:solidFill>
              <a:schemeClr val="tx1"/>
            </a:solidFill>
            <a:prstDash val="solid"/>
            <a:round/>
            <a:headEnd type="none" w="med" len="med"/>
            <a:tailEnd type="none" w="med" len="med"/>
          </a:ln>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15362"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a:t>
            </a:r>
            <a:r>
              <a:rPr lang="en-US" altLang="zh-CN" sz="3600" dirty="0"/>
              <a:t>3</a:t>
            </a:r>
            <a:r>
              <a:rPr lang="zh-CN" altLang="en-US" sz="3600" dirty="0"/>
              <a:t>）隔离性</a:t>
            </a:r>
            <a:endParaRPr lang="zh-CN" altLang="en-US" sz="3600" dirty="0"/>
          </a:p>
        </p:txBody>
      </p:sp>
      <p:sp>
        <p:nvSpPr>
          <p:cNvPr id="15363" name="Rectangle 3"/>
          <p:cNvSpPr>
            <a:spLocks noGrp="1"/>
          </p:cNvSpPr>
          <p:nvPr>
            <p:ph type="body"/>
          </p:nvPr>
        </p:nvSpPr>
        <p:spPr>
          <a:xfrm>
            <a:off x="457200" y="1052513"/>
            <a:ext cx="8229600" cy="4495800"/>
          </a:xfrm>
          <a:ln/>
        </p:spPr>
        <p:txBody>
          <a:bodyPr vert="horz" wrap="square" lIns="91440" tIns="45720" rIns="91440" bIns="45720" anchor="t"/>
          <a:p>
            <a:pPr eaLnBrk="1" hangingPunct="1">
              <a:lnSpc>
                <a:spcPct val="210000"/>
              </a:lnSpc>
              <a:buNone/>
            </a:pPr>
            <a:r>
              <a:rPr lang="zh-CN" altLang="en-US" dirty="0"/>
              <a:t>一个事务的执行不能被其他事务干扰</a:t>
            </a:r>
            <a:endParaRPr lang="zh-CN" altLang="en-US" dirty="0"/>
          </a:p>
          <a:p>
            <a:pPr lvl="1" eaLnBrk="1" hangingPunct="1">
              <a:lnSpc>
                <a:spcPct val="210000"/>
              </a:lnSpc>
            </a:pPr>
            <a:r>
              <a:rPr lang="zh-CN" altLang="en-US" dirty="0"/>
              <a:t>一个事务内部的操作及使用的数据对其他并发事务是隔离的</a:t>
            </a:r>
            <a:endParaRPr lang="zh-CN" altLang="en-US" dirty="0"/>
          </a:p>
          <a:p>
            <a:pPr lvl="1" eaLnBrk="1" hangingPunct="1">
              <a:lnSpc>
                <a:spcPct val="210000"/>
              </a:lnSpc>
            </a:pPr>
            <a:r>
              <a:rPr lang="zh-CN" altLang="en-US" dirty="0"/>
              <a:t>并发执行的各个事务之间不能互相干扰</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16386" name="Rectangle 2"/>
          <p:cNvSpPr>
            <a:spLocks noGrp="1"/>
          </p:cNvSpPr>
          <p:nvPr>
            <p:ph type="title"/>
          </p:nvPr>
        </p:nvSpPr>
        <p:spPr>
          <a:xfrm>
            <a:off x="914400" y="188913"/>
            <a:ext cx="7391400" cy="563562"/>
          </a:xfrm>
          <a:ln/>
        </p:spPr>
        <p:txBody>
          <a:bodyPr vert="horz" wrap="square" lIns="91440" tIns="45720" rIns="91440" bIns="45720" anchor="ctr"/>
          <a:p>
            <a:pPr eaLnBrk="1" hangingPunct="1"/>
            <a:r>
              <a:rPr lang="zh-CN" altLang="en-US" sz="3600" dirty="0"/>
              <a:t>（</a:t>
            </a:r>
            <a:r>
              <a:rPr lang="en-US" altLang="zh-CN" sz="3600" dirty="0"/>
              <a:t>4</a:t>
            </a:r>
            <a:r>
              <a:rPr lang="zh-CN" altLang="en-US" sz="3600" dirty="0"/>
              <a:t>）持续性</a:t>
            </a:r>
            <a:endParaRPr lang="zh-CN" altLang="en-US" sz="3600" dirty="0"/>
          </a:p>
        </p:txBody>
      </p:sp>
      <p:sp>
        <p:nvSpPr>
          <p:cNvPr id="16387" name="Rectangle 3"/>
          <p:cNvSpPr>
            <a:spLocks noGrp="1"/>
          </p:cNvSpPr>
          <p:nvPr>
            <p:ph type="body"/>
          </p:nvPr>
        </p:nvSpPr>
        <p:spPr>
          <a:xfrm>
            <a:off x="457200" y="1341438"/>
            <a:ext cx="8229600" cy="4495800"/>
          </a:xfrm>
          <a:ln/>
        </p:spPr>
        <p:txBody>
          <a:bodyPr vert="horz" wrap="square" lIns="91440" tIns="45720" rIns="91440" bIns="45720" anchor="t"/>
          <a:p>
            <a:pPr eaLnBrk="1" hangingPunct="1"/>
            <a:r>
              <a:rPr lang="zh-CN" altLang="en-US" dirty="0"/>
              <a:t>持续性也称永久性（</a:t>
            </a:r>
            <a:r>
              <a:rPr lang="en-US" altLang="zh-CN" dirty="0"/>
              <a:t>Permanence</a:t>
            </a:r>
            <a:r>
              <a:rPr lang="zh-CN" altLang="en-US" dirty="0"/>
              <a:t>）</a:t>
            </a:r>
            <a:endParaRPr lang="zh-CN" altLang="en-US" dirty="0"/>
          </a:p>
          <a:p>
            <a:pPr lvl="1" eaLnBrk="1" hangingPunct="1">
              <a:lnSpc>
                <a:spcPct val="150000"/>
              </a:lnSpc>
            </a:pPr>
            <a:r>
              <a:rPr lang="zh-CN" altLang="en-US" dirty="0"/>
              <a:t>一个事务一旦提交，它对数据库中数据的改变就应该是永久性的。</a:t>
            </a:r>
            <a:endParaRPr lang="zh-CN" altLang="en-US" dirty="0"/>
          </a:p>
          <a:p>
            <a:pPr lvl="1" eaLnBrk="1" hangingPunct="1">
              <a:lnSpc>
                <a:spcPct val="150000"/>
              </a:lnSpc>
            </a:pPr>
            <a:r>
              <a:rPr lang="zh-CN" altLang="en-US" dirty="0"/>
              <a:t>接下来的其他操作或故障不应该对其执行结果有任何影响。</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17410"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事务的特性 </a:t>
            </a:r>
            <a:endParaRPr lang="zh-CN" altLang="en-US" sz="3600" dirty="0"/>
          </a:p>
        </p:txBody>
      </p:sp>
      <p:sp>
        <p:nvSpPr>
          <p:cNvPr id="17411" name="Rectangle 3"/>
          <p:cNvSpPr>
            <a:spLocks noGrp="1"/>
          </p:cNvSpPr>
          <p:nvPr>
            <p:ph type="body"/>
          </p:nvPr>
        </p:nvSpPr>
        <p:spPr>
          <a:xfrm>
            <a:off x="457200" y="1125538"/>
            <a:ext cx="8229600" cy="4495800"/>
          </a:xfrm>
          <a:ln/>
        </p:spPr>
        <p:txBody>
          <a:bodyPr vert="horz" wrap="square" lIns="91440" tIns="45720" rIns="91440" bIns="45720" anchor="t"/>
          <a:p>
            <a:pPr eaLnBrk="1" hangingPunct="1">
              <a:lnSpc>
                <a:spcPct val="140000"/>
              </a:lnSpc>
              <a:spcBef>
                <a:spcPct val="40000"/>
              </a:spcBef>
            </a:pPr>
            <a:r>
              <a:rPr lang="zh-CN" altLang="en-US" dirty="0"/>
              <a:t>保证事务</a:t>
            </a:r>
            <a:r>
              <a:rPr lang="en-US" altLang="zh-CN" dirty="0"/>
              <a:t>ACID</a:t>
            </a:r>
            <a:r>
              <a:rPr lang="zh-CN" altLang="en-US" dirty="0"/>
              <a:t>特性是事务处理的任务</a:t>
            </a:r>
            <a:endParaRPr lang="zh-CN" altLang="en-US" dirty="0"/>
          </a:p>
          <a:p>
            <a:pPr eaLnBrk="1" hangingPunct="1">
              <a:lnSpc>
                <a:spcPct val="140000"/>
              </a:lnSpc>
              <a:spcBef>
                <a:spcPct val="40000"/>
              </a:spcBef>
            </a:pPr>
            <a:r>
              <a:rPr lang="zh-CN" altLang="en-US" dirty="0"/>
              <a:t>破坏事务</a:t>
            </a:r>
            <a:r>
              <a:rPr lang="en-US" altLang="zh-CN" dirty="0"/>
              <a:t>ACID</a:t>
            </a:r>
            <a:r>
              <a:rPr lang="zh-CN" altLang="en-US" dirty="0"/>
              <a:t>特性的因素</a:t>
            </a:r>
            <a:endParaRPr lang="zh-CN" altLang="en-US" dirty="0"/>
          </a:p>
          <a:p>
            <a:pPr marL="457200" lvl="1" indent="0" eaLnBrk="1" hangingPunct="1">
              <a:lnSpc>
                <a:spcPct val="140000"/>
              </a:lnSpc>
              <a:spcBef>
                <a:spcPct val="40000"/>
              </a:spcBef>
              <a:buNone/>
            </a:pPr>
            <a:r>
              <a:rPr lang="zh-CN" altLang="en-US" dirty="0"/>
              <a:t>（</a:t>
            </a:r>
            <a:r>
              <a:rPr lang="en-US" altLang="zh-CN" dirty="0"/>
              <a:t>1</a:t>
            </a:r>
            <a:r>
              <a:rPr lang="zh-CN" altLang="en-US" dirty="0"/>
              <a:t>）</a:t>
            </a:r>
            <a:r>
              <a:rPr lang="en-US" altLang="zh-CN" dirty="0"/>
              <a:t> </a:t>
            </a:r>
            <a:r>
              <a:rPr lang="zh-CN" altLang="en-US" dirty="0"/>
              <a:t>多个事务并行运行时，不同事务的操作交叉执行</a:t>
            </a:r>
            <a:endParaRPr lang="zh-CN" altLang="en-US" dirty="0"/>
          </a:p>
          <a:p>
            <a:pPr lvl="2" eaLnBrk="1" hangingPunct="1">
              <a:lnSpc>
                <a:spcPct val="140000"/>
              </a:lnSpc>
              <a:spcBef>
                <a:spcPct val="40000"/>
              </a:spcBef>
              <a:buSzPct val="87000"/>
              <a:buFont typeface="Wingdings" panose="05000000000000000000" pitchFamily="2" charset="2"/>
              <a:buChar char="l"/>
            </a:pPr>
            <a:r>
              <a:rPr lang="zh-CN" altLang="en-US" sz="2200" dirty="0"/>
              <a:t>数据库管理系统必须保证多个事务的交叉运行不影响这些事务的隔离性</a:t>
            </a:r>
            <a:endParaRPr lang="zh-CN" altLang="en-US" sz="2200" dirty="0"/>
          </a:p>
          <a:p>
            <a:pPr marL="457200" lvl="1" indent="0" eaLnBrk="1" hangingPunct="1">
              <a:lnSpc>
                <a:spcPct val="140000"/>
              </a:lnSpc>
              <a:spcBef>
                <a:spcPct val="40000"/>
              </a:spcBef>
              <a:buNone/>
            </a:pPr>
            <a:r>
              <a:rPr lang="zh-CN" altLang="en-US" dirty="0"/>
              <a:t>（</a:t>
            </a:r>
            <a:r>
              <a:rPr lang="en-US" altLang="zh-CN" dirty="0"/>
              <a:t>2</a:t>
            </a:r>
            <a:r>
              <a:rPr lang="zh-CN" altLang="en-US" dirty="0"/>
              <a:t>）事务在运行过程中被强行停止</a:t>
            </a:r>
            <a:endParaRPr lang="zh-CN" altLang="en-US" dirty="0"/>
          </a:p>
          <a:p>
            <a:pPr lvl="2" eaLnBrk="1" hangingPunct="1">
              <a:lnSpc>
                <a:spcPct val="140000"/>
              </a:lnSpc>
              <a:spcBef>
                <a:spcPct val="40000"/>
              </a:spcBef>
              <a:buSzPct val="87000"/>
              <a:buFont typeface="Wingdings" panose="05000000000000000000" pitchFamily="2" charset="2"/>
              <a:buChar char="l"/>
            </a:pPr>
            <a:r>
              <a:rPr lang="zh-CN" altLang="en-US" sz="2200" dirty="0"/>
              <a:t>数据库管理系统必须保证被强行终止的事务对数据库和其他事务没有任何影响 </a:t>
            </a:r>
            <a:endParaRPr lang="zh-CN" altLang="en-US" sz="2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18434"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第十章  数据库恢复技术</a:t>
            </a:r>
            <a:endParaRPr lang="zh-CN" altLang="en-US" sz="3600" dirty="0"/>
          </a:p>
        </p:txBody>
      </p:sp>
      <p:sp>
        <p:nvSpPr>
          <p:cNvPr id="18435" name="Rectangle 3"/>
          <p:cNvSpPr>
            <a:spLocks noGrp="1"/>
          </p:cNvSpPr>
          <p:nvPr>
            <p:ph type="body"/>
          </p:nvPr>
        </p:nvSpPr>
        <p:spPr>
          <a:xfrm>
            <a:off x="673100" y="1125538"/>
            <a:ext cx="7931150" cy="5256212"/>
          </a:xfrm>
          <a:ln/>
        </p:spPr>
        <p:txBody>
          <a:bodyPr vert="horz" wrap="square" lIns="91440" tIns="45720" rIns="91440" bIns="45720" anchor="t"/>
          <a:p>
            <a:pPr marL="0" indent="0" eaLnBrk="1" hangingPunct="1">
              <a:lnSpc>
                <a:spcPct val="130000"/>
              </a:lnSpc>
              <a:buNone/>
            </a:pPr>
            <a:r>
              <a:rPr lang="en-US" altLang="zh-CN" dirty="0"/>
              <a:t>10.1  </a:t>
            </a:r>
            <a:r>
              <a:rPr lang="zh-CN" altLang="en-US" dirty="0"/>
              <a:t>事务的基本概念</a:t>
            </a:r>
            <a:endParaRPr lang="zh-CN" altLang="en-US" dirty="0"/>
          </a:p>
          <a:p>
            <a:pPr marL="0" indent="0" eaLnBrk="1" hangingPunct="1">
              <a:lnSpc>
                <a:spcPct val="130000"/>
              </a:lnSpc>
              <a:buNone/>
            </a:pPr>
            <a:r>
              <a:rPr lang="en-US" altLang="zh-CN" dirty="0">
                <a:solidFill>
                  <a:srgbClr val="0066FF"/>
                </a:solidFill>
              </a:rPr>
              <a:t>10.2  </a:t>
            </a:r>
            <a:r>
              <a:rPr lang="zh-CN" altLang="en-US" dirty="0">
                <a:solidFill>
                  <a:srgbClr val="0066FF"/>
                </a:solidFill>
              </a:rPr>
              <a:t>数据库恢复概述</a:t>
            </a:r>
            <a:endParaRPr lang="zh-CN" altLang="en-US" dirty="0">
              <a:solidFill>
                <a:srgbClr val="0066FF"/>
              </a:solidFill>
            </a:endParaRPr>
          </a:p>
          <a:p>
            <a:pPr marL="0" indent="0" eaLnBrk="1" hangingPunct="1">
              <a:lnSpc>
                <a:spcPct val="130000"/>
              </a:lnSpc>
              <a:buNone/>
            </a:pPr>
            <a:r>
              <a:rPr lang="en-US" altLang="zh-CN" dirty="0"/>
              <a:t>10.3  </a:t>
            </a:r>
            <a:r>
              <a:rPr lang="zh-CN" altLang="en-US" dirty="0"/>
              <a:t>故障的种类</a:t>
            </a:r>
            <a:endParaRPr lang="zh-CN" altLang="en-US" dirty="0"/>
          </a:p>
          <a:p>
            <a:pPr marL="0" indent="0" eaLnBrk="1" hangingPunct="1">
              <a:lnSpc>
                <a:spcPct val="130000"/>
              </a:lnSpc>
              <a:buNone/>
            </a:pPr>
            <a:r>
              <a:rPr lang="en-US" altLang="zh-CN" dirty="0"/>
              <a:t>10.4  </a:t>
            </a:r>
            <a:r>
              <a:rPr lang="zh-CN" altLang="en-US" dirty="0"/>
              <a:t>恢复的实现技术</a:t>
            </a:r>
            <a:endParaRPr lang="zh-CN" altLang="en-US" dirty="0"/>
          </a:p>
          <a:p>
            <a:pPr marL="0" indent="0" eaLnBrk="1" hangingPunct="1">
              <a:lnSpc>
                <a:spcPct val="130000"/>
              </a:lnSpc>
              <a:buNone/>
            </a:pPr>
            <a:r>
              <a:rPr lang="en-US" altLang="zh-CN" dirty="0"/>
              <a:t>10.5  </a:t>
            </a:r>
            <a:r>
              <a:rPr lang="zh-CN" altLang="en-US" dirty="0"/>
              <a:t>恢复策略</a:t>
            </a:r>
            <a:endParaRPr lang="zh-CN" altLang="en-US" dirty="0"/>
          </a:p>
          <a:p>
            <a:pPr marL="0" indent="0" eaLnBrk="1" hangingPunct="1">
              <a:lnSpc>
                <a:spcPct val="130000"/>
              </a:lnSpc>
              <a:buNone/>
            </a:pPr>
            <a:r>
              <a:rPr lang="en-US" altLang="zh-CN" dirty="0"/>
              <a:t>10.6  </a:t>
            </a:r>
            <a:r>
              <a:rPr lang="zh-CN" altLang="en-US" dirty="0"/>
              <a:t>具有检查点的恢复技术</a:t>
            </a:r>
            <a:endParaRPr lang="zh-CN" altLang="en-US" dirty="0"/>
          </a:p>
          <a:p>
            <a:pPr marL="0" indent="0" eaLnBrk="1" hangingPunct="1">
              <a:lnSpc>
                <a:spcPct val="130000"/>
              </a:lnSpc>
              <a:buNone/>
            </a:pPr>
            <a:r>
              <a:rPr lang="en-US" altLang="zh-CN" dirty="0"/>
              <a:t>10.7  </a:t>
            </a:r>
            <a:r>
              <a:rPr lang="zh-CN" altLang="en-US" dirty="0"/>
              <a:t>数据库镜像</a:t>
            </a:r>
            <a:endParaRPr lang="zh-CN" altLang="en-US" dirty="0"/>
          </a:p>
          <a:p>
            <a:pPr marL="0" indent="0" eaLnBrk="1" hangingPunct="1">
              <a:lnSpc>
                <a:spcPct val="130000"/>
              </a:lnSpc>
              <a:buNone/>
            </a:pPr>
            <a:r>
              <a:rPr lang="en-US" altLang="zh-CN" dirty="0"/>
              <a:t>10.8    </a:t>
            </a:r>
            <a:r>
              <a:rPr lang="zh-CN" altLang="en-US" dirty="0"/>
              <a:t>小结</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19458"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en-US" altLang="zh-CN" sz="3600" dirty="0"/>
              <a:t>10.2  </a:t>
            </a:r>
            <a:r>
              <a:rPr lang="zh-CN" altLang="en-US" sz="3600" dirty="0"/>
              <a:t>数据库恢复概述</a:t>
            </a:r>
            <a:endParaRPr lang="zh-CN" altLang="en-US" sz="3600" dirty="0"/>
          </a:p>
        </p:txBody>
      </p:sp>
      <p:sp>
        <p:nvSpPr>
          <p:cNvPr id="19459" name="Rectangle 3"/>
          <p:cNvSpPr>
            <a:spLocks noGrp="1"/>
          </p:cNvSpPr>
          <p:nvPr>
            <p:ph type="body"/>
          </p:nvPr>
        </p:nvSpPr>
        <p:spPr>
          <a:xfrm>
            <a:off x="457200" y="1125538"/>
            <a:ext cx="8229600" cy="4840287"/>
          </a:xfrm>
          <a:ln/>
        </p:spPr>
        <p:txBody>
          <a:bodyPr vert="horz" wrap="square" lIns="91440" tIns="45720" rIns="91440" bIns="45720" anchor="t"/>
          <a:p>
            <a:pPr eaLnBrk="1" hangingPunct="1">
              <a:lnSpc>
                <a:spcPct val="125000"/>
              </a:lnSpc>
              <a:spcBef>
                <a:spcPct val="50000"/>
              </a:spcBef>
            </a:pPr>
            <a:r>
              <a:rPr lang="zh-CN" altLang="en-US" dirty="0"/>
              <a:t>故障是不可避免的</a:t>
            </a:r>
            <a:endParaRPr lang="zh-CN" altLang="en-US" dirty="0"/>
          </a:p>
          <a:p>
            <a:pPr lvl="1" eaLnBrk="1" hangingPunct="1">
              <a:lnSpc>
                <a:spcPct val="125000"/>
              </a:lnSpc>
              <a:spcBef>
                <a:spcPct val="50000"/>
              </a:spcBef>
            </a:pPr>
            <a:r>
              <a:rPr lang="zh-CN" altLang="en-US" dirty="0"/>
              <a:t>计算机硬件故障</a:t>
            </a:r>
            <a:endParaRPr lang="zh-CN" altLang="en-US" dirty="0"/>
          </a:p>
          <a:p>
            <a:pPr lvl="1" eaLnBrk="1" hangingPunct="1">
              <a:lnSpc>
                <a:spcPct val="125000"/>
              </a:lnSpc>
              <a:spcBef>
                <a:spcPct val="50000"/>
              </a:spcBef>
            </a:pPr>
            <a:r>
              <a:rPr lang="zh-CN" altLang="en-US" dirty="0"/>
              <a:t>软件的错误</a:t>
            </a:r>
            <a:endParaRPr lang="zh-CN" altLang="en-US" dirty="0"/>
          </a:p>
          <a:p>
            <a:pPr lvl="1" eaLnBrk="1" hangingPunct="1">
              <a:lnSpc>
                <a:spcPct val="125000"/>
              </a:lnSpc>
              <a:spcBef>
                <a:spcPct val="50000"/>
              </a:spcBef>
            </a:pPr>
            <a:r>
              <a:rPr lang="zh-CN" altLang="en-US" dirty="0"/>
              <a:t>操作员的失误</a:t>
            </a:r>
            <a:endParaRPr lang="zh-CN" altLang="en-US" dirty="0"/>
          </a:p>
          <a:p>
            <a:pPr lvl="1" eaLnBrk="1" hangingPunct="1">
              <a:lnSpc>
                <a:spcPct val="125000"/>
              </a:lnSpc>
              <a:spcBef>
                <a:spcPct val="50000"/>
              </a:spcBef>
            </a:pPr>
            <a:r>
              <a:rPr lang="zh-CN" altLang="en-US" dirty="0"/>
              <a:t>恶意的破坏</a:t>
            </a:r>
            <a:endParaRPr lang="zh-CN" altLang="en-US" dirty="0"/>
          </a:p>
          <a:p>
            <a:pPr eaLnBrk="1" hangingPunct="1">
              <a:lnSpc>
                <a:spcPct val="125000"/>
              </a:lnSpc>
              <a:spcBef>
                <a:spcPct val="50000"/>
              </a:spcBef>
            </a:pPr>
            <a:r>
              <a:rPr lang="zh-CN" altLang="en-US" dirty="0"/>
              <a:t>故障的影响</a:t>
            </a:r>
            <a:endParaRPr lang="zh-CN" altLang="en-US" dirty="0"/>
          </a:p>
          <a:p>
            <a:pPr lvl="1" eaLnBrk="1" hangingPunct="1">
              <a:lnSpc>
                <a:spcPct val="125000"/>
              </a:lnSpc>
              <a:spcBef>
                <a:spcPct val="30000"/>
              </a:spcBef>
            </a:pPr>
            <a:r>
              <a:rPr lang="zh-CN" altLang="en-US" dirty="0"/>
              <a:t>运行事务非正常中断，影响数据库中数据的正确性 </a:t>
            </a:r>
            <a:endParaRPr lang="zh-CN" altLang="en-US" dirty="0"/>
          </a:p>
          <a:p>
            <a:pPr lvl="1" eaLnBrk="1" hangingPunct="1">
              <a:lnSpc>
                <a:spcPct val="125000"/>
              </a:lnSpc>
              <a:spcBef>
                <a:spcPct val="30000"/>
              </a:spcBef>
            </a:pPr>
            <a:r>
              <a:rPr lang="zh-CN" altLang="en-US" dirty="0"/>
              <a:t>破坏数据库，全部或部分丢失数据</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20482"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数据库恢复概述（续）</a:t>
            </a:r>
            <a:endParaRPr lang="zh-CN" altLang="en-US" sz="3600" dirty="0"/>
          </a:p>
        </p:txBody>
      </p:sp>
      <p:sp>
        <p:nvSpPr>
          <p:cNvPr id="20483" name="Rectangle 3"/>
          <p:cNvSpPr>
            <a:spLocks noGrp="1"/>
          </p:cNvSpPr>
          <p:nvPr>
            <p:ph type="body"/>
          </p:nvPr>
        </p:nvSpPr>
        <p:spPr>
          <a:xfrm>
            <a:off x="457200" y="1196975"/>
            <a:ext cx="8507413" cy="4768850"/>
          </a:xfrm>
          <a:ln/>
        </p:spPr>
        <p:txBody>
          <a:bodyPr vert="horz" wrap="square" lIns="91440" tIns="45720" rIns="91440" bIns="45720" anchor="t"/>
          <a:p>
            <a:pPr eaLnBrk="1" hangingPunct="1">
              <a:lnSpc>
                <a:spcPct val="150000"/>
              </a:lnSpc>
            </a:pPr>
            <a:r>
              <a:rPr lang="zh-CN" altLang="en-US" dirty="0"/>
              <a:t>数据库的恢复</a:t>
            </a:r>
            <a:endParaRPr lang="zh-CN" altLang="en-US" dirty="0"/>
          </a:p>
          <a:p>
            <a:pPr lvl="1" eaLnBrk="1" hangingPunct="1">
              <a:lnSpc>
                <a:spcPct val="150000"/>
              </a:lnSpc>
            </a:pPr>
            <a:r>
              <a:rPr lang="zh-CN" altLang="en-US" dirty="0"/>
              <a:t>数据库管理系统必须具有把数据库从错误状态恢复到某一已知的正确状态</a:t>
            </a:r>
            <a:r>
              <a:rPr lang="en-US" altLang="zh-CN" dirty="0"/>
              <a:t>(</a:t>
            </a:r>
            <a:r>
              <a:rPr lang="zh-CN" altLang="en-US" dirty="0"/>
              <a:t>亦称为一致状态或完整状态</a:t>
            </a:r>
            <a:r>
              <a:rPr lang="en-US" altLang="zh-CN" dirty="0"/>
              <a:t>)</a:t>
            </a:r>
            <a:r>
              <a:rPr lang="zh-CN" altLang="en-US" dirty="0"/>
              <a:t>的功能，这就是数据库的恢复管理系统对故障的对策</a:t>
            </a:r>
            <a:endParaRPr lang="zh-CN" altLang="en-US" dirty="0"/>
          </a:p>
          <a:p>
            <a:pPr eaLnBrk="1" hangingPunct="1">
              <a:lnSpc>
                <a:spcPct val="150000"/>
              </a:lnSpc>
            </a:pPr>
            <a:r>
              <a:rPr lang="zh-CN" altLang="en-US" dirty="0"/>
              <a:t>恢复子系统是数据库管理系统的一个重要组成部分 </a:t>
            </a:r>
            <a:endParaRPr lang="zh-CN" altLang="en-US" dirty="0"/>
          </a:p>
          <a:p>
            <a:pPr eaLnBrk="1" hangingPunct="1">
              <a:lnSpc>
                <a:spcPct val="150000"/>
              </a:lnSpc>
            </a:pPr>
            <a:r>
              <a:rPr lang="zh-CN" altLang="en-US" dirty="0"/>
              <a:t>恢复技术是衡量系统优劣的重要指标</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21506"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第十章  数据库恢复技术</a:t>
            </a:r>
            <a:endParaRPr lang="zh-CN" altLang="en-US" sz="3600" dirty="0"/>
          </a:p>
        </p:txBody>
      </p:sp>
      <p:sp>
        <p:nvSpPr>
          <p:cNvPr id="21507" name="Rectangle 3"/>
          <p:cNvSpPr>
            <a:spLocks noGrp="1"/>
          </p:cNvSpPr>
          <p:nvPr>
            <p:ph type="body"/>
          </p:nvPr>
        </p:nvSpPr>
        <p:spPr>
          <a:xfrm>
            <a:off x="827088" y="1111250"/>
            <a:ext cx="7859712" cy="5270500"/>
          </a:xfrm>
          <a:ln/>
        </p:spPr>
        <p:txBody>
          <a:bodyPr vert="horz" wrap="square" lIns="91440" tIns="45720" rIns="91440" bIns="45720" anchor="t"/>
          <a:p>
            <a:pPr marL="0" indent="0" eaLnBrk="1" hangingPunct="1">
              <a:lnSpc>
                <a:spcPct val="130000"/>
              </a:lnSpc>
              <a:buNone/>
            </a:pPr>
            <a:r>
              <a:rPr lang="en-US" altLang="zh-CN" dirty="0"/>
              <a:t>10.1  </a:t>
            </a:r>
            <a:r>
              <a:rPr lang="zh-CN" altLang="en-US" dirty="0"/>
              <a:t>事务的基本概念</a:t>
            </a:r>
            <a:endParaRPr lang="zh-CN" altLang="en-US" dirty="0"/>
          </a:p>
          <a:p>
            <a:pPr marL="0" indent="0" eaLnBrk="1" hangingPunct="1">
              <a:lnSpc>
                <a:spcPct val="130000"/>
              </a:lnSpc>
              <a:buNone/>
            </a:pPr>
            <a:r>
              <a:rPr lang="en-US" altLang="zh-CN" dirty="0"/>
              <a:t>10.2  </a:t>
            </a:r>
            <a:r>
              <a:rPr lang="zh-CN" altLang="en-US" dirty="0"/>
              <a:t>数据库恢复概述</a:t>
            </a:r>
            <a:endParaRPr lang="zh-CN" altLang="en-US" dirty="0"/>
          </a:p>
          <a:p>
            <a:pPr marL="0" indent="0" eaLnBrk="1" hangingPunct="1">
              <a:lnSpc>
                <a:spcPct val="130000"/>
              </a:lnSpc>
              <a:buNone/>
            </a:pPr>
            <a:r>
              <a:rPr lang="en-US" altLang="zh-CN" dirty="0">
                <a:solidFill>
                  <a:srgbClr val="0066FF"/>
                </a:solidFill>
              </a:rPr>
              <a:t>10.3  </a:t>
            </a:r>
            <a:r>
              <a:rPr lang="zh-CN" altLang="en-US" dirty="0">
                <a:solidFill>
                  <a:srgbClr val="0066FF"/>
                </a:solidFill>
              </a:rPr>
              <a:t>故障的种类</a:t>
            </a:r>
            <a:endParaRPr lang="zh-CN" altLang="en-US" dirty="0">
              <a:solidFill>
                <a:srgbClr val="0066FF"/>
              </a:solidFill>
            </a:endParaRPr>
          </a:p>
          <a:p>
            <a:pPr marL="0" indent="0" eaLnBrk="1" hangingPunct="1">
              <a:lnSpc>
                <a:spcPct val="130000"/>
              </a:lnSpc>
              <a:buNone/>
            </a:pPr>
            <a:r>
              <a:rPr lang="en-US" altLang="zh-CN" dirty="0"/>
              <a:t>10.4  </a:t>
            </a:r>
            <a:r>
              <a:rPr lang="zh-CN" altLang="en-US" dirty="0"/>
              <a:t>恢复的实现技术</a:t>
            </a:r>
            <a:endParaRPr lang="zh-CN" altLang="en-US" dirty="0"/>
          </a:p>
          <a:p>
            <a:pPr marL="0" indent="0" eaLnBrk="1" hangingPunct="1">
              <a:lnSpc>
                <a:spcPct val="130000"/>
              </a:lnSpc>
              <a:buNone/>
            </a:pPr>
            <a:r>
              <a:rPr lang="en-US" altLang="zh-CN" dirty="0"/>
              <a:t>10.5  </a:t>
            </a:r>
            <a:r>
              <a:rPr lang="zh-CN" altLang="en-US" dirty="0"/>
              <a:t>恢复策略</a:t>
            </a:r>
            <a:endParaRPr lang="zh-CN" altLang="en-US" dirty="0"/>
          </a:p>
          <a:p>
            <a:pPr marL="0" indent="0" eaLnBrk="1" hangingPunct="1">
              <a:lnSpc>
                <a:spcPct val="130000"/>
              </a:lnSpc>
              <a:buNone/>
            </a:pPr>
            <a:r>
              <a:rPr lang="en-US" altLang="zh-CN" dirty="0"/>
              <a:t>10.6  </a:t>
            </a:r>
            <a:r>
              <a:rPr lang="zh-CN" altLang="en-US" dirty="0"/>
              <a:t>具有检查点的恢复技术</a:t>
            </a:r>
            <a:endParaRPr lang="zh-CN" altLang="en-US" dirty="0"/>
          </a:p>
          <a:p>
            <a:pPr marL="0" indent="0" eaLnBrk="1" hangingPunct="1">
              <a:lnSpc>
                <a:spcPct val="130000"/>
              </a:lnSpc>
              <a:buNone/>
            </a:pPr>
            <a:r>
              <a:rPr lang="en-US" altLang="zh-CN" dirty="0"/>
              <a:t>10.7  </a:t>
            </a:r>
            <a:r>
              <a:rPr lang="zh-CN" altLang="en-US" dirty="0"/>
              <a:t>数据库镜像</a:t>
            </a:r>
            <a:endParaRPr lang="zh-CN" altLang="en-US" dirty="0"/>
          </a:p>
          <a:p>
            <a:pPr marL="0" indent="0" eaLnBrk="1" hangingPunct="1">
              <a:lnSpc>
                <a:spcPct val="130000"/>
              </a:lnSpc>
              <a:buNone/>
            </a:pPr>
            <a:r>
              <a:rPr lang="en-US" altLang="zh-CN" dirty="0"/>
              <a:t>10.8    </a:t>
            </a:r>
            <a:r>
              <a:rPr lang="zh-CN" altLang="en-US" dirty="0"/>
              <a:t>小结</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22530"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故障的种类</a:t>
            </a:r>
            <a:endParaRPr lang="zh-CN" altLang="en-US" sz="3600" dirty="0"/>
          </a:p>
        </p:txBody>
      </p:sp>
      <p:sp>
        <p:nvSpPr>
          <p:cNvPr id="22531" name="Rectangle 3"/>
          <p:cNvSpPr>
            <a:spLocks noGrp="1"/>
          </p:cNvSpPr>
          <p:nvPr>
            <p:ph type="body"/>
          </p:nvPr>
        </p:nvSpPr>
        <p:spPr>
          <a:xfrm>
            <a:off x="914400" y="1125538"/>
            <a:ext cx="7258050" cy="5143500"/>
          </a:xfrm>
          <a:ln/>
        </p:spPr>
        <p:txBody>
          <a:bodyPr vert="horz" wrap="square" lIns="91440" tIns="45720" rIns="91440" bIns="45720" anchor="t"/>
          <a:p>
            <a:pPr eaLnBrk="1" hangingPunct="1">
              <a:lnSpc>
                <a:spcPct val="180000"/>
              </a:lnSpc>
              <a:buNone/>
            </a:pPr>
            <a:r>
              <a:rPr lang="en-US" altLang="zh-CN" dirty="0"/>
              <a:t>1.</a:t>
            </a:r>
            <a:r>
              <a:rPr lang="zh-CN" altLang="en-US" dirty="0"/>
              <a:t>事务内部的故障</a:t>
            </a:r>
            <a:endParaRPr lang="zh-CN" altLang="en-US" dirty="0"/>
          </a:p>
          <a:p>
            <a:pPr eaLnBrk="1" hangingPunct="1">
              <a:lnSpc>
                <a:spcPct val="180000"/>
              </a:lnSpc>
              <a:buNone/>
            </a:pPr>
            <a:r>
              <a:rPr lang="en-US" altLang="zh-CN" dirty="0"/>
              <a:t>2.</a:t>
            </a:r>
            <a:r>
              <a:rPr lang="zh-CN" altLang="en-US" dirty="0"/>
              <a:t>系统故障</a:t>
            </a:r>
            <a:endParaRPr lang="zh-CN" altLang="en-US" dirty="0"/>
          </a:p>
          <a:p>
            <a:pPr eaLnBrk="1" hangingPunct="1">
              <a:lnSpc>
                <a:spcPct val="180000"/>
              </a:lnSpc>
              <a:buNone/>
            </a:pPr>
            <a:r>
              <a:rPr lang="en-US" altLang="zh-CN" dirty="0"/>
              <a:t>3.</a:t>
            </a:r>
            <a:r>
              <a:rPr lang="zh-CN" altLang="en-US" dirty="0"/>
              <a:t>介质故障</a:t>
            </a:r>
            <a:endParaRPr lang="zh-CN" altLang="en-US" dirty="0"/>
          </a:p>
          <a:p>
            <a:pPr eaLnBrk="1" hangingPunct="1">
              <a:lnSpc>
                <a:spcPct val="180000"/>
              </a:lnSpc>
              <a:buNone/>
            </a:pPr>
            <a:r>
              <a:rPr lang="en-US" altLang="zh-CN" dirty="0"/>
              <a:t>4.</a:t>
            </a:r>
            <a:r>
              <a:rPr lang="zh-CN" altLang="en-US" dirty="0"/>
              <a:t>计算机病毒</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第十章  数据库恢复技术</a:t>
            </a:r>
            <a:endParaRPr lang="zh-CN" altLang="en-US" sz="3600" dirty="0"/>
          </a:p>
        </p:txBody>
      </p:sp>
      <p:sp>
        <p:nvSpPr>
          <p:cNvPr id="5122" name="Rectangle 3"/>
          <p:cNvSpPr>
            <a:spLocks noGrp="1"/>
          </p:cNvSpPr>
          <p:nvPr>
            <p:ph type="body"/>
          </p:nvPr>
        </p:nvSpPr>
        <p:spPr>
          <a:xfrm>
            <a:off x="684213" y="1052513"/>
            <a:ext cx="7931150" cy="5113337"/>
          </a:xfrm>
          <a:ln/>
        </p:spPr>
        <p:txBody>
          <a:bodyPr vert="horz" wrap="square" lIns="91440" tIns="45720" rIns="91440" bIns="45720" anchor="t"/>
          <a:p>
            <a:pPr marL="0" indent="0" eaLnBrk="1" hangingPunct="1">
              <a:lnSpc>
                <a:spcPct val="130000"/>
              </a:lnSpc>
              <a:buNone/>
            </a:pPr>
            <a:r>
              <a:rPr lang="en-US" altLang="zh-CN" dirty="0">
                <a:solidFill>
                  <a:srgbClr val="0066FF"/>
                </a:solidFill>
              </a:rPr>
              <a:t>10.1  </a:t>
            </a:r>
            <a:r>
              <a:rPr lang="zh-CN" altLang="en-US" dirty="0">
                <a:solidFill>
                  <a:srgbClr val="0066FF"/>
                </a:solidFill>
              </a:rPr>
              <a:t>事务的基本概念</a:t>
            </a:r>
            <a:endParaRPr lang="zh-CN" altLang="en-US" dirty="0">
              <a:solidFill>
                <a:srgbClr val="0066FF"/>
              </a:solidFill>
            </a:endParaRPr>
          </a:p>
          <a:p>
            <a:pPr marL="0" indent="0" eaLnBrk="1" hangingPunct="1">
              <a:lnSpc>
                <a:spcPct val="130000"/>
              </a:lnSpc>
              <a:buNone/>
            </a:pPr>
            <a:r>
              <a:rPr lang="en-US" altLang="zh-CN" dirty="0"/>
              <a:t>10.2  </a:t>
            </a:r>
            <a:r>
              <a:rPr lang="zh-CN" altLang="en-US" dirty="0"/>
              <a:t>数据库恢复概述</a:t>
            </a:r>
            <a:endParaRPr lang="zh-CN" altLang="en-US" dirty="0"/>
          </a:p>
          <a:p>
            <a:pPr marL="0" indent="0" eaLnBrk="1" hangingPunct="1">
              <a:lnSpc>
                <a:spcPct val="130000"/>
              </a:lnSpc>
              <a:buNone/>
            </a:pPr>
            <a:r>
              <a:rPr lang="en-US" altLang="zh-CN" dirty="0"/>
              <a:t>10.3  </a:t>
            </a:r>
            <a:r>
              <a:rPr lang="zh-CN" altLang="en-US" dirty="0"/>
              <a:t>故障的种类</a:t>
            </a:r>
            <a:endParaRPr lang="zh-CN" altLang="en-US" dirty="0"/>
          </a:p>
          <a:p>
            <a:pPr marL="0" indent="0" eaLnBrk="1" hangingPunct="1">
              <a:lnSpc>
                <a:spcPct val="130000"/>
              </a:lnSpc>
              <a:buNone/>
            </a:pPr>
            <a:r>
              <a:rPr lang="en-US" altLang="zh-CN" dirty="0"/>
              <a:t>10.4  </a:t>
            </a:r>
            <a:r>
              <a:rPr lang="zh-CN" altLang="en-US" dirty="0"/>
              <a:t>恢复的实现技术</a:t>
            </a:r>
            <a:endParaRPr lang="zh-CN" altLang="en-US" dirty="0"/>
          </a:p>
          <a:p>
            <a:pPr marL="0" indent="0" eaLnBrk="1" hangingPunct="1">
              <a:lnSpc>
                <a:spcPct val="130000"/>
              </a:lnSpc>
              <a:buNone/>
            </a:pPr>
            <a:r>
              <a:rPr lang="en-US" altLang="zh-CN" dirty="0"/>
              <a:t>10.5  </a:t>
            </a:r>
            <a:r>
              <a:rPr lang="zh-CN" altLang="en-US" dirty="0"/>
              <a:t>恢复策略</a:t>
            </a:r>
            <a:endParaRPr lang="zh-CN" altLang="en-US" dirty="0"/>
          </a:p>
          <a:p>
            <a:pPr marL="0" indent="0" eaLnBrk="1" hangingPunct="1">
              <a:lnSpc>
                <a:spcPct val="130000"/>
              </a:lnSpc>
              <a:buNone/>
            </a:pPr>
            <a:r>
              <a:rPr lang="en-US" altLang="zh-CN" dirty="0"/>
              <a:t>10.6  </a:t>
            </a:r>
            <a:r>
              <a:rPr lang="zh-CN" altLang="en-US" dirty="0"/>
              <a:t>具有检查点的恢复技术</a:t>
            </a:r>
            <a:endParaRPr lang="zh-CN" altLang="en-US" dirty="0"/>
          </a:p>
          <a:p>
            <a:pPr marL="0" indent="0" eaLnBrk="1" hangingPunct="1">
              <a:lnSpc>
                <a:spcPct val="130000"/>
              </a:lnSpc>
              <a:buNone/>
            </a:pPr>
            <a:r>
              <a:rPr lang="en-US" altLang="zh-CN" dirty="0"/>
              <a:t>10.7  </a:t>
            </a:r>
            <a:r>
              <a:rPr lang="zh-CN" altLang="en-US" dirty="0"/>
              <a:t>数据库镜像</a:t>
            </a:r>
            <a:endParaRPr lang="zh-CN" altLang="en-US" dirty="0"/>
          </a:p>
          <a:p>
            <a:pPr marL="0" indent="0" eaLnBrk="1" hangingPunct="1">
              <a:lnSpc>
                <a:spcPct val="130000"/>
              </a:lnSpc>
              <a:buNone/>
            </a:pPr>
            <a:r>
              <a:rPr lang="en-US" altLang="zh-CN" dirty="0"/>
              <a:t>10.8  </a:t>
            </a:r>
            <a:r>
              <a:rPr lang="zh-CN" altLang="en-US" dirty="0"/>
              <a:t>小结</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23554" name="Rectangle 2"/>
          <p:cNvSpPr>
            <a:spLocks noGrp="1"/>
          </p:cNvSpPr>
          <p:nvPr>
            <p:ph type="title"/>
          </p:nvPr>
        </p:nvSpPr>
        <p:spPr>
          <a:xfrm>
            <a:off x="842963" y="255588"/>
            <a:ext cx="7391400" cy="563562"/>
          </a:xfrm>
          <a:ln/>
        </p:spPr>
        <p:txBody>
          <a:bodyPr vert="horz" wrap="square" lIns="91440" tIns="45720" rIns="91440" bIns="45720" anchor="ctr"/>
          <a:p>
            <a:pPr eaLnBrk="1" hangingPunct="1"/>
            <a:r>
              <a:rPr lang="en-US" altLang="zh-CN" sz="3600" dirty="0"/>
              <a:t>1.</a:t>
            </a:r>
            <a:r>
              <a:rPr lang="zh-CN" altLang="en-US" sz="3600" dirty="0"/>
              <a:t>事务内部的故障</a:t>
            </a:r>
            <a:endParaRPr lang="zh-CN" altLang="en-US" sz="3600" dirty="0"/>
          </a:p>
        </p:txBody>
      </p:sp>
      <p:sp>
        <p:nvSpPr>
          <p:cNvPr id="23555" name="Rectangle 3"/>
          <p:cNvSpPr>
            <a:spLocks noGrp="1"/>
          </p:cNvSpPr>
          <p:nvPr>
            <p:ph type="body"/>
          </p:nvPr>
        </p:nvSpPr>
        <p:spPr>
          <a:xfrm>
            <a:off x="446088" y="1125538"/>
            <a:ext cx="8229600" cy="4495800"/>
          </a:xfrm>
          <a:ln/>
        </p:spPr>
        <p:txBody>
          <a:bodyPr vert="horz" wrap="square" lIns="91440" tIns="45720" rIns="91440" bIns="45720" anchor="t"/>
          <a:p>
            <a:pPr eaLnBrk="1" hangingPunct="1">
              <a:lnSpc>
                <a:spcPct val="210000"/>
              </a:lnSpc>
            </a:pPr>
            <a:r>
              <a:rPr lang="zh-CN" altLang="en-US" dirty="0"/>
              <a:t>事务内部的故障</a:t>
            </a:r>
            <a:endParaRPr lang="zh-CN" altLang="en-US" dirty="0"/>
          </a:p>
          <a:p>
            <a:pPr lvl="1" eaLnBrk="1" hangingPunct="1">
              <a:lnSpc>
                <a:spcPct val="210000"/>
              </a:lnSpc>
            </a:pPr>
            <a:r>
              <a:rPr lang="zh-CN" altLang="en-US" dirty="0"/>
              <a:t>有的是可以通过事务程序本身发现的</a:t>
            </a:r>
            <a:r>
              <a:rPr lang="en-US" altLang="zh-CN" dirty="0"/>
              <a:t>(</a:t>
            </a:r>
            <a:r>
              <a:rPr lang="zh-CN" altLang="en-US" dirty="0"/>
              <a:t>见下面转账事 </a:t>
            </a:r>
            <a:endParaRPr lang="zh-CN" altLang="en-US" dirty="0"/>
          </a:p>
          <a:p>
            <a:pPr lvl="1" eaLnBrk="1" hangingPunct="1">
              <a:lnSpc>
                <a:spcPct val="210000"/>
              </a:lnSpc>
              <a:buNone/>
            </a:pPr>
            <a:r>
              <a:rPr lang="zh-CN" altLang="en-US" dirty="0"/>
              <a:t>    务的例子</a:t>
            </a:r>
            <a:r>
              <a:rPr lang="en-US" altLang="zh-CN" dirty="0"/>
              <a:t>)</a:t>
            </a:r>
            <a:endParaRPr lang="en-US" altLang="zh-CN" dirty="0"/>
          </a:p>
          <a:p>
            <a:pPr lvl="1" eaLnBrk="1" hangingPunct="1">
              <a:lnSpc>
                <a:spcPct val="210000"/>
              </a:lnSpc>
            </a:pPr>
            <a:r>
              <a:rPr lang="zh-CN" altLang="en-US" dirty="0"/>
              <a:t>有的是非预期的，不能由事务程序处理的。 </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24578"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事务内部的故障（续）</a:t>
            </a:r>
            <a:endParaRPr lang="zh-CN" altLang="en-US" sz="3600" dirty="0"/>
          </a:p>
        </p:txBody>
      </p:sp>
      <p:sp>
        <p:nvSpPr>
          <p:cNvPr id="24579" name="Rectangle 3"/>
          <p:cNvSpPr>
            <a:spLocks noGrp="1"/>
          </p:cNvSpPr>
          <p:nvPr>
            <p:ph type="body"/>
          </p:nvPr>
        </p:nvSpPr>
        <p:spPr>
          <a:xfrm>
            <a:off x="457200" y="981075"/>
            <a:ext cx="8229600" cy="5056188"/>
          </a:xfrm>
          <a:ln/>
        </p:spPr>
        <p:txBody>
          <a:bodyPr vert="horz" wrap="square" lIns="91440" tIns="45720" rIns="91440" bIns="45720" anchor="t"/>
          <a:p>
            <a:pPr eaLnBrk="1" hangingPunct="1">
              <a:spcBef>
                <a:spcPct val="0"/>
              </a:spcBef>
            </a:pPr>
            <a:r>
              <a:rPr lang="zh-CN" altLang="en-US" sz="2400" dirty="0"/>
              <a:t>例如，银行转账事务，这个事务把一笔金额从一个账户甲转给另一个账户乙。</a:t>
            </a:r>
            <a:endParaRPr lang="zh-CN" altLang="en-US" sz="2400" dirty="0"/>
          </a:p>
          <a:p>
            <a:pPr eaLnBrk="1" hangingPunct="1">
              <a:spcBef>
                <a:spcPct val="0"/>
              </a:spcBef>
              <a:buNone/>
            </a:pPr>
            <a:r>
              <a:rPr lang="zh-CN" altLang="en-US" sz="2000" dirty="0"/>
              <a:t>     </a:t>
            </a:r>
            <a:r>
              <a:rPr lang="en-US" altLang="zh-CN" sz="2200" dirty="0"/>
              <a:t>BEGIN TRANSACTION</a:t>
            </a:r>
            <a:endParaRPr lang="en-US" altLang="zh-CN" sz="2200" dirty="0"/>
          </a:p>
          <a:p>
            <a:pPr eaLnBrk="1" hangingPunct="1">
              <a:spcBef>
                <a:spcPct val="0"/>
              </a:spcBef>
              <a:buNone/>
            </a:pPr>
            <a:r>
              <a:rPr lang="en-US" altLang="zh-CN" sz="2200" dirty="0"/>
              <a:t>    	      </a:t>
            </a:r>
            <a:r>
              <a:rPr lang="zh-CN" altLang="en-US" sz="2200" dirty="0"/>
              <a:t>读账户甲的余额</a:t>
            </a:r>
            <a:r>
              <a:rPr lang="en-US" altLang="zh-CN" sz="2200" dirty="0"/>
              <a:t>BALANCE;</a:t>
            </a:r>
            <a:endParaRPr lang="zh-CN" altLang="en-US" sz="2200" dirty="0"/>
          </a:p>
          <a:p>
            <a:pPr eaLnBrk="1" hangingPunct="1">
              <a:spcBef>
                <a:spcPct val="0"/>
              </a:spcBef>
              <a:buNone/>
            </a:pPr>
            <a:r>
              <a:rPr lang="zh-CN" altLang="en-US" sz="2200" dirty="0"/>
              <a:t>           </a:t>
            </a:r>
            <a:r>
              <a:rPr lang="en-US" altLang="zh-CN" sz="2200" dirty="0"/>
              <a:t>BALANCE=BALANCE-AMOUNT;    </a:t>
            </a:r>
            <a:r>
              <a:rPr lang="en-US" altLang="zh-CN" sz="1800" dirty="0"/>
              <a:t>/*AMOUNT </a:t>
            </a:r>
            <a:r>
              <a:rPr lang="zh-CN" altLang="en-US" sz="1800" dirty="0"/>
              <a:t>为转账金额</a:t>
            </a:r>
            <a:r>
              <a:rPr lang="en-US" altLang="zh-CN" sz="1800" dirty="0"/>
              <a:t>*/</a:t>
            </a:r>
            <a:endParaRPr lang="en-US" altLang="zh-CN" sz="1800" dirty="0"/>
          </a:p>
          <a:p>
            <a:pPr eaLnBrk="1" hangingPunct="1">
              <a:spcBef>
                <a:spcPct val="0"/>
              </a:spcBef>
              <a:buNone/>
            </a:pPr>
            <a:r>
              <a:rPr lang="en-US" altLang="zh-CN" sz="2200" dirty="0"/>
              <a:t>           IF(BALANCE &lt; 0 ) THEN</a:t>
            </a:r>
            <a:endParaRPr lang="en-US" altLang="zh-CN" sz="2200" dirty="0"/>
          </a:p>
          <a:p>
            <a:pPr eaLnBrk="1" hangingPunct="1">
              <a:spcBef>
                <a:spcPct val="0"/>
              </a:spcBef>
              <a:buNone/>
            </a:pPr>
            <a:r>
              <a:rPr lang="en-US" altLang="zh-CN" sz="2200" dirty="0"/>
              <a:t>                 {</a:t>
            </a:r>
            <a:r>
              <a:rPr lang="zh-CN" altLang="en-US" sz="2200" dirty="0"/>
              <a:t>打印</a:t>
            </a:r>
            <a:r>
              <a:rPr lang="en-US" altLang="zh-CN" sz="2200" dirty="0"/>
              <a:t>‘</a:t>
            </a:r>
            <a:r>
              <a:rPr lang="zh-CN" altLang="en-US" sz="2200" dirty="0"/>
              <a:t>金额不足，不能转账</a:t>
            </a:r>
            <a:r>
              <a:rPr lang="en-US" altLang="zh-CN" sz="2200" dirty="0"/>
              <a:t>’</a:t>
            </a:r>
            <a:r>
              <a:rPr lang="zh-CN" altLang="en-US" sz="2200" dirty="0"/>
              <a:t>；</a:t>
            </a:r>
            <a:br>
              <a:rPr lang="en-US" altLang="zh-CN" sz="2200" dirty="0"/>
            </a:br>
            <a:r>
              <a:rPr lang="en-US" altLang="zh-CN" sz="2200" dirty="0"/>
              <a:t>	</a:t>
            </a:r>
            <a:r>
              <a:rPr lang="zh-CN" altLang="en-US" sz="2200" dirty="0"/>
              <a:t>                                </a:t>
            </a:r>
            <a:r>
              <a:rPr lang="zh-CN" altLang="en-US" sz="1800" dirty="0"/>
              <a:t>         </a:t>
            </a:r>
            <a:r>
              <a:rPr lang="en-US" altLang="zh-CN" sz="1800" dirty="0"/>
              <a:t>/*</a:t>
            </a:r>
            <a:r>
              <a:rPr lang="zh-CN" altLang="en-US" sz="1800" dirty="0"/>
              <a:t>事务内部可能造成事务被回滚的情况*</a:t>
            </a:r>
            <a:r>
              <a:rPr lang="en-US" altLang="zh-CN" sz="1800" dirty="0"/>
              <a:t>/</a:t>
            </a:r>
            <a:endParaRPr lang="zh-CN" altLang="en-US" sz="1800" dirty="0"/>
          </a:p>
          <a:p>
            <a:pPr eaLnBrk="1" hangingPunct="1">
              <a:spcBef>
                <a:spcPct val="0"/>
              </a:spcBef>
              <a:buNone/>
            </a:pPr>
            <a:r>
              <a:rPr lang="zh-CN" altLang="en-US" sz="2200" dirty="0"/>
              <a:t>                  </a:t>
            </a:r>
            <a:r>
              <a:rPr lang="en-US" altLang="zh-CN" sz="2200" dirty="0"/>
              <a:t>ROLLBACK;                        </a:t>
            </a:r>
            <a:r>
              <a:rPr lang="en-US" altLang="zh-CN" sz="1800" dirty="0"/>
              <a:t>/*</a:t>
            </a:r>
            <a:r>
              <a:rPr lang="zh-CN" altLang="en-US" sz="1800" dirty="0"/>
              <a:t>撤销刚才的修改，恢复事务</a:t>
            </a:r>
            <a:r>
              <a:rPr lang="en-US" altLang="zh-CN" sz="1800" dirty="0"/>
              <a:t>*/</a:t>
            </a:r>
            <a:r>
              <a:rPr lang="en-US" altLang="zh-CN" sz="2200" dirty="0"/>
              <a:t> </a:t>
            </a:r>
            <a:endParaRPr lang="en-US" altLang="zh-CN" sz="2200" dirty="0"/>
          </a:p>
          <a:p>
            <a:pPr eaLnBrk="1" hangingPunct="1">
              <a:spcBef>
                <a:spcPct val="0"/>
              </a:spcBef>
              <a:buNone/>
            </a:pPr>
            <a:r>
              <a:rPr lang="en-US" altLang="zh-CN" sz="2200" dirty="0"/>
              <a:t>                 }</a:t>
            </a:r>
            <a:endParaRPr lang="en-US" altLang="zh-CN" sz="2200" dirty="0"/>
          </a:p>
          <a:p>
            <a:pPr eaLnBrk="1" hangingPunct="1">
              <a:spcBef>
                <a:spcPct val="0"/>
              </a:spcBef>
              <a:buNone/>
            </a:pPr>
            <a:r>
              <a:rPr lang="en-US" altLang="zh-CN" sz="2200" dirty="0"/>
              <a:t>           ELSE</a:t>
            </a:r>
            <a:endParaRPr lang="en-US" altLang="zh-CN" sz="2200" dirty="0"/>
          </a:p>
          <a:p>
            <a:pPr eaLnBrk="1" hangingPunct="1">
              <a:spcBef>
                <a:spcPct val="0"/>
              </a:spcBef>
              <a:buNone/>
            </a:pPr>
            <a:r>
              <a:rPr lang="en-US" altLang="zh-CN" sz="2200" dirty="0"/>
              <a:t>                 {</a:t>
            </a:r>
            <a:r>
              <a:rPr lang="zh-CN" altLang="en-US" sz="2200" dirty="0"/>
              <a:t>读账户乙的余额</a:t>
            </a:r>
            <a:r>
              <a:rPr lang="en-US" altLang="zh-CN" sz="2200" dirty="0"/>
              <a:t>BALANCE1;</a:t>
            </a:r>
            <a:endParaRPr lang="zh-CN" altLang="en-US" sz="2200" dirty="0"/>
          </a:p>
          <a:p>
            <a:pPr eaLnBrk="1" hangingPunct="1">
              <a:spcBef>
                <a:spcPct val="0"/>
              </a:spcBef>
              <a:buNone/>
            </a:pPr>
            <a:r>
              <a:rPr lang="zh-CN" altLang="en-US" sz="2200" dirty="0"/>
              <a:t>                   </a:t>
            </a:r>
            <a:r>
              <a:rPr lang="en-US" altLang="zh-CN" sz="2200" dirty="0"/>
              <a:t>BALANCE1=BALANCE1+AMOUNT;</a:t>
            </a:r>
            <a:endParaRPr lang="zh-CN" altLang="en-US" sz="2200" dirty="0"/>
          </a:p>
          <a:p>
            <a:pPr eaLnBrk="1" hangingPunct="1">
              <a:spcBef>
                <a:spcPct val="0"/>
              </a:spcBef>
              <a:buNone/>
            </a:pPr>
            <a:r>
              <a:rPr lang="zh-CN" altLang="en-US" sz="2200" dirty="0"/>
              <a:t>                   写回</a:t>
            </a:r>
            <a:r>
              <a:rPr lang="en-US" altLang="zh-CN" sz="2200" dirty="0"/>
              <a:t>BALANCE1;</a:t>
            </a:r>
            <a:endParaRPr lang="zh-CN" altLang="en-US" sz="2200" dirty="0"/>
          </a:p>
          <a:p>
            <a:pPr eaLnBrk="1" hangingPunct="1">
              <a:spcBef>
                <a:spcPct val="0"/>
              </a:spcBef>
              <a:buNone/>
            </a:pPr>
            <a:r>
              <a:rPr lang="zh-CN" altLang="en-US" sz="2200" dirty="0"/>
              <a:t>                   </a:t>
            </a:r>
            <a:r>
              <a:rPr lang="en-US" altLang="zh-CN" sz="2200" dirty="0"/>
              <a:t>COMMIT;}</a:t>
            </a:r>
            <a:endParaRPr lang="en-US" altLang="zh-CN" sz="2200" dirty="0"/>
          </a:p>
          <a:p>
            <a:pPr eaLnBrk="1" hangingPunct="1">
              <a:lnSpc>
                <a:spcPct val="80000"/>
              </a:lnSpc>
            </a:pPr>
            <a:endParaRPr lang="en-US" altLang="zh-CN"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5601"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25602"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事务内部的故障（续）</a:t>
            </a:r>
            <a:endParaRPr lang="zh-CN" altLang="en-US" sz="3600" dirty="0"/>
          </a:p>
        </p:txBody>
      </p:sp>
      <p:sp>
        <p:nvSpPr>
          <p:cNvPr id="25603" name="Rectangle 3"/>
          <p:cNvSpPr>
            <a:spLocks noGrp="1"/>
          </p:cNvSpPr>
          <p:nvPr>
            <p:ph type="body"/>
          </p:nvPr>
        </p:nvSpPr>
        <p:spPr>
          <a:xfrm>
            <a:off x="457200" y="1196975"/>
            <a:ext cx="8229600" cy="4840288"/>
          </a:xfrm>
          <a:ln/>
        </p:spPr>
        <p:txBody>
          <a:bodyPr vert="horz" wrap="square" lIns="91440" tIns="45720" rIns="91440" bIns="45720" anchor="t"/>
          <a:p>
            <a:pPr eaLnBrk="1" hangingPunct="1">
              <a:lnSpc>
                <a:spcPct val="170000"/>
              </a:lnSpc>
            </a:pPr>
            <a:r>
              <a:rPr lang="zh-CN" altLang="en-US" sz="2400" dirty="0"/>
              <a:t>这个例子所包括的两个更新操作要么全部完成要么全部不做。否则就会使数据库处于不一致状态，例如只把账户甲的余额减少了而没有把账户乙的余额增加。</a:t>
            </a:r>
            <a:endParaRPr lang="zh-CN" altLang="en-US" sz="2400" dirty="0"/>
          </a:p>
          <a:p>
            <a:pPr eaLnBrk="1" hangingPunct="1">
              <a:lnSpc>
                <a:spcPct val="170000"/>
              </a:lnSpc>
            </a:pPr>
            <a:r>
              <a:rPr lang="zh-CN" altLang="en-US" sz="2400" dirty="0"/>
              <a:t>在这段程序中若产生账户甲余额不足的情况，应用程序可以发现并让事务滚回，撤销已作的修改，恢复数据库到正确状态。</a:t>
            </a:r>
            <a:endParaRPr lang="zh-CN" altLang="en-US" sz="2400"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26626"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事务内部的故障（续）</a:t>
            </a:r>
            <a:endParaRPr lang="zh-CN" altLang="en-US" sz="3600" dirty="0"/>
          </a:p>
        </p:txBody>
      </p:sp>
      <p:sp>
        <p:nvSpPr>
          <p:cNvPr id="26627" name="Rectangle 3"/>
          <p:cNvSpPr>
            <a:spLocks noGrp="1"/>
          </p:cNvSpPr>
          <p:nvPr>
            <p:ph type="body"/>
          </p:nvPr>
        </p:nvSpPr>
        <p:spPr>
          <a:xfrm>
            <a:off x="457200" y="1125538"/>
            <a:ext cx="8229600" cy="4840287"/>
          </a:xfrm>
          <a:ln/>
        </p:spPr>
        <p:txBody>
          <a:bodyPr vert="horz" wrap="square" lIns="91440" tIns="45720" rIns="91440" bIns="45720" anchor="t"/>
          <a:p>
            <a:pPr eaLnBrk="1" hangingPunct="1">
              <a:lnSpc>
                <a:spcPct val="150000"/>
              </a:lnSpc>
            </a:pPr>
            <a:r>
              <a:rPr lang="zh-CN" altLang="en-US" dirty="0"/>
              <a:t>事务内部更多的故障是非预期的，是不能由应用程序处理的。</a:t>
            </a:r>
            <a:endParaRPr lang="zh-CN" altLang="en-US" dirty="0"/>
          </a:p>
          <a:p>
            <a:pPr lvl="1" eaLnBrk="1" hangingPunct="1">
              <a:lnSpc>
                <a:spcPct val="150000"/>
              </a:lnSpc>
            </a:pPr>
            <a:r>
              <a:rPr lang="zh-CN" altLang="en-US" dirty="0"/>
              <a:t>运算溢出</a:t>
            </a:r>
            <a:endParaRPr lang="zh-CN" altLang="en-US" dirty="0"/>
          </a:p>
          <a:p>
            <a:pPr lvl="1" eaLnBrk="1" hangingPunct="1">
              <a:lnSpc>
                <a:spcPct val="150000"/>
              </a:lnSpc>
            </a:pPr>
            <a:r>
              <a:rPr lang="zh-CN" altLang="en-US" dirty="0"/>
              <a:t>并发事务发生死锁而被选中撤销该事务</a:t>
            </a:r>
            <a:endParaRPr lang="zh-CN" altLang="en-US" dirty="0"/>
          </a:p>
          <a:p>
            <a:pPr lvl="1" eaLnBrk="1" hangingPunct="1">
              <a:lnSpc>
                <a:spcPct val="150000"/>
              </a:lnSpc>
            </a:pPr>
            <a:r>
              <a:rPr lang="zh-CN" altLang="en-US" dirty="0"/>
              <a:t>违反了某些完整性限制而被终止等</a:t>
            </a:r>
            <a:endParaRPr lang="zh-CN" altLang="en-US" dirty="0"/>
          </a:p>
          <a:p>
            <a:pPr eaLnBrk="1" hangingPunct="1">
              <a:lnSpc>
                <a:spcPct val="150000"/>
              </a:lnSpc>
              <a:buNone/>
            </a:pPr>
            <a:r>
              <a:rPr lang="zh-CN" altLang="en-US" dirty="0"/>
              <a:t>    以后，事务故障仅指这类</a:t>
            </a:r>
            <a:r>
              <a:rPr lang="zh-CN" altLang="en-US" dirty="0">
                <a:solidFill>
                  <a:srgbClr val="FF00FF"/>
                </a:solidFill>
              </a:rPr>
              <a:t>非预期的故障</a:t>
            </a:r>
            <a:endParaRPr lang="zh-CN" altLang="en-US" dirty="0">
              <a:solidFill>
                <a:srgbClr val="FF00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27650"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事务内部的故障（续）</a:t>
            </a:r>
            <a:endParaRPr lang="zh-CN" altLang="en-US" sz="3600" dirty="0"/>
          </a:p>
        </p:txBody>
      </p:sp>
      <p:sp>
        <p:nvSpPr>
          <p:cNvPr id="27651" name="Rectangle 3"/>
          <p:cNvSpPr>
            <a:spLocks noGrp="1"/>
          </p:cNvSpPr>
          <p:nvPr>
            <p:ph type="body"/>
          </p:nvPr>
        </p:nvSpPr>
        <p:spPr>
          <a:xfrm>
            <a:off x="457200" y="1125538"/>
            <a:ext cx="8229600" cy="4911725"/>
          </a:xfrm>
          <a:ln/>
        </p:spPr>
        <p:txBody>
          <a:bodyPr vert="horz" wrap="square" lIns="91440" tIns="45720" rIns="91440" bIns="45720" anchor="t"/>
          <a:p>
            <a:pPr eaLnBrk="1" hangingPunct="1">
              <a:lnSpc>
                <a:spcPct val="140000"/>
              </a:lnSpc>
            </a:pPr>
            <a:r>
              <a:rPr lang="zh-CN" altLang="en-US" dirty="0"/>
              <a:t>事务故障意味着</a:t>
            </a:r>
            <a:endParaRPr lang="zh-CN" altLang="en-US" dirty="0"/>
          </a:p>
          <a:p>
            <a:pPr lvl="1" eaLnBrk="1" hangingPunct="1">
              <a:lnSpc>
                <a:spcPct val="140000"/>
              </a:lnSpc>
            </a:pPr>
            <a:r>
              <a:rPr lang="zh-CN" altLang="en-US" sz="2200" dirty="0"/>
              <a:t>事务没有达到预期的终点</a:t>
            </a:r>
            <a:r>
              <a:rPr lang="en-US" altLang="zh-CN" sz="2200" dirty="0"/>
              <a:t>(COMMIT</a:t>
            </a:r>
            <a:r>
              <a:rPr lang="zh-CN" altLang="en-US" sz="2200" dirty="0"/>
              <a:t>或者显式的</a:t>
            </a:r>
            <a:r>
              <a:rPr lang="en-US" altLang="zh-CN" sz="2200" dirty="0"/>
              <a:t>ROLLBACK)</a:t>
            </a:r>
            <a:endParaRPr lang="en-US" altLang="zh-CN" sz="2200" dirty="0"/>
          </a:p>
          <a:p>
            <a:pPr lvl="1" eaLnBrk="1" hangingPunct="1">
              <a:lnSpc>
                <a:spcPct val="140000"/>
              </a:lnSpc>
            </a:pPr>
            <a:r>
              <a:rPr lang="zh-CN" altLang="en-US" sz="2200" dirty="0"/>
              <a:t>数据库可能处于不正确状态。 </a:t>
            </a:r>
            <a:endParaRPr lang="zh-CN" altLang="en-US" sz="2200" dirty="0"/>
          </a:p>
          <a:p>
            <a:pPr eaLnBrk="1" hangingPunct="1">
              <a:lnSpc>
                <a:spcPct val="140000"/>
              </a:lnSpc>
              <a:spcBef>
                <a:spcPct val="50000"/>
              </a:spcBef>
            </a:pPr>
            <a:r>
              <a:rPr lang="zh-CN" altLang="en-US" dirty="0"/>
              <a:t>事务故障的恢复：</a:t>
            </a:r>
            <a:r>
              <a:rPr lang="zh-CN" altLang="en-US" dirty="0">
                <a:solidFill>
                  <a:srgbClr val="FF00FF"/>
                </a:solidFill>
              </a:rPr>
              <a:t>事务撤消（</a:t>
            </a:r>
            <a:r>
              <a:rPr lang="en-US" altLang="zh-CN" dirty="0">
                <a:solidFill>
                  <a:srgbClr val="FF00FF"/>
                </a:solidFill>
              </a:rPr>
              <a:t>UNDO</a:t>
            </a:r>
            <a:r>
              <a:rPr lang="zh-CN" altLang="en-US" dirty="0">
                <a:solidFill>
                  <a:srgbClr val="FF00FF"/>
                </a:solidFill>
              </a:rPr>
              <a:t>）</a:t>
            </a:r>
            <a:endParaRPr lang="zh-CN" altLang="en-US" dirty="0">
              <a:solidFill>
                <a:srgbClr val="FF00FF"/>
              </a:solidFill>
            </a:endParaRPr>
          </a:p>
          <a:p>
            <a:pPr lvl="1" eaLnBrk="1" hangingPunct="1">
              <a:lnSpc>
                <a:spcPct val="140000"/>
              </a:lnSpc>
            </a:pPr>
            <a:r>
              <a:rPr lang="zh-CN" altLang="en-US" sz="2200" dirty="0"/>
              <a:t>强行回滚（</a:t>
            </a:r>
            <a:r>
              <a:rPr lang="en-US" altLang="zh-CN" sz="2200" dirty="0"/>
              <a:t>ROLLBACK</a:t>
            </a:r>
            <a:r>
              <a:rPr lang="zh-CN" altLang="en-US" sz="2200" dirty="0"/>
              <a:t>）该事务</a:t>
            </a:r>
            <a:endParaRPr lang="zh-CN" altLang="en-US" sz="2200" dirty="0"/>
          </a:p>
          <a:p>
            <a:pPr lvl="1" eaLnBrk="1" hangingPunct="1">
              <a:lnSpc>
                <a:spcPct val="140000"/>
              </a:lnSpc>
            </a:pPr>
            <a:r>
              <a:rPr lang="zh-CN" altLang="en-US" sz="2200" dirty="0"/>
              <a:t>撤销该事务已经作出的任何对数据库的修改，使得该事务象根本没有启动一样</a:t>
            </a:r>
            <a:endParaRPr lang="zh-CN" altLang="en-US" sz="2200" dirty="0"/>
          </a:p>
          <a:p>
            <a:pPr eaLnBrk="1" hangingPunct="1"/>
            <a:endParaRPr lang="en-US" altLang="zh-CN"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28674" name="Rectangle 2"/>
          <p:cNvSpPr>
            <a:spLocks noGrp="1"/>
          </p:cNvSpPr>
          <p:nvPr>
            <p:ph type="title"/>
          </p:nvPr>
        </p:nvSpPr>
        <p:spPr>
          <a:xfrm>
            <a:off x="842963" y="255588"/>
            <a:ext cx="7391400" cy="563562"/>
          </a:xfrm>
          <a:ln/>
        </p:spPr>
        <p:txBody>
          <a:bodyPr vert="horz" wrap="square" lIns="91440" tIns="45720" rIns="91440" bIns="45720" anchor="ctr"/>
          <a:p>
            <a:pPr eaLnBrk="1" hangingPunct="1"/>
            <a:r>
              <a:rPr lang="en-US" altLang="zh-CN" sz="3600" dirty="0"/>
              <a:t>2.</a:t>
            </a:r>
            <a:r>
              <a:rPr lang="zh-CN" altLang="en-US" sz="3600" dirty="0"/>
              <a:t>系统故障</a:t>
            </a:r>
            <a:endParaRPr lang="zh-CN" altLang="en-US" sz="3600" dirty="0"/>
          </a:p>
        </p:txBody>
      </p:sp>
      <p:sp>
        <p:nvSpPr>
          <p:cNvPr id="28675" name="Rectangle 3"/>
          <p:cNvSpPr>
            <a:spLocks noGrp="1"/>
          </p:cNvSpPr>
          <p:nvPr>
            <p:ph type="body"/>
          </p:nvPr>
        </p:nvSpPr>
        <p:spPr>
          <a:xfrm>
            <a:off x="457200" y="1341438"/>
            <a:ext cx="8229600" cy="4495800"/>
          </a:xfrm>
          <a:ln/>
        </p:spPr>
        <p:txBody>
          <a:bodyPr vert="horz" wrap="square" lIns="91440" tIns="45720" rIns="91440" bIns="45720" anchor="t"/>
          <a:p>
            <a:pPr eaLnBrk="1" hangingPunct="1"/>
            <a:r>
              <a:rPr lang="zh-CN" altLang="en-US" dirty="0"/>
              <a:t>系统故障</a:t>
            </a:r>
            <a:endParaRPr lang="zh-CN" altLang="en-US" dirty="0"/>
          </a:p>
          <a:p>
            <a:pPr lvl="1" eaLnBrk="1" hangingPunct="1">
              <a:spcBef>
                <a:spcPct val="50000"/>
              </a:spcBef>
              <a:buNone/>
            </a:pPr>
            <a:r>
              <a:rPr lang="zh-CN" altLang="en-US" dirty="0"/>
              <a:t>称为软故障，是指造成系统停止运转的任何事件，使得</a:t>
            </a:r>
            <a:endParaRPr lang="zh-CN" altLang="en-US" dirty="0"/>
          </a:p>
          <a:p>
            <a:pPr lvl="1" eaLnBrk="1" hangingPunct="1">
              <a:spcBef>
                <a:spcPct val="50000"/>
              </a:spcBef>
              <a:buNone/>
            </a:pPr>
            <a:r>
              <a:rPr lang="zh-CN" altLang="en-US" dirty="0"/>
              <a:t>系统要重新启动。 </a:t>
            </a:r>
            <a:endParaRPr lang="zh-CN" altLang="en-US" dirty="0"/>
          </a:p>
          <a:p>
            <a:pPr lvl="1" eaLnBrk="1" hangingPunct="1">
              <a:spcBef>
                <a:spcPct val="50000"/>
              </a:spcBef>
            </a:pPr>
            <a:r>
              <a:rPr lang="zh-CN" altLang="en-US" dirty="0"/>
              <a:t>整个系统的正常运行突然被破坏</a:t>
            </a:r>
            <a:endParaRPr lang="en-US" altLang="zh-CN" dirty="0"/>
          </a:p>
          <a:p>
            <a:pPr lvl="1" eaLnBrk="1" hangingPunct="1">
              <a:spcBef>
                <a:spcPct val="50000"/>
              </a:spcBef>
            </a:pPr>
            <a:r>
              <a:rPr lang="zh-CN" altLang="en-US" dirty="0"/>
              <a:t>所有正在运行的事务都非正常终止</a:t>
            </a:r>
            <a:endParaRPr lang="zh-CN" altLang="en-US" dirty="0"/>
          </a:p>
          <a:p>
            <a:pPr lvl="1" eaLnBrk="1" hangingPunct="1">
              <a:spcBef>
                <a:spcPct val="50000"/>
              </a:spcBef>
            </a:pPr>
            <a:r>
              <a:rPr lang="zh-CN" altLang="en-US" dirty="0"/>
              <a:t>不破坏数据库</a:t>
            </a:r>
            <a:endParaRPr lang="zh-CN" altLang="en-US" dirty="0"/>
          </a:p>
          <a:p>
            <a:pPr lvl="1" eaLnBrk="1" hangingPunct="1">
              <a:spcBef>
                <a:spcPct val="50000"/>
              </a:spcBef>
            </a:pPr>
            <a:r>
              <a:rPr lang="zh-CN" altLang="en-US" dirty="0"/>
              <a:t>内存中数据库缓冲区的信息全部丢失</a:t>
            </a:r>
            <a:endParaRPr lang="zh-CN" altLang="en-US" dirty="0"/>
          </a:p>
          <a:p>
            <a:pPr lvl="1" eaLnBrk="1" hangingPunct="1"/>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29698"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系统故障的常见原因</a:t>
            </a:r>
            <a:endParaRPr lang="zh-CN" altLang="en-US" sz="3600" dirty="0"/>
          </a:p>
        </p:txBody>
      </p:sp>
      <p:sp>
        <p:nvSpPr>
          <p:cNvPr id="29699" name="Rectangle 3"/>
          <p:cNvSpPr>
            <a:spLocks noGrp="1"/>
          </p:cNvSpPr>
          <p:nvPr>
            <p:ph type="body"/>
          </p:nvPr>
        </p:nvSpPr>
        <p:spPr>
          <a:xfrm>
            <a:off x="755650" y="1341438"/>
            <a:ext cx="7931150" cy="4983162"/>
          </a:xfrm>
          <a:ln/>
        </p:spPr>
        <p:txBody>
          <a:bodyPr vert="horz" wrap="square" lIns="91440" tIns="45720" rIns="91440" bIns="45720" anchor="t"/>
          <a:p>
            <a:pPr eaLnBrk="1" hangingPunct="1">
              <a:lnSpc>
                <a:spcPct val="160000"/>
              </a:lnSpc>
            </a:pPr>
            <a:r>
              <a:rPr lang="zh-CN" altLang="en-US" dirty="0"/>
              <a:t>特定类型的硬件错误（如</a:t>
            </a:r>
            <a:r>
              <a:rPr lang="en-US" altLang="zh-CN" dirty="0"/>
              <a:t>CPU</a:t>
            </a:r>
            <a:r>
              <a:rPr lang="zh-CN" altLang="en-US" dirty="0"/>
              <a:t>故障）</a:t>
            </a:r>
            <a:endParaRPr lang="zh-CN" altLang="en-US" dirty="0"/>
          </a:p>
          <a:p>
            <a:pPr eaLnBrk="1" hangingPunct="1">
              <a:lnSpc>
                <a:spcPct val="160000"/>
              </a:lnSpc>
            </a:pPr>
            <a:r>
              <a:rPr lang="zh-CN" altLang="en-US" dirty="0"/>
              <a:t>操作系统故障</a:t>
            </a:r>
            <a:endParaRPr lang="zh-CN" altLang="en-US" dirty="0"/>
          </a:p>
          <a:p>
            <a:pPr eaLnBrk="1" hangingPunct="1">
              <a:lnSpc>
                <a:spcPct val="160000"/>
              </a:lnSpc>
            </a:pPr>
            <a:r>
              <a:rPr lang="zh-CN" altLang="en-US" dirty="0"/>
              <a:t>数据库管理系统代码错误</a:t>
            </a:r>
            <a:endParaRPr lang="zh-CN" altLang="en-US" dirty="0"/>
          </a:p>
          <a:p>
            <a:pPr eaLnBrk="1" hangingPunct="1">
              <a:lnSpc>
                <a:spcPct val="160000"/>
              </a:lnSpc>
            </a:pPr>
            <a:r>
              <a:rPr lang="zh-CN" altLang="en-US" dirty="0"/>
              <a:t>系统断电</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30722"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系统故障的恢复</a:t>
            </a:r>
            <a:endParaRPr lang="zh-CN" altLang="en-US" sz="3600" dirty="0"/>
          </a:p>
        </p:txBody>
      </p:sp>
      <p:sp>
        <p:nvSpPr>
          <p:cNvPr id="30723" name="Rectangle 3"/>
          <p:cNvSpPr>
            <a:spLocks noGrp="1"/>
          </p:cNvSpPr>
          <p:nvPr>
            <p:ph type="body"/>
          </p:nvPr>
        </p:nvSpPr>
        <p:spPr>
          <a:xfrm>
            <a:off x="457200" y="1196975"/>
            <a:ext cx="8229600" cy="4840288"/>
          </a:xfrm>
          <a:ln/>
        </p:spPr>
        <p:txBody>
          <a:bodyPr vert="horz" wrap="square" lIns="91440" tIns="45720" rIns="91440" bIns="45720" anchor="t"/>
          <a:p>
            <a:pPr eaLnBrk="1" hangingPunct="1">
              <a:lnSpc>
                <a:spcPct val="120000"/>
              </a:lnSpc>
            </a:pPr>
            <a:r>
              <a:rPr lang="zh-CN" altLang="en-US" dirty="0"/>
              <a:t>发生系统故障时，一些尚未完成的事务的结果可能已送入物理数据库，造成数据库可能处于不正确状态。 </a:t>
            </a:r>
            <a:endParaRPr lang="zh-CN" altLang="en-US" dirty="0"/>
          </a:p>
          <a:p>
            <a:pPr lvl="1" eaLnBrk="1" hangingPunct="1">
              <a:lnSpc>
                <a:spcPct val="120000"/>
              </a:lnSpc>
            </a:pPr>
            <a:r>
              <a:rPr lang="zh-CN" altLang="en-US" dirty="0"/>
              <a:t>恢复策略：系统重新启动时，恢复程序让所有非正常终止的事务回滚，强行撤消（</a:t>
            </a:r>
            <a:r>
              <a:rPr lang="en-US" altLang="zh-CN" dirty="0"/>
              <a:t>UNDO</a:t>
            </a:r>
            <a:r>
              <a:rPr lang="zh-CN" altLang="en-US" dirty="0"/>
              <a:t>）所有未完成事务</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31746"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系统故障的恢复</a:t>
            </a:r>
            <a:endParaRPr lang="zh-CN" altLang="en-US" sz="3600" dirty="0"/>
          </a:p>
        </p:txBody>
      </p:sp>
      <p:sp>
        <p:nvSpPr>
          <p:cNvPr id="31747" name="Rectangle 3"/>
          <p:cNvSpPr>
            <a:spLocks noGrp="1"/>
          </p:cNvSpPr>
          <p:nvPr>
            <p:ph type="body"/>
          </p:nvPr>
        </p:nvSpPr>
        <p:spPr>
          <a:xfrm>
            <a:off x="457200" y="1196975"/>
            <a:ext cx="8229600" cy="4840288"/>
          </a:xfrm>
          <a:ln/>
        </p:spPr>
        <p:txBody>
          <a:bodyPr vert="horz" wrap="square" lIns="91440" tIns="45720" rIns="91440" bIns="45720" anchor="t"/>
          <a:p>
            <a:pPr eaLnBrk="1" hangingPunct="1">
              <a:lnSpc>
                <a:spcPct val="120000"/>
              </a:lnSpc>
            </a:pPr>
            <a:r>
              <a:rPr lang="zh-CN" altLang="en-US" dirty="0"/>
              <a:t>发生系统故障时，有些已完成的事务可能有一部分甚至全部留在缓冲区，尚未写回到磁盘上的物理数据库中，系统故障使得这些事务对数据库的修改部分或全部丢失</a:t>
            </a:r>
            <a:endParaRPr lang="zh-CN" altLang="en-US" dirty="0"/>
          </a:p>
          <a:p>
            <a:pPr lvl="1" eaLnBrk="1" hangingPunct="1">
              <a:lnSpc>
                <a:spcPct val="120000"/>
              </a:lnSpc>
            </a:pPr>
            <a:r>
              <a:rPr lang="zh-CN" altLang="en-US" dirty="0"/>
              <a:t>恢复策略：系统重新启动时，恢复程序需要重做（</a:t>
            </a:r>
            <a:r>
              <a:rPr lang="en-US" altLang="zh-CN" dirty="0"/>
              <a:t>REDO</a:t>
            </a:r>
            <a:r>
              <a:rPr lang="zh-CN" altLang="en-US" dirty="0"/>
              <a:t>）所有已提交的事务</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32770"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en-US" altLang="zh-CN" sz="3600" dirty="0"/>
              <a:t>3.</a:t>
            </a:r>
            <a:r>
              <a:rPr lang="zh-CN" altLang="en-US" sz="3600" dirty="0"/>
              <a:t>介质故障</a:t>
            </a:r>
            <a:endParaRPr lang="zh-CN" altLang="en-US" sz="3600" dirty="0"/>
          </a:p>
        </p:txBody>
      </p:sp>
      <p:sp>
        <p:nvSpPr>
          <p:cNvPr id="32771" name="Rectangle 3"/>
          <p:cNvSpPr>
            <a:spLocks noGrp="1"/>
          </p:cNvSpPr>
          <p:nvPr>
            <p:ph type="body"/>
          </p:nvPr>
        </p:nvSpPr>
        <p:spPr>
          <a:xfrm>
            <a:off x="457200" y="1268413"/>
            <a:ext cx="8229600" cy="4697412"/>
          </a:xfrm>
          <a:ln/>
        </p:spPr>
        <p:txBody>
          <a:bodyPr vert="horz" wrap="square" lIns="91440" tIns="45720" rIns="91440" bIns="45720" anchor="t"/>
          <a:p>
            <a:pPr eaLnBrk="1" hangingPunct="1">
              <a:spcBef>
                <a:spcPct val="50000"/>
              </a:spcBef>
            </a:pPr>
            <a:r>
              <a:rPr lang="zh-CN" altLang="en-US" sz="2400" dirty="0"/>
              <a:t>介质故障</a:t>
            </a:r>
            <a:endParaRPr lang="zh-CN" altLang="en-US" sz="2400" dirty="0"/>
          </a:p>
          <a:p>
            <a:pPr lvl="1" eaLnBrk="1" hangingPunct="1">
              <a:spcBef>
                <a:spcPct val="50000"/>
              </a:spcBef>
              <a:buNone/>
            </a:pPr>
            <a:r>
              <a:rPr lang="zh-CN" altLang="en-US" dirty="0"/>
              <a:t>称为硬故障，指外存故障</a:t>
            </a:r>
            <a:endParaRPr lang="zh-CN" altLang="en-US" dirty="0"/>
          </a:p>
          <a:p>
            <a:pPr lvl="1" eaLnBrk="1" hangingPunct="1">
              <a:spcBef>
                <a:spcPct val="50000"/>
              </a:spcBef>
            </a:pPr>
            <a:r>
              <a:rPr lang="zh-CN" altLang="en-US" sz="2200" dirty="0"/>
              <a:t>磁盘损坏</a:t>
            </a:r>
            <a:endParaRPr lang="zh-CN" altLang="en-US" sz="2200" dirty="0"/>
          </a:p>
          <a:p>
            <a:pPr lvl="1" eaLnBrk="1" hangingPunct="1">
              <a:spcBef>
                <a:spcPct val="50000"/>
              </a:spcBef>
            </a:pPr>
            <a:r>
              <a:rPr lang="zh-CN" altLang="en-US" sz="2200" dirty="0"/>
              <a:t>磁头碰撞</a:t>
            </a:r>
            <a:endParaRPr lang="zh-CN" altLang="en-US" sz="2200" dirty="0"/>
          </a:p>
          <a:p>
            <a:pPr lvl="1" eaLnBrk="1" hangingPunct="1">
              <a:spcBef>
                <a:spcPct val="50000"/>
              </a:spcBef>
            </a:pPr>
            <a:r>
              <a:rPr lang="zh-CN" altLang="en-US" sz="2200" dirty="0"/>
              <a:t>瞬时强磁场干扰</a:t>
            </a:r>
            <a:endParaRPr lang="zh-CN" altLang="en-US" sz="2200" dirty="0"/>
          </a:p>
          <a:p>
            <a:pPr eaLnBrk="1" hangingPunct="1">
              <a:spcBef>
                <a:spcPct val="60000"/>
              </a:spcBef>
            </a:pPr>
            <a:r>
              <a:rPr lang="zh-CN" altLang="en-US" sz="2400" dirty="0"/>
              <a:t>介质故障破坏数据库或部分数据库，并影响正在存取这部分数据的所有事务 </a:t>
            </a:r>
            <a:endParaRPr lang="zh-CN" altLang="en-US" sz="2400" dirty="0"/>
          </a:p>
          <a:p>
            <a:pPr eaLnBrk="1" hangingPunct="1">
              <a:spcBef>
                <a:spcPct val="60000"/>
              </a:spcBef>
            </a:pPr>
            <a:r>
              <a:rPr lang="zh-CN" altLang="en-US" sz="2400" dirty="0"/>
              <a:t>介质故障比前两类故障的可能性小得多，但破坏性大得多</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6146"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en-US" altLang="zh-CN" sz="3600" dirty="0"/>
              <a:t>10.1  </a:t>
            </a:r>
            <a:r>
              <a:rPr lang="zh-CN" altLang="en-US" sz="3600" dirty="0"/>
              <a:t>事务的基本概念</a:t>
            </a:r>
            <a:endParaRPr lang="zh-CN" altLang="en-US" sz="3600" dirty="0"/>
          </a:p>
        </p:txBody>
      </p:sp>
      <p:sp>
        <p:nvSpPr>
          <p:cNvPr id="6147" name="Rectangle 3"/>
          <p:cNvSpPr>
            <a:spLocks noGrp="1"/>
          </p:cNvSpPr>
          <p:nvPr>
            <p:ph type="body"/>
          </p:nvPr>
        </p:nvSpPr>
        <p:spPr>
          <a:xfrm>
            <a:off x="817563" y="1196975"/>
            <a:ext cx="7931150" cy="4897438"/>
          </a:xfrm>
          <a:ln/>
        </p:spPr>
        <p:txBody>
          <a:bodyPr vert="horz" wrap="square" lIns="91440" tIns="45720" rIns="91440" bIns="45720" anchor="t"/>
          <a:p>
            <a:pPr eaLnBrk="1" hangingPunct="1">
              <a:lnSpc>
                <a:spcPct val="150000"/>
              </a:lnSpc>
              <a:buNone/>
            </a:pPr>
            <a:r>
              <a:rPr lang="en-US" altLang="zh-CN" dirty="0">
                <a:solidFill>
                  <a:srgbClr val="00B050"/>
                </a:solidFill>
              </a:rPr>
              <a:t>1.</a:t>
            </a:r>
            <a:r>
              <a:rPr lang="zh-CN" altLang="en-US" dirty="0">
                <a:solidFill>
                  <a:srgbClr val="00B050"/>
                </a:solidFill>
              </a:rPr>
              <a:t>事务</a:t>
            </a:r>
            <a:endParaRPr lang="zh-CN" altLang="en-US" dirty="0">
              <a:solidFill>
                <a:srgbClr val="00B050"/>
              </a:solidFill>
            </a:endParaRPr>
          </a:p>
          <a:p>
            <a:pPr eaLnBrk="1" hangingPunct="1">
              <a:lnSpc>
                <a:spcPct val="150000"/>
              </a:lnSpc>
              <a:buNone/>
            </a:pPr>
            <a:r>
              <a:rPr lang="en-US" altLang="zh-CN" dirty="0"/>
              <a:t>2.</a:t>
            </a:r>
            <a:r>
              <a:rPr lang="zh-CN" altLang="en-US" dirty="0"/>
              <a:t>事务的</a:t>
            </a:r>
            <a:r>
              <a:rPr lang="en-US" altLang="zh-CN" dirty="0"/>
              <a:t>ACID</a:t>
            </a:r>
            <a:r>
              <a:rPr lang="zh-CN" altLang="en-US" dirty="0"/>
              <a:t>特性</a:t>
            </a:r>
            <a:endParaRPr lang="zh-CN" altLang="en-US" dirty="0"/>
          </a:p>
          <a:p>
            <a:pPr eaLnBrk="1" hangingPunct="1">
              <a:lnSpc>
                <a:spcPct val="150000"/>
              </a:lnSpc>
            </a:pPr>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33794"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en-US" altLang="zh-CN" sz="3600" dirty="0"/>
              <a:t>4.</a:t>
            </a:r>
            <a:r>
              <a:rPr lang="zh-CN" altLang="en-US" sz="3600" dirty="0"/>
              <a:t>计算机病毒</a:t>
            </a:r>
            <a:endParaRPr lang="zh-CN" altLang="en-US" sz="3600" dirty="0"/>
          </a:p>
        </p:txBody>
      </p:sp>
      <p:sp>
        <p:nvSpPr>
          <p:cNvPr id="33795" name="Rectangle 3"/>
          <p:cNvSpPr>
            <a:spLocks noGrp="1"/>
          </p:cNvSpPr>
          <p:nvPr>
            <p:ph type="body"/>
          </p:nvPr>
        </p:nvSpPr>
        <p:spPr>
          <a:xfrm>
            <a:off x="457200" y="1125538"/>
            <a:ext cx="8229600" cy="4840287"/>
          </a:xfrm>
          <a:ln/>
        </p:spPr>
        <p:txBody>
          <a:bodyPr vert="horz" wrap="square" lIns="91440" tIns="45720" rIns="91440" bIns="45720" anchor="t"/>
          <a:p>
            <a:pPr eaLnBrk="1" hangingPunct="1">
              <a:lnSpc>
                <a:spcPct val="120000"/>
              </a:lnSpc>
            </a:pPr>
            <a:r>
              <a:rPr lang="zh-CN" altLang="en-US" dirty="0"/>
              <a:t>计算机病毒</a:t>
            </a:r>
            <a:endParaRPr lang="zh-CN" altLang="en-US" dirty="0"/>
          </a:p>
          <a:p>
            <a:pPr lvl="1" eaLnBrk="1" hangingPunct="1">
              <a:lnSpc>
                <a:spcPct val="120000"/>
              </a:lnSpc>
            </a:pPr>
            <a:r>
              <a:rPr lang="zh-CN" altLang="en-US" dirty="0"/>
              <a:t>一种人为的故障或破坏，是一些恶作剧者研制的一种计算机程序</a:t>
            </a:r>
            <a:endParaRPr lang="zh-CN" altLang="en-US" dirty="0"/>
          </a:p>
          <a:p>
            <a:pPr lvl="1" eaLnBrk="1" hangingPunct="1">
              <a:lnSpc>
                <a:spcPct val="120000"/>
              </a:lnSpc>
            </a:pPr>
            <a:r>
              <a:rPr lang="zh-CN" altLang="en-US" dirty="0"/>
              <a:t>可以繁殖和传播，造成对计算机系统包括数据库的危害</a:t>
            </a:r>
            <a:endParaRPr lang="zh-CN" altLang="en-US" dirty="0"/>
          </a:p>
          <a:p>
            <a:pPr eaLnBrk="1" hangingPunct="1">
              <a:lnSpc>
                <a:spcPct val="120000"/>
              </a:lnSpc>
            </a:pPr>
            <a:r>
              <a:rPr lang="zh-CN" altLang="en-US" dirty="0"/>
              <a:t>计算机病毒种类</a:t>
            </a:r>
            <a:endParaRPr lang="zh-CN" altLang="en-US" dirty="0"/>
          </a:p>
          <a:p>
            <a:pPr lvl="1" eaLnBrk="1" hangingPunct="1">
              <a:lnSpc>
                <a:spcPct val="120000"/>
              </a:lnSpc>
            </a:pPr>
            <a:r>
              <a:rPr lang="zh-CN" altLang="en-US" dirty="0"/>
              <a:t>小的病毒只有</a:t>
            </a:r>
            <a:r>
              <a:rPr lang="en-US" altLang="zh-CN" dirty="0"/>
              <a:t>20</a:t>
            </a:r>
            <a:r>
              <a:rPr lang="zh-CN" altLang="en-US" dirty="0"/>
              <a:t>条指令，不到</a:t>
            </a:r>
            <a:r>
              <a:rPr lang="en-US" altLang="zh-CN" dirty="0"/>
              <a:t>50B</a:t>
            </a:r>
            <a:endParaRPr lang="en-US" altLang="zh-CN" dirty="0"/>
          </a:p>
          <a:p>
            <a:pPr lvl="1" eaLnBrk="1" hangingPunct="1">
              <a:lnSpc>
                <a:spcPct val="120000"/>
              </a:lnSpc>
            </a:pPr>
            <a:r>
              <a:rPr lang="zh-CN" altLang="en-US" dirty="0"/>
              <a:t>大的病毒像一个操作系统，由上万条指令组成</a:t>
            </a:r>
            <a:endParaRPr lang="zh-CN" altLang="en-US" dirty="0"/>
          </a:p>
          <a:p>
            <a:pPr lvl="2" eaLnBrk="1" hangingPunct="1">
              <a:buFont typeface="Wingdings" panose="05000000000000000000" pitchFamily="2" charset="2"/>
              <a:buNone/>
            </a:pP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34818"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计算机病毒（续）</a:t>
            </a:r>
            <a:endParaRPr lang="zh-CN" altLang="en-US" sz="3600" dirty="0"/>
          </a:p>
        </p:txBody>
      </p:sp>
      <p:sp>
        <p:nvSpPr>
          <p:cNvPr id="34819" name="Rectangle 3"/>
          <p:cNvSpPr>
            <a:spLocks noGrp="1"/>
          </p:cNvSpPr>
          <p:nvPr>
            <p:ph type="body"/>
          </p:nvPr>
        </p:nvSpPr>
        <p:spPr>
          <a:xfrm>
            <a:off x="457200" y="1125538"/>
            <a:ext cx="8362950" cy="4768850"/>
          </a:xfrm>
          <a:ln/>
        </p:spPr>
        <p:txBody>
          <a:bodyPr vert="horz" wrap="square" lIns="91440" tIns="45720" rIns="91440" bIns="45720" anchor="t"/>
          <a:p>
            <a:pPr eaLnBrk="1" hangingPunct="1">
              <a:lnSpc>
                <a:spcPct val="140000"/>
              </a:lnSpc>
            </a:pPr>
            <a:r>
              <a:rPr lang="zh-CN" altLang="en-US" sz="2400" dirty="0"/>
              <a:t>计算机病毒的危害</a:t>
            </a:r>
            <a:endParaRPr lang="zh-CN" altLang="en-US" sz="2400" dirty="0"/>
          </a:p>
          <a:p>
            <a:pPr lvl="1" eaLnBrk="1" hangingPunct="1">
              <a:lnSpc>
                <a:spcPct val="140000"/>
              </a:lnSpc>
            </a:pPr>
            <a:r>
              <a:rPr lang="zh-CN" altLang="en-US" sz="2200" dirty="0"/>
              <a:t>有的病毒传播很快，一旦侵入系统就马上摧毁系统</a:t>
            </a:r>
            <a:endParaRPr lang="zh-CN" altLang="en-US" sz="2200" dirty="0"/>
          </a:p>
          <a:p>
            <a:pPr lvl="1" eaLnBrk="1" hangingPunct="1">
              <a:lnSpc>
                <a:spcPct val="140000"/>
              </a:lnSpc>
            </a:pPr>
            <a:r>
              <a:rPr lang="zh-CN" altLang="en-US" sz="2200" dirty="0"/>
              <a:t>有的病毒有较长的潜伏期，计算机在感染后数天或数月才开始发病</a:t>
            </a:r>
            <a:endParaRPr lang="zh-CN" altLang="en-US" sz="2200" dirty="0"/>
          </a:p>
          <a:p>
            <a:pPr lvl="1" eaLnBrk="1" hangingPunct="1">
              <a:lnSpc>
                <a:spcPct val="140000"/>
              </a:lnSpc>
            </a:pPr>
            <a:r>
              <a:rPr lang="zh-CN" altLang="en-US" sz="2200" dirty="0"/>
              <a:t>有的病毒感染系统所有的程序和数据</a:t>
            </a:r>
            <a:endParaRPr lang="zh-CN" altLang="en-US" sz="2200" dirty="0"/>
          </a:p>
          <a:p>
            <a:pPr lvl="1" eaLnBrk="1" hangingPunct="1">
              <a:lnSpc>
                <a:spcPct val="140000"/>
              </a:lnSpc>
            </a:pPr>
            <a:r>
              <a:rPr lang="zh-CN" altLang="en-US" sz="2200" dirty="0"/>
              <a:t>有的只对某些特定的程序和数据感兴趣 </a:t>
            </a:r>
            <a:endParaRPr lang="zh-CN" altLang="en-US" sz="2200" dirty="0"/>
          </a:p>
          <a:p>
            <a:pPr eaLnBrk="1" hangingPunct="1">
              <a:lnSpc>
                <a:spcPct val="140000"/>
              </a:lnSpc>
            </a:pPr>
            <a:r>
              <a:rPr lang="zh-CN" altLang="en-US" sz="2400" dirty="0"/>
              <a:t>计算机病毒已成为计算机系统的主要威胁，自然也是数据库系统的主要威胁 </a:t>
            </a:r>
            <a:endParaRPr lang="zh-CN" altLang="en-US" sz="2400" dirty="0"/>
          </a:p>
          <a:p>
            <a:pPr eaLnBrk="1" hangingPunct="1">
              <a:lnSpc>
                <a:spcPct val="140000"/>
              </a:lnSpc>
            </a:pPr>
            <a:r>
              <a:rPr lang="zh-CN" altLang="en-US" sz="2400" dirty="0"/>
              <a:t>数据库一旦被破坏仍要用恢复技术把数据库加以恢复</a:t>
            </a:r>
            <a:endParaRPr lang="zh-CN" alt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35842"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故障小结</a:t>
            </a:r>
            <a:endParaRPr lang="zh-CN" altLang="en-US" sz="3600" dirty="0"/>
          </a:p>
        </p:txBody>
      </p:sp>
      <p:sp>
        <p:nvSpPr>
          <p:cNvPr id="35843" name="Rectangle 3"/>
          <p:cNvSpPr>
            <a:spLocks noGrp="1"/>
          </p:cNvSpPr>
          <p:nvPr>
            <p:ph type="body"/>
          </p:nvPr>
        </p:nvSpPr>
        <p:spPr>
          <a:xfrm>
            <a:off x="457200" y="1196975"/>
            <a:ext cx="8229600" cy="4840288"/>
          </a:xfrm>
          <a:ln/>
        </p:spPr>
        <p:txBody>
          <a:bodyPr vert="horz" wrap="square" lIns="91440" tIns="45720" rIns="91440" bIns="45720" anchor="t"/>
          <a:p>
            <a:pPr eaLnBrk="1" hangingPunct="1">
              <a:lnSpc>
                <a:spcPct val="210000"/>
              </a:lnSpc>
            </a:pPr>
            <a:r>
              <a:rPr lang="zh-CN" altLang="en-US" dirty="0"/>
              <a:t>各类故障，对数据库的影响有两种可能性</a:t>
            </a:r>
            <a:endParaRPr lang="zh-CN" altLang="en-US" dirty="0"/>
          </a:p>
          <a:p>
            <a:pPr lvl="1" eaLnBrk="1" hangingPunct="1">
              <a:lnSpc>
                <a:spcPct val="210000"/>
              </a:lnSpc>
            </a:pPr>
            <a:r>
              <a:rPr lang="zh-CN" altLang="en-US" dirty="0"/>
              <a:t>一是数据库本身被破坏</a:t>
            </a:r>
            <a:endParaRPr lang="zh-CN" altLang="en-US" dirty="0"/>
          </a:p>
          <a:p>
            <a:pPr lvl="1" eaLnBrk="1" hangingPunct="1">
              <a:lnSpc>
                <a:spcPct val="210000"/>
              </a:lnSpc>
            </a:pPr>
            <a:r>
              <a:rPr lang="zh-CN" altLang="en-US" dirty="0"/>
              <a:t>二是数据库没有被破坏，但数据可能不正确，这是由于事务的运行被非正常终止造成的。</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36866"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恢复</a:t>
            </a:r>
            <a:endParaRPr lang="zh-CN" altLang="en-US" sz="3600" dirty="0"/>
          </a:p>
        </p:txBody>
      </p:sp>
      <p:sp>
        <p:nvSpPr>
          <p:cNvPr id="36867" name="Rectangle 3"/>
          <p:cNvSpPr>
            <a:spLocks noGrp="1"/>
          </p:cNvSpPr>
          <p:nvPr>
            <p:ph type="body"/>
          </p:nvPr>
        </p:nvSpPr>
        <p:spPr>
          <a:xfrm>
            <a:off x="457200" y="1125538"/>
            <a:ext cx="8229600" cy="4840287"/>
          </a:xfrm>
          <a:ln/>
        </p:spPr>
        <p:txBody>
          <a:bodyPr vert="horz" wrap="square" lIns="91440" tIns="45720" rIns="91440" bIns="45720" anchor="t"/>
          <a:p>
            <a:pPr eaLnBrk="1" hangingPunct="1">
              <a:lnSpc>
                <a:spcPct val="160000"/>
              </a:lnSpc>
            </a:pPr>
            <a:r>
              <a:rPr lang="zh-CN" altLang="en-US" dirty="0"/>
              <a:t>恢复操作的基本原理：</a:t>
            </a:r>
            <a:r>
              <a:rPr lang="zh-CN" altLang="en-US" dirty="0">
                <a:solidFill>
                  <a:srgbClr val="FF00FF"/>
                </a:solidFill>
              </a:rPr>
              <a:t>冗余</a:t>
            </a:r>
            <a:endParaRPr lang="zh-CN" altLang="en-US" dirty="0">
              <a:solidFill>
                <a:srgbClr val="FF00FF"/>
              </a:solidFill>
            </a:endParaRPr>
          </a:p>
          <a:p>
            <a:pPr lvl="1" eaLnBrk="1" hangingPunct="1">
              <a:lnSpc>
                <a:spcPct val="160000"/>
              </a:lnSpc>
            </a:pPr>
            <a:r>
              <a:rPr lang="zh-CN" altLang="en-US" dirty="0"/>
              <a:t>利用存储在系统别处的</a:t>
            </a:r>
            <a:r>
              <a:rPr lang="zh-CN" altLang="en-US" dirty="0">
                <a:solidFill>
                  <a:srgbClr val="FF00FF"/>
                </a:solidFill>
              </a:rPr>
              <a:t>冗余数据</a:t>
            </a:r>
            <a:r>
              <a:rPr lang="zh-CN" altLang="en-US" dirty="0"/>
              <a:t>来</a:t>
            </a:r>
            <a:r>
              <a:rPr lang="zh-CN" altLang="en-US" dirty="0">
                <a:solidFill>
                  <a:srgbClr val="FF00FF"/>
                </a:solidFill>
              </a:rPr>
              <a:t>重建</a:t>
            </a:r>
            <a:r>
              <a:rPr lang="zh-CN" altLang="en-US" dirty="0"/>
              <a:t>数据库中已被破坏或不正确的那部分数据</a:t>
            </a:r>
            <a:endParaRPr lang="en-US" altLang="zh-CN" dirty="0"/>
          </a:p>
          <a:p>
            <a:pPr eaLnBrk="1" hangingPunct="1">
              <a:lnSpc>
                <a:spcPct val="160000"/>
              </a:lnSpc>
            </a:pPr>
            <a:r>
              <a:rPr lang="zh-CN" altLang="en-US" dirty="0"/>
              <a:t>恢复的实现技术：复杂</a:t>
            </a:r>
            <a:endParaRPr lang="zh-CN" altLang="en-US" dirty="0"/>
          </a:p>
          <a:p>
            <a:pPr lvl="1" eaLnBrk="1" hangingPunct="1">
              <a:lnSpc>
                <a:spcPct val="160000"/>
              </a:lnSpc>
            </a:pPr>
            <a:r>
              <a:rPr lang="zh-CN" altLang="en-US" dirty="0"/>
              <a:t>一个大型数据库产品，恢复子系统的代码要占全部代码的</a:t>
            </a:r>
            <a:r>
              <a:rPr lang="en-US" altLang="zh-CN" dirty="0"/>
              <a:t>10%</a:t>
            </a:r>
            <a:r>
              <a:rPr lang="zh-CN" altLang="en-US" dirty="0"/>
              <a:t>以上</a:t>
            </a:r>
            <a:endParaRPr lang="zh-CN" altLang="en-US" dirty="0"/>
          </a:p>
          <a:p>
            <a:pPr lvl="1" eaLnBrk="1" hangingPunct="1">
              <a:lnSpc>
                <a:spcPct val="160000"/>
              </a:lnSpc>
            </a:pP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37890"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第十章  数据库恢复技术</a:t>
            </a:r>
            <a:endParaRPr lang="zh-CN" altLang="en-US" sz="3600" dirty="0"/>
          </a:p>
        </p:txBody>
      </p:sp>
      <p:sp>
        <p:nvSpPr>
          <p:cNvPr id="37891" name="Rectangle 3"/>
          <p:cNvSpPr>
            <a:spLocks noGrp="1"/>
          </p:cNvSpPr>
          <p:nvPr>
            <p:ph type="body"/>
          </p:nvPr>
        </p:nvSpPr>
        <p:spPr>
          <a:xfrm>
            <a:off x="755650" y="1052513"/>
            <a:ext cx="7931150" cy="5184775"/>
          </a:xfrm>
          <a:ln/>
        </p:spPr>
        <p:txBody>
          <a:bodyPr vert="horz" wrap="square" lIns="91440" tIns="45720" rIns="91440" bIns="45720" anchor="t"/>
          <a:p>
            <a:pPr marL="0" indent="0" eaLnBrk="1" hangingPunct="1">
              <a:lnSpc>
                <a:spcPct val="130000"/>
              </a:lnSpc>
              <a:buNone/>
            </a:pPr>
            <a:r>
              <a:rPr lang="en-US" altLang="zh-CN" dirty="0"/>
              <a:t>10.1  </a:t>
            </a:r>
            <a:r>
              <a:rPr lang="zh-CN" altLang="en-US" dirty="0"/>
              <a:t>事务的基本概念</a:t>
            </a:r>
            <a:endParaRPr lang="zh-CN" altLang="en-US" dirty="0"/>
          </a:p>
          <a:p>
            <a:pPr marL="0" indent="0" eaLnBrk="1" hangingPunct="1">
              <a:lnSpc>
                <a:spcPct val="130000"/>
              </a:lnSpc>
              <a:buNone/>
            </a:pPr>
            <a:r>
              <a:rPr lang="en-US" altLang="zh-CN" dirty="0"/>
              <a:t>10.2  </a:t>
            </a:r>
            <a:r>
              <a:rPr lang="zh-CN" altLang="en-US" dirty="0"/>
              <a:t>数据库恢复概述</a:t>
            </a:r>
            <a:endParaRPr lang="zh-CN" altLang="en-US" dirty="0"/>
          </a:p>
          <a:p>
            <a:pPr marL="0" indent="0" eaLnBrk="1" hangingPunct="1">
              <a:lnSpc>
                <a:spcPct val="130000"/>
              </a:lnSpc>
              <a:buNone/>
            </a:pPr>
            <a:r>
              <a:rPr lang="en-US" altLang="zh-CN" dirty="0"/>
              <a:t>10.3  </a:t>
            </a:r>
            <a:r>
              <a:rPr lang="zh-CN" altLang="en-US" dirty="0"/>
              <a:t>故障的种类</a:t>
            </a:r>
            <a:endParaRPr lang="zh-CN" altLang="en-US" dirty="0"/>
          </a:p>
          <a:p>
            <a:pPr marL="0" indent="0" eaLnBrk="1" hangingPunct="1">
              <a:lnSpc>
                <a:spcPct val="130000"/>
              </a:lnSpc>
              <a:buNone/>
            </a:pPr>
            <a:r>
              <a:rPr lang="en-US" altLang="zh-CN" dirty="0">
                <a:solidFill>
                  <a:srgbClr val="0066FF"/>
                </a:solidFill>
              </a:rPr>
              <a:t>10.4  </a:t>
            </a:r>
            <a:r>
              <a:rPr lang="zh-CN" altLang="en-US" dirty="0">
                <a:solidFill>
                  <a:srgbClr val="0066FF"/>
                </a:solidFill>
              </a:rPr>
              <a:t>恢复的实现技术</a:t>
            </a:r>
            <a:endParaRPr lang="zh-CN" altLang="en-US" dirty="0">
              <a:solidFill>
                <a:srgbClr val="0066FF"/>
              </a:solidFill>
            </a:endParaRPr>
          </a:p>
          <a:p>
            <a:pPr marL="0" indent="0" eaLnBrk="1" hangingPunct="1">
              <a:lnSpc>
                <a:spcPct val="130000"/>
              </a:lnSpc>
              <a:buNone/>
            </a:pPr>
            <a:r>
              <a:rPr lang="en-US" altLang="zh-CN" dirty="0"/>
              <a:t>10.5  </a:t>
            </a:r>
            <a:r>
              <a:rPr lang="zh-CN" altLang="en-US" dirty="0"/>
              <a:t>恢复策略</a:t>
            </a:r>
            <a:endParaRPr lang="zh-CN" altLang="en-US" dirty="0"/>
          </a:p>
          <a:p>
            <a:pPr marL="0" indent="0" eaLnBrk="1" hangingPunct="1">
              <a:lnSpc>
                <a:spcPct val="130000"/>
              </a:lnSpc>
              <a:buNone/>
            </a:pPr>
            <a:r>
              <a:rPr lang="en-US" altLang="zh-CN" dirty="0"/>
              <a:t>10.6  </a:t>
            </a:r>
            <a:r>
              <a:rPr lang="zh-CN" altLang="en-US" dirty="0"/>
              <a:t>具有检查点的恢复技术</a:t>
            </a:r>
            <a:endParaRPr lang="zh-CN" altLang="en-US" dirty="0"/>
          </a:p>
          <a:p>
            <a:pPr marL="0" indent="0" eaLnBrk="1" hangingPunct="1">
              <a:lnSpc>
                <a:spcPct val="130000"/>
              </a:lnSpc>
              <a:buNone/>
            </a:pPr>
            <a:r>
              <a:rPr lang="en-US" altLang="zh-CN" dirty="0"/>
              <a:t>10.7  </a:t>
            </a:r>
            <a:r>
              <a:rPr lang="zh-CN" altLang="en-US" dirty="0"/>
              <a:t>数据库镜像</a:t>
            </a:r>
            <a:endParaRPr lang="zh-CN" altLang="en-US" dirty="0"/>
          </a:p>
          <a:p>
            <a:pPr marL="0" indent="0" eaLnBrk="1" hangingPunct="1">
              <a:lnSpc>
                <a:spcPct val="130000"/>
              </a:lnSpc>
              <a:buNone/>
            </a:pPr>
            <a:r>
              <a:rPr lang="en-US" altLang="zh-CN" dirty="0"/>
              <a:t>10.8  </a:t>
            </a:r>
            <a:r>
              <a:rPr lang="zh-CN" altLang="en-US" dirty="0"/>
              <a:t>小结</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38914"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en-US" altLang="zh-CN" sz="3600" dirty="0"/>
              <a:t>10.4  </a:t>
            </a:r>
            <a:r>
              <a:rPr lang="zh-CN" altLang="en-US" sz="3600" dirty="0"/>
              <a:t>恢复的实现技术</a:t>
            </a:r>
            <a:endParaRPr lang="zh-CN" altLang="en-US" sz="3600" dirty="0"/>
          </a:p>
        </p:txBody>
      </p:sp>
      <p:sp>
        <p:nvSpPr>
          <p:cNvPr id="38915" name="Rectangle 3"/>
          <p:cNvSpPr>
            <a:spLocks noGrp="1"/>
          </p:cNvSpPr>
          <p:nvPr>
            <p:ph type="body"/>
          </p:nvPr>
        </p:nvSpPr>
        <p:spPr>
          <a:xfrm>
            <a:off x="611188" y="1196975"/>
            <a:ext cx="8080375" cy="4840288"/>
          </a:xfrm>
          <a:ln/>
        </p:spPr>
        <p:txBody>
          <a:bodyPr vert="horz" wrap="square" lIns="91440" tIns="45720" rIns="91440" bIns="45720" anchor="t"/>
          <a:p>
            <a:pPr eaLnBrk="1" hangingPunct="1">
              <a:lnSpc>
                <a:spcPct val="160000"/>
              </a:lnSpc>
              <a:buNone/>
            </a:pPr>
            <a:r>
              <a:rPr lang="zh-CN" altLang="en-US" dirty="0"/>
              <a:t>恢复机制涉及的关键问题</a:t>
            </a:r>
            <a:endParaRPr lang="zh-CN" altLang="en-US" sz="2400" dirty="0"/>
          </a:p>
          <a:p>
            <a:pPr lvl="1" eaLnBrk="1" hangingPunct="1">
              <a:lnSpc>
                <a:spcPct val="160000"/>
              </a:lnSpc>
              <a:buNone/>
            </a:pPr>
            <a:r>
              <a:rPr lang="en-US" altLang="zh-CN" dirty="0"/>
              <a:t>1. </a:t>
            </a:r>
            <a:r>
              <a:rPr lang="zh-CN" altLang="en-US" dirty="0"/>
              <a:t>如何建立冗余数据</a:t>
            </a:r>
            <a:endParaRPr lang="zh-CN" altLang="en-US" dirty="0"/>
          </a:p>
          <a:p>
            <a:pPr lvl="2" eaLnBrk="1" hangingPunct="1">
              <a:lnSpc>
                <a:spcPct val="160000"/>
              </a:lnSpc>
              <a:buSzPct val="87000"/>
              <a:buFont typeface="Wingdings" panose="05000000000000000000" pitchFamily="2" charset="2"/>
              <a:buChar char="n"/>
            </a:pPr>
            <a:r>
              <a:rPr lang="zh-CN" altLang="en-US" sz="2400" dirty="0"/>
              <a:t>数据转储（</a:t>
            </a:r>
            <a:r>
              <a:rPr lang="en-US" altLang="zh-CN" sz="2400" dirty="0"/>
              <a:t>backup</a:t>
            </a:r>
            <a:r>
              <a:rPr lang="zh-CN" altLang="en-US" sz="2400" dirty="0"/>
              <a:t>）</a:t>
            </a:r>
            <a:endParaRPr lang="zh-CN" altLang="en-US" sz="2400" dirty="0"/>
          </a:p>
          <a:p>
            <a:pPr lvl="2" eaLnBrk="1" hangingPunct="1">
              <a:lnSpc>
                <a:spcPct val="160000"/>
              </a:lnSpc>
              <a:buSzPct val="87000"/>
              <a:buFont typeface="Wingdings" panose="05000000000000000000" pitchFamily="2" charset="2"/>
              <a:buChar char="n"/>
            </a:pPr>
            <a:r>
              <a:rPr lang="zh-CN" altLang="en-US" sz="2400" dirty="0"/>
              <a:t>登记日志文件（</a:t>
            </a:r>
            <a:r>
              <a:rPr lang="en-US" altLang="zh-CN" sz="2400" dirty="0"/>
              <a:t>logging</a:t>
            </a:r>
            <a:r>
              <a:rPr lang="zh-CN" altLang="en-US" sz="2400" dirty="0"/>
              <a:t>）</a:t>
            </a:r>
            <a:endParaRPr lang="zh-CN" altLang="en-US" sz="2400" dirty="0"/>
          </a:p>
          <a:p>
            <a:pPr lvl="1" eaLnBrk="1" hangingPunct="1">
              <a:lnSpc>
                <a:spcPct val="160000"/>
              </a:lnSpc>
              <a:buNone/>
            </a:pPr>
            <a:r>
              <a:rPr lang="en-US" altLang="zh-CN" dirty="0"/>
              <a:t>2. </a:t>
            </a:r>
            <a:r>
              <a:rPr lang="zh-CN" altLang="en-US" dirty="0"/>
              <a:t>如何利用这些冗余数据实施数据库恢复</a:t>
            </a:r>
            <a:endParaRPr lang="zh-CN" altLang="en-US" sz="2000" dirty="0"/>
          </a:p>
          <a:p>
            <a:pPr lvl="1" eaLnBrk="1" hangingPunct="1">
              <a:buNone/>
            </a:pPr>
            <a:r>
              <a:rPr lang="zh-CN" altLang="en-US" sz="2000" dirty="0"/>
              <a:t>　　</a:t>
            </a:r>
            <a:endParaRPr lang="zh-CN" altLang="en-US"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39938" name="Rectangle 2"/>
          <p:cNvSpPr txBox="1"/>
          <p:nvPr/>
        </p:nvSpPr>
        <p:spPr>
          <a:xfrm>
            <a:off x="914400" y="255588"/>
            <a:ext cx="7391400" cy="563562"/>
          </a:xfrm>
          <a:prstGeom prst="rect">
            <a:avLst/>
          </a:prstGeom>
          <a:noFill/>
          <a:ln w="9525">
            <a:noFill/>
          </a:ln>
        </p:spPr>
        <p:txBody>
          <a:bodyPr anchor="ctr"/>
          <a:p>
            <a:pPr algn="ctr" defTabSz="914400"/>
            <a:r>
              <a:rPr lang="en-US" altLang="zh-CN" sz="3600" b="1">
                <a:solidFill>
                  <a:schemeClr val="bg1"/>
                </a:solidFill>
                <a:latin typeface="Arial" panose="020B0604020202020204" pitchFamily="34" charset="0"/>
                <a:ea typeface="宋体" panose="02010600030101010101" pitchFamily="2" charset="-122"/>
              </a:rPr>
              <a:t>10.4  </a:t>
            </a:r>
            <a:r>
              <a:rPr lang="zh-CN" altLang="en-US" sz="3600" b="1">
                <a:solidFill>
                  <a:schemeClr val="bg1"/>
                </a:solidFill>
                <a:latin typeface="Arial" panose="020B0604020202020204" pitchFamily="34" charset="0"/>
                <a:ea typeface="宋体" panose="02010600030101010101" pitchFamily="2" charset="-122"/>
              </a:rPr>
              <a:t>恢复的实现技术</a:t>
            </a:r>
            <a:endParaRPr lang="zh-CN" altLang="en-US" sz="3600" b="1">
              <a:solidFill>
                <a:schemeClr val="bg1"/>
              </a:solidFill>
              <a:latin typeface="Arial" panose="020B0604020202020204" pitchFamily="34" charset="0"/>
              <a:ea typeface="宋体" panose="02010600030101010101" pitchFamily="2" charset="-122"/>
            </a:endParaRPr>
          </a:p>
        </p:txBody>
      </p:sp>
      <p:sp>
        <p:nvSpPr>
          <p:cNvPr id="39939" name="Rectangle 3"/>
          <p:cNvSpPr txBox="1"/>
          <p:nvPr/>
        </p:nvSpPr>
        <p:spPr>
          <a:xfrm>
            <a:off x="684213" y="1182688"/>
            <a:ext cx="8002587" cy="5199062"/>
          </a:xfrm>
          <a:prstGeom prst="rect">
            <a:avLst/>
          </a:prstGeom>
          <a:noFill/>
          <a:ln w="9525">
            <a:noFill/>
          </a:ln>
        </p:spPr>
        <p:txBody>
          <a:bodyPr anchor="t"/>
          <a:p>
            <a:pPr defTabSz="914400">
              <a:lnSpc>
                <a:spcPct val="170000"/>
              </a:lnSpc>
              <a:spcBef>
                <a:spcPct val="20000"/>
              </a:spcBef>
            </a:pPr>
            <a:r>
              <a:rPr lang="en-US" altLang="zh-CN" sz="2800" b="1" dirty="0">
                <a:solidFill>
                  <a:srgbClr val="00B050"/>
                </a:solidFill>
                <a:latin typeface="Arial" panose="020B0604020202020204" pitchFamily="34" charset="0"/>
                <a:ea typeface="宋体" panose="02010600030101010101" pitchFamily="2" charset="-122"/>
              </a:rPr>
              <a:t>10.4.1  </a:t>
            </a:r>
            <a:r>
              <a:rPr lang="zh-CN" altLang="en-US" sz="2800" b="1" dirty="0">
                <a:solidFill>
                  <a:srgbClr val="00B050"/>
                </a:solidFill>
                <a:latin typeface="Arial" panose="020B0604020202020204" pitchFamily="34" charset="0"/>
                <a:ea typeface="宋体" panose="02010600030101010101" pitchFamily="2" charset="-122"/>
              </a:rPr>
              <a:t>数据转储</a:t>
            </a:r>
            <a:endParaRPr lang="en-US" altLang="zh-CN" sz="2800" b="1" dirty="0">
              <a:solidFill>
                <a:srgbClr val="00B050"/>
              </a:solidFill>
              <a:latin typeface="Arial" panose="020B0604020202020204" pitchFamily="34" charset="0"/>
              <a:ea typeface="宋体" panose="02010600030101010101" pitchFamily="2" charset="-122"/>
            </a:endParaRPr>
          </a:p>
          <a:p>
            <a:pPr defTabSz="914400">
              <a:lnSpc>
                <a:spcPct val="170000"/>
              </a:lnSpc>
              <a:spcBef>
                <a:spcPct val="20000"/>
              </a:spcBef>
            </a:pPr>
            <a:r>
              <a:rPr lang="en-US" altLang="zh-CN" sz="2800" b="1" dirty="0">
                <a:latin typeface="Arial" panose="020B0604020202020204" pitchFamily="34" charset="0"/>
                <a:ea typeface="宋体" panose="02010600030101010101" pitchFamily="2" charset="-122"/>
              </a:rPr>
              <a:t>10.4.2  </a:t>
            </a:r>
            <a:r>
              <a:rPr lang="zh-CN" altLang="en-US" sz="2800" b="1" dirty="0">
                <a:latin typeface="Arial" panose="020B0604020202020204" pitchFamily="34" charset="0"/>
                <a:ea typeface="宋体" panose="02010600030101010101" pitchFamily="2" charset="-122"/>
              </a:rPr>
              <a:t>登记日志文件</a:t>
            </a:r>
            <a:endParaRPr lang="en-US" altLang="zh-CN" sz="2800" b="1" dirty="0">
              <a:latin typeface="Arial" panose="020B0604020202020204" pitchFamily="34"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40962" name="Rectangle 2"/>
          <p:cNvSpPr>
            <a:spLocks noGrp="1"/>
          </p:cNvSpPr>
          <p:nvPr>
            <p:ph type="title"/>
          </p:nvPr>
        </p:nvSpPr>
        <p:spPr>
          <a:xfrm>
            <a:off x="755650" y="188913"/>
            <a:ext cx="7391400" cy="563562"/>
          </a:xfrm>
          <a:ln/>
        </p:spPr>
        <p:txBody>
          <a:bodyPr vert="horz" wrap="square" lIns="91440" tIns="45720" rIns="91440" bIns="45720" anchor="ctr"/>
          <a:p>
            <a:pPr eaLnBrk="1" hangingPunct="1"/>
            <a:r>
              <a:rPr lang="en-US" altLang="zh-CN" sz="3600" dirty="0"/>
              <a:t>10.4.1  </a:t>
            </a:r>
            <a:r>
              <a:rPr lang="zh-CN" altLang="en-US" sz="3600" dirty="0"/>
              <a:t>数据转储</a:t>
            </a:r>
            <a:endParaRPr lang="zh-CN" altLang="en-US" sz="3600" dirty="0"/>
          </a:p>
        </p:txBody>
      </p:sp>
      <p:sp>
        <p:nvSpPr>
          <p:cNvPr id="40963" name="Rectangle 3"/>
          <p:cNvSpPr>
            <a:spLocks noGrp="1"/>
          </p:cNvSpPr>
          <p:nvPr>
            <p:ph type="body"/>
          </p:nvPr>
        </p:nvSpPr>
        <p:spPr>
          <a:xfrm>
            <a:off x="590550" y="1268413"/>
            <a:ext cx="8229600" cy="4911725"/>
          </a:xfrm>
          <a:ln/>
        </p:spPr>
        <p:txBody>
          <a:bodyPr vert="horz" wrap="square" lIns="91440" tIns="45720" rIns="91440" bIns="45720" anchor="t"/>
          <a:p>
            <a:pPr eaLnBrk="1" hangingPunct="1">
              <a:lnSpc>
                <a:spcPct val="140000"/>
              </a:lnSpc>
              <a:buNone/>
            </a:pPr>
            <a:r>
              <a:rPr lang="en-US" altLang="zh-CN" dirty="0">
                <a:solidFill>
                  <a:schemeClr val="accent2"/>
                </a:solidFill>
              </a:rPr>
              <a:t>1.</a:t>
            </a:r>
            <a:r>
              <a:rPr lang="zh-CN" altLang="en-US" dirty="0">
                <a:solidFill>
                  <a:schemeClr val="accent2"/>
                </a:solidFill>
              </a:rPr>
              <a:t>什么是数据转储</a:t>
            </a:r>
            <a:endParaRPr lang="zh-CN" altLang="en-US" dirty="0">
              <a:solidFill>
                <a:schemeClr val="accent2"/>
              </a:solidFill>
            </a:endParaRPr>
          </a:p>
          <a:p>
            <a:pPr eaLnBrk="1" hangingPunct="1">
              <a:lnSpc>
                <a:spcPct val="140000"/>
              </a:lnSpc>
              <a:buNone/>
            </a:pPr>
            <a:r>
              <a:rPr lang="en-US" altLang="zh-CN" dirty="0"/>
              <a:t>2.</a:t>
            </a:r>
            <a:r>
              <a:rPr lang="zh-CN" altLang="en-US" dirty="0"/>
              <a:t>转储方法</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41986" name="Rectangle 2"/>
          <p:cNvSpPr>
            <a:spLocks noGrp="1"/>
          </p:cNvSpPr>
          <p:nvPr>
            <p:ph type="title"/>
          </p:nvPr>
        </p:nvSpPr>
        <p:spPr>
          <a:xfrm>
            <a:off x="842963" y="255588"/>
            <a:ext cx="7391400" cy="563562"/>
          </a:xfrm>
          <a:ln/>
        </p:spPr>
        <p:txBody>
          <a:bodyPr vert="horz" wrap="square" lIns="91440" tIns="45720" rIns="91440" bIns="45720" anchor="ctr"/>
          <a:p>
            <a:pPr eaLnBrk="1" hangingPunct="1"/>
            <a:r>
              <a:rPr lang="en-US" altLang="zh-CN" sz="3600" dirty="0"/>
              <a:t>1.</a:t>
            </a:r>
            <a:r>
              <a:rPr lang="zh-CN" altLang="en-US" sz="3600" dirty="0"/>
              <a:t>什么是数据转储</a:t>
            </a:r>
            <a:endParaRPr lang="zh-CN" altLang="en-US" sz="3600" dirty="0"/>
          </a:p>
        </p:txBody>
      </p:sp>
      <p:sp>
        <p:nvSpPr>
          <p:cNvPr id="41987" name="Rectangle 3"/>
          <p:cNvSpPr>
            <a:spLocks noGrp="1"/>
          </p:cNvSpPr>
          <p:nvPr>
            <p:ph type="body"/>
          </p:nvPr>
        </p:nvSpPr>
        <p:spPr>
          <a:xfrm>
            <a:off x="457200" y="1268413"/>
            <a:ext cx="8229600" cy="5056187"/>
          </a:xfrm>
          <a:ln/>
        </p:spPr>
        <p:txBody>
          <a:bodyPr vert="horz" wrap="square" lIns="91440" tIns="45720" rIns="91440" bIns="45720" anchor="t"/>
          <a:p>
            <a:pPr eaLnBrk="1" hangingPunct="1">
              <a:lnSpc>
                <a:spcPct val="120000"/>
              </a:lnSpc>
            </a:pPr>
            <a:r>
              <a:rPr lang="zh-CN" altLang="en-US" dirty="0"/>
              <a:t>转储是指数据库管理员定期地将整个数据库复制到磁带、磁盘或其他存储介质上保存起来的过程</a:t>
            </a:r>
            <a:endParaRPr lang="zh-CN" altLang="en-US" dirty="0"/>
          </a:p>
          <a:p>
            <a:pPr eaLnBrk="1" hangingPunct="1">
              <a:lnSpc>
                <a:spcPct val="120000"/>
              </a:lnSpc>
            </a:pPr>
            <a:endParaRPr lang="zh-CN" altLang="en-US" dirty="0"/>
          </a:p>
          <a:p>
            <a:pPr eaLnBrk="1" hangingPunct="1">
              <a:lnSpc>
                <a:spcPct val="120000"/>
              </a:lnSpc>
            </a:pPr>
            <a:r>
              <a:rPr lang="zh-CN" altLang="en-US" dirty="0"/>
              <a:t>备用的数据文本称为</a:t>
            </a:r>
            <a:r>
              <a:rPr lang="zh-CN" altLang="en-US" dirty="0">
                <a:solidFill>
                  <a:srgbClr val="FF00FF"/>
                </a:solidFill>
              </a:rPr>
              <a:t>后备副本</a:t>
            </a:r>
            <a:r>
              <a:rPr lang="en-US" altLang="zh-CN" dirty="0">
                <a:solidFill>
                  <a:srgbClr val="FF00FF"/>
                </a:solidFill>
              </a:rPr>
              <a:t>(backup)</a:t>
            </a:r>
            <a:r>
              <a:rPr lang="zh-CN" altLang="en-US" dirty="0"/>
              <a:t>或</a:t>
            </a:r>
            <a:r>
              <a:rPr lang="zh-CN" altLang="en-US" dirty="0">
                <a:solidFill>
                  <a:srgbClr val="FF00FF"/>
                </a:solidFill>
              </a:rPr>
              <a:t>后援副本</a:t>
            </a:r>
            <a:endParaRPr lang="zh-CN" altLang="en-US" dirty="0">
              <a:solidFill>
                <a:srgbClr val="FF00FF"/>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43010" name="Rectangle 2"/>
          <p:cNvSpPr>
            <a:spLocks noGrp="1"/>
          </p:cNvSpPr>
          <p:nvPr>
            <p:ph type="title"/>
          </p:nvPr>
        </p:nvSpPr>
        <p:spPr>
          <a:xfrm>
            <a:off x="914400" y="115888"/>
            <a:ext cx="7391400" cy="563562"/>
          </a:xfrm>
          <a:ln/>
        </p:spPr>
        <p:txBody>
          <a:bodyPr vert="horz" wrap="square" lIns="91440" tIns="45720" rIns="91440" bIns="45720" anchor="ctr"/>
          <a:p>
            <a:pPr eaLnBrk="1" hangingPunct="1"/>
            <a:r>
              <a:rPr lang="zh-CN" altLang="en-US" sz="3600" dirty="0"/>
              <a:t>数据转储（续）</a:t>
            </a:r>
            <a:endParaRPr lang="zh-CN" altLang="en-US" sz="3600" dirty="0"/>
          </a:p>
        </p:txBody>
      </p:sp>
      <p:sp>
        <p:nvSpPr>
          <p:cNvPr id="43011" name="Rectangle 3"/>
          <p:cNvSpPr>
            <a:spLocks noGrp="1"/>
          </p:cNvSpPr>
          <p:nvPr>
            <p:ph type="body"/>
          </p:nvPr>
        </p:nvSpPr>
        <p:spPr>
          <a:xfrm>
            <a:off x="457200" y="1196975"/>
            <a:ext cx="8229600" cy="5127625"/>
          </a:xfrm>
          <a:ln/>
        </p:spPr>
        <p:txBody>
          <a:bodyPr vert="horz" wrap="square" lIns="91440" tIns="45720" rIns="91440" bIns="45720" anchor="t"/>
          <a:p>
            <a:pPr eaLnBrk="1" hangingPunct="1">
              <a:lnSpc>
                <a:spcPct val="180000"/>
              </a:lnSpc>
            </a:pPr>
            <a:r>
              <a:rPr lang="zh-CN" altLang="en-US" dirty="0"/>
              <a:t>数据库遭到破坏后可以将后备副本重新装入</a:t>
            </a:r>
            <a:endParaRPr lang="zh-CN" altLang="en-US" dirty="0"/>
          </a:p>
          <a:p>
            <a:pPr eaLnBrk="1" hangingPunct="1">
              <a:lnSpc>
                <a:spcPct val="180000"/>
              </a:lnSpc>
            </a:pPr>
            <a:r>
              <a:rPr lang="zh-CN" altLang="en-US" dirty="0"/>
              <a:t>重装后备副本只能将数据库恢复到转储时的状态</a:t>
            </a:r>
            <a:endParaRPr lang="zh-CN" altLang="en-US" dirty="0"/>
          </a:p>
          <a:p>
            <a:pPr eaLnBrk="1" hangingPunct="1">
              <a:lnSpc>
                <a:spcPct val="180000"/>
              </a:lnSpc>
            </a:pPr>
            <a:r>
              <a:rPr lang="zh-CN" altLang="en-US" dirty="0"/>
              <a:t>要想恢复到故障发生时的状态，必须重新运行自转储以后的所有更新事务</a:t>
            </a:r>
            <a:endParaRPr lang="zh-CN" altLang="en-US" dirty="0"/>
          </a:p>
          <a:p>
            <a:pPr eaLnBrk="1" hangingPunct="1">
              <a:lnSpc>
                <a:spcPct val="140000"/>
              </a:lnSpc>
              <a:buNone/>
            </a:pPr>
            <a:endParaRPr lang="en-US" altLang="zh-C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7170"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en-US" altLang="zh-CN" sz="3600" dirty="0"/>
              <a:t>1.</a:t>
            </a:r>
            <a:r>
              <a:rPr lang="zh-CN" altLang="en-US" sz="3600" dirty="0"/>
              <a:t>事务</a:t>
            </a:r>
            <a:endParaRPr lang="zh-CN" altLang="en-US" sz="3600" dirty="0"/>
          </a:p>
        </p:txBody>
      </p:sp>
      <p:sp>
        <p:nvSpPr>
          <p:cNvPr id="7171" name="Rectangle 3"/>
          <p:cNvSpPr>
            <a:spLocks noGrp="1"/>
          </p:cNvSpPr>
          <p:nvPr>
            <p:ph type="body"/>
          </p:nvPr>
        </p:nvSpPr>
        <p:spPr>
          <a:xfrm>
            <a:off x="457200" y="1196975"/>
            <a:ext cx="8229600" cy="5127625"/>
          </a:xfrm>
          <a:ln/>
        </p:spPr>
        <p:txBody>
          <a:bodyPr vert="horz" wrap="square" lIns="91440" tIns="45720" rIns="91440" bIns="45720" anchor="t"/>
          <a:p>
            <a:pPr eaLnBrk="1" hangingPunct="1">
              <a:lnSpc>
                <a:spcPct val="90000"/>
              </a:lnSpc>
            </a:pPr>
            <a:r>
              <a:rPr lang="zh-CN" altLang="en-US" sz="2400" dirty="0"/>
              <a:t>事务</a:t>
            </a:r>
            <a:r>
              <a:rPr lang="en-US" altLang="zh-CN" sz="2400" dirty="0"/>
              <a:t>(Transaction)</a:t>
            </a:r>
            <a:r>
              <a:rPr lang="zh-CN" altLang="en-US" sz="2400" dirty="0"/>
              <a:t>是用户定义的一个数据库操作序列，这些操作要么全做，要么全不做，是一个不可分割的工作单位。</a:t>
            </a:r>
            <a:endParaRPr lang="zh-CN" altLang="en-US" sz="2400" dirty="0"/>
          </a:p>
          <a:p>
            <a:pPr eaLnBrk="1" hangingPunct="1">
              <a:lnSpc>
                <a:spcPct val="90000"/>
              </a:lnSpc>
            </a:pPr>
            <a:endParaRPr lang="zh-CN" altLang="en-US" sz="2400" dirty="0"/>
          </a:p>
          <a:p>
            <a:pPr eaLnBrk="1" hangingPunct="1">
              <a:lnSpc>
                <a:spcPct val="90000"/>
              </a:lnSpc>
            </a:pPr>
            <a:r>
              <a:rPr lang="zh-CN" altLang="en-US" sz="2400" dirty="0"/>
              <a:t>事务和程序是两个概念</a:t>
            </a:r>
            <a:endParaRPr lang="zh-CN" altLang="en-US" sz="2400" dirty="0"/>
          </a:p>
          <a:p>
            <a:pPr lvl="1" eaLnBrk="1" hangingPunct="1">
              <a:lnSpc>
                <a:spcPct val="120000"/>
              </a:lnSpc>
            </a:pPr>
            <a:r>
              <a:rPr lang="zh-CN" altLang="en-US" sz="2200" dirty="0"/>
              <a:t>在关系数据库中，一个事务可以是一条</a:t>
            </a:r>
            <a:r>
              <a:rPr lang="en-US" altLang="zh-CN" sz="2200" dirty="0"/>
              <a:t>SQL</a:t>
            </a:r>
            <a:r>
              <a:rPr lang="zh-CN" altLang="en-US" sz="2200" dirty="0"/>
              <a:t>语句，一组</a:t>
            </a:r>
            <a:r>
              <a:rPr lang="en-US" altLang="zh-CN" sz="2200" dirty="0"/>
              <a:t>SQL</a:t>
            </a:r>
            <a:r>
              <a:rPr lang="zh-CN" altLang="en-US" sz="2200" dirty="0"/>
              <a:t>语句或整个程序</a:t>
            </a:r>
            <a:endParaRPr lang="zh-CN" altLang="en-US" sz="2200" dirty="0"/>
          </a:p>
          <a:p>
            <a:pPr lvl="1" eaLnBrk="1" hangingPunct="1">
              <a:lnSpc>
                <a:spcPct val="120000"/>
              </a:lnSpc>
            </a:pPr>
            <a:r>
              <a:rPr lang="zh-CN" altLang="en-US" sz="2200" dirty="0"/>
              <a:t>一个程序通常包含多个事务</a:t>
            </a:r>
            <a:endParaRPr lang="zh-CN" altLang="en-US" sz="2200" dirty="0"/>
          </a:p>
          <a:p>
            <a:pPr lvl="1" eaLnBrk="1" hangingPunct="1">
              <a:lnSpc>
                <a:spcPct val="90000"/>
              </a:lnSpc>
            </a:pPr>
            <a:endParaRPr lang="zh-CN" altLang="en-US" sz="2200" dirty="0"/>
          </a:p>
          <a:p>
            <a:pPr eaLnBrk="1" hangingPunct="1">
              <a:lnSpc>
                <a:spcPct val="90000"/>
              </a:lnSpc>
            </a:pPr>
            <a:r>
              <a:rPr lang="zh-CN" altLang="en-US" sz="2400" dirty="0"/>
              <a:t>事务是恢复和并发控制的基本单位</a:t>
            </a:r>
            <a:endParaRPr lang="zh-CN" alt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44034"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数据转储（续）</a:t>
            </a:r>
            <a:endParaRPr lang="zh-CN" altLang="en-US" sz="3600" dirty="0"/>
          </a:p>
        </p:txBody>
      </p:sp>
      <p:sp>
        <p:nvSpPr>
          <p:cNvPr id="44035" name="Text Box 4"/>
          <p:cNvSpPr txBox="1"/>
          <p:nvPr/>
        </p:nvSpPr>
        <p:spPr>
          <a:xfrm>
            <a:off x="900113" y="1700213"/>
            <a:ext cx="7467600" cy="3657600"/>
          </a:xfrm>
          <a:prstGeom prst="rect">
            <a:avLst/>
          </a:prstGeom>
          <a:gradFill rotWithShape="1">
            <a:gsLst>
              <a:gs pos="0">
                <a:srgbClr val="98D4FF">
                  <a:alpha val="100000"/>
                </a:srgbClr>
              </a:gs>
              <a:gs pos="35001">
                <a:srgbClr val="B6DFFF">
                  <a:alpha val="100000"/>
                </a:srgbClr>
              </a:gs>
              <a:gs pos="100000">
                <a:srgbClr val="E1F2FF">
                  <a:alpha val="100000"/>
                </a:srgbClr>
              </a:gs>
            </a:gsLst>
            <a:lin ang="5400000" scaled="1"/>
            <a:tileRect/>
          </a:gradFill>
          <a:ln w="9525" cap="flat" cmpd="sng">
            <a:solidFill>
              <a:srgbClr val="5FA6E7"/>
            </a:solidFill>
            <a:prstDash val="solid"/>
            <a:miter/>
            <a:headEnd type="none" w="med" len="med"/>
            <a:tailEnd type="none" w="med" len="med"/>
          </a:ln>
          <a:effectLst>
            <a:outerShdw dist="20000" dir="5400000" algn="ctr" rotWithShape="0">
              <a:srgbClr val="000000">
                <a:alpha val="37000"/>
              </a:srgbClr>
            </a:outerShdw>
          </a:effectLst>
        </p:spPr>
        <p:txBody>
          <a:bodyPr anchor="t"/>
          <a:p>
            <a:pPr algn="just" defTabSz="914400">
              <a:lnSpc>
                <a:spcPct val="160000"/>
              </a:lnSpc>
              <a:buFont typeface="Wingdings" panose="05000000000000000000" pitchFamily="2" charset="2"/>
              <a:buNone/>
            </a:pPr>
            <a:r>
              <a:rPr lang="en-US" altLang="zh-CN" sz="1000" b="1" dirty="0">
                <a:latin typeface="宋体" panose="02010600030101010101" pitchFamily="2" charset="-122"/>
                <a:ea typeface="宋体" panose="02010600030101010101" pitchFamily="2" charset="-122"/>
              </a:rPr>
              <a:t>                                                     			 </a:t>
            </a:r>
            <a:r>
              <a:rPr lang="zh-CN" altLang="en-US" sz="2000" b="1" dirty="0">
                <a:solidFill>
                  <a:srgbClr val="FF0000"/>
                </a:solidFill>
                <a:latin typeface="宋体" panose="02010600030101010101" pitchFamily="2" charset="-122"/>
                <a:ea typeface="宋体" panose="02010600030101010101" pitchFamily="2" charset="-122"/>
              </a:rPr>
              <a:t>故障发生点</a:t>
            </a:r>
            <a:endParaRPr lang="zh-CN" altLang="en-US" sz="2000" b="1" dirty="0">
              <a:solidFill>
                <a:srgbClr val="FF0000"/>
              </a:solidFill>
              <a:latin typeface="宋体" panose="02010600030101010101" pitchFamily="2" charset="-122"/>
              <a:ea typeface="宋体" panose="02010600030101010101" pitchFamily="2" charset="-122"/>
            </a:endParaRPr>
          </a:p>
          <a:p>
            <a:pPr algn="just" defTabSz="914400">
              <a:lnSpc>
                <a:spcPct val="160000"/>
              </a:lnSpc>
              <a:buFont typeface="Wingdings" panose="05000000000000000000" pitchFamily="2" charset="2"/>
              <a:buNone/>
            </a:pPr>
            <a:r>
              <a:rPr lang="zh-CN" altLang="en-US" sz="16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转储</a:t>
            </a:r>
            <a:r>
              <a:rPr lang="zh-CN" altLang="en-US" sz="16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运行事务</a:t>
            </a:r>
            <a:endParaRPr lang="zh-CN" altLang="en-US" b="1" dirty="0">
              <a:latin typeface="宋体" panose="02010600030101010101" pitchFamily="2" charset="-122"/>
              <a:ea typeface="宋体" panose="02010600030101010101" pitchFamily="2" charset="-122"/>
            </a:endParaRPr>
          </a:p>
          <a:p>
            <a:pPr algn="just" defTabSz="914400">
              <a:lnSpc>
                <a:spcPct val="160000"/>
              </a:lnSpc>
              <a:buFont typeface="Wingdings" panose="05000000000000000000" pitchFamily="2" charset="2"/>
              <a:buNone/>
            </a:pPr>
            <a:r>
              <a:rPr lang="zh-CN" altLang="en-US" sz="2000" b="1" dirty="0">
                <a:latin typeface="宋体" panose="02010600030101010101" pitchFamily="2" charset="-122"/>
                <a:ea typeface="宋体" panose="02010600030101010101" pitchFamily="2" charset="-122"/>
              </a:rPr>
              <a:t>正常运行</a:t>
            </a:r>
            <a:r>
              <a:rPr lang="zh-CN" altLang="en-US" b="1" dirty="0">
                <a:latin typeface="宋体" panose="02010600030101010101" pitchFamily="2" charset="-122"/>
                <a:ea typeface="宋体" panose="02010600030101010101" pitchFamily="2" charset="-122"/>
              </a:rPr>
              <a:t>     ─┼───────┼─────────↓────</a:t>
            </a:r>
            <a:endParaRPr lang="zh-CN" altLang="en-US" b="1" dirty="0">
              <a:latin typeface="宋体" panose="02010600030101010101" pitchFamily="2" charset="-122"/>
              <a:ea typeface="宋体" panose="02010600030101010101" pitchFamily="2" charset="-122"/>
            </a:endParaRPr>
          </a:p>
          <a:p>
            <a:pPr algn="just" defTabSz="914400">
              <a:lnSpc>
                <a:spcPct val="160000"/>
              </a:lnSpc>
              <a:buFont typeface="Wingdings" panose="05000000000000000000" pitchFamily="2" charset="2"/>
              <a:buNone/>
            </a:pPr>
            <a:r>
              <a:rPr lang="zh-CN" altLang="en-US" b="1" dirty="0">
                <a:latin typeface="宋体" panose="02010600030101010101" pitchFamily="2" charset="-122"/>
                <a:ea typeface="宋体" panose="02010600030101010101" pitchFamily="2" charset="-122"/>
              </a:rPr>
              <a:t>                 </a:t>
            </a:r>
            <a:r>
              <a:rPr lang="en-US" altLang="zh-CN" b="1" dirty="0">
                <a:latin typeface="宋体" panose="02010600030101010101" pitchFamily="2" charset="-122"/>
                <a:ea typeface="宋体" panose="02010600030101010101" pitchFamily="2" charset="-122"/>
              </a:rPr>
              <a:t>T</a:t>
            </a:r>
            <a:r>
              <a:rPr lang="en-US" altLang="zh-CN" b="1" baseline="-25000" dirty="0">
                <a:latin typeface="宋体" panose="02010600030101010101" pitchFamily="2" charset="-122"/>
                <a:ea typeface="宋体" panose="02010600030101010101" pitchFamily="2" charset="-122"/>
              </a:rPr>
              <a:t>a</a:t>
            </a:r>
            <a:r>
              <a:rPr lang="en-US"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　　　</a:t>
            </a:r>
            <a:r>
              <a:rPr lang="en-US" altLang="zh-CN" b="1" dirty="0">
                <a:latin typeface="宋体" panose="02010600030101010101" pitchFamily="2" charset="-122"/>
                <a:ea typeface="宋体" panose="02010600030101010101" pitchFamily="2" charset="-122"/>
              </a:rPr>
              <a:t>T</a:t>
            </a:r>
            <a:r>
              <a:rPr lang="en-US" altLang="zh-CN" b="1" baseline="-25000" dirty="0">
                <a:latin typeface="宋体" panose="02010600030101010101" pitchFamily="2" charset="-122"/>
                <a:ea typeface="宋体" panose="02010600030101010101" pitchFamily="2" charset="-122"/>
              </a:rPr>
              <a:t>b</a:t>
            </a:r>
            <a:r>
              <a:rPr lang="en-US" altLang="zh-CN" b="1" dirty="0">
                <a:latin typeface="宋体" panose="02010600030101010101" pitchFamily="2" charset="-122"/>
                <a:ea typeface="宋体" panose="02010600030101010101" pitchFamily="2" charset="-122"/>
              </a:rPr>
              <a:t>        </a:t>
            </a:r>
            <a:r>
              <a:rPr lang="en-US" altLang="zh-CN" sz="2000" b="1" dirty="0">
                <a:latin typeface="宋体" panose="02010600030101010101" pitchFamily="2" charset="-122"/>
                <a:ea typeface="宋体" panose="02010600030101010101" pitchFamily="2" charset="-122"/>
              </a:rPr>
              <a:t>         </a:t>
            </a:r>
            <a:r>
              <a:rPr lang="en-US" altLang="zh-CN" sz="2000" b="1" dirty="0" err="1">
                <a:latin typeface="宋体" panose="02010600030101010101" pitchFamily="2" charset="-122"/>
                <a:ea typeface="宋体" panose="02010600030101010101" pitchFamily="2" charset="-122"/>
              </a:rPr>
              <a:t>T</a:t>
            </a:r>
            <a:r>
              <a:rPr lang="en-US" altLang="zh-CN" b="1" baseline="-25000" dirty="0" err="1">
                <a:latin typeface="宋体" panose="02010600030101010101" pitchFamily="2" charset="-122"/>
                <a:ea typeface="宋体" panose="02010600030101010101" pitchFamily="2" charset="-122"/>
              </a:rPr>
              <a:t>f</a:t>
            </a:r>
            <a:endParaRPr lang="en-US" altLang="zh-CN" b="1" baseline="-25000" dirty="0">
              <a:latin typeface="宋体" panose="02010600030101010101" pitchFamily="2" charset="-122"/>
              <a:ea typeface="宋体" panose="02010600030101010101" pitchFamily="2" charset="-122"/>
            </a:endParaRPr>
          </a:p>
          <a:p>
            <a:pPr algn="just" defTabSz="914400">
              <a:lnSpc>
                <a:spcPct val="160000"/>
              </a:lnSpc>
              <a:buFont typeface="Wingdings" panose="05000000000000000000" pitchFamily="2" charset="2"/>
              <a:buNone/>
            </a:pPr>
            <a:endParaRPr lang="en-US" altLang="zh-CN" b="1" dirty="0">
              <a:latin typeface="宋体" panose="02010600030101010101" pitchFamily="2" charset="-122"/>
              <a:ea typeface="宋体" panose="02010600030101010101" pitchFamily="2" charset="-122"/>
            </a:endParaRPr>
          </a:p>
          <a:p>
            <a:pPr algn="just" defTabSz="914400">
              <a:lnSpc>
                <a:spcPct val="160000"/>
              </a:lnSpc>
              <a:buFont typeface="Wingdings" panose="05000000000000000000" pitchFamily="2" charset="2"/>
              <a:buNone/>
            </a:pPr>
            <a:r>
              <a:rPr lang="en-US" altLang="zh-CN"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重装后备副本</a:t>
            </a:r>
            <a:r>
              <a:rPr lang="zh-CN" altLang="en-US"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重新运行事务</a:t>
            </a:r>
            <a:endParaRPr lang="zh-CN" altLang="en-US" sz="2000" b="1" dirty="0">
              <a:latin typeface="宋体" panose="02010600030101010101" pitchFamily="2" charset="-122"/>
              <a:ea typeface="宋体" panose="02010600030101010101" pitchFamily="2" charset="-122"/>
            </a:endParaRPr>
          </a:p>
          <a:p>
            <a:pPr algn="just" defTabSz="914400">
              <a:lnSpc>
                <a:spcPct val="160000"/>
              </a:lnSpc>
              <a:buFont typeface="Wingdings" panose="05000000000000000000" pitchFamily="2" charset="2"/>
              <a:buNone/>
            </a:pPr>
            <a:r>
              <a:rPr lang="zh-CN" altLang="en-US" sz="2000" b="1" dirty="0">
                <a:latin typeface="宋体" panose="02010600030101010101" pitchFamily="2" charset="-122"/>
                <a:ea typeface="宋体" panose="02010600030101010101" pitchFamily="2" charset="-122"/>
              </a:rPr>
              <a:t>恢复</a:t>
            </a:r>
            <a:r>
              <a:rPr lang="zh-CN" altLang="en-US" sz="1600"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a:t>
            </a:r>
            <a:endParaRPr lang="zh-CN" altLang="en-US" sz="2000" b="1" dirty="0">
              <a:latin typeface="宋体" panose="02010600030101010101" pitchFamily="2" charset="-122"/>
              <a:ea typeface="宋体" panose="02010600030101010101" pitchFamily="2" charset="-122"/>
            </a:endParaRPr>
          </a:p>
          <a:p>
            <a:pPr algn="just" defTabSz="914400">
              <a:buFont typeface="Wingdings" panose="05000000000000000000" pitchFamily="2" charset="2"/>
              <a:buNone/>
            </a:pPr>
            <a:endParaRPr lang="en-US" altLang="zh-CN" b="1" dirty="0">
              <a:latin typeface="Times New Roman" panose="02020603050405020304" pitchFamily="18" charset="0"/>
              <a:ea typeface="宋体" panose="02010600030101010101" pitchFamily="2" charset="-122"/>
            </a:endParaRPr>
          </a:p>
        </p:txBody>
      </p:sp>
      <p:sp>
        <p:nvSpPr>
          <p:cNvPr id="44036" name="Text Box 5"/>
          <p:cNvSpPr txBox="1"/>
          <p:nvPr/>
        </p:nvSpPr>
        <p:spPr>
          <a:xfrm>
            <a:off x="611188" y="1125538"/>
            <a:ext cx="735012" cy="488950"/>
          </a:xfrm>
          <a:prstGeom prst="rect">
            <a:avLst/>
          </a:prstGeom>
          <a:noFill/>
          <a:ln w="9525">
            <a:noFill/>
          </a:ln>
        </p:spPr>
        <p:txBody>
          <a:bodyPr wrap="none" anchor="t">
            <a:spAutoFit/>
          </a:bodyPr>
          <a:p>
            <a:pPr marL="342900" indent="-342900" algn="ctr">
              <a:buFont typeface="Wingdings" panose="05000000000000000000" pitchFamily="2" charset="2"/>
              <a:buNone/>
            </a:pPr>
            <a:r>
              <a:rPr lang="en-US" altLang="zh-CN" sz="2600" b="1" dirty="0">
                <a:latin typeface="Times New Roman" panose="02020603050405020304" pitchFamily="18" charset="0"/>
                <a:ea typeface="宋体" panose="02010600030101010101" pitchFamily="2" charset="-122"/>
              </a:rPr>
              <a:t>[</a:t>
            </a:r>
            <a:r>
              <a:rPr lang="zh-CN" altLang="en-US" sz="2600" b="1" dirty="0">
                <a:latin typeface="Times New Roman" panose="02020603050405020304" pitchFamily="18" charset="0"/>
                <a:ea typeface="宋体" panose="02010600030101010101" pitchFamily="2" charset="-122"/>
              </a:rPr>
              <a:t>例</a:t>
            </a:r>
            <a:r>
              <a:rPr lang="en-US" altLang="zh-CN" sz="2600" b="1" dirty="0">
                <a:latin typeface="Times New Roman" panose="02020603050405020304" pitchFamily="18" charset="0"/>
                <a:ea typeface="宋体" panose="02010600030101010101" pitchFamily="2" charset="-122"/>
              </a:rPr>
              <a:t>]</a:t>
            </a:r>
            <a:endParaRPr lang="en-US" altLang="zh-CN" sz="2600" b="1" dirty="0">
              <a:latin typeface="Times New Roman" panose="02020603050405020304" pitchFamily="18" charset="0"/>
              <a:ea typeface="宋体" panose="02010600030101010101" pitchFamily="2" charset="-122"/>
            </a:endParaRPr>
          </a:p>
        </p:txBody>
      </p:sp>
      <p:sp>
        <p:nvSpPr>
          <p:cNvPr id="44037" name="Text Box 6"/>
          <p:cNvSpPr txBox="1"/>
          <p:nvPr/>
        </p:nvSpPr>
        <p:spPr>
          <a:xfrm>
            <a:off x="3421063" y="5878513"/>
            <a:ext cx="1335087" cy="366712"/>
          </a:xfrm>
          <a:prstGeom prst="rect">
            <a:avLst/>
          </a:prstGeom>
          <a:noFill/>
          <a:ln w="9525">
            <a:noFill/>
          </a:ln>
        </p:spPr>
        <p:txBody>
          <a:bodyPr wrap="none" anchor="t">
            <a:spAutoFit/>
          </a:bodyPr>
          <a:p>
            <a:pPr marL="342900" indent="-342900" algn="ctr">
              <a:buFont typeface="Wingdings" panose="05000000000000000000" pitchFamily="2" charset="2"/>
              <a:buNone/>
            </a:pPr>
            <a:r>
              <a:rPr lang="zh-CN" altLang="en-US" b="1" dirty="0">
                <a:latin typeface="Times New Roman" panose="02020603050405020304" pitchFamily="18" charset="0"/>
                <a:ea typeface="宋体" panose="02010600030101010101" pitchFamily="2" charset="-122"/>
              </a:rPr>
              <a:t>转储和恢复</a:t>
            </a:r>
            <a:endParaRPr lang="zh-CN" altLang="en-US" b="1" dirty="0">
              <a:latin typeface="Times New Roman" panose="02020603050405020304" pitchFamily="18"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45057"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45058"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数据转储（续）</a:t>
            </a:r>
            <a:endParaRPr lang="zh-CN" altLang="en-US" sz="3600" dirty="0"/>
          </a:p>
        </p:txBody>
      </p:sp>
      <p:sp>
        <p:nvSpPr>
          <p:cNvPr id="45059" name="Rectangle 3"/>
          <p:cNvSpPr>
            <a:spLocks noGrp="1"/>
          </p:cNvSpPr>
          <p:nvPr>
            <p:ph type="body"/>
          </p:nvPr>
        </p:nvSpPr>
        <p:spPr>
          <a:xfrm>
            <a:off x="457200" y="1196975"/>
            <a:ext cx="8229600" cy="4840288"/>
          </a:xfrm>
          <a:ln/>
        </p:spPr>
        <p:txBody>
          <a:bodyPr vert="horz" wrap="square" lIns="91440" tIns="45720" rIns="91440" bIns="45720" anchor="t"/>
          <a:p>
            <a:pPr eaLnBrk="1" hangingPunct="1">
              <a:lnSpc>
                <a:spcPct val="130000"/>
              </a:lnSpc>
              <a:buNone/>
            </a:pPr>
            <a:r>
              <a:rPr lang="zh-CN" altLang="en-US" sz="2400" dirty="0"/>
              <a:t>上图中：</a:t>
            </a:r>
            <a:endParaRPr lang="zh-CN" altLang="en-US" sz="2400" dirty="0"/>
          </a:p>
          <a:p>
            <a:pPr eaLnBrk="1" hangingPunct="1">
              <a:lnSpc>
                <a:spcPct val="130000"/>
              </a:lnSpc>
            </a:pPr>
            <a:r>
              <a:rPr lang="zh-CN" altLang="en-US" sz="2400" dirty="0"/>
              <a:t>系统在</a:t>
            </a:r>
            <a:r>
              <a:rPr lang="en-US" altLang="zh-CN" sz="2400" i="1" dirty="0"/>
              <a:t>T</a:t>
            </a:r>
            <a:r>
              <a:rPr lang="en-US" altLang="zh-CN" sz="2400" baseline="-25000" dirty="0"/>
              <a:t>a</a:t>
            </a:r>
            <a:r>
              <a:rPr lang="zh-CN" altLang="en-US" sz="2400" dirty="0"/>
              <a:t>时刻停止运行事务，进行数据库转储</a:t>
            </a:r>
            <a:endParaRPr lang="zh-CN" altLang="en-US" sz="2400" dirty="0"/>
          </a:p>
          <a:p>
            <a:pPr eaLnBrk="1" hangingPunct="1">
              <a:lnSpc>
                <a:spcPct val="130000"/>
              </a:lnSpc>
            </a:pPr>
            <a:r>
              <a:rPr lang="zh-CN" altLang="en-US" sz="2400" dirty="0"/>
              <a:t>在</a:t>
            </a:r>
            <a:r>
              <a:rPr lang="en-US" altLang="zh-CN" sz="2400" i="1" dirty="0"/>
              <a:t>T</a:t>
            </a:r>
            <a:r>
              <a:rPr lang="en-US" altLang="zh-CN" sz="2400" baseline="-25000" dirty="0"/>
              <a:t>b</a:t>
            </a:r>
            <a:r>
              <a:rPr lang="zh-CN" altLang="en-US" sz="2400" dirty="0"/>
              <a:t>时刻转储完毕，得到</a:t>
            </a:r>
            <a:r>
              <a:rPr lang="en-US" altLang="zh-CN" sz="2400" i="1" dirty="0"/>
              <a:t>T</a:t>
            </a:r>
            <a:r>
              <a:rPr lang="en-US" altLang="zh-CN" sz="2400" baseline="-25000" dirty="0"/>
              <a:t>b</a:t>
            </a:r>
            <a:r>
              <a:rPr lang="zh-CN" altLang="en-US" sz="2400" dirty="0"/>
              <a:t>时刻的数据库一致性副本</a:t>
            </a:r>
            <a:endParaRPr lang="zh-CN" altLang="en-US" sz="2400" dirty="0"/>
          </a:p>
          <a:p>
            <a:pPr eaLnBrk="1" hangingPunct="1">
              <a:lnSpc>
                <a:spcPct val="130000"/>
              </a:lnSpc>
            </a:pPr>
            <a:r>
              <a:rPr lang="zh-CN" altLang="en-US" sz="2400" dirty="0"/>
              <a:t>系统运行到</a:t>
            </a:r>
            <a:r>
              <a:rPr lang="en-US" altLang="zh-CN" sz="2400" i="1" dirty="0"/>
              <a:t>T</a:t>
            </a:r>
            <a:r>
              <a:rPr lang="en-US" altLang="zh-CN" sz="2400" baseline="-25000" dirty="0"/>
              <a:t>f</a:t>
            </a:r>
            <a:r>
              <a:rPr lang="zh-CN" altLang="en-US" sz="2400" dirty="0"/>
              <a:t>时刻发生故障</a:t>
            </a:r>
            <a:endParaRPr lang="zh-CN" altLang="en-US" sz="2400" dirty="0"/>
          </a:p>
          <a:p>
            <a:pPr eaLnBrk="1" hangingPunct="1">
              <a:lnSpc>
                <a:spcPct val="130000"/>
              </a:lnSpc>
            </a:pPr>
            <a:r>
              <a:rPr lang="zh-CN" altLang="en-US" sz="2400" dirty="0"/>
              <a:t>为恢复数据库，首先由数据库管理员重装数据库后备副本，将数据库恢复至</a:t>
            </a:r>
            <a:r>
              <a:rPr lang="en-US" altLang="zh-CN" sz="2400" i="1" dirty="0"/>
              <a:t>T</a:t>
            </a:r>
            <a:r>
              <a:rPr lang="en-US" altLang="zh-CN" sz="2400" baseline="-25000" dirty="0"/>
              <a:t>b</a:t>
            </a:r>
            <a:r>
              <a:rPr lang="zh-CN" altLang="en-US" sz="2400" dirty="0"/>
              <a:t>时刻的状态</a:t>
            </a:r>
            <a:endParaRPr lang="zh-CN" altLang="en-US" sz="2400" dirty="0"/>
          </a:p>
          <a:p>
            <a:pPr eaLnBrk="1" hangingPunct="1">
              <a:lnSpc>
                <a:spcPct val="130000"/>
              </a:lnSpc>
            </a:pPr>
            <a:r>
              <a:rPr lang="zh-CN" altLang="en-US" sz="2400" dirty="0"/>
              <a:t>重新运行自</a:t>
            </a:r>
            <a:r>
              <a:rPr lang="en-US" altLang="zh-CN" sz="2400" i="1" dirty="0"/>
              <a:t>T</a:t>
            </a:r>
            <a:r>
              <a:rPr lang="en-US" altLang="zh-CN" sz="2400" baseline="-25000" dirty="0"/>
              <a:t>b</a:t>
            </a:r>
            <a:r>
              <a:rPr lang="zh-CN" altLang="en-US" sz="2400" dirty="0"/>
              <a:t>～</a:t>
            </a:r>
            <a:r>
              <a:rPr lang="en-US" altLang="zh-CN" sz="2400" i="1" dirty="0"/>
              <a:t>T</a:t>
            </a:r>
            <a:r>
              <a:rPr lang="en-US" altLang="zh-CN" sz="2400" baseline="-25000" dirty="0"/>
              <a:t>f</a:t>
            </a:r>
            <a:r>
              <a:rPr lang="zh-CN" altLang="en-US" sz="2400" dirty="0"/>
              <a:t>时刻的所有更新事务，把数据库恢复到故障发生前的一致状态</a:t>
            </a:r>
            <a:endParaRPr lang="zh-CN" altLang="en-US" sz="2400"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46082"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en-US" altLang="zh-CN" sz="3600" dirty="0"/>
              <a:t>2.</a:t>
            </a:r>
            <a:r>
              <a:rPr lang="zh-CN" altLang="en-US" sz="3600" dirty="0"/>
              <a:t>转储方法</a:t>
            </a:r>
            <a:endParaRPr lang="zh-CN" altLang="en-US" sz="3600" dirty="0"/>
          </a:p>
        </p:txBody>
      </p:sp>
      <p:sp>
        <p:nvSpPr>
          <p:cNvPr id="46083" name="Rectangle 3"/>
          <p:cNvSpPr>
            <a:spLocks noGrp="1"/>
          </p:cNvSpPr>
          <p:nvPr>
            <p:ph type="body"/>
          </p:nvPr>
        </p:nvSpPr>
        <p:spPr>
          <a:xfrm>
            <a:off x="914400" y="1341438"/>
            <a:ext cx="7905750" cy="4495800"/>
          </a:xfrm>
          <a:ln/>
        </p:spPr>
        <p:txBody>
          <a:bodyPr vert="horz" wrap="square" lIns="91440" tIns="45720" rIns="91440" bIns="45720" anchor="t"/>
          <a:p>
            <a:pPr eaLnBrk="1" hangingPunct="1">
              <a:lnSpc>
                <a:spcPct val="140000"/>
              </a:lnSpc>
              <a:buNone/>
            </a:pPr>
            <a:r>
              <a:rPr lang="zh-CN" altLang="en-US" dirty="0"/>
              <a:t>（</a:t>
            </a:r>
            <a:r>
              <a:rPr lang="en-US" altLang="zh-CN" dirty="0"/>
              <a:t>1</a:t>
            </a:r>
            <a:r>
              <a:rPr lang="zh-CN" altLang="en-US" dirty="0"/>
              <a:t>）静态转储与动态转储</a:t>
            </a:r>
            <a:endParaRPr lang="zh-CN" altLang="en-US" dirty="0"/>
          </a:p>
          <a:p>
            <a:pPr eaLnBrk="1" hangingPunct="1">
              <a:lnSpc>
                <a:spcPct val="140000"/>
              </a:lnSpc>
              <a:buNone/>
            </a:pPr>
            <a:r>
              <a:rPr lang="zh-CN" altLang="en-US" dirty="0"/>
              <a:t>（</a:t>
            </a:r>
            <a:r>
              <a:rPr lang="en-US" altLang="zh-CN" dirty="0"/>
              <a:t>2</a:t>
            </a:r>
            <a:r>
              <a:rPr lang="zh-CN" altLang="en-US" dirty="0"/>
              <a:t>）海量转储与增量转储</a:t>
            </a:r>
            <a:endParaRPr lang="zh-CN" altLang="en-US" dirty="0"/>
          </a:p>
          <a:p>
            <a:pPr eaLnBrk="1" hangingPunct="1">
              <a:lnSpc>
                <a:spcPct val="140000"/>
              </a:lnSpc>
              <a:buNone/>
            </a:pPr>
            <a:r>
              <a:rPr lang="zh-CN" altLang="en-US" dirty="0"/>
              <a:t>（</a:t>
            </a:r>
            <a:r>
              <a:rPr lang="en-US" altLang="zh-CN" dirty="0"/>
              <a:t>3</a:t>
            </a:r>
            <a:r>
              <a:rPr lang="zh-CN" altLang="en-US" dirty="0"/>
              <a:t>）转储方法小结</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47106"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a:t>
            </a:r>
            <a:r>
              <a:rPr lang="en-US" altLang="zh-CN" sz="3600" dirty="0"/>
              <a:t>1</a:t>
            </a:r>
            <a:r>
              <a:rPr lang="zh-CN" altLang="en-US" sz="3600" dirty="0"/>
              <a:t>）静态转储与动态转储</a:t>
            </a:r>
            <a:endParaRPr lang="zh-CN" altLang="en-US" sz="3600" dirty="0"/>
          </a:p>
        </p:txBody>
      </p:sp>
      <p:sp>
        <p:nvSpPr>
          <p:cNvPr id="47107" name="Rectangle 3"/>
          <p:cNvSpPr>
            <a:spLocks noGrp="1"/>
          </p:cNvSpPr>
          <p:nvPr>
            <p:ph type="body"/>
          </p:nvPr>
        </p:nvSpPr>
        <p:spPr>
          <a:xfrm>
            <a:off x="684213" y="1268413"/>
            <a:ext cx="7775575" cy="5113337"/>
          </a:xfrm>
          <a:ln/>
        </p:spPr>
        <p:txBody>
          <a:bodyPr vert="horz" wrap="square" lIns="91440" tIns="45720" rIns="91440" bIns="45720" anchor="t"/>
          <a:p>
            <a:pPr eaLnBrk="1" hangingPunct="1">
              <a:lnSpc>
                <a:spcPct val="120000"/>
              </a:lnSpc>
            </a:pPr>
            <a:r>
              <a:rPr lang="zh-CN" altLang="en-US" sz="2400" dirty="0"/>
              <a:t>静态转储</a:t>
            </a:r>
            <a:endParaRPr lang="en-US" altLang="zh-CN" sz="2400" dirty="0"/>
          </a:p>
          <a:p>
            <a:pPr lvl="1" eaLnBrk="1" hangingPunct="1">
              <a:lnSpc>
                <a:spcPct val="120000"/>
              </a:lnSpc>
            </a:pPr>
            <a:r>
              <a:rPr lang="zh-CN" altLang="en-US" dirty="0"/>
              <a:t>在系统中无运行事务时进行的转储操作</a:t>
            </a:r>
            <a:endParaRPr lang="zh-CN" altLang="en-US" dirty="0"/>
          </a:p>
          <a:p>
            <a:pPr lvl="1" eaLnBrk="1" hangingPunct="1">
              <a:lnSpc>
                <a:spcPct val="120000"/>
              </a:lnSpc>
            </a:pPr>
            <a:r>
              <a:rPr lang="zh-CN" altLang="en-US" dirty="0"/>
              <a:t>转储开始时数据库处于一致性状态</a:t>
            </a:r>
            <a:endParaRPr lang="zh-CN" altLang="en-US" dirty="0"/>
          </a:p>
          <a:p>
            <a:pPr lvl="1" eaLnBrk="1" hangingPunct="1">
              <a:lnSpc>
                <a:spcPct val="120000"/>
              </a:lnSpc>
            </a:pPr>
            <a:r>
              <a:rPr lang="zh-CN" altLang="en-US" dirty="0"/>
              <a:t>转储期间不允许对数据库的任何存取、修改活动</a:t>
            </a:r>
            <a:endParaRPr lang="zh-CN" altLang="en-US" dirty="0"/>
          </a:p>
          <a:p>
            <a:pPr lvl="1" eaLnBrk="1" hangingPunct="1">
              <a:lnSpc>
                <a:spcPct val="120000"/>
              </a:lnSpc>
            </a:pPr>
            <a:r>
              <a:rPr lang="zh-CN" altLang="en-US" dirty="0"/>
              <a:t>得到的一定是一个数据一致性的副本 </a:t>
            </a:r>
            <a:endParaRPr lang="zh-CN" altLang="en-US" dirty="0"/>
          </a:p>
          <a:p>
            <a:pPr lvl="1" eaLnBrk="1" hangingPunct="1">
              <a:lnSpc>
                <a:spcPct val="120000"/>
              </a:lnSpc>
            </a:pPr>
            <a:r>
              <a:rPr lang="zh-CN" altLang="en-US" dirty="0"/>
              <a:t>优点：实现简单</a:t>
            </a:r>
            <a:endParaRPr lang="zh-CN" altLang="en-US" dirty="0"/>
          </a:p>
          <a:p>
            <a:pPr lvl="1" eaLnBrk="1" hangingPunct="1">
              <a:lnSpc>
                <a:spcPct val="120000"/>
              </a:lnSpc>
            </a:pPr>
            <a:r>
              <a:rPr lang="zh-CN" altLang="en-US" dirty="0"/>
              <a:t>缺点：降低了数据库的可用性</a:t>
            </a:r>
            <a:endParaRPr lang="zh-CN" altLang="en-US" dirty="0"/>
          </a:p>
          <a:p>
            <a:pPr lvl="2" eaLnBrk="1" hangingPunct="1">
              <a:lnSpc>
                <a:spcPct val="120000"/>
              </a:lnSpc>
              <a:buSzPct val="87000"/>
              <a:buFont typeface="Wingdings" panose="05000000000000000000" pitchFamily="2" charset="2"/>
              <a:buChar char="l"/>
            </a:pPr>
            <a:r>
              <a:rPr lang="zh-CN" altLang="en-US" sz="2200" dirty="0"/>
              <a:t>转储必须等待正运行的用户事务结束 </a:t>
            </a:r>
            <a:endParaRPr lang="zh-CN" altLang="en-US" sz="2200" dirty="0"/>
          </a:p>
          <a:p>
            <a:pPr lvl="2" eaLnBrk="1" hangingPunct="1">
              <a:lnSpc>
                <a:spcPct val="120000"/>
              </a:lnSpc>
              <a:buSzPct val="87000"/>
              <a:buFont typeface="Wingdings" panose="05000000000000000000" pitchFamily="2" charset="2"/>
              <a:buChar char="l"/>
            </a:pPr>
            <a:r>
              <a:rPr lang="zh-CN" altLang="en-US" sz="2200" dirty="0"/>
              <a:t>新的事务必须等转储结束</a:t>
            </a:r>
            <a:endParaRPr lang="zh-CN" altLang="en-US" sz="22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48130"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静态转储与动态转储（续）</a:t>
            </a:r>
            <a:endParaRPr lang="zh-CN" altLang="en-US" sz="3600" dirty="0"/>
          </a:p>
        </p:txBody>
      </p:sp>
      <p:sp>
        <p:nvSpPr>
          <p:cNvPr id="48131" name="Rectangle 3"/>
          <p:cNvSpPr>
            <a:spLocks noGrp="1"/>
          </p:cNvSpPr>
          <p:nvPr>
            <p:ph type="body"/>
          </p:nvPr>
        </p:nvSpPr>
        <p:spPr>
          <a:xfrm>
            <a:off x="457200" y="1052513"/>
            <a:ext cx="8229600" cy="4984750"/>
          </a:xfrm>
          <a:ln/>
        </p:spPr>
        <p:txBody>
          <a:bodyPr vert="horz" wrap="square" lIns="91440" tIns="45720" rIns="91440" bIns="45720" anchor="t"/>
          <a:p>
            <a:pPr eaLnBrk="1" hangingPunct="1">
              <a:lnSpc>
                <a:spcPct val="120000"/>
              </a:lnSpc>
              <a:spcBef>
                <a:spcPct val="0"/>
              </a:spcBef>
            </a:pPr>
            <a:r>
              <a:rPr lang="zh-CN" altLang="en-US" sz="2400" dirty="0"/>
              <a:t>动态转储</a:t>
            </a:r>
            <a:endParaRPr lang="en-US" altLang="zh-CN" sz="2400" dirty="0"/>
          </a:p>
          <a:p>
            <a:pPr lvl="1" eaLnBrk="1" hangingPunct="1">
              <a:lnSpc>
                <a:spcPct val="120000"/>
              </a:lnSpc>
              <a:spcBef>
                <a:spcPct val="0"/>
              </a:spcBef>
            </a:pPr>
            <a:r>
              <a:rPr lang="zh-CN" altLang="en-US" dirty="0"/>
              <a:t>转储操作与用户事务并发进行</a:t>
            </a:r>
            <a:endParaRPr lang="zh-CN" altLang="en-US" dirty="0"/>
          </a:p>
          <a:p>
            <a:pPr lvl="1" eaLnBrk="1" hangingPunct="1">
              <a:lnSpc>
                <a:spcPct val="120000"/>
              </a:lnSpc>
              <a:spcBef>
                <a:spcPct val="0"/>
              </a:spcBef>
            </a:pPr>
            <a:r>
              <a:rPr lang="zh-CN" altLang="en-US" dirty="0"/>
              <a:t>转储期间允许对数据库进行存取或修改</a:t>
            </a:r>
            <a:endParaRPr lang="zh-CN" altLang="en-US" dirty="0"/>
          </a:p>
          <a:p>
            <a:pPr lvl="1" eaLnBrk="1" hangingPunct="1">
              <a:lnSpc>
                <a:spcPct val="120000"/>
              </a:lnSpc>
              <a:spcBef>
                <a:spcPct val="0"/>
              </a:spcBef>
            </a:pPr>
            <a:r>
              <a:rPr lang="zh-CN" altLang="en-US" dirty="0"/>
              <a:t>优点</a:t>
            </a:r>
            <a:endParaRPr lang="zh-CN" altLang="en-US" dirty="0"/>
          </a:p>
          <a:p>
            <a:pPr lvl="2" eaLnBrk="1" hangingPunct="1">
              <a:lnSpc>
                <a:spcPct val="120000"/>
              </a:lnSpc>
              <a:spcBef>
                <a:spcPct val="0"/>
              </a:spcBef>
              <a:buSzPct val="87000"/>
              <a:buFont typeface="Wingdings" panose="05000000000000000000" pitchFamily="2" charset="2"/>
              <a:buChar char="l"/>
            </a:pPr>
            <a:r>
              <a:rPr lang="zh-CN" altLang="en-US" sz="2200" dirty="0"/>
              <a:t>不用等待正在运行的用户事务结束</a:t>
            </a:r>
            <a:endParaRPr lang="zh-CN" altLang="en-US" sz="2200" dirty="0"/>
          </a:p>
          <a:p>
            <a:pPr lvl="2" eaLnBrk="1" hangingPunct="1">
              <a:lnSpc>
                <a:spcPct val="120000"/>
              </a:lnSpc>
              <a:spcBef>
                <a:spcPct val="0"/>
              </a:spcBef>
              <a:buSzPct val="87000"/>
              <a:buFont typeface="Wingdings" panose="05000000000000000000" pitchFamily="2" charset="2"/>
              <a:buChar char="l"/>
            </a:pPr>
            <a:r>
              <a:rPr lang="zh-CN" altLang="en-US" sz="2200" dirty="0"/>
              <a:t>不会影响新事务的运行</a:t>
            </a:r>
            <a:endParaRPr lang="zh-CN" altLang="en-US" sz="2200" dirty="0"/>
          </a:p>
          <a:p>
            <a:pPr lvl="1" eaLnBrk="1" hangingPunct="1">
              <a:lnSpc>
                <a:spcPct val="120000"/>
              </a:lnSpc>
              <a:spcBef>
                <a:spcPct val="0"/>
              </a:spcBef>
            </a:pPr>
            <a:r>
              <a:rPr lang="zh-CN" altLang="en-US" dirty="0"/>
              <a:t>动态转储的缺点</a:t>
            </a:r>
            <a:endParaRPr lang="zh-CN" altLang="en-US" dirty="0"/>
          </a:p>
          <a:p>
            <a:pPr lvl="2" eaLnBrk="1" hangingPunct="1">
              <a:lnSpc>
                <a:spcPct val="120000"/>
              </a:lnSpc>
              <a:spcBef>
                <a:spcPct val="0"/>
              </a:spcBef>
              <a:buSzPct val="87000"/>
              <a:buFont typeface="Wingdings" panose="05000000000000000000" pitchFamily="2" charset="2"/>
              <a:buChar char="l"/>
            </a:pPr>
            <a:r>
              <a:rPr lang="zh-CN" altLang="en-US" sz="2200" dirty="0"/>
              <a:t>不能保证副本中的数据正确有效</a:t>
            </a:r>
            <a:endParaRPr lang="en-US" altLang="zh-CN" sz="2200" dirty="0"/>
          </a:p>
          <a:p>
            <a:pPr lvl="2" eaLnBrk="1" hangingPunct="1">
              <a:lnSpc>
                <a:spcPct val="120000"/>
              </a:lnSpc>
              <a:spcBef>
                <a:spcPct val="0"/>
              </a:spcBef>
              <a:buSzPct val="87000"/>
              <a:buFont typeface="Wingdings" panose="05000000000000000000" pitchFamily="2" charset="2"/>
              <a:buChar char="l"/>
            </a:pPr>
            <a:r>
              <a:rPr lang="zh-CN" altLang="en-US" sz="2200" dirty="0"/>
              <a:t>例</a:t>
            </a:r>
            <a:r>
              <a:rPr lang="zh-CN" altLang="zh-CN" sz="2200" dirty="0"/>
              <a:t>在转储期间的</a:t>
            </a:r>
            <a:r>
              <a:rPr lang="zh-CN" altLang="en-US" sz="2200" dirty="0"/>
              <a:t>某时刻</a:t>
            </a:r>
            <a:r>
              <a:rPr lang="en-US" altLang="zh-CN" sz="2200" i="1" dirty="0"/>
              <a:t>T</a:t>
            </a:r>
            <a:r>
              <a:rPr lang="en-US" altLang="zh-CN" sz="2200" baseline="-25000" dirty="0"/>
              <a:t>c</a:t>
            </a:r>
            <a:r>
              <a:rPr lang="zh-CN" altLang="zh-CN" sz="2200" dirty="0"/>
              <a:t>，系统把数据</a:t>
            </a:r>
            <a:r>
              <a:rPr lang="en-US" altLang="zh-CN" sz="2200" dirty="0"/>
              <a:t>A=100</a:t>
            </a:r>
            <a:r>
              <a:rPr lang="zh-CN" altLang="zh-CN" sz="2200" dirty="0"/>
              <a:t>转储到磁带上，而在下一时刻</a:t>
            </a:r>
            <a:r>
              <a:rPr lang="en-US" altLang="zh-CN" sz="2200" i="1" dirty="0"/>
              <a:t>T</a:t>
            </a:r>
            <a:r>
              <a:rPr lang="en-US" altLang="zh-CN" sz="2200" baseline="-25000" dirty="0"/>
              <a:t>d</a:t>
            </a:r>
            <a:r>
              <a:rPr lang="zh-CN" altLang="zh-CN" sz="2200" dirty="0"/>
              <a:t>，某一事务将</a:t>
            </a:r>
            <a:r>
              <a:rPr lang="en-US" altLang="zh-CN" sz="2200" dirty="0"/>
              <a:t>A</a:t>
            </a:r>
            <a:r>
              <a:rPr lang="zh-CN" altLang="zh-CN" sz="2200" dirty="0"/>
              <a:t>改为</a:t>
            </a:r>
            <a:r>
              <a:rPr lang="en-US" altLang="zh-CN" sz="2200" dirty="0"/>
              <a:t>200</a:t>
            </a:r>
            <a:r>
              <a:rPr lang="zh-CN" altLang="zh-CN" sz="2400" dirty="0"/>
              <a:t>。</a:t>
            </a:r>
            <a:endParaRPr lang="en-US" altLang="zh-CN" sz="2400" dirty="0"/>
          </a:p>
          <a:p>
            <a:pPr lvl="2" eaLnBrk="1" hangingPunct="1">
              <a:lnSpc>
                <a:spcPct val="120000"/>
              </a:lnSpc>
              <a:spcBef>
                <a:spcPct val="0"/>
              </a:spcBef>
              <a:buSzPct val="87000"/>
              <a:buNone/>
            </a:pPr>
            <a:r>
              <a:rPr lang="en-US" altLang="zh-CN" sz="2400" dirty="0"/>
              <a:t>   </a:t>
            </a:r>
            <a:r>
              <a:rPr lang="zh-CN" altLang="zh-CN" sz="2200" dirty="0"/>
              <a:t>后备副本上的</a:t>
            </a:r>
            <a:r>
              <a:rPr lang="en-US" altLang="zh-CN" sz="2200" dirty="0"/>
              <a:t>A</a:t>
            </a:r>
            <a:r>
              <a:rPr lang="zh-CN" altLang="zh-CN" sz="2200" dirty="0">
                <a:solidFill>
                  <a:srgbClr val="FF00FF"/>
                </a:solidFill>
              </a:rPr>
              <a:t>过时</a:t>
            </a:r>
            <a:r>
              <a:rPr lang="zh-CN" altLang="zh-CN" sz="2200" dirty="0"/>
              <a:t>了</a:t>
            </a:r>
            <a:endParaRPr lang="zh-CN" altLang="en-US" sz="22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49154"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静态转储与动态转储（续）</a:t>
            </a:r>
            <a:endParaRPr lang="zh-CN" altLang="en-US" sz="3600" dirty="0"/>
          </a:p>
        </p:txBody>
      </p:sp>
      <p:sp>
        <p:nvSpPr>
          <p:cNvPr id="49155" name="Rectangle 3"/>
          <p:cNvSpPr>
            <a:spLocks noGrp="1"/>
          </p:cNvSpPr>
          <p:nvPr>
            <p:ph type="body"/>
          </p:nvPr>
        </p:nvSpPr>
        <p:spPr>
          <a:xfrm>
            <a:off x="457200" y="1341438"/>
            <a:ext cx="8229600" cy="4983162"/>
          </a:xfrm>
          <a:ln/>
        </p:spPr>
        <p:txBody>
          <a:bodyPr vert="horz" wrap="square" lIns="91440" tIns="45720" rIns="91440" bIns="45720" anchor="t"/>
          <a:p>
            <a:pPr eaLnBrk="1" hangingPunct="1">
              <a:lnSpc>
                <a:spcPct val="110000"/>
              </a:lnSpc>
              <a:spcBef>
                <a:spcPct val="60000"/>
              </a:spcBef>
            </a:pPr>
            <a:r>
              <a:rPr lang="zh-CN" altLang="en-US" dirty="0"/>
              <a:t>利用动态转储得到的副本进行故障恢复</a:t>
            </a:r>
            <a:endParaRPr lang="zh-CN" altLang="en-US" dirty="0"/>
          </a:p>
          <a:p>
            <a:pPr lvl="1" eaLnBrk="1" hangingPunct="1">
              <a:lnSpc>
                <a:spcPct val="140000"/>
              </a:lnSpc>
              <a:spcBef>
                <a:spcPct val="60000"/>
              </a:spcBef>
            </a:pPr>
            <a:r>
              <a:rPr lang="zh-CN" altLang="en-US" dirty="0"/>
              <a:t>需要把动态转储期间各事务对数据库的修改活动登记下来，建立日志文件</a:t>
            </a:r>
            <a:endParaRPr lang="zh-CN" altLang="en-US" dirty="0"/>
          </a:p>
          <a:p>
            <a:pPr lvl="1" eaLnBrk="1" hangingPunct="1">
              <a:lnSpc>
                <a:spcPct val="140000"/>
              </a:lnSpc>
              <a:spcBef>
                <a:spcPct val="60000"/>
              </a:spcBef>
            </a:pPr>
            <a:r>
              <a:rPr lang="zh-CN" altLang="en-US" dirty="0"/>
              <a:t>后备副本加上日志文件就能把数据库恢复到某一时刻的正确状态</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50178"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a:t>
            </a:r>
            <a:r>
              <a:rPr lang="en-US" altLang="zh-CN" sz="3600" dirty="0"/>
              <a:t>2</a:t>
            </a:r>
            <a:r>
              <a:rPr lang="zh-CN" altLang="en-US" sz="3600" dirty="0"/>
              <a:t>）海量转储与增量转储</a:t>
            </a:r>
            <a:endParaRPr lang="zh-CN" altLang="en-US" sz="3600" dirty="0"/>
          </a:p>
        </p:txBody>
      </p:sp>
      <p:sp>
        <p:nvSpPr>
          <p:cNvPr id="50179" name="Rectangle 3"/>
          <p:cNvSpPr>
            <a:spLocks noGrp="1"/>
          </p:cNvSpPr>
          <p:nvPr>
            <p:ph type="body"/>
          </p:nvPr>
        </p:nvSpPr>
        <p:spPr>
          <a:xfrm>
            <a:off x="457200" y="1268413"/>
            <a:ext cx="8229600" cy="4840287"/>
          </a:xfrm>
          <a:ln/>
        </p:spPr>
        <p:txBody>
          <a:bodyPr vert="horz" wrap="square" lIns="91440" tIns="45720" rIns="91440" bIns="45720" anchor="t"/>
          <a:p>
            <a:pPr eaLnBrk="1" hangingPunct="1">
              <a:lnSpc>
                <a:spcPct val="150000"/>
              </a:lnSpc>
              <a:spcBef>
                <a:spcPct val="0"/>
              </a:spcBef>
            </a:pPr>
            <a:r>
              <a:rPr lang="zh-CN" altLang="en-US" dirty="0"/>
              <a:t>海量转储</a:t>
            </a:r>
            <a:r>
              <a:rPr lang="en-US" altLang="zh-CN" dirty="0"/>
              <a:t>: </a:t>
            </a:r>
            <a:r>
              <a:rPr lang="zh-CN" altLang="en-US" dirty="0"/>
              <a:t>每次转储全部数据库</a:t>
            </a:r>
            <a:endParaRPr lang="en-US" altLang="zh-CN" dirty="0"/>
          </a:p>
          <a:p>
            <a:pPr eaLnBrk="1" hangingPunct="1">
              <a:lnSpc>
                <a:spcPct val="150000"/>
              </a:lnSpc>
              <a:spcBef>
                <a:spcPct val="0"/>
              </a:spcBef>
            </a:pPr>
            <a:r>
              <a:rPr lang="zh-CN" altLang="en-US" dirty="0"/>
              <a:t>增量转储</a:t>
            </a:r>
            <a:r>
              <a:rPr lang="en-US" altLang="zh-CN" dirty="0"/>
              <a:t>: </a:t>
            </a:r>
            <a:r>
              <a:rPr lang="zh-CN" altLang="en-US" dirty="0"/>
              <a:t>只转储上次转储后更新过的数据</a:t>
            </a:r>
            <a:endParaRPr lang="zh-CN" altLang="en-US" dirty="0"/>
          </a:p>
          <a:p>
            <a:pPr eaLnBrk="1" hangingPunct="1">
              <a:lnSpc>
                <a:spcPct val="150000"/>
              </a:lnSpc>
              <a:spcBef>
                <a:spcPct val="0"/>
              </a:spcBef>
            </a:pPr>
            <a:r>
              <a:rPr lang="zh-CN" altLang="en-US" dirty="0"/>
              <a:t>海量转储与增量转储比较</a:t>
            </a:r>
            <a:endParaRPr lang="zh-CN" altLang="en-US" dirty="0"/>
          </a:p>
          <a:p>
            <a:pPr lvl="1" eaLnBrk="1" hangingPunct="1">
              <a:lnSpc>
                <a:spcPct val="140000"/>
              </a:lnSpc>
            </a:pPr>
            <a:r>
              <a:rPr lang="zh-CN" altLang="en-US" dirty="0"/>
              <a:t>从恢复角度看，使用海量转储得到的后备副本进行恢复往往更方便</a:t>
            </a:r>
            <a:endParaRPr lang="zh-CN" altLang="en-US" dirty="0"/>
          </a:p>
          <a:p>
            <a:pPr lvl="1" eaLnBrk="1" hangingPunct="1">
              <a:lnSpc>
                <a:spcPct val="140000"/>
              </a:lnSpc>
            </a:pPr>
            <a:r>
              <a:rPr lang="zh-CN" altLang="en-US" dirty="0"/>
              <a:t>如果数据库很大，事务处理又十分频繁，则增量转储方式更实用更有效</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51202" name="Rectangle 2"/>
          <p:cNvSpPr>
            <a:spLocks noGrp="1"/>
          </p:cNvSpPr>
          <p:nvPr>
            <p:ph type="title"/>
          </p:nvPr>
        </p:nvSpPr>
        <p:spPr>
          <a:xfrm>
            <a:off x="914400" y="201613"/>
            <a:ext cx="7391400" cy="563562"/>
          </a:xfrm>
          <a:ln/>
        </p:spPr>
        <p:txBody>
          <a:bodyPr vert="horz" wrap="square" lIns="91440" tIns="45720" rIns="91440" bIns="45720" anchor="ctr"/>
          <a:p>
            <a:pPr eaLnBrk="1" hangingPunct="1"/>
            <a:r>
              <a:rPr lang="zh-CN" altLang="en-US" sz="3600" dirty="0"/>
              <a:t>（</a:t>
            </a:r>
            <a:r>
              <a:rPr lang="en-US" altLang="zh-CN" sz="3600" dirty="0"/>
              <a:t>3</a:t>
            </a:r>
            <a:r>
              <a:rPr lang="zh-CN" altLang="en-US" sz="3600" dirty="0"/>
              <a:t>）转储方法小结</a:t>
            </a:r>
            <a:endParaRPr lang="zh-CN" altLang="en-US" sz="3600" dirty="0"/>
          </a:p>
        </p:txBody>
      </p:sp>
      <p:sp>
        <p:nvSpPr>
          <p:cNvPr id="51203" name="Rectangle 3"/>
          <p:cNvSpPr>
            <a:spLocks noGrp="1"/>
          </p:cNvSpPr>
          <p:nvPr>
            <p:ph type="body"/>
          </p:nvPr>
        </p:nvSpPr>
        <p:spPr>
          <a:xfrm>
            <a:off x="457200" y="1185863"/>
            <a:ext cx="8229600" cy="4495800"/>
          </a:xfrm>
          <a:ln/>
        </p:spPr>
        <p:txBody>
          <a:bodyPr vert="horz" wrap="square" lIns="91440" tIns="45720" rIns="91440" bIns="45720" anchor="t"/>
          <a:p>
            <a:pPr eaLnBrk="1" hangingPunct="1"/>
            <a:r>
              <a:rPr lang="zh-CN" altLang="en-US" dirty="0"/>
              <a:t>转储方法分类</a:t>
            </a:r>
            <a:endParaRPr lang="zh-CN" altLang="en-US" dirty="0"/>
          </a:p>
        </p:txBody>
      </p:sp>
      <p:grpSp>
        <p:nvGrpSpPr>
          <p:cNvPr id="51204" name="组合 41"/>
          <p:cNvGrpSpPr/>
          <p:nvPr/>
        </p:nvGrpSpPr>
        <p:grpSpPr>
          <a:xfrm>
            <a:off x="1177925" y="2124075"/>
            <a:ext cx="6781800" cy="2449513"/>
            <a:chOff x="1187450" y="2924175"/>
            <a:chExt cx="6781800" cy="2449475"/>
          </a:xfrm>
        </p:grpSpPr>
        <p:grpSp>
          <p:nvGrpSpPr>
            <p:cNvPr id="51205" name="Group 5"/>
            <p:cNvGrpSpPr/>
            <p:nvPr/>
          </p:nvGrpSpPr>
          <p:grpSpPr>
            <a:xfrm>
              <a:off x="1187450" y="2924175"/>
              <a:ext cx="6781800" cy="2449475"/>
              <a:chOff x="0" y="0"/>
              <a:chExt cx="2282" cy="1858"/>
            </a:xfrm>
          </p:grpSpPr>
          <p:grpSp>
            <p:nvGrpSpPr>
              <p:cNvPr id="51206" name="Group 6"/>
              <p:cNvGrpSpPr/>
              <p:nvPr/>
            </p:nvGrpSpPr>
            <p:grpSpPr>
              <a:xfrm>
                <a:off x="3" y="3"/>
                <a:ext cx="2276" cy="1855"/>
                <a:chOff x="0" y="0"/>
                <a:chExt cx="2276" cy="1855"/>
              </a:xfrm>
            </p:grpSpPr>
            <p:grpSp>
              <p:nvGrpSpPr>
                <p:cNvPr id="51207" name="Group 7"/>
                <p:cNvGrpSpPr/>
                <p:nvPr/>
              </p:nvGrpSpPr>
              <p:grpSpPr>
                <a:xfrm>
                  <a:off x="0" y="0"/>
                  <a:ext cx="852" cy="768"/>
                  <a:chOff x="0" y="0"/>
                  <a:chExt cx="852" cy="768"/>
                </a:xfrm>
              </p:grpSpPr>
              <p:sp>
                <p:nvSpPr>
                  <p:cNvPr id="51208" name="Rectangle 7"/>
                  <p:cNvSpPr/>
                  <p:nvPr/>
                </p:nvSpPr>
                <p:spPr>
                  <a:xfrm>
                    <a:off x="43" y="0"/>
                    <a:ext cx="766" cy="768"/>
                  </a:xfrm>
                  <a:prstGeom prst="rect">
                    <a:avLst/>
                  </a:prstGeom>
                  <a:noFill/>
                  <a:ln w="9525">
                    <a:noFill/>
                  </a:ln>
                </p:spPr>
                <p:txBody>
                  <a:bodyPr lIns="90000" tIns="46800" rIns="90000" bIns="46800" anchor="t"/>
                  <a:p>
                    <a:pPr algn="ctr">
                      <a:buFont typeface="Wingdings" panose="05000000000000000000" pitchFamily="2" charset="2"/>
                      <a:buNone/>
                    </a:pPr>
                    <a:r>
                      <a:rPr lang="en-US" altLang="zh-CN" sz="1000" b="1" dirty="0">
                        <a:latin typeface="Times New Roman" panose="02020603050405020304" pitchFamily="18" charset="0"/>
                        <a:ea typeface="宋体" panose="02010600030101010101" pitchFamily="2" charset="-122"/>
                      </a:rPr>
                      <a:t> </a:t>
                    </a:r>
                    <a:endParaRPr lang="en-US" altLang="zh-CN" sz="1000" b="1" dirty="0">
                      <a:latin typeface="Times New Roman" panose="02020603050405020304" pitchFamily="18" charset="0"/>
                      <a:ea typeface="宋体" panose="02010600030101010101" pitchFamily="2" charset="-122"/>
                    </a:endParaRPr>
                  </a:p>
                  <a:p>
                    <a:pPr algn="ctr">
                      <a:buFont typeface="Wingdings" panose="05000000000000000000" pitchFamily="2" charset="2"/>
                      <a:buNone/>
                    </a:pPr>
                    <a:endParaRPr lang="en-US" altLang="zh-CN" sz="2400" b="1" dirty="0">
                      <a:latin typeface="Times New Roman" panose="02020603050405020304" pitchFamily="18" charset="0"/>
                      <a:ea typeface="宋体" panose="02010600030101010101" pitchFamily="2" charset="-122"/>
                    </a:endParaRPr>
                  </a:p>
                </p:txBody>
              </p:sp>
              <p:sp>
                <p:nvSpPr>
                  <p:cNvPr id="51209" name="Rectangle 8"/>
                  <p:cNvSpPr/>
                  <p:nvPr/>
                </p:nvSpPr>
                <p:spPr>
                  <a:xfrm>
                    <a:off x="0" y="0"/>
                    <a:ext cx="852" cy="768"/>
                  </a:xfrm>
                  <a:prstGeom prst="rect">
                    <a:avLst/>
                  </a:prstGeom>
                  <a:noFill/>
                  <a:ln w="7" cap="flat" cmpd="sng">
                    <a:solidFill>
                      <a:srgbClr val="A0A0A0"/>
                    </a:solidFill>
                    <a:prstDash val="solid"/>
                    <a:miter/>
                    <a:headEnd type="none" w="med" len="med"/>
                    <a:tailEnd type="none" w="med" len="med"/>
                  </a:ln>
                </p:spPr>
                <p:txBody>
                  <a:bodyPr wrap="none" lIns="90000" tIns="46800" rIns="90000" bIns="46800" anchor="ctr"/>
                  <a:p>
                    <a:pPr algn="ctr">
                      <a:buFont typeface="Wingdings" panose="05000000000000000000" pitchFamily="2" charset="2"/>
                      <a:buNone/>
                    </a:pPr>
                    <a:endParaRPr lang="zh-CN" altLang="zh-CN" b="1" dirty="0">
                      <a:latin typeface="Times New Roman" panose="02020603050405020304" pitchFamily="18" charset="0"/>
                      <a:ea typeface="宋体" panose="02010600030101010101" pitchFamily="2" charset="-122"/>
                    </a:endParaRPr>
                  </a:p>
                </p:txBody>
              </p:sp>
            </p:grpSp>
            <p:grpSp>
              <p:nvGrpSpPr>
                <p:cNvPr id="51210" name="Group 10"/>
                <p:cNvGrpSpPr/>
                <p:nvPr/>
              </p:nvGrpSpPr>
              <p:grpSpPr>
                <a:xfrm>
                  <a:off x="852" y="0"/>
                  <a:ext cx="1424" cy="384"/>
                  <a:chOff x="0" y="0"/>
                  <a:chExt cx="1424" cy="384"/>
                </a:xfrm>
              </p:grpSpPr>
              <p:sp>
                <p:nvSpPr>
                  <p:cNvPr id="51211" name="Rectangle 10"/>
                  <p:cNvSpPr/>
                  <p:nvPr/>
                </p:nvSpPr>
                <p:spPr>
                  <a:xfrm>
                    <a:off x="43" y="0"/>
                    <a:ext cx="1338" cy="384"/>
                  </a:xfrm>
                  <a:prstGeom prst="rect">
                    <a:avLst/>
                  </a:prstGeom>
                  <a:noFill/>
                  <a:ln w="9525">
                    <a:noFill/>
                  </a:ln>
                </p:spPr>
                <p:txBody>
                  <a:bodyPr lIns="90000" tIns="46800" rIns="90000" bIns="46800" anchor="t"/>
                  <a:p>
                    <a:pPr algn="ctr">
                      <a:buFont typeface="Wingdings" panose="05000000000000000000" pitchFamily="2" charset="2"/>
                      <a:buNone/>
                    </a:pPr>
                    <a:r>
                      <a:rPr lang="zh-CN" altLang="en-US" sz="2000" b="1" dirty="0">
                        <a:latin typeface="Times New Roman" panose="02020603050405020304" pitchFamily="18" charset="0"/>
                        <a:ea typeface="宋体" panose="02010600030101010101" pitchFamily="2" charset="-122"/>
                      </a:rPr>
                      <a:t>转储状态</a:t>
                    </a:r>
                    <a:endParaRPr lang="zh-CN" altLang="en-US" sz="2400" b="1" dirty="0">
                      <a:latin typeface="Times New Roman" panose="02020603050405020304" pitchFamily="18" charset="0"/>
                      <a:ea typeface="宋体" panose="02010600030101010101" pitchFamily="2" charset="-122"/>
                    </a:endParaRPr>
                  </a:p>
                </p:txBody>
              </p:sp>
              <p:sp>
                <p:nvSpPr>
                  <p:cNvPr id="51212" name="Rectangle 11"/>
                  <p:cNvSpPr/>
                  <p:nvPr/>
                </p:nvSpPr>
                <p:spPr>
                  <a:xfrm>
                    <a:off x="0" y="0"/>
                    <a:ext cx="1424" cy="384"/>
                  </a:xfrm>
                  <a:prstGeom prst="rect">
                    <a:avLst/>
                  </a:prstGeom>
                  <a:noFill/>
                  <a:ln w="7" cap="flat" cmpd="sng">
                    <a:solidFill>
                      <a:srgbClr val="A0A0A0"/>
                    </a:solidFill>
                    <a:prstDash val="solid"/>
                    <a:miter/>
                    <a:headEnd type="none" w="med" len="med"/>
                    <a:tailEnd type="none" w="med" len="med"/>
                  </a:ln>
                </p:spPr>
                <p:txBody>
                  <a:bodyPr wrap="none" lIns="90000" tIns="46800" rIns="90000" bIns="46800" anchor="ctr"/>
                  <a:p>
                    <a:pPr algn="ctr">
                      <a:buFont typeface="Wingdings" panose="05000000000000000000" pitchFamily="2" charset="2"/>
                      <a:buNone/>
                    </a:pPr>
                    <a:endParaRPr lang="zh-CN" altLang="zh-CN" b="1" dirty="0">
                      <a:latin typeface="Times New Roman" panose="02020603050405020304" pitchFamily="18" charset="0"/>
                      <a:ea typeface="宋体" panose="02010600030101010101" pitchFamily="2" charset="-122"/>
                    </a:endParaRPr>
                  </a:p>
                </p:txBody>
              </p:sp>
            </p:grpSp>
            <p:grpSp>
              <p:nvGrpSpPr>
                <p:cNvPr id="51213" name="Group 13"/>
                <p:cNvGrpSpPr/>
                <p:nvPr/>
              </p:nvGrpSpPr>
              <p:grpSpPr>
                <a:xfrm>
                  <a:off x="852" y="384"/>
                  <a:ext cx="750" cy="384"/>
                  <a:chOff x="0" y="0"/>
                  <a:chExt cx="750" cy="384"/>
                </a:xfrm>
              </p:grpSpPr>
              <p:sp>
                <p:nvSpPr>
                  <p:cNvPr id="51214" name="Rectangle 13"/>
                  <p:cNvSpPr/>
                  <p:nvPr/>
                </p:nvSpPr>
                <p:spPr>
                  <a:xfrm>
                    <a:off x="43" y="0"/>
                    <a:ext cx="664" cy="384"/>
                  </a:xfrm>
                  <a:prstGeom prst="rect">
                    <a:avLst/>
                  </a:prstGeom>
                  <a:noFill/>
                  <a:ln w="9525">
                    <a:noFill/>
                  </a:ln>
                </p:spPr>
                <p:txBody>
                  <a:bodyPr lIns="90000" tIns="46800" rIns="90000" bIns="46800" anchor="t"/>
                  <a:p>
                    <a:pPr algn="ctr">
                      <a:buFont typeface="Wingdings" panose="05000000000000000000" pitchFamily="2" charset="2"/>
                      <a:buNone/>
                    </a:pPr>
                    <a:r>
                      <a:rPr lang="zh-CN" altLang="en-US" sz="2000" b="1" dirty="0">
                        <a:latin typeface="Times New Roman" panose="02020603050405020304" pitchFamily="18" charset="0"/>
                        <a:ea typeface="宋体" panose="02010600030101010101" pitchFamily="2" charset="-122"/>
                      </a:rPr>
                      <a:t>动态转储</a:t>
                    </a:r>
                    <a:endParaRPr lang="zh-CN" altLang="en-US" sz="2000" b="1" dirty="0">
                      <a:latin typeface="Times New Roman" panose="02020603050405020304" pitchFamily="18" charset="0"/>
                      <a:ea typeface="宋体" panose="02010600030101010101" pitchFamily="2" charset="-122"/>
                    </a:endParaRPr>
                  </a:p>
                </p:txBody>
              </p:sp>
              <p:sp>
                <p:nvSpPr>
                  <p:cNvPr id="51215" name="Rectangle 14"/>
                  <p:cNvSpPr/>
                  <p:nvPr/>
                </p:nvSpPr>
                <p:spPr>
                  <a:xfrm>
                    <a:off x="0" y="0"/>
                    <a:ext cx="750" cy="384"/>
                  </a:xfrm>
                  <a:prstGeom prst="rect">
                    <a:avLst/>
                  </a:prstGeom>
                  <a:noFill/>
                  <a:ln w="7" cap="flat" cmpd="sng">
                    <a:solidFill>
                      <a:srgbClr val="A0A0A0"/>
                    </a:solidFill>
                    <a:prstDash val="solid"/>
                    <a:miter/>
                    <a:headEnd type="none" w="med" len="med"/>
                    <a:tailEnd type="none" w="med" len="med"/>
                  </a:ln>
                </p:spPr>
                <p:txBody>
                  <a:bodyPr wrap="none" lIns="90000" tIns="46800" rIns="90000" bIns="46800" anchor="ctr"/>
                  <a:p>
                    <a:pPr algn="ctr">
                      <a:buFont typeface="Wingdings" panose="05000000000000000000" pitchFamily="2" charset="2"/>
                      <a:buNone/>
                    </a:pPr>
                    <a:endParaRPr lang="zh-CN" altLang="zh-CN" b="1" dirty="0">
                      <a:latin typeface="Times New Roman" panose="02020603050405020304" pitchFamily="18" charset="0"/>
                      <a:ea typeface="宋体" panose="02010600030101010101" pitchFamily="2" charset="-122"/>
                    </a:endParaRPr>
                  </a:p>
                </p:txBody>
              </p:sp>
            </p:grpSp>
            <p:grpSp>
              <p:nvGrpSpPr>
                <p:cNvPr id="51216" name="Group 16"/>
                <p:cNvGrpSpPr/>
                <p:nvPr/>
              </p:nvGrpSpPr>
              <p:grpSpPr>
                <a:xfrm>
                  <a:off x="1602" y="384"/>
                  <a:ext cx="674" cy="384"/>
                  <a:chOff x="0" y="0"/>
                  <a:chExt cx="674" cy="384"/>
                </a:xfrm>
              </p:grpSpPr>
              <p:sp>
                <p:nvSpPr>
                  <p:cNvPr id="51217" name="Rectangle 16"/>
                  <p:cNvSpPr/>
                  <p:nvPr/>
                </p:nvSpPr>
                <p:spPr>
                  <a:xfrm>
                    <a:off x="43" y="0"/>
                    <a:ext cx="588" cy="384"/>
                  </a:xfrm>
                  <a:prstGeom prst="rect">
                    <a:avLst/>
                  </a:prstGeom>
                  <a:noFill/>
                  <a:ln w="9525">
                    <a:noFill/>
                  </a:ln>
                </p:spPr>
                <p:txBody>
                  <a:bodyPr lIns="90000" tIns="46800" rIns="90000" bIns="46800" anchor="t"/>
                  <a:p>
                    <a:pPr algn="ctr">
                      <a:buFont typeface="Wingdings" panose="05000000000000000000" pitchFamily="2" charset="2"/>
                      <a:buNone/>
                    </a:pPr>
                    <a:r>
                      <a:rPr lang="zh-CN" altLang="en-US" sz="2000" b="1" dirty="0">
                        <a:latin typeface="Times New Roman" panose="02020603050405020304" pitchFamily="18" charset="0"/>
                        <a:ea typeface="宋体" panose="02010600030101010101" pitchFamily="2" charset="-122"/>
                      </a:rPr>
                      <a:t>静态转储</a:t>
                    </a:r>
                    <a:endParaRPr lang="zh-CN" altLang="en-US" sz="2400" b="1" dirty="0">
                      <a:latin typeface="Times New Roman" panose="02020603050405020304" pitchFamily="18" charset="0"/>
                      <a:ea typeface="宋体" panose="02010600030101010101" pitchFamily="2" charset="-122"/>
                    </a:endParaRPr>
                  </a:p>
                </p:txBody>
              </p:sp>
              <p:sp>
                <p:nvSpPr>
                  <p:cNvPr id="51218" name="Rectangle 17"/>
                  <p:cNvSpPr/>
                  <p:nvPr/>
                </p:nvSpPr>
                <p:spPr>
                  <a:xfrm>
                    <a:off x="0" y="0"/>
                    <a:ext cx="674" cy="384"/>
                  </a:xfrm>
                  <a:prstGeom prst="rect">
                    <a:avLst/>
                  </a:prstGeom>
                  <a:noFill/>
                  <a:ln w="7" cap="flat" cmpd="sng">
                    <a:solidFill>
                      <a:srgbClr val="A0A0A0"/>
                    </a:solidFill>
                    <a:prstDash val="solid"/>
                    <a:miter/>
                    <a:headEnd type="none" w="med" len="med"/>
                    <a:tailEnd type="none" w="med" len="med"/>
                  </a:ln>
                </p:spPr>
                <p:txBody>
                  <a:bodyPr wrap="none" lIns="90000" tIns="46800" rIns="90000" bIns="46800" anchor="ctr"/>
                  <a:p>
                    <a:pPr algn="ctr">
                      <a:buFont typeface="Wingdings" panose="05000000000000000000" pitchFamily="2" charset="2"/>
                      <a:buNone/>
                    </a:pPr>
                    <a:endParaRPr lang="zh-CN" altLang="zh-CN" b="1" dirty="0">
                      <a:latin typeface="Times New Roman" panose="02020603050405020304" pitchFamily="18" charset="0"/>
                      <a:ea typeface="宋体" panose="02010600030101010101" pitchFamily="2" charset="-122"/>
                    </a:endParaRPr>
                  </a:p>
                </p:txBody>
              </p:sp>
            </p:grpSp>
            <p:grpSp>
              <p:nvGrpSpPr>
                <p:cNvPr id="51219" name="Group 22"/>
                <p:cNvGrpSpPr/>
                <p:nvPr/>
              </p:nvGrpSpPr>
              <p:grpSpPr>
                <a:xfrm>
                  <a:off x="0" y="768"/>
                  <a:ext cx="852" cy="595"/>
                  <a:chOff x="-338" y="0"/>
                  <a:chExt cx="852" cy="595"/>
                </a:xfrm>
              </p:grpSpPr>
              <p:sp>
                <p:nvSpPr>
                  <p:cNvPr id="51220" name="Rectangle 22"/>
                  <p:cNvSpPr/>
                  <p:nvPr/>
                </p:nvSpPr>
                <p:spPr>
                  <a:xfrm>
                    <a:off x="-171" y="115"/>
                    <a:ext cx="428" cy="480"/>
                  </a:xfrm>
                  <a:prstGeom prst="rect">
                    <a:avLst/>
                  </a:prstGeom>
                  <a:noFill/>
                  <a:ln w="9525">
                    <a:noFill/>
                  </a:ln>
                </p:spPr>
                <p:txBody>
                  <a:bodyPr lIns="90000" tIns="46800" rIns="90000" bIns="46800" anchor="t"/>
                  <a:p>
                    <a:pPr algn="ctr">
                      <a:buFont typeface="Wingdings" panose="05000000000000000000" pitchFamily="2" charset="2"/>
                      <a:buNone/>
                    </a:pPr>
                    <a:r>
                      <a:rPr lang="zh-CN" altLang="en-US" sz="2000" b="1" dirty="0">
                        <a:latin typeface="Times New Roman" panose="02020603050405020304" pitchFamily="18" charset="0"/>
                        <a:ea typeface="宋体" panose="02010600030101010101" pitchFamily="2" charset="-122"/>
                      </a:rPr>
                      <a:t>海量转储</a:t>
                    </a:r>
                    <a:endParaRPr lang="zh-CN" altLang="en-US" sz="2000" b="1" dirty="0">
                      <a:latin typeface="Times New Roman" panose="02020603050405020304" pitchFamily="18" charset="0"/>
                      <a:ea typeface="宋体" panose="02010600030101010101" pitchFamily="2" charset="-122"/>
                    </a:endParaRPr>
                  </a:p>
                  <a:p>
                    <a:pPr algn="ctr">
                      <a:buFont typeface="Wingdings" panose="05000000000000000000" pitchFamily="2" charset="2"/>
                      <a:buNone/>
                    </a:pPr>
                    <a:endParaRPr lang="en-US" altLang="zh-CN" sz="2400" b="1" dirty="0">
                      <a:latin typeface="Times New Roman" panose="02020603050405020304" pitchFamily="18" charset="0"/>
                      <a:ea typeface="宋体" panose="02010600030101010101" pitchFamily="2" charset="-122"/>
                    </a:endParaRPr>
                  </a:p>
                </p:txBody>
              </p:sp>
              <p:sp>
                <p:nvSpPr>
                  <p:cNvPr id="51221" name="Rectangle 23"/>
                  <p:cNvSpPr/>
                  <p:nvPr/>
                </p:nvSpPr>
                <p:spPr>
                  <a:xfrm>
                    <a:off x="-338" y="0"/>
                    <a:ext cx="852" cy="480"/>
                  </a:xfrm>
                  <a:prstGeom prst="rect">
                    <a:avLst/>
                  </a:prstGeom>
                  <a:noFill/>
                  <a:ln w="7" cap="flat" cmpd="sng">
                    <a:solidFill>
                      <a:srgbClr val="A0A0A0"/>
                    </a:solidFill>
                    <a:prstDash val="solid"/>
                    <a:miter/>
                    <a:headEnd type="none" w="med" len="med"/>
                    <a:tailEnd type="none" w="med" len="med"/>
                  </a:ln>
                </p:spPr>
                <p:txBody>
                  <a:bodyPr wrap="none" lIns="90000" tIns="46800" rIns="90000" bIns="46800" anchor="ctr"/>
                  <a:p>
                    <a:pPr algn="ctr">
                      <a:buFont typeface="Wingdings" panose="05000000000000000000" pitchFamily="2" charset="2"/>
                      <a:buNone/>
                    </a:pPr>
                    <a:endParaRPr lang="zh-CN" altLang="zh-CN" b="1" dirty="0">
                      <a:latin typeface="Times New Roman" panose="02020603050405020304" pitchFamily="18" charset="0"/>
                      <a:ea typeface="宋体" panose="02010600030101010101" pitchFamily="2" charset="-122"/>
                    </a:endParaRPr>
                  </a:p>
                </p:txBody>
              </p:sp>
            </p:grpSp>
            <p:grpSp>
              <p:nvGrpSpPr>
                <p:cNvPr id="51222" name="Group 25"/>
                <p:cNvGrpSpPr/>
                <p:nvPr/>
              </p:nvGrpSpPr>
              <p:grpSpPr>
                <a:xfrm>
                  <a:off x="852" y="768"/>
                  <a:ext cx="750" cy="480"/>
                  <a:chOff x="0" y="0"/>
                  <a:chExt cx="750" cy="480"/>
                </a:xfrm>
              </p:grpSpPr>
              <p:sp>
                <p:nvSpPr>
                  <p:cNvPr id="51223" name="Rectangle 25"/>
                  <p:cNvSpPr/>
                  <p:nvPr/>
                </p:nvSpPr>
                <p:spPr>
                  <a:xfrm>
                    <a:off x="43" y="0"/>
                    <a:ext cx="664" cy="480"/>
                  </a:xfrm>
                  <a:prstGeom prst="rect">
                    <a:avLst/>
                  </a:prstGeom>
                  <a:noFill/>
                  <a:ln w="9525">
                    <a:noFill/>
                  </a:ln>
                </p:spPr>
                <p:txBody>
                  <a:bodyPr lIns="90000" tIns="46800" rIns="90000" bIns="46800" anchor="t"/>
                  <a:p>
                    <a:pPr algn="ctr">
                      <a:buFont typeface="Wingdings" panose="05000000000000000000" pitchFamily="2" charset="2"/>
                      <a:buNone/>
                    </a:pPr>
                    <a:r>
                      <a:rPr lang="zh-CN" altLang="en-US" sz="2000" b="1" dirty="0">
                        <a:latin typeface="Times New Roman" panose="02020603050405020304" pitchFamily="18" charset="0"/>
                        <a:ea typeface="宋体" panose="02010600030101010101" pitchFamily="2" charset="-122"/>
                      </a:rPr>
                      <a:t>动态海量转储</a:t>
                    </a:r>
                    <a:endParaRPr lang="zh-CN" altLang="en-US" sz="2000" b="1" dirty="0">
                      <a:latin typeface="Times New Roman" panose="02020603050405020304" pitchFamily="18" charset="0"/>
                      <a:ea typeface="宋体" panose="02010600030101010101" pitchFamily="2" charset="-122"/>
                    </a:endParaRPr>
                  </a:p>
                </p:txBody>
              </p:sp>
              <p:sp>
                <p:nvSpPr>
                  <p:cNvPr id="51224" name="Rectangle 26"/>
                  <p:cNvSpPr/>
                  <p:nvPr/>
                </p:nvSpPr>
                <p:spPr>
                  <a:xfrm>
                    <a:off x="0" y="0"/>
                    <a:ext cx="750" cy="480"/>
                  </a:xfrm>
                  <a:prstGeom prst="rect">
                    <a:avLst/>
                  </a:prstGeom>
                  <a:noFill/>
                  <a:ln w="7" cap="flat" cmpd="sng">
                    <a:solidFill>
                      <a:srgbClr val="A0A0A0"/>
                    </a:solidFill>
                    <a:prstDash val="solid"/>
                    <a:miter/>
                    <a:headEnd type="none" w="med" len="med"/>
                    <a:tailEnd type="none" w="med" len="med"/>
                  </a:ln>
                </p:spPr>
                <p:txBody>
                  <a:bodyPr wrap="none" lIns="90000" tIns="46800" rIns="90000" bIns="46800" anchor="ctr"/>
                  <a:p>
                    <a:pPr algn="ctr">
                      <a:buFont typeface="Wingdings" panose="05000000000000000000" pitchFamily="2" charset="2"/>
                      <a:buNone/>
                    </a:pPr>
                    <a:endParaRPr lang="zh-CN" altLang="zh-CN" b="1" dirty="0">
                      <a:latin typeface="Times New Roman" panose="02020603050405020304" pitchFamily="18" charset="0"/>
                      <a:ea typeface="宋体" panose="02010600030101010101" pitchFamily="2" charset="-122"/>
                    </a:endParaRPr>
                  </a:p>
                </p:txBody>
              </p:sp>
            </p:grpSp>
            <p:grpSp>
              <p:nvGrpSpPr>
                <p:cNvPr id="51225" name="Group 28"/>
                <p:cNvGrpSpPr/>
                <p:nvPr/>
              </p:nvGrpSpPr>
              <p:grpSpPr>
                <a:xfrm>
                  <a:off x="1602" y="768"/>
                  <a:ext cx="674" cy="480"/>
                  <a:chOff x="0" y="0"/>
                  <a:chExt cx="674" cy="480"/>
                </a:xfrm>
              </p:grpSpPr>
              <p:sp>
                <p:nvSpPr>
                  <p:cNvPr id="51226" name="Rectangle 28"/>
                  <p:cNvSpPr/>
                  <p:nvPr/>
                </p:nvSpPr>
                <p:spPr>
                  <a:xfrm>
                    <a:off x="43" y="0"/>
                    <a:ext cx="588" cy="480"/>
                  </a:xfrm>
                  <a:prstGeom prst="rect">
                    <a:avLst/>
                  </a:prstGeom>
                  <a:noFill/>
                  <a:ln w="9525">
                    <a:noFill/>
                  </a:ln>
                </p:spPr>
                <p:txBody>
                  <a:bodyPr lIns="90000" tIns="46800" rIns="90000" bIns="46800" anchor="t"/>
                  <a:p>
                    <a:pPr algn="ctr">
                      <a:buFont typeface="Wingdings" panose="05000000000000000000" pitchFamily="2" charset="2"/>
                      <a:buNone/>
                    </a:pPr>
                    <a:r>
                      <a:rPr lang="zh-CN" altLang="en-US" sz="2000" b="1" dirty="0">
                        <a:latin typeface="Times New Roman" panose="02020603050405020304" pitchFamily="18" charset="0"/>
                        <a:ea typeface="宋体" panose="02010600030101010101" pitchFamily="2" charset="-122"/>
                      </a:rPr>
                      <a:t>静态海量转储</a:t>
                    </a:r>
                    <a:endParaRPr lang="zh-CN" altLang="en-US" sz="2000" b="1" dirty="0">
                      <a:latin typeface="Times New Roman" panose="02020603050405020304" pitchFamily="18" charset="0"/>
                      <a:ea typeface="宋体" panose="02010600030101010101" pitchFamily="2" charset="-122"/>
                    </a:endParaRPr>
                  </a:p>
                </p:txBody>
              </p:sp>
              <p:sp>
                <p:nvSpPr>
                  <p:cNvPr id="51227" name="Rectangle 29"/>
                  <p:cNvSpPr/>
                  <p:nvPr/>
                </p:nvSpPr>
                <p:spPr>
                  <a:xfrm>
                    <a:off x="0" y="0"/>
                    <a:ext cx="674" cy="480"/>
                  </a:xfrm>
                  <a:prstGeom prst="rect">
                    <a:avLst/>
                  </a:prstGeom>
                  <a:noFill/>
                  <a:ln w="7" cap="flat" cmpd="sng">
                    <a:solidFill>
                      <a:srgbClr val="A0A0A0"/>
                    </a:solidFill>
                    <a:prstDash val="solid"/>
                    <a:miter/>
                    <a:headEnd type="none" w="med" len="med"/>
                    <a:tailEnd type="none" w="med" len="med"/>
                  </a:ln>
                </p:spPr>
                <p:txBody>
                  <a:bodyPr wrap="none" lIns="90000" tIns="46800" rIns="90000" bIns="46800" anchor="ctr"/>
                  <a:p>
                    <a:pPr algn="ctr">
                      <a:buFont typeface="Wingdings" panose="05000000000000000000" pitchFamily="2" charset="2"/>
                      <a:buNone/>
                    </a:pPr>
                    <a:endParaRPr lang="zh-CN" altLang="zh-CN" b="1" dirty="0">
                      <a:latin typeface="Times New Roman" panose="02020603050405020304" pitchFamily="18" charset="0"/>
                      <a:ea typeface="宋体" panose="02010600030101010101" pitchFamily="2" charset="-122"/>
                    </a:endParaRPr>
                  </a:p>
                </p:txBody>
              </p:sp>
            </p:grpSp>
            <p:grpSp>
              <p:nvGrpSpPr>
                <p:cNvPr id="51228" name="Group 31"/>
                <p:cNvGrpSpPr/>
                <p:nvPr/>
              </p:nvGrpSpPr>
              <p:grpSpPr>
                <a:xfrm>
                  <a:off x="0" y="1248"/>
                  <a:ext cx="852" cy="607"/>
                  <a:chOff x="-338" y="0"/>
                  <a:chExt cx="852" cy="607"/>
                </a:xfrm>
              </p:grpSpPr>
              <p:sp>
                <p:nvSpPr>
                  <p:cNvPr id="51229" name="Rectangle 31"/>
                  <p:cNvSpPr/>
                  <p:nvPr/>
                </p:nvSpPr>
                <p:spPr>
                  <a:xfrm>
                    <a:off x="-171" y="127"/>
                    <a:ext cx="428" cy="480"/>
                  </a:xfrm>
                  <a:prstGeom prst="rect">
                    <a:avLst/>
                  </a:prstGeom>
                  <a:noFill/>
                  <a:ln w="9525">
                    <a:noFill/>
                  </a:ln>
                </p:spPr>
                <p:txBody>
                  <a:bodyPr lIns="90000" tIns="46800" rIns="90000" bIns="46800" anchor="t"/>
                  <a:p>
                    <a:pPr algn="ctr">
                      <a:buFont typeface="Wingdings" panose="05000000000000000000" pitchFamily="2" charset="2"/>
                      <a:buNone/>
                    </a:pPr>
                    <a:r>
                      <a:rPr lang="zh-CN" altLang="en-US" sz="2000" b="1" dirty="0">
                        <a:latin typeface="Times New Roman" panose="02020603050405020304" pitchFamily="18" charset="0"/>
                        <a:ea typeface="宋体" panose="02010600030101010101" pitchFamily="2" charset="-122"/>
                      </a:rPr>
                      <a:t>增量转储</a:t>
                    </a:r>
                    <a:endParaRPr lang="zh-CN" altLang="en-US" sz="4400" b="1" dirty="0">
                      <a:latin typeface="Times New Roman" panose="02020603050405020304" pitchFamily="18" charset="0"/>
                      <a:ea typeface="宋体" panose="02010600030101010101" pitchFamily="2" charset="-122"/>
                    </a:endParaRPr>
                  </a:p>
                </p:txBody>
              </p:sp>
              <p:sp>
                <p:nvSpPr>
                  <p:cNvPr id="51230" name="Rectangle 32"/>
                  <p:cNvSpPr/>
                  <p:nvPr/>
                </p:nvSpPr>
                <p:spPr>
                  <a:xfrm>
                    <a:off x="-338" y="0"/>
                    <a:ext cx="852" cy="480"/>
                  </a:xfrm>
                  <a:prstGeom prst="rect">
                    <a:avLst/>
                  </a:prstGeom>
                  <a:noFill/>
                  <a:ln w="7" cap="flat" cmpd="sng">
                    <a:solidFill>
                      <a:srgbClr val="A0A0A0"/>
                    </a:solidFill>
                    <a:prstDash val="solid"/>
                    <a:miter/>
                    <a:headEnd type="none" w="med" len="med"/>
                    <a:tailEnd type="none" w="med" len="med"/>
                  </a:ln>
                </p:spPr>
                <p:txBody>
                  <a:bodyPr wrap="none" lIns="90000" tIns="46800" rIns="90000" bIns="46800" anchor="ctr"/>
                  <a:p>
                    <a:pPr algn="ctr">
                      <a:buFont typeface="Wingdings" panose="05000000000000000000" pitchFamily="2" charset="2"/>
                      <a:buNone/>
                    </a:pPr>
                    <a:endParaRPr lang="zh-CN" altLang="zh-CN" b="1" dirty="0">
                      <a:latin typeface="Times New Roman" panose="02020603050405020304" pitchFamily="18" charset="0"/>
                      <a:ea typeface="宋体" panose="02010600030101010101" pitchFamily="2" charset="-122"/>
                    </a:endParaRPr>
                  </a:p>
                </p:txBody>
              </p:sp>
            </p:grpSp>
            <p:grpSp>
              <p:nvGrpSpPr>
                <p:cNvPr id="51231" name="Group 34"/>
                <p:cNvGrpSpPr/>
                <p:nvPr/>
              </p:nvGrpSpPr>
              <p:grpSpPr>
                <a:xfrm>
                  <a:off x="852" y="1248"/>
                  <a:ext cx="750" cy="480"/>
                  <a:chOff x="0" y="0"/>
                  <a:chExt cx="750" cy="480"/>
                </a:xfrm>
              </p:grpSpPr>
              <p:sp>
                <p:nvSpPr>
                  <p:cNvPr id="51232" name="Rectangle 34"/>
                  <p:cNvSpPr/>
                  <p:nvPr/>
                </p:nvSpPr>
                <p:spPr>
                  <a:xfrm>
                    <a:off x="43" y="0"/>
                    <a:ext cx="664" cy="480"/>
                  </a:xfrm>
                  <a:prstGeom prst="rect">
                    <a:avLst/>
                  </a:prstGeom>
                  <a:noFill/>
                  <a:ln w="9525">
                    <a:noFill/>
                  </a:ln>
                </p:spPr>
                <p:txBody>
                  <a:bodyPr lIns="90000" tIns="46800" rIns="90000" bIns="46800" anchor="t"/>
                  <a:p>
                    <a:pPr algn="ctr">
                      <a:buFont typeface="Wingdings" panose="05000000000000000000" pitchFamily="2" charset="2"/>
                      <a:buNone/>
                    </a:pPr>
                    <a:r>
                      <a:rPr lang="zh-CN" altLang="en-US" sz="2000" b="1" dirty="0">
                        <a:latin typeface="Times New Roman" panose="02020603050405020304" pitchFamily="18" charset="0"/>
                        <a:ea typeface="宋体" panose="02010600030101010101" pitchFamily="2" charset="-122"/>
                      </a:rPr>
                      <a:t>动态增量转储</a:t>
                    </a:r>
                    <a:endParaRPr lang="zh-CN" altLang="en-US" sz="2000" b="1" dirty="0">
                      <a:latin typeface="Times New Roman" panose="02020603050405020304" pitchFamily="18" charset="0"/>
                      <a:ea typeface="宋体" panose="02010600030101010101" pitchFamily="2" charset="-122"/>
                    </a:endParaRPr>
                  </a:p>
                </p:txBody>
              </p:sp>
              <p:sp>
                <p:nvSpPr>
                  <p:cNvPr id="51233" name="Rectangle 35"/>
                  <p:cNvSpPr/>
                  <p:nvPr/>
                </p:nvSpPr>
                <p:spPr>
                  <a:xfrm>
                    <a:off x="0" y="0"/>
                    <a:ext cx="750" cy="480"/>
                  </a:xfrm>
                  <a:prstGeom prst="rect">
                    <a:avLst/>
                  </a:prstGeom>
                  <a:noFill/>
                  <a:ln w="7" cap="flat" cmpd="sng">
                    <a:solidFill>
                      <a:srgbClr val="A0A0A0"/>
                    </a:solidFill>
                    <a:prstDash val="solid"/>
                    <a:miter/>
                    <a:headEnd type="none" w="med" len="med"/>
                    <a:tailEnd type="none" w="med" len="med"/>
                  </a:ln>
                </p:spPr>
                <p:txBody>
                  <a:bodyPr wrap="none" lIns="90000" tIns="46800" rIns="90000" bIns="46800" anchor="ctr"/>
                  <a:p>
                    <a:pPr algn="ctr">
                      <a:buFont typeface="Wingdings" panose="05000000000000000000" pitchFamily="2" charset="2"/>
                      <a:buNone/>
                    </a:pPr>
                    <a:endParaRPr lang="zh-CN" altLang="zh-CN" b="1" dirty="0">
                      <a:latin typeface="Times New Roman" panose="02020603050405020304" pitchFamily="18" charset="0"/>
                      <a:ea typeface="宋体" panose="02010600030101010101" pitchFamily="2" charset="-122"/>
                    </a:endParaRPr>
                  </a:p>
                </p:txBody>
              </p:sp>
            </p:grpSp>
            <p:grpSp>
              <p:nvGrpSpPr>
                <p:cNvPr id="51234" name="Group 37"/>
                <p:cNvGrpSpPr/>
                <p:nvPr/>
              </p:nvGrpSpPr>
              <p:grpSpPr>
                <a:xfrm>
                  <a:off x="1602" y="1248"/>
                  <a:ext cx="674" cy="480"/>
                  <a:chOff x="0" y="0"/>
                  <a:chExt cx="674" cy="480"/>
                </a:xfrm>
              </p:grpSpPr>
              <p:sp>
                <p:nvSpPr>
                  <p:cNvPr id="51235" name="Rectangle 37"/>
                  <p:cNvSpPr/>
                  <p:nvPr/>
                </p:nvSpPr>
                <p:spPr>
                  <a:xfrm>
                    <a:off x="43" y="0"/>
                    <a:ext cx="588" cy="480"/>
                  </a:xfrm>
                  <a:prstGeom prst="rect">
                    <a:avLst/>
                  </a:prstGeom>
                  <a:noFill/>
                  <a:ln w="9525">
                    <a:noFill/>
                  </a:ln>
                </p:spPr>
                <p:txBody>
                  <a:bodyPr lIns="90000" tIns="46800" rIns="90000" bIns="46800" anchor="t"/>
                  <a:p>
                    <a:pPr algn="ctr">
                      <a:buFont typeface="Wingdings" panose="05000000000000000000" pitchFamily="2" charset="2"/>
                      <a:buNone/>
                    </a:pPr>
                    <a:r>
                      <a:rPr lang="zh-CN" altLang="en-US" sz="2000" b="1" dirty="0">
                        <a:latin typeface="Times New Roman" panose="02020603050405020304" pitchFamily="18" charset="0"/>
                        <a:ea typeface="宋体" panose="02010600030101010101" pitchFamily="2" charset="-122"/>
                      </a:rPr>
                      <a:t>静态增量转储</a:t>
                    </a:r>
                    <a:endParaRPr lang="zh-CN" altLang="en-US" sz="2000" b="1" dirty="0">
                      <a:latin typeface="Times New Roman" panose="02020603050405020304" pitchFamily="18" charset="0"/>
                      <a:ea typeface="宋体" panose="02010600030101010101" pitchFamily="2" charset="-122"/>
                    </a:endParaRPr>
                  </a:p>
                </p:txBody>
              </p:sp>
              <p:sp>
                <p:nvSpPr>
                  <p:cNvPr id="51236" name="Rectangle 38"/>
                  <p:cNvSpPr/>
                  <p:nvPr/>
                </p:nvSpPr>
                <p:spPr>
                  <a:xfrm>
                    <a:off x="0" y="0"/>
                    <a:ext cx="674" cy="480"/>
                  </a:xfrm>
                  <a:prstGeom prst="rect">
                    <a:avLst/>
                  </a:prstGeom>
                  <a:noFill/>
                  <a:ln w="7" cap="flat" cmpd="sng">
                    <a:solidFill>
                      <a:srgbClr val="A0A0A0"/>
                    </a:solidFill>
                    <a:prstDash val="solid"/>
                    <a:miter/>
                    <a:headEnd type="none" w="med" len="med"/>
                    <a:tailEnd type="none" w="med" len="med"/>
                  </a:ln>
                </p:spPr>
                <p:txBody>
                  <a:bodyPr wrap="none" lIns="90000" tIns="46800" rIns="90000" bIns="46800" anchor="ctr"/>
                  <a:p>
                    <a:pPr algn="ctr">
                      <a:buFont typeface="Wingdings" panose="05000000000000000000" pitchFamily="2" charset="2"/>
                      <a:buNone/>
                    </a:pPr>
                    <a:endParaRPr lang="zh-CN" altLang="zh-CN" b="1" dirty="0">
                      <a:latin typeface="Times New Roman" panose="02020603050405020304" pitchFamily="18" charset="0"/>
                      <a:ea typeface="宋体" panose="02010600030101010101" pitchFamily="2" charset="-122"/>
                    </a:endParaRPr>
                  </a:p>
                </p:txBody>
              </p:sp>
            </p:grpSp>
          </p:grpSp>
          <p:sp>
            <p:nvSpPr>
              <p:cNvPr id="51237" name="Rectangle 39"/>
              <p:cNvSpPr/>
              <p:nvPr/>
            </p:nvSpPr>
            <p:spPr>
              <a:xfrm>
                <a:off x="0" y="0"/>
                <a:ext cx="2282" cy="1734"/>
              </a:xfrm>
              <a:prstGeom prst="rect">
                <a:avLst/>
              </a:prstGeom>
              <a:noFill/>
              <a:ln w="11112" cap="flat" cmpd="sng">
                <a:solidFill>
                  <a:srgbClr val="A0A0A0"/>
                </a:solidFill>
                <a:prstDash val="solid"/>
                <a:miter/>
                <a:headEnd type="none" w="med" len="med"/>
                <a:tailEnd type="none" w="med" len="med"/>
              </a:ln>
            </p:spPr>
            <p:txBody>
              <a:bodyPr wrap="none" lIns="90000" tIns="46800" rIns="90000" bIns="46800" anchor="ctr"/>
              <a:p>
                <a:pPr algn="ctr">
                  <a:buFont typeface="Wingdings" panose="05000000000000000000" pitchFamily="2" charset="2"/>
                  <a:buNone/>
                </a:pPr>
                <a:endParaRPr lang="zh-CN" altLang="zh-CN" b="1" dirty="0">
                  <a:latin typeface="Times New Roman" panose="02020603050405020304" pitchFamily="18" charset="0"/>
                  <a:ea typeface="宋体" panose="02010600030101010101" pitchFamily="2" charset="-122"/>
                </a:endParaRPr>
              </a:p>
            </p:txBody>
          </p:sp>
        </p:grpSp>
        <p:sp>
          <p:nvSpPr>
            <p:cNvPr id="51238" name="TextBox 40"/>
            <p:cNvSpPr txBox="1"/>
            <p:nvPr/>
          </p:nvSpPr>
          <p:spPr>
            <a:xfrm>
              <a:off x="1756204" y="3284984"/>
              <a:ext cx="2095716" cy="369332"/>
            </a:xfrm>
            <a:prstGeom prst="rect">
              <a:avLst/>
            </a:prstGeom>
            <a:noFill/>
            <a:ln w="9525">
              <a:noFill/>
            </a:ln>
          </p:spPr>
          <p:txBody>
            <a:bodyPr anchor="t">
              <a:spAutoFit/>
            </a:bodyPr>
            <a:p>
              <a:r>
                <a:rPr lang="zh-CN" altLang="en-US" b="1" dirty="0">
                  <a:latin typeface="Arial" panose="020B0604020202020204" pitchFamily="34" charset="0"/>
                  <a:ea typeface="宋体" panose="02010600030101010101" pitchFamily="2" charset="-122"/>
                </a:rPr>
                <a:t>转储方式</a:t>
              </a:r>
              <a:endParaRPr lang="zh-CN" altLang="en-US" b="1" dirty="0">
                <a:latin typeface="Arial" panose="020B0604020202020204" pitchFamily="34" charset="0"/>
                <a:ea typeface="宋体" panose="02010600030101010101" pitchFamily="2" charset="-122"/>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52226"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en-US" altLang="zh-CN" sz="3600" dirty="0"/>
              <a:t>10.4  </a:t>
            </a:r>
            <a:r>
              <a:rPr lang="zh-CN" altLang="en-US" sz="3600" dirty="0"/>
              <a:t>恢复的实现技术</a:t>
            </a:r>
            <a:endParaRPr lang="zh-CN" altLang="en-US" sz="3600" dirty="0"/>
          </a:p>
        </p:txBody>
      </p:sp>
      <p:sp>
        <p:nvSpPr>
          <p:cNvPr id="52227" name="Rectangle 3"/>
          <p:cNvSpPr txBox="1"/>
          <p:nvPr/>
        </p:nvSpPr>
        <p:spPr>
          <a:xfrm>
            <a:off x="663575" y="1160463"/>
            <a:ext cx="8002588" cy="5054600"/>
          </a:xfrm>
          <a:prstGeom prst="rect">
            <a:avLst/>
          </a:prstGeom>
          <a:noFill/>
          <a:ln w="9525">
            <a:noFill/>
          </a:ln>
        </p:spPr>
        <p:txBody>
          <a:bodyPr anchor="t"/>
          <a:p>
            <a:pPr defTabSz="914400">
              <a:lnSpc>
                <a:spcPct val="170000"/>
              </a:lnSpc>
              <a:spcBef>
                <a:spcPct val="20000"/>
              </a:spcBef>
            </a:pPr>
            <a:r>
              <a:rPr lang="en-US" altLang="zh-CN" sz="2800" b="1" dirty="0">
                <a:latin typeface="Arial" panose="020B0604020202020204" pitchFamily="34" charset="0"/>
                <a:ea typeface="宋体" panose="02010600030101010101" pitchFamily="2" charset="-122"/>
              </a:rPr>
              <a:t>10.4.1  </a:t>
            </a:r>
            <a:r>
              <a:rPr lang="zh-CN" altLang="en-US" sz="2800" b="1" dirty="0">
                <a:latin typeface="Arial" panose="020B0604020202020204" pitchFamily="34" charset="0"/>
                <a:ea typeface="宋体" panose="02010600030101010101" pitchFamily="2" charset="-122"/>
              </a:rPr>
              <a:t>数据转储</a:t>
            </a:r>
            <a:endParaRPr lang="en-US" altLang="zh-CN" sz="2800" b="1" dirty="0">
              <a:latin typeface="Arial" panose="020B0604020202020204" pitchFamily="34" charset="0"/>
              <a:ea typeface="宋体" panose="02010600030101010101" pitchFamily="2" charset="-122"/>
            </a:endParaRPr>
          </a:p>
          <a:p>
            <a:pPr defTabSz="914400">
              <a:lnSpc>
                <a:spcPct val="170000"/>
              </a:lnSpc>
              <a:spcBef>
                <a:spcPct val="20000"/>
              </a:spcBef>
            </a:pPr>
            <a:r>
              <a:rPr lang="en-US" altLang="zh-CN" sz="2800" b="1" dirty="0">
                <a:solidFill>
                  <a:srgbClr val="00B050"/>
                </a:solidFill>
                <a:latin typeface="Arial" panose="020B0604020202020204" pitchFamily="34" charset="0"/>
                <a:ea typeface="宋体" panose="02010600030101010101" pitchFamily="2" charset="-122"/>
              </a:rPr>
              <a:t>10.4.2  </a:t>
            </a:r>
            <a:r>
              <a:rPr lang="zh-CN" altLang="en-US" sz="2800" b="1" dirty="0">
                <a:solidFill>
                  <a:srgbClr val="00B050"/>
                </a:solidFill>
                <a:latin typeface="Arial" panose="020B0604020202020204" pitchFamily="34" charset="0"/>
                <a:ea typeface="宋体" panose="02010600030101010101" pitchFamily="2" charset="-122"/>
              </a:rPr>
              <a:t>登记日志文件</a:t>
            </a:r>
            <a:endParaRPr lang="en-US" altLang="zh-CN" sz="2800" b="1" dirty="0">
              <a:solidFill>
                <a:srgbClr val="00B050"/>
              </a:solidFill>
              <a:latin typeface="Arial" panose="020B0604020202020204" pitchFamily="34" charset="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53250"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en-US" altLang="zh-CN" sz="3600" dirty="0"/>
              <a:t>10.4.2  </a:t>
            </a:r>
            <a:r>
              <a:rPr lang="zh-CN" altLang="en-US" sz="3600" dirty="0"/>
              <a:t>登记日志文件</a:t>
            </a:r>
            <a:endParaRPr lang="zh-CN" altLang="en-US" sz="3600" dirty="0"/>
          </a:p>
        </p:txBody>
      </p:sp>
      <p:sp>
        <p:nvSpPr>
          <p:cNvPr id="53251" name="Rectangle 3"/>
          <p:cNvSpPr>
            <a:spLocks noGrp="1"/>
          </p:cNvSpPr>
          <p:nvPr>
            <p:ph type="body"/>
          </p:nvPr>
        </p:nvSpPr>
        <p:spPr>
          <a:xfrm>
            <a:off x="755650" y="1196975"/>
            <a:ext cx="7704138" cy="4895850"/>
          </a:xfrm>
          <a:ln/>
        </p:spPr>
        <p:txBody>
          <a:bodyPr vert="horz" wrap="square" lIns="91440" tIns="45720" rIns="91440" bIns="45720" anchor="t"/>
          <a:p>
            <a:pPr eaLnBrk="1" hangingPunct="1">
              <a:lnSpc>
                <a:spcPct val="160000"/>
              </a:lnSpc>
              <a:buNone/>
            </a:pPr>
            <a:r>
              <a:rPr lang="en-US" altLang="zh-CN" dirty="0"/>
              <a:t>1.</a:t>
            </a:r>
            <a:r>
              <a:rPr lang="zh-CN" altLang="en-US" dirty="0"/>
              <a:t>日志文件的格式和内容</a:t>
            </a:r>
            <a:endParaRPr lang="zh-CN" altLang="en-US" dirty="0"/>
          </a:p>
          <a:p>
            <a:pPr eaLnBrk="1" hangingPunct="1">
              <a:lnSpc>
                <a:spcPct val="160000"/>
              </a:lnSpc>
              <a:buNone/>
            </a:pPr>
            <a:r>
              <a:rPr lang="en-US" altLang="zh-CN" dirty="0"/>
              <a:t>2.</a:t>
            </a:r>
            <a:r>
              <a:rPr lang="zh-CN" altLang="en-US" dirty="0"/>
              <a:t>日志文件的作用</a:t>
            </a:r>
            <a:endParaRPr lang="zh-CN" altLang="en-US" dirty="0"/>
          </a:p>
          <a:p>
            <a:pPr eaLnBrk="1" hangingPunct="1">
              <a:lnSpc>
                <a:spcPct val="160000"/>
              </a:lnSpc>
              <a:buNone/>
            </a:pPr>
            <a:r>
              <a:rPr lang="en-US" altLang="zh-CN" dirty="0"/>
              <a:t>3.</a:t>
            </a:r>
            <a:r>
              <a:rPr lang="zh-CN" altLang="en-US" dirty="0"/>
              <a:t>登记日志文件</a:t>
            </a:r>
            <a:endParaRPr lang="zh-CN" altLang="en-US" dirty="0"/>
          </a:p>
          <a:p>
            <a:pPr eaLnBrk="1" hangingPunct="1">
              <a:buNone/>
            </a:pP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8194"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定义事务</a:t>
            </a:r>
            <a:endParaRPr lang="zh-CN" altLang="en-US" sz="3600" dirty="0"/>
          </a:p>
        </p:txBody>
      </p:sp>
      <p:sp>
        <p:nvSpPr>
          <p:cNvPr id="7172" name="Rectangle 3"/>
          <p:cNvSpPr>
            <a:spLocks noGrp="1"/>
          </p:cNvSpPr>
          <p:nvPr>
            <p:ph type="body"/>
          </p:nvPr>
        </p:nvSpPr>
        <p:spPr>
          <a:xfrm>
            <a:off x="687388" y="1125538"/>
            <a:ext cx="7772400" cy="4114800"/>
          </a:xfrm>
          <a:ln/>
        </p:spPr>
        <p:txBody>
          <a:bodyPr vert="horz" wrap="square" lIns="91440" tIns="45720" rIns="91440" bIns="45720" anchor="t"/>
          <a:p>
            <a:pPr eaLnBrk="1" hangingPunct="1"/>
            <a:r>
              <a:rPr lang="zh-CN" altLang="en-US" sz="2400" dirty="0"/>
              <a:t>显式定义方式</a:t>
            </a:r>
            <a:endParaRPr lang="zh-CN" altLang="en-US" sz="2400" dirty="0"/>
          </a:p>
          <a:p>
            <a:pPr eaLnBrk="1" hangingPunct="1">
              <a:buNone/>
            </a:pPr>
            <a:r>
              <a:rPr lang="zh-CN" altLang="en-US" dirty="0"/>
              <a:t>   </a:t>
            </a:r>
            <a:r>
              <a:rPr lang="en-US" altLang="zh-CN" sz="1800" dirty="0"/>
              <a:t>BEGIN TRANSACTION                   BEGIN TRANSACTION</a:t>
            </a:r>
            <a:endParaRPr lang="en-US" altLang="zh-CN" sz="1800" dirty="0"/>
          </a:p>
          <a:p>
            <a:pPr eaLnBrk="1" hangingPunct="1">
              <a:buNone/>
            </a:pPr>
            <a:r>
              <a:rPr lang="en-US" altLang="zh-CN" sz="1800" dirty="0"/>
              <a:t>          SQL </a:t>
            </a:r>
            <a:r>
              <a:rPr lang="zh-CN" altLang="en-US" sz="1800" dirty="0"/>
              <a:t>语句1</a:t>
            </a:r>
            <a:r>
              <a:rPr lang="en-US" altLang="zh-CN" sz="1800" dirty="0"/>
              <a:t>                                             SQL </a:t>
            </a:r>
            <a:r>
              <a:rPr lang="zh-CN" altLang="en-US" sz="1800" dirty="0"/>
              <a:t>语句1</a:t>
            </a:r>
            <a:endParaRPr lang="zh-CN" altLang="en-US" sz="1800" dirty="0"/>
          </a:p>
          <a:p>
            <a:pPr eaLnBrk="1" hangingPunct="1">
              <a:buNone/>
            </a:pPr>
            <a:r>
              <a:rPr lang="zh-CN" altLang="en-US" sz="1800" dirty="0"/>
              <a:t>          </a:t>
            </a:r>
            <a:r>
              <a:rPr lang="en-US" altLang="zh-CN" sz="1800" dirty="0"/>
              <a:t>SQL </a:t>
            </a:r>
            <a:r>
              <a:rPr lang="zh-CN" altLang="en-US" sz="1800" dirty="0"/>
              <a:t>语句2                                             </a:t>
            </a:r>
            <a:r>
              <a:rPr lang="en-US" altLang="zh-CN" sz="1800" dirty="0"/>
              <a:t>SQL </a:t>
            </a:r>
            <a:r>
              <a:rPr lang="zh-CN" altLang="en-US" sz="1800" dirty="0"/>
              <a:t>语句2</a:t>
            </a:r>
            <a:endParaRPr lang="en-US" altLang="zh-CN" sz="1800" dirty="0"/>
          </a:p>
          <a:p>
            <a:pPr eaLnBrk="1" hangingPunct="1">
              <a:buNone/>
            </a:pPr>
            <a:r>
              <a:rPr lang="en-US" altLang="zh-CN" sz="1800" dirty="0"/>
              <a:t>          </a:t>
            </a:r>
            <a:r>
              <a:rPr lang="zh-CN" altLang="en-US" sz="1800" dirty="0"/>
              <a:t>。。。。。                                            。。。。。</a:t>
            </a:r>
            <a:endParaRPr lang="zh-CN" altLang="en-US" sz="1800" dirty="0"/>
          </a:p>
          <a:p>
            <a:pPr eaLnBrk="1" hangingPunct="1">
              <a:buNone/>
            </a:pPr>
            <a:r>
              <a:rPr lang="zh-CN" altLang="en-US" sz="1800" dirty="0"/>
              <a:t>     </a:t>
            </a:r>
            <a:r>
              <a:rPr lang="en-US" altLang="zh-CN" sz="1800" dirty="0"/>
              <a:t>COMMIT                                           ROLLBACK</a:t>
            </a:r>
            <a:endParaRPr lang="en-US" altLang="zh-CN" sz="1800" dirty="0"/>
          </a:p>
          <a:p>
            <a:pPr eaLnBrk="1" hangingPunct="1">
              <a:lnSpc>
                <a:spcPct val="150000"/>
              </a:lnSpc>
              <a:spcBef>
                <a:spcPts val="1200"/>
              </a:spcBef>
            </a:pPr>
            <a:r>
              <a:rPr lang="zh-CN" altLang="en-US" sz="2400" dirty="0"/>
              <a:t>隐式方式</a:t>
            </a:r>
            <a:endParaRPr lang="zh-CN" altLang="en-US" sz="2400" dirty="0"/>
          </a:p>
          <a:p>
            <a:pPr lvl="1" eaLnBrk="1" hangingPunct="1">
              <a:lnSpc>
                <a:spcPct val="150000"/>
              </a:lnSpc>
              <a:spcBef>
                <a:spcPct val="0"/>
              </a:spcBef>
              <a:buNone/>
            </a:pPr>
            <a:r>
              <a:rPr lang="zh-CN" altLang="en-US" dirty="0"/>
              <a:t>当用户没有显式地定义事务时，</a:t>
            </a:r>
            <a:endParaRPr lang="zh-CN" altLang="en-US" dirty="0"/>
          </a:p>
          <a:p>
            <a:pPr lvl="1" eaLnBrk="1" hangingPunct="1">
              <a:lnSpc>
                <a:spcPct val="150000"/>
              </a:lnSpc>
              <a:spcBef>
                <a:spcPct val="0"/>
              </a:spcBef>
              <a:buNone/>
            </a:pPr>
            <a:r>
              <a:rPr lang="zh-CN" altLang="en-US" dirty="0"/>
              <a:t>数据库管理系统按缺省规定自动划分事务</a:t>
            </a:r>
            <a:endParaRPr lang="zh-CN" altLang="en-US" dirty="0"/>
          </a:p>
        </p:txBody>
      </p:sp>
      <p:sp>
        <p:nvSpPr>
          <p:cNvPr id="7173" name="AutoShape 5"/>
          <p:cNvSpPr/>
          <p:nvPr/>
        </p:nvSpPr>
        <p:spPr>
          <a:xfrm>
            <a:off x="323850" y="3789363"/>
            <a:ext cx="5329238" cy="1657350"/>
          </a:xfrm>
          <a:prstGeom prst="borderCallout2">
            <a:avLst>
              <a:gd name="adj1" fmla="val 6898"/>
              <a:gd name="adj2" fmla="val 101431"/>
              <a:gd name="adj3" fmla="val 6898"/>
              <a:gd name="adj4" fmla="val 105421"/>
              <a:gd name="adj5" fmla="val -26819"/>
              <a:gd name="adj6" fmla="val 105394"/>
            </a:avLst>
          </a:prstGeom>
          <a:solidFill>
            <a:srgbClr val="FFFF00"/>
          </a:solidFill>
          <a:ln w="25400" cap="flat" cmpd="sng">
            <a:solidFill>
              <a:schemeClr val="tx1"/>
            </a:solidFill>
            <a:prstDash val="solid"/>
            <a:miter/>
            <a:headEnd type="none" w="med" len="med"/>
            <a:tailEnd type="none" w="med" len="med"/>
          </a:ln>
        </p:spPr>
        <p:txBody>
          <a:bodyPr anchor="ctr"/>
          <a:p>
            <a:pPr marL="452755" lvl="1" indent="-273050" eaLnBrk="1" hangingPunct="1">
              <a:buSzPct val="80000"/>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rPr>
              <a:t>事务异常终止</a:t>
            </a:r>
            <a:endParaRPr lang="zh-CN" altLang="en-US" b="1" dirty="0">
              <a:latin typeface="Times New Roman" panose="02020603050405020304" pitchFamily="18" charset="0"/>
              <a:ea typeface="宋体" panose="02010600030101010101" pitchFamily="2" charset="-122"/>
            </a:endParaRPr>
          </a:p>
          <a:p>
            <a:pPr marL="452755" lvl="1" indent="-273050" eaLnBrk="1" hangingPunct="1">
              <a:buSzPct val="80000"/>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rPr>
              <a:t>事务运行的过程中发生了故障，不能继续执行</a:t>
            </a:r>
            <a:endParaRPr lang="zh-CN" altLang="en-US" b="1" dirty="0">
              <a:latin typeface="Times New Roman" panose="02020603050405020304" pitchFamily="18" charset="0"/>
              <a:ea typeface="宋体" panose="02010600030101010101" pitchFamily="2" charset="-122"/>
            </a:endParaRPr>
          </a:p>
          <a:p>
            <a:pPr marL="452755" lvl="1" indent="-273050" eaLnBrk="1" hangingPunct="1">
              <a:buSzPct val="80000"/>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rPr>
              <a:t>系统将事务中对数据库的所有已完成的操作全部撤销 </a:t>
            </a:r>
            <a:endParaRPr lang="zh-CN" altLang="en-US" b="1" dirty="0">
              <a:latin typeface="Times New Roman" panose="02020603050405020304" pitchFamily="18" charset="0"/>
              <a:ea typeface="宋体" panose="02010600030101010101" pitchFamily="2" charset="-122"/>
            </a:endParaRPr>
          </a:p>
          <a:p>
            <a:pPr marL="452755" lvl="1" indent="-273050" eaLnBrk="1" hangingPunct="1">
              <a:buSzPct val="80000"/>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rPr>
              <a:t>事务滚回到</a:t>
            </a:r>
            <a:r>
              <a:rPr lang="zh-CN" altLang="en-US" b="1" dirty="0">
                <a:solidFill>
                  <a:srgbClr val="FF00FF"/>
                </a:solidFill>
                <a:latin typeface="Times New Roman" panose="02020603050405020304" pitchFamily="18" charset="0"/>
                <a:ea typeface="宋体" panose="02010600030101010101" pitchFamily="2" charset="-122"/>
              </a:rPr>
              <a:t>开始</a:t>
            </a:r>
            <a:r>
              <a:rPr lang="zh-CN" altLang="en-US" b="1" dirty="0">
                <a:latin typeface="Times New Roman" panose="02020603050405020304" pitchFamily="18" charset="0"/>
                <a:ea typeface="宋体" panose="02010600030101010101" pitchFamily="2" charset="-122"/>
              </a:rPr>
              <a:t>时的状态</a:t>
            </a:r>
            <a:endParaRPr lang="zh-CN" altLang="en-US" b="1" dirty="0">
              <a:latin typeface="Times New Roman" panose="02020603050405020304" pitchFamily="18" charset="0"/>
              <a:ea typeface="宋体" panose="02010600030101010101" pitchFamily="2" charset="-122"/>
            </a:endParaRPr>
          </a:p>
        </p:txBody>
      </p:sp>
      <p:sp>
        <p:nvSpPr>
          <p:cNvPr id="7174" name="AutoShape 7"/>
          <p:cNvSpPr/>
          <p:nvPr/>
        </p:nvSpPr>
        <p:spPr>
          <a:xfrm>
            <a:off x="2339975" y="3573463"/>
            <a:ext cx="5324475" cy="1584325"/>
          </a:xfrm>
          <a:prstGeom prst="borderCallout2">
            <a:avLst>
              <a:gd name="adj1" fmla="val 7213"/>
              <a:gd name="adj2" fmla="val -1431"/>
              <a:gd name="adj3" fmla="val 7213"/>
              <a:gd name="adj4" fmla="val -6736"/>
              <a:gd name="adj5" fmla="val -13625"/>
              <a:gd name="adj6" fmla="val -12255"/>
            </a:avLst>
          </a:prstGeom>
          <a:solidFill>
            <a:srgbClr val="FFFF00"/>
          </a:solidFill>
          <a:ln w="25400" cap="flat" cmpd="sng">
            <a:solidFill>
              <a:schemeClr val="tx1"/>
            </a:solidFill>
            <a:prstDash val="solid"/>
            <a:miter/>
            <a:headEnd type="none" w="med" len="med"/>
            <a:tailEnd type="none" w="med" len="med"/>
          </a:ln>
        </p:spPr>
        <p:txBody>
          <a:bodyPr anchor="ctr"/>
          <a:p>
            <a:pPr lvl="1" indent="0" eaLnBrk="1" hangingPunct="1">
              <a:buSzPct val="85000"/>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rPr>
              <a:t>事务正常结束   </a:t>
            </a:r>
            <a:endParaRPr lang="zh-CN" altLang="en-US" b="1" dirty="0">
              <a:latin typeface="Times New Roman" panose="02020603050405020304" pitchFamily="18" charset="0"/>
              <a:ea typeface="宋体" panose="02010600030101010101" pitchFamily="2" charset="-122"/>
            </a:endParaRPr>
          </a:p>
          <a:p>
            <a:pPr lvl="1" indent="0" eaLnBrk="1" hangingPunct="1">
              <a:buSzPct val="85000"/>
              <a:buFont typeface="Wingdings" panose="05000000000000000000" pitchFamily="2" charset="2"/>
              <a:buChar char="l"/>
            </a:pPr>
            <a:r>
              <a:rPr lang="zh-CN" altLang="en-US" b="1" dirty="0">
                <a:solidFill>
                  <a:srgbClr val="FF00FF"/>
                </a:solidFill>
                <a:latin typeface="Times New Roman" panose="02020603050405020304" pitchFamily="18" charset="0"/>
                <a:ea typeface="宋体" panose="02010600030101010101" pitchFamily="2" charset="-122"/>
              </a:rPr>
              <a:t>提交</a:t>
            </a:r>
            <a:r>
              <a:rPr lang="zh-CN" altLang="en-US" b="1" dirty="0">
                <a:latin typeface="Times New Roman" panose="02020603050405020304" pitchFamily="18" charset="0"/>
                <a:ea typeface="宋体" panose="02010600030101010101" pitchFamily="2" charset="-122"/>
              </a:rPr>
              <a:t>事务的所有操作（</a:t>
            </a:r>
            <a:r>
              <a:rPr lang="zh-CN" altLang="en-US" b="1" dirty="0">
                <a:solidFill>
                  <a:srgbClr val="FF00FF"/>
                </a:solidFill>
                <a:latin typeface="Times New Roman" panose="02020603050405020304" pitchFamily="18" charset="0"/>
                <a:ea typeface="宋体" panose="02010600030101010101" pitchFamily="2" charset="-122"/>
              </a:rPr>
              <a:t>读</a:t>
            </a:r>
            <a:r>
              <a:rPr lang="en-US" altLang="zh-CN" b="1" dirty="0">
                <a:solidFill>
                  <a:srgbClr val="FF00FF"/>
                </a:solidFill>
                <a:latin typeface="Times New Roman" panose="02020603050405020304" pitchFamily="18" charset="0"/>
                <a:ea typeface="宋体" panose="02010600030101010101" pitchFamily="2" charset="-122"/>
              </a:rPr>
              <a:t>+</a:t>
            </a:r>
            <a:r>
              <a:rPr lang="zh-CN" altLang="en-US" b="1" dirty="0">
                <a:solidFill>
                  <a:srgbClr val="FF00FF"/>
                </a:solidFill>
                <a:latin typeface="Times New Roman" panose="02020603050405020304" pitchFamily="18" charset="0"/>
                <a:ea typeface="宋体" panose="02010600030101010101" pitchFamily="2" charset="-122"/>
              </a:rPr>
              <a:t>更新</a:t>
            </a:r>
            <a:r>
              <a:rPr lang="zh-CN" altLang="en-US" b="1" dirty="0">
                <a:latin typeface="Times New Roman" panose="02020603050405020304" pitchFamily="18" charset="0"/>
                <a:ea typeface="宋体" panose="02010600030101010101" pitchFamily="2" charset="-122"/>
              </a:rPr>
              <a:t>）</a:t>
            </a:r>
            <a:endParaRPr lang="zh-CN" altLang="en-US" b="1" dirty="0">
              <a:latin typeface="Times New Roman" panose="02020603050405020304" pitchFamily="18" charset="0"/>
              <a:ea typeface="宋体" panose="02010600030101010101" pitchFamily="2" charset="-122"/>
            </a:endParaRPr>
          </a:p>
          <a:p>
            <a:pPr lvl="1" indent="0" eaLnBrk="1" hangingPunct="1">
              <a:buSzPct val="85000"/>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rPr>
              <a:t>事务中所有对数据库的更新写回到磁盘上的物理数据库中</a:t>
            </a:r>
            <a:endParaRPr lang="zh-CN" altLang="en-US" b="1" dirty="0">
              <a:latin typeface="Times New Roman" panose="02020603050405020304" pitchFamily="18" charset="0"/>
              <a:ea typeface="宋体" panose="02010600030101010101" pitchFamily="2" charset="-122"/>
            </a:endParaRPr>
          </a:p>
          <a:p>
            <a:pPr marL="342900" indent="-342900" algn="ctr">
              <a:buFont typeface="Wingdings" panose="05000000000000000000" pitchFamily="2" charset="2"/>
              <a:buNone/>
            </a:pPr>
            <a:endParaRPr lang="en-US" altLang="zh-CN" b="1"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172">
                                            <p:txEl>
                                              <p:charRg st="0" end="7"/>
                                            </p:txEl>
                                          </p:spTgt>
                                        </p:tgtEl>
                                        <p:attrNameLst>
                                          <p:attrName>style.visibility</p:attrName>
                                        </p:attrNameLst>
                                      </p:cBhvr>
                                      <p:to>
                                        <p:strVal val="visible"/>
                                      </p:to>
                                    </p:set>
                                    <p:anim calcmode="lin" valueType="num">
                                      <p:cBhvr additive="base">
                                        <p:cTn id="7" dur="500" fill="hold"/>
                                        <p:tgtEl>
                                          <p:spTgt spid="7172">
                                            <p:txEl>
                                              <p:charRg st="0"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2">
                                            <p:txEl>
                                              <p:charRg st="0" end="7"/>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7172">
                                            <p:txEl>
                                              <p:charRg st="7" end="64"/>
                                            </p:txEl>
                                          </p:spTgt>
                                        </p:tgtEl>
                                        <p:attrNameLst>
                                          <p:attrName>style.visibility</p:attrName>
                                        </p:attrNameLst>
                                      </p:cBhvr>
                                      <p:to>
                                        <p:strVal val="visible"/>
                                      </p:to>
                                    </p:set>
                                    <p:anim calcmode="lin" valueType="num">
                                      <p:cBhvr additive="base">
                                        <p:cTn id="11" dur="500" fill="hold"/>
                                        <p:tgtEl>
                                          <p:spTgt spid="7172">
                                            <p:txEl>
                                              <p:charRg st="7" end="6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72">
                                            <p:txEl>
                                              <p:charRg st="7" end="64"/>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7172">
                                            <p:txEl>
                                              <p:charRg st="64" end="134"/>
                                            </p:txEl>
                                          </p:spTgt>
                                        </p:tgtEl>
                                        <p:attrNameLst>
                                          <p:attrName>style.visibility</p:attrName>
                                        </p:attrNameLst>
                                      </p:cBhvr>
                                      <p:to>
                                        <p:strVal val="visible"/>
                                      </p:to>
                                    </p:set>
                                    <p:anim calcmode="lin" valueType="num">
                                      <p:cBhvr additive="base">
                                        <p:cTn id="15" dur="500" fill="hold"/>
                                        <p:tgtEl>
                                          <p:spTgt spid="7172">
                                            <p:txEl>
                                              <p:charRg st="64" end="13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172">
                                            <p:txEl>
                                              <p:charRg st="64" end="134"/>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7172">
                                            <p:txEl>
                                              <p:charRg st="134" end="204"/>
                                            </p:txEl>
                                          </p:spTgt>
                                        </p:tgtEl>
                                        <p:attrNameLst>
                                          <p:attrName>style.visibility</p:attrName>
                                        </p:attrNameLst>
                                      </p:cBhvr>
                                      <p:to>
                                        <p:strVal val="visible"/>
                                      </p:to>
                                    </p:set>
                                    <p:anim calcmode="lin" valueType="num">
                                      <p:cBhvr additive="base">
                                        <p:cTn id="19" dur="500" fill="hold"/>
                                        <p:tgtEl>
                                          <p:spTgt spid="7172">
                                            <p:txEl>
                                              <p:charRg st="134" end="20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2">
                                            <p:txEl>
                                              <p:charRg st="134" end="204"/>
                                            </p:tx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7172">
                                            <p:txEl>
                                              <p:charRg st="204" end="269"/>
                                            </p:txEl>
                                          </p:spTgt>
                                        </p:tgtEl>
                                        <p:attrNameLst>
                                          <p:attrName>style.visibility</p:attrName>
                                        </p:attrNameLst>
                                      </p:cBhvr>
                                      <p:to>
                                        <p:strVal val="visible"/>
                                      </p:to>
                                    </p:set>
                                    <p:anim calcmode="lin" valueType="num">
                                      <p:cBhvr additive="base">
                                        <p:cTn id="23" dur="500" fill="hold"/>
                                        <p:tgtEl>
                                          <p:spTgt spid="7172">
                                            <p:txEl>
                                              <p:charRg st="204" end="26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172">
                                            <p:txEl>
                                              <p:charRg st="204" end="269"/>
                                            </p:txEl>
                                          </p:spTgt>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7172">
                                            <p:txEl>
                                              <p:charRg st="269" end="332"/>
                                            </p:txEl>
                                          </p:spTgt>
                                        </p:tgtEl>
                                        <p:attrNameLst>
                                          <p:attrName>style.visibility</p:attrName>
                                        </p:attrNameLst>
                                      </p:cBhvr>
                                      <p:to>
                                        <p:strVal val="visible"/>
                                      </p:to>
                                    </p:set>
                                    <p:anim calcmode="lin" valueType="num">
                                      <p:cBhvr additive="base">
                                        <p:cTn id="27" dur="500" fill="hold"/>
                                        <p:tgtEl>
                                          <p:spTgt spid="7172">
                                            <p:txEl>
                                              <p:charRg st="269" end="33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172">
                                            <p:txEl>
                                              <p:charRg st="269" end="332"/>
                                            </p:txEl>
                                          </p:spTgt>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7174"/>
                                        </p:tgtEl>
                                        <p:attrNameLst>
                                          <p:attrName>style.visibility</p:attrName>
                                        </p:attrNameLst>
                                      </p:cBhvr>
                                      <p:to>
                                        <p:strVal val="visible"/>
                                      </p:to>
                                    </p:set>
                                    <p:animEffect transition="in" filter="blinds(horizontal)">
                                      <p:cBhvr>
                                        <p:cTn id="33" dur="500"/>
                                        <p:tgtEl>
                                          <p:spTgt spid="7174"/>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0" nodeType="clickEffect">
                                  <p:stCondLst>
                                    <p:cond delay="0"/>
                                  </p:stCondLst>
                                  <p:childTnLst>
                                    <p:set>
                                      <p:cBhvr>
                                        <p:cTn id="37" dur="1" fill="hold">
                                          <p:stCondLst>
                                            <p:cond delay="0"/>
                                          </p:stCondLst>
                                        </p:cTn>
                                        <p:tgtEl>
                                          <p:spTgt spid="7174"/>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173"/>
                                        </p:tgtEl>
                                        <p:attrNameLst>
                                          <p:attrName>style.visibility</p:attrName>
                                        </p:attrNameLst>
                                      </p:cBhvr>
                                      <p:to>
                                        <p:strVal val="visible"/>
                                      </p:to>
                                    </p:set>
                                    <p:animEffect transition="in" filter="blinds(horizontal)">
                                      <p:cBhvr>
                                        <p:cTn id="42" dur="500"/>
                                        <p:tgtEl>
                                          <p:spTgt spid="717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717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7172">
                                            <p:txEl>
                                              <p:charRg st="332" end="337"/>
                                            </p:txEl>
                                          </p:spTgt>
                                        </p:tgtEl>
                                        <p:attrNameLst>
                                          <p:attrName>style.visibility</p:attrName>
                                        </p:attrNameLst>
                                      </p:cBhvr>
                                      <p:to>
                                        <p:strVal val="visible"/>
                                      </p:to>
                                    </p:set>
                                    <p:anim calcmode="lin" valueType="num">
                                      <p:cBhvr additive="base">
                                        <p:cTn id="51" dur="500" fill="hold"/>
                                        <p:tgtEl>
                                          <p:spTgt spid="7172">
                                            <p:txEl>
                                              <p:charRg st="332" end="33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172">
                                            <p:txEl>
                                              <p:charRg st="332" end="337"/>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7172">
                                            <p:txEl>
                                              <p:charRg st="337" end="352"/>
                                            </p:txEl>
                                          </p:spTgt>
                                        </p:tgtEl>
                                        <p:attrNameLst>
                                          <p:attrName>style.visibility</p:attrName>
                                        </p:attrNameLst>
                                      </p:cBhvr>
                                      <p:to>
                                        <p:strVal val="visible"/>
                                      </p:to>
                                    </p:set>
                                    <p:anim calcmode="lin" valueType="num">
                                      <p:cBhvr additive="base">
                                        <p:cTn id="55" dur="500" fill="hold"/>
                                        <p:tgtEl>
                                          <p:spTgt spid="7172">
                                            <p:txEl>
                                              <p:charRg st="337" end="35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172">
                                            <p:txEl>
                                              <p:charRg st="337" end="352"/>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172">
                                            <p:txEl>
                                              <p:charRg st="352" end="371"/>
                                            </p:txEl>
                                          </p:spTgt>
                                        </p:tgtEl>
                                        <p:attrNameLst>
                                          <p:attrName>style.visibility</p:attrName>
                                        </p:attrNameLst>
                                      </p:cBhvr>
                                      <p:to>
                                        <p:strVal val="visible"/>
                                      </p:to>
                                    </p:set>
                                    <p:anim calcmode="lin" valueType="num">
                                      <p:cBhvr additive="base">
                                        <p:cTn id="59" dur="500" fill="hold"/>
                                        <p:tgtEl>
                                          <p:spTgt spid="7172">
                                            <p:txEl>
                                              <p:charRg st="352" end="37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7172">
                                            <p:txEl>
                                              <p:charRg st="352" end="37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allAtOnce"/>
      <p:bldP spid="7173" grpId="0" bldLvl="0" animBg="1"/>
      <p:bldP spid="7173" grpId="1" animBg="1"/>
      <p:bldP spid="7174"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54274" name="Rectangle 2"/>
          <p:cNvSpPr>
            <a:spLocks noGrp="1"/>
          </p:cNvSpPr>
          <p:nvPr>
            <p:ph type="title"/>
          </p:nvPr>
        </p:nvSpPr>
        <p:spPr>
          <a:xfrm>
            <a:off x="842963" y="255588"/>
            <a:ext cx="7391400" cy="563562"/>
          </a:xfrm>
          <a:ln/>
        </p:spPr>
        <p:txBody>
          <a:bodyPr vert="horz" wrap="square" lIns="91440" tIns="45720" rIns="91440" bIns="45720" anchor="ctr"/>
          <a:p>
            <a:pPr eaLnBrk="1" hangingPunct="1"/>
            <a:r>
              <a:rPr lang="en-US" altLang="zh-CN" sz="3600" dirty="0"/>
              <a:t>1.</a:t>
            </a:r>
            <a:r>
              <a:rPr lang="zh-CN" altLang="en-US" sz="3600" dirty="0"/>
              <a:t>日志文件的格式和内容</a:t>
            </a:r>
            <a:endParaRPr lang="zh-CN" altLang="en-US" sz="3600" dirty="0"/>
          </a:p>
        </p:txBody>
      </p:sp>
      <p:sp>
        <p:nvSpPr>
          <p:cNvPr id="54275" name="Rectangle 3"/>
          <p:cNvSpPr>
            <a:spLocks noGrp="1"/>
          </p:cNvSpPr>
          <p:nvPr>
            <p:ph type="body"/>
          </p:nvPr>
        </p:nvSpPr>
        <p:spPr>
          <a:xfrm>
            <a:off x="457200" y="1125538"/>
            <a:ext cx="8362950" cy="5199062"/>
          </a:xfrm>
          <a:ln/>
        </p:spPr>
        <p:txBody>
          <a:bodyPr vert="horz" wrap="square" lIns="91440" tIns="45720" rIns="91440" bIns="45720" anchor="t"/>
          <a:p>
            <a:pPr eaLnBrk="1" hangingPunct="1">
              <a:lnSpc>
                <a:spcPct val="130000"/>
              </a:lnSpc>
            </a:pPr>
            <a:r>
              <a:rPr lang="zh-CN" altLang="en-US" dirty="0"/>
              <a:t>什么是日志文件</a:t>
            </a:r>
            <a:endParaRPr lang="en-US" altLang="zh-CN" sz="2400" dirty="0"/>
          </a:p>
          <a:p>
            <a:pPr lvl="1" eaLnBrk="1" hangingPunct="1">
              <a:lnSpc>
                <a:spcPct val="130000"/>
              </a:lnSpc>
            </a:pPr>
            <a:r>
              <a:rPr lang="zh-CN" altLang="en-US" dirty="0"/>
              <a:t>日志文件</a:t>
            </a:r>
            <a:r>
              <a:rPr lang="en-US" altLang="zh-CN" dirty="0"/>
              <a:t>(log file)</a:t>
            </a:r>
            <a:r>
              <a:rPr lang="zh-CN" altLang="en-US" dirty="0"/>
              <a:t>是用来记录事务对数据库的更新操作的文件</a:t>
            </a:r>
            <a:endParaRPr lang="zh-CN" altLang="en-US" dirty="0"/>
          </a:p>
          <a:p>
            <a:pPr lvl="1" eaLnBrk="1" hangingPunct="1">
              <a:lnSpc>
                <a:spcPct val="130000"/>
              </a:lnSpc>
              <a:buNone/>
            </a:pPr>
            <a:endParaRPr lang="zh-CN" altLang="en-US" sz="2000" dirty="0"/>
          </a:p>
          <a:p>
            <a:pPr eaLnBrk="1" hangingPunct="1">
              <a:lnSpc>
                <a:spcPct val="130000"/>
              </a:lnSpc>
            </a:pPr>
            <a:r>
              <a:rPr lang="zh-CN" altLang="en-US" dirty="0"/>
              <a:t>日志文件的格式</a:t>
            </a:r>
            <a:endParaRPr lang="zh-CN" altLang="en-US" dirty="0"/>
          </a:p>
          <a:p>
            <a:pPr lvl="1" eaLnBrk="1" hangingPunct="1">
              <a:lnSpc>
                <a:spcPct val="130000"/>
              </a:lnSpc>
            </a:pPr>
            <a:r>
              <a:rPr lang="zh-CN" altLang="en-US" dirty="0"/>
              <a:t>以记录为单位的日志文件</a:t>
            </a:r>
            <a:endParaRPr lang="zh-CN" altLang="en-US" dirty="0"/>
          </a:p>
          <a:p>
            <a:pPr lvl="1" eaLnBrk="1" hangingPunct="1">
              <a:lnSpc>
                <a:spcPct val="130000"/>
              </a:lnSpc>
            </a:pPr>
            <a:r>
              <a:rPr lang="zh-CN" altLang="en-US" dirty="0"/>
              <a:t>以数据块为单位的日志文件</a:t>
            </a:r>
            <a:endParaRPr lang="zh-CN" altLang="en-US" sz="20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55298" name="Rectangle 2"/>
          <p:cNvSpPr>
            <a:spLocks noGrp="1"/>
          </p:cNvSpPr>
          <p:nvPr>
            <p:ph type="title"/>
          </p:nvPr>
        </p:nvSpPr>
        <p:spPr>
          <a:xfrm>
            <a:off x="914400" y="201613"/>
            <a:ext cx="7391400" cy="563562"/>
          </a:xfrm>
          <a:ln/>
        </p:spPr>
        <p:txBody>
          <a:bodyPr vert="horz" wrap="square" lIns="91440" tIns="45720" rIns="91440" bIns="45720" anchor="ctr"/>
          <a:p>
            <a:pPr eaLnBrk="1" hangingPunct="1"/>
            <a:r>
              <a:rPr lang="zh-CN" altLang="en-US" sz="3600" dirty="0"/>
              <a:t>日志文件的格式和内容（续）</a:t>
            </a:r>
            <a:endParaRPr lang="zh-CN" altLang="en-US" sz="3600" dirty="0"/>
          </a:p>
        </p:txBody>
      </p:sp>
      <p:sp>
        <p:nvSpPr>
          <p:cNvPr id="55299" name="Rectangle 3"/>
          <p:cNvSpPr>
            <a:spLocks noGrp="1"/>
          </p:cNvSpPr>
          <p:nvPr>
            <p:ph type="body"/>
          </p:nvPr>
        </p:nvSpPr>
        <p:spPr>
          <a:xfrm>
            <a:off x="457200" y="1268413"/>
            <a:ext cx="8229600" cy="5056187"/>
          </a:xfrm>
          <a:ln/>
        </p:spPr>
        <p:txBody>
          <a:bodyPr vert="horz" wrap="square" lIns="91440" tIns="45720" rIns="91440" bIns="45720" anchor="t"/>
          <a:p>
            <a:pPr eaLnBrk="1" hangingPunct="1">
              <a:lnSpc>
                <a:spcPct val="140000"/>
              </a:lnSpc>
            </a:pPr>
            <a:r>
              <a:rPr lang="zh-CN" altLang="en-US" dirty="0"/>
              <a:t>以记录为单位的日志文件内容</a:t>
            </a:r>
            <a:endParaRPr lang="zh-CN" altLang="en-US" dirty="0"/>
          </a:p>
          <a:p>
            <a:pPr lvl="1" eaLnBrk="1" hangingPunct="1">
              <a:lnSpc>
                <a:spcPct val="140000"/>
              </a:lnSpc>
              <a:spcBef>
                <a:spcPct val="50000"/>
              </a:spcBef>
            </a:pPr>
            <a:r>
              <a:rPr lang="zh-CN" altLang="en-US" dirty="0"/>
              <a:t>各个事务的开始标记</a:t>
            </a:r>
            <a:r>
              <a:rPr lang="en-US" altLang="zh-CN" dirty="0"/>
              <a:t>(BEGIN TRANSACTION)</a:t>
            </a:r>
            <a:endParaRPr lang="en-US" altLang="zh-CN" dirty="0"/>
          </a:p>
          <a:p>
            <a:pPr lvl="1" eaLnBrk="1" hangingPunct="1">
              <a:lnSpc>
                <a:spcPct val="140000"/>
              </a:lnSpc>
              <a:spcBef>
                <a:spcPct val="50000"/>
              </a:spcBef>
            </a:pPr>
            <a:r>
              <a:rPr lang="zh-CN" altLang="en-US" dirty="0"/>
              <a:t>各个事务的结束标记</a:t>
            </a:r>
            <a:r>
              <a:rPr lang="en-US" altLang="zh-CN" dirty="0"/>
              <a:t>(COMMIT</a:t>
            </a:r>
            <a:r>
              <a:rPr lang="zh-CN" altLang="en-US" dirty="0"/>
              <a:t>或</a:t>
            </a:r>
            <a:r>
              <a:rPr lang="en-US" altLang="zh-CN" dirty="0"/>
              <a:t>ROLLBACK)</a:t>
            </a:r>
            <a:endParaRPr lang="en-US" altLang="zh-CN" dirty="0"/>
          </a:p>
          <a:p>
            <a:pPr lvl="1" eaLnBrk="1" hangingPunct="1">
              <a:lnSpc>
                <a:spcPct val="140000"/>
              </a:lnSpc>
              <a:spcBef>
                <a:spcPct val="50000"/>
              </a:spcBef>
            </a:pPr>
            <a:r>
              <a:rPr lang="zh-CN" altLang="en-US" dirty="0"/>
              <a:t>各个事务的所有更新操作</a:t>
            </a:r>
            <a:endParaRPr lang="zh-CN" altLang="en-US" dirty="0"/>
          </a:p>
          <a:p>
            <a:pPr eaLnBrk="1" hangingPunct="1">
              <a:lnSpc>
                <a:spcPct val="140000"/>
              </a:lnSpc>
              <a:spcBef>
                <a:spcPct val="50000"/>
              </a:spcBef>
              <a:buNone/>
            </a:pPr>
            <a:r>
              <a:rPr lang="zh-CN" altLang="en-US" sz="2400" dirty="0"/>
              <a:t>     以上均作为日志文件中的一个日志记录 </a:t>
            </a:r>
            <a:r>
              <a:rPr lang="en-US" altLang="zh-CN" sz="2400" dirty="0"/>
              <a:t>(log  record)</a:t>
            </a:r>
            <a:endParaRPr lang="en-US" altLang="zh-CN" sz="2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56322" name="Rectangle 2"/>
          <p:cNvSpPr>
            <a:spLocks noGrp="1"/>
          </p:cNvSpPr>
          <p:nvPr>
            <p:ph type="title"/>
          </p:nvPr>
        </p:nvSpPr>
        <p:spPr>
          <a:xfrm>
            <a:off x="914400" y="188913"/>
            <a:ext cx="7391400" cy="563562"/>
          </a:xfrm>
          <a:ln/>
        </p:spPr>
        <p:txBody>
          <a:bodyPr vert="horz" wrap="square" lIns="91440" tIns="45720" rIns="91440" bIns="45720" anchor="ctr"/>
          <a:p>
            <a:pPr eaLnBrk="1" hangingPunct="1"/>
            <a:r>
              <a:rPr lang="zh-CN" altLang="en-US" sz="3600" dirty="0"/>
              <a:t>日志文件的格式和内容（续）</a:t>
            </a:r>
            <a:endParaRPr lang="zh-CN" altLang="en-US" sz="3600" dirty="0"/>
          </a:p>
        </p:txBody>
      </p:sp>
      <p:sp>
        <p:nvSpPr>
          <p:cNvPr id="56323" name="Rectangle 3"/>
          <p:cNvSpPr>
            <a:spLocks noGrp="1"/>
          </p:cNvSpPr>
          <p:nvPr>
            <p:ph type="body"/>
          </p:nvPr>
        </p:nvSpPr>
        <p:spPr>
          <a:xfrm>
            <a:off x="755650" y="1268413"/>
            <a:ext cx="8064500" cy="4835525"/>
          </a:xfrm>
          <a:ln/>
        </p:spPr>
        <p:txBody>
          <a:bodyPr vert="horz" wrap="square" lIns="91440" tIns="45720" rIns="91440" bIns="45720" anchor="t"/>
          <a:p>
            <a:pPr eaLnBrk="1" hangingPunct="1"/>
            <a:r>
              <a:rPr lang="zh-CN" altLang="en-US" dirty="0"/>
              <a:t>以记录为单位的日志文件，每条日志记录的内容</a:t>
            </a:r>
            <a:endParaRPr lang="zh-CN" altLang="en-US" sz="2400" dirty="0"/>
          </a:p>
          <a:p>
            <a:pPr lvl="1" eaLnBrk="1" hangingPunct="1">
              <a:lnSpc>
                <a:spcPct val="160000"/>
              </a:lnSpc>
            </a:pPr>
            <a:r>
              <a:rPr lang="zh-CN" altLang="en-US" dirty="0"/>
              <a:t>事务标识（标明是哪个事务） </a:t>
            </a:r>
            <a:endParaRPr lang="zh-CN" altLang="en-US" dirty="0"/>
          </a:p>
          <a:p>
            <a:pPr lvl="1" eaLnBrk="1" hangingPunct="1">
              <a:lnSpc>
                <a:spcPct val="160000"/>
              </a:lnSpc>
            </a:pPr>
            <a:r>
              <a:rPr lang="zh-CN" altLang="en-US" dirty="0"/>
              <a:t>操作类型（插入、删除或修改）</a:t>
            </a:r>
            <a:endParaRPr lang="zh-CN" altLang="en-US" dirty="0"/>
          </a:p>
          <a:p>
            <a:pPr lvl="1" eaLnBrk="1" hangingPunct="1">
              <a:lnSpc>
                <a:spcPct val="160000"/>
              </a:lnSpc>
            </a:pPr>
            <a:r>
              <a:rPr lang="zh-CN" altLang="en-US" dirty="0"/>
              <a:t>操作对象（记录</a:t>
            </a:r>
            <a:r>
              <a:rPr lang="en-US" altLang="zh-CN" dirty="0"/>
              <a:t>ID</a:t>
            </a:r>
            <a:r>
              <a:rPr lang="zh-CN" altLang="en-US" dirty="0"/>
              <a:t>、</a:t>
            </a:r>
            <a:r>
              <a:rPr lang="en-US" altLang="zh-CN" dirty="0"/>
              <a:t>Block NO.</a:t>
            </a:r>
            <a:r>
              <a:rPr lang="zh-CN" altLang="en-US" dirty="0"/>
              <a:t>）</a:t>
            </a:r>
            <a:endParaRPr lang="zh-CN" altLang="en-US" dirty="0"/>
          </a:p>
          <a:p>
            <a:pPr lvl="1" eaLnBrk="1" hangingPunct="1">
              <a:lnSpc>
                <a:spcPct val="160000"/>
              </a:lnSpc>
            </a:pPr>
            <a:r>
              <a:rPr lang="zh-CN" altLang="en-US" dirty="0"/>
              <a:t>更新前数据的旧值（对插入操作而言，此项为空值）</a:t>
            </a:r>
            <a:endParaRPr lang="zh-CN" altLang="en-US" dirty="0"/>
          </a:p>
          <a:p>
            <a:pPr lvl="1" eaLnBrk="1" hangingPunct="1">
              <a:lnSpc>
                <a:spcPct val="160000"/>
              </a:lnSpc>
            </a:pPr>
            <a:r>
              <a:rPr lang="zh-CN" altLang="en-US" dirty="0"/>
              <a:t>更新后数据的新值（对删除操作而言</a:t>
            </a:r>
            <a:r>
              <a:rPr lang="en-US" altLang="zh-CN" dirty="0"/>
              <a:t>, </a:t>
            </a:r>
            <a:r>
              <a:rPr lang="zh-CN" altLang="en-US" dirty="0"/>
              <a:t>此项为空值）</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57346"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日志文件的格式和内容（续）</a:t>
            </a:r>
            <a:endParaRPr lang="zh-CN" altLang="en-US" sz="3600" dirty="0"/>
          </a:p>
        </p:txBody>
      </p:sp>
      <p:sp>
        <p:nvSpPr>
          <p:cNvPr id="57347" name="Rectangle 3"/>
          <p:cNvSpPr>
            <a:spLocks noGrp="1"/>
          </p:cNvSpPr>
          <p:nvPr>
            <p:ph type="body"/>
          </p:nvPr>
        </p:nvSpPr>
        <p:spPr>
          <a:xfrm>
            <a:off x="755650" y="1196975"/>
            <a:ext cx="7772400" cy="4833938"/>
          </a:xfrm>
          <a:ln/>
        </p:spPr>
        <p:txBody>
          <a:bodyPr vert="horz" wrap="square" lIns="91440" tIns="45720" rIns="91440" bIns="45720" anchor="t"/>
          <a:p>
            <a:pPr eaLnBrk="1" hangingPunct="1"/>
            <a:r>
              <a:rPr lang="zh-CN" altLang="en-US" dirty="0"/>
              <a:t>以数据块为单位的日志文件，每条日志记录的内容</a:t>
            </a:r>
            <a:endParaRPr lang="zh-CN" altLang="en-US" sz="2400" dirty="0"/>
          </a:p>
          <a:p>
            <a:pPr lvl="1" eaLnBrk="1" hangingPunct="1">
              <a:spcBef>
                <a:spcPct val="60000"/>
              </a:spcBef>
            </a:pPr>
            <a:r>
              <a:rPr lang="zh-CN" altLang="en-US" dirty="0"/>
              <a:t>事务标识</a:t>
            </a:r>
            <a:endParaRPr lang="zh-CN" altLang="en-US" dirty="0"/>
          </a:p>
          <a:p>
            <a:pPr lvl="1" eaLnBrk="1" hangingPunct="1">
              <a:spcBef>
                <a:spcPct val="60000"/>
              </a:spcBef>
            </a:pPr>
            <a:r>
              <a:rPr lang="zh-CN" altLang="en-US" dirty="0"/>
              <a:t>被更新的数据块</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58370"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en-US" altLang="zh-CN" sz="3600" dirty="0"/>
              <a:t>2.</a:t>
            </a:r>
            <a:r>
              <a:rPr lang="zh-CN" altLang="en-US" sz="3600" dirty="0"/>
              <a:t>日志文件的作用</a:t>
            </a:r>
            <a:endParaRPr lang="zh-CN" altLang="en-US" sz="3600" dirty="0"/>
          </a:p>
        </p:txBody>
      </p:sp>
      <p:sp>
        <p:nvSpPr>
          <p:cNvPr id="58371" name="Rectangle 3"/>
          <p:cNvSpPr>
            <a:spLocks noGrp="1"/>
          </p:cNvSpPr>
          <p:nvPr>
            <p:ph type="body"/>
          </p:nvPr>
        </p:nvSpPr>
        <p:spPr>
          <a:xfrm>
            <a:off x="457200" y="1268413"/>
            <a:ext cx="8229600" cy="5056187"/>
          </a:xfrm>
          <a:ln/>
        </p:spPr>
        <p:txBody>
          <a:bodyPr vert="horz" wrap="square" lIns="91440" tIns="45720" rIns="91440" bIns="45720" anchor="t"/>
          <a:p>
            <a:pPr eaLnBrk="1" hangingPunct="1">
              <a:lnSpc>
                <a:spcPct val="110000"/>
              </a:lnSpc>
            </a:pPr>
            <a:r>
              <a:rPr lang="zh-CN" altLang="en-US" dirty="0"/>
              <a:t>用途</a:t>
            </a:r>
            <a:endParaRPr lang="zh-CN" altLang="en-US" dirty="0"/>
          </a:p>
          <a:p>
            <a:pPr lvl="1" eaLnBrk="1" hangingPunct="1">
              <a:lnSpc>
                <a:spcPct val="130000"/>
              </a:lnSpc>
            </a:pPr>
            <a:r>
              <a:rPr lang="zh-CN" altLang="en-US" dirty="0"/>
              <a:t>进行事务故障恢复</a:t>
            </a:r>
            <a:endParaRPr lang="zh-CN" altLang="en-US" dirty="0"/>
          </a:p>
          <a:p>
            <a:pPr lvl="1" eaLnBrk="1" hangingPunct="1">
              <a:lnSpc>
                <a:spcPct val="130000"/>
              </a:lnSpc>
            </a:pPr>
            <a:r>
              <a:rPr lang="zh-CN" altLang="en-US" dirty="0"/>
              <a:t>进行系统故障恢复</a:t>
            </a:r>
            <a:endParaRPr lang="zh-CN" altLang="en-US" dirty="0"/>
          </a:p>
          <a:p>
            <a:pPr lvl="1" eaLnBrk="1" hangingPunct="1">
              <a:lnSpc>
                <a:spcPct val="130000"/>
              </a:lnSpc>
            </a:pPr>
            <a:r>
              <a:rPr lang="zh-CN" altLang="en-US" dirty="0"/>
              <a:t>协助后备副本进行介质故障恢复</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59394"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日志文件的作用（续）</a:t>
            </a:r>
            <a:endParaRPr lang="zh-CN" altLang="en-US" sz="3600" dirty="0"/>
          </a:p>
        </p:txBody>
      </p:sp>
      <p:sp>
        <p:nvSpPr>
          <p:cNvPr id="59395" name="Rectangle 3"/>
          <p:cNvSpPr>
            <a:spLocks noGrp="1"/>
          </p:cNvSpPr>
          <p:nvPr>
            <p:ph type="body"/>
          </p:nvPr>
        </p:nvSpPr>
        <p:spPr>
          <a:xfrm>
            <a:off x="457200" y="1196975"/>
            <a:ext cx="8229600" cy="5127625"/>
          </a:xfrm>
          <a:ln/>
        </p:spPr>
        <p:txBody>
          <a:bodyPr vert="horz" wrap="square" lIns="91440" tIns="45720" rIns="91440" bIns="45720" anchor="t"/>
          <a:p>
            <a:pPr eaLnBrk="1" hangingPunct="1">
              <a:lnSpc>
                <a:spcPct val="120000"/>
              </a:lnSpc>
            </a:pPr>
            <a:r>
              <a:rPr lang="zh-CN" altLang="en-US" dirty="0"/>
              <a:t>具体作用</a:t>
            </a:r>
            <a:endParaRPr lang="zh-CN" altLang="en-US" dirty="0"/>
          </a:p>
          <a:p>
            <a:pPr lvl="1" eaLnBrk="1" hangingPunct="1">
              <a:lnSpc>
                <a:spcPct val="120000"/>
              </a:lnSpc>
            </a:pPr>
            <a:r>
              <a:rPr lang="zh-CN" altLang="en-US" dirty="0"/>
              <a:t>事务故障恢复和系统故障恢复必须用日志文件。</a:t>
            </a:r>
            <a:endParaRPr lang="zh-CN" altLang="en-US" dirty="0"/>
          </a:p>
          <a:p>
            <a:pPr lvl="1" eaLnBrk="1" hangingPunct="1">
              <a:lnSpc>
                <a:spcPct val="120000"/>
              </a:lnSpc>
            </a:pPr>
            <a:r>
              <a:rPr lang="zh-CN" altLang="en-US" dirty="0"/>
              <a:t>在动态转储方式中必须建立日志文件，后备副本和日志文件结合起来才能有效地恢复数据库。</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60418"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日志文件的作用（续）</a:t>
            </a:r>
            <a:endParaRPr lang="zh-CN" altLang="en-US" sz="3600" dirty="0"/>
          </a:p>
        </p:txBody>
      </p:sp>
      <p:sp>
        <p:nvSpPr>
          <p:cNvPr id="60419" name="Rectangle 3"/>
          <p:cNvSpPr>
            <a:spLocks noGrp="1"/>
          </p:cNvSpPr>
          <p:nvPr>
            <p:ph type="body"/>
          </p:nvPr>
        </p:nvSpPr>
        <p:spPr>
          <a:xfrm>
            <a:off x="457200" y="1196975"/>
            <a:ext cx="8229600" cy="5127625"/>
          </a:xfrm>
          <a:ln/>
        </p:spPr>
        <p:txBody>
          <a:bodyPr vert="horz" wrap="square" lIns="91440" tIns="45720" rIns="91440" bIns="45720" anchor="t"/>
          <a:p>
            <a:pPr lvl="1" eaLnBrk="1" hangingPunct="1">
              <a:lnSpc>
                <a:spcPct val="120000"/>
              </a:lnSpc>
            </a:pPr>
            <a:r>
              <a:rPr lang="zh-CN" altLang="en-US" dirty="0"/>
              <a:t>在静态转储方式中，也可以建立日志文件。</a:t>
            </a:r>
            <a:endParaRPr lang="zh-CN" altLang="en-US" dirty="0"/>
          </a:p>
          <a:p>
            <a:pPr lvl="2" eaLnBrk="1" hangingPunct="1">
              <a:lnSpc>
                <a:spcPct val="120000"/>
              </a:lnSpc>
              <a:buSzPct val="87000"/>
              <a:buFont typeface="Wingdings" panose="05000000000000000000" pitchFamily="2" charset="2"/>
              <a:buChar char="l"/>
            </a:pPr>
            <a:r>
              <a:rPr lang="zh-CN" altLang="en-US" sz="2200" dirty="0"/>
              <a:t>当数据库毁坏后可重新装入后援副本把数据库恢复到转储结束时刻的正确状态</a:t>
            </a:r>
            <a:endParaRPr lang="zh-CN" altLang="en-US" sz="2200" dirty="0"/>
          </a:p>
          <a:p>
            <a:pPr lvl="2" eaLnBrk="1" hangingPunct="1">
              <a:lnSpc>
                <a:spcPct val="120000"/>
              </a:lnSpc>
              <a:buSzPct val="87000"/>
              <a:buFont typeface="Wingdings" panose="05000000000000000000" pitchFamily="2" charset="2"/>
              <a:buChar char="l"/>
            </a:pPr>
            <a:r>
              <a:rPr lang="zh-CN" altLang="en-US" sz="2200" dirty="0"/>
              <a:t>利用日志文件，把已完成的事务进行重做处理</a:t>
            </a:r>
            <a:endParaRPr lang="zh-CN" altLang="en-US" sz="2200" dirty="0"/>
          </a:p>
          <a:p>
            <a:pPr lvl="2" eaLnBrk="1" hangingPunct="1">
              <a:lnSpc>
                <a:spcPct val="120000"/>
              </a:lnSpc>
              <a:buSzPct val="87000"/>
              <a:buFont typeface="Wingdings" panose="05000000000000000000" pitchFamily="2" charset="2"/>
              <a:buChar char="l"/>
            </a:pPr>
            <a:r>
              <a:rPr lang="zh-CN" altLang="en-US" sz="2200" dirty="0"/>
              <a:t>对故障发生时尚未完成的事务进行撤销处理</a:t>
            </a:r>
            <a:endParaRPr lang="zh-CN" altLang="en-US" sz="2200" dirty="0"/>
          </a:p>
          <a:p>
            <a:pPr lvl="2" eaLnBrk="1" hangingPunct="1">
              <a:lnSpc>
                <a:spcPct val="120000"/>
              </a:lnSpc>
              <a:buSzPct val="87000"/>
              <a:buFont typeface="Wingdings" panose="05000000000000000000" pitchFamily="2" charset="2"/>
              <a:buChar char="l"/>
            </a:pPr>
            <a:r>
              <a:rPr lang="zh-CN" altLang="en-US" sz="2200" dirty="0"/>
              <a:t>不必重新运行那些已完成的事务程序就可把数据库恢复到故障前某一时刻的正确状态 </a:t>
            </a:r>
            <a:endParaRPr lang="zh-CN" altLang="en-US" sz="22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61442" name="Rectangle 2"/>
          <p:cNvSpPr>
            <a:spLocks noGrp="1"/>
          </p:cNvSpPr>
          <p:nvPr>
            <p:ph type="title"/>
          </p:nvPr>
        </p:nvSpPr>
        <p:spPr>
          <a:xfrm>
            <a:off x="914400" y="184150"/>
            <a:ext cx="7391400" cy="563563"/>
          </a:xfrm>
          <a:ln/>
        </p:spPr>
        <p:txBody>
          <a:bodyPr vert="horz" wrap="square" lIns="91440" tIns="45720" rIns="91440" bIns="45720" anchor="ctr"/>
          <a:p>
            <a:pPr eaLnBrk="1" hangingPunct="1"/>
            <a:r>
              <a:rPr lang="zh-CN" altLang="en-US" sz="3600" dirty="0"/>
              <a:t>日志文件的作用（续）</a:t>
            </a:r>
            <a:endParaRPr lang="zh-CN" altLang="en-US" sz="3600" dirty="0"/>
          </a:p>
        </p:txBody>
      </p:sp>
      <p:sp>
        <p:nvSpPr>
          <p:cNvPr id="61443" name="Text Box 3"/>
          <p:cNvSpPr txBox="1"/>
          <p:nvPr/>
        </p:nvSpPr>
        <p:spPr>
          <a:xfrm>
            <a:off x="1044575" y="1198563"/>
            <a:ext cx="7010400" cy="4648200"/>
          </a:xfrm>
          <a:prstGeom prst="rect">
            <a:avLst/>
          </a:prstGeom>
          <a:gradFill rotWithShape="1">
            <a:gsLst>
              <a:gs pos="0">
                <a:srgbClr val="98D4FF">
                  <a:alpha val="100000"/>
                </a:srgbClr>
              </a:gs>
              <a:gs pos="35001">
                <a:srgbClr val="B6DFFF">
                  <a:alpha val="100000"/>
                </a:srgbClr>
              </a:gs>
              <a:gs pos="100000">
                <a:srgbClr val="E1F2FF">
                  <a:alpha val="100000"/>
                </a:srgbClr>
              </a:gs>
            </a:gsLst>
            <a:lin ang="5400000" scaled="1"/>
            <a:tileRect/>
          </a:gradFill>
          <a:ln w="9525" cap="flat" cmpd="sng">
            <a:solidFill>
              <a:srgbClr val="5FA6E7"/>
            </a:solidFill>
            <a:prstDash val="solid"/>
            <a:miter/>
            <a:headEnd type="none" w="med" len="med"/>
            <a:tailEnd type="none" w="med" len="med"/>
          </a:ln>
          <a:effectLst>
            <a:outerShdw dist="20000" dir="5400000" algn="ctr" rotWithShape="0">
              <a:srgbClr val="000000">
                <a:alpha val="37000"/>
              </a:srgbClr>
            </a:outerShdw>
          </a:effectLst>
        </p:spPr>
        <p:txBody>
          <a:bodyPr anchor="t"/>
          <a:p>
            <a:pPr algn="just" defTabSz="914400">
              <a:lnSpc>
                <a:spcPct val="160000"/>
              </a:lnSpc>
              <a:buFont typeface="Wingdings" panose="05000000000000000000" pitchFamily="2" charset="2"/>
              <a:buNone/>
            </a:pPr>
            <a:r>
              <a:rPr lang="en-US" altLang="zh-CN" sz="1000" b="1" dirty="0">
                <a:latin typeface="宋体" panose="02010600030101010101" pitchFamily="2" charset="-122"/>
                <a:ea typeface="宋体" panose="02010600030101010101" pitchFamily="2" charset="-122"/>
              </a:rPr>
              <a:t>                                                     		        </a:t>
            </a:r>
            <a:r>
              <a:rPr lang="zh-CN" altLang="en-US" sz="1600" b="1" dirty="0">
                <a:latin typeface="宋体" panose="02010600030101010101" pitchFamily="2" charset="-122"/>
                <a:ea typeface="宋体" panose="02010600030101010101" pitchFamily="2" charset="-122"/>
              </a:rPr>
              <a:t>故障发生点</a:t>
            </a:r>
            <a:endParaRPr lang="zh-CN" altLang="en-US" sz="1600" b="1" dirty="0">
              <a:latin typeface="宋体" panose="02010600030101010101" pitchFamily="2" charset="-122"/>
              <a:ea typeface="宋体" panose="02010600030101010101" pitchFamily="2" charset="-122"/>
            </a:endParaRPr>
          </a:p>
          <a:p>
            <a:pPr algn="just" defTabSz="914400">
              <a:lnSpc>
                <a:spcPct val="160000"/>
              </a:lnSpc>
              <a:buFont typeface="Wingdings" panose="05000000000000000000" pitchFamily="2" charset="2"/>
              <a:buNone/>
            </a:pPr>
            <a:r>
              <a:rPr lang="zh-CN" altLang="en-US" sz="1400" b="1" dirty="0">
                <a:latin typeface="宋体" panose="02010600030101010101" pitchFamily="2" charset="-122"/>
                <a:ea typeface="宋体" panose="02010600030101010101" pitchFamily="2" charset="-122"/>
              </a:rPr>
              <a:t>                  　</a:t>
            </a:r>
            <a:r>
              <a:rPr lang="zh-CN" altLang="en-US" sz="1600" b="1" dirty="0">
                <a:latin typeface="宋体" panose="02010600030101010101" pitchFamily="2" charset="-122"/>
                <a:ea typeface="宋体" panose="02010600030101010101" pitchFamily="2" charset="-122"/>
              </a:rPr>
              <a:t>静态转储          运行事务           ↓</a:t>
            </a:r>
            <a:endParaRPr lang="zh-CN" altLang="en-US" sz="1600" b="1" dirty="0">
              <a:latin typeface="宋体" panose="02010600030101010101" pitchFamily="2" charset="-122"/>
              <a:ea typeface="宋体" panose="02010600030101010101" pitchFamily="2" charset="-122"/>
            </a:endParaRPr>
          </a:p>
          <a:p>
            <a:pPr algn="just" defTabSz="914400">
              <a:lnSpc>
                <a:spcPct val="160000"/>
              </a:lnSpc>
              <a:buFont typeface="Wingdings" panose="05000000000000000000" pitchFamily="2" charset="2"/>
              <a:buNone/>
            </a:pPr>
            <a:r>
              <a:rPr lang="zh-CN" altLang="en-US" sz="1600" b="1" dirty="0">
                <a:latin typeface="宋体" panose="02010600030101010101" pitchFamily="2" charset="-122"/>
                <a:ea typeface="宋体" panose="02010600030101010101" pitchFamily="2" charset="-122"/>
              </a:rPr>
              <a:t>正常运行  </a:t>
            </a:r>
            <a:r>
              <a:rPr lang="zh-CN" altLang="en-US" b="1" dirty="0">
                <a:latin typeface="宋体" panose="02010600030101010101" pitchFamily="2" charset="-122"/>
                <a:ea typeface="宋体" panose="02010600030101010101" pitchFamily="2" charset="-122"/>
              </a:rPr>
              <a:t> ─┼──────┼──────────┼──</a:t>
            </a:r>
            <a:endParaRPr lang="zh-CN" altLang="en-US" sz="1600" b="1" dirty="0">
              <a:latin typeface="宋体" panose="02010600030101010101" pitchFamily="2" charset="-122"/>
              <a:ea typeface="宋体" panose="02010600030101010101" pitchFamily="2" charset="-122"/>
            </a:endParaRPr>
          </a:p>
          <a:p>
            <a:pPr algn="just" defTabSz="914400">
              <a:lnSpc>
                <a:spcPct val="160000"/>
              </a:lnSpc>
              <a:buFont typeface="Wingdings" panose="05000000000000000000" pitchFamily="2" charset="2"/>
              <a:buNone/>
            </a:pPr>
            <a:r>
              <a:rPr lang="zh-CN" altLang="en-US" sz="1600" b="1" dirty="0">
                <a:latin typeface="宋体" panose="02010600030101010101" pitchFamily="2" charset="-122"/>
                <a:ea typeface="宋体" panose="02010600030101010101" pitchFamily="2" charset="-122"/>
              </a:rPr>
              <a:t>              </a:t>
            </a:r>
            <a:r>
              <a:rPr lang="en-US" altLang="zh-CN" sz="1600" b="1" dirty="0">
                <a:latin typeface="宋体" panose="02010600030101010101" pitchFamily="2" charset="-122"/>
                <a:ea typeface="宋体" panose="02010600030101010101" pitchFamily="2" charset="-122"/>
              </a:rPr>
              <a:t>T</a:t>
            </a:r>
            <a:r>
              <a:rPr lang="en-US" altLang="zh-CN" sz="1600" b="1" baseline="-25000" dirty="0">
                <a:latin typeface="宋体" panose="02010600030101010101" pitchFamily="2" charset="-122"/>
                <a:ea typeface="宋体" panose="02010600030101010101" pitchFamily="2" charset="-122"/>
              </a:rPr>
              <a:t>a</a:t>
            </a:r>
            <a:r>
              <a:rPr lang="en-US" altLang="zh-CN" sz="1600" b="1" dirty="0">
                <a:latin typeface="宋体" panose="02010600030101010101" pitchFamily="2" charset="-122"/>
                <a:ea typeface="宋体" panose="02010600030101010101" pitchFamily="2" charset="-122"/>
              </a:rPr>
              <a:t>        </a:t>
            </a:r>
            <a:r>
              <a:rPr lang="zh-CN" altLang="en-US" sz="1600" b="1" dirty="0">
                <a:latin typeface="宋体" panose="02010600030101010101" pitchFamily="2" charset="-122"/>
                <a:ea typeface="宋体" panose="02010600030101010101" pitchFamily="2" charset="-122"/>
              </a:rPr>
              <a:t>　　　</a:t>
            </a:r>
            <a:r>
              <a:rPr lang="en-US" altLang="zh-CN" sz="1600" b="1" dirty="0">
                <a:latin typeface="宋体" panose="02010600030101010101" pitchFamily="2" charset="-122"/>
                <a:ea typeface="宋体" panose="02010600030101010101" pitchFamily="2" charset="-122"/>
              </a:rPr>
              <a:t>T</a:t>
            </a:r>
            <a:r>
              <a:rPr lang="en-US" altLang="zh-CN" sz="1600" b="1" baseline="-25000" dirty="0">
                <a:latin typeface="宋体" panose="02010600030101010101" pitchFamily="2" charset="-122"/>
                <a:ea typeface="宋体" panose="02010600030101010101" pitchFamily="2" charset="-122"/>
              </a:rPr>
              <a:t>b</a:t>
            </a:r>
            <a:r>
              <a:rPr lang="en-US" altLang="zh-CN" sz="1600" b="1" dirty="0">
                <a:latin typeface="宋体" panose="02010600030101010101" pitchFamily="2" charset="-122"/>
                <a:ea typeface="宋体" panose="02010600030101010101" pitchFamily="2" charset="-122"/>
              </a:rPr>
              <a:t>                        </a:t>
            </a:r>
            <a:r>
              <a:rPr lang="en-US" altLang="zh-CN" sz="1600" b="1" dirty="0" err="1">
                <a:latin typeface="宋体" panose="02010600030101010101" pitchFamily="2" charset="-122"/>
                <a:ea typeface="宋体" panose="02010600030101010101" pitchFamily="2" charset="-122"/>
              </a:rPr>
              <a:t>T</a:t>
            </a:r>
            <a:r>
              <a:rPr lang="en-US" altLang="zh-CN" sz="1600" b="1" baseline="-25000" dirty="0" err="1">
                <a:latin typeface="宋体" panose="02010600030101010101" pitchFamily="2" charset="-122"/>
                <a:ea typeface="宋体" panose="02010600030101010101" pitchFamily="2" charset="-122"/>
              </a:rPr>
              <a:t>f</a:t>
            </a:r>
            <a:endParaRPr lang="en-US" altLang="zh-CN" sz="1600" b="1" baseline="-25000" dirty="0">
              <a:latin typeface="宋体" panose="02010600030101010101" pitchFamily="2" charset="-122"/>
              <a:ea typeface="宋体" panose="02010600030101010101" pitchFamily="2" charset="-122"/>
            </a:endParaRPr>
          </a:p>
          <a:p>
            <a:pPr algn="just" defTabSz="914400">
              <a:lnSpc>
                <a:spcPct val="160000"/>
              </a:lnSpc>
              <a:buFont typeface="Wingdings" panose="05000000000000000000" pitchFamily="2" charset="2"/>
              <a:buNone/>
            </a:pPr>
            <a:r>
              <a:rPr lang="en-US" altLang="zh-CN" sz="1400" b="1" dirty="0">
                <a:latin typeface="宋体" panose="02010600030101010101" pitchFamily="2" charset="-122"/>
                <a:ea typeface="宋体" panose="02010600030101010101" pitchFamily="2" charset="-122"/>
              </a:rPr>
              <a:t>                                  </a:t>
            </a:r>
            <a:r>
              <a:rPr lang="zh-CN" altLang="en-US" sz="1600" b="1" dirty="0">
                <a:latin typeface="宋体" panose="02010600030101010101" pitchFamily="2" charset="-122"/>
                <a:ea typeface="宋体" panose="02010600030101010101" pitchFamily="2" charset="-122"/>
              </a:rPr>
              <a:t>登记日志文件</a:t>
            </a:r>
            <a:endParaRPr lang="zh-CN" altLang="en-US" sz="1600" b="1" dirty="0">
              <a:latin typeface="宋体" panose="02010600030101010101" pitchFamily="2" charset="-122"/>
              <a:ea typeface="宋体" panose="02010600030101010101" pitchFamily="2" charset="-122"/>
            </a:endParaRPr>
          </a:p>
          <a:p>
            <a:pPr algn="just" defTabSz="914400">
              <a:lnSpc>
                <a:spcPct val="160000"/>
              </a:lnSpc>
              <a:buFont typeface="Wingdings" panose="05000000000000000000" pitchFamily="2" charset="2"/>
              <a:buNone/>
            </a:pPr>
            <a:r>
              <a:rPr lang="zh-CN" altLang="en-US" sz="1600" b="1" dirty="0">
                <a:latin typeface="宋体" panose="02010600030101010101" pitchFamily="2" charset="-122"/>
                <a:ea typeface="宋体" panose="02010600030101010101" pitchFamily="2" charset="-122"/>
              </a:rPr>
              <a:t>                              └───────────</a:t>
            </a:r>
            <a:endParaRPr lang="zh-CN" altLang="en-US" sz="1600" b="1" dirty="0">
              <a:latin typeface="宋体" panose="02010600030101010101" pitchFamily="2" charset="-122"/>
              <a:ea typeface="宋体" panose="02010600030101010101" pitchFamily="2" charset="-122"/>
            </a:endParaRPr>
          </a:p>
          <a:p>
            <a:pPr algn="just" defTabSz="914400">
              <a:lnSpc>
                <a:spcPct val="160000"/>
              </a:lnSpc>
              <a:buFont typeface="Wingdings" panose="05000000000000000000" pitchFamily="2" charset="2"/>
              <a:buNone/>
            </a:pPr>
            <a:endParaRPr lang="zh-CN" altLang="en-US" sz="1400" b="1" dirty="0">
              <a:latin typeface="宋体" panose="02010600030101010101" pitchFamily="2" charset="-122"/>
              <a:ea typeface="宋体" panose="02010600030101010101" pitchFamily="2" charset="-122"/>
            </a:endParaRPr>
          </a:p>
          <a:p>
            <a:pPr algn="just" defTabSz="914400">
              <a:lnSpc>
                <a:spcPct val="160000"/>
              </a:lnSpc>
              <a:buFont typeface="Wingdings" panose="05000000000000000000" pitchFamily="2" charset="2"/>
              <a:buNone/>
            </a:pPr>
            <a:r>
              <a:rPr lang="zh-CN" altLang="en-US" sz="1400" b="1" dirty="0">
                <a:latin typeface="宋体" panose="02010600030101010101" pitchFamily="2" charset="-122"/>
                <a:ea typeface="宋体" panose="02010600030101010101" pitchFamily="2" charset="-122"/>
              </a:rPr>
              <a:t>                  </a:t>
            </a:r>
            <a:r>
              <a:rPr lang="zh-CN" altLang="en-US" sz="1600" b="1" dirty="0">
                <a:latin typeface="宋体" panose="02010600030101010101" pitchFamily="2" charset="-122"/>
                <a:ea typeface="宋体" panose="02010600030101010101" pitchFamily="2" charset="-122"/>
              </a:rPr>
              <a:t>重装后备副本   利用日志文件恢复事务     继续运行</a:t>
            </a:r>
            <a:endParaRPr lang="zh-CN" altLang="en-US" sz="1400" b="1" dirty="0">
              <a:latin typeface="宋体" panose="02010600030101010101" pitchFamily="2" charset="-122"/>
              <a:ea typeface="宋体" panose="02010600030101010101" pitchFamily="2" charset="-122"/>
            </a:endParaRPr>
          </a:p>
          <a:p>
            <a:pPr algn="just" defTabSz="914400">
              <a:lnSpc>
                <a:spcPct val="160000"/>
              </a:lnSpc>
              <a:buFont typeface="Wingdings" panose="05000000000000000000" pitchFamily="2" charset="2"/>
              <a:buNone/>
            </a:pPr>
            <a:r>
              <a:rPr lang="zh-CN" altLang="en-US" sz="1600" b="1" dirty="0">
                <a:latin typeface="宋体" panose="02010600030101010101" pitchFamily="2" charset="-122"/>
                <a:ea typeface="宋体" panose="02010600030101010101" pitchFamily="2" charset="-122"/>
              </a:rPr>
              <a:t>介质故障恢复</a:t>
            </a:r>
            <a:r>
              <a:rPr lang="zh-CN" altLang="en-US" sz="1400" b="1" dirty="0">
                <a:latin typeface="宋体" panose="02010600030101010101" pitchFamily="2" charset="-122"/>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a:t>
            </a:r>
            <a:r>
              <a:rPr lang="zh-CN" altLang="en-US" sz="1400" b="1" dirty="0">
                <a:latin typeface="宋体" panose="02010600030101010101" pitchFamily="2" charset="-122"/>
                <a:ea typeface="宋体" panose="02010600030101010101" pitchFamily="2" charset="-122"/>
              </a:rPr>
              <a:t>－－－－┴─────</a:t>
            </a:r>
            <a:r>
              <a:rPr lang="en-US" altLang="zh-CN" sz="1400" b="1" dirty="0">
                <a:latin typeface="宋体" panose="02010600030101010101" pitchFamily="2" charset="-122"/>
                <a:ea typeface="宋体" panose="02010600030101010101" pitchFamily="2" charset="-122"/>
              </a:rPr>
              <a:t>〉</a:t>
            </a:r>
            <a:endParaRPr lang="en-US" altLang="zh-CN" sz="1400" b="1" dirty="0">
              <a:latin typeface="宋体" panose="02010600030101010101" pitchFamily="2" charset="-122"/>
              <a:ea typeface="宋体" panose="02010600030101010101" pitchFamily="2" charset="-122"/>
            </a:endParaRPr>
          </a:p>
          <a:p>
            <a:pPr algn="just" defTabSz="914400">
              <a:lnSpc>
                <a:spcPct val="160000"/>
              </a:lnSpc>
              <a:buFont typeface="Wingdings" panose="05000000000000000000" pitchFamily="2" charset="2"/>
              <a:buNone/>
            </a:pPr>
            <a:r>
              <a:rPr lang="en-US" altLang="zh-CN" sz="1400" b="1" dirty="0">
                <a:latin typeface="宋体" panose="02010600030101010101" pitchFamily="2" charset="-122"/>
                <a:ea typeface="宋体" panose="02010600030101010101" pitchFamily="2" charset="-122"/>
              </a:rPr>
              <a:t>                                                              </a:t>
            </a:r>
            <a:r>
              <a:rPr lang="zh-CN" altLang="en-US" sz="1600" b="1" dirty="0">
                <a:latin typeface="宋体" panose="02010600030101010101" pitchFamily="2" charset="-122"/>
                <a:ea typeface="宋体" panose="02010600030101010101" pitchFamily="2" charset="-122"/>
              </a:rPr>
              <a:t>登记日志文件</a:t>
            </a:r>
            <a:endParaRPr lang="zh-CN" altLang="en-US" sz="1400" b="1" dirty="0">
              <a:latin typeface="宋体" panose="02010600030101010101" pitchFamily="2" charset="-122"/>
              <a:ea typeface="宋体" panose="02010600030101010101" pitchFamily="2" charset="-122"/>
            </a:endParaRPr>
          </a:p>
          <a:p>
            <a:pPr algn="just" defTabSz="914400">
              <a:lnSpc>
                <a:spcPct val="160000"/>
              </a:lnSpc>
              <a:buFont typeface="Wingdings" panose="05000000000000000000" pitchFamily="2" charset="2"/>
              <a:buNone/>
            </a:pPr>
            <a:r>
              <a:rPr lang="zh-CN" altLang="en-US" sz="1400" b="1" dirty="0">
                <a:latin typeface="宋体" panose="02010600030101010101" pitchFamily="2" charset="-122"/>
                <a:ea typeface="宋体" panose="02010600030101010101" pitchFamily="2" charset="-122"/>
              </a:rPr>
              <a:t>                                                              └─────</a:t>
            </a:r>
            <a:r>
              <a:rPr lang="en-US" altLang="zh-CN" sz="1400" b="1" dirty="0">
                <a:latin typeface="宋体" panose="02010600030101010101" pitchFamily="2" charset="-122"/>
                <a:ea typeface="宋体" panose="02010600030101010101" pitchFamily="2" charset="-122"/>
              </a:rPr>
              <a:t>〉</a:t>
            </a:r>
            <a:endParaRPr lang="en-US" altLang="zh-CN" sz="1400" b="1" dirty="0">
              <a:latin typeface="宋体" panose="02010600030101010101" pitchFamily="2" charset="-122"/>
              <a:ea typeface="宋体" panose="02010600030101010101" pitchFamily="2" charset="-122"/>
            </a:endParaRPr>
          </a:p>
        </p:txBody>
      </p:sp>
      <p:sp>
        <p:nvSpPr>
          <p:cNvPr id="61444" name="Text Box 4"/>
          <p:cNvSpPr txBox="1"/>
          <p:nvPr/>
        </p:nvSpPr>
        <p:spPr>
          <a:xfrm>
            <a:off x="3743325" y="5949950"/>
            <a:ext cx="1620838" cy="306388"/>
          </a:xfrm>
          <a:prstGeom prst="rect">
            <a:avLst/>
          </a:prstGeom>
          <a:noFill/>
          <a:ln w="9525">
            <a:noFill/>
          </a:ln>
        </p:spPr>
        <p:txBody>
          <a:bodyPr wrap="none" anchor="t">
            <a:spAutoFit/>
          </a:bodyPr>
          <a:p>
            <a:pPr marL="342900" indent="-342900" algn="ctr">
              <a:buFont typeface="Wingdings" panose="05000000000000000000" pitchFamily="2" charset="2"/>
              <a:buNone/>
            </a:pPr>
            <a:r>
              <a:rPr lang="zh-CN" altLang="en-US" sz="1400" b="1" dirty="0">
                <a:latin typeface="Times New Roman" panose="02020603050405020304" pitchFamily="18" charset="0"/>
                <a:ea typeface="宋体" panose="02010600030101010101" pitchFamily="2" charset="-122"/>
              </a:rPr>
              <a:t>利用日志文件恢复</a:t>
            </a:r>
            <a:endParaRPr lang="zh-CN" altLang="en-US" sz="1400" b="1" dirty="0">
              <a:latin typeface="Times New Roman" panose="02020603050405020304" pitchFamily="18" charset="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62466" name="Rectangle 2"/>
          <p:cNvSpPr>
            <a:spLocks noGrp="1"/>
          </p:cNvSpPr>
          <p:nvPr>
            <p:ph type="title"/>
          </p:nvPr>
        </p:nvSpPr>
        <p:spPr>
          <a:xfrm>
            <a:off x="914400" y="188913"/>
            <a:ext cx="7391400" cy="563562"/>
          </a:xfrm>
          <a:ln/>
        </p:spPr>
        <p:txBody>
          <a:bodyPr vert="horz" wrap="square" lIns="91440" tIns="45720" rIns="91440" bIns="45720" anchor="ctr"/>
          <a:p>
            <a:pPr eaLnBrk="1" hangingPunct="1"/>
            <a:r>
              <a:rPr lang="en-US" altLang="zh-CN" sz="3600" dirty="0"/>
              <a:t>3.</a:t>
            </a:r>
            <a:r>
              <a:rPr lang="zh-CN" altLang="en-US" sz="3600" dirty="0"/>
              <a:t>登记日志文件</a:t>
            </a:r>
            <a:endParaRPr lang="zh-CN" altLang="en-US" sz="3600" dirty="0"/>
          </a:p>
        </p:txBody>
      </p:sp>
      <p:sp>
        <p:nvSpPr>
          <p:cNvPr id="62467" name="Rectangle 3"/>
          <p:cNvSpPr>
            <a:spLocks noGrp="1"/>
          </p:cNvSpPr>
          <p:nvPr>
            <p:ph type="body"/>
          </p:nvPr>
        </p:nvSpPr>
        <p:spPr>
          <a:xfrm>
            <a:off x="684213" y="1196975"/>
            <a:ext cx="8078787" cy="4594225"/>
          </a:xfrm>
          <a:ln/>
        </p:spPr>
        <p:txBody>
          <a:bodyPr vert="horz" wrap="square" lIns="91440" tIns="45720" rIns="91440" bIns="45720" anchor="t"/>
          <a:p>
            <a:pPr eaLnBrk="1" hangingPunct="1">
              <a:lnSpc>
                <a:spcPct val="150000"/>
              </a:lnSpc>
              <a:spcBef>
                <a:spcPct val="0"/>
              </a:spcBef>
            </a:pPr>
            <a:r>
              <a:rPr lang="zh-CN" altLang="en-US" sz="2400" dirty="0"/>
              <a:t>为保证数据库是可恢复的，登记日志文件时必须遵循两条原则</a:t>
            </a:r>
            <a:endParaRPr lang="zh-CN" altLang="en-US" sz="2400" dirty="0"/>
          </a:p>
          <a:p>
            <a:pPr lvl="1" eaLnBrk="1" hangingPunct="1">
              <a:lnSpc>
                <a:spcPct val="150000"/>
              </a:lnSpc>
              <a:spcBef>
                <a:spcPct val="0"/>
              </a:spcBef>
            </a:pPr>
            <a:r>
              <a:rPr lang="zh-CN" altLang="en-US" dirty="0"/>
              <a:t>登记的次序严格按并发事务执行的时间次序</a:t>
            </a:r>
            <a:endParaRPr lang="zh-CN" altLang="en-US" dirty="0"/>
          </a:p>
          <a:p>
            <a:pPr lvl="1" eaLnBrk="1" hangingPunct="1">
              <a:lnSpc>
                <a:spcPct val="150000"/>
              </a:lnSpc>
              <a:spcBef>
                <a:spcPct val="0"/>
              </a:spcBef>
            </a:pPr>
            <a:r>
              <a:rPr lang="zh-CN" altLang="en-US" dirty="0"/>
              <a:t>必须先写日志文件，后写数据库</a:t>
            </a:r>
            <a:endParaRPr lang="zh-CN" altLang="en-US" dirty="0"/>
          </a:p>
          <a:p>
            <a:pPr lvl="2" eaLnBrk="1" hangingPunct="1">
              <a:lnSpc>
                <a:spcPct val="150000"/>
              </a:lnSpc>
              <a:spcBef>
                <a:spcPct val="0"/>
              </a:spcBef>
              <a:buSzPct val="87000"/>
              <a:buFont typeface="Wingdings" panose="05000000000000000000" pitchFamily="2" charset="2"/>
              <a:buChar char="l"/>
            </a:pPr>
            <a:r>
              <a:rPr lang="zh-CN" altLang="en-US" sz="2200" dirty="0"/>
              <a:t>写日志文件操作：把表示这个修改的日志记录写到</a:t>
            </a:r>
            <a:endParaRPr lang="en-US" altLang="zh-CN" sz="2200" dirty="0"/>
          </a:p>
          <a:p>
            <a:pPr lvl="2" eaLnBrk="1" hangingPunct="1">
              <a:lnSpc>
                <a:spcPct val="150000"/>
              </a:lnSpc>
              <a:spcBef>
                <a:spcPct val="0"/>
              </a:spcBef>
              <a:buSzPct val="87000"/>
              <a:buNone/>
            </a:pPr>
            <a:r>
              <a:rPr lang="en-US" altLang="zh-CN" sz="2200" dirty="0"/>
              <a:t>   </a:t>
            </a:r>
            <a:r>
              <a:rPr lang="zh-CN" altLang="en-US" sz="2200" dirty="0"/>
              <a:t>日志文件中</a:t>
            </a:r>
            <a:endParaRPr lang="zh-CN" altLang="en-US" sz="2200" dirty="0"/>
          </a:p>
          <a:p>
            <a:pPr lvl="2" eaLnBrk="1" hangingPunct="1">
              <a:lnSpc>
                <a:spcPct val="150000"/>
              </a:lnSpc>
              <a:spcBef>
                <a:spcPct val="0"/>
              </a:spcBef>
              <a:buSzPct val="87000"/>
              <a:buFont typeface="Wingdings" panose="05000000000000000000" pitchFamily="2" charset="2"/>
              <a:buChar char="l"/>
            </a:pPr>
            <a:r>
              <a:rPr lang="zh-CN" altLang="en-US" sz="2200" dirty="0"/>
              <a:t>写数据库操作：把对数据的修改写到数据库中</a:t>
            </a:r>
            <a:endParaRPr lang="zh-CN" altLang="en-US" sz="2200" dirty="0"/>
          </a:p>
          <a:p>
            <a:pPr lvl="1" eaLnBrk="1" hangingPunct="1"/>
            <a:endParaRPr lang="en-US" altLang="zh-C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63490"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登记日志文件（续）</a:t>
            </a:r>
            <a:endParaRPr lang="zh-CN" altLang="en-US" sz="3600" dirty="0"/>
          </a:p>
        </p:txBody>
      </p:sp>
      <p:sp>
        <p:nvSpPr>
          <p:cNvPr id="63491" name="Rectangle 3"/>
          <p:cNvSpPr>
            <a:spLocks noGrp="1"/>
          </p:cNvSpPr>
          <p:nvPr>
            <p:ph type="body"/>
          </p:nvPr>
        </p:nvSpPr>
        <p:spPr>
          <a:xfrm>
            <a:off x="755650" y="1196975"/>
            <a:ext cx="7772400" cy="4833938"/>
          </a:xfrm>
          <a:ln/>
        </p:spPr>
        <p:txBody>
          <a:bodyPr vert="horz" wrap="square" lIns="91440" tIns="45720" rIns="91440" bIns="45720" anchor="t"/>
          <a:p>
            <a:pPr eaLnBrk="1" hangingPunct="1">
              <a:lnSpc>
                <a:spcPct val="120000"/>
              </a:lnSpc>
            </a:pPr>
            <a:r>
              <a:rPr lang="zh-CN" altLang="en-US" sz="2400" dirty="0"/>
              <a:t>为什么要先写日志文件</a:t>
            </a:r>
            <a:endParaRPr lang="zh-CN" altLang="en-US" sz="2400" dirty="0"/>
          </a:p>
          <a:p>
            <a:pPr lvl="1" eaLnBrk="1" hangingPunct="1">
              <a:lnSpc>
                <a:spcPct val="120000"/>
              </a:lnSpc>
            </a:pPr>
            <a:r>
              <a:rPr lang="zh-CN" altLang="en-US" sz="2200" dirty="0"/>
              <a:t>写数据库和写日志文件是两个不同的操作</a:t>
            </a:r>
            <a:endParaRPr lang="zh-CN" altLang="en-US" sz="2200" dirty="0"/>
          </a:p>
          <a:p>
            <a:pPr lvl="1" eaLnBrk="1" hangingPunct="1">
              <a:lnSpc>
                <a:spcPct val="120000"/>
              </a:lnSpc>
            </a:pPr>
            <a:r>
              <a:rPr lang="zh-CN" altLang="en-US" sz="2200" dirty="0"/>
              <a:t>在这两个操作之间可能发生故障</a:t>
            </a:r>
            <a:endParaRPr lang="zh-CN" altLang="en-US" sz="2200" dirty="0"/>
          </a:p>
          <a:p>
            <a:pPr lvl="1" eaLnBrk="1" hangingPunct="1">
              <a:lnSpc>
                <a:spcPct val="120000"/>
              </a:lnSpc>
            </a:pPr>
            <a:r>
              <a:rPr lang="zh-CN" altLang="en-US" sz="2200" dirty="0"/>
              <a:t>如果先写了数据库修改，而在日志文件中没有登记下这个修改，则以后就无法恢复这个修改了</a:t>
            </a:r>
            <a:endParaRPr lang="zh-CN" altLang="en-US" sz="2200" dirty="0"/>
          </a:p>
          <a:p>
            <a:pPr lvl="1" eaLnBrk="1" hangingPunct="1">
              <a:lnSpc>
                <a:spcPct val="120000"/>
              </a:lnSpc>
            </a:pPr>
            <a:r>
              <a:rPr lang="zh-CN" altLang="en-US" sz="2200" dirty="0"/>
              <a:t>如果先写日志，但没有修改数据库，按日志文件恢复时只不过是多执行一次不必要的</a:t>
            </a:r>
            <a:r>
              <a:rPr lang="en-US" altLang="zh-CN" sz="2200" dirty="0"/>
              <a:t>UNDO</a:t>
            </a:r>
            <a:r>
              <a:rPr lang="zh-CN" altLang="en-US" sz="2200" dirty="0"/>
              <a:t>操作，并不会影响数据库的正确性</a:t>
            </a:r>
            <a:endParaRPr lang="zh-CN" altLang="en-US"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9218"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dirty="0"/>
              <a:t>事务结束</a:t>
            </a:r>
            <a:endParaRPr lang="zh-CN" altLang="en-US" dirty="0"/>
          </a:p>
        </p:txBody>
      </p:sp>
      <p:sp>
        <p:nvSpPr>
          <p:cNvPr id="9219" name="Rectangle 3"/>
          <p:cNvSpPr>
            <a:spLocks noGrp="1"/>
          </p:cNvSpPr>
          <p:nvPr>
            <p:ph type="body"/>
          </p:nvPr>
        </p:nvSpPr>
        <p:spPr>
          <a:xfrm>
            <a:off x="468313" y="1052513"/>
            <a:ext cx="8137525" cy="5329237"/>
          </a:xfrm>
          <a:ln/>
        </p:spPr>
        <p:txBody>
          <a:bodyPr vert="horz" wrap="square" lIns="91440" tIns="45720" rIns="91440" bIns="45720" anchor="t"/>
          <a:p>
            <a:pPr eaLnBrk="1" hangingPunct="1">
              <a:lnSpc>
                <a:spcPct val="120000"/>
              </a:lnSpc>
            </a:pPr>
            <a:r>
              <a:rPr lang="en-US" altLang="zh-CN" dirty="0"/>
              <a:t>COMMIT</a:t>
            </a:r>
            <a:endParaRPr lang="en-US" altLang="zh-CN" dirty="0"/>
          </a:p>
          <a:p>
            <a:pPr lvl="1" eaLnBrk="1" hangingPunct="1">
              <a:lnSpc>
                <a:spcPct val="120000"/>
              </a:lnSpc>
            </a:pPr>
            <a:r>
              <a:rPr lang="zh-CN" altLang="en-US" dirty="0"/>
              <a:t>事务正常结束   </a:t>
            </a:r>
            <a:endParaRPr lang="zh-CN" altLang="en-US" dirty="0"/>
          </a:p>
          <a:p>
            <a:pPr lvl="1" eaLnBrk="1" hangingPunct="1">
              <a:lnSpc>
                <a:spcPct val="120000"/>
              </a:lnSpc>
            </a:pPr>
            <a:r>
              <a:rPr lang="zh-CN" altLang="en-US" dirty="0">
                <a:solidFill>
                  <a:srgbClr val="FF00FF"/>
                </a:solidFill>
              </a:rPr>
              <a:t>提交</a:t>
            </a:r>
            <a:r>
              <a:rPr lang="zh-CN" altLang="en-US" dirty="0"/>
              <a:t>事务的所有操作（</a:t>
            </a:r>
            <a:r>
              <a:rPr lang="zh-CN" altLang="en-US" dirty="0">
                <a:solidFill>
                  <a:srgbClr val="FF00FF"/>
                </a:solidFill>
              </a:rPr>
              <a:t>读</a:t>
            </a:r>
            <a:r>
              <a:rPr lang="en-US" altLang="zh-CN" dirty="0">
                <a:solidFill>
                  <a:srgbClr val="FF00FF"/>
                </a:solidFill>
              </a:rPr>
              <a:t>+</a:t>
            </a:r>
            <a:r>
              <a:rPr lang="zh-CN" altLang="en-US" dirty="0">
                <a:solidFill>
                  <a:srgbClr val="FF00FF"/>
                </a:solidFill>
              </a:rPr>
              <a:t>更新</a:t>
            </a:r>
            <a:r>
              <a:rPr lang="zh-CN" altLang="en-US" dirty="0"/>
              <a:t>）</a:t>
            </a:r>
            <a:endParaRPr lang="zh-CN" altLang="en-US" dirty="0"/>
          </a:p>
          <a:p>
            <a:pPr lvl="1" eaLnBrk="1" hangingPunct="1">
              <a:lnSpc>
                <a:spcPct val="120000"/>
              </a:lnSpc>
            </a:pPr>
            <a:r>
              <a:rPr lang="zh-CN" altLang="en-US" dirty="0"/>
              <a:t>事务中所有对数据库的更新写回到磁盘上的物理数据库中 </a:t>
            </a:r>
            <a:endParaRPr lang="zh-CN" altLang="en-US" dirty="0"/>
          </a:p>
          <a:p>
            <a:pPr eaLnBrk="1" hangingPunct="1">
              <a:lnSpc>
                <a:spcPct val="120000"/>
              </a:lnSpc>
            </a:pPr>
            <a:r>
              <a:rPr lang="en-US" altLang="zh-CN" dirty="0"/>
              <a:t>ROLLBACK</a:t>
            </a:r>
            <a:endParaRPr lang="en-US" altLang="zh-CN" dirty="0"/>
          </a:p>
          <a:p>
            <a:pPr lvl="1" eaLnBrk="1" hangingPunct="1">
              <a:lnSpc>
                <a:spcPct val="120000"/>
              </a:lnSpc>
            </a:pPr>
            <a:r>
              <a:rPr lang="zh-CN" altLang="en-US" dirty="0"/>
              <a:t>事务异常终止</a:t>
            </a:r>
            <a:endParaRPr lang="zh-CN" altLang="en-US" dirty="0"/>
          </a:p>
          <a:p>
            <a:pPr lvl="1" eaLnBrk="1" hangingPunct="1">
              <a:lnSpc>
                <a:spcPct val="120000"/>
              </a:lnSpc>
            </a:pPr>
            <a:r>
              <a:rPr lang="zh-CN" altLang="en-US" dirty="0"/>
              <a:t>事务运行的过程中发生了故障，不能继续执行</a:t>
            </a:r>
            <a:endParaRPr lang="zh-CN" altLang="en-US" dirty="0"/>
          </a:p>
          <a:p>
            <a:pPr lvl="1" eaLnBrk="1" hangingPunct="1">
              <a:lnSpc>
                <a:spcPct val="120000"/>
              </a:lnSpc>
            </a:pPr>
            <a:r>
              <a:rPr lang="zh-CN" altLang="en-US" dirty="0"/>
              <a:t>系统将事务中对数据库的所有已完成的操作全部撤销 </a:t>
            </a:r>
            <a:endParaRPr lang="zh-CN" altLang="en-US" dirty="0"/>
          </a:p>
          <a:p>
            <a:pPr lvl="1" eaLnBrk="1" hangingPunct="1">
              <a:lnSpc>
                <a:spcPct val="120000"/>
              </a:lnSpc>
            </a:pPr>
            <a:r>
              <a:rPr lang="zh-CN" altLang="en-US" dirty="0"/>
              <a:t>事务滚回到</a:t>
            </a:r>
            <a:r>
              <a:rPr lang="zh-CN" altLang="en-US" dirty="0">
                <a:solidFill>
                  <a:srgbClr val="FF00FF"/>
                </a:solidFill>
              </a:rPr>
              <a:t>开始</a:t>
            </a:r>
            <a:r>
              <a:rPr lang="zh-CN" altLang="en-US" dirty="0"/>
              <a:t>时的状态</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64514"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第十章  数据库恢复技术</a:t>
            </a:r>
            <a:endParaRPr lang="zh-CN" altLang="en-US" sz="3600" dirty="0"/>
          </a:p>
        </p:txBody>
      </p:sp>
      <p:sp>
        <p:nvSpPr>
          <p:cNvPr id="64515" name="Rectangle 3"/>
          <p:cNvSpPr>
            <a:spLocks noGrp="1"/>
          </p:cNvSpPr>
          <p:nvPr>
            <p:ph type="body"/>
          </p:nvPr>
        </p:nvSpPr>
        <p:spPr>
          <a:xfrm>
            <a:off x="827088" y="1052513"/>
            <a:ext cx="7859712" cy="5256212"/>
          </a:xfrm>
          <a:ln/>
        </p:spPr>
        <p:txBody>
          <a:bodyPr vert="horz" wrap="square" lIns="91440" tIns="45720" rIns="91440" bIns="45720" anchor="t"/>
          <a:p>
            <a:pPr marL="0" indent="0" eaLnBrk="1" hangingPunct="1">
              <a:lnSpc>
                <a:spcPct val="130000"/>
              </a:lnSpc>
              <a:buNone/>
            </a:pPr>
            <a:r>
              <a:rPr lang="en-US" altLang="zh-CN" dirty="0"/>
              <a:t>10.1  </a:t>
            </a:r>
            <a:r>
              <a:rPr lang="zh-CN" altLang="en-US" dirty="0"/>
              <a:t>事务的基本概念</a:t>
            </a:r>
            <a:endParaRPr lang="zh-CN" altLang="en-US" dirty="0"/>
          </a:p>
          <a:p>
            <a:pPr marL="0" indent="0" eaLnBrk="1" hangingPunct="1">
              <a:lnSpc>
                <a:spcPct val="130000"/>
              </a:lnSpc>
              <a:buNone/>
            </a:pPr>
            <a:r>
              <a:rPr lang="en-US" altLang="zh-CN" dirty="0"/>
              <a:t>10.2  </a:t>
            </a:r>
            <a:r>
              <a:rPr lang="zh-CN" altLang="en-US" dirty="0"/>
              <a:t>数据库恢复概述</a:t>
            </a:r>
            <a:endParaRPr lang="zh-CN" altLang="en-US" dirty="0"/>
          </a:p>
          <a:p>
            <a:pPr marL="0" indent="0" eaLnBrk="1" hangingPunct="1">
              <a:lnSpc>
                <a:spcPct val="130000"/>
              </a:lnSpc>
              <a:buNone/>
            </a:pPr>
            <a:r>
              <a:rPr lang="en-US" altLang="zh-CN" dirty="0"/>
              <a:t>10.3  </a:t>
            </a:r>
            <a:r>
              <a:rPr lang="zh-CN" altLang="en-US" dirty="0"/>
              <a:t>故障的种类</a:t>
            </a:r>
            <a:endParaRPr lang="zh-CN" altLang="en-US" dirty="0"/>
          </a:p>
          <a:p>
            <a:pPr marL="0" indent="0" eaLnBrk="1" hangingPunct="1">
              <a:lnSpc>
                <a:spcPct val="130000"/>
              </a:lnSpc>
              <a:buNone/>
            </a:pPr>
            <a:r>
              <a:rPr lang="en-US" altLang="zh-CN" dirty="0"/>
              <a:t>10.4  </a:t>
            </a:r>
            <a:r>
              <a:rPr lang="zh-CN" altLang="en-US" dirty="0"/>
              <a:t>恢复的实现技术</a:t>
            </a:r>
            <a:endParaRPr lang="zh-CN" altLang="en-US" dirty="0"/>
          </a:p>
          <a:p>
            <a:pPr marL="0" indent="0" eaLnBrk="1" hangingPunct="1">
              <a:lnSpc>
                <a:spcPct val="130000"/>
              </a:lnSpc>
              <a:buNone/>
            </a:pPr>
            <a:r>
              <a:rPr lang="en-US" altLang="zh-CN" dirty="0">
                <a:solidFill>
                  <a:srgbClr val="0066FF"/>
                </a:solidFill>
              </a:rPr>
              <a:t>10.5  </a:t>
            </a:r>
            <a:r>
              <a:rPr lang="zh-CN" altLang="en-US" dirty="0">
                <a:solidFill>
                  <a:srgbClr val="0066FF"/>
                </a:solidFill>
              </a:rPr>
              <a:t>恢复策略</a:t>
            </a:r>
            <a:endParaRPr lang="zh-CN" altLang="en-US" dirty="0">
              <a:solidFill>
                <a:srgbClr val="0066FF"/>
              </a:solidFill>
            </a:endParaRPr>
          </a:p>
          <a:p>
            <a:pPr marL="0" indent="0" eaLnBrk="1" hangingPunct="1">
              <a:lnSpc>
                <a:spcPct val="130000"/>
              </a:lnSpc>
              <a:buNone/>
            </a:pPr>
            <a:r>
              <a:rPr lang="en-US" altLang="zh-CN" dirty="0"/>
              <a:t>10.6  </a:t>
            </a:r>
            <a:r>
              <a:rPr lang="zh-CN" altLang="en-US" dirty="0"/>
              <a:t>具有检查点的恢复技术</a:t>
            </a:r>
            <a:endParaRPr lang="zh-CN" altLang="en-US" dirty="0"/>
          </a:p>
          <a:p>
            <a:pPr marL="0" indent="0" eaLnBrk="1" hangingPunct="1">
              <a:lnSpc>
                <a:spcPct val="130000"/>
              </a:lnSpc>
              <a:buNone/>
            </a:pPr>
            <a:r>
              <a:rPr lang="en-US" altLang="zh-CN" dirty="0"/>
              <a:t>10.7  </a:t>
            </a:r>
            <a:r>
              <a:rPr lang="zh-CN" altLang="en-US" dirty="0"/>
              <a:t>数据库镜像</a:t>
            </a:r>
            <a:endParaRPr lang="zh-CN" altLang="en-US" dirty="0"/>
          </a:p>
          <a:p>
            <a:pPr marL="0" indent="0" eaLnBrk="1" hangingPunct="1">
              <a:lnSpc>
                <a:spcPct val="130000"/>
              </a:lnSpc>
              <a:buNone/>
            </a:pPr>
            <a:r>
              <a:rPr lang="en-US" altLang="zh-CN" dirty="0"/>
              <a:t>10.8    </a:t>
            </a:r>
            <a:r>
              <a:rPr lang="zh-CN" altLang="en-US" dirty="0"/>
              <a:t>小结</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65538"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en-US" altLang="zh-CN" sz="3600" dirty="0"/>
              <a:t>10.5  </a:t>
            </a:r>
            <a:r>
              <a:rPr lang="zh-CN" altLang="en-US" sz="3600" dirty="0"/>
              <a:t>恢复策略</a:t>
            </a:r>
            <a:endParaRPr lang="zh-CN" altLang="en-US" sz="3600" dirty="0"/>
          </a:p>
        </p:txBody>
      </p:sp>
      <p:sp>
        <p:nvSpPr>
          <p:cNvPr id="61444" name="Rectangle 3"/>
          <p:cNvSpPr>
            <a:spLocks noGrp="1" noChangeArrowheads="1"/>
          </p:cNvSpPr>
          <p:nvPr>
            <p:ph type="body" idx="1"/>
          </p:nvPr>
        </p:nvSpPr>
        <p:spPr>
          <a:xfrm>
            <a:off x="684213" y="1125538"/>
            <a:ext cx="8002588" cy="5199063"/>
          </a:xfrm>
        </p:spPr>
        <p:txBody>
          <a:bodyPr vert="horz" wrap="square" lIns="91440" tIns="45720" rIns="91440" bIns="45720" numCol="1" anchor="t" anchorCtr="0" compatLnSpc="1"/>
          <a:lstStyle/>
          <a:p>
            <a:pPr marL="0" marR="0" lvl="0" indent="0" algn="l" defTabSz="914400" rtl="0" eaLnBrk="1" fontAlgn="base" latinLnBrk="0" hangingPunct="1">
              <a:lnSpc>
                <a:spcPct val="17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rgbClr val="00B050"/>
                </a:solidFill>
                <a:effectLst/>
                <a:uLnTx/>
                <a:uFillTx/>
                <a:latin typeface="+mn-lt"/>
                <a:ea typeface="+mn-ea"/>
                <a:cs typeface="+mn-cs"/>
              </a:rPr>
              <a:t>10.5.1  </a:t>
            </a:r>
            <a:r>
              <a:rPr kumimoji="0" lang="zh-CN" altLang="en-US" sz="2800" b="1" i="0" u="none" strike="noStrike" kern="0" cap="none" spc="0" normalizeH="0" baseline="0" noProof="0" dirty="0" smtClean="0">
                <a:ln>
                  <a:noFill/>
                </a:ln>
                <a:solidFill>
                  <a:srgbClr val="00B050"/>
                </a:solidFill>
                <a:effectLst/>
                <a:uLnTx/>
                <a:uFillTx/>
                <a:latin typeface="+mn-lt"/>
                <a:ea typeface="+mn-ea"/>
                <a:cs typeface="+mn-cs"/>
              </a:rPr>
              <a:t>事务故障的恢复</a:t>
            </a:r>
            <a:endParaRPr kumimoji="0" lang="zh-CN" altLang="en-US" sz="2800" b="1" i="0" u="none" strike="noStrike" kern="0" cap="none" spc="0" normalizeH="0" baseline="0" noProof="0" dirty="0" smtClean="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7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10.5.2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系统故障的恢复</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7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10.5.3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介质故障的恢复</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70000"/>
              </a:lnSpc>
              <a:spcBef>
                <a:spcPct val="20000"/>
              </a:spcBef>
              <a:spcAft>
                <a:spcPct val="0"/>
              </a:spcAft>
              <a:buClrTx/>
              <a:buSzPct val="100000"/>
              <a:buFont typeface="Wingdings" panose="05000000000000000000" pitchFamily="2" charset="2"/>
              <a:buChar char="v"/>
              <a:defRPr/>
            </a:pP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66562"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en-US" altLang="zh-CN" sz="3600" dirty="0"/>
              <a:t>10.5.1  </a:t>
            </a:r>
            <a:r>
              <a:rPr lang="zh-CN" altLang="en-US" sz="3600" dirty="0"/>
              <a:t>事务故障的恢复</a:t>
            </a:r>
            <a:endParaRPr lang="zh-CN" altLang="en-US" sz="3600" dirty="0"/>
          </a:p>
        </p:txBody>
      </p:sp>
      <p:sp>
        <p:nvSpPr>
          <p:cNvPr id="66563" name="Rectangle 3"/>
          <p:cNvSpPr>
            <a:spLocks noGrp="1"/>
          </p:cNvSpPr>
          <p:nvPr>
            <p:ph type="body"/>
          </p:nvPr>
        </p:nvSpPr>
        <p:spPr>
          <a:xfrm>
            <a:off x="457200" y="1196975"/>
            <a:ext cx="8229600" cy="5127625"/>
          </a:xfrm>
          <a:ln/>
        </p:spPr>
        <p:txBody>
          <a:bodyPr vert="horz" wrap="square" lIns="91440" tIns="45720" rIns="91440" bIns="45720" anchor="t"/>
          <a:p>
            <a:pPr eaLnBrk="1" hangingPunct="1">
              <a:lnSpc>
                <a:spcPct val="150000"/>
              </a:lnSpc>
            </a:pPr>
            <a:r>
              <a:rPr lang="zh-CN" altLang="en-US" sz="2400" dirty="0"/>
              <a:t>事务故障：事务在运行至正常终止点前被终止</a:t>
            </a:r>
            <a:endParaRPr lang="zh-CN" altLang="en-US" sz="2400" dirty="0"/>
          </a:p>
          <a:p>
            <a:pPr eaLnBrk="1" hangingPunct="1">
              <a:lnSpc>
                <a:spcPct val="150000"/>
              </a:lnSpc>
            </a:pPr>
            <a:r>
              <a:rPr lang="zh-CN" altLang="en-US" sz="2400" dirty="0"/>
              <a:t>恢复方法</a:t>
            </a:r>
            <a:endParaRPr lang="zh-CN" altLang="en-US" sz="2400" dirty="0"/>
          </a:p>
          <a:p>
            <a:pPr lvl="1" eaLnBrk="1" hangingPunct="1">
              <a:lnSpc>
                <a:spcPct val="150000"/>
              </a:lnSpc>
            </a:pPr>
            <a:r>
              <a:rPr lang="zh-CN" altLang="en-US" dirty="0"/>
              <a:t>由恢复子系统利用日志文件撤消（</a:t>
            </a:r>
            <a:r>
              <a:rPr lang="en-US" altLang="zh-CN" dirty="0"/>
              <a:t>UNDO</a:t>
            </a:r>
            <a:r>
              <a:rPr lang="zh-CN" altLang="en-US" dirty="0"/>
              <a:t>）此事务已对数据库进行的修改</a:t>
            </a:r>
            <a:endParaRPr lang="zh-CN" altLang="en-US" dirty="0"/>
          </a:p>
          <a:p>
            <a:pPr eaLnBrk="1" hangingPunct="1">
              <a:lnSpc>
                <a:spcPct val="150000"/>
              </a:lnSpc>
            </a:pPr>
            <a:r>
              <a:rPr lang="zh-CN" altLang="en-US" sz="2400" dirty="0"/>
              <a:t>事务故障的恢复由系统自动完成，对用户是透明的，不需要用户干预</a:t>
            </a:r>
            <a:endParaRPr lang="zh-CN" altLang="en-US" sz="24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67586"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事务故障的恢复步骤</a:t>
            </a:r>
            <a:endParaRPr lang="zh-CN" altLang="en-US" sz="3600" dirty="0"/>
          </a:p>
        </p:txBody>
      </p:sp>
      <p:sp>
        <p:nvSpPr>
          <p:cNvPr id="67587" name="Rectangle 3"/>
          <p:cNvSpPr>
            <a:spLocks noGrp="1"/>
          </p:cNvSpPr>
          <p:nvPr>
            <p:ph type="body"/>
          </p:nvPr>
        </p:nvSpPr>
        <p:spPr>
          <a:xfrm>
            <a:off x="755650" y="1268413"/>
            <a:ext cx="8007350" cy="4522787"/>
          </a:xfrm>
          <a:ln/>
        </p:spPr>
        <p:txBody>
          <a:bodyPr vert="horz" wrap="square" lIns="91440" tIns="45720" rIns="91440" bIns="45720" anchor="t"/>
          <a:p>
            <a:pPr eaLnBrk="1" hangingPunct="1">
              <a:lnSpc>
                <a:spcPct val="150000"/>
              </a:lnSpc>
              <a:buNone/>
            </a:pPr>
            <a:r>
              <a:rPr lang="zh-CN" altLang="en-US" sz="2400" dirty="0"/>
              <a:t>（</a:t>
            </a:r>
            <a:r>
              <a:rPr lang="en-US" altLang="zh-CN" sz="2400" dirty="0"/>
              <a:t>1</a:t>
            </a:r>
            <a:r>
              <a:rPr lang="zh-CN" altLang="en-US" sz="2400" dirty="0"/>
              <a:t>）</a:t>
            </a:r>
            <a:r>
              <a:rPr lang="en-US" altLang="zh-CN" sz="2400" dirty="0"/>
              <a:t> </a:t>
            </a:r>
            <a:r>
              <a:rPr lang="zh-CN" altLang="en-US" sz="2400" dirty="0"/>
              <a:t>反向扫描文件日志（即从最后向前扫描日志文件），查找该事务的更新操作。</a:t>
            </a:r>
            <a:endParaRPr lang="zh-CN" altLang="en-US" sz="2400" dirty="0"/>
          </a:p>
          <a:p>
            <a:pPr eaLnBrk="1" hangingPunct="1">
              <a:lnSpc>
                <a:spcPct val="150000"/>
              </a:lnSpc>
              <a:buNone/>
            </a:pPr>
            <a:r>
              <a:rPr lang="zh-CN" altLang="en-US" sz="2400" dirty="0"/>
              <a:t>（</a:t>
            </a:r>
            <a:r>
              <a:rPr lang="en-US" altLang="zh-CN" sz="2400" dirty="0"/>
              <a:t>2</a:t>
            </a:r>
            <a:r>
              <a:rPr lang="zh-CN" altLang="en-US" sz="2400" dirty="0"/>
              <a:t>）</a:t>
            </a:r>
            <a:r>
              <a:rPr lang="en-US" altLang="zh-CN" sz="2400" dirty="0"/>
              <a:t> </a:t>
            </a:r>
            <a:r>
              <a:rPr lang="zh-CN" altLang="en-US" sz="2400" dirty="0"/>
              <a:t>对该事务的更新操作执行逆操作。即将日志记录中“更新前的值” 写入数据库。</a:t>
            </a:r>
            <a:endParaRPr lang="zh-CN" altLang="en-US" sz="2400" dirty="0"/>
          </a:p>
          <a:p>
            <a:pPr lvl="1" eaLnBrk="1" hangingPunct="1">
              <a:lnSpc>
                <a:spcPct val="150000"/>
              </a:lnSpc>
            </a:pPr>
            <a:r>
              <a:rPr lang="zh-CN" altLang="en-US" sz="2200" dirty="0"/>
              <a:t>插入操作， “更新前的值”为空，则相当于做删除操作</a:t>
            </a:r>
            <a:endParaRPr lang="zh-CN" altLang="en-US" sz="2200" dirty="0"/>
          </a:p>
          <a:p>
            <a:pPr lvl="1" eaLnBrk="1" hangingPunct="1">
              <a:lnSpc>
                <a:spcPct val="150000"/>
              </a:lnSpc>
            </a:pPr>
            <a:r>
              <a:rPr lang="zh-CN" altLang="en-US" sz="2200" dirty="0"/>
              <a:t>删除操作，“更新后的值”为空，则相当于做插入操作</a:t>
            </a:r>
            <a:endParaRPr lang="zh-CN" altLang="en-US" sz="2200" dirty="0"/>
          </a:p>
          <a:p>
            <a:pPr lvl="1" eaLnBrk="1" hangingPunct="1">
              <a:lnSpc>
                <a:spcPct val="150000"/>
              </a:lnSpc>
            </a:pPr>
            <a:r>
              <a:rPr lang="zh-CN" altLang="en-US" sz="2200" dirty="0"/>
              <a:t>若是修改操作，则相当于用修改前值代替修改后值</a:t>
            </a:r>
            <a:r>
              <a:rPr lang="zh-CN" altLang="en-US" sz="2000" dirty="0"/>
              <a:t> </a:t>
            </a:r>
            <a:endParaRPr lang="zh-CN" altLang="en-US" sz="20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68610"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事务故障的恢复步骤（续）</a:t>
            </a:r>
            <a:endParaRPr lang="zh-CN" altLang="en-US" sz="3600" dirty="0"/>
          </a:p>
        </p:txBody>
      </p:sp>
      <p:sp>
        <p:nvSpPr>
          <p:cNvPr id="68611" name="Rectangle 3"/>
          <p:cNvSpPr>
            <a:spLocks noGrp="1"/>
          </p:cNvSpPr>
          <p:nvPr>
            <p:ph type="body"/>
          </p:nvPr>
        </p:nvSpPr>
        <p:spPr>
          <a:xfrm>
            <a:off x="457200" y="1196975"/>
            <a:ext cx="8229600" cy="5127625"/>
          </a:xfrm>
          <a:ln/>
        </p:spPr>
        <p:txBody>
          <a:bodyPr vert="horz" wrap="square" lIns="91440" tIns="45720" rIns="91440" bIns="45720" anchor="t"/>
          <a:p>
            <a:pPr eaLnBrk="1" hangingPunct="1">
              <a:lnSpc>
                <a:spcPct val="150000"/>
              </a:lnSpc>
              <a:buNone/>
            </a:pPr>
            <a:r>
              <a:rPr lang="zh-CN" altLang="en-US" sz="2400" dirty="0"/>
              <a:t>（</a:t>
            </a:r>
            <a:r>
              <a:rPr lang="en-US" altLang="zh-CN" sz="2400" dirty="0"/>
              <a:t>3</a:t>
            </a:r>
            <a:r>
              <a:rPr lang="zh-CN" altLang="en-US" sz="2400" dirty="0"/>
              <a:t>）</a:t>
            </a:r>
            <a:r>
              <a:rPr lang="en-US" altLang="zh-CN" sz="2400" dirty="0"/>
              <a:t> </a:t>
            </a:r>
            <a:r>
              <a:rPr lang="zh-CN" altLang="en-US" sz="2400" dirty="0"/>
              <a:t>继续反向扫描日志文件，查找该事务的其他更新操作，并做同样处理。</a:t>
            </a:r>
            <a:endParaRPr lang="zh-CN" altLang="en-US" sz="2400" dirty="0"/>
          </a:p>
          <a:p>
            <a:pPr eaLnBrk="1" hangingPunct="1">
              <a:lnSpc>
                <a:spcPct val="150000"/>
              </a:lnSpc>
              <a:buNone/>
            </a:pPr>
            <a:r>
              <a:rPr lang="zh-CN" altLang="en-US" sz="2400" dirty="0"/>
              <a:t>（</a:t>
            </a:r>
            <a:r>
              <a:rPr lang="en-US" altLang="zh-CN" sz="2400" dirty="0"/>
              <a:t>4</a:t>
            </a:r>
            <a:r>
              <a:rPr lang="zh-CN" altLang="en-US" sz="2400" dirty="0"/>
              <a:t>）</a:t>
            </a:r>
            <a:r>
              <a:rPr lang="en-US" altLang="zh-CN" sz="2400" dirty="0"/>
              <a:t> </a:t>
            </a:r>
            <a:r>
              <a:rPr lang="zh-CN" altLang="en-US" sz="2400" dirty="0"/>
              <a:t>如此处理下去，直至读到此事务的开始标记，事务故障恢复就完成了。</a:t>
            </a:r>
            <a:endParaRPr lang="en-US" altLang="zh-CN" sz="2400" dirty="0"/>
          </a:p>
          <a:p>
            <a:pPr eaLnBrk="1" hangingPunct="1"/>
            <a:endParaRPr lang="en-US" altLang="zh-CN"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69634"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en-US" altLang="zh-CN" sz="3600" dirty="0"/>
              <a:t>10.5  </a:t>
            </a:r>
            <a:r>
              <a:rPr lang="zh-CN" altLang="en-US" sz="3600" dirty="0"/>
              <a:t>恢复策略</a:t>
            </a:r>
            <a:endParaRPr lang="zh-CN" altLang="en-US" sz="3600" dirty="0"/>
          </a:p>
        </p:txBody>
      </p:sp>
      <p:sp>
        <p:nvSpPr>
          <p:cNvPr id="65540" name="Rectangle 3"/>
          <p:cNvSpPr>
            <a:spLocks noGrp="1" noChangeArrowheads="1"/>
          </p:cNvSpPr>
          <p:nvPr>
            <p:ph type="body" idx="1"/>
          </p:nvPr>
        </p:nvSpPr>
        <p:spPr>
          <a:xfrm>
            <a:off x="827088" y="1268413"/>
            <a:ext cx="7859713" cy="5056188"/>
          </a:xfrm>
        </p:spPr>
        <p:txBody>
          <a:bodyPr vert="horz" wrap="square" lIns="91440" tIns="45720" rIns="91440" bIns="45720" numCol="1" anchor="t" anchorCtr="0" compatLnSpc="1"/>
          <a:lstStyle/>
          <a:p>
            <a:pPr marL="0" marR="0" lvl="0" indent="0" algn="l" defTabSz="914400" rtl="0" eaLnBrk="1" fontAlgn="base" latinLnBrk="0" hangingPunct="1">
              <a:lnSpc>
                <a:spcPct val="18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10.5.1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事务故障的恢复</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8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rgbClr val="00B050"/>
                </a:solidFill>
                <a:effectLst/>
                <a:uLnTx/>
                <a:uFillTx/>
                <a:latin typeface="+mn-lt"/>
                <a:ea typeface="+mn-ea"/>
                <a:cs typeface="+mn-cs"/>
              </a:rPr>
              <a:t>10.5.2  </a:t>
            </a:r>
            <a:r>
              <a:rPr kumimoji="0" lang="zh-CN" altLang="en-US" sz="2800" b="1" i="0" u="none" strike="noStrike" kern="0" cap="none" spc="0" normalizeH="0" baseline="0" noProof="0" dirty="0" smtClean="0">
                <a:ln>
                  <a:noFill/>
                </a:ln>
                <a:solidFill>
                  <a:srgbClr val="00B050"/>
                </a:solidFill>
                <a:effectLst/>
                <a:uLnTx/>
                <a:uFillTx/>
                <a:latin typeface="+mn-lt"/>
                <a:ea typeface="+mn-ea"/>
                <a:cs typeface="+mn-cs"/>
              </a:rPr>
              <a:t>系统故障的恢复</a:t>
            </a:r>
            <a:endParaRPr kumimoji="0" lang="zh-CN" altLang="en-US" sz="2800" b="1" i="0" u="none" strike="noStrike" kern="0" cap="none" spc="0" normalizeH="0" baseline="0" noProof="0" dirty="0" smtClean="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8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10.5.3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介质故障的恢复</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80000"/>
              </a:lnSpc>
              <a:spcBef>
                <a:spcPct val="20000"/>
              </a:spcBef>
              <a:spcAft>
                <a:spcPct val="0"/>
              </a:spcAft>
              <a:buClrTx/>
              <a:buSzPct val="100000"/>
              <a:buFont typeface="Wingdings" panose="05000000000000000000" pitchFamily="2" charset="2"/>
              <a:buChar char="v"/>
              <a:defRPr/>
            </a:pP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70658"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en-US" altLang="zh-CN" sz="3600" dirty="0"/>
              <a:t>10.5.2  </a:t>
            </a:r>
            <a:r>
              <a:rPr lang="zh-CN" altLang="en-US" sz="3600" dirty="0"/>
              <a:t>系统故障的恢复</a:t>
            </a:r>
            <a:endParaRPr lang="zh-CN" altLang="en-US" sz="3600" dirty="0"/>
          </a:p>
        </p:txBody>
      </p:sp>
      <p:sp>
        <p:nvSpPr>
          <p:cNvPr id="67588" name="Rectangle 3"/>
          <p:cNvSpPr>
            <a:spLocks noGrp="1" noChangeArrowheads="1"/>
          </p:cNvSpPr>
          <p:nvPr>
            <p:ph type="body" idx="1"/>
          </p:nvPr>
        </p:nvSpPr>
        <p:spPr>
          <a:xfrm>
            <a:off x="766763" y="1125538"/>
            <a:ext cx="8077200" cy="4968875"/>
          </a:xfrm>
        </p:spPr>
        <p:txBody>
          <a:bodyPr vert="horz" wrap="square" lIns="91440" tIns="45720" rIns="91440" bIns="45720" numCol="1" anchor="t" anchorCtr="0" compatLnSpc="1"/>
          <a:lstStyle/>
          <a:p>
            <a:pPr marL="342900" marR="0" lvl="0" indent="-342900" algn="l" defTabSz="914400" rtl="0" eaLnBrk="1" fontAlgn="base" latinLnBrk="0" hangingPunct="1">
              <a:lnSpc>
                <a:spcPct val="130000"/>
              </a:lnSpc>
              <a:spcBef>
                <a:spcPct val="20000"/>
              </a:spcBef>
              <a:spcAft>
                <a:spcPct val="0"/>
              </a:spcAft>
              <a:buClrTx/>
              <a:buSzPct val="100000"/>
              <a:buFont typeface="Wingdings" panose="05000000000000000000" pitchFamily="2" charset="2"/>
              <a:buChar char="v"/>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系统故障造成数据库不一致状态的原因</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3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未完成事务对数据库的更新可能已写入数据库</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3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已提交事务对数据库的更新可能还留在缓冲区没来得及写入数据库</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342900" marR="0" lvl="0" indent="-342900" algn="l" defTabSz="914400" rtl="0" eaLnBrk="1" fontAlgn="base" latinLnBrk="0" hangingPunct="1">
              <a:lnSpc>
                <a:spcPct val="130000"/>
              </a:lnSpc>
              <a:spcBef>
                <a:spcPct val="20000"/>
              </a:spcBef>
              <a:spcAft>
                <a:spcPct val="0"/>
              </a:spcAft>
              <a:buClrTx/>
              <a:buSzPct val="100000"/>
              <a:buFont typeface="Wingdings" panose="05000000000000000000" pitchFamily="2" charset="2"/>
              <a:buChar char="v"/>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恢复方法</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30000"/>
              </a:lnSpc>
              <a:spcBef>
                <a:spcPct val="20000"/>
              </a:spcBef>
              <a:spcAft>
                <a:spcPct val="0"/>
              </a:spcAft>
              <a:buClrTx/>
              <a:buSzPct val="100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rPr>
              <a:t>1. Undo </a:t>
            </a:r>
            <a:r>
              <a:rPr kumimoji="0" lang="zh-CN" altLang="en-US" sz="2400" b="1" i="0" u="none" strike="noStrike" kern="0" cap="none" spc="0" normalizeH="0" baseline="0" noProof="0" dirty="0" smtClean="0">
                <a:ln>
                  <a:noFill/>
                </a:ln>
                <a:solidFill>
                  <a:schemeClr val="tx1"/>
                </a:solidFill>
                <a:effectLst/>
                <a:uLnTx/>
                <a:uFillTx/>
                <a:latin typeface="+mn-lt"/>
                <a:ea typeface="+mn-ea"/>
              </a:rPr>
              <a:t>故障发生时未完成的事务</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457200" marR="0" lvl="1" indent="0" algn="l" defTabSz="914400" rtl="0" eaLnBrk="1" fontAlgn="base" latinLnBrk="0" hangingPunct="1">
              <a:lnSpc>
                <a:spcPct val="130000"/>
              </a:lnSpc>
              <a:spcBef>
                <a:spcPct val="20000"/>
              </a:spcBef>
              <a:spcAft>
                <a:spcPct val="0"/>
              </a:spcAft>
              <a:buClrTx/>
              <a:buSzPct val="100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rPr>
              <a:t>2. Redo </a:t>
            </a:r>
            <a:r>
              <a:rPr kumimoji="0" lang="zh-CN" altLang="en-US" sz="2400" b="1" i="0" u="none" strike="noStrike" kern="0" cap="none" spc="0" normalizeH="0" baseline="0" noProof="0" dirty="0" smtClean="0">
                <a:ln>
                  <a:noFill/>
                </a:ln>
                <a:solidFill>
                  <a:schemeClr val="tx1"/>
                </a:solidFill>
                <a:effectLst/>
                <a:uLnTx/>
                <a:uFillTx/>
                <a:latin typeface="+mn-lt"/>
                <a:ea typeface="+mn-ea"/>
              </a:rPr>
              <a:t>已完成的事务</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342900" marR="0" lvl="0" indent="-342900" algn="l" defTabSz="914400" rtl="0" eaLnBrk="1" fontAlgn="base" latinLnBrk="0" hangingPunct="1">
              <a:lnSpc>
                <a:spcPct val="130000"/>
              </a:lnSpc>
              <a:spcBef>
                <a:spcPct val="20000"/>
              </a:spcBef>
              <a:spcAft>
                <a:spcPct val="0"/>
              </a:spcAft>
              <a:buClrTx/>
              <a:buSzPct val="100000"/>
              <a:buFont typeface="Wingdings" panose="05000000000000000000" pitchFamily="2" charset="2"/>
              <a:buChar char="v"/>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系统故障的恢复由系统在</a:t>
            </a:r>
            <a:r>
              <a:rPr kumimoji="0" lang="zh-CN" altLang="en-US" sz="2400" b="1" i="0" u="sng" strike="noStrike" kern="0" cap="none" spc="0" normalizeH="0" baseline="0" noProof="0" dirty="0" smtClean="0">
                <a:ln>
                  <a:noFill/>
                </a:ln>
                <a:solidFill>
                  <a:schemeClr val="tx1"/>
                </a:solidFill>
                <a:effectLst/>
                <a:uLnTx/>
                <a:uFillTx/>
                <a:latin typeface="+mn-lt"/>
                <a:ea typeface="+mn-ea"/>
                <a:cs typeface="+mn-cs"/>
              </a:rPr>
              <a:t>重新启动时</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自动完成，不需要用户干预</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71682"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系统故障的恢复步骤</a:t>
            </a:r>
            <a:endParaRPr lang="zh-CN" altLang="en-US" sz="3600" dirty="0"/>
          </a:p>
        </p:txBody>
      </p:sp>
      <p:sp>
        <p:nvSpPr>
          <p:cNvPr id="71683" name="Rectangle 3"/>
          <p:cNvSpPr>
            <a:spLocks noGrp="1"/>
          </p:cNvSpPr>
          <p:nvPr>
            <p:ph type="body"/>
          </p:nvPr>
        </p:nvSpPr>
        <p:spPr>
          <a:xfrm>
            <a:off x="457200" y="1196975"/>
            <a:ext cx="8229600" cy="5127625"/>
          </a:xfrm>
          <a:ln/>
        </p:spPr>
        <p:txBody>
          <a:bodyPr vert="horz" wrap="square" lIns="91440" tIns="45720" rIns="91440" bIns="45720" anchor="t"/>
          <a:p>
            <a:pPr eaLnBrk="1" hangingPunct="1">
              <a:lnSpc>
                <a:spcPct val="150000"/>
              </a:lnSpc>
              <a:buNone/>
            </a:pPr>
            <a:r>
              <a:rPr lang="zh-CN" altLang="en-US" sz="2400" dirty="0"/>
              <a:t>（</a:t>
            </a:r>
            <a:r>
              <a:rPr lang="en-US" altLang="zh-CN" sz="2400" dirty="0"/>
              <a:t>1</a:t>
            </a:r>
            <a:r>
              <a:rPr lang="zh-CN" altLang="en-US" sz="2400" dirty="0"/>
              <a:t>）正向扫描日志文件（即从头扫描日志文件）</a:t>
            </a:r>
            <a:endParaRPr lang="zh-CN" altLang="en-US" dirty="0"/>
          </a:p>
          <a:p>
            <a:pPr lvl="1" eaLnBrk="1" hangingPunct="1">
              <a:lnSpc>
                <a:spcPct val="150000"/>
              </a:lnSpc>
            </a:pPr>
            <a:r>
              <a:rPr lang="zh-CN" altLang="en-US" dirty="0"/>
              <a:t>重做</a:t>
            </a:r>
            <a:r>
              <a:rPr lang="en-US" altLang="zh-CN" dirty="0"/>
              <a:t>(REDO) </a:t>
            </a:r>
            <a:r>
              <a:rPr lang="zh-CN" altLang="en-US" dirty="0"/>
              <a:t>队列</a:t>
            </a:r>
            <a:r>
              <a:rPr lang="en-US" altLang="zh-CN" dirty="0"/>
              <a:t>: </a:t>
            </a:r>
            <a:r>
              <a:rPr lang="zh-CN" altLang="en-US" dirty="0"/>
              <a:t>在故障发生前已经提交的事务</a:t>
            </a:r>
            <a:endParaRPr lang="zh-CN" altLang="en-US" dirty="0"/>
          </a:p>
          <a:p>
            <a:pPr lvl="2" eaLnBrk="1" hangingPunct="1">
              <a:lnSpc>
                <a:spcPct val="150000"/>
              </a:lnSpc>
              <a:buSzPct val="87000"/>
              <a:buFont typeface="Wingdings" panose="05000000000000000000" pitchFamily="2" charset="2"/>
              <a:buChar char="l"/>
            </a:pPr>
            <a:r>
              <a:rPr lang="zh-CN" altLang="en-US" sz="2200" dirty="0"/>
              <a:t>这些事务既有</a:t>
            </a:r>
            <a:r>
              <a:rPr lang="en-US" altLang="zh-CN" sz="2200" dirty="0"/>
              <a:t>BEGIN TRANSACTION</a:t>
            </a:r>
            <a:r>
              <a:rPr lang="zh-CN" altLang="en-US" sz="2200" dirty="0"/>
              <a:t>记录，也有</a:t>
            </a:r>
            <a:r>
              <a:rPr lang="en-US" altLang="zh-CN" sz="2200" dirty="0"/>
              <a:t>COMMIT</a:t>
            </a:r>
            <a:r>
              <a:rPr lang="zh-CN" altLang="en-US" sz="2200" dirty="0"/>
              <a:t>记录</a:t>
            </a:r>
            <a:endParaRPr lang="zh-CN" altLang="en-US" sz="2200" dirty="0"/>
          </a:p>
          <a:p>
            <a:pPr lvl="1" eaLnBrk="1" hangingPunct="1">
              <a:lnSpc>
                <a:spcPct val="150000"/>
              </a:lnSpc>
            </a:pPr>
            <a:r>
              <a:rPr lang="zh-CN" altLang="en-US" dirty="0"/>
              <a:t>撤销 </a:t>
            </a:r>
            <a:r>
              <a:rPr lang="en-US" altLang="zh-CN" dirty="0"/>
              <a:t>(UNDO)</a:t>
            </a:r>
            <a:r>
              <a:rPr lang="zh-CN" altLang="en-US" dirty="0"/>
              <a:t>队列</a:t>
            </a:r>
            <a:r>
              <a:rPr lang="en-US" altLang="zh-CN" dirty="0"/>
              <a:t>:</a:t>
            </a:r>
            <a:r>
              <a:rPr lang="zh-CN" altLang="en-US" dirty="0"/>
              <a:t>故障发生时尚未完成的事务</a:t>
            </a:r>
            <a:endParaRPr lang="zh-CN" altLang="en-US" dirty="0"/>
          </a:p>
          <a:p>
            <a:pPr lvl="2" eaLnBrk="1" hangingPunct="1">
              <a:lnSpc>
                <a:spcPct val="150000"/>
              </a:lnSpc>
              <a:buSzPct val="87000"/>
              <a:buFont typeface="Wingdings" panose="05000000000000000000" pitchFamily="2" charset="2"/>
              <a:buChar char="l"/>
            </a:pPr>
            <a:r>
              <a:rPr lang="zh-CN" altLang="en-US" sz="2200" dirty="0"/>
              <a:t> 这些事务只有</a:t>
            </a:r>
            <a:r>
              <a:rPr lang="en-US" altLang="zh-CN" sz="2200" dirty="0"/>
              <a:t>BEGIN TRANSACTION</a:t>
            </a:r>
            <a:r>
              <a:rPr lang="zh-CN" altLang="en-US" sz="2200" dirty="0"/>
              <a:t>记录，无相应的</a:t>
            </a:r>
            <a:r>
              <a:rPr lang="en-US" altLang="zh-CN" sz="2200" dirty="0"/>
              <a:t>COMMIT</a:t>
            </a:r>
            <a:r>
              <a:rPr lang="zh-CN" altLang="en-US" sz="2200" dirty="0"/>
              <a:t>记录</a:t>
            </a:r>
            <a:endParaRPr lang="zh-CN" altLang="en-US" sz="22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72706"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系统故障的恢复步骤（续）</a:t>
            </a:r>
            <a:endParaRPr lang="zh-CN" altLang="en-US" sz="3600" dirty="0"/>
          </a:p>
        </p:txBody>
      </p:sp>
      <p:sp>
        <p:nvSpPr>
          <p:cNvPr id="72707" name="Rectangle 3"/>
          <p:cNvSpPr>
            <a:spLocks noGrp="1"/>
          </p:cNvSpPr>
          <p:nvPr>
            <p:ph type="body"/>
          </p:nvPr>
        </p:nvSpPr>
        <p:spPr>
          <a:xfrm>
            <a:off x="539750" y="1196975"/>
            <a:ext cx="8135938" cy="4762500"/>
          </a:xfrm>
          <a:ln/>
        </p:spPr>
        <p:txBody>
          <a:bodyPr vert="horz" wrap="square" lIns="91440" tIns="45720" rIns="91440" bIns="45720" anchor="t"/>
          <a:p>
            <a:pPr eaLnBrk="1" hangingPunct="1">
              <a:lnSpc>
                <a:spcPct val="130000"/>
              </a:lnSpc>
              <a:buNone/>
            </a:pPr>
            <a:r>
              <a:rPr lang="zh-CN" altLang="en-US" sz="2400" dirty="0"/>
              <a:t>（</a:t>
            </a:r>
            <a:r>
              <a:rPr lang="en-US" altLang="zh-CN" sz="2400" dirty="0"/>
              <a:t>2</a:t>
            </a:r>
            <a:r>
              <a:rPr lang="zh-CN" altLang="en-US" sz="2400" dirty="0"/>
              <a:t>）</a:t>
            </a:r>
            <a:r>
              <a:rPr lang="en-US" altLang="zh-CN" sz="2400" dirty="0"/>
              <a:t> </a:t>
            </a:r>
            <a:r>
              <a:rPr lang="zh-CN" altLang="en-US" sz="2400" dirty="0"/>
              <a:t>对撤销</a:t>
            </a:r>
            <a:r>
              <a:rPr lang="en-US" altLang="zh-CN" sz="2400" dirty="0"/>
              <a:t>(UNDO)</a:t>
            </a:r>
            <a:r>
              <a:rPr lang="zh-CN" altLang="en-US" sz="2400" dirty="0"/>
              <a:t>队列事务进行撤销</a:t>
            </a:r>
            <a:r>
              <a:rPr lang="en-US" altLang="zh-CN" sz="2400" dirty="0"/>
              <a:t>(UNDO)</a:t>
            </a:r>
            <a:r>
              <a:rPr lang="zh-CN" altLang="en-US" sz="2400" dirty="0"/>
              <a:t>处理</a:t>
            </a:r>
            <a:endParaRPr lang="zh-CN" altLang="en-US" sz="2400" dirty="0"/>
          </a:p>
          <a:p>
            <a:pPr lvl="2" eaLnBrk="1" hangingPunct="1">
              <a:lnSpc>
                <a:spcPct val="130000"/>
              </a:lnSpc>
              <a:buSzPct val="75000"/>
              <a:buFont typeface="Wingdings" panose="05000000000000000000" pitchFamily="2" charset="2"/>
              <a:buChar char="n"/>
            </a:pPr>
            <a:r>
              <a:rPr lang="zh-CN" altLang="en-US" sz="2200" dirty="0"/>
              <a:t>反向扫描日志文件，对每个撤销事务的更新操作执行逆操作</a:t>
            </a:r>
            <a:endParaRPr lang="zh-CN" altLang="en-US" sz="2200" dirty="0"/>
          </a:p>
          <a:p>
            <a:pPr lvl="2" eaLnBrk="1" hangingPunct="1">
              <a:lnSpc>
                <a:spcPct val="130000"/>
              </a:lnSpc>
              <a:buSzPct val="75000"/>
              <a:buFont typeface="Wingdings" panose="05000000000000000000" pitchFamily="2" charset="2"/>
              <a:buChar char="n"/>
            </a:pPr>
            <a:r>
              <a:rPr lang="zh-CN" altLang="en-US" sz="2200" dirty="0"/>
              <a:t>即将日志记录中“更新前的值”写入数据库 </a:t>
            </a:r>
            <a:endParaRPr lang="zh-CN" altLang="en-US" sz="2200" dirty="0"/>
          </a:p>
          <a:p>
            <a:pPr eaLnBrk="1" hangingPunct="1">
              <a:lnSpc>
                <a:spcPct val="130000"/>
              </a:lnSpc>
              <a:buNone/>
            </a:pPr>
            <a:r>
              <a:rPr lang="zh-CN" altLang="en-US" sz="2400" dirty="0"/>
              <a:t> （</a:t>
            </a:r>
            <a:r>
              <a:rPr lang="en-US" altLang="zh-CN" sz="2400" dirty="0"/>
              <a:t>3</a:t>
            </a:r>
            <a:r>
              <a:rPr lang="zh-CN" altLang="en-US" sz="2400" dirty="0"/>
              <a:t>）对重做</a:t>
            </a:r>
            <a:r>
              <a:rPr lang="en-US" altLang="zh-CN" sz="2400" dirty="0"/>
              <a:t>(REDO)</a:t>
            </a:r>
            <a:r>
              <a:rPr lang="zh-CN" altLang="en-US" sz="2400" dirty="0"/>
              <a:t>队列事务进行重做</a:t>
            </a:r>
            <a:r>
              <a:rPr lang="en-US" altLang="zh-CN" sz="2400" dirty="0"/>
              <a:t>(REDO)</a:t>
            </a:r>
            <a:r>
              <a:rPr lang="zh-CN" altLang="en-US" sz="2400" dirty="0"/>
              <a:t>处理</a:t>
            </a:r>
            <a:endParaRPr lang="zh-CN" altLang="en-US" sz="2400" dirty="0"/>
          </a:p>
          <a:p>
            <a:pPr lvl="2" eaLnBrk="1" hangingPunct="1">
              <a:lnSpc>
                <a:spcPct val="130000"/>
              </a:lnSpc>
              <a:buSzPct val="75000"/>
              <a:buFont typeface="Wingdings" panose="05000000000000000000" pitchFamily="2" charset="2"/>
              <a:buChar char="n"/>
            </a:pPr>
            <a:r>
              <a:rPr lang="zh-CN" altLang="en-US" sz="2200" dirty="0"/>
              <a:t>正向扫描日志文件，对每个重做事务重新执行登记的操作</a:t>
            </a:r>
            <a:endParaRPr lang="zh-CN" altLang="en-US" sz="2200" dirty="0"/>
          </a:p>
          <a:p>
            <a:pPr lvl="2" eaLnBrk="1" hangingPunct="1">
              <a:lnSpc>
                <a:spcPct val="130000"/>
              </a:lnSpc>
              <a:buSzPct val="75000"/>
              <a:buFont typeface="Wingdings" panose="05000000000000000000" pitchFamily="2" charset="2"/>
              <a:buChar char="n"/>
            </a:pPr>
            <a:r>
              <a:rPr lang="zh-CN" altLang="en-US" sz="2200" dirty="0"/>
              <a:t>即将日志记录中“更新后的值”写入数据库 </a:t>
            </a:r>
            <a:endParaRPr lang="en-US" altLang="zh-CN" sz="2200" dirty="0"/>
          </a:p>
          <a:p>
            <a:pPr lvl="2" eaLnBrk="1" hangingPunct="1">
              <a:lnSpc>
                <a:spcPct val="130000"/>
              </a:lnSpc>
              <a:buSzPct val="75000"/>
              <a:buFont typeface="Wingdings" panose="05000000000000000000" pitchFamily="2" charset="2"/>
              <a:buChar char="n"/>
            </a:pPr>
            <a:endParaRPr lang="zh-CN" altLang="en-US" sz="22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73730"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en-US" altLang="zh-CN" sz="3600" dirty="0"/>
              <a:t>10.5  </a:t>
            </a:r>
            <a:r>
              <a:rPr lang="zh-CN" altLang="en-US" sz="3600" dirty="0"/>
              <a:t>恢复策略</a:t>
            </a:r>
            <a:endParaRPr lang="zh-CN" altLang="en-US" sz="3600" dirty="0"/>
          </a:p>
        </p:txBody>
      </p:sp>
      <p:sp>
        <p:nvSpPr>
          <p:cNvPr id="69636" name="Rectangle 3"/>
          <p:cNvSpPr>
            <a:spLocks noGrp="1" noChangeArrowheads="1"/>
          </p:cNvSpPr>
          <p:nvPr>
            <p:ph type="body" idx="1"/>
          </p:nvPr>
        </p:nvSpPr>
        <p:spPr>
          <a:xfrm>
            <a:off x="755650" y="1196975"/>
            <a:ext cx="7931150" cy="5127625"/>
          </a:xfrm>
        </p:spPr>
        <p:txBody>
          <a:bodyPr vert="horz" wrap="square" lIns="91440" tIns="45720" rIns="91440" bIns="45720" numCol="1" anchor="t" anchorCtr="0" compatLnSpc="1"/>
          <a:lstStyle/>
          <a:p>
            <a:pPr marL="0" marR="0" lvl="0" indent="0" algn="l" defTabSz="914400" rtl="0" eaLnBrk="1" fontAlgn="base" latinLnBrk="0" hangingPunct="1">
              <a:lnSpc>
                <a:spcPct val="18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10.5.1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事务故障的恢复</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8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10.5.2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系统故障的恢复</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8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rgbClr val="00B050"/>
                </a:solidFill>
                <a:effectLst/>
                <a:uLnTx/>
                <a:uFillTx/>
                <a:latin typeface="+mn-lt"/>
                <a:ea typeface="+mn-ea"/>
                <a:cs typeface="+mn-cs"/>
              </a:rPr>
              <a:t>10.5.3  </a:t>
            </a:r>
            <a:r>
              <a:rPr kumimoji="0" lang="zh-CN" altLang="en-US" sz="2800" b="1" i="0" u="none" strike="noStrike" kern="0" cap="none" spc="0" normalizeH="0" baseline="0" noProof="0" dirty="0" smtClean="0">
                <a:ln>
                  <a:noFill/>
                </a:ln>
                <a:solidFill>
                  <a:srgbClr val="00B050"/>
                </a:solidFill>
                <a:effectLst/>
                <a:uLnTx/>
                <a:uFillTx/>
                <a:latin typeface="+mn-lt"/>
                <a:ea typeface="+mn-ea"/>
                <a:cs typeface="+mn-cs"/>
              </a:rPr>
              <a:t>介质故障的恢复</a:t>
            </a:r>
            <a:endParaRPr kumimoji="0" lang="zh-CN" altLang="en-US" sz="2800" b="1" i="0" u="none" strike="noStrike" kern="0" cap="none" spc="0" normalizeH="0" baseline="0" noProof="0" dirty="0" smtClean="0">
              <a:ln>
                <a:noFill/>
              </a:ln>
              <a:solidFill>
                <a:srgbClr val="00B050"/>
              </a:solidFill>
              <a:effectLst/>
              <a:uLnTx/>
              <a:uFillTx/>
              <a:latin typeface="+mn-lt"/>
              <a:ea typeface="+mn-ea"/>
              <a:cs typeface="+mn-cs"/>
            </a:endParaRPr>
          </a:p>
          <a:p>
            <a:pPr marL="342900" marR="0" lvl="0" indent="-342900" algn="l" defTabSz="914400" rtl="0" eaLnBrk="1" fontAlgn="base" latinLnBrk="0" hangingPunct="1">
              <a:lnSpc>
                <a:spcPct val="180000"/>
              </a:lnSpc>
              <a:spcBef>
                <a:spcPct val="20000"/>
              </a:spcBef>
              <a:spcAft>
                <a:spcPct val="0"/>
              </a:spcAft>
              <a:buClrTx/>
              <a:buSzPct val="100000"/>
              <a:buFont typeface="Wingdings" panose="05000000000000000000" pitchFamily="2" charset="2"/>
              <a:buChar char="v"/>
              <a:defRPr/>
            </a:pPr>
            <a:endParaRPr kumimoji="0" lang="en-US" altLang="zh-CN" sz="2800" b="1" i="0" u="none" strike="noStrike" kern="0" cap="none" spc="0" normalizeH="0" baseline="0" noProof="0" dirty="0" smtClean="0">
              <a:ln>
                <a:noFill/>
              </a:ln>
              <a:solidFill>
                <a:srgbClr val="3333FF"/>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10242"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en-US" altLang="zh-CN" sz="3600" dirty="0"/>
              <a:t>10.1  </a:t>
            </a:r>
            <a:r>
              <a:rPr lang="zh-CN" altLang="en-US" sz="3600" dirty="0"/>
              <a:t>事务的基本概念</a:t>
            </a:r>
            <a:endParaRPr lang="zh-CN" altLang="en-US" sz="3600" dirty="0"/>
          </a:p>
        </p:txBody>
      </p:sp>
      <p:sp>
        <p:nvSpPr>
          <p:cNvPr id="10243" name="Rectangle 3"/>
          <p:cNvSpPr>
            <a:spLocks noGrp="1"/>
          </p:cNvSpPr>
          <p:nvPr>
            <p:ph type="body"/>
          </p:nvPr>
        </p:nvSpPr>
        <p:spPr>
          <a:xfrm>
            <a:off x="611188" y="1196975"/>
            <a:ext cx="8075612" cy="4983163"/>
          </a:xfrm>
          <a:ln/>
        </p:spPr>
        <p:txBody>
          <a:bodyPr vert="horz" wrap="square" lIns="91440" tIns="45720" rIns="91440" bIns="45720" anchor="t"/>
          <a:p>
            <a:pPr eaLnBrk="1" hangingPunct="1">
              <a:lnSpc>
                <a:spcPct val="150000"/>
              </a:lnSpc>
              <a:buNone/>
            </a:pPr>
            <a:r>
              <a:rPr lang="en-US" altLang="zh-CN" dirty="0"/>
              <a:t>1.</a:t>
            </a:r>
            <a:r>
              <a:rPr lang="zh-CN" altLang="en-US" dirty="0"/>
              <a:t>事务</a:t>
            </a:r>
            <a:endParaRPr lang="zh-CN" altLang="en-US" dirty="0"/>
          </a:p>
          <a:p>
            <a:pPr eaLnBrk="1" hangingPunct="1">
              <a:lnSpc>
                <a:spcPct val="150000"/>
              </a:lnSpc>
              <a:buNone/>
            </a:pPr>
            <a:r>
              <a:rPr lang="en-US" altLang="zh-CN" dirty="0">
                <a:solidFill>
                  <a:srgbClr val="00B050"/>
                </a:solidFill>
              </a:rPr>
              <a:t>2.</a:t>
            </a:r>
            <a:r>
              <a:rPr lang="zh-CN" altLang="en-US" dirty="0">
                <a:solidFill>
                  <a:srgbClr val="00B050"/>
                </a:solidFill>
              </a:rPr>
              <a:t>事务的</a:t>
            </a:r>
            <a:r>
              <a:rPr lang="en-US" altLang="zh-CN" dirty="0">
                <a:solidFill>
                  <a:srgbClr val="00B050"/>
                </a:solidFill>
              </a:rPr>
              <a:t>ACID</a:t>
            </a:r>
            <a:r>
              <a:rPr lang="zh-CN" altLang="en-US" dirty="0">
                <a:solidFill>
                  <a:srgbClr val="00B050"/>
                </a:solidFill>
              </a:rPr>
              <a:t>特性</a:t>
            </a:r>
            <a:endParaRPr lang="zh-CN" altLang="en-US" dirty="0">
              <a:solidFill>
                <a:srgbClr val="00B050"/>
              </a:solidFill>
            </a:endParaRPr>
          </a:p>
          <a:p>
            <a:pPr eaLnBrk="1" hangingPunct="1">
              <a:lnSpc>
                <a:spcPct val="150000"/>
              </a:lnSpc>
            </a:pPr>
            <a:endParaRPr lang="en-US" altLang="zh-C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74754"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en-US" altLang="zh-CN" sz="3600" dirty="0"/>
              <a:t>10.5.3  </a:t>
            </a:r>
            <a:r>
              <a:rPr lang="zh-CN" altLang="en-US" sz="3600" dirty="0"/>
              <a:t>介质故障的恢复</a:t>
            </a:r>
            <a:endParaRPr lang="zh-CN" altLang="en-US" sz="3600" dirty="0"/>
          </a:p>
        </p:txBody>
      </p:sp>
      <p:sp>
        <p:nvSpPr>
          <p:cNvPr id="74755" name="Rectangle 3"/>
          <p:cNvSpPr>
            <a:spLocks noGrp="1"/>
          </p:cNvSpPr>
          <p:nvPr>
            <p:ph type="body"/>
          </p:nvPr>
        </p:nvSpPr>
        <p:spPr>
          <a:xfrm>
            <a:off x="684213" y="1341438"/>
            <a:ext cx="8002587" cy="4983162"/>
          </a:xfrm>
          <a:ln/>
        </p:spPr>
        <p:txBody>
          <a:bodyPr vert="horz" wrap="square" lIns="91440" tIns="45720" rIns="91440" bIns="45720" anchor="t"/>
          <a:p>
            <a:pPr marL="533400" indent="-533400" eaLnBrk="1" hangingPunct="1">
              <a:lnSpc>
                <a:spcPct val="190000"/>
              </a:lnSpc>
              <a:buNone/>
            </a:pPr>
            <a:r>
              <a:rPr lang="en-US" altLang="zh-CN" dirty="0"/>
              <a:t>1.</a:t>
            </a:r>
            <a:r>
              <a:rPr lang="zh-CN" altLang="en-US" dirty="0"/>
              <a:t>重装数据库</a:t>
            </a:r>
            <a:endParaRPr lang="zh-CN" altLang="en-US" dirty="0"/>
          </a:p>
          <a:p>
            <a:pPr marL="533400" indent="-533400" eaLnBrk="1" hangingPunct="1">
              <a:lnSpc>
                <a:spcPct val="190000"/>
              </a:lnSpc>
              <a:buNone/>
            </a:pPr>
            <a:r>
              <a:rPr lang="en-US" altLang="zh-CN" dirty="0"/>
              <a:t>2.</a:t>
            </a:r>
            <a:r>
              <a:rPr lang="zh-CN" altLang="en-US" dirty="0"/>
              <a:t>重做已完成的事务</a:t>
            </a:r>
            <a:endParaRPr lang="zh-CN" altLang="en-US" dirty="0"/>
          </a:p>
          <a:p>
            <a:pPr marL="533400" indent="-533400" eaLnBrk="1" hangingPunct="1"/>
            <a:endParaRPr lang="en-US" altLang="zh-C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75778" name="Rectangle 2"/>
          <p:cNvSpPr>
            <a:spLocks noGrp="1"/>
          </p:cNvSpPr>
          <p:nvPr>
            <p:ph type="title"/>
          </p:nvPr>
        </p:nvSpPr>
        <p:spPr>
          <a:xfrm>
            <a:off x="914400" y="184150"/>
            <a:ext cx="7391400" cy="563563"/>
          </a:xfrm>
          <a:ln/>
        </p:spPr>
        <p:txBody>
          <a:bodyPr vert="horz" wrap="square" lIns="91440" tIns="45720" rIns="91440" bIns="45720" anchor="ctr"/>
          <a:p>
            <a:pPr eaLnBrk="1" hangingPunct="1"/>
            <a:r>
              <a:rPr lang="zh-CN" altLang="en-US" sz="3600" dirty="0"/>
              <a:t>介质故障的恢复（续）</a:t>
            </a:r>
            <a:endParaRPr lang="zh-CN" altLang="en-US" sz="3600" dirty="0"/>
          </a:p>
        </p:txBody>
      </p:sp>
      <p:sp>
        <p:nvSpPr>
          <p:cNvPr id="75779" name="Rectangle 3"/>
          <p:cNvSpPr>
            <a:spLocks noGrp="1"/>
          </p:cNvSpPr>
          <p:nvPr>
            <p:ph type="body"/>
          </p:nvPr>
        </p:nvSpPr>
        <p:spPr>
          <a:xfrm>
            <a:off x="395288" y="1268413"/>
            <a:ext cx="8388350" cy="4475162"/>
          </a:xfrm>
          <a:ln/>
        </p:spPr>
        <p:txBody>
          <a:bodyPr vert="horz" wrap="square" lIns="91440" tIns="45720" rIns="91440" bIns="45720" anchor="t"/>
          <a:p>
            <a:pPr eaLnBrk="1" hangingPunct="1"/>
            <a:r>
              <a:rPr lang="zh-CN" altLang="en-US" dirty="0"/>
              <a:t>恢复步骤</a:t>
            </a:r>
            <a:endParaRPr lang="zh-CN" altLang="en-US" dirty="0"/>
          </a:p>
          <a:p>
            <a:pPr eaLnBrk="1" hangingPunct="1">
              <a:lnSpc>
                <a:spcPct val="140000"/>
              </a:lnSpc>
              <a:spcBef>
                <a:spcPct val="40000"/>
              </a:spcBef>
              <a:buNone/>
            </a:pPr>
            <a:r>
              <a:rPr lang="zh-CN" altLang="en-US" sz="2400" dirty="0"/>
              <a:t>（</a:t>
            </a:r>
            <a:r>
              <a:rPr lang="en-US" altLang="zh-CN" sz="2400" dirty="0"/>
              <a:t>1</a:t>
            </a:r>
            <a:r>
              <a:rPr lang="zh-CN" altLang="en-US" sz="2400" dirty="0"/>
              <a:t>）</a:t>
            </a:r>
            <a:r>
              <a:rPr lang="en-US" altLang="zh-CN" sz="2400" dirty="0"/>
              <a:t> </a:t>
            </a:r>
            <a:r>
              <a:rPr lang="zh-CN" altLang="en-US" sz="2400" dirty="0"/>
              <a:t>装入最新的后备数据库副本</a:t>
            </a:r>
            <a:r>
              <a:rPr lang="en-US" altLang="zh-CN" sz="2400" dirty="0"/>
              <a:t>(</a:t>
            </a:r>
            <a:r>
              <a:rPr lang="zh-CN" altLang="en-US" sz="2400" dirty="0"/>
              <a:t>离故障发生时刻最近的转储副本</a:t>
            </a:r>
            <a:r>
              <a:rPr lang="en-US" altLang="zh-CN" sz="2400" dirty="0"/>
              <a:t>) </a:t>
            </a:r>
            <a:r>
              <a:rPr lang="zh-CN" altLang="en-US" sz="2400" dirty="0"/>
              <a:t>，使数据库恢复到最近一次转储时的一致性状态。</a:t>
            </a:r>
            <a:endParaRPr lang="zh-CN" altLang="en-US" sz="2000" dirty="0"/>
          </a:p>
          <a:p>
            <a:pPr lvl="1" eaLnBrk="1" hangingPunct="1">
              <a:lnSpc>
                <a:spcPct val="140000"/>
              </a:lnSpc>
              <a:spcBef>
                <a:spcPct val="40000"/>
              </a:spcBef>
            </a:pPr>
            <a:r>
              <a:rPr lang="zh-CN" altLang="en-US" sz="2200" dirty="0"/>
              <a:t>对于静态转储的数据库副本，装入后数据库即处于一致性状态</a:t>
            </a:r>
            <a:endParaRPr lang="zh-CN" altLang="en-US" sz="2200" dirty="0"/>
          </a:p>
          <a:p>
            <a:pPr lvl="1" eaLnBrk="1" hangingPunct="1">
              <a:lnSpc>
                <a:spcPct val="140000"/>
              </a:lnSpc>
              <a:spcBef>
                <a:spcPct val="40000"/>
              </a:spcBef>
            </a:pPr>
            <a:r>
              <a:rPr lang="zh-CN" altLang="en-US" sz="2200" dirty="0"/>
              <a:t>对于动态转储的数据库副本，还须同时装入转储时刻的日志文件副本，利用恢复系统故障的方法（即</a:t>
            </a:r>
            <a:r>
              <a:rPr lang="en-US" altLang="zh-CN" sz="2200" dirty="0"/>
              <a:t>REDO+UNDO</a:t>
            </a:r>
            <a:r>
              <a:rPr lang="zh-CN" altLang="en-US" sz="2200" dirty="0"/>
              <a:t>），才能将数据库恢复到一致性状态。</a:t>
            </a:r>
            <a:endParaRPr lang="zh-CN" altLang="en-US" sz="22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76802"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介质故障的恢复（续）</a:t>
            </a:r>
            <a:endParaRPr lang="zh-CN" altLang="en-US" sz="3600" dirty="0"/>
          </a:p>
        </p:txBody>
      </p:sp>
      <p:sp>
        <p:nvSpPr>
          <p:cNvPr id="76803" name="Rectangle 3"/>
          <p:cNvSpPr>
            <a:spLocks noGrp="1"/>
          </p:cNvSpPr>
          <p:nvPr>
            <p:ph type="body"/>
          </p:nvPr>
        </p:nvSpPr>
        <p:spPr>
          <a:xfrm>
            <a:off x="611188" y="1268413"/>
            <a:ext cx="8137525" cy="4762500"/>
          </a:xfrm>
          <a:ln/>
        </p:spPr>
        <p:txBody>
          <a:bodyPr vert="horz" wrap="square" lIns="91440" tIns="45720" rIns="91440" bIns="45720" anchor="t"/>
          <a:p>
            <a:pPr eaLnBrk="1" hangingPunct="1">
              <a:lnSpc>
                <a:spcPct val="130000"/>
              </a:lnSpc>
              <a:buNone/>
            </a:pPr>
            <a:r>
              <a:rPr lang="zh-CN" altLang="en-US" sz="2400" dirty="0"/>
              <a:t>（</a:t>
            </a:r>
            <a:r>
              <a:rPr lang="en-US" altLang="zh-CN" sz="2400" dirty="0"/>
              <a:t>2</a:t>
            </a:r>
            <a:r>
              <a:rPr lang="zh-CN" altLang="en-US" sz="2400" dirty="0"/>
              <a:t>）</a:t>
            </a:r>
            <a:r>
              <a:rPr lang="en-US" altLang="zh-CN" sz="2400" dirty="0"/>
              <a:t> </a:t>
            </a:r>
            <a:r>
              <a:rPr lang="zh-CN" altLang="en-US" sz="2400" dirty="0"/>
              <a:t>装入有关的日志文件副本</a:t>
            </a:r>
            <a:r>
              <a:rPr lang="en-US" altLang="zh-CN" sz="2400" dirty="0"/>
              <a:t>(</a:t>
            </a:r>
            <a:r>
              <a:rPr lang="zh-CN" altLang="en-US" sz="2400" dirty="0"/>
              <a:t>转储结束时刻的日志文件副本</a:t>
            </a:r>
            <a:r>
              <a:rPr lang="en-US" altLang="zh-CN" sz="2400" dirty="0"/>
              <a:t>) </a:t>
            </a:r>
            <a:r>
              <a:rPr lang="zh-CN" altLang="en-US" sz="2400" dirty="0"/>
              <a:t>，重做已完成的事务。</a:t>
            </a:r>
            <a:endParaRPr lang="zh-CN" altLang="en-US" sz="2400" dirty="0"/>
          </a:p>
          <a:p>
            <a:pPr lvl="1" eaLnBrk="1" hangingPunct="1">
              <a:lnSpc>
                <a:spcPct val="130000"/>
              </a:lnSpc>
              <a:spcBef>
                <a:spcPct val="50000"/>
              </a:spcBef>
            </a:pPr>
            <a:r>
              <a:rPr lang="zh-CN" altLang="en-US" sz="2200" dirty="0"/>
              <a:t>首先扫描日志文件，找出故障发生时已提交的事务的标识，将其记入重做队列。</a:t>
            </a:r>
            <a:endParaRPr lang="zh-CN" altLang="en-US" sz="2200" dirty="0"/>
          </a:p>
          <a:p>
            <a:pPr lvl="1" eaLnBrk="1" hangingPunct="1">
              <a:lnSpc>
                <a:spcPct val="130000"/>
              </a:lnSpc>
              <a:spcBef>
                <a:spcPct val="50000"/>
              </a:spcBef>
            </a:pPr>
            <a:r>
              <a:rPr lang="zh-CN" altLang="en-US" sz="2200" dirty="0"/>
              <a:t>然后正向扫描日志文件，对重做队列中的所有事务进行重做处理。即将日志记录中“更新后的值”写入数据库。</a:t>
            </a:r>
            <a:endParaRPr lang="zh-CN" altLang="en-US" sz="22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77826"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介质故障的恢复（续）</a:t>
            </a:r>
            <a:endParaRPr lang="zh-CN" altLang="en-US" sz="3600" dirty="0"/>
          </a:p>
        </p:txBody>
      </p:sp>
      <p:sp>
        <p:nvSpPr>
          <p:cNvPr id="77827" name="Rectangle 3"/>
          <p:cNvSpPr>
            <a:spLocks noGrp="1"/>
          </p:cNvSpPr>
          <p:nvPr>
            <p:ph type="body"/>
          </p:nvPr>
        </p:nvSpPr>
        <p:spPr>
          <a:xfrm>
            <a:off x="457200" y="1341438"/>
            <a:ext cx="8229600" cy="4983162"/>
          </a:xfrm>
          <a:ln/>
        </p:spPr>
        <p:txBody>
          <a:bodyPr vert="horz" wrap="square" lIns="91440" tIns="45720" rIns="91440" bIns="45720" anchor="t"/>
          <a:p>
            <a:pPr eaLnBrk="1" hangingPunct="1">
              <a:lnSpc>
                <a:spcPct val="140000"/>
              </a:lnSpc>
              <a:buNone/>
            </a:pPr>
            <a:r>
              <a:rPr lang="zh-CN" altLang="en-US" dirty="0"/>
              <a:t>介质故障的恢复需要数据库管理员介入</a:t>
            </a:r>
            <a:endParaRPr lang="zh-CN" altLang="en-US" dirty="0"/>
          </a:p>
          <a:p>
            <a:pPr eaLnBrk="1" hangingPunct="1">
              <a:lnSpc>
                <a:spcPct val="140000"/>
              </a:lnSpc>
              <a:spcBef>
                <a:spcPct val="40000"/>
              </a:spcBef>
            </a:pPr>
            <a:r>
              <a:rPr lang="zh-CN" altLang="en-US" sz="2400" dirty="0"/>
              <a:t>数据库管理员的工作</a:t>
            </a:r>
            <a:endParaRPr lang="zh-CN" altLang="en-US" sz="2400" dirty="0"/>
          </a:p>
          <a:p>
            <a:pPr lvl="1" eaLnBrk="1" hangingPunct="1">
              <a:lnSpc>
                <a:spcPct val="140000"/>
              </a:lnSpc>
              <a:spcBef>
                <a:spcPct val="40000"/>
              </a:spcBef>
            </a:pPr>
            <a:r>
              <a:rPr lang="zh-CN" altLang="en-US" dirty="0"/>
              <a:t>重装最近转储的数据库副本和有关的各日志文件副本</a:t>
            </a:r>
            <a:endParaRPr lang="zh-CN" altLang="en-US" dirty="0"/>
          </a:p>
          <a:p>
            <a:pPr lvl="1" eaLnBrk="1" hangingPunct="1">
              <a:lnSpc>
                <a:spcPct val="140000"/>
              </a:lnSpc>
              <a:spcBef>
                <a:spcPct val="40000"/>
              </a:spcBef>
            </a:pPr>
            <a:r>
              <a:rPr lang="zh-CN" altLang="en-US" dirty="0"/>
              <a:t>执行系统提供的恢复命令</a:t>
            </a:r>
            <a:endParaRPr lang="zh-CN" altLang="en-US" dirty="0"/>
          </a:p>
          <a:p>
            <a:pPr eaLnBrk="1" hangingPunct="1">
              <a:lnSpc>
                <a:spcPct val="140000"/>
              </a:lnSpc>
              <a:spcBef>
                <a:spcPct val="40000"/>
              </a:spcBef>
            </a:pPr>
            <a:r>
              <a:rPr lang="zh-CN" altLang="en-US" sz="2400" dirty="0"/>
              <a:t>具体的恢复操作仍由数据库管理系统完成</a:t>
            </a:r>
            <a:endParaRPr lang="en-US" altLang="zh-CN" sz="2400" dirty="0"/>
          </a:p>
          <a:p>
            <a:pPr eaLnBrk="1" hangingPunct="1">
              <a:lnSpc>
                <a:spcPct val="140000"/>
              </a:lnSpc>
              <a:spcBef>
                <a:spcPct val="40000"/>
              </a:spcBef>
            </a:pP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78850" name="Rectangle 2"/>
          <p:cNvSpPr>
            <a:spLocks noGrp="1"/>
          </p:cNvSpPr>
          <p:nvPr>
            <p:ph type="title"/>
          </p:nvPr>
        </p:nvSpPr>
        <p:spPr>
          <a:xfrm>
            <a:off x="914400" y="184150"/>
            <a:ext cx="7391400" cy="563563"/>
          </a:xfrm>
          <a:ln/>
        </p:spPr>
        <p:txBody>
          <a:bodyPr vert="horz" wrap="square" lIns="91440" tIns="45720" rIns="91440" bIns="45720" anchor="ctr"/>
          <a:p>
            <a:pPr eaLnBrk="1" hangingPunct="1"/>
            <a:r>
              <a:rPr lang="zh-CN" altLang="en-US" sz="3600" dirty="0"/>
              <a:t>第十章  数据库恢复技术</a:t>
            </a:r>
            <a:endParaRPr lang="zh-CN" altLang="en-US" sz="3600" dirty="0"/>
          </a:p>
        </p:txBody>
      </p:sp>
      <p:sp>
        <p:nvSpPr>
          <p:cNvPr id="78851" name="Rectangle 3"/>
          <p:cNvSpPr>
            <a:spLocks noGrp="1"/>
          </p:cNvSpPr>
          <p:nvPr>
            <p:ph type="body"/>
          </p:nvPr>
        </p:nvSpPr>
        <p:spPr>
          <a:xfrm>
            <a:off x="684213" y="1052513"/>
            <a:ext cx="8002587" cy="5040312"/>
          </a:xfrm>
          <a:ln/>
        </p:spPr>
        <p:txBody>
          <a:bodyPr vert="horz" wrap="square" lIns="91440" tIns="45720" rIns="91440" bIns="45720" anchor="t"/>
          <a:p>
            <a:pPr marL="0" indent="0" eaLnBrk="1" hangingPunct="1">
              <a:lnSpc>
                <a:spcPct val="130000"/>
              </a:lnSpc>
              <a:buNone/>
            </a:pPr>
            <a:r>
              <a:rPr lang="en-US" altLang="zh-CN" dirty="0"/>
              <a:t>10.1  </a:t>
            </a:r>
            <a:r>
              <a:rPr lang="zh-CN" altLang="en-US" dirty="0"/>
              <a:t>事务的基本概念</a:t>
            </a:r>
            <a:endParaRPr lang="zh-CN" altLang="en-US" dirty="0"/>
          </a:p>
          <a:p>
            <a:pPr marL="0" indent="0" eaLnBrk="1" hangingPunct="1">
              <a:lnSpc>
                <a:spcPct val="130000"/>
              </a:lnSpc>
              <a:buNone/>
            </a:pPr>
            <a:r>
              <a:rPr lang="en-US" altLang="zh-CN" dirty="0"/>
              <a:t>10.2  </a:t>
            </a:r>
            <a:r>
              <a:rPr lang="zh-CN" altLang="en-US" dirty="0"/>
              <a:t>数据库恢复概述</a:t>
            </a:r>
            <a:endParaRPr lang="zh-CN" altLang="en-US" dirty="0"/>
          </a:p>
          <a:p>
            <a:pPr marL="0" indent="0" eaLnBrk="1" hangingPunct="1">
              <a:lnSpc>
                <a:spcPct val="130000"/>
              </a:lnSpc>
              <a:buNone/>
            </a:pPr>
            <a:r>
              <a:rPr lang="en-US" altLang="zh-CN" dirty="0"/>
              <a:t>10.3  </a:t>
            </a:r>
            <a:r>
              <a:rPr lang="zh-CN" altLang="en-US" dirty="0"/>
              <a:t>故障的种类</a:t>
            </a:r>
            <a:endParaRPr lang="zh-CN" altLang="en-US" dirty="0"/>
          </a:p>
          <a:p>
            <a:pPr marL="0" indent="0" eaLnBrk="1" hangingPunct="1">
              <a:lnSpc>
                <a:spcPct val="130000"/>
              </a:lnSpc>
              <a:buNone/>
            </a:pPr>
            <a:r>
              <a:rPr lang="en-US" altLang="zh-CN" dirty="0"/>
              <a:t>10.4  </a:t>
            </a:r>
            <a:r>
              <a:rPr lang="zh-CN" altLang="en-US" dirty="0"/>
              <a:t>恢复的实现技术</a:t>
            </a:r>
            <a:endParaRPr lang="zh-CN" altLang="en-US" dirty="0"/>
          </a:p>
          <a:p>
            <a:pPr marL="0" indent="0" eaLnBrk="1" hangingPunct="1">
              <a:lnSpc>
                <a:spcPct val="130000"/>
              </a:lnSpc>
              <a:buNone/>
            </a:pPr>
            <a:r>
              <a:rPr lang="en-US" altLang="zh-CN" dirty="0"/>
              <a:t>10.5  </a:t>
            </a:r>
            <a:r>
              <a:rPr lang="zh-CN" altLang="en-US" dirty="0"/>
              <a:t>恢复策略</a:t>
            </a:r>
            <a:endParaRPr lang="zh-CN" altLang="en-US" dirty="0"/>
          </a:p>
          <a:p>
            <a:pPr marL="0" indent="0" eaLnBrk="1" hangingPunct="1">
              <a:lnSpc>
                <a:spcPct val="130000"/>
              </a:lnSpc>
              <a:buNone/>
            </a:pPr>
            <a:r>
              <a:rPr lang="en-US" altLang="zh-CN" dirty="0">
                <a:solidFill>
                  <a:srgbClr val="0066FF"/>
                </a:solidFill>
              </a:rPr>
              <a:t>10.6  </a:t>
            </a:r>
            <a:r>
              <a:rPr lang="zh-CN" altLang="en-US" dirty="0">
                <a:solidFill>
                  <a:srgbClr val="0066FF"/>
                </a:solidFill>
              </a:rPr>
              <a:t>具有检查点的恢复技术</a:t>
            </a:r>
            <a:endParaRPr lang="zh-CN" altLang="en-US" dirty="0">
              <a:solidFill>
                <a:srgbClr val="0066FF"/>
              </a:solidFill>
            </a:endParaRPr>
          </a:p>
          <a:p>
            <a:pPr marL="0" indent="0" eaLnBrk="1" hangingPunct="1">
              <a:lnSpc>
                <a:spcPct val="130000"/>
              </a:lnSpc>
              <a:buNone/>
            </a:pPr>
            <a:r>
              <a:rPr lang="en-US" altLang="zh-CN" dirty="0"/>
              <a:t>10.7  </a:t>
            </a:r>
            <a:r>
              <a:rPr lang="zh-CN" altLang="en-US" dirty="0"/>
              <a:t>数据库镜像</a:t>
            </a:r>
            <a:endParaRPr lang="zh-CN" altLang="en-US" dirty="0"/>
          </a:p>
          <a:p>
            <a:pPr marL="0" indent="0" eaLnBrk="1" hangingPunct="1">
              <a:lnSpc>
                <a:spcPct val="130000"/>
              </a:lnSpc>
              <a:buNone/>
            </a:pPr>
            <a:r>
              <a:rPr lang="en-US" altLang="zh-CN" dirty="0"/>
              <a:t>10.8    </a:t>
            </a:r>
            <a:r>
              <a:rPr lang="zh-CN" altLang="en-US" dirty="0"/>
              <a:t>小结</a:t>
            </a:r>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79874"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en-US" altLang="zh-CN" sz="3600" dirty="0"/>
              <a:t>10.6  </a:t>
            </a:r>
            <a:r>
              <a:rPr lang="zh-CN" altLang="en-US" sz="3600" dirty="0"/>
              <a:t>具有检查点的恢复技术</a:t>
            </a:r>
            <a:endParaRPr lang="zh-CN" altLang="en-US" sz="3600" dirty="0"/>
          </a:p>
        </p:txBody>
      </p:sp>
      <p:sp>
        <p:nvSpPr>
          <p:cNvPr id="79875" name="Rectangle 3"/>
          <p:cNvSpPr>
            <a:spLocks noGrp="1"/>
          </p:cNvSpPr>
          <p:nvPr>
            <p:ph type="body"/>
          </p:nvPr>
        </p:nvSpPr>
        <p:spPr>
          <a:xfrm>
            <a:off x="684213" y="1484313"/>
            <a:ext cx="8002587" cy="4840287"/>
          </a:xfrm>
          <a:ln/>
        </p:spPr>
        <p:txBody>
          <a:bodyPr vert="horz" wrap="square" lIns="91440" tIns="45720" rIns="91440" bIns="45720" anchor="t"/>
          <a:p>
            <a:pPr eaLnBrk="1" hangingPunct="1">
              <a:lnSpc>
                <a:spcPct val="160000"/>
              </a:lnSpc>
              <a:buNone/>
            </a:pPr>
            <a:r>
              <a:rPr lang="en-US" altLang="zh-CN" dirty="0"/>
              <a:t>1.</a:t>
            </a:r>
            <a:r>
              <a:rPr lang="zh-CN" altLang="en-US" dirty="0"/>
              <a:t>问题的提出</a:t>
            </a:r>
            <a:endParaRPr lang="zh-CN" altLang="en-US" dirty="0"/>
          </a:p>
          <a:p>
            <a:pPr eaLnBrk="1" hangingPunct="1">
              <a:lnSpc>
                <a:spcPct val="160000"/>
              </a:lnSpc>
              <a:buNone/>
            </a:pPr>
            <a:r>
              <a:rPr lang="en-US" altLang="zh-CN" dirty="0"/>
              <a:t>2.</a:t>
            </a:r>
            <a:r>
              <a:rPr lang="zh-CN" altLang="en-US" dirty="0"/>
              <a:t>检查点技术</a:t>
            </a:r>
            <a:endParaRPr lang="zh-CN" altLang="en-US" dirty="0"/>
          </a:p>
          <a:p>
            <a:pPr eaLnBrk="1" hangingPunct="1">
              <a:lnSpc>
                <a:spcPct val="160000"/>
              </a:lnSpc>
              <a:buNone/>
            </a:pPr>
            <a:r>
              <a:rPr lang="en-US" altLang="zh-CN" dirty="0"/>
              <a:t>3.</a:t>
            </a:r>
            <a:r>
              <a:rPr lang="zh-CN" altLang="en-US" dirty="0"/>
              <a:t>利用检查点的恢复策略</a:t>
            </a:r>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80898"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en-US" altLang="zh-CN" sz="3600" dirty="0"/>
              <a:t>1.</a:t>
            </a:r>
            <a:r>
              <a:rPr lang="zh-CN" altLang="en-US" sz="3600" dirty="0"/>
              <a:t>问题的提出</a:t>
            </a:r>
            <a:endParaRPr lang="zh-CN" altLang="en-US" sz="3600" dirty="0"/>
          </a:p>
        </p:txBody>
      </p:sp>
      <p:sp>
        <p:nvSpPr>
          <p:cNvPr id="80899" name="Rectangle 3"/>
          <p:cNvSpPr>
            <a:spLocks noGrp="1"/>
          </p:cNvSpPr>
          <p:nvPr>
            <p:ph type="body"/>
          </p:nvPr>
        </p:nvSpPr>
        <p:spPr>
          <a:xfrm>
            <a:off x="684213" y="1196975"/>
            <a:ext cx="7772400" cy="4906963"/>
          </a:xfrm>
          <a:ln/>
        </p:spPr>
        <p:txBody>
          <a:bodyPr vert="horz" wrap="square" lIns="91440" tIns="45720" rIns="91440" bIns="45720" anchor="t"/>
          <a:p>
            <a:pPr eaLnBrk="1" hangingPunct="1"/>
            <a:r>
              <a:rPr lang="zh-CN" altLang="en-US" dirty="0"/>
              <a:t>两个问题</a:t>
            </a:r>
            <a:endParaRPr lang="zh-CN" altLang="en-US" dirty="0"/>
          </a:p>
          <a:p>
            <a:pPr lvl="1" eaLnBrk="1" hangingPunct="1">
              <a:lnSpc>
                <a:spcPct val="170000"/>
              </a:lnSpc>
            </a:pPr>
            <a:r>
              <a:rPr lang="zh-CN" altLang="en-US" dirty="0"/>
              <a:t>搜索整个日志将耗费大量的时间</a:t>
            </a:r>
            <a:endParaRPr lang="zh-CN" altLang="en-US" dirty="0"/>
          </a:p>
          <a:p>
            <a:pPr lvl="1" eaLnBrk="1" hangingPunct="1">
              <a:lnSpc>
                <a:spcPct val="170000"/>
              </a:lnSpc>
            </a:pPr>
            <a:r>
              <a:rPr lang="zh-CN" altLang="en-US" dirty="0"/>
              <a:t>重做处理：重新执行，浪费了大量时间</a:t>
            </a:r>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81922"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解决方案</a:t>
            </a:r>
            <a:endParaRPr lang="zh-CN" altLang="en-US" sz="3600" dirty="0"/>
          </a:p>
        </p:txBody>
      </p:sp>
      <p:sp>
        <p:nvSpPr>
          <p:cNvPr id="81923" name="Rectangle 3"/>
          <p:cNvSpPr>
            <a:spLocks noGrp="1"/>
          </p:cNvSpPr>
          <p:nvPr>
            <p:ph type="body"/>
          </p:nvPr>
        </p:nvSpPr>
        <p:spPr>
          <a:xfrm>
            <a:off x="755650" y="1196975"/>
            <a:ext cx="8083550" cy="4746625"/>
          </a:xfrm>
          <a:ln/>
        </p:spPr>
        <p:txBody>
          <a:bodyPr vert="horz" wrap="square" lIns="91440" tIns="45720" rIns="91440" bIns="45720" anchor="t"/>
          <a:p>
            <a:pPr eaLnBrk="1" hangingPunct="1">
              <a:lnSpc>
                <a:spcPct val="120000"/>
              </a:lnSpc>
            </a:pPr>
            <a:r>
              <a:rPr lang="zh-CN" altLang="en-US" dirty="0"/>
              <a:t>具有检查点（</a:t>
            </a:r>
            <a:r>
              <a:rPr lang="en-US" altLang="zh-CN" dirty="0"/>
              <a:t>checkpoint</a:t>
            </a:r>
            <a:r>
              <a:rPr lang="zh-CN" altLang="en-US" dirty="0"/>
              <a:t>）的恢复技术</a:t>
            </a:r>
            <a:endParaRPr lang="zh-CN" altLang="en-US" sz="2400" dirty="0"/>
          </a:p>
          <a:p>
            <a:pPr lvl="1" eaLnBrk="1" hangingPunct="1">
              <a:lnSpc>
                <a:spcPct val="170000"/>
              </a:lnSpc>
              <a:spcBef>
                <a:spcPct val="30000"/>
              </a:spcBef>
            </a:pPr>
            <a:r>
              <a:rPr lang="zh-CN" altLang="en-US" dirty="0"/>
              <a:t>在日志文件中增加检查点记录（</a:t>
            </a:r>
            <a:r>
              <a:rPr lang="en-US" altLang="zh-CN" dirty="0"/>
              <a:t>checkpoint</a:t>
            </a:r>
            <a:r>
              <a:rPr lang="zh-CN" altLang="en-US" dirty="0"/>
              <a:t>）</a:t>
            </a:r>
            <a:endParaRPr lang="zh-CN" altLang="en-US" dirty="0"/>
          </a:p>
          <a:p>
            <a:pPr lvl="1" eaLnBrk="1" hangingPunct="1">
              <a:lnSpc>
                <a:spcPct val="170000"/>
              </a:lnSpc>
              <a:spcBef>
                <a:spcPct val="30000"/>
              </a:spcBef>
            </a:pPr>
            <a:r>
              <a:rPr lang="zh-CN" altLang="en-US" dirty="0"/>
              <a:t>增加重新开始文件</a:t>
            </a:r>
            <a:endParaRPr lang="zh-CN" altLang="en-US" dirty="0"/>
          </a:p>
          <a:p>
            <a:pPr lvl="1" eaLnBrk="1" hangingPunct="1">
              <a:lnSpc>
                <a:spcPct val="170000"/>
              </a:lnSpc>
              <a:spcBef>
                <a:spcPct val="30000"/>
              </a:spcBef>
            </a:pPr>
            <a:r>
              <a:rPr lang="zh-CN" altLang="en-US" dirty="0"/>
              <a:t>恢复子系统在登录日志文件期间动态地维护日志</a:t>
            </a:r>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82946"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en-US" altLang="zh-CN" sz="3600" dirty="0"/>
              <a:t>2.</a:t>
            </a:r>
            <a:r>
              <a:rPr lang="zh-CN" altLang="en-US" sz="3600" dirty="0"/>
              <a:t>检查点技术</a:t>
            </a:r>
            <a:endParaRPr lang="zh-CN" altLang="en-US" sz="3600" dirty="0"/>
          </a:p>
        </p:txBody>
      </p:sp>
      <p:sp>
        <p:nvSpPr>
          <p:cNvPr id="82947" name="Rectangle 3"/>
          <p:cNvSpPr>
            <a:spLocks noGrp="1"/>
          </p:cNvSpPr>
          <p:nvPr>
            <p:ph type="body"/>
          </p:nvPr>
        </p:nvSpPr>
        <p:spPr>
          <a:xfrm>
            <a:off x="457200" y="1196975"/>
            <a:ext cx="8229600" cy="5127625"/>
          </a:xfrm>
          <a:ln/>
        </p:spPr>
        <p:txBody>
          <a:bodyPr vert="horz" wrap="square" lIns="91440" tIns="45720" rIns="91440" bIns="45720" anchor="t"/>
          <a:p>
            <a:pPr eaLnBrk="1" hangingPunct="1">
              <a:lnSpc>
                <a:spcPct val="150000"/>
              </a:lnSpc>
            </a:pPr>
            <a:r>
              <a:rPr lang="zh-CN" altLang="en-US" dirty="0"/>
              <a:t>检查点记录的内容</a:t>
            </a:r>
            <a:endParaRPr lang="zh-CN" altLang="en-US" sz="2400" dirty="0"/>
          </a:p>
          <a:p>
            <a:pPr lvl="1" eaLnBrk="1" hangingPunct="1">
              <a:lnSpc>
                <a:spcPct val="150000"/>
              </a:lnSpc>
            </a:pPr>
            <a:r>
              <a:rPr lang="zh-CN" altLang="en-US" dirty="0"/>
              <a:t>建立检查点时刻所有正在执行的事务清单</a:t>
            </a:r>
            <a:endParaRPr lang="zh-CN" altLang="en-US" dirty="0"/>
          </a:p>
          <a:p>
            <a:pPr lvl="1" eaLnBrk="1" hangingPunct="1">
              <a:lnSpc>
                <a:spcPct val="150000"/>
              </a:lnSpc>
            </a:pPr>
            <a:r>
              <a:rPr lang="zh-CN" altLang="en-US" dirty="0"/>
              <a:t>这些事务最近一个日志记录的地址</a:t>
            </a:r>
            <a:endParaRPr lang="zh-CN" altLang="en-US" dirty="0"/>
          </a:p>
          <a:p>
            <a:pPr eaLnBrk="1" hangingPunct="1">
              <a:lnSpc>
                <a:spcPct val="150000"/>
              </a:lnSpc>
            </a:pPr>
            <a:r>
              <a:rPr lang="zh-CN" altLang="en-US" dirty="0"/>
              <a:t>重新开始文件的内容</a:t>
            </a:r>
            <a:endParaRPr lang="zh-CN" altLang="en-US" sz="2400" dirty="0"/>
          </a:p>
          <a:p>
            <a:pPr lvl="1" eaLnBrk="1" hangingPunct="1">
              <a:lnSpc>
                <a:spcPct val="150000"/>
              </a:lnSpc>
            </a:pPr>
            <a:r>
              <a:rPr lang="zh-CN" altLang="en-US" dirty="0"/>
              <a:t>记录各个检查点记录在日志文件中的地址</a:t>
            </a:r>
            <a:endParaRPr lang="zh-CN" altLang="en-US" dirty="0"/>
          </a:p>
          <a:p>
            <a:pPr eaLnBrk="1" hangingPunct="1"/>
            <a:endParaRPr lang="en-US" altLang="zh-CN"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83970"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检查点技术（续）</a:t>
            </a:r>
            <a:endParaRPr lang="zh-CN" altLang="en-US" sz="3600" dirty="0"/>
          </a:p>
        </p:txBody>
      </p:sp>
      <p:pic>
        <p:nvPicPr>
          <p:cNvPr id="83971" name="Picture 5" descr="103"/>
          <p:cNvPicPr>
            <a:picLocks noChangeAspect="1"/>
          </p:cNvPicPr>
          <p:nvPr/>
        </p:nvPicPr>
        <p:blipFill>
          <a:blip r:embed="rId1"/>
          <a:stretch>
            <a:fillRect/>
          </a:stretch>
        </p:blipFill>
        <p:spPr>
          <a:xfrm>
            <a:off x="539750" y="1773238"/>
            <a:ext cx="7991475" cy="3470275"/>
          </a:xfrm>
          <a:prstGeom prst="rect">
            <a:avLst/>
          </a:prstGeom>
          <a:noFill/>
          <a:ln w="9525">
            <a:noFill/>
          </a:ln>
        </p:spPr>
      </p:pic>
      <p:sp>
        <p:nvSpPr>
          <p:cNvPr id="83972" name="Text Box 6"/>
          <p:cNvSpPr txBox="1"/>
          <p:nvPr/>
        </p:nvSpPr>
        <p:spPr>
          <a:xfrm>
            <a:off x="2411413" y="5661025"/>
            <a:ext cx="4752975" cy="366713"/>
          </a:xfrm>
          <a:prstGeom prst="rect">
            <a:avLst/>
          </a:prstGeom>
          <a:noFill/>
          <a:ln w="9525">
            <a:noFill/>
          </a:ln>
        </p:spPr>
        <p:txBody>
          <a:bodyPr anchor="t">
            <a:spAutoFit/>
          </a:bodyPr>
          <a:p>
            <a:pPr marL="342900" indent="-342900" algn="ctr">
              <a:spcBef>
                <a:spcPct val="50000"/>
              </a:spcBef>
              <a:buFont typeface="Wingdings" panose="05000000000000000000" pitchFamily="2" charset="2"/>
              <a:buNone/>
            </a:pPr>
            <a:r>
              <a:rPr lang="zh-CN" altLang="en-US" b="1" dirty="0">
                <a:latin typeface="Times New Roman" panose="02020603050405020304" pitchFamily="18" charset="0"/>
                <a:ea typeface="宋体" panose="02010600030101010101" pitchFamily="2" charset="-122"/>
              </a:rPr>
              <a:t>具有检查点的日志文件和重新开始文件 </a:t>
            </a:r>
            <a:endParaRPr lang="zh-CN" altLang="en-US" b="1" dirty="0">
              <a:latin typeface="Times New Roman" panose="02020603050405020304" pitchFamily="18"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11266"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en-US" altLang="zh-CN" sz="3600" dirty="0"/>
              <a:t>2.</a:t>
            </a:r>
            <a:r>
              <a:rPr lang="zh-CN" altLang="en-US" sz="3600" dirty="0"/>
              <a:t>事务的特性（</a:t>
            </a:r>
            <a:r>
              <a:rPr lang="en-US" altLang="zh-CN" sz="3600" dirty="0"/>
              <a:t>ACID</a:t>
            </a:r>
            <a:r>
              <a:rPr lang="zh-CN" altLang="en-US" sz="3600" dirty="0"/>
              <a:t>特性）</a:t>
            </a:r>
            <a:endParaRPr lang="en-US" altLang="zh-CN" sz="3600" dirty="0"/>
          </a:p>
        </p:txBody>
      </p:sp>
      <p:sp>
        <p:nvSpPr>
          <p:cNvPr id="11267" name="Rectangle 3"/>
          <p:cNvSpPr>
            <a:spLocks noGrp="1"/>
          </p:cNvSpPr>
          <p:nvPr>
            <p:ph type="body"/>
          </p:nvPr>
        </p:nvSpPr>
        <p:spPr>
          <a:xfrm>
            <a:off x="457200" y="1484313"/>
            <a:ext cx="8229600" cy="4840287"/>
          </a:xfrm>
          <a:ln/>
        </p:spPr>
        <p:txBody>
          <a:bodyPr vert="horz" wrap="square" lIns="91440" tIns="45720" rIns="91440" bIns="45720" anchor="t"/>
          <a:p>
            <a:pPr marL="765175" indent="-485775" eaLnBrk="1" hangingPunct="1">
              <a:buNone/>
            </a:pPr>
            <a:r>
              <a:rPr lang="zh-CN" altLang="en-US" dirty="0"/>
              <a:t>事务的</a:t>
            </a:r>
            <a:r>
              <a:rPr lang="en-US" altLang="zh-CN" dirty="0"/>
              <a:t>ACID</a:t>
            </a:r>
            <a:r>
              <a:rPr lang="zh-CN" altLang="en-US" dirty="0"/>
              <a:t>特性：</a:t>
            </a:r>
            <a:endParaRPr lang="zh-CN" altLang="en-US" dirty="0"/>
          </a:p>
          <a:p>
            <a:pPr marL="765175" indent="-485775" eaLnBrk="1" hangingPunct="1">
              <a:lnSpc>
                <a:spcPct val="130000"/>
              </a:lnSpc>
            </a:pPr>
            <a:r>
              <a:rPr lang="zh-CN" altLang="en-US" dirty="0"/>
              <a:t>原子性（</a:t>
            </a:r>
            <a:r>
              <a:rPr lang="en-US" altLang="zh-CN" dirty="0"/>
              <a:t>Atomicity</a:t>
            </a:r>
            <a:r>
              <a:rPr lang="zh-CN" altLang="en-US" dirty="0"/>
              <a:t>）</a:t>
            </a:r>
            <a:endParaRPr lang="zh-CN" altLang="en-US" dirty="0"/>
          </a:p>
          <a:p>
            <a:pPr marL="765175" indent="-485775" eaLnBrk="1" hangingPunct="1">
              <a:lnSpc>
                <a:spcPct val="130000"/>
              </a:lnSpc>
            </a:pPr>
            <a:r>
              <a:rPr lang="zh-CN" altLang="en-US" dirty="0"/>
              <a:t>一致性（</a:t>
            </a:r>
            <a:r>
              <a:rPr lang="en-US" altLang="zh-CN" dirty="0"/>
              <a:t>Consistency</a:t>
            </a:r>
            <a:r>
              <a:rPr lang="zh-CN" altLang="en-US" dirty="0"/>
              <a:t>）</a:t>
            </a:r>
            <a:endParaRPr lang="zh-CN" altLang="en-US" dirty="0"/>
          </a:p>
          <a:p>
            <a:pPr marL="765175" indent="-485775" eaLnBrk="1" hangingPunct="1">
              <a:lnSpc>
                <a:spcPct val="130000"/>
              </a:lnSpc>
            </a:pPr>
            <a:r>
              <a:rPr lang="zh-CN" altLang="en-US" dirty="0"/>
              <a:t>隔离性（</a:t>
            </a:r>
            <a:r>
              <a:rPr lang="en-US" altLang="zh-CN" dirty="0"/>
              <a:t>Isolation</a:t>
            </a:r>
            <a:r>
              <a:rPr lang="zh-CN" altLang="en-US" dirty="0"/>
              <a:t>）</a:t>
            </a:r>
            <a:endParaRPr lang="zh-CN" altLang="en-US" dirty="0"/>
          </a:p>
          <a:p>
            <a:pPr marL="765175" indent="-485775" eaLnBrk="1" hangingPunct="1">
              <a:lnSpc>
                <a:spcPct val="130000"/>
              </a:lnSpc>
            </a:pPr>
            <a:r>
              <a:rPr lang="zh-CN" altLang="en-US" dirty="0"/>
              <a:t>持续性（</a:t>
            </a:r>
            <a:r>
              <a:rPr lang="en-US" altLang="zh-CN" dirty="0"/>
              <a:t>Durability </a:t>
            </a:r>
            <a:r>
              <a:rPr lang="zh-CN" altLang="en-US" dirty="0"/>
              <a:t>）</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84994"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动态维护日志文件的方法</a:t>
            </a:r>
            <a:endParaRPr lang="zh-CN" altLang="en-US" sz="3600" dirty="0"/>
          </a:p>
        </p:txBody>
      </p:sp>
      <p:sp>
        <p:nvSpPr>
          <p:cNvPr id="81924" name="Rectangle 3"/>
          <p:cNvSpPr>
            <a:spLocks noGrp="1" noChangeArrowheads="1"/>
          </p:cNvSpPr>
          <p:nvPr>
            <p:ph type="body" idx="1"/>
          </p:nvPr>
        </p:nvSpPr>
        <p:spPr>
          <a:xfrm>
            <a:off x="250825" y="1196975"/>
            <a:ext cx="8893175" cy="4968875"/>
          </a:xfrm>
        </p:spPr>
        <p:txBody>
          <a:bodyPr vert="horz" wrap="square" lIns="91440" tIns="45720" rIns="91440" bIns="45720" numCol="1" anchor="t" anchorCtr="0" compatLnSpc="1"/>
          <a:lstStyle/>
          <a:p>
            <a:pPr marL="342900" marR="0" lvl="0" indent="-342900" algn="l" defTabSz="914400" rtl="0" eaLnBrk="1" fontAlgn="base" latinLnBrk="0" hangingPunct="1">
              <a:lnSpc>
                <a:spcPct val="140000"/>
              </a:lnSpc>
              <a:spcBef>
                <a:spcPct val="20000"/>
              </a:spcBef>
              <a:spcAft>
                <a:spcPct val="0"/>
              </a:spcAft>
              <a:buClrTx/>
              <a:buSzPct val="100000"/>
              <a:buFont typeface="Wingdings" panose="05000000000000000000" pitchFamily="2" charset="2"/>
              <a:buChar char="v"/>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动态维护日志文件的方法</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4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周期性地执行如下操作：建立检查点，保存数据库状态。</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4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具体步骤是：</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457200" marR="0" lvl="1" indent="0" algn="l" defTabSz="914400" rtl="0" eaLnBrk="1" fontAlgn="base" latinLnBrk="0" hangingPunct="1">
              <a:lnSpc>
                <a:spcPct val="140000"/>
              </a:lnSpc>
              <a:spcBef>
                <a:spcPct val="20000"/>
              </a:spcBef>
              <a:spcAft>
                <a:spcPct val="0"/>
              </a:spcAft>
              <a:buClrTx/>
              <a:buSzPct val="75000"/>
              <a:buFont typeface="Wingdings" panose="05000000000000000000" pitchFamily="2" charset="2"/>
              <a:buNone/>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a:t>
            </a:r>
            <a:r>
              <a:rPr kumimoji="0" lang="en-US" altLang="zh-CN" sz="2200" b="1" i="0" u="none" strike="noStrike" kern="0" cap="none" spc="0" normalizeH="0" baseline="0" noProof="0" dirty="0" smtClean="0">
                <a:ln>
                  <a:noFill/>
                </a:ln>
                <a:solidFill>
                  <a:schemeClr val="tx1"/>
                </a:solidFill>
                <a:effectLst/>
                <a:uLnTx/>
                <a:uFillTx/>
                <a:latin typeface="+mn-lt"/>
                <a:ea typeface="+mn-ea"/>
              </a:rPr>
              <a:t>1</a:t>
            </a:r>
            <a:r>
              <a:rPr kumimoji="0" lang="zh-CN" altLang="en-US" sz="2200" b="1" i="0" u="none" strike="noStrike" kern="0" cap="none" spc="0" normalizeH="0" baseline="0" noProof="0" dirty="0" smtClean="0">
                <a:ln>
                  <a:noFill/>
                </a:ln>
                <a:solidFill>
                  <a:schemeClr val="tx1"/>
                </a:solidFill>
                <a:effectLst/>
                <a:uLnTx/>
                <a:uFillTx/>
                <a:latin typeface="+mn-lt"/>
                <a:ea typeface="+mn-ea"/>
              </a:rPr>
              <a:t>）将当前</a:t>
            </a:r>
            <a:r>
              <a:rPr kumimoji="0" lang="zh-CN" altLang="en-US" sz="2200" b="1" i="0" u="none" strike="noStrike" kern="0" cap="none" spc="0" normalizeH="0" baseline="0" noProof="0" dirty="0" smtClean="0">
                <a:ln>
                  <a:noFill/>
                </a:ln>
                <a:solidFill>
                  <a:srgbClr val="FF00FF"/>
                </a:solidFill>
                <a:effectLst/>
                <a:uLnTx/>
                <a:uFillTx/>
                <a:latin typeface="+mn-lt"/>
                <a:ea typeface="+mn-ea"/>
              </a:rPr>
              <a:t>日志</a:t>
            </a:r>
            <a:r>
              <a:rPr kumimoji="0" lang="zh-CN" altLang="en-US" sz="2200" b="1" i="0" u="none" strike="noStrike" kern="0" cap="none" spc="0" normalizeH="0" baseline="0" noProof="0" dirty="0" smtClean="0">
                <a:ln>
                  <a:noFill/>
                </a:ln>
                <a:solidFill>
                  <a:schemeClr val="tx1"/>
                </a:solidFill>
                <a:effectLst/>
                <a:uLnTx/>
                <a:uFillTx/>
                <a:latin typeface="+mn-lt"/>
                <a:ea typeface="+mn-ea"/>
              </a:rPr>
              <a:t>缓冲区中的所有日志记录写入磁盘的日志文件上</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457200" marR="0" lvl="1" indent="0" algn="l" defTabSz="914400" rtl="0" eaLnBrk="1" fontAlgn="base" latinLnBrk="0" hangingPunct="1">
              <a:lnSpc>
                <a:spcPct val="140000"/>
              </a:lnSpc>
              <a:spcBef>
                <a:spcPct val="40000"/>
              </a:spcBef>
              <a:spcAft>
                <a:spcPct val="0"/>
              </a:spcAft>
              <a:buClrTx/>
              <a:buSzPct val="75000"/>
              <a:buFont typeface="Wingdings" panose="05000000000000000000" pitchFamily="2" charset="2"/>
              <a:buNone/>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a:t>
            </a:r>
            <a:r>
              <a:rPr kumimoji="0" lang="en-US" altLang="zh-CN" sz="2200" b="1" i="0" u="none" strike="noStrike" kern="0" cap="none" spc="0" normalizeH="0" baseline="0" noProof="0" dirty="0" smtClean="0">
                <a:ln>
                  <a:noFill/>
                </a:ln>
                <a:solidFill>
                  <a:schemeClr val="tx1"/>
                </a:solidFill>
                <a:effectLst/>
                <a:uLnTx/>
                <a:uFillTx/>
                <a:latin typeface="+mn-lt"/>
                <a:ea typeface="+mn-ea"/>
              </a:rPr>
              <a:t>2</a:t>
            </a:r>
            <a:r>
              <a:rPr kumimoji="0" lang="zh-CN" altLang="en-US" sz="2200" b="1" i="0" u="none" strike="noStrike" kern="0" cap="none" spc="0" normalizeH="0" baseline="0" noProof="0" dirty="0" smtClean="0">
                <a:ln>
                  <a:noFill/>
                </a:ln>
                <a:solidFill>
                  <a:schemeClr val="tx1"/>
                </a:solidFill>
                <a:effectLst/>
                <a:uLnTx/>
                <a:uFillTx/>
                <a:latin typeface="+mn-lt"/>
                <a:ea typeface="+mn-ea"/>
              </a:rPr>
              <a:t>）在日志文件中写入一个检查点记录</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457200" marR="0" lvl="1" indent="0" algn="l" defTabSz="914400" rtl="0" eaLnBrk="1" fontAlgn="base" latinLnBrk="0" hangingPunct="1">
              <a:lnSpc>
                <a:spcPct val="140000"/>
              </a:lnSpc>
              <a:spcBef>
                <a:spcPct val="40000"/>
              </a:spcBef>
              <a:spcAft>
                <a:spcPct val="0"/>
              </a:spcAft>
              <a:buClrTx/>
              <a:buSzPct val="75000"/>
              <a:buFont typeface="Wingdings" panose="05000000000000000000" pitchFamily="2" charset="2"/>
              <a:buNone/>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a:t>
            </a:r>
            <a:r>
              <a:rPr kumimoji="0" lang="en-US" altLang="zh-CN" sz="2200" b="1" i="0" u="none" strike="noStrike" kern="0" cap="none" spc="0" normalizeH="0" baseline="0" noProof="0" dirty="0" smtClean="0">
                <a:ln>
                  <a:noFill/>
                </a:ln>
                <a:solidFill>
                  <a:schemeClr val="tx1"/>
                </a:solidFill>
                <a:effectLst/>
                <a:uLnTx/>
                <a:uFillTx/>
                <a:latin typeface="+mn-lt"/>
                <a:ea typeface="+mn-ea"/>
              </a:rPr>
              <a:t>3</a:t>
            </a:r>
            <a:r>
              <a:rPr kumimoji="0" lang="zh-CN" altLang="en-US" sz="2200" b="1" i="0" u="none" strike="noStrike" kern="0" cap="none" spc="0" normalizeH="0" baseline="0" noProof="0" dirty="0" smtClean="0">
                <a:ln>
                  <a:noFill/>
                </a:ln>
                <a:solidFill>
                  <a:schemeClr val="tx1"/>
                </a:solidFill>
                <a:effectLst/>
                <a:uLnTx/>
                <a:uFillTx/>
                <a:latin typeface="+mn-lt"/>
                <a:ea typeface="+mn-ea"/>
              </a:rPr>
              <a:t>）将当前</a:t>
            </a:r>
            <a:r>
              <a:rPr kumimoji="0" lang="zh-CN" altLang="en-US" sz="2200" b="1" i="0" u="none" strike="noStrike" kern="0" cap="none" spc="0" normalizeH="0" baseline="0" noProof="0" dirty="0" smtClean="0">
                <a:ln>
                  <a:noFill/>
                </a:ln>
                <a:solidFill>
                  <a:srgbClr val="FF00FF"/>
                </a:solidFill>
                <a:effectLst/>
                <a:uLnTx/>
                <a:uFillTx/>
                <a:latin typeface="+mn-lt"/>
                <a:ea typeface="+mn-ea"/>
              </a:rPr>
              <a:t>数据</a:t>
            </a:r>
            <a:r>
              <a:rPr kumimoji="0" lang="zh-CN" altLang="en-US" sz="2200" b="1" i="0" u="none" strike="noStrike" kern="0" cap="none" spc="0" normalizeH="0" baseline="0" noProof="0" dirty="0" smtClean="0">
                <a:ln>
                  <a:noFill/>
                </a:ln>
                <a:solidFill>
                  <a:schemeClr val="tx1"/>
                </a:solidFill>
                <a:effectLst/>
                <a:uLnTx/>
                <a:uFillTx/>
                <a:latin typeface="+mn-lt"/>
                <a:ea typeface="+mn-ea"/>
              </a:rPr>
              <a:t>缓冲区的所有数据记录写入磁盘的数据库中</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457200" marR="0" lvl="1" indent="0" algn="l" defTabSz="914400" rtl="0" eaLnBrk="1" fontAlgn="base" latinLnBrk="0" hangingPunct="1">
              <a:lnSpc>
                <a:spcPct val="140000"/>
              </a:lnSpc>
              <a:spcBef>
                <a:spcPct val="40000"/>
              </a:spcBef>
              <a:spcAft>
                <a:spcPct val="0"/>
              </a:spcAft>
              <a:buClrTx/>
              <a:buSzPct val="75000"/>
              <a:buFont typeface="Wingdings" panose="05000000000000000000" pitchFamily="2" charset="2"/>
              <a:buNone/>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a:t>
            </a:r>
            <a:r>
              <a:rPr kumimoji="0" lang="en-US" altLang="zh-CN" sz="2200" b="1" i="0" u="none" strike="noStrike" kern="0" cap="none" spc="0" normalizeH="0" baseline="0" noProof="0" dirty="0" smtClean="0">
                <a:ln>
                  <a:noFill/>
                </a:ln>
                <a:solidFill>
                  <a:schemeClr val="tx1"/>
                </a:solidFill>
                <a:effectLst/>
                <a:uLnTx/>
                <a:uFillTx/>
                <a:latin typeface="+mn-lt"/>
                <a:ea typeface="+mn-ea"/>
              </a:rPr>
              <a:t>4</a:t>
            </a:r>
            <a:r>
              <a:rPr kumimoji="0" lang="zh-CN" altLang="en-US" sz="2200" b="1" i="0" u="none" strike="noStrike" kern="0" cap="none" spc="0" normalizeH="0" baseline="0" noProof="0" dirty="0" smtClean="0">
                <a:ln>
                  <a:noFill/>
                </a:ln>
                <a:solidFill>
                  <a:schemeClr val="tx1"/>
                </a:solidFill>
                <a:effectLst/>
                <a:uLnTx/>
                <a:uFillTx/>
                <a:latin typeface="+mn-lt"/>
                <a:ea typeface="+mn-ea"/>
              </a:rPr>
              <a:t>）把检查点记录在日志文件中的地址写入一个重新开始文件</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86018"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建立检查点</a:t>
            </a:r>
            <a:endParaRPr lang="zh-CN" altLang="en-US" sz="3600" dirty="0"/>
          </a:p>
        </p:txBody>
      </p:sp>
      <p:sp>
        <p:nvSpPr>
          <p:cNvPr id="86019" name="Rectangle 3"/>
          <p:cNvSpPr>
            <a:spLocks noGrp="1"/>
          </p:cNvSpPr>
          <p:nvPr>
            <p:ph type="body"/>
          </p:nvPr>
        </p:nvSpPr>
        <p:spPr>
          <a:xfrm>
            <a:off x="457200" y="1196975"/>
            <a:ext cx="8362950" cy="5127625"/>
          </a:xfrm>
          <a:ln/>
        </p:spPr>
        <p:txBody>
          <a:bodyPr vert="horz" wrap="square" lIns="91440" tIns="45720" rIns="91440" bIns="45720" anchor="t"/>
          <a:p>
            <a:pPr eaLnBrk="1" hangingPunct="1">
              <a:lnSpc>
                <a:spcPct val="130000"/>
              </a:lnSpc>
            </a:pPr>
            <a:r>
              <a:rPr lang="zh-CN" altLang="en-US" dirty="0"/>
              <a:t>恢复子系统可以定期或不定期地建立检查点</a:t>
            </a:r>
            <a:r>
              <a:rPr lang="en-US" altLang="zh-CN" dirty="0"/>
              <a:t>,</a:t>
            </a:r>
            <a:r>
              <a:rPr lang="zh-CN" altLang="en-US" dirty="0"/>
              <a:t>保存数据库状态 </a:t>
            </a:r>
            <a:endParaRPr lang="zh-CN" altLang="en-US" dirty="0"/>
          </a:p>
          <a:p>
            <a:pPr lvl="1" eaLnBrk="1" hangingPunct="1">
              <a:lnSpc>
                <a:spcPct val="130000"/>
              </a:lnSpc>
            </a:pPr>
            <a:r>
              <a:rPr lang="zh-CN" altLang="en-US" dirty="0"/>
              <a:t>定期</a:t>
            </a:r>
            <a:endParaRPr lang="zh-CN" altLang="en-US" dirty="0"/>
          </a:p>
          <a:p>
            <a:pPr lvl="2" eaLnBrk="1" hangingPunct="1">
              <a:lnSpc>
                <a:spcPct val="130000"/>
              </a:lnSpc>
              <a:buSzPct val="87000"/>
              <a:buFont typeface="Wingdings" panose="05000000000000000000" pitchFamily="2" charset="2"/>
              <a:buChar char="l"/>
            </a:pPr>
            <a:r>
              <a:rPr lang="zh-CN" altLang="en-US" sz="2200" dirty="0"/>
              <a:t>按照预定的一个时间间隔，如每隔一小时建立一个检查点 </a:t>
            </a:r>
            <a:endParaRPr lang="zh-CN" altLang="en-US" sz="2200" dirty="0"/>
          </a:p>
          <a:p>
            <a:pPr lvl="1" eaLnBrk="1" hangingPunct="1">
              <a:lnSpc>
                <a:spcPct val="130000"/>
              </a:lnSpc>
            </a:pPr>
            <a:r>
              <a:rPr lang="zh-CN" altLang="en-US" dirty="0"/>
              <a:t>不定期</a:t>
            </a:r>
            <a:endParaRPr lang="zh-CN" altLang="en-US" dirty="0"/>
          </a:p>
          <a:p>
            <a:pPr lvl="2" eaLnBrk="1" hangingPunct="1">
              <a:lnSpc>
                <a:spcPct val="130000"/>
              </a:lnSpc>
              <a:buSzPct val="87000"/>
              <a:buFont typeface="Wingdings" panose="05000000000000000000" pitchFamily="2" charset="2"/>
              <a:buChar char="l"/>
            </a:pPr>
            <a:r>
              <a:rPr lang="zh-CN" altLang="en-US" sz="2200" dirty="0"/>
              <a:t>按照某种规则，如日志文件已写满一半建立一个检查点</a:t>
            </a:r>
            <a:endParaRPr lang="zh-CN" altLang="en-US" sz="22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87042"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en-US" altLang="zh-CN" sz="3600" dirty="0"/>
              <a:t>3.</a:t>
            </a:r>
            <a:r>
              <a:rPr lang="zh-CN" altLang="en-US" sz="3600" dirty="0"/>
              <a:t>利用检查点的恢复策略</a:t>
            </a:r>
            <a:endParaRPr lang="zh-CN" altLang="en-US" sz="3600" dirty="0"/>
          </a:p>
        </p:txBody>
      </p:sp>
      <p:sp>
        <p:nvSpPr>
          <p:cNvPr id="87043" name="Rectangle 3"/>
          <p:cNvSpPr>
            <a:spLocks noGrp="1"/>
          </p:cNvSpPr>
          <p:nvPr>
            <p:ph type="body"/>
          </p:nvPr>
        </p:nvSpPr>
        <p:spPr>
          <a:xfrm>
            <a:off x="457200" y="1125538"/>
            <a:ext cx="8229600" cy="5199062"/>
          </a:xfrm>
          <a:ln/>
        </p:spPr>
        <p:txBody>
          <a:bodyPr vert="horz" wrap="square" lIns="91440" tIns="45720" rIns="91440" bIns="45720" anchor="t"/>
          <a:p>
            <a:pPr eaLnBrk="1" hangingPunct="1">
              <a:lnSpc>
                <a:spcPct val="165000"/>
              </a:lnSpc>
              <a:spcBef>
                <a:spcPct val="60000"/>
              </a:spcBef>
            </a:pPr>
            <a:r>
              <a:rPr lang="zh-CN" altLang="en-US" dirty="0"/>
              <a:t>使用检查点方法可以改善恢复效率</a:t>
            </a:r>
            <a:endParaRPr lang="zh-CN" altLang="en-US" dirty="0"/>
          </a:p>
          <a:p>
            <a:pPr lvl="1" eaLnBrk="1" hangingPunct="1">
              <a:lnSpc>
                <a:spcPct val="165000"/>
              </a:lnSpc>
              <a:spcBef>
                <a:spcPct val="60000"/>
              </a:spcBef>
            </a:pPr>
            <a:r>
              <a:rPr lang="zh-CN" altLang="en-US" dirty="0"/>
              <a:t>当事务</a:t>
            </a:r>
            <a:r>
              <a:rPr lang="en-US" altLang="zh-CN" dirty="0"/>
              <a:t>T</a:t>
            </a:r>
            <a:r>
              <a:rPr lang="zh-CN" altLang="en-US" dirty="0"/>
              <a:t>在一个检查点之前提交，</a:t>
            </a:r>
            <a:r>
              <a:rPr lang="en-US" altLang="zh-CN" dirty="0"/>
              <a:t>T</a:t>
            </a:r>
            <a:r>
              <a:rPr lang="zh-CN" altLang="en-US" dirty="0"/>
              <a:t>对数据库所做的修改已写入数据库</a:t>
            </a:r>
            <a:endParaRPr lang="zh-CN" altLang="en-US" dirty="0"/>
          </a:p>
          <a:p>
            <a:pPr lvl="1" eaLnBrk="1" hangingPunct="1">
              <a:lnSpc>
                <a:spcPct val="165000"/>
              </a:lnSpc>
              <a:spcBef>
                <a:spcPct val="60000"/>
              </a:spcBef>
            </a:pPr>
            <a:r>
              <a:rPr lang="zh-CN" altLang="en-US" dirty="0"/>
              <a:t>写入时间是在这个检查点建立之前或在这个检查点建立之时 </a:t>
            </a:r>
            <a:endParaRPr lang="zh-CN" altLang="en-US" dirty="0"/>
          </a:p>
          <a:p>
            <a:pPr lvl="1" eaLnBrk="1" hangingPunct="1">
              <a:lnSpc>
                <a:spcPct val="165000"/>
              </a:lnSpc>
              <a:spcBef>
                <a:spcPct val="60000"/>
              </a:spcBef>
            </a:pPr>
            <a:r>
              <a:rPr lang="zh-CN" altLang="en-US" dirty="0"/>
              <a:t>在进行恢复处理时，没有必要对事务</a:t>
            </a:r>
            <a:r>
              <a:rPr lang="en-US" altLang="zh-CN" dirty="0"/>
              <a:t>T</a:t>
            </a:r>
            <a:r>
              <a:rPr lang="zh-CN" altLang="en-US" dirty="0"/>
              <a:t>执行重做操作</a:t>
            </a:r>
            <a:endParaRPr lang="zh-CN" altLang="en-US" dirty="0"/>
          </a:p>
          <a:p>
            <a:pPr eaLnBrk="1" hangingPunct="1">
              <a:buChar char="n"/>
            </a:pPr>
            <a:endParaRPr lang="en-US" altLang="zh-CN"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88066"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利用检查点的恢复策略（续）</a:t>
            </a:r>
            <a:endParaRPr lang="zh-CN" altLang="en-US" sz="3600" dirty="0"/>
          </a:p>
        </p:txBody>
      </p:sp>
      <p:grpSp>
        <p:nvGrpSpPr>
          <p:cNvPr id="88067" name="Group 4"/>
          <p:cNvGrpSpPr/>
          <p:nvPr/>
        </p:nvGrpSpPr>
        <p:grpSpPr>
          <a:xfrm>
            <a:off x="1184275" y="1566863"/>
            <a:ext cx="6858000" cy="4365625"/>
            <a:chOff x="0" y="0"/>
            <a:chExt cx="4320" cy="2750"/>
          </a:xfrm>
        </p:grpSpPr>
        <p:sp>
          <p:nvSpPr>
            <p:cNvPr id="88068" name="Freeform 5"/>
            <p:cNvSpPr/>
            <p:nvPr/>
          </p:nvSpPr>
          <p:spPr>
            <a:xfrm>
              <a:off x="1113" y="382"/>
              <a:ext cx="1" cy="2278"/>
            </a:xfrm>
            <a:custGeom>
              <a:avLst/>
              <a:gdLst/>
              <a:ahLst/>
              <a:cxnLst>
                <a:cxn ang="0">
                  <a:pos x="0" y="0"/>
                </a:cxn>
                <a:cxn ang="0">
                  <a:pos x="0" y="623"/>
                </a:cxn>
              </a:cxnLst>
              <a:pathLst>
                <a:path w="3" h="2423">
                  <a:moveTo>
                    <a:pt x="0" y="0"/>
                  </a:moveTo>
                  <a:lnTo>
                    <a:pt x="3" y="2423"/>
                  </a:lnTo>
                </a:path>
              </a:pathLst>
            </a:custGeom>
            <a:noFill/>
            <a:ln w="6350" cap="flat" cmpd="sng">
              <a:solidFill>
                <a:srgbClr val="000000"/>
              </a:solidFill>
              <a:prstDash val="solid"/>
              <a:miter/>
              <a:headEnd type="none" w="med" len="med"/>
              <a:tailEnd type="none" w="med" len="med"/>
            </a:ln>
          </p:spPr>
          <p:txBody>
            <a:bodyPr/>
            <a:p>
              <a:endParaRPr lang="zh-CN" altLang="en-US"/>
            </a:p>
          </p:txBody>
        </p:sp>
        <p:sp>
          <p:nvSpPr>
            <p:cNvPr id="88069" name="Freeform 6"/>
            <p:cNvSpPr/>
            <p:nvPr/>
          </p:nvSpPr>
          <p:spPr>
            <a:xfrm>
              <a:off x="3139" y="395"/>
              <a:ext cx="0" cy="2280"/>
            </a:xfrm>
            <a:custGeom>
              <a:avLst/>
              <a:gdLst/>
              <a:ahLst/>
              <a:cxnLst>
                <a:cxn ang="0">
                  <a:pos x="0" y="0"/>
                </a:cxn>
                <a:cxn ang="0">
                  <a:pos x="0" y="636"/>
                </a:cxn>
              </a:cxnLst>
              <a:pathLst>
                <a:path w="1" h="2423">
                  <a:moveTo>
                    <a:pt x="0" y="0"/>
                  </a:moveTo>
                  <a:lnTo>
                    <a:pt x="1" y="2423"/>
                  </a:lnTo>
                </a:path>
              </a:pathLst>
            </a:custGeom>
            <a:noFill/>
            <a:ln w="6350" cap="flat" cmpd="sng">
              <a:solidFill>
                <a:srgbClr val="000000"/>
              </a:solidFill>
              <a:prstDash val="solid"/>
              <a:miter/>
              <a:headEnd type="none" w="med" len="med"/>
              <a:tailEnd type="none" w="med" len="med"/>
            </a:ln>
          </p:spPr>
          <p:txBody>
            <a:bodyPr/>
            <a:p>
              <a:endParaRPr lang="zh-CN" altLang="en-US"/>
            </a:p>
          </p:txBody>
        </p:sp>
        <p:sp>
          <p:nvSpPr>
            <p:cNvPr id="88070" name="Freeform 7"/>
            <p:cNvSpPr/>
            <p:nvPr/>
          </p:nvSpPr>
          <p:spPr>
            <a:xfrm>
              <a:off x="129" y="1352"/>
              <a:ext cx="1260" cy="1"/>
            </a:xfrm>
            <a:custGeom>
              <a:avLst/>
              <a:gdLst/>
              <a:ahLst/>
              <a:cxnLst>
                <a:cxn ang="0">
                  <a:pos x="0" y="0"/>
                </a:cxn>
                <a:cxn ang="0">
                  <a:pos x="5362" y="0"/>
                </a:cxn>
              </a:cxnLst>
              <a:pathLst>
                <a:path w="1176" h="1">
                  <a:moveTo>
                    <a:pt x="0" y="0"/>
                  </a:moveTo>
                  <a:lnTo>
                    <a:pt x="1176" y="0"/>
                  </a:lnTo>
                </a:path>
              </a:pathLst>
            </a:custGeom>
            <a:noFill/>
            <a:ln w="9525" cap="flat" cmpd="sng">
              <a:solidFill>
                <a:srgbClr val="000000"/>
              </a:solidFill>
              <a:prstDash val="solid"/>
              <a:miter/>
              <a:headEnd type="none" w="med" len="med"/>
              <a:tailEnd type="none" w="med" len="med"/>
            </a:ln>
          </p:spPr>
          <p:txBody>
            <a:bodyPr/>
            <a:p>
              <a:endParaRPr lang="zh-CN" altLang="en-US"/>
            </a:p>
          </p:txBody>
        </p:sp>
        <p:sp>
          <p:nvSpPr>
            <p:cNvPr id="88071" name="Freeform 8"/>
            <p:cNvSpPr/>
            <p:nvPr/>
          </p:nvSpPr>
          <p:spPr>
            <a:xfrm>
              <a:off x="133" y="1237"/>
              <a:ext cx="1" cy="98"/>
            </a:xfrm>
            <a:custGeom>
              <a:avLst/>
              <a:gdLst/>
              <a:ahLst/>
              <a:cxnLst>
                <a:cxn ang="0">
                  <a:pos x="0" y="0"/>
                </a:cxn>
                <a:cxn ang="0">
                  <a:pos x="0" y="23"/>
                </a:cxn>
              </a:cxnLst>
              <a:pathLst>
                <a:path w="4" h="105">
                  <a:moveTo>
                    <a:pt x="4" y="0"/>
                  </a:moveTo>
                  <a:lnTo>
                    <a:pt x="0" y="105"/>
                  </a:lnTo>
                </a:path>
              </a:pathLst>
            </a:custGeom>
            <a:noFill/>
            <a:ln w="9525" cap="flat" cmpd="sng">
              <a:solidFill>
                <a:srgbClr val="000000"/>
              </a:solidFill>
              <a:prstDash val="solid"/>
              <a:miter/>
              <a:headEnd type="none" w="med" len="med"/>
              <a:tailEnd type="none" w="med" len="med"/>
            </a:ln>
          </p:spPr>
          <p:txBody>
            <a:bodyPr/>
            <a:p>
              <a:endParaRPr lang="zh-CN" altLang="en-US"/>
            </a:p>
          </p:txBody>
        </p:sp>
        <p:sp>
          <p:nvSpPr>
            <p:cNvPr id="88072" name="Freeform 9"/>
            <p:cNvSpPr/>
            <p:nvPr/>
          </p:nvSpPr>
          <p:spPr>
            <a:xfrm>
              <a:off x="1376" y="1207"/>
              <a:ext cx="1" cy="145"/>
            </a:xfrm>
            <a:custGeom>
              <a:avLst/>
              <a:gdLst/>
              <a:ahLst/>
              <a:cxnLst>
                <a:cxn ang="0">
                  <a:pos x="0" y="0"/>
                </a:cxn>
                <a:cxn ang="0">
                  <a:pos x="0" y="7692"/>
                </a:cxn>
              </a:cxnLst>
              <a:pathLst>
                <a:path w="1" h="120">
                  <a:moveTo>
                    <a:pt x="0" y="0"/>
                  </a:moveTo>
                  <a:lnTo>
                    <a:pt x="0" y="120"/>
                  </a:lnTo>
                </a:path>
              </a:pathLst>
            </a:custGeom>
            <a:noFill/>
            <a:ln w="9525" cap="flat" cmpd="sng">
              <a:solidFill>
                <a:srgbClr val="000000"/>
              </a:solidFill>
              <a:prstDash val="solid"/>
              <a:miter/>
              <a:headEnd type="none" w="med" len="med"/>
              <a:tailEnd type="none" w="med" len="med"/>
            </a:ln>
          </p:spPr>
          <p:txBody>
            <a:bodyPr/>
            <a:p>
              <a:endParaRPr lang="zh-CN" altLang="en-US"/>
            </a:p>
          </p:txBody>
        </p:sp>
        <p:sp>
          <p:nvSpPr>
            <p:cNvPr id="88073" name="Line 10"/>
            <p:cNvSpPr/>
            <p:nvPr/>
          </p:nvSpPr>
          <p:spPr>
            <a:xfrm>
              <a:off x="514" y="1721"/>
              <a:ext cx="2622" cy="0"/>
            </a:xfrm>
            <a:prstGeom prst="line">
              <a:avLst/>
            </a:prstGeom>
            <a:ln w="9525" cap="flat" cmpd="sng">
              <a:solidFill>
                <a:srgbClr val="000000"/>
              </a:solidFill>
              <a:prstDash val="solid"/>
              <a:round/>
              <a:headEnd type="none" w="med" len="med"/>
              <a:tailEnd type="none" w="med" len="med"/>
            </a:ln>
          </p:spPr>
        </p:sp>
        <p:sp>
          <p:nvSpPr>
            <p:cNvPr id="88074" name="Line 11"/>
            <p:cNvSpPr/>
            <p:nvPr/>
          </p:nvSpPr>
          <p:spPr>
            <a:xfrm>
              <a:off x="3136" y="1721"/>
              <a:ext cx="579" cy="0"/>
            </a:xfrm>
            <a:prstGeom prst="line">
              <a:avLst/>
            </a:prstGeom>
            <a:ln w="9525" cap="flat" cmpd="sng">
              <a:solidFill>
                <a:srgbClr val="000000"/>
              </a:solidFill>
              <a:prstDash val="dash"/>
              <a:round/>
              <a:headEnd type="none" w="med" len="med"/>
              <a:tailEnd type="none" w="med" len="med"/>
            </a:ln>
          </p:spPr>
        </p:sp>
        <p:sp>
          <p:nvSpPr>
            <p:cNvPr id="88075" name="Freeform 12"/>
            <p:cNvSpPr/>
            <p:nvPr/>
          </p:nvSpPr>
          <p:spPr>
            <a:xfrm>
              <a:off x="3715" y="1616"/>
              <a:ext cx="1" cy="104"/>
            </a:xfrm>
            <a:custGeom>
              <a:avLst/>
              <a:gdLst/>
              <a:ahLst/>
              <a:cxnLst>
                <a:cxn ang="0">
                  <a:pos x="0" y="0"/>
                </a:cxn>
                <a:cxn ang="0">
                  <a:pos x="0" y="27"/>
                </a:cxn>
              </a:cxnLst>
              <a:pathLst>
                <a:path w="1" h="111">
                  <a:moveTo>
                    <a:pt x="0" y="0"/>
                  </a:moveTo>
                  <a:lnTo>
                    <a:pt x="0" y="111"/>
                  </a:lnTo>
                </a:path>
              </a:pathLst>
            </a:custGeom>
            <a:noFill/>
            <a:ln w="9525" cap="flat" cmpd="sng">
              <a:solidFill>
                <a:srgbClr val="000000"/>
              </a:solidFill>
              <a:prstDash val="solid"/>
              <a:miter/>
              <a:headEnd type="none" w="med" len="med"/>
              <a:tailEnd type="none" w="med" len="med"/>
            </a:ln>
          </p:spPr>
          <p:txBody>
            <a:bodyPr/>
            <a:p>
              <a:endParaRPr lang="zh-CN" altLang="en-US"/>
            </a:p>
          </p:txBody>
        </p:sp>
        <p:sp>
          <p:nvSpPr>
            <p:cNvPr id="88076" name="Line 13"/>
            <p:cNvSpPr/>
            <p:nvPr/>
          </p:nvSpPr>
          <p:spPr>
            <a:xfrm>
              <a:off x="516" y="1611"/>
              <a:ext cx="0" cy="114"/>
            </a:xfrm>
            <a:prstGeom prst="line">
              <a:avLst/>
            </a:prstGeom>
            <a:ln w="9525" cap="flat" cmpd="sng">
              <a:solidFill>
                <a:srgbClr val="000000"/>
              </a:solidFill>
              <a:prstDash val="solid"/>
              <a:round/>
              <a:headEnd type="none" w="med" len="med"/>
              <a:tailEnd type="none" w="med" len="med"/>
            </a:ln>
          </p:spPr>
        </p:sp>
        <p:sp>
          <p:nvSpPr>
            <p:cNvPr id="88077" name="Freeform 14"/>
            <p:cNvSpPr/>
            <p:nvPr/>
          </p:nvSpPr>
          <p:spPr>
            <a:xfrm>
              <a:off x="1229" y="2126"/>
              <a:ext cx="1109" cy="5"/>
            </a:xfrm>
            <a:custGeom>
              <a:avLst/>
              <a:gdLst/>
              <a:ahLst/>
              <a:cxnLst>
                <a:cxn ang="0">
                  <a:pos x="0" y="5"/>
                </a:cxn>
                <a:cxn ang="0">
                  <a:pos x="4" y="0"/>
                </a:cxn>
              </a:cxnLst>
              <a:pathLst>
                <a:path w="1465" h="5">
                  <a:moveTo>
                    <a:pt x="0" y="5"/>
                  </a:moveTo>
                  <a:lnTo>
                    <a:pt x="1465" y="0"/>
                  </a:lnTo>
                </a:path>
              </a:pathLst>
            </a:custGeom>
            <a:noFill/>
            <a:ln w="9525" cap="flat" cmpd="sng">
              <a:solidFill>
                <a:srgbClr val="000000"/>
              </a:solidFill>
              <a:prstDash val="solid"/>
              <a:miter/>
              <a:headEnd type="none" w="med" len="med"/>
              <a:tailEnd type="none" w="med" len="med"/>
            </a:ln>
          </p:spPr>
          <p:txBody>
            <a:bodyPr/>
            <a:p>
              <a:endParaRPr lang="zh-CN" altLang="en-US"/>
            </a:p>
          </p:txBody>
        </p:sp>
        <p:sp>
          <p:nvSpPr>
            <p:cNvPr id="88078" name="Freeform 15"/>
            <p:cNvSpPr/>
            <p:nvPr/>
          </p:nvSpPr>
          <p:spPr>
            <a:xfrm>
              <a:off x="1221" y="2023"/>
              <a:ext cx="2" cy="108"/>
            </a:xfrm>
            <a:custGeom>
              <a:avLst/>
              <a:gdLst/>
              <a:ahLst/>
              <a:cxnLst>
                <a:cxn ang="0">
                  <a:pos x="1" y="0"/>
                </a:cxn>
                <a:cxn ang="0">
                  <a:pos x="0" y="29"/>
                </a:cxn>
              </a:cxnLst>
              <a:pathLst>
                <a:path w="4" h="115">
                  <a:moveTo>
                    <a:pt x="4" y="0"/>
                  </a:moveTo>
                  <a:lnTo>
                    <a:pt x="0" y="115"/>
                  </a:lnTo>
                </a:path>
              </a:pathLst>
            </a:custGeom>
            <a:noFill/>
            <a:ln w="9525" cap="flat" cmpd="sng">
              <a:solidFill>
                <a:srgbClr val="000000"/>
              </a:solidFill>
              <a:prstDash val="solid"/>
              <a:miter/>
              <a:headEnd type="none" w="med" len="med"/>
              <a:tailEnd type="none" w="med" len="med"/>
            </a:ln>
          </p:spPr>
          <p:txBody>
            <a:bodyPr/>
            <a:p>
              <a:endParaRPr lang="zh-CN" altLang="en-US"/>
            </a:p>
          </p:txBody>
        </p:sp>
        <p:sp>
          <p:nvSpPr>
            <p:cNvPr id="88079" name="Freeform 16"/>
            <p:cNvSpPr/>
            <p:nvPr/>
          </p:nvSpPr>
          <p:spPr>
            <a:xfrm>
              <a:off x="2342" y="2041"/>
              <a:ext cx="1" cy="90"/>
            </a:xfrm>
            <a:custGeom>
              <a:avLst/>
              <a:gdLst/>
              <a:ahLst/>
              <a:cxnLst>
                <a:cxn ang="0">
                  <a:pos x="0" y="0"/>
                </a:cxn>
                <a:cxn ang="0">
                  <a:pos x="1" y="29"/>
                </a:cxn>
              </a:cxnLst>
              <a:pathLst>
                <a:path w="1" h="95">
                  <a:moveTo>
                    <a:pt x="0" y="0"/>
                  </a:moveTo>
                  <a:lnTo>
                    <a:pt x="1" y="95"/>
                  </a:lnTo>
                </a:path>
              </a:pathLst>
            </a:custGeom>
            <a:noFill/>
            <a:ln w="9525" cap="flat" cmpd="sng">
              <a:solidFill>
                <a:srgbClr val="000000"/>
              </a:solidFill>
              <a:prstDash val="solid"/>
              <a:miter/>
              <a:headEnd type="none" w="med" len="med"/>
              <a:tailEnd type="none" w="med" len="med"/>
            </a:ln>
          </p:spPr>
          <p:txBody>
            <a:bodyPr/>
            <a:p>
              <a:endParaRPr lang="zh-CN" altLang="en-US"/>
            </a:p>
          </p:txBody>
        </p:sp>
        <p:sp>
          <p:nvSpPr>
            <p:cNvPr id="88080" name="Line 17"/>
            <p:cNvSpPr/>
            <p:nvPr/>
          </p:nvSpPr>
          <p:spPr>
            <a:xfrm>
              <a:off x="1697" y="2559"/>
              <a:ext cx="1492" cy="0"/>
            </a:xfrm>
            <a:prstGeom prst="line">
              <a:avLst/>
            </a:prstGeom>
            <a:ln w="9525" cap="flat" cmpd="sng">
              <a:solidFill>
                <a:srgbClr val="000000"/>
              </a:solidFill>
              <a:prstDash val="solid"/>
              <a:round/>
              <a:headEnd type="none" w="med" len="med"/>
              <a:tailEnd type="none" w="med" len="med"/>
            </a:ln>
          </p:spPr>
        </p:sp>
        <p:sp>
          <p:nvSpPr>
            <p:cNvPr id="88081" name="Line 18"/>
            <p:cNvSpPr/>
            <p:nvPr/>
          </p:nvSpPr>
          <p:spPr>
            <a:xfrm>
              <a:off x="1697" y="2446"/>
              <a:ext cx="0" cy="113"/>
            </a:xfrm>
            <a:prstGeom prst="line">
              <a:avLst/>
            </a:prstGeom>
            <a:ln w="9525" cap="flat" cmpd="sng">
              <a:solidFill>
                <a:srgbClr val="000000"/>
              </a:solidFill>
              <a:prstDash val="solid"/>
              <a:round/>
              <a:headEnd type="none" w="med" len="med"/>
              <a:tailEnd type="none" w="med" len="med"/>
            </a:ln>
          </p:spPr>
        </p:sp>
        <p:sp>
          <p:nvSpPr>
            <p:cNvPr id="88082" name="Freeform 19"/>
            <p:cNvSpPr/>
            <p:nvPr/>
          </p:nvSpPr>
          <p:spPr>
            <a:xfrm>
              <a:off x="3495" y="2464"/>
              <a:ext cx="0" cy="91"/>
            </a:xfrm>
            <a:custGeom>
              <a:avLst/>
              <a:gdLst/>
              <a:ahLst/>
              <a:cxnLst>
                <a:cxn ang="0">
                  <a:pos x="0" y="0"/>
                </a:cxn>
                <a:cxn ang="0">
                  <a:pos x="0" y="23"/>
                </a:cxn>
              </a:cxnLst>
              <a:pathLst>
                <a:path w="1" h="97">
                  <a:moveTo>
                    <a:pt x="0" y="0"/>
                  </a:moveTo>
                  <a:lnTo>
                    <a:pt x="0" y="97"/>
                  </a:lnTo>
                </a:path>
              </a:pathLst>
            </a:custGeom>
            <a:noFill/>
            <a:ln w="9525" cap="flat" cmpd="sng">
              <a:solidFill>
                <a:srgbClr val="000000"/>
              </a:solidFill>
              <a:prstDash val="solid"/>
              <a:miter/>
              <a:headEnd type="none" w="med" len="med"/>
              <a:tailEnd type="none" w="med" len="med"/>
            </a:ln>
          </p:spPr>
          <p:txBody>
            <a:bodyPr/>
            <a:p>
              <a:endParaRPr lang="zh-CN" altLang="en-US"/>
            </a:p>
          </p:txBody>
        </p:sp>
        <p:sp>
          <p:nvSpPr>
            <p:cNvPr id="88083" name="Line 20"/>
            <p:cNvSpPr/>
            <p:nvPr/>
          </p:nvSpPr>
          <p:spPr>
            <a:xfrm>
              <a:off x="3211" y="2555"/>
              <a:ext cx="284" cy="0"/>
            </a:xfrm>
            <a:prstGeom prst="line">
              <a:avLst/>
            </a:prstGeom>
            <a:ln w="9525" cap="flat" cmpd="sng">
              <a:solidFill>
                <a:srgbClr val="000000"/>
              </a:solidFill>
              <a:prstDash val="dash"/>
              <a:round/>
              <a:headEnd type="none" w="med" len="med"/>
              <a:tailEnd type="none" w="med" len="med"/>
            </a:ln>
          </p:spPr>
        </p:sp>
        <p:sp>
          <p:nvSpPr>
            <p:cNvPr id="88084" name="Text Box 21"/>
            <p:cNvSpPr txBox="1"/>
            <p:nvPr/>
          </p:nvSpPr>
          <p:spPr>
            <a:xfrm>
              <a:off x="741" y="0"/>
              <a:ext cx="897" cy="423"/>
            </a:xfrm>
            <a:prstGeom prst="rect">
              <a:avLst/>
            </a:prstGeom>
            <a:noFill/>
            <a:ln w="9525">
              <a:noFill/>
            </a:ln>
          </p:spPr>
          <p:txBody>
            <a:bodyPr anchor="t"/>
            <a:p>
              <a:pPr algn="just">
                <a:buFont typeface="Wingdings" panose="05000000000000000000" pitchFamily="2" charset="2"/>
                <a:buNone/>
              </a:pPr>
              <a:r>
                <a:rPr lang="en-US" altLang="zh-CN" b="1" dirty="0">
                  <a:latin typeface="Times New Roman" panose="02020603050405020304" pitchFamily="18" charset="0"/>
                  <a:ea typeface="宋体" panose="02010600030101010101" pitchFamily="2" charset="-122"/>
                </a:rPr>
                <a:t>T</a:t>
              </a:r>
              <a:r>
                <a:rPr lang="en-US" altLang="zh-CN" b="1" baseline="-25000" dirty="0">
                  <a:latin typeface="Times New Roman" panose="02020603050405020304" pitchFamily="18" charset="0"/>
                  <a:ea typeface="宋体" panose="02010600030101010101" pitchFamily="2" charset="-122"/>
                </a:rPr>
                <a:t>c </a:t>
              </a:r>
              <a:r>
                <a:rPr lang="en-US" altLang="zh-CN" b="1" dirty="0">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检查点</a:t>
              </a:r>
              <a:r>
                <a:rPr lang="en-US" altLang="zh-CN" b="1" dirty="0">
                  <a:latin typeface="Times New Roman" panose="02020603050405020304" pitchFamily="18" charset="0"/>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p:txBody>
        </p:sp>
        <p:sp>
          <p:nvSpPr>
            <p:cNvPr id="88085" name="Text Box 22"/>
            <p:cNvSpPr txBox="1"/>
            <p:nvPr/>
          </p:nvSpPr>
          <p:spPr>
            <a:xfrm>
              <a:off x="2728" y="15"/>
              <a:ext cx="896" cy="422"/>
            </a:xfrm>
            <a:prstGeom prst="rect">
              <a:avLst/>
            </a:prstGeom>
            <a:noFill/>
            <a:ln w="9525">
              <a:noFill/>
            </a:ln>
          </p:spPr>
          <p:txBody>
            <a:bodyPr anchor="t"/>
            <a:p>
              <a:pPr algn="just">
                <a:buFont typeface="Wingdings" panose="05000000000000000000" pitchFamily="2" charset="2"/>
                <a:buNone/>
              </a:pPr>
              <a:r>
                <a:rPr lang="en-US" altLang="zh-CN" sz="1600" b="1" dirty="0">
                  <a:latin typeface="Times New Roman" panose="02020603050405020304" pitchFamily="18" charset="0"/>
                  <a:ea typeface="宋体" panose="02010600030101010101" pitchFamily="2" charset="-122"/>
                </a:rPr>
                <a:t>T</a:t>
              </a:r>
              <a:r>
                <a:rPr lang="en-US" altLang="zh-CN" sz="1600" b="1" baseline="-25000" dirty="0">
                  <a:latin typeface="Times New Roman" panose="02020603050405020304" pitchFamily="18" charset="0"/>
                  <a:ea typeface="宋体" panose="02010600030101010101" pitchFamily="2" charset="-122"/>
                </a:rPr>
                <a:t>f</a:t>
              </a:r>
              <a:r>
                <a:rPr lang="en-US" altLang="zh-CN" sz="1600" b="1" dirty="0">
                  <a:latin typeface="Times New Roman" panose="02020603050405020304" pitchFamily="18" charset="0"/>
                  <a:ea typeface="宋体" panose="02010600030101010101" pitchFamily="2" charset="-122"/>
                </a:rPr>
                <a:t>(</a:t>
              </a:r>
              <a:r>
                <a:rPr lang="zh-CN" altLang="en-US" sz="1600" b="1" dirty="0">
                  <a:latin typeface="Times New Roman" panose="02020603050405020304" pitchFamily="18" charset="0"/>
                  <a:ea typeface="宋体" panose="02010600030101010101" pitchFamily="2" charset="-122"/>
                </a:rPr>
                <a:t>系统故障</a:t>
              </a:r>
              <a:r>
                <a:rPr lang="en-US" altLang="zh-CN" sz="1600" b="1" dirty="0">
                  <a:latin typeface="Times New Roman" panose="02020603050405020304" pitchFamily="18" charset="0"/>
                  <a:ea typeface="宋体" panose="02010600030101010101" pitchFamily="2" charset="-122"/>
                </a:rPr>
                <a:t>)</a:t>
              </a:r>
              <a:endParaRPr lang="en-US" altLang="zh-CN" sz="1600" b="1" dirty="0">
                <a:latin typeface="Times New Roman" panose="02020603050405020304" pitchFamily="18" charset="0"/>
                <a:ea typeface="宋体" panose="02010600030101010101" pitchFamily="2" charset="-122"/>
              </a:endParaRPr>
            </a:p>
          </p:txBody>
        </p:sp>
        <p:sp>
          <p:nvSpPr>
            <p:cNvPr id="88086" name="Text Box 23"/>
            <p:cNvSpPr txBox="1"/>
            <p:nvPr/>
          </p:nvSpPr>
          <p:spPr>
            <a:xfrm>
              <a:off x="1337" y="989"/>
              <a:ext cx="716" cy="422"/>
            </a:xfrm>
            <a:prstGeom prst="rect">
              <a:avLst/>
            </a:prstGeom>
            <a:noFill/>
            <a:ln w="9525">
              <a:noFill/>
            </a:ln>
          </p:spPr>
          <p:txBody>
            <a:bodyPr anchor="t"/>
            <a:p>
              <a:pPr>
                <a:buFont typeface="Wingdings" panose="05000000000000000000" pitchFamily="2" charset="2"/>
                <a:buNone/>
              </a:pPr>
              <a:r>
                <a:rPr lang="en-US"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重做</a:t>
              </a:r>
              <a:endParaRPr lang="en-US" altLang="zh-CN" b="1" dirty="0">
                <a:latin typeface="Times New Roman" panose="02020603050405020304" pitchFamily="18" charset="0"/>
                <a:ea typeface="宋体" panose="02010600030101010101" pitchFamily="2" charset="-122"/>
              </a:endParaRPr>
            </a:p>
          </p:txBody>
        </p:sp>
        <p:sp>
          <p:nvSpPr>
            <p:cNvPr id="88087" name="Text Box 24"/>
            <p:cNvSpPr txBox="1"/>
            <p:nvPr/>
          </p:nvSpPr>
          <p:spPr>
            <a:xfrm>
              <a:off x="3680" y="1383"/>
              <a:ext cx="640" cy="423"/>
            </a:xfrm>
            <a:prstGeom prst="rect">
              <a:avLst/>
            </a:prstGeom>
            <a:noFill/>
            <a:ln w="9525">
              <a:noFill/>
            </a:ln>
          </p:spPr>
          <p:txBody>
            <a:bodyPr anchor="t"/>
            <a:p>
              <a:pPr algn="just">
                <a:buFont typeface="Wingdings" panose="05000000000000000000" pitchFamily="2" charset="2"/>
                <a:buNone/>
              </a:pPr>
              <a:r>
                <a:rPr lang="zh-CN" altLang="en-US" b="1" dirty="0">
                  <a:latin typeface="Times New Roman" panose="02020603050405020304" pitchFamily="18" charset="0"/>
                  <a:ea typeface="宋体" panose="02010600030101010101" pitchFamily="2" charset="-122"/>
                </a:rPr>
                <a:t>撤销</a:t>
              </a:r>
              <a:endParaRPr lang="en-US" altLang="zh-CN" b="1" dirty="0">
                <a:latin typeface="Times New Roman" panose="02020603050405020304" pitchFamily="18" charset="0"/>
                <a:ea typeface="宋体" panose="02010600030101010101" pitchFamily="2" charset="-122"/>
              </a:endParaRPr>
            </a:p>
          </p:txBody>
        </p:sp>
        <p:sp>
          <p:nvSpPr>
            <p:cNvPr id="88088" name="Text Box 25"/>
            <p:cNvSpPr txBox="1"/>
            <p:nvPr/>
          </p:nvSpPr>
          <p:spPr>
            <a:xfrm>
              <a:off x="3446" y="2210"/>
              <a:ext cx="589" cy="422"/>
            </a:xfrm>
            <a:prstGeom prst="rect">
              <a:avLst/>
            </a:prstGeom>
            <a:noFill/>
            <a:ln w="9525">
              <a:noFill/>
            </a:ln>
          </p:spPr>
          <p:txBody>
            <a:bodyPr anchor="t"/>
            <a:p>
              <a:pPr algn="just">
                <a:buFont typeface="Wingdings" panose="05000000000000000000" pitchFamily="2" charset="2"/>
                <a:buNone/>
              </a:pPr>
              <a:r>
                <a:rPr lang="zh-CN" altLang="en-US" b="1" dirty="0">
                  <a:latin typeface="Times New Roman" panose="02020603050405020304" pitchFamily="18" charset="0"/>
                  <a:ea typeface="宋体" panose="02010600030101010101" pitchFamily="2" charset="-122"/>
                </a:rPr>
                <a:t>撤销</a:t>
              </a:r>
              <a:endParaRPr lang="en-US" altLang="zh-CN" b="1" dirty="0">
                <a:latin typeface="Times New Roman" panose="02020603050405020304" pitchFamily="18" charset="0"/>
                <a:ea typeface="宋体" panose="02010600030101010101" pitchFamily="2" charset="-122"/>
              </a:endParaRPr>
            </a:p>
          </p:txBody>
        </p:sp>
        <p:sp>
          <p:nvSpPr>
            <p:cNvPr id="88089" name="Text Box 26"/>
            <p:cNvSpPr txBox="1"/>
            <p:nvPr/>
          </p:nvSpPr>
          <p:spPr>
            <a:xfrm>
              <a:off x="2262" y="1806"/>
              <a:ext cx="716" cy="424"/>
            </a:xfrm>
            <a:prstGeom prst="rect">
              <a:avLst/>
            </a:prstGeom>
            <a:noFill/>
            <a:ln w="9525">
              <a:noFill/>
            </a:ln>
          </p:spPr>
          <p:txBody>
            <a:bodyPr anchor="t"/>
            <a:p>
              <a:pPr>
                <a:buFont typeface="Wingdings" panose="05000000000000000000" pitchFamily="2" charset="2"/>
                <a:buNone/>
              </a:pPr>
              <a:r>
                <a:rPr lang="en-US"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重做</a:t>
              </a:r>
              <a:endParaRPr lang="en-US" altLang="zh-CN" b="1" dirty="0">
                <a:latin typeface="Times New Roman" panose="02020603050405020304" pitchFamily="18" charset="0"/>
                <a:ea typeface="宋体" panose="02010600030101010101" pitchFamily="2" charset="-122"/>
              </a:endParaRPr>
            </a:p>
          </p:txBody>
        </p:sp>
        <p:sp>
          <p:nvSpPr>
            <p:cNvPr id="88090" name="Text Box 27"/>
            <p:cNvSpPr txBox="1"/>
            <p:nvPr/>
          </p:nvSpPr>
          <p:spPr>
            <a:xfrm>
              <a:off x="154" y="1047"/>
              <a:ext cx="463" cy="422"/>
            </a:xfrm>
            <a:prstGeom prst="rect">
              <a:avLst/>
            </a:prstGeom>
            <a:noFill/>
            <a:ln w="9525">
              <a:noFill/>
            </a:ln>
          </p:spPr>
          <p:txBody>
            <a:bodyPr anchor="t"/>
            <a:p>
              <a:pPr>
                <a:buFont typeface="Wingdings" panose="05000000000000000000" pitchFamily="2" charset="2"/>
                <a:buNone/>
              </a:pPr>
              <a:r>
                <a:rPr lang="en-US" altLang="zh-CN" sz="2000" b="1" dirty="0">
                  <a:latin typeface="Times New Roman" panose="02020603050405020304" pitchFamily="18" charset="0"/>
                  <a:ea typeface="宋体" panose="02010600030101010101" pitchFamily="2" charset="-122"/>
                </a:rPr>
                <a:t>T</a:t>
              </a:r>
              <a:r>
                <a:rPr lang="en-US" altLang="zh-CN" sz="2000" b="1" baseline="-25000" dirty="0">
                  <a:latin typeface="Times New Roman" panose="02020603050405020304" pitchFamily="18" charset="0"/>
                  <a:ea typeface="宋体" panose="02010600030101010101" pitchFamily="2" charset="-122"/>
                </a:rPr>
                <a:t>2</a:t>
              </a:r>
              <a:endParaRPr lang="en-US" altLang="zh-CN" sz="1600" b="1" dirty="0">
                <a:latin typeface="Times New Roman" panose="02020603050405020304" pitchFamily="18" charset="0"/>
                <a:ea typeface="宋体" panose="02010600030101010101" pitchFamily="2" charset="-122"/>
              </a:endParaRPr>
            </a:p>
          </p:txBody>
        </p:sp>
        <p:sp>
          <p:nvSpPr>
            <p:cNvPr id="88091" name="Text Box 28"/>
            <p:cNvSpPr txBox="1"/>
            <p:nvPr/>
          </p:nvSpPr>
          <p:spPr>
            <a:xfrm>
              <a:off x="566" y="1454"/>
              <a:ext cx="714" cy="424"/>
            </a:xfrm>
            <a:prstGeom prst="rect">
              <a:avLst/>
            </a:prstGeom>
            <a:noFill/>
            <a:ln w="9525">
              <a:noFill/>
            </a:ln>
          </p:spPr>
          <p:txBody>
            <a:bodyPr anchor="t"/>
            <a:p>
              <a:pPr>
                <a:buFont typeface="Wingdings" panose="05000000000000000000" pitchFamily="2" charset="2"/>
                <a:buNone/>
              </a:pPr>
              <a:r>
                <a:rPr lang="en-US" altLang="zh-CN" sz="2000" b="1" dirty="0">
                  <a:latin typeface="Times New Roman" panose="02020603050405020304" pitchFamily="18" charset="0"/>
                  <a:ea typeface="宋体" panose="02010600030101010101" pitchFamily="2" charset="-122"/>
                </a:rPr>
                <a:t>T</a:t>
              </a:r>
              <a:r>
                <a:rPr lang="en-US" altLang="zh-CN" sz="2000" b="1" baseline="-25000" dirty="0">
                  <a:latin typeface="Times New Roman" panose="02020603050405020304" pitchFamily="18" charset="0"/>
                  <a:ea typeface="宋体" panose="02010600030101010101" pitchFamily="2" charset="-122"/>
                </a:rPr>
                <a:t>3</a:t>
              </a:r>
              <a:endParaRPr lang="en-US" altLang="zh-CN" sz="1600" b="1" dirty="0">
                <a:latin typeface="Times New Roman" panose="02020603050405020304" pitchFamily="18" charset="0"/>
                <a:ea typeface="宋体" panose="02010600030101010101" pitchFamily="2" charset="-122"/>
              </a:endParaRPr>
            </a:p>
          </p:txBody>
        </p:sp>
        <p:sp>
          <p:nvSpPr>
            <p:cNvPr id="88092" name="Text Box 29"/>
            <p:cNvSpPr txBox="1"/>
            <p:nvPr/>
          </p:nvSpPr>
          <p:spPr>
            <a:xfrm>
              <a:off x="1234" y="1803"/>
              <a:ext cx="715" cy="424"/>
            </a:xfrm>
            <a:prstGeom prst="rect">
              <a:avLst/>
            </a:prstGeom>
            <a:noFill/>
            <a:ln w="9525">
              <a:noFill/>
            </a:ln>
          </p:spPr>
          <p:txBody>
            <a:bodyPr anchor="t"/>
            <a:p>
              <a:pPr>
                <a:buFont typeface="Wingdings" panose="05000000000000000000" pitchFamily="2" charset="2"/>
                <a:buNone/>
              </a:pPr>
              <a:r>
                <a:rPr lang="en-US" altLang="zh-CN" b="1" dirty="0">
                  <a:latin typeface="Times New Roman" panose="02020603050405020304" pitchFamily="18" charset="0"/>
                  <a:ea typeface="宋体" panose="02010600030101010101" pitchFamily="2" charset="-122"/>
                </a:rPr>
                <a:t>T</a:t>
              </a:r>
              <a:r>
                <a:rPr lang="en-US" altLang="zh-CN" b="1" baseline="-25000" dirty="0">
                  <a:latin typeface="Times New Roman" panose="02020603050405020304" pitchFamily="18" charset="0"/>
                  <a:ea typeface="宋体" panose="02010600030101010101" pitchFamily="2" charset="-122"/>
                </a:rPr>
                <a:t>4</a:t>
              </a:r>
              <a:endParaRPr lang="en-US" altLang="zh-CN" sz="1400" b="1" dirty="0">
                <a:latin typeface="Times New Roman" panose="02020603050405020304" pitchFamily="18" charset="0"/>
                <a:ea typeface="宋体" panose="02010600030101010101" pitchFamily="2" charset="-122"/>
              </a:endParaRPr>
            </a:p>
            <a:p>
              <a:pPr>
                <a:buFont typeface="Wingdings" panose="05000000000000000000" pitchFamily="2" charset="2"/>
                <a:buNone/>
              </a:pPr>
              <a:endParaRPr lang="en-US" altLang="zh-CN" sz="1400" b="1" dirty="0">
                <a:latin typeface="Times New Roman" panose="02020603050405020304" pitchFamily="18" charset="0"/>
                <a:ea typeface="宋体" panose="02010600030101010101" pitchFamily="2" charset="-122"/>
              </a:endParaRPr>
            </a:p>
          </p:txBody>
        </p:sp>
        <p:sp>
          <p:nvSpPr>
            <p:cNvPr id="88093" name="Text Box 30"/>
            <p:cNvSpPr txBox="1"/>
            <p:nvPr/>
          </p:nvSpPr>
          <p:spPr>
            <a:xfrm>
              <a:off x="1731" y="2228"/>
              <a:ext cx="715" cy="522"/>
            </a:xfrm>
            <a:prstGeom prst="rect">
              <a:avLst/>
            </a:prstGeom>
            <a:noFill/>
            <a:ln w="9525">
              <a:noFill/>
            </a:ln>
          </p:spPr>
          <p:txBody>
            <a:bodyPr anchor="t"/>
            <a:p>
              <a:pPr>
                <a:buFont typeface="Wingdings" panose="05000000000000000000" pitchFamily="2" charset="2"/>
                <a:buNone/>
              </a:pPr>
              <a:r>
                <a:rPr lang="en-US" altLang="zh-CN" b="1" dirty="0">
                  <a:latin typeface="Times New Roman" panose="02020603050405020304" pitchFamily="18" charset="0"/>
                  <a:ea typeface="宋体" panose="02010600030101010101" pitchFamily="2" charset="-122"/>
                </a:rPr>
                <a:t>T</a:t>
              </a:r>
              <a:r>
                <a:rPr lang="en-US" altLang="zh-CN" b="1" baseline="-25000" dirty="0">
                  <a:latin typeface="Times New Roman" panose="02020603050405020304" pitchFamily="18" charset="0"/>
                  <a:ea typeface="宋体" panose="02010600030101010101" pitchFamily="2" charset="-122"/>
                </a:rPr>
                <a:t>5</a:t>
              </a:r>
              <a:endParaRPr lang="en-US" altLang="zh-CN" sz="1400" b="1" dirty="0">
                <a:latin typeface="Times New Roman" panose="02020603050405020304" pitchFamily="18" charset="0"/>
                <a:ea typeface="宋体" panose="02010600030101010101" pitchFamily="2" charset="-122"/>
              </a:endParaRPr>
            </a:p>
          </p:txBody>
        </p:sp>
        <p:sp>
          <p:nvSpPr>
            <p:cNvPr id="88094" name="Text Box 31"/>
            <p:cNvSpPr txBox="1"/>
            <p:nvPr/>
          </p:nvSpPr>
          <p:spPr>
            <a:xfrm>
              <a:off x="317" y="590"/>
              <a:ext cx="897" cy="424"/>
            </a:xfrm>
            <a:prstGeom prst="rect">
              <a:avLst/>
            </a:prstGeom>
            <a:noFill/>
            <a:ln w="9525">
              <a:noFill/>
            </a:ln>
          </p:spPr>
          <p:txBody>
            <a:bodyPr anchor="t"/>
            <a:p>
              <a:pPr algn="just">
                <a:buFont typeface="Wingdings" panose="05000000000000000000" pitchFamily="2" charset="2"/>
                <a:buNone/>
              </a:pPr>
              <a:r>
                <a:rPr lang="zh-CN" altLang="en-US" b="1" dirty="0">
                  <a:latin typeface="Times New Roman" panose="02020603050405020304" pitchFamily="18" charset="0"/>
                  <a:ea typeface="宋体" panose="02010600030101010101" pitchFamily="2" charset="-122"/>
                </a:rPr>
                <a:t>不要重做</a:t>
              </a:r>
              <a:endParaRPr lang="en-US" altLang="zh-CN" sz="1600" b="1" dirty="0">
                <a:latin typeface="Times New Roman" panose="02020603050405020304" pitchFamily="18" charset="0"/>
                <a:ea typeface="宋体" panose="02010600030101010101" pitchFamily="2" charset="-122"/>
              </a:endParaRPr>
            </a:p>
          </p:txBody>
        </p:sp>
        <p:sp>
          <p:nvSpPr>
            <p:cNvPr id="88095" name="Text Box 32"/>
            <p:cNvSpPr txBox="1"/>
            <p:nvPr/>
          </p:nvSpPr>
          <p:spPr>
            <a:xfrm>
              <a:off x="51" y="640"/>
              <a:ext cx="477" cy="422"/>
            </a:xfrm>
            <a:prstGeom prst="rect">
              <a:avLst/>
            </a:prstGeom>
            <a:noFill/>
            <a:ln w="9525">
              <a:noFill/>
            </a:ln>
          </p:spPr>
          <p:txBody>
            <a:bodyPr anchor="t"/>
            <a:p>
              <a:pPr algn="just">
                <a:buFont typeface="Wingdings" panose="05000000000000000000" pitchFamily="2" charset="2"/>
                <a:buNone/>
              </a:pPr>
              <a:r>
                <a:rPr lang="en-US" altLang="zh-CN" sz="2000" b="1" dirty="0">
                  <a:latin typeface="Times New Roman" panose="02020603050405020304" pitchFamily="18" charset="0"/>
                  <a:ea typeface="宋体" panose="02010600030101010101" pitchFamily="2" charset="-122"/>
                </a:rPr>
                <a:t>T</a:t>
              </a:r>
              <a:r>
                <a:rPr lang="en-US" altLang="zh-CN" sz="2000" b="1" baseline="-25000" dirty="0">
                  <a:latin typeface="Times New Roman" panose="02020603050405020304" pitchFamily="18" charset="0"/>
                  <a:ea typeface="宋体" panose="02010600030101010101" pitchFamily="2" charset="-122"/>
                </a:rPr>
                <a:t>1</a:t>
              </a:r>
              <a:endParaRPr lang="en-US" altLang="zh-CN" sz="1600" b="1" dirty="0">
                <a:latin typeface="Times New Roman" panose="02020603050405020304" pitchFamily="18" charset="0"/>
                <a:ea typeface="宋体" panose="02010600030101010101" pitchFamily="2" charset="-122"/>
              </a:endParaRPr>
            </a:p>
          </p:txBody>
        </p:sp>
        <p:sp>
          <p:nvSpPr>
            <p:cNvPr id="88096" name="Freeform 33"/>
            <p:cNvSpPr/>
            <p:nvPr/>
          </p:nvSpPr>
          <p:spPr>
            <a:xfrm>
              <a:off x="0" y="974"/>
              <a:ext cx="463" cy="1"/>
            </a:xfrm>
            <a:custGeom>
              <a:avLst/>
              <a:gdLst/>
              <a:ahLst/>
              <a:cxnLst>
                <a:cxn ang="0">
                  <a:pos x="0" y="0"/>
                </a:cxn>
                <a:cxn ang="0">
                  <a:pos x="1985" y="0"/>
                </a:cxn>
              </a:cxnLst>
              <a:pathLst>
                <a:path w="432" h="1">
                  <a:moveTo>
                    <a:pt x="0" y="0"/>
                  </a:moveTo>
                  <a:lnTo>
                    <a:pt x="432" y="0"/>
                  </a:lnTo>
                </a:path>
              </a:pathLst>
            </a:custGeom>
            <a:noFill/>
            <a:ln w="9525" cap="flat" cmpd="sng">
              <a:solidFill>
                <a:srgbClr val="000000"/>
              </a:solidFill>
              <a:prstDash val="solid"/>
              <a:miter/>
              <a:headEnd type="none" w="med" len="med"/>
              <a:tailEnd type="none" w="med" len="med"/>
            </a:ln>
          </p:spPr>
          <p:txBody>
            <a:bodyPr/>
            <a:p>
              <a:endParaRPr lang="zh-CN" altLang="en-US"/>
            </a:p>
          </p:txBody>
        </p:sp>
        <p:sp>
          <p:nvSpPr>
            <p:cNvPr id="88097" name="Freeform 34"/>
            <p:cNvSpPr/>
            <p:nvPr/>
          </p:nvSpPr>
          <p:spPr>
            <a:xfrm>
              <a:off x="0" y="867"/>
              <a:ext cx="1" cy="101"/>
            </a:xfrm>
            <a:custGeom>
              <a:avLst/>
              <a:gdLst/>
              <a:ahLst/>
              <a:cxnLst>
                <a:cxn ang="0">
                  <a:pos x="0" y="0"/>
                </a:cxn>
                <a:cxn ang="0">
                  <a:pos x="0" y="30"/>
                </a:cxn>
              </a:cxnLst>
              <a:pathLst>
                <a:path w="3" h="107">
                  <a:moveTo>
                    <a:pt x="0" y="0"/>
                  </a:moveTo>
                  <a:lnTo>
                    <a:pt x="3" y="107"/>
                  </a:lnTo>
                </a:path>
              </a:pathLst>
            </a:custGeom>
            <a:noFill/>
            <a:ln w="9525" cap="flat" cmpd="sng">
              <a:solidFill>
                <a:srgbClr val="000000"/>
              </a:solidFill>
              <a:prstDash val="solid"/>
              <a:miter/>
              <a:headEnd type="none" w="med" len="med"/>
              <a:tailEnd type="none" w="med" len="med"/>
            </a:ln>
          </p:spPr>
          <p:txBody>
            <a:bodyPr/>
            <a:p>
              <a:endParaRPr lang="zh-CN" altLang="en-US"/>
            </a:p>
          </p:txBody>
        </p:sp>
        <p:sp>
          <p:nvSpPr>
            <p:cNvPr id="88098" name="Freeform 35"/>
            <p:cNvSpPr/>
            <p:nvPr/>
          </p:nvSpPr>
          <p:spPr>
            <a:xfrm>
              <a:off x="463" y="870"/>
              <a:ext cx="1" cy="98"/>
            </a:xfrm>
            <a:custGeom>
              <a:avLst/>
              <a:gdLst/>
              <a:ahLst/>
              <a:cxnLst>
                <a:cxn ang="0">
                  <a:pos x="0" y="0"/>
                </a:cxn>
                <a:cxn ang="0">
                  <a:pos x="0" y="23"/>
                </a:cxn>
              </a:cxnLst>
              <a:pathLst>
                <a:path w="4" h="105">
                  <a:moveTo>
                    <a:pt x="4" y="0"/>
                  </a:moveTo>
                  <a:lnTo>
                    <a:pt x="0" y="105"/>
                  </a:lnTo>
                </a:path>
              </a:pathLst>
            </a:custGeom>
            <a:noFill/>
            <a:ln w="9525" cap="flat" cmpd="sng">
              <a:solidFill>
                <a:srgbClr val="000000"/>
              </a:solidFill>
              <a:prstDash val="solid"/>
              <a:miter/>
              <a:headEnd type="none" w="med" len="med"/>
              <a:tailEnd type="none" w="med" len="med"/>
            </a:ln>
          </p:spPr>
          <p:txBody>
            <a:bodyPr/>
            <a:p>
              <a:endParaRPr lang="zh-CN" altLang="en-US"/>
            </a:p>
          </p:txBody>
        </p:sp>
      </p:grpSp>
      <p:sp>
        <p:nvSpPr>
          <p:cNvPr id="88099" name="Text Box 37"/>
          <p:cNvSpPr txBox="1"/>
          <p:nvPr/>
        </p:nvSpPr>
        <p:spPr>
          <a:xfrm>
            <a:off x="179388" y="1125538"/>
            <a:ext cx="8509000" cy="400050"/>
          </a:xfrm>
          <a:prstGeom prst="rect">
            <a:avLst/>
          </a:prstGeom>
          <a:noFill/>
          <a:ln w="9525">
            <a:noFill/>
          </a:ln>
        </p:spPr>
        <p:txBody>
          <a:bodyPr wrap="none" anchor="t">
            <a:spAutoFit/>
          </a:bodyPr>
          <a:p>
            <a:pPr marL="342900" indent="-342900" algn="ctr">
              <a:buFont typeface="Wingdings" panose="05000000000000000000" pitchFamily="2" charset="2"/>
              <a:buNone/>
            </a:pPr>
            <a:r>
              <a:rPr lang="zh-CN" altLang="en-US" sz="2000" b="1" dirty="0">
                <a:latin typeface="Times New Roman" panose="02020603050405020304" pitchFamily="18" charset="0"/>
                <a:ea typeface="宋体" panose="02010600030101010101" pitchFamily="2" charset="-122"/>
              </a:rPr>
              <a:t>系统出现故障时，恢复子系统将根据事务的不同状态采取不同的恢复策略</a:t>
            </a:r>
            <a:r>
              <a:rPr lang="zh-CN" altLang="en-US" b="1" dirty="0">
                <a:latin typeface="Times New Roman" panose="02020603050405020304" pitchFamily="18" charset="0"/>
                <a:ea typeface="宋体" panose="02010600030101010101" pitchFamily="2" charset="-122"/>
              </a:rPr>
              <a:t> </a:t>
            </a:r>
            <a:endParaRPr lang="zh-CN" altLang="en-US" b="1" dirty="0">
              <a:latin typeface="Times New Roman" panose="02020603050405020304" pitchFamily="18" charset="0"/>
              <a:ea typeface="宋体" panose="02010600030101010101" pitchFamily="2"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89089"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89090"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利用检查点的恢复策略（续）</a:t>
            </a:r>
            <a:endParaRPr lang="zh-CN" altLang="en-US" sz="3600" dirty="0"/>
          </a:p>
        </p:txBody>
      </p:sp>
      <p:sp>
        <p:nvSpPr>
          <p:cNvPr id="89091" name="Rectangle 3"/>
          <p:cNvSpPr>
            <a:spLocks noGrp="1"/>
          </p:cNvSpPr>
          <p:nvPr>
            <p:ph type="body"/>
          </p:nvPr>
        </p:nvSpPr>
        <p:spPr>
          <a:xfrm>
            <a:off x="457200" y="1196975"/>
            <a:ext cx="8229600" cy="4768850"/>
          </a:xfrm>
          <a:ln/>
        </p:spPr>
        <p:txBody>
          <a:bodyPr vert="horz" wrap="square" lIns="91440" tIns="45720" rIns="91440" bIns="45720" anchor="t"/>
          <a:p>
            <a:pPr eaLnBrk="1" hangingPunct="1">
              <a:lnSpc>
                <a:spcPct val="120000"/>
              </a:lnSpc>
              <a:buChar char="n"/>
            </a:pPr>
            <a:r>
              <a:rPr lang="en-US" altLang="zh-CN" sz="2400" dirty="0"/>
              <a:t>T1</a:t>
            </a:r>
            <a:r>
              <a:rPr lang="zh-CN" altLang="en-US" sz="2400" dirty="0"/>
              <a:t>：在检查点之前提交</a:t>
            </a:r>
            <a:endParaRPr lang="zh-CN" altLang="en-US" sz="2400" dirty="0"/>
          </a:p>
          <a:p>
            <a:pPr eaLnBrk="1" hangingPunct="1">
              <a:lnSpc>
                <a:spcPct val="120000"/>
              </a:lnSpc>
              <a:buChar char="n"/>
            </a:pPr>
            <a:r>
              <a:rPr lang="en-US" altLang="zh-CN" sz="2400" dirty="0"/>
              <a:t>T2</a:t>
            </a:r>
            <a:r>
              <a:rPr lang="zh-CN" altLang="en-US" sz="2400" dirty="0"/>
              <a:t>：在检查点之前开始执行，在检查点之后故障点之前提交</a:t>
            </a:r>
            <a:endParaRPr lang="zh-CN" altLang="en-US" sz="2400" dirty="0"/>
          </a:p>
          <a:p>
            <a:pPr eaLnBrk="1" hangingPunct="1">
              <a:lnSpc>
                <a:spcPct val="120000"/>
              </a:lnSpc>
              <a:buChar char="n"/>
            </a:pPr>
            <a:r>
              <a:rPr lang="en-US" altLang="zh-CN" sz="2400" dirty="0"/>
              <a:t>T3</a:t>
            </a:r>
            <a:r>
              <a:rPr lang="zh-CN" altLang="en-US" sz="2400" dirty="0"/>
              <a:t>：在检查点之前开始执行，在故障点时还未完成</a:t>
            </a:r>
            <a:endParaRPr lang="zh-CN" altLang="en-US" sz="2400" dirty="0"/>
          </a:p>
          <a:p>
            <a:pPr eaLnBrk="1" hangingPunct="1">
              <a:lnSpc>
                <a:spcPct val="120000"/>
              </a:lnSpc>
              <a:buChar char="n"/>
            </a:pPr>
            <a:r>
              <a:rPr lang="en-US" altLang="zh-CN" sz="2400" dirty="0"/>
              <a:t>T4</a:t>
            </a:r>
            <a:r>
              <a:rPr lang="zh-CN" altLang="en-US" sz="2400" dirty="0"/>
              <a:t>：在检查点之后开始执行，在故障点之前提交</a:t>
            </a:r>
            <a:endParaRPr lang="zh-CN" altLang="en-US" sz="2400" dirty="0"/>
          </a:p>
          <a:p>
            <a:pPr eaLnBrk="1" hangingPunct="1">
              <a:lnSpc>
                <a:spcPct val="120000"/>
              </a:lnSpc>
              <a:buChar char="n"/>
            </a:pPr>
            <a:r>
              <a:rPr lang="en-US" altLang="zh-CN" sz="2400" dirty="0"/>
              <a:t>T5</a:t>
            </a:r>
            <a:r>
              <a:rPr lang="zh-CN" altLang="en-US" sz="2400" dirty="0"/>
              <a:t>：在检查点之后开始执行，在故障点时还未完成</a:t>
            </a:r>
            <a:endParaRPr lang="zh-CN" altLang="en-US" sz="2400" dirty="0"/>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90113"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90114"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利用检查点的恢复策略（续）</a:t>
            </a:r>
            <a:endParaRPr lang="zh-CN" altLang="en-US" sz="3600" dirty="0"/>
          </a:p>
        </p:txBody>
      </p:sp>
      <p:sp>
        <p:nvSpPr>
          <p:cNvPr id="90115" name="Rectangle 3"/>
          <p:cNvSpPr>
            <a:spLocks noGrp="1"/>
          </p:cNvSpPr>
          <p:nvPr>
            <p:ph type="body"/>
          </p:nvPr>
        </p:nvSpPr>
        <p:spPr>
          <a:xfrm>
            <a:off x="457200" y="1196975"/>
            <a:ext cx="8229600" cy="4768850"/>
          </a:xfrm>
          <a:ln/>
        </p:spPr>
        <p:txBody>
          <a:bodyPr vert="horz" wrap="square" lIns="91440" tIns="45720" rIns="91440" bIns="45720" anchor="t"/>
          <a:p>
            <a:pPr eaLnBrk="1" hangingPunct="1">
              <a:lnSpc>
                <a:spcPct val="120000"/>
              </a:lnSpc>
              <a:buNone/>
            </a:pPr>
            <a:r>
              <a:rPr lang="zh-CN" altLang="en-US" sz="2400" dirty="0"/>
              <a:t>恢复策略</a:t>
            </a:r>
            <a:endParaRPr lang="zh-CN" altLang="en-US" sz="2400" dirty="0"/>
          </a:p>
          <a:p>
            <a:pPr eaLnBrk="1" hangingPunct="1">
              <a:lnSpc>
                <a:spcPct val="120000"/>
              </a:lnSpc>
              <a:buChar char="n"/>
            </a:pPr>
            <a:r>
              <a:rPr lang="en-US" altLang="zh-CN" sz="2400" dirty="0"/>
              <a:t>T3</a:t>
            </a:r>
            <a:r>
              <a:rPr lang="zh-CN" altLang="en-US" sz="2400" dirty="0"/>
              <a:t>和</a:t>
            </a:r>
            <a:r>
              <a:rPr lang="en-US" altLang="zh-CN" sz="2400" dirty="0"/>
              <a:t>T5</a:t>
            </a:r>
            <a:r>
              <a:rPr lang="zh-CN" altLang="en-US" sz="2400" dirty="0"/>
              <a:t>在故障发生时还未完成，所以予以撤销</a:t>
            </a:r>
            <a:endParaRPr lang="zh-CN" altLang="en-US" sz="2400" dirty="0"/>
          </a:p>
          <a:p>
            <a:pPr eaLnBrk="1" hangingPunct="1">
              <a:lnSpc>
                <a:spcPct val="120000"/>
              </a:lnSpc>
              <a:buChar char="n"/>
            </a:pPr>
            <a:r>
              <a:rPr lang="en-US" altLang="zh-CN" sz="2400" dirty="0"/>
              <a:t>T2</a:t>
            </a:r>
            <a:r>
              <a:rPr lang="zh-CN" altLang="en-US" sz="2400" dirty="0"/>
              <a:t>和</a:t>
            </a:r>
            <a:r>
              <a:rPr lang="en-US" altLang="zh-CN" sz="2400" dirty="0"/>
              <a:t>T4</a:t>
            </a:r>
            <a:r>
              <a:rPr lang="zh-CN" altLang="en-US" sz="2400" dirty="0"/>
              <a:t>在检查点之后才提交，它们对数据库所做的修改在故障发生时可能还在缓冲区中，尚未写入数据库，所以要重做</a:t>
            </a:r>
            <a:endParaRPr lang="en-US" altLang="zh-CN" sz="2400" dirty="0"/>
          </a:p>
          <a:p>
            <a:pPr eaLnBrk="1" hangingPunct="1">
              <a:lnSpc>
                <a:spcPct val="120000"/>
              </a:lnSpc>
              <a:buChar char="n"/>
            </a:pPr>
            <a:r>
              <a:rPr lang="en-US" altLang="zh-CN" sz="2400" dirty="0"/>
              <a:t>T1</a:t>
            </a:r>
            <a:r>
              <a:rPr lang="zh-CN" altLang="en-US" sz="2400" dirty="0"/>
              <a:t>在检查点之前已提交，所以不必执行重做操作</a:t>
            </a:r>
            <a:endParaRPr lang="zh-CN" altLang="en-US" sz="2400" dirty="0"/>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91138"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利用检查点的恢复步骤</a:t>
            </a:r>
            <a:endParaRPr lang="zh-CN" altLang="en-US" sz="3600" dirty="0"/>
          </a:p>
        </p:txBody>
      </p:sp>
      <p:sp>
        <p:nvSpPr>
          <p:cNvPr id="91139" name="Rectangle 3"/>
          <p:cNvSpPr>
            <a:spLocks noGrp="1"/>
          </p:cNvSpPr>
          <p:nvPr>
            <p:ph type="body"/>
          </p:nvPr>
        </p:nvSpPr>
        <p:spPr>
          <a:xfrm>
            <a:off x="457200" y="1125538"/>
            <a:ext cx="8229600" cy="4495800"/>
          </a:xfrm>
          <a:ln/>
        </p:spPr>
        <p:txBody>
          <a:bodyPr vert="horz" wrap="square" lIns="91440" tIns="45720" rIns="91440" bIns="45720" anchor="t"/>
          <a:p>
            <a:pPr marL="533400" indent="-533400" eaLnBrk="1" hangingPunct="1">
              <a:lnSpc>
                <a:spcPct val="200000"/>
              </a:lnSpc>
              <a:buNone/>
            </a:pPr>
            <a:r>
              <a:rPr lang="en-US" altLang="zh-CN" dirty="0"/>
              <a:t>   </a:t>
            </a:r>
            <a:r>
              <a:rPr lang="zh-CN" altLang="en-US" dirty="0"/>
              <a:t>（</a:t>
            </a:r>
            <a:r>
              <a:rPr lang="en-US" altLang="zh-CN" dirty="0"/>
              <a:t>1</a:t>
            </a:r>
            <a:r>
              <a:rPr lang="zh-CN" altLang="en-US" dirty="0"/>
              <a:t>）从重新开始文件中找到最后一个检查点记录在日志文件中的地址，由该地址在日志文件中找到最后一个检查点记录</a:t>
            </a:r>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92162"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利用检查点的恢复策略（续）</a:t>
            </a:r>
            <a:endParaRPr lang="zh-CN" altLang="en-US" sz="3600" dirty="0"/>
          </a:p>
        </p:txBody>
      </p:sp>
      <p:sp>
        <p:nvSpPr>
          <p:cNvPr id="92163" name="Rectangle 3"/>
          <p:cNvSpPr>
            <a:spLocks noGrp="1"/>
          </p:cNvSpPr>
          <p:nvPr>
            <p:ph type="body"/>
          </p:nvPr>
        </p:nvSpPr>
        <p:spPr>
          <a:xfrm>
            <a:off x="684213" y="1125538"/>
            <a:ext cx="8231187" cy="4818062"/>
          </a:xfrm>
          <a:ln/>
        </p:spPr>
        <p:txBody>
          <a:bodyPr vert="horz" wrap="square" lIns="91440" tIns="45720" rIns="91440" bIns="45720" anchor="t"/>
          <a:p>
            <a:pPr eaLnBrk="1" hangingPunct="1">
              <a:lnSpc>
                <a:spcPct val="150000"/>
              </a:lnSpc>
              <a:buNone/>
            </a:pPr>
            <a:r>
              <a:rPr lang="zh-CN" altLang="en-US" dirty="0"/>
              <a:t>（</a:t>
            </a:r>
            <a:r>
              <a:rPr lang="en-US" altLang="zh-CN" dirty="0"/>
              <a:t>2</a:t>
            </a:r>
            <a:r>
              <a:rPr lang="zh-CN" altLang="en-US" dirty="0"/>
              <a:t>）由该检查点记录得到检查点建立时刻所有正在执行的事务清单</a:t>
            </a:r>
            <a:r>
              <a:rPr lang="en-US" altLang="zh-CN" dirty="0"/>
              <a:t>ACTIVE-LIST</a:t>
            </a:r>
            <a:endParaRPr lang="en-US" altLang="zh-CN" dirty="0"/>
          </a:p>
          <a:p>
            <a:pPr lvl="1" eaLnBrk="1" hangingPunct="1">
              <a:lnSpc>
                <a:spcPct val="150000"/>
              </a:lnSpc>
            </a:pPr>
            <a:r>
              <a:rPr lang="zh-CN" altLang="en-US" dirty="0"/>
              <a:t>建立两个事务队列</a:t>
            </a:r>
            <a:endParaRPr lang="zh-CN" altLang="en-US" dirty="0"/>
          </a:p>
          <a:p>
            <a:pPr lvl="2" eaLnBrk="1" hangingPunct="1">
              <a:lnSpc>
                <a:spcPct val="150000"/>
              </a:lnSpc>
              <a:buSzPct val="87000"/>
              <a:buFont typeface="Wingdings" panose="05000000000000000000" pitchFamily="2" charset="2"/>
              <a:buChar char="l"/>
            </a:pPr>
            <a:r>
              <a:rPr lang="en-US" altLang="zh-CN" sz="2200" dirty="0"/>
              <a:t>UNDO-LIST </a:t>
            </a:r>
            <a:endParaRPr lang="en-US" altLang="zh-CN" sz="2200" dirty="0"/>
          </a:p>
          <a:p>
            <a:pPr lvl="2" eaLnBrk="1" hangingPunct="1">
              <a:lnSpc>
                <a:spcPct val="150000"/>
              </a:lnSpc>
              <a:buSzPct val="87000"/>
              <a:buFont typeface="Wingdings" panose="05000000000000000000" pitchFamily="2" charset="2"/>
              <a:buChar char="l"/>
            </a:pPr>
            <a:r>
              <a:rPr lang="en-US" altLang="zh-CN" sz="2200" dirty="0"/>
              <a:t>REDO-LIST </a:t>
            </a:r>
            <a:endParaRPr lang="en-US" altLang="zh-CN" sz="2200" dirty="0"/>
          </a:p>
          <a:p>
            <a:pPr lvl="1" eaLnBrk="1" hangingPunct="1">
              <a:lnSpc>
                <a:spcPct val="150000"/>
              </a:lnSpc>
              <a:spcBef>
                <a:spcPct val="40000"/>
              </a:spcBef>
            </a:pPr>
            <a:r>
              <a:rPr lang="zh-CN" altLang="en-US" dirty="0"/>
              <a:t>把</a:t>
            </a:r>
            <a:r>
              <a:rPr lang="en-US" altLang="zh-CN" dirty="0"/>
              <a:t>ACTIVE-LIST</a:t>
            </a:r>
            <a:r>
              <a:rPr lang="zh-CN" altLang="en-US" dirty="0"/>
              <a:t>暂时放入</a:t>
            </a:r>
            <a:r>
              <a:rPr lang="en-US" altLang="zh-CN" dirty="0"/>
              <a:t>UNDO-LIST</a:t>
            </a:r>
            <a:r>
              <a:rPr lang="zh-CN" altLang="en-US" dirty="0"/>
              <a:t>队列，</a:t>
            </a:r>
            <a:r>
              <a:rPr lang="en-US" altLang="zh-CN" dirty="0"/>
              <a:t>REDO</a:t>
            </a:r>
            <a:r>
              <a:rPr lang="zh-CN" altLang="en-US" dirty="0"/>
              <a:t>队列暂为空。</a:t>
            </a:r>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93186"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利用检查点的恢复策略（续）</a:t>
            </a:r>
            <a:endParaRPr lang="zh-CN" altLang="en-US" sz="3600" dirty="0"/>
          </a:p>
        </p:txBody>
      </p:sp>
      <p:sp>
        <p:nvSpPr>
          <p:cNvPr id="93187" name="Rectangle 3"/>
          <p:cNvSpPr>
            <a:spLocks noGrp="1"/>
          </p:cNvSpPr>
          <p:nvPr>
            <p:ph type="body"/>
          </p:nvPr>
        </p:nvSpPr>
        <p:spPr>
          <a:xfrm>
            <a:off x="611188" y="1125538"/>
            <a:ext cx="7916862" cy="4905375"/>
          </a:xfrm>
          <a:ln/>
        </p:spPr>
        <p:txBody>
          <a:bodyPr vert="horz" wrap="square" lIns="91440" tIns="45720" rIns="91440" bIns="45720" anchor="t"/>
          <a:p>
            <a:pPr eaLnBrk="1" hangingPunct="1">
              <a:lnSpc>
                <a:spcPct val="150000"/>
              </a:lnSpc>
              <a:buNone/>
            </a:pPr>
            <a:r>
              <a:rPr lang="zh-CN" altLang="en-US" sz="2400" dirty="0"/>
              <a:t>（</a:t>
            </a:r>
            <a:r>
              <a:rPr lang="en-US" altLang="zh-CN" sz="2400" dirty="0"/>
              <a:t>3</a:t>
            </a:r>
            <a:r>
              <a:rPr lang="zh-CN" altLang="en-US" sz="2400" dirty="0"/>
              <a:t>）从检查点开始正向扫描日志文件，直到日志文件结束</a:t>
            </a:r>
            <a:endParaRPr lang="zh-CN" altLang="en-US" sz="2400" dirty="0"/>
          </a:p>
          <a:p>
            <a:pPr lvl="1" eaLnBrk="1" hangingPunct="1">
              <a:lnSpc>
                <a:spcPct val="150000"/>
              </a:lnSpc>
            </a:pPr>
            <a:r>
              <a:rPr lang="zh-CN" altLang="en-US" sz="2200" dirty="0"/>
              <a:t>如有新开始的事务</a:t>
            </a:r>
            <a:r>
              <a:rPr lang="en-US" altLang="zh-CN" sz="2200" dirty="0"/>
              <a:t>T</a:t>
            </a:r>
            <a:r>
              <a:rPr lang="en-US" altLang="zh-CN" sz="2200" i="1" baseline="-25000" dirty="0"/>
              <a:t>i</a:t>
            </a:r>
            <a:r>
              <a:rPr lang="zh-CN" altLang="en-US" sz="2200" dirty="0"/>
              <a:t>，把</a:t>
            </a:r>
            <a:r>
              <a:rPr lang="en-US" altLang="zh-CN" sz="2200" dirty="0"/>
              <a:t>T</a:t>
            </a:r>
            <a:r>
              <a:rPr lang="en-US" altLang="zh-CN" sz="2200" i="1" baseline="-25000" dirty="0"/>
              <a:t>i</a:t>
            </a:r>
            <a:r>
              <a:rPr lang="zh-CN" altLang="en-US" sz="2200" dirty="0"/>
              <a:t>暂时放入</a:t>
            </a:r>
            <a:r>
              <a:rPr lang="en-US" altLang="zh-CN" sz="2200" dirty="0"/>
              <a:t>UNDO-LIST</a:t>
            </a:r>
            <a:r>
              <a:rPr lang="zh-CN" altLang="en-US" sz="2200" dirty="0"/>
              <a:t>队列</a:t>
            </a:r>
            <a:endParaRPr lang="zh-CN" altLang="en-US" sz="2200" dirty="0"/>
          </a:p>
          <a:p>
            <a:pPr lvl="1" eaLnBrk="1" hangingPunct="1">
              <a:lnSpc>
                <a:spcPct val="150000"/>
              </a:lnSpc>
            </a:pPr>
            <a:r>
              <a:rPr lang="zh-CN" altLang="en-US" sz="2200" dirty="0"/>
              <a:t>如有提交的事务</a:t>
            </a:r>
            <a:r>
              <a:rPr lang="en-US" altLang="zh-CN" sz="2200" dirty="0"/>
              <a:t>T</a:t>
            </a:r>
            <a:r>
              <a:rPr lang="en-US" altLang="zh-CN" sz="2200" i="1" baseline="-25000" dirty="0"/>
              <a:t>j</a:t>
            </a:r>
            <a:r>
              <a:rPr lang="zh-CN" altLang="en-US" sz="2200" dirty="0"/>
              <a:t>，把</a:t>
            </a:r>
            <a:r>
              <a:rPr lang="en-US" altLang="zh-CN" sz="2200" dirty="0"/>
              <a:t>T</a:t>
            </a:r>
            <a:r>
              <a:rPr lang="en-US" altLang="zh-CN" sz="2200" i="1" baseline="-25000" dirty="0"/>
              <a:t>j</a:t>
            </a:r>
            <a:r>
              <a:rPr lang="zh-CN" altLang="en-US" sz="2200" dirty="0"/>
              <a:t>从</a:t>
            </a:r>
            <a:r>
              <a:rPr lang="en-US" altLang="zh-CN" sz="2200" dirty="0"/>
              <a:t>UNDO-LIST</a:t>
            </a:r>
            <a:r>
              <a:rPr lang="zh-CN" altLang="en-US" sz="2200" dirty="0"/>
              <a:t>队列移到</a:t>
            </a:r>
            <a:r>
              <a:rPr lang="en-US" altLang="zh-CN" sz="2200" dirty="0"/>
              <a:t>REDO-LIST</a:t>
            </a:r>
            <a:r>
              <a:rPr lang="zh-CN" altLang="en-US" sz="2200" dirty="0"/>
              <a:t>队列</a:t>
            </a:r>
            <a:r>
              <a:rPr lang="en-US" altLang="zh-CN" sz="2200" dirty="0"/>
              <a:t>;</a:t>
            </a:r>
            <a:r>
              <a:rPr lang="zh-CN" altLang="en-US" sz="2200" dirty="0"/>
              <a:t>直到日志文件结束</a:t>
            </a:r>
            <a:endParaRPr lang="zh-CN" altLang="en-US" sz="2200" dirty="0"/>
          </a:p>
          <a:p>
            <a:pPr eaLnBrk="1" hangingPunct="1">
              <a:lnSpc>
                <a:spcPct val="150000"/>
              </a:lnSpc>
              <a:buNone/>
            </a:pPr>
            <a:r>
              <a:rPr lang="zh-CN" altLang="en-US" sz="2400" dirty="0"/>
              <a:t>（</a:t>
            </a:r>
            <a:r>
              <a:rPr lang="en-US" altLang="zh-CN" sz="2400" dirty="0"/>
              <a:t>4</a:t>
            </a:r>
            <a:r>
              <a:rPr lang="zh-CN" altLang="en-US" sz="2400" dirty="0"/>
              <a:t>）对</a:t>
            </a:r>
            <a:r>
              <a:rPr lang="en-US" altLang="zh-CN" sz="2400" dirty="0"/>
              <a:t>UNDO-LIST</a:t>
            </a:r>
            <a:r>
              <a:rPr lang="zh-CN" altLang="en-US" sz="2400" dirty="0"/>
              <a:t>中的每个事务执行</a:t>
            </a:r>
            <a:r>
              <a:rPr lang="en-US" altLang="zh-CN" sz="2400" dirty="0"/>
              <a:t>UNDO</a:t>
            </a:r>
            <a:r>
              <a:rPr lang="zh-CN" altLang="en-US" sz="2400" dirty="0"/>
              <a:t>操作</a:t>
            </a:r>
            <a:endParaRPr lang="zh-CN" altLang="en-US" sz="2400" dirty="0"/>
          </a:p>
          <a:p>
            <a:pPr eaLnBrk="1" hangingPunct="1">
              <a:lnSpc>
                <a:spcPct val="150000"/>
              </a:lnSpc>
              <a:buNone/>
            </a:pPr>
            <a:r>
              <a:rPr lang="zh-CN" altLang="en-US" sz="2400" dirty="0"/>
              <a:t>    对</a:t>
            </a:r>
            <a:r>
              <a:rPr lang="en-US" altLang="zh-CN" sz="2400" dirty="0"/>
              <a:t>REDO-LIST</a:t>
            </a:r>
            <a:r>
              <a:rPr lang="zh-CN" altLang="en-US" sz="2400" dirty="0"/>
              <a:t>中的每个事务执行</a:t>
            </a:r>
            <a:r>
              <a:rPr lang="en-US" altLang="zh-CN" sz="2400" dirty="0"/>
              <a:t>REDO</a:t>
            </a:r>
            <a:r>
              <a:rPr lang="zh-CN" altLang="en-US" sz="2400" dirty="0"/>
              <a:t>操作</a:t>
            </a:r>
            <a:endParaRPr lang="en-US" altLang="zh-CN" sz="2400" dirty="0"/>
          </a:p>
          <a:p>
            <a:pPr eaLnBrk="1" hangingPunct="1">
              <a:lnSpc>
                <a:spcPct val="150000"/>
              </a:lnSpc>
              <a:buNone/>
            </a:pPr>
            <a:endParaRPr lang="zh-CN" altLang="en-US" sz="24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94210"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第十章  数据库恢复技术</a:t>
            </a:r>
            <a:endParaRPr lang="zh-CN" altLang="en-US" sz="3600" dirty="0"/>
          </a:p>
        </p:txBody>
      </p:sp>
      <p:sp>
        <p:nvSpPr>
          <p:cNvPr id="94211" name="Rectangle 3"/>
          <p:cNvSpPr>
            <a:spLocks noGrp="1"/>
          </p:cNvSpPr>
          <p:nvPr>
            <p:ph type="body"/>
          </p:nvPr>
        </p:nvSpPr>
        <p:spPr>
          <a:xfrm>
            <a:off x="900113" y="1111250"/>
            <a:ext cx="7786687" cy="5430838"/>
          </a:xfrm>
          <a:ln/>
        </p:spPr>
        <p:txBody>
          <a:bodyPr vert="horz" wrap="square" lIns="91440" tIns="45720" rIns="91440" bIns="45720" anchor="t"/>
          <a:p>
            <a:pPr marL="0" indent="0" eaLnBrk="1" hangingPunct="1">
              <a:lnSpc>
                <a:spcPct val="130000"/>
              </a:lnSpc>
              <a:buNone/>
            </a:pPr>
            <a:r>
              <a:rPr lang="en-US" altLang="zh-CN" dirty="0"/>
              <a:t>10.1  </a:t>
            </a:r>
            <a:r>
              <a:rPr lang="zh-CN" altLang="en-US" dirty="0"/>
              <a:t>事务的基本概念</a:t>
            </a:r>
            <a:endParaRPr lang="zh-CN" altLang="en-US" dirty="0"/>
          </a:p>
          <a:p>
            <a:pPr marL="0" indent="0" eaLnBrk="1" hangingPunct="1">
              <a:lnSpc>
                <a:spcPct val="130000"/>
              </a:lnSpc>
              <a:buNone/>
            </a:pPr>
            <a:r>
              <a:rPr lang="en-US" altLang="zh-CN" dirty="0"/>
              <a:t>10.2  </a:t>
            </a:r>
            <a:r>
              <a:rPr lang="zh-CN" altLang="en-US" dirty="0"/>
              <a:t>数据库恢复概述</a:t>
            </a:r>
            <a:endParaRPr lang="zh-CN" altLang="en-US" dirty="0"/>
          </a:p>
          <a:p>
            <a:pPr marL="0" indent="0" eaLnBrk="1" hangingPunct="1">
              <a:lnSpc>
                <a:spcPct val="130000"/>
              </a:lnSpc>
              <a:buNone/>
            </a:pPr>
            <a:r>
              <a:rPr lang="en-US" altLang="zh-CN" dirty="0"/>
              <a:t>10.3  </a:t>
            </a:r>
            <a:r>
              <a:rPr lang="zh-CN" altLang="en-US" dirty="0"/>
              <a:t>故障的种类</a:t>
            </a:r>
            <a:endParaRPr lang="zh-CN" altLang="en-US" dirty="0"/>
          </a:p>
          <a:p>
            <a:pPr marL="0" indent="0" eaLnBrk="1" hangingPunct="1">
              <a:lnSpc>
                <a:spcPct val="130000"/>
              </a:lnSpc>
              <a:buNone/>
            </a:pPr>
            <a:r>
              <a:rPr lang="en-US" altLang="zh-CN" dirty="0"/>
              <a:t>10.4  </a:t>
            </a:r>
            <a:r>
              <a:rPr lang="zh-CN" altLang="en-US" dirty="0"/>
              <a:t>恢复的实现技术</a:t>
            </a:r>
            <a:endParaRPr lang="zh-CN" altLang="en-US" dirty="0"/>
          </a:p>
          <a:p>
            <a:pPr marL="0" indent="0" eaLnBrk="1" hangingPunct="1">
              <a:lnSpc>
                <a:spcPct val="130000"/>
              </a:lnSpc>
              <a:buNone/>
            </a:pPr>
            <a:r>
              <a:rPr lang="en-US" altLang="zh-CN" dirty="0"/>
              <a:t>10.5  </a:t>
            </a:r>
            <a:r>
              <a:rPr lang="zh-CN" altLang="en-US" dirty="0"/>
              <a:t>恢复策略</a:t>
            </a:r>
            <a:endParaRPr lang="zh-CN" altLang="en-US" dirty="0"/>
          </a:p>
          <a:p>
            <a:pPr marL="0" indent="0" eaLnBrk="1" hangingPunct="1">
              <a:lnSpc>
                <a:spcPct val="130000"/>
              </a:lnSpc>
              <a:buNone/>
            </a:pPr>
            <a:r>
              <a:rPr lang="en-US" altLang="zh-CN" dirty="0"/>
              <a:t>10.6  </a:t>
            </a:r>
            <a:r>
              <a:rPr lang="zh-CN" altLang="en-US" dirty="0"/>
              <a:t>具有检查点的恢复技术</a:t>
            </a:r>
            <a:endParaRPr lang="zh-CN" altLang="en-US" dirty="0"/>
          </a:p>
          <a:p>
            <a:pPr marL="0" indent="0" eaLnBrk="1" hangingPunct="1">
              <a:lnSpc>
                <a:spcPct val="130000"/>
              </a:lnSpc>
              <a:buNone/>
            </a:pPr>
            <a:r>
              <a:rPr lang="en-US" altLang="zh-CN" dirty="0">
                <a:solidFill>
                  <a:srgbClr val="0066FF"/>
                </a:solidFill>
              </a:rPr>
              <a:t>10.7  </a:t>
            </a:r>
            <a:r>
              <a:rPr lang="zh-CN" altLang="en-US" dirty="0">
                <a:solidFill>
                  <a:srgbClr val="0066FF"/>
                </a:solidFill>
              </a:rPr>
              <a:t>数据库镜像</a:t>
            </a:r>
            <a:endParaRPr lang="zh-CN" altLang="en-US" dirty="0">
              <a:solidFill>
                <a:srgbClr val="0066FF"/>
              </a:solidFill>
            </a:endParaRPr>
          </a:p>
          <a:p>
            <a:pPr marL="0" indent="0" eaLnBrk="1" hangingPunct="1">
              <a:lnSpc>
                <a:spcPct val="130000"/>
              </a:lnSpc>
              <a:buNone/>
            </a:pPr>
            <a:r>
              <a:rPr lang="en-US" altLang="zh-CN" dirty="0"/>
              <a:t>10.8  </a:t>
            </a:r>
            <a:r>
              <a:rPr lang="zh-CN" altLang="en-US" dirty="0"/>
              <a:t>小结</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12290"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a:t>
            </a:r>
            <a:r>
              <a:rPr lang="en-US" altLang="zh-CN" sz="3600" dirty="0"/>
              <a:t>1</a:t>
            </a:r>
            <a:r>
              <a:rPr lang="zh-CN" altLang="en-US" sz="3600" dirty="0"/>
              <a:t>）原子性</a:t>
            </a:r>
            <a:endParaRPr lang="zh-CN" altLang="en-US" sz="3600" dirty="0"/>
          </a:p>
        </p:txBody>
      </p:sp>
      <p:sp>
        <p:nvSpPr>
          <p:cNvPr id="12291" name="Rectangle 3"/>
          <p:cNvSpPr>
            <a:spLocks noGrp="1"/>
          </p:cNvSpPr>
          <p:nvPr>
            <p:ph type="body"/>
          </p:nvPr>
        </p:nvSpPr>
        <p:spPr>
          <a:xfrm>
            <a:off x="457200" y="1309688"/>
            <a:ext cx="8229600" cy="4495800"/>
          </a:xfrm>
          <a:ln/>
        </p:spPr>
        <p:txBody>
          <a:bodyPr vert="horz" wrap="square" lIns="91440" tIns="45720" rIns="91440" bIns="45720" anchor="t"/>
          <a:p>
            <a:pPr eaLnBrk="1" hangingPunct="1">
              <a:lnSpc>
                <a:spcPct val="140000"/>
              </a:lnSpc>
            </a:pPr>
            <a:r>
              <a:rPr lang="zh-CN" altLang="en-US" dirty="0"/>
              <a:t>事务是数据库的逻辑工作单位</a:t>
            </a:r>
            <a:endParaRPr lang="zh-CN" altLang="en-US" dirty="0"/>
          </a:p>
          <a:p>
            <a:pPr lvl="1" eaLnBrk="1" hangingPunct="1">
              <a:lnSpc>
                <a:spcPct val="140000"/>
              </a:lnSpc>
            </a:pPr>
            <a:r>
              <a:rPr lang="zh-CN" altLang="en-US" dirty="0"/>
              <a:t>事务中包括的诸操作要么都做，要么都不做</a:t>
            </a: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95234"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en-US" altLang="zh-CN" sz="3600" dirty="0"/>
              <a:t>10.7  </a:t>
            </a:r>
            <a:r>
              <a:rPr lang="zh-CN" altLang="en-US" sz="3600" dirty="0"/>
              <a:t>数据库镜像</a:t>
            </a:r>
            <a:endParaRPr lang="zh-CN" altLang="en-US" sz="3600" dirty="0"/>
          </a:p>
        </p:txBody>
      </p:sp>
      <p:sp>
        <p:nvSpPr>
          <p:cNvPr id="95235" name="Rectangle 3"/>
          <p:cNvSpPr>
            <a:spLocks noGrp="1"/>
          </p:cNvSpPr>
          <p:nvPr>
            <p:ph type="body"/>
          </p:nvPr>
        </p:nvSpPr>
        <p:spPr>
          <a:xfrm>
            <a:off x="457200" y="1125538"/>
            <a:ext cx="8229600" cy="5199062"/>
          </a:xfrm>
          <a:ln/>
        </p:spPr>
        <p:txBody>
          <a:bodyPr vert="horz" wrap="square" lIns="91440" tIns="45720" rIns="91440" bIns="45720" anchor="t"/>
          <a:p>
            <a:pPr eaLnBrk="1" hangingPunct="1">
              <a:lnSpc>
                <a:spcPct val="120000"/>
              </a:lnSpc>
            </a:pPr>
            <a:r>
              <a:rPr lang="zh-CN" altLang="en-US" dirty="0"/>
              <a:t>介质故障是对系统影响最为严重的一种故障，严重影响数据库的可用性</a:t>
            </a:r>
            <a:endParaRPr lang="zh-CN" altLang="en-US" dirty="0"/>
          </a:p>
          <a:p>
            <a:pPr lvl="1" eaLnBrk="1" hangingPunct="1">
              <a:lnSpc>
                <a:spcPct val="120000"/>
              </a:lnSpc>
            </a:pPr>
            <a:r>
              <a:rPr lang="zh-CN" altLang="en-US" dirty="0"/>
              <a:t>介质故障恢复比较费时</a:t>
            </a:r>
            <a:endParaRPr lang="zh-CN" altLang="en-US" dirty="0"/>
          </a:p>
          <a:p>
            <a:pPr lvl="1" eaLnBrk="1" hangingPunct="1">
              <a:lnSpc>
                <a:spcPct val="120000"/>
              </a:lnSpc>
            </a:pPr>
            <a:r>
              <a:rPr lang="zh-CN" altLang="en-US" dirty="0"/>
              <a:t>为预防介质故障，数据库管理员必须周期性地转储数据库</a:t>
            </a:r>
            <a:endParaRPr lang="zh-CN" altLang="en-US" dirty="0"/>
          </a:p>
          <a:p>
            <a:pPr eaLnBrk="1" hangingPunct="1">
              <a:lnSpc>
                <a:spcPct val="120000"/>
              </a:lnSpc>
            </a:pPr>
            <a:r>
              <a:rPr lang="zh-CN" altLang="en-US" dirty="0"/>
              <a:t>提高数据库可用性的解决方案</a:t>
            </a:r>
            <a:endParaRPr lang="zh-CN" altLang="en-US" dirty="0"/>
          </a:p>
          <a:p>
            <a:pPr lvl="1" eaLnBrk="1" hangingPunct="1">
              <a:lnSpc>
                <a:spcPct val="120000"/>
              </a:lnSpc>
            </a:pPr>
            <a:r>
              <a:rPr lang="zh-CN" altLang="en-US" dirty="0"/>
              <a:t>数据库镜像（</a:t>
            </a:r>
            <a:r>
              <a:rPr lang="en-US" altLang="zh-CN" dirty="0"/>
              <a:t>Mirror</a:t>
            </a:r>
            <a:r>
              <a:rPr lang="zh-CN" altLang="en-US" dirty="0"/>
              <a:t>）</a:t>
            </a:r>
            <a:endParaRPr lang="zh-CN"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96258"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数据库镜像（续）</a:t>
            </a:r>
            <a:endParaRPr lang="zh-CN" altLang="en-US" sz="3600" dirty="0"/>
          </a:p>
        </p:txBody>
      </p:sp>
      <p:sp>
        <p:nvSpPr>
          <p:cNvPr id="96259" name="Rectangle 3"/>
          <p:cNvSpPr>
            <a:spLocks noGrp="1"/>
          </p:cNvSpPr>
          <p:nvPr>
            <p:ph type="body"/>
          </p:nvPr>
        </p:nvSpPr>
        <p:spPr>
          <a:xfrm>
            <a:off x="457200" y="1111250"/>
            <a:ext cx="8229600" cy="4495800"/>
          </a:xfrm>
          <a:ln/>
        </p:spPr>
        <p:txBody>
          <a:bodyPr vert="horz" wrap="square" lIns="91440" tIns="45720" rIns="91440" bIns="45720" anchor="t"/>
          <a:p>
            <a:pPr eaLnBrk="1" hangingPunct="1">
              <a:spcBef>
                <a:spcPts val="600"/>
              </a:spcBef>
            </a:pPr>
            <a:r>
              <a:rPr lang="zh-CN" altLang="en-US" dirty="0"/>
              <a:t>数据库镜像</a:t>
            </a:r>
            <a:endParaRPr lang="zh-CN" altLang="en-US" sz="2400" dirty="0"/>
          </a:p>
          <a:p>
            <a:pPr lvl="1" eaLnBrk="1" hangingPunct="1">
              <a:spcBef>
                <a:spcPts val="600"/>
              </a:spcBef>
            </a:pPr>
            <a:r>
              <a:rPr lang="zh-CN" altLang="en-US" dirty="0"/>
              <a:t>数据库管理系统自动把整个数据库或其中的关键数据复制到另一个磁盘上</a:t>
            </a:r>
            <a:endParaRPr lang="zh-CN" altLang="en-US" dirty="0"/>
          </a:p>
          <a:p>
            <a:pPr lvl="1" eaLnBrk="1" hangingPunct="1">
              <a:spcBef>
                <a:spcPts val="600"/>
              </a:spcBef>
            </a:pPr>
            <a:r>
              <a:rPr lang="zh-CN" altLang="en-US" dirty="0"/>
              <a:t>数据库管理系统自动保证镜像数据与主数据的一致性</a:t>
            </a:r>
            <a:endParaRPr lang="zh-CN" altLang="en-US" dirty="0"/>
          </a:p>
          <a:p>
            <a:pPr lvl="1" eaLnBrk="1" hangingPunct="1">
              <a:spcBef>
                <a:spcPts val="600"/>
              </a:spcBef>
              <a:buNone/>
            </a:pPr>
            <a:r>
              <a:rPr lang="zh-CN" altLang="en-US" dirty="0"/>
              <a:t>   每当主数据库更新时，数据库管理系统自动把更新后的数据复制过去</a:t>
            </a:r>
            <a:endParaRPr lang="zh-CN" altLang="en-US" dirty="0"/>
          </a:p>
        </p:txBody>
      </p:sp>
      <p:pic>
        <p:nvPicPr>
          <p:cNvPr id="96260" name="Picture 5"/>
          <p:cNvPicPr>
            <a:picLocks noChangeAspect="1"/>
          </p:cNvPicPr>
          <p:nvPr/>
        </p:nvPicPr>
        <p:blipFill>
          <a:blip r:embed="rId1"/>
          <a:stretch>
            <a:fillRect/>
          </a:stretch>
        </p:blipFill>
        <p:spPr>
          <a:xfrm>
            <a:off x="912813" y="3860800"/>
            <a:ext cx="7392987" cy="2312988"/>
          </a:xfrm>
          <a:prstGeom prst="rect">
            <a:avLst/>
          </a:prstGeom>
          <a:noFill/>
          <a:ln w="9525">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页脚占位符 5"/>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97282" name="Rectangle 2"/>
          <p:cNvSpPr>
            <a:spLocks noGrp="1"/>
          </p:cNvSpPr>
          <p:nvPr>
            <p:ph type="title"/>
          </p:nvPr>
        </p:nvSpPr>
        <p:spPr>
          <a:xfrm>
            <a:off x="914400" y="184150"/>
            <a:ext cx="7391400" cy="563563"/>
          </a:xfrm>
          <a:ln/>
        </p:spPr>
        <p:txBody>
          <a:bodyPr vert="horz" wrap="square" lIns="91440" tIns="45720" rIns="91440" bIns="45720" anchor="ctr"/>
          <a:p>
            <a:pPr eaLnBrk="1" hangingPunct="1"/>
            <a:r>
              <a:rPr lang="zh-CN" altLang="en-US" sz="3600" dirty="0"/>
              <a:t>数据库镜像的用途</a:t>
            </a:r>
            <a:endParaRPr lang="zh-CN" altLang="en-US" sz="3600" dirty="0"/>
          </a:p>
        </p:txBody>
      </p:sp>
      <p:sp>
        <p:nvSpPr>
          <p:cNvPr id="97283" name="Rectangle 3"/>
          <p:cNvSpPr>
            <a:spLocks noGrp="1"/>
          </p:cNvSpPr>
          <p:nvPr>
            <p:ph type="body" sz="half"/>
          </p:nvPr>
        </p:nvSpPr>
        <p:spPr>
          <a:xfrm>
            <a:off x="179388" y="1052513"/>
            <a:ext cx="8640762" cy="2090737"/>
          </a:xfrm>
          <a:ln/>
        </p:spPr>
        <p:txBody>
          <a:bodyPr vert="horz"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eaLnBrk="1" hangingPunct="1">
              <a:lnSpc>
                <a:spcPct val="120000"/>
              </a:lnSpc>
            </a:pPr>
            <a:r>
              <a:rPr lang="zh-CN" altLang="en-US" sz="2800" dirty="0"/>
              <a:t>出现介质故障时</a:t>
            </a:r>
            <a:endParaRPr lang="zh-CN" altLang="en-US" sz="2800" dirty="0"/>
          </a:p>
          <a:p>
            <a:pPr lvl="1" indent="-285750" eaLnBrk="1" hangingPunct="1">
              <a:lnSpc>
                <a:spcPct val="120000"/>
              </a:lnSpc>
            </a:pPr>
            <a:r>
              <a:rPr lang="zh-CN" altLang="en-US" sz="2400" dirty="0"/>
              <a:t>可由镜像磁盘继续提供使用 </a:t>
            </a:r>
            <a:endParaRPr lang="zh-CN" altLang="en-US" sz="2400" dirty="0"/>
          </a:p>
          <a:p>
            <a:pPr lvl="1" indent="-285750" eaLnBrk="1" hangingPunct="1">
              <a:lnSpc>
                <a:spcPct val="120000"/>
              </a:lnSpc>
            </a:pPr>
            <a:r>
              <a:rPr lang="zh-CN" altLang="en-US" sz="2400" dirty="0"/>
              <a:t>同时数据库管理系统自动利用镜像磁盘数据进行数据库的恢复</a:t>
            </a:r>
            <a:endParaRPr lang="zh-CN" altLang="en-US" sz="2400" dirty="0"/>
          </a:p>
          <a:p>
            <a:pPr lvl="1" indent="-285750" eaLnBrk="1" hangingPunct="1">
              <a:lnSpc>
                <a:spcPct val="120000"/>
              </a:lnSpc>
            </a:pPr>
            <a:r>
              <a:rPr lang="zh-CN" altLang="en-US" sz="2400" dirty="0"/>
              <a:t>不需要关闭系统和重装数据库副本</a:t>
            </a:r>
            <a:endParaRPr lang="en-US" altLang="zh-CN" sz="2400" dirty="0"/>
          </a:p>
        </p:txBody>
      </p:sp>
      <p:graphicFrame>
        <p:nvGraphicFramePr>
          <p:cNvPr id="97284" name="Object 4"/>
          <p:cNvGraphicFramePr>
            <a:graphicFrameLocks noGrp="1" noChangeAspect="1"/>
          </p:cNvGraphicFramePr>
          <p:nvPr>
            <p:ph sz="half" idx="4294967295"/>
          </p:nvPr>
        </p:nvGraphicFramePr>
        <p:xfrm>
          <a:off x="684213" y="3697288"/>
          <a:ext cx="7273925" cy="2395537"/>
        </p:xfrm>
        <a:graphic>
          <a:graphicData uri="http://schemas.openxmlformats.org/presentationml/2006/ole">
            <mc:AlternateContent xmlns:mc="http://schemas.openxmlformats.org/markup-compatibility/2006">
              <mc:Choice xmlns:v="urn:schemas-microsoft-com:vml" Requires="v">
                <p:oleObj spid="_x0000_s3076" name="" r:id="rId1" imgW="23672800" imgH="7797800" progId="Photoshop.Image.7">
                  <p:embed/>
                </p:oleObj>
              </mc:Choice>
              <mc:Fallback>
                <p:oleObj name="" r:id="rId1" imgW="23672800" imgH="7797800" progId="Photoshop.Image.7">
                  <p:embed/>
                  <p:pic>
                    <p:nvPicPr>
                      <p:cNvPr id="0" name="图片 3075"/>
                      <p:cNvPicPr/>
                      <p:nvPr/>
                    </p:nvPicPr>
                    <p:blipFill>
                      <a:blip r:embed="rId2"/>
                      <a:stretch>
                        <a:fillRect/>
                      </a:stretch>
                    </p:blipFill>
                    <p:spPr>
                      <a:xfrm>
                        <a:off x="684213" y="3697288"/>
                        <a:ext cx="7273925" cy="2395537"/>
                      </a:xfrm>
                      <a:prstGeom prst="rect">
                        <a:avLst/>
                      </a:prstGeom>
                      <a:noFill/>
                      <a:ln w="38100">
                        <a:miter/>
                      </a:ln>
                    </p:spPr>
                  </p:pic>
                </p:oleObj>
              </mc:Fallback>
            </mc:AlternateContent>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98306" name="Rectangle 2"/>
          <p:cNvSpPr>
            <a:spLocks noGrp="1"/>
          </p:cNvSpPr>
          <p:nvPr>
            <p:ph type="title"/>
          </p:nvPr>
        </p:nvSpPr>
        <p:spPr>
          <a:xfrm>
            <a:off x="914400" y="184150"/>
            <a:ext cx="7391400" cy="563563"/>
          </a:xfrm>
          <a:ln/>
        </p:spPr>
        <p:txBody>
          <a:bodyPr vert="horz" wrap="square" lIns="91440" tIns="45720" rIns="91440" bIns="45720" anchor="ctr"/>
          <a:p>
            <a:pPr eaLnBrk="1" hangingPunct="1"/>
            <a:r>
              <a:rPr lang="zh-CN" altLang="en-US" sz="3600" dirty="0"/>
              <a:t>数据库镜像（续）</a:t>
            </a:r>
            <a:endParaRPr lang="zh-CN" altLang="en-US" sz="3600" dirty="0"/>
          </a:p>
        </p:txBody>
      </p:sp>
      <p:sp>
        <p:nvSpPr>
          <p:cNvPr id="98307" name="Rectangle 8"/>
          <p:cNvSpPr/>
          <p:nvPr/>
        </p:nvSpPr>
        <p:spPr>
          <a:xfrm>
            <a:off x="428625" y="1052513"/>
            <a:ext cx="8229600" cy="2554287"/>
          </a:xfrm>
          <a:prstGeom prst="rect">
            <a:avLst/>
          </a:prstGeom>
          <a:noFill/>
          <a:ln w="9525">
            <a:noFill/>
          </a:ln>
        </p:spPr>
        <p:txBody>
          <a:bodyPr anchor="t">
            <a:spAutoFit/>
          </a:bodyPr>
          <a:p>
            <a:pPr marL="342900" indent="-342900">
              <a:lnSpc>
                <a:spcPct val="150000"/>
              </a:lnSpc>
              <a:spcBef>
                <a:spcPts val="600"/>
              </a:spcBef>
              <a:buFont typeface="Wingdings" panose="05000000000000000000" pitchFamily="2" charset="2"/>
              <a:buChar char="v"/>
            </a:pPr>
            <a:r>
              <a:rPr lang="zh-CN" altLang="en-US" sz="2800" b="1" dirty="0">
                <a:latin typeface="Times New Roman" panose="02020603050405020304" pitchFamily="18" charset="0"/>
                <a:ea typeface="宋体" panose="02010600030101010101" pitchFamily="2" charset="-122"/>
              </a:rPr>
              <a:t>没有出现故障时</a:t>
            </a:r>
            <a:endParaRPr lang="zh-CN" altLang="en-US" sz="2800" b="1" dirty="0">
              <a:latin typeface="Times New Roman" panose="02020603050405020304" pitchFamily="18" charset="0"/>
              <a:ea typeface="宋体" panose="02010600030101010101" pitchFamily="2" charset="-122"/>
            </a:endParaRPr>
          </a:p>
          <a:p>
            <a:pPr lvl="2" indent="0" eaLnBrk="1" hangingPunct="1">
              <a:lnSpc>
                <a:spcPct val="150000"/>
              </a:lnSpc>
              <a:spcBef>
                <a:spcPts val="600"/>
              </a:spcBef>
              <a:buFont typeface="Wingdings" panose="05000000000000000000" pitchFamily="2" charset="2"/>
              <a:buChar char="n"/>
            </a:pPr>
            <a:r>
              <a:rPr lang="zh-CN" altLang="en-US" sz="2400" b="1" dirty="0">
                <a:latin typeface="Times New Roman" panose="02020603050405020304" pitchFamily="18" charset="0"/>
                <a:ea typeface="宋体" panose="02010600030101010101" pitchFamily="2" charset="-122"/>
              </a:rPr>
              <a:t>可用于并发操作</a:t>
            </a:r>
            <a:endParaRPr lang="zh-CN" altLang="en-US" sz="2400" b="1" dirty="0">
              <a:latin typeface="Times New Roman" panose="02020603050405020304" pitchFamily="18" charset="0"/>
              <a:ea typeface="宋体" panose="02010600030101010101" pitchFamily="2" charset="-122"/>
            </a:endParaRPr>
          </a:p>
          <a:p>
            <a:pPr lvl="2" indent="0" eaLnBrk="1" hangingPunct="1">
              <a:lnSpc>
                <a:spcPct val="150000"/>
              </a:lnSpc>
              <a:spcBef>
                <a:spcPts val="600"/>
              </a:spcBef>
              <a:buFont typeface="Wingdings" panose="05000000000000000000" pitchFamily="2" charset="2"/>
              <a:buChar char="n"/>
            </a:pPr>
            <a:r>
              <a:rPr lang="zh-CN" altLang="en-US" sz="2400" b="1" dirty="0">
                <a:latin typeface="Times New Roman" panose="02020603050405020304" pitchFamily="18" charset="0"/>
                <a:ea typeface="宋体" panose="02010600030101010101" pitchFamily="2" charset="-122"/>
              </a:rPr>
              <a:t>一个用户对数据加排他锁修改数据，其他用户可以读镜像数据库上的数据，而不必等待该用户释放锁 </a:t>
            </a:r>
            <a:endParaRPr lang="zh-CN" altLang="en-US" sz="2400" b="1" dirty="0">
              <a:latin typeface="Times New Roman" panose="02020603050405020304" pitchFamily="18" charset="0"/>
              <a:ea typeface="宋体" panose="02010600030101010101" pitchFamily="2" charset="-122"/>
            </a:endParaRPr>
          </a:p>
        </p:txBody>
      </p:sp>
      <p:pic>
        <p:nvPicPr>
          <p:cNvPr id="98308" name="Picture 10"/>
          <p:cNvPicPr>
            <a:picLocks noChangeAspect="1"/>
          </p:cNvPicPr>
          <p:nvPr/>
        </p:nvPicPr>
        <p:blipFill>
          <a:blip r:embed="rId1"/>
          <a:stretch>
            <a:fillRect/>
          </a:stretch>
        </p:blipFill>
        <p:spPr>
          <a:xfrm>
            <a:off x="914400" y="3784600"/>
            <a:ext cx="7743825" cy="2422525"/>
          </a:xfrm>
          <a:prstGeom prst="rect">
            <a:avLst/>
          </a:prstGeom>
          <a:noFill/>
          <a:ln w="9525">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99330"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数据库镜像（续）</a:t>
            </a:r>
            <a:endParaRPr lang="zh-CN" altLang="en-US" sz="3600" dirty="0"/>
          </a:p>
        </p:txBody>
      </p:sp>
      <p:sp>
        <p:nvSpPr>
          <p:cNvPr id="99331" name="Rectangle 3"/>
          <p:cNvSpPr>
            <a:spLocks noGrp="1"/>
          </p:cNvSpPr>
          <p:nvPr>
            <p:ph type="body"/>
          </p:nvPr>
        </p:nvSpPr>
        <p:spPr>
          <a:xfrm>
            <a:off x="457200" y="1196975"/>
            <a:ext cx="8229600" cy="5127625"/>
          </a:xfrm>
          <a:ln/>
        </p:spPr>
        <p:txBody>
          <a:bodyPr vert="horz" wrap="square" lIns="91440" tIns="45720" rIns="91440" bIns="45720" anchor="t"/>
          <a:p>
            <a:pPr eaLnBrk="1" hangingPunct="1">
              <a:lnSpc>
                <a:spcPct val="210000"/>
              </a:lnSpc>
            </a:pPr>
            <a:r>
              <a:rPr lang="zh-CN" altLang="en-US" dirty="0"/>
              <a:t>频繁地复制数据自然会降低系统运行效率</a:t>
            </a:r>
            <a:endParaRPr lang="zh-CN" altLang="en-US" dirty="0"/>
          </a:p>
          <a:p>
            <a:pPr lvl="1" eaLnBrk="1" hangingPunct="1">
              <a:lnSpc>
                <a:spcPct val="210000"/>
              </a:lnSpc>
            </a:pPr>
            <a:r>
              <a:rPr lang="zh-CN" altLang="en-US" dirty="0"/>
              <a:t>在实际应用中用户往往只选择对</a:t>
            </a:r>
            <a:r>
              <a:rPr lang="zh-CN" altLang="en-US" dirty="0">
                <a:solidFill>
                  <a:srgbClr val="FF00FF"/>
                </a:solidFill>
              </a:rPr>
              <a:t>关键数据</a:t>
            </a:r>
            <a:r>
              <a:rPr lang="zh-CN" altLang="en-US" dirty="0"/>
              <a:t>和</a:t>
            </a:r>
            <a:r>
              <a:rPr lang="zh-CN" altLang="en-US" dirty="0">
                <a:solidFill>
                  <a:srgbClr val="FF00FF"/>
                </a:solidFill>
              </a:rPr>
              <a:t>日志文件</a:t>
            </a:r>
            <a:r>
              <a:rPr lang="zh-CN" altLang="en-US" dirty="0"/>
              <a:t>镜像</a:t>
            </a:r>
            <a:endParaRPr lang="zh-CN" altLang="en-US" dirty="0"/>
          </a:p>
          <a:p>
            <a:pPr lvl="1" eaLnBrk="1" hangingPunct="1">
              <a:lnSpc>
                <a:spcPct val="210000"/>
              </a:lnSpc>
            </a:pPr>
            <a:r>
              <a:rPr lang="zh-CN" altLang="en-US" dirty="0"/>
              <a:t>不是对整个数据库进行镜像</a:t>
            </a:r>
            <a:endParaRPr lang="zh-C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100354"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第十章  数据库恢复技术</a:t>
            </a:r>
            <a:endParaRPr lang="zh-CN" altLang="en-US" sz="3600" dirty="0"/>
          </a:p>
        </p:txBody>
      </p:sp>
      <p:sp>
        <p:nvSpPr>
          <p:cNvPr id="100355" name="Rectangle 3"/>
          <p:cNvSpPr>
            <a:spLocks noGrp="1"/>
          </p:cNvSpPr>
          <p:nvPr>
            <p:ph type="body"/>
          </p:nvPr>
        </p:nvSpPr>
        <p:spPr>
          <a:xfrm>
            <a:off x="755650" y="1052513"/>
            <a:ext cx="7931150" cy="5184775"/>
          </a:xfrm>
          <a:ln/>
        </p:spPr>
        <p:txBody>
          <a:bodyPr vert="horz" wrap="square" lIns="91440" tIns="45720" rIns="91440" bIns="45720" anchor="t"/>
          <a:p>
            <a:pPr marL="0" indent="0" eaLnBrk="1" hangingPunct="1">
              <a:lnSpc>
                <a:spcPct val="130000"/>
              </a:lnSpc>
              <a:buNone/>
            </a:pPr>
            <a:r>
              <a:rPr lang="en-US" altLang="zh-CN" dirty="0"/>
              <a:t>10.1  </a:t>
            </a:r>
            <a:r>
              <a:rPr lang="zh-CN" altLang="en-US" dirty="0"/>
              <a:t>事务的基本概念</a:t>
            </a:r>
            <a:endParaRPr lang="zh-CN" altLang="en-US" dirty="0"/>
          </a:p>
          <a:p>
            <a:pPr marL="0" indent="0" eaLnBrk="1" hangingPunct="1">
              <a:lnSpc>
                <a:spcPct val="130000"/>
              </a:lnSpc>
              <a:buNone/>
            </a:pPr>
            <a:r>
              <a:rPr lang="en-US" altLang="zh-CN" dirty="0"/>
              <a:t>10.2  </a:t>
            </a:r>
            <a:r>
              <a:rPr lang="zh-CN" altLang="en-US" dirty="0"/>
              <a:t>数据库恢复概述</a:t>
            </a:r>
            <a:endParaRPr lang="zh-CN" altLang="en-US" dirty="0"/>
          </a:p>
          <a:p>
            <a:pPr marL="0" indent="0" eaLnBrk="1" hangingPunct="1">
              <a:lnSpc>
                <a:spcPct val="130000"/>
              </a:lnSpc>
              <a:buNone/>
            </a:pPr>
            <a:r>
              <a:rPr lang="en-US" altLang="zh-CN" dirty="0"/>
              <a:t>10.3  </a:t>
            </a:r>
            <a:r>
              <a:rPr lang="zh-CN" altLang="en-US" dirty="0"/>
              <a:t>故障的种类</a:t>
            </a:r>
            <a:endParaRPr lang="zh-CN" altLang="en-US" dirty="0"/>
          </a:p>
          <a:p>
            <a:pPr marL="0" indent="0" eaLnBrk="1" hangingPunct="1">
              <a:lnSpc>
                <a:spcPct val="130000"/>
              </a:lnSpc>
              <a:buNone/>
            </a:pPr>
            <a:r>
              <a:rPr lang="en-US" altLang="zh-CN" dirty="0"/>
              <a:t>10.4  </a:t>
            </a:r>
            <a:r>
              <a:rPr lang="zh-CN" altLang="en-US" dirty="0"/>
              <a:t>恢复的实现技术</a:t>
            </a:r>
            <a:endParaRPr lang="zh-CN" altLang="en-US" dirty="0"/>
          </a:p>
          <a:p>
            <a:pPr marL="0" indent="0" eaLnBrk="1" hangingPunct="1">
              <a:lnSpc>
                <a:spcPct val="130000"/>
              </a:lnSpc>
              <a:buNone/>
            </a:pPr>
            <a:r>
              <a:rPr lang="en-US" altLang="zh-CN" dirty="0"/>
              <a:t>10.5  </a:t>
            </a:r>
            <a:r>
              <a:rPr lang="zh-CN" altLang="en-US" dirty="0"/>
              <a:t>恢复策略</a:t>
            </a:r>
            <a:endParaRPr lang="zh-CN" altLang="en-US" dirty="0"/>
          </a:p>
          <a:p>
            <a:pPr marL="0" indent="0" eaLnBrk="1" hangingPunct="1">
              <a:lnSpc>
                <a:spcPct val="130000"/>
              </a:lnSpc>
              <a:buNone/>
            </a:pPr>
            <a:r>
              <a:rPr lang="en-US" altLang="zh-CN" dirty="0"/>
              <a:t>10.6  </a:t>
            </a:r>
            <a:r>
              <a:rPr lang="zh-CN" altLang="en-US" dirty="0"/>
              <a:t>具有检查点的恢复技术</a:t>
            </a:r>
            <a:endParaRPr lang="zh-CN" altLang="en-US" dirty="0"/>
          </a:p>
          <a:p>
            <a:pPr marL="0" indent="0" eaLnBrk="1" hangingPunct="1">
              <a:lnSpc>
                <a:spcPct val="130000"/>
              </a:lnSpc>
              <a:buNone/>
            </a:pPr>
            <a:r>
              <a:rPr lang="en-US" altLang="zh-CN" dirty="0"/>
              <a:t>10.7  </a:t>
            </a:r>
            <a:r>
              <a:rPr lang="zh-CN" altLang="en-US" dirty="0"/>
              <a:t>数据库镜像</a:t>
            </a:r>
            <a:endParaRPr lang="zh-CN" altLang="en-US" dirty="0"/>
          </a:p>
          <a:p>
            <a:pPr marL="0" indent="0" eaLnBrk="1" hangingPunct="1">
              <a:lnSpc>
                <a:spcPct val="130000"/>
              </a:lnSpc>
              <a:buNone/>
            </a:pPr>
            <a:r>
              <a:rPr lang="en-US" altLang="zh-CN" dirty="0">
                <a:solidFill>
                  <a:srgbClr val="0066FF"/>
                </a:solidFill>
              </a:rPr>
              <a:t>10.8  </a:t>
            </a:r>
            <a:r>
              <a:rPr lang="zh-CN" altLang="en-US" dirty="0">
                <a:solidFill>
                  <a:srgbClr val="0066FF"/>
                </a:solidFill>
              </a:rPr>
              <a:t>小结</a:t>
            </a:r>
            <a:endParaRPr lang="zh-CN" altLang="en-US" dirty="0">
              <a:solidFill>
                <a:srgbClr val="0066FF"/>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101378"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en-US" altLang="zh-CN" sz="3600" dirty="0"/>
              <a:t>10.8 </a:t>
            </a:r>
            <a:r>
              <a:rPr lang="zh-CN" altLang="en-US" sz="3600" dirty="0"/>
              <a:t>小结</a:t>
            </a:r>
            <a:endParaRPr lang="zh-CN" altLang="en-US" sz="3600" dirty="0"/>
          </a:p>
        </p:txBody>
      </p:sp>
      <p:sp>
        <p:nvSpPr>
          <p:cNvPr id="101379" name="Rectangle 3"/>
          <p:cNvSpPr>
            <a:spLocks noGrp="1"/>
          </p:cNvSpPr>
          <p:nvPr>
            <p:ph type="body"/>
          </p:nvPr>
        </p:nvSpPr>
        <p:spPr>
          <a:xfrm>
            <a:off x="457200" y="1196975"/>
            <a:ext cx="8229600" cy="5127625"/>
          </a:xfrm>
          <a:ln/>
        </p:spPr>
        <p:txBody>
          <a:bodyPr vert="horz" wrap="square" lIns="91440" tIns="45720" rIns="91440" bIns="45720" anchor="t"/>
          <a:p>
            <a:pPr eaLnBrk="1" hangingPunct="1">
              <a:lnSpc>
                <a:spcPct val="180000"/>
              </a:lnSpc>
            </a:pPr>
            <a:r>
              <a:rPr lang="zh-CN" altLang="en-US" dirty="0"/>
              <a:t>事务的概念和性质</a:t>
            </a:r>
            <a:endParaRPr lang="en-US" altLang="zh-CN" dirty="0"/>
          </a:p>
          <a:p>
            <a:pPr lvl="1" eaLnBrk="1" hangingPunct="1">
              <a:lnSpc>
                <a:spcPct val="180000"/>
              </a:lnSpc>
            </a:pPr>
            <a:r>
              <a:rPr lang="zh-CN" altLang="en-US" dirty="0"/>
              <a:t>事务是数据库的逻辑工作单位</a:t>
            </a:r>
            <a:endParaRPr lang="zh-CN" altLang="en-US" dirty="0"/>
          </a:p>
          <a:p>
            <a:pPr lvl="1" eaLnBrk="1" hangingPunct="1">
              <a:lnSpc>
                <a:spcPct val="180000"/>
              </a:lnSpc>
            </a:pPr>
            <a:r>
              <a:rPr lang="zh-CN" altLang="en-US" dirty="0"/>
              <a:t>数据库管理系统保证系统中一切事务的原子性、一致性、隔离性和持续性，就保证了事务处于一致状态</a:t>
            </a:r>
            <a:endParaRPr lang="zh-CN" altLang="en-US" dirty="0"/>
          </a:p>
          <a:p>
            <a:pPr eaLnBrk="1" hangingPunct="1"/>
            <a:endParaRPr lang="en-US" altLang="zh-CN" sz="24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102402"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小结（续）</a:t>
            </a:r>
            <a:endParaRPr lang="zh-CN" altLang="en-US" sz="3600" dirty="0"/>
          </a:p>
        </p:txBody>
      </p:sp>
      <p:sp>
        <p:nvSpPr>
          <p:cNvPr id="102403" name="Rectangle 3"/>
          <p:cNvSpPr>
            <a:spLocks noGrp="1"/>
          </p:cNvSpPr>
          <p:nvPr>
            <p:ph type="body"/>
          </p:nvPr>
        </p:nvSpPr>
        <p:spPr>
          <a:xfrm>
            <a:off x="457200" y="1196975"/>
            <a:ext cx="8229600" cy="4697413"/>
          </a:xfrm>
          <a:ln/>
        </p:spPr>
        <p:txBody>
          <a:bodyPr vert="horz" wrap="square" lIns="91440" tIns="45720" rIns="91440" bIns="45720" anchor="t"/>
          <a:p>
            <a:pPr eaLnBrk="1" hangingPunct="1">
              <a:lnSpc>
                <a:spcPct val="150000"/>
              </a:lnSpc>
            </a:pPr>
            <a:r>
              <a:rPr lang="zh-CN" altLang="en-US" dirty="0"/>
              <a:t>故障的种类</a:t>
            </a:r>
            <a:endParaRPr lang="en-US" altLang="zh-CN" dirty="0"/>
          </a:p>
          <a:p>
            <a:pPr lvl="1" eaLnBrk="1" hangingPunct="1">
              <a:lnSpc>
                <a:spcPct val="150000"/>
              </a:lnSpc>
            </a:pPr>
            <a:r>
              <a:rPr lang="zh-CN" altLang="en-US" dirty="0"/>
              <a:t>事务故障</a:t>
            </a:r>
            <a:endParaRPr lang="en-US" altLang="zh-CN" dirty="0"/>
          </a:p>
          <a:p>
            <a:pPr lvl="1" eaLnBrk="1" hangingPunct="1">
              <a:lnSpc>
                <a:spcPct val="150000"/>
              </a:lnSpc>
            </a:pPr>
            <a:r>
              <a:rPr lang="zh-CN" altLang="en-US" dirty="0"/>
              <a:t>系统故障</a:t>
            </a:r>
            <a:endParaRPr lang="en-US" altLang="zh-CN" dirty="0"/>
          </a:p>
          <a:p>
            <a:pPr lvl="1" eaLnBrk="1" hangingPunct="1">
              <a:lnSpc>
                <a:spcPct val="150000"/>
              </a:lnSpc>
            </a:pPr>
            <a:r>
              <a:rPr lang="zh-CN" altLang="en-US" dirty="0"/>
              <a:t>介质故障</a:t>
            </a:r>
            <a:endParaRPr lang="zh-CN" altLang="en-US" dirty="0"/>
          </a:p>
          <a:p>
            <a:pPr eaLnBrk="1" hangingPunct="1">
              <a:lnSpc>
                <a:spcPct val="150000"/>
              </a:lnSpc>
            </a:pPr>
            <a:r>
              <a:rPr lang="zh-CN" altLang="en-US" dirty="0"/>
              <a:t>恢复中最经常使用的技术</a:t>
            </a:r>
            <a:endParaRPr lang="en-US" altLang="zh-CN" dirty="0"/>
          </a:p>
          <a:p>
            <a:pPr lvl="1" eaLnBrk="1" hangingPunct="1">
              <a:lnSpc>
                <a:spcPct val="150000"/>
              </a:lnSpc>
            </a:pPr>
            <a:r>
              <a:rPr lang="zh-CN" altLang="en-US" dirty="0"/>
              <a:t>数据库转储</a:t>
            </a:r>
            <a:endParaRPr lang="en-US" altLang="zh-CN" dirty="0"/>
          </a:p>
          <a:p>
            <a:pPr lvl="1" eaLnBrk="1" hangingPunct="1">
              <a:lnSpc>
                <a:spcPct val="150000"/>
              </a:lnSpc>
            </a:pPr>
            <a:r>
              <a:rPr lang="zh-CN" altLang="en-US" dirty="0"/>
              <a:t>登记日志文件</a:t>
            </a:r>
            <a:endParaRPr lang="zh-CN" alt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页脚占位符 4"/>
          <p:cNvSpPr txBox="1">
            <a:spLocks noGrp="1"/>
          </p:cNvSpPr>
          <p:nvPr/>
        </p:nvSpPr>
        <p:spPr>
          <a:xfrm>
            <a:off x="5219700" y="6381750"/>
            <a:ext cx="3600450" cy="320675"/>
          </a:xfrm>
          <a:prstGeom prst="rect">
            <a:avLst/>
          </a:prstGeom>
          <a:noFill/>
          <a:ln w="9525">
            <a:noFill/>
          </a:ln>
        </p:spPr>
        <p:txBody>
          <a:bodyPr anchor="t"/>
          <a:p>
            <a:endParaRPr lang="en-US" altLang="zh-CN" sz="1400" dirty="0">
              <a:solidFill>
                <a:srgbClr val="F03628"/>
              </a:solidFill>
              <a:latin typeface="Arial" panose="020B0604020202020204" pitchFamily="34" charset="0"/>
              <a:ea typeface="宋体" panose="02010600030101010101" pitchFamily="2" charset="-122"/>
            </a:endParaRPr>
          </a:p>
        </p:txBody>
      </p:sp>
      <p:sp>
        <p:nvSpPr>
          <p:cNvPr id="103426" name="Rectangle 2"/>
          <p:cNvSpPr>
            <a:spLocks noGrp="1"/>
          </p:cNvSpPr>
          <p:nvPr>
            <p:ph type="title"/>
          </p:nvPr>
        </p:nvSpPr>
        <p:spPr>
          <a:xfrm>
            <a:off x="914400" y="184150"/>
            <a:ext cx="7391400" cy="563563"/>
          </a:xfrm>
          <a:ln/>
        </p:spPr>
        <p:txBody>
          <a:bodyPr vert="horz" wrap="square" lIns="91440" tIns="45720" rIns="91440" bIns="45720" anchor="ctr"/>
          <a:p>
            <a:pPr eaLnBrk="1" hangingPunct="1"/>
            <a:r>
              <a:rPr lang="zh-CN" altLang="en-US" sz="3600" dirty="0"/>
              <a:t>小结（续）</a:t>
            </a:r>
            <a:endParaRPr lang="zh-CN" altLang="en-US" sz="3600" dirty="0"/>
          </a:p>
        </p:txBody>
      </p:sp>
      <p:sp>
        <p:nvSpPr>
          <p:cNvPr id="103427" name="Rectangle 3"/>
          <p:cNvSpPr>
            <a:spLocks noGrp="1"/>
          </p:cNvSpPr>
          <p:nvPr>
            <p:ph type="body"/>
          </p:nvPr>
        </p:nvSpPr>
        <p:spPr>
          <a:xfrm>
            <a:off x="457200" y="1196975"/>
            <a:ext cx="8229600" cy="4840288"/>
          </a:xfrm>
          <a:ln/>
        </p:spPr>
        <p:txBody>
          <a:bodyPr vert="horz" wrap="square" lIns="91440" tIns="45720" rIns="91440" bIns="45720" anchor="t"/>
          <a:p>
            <a:pPr eaLnBrk="1" hangingPunct="1">
              <a:lnSpc>
                <a:spcPct val="140000"/>
              </a:lnSpc>
            </a:pPr>
            <a:r>
              <a:rPr lang="zh-CN" altLang="en-US" dirty="0"/>
              <a:t>恢复的基本原理</a:t>
            </a:r>
            <a:endParaRPr lang="zh-CN" altLang="en-US" dirty="0"/>
          </a:p>
          <a:p>
            <a:pPr lvl="1" eaLnBrk="1" hangingPunct="1">
              <a:lnSpc>
                <a:spcPct val="140000"/>
              </a:lnSpc>
            </a:pPr>
            <a:r>
              <a:rPr lang="zh-CN" altLang="en-US" dirty="0"/>
              <a:t>利用存储在后备副本、日志文件和数据库镜像中的冗余数据来重建数据库</a:t>
            </a:r>
            <a:endParaRPr lang="en-US" altLang="zh-CN" dirty="0"/>
          </a:p>
          <a:p>
            <a:pPr eaLnBrk="1" hangingPunct="1">
              <a:lnSpc>
                <a:spcPct val="140000"/>
              </a:lnSpc>
            </a:pPr>
            <a:r>
              <a:rPr lang="zh-CN" altLang="en-US" dirty="0"/>
              <a:t>事务</a:t>
            </a:r>
            <a:endParaRPr lang="en-US" altLang="zh-CN" dirty="0"/>
          </a:p>
          <a:p>
            <a:pPr lvl="1" eaLnBrk="1" hangingPunct="1">
              <a:lnSpc>
                <a:spcPct val="140000"/>
              </a:lnSpc>
            </a:pPr>
            <a:r>
              <a:rPr lang="zh-CN" altLang="en-US" dirty="0"/>
              <a:t>不仅是恢复的基本单位</a:t>
            </a:r>
            <a:endParaRPr lang="en-US" altLang="zh-CN" dirty="0"/>
          </a:p>
          <a:p>
            <a:pPr lvl="1" eaLnBrk="1" hangingPunct="1">
              <a:lnSpc>
                <a:spcPct val="140000"/>
              </a:lnSpc>
            </a:pPr>
            <a:r>
              <a:rPr lang="zh-CN" altLang="en-US" dirty="0"/>
              <a:t>也是并发控制的基本单位</a:t>
            </a:r>
            <a:endParaRPr lang="en-US" altLang="zh-CN" dirty="0"/>
          </a:p>
        </p:txBody>
      </p:sp>
    </p:spTree>
  </p:cSld>
  <p:clrMapOvr>
    <a:masterClrMapping/>
  </p:clrMapOvr>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10575</Words>
  <Application>WPS 演示</Application>
  <PresentationFormat>全屏显示(4:3)</PresentationFormat>
  <Paragraphs>871</Paragraphs>
  <Slides>98</Slides>
  <Notes>0</Notes>
  <HiddenSlides>4</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98</vt:i4>
      </vt:variant>
    </vt:vector>
  </HeadingPairs>
  <TitlesOfParts>
    <vt:vector size="109" baseType="lpstr">
      <vt:lpstr>Arial</vt:lpstr>
      <vt:lpstr>宋体</vt:lpstr>
      <vt:lpstr>Wingdings</vt:lpstr>
      <vt:lpstr>Calibri</vt:lpstr>
      <vt:lpstr>黑体</vt:lpstr>
      <vt:lpstr>Times New Roman</vt:lpstr>
      <vt:lpstr>华文琥珀</vt:lpstr>
      <vt:lpstr>微软雅黑</vt:lpstr>
      <vt:lpstr>Arial Unicode MS</vt:lpstr>
      <vt:lpstr>数据库系统概论</vt:lpstr>
      <vt:lpstr>Photoshop.Image.7</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Shu</dc:creator>
  <cp:lastModifiedBy>win</cp:lastModifiedBy>
  <cp:revision>83</cp:revision>
  <dcterms:created xsi:type="dcterms:W3CDTF">2019-02-23T13:56:34Z</dcterms:created>
  <dcterms:modified xsi:type="dcterms:W3CDTF">2019-02-23T14:11:23Z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