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sldIdLst>
    <p:sldId id="258" r:id="rId3"/>
    <p:sldId id="260" r:id="rId4"/>
    <p:sldId id="261" r:id="rId5"/>
    <p:sldId id="262" r:id="rId6"/>
    <p:sldId id="389"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90" r:id="rId24"/>
    <p:sldId id="282" r:id="rId25"/>
    <p:sldId id="283" r:id="rId26"/>
    <p:sldId id="284" r:id="rId27"/>
    <p:sldId id="285" r:id="rId28"/>
    <p:sldId id="286" r:id="rId29"/>
    <p:sldId id="287" r:id="rId30"/>
    <p:sldId id="288" r:id="rId31"/>
    <p:sldId id="391" r:id="rId32"/>
    <p:sldId id="290" r:id="rId33"/>
    <p:sldId id="291" r:id="rId34"/>
    <p:sldId id="292" r:id="rId35"/>
    <p:sldId id="293" r:id="rId36"/>
    <p:sldId id="294" r:id="rId37"/>
    <p:sldId id="296" r:id="rId38"/>
    <p:sldId id="298" r:id="rId39"/>
    <p:sldId id="299" r:id="rId40"/>
    <p:sldId id="300" r:id="rId41"/>
    <p:sldId id="392" r:id="rId42"/>
    <p:sldId id="303" r:id="rId43"/>
    <p:sldId id="398" r:id="rId44"/>
    <p:sldId id="304" r:id="rId45"/>
    <p:sldId id="305" r:id="rId46"/>
    <p:sldId id="306" r:id="rId47"/>
    <p:sldId id="399"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93" r:id="rId64"/>
    <p:sldId id="323" r:id="rId65"/>
    <p:sldId id="400" r:id="rId66"/>
    <p:sldId id="324" r:id="rId67"/>
    <p:sldId id="325" r:id="rId68"/>
    <p:sldId id="326" r:id="rId69"/>
    <p:sldId id="327" r:id="rId70"/>
    <p:sldId id="328" r:id="rId71"/>
    <p:sldId id="329" r:id="rId72"/>
    <p:sldId id="401" r:id="rId73"/>
    <p:sldId id="330" r:id="rId74"/>
    <p:sldId id="332" r:id="rId75"/>
    <p:sldId id="333" r:id="rId76"/>
    <p:sldId id="419" r:id="rId77"/>
    <p:sldId id="341" r:id="rId78"/>
    <p:sldId id="394" r:id="rId79"/>
    <p:sldId id="344" r:id="rId80"/>
    <p:sldId id="345" r:id="rId81"/>
    <p:sldId id="346" r:id="rId82"/>
    <p:sldId id="347" r:id="rId83"/>
    <p:sldId id="348" r:id="rId84"/>
    <p:sldId id="349" r:id="rId85"/>
    <p:sldId id="350" r:id="rId86"/>
    <p:sldId id="395" r:id="rId87"/>
    <p:sldId id="353" r:id="rId88"/>
    <p:sldId id="354" r:id="rId89"/>
    <p:sldId id="355" r:id="rId90"/>
    <p:sldId id="356" r:id="rId91"/>
    <p:sldId id="402" r:id="rId92"/>
    <p:sldId id="357" r:id="rId93"/>
    <p:sldId id="358" r:id="rId94"/>
    <p:sldId id="359" r:id="rId95"/>
    <p:sldId id="360" r:id="rId96"/>
    <p:sldId id="361" r:id="rId97"/>
    <p:sldId id="362" r:id="rId98"/>
    <p:sldId id="403" r:id="rId99"/>
    <p:sldId id="363" r:id="rId100"/>
    <p:sldId id="364" r:id="rId101"/>
    <p:sldId id="365" r:id="rId102"/>
    <p:sldId id="366" r:id="rId103"/>
    <p:sldId id="367" r:id="rId104"/>
    <p:sldId id="368" r:id="rId105"/>
    <p:sldId id="369" r:id="rId106"/>
    <p:sldId id="370" r:id="rId107"/>
    <p:sldId id="371" r:id="rId108"/>
    <p:sldId id="372" r:id="rId109"/>
    <p:sldId id="397" r:id="rId110"/>
    <p:sldId id="412" r:id="rId111"/>
    <p:sldId id="413" r:id="rId112"/>
    <p:sldId id="415" r:id="rId113"/>
  </p:sldIdLst>
  <p:sldSz cx="9144000" cy="6858000" type="screen4x3"/>
  <p:notesSz cx="6834505" cy="9979025"/>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FF"/>
    <a:srgbClr val="FFCCFF"/>
    <a:srgbClr val="CCFFCC"/>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0"/>
    <p:restoredTop sz="94660"/>
  </p:normalViewPr>
  <p:slideViewPr>
    <p:cSldViewPr snapToObjects="1" showGuides="1">
      <p:cViewPr>
        <p:scale>
          <a:sx n="80" d="100"/>
          <a:sy n="80" d="100"/>
        </p:scale>
        <p:origin x="-1092" y="-90"/>
      </p:cViewPr>
      <p:guideLst>
        <p:guide orient="horz" pos="2160"/>
        <p:guide pos="2878"/>
      </p:guideLst>
    </p:cSldViewPr>
  </p:slideViewPr>
  <p:notesTextViewPr>
    <p:cViewPr>
      <p:scale>
        <a:sx n="100" d="100"/>
        <a:sy n="100" d="100"/>
      </p:scale>
      <p:origin x="0" y="0"/>
    </p:cViewPr>
  </p:notesTextViewPr>
  <p:sorterViewPr showFormatting="0">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Grp="1"/>
          </p:cNvSpPr>
          <p:nvPr>
            <p:ph type="sldImg"/>
          </p:nvPr>
        </p:nvSpPr>
        <p:spPr>
          <a:xfrm>
            <a:off x="1138238" y="747713"/>
            <a:ext cx="4556125" cy="3741737"/>
          </a:xfrm>
          <a:prstGeom prst="rect">
            <a:avLst/>
          </a:prstGeom>
          <a:noFill/>
          <a:ln w="9525">
            <a:noFill/>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38100"/>
            <a:ext cx="6019800" cy="6232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339850"/>
            <a:ext cx="4038600" cy="4854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10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2" descr="未命名_副本"/>
          <p:cNvPicPr>
            <a:picLocks noChangeAspect="1"/>
          </p:cNvPicPr>
          <p:nvPr userDrawn="1"/>
        </p:nvPicPr>
        <p:blipFill>
          <a:blip r:embed="rId13"/>
          <a:srcRect l="1405" t="12910" r="2878" b="10757"/>
          <a:stretch>
            <a:fillRect/>
          </a:stretch>
        </p:blipFill>
        <p:spPr>
          <a:xfrm>
            <a:off x="-20637" y="838200"/>
            <a:ext cx="9159875" cy="5784850"/>
          </a:xfrm>
          <a:prstGeom prst="rect">
            <a:avLst/>
          </a:prstGeom>
          <a:noFill/>
          <a:ln w="9525">
            <a:noFill/>
          </a:ln>
        </p:spPr>
      </p:pic>
      <p:pic>
        <p:nvPicPr>
          <p:cNvPr id="1027" name="Picture 3" descr="图片2"/>
          <p:cNvPicPr>
            <a:picLocks noChangeAspect="1"/>
          </p:cNvPicPr>
          <p:nvPr userDrawn="1"/>
        </p:nvPicPr>
        <p:blipFill>
          <a:blip r:embed="rId14"/>
          <a:stretch>
            <a:fillRect/>
          </a:stretch>
        </p:blipFill>
        <p:spPr>
          <a:xfrm>
            <a:off x="-20637" y="6453188"/>
            <a:ext cx="9164637" cy="398462"/>
          </a:xfrm>
          <a:prstGeom prst="rect">
            <a:avLst/>
          </a:prstGeom>
          <a:noFill/>
          <a:ln w="9525">
            <a:noFill/>
          </a:ln>
        </p:spPr>
      </p:pic>
      <p:pic>
        <p:nvPicPr>
          <p:cNvPr id="1028" name="Picture 4" descr="图片2"/>
          <p:cNvPicPr>
            <a:picLocks noChangeAspect="1"/>
          </p:cNvPicPr>
          <p:nvPr userDrawn="1"/>
        </p:nvPicPr>
        <p:blipFill>
          <a:blip r:embed="rId14"/>
          <a:stretch>
            <a:fillRect/>
          </a:stretch>
        </p:blipFill>
        <p:spPr>
          <a:xfrm>
            <a:off x="-20637" y="-26987"/>
            <a:ext cx="9164637" cy="865187"/>
          </a:xfrm>
          <a:prstGeom prst="rect">
            <a:avLst/>
          </a:prstGeom>
          <a:noFill/>
          <a:ln w="9525">
            <a:noFill/>
          </a:ln>
        </p:spPr>
      </p:pic>
      <p:sp>
        <p:nvSpPr>
          <p:cNvPr id="1029" name="Rectangle 2"/>
          <p:cNvSpPr>
            <a:spLocks noGrp="1"/>
          </p:cNvSpPr>
          <p:nvPr>
            <p:ph type="title"/>
          </p:nvPr>
        </p:nvSpPr>
        <p:spPr>
          <a:xfrm>
            <a:off x="457200" y="-38100"/>
            <a:ext cx="8229600" cy="1136650"/>
          </a:xfrm>
          <a:prstGeom prst="rect">
            <a:avLst/>
          </a:prstGeom>
          <a:noFill/>
          <a:ln w="9525">
            <a:noFill/>
          </a:ln>
        </p:spPr>
        <p:txBody>
          <a:bodyPr anchor="ctr"/>
          <a:p>
            <a:pPr lvl="0"/>
            <a:r>
              <a:rPr lang="zh-CN" altLang="en-US" dirty="0"/>
              <a:t>单击此处编辑母版标题样式</a:t>
            </a:r>
            <a:endParaRPr lang="zh-CN" altLang="en-US" dirty="0"/>
          </a:p>
        </p:txBody>
      </p:sp>
      <p:sp>
        <p:nvSpPr>
          <p:cNvPr id="1030" name="Rectangle 3"/>
          <p:cNvSpPr>
            <a:spLocks noGrp="1"/>
          </p:cNvSpPr>
          <p:nvPr>
            <p:ph type="body"/>
          </p:nvPr>
        </p:nvSpPr>
        <p:spPr>
          <a:xfrm>
            <a:off x="457200" y="1339850"/>
            <a:ext cx="8229600" cy="4854575"/>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31" name="Text Box 7"/>
          <p:cNvSpPr txBox="1">
            <a:spLocks noChangeArrowheads="1"/>
          </p:cNvSpPr>
          <p:nvPr/>
        </p:nvSpPr>
        <p:spPr bwMode="auto">
          <a:xfrm>
            <a:off x="5510213" y="6454775"/>
            <a:ext cx="4103688"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An Introduction to Database System</a:t>
            </a:r>
            <a:endParaRPr kumimoji="0" lang="en-US" altLang="zh-CN" sz="1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ctrTitle"/>
          </p:nvPr>
        </p:nvSpPr>
        <p:spPr>
          <a:ln/>
        </p:spPr>
        <p:txBody>
          <a:bodyPr vert="horz" wrap="square" lIns="91440" tIns="45720" rIns="91440" bIns="45720" anchor="ctr"/>
          <a:p>
            <a:pPr eaLnBrk="1" hangingPunct="1"/>
            <a:endParaRPr lang="zh-CN" altLang="zh-CN" dirty="0"/>
          </a:p>
        </p:txBody>
      </p:sp>
      <p:sp>
        <p:nvSpPr>
          <p:cNvPr id="3074" name="副标题 2"/>
          <p:cNvSpPr>
            <a:spLocks noGrp="1"/>
          </p:cNvSpPr>
          <p:nvPr>
            <p:ph type="subTitle" idx="1"/>
          </p:nvPr>
        </p:nvSpPr>
        <p:spPr>
          <a:ln/>
        </p:spPr>
        <p:txBody>
          <a:bodyPr vert="horz" wrap="square" lIns="91440" tIns="45720" rIns="91440" bIns="45720" anchor="t"/>
          <a:p>
            <a:pPr eaLnBrk="1" hangingPunct="1">
              <a:buSzPct val="100000"/>
            </a:pPr>
            <a:endParaRPr lang="zh-CN" altLang="zh-CN" dirty="0">
              <a:solidFill>
                <a:srgbClr val="898989"/>
              </a:solidFill>
              <a:latin typeface="+mn-lt"/>
              <a:ea typeface="+mn-ea"/>
              <a:cs typeface="+mn-cs"/>
            </a:endParaRPr>
          </a:p>
        </p:txBody>
      </p:sp>
      <p:pic>
        <p:nvPicPr>
          <p:cNvPr id="3075" name="Picture 3"/>
          <p:cNvPicPr>
            <a:picLocks noChangeAspect="1"/>
          </p:cNvPicPr>
          <p:nvPr/>
        </p:nvPicPr>
        <p:blipFill>
          <a:blip r:embed="rId1">
            <a:lum bright="4001" contrast="-2000"/>
          </a:blip>
          <a:stretch>
            <a:fillRect/>
          </a:stretch>
        </p:blipFill>
        <p:spPr>
          <a:xfrm>
            <a:off x="0" y="0"/>
            <a:ext cx="9144000" cy="6858000"/>
          </a:xfrm>
          <a:prstGeom prst="rect">
            <a:avLst/>
          </a:prstGeom>
          <a:noFill/>
          <a:ln w="9525">
            <a:noFill/>
          </a:ln>
        </p:spPr>
      </p:pic>
      <p:sp>
        <p:nvSpPr>
          <p:cNvPr id="3076" name="Rectangle 4"/>
          <p:cNvSpPr/>
          <p:nvPr/>
        </p:nvSpPr>
        <p:spPr>
          <a:xfrm>
            <a:off x="323850" y="2130425"/>
            <a:ext cx="8208963" cy="2162175"/>
          </a:xfrm>
          <a:prstGeom prst="rect">
            <a:avLst/>
          </a:prstGeom>
          <a:noFill/>
          <a:ln w="9525">
            <a:noFill/>
          </a:ln>
        </p:spPr>
        <p:txBody>
          <a:bodyPr anchor="ctr"/>
          <a:p>
            <a:pPr algn="ctr"/>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第十一章  并发控制</a:t>
            </a:r>
            <a:endPar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并发控制概述（续）</a:t>
            </a:r>
            <a:endParaRPr lang="zh-CN" altLang="en-US" sz="3600" dirty="0"/>
          </a:p>
        </p:txBody>
      </p:sp>
      <p:sp>
        <p:nvSpPr>
          <p:cNvPr id="12290" name="Rectangle 3"/>
          <p:cNvSpPr>
            <a:spLocks noGrp="1"/>
          </p:cNvSpPr>
          <p:nvPr>
            <p:ph type="body"/>
          </p:nvPr>
        </p:nvSpPr>
        <p:spPr>
          <a:xfrm>
            <a:off x="457200" y="1125538"/>
            <a:ext cx="8229600" cy="4911725"/>
          </a:xfrm>
          <a:ln/>
        </p:spPr>
        <p:txBody>
          <a:bodyPr vert="horz" wrap="square" lIns="91440" tIns="45720" rIns="91440" bIns="45720" anchor="t"/>
          <a:p>
            <a:pPr eaLnBrk="1" hangingPunct="1">
              <a:lnSpc>
                <a:spcPct val="200000"/>
              </a:lnSpc>
              <a:spcBef>
                <a:spcPct val="0"/>
              </a:spcBef>
            </a:pPr>
            <a:r>
              <a:rPr lang="zh-CN" altLang="en-US" sz="2400" dirty="0"/>
              <a:t>这种情况称为数据库的不一致性，是由并发操作引起的。</a:t>
            </a:r>
            <a:endParaRPr lang="zh-CN" altLang="en-US" sz="2400" dirty="0"/>
          </a:p>
          <a:p>
            <a:pPr eaLnBrk="1" hangingPunct="1">
              <a:lnSpc>
                <a:spcPct val="200000"/>
              </a:lnSpc>
              <a:spcBef>
                <a:spcPct val="0"/>
              </a:spcBef>
            </a:pPr>
            <a:r>
              <a:rPr lang="zh-CN" altLang="en-US" sz="2400" dirty="0"/>
              <a:t>在并发操作情况下，对</a:t>
            </a:r>
            <a:r>
              <a:rPr lang="en-US" altLang="zh-CN" sz="2400" dirty="0"/>
              <a:t>T</a:t>
            </a:r>
            <a:r>
              <a:rPr lang="en-US" altLang="zh-CN" sz="2400" baseline="-25000" dirty="0"/>
              <a:t>1</a:t>
            </a:r>
            <a:r>
              <a:rPr lang="zh-CN" altLang="en-US" sz="2400" dirty="0"/>
              <a:t>、</a:t>
            </a:r>
            <a:r>
              <a:rPr lang="en-US" altLang="zh-CN" sz="2400" dirty="0"/>
              <a:t>T</a:t>
            </a:r>
            <a:r>
              <a:rPr lang="en-US" altLang="zh-CN" sz="2400" baseline="-25000" dirty="0"/>
              <a:t>2</a:t>
            </a:r>
            <a:r>
              <a:rPr lang="zh-CN" altLang="en-US" sz="2400" dirty="0"/>
              <a:t>两个事务的操作序列的调度是随机的。</a:t>
            </a:r>
            <a:endParaRPr lang="zh-CN" altLang="en-US" sz="2400" dirty="0"/>
          </a:p>
          <a:p>
            <a:pPr eaLnBrk="1" hangingPunct="1">
              <a:lnSpc>
                <a:spcPct val="200000"/>
              </a:lnSpc>
              <a:spcBef>
                <a:spcPct val="0"/>
              </a:spcBef>
            </a:pPr>
            <a:r>
              <a:rPr lang="zh-CN" altLang="en-US" sz="2400" dirty="0"/>
              <a:t>若按上面的调度序列执行，</a:t>
            </a:r>
            <a:r>
              <a:rPr lang="en-US" altLang="zh-CN" sz="2400" dirty="0"/>
              <a:t>T</a:t>
            </a:r>
            <a:r>
              <a:rPr lang="en-US" altLang="zh-CN" sz="2400" baseline="-25000" dirty="0"/>
              <a:t>1</a:t>
            </a:r>
            <a:r>
              <a:rPr lang="zh-CN" altLang="en-US" sz="2400" dirty="0"/>
              <a:t>事务的修改就被丢失。</a:t>
            </a:r>
            <a:endParaRPr lang="zh-CN" altLang="en-US" sz="2400" dirty="0"/>
          </a:p>
          <a:p>
            <a:pPr lvl="1" eaLnBrk="1" hangingPunct="1">
              <a:lnSpc>
                <a:spcPct val="200000"/>
              </a:lnSpc>
              <a:spcBef>
                <a:spcPct val="0"/>
              </a:spcBef>
            </a:pPr>
            <a:r>
              <a:rPr lang="zh-CN" altLang="en-US" dirty="0"/>
              <a:t>原因：第</a:t>
            </a:r>
            <a:r>
              <a:rPr lang="en-US" altLang="zh-CN" dirty="0"/>
              <a:t>4</a:t>
            </a:r>
            <a:r>
              <a:rPr lang="zh-CN" altLang="en-US" dirty="0"/>
              <a:t>步中</a:t>
            </a:r>
            <a:r>
              <a:rPr lang="en-US" altLang="zh-CN" dirty="0"/>
              <a:t>T</a:t>
            </a:r>
            <a:r>
              <a:rPr lang="en-US" altLang="zh-CN" baseline="-25000" dirty="0"/>
              <a:t>2</a:t>
            </a:r>
            <a:r>
              <a:rPr lang="zh-CN" altLang="en-US" dirty="0"/>
              <a:t>事务修改</a:t>
            </a:r>
            <a:r>
              <a:rPr lang="en-US" altLang="zh-CN" dirty="0"/>
              <a:t>A</a:t>
            </a:r>
            <a:r>
              <a:rPr lang="zh-CN" altLang="en-US" dirty="0"/>
              <a:t>并写回后覆盖了</a:t>
            </a:r>
            <a:r>
              <a:rPr lang="en-US" altLang="zh-CN" dirty="0"/>
              <a:t>T</a:t>
            </a:r>
            <a:r>
              <a:rPr lang="en-US" altLang="zh-CN" baseline="-25000" dirty="0"/>
              <a:t>1</a:t>
            </a:r>
            <a:r>
              <a:rPr lang="zh-CN" altLang="en-US" dirty="0"/>
              <a:t>事务的修改</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常用意向锁</a:t>
            </a:r>
            <a:endParaRPr lang="zh-CN" altLang="en-US" sz="3600" dirty="0"/>
          </a:p>
        </p:txBody>
      </p:sp>
      <p:sp>
        <p:nvSpPr>
          <p:cNvPr id="104450" name="Rectangle 3"/>
          <p:cNvSpPr>
            <a:spLocks noGrp="1"/>
          </p:cNvSpPr>
          <p:nvPr>
            <p:ph type="body"/>
          </p:nvPr>
        </p:nvSpPr>
        <p:spPr>
          <a:xfrm>
            <a:off x="611188" y="1341438"/>
            <a:ext cx="8137525" cy="4525962"/>
          </a:xfrm>
          <a:ln/>
        </p:spPr>
        <p:txBody>
          <a:bodyPr vert="horz" wrap="square" lIns="91440" tIns="45720" rIns="91440" bIns="45720" anchor="t"/>
          <a:p>
            <a:pPr eaLnBrk="1" hangingPunct="1">
              <a:lnSpc>
                <a:spcPct val="160000"/>
              </a:lnSpc>
            </a:pPr>
            <a:r>
              <a:rPr lang="zh-CN" altLang="en-US" dirty="0"/>
              <a:t>意向共享锁</a:t>
            </a:r>
            <a:r>
              <a:rPr lang="en-US" altLang="zh-CN" dirty="0"/>
              <a:t>(Intent Share Lock</a:t>
            </a:r>
            <a:r>
              <a:rPr lang="zh-CN" altLang="en-US" dirty="0"/>
              <a:t>，简称</a:t>
            </a:r>
            <a:r>
              <a:rPr lang="en-US" altLang="zh-CN" dirty="0"/>
              <a:t>IS</a:t>
            </a:r>
            <a:r>
              <a:rPr lang="zh-CN" altLang="en-US" dirty="0"/>
              <a:t>锁</a:t>
            </a:r>
            <a:r>
              <a:rPr lang="en-US" altLang="zh-CN" dirty="0"/>
              <a:t>)</a:t>
            </a:r>
            <a:endParaRPr lang="en-US" altLang="zh-CN" dirty="0"/>
          </a:p>
          <a:p>
            <a:pPr eaLnBrk="1" hangingPunct="1">
              <a:lnSpc>
                <a:spcPct val="160000"/>
              </a:lnSpc>
              <a:spcBef>
                <a:spcPct val="60000"/>
              </a:spcBef>
            </a:pPr>
            <a:r>
              <a:rPr lang="zh-CN" altLang="en-US" dirty="0"/>
              <a:t>意向排它锁</a:t>
            </a:r>
            <a:r>
              <a:rPr lang="en-US" altLang="zh-CN" dirty="0"/>
              <a:t>(Intent Exclusive Lock</a:t>
            </a:r>
            <a:r>
              <a:rPr lang="zh-CN" altLang="en-US" dirty="0"/>
              <a:t>，简称</a:t>
            </a:r>
            <a:r>
              <a:rPr lang="en-US" altLang="zh-CN" dirty="0"/>
              <a:t>IX</a:t>
            </a:r>
            <a:r>
              <a:rPr lang="zh-CN" altLang="en-US" dirty="0"/>
              <a:t>锁</a:t>
            </a:r>
            <a:r>
              <a:rPr lang="en-US" altLang="zh-CN" dirty="0"/>
              <a:t>)</a:t>
            </a:r>
            <a:endParaRPr lang="en-US" altLang="zh-CN" dirty="0"/>
          </a:p>
          <a:p>
            <a:pPr eaLnBrk="1" hangingPunct="1">
              <a:lnSpc>
                <a:spcPct val="160000"/>
              </a:lnSpc>
              <a:spcBef>
                <a:spcPct val="60000"/>
              </a:spcBef>
            </a:pPr>
            <a:r>
              <a:rPr lang="zh-CN" altLang="en-US" dirty="0"/>
              <a:t>共享意向排它锁</a:t>
            </a:r>
            <a:r>
              <a:rPr lang="en-US" altLang="zh-CN" dirty="0"/>
              <a:t>(Share Intent Exclusive Lock</a:t>
            </a:r>
            <a:r>
              <a:rPr lang="zh-CN" altLang="en-US" dirty="0"/>
              <a:t>，简称</a:t>
            </a:r>
            <a:r>
              <a:rPr lang="en-US" altLang="zh-CN" dirty="0"/>
              <a:t>SIX</a:t>
            </a:r>
            <a:r>
              <a:rPr lang="zh-CN" altLang="en-US" dirty="0"/>
              <a:t>锁</a:t>
            </a:r>
            <a:r>
              <a:rPr lang="en-US" altLang="zh-CN" dirty="0"/>
              <a:t>)</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05474" name="Rectangle 3"/>
          <p:cNvSpPr>
            <a:spLocks noGrp="1"/>
          </p:cNvSpPr>
          <p:nvPr>
            <p:ph type="body"/>
          </p:nvPr>
        </p:nvSpPr>
        <p:spPr>
          <a:xfrm>
            <a:off x="457200" y="1196975"/>
            <a:ext cx="8229600" cy="5127625"/>
          </a:xfrm>
          <a:ln/>
        </p:spPr>
        <p:txBody>
          <a:bodyPr vert="horz" wrap="square" lIns="91440" tIns="45720" rIns="91440" bIns="45720" anchor="t"/>
          <a:p>
            <a:pPr algn="just" eaLnBrk="1" hangingPunct="1"/>
            <a:r>
              <a:rPr lang="en-US" altLang="zh-CN" sz="3200" dirty="0"/>
              <a:t>IS</a:t>
            </a:r>
            <a:r>
              <a:rPr lang="zh-CN" altLang="en-US" sz="3200" dirty="0"/>
              <a:t>锁</a:t>
            </a:r>
            <a:endParaRPr lang="zh-CN" altLang="en-US" sz="3200" dirty="0"/>
          </a:p>
          <a:p>
            <a:pPr lvl="1" algn="just" eaLnBrk="1" hangingPunct="1">
              <a:lnSpc>
                <a:spcPct val="180000"/>
              </a:lnSpc>
            </a:pPr>
            <a:r>
              <a:rPr lang="zh-CN" altLang="en-US" dirty="0"/>
              <a:t>如果对一个数据对象加</a:t>
            </a:r>
            <a:r>
              <a:rPr lang="en-US" altLang="zh-CN" dirty="0"/>
              <a:t>IS</a:t>
            </a:r>
            <a:r>
              <a:rPr lang="zh-CN" altLang="en-US" dirty="0"/>
              <a:t>锁，表示它的后裔结点拟（意向）加</a:t>
            </a:r>
            <a:r>
              <a:rPr lang="en-US" altLang="zh-CN" dirty="0"/>
              <a:t>S</a:t>
            </a:r>
            <a:r>
              <a:rPr lang="zh-CN" altLang="en-US" dirty="0"/>
              <a:t>锁。</a:t>
            </a:r>
            <a:endParaRPr lang="zh-CN" altLang="en-US" sz="2800" dirty="0"/>
          </a:p>
          <a:p>
            <a:pPr lvl="1" algn="just" eaLnBrk="1" hangingPunct="1">
              <a:lnSpc>
                <a:spcPct val="180000"/>
              </a:lnSpc>
              <a:buNone/>
            </a:pPr>
            <a:r>
              <a:rPr lang="zh-CN" altLang="en-US" dirty="0"/>
              <a:t>  例如：事务</a:t>
            </a:r>
            <a:r>
              <a:rPr lang="en-US" altLang="zh-CN" dirty="0"/>
              <a:t>T</a:t>
            </a:r>
            <a:r>
              <a:rPr lang="en-US" altLang="zh-CN" baseline="-25000" dirty="0"/>
              <a:t>1</a:t>
            </a:r>
            <a:r>
              <a:rPr lang="zh-CN" altLang="en-US" dirty="0"/>
              <a:t>要对</a:t>
            </a:r>
            <a:r>
              <a:rPr lang="en-US" altLang="zh-CN" i="1" dirty="0"/>
              <a:t>R</a:t>
            </a:r>
            <a:r>
              <a:rPr lang="en-US" altLang="zh-CN" baseline="-25000" dirty="0"/>
              <a:t>1</a:t>
            </a:r>
            <a:r>
              <a:rPr lang="zh-CN" altLang="en-US" dirty="0"/>
              <a:t>中某个元组加</a:t>
            </a:r>
            <a:r>
              <a:rPr lang="en-US" altLang="zh-CN" dirty="0"/>
              <a:t>S</a:t>
            </a:r>
            <a:r>
              <a:rPr lang="zh-CN" altLang="en-US" dirty="0"/>
              <a:t>锁，则要首先对关系</a:t>
            </a:r>
            <a:r>
              <a:rPr lang="en-US" altLang="zh-CN" i="1" dirty="0"/>
              <a:t>R</a:t>
            </a:r>
            <a:r>
              <a:rPr lang="en-US" altLang="zh-CN" baseline="-25000" dirty="0"/>
              <a:t>1</a:t>
            </a:r>
            <a:r>
              <a:rPr lang="zh-CN" altLang="en-US" dirty="0"/>
              <a:t>和数据库加</a:t>
            </a:r>
            <a:r>
              <a:rPr lang="en-US" altLang="zh-CN" dirty="0"/>
              <a:t>IS</a:t>
            </a:r>
            <a:r>
              <a:rPr lang="zh-CN" altLang="en-US" dirty="0"/>
              <a:t>锁 </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06498" name="Rectangle 3"/>
          <p:cNvSpPr>
            <a:spLocks noGrp="1"/>
          </p:cNvSpPr>
          <p:nvPr>
            <p:ph type="body"/>
          </p:nvPr>
        </p:nvSpPr>
        <p:spPr>
          <a:xfrm>
            <a:off x="457200" y="1196975"/>
            <a:ext cx="8229600" cy="5127625"/>
          </a:xfrm>
          <a:ln/>
        </p:spPr>
        <p:txBody>
          <a:bodyPr vert="horz" wrap="square" lIns="91440" tIns="45720" rIns="91440" bIns="45720" anchor="t"/>
          <a:p>
            <a:pPr eaLnBrk="1" hangingPunct="1">
              <a:lnSpc>
                <a:spcPct val="150000"/>
              </a:lnSpc>
            </a:pPr>
            <a:r>
              <a:rPr lang="en-US" altLang="zh-CN" sz="3200" dirty="0"/>
              <a:t>IX</a:t>
            </a:r>
            <a:r>
              <a:rPr lang="zh-CN" altLang="en-US" sz="3200" dirty="0"/>
              <a:t>锁</a:t>
            </a:r>
            <a:endParaRPr lang="zh-CN" altLang="en-US" sz="3200" dirty="0"/>
          </a:p>
          <a:p>
            <a:pPr lvl="1" eaLnBrk="1" hangingPunct="1">
              <a:lnSpc>
                <a:spcPct val="150000"/>
              </a:lnSpc>
            </a:pPr>
            <a:r>
              <a:rPr lang="zh-CN" altLang="en-US" dirty="0"/>
              <a:t>如果对一个数据对象加</a:t>
            </a:r>
            <a:r>
              <a:rPr lang="en-US" altLang="zh-CN" dirty="0"/>
              <a:t>IX</a:t>
            </a:r>
            <a:r>
              <a:rPr lang="zh-CN" altLang="en-US" dirty="0"/>
              <a:t>锁，表示它的后裔结点拟（意向）加</a:t>
            </a:r>
            <a:r>
              <a:rPr lang="en-US" altLang="zh-CN" dirty="0"/>
              <a:t>X</a:t>
            </a:r>
            <a:r>
              <a:rPr lang="zh-CN" altLang="en-US" dirty="0"/>
              <a:t>锁。</a:t>
            </a:r>
            <a:endParaRPr lang="zh-CN" altLang="en-US" dirty="0"/>
          </a:p>
          <a:p>
            <a:pPr eaLnBrk="1" hangingPunct="1">
              <a:lnSpc>
                <a:spcPct val="150000"/>
              </a:lnSpc>
              <a:buNone/>
            </a:pPr>
            <a:r>
              <a:rPr lang="zh-CN" altLang="en-US" sz="2400" dirty="0"/>
              <a:t>      例如：事务</a:t>
            </a:r>
            <a:r>
              <a:rPr lang="en-US" altLang="zh-CN" sz="2400" dirty="0"/>
              <a:t>T</a:t>
            </a:r>
            <a:r>
              <a:rPr lang="en-US" altLang="zh-CN" sz="2400" baseline="-25000" dirty="0"/>
              <a:t>1</a:t>
            </a:r>
            <a:r>
              <a:rPr lang="zh-CN" altLang="en-US" sz="2400" dirty="0"/>
              <a:t>要对</a:t>
            </a:r>
            <a:r>
              <a:rPr lang="en-US" altLang="zh-CN" sz="2400" i="1" dirty="0"/>
              <a:t>R</a:t>
            </a:r>
            <a:r>
              <a:rPr lang="en-US" altLang="zh-CN" sz="2400" baseline="-25000" dirty="0"/>
              <a:t>1</a:t>
            </a:r>
            <a:r>
              <a:rPr lang="zh-CN" altLang="en-US" sz="2400" dirty="0"/>
              <a:t>中某个元组加</a:t>
            </a:r>
            <a:r>
              <a:rPr lang="en-US" altLang="zh-CN" sz="2400" dirty="0"/>
              <a:t>X</a:t>
            </a:r>
            <a:r>
              <a:rPr lang="zh-CN" altLang="en-US" sz="2400" dirty="0"/>
              <a:t>锁，则要首先对关   </a:t>
            </a:r>
            <a:endParaRPr lang="en-US" altLang="zh-CN" sz="2400" dirty="0"/>
          </a:p>
          <a:p>
            <a:pPr eaLnBrk="1" hangingPunct="1">
              <a:lnSpc>
                <a:spcPct val="150000"/>
              </a:lnSpc>
              <a:buNone/>
            </a:pPr>
            <a:r>
              <a:rPr lang="en-US" altLang="zh-CN" sz="2400" dirty="0"/>
              <a:t>      </a:t>
            </a:r>
            <a:r>
              <a:rPr lang="zh-CN" altLang="en-US" sz="2400" dirty="0"/>
              <a:t>系</a:t>
            </a:r>
            <a:r>
              <a:rPr lang="en-US" altLang="zh-CN" sz="2400" i="1" dirty="0"/>
              <a:t>R</a:t>
            </a:r>
            <a:r>
              <a:rPr lang="en-US" altLang="zh-CN" sz="2400" baseline="-25000" dirty="0"/>
              <a:t>1</a:t>
            </a:r>
            <a:r>
              <a:rPr lang="zh-CN" altLang="en-US" sz="2400" dirty="0"/>
              <a:t>和数据库加</a:t>
            </a:r>
            <a:r>
              <a:rPr lang="en-US" altLang="zh-CN" sz="2400" dirty="0"/>
              <a:t>IX</a:t>
            </a:r>
            <a:r>
              <a:rPr lang="zh-CN" altLang="en-US" sz="2400" dirty="0"/>
              <a:t>锁 </a:t>
            </a:r>
            <a:endParaRPr lang="zh-CN" altLang="en-US"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07522" name="Rectangle 3"/>
          <p:cNvSpPr>
            <a:spLocks noGrp="1"/>
          </p:cNvSpPr>
          <p:nvPr>
            <p:ph type="body"/>
          </p:nvPr>
        </p:nvSpPr>
        <p:spPr>
          <a:xfrm>
            <a:off x="457200" y="1341438"/>
            <a:ext cx="8229600" cy="4983162"/>
          </a:xfrm>
          <a:ln/>
        </p:spPr>
        <p:txBody>
          <a:bodyPr vert="horz" wrap="square" lIns="91440" tIns="45720" rIns="91440" bIns="45720" anchor="t"/>
          <a:p>
            <a:pPr eaLnBrk="1" hangingPunct="1">
              <a:lnSpc>
                <a:spcPct val="120000"/>
              </a:lnSpc>
            </a:pPr>
            <a:r>
              <a:rPr lang="en-US" altLang="zh-CN" sz="3200" dirty="0"/>
              <a:t>SIX</a:t>
            </a:r>
            <a:r>
              <a:rPr lang="zh-CN" altLang="en-US" sz="3200" dirty="0"/>
              <a:t>锁</a:t>
            </a:r>
            <a:endParaRPr lang="zh-CN" altLang="en-US" sz="3200" dirty="0"/>
          </a:p>
          <a:p>
            <a:pPr lvl="1" eaLnBrk="1" hangingPunct="1">
              <a:lnSpc>
                <a:spcPct val="120000"/>
              </a:lnSpc>
            </a:pPr>
            <a:r>
              <a:rPr lang="zh-CN" altLang="en-US" dirty="0"/>
              <a:t>如果对一个数据对象加</a:t>
            </a:r>
            <a:r>
              <a:rPr lang="en-US" altLang="zh-CN" dirty="0"/>
              <a:t>SIX</a:t>
            </a:r>
            <a:r>
              <a:rPr lang="zh-CN" altLang="en-US" dirty="0"/>
              <a:t>锁，表示对它加</a:t>
            </a:r>
            <a:r>
              <a:rPr lang="en-US" altLang="zh-CN" dirty="0"/>
              <a:t>S</a:t>
            </a:r>
            <a:r>
              <a:rPr lang="zh-CN" altLang="en-US" dirty="0"/>
              <a:t>锁，再加</a:t>
            </a:r>
            <a:r>
              <a:rPr lang="en-US" altLang="zh-CN" dirty="0"/>
              <a:t>IX</a:t>
            </a:r>
            <a:r>
              <a:rPr lang="zh-CN" altLang="en-US" dirty="0"/>
              <a:t>锁，即</a:t>
            </a:r>
            <a:r>
              <a:rPr lang="en-US" altLang="zh-CN" dirty="0"/>
              <a:t>SIX = S + IX</a:t>
            </a:r>
            <a:r>
              <a:rPr lang="zh-CN" altLang="en-US" dirty="0"/>
              <a:t>。</a:t>
            </a:r>
            <a:endParaRPr lang="zh-CN" altLang="en-US" dirty="0"/>
          </a:p>
          <a:p>
            <a:pPr lvl="1" eaLnBrk="1" hangingPunct="1">
              <a:lnSpc>
                <a:spcPct val="120000"/>
              </a:lnSpc>
            </a:pPr>
            <a:endParaRPr lang="zh-CN" altLang="en-US" dirty="0"/>
          </a:p>
          <a:p>
            <a:pPr eaLnBrk="1" hangingPunct="1">
              <a:lnSpc>
                <a:spcPct val="120000"/>
              </a:lnSpc>
              <a:buNone/>
            </a:pPr>
            <a:r>
              <a:rPr lang="zh-CN" altLang="en-US" sz="2400" dirty="0"/>
              <a:t>    例：对某个表加</a:t>
            </a:r>
            <a:r>
              <a:rPr lang="en-US" altLang="zh-CN" sz="2400" dirty="0"/>
              <a:t>SIX</a:t>
            </a:r>
            <a:r>
              <a:rPr lang="zh-CN" altLang="en-US" sz="2400" dirty="0"/>
              <a:t>锁，则表示该事务要读整个表（所以要对该表加</a:t>
            </a:r>
            <a:r>
              <a:rPr lang="en-US" altLang="zh-CN" sz="2400" dirty="0"/>
              <a:t>S</a:t>
            </a:r>
            <a:r>
              <a:rPr lang="zh-CN" altLang="en-US" sz="2400" dirty="0"/>
              <a:t>锁），同时会更新个别元组（所以要对该表加</a:t>
            </a:r>
            <a:r>
              <a:rPr lang="en-US" altLang="zh-CN" sz="2400" dirty="0"/>
              <a:t>IX</a:t>
            </a:r>
            <a:r>
              <a:rPr lang="zh-CN" altLang="en-US" sz="2400" dirty="0"/>
              <a:t>锁）。</a:t>
            </a: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pic>
        <p:nvPicPr>
          <p:cNvPr id="108546" name="Picture 11" descr="未标题-3"/>
          <p:cNvPicPr>
            <a:picLocks noChangeAspect="1"/>
          </p:cNvPicPr>
          <p:nvPr/>
        </p:nvPicPr>
        <p:blipFill>
          <a:blip r:embed="rId1"/>
          <a:stretch>
            <a:fillRect/>
          </a:stretch>
        </p:blipFill>
        <p:spPr>
          <a:xfrm>
            <a:off x="755650" y="2060575"/>
            <a:ext cx="7704138" cy="3940175"/>
          </a:xfrm>
          <a:prstGeom prst="rect">
            <a:avLst/>
          </a:prstGeom>
          <a:noFill/>
          <a:ln w="9525">
            <a:noFill/>
          </a:ln>
        </p:spPr>
      </p:pic>
      <p:sp>
        <p:nvSpPr>
          <p:cNvPr id="108547" name="Text Box 12"/>
          <p:cNvSpPr txBox="1"/>
          <p:nvPr/>
        </p:nvSpPr>
        <p:spPr>
          <a:xfrm>
            <a:off x="808038" y="1417638"/>
            <a:ext cx="184150" cy="366712"/>
          </a:xfrm>
          <a:prstGeom prst="rect">
            <a:avLst/>
          </a:prstGeom>
          <a:noFill/>
          <a:ln w="9525">
            <a:noFill/>
          </a:ln>
        </p:spPr>
        <p:txBody>
          <a:bodyPr wrap="none" anchor="t">
            <a:spAutoFit/>
          </a:bodyPr>
          <a:p>
            <a:pPr marL="342900" indent="-342900"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sp>
        <p:nvSpPr>
          <p:cNvPr id="108548" name="Text Box 13"/>
          <p:cNvSpPr txBox="1"/>
          <p:nvPr/>
        </p:nvSpPr>
        <p:spPr>
          <a:xfrm>
            <a:off x="539750" y="1270000"/>
            <a:ext cx="2635250" cy="457200"/>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400" b="1" dirty="0">
                <a:solidFill>
                  <a:srgbClr val="3333FF"/>
                </a:solidFill>
                <a:latin typeface="Times New Roman" panose="02020603050405020304" pitchFamily="18" charset="0"/>
                <a:ea typeface="宋体" panose="02010600030101010101" pitchFamily="2" charset="-122"/>
              </a:rPr>
              <a:t>意向锁的相容矩阵</a:t>
            </a:r>
            <a:endParaRPr lang="zh-CN" altLang="en-US" sz="2400" b="1" dirty="0">
              <a:solidFill>
                <a:srgbClr val="3333FF"/>
              </a:solidFill>
              <a:latin typeface="Times New Roman" panose="02020603050405020304" pitchFamily="18" charset="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09570" name="Rectangle 3"/>
          <p:cNvSpPr>
            <a:spLocks noGrp="1"/>
          </p:cNvSpPr>
          <p:nvPr>
            <p:ph type="body" sz="half"/>
          </p:nvPr>
        </p:nvSpPr>
        <p:spPr>
          <a:xfrm>
            <a:off x="457200" y="1254125"/>
            <a:ext cx="4038600" cy="4495800"/>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80000"/>
              </a:lnSpc>
            </a:pPr>
            <a:r>
              <a:rPr lang="zh-CN" altLang="en-US" sz="2800" dirty="0"/>
              <a:t>锁的强度</a:t>
            </a:r>
            <a:endParaRPr lang="zh-CN" altLang="en-US" sz="2800" dirty="0"/>
          </a:p>
          <a:p>
            <a:pPr lvl="1" indent="-285750" eaLnBrk="1" hangingPunct="1">
              <a:lnSpc>
                <a:spcPct val="180000"/>
              </a:lnSpc>
            </a:pPr>
            <a:r>
              <a:rPr lang="zh-CN" altLang="en-US" sz="2400" dirty="0"/>
              <a:t>锁的强度是指它对其他锁的排斥程度</a:t>
            </a:r>
            <a:endParaRPr lang="zh-CN" altLang="en-US" sz="2400" dirty="0"/>
          </a:p>
          <a:p>
            <a:pPr lvl="1" indent="-285750" eaLnBrk="1" hangingPunct="1">
              <a:lnSpc>
                <a:spcPct val="180000"/>
              </a:lnSpc>
            </a:pPr>
            <a:r>
              <a:rPr lang="zh-CN" altLang="en-US" sz="2400" dirty="0"/>
              <a:t>一个事务在申请封锁时以强锁代替弱锁是安全的，反之则不然</a:t>
            </a:r>
            <a:endParaRPr lang="zh-CN" altLang="en-US" sz="2400" dirty="0"/>
          </a:p>
        </p:txBody>
      </p:sp>
      <p:graphicFrame>
        <p:nvGraphicFramePr>
          <p:cNvPr id="109571" name="Object 21"/>
          <p:cNvGraphicFramePr>
            <a:graphicFrameLocks noGrp="1" noChangeAspect="1"/>
          </p:cNvGraphicFramePr>
          <p:nvPr>
            <p:ph sz="half" idx="4294967295"/>
          </p:nvPr>
        </p:nvGraphicFramePr>
        <p:xfrm>
          <a:off x="5148263" y="1485900"/>
          <a:ext cx="3084512" cy="4495800"/>
        </p:xfrm>
        <a:graphic>
          <a:graphicData uri="http://schemas.openxmlformats.org/presentationml/2006/ole">
            <mc:AlternateContent xmlns:mc="http://schemas.openxmlformats.org/markup-compatibility/2006">
              <mc:Choice xmlns:v="urn:schemas-microsoft-com:vml" Requires="v">
                <p:oleObj spid="_x0000_s3077" name="" r:id="rId1" imgW="10160000" imgH="14808200" progId="Photoshop.Image.7">
                  <p:embed/>
                </p:oleObj>
              </mc:Choice>
              <mc:Fallback>
                <p:oleObj name="" r:id="rId1" imgW="10160000" imgH="14808200" progId="Photoshop.Image.7">
                  <p:embed/>
                  <p:pic>
                    <p:nvPicPr>
                      <p:cNvPr id="0" name="图片 3076"/>
                      <p:cNvPicPr/>
                      <p:nvPr/>
                    </p:nvPicPr>
                    <p:blipFill>
                      <a:blip r:embed="rId2"/>
                      <a:stretch>
                        <a:fillRect/>
                      </a:stretch>
                    </p:blipFill>
                    <p:spPr>
                      <a:xfrm>
                        <a:off x="5148263" y="1485900"/>
                        <a:ext cx="3084512" cy="4495800"/>
                      </a:xfrm>
                      <a:prstGeom prst="rect">
                        <a:avLst/>
                      </a:prstGeom>
                      <a:noFill/>
                      <a:ln w="38100">
                        <a:miter/>
                      </a:ln>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10594" name="Rectangle 3"/>
          <p:cNvSpPr>
            <a:spLocks noGrp="1"/>
          </p:cNvSpPr>
          <p:nvPr>
            <p:ph type="body"/>
          </p:nvPr>
        </p:nvSpPr>
        <p:spPr>
          <a:xfrm>
            <a:off x="457200" y="1052513"/>
            <a:ext cx="8229600" cy="4841875"/>
          </a:xfrm>
          <a:ln/>
        </p:spPr>
        <p:txBody>
          <a:bodyPr vert="horz" wrap="square" lIns="91440" tIns="45720" rIns="91440" bIns="45720" anchor="t"/>
          <a:p>
            <a:pPr eaLnBrk="1" hangingPunct="1">
              <a:lnSpc>
                <a:spcPct val="130000"/>
              </a:lnSpc>
            </a:pPr>
            <a:r>
              <a:rPr lang="zh-CN" altLang="en-US" dirty="0"/>
              <a:t>具有意向锁的多粒度封锁方法</a:t>
            </a:r>
            <a:endParaRPr lang="zh-CN" altLang="en-US" dirty="0"/>
          </a:p>
          <a:p>
            <a:pPr marL="819150" lvl="1" eaLnBrk="1" hangingPunct="1">
              <a:lnSpc>
                <a:spcPct val="150000"/>
              </a:lnSpc>
              <a:spcBef>
                <a:spcPct val="0"/>
              </a:spcBef>
            </a:pPr>
            <a:r>
              <a:rPr lang="zh-CN" altLang="en-US" dirty="0"/>
              <a:t>申请封锁时应该按自上而下的次序进行</a:t>
            </a:r>
            <a:endParaRPr lang="zh-CN" altLang="en-US" dirty="0"/>
          </a:p>
          <a:p>
            <a:pPr marL="819150" lvl="1" eaLnBrk="1" hangingPunct="1">
              <a:lnSpc>
                <a:spcPct val="150000"/>
              </a:lnSpc>
              <a:spcBef>
                <a:spcPct val="0"/>
              </a:spcBef>
            </a:pPr>
            <a:r>
              <a:rPr lang="zh-CN" altLang="en-US" dirty="0"/>
              <a:t>释放封锁时则应该按自下而上的次序进行</a:t>
            </a:r>
            <a:endParaRPr lang="zh-CN" altLang="en-US" dirty="0"/>
          </a:p>
          <a:p>
            <a:pPr eaLnBrk="1" hangingPunct="1">
              <a:lnSpc>
                <a:spcPct val="130000"/>
              </a:lnSpc>
              <a:spcBef>
                <a:spcPct val="60000"/>
              </a:spcBef>
              <a:buNone/>
            </a:pPr>
            <a:r>
              <a:rPr lang="zh-CN" altLang="en-US" sz="2400" dirty="0"/>
              <a:t>   例如：事务</a:t>
            </a:r>
            <a:r>
              <a:rPr lang="en-US" altLang="zh-CN" sz="2400" dirty="0"/>
              <a:t>T</a:t>
            </a:r>
            <a:r>
              <a:rPr lang="en-US" altLang="zh-CN" sz="2400" baseline="-25000" dirty="0"/>
              <a:t>1</a:t>
            </a:r>
            <a:r>
              <a:rPr lang="zh-CN" altLang="en-US" sz="2400" dirty="0"/>
              <a:t>要对关系</a:t>
            </a:r>
            <a:r>
              <a:rPr lang="en-US" altLang="zh-CN" sz="2400" i="1" dirty="0"/>
              <a:t>R</a:t>
            </a:r>
            <a:r>
              <a:rPr lang="en-US" altLang="zh-CN" sz="2400" baseline="-25000" dirty="0"/>
              <a:t>1</a:t>
            </a:r>
            <a:r>
              <a:rPr lang="zh-CN" altLang="en-US" sz="2400" dirty="0"/>
              <a:t>加</a:t>
            </a:r>
            <a:r>
              <a:rPr lang="en-US" altLang="zh-CN" sz="2400" dirty="0"/>
              <a:t>S</a:t>
            </a:r>
            <a:r>
              <a:rPr lang="zh-CN" altLang="en-US" sz="2400" dirty="0"/>
              <a:t>锁</a:t>
            </a:r>
            <a:endParaRPr lang="zh-CN" altLang="en-US" sz="2400" dirty="0"/>
          </a:p>
          <a:p>
            <a:pPr marL="819150" lvl="1" eaLnBrk="1" hangingPunct="1">
              <a:lnSpc>
                <a:spcPct val="150000"/>
              </a:lnSpc>
              <a:spcBef>
                <a:spcPct val="0"/>
              </a:spcBef>
            </a:pPr>
            <a:r>
              <a:rPr lang="zh-CN" altLang="en-US" dirty="0"/>
              <a:t>要首先对数据库加</a:t>
            </a:r>
            <a:r>
              <a:rPr lang="en-US" altLang="zh-CN" dirty="0"/>
              <a:t>IS</a:t>
            </a:r>
            <a:r>
              <a:rPr lang="zh-CN" altLang="en-US" dirty="0"/>
              <a:t>锁</a:t>
            </a:r>
            <a:endParaRPr lang="zh-CN" altLang="en-US" dirty="0"/>
          </a:p>
          <a:p>
            <a:pPr marL="819150" lvl="1" eaLnBrk="1" hangingPunct="1">
              <a:lnSpc>
                <a:spcPct val="150000"/>
              </a:lnSpc>
              <a:spcBef>
                <a:spcPct val="0"/>
              </a:spcBef>
            </a:pPr>
            <a:r>
              <a:rPr lang="zh-CN" altLang="en-US" dirty="0"/>
              <a:t>检查数据库和</a:t>
            </a:r>
            <a:r>
              <a:rPr lang="en-US" altLang="zh-CN" i="1" dirty="0"/>
              <a:t>R</a:t>
            </a:r>
            <a:r>
              <a:rPr lang="en-US" altLang="zh-CN" baseline="-25000" dirty="0"/>
              <a:t>1</a:t>
            </a:r>
            <a:r>
              <a:rPr lang="zh-CN" altLang="en-US" dirty="0"/>
              <a:t>是否已加了不相容的锁</a:t>
            </a:r>
            <a:r>
              <a:rPr lang="en-US" altLang="zh-CN" dirty="0"/>
              <a:t>(X</a:t>
            </a:r>
            <a:r>
              <a:rPr lang="zh-CN" altLang="en-US" dirty="0"/>
              <a:t>或</a:t>
            </a:r>
            <a:r>
              <a:rPr lang="en-US" altLang="zh-CN" dirty="0"/>
              <a:t>IX)</a:t>
            </a:r>
            <a:endParaRPr lang="en-US" altLang="zh-CN" dirty="0"/>
          </a:p>
          <a:p>
            <a:pPr marL="819150" lvl="1" eaLnBrk="1" hangingPunct="1">
              <a:lnSpc>
                <a:spcPct val="150000"/>
              </a:lnSpc>
              <a:spcBef>
                <a:spcPct val="0"/>
              </a:spcBef>
            </a:pPr>
            <a:r>
              <a:rPr lang="zh-CN" altLang="en-US" dirty="0"/>
              <a:t>不再需要搜索和检查</a:t>
            </a:r>
            <a:r>
              <a:rPr lang="en-US" altLang="zh-CN" i="1" dirty="0"/>
              <a:t>R</a:t>
            </a:r>
            <a:r>
              <a:rPr lang="en-US" altLang="zh-CN" baseline="-25000" dirty="0"/>
              <a:t>1</a:t>
            </a:r>
            <a:r>
              <a:rPr lang="zh-CN" altLang="en-US" dirty="0"/>
              <a:t>中的元组是否加了不相容的锁</a:t>
            </a:r>
            <a:r>
              <a:rPr lang="en-US" altLang="zh-CN" dirty="0"/>
              <a:t>(X</a:t>
            </a:r>
            <a:r>
              <a:rPr lang="zh-CN" altLang="en-US" dirty="0"/>
              <a:t>锁</a:t>
            </a:r>
            <a:r>
              <a:rPr lang="en-US" altLang="zh-CN" dirty="0"/>
              <a:t>) </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意向锁（续）</a:t>
            </a:r>
            <a:endParaRPr lang="zh-CN" altLang="en-US" sz="3600" dirty="0"/>
          </a:p>
        </p:txBody>
      </p:sp>
      <p:sp>
        <p:nvSpPr>
          <p:cNvPr id="111618"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60000"/>
              </a:lnSpc>
            </a:pPr>
            <a:r>
              <a:rPr lang="zh-CN" altLang="en-US" dirty="0"/>
              <a:t>具有意向锁的多粒度封锁方法</a:t>
            </a:r>
            <a:endParaRPr lang="zh-CN" altLang="en-US" dirty="0"/>
          </a:p>
          <a:p>
            <a:pPr lvl="1" eaLnBrk="1" hangingPunct="1">
              <a:lnSpc>
                <a:spcPct val="160000"/>
              </a:lnSpc>
            </a:pPr>
            <a:r>
              <a:rPr lang="zh-CN" altLang="en-US" dirty="0"/>
              <a:t>提高了系统的并发度</a:t>
            </a:r>
            <a:endParaRPr lang="zh-CN" altLang="en-US" dirty="0"/>
          </a:p>
          <a:p>
            <a:pPr lvl="1" eaLnBrk="1" hangingPunct="1">
              <a:lnSpc>
                <a:spcPct val="160000"/>
              </a:lnSpc>
            </a:pPr>
            <a:r>
              <a:rPr lang="zh-CN" altLang="en-US" dirty="0"/>
              <a:t>减少了加锁和解锁的开销</a:t>
            </a:r>
            <a:endParaRPr lang="zh-CN" altLang="en-US" dirty="0"/>
          </a:p>
          <a:p>
            <a:pPr lvl="1" eaLnBrk="1" hangingPunct="1">
              <a:lnSpc>
                <a:spcPct val="160000"/>
              </a:lnSpc>
            </a:pPr>
            <a:r>
              <a:rPr lang="zh-CN" altLang="en-US" dirty="0"/>
              <a:t>在实际的数据库管理系统产品中得到广泛应用 </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112642" name="Rectangle 3"/>
          <p:cNvSpPr>
            <a:spLocks noGrp="1"/>
          </p:cNvSpPr>
          <p:nvPr>
            <p:ph type="body"/>
          </p:nvPr>
        </p:nvSpPr>
        <p:spPr>
          <a:xfrm>
            <a:off x="828675" y="1052513"/>
            <a:ext cx="7715250" cy="5184775"/>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solidFill>
                  <a:srgbClr val="0066FF"/>
                </a:solidFill>
              </a:rPr>
              <a:t>11.9  小结</a:t>
            </a:r>
            <a:endParaRPr lang="zh-CN" altLang="en-US" sz="2400" dirty="0">
              <a:solidFill>
                <a:srgbClr val="0066FF"/>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ln/>
        </p:spPr>
        <p:txBody>
          <a:bodyPr vert="horz" wrap="square" lIns="91440" tIns="45720" rIns="91440" bIns="45720" anchor="ctr"/>
          <a:p>
            <a:pPr eaLnBrk="1" hangingPunct="1"/>
            <a:r>
              <a:rPr lang="en-US" altLang="zh-CN" dirty="0"/>
              <a:t>11.9 </a:t>
            </a:r>
            <a:r>
              <a:rPr lang="zh-CN" altLang="en-US" dirty="0"/>
              <a:t>小结</a:t>
            </a:r>
            <a:endParaRPr lang="zh-CN" altLang="en-US" dirty="0"/>
          </a:p>
        </p:txBody>
      </p:sp>
      <p:sp>
        <p:nvSpPr>
          <p:cNvPr id="113666" name="Rectangle 3"/>
          <p:cNvSpPr>
            <a:spLocks noGrp="1"/>
          </p:cNvSpPr>
          <p:nvPr>
            <p:ph idx="1"/>
          </p:nvPr>
        </p:nvSpPr>
        <p:spPr>
          <a:ln/>
        </p:spPr>
        <p:txBody>
          <a:bodyPr vert="horz" wrap="square" lIns="91440" tIns="45720" rIns="91440" bIns="45720" anchor="t"/>
          <a:p>
            <a:pPr eaLnBrk="1" hangingPunct="1">
              <a:lnSpc>
                <a:spcPct val="190000"/>
              </a:lnSpc>
            </a:pPr>
            <a:r>
              <a:rPr lang="zh-CN" altLang="en-US" dirty="0"/>
              <a:t>数据库的并发控制以事务为单位</a:t>
            </a:r>
            <a:endParaRPr lang="zh-CN" altLang="en-US" dirty="0"/>
          </a:p>
          <a:p>
            <a:pPr eaLnBrk="1" hangingPunct="1">
              <a:lnSpc>
                <a:spcPct val="190000"/>
              </a:lnSpc>
            </a:pPr>
            <a:r>
              <a:rPr lang="zh-CN" altLang="en-US" dirty="0"/>
              <a:t>数据库的并发控制通常使用封锁机制</a:t>
            </a:r>
            <a:endParaRPr lang="zh-CN" altLang="en-US" dirty="0"/>
          </a:p>
          <a:p>
            <a:pPr lvl="1" eaLnBrk="1" hangingPunct="1">
              <a:lnSpc>
                <a:spcPct val="190000"/>
              </a:lnSpc>
            </a:pPr>
            <a:r>
              <a:rPr lang="zh-CN" altLang="en-US" dirty="0"/>
              <a:t>基本封锁</a:t>
            </a:r>
            <a:endParaRPr lang="en-US" altLang="zh-CN" dirty="0"/>
          </a:p>
          <a:p>
            <a:pPr lvl="1" eaLnBrk="1" hangingPunct="1">
              <a:lnSpc>
                <a:spcPct val="190000"/>
              </a:lnSpc>
            </a:pPr>
            <a:r>
              <a:rPr lang="zh-CN" altLang="en-US" dirty="0"/>
              <a:t>多粒度封锁</a:t>
            </a:r>
            <a:endParaRPr lang="en-US" altLang="zh-CN" dirty="0"/>
          </a:p>
          <a:p>
            <a:pPr eaLnBrk="1" hangingPunct="1">
              <a:lnSpc>
                <a:spcPct val="190000"/>
              </a:lnSpc>
            </a:pPr>
            <a:r>
              <a:rPr lang="zh-CN" altLang="en-US" dirty="0"/>
              <a:t>活锁和死锁</a:t>
            </a:r>
            <a:endParaRPr lang="en-US" altLang="zh-CN" dirty="0"/>
          </a:p>
          <a:p>
            <a:pPr eaLnBrk="1" hangingPunct="1">
              <a:lnSpc>
                <a:spcPct val="190000"/>
              </a:lnSpc>
            </a:pPr>
            <a:endParaRPr lang="zh-CN" altLang="en-US" dirty="0"/>
          </a:p>
          <a:p>
            <a:pPr eaLnBrk="1" hangingPunct="1"/>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并发控制概述（续）</a:t>
            </a:r>
            <a:endParaRPr lang="zh-CN" altLang="en-US" sz="3600" dirty="0"/>
          </a:p>
        </p:txBody>
      </p:sp>
      <p:sp>
        <p:nvSpPr>
          <p:cNvPr id="14339" name="Rectangle 3"/>
          <p:cNvSpPr>
            <a:spLocks noGrp="1" noChangeArrowheads="1"/>
          </p:cNvSpPr>
          <p:nvPr>
            <p:ph type="body" idx="1"/>
          </p:nvPr>
        </p:nvSpPr>
        <p:spPr>
          <a:xfrm>
            <a:off x="457200" y="1125538"/>
            <a:ext cx="8229600" cy="4840288"/>
          </a:xfrm>
        </p:spPr>
        <p:txBody>
          <a:bodyPr vert="horz" wrap="square" lIns="91440" tIns="45720" rIns="91440" bIns="45720" numCol="1" anchor="t" anchorCtr="0" compatLnSpc="1"/>
          <a:lstStyle/>
          <a:p>
            <a:pPr marL="342900" marR="0" lvl="0" indent="-342900" algn="just" defTabSz="914400" rtl="0" eaLnBrk="1" fontAlgn="base" latinLnBrk="0" hangingPunct="1">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并发操作带来的数据不一致性</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1.</a:t>
            </a:r>
            <a:r>
              <a:rPr kumimoji="0" lang="zh-CN" altLang="en-US" sz="2400" b="1" i="0" u="none" strike="noStrike" kern="0" cap="none" spc="0" normalizeH="0" baseline="0" noProof="0" dirty="0" smtClean="0">
                <a:ln>
                  <a:noFill/>
                </a:ln>
                <a:solidFill>
                  <a:schemeClr val="tx1"/>
                </a:solidFill>
                <a:effectLst/>
                <a:uLnTx/>
                <a:uFillTx/>
                <a:latin typeface="+mn-lt"/>
                <a:ea typeface="+mn-ea"/>
              </a:rPr>
              <a:t>丢失修改（</a:t>
            </a:r>
            <a:r>
              <a:rPr kumimoji="0" lang="en-US" altLang="zh-CN" sz="2400" b="1" i="0" u="none" strike="noStrike" kern="0" cap="none" spc="0" normalizeH="0" baseline="0" noProof="0" dirty="0" smtClean="0">
                <a:ln>
                  <a:noFill/>
                </a:ln>
                <a:solidFill>
                  <a:schemeClr val="tx1"/>
                </a:solidFill>
                <a:effectLst/>
                <a:uLnTx/>
                <a:uFillTx/>
                <a:latin typeface="+mn-lt"/>
                <a:ea typeface="+mn-ea"/>
              </a:rPr>
              <a:t>Lost Update</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2.</a:t>
            </a:r>
            <a:r>
              <a:rPr kumimoji="0" lang="zh-CN" altLang="en-US" sz="2400" b="1" i="0" u="none" strike="noStrike" kern="0" cap="none" spc="0" normalizeH="0" baseline="0" noProof="0" dirty="0" smtClean="0">
                <a:ln>
                  <a:noFill/>
                </a:ln>
                <a:solidFill>
                  <a:schemeClr val="tx1"/>
                </a:solidFill>
                <a:effectLst/>
                <a:uLnTx/>
                <a:uFillTx/>
                <a:latin typeface="+mn-lt"/>
                <a:ea typeface="+mn-ea"/>
              </a:rPr>
              <a:t>不可重复读（</a:t>
            </a:r>
            <a:r>
              <a:rPr kumimoji="0" lang="en-US" altLang="zh-CN" sz="2400" b="1" i="0" u="none" strike="noStrike" kern="0" cap="none" spc="0" normalizeH="0" baseline="0" noProof="0" dirty="0" smtClean="0">
                <a:ln>
                  <a:noFill/>
                </a:ln>
                <a:solidFill>
                  <a:schemeClr val="tx1"/>
                </a:solidFill>
                <a:effectLst/>
                <a:uLnTx/>
                <a:uFillTx/>
                <a:latin typeface="+mn-lt"/>
                <a:ea typeface="+mn-ea"/>
              </a:rPr>
              <a:t>Non-repeatable Read</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457200" marR="0" lvl="1" indent="0" algn="just"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3.</a:t>
            </a:r>
            <a:r>
              <a:rPr kumimoji="0" lang="zh-CN" altLang="en-US" sz="2400" b="1" i="0" u="none" strike="noStrike" kern="0" cap="none" spc="0" normalizeH="0" baseline="0" noProof="0" dirty="0" smtClean="0">
                <a:ln>
                  <a:noFill/>
                </a:ln>
                <a:solidFill>
                  <a:schemeClr val="tx1"/>
                </a:solidFill>
                <a:effectLst/>
                <a:uLnTx/>
                <a:uFillTx/>
                <a:latin typeface="+mn-lt"/>
                <a:ea typeface="+mn-ea"/>
              </a:rPr>
              <a:t>读“脏”数据（</a:t>
            </a:r>
            <a:r>
              <a:rPr kumimoji="0" lang="en-US" altLang="zh-CN" sz="2400" b="1" i="0" u="none" strike="noStrike" kern="0" cap="none" spc="0" normalizeH="0" baseline="0" noProof="0" dirty="0" smtClean="0">
                <a:ln>
                  <a:noFill/>
                </a:ln>
                <a:solidFill>
                  <a:schemeClr val="tx1"/>
                </a:solidFill>
                <a:effectLst/>
                <a:uLnTx/>
                <a:uFillTx/>
                <a:latin typeface="+mn-lt"/>
                <a:ea typeface="+mn-ea"/>
              </a:rPr>
              <a:t>Dirty Read</a:t>
            </a:r>
            <a:r>
              <a:rPr kumimoji="0" lang="zh-CN" altLang="en-US" sz="2400" b="1" i="0" u="none" strike="noStrike" kern="0" cap="none" spc="0" normalizeH="0" baseline="0" noProof="0" dirty="0" smtClean="0">
                <a:ln>
                  <a:noFill/>
                </a:ln>
                <a:solidFill>
                  <a:schemeClr val="tx1"/>
                </a:solidFill>
                <a:effectLst/>
                <a:uLnTx/>
                <a:uFillTx/>
                <a:latin typeface="+mn-lt"/>
                <a:ea typeface="+mn-ea"/>
              </a:rPr>
              <a:t>）</a:t>
            </a:r>
            <a:endParaRPr kumimoji="0" lang="zh-CN" altLang="en-US" sz="2400" b="1" i="0" u="none" strike="noStrike" kern="0" cap="none" spc="0" normalizeH="0" baseline="0" noProof="0" dirty="0" smtClean="0">
              <a:ln>
                <a:noFill/>
              </a:ln>
              <a:solidFill>
                <a:schemeClr val="tx1"/>
              </a:solidFill>
              <a:effectLst/>
              <a:uLnTx/>
              <a:uFillTx/>
              <a:latin typeface="+mn-lt"/>
              <a:ea typeface="+mn-ea"/>
            </a:endParaRPr>
          </a:p>
          <a:p>
            <a:pPr marL="342900" marR="0" lvl="0" indent="-342900" algn="just" defTabSz="914400" rtl="0" eaLnBrk="1" fontAlgn="base" latinLnBrk="0" hangingPunct="1">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记号</a:t>
            </a: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R(x):</a:t>
            </a:r>
            <a:r>
              <a:rPr kumimoji="0" lang="zh-CN" altLang="en-US" sz="2400" b="1" i="0" u="none" strike="noStrike" kern="0" cap="none" spc="0" normalizeH="0" baseline="0" noProof="0" dirty="0" smtClean="0">
                <a:ln>
                  <a:noFill/>
                </a:ln>
                <a:solidFill>
                  <a:schemeClr val="tx1"/>
                </a:solidFill>
                <a:effectLst/>
                <a:uLnTx/>
                <a:uFillTx/>
                <a:latin typeface="+mn-lt"/>
                <a:ea typeface="+mn-ea"/>
              </a:rPr>
              <a:t>读数据</a:t>
            </a:r>
            <a:r>
              <a:rPr kumimoji="0" lang="en-US" altLang="zh-CN" sz="2400" b="1" i="0" u="none" strike="noStrike" kern="0" cap="none" spc="0" normalizeH="0" baseline="0" noProof="0" dirty="0" smtClean="0">
                <a:ln>
                  <a:noFill/>
                </a:ln>
                <a:solidFill>
                  <a:schemeClr val="tx1"/>
                </a:solidFill>
                <a:effectLst/>
                <a:uLnTx/>
                <a:uFillTx/>
                <a:latin typeface="+mn-lt"/>
                <a:ea typeface="+mn-ea"/>
              </a:rPr>
              <a:t>x</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a:p>
            <a:pPr marL="742950" marR="0" lvl="1" indent="-285750" algn="just" defTabSz="914400" rtl="0" eaLnBrk="1" fontAlgn="base" latinLnBrk="0" hangingPunct="1">
              <a:lnSpc>
                <a:spcPct val="150000"/>
              </a:lnSpc>
              <a:spcBef>
                <a:spcPct val="20000"/>
              </a:spcBef>
              <a:spcAft>
                <a:spcPct val="0"/>
              </a:spcAft>
              <a:buClrTx/>
              <a:buSzPct val="10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tx1"/>
                </a:solidFill>
                <a:effectLst/>
                <a:uLnTx/>
                <a:uFillTx/>
                <a:latin typeface="+mn-lt"/>
                <a:ea typeface="+mn-ea"/>
              </a:rPr>
              <a:t>W(x):</a:t>
            </a:r>
            <a:r>
              <a:rPr kumimoji="0" lang="zh-CN" altLang="en-US" sz="2400" b="1" i="0" u="none" strike="noStrike" kern="0" cap="none" spc="0" normalizeH="0" baseline="0" noProof="0" dirty="0" smtClean="0">
                <a:ln>
                  <a:noFill/>
                </a:ln>
                <a:solidFill>
                  <a:schemeClr val="tx1"/>
                </a:solidFill>
                <a:effectLst/>
                <a:uLnTx/>
                <a:uFillTx/>
                <a:latin typeface="+mn-lt"/>
                <a:ea typeface="+mn-ea"/>
              </a:rPr>
              <a:t>写数据</a:t>
            </a:r>
            <a:r>
              <a:rPr kumimoji="0" lang="en-US" altLang="zh-CN" sz="2400" b="1" i="0" u="none" strike="noStrike" kern="0" cap="none" spc="0" normalizeH="0" baseline="0" noProof="0" dirty="0" smtClean="0">
                <a:ln>
                  <a:noFill/>
                </a:ln>
                <a:solidFill>
                  <a:schemeClr val="tx1"/>
                </a:solidFill>
                <a:effectLst/>
                <a:uLnTx/>
                <a:uFillTx/>
                <a:latin typeface="+mn-lt"/>
                <a:ea typeface="+mn-ea"/>
              </a:rPr>
              <a:t>x </a:t>
            </a:r>
            <a:endParaRPr kumimoji="0" lang="en-US" altLang="zh-CN" sz="24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a:ln/>
        </p:spPr>
        <p:txBody>
          <a:bodyPr vert="horz" wrap="square" lIns="91440" tIns="45720" rIns="91440" bIns="45720" anchor="ctr"/>
          <a:p>
            <a:pPr eaLnBrk="1" hangingPunct="1"/>
            <a:r>
              <a:rPr lang="zh-CN" altLang="en-US" dirty="0"/>
              <a:t>小结（续）</a:t>
            </a:r>
            <a:endParaRPr lang="zh-CN" altLang="en-US" dirty="0"/>
          </a:p>
        </p:txBody>
      </p:sp>
      <p:sp>
        <p:nvSpPr>
          <p:cNvPr id="114690" name="Rectangle 3"/>
          <p:cNvSpPr>
            <a:spLocks noGrp="1"/>
          </p:cNvSpPr>
          <p:nvPr>
            <p:ph idx="1"/>
          </p:nvPr>
        </p:nvSpPr>
        <p:spPr>
          <a:xfrm>
            <a:off x="285750" y="1285875"/>
            <a:ext cx="8401050" cy="4854575"/>
          </a:xfrm>
          <a:ln/>
        </p:spPr>
        <p:txBody>
          <a:bodyPr vert="horz" wrap="square" lIns="91440" tIns="45720" rIns="91440" bIns="45720" anchor="t"/>
          <a:p>
            <a:pPr eaLnBrk="1" hangingPunct="1"/>
            <a:r>
              <a:rPr lang="zh-CN" altLang="en-US" dirty="0"/>
              <a:t>并发事务调度的正确性</a:t>
            </a:r>
            <a:endParaRPr lang="en-US" altLang="zh-CN" dirty="0"/>
          </a:p>
          <a:p>
            <a:pPr lvl="1" eaLnBrk="1" hangingPunct="1"/>
            <a:r>
              <a:rPr lang="zh-CN" altLang="en-US" dirty="0"/>
              <a:t>可串行性</a:t>
            </a:r>
            <a:endParaRPr lang="zh-CN" altLang="en-US" dirty="0"/>
          </a:p>
          <a:p>
            <a:pPr lvl="2" eaLnBrk="1" hangingPunct="1">
              <a:spcBef>
                <a:spcPct val="60000"/>
              </a:spcBef>
              <a:buSzPct val="87000"/>
              <a:buFont typeface="Wingdings" panose="05000000000000000000" pitchFamily="2" charset="2"/>
              <a:buChar char="l"/>
            </a:pPr>
            <a:r>
              <a:rPr lang="zh-CN" altLang="en-US" sz="2200" dirty="0"/>
              <a:t>并发操作的正确性则通常由两段锁协议来保证。</a:t>
            </a:r>
            <a:endParaRPr lang="zh-CN" altLang="en-US" sz="2200" dirty="0"/>
          </a:p>
          <a:p>
            <a:pPr lvl="2" eaLnBrk="1" hangingPunct="1">
              <a:spcBef>
                <a:spcPct val="60000"/>
              </a:spcBef>
              <a:buSzPct val="87000"/>
              <a:buFont typeface="Wingdings" panose="05000000000000000000" pitchFamily="2" charset="2"/>
              <a:buChar char="l"/>
            </a:pPr>
            <a:r>
              <a:rPr lang="zh-CN" altLang="en-US" sz="2200" dirty="0"/>
              <a:t>两段锁协议是可串行化调度的充分条件，但不是必要条件</a:t>
            </a:r>
            <a:endParaRPr lang="en-US" altLang="zh-CN" sz="2200" dirty="0"/>
          </a:p>
          <a:p>
            <a:pPr lvl="1" eaLnBrk="1" hangingPunct="1">
              <a:spcBef>
                <a:spcPct val="60000"/>
              </a:spcBef>
            </a:pPr>
            <a:r>
              <a:rPr lang="zh-CN" altLang="en-US" dirty="0"/>
              <a:t>冲突可串行性</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a:ln/>
        </p:spPr>
        <p:txBody>
          <a:bodyPr vert="horz" wrap="square" lIns="91440" tIns="45720" rIns="91440" bIns="45720" anchor="ctr"/>
          <a:p>
            <a:pPr eaLnBrk="1" hangingPunct="1"/>
            <a:r>
              <a:rPr lang="zh-CN" altLang="en-US" dirty="0"/>
              <a:t>小结（续）</a:t>
            </a:r>
            <a:endParaRPr lang="zh-CN" altLang="en-US" dirty="0"/>
          </a:p>
        </p:txBody>
      </p:sp>
      <p:sp>
        <p:nvSpPr>
          <p:cNvPr id="115714" name="Rectangle 3"/>
          <p:cNvSpPr>
            <a:spLocks noGrp="1"/>
          </p:cNvSpPr>
          <p:nvPr>
            <p:ph idx="1"/>
          </p:nvPr>
        </p:nvSpPr>
        <p:spPr>
          <a:ln/>
        </p:spPr>
        <p:txBody>
          <a:bodyPr vert="horz" wrap="square" lIns="91440" tIns="45720" rIns="91440" bIns="45720" anchor="t"/>
          <a:p>
            <a:pPr eaLnBrk="1" hangingPunct="1"/>
            <a:r>
              <a:rPr lang="zh-CN" altLang="en-US" dirty="0"/>
              <a:t>其他并发控制机制</a:t>
            </a:r>
            <a:endParaRPr lang="en-US" altLang="zh-CN" dirty="0"/>
          </a:p>
          <a:p>
            <a:pPr lvl="2" eaLnBrk="1" hangingPunct="1">
              <a:spcBef>
                <a:spcPct val="60000"/>
              </a:spcBef>
              <a:buSzPct val="85000"/>
              <a:buFont typeface="Wingdings" panose="05000000000000000000" pitchFamily="2" charset="2"/>
              <a:buChar char="n"/>
            </a:pPr>
            <a:r>
              <a:rPr lang="zh-CN" altLang="en-US" sz="2400" dirty="0"/>
              <a:t>时间戳方法</a:t>
            </a:r>
            <a:endParaRPr lang="en-US" altLang="zh-CN" sz="2400" dirty="0"/>
          </a:p>
          <a:p>
            <a:pPr lvl="2" eaLnBrk="1" hangingPunct="1">
              <a:spcBef>
                <a:spcPct val="60000"/>
              </a:spcBef>
              <a:buSzPct val="85000"/>
              <a:buFont typeface="Wingdings" panose="05000000000000000000" pitchFamily="2" charset="2"/>
              <a:buChar char="n"/>
            </a:pPr>
            <a:r>
              <a:rPr lang="zh-CN" altLang="en-US" sz="2400" dirty="0"/>
              <a:t>乐观控制法</a:t>
            </a:r>
            <a:endParaRPr lang="en-US" altLang="zh-CN" sz="2400" dirty="0"/>
          </a:p>
          <a:p>
            <a:pPr lvl="2" eaLnBrk="1" hangingPunct="1">
              <a:spcBef>
                <a:spcPct val="60000"/>
              </a:spcBef>
              <a:buSzPct val="85000"/>
              <a:buFont typeface="Wingdings" panose="05000000000000000000" pitchFamily="2" charset="2"/>
              <a:buChar char="n"/>
            </a:pPr>
            <a:r>
              <a:rPr lang="zh-CN" altLang="en-US" sz="2400" dirty="0"/>
              <a:t>多版本并发控制</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 </a:t>
            </a:r>
            <a:r>
              <a:rPr lang="zh-CN" altLang="en-US" sz="3600" dirty="0"/>
              <a:t>丢失修改</a:t>
            </a:r>
            <a:endParaRPr lang="zh-CN" altLang="en-US" sz="3600" dirty="0"/>
          </a:p>
        </p:txBody>
      </p:sp>
      <p:sp>
        <p:nvSpPr>
          <p:cNvPr id="14338" name="Rectangle 3"/>
          <p:cNvSpPr>
            <a:spLocks noGrp="1"/>
          </p:cNvSpPr>
          <p:nvPr>
            <p:ph type="body"/>
          </p:nvPr>
        </p:nvSpPr>
        <p:spPr>
          <a:xfrm>
            <a:off x="457200" y="1341438"/>
            <a:ext cx="8229600" cy="4983162"/>
          </a:xfrm>
          <a:ln/>
        </p:spPr>
        <p:txBody>
          <a:bodyPr vert="horz" wrap="square" lIns="91440" tIns="45720" rIns="91440" bIns="45720" anchor="t"/>
          <a:p>
            <a:pPr algn="just" eaLnBrk="1" hangingPunct="1">
              <a:lnSpc>
                <a:spcPct val="130000"/>
              </a:lnSpc>
            </a:pPr>
            <a:r>
              <a:rPr lang="zh-CN" altLang="en-US" dirty="0"/>
              <a:t>两个事务</a:t>
            </a:r>
            <a:r>
              <a:rPr lang="en-US" altLang="zh-CN" dirty="0"/>
              <a:t>T</a:t>
            </a:r>
            <a:r>
              <a:rPr lang="en-US" altLang="zh-CN" baseline="-25000" dirty="0"/>
              <a:t>1</a:t>
            </a:r>
            <a:r>
              <a:rPr lang="zh-CN" altLang="en-US" dirty="0"/>
              <a:t>和</a:t>
            </a:r>
            <a:r>
              <a:rPr lang="en-US" altLang="zh-CN" dirty="0"/>
              <a:t>T</a:t>
            </a:r>
            <a:r>
              <a:rPr lang="en-US" altLang="zh-CN" baseline="-25000" dirty="0"/>
              <a:t>2</a:t>
            </a:r>
            <a:r>
              <a:rPr lang="zh-CN" altLang="en-US" dirty="0"/>
              <a:t>读入同一数据并修改，</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endParaRPr lang="zh-CN" altLang="en-US" dirty="0"/>
          </a:p>
          <a:p>
            <a:pPr algn="just" eaLnBrk="1" hangingPunct="1">
              <a:lnSpc>
                <a:spcPct val="130000"/>
              </a:lnSpc>
            </a:pPr>
            <a:r>
              <a:rPr lang="zh-CN" altLang="en-US" dirty="0"/>
              <a:t>上面飞机订票例子就属此类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丢失修改（续）</a:t>
            </a:r>
            <a:endParaRPr lang="zh-CN" altLang="en-US" sz="3600" dirty="0"/>
          </a:p>
        </p:txBody>
      </p:sp>
      <p:graphicFrame>
        <p:nvGraphicFramePr>
          <p:cNvPr id="14339" name="Group 3"/>
          <p:cNvGraphicFramePr>
            <a:graphicFrameLocks noGrp="1"/>
          </p:cNvGraphicFramePr>
          <p:nvPr>
            <p:ph idx="1"/>
          </p:nvPr>
        </p:nvGraphicFramePr>
        <p:xfrm>
          <a:off x="1619250" y="1268413"/>
          <a:ext cx="5473700" cy="4727575"/>
        </p:xfrm>
        <a:graphic>
          <a:graphicData uri="http://schemas.openxmlformats.org/drawingml/2006/table">
            <a:tbl>
              <a:tblPr/>
              <a:tblGrid>
                <a:gridCol w="2627313"/>
                <a:gridCol w="2846387"/>
              </a:tblGrid>
              <a:tr h="46033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R(A)=16</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R(A)=16</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A←A-1</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15400" name="Text Box 185"/>
          <p:cNvSpPr txBox="1"/>
          <p:nvPr/>
        </p:nvSpPr>
        <p:spPr>
          <a:xfrm>
            <a:off x="3638550" y="6021388"/>
            <a:ext cx="1098550"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丢失修改</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914400" y="255588"/>
            <a:ext cx="7391400" cy="563562"/>
          </a:xfrm>
          <a:ln/>
        </p:spPr>
        <p:txBody>
          <a:bodyPr vert="horz" wrap="square" lIns="90170" tIns="46990" rIns="90170" bIns="46990" anchor="ctr"/>
          <a:p>
            <a:pPr eaLnBrk="1" hangingPunct="1"/>
            <a:r>
              <a:rPr lang="en-US" altLang="zh-CN" sz="3600" dirty="0"/>
              <a:t>2. </a:t>
            </a:r>
            <a:r>
              <a:rPr lang="zh-CN" altLang="en-US" sz="3600" dirty="0"/>
              <a:t>不可重复读</a:t>
            </a:r>
            <a:endParaRPr lang="zh-CN" altLang="en-US" sz="3600" dirty="0"/>
          </a:p>
        </p:txBody>
      </p:sp>
      <p:sp>
        <p:nvSpPr>
          <p:cNvPr id="16386" name="Rectangle 3"/>
          <p:cNvSpPr>
            <a:spLocks noGrp="1"/>
          </p:cNvSpPr>
          <p:nvPr>
            <p:ph type="body"/>
          </p:nvPr>
        </p:nvSpPr>
        <p:spPr>
          <a:xfrm>
            <a:off x="457200" y="1268413"/>
            <a:ext cx="8229600" cy="5056187"/>
          </a:xfrm>
          <a:ln/>
        </p:spPr>
        <p:txBody>
          <a:bodyPr vert="horz" wrap="square" lIns="91440" tIns="45720" rIns="91440" bIns="45720" anchor="t"/>
          <a:p>
            <a:pPr algn="just" eaLnBrk="1" hangingPunct="1">
              <a:lnSpc>
                <a:spcPct val="130000"/>
              </a:lnSpc>
            </a:pPr>
            <a:r>
              <a:rPr lang="zh-CN" altLang="en-US" dirty="0"/>
              <a:t>不可重复读是指事务</a:t>
            </a:r>
            <a:r>
              <a:rPr lang="en-US" altLang="zh-CN" dirty="0"/>
              <a:t>T</a:t>
            </a:r>
            <a:r>
              <a:rPr lang="en-US" altLang="zh-CN" baseline="-25000" dirty="0"/>
              <a:t>1</a:t>
            </a:r>
            <a:r>
              <a:rPr lang="zh-CN" altLang="en-US" dirty="0"/>
              <a:t>读取数据后，事务</a:t>
            </a:r>
            <a:r>
              <a:rPr lang="en-US" altLang="zh-CN" dirty="0"/>
              <a:t>T</a:t>
            </a:r>
            <a:r>
              <a:rPr lang="en-US" altLang="zh-CN" baseline="-25000" dirty="0"/>
              <a:t>2</a:t>
            </a:r>
            <a:endParaRPr lang="en-US" altLang="zh-CN" baseline="-25000" dirty="0"/>
          </a:p>
          <a:p>
            <a:pPr algn="just" eaLnBrk="1" hangingPunct="1">
              <a:lnSpc>
                <a:spcPct val="130000"/>
              </a:lnSpc>
              <a:buNone/>
            </a:pPr>
            <a:r>
              <a:rPr lang="en-US" altLang="zh-CN" dirty="0"/>
              <a:t>    </a:t>
            </a:r>
            <a:r>
              <a:rPr lang="zh-CN" altLang="en-US" dirty="0"/>
              <a:t>执行更新操作，使</a:t>
            </a:r>
            <a:r>
              <a:rPr lang="en-US" altLang="zh-CN" dirty="0"/>
              <a:t>T</a:t>
            </a:r>
            <a:r>
              <a:rPr lang="en-US" altLang="zh-CN" baseline="-25000" dirty="0"/>
              <a:t>1</a:t>
            </a:r>
            <a:r>
              <a:rPr lang="zh-CN" altLang="en-US" dirty="0"/>
              <a:t>无法再现前一次读取结果。</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不可重复读（续）</a:t>
            </a:r>
            <a:endParaRPr lang="zh-CN" altLang="en-US" sz="3600" dirty="0"/>
          </a:p>
        </p:txBody>
      </p:sp>
      <p:sp>
        <p:nvSpPr>
          <p:cNvPr id="17410" name="Rectangle 3"/>
          <p:cNvSpPr>
            <a:spLocks noGrp="1"/>
          </p:cNvSpPr>
          <p:nvPr>
            <p:ph type="body"/>
          </p:nvPr>
        </p:nvSpPr>
        <p:spPr>
          <a:xfrm>
            <a:off x="539750" y="1268413"/>
            <a:ext cx="8135938" cy="4691062"/>
          </a:xfrm>
          <a:ln/>
        </p:spPr>
        <p:txBody>
          <a:bodyPr vert="horz" wrap="square" lIns="91440" tIns="45720" rIns="91440" bIns="45720" anchor="t"/>
          <a:p>
            <a:pPr eaLnBrk="1" hangingPunct="1">
              <a:lnSpc>
                <a:spcPct val="150000"/>
              </a:lnSpc>
            </a:pPr>
            <a:r>
              <a:rPr lang="zh-CN" altLang="en-US" dirty="0"/>
              <a:t>不可重复读包括三种情况：</a:t>
            </a:r>
            <a:endParaRPr lang="zh-CN" altLang="en-US" dirty="0"/>
          </a:p>
          <a:p>
            <a:pPr eaLnBrk="1" hangingPunct="1">
              <a:lnSpc>
                <a:spcPct val="150000"/>
              </a:lnSpc>
              <a:buNone/>
            </a:pPr>
            <a:r>
              <a:rPr lang="zh-CN" altLang="en-US" dirty="0"/>
              <a:t>（</a:t>
            </a:r>
            <a:r>
              <a:rPr lang="en-US" altLang="zh-CN" dirty="0"/>
              <a:t>1</a:t>
            </a:r>
            <a:r>
              <a:rPr lang="zh-CN" altLang="en-US" dirty="0"/>
              <a:t>）事务</a:t>
            </a:r>
            <a:r>
              <a:rPr lang="en-US" altLang="zh-CN" dirty="0"/>
              <a:t>T</a:t>
            </a:r>
            <a:r>
              <a:rPr lang="en-US" altLang="zh-CN" baseline="-25000" dirty="0"/>
              <a:t>1</a:t>
            </a:r>
            <a:r>
              <a:rPr lang="zh-CN" altLang="en-US" dirty="0"/>
              <a:t>读取某一数据后，</a:t>
            </a:r>
            <a:r>
              <a:rPr lang="zh-CN" altLang="en-US" dirty="0">
                <a:solidFill>
                  <a:srgbClr val="FF00FF"/>
                </a:solidFill>
              </a:rPr>
              <a:t>事务</a:t>
            </a:r>
            <a:r>
              <a:rPr lang="en-US" altLang="zh-CN" dirty="0">
                <a:solidFill>
                  <a:srgbClr val="FF00FF"/>
                </a:solidFill>
              </a:rPr>
              <a:t>T</a:t>
            </a:r>
            <a:r>
              <a:rPr lang="en-US" altLang="zh-CN" baseline="-25000" dirty="0">
                <a:solidFill>
                  <a:srgbClr val="FF00FF"/>
                </a:solidFill>
              </a:rPr>
              <a:t>2</a:t>
            </a:r>
            <a:r>
              <a:rPr lang="zh-CN" altLang="en-US" dirty="0">
                <a:solidFill>
                  <a:srgbClr val="FF00FF"/>
                </a:solidFill>
              </a:rPr>
              <a:t>对其做了修改</a:t>
            </a:r>
            <a:r>
              <a:rPr lang="zh-CN" altLang="en-US" dirty="0"/>
              <a:t>，当事务</a:t>
            </a:r>
            <a:r>
              <a:rPr lang="en-US" altLang="zh-CN" dirty="0"/>
              <a:t>T</a:t>
            </a:r>
            <a:r>
              <a:rPr lang="en-US" altLang="zh-CN" baseline="-25000" dirty="0"/>
              <a:t>1</a:t>
            </a:r>
            <a:r>
              <a:rPr lang="zh-CN" altLang="en-US" dirty="0"/>
              <a:t>再次读该数据时，得到与前一次不同的值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不可重复读（续）</a:t>
            </a:r>
            <a:endParaRPr lang="zh-CN" altLang="en-US" sz="3600" dirty="0"/>
          </a:p>
        </p:txBody>
      </p:sp>
      <p:sp>
        <p:nvSpPr>
          <p:cNvPr id="18434" name="Rectangle 3"/>
          <p:cNvSpPr>
            <a:spLocks noGrp="1"/>
          </p:cNvSpPr>
          <p:nvPr>
            <p:ph type="body" sz="half"/>
          </p:nvPr>
        </p:nvSpPr>
        <p:spPr>
          <a:xfrm>
            <a:off x="4859338" y="1700213"/>
            <a:ext cx="4038600" cy="4495800"/>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140000"/>
              </a:lnSpc>
              <a:buChar char="n"/>
            </a:pPr>
            <a:r>
              <a:rPr lang="en-US" altLang="zh-CN" sz="2200" dirty="0"/>
              <a:t>T</a:t>
            </a:r>
            <a:r>
              <a:rPr lang="en-US" altLang="zh-CN" sz="2200" baseline="-25000" dirty="0"/>
              <a:t>1</a:t>
            </a:r>
            <a:r>
              <a:rPr lang="zh-CN" altLang="en-US" sz="2200" dirty="0"/>
              <a:t>读取</a:t>
            </a:r>
            <a:r>
              <a:rPr lang="en-US" altLang="zh-CN" sz="2200" dirty="0"/>
              <a:t>B=100</a:t>
            </a:r>
            <a:r>
              <a:rPr lang="zh-CN" altLang="en-US" sz="2200" dirty="0"/>
              <a:t>进行运算</a:t>
            </a:r>
            <a:endParaRPr lang="zh-CN" altLang="en-US" sz="2200" dirty="0"/>
          </a:p>
          <a:p>
            <a:pPr lvl="0" indent="-342900" eaLnBrk="1" hangingPunct="1">
              <a:lnSpc>
                <a:spcPct val="140000"/>
              </a:lnSpc>
              <a:buChar char="n"/>
            </a:pPr>
            <a:r>
              <a:rPr lang="en-US" altLang="zh-CN" sz="2200" dirty="0"/>
              <a:t>T</a:t>
            </a:r>
            <a:r>
              <a:rPr lang="en-US" altLang="zh-CN" sz="2200" baseline="-25000" dirty="0"/>
              <a:t>2</a:t>
            </a:r>
            <a:r>
              <a:rPr lang="zh-CN" altLang="en-US" sz="2200" dirty="0"/>
              <a:t>读取同一数据</a:t>
            </a:r>
            <a:r>
              <a:rPr lang="en-US" altLang="zh-CN" sz="2200" dirty="0"/>
              <a:t>B</a:t>
            </a:r>
            <a:r>
              <a:rPr lang="zh-CN" altLang="en-US" sz="2200" dirty="0"/>
              <a:t>，对其进行修改后将</a:t>
            </a:r>
            <a:r>
              <a:rPr lang="en-US" altLang="zh-CN" sz="2200" dirty="0"/>
              <a:t>B=200</a:t>
            </a:r>
            <a:r>
              <a:rPr lang="zh-CN" altLang="en-US" sz="2200" dirty="0"/>
              <a:t>写回数据库。</a:t>
            </a:r>
            <a:endParaRPr lang="zh-CN" altLang="en-US" sz="2200" dirty="0"/>
          </a:p>
          <a:p>
            <a:pPr lvl="0" indent="-342900" eaLnBrk="1" hangingPunct="1">
              <a:lnSpc>
                <a:spcPct val="140000"/>
              </a:lnSpc>
              <a:buChar char="n"/>
            </a:pPr>
            <a:r>
              <a:rPr lang="en-US" altLang="zh-CN" sz="2200" dirty="0"/>
              <a:t>T</a:t>
            </a:r>
            <a:r>
              <a:rPr lang="en-US" altLang="zh-CN" sz="2200" baseline="-25000" dirty="0"/>
              <a:t>1</a:t>
            </a:r>
            <a:r>
              <a:rPr lang="zh-CN" altLang="en-US" sz="2200" dirty="0"/>
              <a:t>为了对读取值校对重读</a:t>
            </a:r>
            <a:r>
              <a:rPr lang="en-US" altLang="zh-CN" sz="2200" dirty="0"/>
              <a:t>B</a:t>
            </a:r>
            <a:r>
              <a:rPr lang="zh-CN" altLang="en-US" sz="2200" dirty="0"/>
              <a:t>，</a:t>
            </a:r>
            <a:r>
              <a:rPr lang="en-US" altLang="zh-CN" sz="2200" dirty="0"/>
              <a:t>B</a:t>
            </a:r>
            <a:r>
              <a:rPr lang="zh-CN" altLang="en-US" sz="2200" dirty="0"/>
              <a:t>已为</a:t>
            </a:r>
            <a:r>
              <a:rPr lang="en-US" altLang="zh-CN" sz="2200" dirty="0"/>
              <a:t>200</a:t>
            </a:r>
            <a:r>
              <a:rPr lang="zh-CN" altLang="en-US" sz="2200" dirty="0"/>
              <a:t>，与第一次读取值不一致 </a:t>
            </a:r>
            <a:endParaRPr lang="zh-CN" altLang="en-US" sz="2200" dirty="0"/>
          </a:p>
        </p:txBody>
      </p:sp>
      <p:graphicFrame>
        <p:nvGraphicFramePr>
          <p:cNvPr id="17412" name="Group 4"/>
          <p:cNvGraphicFramePr>
            <a:graphicFrameLocks noGrp="1"/>
          </p:cNvGraphicFramePr>
          <p:nvPr>
            <p:ph sz="half" idx="1"/>
          </p:nvPr>
        </p:nvGraphicFramePr>
        <p:xfrm>
          <a:off x="611188" y="1341438"/>
          <a:ext cx="3967163" cy="4727575"/>
        </p:xfrm>
        <a:graphic>
          <a:graphicData uri="http://schemas.openxmlformats.org/drawingml/2006/table">
            <a:tbl>
              <a:tblPr/>
              <a:tblGrid>
                <a:gridCol w="1984375"/>
                <a:gridCol w="1982787"/>
              </a:tblGrid>
              <a:tr h="46033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R(A)=50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B←B*2</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(B)=200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R(A)=50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验算不对</a:t>
                      </a: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18473" name="Text Box 177"/>
          <p:cNvSpPr txBox="1"/>
          <p:nvPr/>
        </p:nvSpPr>
        <p:spPr>
          <a:xfrm>
            <a:off x="1979613" y="6086475"/>
            <a:ext cx="1384300" cy="366713"/>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不可重复读 </a:t>
            </a:r>
            <a:endParaRPr lang="zh-CN" altLang="en-US" b="1" dirty="0">
              <a:latin typeface="Times New Roman" panose="02020603050405020304" pitchFamily="18" charset="0"/>
              <a:ea typeface="宋体" panose="02010600030101010101" pitchFamily="2" charset="-122"/>
            </a:endParaRPr>
          </a:p>
        </p:txBody>
      </p:sp>
      <p:sp>
        <p:nvSpPr>
          <p:cNvPr id="18474" name="Rectangle 178"/>
          <p:cNvSpPr/>
          <p:nvPr/>
        </p:nvSpPr>
        <p:spPr>
          <a:xfrm>
            <a:off x="327025" y="823913"/>
            <a:ext cx="1174750" cy="488950"/>
          </a:xfrm>
          <a:prstGeom prst="rect">
            <a:avLst/>
          </a:prstGeom>
          <a:noFill/>
          <a:ln w="9525">
            <a:noFill/>
          </a:ln>
        </p:spPr>
        <p:txBody>
          <a:bodyPr wrap="none" anchor="t">
            <a:spAutoFit/>
          </a:bodyPr>
          <a:p>
            <a:pPr marL="342900" indent="-342900" algn="ctr">
              <a:spcBef>
                <a:spcPct val="20000"/>
              </a:spcBef>
              <a:buFont typeface="Wingdings" panose="05000000000000000000" pitchFamily="2" charset="2"/>
              <a:buNone/>
            </a:pPr>
            <a:r>
              <a:rPr lang="zh-CN" altLang="en-US" sz="2600" b="1" dirty="0">
                <a:latin typeface="Times New Roman" panose="02020603050405020304" pitchFamily="18" charset="0"/>
                <a:ea typeface="宋体" panose="02010600030101010101" pitchFamily="2" charset="-122"/>
              </a:rPr>
              <a:t>例如：</a:t>
            </a:r>
            <a:endParaRPr lang="zh-CN" altLang="en-US" sz="2600" b="1"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不可重复读（续）</a:t>
            </a:r>
            <a:endParaRPr lang="zh-CN" altLang="en-US" sz="3600" dirty="0"/>
          </a:p>
        </p:txBody>
      </p:sp>
      <p:sp>
        <p:nvSpPr>
          <p:cNvPr id="19458" name="Rectangle 3"/>
          <p:cNvSpPr>
            <a:spLocks noGrp="1"/>
          </p:cNvSpPr>
          <p:nvPr>
            <p:ph type="body"/>
          </p:nvPr>
        </p:nvSpPr>
        <p:spPr>
          <a:xfrm>
            <a:off x="457200" y="1196975"/>
            <a:ext cx="8362950" cy="4824413"/>
          </a:xfrm>
          <a:ln/>
        </p:spPr>
        <p:txBody>
          <a:bodyPr vert="horz" wrap="square" lIns="91440" tIns="45720" rIns="91440" bIns="45720" anchor="t"/>
          <a:p>
            <a:pPr eaLnBrk="1" hangingPunct="1">
              <a:lnSpc>
                <a:spcPct val="140000"/>
              </a:lnSpc>
              <a:spcBef>
                <a:spcPct val="60000"/>
              </a:spcBef>
              <a:buNone/>
            </a:pPr>
            <a:r>
              <a:rPr lang="zh-CN" altLang="en-US" sz="2400" dirty="0"/>
              <a:t>（</a:t>
            </a:r>
            <a:r>
              <a:rPr lang="en-US" altLang="zh-CN" sz="2400" dirty="0"/>
              <a:t>2</a:t>
            </a:r>
            <a:r>
              <a:rPr lang="zh-CN" altLang="en-US" sz="2400" dirty="0"/>
              <a:t>）事务</a:t>
            </a:r>
            <a:r>
              <a:rPr lang="en-US" altLang="zh-CN" sz="2400" dirty="0"/>
              <a:t>T</a:t>
            </a:r>
            <a:r>
              <a:rPr lang="en-US" altLang="zh-CN" sz="2400" baseline="-25000" dirty="0"/>
              <a:t>1</a:t>
            </a:r>
            <a:r>
              <a:rPr lang="zh-CN" altLang="en-US" sz="2400" dirty="0"/>
              <a:t>按一定条件从数据库中读取了某些数据记录后，</a:t>
            </a:r>
            <a:r>
              <a:rPr lang="zh-CN" altLang="en-US" sz="2400" dirty="0">
                <a:solidFill>
                  <a:srgbClr val="FF00FF"/>
                </a:solidFill>
              </a:rPr>
              <a:t>事务</a:t>
            </a:r>
            <a:r>
              <a:rPr lang="en-US" altLang="zh-CN" sz="2400" dirty="0">
                <a:solidFill>
                  <a:srgbClr val="FF00FF"/>
                </a:solidFill>
              </a:rPr>
              <a:t>T</a:t>
            </a:r>
            <a:r>
              <a:rPr lang="en-US" altLang="zh-CN" sz="2400" baseline="-25000" dirty="0">
                <a:solidFill>
                  <a:srgbClr val="FF00FF"/>
                </a:solidFill>
              </a:rPr>
              <a:t>2</a:t>
            </a:r>
            <a:r>
              <a:rPr lang="zh-CN" altLang="en-US" sz="2400" dirty="0">
                <a:solidFill>
                  <a:srgbClr val="FF00FF"/>
                </a:solidFill>
              </a:rPr>
              <a:t>删除了其中部分记录</a:t>
            </a:r>
            <a:r>
              <a:rPr lang="zh-CN" altLang="en-US" sz="2400" dirty="0"/>
              <a:t>，当</a:t>
            </a:r>
            <a:r>
              <a:rPr lang="en-US" altLang="zh-CN" sz="2400" dirty="0"/>
              <a:t>T</a:t>
            </a:r>
            <a:r>
              <a:rPr lang="en-US" altLang="zh-CN" sz="2400" baseline="-25000" dirty="0"/>
              <a:t>1</a:t>
            </a:r>
            <a:r>
              <a:rPr lang="zh-CN" altLang="en-US" sz="2400" dirty="0"/>
              <a:t>再次按相同条件读取数据时，发现某些记录神秘地消失了。 </a:t>
            </a:r>
            <a:endParaRPr lang="zh-CN" altLang="en-US" sz="2400" dirty="0"/>
          </a:p>
          <a:p>
            <a:pPr eaLnBrk="1" hangingPunct="1">
              <a:lnSpc>
                <a:spcPct val="140000"/>
              </a:lnSpc>
              <a:buNone/>
            </a:pPr>
            <a:r>
              <a:rPr lang="zh-CN" altLang="en-US" sz="2400" dirty="0"/>
              <a:t>（</a:t>
            </a:r>
            <a:r>
              <a:rPr lang="en-US" altLang="zh-CN" sz="2400" dirty="0"/>
              <a:t>3</a:t>
            </a:r>
            <a:r>
              <a:rPr lang="zh-CN" altLang="en-US" sz="2400" dirty="0"/>
              <a:t>）事务</a:t>
            </a:r>
            <a:r>
              <a:rPr lang="en-US" altLang="zh-CN" sz="2400" dirty="0"/>
              <a:t>T</a:t>
            </a:r>
            <a:r>
              <a:rPr lang="en-US" altLang="zh-CN" sz="2400" baseline="-25000" dirty="0"/>
              <a:t>1</a:t>
            </a:r>
            <a:r>
              <a:rPr lang="zh-CN" altLang="en-US" sz="2400" dirty="0"/>
              <a:t>按一定条件从数据库中读取某些数据记录后，</a:t>
            </a:r>
            <a:r>
              <a:rPr lang="zh-CN" altLang="en-US" sz="2400" dirty="0">
                <a:solidFill>
                  <a:srgbClr val="FF00FF"/>
                </a:solidFill>
              </a:rPr>
              <a:t>事务</a:t>
            </a:r>
            <a:r>
              <a:rPr lang="en-US" altLang="zh-CN" sz="2400" dirty="0">
                <a:solidFill>
                  <a:srgbClr val="FF00FF"/>
                </a:solidFill>
              </a:rPr>
              <a:t>T</a:t>
            </a:r>
            <a:r>
              <a:rPr lang="en-US" altLang="zh-CN" sz="2400" baseline="-25000" dirty="0">
                <a:solidFill>
                  <a:srgbClr val="FF00FF"/>
                </a:solidFill>
              </a:rPr>
              <a:t>2</a:t>
            </a:r>
            <a:r>
              <a:rPr lang="zh-CN" altLang="en-US" sz="2400" dirty="0">
                <a:solidFill>
                  <a:srgbClr val="FF00FF"/>
                </a:solidFill>
              </a:rPr>
              <a:t>插入了一些记录</a:t>
            </a:r>
            <a:r>
              <a:rPr lang="zh-CN" altLang="en-US" sz="2400" dirty="0"/>
              <a:t>，当</a:t>
            </a:r>
            <a:r>
              <a:rPr lang="en-US" altLang="zh-CN" sz="2400" dirty="0"/>
              <a:t>T</a:t>
            </a:r>
            <a:r>
              <a:rPr lang="en-US" altLang="zh-CN" sz="2400" baseline="-25000" dirty="0"/>
              <a:t>1</a:t>
            </a:r>
            <a:r>
              <a:rPr lang="zh-CN" altLang="en-US" sz="2400" dirty="0"/>
              <a:t>再次按相同条件读取数据时，发现多了一些记录。</a:t>
            </a:r>
            <a:endParaRPr lang="zh-CN" altLang="en-US" sz="2400" dirty="0"/>
          </a:p>
          <a:p>
            <a:pPr eaLnBrk="1" hangingPunct="1">
              <a:lnSpc>
                <a:spcPct val="140000"/>
              </a:lnSpc>
              <a:buNone/>
            </a:pPr>
            <a:r>
              <a:rPr lang="zh-CN" altLang="en-US" sz="2400" dirty="0"/>
              <a:t>     后两种不可重复读有时也称为</a:t>
            </a:r>
            <a:r>
              <a:rPr lang="zh-CN" altLang="en-US" sz="2400" dirty="0">
                <a:solidFill>
                  <a:srgbClr val="FF00FF"/>
                </a:solidFill>
              </a:rPr>
              <a:t>幻影</a:t>
            </a:r>
            <a:r>
              <a:rPr lang="zh-CN" altLang="en-US" sz="2400" dirty="0"/>
              <a:t>现象（</a:t>
            </a:r>
            <a:r>
              <a:rPr lang="en-US" altLang="zh-CN" sz="2400" dirty="0"/>
              <a:t>Phantom Row</a:t>
            </a:r>
            <a:r>
              <a:rPr lang="zh-CN" altLang="en-US" sz="2400" dirty="0"/>
              <a:t>）</a:t>
            </a:r>
            <a:endParaRPr lang="zh-CN" altLang="en-US" sz="2400" dirty="0"/>
          </a:p>
          <a:p>
            <a:pPr eaLnBrk="1" hangingPunct="1"/>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914400" y="193675"/>
            <a:ext cx="7391400" cy="563563"/>
          </a:xfrm>
          <a:ln/>
        </p:spPr>
        <p:txBody>
          <a:bodyPr vert="horz" wrap="square" lIns="91440" tIns="45720" rIns="91440" bIns="45720" anchor="ctr"/>
          <a:p>
            <a:pPr eaLnBrk="1" hangingPunct="1"/>
            <a:r>
              <a:rPr lang="en-US" altLang="zh-CN" sz="3600" dirty="0"/>
              <a:t>3. </a:t>
            </a:r>
            <a:r>
              <a:rPr lang="zh-CN" altLang="en-US" sz="3600" dirty="0"/>
              <a:t>读“脏”数据</a:t>
            </a:r>
            <a:endParaRPr lang="zh-CN" altLang="en-US" sz="3600" dirty="0"/>
          </a:p>
        </p:txBody>
      </p:sp>
      <p:sp>
        <p:nvSpPr>
          <p:cNvPr id="20482" name="Rectangle 3"/>
          <p:cNvSpPr>
            <a:spLocks noGrp="1"/>
          </p:cNvSpPr>
          <p:nvPr>
            <p:ph type="body"/>
          </p:nvPr>
        </p:nvSpPr>
        <p:spPr>
          <a:xfrm>
            <a:off x="457200" y="1125538"/>
            <a:ext cx="8229600" cy="4495800"/>
          </a:xfrm>
          <a:ln/>
        </p:spPr>
        <p:txBody>
          <a:bodyPr vert="horz" wrap="square" lIns="91440" tIns="45720" rIns="91440" bIns="45720" anchor="t"/>
          <a:p>
            <a:pPr algn="just" eaLnBrk="1" hangingPunct="1">
              <a:lnSpc>
                <a:spcPct val="160000"/>
              </a:lnSpc>
              <a:buNone/>
            </a:pPr>
            <a:r>
              <a:rPr lang="en-US" altLang="zh-CN" dirty="0"/>
              <a:t>   </a:t>
            </a:r>
            <a:r>
              <a:rPr lang="zh-CN" altLang="en-US" dirty="0"/>
              <a:t>读“脏”数据是指：</a:t>
            </a:r>
            <a:endParaRPr lang="zh-CN" altLang="en-US" dirty="0"/>
          </a:p>
          <a:p>
            <a:pPr lvl="1" algn="just" eaLnBrk="1" hangingPunct="1">
              <a:lnSpc>
                <a:spcPct val="160000"/>
              </a:lnSpc>
            </a:pPr>
            <a:r>
              <a:rPr lang="zh-CN" altLang="en-US" dirty="0"/>
              <a:t>事务</a:t>
            </a:r>
            <a:r>
              <a:rPr lang="en-US" altLang="zh-CN" dirty="0"/>
              <a:t>T</a:t>
            </a:r>
            <a:r>
              <a:rPr lang="en-US" altLang="zh-CN" baseline="-25000" dirty="0"/>
              <a:t>1</a:t>
            </a:r>
            <a:r>
              <a:rPr lang="zh-CN" altLang="en-US" dirty="0"/>
              <a:t>修改某一数据，并将其写回磁盘</a:t>
            </a:r>
            <a:endParaRPr lang="zh-CN" altLang="en-US" dirty="0"/>
          </a:p>
          <a:p>
            <a:pPr lvl="1" algn="just" eaLnBrk="1" hangingPunct="1">
              <a:lnSpc>
                <a:spcPct val="160000"/>
              </a:lnSpc>
            </a:pPr>
            <a:r>
              <a:rPr lang="zh-CN" altLang="en-US" dirty="0"/>
              <a:t>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a:t>
            </a:r>
            <a:endParaRPr lang="zh-CN" altLang="en-US" dirty="0"/>
          </a:p>
          <a:p>
            <a:pPr lvl="1" algn="just" eaLnBrk="1" hangingPunct="1">
              <a:lnSpc>
                <a:spcPct val="160000"/>
              </a:lnSpc>
            </a:pPr>
            <a:r>
              <a:rPr lang="zh-CN" altLang="en-US" dirty="0"/>
              <a:t>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endParaRPr lang="zh-CN" altLang="en-US" dirty="0"/>
          </a:p>
          <a:p>
            <a:pPr lvl="1" algn="just" eaLnBrk="1" hangingPunct="1">
              <a:lnSpc>
                <a:spcPct val="160000"/>
              </a:lnSpc>
            </a:pPr>
            <a:r>
              <a:rPr lang="en-US" altLang="zh-CN" dirty="0"/>
              <a:t>T</a:t>
            </a:r>
            <a:r>
              <a:rPr lang="en-US" altLang="zh-CN" baseline="-25000" dirty="0"/>
              <a:t>2</a:t>
            </a:r>
            <a:r>
              <a:rPr lang="zh-CN" altLang="en-US" dirty="0"/>
              <a:t>读到的数据就为“脏”数据，即不正确的数据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读“脏”数据（续）</a:t>
            </a:r>
            <a:endParaRPr lang="zh-CN" altLang="en-US" sz="3600" dirty="0"/>
          </a:p>
        </p:txBody>
      </p:sp>
      <p:graphicFrame>
        <p:nvGraphicFramePr>
          <p:cNvPr id="20483" name="Group 3"/>
          <p:cNvGraphicFramePr>
            <a:graphicFrameLocks noGrp="1"/>
          </p:cNvGraphicFramePr>
          <p:nvPr>
            <p:ph idx="1"/>
          </p:nvPr>
        </p:nvGraphicFramePr>
        <p:xfrm>
          <a:off x="684213" y="1268413"/>
          <a:ext cx="4103688" cy="4545013"/>
        </p:xfrm>
        <a:graphic>
          <a:graphicData uri="http://schemas.openxmlformats.org/drawingml/2006/table">
            <a:tbl>
              <a:tblPr/>
              <a:tblGrid>
                <a:gridCol w="2303611"/>
                <a:gridCol w="1800076"/>
              </a:tblGrid>
              <a:tr h="46040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R(C)=100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C←C*2</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W(C)=200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R(C)=200</a:t>
                      </a:r>
                      <a:endParaRPr kumimoji="0" 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109735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ROLLBACK</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42675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恢复为</a:t>
                      </a:r>
                      <a:r>
                        <a:rPr kumimoji="0" 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21538" name="Text Box 177"/>
          <p:cNvSpPr txBox="1"/>
          <p:nvPr/>
        </p:nvSpPr>
        <p:spPr>
          <a:xfrm>
            <a:off x="611188" y="836613"/>
            <a:ext cx="1365250" cy="457200"/>
          </a:xfrm>
          <a:prstGeom prst="rect">
            <a:avLst/>
          </a:prstGeom>
          <a:noFill/>
          <a:ln w="9525">
            <a:noFill/>
          </a:ln>
        </p:spPr>
        <p:txBody>
          <a:bodyPr anchor="t">
            <a:spAutoFit/>
          </a:bodyPr>
          <a:p>
            <a:pPr marL="342900" indent="-342900">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例如</a:t>
            </a:r>
            <a:endParaRPr lang="zh-CN" altLang="en-US" sz="2400" b="1" dirty="0">
              <a:latin typeface="Times New Roman" panose="02020603050405020304" pitchFamily="18" charset="0"/>
              <a:ea typeface="宋体" panose="02010600030101010101" pitchFamily="2" charset="-122"/>
            </a:endParaRPr>
          </a:p>
        </p:txBody>
      </p:sp>
      <p:sp>
        <p:nvSpPr>
          <p:cNvPr id="21539" name="Rectangle 178"/>
          <p:cNvSpPr/>
          <p:nvPr/>
        </p:nvSpPr>
        <p:spPr>
          <a:xfrm>
            <a:off x="2049463" y="6092825"/>
            <a:ext cx="1384300" cy="366713"/>
          </a:xfrm>
          <a:prstGeom prst="rect">
            <a:avLst/>
          </a:prstGeom>
          <a:noFill/>
          <a:ln w="9525">
            <a:noFill/>
          </a:ln>
        </p:spPr>
        <p:txBody>
          <a:bodyPr wrap="none" anchor="ctr">
            <a:spAutoFit/>
          </a:bodyPr>
          <a:p>
            <a:pP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读“脏”数据 </a:t>
            </a:r>
            <a:endParaRPr lang="zh-CN" altLang="en-US" b="1" dirty="0">
              <a:latin typeface="Times New Roman" panose="02020603050405020304" pitchFamily="18" charset="0"/>
              <a:ea typeface="宋体" panose="02010600030101010101" pitchFamily="2" charset="-122"/>
            </a:endParaRPr>
          </a:p>
        </p:txBody>
      </p:sp>
      <p:sp>
        <p:nvSpPr>
          <p:cNvPr id="21540" name="Text Box 180"/>
          <p:cNvSpPr txBox="1"/>
          <p:nvPr/>
        </p:nvSpPr>
        <p:spPr>
          <a:xfrm>
            <a:off x="5580063" y="2565400"/>
            <a:ext cx="2611437" cy="366713"/>
          </a:xfrm>
          <a:prstGeom prst="rect">
            <a:avLst/>
          </a:prstGeom>
          <a:noFill/>
          <a:ln w="9525">
            <a:noFill/>
          </a:ln>
        </p:spPr>
        <p:txBody>
          <a:bodyPr anchor="t">
            <a:spAutoFit/>
          </a:bodyPr>
          <a:p>
            <a:pPr marL="342900" indent="-342900"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sp>
        <p:nvSpPr>
          <p:cNvPr id="21541" name="Text Box 181"/>
          <p:cNvSpPr txBox="1"/>
          <p:nvPr/>
        </p:nvSpPr>
        <p:spPr>
          <a:xfrm>
            <a:off x="6516688" y="2425700"/>
            <a:ext cx="1943100" cy="366713"/>
          </a:xfrm>
          <a:prstGeom prst="rect">
            <a:avLst/>
          </a:prstGeom>
          <a:noFill/>
          <a:ln w="9525">
            <a:noFill/>
          </a:ln>
        </p:spPr>
        <p:txBody>
          <a:bodyPr anchor="t">
            <a:spAutoFit/>
          </a:bodyPr>
          <a:p>
            <a:pPr marL="342900" indent="-342900"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sp>
        <p:nvSpPr>
          <p:cNvPr id="21542" name="Text Box 182"/>
          <p:cNvSpPr txBox="1"/>
          <p:nvPr/>
        </p:nvSpPr>
        <p:spPr>
          <a:xfrm>
            <a:off x="5003800" y="1293813"/>
            <a:ext cx="3600450" cy="3884612"/>
          </a:xfrm>
          <a:prstGeom prst="rect">
            <a:avLst/>
          </a:prstGeom>
          <a:noFill/>
          <a:ln w="9525">
            <a:noFill/>
          </a:ln>
        </p:spPr>
        <p:txBody>
          <a:bodyPr anchor="t">
            <a:spAutoFit/>
          </a:bodyPr>
          <a:p>
            <a:pPr marL="342900" indent="-342900">
              <a:lnSpc>
                <a:spcPct val="140000"/>
              </a:lnSpc>
              <a:buSzPct val="85000"/>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将</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值修改为</a:t>
            </a:r>
            <a:r>
              <a:rPr lang="en-US" altLang="zh-CN" sz="2200" b="1" dirty="0">
                <a:latin typeface="Times New Roman" panose="02020603050405020304" pitchFamily="18" charset="0"/>
                <a:ea typeface="宋体" panose="02010600030101010101" pitchFamily="2" charset="-122"/>
              </a:rPr>
              <a:t>200</a:t>
            </a:r>
            <a:r>
              <a:rPr lang="zh-CN" altLang="en-US" sz="2200" b="1" dirty="0">
                <a:latin typeface="Times New Roman" panose="02020603050405020304" pitchFamily="18" charset="0"/>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读到</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为</a:t>
            </a:r>
            <a:r>
              <a:rPr lang="en-US" altLang="zh-CN" sz="2200" b="1" dirty="0">
                <a:latin typeface="Times New Roman" panose="02020603050405020304" pitchFamily="18" charset="0"/>
                <a:ea typeface="宋体" panose="02010600030101010101" pitchFamily="2" charset="-122"/>
              </a:rPr>
              <a:t>200</a:t>
            </a:r>
            <a:endParaRPr lang="en-US" altLang="zh-CN" sz="2200" b="1" dirty="0">
              <a:latin typeface="Times New Roman" panose="02020603050405020304" pitchFamily="18" charset="0"/>
              <a:ea typeface="宋体" panose="02010600030101010101" pitchFamily="2" charset="-122"/>
            </a:endParaRPr>
          </a:p>
          <a:p>
            <a:pPr marL="342900" indent="-342900">
              <a:lnSpc>
                <a:spcPct val="140000"/>
              </a:lnSpc>
              <a:buSzPct val="85000"/>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由于某种原因撤销，其修改作废，</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恢复原值</a:t>
            </a:r>
            <a:r>
              <a:rPr lang="en-US" altLang="zh-CN" sz="2200" b="1" dirty="0">
                <a:latin typeface="Times New Roman" panose="02020603050405020304" pitchFamily="18" charset="0"/>
                <a:ea typeface="宋体" panose="02010600030101010101" pitchFamily="2" charset="-122"/>
              </a:rPr>
              <a:t>100</a:t>
            </a:r>
            <a:endParaRPr lang="en-US" altLang="zh-CN" sz="2200" b="1" dirty="0">
              <a:latin typeface="Times New Roman" panose="02020603050405020304" pitchFamily="18" charset="0"/>
              <a:ea typeface="宋体" panose="02010600030101010101" pitchFamily="2" charset="-122"/>
            </a:endParaRPr>
          </a:p>
          <a:p>
            <a:pPr marL="342900" indent="-342900">
              <a:lnSpc>
                <a:spcPct val="140000"/>
              </a:lnSpc>
              <a:buSzPct val="85000"/>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这时</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读到的</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为</a:t>
            </a:r>
            <a:r>
              <a:rPr lang="en-US" altLang="zh-CN" sz="2200" b="1" dirty="0">
                <a:latin typeface="Times New Roman" panose="02020603050405020304" pitchFamily="18" charset="0"/>
                <a:ea typeface="宋体" panose="02010600030101010101" pitchFamily="2" charset="-122"/>
              </a:rPr>
              <a:t>200</a:t>
            </a:r>
            <a:r>
              <a:rPr lang="zh-CN" altLang="en-US" sz="2200" b="1" dirty="0">
                <a:latin typeface="Times New Roman" panose="02020603050405020304" pitchFamily="18" charset="0"/>
                <a:ea typeface="宋体" panose="02010600030101010101" pitchFamily="2" charset="-122"/>
              </a:rPr>
              <a:t>，与数据库内容不一致，就是“脏”数据 </a:t>
            </a:r>
            <a:endParaRPr lang="zh-CN" altLang="en-US" sz="2200" b="1" dirty="0">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a:xfrm>
            <a:off x="914400" y="122238"/>
            <a:ext cx="7391400" cy="563562"/>
          </a:xfrm>
          <a:ln/>
        </p:spPr>
        <p:txBody>
          <a:bodyPr vert="horz" wrap="square" lIns="91440" tIns="45720" rIns="91440" bIns="45720" anchor="ctr"/>
          <a:p>
            <a:pPr eaLnBrk="1" hangingPunct="1"/>
            <a:r>
              <a:rPr lang="en-US" altLang="zh-CN" sz="3600" dirty="0"/>
              <a:t> </a:t>
            </a:r>
            <a:r>
              <a:rPr lang="zh-CN" altLang="en-US" sz="3600" dirty="0"/>
              <a:t>并发控制</a:t>
            </a:r>
            <a:endParaRPr lang="zh-CN" altLang="en-US" sz="3600" dirty="0"/>
          </a:p>
        </p:txBody>
      </p:sp>
      <p:sp>
        <p:nvSpPr>
          <p:cNvPr id="4098" name="Rectangle 3"/>
          <p:cNvSpPr>
            <a:spLocks noGrp="1"/>
          </p:cNvSpPr>
          <p:nvPr>
            <p:ph type="body"/>
          </p:nvPr>
        </p:nvSpPr>
        <p:spPr>
          <a:xfrm>
            <a:off x="457200" y="1196975"/>
            <a:ext cx="8229600" cy="4697413"/>
          </a:xfrm>
          <a:ln/>
        </p:spPr>
        <p:txBody>
          <a:bodyPr vert="horz" wrap="square" lIns="91440" tIns="45720" rIns="91440" bIns="45720" anchor="t"/>
          <a:p>
            <a:pPr eaLnBrk="1" hangingPunct="1">
              <a:lnSpc>
                <a:spcPct val="180000"/>
              </a:lnSpc>
            </a:pPr>
            <a:r>
              <a:rPr lang="zh-CN" altLang="en-US" dirty="0"/>
              <a:t>多用户数据库系统</a:t>
            </a:r>
            <a:endParaRPr lang="zh-CN" altLang="en-US" dirty="0"/>
          </a:p>
          <a:p>
            <a:pPr eaLnBrk="1" hangingPunct="1">
              <a:lnSpc>
                <a:spcPct val="180000"/>
              </a:lnSpc>
              <a:buNone/>
            </a:pPr>
            <a:r>
              <a:rPr lang="zh-CN" altLang="en-US" dirty="0"/>
              <a:t>    允许多个用户同时使用的数据库系统</a:t>
            </a:r>
            <a:endParaRPr lang="zh-CN" altLang="en-US" dirty="0"/>
          </a:p>
          <a:p>
            <a:pPr lvl="1" eaLnBrk="1" hangingPunct="1">
              <a:lnSpc>
                <a:spcPct val="180000"/>
              </a:lnSpc>
            </a:pPr>
            <a:r>
              <a:rPr lang="zh-CN" altLang="en-US" dirty="0"/>
              <a:t>飞机定票数据库系统</a:t>
            </a:r>
            <a:endParaRPr lang="zh-CN" altLang="en-US" dirty="0"/>
          </a:p>
          <a:p>
            <a:pPr lvl="1" eaLnBrk="1" hangingPunct="1">
              <a:lnSpc>
                <a:spcPct val="180000"/>
              </a:lnSpc>
            </a:pPr>
            <a:r>
              <a:rPr lang="zh-CN" altLang="en-US" dirty="0"/>
              <a:t>银行数据库系统 </a:t>
            </a:r>
            <a:endParaRPr lang="zh-CN" altLang="en-US" dirty="0"/>
          </a:p>
          <a:p>
            <a:pPr lvl="1" eaLnBrk="1" hangingPunct="1">
              <a:lnSpc>
                <a:spcPct val="180000"/>
              </a:lnSpc>
            </a:pPr>
            <a:r>
              <a:rPr lang="zh-CN" altLang="en-US" dirty="0"/>
              <a:t>特点：在同一时刻并发运行的事务数可达数百上千个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并发控制概述（续）</a:t>
            </a:r>
            <a:endParaRPr lang="zh-CN" altLang="en-US" sz="3600" dirty="0"/>
          </a:p>
        </p:txBody>
      </p:sp>
      <p:sp>
        <p:nvSpPr>
          <p:cNvPr id="22530" name="Rectangle 3"/>
          <p:cNvSpPr>
            <a:spLocks noGrp="1"/>
          </p:cNvSpPr>
          <p:nvPr>
            <p:ph type="body"/>
          </p:nvPr>
        </p:nvSpPr>
        <p:spPr>
          <a:xfrm>
            <a:off x="457200" y="1052513"/>
            <a:ext cx="8186738" cy="5000625"/>
          </a:xfrm>
          <a:ln/>
        </p:spPr>
        <p:txBody>
          <a:bodyPr vert="horz" wrap="square" lIns="91440" tIns="45720" rIns="91440" bIns="45720" anchor="t"/>
          <a:p>
            <a:pPr eaLnBrk="1" hangingPunct="1">
              <a:lnSpc>
                <a:spcPct val="160000"/>
              </a:lnSpc>
            </a:pPr>
            <a:r>
              <a:rPr lang="zh-CN" altLang="en-US" sz="2400" dirty="0"/>
              <a:t>数据不一致性：由于</a:t>
            </a:r>
            <a:r>
              <a:rPr lang="zh-CN" altLang="en-US" sz="2400" dirty="0">
                <a:solidFill>
                  <a:srgbClr val="FF00FF"/>
                </a:solidFill>
              </a:rPr>
              <a:t>并发操作破坏了事务的隔离性</a:t>
            </a:r>
            <a:endParaRPr lang="zh-CN" altLang="en-US" sz="2400" dirty="0">
              <a:solidFill>
                <a:srgbClr val="FF00FF"/>
              </a:solidFill>
            </a:endParaRPr>
          </a:p>
          <a:p>
            <a:pPr eaLnBrk="1" hangingPunct="1">
              <a:lnSpc>
                <a:spcPct val="160000"/>
              </a:lnSpc>
            </a:pPr>
            <a:r>
              <a:rPr lang="zh-CN" altLang="en-US" sz="2400" dirty="0"/>
              <a:t>并发控制就是要用</a:t>
            </a:r>
            <a:r>
              <a:rPr lang="zh-CN" altLang="en-US" sz="2400" dirty="0">
                <a:solidFill>
                  <a:srgbClr val="FF00FF"/>
                </a:solidFill>
              </a:rPr>
              <a:t>正确的方式调度并发操作</a:t>
            </a:r>
            <a:r>
              <a:rPr lang="zh-CN" altLang="en-US" sz="2400" dirty="0"/>
              <a:t>，使一个用户事务的执行不受其他事务的干扰，从而避免造成数据的不一致性 </a:t>
            </a:r>
            <a:endParaRPr lang="zh-CN" altLang="en-US" sz="2400" dirty="0"/>
          </a:p>
          <a:p>
            <a:pPr eaLnBrk="1" hangingPunct="1">
              <a:lnSpc>
                <a:spcPct val="160000"/>
              </a:lnSpc>
            </a:pPr>
            <a:r>
              <a:rPr lang="zh-CN" altLang="en-US" sz="2400" dirty="0"/>
              <a:t>对数据库的应用有时允许某些不一致性，例如有些统计工作涉及数据量很大，读到一些“脏”数据对统计精度没什么影响，可以降低对一致性的要求以减少系统开销</a:t>
            </a:r>
            <a:r>
              <a:rPr lang="zh-CN" altLang="en-US" dirty="0"/>
              <a:t> </a:t>
            </a:r>
            <a:endParaRPr lang="en-US" altLang="zh-CN" dirty="0"/>
          </a:p>
          <a:p>
            <a:pPr eaLnBrk="1" hangingPunct="1">
              <a:lnSpc>
                <a:spcPct val="160000"/>
              </a:lnSpc>
            </a:pPr>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并发控制概述（续）</a:t>
            </a:r>
            <a:endParaRPr lang="zh-CN" altLang="en-US" sz="3600" dirty="0"/>
          </a:p>
        </p:txBody>
      </p:sp>
      <p:sp>
        <p:nvSpPr>
          <p:cNvPr id="23554" name="Rectangle 3"/>
          <p:cNvSpPr>
            <a:spLocks noGrp="1"/>
          </p:cNvSpPr>
          <p:nvPr>
            <p:ph type="body"/>
          </p:nvPr>
        </p:nvSpPr>
        <p:spPr>
          <a:xfrm>
            <a:off x="457200" y="1196975"/>
            <a:ext cx="8229600" cy="4697413"/>
          </a:xfrm>
          <a:ln/>
        </p:spPr>
        <p:txBody>
          <a:bodyPr vert="horz" wrap="square" lIns="91440" tIns="45720" rIns="91440" bIns="45720" anchor="t"/>
          <a:p>
            <a:pPr eaLnBrk="1" hangingPunct="1">
              <a:lnSpc>
                <a:spcPct val="170000"/>
              </a:lnSpc>
            </a:pPr>
            <a:r>
              <a:rPr lang="zh-CN" altLang="en-US" dirty="0"/>
              <a:t>并发控制的主要技术</a:t>
            </a:r>
            <a:endParaRPr lang="zh-CN" altLang="en-US" dirty="0"/>
          </a:p>
          <a:p>
            <a:pPr lvl="1" eaLnBrk="1" hangingPunct="1">
              <a:lnSpc>
                <a:spcPct val="170000"/>
              </a:lnSpc>
            </a:pPr>
            <a:r>
              <a:rPr lang="zh-CN" altLang="en-US" dirty="0"/>
              <a:t>封锁</a:t>
            </a:r>
            <a:r>
              <a:rPr lang="en-US" altLang="zh-CN" dirty="0"/>
              <a:t>(Locking)</a:t>
            </a:r>
            <a:endParaRPr lang="en-US" altLang="zh-CN" dirty="0"/>
          </a:p>
          <a:p>
            <a:pPr lvl="1" eaLnBrk="1" hangingPunct="1">
              <a:lnSpc>
                <a:spcPct val="170000"/>
              </a:lnSpc>
            </a:pPr>
            <a:r>
              <a:rPr lang="zh-CN" altLang="en-US" dirty="0"/>
              <a:t>时间戳</a:t>
            </a:r>
            <a:r>
              <a:rPr lang="en-US" altLang="zh-CN" dirty="0"/>
              <a:t>(Timestamp)</a:t>
            </a:r>
            <a:endParaRPr lang="en-US" altLang="zh-CN" dirty="0"/>
          </a:p>
          <a:p>
            <a:pPr lvl="1" eaLnBrk="1" hangingPunct="1">
              <a:lnSpc>
                <a:spcPct val="170000"/>
              </a:lnSpc>
            </a:pPr>
            <a:r>
              <a:rPr lang="zh-CN" altLang="en-US" dirty="0"/>
              <a:t>乐观控制法</a:t>
            </a:r>
            <a:endParaRPr lang="en-US" altLang="zh-CN" dirty="0"/>
          </a:p>
          <a:p>
            <a:pPr lvl="1" eaLnBrk="1" hangingPunct="1">
              <a:lnSpc>
                <a:spcPct val="170000"/>
              </a:lnSpc>
            </a:pPr>
            <a:r>
              <a:rPr lang="zh-CN" altLang="en-US" dirty="0"/>
              <a:t>多版本并发控制</a:t>
            </a:r>
            <a:r>
              <a:rPr lang="en-US" altLang="zh-CN" dirty="0"/>
              <a:t>(MVCC)</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24578"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solidFill>
                  <a:srgbClr val="0066FF"/>
                </a:solidFill>
              </a:rPr>
              <a:t>11.2  </a:t>
            </a:r>
            <a:r>
              <a:rPr lang="zh-CN" altLang="en-US" sz="2400" dirty="0">
                <a:solidFill>
                  <a:srgbClr val="0066FF"/>
                </a:solidFill>
              </a:rPr>
              <a:t>封锁</a:t>
            </a:r>
            <a:endParaRPr lang="en-US" altLang="zh-CN" sz="2400" dirty="0">
              <a:solidFill>
                <a:srgbClr val="0066FF"/>
              </a:solidFill>
            </a:endParaRPr>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11.2  </a:t>
            </a:r>
            <a:r>
              <a:rPr lang="zh-CN" altLang="en-US" sz="3600" dirty="0"/>
              <a:t>封锁</a:t>
            </a:r>
            <a:endParaRPr lang="zh-CN" altLang="en-US" sz="3600" dirty="0"/>
          </a:p>
        </p:txBody>
      </p:sp>
      <p:sp>
        <p:nvSpPr>
          <p:cNvPr id="25602" name="Rectangle 3"/>
          <p:cNvSpPr>
            <a:spLocks noGrp="1"/>
          </p:cNvSpPr>
          <p:nvPr>
            <p:ph type="body"/>
          </p:nvPr>
        </p:nvSpPr>
        <p:spPr>
          <a:xfrm>
            <a:off x="457200" y="1341438"/>
            <a:ext cx="8229600" cy="4983162"/>
          </a:xfrm>
          <a:ln/>
        </p:spPr>
        <p:txBody>
          <a:bodyPr vert="horz" wrap="square" lIns="91440" tIns="45720" rIns="91440" bIns="45720" anchor="t"/>
          <a:p>
            <a:pPr eaLnBrk="1" hangingPunct="1">
              <a:lnSpc>
                <a:spcPct val="150000"/>
              </a:lnSpc>
            </a:pPr>
            <a:r>
              <a:rPr lang="zh-CN" altLang="en-US" dirty="0"/>
              <a:t>什么是封锁</a:t>
            </a:r>
            <a:endParaRPr lang="zh-CN" altLang="en-US" dirty="0"/>
          </a:p>
          <a:p>
            <a:pPr eaLnBrk="1" hangingPunct="1">
              <a:lnSpc>
                <a:spcPct val="150000"/>
              </a:lnSpc>
            </a:pPr>
            <a:r>
              <a:rPr lang="zh-CN" altLang="en-US" dirty="0"/>
              <a:t>基本封锁类型</a:t>
            </a:r>
            <a:endParaRPr lang="zh-CN" altLang="en-US" dirty="0"/>
          </a:p>
          <a:p>
            <a:pPr eaLnBrk="1" hangingPunct="1">
              <a:lnSpc>
                <a:spcPct val="150000"/>
              </a:lnSpc>
            </a:pPr>
            <a:r>
              <a:rPr lang="zh-CN" altLang="en-US" dirty="0"/>
              <a:t>锁的相容矩阵</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什么是封锁</a:t>
            </a:r>
            <a:endParaRPr lang="zh-CN" altLang="en-US" sz="3600" dirty="0"/>
          </a:p>
        </p:txBody>
      </p:sp>
      <p:sp>
        <p:nvSpPr>
          <p:cNvPr id="26626"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200000"/>
              </a:lnSpc>
            </a:pPr>
            <a:r>
              <a:rPr lang="zh-CN" altLang="en-US" sz="2400" dirty="0"/>
              <a:t>封锁就是事务</a:t>
            </a:r>
            <a:r>
              <a:rPr lang="en-US" altLang="zh-CN" sz="2400" dirty="0"/>
              <a:t>T</a:t>
            </a:r>
            <a:r>
              <a:rPr lang="zh-CN" altLang="en-US" sz="2400" dirty="0"/>
              <a:t>在对某个数据对象（例如表、记录等）操作之前，先向系统发出请求，对其加锁</a:t>
            </a:r>
            <a:endParaRPr lang="zh-CN" altLang="en-US" sz="2400" dirty="0"/>
          </a:p>
          <a:p>
            <a:pPr eaLnBrk="1" hangingPunct="1">
              <a:lnSpc>
                <a:spcPct val="200000"/>
              </a:lnSpc>
            </a:pPr>
            <a:r>
              <a:rPr lang="zh-CN" altLang="en-US" sz="2400" dirty="0"/>
              <a:t>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释放它的锁之前，其它的事务不能更新此数据对象。</a:t>
            </a:r>
            <a:endParaRPr lang="zh-CN" altLang="en-US" sz="2400" dirty="0"/>
          </a:p>
          <a:p>
            <a:pPr eaLnBrk="1" hangingPunct="1">
              <a:lnSpc>
                <a:spcPct val="200000"/>
              </a:lnSpc>
            </a:pPr>
            <a:r>
              <a:rPr lang="zh-CN" altLang="en-US" sz="2400" dirty="0"/>
              <a:t>封锁是实现并发控制的一个非常重要的技术</a:t>
            </a:r>
            <a:endParaRPr lang="zh-CN" altLang="en-US" sz="2400" dirty="0"/>
          </a:p>
          <a:p>
            <a:pPr eaLnBrk="1" hangingPunct="1"/>
            <a:endParaRPr lang="en-US"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基本封锁类型</a:t>
            </a:r>
            <a:endParaRPr lang="zh-CN" altLang="en-US" sz="3600" dirty="0"/>
          </a:p>
        </p:txBody>
      </p:sp>
      <p:sp>
        <p:nvSpPr>
          <p:cNvPr id="27650" name="Rectangle 3"/>
          <p:cNvSpPr>
            <a:spLocks noGrp="1"/>
          </p:cNvSpPr>
          <p:nvPr>
            <p:ph type="body"/>
          </p:nvPr>
        </p:nvSpPr>
        <p:spPr>
          <a:xfrm>
            <a:off x="457200" y="1125538"/>
            <a:ext cx="8229600" cy="4840287"/>
          </a:xfrm>
          <a:ln/>
        </p:spPr>
        <p:txBody>
          <a:bodyPr vert="horz" wrap="square" lIns="91440" tIns="45720" rIns="91440" bIns="45720" anchor="t"/>
          <a:p>
            <a:pPr eaLnBrk="1" hangingPunct="1">
              <a:lnSpc>
                <a:spcPct val="190000"/>
              </a:lnSpc>
            </a:pPr>
            <a:r>
              <a:rPr lang="zh-CN" altLang="en-US" dirty="0"/>
              <a:t>一个事务对某个数据对象加锁后究竟拥有什么样的控制由封锁的类型决定。</a:t>
            </a:r>
            <a:endParaRPr lang="zh-CN" altLang="en-US" dirty="0"/>
          </a:p>
          <a:p>
            <a:pPr eaLnBrk="1" hangingPunct="1">
              <a:lnSpc>
                <a:spcPct val="190000"/>
              </a:lnSpc>
            </a:pPr>
            <a:r>
              <a:rPr lang="zh-CN" altLang="en-US" dirty="0"/>
              <a:t>基本封锁类型</a:t>
            </a:r>
            <a:endParaRPr lang="zh-CN" altLang="en-US" dirty="0"/>
          </a:p>
          <a:p>
            <a:pPr lvl="1" eaLnBrk="1" hangingPunct="1">
              <a:lnSpc>
                <a:spcPct val="190000"/>
              </a:lnSpc>
            </a:pPr>
            <a:r>
              <a:rPr lang="zh-CN" altLang="en-US" dirty="0"/>
              <a:t>排它锁（</a:t>
            </a:r>
            <a:r>
              <a:rPr lang="en-US" altLang="zh-CN" dirty="0"/>
              <a:t>Exclusive Locks</a:t>
            </a:r>
            <a:r>
              <a:rPr lang="zh-CN" altLang="en-US" dirty="0"/>
              <a:t>，简记为</a:t>
            </a:r>
            <a:r>
              <a:rPr lang="en-US" altLang="zh-CN" dirty="0"/>
              <a:t>X</a:t>
            </a:r>
            <a:r>
              <a:rPr lang="zh-CN" altLang="en-US" dirty="0"/>
              <a:t>锁）</a:t>
            </a:r>
            <a:endParaRPr lang="zh-CN" altLang="en-US" dirty="0"/>
          </a:p>
          <a:p>
            <a:pPr lvl="1" eaLnBrk="1" hangingPunct="1">
              <a:lnSpc>
                <a:spcPct val="190000"/>
              </a:lnSpc>
            </a:pPr>
            <a:r>
              <a:rPr lang="zh-CN" altLang="en-US" dirty="0"/>
              <a:t>共享锁（</a:t>
            </a:r>
            <a:r>
              <a:rPr lang="en-US" altLang="zh-CN" dirty="0"/>
              <a:t>Share Locks</a:t>
            </a:r>
            <a:r>
              <a:rPr lang="zh-CN" altLang="en-US" dirty="0"/>
              <a:t>，简记为</a:t>
            </a:r>
            <a:r>
              <a:rPr lang="en-US" altLang="zh-CN" dirty="0"/>
              <a:t>S</a:t>
            </a:r>
            <a:r>
              <a:rPr lang="zh-CN" altLang="en-US" dirty="0"/>
              <a:t>锁）</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排它锁</a:t>
            </a:r>
            <a:endParaRPr lang="zh-CN" altLang="en-US" sz="3600" dirty="0"/>
          </a:p>
        </p:txBody>
      </p:sp>
      <p:sp>
        <p:nvSpPr>
          <p:cNvPr id="28674"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50000"/>
              </a:lnSpc>
              <a:spcBef>
                <a:spcPct val="60000"/>
              </a:spcBef>
            </a:pPr>
            <a:r>
              <a:rPr lang="zh-CN" altLang="en-US" dirty="0"/>
              <a:t>排它锁又称为写锁</a:t>
            </a:r>
            <a:endParaRPr lang="zh-CN" altLang="en-US" dirty="0"/>
          </a:p>
          <a:p>
            <a:pPr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endParaRPr lang="zh-CN" altLang="en-US" dirty="0"/>
          </a:p>
          <a:p>
            <a:pPr eaLnBrk="1" hangingPunct="1">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共享锁</a:t>
            </a:r>
            <a:endParaRPr lang="zh-CN" altLang="en-US" sz="3600" dirty="0"/>
          </a:p>
        </p:txBody>
      </p:sp>
      <p:sp>
        <p:nvSpPr>
          <p:cNvPr id="29698"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50000"/>
              </a:lnSpc>
            </a:pPr>
            <a:r>
              <a:rPr lang="zh-CN" altLang="en-US" dirty="0"/>
              <a:t>共享锁又称为读锁</a:t>
            </a:r>
            <a:endParaRPr lang="zh-CN" altLang="en-US" dirty="0"/>
          </a:p>
          <a:p>
            <a:pPr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endParaRPr lang="zh-CN" altLang="en-US" dirty="0"/>
          </a:p>
          <a:p>
            <a:pPr eaLnBrk="1" hangingPunct="1">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endParaRPr lang="zh-CN" altLang="en-US" dirty="0"/>
          </a:p>
          <a:p>
            <a:pPr eaLnBrk="1" hangingPunct="1">
              <a:lnSpc>
                <a:spcPct val="110000"/>
              </a:lnSpc>
              <a:spcBef>
                <a:spcPct val="60000"/>
              </a:spcBef>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锁的相容矩阵</a:t>
            </a:r>
            <a:endParaRPr lang="zh-CN" altLang="en-US" sz="3600" dirty="0"/>
          </a:p>
        </p:txBody>
      </p:sp>
      <p:sp>
        <p:nvSpPr>
          <p:cNvPr id="30722" name="Text Box 4"/>
          <p:cNvSpPr txBox="1"/>
          <p:nvPr/>
        </p:nvSpPr>
        <p:spPr>
          <a:xfrm>
            <a:off x="2700338" y="4652963"/>
            <a:ext cx="2811462" cy="1108075"/>
          </a:xfrm>
          <a:prstGeom prst="rect">
            <a:avLst/>
          </a:prstGeom>
          <a:noFill/>
          <a:ln w="9525">
            <a:noFill/>
          </a:ln>
        </p:spPr>
        <p:txBody>
          <a:bodyPr anchor="t"/>
          <a:p>
            <a:pP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Y=Yes</a:t>
            </a:r>
            <a:r>
              <a:rPr lang="zh-CN" altLang="en-US" sz="2000" b="1" dirty="0">
                <a:latin typeface="Times New Roman" panose="02020603050405020304" pitchFamily="18" charset="0"/>
                <a:ea typeface="宋体" panose="02010600030101010101" pitchFamily="2" charset="-122"/>
              </a:rPr>
              <a:t>，相容的请求</a:t>
            </a:r>
            <a:endParaRPr lang="zh-CN" altLang="en-US" sz="3200" b="1" dirty="0">
              <a:latin typeface="Times New Roman" panose="02020603050405020304" pitchFamily="18" charset="0"/>
              <a:ea typeface="宋体" panose="02010600030101010101" pitchFamily="2" charset="-122"/>
            </a:endParaRPr>
          </a:p>
          <a:p>
            <a:pP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N=No</a:t>
            </a:r>
            <a:r>
              <a:rPr lang="zh-CN" altLang="en-US" sz="2000" b="1" dirty="0">
                <a:latin typeface="Times New Roman" panose="02020603050405020304" pitchFamily="18" charset="0"/>
                <a:ea typeface="宋体" panose="02010600030101010101" pitchFamily="2" charset="-122"/>
              </a:rPr>
              <a:t>，不相容的请求</a:t>
            </a:r>
            <a:endParaRPr lang="zh-CN" altLang="en-US" sz="6000" b="1" dirty="0">
              <a:latin typeface="Times New Roman" panose="02020603050405020304" pitchFamily="18" charset="0"/>
              <a:ea typeface="宋体" panose="02010600030101010101" pitchFamily="2" charset="-122"/>
            </a:endParaRPr>
          </a:p>
        </p:txBody>
      </p:sp>
      <p:sp>
        <p:nvSpPr>
          <p:cNvPr id="30723" name="Line 57"/>
          <p:cNvSpPr/>
          <p:nvPr/>
        </p:nvSpPr>
        <p:spPr>
          <a:xfrm>
            <a:off x="1116013" y="1557338"/>
            <a:ext cx="1727200" cy="863600"/>
          </a:xfrm>
          <a:prstGeom prst="line">
            <a:avLst/>
          </a:prstGeom>
          <a:ln w="31750" cap="flat" cmpd="sng">
            <a:solidFill>
              <a:srgbClr val="FF0000"/>
            </a:solidFill>
            <a:prstDash val="solid"/>
            <a:round/>
            <a:headEnd type="none" w="med" len="med"/>
            <a:tailEnd type="none" w="med" len="med"/>
          </a:ln>
        </p:spPr>
      </p:sp>
      <p:graphicFrame>
        <p:nvGraphicFramePr>
          <p:cNvPr id="59" name="表格 58"/>
          <p:cNvGraphicFramePr>
            <a:graphicFrameLocks noGrp="1"/>
          </p:cNvGraphicFramePr>
          <p:nvPr/>
        </p:nvGraphicFramePr>
        <p:xfrm>
          <a:off x="1116013" y="1557338"/>
          <a:ext cx="6829425" cy="2820988"/>
        </p:xfrm>
        <a:graphic>
          <a:graphicData uri="http://schemas.openxmlformats.org/drawingml/2006/table">
            <a:tbl>
              <a:tblPr firstRow="1" bandRow="1">
                <a:tableStyleId>{5C22544A-7EE6-4342-B048-85BDC9FD1C3A}</a:tableStyleId>
              </a:tblPr>
              <a:tblGrid>
                <a:gridCol w="1707356"/>
                <a:gridCol w="1707356"/>
                <a:gridCol w="1707356"/>
                <a:gridCol w="1707356"/>
              </a:tblGrid>
              <a:tr h="82295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chemeClr val="tx1"/>
                          </a:solidFill>
                        </a:rPr>
                        <a:t>T</a:t>
                      </a:r>
                      <a:r>
                        <a:rPr lang="en-US" altLang="zh-CN" sz="2400" b="1" baseline="-25000" dirty="0" smtClean="0">
                          <a:solidFill>
                            <a:schemeClr val="tx1"/>
                          </a:solidFill>
                        </a:rPr>
                        <a:t>1</a:t>
                      </a:r>
                      <a:endParaRPr lang="en-US" altLang="zh-CN" sz="2400" b="1" baseline="-250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endParaRPr lang="en-US" altLang="zh-CN" sz="2400" b="1" dirty="0" smtClean="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smtClean="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r>
              <a:tr h="666012">
                <a:tc>
                  <a:txBody>
                    <a:bodyPr/>
                    <a:lstStyle/>
                    <a:p>
                      <a:pPr algn="ctr"/>
                      <a:r>
                        <a:rPr lang="en-US" altLang="zh-CN" sz="2400" b="1" dirty="0" smtClean="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r>
              <a:tr h="666012">
                <a:tc>
                  <a:txBody>
                    <a:bodyPr/>
                    <a:lstStyle/>
                    <a:p>
                      <a:pPr algn="ctr"/>
                      <a:r>
                        <a:rPr lang="en-US" altLang="zh-CN" sz="2400" b="1" dirty="0" smtClean="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r>
              <a:tr h="666012">
                <a:tc>
                  <a:txBody>
                    <a:bodyPr/>
                    <a:lstStyle/>
                    <a:p>
                      <a:pPr algn="ctr"/>
                      <a:r>
                        <a:rPr lang="en-US" altLang="zh-CN" sz="2400" b="1" dirty="0" smtClean="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smtClean="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r>
            </a:tbl>
          </a:graphicData>
        </a:graphic>
      </p:graphicFrame>
      <p:sp>
        <p:nvSpPr>
          <p:cNvPr id="30751" name="TextBox 59"/>
          <p:cNvSpPr txBox="1"/>
          <p:nvPr/>
        </p:nvSpPr>
        <p:spPr>
          <a:xfrm>
            <a:off x="1187450" y="1844675"/>
            <a:ext cx="427038" cy="400050"/>
          </a:xfrm>
          <a:prstGeom prst="rect">
            <a:avLst/>
          </a:prstGeom>
          <a:noFill/>
          <a:ln w="9525">
            <a:noFill/>
          </a:ln>
        </p:spPr>
        <p:txBody>
          <a:bodyPr wrap="none" anchor="t">
            <a:spAutoFit/>
          </a:bodyPr>
          <a:p>
            <a:r>
              <a:rPr lang="en-US" altLang="zh-CN" sz="2000" b="1" dirty="0">
                <a:latin typeface="Arial" panose="020B0604020202020204" pitchFamily="34" charset="0"/>
                <a:ea typeface="宋体" panose="02010600030101010101" pitchFamily="2" charset="-122"/>
              </a:rPr>
              <a:t>T</a:t>
            </a:r>
            <a:r>
              <a:rPr lang="en-US" altLang="zh-CN" b="1" baseline="-25000" dirty="0">
                <a:latin typeface="Arial" panose="020B0604020202020204" pitchFamily="34" charset="0"/>
                <a:ea typeface="宋体" panose="02010600030101010101" pitchFamily="2" charset="-122"/>
              </a:rPr>
              <a:t>2</a:t>
            </a:r>
            <a:endParaRPr lang="zh-CN" altLang="en-US" b="1" baseline="-25000"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174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锁的相容矩阵（续）</a:t>
            </a:r>
            <a:endParaRPr lang="zh-CN" altLang="en-US" sz="3600" dirty="0"/>
          </a:p>
        </p:txBody>
      </p:sp>
      <p:sp>
        <p:nvSpPr>
          <p:cNvPr id="32771" name="Rectangle 3"/>
          <p:cNvSpPr>
            <a:spLocks noGrp="1" noChangeArrowheads="1"/>
          </p:cNvSpPr>
          <p:nvPr>
            <p:ph type="body" idx="1"/>
          </p:nvPr>
        </p:nvSpPr>
        <p:spPr>
          <a:xfrm>
            <a:off x="457200" y="1052513"/>
            <a:ext cx="8229600" cy="4913313"/>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0"/>
              </a:spcBef>
              <a:spcAft>
                <a:spcPct val="0"/>
              </a:spcAft>
              <a:buClr>
                <a:schemeClr val="accent1"/>
              </a:buClr>
              <a:buSzPct val="100000"/>
              <a:buFont typeface="Wingdings" panose="05000000000000000000" pitchFamily="2" charset="2"/>
              <a:buNone/>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在锁的相容矩阵中：</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最左边一列表示事务</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a:t>
            </a:r>
            <a:r>
              <a:rPr kumimoji="0" lang="en-US" altLang="zh-CN" sz="2400" b="1" i="0" u="none" strike="noStrike" kern="0" cap="none" spc="0" normalizeH="0" baseline="-25000" noProof="0" dirty="0" smtClean="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已经获得的数据对象上的锁的类型，其中横线表示没有加锁。</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0"/>
              </a:spcBef>
              <a:spcAft>
                <a:spcPct val="0"/>
              </a:spcAft>
              <a:buClrTx/>
              <a:buSzPct val="100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最上面一行表示另一事务</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对同一数据对象发出的封锁请求。</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0"/>
              </a:spcBef>
              <a:spcAft>
                <a:spcPct val="0"/>
              </a:spcAft>
              <a:buClrTx/>
              <a:buSzPct val="100000"/>
              <a:buFont typeface="Wingdings" panose="05000000000000000000" pitchFamily="2" charset="2"/>
              <a:buChar char="v"/>
              <a:defRPr/>
            </a:pP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2</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的封锁请求能否被满足用矩阵中的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Y</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N</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表示</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50000"/>
              </a:lnSpc>
              <a:spcBef>
                <a:spcPct val="0"/>
              </a:spcBef>
              <a:spcAft>
                <a:spcPct val="0"/>
              </a:spcAft>
              <a:buClrTx/>
              <a:buSzPct val="100000"/>
              <a:buFont typeface="Wingdings" panose="05000000000000000000" pitchFamily="2" charset="2"/>
              <a:buChar char="n"/>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Y</a:t>
            </a:r>
            <a:r>
              <a:rPr kumimoji="0" lang="zh-CN" altLang="en-US" sz="2200" b="1" i="0" u="none" strike="noStrike" kern="0" cap="none" spc="0" normalizeH="0" baseline="0" noProof="0" dirty="0" smtClean="0">
                <a:ln>
                  <a:noFill/>
                </a:ln>
                <a:solidFill>
                  <a:schemeClr val="tx1"/>
                </a:solidFill>
                <a:effectLst/>
                <a:uLnTx/>
                <a:uFillTx/>
                <a:latin typeface="+mn-lt"/>
                <a:ea typeface="+mn-ea"/>
              </a:rPr>
              <a:t>表示事务</a:t>
            </a:r>
            <a:r>
              <a:rPr kumimoji="0" lang="en-US" altLang="zh-CN" sz="2200" b="1" i="0" u="none" strike="noStrike" kern="0" cap="none" spc="0" normalizeH="0" baseline="0" noProof="0" dirty="0" smtClean="0">
                <a:ln>
                  <a:noFill/>
                </a:ln>
                <a:solidFill>
                  <a:schemeClr val="tx1"/>
                </a:solidFill>
                <a:effectLst/>
                <a:uLnTx/>
                <a:uFillTx/>
                <a:latin typeface="+mn-lt"/>
                <a:ea typeface="+mn-ea"/>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2</a:t>
            </a:r>
            <a:r>
              <a:rPr kumimoji="0" lang="zh-CN" altLang="en-US" sz="2200" b="1" i="0" u="none" strike="noStrike" kern="0" cap="none" spc="0" normalizeH="0" baseline="0" noProof="0" dirty="0" smtClean="0">
                <a:ln>
                  <a:noFill/>
                </a:ln>
                <a:solidFill>
                  <a:schemeClr val="tx1"/>
                </a:solidFill>
                <a:effectLst/>
                <a:uLnTx/>
                <a:uFillTx/>
                <a:latin typeface="+mn-lt"/>
                <a:ea typeface="+mn-ea"/>
              </a:rPr>
              <a:t>的封锁要求与</a:t>
            </a:r>
            <a:r>
              <a:rPr kumimoji="0" lang="en-US" altLang="zh-CN" sz="2200" b="1" i="0" u="none" strike="noStrike" kern="0" cap="none" spc="0" normalizeH="0" baseline="0" noProof="0" dirty="0" smtClean="0">
                <a:ln>
                  <a:noFill/>
                </a:ln>
                <a:solidFill>
                  <a:schemeClr val="tx1"/>
                </a:solidFill>
                <a:effectLst/>
                <a:uLnTx/>
                <a:uFillTx/>
                <a:latin typeface="+mn-lt"/>
                <a:ea typeface="+mn-ea"/>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1</a:t>
            </a:r>
            <a:r>
              <a:rPr kumimoji="0" lang="zh-CN" altLang="en-US" sz="2200" b="1" i="0" u="none" strike="noStrike" kern="0" cap="none" spc="0" normalizeH="0" baseline="0" noProof="0" dirty="0" smtClean="0">
                <a:ln>
                  <a:noFill/>
                </a:ln>
                <a:solidFill>
                  <a:schemeClr val="tx1"/>
                </a:solidFill>
                <a:effectLst/>
                <a:uLnTx/>
                <a:uFillTx/>
                <a:latin typeface="+mn-lt"/>
                <a:ea typeface="+mn-ea"/>
              </a:rPr>
              <a:t>已持有的锁相容，封锁请求可以满足</a:t>
            </a:r>
            <a:endParaRPr kumimoji="0" lang="zh-CN" altLang="en-US" sz="22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50000"/>
              </a:lnSpc>
              <a:spcBef>
                <a:spcPct val="0"/>
              </a:spcBef>
              <a:spcAft>
                <a:spcPct val="0"/>
              </a:spcAft>
              <a:buClrTx/>
              <a:buSzPct val="100000"/>
              <a:buFont typeface="Wingdings" panose="05000000000000000000" pitchFamily="2" charset="2"/>
              <a:buChar char="n"/>
              <a:defRPr/>
            </a:pPr>
            <a:r>
              <a:rPr kumimoji="0" lang="en-US" altLang="zh-CN" sz="2200" b="1" i="0" u="none" strike="noStrike" kern="0" cap="none" spc="0" normalizeH="0" baseline="0" noProof="0" dirty="0" smtClean="0">
                <a:ln>
                  <a:noFill/>
                </a:ln>
                <a:solidFill>
                  <a:schemeClr val="tx1"/>
                </a:solidFill>
                <a:effectLst/>
                <a:uLnTx/>
                <a:uFillTx/>
                <a:latin typeface="+mn-lt"/>
                <a:ea typeface="+mn-ea"/>
              </a:rPr>
              <a:t>N</a:t>
            </a:r>
            <a:r>
              <a:rPr kumimoji="0" lang="zh-CN" altLang="en-US" sz="2200" b="1" i="0" u="none" strike="noStrike" kern="0" cap="none" spc="0" normalizeH="0" baseline="0" noProof="0" dirty="0" smtClean="0">
                <a:ln>
                  <a:noFill/>
                </a:ln>
                <a:solidFill>
                  <a:schemeClr val="tx1"/>
                </a:solidFill>
                <a:effectLst/>
                <a:uLnTx/>
                <a:uFillTx/>
                <a:latin typeface="+mn-lt"/>
                <a:ea typeface="+mn-ea"/>
              </a:rPr>
              <a:t>表示</a:t>
            </a:r>
            <a:r>
              <a:rPr kumimoji="0" lang="en-US" altLang="zh-CN" sz="2200" b="1" i="0" u="none" strike="noStrike" kern="0" cap="none" spc="0" normalizeH="0" baseline="0" noProof="0" dirty="0" smtClean="0">
                <a:ln>
                  <a:noFill/>
                </a:ln>
                <a:solidFill>
                  <a:schemeClr val="tx1"/>
                </a:solidFill>
                <a:effectLst/>
                <a:uLnTx/>
                <a:uFillTx/>
                <a:latin typeface="+mn-lt"/>
                <a:ea typeface="+mn-ea"/>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2</a:t>
            </a:r>
            <a:r>
              <a:rPr kumimoji="0" lang="zh-CN" altLang="en-US" sz="2200" b="1" i="0" u="none" strike="noStrike" kern="0" cap="none" spc="0" normalizeH="0" baseline="0" noProof="0" dirty="0" smtClean="0">
                <a:ln>
                  <a:noFill/>
                </a:ln>
                <a:solidFill>
                  <a:schemeClr val="tx1"/>
                </a:solidFill>
                <a:effectLst/>
                <a:uLnTx/>
                <a:uFillTx/>
                <a:latin typeface="+mn-lt"/>
                <a:ea typeface="+mn-ea"/>
              </a:rPr>
              <a:t>的封锁请求与</a:t>
            </a:r>
            <a:r>
              <a:rPr kumimoji="0" lang="en-US" altLang="zh-CN" sz="2200" b="1" i="0" u="none" strike="noStrike" kern="0" cap="none" spc="0" normalizeH="0" baseline="0" noProof="0" dirty="0" smtClean="0">
                <a:ln>
                  <a:noFill/>
                </a:ln>
                <a:solidFill>
                  <a:schemeClr val="tx1"/>
                </a:solidFill>
                <a:effectLst/>
                <a:uLnTx/>
                <a:uFillTx/>
                <a:latin typeface="+mn-lt"/>
                <a:ea typeface="+mn-ea"/>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1</a:t>
            </a:r>
            <a:r>
              <a:rPr kumimoji="0" lang="zh-CN" altLang="en-US" sz="2200" b="1" i="0" u="none" strike="noStrike" kern="0" cap="none" spc="0" normalizeH="0" baseline="0" noProof="0" dirty="0" smtClean="0">
                <a:ln>
                  <a:noFill/>
                </a:ln>
                <a:solidFill>
                  <a:schemeClr val="tx1"/>
                </a:solidFill>
                <a:effectLst/>
                <a:uLnTx/>
                <a:uFillTx/>
                <a:latin typeface="+mn-lt"/>
                <a:ea typeface="+mn-ea"/>
              </a:rPr>
              <a:t>已持有的锁冲突，</a:t>
            </a:r>
            <a:r>
              <a:rPr kumimoji="0" lang="en-US" altLang="zh-CN" sz="2200" b="1" i="0" u="none" strike="noStrike" kern="0" cap="none" spc="0" normalizeH="0" baseline="0" noProof="0" dirty="0" smtClean="0">
                <a:ln>
                  <a:noFill/>
                </a:ln>
                <a:solidFill>
                  <a:schemeClr val="tx1"/>
                </a:solidFill>
                <a:effectLst/>
                <a:uLnTx/>
                <a:uFillTx/>
                <a:latin typeface="+mn-lt"/>
                <a:ea typeface="+mn-ea"/>
              </a:rPr>
              <a:t>T</a:t>
            </a:r>
            <a:r>
              <a:rPr kumimoji="0" lang="en-US" altLang="zh-CN" sz="2400" b="1" i="0" u="none" strike="noStrike" kern="0" cap="none" spc="0" normalizeH="0" baseline="-25000" noProof="0" dirty="0">
                <a:ln>
                  <a:noFill/>
                </a:ln>
                <a:solidFill>
                  <a:schemeClr val="tx1"/>
                </a:solidFill>
                <a:effectLst/>
                <a:uLnTx/>
                <a:uFillTx/>
                <a:latin typeface="+mn-lt"/>
                <a:ea typeface="+mn-ea"/>
                <a:cs typeface="+mn-cs"/>
              </a:rPr>
              <a:t>2</a:t>
            </a:r>
            <a:r>
              <a:rPr kumimoji="0" lang="zh-CN" altLang="en-US" sz="2200" b="1" i="0" u="none" strike="noStrike" kern="0" cap="none" spc="0" normalizeH="0" baseline="0" noProof="0" dirty="0" smtClean="0">
                <a:ln>
                  <a:noFill/>
                </a:ln>
                <a:solidFill>
                  <a:schemeClr val="tx1"/>
                </a:solidFill>
                <a:effectLst/>
                <a:uLnTx/>
                <a:uFillTx/>
                <a:latin typeface="+mn-lt"/>
                <a:ea typeface="+mn-ea"/>
              </a:rPr>
              <a:t>的请求被拒绝</a:t>
            </a:r>
            <a:endParaRPr kumimoji="0" lang="zh-CN" altLang="en-US" sz="20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914400" y="122238"/>
            <a:ext cx="7391400" cy="563562"/>
          </a:xfrm>
          <a:ln/>
        </p:spPr>
        <p:txBody>
          <a:bodyPr vert="horz" wrap="square" lIns="91440" tIns="45720" rIns="91440" bIns="45720" anchor="ctr"/>
          <a:p>
            <a:pPr eaLnBrk="1" hangingPunct="1"/>
            <a:r>
              <a:rPr lang="en-US" altLang="zh-CN" sz="3600" dirty="0"/>
              <a:t> </a:t>
            </a:r>
            <a:r>
              <a:rPr lang="zh-CN" altLang="en-US" sz="3600" dirty="0"/>
              <a:t>并发控制（续）</a:t>
            </a:r>
            <a:endParaRPr lang="zh-CN" altLang="en-US" sz="3600" dirty="0"/>
          </a:p>
        </p:txBody>
      </p:sp>
      <p:sp>
        <p:nvSpPr>
          <p:cNvPr id="5122" name="Rectangle 3"/>
          <p:cNvSpPr>
            <a:spLocks noGrp="1"/>
          </p:cNvSpPr>
          <p:nvPr>
            <p:ph type="body"/>
          </p:nvPr>
        </p:nvSpPr>
        <p:spPr>
          <a:xfrm>
            <a:off x="457200" y="1196975"/>
            <a:ext cx="6346825" cy="4495800"/>
          </a:xfrm>
          <a:ln/>
        </p:spPr>
        <p:txBody>
          <a:bodyPr vert="horz" wrap="square" lIns="91440" tIns="45720" rIns="91440" bIns="45720" anchor="t"/>
          <a:p>
            <a:pPr algn="just" eaLnBrk="1" hangingPunct="1">
              <a:lnSpc>
                <a:spcPct val="150000"/>
              </a:lnSpc>
            </a:pPr>
            <a:r>
              <a:rPr lang="zh-CN" altLang="en-US" dirty="0"/>
              <a:t>多事务执行方式 </a:t>
            </a:r>
            <a:endParaRPr lang="zh-CN" altLang="en-US" dirty="0"/>
          </a:p>
          <a:p>
            <a:pPr algn="just" eaLnBrk="1" hangingPunct="1">
              <a:lnSpc>
                <a:spcPct val="150000"/>
              </a:lnSpc>
              <a:spcBef>
                <a:spcPct val="50000"/>
              </a:spcBef>
              <a:buNone/>
            </a:pPr>
            <a:r>
              <a:rPr lang="zh-CN" altLang="en-US" sz="2400" dirty="0"/>
              <a:t>  （</a:t>
            </a:r>
            <a:r>
              <a:rPr lang="en-US" altLang="zh-CN" sz="2400" dirty="0"/>
              <a:t>1</a:t>
            </a:r>
            <a:r>
              <a:rPr lang="zh-CN" altLang="en-US" sz="2400" dirty="0"/>
              <a:t>）事务串行执行</a:t>
            </a:r>
            <a:endParaRPr lang="zh-CN" altLang="en-US" sz="2400" dirty="0"/>
          </a:p>
          <a:p>
            <a:pPr lvl="1" algn="just" eaLnBrk="1" hangingPunct="1">
              <a:lnSpc>
                <a:spcPct val="150000"/>
              </a:lnSpc>
              <a:spcBef>
                <a:spcPct val="50000"/>
              </a:spcBef>
            </a:pPr>
            <a:r>
              <a:rPr lang="zh-CN" altLang="en-US" dirty="0"/>
              <a:t>每个时刻只有一个事务运行，其他事务必须等到这个事务结束以后方能运行</a:t>
            </a:r>
            <a:endParaRPr lang="zh-CN" altLang="en-US" dirty="0"/>
          </a:p>
          <a:p>
            <a:pPr lvl="1" algn="just" eaLnBrk="1" hangingPunct="1">
              <a:lnSpc>
                <a:spcPct val="150000"/>
              </a:lnSpc>
              <a:spcBef>
                <a:spcPct val="50000"/>
              </a:spcBef>
            </a:pPr>
            <a:r>
              <a:rPr lang="zh-CN" altLang="en-US" dirty="0"/>
              <a:t>不能充分利用系统资源，发挥数据库共享资源的特点</a:t>
            </a:r>
            <a:endParaRPr lang="zh-CN" altLang="en-US" dirty="0"/>
          </a:p>
        </p:txBody>
      </p:sp>
      <p:sp>
        <p:nvSpPr>
          <p:cNvPr id="5123" name="Line 10"/>
          <p:cNvSpPr/>
          <p:nvPr/>
        </p:nvSpPr>
        <p:spPr>
          <a:xfrm>
            <a:off x="7740650" y="2276475"/>
            <a:ext cx="0" cy="3024188"/>
          </a:xfrm>
          <a:prstGeom prst="line">
            <a:avLst/>
          </a:prstGeom>
          <a:ln w="25400" cap="flat" cmpd="sng">
            <a:solidFill>
              <a:schemeClr val="tx1"/>
            </a:solidFill>
            <a:prstDash val="solid"/>
            <a:round/>
            <a:headEnd type="none" w="med" len="med"/>
            <a:tailEnd type="none" w="med" len="med"/>
          </a:ln>
        </p:spPr>
      </p:sp>
      <p:sp>
        <p:nvSpPr>
          <p:cNvPr id="5124" name="Line 11"/>
          <p:cNvSpPr/>
          <p:nvPr/>
        </p:nvSpPr>
        <p:spPr>
          <a:xfrm>
            <a:off x="7740650" y="3716338"/>
            <a:ext cx="215900" cy="0"/>
          </a:xfrm>
          <a:prstGeom prst="line">
            <a:avLst/>
          </a:prstGeom>
          <a:ln w="25400" cap="flat" cmpd="sng">
            <a:solidFill>
              <a:schemeClr val="tx1"/>
            </a:solidFill>
            <a:prstDash val="solid"/>
            <a:round/>
            <a:headEnd type="none" w="med" len="med"/>
            <a:tailEnd type="none" w="med" len="med"/>
          </a:ln>
        </p:spPr>
      </p:sp>
      <p:sp>
        <p:nvSpPr>
          <p:cNvPr id="5125" name="Line 12"/>
          <p:cNvSpPr/>
          <p:nvPr/>
        </p:nvSpPr>
        <p:spPr>
          <a:xfrm>
            <a:off x="7740650" y="4652963"/>
            <a:ext cx="215900" cy="0"/>
          </a:xfrm>
          <a:prstGeom prst="line">
            <a:avLst/>
          </a:prstGeom>
          <a:ln w="25400" cap="flat" cmpd="sng">
            <a:solidFill>
              <a:schemeClr val="tx1"/>
            </a:solidFill>
            <a:prstDash val="solid"/>
            <a:round/>
            <a:headEnd type="none" w="med" len="med"/>
            <a:tailEnd type="none" w="med" len="med"/>
          </a:ln>
        </p:spPr>
      </p:sp>
      <p:sp>
        <p:nvSpPr>
          <p:cNvPr id="5126" name="Text Box 13"/>
          <p:cNvSpPr txBox="1"/>
          <p:nvPr/>
        </p:nvSpPr>
        <p:spPr>
          <a:xfrm>
            <a:off x="7739063" y="2846388"/>
            <a:ext cx="415925" cy="369887"/>
          </a:xfrm>
          <a:prstGeom prst="rect">
            <a:avLst/>
          </a:prstGeom>
          <a:noFill/>
          <a:ln w="9525">
            <a:noFill/>
          </a:ln>
        </p:spPr>
        <p:txBody>
          <a:bodyPr wrap="none" anchor="t">
            <a:spAutoFit/>
          </a:bodyPr>
          <a:p>
            <a:pPr marL="342900" indent="-342900" algn="ct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1</a:t>
            </a:r>
            <a:endParaRPr lang="en-US" altLang="zh-CN" b="1" baseline="-25000" dirty="0">
              <a:latin typeface="Times New Roman" panose="02020603050405020304" pitchFamily="18" charset="0"/>
              <a:ea typeface="宋体" panose="02010600030101010101" pitchFamily="2" charset="-122"/>
            </a:endParaRPr>
          </a:p>
        </p:txBody>
      </p:sp>
      <p:sp>
        <p:nvSpPr>
          <p:cNvPr id="5127" name="Text Box 14"/>
          <p:cNvSpPr txBox="1"/>
          <p:nvPr/>
        </p:nvSpPr>
        <p:spPr>
          <a:xfrm>
            <a:off x="7758113" y="3860800"/>
            <a:ext cx="415925" cy="369888"/>
          </a:xfrm>
          <a:prstGeom prst="rect">
            <a:avLst/>
          </a:prstGeom>
          <a:noFill/>
          <a:ln w="9525">
            <a:noFill/>
          </a:ln>
        </p:spPr>
        <p:txBody>
          <a:bodyPr wrap="none" anchor="t">
            <a:spAutoFit/>
          </a:bodyPr>
          <a:p>
            <a:pPr marL="342900" indent="-342900" algn="ct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2</a:t>
            </a:r>
            <a:endParaRPr lang="en-US" altLang="zh-CN" b="1" baseline="-25000" dirty="0">
              <a:latin typeface="Times New Roman" panose="02020603050405020304" pitchFamily="18" charset="0"/>
              <a:ea typeface="宋体" panose="02010600030101010101" pitchFamily="2" charset="-122"/>
            </a:endParaRPr>
          </a:p>
        </p:txBody>
      </p:sp>
      <p:sp>
        <p:nvSpPr>
          <p:cNvPr id="5128" name="Text Box 15"/>
          <p:cNvSpPr txBox="1"/>
          <p:nvPr/>
        </p:nvSpPr>
        <p:spPr>
          <a:xfrm>
            <a:off x="7758113" y="4724400"/>
            <a:ext cx="415925" cy="369888"/>
          </a:xfrm>
          <a:prstGeom prst="rect">
            <a:avLst/>
          </a:prstGeom>
          <a:noFill/>
          <a:ln w="9525">
            <a:noFill/>
          </a:ln>
        </p:spPr>
        <p:txBody>
          <a:bodyPr wrap="none" anchor="t">
            <a:spAutoFit/>
          </a:bodyPr>
          <a:p>
            <a:pPr marL="342900" indent="-342900" algn="ctr">
              <a:buFont typeface="Wingdings" panose="05000000000000000000" pitchFamily="2" charset="2"/>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3</a:t>
            </a:r>
            <a:endParaRPr lang="en-US" altLang="zh-CN" b="1" baseline="-25000" dirty="0">
              <a:latin typeface="Times New Roman" panose="02020603050405020304" pitchFamily="18" charset="0"/>
              <a:ea typeface="宋体" panose="02010600030101010101" pitchFamily="2" charset="-122"/>
            </a:endParaRPr>
          </a:p>
        </p:txBody>
      </p:sp>
      <p:sp>
        <p:nvSpPr>
          <p:cNvPr id="5129" name="Text Box 16"/>
          <p:cNvSpPr txBox="1"/>
          <p:nvPr/>
        </p:nvSpPr>
        <p:spPr>
          <a:xfrm>
            <a:off x="6516688" y="5589588"/>
            <a:ext cx="2241550"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事务的串行执行方式</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32770"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solidFill>
                  <a:srgbClr val="0066FF"/>
                </a:solidFill>
              </a:rPr>
              <a:t>11.3 </a:t>
            </a:r>
            <a:r>
              <a:rPr lang="zh-CN" altLang="en-US" sz="2400" dirty="0">
                <a:solidFill>
                  <a:srgbClr val="0066FF"/>
                </a:solidFill>
              </a:rPr>
              <a:t> 封锁协议</a:t>
            </a:r>
            <a:endParaRPr lang="zh-CN" altLang="en-US" sz="2400" dirty="0">
              <a:solidFill>
                <a:srgbClr val="0066FF"/>
              </a:solidFill>
            </a:endParaRPr>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11.3  </a:t>
            </a:r>
            <a:r>
              <a:rPr lang="zh-CN" altLang="en-US" sz="3600" dirty="0"/>
              <a:t>封锁协议</a:t>
            </a:r>
            <a:endParaRPr lang="zh-CN" altLang="en-US" sz="3600" dirty="0"/>
          </a:p>
        </p:txBody>
      </p:sp>
      <p:sp>
        <p:nvSpPr>
          <p:cNvPr id="33794" name="Rectangle 3"/>
          <p:cNvSpPr>
            <a:spLocks noGrp="1"/>
          </p:cNvSpPr>
          <p:nvPr>
            <p:ph type="body"/>
          </p:nvPr>
        </p:nvSpPr>
        <p:spPr>
          <a:xfrm>
            <a:off x="457200" y="1052513"/>
            <a:ext cx="8229600" cy="4640262"/>
          </a:xfrm>
          <a:ln/>
        </p:spPr>
        <p:txBody>
          <a:bodyPr vert="horz" wrap="square" lIns="91440" tIns="45720" rIns="91440" bIns="45720" anchor="t"/>
          <a:p>
            <a:pPr eaLnBrk="1" hangingPunct="1">
              <a:lnSpc>
                <a:spcPct val="150000"/>
              </a:lnSpc>
              <a:spcBef>
                <a:spcPct val="0"/>
              </a:spcBef>
            </a:pPr>
            <a:r>
              <a:rPr lang="zh-CN" altLang="en-US" dirty="0"/>
              <a:t>什么是封锁协议</a:t>
            </a:r>
            <a:endParaRPr lang="zh-CN" altLang="en-US" dirty="0"/>
          </a:p>
          <a:p>
            <a:pPr lvl="1">
              <a:lnSpc>
                <a:spcPct val="150000"/>
              </a:lnSpc>
              <a:spcBef>
                <a:spcPct val="0"/>
              </a:spcBef>
            </a:pPr>
            <a:r>
              <a:rPr lang="zh-CN" altLang="en-US" dirty="0"/>
              <a:t>在运用</a:t>
            </a:r>
            <a:r>
              <a:rPr lang="en-US" altLang="zh-CN" dirty="0"/>
              <a:t>X</a:t>
            </a:r>
            <a:r>
              <a:rPr lang="zh-CN" altLang="en-US" dirty="0"/>
              <a:t>锁和</a:t>
            </a:r>
            <a:r>
              <a:rPr lang="en-US" altLang="zh-CN" dirty="0"/>
              <a:t>S</a:t>
            </a:r>
            <a:r>
              <a:rPr lang="zh-CN" altLang="en-US" dirty="0"/>
              <a:t>锁对数据对象加锁时，需要约定一些规则，这些规则为封锁协议（</a:t>
            </a:r>
            <a:r>
              <a:rPr lang="en-US" altLang="zh-CN" dirty="0"/>
              <a:t>Locking Protocol</a:t>
            </a:r>
            <a:r>
              <a:rPr lang="zh-CN" altLang="en-US" dirty="0"/>
              <a:t>）。 </a:t>
            </a:r>
            <a:endParaRPr lang="zh-CN" altLang="en-US" sz="3200" dirty="0"/>
          </a:p>
          <a:p>
            <a:pPr lvl="2">
              <a:lnSpc>
                <a:spcPct val="150000"/>
              </a:lnSpc>
              <a:spcBef>
                <a:spcPct val="0"/>
              </a:spcBef>
              <a:buSzPct val="87000"/>
              <a:buFont typeface="Wingdings" panose="05000000000000000000" pitchFamily="2" charset="2"/>
              <a:buChar char="l"/>
            </a:pPr>
            <a:r>
              <a:rPr lang="zh-CN" altLang="en-US" sz="2200" dirty="0"/>
              <a:t>何时申请</a:t>
            </a:r>
            <a:r>
              <a:rPr lang="en-US" altLang="zh-CN" sz="2200" dirty="0"/>
              <a:t>X</a:t>
            </a:r>
            <a:r>
              <a:rPr lang="zh-CN" altLang="en-US" sz="2200" dirty="0"/>
              <a:t>锁或</a:t>
            </a:r>
            <a:r>
              <a:rPr lang="en-US" altLang="zh-CN" sz="2200" dirty="0"/>
              <a:t>S</a:t>
            </a:r>
            <a:r>
              <a:rPr lang="zh-CN" altLang="en-US" sz="2200" dirty="0"/>
              <a:t>锁</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持锁时间</a:t>
            </a:r>
            <a:endParaRPr lang="zh-CN" altLang="en-US" sz="2200" dirty="0"/>
          </a:p>
          <a:p>
            <a:pPr lvl="2">
              <a:lnSpc>
                <a:spcPct val="150000"/>
              </a:lnSpc>
              <a:spcBef>
                <a:spcPct val="0"/>
              </a:spcBef>
              <a:buSzPct val="87000"/>
              <a:buFont typeface="Wingdings" panose="05000000000000000000" pitchFamily="2" charset="2"/>
              <a:buChar char="l"/>
            </a:pPr>
            <a:r>
              <a:rPr lang="zh-CN" altLang="en-US" sz="2200" dirty="0"/>
              <a:t>何时释放</a:t>
            </a:r>
            <a:endParaRPr lang="zh-CN" altLang="en-US" sz="2200" dirty="0"/>
          </a:p>
          <a:p>
            <a:pPr lvl="1">
              <a:lnSpc>
                <a:spcPct val="150000"/>
              </a:lnSpc>
              <a:spcBef>
                <a:spcPct val="0"/>
              </a:spcBef>
            </a:pPr>
            <a:r>
              <a:rPr lang="zh-CN" altLang="en-US" dirty="0"/>
              <a:t>对封锁方式规定不同的规则，就形成了各种不同的封锁协议，它们分别在不同的程度上为并发操作的正确调度提供一定的保证。</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900113" y="-38100"/>
            <a:ext cx="8064500" cy="1136650"/>
          </a:xfrm>
          <a:ln/>
        </p:spPr>
        <p:txBody>
          <a:bodyPr vert="horz" wrap="square" lIns="91440" tIns="45720" rIns="91440" bIns="45720" anchor="ctr"/>
          <a:p>
            <a:pPr eaLnBrk="1" hangingPunct="1"/>
            <a:r>
              <a:rPr lang="zh-CN" altLang="en-US" sz="3600" dirty="0"/>
              <a:t>保持数据一致性的常用封锁协议</a:t>
            </a:r>
            <a:endParaRPr lang="zh-CN" altLang="en-US" sz="3600" dirty="0"/>
          </a:p>
        </p:txBody>
      </p:sp>
      <p:sp>
        <p:nvSpPr>
          <p:cNvPr id="34818" name="Rectangle 3"/>
          <p:cNvSpPr>
            <a:spLocks noGrp="1"/>
          </p:cNvSpPr>
          <p:nvPr>
            <p:ph type="body"/>
          </p:nvPr>
        </p:nvSpPr>
        <p:spPr>
          <a:xfrm>
            <a:off x="457200" y="1196975"/>
            <a:ext cx="8229600" cy="5127625"/>
          </a:xfrm>
          <a:ln/>
        </p:spPr>
        <p:txBody>
          <a:bodyPr vert="horz" wrap="square" lIns="91440" tIns="45720" rIns="91440" bIns="45720" anchor="t"/>
          <a:p>
            <a:pPr eaLnBrk="1" hangingPunct="1"/>
            <a:r>
              <a:rPr lang="zh-CN" altLang="en-US" dirty="0"/>
              <a:t>三级封锁协议</a:t>
            </a:r>
            <a:endParaRPr lang="zh-CN" altLang="en-US" dirty="0"/>
          </a:p>
          <a:p>
            <a:pPr marL="533400" lvl="1" indent="0">
              <a:lnSpc>
                <a:spcPct val="160000"/>
              </a:lnSpc>
              <a:buNone/>
            </a:pPr>
            <a:r>
              <a:rPr lang="en-US" altLang="zh-CN" dirty="0"/>
              <a:t>1.</a:t>
            </a:r>
            <a:r>
              <a:rPr lang="zh-CN" altLang="en-US" dirty="0"/>
              <a:t>一级封锁协议</a:t>
            </a:r>
            <a:endParaRPr lang="zh-CN" altLang="en-US" dirty="0"/>
          </a:p>
          <a:p>
            <a:pPr marL="533400" lvl="1" indent="0">
              <a:lnSpc>
                <a:spcPct val="160000"/>
              </a:lnSpc>
              <a:buNone/>
            </a:pPr>
            <a:r>
              <a:rPr lang="en-US" altLang="zh-CN" dirty="0"/>
              <a:t>2.</a:t>
            </a:r>
            <a:r>
              <a:rPr lang="zh-CN" altLang="en-US" dirty="0"/>
              <a:t>二级封锁协议</a:t>
            </a:r>
            <a:endParaRPr lang="zh-CN" altLang="en-US" dirty="0"/>
          </a:p>
          <a:p>
            <a:pPr marL="533400" lvl="1" indent="0">
              <a:lnSpc>
                <a:spcPct val="160000"/>
              </a:lnSpc>
              <a:buNone/>
            </a:pPr>
            <a:r>
              <a:rPr lang="en-US" altLang="zh-CN" dirty="0"/>
              <a:t>3.</a:t>
            </a:r>
            <a:r>
              <a:rPr lang="zh-CN" altLang="en-US" dirty="0"/>
              <a:t>三级封锁协议</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 </a:t>
            </a:r>
            <a:r>
              <a:rPr lang="zh-CN" altLang="en-US" sz="3600" dirty="0"/>
              <a:t>一级封锁协议</a:t>
            </a:r>
            <a:endParaRPr lang="zh-CN" altLang="en-US" sz="3600" dirty="0"/>
          </a:p>
        </p:txBody>
      </p:sp>
      <p:sp>
        <p:nvSpPr>
          <p:cNvPr id="35842" name="Rectangle 3"/>
          <p:cNvSpPr>
            <a:spLocks noGrp="1"/>
          </p:cNvSpPr>
          <p:nvPr>
            <p:ph type="body"/>
          </p:nvPr>
        </p:nvSpPr>
        <p:spPr>
          <a:xfrm>
            <a:off x="457200" y="1052513"/>
            <a:ext cx="8229600" cy="4913312"/>
          </a:xfrm>
          <a:ln/>
        </p:spPr>
        <p:txBody>
          <a:bodyPr vert="horz" wrap="square" lIns="91440" tIns="45720" rIns="91440" bIns="45720" anchor="t"/>
          <a:p>
            <a:pPr eaLnBrk="1" hangingPunct="1">
              <a:lnSpc>
                <a:spcPct val="120000"/>
              </a:lnSpc>
              <a:spcBef>
                <a:spcPct val="0"/>
              </a:spcBef>
            </a:pPr>
            <a:r>
              <a:rPr lang="zh-CN" altLang="en-US" dirty="0"/>
              <a:t>一级封锁协议</a:t>
            </a:r>
            <a:endParaRPr lang="zh-CN" altLang="en-US" dirty="0"/>
          </a:p>
          <a:p>
            <a:pPr lvl="1">
              <a:lnSpc>
                <a:spcPct val="120000"/>
              </a:lnSpc>
              <a:spcBef>
                <a:spcPct val="0"/>
              </a:spcBef>
            </a:pPr>
            <a:r>
              <a:rPr lang="zh-CN" altLang="en-US" dirty="0"/>
              <a:t>事务</a:t>
            </a:r>
            <a:r>
              <a:rPr lang="en-US" altLang="zh-CN" dirty="0"/>
              <a:t>T</a:t>
            </a:r>
            <a:r>
              <a:rPr lang="zh-CN" altLang="en-US" dirty="0"/>
              <a:t>在修改数据</a:t>
            </a:r>
            <a:r>
              <a:rPr lang="en-US" altLang="zh-CN" dirty="0"/>
              <a:t>R</a:t>
            </a:r>
            <a:r>
              <a:rPr lang="zh-CN" altLang="en-US" dirty="0"/>
              <a:t>之前必须先对其加</a:t>
            </a:r>
            <a:r>
              <a:rPr lang="en-US" altLang="zh-CN" dirty="0"/>
              <a:t>X</a:t>
            </a:r>
            <a:r>
              <a:rPr lang="zh-CN" altLang="en-US" dirty="0"/>
              <a:t>锁，直到事务结束才释放。</a:t>
            </a:r>
            <a:endParaRPr lang="zh-CN" altLang="en-US" dirty="0"/>
          </a:p>
          <a:p>
            <a:pPr lvl="2">
              <a:lnSpc>
                <a:spcPct val="120000"/>
              </a:lnSpc>
              <a:spcBef>
                <a:spcPct val="0"/>
              </a:spcBef>
              <a:buSzPct val="87000"/>
              <a:buFont typeface="Wingdings" panose="05000000000000000000" pitchFamily="2" charset="2"/>
              <a:buChar char="l"/>
            </a:pPr>
            <a:r>
              <a:rPr lang="zh-CN" altLang="en-US" sz="2200" dirty="0"/>
              <a:t>正常结束（</a:t>
            </a:r>
            <a:r>
              <a:rPr lang="en-US" altLang="zh-CN" sz="2200" dirty="0"/>
              <a:t>COMMIT</a:t>
            </a:r>
            <a:r>
              <a:rPr lang="zh-CN" altLang="en-US" sz="2200" dirty="0"/>
              <a:t>）</a:t>
            </a:r>
            <a:endParaRPr lang="zh-CN" altLang="en-US" sz="2200" dirty="0"/>
          </a:p>
          <a:p>
            <a:pPr lvl="2">
              <a:lnSpc>
                <a:spcPct val="120000"/>
              </a:lnSpc>
              <a:spcBef>
                <a:spcPct val="0"/>
              </a:spcBef>
              <a:buSzPct val="87000"/>
              <a:buFont typeface="Wingdings" panose="05000000000000000000" pitchFamily="2" charset="2"/>
              <a:buChar char="l"/>
            </a:pPr>
            <a:r>
              <a:rPr lang="zh-CN" altLang="en-US" sz="2200" dirty="0"/>
              <a:t>非正常结束（</a:t>
            </a:r>
            <a:r>
              <a:rPr lang="en-US" altLang="zh-CN" sz="2200" dirty="0"/>
              <a:t>ROLLBACK</a:t>
            </a:r>
            <a:r>
              <a:rPr lang="zh-CN" altLang="en-US" sz="2200" dirty="0"/>
              <a:t>）</a:t>
            </a:r>
            <a:endParaRPr lang="zh-CN" altLang="en-US" sz="2200" dirty="0"/>
          </a:p>
          <a:p>
            <a:pPr eaLnBrk="1" hangingPunct="1">
              <a:lnSpc>
                <a:spcPct val="120000"/>
              </a:lnSpc>
              <a:spcBef>
                <a:spcPct val="0"/>
              </a:spcBef>
            </a:pPr>
            <a:r>
              <a:rPr lang="zh-CN" altLang="en-US" dirty="0"/>
              <a:t>一级封锁协议可防止丢失修改，并保证事务</a:t>
            </a:r>
            <a:r>
              <a:rPr lang="en-US" altLang="zh-CN" dirty="0"/>
              <a:t>T</a:t>
            </a:r>
            <a:r>
              <a:rPr lang="zh-CN" altLang="en-US" dirty="0"/>
              <a:t>是可恢复的。</a:t>
            </a:r>
            <a:endParaRPr lang="zh-CN" altLang="en-US" dirty="0"/>
          </a:p>
          <a:p>
            <a:pPr eaLnBrk="1" hangingPunct="1">
              <a:lnSpc>
                <a:spcPct val="120000"/>
              </a:lnSpc>
              <a:spcBef>
                <a:spcPct val="0"/>
              </a:spcBef>
            </a:pPr>
            <a:r>
              <a:rPr lang="zh-CN" altLang="en-US" dirty="0"/>
              <a:t>在一级封锁协议中，如果仅仅是读数据不对其进行修改，是不需要加锁的，所以它不能保证可重复读和不读“脏”数据。</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使用封锁机制解决丢失修改问题</a:t>
            </a:r>
            <a:endParaRPr lang="zh-CN" altLang="en-US" sz="3600" dirty="0"/>
          </a:p>
        </p:txBody>
      </p:sp>
      <p:graphicFrame>
        <p:nvGraphicFramePr>
          <p:cNvPr id="35843" name="Group 3"/>
          <p:cNvGraphicFramePr>
            <a:graphicFrameLocks noGrp="1"/>
          </p:cNvGraphicFramePr>
          <p:nvPr>
            <p:ph idx="1"/>
          </p:nvPr>
        </p:nvGraphicFramePr>
        <p:xfrm>
          <a:off x="914400" y="908050"/>
          <a:ext cx="4546600" cy="5546725"/>
        </p:xfrm>
        <a:graphic>
          <a:graphicData uri="http://schemas.openxmlformats.org/drawingml/2006/table">
            <a:tbl>
              <a:tblPr/>
              <a:tblGrid>
                <a:gridCol w="2278063"/>
                <a:gridCol w="2268537"/>
              </a:tblGrid>
              <a:tr h="3961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    R(A)=16</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A←A-1</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W(A)=15</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Commit</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R(A)=15</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A←A-1</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W(A)=14</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19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36913" name="Text Box 194"/>
          <p:cNvSpPr txBox="1"/>
          <p:nvPr/>
        </p:nvSpPr>
        <p:spPr>
          <a:xfrm>
            <a:off x="269875" y="981075"/>
            <a:ext cx="644525" cy="366713"/>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例：</a:t>
            </a:r>
            <a:endParaRPr lang="zh-CN" altLang="en-US" b="1" dirty="0">
              <a:latin typeface="Times New Roman" panose="02020603050405020304" pitchFamily="18" charset="0"/>
              <a:ea typeface="宋体" panose="02010600030101010101" pitchFamily="2" charset="-122"/>
            </a:endParaRPr>
          </a:p>
        </p:txBody>
      </p:sp>
      <p:sp>
        <p:nvSpPr>
          <p:cNvPr id="36914" name="Text Box 240"/>
          <p:cNvSpPr txBox="1"/>
          <p:nvPr/>
        </p:nvSpPr>
        <p:spPr>
          <a:xfrm>
            <a:off x="5580063" y="1557338"/>
            <a:ext cx="3455987" cy="4830762"/>
          </a:xfrm>
          <a:prstGeom prst="rect">
            <a:avLst/>
          </a:prstGeom>
          <a:noFill/>
          <a:ln w="9525">
            <a:noFill/>
          </a:ln>
        </p:spPr>
        <p:txBody>
          <a:bodyPr anchor="t">
            <a:spAutoFit/>
          </a:bodyPr>
          <a:p>
            <a:pPr marL="342900" indent="-342900">
              <a:spcBef>
                <a:spcPct val="50000"/>
              </a:spcBef>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事务</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在读</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进行修改之前先对</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加</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a:t>
            </a:r>
            <a:endParaRPr lang="zh-CN" altLang="en-US" sz="2200" b="1" dirty="0">
              <a:latin typeface="Times New Roman" panose="02020603050405020304" pitchFamily="18" charset="0"/>
              <a:ea typeface="宋体" panose="02010600030101010101" pitchFamily="2" charset="-122"/>
            </a:endParaRPr>
          </a:p>
          <a:p>
            <a:pPr marL="342900" indent="-342900">
              <a:spcBef>
                <a:spcPct val="50000"/>
              </a:spcBef>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当</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再请求对</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加</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锁时被拒绝</a:t>
            </a:r>
            <a:endParaRPr lang="zh-CN" altLang="en-US" sz="2200" b="1" dirty="0">
              <a:latin typeface="Times New Roman" panose="02020603050405020304" pitchFamily="18" charset="0"/>
              <a:ea typeface="宋体" panose="02010600030101010101" pitchFamily="2" charset="-122"/>
            </a:endParaRPr>
          </a:p>
          <a:p>
            <a:pPr marL="342900" indent="-342900">
              <a:spcBef>
                <a:spcPct val="50000"/>
              </a:spcBef>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只能等待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释放</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上的锁后获得对</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的</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a:t>
            </a:r>
            <a:endParaRPr lang="zh-CN" altLang="en-US" sz="2200" b="1" dirty="0">
              <a:latin typeface="Times New Roman" panose="02020603050405020304" pitchFamily="18" charset="0"/>
              <a:ea typeface="宋体" panose="02010600030101010101" pitchFamily="2" charset="-122"/>
            </a:endParaRPr>
          </a:p>
          <a:p>
            <a:pPr marL="342900" indent="-342900">
              <a:spcBef>
                <a:spcPct val="50000"/>
              </a:spcBef>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这时</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读到的</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已经是</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更新过的值</a:t>
            </a:r>
            <a:r>
              <a:rPr lang="en-US" altLang="zh-CN" sz="2200" b="1" dirty="0">
                <a:latin typeface="Times New Roman" panose="02020603050405020304" pitchFamily="18" charset="0"/>
                <a:ea typeface="宋体" panose="02010600030101010101" pitchFamily="2" charset="-122"/>
              </a:rPr>
              <a:t>15</a:t>
            </a:r>
            <a:endParaRPr lang="en-US" altLang="zh-CN" sz="2200" b="1" dirty="0">
              <a:latin typeface="Times New Roman" panose="02020603050405020304" pitchFamily="18" charset="0"/>
              <a:ea typeface="宋体" panose="02010600030101010101" pitchFamily="2" charset="-122"/>
            </a:endParaRPr>
          </a:p>
          <a:p>
            <a:pPr marL="342900" indent="-342900">
              <a:spcBef>
                <a:spcPct val="50000"/>
              </a:spcBef>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按此新的</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值进行运算，并将结果值</a:t>
            </a:r>
            <a:r>
              <a:rPr lang="en-US" altLang="zh-CN" sz="2200" b="1" dirty="0">
                <a:latin typeface="Times New Roman" panose="02020603050405020304" pitchFamily="18" charset="0"/>
                <a:ea typeface="宋体" panose="02010600030101010101" pitchFamily="2" charset="-122"/>
              </a:rPr>
              <a:t>A=14</a:t>
            </a:r>
            <a:r>
              <a:rPr lang="zh-CN" altLang="en-US" sz="2200" b="1" dirty="0">
                <a:latin typeface="Times New Roman" panose="02020603050405020304" pitchFamily="18" charset="0"/>
                <a:ea typeface="宋体" panose="02010600030101010101" pitchFamily="2" charset="-122"/>
              </a:rPr>
              <a:t>写回到磁盘。避免了丢失</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的更新。</a:t>
            </a:r>
            <a:endParaRPr lang="zh-CN" altLang="en-US" sz="2200" b="1" dirty="0">
              <a:latin typeface="Times New Roman" panose="02020603050405020304" pitchFamily="18" charset="0"/>
              <a:ea typeface="宋体" panose="02010600030101010101" pitchFamily="2" charset="-122"/>
            </a:endParaRPr>
          </a:p>
        </p:txBody>
      </p:sp>
      <p:sp>
        <p:nvSpPr>
          <p:cNvPr id="36915" name="Text Box 241"/>
          <p:cNvSpPr txBox="1"/>
          <p:nvPr/>
        </p:nvSpPr>
        <p:spPr>
          <a:xfrm>
            <a:off x="5795963" y="981075"/>
            <a:ext cx="2376487" cy="430213"/>
          </a:xfrm>
          <a:prstGeom prst="rect">
            <a:avLst/>
          </a:prstGeom>
          <a:noFill/>
          <a:ln w="9525">
            <a:noFill/>
          </a:ln>
        </p:spPr>
        <p:txBody>
          <a:bodyPr anchor="t">
            <a:spAutoFit/>
          </a:bodyPr>
          <a:p>
            <a:pPr marL="342900" indent="-342900" algn="ctr">
              <a:buFont typeface="Wingdings" panose="05000000000000000000" pitchFamily="2" charset="2"/>
              <a:buNone/>
            </a:pPr>
            <a:r>
              <a:rPr lang="zh-CN" altLang="en-US" sz="2200" b="1" dirty="0">
                <a:solidFill>
                  <a:schemeClr val="tx2"/>
                </a:solidFill>
                <a:latin typeface="Times New Roman" panose="02020603050405020304" pitchFamily="18" charset="0"/>
                <a:ea typeface="宋体" panose="02010600030101010101" pitchFamily="2" charset="-122"/>
              </a:rPr>
              <a:t>没有丢失修改</a:t>
            </a:r>
            <a:endParaRPr lang="zh-CN" altLang="en-US" sz="22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 </a:t>
            </a:r>
            <a:r>
              <a:rPr lang="zh-CN" altLang="en-US" sz="3600" dirty="0"/>
              <a:t>二级封锁协议</a:t>
            </a:r>
            <a:endParaRPr lang="zh-CN" altLang="en-US" sz="3600" dirty="0"/>
          </a:p>
        </p:txBody>
      </p:sp>
      <p:sp>
        <p:nvSpPr>
          <p:cNvPr id="37890" name="Rectangle 3"/>
          <p:cNvSpPr>
            <a:spLocks noGrp="1"/>
          </p:cNvSpPr>
          <p:nvPr>
            <p:ph type="body"/>
          </p:nvPr>
        </p:nvSpPr>
        <p:spPr>
          <a:xfrm>
            <a:off x="684213" y="1268413"/>
            <a:ext cx="8135937" cy="4675187"/>
          </a:xfrm>
          <a:ln/>
        </p:spPr>
        <p:txBody>
          <a:bodyPr vert="horz" wrap="square" lIns="91440" tIns="45720" rIns="91440" bIns="45720" anchor="t"/>
          <a:p>
            <a:pPr eaLnBrk="1" hangingPunct="1"/>
            <a:r>
              <a:rPr lang="zh-CN" altLang="en-US" dirty="0"/>
              <a:t>二级封锁协议</a:t>
            </a:r>
            <a:endParaRPr lang="zh-CN" altLang="en-US" dirty="0"/>
          </a:p>
          <a:p>
            <a:pPr lvl="1"/>
            <a:r>
              <a:rPr lang="zh-CN" altLang="en-US" dirty="0"/>
              <a:t>一级封锁协议加上事务</a:t>
            </a:r>
            <a:r>
              <a:rPr lang="en-US" altLang="zh-CN" dirty="0"/>
              <a:t>T</a:t>
            </a:r>
            <a:r>
              <a:rPr lang="zh-CN" altLang="en-US" dirty="0"/>
              <a:t>在读取数据</a:t>
            </a:r>
            <a:r>
              <a:rPr lang="en-US" altLang="zh-CN" dirty="0"/>
              <a:t>R</a:t>
            </a:r>
            <a:r>
              <a:rPr lang="zh-CN" altLang="en-US" dirty="0"/>
              <a:t>之前必须先对其</a:t>
            </a:r>
            <a:endParaRPr lang="en-US" altLang="zh-CN" dirty="0"/>
          </a:p>
          <a:p>
            <a:pPr lvl="1">
              <a:buNone/>
            </a:pPr>
            <a:r>
              <a:rPr lang="en-US" altLang="zh-CN" dirty="0"/>
              <a:t>     </a:t>
            </a:r>
            <a:r>
              <a:rPr lang="zh-CN" altLang="en-US" dirty="0"/>
              <a:t>加</a:t>
            </a:r>
            <a:r>
              <a:rPr lang="en-US" altLang="zh-CN" dirty="0"/>
              <a:t>S</a:t>
            </a:r>
            <a:r>
              <a:rPr lang="zh-CN" altLang="en-US" dirty="0"/>
              <a:t>锁，读完后即可释放</a:t>
            </a:r>
            <a:r>
              <a:rPr lang="en-US" altLang="zh-CN" dirty="0"/>
              <a:t>S</a:t>
            </a:r>
            <a:r>
              <a:rPr lang="zh-CN" altLang="en-US" dirty="0"/>
              <a:t>锁。</a:t>
            </a:r>
            <a:endParaRPr lang="zh-CN" altLang="en-US" dirty="0"/>
          </a:p>
          <a:p>
            <a:pPr eaLnBrk="1" hangingPunct="1"/>
            <a:endParaRPr lang="zh-CN" altLang="en-US" dirty="0"/>
          </a:p>
          <a:p>
            <a:pPr eaLnBrk="1" hangingPunct="1"/>
            <a:r>
              <a:rPr lang="zh-CN" altLang="en-US" dirty="0"/>
              <a:t>二级封锁协议可以防止丢失修改和读“脏”数据。</a:t>
            </a:r>
            <a:endParaRPr lang="zh-CN" altLang="en-US" dirty="0"/>
          </a:p>
          <a:p>
            <a:pPr eaLnBrk="1" hangingPunct="1"/>
            <a:endParaRPr lang="zh-CN" altLang="en-US" dirty="0"/>
          </a:p>
          <a:p>
            <a:pPr eaLnBrk="1" hangingPunct="1"/>
            <a:r>
              <a:rPr lang="zh-CN" altLang="en-US" dirty="0"/>
              <a:t>在二级封锁协议中，由于读完数据后即可释放</a:t>
            </a:r>
            <a:r>
              <a:rPr lang="en-US" altLang="zh-CN" dirty="0"/>
              <a:t>S</a:t>
            </a:r>
            <a:r>
              <a:rPr lang="zh-CN" altLang="en-US" dirty="0"/>
              <a:t>锁，所以它不能保证可重复读。</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468313" y="188913"/>
            <a:ext cx="7991475" cy="563562"/>
          </a:xfrm>
          <a:ln/>
        </p:spPr>
        <p:txBody>
          <a:bodyPr vert="horz" wrap="square" lIns="91440" tIns="45720" rIns="91440" bIns="45720" anchor="ctr"/>
          <a:p>
            <a:pPr eaLnBrk="1" hangingPunct="1"/>
            <a:r>
              <a:rPr lang="zh-CN" altLang="en-US" sz="3600" dirty="0"/>
              <a:t>使用封锁机制解决读“脏”数据问题</a:t>
            </a:r>
            <a:endParaRPr lang="zh-CN" altLang="en-US" sz="3600" dirty="0"/>
          </a:p>
        </p:txBody>
      </p:sp>
      <p:graphicFrame>
        <p:nvGraphicFramePr>
          <p:cNvPr id="38915" name="Group 3"/>
          <p:cNvGraphicFramePr>
            <a:graphicFrameLocks noGrp="1"/>
          </p:cNvGraphicFramePr>
          <p:nvPr>
            <p:ph idx="1"/>
          </p:nvPr>
        </p:nvGraphicFramePr>
        <p:xfrm>
          <a:off x="714375" y="890588"/>
          <a:ext cx="3786188" cy="5556250"/>
        </p:xfrm>
        <a:graphic>
          <a:graphicData uri="http://schemas.openxmlformats.org/drawingml/2006/table">
            <a:tbl>
              <a:tblPr/>
              <a:tblGrid>
                <a:gridCol w="2069828"/>
                <a:gridCol w="1716360"/>
              </a:tblGrid>
              <a:tr h="40484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a:t>
                      </a:r>
                      <a:r>
                        <a:rPr kumimoji="0" lang="en-US" sz="20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R(C)=100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C←C*2</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W(C)=200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②</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③</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ROLLBACK</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恢复为</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R(C)=100</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 C</a:t>
                      </a:r>
                      <a:endParaRPr kumimoji="0" 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39626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C</a:t>
                      </a:r>
                      <a:endParaRPr kumimoji="0" 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38961" name="Text Box 222"/>
          <p:cNvSpPr txBox="1"/>
          <p:nvPr/>
        </p:nvSpPr>
        <p:spPr>
          <a:xfrm>
            <a:off x="223838" y="1020763"/>
            <a:ext cx="490537" cy="457200"/>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例</a:t>
            </a:r>
            <a:endParaRPr lang="zh-CN" altLang="en-US" sz="2400" b="1" dirty="0">
              <a:latin typeface="Times New Roman" panose="02020603050405020304" pitchFamily="18" charset="0"/>
              <a:ea typeface="宋体" panose="02010600030101010101" pitchFamily="2" charset="-122"/>
            </a:endParaRPr>
          </a:p>
        </p:txBody>
      </p:sp>
      <p:sp>
        <p:nvSpPr>
          <p:cNvPr id="38962" name="Text Box 225"/>
          <p:cNvSpPr txBox="1"/>
          <p:nvPr/>
        </p:nvSpPr>
        <p:spPr>
          <a:xfrm>
            <a:off x="4787900" y="1477963"/>
            <a:ext cx="4248150" cy="4116387"/>
          </a:xfrm>
          <a:prstGeom prst="rect">
            <a:avLst/>
          </a:prstGeom>
          <a:noFill/>
          <a:ln w="9525">
            <a:noFill/>
          </a:ln>
        </p:spPr>
        <p:txBody>
          <a:bodyPr anchor="t">
            <a:spAutoFit/>
          </a:bodyPr>
          <a:p>
            <a:pPr marL="342900" indent="-342900">
              <a:lnSpc>
                <a:spcPct val="120000"/>
              </a:lnSpc>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事务</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在对</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进行修改之前，先对</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加</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锁，修改其值后写回磁盘</a:t>
            </a:r>
            <a:endParaRPr lang="zh-CN" altLang="en-US" sz="22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请求在</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上加</a:t>
            </a:r>
            <a:r>
              <a:rPr lang="en-US" altLang="zh-CN" sz="2200" b="1" dirty="0">
                <a:latin typeface="Times New Roman" panose="02020603050405020304" pitchFamily="18" charset="0"/>
                <a:ea typeface="宋体" panose="02010600030101010101" pitchFamily="2" charset="-122"/>
              </a:rPr>
              <a:t>S</a:t>
            </a:r>
            <a:r>
              <a:rPr lang="zh-CN" altLang="en-US" sz="2200" b="1" dirty="0">
                <a:latin typeface="Times New Roman" panose="02020603050405020304" pitchFamily="18" charset="0"/>
                <a:ea typeface="宋体" panose="02010600030101010101" pitchFamily="2" charset="-122"/>
              </a:rPr>
              <a:t>锁，因</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已在</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上加了</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只能等待</a:t>
            </a:r>
            <a:endParaRPr lang="zh-CN" altLang="en-US" sz="22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因某种原因被撤销，</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恢复为原值</a:t>
            </a:r>
            <a:r>
              <a:rPr lang="en-US" altLang="zh-CN" sz="2200" b="1" dirty="0">
                <a:latin typeface="Times New Roman" panose="02020603050405020304" pitchFamily="18" charset="0"/>
                <a:ea typeface="宋体" panose="02010600030101010101" pitchFamily="2" charset="-122"/>
              </a:rPr>
              <a:t>100</a:t>
            </a:r>
            <a:endParaRPr lang="en-US" altLang="zh-CN" sz="22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释放</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上的</a:t>
            </a:r>
            <a:r>
              <a:rPr lang="en-US" altLang="zh-CN" sz="2200" b="1" dirty="0">
                <a:latin typeface="Times New Roman" panose="02020603050405020304" pitchFamily="18" charset="0"/>
                <a:ea typeface="宋体" panose="02010600030101010101" pitchFamily="2" charset="-122"/>
              </a:rPr>
              <a:t>X</a:t>
            </a:r>
            <a:r>
              <a:rPr lang="zh-CN" altLang="en-US" sz="2200" b="1" dirty="0">
                <a:latin typeface="Times New Roman" panose="02020603050405020304" pitchFamily="18" charset="0"/>
                <a:ea typeface="宋体" panose="02010600030101010101" pitchFamily="2" charset="-122"/>
              </a:rPr>
              <a:t>锁后</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获得</a:t>
            </a:r>
            <a:r>
              <a:rPr lang="en-US" altLang="zh-CN" sz="2200" b="1" dirty="0">
                <a:latin typeface="Times New Roman" panose="02020603050405020304" pitchFamily="18" charset="0"/>
                <a:ea typeface="宋体" panose="02010600030101010101" pitchFamily="2" charset="-122"/>
              </a:rPr>
              <a:t>C</a:t>
            </a:r>
            <a:r>
              <a:rPr lang="zh-CN" altLang="en-US" sz="2200" b="1" dirty="0">
                <a:latin typeface="Times New Roman" panose="02020603050405020304" pitchFamily="18" charset="0"/>
                <a:ea typeface="宋体" panose="02010600030101010101" pitchFamily="2" charset="-122"/>
              </a:rPr>
              <a:t>上的</a:t>
            </a:r>
            <a:r>
              <a:rPr lang="en-US" altLang="zh-CN" sz="2200" b="1" dirty="0">
                <a:latin typeface="Times New Roman" panose="02020603050405020304" pitchFamily="18" charset="0"/>
                <a:ea typeface="宋体" panose="02010600030101010101" pitchFamily="2" charset="-122"/>
              </a:rPr>
              <a:t>S</a:t>
            </a:r>
            <a:r>
              <a:rPr lang="zh-CN" altLang="en-US" sz="2200" b="1" dirty="0">
                <a:latin typeface="Times New Roman" panose="02020603050405020304" pitchFamily="18" charset="0"/>
                <a:ea typeface="宋体" panose="02010600030101010101" pitchFamily="2" charset="-122"/>
              </a:rPr>
              <a:t>锁，读</a:t>
            </a:r>
            <a:r>
              <a:rPr lang="en-US" altLang="zh-CN" sz="2200" b="1" dirty="0">
                <a:latin typeface="Times New Roman" panose="02020603050405020304" pitchFamily="18" charset="0"/>
                <a:ea typeface="宋体" panose="02010600030101010101" pitchFamily="2" charset="-122"/>
              </a:rPr>
              <a:t>C=100</a:t>
            </a:r>
            <a:r>
              <a:rPr lang="zh-CN" altLang="en-US" sz="2200" b="1" dirty="0">
                <a:latin typeface="Times New Roman" panose="02020603050405020304" pitchFamily="18" charset="0"/>
                <a:ea typeface="宋体" panose="02010600030101010101" pitchFamily="2" charset="-122"/>
              </a:rPr>
              <a:t>。避免了</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读“脏”数据</a:t>
            </a:r>
            <a:endParaRPr lang="zh-CN" altLang="en-US" sz="2200" b="1" dirty="0">
              <a:latin typeface="Times New Roman" panose="02020603050405020304" pitchFamily="18" charset="0"/>
              <a:ea typeface="宋体" panose="02010600030101010101" pitchFamily="2" charset="-122"/>
            </a:endParaRPr>
          </a:p>
        </p:txBody>
      </p:sp>
      <p:sp>
        <p:nvSpPr>
          <p:cNvPr id="38963" name="Text Box 226"/>
          <p:cNvSpPr txBox="1"/>
          <p:nvPr/>
        </p:nvSpPr>
        <p:spPr>
          <a:xfrm>
            <a:off x="4551363" y="981075"/>
            <a:ext cx="2241550" cy="430213"/>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200" b="1" dirty="0">
                <a:solidFill>
                  <a:schemeClr val="tx2"/>
                </a:solidFill>
                <a:latin typeface="Times New Roman" panose="02020603050405020304" pitchFamily="18" charset="0"/>
                <a:ea typeface="宋体" panose="02010600030101010101" pitchFamily="2" charset="-122"/>
              </a:rPr>
              <a:t>不读“脏”数据</a:t>
            </a:r>
            <a:r>
              <a:rPr lang="zh-CN" altLang="en-US" sz="2200" b="1" dirty="0">
                <a:latin typeface="Times New Roman" panose="02020603050405020304" pitchFamily="18" charset="0"/>
                <a:ea typeface="宋体" panose="02010600030101010101" pitchFamily="2" charset="-122"/>
              </a:rPr>
              <a:t> </a:t>
            </a:r>
            <a:endParaRPr lang="zh-CN" altLang="en-US" sz="2200" b="1" dirty="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3. </a:t>
            </a:r>
            <a:r>
              <a:rPr lang="zh-CN" altLang="en-US" sz="3600" dirty="0"/>
              <a:t>三级封锁协议</a:t>
            </a:r>
            <a:endParaRPr lang="zh-CN" altLang="en-US" sz="3600" dirty="0"/>
          </a:p>
        </p:txBody>
      </p:sp>
      <p:sp>
        <p:nvSpPr>
          <p:cNvPr id="39938"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50000"/>
              </a:lnSpc>
            </a:pPr>
            <a:r>
              <a:rPr lang="zh-CN" altLang="en-US" dirty="0"/>
              <a:t>三级封锁协议</a:t>
            </a:r>
            <a:endParaRPr lang="zh-CN" altLang="en-US" dirty="0"/>
          </a:p>
          <a:p>
            <a:pPr lvl="1">
              <a:lnSpc>
                <a:spcPct val="150000"/>
              </a:lnSpc>
            </a:pPr>
            <a:r>
              <a:rPr lang="zh-CN" altLang="en-US" dirty="0"/>
              <a:t>一级封锁协议加上事务</a:t>
            </a:r>
            <a:r>
              <a:rPr lang="en-US" altLang="zh-CN" dirty="0"/>
              <a:t>T</a:t>
            </a:r>
            <a:r>
              <a:rPr lang="zh-CN" altLang="en-US" dirty="0"/>
              <a:t>在读取数据</a:t>
            </a:r>
            <a:r>
              <a:rPr lang="en-US" altLang="zh-CN" dirty="0"/>
              <a:t>R</a:t>
            </a:r>
            <a:r>
              <a:rPr lang="zh-CN" altLang="en-US" dirty="0"/>
              <a:t>之前必须先对其加</a:t>
            </a:r>
            <a:r>
              <a:rPr lang="en-US" altLang="zh-CN" dirty="0"/>
              <a:t>S</a:t>
            </a:r>
            <a:r>
              <a:rPr lang="zh-CN" altLang="en-US" dirty="0"/>
              <a:t>锁，直到事务结束才释放。</a:t>
            </a:r>
            <a:endParaRPr lang="zh-CN" altLang="en-US" dirty="0"/>
          </a:p>
          <a:p>
            <a:pPr lvl="1">
              <a:lnSpc>
                <a:spcPct val="150000"/>
              </a:lnSpc>
            </a:pPr>
            <a:endParaRPr lang="zh-CN" altLang="en-US" dirty="0"/>
          </a:p>
          <a:p>
            <a:pPr eaLnBrk="1" hangingPunct="1">
              <a:lnSpc>
                <a:spcPct val="150000"/>
              </a:lnSpc>
            </a:pPr>
            <a:r>
              <a:rPr lang="zh-CN" altLang="en-US" dirty="0"/>
              <a:t>三级封锁协议可防止丢失修改、读脏数据和不可重复读。</a:t>
            </a:r>
            <a:endParaRPr lang="zh-CN" altLang="en-US" dirty="0"/>
          </a:p>
          <a:p>
            <a:pPr eaLnBrk="1" hangingPunct="1"/>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900113" y="188913"/>
            <a:ext cx="7391400" cy="563562"/>
          </a:xfrm>
          <a:ln/>
        </p:spPr>
        <p:txBody>
          <a:bodyPr vert="horz" wrap="square" lIns="91440" tIns="45720" rIns="91440" bIns="45720" anchor="ctr"/>
          <a:p>
            <a:pPr eaLnBrk="1" hangingPunct="1"/>
            <a:r>
              <a:rPr lang="zh-CN" altLang="en-US" sz="3600" dirty="0"/>
              <a:t>使用封锁机制解决不可重复读问题</a:t>
            </a:r>
            <a:endParaRPr lang="zh-CN" altLang="en-US" sz="3600" dirty="0"/>
          </a:p>
        </p:txBody>
      </p:sp>
      <p:graphicFrame>
        <p:nvGraphicFramePr>
          <p:cNvPr id="41987" name="Group 3"/>
          <p:cNvGraphicFramePr>
            <a:graphicFrameLocks noGrp="1"/>
          </p:cNvGraphicFramePr>
          <p:nvPr>
            <p:ph idx="1"/>
          </p:nvPr>
        </p:nvGraphicFramePr>
        <p:xfrm>
          <a:off x="323850" y="846138"/>
          <a:ext cx="3025775" cy="5576888"/>
        </p:xfrm>
        <a:graphic>
          <a:graphicData uri="http://schemas.openxmlformats.org/drawingml/2006/table">
            <a:tbl>
              <a:tblPr/>
              <a:tblGrid>
                <a:gridCol w="1482725"/>
                <a:gridCol w="1543050"/>
              </a:tblGrid>
              <a:tr h="3127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2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2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①  Slock A</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Slock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R(A)=50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②</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③  R(A)=50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8892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921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求和</a:t>
                      </a: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Commit</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A</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Unlock 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④</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获得</a:t>
                      </a: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XlockB</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B←B*2</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⑤</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W(B)=200</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Commit</a:t>
                      </a:r>
                      <a:endParaRPr kumimoji="0" 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r h="2746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r>
            </a:tbl>
          </a:graphicData>
        </a:graphic>
      </p:graphicFrame>
      <p:sp>
        <p:nvSpPr>
          <p:cNvPr id="41027" name="Text Box 773"/>
          <p:cNvSpPr txBox="1"/>
          <p:nvPr/>
        </p:nvSpPr>
        <p:spPr>
          <a:xfrm>
            <a:off x="4067175" y="1411288"/>
            <a:ext cx="4465638" cy="4489450"/>
          </a:xfrm>
          <a:prstGeom prst="rect">
            <a:avLst/>
          </a:prstGeom>
          <a:noFill/>
          <a:ln w="9525">
            <a:noFill/>
          </a:ln>
        </p:spPr>
        <p:txBody>
          <a:bodyPr anchor="t">
            <a:spAutoFit/>
          </a:bodyPr>
          <a:p>
            <a:pPr marL="342900" indent="-342900">
              <a:lnSpc>
                <a:spcPct val="12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事务</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在读</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之前，先对</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加</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锁</a:t>
            </a:r>
            <a:endParaRPr lang="zh-CN" altLang="en-US" sz="20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其他事务只能再对</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加</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锁，而不能加</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锁，即其他事务只能读</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，而不能修改</a:t>
            </a:r>
            <a:endParaRPr lang="zh-CN" altLang="en-US" sz="20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当</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为修改</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而申请对</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的</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锁时被拒绝只能等待</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释放</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上的锁</a:t>
            </a:r>
            <a:endParaRPr lang="zh-CN" altLang="en-US" sz="20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为验算再读</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，这时读出的</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仍是</a:t>
            </a:r>
            <a:r>
              <a:rPr lang="en-US" altLang="zh-CN" sz="2000" b="1" dirty="0">
                <a:latin typeface="Times New Roman" panose="02020603050405020304" pitchFamily="18" charset="0"/>
                <a:ea typeface="宋体" panose="02010600030101010101" pitchFamily="2" charset="-122"/>
              </a:rPr>
              <a:t>100</a:t>
            </a:r>
            <a:r>
              <a:rPr lang="zh-CN" altLang="en-US" sz="2000" b="1" dirty="0">
                <a:latin typeface="Times New Roman" panose="02020603050405020304" pitchFamily="18" charset="0"/>
                <a:ea typeface="宋体" panose="02010600030101010101" pitchFamily="2" charset="-122"/>
              </a:rPr>
              <a:t>，求和结果仍为</a:t>
            </a:r>
            <a:r>
              <a:rPr lang="en-US" altLang="zh-CN" sz="2000" b="1" dirty="0">
                <a:latin typeface="Times New Roman" panose="02020603050405020304" pitchFamily="18" charset="0"/>
                <a:ea typeface="宋体" panose="02010600030101010101" pitchFamily="2" charset="-122"/>
              </a:rPr>
              <a:t>150</a:t>
            </a:r>
            <a:r>
              <a:rPr lang="zh-CN" altLang="en-US" sz="2000" b="1" dirty="0">
                <a:latin typeface="Times New Roman" panose="02020603050405020304" pitchFamily="18" charset="0"/>
                <a:ea typeface="宋体" panose="02010600030101010101" pitchFamily="2" charset="-122"/>
              </a:rPr>
              <a:t>，即可重复读</a:t>
            </a:r>
            <a:endParaRPr lang="zh-CN" altLang="en-US" sz="2000" b="1" dirty="0">
              <a:latin typeface="Times New Roman" panose="02020603050405020304" pitchFamily="18" charset="0"/>
              <a:ea typeface="宋体" panose="02010600030101010101" pitchFamily="2" charset="-122"/>
            </a:endParaRPr>
          </a:p>
          <a:p>
            <a:pPr marL="342900" indent="-342900">
              <a:lnSpc>
                <a:spcPct val="120000"/>
              </a:lnSpc>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结束才释放</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上的</a:t>
            </a:r>
            <a:r>
              <a:rPr lang="en-US" altLang="zh-CN" sz="2000" b="1" dirty="0">
                <a:latin typeface="Times New Roman" panose="02020603050405020304" pitchFamily="18" charset="0"/>
                <a:ea typeface="宋体" panose="02010600030101010101" pitchFamily="2" charset="-122"/>
              </a:rPr>
              <a:t>S</a:t>
            </a:r>
            <a:r>
              <a:rPr lang="zh-CN" altLang="en-US" sz="2000" b="1" dirty="0">
                <a:latin typeface="Times New Roman" panose="02020603050405020304" pitchFamily="18" charset="0"/>
                <a:ea typeface="宋体" panose="02010600030101010101" pitchFamily="2" charset="-122"/>
              </a:rPr>
              <a:t>锁。</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才获得对</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的</a:t>
            </a:r>
            <a:r>
              <a:rPr lang="en-US" altLang="zh-CN" sz="2000" b="1" dirty="0">
                <a:latin typeface="Times New Roman" panose="02020603050405020304" pitchFamily="18" charset="0"/>
                <a:ea typeface="宋体" panose="02010600030101010101" pitchFamily="2" charset="-122"/>
              </a:rPr>
              <a:t>X</a:t>
            </a:r>
            <a:r>
              <a:rPr lang="zh-CN" altLang="en-US" sz="2000" b="1" dirty="0">
                <a:latin typeface="Times New Roman" panose="02020603050405020304" pitchFamily="18" charset="0"/>
                <a:ea typeface="宋体" panose="02010600030101010101" pitchFamily="2" charset="-122"/>
              </a:rPr>
              <a:t>锁 </a:t>
            </a:r>
            <a:endParaRPr lang="zh-CN" altLang="en-US" sz="2000" b="1" dirty="0">
              <a:latin typeface="Times New Roman" panose="02020603050405020304" pitchFamily="18" charset="0"/>
              <a:ea typeface="宋体" panose="02010600030101010101" pitchFamily="2" charset="-122"/>
            </a:endParaRPr>
          </a:p>
        </p:txBody>
      </p:sp>
      <p:sp>
        <p:nvSpPr>
          <p:cNvPr id="41028" name="Text Box 774"/>
          <p:cNvSpPr txBox="1"/>
          <p:nvPr/>
        </p:nvSpPr>
        <p:spPr>
          <a:xfrm>
            <a:off x="4371975" y="1052513"/>
            <a:ext cx="1216025" cy="400050"/>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000" b="1" dirty="0">
                <a:solidFill>
                  <a:schemeClr val="tx2"/>
                </a:solidFill>
                <a:latin typeface="Times New Roman" panose="02020603050405020304" pitchFamily="18" charset="0"/>
                <a:ea typeface="宋体" panose="02010600030101010101" pitchFamily="2" charset="-122"/>
              </a:rPr>
              <a:t>可重复读</a:t>
            </a:r>
            <a:endParaRPr lang="zh-CN" altLang="en-US" sz="20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4</a:t>
            </a:r>
            <a:r>
              <a:rPr lang="zh-CN" altLang="en-US" sz="3600" dirty="0"/>
              <a:t>．封锁协议小结</a:t>
            </a:r>
            <a:endParaRPr lang="zh-CN" altLang="en-US" sz="3600" dirty="0"/>
          </a:p>
        </p:txBody>
      </p:sp>
      <p:sp>
        <p:nvSpPr>
          <p:cNvPr id="41986" name="Rectangle 3"/>
          <p:cNvSpPr>
            <a:spLocks noGrp="1"/>
          </p:cNvSpPr>
          <p:nvPr>
            <p:ph type="body"/>
          </p:nvPr>
        </p:nvSpPr>
        <p:spPr>
          <a:xfrm>
            <a:off x="468313" y="1052513"/>
            <a:ext cx="8351837" cy="2208212"/>
          </a:xfrm>
          <a:ln/>
        </p:spPr>
        <p:txBody>
          <a:bodyPr vert="horz" wrap="square" lIns="91440" tIns="45720" rIns="91440" bIns="45720" anchor="t"/>
          <a:p>
            <a:pPr eaLnBrk="1" hangingPunct="1">
              <a:lnSpc>
                <a:spcPct val="120000"/>
              </a:lnSpc>
              <a:spcBef>
                <a:spcPct val="0"/>
              </a:spcBef>
            </a:pPr>
            <a:r>
              <a:rPr lang="zh-CN" altLang="en-US" dirty="0"/>
              <a:t>三级协议的主要区别</a:t>
            </a:r>
            <a:endParaRPr lang="zh-CN" altLang="en-US" dirty="0"/>
          </a:p>
          <a:p>
            <a:pPr lvl="1">
              <a:lnSpc>
                <a:spcPct val="120000"/>
              </a:lnSpc>
              <a:spcBef>
                <a:spcPct val="0"/>
              </a:spcBef>
            </a:pPr>
            <a:r>
              <a:rPr lang="zh-CN" altLang="en-US" dirty="0"/>
              <a:t>什么操作需要申请封锁以及何时释放锁（即持锁时间）</a:t>
            </a:r>
            <a:endParaRPr lang="en-US" altLang="zh-CN" dirty="0"/>
          </a:p>
          <a:p>
            <a:pPr>
              <a:lnSpc>
                <a:spcPct val="120000"/>
              </a:lnSpc>
              <a:spcBef>
                <a:spcPct val="0"/>
              </a:spcBef>
            </a:pPr>
            <a:r>
              <a:rPr lang="zh-CN" altLang="zh-CN" dirty="0"/>
              <a:t>不同的封锁协议使事务达到的一致性级别不同</a:t>
            </a:r>
            <a:endParaRPr lang="en-US" altLang="zh-CN" dirty="0"/>
          </a:p>
          <a:p>
            <a:pPr lvl="1">
              <a:lnSpc>
                <a:spcPct val="120000"/>
              </a:lnSpc>
              <a:spcBef>
                <a:spcPct val="0"/>
              </a:spcBef>
            </a:pPr>
            <a:r>
              <a:rPr lang="zh-CN" altLang="zh-CN" dirty="0"/>
              <a:t>封锁协议级别越高，一致性程度越高</a:t>
            </a:r>
            <a:endParaRPr lang="zh-CN" altLang="en-US" dirty="0"/>
          </a:p>
        </p:txBody>
      </p:sp>
      <p:graphicFrame>
        <p:nvGraphicFramePr>
          <p:cNvPr id="2" name="表格 1"/>
          <p:cNvGraphicFramePr>
            <a:graphicFrameLocks noGrp="1"/>
          </p:cNvGraphicFramePr>
          <p:nvPr/>
        </p:nvGraphicFramePr>
        <p:xfrm>
          <a:off x="323850" y="3284538"/>
          <a:ext cx="8640763" cy="2255838"/>
        </p:xfrm>
        <a:graphic>
          <a:graphicData uri="http://schemas.openxmlformats.org/drawingml/2006/table">
            <a:tbl>
              <a:tblPr>
                <a:tableStyleId>{5C22544A-7EE6-4342-B048-85BDC9FD1C3A}</a:tableStyleId>
              </a:tblPr>
              <a:tblGrid>
                <a:gridCol w="1550315"/>
                <a:gridCol w="937296"/>
                <a:gridCol w="995046"/>
                <a:gridCol w="923971"/>
                <a:gridCol w="995046"/>
                <a:gridCol w="923971"/>
                <a:gridCol w="1302197"/>
                <a:gridCol w="1012921"/>
              </a:tblGrid>
              <a:tr h="415549">
                <a:tc>
                  <a:txBody>
                    <a:bodyPr/>
                    <a:lstStyle/>
                    <a:p>
                      <a:pPr algn="just">
                        <a:spcAft>
                          <a:spcPts val="0"/>
                        </a:spcAft>
                      </a:pPr>
                      <a:r>
                        <a:rPr lang="en-US" sz="1800" b="1" kern="100" dirty="0">
                          <a:effectLst/>
                        </a:rPr>
                        <a:t> </a:t>
                      </a:r>
                      <a:endParaRPr lang="zh-CN" sz="1800" b="1" kern="100" dirty="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cPr/>
                </a:tc>
                <a:tc gridSpan="3">
                  <a:txBody>
                    <a:bodyPr/>
                    <a:lstStyle/>
                    <a:p>
                      <a:pPr algn="ctr">
                        <a:spcAft>
                          <a:spcPts val="0"/>
                        </a:spcAft>
                      </a:pPr>
                      <a:r>
                        <a:rPr lang="zh-CN" sz="1800" b="1" kern="100">
                          <a:effectLst/>
                        </a:rPr>
                        <a:t>一致性保证</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cPr/>
                </a:tc>
                <a:tc hMerge="1">
                  <a:tcPr/>
                </a:tc>
              </a:tr>
              <a:tr h="593641">
                <a:tc>
                  <a:txBody>
                    <a:bodyPr/>
                    <a:lstStyle/>
                    <a:p>
                      <a:pPr algn="just">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endParaRPr lang="zh-CN" sz="1800" b="1" kern="100">
                        <a:effectLst/>
                      </a:endParaRPr>
                    </a:p>
                    <a:p>
                      <a:pPr algn="ctr">
                        <a:spcAft>
                          <a:spcPts val="0"/>
                        </a:spcAft>
                      </a:pPr>
                      <a:r>
                        <a:rPr lang="zh-CN" sz="1800" b="1" kern="100">
                          <a:effectLst/>
                        </a:rPr>
                        <a:t>修改</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endParaRPr lang="zh-CN" sz="1800" b="1" kern="100">
                        <a:effectLst/>
                      </a:endParaRPr>
                    </a:p>
                    <a:p>
                      <a:pPr algn="ctr">
                        <a:spcAft>
                          <a:spcPts val="0"/>
                        </a:spcAft>
                      </a:pPr>
                      <a:r>
                        <a:rPr lang="zh-CN" sz="1800" b="1" kern="100">
                          <a:effectLst/>
                        </a:rPr>
                        <a:t>读</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5549">
                <a:tc>
                  <a:txBody>
                    <a:bodyPr/>
                    <a:lstStyle/>
                    <a:p>
                      <a:pPr algn="just">
                        <a:spcAft>
                          <a:spcPts val="0"/>
                        </a:spcAft>
                      </a:pPr>
                      <a:r>
                        <a:rPr lang="zh-CN" sz="1800" b="1" kern="100">
                          <a:effectLst/>
                        </a:rPr>
                        <a:t>一级封锁协议</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5549">
                <a:tc>
                  <a:txBody>
                    <a:bodyPr/>
                    <a:lstStyle/>
                    <a:p>
                      <a:pPr algn="just">
                        <a:spcAft>
                          <a:spcPts val="0"/>
                        </a:spcAft>
                      </a:pPr>
                      <a:r>
                        <a:rPr lang="zh-CN" sz="1800" b="1" kern="100">
                          <a:effectLst/>
                        </a:rPr>
                        <a:t>二级封锁协议</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5549">
                <a:tc>
                  <a:txBody>
                    <a:bodyPr/>
                    <a:lstStyle/>
                    <a:p>
                      <a:pPr algn="just">
                        <a:spcAft>
                          <a:spcPts val="0"/>
                        </a:spcAft>
                      </a:pPr>
                      <a:r>
                        <a:rPr lang="zh-CN" sz="1800" b="1" kern="100">
                          <a:effectLst/>
                        </a:rPr>
                        <a:t>三级封锁协议</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panose="020F0502020204030204"/>
                        <a:ea typeface="宋体" panose="02010600030101010101" pitchFamily="2" charset="-122"/>
                        <a:cs typeface="Times New Roman" panose="02020603050405020304"/>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2039" name="Rectangle 4"/>
          <p:cNvSpPr/>
          <p:nvPr/>
        </p:nvSpPr>
        <p:spPr>
          <a:xfrm>
            <a:off x="2540000" y="5732463"/>
            <a:ext cx="4856163" cy="401637"/>
          </a:xfrm>
          <a:prstGeom prst="rect">
            <a:avLst/>
          </a:prstGeom>
          <a:noFill/>
          <a:ln w="9525">
            <a:noFill/>
          </a:ln>
        </p:spPr>
        <p:txBody>
          <a:bodyPr wrap="none" anchor="ctr">
            <a:spAutoFit/>
          </a:bodyPr>
          <a:p>
            <a:pPr algn="ctr" eaLnBrk="0" hangingPunct="0"/>
            <a:r>
              <a:rPr lang="zh-CN" altLang="en-US" sz="2000" b="1" dirty="0">
                <a:latin typeface="Times New Roman" panose="02020603050405020304" pitchFamily="18" charset="0"/>
                <a:ea typeface="宋体" panose="02010600030101010101" pitchFamily="2" charset="-122"/>
              </a:rPr>
              <a:t>表</a:t>
            </a:r>
            <a:r>
              <a:rPr lang="en-US" altLang="zh-CN" sz="2000" b="1" dirty="0">
                <a:latin typeface="Times New Roman" panose="02020603050405020304" pitchFamily="18" charset="0"/>
                <a:ea typeface="宋体" panose="02010600030101010101" pitchFamily="2" charset="-122"/>
              </a:rPr>
              <a:t>11.1  </a:t>
            </a:r>
            <a:r>
              <a:rPr lang="zh-CN" altLang="en-US" sz="2000" b="1" dirty="0">
                <a:latin typeface="Times New Roman" panose="02020603050405020304" pitchFamily="18" charset="0"/>
                <a:ea typeface="宋体" panose="02010600030101010101" pitchFamily="2" charset="-122"/>
              </a:rPr>
              <a:t>不同级别的封锁协议和一致性保证</a:t>
            </a:r>
            <a:endParaRPr lang="zh-CN" altLang="en-US" sz="2000" b="1"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并发控制（续）</a:t>
            </a:r>
            <a:endParaRPr lang="zh-CN" altLang="en-US" sz="3600" dirty="0"/>
          </a:p>
        </p:txBody>
      </p:sp>
      <p:sp>
        <p:nvSpPr>
          <p:cNvPr id="6146" name="Rectangle 3"/>
          <p:cNvSpPr>
            <a:spLocks noGrp="1"/>
          </p:cNvSpPr>
          <p:nvPr>
            <p:ph type="body"/>
          </p:nvPr>
        </p:nvSpPr>
        <p:spPr>
          <a:xfrm>
            <a:off x="323850" y="1931988"/>
            <a:ext cx="6059488" cy="3762375"/>
          </a:xfrm>
          <a:ln/>
        </p:spPr>
        <p:txBody>
          <a:bodyPr vert="horz" wrap="square" lIns="91440" tIns="45720" rIns="91440" bIns="45720" anchor="t"/>
          <a:p>
            <a:pPr lvl="1" algn="just" eaLnBrk="1" hangingPunct="1">
              <a:lnSpc>
                <a:spcPct val="150000"/>
              </a:lnSpc>
              <a:spcBef>
                <a:spcPct val="50000"/>
              </a:spcBef>
            </a:pPr>
            <a:r>
              <a:rPr lang="zh-CN" altLang="en-US" dirty="0"/>
              <a:t>在单处理机系统中，事务的并行执行是这些并行事务的并行操作轮流交叉运行</a:t>
            </a:r>
            <a:endParaRPr lang="zh-CN" altLang="en-US" dirty="0"/>
          </a:p>
          <a:p>
            <a:pPr lvl="1" algn="just" eaLnBrk="1" hangingPunct="1">
              <a:lnSpc>
                <a:spcPct val="150000"/>
              </a:lnSpc>
              <a:spcBef>
                <a:spcPct val="50000"/>
              </a:spcBef>
            </a:pPr>
            <a:r>
              <a:rPr lang="zh-CN" altLang="en-US" dirty="0"/>
              <a:t>单处理机系统中的并行事务并没有真正地并行运行，但能够减少处理机的空闲时间，提高系统的效率</a:t>
            </a:r>
            <a:endParaRPr lang="zh-CN" altLang="en-US" dirty="0"/>
          </a:p>
        </p:txBody>
      </p:sp>
      <p:pic>
        <p:nvPicPr>
          <p:cNvPr id="6147" name="Picture 2"/>
          <p:cNvPicPr>
            <a:picLocks noChangeAspect="1"/>
          </p:cNvPicPr>
          <p:nvPr/>
        </p:nvPicPr>
        <p:blipFill>
          <a:blip r:embed="rId1"/>
          <a:stretch>
            <a:fillRect/>
          </a:stretch>
        </p:blipFill>
        <p:spPr>
          <a:xfrm>
            <a:off x="6659563" y="2349500"/>
            <a:ext cx="2198687" cy="2887663"/>
          </a:xfrm>
          <a:prstGeom prst="rect">
            <a:avLst/>
          </a:prstGeom>
          <a:noFill/>
          <a:ln w="9525">
            <a:noFill/>
          </a:ln>
        </p:spPr>
      </p:pic>
      <p:sp>
        <p:nvSpPr>
          <p:cNvPr id="6148" name="TextBox 1"/>
          <p:cNvSpPr txBox="1"/>
          <p:nvPr/>
        </p:nvSpPr>
        <p:spPr>
          <a:xfrm>
            <a:off x="611188" y="1125538"/>
            <a:ext cx="7993062" cy="1014412"/>
          </a:xfrm>
          <a:prstGeom prst="rect">
            <a:avLst/>
          </a:prstGeom>
          <a:noFill/>
          <a:ln w="9525">
            <a:noFill/>
          </a:ln>
        </p:spPr>
        <p:txBody>
          <a:bodyPr anchor="t">
            <a:spAutoFit/>
          </a:bodyPr>
          <a:p>
            <a:pPr algn="just">
              <a:lnSpc>
                <a:spcPct val="15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）交叉并发方式（</a:t>
            </a:r>
            <a:r>
              <a:rPr lang="en-US" altLang="zh-CN" sz="2400" b="1" dirty="0">
                <a:latin typeface="Arial" panose="020B0604020202020204" pitchFamily="34" charset="0"/>
                <a:ea typeface="宋体" panose="02010600030101010101" pitchFamily="2" charset="-122"/>
              </a:rPr>
              <a:t>Interleaved  Concurrency</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a:p>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43010"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solidFill>
                  <a:srgbClr val="0066FF"/>
                </a:solidFill>
              </a:rPr>
              <a:t>11.4  </a:t>
            </a:r>
            <a:r>
              <a:rPr lang="zh-CN" altLang="en-US" sz="2400" dirty="0">
                <a:solidFill>
                  <a:srgbClr val="0066FF"/>
                </a:solidFill>
              </a:rPr>
              <a:t>活锁和死锁</a:t>
            </a:r>
            <a:endParaRPr lang="zh-CN" altLang="en-US" sz="2400" dirty="0">
              <a:solidFill>
                <a:srgbClr val="0066FF"/>
              </a:solidFill>
            </a:endParaRPr>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11.4  </a:t>
            </a:r>
            <a:r>
              <a:rPr lang="zh-CN" altLang="en-US" sz="3600" dirty="0"/>
              <a:t>活锁和死锁</a:t>
            </a:r>
            <a:endParaRPr lang="zh-CN" altLang="en-US" sz="3600" dirty="0"/>
          </a:p>
        </p:txBody>
      </p:sp>
      <p:sp>
        <p:nvSpPr>
          <p:cNvPr id="44034" name="Rectangle 3"/>
          <p:cNvSpPr>
            <a:spLocks noGrp="1"/>
          </p:cNvSpPr>
          <p:nvPr>
            <p:ph type="body"/>
          </p:nvPr>
        </p:nvSpPr>
        <p:spPr>
          <a:xfrm>
            <a:off x="457200" y="1341438"/>
            <a:ext cx="8229600" cy="4983162"/>
          </a:xfrm>
          <a:ln/>
        </p:spPr>
        <p:txBody>
          <a:bodyPr vert="horz" wrap="square" lIns="91440" tIns="45720" rIns="91440" bIns="45720" anchor="t"/>
          <a:p>
            <a:pPr eaLnBrk="1" hangingPunct="1"/>
            <a:r>
              <a:rPr lang="zh-CN" altLang="en-US" dirty="0"/>
              <a:t>封锁技术可以有效地解决并行操作的一致性问题，但也带来一些新的问题</a:t>
            </a:r>
            <a:endParaRPr lang="zh-CN" altLang="en-US" dirty="0"/>
          </a:p>
          <a:p>
            <a:pPr lvl="1" eaLnBrk="1" hangingPunct="1">
              <a:lnSpc>
                <a:spcPct val="160000"/>
              </a:lnSpc>
            </a:pPr>
            <a:r>
              <a:rPr lang="zh-CN" altLang="en-US" dirty="0"/>
              <a:t>死锁</a:t>
            </a:r>
            <a:endParaRPr lang="zh-CN" altLang="en-US" dirty="0"/>
          </a:p>
          <a:p>
            <a:pPr lvl="1" eaLnBrk="1" hangingPunct="1">
              <a:lnSpc>
                <a:spcPct val="160000"/>
              </a:lnSpc>
            </a:pPr>
            <a:r>
              <a:rPr lang="zh-CN" altLang="en-US" dirty="0"/>
              <a:t>活锁</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solidFill>
                  <a:srgbClr val="00B050"/>
                </a:solidFill>
              </a:rPr>
              <a:t>11.4.1 </a:t>
            </a:r>
            <a:r>
              <a:rPr lang="zh-CN" altLang="en-US" dirty="0">
                <a:solidFill>
                  <a:srgbClr val="00B050"/>
                </a:solidFill>
              </a:rPr>
              <a:t>活锁</a:t>
            </a:r>
            <a:endParaRPr lang="zh-CN" altLang="en-US" dirty="0">
              <a:solidFill>
                <a:srgbClr val="00B050"/>
              </a:solidFill>
            </a:endParaRPr>
          </a:p>
          <a:p>
            <a:pPr marL="0" indent="0" eaLnBrk="1" hangingPunct="1">
              <a:buNone/>
            </a:pPr>
            <a:endParaRPr lang="en-US" altLang="zh-CN" dirty="0"/>
          </a:p>
          <a:p>
            <a:pPr marL="0" indent="0" eaLnBrk="1" hangingPunct="1">
              <a:buNone/>
            </a:pPr>
            <a:r>
              <a:rPr lang="en-US" altLang="zh-CN" dirty="0"/>
              <a:t>11.4.2 </a:t>
            </a:r>
            <a:r>
              <a:rPr lang="zh-CN" altLang="en-US" dirty="0"/>
              <a:t>死锁</a:t>
            </a:r>
            <a:endParaRPr lang="zh-CN" altLang="en-US" dirty="0"/>
          </a:p>
        </p:txBody>
      </p:sp>
      <p:sp>
        <p:nvSpPr>
          <p:cNvPr id="45058"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11.4  </a:t>
            </a:r>
            <a:r>
              <a:rPr lang="zh-CN" altLang="en-US" sz="3600" b="1" dirty="0">
                <a:solidFill>
                  <a:schemeClr val="bg1"/>
                </a:solidFill>
                <a:latin typeface="Arial" panose="020B0604020202020204" pitchFamily="34" charset="0"/>
                <a:ea typeface="宋体" panose="02010600030101010101" pitchFamily="2" charset="-122"/>
              </a:rPr>
              <a:t>活锁和死锁</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11.4.1 </a:t>
            </a:r>
            <a:r>
              <a:rPr lang="zh-CN" altLang="en-US" sz="3600" dirty="0"/>
              <a:t>活锁</a:t>
            </a:r>
            <a:endParaRPr lang="zh-CN" altLang="en-US" sz="3600" dirty="0"/>
          </a:p>
        </p:txBody>
      </p:sp>
      <p:sp>
        <p:nvSpPr>
          <p:cNvPr id="46082" name="Text Box 5"/>
          <p:cNvSpPr txBox="1"/>
          <p:nvPr/>
        </p:nvSpPr>
        <p:spPr>
          <a:xfrm>
            <a:off x="2032000" y="2138363"/>
            <a:ext cx="184150" cy="366712"/>
          </a:xfrm>
          <a:prstGeom prst="rect">
            <a:avLst/>
          </a:prstGeom>
          <a:noFill/>
          <a:ln w="9525">
            <a:noFill/>
          </a:ln>
        </p:spPr>
        <p:txBody>
          <a:bodyPr wrap="none" anchor="t">
            <a:spAutoFit/>
          </a:bodyPr>
          <a:p>
            <a:pPr marL="342900" indent="-342900" algn="ctr">
              <a:buFont typeface="Wingdings" panose="05000000000000000000" pitchFamily="2" charset="2"/>
              <a:buNone/>
            </a:pPr>
            <a:endParaRPr lang="zh-CN" altLang="zh-CN" b="1" dirty="0">
              <a:latin typeface="Times New Roman" panose="02020603050405020304" pitchFamily="18" charset="0"/>
              <a:ea typeface="宋体" panose="02010600030101010101" pitchFamily="2" charset="-122"/>
            </a:endParaRPr>
          </a:p>
        </p:txBody>
      </p:sp>
      <p:sp>
        <p:nvSpPr>
          <p:cNvPr id="46083" name="Rectangle 7"/>
          <p:cNvSpPr>
            <a:spLocks noGrp="1"/>
          </p:cNvSpPr>
          <p:nvPr>
            <p:ph type="body"/>
          </p:nvPr>
        </p:nvSpPr>
        <p:spPr>
          <a:xfrm>
            <a:off x="457200" y="1125538"/>
            <a:ext cx="8229600" cy="4768850"/>
          </a:xfrm>
          <a:ln/>
        </p:spPr>
        <p:txBody>
          <a:bodyPr vert="horz" wrap="square" lIns="91440" tIns="45720" rIns="91440" bIns="45720" anchor="t"/>
          <a:p>
            <a:pPr eaLnBrk="1" hangingPunct="1">
              <a:lnSpc>
                <a:spcPct val="150000"/>
              </a:lnSpc>
            </a:pPr>
            <a:r>
              <a:rPr lang="zh-CN" altLang="en-US" sz="2400" dirty="0"/>
              <a:t>事务</a:t>
            </a:r>
            <a:r>
              <a:rPr lang="en-US" altLang="zh-CN" sz="2400" dirty="0"/>
              <a:t>T</a:t>
            </a:r>
            <a:r>
              <a:rPr lang="en-US" altLang="zh-CN" sz="2400" baseline="-25000" dirty="0"/>
              <a:t>1</a:t>
            </a:r>
            <a:r>
              <a:rPr lang="zh-CN" altLang="en-US" sz="2400" dirty="0"/>
              <a:t>封锁了数据</a:t>
            </a:r>
            <a:r>
              <a:rPr lang="en-US" altLang="zh-CN" sz="2400" dirty="0"/>
              <a:t>R</a:t>
            </a:r>
            <a:endParaRPr lang="en-US" altLang="zh-CN" sz="2400" dirty="0"/>
          </a:p>
          <a:p>
            <a:pPr eaLnBrk="1" hangingPunct="1">
              <a:lnSpc>
                <a:spcPct val="150000"/>
              </a:lnSpc>
            </a:pPr>
            <a:r>
              <a:rPr lang="zh-CN" altLang="en-US" sz="2400" dirty="0"/>
              <a:t>事务</a:t>
            </a:r>
            <a:r>
              <a:rPr lang="en-US" altLang="zh-CN" sz="2400" dirty="0"/>
              <a:t>T</a:t>
            </a:r>
            <a:r>
              <a:rPr lang="en-US" altLang="zh-CN" sz="2400" baseline="-25000" dirty="0"/>
              <a:t>2</a:t>
            </a:r>
            <a:r>
              <a:rPr lang="zh-CN" altLang="en-US" sz="2400" dirty="0"/>
              <a:t>又请求封锁</a:t>
            </a:r>
            <a:r>
              <a:rPr lang="en-US" altLang="zh-CN" sz="2400" dirty="0"/>
              <a:t>R</a:t>
            </a:r>
            <a:r>
              <a:rPr lang="zh-CN" altLang="en-US" sz="2400" dirty="0"/>
              <a:t>，于是</a:t>
            </a:r>
            <a:r>
              <a:rPr lang="en-US" altLang="zh-CN" sz="2400" dirty="0"/>
              <a:t>T</a:t>
            </a:r>
            <a:r>
              <a:rPr lang="en-US" altLang="zh-CN" sz="2400" baseline="-25000" dirty="0"/>
              <a:t>2</a:t>
            </a:r>
            <a:r>
              <a:rPr lang="zh-CN" altLang="en-US" sz="2400" dirty="0"/>
              <a:t>等待。</a:t>
            </a:r>
            <a:endParaRPr lang="zh-CN" altLang="en-US" sz="2400" dirty="0"/>
          </a:p>
          <a:p>
            <a:pPr eaLnBrk="1" hangingPunct="1">
              <a:lnSpc>
                <a:spcPct val="150000"/>
              </a:lnSpc>
            </a:pPr>
            <a:r>
              <a:rPr lang="en-US" altLang="zh-CN" sz="2400" dirty="0"/>
              <a:t>T</a:t>
            </a:r>
            <a:r>
              <a:rPr lang="en-US" altLang="zh-CN" sz="2400" baseline="-25000" dirty="0"/>
              <a:t>3</a:t>
            </a:r>
            <a:r>
              <a:rPr lang="zh-CN" altLang="en-US" sz="2400" dirty="0"/>
              <a:t>也请求封锁</a:t>
            </a:r>
            <a:r>
              <a:rPr lang="en-US" altLang="zh-CN" sz="2400" dirty="0"/>
              <a:t>R</a:t>
            </a:r>
            <a:r>
              <a:rPr lang="zh-CN" altLang="en-US" sz="2400" dirty="0"/>
              <a:t>，当</a:t>
            </a:r>
            <a:r>
              <a:rPr lang="en-US" altLang="zh-CN" sz="2400" dirty="0"/>
              <a:t>T</a:t>
            </a:r>
            <a:r>
              <a:rPr lang="en-US" altLang="zh-CN" sz="2400" baseline="-25000" dirty="0"/>
              <a:t>1</a:t>
            </a:r>
            <a:r>
              <a:rPr lang="zh-CN" altLang="en-US" sz="2400" dirty="0"/>
              <a:t>释放了</a:t>
            </a:r>
            <a:r>
              <a:rPr lang="en-US" altLang="zh-CN" sz="2400" dirty="0"/>
              <a:t>R</a:t>
            </a:r>
            <a:r>
              <a:rPr lang="zh-CN" altLang="en-US" sz="2400" dirty="0"/>
              <a:t>上的封锁之后系统首先批准了</a:t>
            </a:r>
            <a:r>
              <a:rPr lang="en-US" altLang="zh-CN" sz="2400" dirty="0"/>
              <a:t>T</a:t>
            </a:r>
            <a:r>
              <a:rPr lang="en-US" altLang="zh-CN" sz="2400" baseline="-25000" dirty="0"/>
              <a:t>3</a:t>
            </a:r>
            <a:r>
              <a:rPr lang="zh-CN" altLang="en-US" sz="2400" dirty="0"/>
              <a:t>的请求，</a:t>
            </a:r>
            <a:r>
              <a:rPr lang="en-US" altLang="zh-CN" sz="2400" dirty="0"/>
              <a:t>T</a:t>
            </a:r>
            <a:r>
              <a:rPr lang="en-US" altLang="zh-CN" sz="2400" baseline="-25000" dirty="0"/>
              <a:t>2</a:t>
            </a:r>
            <a:r>
              <a:rPr lang="zh-CN" altLang="en-US" sz="2400" dirty="0"/>
              <a:t>仍然等待。</a:t>
            </a:r>
            <a:endParaRPr lang="zh-CN" altLang="en-US" sz="2400" dirty="0"/>
          </a:p>
          <a:p>
            <a:pPr eaLnBrk="1" hangingPunct="1">
              <a:lnSpc>
                <a:spcPct val="150000"/>
              </a:lnSpc>
            </a:pPr>
            <a:r>
              <a:rPr lang="en-US" altLang="zh-CN" sz="2400" dirty="0"/>
              <a:t>T</a:t>
            </a:r>
            <a:r>
              <a:rPr lang="en-US" altLang="zh-CN" sz="2400" baseline="-25000" dirty="0"/>
              <a:t>4</a:t>
            </a:r>
            <a:r>
              <a:rPr lang="zh-CN" altLang="en-US" sz="2400" dirty="0"/>
              <a:t>又请求封锁</a:t>
            </a:r>
            <a:r>
              <a:rPr lang="en-US" altLang="zh-CN" sz="2400" dirty="0"/>
              <a:t>R</a:t>
            </a:r>
            <a:r>
              <a:rPr lang="zh-CN" altLang="en-US" sz="2400" dirty="0"/>
              <a:t>，当</a:t>
            </a:r>
            <a:r>
              <a:rPr lang="en-US" altLang="zh-CN" sz="2400" dirty="0"/>
              <a:t>T</a:t>
            </a:r>
            <a:r>
              <a:rPr lang="en-US" altLang="zh-CN" sz="2400" baseline="-25000" dirty="0"/>
              <a:t>3</a:t>
            </a:r>
            <a:r>
              <a:rPr lang="zh-CN" altLang="en-US" sz="2400" dirty="0"/>
              <a:t>释放了</a:t>
            </a:r>
            <a:r>
              <a:rPr lang="en-US" altLang="zh-CN" sz="2400" dirty="0"/>
              <a:t>R</a:t>
            </a:r>
            <a:r>
              <a:rPr lang="zh-CN" altLang="en-US" sz="2400" dirty="0"/>
              <a:t>上的封锁之后系统又批准了</a:t>
            </a:r>
            <a:r>
              <a:rPr lang="en-US" altLang="zh-CN" sz="2400" dirty="0"/>
              <a:t>T</a:t>
            </a:r>
            <a:r>
              <a:rPr lang="en-US" altLang="zh-CN" sz="2400" baseline="-25000" dirty="0"/>
              <a:t>4</a:t>
            </a:r>
            <a:r>
              <a:rPr lang="zh-CN" altLang="en-US" sz="2400" dirty="0"/>
              <a:t>的请求</a:t>
            </a:r>
            <a:r>
              <a:rPr lang="en-US" altLang="zh-CN" sz="2400" dirty="0"/>
              <a:t>……</a:t>
            </a:r>
            <a:endParaRPr lang="en-US" altLang="zh-CN" sz="2400" dirty="0"/>
          </a:p>
          <a:p>
            <a:pPr eaLnBrk="1" hangingPunct="1">
              <a:lnSpc>
                <a:spcPct val="150000"/>
              </a:lnSpc>
            </a:pPr>
            <a:r>
              <a:rPr lang="en-US" altLang="zh-CN" sz="2400" dirty="0"/>
              <a:t>T</a:t>
            </a:r>
            <a:r>
              <a:rPr lang="en-US" altLang="zh-CN" sz="2400" baseline="-25000" dirty="0"/>
              <a:t>2</a:t>
            </a:r>
            <a:r>
              <a:rPr lang="zh-CN" altLang="en-US" sz="2400" dirty="0"/>
              <a:t>有可能永远等待，这就是</a:t>
            </a:r>
            <a:r>
              <a:rPr lang="zh-CN" altLang="en-US" sz="2400" dirty="0">
                <a:solidFill>
                  <a:srgbClr val="FF00FF"/>
                </a:solidFill>
              </a:rPr>
              <a:t>活锁</a:t>
            </a:r>
            <a:r>
              <a:rPr lang="zh-CN" altLang="en-US" sz="2400" dirty="0"/>
              <a:t>的情形 </a:t>
            </a:r>
            <a:endParaRPr lang="zh-CN"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活锁（续）</a:t>
            </a:r>
            <a:endParaRPr lang="zh-CN" altLang="en-US" sz="3600" dirty="0"/>
          </a:p>
        </p:txBody>
      </p:sp>
      <p:sp>
        <p:nvSpPr>
          <p:cNvPr id="47106" name="Text Box 5"/>
          <p:cNvSpPr txBox="1"/>
          <p:nvPr/>
        </p:nvSpPr>
        <p:spPr>
          <a:xfrm>
            <a:off x="3924300" y="5989638"/>
            <a:ext cx="1127125" cy="400050"/>
          </a:xfrm>
          <a:prstGeom prst="rect">
            <a:avLst/>
          </a:prstGeom>
          <a:noFill/>
          <a:ln w="9525">
            <a:noFill/>
          </a:ln>
        </p:spPr>
        <p:txBody>
          <a:bodyPr wrap="none" anchor="t">
            <a:spAutoFit/>
          </a:bodyPr>
          <a:p>
            <a:pPr marL="342900" indent="-342900" algn="ctr">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活  锁</a:t>
            </a:r>
            <a:endParaRPr lang="zh-CN" altLang="en-US" sz="2000" b="1" dirty="0">
              <a:latin typeface="Times New Roman" panose="02020603050405020304" pitchFamily="18" charset="0"/>
              <a:ea typeface="宋体" panose="02010600030101010101" pitchFamily="2" charset="-122"/>
            </a:endParaRPr>
          </a:p>
        </p:txBody>
      </p:sp>
      <p:graphicFrame>
        <p:nvGraphicFramePr>
          <p:cNvPr id="2" name="表格 1"/>
          <p:cNvGraphicFramePr>
            <a:graphicFrameLocks noGrp="1"/>
          </p:cNvGraphicFramePr>
          <p:nvPr/>
        </p:nvGraphicFramePr>
        <p:xfrm>
          <a:off x="755650" y="954088"/>
          <a:ext cx="7550150" cy="5035550"/>
        </p:xfrm>
        <a:graphic>
          <a:graphicData uri="http://schemas.openxmlformats.org/drawingml/2006/table">
            <a:tbl>
              <a:tblPr>
                <a:effectLst/>
                <a:tableStyleId>{5C22544A-7EE6-4342-B048-85BDC9FD1C3A}</a:tableStyleId>
              </a:tblPr>
              <a:tblGrid>
                <a:gridCol w="1554607"/>
                <a:gridCol w="1997586"/>
                <a:gridCol w="1998979"/>
                <a:gridCol w="1998979"/>
              </a:tblGrid>
              <a:tr h="335987">
                <a:tc>
                  <a:txBody>
                    <a:bodyPr/>
                    <a:lstStyle/>
                    <a:p>
                      <a:pPr algn="ctr">
                        <a:spcAft>
                          <a:spcPts val="0"/>
                        </a:spcAft>
                      </a:pPr>
                      <a:r>
                        <a:rPr lang="en-US" sz="2200" b="1" kern="100" dirty="0">
                          <a:effectLst/>
                        </a:rPr>
                        <a:t>T</a:t>
                      </a:r>
                      <a:r>
                        <a:rPr lang="en-US" sz="2200" b="1" kern="100" baseline="-25000" dirty="0">
                          <a:effectLst/>
                        </a:rPr>
                        <a:t>1</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dirty="0">
                          <a:effectLst/>
                        </a:rPr>
                        <a:t>T</a:t>
                      </a:r>
                      <a:r>
                        <a:rPr lang="en-US" sz="2200" b="1" kern="100" baseline="-25000" dirty="0">
                          <a:effectLst/>
                        </a:rPr>
                        <a:t>2</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3</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2200" b="1" kern="100">
                          <a:effectLst/>
                        </a:rPr>
                        <a:t>T</a:t>
                      </a:r>
                      <a:r>
                        <a:rPr lang="en-US" sz="2200" b="1" kern="100" baseline="-25000">
                          <a:effectLst/>
                        </a:rPr>
                        <a:t>4</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r>
              <a:tr h="1005834">
                <a:tc>
                  <a:txBody>
                    <a:bodyPr/>
                    <a:lstStyle/>
                    <a:p>
                      <a:pPr algn="ctr">
                        <a:spcAft>
                          <a:spcPts val="0"/>
                        </a:spcAft>
                      </a:pPr>
                      <a:r>
                        <a:rPr lang="en-US" sz="2200" b="1" kern="100" dirty="0" smtClean="0">
                          <a:effectLst/>
                        </a:rPr>
                        <a:t>Lock </a:t>
                      </a:r>
                      <a:r>
                        <a:rPr lang="en-US" sz="2200" b="1" kern="100" dirty="0">
                          <a:effectLst/>
                        </a:rPr>
                        <a:t>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altLang="zh-CN" sz="2200" b="1" kern="100" dirty="0" smtClean="0">
                        <a:effectLst/>
                        <a:latin typeface="宋体" panose="02010600030101010101" pitchFamily="2" charset="-122"/>
                        <a:cs typeface="Courier New" panose="02070309020205020404"/>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altLang="zh-CN" sz="2200" b="1" kern="100" dirty="0" smtClean="0">
                        <a:effectLst/>
                        <a:latin typeface="宋体" panose="02010600030101010101" pitchFamily="2" charset="-122"/>
                        <a:cs typeface="Courier New" panose="02070309020205020404"/>
                      </a:endParaRPr>
                    </a:p>
                    <a:p>
                      <a:pPr algn="ctr">
                        <a:spcAft>
                          <a:spcPts val="0"/>
                        </a:spcAft>
                      </a:pPr>
                      <a:r>
                        <a:rPr 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a:t>
                      </a:r>
                      <a:r>
                        <a:rPr lang="en-US" sz="2200" b="1" kern="100" dirty="0" smtClean="0">
                          <a:effectLst/>
                        </a:rPr>
                        <a:t>ock </a:t>
                      </a:r>
                      <a:r>
                        <a:rPr lang="en-US" sz="2200" b="1" kern="100" dirty="0">
                          <a:effectLst/>
                        </a:rPr>
                        <a:t>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en-US" sz="2200" b="1" kern="100" dirty="0">
                          <a:effectLst/>
                        </a:rPr>
                        <a:t>Unlock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smtClean="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a:effectLst/>
                        </a:rPr>
                        <a:t>•</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a:effectLst/>
                        </a:rPr>
                        <a:t>Unlock</a:t>
                      </a:r>
                      <a:endParaRPr lang="zh-CN" sz="2200" b="1" kern="10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335987">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2200" b="1" kern="100" dirty="0">
                          <a:effectLst/>
                        </a:rPr>
                        <a:t>Lock R</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r>
              <a:tr h="1005834">
                <a:tc>
                  <a:txBody>
                    <a:bodyPr/>
                    <a:lstStyle/>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等待</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a:effectLst/>
                        </a:rPr>
                        <a:t>•</a:t>
                      </a: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2200" b="1" kern="100" dirty="0" smtClean="0">
                          <a:effectLst/>
                        </a:rPr>
                        <a:t>•</a:t>
                      </a:r>
                      <a:endParaRPr lang="en-US" altLang="zh-CN" sz="22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200" b="1" kern="100" dirty="0" smtClean="0">
                          <a:effectLst/>
                        </a:rPr>
                        <a:t>•</a:t>
                      </a:r>
                      <a:endParaRPr lang="en-US" altLang="zh-CN" sz="2200" b="1" kern="100" dirty="0" smtClean="0">
                        <a:effectLst/>
                      </a:endParaRPr>
                    </a:p>
                    <a:p>
                      <a:pPr algn="ctr">
                        <a:spcAft>
                          <a:spcPts val="0"/>
                        </a:spcAft>
                      </a:pPr>
                      <a:endParaRPr lang="zh-CN" sz="2200" b="1" kern="100" dirty="0">
                        <a:effectLst/>
                        <a:latin typeface="宋体" panose="02010600030101010101" pitchFamily="2" charset="-122"/>
                        <a:cs typeface="Courier New" panose="02070309020205020404"/>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活锁（续）</a:t>
            </a:r>
            <a:endParaRPr lang="zh-CN" altLang="en-US" sz="3600" dirty="0"/>
          </a:p>
        </p:txBody>
      </p:sp>
      <p:sp>
        <p:nvSpPr>
          <p:cNvPr id="48130" name="Rectangle 3"/>
          <p:cNvSpPr>
            <a:spLocks noGrp="1"/>
          </p:cNvSpPr>
          <p:nvPr>
            <p:ph type="body"/>
          </p:nvPr>
        </p:nvSpPr>
        <p:spPr>
          <a:xfrm>
            <a:off x="457200" y="1196975"/>
            <a:ext cx="8229600" cy="4840288"/>
          </a:xfrm>
          <a:ln/>
        </p:spPr>
        <p:txBody>
          <a:bodyPr vert="horz" wrap="square" lIns="91440" tIns="45720" rIns="91440" bIns="45720" anchor="t"/>
          <a:p>
            <a:pPr algn="just" eaLnBrk="1" hangingPunct="1">
              <a:lnSpc>
                <a:spcPct val="170000"/>
              </a:lnSpc>
            </a:pPr>
            <a:r>
              <a:rPr lang="zh-CN" altLang="en-US" sz="3200" dirty="0"/>
              <a:t>避免活锁：</a:t>
            </a:r>
            <a:r>
              <a:rPr lang="zh-CN" altLang="en-US" dirty="0"/>
              <a:t>采用先来先服务的策略</a:t>
            </a:r>
            <a:endParaRPr lang="zh-CN" altLang="en-US" dirty="0"/>
          </a:p>
          <a:p>
            <a:pPr lvl="1" algn="just" eaLnBrk="1" hangingPunct="1">
              <a:lnSpc>
                <a:spcPct val="170000"/>
              </a:lnSpc>
            </a:pPr>
            <a:r>
              <a:rPr lang="zh-CN" altLang="en-US" dirty="0"/>
              <a:t>当多个事务请求封锁同一数据对象时</a:t>
            </a:r>
            <a:endParaRPr lang="zh-CN" altLang="en-US" dirty="0"/>
          </a:p>
          <a:p>
            <a:pPr lvl="1" algn="just" eaLnBrk="1" hangingPunct="1">
              <a:lnSpc>
                <a:spcPct val="170000"/>
              </a:lnSpc>
            </a:pPr>
            <a:r>
              <a:rPr lang="zh-CN" altLang="en-US" dirty="0"/>
              <a:t>按请求封锁的先后次序对这些事务排队</a:t>
            </a:r>
            <a:endParaRPr lang="zh-CN" altLang="en-US" dirty="0"/>
          </a:p>
          <a:p>
            <a:pPr lvl="1" algn="just" eaLnBrk="1" hangingPunct="1">
              <a:lnSpc>
                <a:spcPct val="170000"/>
              </a:lnSpc>
            </a:pPr>
            <a:r>
              <a:rPr lang="zh-CN" altLang="en-US" dirty="0"/>
              <a:t>该数据对象上的锁一旦释放，首先批准申请队列中第一个事务获得锁</a:t>
            </a:r>
            <a:endParaRPr lang="zh-CN" altLang="en-US" dirty="0"/>
          </a:p>
          <a:p>
            <a:pPr eaLnBrk="1" hangingPunct="1">
              <a:buNone/>
            </a:pP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t>11.4.1 </a:t>
            </a:r>
            <a:r>
              <a:rPr lang="zh-CN" altLang="en-US" dirty="0"/>
              <a:t>活锁</a:t>
            </a:r>
            <a:endParaRPr lang="zh-CN" altLang="en-US" dirty="0"/>
          </a:p>
          <a:p>
            <a:pPr marL="0" indent="0" eaLnBrk="1" hangingPunct="1">
              <a:buNone/>
            </a:pPr>
            <a:endParaRPr lang="en-US" altLang="zh-CN" dirty="0"/>
          </a:p>
          <a:p>
            <a:pPr marL="0" indent="0" eaLnBrk="1" hangingPunct="1">
              <a:buNone/>
            </a:pPr>
            <a:r>
              <a:rPr lang="en-US" altLang="zh-CN" dirty="0">
                <a:solidFill>
                  <a:srgbClr val="00B050"/>
                </a:solidFill>
              </a:rPr>
              <a:t>11.4.2 </a:t>
            </a:r>
            <a:r>
              <a:rPr lang="zh-CN" altLang="en-US" dirty="0">
                <a:solidFill>
                  <a:srgbClr val="00B050"/>
                </a:solidFill>
              </a:rPr>
              <a:t>死锁</a:t>
            </a:r>
            <a:endParaRPr lang="zh-CN" altLang="en-US" dirty="0">
              <a:solidFill>
                <a:srgbClr val="00B050"/>
              </a:solidFill>
            </a:endParaRPr>
          </a:p>
        </p:txBody>
      </p:sp>
      <p:sp>
        <p:nvSpPr>
          <p:cNvPr id="49154"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11.4  </a:t>
            </a:r>
            <a:r>
              <a:rPr lang="zh-CN" altLang="en-US" sz="3600" b="1" dirty="0">
                <a:solidFill>
                  <a:schemeClr val="bg1"/>
                </a:solidFill>
                <a:latin typeface="Arial" panose="020B0604020202020204" pitchFamily="34" charset="0"/>
                <a:ea typeface="宋体" panose="02010600030101010101" pitchFamily="2" charset="-122"/>
              </a:rPr>
              <a:t>活锁和死锁</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xfrm>
            <a:off x="914400" y="260350"/>
            <a:ext cx="7391400" cy="563563"/>
          </a:xfrm>
          <a:ln/>
        </p:spPr>
        <p:txBody>
          <a:bodyPr vert="horz" wrap="square" lIns="91440" tIns="45720" rIns="91440" bIns="45720" anchor="ctr"/>
          <a:p>
            <a:pPr eaLnBrk="1" hangingPunct="1"/>
            <a:r>
              <a:rPr lang="en-US" altLang="zh-CN" sz="3600" dirty="0"/>
              <a:t>11.4.2  </a:t>
            </a:r>
            <a:r>
              <a:rPr lang="zh-CN" altLang="en-US" sz="3600" dirty="0"/>
              <a:t>死锁</a:t>
            </a:r>
            <a:endParaRPr lang="zh-CN" altLang="en-US" sz="3600" dirty="0"/>
          </a:p>
        </p:txBody>
      </p:sp>
      <p:sp>
        <p:nvSpPr>
          <p:cNvPr id="50178" name="Rectangle 10"/>
          <p:cNvSpPr>
            <a:spLocks noGrp="1"/>
          </p:cNvSpPr>
          <p:nvPr>
            <p:ph type="body"/>
          </p:nvPr>
        </p:nvSpPr>
        <p:spPr>
          <a:xfrm>
            <a:off x="457200" y="1125538"/>
            <a:ext cx="8229600" cy="4911725"/>
          </a:xfrm>
          <a:ln/>
        </p:spPr>
        <p:txBody>
          <a:bodyPr vert="horz" wrap="square" lIns="91440" tIns="45720" rIns="91440" bIns="45720" anchor="t"/>
          <a:p>
            <a:pPr eaLnBrk="1" hangingPunct="1">
              <a:lnSpc>
                <a:spcPct val="130000"/>
              </a:lnSpc>
            </a:pPr>
            <a:r>
              <a:rPr lang="zh-CN" altLang="en-US" sz="2400" dirty="0"/>
              <a:t>事务</a:t>
            </a:r>
            <a:r>
              <a:rPr lang="en-US" altLang="zh-CN" sz="2400" dirty="0"/>
              <a:t>T</a:t>
            </a:r>
            <a:r>
              <a:rPr lang="en-US" altLang="zh-CN" sz="2400" baseline="-25000" dirty="0"/>
              <a:t>1</a:t>
            </a:r>
            <a:r>
              <a:rPr lang="zh-CN" altLang="en-US" sz="2400" dirty="0"/>
              <a:t>封锁了数据</a:t>
            </a:r>
            <a:r>
              <a:rPr lang="en-US" altLang="zh-CN" sz="2400" dirty="0"/>
              <a:t>R</a:t>
            </a:r>
            <a:r>
              <a:rPr lang="en-US" altLang="zh-CN" sz="2400" baseline="-25000" dirty="0"/>
              <a:t>1</a:t>
            </a:r>
            <a:endParaRPr lang="en-US" altLang="zh-CN" sz="2400" baseline="-25000" dirty="0"/>
          </a:p>
          <a:p>
            <a:pPr eaLnBrk="1" hangingPunct="1">
              <a:lnSpc>
                <a:spcPct val="130000"/>
              </a:lnSpc>
            </a:pPr>
            <a:r>
              <a:rPr lang="en-US" altLang="zh-CN" sz="2400" dirty="0"/>
              <a:t>T</a:t>
            </a:r>
            <a:r>
              <a:rPr lang="en-US" altLang="zh-CN" sz="2400" baseline="-25000" dirty="0"/>
              <a:t>2</a:t>
            </a:r>
            <a:r>
              <a:rPr lang="zh-CN" altLang="en-US" sz="2400" dirty="0"/>
              <a:t>封锁了数据</a:t>
            </a:r>
            <a:r>
              <a:rPr lang="en-US" altLang="zh-CN" sz="2400" dirty="0"/>
              <a:t>R</a:t>
            </a:r>
            <a:r>
              <a:rPr lang="en-US" altLang="zh-CN" sz="2400" baseline="-25000" dirty="0"/>
              <a:t>2</a:t>
            </a:r>
            <a:endParaRPr lang="en-US" altLang="zh-CN" sz="2400" baseline="-25000" dirty="0"/>
          </a:p>
          <a:p>
            <a:pPr eaLnBrk="1" hangingPunct="1">
              <a:lnSpc>
                <a:spcPct val="130000"/>
              </a:lnSpc>
            </a:pPr>
            <a:r>
              <a:rPr lang="en-US" altLang="zh-CN" sz="2400" dirty="0"/>
              <a:t>T</a:t>
            </a:r>
            <a:r>
              <a:rPr lang="en-US" altLang="zh-CN" sz="2400" baseline="-25000" dirty="0"/>
              <a:t>1</a:t>
            </a:r>
            <a:r>
              <a:rPr lang="zh-CN" altLang="en-US" sz="2400" dirty="0"/>
              <a:t>又请求封锁</a:t>
            </a:r>
            <a:r>
              <a:rPr lang="en-US" altLang="zh-CN" sz="2400" dirty="0"/>
              <a:t>R</a:t>
            </a:r>
            <a:r>
              <a:rPr lang="en-US" altLang="zh-CN" sz="2400" baseline="-25000" dirty="0"/>
              <a:t>2</a:t>
            </a:r>
            <a:r>
              <a:rPr lang="zh-CN" altLang="en-US" sz="2400" dirty="0"/>
              <a:t>，因</a:t>
            </a:r>
            <a:r>
              <a:rPr lang="en-US" altLang="zh-CN" sz="2400" dirty="0"/>
              <a:t>T</a:t>
            </a:r>
            <a:r>
              <a:rPr lang="en-US" altLang="zh-CN" sz="2400" baseline="-25000" dirty="0"/>
              <a:t>2</a:t>
            </a:r>
            <a:r>
              <a:rPr lang="zh-CN" altLang="en-US" sz="2400" dirty="0"/>
              <a:t>已封锁了</a:t>
            </a:r>
            <a:r>
              <a:rPr lang="en-US" altLang="zh-CN" sz="2400" dirty="0"/>
              <a:t>R</a:t>
            </a:r>
            <a:r>
              <a:rPr lang="en-US" altLang="zh-CN" sz="2400" baseline="-25000" dirty="0"/>
              <a:t>2</a:t>
            </a:r>
            <a:r>
              <a:rPr lang="zh-CN" altLang="en-US" sz="2400" dirty="0"/>
              <a:t>，于是</a:t>
            </a:r>
            <a:r>
              <a:rPr lang="en-US" altLang="zh-CN" sz="2400" dirty="0"/>
              <a:t>T</a:t>
            </a:r>
            <a:r>
              <a:rPr lang="en-US" altLang="zh-CN" sz="2400" baseline="-25000" dirty="0"/>
              <a:t>1</a:t>
            </a:r>
            <a:r>
              <a:rPr lang="zh-CN" altLang="en-US" sz="2400" dirty="0"/>
              <a:t>等待</a:t>
            </a:r>
            <a:r>
              <a:rPr lang="en-US" altLang="zh-CN" sz="2400" dirty="0"/>
              <a:t>T</a:t>
            </a:r>
            <a:r>
              <a:rPr lang="en-US" altLang="zh-CN" sz="2400" baseline="-25000" dirty="0"/>
              <a:t>2</a:t>
            </a:r>
            <a:r>
              <a:rPr lang="zh-CN" altLang="en-US" sz="2400" dirty="0"/>
              <a:t>释放</a:t>
            </a:r>
            <a:r>
              <a:rPr lang="en-US" altLang="zh-CN" sz="2400" dirty="0"/>
              <a:t>R</a:t>
            </a:r>
            <a:r>
              <a:rPr lang="en-US" altLang="zh-CN" sz="2400" baseline="-25000" dirty="0"/>
              <a:t>2</a:t>
            </a:r>
            <a:r>
              <a:rPr lang="zh-CN" altLang="en-US" sz="2400" dirty="0"/>
              <a:t>上的锁</a:t>
            </a:r>
            <a:endParaRPr lang="zh-CN" altLang="en-US" sz="2400" dirty="0"/>
          </a:p>
          <a:p>
            <a:pPr eaLnBrk="1" hangingPunct="1">
              <a:lnSpc>
                <a:spcPct val="130000"/>
              </a:lnSpc>
            </a:pPr>
            <a:r>
              <a:rPr lang="zh-CN" altLang="en-US" sz="2400" dirty="0"/>
              <a:t>接着</a:t>
            </a:r>
            <a:r>
              <a:rPr lang="en-US" altLang="zh-CN" sz="2400" dirty="0"/>
              <a:t>T</a:t>
            </a:r>
            <a:r>
              <a:rPr lang="en-US" altLang="zh-CN" sz="2400" baseline="-25000" dirty="0"/>
              <a:t>2</a:t>
            </a:r>
            <a:r>
              <a:rPr lang="zh-CN" altLang="en-US" sz="2400" dirty="0"/>
              <a:t>又申请封锁</a:t>
            </a:r>
            <a:r>
              <a:rPr lang="en-US" altLang="zh-CN" sz="2400" dirty="0"/>
              <a:t>R</a:t>
            </a:r>
            <a:r>
              <a:rPr lang="en-US" altLang="zh-CN" sz="2400" baseline="-25000" dirty="0"/>
              <a:t>1</a:t>
            </a:r>
            <a:r>
              <a:rPr lang="zh-CN" altLang="en-US" sz="2400" dirty="0"/>
              <a:t>，因</a:t>
            </a:r>
            <a:r>
              <a:rPr lang="en-US" altLang="zh-CN" sz="2400" dirty="0"/>
              <a:t>T</a:t>
            </a:r>
            <a:r>
              <a:rPr lang="en-US" altLang="zh-CN" sz="2400" baseline="-25000" dirty="0"/>
              <a:t>1</a:t>
            </a:r>
            <a:r>
              <a:rPr lang="zh-CN" altLang="en-US" sz="2400" dirty="0"/>
              <a:t>已封锁了</a:t>
            </a:r>
            <a:r>
              <a:rPr lang="en-US" altLang="zh-CN" sz="2400" dirty="0"/>
              <a:t>R</a:t>
            </a:r>
            <a:r>
              <a:rPr lang="en-US" altLang="zh-CN" sz="2400" baseline="-25000" dirty="0"/>
              <a:t>1</a:t>
            </a:r>
            <a:r>
              <a:rPr lang="zh-CN" altLang="en-US" sz="2400" dirty="0"/>
              <a:t>，</a:t>
            </a:r>
            <a:r>
              <a:rPr lang="en-US" altLang="zh-CN" sz="2400" dirty="0"/>
              <a:t>T</a:t>
            </a:r>
            <a:r>
              <a:rPr lang="en-US" altLang="zh-CN" sz="2400" baseline="-25000" dirty="0"/>
              <a:t>2</a:t>
            </a:r>
            <a:r>
              <a:rPr lang="zh-CN" altLang="en-US" sz="2400" dirty="0"/>
              <a:t>也只能等待</a:t>
            </a:r>
            <a:r>
              <a:rPr lang="en-US" altLang="zh-CN" sz="2400" dirty="0"/>
              <a:t>T</a:t>
            </a:r>
            <a:r>
              <a:rPr lang="en-US" altLang="zh-CN" sz="2400" baseline="-25000" dirty="0"/>
              <a:t>1</a:t>
            </a:r>
            <a:r>
              <a:rPr lang="zh-CN" altLang="en-US" sz="2400" dirty="0"/>
              <a:t>释放</a:t>
            </a:r>
            <a:r>
              <a:rPr lang="en-US" altLang="zh-CN" sz="2400" dirty="0"/>
              <a:t>R</a:t>
            </a:r>
            <a:r>
              <a:rPr lang="en-US" altLang="zh-CN" sz="2400" baseline="-25000" dirty="0"/>
              <a:t>1</a:t>
            </a:r>
            <a:r>
              <a:rPr lang="zh-CN" altLang="en-US" sz="2400" dirty="0"/>
              <a:t>上的锁</a:t>
            </a:r>
            <a:endParaRPr lang="zh-CN" altLang="en-US" sz="2400" dirty="0"/>
          </a:p>
          <a:p>
            <a:pPr eaLnBrk="1" hangingPunct="1">
              <a:lnSpc>
                <a:spcPct val="130000"/>
              </a:lnSpc>
            </a:pPr>
            <a:r>
              <a:rPr lang="zh-CN" altLang="en-US" sz="2400" dirty="0"/>
              <a:t>这样</a:t>
            </a:r>
            <a:r>
              <a:rPr lang="en-US" altLang="zh-CN" sz="2400" dirty="0"/>
              <a:t>T</a:t>
            </a:r>
            <a:r>
              <a:rPr lang="en-US" altLang="zh-CN" sz="2400" baseline="-25000" dirty="0"/>
              <a:t>1</a:t>
            </a:r>
            <a:r>
              <a:rPr lang="zh-CN" altLang="en-US" sz="2400" dirty="0"/>
              <a:t>在等待</a:t>
            </a:r>
            <a:r>
              <a:rPr lang="en-US" altLang="zh-CN" sz="2400" dirty="0"/>
              <a:t>T</a:t>
            </a:r>
            <a:r>
              <a:rPr lang="en-US" altLang="zh-CN" sz="2400" baseline="-25000" dirty="0"/>
              <a:t>2</a:t>
            </a:r>
            <a:r>
              <a:rPr lang="zh-CN" altLang="en-US" sz="2400" dirty="0"/>
              <a:t>，而</a:t>
            </a:r>
            <a:r>
              <a:rPr lang="en-US" altLang="zh-CN" sz="2400" dirty="0"/>
              <a:t>T</a:t>
            </a:r>
            <a:r>
              <a:rPr lang="en-US" altLang="zh-CN" sz="2400" baseline="-25000" dirty="0"/>
              <a:t>2</a:t>
            </a:r>
            <a:r>
              <a:rPr lang="zh-CN" altLang="en-US" sz="2400" dirty="0"/>
              <a:t>又在等待</a:t>
            </a:r>
            <a:r>
              <a:rPr lang="en-US" altLang="zh-CN" sz="2400" dirty="0"/>
              <a:t>T</a:t>
            </a:r>
            <a:r>
              <a:rPr lang="en-US" altLang="zh-CN" sz="2400" baseline="-25000" dirty="0"/>
              <a:t>1</a:t>
            </a:r>
            <a:r>
              <a:rPr lang="zh-CN" altLang="en-US" sz="2400" dirty="0"/>
              <a:t>，</a:t>
            </a:r>
            <a:r>
              <a:rPr lang="en-US" altLang="zh-CN" sz="2400" dirty="0"/>
              <a:t>T</a:t>
            </a:r>
            <a:r>
              <a:rPr lang="en-US" altLang="zh-CN" sz="2400" baseline="-25000" dirty="0"/>
              <a:t>1</a:t>
            </a:r>
            <a:r>
              <a:rPr lang="zh-CN" altLang="en-US" sz="2400" dirty="0"/>
              <a:t>和</a:t>
            </a:r>
            <a:r>
              <a:rPr lang="en-US" altLang="zh-CN" sz="2400" dirty="0"/>
              <a:t>T</a:t>
            </a:r>
            <a:r>
              <a:rPr lang="en-US" altLang="zh-CN" sz="2400" baseline="-25000" dirty="0"/>
              <a:t>2</a:t>
            </a:r>
            <a:r>
              <a:rPr lang="zh-CN" altLang="en-US" sz="2400" dirty="0"/>
              <a:t>两个事务永远不能结束，形成</a:t>
            </a:r>
            <a:r>
              <a:rPr lang="zh-CN" altLang="en-US" sz="2400" dirty="0">
                <a:solidFill>
                  <a:srgbClr val="FF00FF"/>
                </a:solidFill>
              </a:rPr>
              <a:t>死锁</a:t>
            </a:r>
            <a:r>
              <a:rPr lang="zh-CN" altLang="en-US" dirty="0"/>
              <a:t> </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死锁（续）</a:t>
            </a:r>
            <a:endParaRPr lang="zh-CN" altLang="en-US" sz="3600" dirty="0"/>
          </a:p>
        </p:txBody>
      </p:sp>
      <p:graphicFrame>
        <p:nvGraphicFramePr>
          <p:cNvPr id="2" name="表格 1"/>
          <p:cNvGraphicFramePr>
            <a:graphicFrameLocks noGrp="1"/>
          </p:cNvGraphicFramePr>
          <p:nvPr/>
        </p:nvGraphicFramePr>
        <p:xfrm>
          <a:off x="1258888" y="1052513"/>
          <a:ext cx="5761038" cy="5011738"/>
        </p:xfrm>
        <a:graphic>
          <a:graphicData uri="http://schemas.openxmlformats.org/drawingml/2006/table">
            <a:tbl>
              <a:tblPr>
                <a:tableStyleId>{5C22544A-7EE6-4342-B048-85BDC9FD1C3A}</a:tableStyleId>
              </a:tblPr>
              <a:tblGrid>
                <a:gridCol w="3102097"/>
                <a:gridCol w="2658940"/>
              </a:tblGrid>
              <a:tr h="304792">
                <a:tc>
                  <a:txBody>
                    <a:bodyPr/>
                    <a:lstStyle/>
                    <a:p>
                      <a:pPr algn="ctr">
                        <a:spcAft>
                          <a:spcPts val="0"/>
                        </a:spcAft>
                      </a:pPr>
                      <a:r>
                        <a:rPr lang="en-US" sz="2000" b="1" kern="100" dirty="0">
                          <a:effectLst/>
                        </a:rPr>
                        <a:t>T</a:t>
                      </a:r>
                      <a:r>
                        <a:rPr lang="en-US" sz="2000" b="1" kern="100" baseline="-25000" dirty="0">
                          <a:effectLst/>
                        </a:rPr>
                        <a:t>1</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2000" b="1" kern="100">
                          <a:effectLst/>
                        </a:rPr>
                        <a:t>T</a:t>
                      </a:r>
                      <a:r>
                        <a:rPr lang="en-US" sz="2000" b="1" kern="100" baseline="-25000">
                          <a:effectLst/>
                        </a:rPr>
                        <a:t>2</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r>
              <a:tr h="914375">
                <a:tc>
                  <a:txBody>
                    <a:bodyPr/>
                    <a:lstStyle/>
                    <a:p>
                      <a:pPr algn="ctr">
                        <a:spcAft>
                          <a:spcPts val="0"/>
                        </a:spcAft>
                      </a:pPr>
                      <a:r>
                        <a:rPr lang="en-US" altLang="zh-CN" sz="2000" b="1" kern="100" dirty="0" smtClean="0">
                          <a:effectLst/>
                        </a:rPr>
                        <a:t>L</a:t>
                      </a:r>
                      <a:r>
                        <a:rPr lang="en-US" sz="2000" b="1" kern="100" dirty="0" smtClean="0">
                          <a:effectLst/>
                        </a:rPr>
                        <a:t>ock </a:t>
                      </a:r>
                      <a:r>
                        <a:rPr lang="en-US" sz="2000" b="1" kern="100" dirty="0">
                          <a:effectLst/>
                        </a:rPr>
                        <a:t>R</a:t>
                      </a:r>
                      <a:r>
                        <a:rPr lang="en-US" sz="2000" b="1" kern="100" baseline="-25000" dirty="0">
                          <a:effectLst/>
                        </a:rPr>
                        <a:t>1</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33546">
                <a:tc>
                  <a:txBody>
                    <a:bodyPr/>
                    <a:lstStyle/>
                    <a:p>
                      <a:pPr algn="ctr">
                        <a:spcAft>
                          <a:spcPts val="0"/>
                        </a:spcAft>
                      </a:pPr>
                      <a:r>
                        <a:rPr lang="zh-CN" sz="2000" b="1" kern="100" dirty="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2</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609583">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43217">
                <a:tc>
                  <a:txBody>
                    <a:bodyPr/>
                    <a:lstStyle/>
                    <a:p>
                      <a:pPr algn="ctr">
                        <a:spcAft>
                          <a:spcPts val="0"/>
                        </a:spcAft>
                      </a:pPr>
                      <a:r>
                        <a:rPr lang="en-US" sz="2000" b="1" kern="100" dirty="0">
                          <a:effectLst/>
                        </a:rPr>
                        <a:t>Lock </a:t>
                      </a:r>
                      <a:r>
                        <a:rPr lang="en-US" sz="2000" b="1" kern="100" dirty="0" smtClean="0">
                          <a:effectLst/>
                        </a:rPr>
                        <a:t>R</a:t>
                      </a:r>
                      <a:r>
                        <a:rPr lang="en-US" sz="2000" b="1" kern="100" baseline="-25000" dirty="0" smtClean="0">
                          <a:effectLst/>
                        </a:rPr>
                        <a:t>2</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2">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2">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72683">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2000" b="1" kern="100">
                          <a:effectLst/>
                        </a:rPr>
                        <a:t>Lock R</a:t>
                      </a:r>
                      <a:r>
                        <a:rPr lang="en-US" sz="2000" b="1" kern="100" baseline="-25000">
                          <a:effectLst/>
                        </a:rPr>
                        <a:t>1</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2">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304792">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2000" b="1" kern="100">
                          <a:effectLst/>
                        </a:rPr>
                        <a:t>等待</a:t>
                      </a:r>
                      <a:endParaRPr lang="zh-CN" sz="2000" b="1" kern="10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r>
              <a:tr h="914375">
                <a:tc>
                  <a:txBody>
                    <a:bodyPr/>
                    <a:lstStyle/>
                    <a:p>
                      <a:pPr algn="ctr">
                        <a:spcAft>
                          <a:spcPts val="0"/>
                        </a:spcAft>
                      </a:pPr>
                      <a:r>
                        <a:rPr lang="en-US" sz="2000" b="1" kern="100" dirty="0">
                          <a:effectLst/>
                        </a:rPr>
                        <a:t> </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2000" b="1" kern="100" dirty="0" smtClean="0">
                          <a:effectLst/>
                        </a:rPr>
                        <a:t>•</a:t>
                      </a:r>
                      <a:endParaRPr lang="en-US" altLang="zh-CN" sz="2000" b="1" kern="1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en-US" altLang="zh-CN" sz="2000" b="1" kern="100" dirty="0" smtClean="0">
                        <a:effectLst/>
                        <a:latin typeface="宋体" panose="02010600030101010101" pitchFamily="2" charset="-122"/>
                        <a:cs typeface="Courier New" panose="02070309020205020404"/>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b="1" kern="100" dirty="0" smtClean="0">
                          <a:effectLst/>
                        </a:rPr>
                        <a:t>•</a:t>
                      </a:r>
                      <a:endParaRPr lang="zh-CN" sz="2000" b="1" kern="100" dirty="0">
                        <a:effectLst/>
                        <a:latin typeface="宋体" panose="02010600030101010101" pitchFamily="2" charset="-122"/>
                        <a:cs typeface="Courier New" panose="02070309020205020404"/>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r>
            </a:tbl>
          </a:graphicData>
        </a:graphic>
      </p:graphicFrame>
      <p:sp>
        <p:nvSpPr>
          <p:cNvPr id="4" name="矩形 3"/>
          <p:cNvSpPr/>
          <p:nvPr/>
        </p:nvSpPr>
        <p:spPr>
          <a:xfrm>
            <a:off x="3662363" y="6092825"/>
            <a:ext cx="1098550" cy="40005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1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 </a:t>
            </a:r>
            <a:r>
              <a:rPr kumimoji="0" lang="zh-CN" altLang="zh-CN" sz="2000" b="1" i="0" u="none" strike="noStrike" kern="1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死锁</a:t>
            </a:r>
            <a:endParaRPr kumimoji="0" lang="zh-CN" altLang="zh-CN" sz="2000" b="1"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Courier New" panose="020703090202050204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解决死锁的方法</a:t>
            </a:r>
            <a:endParaRPr lang="zh-CN" altLang="en-US" sz="3600" dirty="0"/>
          </a:p>
        </p:txBody>
      </p:sp>
      <p:sp>
        <p:nvSpPr>
          <p:cNvPr id="52226" name="Rectangle 3"/>
          <p:cNvSpPr>
            <a:spLocks noGrp="1"/>
          </p:cNvSpPr>
          <p:nvPr>
            <p:ph type="body"/>
          </p:nvPr>
        </p:nvSpPr>
        <p:spPr>
          <a:xfrm>
            <a:off x="457200" y="1341438"/>
            <a:ext cx="8229600" cy="4983162"/>
          </a:xfrm>
          <a:ln/>
        </p:spPr>
        <p:txBody>
          <a:bodyPr vert="horz" wrap="square" lIns="91440" tIns="45720" rIns="91440" bIns="45720" anchor="t"/>
          <a:p>
            <a:pPr eaLnBrk="1" hangingPunct="1">
              <a:buNone/>
            </a:pPr>
            <a:r>
              <a:rPr lang="zh-CN" altLang="en-US" sz="3200" dirty="0"/>
              <a:t>两类方法</a:t>
            </a:r>
            <a:endParaRPr lang="zh-CN" altLang="en-US" sz="3200" dirty="0"/>
          </a:p>
          <a:p>
            <a:pPr lvl="1" eaLnBrk="1" hangingPunct="1">
              <a:lnSpc>
                <a:spcPct val="150000"/>
              </a:lnSpc>
              <a:buNone/>
            </a:pPr>
            <a:r>
              <a:rPr lang="en-US" altLang="zh-CN" dirty="0"/>
              <a:t>1. </a:t>
            </a:r>
            <a:r>
              <a:rPr lang="zh-CN" altLang="en-US" dirty="0"/>
              <a:t>死锁的预防</a:t>
            </a:r>
            <a:endParaRPr lang="zh-CN" altLang="en-US" dirty="0"/>
          </a:p>
          <a:p>
            <a:pPr lvl="1" eaLnBrk="1" hangingPunct="1">
              <a:lnSpc>
                <a:spcPct val="150000"/>
              </a:lnSpc>
              <a:buNone/>
            </a:pPr>
            <a:r>
              <a:rPr lang="en-US" altLang="zh-CN" dirty="0"/>
              <a:t>2. </a:t>
            </a:r>
            <a:r>
              <a:rPr lang="zh-CN" altLang="en-US" dirty="0"/>
              <a:t>死锁的诊断与解除</a:t>
            </a:r>
            <a:endParaRPr lang="zh-CN" altLang="en-US" dirty="0"/>
          </a:p>
          <a:p>
            <a:pPr eaLnBrk="1" hangingPunct="1"/>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p>
            <a:pPr eaLnBrk="1" hangingPunct="1"/>
            <a:r>
              <a:rPr lang="zh-CN" altLang="en-US" sz="3600" dirty="0"/>
              <a:t>并发控制（续）</a:t>
            </a:r>
            <a:endParaRPr lang="zh-CN" altLang="en-US" sz="3600" dirty="0"/>
          </a:p>
        </p:txBody>
      </p:sp>
      <p:sp>
        <p:nvSpPr>
          <p:cNvPr id="7170" name="Rectangle 3"/>
          <p:cNvSpPr>
            <a:spLocks noGrp="1"/>
          </p:cNvSpPr>
          <p:nvPr>
            <p:ph idx="1"/>
          </p:nvPr>
        </p:nvSpPr>
        <p:spPr>
          <a:xfrm>
            <a:off x="457200" y="1098550"/>
            <a:ext cx="8229600" cy="5095875"/>
          </a:xfrm>
          <a:ln/>
        </p:spPr>
        <p:txBody>
          <a:bodyPr vert="horz" wrap="square" lIns="91440" tIns="45720" rIns="91440" bIns="45720" anchor="t"/>
          <a:p>
            <a:pPr algn="just" eaLnBrk="1" hangingPunct="1">
              <a:lnSpc>
                <a:spcPct val="150000"/>
              </a:lnSpc>
              <a:spcBef>
                <a:spcPct val="0"/>
              </a:spcBef>
              <a:buNone/>
            </a:pPr>
            <a:r>
              <a:rPr lang="en-US" altLang="zh-CN" sz="2400" dirty="0"/>
              <a:t> </a:t>
            </a:r>
            <a:r>
              <a:rPr lang="zh-CN" altLang="en-US" sz="2400" dirty="0"/>
              <a:t>（</a:t>
            </a:r>
            <a:r>
              <a:rPr lang="en-US" altLang="zh-CN" sz="2400" dirty="0"/>
              <a:t>3</a:t>
            </a:r>
            <a:r>
              <a:rPr lang="zh-CN" altLang="en-US" sz="2400" dirty="0"/>
              <a:t>）同时并发方式（</a:t>
            </a:r>
            <a:r>
              <a:rPr lang="en-US" altLang="zh-CN" sz="2400" dirty="0"/>
              <a:t>simultaneous  concurrency</a:t>
            </a:r>
            <a:r>
              <a:rPr lang="zh-CN" altLang="en-US" sz="2400" dirty="0"/>
              <a:t>）</a:t>
            </a:r>
            <a:endParaRPr lang="zh-CN" altLang="en-US" sz="2400" dirty="0"/>
          </a:p>
          <a:p>
            <a:pPr lvl="1" algn="just" eaLnBrk="1" hangingPunct="1">
              <a:lnSpc>
                <a:spcPct val="150000"/>
              </a:lnSpc>
              <a:spcBef>
                <a:spcPct val="0"/>
              </a:spcBef>
            </a:pPr>
            <a:r>
              <a:rPr lang="zh-CN" altLang="en-US" dirty="0"/>
              <a:t>多处理机系统中，每个处理机可以运行一个事务，多个处理机可以同时运行多个事务，实现多个事务真正的并行运行</a:t>
            </a:r>
            <a:endParaRPr lang="zh-CN" altLang="en-US" dirty="0"/>
          </a:p>
          <a:p>
            <a:pPr lvl="1" algn="just" eaLnBrk="1" hangingPunct="1">
              <a:lnSpc>
                <a:spcPct val="150000"/>
              </a:lnSpc>
              <a:spcBef>
                <a:spcPct val="0"/>
              </a:spcBef>
            </a:pPr>
            <a:r>
              <a:rPr lang="zh-CN" altLang="en-US" dirty="0"/>
              <a:t>最理想的并发方式，但受制于硬件环境</a:t>
            </a:r>
            <a:endParaRPr lang="zh-CN" altLang="en-US" dirty="0"/>
          </a:p>
          <a:p>
            <a:pPr lvl="1" algn="just" eaLnBrk="1" hangingPunct="1">
              <a:lnSpc>
                <a:spcPct val="150000"/>
              </a:lnSpc>
              <a:spcBef>
                <a:spcPct val="0"/>
              </a:spcBef>
            </a:pPr>
            <a:r>
              <a:rPr lang="zh-CN" altLang="en-US" dirty="0"/>
              <a:t>更复杂的并发方式机制</a:t>
            </a:r>
            <a:endParaRPr lang="zh-CN" altLang="en-US" dirty="0"/>
          </a:p>
          <a:p>
            <a:pPr algn="just" eaLnBrk="1" hangingPunct="1">
              <a:lnSpc>
                <a:spcPct val="150000"/>
              </a:lnSpc>
              <a:spcBef>
                <a:spcPct val="0"/>
              </a:spcBef>
            </a:pPr>
            <a:r>
              <a:rPr lang="zh-CN" altLang="en-US" sz="2400" dirty="0"/>
              <a:t>本章讨论的数据库系统并发控制技术是以单处理机系统为基础的 </a:t>
            </a:r>
            <a:endParaRPr lang="zh-CN"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 </a:t>
            </a:r>
            <a:r>
              <a:rPr lang="zh-CN" altLang="en-US" sz="3600" dirty="0"/>
              <a:t>死锁的预防</a:t>
            </a:r>
            <a:endParaRPr lang="zh-CN" altLang="en-US" sz="3600" dirty="0"/>
          </a:p>
        </p:txBody>
      </p:sp>
      <p:sp>
        <p:nvSpPr>
          <p:cNvPr id="53250"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210000"/>
              </a:lnSpc>
            </a:pPr>
            <a:r>
              <a:rPr lang="zh-CN" altLang="en-US" sz="2400" dirty="0"/>
              <a:t>产生死锁的原因是两个或多个事务都已封锁了一些数据对象，然后又都请求对已为其他事务封锁的数据对象加锁，从而出现死等待。</a:t>
            </a:r>
            <a:endParaRPr lang="zh-CN" altLang="en-US" sz="2400" dirty="0"/>
          </a:p>
          <a:p>
            <a:pPr eaLnBrk="1" hangingPunct="1">
              <a:lnSpc>
                <a:spcPct val="210000"/>
              </a:lnSpc>
              <a:spcBef>
                <a:spcPct val="60000"/>
              </a:spcBef>
            </a:pPr>
            <a:r>
              <a:rPr lang="zh-CN" altLang="en-US" sz="2400" dirty="0"/>
              <a:t>预防死锁的发生就是要破坏产生死锁的条件</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死锁的预防（续）</a:t>
            </a:r>
            <a:endParaRPr lang="zh-CN" altLang="en-US" sz="3600" dirty="0"/>
          </a:p>
        </p:txBody>
      </p:sp>
      <p:sp>
        <p:nvSpPr>
          <p:cNvPr id="55299" name="Rectangle 3"/>
          <p:cNvSpPr>
            <a:spLocks noGrp="1" noChangeArrowheads="1"/>
          </p:cNvSpPr>
          <p:nvPr>
            <p:ph type="body" idx="1"/>
          </p:nvPr>
        </p:nvSpPr>
        <p:spPr>
          <a:xfrm>
            <a:off x="684213" y="1268413"/>
            <a:ext cx="7427913" cy="5072063"/>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zh-CN" sz="2800" b="1" i="0" u="none" strike="noStrike" kern="0" cap="none" spc="0" normalizeH="0" baseline="0" noProof="0" dirty="0" smtClean="0">
                <a:ln>
                  <a:noFill/>
                </a:ln>
                <a:solidFill>
                  <a:schemeClr val="tx1"/>
                </a:solidFill>
                <a:effectLst/>
                <a:uLnTx/>
                <a:uFillTx/>
                <a:latin typeface="+mn-lt"/>
                <a:ea typeface="+mn-ea"/>
                <a:cs typeface="+mn-cs"/>
              </a:rPr>
              <a:t>预防死锁的方法</a:t>
            </a:r>
            <a:endParaRPr kumimoji="0" 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zh-CN" sz="2800" b="1" i="0" u="none" strike="noStrike" kern="0" cap="none" spc="0" normalizeH="0" baseline="0" noProof="0" dirty="0" smtClean="0">
                <a:ln>
                  <a:noFill/>
                </a:ln>
                <a:solidFill>
                  <a:schemeClr val="tx1"/>
                </a:solidFill>
                <a:effectLst/>
                <a:uLnTx/>
                <a:uFillTx/>
                <a:latin typeface="+mn-lt"/>
                <a:ea typeface="+mn-ea"/>
                <a:cs typeface="+mn-cs"/>
              </a:rPr>
              <a:t>一次封锁法</a:t>
            </a:r>
            <a:endParaRPr kumimoji="0" 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Pct val="10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0" lang="zh-CN" sz="2800" b="1" i="0" u="none" strike="noStrike" kern="0" cap="none" spc="0" normalizeH="0" baseline="0" noProof="0" dirty="0" smtClean="0">
                <a:ln>
                  <a:noFill/>
                </a:ln>
                <a:solidFill>
                  <a:schemeClr val="tx1"/>
                </a:solidFill>
                <a:effectLst/>
                <a:uLnTx/>
                <a:uFillTx/>
                <a:latin typeface="+mn-lt"/>
                <a:ea typeface="+mn-ea"/>
                <a:cs typeface="+mn-cs"/>
              </a:rPr>
              <a:t>顺序封锁法</a:t>
            </a:r>
            <a:endParaRPr kumimoji="0" 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a:t>
            </a:r>
            <a:r>
              <a:rPr lang="en-US" altLang="zh-CN" sz="3600" dirty="0"/>
              <a:t>1</a:t>
            </a:r>
            <a:r>
              <a:rPr lang="zh-CN" altLang="en-US" sz="3600" dirty="0"/>
              <a:t>）一次封锁法</a:t>
            </a:r>
            <a:endParaRPr lang="zh-CN" altLang="en-US" sz="3600" dirty="0"/>
          </a:p>
        </p:txBody>
      </p:sp>
      <p:sp>
        <p:nvSpPr>
          <p:cNvPr id="55298" name="Rectangle 3"/>
          <p:cNvSpPr>
            <a:spLocks noGrp="1"/>
          </p:cNvSpPr>
          <p:nvPr>
            <p:ph type="body"/>
          </p:nvPr>
        </p:nvSpPr>
        <p:spPr>
          <a:xfrm>
            <a:off x="684213" y="1125538"/>
            <a:ext cx="7839075" cy="4762500"/>
          </a:xfrm>
          <a:ln/>
        </p:spPr>
        <p:txBody>
          <a:bodyPr vert="horz" wrap="square" lIns="91440" tIns="45720" rIns="91440" bIns="45720" anchor="t"/>
          <a:p>
            <a:pPr eaLnBrk="1" hangingPunct="1">
              <a:lnSpc>
                <a:spcPct val="160000"/>
              </a:lnSpc>
            </a:pPr>
            <a:r>
              <a:rPr lang="zh-CN" altLang="en-US" dirty="0"/>
              <a:t>要求每个事务必须一次将所有要使用的数据全部加锁，否则就不能继续执行</a:t>
            </a:r>
            <a:endParaRPr lang="zh-CN" altLang="en-US" dirty="0"/>
          </a:p>
          <a:p>
            <a:pPr eaLnBrk="1" hangingPunct="1">
              <a:lnSpc>
                <a:spcPct val="160000"/>
              </a:lnSpc>
            </a:pPr>
            <a:r>
              <a:rPr lang="zh-CN" altLang="en-US" dirty="0"/>
              <a:t>存在的问题</a:t>
            </a:r>
            <a:endParaRPr lang="zh-CN" altLang="en-US" dirty="0"/>
          </a:p>
          <a:p>
            <a:pPr lvl="1" eaLnBrk="1" hangingPunct="1">
              <a:lnSpc>
                <a:spcPct val="160000"/>
              </a:lnSpc>
            </a:pPr>
            <a:r>
              <a:rPr lang="zh-CN" altLang="en-US" dirty="0"/>
              <a:t>降低系统并发度</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一次封锁法（续）</a:t>
            </a:r>
            <a:endParaRPr lang="zh-CN" altLang="en-US" sz="3600" dirty="0"/>
          </a:p>
        </p:txBody>
      </p:sp>
      <p:sp>
        <p:nvSpPr>
          <p:cNvPr id="56322" name="Rectangle 3"/>
          <p:cNvSpPr>
            <a:spLocks noGrp="1"/>
          </p:cNvSpPr>
          <p:nvPr>
            <p:ph type="body"/>
          </p:nvPr>
        </p:nvSpPr>
        <p:spPr>
          <a:xfrm>
            <a:off x="214313" y="1125538"/>
            <a:ext cx="8242300" cy="4762500"/>
          </a:xfrm>
          <a:ln/>
        </p:spPr>
        <p:txBody>
          <a:bodyPr vert="horz" wrap="square" lIns="91440" tIns="45720" rIns="91440" bIns="45720" anchor="t"/>
          <a:p>
            <a:pPr lvl="1" eaLnBrk="1" hangingPunct="1"/>
            <a:r>
              <a:rPr lang="zh-CN" altLang="en-US" dirty="0"/>
              <a:t>难于事先精确确定封锁对象</a:t>
            </a:r>
            <a:endParaRPr lang="zh-CN" altLang="en-US" dirty="0"/>
          </a:p>
          <a:p>
            <a:pPr lvl="2" eaLnBrk="1" hangingPunct="1">
              <a:lnSpc>
                <a:spcPct val="150000"/>
              </a:lnSpc>
              <a:buSzPct val="87000"/>
              <a:buFont typeface="Wingdings" panose="05000000000000000000" pitchFamily="2" charset="2"/>
              <a:buChar char="l"/>
            </a:pPr>
            <a:r>
              <a:rPr lang="zh-CN" altLang="en-US" sz="2400" dirty="0"/>
              <a:t>数据库中数据是不断变化的，原来不要求封锁的数据，在执行过程中可能会变成封锁对象，所以很难事先精确地确定每个事务所要封锁的数据对象。</a:t>
            </a:r>
            <a:endParaRPr lang="zh-CN" altLang="en-US" sz="2400" dirty="0"/>
          </a:p>
          <a:p>
            <a:pPr lvl="2" eaLnBrk="1" hangingPunct="1">
              <a:lnSpc>
                <a:spcPct val="150000"/>
              </a:lnSpc>
              <a:buSzPct val="87000"/>
              <a:buFont typeface="Wingdings" panose="05000000000000000000" pitchFamily="2" charset="2"/>
              <a:buChar char="l"/>
            </a:pPr>
            <a:r>
              <a:rPr lang="zh-CN" altLang="en-US" sz="2400" dirty="0"/>
              <a:t>解决方法：将事务在执行过程中可能要封锁的数据对象全部加锁，这就</a:t>
            </a:r>
            <a:r>
              <a:rPr lang="zh-CN" altLang="en-US" sz="2400" dirty="0">
                <a:solidFill>
                  <a:srgbClr val="FF00FF"/>
                </a:solidFill>
              </a:rPr>
              <a:t>进一步降低了并发度</a:t>
            </a:r>
            <a:r>
              <a:rPr lang="zh-CN" altLang="en-US" sz="2400" dirty="0"/>
              <a:t>。</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2</a:t>
            </a:r>
            <a:r>
              <a:rPr lang="zh-CN" altLang="en-US" sz="3600" dirty="0"/>
              <a:t>）顺序封锁法</a:t>
            </a:r>
            <a:endParaRPr lang="zh-CN" altLang="en-US" sz="3600" dirty="0"/>
          </a:p>
        </p:txBody>
      </p:sp>
      <p:sp>
        <p:nvSpPr>
          <p:cNvPr id="57346" name="Rectangle 3"/>
          <p:cNvSpPr>
            <a:spLocks noGrp="1"/>
          </p:cNvSpPr>
          <p:nvPr>
            <p:ph type="body"/>
          </p:nvPr>
        </p:nvSpPr>
        <p:spPr>
          <a:xfrm>
            <a:off x="323850" y="1125538"/>
            <a:ext cx="8229600" cy="4638675"/>
          </a:xfrm>
          <a:ln/>
        </p:spPr>
        <p:txBody>
          <a:bodyPr vert="horz" wrap="square" lIns="91440" tIns="45720" rIns="91440" bIns="45720" anchor="t"/>
          <a:p>
            <a:pPr eaLnBrk="1" hangingPunct="1">
              <a:lnSpc>
                <a:spcPct val="110000"/>
              </a:lnSpc>
            </a:pPr>
            <a:r>
              <a:rPr lang="zh-CN" altLang="en-US" sz="2400" dirty="0"/>
              <a:t>顺序封锁法是预先对数据对象规定一个封锁顺序，所有事务都按这个顺序实行封锁。</a:t>
            </a:r>
            <a:endParaRPr lang="zh-CN" altLang="en-US" sz="2400" dirty="0"/>
          </a:p>
          <a:p>
            <a:pPr eaLnBrk="1" hangingPunct="1">
              <a:lnSpc>
                <a:spcPct val="110000"/>
              </a:lnSpc>
            </a:pPr>
            <a:r>
              <a:rPr lang="zh-CN" altLang="en-US" sz="2400" dirty="0"/>
              <a:t>顺序封锁法存在的问题</a:t>
            </a:r>
            <a:endParaRPr lang="zh-CN" altLang="en-US" sz="2400" dirty="0"/>
          </a:p>
          <a:p>
            <a:pPr lvl="1" eaLnBrk="1" hangingPunct="1">
              <a:lnSpc>
                <a:spcPct val="110000"/>
              </a:lnSpc>
            </a:pPr>
            <a:r>
              <a:rPr lang="zh-CN" altLang="en-US" sz="2200" dirty="0"/>
              <a:t>维护成本</a:t>
            </a:r>
            <a:endParaRPr lang="zh-CN" altLang="en-US" sz="2200" dirty="0"/>
          </a:p>
          <a:p>
            <a:pPr lvl="1" eaLnBrk="1" hangingPunct="1">
              <a:lnSpc>
                <a:spcPct val="110000"/>
              </a:lnSpc>
              <a:buNone/>
            </a:pPr>
            <a:r>
              <a:rPr lang="zh-CN" altLang="en-US" sz="2200" dirty="0"/>
              <a:t>    数据库系统中封锁的数据对象极多，并且随数据的插入、删除等操作而不断地变化，要维护这样的资源的封锁顺序非常困难，</a:t>
            </a:r>
            <a:r>
              <a:rPr lang="zh-CN" altLang="en-US" sz="2200" dirty="0">
                <a:solidFill>
                  <a:srgbClr val="FF00FF"/>
                </a:solidFill>
              </a:rPr>
              <a:t>成本很高</a:t>
            </a:r>
            <a:r>
              <a:rPr lang="zh-CN" altLang="en-US" sz="2200" dirty="0"/>
              <a:t>。</a:t>
            </a:r>
            <a:endParaRPr lang="zh-CN" altLang="en-US" sz="2200" dirty="0"/>
          </a:p>
          <a:p>
            <a:pPr lvl="1" eaLnBrk="1" hangingPunct="1">
              <a:lnSpc>
                <a:spcPct val="110000"/>
              </a:lnSpc>
            </a:pPr>
            <a:r>
              <a:rPr lang="zh-CN" altLang="en-US" sz="2200" dirty="0"/>
              <a:t>难以实现</a:t>
            </a:r>
            <a:endParaRPr lang="zh-CN" altLang="en-US" sz="2200" dirty="0"/>
          </a:p>
          <a:p>
            <a:pPr lvl="1" eaLnBrk="1" hangingPunct="1">
              <a:lnSpc>
                <a:spcPct val="110000"/>
              </a:lnSpc>
              <a:buNone/>
            </a:pPr>
            <a:r>
              <a:rPr lang="zh-CN" altLang="en-US" sz="2200" dirty="0"/>
              <a:t>    事务的封锁请求可以随着事务的执行而动态地决定，很难事先确定每一个事务要封锁哪些对象，因此也就</a:t>
            </a:r>
            <a:r>
              <a:rPr lang="zh-CN" altLang="en-US" sz="2200" dirty="0">
                <a:solidFill>
                  <a:srgbClr val="FF00FF"/>
                </a:solidFill>
              </a:rPr>
              <a:t>很难按规定的顺序去施加封锁 </a:t>
            </a:r>
            <a:endParaRPr lang="zh-CN" altLang="en-US" sz="2200" dirty="0">
              <a:solidFill>
                <a:srgbClr val="FF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死锁的预防（续）</a:t>
            </a:r>
            <a:endParaRPr lang="zh-CN" altLang="en-US" sz="3600" dirty="0"/>
          </a:p>
        </p:txBody>
      </p:sp>
      <p:sp>
        <p:nvSpPr>
          <p:cNvPr id="58370"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40000"/>
              </a:lnSpc>
            </a:pPr>
            <a:r>
              <a:rPr lang="zh-CN" altLang="en-US" dirty="0"/>
              <a:t>结论</a:t>
            </a:r>
            <a:endParaRPr lang="zh-CN" altLang="en-US" dirty="0"/>
          </a:p>
          <a:p>
            <a:pPr lvl="1" eaLnBrk="1" hangingPunct="1">
              <a:lnSpc>
                <a:spcPct val="140000"/>
              </a:lnSpc>
            </a:pPr>
            <a:r>
              <a:rPr lang="zh-CN" altLang="en-US" dirty="0"/>
              <a:t>在操作系统中广为采用的预防死锁的策略并不太适合数据库的特点</a:t>
            </a:r>
            <a:endParaRPr lang="zh-CN" altLang="en-US" dirty="0"/>
          </a:p>
          <a:p>
            <a:pPr lvl="1" eaLnBrk="1" hangingPunct="1">
              <a:lnSpc>
                <a:spcPct val="140000"/>
              </a:lnSpc>
              <a:spcBef>
                <a:spcPct val="80000"/>
              </a:spcBef>
            </a:pPr>
            <a:r>
              <a:rPr lang="zh-CN" altLang="en-US" dirty="0"/>
              <a:t>数据库管理系统在解决死锁的问题上更普遍采用的是诊断并解除死锁的方法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2. </a:t>
            </a:r>
            <a:r>
              <a:rPr lang="zh-CN" altLang="en-US" sz="3600" dirty="0"/>
              <a:t>死锁的诊断与解除</a:t>
            </a:r>
            <a:endParaRPr lang="zh-CN" altLang="en-US" sz="3600" dirty="0"/>
          </a:p>
        </p:txBody>
      </p:sp>
      <p:sp>
        <p:nvSpPr>
          <p:cNvPr id="59394" name="Rectangle 3"/>
          <p:cNvSpPr>
            <a:spLocks noGrp="1"/>
          </p:cNvSpPr>
          <p:nvPr>
            <p:ph type="body"/>
          </p:nvPr>
        </p:nvSpPr>
        <p:spPr>
          <a:xfrm>
            <a:off x="755650" y="1196975"/>
            <a:ext cx="7772400" cy="4402138"/>
          </a:xfrm>
          <a:ln/>
        </p:spPr>
        <p:txBody>
          <a:bodyPr vert="horz" wrap="square" lIns="91440" tIns="45720" rIns="91440" bIns="45720" anchor="t"/>
          <a:p>
            <a:pPr eaLnBrk="1" hangingPunct="1">
              <a:lnSpc>
                <a:spcPct val="190000"/>
              </a:lnSpc>
            </a:pPr>
            <a:r>
              <a:rPr lang="zh-CN" altLang="en-US" dirty="0"/>
              <a:t>死锁的诊断</a:t>
            </a:r>
            <a:endParaRPr lang="zh-CN" altLang="en-US" dirty="0"/>
          </a:p>
          <a:p>
            <a:pPr marL="457200" lvl="1" indent="0" eaLnBrk="1" hangingPunct="1">
              <a:lnSpc>
                <a:spcPct val="190000"/>
              </a:lnSpc>
              <a:buNone/>
            </a:pPr>
            <a:r>
              <a:rPr lang="zh-CN" altLang="en-US" dirty="0"/>
              <a:t>（</a:t>
            </a:r>
            <a:r>
              <a:rPr lang="en-US" altLang="zh-CN" dirty="0"/>
              <a:t>1</a:t>
            </a:r>
            <a:r>
              <a:rPr lang="zh-CN" altLang="en-US" dirty="0"/>
              <a:t>）超时法</a:t>
            </a:r>
            <a:endParaRPr lang="zh-CN" altLang="en-US" dirty="0"/>
          </a:p>
          <a:p>
            <a:pPr marL="457200" lvl="1" indent="0" eaLnBrk="1" hangingPunct="1">
              <a:lnSpc>
                <a:spcPct val="190000"/>
              </a:lnSpc>
              <a:buNone/>
            </a:pPr>
            <a:r>
              <a:rPr lang="zh-CN" altLang="en-US" dirty="0"/>
              <a:t>（</a:t>
            </a:r>
            <a:r>
              <a:rPr lang="en-US" altLang="zh-CN" dirty="0"/>
              <a:t>2</a:t>
            </a:r>
            <a:r>
              <a:rPr lang="zh-CN" altLang="en-US" dirty="0"/>
              <a:t>）等待图法 </a:t>
            </a:r>
            <a:endParaRPr lang="zh-CN" altLang="en-US" sz="2800" dirty="0"/>
          </a:p>
          <a:p>
            <a:pPr eaLnBrk="1" hangingPunct="1"/>
            <a:endParaRPr lang="en-US" altLang="zh-CN" sz="3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1</a:t>
            </a:r>
            <a:r>
              <a:rPr lang="zh-CN" altLang="en-US" sz="3600" dirty="0"/>
              <a:t>）</a:t>
            </a:r>
            <a:r>
              <a:rPr lang="en-US" altLang="zh-CN" sz="3600" dirty="0"/>
              <a:t> </a:t>
            </a:r>
            <a:r>
              <a:rPr lang="zh-CN" altLang="en-US" sz="3600" dirty="0"/>
              <a:t>超时法</a:t>
            </a:r>
            <a:endParaRPr lang="zh-CN" altLang="en-US" sz="3600" dirty="0"/>
          </a:p>
        </p:txBody>
      </p:sp>
      <p:sp>
        <p:nvSpPr>
          <p:cNvPr id="60418" name="Rectangle 3"/>
          <p:cNvSpPr>
            <a:spLocks noGrp="1"/>
          </p:cNvSpPr>
          <p:nvPr>
            <p:ph type="body"/>
          </p:nvPr>
        </p:nvSpPr>
        <p:spPr>
          <a:xfrm>
            <a:off x="684213" y="1268413"/>
            <a:ext cx="7772400" cy="4762500"/>
          </a:xfrm>
          <a:ln/>
        </p:spPr>
        <p:txBody>
          <a:bodyPr vert="horz" wrap="square" lIns="91440" tIns="45720" rIns="91440" bIns="45720" anchor="t"/>
          <a:p>
            <a:pPr eaLnBrk="1" hangingPunct="1">
              <a:lnSpc>
                <a:spcPct val="140000"/>
              </a:lnSpc>
            </a:pPr>
            <a:r>
              <a:rPr lang="zh-CN" altLang="en-US" sz="2400" dirty="0"/>
              <a:t>如果一个事务的等待时间超过了规定的时限，就认为发生了死锁</a:t>
            </a:r>
            <a:endParaRPr lang="zh-CN" altLang="en-US" sz="2400" dirty="0"/>
          </a:p>
          <a:p>
            <a:pPr eaLnBrk="1" hangingPunct="1">
              <a:lnSpc>
                <a:spcPct val="140000"/>
              </a:lnSpc>
            </a:pPr>
            <a:r>
              <a:rPr lang="zh-CN" altLang="en-US" sz="2400" dirty="0"/>
              <a:t>优点：实现简单</a:t>
            </a:r>
            <a:endParaRPr lang="zh-CN" altLang="en-US" sz="2400" dirty="0"/>
          </a:p>
          <a:p>
            <a:pPr eaLnBrk="1" hangingPunct="1">
              <a:lnSpc>
                <a:spcPct val="140000"/>
              </a:lnSpc>
            </a:pPr>
            <a:r>
              <a:rPr lang="zh-CN" altLang="en-US" sz="2400" dirty="0"/>
              <a:t>缺点</a:t>
            </a:r>
            <a:endParaRPr lang="zh-CN" altLang="en-US" sz="2400" dirty="0"/>
          </a:p>
          <a:p>
            <a:pPr lvl="1" eaLnBrk="1" hangingPunct="1">
              <a:lnSpc>
                <a:spcPct val="140000"/>
              </a:lnSpc>
            </a:pPr>
            <a:r>
              <a:rPr lang="zh-CN" altLang="en-US" dirty="0"/>
              <a:t>有可能误判死锁</a:t>
            </a:r>
            <a:endParaRPr lang="zh-CN" altLang="en-US" dirty="0"/>
          </a:p>
          <a:p>
            <a:pPr lvl="1" eaLnBrk="1" hangingPunct="1">
              <a:lnSpc>
                <a:spcPct val="140000"/>
              </a:lnSpc>
            </a:pPr>
            <a:r>
              <a:rPr lang="zh-CN" altLang="en-US" dirty="0"/>
              <a:t>时限若设置得太长，死锁发生后不能及时发现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a:t>
            </a:r>
            <a:r>
              <a:rPr lang="en-US" altLang="zh-CN" sz="3600" dirty="0"/>
              <a:t>2</a:t>
            </a:r>
            <a:r>
              <a:rPr lang="zh-CN" altLang="en-US" sz="3600" dirty="0"/>
              <a:t>）等待图法</a:t>
            </a:r>
            <a:endParaRPr lang="zh-CN" altLang="en-US" sz="3600" dirty="0"/>
          </a:p>
        </p:txBody>
      </p:sp>
      <p:sp>
        <p:nvSpPr>
          <p:cNvPr id="61442" name="Rectangle 3"/>
          <p:cNvSpPr>
            <a:spLocks noGrp="1"/>
          </p:cNvSpPr>
          <p:nvPr>
            <p:ph type="body" sz="half"/>
          </p:nvPr>
        </p:nvSpPr>
        <p:spPr>
          <a:xfrm>
            <a:off x="457200" y="1052513"/>
            <a:ext cx="8002588" cy="4826000"/>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indent="-342900" eaLnBrk="1" hangingPunct="1">
              <a:lnSpc>
                <a:spcPct val="220000"/>
              </a:lnSpc>
            </a:pPr>
            <a:r>
              <a:rPr lang="zh-CN" altLang="en-US" sz="2800" dirty="0"/>
              <a:t>用事务等待图动态反映所有事务的等待情况</a:t>
            </a:r>
            <a:endParaRPr lang="zh-CN" altLang="en-US" sz="2000" dirty="0"/>
          </a:p>
          <a:p>
            <a:pPr lvl="1" indent="-285750" eaLnBrk="1" hangingPunct="1">
              <a:lnSpc>
                <a:spcPct val="150000"/>
              </a:lnSpc>
            </a:pPr>
            <a:r>
              <a:rPr lang="zh-CN" altLang="en-US" sz="2400" dirty="0"/>
              <a:t>事务等待图是一个有向图</a:t>
            </a:r>
            <a:r>
              <a:rPr lang="en-US" altLang="zh-CN" sz="2400" i="1" dirty="0"/>
              <a:t>G</a:t>
            </a:r>
            <a:r>
              <a:rPr lang="en-US" altLang="zh-CN" sz="2400" dirty="0"/>
              <a:t>=(</a:t>
            </a:r>
            <a:r>
              <a:rPr lang="en-US" altLang="zh-CN" sz="2400" i="1" dirty="0"/>
              <a:t>T</a:t>
            </a:r>
            <a:r>
              <a:rPr lang="zh-CN" altLang="en-US" sz="2400" dirty="0"/>
              <a:t>，</a:t>
            </a:r>
            <a:r>
              <a:rPr lang="en-US" altLang="zh-CN" sz="2400" i="1" dirty="0"/>
              <a:t>U</a:t>
            </a:r>
            <a:r>
              <a:rPr lang="en-US" altLang="zh-CN" sz="2400" dirty="0"/>
              <a:t>)</a:t>
            </a:r>
            <a:endParaRPr lang="en-US" altLang="zh-CN" sz="2400" dirty="0"/>
          </a:p>
          <a:p>
            <a:pPr lvl="1" indent="-285750" eaLnBrk="1" hangingPunct="1">
              <a:lnSpc>
                <a:spcPct val="150000"/>
              </a:lnSpc>
            </a:pPr>
            <a:r>
              <a:rPr lang="en-US" altLang="zh-CN" sz="2400" i="1" dirty="0"/>
              <a:t>T</a:t>
            </a:r>
            <a:r>
              <a:rPr lang="zh-CN" altLang="en-US" sz="2400" dirty="0"/>
              <a:t>为结点的集合，每个结点表示正运行的事务</a:t>
            </a:r>
            <a:endParaRPr lang="zh-CN" altLang="en-US" sz="2400" dirty="0"/>
          </a:p>
          <a:p>
            <a:pPr lvl="1" indent="-285750" eaLnBrk="1" hangingPunct="1">
              <a:lnSpc>
                <a:spcPct val="150000"/>
              </a:lnSpc>
            </a:pPr>
            <a:r>
              <a:rPr lang="en-US" altLang="zh-CN" sz="2400" i="1" dirty="0"/>
              <a:t>U</a:t>
            </a:r>
            <a:r>
              <a:rPr lang="zh-CN" altLang="en-US" sz="2400" dirty="0"/>
              <a:t>为边的集合，每条边表示事务等待的情况</a:t>
            </a:r>
            <a:endParaRPr lang="zh-CN" altLang="en-US" sz="2400" dirty="0"/>
          </a:p>
          <a:p>
            <a:pPr lvl="1" indent="-285750" eaLnBrk="1" hangingPunct="1">
              <a:lnSpc>
                <a:spcPct val="150000"/>
              </a:lnSpc>
            </a:pPr>
            <a:r>
              <a:rPr lang="zh-CN" altLang="en-US" sz="2400" dirty="0"/>
              <a:t>若</a:t>
            </a:r>
            <a:r>
              <a:rPr lang="en-US" altLang="zh-CN" sz="2400" dirty="0"/>
              <a:t>T</a:t>
            </a:r>
            <a:r>
              <a:rPr lang="en-US" altLang="zh-CN" sz="2400" baseline="-25000" dirty="0"/>
              <a:t>1</a:t>
            </a:r>
            <a:r>
              <a:rPr lang="zh-CN" altLang="en-US" sz="2400" dirty="0"/>
              <a:t>等待</a:t>
            </a:r>
            <a:r>
              <a:rPr lang="en-US" altLang="zh-CN" sz="2400" dirty="0"/>
              <a:t>T</a:t>
            </a:r>
            <a:r>
              <a:rPr lang="en-US" altLang="zh-CN" sz="2400" baseline="-25000" dirty="0"/>
              <a:t>2</a:t>
            </a:r>
            <a:r>
              <a:rPr lang="zh-CN" altLang="en-US" sz="2400" dirty="0"/>
              <a:t>，则</a:t>
            </a:r>
            <a:r>
              <a:rPr lang="en-US" altLang="zh-CN" sz="2400" dirty="0"/>
              <a:t>T</a:t>
            </a:r>
            <a:r>
              <a:rPr lang="en-US" altLang="zh-CN" sz="2400" baseline="-25000" dirty="0"/>
              <a:t>1</a:t>
            </a:r>
            <a:r>
              <a:rPr lang="zh-CN" altLang="en-US" sz="2400" dirty="0"/>
              <a:t>，</a:t>
            </a:r>
            <a:r>
              <a:rPr lang="en-US" altLang="zh-CN" sz="2400" dirty="0"/>
              <a:t>T</a:t>
            </a:r>
            <a:r>
              <a:rPr lang="en-US" altLang="zh-CN" sz="2400" baseline="-25000" dirty="0"/>
              <a:t>2</a:t>
            </a:r>
            <a:r>
              <a:rPr lang="zh-CN" altLang="en-US" sz="2400" dirty="0"/>
              <a:t>之间划一条有向边，从</a:t>
            </a:r>
            <a:r>
              <a:rPr lang="en-US" altLang="zh-CN" sz="2400" dirty="0"/>
              <a:t>T</a:t>
            </a:r>
            <a:r>
              <a:rPr lang="en-US" altLang="zh-CN" sz="2400" baseline="-25000" dirty="0"/>
              <a:t>1</a:t>
            </a:r>
            <a:r>
              <a:rPr lang="zh-CN" altLang="en-US" sz="2400" dirty="0"/>
              <a:t>指向</a:t>
            </a:r>
            <a:r>
              <a:rPr lang="en-US" altLang="zh-CN" sz="2400" dirty="0"/>
              <a:t>T</a:t>
            </a:r>
            <a:r>
              <a:rPr lang="en-US" altLang="zh-CN" sz="2400" baseline="-25000" dirty="0"/>
              <a:t>2</a:t>
            </a:r>
            <a:endParaRPr lang="en-US" altLang="zh-CN" sz="2400" baseline="-25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等待图法（续）</a:t>
            </a:r>
            <a:endParaRPr lang="zh-CN" altLang="en-US" sz="3600" dirty="0"/>
          </a:p>
        </p:txBody>
      </p:sp>
      <p:grpSp>
        <p:nvGrpSpPr>
          <p:cNvPr id="2" name="Group 3"/>
          <p:cNvGrpSpPr/>
          <p:nvPr/>
        </p:nvGrpSpPr>
        <p:grpSpPr>
          <a:xfrm>
            <a:off x="1477963" y="1341438"/>
            <a:ext cx="6334125" cy="2455862"/>
            <a:chOff x="1" y="0"/>
            <a:chExt cx="3990" cy="1547"/>
          </a:xfrm>
        </p:grpSpPr>
        <p:graphicFrame>
          <p:nvGraphicFramePr>
            <p:cNvPr id="62467" name="Object 4"/>
            <p:cNvGraphicFramePr>
              <a:graphicFrameLocks noChangeAspect="1"/>
            </p:cNvGraphicFramePr>
            <p:nvPr/>
          </p:nvGraphicFramePr>
          <p:xfrm>
            <a:off x="1" y="0"/>
            <a:ext cx="3990" cy="1268"/>
          </p:xfrm>
          <a:graphic>
            <a:graphicData uri="http://schemas.openxmlformats.org/presentationml/2006/ole">
              <mc:AlternateContent xmlns:mc="http://schemas.openxmlformats.org/markup-compatibility/2006">
                <mc:Choice xmlns:v="urn:schemas-microsoft-com:vml" Requires="v">
                  <p:oleObj spid="_x0000_s3076" name="" r:id="rId1" imgW="2246630" imgH="713105" progId="Word.Picture.8">
                    <p:embed/>
                  </p:oleObj>
                </mc:Choice>
                <mc:Fallback>
                  <p:oleObj name="" r:id="rId1" imgW="2246630" imgH="713105" progId="Word.Picture.8">
                    <p:embed/>
                    <p:pic>
                      <p:nvPicPr>
                        <p:cNvPr id="0" name="图片 3075"/>
                        <p:cNvPicPr/>
                        <p:nvPr/>
                      </p:nvPicPr>
                      <p:blipFill>
                        <a:blip r:embed="rId2"/>
                        <a:stretch>
                          <a:fillRect/>
                        </a:stretch>
                      </p:blipFill>
                      <p:spPr>
                        <a:xfrm>
                          <a:off x="1" y="0"/>
                          <a:ext cx="3990" cy="1268"/>
                        </a:xfrm>
                        <a:prstGeom prst="rect">
                          <a:avLst/>
                        </a:prstGeom>
                        <a:noFill/>
                        <a:ln w="38100">
                          <a:noFill/>
                          <a:miter/>
                        </a:ln>
                      </p:spPr>
                    </p:pic>
                  </p:oleObj>
                </mc:Fallback>
              </mc:AlternateContent>
            </a:graphicData>
          </a:graphic>
        </p:graphicFrame>
        <p:sp>
          <p:nvSpPr>
            <p:cNvPr id="62468" name="Text Box 5"/>
            <p:cNvSpPr txBox="1"/>
            <p:nvPr/>
          </p:nvSpPr>
          <p:spPr>
            <a:xfrm>
              <a:off x="1270" y="1316"/>
              <a:ext cx="836" cy="231"/>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事务等待图</a:t>
              </a:r>
              <a:endParaRPr lang="zh-CN" altLang="en-US" b="1" dirty="0">
                <a:latin typeface="Times New Roman" panose="02020603050405020304" pitchFamily="18" charset="0"/>
                <a:ea typeface="宋体" panose="02010600030101010101" pitchFamily="2" charset="-122"/>
              </a:endParaRPr>
            </a:p>
          </p:txBody>
        </p:sp>
      </p:grpSp>
      <p:sp>
        <p:nvSpPr>
          <p:cNvPr id="62470" name="Text Box 6"/>
          <p:cNvSpPr txBox="1"/>
          <p:nvPr/>
        </p:nvSpPr>
        <p:spPr>
          <a:xfrm>
            <a:off x="395288" y="4076700"/>
            <a:ext cx="8064500" cy="2124075"/>
          </a:xfrm>
          <a:prstGeom prst="rect">
            <a:avLst/>
          </a:prstGeom>
          <a:noFill/>
          <a:ln w="9525">
            <a:noFill/>
          </a:ln>
        </p:spPr>
        <p:txBody>
          <a:bodyPr anchor="t">
            <a:spAutoFit/>
          </a:bodyPr>
          <a:p>
            <a:pPr marL="342900" indent="-342900">
              <a:lnSpc>
                <a:spcPct val="150000"/>
              </a:lnSpc>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图</a:t>
            </a:r>
            <a:r>
              <a:rPr lang="en-US" altLang="zh-CN" sz="2200" b="1" dirty="0">
                <a:latin typeface="Times New Roman" panose="02020603050405020304" pitchFamily="18" charset="0"/>
                <a:ea typeface="宋体" panose="02010600030101010101" pitchFamily="2" charset="-122"/>
              </a:rPr>
              <a:t>(a)</a:t>
            </a:r>
            <a:r>
              <a:rPr lang="zh-CN" altLang="en-US" sz="2200" b="1" dirty="0">
                <a:latin typeface="Times New Roman" panose="02020603050405020304" pitchFamily="18" charset="0"/>
                <a:ea typeface="宋体" panose="02010600030101010101" pitchFamily="2" charset="-122"/>
              </a:rPr>
              <a:t>中，事务</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，产生了死锁</a:t>
            </a:r>
            <a:endParaRPr lang="zh-CN" altLang="en-US" sz="2200" b="1" dirty="0">
              <a:latin typeface="Times New Roman" panose="02020603050405020304" pitchFamily="18" charset="0"/>
              <a:ea typeface="宋体" panose="02010600030101010101" pitchFamily="2" charset="-122"/>
            </a:endParaRPr>
          </a:p>
          <a:p>
            <a:pPr marL="342900" indent="-342900">
              <a:lnSpc>
                <a:spcPct val="150000"/>
              </a:lnSpc>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图</a:t>
            </a:r>
            <a:r>
              <a:rPr lang="en-US" altLang="zh-CN" sz="2200" b="1" dirty="0">
                <a:latin typeface="Times New Roman" panose="02020603050405020304" pitchFamily="18" charset="0"/>
                <a:ea typeface="宋体" panose="02010600030101010101" pitchFamily="2" charset="-122"/>
              </a:rPr>
              <a:t>(b)</a:t>
            </a:r>
            <a:r>
              <a:rPr lang="zh-CN" altLang="en-US" sz="2200" b="1" dirty="0">
                <a:latin typeface="Times New Roman" panose="02020603050405020304" pitchFamily="18" charset="0"/>
                <a:ea typeface="宋体" panose="02010600030101010101" pitchFamily="2" charset="-122"/>
              </a:rPr>
              <a:t>中，事务</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3</a:t>
            </a:r>
            <a:r>
              <a:rPr lang="zh-CN" altLang="en-US" sz="2200" b="1" dirty="0">
                <a:latin typeface="Times New Roman" panose="02020603050405020304" pitchFamily="18" charset="0"/>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3</a:t>
            </a:r>
            <a:r>
              <a:rPr lang="zh-CN" altLang="en-US" sz="2200" b="1" dirty="0">
                <a:latin typeface="Times New Roman" panose="02020603050405020304" pitchFamily="18" charset="0"/>
                <a:ea typeface="宋体" panose="02010600030101010101" pitchFamily="2" charset="-122"/>
              </a:rPr>
              <a:t>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4</a:t>
            </a:r>
            <a:r>
              <a:rPr lang="zh-CN" altLang="en-US" sz="2200" b="1" dirty="0">
                <a:latin typeface="Times New Roman" panose="02020603050405020304" pitchFamily="18" charset="0"/>
                <a:ea typeface="宋体" panose="02010600030101010101" pitchFamily="2" charset="-122"/>
              </a:rPr>
              <a:t>，</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4</a:t>
            </a:r>
            <a:r>
              <a:rPr lang="zh-CN" altLang="en-US" sz="2200" b="1" dirty="0">
                <a:latin typeface="Times New Roman" panose="02020603050405020304" pitchFamily="18" charset="0"/>
                <a:ea typeface="宋体" panose="02010600030101010101" pitchFamily="2" charset="-122"/>
              </a:rPr>
              <a:t>又等待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1</a:t>
            </a:r>
            <a:r>
              <a:rPr lang="zh-CN" altLang="en-US" sz="2200" b="1" dirty="0">
                <a:latin typeface="Times New Roman" panose="02020603050405020304" pitchFamily="18" charset="0"/>
                <a:ea typeface="宋体" panose="02010600030101010101" pitchFamily="2" charset="-122"/>
              </a:rPr>
              <a:t>，产生了死锁 </a:t>
            </a:r>
            <a:endParaRPr lang="zh-CN" altLang="en-US" sz="2200" b="1" dirty="0">
              <a:latin typeface="Times New Roman" panose="02020603050405020304" pitchFamily="18" charset="0"/>
              <a:ea typeface="宋体" panose="02010600030101010101" pitchFamily="2" charset="-122"/>
            </a:endParaRPr>
          </a:p>
          <a:p>
            <a:pPr marL="342900" indent="-342900">
              <a:lnSpc>
                <a:spcPct val="150000"/>
              </a:lnSpc>
              <a:buFont typeface="Wingdings" panose="05000000000000000000" pitchFamily="2" charset="2"/>
              <a:buChar char="n"/>
            </a:pPr>
            <a:r>
              <a:rPr lang="zh-CN" altLang="en-US" sz="2200" b="1" dirty="0">
                <a:latin typeface="Times New Roman" panose="02020603050405020304" pitchFamily="18" charset="0"/>
                <a:ea typeface="宋体" panose="02010600030101010101" pitchFamily="2" charset="-122"/>
              </a:rPr>
              <a:t>图</a:t>
            </a:r>
            <a:r>
              <a:rPr lang="en-US" altLang="zh-CN" sz="2200" b="1" dirty="0">
                <a:latin typeface="Times New Roman" panose="02020603050405020304" pitchFamily="18" charset="0"/>
                <a:ea typeface="宋体" panose="02010600030101010101" pitchFamily="2" charset="-122"/>
              </a:rPr>
              <a:t>(b)</a:t>
            </a:r>
            <a:r>
              <a:rPr lang="zh-CN" altLang="en-US" sz="2200" b="1" dirty="0">
                <a:latin typeface="Times New Roman" panose="02020603050405020304" pitchFamily="18" charset="0"/>
                <a:ea typeface="宋体" panose="02010600030101010101" pitchFamily="2" charset="-122"/>
              </a:rPr>
              <a:t>中，事务</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3</a:t>
            </a:r>
            <a:r>
              <a:rPr lang="zh-CN" altLang="en-US" sz="2200" b="1" dirty="0">
                <a:latin typeface="Times New Roman" panose="02020603050405020304" pitchFamily="18" charset="0"/>
                <a:ea typeface="宋体" panose="02010600030101010101" pitchFamily="2" charset="-122"/>
              </a:rPr>
              <a:t>可能还等待</a:t>
            </a:r>
            <a:r>
              <a:rPr lang="en-US" altLang="zh-CN" sz="2200" b="1" dirty="0">
                <a:latin typeface="Times New Roman" panose="02020603050405020304" pitchFamily="18" charset="0"/>
                <a:ea typeface="宋体" panose="02010600030101010101" pitchFamily="2" charset="-122"/>
              </a:rPr>
              <a:t>T</a:t>
            </a:r>
            <a:r>
              <a:rPr lang="en-US" altLang="zh-CN" sz="2200" b="1" baseline="-25000" dirty="0">
                <a:latin typeface="Times New Roman" panose="02020603050405020304" pitchFamily="18" charset="0"/>
                <a:ea typeface="宋体" panose="02010600030101010101" pitchFamily="2" charset="-122"/>
              </a:rPr>
              <a:t>2</a:t>
            </a:r>
            <a:r>
              <a:rPr lang="zh-CN" altLang="en-US" sz="2200" b="1" dirty="0">
                <a:latin typeface="Times New Roman" panose="02020603050405020304" pitchFamily="18" charset="0"/>
                <a:ea typeface="宋体" panose="02010600030101010101" pitchFamily="2" charset="-122"/>
              </a:rPr>
              <a:t>，在大回路中又有小的回路 </a:t>
            </a:r>
            <a:endParaRPr lang="zh-CN" altLang="en-US" sz="22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calcmode="lin" valueType="num">
                                      <p:cBhvr additive="base">
                                        <p:cTn id="12" dur="500" fill="hold"/>
                                        <p:tgtEl>
                                          <p:spTgt spid="62470"/>
                                        </p:tgtEl>
                                        <p:attrNameLst>
                                          <p:attrName>ppt_x</p:attrName>
                                        </p:attrNameLst>
                                      </p:cBhvr>
                                      <p:tavLst>
                                        <p:tav tm="0">
                                          <p:val>
                                            <p:strVal val="#ppt_x"/>
                                          </p:val>
                                        </p:tav>
                                        <p:tav tm="100000">
                                          <p:val>
                                            <p:strVal val="#ppt_x"/>
                                          </p:val>
                                        </p:tav>
                                      </p:tavLst>
                                    </p:anim>
                                    <p:anim calcmode="lin" valueType="num">
                                      <p:cBhvr additive="base">
                                        <p:cTn id="13" dur="500" fill="hold"/>
                                        <p:tgtEl>
                                          <p:spTgt spid="6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并发控制（续）</a:t>
            </a:r>
            <a:endParaRPr lang="zh-CN" altLang="en-US" sz="3600" dirty="0"/>
          </a:p>
        </p:txBody>
      </p:sp>
      <p:sp>
        <p:nvSpPr>
          <p:cNvPr id="8194" name="Rectangle 3"/>
          <p:cNvSpPr>
            <a:spLocks noGrp="1"/>
          </p:cNvSpPr>
          <p:nvPr>
            <p:ph type="body"/>
          </p:nvPr>
        </p:nvSpPr>
        <p:spPr>
          <a:xfrm>
            <a:off x="457200" y="1196975"/>
            <a:ext cx="8229600" cy="4840288"/>
          </a:xfrm>
          <a:ln/>
        </p:spPr>
        <p:txBody>
          <a:bodyPr vert="horz" wrap="square" lIns="91440" tIns="45720" rIns="91440" bIns="45720" anchor="t"/>
          <a:p>
            <a:pPr algn="just" eaLnBrk="1" hangingPunct="1">
              <a:lnSpc>
                <a:spcPct val="130000"/>
              </a:lnSpc>
            </a:pPr>
            <a:r>
              <a:rPr lang="zh-CN" altLang="en-US" dirty="0"/>
              <a:t>事务并发执行带来的问题</a:t>
            </a:r>
            <a:endParaRPr lang="zh-CN" altLang="en-US" dirty="0"/>
          </a:p>
          <a:p>
            <a:pPr lvl="1" algn="just" eaLnBrk="1" hangingPunct="1">
              <a:lnSpc>
                <a:spcPct val="130000"/>
              </a:lnSpc>
            </a:pPr>
            <a:r>
              <a:rPr lang="zh-CN" altLang="en-US" dirty="0"/>
              <a:t>会产生多个事务同时存取同一数据的情况 </a:t>
            </a:r>
            <a:endParaRPr lang="zh-CN" altLang="en-US" dirty="0"/>
          </a:p>
          <a:p>
            <a:pPr lvl="1" algn="just" eaLnBrk="1" hangingPunct="1">
              <a:lnSpc>
                <a:spcPct val="130000"/>
              </a:lnSpc>
            </a:pPr>
            <a:r>
              <a:rPr lang="zh-CN" altLang="en-US" dirty="0"/>
              <a:t>可能会存取和存储不正确的数据，破坏事务隔离性和数据库的一致性</a:t>
            </a:r>
            <a:endParaRPr lang="zh-CN" altLang="en-US" dirty="0"/>
          </a:p>
          <a:p>
            <a:pPr algn="just" eaLnBrk="1" hangingPunct="1">
              <a:lnSpc>
                <a:spcPct val="130000"/>
              </a:lnSpc>
              <a:spcBef>
                <a:spcPct val="60000"/>
              </a:spcBef>
            </a:pPr>
            <a:r>
              <a:rPr lang="zh-CN" altLang="en-US" dirty="0"/>
              <a:t>数据库管理系统必须提供并发控制机制</a:t>
            </a:r>
            <a:endParaRPr lang="zh-CN" altLang="en-US" dirty="0"/>
          </a:p>
          <a:p>
            <a:pPr algn="just" eaLnBrk="1" hangingPunct="1">
              <a:lnSpc>
                <a:spcPct val="130000"/>
              </a:lnSpc>
              <a:spcBef>
                <a:spcPct val="60000"/>
              </a:spcBef>
            </a:pPr>
            <a:r>
              <a:rPr lang="zh-CN" altLang="en-US" dirty="0"/>
              <a:t>并发控制机制是衡量一个数据库管理系统性能的重要标志之一</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等待图法（续）</a:t>
            </a:r>
            <a:endParaRPr lang="zh-CN" altLang="en-US" sz="3600" dirty="0"/>
          </a:p>
        </p:txBody>
      </p:sp>
      <p:sp>
        <p:nvSpPr>
          <p:cNvPr id="63490" name="Rectangle 3"/>
          <p:cNvSpPr>
            <a:spLocks noGrp="1"/>
          </p:cNvSpPr>
          <p:nvPr>
            <p:ph type="body"/>
          </p:nvPr>
        </p:nvSpPr>
        <p:spPr>
          <a:xfrm>
            <a:off x="457200" y="1196975"/>
            <a:ext cx="8229600" cy="4495800"/>
          </a:xfrm>
          <a:ln/>
        </p:spPr>
        <p:txBody>
          <a:bodyPr vert="horz" wrap="square" lIns="91440" tIns="45720" rIns="91440" bIns="45720" anchor="t"/>
          <a:p>
            <a:pPr eaLnBrk="1" hangingPunct="1">
              <a:lnSpc>
                <a:spcPct val="170000"/>
              </a:lnSpc>
            </a:pPr>
            <a:r>
              <a:rPr lang="zh-CN" altLang="en-US" dirty="0"/>
              <a:t>并发控制子系统周期性地（比如每隔数秒）生成事务等待图，检测事务。如果发现图中存在回路，则表示系统中出现了死锁。</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死锁的诊断与解除（续）</a:t>
            </a:r>
            <a:endParaRPr lang="zh-CN" altLang="en-US" sz="3600" dirty="0"/>
          </a:p>
        </p:txBody>
      </p:sp>
      <p:sp>
        <p:nvSpPr>
          <p:cNvPr id="64514" name="Rectangle 3"/>
          <p:cNvSpPr>
            <a:spLocks noGrp="1"/>
          </p:cNvSpPr>
          <p:nvPr>
            <p:ph type="body"/>
          </p:nvPr>
        </p:nvSpPr>
        <p:spPr>
          <a:xfrm>
            <a:off x="457200" y="1268413"/>
            <a:ext cx="8229600" cy="5056187"/>
          </a:xfrm>
          <a:ln/>
        </p:spPr>
        <p:txBody>
          <a:bodyPr vert="horz" wrap="square" lIns="91440" tIns="45720" rIns="91440" bIns="45720" anchor="t"/>
          <a:p>
            <a:pPr eaLnBrk="1" hangingPunct="1"/>
            <a:r>
              <a:rPr lang="zh-CN" altLang="en-US" sz="3200" dirty="0"/>
              <a:t>解除死锁</a:t>
            </a:r>
            <a:endParaRPr lang="zh-CN" altLang="en-US" sz="3200" dirty="0"/>
          </a:p>
          <a:p>
            <a:pPr lvl="1" eaLnBrk="1" hangingPunct="1">
              <a:lnSpc>
                <a:spcPct val="140000"/>
              </a:lnSpc>
            </a:pPr>
            <a:r>
              <a:rPr lang="zh-CN" altLang="en-US" sz="2800" dirty="0"/>
              <a:t>选择一个处理死锁代价最小的事务，将其撤消</a:t>
            </a:r>
            <a:endParaRPr lang="zh-CN" altLang="en-US" sz="2800" dirty="0"/>
          </a:p>
          <a:p>
            <a:pPr lvl="1" eaLnBrk="1" hangingPunct="1">
              <a:lnSpc>
                <a:spcPct val="140000"/>
              </a:lnSpc>
            </a:pPr>
            <a:r>
              <a:rPr lang="zh-CN" altLang="en-US" sz="2800" dirty="0"/>
              <a:t>释放此事务持有的所有的锁，使其它事务能继续运行下去</a:t>
            </a:r>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65538"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solidFill>
                  <a:srgbClr val="0066FF"/>
                </a:solidFill>
              </a:rPr>
              <a:t>11.5  </a:t>
            </a:r>
            <a:r>
              <a:rPr lang="zh-CN" altLang="en-US" sz="2400" dirty="0">
                <a:solidFill>
                  <a:srgbClr val="0066FF"/>
                </a:solidFill>
              </a:rPr>
              <a:t>并发调度的可串行性</a:t>
            </a:r>
            <a:endParaRPr lang="zh-CN" altLang="en-US" sz="2400" dirty="0">
              <a:solidFill>
                <a:srgbClr val="0066FF"/>
              </a:solidFill>
            </a:endParaRPr>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11.5  </a:t>
            </a:r>
            <a:r>
              <a:rPr lang="zh-CN" altLang="en-US" sz="3600" dirty="0"/>
              <a:t>并发调度的可串行性</a:t>
            </a:r>
            <a:endParaRPr lang="zh-CN" altLang="en-US" sz="3600" dirty="0"/>
          </a:p>
        </p:txBody>
      </p:sp>
      <p:sp>
        <p:nvSpPr>
          <p:cNvPr id="66562" name="Rectangle 3"/>
          <p:cNvSpPr>
            <a:spLocks noGrp="1"/>
          </p:cNvSpPr>
          <p:nvPr>
            <p:ph type="body"/>
          </p:nvPr>
        </p:nvSpPr>
        <p:spPr>
          <a:xfrm>
            <a:off x="457200" y="1052513"/>
            <a:ext cx="8229600" cy="4984750"/>
          </a:xfrm>
          <a:ln/>
        </p:spPr>
        <p:txBody>
          <a:bodyPr vert="horz" wrap="square" lIns="91440" tIns="45720" rIns="91440" bIns="45720" anchor="t"/>
          <a:p>
            <a:pPr eaLnBrk="1" hangingPunct="1">
              <a:lnSpc>
                <a:spcPct val="180000"/>
              </a:lnSpc>
            </a:pPr>
            <a:r>
              <a:rPr lang="zh-CN" altLang="en-US" dirty="0"/>
              <a:t>数据库管理系统对并发事务不同的调度可能会产生不同的结果</a:t>
            </a:r>
            <a:endParaRPr lang="zh-CN" altLang="en-US" dirty="0"/>
          </a:p>
          <a:p>
            <a:pPr eaLnBrk="1" hangingPunct="1">
              <a:lnSpc>
                <a:spcPct val="180000"/>
              </a:lnSpc>
            </a:pPr>
            <a:r>
              <a:rPr lang="zh-CN" altLang="en-US" dirty="0"/>
              <a:t>串行调度是正确的</a:t>
            </a:r>
            <a:endParaRPr lang="zh-CN" altLang="en-US" dirty="0"/>
          </a:p>
          <a:p>
            <a:pPr eaLnBrk="1" hangingPunct="1">
              <a:lnSpc>
                <a:spcPct val="180000"/>
              </a:lnSpc>
            </a:pPr>
            <a:r>
              <a:rPr lang="zh-CN" altLang="en-US" dirty="0"/>
              <a:t>执行结果等价于串行调度的调度也是正确的，称为可串行化调度 </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solidFill>
                  <a:srgbClr val="00B050"/>
                </a:solidFill>
              </a:rPr>
              <a:t>11.5.1 </a:t>
            </a:r>
            <a:r>
              <a:rPr lang="zh-CN" altLang="en-US" dirty="0">
                <a:solidFill>
                  <a:srgbClr val="00B050"/>
                </a:solidFill>
              </a:rPr>
              <a:t>可串行化调度</a:t>
            </a:r>
            <a:endParaRPr lang="zh-CN" altLang="en-US" dirty="0">
              <a:solidFill>
                <a:srgbClr val="00B050"/>
              </a:solidFill>
            </a:endParaRPr>
          </a:p>
          <a:p>
            <a:pPr marL="0" indent="0" eaLnBrk="1" hangingPunct="1">
              <a:buNone/>
            </a:pPr>
            <a:endParaRPr lang="en-US" altLang="zh-CN" dirty="0"/>
          </a:p>
          <a:p>
            <a:pPr marL="0" indent="0" eaLnBrk="1" hangingPunct="1">
              <a:buNone/>
            </a:pPr>
            <a:r>
              <a:rPr lang="en-US" altLang="zh-CN" dirty="0"/>
              <a:t>11.5.2 </a:t>
            </a:r>
            <a:r>
              <a:rPr lang="zh-CN" altLang="en-US" dirty="0"/>
              <a:t>冲突可串行化调度</a:t>
            </a:r>
            <a:endParaRPr lang="zh-CN" altLang="en-US" dirty="0"/>
          </a:p>
        </p:txBody>
      </p:sp>
      <p:sp>
        <p:nvSpPr>
          <p:cNvPr id="67586"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11.5  </a:t>
            </a:r>
            <a:r>
              <a:rPr lang="zh-CN" altLang="en-US" sz="3600" b="1" dirty="0">
                <a:solidFill>
                  <a:schemeClr val="bg1"/>
                </a:solidFill>
                <a:latin typeface="Arial" panose="020B0604020202020204" pitchFamily="34" charset="0"/>
                <a:ea typeface="宋体" panose="02010600030101010101" pitchFamily="2" charset="-122"/>
              </a:rPr>
              <a:t>并发调度的可串行性</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xfrm>
            <a:off x="914400" y="260350"/>
            <a:ext cx="7391400" cy="563563"/>
          </a:xfrm>
          <a:ln/>
        </p:spPr>
        <p:txBody>
          <a:bodyPr vert="horz" wrap="square" lIns="91440" tIns="45720" rIns="91440" bIns="45720" anchor="ctr"/>
          <a:p>
            <a:pPr eaLnBrk="1" hangingPunct="1"/>
            <a:r>
              <a:rPr lang="en-US" altLang="zh-CN" sz="3600" dirty="0"/>
              <a:t>11.5.1 </a:t>
            </a:r>
            <a:r>
              <a:rPr lang="zh-CN" altLang="en-US" sz="3600" dirty="0"/>
              <a:t>可串行化调度</a:t>
            </a:r>
            <a:endParaRPr lang="zh-CN" altLang="en-US" sz="3600" dirty="0"/>
          </a:p>
        </p:txBody>
      </p:sp>
      <p:sp>
        <p:nvSpPr>
          <p:cNvPr id="68610" name="Rectangle 3"/>
          <p:cNvSpPr>
            <a:spLocks noGrp="1"/>
          </p:cNvSpPr>
          <p:nvPr>
            <p:ph type="body"/>
          </p:nvPr>
        </p:nvSpPr>
        <p:spPr>
          <a:xfrm>
            <a:off x="684213" y="1196975"/>
            <a:ext cx="7772400" cy="4610100"/>
          </a:xfrm>
          <a:ln/>
        </p:spPr>
        <p:txBody>
          <a:bodyPr vert="horz" wrap="square" lIns="91440" tIns="45720" rIns="91440" bIns="45720" anchor="t"/>
          <a:p>
            <a:pPr eaLnBrk="1" hangingPunct="1">
              <a:lnSpc>
                <a:spcPct val="140000"/>
              </a:lnSpc>
            </a:pPr>
            <a:r>
              <a:rPr lang="zh-CN" altLang="en-US" dirty="0"/>
              <a:t>可串行化</a:t>
            </a:r>
            <a:r>
              <a:rPr lang="en-US" altLang="zh-CN" dirty="0"/>
              <a:t>(Serializable)</a:t>
            </a:r>
            <a:r>
              <a:rPr lang="zh-CN" altLang="en-US" dirty="0"/>
              <a:t>调度</a:t>
            </a:r>
            <a:endParaRPr lang="zh-CN" altLang="en-US" dirty="0"/>
          </a:p>
          <a:p>
            <a:pPr lvl="1" eaLnBrk="1" hangingPunct="1">
              <a:lnSpc>
                <a:spcPct val="140000"/>
              </a:lnSpc>
            </a:pPr>
            <a:r>
              <a:rPr lang="zh-CN" altLang="en-US" dirty="0"/>
              <a:t>多个事务的并发执行是正确的，当且仅当其结果与按某一次序串行地执行这些事务时的结果相同</a:t>
            </a:r>
            <a:endParaRPr lang="zh-CN" altLang="en-US" dirty="0"/>
          </a:p>
          <a:p>
            <a:pPr eaLnBrk="1" hangingPunct="1">
              <a:lnSpc>
                <a:spcPct val="140000"/>
              </a:lnSpc>
            </a:pPr>
            <a:r>
              <a:rPr lang="zh-CN" altLang="en-US" dirty="0"/>
              <a:t>可串行性</a:t>
            </a:r>
            <a:r>
              <a:rPr lang="en-US" altLang="zh-CN" dirty="0"/>
              <a:t>(Serializability)</a:t>
            </a:r>
            <a:endParaRPr lang="en-US" altLang="zh-CN" dirty="0"/>
          </a:p>
          <a:p>
            <a:pPr lvl="1" eaLnBrk="1" hangingPunct="1">
              <a:lnSpc>
                <a:spcPct val="140000"/>
              </a:lnSpc>
            </a:pPr>
            <a:r>
              <a:rPr lang="zh-CN" altLang="en-US" dirty="0"/>
              <a:t>是并发事务正确调度的准则</a:t>
            </a:r>
            <a:endParaRPr lang="zh-CN" altLang="en-US" dirty="0"/>
          </a:p>
          <a:p>
            <a:pPr lvl="1" eaLnBrk="1" hangingPunct="1">
              <a:lnSpc>
                <a:spcPct val="140000"/>
              </a:lnSpc>
            </a:pPr>
            <a:r>
              <a:rPr lang="zh-CN" altLang="en-US" dirty="0"/>
              <a:t>一个给定的并发调度，当且仅当它是可串行化的，才认为是正确调度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可串行化调度（续）</a:t>
            </a:r>
            <a:endParaRPr lang="zh-CN" altLang="en-US" sz="3600" dirty="0"/>
          </a:p>
        </p:txBody>
      </p:sp>
      <p:sp>
        <p:nvSpPr>
          <p:cNvPr id="69634" name="Rectangle 3"/>
          <p:cNvSpPr>
            <a:spLocks noGrp="1"/>
          </p:cNvSpPr>
          <p:nvPr>
            <p:ph type="body"/>
          </p:nvPr>
        </p:nvSpPr>
        <p:spPr>
          <a:xfrm>
            <a:off x="457200" y="1268413"/>
            <a:ext cx="8229600" cy="5056187"/>
          </a:xfrm>
          <a:ln/>
        </p:spPr>
        <p:txBody>
          <a:bodyPr vert="horz" wrap="square" lIns="91440" tIns="45720" rIns="91440" bIns="45720" anchor="t"/>
          <a:p>
            <a:pPr eaLnBrk="1" hangingPunct="1">
              <a:lnSpc>
                <a:spcPct val="170000"/>
              </a:lnSpc>
              <a:buNone/>
            </a:pPr>
            <a:r>
              <a:rPr lang="en-US" altLang="zh-CN" dirty="0"/>
              <a:t>[</a:t>
            </a:r>
            <a:r>
              <a:rPr lang="zh-CN" altLang="en-US" dirty="0"/>
              <a:t>例</a:t>
            </a:r>
            <a:r>
              <a:rPr lang="en-US" altLang="zh-CN" dirty="0"/>
              <a:t>11.2]</a:t>
            </a:r>
            <a:r>
              <a:rPr lang="zh-CN" altLang="en-US" dirty="0"/>
              <a:t>现在有两个事务，分别包含下列操作：</a:t>
            </a:r>
            <a:endParaRPr lang="zh-CN" altLang="en-US" dirty="0"/>
          </a:p>
          <a:p>
            <a:pPr lvl="1" eaLnBrk="1" hangingPunct="1">
              <a:lnSpc>
                <a:spcPct val="170000"/>
              </a:lnSpc>
            </a:pPr>
            <a:r>
              <a:rPr lang="zh-CN" altLang="en-US" dirty="0"/>
              <a:t>事务</a:t>
            </a:r>
            <a:r>
              <a:rPr lang="en-US" altLang="zh-CN" dirty="0"/>
              <a:t>T1</a:t>
            </a:r>
            <a:r>
              <a:rPr lang="zh-CN" altLang="en-US" dirty="0"/>
              <a:t>：读</a:t>
            </a:r>
            <a:r>
              <a:rPr lang="en-US" altLang="zh-CN" dirty="0"/>
              <a:t>B</a:t>
            </a:r>
            <a:r>
              <a:rPr lang="zh-CN" altLang="en-US" dirty="0"/>
              <a:t>；</a:t>
            </a:r>
            <a:r>
              <a:rPr lang="en-US" altLang="zh-CN" dirty="0"/>
              <a:t>A=B+1</a:t>
            </a:r>
            <a:r>
              <a:rPr lang="zh-CN" altLang="en-US" dirty="0"/>
              <a:t>；写回</a:t>
            </a:r>
            <a:r>
              <a:rPr lang="en-US" altLang="zh-CN" dirty="0"/>
              <a:t>A</a:t>
            </a:r>
            <a:endParaRPr lang="en-US" altLang="zh-CN" dirty="0"/>
          </a:p>
          <a:p>
            <a:pPr lvl="1" eaLnBrk="1" hangingPunct="1">
              <a:lnSpc>
                <a:spcPct val="170000"/>
              </a:lnSpc>
            </a:pPr>
            <a:r>
              <a:rPr lang="zh-CN" altLang="en-US" dirty="0"/>
              <a:t>事务</a:t>
            </a:r>
            <a:r>
              <a:rPr lang="en-US" altLang="zh-CN" dirty="0"/>
              <a:t>T2</a:t>
            </a:r>
            <a:r>
              <a:rPr lang="zh-CN" altLang="en-US" dirty="0"/>
              <a:t>：读</a:t>
            </a:r>
            <a:r>
              <a:rPr lang="en-US" altLang="zh-CN" dirty="0"/>
              <a:t>A</a:t>
            </a:r>
            <a:r>
              <a:rPr lang="zh-CN" altLang="en-US" dirty="0"/>
              <a:t>；</a:t>
            </a:r>
            <a:r>
              <a:rPr lang="en-US" altLang="zh-CN" dirty="0"/>
              <a:t>B=A+1</a:t>
            </a:r>
            <a:r>
              <a:rPr lang="zh-CN" altLang="en-US" dirty="0"/>
              <a:t>；写回</a:t>
            </a:r>
            <a:r>
              <a:rPr lang="en-US" altLang="zh-CN" dirty="0"/>
              <a:t>B</a:t>
            </a:r>
            <a:endParaRPr lang="en-US" altLang="zh-CN" dirty="0"/>
          </a:p>
          <a:p>
            <a:pPr lvl="1" eaLnBrk="1" hangingPunct="1">
              <a:lnSpc>
                <a:spcPct val="170000"/>
              </a:lnSpc>
              <a:buNone/>
            </a:pPr>
            <a:r>
              <a:rPr lang="zh-CN" altLang="en-US" dirty="0"/>
              <a:t>现给出对这两个事务不同的调度策略 </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串行调度</a:t>
            </a:r>
            <a:r>
              <a:rPr lang="en-US" altLang="zh-CN" sz="3600" dirty="0"/>
              <a:t>,</a:t>
            </a:r>
            <a:r>
              <a:rPr lang="zh-CN" altLang="en-US" sz="3600" dirty="0"/>
              <a:t>正确的调度</a:t>
            </a:r>
            <a:endParaRPr lang="zh-CN" altLang="en-US" sz="3600" dirty="0"/>
          </a:p>
        </p:txBody>
      </p:sp>
      <p:graphicFrame>
        <p:nvGraphicFramePr>
          <p:cNvPr id="69635" name="Group 3"/>
          <p:cNvGraphicFramePr>
            <a:graphicFrameLocks noGrp="1"/>
          </p:cNvGraphicFramePr>
          <p:nvPr>
            <p:ph idx="1"/>
          </p:nvPr>
        </p:nvGraphicFramePr>
        <p:xfrm>
          <a:off x="1042988" y="819150"/>
          <a:ext cx="4013200" cy="5324475"/>
        </p:xfrm>
        <a:graphic>
          <a:graphicData uri="http://schemas.openxmlformats.org/drawingml/2006/table">
            <a:tbl>
              <a:tblPr/>
              <a:tblGrid>
                <a:gridCol w="1976437"/>
                <a:gridCol w="2036763"/>
              </a:tblGrid>
              <a:tr h="40483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24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8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0708" name="Text Box 549"/>
          <p:cNvSpPr txBox="1"/>
          <p:nvPr/>
        </p:nvSpPr>
        <p:spPr>
          <a:xfrm>
            <a:off x="2500313" y="6145213"/>
            <a:ext cx="1352550"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串行调度</a:t>
            </a: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0709" name="Text Box 550"/>
          <p:cNvSpPr txBox="1"/>
          <p:nvPr/>
        </p:nvSpPr>
        <p:spPr>
          <a:xfrm>
            <a:off x="5300663" y="2276475"/>
            <a:ext cx="3303587" cy="1993900"/>
          </a:xfrm>
          <a:prstGeom prst="rect">
            <a:avLst/>
          </a:prstGeom>
          <a:noFill/>
          <a:ln w="9525">
            <a:noFill/>
          </a:ln>
        </p:spPr>
        <p:txBody>
          <a:bodyPr anchor="t">
            <a:spAutoFit/>
          </a:bodyPr>
          <a:p>
            <a:pPr marL="342900" indent="-342900">
              <a:lnSpc>
                <a:spcPct val="16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假设</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的初值均为</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marL="342900" indent="-342900">
              <a:lnSpc>
                <a:spcPct val="16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按</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次序执行结果为</a:t>
            </a:r>
            <a:r>
              <a:rPr lang="en-US" altLang="zh-CN" sz="2000" b="1" dirty="0">
                <a:latin typeface="Times New Roman" panose="02020603050405020304" pitchFamily="18" charset="0"/>
                <a:ea typeface="宋体" panose="02010600030101010101" pitchFamily="2" charset="-122"/>
              </a:rPr>
              <a:t>A=3</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B=4 </a:t>
            </a:r>
            <a:endParaRPr lang="en-US" altLang="zh-CN" sz="2000" b="1" dirty="0">
              <a:latin typeface="Times New Roman" panose="02020603050405020304" pitchFamily="18" charset="0"/>
              <a:ea typeface="宋体" panose="02010600030101010101" pitchFamily="2" charset="-122"/>
            </a:endParaRPr>
          </a:p>
          <a:p>
            <a:pPr marL="342900" indent="-342900">
              <a:lnSpc>
                <a:spcPct val="160000"/>
              </a:lnSpc>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串行调度策略</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正确的调度 </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串行调度</a:t>
            </a:r>
            <a:r>
              <a:rPr lang="en-US" altLang="zh-CN" sz="3600" dirty="0"/>
              <a:t>,</a:t>
            </a:r>
            <a:r>
              <a:rPr lang="zh-CN" altLang="en-US" sz="3600" dirty="0"/>
              <a:t>正确的调度</a:t>
            </a:r>
            <a:endParaRPr lang="zh-CN" altLang="en-US" sz="3600" dirty="0"/>
          </a:p>
        </p:txBody>
      </p:sp>
      <p:graphicFrame>
        <p:nvGraphicFramePr>
          <p:cNvPr id="70659" name="Group 3"/>
          <p:cNvGraphicFramePr>
            <a:graphicFrameLocks noGrp="1"/>
          </p:cNvGraphicFramePr>
          <p:nvPr>
            <p:ph idx="1"/>
          </p:nvPr>
        </p:nvGraphicFramePr>
        <p:xfrm>
          <a:off x="827088" y="836613"/>
          <a:ext cx="3816350" cy="5292725"/>
        </p:xfrm>
        <a:graphic>
          <a:graphicData uri="http://schemas.openxmlformats.org/drawingml/2006/table">
            <a:tbl>
              <a:tblPr/>
              <a:tblGrid>
                <a:gridCol w="1906587"/>
                <a:gridCol w="1909763"/>
              </a:tblGrid>
              <a:tr h="385699">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Y=R(B)=3</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A=Y+1=4</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050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12" marB="4571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2" marB="4571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1732" name="Text Box 273"/>
          <p:cNvSpPr txBox="1"/>
          <p:nvPr/>
        </p:nvSpPr>
        <p:spPr>
          <a:xfrm>
            <a:off x="1846263" y="6070600"/>
            <a:ext cx="1365250" cy="365125"/>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串行调度</a:t>
            </a: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71733" name="Text Box 274"/>
          <p:cNvSpPr txBox="1"/>
          <p:nvPr/>
        </p:nvSpPr>
        <p:spPr>
          <a:xfrm>
            <a:off x="5300663" y="2276475"/>
            <a:ext cx="3448050" cy="2062163"/>
          </a:xfrm>
          <a:prstGeom prst="rect">
            <a:avLst/>
          </a:prstGeom>
          <a:noFill/>
          <a:ln w="9525">
            <a:noFill/>
          </a:ln>
        </p:spPr>
        <p:txBody>
          <a:bodyPr anchor="t">
            <a:spAutoFit/>
          </a:bodyPr>
          <a:p>
            <a:pPr marL="342900" indent="-342900">
              <a:lnSpc>
                <a:spcPct val="16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假设</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的初值均为</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a:p>
            <a:pPr marL="342900" indent="-342900">
              <a:lnSpc>
                <a:spcPct val="160000"/>
              </a:lnSpc>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2</a:t>
            </a:r>
            <a:r>
              <a:rPr lang="en-US" altLang="zh-CN" sz="2000" b="1" dirty="0">
                <a:latin typeface="Times New Roman" panose="02020603050405020304" pitchFamily="18" charset="0"/>
                <a:ea typeface="宋体" panose="02010600030101010101" pitchFamily="2" charset="-122"/>
              </a:rPr>
              <a:t>→T</a:t>
            </a:r>
            <a:r>
              <a:rPr lang="en-US" altLang="zh-CN" sz="2000" b="1" baseline="-25000"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次序执行结果为</a:t>
            </a:r>
            <a:r>
              <a:rPr lang="en-US" altLang="zh-CN" sz="2000" b="1" dirty="0">
                <a:latin typeface="Times New Roman" panose="02020603050405020304" pitchFamily="18" charset="0"/>
                <a:ea typeface="宋体" panose="02010600030101010101" pitchFamily="2" charset="-122"/>
              </a:rPr>
              <a:t>B=3</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A=4 </a:t>
            </a:r>
            <a:endParaRPr lang="en-US" altLang="zh-CN" sz="2000" b="1" dirty="0">
              <a:latin typeface="Times New Roman" panose="02020603050405020304" pitchFamily="18" charset="0"/>
              <a:ea typeface="宋体" panose="02010600030101010101" pitchFamily="2" charset="-122"/>
            </a:endParaRPr>
          </a:p>
          <a:p>
            <a:pPr marL="342900" indent="-342900">
              <a:lnSpc>
                <a:spcPct val="16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串行调度策略</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正确的调度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不可串行化调度，错误的调度</a:t>
            </a:r>
            <a:endParaRPr lang="zh-CN" altLang="en-US" sz="3600" dirty="0"/>
          </a:p>
        </p:txBody>
      </p:sp>
      <p:graphicFrame>
        <p:nvGraphicFramePr>
          <p:cNvPr id="71683" name="Group 3"/>
          <p:cNvGraphicFramePr>
            <a:graphicFrameLocks noGrp="1"/>
          </p:cNvGraphicFramePr>
          <p:nvPr>
            <p:ph idx="1"/>
          </p:nvPr>
        </p:nvGraphicFramePr>
        <p:xfrm>
          <a:off x="539750" y="895350"/>
          <a:ext cx="4824413" cy="5270500"/>
        </p:xfrm>
        <a:graphic>
          <a:graphicData uri="http://schemas.openxmlformats.org/drawingml/2006/table">
            <a:tbl>
              <a:tblPr/>
              <a:tblGrid>
                <a:gridCol w="2409211"/>
                <a:gridCol w="2415202"/>
              </a:tblGrid>
              <a:tr h="351367">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7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X=R(A)=2</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B=X+1=3</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5136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7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marT="45703" marB="4570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2756" name="Text Box 236"/>
          <p:cNvSpPr txBox="1"/>
          <p:nvPr/>
        </p:nvSpPr>
        <p:spPr>
          <a:xfrm>
            <a:off x="1763713" y="6092825"/>
            <a:ext cx="2070100" cy="366713"/>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不可串行化的调度 </a:t>
            </a:r>
            <a:endParaRPr lang="zh-CN" altLang="en-US" b="1" dirty="0">
              <a:latin typeface="Times New Roman" panose="02020603050405020304" pitchFamily="18" charset="0"/>
              <a:ea typeface="宋体" panose="02010600030101010101" pitchFamily="2" charset="-122"/>
            </a:endParaRPr>
          </a:p>
        </p:txBody>
      </p:sp>
      <p:sp>
        <p:nvSpPr>
          <p:cNvPr id="72757" name="Text Box 237"/>
          <p:cNvSpPr txBox="1"/>
          <p:nvPr/>
        </p:nvSpPr>
        <p:spPr>
          <a:xfrm>
            <a:off x="5508625" y="2276475"/>
            <a:ext cx="3203575" cy="1662113"/>
          </a:xfrm>
          <a:prstGeom prst="rect">
            <a:avLst/>
          </a:prstGeom>
          <a:noFill/>
          <a:ln w="9525">
            <a:noFill/>
          </a:ln>
        </p:spPr>
        <p:txBody>
          <a:bodyPr anchor="t">
            <a:spAutoFit/>
          </a:bodyPr>
          <a:p>
            <a:pPr marL="342900" indent="-342900">
              <a:lnSpc>
                <a:spcPct val="17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执行结果与</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(b)</a:t>
            </a:r>
            <a:r>
              <a:rPr lang="zh-CN" altLang="en-US" sz="2000" b="1" dirty="0">
                <a:latin typeface="Times New Roman" panose="02020603050405020304" pitchFamily="18" charset="0"/>
                <a:ea typeface="宋体" panose="02010600030101010101" pitchFamily="2" charset="-122"/>
              </a:rPr>
              <a:t>的结果都不同</a:t>
            </a:r>
            <a:endParaRPr lang="zh-CN" altLang="en-US" sz="2000" b="1" dirty="0">
              <a:latin typeface="Times New Roman" panose="02020603050405020304" pitchFamily="18" charset="0"/>
              <a:ea typeface="宋体" panose="02010600030101010101" pitchFamily="2" charset="-122"/>
            </a:endParaRPr>
          </a:p>
          <a:p>
            <a:pPr marL="342900" indent="-342900">
              <a:lnSpc>
                <a:spcPct val="17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是错误的调度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9218"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solidFill>
                  <a:srgbClr val="0066FF"/>
                </a:solidFill>
              </a:rPr>
              <a:t>11.1  </a:t>
            </a:r>
            <a:r>
              <a:rPr lang="zh-CN" altLang="en-US" sz="2400" dirty="0">
                <a:solidFill>
                  <a:srgbClr val="0066FF"/>
                </a:solidFill>
              </a:rPr>
              <a:t>并发控制概述</a:t>
            </a:r>
            <a:endParaRPr lang="zh-CN" altLang="en-US" sz="2400" dirty="0">
              <a:solidFill>
                <a:srgbClr val="0066FF"/>
              </a:solidFill>
            </a:endParaRPr>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可串行化调度，正确的调度</a:t>
            </a:r>
            <a:endParaRPr lang="zh-CN" altLang="en-US" sz="3600" dirty="0"/>
          </a:p>
        </p:txBody>
      </p:sp>
      <p:graphicFrame>
        <p:nvGraphicFramePr>
          <p:cNvPr id="72707" name="Group 3"/>
          <p:cNvGraphicFramePr>
            <a:graphicFrameLocks noGrp="1"/>
          </p:cNvGraphicFramePr>
          <p:nvPr>
            <p:ph idx="1"/>
          </p:nvPr>
        </p:nvGraphicFramePr>
        <p:xfrm>
          <a:off x="468313" y="839788"/>
          <a:ext cx="4824413" cy="5097463"/>
        </p:xfrm>
        <a:graphic>
          <a:graphicData uri="http://schemas.openxmlformats.org/drawingml/2006/table">
            <a:tbl>
              <a:tblPr/>
              <a:tblGrid>
                <a:gridCol w="2303795"/>
                <a:gridCol w="2520617"/>
              </a:tblGrid>
              <a:tr h="38571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6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sz="16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r>
              <a:tr h="33526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Y=R(B)=2</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9679">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B</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 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A=Y+1=3</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X=R(A)=3</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52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Unlock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Xlock</a:t>
                      </a: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B=X+1=4</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r h="3365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Unlock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52" marR="91452" marT="45713" marB="45713"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73780" name="Text Box 238"/>
          <p:cNvSpPr txBox="1"/>
          <p:nvPr/>
        </p:nvSpPr>
        <p:spPr>
          <a:xfrm>
            <a:off x="2124075" y="6015038"/>
            <a:ext cx="1841500"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可串行化的调度 </a:t>
            </a:r>
            <a:endParaRPr lang="zh-CN" altLang="en-US" b="1" dirty="0">
              <a:latin typeface="Times New Roman" panose="02020603050405020304" pitchFamily="18" charset="0"/>
              <a:ea typeface="宋体" panose="02010600030101010101" pitchFamily="2" charset="-122"/>
            </a:endParaRPr>
          </a:p>
        </p:txBody>
      </p:sp>
      <p:sp>
        <p:nvSpPr>
          <p:cNvPr id="73781" name="Text Box 239"/>
          <p:cNvSpPr txBox="1"/>
          <p:nvPr/>
        </p:nvSpPr>
        <p:spPr>
          <a:xfrm>
            <a:off x="5940425" y="2276475"/>
            <a:ext cx="2952750" cy="1662113"/>
          </a:xfrm>
          <a:prstGeom prst="rect">
            <a:avLst/>
          </a:prstGeom>
          <a:noFill/>
          <a:ln w="9525">
            <a:noFill/>
          </a:ln>
        </p:spPr>
        <p:txBody>
          <a:bodyPr anchor="t">
            <a:spAutoFit/>
          </a:bodyPr>
          <a:p>
            <a:pPr marL="342900" indent="-342900">
              <a:lnSpc>
                <a:spcPct val="17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执行结果与串行调度</a:t>
            </a:r>
            <a:r>
              <a:rPr lang="en-US" altLang="zh-CN" sz="2000" b="1" dirty="0">
                <a:latin typeface="Times New Roman" panose="02020603050405020304" pitchFamily="18" charset="0"/>
                <a:ea typeface="宋体" panose="02010600030101010101" pitchFamily="2" charset="-122"/>
              </a:rPr>
              <a:t>(a)</a:t>
            </a:r>
            <a:r>
              <a:rPr lang="zh-CN" altLang="en-US" sz="2000" b="1" dirty="0">
                <a:latin typeface="Times New Roman" panose="02020603050405020304" pitchFamily="18" charset="0"/>
                <a:ea typeface="宋体" panose="02010600030101010101" pitchFamily="2" charset="-122"/>
              </a:rPr>
              <a:t>的执行结果相同</a:t>
            </a:r>
            <a:endParaRPr lang="zh-CN" altLang="en-US" sz="2000" b="1" dirty="0">
              <a:latin typeface="Times New Roman" panose="02020603050405020304" pitchFamily="18" charset="0"/>
              <a:ea typeface="宋体" panose="02010600030101010101" pitchFamily="2" charset="-122"/>
            </a:endParaRPr>
          </a:p>
          <a:p>
            <a:pPr marL="342900" indent="-342900">
              <a:lnSpc>
                <a:spcPct val="17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是正确的调度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t>11.5.1 </a:t>
            </a:r>
            <a:r>
              <a:rPr lang="zh-CN" altLang="en-US" dirty="0"/>
              <a:t>可串行化调度</a:t>
            </a:r>
            <a:endParaRPr lang="zh-CN" altLang="en-US" dirty="0"/>
          </a:p>
          <a:p>
            <a:pPr marL="0" indent="0" eaLnBrk="1" hangingPunct="1">
              <a:buNone/>
            </a:pPr>
            <a:endParaRPr lang="en-US" altLang="zh-CN" dirty="0"/>
          </a:p>
          <a:p>
            <a:pPr marL="0" indent="0" eaLnBrk="1" hangingPunct="1">
              <a:buNone/>
            </a:pPr>
            <a:r>
              <a:rPr lang="en-US" altLang="zh-CN" dirty="0">
                <a:solidFill>
                  <a:srgbClr val="00B050"/>
                </a:solidFill>
              </a:rPr>
              <a:t>11.5.2 </a:t>
            </a:r>
            <a:r>
              <a:rPr lang="zh-CN" altLang="en-US" dirty="0">
                <a:solidFill>
                  <a:srgbClr val="00B050"/>
                </a:solidFill>
              </a:rPr>
              <a:t>冲突可串行化调度</a:t>
            </a:r>
            <a:endParaRPr lang="zh-CN" altLang="en-US" dirty="0">
              <a:solidFill>
                <a:srgbClr val="00B050"/>
              </a:solidFill>
            </a:endParaRPr>
          </a:p>
        </p:txBody>
      </p:sp>
      <p:sp>
        <p:nvSpPr>
          <p:cNvPr id="74754"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11.5  </a:t>
            </a:r>
            <a:r>
              <a:rPr lang="zh-CN" altLang="en-US" sz="3600" b="1" dirty="0">
                <a:solidFill>
                  <a:schemeClr val="bg1"/>
                </a:solidFill>
                <a:latin typeface="Arial" panose="020B0604020202020204" pitchFamily="34" charset="0"/>
                <a:ea typeface="宋体" panose="02010600030101010101" pitchFamily="2" charset="-122"/>
              </a:rPr>
              <a:t>并发调度的可串行性</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xfrm>
            <a:off x="714375" y="212725"/>
            <a:ext cx="7772400" cy="641350"/>
          </a:xfrm>
          <a:ln/>
        </p:spPr>
        <p:txBody>
          <a:bodyPr vert="horz" wrap="square" lIns="91440" tIns="45720" rIns="91440" bIns="45720" anchor="ctr"/>
          <a:p>
            <a:pPr eaLnBrk="1" hangingPunct="1"/>
            <a:r>
              <a:rPr lang="en-US" altLang="zh-CN" sz="3600" dirty="0"/>
              <a:t>11.5.2  </a:t>
            </a:r>
            <a:r>
              <a:rPr lang="zh-CN" altLang="en-US" sz="3600" dirty="0"/>
              <a:t>冲突可串行化调度</a:t>
            </a:r>
            <a:endParaRPr lang="en-US" altLang="zh-CN" sz="3600" dirty="0"/>
          </a:p>
        </p:txBody>
      </p:sp>
      <p:sp>
        <p:nvSpPr>
          <p:cNvPr id="75778" name="Rectangle 3"/>
          <p:cNvSpPr>
            <a:spLocks noGrp="1"/>
          </p:cNvSpPr>
          <p:nvPr>
            <p:ph type="body"/>
          </p:nvPr>
        </p:nvSpPr>
        <p:spPr>
          <a:xfrm>
            <a:off x="468313" y="1052513"/>
            <a:ext cx="8351837" cy="4984750"/>
          </a:xfrm>
          <a:ln/>
        </p:spPr>
        <p:txBody>
          <a:bodyPr vert="horz" wrap="square" lIns="91440" tIns="45720" rIns="91440" bIns="45720" anchor="t"/>
          <a:p>
            <a:pPr eaLnBrk="1" hangingPunct="1">
              <a:lnSpc>
                <a:spcPct val="140000"/>
              </a:lnSpc>
            </a:pPr>
            <a:r>
              <a:rPr lang="zh-CN" altLang="en-US" dirty="0"/>
              <a:t>冲突可串行化</a:t>
            </a:r>
            <a:endParaRPr lang="zh-CN" altLang="en-US" dirty="0"/>
          </a:p>
          <a:p>
            <a:pPr lvl="1">
              <a:lnSpc>
                <a:spcPct val="140000"/>
              </a:lnSpc>
            </a:pPr>
            <a:r>
              <a:rPr lang="zh-CN" altLang="en-US" dirty="0"/>
              <a:t>一个比可串行化更严格的条件</a:t>
            </a:r>
            <a:endParaRPr lang="zh-CN" altLang="en-US" dirty="0"/>
          </a:p>
          <a:p>
            <a:pPr lvl="1">
              <a:lnSpc>
                <a:spcPct val="140000"/>
              </a:lnSpc>
            </a:pPr>
            <a:r>
              <a:rPr lang="zh-CN" altLang="en-US" dirty="0"/>
              <a:t>商用系统中的调度器采用</a:t>
            </a:r>
            <a:endParaRPr lang="zh-CN" altLang="en-US" dirty="0"/>
          </a:p>
          <a:p>
            <a:pPr eaLnBrk="1" hangingPunct="1">
              <a:lnSpc>
                <a:spcPct val="140000"/>
              </a:lnSpc>
            </a:pPr>
            <a:r>
              <a:rPr lang="zh-CN" altLang="en-US" dirty="0"/>
              <a:t>冲突操作：是指不同的事务对同一数据的读写操作和写写操作：</a:t>
            </a:r>
            <a:endParaRPr lang="en-US" altLang="zh-CN" dirty="0"/>
          </a:p>
          <a:p>
            <a:pPr eaLnBrk="1" hangingPunct="1">
              <a:lnSpc>
                <a:spcPct val="140000"/>
              </a:lnSpc>
              <a:buNone/>
            </a:pPr>
            <a:r>
              <a:rPr lang="en-US" altLang="zh-CN" dirty="0"/>
              <a:t>  	  R</a:t>
            </a:r>
            <a:r>
              <a:rPr lang="en-US" altLang="zh-CN" baseline="-25000" dirty="0"/>
              <a:t>i</a:t>
            </a:r>
            <a:r>
              <a:rPr lang="en-US" altLang="zh-CN" dirty="0"/>
              <a:t>(x)</a:t>
            </a:r>
            <a:r>
              <a:rPr lang="zh-CN" altLang="en-US" dirty="0"/>
              <a:t>与</a:t>
            </a:r>
            <a:r>
              <a:rPr lang="en-US" altLang="zh-CN" dirty="0"/>
              <a:t>W</a:t>
            </a:r>
            <a:r>
              <a:rPr lang="en-US" altLang="zh-CN" baseline="-25000" dirty="0"/>
              <a:t>j</a:t>
            </a:r>
            <a:r>
              <a:rPr lang="en-US" altLang="zh-CN" dirty="0"/>
              <a:t>(x)	      </a:t>
            </a:r>
            <a:r>
              <a:rPr lang="en-US" altLang="zh-CN" sz="2400" dirty="0"/>
              <a:t> /*</a:t>
            </a:r>
            <a:r>
              <a:rPr lang="zh-CN" altLang="en-US" sz="2400" dirty="0"/>
              <a:t>事务</a:t>
            </a:r>
            <a:r>
              <a:rPr lang="en-US" altLang="zh-CN" sz="2400" dirty="0"/>
              <a:t>T</a:t>
            </a:r>
            <a:r>
              <a:rPr lang="en-US" altLang="zh-CN" sz="2400" baseline="-25000" dirty="0"/>
              <a:t>i</a:t>
            </a:r>
            <a:r>
              <a:rPr lang="zh-CN" altLang="en-US" sz="2400" dirty="0"/>
              <a:t>读</a:t>
            </a:r>
            <a:r>
              <a:rPr lang="en-US" altLang="zh-CN" sz="2400" dirty="0"/>
              <a:t>x</a:t>
            </a:r>
            <a:r>
              <a:rPr lang="zh-CN" altLang="en-US" sz="2400" dirty="0"/>
              <a:t>，</a:t>
            </a:r>
            <a:r>
              <a:rPr lang="en-US" altLang="zh-CN" sz="2400" dirty="0"/>
              <a:t>T</a:t>
            </a:r>
            <a:r>
              <a:rPr lang="en-US" altLang="zh-CN" sz="2400" baseline="-25000" dirty="0"/>
              <a:t>j</a:t>
            </a:r>
            <a:r>
              <a:rPr lang="zh-CN" altLang="en-US" sz="2400" dirty="0"/>
              <a:t>写</a:t>
            </a:r>
            <a:r>
              <a:rPr lang="en-US" altLang="zh-CN" sz="2400" dirty="0"/>
              <a:t>x</a:t>
            </a:r>
            <a:r>
              <a:rPr lang="zh-CN" altLang="en-US" sz="2400" dirty="0"/>
              <a:t>，其中</a:t>
            </a:r>
            <a:r>
              <a:rPr lang="en-US" altLang="zh-CN" sz="2400" dirty="0"/>
              <a:t>i≠j*/</a:t>
            </a:r>
            <a:endParaRPr lang="en-US" altLang="zh-CN" sz="2400" dirty="0"/>
          </a:p>
          <a:p>
            <a:pPr eaLnBrk="1" hangingPunct="1">
              <a:lnSpc>
                <a:spcPct val="140000"/>
              </a:lnSpc>
              <a:buNone/>
            </a:pPr>
            <a:r>
              <a:rPr lang="en-US" altLang="zh-CN" dirty="0"/>
              <a:t>	  W</a:t>
            </a:r>
            <a:r>
              <a:rPr lang="en-US" altLang="zh-CN" baseline="-25000" dirty="0"/>
              <a:t>i</a:t>
            </a:r>
            <a:r>
              <a:rPr lang="en-US" altLang="zh-CN" dirty="0"/>
              <a:t>(x)</a:t>
            </a:r>
            <a:r>
              <a:rPr lang="zh-CN" altLang="en-US" dirty="0"/>
              <a:t>与</a:t>
            </a:r>
            <a:r>
              <a:rPr lang="en-US" altLang="zh-CN" dirty="0"/>
              <a:t>W</a:t>
            </a:r>
            <a:r>
              <a:rPr lang="en-US" altLang="zh-CN" baseline="-25000" dirty="0"/>
              <a:t>j</a:t>
            </a:r>
            <a:r>
              <a:rPr lang="en-US" altLang="zh-CN" dirty="0"/>
              <a:t>(x)        </a:t>
            </a:r>
            <a:r>
              <a:rPr lang="en-US" altLang="zh-CN" sz="2400" dirty="0"/>
              <a:t> /*</a:t>
            </a:r>
            <a:r>
              <a:rPr lang="zh-CN" altLang="en-US" sz="2400" dirty="0"/>
              <a:t>事务</a:t>
            </a:r>
            <a:r>
              <a:rPr lang="en-US" altLang="zh-CN" sz="2400" dirty="0"/>
              <a:t>T</a:t>
            </a:r>
            <a:r>
              <a:rPr lang="en-US" altLang="zh-CN" sz="2400" baseline="-25000" dirty="0"/>
              <a:t>i</a:t>
            </a:r>
            <a:r>
              <a:rPr lang="zh-CN" altLang="en-US" sz="2400" dirty="0"/>
              <a:t>写</a:t>
            </a:r>
            <a:r>
              <a:rPr lang="en-US" altLang="zh-CN" sz="2400" dirty="0"/>
              <a:t>x</a:t>
            </a:r>
            <a:r>
              <a:rPr lang="zh-CN" altLang="en-US" sz="2400" dirty="0"/>
              <a:t>，</a:t>
            </a:r>
            <a:r>
              <a:rPr lang="en-US" altLang="zh-CN" sz="2400" dirty="0"/>
              <a:t>T</a:t>
            </a:r>
            <a:r>
              <a:rPr lang="en-US" altLang="zh-CN" sz="2400" baseline="-25000" dirty="0"/>
              <a:t>j</a:t>
            </a:r>
            <a:r>
              <a:rPr lang="zh-CN" altLang="en-US" sz="2400" dirty="0"/>
              <a:t>写</a:t>
            </a:r>
            <a:r>
              <a:rPr lang="en-US" altLang="zh-CN" sz="2400" dirty="0"/>
              <a:t>x</a:t>
            </a:r>
            <a:r>
              <a:rPr lang="zh-CN" altLang="en-US" sz="2400" dirty="0"/>
              <a:t>，其中</a:t>
            </a:r>
            <a:r>
              <a:rPr lang="en-US" altLang="zh-CN" sz="2400" dirty="0"/>
              <a:t>i≠j*/</a:t>
            </a:r>
            <a:endParaRPr lang="en-US" altLang="zh-CN" sz="2400" dirty="0"/>
          </a:p>
          <a:p>
            <a:pPr eaLnBrk="1" hangingPunct="1">
              <a:lnSpc>
                <a:spcPct val="140000"/>
              </a:lnSpc>
              <a:buNone/>
            </a:pPr>
            <a:r>
              <a:rPr lang="en-US" altLang="zh-CN" dirty="0"/>
              <a:t>  	 </a:t>
            </a:r>
            <a:r>
              <a:rPr lang="zh-CN" altLang="en-US" dirty="0"/>
              <a:t>其他操作是不冲突操作</a:t>
            </a:r>
            <a:endParaRPr lang="zh-CN" altLang="en-US" dirty="0"/>
          </a:p>
        </p:txBody>
      </p:sp>
    </p:spTree>
  </p:cSld>
  <p:clrMapOvr>
    <a:masterClrMapping/>
  </p:clrMapOvr>
  <p:transition spd="med">
    <p:strips dir="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3"/>
          <p:cNvSpPr>
            <a:spLocks noGrp="1"/>
          </p:cNvSpPr>
          <p:nvPr>
            <p:ph type="body"/>
          </p:nvPr>
        </p:nvSpPr>
        <p:spPr>
          <a:xfrm>
            <a:off x="611188" y="1196975"/>
            <a:ext cx="8069262" cy="5184775"/>
          </a:xfrm>
          <a:ln/>
        </p:spPr>
        <p:txBody>
          <a:bodyPr vert="horz" wrap="square" lIns="91440" tIns="45720" rIns="91440" bIns="45720" anchor="t"/>
          <a:p>
            <a:pPr eaLnBrk="1" hangingPunct="1"/>
            <a:r>
              <a:rPr lang="zh-CN" altLang="en-US" dirty="0"/>
              <a:t>不能交换（</a:t>
            </a:r>
            <a:r>
              <a:rPr lang="en-US" altLang="zh-CN" dirty="0"/>
              <a:t>Swap）</a:t>
            </a:r>
            <a:r>
              <a:rPr lang="zh-CN" altLang="en-US" dirty="0"/>
              <a:t>的动作</a:t>
            </a:r>
            <a:r>
              <a:rPr lang="en-US" altLang="zh-CN" dirty="0"/>
              <a:t>:</a:t>
            </a:r>
            <a:endParaRPr lang="en-US" altLang="zh-CN" dirty="0"/>
          </a:p>
          <a:p>
            <a:pPr lvl="1">
              <a:lnSpc>
                <a:spcPct val="150000"/>
              </a:lnSpc>
            </a:pPr>
            <a:r>
              <a:rPr lang="zh-CN" altLang="en-US" sz="2800" dirty="0"/>
              <a:t>同一事务的两个操作</a:t>
            </a:r>
            <a:endParaRPr lang="en-US" altLang="zh-CN" sz="2800" dirty="0"/>
          </a:p>
          <a:p>
            <a:pPr lvl="1">
              <a:lnSpc>
                <a:spcPct val="150000"/>
              </a:lnSpc>
            </a:pPr>
            <a:r>
              <a:rPr lang="zh-CN" altLang="en-US" sz="2800" dirty="0"/>
              <a:t>不同事务的冲突操作</a:t>
            </a:r>
            <a:endParaRPr lang="en-US" altLang="zh-CN" sz="2800" dirty="0"/>
          </a:p>
          <a:p>
            <a:pPr lvl="1">
              <a:buNone/>
            </a:pPr>
            <a:endParaRPr lang="en-US" altLang="zh-CN" sz="2800" dirty="0"/>
          </a:p>
        </p:txBody>
      </p:sp>
      <p:sp>
        <p:nvSpPr>
          <p:cNvPr id="76802" name="Rectangle 5"/>
          <p:cNvSpPr>
            <a:spLocks noGrp="1"/>
          </p:cNvSpPr>
          <p:nvPr>
            <p:ph type="title"/>
          </p:nvPr>
        </p:nvSpPr>
        <p:spPr>
          <a:xfrm>
            <a:off x="71438" y="0"/>
            <a:ext cx="8234362" cy="860425"/>
          </a:xfrm>
          <a:ln/>
        </p:spPr>
        <p:txBody>
          <a:bodyPr vert="horz" wrap="square" lIns="91440" tIns="45720" rIns="91440" bIns="45720" anchor="ctr"/>
          <a:p>
            <a:pPr eaLnBrk="1" hangingPunct="1"/>
            <a:r>
              <a:rPr lang="zh-CN" altLang="en-US" sz="3700" dirty="0"/>
              <a:t>冲突</a:t>
            </a:r>
            <a:endParaRPr lang="en-US" altLang="zh-CN" dirty="0"/>
          </a:p>
        </p:txBody>
      </p:sp>
    </p:spTree>
  </p:cSld>
  <p:clrMapOvr>
    <a:masterClrMapping/>
  </p:clrMapOvr>
  <p:transition spd="med">
    <p:strips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3"/>
          <p:cNvSpPr>
            <a:spLocks noGrp="1"/>
          </p:cNvSpPr>
          <p:nvPr>
            <p:ph type="body"/>
          </p:nvPr>
        </p:nvSpPr>
        <p:spPr>
          <a:xfrm>
            <a:off x="323850" y="1125538"/>
            <a:ext cx="8507413" cy="4737100"/>
          </a:xfrm>
          <a:ln/>
        </p:spPr>
        <p:txBody>
          <a:bodyPr vert="horz" wrap="square" lIns="91440" tIns="45720" rIns="91440" bIns="45720" anchor="t"/>
          <a:p>
            <a:pPr eaLnBrk="1" hangingPunct="1">
              <a:lnSpc>
                <a:spcPct val="130000"/>
              </a:lnSpc>
            </a:pPr>
            <a:r>
              <a:rPr lang="zh-CN" altLang="en-US" dirty="0"/>
              <a:t>一个调度</a:t>
            </a:r>
            <a:r>
              <a:rPr lang="en-US" altLang="zh-CN" dirty="0"/>
              <a:t>Sc</a:t>
            </a:r>
            <a:r>
              <a:rPr lang="zh-CN" altLang="en-US" dirty="0"/>
              <a:t>在保证冲突操作的次序不变的情况下，通过交换两个事务不冲突操作的次序得到另一个调度</a:t>
            </a:r>
            <a:r>
              <a:rPr lang="en-US" altLang="zh-CN" dirty="0"/>
              <a:t>Sc’</a:t>
            </a:r>
            <a:r>
              <a:rPr lang="zh-CN" altLang="en-US" dirty="0"/>
              <a:t>，如果</a:t>
            </a:r>
            <a:r>
              <a:rPr lang="en-US" altLang="zh-CN" dirty="0"/>
              <a:t>Sc’</a:t>
            </a:r>
            <a:r>
              <a:rPr lang="zh-CN" altLang="en-US" dirty="0"/>
              <a:t>是串行的，称调度</a:t>
            </a:r>
            <a:r>
              <a:rPr lang="en-US" altLang="zh-CN" dirty="0"/>
              <a:t>Sc</a:t>
            </a:r>
            <a:r>
              <a:rPr lang="zh-CN" altLang="en-US" dirty="0"/>
              <a:t>是</a:t>
            </a:r>
            <a:r>
              <a:rPr lang="zh-CN" altLang="en-US" dirty="0">
                <a:solidFill>
                  <a:srgbClr val="FF00FF"/>
                </a:solidFill>
              </a:rPr>
              <a:t>冲突可串行化</a:t>
            </a:r>
            <a:r>
              <a:rPr lang="zh-CN" altLang="en-US" dirty="0"/>
              <a:t>的调度</a:t>
            </a:r>
            <a:endParaRPr lang="en-US" altLang="zh-CN" dirty="0"/>
          </a:p>
          <a:p>
            <a:pPr eaLnBrk="1" hangingPunct="1">
              <a:lnSpc>
                <a:spcPct val="130000"/>
              </a:lnSpc>
            </a:pPr>
            <a:r>
              <a:rPr lang="zh-CN" altLang="en-US" dirty="0"/>
              <a:t>若一个调度是冲突可串行化，则一定是可串行化的调度</a:t>
            </a:r>
            <a:endParaRPr lang="en-US" altLang="zh-CN" dirty="0"/>
          </a:p>
          <a:p>
            <a:pPr eaLnBrk="1" hangingPunct="1">
              <a:lnSpc>
                <a:spcPct val="130000"/>
              </a:lnSpc>
            </a:pPr>
            <a:r>
              <a:rPr lang="zh-CN" altLang="en-US" dirty="0"/>
              <a:t>可用这种方法判断一个调度是否是冲突可串行化的</a:t>
            </a:r>
            <a:endParaRPr lang="en-US" altLang="zh-CN" dirty="0"/>
          </a:p>
        </p:txBody>
      </p:sp>
      <p:sp>
        <p:nvSpPr>
          <p:cNvPr id="77826" name="Rectangle 5"/>
          <p:cNvSpPr>
            <a:spLocks noGrp="1"/>
          </p:cNvSpPr>
          <p:nvPr>
            <p:ph type="title"/>
          </p:nvPr>
        </p:nvSpPr>
        <p:spPr>
          <a:xfrm>
            <a:off x="71438" y="69850"/>
            <a:ext cx="8234362" cy="862013"/>
          </a:xfrm>
          <a:ln/>
        </p:spPr>
        <p:txBody>
          <a:bodyPr vert="horz" wrap="square" lIns="91440" tIns="45720" rIns="91440" bIns="45720" anchor="ctr"/>
          <a:p>
            <a:pPr eaLnBrk="1" hangingPunct="1"/>
            <a:r>
              <a:rPr lang="zh-CN" altLang="en-US" sz="3700" dirty="0"/>
              <a:t>冲突可串行化（续）</a:t>
            </a:r>
            <a:endParaRPr lang="en-US" altLang="zh-CN" dirty="0"/>
          </a:p>
        </p:txBody>
      </p:sp>
    </p:spTree>
  </p:cSld>
  <p:clrMapOvr>
    <a:masterClrMapping/>
  </p:clrMapOvr>
  <p:transition spd="med">
    <p:strips dir="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idx="1"/>
          </p:nvPr>
        </p:nvSpPr>
        <p:spPr>
          <a:xfrm>
            <a:off x="304800" y="3638550"/>
            <a:ext cx="8839200" cy="1698625"/>
          </a:xfrm>
          <a:ln/>
        </p:spPr>
        <p:txBody>
          <a:bodyPr vert="horz" wrap="square" lIns="91440" tIns="45720" rIns="91440" bIns="45720" anchor="t"/>
          <a:p>
            <a:pPr>
              <a:lnSpc>
                <a:spcPct val="90000"/>
              </a:lnSpc>
              <a:buNone/>
            </a:pPr>
            <a:r>
              <a:rPr lang="en-US" altLang="zh-CN" dirty="0"/>
              <a:t>Sc</a:t>
            </a:r>
            <a:r>
              <a:rPr lang="en-US" altLang="zh-CN" baseline="-25000" dirty="0"/>
              <a:t>2</a:t>
            </a:r>
            <a:r>
              <a:rPr lang="en-US" altLang="zh-CN" dirty="0"/>
              <a:t>=r</a:t>
            </a:r>
            <a:r>
              <a:rPr lang="en-US" altLang="zh-CN" baseline="-25000" dirty="0"/>
              <a:t>1</a:t>
            </a:r>
            <a:r>
              <a:rPr lang="en-US" altLang="zh-CN" dirty="0"/>
              <a:t>(A)w</a:t>
            </a:r>
            <a:r>
              <a:rPr lang="en-US" altLang="zh-CN" baseline="-25000" dirty="0"/>
              <a:t>1</a:t>
            </a:r>
            <a:r>
              <a:rPr lang="en-US" altLang="zh-CN" dirty="0"/>
              <a:t>(A)</a:t>
            </a:r>
            <a:r>
              <a:rPr lang="en-US" altLang="zh-CN" dirty="0">
                <a:solidFill>
                  <a:srgbClr val="0D51B5"/>
                </a:solidFill>
              </a:rPr>
              <a:t>r</a:t>
            </a:r>
            <a:r>
              <a:rPr lang="en-US" altLang="zh-CN" baseline="-25000" dirty="0">
                <a:solidFill>
                  <a:srgbClr val="0D51B5"/>
                </a:solidFill>
              </a:rPr>
              <a:t>1</a:t>
            </a:r>
            <a:r>
              <a:rPr lang="en-US" altLang="zh-CN" dirty="0">
                <a:solidFill>
                  <a:srgbClr val="0D51B5"/>
                </a:solidFill>
              </a:rPr>
              <a:t>(B)w</a:t>
            </a:r>
            <a:r>
              <a:rPr lang="en-US" altLang="zh-CN" baseline="-25000" dirty="0">
                <a:solidFill>
                  <a:srgbClr val="0D51B5"/>
                </a:solidFill>
              </a:rPr>
              <a:t>1</a:t>
            </a:r>
            <a:r>
              <a:rPr lang="en-US" altLang="zh-CN" dirty="0">
                <a:solidFill>
                  <a:srgbClr val="0D51B5"/>
                </a:solidFill>
              </a:rPr>
              <a:t>(B)</a:t>
            </a:r>
            <a:r>
              <a:rPr lang="en-US" altLang="zh-CN" dirty="0">
                <a:solidFill>
                  <a:srgbClr val="DB0D3E"/>
                </a:solidFill>
              </a:rPr>
              <a:t>r</a:t>
            </a:r>
            <a:r>
              <a:rPr lang="en-US" altLang="zh-CN" baseline="-25000" dirty="0">
                <a:solidFill>
                  <a:srgbClr val="DB0D3E"/>
                </a:solidFill>
              </a:rPr>
              <a:t>2</a:t>
            </a:r>
            <a:r>
              <a:rPr lang="en-US" altLang="zh-CN" dirty="0">
                <a:solidFill>
                  <a:srgbClr val="DB0D3E"/>
                </a:solidFill>
              </a:rPr>
              <a:t>(A)w</a:t>
            </a:r>
            <a:r>
              <a:rPr lang="en-US" altLang="zh-CN" baseline="-25000" dirty="0">
                <a:solidFill>
                  <a:srgbClr val="DB0D3E"/>
                </a:solidFill>
              </a:rPr>
              <a:t>2</a:t>
            </a:r>
            <a:r>
              <a:rPr lang="en-US" altLang="zh-CN" dirty="0">
                <a:solidFill>
                  <a:srgbClr val="DB0D3E"/>
                </a:solidFill>
              </a:rPr>
              <a:t>(A)</a:t>
            </a:r>
            <a:r>
              <a:rPr lang="en-US" altLang="zh-CN" dirty="0"/>
              <a:t>r</a:t>
            </a:r>
            <a:r>
              <a:rPr lang="en-US" altLang="zh-CN" baseline="-25000" dirty="0"/>
              <a:t>2</a:t>
            </a:r>
            <a:r>
              <a:rPr lang="en-US" altLang="zh-CN" dirty="0"/>
              <a:t>(B)w</a:t>
            </a:r>
            <a:r>
              <a:rPr lang="en-US" altLang="zh-CN" baseline="-25000" dirty="0"/>
              <a:t>2</a:t>
            </a:r>
            <a:r>
              <a:rPr lang="en-US" altLang="zh-CN" dirty="0"/>
              <a:t>(B)</a:t>
            </a:r>
            <a:endParaRPr lang="en-US" altLang="zh-CN" dirty="0"/>
          </a:p>
          <a:p>
            <a:pPr>
              <a:lnSpc>
                <a:spcPct val="90000"/>
              </a:lnSpc>
              <a:buNone/>
            </a:pPr>
            <a:endParaRPr lang="en-US" altLang="zh-CN" sz="2400" dirty="0"/>
          </a:p>
          <a:p>
            <a:pPr>
              <a:lnSpc>
                <a:spcPct val="90000"/>
              </a:lnSpc>
              <a:buNone/>
            </a:pPr>
            <a:r>
              <a:rPr lang="en-US" altLang="zh-CN" sz="1600" dirty="0"/>
              <a:t>			             </a:t>
            </a:r>
            <a:r>
              <a:rPr lang="en-US" altLang="zh-CN" dirty="0"/>
              <a:t>T</a:t>
            </a:r>
            <a:r>
              <a:rPr lang="en-US" altLang="zh-CN" sz="1800" dirty="0"/>
              <a:t>1                                                    </a:t>
            </a:r>
            <a:r>
              <a:rPr lang="en-US" altLang="zh-CN" dirty="0"/>
              <a:t>T</a:t>
            </a:r>
            <a:r>
              <a:rPr lang="en-US" altLang="zh-CN" sz="1800" dirty="0"/>
              <a:t>2</a:t>
            </a:r>
            <a:endParaRPr lang="en-US" altLang="zh-CN" sz="1800" dirty="0"/>
          </a:p>
        </p:txBody>
      </p:sp>
      <p:sp>
        <p:nvSpPr>
          <p:cNvPr id="78850" name="AutoShape 3"/>
          <p:cNvSpPr/>
          <p:nvPr/>
        </p:nvSpPr>
        <p:spPr>
          <a:xfrm rot="-5400000">
            <a:off x="2601913" y="2757488"/>
            <a:ext cx="381000" cy="3097212"/>
          </a:xfrm>
          <a:prstGeom prst="leftBrace">
            <a:avLst>
              <a:gd name="adj1" fmla="val 76060"/>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8851" name="AutoShape 4"/>
          <p:cNvSpPr/>
          <p:nvPr/>
        </p:nvSpPr>
        <p:spPr>
          <a:xfrm rot="-5400000">
            <a:off x="5824538" y="2786063"/>
            <a:ext cx="469900" cy="3117850"/>
          </a:xfrm>
          <a:prstGeom prst="leftBrace">
            <a:avLst>
              <a:gd name="adj1" fmla="val 59869"/>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8852" name="Line 5"/>
          <p:cNvSpPr/>
          <p:nvPr/>
        </p:nvSpPr>
        <p:spPr>
          <a:xfrm flipH="1">
            <a:off x="3492500" y="3046413"/>
            <a:ext cx="1752600" cy="533400"/>
          </a:xfrm>
          <a:prstGeom prst="line">
            <a:avLst/>
          </a:prstGeom>
          <a:ln w="9525" cap="flat" cmpd="sng">
            <a:solidFill>
              <a:srgbClr val="0D51B5"/>
            </a:solidFill>
            <a:prstDash val="solid"/>
            <a:round/>
            <a:headEnd type="none" w="med" len="med"/>
            <a:tailEnd type="triangle" w="med" len="med"/>
          </a:ln>
        </p:spPr>
      </p:sp>
      <p:sp>
        <p:nvSpPr>
          <p:cNvPr id="78853" name="Line 6"/>
          <p:cNvSpPr/>
          <p:nvPr/>
        </p:nvSpPr>
        <p:spPr>
          <a:xfrm>
            <a:off x="3600450" y="3000375"/>
            <a:ext cx="1828800" cy="609600"/>
          </a:xfrm>
          <a:prstGeom prst="line">
            <a:avLst/>
          </a:prstGeom>
          <a:ln w="9525" cap="flat" cmpd="sng">
            <a:solidFill>
              <a:srgbClr val="DB0D3E"/>
            </a:solidFill>
            <a:prstDash val="solid"/>
            <a:round/>
            <a:headEnd type="none" w="med" len="med"/>
            <a:tailEnd type="triangle" w="med" len="med"/>
          </a:ln>
        </p:spPr>
      </p:sp>
      <p:sp>
        <p:nvSpPr>
          <p:cNvPr id="78854" name="Rectangle 7"/>
          <p:cNvSpPr/>
          <p:nvPr/>
        </p:nvSpPr>
        <p:spPr>
          <a:xfrm>
            <a:off x="285750" y="1214438"/>
            <a:ext cx="8458200" cy="1295400"/>
          </a:xfrm>
          <a:prstGeom prst="rect">
            <a:avLst/>
          </a:prstGeom>
          <a:noFill/>
          <a:ln w="9525">
            <a:noFill/>
          </a:ln>
        </p:spPr>
        <p:txBody>
          <a:bodyPr anchor="t"/>
          <a:p>
            <a:pPr marL="342900" indent="-342900"/>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例</a:t>
            </a:r>
            <a:r>
              <a:rPr lang="en-US" altLang="zh-CN" sz="2800" b="1" dirty="0">
                <a:latin typeface="Arial" panose="020B0604020202020204" pitchFamily="34" charset="0"/>
                <a:ea typeface="宋体" panose="02010600030101010101" pitchFamily="2" charset="-122"/>
              </a:rPr>
              <a:t>11.3] </a:t>
            </a:r>
            <a:r>
              <a:rPr lang="zh-CN" altLang="zh-CN" sz="2800" b="1" dirty="0">
                <a:latin typeface="Arial" panose="020B0604020202020204" pitchFamily="34" charset="0"/>
                <a:ea typeface="宋体" panose="02010600030101010101" pitchFamily="2" charset="-122"/>
              </a:rPr>
              <a:t>今有调度</a:t>
            </a:r>
            <a:endParaRPr lang="en-US" altLang="zh-CN" sz="2800" b="1" dirty="0">
              <a:latin typeface="Arial" panose="020B0604020202020204" pitchFamily="34" charset="0"/>
              <a:ea typeface="宋体" panose="02010600030101010101" pitchFamily="2" charset="-122"/>
            </a:endParaRPr>
          </a:p>
          <a:p>
            <a:pPr marL="342900" indent="-342900"/>
            <a:endParaRPr lang="en-US" altLang="zh-CN" sz="2800" b="1" dirty="0">
              <a:latin typeface="Arial" panose="020B0604020202020204" pitchFamily="34" charset="0"/>
              <a:ea typeface="宋体" panose="02010600030101010101" pitchFamily="2" charset="-122"/>
            </a:endParaRPr>
          </a:p>
          <a:p>
            <a:pPr marL="342900" indent="-342900"/>
            <a:r>
              <a:rPr lang="en-US" altLang="zh-CN" sz="2800" b="1" dirty="0">
                <a:latin typeface="Arial" panose="020B0604020202020204" pitchFamily="34" charset="0"/>
                <a:ea typeface="宋体" panose="02010600030101010101" pitchFamily="2" charset="-122"/>
              </a:rPr>
              <a:t>Sc</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(A)w</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(A)</a:t>
            </a:r>
            <a:r>
              <a:rPr lang="en-US" altLang="zh-CN" sz="2800" b="1" dirty="0">
                <a:solidFill>
                  <a:srgbClr val="DB0D3E"/>
                </a:solidFill>
                <a:latin typeface="Arial" panose="020B0604020202020204" pitchFamily="34" charset="0"/>
                <a:ea typeface="宋体" panose="02010600030101010101" pitchFamily="2" charset="-122"/>
              </a:rPr>
              <a:t>r</a:t>
            </a:r>
            <a:r>
              <a:rPr lang="en-US" altLang="zh-CN" sz="2800" b="1" baseline="-25000" dirty="0">
                <a:solidFill>
                  <a:srgbClr val="DB0D3E"/>
                </a:solidFill>
                <a:latin typeface="Arial" panose="020B0604020202020204" pitchFamily="34" charset="0"/>
                <a:ea typeface="宋体" panose="02010600030101010101" pitchFamily="2" charset="-122"/>
              </a:rPr>
              <a:t>2</a:t>
            </a:r>
            <a:r>
              <a:rPr lang="en-US" altLang="zh-CN" sz="2800" b="1" dirty="0">
                <a:solidFill>
                  <a:srgbClr val="DB0D3E"/>
                </a:solidFill>
                <a:latin typeface="Arial" panose="020B0604020202020204" pitchFamily="34" charset="0"/>
                <a:ea typeface="宋体" panose="02010600030101010101" pitchFamily="2" charset="-122"/>
              </a:rPr>
              <a:t>(A)w</a:t>
            </a:r>
            <a:r>
              <a:rPr lang="en-US" altLang="zh-CN" sz="2800" b="1" baseline="-25000" dirty="0">
                <a:solidFill>
                  <a:srgbClr val="DB0D3E"/>
                </a:solidFill>
                <a:latin typeface="Arial" panose="020B0604020202020204" pitchFamily="34" charset="0"/>
                <a:ea typeface="宋体" panose="02010600030101010101" pitchFamily="2" charset="-122"/>
              </a:rPr>
              <a:t>2</a:t>
            </a:r>
            <a:r>
              <a:rPr lang="en-US" altLang="zh-CN" sz="2800" b="1" dirty="0">
                <a:solidFill>
                  <a:srgbClr val="DB0D3E"/>
                </a:solidFill>
                <a:latin typeface="Arial" panose="020B0604020202020204" pitchFamily="34" charset="0"/>
                <a:ea typeface="宋体" panose="02010600030101010101" pitchFamily="2" charset="-122"/>
              </a:rPr>
              <a:t>(A)</a:t>
            </a:r>
            <a:r>
              <a:rPr lang="en-US" altLang="zh-CN" sz="2800" b="1" dirty="0">
                <a:solidFill>
                  <a:srgbClr val="0D51B5"/>
                </a:solidFill>
                <a:latin typeface="Arial" panose="020B0604020202020204" pitchFamily="34" charset="0"/>
                <a:ea typeface="宋体" panose="02010600030101010101" pitchFamily="2" charset="-122"/>
              </a:rPr>
              <a:t>r</a:t>
            </a:r>
            <a:r>
              <a:rPr lang="en-US" altLang="zh-CN" sz="2800" b="1" baseline="-25000" dirty="0">
                <a:solidFill>
                  <a:srgbClr val="0D51B5"/>
                </a:solidFill>
                <a:latin typeface="Arial" panose="020B0604020202020204" pitchFamily="34" charset="0"/>
                <a:ea typeface="宋体" panose="02010600030101010101" pitchFamily="2" charset="-122"/>
              </a:rPr>
              <a:t>1</a:t>
            </a:r>
            <a:r>
              <a:rPr lang="en-US" altLang="zh-CN" sz="2800" b="1" dirty="0">
                <a:solidFill>
                  <a:srgbClr val="0D51B5"/>
                </a:solidFill>
                <a:latin typeface="Arial" panose="020B0604020202020204" pitchFamily="34" charset="0"/>
                <a:ea typeface="宋体" panose="02010600030101010101" pitchFamily="2" charset="-122"/>
              </a:rPr>
              <a:t>(B)w</a:t>
            </a:r>
            <a:r>
              <a:rPr lang="en-US" altLang="zh-CN" sz="2800" b="1" baseline="-25000" dirty="0">
                <a:solidFill>
                  <a:srgbClr val="0D51B5"/>
                </a:solidFill>
                <a:latin typeface="Arial" panose="020B0604020202020204" pitchFamily="34" charset="0"/>
                <a:ea typeface="宋体" panose="02010600030101010101" pitchFamily="2" charset="-122"/>
              </a:rPr>
              <a:t>1</a:t>
            </a:r>
            <a:r>
              <a:rPr lang="en-US" altLang="zh-CN" sz="2800" b="1" dirty="0">
                <a:solidFill>
                  <a:srgbClr val="0D51B5"/>
                </a:solidFill>
                <a:latin typeface="Arial" panose="020B0604020202020204" pitchFamily="34" charset="0"/>
                <a:ea typeface="宋体" panose="02010600030101010101" pitchFamily="2" charset="-122"/>
              </a:rPr>
              <a:t>(B)</a:t>
            </a:r>
            <a:r>
              <a:rPr lang="en-US" altLang="zh-CN" sz="2800" b="1" dirty="0">
                <a:latin typeface="Arial" panose="020B0604020202020204" pitchFamily="34" charset="0"/>
                <a:ea typeface="宋体" panose="02010600030101010101" pitchFamily="2" charset="-122"/>
              </a:rPr>
              <a:t>r</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(B)w</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(B)</a:t>
            </a:r>
            <a:endParaRPr lang="en-US" altLang="zh-CN" sz="2800" b="1" dirty="0">
              <a:latin typeface="Arial" panose="020B0604020202020204" pitchFamily="34" charset="0"/>
              <a:ea typeface="宋体" panose="02010600030101010101" pitchFamily="2" charset="-122"/>
            </a:endParaRPr>
          </a:p>
        </p:txBody>
      </p:sp>
      <p:sp>
        <p:nvSpPr>
          <p:cNvPr id="78855" name="AutoShape 8"/>
          <p:cNvSpPr/>
          <p:nvPr/>
        </p:nvSpPr>
        <p:spPr>
          <a:xfrm rot="-5400000">
            <a:off x="3430588" y="2030413"/>
            <a:ext cx="304800" cy="1517650"/>
          </a:xfrm>
          <a:prstGeom prst="leftBrace">
            <a:avLst>
              <a:gd name="adj1" fmla="val 44927"/>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78856" name="AutoShape 9"/>
          <p:cNvSpPr/>
          <p:nvPr/>
        </p:nvSpPr>
        <p:spPr>
          <a:xfrm rot="-5400000">
            <a:off x="5049838" y="2068513"/>
            <a:ext cx="304800" cy="1471612"/>
          </a:xfrm>
          <a:prstGeom prst="leftBrace">
            <a:avLst>
              <a:gd name="adj1" fmla="val 43564"/>
              <a:gd name="adj2" fmla="val 50000"/>
            </a:avLst>
          </a:prstGeom>
          <a:noFill/>
          <a:ln w="9525" cap="flat" cmpd="sng">
            <a:solidFill>
              <a:schemeClr val="tx1"/>
            </a:solidFill>
            <a:prstDash val="solid"/>
            <a:round/>
            <a:headEnd type="none" w="med" len="med"/>
            <a:tailEnd type="none" w="med" len="med"/>
          </a:ln>
        </p:spPr>
        <p:txBody>
          <a:bodyPr wrap="none" anchor="ctr"/>
          <a:p>
            <a:endParaRPr lang="zh-CN" altLang="en-US" dirty="0">
              <a:latin typeface="Arial" panose="020B0604020202020204" pitchFamily="34" charset="0"/>
              <a:ea typeface="宋体" panose="02010600030101010101" pitchFamily="2" charset="-122"/>
            </a:endParaRPr>
          </a:p>
        </p:txBody>
      </p:sp>
      <p:sp>
        <p:nvSpPr>
          <p:cNvPr id="1697802" name="Rectangle 10"/>
          <p:cNvSpPr/>
          <p:nvPr/>
        </p:nvSpPr>
        <p:spPr>
          <a:xfrm>
            <a:off x="381000" y="5157788"/>
            <a:ext cx="8583613" cy="1306512"/>
          </a:xfrm>
          <a:prstGeom prst="rect">
            <a:avLst/>
          </a:prstGeom>
          <a:noFill/>
          <a:ln w="9525">
            <a:noFill/>
          </a:ln>
        </p:spPr>
        <p:txBody>
          <a:bodyPr anchor="t"/>
          <a:p>
            <a:pPr marL="342900" indent="-342900"/>
            <a:r>
              <a:rPr lang="en-US" altLang="zh-CN" sz="2400" b="1" dirty="0">
                <a:latin typeface="Arial" panose="020B0604020202020204" pitchFamily="34" charset="0"/>
                <a:ea typeface="宋体" panose="02010600030101010101" pitchFamily="2" charset="-122"/>
              </a:rPr>
              <a:t>Sc</a:t>
            </a:r>
            <a:r>
              <a:rPr lang="en-US" altLang="zh-CN" sz="2400" b="1" baseline="-25000"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等价于一个串行调度</a:t>
            </a: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。所以</a:t>
            </a:r>
            <a:r>
              <a:rPr lang="en-US" altLang="zh-CN" sz="2400" b="1" dirty="0">
                <a:latin typeface="Arial" panose="020B0604020202020204" pitchFamily="34" charset="0"/>
                <a:ea typeface="宋体" panose="02010600030101010101" pitchFamily="2" charset="-122"/>
              </a:rPr>
              <a:t>Sc</a:t>
            </a:r>
            <a:r>
              <a:rPr lang="en-US" altLang="zh-CN" sz="2400" b="1" baseline="-25000"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冲突可串行化的调度</a:t>
            </a:r>
            <a:endParaRPr lang="en-US" altLang="zh-CN" sz="2400" b="1" dirty="0">
              <a:latin typeface="Arial" panose="020B0604020202020204" pitchFamily="34" charset="0"/>
              <a:ea typeface="宋体" panose="02010600030101010101" pitchFamily="2" charset="-122"/>
            </a:endParaRPr>
          </a:p>
        </p:txBody>
      </p:sp>
      <p:sp>
        <p:nvSpPr>
          <p:cNvPr id="78858" name="Rectangle 5"/>
          <p:cNvSpPr>
            <a:spLocks noGrp="1"/>
          </p:cNvSpPr>
          <p:nvPr>
            <p:ph type="title"/>
          </p:nvPr>
        </p:nvSpPr>
        <p:spPr>
          <a:xfrm>
            <a:off x="225425" y="44450"/>
            <a:ext cx="8234363" cy="862013"/>
          </a:xfrm>
          <a:ln/>
        </p:spPr>
        <p:txBody>
          <a:bodyPr vert="horz" wrap="square" lIns="91440" tIns="45720" rIns="91440" bIns="45720" anchor="ctr"/>
          <a:p>
            <a:r>
              <a:rPr lang="zh-CN" altLang="en-US" sz="3600" dirty="0"/>
              <a:t>冲突可串行化（续）</a:t>
            </a:r>
            <a:endParaRPr lang="en-US" altLang="zh-CN" sz="3600" dirty="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冲突可串行化调度</a:t>
            </a:r>
            <a:endParaRPr lang="zh-CN" altLang="en-US" sz="3600" dirty="0"/>
          </a:p>
        </p:txBody>
      </p:sp>
      <p:sp>
        <p:nvSpPr>
          <p:cNvPr id="79874" name="Rectangle 3"/>
          <p:cNvSpPr>
            <a:spLocks noGrp="1"/>
          </p:cNvSpPr>
          <p:nvPr>
            <p:ph type="body"/>
          </p:nvPr>
        </p:nvSpPr>
        <p:spPr>
          <a:xfrm>
            <a:off x="457200" y="1052513"/>
            <a:ext cx="8229600" cy="5127625"/>
          </a:xfrm>
          <a:ln/>
        </p:spPr>
        <p:txBody>
          <a:bodyPr vert="horz" wrap="square" lIns="91440" tIns="45720" rIns="91440" bIns="45720" anchor="t"/>
          <a:p>
            <a:pPr eaLnBrk="1" hangingPunct="1">
              <a:lnSpc>
                <a:spcPct val="150000"/>
              </a:lnSpc>
              <a:spcBef>
                <a:spcPct val="0"/>
              </a:spcBef>
            </a:pPr>
            <a:r>
              <a:rPr lang="zh-CN" altLang="en-US" sz="2400" dirty="0"/>
              <a:t>冲突可串行化调度是可串行化调度的</a:t>
            </a:r>
            <a:r>
              <a:rPr lang="zh-CN" altLang="en-US" sz="2400" dirty="0">
                <a:solidFill>
                  <a:srgbClr val="FF00FF"/>
                </a:solidFill>
              </a:rPr>
              <a:t>充分条件</a:t>
            </a:r>
            <a:r>
              <a:rPr lang="zh-CN" altLang="en-US" sz="2400" dirty="0"/>
              <a:t>，不是必要条件。还有不满足冲突可串行化条件的可串行化调度。</a:t>
            </a:r>
            <a:endParaRPr lang="zh-CN" altLang="en-US" dirty="0"/>
          </a:p>
          <a:p>
            <a:pPr eaLnBrk="1" hangingPunct="1">
              <a:lnSpc>
                <a:spcPct val="120000"/>
              </a:lnSpc>
              <a:spcBef>
                <a:spcPct val="0"/>
              </a:spcBef>
              <a:buNone/>
            </a:pPr>
            <a:r>
              <a:rPr lang="zh-CN" altLang="en-US" sz="2400" dirty="0"/>
              <a:t>    </a:t>
            </a:r>
            <a:r>
              <a:rPr lang="en-US" altLang="zh-CN" sz="2400" dirty="0"/>
              <a:t>[</a:t>
            </a:r>
            <a:r>
              <a:rPr lang="zh-CN" altLang="en-US" sz="2400" dirty="0"/>
              <a:t>例</a:t>
            </a:r>
            <a:r>
              <a:rPr lang="en-US" altLang="zh-CN" sz="2400" dirty="0"/>
              <a:t>11.4]</a:t>
            </a:r>
            <a:r>
              <a:rPr lang="zh-CN" altLang="en-US" sz="2400" dirty="0"/>
              <a:t>有</a:t>
            </a:r>
            <a:r>
              <a:rPr lang="en-US" altLang="zh-CN" sz="2400" dirty="0"/>
              <a:t>3</a:t>
            </a:r>
            <a:r>
              <a:rPr lang="zh-CN" altLang="en-US" sz="2400" dirty="0"/>
              <a:t>个事务</a:t>
            </a:r>
            <a:endParaRPr lang="zh-CN" altLang="en-US" sz="2400" dirty="0"/>
          </a:p>
          <a:p>
            <a:pPr eaLnBrk="1" hangingPunct="1">
              <a:lnSpc>
                <a:spcPct val="120000"/>
              </a:lnSpc>
              <a:spcBef>
                <a:spcPct val="0"/>
              </a:spcBef>
              <a:buNone/>
            </a:pPr>
            <a:r>
              <a:rPr lang="zh-CN" altLang="en-US" sz="2400" dirty="0"/>
              <a:t>       </a:t>
            </a:r>
            <a:r>
              <a:rPr lang="en-US" altLang="zh-CN" sz="2400" dirty="0"/>
              <a:t>T</a:t>
            </a:r>
            <a:r>
              <a:rPr lang="en-US" altLang="zh-CN" sz="2400" baseline="-25000" dirty="0"/>
              <a:t>1</a:t>
            </a:r>
            <a:r>
              <a:rPr lang="en-US" altLang="zh-CN" sz="2400" dirty="0"/>
              <a:t>=W</a:t>
            </a:r>
            <a:r>
              <a:rPr lang="en-US" altLang="zh-CN" sz="2400" baseline="-25000" dirty="0"/>
              <a:t>1</a:t>
            </a:r>
            <a:r>
              <a:rPr lang="en-US" altLang="zh-CN" sz="2400" dirty="0"/>
              <a:t>(Y)W</a:t>
            </a:r>
            <a:r>
              <a:rPr lang="en-US" altLang="zh-CN" sz="2400" baseline="-25000" dirty="0"/>
              <a:t>1</a:t>
            </a:r>
            <a:r>
              <a:rPr lang="en-US" altLang="zh-CN" sz="2400" dirty="0"/>
              <a:t>(X)</a:t>
            </a:r>
            <a:r>
              <a:rPr lang="zh-CN" altLang="en-US" sz="2400" dirty="0"/>
              <a:t>，</a:t>
            </a:r>
            <a:r>
              <a:rPr lang="en-US" altLang="zh-CN" sz="2400" dirty="0"/>
              <a:t>T</a:t>
            </a:r>
            <a:r>
              <a:rPr lang="en-US" altLang="zh-CN" sz="2400" baseline="-25000" dirty="0"/>
              <a:t>2</a:t>
            </a:r>
            <a:r>
              <a:rPr lang="en-US" altLang="zh-CN" sz="2400" dirty="0"/>
              <a:t>=W</a:t>
            </a:r>
            <a:r>
              <a:rPr lang="en-US" altLang="zh-CN" sz="2400" baseline="-25000" dirty="0"/>
              <a:t>2</a:t>
            </a:r>
            <a:r>
              <a:rPr lang="en-US" altLang="zh-CN" sz="2400" dirty="0"/>
              <a:t>(Y)W</a:t>
            </a:r>
            <a:r>
              <a:rPr lang="en-US" altLang="zh-CN" sz="2400" baseline="-25000" dirty="0"/>
              <a:t>2</a:t>
            </a:r>
            <a:r>
              <a:rPr lang="en-US" altLang="zh-CN" sz="2400" dirty="0"/>
              <a:t>(X)</a:t>
            </a:r>
            <a:r>
              <a:rPr lang="zh-CN" altLang="en-US" sz="2400" dirty="0"/>
              <a:t>，</a:t>
            </a:r>
            <a:r>
              <a:rPr lang="en-US" altLang="zh-CN" sz="2400" dirty="0"/>
              <a:t>T</a:t>
            </a:r>
            <a:r>
              <a:rPr lang="en-US" altLang="zh-CN" sz="2400" baseline="-25000" dirty="0"/>
              <a:t>3</a:t>
            </a:r>
            <a:r>
              <a:rPr lang="en-US" altLang="zh-CN" sz="2400" dirty="0"/>
              <a:t>=W</a:t>
            </a:r>
            <a:r>
              <a:rPr lang="en-US" altLang="zh-CN" sz="2400" baseline="-25000" dirty="0"/>
              <a:t>3</a:t>
            </a:r>
            <a:r>
              <a:rPr lang="en-US" altLang="zh-CN" sz="2400" dirty="0"/>
              <a:t>(X)</a:t>
            </a:r>
            <a:endParaRPr lang="en-US" altLang="zh-CN" sz="2400" dirty="0"/>
          </a:p>
          <a:p>
            <a:pPr lvl="1" eaLnBrk="1" hangingPunct="1">
              <a:lnSpc>
                <a:spcPct val="150000"/>
              </a:lnSpc>
              <a:spcBef>
                <a:spcPct val="0"/>
              </a:spcBef>
            </a:pPr>
            <a:r>
              <a:rPr lang="zh-CN" altLang="en-US" sz="2000" dirty="0"/>
              <a:t>调度</a:t>
            </a:r>
            <a:r>
              <a:rPr lang="en-US" altLang="zh-CN" sz="2000" dirty="0"/>
              <a:t>L</a:t>
            </a:r>
            <a:r>
              <a:rPr lang="en-US" altLang="zh-CN" sz="2000" baseline="-25000" dirty="0"/>
              <a:t>1</a:t>
            </a:r>
            <a:r>
              <a:rPr lang="en-US" altLang="zh-CN" sz="2000" dirty="0"/>
              <a:t>=W</a:t>
            </a:r>
            <a:r>
              <a:rPr lang="en-US" altLang="zh-CN" sz="2000" baseline="-25000" dirty="0"/>
              <a:t>1</a:t>
            </a:r>
            <a:r>
              <a:rPr lang="en-US" altLang="zh-CN" sz="2000" dirty="0"/>
              <a:t>(Y)W</a:t>
            </a:r>
            <a:r>
              <a:rPr lang="en-US" altLang="zh-CN" sz="2000" baseline="-25000" dirty="0"/>
              <a:t>1</a:t>
            </a:r>
            <a:r>
              <a:rPr lang="en-US" altLang="zh-CN" sz="2000" dirty="0"/>
              <a:t>(X)W</a:t>
            </a:r>
            <a:r>
              <a:rPr lang="en-US" altLang="zh-CN" sz="2000" baseline="-25000" dirty="0"/>
              <a:t>2</a:t>
            </a:r>
            <a:r>
              <a:rPr lang="en-US" altLang="zh-CN" sz="2000" dirty="0"/>
              <a:t>(Y)W</a:t>
            </a:r>
            <a:r>
              <a:rPr lang="en-US" altLang="zh-CN" sz="2000" baseline="-25000" dirty="0"/>
              <a:t>2</a:t>
            </a:r>
            <a:r>
              <a:rPr lang="en-US" altLang="zh-CN" sz="2000" dirty="0"/>
              <a:t>(X) W</a:t>
            </a:r>
            <a:r>
              <a:rPr lang="en-US" altLang="zh-CN" sz="2000" baseline="-25000" dirty="0"/>
              <a:t>3</a:t>
            </a:r>
            <a:r>
              <a:rPr lang="en-US" altLang="zh-CN" sz="2000" dirty="0"/>
              <a:t>(X)</a:t>
            </a:r>
            <a:r>
              <a:rPr lang="zh-CN" altLang="en-US" sz="2000" dirty="0"/>
              <a:t>是一个串行调度。</a:t>
            </a:r>
            <a:endParaRPr lang="zh-CN" altLang="en-US" sz="2000" dirty="0"/>
          </a:p>
          <a:p>
            <a:pPr lvl="1" eaLnBrk="1" hangingPunct="1">
              <a:lnSpc>
                <a:spcPct val="150000"/>
              </a:lnSpc>
              <a:spcBef>
                <a:spcPct val="0"/>
              </a:spcBef>
            </a:pPr>
            <a:r>
              <a:rPr lang="zh-CN" altLang="en-US" sz="2000" dirty="0"/>
              <a:t>调度</a:t>
            </a:r>
            <a:r>
              <a:rPr lang="en-US" altLang="zh-CN" sz="2000" dirty="0"/>
              <a:t>L</a:t>
            </a:r>
            <a:r>
              <a:rPr lang="en-US" altLang="zh-CN" sz="2000" baseline="-25000" dirty="0"/>
              <a:t>2</a:t>
            </a:r>
            <a:r>
              <a:rPr lang="en-US" altLang="zh-CN" sz="2000" dirty="0"/>
              <a:t>=W</a:t>
            </a:r>
            <a:r>
              <a:rPr lang="en-US" altLang="zh-CN" sz="2000" baseline="-25000" dirty="0"/>
              <a:t>1</a:t>
            </a:r>
            <a:r>
              <a:rPr lang="en-US" altLang="zh-CN" sz="2000" dirty="0"/>
              <a:t>(Y)W</a:t>
            </a:r>
            <a:r>
              <a:rPr lang="en-US" altLang="zh-CN" sz="2000" baseline="-25000" dirty="0"/>
              <a:t>2</a:t>
            </a:r>
            <a:r>
              <a:rPr lang="en-US" altLang="zh-CN" sz="2000" dirty="0"/>
              <a:t>(Y)W</a:t>
            </a:r>
            <a:r>
              <a:rPr lang="en-US" altLang="zh-CN" sz="2000" baseline="-25000" dirty="0"/>
              <a:t>2</a:t>
            </a:r>
            <a:r>
              <a:rPr lang="en-US" altLang="zh-CN" sz="2000" dirty="0"/>
              <a:t>(X)W</a:t>
            </a:r>
            <a:r>
              <a:rPr lang="en-US" altLang="zh-CN" sz="2000" baseline="-25000" dirty="0"/>
              <a:t>1</a:t>
            </a:r>
            <a:r>
              <a:rPr lang="en-US" altLang="zh-CN" sz="2000" dirty="0"/>
              <a:t>(X)W</a:t>
            </a:r>
            <a:r>
              <a:rPr lang="en-US" altLang="zh-CN" sz="2000" baseline="-25000" dirty="0"/>
              <a:t>3</a:t>
            </a:r>
            <a:r>
              <a:rPr lang="en-US" altLang="zh-CN" sz="2000" dirty="0"/>
              <a:t>(X)</a:t>
            </a:r>
            <a:r>
              <a:rPr lang="zh-CN" altLang="en-US" sz="2000" dirty="0"/>
              <a:t>不满足冲突可串行化。但是调度</a:t>
            </a:r>
            <a:r>
              <a:rPr lang="en-US" altLang="zh-CN" sz="2000" dirty="0"/>
              <a:t>L</a:t>
            </a:r>
            <a:r>
              <a:rPr lang="en-US" altLang="zh-CN" sz="2000" baseline="-25000" dirty="0"/>
              <a:t>2</a:t>
            </a:r>
            <a:r>
              <a:rPr lang="zh-CN" altLang="en-US" sz="2000" dirty="0"/>
              <a:t>是可串行化的，因为</a:t>
            </a:r>
            <a:r>
              <a:rPr lang="en-US" altLang="zh-CN" sz="2000" dirty="0"/>
              <a:t>L</a:t>
            </a:r>
            <a:r>
              <a:rPr lang="en-US" altLang="zh-CN" sz="2000" baseline="-25000" dirty="0"/>
              <a:t>2</a:t>
            </a:r>
            <a:r>
              <a:rPr lang="zh-CN" altLang="en-US" sz="2000" dirty="0"/>
              <a:t>执行的结果与调度</a:t>
            </a:r>
            <a:r>
              <a:rPr lang="en-US" altLang="zh-CN" sz="2000" dirty="0"/>
              <a:t>L</a:t>
            </a:r>
            <a:r>
              <a:rPr lang="en-US" altLang="zh-CN" sz="2000" baseline="-25000" dirty="0"/>
              <a:t>1</a:t>
            </a:r>
            <a:r>
              <a:rPr lang="zh-CN" altLang="en-US" sz="2000" dirty="0"/>
              <a:t>相同，</a:t>
            </a:r>
            <a:r>
              <a:rPr lang="en-US" altLang="zh-CN" sz="2000" dirty="0"/>
              <a:t>Y</a:t>
            </a:r>
            <a:r>
              <a:rPr lang="zh-CN" altLang="en-US" sz="2000" dirty="0"/>
              <a:t>的值都等于</a:t>
            </a:r>
            <a:r>
              <a:rPr lang="en-US" altLang="zh-CN" sz="2000" dirty="0"/>
              <a:t>T</a:t>
            </a:r>
            <a:r>
              <a:rPr lang="en-US" altLang="zh-CN" sz="2000" baseline="-25000" dirty="0"/>
              <a:t>2</a:t>
            </a:r>
            <a:r>
              <a:rPr lang="zh-CN" altLang="en-US" sz="2000" dirty="0"/>
              <a:t>的值，</a:t>
            </a:r>
            <a:r>
              <a:rPr lang="en-US" altLang="zh-CN" sz="2000" dirty="0"/>
              <a:t>X</a:t>
            </a:r>
            <a:r>
              <a:rPr lang="zh-CN" altLang="en-US" sz="2000" dirty="0"/>
              <a:t>的值都等于</a:t>
            </a:r>
            <a:r>
              <a:rPr lang="en-US" altLang="zh-CN" sz="2000" dirty="0"/>
              <a:t>T</a:t>
            </a:r>
            <a:r>
              <a:rPr lang="en-US" altLang="zh-CN" sz="2000" baseline="-25000" dirty="0"/>
              <a:t>3</a:t>
            </a:r>
            <a:r>
              <a:rPr lang="zh-CN" altLang="en-US" sz="2000" dirty="0"/>
              <a:t>的值 </a:t>
            </a:r>
            <a:endParaRPr lang="en-US" altLang="zh-CN" sz="2000" dirty="0"/>
          </a:p>
          <a:p>
            <a:pPr eaLnBrk="1" hangingPunct="1">
              <a:lnSpc>
                <a:spcPct val="150000"/>
              </a:lnSpc>
              <a:spcBef>
                <a:spcPct val="0"/>
              </a:spcBef>
            </a:pPr>
            <a:r>
              <a:rPr lang="zh-CN" altLang="en-US" sz="2400" dirty="0"/>
              <a:t>参见爱课程网</a:t>
            </a:r>
            <a:r>
              <a:rPr lang="en-US" altLang="zh-CN" sz="2400" dirty="0"/>
              <a:t>11.4</a:t>
            </a:r>
            <a:r>
              <a:rPr lang="zh-CN" altLang="en-US" sz="2400" dirty="0"/>
              <a:t>节动画</a:t>
            </a:r>
            <a:r>
              <a:rPr lang="en-US" altLang="zh-CN" sz="2400" dirty="0"/>
              <a:t>《</a:t>
            </a:r>
            <a:r>
              <a:rPr lang="zh-CN" altLang="en-US" sz="2400" dirty="0"/>
              <a:t>冲突可串行化 </a:t>
            </a:r>
            <a:r>
              <a:rPr lang="en-US" altLang="zh-CN" sz="2400" dirty="0"/>
              <a:t>》</a:t>
            </a:r>
            <a:r>
              <a:rPr lang="zh-CN" altLang="zh-CN" sz="2400" dirty="0"/>
              <a:t> </a:t>
            </a:r>
            <a:endParaRPr lang="zh-CN" altLang="zh-CN" sz="2400" dirty="0"/>
          </a:p>
          <a:p>
            <a:pPr lvl="1" eaLnBrk="1" hangingPunct="1">
              <a:lnSpc>
                <a:spcPct val="120000"/>
              </a:lnSpc>
              <a:spcBef>
                <a:spcPct val="0"/>
              </a:spcBef>
            </a:pP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80898"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solidFill>
                  <a:srgbClr val="0066FF"/>
                </a:solidFill>
              </a:rPr>
              <a:t>11.6  </a:t>
            </a:r>
            <a:r>
              <a:rPr lang="zh-CN" altLang="en-US" sz="2400" dirty="0">
                <a:solidFill>
                  <a:srgbClr val="0066FF"/>
                </a:solidFill>
              </a:rPr>
              <a:t>两段锁协议</a:t>
            </a:r>
            <a:endParaRPr lang="zh-CN" altLang="en-US" sz="2400" dirty="0">
              <a:solidFill>
                <a:srgbClr val="0066FF"/>
              </a:solidFill>
            </a:endParaRPr>
          </a:p>
          <a:p>
            <a:pPr marL="0" indent="0" algn="just" eaLnBrk="1" hangingPunct="1">
              <a:lnSpc>
                <a:spcPct val="130000"/>
              </a:lnSpc>
              <a:buNone/>
            </a:pPr>
            <a:r>
              <a:rPr lang="en-US" altLang="zh-CN" sz="2400" dirty="0"/>
              <a:t>11.7  </a:t>
            </a:r>
            <a:r>
              <a:rPr lang="zh-CN" altLang="en-US" sz="2400" dirty="0"/>
              <a:t>封锁的粒度</a:t>
            </a:r>
            <a:endParaRPr lang="zh-CN" altLang="en-US" sz="2400" dirty="0"/>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11.6  </a:t>
            </a:r>
            <a:r>
              <a:rPr lang="zh-CN" altLang="en-US" sz="3600" dirty="0"/>
              <a:t>两段锁协议</a:t>
            </a:r>
            <a:endParaRPr lang="en-US" altLang="zh-CN" sz="3600" dirty="0"/>
          </a:p>
        </p:txBody>
      </p:sp>
      <p:sp>
        <p:nvSpPr>
          <p:cNvPr id="81922" name="Rectangle 3"/>
          <p:cNvSpPr>
            <a:spLocks noGrp="1"/>
          </p:cNvSpPr>
          <p:nvPr>
            <p:ph type="body"/>
          </p:nvPr>
        </p:nvSpPr>
        <p:spPr>
          <a:xfrm>
            <a:off x="457200" y="981075"/>
            <a:ext cx="8229600" cy="4984750"/>
          </a:xfrm>
          <a:ln/>
        </p:spPr>
        <p:txBody>
          <a:bodyPr vert="horz" wrap="square" lIns="91440" tIns="45720" rIns="91440" bIns="45720" anchor="t"/>
          <a:p>
            <a:pPr eaLnBrk="1" hangingPunct="1">
              <a:lnSpc>
                <a:spcPct val="150000"/>
              </a:lnSpc>
            </a:pPr>
            <a:r>
              <a:rPr lang="zh-CN" altLang="en-US" dirty="0"/>
              <a:t>数据库管理系统普遍采用两段锁协议的方法实现并发调度的可串行性，从而保证调度的正确性 </a:t>
            </a:r>
            <a:endParaRPr lang="zh-CN" altLang="en-US" dirty="0"/>
          </a:p>
          <a:p>
            <a:pPr eaLnBrk="1" hangingPunct="1">
              <a:lnSpc>
                <a:spcPct val="150000"/>
              </a:lnSpc>
            </a:pPr>
            <a:r>
              <a:rPr lang="zh-CN" altLang="en-US" dirty="0"/>
              <a:t>两段锁协议</a:t>
            </a:r>
            <a:endParaRPr lang="zh-CN" altLang="en-US" dirty="0"/>
          </a:p>
          <a:p>
            <a:pPr eaLnBrk="1" hangingPunct="1">
              <a:lnSpc>
                <a:spcPct val="150000"/>
              </a:lnSpc>
              <a:buNone/>
            </a:pPr>
            <a:r>
              <a:rPr lang="zh-CN" altLang="en-US" sz="2400" dirty="0"/>
              <a:t>     指所有事务必须分两个阶段对数据项加锁和解锁</a:t>
            </a:r>
            <a:r>
              <a:rPr lang="zh-CN" altLang="en-US" dirty="0"/>
              <a:t> </a:t>
            </a:r>
            <a:endParaRPr lang="zh-CN" altLang="en-US" dirty="0"/>
          </a:p>
          <a:p>
            <a:pPr lvl="1" eaLnBrk="1" hangingPunct="1">
              <a:lnSpc>
                <a:spcPct val="150000"/>
              </a:lnSpc>
            </a:pPr>
            <a:r>
              <a:rPr lang="zh-CN" altLang="en-US" dirty="0"/>
              <a:t>在对任何数据进行读、写操作之前，事务首先要获得对该数据的封锁</a:t>
            </a:r>
            <a:endParaRPr lang="zh-CN" altLang="en-US" dirty="0"/>
          </a:p>
          <a:p>
            <a:pPr lvl="1" eaLnBrk="1" hangingPunct="1">
              <a:lnSpc>
                <a:spcPct val="150000"/>
              </a:lnSpc>
            </a:pPr>
            <a:r>
              <a:rPr lang="zh-CN" altLang="en-US" dirty="0"/>
              <a:t> 在释放一个封锁之后，事务不再申请和获得任何其他封锁</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sp>
        <p:nvSpPr>
          <p:cNvPr id="82946" name="Rectangle 3"/>
          <p:cNvSpPr>
            <a:spLocks noGrp="1"/>
          </p:cNvSpPr>
          <p:nvPr>
            <p:ph type="body"/>
          </p:nvPr>
        </p:nvSpPr>
        <p:spPr>
          <a:xfrm>
            <a:off x="611188" y="1125538"/>
            <a:ext cx="8135937" cy="4897437"/>
          </a:xfrm>
          <a:ln/>
        </p:spPr>
        <p:txBody>
          <a:bodyPr vert="horz" wrap="square" lIns="91440" tIns="45720" rIns="91440" bIns="45720" anchor="t"/>
          <a:p>
            <a:pPr eaLnBrk="1" hangingPunct="1">
              <a:lnSpc>
                <a:spcPct val="150000"/>
              </a:lnSpc>
            </a:pPr>
            <a:r>
              <a:rPr lang="en-US" altLang="zh-CN" dirty="0"/>
              <a:t>“</a:t>
            </a:r>
            <a:r>
              <a:rPr lang="zh-CN" altLang="en-US" dirty="0"/>
              <a:t>两段”锁的含义</a:t>
            </a:r>
            <a:endParaRPr lang="zh-CN" altLang="en-US" dirty="0"/>
          </a:p>
          <a:p>
            <a:pPr lvl="1" eaLnBrk="1" hangingPunct="1">
              <a:lnSpc>
                <a:spcPct val="150000"/>
              </a:lnSpc>
              <a:buNone/>
            </a:pPr>
            <a:r>
              <a:rPr lang="zh-CN" altLang="en-US" dirty="0"/>
              <a:t>事务分为两个阶段</a:t>
            </a:r>
            <a:endParaRPr lang="zh-CN" altLang="en-US" dirty="0"/>
          </a:p>
          <a:p>
            <a:pPr lvl="1" eaLnBrk="1" hangingPunct="1">
              <a:lnSpc>
                <a:spcPct val="150000"/>
              </a:lnSpc>
            </a:pPr>
            <a:r>
              <a:rPr lang="zh-CN" altLang="en-US" dirty="0"/>
              <a:t> 第一阶段是获得封锁，也称为扩展阶段</a:t>
            </a:r>
            <a:endParaRPr lang="zh-CN" altLang="en-US" dirty="0"/>
          </a:p>
          <a:p>
            <a:pPr lvl="2" eaLnBrk="1" hangingPunct="1">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endParaRPr lang="zh-CN" altLang="en-US" sz="2200" dirty="0"/>
          </a:p>
          <a:p>
            <a:pPr lvl="1" eaLnBrk="1" hangingPunct="1">
              <a:lnSpc>
                <a:spcPct val="150000"/>
              </a:lnSpc>
            </a:pPr>
            <a:r>
              <a:rPr lang="zh-CN" altLang="en-US" dirty="0"/>
              <a:t> 第二阶段是释放封锁，也称为收缩阶段</a:t>
            </a:r>
            <a:endParaRPr lang="zh-CN" altLang="en-US" dirty="0"/>
          </a:p>
          <a:p>
            <a:pPr lvl="2" eaLnBrk="1" hangingPunct="1">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endParaRPr lang="zh-CN" alt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914400" y="111125"/>
            <a:ext cx="7391400" cy="565150"/>
          </a:xfrm>
          <a:ln/>
        </p:spPr>
        <p:txBody>
          <a:bodyPr vert="horz" wrap="square" lIns="91440" tIns="45720" rIns="91440" bIns="45720" anchor="ctr"/>
          <a:p>
            <a:pPr eaLnBrk="1" hangingPunct="1"/>
            <a:r>
              <a:rPr lang="en-US" altLang="zh-CN" sz="3600" dirty="0"/>
              <a:t>11.1  </a:t>
            </a:r>
            <a:r>
              <a:rPr lang="zh-CN" altLang="en-US" sz="3600" dirty="0"/>
              <a:t>并发控制概述</a:t>
            </a:r>
            <a:endParaRPr lang="zh-CN" altLang="en-US" sz="3600" dirty="0"/>
          </a:p>
        </p:txBody>
      </p:sp>
      <p:sp>
        <p:nvSpPr>
          <p:cNvPr id="10242" name="Rectangle 3"/>
          <p:cNvSpPr>
            <a:spLocks noGrp="1"/>
          </p:cNvSpPr>
          <p:nvPr>
            <p:ph type="body"/>
          </p:nvPr>
        </p:nvSpPr>
        <p:spPr>
          <a:xfrm>
            <a:off x="457200" y="1341438"/>
            <a:ext cx="8229600" cy="4695825"/>
          </a:xfrm>
          <a:ln/>
        </p:spPr>
        <p:txBody>
          <a:bodyPr vert="horz" wrap="square" lIns="91440" tIns="45720" rIns="91440" bIns="45720" anchor="t"/>
          <a:p>
            <a:pPr algn="just" eaLnBrk="1" hangingPunct="1">
              <a:lnSpc>
                <a:spcPct val="160000"/>
              </a:lnSpc>
            </a:pPr>
            <a:r>
              <a:rPr lang="zh-CN" altLang="en-US" dirty="0"/>
              <a:t>事务是并发控制的基本单位</a:t>
            </a:r>
            <a:endParaRPr lang="en-US" altLang="zh-CN" dirty="0"/>
          </a:p>
          <a:p>
            <a:pPr algn="just" eaLnBrk="1" hangingPunct="1">
              <a:lnSpc>
                <a:spcPct val="160000"/>
              </a:lnSpc>
            </a:pPr>
            <a:r>
              <a:rPr lang="zh-CN" altLang="en-US" dirty="0"/>
              <a:t>并发控制机制的任务</a:t>
            </a:r>
            <a:endParaRPr lang="zh-CN" altLang="en-US" dirty="0"/>
          </a:p>
          <a:p>
            <a:pPr lvl="1" algn="just" eaLnBrk="1" hangingPunct="1">
              <a:lnSpc>
                <a:spcPct val="160000"/>
              </a:lnSpc>
            </a:pPr>
            <a:r>
              <a:rPr lang="zh-CN" altLang="en-US" dirty="0"/>
              <a:t>对并发操作进行正确调度</a:t>
            </a:r>
            <a:endParaRPr lang="zh-CN" altLang="en-US" dirty="0"/>
          </a:p>
          <a:p>
            <a:pPr lvl="1" algn="just" eaLnBrk="1" hangingPunct="1">
              <a:lnSpc>
                <a:spcPct val="160000"/>
              </a:lnSpc>
            </a:pPr>
            <a:r>
              <a:rPr lang="zh-CN" altLang="en-US" dirty="0"/>
              <a:t>保证事务的隔离性</a:t>
            </a:r>
            <a:endParaRPr lang="zh-CN" altLang="en-US" dirty="0"/>
          </a:p>
          <a:p>
            <a:pPr lvl="1" algn="just" eaLnBrk="1" hangingPunct="1">
              <a:lnSpc>
                <a:spcPct val="160000"/>
              </a:lnSpc>
            </a:pPr>
            <a:r>
              <a:rPr lang="zh-CN" altLang="en-US" dirty="0"/>
              <a:t>保证数据库的一致性</a:t>
            </a:r>
            <a:endParaRPr lang="zh-CN" altLang="en-US" dirty="0"/>
          </a:p>
          <a:p>
            <a:pPr algn="just" eaLnBrk="1" hangingPunct="1"/>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sp>
        <p:nvSpPr>
          <p:cNvPr id="83970" name="Rectangle 3"/>
          <p:cNvSpPr>
            <a:spLocks noGrp="1"/>
          </p:cNvSpPr>
          <p:nvPr>
            <p:ph type="body"/>
          </p:nvPr>
        </p:nvSpPr>
        <p:spPr>
          <a:xfrm>
            <a:off x="684213" y="1268413"/>
            <a:ext cx="8064500" cy="4114800"/>
          </a:xfrm>
          <a:ln/>
        </p:spPr>
        <p:txBody>
          <a:bodyPr vert="horz" wrap="square" lIns="91440" tIns="45720" rIns="91440" bIns="45720" anchor="t"/>
          <a:p>
            <a:pPr eaLnBrk="1" hangingPunct="1">
              <a:lnSpc>
                <a:spcPct val="160000"/>
              </a:lnSpc>
              <a:buNone/>
            </a:pPr>
            <a:r>
              <a:rPr lang="zh-CN" altLang="en-US" sz="2400" dirty="0"/>
              <a:t>例</a:t>
            </a:r>
            <a:endParaRPr lang="zh-CN" altLang="en-US" sz="2400" dirty="0"/>
          </a:p>
          <a:p>
            <a:pPr eaLnBrk="1" hangingPunct="1">
              <a:lnSpc>
                <a:spcPct val="160000"/>
              </a:lnSpc>
              <a:buNone/>
            </a:pPr>
            <a:r>
              <a:rPr lang="zh-CN" altLang="en-US" sz="2400" dirty="0"/>
              <a:t>事务</a:t>
            </a:r>
            <a:r>
              <a:rPr lang="en-US" altLang="zh-CN" sz="2400" dirty="0"/>
              <a:t>T</a:t>
            </a:r>
            <a:r>
              <a:rPr lang="en-US" altLang="zh-CN" sz="2400" i="1" baseline="-25000" dirty="0"/>
              <a:t>i</a:t>
            </a:r>
            <a:r>
              <a:rPr lang="zh-CN" altLang="en-US" sz="2400" dirty="0"/>
              <a:t>遵守两段锁协议，其封锁序列是 ：</a:t>
            </a:r>
            <a:endParaRPr lang="zh-CN" altLang="en-US" sz="2400" dirty="0"/>
          </a:p>
          <a:p>
            <a:pPr eaLnBrk="1" hangingPunct="1">
              <a:lnSpc>
                <a:spcPct val="160000"/>
              </a:lnSpc>
              <a:buNone/>
            </a:pPr>
            <a:r>
              <a:rPr lang="en-US" altLang="zh-CN" sz="2000" dirty="0"/>
              <a:t>Slock A    Slock B    Xlock C     Unlock B    Unlock A   Unlock C</a:t>
            </a:r>
            <a:r>
              <a:rPr lang="zh-CN" altLang="en-US" sz="2000" dirty="0"/>
              <a:t>；</a:t>
            </a:r>
            <a:endParaRPr lang="zh-CN" altLang="en-US" sz="2400" dirty="0"/>
          </a:p>
          <a:p>
            <a:pPr eaLnBrk="1" hangingPunct="1">
              <a:lnSpc>
                <a:spcPct val="160000"/>
              </a:lnSpc>
              <a:buNone/>
            </a:pPr>
            <a:r>
              <a:rPr lang="en-US" altLang="zh-CN" sz="2000" dirty="0"/>
              <a:t>|←	   	    </a:t>
            </a:r>
            <a:r>
              <a:rPr lang="zh-CN" altLang="en-US" sz="2000" dirty="0"/>
              <a:t>扩展阶段	    →</a:t>
            </a:r>
            <a:r>
              <a:rPr lang="en-US" altLang="zh-CN" sz="2000" dirty="0"/>
              <a:t>|	|←	         </a:t>
            </a:r>
            <a:r>
              <a:rPr lang="zh-CN" altLang="en-US" sz="2000" dirty="0"/>
              <a:t>收缩阶段               →</a:t>
            </a:r>
            <a:r>
              <a:rPr lang="en-US" altLang="zh-CN" sz="2000" dirty="0"/>
              <a:t>|</a:t>
            </a:r>
            <a:endParaRPr lang="en-US" altLang="zh-CN" sz="2000" dirty="0"/>
          </a:p>
          <a:p>
            <a:pPr eaLnBrk="1" hangingPunct="1">
              <a:lnSpc>
                <a:spcPct val="160000"/>
              </a:lnSpc>
              <a:buNone/>
            </a:pPr>
            <a:r>
              <a:rPr lang="zh-CN" altLang="en-US" sz="2400" dirty="0"/>
              <a:t>事务</a:t>
            </a:r>
            <a:r>
              <a:rPr lang="en-US" altLang="zh-CN" sz="2400" dirty="0"/>
              <a:t>T</a:t>
            </a:r>
            <a:r>
              <a:rPr lang="en-US" altLang="zh-CN" sz="2400" i="1" baseline="-25000" dirty="0"/>
              <a:t>j</a:t>
            </a:r>
            <a:r>
              <a:rPr lang="zh-CN" altLang="en-US" sz="2400" dirty="0"/>
              <a:t>不遵守两段锁协议，其封锁序列是：</a:t>
            </a:r>
            <a:r>
              <a:rPr lang="zh-CN" altLang="en-US" dirty="0"/>
              <a:t> </a:t>
            </a:r>
            <a:endParaRPr lang="zh-CN" altLang="en-US" sz="2400" dirty="0"/>
          </a:p>
          <a:p>
            <a:pPr eaLnBrk="1" hangingPunct="1">
              <a:lnSpc>
                <a:spcPct val="160000"/>
              </a:lnSpc>
              <a:buNone/>
            </a:pPr>
            <a:r>
              <a:rPr lang="en-US" altLang="zh-CN" sz="2000" dirty="0"/>
              <a:t>Slock A    Unlock A    Slock B    Xlock C    Unlock C    Unlock B</a:t>
            </a:r>
            <a:r>
              <a:rPr lang="zh-CN" altLang="en-US" sz="2000" dirty="0"/>
              <a:t>；</a:t>
            </a:r>
            <a:endParaRPr lang="zh-CN" alt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graphicFrame>
        <p:nvGraphicFramePr>
          <p:cNvPr id="91139" name="Group 3"/>
          <p:cNvGraphicFramePr>
            <a:graphicFrameLocks noGrp="1"/>
          </p:cNvGraphicFramePr>
          <p:nvPr>
            <p:ph idx="1"/>
          </p:nvPr>
        </p:nvGraphicFramePr>
        <p:xfrm>
          <a:off x="395288" y="836613"/>
          <a:ext cx="4762500" cy="5332413"/>
        </p:xfrm>
        <a:graphic>
          <a:graphicData uri="http://schemas.openxmlformats.org/drawingml/2006/table">
            <a:tbl>
              <a:tblPr>
                <a:tableStyleId>{17292A2E-F333-43FB-9621-5CBBE7FDCDCB}</a:tableStyleId>
              </a:tblPr>
              <a:tblGrid>
                <a:gridCol w="2647950"/>
                <a:gridCol w="2114550"/>
              </a:tblGrid>
              <a:tr h="310024">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altLang="en-US" sz="1600" b="1" u="none" strike="noStrike" cap="none" normalizeH="0" baseline="0" dirty="0" smtClean="0">
                          <a:ln>
                            <a:noFill/>
                          </a:ln>
                          <a:effectLst/>
                        </a:rPr>
                        <a:t>事务</a:t>
                      </a:r>
                      <a:r>
                        <a:rPr kumimoji="0" lang="en-US" sz="1600" b="1" u="none" strike="noStrike" cap="none" normalizeH="0" baseline="0" dirty="0" smtClean="0">
                          <a:ln>
                            <a:noFill/>
                          </a:ln>
                          <a:effectLst/>
                        </a:rPr>
                        <a:t>T</a:t>
                      </a:r>
                      <a:r>
                        <a:rPr kumimoji="0" lang="en-US" sz="1600" b="1" u="none" strike="noStrike" cap="none" normalizeH="0" baseline="-30000" dirty="0" smtClean="0">
                          <a:ln>
                            <a:noFill/>
                          </a:ln>
                          <a:effectLst/>
                        </a:rPr>
                        <a:t>1</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altLang="en-US" sz="1600" b="1" u="none" strike="noStrike" cap="none" normalizeH="0" baseline="0" dirty="0" smtClean="0">
                          <a:ln>
                            <a:noFill/>
                          </a:ln>
                          <a:effectLst/>
                        </a:rPr>
                        <a:t>事务</a:t>
                      </a:r>
                      <a:r>
                        <a:rPr kumimoji="0" lang="en-US" sz="1600" b="1" u="none" strike="noStrike" cap="none" normalizeH="0" baseline="0" dirty="0" smtClean="0">
                          <a:ln>
                            <a:noFill/>
                          </a:ln>
                          <a:effectLst/>
                        </a:rPr>
                        <a:t>T</a:t>
                      </a:r>
                      <a:r>
                        <a:rPr kumimoji="0" lang="en-US" sz="1600" b="1" u="none" strike="noStrike" cap="none" normalizeH="0" baseline="-30000" dirty="0" smtClean="0">
                          <a:ln>
                            <a:noFill/>
                          </a:ln>
                          <a:effectLst/>
                        </a:rPr>
                        <a:t>2</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R(A)=260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C</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R(C)=300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W(A)=160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C</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W(C)=250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Slock</a:t>
                      </a:r>
                      <a:r>
                        <a:rPr kumimoji="0" lang="en-US" sz="1600" b="1" u="none" strike="noStrike" cap="none" normalizeH="0" baseline="0" dirty="0" smtClean="0">
                          <a:ln>
                            <a:noFill/>
                          </a:ln>
                          <a:effectLst/>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R(B)=1000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smtClean="0">
                          <a:ln>
                            <a:noFill/>
                          </a:ln>
                          <a:effectLst/>
                        </a:rPr>
                        <a:t>W(B)=1100</a:t>
                      </a:r>
                      <a:endParaRPr kumimoji="0" lang="en-US"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 </a:t>
                      </a:r>
                      <a:r>
                        <a:rPr kumimoji="0" lang="zh-CN" altLang="en-US" sz="1600" b="1" u="none" strike="noStrike" cap="none" normalizeH="0" baseline="0" dirty="0" smtClean="0">
                          <a:ln>
                            <a:noFill/>
                          </a:ln>
                          <a:effectLst/>
                        </a:rPr>
                        <a:t>等待</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Unlock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zh-CN" sz="1600" b="1" u="none" strike="noStrike" cap="none" normalizeH="0" baseline="0" dirty="0" smtClean="0">
                          <a:ln>
                            <a:noFill/>
                          </a:ln>
                          <a:effectLst/>
                        </a:rPr>
                        <a:t>等待</a:t>
                      </a:r>
                      <a:endParaRPr kumimoji="0" 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R(A)=160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err="1" smtClean="0">
                          <a:ln>
                            <a:noFill/>
                          </a:ln>
                          <a:effectLst/>
                        </a:rPr>
                        <a:t>Xlock</a:t>
                      </a:r>
                      <a:r>
                        <a:rPr kumimoji="0" lang="en-US" sz="1600" b="1" u="none" strike="noStrike" cap="none" normalizeH="0" baseline="0" dirty="0" smtClean="0">
                          <a:ln>
                            <a:noFill/>
                          </a:ln>
                          <a:effectLst/>
                        </a:rPr>
                        <a:t>  A</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Unlock  B</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W(A)=210</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r h="264336">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anose="05000000000000000000" pitchFamily="2" charset="2"/>
                        <a:buNone/>
                      </a:pP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anose="020B0604020202020204" pitchFamily="34" charset="0"/>
                        <a:buNone/>
                      </a:pPr>
                      <a:r>
                        <a:rPr kumimoji="0" lang="en-US" sz="1600" b="1" u="none" strike="noStrike" cap="none" normalizeH="0" baseline="0" dirty="0" smtClean="0">
                          <a:ln>
                            <a:noFill/>
                          </a:ln>
                          <a:effectLst/>
                        </a:rPr>
                        <a:t>Unlock  C </a:t>
                      </a:r>
                      <a:endParaRPr kumimoji="0" lang="en-US"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6" marB="45726"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r>
            </a:tbl>
          </a:graphicData>
        </a:graphic>
      </p:graphicFrame>
      <p:sp>
        <p:nvSpPr>
          <p:cNvPr id="85059" name="Text Box 584"/>
          <p:cNvSpPr txBox="1"/>
          <p:nvPr/>
        </p:nvSpPr>
        <p:spPr>
          <a:xfrm>
            <a:off x="1095375" y="6165850"/>
            <a:ext cx="3079750" cy="338138"/>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1600" b="1" dirty="0">
                <a:latin typeface="Times New Roman" panose="02020603050405020304" pitchFamily="18" charset="0"/>
                <a:ea typeface="宋体" panose="02010600030101010101" pitchFamily="2" charset="-122"/>
              </a:rPr>
              <a:t>遵守两段锁协议的可串行化调度</a:t>
            </a:r>
            <a:endParaRPr lang="zh-CN" altLang="en-US" sz="1600" b="1" dirty="0">
              <a:latin typeface="Times New Roman" panose="02020603050405020304" pitchFamily="18" charset="0"/>
              <a:ea typeface="宋体" panose="02010600030101010101" pitchFamily="2" charset="-122"/>
            </a:endParaRPr>
          </a:p>
        </p:txBody>
      </p:sp>
      <p:sp>
        <p:nvSpPr>
          <p:cNvPr id="85060" name="Text Box 586"/>
          <p:cNvSpPr txBox="1"/>
          <p:nvPr/>
        </p:nvSpPr>
        <p:spPr>
          <a:xfrm>
            <a:off x="5157788" y="1989138"/>
            <a:ext cx="3662362" cy="2530475"/>
          </a:xfrm>
          <a:prstGeom prst="rect">
            <a:avLst/>
          </a:prstGeom>
          <a:noFill/>
          <a:ln w="9525">
            <a:noFill/>
          </a:ln>
        </p:spPr>
        <p:txBody>
          <a:bodyPr anchor="t">
            <a:spAutoFit/>
          </a:bodyPr>
          <a:p>
            <a:pPr marL="342900" indent="-342900">
              <a:lnSpc>
                <a:spcPct val="20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左图的调度是遵守两段锁协议的，因此一定是一个可行化调度。</a:t>
            </a:r>
            <a:endParaRPr lang="zh-CN" altLang="en-US" sz="2000" b="1" dirty="0">
              <a:latin typeface="Times New Roman" panose="02020603050405020304" pitchFamily="18" charset="0"/>
              <a:ea typeface="宋体" panose="02010600030101010101" pitchFamily="2" charset="-122"/>
            </a:endParaRPr>
          </a:p>
          <a:p>
            <a:pPr marL="342900" indent="-342900">
              <a:lnSpc>
                <a:spcPct val="20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rPr>
              <a:t>如何验证？ </a:t>
            </a: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sp>
        <p:nvSpPr>
          <p:cNvPr id="86018" name="Rectangle 3"/>
          <p:cNvSpPr>
            <a:spLocks noGrp="1"/>
          </p:cNvSpPr>
          <p:nvPr>
            <p:ph type="body"/>
          </p:nvPr>
        </p:nvSpPr>
        <p:spPr>
          <a:xfrm>
            <a:off x="457200" y="1125538"/>
            <a:ext cx="8229600" cy="4911725"/>
          </a:xfrm>
          <a:ln/>
        </p:spPr>
        <p:txBody>
          <a:bodyPr vert="horz" wrap="square" lIns="91440" tIns="45720" rIns="91440" bIns="45720" anchor="t"/>
          <a:p>
            <a:pPr eaLnBrk="1" hangingPunct="1">
              <a:lnSpc>
                <a:spcPct val="170000"/>
              </a:lnSpc>
            </a:pPr>
            <a:r>
              <a:rPr lang="zh-CN" altLang="en-US" sz="2400" dirty="0"/>
              <a:t>事务遵守两段锁协议是可串行化调度的充分条件，而不是必要条件。</a:t>
            </a:r>
            <a:endParaRPr lang="zh-CN" altLang="en-US" sz="2400" dirty="0"/>
          </a:p>
          <a:p>
            <a:pPr eaLnBrk="1" hangingPunct="1">
              <a:lnSpc>
                <a:spcPct val="170000"/>
              </a:lnSpc>
            </a:pPr>
            <a:r>
              <a:rPr lang="zh-CN" altLang="en-US" sz="2400" dirty="0"/>
              <a:t>若并发事务都遵守两段锁协议，则对这些事务的任何并发调度策略都是可串行化的</a:t>
            </a:r>
            <a:endParaRPr lang="zh-CN" altLang="en-US" sz="2400" dirty="0"/>
          </a:p>
          <a:p>
            <a:pPr eaLnBrk="1" hangingPunct="1">
              <a:lnSpc>
                <a:spcPct val="170000"/>
              </a:lnSpc>
            </a:pPr>
            <a:r>
              <a:rPr lang="zh-CN" altLang="en-US" sz="2400" dirty="0"/>
              <a:t>若并发事务的一个调度是可串行化的，不一定所有事务都符合两段锁协议</a:t>
            </a:r>
            <a:endParaRPr lang="en-US" altLang="zh-CN"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sp>
        <p:nvSpPr>
          <p:cNvPr id="87042" name="Rectangle 3"/>
          <p:cNvSpPr>
            <a:spLocks noGrp="1"/>
          </p:cNvSpPr>
          <p:nvPr>
            <p:ph type="body"/>
          </p:nvPr>
        </p:nvSpPr>
        <p:spPr>
          <a:xfrm>
            <a:off x="457200" y="1268413"/>
            <a:ext cx="8229600" cy="4913312"/>
          </a:xfrm>
          <a:ln/>
        </p:spPr>
        <p:txBody>
          <a:bodyPr vert="horz" wrap="square" lIns="91440" tIns="45720" rIns="91440" bIns="45720" anchor="t"/>
          <a:p>
            <a:pPr eaLnBrk="1" hangingPunct="1">
              <a:lnSpc>
                <a:spcPct val="150000"/>
              </a:lnSpc>
            </a:pPr>
            <a:r>
              <a:rPr lang="zh-CN" altLang="en-US" dirty="0"/>
              <a:t>两段锁协议与防止死锁的一次封锁法</a:t>
            </a:r>
            <a:endParaRPr lang="zh-CN" altLang="en-US" sz="2400" dirty="0"/>
          </a:p>
          <a:p>
            <a:pPr lvl="1" eaLnBrk="1" hangingPunct="1">
              <a:lnSpc>
                <a:spcPct val="150000"/>
              </a:lnSpc>
              <a:spcBef>
                <a:spcPct val="60000"/>
              </a:spcBef>
            </a:pPr>
            <a:r>
              <a:rPr lang="zh-CN" altLang="en-US" dirty="0"/>
              <a:t>一次封锁法要求每个事务必须一次将所有要使用的数据全部加锁，否则就不能继续执行，因此一次封锁法遵守两段锁协议</a:t>
            </a:r>
            <a:endParaRPr lang="zh-CN" altLang="en-US" dirty="0"/>
          </a:p>
          <a:p>
            <a:pPr lvl="1" eaLnBrk="1" hangingPunct="1">
              <a:lnSpc>
                <a:spcPct val="150000"/>
              </a:lnSpc>
              <a:spcBef>
                <a:spcPct val="60000"/>
              </a:spcBef>
            </a:pPr>
            <a:r>
              <a:rPr lang="zh-CN" altLang="en-US" dirty="0"/>
              <a:t>但是两段锁协议并不要求事务必须一次将所有要使用的数据全部加锁，因此遵守两段锁协议的事务可能发生死锁</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两段锁协议（续）</a:t>
            </a:r>
            <a:endParaRPr lang="zh-CN" altLang="en-US" sz="3600" dirty="0"/>
          </a:p>
        </p:txBody>
      </p:sp>
      <p:sp>
        <p:nvSpPr>
          <p:cNvPr id="88066" name="Rectangle 3"/>
          <p:cNvSpPr>
            <a:spLocks noGrp="1"/>
          </p:cNvSpPr>
          <p:nvPr>
            <p:ph type="body"/>
          </p:nvPr>
        </p:nvSpPr>
        <p:spPr>
          <a:xfrm>
            <a:off x="457200" y="1327150"/>
            <a:ext cx="8229600" cy="588963"/>
          </a:xfrm>
          <a:ln/>
        </p:spPr>
        <p:txBody>
          <a:bodyPr vert="horz" wrap="square" lIns="91440" tIns="45720" rIns="91440" bIns="45720" anchor="t"/>
          <a:p>
            <a:pPr eaLnBrk="1" hangingPunct="1">
              <a:buNone/>
            </a:pPr>
            <a:r>
              <a:rPr lang="en-US" altLang="zh-CN" sz="2400" dirty="0"/>
              <a:t>[</a:t>
            </a:r>
            <a:r>
              <a:rPr lang="zh-CN" altLang="en-US" sz="2400" dirty="0"/>
              <a:t>例</a:t>
            </a:r>
            <a:r>
              <a:rPr lang="en-US" altLang="zh-CN" sz="2400" dirty="0"/>
              <a:t>]</a:t>
            </a:r>
            <a:r>
              <a:rPr lang="zh-CN" altLang="en-US" sz="2400" dirty="0"/>
              <a:t>遵守两段锁协议的事务发生死锁</a:t>
            </a:r>
            <a:endParaRPr lang="zh-CN" altLang="en-US" sz="2400" dirty="0"/>
          </a:p>
        </p:txBody>
      </p:sp>
      <p:sp>
        <p:nvSpPr>
          <p:cNvPr id="88067" name="Text Box 8"/>
          <p:cNvSpPr txBox="1"/>
          <p:nvPr/>
        </p:nvSpPr>
        <p:spPr>
          <a:xfrm>
            <a:off x="2282825" y="5661025"/>
            <a:ext cx="4376738" cy="400050"/>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遵守两段锁协议的事务可能发生死锁 </a:t>
            </a:r>
            <a:endParaRPr lang="zh-CN" altLang="en-US" sz="2000" b="1" dirty="0">
              <a:latin typeface="Times New Roman" panose="02020603050405020304" pitchFamily="18" charset="0"/>
              <a:ea typeface="宋体" panose="02010600030101010101" pitchFamily="2" charset="-122"/>
            </a:endParaRPr>
          </a:p>
        </p:txBody>
      </p:sp>
      <p:graphicFrame>
        <p:nvGraphicFramePr>
          <p:cNvPr id="9" name="表格 8"/>
          <p:cNvGraphicFramePr>
            <a:graphicFrameLocks noGrp="1"/>
          </p:cNvGraphicFramePr>
          <p:nvPr/>
        </p:nvGraphicFramePr>
        <p:xfrm>
          <a:off x="1524000" y="1916113"/>
          <a:ext cx="6096000" cy="3413125"/>
        </p:xfrm>
        <a:graphic>
          <a:graphicData uri="http://schemas.openxmlformats.org/drawingml/2006/table">
            <a:tbl>
              <a:tblPr firstRow="1" bandRow="1">
                <a:tableStyleId>{5C22544A-7EE6-4342-B048-85BDC9FD1C3A}</a:tableStyleId>
              </a:tblPr>
              <a:tblGrid>
                <a:gridCol w="3048000"/>
                <a:gridCol w="3048000"/>
              </a:tblGrid>
              <a:tr h="426641">
                <a:tc>
                  <a:txBody>
                    <a:bodyPr/>
                    <a:lstStyle/>
                    <a:p>
                      <a:pPr algn="ctr"/>
                      <a:r>
                        <a:rPr lang="zh-CN" altLang="en-US" sz="2200" b="1" dirty="0" smtClean="0">
                          <a:solidFill>
                            <a:schemeClr val="tx1"/>
                          </a:solidFill>
                        </a:rPr>
                        <a:t>事务</a:t>
                      </a:r>
                      <a:r>
                        <a:rPr lang="en-US" altLang="zh-CN" sz="2200" b="1" dirty="0" smtClean="0">
                          <a:solidFill>
                            <a:schemeClr val="tx1"/>
                          </a:solidFill>
                        </a:rPr>
                        <a:t>T</a:t>
                      </a:r>
                      <a:r>
                        <a:rPr lang="en-US" altLang="zh-CN" sz="2200" b="1" baseline="-25000" dirty="0" smtClean="0">
                          <a:solidFill>
                            <a:schemeClr val="tx1"/>
                          </a:solidFill>
                        </a:rPr>
                        <a:t>1</a:t>
                      </a:r>
                      <a:endParaRPr lang="zh-CN" altLang="en-US" sz="2200" b="1" baseline="-25000" dirty="0">
                        <a:solidFill>
                          <a:schemeClr val="tx1"/>
                        </a:solidFill>
                      </a:endParaRPr>
                    </a:p>
                  </a:txBody>
                  <a:tcPr marT="45695" marB="45695">
                    <a:solidFill>
                      <a:schemeClr val="accent1">
                        <a:lumMod val="90000"/>
                      </a:schemeClr>
                    </a:solidFill>
                  </a:tcPr>
                </a:tc>
                <a:tc>
                  <a:txBody>
                    <a:bodyPr/>
                    <a:lstStyle/>
                    <a:p>
                      <a:pPr algn="ctr"/>
                      <a:r>
                        <a:rPr lang="zh-CN" altLang="en-US" sz="2200" b="1" dirty="0" smtClean="0">
                          <a:solidFill>
                            <a:schemeClr val="tx1"/>
                          </a:solidFill>
                        </a:rPr>
                        <a:t>事务</a:t>
                      </a:r>
                      <a:r>
                        <a:rPr lang="en-US" altLang="zh-CN" sz="2200" b="1" dirty="0" smtClean="0">
                          <a:solidFill>
                            <a:schemeClr val="tx1"/>
                          </a:solidFill>
                        </a:rPr>
                        <a:t>T</a:t>
                      </a:r>
                      <a:r>
                        <a:rPr lang="en-US" altLang="zh-CN" sz="2200" b="1" baseline="-25000" dirty="0" smtClean="0">
                          <a:solidFill>
                            <a:schemeClr val="tx1"/>
                          </a:solidFill>
                        </a:rPr>
                        <a:t>2</a:t>
                      </a:r>
                      <a:endParaRPr lang="zh-CN" altLang="en-US" sz="2200" b="1" baseline="-25000" dirty="0">
                        <a:solidFill>
                          <a:schemeClr val="tx1"/>
                        </a:solidFill>
                      </a:endParaRPr>
                    </a:p>
                  </a:txBody>
                  <a:tcPr marT="45695" marB="45695">
                    <a:solidFill>
                      <a:schemeClr val="accent1">
                        <a:lumMod val="90000"/>
                      </a:schemeClr>
                    </a:solidFill>
                  </a:tcPr>
                </a:tc>
              </a:tr>
              <a:tr h="426641">
                <a:tc>
                  <a:txBody>
                    <a:bodyPr/>
                    <a:lstStyle/>
                    <a:p>
                      <a:pPr algn="ctr"/>
                      <a:r>
                        <a:rPr lang="en-US" altLang="zh-CN" sz="2200" b="1" dirty="0" err="1" smtClean="0">
                          <a:solidFill>
                            <a:schemeClr val="tx1"/>
                          </a:solidFill>
                        </a:rPr>
                        <a:t>Slock</a:t>
                      </a:r>
                      <a:r>
                        <a:rPr lang="en-US" altLang="zh-CN" sz="2200" b="1" dirty="0" smtClean="0">
                          <a:solidFill>
                            <a:schemeClr val="tx1"/>
                          </a:solidFill>
                        </a:rPr>
                        <a:t> B</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r>
                        <a:rPr lang="en-US" altLang="zh-CN" sz="2200" b="1" dirty="0" smtClean="0">
                          <a:solidFill>
                            <a:schemeClr val="tx1"/>
                          </a:solidFill>
                        </a:rPr>
                        <a:t>R(B)=2</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en-US" altLang="zh-CN" sz="2200" b="1" dirty="0" err="1" smtClean="0">
                          <a:solidFill>
                            <a:schemeClr val="tx1"/>
                          </a:solidFill>
                        </a:rPr>
                        <a:t>Slock</a:t>
                      </a:r>
                      <a:r>
                        <a:rPr lang="en-US" altLang="zh-CN" sz="2200" b="1"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endParaRPr lang="zh-CN" altLang="en-US" sz="2200" b="1">
                        <a:solidFill>
                          <a:schemeClr val="tx1"/>
                        </a:solidFill>
                      </a:endParaRPr>
                    </a:p>
                  </a:txBody>
                  <a:tcPr marT="45695" marB="45695">
                    <a:solidFill>
                      <a:schemeClr val="accent1">
                        <a:lumMod val="90000"/>
                      </a:schemeClr>
                    </a:solidFill>
                  </a:tcPr>
                </a:tc>
                <a:tc>
                  <a:txBody>
                    <a:bodyPr/>
                    <a:lstStyle/>
                    <a:p>
                      <a:pPr algn="ctr"/>
                      <a:r>
                        <a:rPr lang="en-US" altLang="zh-CN" sz="2200" b="1" dirty="0" smtClean="0">
                          <a:solidFill>
                            <a:schemeClr val="tx1"/>
                          </a:solidFill>
                        </a:rPr>
                        <a:t>R(A)=2</a:t>
                      </a: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r>
                        <a:rPr lang="en-US" altLang="zh-CN" sz="2200" b="1" dirty="0" err="1" smtClean="0">
                          <a:solidFill>
                            <a:schemeClr val="tx1"/>
                          </a:solidFill>
                        </a:rPr>
                        <a:t>Xlock</a:t>
                      </a:r>
                      <a:r>
                        <a:rPr lang="en-US" altLang="zh-CN" sz="2200" b="1" baseline="0"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tc>
                  <a:txBody>
                    <a:bodyPr/>
                    <a:lstStyle/>
                    <a:p>
                      <a:pPr algn="ct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en-US" altLang="zh-CN" sz="2200" b="1" dirty="0" err="1" smtClean="0">
                          <a:solidFill>
                            <a:schemeClr val="tx1"/>
                          </a:solidFill>
                        </a:rPr>
                        <a:t>Xlock</a:t>
                      </a:r>
                      <a:r>
                        <a:rPr lang="en-US" altLang="zh-CN" sz="2200" b="1" baseline="0" dirty="0" smtClean="0">
                          <a:solidFill>
                            <a:schemeClr val="tx1"/>
                          </a:solidFill>
                        </a:rPr>
                        <a:t> A</a:t>
                      </a:r>
                      <a:endParaRPr lang="zh-CN" altLang="en-US" sz="2200" b="1" dirty="0">
                        <a:solidFill>
                          <a:schemeClr val="tx1"/>
                        </a:solidFill>
                      </a:endParaRPr>
                    </a:p>
                  </a:txBody>
                  <a:tcPr marT="45695" marB="45695">
                    <a:solidFill>
                      <a:schemeClr val="accent1">
                        <a:lumMod val="90000"/>
                      </a:schemeClr>
                    </a:solidFill>
                  </a:tcPr>
                </a:tc>
              </a:tr>
              <a:tr h="426641">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tc>
                  <a:txBody>
                    <a:bodyPr/>
                    <a:lstStyle/>
                    <a:p>
                      <a:pPr algn="ctr"/>
                      <a:r>
                        <a:rPr lang="zh-CN" altLang="en-US" sz="2200" b="1" dirty="0" smtClean="0">
                          <a:solidFill>
                            <a:schemeClr val="tx1"/>
                          </a:solidFill>
                        </a:rPr>
                        <a:t>等待</a:t>
                      </a:r>
                      <a:endParaRPr lang="zh-CN" altLang="en-US" sz="2200" b="1" dirty="0">
                        <a:solidFill>
                          <a:schemeClr val="tx1"/>
                        </a:solidFill>
                      </a:endParaRPr>
                    </a:p>
                  </a:txBody>
                  <a:tcPr marT="45695" marB="45695">
                    <a:solidFill>
                      <a:schemeClr val="accent1">
                        <a:lumMod val="90000"/>
                      </a:schemeClr>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914400" y="184150"/>
            <a:ext cx="7391400" cy="563563"/>
          </a:xfrm>
          <a:ln/>
        </p:spPr>
        <p:txBody>
          <a:bodyPr vert="horz" wrap="square" lIns="91440" tIns="45720" rIns="91440" bIns="45720" anchor="ctr"/>
          <a:p>
            <a:pPr eaLnBrk="1" hangingPunct="1"/>
            <a:r>
              <a:rPr lang="zh-CN" altLang="en-US" sz="3600" dirty="0"/>
              <a:t>第十一章  并发控制</a:t>
            </a:r>
            <a:endParaRPr lang="zh-CN" altLang="en-US" sz="3600" dirty="0"/>
          </a:p>
        </p:txBody>
      </p:sp>
      <p:sp>
        <p:nvSpPr>
          <p:cNvPr id="89090" name="Rectangle 3"/>
          <p:cNvSpPr>
            <a:spLocks noGrp="1"/>
          </p:cNvSpPr>
          <p:nvPr>
            <p:ph type="body"/>
          </p:nvPr>
        </p:nvSpPr>
        <p:spPr>
          <a:xfrm>
            <a:off x="828675" y="1125538"/>
            <a:ext cx="7715250" cy="5111750"/>
          </a:xfrm>
          <a:ln/>
        </p:spPr>
        <p:txBody>
          <a:bodyPr vert="horz" wrap="square" lIns="91440" tIns="45720" rIns="91440" bIns="45720" anchor="t"/>
          <a:p>
            <a:pPr marL="0" indent="0" algn="just" eaLnBrk="1" hangingPunct="1">
              <a:lnSpc>
                <a:spcPct val="130000"/>
              </a:lnSpc>
              <a:buNone/>
            </a:pPr>
            <a:r>
              <a:rPr lang="en-US" altLang="zh-CN" sz="2400" dirty="0"/>
              <a:t>11.1  </a:t>
            </a:r>
            <a:r>
              <a:rPr lang="zh-CN" altLang="en-US" sz="2400" dirty="0"/>
              <a:t>并发控制概述</a:t>
            </a:r>
            <a:endParaRPr lang="zh-CN" altLang="en-US" sz="2400" dirty="0"/>
          </a:p>
          <a:p>
            <a:pPr marL="0" indent="0" algn="just" eaLnBrk="1" hangingPunct="1">
              <a:lnSpc>
                <a:spcPct val="130000"/>
              </a:lnSpc>
              <a:buNone/>
            </a:pPr>
            <a:r>
              <a:rPr lang="en-US" altLang="zh-CN" sz="2400" dirty="0"/>
              <a:t>11.2  </a:t>
            </a:r>
            <a:r>
              <a:rPr lang="zh-CN" altLang="en-US" sz="2400" dirty="0"/>
              <a:t>封锁</a:t>
            </a:r>
            <a:endParaRPr lang="en-US" altLang="zh-CN" sz="2400" dirty="0"/>
          </a:p>
          <a:p>
            <a:pPr marL="0" indent="0" algn="just" eaLnBrk="1" hangingPunct="1">
              <a:lnSpc>
                <a:spcPct val="130000"/>
              </a:lnSpc>
              <a:buNone/>
            </a:pPr>
            <a:r>
              <a:rPr lang="en-US" altLang="zh-CN" sz="2400" dirty="0"/>
              <a:t>11.3 </a:t>
            </a:r>
            <a:r>
              <a:rPr lang="zh-CN" altLang="en-US" sz="2400" dirty="0"/>
              <a:t> 封锁协议</a:t>
            </a:r>
            <a:endParaRPr lang="zh-CN" altLang="en-US" sz="2400" dirty="0"/>
          </a:p>
          <a:p>
            <a:pPr marL="0" indent="0" algn="just" eaLnBrk="1" hangingPunct="1">
              <a:lnSpc>
                <a:spcPct val="130000"/>
              </a:lnSpc>
              <a:buNone/>
            </a:pPr>
            <a:r>
              <a:rPr lang="en-US" altLang="zh-CN" sz="2400" dirty="0"/>
              <a:t>11.4  </a:t>
            </a:r>
            <a:r>
              <a:rPr lang="zh-CN" altLang="en-US" sz="2400" dirty="0"/>
              <a:t>活锁和死锁</a:t>
            </a:r>
            <a:endParaRPr lang="zh-CN" altLang="en-US" sz="2400" dirty="0"/>
          </a:p>
          <a:p>
            <a:pPr marL="0" indent="0" algn="just" eaLnBrk="1" hangingPunct="1">
              <a:lnSpc>
                <a:spcPct val="130000"/>
              </a:lnSpc>
              <a:buNone/>
            </a:pPr>
            <a:r>
              <a:rPr lang="en-US" altLang="zh-CN" sz="2400" dirty="0"/>
              <a:t>11.5  </a:t>
            </a:r>
            <a:r>
              <a:rPr lang="zh-CN" altLang="en-US" sz="2400" dirty="0"/>
              <a:t>并发调度的可串行性</a:t>
            </a:r>
            <a:endParaRPr lang="zh-CN" altLang="en-US" sz="2400" dirty="0"/>
          </a:p>
          <a:p>
            <a:pPr marL="0" indent="0" algn="just" eaLnBrk="1" hangingPunct="1">
              <a:lnSpc>
                <a:spcPct val="130000"/>
              </a:lnSpc>
              <a:buNone/>
            </a:pPr>
            <a:r>
              <a:rPr lang="en-US" altLang="zh-CN" sz="2400" dirty="0"/>
              <a:t>11.6  </a:t>
            </a:r>
            <a:r>
              <a:rPr lang="zh-CN" altLang="en-US" sz="2400" dirty="0"/>
              <a:t>两段锁协议</a:t>
            </a:r>
            <a:endParaRPr lang="zh-CN" altLang="en-US" sz="2400" dirty="0"/>
          </a:p>
          <a:p>
            <a:pPr marL="0" indent="0" algn="just" eaLnBrk="1" hangingPunct="1">
              <a:lnSpc>
                <a:spcPct val="130000"/>
              </a:lnSpc>
              <a:buNone/>
            </a:pPr>
            <a:r>
              <a:rPr lang="en-US" altLang="zh-CN" sz="2400" dirty="0">
                <a:solidFill>
                  <a:srgbClr val="0066FF"/>
                </a:solidFill>
              </a:rPr>
              <a:t>11.7  </a:t>
            </a:r>
            <a:r>
              <a:rPr lang="zh-CN" altLang="en-US" sz="2400" dirty="0">
                <a:solidFill>
                  <a:srgbClr val="0066FF"/>
                </a:solidFill>
              </a:rPr>
              <a:t>封锁的粒度</a:t>
            </a:r>
            <a:endParaRPr lang="zh-CN" altLang="en-US" sz="2400" dirty="0">
              <a:solidFill>
                <a:srgbClr val="0066FF"/>
              </a:solidFill>
            </a:endParaRPr>
          </a:p>
          <a:p>
            <a:pPr marL="0" indent="0" algn="just" eaLnBrk="1" hangingPunct="1">
              <a:lnSpc>
                <a:spcPct val="130000"/>
              </a:lnSpc>
              <a:buNone/>
            </a:pPr>
            <a:r>
              <a:rPr lang="zh-CN" altLang="en-US" sz="2400" dirty="0"/>
              <a:t>*</a:t>
            </a:r>
            <a:r>
              <a:rPr lang="en-US" altLang="zh-CN" sz="2400" dirty="0"/>
              <a:t>11.8  </a:t>
            </a:r>
            <a:r>
              <a:rPr lang="zh-CN" altLang="en-US" sz="2400" dirty="0"/>
              <a:t>其他并发控制机制</a:t>
            </a:r>
            <a:endParaRPr lang="zh-CN" altLang="en-US" sz="2400" dirty="0"/>
          </a:p>
          <a:p>
            <a:pPr marL="0" indent="0" algn="just" eaLnBrk="1" hangingPunct="1">
              <a:lnSpc>
                <a:spcPct val="130000"/>
              </a:lnSpc>
              <a:buNone/>
            </a:pPr>
            <a:r>
              <a:rPr lang="zh-CN" altLang="en-US" sz="2400" dirty="0"/>
              <a:t>11.9  小结</a:t>
            </a:r>
            <a:endParaRPr lang="zh-CN" altLang="en-US" sz="2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封锁粒度</a:t>
            </a:r>
            <a:endParaRPr lang="zh-CN" altLang="en-US" sz="3600" dirty="0"/>
          </a:p>
        </p:txBody>
      </p:sp>
      <p:sp>
        <p:nvSpPr>
          <p:cNvPr id="90114" name="Rectangle 3"/>
          <p:cNvSpPr>
            <a:spLocks noGrp="1"/>
          </p:cNvSpPr>
          <p:nvPr>
            <p:ph type="body"/>
          </p:nvPr>
        </p:nvSpPr>
        <p:spPr>
          <a:xfrm>
            <a:off x="457200" y="1125538"/>
            <a:ext cx="8229600" cy="4911725"/>
          </a:xfrm>
          <a:ln/>
        </p:spPr>
        <p:txBody>
          <a:bodyPr vert="horz" wrap="square" lIns="91440" tIns="45720" rIns="91440" bIns="45720" anchor="t"/>
          <a:p>
            <a:pPr eaLnBrk="1" hangingPunct="1">
              <a:lnSpc>
                <a:spcPct val="170000"/>
              </a:lnSpc>
            </a:pPr>
            <a:r>
              <a:rPr lang="zh-CN" altLang="en-US" sz="2400" dirty="0"/>
              <a:t>封锁对象的大小称为封锁粒度</a:t>
            </a:r>
            <a:r>
              <a:rPr lang="en-US" altLang="zh-CN" sz="2400" dirty="0"/>
              <a:t>(Granularity) </a:t>
            </a:r>
            <a:endParaRPr lang="en-US" altLang="zh-CN" sz="2400" dirty="0"/>
          </a:p>
          <a:p>
            <a:pPr eaLnBrk="1" hangingPunct="1">
              <a:lnSpc>
                <a:spcPct val="170000"/>
              </a:lnSpc>
            </a:pPr>
            <a:r>
              <a:rPr lang="zh-CN" altLang="en-US" sz="2400" dirty="0"/>
              <a:t>封锁的对象</a:t>
            </a:r>
            <a:r>
              <a:rPr lang="en-US" altLang="zh-CN" sz="2400" dirty="0"/>
              <a:t>:</a:t>
            </a:r>
            <a:r>
              <a:rPr lang="zh-CN" altLang="en-US" sz="2400" dirty="0"/>
              <a:t>逻辑单元，物理单元 </a:t>
            </a:r>
            <a:endParaRPr lang="zh-CN" altLang="en-US" sz="2400" dirty="0"/>
          </a:p>
          <a:p>
            <a:pPr eaLnBrk="1" hangingPunct="1">
              <a:lnSpc>
                <a:spcPct val="170000"/>
              </a:lnSpc>
              <a:buNone/>
            </a:pPr>
            <a:r>
              <a:rPr lang="zh-CN" altLang="en-US" sz="2400" dirty="0"/>
              <a:t>     例：在关系数据库中，封锁对象：</a:t>
            </a:r>
            <a:endParaRPr lang="zh-CN" altLang="en-US" dirty="0"/>
          </a:p>
          <a:p>
            <a:pPr lvl="1" eaLnBrk="1" hangingPunct="1">
              <a:lnSpc>
                <a:spcPct val="170000"/>
              </a:lnSpc>
            </a:pPr>
            <a:r>
              <a:rPr lang="zh-CN" altLang="en-US" dirty="0"/>
              <a:t>逻辑单元</a:t>
            </a:r>
            <a:r>
              <a:rPr lang="en-US" altLang="zh-CN" dirty="0"/>
              <a:t>: </a:t>
            </a:r>
            <a:r>
              <a:rPr lang="zh-CN" altLang="en-US" dirty="0"/>
              <a:t>属性值、属性值的集合、元组、关系、索引项、整个索引、整个数据库等</a:t>
            </a:r>
            <a:endParaRPr lang="zh-CN" altLang="en-US" dirty="0"/>
          </a:p>
          <a:p>
            <a:pPr lvl="1" eaLnBrk="1" hangingPunct="1">
              <a:lnSpc>
                <a:spcPct val="170000"/>
              </a:lnSpc>
            </a:pPr>
            <a:r>
              <a:rPr lang="zh-CN" altLang="en-US" dirty="0"/>
              <a:t>物理单元：页（数据页或索引页）、物理记录等</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选择封锁粒度原则</a:t>
            </a:r>
            <a:endParaRPr lang="zh-CN" altLang="en-US" sz="3600" dirty="0"/>
          </a:p>
        </p:txBody>
      </p:sp>
      <p:sp>
        <p:nvSpPr>
          <p:cNvPr id="91138" name="Rectangle 3"/>
          <p:cNvSpPr>
            <a:spLocks noGrp="1"/>
          </p:cNvSpPr>
          <p:nvPr>
            <p:ph type="body"/>
          </p:nvPr>
        </p:nvSpPr>
        <p:spPr>
          <a:xfrm>
            <a:off x="457200" y="1341438"/>
            <a:ext cx="8229600" cy="4983162"/>
          </a:xfrm>
          <a:ln/>
        </p:spPr>
        <p:txBody>
          <a:bodyPr vert="horz" wrap="square" lIns="91440" tIns="45720" rIns="91440" bIns="45720" anchor="t"/>
          <a:p>
            <a:pPr eaLnBrk="1" hangingPunct="1">
              <a:lnSpc>
                <a:spcPct val="140000"/>
              </a:lnSpc>
            </a:pPr>
            <a:r>
              <a:rPr lang="zh-CN" altLang="en-US" dirty="0"/>
              <a:t>封锁粒度与系统的并发度和并发控制的开销密切相关。</a:t>
            </a:r>
            <a:endParaRPr lang="zh-CN" altLang="en-US" dirty="0"/>
          </a:p>
          <a:p>
            <a:pPr lvl="1" eaLnBrk="1" hangingPunct="1">
              <a:lnSpc>
                <a:spcPct val="180000"/>
              </a:lnSpc>
            </a:pPr>
            <a:r>
              <a:rPr lang="zh-CN" altLang="en-US" dirty="0"/>
              <a:t>封锁的粒度越大，数据库所能够封锁的数据单元就越少，并发度就越小，系统开销也越小；</a:t>
            </a:r>
            <a:endParaRPr lang="zh-CN" altLang="en-US" dirty="0"/>
          </a:p>
          <a:p>
            <a:pPr lvl="1" eaLnBrk="1" hangingPunct="1">
              <a:lnSpc>
                <a:spcPct val="180000"/>
              </a:lnSpc>
            </a:pPr>
            <a:r>
              <a:rPr lang="zh-CN" altLang="en-US" dirty="0"/>
              <a:t>封锁的粒度越小，并发度较高，但系统开销也就越大</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选择封锁粒度的原则（续）</a:t>
            </a:r>
            <a:endParaRPr lang="zh-CN" altLang="en-US" sz="3600" dirty="0"/>
          </a:p>
        </p:txBody>
      </p:sp>
      <p:sp>
        <p:nvSpPr>
          <p:cNvPr id="92162" name="Rectangle 3"/>
          <p:cNvSpPr>
            <a:spLocks noGrp="1"/>
          </p:cNvSpPr>
          <p:nvPr>
            <p:ph type="body"/>
          </p:nvPr>
        </p:nvSpPr>
        <p:spPr>
          <a:xfrm>
            <a:off x="457200" y="1125538"/>
            <a:ext cx="8229600" cy="4783137"/>
          </a:xfrm>
          <a:ln/>
        </p:spPr>
        <p:txBody>
          <a:bodyPr vert="horz" wrap="square" lIns="91440" tIns="45720" rIns="91440" bIns="45720" anchor="t"/>
          <a:p>
            <a:pPr eaLnBrk="1" hangingPunct="1">
              <a:buNone/>
            </a:pPr>
            <a:r>
              <a:rPr lang="zh-CN" altLang="en-US" sz="2400" dirty="0"/>
              <a:t>例</a:t>
            </a:r>
            <a:endParaRPr lang="zh-CN" altLang="en-US" sz="2400" dirty="0"/>
          </a:p>
          <a:p>
            <a:pPr eaLnBrk="1" hangingPunct="1">
              <a:lnSpc>
                <a:spcPct val="140000"/>
              </a:lnSpc>
            </a:pPr>
            <a:r>
              <a:rPr lang="zh-CN" altLang="en-US" sz="2400" dirty="0"/>
              <a:t>若封锁粒度是数据页，事务</a:t>
            </a:r>
            <a:r>
              <a:rPr lang="en-US" altLang="zh-CN" sz="2400" dirty="0"/>
              <a:t>T</a:t>
            </a:r>
            <a:r>
              <a:rPr lang="en-US" altLang="zh-CN" sz="2400" baseline="-25000" dirty="0"/>
              <a:t>1</a:t>
            </a:r>
            <a:r>
              <a:rPr lang="zh-CN" altLang="en-US" sz="2400" dirty="0"/>
              <a:t>需要修改元组</a:t>
            </a:r>
            <a:r>
              <a:rPr lang="en-US" altLang="zh-CN" sz="2400" dirty="0"/>
              <a:t>L</a:t>
            </a:r>
            <a:r>
              <a:rPr lang="en-US" altLang="zh-CN" sz="2400" baseline="-25000" dirty="0"/>
              <a:t>1</a:t>
            </a:r>
            <a:r>
              <a:rPr lang="zh-CN" altLang="en-US" sz="2400" dirty="0"/>
              <a:t>，则</a:t>
            </a:r>
            <a:r>
              <a:rPr lang="en-US" altLang="zh-CN" sz="2400" dirty="0"/>
              <a:t>T</a:t>
            </a:r>
            <a:r>
              <a:rPr lang="en-US" altLang="zh-CN" sz="2400" baseline="-25000" dirty="0"/>
              <a:t>1</a:t>
            </a:r>
            <a:r>
              <a:rPr lang="zh-CN" altLang="en-US" sz="2400" dirty="0"/>
              <a:t>必须对包含</a:t>
            </a:r>
            <a:r>
              <a:rPr lang="en-US" altLang="zh-CN" sz="2400" dirty="0"/>
              <a:t>L</a:t>
            </a:r>
            <a:r>
              <a:rPr lang="en-US" altLang="zh-CN" sz="2400" baseline="-25000" dirty="0"/>
              <a:t>1</a:t>
            </a:r>
            <a:r>
              <a:rPr lang="zh-CN" altLang="en-US" sz="2400" dirty="0"/>
              <a:t>的整个数据页</a:t>
            </a:r>
            <a:r>
              <a:rPr lang="en-US" altLang="zh-CN" sz="2400" dirty="0"/>
              <a:t>A</a:t>
            </a:r>
            <a:r>
              <a:rPr lang="zh-CN" altLang="en-US" sz="2400" dirty="0"/>
              <a:t>加锁。如果</a:t>
            </a:r>
            <a:r>
              <a:rPr lang="en-US" altLang="zh-CN" sz="2400" dirty="0"/>
              <a:t>T</a:t>
            </a:r>
            <a:r>
              <a:rPr lang="en-US" altLang="zh-CN" sz="2400" baseline="-25000" dirty="0"/>
              <a:t>1</a:t>
            </a:r>
            <a:r>
              <a:rPr lang="zh-CN" altLang="en-US" sz="2400" dirty="0"/>
              <a:t>对</a:t>
            </a:r>
            <a:r>
              <a:rPr lang="en-US" altLang="zh-CN" sz="2400" dirty="0"/>
              <a:t>A</a:t>
            </a:r>
            <a:r>
              <a:rPr lang="zh-CN" altLang="en-US" sz="2400" dirty="0"/>
              <a:t>加锁后事务</a:t>
            </a:r>
            <a:r>
              <a:rPr lang="en-US" altLang="zh-CN" sz="2400" dirty="0"/>
              <a:t>T</a:t>
            </a:r>
            <a:r>
              <a:rPr lang="en-US" altLang="zh-CN" sz="2400" baseline="-25000" dirty="0"/>
              <a:t>2</a:t>
            </a:r>
            <a:r>
              <a:rPr lang="zh-CN" altLang="en-US" sz="2400" dirty="0"/>
              <a:t>要修改</a:t>
            </a:r>
            <a:r>
              <a:rPr lang="en-US" altLang="zh-CN" sz="2400" dirty="0"/>
              <a:t>A</a:t>
            </a:r>
            <a:r>
              <a:rPr lang="zh-CN" altLang="en-US" sz="2400" dirty="0"/>
              <a:t>中元组</a:t>
            </a:r>
            <a:r>
              <a:rPr lang="en-US" altLang="zh-CN" sz="2400" dirty="0"/>
              <a:t>L</a:t>
            </a:r>
            <a:r>
              <a:rPr lang="en-US" altLang="zh-CN" sz="2400" baseline="-25000" dirty="0"/>
              <a:t>2</a:t>
            </a:r>
            <a:r>
              <a:rPr lang="zh-CN" altLang="en-US" sz="2400" dirty="0"/>
              <a:t>，则</a:t>
            </a:r>
            <a:r>
              <a:rPr lang="en-US" altLang="zh-CN" sz="2400" dirty="0"/>
              <a:t>T</a:t>
            </a:r>
            <a:r>
              <a:rPr lang="en-US" altLang="zh-CN" sz="2400" baseline="-25000" dirty="0"/>
              <a:t>2</a:t>
            </a:r>
            <a:r>
              <a:rPr lang="zh-CN" altLang="en-US" sz="2400" dirty="0"/>
              <a:t>被迫等待，直到</a:t>
            </a:r>
            <a:r>
              <a:rPr lang="en-US" altLang="zh-CN" sz="2400" dirty="0"/>
              <a:t>T</a:t>
            </a:r>
            <a:r>
              <a:rPr lang="en-US" altLang="zh-CN" sz="2400" baseline="-25000" dirty="0"/>
              <a:t>1</a:t>
            </a:r>
            <a:r>
              <a:rPr lang="zh-CN" altLang="en-US" sz="2400" dirty="0"/>
              <a:t>释放</a:t>
            </a:r>
            <a:r>
              <a:rPr lang="en-US" altLang="zh-CN" sz="2400" dirty="0"/>
              <a:t>A</a:t>
            </a:r>
            <a:r>
              <a:rPr lang="zh-CN" altLang="en-US" sz="2400" dirty="0"/>
              <a:t>。</a:t>
            </a:r>
            <a:endParaRPr lang="zh-CN" altLang="en-US" sz="2400" dirty="0"/>
          </a:p>
          <a:p>
            <a:pPr eaLnBrk="1" hangingPunct="1">
              <a:lnSpc>
                <a:spcPct val="140000"/>
              </a:lnSpc>
            </a:pPr>
            <a:r>
              <a:rPr lang="zh-CN" altLang="en-US" sz="2400" dirty="0"/>
              <a:t>如果封锁粒度是元组，则</a:t>
            </a:r>
            <a:r>
              <a:rPr lang="en-US" altLang="zh-CN" sz="2400" dirty="0"/>
              <a:t>T</a:t>
            </a:r>
            <a:r>
              <a:rPr lang="en-US" altLang="zh-CN" sz="2400" baseline="-25000" dirty="0"/>
              <a:t>1</a:t>
            </a:r>
            <a:r>
              <a:rPr lang="zh-CN" altLang="en-US" sz="2400" dirty="0"/>
              <a:t>和</a:t>
            </a:r>
            <a:r>
              <a:rPr lang="en-US" altLang="zh-CN" sz="2400" dirty="0"/>
              <a:t>T</a:t>
            </a:r>
            <a:r>
              <a:rPr lang="en-US" altLang="zh-CN" sz="2400" baseline="-25000" dirty="0"/>
              <a:t>2</a:t>
            </a:r>
            <a:r>
              <a:rPr lang="zh-CN" altLang="en-US" sz="2400" dirty="0"/>
              <a:t>可以同时对</a:t>
            </a:r>
            <a:r>
              <a:rPr lang="en-US" altLang="zh-CN" sz="2400" dirty="0"/>
              <a:t>L</a:t>
            </a:r>
            <a:r>
              <a:rPr lang="en-US" altLang="zh-CN" sz="2400" baseline="-25000" dirty="0"/>
              <a:t>1</a:t>
            </a:r>
            <a:r>
              <a:rPr lang="zh-CN" altLang="en-US" sz="2400" dirty="0"/>
              <a:t>和</a:t>
            </a:r>
            <a:r>
              <a:rPr lang="en-US" altLang="zh-CN" sz="2400" dirty="0"/>
              <a:t>L</a:t>
            </a:r>
            <a:r>
              <a:rPr lang="en-US" altLang="zh-CN" sz="2400" baseline="-25000" dirty="0"/>
              <a:t>2</a:t>
            </a:r>
            <a:r>
              <a:rPr lang="zh-CN" altLang="en-US" sz="2400" dirty="0"/>
              <a:t>加锁，不需要互相等待，提高了系统的并行度。</a:t>
            </a:r>
            <a:endParaRPr lang="zh-CN" altLang="en-US" sz="2400" dirty="0"/>
          </a:p>
          <a:p>
            <a:pPr eaLnBrk="1" hangingPunct="1">
              <a:lnSpc>
                <a:spcPct val="140000"/>
              </a:lnSpc>
            </a:pPr>
            <a:r>
              <a:rPr lang="zh-CN" altLang="en-US" sz="2400" dirty="0"/>
              <a:t>又如，事务</a:t>
            </a:r>
            <a:r>
              <a:rPr lang="en-US" altLang="zh-CN" sz="2400" dirty="0"/>
              <a:t>T</a:t>
            </a:r>
            <a:r>
              <a:rPr lang="zh-CN" altLang="en-US" sz="2400" dirty="0"/>
              <a:t>需要读取整个表，若封锁粒度是元组，</a:t>
            </a:r>
            <a:r>
              <a:rPr lang="en-US" altLang="zh-CN" sz="2400" dirty="0"/>
              <a:t>T</a:t>
            </a:r>
            <a:r>
              <a:rPr lang="zh-CN" altLang="en-US" sz="2400" dirty="0"/>
              <a:t>必须对表中的每一个元组加锁，开销极大 </a:t>
            </a: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选择封锁粒度的原则（续）</a:t>
            </a:r>
            <a:endParaRPr lang="zh-CN" altLang="en-US" sz="3600" dirty="0"/>
          </a:p>
        </p:txBody>
      </p:sp>
      <p:sp>
        <p:nvSpPr>
          <p:cNvPr id="93186" name="Rectangle 3"/>
          <p:cNvSpPr>
            <a:spLocks noGrp="1"/>
          </p:cNvSpPr>
          <p:nvPr>
            <p:ph type="body"/>
          </p:nvPr>
        </p:nvSpPr>
        <p:spPr>
          <a:xfrm>
            <a:off x="684213" y="1125538"/>
            <a:ext cx="8135937" cy="5040312"/>
          </a:xfrm>
          <a:ln/>
        </p:spPr>
        <p:txBody>
          <a:bodyPr vert="horz" wrap="square" lIns="91440" tIns="45720" rIns="91440" bIns="45720" anchor="t"/>
          <a:p>
            <a:pPr eaLnBrk="1" hangingPunct="1">
              <a:lnSpc>
                <a:spcPct val="120000"/>
              </a:lnSpc>
            </a:pPr>
            <a:r>
              <a:rPr lang="zh-CN" altLang="en-US" sz="2400" dirty="0"/>
              <a:t>多粒度封锁</a:t>
            </a:r>
            <a:r>
              <a:rPr lang="en-US" altLang="zh-CN" sz="2400" dirty="0"/>
              <a:t>(Multiple Granularity Locking)</a:t>
            </a:r>
            <a:endParaRPr lang="en-US" altLang="zh-CN" sz="2400" dirty="0"/>
          </a:p>
          <a:p>
            <a:pPr eaLnBrk="1" hangingPunct="1">
              <a:lnSpc>
                <a:spcPct val="120000"/>
              </a:lnSpc>
              <a:buNone/>
            </a:pPr>
            <a:r>
              <a:rPr lang="en-US" altLang="zh-CN" sz="2400" dirty="0"/>
              <a:t>    </a:t>
            </a:r>
            <a:r>
              <a:rPr lang="zh-CN" altLang="en-US" sz="2400" dirty="0"/>
              <a:t>在一个系统中同时支持多种封锁粒度供不同的事务选择</a:t>
            </a:r>
            <a:endParaRPr lang="en-US" altLang="zh-CN" sz="2400" dirty="0"/>
          </a:p>
          <a:p>
            <a:pPr eaLnBrk="1" hangingPunct="1">
              <a:lnSpc>
                <a:spcPct val="120000"/>
              </a:lnSpc>
              <a:buNone/>
            </a:pPr>
            <a:endParaRPr lang="zh-CN" altLang="en-US" sz="2400" dirty="0"/>
          </a:p>
          <a:p>
            <a:pPr eaLnBrk="1" hangingPunct="1">
              <a:lnSpc>
                <a:spcPct val="120000"/>
              </a:lnSpc>
            </a:pPr>
            <a:r>
              <a:rPr lang="zh-CN" altLang="en-US" sz="2400" dirty="0"/>
              <a:t>选择封锁粒度</a:t>
            </a:r>
            <a:endParaRPr lang="zh-CN" altLang="en-US" sz="2400" dirty="0"/>
          </a:p>
          <a:p>
            <a:pPr eaLnBrk="1" hangingPunct="1">
              <a:lnSpc>
                <a:spcPct val="120000"/>
              </a:lnSpc>
              <a:buNone/>
            </a:pPr>
            <a:r>
              <a:rPr lang="zh-CN" altLang="en-US" sz="2400" dirty="0"/>
              <a:t>     同时考虑封锁开销和并发度两个因素</a:t>
            </a:r>
            <a:r>
              <a:rPr lang="en-US" altLang="zh-CN" sz="2400" dirty="0"/>
              <a:t>, </a:t>
            </a:r>
            <a:r>
              <a:rPr lang="zh-CN" altLang="en-US" sz="2400" dirty="0"/>
              <a:t>适当选择封锁粒度</a:t>
            </a:r>
            <a:endParaRPr lang="zh-CN" altLang="en-US" sz="2400" dirty="0"/>
          </a:p>
          <a:p>
            <a:pPr lvl="1" eaLnBrk="1" hangingPunct="1">
              <a:lnSpc>
                <a:spcPct val="120000"/>
              </a:lnSpc>
            </a:pPr>
            <a:r>
              <a:rPr lang="zh-CN" altLang="en-US" dirty="0"/>
              <a:t>需要处理多个关系的大量元组的用户事务：以数据库为封锁单位</a:t>
            </a:r>
            <a:endParaRPr lang="zh-CN" altLang="en-US" dirty="0"/>
          </a:p>
          <a:p>
            <a:pPr lvl="1" eaLnBrk="1" hangingPunct="1">
              <a:lnSpc>
                <a:spcPct val="120000"/>
              </a:lnSpc>
            </a:pPr>
            <a:r>
              <a:rPr lang="zh-CN" altLang="en-US" dirty="0"/>
              <a:t>需要处理大量元组的用户事务：以关系为封锁单元</a:t>
            </a:r>
            <a:endParaRPr lang="zh-CN" altLang="en-US" dirty="0"/>
          </a:p>
          <a:p>
            <a:pPr lvl="1" eaLnBrk="1" hangingPunct="1">
              <a:lnSpc>
                <a:spcPct val="120000"/>
              </a:lnSpc>
            </a:pPr>
            <a:r>
              <a:rPr lang="zh-CN" altLang="en-US" dirty="0"/>
              <a:t>只处理少量元组的用户事务：以元组为封锁单位</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143000" y="5105400"/>
            <a:ext cx="7772400" cy="1143000"/>
          </a:xfrm>
          <a:ln/>
        </p:spPr>
        <p:txBody>
          <a:bodyPr vert="horz" wrap="square" lIns="91440" tIns="45720" rIns="91440" bIns="45720" anchor="ctr"/>
          <a:p>
            <a:pPr eaLnBrk="1" hangingPunct="1"/>
            <a:r>
              <a:rPr lang="en-US" altLang="zh-CN" sz="2400" dirty="0"/>
              <a:t>T1</a:t>
            </a:r>
            <a:r>
              <a:rPr lang="zh-CN" altLang="en-US" sz="2400" dirty="0"/>
              <a:t>的修改被</a:t>
            </a:r>
            <a:r>
              <a:rPr lang="en-US" altLang="zh-CN" sz="2400" dirty="0"/>
              <a:t>T2</a:t>
            </a:r>
            <a:r>
              <a:rPr lang="zh-CN" altLang="en-US" sz="2400" dirty="0"/>
              <a:t>覆盖了！</a:t>
            </a:r>
            <a:endParaRPr lang="zh-CN" altLang="en-US" dirty="0"/>
          </a:p>
        </p:txBody>
      </p:sp>
      <p:sp>
        <p:nvSpPr>
          <p:cNvPr id="11266" name="Rectangle 14"/>
          <p:cNvSpPr/>
          <p:nvPr/>
        </p:nvSpPr>
        <p:spPr>
          <a:xfrm>
            <a:off x="1908175" y="190500"/>
            <a:ext cx="5486400" cy="641350"/>
          </a:xfrm>
          <a:prstGeom prst="rect">
            <a:avLst/>
          </a:prstGeom>
          <a:noFill/>
          <a:ln w="9525">
            <a:noFill/>
          </a:ln>
        </p:spPr>
        <p:txBody>
          <a:bodyPr lIns="90000" tIns="46800" rIns="90000" bIns="46800" anchor="ctr">
            <a:spAutoFit/>
          </a:bodyPr>
          <a:p>
            <a:pPr algn="ctr">
              <a:buFont typeface="Wingdings" panose="05000000000000000000" pitchFamily="2" charset="2"/>
              <a:buNone/>
            </a:pPr>
            <a:r>
              <a:rPr lang="zh-CN" altLang="en-US" sz="3600" b="1" dirty="0">
                <a:solidFill>
                  <a:schemeClr val="bg1"/>
                </a:solidFill>
                <a:latin typeface="宋体" panose="02010600030101010101" pitchFamily="2" charset="-122"/>
                <a:ea typeface="宋体" panose="02010600030101010101" pitchFamily="2" charset="-122"/>
              </a:rPr>
              <a:t>并发控制概述（续）</a:t>
            </a:r>
            <a:endParaRPr lang="zh-CN" altLang="en-US" sz="3600" b="1" dirty="0">
              <a:solidFill>
                <a:schemeClr val="bg1"/>
              </a:solidFill>
              <a:latin typeface="宋体" panose="02010600030101010101" pitchFamily="2" charset="-122"/>
              <a:ea typeface="宋体" panose="02010600030101010101" pitchFamily="2" charset="-122"/>
            </a:endParaRPr>
          </a:p>
        </p:txBody>
      </p:sp>
      <p:sp>
        <p:nvSpPr>
          <p:cNvPr id="11267" name="Rectangle 16"/>
          <p:cNvSpPr>
            <a:spLocks noGrp="1"/>
          </p:cNvSpPr>
          <p:nvPr>
            <p:ph type="body"/>
          </p:nvPr>
        </p:nvSpPr>
        <p:spPr>
          <a:xfrm>
            <a:off x="457200" y="1052513"/>
            <a:ext cx="8291513" cy="5400675"/>
          </a:xfrm>
          <a:ln/>
        </p:spPr>
        <p:txBody>
          <a:bodyPr vert="horz" wrap="square" lIns="91440" tIns="45720" rIns="91440" bIns="45720" anchor="t"/>
          <a:p>
            <a:pPr eaLnBrk="1" hangingPunct="1">
              <a:lnSpc>
                <a:spcPct val="150000"/>
              </a:lnSpc>
              <a:spcBef>
                <a:spcPct val="0"/>
              </a:spcBef>
              <a:buNone/>
            </a:pPr>
            <a:r>
              <a:rPr lang="zh-CN" altLang="en-US" sz="2400" dirty="0"/>
              <a:t>并发操作带来数据的不一致性实例</a:t>
            </a:r>
            <a:endParaRPr lang="zh-CN" altLang="en-US" sz="2400" dirty="0"/>
          </a:p>
          <a:p>
            <a:pPr eaLnBrk="1" hangingPunct="1">
              <a:lnSpc>
                <a:spcPct val="150000"/>
              </a:lnSpc>
              <a:spcBef>
                <a:spcPct val="0"/>
              </a:spcBef>
              <a:buNone/>
            </a:pPr>
            <a:r>
              <a:rPr lang="en-US" altLang="zh-CN" sz="2400" dirty="0"/>
              <a:t>[</a:t>
            </a:r>
            <a:r>
              <a:rPr lang="zh-CN" altLang="en-US" sz="2400" dirty="0"/>
              <a:t>例</a:t>
            </a:r>
            <a:r>
              <a:rPr lang="en-US" altLang="zh-CN" sz="2400" dirty="0"/>
              <a:t>1</a:t>
            </a:r>
            <a:r>
              <a:rPr lang="zh-CN" altLang="en-US" sz="2400" dirty="0"/>
              <a:t>1.1</a:t>
            </a:r>
            <a:r>
              <a:rPr lang="en-US" altLang="zh-CN" sz="2400" dirty="0"/>
              <a:t>]</a:t>
            </a:r>
            <a:r>
              <a:rPr lang="zh-CN" altLang="en-US" sz="2400" dirty="0"/>
              <a:t>飞机订票系统中的一个活动序列 </a:t>
            </a:r>
            <a:endParaRPr lang="zh-CN" altLang="en-US" sz="2400" dirty="0"/>
          </a:p>
          <a:p>
            <a:pPr lvl="1" eaLnBrk="1" hangingPunct="1">
              <a:lnSpc>
                <a:spcPct val="150000"/>
              </a:lnSpc>
              <a:buNone/>
            </a:pPr>
            <a:r>
              <a:rPr lang="zh-CN" altLang="en-US" sz="2200" dirty="0"/>
              <a:t>① 甲售票点</a:t>
            </a:r>
            <a:r>
              <a:rPr lang="en-US" altLang="zh-CN" sz="2200" dirty="0"/>
              <a:t>(</a:t>
            </a:r>
            <a:r>
              <a:rPr lang="zh-CN" altLang="en-US" sz="2200" dirty="0"/>
              <a:t>事务</a:t>
            </a:r>
            <a:r>
              <a:rPr lang="en-US" altLang="zh-CN" sz="2200" dirty="0"/>
              <a:t>T</a:t>
            </a:r>
            <a:r>
              <a:rPr lang="en-US" altLang="zh-CN" sz="2200" baseline="-25000" dirty="0"/>
              <a:t>1</a:t>
            </a:r>
            <a:r>
              <a:rPr lang="en-US" altLang="zh-CN" sz="2200" dirty="0"/>
              <a:t>)</a:t>
            </a:r>
            <a:r>
              <a:rPr lang="zh-CN" altLang="en-US" sz="2200" dirty="0"/>
              <a:t>读出某航班的机票余额</a:t>
            </a:r>
            <a:r>
              <a:rPr lang="en-US" altLang="zh-CN" sz="2200" dirty="0"/>
              <a:t>A</a:t>
            </a:r>
            <a:r>
              <a:rPr lang="zh-CN" altLang="en-US" sz="2200" dirty="0"/>
              <a:t>，设</a:t>
            </a:r>
            <a:r>
              <a:rPr lang="en-US" altLang="zh-CN" sz="2200" dirty="0"/>
              <a:t>A=16</a:t>
            </a:r>
            <a:r>
              <a:rPr lang="zh-CN" altLang="en-US" sz="2200" dirty="0"/>
              <a:t>；</a:t>
            </a:r>
            <a:endParaRPr lang="zh-CN" altLang="en-US" sz="2200" dirty="0"/>
          </a:p>
          <a:p>
            <a:pPr lvl="1" eaLnBrk="1" hangingPunct="1">
              <a:lnSpc>
                <a:spcPct val="150000"/>
              </a:lnSpc>
              <a:buNone/>
            </a:pPr>
            <a:r>
              <a:rPr lang="zh-CN" altLang="en-US" sz="2200" dirty="0"/>
              <a:t>② 乙售票点</a:t>
            </a:r>
            <a:r>
              <a:rPr lang="en-US" altLang="zh-CN" sz="2200" dirty="0"/>
              <a:t>(</a:t>
            </a:r>
            <a:r>
              <a:rPr lang="zh-CN" altLang="en-US" sz="2200" dirty="0"/>
              <a:t>事务</a:t>
            </a:r>
            <a:r>
              <a:rPr lang="en-US" altLang="zh-CN" sz="2200" dirty="0"/>
              <a:t>T</a:t>
            </a:r>
            <a:r>
              <a:rPr lang="en-US" altLang="zh-CN" sz="2200" baseline="-25000" dirty="0"/>
              <a:t>2</a:t>
            </a:r>
            <a:r>
              <a:rPr lang="en-US" altLang="zh-CN" sz="2200" dirty="0"/>
              <a:t>)</a:t>
            </a:r>
            <a:r>
              <a:rPr lang="zh-CN" altLang="en-US" sz="2200" dirty="0"/>
              <a:t>读出同一航班的机票余额</a:t>
            </a:r>
            <a:r>
              <a:rPr lang="en-US" altLang="zh-CN" sz="2200" dirty="0"/>
              <a:t>A</a:t>
            </a:r>
            <a:r>
              <a:rPr lang="zh-CN" altLang="en-US" sz="2200" dirty="0"/>
              <a:t>，也为</a:t>
            </a:r>
            <a:r>
              <a:rPr lang="en-US" altLang="zh-CN" sz="2200" dirty="0"/>
              <a:t>16</a:t>
            </a:r>
            <a:r>
              <a:rPr lang="zh-CN" altLang="en-US" sz="2200" dirty="0"/>
              <a:t>；</a:t>
            </a:r>
            <a:endParaRPr lang="zh-CN" altLang="en-US" sz="2200" dirty="0"/>
          </a:p>
          <a:p>
            <a:pPr lvl="1" eaLnBrk="1" hangingPunct="1">
              <a:lnSpc>
                <a:spcPct val="150000"/>
              </a:lnSpc>
              <a:buNone/>
            </a:pPr>
            <a:r>
              <a:rPr lang="zh-CN" altLang="en-US" sz="2200" dirty="0"/>
              <a:t>③ 甲售票点卖出一张机票，修改余额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a:t>
            </a:r>
            <a:endParaRPr lang="zh-CN" altLang="en-US" sz="2200" dirty="0"/>
          </a:p>
          <a:p>
            <a:pPr lvl="1" eaLnBrk="1" hangingPunct="1">
              <a:lnSpc>
                <a:spcPct val="150000"/>
              </a:lnSpc>
              <a:buNone/>
            </a:pPr>
            <a:r>
              <a:rPr lang="zh-CN" altLang="en-US" sz="2200" dirty="0"/>
              <a:t>④ 乙售票点也卖出一张机票，修改余额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 </a:t>
            </a:r>
            <a:endParaRPr lang="zh-CN" altLang="en-US" sz="2200" dirty="0"/>
          </a:p>
          <a:p>
            <a:pPr lvl="1" eaLnBrk="1" hangingPunct="1">
              <a:lnSpc>
                <a:spcPct val="150000"/>
              </a:lnSpc>
            </a:pPr>
            <a:r>
              <a:rPr lang="zh-CN" altLang="en-US" sz="2200" dirty="0"/>
              <a:t>结果明明卖出两张机票，数据库中机票余额只减少</a:t>
            </a:r>
            <a:r>
              <a:rPr lang="en-US" altLang="zh-CN" sz="2200" dirty="0"/>
              <a:t>1 </a:t>
            </a:r>
            <a:endParaRPr lang="en-US" altLang="zh-CN" sz="2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solidFill>
                  <a:srgbClr val="00B050"/>
                </a:solidFill>
              </a:rPr>
              <a:t>11.7.1 </a:t>
            </a:r>
            <a:r>
              <a:rPr lang="zh-CN" altLang="en-US" dirty="0">
                <a:solidFill>
                  <a:srgbClr val="00B050"/>
                </a:solidFill>
              </a:rPr>
              <a:t>多粒度封锁</a:t>
            </a:r>
            <a:endParaRPr lang="zh-CN" altLang="en-US" dirty="0">
              <a:solidFill>
                <a:srgbClr val="00B050"/>
              </a:solidFill>
            </a:endParaRPr>
          </a:p>
          <a:p>
            <a:pPr marL="0" indent="0" eaLnBrk="1" hangingPunct="1">
              <a:buNone/>
            </a:pPr>
            <a:endParaRPr lang="en-US" altLang="zh-CN" dirty="0"/>
          </a:p>
          <a:p>
            <a:pPr marL="0" indent="0" eaLnBrk="1" hangingPunct="1">
              <a:buNone/>
            </a:pPr>
            <a:r>
              <a:rPr lang="en-US" altLang="zh-CN" dirty="0"/>
              <a:t>11.7.2 </a:t>
            </a:r>
            <a:r>
              <a:rPr lang="zh-CN" altLang="en-US" dirty="0"/>
              <a:t>意向锁</a:t>
            </a:r>
            <a:endParaRPr lang="zh-CN" altLang="en-US" dirty="0"/>
          </a:p>
        </p:txBody>
      </p:sp>
      <p:sp>
        <p:nvSpPr>
          <p:cNvPr id="94210"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11.7 </a:t>
            </a:r>
            <a:r>
              <a:rPr lang="zh-CN" altLang="en-US" sz="3600" b="1" dirty="0">
                <a:solidFill>
                  <a:schemeClr val="bg1"/>
                </a:solidFill>
                <a:latin typeface="Arial" panose="020B0604020202020204" pitchFamily="34" charset="0"/>
                <a:ea typeface="宋体" panose="02010600030101010101" pitchFamily="2" charset="-122"/>
              </a:rPr>
              <a:t>封锁的粒度</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en-US" altLang="zh-CN" sz="3600" dirty="0"/>
              <a:t>11.7.1 </a:t>
            </a:r>
            <a:r>
              <a:rPr lang="zh-CN" altLang="en-US" sz="3600" dirty="0"/>
              <a:t>多粒度封锁</a:t>
            </a:r>
            <a:endParaRPr lang="zh-CN" altLang="en-US" sz="3600" dirty="0"/>
          </a:p>
        </p:txBody>
      </p:sp>
      <p:sp>
        <p:nvSpPr>
          <p:cNvPr id="95234"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90000"/>
              </a:lnSpc>
            </a:pPr>
            <a:r>
              <a:rPr lang="zh-CN" altLang="en-US" dirty="0"/>
              <a:t>多粒度树</a:t>
            </a:r>
            <a:endParaRPr lang="zh-CN" altLang="en-US" dirty="0"/>
          </a:p>
          <a:p>
            <a:pPr lvl="1" eaLnBrk="1" hangingPunct="1">
              <a:lnSpc>
                <a:spcPct val="190000"/>
              </a:lnSpc>
              <a:spcBef>
                <a:spcPct val="60000"/>
              </a:spcBef>
            </a:pPr>
            <a:r>
              <a:rPr lang="zh-CN" altLang="en-US" dirty="0"/>
              <a:t>以树形结构来表示多级封锁粒度</a:t>
            </a:r>
            <a:endParaRPr lang="zh-CN" altLang="en-US" dirty="0"/>
          </a:p>
          <a:p>
            <a:pPr lvl="1" eaLnBrk="1" hangingPunct="1">
              <a:lnSpc>
                <a:spcPct val="190000"/>
              </a:lnSpc>
              <a:spcBef>
                <a:spcPct val="60000"/>
              </a:spcBef>
            </a:pPr>
            <a:r>
              <a:rPr lang="zh-CN" altLang="en-US" dirty="0"/>
              <a:t>根结点是整个数据库，表示最大的数据粒度</a:t>
            </a:r>
            <a:endParaRPr lang="zh-CN" altLang="en-US" dirty="0"/>
          </a:p>
          <a:p>
            <a:pPr lvl="1" eaLnBrk="1" hangingPunct="1">
              <a:lnSpc>
                <a:spcPct val="190000"/>
              </a:lnSpc>
              <a:spcBef>
                <a:spcPct val="60000"/>
              </a:spcBef>
            </a:pPr>
            <a:r>
              <a:rPr lang="zh-CN" altLang="en-US" dirty="0"/>
              <a:t>叶结点表示最小的数据粒度</a:t>
            </a:r>
            <a:endParaRPr lang="zh-CN" altLang="en-US" dirty="0"/>
          </a:p>
          <a:p>
            <a:pPr lvl="3" eaLnBrk="1" hangingPunct="1">
              <a:lnSpc>
                <a:spcPct val="90000"/>
              </a:lnSpc>
            </a:pPr>
            <a:endParaRPr lang="zh-CN" altLang="en-US" sz="2400" dirty="0"/>
          </a:p>
          <a:p>
            <a:pPr eaLnBrk="1" hangingPunct="1">
              <a:lnSpc>
                <a:spcPct val="90000"/>
              </a:lnSpc>
              <a:buNone/>
            </a:pPr>
            <a:r>
              <a:rPr lang="zh-CN" altLang="en-US" sz="2400" dirty="0"/>
              <a:t>    </a:t>
            </a:r>
            <a:endParaRPr lang="zh-CN"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多粒度封锁（续）</a:t>
            </a:r>
            <a:endParaRPr lang="zh-CN" altLang="en-US" sz="3600" dirty="0"/>
          </a:p>
        </p:txBody>
      </p:sp>
      <p:sp>
        <p:nvSpPr>
          <p:cNvPr id="96258" name="Rectangle 3"/>
          <p:cNvSpPr>
            <a:spLocks noGrp="1"/>
          </p:cNvSpPr>
          <p:nvPr>
            <p:ph type="body"/>
          </p:nvPr>
        </p:nvSpPr>
        <p:spPr>
          <a:xfrm>
            <a:off x="457200" y="1196975"/>
            <a:ext cx="8229600" cy="4840288"/>
          </a:xfrm>
          <a:ln/>
        </p:spPr>
        <p:txBody>
          <a:bodyPr vert="horz" wrap="square" lIns="91440" tIns="45720" rIns="91440" bIns="45720" anchor="t"/>
          <a:p>
            <a:pPr eaLnBrk="1" hangingPunct="1">
              <a:lnSpc>
                <a:spcPct val="130000"/>
              </a:lnSpc>
              <a:buNone/>
            </a:pPr>
            <a:r>
              <a:rPr lang="zh-CN" altLang="en-US" sz="2400" dirty="0"/>
              <a:t>例：三级粒度树。根结点为数据库，数据库的子结点为关系，关系的子结点为元组。</a:t>
            </a:r>
            <a:endParaRPr lang="zh-CN" altLang="en-US" sz="2400" dirty="0"/>
          </a:p>
        </p:txBody>
      </p:sp>
      <p:grpSp>
        <p:nvGrpSpPr>
          <p:cNvPr id="96259" name="Group 4"/>
          <p:cNvGrpSpPr/>
          <p:nvPr/>
        </p:nvGrpSpPr>
        <p:grpSpPr>
          <a:xfrm>
            <a:off x="2286000" y="2913063"/>
            <a:ext cx="5257800" cy="2536825"/>
            <a:chOff x="0" y="0"/>
            <a:chExt cx="3183" cy="1829"/>
          </a:xfrm>
        </p:grpSpPr>
        <p:sp>
          <p:nvSpPr>
            <p:cNvPr id="96260" name="Line 5"/>
            <p:cNvSpPr/>
            <p:nvPr/>
          </p:nvSpPr>
          <p:spPr>
            <a:xfrm flipH="1">
              <a:off x="779" y="370"/>
              <a:ext cx="510" cy="381"/>
            </a:xfrm>
            <a:prstGeom prst="line">
              <a:avLst/>
            </a:prstGeom>
            <a:ln w="6350" cap="flat" cmpd="sng">
              <a:solidFill>
                <a:srgbClr val="000000"/>
              </a:solidFill>
              <a:prstDash val="solid"/>
              <a:round/>
              <a:headEnd type="none" w="med" len="med"/>
              <a:tailEnd type="stealth" w="sm" len="sm"/>
            </a:ln>
          </p:spPr>
        </p:sp>
        <p:sp>
          <p:nvSpPr>
            <p:cNvPr id="96261" name="Line 6"/>
            <p:cNvSpPr/>
            <p:nvPr/>
          </p:nvSpPr>
          <p:spPr>
            <a:xfrm>
              <a:off x="1529" y="370"/>
              <a:ext cx="645" cy="366"/>
            </a:xfrm>
            <a:prstGeom prst="line">
              <a:avLst/>
            </a:prstGeom>
            <a:ln w="6350" cap="flat" cmpd="sng">
              <a:solidFill>
                <a:srgbClr val="000000"/>
              </a:solidFill>
              <a:prstDash val="solid"/>
              <a:round/>
              <a:headEnd type="none" w="med" len="med"/>
              <a:tailEnd type="stealth" w="sm" len="sm"/>
            </a:ln>
          </p:spPr>
        </p:sp>
        <p:sp>
          <p:nvSpPr>
            <p:cNvPr id="96262" name="Line 7"/>
            <p:cNvSpPr/>
            <p:nvPr/>
          </p:nvSpPr>
          <p:spPr>
            <a:xfrm flipH="1">
              <a:off x="314" y="1055"/>
              <a:ext cx="345" cy="436"/>
            </a:xfrm>
            <a:prstGeom prst="line">
              <a:avLst/>
            </a:prstGeom>
            <a:ln w="6350" cap="flat" cmpd="sng">
              <a:solidFill>
                <a:srgbClr val="000000"/>
              </a:solidFill>
              <a:prstDash val="solid"/>
              <a:round/>
              <a:headEnd type="none" w="med" len="med"/>
              <a:tailEnd type="stealth" w="sm" len="sm"/>
            </a:ln>
          </p:spPr>
        </p:sp>
        <p:sp>
          <p:nvSpPr>
            <p:cNvPr id="96263" name="Line 8"/>
            <p:cNvSpPr/>
            <p:nvPr/>
          </p:nvSpPr>
          <p:spPr>
            <a:xfrm>
              <a:off x="824" y="1053"/>
              <a:ext cx="330" cy="443"/>
            </a:xfrm>
            <a:prstGeom prst="line">
              <a:avLst/>
            </a:prstGeom>
            <a:ln w="6350" cap="flat" cmpd="sng">
              <a:solidFill>
                <a:srgbClr val="000000"/>
              </a:solidFill>
              <a:prstDash val="solid"/>
              <a:round/>
              <a:headEnd type="none" w="med" len="med"/>
              <a:tailEnd type="stealth" w="sm" len="sm"/>
            </a:ln>
          </p:spPr>
        </p:sp>
        <p:sp>
          <p:nvSpPr>
            <p:cNvPr id="96264" name="Line 9"/>
            <p:cNvSpPr/>
            <p:nvPr/>
          </p:nvSpPr>
          <p:spPr>
            <a:xfrm flipH="1">
              <a:off x="1754" y="1079"/>
              <a:ext cx="315" cy="390"/>
            </a:xfrm>
            <a:prstGeom prst="line">
              <a:avLst/>
            </a:prstGeom>
            <a:ln w="6350" cap="flat" cmpd="sng">
              <a:solidFill>
                <a:srgbClr val="000000"/>
              </a:solidFill>
              <a:prstDash val="solid"/>
              <a:round/>
              <a:headEnd type="none" w="med" len="med"/>
              <a:tailEnd type="stealth" w="sm" len="sm"/>
            </a:ln>
          </p:spPr>
        </p:sp>
        <p:sp>
          <p:nvSpPr>
            <p:cNvPr id="96265" name="Line 10"/>
            <p:cNvSpPr/>
            <p:nvPr/>
          </p:nvSpPr>
          <p:spPr>
            <a:xfrm>
              <a:off x="2309" y="1090"/>
              <a:ext cx="375" cy="379"/>
            </a:xfrm>
            <a:prstGeom prst="line">
              <a:avLst/>
            </a:prstGeom>
            <a:ln w="6350" cap="flat" cmpd="sng">
              <a:solidFill>
                <a:srgbClr val="000000"/>
              </a:solidFill>
              <a:prstDash val="solid"/>
              <a:round/>
              <a:headEnd type="none" w="med" len="med"/>
              <a:tailEnd type="stealth" w="sm" len="sm"/>
            </a:ln>
          </p:spPr>
        </p:sp>
        <p:sp>
          <p:nvSpPr>
            <p:cNvPr id="96266" name="Text Box 11"/>
            <p:cNvSpPr txBox="1"/>
            <p:nvPr/>
          </p:nvSpPr>
          <p:spPr>
            <a:xfrm>
              <a:off x="1068" y="0"/>
              <a:ext cx="795" cy="420"/>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数据库</a:t>
              </a:r>
              <a:endParaRPr lang="zh-CN" altLang="en-US" sz="2400" b="1" dirty="0">
                <a:latin typeface="Times New Roman" panose="02020603050405020304" pitchFamily="18" charset="0"/>
                <a:ea typeface="宋体" panose="02010600030101010101" pitchFamily="2" charset="-122"/>
              </a:endParaRPr>
            </a:p>
          </p:txBody>
        </p:sp>
        <p:sp>
          <p:nvSpPr>
            <p:cNvPr id="96267" name="Text Box 12"/>
            <p:cNvSpPr txBox="1"/>
            <p:nvPr/>
          </p:nvSpPr>
          <p:spPr>
            <a:xfrm>
              <a:off x="1818" y="690"/>
              <a:ext cx="810" cy="375"/>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关系</a:t>
              </a:r>
              <a:r>
                <a:rPr lang="en-US" altLang="zh-CN" sz="2400" b="1" dirty="0">
                  <a:latin typeface="Times New Roman" panose="02020603050405020304" pitchFamily="18" charset="0"/>
                  <a:ea typeface="宋体" panose="02010600030101010101" pitchFamily="2" charset="-122"/>
                </a:rPr>
                <a:t>R</a:t>
              </a:r>
              <a:r>
                <a:rPr lang="en-US" altLang="zh-CN" sz="2400" b="1" i="1" baseline="-25000" dirty="0">
                  <a:latin typeface="Times New Roman" panose="02020603050405020304" pitchFamily="18" charset="0"/>
                  <a:ea typeface="宋体" panose="02010600030101010101" pitchFamily="2" charset="-122"/>
                </a:rPr>
                <a:t>n</a:t>
              </a:r>
              <a:endParaRPr lang="en-US" altLang="zh-CN" sz="2400" b="1" dirty="0">
                <a:latin typeface="Times New Roman" panose="02020603050405020304" pitchFamily="18" charset="0"/>
                <a:ea typeface="宋体" panose="02010600030101010101" pitchFamily="2" charset="-122"/>
              </a:endParaRPr>
            </a:p>
          </p:txBody>
        </p:sp>
        <p:sp>
          <p:nvSpPr>
            <p:cNvPr id="96268" name="Text Box 13"/>
            <p:cNvSpPr txBox="1"/>
            <p:nvPr/>
          </p:nvSpPr>
          <p:spPr>
            <a:xfrm>
              <a:off x="363" y="690"/>
              <a:ext cx="930" cy="600"/>
            </a:xfrm>
            <a:prstGeom prst="rect">
              <a:avLst/>
            </a:prstGeom>
            <a:noFill/>
            <a:ln w="9525">
              <a:noFill/>
            </a:ln>
          </p:spPr>
          <p:txBody>
            <a:bodyPr anchor="t"/>
            <a:p>
              <a:pPr algn="ctr">
                <a:lnSpc>
                  <a:spcPct val="96000"/>
                </a:lnSpc>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关系</a:t>
              </a:r>
              <a:r>
                <a:rPr lang="en-US" altLang="zh-CN" sz="2000" b="1" dirty="0">
                  <a:latin typeface="Times New Roman" panose="02020603050405020304" pitchFamily="18" charset="0"/>
                  <a:ea typeface="宋体" panose="02010600030101010101" pitchFamily="2" charset="-122"/>
                </a:rPr>
                <a:t>R</a:t>
              </a:r>
              <a:r>
                <a:rPr lang="en-US" altLang="zh-CN" sz="2000" b="1" baseline="-25000"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96269" name="Text Box 14"/>
            <p:cNvSpPr txBox="1"/>
            <p:nvPr/>
          </p:nvSpPr>
          <p:spPr>
            <a:xfrm>
              <a:off x="0" y="1380"/>
              <a:ext cx="630" cy="390"/>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元组</a:t>
              </a:r>
              <a:endParaRPr lang="zh-CN" altLang="en-US" sz="2400" b="1" dirty="0">
                <a:latin typeface="Times New Roman" panose="02020603050405020304" pitchFamily="18" charset="0"/>
                <a:ea typeface="宋体" panose="02010600030101010101" pitchFamily="2" charset="-122"/>
              </a:endParaRPr>
            </a:p>
          </p:txBody>
        </p:sp>
        <p:sp>
          <p:nvSpPr>
            <p:cNvPr id="96270" name="Text Box 15"/>
            <p:cNvSpPr txBox="1"/>
            <p:nvPr/>
          </p:nvSpPr>
          <p:spPr>
            <a:xfrm>
              <a:off x="2388" y="1380"/>
              <a:ext cx="795" cy="435"/>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元组</a:t>
              </a:r>
              <a:endParaRPr lang="zh-CN" altLang="en-US" sz="2400" b="1" dirty="0">
                <a:latin typeface="Times New Roman" panose="02020603050405020304" pitchFamily="18" charset="0"/>
                <a:ea typeface="宋体" panose="02010600030101010101" pitchFamily="2" charset="-122"/>
              </a:endParaRPr>
            </a:p>
          </p:txBody>
        </p:sp>
        <p:sp>
          <p:nvSpPr>
            <p:cNvPr id="96271" name="Text Box 16"/>
            <p:cNvSpPr txBox="1"/>
            <p:nvPr/>
          </p:nvSpPr>
          <p:spPr>
            <a:xfrm>
              <a:off x="810" y="1398"/>
              <a:ext cx="630" cy="390"/>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元组</a:t>
              </a:r>
              <a:endParaRPr lang="zh-CN" altLang="en-US" sz="2400" b="1" dirty="0">
                <a:latin typeface="Times New Roman" panose="02020603050405020304" pitchFamily="18" charset="0"/>
                <a:ea typeface="宋体" panose="02010600030101010101" pitchFamily="2" charset="-122"/>
              </a:endParaRPr>
            </a:p>
          </p:txBody>
        </p:sp>
        <p:sp>
          <p:nvSpPr>
            <p:cNvPr id="96272" name="Text Box 17"/>
            <p:cNvSpPr txBox="1"/>
            <p:nvPr/>
          </p:nvSpPr>
          <p:spPr>
            <a:xfrm>
              <a:off x="1455" y="1398"/>
              <a:ext cx="630" cy="390"/>
            </a:xfrm>
            <a:prstGeom prst="rect">
              <a:avLst/>
            </a:prstGeom>
            <a:noFill/>
            <a:ln w="9525">
              <a:noFill/>
            </a:ln>
          </p:spPr>
          <p:txBody>
            <a:bodyPr anchor="t"/>
            <a:p>
              <a:pPr algn="ctr">
                <a:lnSpc>
                  <a:spcPct val="96000"/>
                </a:lnSpc>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元组</a:t>
              </a:r>
              <a:endParaRPr lang="zh-CN" altLang="en-US" sz="2400" b="1" dirty="0">
                <a:latin typeface="Times New Roman" panose="02020603050405020304" pitchFamily="18" charset="0"/>
                <a:ea typeface="宋体" panose="02010600030101010101" pitchFamily="2" charset="-122"/>
              </a:endParaRPr>
            </a:p>
          </p:txBody>
        </p:sp>
        <p:sp>
          <p:nvSpPr>
            <p:cNvPr id="96273" name="Text Box 18"/>
            <p:cNvSpPr txBox="1"/>
            <p:nvPr/>
          </p:nvSpPr>
          <p:spPr>
            <a:xfrm>
              <a:off x="1245" y="780"/>
              <a:ext cx="1170" cy="615"/>
            </a:xfrm>
            <a:prstGeom prst="rect">
              <a:avLst/>
            </a:prstGeom>
            <a:noFill/>
            <a:ln w="9525">
              <a:noFill/>
            </a:ln>
          </p:spPr>
          <p:txBody>
            <a:bodyPr anchor="t"/>
            <a:p>
              <a:pPr algn="just">
                <a:lnSpc>
                  <a:spcPct val="96000"/>
                </a:lnSpc>
                <a:buFont typeface="Wingdings" panose="05000000000000000000" pitchFamily="2" charset="2"/>
                <a:buNone/>
              </a:pPr>
              <a:endParaRPr lang="zh-CN" altLang="zh-CN" sz="700" b="1" dirty="0">
                <a:latin typeface="Times New Roman" panose="02020603050405020304" pitchFamily="18" charset="0"/>
                <a:ea typeface="宋体" panose="02010600030101010101" pitchFamily="2" charset="-122"/>
              </a:endParaRPr>
            </a:p>
          </p:txBody>
        </p:sp>
        <p:sp>
          <p:nvSpPr>
            <p:cNvPr id="96274" name="Text Box 19"/>
            <p:cNvSpPr txBox="1"/>
            <p:nvPr/>
          </p:nvSpPr>
          <p:spPr>
            <a:xfrm>
              <a:off x="1218" y="705"/>
              <a:ext cx="810" cy="314"/>
            </a:xfrm>
            <a:prstGeom prst="rect">
              <a:avLst/>
            </a:prstGeom>
            <a:noFill/>
            <a:ln w="9525">
              <a:noFill/>
            </a:ln>
          </p:spPr>
          <p:txBody>
            <a:bodyPr anchor="t"/>
            <a:p>
              <a:pPr algn="just">
                <a:lnSpc>
                  <a:spcPct val="96000"/>
                </a:lnSpc>
                <a:buFont typeface="Wingdings" panose="05000000000000000000" pitchFamily="2" charset="2"/>
                <a:buNone/>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96275" name="Text Box 20"/>
            <p:cNvSpPr txBox="1"/>
            <p:nvPr/>
          </p:nvSpPr>
          <p:spPr>
            <a:xfrm>
              <a:off x="1908" y="1395"/>
              <a:ext cx="810" cy="434"/>
            </a:xfrm>
            <a:prstGeom prst="rect">
              <a:avLst/>
            </a:prstGeom>
            <a:noFill/>
            <a:ln w="9525">
              <a:noFill/>
            </a:ln>
          </p:spPr>
          <p:txBody>
            <a:bodyPr anchor="t"/>
            <a:p>
              <a:pPr algn="just">
                <a:lnSpc>
                  <a:spcPct val="96000"/>
                </a:lnSpc>
                <a:buFont typeface="Wingdings" panose="05000000000000000000" pitchFamily="2" charset="2"/>
                <a:buNone/>
              </a:pPr>
              <a:r>
                <a:rPr lang="en-US" altLang="zh-CN" sz="2000" b="1" dirty="0">
                  <a:latin typeface="宋体" panose="02010600030101010101" pitchFamily="2" charset="-122"/>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96276" name="Text Box 21"/>
            <p:cNvSpPr txBox="1"/>
            <p:nvPr/>
          </p:nvSpPr>
          <p:spPr>
            <a:xfrm>
              <a:off x="393" y="1395"/>
              <a:ext cx="810" cy="314"/>
            </a:xfrm>
            <a:prstGeom prst="rect">
              <a:avLst/>
            </a:prstGeom>
            <a:noFill/>
            <a:ln w="9525">
              <a:noFill/>
            </a:ln>
          </p:spPr>
          <p:txBody>
            <a:bodyPr anchor="t"/>
            <a:p>
              <a:pPr algn="just">
                <a:lnSpc>
                  <a:spcPct val="96000"/>
                </a:lnSpc>
                <a:buFont typeface="Wingdings" panose="05000000000000000000" pitchFamily="2" charset="2"/>
                <a:buNone/>
              </a:pPr>
              <a:r>
                <a:rPr lang="en-US" altLang="zh-CN" sz="2000" b="1" dirty="0">
                  <a:latin typeface="宋体" panose="02010600030101010101" pitchFamily="2" charset="-122"/>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grpSp>
      <p:sp>
        <p:nvSpPr>
          <p:cNvPr id="96277" name="Text Box 22"/>
          <p:cNvSpPr txBox="1"/>
          <p:nvPr/>
        </p:nvSpPr>
        <p:spPr>
          <a:xfrm>
            <a:off x="4211638" y="5589588"/>
            <a:ext cx="1335087" cy="366712"/>
          </a:xfrm>
          <a:prstGeom prst="rect">
            <a:avLst/>
          </a:prstGeom>
          <a:noFill/>
          <a:ln w="9525">
            <a:noFill/>
          </a:ln>
        </p:spPr>
        <p:txBody>
          <a:bodyPr wrap="none" anchor="t">
            <a:spAutoFit/>
          </a:bodyPr>
          <a:p>
            <a:pPr marL="342900" indent="-342900"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三级粒度树</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多粒度封锁协议</a:t>
            </a:r>
            <a:endParaRPr lang="zh-CN" altLang="en-US" sz="3600" dirty="0"/>
          </a:p>
        </p:txBody>
      </p:sp>
      <p:sp>
        <p:nvSpPr>
          <p:cNvPr id="97282"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50000"/>
              </a:lnSpc>
            </a:pPr>
            <a:r>
              <a:rPr lang="zh-CN" altLang="en-US" dirty="0"/>
              <a:t>允许多粒度树中的每个结点被独立地加锁</a:t>
            </a:r>
            <a:endParaRPr lang="zh-CN" altLang="en-US" dirty="0"/>
          </a:p>
          <a:p>
            <a:pPr eaLnBrk="1" hangingPunct="1">
              <a:lnSpc>
                <a:spcPct val="150000"/>
              </a:lnSpc>
              <a:spcBef>
                <a:spcPct val="60000"/>
              </a:spcBef>
            </a:pPr>
            <a:r>
              <a:rPr lang="zh-CN" altLang="en-US" dirty="0"/>
              <a:t>对一个结点加锁意味着这个结点的所有后裔结点也被加以同样类型的锁</a:t>
            </a:r>
            <a:endParaRPr lang="zh-CN" altLang="en-US" dirty="0"/>
          </a:p>
          <a:p>
            <a:pPr eaLnBrk="1" hangingPunct="1">
              <a:lnSpc>
                <a:spcPct val="150000"/>
              </a:lnSpc>
              <a:spcBef>
                <a:spcPct val="60000"/>
              </a:spcBef>
            </a:pPr>
            <a:r>
              <a:rPr lang="zh-CN" altLang="en-US" dirty="0"/>
              <a:t>在多粒度封锁中一个数据对象可能以两种方式封锁：</a:t>
            </a:r>
            <a:r>
              <a:rPr lang="zh-CN" altLang="en-US" dirty="0">
                <a:solidFill>
                  <a:srgbClr val="FF00FF"/>
                </a:solidFill>
              </a:rPr>
              <a:t>显式封锁和隐式封锁</a:t>
            </a:r>
            <a:endParaRPr lang="zh-CN" altLang="en-US" sz="3200" dirty="0">
              <a:solidFill>
                <a:srgbClr val="FF00F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显式封锁和隐式封锁</a:t>
            </a:r>
            <a:endParaRPr lang="zh-CN" altLang="en-US" sz="3600" dirty="0"/>
          </a:p>
        </p:txBody>
      </p:sp>
      <p:sp>
        <p:nvSpPr>
          <p:cNvPr id="98306"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40000"/>
              </a:lnSpc>
            </a:pPr>
            <a:r>
              <a:rPr lang="zh-CN" altLang="en-US" dirty="0"/>
              <a:t>显式封锁</a:t>
            </a:r>
            <a:r>
              <a:rPr lang="en-US" altLang="zh-CN" dirty="0"/>
              <a:t>: </a:t>
            </a:r>
            <a:r>
              <a:rPr lang="zh-CN" altLang="en-US" dirty="0"/>
              <a:t>直接加到数据对象上的封锁</a:t>
            </a:r>
            <a:endParaRPr lang="zh-CN" altLang="en-US" dirty="0"/>
          </a:p>
          <a:p>
            <a:pPr eaLnBrk="1" hangingPunct="1">
              <a:lnSpc>
                <a:spcPct val="140000"/>
              </a:lnSpc>
              <a:spcBef>
                <a:spcPct val="60000"/>
              </a:spcBef>
            </a:pPr>
            <a:r>
              <a:rPr lang="zh-CN" altLang="en-US" dirty="0"/>
              <a:t>隐式封锁</a:t>
            </a:r>
            <a:r>
              <a:rPr lang="en-US" altLang="zh-CN" dirty="0"/>
              <a:t>:</a:t>
            </a:r>
            <a:r>
              <a:rPr lang="zh-CN" altLang="en-US" dirty="0"/>
              <a:t>是该数据对象没有独立加锁，是由于其上级结点加锁而使该数据对象加上了锁</a:t>
            </a:r>
            <a:endParaRPr lang="zh-CN" altLang="en-US" dirty="0"/>
          </a:p>
          <a:p>
            <a:pPr eaLnBrk="1" hangingPunct="1">
              <a:lnSpc>
                <a:spcPct val="140000"/>
              </a:lnSpc>
              <a:spcBef>
                <a:spcPct val="60000"/>
              </a:spcBef>
            </a:pPr>
            <a:r>
              <a:rPr lang="zh-CN" altLang="en-US" dirty="0"/>
              <a:t>显式封锁和隐式封锁的效果是一样的</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显式封锁和隐式封锁（续）</a:t>
            </a:r>
            <a:endParaRPr lang="zh-CN" altLang="en-US" sz="3600" dirty="0"/>
          </a:p>
        </p:txBody>
      </p:sp>
      <p:sp>
        <p:nvSpPr>
          <p:cNvPr id="99330" name="Rectangle 3"/>
          <p:cNvSpPr>
            <a:spLocks noGrp="1"/>
          </p:cNvSpPr>
          <p:nvPr>
            <p:ph type="body"/>
          </p:nvPr>
        </p:nvSpPr>
        <p:spPr>
          <a:xfrm>
            <a:off x="457200" y="981075"/>
            <a:ext cx="8229600" cy="4999038"/>
          </a:xfrm>
          <a:ln/>
        </p:spPr>
        <p:txBody>
          <a:bodyPr vert="horz" wrap="square" lIns="91440" tIns="45720" rIns="91440" bIns="45720" anchor="t"/>
          <a:p>
            <a:pPr eaLnBrk="1" hangingPunct="1">
              <a:lnSpc>
                <a:spcPct val="160000"/>
              </a:lnSpc>
            </a:pPr>
            <a:r>
              <a:rPr lang="zh-CN" altLang="en-US" dirty="0"/>
              <a:t>系统检查封锁冲突时</a:t>
            </a:r>
            <a:endParaRPr lang="zh-CN" altLang="en-US" dirty="0"/>
          </a:p>
          <a:p>
            <a:pPr lvl="1" eaLnBrk="1" hangingPunct="1">
              <a:lnSpc>
                <a:spcPct val="160000"/>
              </a:lnSpc>
            </a:pPr>
            <a:r>
              <a:rPr lang="zh-CN" altLang="en-US" dirty="0"/>
              <a:t>要检查显式封锁</a:t>
            </a:r>
            <a:endParaRPr lang="zh-CN" altLang="en-US" dirty="0"/>
          </a:p>
          <a:p>
            <a:pPr lvl="1" eaLnBrk="1" hangingPunct="1">
              <a:lnSpc>
                <a:spcPct val="160000"/>
              </a:lnSpc>
            </a:pPr>
            <a:r>
              <a:rPr lang="zh-CN" altLang="en-US" dirty="0"/>
              <a:t>还要检查隐式封锁</a:t>
            </a:r>
            <a:endParaRPr lang="zh-CN" altLang="en-US" dirty="0"/>
          </a:p>
          <a:p>
            <a:pPr eaLnBrk="1" hangingPunct="1">
              <a:lnSpc>
                <a:spcPct val="160000"/>
              </a:lnSpc>
            </a:pPr>
            <a:r>
              <a:rPr lang="zh-CN" altLang="en-US" dirty="0"/>
              <a:t>例如事务</a:t>
            </a:r>
            <a:r>
              <a:rPr lang="en-US" altLang="zh-CN" dirty="0"/>
              <a:t>T</a:t>
            </a:r>
            <a:r>
              <a:rPr lang="zh-CN" altLang="en-US" dirty="0"/>
              <a:t>要对关系</a:t>
            </a:r>
            <a:r>
              <a:rPr lang="en-US" altLang="zh-CN" i="1" dirty="0"/>
              <a:t>R</a:t>
            </a:r>
            <a:r>
              <a:rPr lang="en-US" altLang="zh-CN" baseline="-25000" dirty="0"/>
              <a:t>1</a:t>
            </a:r>
            <a:r>
              <a:rPr lang="zh-CN" altLang="en-US" dirty="0"/>
              <a:t>加</a:t>
            </a:r>
            <a:r>
              <a:rPr lang="en-US" altLang="zh-CN" dirty="0"/>
              <a:t>X</a:t>
            </a:r>
            <a:r>
              <a:rPr lang="zh-CN" altLang="en-US" dirty="0"/>
              <a:t>锁</a:t>
            </a:r>
            <a:endParaRPr lang="zh-CN" altLang="en-US" dirty="0"/>
          </a:p>
          <a:p>
            <a:pPr lvl="1" eaLnBrk="1" hangingPunct="1">
              <a:lnSpc>
                <a:spcPct val="160000"/>
              </a:lnSpc>
            </a:pPr>
            <a:r>
              <a:rPr lang="zh-CN" altLang="en-US" dirty="0"/>
              <a:t>系统必须搜索其上级结点数据库、关系</a:t>
            </a:r>
            <a:r>
              <a:rPr lang="en-US" altLang="zh-CN" i="1" dirty="0"/>
              <a:t>R</a:t>
            </a:r>
            <a:r>
              <a:rPr lang="en-US" altLang="zh-CN" baseline="-25000" dirty="0"/>
              <a:t>1</a:t>
            </a:r>
            <a:endParaRPr lang="en-US" altLang="zh-CN" baseline="-25000" dirty="0"/>
          </a:p>
          <a:p>
            <a:pPr lvl="1" eaLnBrk="1" hangingPunct="1">
              <a:lnSpc>
                <a:spcPct val="160000"/>
              </a:lnSpc>
            </a:pPr>
            <a:r>
              <a:rPr lang="zh-CN" altLang="en-US" dirty="0"/>
              <a:t>还要搜索</a:t>
            </a:r>
            <a:r>
              <a:rPr lang="en-US" altLang="zh-CN" i="1" dirty="0"/>
              <a:t>R</a:t>
            </a:r>
            <a:r>
              <a:rPr lang="en-US" altLang="zh-CN" baseline="-25000" dirty="0"/>
              <a:t>1</a:t>
            </a:r>
            <a:r>
              <a:rPr lang="zh-CN" altLang="en-US" dirty="0"/>
              <a:t>的下级结点，即</a:t>
            </a:r>
            <a:r>
              <a:rPr lang="en-US" altLang="zh-CN" i="1" dirty="0"/>
              <a:t>R</a:t>
            </a:r>
            <a:r>
              <a:rPr lang="en-US" altLang="zh-CN" baseline="-25000" dirty="0"/>
              <a:t>1</a:t>
            </a:r>
            <a:r>
              <a:rPr lang="zh-CN" altLang="en-US" dirty="0"/>
              <a:t>中的每一个元组</a:t>
            </a:r>
            <a:endParaRPr lang="zh-CN" altLang="en-US" dirty="0"/>
          </a:p>
          <a:p>
            <a:pPr lvl="1" eaLnBrk="1" hangingPunct="1">
              <a:lnSpc>
                <a:spcPct val="160000"/>
              </a:lnSpc>
            </a:pPr>
            <a:r>
              <a:rPr lang="zh-CN" altLang="en-US" dirty="0"/>
              <a:t>如果其中某一个数据对象已经加了不相容锁，则</a:t>
            </a:r>
            <a:r>
              <a:rPr lang="en-US" altLang="zh-CN" dirty="0"/>
              <a:t>T</a:t>
            </a:r>
            <a:r>
              <a:rPr lang="zh-CN" altLang="en-US" dirty="0"/>
              <a:t>必须等待 </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显式封锁和隐式封锁（续）</a:t>
            </a:r>
            <a:endParaRPr lang="zh-CN" altLang="en-US" sz="3600" dirty="0"/>
          </a:p>
        </p:txBody>
      </p:sp>
      <p:sp>
        <p:nvSpPr>
          <p:cNvPr id="100354" name="Rectangle 3"/>
          <p:cNvSpPr>
            <a:spLocks noGrp="1"/>
          </p:cNvSpPr>
          <p:nvPr>
            <p:ph type="body"/>
          </p:nvPr>
        </p:nvSpPr>
        <p:spPr>
          <a:xfrm>
            <a:off x="468313" y="1125538"/>
            <a:ext cx="8229600" cy="4999037"/>
          </a:xfrm>
          <a:ln/>
        </p:spPr>
        <p:txBody>
          <a:bodyPr vert="horz" wrap="square" lIns="91440" tIns="45720" rIns="91440" bIns="45720" anchor="t"/>
          <a:p>
            <a:pPr eaLnBrk="1" hangingPunct="1">
              <a:lnSpc>
                <a:spcPct val="150000"/>
              </a:lnSpc>
              <a:spcBef>
                <a:spcPct val="0"/>
              </a:spcBef>
            </a:pPr>
            <a:r>
              <a:rPr lang="zh-CN" altLang="en-US" sz="2400" dirty="0"/>
              <a:t>对某个数据对象加锁，系统要检查</a:t>
            </a:r>
            <a:endParaRPr lang="zh-CN" altLang="en-US" sz="2400" dirty="0"/>
          </a:p>
          <a:p>
            <a:pPr lvl="1" eaLnBrk="1" hangingPunct="1">
              <a:lnSpc>
                <a:spcPct val="150000"/>
              </a:lnSpc>
              <a:spcBef>
                <a:spcPct val="0"/>
              </a:spcBef>
            </a:pPr>
            <a:r>
              <a:rPr lang="zh-CN" altLang="en-US" dirty="0"/>
              <a:t> </a:t>
            </a:r>
            <a:r>
              <a:rPr lang="zh-CN" altLang="en-US" dirty="0">
                <a:solidFill>
                  <a:srgbClr val="0000FF"/>
                </a:solidFill>
              </a:rPr>
              <a:t>该数据对象</a:t>
            </a:r>
            <a:endParaRPr lang="zh-CN" altLang="en-US" dirty="0">
              <a:solidFill>
                <a:srgbClr val="0000FF"/>
              </a:solidFill>
            </a:endParaRPr>
          </a:p>
          <a:p>
            <a:pPr lvl="2" eaLnBrk="1" hangingPunct="1">
              <a:lnSpc>
                <a:spcPct val="150000"/>
              </a:lnSpc>
              <a:spcBef>
                <a:spcPct val="0"/>
              </a:spcBef>
              <a:buSzPct val="87000"/>
              <a:buFont typeface="Wingdings" panose="05000000000000000000" pitchFamily="2" charset="2"/>
              <a:buChar char="l"/>
            </a:pPr>
            <a:r>
              <a:rPr lang="zh-CN" altLang="en-US" sz="2200" dirty="0"/>
              <a:t>有无显式封锁与之冲突</a:t>
            </a:r>
            <a:endParaRPr lang="zh-CN" altLang="en-US" sz="2200" dirty="0"/>
          </a:p>
          <a:p>
            <a:pPr lvl="1" eaLnBrk="1" hangingPunct="1">
              <a:lnSpc>
                <a:spcPct val="150000"/>
              </a:lnSpc>
              <a:spcBef>
                <a:spcPct val="0"/>
              </a:spcBef>
            </a:pPr>
            <a:r>
              <a:rPr lang="zh-CN" altLang="en-US" dirty="0"/>
              <a:t> </a:t>
            </a:r>
            <a:r>
              <a:rPr lang="zh-CN" altLang="en-US" dirty="0">
                <a:solidFill>
                  <a:srgbClr val="0000FF"/>
                </a:solidFill>
              </a:rPr>
              <a:t>所有上级结点</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检查本事务的显式封锁是否与该数据对象上的隐式封锁冲突：</a:t>
            </a:r>
            <a:r>
              <a:rPr lang="en-US" altLang="zh-CN" sz="2200" dirty="0">
                <a:solidFill>
                  <a:srgbClr val="0000FF"/>
                </a:solidFill>
              </a:rPr>
              <a:t>(</a:t>
            </a:r>
            <a:r>
              <a:rPr lang="zh-CN" altLang="en-US" sz="2200" dirty="0">
                <a:solidFill>
                  <a:srgbClr val="0000FF"/>
                </a:solidFill>
              </a:rPr>
              <a:t>由上级结点已加的封锁造成的）</a:t>
            </a:r>
            <a:endParaRPr lang="zh-CN" altLang="en-US" sz="2200" dirty="0"/>
          </a:p>
          <a:p>
            <a:pPr lvl="1" eaLnBrk="1" hangingPunct="1">
              <a:lnSpc>
                <a:spcPct val="150000"/>
              </a:lnSpc>
              <a:spcBef>
                <a:spcPct val="0"/>
              </a:spcBef>
            </a:pPr>
            <a:r>
              <a:rPr lang="zh-CN" altLang="en-US" dirty="0">
                <a:solidFill>
                  <a:srgbClr val="0000FF"/>
                </a:solidFill>
              </a:rPr>
              <a:t>所有下级结点</a:t>
            </a:r>
            <a:endParaRPr lang="zh-CN" altLang="en-US" dirty="0"/>
          </a:p>
          <a:p>
            <a:pPr lvl="2" eaLnBrk="1" hangingPunct="1">
              <a:lnSpc>
                <a:spcPct val="150000"/>
              </a:lnSpc>
              <a:spcBef>
                <a:spcPct val="0"/>
              </a:spcBef>
              <a:buSzPct val="87000"/>
              <a:buFont typeface="Wingdings" panose="05000000000000000000" pitchFamily="2" charset="2"/>
              <a:buChar char="l"/>
            </a:pPr>
            <a:r>
              <a:rPr lang="zh-CN" altLang="en-US" sz="2200" dirty="0"/>
              <a:t>看上面的显式封锁是否与本事务的隐式封锁</a:t>
            </a:r>
            <a:r>
              <a:rPr lang="zh-CN" altLang="en-US" sz="2200" dirty="0">
                <a:solidFill>
                  <a:srgbClr val="0000FF"/>
                </a:solidFill>
              </a:rPr>
              <a:t>（将加到下级结点的封锁）</a:t>
            </a:r>
            <a:r>
              <a:rPr lang="zh-CN" altLang="en-US" sz="2200" dirty="0"/>
              <a:t>冲突</a:t>
            </a:r>
            <a:endParaRPr lang="zh-CN" altLang="en-US" sz="2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内容占位符 2"/>
          <p:cNvSpPr>
            <a:spLocks noGrp="1"/>
          </p:cNvSpPr>
          <p:nvPr>
            <p:ph idx="4294967295"/>
          </p:nvPr>
        </p:nvSpPr>
        <p:spPr>
          <a:xfrm>
            <a:off x="457200" y="1412875"/>
            <a:ext cx="8229600" cy="4911725"/>
          </a:xfrm>
          <a:ln/>
        </p:spPr>
        <p:txBody>
          <a:bodyPr vert="horz" wrap="square" lIns="91440" tIns="45720" rIns="91440" bIns="45720" anchor="t"/>
          <a:p>
            <a:pPr marL="0" indent="0" eaLnBrk="1" hangingPunct="1">
              <a:buNone/>
            </a:pPr>
            <a:r>
              <a:rPr lang="en-US" altLang="zh-CN" dirty="0"/>
              <a:t>11.7.1 </a:t>
            </a:r>
            <a:r>
              <a:rPr lang="zh-CN" altLang="en-US" dirty="0"/>
              <a:t>多粒度封锁</a:t>
            </a:r>
            <a:endParaRPr lang="zh-CN" altLang="en-US" dirty="0"/>
          </a:p>
          <a:p>
            <a:pPr marL="0" indent="0" eaLnBrk="1" hangingPunct="1">
              <a:buNone/>
            </a:pPr>
            <a:endParaRPr lang="en-US" altLang="zh-CN" dirty="0"/>
          </a:p>
          <a:p>
            <a:pPr marL="0" indent="0" eaLnBrk="1" hangingPunct="1">
              <a:buNone/>
            </a:pPr>
            <a:r>
              <a:rPr lang="en-US" altLang="zh-CN" dirty="0">
                <a:solidFill>
                  <a:srgbClr val="00B050"/>
                </a:solidFill>
              </a:rPr>
              <a:t>11.7.2 </a:t>
            </a:r>
            <a:r>
              <a:rPr lang="zh-CN" altLang="en-US" dirty="0">
                <a:solidFill>
                  <a:srgbClr val="00B050"/>
                </a:solidFill>
              </a:rPr>
              <a:t>意向锁</a:t>
            </a:r>
            <a:endParaRPr lang="zh-CN" altLang="en-US" dirty="0">
              <a:solidFill>
                <a:srgbClr val="00B050"/>
              </a:solidFill>
            </a:endParaRPr>
          </a:p>
        </p:txBody>
      </p:sp>
      <p:sp>
        <p:nvSpPr>
          <p:cNvPr id="101378" name="Rectangle 2"/>
          <p:cNvSpPr txBox="1"/>
          <p:nvPr/>
        </p:nvSpPr>
        <p:spPr>
          <a:xfrm>
            <a:off x="914400" y="255588"/>
            <a:ext cx="7391400" cy="563562"/>
          </a:xfrm>
          <a:prstGeom prst="rect">
            <a:avLst/>
          </a:prstGeom>
          <a:noFill/>
          <a:ln w="9525">
            <a:noFill/>
          </a:ln>
        </p:spPr>
        <p:txBody>
          <a:bodyPr anchor="ctr"/>
          <a:p>
            <a:pPr algn="ctr"/>
            <a:r>
              <a:rPr lang="en-US" altLang="zh-CN" sz="3600" b="1" dirty="0">
                <a:solidFill>
                  <a:schemeClr val="bg1"/>
                </a:solidFill>
                <a:latin typeface="Arial" panose="020B0604020202020204" pitchFamily="34" charset="0"/>
                <a:ea typeface="宋体" panose="02010600030101010101" pitchFamily="2" charset="-122"/>
              </a:rPr>
              <a:t>11.7 </a:t>
            </a:r>
            <a:r>
              <a:rPr lang="zh-CN" altLang="en-US" sz="3600" b="1" dirty="0">
                <a:solidFill>
                  <a:schemeClr val="bg1"/>
                </a:solidFill>
                <a:latin typeface="Arial" panose="020B0604020202020204" pitchFamily="34" charset="0"/>
                <a:ea typeface="宋体" panose="02010600030101010101" pitchFamily="2" charset="-122"/>
              </a:rPr>
              <a:t>封锁的粒度</a:t>
            </a:r>
            <a:endParaRPr lang="zh-CN" altLang="en-US" sz="36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a:xfrm>
            <a:off x="914400" y="327025"/>
            <a:ext cx="7391400" cy="563563"/>
          </a:xfrm>
          <a:ln/>
        </p:spPr>
        <p:txBody>
          <a:bodyPr vert="horz" wrap="square" lIns="91440" tIns="45720" rIns="91440" bIns="45720" anchor="ctr"/>
          <a:p>
            <a:pPr eaLnBrk="1" hangingPunct="1"/>
            <a:r>
              <a:rPr lang="en-US" altLang="zh-CN" sz="3600" dirty="0"/>
              <a:t>11.7.2 </a:t>
            </a:r>
            <a:r>
              <a:rPr lang="zh-CN" altLang="en-US" sz="3600" dirty="0"/>
              <a:t>意向锁</a:t>
            </a:r>
            <a:endParaRPr lang="zh-CN" altLang="en-US" sz="3600" dirty="0"/>
          </a:p>
        </p:txBody>
      </p:sp>
      <p:sp>
        <p:nvSpPr>
          <p:cNvPr id="102402" name="Rectangle 3"/>
          <p:cNvSpPr>
            <a:spLocks noGrp="1"/>
          </p:cNvSpPr>
          <p:nvPr>
            <p:ph type="body"/>
          </p:nvPr>
        </p:nvSpPr>
        <p:spPr>
          <a:xfrm>
            <a:off x="457200" y="1125538"/>
            <a:ext cx="8229600" cy="5199062"/>
          </a:xfrm>
          <a:ln/>
        </p:spPr>
        <p:txBody>
          <a:bodyPr vert="horz" wrap="square" lIns="91440" tIns="45720" rIns="91440" bIns="45720" anchor="t"/>
          <a:p>
            <a:pPr eaLnBrk="1" hangingPunct="1">
              <a:lnSpc>
                <a:spcPct val="120000"/>
              </a:lnSpc>
            </a:pPr>
            <a:r>
              <a:rPr lang="zh-CN" altLang="en-US" dirty="0"/>
              <a:t>引进意向锁（</a:t>
            </a:r>
            <a:r>
              <a:rPr lang="en-US" altLang="zh-CN" dirty="0"/>
              <a:t>intention lock</a:t>
            </a:r>
            <a:r>
              <a:rPr lang="zh-CN" altLang="en-US" dirty="0"/>
              <a:t>）目的</a:t>
            </a:r>
            <a:endParaRPr lang="zh-CN" altLang="en-US" sz="2400" dirty="0"/>
          </a:p>
          <a:p>
            <a:pPr lvl="1" eaLnBrk="1" hangingPunct="1">
              <a:lnSpc>
                <a:spcPct val="150000"/>
              </a:lnSpc>
            </a:pPr>
            <a:r>
              <a:rPr lang="zh-CN" altLang="en-US" dirty="0"/>
              <a:t>提高对某个数据对象加锁时系统的检查效率</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a:xfrm>
            <a:off x="914400" y="255588"/>
            <a:ext cx="7391400" cy="563562"/>
          </a:xfrm>
          <a:ln/>
        </p:spPr>
        <p:txBody>
          <a:bodyPr vert="horz" wrap="square" lIns="91440" tIns="45720" rIns="91440" bIns="45720" anchor="ctr"/>
          <a:p>
            <a:pPr eaLnBrk="1" hangingPunct="1"/>
            <a:r>
              <a:rPr lang="zh-CN" altLang="en-US" sz="3600" dirty="0"/>
              <a:t>意向锁</a:t>
            </a:r>
            <a:r>
              <a:rPr lang="en-US" altLang="zh-CN" sz="3600" dirty="0"/>
              <a:t>(</a:t>
            </a:r>
            <a:r>
              <a:rPr lang="zh-CN" altLang="en-US" sz="3600" dirty="0"/>
              <a:t>续</a:t>
            </a:r>
            <a:r>
              <a:rPr lang="en-US" altLang="zh-CN" sz="3600" dirty="0"/>
              <a:t>)</a:t>
            </a:r>
            <a:endParaRPr lang="en-US" altLang="zh-CN" sz="3600" dirty="0"/>
          </a:p>
        </p:txBody>
      </p:sp>
      <p:sp>
        <p:nvSpPr>
          <p:cNvPr id="103426" name="Rectangle 3"/>
          <p:cNvSpPr>
            <a:spLocks noGrp="1"/>
          </p:cNvSpPr>
          <p:nvPr>
            <p:ph type="body"/>
          </p:nvPr>
        </p:nvSpPr>
        <p:spPr>
          <a:xfrm>
            <a:off x="457200" y="1052513"/>
            <a:ext cx="8229600" cy="5272087"/>
          </a:xfrm>
          <a:ln/>
        </p:spPr>
        <p:txBody>
          <a:bodyPr vert="horz" wrap="square" lIns="91440" tIns="45720" rIns="91440" bIns="45720" anchor="t"/>
          <a:p>
            <a:pPr eaLnBrk="1" hangingPunct="1">
              <a:lnSpc>
                <a:spcPct val="150000"/>
              </a:lnSpc>
              <a:spcBef>
                <a:spcPct val="0"/>
              </a:spcBef>
            </a:pPr>
            <a:r>
              <a:rPr lang="zh-CN" altLang="en-US" dirty="0"/>
              <a:t>如果对一个结点加意向锁，则说明该结点的</a:t>
            </a:r>
            <a:r>
              <a:rPr lang="zh-CN" altLang="en-US" dirty="0">
                <a:solidFill>
                  <a:srgbClr val="FF00FF"/>
                </a:solidFill>
              </a:rPr>
              <a:t>下层结点</a:t>
            </a:r>
            <a:r>
              <a:rPr lang="zh-CN" altLang="en-US" dirty="0"/>
              <a:t>正在被加锁</a:t>
            </a:r>
            <a:endParaRPr lang="zh-CN" altLang="en-US" dirty="0"/>
          </a:p>
          <a:p>
            <a:pPr eaLnBrk="1" hangingPunct="1">
              <a:lnSpc>
                <a:spcPct val="150000"/>
              </a:lnSpc>
              <a:spcBef>
                <a:spcPct val="0"/>
              </a:spcBef>
            </a:pPr>
            <a:r>
              <a:rPr lang="zh-CN" altLang="en-US" dirty="0"/>
              <a:t>对任一结点加基本锁，必须</a:t>
            </a:r>
            <a:r>
              <a:rPr lang="zh-CN" altLang="en-US" dirty="0">
                <a:solidFill>
                  <a:srgbClr val="FF00FF"/>
                </a:solidFill>
              </a:rPr>
              <a:t>先</a:t>
            </a:r>
            <a:r>
              <a:rPr lang="zh-CN" altLang="en-US" dirty="0"/>
              <a:t>对它的上层结点</a:t>
            </a:r>
            <a:r>
              <a:rPr lang="zh-CN" altLang="en-US" dirty="0">
                <a:solidFill>
                  <a:srgbClr val="FF00FF"/>
                </a:solidFill>
              </a:rPr>
              <a:t>加意向锁</a:t>
            </a:r>
            <a:endParaRPr lang="zh-CN" altLang="en-US" dirty="0">
              <a:solidFill>
                <a:srgbClr val="FF00FF"/>
              </a:solidFill>
            </a:endParaRPr>
          </a:p>
          <a:p>
            <a:pPr eaLnBrk="1" hangingPunct="1">
              <a:lnSpc>
                <a:spcPct val="150000"/>
              </a:lnSpc>
              <a:spcBef>
                <a:spcPct val="0"/>
              </a:spcBef>
            </a:pPr>
            <a:r>
              <a:rPr lang="zh-CN" altLang="en-US" dirty="0"/>
              <a:t>例如，对任一元组加锁时，必须先对它所在的数据库和关系加意向锁 </a:t>
            </a:r>
            <a:endParaRPr lang="zh-CN" altLang="en-US" dirty="0">
              <a:solidFill>
                <a:srgbClr val="FF66FF"/>
              </a:solidFill>
            </a:endParaRPr>
          </a:p>
          <a:p>
            <a:pPr lvl="1" eaLnBrk="1" hangingPunct="1">
              <a:lnSpc>
                <a:spcPct val="90000"/>
              </a:lnSpc>
              <a:buNone/>
            </a:pPr>
            <a:endParaRPr lang="en-US" altLang="zh-CN" sz="1800" dirty="0">
              <a:solidFill>
                <a:srgbClr val="FF66FF"/>
              </a:solidFill>
            </a:endParaRP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12263</Words>
  <Application>WPS 演示</Application>
  <PresentationFormat>全屏显示(4:3)</PresentationFormat>
  <Paragraphs>1549</Paragraphs>
  <Slides>111</Slides>
  <Notes>0</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27" baseType="lpstr">
      <vt:lpstr>Arial</vt:lpstr>
      <vt:lpstr>宋体</vt:lpstr>
      <vt:lpstr>Wingdings</vt:lpstr>
      <vt:lpstr>Calibri</vt:lpstr>
      <vt:lpstr>黑体</vt:lpstr>
      <vt:lpstr>Times New Roman</vt:lpstr>
      <vt:lpstr>Courier New</vt:lpstr>
      <vt:lpstr>Calibri</vt:lpstr>
      <vt:lpstr>Times New Roman</vt:lpstr>
      <vt:lpstr>Courier New</vt:lpstr>
      <vt:lpstr>华文琥珀</vt:lpstr>
      <vt:lpstr>微软雅黑</vt:lpstr>
      <vt:lpstr>Arial Unicode MS</vt:lpstr>
      <vt:lpstr>数据库系统概论</vt:lpstr>
      <vt:lpstr>Word.Picture.8</vt:lpstr>
      <vt:lpstr>Photoshop.Image.7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win</cp:lastModifiedBy>
  <cp:revision>94</cp:revision>
  <dcterms:created xsi:type="dcterms:W3CDTF">2019-02-23T14:05:17Z</dcterms:created>
  <dcterms:modified xsi:type="dcterms:W3CDTF">2019-02-23T14:11:29Z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