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47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570" r:id="rId100"/>
    <p:sldId id="488" r:id="rId101"/>
    <p:sldId id="489" r:id="rId102"/>
    <p:sldId id="490" r:id="rId103"/>
    <p:sldId id="491" r:id="rId104"/>
    <p:sldId id="492" r:id="rId105"/>
    <p:sldId id="493" r:id="rId106"/>
    <p:sldId id="494" r:id="rId107"/>
    <p:sldId id="495" r:id="rId108"/>
    <p:sldId id="496" r:id="rId109"/>
    <p:sldId id="497" r:id="rId110"/>
    <p:sldId id="498" r:id="rId111"/>
    <p:sldId id="564" r:id="rId112"/>
    <p:sldId id="565" r:id="rId113"/>
    <p:sldId id="566" r:id="rId114"/>
    <p:sldId id="567" r:id="rId115"/>
    <p:sldId id="568" r:id="rId116"/>
    <p:sldId id="569" r:id="rId117"/>
  </p:sldIdLst>
  <p:sldSz cx="9144000" cy="6858000" type="screen4x3"/>
  <p:notesSz cx="6834505" cy="99790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>
        <p:scale>
          <a:sx n="70" d="100"/>
          <a:sy n="70" d="100"/>
        </p:scale>
        <p:origin x="-138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0" Type="http://schemas.openxmlformats.org/officeDocument/2006/relationships/tableStyles" Target="tableStyles.xml"/><Relationship Id="rId12" Type="http://schemas.openxmlformats.org/officeDocument/2006/relationships/slide" Target="slides/slide10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/>
          </p:cNvSpPr>
          <p:nvPr>
            <p:ph type="sldImg"/>
          </p:nvPr>
        </p:nvSpPr>
        <p:spPr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2" name="Rectangle 2"/>
          <p:cNvSpPr>
            <a:spLocks noGrp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  <a:ln/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Grp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  <a:ln/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未命名_副本"/>
          <p:cNvPicPr>
            <a:picLocks noChangeAspect="1"/>
          </p:cNvPicPr>
          <p:nvPr userDrawn="1"/>
        </p:nvPicPr>
        <p:blipFill>
          <a:blip r:embed="rId16"/>
          <a:srcRect l="1405" t="12910" r="2878" b="10757"/>
          <a:stretch>
            <a:fillRect/>
          </a:stretch>
        </p:blipFill>
        <p:spPr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22225" y="6453188"/>
            <a:ext cx="9166225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-39687"/>
            <a:ext cx="8229600" cy="11382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6454775"/>
            <a:ext cx="4103688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endParaRPr lang="zh-CN" altLang="zh-CN" dirty="0"/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endParaRPr lang="zh-CN" altLang="zh-CN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1">
            <a:lum bright="4001" contrast="-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Rectangle 4"/>
          <p:cNvSpPr/>
          <p:nvPr/>
        </p:nvSpPr>
        <p:spPr>
          <a:xfrm>
            <a:off x="323850" y="908050"/>
            <a:ext cx="8208963" cy="2663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An Introduction to Database System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矩形 7"/>
          <p:cNvSpPr/>
          <p:nvPr/>
        </p:nvSpPr>
        <p:spPr>
          <a:xfrm>
            <a:off x="1371600" y="3933825"/>
            <a:ext cx="6584950" cy="862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关系数据库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笛卡尔积（续）</a:t>
            </a:r>
            <a:endParaRPr lang="en-US" altLang="zh-CN" sz="3600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基数（</a:t>
            </a:r>
            <a:r>
              <a:rPr lang="en-US" altLang="zh-CN" dirty="0"/>
              <a:t>Cardinal number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若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）为有限集，其基数为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i</a:t>
            </a:r>
            <a:r>
              <a:rPr lang="zh-CN" altLang="en-US" dirty="0"/>
              <a:t>（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），则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的基数</a:t>
            </a:r>
            <a:r>
              <a:rPr lang="en-US" altLang="zh-CN" i="1" dirty="0"/>
              <a:t>M</a:t>
            </a:r>
            <a:r>
              <a:rPr lang="zh-CN" altLang="en-US" dirty="0"/>
              <a:t>为：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笛卡尔积的表示方法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笛卡尔积可表示为一张二维表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表中的每行对应一个元组，表中的每列对应一个域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sz="2000" dirty="0"/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2843213" y="2924175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73100" imgH="342900" progId="Equation.3">
                  <p:embed/>
                </p:oleObj>
              </mc:Choice>
              <mc:Fallback>
                <p:oleObj name="" r:id="rId1" imgW="673100" imgH="342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2924175"/>
                        <a:ext cx="190976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除运算（</a:t>
            </a:r>
            <a:r>
              <a:rPr lang="en-US" altLang="zh-CN" sz="3600" dirty="0"/>
              <a:t>Division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137525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给定关系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(X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，其中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为属性组。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中的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可以有不同的属性名，但必须出自相同的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域集。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的除运算得到一个新的关系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P(X)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</a:t>
            </a:r>
            <a:endParaRPr kumimoji="0" lang="zh-CN" altLang="en-US" sz="2400" b="1" i="1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中满足下列条件的元组在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属性列上的投影：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元组在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上分量值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的象集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包含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上投影的集合，记作：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÷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={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]|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∧π</a:t>
            </a:r>
            <a:r>
              <a:rPr kumimoji="0" lang="en-US" altLang="zh-CN" sz="24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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}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中的象集，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]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126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除操作是同时从行和列角度进行运算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112643" name="Group 43"/>
          <p:cNvGrpSpPr/>
          <p:nvPr/>
        </p:nvGrpSpPr>
        <p:grpSpPr>
          <a:xfrm>
            <a:off x="2700338" y="2492375"/>
            <a:ext cx="3810000" cy="2209800"/>
            <a:chOff x="1728" y="1536"/>
            <a:chExt cx="2400" cy="1392"/>
          </a:xfrm>
        </p:grpSpPr>
        <p:grpSp>
          <p:nvGrpSpPr>
            <p:cNvPr id="112644" name="Group 20"/>
            <p:cNvGrpSpPr/>
            <p:nvPr/>
          </p:nvGrpSpPr>
          <p:grpSpPr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12645" name="Rectangle 21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6" name="Rectangle 22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7" name="Rectangle 23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8" name="Rectangle 24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9" name="Rectangle 25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50" name="Rectangle 26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51" name="Rectangle 27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52" name="Rectangle 28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653" name="AutoShape 29"/>
            <p:cNvSpPr/>
            <p:nvPr/>
          </p:nvSpPr>
          <p:spPr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1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4" name="Rectangle 30"/>
            <p:cNvSpPr/>
            <p:nvPr/>
          </p:nvSpPr>
          <p:spPr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5" name="Rectangle 31"/>
            <p:cNvSpPr/>
            <p:nvPr/>
          </p:nvSpPr>
          <p:spPr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6" name="Rectangle 32"/>
            <p:cNvSpPr/>
            <p:nvPr/>
          </p:nvSpPr>
          <p:spPr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7" name="Rectangle 33"/>
            <p:cNvSpPr/>
            <p:nvPr/>
          </p:nvSpPr>
          <p:spPr>
            <a:xfrm>
              <a:off x="2928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÷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8" name="AutoShape 34"/>
            <p:cNvSpPr/>
            <p:nvPr/>
          </p:nvSpPr>
          <p:spPr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5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59" name="Rectangle 35" descr="浅色下对角线"/>
            <p:cNvSpPr/>
            <p:nvPr/>
          </p:nvSpPr>
          <p:spPr>
            <a:xfrm>
              <a:off x="3744" y="2544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0" name="Rectangle 36" descr="浅色下对角线"/>
            <p:cNvSpPr/>
            <p:nvPr/>
          </p:nvSpPr>
          <p:spPr>
            <a:xfrm>
              <a:off x="3744" y="2448"/>
              <a:ext cx="384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1" name="Rectangle 37" descr="浅色下对角线"/>
            <p:cNvSpPr/>
            <p:nvPr/>
          </p:nvSpPr>
          <p:spPr>
            <a:xfrm>
              <a:off x="2064" y="153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2" name="Text Box 38"/>
            <p:cNvSpPr txBox="1"/>
            <p:nvPr/>
          </p:nvSpPr>
          <p:spPr>
            <a:xfrm>
              <a:off x="1728" y="158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3" name="Text Box 39"/>
            <p:cNvSpPr txBox="1"/>
            <p:nvPr/>
          </p:nvSpPr>
          <p:spPr>
            <a:xfrm>
              <a:off x="2064" y="264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4" name="Line 40"/>
            <p:cNvSpPr/>
            <p:nvPr/>
          </p:nvSpPr>
          <p:spPr>
            <a:xfrm>
              <a:off x="2448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65" name="Line 41"/>
            <p:cNvSpPr/>
            <p:nvPr/>
          </p:nvSpPr>
          <p:spPr>
            <a:xfrm>
              <a:off x="2784" y="264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666" name="Line 42"/>
            <p:cNvSpPr/>
            <p:nvPr/>
          </p:nvSpPr>
          <p:spPr>
            <a:xfrm>
              <a:off x="2784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13666" name="Rectangle 132"/>
          <p:cNvSpPr/>
          <p:nvPr/>
        </p:nvSpPr>
        <p:spPr>
          <a:xfrm>
            <a:off x="539750" y="1130300"/>
            <a:ext cx="82804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2.9]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设关系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分别为下图的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的结果为图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(c)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960438" y="2624138"/>
          <a:ext cx="3035300" cy="341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c7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a4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c6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9" marR="91459" marT="45693" marB="45693"/>
                </a:tc>
              </a:tr>
            </a:tbl>
          </a:graphicData>
        </a:graphic>
      </p:graphicFrame>
      <p:graphicFrame>
        <p:nvGraphicFramePr>
          <p:cNvPr id="8" name="内容占位符 8"/>
          <p:cNvGraphicFramePr/>
          <p:nvPr/>
        </p:nvGraphicFramePr>
        <p:xfrm>
          <a:off x="4859338" y="2693988"/>
          <a:ext cx="2112963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21"/>
                <a:gridCol w="704321"/>
                <a:gridCol w="704321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d1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c3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d2</a:t>
                      </a:r>
                      <a:endParaRPr lang="zh-CN" altLang="en-US" sz="2200" b="1" dirty="0"/>
                    </a:p>
                  </a:txBody>
                  <a:tcPr marL="91472" marR="91472" marT="45722" marB="45722"/>
                </a:tc>
              </a:tr>
            </a:tbl>
          </a:graphicData>
        </a:graphic>
      </p:graphicFrame>
      <p:sp>
        <p:nvSpPr>
          <p:cNvPr id="113727" name="TextBox 7"/>
          <p:cNvSpPr txBox="1"/>
          <p:nvPr/>
        </p:nvSpPr>
        <p:spPr>
          <a:xfrm>
            <a:off x="941388" y="2133600"/>
            <a:ext cx="388937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728" name="TextBox 10"/>
          <p:cNvSpPr txBox="1"/>
          <p:nvPr/>
        </p:nvSpPr>
        <p:spPr>
          <a:xfrm>
            <a:off x="5037138" y="4437063"/>
            <a:ext cx="857250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R÷S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729" name="TextBox 10"/>
          <p:cNvSpPr txBox="1"/>
          <p:nvPr/>
        </p:nvSpPr>
        <p:spPr>
          <a:xfrm>
            <a:off x="5227638" y="2270125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内容占位符 8"/>
          <p:cNvGraphicFramePr/>
          <p:nvPr/>
        </p:nvGraphicFramePr>
        <p:xfrm>
          <a:off x="5019675" y="4903788"/>
          <a:ext cx="704850" cy="85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541" marR="91541" marT="45777" marB="45777"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除运算（续）</a:t>
            </a:r>
            <a:endParaRPr lang="zh-CN" altLang="en-US" sz="3600" dirty="0"/>
          </a:p>
        </p:txBody>
      </p:sp>
      <p:sp>
        <p:nvSpPr>
          <p:cNvPr id="114690" name="Rectangle 3"/>
          <p:cNvSpPr>
            <a:spLocks noGrp="1"/>
          </p:cNvSpPr>
          <p:nvPr>
            <p:ph idx="1"/>
          </p:nvPr>
        </p:nvSpPr>
        <p:spPr>
          <a:xfrm>
            <a:off x="755650" y="1098550"/>
            <a:ext cx="7988300" cy="501808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在关系</a:t>
            </a:r>
            <a:r>
              <a:rPr lang="en-US" altLang="zh-CN" sz="2400" dirty="0"/>
              <a:t>R</a:t>
            </a:r>
            <a:r>
              <a:rPr lang="zh-CN" altLang="en-US" sz="2400" dirty="0"/>
              <a:t>中，</a:t>
            </a:r>
            <a:r>
              <a:rPr lang="en-US" altLang="zh-CN" sz="2400" dirty="0"/>
              <a:t>A</a:t>
            </a:r>
            <a:r>
              <a:rPr lang="zh-CN" altLang="en-US" sz="2400" dirty="0"/>
              <a:t>可以取四个值</a:t>
            </a:r>
            <a:r>
              <a:rPr lang="en-US" altLang="zh-CN" sz="2400" dirty="0"/>
              <a:t>{a1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a3</a:t>
            </a:r>
            <a:r>
              <a:rPr lang="zh-CN" altLang="en-US" sz="2400" dirty="0"/>
              <a:t>，</a:t>
            </a:r>
            <a:r>
              <a:rPr lang="en-US" altLang="zh-CN" sz="2400" dirty="0"/>
              <a:t>a4}</a:t>
            </a:r>
            <a:endParaRPr lang="en-US" altLang="zh-CN" sz="2400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1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1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2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3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7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3</a:t>
            </a:r>
            <a:r>
              <a:rPr lang="zh-CN" altLang="en-US" dirty="0"/>
              <a:t>的象集为 </a:t>
            </a:r>
            <a:r>
              <a:rPr lang="en-US" altLang="zh-CN" dirty="0"/>
              <a:t>{</a:t>
            </a:r>
            <a:r>
              <a:rPr lang="en-US" altLang="zh-CN" i="1" dirty="0"/>
              <a:t>(b</a:t>
            </a:r>
            <a:r>
              <a:rPr lang="en-US" altLang="zh-CN" baseline="-30000" dirty="0"/>
              <a:t>4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  <a:endParaRPr lang="en-US" altLang="zh-CN" dirty="0"/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4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6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上的投影为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i="1" dirty="0"/>
              <a:t>           </a:t>
            </a:r>
            <a:r>
              <a:rPr lang="en-US" altLang="zh-CN" sz="2400" i="1" dirty="0"/>
              <a:t>{(b1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c2)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c1)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c3) 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只有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的象集包含了</a:t>
            </a: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属性组上的投影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所以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÷</a:t>
            </a:r>
            <a:r>
              <a:rPr lang="en-US" altLang="zh-CN" sz="2400" i="1" dirty="0"/>
              <a:t>S</a:t>
            </a:r>
            <a:r>
              <a:rPr lang="en-US" altLang="zh-CN" sz="2400" dirty="0"/>
              <a:t> ={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}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综合举例</a:t>
            </a:r>
            <a:endParaRPr lang="zh-CN" altLang="en-US" sz="3600" dirty="0"/>
          </a:p>
        </p:txBody>
      </p:sp>
      <p:sp>
        <p:nvSpPr>
          <p:cNvPr id="115714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dirty="0"/>
              <a:t>以学生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课程数据库为例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</a:t>
            </a:r>
            <a:r>
              <a:rPr lang="en-US" altLang="zh-CN" sz="2400" dirty="0"/>
              <a:t>]  </a:t>
            </a:r>
            <a:r>
              <a:rPr lang="zh-CN" altLang="en-US" sz="2400" dirty="0"/>
              <a:t>查询至少选修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号课程和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号课程的学生号码 。</a:t>
            </a:r>
            <a:endParaRPr lang="zh-CN" altLang="en-US" sz="2400" dirty="0"/>
          </a:p>
          <a:p>
            <a:pPr marL="819150" lvl="1" eaLnBrk="1" hangingPunct="1">
              <a:buNone/>
            </a:pPr>
            <a:endParaRPr lang="zh-CN" altLang="en-US" dirty="0"/>
          </a:p>
          <a:p>
            <a:pPr marL="819150" lvl="1" eaLnBrk="1" hangingPunct="1">
              <a:buNone/>
            </a:pPr>
            <a:r>
              <a:rPr lang="zh-CN" altLang="en-US" dirty="0"/>
              <a:t>首先建立一个临时关系</a:t>
            </a:r>
            <a:r>
              <a:rPr lang="en-US" altLang="zh-CN" i="1" dirty="0"/>
              <a:t>K</a:t>
            </a:r>
            <a:r>
              <a:rPr lang="zh-CN" altLang="en-US" dirty="0"/>
              <a:t>： </a:t>
            </a:r>
            <a:endParaRPr lang="zh-CN" altLang="en-US" dirty="0"/>
          </a:p>
          <a:p>
            <a:pPr marL="819150" lvl="1" eaLnBrk="1" hangingPunct="1">
              <a:buNone/>
            </a:pPr>
            <a:r>
              <a:rPr lang="zh-CN" altLang="en-US" dirty="0"/>
              <a:t> </a:t>
            </a:r>
            <a:endParaRPr lang="zh-CN" altLang="en-US" dirty="0"/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en-US" altLang="zh-CN" dirty="0"/>
          </a:p>
          <a:p>
            <a:pPr marL="819150" lvl="1" algn="just" eaLnBrk="1" hangingPunct="1">
              <a:buNone/>
            </a:pPr>
            <a:r>
              <a:rPr lang="zh-CN" altLang="en-US" dirty="0"/>
              <a:t>然后求：</a:t>
            </a:r>
            <a:r>
              <a:rPr lang="en-US" altLang="zh-CN" dirty="0"/>
              <a:t>π</a:t>
            </a:r>
            <a:r>
              <a:rPr lang="en-US" altLang="zh-CN" baseline="-30000" dirty="0"/>
              <a:t>Sno,Cno</a:t>
            </a:r>
            <a:r>
              <a:rPr lang="en-US" altLang="zh-CN" dirty="0"/>
              <a:t>(SC)÷</a:t>
            </a:r>
            <a:r>
              <a:rPr lang="en-US" altLang="zh-CN" i="1" dirty="0"/>
              <a:t>K</a:t>
            </a:r>
            <a:endParaRPr lang="en-US" altLang="zh-CN" dirty="0"/>
          </a:p>
          <a:p>
            <a:pPr marL="819150" lvl="1" algn="just" eaLnBrk="1" hangingPunct="1">
              <a:buNone/>
            </a:pPr>
            <a:endParaRPr lang="en-US" altLang="zh-CN" sz="2000" dirty="0"/>
          </a:p>
          <a:p>
            <a:pPr marL="819150" lvl="1" eaLnBrk="1" hangingPunct="1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/>
        </p:nvGraphicFramePr>
        <p:xfrm>
          <a:off x="4975225" y="2500313"/>
          <a:ext cx="1066800" cy="13716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16738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752975" cy="49831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2.10]</a:t>
            </a:r>
            <a:r>
              <a:rPr lang="zh-CN" altLang="en-US" sz="2400" dirty="0"/>
              <a:t>续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Sno,Cno</a:t>
            </a:r>
            <a:r>
              <a:rPr lang="en-US" altLang="zh-CN" sz="2400" dirty="0"/>
              <a:t>(SC)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201215121</a:t>
            </a:r>
            <a:r>
              <a:rPr lang="zh-CN" altLang="en-US" sz="2400" dirty="0"/>
              <a:t>象集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201215122</a:t>
            </a:r>
            <a:r>
              <a:rPr lang="zh-CN" altLang="en-US" sz="2400" dirty="0"/>
              <a:t>象集</a:t>
            </a:r>
            <a:r>
              <a:rPr lang="en-US" altLang="zh-CN" sz="2400" dirty="0"/>
              <a:t>{2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K={1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于是：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Sno,Cno</a:t>
            </a:r>
            <a:r>
              <a:rPr lang="en-US" altLang="zh-CN" sz="2400" dirty="0"/>
              <a:t>(SC)÷</a:t>
            </a:r>
            <a:r>
              <a:rPr lang="en-US" altLang="zh-CN" sz="2400" i="1" dirty="0"/>
              <a:t>K=</a:t>
            </a:r>
            <a:r>
              <a:rPr lang="en-US" altLang="zh-CN" sz="2400" dirty="0"/>
              <a:t>{201215121}</a:t>
            </a:r>
            <a:endParaRPr lang="en-US" altLang="zh-CN" sz="2400" dirty="0"/>
          </a:p>
        </p:txBody>
      </p:sp>
      <p:graphicFrame>
        <p:nvGraphicFramePr>
          <p:cNvPr id="112644" name="内容占位符 112643"/>
          <p:cNvGraphicFramePr/>
          <p:nvPr>
            <p:ph sz="half" idx="2"/>
          </p:nvPr>
        </p:nvGraphicFramePr>
        <p:xfrm>
          <a:off x="5076825" y="1341438"/>
          <a:ext cx="3322638" cy="3976688"/>
        </p:xfrm>
        <a:graphic>
          <a:graphicData uri="http://schemas.openxmlformats.org/drawingml/2006/table">
            <a:tbl>
              <a:tblPr/>
              <a:tblGrid>
                <a:gridCol w="1662113"/>
                <a:gridCol w="1660525"/>
              </a:tblGrid>
              <a:tr h="5429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Sno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17762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496300" cy="47371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2</a:t>
            </a:r>
            <a:r>
              <a:rPr lang="zh-CN" altLang="en-US" sz="2200" dirty="0"/>
              <a:t>号课程的学生的学号。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Cno=‘2’</a:t>
            </a:r>
            <a:r>
              <a:rPr lang="en-US" altLang="zh-CN" sz="2200" dirty="0"/>
              <a:t>(SC))={201215121,201215122}</a:t>
            </a:r>
            <a:endParaRPr lang="en-US" altLang="zh-CN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  </a:t>
            </a:r>
            <a:r>
              <a:rPr lang="zh-CN" altLang="en-US" sz="2200" dirty="0"/>
              <a:t>查询至少选修了一门其直接先行课为</a:t>
            </a:r>
            <a:r>
              <a:rPr lang="en-US" altLang="zh-CN" sz="2200" dirty="0"/>
              <a:t>5</a:t>
            </a:r>
            <a:r>
              <a:rPr lang="zh-CN" altLang="en-US" sz="2200" dirty="0"/>
              <a:t>号课程的学生姓名</a:t>
            </a:r>
            <a:endParaRPr lang="zh-CN" altLang="en-US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Sname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Cpno=‘5’</a:t>
            </a:r>
            <a:r>
              <a:rPr lang="en-US" altLang="zh-CN" sz="2200" dirty="0">
                <a:solidFill>
                  <a:srgbClr val="E02920"/>
                </a:solidFill>
              </a:rPr>
              <a:t>(Course    SC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或    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   π</a:t>
            </a:r>
            <a:r>
              <a:rPr lang="en-US" altLang="zh-CN" sz="2200" baseline="-30000" dirty="0"/>
              <a:t>Sname </a:t>
            </a:r>
            <a:r>
              <a:rPr lang="en-US" altLang="zh-CN" sz="2200" dirty="0"/>
              <a:t>(π</a:t>
            </a:r>
            <a:r>
              <a:rPr lang="en-US" altLang="zh-CN" sz="2200" baseline="-30000" dirty="0"/>
              <a:t>Sno </a:t>
            </a:r>
            <a:r>
              <a:rPr lang="en-US" altLang="zh-CN" sz="2200" dirty="0">
                <a:solidFill>
                  <a:srgbClr val="E02920"/>
                </a:solidFill>
              </a:rPr>
              <a:t>(σ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Cpno='5'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查询选修了全部课程的学生号码和姓名。</a:t>
            </a:r>
            <a:endParaRPr lang="zh-CN" altLang="en-US" sz="2200" dirty="0"/>
          </a:p>
          <a:p>
            <a:pPr>
              <a:lnSpc>
                <a:spcPct val="150000"/>
              </a:lnSpc>
              <a:buClr>
                <a:schemeClr val="hlink"/>
              </a:buClr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endParaRPr lang="zh-CN" altLang="en-US" sz="2200" dirty="0"/>
          </a:p>
        </p:txBody>
      </p:sp>
      <p:grpSp>
        <p:nvGrpSpPr>
          <p:cNvPr id="117763" name="Group 4"/>
          <p:cNvGrpSpPr/>
          <p:nvPr/>
        </p:nvGrpSpPr>
        <p:grpSpPr>
          <a:xfrm rot="10800000">
            <a:off x="3635375" y="2441575"/>
            <a:ext cx="990600" cy="914400"/>
            <a:chOff x="6431" y="11824"/>
            <a:chExt cx="705" cy="367"/>
          </a:xfrm>
        </p:grpSpPr>
        <p:sp>
          <p:nvSpPr>
            <p:cNvPr id="117764" name="AutoShape 5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5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766" name="Group 7"/>
          <p:cNvGrpSpPr/>
          <p:nvPr/>
        </p:nvGrpSpPr>
        <p:grpSpPr>
          <a:xfrm rot="10800000">
            <a:off x="4157663" y="2492375"/>
            <a:ext cx="990600" cy="904875"/>
            <a:chOff x="6431" y="11828"/>
            <a:chExt cx="705" cy="363"/>
          </a:xfrm>
        </p:grpSpPr>
        <p:sp>
          <p:nvSpPr>
            <p:cNvPr id="117767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68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769" name="Group 7"/>
          <p:cNvGrpSpPr/>
          <p:nvPr/>
        </p:nvGrpSpPr>
        <p:grpSpPr>
          <a:xfrm rot="10800000">
            <a:off x="4427538" y="3644900"/>
            <a:ext cx="990600" cy="903288"/>
            <a:chOff x="6431" y="11828"/>
            <a:chExt cx="705" cy="363"/>
          </a:xfrm>
        </p:grpSpPr>
        <p:sp>
          <p:nvSpPr>
            <p:cNvPr id="117770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1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7772" name="Group 7"/>
          <p:cNvGrpSpPr/>
          <p:nvPr/>
        </p:nvGrpSpPr>
        <p:grpSpPr>
          <a:xfrm rot="10800000">
            <a:off x="5165725" y="3644900"/>
            <a:ext cx="990600" cy="904875"/>
            <a:chOff x="6431" y="11828"/>
            <a:chExt cx="705" cy="363"/>
          </a:xfrm>
        </p:grpSpPr>
        <p:sp>
          <p:nvSpPr>
            <p:cNvPr id="117773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4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7775" name="Rectangle 3"/>
          <p:cNvSpPr txBox="1"/>
          <p:nvPr/>
        </p:nvSpPr>
        <p:spPr>
          <a:xfrm>
            <a:off x="539750" y="4205288"/>
            <a:ext cx="8424863" cy="17287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 defTabSz="914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17776" name="Group 7"/>
          <p:cNvGrpSpPr/>
          <p:nvPr/>
        </p:nvGrpSpPr>
        <p:grpSpPr>
          <a:xfrm rot="10800000">
            <a:off x="3779838" y="4797425"/>
            <a:ext cx="990600" cy="904875"/>
            <a:chOff x="6431" y="11828"/>
            <a:chExt cx="705" cy="363"/>
          </a:xfrm>
        </p:grpSpPr>
        <p:sp>
          <p:nvSpPr>
            <p:cNvPr id="117777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778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 </a:t>
            </a:r>
            <a:endParaRPr lang="zh-CN" altLang="en-US" sz="3600" dirty="0"/>
          </a:p>
        </p:txBody>
      </p:sp>
      <p:sp>
        <p:nvSpPr>
          <p:cNvPr id="1187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 </a:t>
            </a:r>
            <a:r>
              <a:rPr lang="zh-CN" altLang="en-US" dirty="0"/>
              <a:t>关系代数运算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	关系代数运算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并、差、交、笛卡尔积、投影、选择、连接、除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	基本运算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并、差、笛卡尔积、投影、选择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	交、连接、除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可以用</a:t>
            </a:r>
            <a:r>
              <a:rPr lang="en-US" altLang="zh-CN" sz="2200" dirty="0"/>
              <a:t>5</a:t>
            </a:r>
            <a:r>
              <a:rPr lang="zh-CN" altLang="en-US" sz="2200" dirty="0"/>
              <a:t>种基本运算来表达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引进它们并不增加语言的能力，但可以简化表达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19810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关系代数表达式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关系代数运算经有限次复合后形成的式子</a:t>
            </a:r>
            <a:endParaRPr lang="zh-CN" altLang="en-US" dirty="0"/>
          </a:p>
          <a:p>
            <a:pPr lvl="2" algn="just" eaLnBrk="1" hangingPunct="1">
              <a:buNone/>
            </a:pP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典型关系代数语言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ISBL</a:t>
            </a:r>
            <a:r>
              <a:rPr lang="zh-CN" altLang="en-US" dirty="0"/>
              <a:t>（</a:t>
            </a:r>
            <a:r>
              <a:rPr lang="en-US" altLang="zh-CN" dirty="0"/>
              <a:t>Information System Base Language</a:t>
            </a:r>
            <a:r>
              <a:rPr lang="zh-CN" altLang="en-US" dirty="0"/>
              <a:t>）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由</a:t>
            </a:r>
            <a:r>
              <a:rPr lang="en-US" altLang="zh-CN" sz="2200" dirty="0"/>
              <a:t>IBM United Kingdom</a:t>
            </a:r>
            <a:r>
              <a:rPr lang="zh-CN" altLang="en-US" sz="2200" dirty="0"/>
              <a:t>研究中心研制</a:t>
            </a:r>
            <a:endParaRPr lang="zh-CN" altLang="en-US" sz="2200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用于</a:t>
            </a:r>
            <a:r>
              <a:rPr lang="en-US" altLang="zh-CN" sz="2200" dirty="0"/>
              <a:t>PRTV</a:t>
            </a:r>
            <a:r>
              <a:rPr lang="zh-CN" altLang="en-US" sz="2200" dirty="0"/>
              <a:t>（</a:t>
            </a:r>
            <a:r>
              <a:rPr lang="en-US" altLang="zh-CN" sz="2200" dirty="0"/>
              <a:t>Peterlee Relational Test Vehicle</a:t>
            </a:r>
            <a:r>
              <a:rPr lang="zh-CN" altLang="en-US" sz="2200" dirty="0"/>
              <a:t>）实验系统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第二章 关系数据库</a:t>
            </a:r>
            <a:endParaRPr lang="zh-CN" altLang="en-US" sz="3600" dirty="0"/>
          </a:p>
        </p:txBody>
      </p:sp>
      <p:sp>
        <p:nvSpPr>
          <p:cNvPr id="1208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2.6  </a:t>
            </a:r>
            <a:r>
              <a:rPr lang="zh-CN" altLang="en-US" sz="2800" dirty="0">
                <a:solidFill>
                  <a:srgbClr val="0066FF"/>
                </a:solidFill>
              </a:rPr>
              <a:t>小结</a:t>
            </a:r>
            <a:endParaRPr lang="zh-CN" altLang="en-US" sz="28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笛卡尔积（续）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给出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个域：</a:t>
            </a:r>
            <a:endParaRPr kumimoji="0" lang="zh-CN" altLang="zh-CN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D1=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导师集合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SUPERVISOR=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｛张清玫，刘逸｝</a:t>
            </a:r>
            <a:endParaRPr kumimoji="0" lang="zh-CN" altLang="zh-CN" sz="24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D2=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专业集合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SPECIALITY=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｛计算机专业，信息专业｝</a:t>
            </a:r>
            <a:endParaRPr kumimoji="0" lang="zh-CN" altLang="zh-CN" sz="24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D3=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研究生集合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POSTGRADUATE=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｛李勇，刘晨，王敏｝</a:t>
            </a:r>
            <a:endParaRPr kumimoji="0" lang="zh-CN" altLang="zh-CN" sz="24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algn="just" defTabSz="914400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D1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D2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D3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的笛卡尔积为</a:t>
            </a:r>
            <a:endParaRPr kumimoji="0" lang="zh-CN" altLang="zh-CN" sz="2400" b="1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kern="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2.6 </a:t>
            </a:r>
            <a:r>
              <a:rPr lang="zh-CN" altLang="en-US" sz="3600" dirty="0"/>
              <a:t>小结</a:t>
            </a:r>
            <a:endParaRPr lang="zh-CN" altLang="en-US" sz="3600" dirty="0"/>
          </a:p>
        </p:txBody>
      </p:sp>
      <p:sp>
        <p:nvSpPr>
          <p:cNvPr id="1218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关系数据库系统与非关系数据库系统的区别：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关系系统只有“表”这一种数据结构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非关系数据库系统还有其他数据结构，以及对这些数据结构的操作 </a:t>
            </a:r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endParaRPr lang="zh-CN" altLang="en-US" sz="3600" dirty="0"/>
          </a:p>
        </p:txBody>
      </p:sp>
      <p:sp>
        <p:nvSpPr>
          <p:cNvPr id="122882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7772400" cy="49228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关系数据结构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  <a:endParaRPr lang="zh-CN" altLang="en-US" sz="2200" dirty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笛卡尔积</a:t>
            </a:r>
            <a:endParaRPr lang="zh-CN" altLang="en-US" sz="2200" dirty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  <a:endParaRPr lang="zh-CN" altLang="en-US" sz="2200" dirty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  <a:endParaRPr lang="zh-CN" altLang="en-US" sz="2200" dirty="0"/>
          </a:p>
          <a:p>
            <a:pPr lvl="1" eaLnBrk="1" hangingPunct="1"/>
            <a:r>
              <a:rPr lang="zh-CN" altLang="en-US" dirty="0"/>
              <a:t> 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 关系数据库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endParaRPr lang="zh-CN" altLang="en-US" sz="3600" dirty="0"/>
          </a:p>
        </p:txBody>
      </p:sp>
      <p:sp>
        <p:nvSpPr>
          <p:cNvPr id="1239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关系操作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</a:t>
            </a:r>
            <a:endParaRPr lang="zh-CN" alt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数据更新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endParaRPr lang="zh-CN" altLang="en-US" sz="3600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关系的完整性约束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实体完整性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参照完整性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外码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用户定义的完整性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小结（续）</a:t>
            </a:r>
            <a:endParaRPr lang="zh-CN" altLang="en-US" sz="3600" dirty="0"/>
          </a:p>
        </p:txBody>
      </p:sp>
      <p:sp>
        <p:nvSpPr>
          <p:cNvPr id="1259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</a:pPr>
            <a:r>
              <a:rPr lang="zh-CN" altLang="en-US" dirty="0"/>
              <a:t>关系数据语言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关系代数语言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关系演算语言</a:t>
            </a:r>
            <a:endParaRPr lang="zh-CN" altLang="en-US" dirty="0"/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元组关系演算语言  </a:t>
            </a:r>
            <a:r>
              <a:rPr lang="en-US" altLang="zh-CN" sz="2200" dirty="0"/>
              <a:t>ALPHA</a:t>
            </a:r>
            <a:endParaRPr lang="en-US" altLang="zh-CN" sz="2200" dirty="0"/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域关系演算语言      </a:t>
            </a:r>
            <a:r>
              <a:rPr lang="en-US" altLang="zh-CN" sz="2200" dirty="0"/>
              <a:t>QBE</a:t>
            </a:r>
            <a:endParaRPr lang="en-US" altLang="zh-CN" sz="2200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笛卡尔积（续）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68313" y="1196975"/>
            <a:ext cx="8208963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＝｛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张清玫，计算机专业，王敏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张清玫，信息专业，王敏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刘逸，计算机专业，王敏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刘逸，信息专业，李勇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刘逸，信息专业，刘晨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刘逸，信息专业，王敏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基数为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19458" name="Object 3"/>
          <p:cNvGraphicFramePr>
            <a:graphicFrameLocks noGrp="1" noChangeAspect="1"/>
          </p:cNvGraphicFramePr>
          <p:nvPr>
            <p:ph type="pic" idx="1"/>
          </p:nvPr>
        </p:nvGraphicFramePr>
        <p:xfrm>
          <a:off x="552450" y="590550"/>
          <a:ext cx="7462838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949065" imgH="3256280" progId="Word.Document.8">
                  <p:embed/>
                </p:oleObj>
              </mc:Choice>
              <mc:Fallback>
                <p:oleObj name="" r:id="rId1" imgW="3949065" imgH="325628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590550"/>
                        <a:ext cx="7462838" cy="615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标题 1"/>
          <p:cNvSpPr txBox="1"/>
          <p:nvPr/>
        </p:nvSpPr>
        <p:spPr>
          <a:xfrm>
            <a:off x="914400" y="115888"/>
            <a:ext cx="7391400" cy="5635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defTabSz="914400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笛卡尔积（续）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关系（</a:t>
            </a:r>
            <a:r>
              <a:rPr lang="en-US" altLang="zh-CN" sz="3600" dirty="0"/>
              <a:t>Relation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关系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的</a:t>
            </a:r>
            <a:r>
              <a:rPr lang="zh-CN" altLang="en-US" u="sng" dirty="0"/>
              <a:t>子集</a:t>
            </a:r>
            <a:r>
              <a:rPr lang="zh-CN" altLang="en-US" dirty="0"/>
              <a:t>叫作在域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上的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关系</a:t>
            </a:r>
            <a:r>
              <a:rPr lang="zh-CN" altLang="en-US" dirty="0"/>
              <a:t>，表示为</a:t>
            </a:r>
            <a:endParaRPr lang="zh-CN" altLang="en-US" dirty="0"/>
          </a:p>
          <a:p>
            <a:pPr lvl="1"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  <a:endParaRPr lang="zh-CN" altLang="en-US" dirty="0"/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R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关系名</a:t>
            </a:r>
            <a:endParaRPr lang="zh-CN" altLang="en-US" sz="2400" dirty="0"/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n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关系的</a:t>
            </a:r>
            <a:r>
              <a:rPr lang="zh-CN" altLang="en-US" sz="2400" dirty="0">
                <a:ea typeface="黑体" panose="02010609060101010101" pitchFamily="49" charset="-122"/>
              </a:rPr>
              <a:t>目</a:t>
            </a:r>
            <a:r>
              <a:rPr lang="zh-CN" altLang="en-US" sz="2400" dirty="0"/>
              <a:t>或</a:t>
            </a:r>
            <a:r>
              <a:rPr lang="zh-CN" altLang="en-US" sz="2400" dirty="0">
                <a:ea typeface="黑体" panose="02010609060101010101" pitchFamily="49" charset="-122"/>
              </a:rPr>
              <a:t>度</a:t>
            </a:r>
            <a:r>
              <a:rPr lang="zh-CN" altLang="en-US" sz="2400" dirty="0"/>
              <a:t>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457200" y="-39687"/>
            <a:ext cx="8229600" cy="10207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358188" cy="478948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元组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关系中的每个元素是关系中的元组，通常用</a:t>
            </a:r>
            <a:r>
              <a:rPr lang="en-US" altLang="zh-CN" i="1" dirty="0"/>
              <a:t>t</a:t>
            </a:r>
            <a:r>
              <a:rPr lang="zh-CN" altLang="en-US" dirty="0"/>
              <a:t>表示。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单元关系与二元关系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单元</a:t>
            </a:r>
            <a:r>
              <a:rPr lang="zh-CN" altLang="en-US" dirty="0"/>
              <a:t>关系（</a:t>
            </a:r>
            <a:r>
              <a:rPr lang="en-US" altLang="zh-CN" dirty="0"/>
              <a:t>Unary relation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                          或</a:t>
            </a:r>
            <a:r>
              <a:rPr lang="zh-CN" altLang="en-US" dirty="0">
                <a:ea typeface="黑体" panose="02010609060101010101" pitchFamily="49" charset="-122"/>
              </a:rPr>
              <a:t>一元</a:t>
            </a:r>
            <a:r>
              <a:rPr lang="zh-CN" altLang="en-US" dirty="0"/>
              <a:t>关系                             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=2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二元</a:t>
            </a:r>
            <a:r>
              <a:rPr lang="zh-CN" altLang="en-US" dirty="0"/>
              <a:t>关系（</a:t>
            </a:r>
            <a:r>
              <a:rPr lang="en-US" altLang="zh-CN" dirty="0"/>
              <a:t>Binary relation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4991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关系的表示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关系也是一个二维表，表的每行对应一个元组，表的每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列对应一个域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关系中不同列可以对应相同的域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为了加以区分，必须对每列起一个名字，称为属性（</a:t>
            </a:r>
            <a:r>
              <a:rPr lang="en-US" altLang="zh-CN" dirty="0"/>
              <a:t>Attribute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i="1" dirty="0"/>
              <a:t>n</a:t>
            </a:r>
            <a:r>
              <a:rPr lang="zh-CN" altLang="en-US" dirty="0"/>
              <a:t>目关系必有</a:t>
            </a:r>
            <a:r>
              <a:rPr lang="en-US" altLang="zh-CN" i="1" dirty="0"/>
              <a:t>n</a:t>
            </a:r>
            <a:r>
              <a:rPr lang="zh-CN" altLang="en-US" dirty="0"/>
              <a:t>个属性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码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候选码（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若关系中的某一属性组的值能唯一地标识一个元组，则称该属性组为候选码</a:t>
            </a:r>
            <a:endParaRPr lang="zh-CN" altLang="en-US" sz="22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简单的情况：候选码只包含一个属性</a:t>
            </a:r>
            <a:endParaRPr lang="zh-CN" altLang="en-US" sz="22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全码（</a:t>
            </a:r>
            <a:r>
              <a:rPr lang="en-US" altLang="zh-CN" dirty="0"/>
              <a:t>All-key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最极端的情况：关系模式的所有属性组是这个关系模式的候选码，称为全码（</a:t>
            </a:r>
            <a:r>
              <a:rPr lang="en-US" altLang="zh-CN" sz="2200" dirty="0"/>
              <a:t>All-key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algn="just" eaLnBrk="1" hangingPunct="1">
              <a:spcBef>
                <a:spcPts val="400"/>
              </a:spcBef>
              <a:buNone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250825" y="1098550"/>
            <a:ext cx="8785225" cy="52260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码（续）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主码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若一个关系有多个候选码，则选定其中一个为</a:t>
            </a:r>
            <a:r>
              <a:rPr lang="zh-CN" altLang="en-US" sz="2200" dirty="0">
                <a:ea typeface="黑体" panose="02010609060101010101" pitchFamily="49" charset="-122"/>
              </a:rPr>
              <a:t>主码</a:t>
            </a:r>
            <a:r>
              <a:rPr lang="zh-CN" altLang="en-US" sz="2200" dirty="0"/>
              <a:t>（</a:t>
            </a:r>
            <a:r>
              <a:rPr lang="en-US" altLang="zh-CN" sz="2200" dirty="0"/>
              <a:t>Primary key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主属性</a:t>
            </a:r>
            <a:endParaRPr lang="zh-CN" altLang="en-US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sz="2200" dirty="0"/>
              <a:t>候选码的诸属性称为主属性（</a:t>
            </a:r>
            <a:r>
              <a:rPr lang="en-US" altLang="zh-CN" sz="2200" dirty="0"/>
              <a:t>Prime attribute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不包含在任何侯选码中的属性称为非主属性（</a:t>
            </a:r>
            <a:r>
              <a:rPr lang="en-US" altLang="zh-CN" sz="2200" dirty="0"/>
              <a:t>Non-Prime attribute</a:t>
            </a:r>
            <a:r>
              <a:rPr lang="zh-CN" altLang="en-US" sz="2200" dirty="0"/>
              <a:t>）或非码属性（</a:t>
            </a:r>
            <a:r>
              <a:rPr lang="en-US" altLang="zh-CN" sz="2200" dirty="0"/>
              <a:t>Non-key attribute</a:t>
            </a:r>
            <a:r>
              <a:rPr lang="zh-CN" altLang="en-US" sz="2200" dirty="0"/>
              <a:t>）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323850" y="1098550"/>
            <a:ext cx="8496300" cy="4716463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en-US" altLang="zh-CN" sz="2600" i="1" dirty="0"/>
              <a:t>D</a:t>
            </a:r>
            <a:r>
              <a:rPr lang="en-US" altLang="zh-CN" sz="2600" dirty="0"/>
              <a:t>1</a:t>
            </a:r>
            <a:r>
              <a:rPr lang="zh-CN" altLang="en-US" sz="2600" dirty="0"/>
              <a:t>，</a:t>
            </a:r>
            <a:r>
              <a:rPr lang="en-US" altLang="zh-CN" sz="2600" i="1" dirty="0"/>
              <a:t>D</a:t>
            </a:r>
            <a:r>
              <a:rPr lang="en-US" altLang="zh-CN" sz="26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i="1" dirty="0"/>
              <a:t>D</a:t>
            </a:r>
            <a:r>
              <a:rPr lang="en-US" altLang="zh-CN" sz="2600" dirty="0"/>
              <a:t>n</a:t>
            </a:r>
            <a:r>
              <a:rPr lang="zh-CN" altLang="en-US" sz="2600" dirty="0"/>
              <a:t>的笛卡尔积的某个子集才有实际含义</a:t>
            </a:r>
            <a:endParaRPr lang="zh-CN" altLang="en-US" sz="26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例：表</a:t>
            </a:r>
            <a:r>
              <a:rPr lang="en-US" altLang="zh-CN" sz="2200" dirty="0">
                <a:ea typeface="黑体" panose="02010609060101010101" pitchFamily="49" charset="-122"/>
              </a:rPr>
              <a:t>2.</a:t>
            </a:r>
            <a:r>
              <a:rPr lang="en-US" altLang="zh-CN" sz="2200" dirty="0"/>
              <a:t>1 </a:t>
            </a:r>
            <a:r>
              <a:rPr lang="zh-CN" altLang="en-US" sz="2200" dirty="0"/>
              <a:t>的笛卡尔积没有实际意义</a:t>
            </a:r>
            <a:endParaRPr lang="zh-CN" altLang="en-US" sz="22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      取出有实际意义的元组来构造关系</a:t>
            </a:r>
            <a:endParaRPr lang="zh-CN" altLang="en-US" sz="22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关系：</a:t>
            </a:r>
            <a:r>
              <a:rPr lang="en-US" altLang="zh-CN" sz="2200" dirty="0"/>
              <a:t>SAP(SUPERVISOR</a:t>
            </a:r>
            <a:r>
              <a:rPr lang="zh-CN" altLang="en-US" sz="2200" dirty="0"/>
              <a:t>，</a:t>
            </a:r>
            <a:r>
              <a:rPr lang="en-US" altLang="zh-CN" sz="2200" dirty="0"/>
              <a:t>SPECIALITY</a:t>
            </a:r>
            <a:r>
              <a:rPr lang="zh-CN" altLang="en-US" sz="2200" dirty="0"/>
              <a:t>，</a:t>
            </a:r>
            <a:r>
              <a:rPr lang="en-US" altLang="zh-CN" sz="2200" u="sng" dirty="0"/>
              <a:t>POSTGRADUATE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      假设：导师与专业：</a:t>
            </a:r>
            <a:r>
              <a:rPr lang="en-US" altLang="zh-CN" sz="2200" dirty="0"/>
              <a:t>n:1</a:t>
            </a:r>
            <a:r>
              <a:rPr lang="zh-CN" altLang="en-US" sz="2200" dirty="0"/>
              <a:t>，   导师与研究生：</a:t>
            </a:r>
            <a:r>
              <a:rPr lang="en-US" altLang="zh-CN" sz="2200" dirty="0"/>
              <a:t>1:n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200" dirty="0"/>
              <a:t>主码：</a:t>
            </a:r>
            <a:r>
              <a:rPr lang="en-US" altLang="zh-CN" sz="2200" dirty="0"/>
              <a:t>POSTGRADUATE</a:t>
            </a:r>
            <a:r>
              <a:rPr lang="zh-CN" altLang="en-US" sz="2200" dirty="0"/>
              <a:t>（假设研究生不会重名） </a:t>
            </a:r>
            <a:endParaRPr lang="zh-CN" altLang="en-US" sz="2200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  </a:t>
            </a:r>
            <a:endParaRPr lang="en-US" altLang="zh-CN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87450" y="4249738"/>
          <a:ext cx="6408738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86"/>
                <a:gridCol w="2097926"/>
                <a:gridCol w="2097926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李勇</a:t>
                      </a:r>
                      <a:endParaRPr lang="zh-CN" altLang="en-US" sz="1800" b="1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刘晨</a:t>
                      </a:r>
                      <a:endParaRPr lang="zh-CN" altLang="en-US" sz="1800" b="1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信息专业</a:t>
                      </a:r>
                      <a:endParaRPr lang="zh-CN" altLang="en-US" sz="1800" b="1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 smtClean="0"/>
                        <a:t>王敏</a:t>
                      </a:r>
                      <a:endParaRPr lang="zh-CN" altLang="en-US" sz="1800" b="1" dirty="0" smtClean="0"/>
                    </a:p>
                  </a:txBody>
                  <a:tcPr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关系数据库简介</a:t>
            </a:r>
            <a:endParaRPr lang="zh-CN" altLang="en-US" sz="3600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285750" y="1052513"/>
            <a:ext cx="8686800" cy="48545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>
                <a:latin typeface="Times New Roman" panose="02020603050405020304" pitchFamily="18" charset="0"/>
              </a:rPr>
              <a:t>E.F.Codd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  <a:endParaRPr lang="zh-CN" altLang="en-US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E.F.Codd, “A Relational Model of Data for Large </a:t>
            </a:r>
            <a:endParaRPr lang="en-US" altLang="zh-CN" sz="2400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Shared Data Banks”, 《Communication of the </a:t>
            </a:r>
            <a:endParaRPr lang="en-US" altLang="zh-CN" sz="2400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ACM》,1970</a:t>
            </a:r>
            <a:endParaRPr lang="en-US" altLang="zh-CN" sz="24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之后，提出了关系代数和关系演算的概念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1972</a:t>
            </a:r>
            <a:r>
              <a:rPr lang="zh-CN" altLang="en-US" dirty="0"/>
              <a:t>年提出了关系的第一、第二、第三范式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1974</a:t>
            </a:r>
            <a:r>
              <a:rPr lang="zh-CN" altLang="en-US" dirty="0"/>
              <a:t>年提出了关系的</a:t>
            </a:r>
            <a:r>
              <a:rPr lang="en-US" altLang="zh-CN" dirty="0">
                <a:latin typeface="Times New Roman" panose="02020603050405020304" pitchFamily="18" charset="0"/>
              </a:rPr>
              <a:t>BC</a:t>
            </a:r>
            <a:r>
              <a:rPr lang="zh-CN" altLang="en-US" dirty="0"/>
              <a:t>范式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spcBef>
                <a:spcPts val="40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三类关系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基本关系</a:t>
            </a:r>
            <a:r>
              <a:rPr lang="zh-CN" altLang="en-US" dirty="0"/>
              <a:t>（基本表或基表）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sz="2400" dirty="0"/>
              <a:t>实际存在的表，是实际存储数据的逻辑表示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查询表</a:t>
            </a:r>
            <a:endParaRPr lang="zh-CN" altLang="en-US" u="sng" dirty="0"/>
          </a:p>
          <a:p>
            <a:pPr lvl="2" algn="just" eaLnBrk="1" hangingPunct="1">
              <a:lnSpc>
                <a:spcPct val="120000"/>
              </a:lnSpc>
              <a:buNone/>
            </a:pPr>
            <a:r>
              <a:rPr lang="zh-CN" altLang="en-US" sz="2400" dirty="0"/>
              <a:t>查询结果对应的表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视图表</a:t>
            </a:r>
            <a:endParaRPr lang="zh-CN" altLang="en-US" u="sng" dirty="0"/>
          </a:p>
          <a:p>
            <a:pPr lvl="2" algn="just" eaLnBrk="1" hangingPunct="1">
              <a:lnSpc>
                <a:spcPct val="120000"/>
              </a:lnSpc>
              <a:buNone/>
            </a:pPr>
            <a:r>
              <a:rPr lang="zh-CN" altLang="en-US" sz="2400" dirty="0"/>
              <a:t>由基本表或其他视图表导出的表，是虚表，不对</a:t>
            </a:r>
            <a:endParaRPr lang="zh-CN" altLang="en-US" sz="2400" dirty="0"/>
          </a:p>
          <a:p>
            <a:pPr lvl="2" algn="just" eaLnBrk="1" hangingPunct="1">
              <a:lnSpc>
                <a:spcPct val="120000"/>
              </a:lnSpc>
              <a:buNone/>
            </a:pPr>
            <a:r>
              <a:rPr lang="zh-CN" altLang="en-US" sz="2400" dirty="0"/>
              <a:t>应实际存储的数据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zh-CN" altLang="en-US" sz="3600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663575" y="1098550"/>
            <a:ext cx="8229600" cy="49974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8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基本关系的性质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① 列是同质的（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  <a:endParaRPr lang="zh-CN" altLang="en-US" dirty="0"/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其中的每一列称为一个属性</a:t>
            </a:r>
            <a:endParaRPr lang="zh-CN" altLang="en-US" sz="2200" dirty="0"/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  <a:endParaRPr lang="zh-CN" altLang="en-US" sz="2200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③ 列的顺序无所谓</a:t>
            </a:r>
            <a:r>
              <a:rPr lang="en-US" altLang="zh-CN" dirty="0"/>
              <a:t>,</a:t>
            </a:r>
            <a:r>
              <a:rPr lang="zh-CN" altLang="en-US" dirty="0"/>
              <a:t>，列的次序可以任意交换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④ 任意两个元组的候选码不能相同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⑤ 行的顺序无所谓，行的次序可以任意交换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基本关系的性质（续）</a:t>
            </a:r>
            <a:endParaRPr lang="en-US" altLang="zh-CN" sz="3600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999037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⑥ </a:t>
            </a:r>
            <a:r>
              <a:rPr lang="zh-CN" altLang="en-US" dirty="0"/>
              <a:t>分量必须取原子值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这是规范条件中最基本的一条</a:t>
            </a:r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lvl="2" algn="just" eaLnBrk="1" hangingPunct="1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 </a:t>
            </a:r>
            <a:endParaRPr lang="en-US" altLang="zh-CN" dirty="0"/>
          </a:p>
          <a:p>
            <a:pPr lvl="2" algn="just" eaLnBrk="1" hangingPunct="1">
              <a:buNone/>
            </a:pPr>
            <a:r>
              <a:rPr lang="en-US" altLang="zh-CN" sz="1800" dirty="0"/>
              <a:t>                        </a:t>
            </a:r>
            <a:r>
              <a:rPr lang="zh-CN" altLang="en-US" sz="1800" dirty="0"/>
              <a:t>表</a:t>
            </a:r>
            <a:r>
              <a:rPr lang="en-US" altLang="zh-CN" sz="1800" dirty="0"/>
              <a:t>2.3  </a:t>
            </a:r>
            <a:r>
              <a:rPr lang="zh-CN" altLang="en-US" sz="1800" dirty="0"/>
              <a:t>非规范化关系</a:t>
            </a:r>
            <a:endParaRPr lang="zh-CN" altLang="en-US" sz="1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350" y="3573463"/>
          <a:ext cx="6319838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691"/>
                <a:gridCol w="1592431"/>
                <a:gridCol w="1523858"/>
                <a:gridCol w="1523858"/>
              </a:tblGrid>
              <a:tr h="37068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00" marB="45700"/>
                </a:tc>
                <a:tc hMerge="1">
                  <a:tcPr/>
                </a:tc>
              </a:tr>
              <a:tr h="370681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李勇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刘晨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信息专业</a:t>
                      </a:r>
                      <a:endParaRPr lang="zh-CN" altLang="en-US" sz="1800" b="1" dirty="0"/>
                    </a:p>
                  </a:txBody>
                  <a:tcPr marL="91431" marR="91431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王敏</a:t>
                      </a:r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700" marB="45700"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cxnSp>
        <p:nvCxnSpPr>
          <p:cNvPr id="31774" name="直接箭头连接符 8"/>
          <p:cNvCxnSpPr/>
          <p:nvPr/>
        </p:nvCxnSpPr>
        <p:spPr>
          <a:xfrm flipH="1" flipV="1">
            <a:off x="7667625" y="4797425"/>
            <a:ext cx="792163" cy="3603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775" name="TextBox 9"/>
          <p:cNvSpPr txBox="1"/>
          <p:nvPr/>
        </p:nvSpPr>
        <p:spPr>
          <a:xfrm>
            <a:off x="7956550" y="5084763"/>
            <a:ext cx="936625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小表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219200" y="1341438"/>
            <a:ext cx="6521450" cy="45259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2.1.2  </a:t>
            </a:r>
            <a:r>
              <a:rPr lang="zh-CN" altLang="en-US" dirty="0">
                <a:solidFill>
                  <a:srgbClr val="00B050"/>
                </a:solidFill>
              </a:rPr>
              <a:t>关系模式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2.1.2  </a:t>
            </a:r>
            <a:r>
              <a:rPr lang="zh-CN" altLang="en-US" sz="3600" dirty="0"/>
              <a:t>关系模式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066800" y="1752600"/>
            <a:ext cx="7772400" cy="41148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．什么是关系模式</a:t>
            </a:r>
            <a:endParaRPr lang="zh-CN" altLang="en-US" sz="3600" dirty="0"/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8204200" cy="469106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关系模式（</a:t>
            </a:r>
            <a:r>
              <a:rPr lang="en-US" altLang="zh-CN" dirty="0"/>
              <a:t>Relation Schema</a:t>
            </a:r>
            <a:r>
              <a:rPr lang="zh-CN" altLang="en-US" dirty="0"/>
              <a:t>）是型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关系是值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关系模式是对关系的描述</a:t>
            </a:r>
            <a:endParaRPr lang="zh-CN" altLang="en-US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元组集合的结构</a:t>
            </a:r>
            <a:endParaRPr lang="zh-CN" altLang="en-US" dirty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属性构成</a:t>
            </a:r>
            <a:endParaRPr lang="zh-CN" altLang="en-US" sz="2200" dirty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属性来自的域           </a:t>
            </a:r>
            <a:endParaRPr lang="zh-CN" altLang="en-US" sz="2200" dirty="0"/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属性与域之间的映象关系</a:t>
            </a:r>
            <a:endParaRPr lang="zh-CN" altLang="en-US" sz="2200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完整性约束条件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．定义关系模式</a:t>
            </a:r>
            <a:endParaRPr lang="zh-CN" altLang="en-US" sz="3600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/>
              <a:t>关系模式可以形式化地表示为：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79710F"/>
                </a:solidFill>
              </a:rPr>
              <a:t>	</a:t>
            </a:r>
            <a:r>
              <a:rPr lang="en-US" altLang="zh-CN" sz="2800" i="1" dirty="0">
                <a:solidFill>
                  <a:srgbClr val="79710F"/>
                </a:solidFill>
              </a:rPr>
              <a:t>R</a:t>
            </a:r>
            <a:r>
              <a:rPr lang="zh-CN" altLang="en-US" sz="2800" i="1" dirty="0">
                <a:solidFill>
                  <a:srgbClr val="79710F"/>
                </a:solidFill>
              </a:rPr>
              <a:t>（</a:t>
            </a:r>
            <a:r>
              <a:rPr lang="en-US" altLang="zh-CN" sz="2800" i="1" dirty="0">
                <a:solidFill>
                  <a:srgbClr val="79710F"/>
                </a:solidFill>
              </a:rPr>
              <a:t>U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DOM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F</a:t>
            </a:r>
            <a:r>
              <a:rPr lang="zh-CN" altLang="en-US" sz="2800" i="1" dirty="0">
                <a:solidFill>
                  <a:srgbClr val="79710F"/>
                </a:solidFill>
              </a:rPr>
              <a:t>）</a:t>
            </a:r>
            <a:endParaRPr lang="zh-CN" altLang="en-US" i="1" dirty="0">
              <a:solidFill>
                <a:srgbClr val="79710F"/>
              </a:solidFill>
            </a:endParaRPr>
          </a:p>
          <a:p>
            <a:pPr lvl="1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</a:t>
            </a:r>
            <a:r>
              <a:rPr lang="zh-CN" altLang="en-US" dirty="0"/>
              <a:t>关系名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组成该关系的属性名集合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属性向域的映象集合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属性间数据的依赖关系的集合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8277225" cy="469106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/>
              <a:t>导师和研究生出自同一个域</a:t>
            </a:r>
            <a:r>
              <a:rPr lang="en-US" altLang="zh-CN" dirty="0"/>
              <a:t>——</a:t>
            </a:r>
            <a:r>
              <a:rPr lang="zh-CN" altLang="en-US" dirty="0"/>
              <a:t>人，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取不同的属性名，并在模式中定义属性向域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的映象，即说明它们分别出自哪个域：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SUPERVISOR-PERSON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= DOM</a:t>
            </a:r>
            <a:r>
              <a:rPr lang="zh-CN" altLang="en-US" dirty="0"/>
              <a:t>（</a:t>
            </a:r>
            <a:r>
              <a:rPr lang="en-US" altLang="zh-CN" dirty="0"/>
              <a:t>POSTGRADUATE-PERSON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/>
              <a:t>= PERSON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关系模式通常可以简记为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  <a:endParaRPr lang="en-US" altLang="zh-CN" i="1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注：域名及属性向域的映象常常直接说明为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     属性的类型、长度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 </a:t>
            </a:r>
            <a:r>
              <a:rPr lang="zh-CN" altLang="en-US" sz="3600" dirty="0"/>
              <a:t>关系模式与关系</a:t>
            </a:r>
            <a:endParaRPr lang="zh-CN" altLang="en-US" sz="3600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468313" y="1098550"/>
            <a:ext cx="7772400" cy="4860925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关系模式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对关系的描述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静态的、稳定的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关系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关系模式在某一时刻的状态或内容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动态的、随时间不断变化的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关系模式和关系往往笼统称为关系</a:t>
            </a:r>
            <a:endParaRPr lang="zh-CN" altLang="en-US" sz="2400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通过上下文加以区别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第二章 关系数据库</a:t>
            </a:r>
            <a:endParaRPr lang="zh-CN" altLang="en-US" sz="3600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2.1  </a:t>
            </a:r>
            <a:r>
              <a:rPr lang="zh-CN" altLang="en-US" sz="2800" dirty="0">
                <a:solidFill>
                  <a:srgbClr val="0066FF"/>
                </a:solidFill>
              </a:rPr>
              <a:t>关系数据结构及形式化定义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1116013" y="1098550"/>
            <a:ext cx="6729412" cy="48609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2.1.3  </a:t>
            </a:r>
            <a:r>
              <a:rPr lang="zh-CN" altLang="en-US" dirty="0">
                <a:solidFill>
                  <a:srgbClr val="00B050"/>
                </a:solidFill>
              </a:rPr>
              <a:t>关系数据库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2.1.3  </a:t>
            </a:r>
            <a:r>
              <a:rPr lang="zh-CN" altLang="en-US" sz="3600" dirty="0"/>
              <a:t>关系数据库</a:t>
            </a:r>
            <a:endParaRPr lang="zh-CN" altLang="en-US" sz="3600" dirty="0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7704137" cy="452596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在一个给定的应用领域中，所有关系的集合构成一个关系数据库</a:t>
            </a:r>
            <a:endParaRPr lang="zh-CN" altLang="en-US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关系数据库的型与值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关系数据库的型</a:t>
            </a:r>
            <a:r>
              <a:rPr lang="en-US" altLang="zh-CN" dirty="0"/>
              <a:t>: </a:t>
            </a:r>
            <a:r>
              <a:rPr lang="zh-CN" altLang="en-US" dirty="0"/>
              <a:t>关系数据库模式，是对关系数据库的描述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关系数据库的值</a:t>
            </a:r>
            <a:r>
              <a:rPr lang="en-US" altLang="zh-CN" dirty="0"/>
              <a:t>: </a:t>
            </a:r>
            <a:r>
              <a:rPr lang="zh-CN" altLang="en-US" dirty="0"/>
              <a:t>关系模式在某一时刻对应的关系的集合，通常称为关系数据库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  <a:endParaRPr lang="zh-CN" altLang="en-US" sz="3600" dirty="0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1116013" y="1341438"/>
            <a:ext cx="6729412" cy="461803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宋体" panose="02010600030101010101" pitchFamily="2" charset="-122"/>
              </a:rPr>
              <a:t>关系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2.1.4   </a:t>
            </a:r>
            <a:r>
              <a:rPr lang="zh-CN" altLang="en-US" dirty="0">
                <a:solidFill>
                  <a:srgbClr val="00B050"/>
                </a:solidFill>
              </a:rPr>
              <a:t>关系模型的存储结构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2.1.4   </a:t>
            </a:r>
            <a:r>
              <a:rPr lang="zh-CN" altLang="en-US" sz="3600" dirty="0"/>
              <a:t>关系模型的存储结构</a:t>
            </a:r>
            <a:endParaRPr lang="zh-CN" altLang="en-US" sz="3600" dirty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zh-CN" dirty="0"/>
              <a:t>关系数据库的物理组织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关系数据库管理系统中</a:t>
            </a:r>
            <a:r>
              <a:rPr lang="zh-CN" altLang="zh-CN" dirty="0"/>
              <a:t>一个表对应一个操作系统文件，将物理数据组织交给操作系统完成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</a:t>
            </a:r>
            <a:r>
              <a:rPr lang="zh-CN" altLang="zh-CN" dirty="0"/>
              <a:t>从操作系统那里申请若干个大的文件，自己划分文件空间，组织表、索引等存储结构，并进行存储管理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第二章 关系数据库</a:t>
            </a:r>
            <a:endParaRPr lang="zh-CN" altLang="en-US" sz="3600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2.2  </a:t>
            </a:r>
            <a:r>
              <a:rPr lang="zh-CN" altLang="en-US" sz="2800" dirty="0">
                <a:solidFill>
                  <a:srgbClr val="3333FF"/>
                </a:solidFill>
              </a:rPr>
              <a:t>关系操作</a:t>
            </a:r>
            <a:endParaRPr lang="zh-CN" altLang="en-US" sz="28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2.2.1 </a:t>
            </a:r>
            <a:r>
              <a:rPr lang="zh-CN" altLang="en-US" sz="3600" dirty="0"/>
              <a:t>基本的关系操作</a:t>
            </a:r>
            <a:endParaRPr lang="zh-CN" altLang="en-US" sz="3600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458200" cy="51847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dirty="0"/>
              <a:t>常用的关系操作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查询操作：选择、投影、连接、除、并、差、交、笛卡尔积</a:t>
            </a:r>
            <a:endParaRPr lang="en-US" altLang="zh-CN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选择、投影、并、差、笛卡尔积是</a:t>
            </a:r>
            <a:r>
              <a:rPr lang="en-US" altLang="zh-CN" sz="2200" dirty="0"/>
              <a:t>5</a:t>
            </a:r>
            <a:r>
              <a:rPr lang="zh-CN" altLang="en-US" sz="2200" dirty="0"/>
              <a:t>种基本操作</a:t>
            </a:r>
            <a:endParaRPr lang="zh-CN" altLang="en-US" sz="2200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数据更新：插入、删除、修改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关系操作的特点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集合操作方式：操作的对象和结果都是集合，</a:t>
            </a:r>
            <a:r>
              <a:rPr lang="zh-CN" altLang="en-US" dirty="0">
                <a:solidFill>
                  <a:srgbClr val="FF00FF"/>
                </a:solidFill>
              </a:rPr>
              <a:t>一次一集合</a:t>
            </a:r>
            <a:r>
              <a:rPr lang="zh-CN" altLang="en-US" dirty="0"/>
              <a:t>的方式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2.2.2 </a:t>
            </a:r>
            <a:r>
              <a:rPr lang="zh-CN" altLang="en-US" sz="3600" dirty="0"/>
              <a:t>关系数据库语言的分类</a:t>
            </a:r>
            <a:endParaRPr lang="zh-CN" altLang="en-US" sz="3600" dirty="0"/>
          </a:p>
        </p:txBody>
      </p:sp>
      <p:sp>
        <p:nvSpPr>
          <p:cNvPr id="46082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关系代数语言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用对关系的运算来表达查询要求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代表：</a:t>
            </a:r>
            <a:r>
              <a:rPr lang="en-US" altLang="zh-CN" sz="2200" dirty="0"/>
              <a:t>ISBL</a:t>
            </a:r>
            <a:endParaRPr lang="en-US" altLang="zh-CN" sz="2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关系演算语言：用谓词来表达查询要求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元组关系演算语言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谓词变元的基本对象是元组变量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APLHA, QUEL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域关系演算语言    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谓词变元的基本对象是域变量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QBE</a:t>
            </a:r>
            <a:endParaRPr lang="en-US" altLang="zh-CN" sz="2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具有关系代数和关系演算双重特点的语言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代表：</a:t>
            </a:r>
            <a:r>
              <a:rPr lang="en-US" altLang="zh-CN" sz="2200" dirty="0"/>
              <a:t>SQL</a:t>
            </a:r>
            <a:r>
              <a:rPr lang="zh-CN" altLang="en-US" sz="2200" dirty="0"/>
              <a:t>（</a:t>
            </a:r>
            <a:r>
              <a:rPr lang="en-US" altLang="zh-CN" sz="2200" dirty="0"/>
              <a:t>Structured Query Language</a:t>
            </a:r>
            <a:r>
              <a:rPr lang="zh-CN" altLang="en-US" sz="2200" dirty="0"/>
              <a:t>） 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第二章 关系数据库</a:t>
            </a:r>
            <a:endParaRPr lang="zh-CN" altLang="en-US" sz="3600" dirty="0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关系数据结构及形式化定义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2.3  </a:t>
            </a:r>
            <a:r>
              <a:rPr lang="zh-CN" altLang="en-US" sz="2800" dirty="0">
                <a:solidFill>
                  <a:srgbClr val="0066FF"/>
                </a:solidFill>
              </a:rPr>
              <a:t>关系的完整性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关系的三类完整性约束</a:t>
            </a:r>
            <a:endParaRPr lang="zh-CN" altLang="en-US" sz="3600" dirty="0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684213" y="1098550"/>
            <a:ext cx="8204200" cy="4932363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实体完整性和参照完整性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关系模型必须满足的完整性约束条件称为关系的两个</a:t>
            </a:r>
            <a:r>
              <a:rPr lang="zh-CN" altLang="en-US" dirty="0">
                <a:solidFill>
                  <a:srgbClr val="FF00FF"/>
                </a:solidFill>
              </a:rPr>
              <a:t>不变性</a:t>
            </a:r>
            <a:r>
              <a:rPr lang="zh-CN" altLang="en-US" dirty="0"/>
              <a:t>，应该由关系系统自动支持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用户定义的完整性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应用领域需要遵循的约束条件，体现了具体领域中的语义约束 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zh-CN" altLang="en-US" sz="3600" dirty="0"/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1295400" y="1676400"/>
            <a:ext cx="6781800" cy="4038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2.3.1 </a:t>
            </a:r>
            <a:r>
              <a:rPr lang="zh-CN" altLang="en-US" dirty="0">
                <a:solidFill>
                  <a:srgbClr val="00B050"/>
                </a:solidFill>
              </a:rPr>
              <a:t>实体完整性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关系数据结构及形式化定义</a:t>
            </a:r>
            <a:endParaRPr lang="zh-CN" altLang="en-US" sz="3600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755650" y="1098550"/>
            <a:ext cx="7570788" cy="5170488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2.1.1  </a:t>
            </a:r>
            <a:r>
              <a:rPr lang="zh-CN" altLang="en-US" dirty="0">
                <a:solidFill>
                  <a:srgbClr val="00B050"/>
                </a:solidFill>
                <a:latin typeface="宋体" panose="02010600030101010101" pitchFamily="2" charset="-122"/>
              </a:rPr>
              <a:t>关系</a:t>
            </a:r>
            <a:endParaRPr lang="zh-CN" altLang="en-US" dirty="0">
              <a:solidFill>
                <a:srgbClr val="00B05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2.3.1 </a:t>
            </a:r>
            <a:r>
              <a:rPr lang="zh-CN" altLang="en-US" sz="3600" dirty="0"/>
              <a:t>实体完整性</a:t>
            </a:r>
            <a:endParaRPr lang="zh-CN" altLang="en-US" sz="3600" dirty="0"/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sz="2600" dirty="0"/>
              <a:t>规则</a:t>
            </a:r>
            <a:r>
              <a:rPr lang="en-US" altLang="zh-CN" sz="2600" dirty="0"/>
              <a:t>2.1  </a:t>
            </a:r>
            <a:r>
              <a:rPr lang="zh-CN" altLang="en-US" sz="2600" dirty="0"/>
              <a:t>实体完整性规则（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若属性</a:t>
            </a:r>
            <a:r>
              <a:rPr lang="en-US" altLang="zh-CN" i="1" dirty="0"/>
              <a:t>A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的主属性，则属性</a:t>
            </a:r>
            <a:r>
              <a:rPr lang="en-US" altLang="zh-CN" i="1" dirty="0"/>
              <a:t>A</a:t>
            </a:r>
            <a:r>
              <a:rPr lang="zh-CN" altLang="en-US" dirty="0"/>
              <a:t>不能取空值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dirty="0"/>
              <a:t>空值就是“不知道”或“不存在”或“无意义”的值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400" dirty="0"/>
              <a:t>     例：</a:t>
            </a:r>
            <a:endParaRPr lang="zh-CN" altLang="en-US" sz="2400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zh-CN" dirty="0"/>
              <a:t>选修（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zh-CN" dirty="0"/>
              <a:t>“学号、课程号”为主码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zh-CN" dirty="0"/>
              <a:t>“学号”和“课程号”两个属性都不能取空值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实体完整性（续）</a:t>
            </a:r>
            <a:endParaRPr lang="en-US" altLang="zh-CN" sz="360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098550"/>
            <a:ext cx="8007350" cy="5426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实体完整性规则的说明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）实体完整性规则是针对基本关系而言的。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一个基本表通常对应现实世界的一个实体集。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）现实世界中的实体是可区分的，即它们具有某种唯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一性标识。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）关系模型中以主码作为唯一性标识。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）主码中的属性即主属性不能取空值。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主属性取空值，就说明存在某个不可标识的实体，即存在不可区分的实体，这与第（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）点相矛盾，因此这个规则称为实体完整性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  </a:t>
            </a:r>
            <a:r>
              <a:rPr lang="zh-CN" altLang="en-US" sz="3600" dirty="0"/>
              <a:t>关系的完整性</a:t>
            </a:r>
            <a:endParaRPr lang="zh-CN" altLang="en-US" sz="3600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1116013" y="1412875"/>
            <a:ext cx="6440487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  <a:endParaRPr lang="zh-CN" altLang="en-US" dirty="0"/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2.3.2 </a:t>
            </a:r>
            <a:r>
              <a:rPr lang="zh-CN" altLang="en-US" dirty="0">
                <a:solidFill>
                  <a:srgbClr val="00B050"/>
                </a:solidFill>
              </a:rPr>
              <a:t>参照完整性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2.3.2 </a:t>
            </a:r>
            <a:r>
              <a:rPr lang="zh-CN" altLang="en-US" sz="3600" dirty="0"/>
              <a:t>参照完整性</a:t>
            </a:r>
            <a:endParaRPr lang="zh-CN" altLang="en-US" sz="3600" dirty="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1116013" y="1700213"/>
            <a:ext cx="6172200" cy="4267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关系间的引用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外码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参照完整性规则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关系间的引用</a:t>
            </a:r>
            <a:endParaRPr lang="zh-CN" altLang="en-US" sz="3600" dirty="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611188" y="1219200"/>
            <a:ext cx="8316912" cy="3433763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在关系模型中实体及实体间的联系都是用关系来描述的，自然存在着关系与关系间的引用。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学生实体、专业实体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　学生（</a:t>
            </a:r>
            <a:r>
              <a:rPr lang="zh-CN" altLang="en-US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，年龄）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None/>
            </a:pPr>
            <a:r>
              <a:rPr lang="zh-CN" altLang="en-US" dirty="0"/>
              <a:t>　  专业（</a:t>
            </a:r>
            <a:r>
              <a:rPr lang="zh-CN" altLang="en-US" u="sng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，专业名）</a:t>
            </a:r>
            <a:endParaRPr lang="zh-CN" altLang="en-US" dirty="0"/>
          </a:p>
        </p:txBody>
      </p:sp>
      <p:sp>
        <p:nvSpPr>
          <p:cNvPr id="50183" name="Rectangle 6"/>
          <p:cNvSpPr/>
          <p:nvPr/>
        </p:nvSpPr>
        <p:spPr>
          <a:xfrm>
            <a:off x="611188" y="4899025"/>
            <a:ext cx="8532812" cy="1128713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学生关系引用了专业关系的主码“专业号”。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学生关系中的“专业号”值必须是确实存在的专业的专业号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003800" y="4329113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marL="342900" indent="-342900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153988" y="2708275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marL="342900" indent="-342900"/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主码</a:t>
            </a:r>
            <a:endParaRPr lang="zh-CN" altLang="en-US" b="1" dirty="0">
              <a:solidFill>
                <a:srgbClr val="FF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en-US" altLang="zh-CN" sz="2400" dirty="0"/>
              <a:t>2.2] </a:t>
            </a:r>
            <a:r>
              <a:rPr lang="zh-CN" altLang="en-US" sz="2400" dirty="0"/>
              <a:t>学生、课程、学生与课程之间的多对多联系</a:t>
            </a:r>
            <a:endParaRPr lang="zh-CN" altLang="en-US" sz="24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，课程名，学分）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u="sng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  <a:buNone/>
            </a:pPr>
            <a:endParaRPr lang="zh-CN" altLang="en-US" dirty="0"/>
          </a:p>
          <a:p>
            <a:pPr algn="just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[2.</a:t>
            </a:r>
            <a:r>
              <a:rPr lang="en-US" altLang="zh-CN" sz="2400" dirty="0"/>
              <a:t>3]  </a:t>
            </a:r>
            <a:r>
              <a:rPr lang="zh-CN" altLang="en-US" sz="2400" dirty="0"/>
              <a:t>学生实体及其内部的一对多联系 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sz="2000" dirty="0"/>
              <a:t>           </a:t>
            </a:r>
            <a:r>
              <a:rPr lang="zh-CN" altLang="en-US" sz="2200" dirty="0"/>
              <a:t>学生（</a:t>
            </a:r>
            <a:r>
              <a:rPr lang="zh-CN" altLang="en-US" sz="2200" u="sng" dirty="0">
                <a:solidFill>
                  <a:srgbClr val="3333FF"/>
                </a:solidFill>
              </a:rPr>
              <a:t>学号</a:t>
            </a:r>
            <a:r>
              <a:rPr lang="zh-CN" altLang="en-US" sz="2200" dirty="0"/>
              <a:t>，姓名，性别，专业号，年龄，</a:t>
            </a:r>
            <a:r>
              <a:rPr lang="zh-CN" altLang="en-US" sz="2200" dirty="0">
                <a:solidFill>
                  <a:srgbClr val="3333FF"/>
                </a:solidFill>
              </a:rPr>
              <a:t>班长</a:t>
            </a:r>
            <a:r>
              <a:rPr lang="zh-CN" altLang="en-US" sz="2200" dirty="0"/>
              <a:t>）</a:t>
            </a:r>
            <a:endParaRPr lang="zh-CN" altLang="en-US" sz="2200" dirty="0"/>
          </a:p>
        </p:txBody>
      </p:sp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1330325" y="2565400"/>
          <a:ext cx="698658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802110" imgH="6532880" progId="Word.Document.8">
                  <p:embed/>
                </p:oleObj>
              </mc:Choice>
              <mc:Fallback>
                <p:oleObj name="" r:id="rId1" imgW="11802110" imgH="653288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0325" y="2565400"/>
                        <a:ext cx="6986588" cy="3870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6"/>
          <p:cNvSpPr/>
          <p:nvPr/>
        </p:nvSpPr>
        <p:spPr>
          <a:xfrm>
            <a:off x="611188" y="5157788"/>
            <a:ext cx="8075612" cy="1039812"/>
          </a:xfrm>
          <a:prstGeom prst="rect">
            <a:avLst/>
          </a:prstGeom>
          <a:noFill/>
          <a:ln w="25400">
            <a:noFill/>
          </a:ln>
        </p:spPr>
        <p:txBody>
          <a:bodyPr anchor="ctr">
            <a:spAutoFit/>
          </a:bodyPr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学号”是主码，“班长”是外码，它引用了本关系的“学号” 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“班长” 必须是确实存在的学生的学号 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>
          <a:xfrm>
            <a:off x="755650" y="1268413"/>
            <a:ext cx="8154988" cy="469106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的一个或一组属性，但不是关系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的码。如果</a:t>
            </a:r>
            <a:r>
              <a:rPr lang="en-US" altLang="zh-CN" sz="2400" dirty="0"/>
              <a:t>F</a:t>
            </a:r>
            <a:r>
              <a:rPr lang="zh-CN" altLang="en-US" sz="2400" dirty="0"/>
              <a:t>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相对应，则称</a:t>
            </a:r>
            <a:r>
              <a:rPr lang="en-US" altLang="zh-CN" sz="2400" dirty="0"/>
              <a:t>F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  <a:endParaRPr lang="zh-CN" altLang="en-US" sz="2400" dirty="0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R</a:t>
            </a:r>
            <a:r>
              <a:rPr lang="zh-CN" altLang="en-US" sz="2400" i="1" dirty="0"/>
              <a:t>称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Referencing  Relation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基本关系</a:t>
            </a:r>
            <a:r>
              <a:rPr lang="en-US" altLang="zh-CN" sz="2400" i="1" dirty="0"/>
              <a:t>S</a:t>
            </a:r>
            <a:r>
              <a:rPr lang="zh-CN" altLang="en-US" sz="2400" i="1" dirty="0"/>
              <a:t>称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dirty="0"/>
              <a:t>（</a:t>
            </a:r>
            <a:r>
              <a:rPr lang="en-US" altLang="zh-CN" sz="2400" dirty="0"/>
              <a:t>Referenced Relation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或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dirty="0"/>
              <a:t>（</a:t>
            </a:r>
            <a:r>
              <a:rPr lang="en-US" altLang="zh-CN" sz="2400" dirty="0"/>
              <a:t>Target Relation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外码（续）</a:t>
            </a:r>
            <a:endParaRPr lang="en-US" altLang="zh-CN" sz="3600" dirty="0"/>
          </a:p>
        </p:txBody>
      </p:sp>
      <p:sp>
        <p:nvSpPr>
          <p:cNvPr id="5837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002588" cy="30956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2.1]</a:t>
            </a:r>
            <a:r>
              <a:rPr lang="zh-CN" altLang="en-US" sz="2400" dirty="0"/>
              <a:t>中学生关系的“专业号”与专业关系的主码“专业号”相对应</a:t>
            </a:r>
            <a:endParaRPr lang="zh-CN" alt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“专业号”属性是学生关系的外码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专业关系是被参照关系，学生关系为参照关系 </a:t>
            </a:r>
            <a:endParaRPr lang="zh-CN" altLang="en-US" dirty="0"/>
          </a:p>
        </p:txBody>
      </p:sp>
      <p:graphicFrame>
        <p:nvGraphicFramePr>
          <p:cNvPr id="392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4191000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188700" imgH="3416300" progId="Photoshop.Image.7">
                  <p:embed/>
                </p:oleObj>
              </mc:Choice>
              <mc:Fallback>
                <p:oleObj name="" r:id="rId1" imgW="11188700" imgH="34163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038600" cy="1233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外码（续）</a:t>
            </a:r>
            <a:endParaRPr lang="en-US" altLang="zh-CN" sz="3600" dirty="0"/>
          </a:p>
        </p:txBody>
      </p:sp>
      <p:sp>
        <p:nvSpPr>
          <p:cNvPr id="59394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8713788" cy="33067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</a:t>
            </a:r>
            <a:r>
              <a:rPr lang="zh-CN" altLang="en-US" sz="2400" dirty="0"/>
              <a:t>中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选修关系的“学号” 与学生关系的主码“学号”相对应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选修关系的“课程号”与课程关系的主码“课程号”相对应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“学号”和“课程号”是选修关系的外码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  <a:endParaRPr lang="zh-CN" altLang="en-US" dirty="0"/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4581525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046700" imgH="2590800" progId="Photoshop.Image.7">
                  <p:embed/>
                </p:oleObj>
              </mc:Choice>
              <mc:Fallback>
                <p:oleObj name="" r:id="rId1" imgW="18046700" imgH="2590800" progId="Photoshop.Image.7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4581525"/>
                        <a:ext cx="6408738" cy="919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2.1.1 </a:t>
            </a:r>
            <a:r>
              <a:rPr lang="zh-CN" altLang="en-US" sz="3600" dirty="0"/>
              <a:t>关系</a:t>
            </a:r>
            <a:endParaRPr lang="zh-CN" altLang="en-US" sz="3600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/>
              <a:t>单一的数据结构</a:t>
            </a:r>
            <a:r>
              <a:rPr lang="en-US" altLang="zh-CN" dirty="0"/>
              <a:t>----</a:t>
            </a:r>
            <a:r>
              <a:rPr lang="zh-CN" altLang="en-US" dirty="0"/>
              <a:t>关系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现实世界的实体以及实体间的各种联系均用关系来表示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逻辑结构</a:t>
            </a:r>
            <a:r>
              <a:rPr lang="en-US" altLang="zh-CN" dirty="0"/>
              <a:t>----</a:t>
            </a:r>
            <a:r>
              <a:rPr lang="zh-CN" altLang="en-US" dirty="0"/>
              <a:t>二维表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从用户角度，关系模型中数据的逻辑结构是一张二维表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建立在集合代数的基础上 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外码（续）</a:t>
            </a:r>
            <a:endParaRPr lang="en-US" altLang="zh-CN" sz="3600" dirty="0"/>
          </a:p>
        </p:txBody>
      </p:sp>
      <p:sp>
        <p:nvSpPr>
          <p:cNvPr id="6041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91513" cy="23050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</a:t>
            </a:r>
            <a:r>
              <a:rPr lang="zh-CN" altLang="en-US" sz="2400" dirty="0"/>
              <a:t>中“班长”与本身的主码“学号”相对应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“班长”是外码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学生关系既是参照关系也是被参照关系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graphicFrame>
        <p:nvGraphicFramePr>
          <p:cNvPr id="393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357563"/>
          <a:ext cx="35274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058400" imgH="5905500" progId="Photoshop.Image.7">
                  <p:embed/>
                </p:oleObj>
              </mc:Choice>
              <mc:Fallback>
                <p:oleObj name="" r:id="rId1" imgW="10058400" imgH="5905500" progId="Photoshop.Image.7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3357563"/>
                        <a:ext cx="3527425" cy="2071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外码（续）</a:t>
            </a:r>
            <a:endParaRPr lang="en-US" altLang="zh-CN" sz="3600"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不一定是不同的关系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i="1" dirty="0"/>
              <a:t>S</a:t>
            </a:r>
            <a:r>
              <a:rPr lang="zh-CN" altLang="en-US" dirty="0"/>
              <a:t>的主码</a:t>
            </a:r>
            <a:r>
              <a:rPr lang="en-US" altLang="zh-CN" dirty="0"/>
              <a:t>K</a:t>
            </a:r>
            <a:r>
              <a:rPr lang="en-US" altLang="zh-CN" baseline="-25000" dirty="0"/>
              <a:t>s </a:t>
            </a:r>
            <a:r>
              <a:rPr lang="zh-CN" altLang="en-US" dirty="0"/>
              <a:t>和参照关系的外码</a:t>
            </a:r>
            <a:r>
              <a:rPr lang="en-US" altLang="zh-CN" dirty="0"/>
              <a:t>F</a:t>
            </a:r>
            <a:r>
              <a:rPr lang="zh-CN" altLang="en-US" dirty="0"/>
              <a:t>必须定义在同一个（或一组）域上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当外码与相应的主码属于不同关系时，往往取相同的名 字，以便于识别</a:t>
            </a:r>
            <a:endParaRPr lang="zh-CN" altLang="en-US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参照完整性规则</a:t>
            </a:r>
            <a:endParaRPr lang="zh-CN" altLang="en-US" sz="3600" dirty="0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规则</a:t>
            </a:r>
            <a:r>
              <a:rPr lang="en-US" altLang="zh-CN" sz="2400" dirty="0"/>
              <a:t>2.2  </a:t>
            </a:r>
            <a:r>
              <a:rPr lang="zh-CN" altLang="en-US" sz="2400" dirty="0"/>
              <a:t>参照完整性规则</a:t>
            </a:r>
            <a:endParaRPr lang="zh-CN" altLang="en-US" sz="2400" dirty="0"/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None/>
            </a:pPr>
            <a:r>
              <a:rPr lang="zh-CN" altLang="en-US" sz="2400" dirty="0"/>
              <a:t>   若属性（或属性组）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的外码它与基本关系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s</a:t>
            </a:r>
            <a:r>
              <a:rPr lang="zh-CN" altLang="en-US" sz="2400" dirty="0"/>
              <a:t>相对应（基本关系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  <a:r>
              <a:rPr lang="zh-CN" altLang="en-US" sz="2400" dirty="0"/>
              <a:t>不一定是不同的关系），则对于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中每个元组在</a:t>
            </a:r>
            <a:r>
              <a:rPr lang="en-US" altLang="zh-CN" sz="2400" i="1" dirty="0"/>
              <a:t>F</a:t>
            </a:r>
            <a:r>
              <a:rPr lang="zh-CN" altLang="en-US" sz="2400" dirty="0"/>
              <a:t>上的值必须为：</a:t>
            </a:r>
            <a:endParaRPr lang="zh-CN" altLang="en-US" sz="2400" dirty="0"/>
          </a:p>
          <a:p>
            <a:pPr lvl="1" algn="just" eaLnBrk="1" hangingPunct="1">
              <a:lnSpc>
                <a:spcPct val="170000"/>
              </a:lnSpc>
            </a:pPr>
            <a:r>
              <a:rPr lang="zh-CN" altLang="en-US" dirty="0"/>
              <a:t>或者取空值（</a:t>
            </a:r>
            <a:r>
              <a:rPr lang="en-US" altLang="zh-CN" i="1" dirty="0"/>
              <a:t>F</a:t>
            </a:r>
            <a:r>
              <a:rPr lang="zh-CN" altLang="en-US" dirty="0"/>
              <a:t>的每个属性值均为空值）</a:t>
            </a:r>
            <a:endParaRPr lang="zh-CN" altLang="en-US" dirty="0"/>
          </a:p>
          <a:p>
            <a:pPr lvl="1" algn="just" eaLnBrk="1" hangingPunct="1">
              <a:lnSpc>
                <a:spcPct val="170000"/>
              </a:lnSpc>
            </a:pPr>
            <a:r>
              <a:rPr lang="zh-CN" altLang="en-US" dirty="0"/>
              <a:t>或者等于</a:t>
            </a:r>
            <a:r>
              <a:rPr lang="en-US" altLang="zh-CN" i="1" dirty="0"/>
              <a:t>S</a:t>
            </a:r>
            <a:r>
              <a:rPr lang="zh-CN" altLang="en-US" dirty="0"/>
              <a:t>中某个元组的主码值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参照完整性规则（续）</a:t>
            </a:r>
            <a:endParaRPr lang="en-US" altLang="zh-CN" sz="3600" dirty="0"/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611188" y="1098550"/>
            <a:ext cx="8151812" cy="4616450"/>
          </a:xfrm>
          <a:ln/>
        </p:spPr>
        <p:txBody>
          <a:bodyPr vert="horz" wrap="square" lIns="91440" tIns="45720" rIns="91440" bIns="45720" anchor="t"/>
          <a:p>
            <a:pPr lvl="4" algn="just" eaLnBrk="1" hangingPunct="1">
              <a:buNone/>
            </a:pPr>
            <a:endParaRPr lang="en-US" altLang="zh-CN" sz="18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2.1]</a:t>
            </a:r>
            <a:r>
              <a:rPr lang="zh-CN" altLang="en-US" sz="2400" dirty="0"/>
              <a:t>中</a:t>
            </a:r>
            <a:endParaRPr lang="zh-CN" altLang="en-US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学生关系中每个元组的</a:t>
            </a:r>
            <a:r>
              <a:rPr lang="zh-CN" altLang="en-US" sz="2400" dirty="0">
                <a:solidFill>
                  <a:srgbClr val="FF00FF"/>
                </a:solidFill>
              </a:rPr>
              <a:t>“专业号”</a:t>
            </a:r>
            <a:r>
              <a:rPr lang="zh-CN" altLang="en-US" sz="2400" dirty="0"/>
              <a:t>属性只取两类值：</a:t>
            </a:r>
            <a:endParaRPr lang="zh-CN" altLang="en-US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FF"/>
                </a:solidFill>
              </a:rPr>
              <a:t>空值</a:t>
            </a:r>
            <a:r>
              <a:rPr lang="zh-CN" altLang="en-US" sz="2400" dirty="0"/>
              <a:t>，表示尚未给该学生分配专业</a:t>
            </a:r>
            <a:endParaRPr lang="zh-CN" altLang="en-US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）非空值，这时该值必须</a:t>
            </a:r>
            <a:r>
              <a:rPr lang="zh-CN" altLang="en-US" sz="2400" dirty="0">
                <a:solidFill>
                  <a:srgbClr val="FF00FF"/>
                </a:solidFill>
              </a:rPr>
              <a:t>是专业关系中某个元组的“专业号”值</a:t>
            </a:r>
            <a:r>
              <a:rPr lang="zh-CN" altLang="en-US" sz="2400" dirty="0"/>
              <a:t>，表示该学生不可能分配一个不存在的专业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参照完整性规则（续）</a:t>
            </a:r>
            <a:endParaRPr lang="en-US" altLang="zh-CN" sz="3600" dirty="0"/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7643813" cy="4911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 </a:t>
            </a:r>
            <a:r>
              <a:rPr lang="zh-CN" altLang="en-US" sz="2400" dirty="0"/>
              <a:t>中</a:t>
            </a:r>
            <a:endParaRPr lang="zh-CN" altLang="en-US" sz="2400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选修（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，成绩）</a:t>
            </a:r>
            <a:endParaRPr lang="zh-CN" altLang="en-US" sz="2400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“学号”和“课程号”可能的取值 ：</a:t>
            </a:r>
            <a:endParaRPr lang="zh-CN" altLang="en-US" sz="2400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）选修关系中的主属性，不能取空值</a:t>
            </a:r>
            <a:endParaRPr lang="zh-CN" altLang="en-US" sz="2400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  <a:endParaRPr lang="zh-CN" altLang="en-US" sz="2400" dirty="0"/>
          </a:p>
          <a:p>
            <a:pPr algn="just" eaLnBrk="1" hangingPunct="1"/>
            <a:endParaRPr lang="zh-CN" altLang="en-US" sz="2400" dirty="0"/>
          </a:p>
          <a:p>
            <a:pPr lvl="1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参照完整性规则（续）</a:t>
            </a:r>
            <a:endParaRPr lang="en-US" altLang="zh-CN" sz="3600" dirty="0"/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590550" y="1339850"/>
            <a:ext cx="8229600" cy="48545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学生（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，姓名，性别，专业号，年龄，</a:t>
            </a:r>
            <a:r>
              <a:rPr lang="zh-CN" altLang="en-US" sz="2400" dirty="0">
                <a:solidFill>
                  <a:srgbClr val="3333FF"/>
                </a:solidFill>
              </a:rPr>
              <a:t>班长</a:t>
            </a:r>
            <a:r>
              <a:rPr lang="zh-CN" altLang="en-US" sz="2400" dirty="0"/>
              <a:t>）</a:t>
            </a:r>
            <a:endParaRPr lang="zh-CN" altLang="en-US" sz="32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“班长”属性值可以取两类值：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）空值，表示该学生所在班级尚未选出班长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）非空值，该值必须是本关系中某个元组的学号值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en-US" altLang="zh-CN" sz="3600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914400" y="1844675"/>
            <a:ext cx="7689850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2.3.3 </a:t>
            </a:r>
            <a:r>
              <a:rPr lang="zh-CN" altLang="en-US" dirty="0">
                <a:solidFill>
                  <a:srgbClr val="00B050"/>
                </a:solidFill>
              </a:rPr>
              <a:t>用户定义的完整性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2.3.3 </a:t>
            </a:r>
            <a:r>
              <a:rPr lang="zh-CN" altLang="en-US" sz="3600" dirty="0"/>
              <a:t>用户定义的完整性</a:t>
            </a:r>
            <a:endParaRPr lang="zh-CN" altLang="en-US" sz="3600" dirty="0"/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558800" y="1098550"/>
            <a:ext cx="8128000" cy="5033963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针对某一具体关系数据库的约束条件，反映某一具体应用所涉及的数据必须满足的语义要求</a:t>
            </a:r>
            <a:endParaRPr lang="zh-CN" altLang="en-US" dirty="0"/>
          </a:p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关系模型应提供定义和检验这类完整性的机制，以便用统一的系统的方法处理它们，而不需由应用程序承担这一功能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用户定义的完整性（续）</a:t>
            </a:r>
            <a:endParaRPr lang="en-US" altLang="zh-CN" sz="3600" dirty="0"/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en-US" altLang="zh-CN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第二章 关系数据库</a:t>
            </a:r>
            <a:endParaRPr lang="zh-CN" altLang="en-US" sz="3600" dirty="0"/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2.4  </a:t>
            </a:r>
            <a:r>
              <a:rPr lang="zh-CN" altLang="en-US" sz="2800" dirty="0">
                <a:solidFill>
                  <a:srgbClr val="0066FF"/>
                </a:solidFill>
              </a:rPr>
              <a:t>关系代数</a:t>
            </a:r>
            <a:endParaRPr lang="zh-CN" altLang="en-US" sz="28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  <a:endParaRPr lang="zh-CN" altLang="en-US" sz="28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2.6  </a:t>
            </a:r>
            <a:r>
              <a:rPr lang="zh-CN" altLang="en-US" sz="2800" dirty="0"/>
              <a:t>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关系（续）</a:t>
            </a:r>
            <a:endParaRPr lang="en-US" altLang="zh-CN" sz="3600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1. </a:t>
            </a:r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笛卡尔积（</a:t>
            </a:r>
            <a:r>
              <a:rPr lang="en-US" altLang="zh-CN" sz="2800" dirty="0"/>
              <a:t>Cartesian Product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关系（</a:t>
            </a:r>
            <a:r>
              <a:rPr lang="en-US" altLang="zh-CN" sz="2800" dirty="0"/>
              <a:t>Relation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关系代数是一种抽象的查询语言，它用对关系的运算来表达查询</a:t>
            </a:r>
            <a:endParaRPr lang="zh-CN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关系代数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运算对象是关系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运算结果亦为关系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关系代数的运算符</a:t>
            </a:r>
            <a:r>
              <a:rPr lang="zh-CN" altLang="en-US" dirty="0"/>
              <a:t>有</a:t>
            </a:r>
            <a:r>
              <a:rPr lang="zh-CN" altLang="zh-CN" dirty="0"/>
              <a:t>两类：集合运算符和专门的关系运算符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传统的</a:t>
            </a:r>
            <a:r>
              <a:rPr lang="zh-CN" altLang="zh-CN" dirty="0"/>
              <a:t>集合运算是从关系的“水平”方向即行的角度进行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专门的关系运算不仅涉及行而且涉及列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49"/>
          <p:cNvSpPr/>
          <p:nvPr/>
        </p:nvSpPr>
        <p:spPr>
          <a:xfrm>
            <a:off x="2039938" y="1147763"/>
            <a:ext cx="4403725" cy="528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2.4  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关系代数运算符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Rectangle 5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en-US" altLang="zh-CN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03350" y="2060575"/>
          <a:ext cx="6048375" cy="3651250"/>
        </p:xfrm>
        <a:graphic>
          <a:graphicData uri="http://schemas.openxmlformats.org/drawingml/2006/table">
            <a:tbl>
              <a:tblPr/>
              <a:tblGrid>
                <a:gridCol w="2015656"/>
                <a:gridCol w="2015656"/>
                <a:gridCol w="2017063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运　算　符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含　义</a:t>
                      </a:r>
                      <a:endParaRPr lang="zh-CN" sz="24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集合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∪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并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差</a:t>
                      </a:r>
                      <a:endParaRPr lang="zh-CN" sz="24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∩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 panose="02020603050405020304"/>
                          <a:cs typeface="Times New Roman" panose="02020603050405020304"/>
                        </a:rPr>
                        <a:t>×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笛卡尔积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专门的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关系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运算符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>
                          <a:latin typeface="Times New Roman" panose="02020603050405020304"/>
                          <a:cs typeface="Times New Roman" panose="02020603050405020304"/>
                        </a:rPr>
                        <a:t>σ</a:t>
                      </a:r>
                      <a:endParaRPr lang="zh-CN" sz="2400" b="1" kern="10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选择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π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投影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连接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÷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 panose="02020603050405020304"/>
                          <a:cs typeface="Times New Roman" panose="02020603050405020304"/>
                        </a:rPr>
                        <a:t>除</a:t>
                      </a:r>
                      <a:endParaRPr lang="zh-CN" sz="2400" b="1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1719" name="Group 4"/>
          <p:cNvGrpSpPr/>
          <p:nvPr/>
        </p:nvGrpSpPr>
        <p:grpSpPr>
          <a:xfrm>
            <a:off x="3708400" y="5084763"/>
            <a:ext cx="1600200" cy="609600"/>
            <a:chOff x="2325" y="6446"/>
            <a:chExt cx="705" cy="367"/>
          </a:xfrm>
        </p:grpSpPr>
        <p:sp>
          <p:nvSpPr>
            <p:cNvPr id="71720" name="AutoShape 5"/>
            <p:cNvSpPr/>
            <p:nvPr/>
          </p:nvSpPr>
          <p:spPr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21" name="Text Box 6"/>
            <p:cNvSpPr txBox="1"/>
            <p:nvPr/>
          </p:nvSpPr>
          <p:spPr>
            <a:xfrm flipV="1">
              <a:off x="2325" y="645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002588" cy="4997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2.4.1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 传统的集合运算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2.4.2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 专门的关系运算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并（</a:t>
            </a:r>
            <a:r>
              <a:rPr lang="en-US" altLang="zh-CN" sz="3600" dirty="0"/>
              <a:t>Union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endParaRPr lang="en-US" altLang="zh-CN" i="1" dirty="0"/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相应的属性取自同一个域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endParaRPr lang="en-US" altLang="zh-CN" dirty="0"/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或属于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i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∨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并（续）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23875" y="1614488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4710113" y="2089150"/>
          <a:ext cx="4038600" cy="24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43" marB="4574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461963" y="3673475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4824" name="TextBox 7"/>
          <p:cNvSpPr txBox="1"/>
          <p:nvPr/>
        </p:nvSpPr>
        <p:spPr>
          <a:xfrm>
            <a:off x="677863" y="1052513"/>
            <a:ext cx="388937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825" name="TextBox 10"/>
          <p:cNvSpPr txBox="1"/>
          <p:nvPr/>
        </p:nvSpPr>
        <p:spPr>
          <a:xfrm>
            <a:off x="677863" y="3314700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826" name="TextBox 11"/>
          <p:cNvSpPr txBox="1"/>
          <p:nvPr/>
        </p:nvSpPr>
        <p:spPr>
          <a:xfrm>
            <a:off x="4999038" y="1435100"/>
            <a:ext cx="779462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RUS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）差（</a:t>
            </a:r>
            <a:r>
              <a:rPr lang="en-US" altLang="zh-CN" sz="3600" dirty="0"/>
              <a:t>Difference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endParaRPr lang="en-US" altLang="zh-CN" i="1" dirty="0"/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1" algn="just" eaLnBrk="1" hangingPunct="1"/>
            <a:r>
              <a:rPr lang="zh-CN" altLang="en-US" dirty="0"/>
              <a:t>相应的属性取自同一个域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- S</a:t>
            </a:r>
            <a:r>
              <a:rPr lang="en-US" altLang="zh-CN" dirty="0"/>
              <a:t> </a:t>
            </a:r>
            <a:endParaRPr lang="en-US" altLang="zh-CN" dirty="0"/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而不属于</a:t>
            </a:r>
            <a:r>
              <a:rPr lang="en-US" altLang="zh-CN" i="1" dirty="0"/>
              <a:t>S</a:t>
            </a:r>
            <a:r>
              <a:rPr lang="zh-CN" altLang="en-US" dirty="0"/>
              <a:t>的所有元组组成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       </a:t>
            </a:r>
            <a:r>
              <a:rPr lang="en-US" altLang="zh-CN" sz="2400" i="1" dirty="0"/>
              <a:t>R 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/>
              <a:t>t</a:t>
            </a:r>
            <a:r>
              <a:rPr lang="en-US" altLang="zh-CN" sz="2400" dirty="0"/>
              <a:t>|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∧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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差（续）</a:t>
            </a:r>
            <a:endParaRPr lang="en-US" altLang="zh-CN" sz="3600" dirty="0"/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95313" y="1758950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4781550" y="2233613"/>
          <a:ext cx="4038600" cy="97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8" marB="45728"/>
                </a:tc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533400" y="3817938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6860" name="TextBox 12"/>
          <p:cNvSpPr txBox="1"/>
          <p:nvPr/>
        </p:nvSpPr>
        <p:spPr>
          <a:xfrm>
            <a:off x="749300" y="1196975"/>
            <a:ext cx="388938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61" name="TextBox 13"/>
          <p:cNvSpPr txBox="1"/>
          <p:nvPr/>
        </p:nvSpPr>
        <p:spPr>
          <a:xfrm>
            <a:off x="749300" y="3429000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62" name="TextBox 14"/>
          <p:cNvSpPr txBox="1"/>
          <p:nvPr/>
        </p:nvSpPr>
        <p:spPr>
          <a:xfrm>
            <a:off x="5070475" y="1579563"/>
            <a:ext cx="669925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R-S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交（</a:t>
            </a:r>
            <a:r>
              <a:rPr lang="en-US" altLang="zh-CN" sz="3600" dirty="0"/>
              <a:t>Intersection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77826" name="Rectangle 3"/>
          <p:cNvSpPr>
            <a:spLocks noGrp="1"/>
          </p:cNvSpPr>
          <p:nvPr>
            <p:ph idx="1"/>
          </p:nvPr>
        </p:nvSpPr>
        <p:spPr>
          <a:xfrm>
            <a:off x="971550" y="1341438"/>
            <a:ext cx="7772400" cy="44735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endParaRPr lang="en-US" altLang="zh-CN" i="1" dirty="0"/>
          </a:p>
          <a:p>
            <a:pPr lvl="1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1" eaLnBrk="1" hangingPunct="1"/>
            <a:r>
              <a:rPr lang="zh-CN" altLang="en-US" dirty="0"/>
              <a:t>相应的属性取自同一个域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endParaRPr lang="en-US" altLang="zh-CN" i="1" dirty="0"/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</a:t>
            </a:r>
            <a:r>
              <a:rPr lang="zh-CN" altLang="en-US" dirty="0"/>
              <a:t>又属于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i="1" dirty="0"/>
              <a:t>		            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i="1" dirty="0"/>
              <a:t>        	  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–(</a:t>
            </a:r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i="1" dirty="0"/>
              <a:t>S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649287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交 （续）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601663" y="1758950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693" marB="45693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4787900" y="2233613"/>
          <a:ext cx="4038600" cy="147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53" marB="45753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539750" y="3817938"/>
          <a:ext cx="4038600" cy="17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78912" name="TextBox 7"/>
          <p:cNvSpPr txBox="1"/>
          <p:nvPr/>
        </p:nvSpPr>
        <p:spPr>
          <a:xfrm>
            <a:off x="755650" y="1196975"/>
            <a:ext cx="388938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913" name="TextBox 10"/>
          <p:cNvSpPr txBox="1"/>
          <p:nvPr/>
        </p:nvSpPr>
        <p:spPr>
          <a:xfrm>
            <a:off x="755650" y="3429000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914" name="TextBox 11"/>
          <p:cNvSpPr txBox="1"/>
          <p:nvPr/>
        </p:nvSpPr>
        <p:spPr>
          <a:xfrm>
            <a:off x="5014913" y="1579563"/>
            <a:ext cx="936625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 ∩ 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笛卡尔积（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755650" y="1098550"/>
            <a:ext cx="7772400" cy="54260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严格地讲应该是广义的笛卡尔积（</a:t>
            </a:r>
            <a:r>
              <a:rPr lang="en-US" altLang="zh-CN" sz="2400" dirty="0"/>
              <a:t>Extended Cartesian Product</a:t>
            </a:r>
            <a:r>
              <a:rPr lang="zh-CN" altLang="en-US" sz="2400" dirty="0"/>
              <a:t>） 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R: 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个元组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S: </a:t>
            </a:r>
            <a:r>
              <a:rPr lang="en-US" altLang="zh-CN" sz="2400" i="1" dirty="0"/>
              <a:t>m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个元组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列：（</a:t>
            </a:r>
            <a:r>
              <a:rPr lang="en-US" altLang="zh-CN" i="1" dirty="0"/>
              <a:t>n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zh-CN" altLang="en-US" dirty="0"/>
              <a:t>）列元组的集合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元组的前</a:t>
            </a:r>
            <a:r>
              <a:rPr lang="en-US" altLang="zh-CN" sz="2400" i="1" dirty="0"/>
              <a:t>n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  <a:endParaRPr lang="zh-CN" altLang="en-US" sz="24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后</a:t>
            </a:r>
            <a:r>
              <a:rPr lang="en-US" altLang="zh-CN" sz="2400" i="1" dirty="0"/>
              <a:t>m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的一个元组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/>
              <a:t> |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 ∧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79875" name="Freeform 4"/>
          <p:cNvSpPr/>
          <p:nvPr/>
        </p:nvSpPr>
        <p:spPr>
          <a:xfrm>
            <a:off x="3203575" y="5675313"/>
            <a:ext cx="360363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9687"/>
            <a:ext cx="8229600" cy="11382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1.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域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Domain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是一组具有相同数据类型的值的集合。例</a:t>
            </a:r>
            <a:r>
              <a:rPr lang="en-US" altLang="zh-CN" dirty="0"/>
              <a:t>:</a:t>
            </a:r>
            <a:endParaRPr lang="en-US" altLang="zh-CN" dirty="0"/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整数</a:t>
            </a:r>
            <a:endParaRPr lang="zh-CN" altLang="en-US" sz="2400" dirty="0"/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实数</a:t>
            </a:r>
            <a:endParaRPr lang="zh-CN" altLang="en-US" sz="2400" dirty="0"/>
          </a:p>
          <a:p>
            <a:pPr lvl="2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介于某个取值范围的整数</a:t>
            </a:r>
            <a:endParaRPr lang="zh-CN" altLang="en-US" sz="2400" dirty="0"/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指定长度的字符串集合</a:t>
            </a:r>
            <a:endParaRPr lang="zh-CN" altLang="en-US" sz="2400" dirty="0"/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{‘</a:t>
            </a:r>
            <a:r>
              <a:rPr lang="zh-CN" altLang="en-US" sz="2400" dirty="0"/>
              <a:t>男’，‘女’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2" algn="just" eaLnBrk="1" hangingPunct="1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……………..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笛卡尔积 （续）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457200" y="2233613"/>
          <a:ext cx="30353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59" marR="91459" marT="45700" marB="45700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3851275" y="1412875"/>
          <a:ext cx="4897438" cy="489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40"/>
                <a:gridCol w="816240"/>
                <a:gridCol w="816240"/>
                <a:gridCol w="816240"/>
                <a:gridCol w="816240"/>
                <a:gridCol w="816240"/>
              </a:tblGrid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  <a:tr h="489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c1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395288" y="4292600"/>
          <a:ext cx="3168650" cy="148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7"/>
                <a:gridCol w="1056217"/>
                <a:gridCol w="1056217"/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b3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b2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c1</a:t>
                      </a:r>
                      <a:endParaRPr lang="zh-CN" altLang="en-US" sz="1800" b="1" dirty="0"/>
                    </a:p>
                  </a:txBody>
                  <a:tcPr marL="91449" marR="91449" marT="45749" marB="45749"/>
                </a:tc>
              </a:tr>
            </a:tbl>
          </a:graphicData>
        </a:graphic>
      </p:graphicFrame>
      <p:sp>
        <p:nvSpPr>
          <p:cNvPr id="81021" name="TextBox 7"/>
          <p:cNvSpPr txBox="1"/>
          <p:nvPr/>
        </p:nvSpPr>
        <p:spPr>
          <a:xfrm>
            <a:off x="611188" y="1671638"/>
            <a:ext cx="388937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022" name="TextBox 10"/>
          <p:cNvSpPr txBox="1"/>
          <p:nvPr/>
        </p:nvSpPr>
        <p:spPr>
          <a:xfrm>
            <a:off x="611188" y="3790950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023" name="TextBox 11"/>
          <p:cNvSpPr txBox="1"/>
          <p:nvPr/>
        </p:nvSpPr>
        <p:spPr>
          <a:xfrm>
            <a:off x="3995738" y="981075"/>
            <a:ext cx="1093787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 × S 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zh-CN" altLang="en-US" sz="3600" dirty="0"/>
          </a:p>
        </p:txBody>
      </p:sp>
      <p:sp>
        <p:nvSpPr>
          <p:cNvPr id="819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/>
              <a:t>2.4.1 </a:t>
            </a:r>
            <a:r>
              <a:rPr lang="zh-CN" altLang="en-US" dirty="0"/>
              <a:t>传统的集合运算</a:t>
            </a:r>
            <a:endParaRPr lang="zh-CN" altLang="en-US" dirty="0"/>
          </a:p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2.4.2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2.4.2 </a:t>
            </a:r>
            <a:r>
              <a:rPr lang="zh-CN" altLang="en-US" sz="3600" dirty="0"/>
              <a:t>专门的关系运算</a:t>
            </a:r>
            <a:endParaRPr lang="zh-CN" altLang="en-US" sz="3600" dirty="0"/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先引入几个记号 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设关系模式为</a:t>
            </a:r>
            <a:r>
              <a:rPr lang="en-US" altLang="zh-CN" sz="2400" i="1" dirty="0"/>
              <a:t>R(A</a:t>
            </a:r>
            <a:r>
              <a:rPr lang="en-US" altLang="zh-CN" sz="2400" i="1" baseline="-30000" dirty="0"/>
              <a:t>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…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n</a:t>
            </a:r>
            <a:r>
              <a:rPr lang="en-US" altLang="zh-CN" sz="2400" i="1" dirty="0"/>
              <a:t>)</a:t>
            </a:r>
            <a:endParaRPr lang="en-US" altLang="zh-CN" sz="2400" i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它的一个关系设为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表示</a:t>
            </a:r>
            <a:r>
              <a:rPr lang="en-US" altLang="zh-CN" sz="2400" i="1" dirty="0"/>
              <a:t>t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>
                <a:solidFill>
                  <a:srgbClr val="FF0000"/>
                </a:solidFill>
              </a:rPr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则表示元组</a:t>
            </a:r>
            <a:r>
              <a:rPr lang="en-US" altLang="zh-CN" sz="2400" i="1" dirty="0"/>
              <a:t>t</a:t>
            </a:r>
            <a:r>
              <a:rPr lang="zh-CN" altLang="en-US" sz="2400" dirty="0"/>
              <a:t>中相应于属性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i</a:t>
            </a:r>
            <a:r>
              <a:rPr lang="zh-CN" altLang="en-US" sz="2400" dirty="0"/>
              <a:t>的一个分量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3970" name="Rectangle 3"/>
          <p:cNvSpPr>
            <a:spLocks noGrp="1"/>
          </p:cNvSpPr>
          <p:nvPr>
            <p:ph idx="1"/>
          </p:nvPr>
        </p:nvSpPr>
        <p:spPr>
          <a:xfrm>
            <a:off x="684213" y="1268413"/>
            <a:ext cx="7772400" cy="47529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t[A]</a:t>
            </a:r>
            <a:r>
              <a:rPr lang="zh-CN" altLang="en-US" sz="2400" dirty="0"/>
              <a:t>， </a:t>
            </a:r>
            <a:r>
              <a:rPr lang="en-US" altLang="zh-CN" sz="2400" dirty="0"/>
              <a:t>A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若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，其中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zh-CN" altLang="en-US" dirty="0"/>
              <a:t>中的一部分，则</a:t>
            </a:r>
            <a:r>
              <a:rPr lang="en-US" altLang="zh-CN" i="1" dirty="0"/>
              <a:t>A</a:t>
            </a:r>
            <a:r>
              <a:rPr lang="zh-CN" altLang="en-US" dirty="0"/>
              <a:t>称为属性列或属性组。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   </a:t>
            </a:r>
            <a:r>
              <a:rPr lang="en-US" altLang="zh-CN" i="1" dirty="0">
                <a:solidFill>
                  <a:srgbClr val="FF0000"/>
                </a:solidFill>
              </a:rPr>
              <a:t>t[A]</a:t>
            </a:r>
            <a:r>
              <a:rPr lang="en-US" altLang="zh-CN" dirty="0"/>
              <a:t>=(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])</a:t>
            </a:r>
            <a:r>
              <a:rPr lang="zh-CN" altLang="en-US" dirty="0"/>
              <a:t>表示元组</a:t>
            </a:r>
            <a:r>
              <a:rPr lang="en-US" altLang="zh-CN" i="1" dirty="0"/>
              <a:t>t</a:t>
            </a:r>
            <a:r>
              <a:rPr lang="zh-CN" altLang="en-US" dirty="0"/>
              <a:t>在属性列</a:t>
            </a:r>
            <a:r>
              <a:rPr lang="en-US" altLang="zh-CN" i="1" dirty="0"/>
              <a:t>A</a:t>
            </a:r>
            <a:r>
              <a:rPr lang="zh-CN" altLang="en-US" dirty="0"/>
              <a:t>上诸分量的集合。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i="1" dirty="0">
                <a:solidFill>
                  <a:srgbClr val="E02920"/>
                </a:solidFill>
              </a:rPr>
              <a:t>   </a:t>
            </a:r>
            <a:r>
              <a:rPr lang="en-US" altLang="zh-CN" i="1" dirty="0">
                <a:solidFill>
                  <a:srgbClr val="E02920"/>
                </a:solidFill>
              </a:rPr>
              <a:t>A</a:t>
            </a:r>
            <a:r>
              <a:rPr lang="zh-CN" altLang="en-US" dirty="0"/>
              <a:t>则表示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中去掉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后剩余的属性组。 </a:t>
            </a:r>
            <a:endParaRPr lang="zh-CN" altLang="en-US" dirty="0"/>
          </a:p>
        </p:txBody>
      </p:sp>
      <p:sp>
        <p:nvSpPr>
          <p:cNvPr id="83971" name="Line 4"/>
          <p:cNvSpPr/>
          <p:nvPr/>
        </p:nvSpPr>
        <p:spPr>
          <a:xfrm>
            <a:off x="3048000" y="1412875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972" name="Line 5"/>
          <p:cNvSpPr/>
          <p:nvPr/>
        </p:nvSpPr>
        <p:spPr>
          <a:xfrm>
            <a:off x="1476375" y="4724400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4994" name="Rectangle 3"/>
          <p:cNvSpPr>
            <a:spLocks noGrp="1"/>
          </p:cNvSpPr>
          <p:nvPr>
            <p:ph idx="1"/>
          </p:nvPr>
        </p:nvSpPr>
        <p:spPr>
          <a:xfrm>
            <a:off x="611188" y="1371600"/>
            <a:ext cx="7772400" cy="4114800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i="1" dirty="0"/>
              <a:t>    R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S</a:t>
            </a:r>
            <a:r>
              <a:rPr lang="zh-CN" altLang="en-US" dirty="0"/>
              <a:t>为</a:t>
            </a:r>
            <a:r>
              <a:rPr lang="en-US" altLang="zh-CN" i="1" dirty="0"/>
              <a:t>m</a:t>
            </a:r>
            <a:r>
              <a:rPr lang="zh-CN" altLang="en-US" dirty="0"/>
              <a:t>目关系。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称为元组的连接。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是一个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m</a:t>
            </a:r>
            <a:r>
              <a:rPr lang="zh-CN" altLang="en-US" dirty="0"/>
              <a:t>列的元组，前</a:t>
            </a:r>
            <a:r>
              <a:rPr lang="en-US" altLang="zh-CN" i="1" dirty="0"/>
              <a:t>n</a:t>
            </a:r>
            <a:r>
              <a:rPr lang="zh-CN" altLang="en-US" dirty="0"/>
              <a:t>个分量为</a:t>
            </a:r>
            <a:r>
              <a:rPr lang="en-US" altLang="zh-CN" i="1" dirty="0"/>
              <a:t>R</a:t>
            </a:r>
            <a:r>
              <a:rPr lang="zh-CN" altLang="en-US" dirty="0"/>
              <a:t>中的一个</a:t>
            </a:r>
            <a:r>
              <a:rPr lang="en-US" altLang="zh-CN" i="1" dirty="0"/>
              <a:t>n</a:t>
            </a:r>
            <a:r>
              <a:rPr lang="zh-CN" altLang="en-US" dirty="0"/>
              <a:t>元组，后</a:t>
            </a:r>
            <a:r>
              <a:rPr lang="en-US" altLang="zh-CN" i="1" dirty="0"/>
              <a:t>m</a:t>
            </a:r>
            <a:r>
              <a:rPr lang="zh-CN" altLang="en-US" dirty="0"/>
              <a:t>个分量为</a:t>
            </a:r>
            <a:r>
              <a:rPr lang="en-US" altLang="zh-CN" i="1" dirty="0"/>
              <a:t>S</a:t>
            </a:r>
            <a:r>
              <a:rPr lang="zh-CN" altLang="en-US" dirty="0"/>
              <a:t>中的一个</a:t>
            </a:r>
            <a:r>
              <a:rPr lang="en-US" altLang="zh-CN" i="1" dirty="0"/>
              <a:t>m</a:t>
            </a:r>
            <a:r>
              <a:rPr lang="zh-CN" altLang="en-US" dirty="0"/>
              <a:t>元组。 </a:t>
            </a:r>
            <a:endParaRPr lang="zh-CN" altLang="en-US" dirty="0"/>
          </a:p>
        </p:txBody>
      </p:sp>
      <p:sp>
        <p:nvSpPr>
          <p:cNvPr id="84995" name="Freeform 4"/>
          <p:cNvSpPr/>
          <p:nvPr/>
        </p:nvSpPr>
        <p:spPr>
          <a:xfrm>
            <a:off x="2028825" y="1484313"/>
            <a:ext cx="311150" cy="1476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4996" name="Freeform 5"/>
          <p:cNvSpPr/>
          <p:nvPr/>
        </p:nvSpPr>
        <p:spPr>
          <a:xfrm>
            <a:off x="3563938" y="2794000"/>
            <a:ext cx="3111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4997" name="Freeform 6"/>
          <p:cNvSpPr/>
          <p:nvPr/>
        </p:nvSpPr>
        <p:spPr>
          <a:xfrm>
            <a:off x="1524000" y="3370263"/>
            <a:ext cx="3111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60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）象集</a:t>
            </a:r>
            <a:r>
              <a:rPr lang="en-US" altLang="zh-CN" i="1" dirty="0"/>
              <a:t>Z</a:t>
            </a:r>
            <a:r>
              <a:rPr lang="en-US" altLang="zh-CN" baseline="-30000" dirty="0"/>
              <a:t>x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给定一个关系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），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Z</a:t>
            </a:r>
            <a:r>
              <a:rPr lang="zh-CN" altLang="en-US" dirty="0"/>
              <a:t>为属性组。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  当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zh-CN" altLang="en-US" dirty="0"/>
              <a:t>时，</a:t>
            </a:r>
            <a:r>
              <a:rPr lang="en-US" altLang="zh-CN" i="1" dirty="0"/>
              <a:t>x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chemeClr val="hlink"/>
                </a:solidFill>
              </a:rPr>
              <a:t>象集</a:t>
            </a:r>
            <a:r>
              <a:rPr lang="zh-CN" altLang="en-US" dirty="0"/>
              <a:t>（</a:t>
            </a:r>
            <a:r>
              <a:rPr lang="en-US" altLang="zh-CN" dirty="0"/>
              <a:t>Images Set</a:t>
            </a:r>
            <a:r>
              <a:rPr lang="zh-CN" altLang="en-US" dirty="0"/>
              <a:t>）为：</a:t>
            </a:r>
            <a:endParaRPr lang="zh-CN" altLang="en-US" dirty="0"/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	           </a:t>
            </a:r>
            <a:r>
              <a:rPr lang="en-US" altLang="zh-CN" i="1" dirty="0">
                <a:solidFill>
                  <a:srgbClr val="E02920"/>
                </a:solidFill>
              </a:rPr>
              <a:t>Z</a:t>
            </a:r>
            <a:r>
              <a:rPr lang="en-US" altLang="zh-CN" baseline="-30000" dirty="0">
                <a:solidFill>
                  <a:srgbClr val="E02920"/>
                </a:solidFill>
              </a:rPr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Z</a:t>
            </a:r>
            <a:r>
              <a:rPr lang="en-US" altLang="zh-CN" dirty="0"/>
              <a:t>]|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 	</a:t>
            </a:r>
            <a:r>
              <a:rPr lang="zh-CN" altLang="en-US" dirty="0"/>
              <a:t>它表示</a:t>
            </a:r>
            <a:r>
              <a:rPr lang="en-US" altLang="zh-CN" i="1" dirty="0"/>
              <a:t>R</a:t>
            </a:r>
            <a:r>
              <a:rPr lang="zh-CN" altLang="en-US" dirty="0"/>
              <a:t>中属性组</a:t>
            </a:r>
            <a:r>
              <a:rPr lang="en-US" altLang="zh-CN" i="1" dirty="0"/>
              <a:t>X</a:t>
            </a:r>
            <a:r>
              <a:rPr lang="zh-CN" altLang="en-US" dirty="0"/>
              <a:t>上值为</a:t>
            </a:r>
            <a:r>
              <a:rPr lang="en-US" altLang="zh-CN" i="1" dirty="0"/>
              <a:t>x</a:t>
            </a:r>
            <a:r>
              <a:rPr lang="zh-CN" altLang="en-US" dirty="0"/>
              <a:t>的诸元组在</a:t>
            </a:r>
            <a:r>
              <a:rPr lang="en-US" altLang="zh-CN" i="1" dirty="0"/>
              <a:t>Z</a:t>
            </a:r>
            <a:r>
              <a:rPr lang="zh-CN" altLang="en-US" dirty="0"/>
              <a:t>上分量的集合 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xfrm>
            <a:off x="4267200" y="1600200"/>
            <a:ext cx="4186238" cy="449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pic>
        <p:nvPicPr>
          <p:cNvPr id="87043" name="Picture 4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557338"/>
            <a:ext cx="2408237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4" name="Rectangle 5"/>
          <p:cNvSpPr/>
          <p:nvPr/>
        </p:nvSpPr>
        <p:spPr>
          <a:xfrm>
            <a:off x="1616075" y="5588000"/>
            <a:ext cx="117792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象集举例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投影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连接</a:t>
            </a:r>
            <a:endParaRPr lang="zh-CN" altLang="en-US" dirty="0"/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除运算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89090" name="Rectangle 82"/>
          <p:cNvSpPr/>
          <p:nvPr/>
        </p:nvSpPr>
        <p:spPr>
          <a:xfrm>
            <a:off x="1042988" y="5732463"/>
            <a:ext cx="69310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83"/>
          <p:cNvSpPr/>
          <p:nvPr/>
        </p:nvSpPr>
        <p:spPr>
          <a:xfrm>
            <a:off x="468313" y="2133600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91"/>
          <p:cNvSpPr/>
          <p:nvPr/>
        </p:nvSpPr>
        <p:spPr>
          <a:xfrm>
            <a:off x="539750" y="1127125"/>
            <a:ext cx="7488238" cy="933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学生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课程数据库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学生关系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、课程关系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和选修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539750" y="2709863"/>
          <a:ext cx="8229600" cy="28527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83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  <a:endParaRPr kumimoji="0" lang="zh-CN" altLang="en-US" sz="22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  <a:endParaRPr kumimoji="0" lang="zh-CN" altLang="en-US" sz="22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  <a:endParaRPr kumimoji="0" lang="zh-CN" altLang="en-US" sz="22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  <a:endParaRPr kumimoji="0" lang="zh-CN" altLang="en-US" sz="22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  <a:endParaRPr kumimoji="0" lang="zh-CN" altLang="en-US" sz="22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graphicFrame>
        <p:nvGraphicFramePr>
          <p:cNvPr id="86019" name="表格占位符 86018"/>
          <p:cNvGraphicFramePr/>
          <p:nvPr>
            <p:ph type="tbl" idx="1"/>
          </p:nvPr>
        </p:nvGraphicFramePr>
        <p:xfrm>
          <a:off x="827088" y="1628775"/>
          <a:ext cx="7273925" cy="4429125"/>
        </p:xfrm>
        <a:graphic>
          <a:graphicData uri="http://schemas.openxmlformats.org/drawingml/2006/table">
            <a:tbl>
              <a:tblPr/>
              <a:tblGrid>
                <a:gridCol w="1819275"/>
                <a:gridCol w="1925638"/>
                <a:gridCol w="1711325"/>
                <a:gridCol w="1817687"/>
              </a:tblGrid>
              <a:tr h="831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课程名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Cname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先行课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Cpno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学分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Ccredit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数据库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信息系统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数据结构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endParaRPr lang="zh-CN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61" name="Text Box 502"/>
          <p:cNvSpPr txBox="1"/>
          <p:nvPr/>
        </p:nvSpPr>
        <p:spPr>
          <a:xfrm>
            <a:off x="1042988" y="1052513"/>
            <a:ext cx="1154112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62" name="Text Box 505"/>
          <p:cNvSpPr txBox="1"/>
          <p:nvPr/>
        </p:nvSpPr>
        <p:spPr>
          <a:xfrm>
            <a:off x="4378325" y="6021388"/>
            <a:ext cx="55403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18375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笛卡尔积（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笛卡尔积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给定一组域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，</a:t>
            </a:r>
            <a:r>
              <a:rPr lang="zh-CN" altLang="en-US" u="sng" dirty="0"/>
              <a:t>允许其中某些域是相同</a:t>
            </a:r>
            <a:r>
              <a:rPr lang="zh-CN" altLang="en-US" dirty="0"/>
              <a:t>的。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的</a:t>
            </a:r>
            <a:r>
              <a:rPr lang="zh-CN" altLang="en-US" dirty="0">
                <a:ea typeface="黑体" panose="02010609060101010101" pitchFamily="49" charset="-122"/>
              </a:rPr>
              <a:t>笛卡尔积</a:t>
            </a:r>
            <a:r>
              <a:rPr lang="zh-CN" altLang="en-US" dirty="0"/>
              <a:t>为：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i="1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＝         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｛（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）｜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｝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所有域的所有取值的一个组合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不能重复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1138" name="Rectangle 115"/>
          <p:cNvSpPr/>
          <p:nvPr/>
        </p:nvSpPr>
        <p:spPr>
          <a:xfrm>
            <a:off x="3175" y="339725"/>
            <a:ext cx="9144000" cy="593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900" b="1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182"/>
          <p:cNvSpPr/>
          <p:nvPr/>
        </p:nvSpPr>
        <p:spPr>
          <a:xfrm>
            <a:off x="4094163" y="5373688"/>
            <a:ext cx="8382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184"/>
          <p:cNvSpPr/>
          <p:nvPr/>
        </p:nvSpPr>
        <p:spPr>
          <a:xfrm>
            <a:off x="6705600" y="3200400"/>
            <a:ext cx="1143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1" name="Rectangle 185"/>
          <p:cNvSpPr/>
          <p:nvPr/>
        </p:nvSpPr>
        <p:spPr>
          <a:xfrm>
            <a:off x="684213" y="1196975"/>
            <a:ext cx="1079500" cy="5048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 algn="ctr"/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2" name="Rectangle 186"/>
          <p:cNvSpPr/>
          <p:nvPr/>
        </p:nvSpPr>
        <p:spPr>
          <a:xfrm>
            <a:off x="6477000" y="3810000"/>
            <a:ext cx="990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 algn="ctr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7048" name="表格占位符 87047"/>
          <p:cNvGraphicFramePr/>
          <p:nvPr>
            <p:ph type="tbl" idx="1"/>
          </p:nvPr>
        </p:nvGraphicFramePr>
        <p:xfrm>
          <a:off x="900113" y="1773238"/>
          <a:ext cx="7272338" cy="3602038"/>
        </p:xfrm>
        <a:graphic>
          <a:graphicData uri="http://schemas.openxmlformats.org/drawingml/2006/table">
            <a:tbl>
              <a:tblPr/>
              <a:tblGrid>
                <a:gridCol w="2424113"/>
                <a:gridCol w="2424112"/>
                <a:gridCol w="2424113"/>
              </a:tblGrid>
              <a:tr h="831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Sno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成绩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92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88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90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80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L="90000" marR="90000" marT="46799" marB="4679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选择（</a:t>
            </a:r>
            <a:r>
              <a:rPr lang="en-US" altLang="zh-CN" sz="3600" dirty="0"/>
              <a:t>Selection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755650" y="1412875"/>
            <a:ext cx="7772400" cy="45466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sz="2600" dirty="0"/>
              <a:t>选择又称为限制（</a:t>
            </a:r>
            <a:r>
              <a:rPr lang="en-US" altLang="zh-CN" sz="2600" dirty="0"/>
              <a:t>Restriction</a:t>
            </a:r>
            <a:r>
              <a:rPr lang="zh-CN" altLang="en-US" sz="2600" dirty="0"/>
              <a:t>）</a:t>
            </a:r>
            <a:endParaRPr lang="zh-CN" altLang="en-US" sz="2600" dirty="0"/>
          </a:p>
          <a:p>
            <a:pPr algn="just" eaLnBrk="1" hangingPunct="1"/>
            <a:r>
              <a:rPr lang="zh-CN" altLang="en-US" sz="2600" dirty="0"/>
              <a:t>选择运算符的含义</a:t>
            </a:r>
            <a:endParaRPr lang="zh-CN" altLang="en-US" sz="2600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在关系</a:t>
            </a:r>
            <a:r>
              <a:rPr lang="en-US" altLang="zh-CN" i="1" dirty="0"/>
              <a:t>R</a:t>
            </a:r>
            <a:r>
              <a:rPr lang="zh-CN" altLang="en-US" dirty="0"/>
              <a:t>中选择满足给定条件的诸元组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σ</a:t>
            </a:r>
            <a:r>
              <a:rPr lang="en-US" altLang="zh-CN" baseline="-30000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 '</a:t>
            </a:r>
            <a:r>
              <a:rPr lang="zh-CN" altLang="en-US" dirty="0"/>
              <a:t>真</a:t>
            </a:r>
            <a:r>
              <a:rPr lang="en-US" altLang="zh-CN" dirty="0"/>
              <a:t>'}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/>
              <a:t>F</a:t>
            </a:r>
            <a:r>
              <a:rPr lang="zh-CN" altLang="en-US" dirty="0"/>
              <a:t>：选择条件，是一个逻辑表达式，取值为“真”或“假”</a:t>
            </a:r>
            <a:endParaRPr lang="en-US" altLang="zh-CN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基本形式为：</a:t>
            </a:r>
            <a:r>
              <a:rPr lang="en-US" altLang="zh-CN" sz="2200" i="1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1</a:t>
            </a:r>
            <a:endParaRPr lang="en-US" altLang="zh-CN" sz="2200" baseline="-25000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θ表示比较运算符，它可以是＞，≥，＜，≤，＝或</a:t>
            </a:r>
            <a:r>
              <a:rPr lang="en-US" altLang="zh-CN" sz="2200" dirty="0"/>
              <a:t>&lt;&gt;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选择（续）</a:t>
            </a:r>
            <a:endParaRPr lang="zh-CN" altLang="en-US" sz="3600" dirty="0"/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en-US" altLang="zh-CN" dirty="0"/>
          </a:p>
        </p:txBody>
      </p:sp>
      <p:grpSp>
        <p:nvGrpSpPr>
          <p:cNvPr id="93187" name="Group 4"/>
          <p:cNvGrpSpPr/>
          <p:nvPr/>
        </p:nvGrpSpPr>
        <p:grpSpPr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93188" name="Rectangle 5"/>
            <p:cNvSpPr/>
            <p:nvPr/>
          </p:nvSpPr>
          <p:spPr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89" name="Rectangle 6" descr="浅色下对角线"/>
            <p:cNvSpPr/>
            <p:nvPr/>
          </p:nvSpPr>
          <p:spPr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0" name="Rectangle 7"/>
            <p:cNvSpPr/>
            <p:nvPr/>
          </p:nvSpPr>
          <p:spPr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1" name="Rectangle 8"/>
            <p:cNvSpPr/>
            <p:nvPr/>
          </p:nvSpPr>
          <p:spPr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2" name="Rectangle 9"/>
            <p:cNvSpPr/>
            <p:nvPr/>
          </p:nvSpPr>
          <p:spPr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3" name="Rectangle 10" descr="浅色下对角线"/>
            <p:cNvSpPr/>
            <p:nvPr/>
          </p:nvSpPr>
          <p:spPr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4" name="Rectangle 11"/>
            <p:cNvSpPr/>
            <p:nvPr/>
          </p:nvSpPr>
          <p:spPr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5" name="Rectangle 12" descr="浅色下对角线"/>
            <p:cNvSpPr/>
            <p:nvPr/>
          </p:nvSpPr>
          <p:spPr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6" name="Rectangle 13" descr="浅色下对角线"/>
            <p:cNvSpPr/>
            <p:nvPr/>
          </p:nvSpPr>
          <p:spPr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7" name="Rectangle 14" descr="浅色下对角线"/>
            <p:cNvSpPr/>
            <p:nvPr/>
          </p:nvSpPr>
          <p:spPr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8" name="Rectangle 15" descr="浅色下对角线"/>
            <p:cNvSpPr/>
            <p:nvPr/>
          </p:nvSpPr>
          <p:spPr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199" name="AutoShape 16"/>
            <p:cNvSpPr/>
            <p:nvPr/>
          </p:nvSpPr>
          <p:spPr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4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200" name="Text Box 17"/>
            <p:cNvSpPr txBox="1"/>
            <p:nvPr/>
          </p:nvSpPr>
          <p:spPr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σ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选择（续）</a:t>
            </a:r>
            <a:endParaRPr lang="zh-CN" altLang="en-US" sz="3600" dirty="0"/>
          </a:p>
        </p:txBody>
      </p:sp>
      <p:sp>
        <p:nvSpPr>
          <p:cNvPr id="94210" name="Rectangle 3"/>
          <p:cNvSpPr>
            <a:spLocks noGrp="1"/>
          </p:cNvSpPr>
          <p:nvPr>
            <p:ph type="body" sz="half" idx="1"/>
          </p:nvPr>
        </p:nvSpPr>
        <p:spPr>
          <a:xfrm>
            <a:off x="735013" y="1557338"/>
            <a:ext cx="7354887" cy="11684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2.4</a:t>
            </a:r>
            <a:r>
              <a:rPr lang="en-US" altLang="zh-CN" sz="2400" dirty="0"/>
              <a:t>]  </a:t>
            </a:r>
            <a:r>
              <a:rPr lang="zh-CN" altLang="en-US" sz="2400" dirty="0"/>
              <a:t>查询信息系（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系）全体学生。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   		         </a:t>
            </a:r>
            <a:r>
              <a:rPr lang="en-US" altLang="zh-CN" sz="2400" dirty="0"/>
              <a:t>σ</a:t>
            </a:r>
            <a:r>
              <a:rPr lang="en-US" altLang="zh-CN" sz="2400" baseline="-30000" dirty="0"/>
              <a:t>Sdept</a:t>
            </a:r>
            <a:r>
              <a:rPr lang="en-US" altLang="zh-CN" sz="2400" dirty="0"/>
              <a:t> </a:t>
            </a:r>
            <a:r>
              <a:rPr lang="en-US" altLang="zh-CN" sz="2400" baseline="-30000" dirty="0"/>
              <a:t>= 'IS' </a:t>
            </a:r>
            <a:r>
              <a:rPr lang="en-US" altLang="zh-CN" sz="2400" dirty="0"/>
              <a:t>(Student)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000" dirty="0"/>
              <a:t>       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200" dirty="0"/>
              <a:t>结果： 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1"/>
          </p:nvPr>
        </p:nvGraphicFramePr>
        <p:xfrm>
          <a:off x="1177925" y="3644900"/>
          <a:ext cx="7210425" cy="1439863"/>
        </p:xfrm>
        <a:graphic>
          <a:graphicData uri="http://schemas.openxmlformats.org/drawingml/2006/table">
            <a:tbl>
              <a:tblPr/>
              <a:tblGrid>
                <a:gridCol w="1584325"/>
                <a:gridCol w="1301750"/>
                <a:gridCol w="1438275"/>
                <a:gridCol w="1443037"/>
                <a:gridCol w="1443038"/>
              </a:tblGrid>
              <a:tr h="6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选择（续）</a:t>
            </a:r>
            <a:endParaRPr lang="zh-CN" altLang="en-US" sz="3600" dirty="0"/>
          </a:p>
        </p:txBody>
      </p:sp>
      <p:sp>
        <p:nvSpPr>
          <p:cNvPr id="95234" name="Rectangle 3"/>
          <p:cNvSpPr>
            <a:spLocks noGrp="1"/>
          </p:cNvSpPr>
          <p:nvPr>
            <p:ph type="body" sz="half" idx="1"/>
          </p:nvPr>
        </p:nvSpPr>
        <p:spPr>
          <a:xfrm>
            <a:off x="601663" y="1341438"/>
            <a:ext cx="8218487" cy="1528762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2.5</a:t>
            </a:r>
            <a:r>
              <a:rPr lang="en-US" altLang="zh-CN" dirty="0"/>
              <a:t>]  </a:t>
            </a:r>
            <a:r>
              <a:rPr lang="zh-CN" altLang="en-US" dirty="0"/>
              <a:t>查询年龄小于</a:t>
            </a:r>
            <a:r>
              <a:rPr lang="en-US" altLang="zh-CN" dirty="0"/>
              <a:t>20</a:t>
            </a:r>
            <a:r>
              <a:rPr lang="zh-CN" altLang="en-US" dirty="0"/>
              <a:t>岁的学生。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    	          </a:t>
            </a:r>
            <a:r>
              <a:rPr lang="en-US" altLang="zh-CN" sz="2400" dirty="0"/>
              <a:t>σ</a:t>
            </a:r>
            <a:r>
              <a:rPr lang="en-US" altLang="zh-CN" sz="2400" baseline="-30000" dirty="0"/>
              <a:t>Sage &lt; 20</a:t>
            </a:r>
            <a:r>
              <a:rPr lang="en-US" altLang="zh-CN" sz="2400" dirty="0"/>
              <a:t>(Student)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结果： </a:t>
            </a:r>
            <a:endParaRPr lang="zh-CN" altLang="en-US" sz="2400" dirty="0"/>
          </a:p>
        </p:txBody>
      </p:sp>
      <p:sp>
        <p:nvSpPr>
          <p:cNvPr id="95235" name="Rectangle 131"/>
          <p:cNvSpPr/>
          <p:nvPr/>
        </p:nvSpPr>
        <p:spPr>
          <a:xfrm>
            <a:off x="0" y="5459413"/>
            <a:ext cx="9144000" cy="79216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>
            <a:spAutoFit/>
          </a:bodyPr>
          <a:p>
            <a:pPr algn="just"/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1"/>
          </p:nvPr>
        </p:nvGraphicFramePr>
        <p:xfrm>
          <a:off x="889000" y="2781300"/>
          <a:ext cx="7707313" cy="2535238"/>
        </p:xfrm>
        <a:graphic>
          <a:graphicData uri="http://schemas.openxmlformats.org/drawingml/2006/table">
            <a:tbl>
              <a:tblPr/>
              <a:tblGrid>
                <a:gridCol w="1657831"/>
                <a:gridCol w="1512767"/>
                <a:gridCol w="1512766"/>
                <a:gridCol w="1512767"/>
                <a:gridCol w="1511180"/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3" marR="89993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投影（</a:t>
            </a:r>
            <a:r>
              <a:rPr lang="en-US" altLang="zh-CN" sz="3600" dirty="0"/>
              <a:t>Projection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中选择出若干属性列组成新的关系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π</a:t>
            </a:r>
            <a:r>
              <a:rPr lang="en-US" altLang="zh-CN" i="1" baseline="-30000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 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| 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}</a:t>
            </a:r>
            <a:endParaRPr lang="en-US" altLang="zh-CN" dirty="0"/>
          </a:p>
          <a:p>
            <a:pPr marL="1162050" lvl="2" algn="just" eaLnBrk="1" hangingPunct="1">
              <a:lnSpc>
                <a:spcPct val="120000"/>
              </a:lnSpc>
              <a:buNone/>
            </a:pPr>
            <a:r>
              <a:rPr lang="en-US" altLang="zh-CN" sz="2400" i="1" dirty="0"/>
              <a:t>		A</a:t>
            </a:r>
            <a:r>
              <a:rPr lang="zh-CN" altLang="en-US" sz="2400" i="1" dirty="0"/>
              <a:t>：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中的属性列 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投影操作主要是从列的角度进行运算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投影之后不仅取消了原关系中的某些列，而且还可能取消某些元组（避免重复行）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96259" name="Group 27"/>
          <p:cNvGrpSpPr/>
          <p:nvPr/>
        </p:nvGrpSpPr>
        <p:grpSpPr>
          <a:xfrm>
            <a:off x="2339975" y="3268663"/>
            <a:ext cx="2743200" cy="1600200"/>
            <a:chOff x="1536" y="1584"/>
            <a:chExt cx="1728" cy="1008"/>
          </a:xfrm>
        </p:grpSpPr>
        <p:sp>
          <p:nvSpPr>
            <p:cNvPr id="96260" name="AutoShape 16"/>
            <p:cNvSpPr/>
            <p:nvPr/>
          </p:nvSpPr>
          <p:spPr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4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Text Box 17"/>
            <p:cNvSpPr txBox="1"/>
            <p:nvPr/>
          </p:nvSpPr>
          <p:spPr>
            <a:xfrm>
              <a:off x="2352" y="172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π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2" name="Rectangle 19"/>
            <p:cNvSpPr/>
            <p:nvPr/>
          </p:nvSpPr>
          <p:spPr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3" name="Rectangle 20" descr="浅色下对角线"/>
            <p:cNvSpPr/>
            <p:nvPr/>
          </p:nvSpPr>
          <p:spPr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4" name="Rectangle 21"/>
            <p:cNvSpPr/>
            <p:nvPr/>
          </p:nvSpPr>
          <p:spPr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5" name="Rectangle 22"/>
            <p:cNvSpPr/>
            <p:nvPr/>
          </p:nvSpPr>
          <p:spPr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6" name="Rectangle 23" descr="浅色下对角线"/>
            <p:cNvSpPr/>
            <p:nvPr/>
          </p:nvSpPr>
          <p:spPr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Rectangle 24"/>
            <p:cNvSpPr/>
            <p:nvPr/>
          </p:nvSpPr>
          <p:spPr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8" name="Rectangle 25" descr="浅色下对角线"/>
            <p:cNvSpPr/>
            <p:nvPr/>
          </p:nvSpPr>
          <p:spPr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9" name="Rectangle 26" descr="浅色下对角线"/>
            <p:cNvSpPr/>
            <p:nvPr/>
          </p:nvSpPr>
          <p:spPr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投影（续）</a:t>
            </a:r>
            <a:endParaRPr lang="zh-CN" altLang="en-US" sz="3600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0320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2.6]  </a:t>
            </a:r>
            <a:r>
              <a:rPr lang="zh-CN" altLang="en-US" dirty="0"/>
              <a:t>查询学生的姓名和所在系。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即求</a:t>
            </a:r>
            <a:r>
              <a:rPr lang="en-US" altLang="zh-CN" dirty="0"/>
              <a:t>Student</a:t>
            </a:r>
            <a:r>
              <a:rPr lang="zh-CN" altLang="en-US" dirty="0"/>
              <a:t>关系上学生姓名和所在系两个属性上的投影</a:t>
            </a:r>
            <a:endParaRPr lang="zh-CN" altLang="en-US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π</a:t>
            </a:r>
            <a:r>
              <a:rPr lang="en-US" altLang="zh-CN" baseline="-30000" dirty="0"/>
              <a:t>Sname,Sdept</a:t>
            </a:r>
            <a:r>
              <a:rPr lang="en-US" altLang="zh-CN" dirty="0"/>
              <a:t>(Student)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结果：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6" name="Group 124"/>
          <p:cNvGraphicFramePr/>
          <p:nvPr/>
        </p:nvGraphicFramePr>
        <p:xfrm>
          <a:off x="1908175" y="3452813"/>
          <a:ext cx="4679950" cy="2297113"/>
        </p:xfrm>
        <a:graphic>
          <a:graphicData uri="http://schemas.openxmlformats.org/drawingml/2006/table">
            <a:tbl>
              <a:tblPr/>
              <a:tblGrid>
                <a:gridCol w="2340781"/>
                <a:gridCol w="2339169"/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张立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80" marR="8998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投影（续）</a:t>
            </a:r>
            <a:endParaRPr lang="zh-CN" altLang="en-US" sz="3600" dirty="0"/>
          </a:p>
        </p:txBody>
      </p:sp>
      <p:sp>
        <p:nvSpPr>
          <p:cNvPr id="98306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8351837" cy="21050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2.7</a:t>
            </a:r>
            <a:r>
              <a:rPr lang="en-US" altLang="zh-CN" dirty="0"/>
              <a:t>]  </a:t>
            </a:r>
            <a:r>
              <a:rPr lang="zh-CN" altLang="en-US" dirty="0"/>
              <a:t>查询学生关系</a:t>
            </a:r>
            <a:r>
              <a:rPr lang="en-US" altLang="zh-CN" dirty="0"/>
              <a:t>Student</a:t>
            </a:r>
            <a:r>
              <a:rPr lang="zh-CN" altLang="en-US" dirty="0"/>
              <a:t>中都有哪些系。</a:t>
            </a:r>
            <a:r>
              <a:rPr lang="zh-CN" altLang="en-US" sz="2400" dirty="0"/>
              <a:t>           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π</a:t>
            </a:r>
            <a:r>
              <a:rPr lang="en-US" altLang="zh-CN" sz="2400" baseline="-30000" dirty="0"/>
              <a:t>Sdept</a:t>
            </a:r>
            <a:r>
              <a:rPr lang="en-US" altLang="zh-CN" sz="2400" dirty="0"/>
              <a:t>(Student)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结果：</a:t>
            </a:r>
            <a:endParaRPr lang="zh-CN" altLang="en-US" sz="2400" dirty="0"/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sz="half" idx="1"/>
          </p:nvPr>
        </p:nvGraphicFramePr>
        <p:xfrm>
          <a:off x="3132138" y="3141663"/>
          <a:ext cx="1658938" cy="2305050"/>
        </p:xfrm>
        <a:graphic>
          <a:graphicData uri="http://schemas.openxmlformats.org/drawingml/2006/table">
            <a:tbl>
              <a:tblPr/>
              <a:tblGrid>
                <a:gridCol w="1658937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连接（</a:t>
            </a:r>
            <a:r>
              <a:rPr lang="en-US" altLang="zh-CN" sz="3600" dirty="0"/>
              <a:t>Join</a:t>
            </a:r>
            <a:r>
              <a:rPr lang="zh-CN" altLang="en-US" sz="3600" dirty="0"/>
              <a:t>） </a:t>
            </a:r>
            <a:endParaRPr lang="zh-CN" altLang="en-US" sz="3600" dirty="0"/>
          </a:p>
        </p:txBody>
      </p:sp>
      <p:sp>
        <p:nvSpPr>
          <p:cNvPr id="99330" name="Rectangle 3"/>
          <p:cNvSpPr>
            <a:spLocks noGrp="1"/>
          </p:cNvSpPr>
          <p:nvPr>
            <p:ph idx="1"/>
          </p:nvPr>
        </p:nvSpPr>
        <p:spPr>
          <a:xfrm>
            <a:off x="900113" y="1098550"/>
            <a:ext cx="7772400" cy="48609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连接也称为</a:t>
            </a:r>
            <a:r>
              <a:rPr lang="en-US" altLang="zh-CN" sz="2400" dirty="0"/>
              <a:t>θ</a:t>
            </a:r>
            <a:r>
              <a:rPr lang="zh-CN" altLang="en-US" sz="2400" dirty="0"/>
              <a:t>连接</a:t>
            </a:r>
            <a:endParaRPr lang="zh-CN" altLang="en-US" sz="2400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连接运算的含义</a:t>
            </a:r>
            <a:endParaRPr lang="zh-CN" altLang="en-US" sz="24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从两个关系的笛卡尔积中选取属性间满足一定条件的元组</a:t>
            </a:r>
            <a:endParaRPr lang="zh-CN" altLang="en-US" sz="22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000" i="1" dirty="0"/>
              <a:t>	</a:t>
            </a:r>
            <a:r>
              <a:rPr lang="zh-CN" altLang="en-US" sz="2000" dirty="0"/>
              <a:t> </a:t>
            </a:r>
            <a:r>
              <a:rPr lang="en-US" altLang="zh-CN" sz="2000" i="1" dirty="0"/>
              <a:t>R         S</a:t>
            </a:r>
            <a:r>
              <a:rPr lang="en-US" altLang="zh-CN" sz="2000" dirty="0"/>
              <a:t> = {          | 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S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A</a:t>
            </a:r>
            <a:r>
              <a:rPr lang="en-US" altLang="zh-CN" sz="2000" dirty="0"/>
              <a:t>]θ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dirty="0"/>
              <a:t>[</a:t>
            </a:r>
            <a:r>
              <a:rPr lang="en-US" altLang="zh-CN" sz="2000" i="1" dirty="0"/>
              <a:t>B</a:t>
            </a:r>
            <a:r>
              <a:rPr lang="en-US" altLang="zh-CN" sz="2000" dirty="0"/>
              <a:t>] }</a:t>
            </a:r>
            <a:endParaRPr lang="en-US" altLang="zh-CN" sz="2000" dirty="0"/>
          </a:p>
          <a:p>
            <a:pPr marL="819150" lvl="1" algn="just" eaLnBrk="1" hangingPunct="1">
              <a:lnSpc>
                <a:spcPct val="120000"/>
              </a:lnSpc>
              <a:buNone/>
            </a:pPr>
            <a:endParaRPr lang="en-US" altLang="zh-CN" sz="1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/>
              <a:t>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</a:t>
            </a:r>
            <a:r>
              <a:rPr lang="zh-CN" altLang="en-US" sz="2200" i="1" dirty="0"/>
              <a:t>：</a:t>
            </a:r>
            <a:r>
              <a:rPr lang="zh-CN" altLang="en-US" sz="2200" dirty="0"/>
              <a:t>分别为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上度数相等且可比的属性组</a:t>
            </a:r>
            <a:endParaRPr lang="zh-CN" altLang="en-US" sz="2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：比较运算符 </a:t>
            </a:r>
            <a:endParaRPr lang="zh-CN" altLang="en-US" sz="2200" dirty="0"/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/>
              <a:t>连接运算从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的广义笛卡尔积</a:t>
            </a:r>
            <a:r>
              <a:rPr lang="en-US" altLang="zh-CN" sz="2200" i="1" dirty="0"/>
              <a:t>R</a:t>
            </a:r>
            <a:r>
              <a:rPr lang="en-US" altLang="zh-CN" sz="2200" dirty="0"/>
              <a:t>×</a:t>
            </a:r>
            <a:r>
              <a:rPr lang="en-US" altLang="zh-CN" sz="2200" i="1" dirty="0"/>
              <a:t>S</a:t>
            </a:r>
            <a:r>
              <a:rPr lang="zh-CN" altLang="en-US" sz="2200" dirty="0"/>
              <a:t>中选取</a:t>
            </a:r>
            <a:r>
              <a:rPr lang="en-US" altLang="zh-CN" sz="2200" i="1" dirty="0"/>
              <a:t>R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A</a:t>
            </a:r>
            <a:r>
              <a:rPr lang="zh-CN" altLang="en-US" sz="2200" dirty="0"/>
              <a:t>属性组上的值与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属性组上的值满足比较关系</a:t>
            </a:r>
            <a:r>
              <a:rPr lang="en-US" altLang="zh-CN" sz="2200" dirty="0"/>
              <a:t>θ</a:t>
            </a:r>
            <a:r>
              <a:rPr lang="zh-CN" altLang="en-US" sz="2200" dirty="0"/>
              <a:t>的元组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99331" name="Group 16"/>
          <p:cNvGrpSpPr/>
          <p:nvPr/>
        </p:nvGrpSpPr>
        <p:grpSpPr>
          <a:xfrm>
            <a:off x="1676400" y="2671763"/>
            <a:ext cx="1600200" cy="685800"/>
            <a:chOff x="1152" y="2304"/>
            <a:chExt cx="1008" cy="432"/>
          </a:xfrm>
        </p:grpSpPr>
        <p:grpSp>
          <p:nvGrpSpPr>
            <p:cNvPr id="99332" name="Group 4"/>
            <p:cNvGrpSpPr/>
            <p:nvPr/>
          </p:nvGrpSpPr>
          <p:grpSpPr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99333" name="AutoShape 5"/>
              <p:cNvSpPr/>
              <p:nvPr/>
            </p:nvSpPr>
            <p:spPr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34" name="Text Box 6"/>
              <p:cNvSpPr txBox="1"/>
              <p:nvPr/>
            </p:nvSpPr>
            <p:spPr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sz="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9335" name="Rectangle 10"/>
            <p:cNvSpPr/>
            <p:nvPr/>
          </p:nvSpPr>
          <p:spPr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zh-CN" sz="28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θ</a:t>
              </a:r>
              <a:r>
                <a:rPr lang="en-US" altLang="zh-CN" sz="1600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336" name="Group 12"/>
          <p:cNvGrpSpPr/>
          <p:nvPr/>
        </p:nvGrpSpPr>
        <p:grpSpPr>
          <a:xfrm>
            <a:off x="3276600" y="2676525"/>
            <a:ext cx="609600" cy="392113"/>
            <a:chOff x="2400" y="3199"/>
            <a:chExt cx="384" cy="247"/>
          </a:xfrm>
        </p:grpSpPr>
        <p:sp>
          <p:nvSpPr>
            <p:cNvPr id="99337" name="Text Box 13"/>
            <p:cNvSpPr txBox="1"/>
            <p:nvPr/>
          </p:nvSpPr>
          <p:spPr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baseline="-30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338" name="Freeform 14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0354" name="Rectangle 8"/>
          <p:cNvSpPr>
            <a:spLocks noGrp="1"/>
          </p:cNvSpPr>
          <p:nvPr>
            <p:ph idx="1"/>
          </p:nvPr>
        </p:nvSpPr>
        <p:spPr>
          <a:xfrm>
            <a:off x="755650" y="1098550"/>
            <a:ext cx="7772400" cy="49323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两类常用连接运算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等值连接（</a:t>
            </a:r>
            <a:r>
              <a:rPr lang="en-US" altLang="zh-CN" dirty="0"/>
              <a:t>equijoin</a:t>
            </a:r>
            <a:r>
              <a:rPr lang="zh-CN" altLang="en-US" dirty="0"/>
              <a:t>） </a:t>
            </a:r>
            <a:endParaRPr lang="zh-CN" altLang="en-US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为“＝”的连接运算称为等值连接</a:t>
            </a:r>
            <a:endParaRPr lang="en-US" altLang="zh-CN" sz="2200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从关系</a:t>
            </a:r>
            <a:r>
              <a:rPr lang="en-US" altLang="zh-CN" sz="2200" i="1" dirty="0"/>
              <a:t>R</a:t>
            </a:r>
            <a:r>
              <a:rPr lang="zh-CN" altLang="en-US" sz="2200" dirty="0"/>
              <a:t>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的广义笛卡尔积中选取</a:t>
            </a:r>
            <a:r>
              <a:rPr lang="en-US" altLang="zh-CN" sz="2200" i="1" dirty="0"/>
              <a:t>A</a:t>
            </a:r>
            <a:r>
              <a:rPr lang="zh-CN" altLang="en-US" sz="2200" dirty="0"/>
              <a:t>、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属性值相等的那些元组，即等值连接为：</a:t>
            </a:r>
            <a:endParaRPr lang="en-US" altLang="zh-CN" sz="2200" dirty="0"/>
          </a:p>
          <a:p>
            <a:pPr marL="1162050" lvl="2" eaLnBrk="1" hangingPunct="1">
              <a:buNone/>
            </a:pPr>
            <a:r>
              <a:rPr lang="zh-CN" altLang="en-US" sz="2200" dirty="0"/>
              <a:t>      </a:t>
            </a:r>
            <a:r>
              <a:rPr lang="en-US" altLang="zh-CN" sz="2200" i="1" dirty="0"/>
              <a:t>R    S</a:t>
            </a:r>
            <a:r>
              <a:rPr lang="en-US" altLang="zh-CN" sz="2200" dirty="0"/>
              <a:t> = {       |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i="1" baseline="-300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</a:t>
            </a:r>
            <a:r>
              <a:rPr lang="en-US" altLang="zh-CN" sz="2200" i="1" dirty="0"/>
              <a:t>R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 </a:t>
            </a:r>
            <a:r>
              <a:rPr lang="en-US" altLang="zh-CN" sz="2200" dirty="0">
                <a:sym typeface="Symbol" panose="05050102010706020507" pitchFamily="18" charset="2"/>
              </a:rPr>
              <a:t></a:t>
            </a:r>
            <a:r>
              <a:rPr lang="en-US" altLang="zh-CN" sz="2200" i="1" dirty="0"/>
              <a:t>S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dirty="0"/>
              <a:t>[</a:t>
            </a:r>
            <a:r>
              <a:rPr lang="en-US" altLang="zh-CN" sz="2200" i="1" dirty="0"/>
              <a:t>A</a:t>
            </a:r>
            <a:r>
              <a:rPr lang="en-US" altLang="zh-CN" sz="2200" dirty="0"/>
              <a:t>] =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B</a:t>
            </a:r>
            <a:r>
              <a:rPr lang="en-US" altLang="zh-CN" sz="2200" dirty="0"/>
              <a:t>] }  </a:t>
            </a:r>
            <a:endParaRPr lang="en-US" altLang="zh-CN" sz="2200" dirty="0"/>
          </a:p>
        </p:txBody>
      </p:sp>
      <p:grpSp>
        <p:nvGrpSpPr>
          <p:cNvPr id="100355" name="Group 9"/>
          <p:cNvGrpSpPr/>
          <p:nvPr/>
        </p:nvGrpSpPr>
        <p:grpSpPr>
          <a:xfrm>
            <a:off x="1979613" y="3933825"/>
            <a:ext cx="1295400" cy="677863"/>
            <a:chOff x="2355" y="9420"/>
            <a:chExt cx="705" cy="363"/>
          </a:xfrm>
        </p:grpSpPr>
        <p:sp>
          <p:nvSpPr>
            <p:cNvPr id="100356" name="AutoShape 10"/>
            <p:cNvSpPr/>
            <p:nvPr/>
          </p:nvSpPr>
          <p:spPr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357" name="Text Box 11"/>
            <p:cNvSpPr txBox="1"/>
            <p:nvPr/>
          </p:nvSpPr>
          <p:spPr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 anchor="t"/>
            <a:p>
              <a:pPr algn="just" eaLnBrk="0" hangingPunct="0">
                <a:lnSpc>
                  <a:spcPct val="80000"/>
                </a:lnSpc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358" name="Rectangle 12"/>
          <p:cNvSpPr/>
          <p:nvPr/>
        </p:nvSpPr>
        <p:spPr>
          <a:xfrm>
            <a:off x="1979613" y="4140200"/>
            <a:ext cx="1143000" cy="325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/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A=B</a:t>
            </a:r>
            <a:endParaRPr lang="en-US" altLang="zh-CN" sz="16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0359" name="Group 16"/>
          <p:cNvGrpSpPr/>
          <p:nvPr/>
        </p:nvGrpSpPr>
        <p:grpSpPr>
          <a:xfrm>
            <a:off x="3348038" y="3933825"/>
            <a:ext cx="574675" cy="431800"/>
            <a:chOff x="2400" y="3199"/>
            <a:chExt cx="384" cy="247"/>
          </a:xfrm>
        </p:grpSpPr>
        <p:sp>
          <p:nvSpPr>
            <p:cNvPr id="100360" name="Text Box 14"/>
            <p:cNvSpPr txBox="1"/>
            <p:nvPr/>
          </p:nvSpPr>
          <p:spPr>
            <a:xfrm>
              <a:off x="2400" y="3216"/>
              <a:ext cx="3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baseline="-30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361" name="Freeform 15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笛卡尔积（续）</a:t>
            </a:r>
            <a:endParaRPr lang="en-US" altLang="zh-CN" sz="3600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dirty="0">
                <a:ea typeface="黑体" panose="02010609060101010101" pitchFamily="49" charset="-122"/>
              </a:rPr>
              <a:t>元组</a:t>
            </a:r>
            <a:r>
              <a:rPr lang="zh-CN" altLang="en-US" dirty="0"/>
              <a:t>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笛卡尔积中每一个元素（</a:t>
            </a:r>
            <a:r>
              <a:rPr lang="en-US" altLang="zh-CN" sz="2200" dirty="0"/>
              <a:t>d1</a:t>
            </a:r>
            <a:r>
              <a:rPr lang="zh-CN" altLang="en-US" sz="2200" dirty="0"/>
              <a:t>，</a:t>
            </a:r>
            <a:r>
              <a:rPr lang="en-US" altLang="zh-CN" sz="2200" dirty="0"/>
              <a:t>d2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dirty="0"/>
              <a:t>dn</a:t>
            </a:r>
            <a:r>
              <a:rPr lang="zh-CN" altLang="en-US" sz="2200" dirty="0"/>
              <a:t>）叫作一个</a:t>
            </a:r>
            <a:r>
              <a:rPr lang="en-US" altLang="zh-CN" sz="2200" dirty="0"/>
              <a:t>n</a:t>
            </a:r>
            <a:r>
              <a:rPr lang="zh-CN" altLang="en-US" sz="2200" dirty="0"/>
              <a:t>元组（</a:t>
            </a:r>
            <a:r>
              <a:rPr lang="en-US" altLang="zh-CN" sz="2200" dirty="0"/>
              <a:t>n-tuple</a:t>
            </a:r>
            <a:r>
              <a:rPr lang="zh-CN" altLang="en-US" sz="2200" dirty="0"/>
              <a:t>）或简称元组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(</a:t>
            </a:r>
            <a:r>
              <a:rPr lang="zh-CN" altLang="en-US" sz="2200" dirty="0"/>
              <a:t>张清玫，计算机专业，李勇</a:t>
            </a:r>
            <a:r>
              <a:rPr lang="en-US" altLang="zh-CN" sz="2200" dirty="0"/>
              <a:t>)</a:t>
            </a:r>
            <a:r>
              <a:rPr lang="zh-CN" altLang="en-US" sz="2200" dirty="0"/>
              <a:t>、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 (</a:t>
            </a:r>
            <a:r>
              <a:rPr lang="zh-CN" altLang="en-US" sz="2200" dirty="0"/>
              <a:t>张清玫，计算机专业，刘晨</a:t>
            </a:r>
            <a:r>
              <a:rPr lang="en-US" altLang="zh-CN" sz="2200" dirty="0"/>
              <a:t>)  </a:t>
            </a:r>
            <a:r>
              <a:rPr lang="zh-CN" altLang="en-US" sz="2200" dirty="0"/>
              <a:t>等 都是元组 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分量</a:t>
            </a:r>
            <a:r>
              <a:rPr lang="zh-CN" altLang="en-US" dirty="0"/>
              <a:t>（</a:t>
            </a:r>
            <a:r>
              <a:rPr lang="en-US" altLang="zh-CN" dirty="0"/>
              <a:t>Component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笛卡尔积元素（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n</a:t>
            </a:r>
            <a:r>
              <a:rPr lang="zh-CN" altLang="en-US" sz="2200" dirty="0"/>
              <a:t>）中的每一个值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i </a:t>
            </a:r>
            <a:r>
              <a:rPr lang="zh-CN" altLang="en-US" sz="2200" dirty="0"/>
              <a:t>叫作一个</a:t>
            </a:r>
            <a:r>
              <a:rPr lang="zh-CN" altLang="en-US" sz="2200" dirty="0">
                <a:ea typeface="黑体" panose="02010609060101010101" pitchFamily="49" charset="-122"/>
              </a:rPr>
              <a:t>分量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张清玫、计算机专业、李勇、刘晨等都是分量</a:t>
            </a:r>
            <a:r>
              <a:rPr lang="zh-CN" altLang="en-US" dirty="0"/>
              <a:t>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755650" y="1341438"/>
            <a:ext cx="7772400" cy="4841875"/>
          </a:xfrm>
          <a:ln/>
        </p:spPr>
        <p:txBody>
          <a:bodyPr vert="horz" wrap="square" lIns="91440" tIns="45720" rIns="91440" bIns="45720" anchor="t"/>
          <a:p>
            <a:pPr lvl="1" algn="just" eaLnBrk="1" hangingPunct="1"/>
            <a:r>
              <a:rPr lang="zh-CN" altLang="en-US" sz="2800" dirty="0"/>
              <a:t>自然连接（</a:t>
            </a:r>
            <a:r>
              <a:rPr lang="en-US" altLang="zh-CN" sz="2800" dirty="0"/>
              <a:t>Natural join</a:t>
            </a:r>
            <a:r>
              <a:rPr lang="zh-CN" altLang="en-US" sz="2800" dirty="0"/>
              <a:t>）</a:t>
            </a:r>
            <a:r>
              <a:rPr lang="zh-CN" altLang="en-US" dirty="0"/>
              <a:t> </a:t>
            </a:r>
            <a:endParaRPr lang="zh-CN" altLang="en-US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自然连接是一种特殊的等值连接</a:t>
            </a:r>
            <a:endParaRPr lang="zh-CN" altLang="en-US" sz="2400" dirty="0"/>
          </a:p>
          <a:p>
            <a:pPr marL="1681480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两个关系中进行比较的分量必须是相同的属性组</a:t>
            </a:r>
            <a:endParaRPr lang="zh-CN" altLang="en-US" sz="2200" dirty="0"/>
          </a:p>
          <a:p>
            <a:pPr marL="1681480" lvl="3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在结果中把重复的属性列去掉</a:t>
            </a:r>
            <a:endParaRPr lang="zh-CN" altLang="en-US" sz="2200" dirty="0"/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自然连接的含义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i="1" dirty="0"/>
              <a:t>	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具有相同的属性组</a:t>
            </a:r>
            <a:r>
              <a:rPr lang="en-US" altLang="zh-CN" sz="2200" i="1" dirty="0"/>
              <a:t>B</a:t>
            </a:r>
            <a:endParaRPr lang="en-US" altLang="zh-CN" sz="2200" dirty="0"/>
          </a:p>
          <a:p>
            <a:pPr lvl="1" eaLnBrk="1" hangingPunct="1"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[U-B] | 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t</a:t>
            </a:r>
            <a:r>
              <a:rPr lang="en-US" altLang="zh-CN" baseline="-30000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∧</a:t>
            </a:r>
            <a:r>
              <a:rPr lang="en-US" altLang="zh-CN" i="1" dirty="0"/>
              <a:t>t</a:t>
            </a:r>
            <a:r>
              <a:rPr lang="en-US" altLang="zh-CN" baseline="-30000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  <a:endParaRPr lang="en-US" altLang="zh-CN" dirty="0"/>
          </a:p>
        </p:txBody>
      </p:sp>
      <p:sp>
        <p:nvSpPr>
          <p:cNvPr id="101379" name="AutoShape 5"/>
          <p:cNvSpPr/>
          <p:nvPr/>
        </p:nvSpPr>
        <p:spPr>
          <a:xfrm rot="5400000" flipV="1">
            <a:off x="2195513" y="4292600"/>
            <a:ext cx="228600" cy="228600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1380" name="Group 6"/>
          <p:cNvGrpSpPr/>
          <p:nvPr/>
        </p:nvGrpSpPr>
        <p:grpSpPr>
          <a:xfrm>
            <a:off x="3132138" y="4222750"/>
            <a:ext cx="609600" cy="574675"/>
            <a:chOff x="2400" y="3199"/>
            <a:chExt cx="384" cy="282"/>
          </a:xfrm>
        </p:grpSpPr>
        <p:sp>
          <p:nvSpPr>
            <p:cNvPr id="101381" name="Text Box 7"/>
            <p:cNvSpPr txBox="1"/>
            <p:nvPr/>
          </p:nvSpPr>
          <p:spPr>
            <a:xfrm>
              <a:off x="2400" y="3251"/>
              <a:ext cx="3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r </a:t>
              </a:r>
              <a:r>
                <a:rPr lang="en-US" altLang="zh-CN" b="1" i="1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30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="1" baseline="-30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382" name="Freeform 8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24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一般的连接操作是从行的角度进行运算。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		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自然连接还需要取消重复列，所以是同时从行和列的角度进行运算。 </a:t>
            </a:r>
            <a:endParaRPr lang="zh-CN" altLang="en-US" sz="2400" dirty="0"/>
          </a:p>
        </p:txBody>
      </p:sp>
      <p:grpSp>
        <p:nvGrpSpPr>
          <p:cNvPr id="102403" name="Group 44"/>
          <p:cNvGrpSpPr/>
          <p:nvPr/>
        </p:nvGrpSpPr>
        <p:grpSpPr>
          <a:xfrm>
            <a:off x="1462088" y="2060575"/>
            <a:ext cx="5486400" cy="2286000"/>
            <a:chOff x="1728" y="1632"/>
            <a:chExt cx="3456" cy="1440"/>
          </a:xfrm>
        </p:grpSpPr>
        <p:grpSp>
          <p:nvGrpSpPr>
            <p:cNvPr id="102404" name="Group 18"/>
            <p:cNvGrpSpPr/>
            <p:nvPr/>
          </p:nvGrpSpPr>
          <p:grpSpPr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102405" name="Rectangle 5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06" name="Rectangle 6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07" name="Rectangle 7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08" name="Rectangle 8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09" name="Rectangle 9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0" name="Rectangle 10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1" name="Rectangle 11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2" name="Rectangle 12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13" name="AutoShape 16"/>
            <p:cNvSpPr/>
            <p:nvPr/>
          </p:nvSpPr>
          <p:spPr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1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14" name="Group 27"/>
            <p:cNvGrpSpPr/>
            <p:nvPr/>
          </p:nvGrpSpPr>
          <p:grpSpPr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102415" name="Rectangle 19"/>
              <p:cNvSpPr/>
              <p:nvPr/>
            </p:nvSpPr>
            <p:spPr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6" name="Rectangle 20" descr="浅色下对角线"/>
              <p:cNvSpPr/>
              <p:nvPr/>
            </p:nvSpPr>
            <p:spPr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7" name="Rectangle 21"/>
              <p:cNvSpPr/>
              <p:nvPr/>
            </p:nvSpPr>
            <p:spPr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18" name="Rectangle 23"/>
              <p:cNvSpPr/>
              <p:nvPr/>
            </p:nvSpPr>
            <p:spPr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19" name="Group 43"/>
            <p:cNvGrpSpPr/>
            <p:nvPr/>
          </p:nvGrpSpPr>
          <p:grpSpPr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102420" name="Group 29"/>
              <p:cNvGrpSpPr/>
              <p:nvPr/>
            </p:nvGrpSpPr>
            <p:grpSpPr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102421" name="AutoShape 30"/>
                <p:cNvSpPr/>
                <p:nvPr/>
              </p:nvSpPr>
              <p:spPr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22" name="Text Box 31"/>
                <p:cNvSpPr txBox="1"/>
                <p:nvPr/>
              </p:nvSpPr>
              <p:spPr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423" name="Rectangle 32"/>
              <p:cNvSpPr/>
              <p:nvPr/>
            </p:nvSpPr>
            <p:spPr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zh-CN" sz="28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θ</a:t>
                </a:r>
                <a:r>
                  <a:rPr lang="en-US" altLang="zh-CN" sz="1600" b="1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1600" b="1" i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24" name="AutoShape 33"/>
            <p:cNvSpPr/>
            <p:nvPr/>
          </p:nvSpPr>
          <p:spPr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2425" name="Group 39"/>
            <p:cNvGrpSpPr/>
            <p:nvPr/>
          </p:nvGrpSpPr>
          <p:grpSpPr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02426" name="Rectangle 13" descr="浅色下对角线"/>
              <p:cNvSpPr/>
              <p:nvPr/>
            </p:nvSpPr>
            <p:spPr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27" name="Rectangle 14" descr="浅色下对角线"/>
              <p:cNvSpPr/>
              <p:nvPr/>
            </p:nvSpPr>
            <p:spPr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28" name="Rectangle 15" descr="浅色下对角线"/>
              <p:cNvSpPr/>
              <p:nvPr/>
            </p:nvSpPr>
            <p:spPr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29" name="Rectangle 35" descr="浅色下对角线"/>
              <p:cNvSpPr/>
              <p:nvPr/>
            </p:nvSpPr>
            <p:spPr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30" name="Rectangle 36" descr="浅色下对角线"/>
              <p:cNvSpPr/>
              <p:nvPr/>
            </p:nvSpPr>
            <p:spPr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31" name="Rectangle 37" descr="浅色下对角线"/>
              <p:cNvSpPr/>
              <p:nvPr/>
            </p:nvSpPr>
            <p:spPr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432" name="Text Box 40"/>
            <p:cNvSpPr txBox="1"/>
            <p:nvPr/>
          </p:nvSpPr>
          <p:spPr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3" name="Text Box 41"/>
            <p:cNvSpPr txBox="1"/>
            <p:nvPr/>
          </p:nvSpPr>
          <p:spPr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033463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67"/>
                <a:gridCol w="1011767"/>
                <a:gridCol w="1011767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5281613" y="2693988"/>
          <a:ext cx="2112963" cy="256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1"/>
                <a:gridCol w="105648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</a:tr>
            </a:tbl>
          </a:graphicData>
        </a:graphic>
      </p:graphicFrame>
      <p:sp>
        <p:nvSpPr>
          <p:cNvPr id="103475" name="TextBox 7"/>
          <p:cNvSpPr txBox="1"/>
          <p:nvPr/>
        </p:nvSpPr>
        <p:spPr>
          <a:xfrm>
            <a:off x="1187450" y="2273300"/>
            <a:ext cx="388938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6" name="TextBox 10"/>
          <p:cNvSpPr txBox="1"/>
          <p:nvPr/>
        </p:nvSpPr>
        <p:spPr>
          <a:xfrm>
            <a:off x="5497513" y="2117725"/>
            <a:ext cx="37147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77" name="Rectangle 3"/>
          <p:cNvSpPr txBox="1"/>
          <p:nvPr/>
        </p:nvSpPr>
        <p:spPr>
          <a:xfrm>
            <a:off x="1033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2.8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8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如下所示：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445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8147050" cy="808037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一般连接  </a:t>
            </a:r>
            <a:r>
              <a:rPr lang="en-US" altLang="zh-CN" dirty="0"/>
              <a:t>R      S</a:t>
            </a:r>
            <a:r>
              <a:rPr lang="zh-CN" altLang="en-US" dirty="0"/>
              <a:t>的结果如下： </a:t>
            </a:r>
            <a:endParaRPr lang="zh-CN" altLang="en-US" dirty="0"/>
          </a:p>
        </p:txBody>
      </p:sp>
      <p:grpSp>
        <p:nvGrpSpPr>
          <p:cNvPr id="104451" name="Group 97"/>
          <p:cNvGrpSpPr/>
          <p:nvPr/>
        </p:nvGrpSpPr>
        <p:grpSpPr>
          <a:xfrm rot="10800000">
            <a:off x="2195513" y="692150"/>
            <a:ext cx="1225550" cy="936625"/>
            <a:chOff x="6431" y="11824"/>
            <a:chExt cx="705" cy="367"/>
          </a:xfrm>
        </p:grpSpPr>
        <p:sp>
          <p:nvSpPr>
            <p:cNvPr id="104452" name="AutoShape 98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53" name="Text Box 9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454" name="Rectangle 100"/>
          <p:cNvSpPr/>
          <p:nvPr/>
        </p:nvSpPr>
        <p:spPr>
          <a:xfrm>
            <a:off x="2268538" y="1450975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＜</a:t>
            </a: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1116013" y="2060575"/>
          <a:ext cx="6840538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914400" y="188913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547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147050" cy="808038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等值连接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     S </a:t>
            </a:r>
            <a:r>
              <a:rPr lang="zh-CN" altLang="en-US" dirty="0"/>
              <a:t>的结果如下：</a:t>
            </a:r>
            <a:endParaRPr lang="zh-CN" altLang="en-US" dirty="0"/>
          </a:p>
        </p:txBody>
      </p:sp>
      <p:grpSp>
        <p:nvGrpSpPr>
          <p:cNvPr id="105475" name="Group 87"/>
          <p:cNvGrpSpPr/>
          <p:nvPr/>
        </p:nvGrpSpPr>
        <p:grpSpPr>
          <a:xfrm>
            <a:off x="2497138" y="828675"/>
            <a:ext cx="1066800" cy="1447800"/>
            <a:chOff x="3360" y="816"/>
            <a:chExt cx="672" cy="912"/>
          </a:xfrm>
        </p:grpSpPr>
        <p:sp>
          <p:nvSpPr>
            <p:cNvPr id="105476" name="Rectangle 4"/>
            <p:cNvSpPr/>
            <p:nvPr/>
          </p:nvSpPr>
          <p:spPr>
            <a:xfrm>
              <a:off x="3408" y="1344"/>
              <a:ext cx="62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R.B=S.B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5477" name="Group 6"/>
            <p:cNvGrpSpPr/>
            <p:nvPr/>
          </p:nvGrpSpPr>
          <p:grpSpPr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05478" name="AutoShape 7"/>
              <p:cNvSpPr/>
              <p:nvPr/>
            </p:nvSpPr>
            <p:spPr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79" name="Text Box 8"/>
              <p:cNvSpPr txBox="1"/>
              <p:nvPr/>
            </p:nvSpPr>
            <p:spPr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 eaLnBrk="0" hangingPunct="0"/>
                <a:r>
                  <a:rPr lang="en-US" altLang="zh-CN" sz="600" i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1042988" y="2182813"/>
          <a:ext cx="6840538" cy="266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07"/>
                <a:gridCol w="1368107"/>
                <a:gridCol w="1368107"/>
                <a:gridCol w="1368107"/>
                <a:gridCol w="1368107"/>
              </a:tblGrid>
              <a:tr h="426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  <a:tr h="558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/>
          </p:cNvSpPr>
          <p:nvPr>
            <p:ph type="title"/>
          </p:nvPr>
        </p:nvSpPr>
        <p:spPr>
          <a:xfrm>
            <a:off x="914400" y="115888"/>
            <a:ext cx="7391400" cy="563562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649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91513" cy="8794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400" dirty="0"/>
              <a:t>   </a:t>
            </a:r>
            <a:r>
              <a:rPr lang="zh-CN" altLang="en-US" dirty="0"/>
              <a:t>自然连接 </a:t>
            </a:r>
            <a:r>
              <a:rPr lang="en-US" altLang="zh-CN" i="1" dirty="0"/>
              <a:t>R</a:t>
            </a:r>
            <a:r>
              <a:rPr lang="en-US" altLang="zh-CN" dirty="0"/>
              <a:t>  </a:t>
            </a:r>
            <a:r>
              <a:rPr lang="en-US" altLang="zh-CN" i="1" dirty="0"/>
              <a:t>      S</a:t>
            </a:r>
            <a:r>
              <a:rPr lang="zh-CN" altLang="en-US" dirty="0"/>
              <a:t>的结果如下：</a:t>
            </a:r>
            <a:r>
              <a:rPr lang="zh-CN" altLang="en-US" i="1" dirty="0"/>
              <a:t> </a:t>
            </a:r>
            <a:endParaRPr lang="zh-CN" altLang="en-US" dirty="0"/>
          </a:p>
        </p:txBody>
      </p:sp>
      <p:grpSp>
        <p:nvGrpSpPr>
          <p:cNvPr id="106499" name="Group 5"/>
          <p:cNvGrpSpPr/>
          <p:nvPr/>
        </p:nvGrpSpPr>
        <p:grpSpPr>
          <a:xfrm rot="10800000">
            <a:off x="2411413" y="836613"/>
            <a:ext cx="1223962" cy="936625"/>
            <a:chOff x="6431" y="11824"/>
            <a:chExt cx="705" cy="367"/>
          </a:xfrm>
        </p:grpSpPr>
        <p:sp>
          <p:nvSpPr>
            <p:cNvPr id="106500" name="AutoShape 6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501" name="Text Box 7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600" i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1116013" y="2095500"/>
          <a:ext cx="6840538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34"/>
                <a:gridCol w="1710134"/>
                <a:gridCol w="1710134"/>
                <a:gridCol w="1710134"/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7972425" cy="54721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zh-CN" dirty="0"/>
              <a:t>悬浮元组（</a:t>
            </a:r>
            <a:r>
              <a:rPr lang="en-US" altLang="zh-CN" dirty="0"/>
              <a:t>Dangling tuple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两个关系</a:t>
            </a:r>
            <a:r>
              <a:rPr lang="en-US" altLang="zh-CN" i="1" dirty="0"/>
              <a:t>R</a:t>
            </a:r>
            <a:r>
              <a:rPr lang="zh-CN" altLang="zh-CN" dirty="0"/>
              <a:t>和</a:t>
            </a:r>
            <a:r>
              <a:rPr lang="en-US" altLang="zh-CN" i="1" dirty="0"/>
              <a:t>S</a:t>
            </a:r>
            <a:r>
              <a:rPr lang="zh-CN" altLang="zh-CN" dirty="0"/>
              <a:t>在做自然连接时，关系</a:t>
            </a:r>
            <a:r>
              <a:rPr lang="en-US" altLang="zh-CN" i="1" dirty="0"/>
              <a:t>R</a:t>
            </a:r>
            <a:r>
              <a:rPr lang="zh-CN" altLang="zh-CN" dirty="0"/>
              <a:t>中某些元组有可能在</a:t>
            </a:r>
            <a:r>
              <a:rPr lang="en-US" altLang="zh-CN" i="1" dirty="0"/>
              <a:t>S</a:t>
            </a:r>
            <a:r>
              <a:rPr lang="zh-CN" altLang="zh-CN" dirty="0"/>
              <a:t>中不存在公共属性上值相等的元组，从而造成</a:t>
            </a:r>
            <a:r>
              <a:rPr lang="en-US" altLang="zh-CN" i="1" dirty="0"/>
              <a:t>R</a:t>
            </a:r>
            <a:r>
              <a:rPr lang="zh-CN" altLang="zh-CN" dirty="0"/>
              <a:t>中这些元组在操作时被舍弃了</a:t>
            </a:r>
            <a:r>
              <a:rPr lang="zh-CN" altLang="en-US" dirty="0"/>
              <a:t>，</a:t>
            </a:r>
            <a:r>
              <a:rPr lang="zh-CN" altLang="zh-CN" dirty="0"/>
              <a:t>这些被舍弃的元组称为</a:t>
            </a:r>
            <a:r>
              <a:rPr lang="zh-CN" altLang="en-US" dirty="0"/>
              <a:t>悬浮元组</a:t>
            </a:r>
            <a:r>
              <a:rPr lang="zh-CN" altLang="en-US" sz="2200" dirty="0"/>
              <a:t>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8546" name="Rectangle 3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721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外连接（</a:t>
            </a:r>
            <a:r>
              <a:rPr lang="en-US" altLang="zh-CN" dirty="0"/>
              <a:t>Outer Join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如果把悬浮元组也保存在结果关系中，而在其他属性上填空值</a:t>
            </a:r>
            <a:r>
              <a:rPr lang="en-US" altLang="zh-CN" dirty="0"/>
              <a:t>(Null)</a:t>
            </a:r>
            <a:r>
              <a:rPr lang="zh-CN" altLang="en-US" dirty="0"/>
              <a:t>，就叫做外连接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左外连接</a:t>
            </a:r>
            <a:r>
              <a:rPr lang="en-US" altLang="zh-CN" dirty="0"/>
              <a:t>(LEFT OUTER JOIN</a:t>
            </a:r>
            <a:r>
              <a:rPr lang="zh-CN" altLang="zh-CN" dirty="0"/>
              <a:t>或</a:t>
            </a:r>
            <a:r>
              <a:rPr lang="en-US" altLang="zh-CN" dirty="0"/>
              <a:t>LEFT JOIN)</a:t>
            </a:r>
            <a:endParaRPr lang="en-US" altLang="zh-CN" dirty="0"/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只保留左边关系</a:t>
            </a:r>
            <a:r>
              <a:rPr lang="en-US" altLang="zh-CN" sz="2200" i="1" dirty="0"/>
              <a:t>R</a:t>
            </a:r>
            <a:r>
              <a:rPr lang="zh-CN" altLang="zh-CN" sz="2200" dirty="0"/>
              <a:t>中的悬浮元组</a:t>
            </a:r>
            <a:endParaRPr lang="en-US" altLang="zh-CN" sz="2200" dirty="0"/>
          </a:p>
          <a:p>
            <a:pPr lvl="1" eaLnBrk="1" hangingPunct="1">
              <a:lnSpc>
                <a:spcPct val="110000"/>
              </a:lnSpc>
            </a:pPr>
            <a:r>
              <a:rPr lang="zh-CN" altLang="zh-CN" dirty="0"/>
              <a:t>右外连接</a:t>
            </a:r>
            <a:r>
              <a:rPr lang="en-US" altLang="zh-CN" dirty="0"/>
              <a:t>(RIGHT OUTER JOIN</a:t>
            </a:r>
            <a:r>
              <a:rPr lang="zh-CN" altLang="zh-CN" dirty="0"/>
              <a:t>或</a:t>
            </a:r>
            <a:r>
              <a:rPr lang="en-US" altLang="zh-CN" dirty="0"/>
              <a:t>RIGHT JOIN)</a:t>
            </a:r>
            <a:endParaRPr lang="en-US" altLang="zh-CN" dirty="0"/>
          </a:p>
          <a:p>
            <a:pPr lvl="2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只保留右边关系</a:t>
            </a:r>
            <a:r>
              <a:rPr lang="en-US" altLang="zh-CN" sz="2200" i="1" dirty="0"/>
              <a:t>S</a:t>
            </a:r>
            <a:r>
              <a:rPr lang="zh-CN" altLang="zh-CN" sz="2200" dirty="0"/>
              <a:t>中的悬浮元组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9570" name="Rectangle 6"/>
          <p:cNvSpPr/>
          <p:nvPr/>
        </p:nvSpPr>
        <p:spPr>
          <a:xfrm>
            <a:off x="755650" y="1125538"/>
            <a:ext cx="54340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下图是例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的外连接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898525" y="1846263"/>
          <a:ext cx="7272338" cy="381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85"/>
                <a:gridCol w="1818085"/>
                <a:gridCol w="1818085"/>
                <a:gridCol w="1818085"/>
              </a:tblGrid>
              <a:tr h="42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  <a:tr h="56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0594" name="Rectangle 6"/>
          <p:cNvSpPr/>
          <p:nvPr/>
        </p:nvSpPr>
        <p:spPr>
          <a:xfrm>
            <a:off x="684213" y="1196975"/>
            <a:ext cx="810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是例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的左外连接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是右外连接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84213" y="1919288"/>
          <a:ext cx="3814763" cy="309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1"/>
                <a:gridCol w="953691"/>
                <a:gridCol w="953691"/>
                <a:gridCol w="953691"/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4787900" y="1990725"/>
          <a:ext cx="3898900" cy="301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974725"/>
                <a:gridCol w="974725"/>
                <a:gridCol w="974725"/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</a:tr>
            </a:tbl>
          </a:graphicData>
        </a:graphic>
      </p:graphicFrame>
      <p:sp>
        <p:nvSpPr>
          <p:cNvPr id="110669" name="Rectangle 6"/>
          <p:cNvSpPr/>
          <p:nvPr/>
        </p:nvSpPr>
        <p:spPr>
          <a:xfrm>
            <a:off x="2008188" y="5143500"/>
            <a:ext cx="590708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(b)                                                                      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12582</Words>
  <Application>WPS 演示</Application>
  <PresentationFormat>全屏显示(4:3)</PresentationFormat>
  <Paragraphs>2252</Paragraphs>
  <Slides>114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114</vt:i4>
      </vt:variant>
    </vt:vector>
  </HeadingPairs>
  <TitlesOfParts>
    <vt:vector size="136" baseType="lpstr">
      <vt:lpstr>Arial</vt:lpstr>
      <vt:lpstr>宋体</vt:lpstr>
      <vt:lpstr>Wingdings</vt:lpstr>
      <vt:lpstr>Calibri</vt:lpstr>
      <vt:lpstr>黑体</vt:lpstr>
      <vt:lpstr>Times New Roman</vt:lpstr>
      <vt:lpstr>Symbol</vt:lpstr>
      <vt:lpstr>Courier New</vt:lpstr>
      <vt:lpstr>Arial Unicode MS</vt:lpstr>
      <vt:lpstr>Calibri</vt:lpstr>
      <vt:lpstr>Times New Roman</vt:lpstr>
      <vt:lpstr>Courier New</vt:lpstr>
      <vt:lpstr>华文琥珀</vt:lpstr>
      <vt:lpstr>微软雅黑</vt:lpstr>
      <vt:lpstr>Arial Unicode MS</vt:lpstr>
      <vt:lpstr>数据库系统概论</vt:lpstr>
      <vt:lpstr>Equation.3</vt:lpstr>
      <vt:lpstr>Word.Document.8</vt:lpstr>
      <vt:lpstr>Word.Document.8</vt:lpstr>
      <vt:lpstr>Photoshop.Image.7</vt:lpstr>
      <vt:lpstr>Photoshop.Image.7</vt:lpstr>
      <vt:lpstr>Photoshop.Image.7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win</cp:lastModifiedBy>
  <cp:revision>46</cp:revision>
  <dcterms:created xsi:type="dcterms:W3CDTF">2019-02-23T13:56:46Z</dcterms:created>
  <dcterms:modified xsi:type="dcterms:W3CDTF">2019-02-23T14:09:30Z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