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8" r:id="rId3"/>
    <p:sldId id="390" r:id="rId4"/>
    <p:sldId id="391" r:id="rId5"/>
    <p:sldId id="392" r:id="rId6"/>
    <p:sldId id="488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93" r:id="rId18"/>
    <p:sldId id="492" r:id="rId19"/>
    <p:sldId id="403" r:id="rId20"/>
    <p:sldId id="404" r:id="rId21"/>
    <p:sldId id="405" r:id="rId22"/>
    <p:sldId id="489" r:id="rId23"/>
    <p:sldId id="490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419" r:id="rId36"/>
    <p:sldId id="420" r:id="rId37"/>
    <p:sldId id="421" r:id="rId38"/>
    <p:sldId id="422" r:id="rId39"/>
    <p:sldId id="423" r:id="rId40"/>
    <p:sldId id="424" r:id="rId41"/>
    <p:sldId id="425" r:id="rId42"/>
    <p:sldId id="426" r:id="rId43"/>
    <p:sldId id="427" r:id="rId44"/>
    <p:sldId id="428" r:id="rId45"/>
    <p:sldId id="429" r:id="rId46"/>
    <p:sldId id="494" r:id="rId47"/>
    <p:sldId id="430" r:id="rId48"/>
    <p:sldId id="431" r:id="rId49"/>
    <p:sldId id="432" r:id="rId50"/>
    <p:sldId id="433" r:id="rId51"/>
    <p:sldId id="434" r:id="rId52"/>
    <p:sldId id="435" r:id="rId53"/>
    <p:sldId id="436" r:id="rId54"/>
    <p:sldId id="437" r:id="rId55"/>
    <p:sldId id="438" r:id="rId56"/>
    <p:sldId id="439" r:id="rId57"/>
    <p:sldId id="440" r:id="rId58"/>
    <p:sldId id="441" r:id="rId59"/>
    <p:sldId id="442" r:id="rId60"/>
    <p:sldId id="443" r:id="rId61"/>
    <p:sldId id="444" r:id="rId62"/>
    <p:sldId id="445" r:id="rId63"/>
    <p:sldId id="491" r:id="rId64"/>
    <p:sldId id="446" r:id="rId65"/>
    <p:sldId id="447" r:id="rId66"/>
    <p:sldId id="448" r:id="rId67"/>
    <p:sldId id="449" r:id="rId68"/>
    <p:sldId id="451" r:id="rId69"/>
    <p:sldId id="452" r:id="rId70"/>
    <p:sldId id="453" r:id="rId71"/>
    <p:sldId id="484" r:id="rId72"/>
    <p:sldId id="455" r:id="rId73"/>
    <p:sldId id="456" r:id="rId74"/>
    <p:sldId id="457" r:id="rId75"/>
    <p:sldId id="458" r:id="rId76"/>
    <p:sldId id="459" r:id="rId77"/>
    <p:sldId id="460" r:id="rId78"/>
    <p:sldId id="461" r:id="rId79"/>
    <p:sldId id="462" r:id="rId80"/>
    <p:sldId id="463" r:id="rId81"/>
    <p:sldId id="464" r:id="rId82"/>
    <p:sldId id="465" r:id="rId83"/>
    <p:sldId id="466" r:id="rId84"/>
    <p:sldId id="467" r:id="rId85"/>
    <p:sldId id="469" r:id="rId86"/>
    <p:sldId id="485" r:id="rId87"/>
    <p:sldId id="471" r:id="rId88"/>
    <p:sldId id="472" r:id="rId89"/>
    <p:sldId id="486" r:id="rId90"/>
    <p:sldId id="474" r:id="rId91"/>
    <p:sldId id="475" r:id="rId92"/>
    <p:sldId id="476" r:id="rId93"/>
    <p:sldId id="487" r:id="rId94"/>
    <p:sldId id="478" r:id="rId95"/>
    <p:sldId id="479" r:id="rId96"/>
    <p:sldId id="480" r:id="rId97"/>
    <p:sldId id="482" r:id="rId98"/>
    <p:sldId id="481" r:id="rId99"/>
  </p:sldIdLst>
  <p:sldSz cx="9144000" cy="6858000" type="screen4x3"/>
  <p:notesSz cx="6834505" cy="997902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>
        <p:scale>
          <a:sx n="75" d="100"/>
          <a:sy n="75" d="100"/>
        </p:scale>
        <p:origin x="-1224" y="336"/>
      </p:cViewPr>
      <p:guideLst>
        <p:guide orient="horz" pos="2166"/>
        <p:guide pos="29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2" Type="http://schemas.openxmlformats.org/officeDocument/2006/relationships/tableStyles" Target="tableStyles.xml"/><Relationship Id="rId101" Type="http://schemas.openxmlformats.org/officeDocument/2006/relationships/viewProps" Target="viewProps.xml"/><Relationship Id="rId100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/>
          </p:cNvSpPr>
          <p:nvPr>
            <p:ph type="sldImg"/>
          </p:nvPr>
        </p:nvSpPr>
        <p:spPr>
          <a:xfrm>
            <a:off x="1138238" y="747713"/>
            <a:ext cx="4556125" cy="374173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  <a:ln/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/>
            <a:endParaRPr lang="zh-CN" altLang="en-US" dirty="0"/>
          </a:p>
        </p:txBody>
      </p:sp>
      <p:sp>
        <p:nvSpPr>
          <p:cNvPr id="174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3338"/>
            <a:ext cx="2057400" cy="6227763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3338"/>
            <a:ext cx="6019800" cy="62277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 descr="未命名_副本"/>
          <p:cNvPicPr>
            <a:picLocks noChangeAspect="1"/>
          </p:cNvPicPr>
          <p:nvPr/>
        </p:nvPicPr>
        <p:blipFill>
          <a:blip r:embed="rId12"/>
          <a:srcRect l="1405" t="12910" r="2878" b="10757"/>
          <a:stretch>
            <a:fillRect/>
          </a:stretch>
        </p:blipFill>
        <p:spPr>
          <a:xfrm>
            <a:off x="-15875" y="838200"/>
            <a:ext cx="9155113" cy="5784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Picture 3" descr="图片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5875" y="6453188"/>
            <a:ext cx="9159875" cy="3984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8" name="Picture 4" descr="图片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5875" y="-22225"/>
            <a:ext cx="9159875" cy="860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9" name="Rectangle 2"/>
          <p:cNvSpPr>
            <a:spLocks noGrp="1"/>
          </p:cNvSpPr>
          <p:nvPr>
            <p:ph type="title"/>
          </p:nvPr>
        </p:nvSpPr>
        <p:spPr>
          <a:xfrm>
            <a:off x="457200" y="-33337"/>
            <a:ext cx="8229600" cy="113188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0" name="Rectangle 3"/>
          <p:cNvSpPr>
            <a:spLocks noGrp="1"/>
          </p:cNvSpPr>
          <p:nvPr>
            <p:ph type="body"/>
          </p:nvPr>
        </p:nvSpPr>
        <p:spPr>
          <a:xfrm>
            <a:off x="457200" y="1339850"/>
            <a:ext cx="8229600" cy="4854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5510213" y="6454775"/>
            <a:ext cx="4103688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/>
        </p:spPr>
        <p:txBody>
          <a:bodyPr vert="horz" wrap="square" lIns="91440" tIns="45720" rIns="91440" bIns="45720" anchor="ctr"/>
          <a:lstStyle>
            <a:lvl1pPr lvl="0">
              <a:defRPr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3074" name="副标题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  <a:ln/>
        </p:spPr>
        <p:txBody>
          <a:bodyPr vert="horz" wrap="square" lIns="91440" tIns="45720" rIns="91440" bIns="45720" anchor="t"/>
          <a:lstStyle>
            <a:lvl1pPr marL="0" lvl="0" indent="0" algn="ctr">
              <a:defRPr/>
            </a:lvl1pPr>
            <a:lvl2pPr marL="457200" lvl="1" indent="0" algn="ctr">
              <a:defRPr/>
            </a:lvl2pPr>
            <a:lvl3pPr marL="914400" lvl="2" indent="0" algn="ctr">
              <a:defRPr/>
            </a:lvl3pPr>
            <a:lvl4pPr marL="1371600" lvl="3" indent="0" algn="ctr">
              <a:defRPr/>
            </a:lvl4pPr>
            <a:lvl5pPr marL="1828800" lvl="4" indent="0" algn="ctr">
              <a:defRPr/>
            </a:lvl5pPr>
          </a:lstStyle>
          <a:p>
            <a:pPr marL="0" lvl="0" indent="0" algn="ctr" eaLnBrk="1" hangingPunct="1">
              <a:buNone/>
            </a:pPr>
            <a:endParaRPr lang="zh-CN" altLang="en-US" dirty="0">
              <a:solidFill>
                <a:srgbClr val="898989"/>
              </a:solidFill>
            </a:endParaRPr>
          </a:p>
        </p:txBody>
      </p:sp>
      <p:pic>
        <p:nvPicPr>
          <p:cNvPr id="3075" name="Picture 3"/>
          <p:cNvPicPr>
            <a:picLocks noChangeAspect="1"/>
          </p:cNvPicPr>
          <p:nvPr/>
        </p:nvPicPr>
        <p:blipFill>
          <a:blip r:embed="rId1">
            <a:lum bright="4001" contrast="-2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6" name="Rectangle 4"/>
          <p:cNvSpPr/>
          <p:nvPr/>
        </p:nvSpPr>
        <p:spPr>
          <a:xfrm>
            <a:off x="323850" y="620713"/>
            <a:ext cx="8208963" cy="26638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zh-CN" altLang="en-US" sz="6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数据库系统概论</a:t>
            </a:r>
            <a:b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</a:br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An Introduction to Database System</a:t>
            </a: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Rectangle 7"/>
          <p:cNvSpPr/>
          <p:nvPr/>
        </p:nvSpPr>
        <p:spPr>
          <a:xfrm>
            <a:off x="611188" y="3789363"/>
            <a:ext cx="8137525" cy="7699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4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关系数据库标准语言</a:t>
            </a:r>
            <a:r>
              <a:rPr lang="en-US" altLang="zh-CN" sz="4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endParaRPr lang="en-US" altLang="zh-CN" sz="4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4. </a:t>
            </a:r>
            <a:r>
              <a:rPr lang="zh-CN" altLang="en-US" sz="3600" dirty="0"/>
              <a:t>以同一种语法结构提供多种使用方式</a:t>
            </a:r>
            <a:endParaRPr lang="zh-CN" altLang="en-US" sz="3600" dirty="0"/>
          </a:p>
        </p:txBody>
      </p:sp>
      <p:sp>
        <p:nvSpPr>
          <p:cNvPr id="12290" name="Rectangle 1027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6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是独立的语言</a:t>
            </a:r>
            <a:endParaRPr lang="zh-CN" altLang="en-US" dirty="0"/>
          </a:p>
          <a:p>
            <a:pPr eaLnBrk="1" hangingPunct="1">
              <a:lnSpc>
                <a:spcPct val="160000"/>
              </a:lnSpc>
              <a:buNone/>
            </a:pPr>
            <a:r>
              <a:rPr lang="zh-CN" altLang="en-US" dirty="0"/>
              <a:t>    能够独立地用于联机交互的使用方式</a:t>
            </a:r>
            <a:endParaRPr lang="zh-CN" altLang="en-US" dirty="0"/>
          </a:p>
          <a:p>
            <a:pPr eaLnBrk="1" hangingPunct="1">
              <a:lnSpc>
                <a:spcPct val="16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又是嵌入式语言</a:t>
            </a:r>
            <a:endParaRPr lang="zh-CN" altLang="en-US" dirty="0"/>
          </a:p>
          <a:p>
            <a:pPr eaLnBrk="1" hangingPunct="1">
              <a:lnSpc>
                <a:spcPct val="160000"/>
              </a:lnSpc>
              <a:buNone/>
            </a:pPr>
            <a:r>
              <a:rPr lang="zh-CN" altLang="en-US" dirty="0"/>
              <a:t>    </a:t>
            </a:r>
            <a:r>
              <a:rPr lang="en-US" altLang="zh-CN" dirty="0"/>
              <a:t>SQL</a:t>
            </a:r>
            <a:r>
              <a:rPr lang="zh-CN" altLang="en-US" dirty="0"/>
              <a:t>能够嵌入到高级语言（例如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C++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）程序中，供程序员设计程序时使用</a:t>
            </a:r>
            <a:endParaRPr lang="zh-CN" altLang="en-US" dirty="0"/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/>
          </p:nvPr>
        </p:nvSpPr>
        <p:spPr>
          <a:xfrm>
            <a:off x="914400" y="260350"/>
            <a:ext cx="7391400" cy="561975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200" dirty="0"/>
              <a:t>5.</a:t>
            </a:r>
            <a:r>
              <a:rPr lang="zh-CN" altLang="en-US" sz="3200" dirty="0"/>
              <a:t>语言简洁，易学易用</a:t>
            </a:r>
            <a:endParaRPr lang="zh-CN" altLang="en-US" sz="3200" dirty="0"/>
          </a:p>
        </p:txBody>
      </p:sp>
      <p:sp>
        <p:nvSpPr>
          <p:cNvPr id="13314" name="Rectangle 3"/>
          <p:cNvSpPr>
            <a:spLocks noGrp="1"/>
          </p:cNvSpPr>
          <p:nvPr>
            <p:ph type="body" sz="half"/>
          </p:nvPr>
        </p:nvSpPr>
        <p:spPr>
          <a:xfrm>
            <a:off x="457200" y="1341438"/>
            <a:ext cx="7715250" cy="4983162"/>
          </a:xfrm>
          <a:ln/>
        </p:spPr>
        <p:txBody>
          <a:bodyPr vert="horz" wrap="square" lIns="91440" tIns="45720" rIns="91440" bIns="45720" anchor="t"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 indent="-342900" eaLnBrk="1" hangingPunct="1"/>
            <a:r>
              <a:rPr lang="en-US" altLang="zh-CN" sz="2800" dirty="0"/>
              <a:t>SQL</a:t>
            </a:r>
            <a:r>
              <a:rPr lang="zh-CN" altLang="en-US" sz="2800" dirty="0"/>
              <a:t>功能极强，完成核心功能只用了</a:t>
            </a:r>
            <a:r>
              <a:rPr lang="en-US" altLang="zh-CN" sz="2800" dirty="0"/>
              <a:t>9</a:t>
            </a:r>
            <a:r>
              <a:rPr lang="zh-CN" altLang="en-US" sz="2800" dirty="0"/>
              <a:t>个动词。</a:t>
            </a:r>
            <a:endParaRPr lang="zh-CN" altLang="en-US" sz="2800" dirty="0"/>
          </a:p>
        </p:txBody>
      </p:sp>
      <p:graphicFrame>
        <p:nvGraphicFramePr>
          <p:cNvPr id="13315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58763" y="2360613"/>
          <a:ext cx="8267700" cy="369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224020" imgH="1891665" progId="Word.Document.8">
                  <p:embed/>
                </p:oleObj>
              </mc:Choice>
              <mc:Fallback>
                <p:oleObj name="" r:id="rId1" imgW="4224020" imgH="1891665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8763" y="2360613"/>
                        <a:ext cx="8267700" cy="36941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3.1 SQL</a:t>
            </a:r>
            <a:r>
              <a:rPr lang="zh-CN" altLang="en-US" sz="3600" dirty="0"/>
              <a:t>概述</a:t>
            </a:r>
            <a:endParaRPr lang="zh-CN" altLang="en-US" sz="3600" dirty="0"/>
          </a:p>
        </p:txBody>
      </p:sp>
      <p:sp>
        <p:nvSpPr>
          <p:cNvPr id="14338" name="Rectangle 3"/>
          <p:cNvSpPr>
            <a:spLocks noGrp="1"/>
          </p:cNvSpPr>
          <p:nvPr>
            <p:ph type="body"/>
          </p:nvPr>
        </p:nvSpPr>
        <p:spPr>
          <a:xfrm>
            <a:off x="611188" y="1339850"/>
            <a:ext cx="8075612" cy="4854575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80000"/>
              </a:lnSpc>
              <a:buNone/>
            </a:pPr>
            <a:r>
              <a:rPr lang="en-US" altLang="zh-CN" dirty="0"/>
              <a:t>3.1.1  SQL </a:t>
            </a:r>
            <a:r>
              <a:rPr lang="zh-CN" altLang="en-US" dirty="0"/>
              <a:t>的产生与发展</a:t>
            </a:r>
            <a:endParaRPr lang="zh-CN" altLang="en-US" dirty="0"/>
          </a:p>
          <a:p>
            <a:pPr marL="0" indent="0" eaLnBrk="1" hangingPunct="1">
              <a:lnSpc>
                <a:spcPct val="180000"/>
              </a:lnSpc>
              <a:buNone/>
            </a:pPr>
            <a:r>
              <a:rPr lang="en-US" altLang="zh-CN" dirty="0"/>
              <a:t>3.1.2  SQL</a:t>
            </a:r>
            <a:r>
              <a:rPr lang="zh-CN" altLang="en-US" dirty="0"/>
              <a:t>的特点</a:t>
            </a:r>
            <a:endParaRPr lang="zh-CN" altLang="en-US" dirty="0"/>
          </a:p>
          <a:p>
            <a:pPr marL="0" indent="0" eaLnBrk="1" hangingPunct="1">
              <a:lnSpc>
                <a:spcPct val="18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3.1.3  SQL</a:t>
            </a:r>
            <a:r>
              <a:rPr lang="zh-CN" altLang="en-US" dirty="0">
                <a:solidFill>
                  <a:srgbClr val="00B050"/>
                </a:solidFill>
              </a:rPr>
              <a:t>的基本概念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SQL</a:t>
            </a:r>
            <a:r>
              <a:rPr lang="zh-CN" altLang="en-US" sz="3600" dirty="0"/>
              <a:t>的基本概念（续）</a:t>
            </a:r>
            <a:endParaRPr lang="zh-CN" altLang="en-US" sz="3600" dirty="0"/>
          </a:p>
        </p:txBody>
      </p:sp>
      <p:grpSp>
        <p:nvGrpSpPr>
          <p:cNvPr id="15362" name="Group 1055"/>
          <p:cNvGrpSpPr/>
          <p:nvPr/>
        </p:nvGrpSpPr>
        <p:grpSpPr>
          <a:xfrm>
            <a:off x="755650" y="2036763"/>
            <a:ext cx="7561263" cy="3816350"/>
            <a:chOff x="0" y="0"/>
            <a:chExt cx="4763" cy="2404"/>
          </a:xfrm>
        </p:grpSpPr>
        <p:sp>
          <p:nvSpPr>
            <p:cNvPr id="15363" name="Rectangle 1028"/>
            <p:cNvSpPr/>
            <p:nvPr/>
          </p:nvSpPr>
          <p:spPr>
            <a:xfrm>
              <a:off x="1134" y="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marL="342900" indent="-342900"/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SQL</a:t>
              </a:r>
              <a:endParaRPr lang="en-US" altLang="zh-CN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4" name="Rectangle 1029"/>
            <p:cNvSpPr/>
            <p:nvPr/>
          </p:nvSpPr>
          <p:spPr>
            <a:xfrm>
              <a:off x="2812" y="68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marL="342900" indent="-342900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视图</a:t>
              </a: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5" name="Rectangle 1030"/>
            <p:cNvSpPr/>
            <p:nvPr/>
          </p:nvSpPr>
          <p:spPr>
            <a:xfrm>
              <a:off x="1134" y="68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marL="342900" indent="-342900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视图</a:t>
              </a: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6" name="Rectangle 1031"/>
            <p:cNvSpPr/>
            <p:nvPr/>
          </p:nvSpPr>
          <p:spPr>
            <a:xfrm>
              <a:off x="1179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marL="342900" indent="-342900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基本表</a:t>
              </a: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7" name="Rectangle 1032"/>
            <p:cNvSpPr/>
            <p:nvPr/>
          </p:nvSpPr>
          <p:spPr>
            <a:xfrm>
              <a:off x="90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marL="342900" indent="-342900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基本表</a:t>
              </a: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8" name="Rectangle 1033"/>
            <p:cNvSpPr/>
            <p:nvPr/>
          </p:nvSpPr>
          <p:spPr>
            <a:xfrm>
              <a:off x="2268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marL="342900" indent="-342900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基本表</a:t>
              </a: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9" name="Rectangle 1034"/>
            <p:cNvSpPr/>
            <p:nvPr/>
          </p:nvSpPr>
          <p:spPr>
            <a:xfrm>
              <a:off x="3311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marL="342900" indent="-342900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基本表</a:t>
              </a: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0" name="Rectangle 1035"/>
            <p:cNvSpPr/>
            <p:nvPr/>
          </p:nvSpPr>
          <p:spPr>
            <a:xfrm>
              <a:off x="3311" y="1996"/>
              <a:ext cx="748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marL="342900" indent="-342900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存储文件</a:t>
              </a: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1" name="Rectangle 1036"/>
            <p:cNvSpPr/>
            <p:nvPr/>
          </p:nvSpPr>
          <p:spPr>
            <a:xfrm>
              <a:off x="1179" y="2041"/>
              <a:ext cx="748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marL="342900" indent="-342900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存储文件</a:t>
              </a: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2" name="Line 1037"/>
            <p:cNvSpPr/>
            <p:nvPr/>
          </p:nvSpPr>
          <p:spPr>
            <a:xfrm flipH="1">
              <a:off x="272" y="363"/>
              <a:ext cx="998" cy="99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5373" name="Line 1038"/>
            <p:cNvSpPr/>
            <p:nvPr/>
          </p:nvSpPr>
          <p:spPr>
            <a:xfrm>
              <a:off x="1451" y="363"/>
              <a:ext cx="0" cy="31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5374" name="Line 1039"/>
            <p:cNvSpPr/>
            <p:nvPr/>
          </p:nvSpPr>
          <p:spPr>
            <a:xfrm>
              <a:off x="1451" y="1043"/>
              <a:ext cx="0" cy="31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5375" name="Line 1040"/>
            <p:cNvSpPr/>
            <p:nvPr/>
          </p:nvSpPr>
          <p:spPr>
            <a:xfrm>
              <a:off x="1451" y="1723"/>
              <a:ext cx="0" cy="31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5376" name="Line 1043"/>
            <p:cNvSpPr/>
            <p:nvPr/>
          </p:nvSpPr>
          <p:spPr>
            <a:xfrm>
              <a:off x="1724" y="363"/>
              <a:ext cx="1315" cy="31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5377" name="Line 1044"/>
            <p:cNvSpPr/>
            <p:nvPr/>
          </p:nvSpPr>
          <p:spPr>
            <a:xfrm flipH="1">
              <a:off x="2676" y="1043"/>
              <a:ext cx="318" cy="31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5378" name="Line 1045"/>
            <p:cNvSpPr/>
            <p:nvPr/>
          </p:nvSpPr>
          <p:spPr>
            <a:xfrm>
              <a:off x="3311" y="1043"/>
              <a:ext cx="499" cy="31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5379" name="Line 1046"/>
            <p:cNvSpPr/>
            <p:nvPr/>
          </p:nvSpPr>
          <p:spPr>
            <a:xfrm>
              <a:off x="363" y="1723"/>
              <a:ext cx="1043" cy="31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5380" name="Line 1047"/>
            <p:cNvSpPr/>
            <p:nvPr/>
          </p:nvSpPr>
          <p:spPr>
            <a:xfrm flipH="1">
              <a:off x="1542" y="1723"/>
              <a:ext cx="1089" cy="31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5381" name="Line 1048"/>
            <p:cNvSpPr/>
            <p:nvPr/>
          </p:nvSpPr>
          <p:spPr>
            <a:xfrm>
              <a:off x="3674" y="1723"/>
              <a:ext cx="0" cy="27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5382" name="Line 1049"/>
            <p:cNvSpPr/>
            <p:nvPr/>
          </p:nvSpPr>
          <p:spPr>
            <a:xfrm>
              <a:off x="0" y="499"/>
              <a:ext cx="4536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5383" name="Line 1050"/>
            <p:cNvSpPr/>
            <p:nvPr/>
          </p:nvSpPr>
          <p:spPr>
            <a:xfrm>
              <a:off x="21" y="1158"/>
              <a:ext cx="4536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5384" name="Line 1051"/>
            <p:cNvSpPr/>
            <p:nvPr/>
          </p:nvSpPr>
          <p:spPr>
            <a:xfrm>
              <a:off x="21" y="1890"/>
              <a:ext cx="4536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5385" name="Text Box 1052"/>
            <p:cNvSpPr txBox="1"/>
            <p:nvPr/>
          </p:nvSpPr>
          <p:spPr>
            <a:xfrm>
              <a:off x="4037" y="771"/>
              <a:ext cx="68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342900" indent="-342900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外模式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6" name="Text Box 1053"/>
            <p:cNvSpPr txBox="1"/>
            <p:nvPr/>
          </p:nvSpPr>
          <p:spPr>
            <a:xfrm>
              <a:off x="4037" y="1406"/>
              <a:ext cx="68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342900" indent="-342900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模 式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7" name="Text Box 1054"/>
            <p:cNvSpPr txBox="1"/>
            <p:nvPr/>
          </p:nvSpPr>
          <p:spPr>
            <a:xfrm>
              <a:off x="4082" y="2086"/>
              <a:ext cx="68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342900" indent="-342900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内模式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388" name="Rectangle 1056"/>
          <p:cNvSpPr/>
          <p:nvPr/>
        </p:nvSpPr>
        <p:spPr>
          <a:xfrm>
            <a:off x="457200" y="1098550"/>
            <a:ext cx="5535613" cy="688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SQL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支持关系数据库三级模式结构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SQL</a:t>
            </a:r>
            <a:r>
              <a:rPr lang="zh-CN" altLang="en-US" sz="3600" dirty="0"/>
              <a:t>的基本概念（续）</a:t>
            </a:r>
            <a:endParaRPr lang="zh-CN" altLang="en-US" sz="3600" dirty="0"/>
          </a:p>
        </p:txBody>
      </p:sp>
      <p:sp>
        <p:nvSpPr>
          <p:cNvPr id="16386" name="Rectangle 3"/>
          <p:cNvSpPr>
            <a:spLocks noGrp="1"/>
          </p:cNvSpPr>
          <p:nvPr>
            <p:ph type="body"/>
          </p:nvPr>
        </p:nvSpPr>
        <p:spPr>
          <a:xfrm>
            <a:off x="457200" y="1095375"/>
            <a:ext cx="8229600" cy="485457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dirty="0"/>
              <a:t>基本表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本身独立存在的表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中一个关系就对应一个基本表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一个</a:t>
            </a:r>
            <a:r>
              <a:rPr lang="en-US" altLang="zh-CN" dirty="0"/>
              <a:t>（</a:t>
            </a:r>
            <a:r>
              <a:rPr lang="zh-CN" altLang="en-US" dirty="0"/>
              <a:t>或多个</a:t>
            </a:r>
            <a:r>
              <a:rPr lang="en-US" altLang="zh-CN" dirty="0"/>
              <a:t>）</a:t>
            </a:r>
            <a:r>
              <a:rPr lang="zh-CN" altLang="en-US" dirty="0"/>
              <a:t>基本表对应一个存储文件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一个表可以带若干索引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SQL</a:t>
            </a:r>
            <a:r>
              <a:rPr lang="zh-CN" altLang="en-US" sz="3600" dirty="0"/>
              <a:t>的基本概念（续）</a:t>
            </a:r>
            <a:endParaRPr lang="zh-CN" altLang="en-US" sz="3600" dirty="0"/>
          </a:p>
        </p:txBody>
      </p:sp>
      <p:sp>
        <p:nvSpPr>
          <p:cNvPr id="18434" name="Rectangle 3"/>
          <p:cNvSpPr>
            <a:spLocks noGrp="1"/>
          </p:cNvSpPr>
          <p:nvPr>
            <p:ph type="body"/>
          </p:nvPr>
        </p:nvSpPr>
        <p:spPr>
          <a:xfrm>
            <a:off x="457200" y="1095375"/>
            <a:ext cx="8229600" cy="485457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</a:pPr>
            <a:r>
              <a:rPr lang="zh-CN" altLang="en-US" dirty="0"/>
              <a:t>存储文件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逻辑结构组成了关系数据库的内模式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物理结构对用户是隐蔽的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SQL</a:t>
            </a:r>
            <a:r>
              <a:rPr lang="zh-CN" altLang="en-US" sz="3600" dirty="0"/>
              <a:t>的基本概念（续）</a:t>
            </a:r>
            <a:endParaRPr lang="zh-CN" altLang="en-US" sz="3600" dirty="0"/>
          </a:p>
        </p:txBody>
      </p:sp>
      <p:sp>
        <p:nvSpPr>
          <p:cNvPr id="19458" name="Rectangle 3"/>
          <p:cNvSpPr>
            <a:spLocks noGrp="1"/>
          </p:cNvSpPr>
          <p:nvPr>
            <p:ph type="body"/>
          </p:nvPr>
        </p:nvSpPr>
        <p:spPr>
          <a:xfrm>
            <a:off x="457200" y="1095375"/>
            <a:ext cx="8229600" cy="485457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dirty="0"/>
              <a:t>视图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从一个或几个基本表导出的表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数据库中只存放视图的定义而不存放视图对应的数据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视图是一个虚表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用户可以在视图上再定义视图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第三章</a:t>
            </a:r>
            <a:r>
              <a:rPr lang="zh-CN" altLang="en-US" sz="3600" dirty="0">
                <a:ea typeface="黑体" panose="02010609060101010101" pitchFamily="49" charset="-122"/>
              </a:rPr>
              <a:t>  </a:t>
            </a:r>
            <a:r>
              <a:rPr lang="zh-CN" altLang="en-US" sz="3600" dirty="0"/>
              <a:t>关系数据库标准语言</a:t>
            </a:r>
            <a:r>
              <a:rPr lang="en-US" altLang="zh-CN" sz="3600" dirty="0">
                <a:ea typeface="黑体" panose="02010609060101010101" pitchFamily="49" charset="-122"/>
              </a:rPr>
              <a:t>SQL</a:t>
            </a:r>
            <a:endParaRPr lang="en-US" altLang="zh-CN" sz="3600" dirty="0">
              <a:ea typeface="黑体" panose="02010609060101010101" pitchFamily="49" charset="-122"/>
            </a:endParaRPr>
          </a:p>
        </p:txBody>
      </p:sp>
      <p:sp>
        <p:nvSpPr>
          <p:cNvPr id="20482" name="Rectangle 3"/>
          <p:cNvSpPr>
            <a:spLocks noGrp="1"/>
          </p:cNvSpPr>
          <p:nvPr>
            <p:ph type="body"/>
          </p:nvPr>
        </p:nvSpPr>
        <p:spPr>
          <a:xfrm>
            <a:off x="971550" y="1127125"/>
            <a:ext cx="6508750" cy="4967288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3.1 SQL</a:t>
            </a:r>
            <a:r>
              <a:rPr lang="zh-CN" altLang="en-US" dirty="0"/>
              <a:t>概述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>
                <a:solidFill>
                  <a:srgbClr val="0066FF"/>
                </a:solidFill>
              </a:rPr>
              <a:t>3.2 </a:t>
            </a:r>
            <a:r>
              <a:rPr lang="zh-CN" altLang="en-US" dirty="0">
                <a:solidFill>
                  <a:srgbClr val="0066FF"/>
                </a:solidFill>
              </a:rPr>
              <a:t>学生</a:t>
            </a:r>
            <a:r>
              <a:rPr lang="en-US" altLang="zh-CN" dirty="0">
                <a:solidFill>
                  <a:srgbClr val="0066FF"/>
                </a:solidFill>
              </a:rPr>
              <a:t>-</a:t>
            </a:r>
            <a:r>
              <a:rPr lang="zh-CN" altLang="en-US" dirty="0">
                <a:solidFill>
                  <a:srgbClr val="0066FF"/>
                </a:solidFill>
              </a:rPr>
              <a:t>课程数据库</a:t>
            </a:r>
            <a:endParaRPr lang="zh-CN" altLang="en-US" dirty="0">
              <a:solidFill>
                <a:srgbClr val="0066FF"/>
              </a:solidFill>
            </a:endParaRPr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3.3 </a:t>
            </a:r>
            <a:r>
              <a:rPr lang="zh-CN" altLang="en-US" dirty="0"/>
              <a:t>数据定义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3.4 </a:t>
            </a:r>
            <a:r>
              <a:rPr lang="zh-CN" altLang="en-US" dirty="0"/>
              <a:t>数据查询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3.5 </a:t>
            </a:r>
            <a:r>
              <a:rPr lang="zh-CN" altLang="en-US" dirty="0"/>
              <a:t>数据更新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3.6 </a:t>
            </a:r>
            <a:r>
              <a:rPr lang="zh-CN" altLang="en-US" dirty="0"/>
              <a:t>空值的处理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3.7 </a:t>
            </a:r>
            <a:r>
              <a:rPr lang="zh-CN" altLang="en-US" dirty="0"/>
              <a:t>视图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3.8 </a:t>
            </a:r>
            <a:r>
              <a:rPr lang="zh-CN" altLang="en-US" dirty="0"/>
              <a:t>小结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3.2 </a:t>
            </a:r>
            <a:r>
              <a:rPr lang="zh-CN" altLang="en-US" sz="3600" dirty="0"/>
              <a:t>学生</a:t>
            </a:r>
            <a:r>
              <a:rPr lang="en-US" altLang="zh-CN" sz="3600" dirty="0"/>
              <a:t>-</a:t>
            </a:r>
            <a:r>
              <a:rPr lang="zh-CN" altLang="en-US" sz="3600" dirty="0"/>
              <a:t>课程 数据库</a:t>
            </a:r>
            <a:endParaRPr lang="zh-CN" altLang="en-US" sz="3600" dirty="0"/>
          </a:p>
        </p:txBody>
      </p:sp>
      <p:sp>
        <p:nvSpPr>
          <p:cNvPr id="21506" name="Rectangle 1027"/>
          <p:cNvSpPr>
            <a:spLocks noGrp="1"/>
          </p:cNvSpPr>
          <p:nvPr>
            <p:ph type="body"/>
          </p:nvPr>
        </p:nvSpPr>
        <p:spPr>
          <a:xfrm>
            <a:off x="457200" y="1339850"/>
            <a:ext cx="8435975" cy="485457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</a:pPr>
            <a:r>
              <a:rPr lang="zh-CN" altLang="en-US" dirty="0"/>
              <a:t>学生</a:t>
            </a:r>
            <a:r>
              <a:rPr lang="en-US" altLang="zh-CN" dirty="0"/>
              <a:t>-</a:t>
            </a:r>
            <a:r>
              <a:rPr lang="zh-CN" altLang="en-US" dirty="0"/>
              <a:t>课程模式 </a:t>
            </a:r>
            <a:r>
              <a:rPr lang="en-US" altLang="zh-CN" dirty="0"/>
              <a:t>S-T :    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dirty="0"/>
              <a:t>	学生表：</a:t>
            </a:r>
            <a:r>
              <a:rPr lang="en-US" altLang="zh-CN" dirty="0"/>
              <a:t>Student</a:t>
            </a:r>
            <a:r>
              <a:rPr lang="zh-CN" altLang="en-US" dirty="0"/>
              <a:t>(</a:t>
            </a:r>
            <a:r>
              <a:rPr lang="en-US" altLang="zh-CN" u="sng" dirty="0"/>
              <a:t>Sno</a:t>
            </a:r>
            <a:r>
              <a:rPr lang="en-US" altLang="zh-CN" dirty="0"/>
              <a:t>,Sname,Ssex,Sage,Sdept</a:t>
            </a:r>
            <a:r>
              <a:rPr lang="zh-CN" altLang="en-US" dirty="0"/>
              <a:t>)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课程表：</a:t>
            </a:r>
            <a:r>
              <a:rPr lang="en-US" altLang="zh-CN" dirty="0"/>
              <a:t>Course</a:t>
            </a:r>
            <a:r>
              <a:rPr lang="zh-CN" altLang="en-US" dirty="0"/>
              <a:t>(</a:t>
            </a:r>
            <a:r>
              <a:rPr lang="en-US" altLang="zh-CN" u="sng" dirty="0"/>
              <a:t>Cno</a:t>
            </a:r>
            <a:r>
              <a:rPr lang="en-US" altLang="zh-CN" dirty="0"/>
              <a:t>,Cname,Cpno,Ccredit</a:t>
            </a:r>
            <a:r>
              <a:rPr lang="zh-CN" altLang="en-US" dirty="0"/>
              <a:t>)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学生选课表：</a:t>
            </a:r>
            <a:r>
              <a:rPr lang="en-US" altLang="zh-CN" dirty="0"/>
              <a:t>SC</a:t>
            </a:r>
            <a:r>
              <a:rPr lang="zh-CN" altLang="en-US" dirty="0"/>
              <a:t>(</a:t>
            </a:r>
            <a:r>
              <a:rPr lang="en-US" altLang="zh-CN" u="sng" dirty="0"/>
              <a:t>Sno,Cno</a:t>
            </a:r>
            <a:r>
              <a:rPr lang="en-US" altLang="zh-CN" dirty="0"/>
              <a:t>,Grade</a:t>
            </a:r>
            <a:r>
              <a:rPr lang="zh-CN" altLang="en-US" dirty="0"/>
              <a:t>)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/>
              <a:t>    </a:t>
            </a: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/>
          </p:nvPr>
        </p:nvSpPr>
        <p:spPr>
          <a:xfrm>
            <a:off x="914400" y="260350"/>
            <a:ext cx="7391400" cy="563563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Student</a:t>
            </a:r>
            <a:r>
              <a:rPr lang="zh-CN" altLang="en-US" sz="3600" dirty="0"/>
              <a:t>表</a:t>
            </a:r>
            <a:endParaRPr lang="zh-CN" altLang="en-US" sz="3600" dirty="0"/>
          </a:p>
        </p:txBody>
      </p:sp>
      <p:graphicFrame>
        <p:nvGraphicFramePr>
          <p:cNvPr id="22531" name="Group 3"/>
          <p:cNvGraphicFramePr>
            <a:graphicFrameLocks noGrp="1"/>
          </p:cNvGraphicFramePr>
          <p:nvPr/>
        </p:nvGraphicFramePr>
        <p:xfrm>
          <a:off x="611188" y="1773238"/>
          <a:ext cx="8180388" cy="3195638"/>
        </p:xfrm>
        <a:graphic>
          <a:graphicData uri="http://schemas.openxmlformats.org/drawingml/2006/table">
            <a:tbl>
              <a:tblPr/>
              <a:tblGrid>
                <a:gridCol w="1584325"/>
                <a:gridCol w="1304925"/>
                <a:gridCol w="1812925"/>
                <a:gridCol w="1828800"/>
                <a:gridCol w="1649412"/>
              </a:tblGrid>
              <a:tr h="762000"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学号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Sno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姓名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Sname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性别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Ssex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年龄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Sage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所在系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Sdept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201215121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李勇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CS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201215122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刘晨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女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CS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201215123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王敏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女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201215125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张立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第三章</a:t>
            </a:r>
            <a:r>
              <a:rPr lang="zh-CN" altLang="en-US" sz="3600" dirty="0">
                <a:ea typeface="黑体" panose="02010609060101010101" pitchFamily="49" charset="-122"/>
              </a:rPr>
              <a:t>  </a:t>
            </a:r>
            <a:r>
              <a:rPr lang="zh-CN" altLang="en-US" sz="3600" dirty="0"/>
              <a:t>关系数据库标准语言</a:t>
            </a:r>
            <a:r>
              <a:rPr lang="en-US" altLang="zh-CN" sz="3600" dirty="0">
                <a:ea typeface="黑体" panose="02010609060101010101" pitchFamily="49" charset="-122"/>
              </a:rPr>
              <a:t>SQL</a:t>
            </a:r>
            <a:endParaRPr lang="en-US" altLang="zh-CN" sz="3600" dirty="0">
              <a:ea typeface="黑体" panose="02010609060101010101" pitchFamily="49" charset="-122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/>
          </p:nvPr>
        </p:nvSpPr>
        <p:spPr>
          <a:xfrm>
            <a:off x="971550" y="1098550"/>
            <a:ext cx="6508750" cy="4994275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>
                <a:solidFill>
                  <a:srgbClr val="0066FF"/>
                </a:solidFill>
              </a:rPr>
              <a:t>3.1 SQL</a:t>
            </a:r>
            <a:r>
              <a:rPr lang="zh-CN" altLang="en-US" dirty="0">
                <a:solidFill>
                  <a:srgbClr val="0066FF"/>
                </a:solidFill>
              </a:rPr>
              <a:t>概述</a:t>
            </a:r>
            <a:endParaRPr lang="zh-CN" altLang="en-US" dirty="0">
              <a:solidFill>
                <a:srgbClr val="0066FF"/>
              </a:solidFill>
            </a:endParaRPr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3.2 </a:t>
            </a:r>
            <a:r>
              <a:rPr lang="zh-CN" altLang="en-US" dirty="0"/>
              <a:t>学生</a:t>
            </a:r>
            <a:r>
              <a:rPr lang="en-US" altLang="zh-CN" dirty="0"/>
              <a:t>-</a:t>
            </a:r>
            <a:r>
              <a:rPr lang="zh-CN" altLang="en-US" dirty="0"/>
              <a:t>课程数据库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3.3 </a:t>
            </a:r>
            <a:r>
              <a:rPr lang="zh-CN" altLang="en-US" dirty="0"/>
              <a:t>数据定义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3.4 </a:t>
            </a:r>
            <a:r>
              <a:rPr lang="zh-CN" altLang="en-US" dirty="0"/>
              <a:t>数据查询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3.5 </a:t>
            </a:r>
            <a:r>
              <a:rPr lang="zh-CN" altLang="en-US" dirty="0"/>
              <a:t>数据更新</a:t>
            </a:r>
            <a:endParaRPr lang="zh-CN" altLang="en-US" sz="3200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3.6 </a:t>
            </a:r>
            <a:r>
              <a:rPr lang="zh-CN" altLang="en-US" dirty="0"/>
              <a:t>空值的处理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3.7 </a:t>
            </a:r>
            <a:r>
              <a:rPr lang="zh-CN" altLang="en-US" dirty="0"/>
              <a:t>视图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3.8 </a:t>
            </a:r>
            <a:r>
              <a:rPr lang="zh-CN" altLang="en-US" dirty="0"/>
              <a:t>小结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914400" y="260350"/>
            <a:ext cx="7391400" cy="563563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600" dirty="0"/>
              <a:t>Course</a:t>
            </a:r>
            <a:r>
              <a:rPr lang="zh-CN" altLang="en-US" sz="3600" dirty="0"/>
              <a:t>表</a:t>
            </a:r>
            <a:endParaRPr lang="zh-CN" altLang="en-US" sz="3600" dirty="0"/>
          </a:p>
        </p:txBody>
      </p:sp>
      <p:graphicFrame>
        <p:nvGraphicFramePr>
          <p:cNvPr id="25603" name="表格 25602"/>
          <p:cNvGraphicFramePr/>
          <p:nvPr/>
        </p:nvGraphicFramePr>
        <p:xfrm>
          <a:off x="914400" y="1627188"/>
          <a:ext cx="7175500" cy="4103688"/>
        </p:xfrm>
        <a:graphic>
          <a:graphicData uri="http://schemas.openxmlformats.org/drawingml/2006/table">
            <a:tbl>
              <a:tblPr/>
              <a:tblGrid>
                <a:gridCol w="1584325"/>
                <a:gridCol w="1949450"/>
                <a:gridCol w="1812925"/>
                <a:gridCol w="1828800"/>
              </a:tblGrid>
              <a:tr h="8921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课程号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Cno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课程名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Cname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先行课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Cpno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学分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Ccredit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1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数据库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数学</a:t>
                      </a: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Font typeface="Arial" panose="020B0604020202020204" pitchFamily="34" charset="0"/>
                        <a:buNone/>
                      </a:pP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3</a:t>
                      </a:r>
                      <a:endParaRPr lang="en-US" altLang="zh-CN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信息系统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操作系统</a:t>
                      </a: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6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3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数据结构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6</a:t>
                      </a:r>
                      <a:endParaRPr lang="en-US" altLang="zh-CN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数据处理</a:t>
                      </a: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Font typeface="Arial" panose="020B0604020202020204" pitchFamily="34" charset="0"/>
                        <a:buNone/>
                      </a:pP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7</a:t>
                      </a:r>
                      <a:endParaRPr lang="en-US" altLang="zh-CN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PASCAL</a:t>
                      </a: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语言</a:t>
                      </a: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>
          <a:xfrm>
            <a:off x="914400" y="260350"/>
            <a:ext cx="7391400" cy="563563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200" dirty="0"/>
              <a:t>SC</a:t>
            </a:r>
            <a:r>
              <a:rPr lang="zh-CN" altLang="en-US" sz="3200" dirty="0"/>
              <a:t>表</a:t>
            </a:r>
            <a:endParaRPr lang="zh-CN" altLang="en-US" sz="3200" dirty="0"/>
          </a:p>
        </p:txBody>
      </p:sp>
      <p:graphicFrame>
        <p:nvGraphicFramePr>
          <p:cNvPr id="26627" name="表格 26626"/>
          <p:cNvGraphicFramePr/>
          <p:nvPr/>
        </p:nvGraphicFramePr>
        <p:xfrm>
          <a:off x="1763713" y="1700213"/>
          <a:ext cx="5346700" cy="3186113"/>
        </p:xfrm>
        <a:graphic>
          <a:graphicData uri="http://schemas.openxmlformats.org/drawingml/2006/table">
            <a:tbl>
              <a:tblPr/>
              <a:tblGrid>
                <a:gridCol w="1584325"/>
                <a:gridCol w="1949450"/>
                <a:gridCol w="1812925"/>
              </a:tblGrid>
              <a:tr h="8921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学 号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Sno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课程号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  </a:t>
                      </a: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Cno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  </a:t>
                      </a: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成绩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    </a:t>
                      </a: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Grade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201215121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1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 92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201215121  </a:t>
                      </a:r>
                      <a:endParaRPr lang="en-US" altLang="zh-CN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85</a:t>
                      </a: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201215121  </a:t>
                      </a:r>
                      <a:endParaRPr lang="en-US" altLang="zh-CN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88</a:t>
                      </a: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201215122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90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201215122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80</a:t>
                      </a: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第三章</a:t>
            </a:r>
            <a:r>
              <a:rPr lang="zh-CN" altLang="en-US" sz="3600" dirty="0">
                <a:ea typeface="黑体" panose="02010609060101010101" pitchFamily="49" charset="-122"/>
              </a:rPr>
              <a:t>  </a:t>
            </a:r>
            <a:r>
              <a:rPr lang="zh-CN" altLang="en-US" sz="3600" dirty="0"/>
              <a:t>关系数据库标准语言</a:t>
            </a:r>
            <a:r>
              <a:rPr lang="en-US" altLang="zh-CN" sz="3600" dirty="0">
                <a:ea typeface="黑体" panose="02010609060101010101" pitchFamily="49" charset="-122"/>
              </a:rPr>
              <a:t>SQL</a:t>
            </a:r>
            <a:endParaRPr lang="en-US" altLang="zh-CN" sz="3600" dirty="0">
              <a:ea typeface="黑体" panose="02010609060101010101" pitchFamily="49" charset="-122"/>
            </a:endParaRPr>
          </a:p>
        </p:txBody>
      </p:sp>
      <p:sp>
        <p:nvSpPr>
          <p:cNvPr id="25602" name="Rectangle 3"/>
          <p:cNvSpPr>
            <a:spLocks noGrp="1"/>
          </p:cNvSpPr>
          <p:nvPr>
            <p:ph type="body"/>
          </p:nvPr>
        </p:nvSpPr>
        <p:spPr>
          <a:xfrm>
            <a:off x="971550" y="1125538"/>
            <a:ext cx="6508750" cy="4392612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3.1 SQL</a:t>
            </a:r>
            <a:r>
              <a:rPr lang="zh-CN" altLang="en-US" dirty="0"/>
              <a:t>概述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3.2 </a:t>
            </a:r>
            <a:r>
              <a:rPr lang="zh-CN" altLang="en-US" dirty="0"/>
              <a:t>学生</a:t>
            </a:r>
            <a:r>
              <a:rPr lang="en-US" altLang="zh-CN" dirty="0"/>
              <a:t>-</a:t>
            </a:r>
            <a:r>
              <a:rPr lang="zh-CN" altLang="en-US" dirty="0"/>
              <a:t>课程数据库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>
                <a:solidFill>
                  <a:srgbClr val="0066FF"/>
                </a:solidFill>
              </a:rPr>
              <a:t>3.3 </a:t>
            </a:r>
            <a:r>
              <a:rPr lang="zh-CN" altLang="en-US" dirty="0">
                <a:solidFill>
                  <a:srgbClr val="0066FF"/>
                </a:solidFill>
              </a:rPr>
              <a:t>数据定义</a:t>
            </a:r>
            <a:endParaRPr lang="zh-CN" altLang="en-US" dirty="0">
              <a:solidFill>
                <a:srgbClr val="0066FF"/>
              </a:solidFill>
            </a:endParaRPr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3.4 </a:t>
            </a:r>
            <a:r>
              <a:rPr lang="zh-CN" altLang="en-US" dirty="0"/>
              <a:t>数据查询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3.5 </a:t>
            </a:r>
            <a:r>
              <a:rPr lang="zh-CN" altLang="en-US" dirty="0"/>
              <a:t>数据更新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3.6 </a:t>
            </a:r>
            <a:r>
              <a:rPr lang="zh-CN" altLang="en-US" dirty="0"/>
              <a:t>空值的处理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3.7 </a:t>
            </a:r>
            <a:r>
              <a:rPr lang="zh-CN" altLang="en-US" dirty="0"/>
              <a:t>视图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3.8 </a:t>
            </a:r>
            <a:r>
              <a:rPr lang="zh-CN" altLang="en-US" dirty="0"/>
              <a:t>小结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3337"/>
            <a:ext cx="8229600" cy="11318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3.3  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数据定义 </a:t>
            </a:r>
            <a:endParaRPr kumimoji="0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-219075" y="3138488"/>
          <a:ext cx="9582150" cy="326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5623560" imgH="1918970" progId="Word.Document.8">
                  <p:embed/>
                </p:oleObj>
              </mc:Choice>
              <mc:Fallback>
                <p:oleObj name="" r:id="rId1" imgW="5623560" imgH="1918970" progId="Word.Documen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219075" y="3138488"/>
                        <a:ext cx="9582150" cy="3262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93700" y="1193800"/>
            <a:ext cx="7961313" cy="1616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SQL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的数据定义功能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: 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模式定义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表定义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视图和索引的定义 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"/>
          <p:cNvSpPr>
            <a:spLocks noGrp="1"/>
          </p:cNvSpPr>
          <p:nvPr>
            <p:ph type="title"/>
          </p:nvPr>
        </p:nvSpPr>
        <p:spPr>
          <a:xfrm>
            <a:off x="1416050" y="188913"/>
            <a:ext cx="6105525" cy="563562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模式</a:t>
            </a:r>
            <a:endParaRPr lang="zh-CN" altLang="en-US" sz="3600" dirty="0"/>
          </a:p>
        </p:txBody>
      </p:sp>
      <p:sp>
        <p:nvSpPr>
          <p:cNvPr id="27650" name="内容占位符 2"/>
          <p:cNvSpPr>
            <a:spLocks noGrp="1"/>
          </p:cNvSpPr>
          <p:nvPr>
            <p:ph idx="4294967295"/>
          </p:nvPr>
        </p:nvSpPr>
        <p:spPr>
          <a:xfrm>
            <a:off x="385763" y="3573463"/>
            <a:ext cx="8650287" cy="2592387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dirty="0"/>
              <a:t>现代关系数据库管理系统提供了一个层次化的数据库对象命名机制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一个关系数据库管理系统的实例（</a:t>
            </a:r>
            <a:r>
              <a:rPr lang="en-US" altLang="zh-CN" dirty="0"/>
              <a:t>Instance</a:t>
            </a:r>
            <a:r>
              <a:rPr lang="zh-CN" altLang="en-US" dirty="0"/>
              <a:t>）中可以建立多个数据库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一个数据库中可以建立多个模式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一个模式下通常包括多个表、视图和索引等数据库对象</a:t>
            </a:r>
            <a:endParaRPr lang="zh-CN" altLang="en-US" dirty="0"/>
          </a:p>
        </p:txBody>
      </p:sp>
      <p:sp>
        <p:nvSpPr>
          <p:cNvPr id="27651" name="Rectangle 9"/>
          <p:cNvSpPr/>
          <p:nvPr/>
        </p:nvSpPr>
        <p:spPr>
          <a:xfrm>
            <a:off x="2627313" y="1157288"/>
            <a:ext cx="3529012" cy="2200275"/>
          </a:xfrm>
          <a:prstGeom prst="rect">
            <a:avLst/>
          </a:prstGeom>
          <a:noFill/>
          <a:ln w="9525" cap="flat" cmpd="sng">
            <a:solidFill>
              <a:srgbClr val="FF5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2" name="矩形 12"/>
          <p:cNvSpPr/>
          <p:nvPr/>
        </p:nvSpPr>
        <p:spPr>
          <a:xfrm>
            <a:off x="2738438" y="1300163"/>
            <a:ext cx="392112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数据库（有的系统称为目录）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3" name="AutoShape 10"/>
          <p:cNvSpPr/>
          <p:nvPr/>
        </p:nvSpPr>
        <p:spPr>
          <a:xfrm>
            <a:off x="4248150" y="1700213"/>
            <a:ext cx="252413" cy="409575"/>
          </a:xfrm>
          <a:prstGeom prst="downArrow">
            <a:avLst>
              <a:gd name="adj1" fmla="val 50000"/>
              <a:gd name="adj2" fmla="val 58257"/>
            </a:avLst>
          </a:prstGeom>
          <a:solidFill>
            <a:srgbClr val="FFFFFF"/>
          </a:solidFill>
          <a:ln w="9525" cap="flat" cmpd="sng">
            <a:solidFill>
              <a:srgbClr val="FF5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anchor="t"/>
          <a:p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4" name="矩形 14"/>
          <p:cNvSpPr/>
          <p:nvPr/>
        </p:nvSpPr>
        <p:spPr>
          <a:xfrm>
            <a:off x="4068763" y="2109788"/>
            <a:ext cx="1511300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模式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5" name="矩形 15"/>
          <p:cNvSpPr/>
          <p:nvPr/>
        </p:nvSpPr>
        <p:spPr>
          <a:xfrm>
            <a:off x="3119438" y="2813050"/>
            <a:ext cx="2605087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表以及视图、索引等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6" name="AutoShape 10"/>
          <p:cNvSpPr/>
          <p:nvPr/>
        </p:nvSpPr>
        <p:spPr>
          <a:xfrm>
            <a:off x="4284663" y="2473325"/>
            <a:ext cx="249237" cy="411163"/>
          </a:xfrm>
          <a:prstGeom prst="downArrow">
            <a:avLst>
              <a:gd name="adj1" fmla="val 50000"/>
              <a:gd name="adj2" fmla="val 58197"/>
            </a:avLst>
          </a:prstGeom>
          <a:solidFill>
            <a:srgbClr val="FFFFFF"/>
          </a:solidFill>
          <a:ln w="9525" cap="flat" cmpd="sng">
            <a:solidFill>
              <a:srgbClr val="FF5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anchor="t"/>
          <a:p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3.3 </a:t>
            </a:r>
            <a:r>
              <a:rPr lang="zh-CN" altLang="en-US" sz="3600" dirty="0"/>
              <a:t>数据定义</a:t>
            </a:r>
            <a:endParaRPr lang="zh-CN" altLang="en-US" sz="36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39850"/>
            <a:ext cx="8075613" cy="48545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3.3.1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模式的定义与删除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3.3.2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基本表的定义、删除与修改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3.3.3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索引的建立与删除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1. </a:t>
            </a:r>
            <a:r>
              <a:rPr lang="zh-CN" altLang="en-US" sz="3600" dirty="0"/>
              <a:t>定义模式</a:t>
            </a:r>
            <a:endParaRPr lang="zh-CN" altLang="en-US" sz="3600" dirty="0"/>
          </a:p>
        </p:txBody>
      </p:sp>
      <p:sp>
        <p:nvSpPr>
          <p:cNvPr id="29698" name="Rectangle 3"/>
          <p:cNvSpPr>
            <a:spLocks noGrp="1"/>
          </p:cNvSpPr>
          <p:nvPr>
            <p:ph type="body"/>
          </p:nvPr>
        </p:nvSpPr>
        <p:spPr>
          <a:xfrm>
            <a:off x="133350" y="1098550"/>
            <a:ext cx="9047163" cy="44958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200000"/>
              </a:lnSpc>
              <a:buNone/>
            </a:pPr>
            <a:r>
              <a:rPr lang="en-US" altLang="zh-CN" sz="2400" dirty="0"/>
              <a:t>    [</a:t>
            </a:r>
            <a:r>
              <a:rPr lang="zh-CN" altLang="en-US" sz="2400" dirty="0"/>
              <a:t>例</a:t>
            </a:r>
            <a:r>
              <a:rPr lang="en-US" altLang="zh-CN" sz="2400" dirty="0"/>
              <a:t>3.1] </a:t>
            </a:r>
            <a:r>
              <a:rPr lang="zh-CN" altLang="en-US" sz="2400" dirty="0"/>
              <a:t>为用户</a:t>
            </a:r>
            <a:r>
              <a:rPr lang="en-US" altLang="zh-CN" sz="2400" dirty="0"/>
              <a:t>WANG</a:t>
            </a:r>
            <a:r>
              <a:rPr lang="zh-CN" altLang="en-US" sz="2400" dirty="0"/>
              <a:t>定义一个学生</a:t>
            </a:r>
            <a:r>
              <a:rPr lang="en-US" altLang="zh-CN" sz="2400" dirty="0"/>
              <a:t>-</a:t>
            </a:r>
            <a:r>
              <a:rPr lang="zh-CN" altLang="en-US" sz="2400" dirty="0"/>
              <a:t>课程模式</a:t>
            </a:r>
            <a:r>
              <a:rPr lang="en-US" altLang="zh-CN" sz="2400" dirty="0"/>
              <a:t>S-T</a:t>
            </a:r>
            <a:endParaRPr lang="en-US" altLang="zh-CN" sz="2400" dirty="0"/>
          </a:p>
          <a:p>
            <a:pPr eaLnBrk="1" hangingPunct="1">
              <a:lnSpc>
                <a:spcPct val="200000"/>
              </a:lnSpc>
              <a:buNone/>
            </a:pPr>
            <a:r>
              <a:rPr lang="en-US" altLang="zh-CN" sz="2400" dirty="0"/>
              <a:t>            CREATE SCHEMA “S-T” AUTHORIZATION WANG;</a:t>
            </a:r>
            <a:endParaRPr lang="en-US" altLang="zh-CN" sz="2400" dirty="0"/>
          </a:p>
          <a:p>
            <a:pPr eaLnBrk="1" hangingPunct="1">
              <a:lnSpc>
                <a:spcPct val="200000"/>
              </a:lnSpc>
              <a:buNone/>
            </a:pPr>
            <a:r>
              <a:rPr lang="en-US" altLang="zh-CN" sz="2400" dirty="0"/>
              <a:t>    [</a:t>
            </a:r>
            <a:r>
              <a:rPr lang="zh-CN" altLang="en-US" sz="2400" dirty="0"/>
              <a:t>例</a:t>
            </a:r>
            <a:r>
              <a:rPr lang="en-US" altLang="zh-CN" sz="2400" dirty="0"/>
              <a:t>3.2] CREATE SCHEMA AUTHORIZATION WANG</a:t>
            </a:r>
            <a:r>
              <a:rPr lang="zh-CN" altLang="en-US" sz="2400" dirty="0"/>
              <a:t>;</a:t>
            </a:r>
            <a:endParaRPr lang="zh-CN" altLang="en-US" sz="2400" dirty="0"/>
          </a:p>
          <a:p>
            <a:pPr lvl="1" eaLnBrk="1" hangingPunct="1">
              <a:lnSpc>
                <a:spcPct val="200000"/>
              </a:lnSpc>
              <a:buNone/>
            </a:pPr>
            <a:r>
              <a:rPr lang="zh-CN" altLang="en-US" dirty="0"/>
              <a:t>  该语句没有指定</a:t>
            </a:r>
            <a:r>
              <a:rPr lang="en-US" altLang="zh-CN" dirty="0"/>
              <a:t>&lt;</a:t>
            </a:r>
            <a:r>
              <a:rPr lang="zh-CN" altLang="en-US" dirty="0"/>
              <a:t>模式名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模式名</a:t>
            </a:r>
            <a:r>
              <a:rPr lang="en-US" altLang="zh-CN" dirty="0"/>
              <a:t>&gt;</a:t>
            </a:r>
            <a:r>
              <a:rPr lang="zh-CN" altLang="en-US" dirty="0"/>
              <a:t>隐含为</a:t>
            </a:r>
            <a:r>
              <a:rPr lang="en-US" altLang="zh-CN" dirty="0"/>
              <a:t>&lt;</a:t>
            </a:r>
            <a:r>
              <a:rPr lang="zh-CN" altLang="en-US" dirty="0"/>
              <a:t>用户名</a:t>
            </a:r>
            <a:r>
              <a:rPr lang="en-US" altLang="zh-CN" dirty="0"/>
              <a:t>&gt;</a:t>
            </a:r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定义模式（续）</a:t>
            </a:r>
            <a:endParaRPr lang="zh-CN" altLang="en-US" sz="3600" dirty="0"/>
          </a:p>
        </p:txBody>
      </p:sp>
      <p:sp>
        <p:nvSpPr>
          <p:cNvPr id="30722" name="Rectangle 3"/>
          <p:cNvSpPr>
            <a:spLocks noGrp="1"/>
          </p:cNvSpPr>
          <p:nvPr>
            <p:ph type="body"/>
          </p:nvPr>
        </p:nvSpPr>
        <p:spPr>
          <a:xfrm>
            <a:off x="457200" y="1196975"/>
            <a:ext cx="8229600" cy="485457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</a:pPr>
            <a:r>
              <a:rPr lang="zh-CN" altLang="en-US" dirty="0"/>
              <a:t>定义模式实际上定义了一个</a:t>
            </a:r>
            <a:r>
              <a:rPr lang="zh-CN" altLang="en-US" dirty="0">
                <a:solidFill>
                  <a:srgbClr val="FF00FF"/>
                </a:solidFill>
              </a:rPr>
              <a:t>命名空间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在这个空间中可以定义该模式包含的数据库对象，例如基本表、视图、索引等。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CREATE SCHEMA</a:t>
            </a:r>
            <a:r>
              <a:rPr lang="zh-CN" altLang="en-US" dirty="0"/>
              <a:t>中可以接受</a:t>
            </a:r>
            <a:r>
              <a:rPr lang="en-US" altLang="zh-CN" dirty="0"/>
              <a:t>CREATE TABLE</a:t>
            </a:r>
            <a:r>
              <a:rPr lang="zh-CN" altLang="en-US" dirty="0"/>
              <a:t>，</a:t>
            </a:r>
            <a:r>
              <a:rPr lang="en-US" altLang="zh-CN" dirty="0"/>
              <a:t>CREATE VIEW</a:t>
            </a:r>
            <a:r>
              <a:rPr lang="zh-CN" altLang="en-US" dirty="0"/>
              <a:t>和</a:t>
            </a:r>
            <a:r>
              <a:rPr lang="en-US" altLang="zh-CN" dirty="0"/>
              <a:t>GRANT</a:t>
            </a:r>
            <a:r>
              <a:rPr lang="zh-CN" altLang="en-US" dirty="0"/>
              <a:t>子句。</a:t>
            </a:r>
            <a:endParaRPr lang="zh-CN" altLang="en-US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dirty="0"/>
              <a:t>   </a:t>
            </a:r>
            <a:r>
              <a:rPr lang="zh-CN" altLang="en-US" sz="2400" dirty="0"/>
              <a:t> </a:t>
            </a:r>
            <a:r>
              <a:rPr lang="en-US" altLang="zh-CN" sz="2400" dirty="0"/>
              <a:t>CREATE SCHEMA &lt;</a:t>
            </a:r>
            <a:r>
              <a:rPr lang="zh-CN" altLang="en-US" sz="2400" dirty="0"/>
              <a:t>模式名</a:t>
            </a:r>
            <a:r>
              <a:rPr lang="en-US" altLang="zh-CN" sz="2400" dirty="0"/>
              <a:t>&gt; AUTHORIZATION &lt;</a:t>
            </a:r>
            <a:r>
              <a:rPr lang="zh-CN" altLang="en-US" sz="2400" dirty="0"/>
              <a:t>用户名</a:t>
            </a:r>
            <a:r>
              <a:rPr lang="en-US" altLang="zh-CN" sz="2400" dirty="0"/>
              <a:t>&gt;[&lt;</a:t>
            </a:r>
            <a:r>
              <a:rPr lang="zh-CN" altLang="en-US" sz="2400" dirty="0"/>
              <a:t>表定义子句</a:t>
            </a:r>
            <a:r>
              <a:rPr lang="en-US" altLang="zh-CN" sz="2400" dirty="0"/>
              <a:t>&gt;|&lt;</a:t>
            </a:r>
            <a:r>
              <a:rPr lang="zh-CN" altLang="en-US" sz="2400" dirty="0"/>
              <a:t>视图定义子句</a:t>
            </a:r>
            <a:r>
              <a:rPr lang="en-US" altLang="zh-CN" sz="2400" dirty="0"/>
              <a:t>&gt;|&lt;</a:t>
            </a:r>
            <a:r>
              <a:rPr lang="zh-CN" altLang="en-US" sz="2400" dirty="0"/>
              <a:t>授权定义子句</a:t>
            </a:r>
            <a:r>
              <a:rPr lang="en-US" altLang="zh-CN" sz="2400" dirty="0"/>
              <a:t>&gt;]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定义模式（续）</a:t>
            </a:r>
            <a:endParaRPr lang="zh-CN" altLang="en-US" sz="3600" dirty="0"/>
          </a:p>
        </p:txBody>
      </p:sp>
      <p:sp>
        <p:nvSpPr>
          <p:cNvPr id="31746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3.3]</a:t>
            </a:r>
            <a:r>
              <a:rPr lang="zh-CN" altLang="en-US" sz="2400" dirty="0"/>
              <a:t>为用户</a:t>
            </a:r>
            <a:r>
              <a:rPr lang="en-US" altLang="zh-CN" sz="2400" dirty="0"/>
              <a:t>ZHANG</a:t>
            </a:r>
            <a:r>
              <a:rPr lang="zh-CN" altLang="en-US" sz="2400" dirty="0"/>
              <a:t>创建了一个模式</a:t>
            </a:r>
            <a:r>
              <a:rPr lang="en-US" altLang="zh-CN" sz="2400" dirty="0"/>
              <a:t>TEST</a:t>
            </a:r>
            <a:r>
              <a:rPr lang="zh-CN" altLang="en-US" sz="2400" dirty="0"/>
              <a:t>，并且在其中定义一个表</a:t>
            </a:r>
            <a:r>
              <a:rPr lang="en-US" altLang="zh-CN" sz="2400" dirty="0"/>
              <a:t>TAB1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CREATE SCHEMA TEST AUTHORIZATION ZHANG 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CREATE TABLE TAB1</a:t>
            </a:r>
            <a:r>
              <a:rPr lang="zh-CN" altLang="en-US" sz="2400" dirty="0"/>
              <a:t>   ( </a:t>
            </a:r>
            <a:r>
              <a:rPr lang="en-US" altLang="zh-CN" sz="2400" dirty="0"/>
              <a:t>COL1 SMALLINT</a:t>
            </a:r>
            <a:r>
              <a:rPr lang="zh-CN" altLang="en-US" sz="2700" dirty="0"/>
              <a:t>,</a:t>
            </a:r>
            <a:r>
              <a:rPr lang="zh-CN" altLang="en-US" dirty="0"/>
              <a:t> 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/>
              <a:t>                                            </a:t>
            </a:r>
            <a:r>
              <a:rPr lang="en-US" altLang="zh-CN" sz="2400" dirty="0"/>
              <a:t>COL2 INT</a:t>
            </a:r>
            <a:r>
              <a:rPr lang="zh-CN" altLang="en-US" sz="2700" dirty="0"/>
              <a:t>,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/>
              <a:t>                                            </a:t>
            </a:r>
            <a:r>
              <a:rPr lang="en-US" altLang="zh-CN" sz="2400" dirty="0"/>
              <a:t>COL3 CHAR</a:t>
            </a:r>
            <a:r>
              <a:rPr lang="zh-CN" altLang="en-US" sz="2400" dirty="0"/>
              <a:t>(</a:t>
            </a:r>
            <a:r>
              <a:rPr lang="en-US" altLang="zh-CN" sz="2400" dirty="0"/>
              <a:t>20</a:t>
            </a:r>
            <a:r>
              <a:rPr lang="zh-CN" altLang="en-US" sz="2400" dirty="0"/>
              <a:t>)</a:t>
            </a:r>
            <a:r>
              <a:rPr lang="zh-CN" altLang="en-US" sz="2700" dirty="0"/>
              <a:t>,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/>
              <a:t>                                            </a:t>
            </a:r>
            <a:r>
              <a:rPr lang="en-US" altLang="zh-CN" sz="2400" dirty="0"/>
              <a:t>COL4 NUMERIC</a:t>
            </a:r>
            <a:r>
              <a:rPr lang="zh-CN" altLang="en-US" sz="2400" dirty="0"/>
              <a:t>(</a:t>
            </a:r>
            <a:r>
              <a:rPr lang="en-US" altLang="zh-CN" sz="2400" dirty="0"/>
              <a:t>10,3</a:t>
            </a:r>
            <a:r>
              <a:rPr lang="zh-CN" altLang="en-US" sz="2400" dirty="0"/>
              <a:t>)</a:t>
            </a:r>
            <a:r>
              <a:rPr lang="zh-CN" altLang="en-US" sz="2700" dirty="0"/>
              <a:t>,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/>
              <a:t>                                            </a:t>
            </a:r>
            <a:r>
              <a:rPr lang="en-US" altLang="zh-CN" sz="2400" dirty="0"/>
              <a:t>COL5 DECIMAL</a:t>
            </a:r>
            <a:r>
              <a:rPr lang="zh-CN" altLang="en-US" sz="2400" dirty="0"/>
              <a:t>(</a:t>
            </a:r>
            <a:r>
              <a:rPr lang="en-US" altLang="zh-CN" sz="2400" dirty="0"/>
              <a:t>5,2</a:t>
            </a:r>
            <a:r>
              <a:rPr lang="zh-CN" altLang="en-US" sz="2400" dirty="0"/>
              <a:t>)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                                    </a:t>
            </a:r>
            <a:r>
              <a:rPr lang="zh-CN" altLang="en-US" sz="2400" dirty="0"/>
              <a:t>);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/>
              <a:t>   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2. </a:t>
            </a:r>
            <a:r>
              <a:rPr lang="zh-CN" altLang="en-US" sz="3600" dirty="0"/>
              <a:t>删除模式</a:t>
            </a:r>
            <a:endParaRPr lang="zh-CN" altLang="en-US" sz="3600" dirty="0"/>
          </a:p>
        </p:txBody>
      </p:sp>
      <p:sp>
        <p:nvSpPr>
          <p:cNvPr id="32770" name="Rectangle 3"/>
          <p:cNvSpPr>
            <a:spLocks noGrp="1"/>
          </p:cNvSpPr>
          <p:nvPr>
            <p:ph type="body"/>
          </p:nvPr>
        </p:nvSpPr>
        <p:spPr>
          <a:xfrm>
            <a:off x="457200" y="1098550"/>
            <a:ext cx="8229600" cy="481012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40000"/>
              </a:lnSpc>
            </a:pPr>
            <a:r>
              <a:rPr lang="en-US" altLang="zh-CN" sz="2400" dirty="0"/>
              <a:t>DROP SCHEMA &lt;</a:t>
            </a:r>
            <a:r>
              <a:rPr lang="zh-CN" altLang="en-US" sz="2400" dirty="0"/>
              <a:t>模式名</a:t>
            </a:r>
            <a:r>
              <a:rPr lang="en-US" altLang="zh-CN" sz="2400" dirty="0"/>
              <a:t>&gt; &lt;CASCADE|RESTRICT&gt;</a:t>
            </a:r>
            <a:endParaRPr lang="en-US" altLang="zh-CN" sz="2400" dirty="0"/>
          </a:p>
          <a:p>
            <a:pPr lvl="1" eaLnBrk="1" hangingPunct="1">
              <a:lnSpc>
                <a:spcPct val="140000"/>
              </a:lnSpc>
            </a:pPr>
            <a:r>
              <a:rPr lang="en-US" altLang="zh-CN" dirty="0"/>
              <a:t>CASCADE（</a:t>
            </a:r>
            <a:r>
              <a:rPr lang="zh-CN" altLang="en-US" dirty="0"/>
              <a:t>级联</a:t>
            </a:r>
            <a:r>
              <a:rPr lang="en-US" altLang="zh-CN" dirty="0"/>
              <a:t>）</a:t>
            </a:r>
            <a:endParaRPr lang="en-US" altLang="zh-CN" dirty="0"/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删除模式的同时把该模式中所有的数据库对象全部删除</a:t>
            </a:r>
            <a:endParaRPr lang="zh-CN" altLang="en-US" sz="2200" dirty="0"/>
          </a:p>
          <a:p>
            <a:pPr lvl="1" eaLnBrk="1" hangingPunct="1">
              <a:lnSpc>
                <a:spcPct val="140000"/>
              </a:lnSpc>
            </a:pPr>
            <a:r>
              <a:rPr lang="en-US" altLang="zh-CN" dirty="0"/>
              <a:t>RESTRICT（</a:t>
            </a:r>
            <a:r>
              <a:rPr lang="zh-CN" altLang="en-US" dirty="0"/>
              <a:t>限制</a:t>
            </a:r>
            <a:r>
              <a:rPr lang="en-US" altLang="zh-CN" dirty="0"/>
              <a:t>）</a:t>
            </a:r>
            <a:endParaRPr lang="en-US" altLang="zh-CN" dirty="0"/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如果该模式中定义了下属的数据库对象（如表、视图等），则拒绝该删除语句的执行。</a:t>
            </a:r>
            <a:endParaRPr lang="zh-CN" altLang="en-US" sz="2200" dirty="0"/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仅当该模式中没有任何下属的对象时才能执行。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3.1 SQL</a:t>
            </a:r>
            <a:r>
              <a:rPr lang="zh-CN" altLang="en-US" sz="3600" dirty="0"/>
              <a:t>概述</a:t>
            </a:r>
            <a:endParaRPr lang="zh-CN" altLang="en-US" sz="3600" dirty="0"/>
          </a:p>
        </p:txBody>
      </p:sp>
      <p:sp>
        <p:nvSpPr>
          <p:cNvPr id="5122" name="Rectangle 3"/>
          <p:cNvSpPr>
            <a:spLocks noGrp="1"/>
          </p:cNvSpPr>
          <p:nvPr>
            <p:ph type="body"/>
          </p:nvPr>
        </p:nvSpPr>
        <p:spPr>
          <a:xfrm>
            <a:off x="457200" y="1412875"/>
            <a:ext cx="8435975" cy="44958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8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（</a:t>
            </a:r>
            <a:r>
              <a:rPr lang="en-US" altLang="zh-CN" dirty="0"/>
              <a:t>Structured Query Language</a:t>
            </a:r>
            <a:r>
              <a:rPr lang="zh-CN" altLang="en-US" dirty="0"/>
              <a:t>）</a:t>
            </a:r>
            <a:endParaRPr lang="zh-CN" altLang="en-US" dirty="0"/>
          </a:p>
          <a:p>
            <a:pPr eaLnBrk="1" hangingPunct="1">
              <a:lnSpc>
                <a:spcPct val="180000"/>
              </a:lnSpc>
              <a:buNone/>
            </a:pPr>
            <a:r>
              <a:rPr lang="zh-CN" altLang="en-US" dirty="0"/>
              <a:t>    结构化查询语言，是关系数据库的标准语言</a:t>
            </a:r>
            <a:endParaRPr lang="zh-CN" altLang="en-US" dirty="0"/>
          </a:p>
          <a:p>
            <a:pPr eaLnBrk="1" hangingPunct="1">
              <a:lnSpc>
                <a:spcPct val="18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是一个通用的、功能极强的关系数据库语言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删除模式（续）</a:t>
            </a:r>
            <a:endParaRPr lang="zh-CN" altLang="en-US" sz="3600" dirty="0"/>
          </a:p>
        </p:txBody>
      </p:sp>
      <p:sp>
        <p:nvSpPr>
          <p:cNvPr id="33794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3.4]  DROP SCHEMA ZHANG CASCADE</a:t>
            </a:r>
            <a:r>
              <a:rPr lang="zh-CN" altLang="en-US" sz="2400" dirty="0"/>
              <a:t>;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  <a:buNone/>
            </a:pPr>
            <a:endParaRPr lang="zh-CN" altLang="en-US" sz="24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/>
              <a:t>         删除模式</a:t>
            </a:r>
            <a:r>
              <a:rPr lang="en-US" altLang="zh-CN" sz="2400" dirty="0"/>
              <a:t>ZHANG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同时该模式中定义的表</a:t>
            </a:r>
            <a:r>
              <a:rPr lang="en-US" altLang="zh-CN" sz="2400" dirty="0"/>
              <a:t>TAB1</a:t>
            </a:r>
            <a:r>
              <a:rPr lang="zh-CN" altLang="en-US" sz="2400" dirty="0"/>
              <a:t>也被删除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3.3 </a:t>
            </a:r>
            <a:r>
              <a:rPr lang="zh-CN" altLang="en-US" sz="3600" dirty="0"/>
              <a:t>数据定义</a:t>
            </a:r>
            <a:endParaRPr lang="zh-CN" altLang="en-US" sz="360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39850"/>
            <a:ext cx="8002588" cy="48545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3.3.1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模式的定义与删除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3.3.2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基本表的定义、删除与修改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3.3.3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索引的建立与删除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3.3.2 </a:t>
            </a:r>
            <a:r>
              <a:rPr lang="zh-CN" altLang="en-US" sz="3600" dirty="0"/>
              <a:t>基本表的定义、删除与修改</a:t>
            </a:r>
            <a:endParaRPr lang="zh-CN" altLang="en-US" sz="3600" dirty="0"/>
          </a:p>
        </p:txBody>
      </p:sp>
      <p:sp>
        <p:nvSpPr>
          <p:cNvPr id="35842" name="Rectangle 3"/>
          <p:cNvSpPr>
            <a:spLocks noGrp="1"/>
          </p:cNvSpPr>
          <p:nvPr>
            <p:ph type="body"/>
          </p:nvPr>
        </p:nvSpPr>
        <p:spPr>
          <a:xfrm>
            <a:off x="107950" y="981075"/>
            <a:ext cx="9036050" cy="5472113"/>
          </a:xfrm>
          <a:ln/>
        </p:spPr>
        <p:txBody>
          <a:bodyPr vert="horz" wrap="square" lIns="91440" tIns="45720" rIns="91440" bIns="45720" anchor="t"/>
          <a:p>
            <a:pPr algn="just" eaLnBrk="1" hangingPunct="1"/>
            <a:r>
              <a:rPr lang="zh-CN" altLang="en-US" dirty="0"/>
              <a:t>定义基本表</a:t>
            </a:r>
            <a:endParaRPr lang="zh-CN" altLang="en-US" dirty="0"/>
          </a:p>
          <a:p>
            <a:pPr algn="just" eaLnBrk="1" hangingPunct="1">
              <a:buNone/>
            </a:pPr>
            <a:r>
              <a:rPr lang="zh-CN" altLang="en-US" sz="1800" dirty="0"/>
              <a:t>		</a:t>
            </a:r>
            <a:r>
              <a:rPr lang="en-US" altLang="zh-CN" sz="2200" dirty="0"/>
              <a:t>CREATE TABLE &lt;</a:t>
            </a:r>
            <a:r>
              <a:rPr lang="zh-CN" altLang="en-US" sz="2200" dirty="0"/>
              <a:t>表名</a:t>
            </a:r>
            <a:r>
              <a:rPr lang="en-US" altLang="zh-CN" sz="2200" dirty="0"/>
              <a:t>&gt;</a:t>
            </a:r>
            <a:endParaRPr lang="en-US" altLang="zh-CN" sz="2200" dirty="0"/>
          </a:p>
          <a:p>
            <a:pPr lvl="1" algn="just" eaLnBrk="1" hangingPunct="1">
              <a:buNone/>
            </a:pPr>
            <a:r>
              <a:rPr lang="en-US" altLang="zh-CN" sz="2200" dirty="0"/>
              <a:t>      </a:t>
            </a:r>
            <a:r>
              <a:rPr lang="zh-CN" altLang="en-US" sz="2200" dirty="0"/>
              <a:t>(</a:t>
            </a:r>
            <a:r>
              <a:rPr lang="en-US" altLang="zh-CN" sz="2200" dirty="0"/>
              <a:t>&lt;</a:t>
            </a:r>
            <a:r>
              <a:rPr lang="zh-CN" altLang="en-US" sz="2200" dirty="0"/>
              <a:t>列名</a:t>
            </a:r>
            <a:r>
              <a:rPr lang="en-US" altLang="zh-CN" sz="2200" dirty="0"/>
              <a:t>&gt; &lt;</a:t>
            </a:r>
            <a:r>
              <a:rPr lang="zh-CN" altLang="en-US" sz="2200" dirty="0"/>
              <a:t>数据类型</a:t>
            </a:r>
            <a:r>
              <a:rPr lang="en-US" altLang="zh-CN" sz="2200" dirty="0"/>
              <a:t>&gt;[ &lt;</a:t>
            </a:r>
            <a:r>
              <a:rPr lang="zh-CN" altLang="en-US" sz="2200" dirty="0"/>
              <a:t>列级完整性约束条件</a:t>
            </a:r>
            <a:r>
              <a:rPr lang="en-US" altLang="zh-CN" sz="2200" dirty="0"/>
              <a:t>&gt; ]</a:t>
            </a:r>
            <a:endParaRPr lang="en-US" altLang="zh-CN" sz="2200" dirty="0"/>
          </a:p>
          <a:p>
            <a:pPr lvl="1" algn="just" eaLnBrk="1" hangingPunct="1">
              <a:buNone/>
            </a:pPr>
            <a:r>
              <a:rPr lang="en-US" altLang="zh-CN" sz="2200" dirty="0"/>
              <a:t>      [</a:t>
            </a:r>
            <a:r>
              <a:rPr lang="zh-CN" altLang="en-US" sz="2200" dirty="0"/>
              <a:t>,</a:t>
            </a:r>
            <a:r>
              <a:rPr lang="en-US" altLang="zh-CN" sz="2200" dirty="0"/>
              <a:t>&lt;</a:t>
            </a:r>
            <a:r>
              <a:rPr lang="zh-CN" altLang="en-US" sz="2200" dirty="0"/>
              <a:t>列名</a:t>
            </a:r>
            <a:r>
              <a:rPr lang="en-US" altLang="zh-CN" sz="2200" dirty="0"/>
              <a:t>&gt; &lt;</a:t>
            </a:r>
            <a:r>
              <a:rPr lang="zh-CN" altLang="en-US" sz="2200" dirty="0"/>
              <a:t>数据类型</a:t>
            </a:r>
            <a:r>
              <a:rPr lang="en-US" altLang="zh-CN" sz="2200" dirty="0"/>
              <a:t>&gt;[ &lt;</a:t>
            </a:r>
            <a:r>
              <a:rPr lang="zh-CN" altLang="en-US" sz="2200" dirty="0"/>
              <a:t>列级完整性约束条件</a:t>
            </a:r>
            <a:r>
              <a:rPr lang="en-US" altLang="zh-CN" sz="2200" dirty="0"/>
              <a:t>&gt;] ] </a:t>
            </a:r>
            <a:endParaRPr lang="en-US" altLang="zh-CN" sz="2200" dirty="0"/>
          </a:p>
          <a:p>
            <a:pPr lvl="1" algn="just" eaLnBrk="1" hangingPunct="1">
              <a:buNone/>
            </a:pPr>
            <a:r>
              <a:rPr lang="en-US" altLang="zh-CN" sz="2200" dirty="0">
                <a:latin typeface="Courier New" panose="02070309020205020404" pitchFamily="49" charset="0"/>
              </a:rPr>
              <a:t>   …</a:t>
            </a:r>
            <a:endParaRPr lang="en-US" altLang="zh-CN" sz="2200" dirty="0">
              <a:latin typeface="Courier New" panose="02070309020205020404" pitchFamily="49" charset="0"/>
            </a:endParaRPr>
          </a:p>
          <a:p>
            <a:pPr lvl="1" algn="just" eaLnBrk="1" hangingPunct="1">
              <a:buNone/>
            </a:pPr>
            <a:r>
              <a:rPr lang="en-US" altLang="zh-CN" sz="2200" dirty="0"/>
              <a:t>      [</a:t>
            </a:r>
            <a:r>
              <a:rPr lang="zh-CN" altLang="en-US" sz="2200" dirty="0"/>
              <a:t>,</a:t>
            </a:r>
            <a:r>
              <a:rPr lang="en-US" altLang="zh-CN" sz="2200" dirty="0"/>
              <a:t>&lt;</a:t>
            </a:r>
            <a:r>
              <a:rPr lang="zh-CN" altLang="en-US" sz="2200" dirty="0"/>
              <a:t>表级完整性约束条件</a:t>
            </a:r>
            <a:r>
              <a:rPr lang="en-US" altLang="zh-CN" sz="2200" dirty="0"/>
              <a:t>&gt; ] </a:t>
            </a:r>
            <a:r>
              <a:rPr lang="zh-CN" altLang="en-US" sz="2200" dirty="0"/>
              <a:t>);</a:t>
            </a:r>
            <a:endParaRPr lang="zh-CN" altLang="en-US" sz="2200" dirty="0"/>
          </a:p>
          <a:p>
            <a:pPr lvl="1" algn="just" eaLnBrk="1" hangingPunct="1"/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表名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/>
              <a:t>：所要定义的基本表的名字</a:t>
            </a:r>
            <a:endParaRPr lang="zh-CN" altLang="en-US" dirty="0"/>
          </a:p>
          <a:p>
            <a:pPr lvl="1" algn="just" eaLnBrk="1" hangingPunct="1"/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列名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/>
              <a:t>：组成该表的各个属性（列）</a:t>
            </a:r>
            <a:endParaRPr lang="zh-CN" altLang="en-US" dirty="0"/>
          </a:p>
          <a:p>
            <a:pPr lvl="1" algn="just" eaLnBrk="1" hangingPunct="1"/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列级完整性约束条件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/>
              <a:t>：涉及相应属性列的完整性约束条件</a:t>
            </a:r>
            <a:endParaRPr lang="zh-CN" altLang="en-US" dirty="0"/>
          </a:p>
          <a:p>
            <a:pPr lvl="1" eaLnBrk="1" hangingPunct="1"/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表级完整性约束条件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/>
              <a:t>：涉及一个或多个属性列的完整性约束条件 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如果完整性约束条件涉及到该表的多个属性列，则必须定义在表级上，否则既可以定义在列级也可以定义在表级。 </a:t>
            </a:r>
            <a:endParaRPr lang="zh-CN" altLang="en-US" dirty="0"/>
          </a:p>
          <a:p>
            <a:pPr eaLnBrk="1" hangingPunct="1">
              <a:lnSpc>
                <a:spcPct val="120000"/>
              </a:lnSpc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学生表</a:t>
            </a:r>
            <a:r>
              <a:rPr lang="en-US" altLang="zh-CN" sz="3600" dirty="0"/>
              <a:t>Student</a:t>
            </a:r>
            <a:endParaRPr lang="en-US" altLang="zh-CN" sz="3600" dirty="0"/>
          </a:p>
        </p:txBody>
      </p:sp>
      <p:sp>
        <p:nvSpPr>
          <p:cNvPr id="36866" name="Rectangle 3"/>
          <p:cNvSpPr>
            <a:spLocks noGrp="1"/>
          </p:cNvSpPr>
          <p:nvPr>
            <p:ph type="body"/>
          </p:nvPr>
        </p:nvSpPr>
        <p:spPr>
          <a:xfrm>
            <a:off x="457200" y="1098550"/>
            <a:ext cx="8867775" cy="4276725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3.5]  </a:t>
            </a:r>
            <a:r>
              <a:rPr lang="zh-CN" altLang="en-US" sz="2400" dirty="0"/>
              <a:t>建立“学生”表</a:t>
            </a:r>
            <a:r>
              <a:rPr lang="en-US" altLang="zh-CN" sz="2400" dirty="0"/>
              <a:t>Student</a:t>
            </a:r>
            <a:r>
              <a:rPr lang="zh-CN" altLang="en-US" sz="2400" dirty="0"/>
              <a:t>。学号是主码，姓名取值唯一。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1800" dirty="0"/>
              <a:t>     </a:t>
            </a:r>
            <a:endParaRPr lang="zh-CN" altLang="en-US" sz="1800" dirty="0"/>
          </a:p>
          <a:p>
            <a:pPr eaLnBrk="1" hangingPunct="1">
              <a:buNone/>
            </a:pPr>
            <a:r>
              <a:rPr lang="en-US" altLang="zh-CN" sz="2400" dirty="0"/>
              <a:t>CREATE TABLE Student          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</a:t>
            </a:r>
            <a:r>
              <a:rPr lang="zh-CN" altLang="en-US" sz="2400" dirty="0"/>
              <a:t>(</a:t>
            </a:r>
            <a:r>
              <a:rPr lang="en-US" altLang="zh-CN" sz="2400" dirty="0"/>
              <a:t>Sno   CHAR</a:t>
            </a:r>
            <a:r>
              <a:rPr lang="zh-CN" altLang="en-US" sz="2400" dirty="0"/>
              <a:t>(</a:t>
            </a:r>
            <a:r>
              <a:rPr lang="en-US" altLang="zh-CN" sz="2400" dirty="0"/>
              <a:t>9</a:t>
            </a:r>
            <a:r>
              <a:rPr lang="zh-CN" altLang="en-US" sz="2400" dirty="0"/>
              <a:t>)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FF"/>
                </a:solidFill>
              </a:rPr>
              <a:t>PRIMARY KEY</a:t>
            </a:r>
            <a:r>
              <a:rPr lang="zh-CN" altLang="en-US" sz="2400" dirty="0"/>
              <a:t>, </a:t>
            </a:r>
            <a:br>
              <a:rPr lang="en-US" altLang="zh-CN" sz="2400" dirty="0"/>
            </a:br>
            <a:r>
              <a:rPr lang="en-US" altLang="zh-CN" sz="2400" dirty="0"/>
              <a:t>                                          </a:t>
            </a:r>
            <a:r>
              <a:rPr lang="en-US" altLang="zh-CN" sz="2000" dirty="0"/>
              <a:t>/* </a:t>
            </a:r>
            <a:r>
              <a:rPr lang="zh-CN" altLang="en-US" sz="2000" dirty="0"/>
              <a:t>列级完整性约束条件</a:t>
            </a:r>
            <a:r>
              <a:rPr lang="en-US" altLang="zh-CN" sz="2000" dirty="0"/>
              <a:t>,Sno</a:t>
            </a:r>
            <a:r>
              <a:rPr lang="zh-CN" altLang="en-US" sz="2000" dirty="0"/>
              <a:t>是主码*</a:t>
            </a:r>
            <a:r>
              <a:rPr lang="en-US" altLang="zh-CN" sz="2000" dirty="0"/>
              <a:t>/        </a:t>
            </a:r>
            <a:r>
              <a:rPr lang="en-US" altLang="zh-CN" sz="2400" dirty="0"/>
              <a:t>          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       </a:t>
            </a:r>
            <a:r>
              <a:rPr lang="en-US" altLang="zh-CN" sz="2400" dirty="0"/>
              <a:t>Sname CHAR</a:t>
            </a:r>
            <a:r>
              <a:rPr lang="zh-CN" altLang="en-US" sz="2400" dirty="0"/>
              <a:t>(</a:t>
            </a:r>
            <a:r>
              <a:rPr lang="en-US" altLang="zh-CN" sz="2400" dirty="0"/>
              <a:t>20</a:t>
            </a:r>
            <a:r>
              <a:rPr lang="zh-CN" altLang="en-US" sz="2400" dirty="0"/>
              <a:t>)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FF"/>
                </a:solidFill>
              </a:rPr>
              <a:t>UNIQUE</a:t>
            </a:r>
            <a:r>
              <a:rPr lang="zh-CN" altLang="en-US" sz="2400" dirty="0"/>
              <a:t>,            </a:t>
            </a:r>
            <a:r>
              <a:rPr lang="zh-CN" altLang="en-US" sz="2000" dirty="0"/>
              <a:t> </a:t>
            </a:r>
            <a:r>
              <a:rPr lang="en-US" altLang="zh-CN" sz="2000" dirty="0"/>
              <a:t>/* Sname</a:t>
            </a:r>
            <a:r>
              <a:rPr lang="zh-CN" altLang="en-US" sz="2000" dirty="0"/>
              <a:t>取唯一值*</a:t>
            </a:r>
            <a:r>
              <a:rPr lang="en-US" altLang="zh-CN" sz="2000" dirty="0"/>
              <a:t>/</a:t>
            </a:r>
            <a:endParaRPr lang="en-US" altLang="zh-CN" sz="2000" dirty="0"/>
          </a:p>
          <a:p>
            <a:pPr eaLnBrk="1" hangingPunct="1">
              <a:buNone/>
            </a:pPr>
            <a:r>
              <a:rPr lang="en-US" altLang="zh-CN" sz="2400" dirty="0"/>
              <a:t>        Ssex    CHAR</a:t>
            </a:r>
            <a:r>
              <a:rPr lang="zh-CN" altLang="en-US" sz="2400" dirty="0"/>
              <a:t>(</a:t>
            </a:r>
            <a:r>
              <a:rPr lang="en-US" altLang="zh-CN" sz="2400" dirty="0"/>
              <a:t>2</a:t>
            </a:r>
            <a:r>
              <a:rPr lang="zh-CN" altLang="en-US" sz="2400" dirty="0"/>
              <a:t>),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Sage   SMALLINT</a:t>
            </a:r>
            <a:r>
              <a:rPr lang="zh-CN" altLang="en-US" sz="2400" dirty="0"/>
              <a:t>,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Sdept  CHAR</a:t>
            </a:r>
            <a:r>
              <a:rPr lang="zh-CN" altLang="en-US" sz="2400" dirty="0"/>
              <a:t>(</a:t>
            </a:r>
            <a:r>
              <a:rPr lang="en-US" altLang="zh-CN" sz="2400" dirty="0"/>
              <a:t>20</a:t>
            </a:r>
            <a:r>
              <a:rPr lang="zh-CN" altLang="en-US" sz="2400" dirty="0"/>
              <a:t>)</a:t>
            </a:r>
            <a:endParaRPr lang="zh-CN" altLang="en-US" sz="2400" dirty="0"/>
          </a:p>
          <a:p>
            <a:pPr eaLnBrk="1" hangingPunct="1">
              <a:buNone/>
            </a:pPr>
            <a:r>
              <a:rPr lang="en-US" altLang="zh-CN" sz="2400" dirty="0"/>
              <a:t>      </a:t>
            </a:r>
            <a:r>
              <a:rPr lang="zh-CN" altLang="en-US" sz="2400" dirty="0"/>
              <a:t>); </a:t>
            </a:r>
            <a:endParaRPr lang="zh-CN" altLang="en-US" sz="2400" dirty="0"/>
          </a:p>
        </p:txBody>
      </p:sp>
      <p:sp>
        <p:nvSpPr>
          <p:cNvPr id="36868" name="AutoShape 7"/>
          <p:cNvSpPr/>
          <p:nvPr/>
        </p:nvSpPr>
        <p:spPr>
          <a:xfrm>
            <a:off x="6156325" y="1595438"/>
            <a:ext cx="914400" cy="609600"/>
          </a:xfrm>
          <a:prstGeom prst="wedgeRoundRectCallout">
            <a:avLst>
              <a:gd name="adj1" fmla="val -151287"/>
              <a:gd name="adj2" fmla="val 79306"/>
              <a:gd name="adj3" fmla="val 16667"/>
            </a:avLst>
          </a:prstGeom>
          <a:gradFill rotWithShape="1">
            <a:gsLst>
              <a:gs pos="0">
                <a:srgbClr val="CCFFFF">
                  <a:alpha val="73000"/>
                </a:srgbClr>
              </a:gs>
              <a:gs pos="100000">
                <a:srgbClr val="B9CC4A"/>
              </a:gs>
            </a:gsLst>
            <a:lin ang="5400000" scaled="1"/>
            <a:tileRect/>
          </a:gradFill>
          <a:ln w="25400" cap="flat" cmpd="sng">
            <a:solidFill>
              <a:srgbClr val="FF99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marL="342900" indent="-342900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主码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AutoShape 7"/>
          <p:cNvSpPr/>
          <p:nvPr/>
        </p:nvSpPr>
        <p:spPr>
          <a:xfrm>
            <a:off x="6156325" y="3700463"/>
            <a:ext cx="1079500" cy="609600"/>
          </a:xfrm>
          <a:prstGeom prst="wedgeRoundRectCallout">
            <a:avLst>
              <a:gd name="adj1" fmla="val -196079"/>
              <a:gd name="adj2" fmla="val -87884"/>
              <a:gd name="adj3" fmla="val 16667"/>
            </a:avLst>
          </a:prstGeom>
          <a:gradFill rotWithShape="1">
            <a:gsLst>
              <a:gs pos="0">
                <a:srgbClr val="CCFFFF">
                  <a:alpha val="73000"/>
                </a:srgbClr>
              </a:gs>
              <a:gs pos="100000">
                <a:srgbClr val="B9CC4A"/>
              </a:gs>
            </a:gsLst>
            <a:lin ang="5400000" scaled="1"/>
            <a:tileRect/>
          </a:gradFill>
          <a:ln w="25400" cap="flat" cmpd="sng">
            <a:solidFill>
              <a:srgbClr val="FF99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marL="342900" indent="-342900" algn="ctr"/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UNIQUE</a:t>
            </a:r>
            <a:endParaRPr lang="en-US" altLang="zh-CN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ctr"/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约束</a:t>
            </a:r>
            <a:endParaRPr lang="zh-CN" altLang="en-US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课程表</a:t>
            </a:r>
            <a:r>
              <a:rPr lang="en-US" altLang="zh-CN" sz="3600" dirty="0"/>
              <a:t>Course</a:t>
            </a:r>
            <a:endParaRPr lang="en-US" altLang="zh-CN" sz="3600" dirty="0"/>
          </a:p>
        </p:txBody>
      </p:sp>
      <p:sp>
        <p:nvSpPr>
          <p:cNvPr id="37890" name="Rectangle 3"/>
          <p:cNvSpPr>
            <a:spLocks noGrp="1"/>
          </p:cNvSpPr>
          <p:nvPr>
            <p:ph type="body"/>
          </p:nvPr>
        </p:nvSpPr>
        <p:spPr>
          <a:xfrm>
            <a:off x="107950" y="1098550"/>
            <a:ext cx="9036050" cy="44958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3.6 ]</a:t>
            </a:r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</a:rPr>
              <a:t>建立一个“课程”表</a:t>
            </a:r>
            <a:r>
              <a:rPr lang="en-US" altLang="zh-CN" sz="2400" dirty="0"/>
              <a:t>Course</a:t>
            </a:r>
            <a:endParaRPr lang="en-US" altLang="zh-CN" sz="2400" dirty="0"/>
          </a:p>
          <a:p>
            <a:pPr eaLnBrk="1" hangingPunct="1"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CREATE TABLE  Course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  </a:t>
            </a:r>
            <a:r>
              <a:rPr lang="en-US" altLang="zh-CN" sz="2400" dirty="0"/>
              <a:t>  </a:t>
            </a:r>
            <a:r>
              <a:rPr lang="zh-CN" altLang="en-US" sz="2400" dirty="0"/>
              <a:t> (</a:t>
            </a:r>
            <a:r>
              <a:rPr lang="en-US" altLang="zh-CN" sz="2400" dirty="0"/>
              <a:t>Cno       CHAR</a:t>
            </a:r>
            <a:r>
              <a:rPr lang="zh-CN" altLang="en-US" sz="2400" dirty="0"/>
              <a:t>(</a:t>
            </a:r>
            <a:r>
              <a:rPr lang="en-US" altLang="zh-CN" sz="2400" dirty="0"/>
              <a:t>4</a:t>
            </a:r>
            <a:r>
              <a:rPr lang="zh-CN" altLang="en-US" sz="2400" dirty="0"/>
              <a:t>)</a:t>
            </a:r>
            <a:r>
              <a:rPr lang="en-US" altLang="zh-CN" sz="2400" dirty="0"/>
              <a:t> PRIMARY KEY</a:t>
            </a:r>
            <a:r>
              <a:rPr lang="zh-CN" altLang="en-US" sz="2400" dirty="0"/>
              <a:t>,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	</a:t>
            </a:r>
            <a:r>
              <a:rPr lang="zh-CN" altLang="en-US" sz="2400" dirty="0"/>
              <a:t> </a:t>
            </a:r>
            <a:r>
              <a:rPr lang="en-US" altLang="zh-CN" sz="2400" dirty="0"/>
              <a:t>Cname  CHAR</a:t>
            </a:r>
            <a:r>
              <a:rPr lang="zh-CN" altLang="en-US" sz="2400" dirty="0"/>
              <a:t>(</a:t>
            </a:r>
            <a:r>
              <a:rPr lang="en-US" altLang="zh-CN" sz="2400" dirty="0"/>
              <a:t>40</a:t>
            </a:r>
            <a:r>
              <a:rPr lang="zh-CN" altLang="en-US" sz="2400" dirty="0"/>
              <a:t>),            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         </a:t>
            </a:r>
            <a:r>
              <a:rPr lang="en-US" altLang="zh-CN" sz="2400" dirty="0"/>
              <a:t>	</a:t>
            </a:r>
            <a:r>
              <a:rPr lang="zh-CN" altLang="en-US" sz="2400" dirty="0"/>
              <a:t> </a:t>
            </a:r>
            <a:r>
              <a:rPr lang="en-US" altLang="zh-CN" sz="2400" dirty="0"/>
              <a:t>Cpno     CHAR</a:t>
            </a:r>
            <a:r>
              <a:rPr lang="zh-CN" altLang="en-US" sz="2400" dirty="0"/>
              <a:t>(</a:t>
            </a:r>
            <a:r>
              <a:rPr lang="en-US" altLang="zh-CN" sz="2400" dirty="0"/>
              <a:t>4</a:t>
            </a:r>
            <a:r>
              <a:rPr lang="zh-CN" altLang="en-US" sz="2400" dirty="0"/>
              <a:t>),               	                      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            </a:t>
            </a:r>
            <a:r>
              <a:rPr lang="en-US" altLang="zh-CN" sz="2400" dirty="0"/>
              <a:t>Ccredit  SMALLINT</a:t>
            </a:r>
            <a:r>
              <a:rPr lang="zh-CN" altLang="en-US" sz="2400" dirty="0"/>
              <a:t>，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            </a:t>
            </a:r>
            <a:r>
              <a:rPr lang="en-US" altLang="zh-CN" sz="2400" dirty="0"/>
              <a:t>FOREIGN KEY </a:t>
            </a:r>
            <a:r>
              <a:rPr lang="zh-CN" altLang="en-US" sz="2400" dirty="0"/>
              <a:t>(</a:t>
            </a:r>
            <a:r>
              <a:rPr lang="en-US" altLang="zh-CN" sz="2400" dirty="0"/>
              <a:t>Cpno</a:t>
            </a:r>
            <a:r>
              <a:rPr lang="zh-CN" altLang="en-US" sz="2400" dirty="0"/>
              <a:t>)</a:t>
            </a:r>
            <a:r>
              <a:rPr lang="en-US" altLang="zh-CN" sz="2400" dirty="0"/>
              <a:t> REFERENCES  Course</a:t>
            </a:r>
            <a:r>
              <a:rPr lang="zh-CN" altLang="en-US" sz="2400" dirty="0"/>
              <a:t>(</a:t>
            </a:r>
            <a:r>
              <a:rPr lang="en-US" altLang="zh-CN" sz="2400" dirty="0"/>
              <a:t>Cno</a:t>
            </a:r>
            <a:r>
              <a:rPr lang="zh-CN" altLang="en-US" sz="2400" dirty="0"/>
              <a:t>)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</a:t>
            </a:r>
            <a:r>
              <a:rPr lang="zh-CN" altLang="en-US" sz="2400" dirty="0"/>
              <a:t>   )</a:t>
            </a:r>
            <a:r>
              <a:rPr lang="en-US" altLang="zh-CN" sz="2400" dirty="0"/>
              <a:t>; </a:t>
            </a:r>
            <a:endParaRPr lang="en-US" altLang="zh-CN" sz="2400" dirty="0"/>
          </a:p>
        </p:txBody>
      </p:sp>
      <p:sp>
        <p:nvSpPr>
          <p:cNvPr id="37892" name="AutoShape 6"/>
          <p:cNvSpPr/>
          <p:nvPr/>
        </p:nvSpPr>
        <p:spPr>
          <a:xfrm>
            <a:off x="5867400" y="2565400"/>
            <a:ext cx="1008063" cy="528638"/>
          </a:xfrm>
          <a:prstGeom prst="wedgeRoundRectCallout">
            <a:avLst>
              <a:gd name="adj1" fmla="val -211301"/>
              <a:gd name="adj2" fmla="val 58407"/>
              <a:gd name="adj3" fmla="val 16667"/>
            </a:avLst>
          </a:prstGeom>
          <a:gradFill rotWithShape="1">
            <a:gsLst>
              <a:gs pos="0">
                <a:srgbClr val="C4F2D2"/>
              </a:gs>
              <a:gs pos="100000">
                <a:srgbClr val="F6FDF8"/>
              </a:gs>
            </a:gsLst>
            <a:lin ang="5400000" scaled="1"/>
            <a:tileRect/>
          </a:gradFill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marL="342900" indent="-342900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先修课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3" name="AutoShape 8"/>
          <p:cNvSpPr/>
          <p:nvPr/>
        </p:nvSpPr>
        <p:spPr>
          <a:xfrm>
            <a:off x="4714875" y="4586288"/>
            <a:ext cx="2447925" cy="1008062"/>
          </a:xfrm>
          <a:prstGeom prst="wedgeRoundRectCallout">
            <a:avLst>
              <a:gd name="adj1" fmla="val -58755"/>
              <a:gd name="adj2" fmla="val -83856"/>
              <a:gd name="adj3" fmla="val 16667"/>
            </a:avLst>
          </a:prstGeom>
          <a:gradFill rotWithShape="1">
            <a:gsLst>
              <a:gs pos="0">
                <a:srgbClr val="C4F2D2"/>
              </a:gs>
              <a:gs pos="100000">
                <a:srgbClr val="E9FAEE"/>
              </a:gs>
            </a:gsLst>
            <a:lin ang="5400000" scaled="1"/>
            <a:tileRect/>
          </a:gradFill>
          <a:ln w="25400" cap="flat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marL="342900" indent="-34290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Cpno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是外码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   被参照表是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Course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   被参照列是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Cno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  <p:bldP spid="3789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学生选课表</a:t>
            </a:r>
            <a:r>
              <a:rPr lang="en-US" altLang="zh-CN" sz="3600" dirty="0"/>
              <a:t>SC</a:t>
            </a:r>
            <a:endParaRPr lang="en-US" altLang="zh-CN" sz="3600" dirty="0"/>
          </a:p>
        </p:txBody>
      </p:sp>
      <p:sp>
        <p:nvSpPr>
          <p:cNvPr id="38914" name="Rectangle 3"/>
          <p:cNvSpPr>
            <a:spLocks noGrp="1"/>
          </p:cNvSpPr>
          <p:nvPr>
            <p:ph type="body"/>
          </p:nvPr>
        </p:nvSpPr>
        <p:spPr>
          <a:xfrm>
            <a:off x="457200" y="1098550"/>
            <a:ext cx="8229600" cy="4854575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3.7]  </a:t>
            </a:r>
            <a:r>
              <a:rPr lang="zh-CN" altLang="en-US" sz="2400" dirty="0">
                <a:latin typeface="宋体" panose="02010600030101010101" pitchFamily="2" charset="-122"/>
              </a:rPr>
              <a:t>建立一个学生选课表</a:t>
            </a:r>
            <a:r>
              <a:rPr lang="en-US" altLang="zh-CN" sz="2400" dirty="0"/>
              <a:t>SC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eaLnBrk="1" hangingPunct="1">
              <a:buNone/>
            </a:pPr>
            <a:r>
              <a:rPr lang="zh-CN" altLang="en-US" sz="2200" dirty="0"/>
              <a:t> 	</a:t>
            </a:r>
            <a:r>
              <a:rPr lang="en-US" altLang="zh-CN" sz="2200" dirty="0"/>
              <a:t>CREATE TABLE  SC</a:t>
            </a:r>
            <a:endParaRPr lang="en-US" altLang="zh-CN" sz="2200" dirty="0"/>
          </a:p>
          <a:p>
            <a:pPr eaLnBrk="1" hangingPunct="1">
              <a:buNone/>
            </a:pPr>
            <a:r>
              <a:rPr lang="en-US" altLang="zh-CN" sz="2200" dirty="0"/>
              <a:t>          </a:t>
            </a:r>
            <a:r>
              <a:rPr lang="zh-CN" altLang="en-US" sz="2200" dirty="0"/>
              <a:t>(</a:t>
            </a:r>
            <a:r>
              <a:rPr lang="en-US" altLang="zh-CN" sz="2200" dirty="0"/>
              <a:t>Sno  CHAR</a:t>
            </a:r>
            <a:r>
              <a:rPr lang="zh-CN" altLang="en-US" sz="2200" dirty="0"/>
              <a:t>(</a:t>
            </a:r>
            <a:r>
              <a:rPr lang="en-US" altLang="zh-CN" sz="2200" dirty="0"/>
              <a:t>9</a:t>
            </a:r>
            <a:r>
              <a:rPr lang="zh-CN" altLang="en-US" sz="2200" dirty="0"/>
              <a:t>), </a:t>
            </a:r>
            <a:endParaRPr lang="zh-CN" altLang="en-US" sz="2200" dirty="0"/>
          </a:p>
          <a:p>
            <a:pPr eaLnBrk="1" hangingPunct="1">
              <a:buNone/>
            </a:pPr>
            <a:r>
              <a:rPr lang="zh-CN" altLang="en-US" sz="2200" dirty="0"/>
              <a:t>           </a:t>
            </a:r>
            <a:r>
              <a:rPr lang="en-US" altLang="zh-CN" sz="2200" dirty="0"/>
              <a:t>Cno  CHAR</a:t>
            </a:r>
            <a:r>
              <a:rPr lang="zh-CN" altLang="en-US" sz="2200" dirty="0"/>
              <a:t>(</a:t>
            </a:r>
            <a:r>
              <a:rPr lang="en-US" altLang="zh-CN" sz="2200" dirty="0"/>
              <a:t>4</a:t>
            </a:r>
            <a:r>
              <a:rPr lang="zh-CN" altLang="en-US" sz="2200" dirty="0"/>
              <a:t>),  </a:t>
            </a:r>
            <a:endParaRPr lang="zh-CN" altLang="en-US" sz="2200" dirty="0"/>
          </a:p>
          <a:p>
            <a:pPr eaLnBrk="1" hangingPunct="1">
              <a:buNone/>
            </a:pPr>
            <a:r>
              <a:rPr lang="zh-CN" altLang="en-US" sz="2200" dirty="0"/>
              <a:t>           </a:t>
            </a:r>
            <a:r>
              <a:rPr lang="en-US" altLang="zh-CN" sz="2200" dirty="0"/>
              <a:t>Grade  SMALLINT</a:t>
            </a:r>
            <a:r>
              <a:rPr lang="zh-CN" altLang="en-US" sz="2200" dirty="0"/>
              <a:t>，</a:t>
            </a:r>
            <a:endParaRPr lang="zh-CN" altLang="en-US" sz="2200" dirty="0"/>
          </a:p>
          <a:p>
            <a:pPr eaLnBrk="1" hangingPunct="1">
              <a:buNone/>
            </a:pPr>
            <a:r>
              <a:rPr lang="zh-CN" altLang="en-US" sz="2200" dirty="0"/>
              <a:t>           </a:t>
            </a:r>
            <a:r>
              <a:rPr lang="en-US" altLang="zh-CN" sz="2200" dirty="0"/>
              <a:t>PRIMARY KEY </a:t>
            </a:r>
            <a:r>
              <a:rPr lang="zh-CN" altLang="en-US" sz="2200" dirty="0"/>
              <a:t>(</a:t>
            </a:r>
            <a:r>
              <a:rPr lang="en-US" altLang="zh-CN" sz="2200" dirty="0"/>
              <a:t>Sno</a:t>
            </a:r>
            <a:r>
              <a:rPr lang="zh-CN" altLang="en-US" sz="2200" dirty="0"/>
              <a:t>,</a:t>
            </a:r>
            <a:r>
              <a:rPr lang="en-US" altLang="zh-CN" sz="2200" dirty="0"/>
              <a:t>Cno</a:t>
            </a:r>
            <a:r>
              <a:rPr lang="zh-CN" altLang="en-US" sz="2200" dirty="0"/>
              <a:t>),  </a:t>
            </a:r>
            <a:endParaRPr lang="zh-CN" altLang="en-US" sz="2200" dirty="0"/>
          </a:p>
          <a:p>
            <a:pPr eaLnBrk="1" hangingPunct="1">
              <a:buNone/>
            </a:pPr>
            <a:r>
              <a:rPr lang="zh-CN" altLang="en-US" sz="1800" dirty="0"/>
              <a:t>                          </a:t>
            </a:r>
            <a:r>
              <a:rPr lang="en-US" altLang="zh-CN" sz="1800" dirty="0"/>
              <a:t>/* </a:t>
            </a:r>
            <a:r>
              <a:rPr lang="zh-CN" altLang="en-US" sz="1800" dirty="0"/>
              <a:t>主码由两个属性构成，必须作为表级完整性进行定义*</a:t>
            </a:r>
            <a:r>
              <a:rPr lang="en-US" altLang="zh-CN" sz="1800" dirty="0"/>
              <a:t>/</a:t>
            </a:r>
            <a:endParaRPr lang="en-US" altLang="zh-CN" sz="1800" dirty="0"/>
          </a:p>
          <a:p>
            <a:pPr eaLnBrk="1" hangingPunct="1">
              <a:buNone/>
            </a:pPr>
            <a:r>
              <a:rPr lang="en-US" altLang="zh-CN" sz="2200" dirty="0"/>
              <a:t>      </a:t>
            </a:r>
            <a:r>
              <a:rPr lang="zh-CN" altLang="en-US" sz="2200" dirty="0"/>
              <a:t>     </a:t>
            </a:r>
            <a:r>
              <a:rPr lang="en-US" altLang="zh-CN" sz="2200" dirty="0"/>
              <a:t>FOREIGN KEY </a:t>
            </a:r>
            <a:r>
              <a:rPr lang="zh-CN" altLang="en-US" sz="2200" dirty="0"/>
              <a:t>(</a:t>
            </a:r>
            <a:r>
              <a:rPr lang="en-US" altLang="zh-CN" sz="2200" dirty="0"/>
              <a:t>Sno</a:t>
            </a:r>
            <a:r>
              <a:rPr lang="zh-CN" altLang="en-US" sz="2200" dirty="0"/>
              <a:t>)</a:t>
            </a:r>
            <a:r>
              <a:rPr lang="en-US" altLang="zh-CN" sz="2200" dirty="0"/>
              <a:t> REFERENCES Student</a:t>
            </a:r>
            <a:r>
              <a:rPr lang="zh-CN" altLang="en-US" sz="2200" dirty="0"/>
              <a:t>(</a:t>
            </a:r>
            <a:r>
              <a:rPr lang="en-US" altLang="zh-CN" sz="2200" dirty="0"/>
              <a:t>Sno</a:t>
            </a:r>
            <a:r>
              <a:rPr lang="zh-CN" altLang="en-US" sz="2200" dirty="0"/>
              <a:t>),</a:t>
            </a:r>
            <a:endParaRPr lang="zh-CN" altLang="en-US" sz="2200" dirty="0"/>
          </a:p>
          <a:p>
            <a:pPr eaLnBrk="1" hangingPunct="1">
              <a:buNone/>
            </a:pPr>
            <a:r>
              <a:rPr lang="zh-CN" altLang="en-US" sz="1800" dirty="0"/>
              <a:t>                         </a:t>
            </a:r>
            <a:r>
              <a:rPr lang="en-US" altLang="zh-CN" sz="1800" dirty="0"/>
              <a:t>/* </a:t>
            </a:r>
            <a:r>
              <a:rPr lang="zh-CN" altLang="en-US" sz="1800" dirty="0"/>
              <a:t>表级完整性约束条件，</a:t>
            </a:r>
            <a:r>
              <a:rPr lang="en-US" altLang="zh-CN" sz="1800" dirty="0"/>
              <a:t>Sno</a:t>
            </a:r>
            <a:r>
              <a:rPr lang="zh-CN" altLang="en-US" sz="1800" dirty="0"/>
              <a:t>是外码，被参照表是</a:t>
            </a:r>
            <a:r>
              <a:rPr lang="en-US" altLang="zh-CN" sz="1800" dirty="0"/>
              <a:t>Student */</a:t>
            </a:r>
            <a:endParaRPr lang="en-US" altLang="zh-CN" sz="1800" dirty="0"/>
          </a:p>
          <a:p>
            <a:pPr eaLnBrk="1" hangingPunct="1">
              <a:buNone/>
            </a:pPr>
            <a:r>
              <a:rPr lang="en-US" altLang="zh-CN" sz="2200" dirty="0"/>
              <a:t>      </a:t>
            </a:r>
            <a:r>
              <a:rPr lang="zh-CN" altLang="en-US" sz="2200" dirty="0"/>
              <a:t>     </a:t>
            </a:r>
            <a:r>
              <a:rPr lang="en-US" altLang="zh-CN" sz="2200" dirty="0"/>
              <a:t>FOREIGN KEY </a:t>
            </a:r>
            <a:r>
              <a:rPr lang="zh-CN" altLang="en-US" sz="2200" dirty="0"/>
              <a:t>(</a:t>
            </a:r>
            <a:r>
              <a:rPr lang="en-US" altLang="zh-CN" sz="2200" dirty="0"/>
              <a:t>Cno</a:t>
            </a:r>
            <a:r>
              <a:rPr lang="zh-CN" altLang="en-US" sz="2200" dirty="0"/>
              <a:t>)</a:t>
            </a:r>
            <a:r>
              <a:rPr lang="en-US" altLang="zh-CN" sz="2200" dirty="0"/>
              <a:t>REFERENCES Course</a:t>
            </a:r>
            <a:r>
              <a:rPr lang="zh-CN" altLang="en-US" sz="2200" dirty="0"/>
              <a:t>(</a:t>
            </a:r>
            <a:r>
              <a:rPr lang="en-US" altLang="zh-CN" sz="2200" dirty="0"/>
              <a:t>Cno</a:t>
            </a:r>
            <a:r>
              <a:rPr lang="zh-CN" altLang="en-US" sz="2200" dirty="0"/>
              <a:t>)</a:t>
            </a:r>
            <a:endParaRPr lang="zh-CN" altLang="en-US" sz="2200" dirty="0"/>
          </a:p>
          <a:p>
            <a:pPr eaLnBrk="1" hangingPunct="1">
              <a:buNone/>
            </a:pPr>
            <a:r>
              <a:rPr lang="en-US" altLang="zh-CN" sz="1800" dirty="0"/>
              <a:t>                          /* </a:t>
            </a:r>
            <a:r>
              <a:rPr lang="zh-CN" altLang="en-US" sz="1800" dirty="0"/>
              <a:t>表级完整性约束条件， </a:t>
            </a:r>
            <a:r>
              <a:rPr lang="en-US" altLang="zh-CN" sz="1800" dirty="0"/>
              <a:t>Cno</a:t>
            </a:r>
            <a:r>
              <a:rPr lang="zh-CN" altLang="en-US" sz="1800" dirty="0"/>
              <a:t>是外码，被参照表是</a:t>
            </a:r>
            <a:r>
              <a:rPr lang="en-US" altLang="zh-CN" sz="1800" dirty="0"/>
              <a:t>Course*/</a:t>
            </a:r>
            <a:endParaRPr lang="en-US" altLang="zh-CN" sz="1800" dirty="0"/>
          </a:p>
          <a:p>
            <a:pPr eaLnBrk="1" hangingPunct="1">
              <a:buNone/>
            </a:pPr>
            <a:r>
              <a:rPr lang="zh-CN" altLang="en-US" sz="2200" dirty="0"/>
              <a:t>        )</a:t>
            </a:r>
            <a:r>
              <a:rPr lang="en-US" altLang="zh-CN" sz="2200" dirty="0"/>
              <a:t>; </a:t>
            </a:r>
            <a:endParaRPr lang="en-US" altLang="zh-CN" sz="22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2. </a:t>
            </a:r>
            <a:r>
              <a:rPr lang="zh-CN" altLang="en-US" sz="3600" dirty="0"/>
              <a:t>数据类型</a:t>
            </a:r>
            <a:endParaRPr lang="zh-CN" altLang="en-US" sz="3600" dirty="0"/>
          </a:p>
        </p:txBody>
      </p:sp>
      <p:sp>
        <p:nvSpPr>
          <p:cNvPr id="39938" name="Rectangle 3"/>
          <p:cNvSpPr>
            <a:spLocks noGrp="1"/>
          </p:cNvSpPr>
          <p:nvPr>
            <p:ph type="body"/>
          </p:nvPr>
        </p:nvSpPr>
        <p:spPr>
          <a:xfrm>
            <a:off x="519113" y="1268413"/>
            <a:ext cx="8229600" cy="4983162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4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中域的概念用</a:t>
            </a:r>
            <a:r>
              <a:rPr lang="zh-CN" altLang="en-US" dirty="0">
                <a:solidFill>
                  <a:srgbClr val="FF00FF"/>
                </a:solidFill>
              </a:rPr>
              <a:t>数据类型</a:t>
            </a:r>
            <a:r>
              <a:rPr lang="zh-CN" altLang="en-US" dirty="0"/>
              <a:t>来实现</a:t>
            </a:r>
            <a:endParaRPr lang="zh-CN" altLang="en-US" dirty="0"/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定义表的属性时需要指明其数据类型及长度 </a:t>
            </a:r>
            <a:endParaRPr lang="zh-CN" altLang="en-US" dirty="0"/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选用哪种数据类型 </a:t>
            </a:r>
            <a:endParaRPr lang="zh-CN" altLang="en-US" dirty="0"/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/>
              <a:t>取值范围 </a:t>
            </a:r>
            <a:endParaRPr lang="zh-CN" altLang="en-US" dirty="0"/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/>
              <a:t>要做哪些运算 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2"/>
          <p:cNvSpPr>
            <a:spLocks noGrp="1"/>
          </p:cNvSpPr>
          <p:nvPr>
            <p:ph type="title"/>
          </p:nvPr>
        </p:nvSpPr>
        <p:spPr>
          <a:xfrm>
            <a:off x="914400" y="188913"/>
            <a:ext cx="7391400" cy="563562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数据类型（续）</a:t>
            </a:r>
            <a:endParaRPr lang="en-US" altLang="zh-CN" sz="3600" dirty="0"/>
          </a:p>
        </p:txBody>
      </p:sp>
      <p:graphicFrame>
        <p:nvGraphicFramePr>
          <p:cNvPr id="40963" name="Group 3"/>
          <p:cNvGraphicFramePr>
            <a:graphicFrameLocks noGrp="1"/>
          </p:cNvGraphicFramePr>
          <p:nvPr>
            <p:ph idx="1"/>
          </p:nvPr>
        </p:nvGraphicFramePr>
        <p:xfrm>
          <a:off x="571500" y="981075"/>
          <a:ext cx="8126413" cy="5243513"/>
        </p:xfrm>
        <a:graphic>
          <a:graphicData uri="http://schemas.openxmlformats.org/drawingml/2006/table">
            <a:tbl>
              <a:tblPr/>
              <a:tblGrid>
                <a:gridCol w="3136900"/>
                <a:gridCol w="4989513"/>
              </a:tblGrid>
              <a:tr h="304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数据类型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含义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,CHARACTER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长度为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的定长字符串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CHARACTERVARYING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最大长度为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的变长字符串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CLOB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字符串大对象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BLOB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二进制大对象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INTEGER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长整数（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字节）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SMALLINT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短整数（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字节）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BIGINT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大整数（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字节）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NUMERIC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定点数，由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位数字（不包括符号、小数点）组成，小数后面有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位数字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DECIMAL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DEC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同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NUMERIC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REAL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取决于机器精度的单精度浮点数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DOUBLE PRECISION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取决于机器精度的双精度浮点数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可选精度的浮点数，精度至少为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位数字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逻辑布尔量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日期，包含年、月、日，格式为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YYYY-MM-DD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TIME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时间，包含一日的时、分、秒，格式为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HH:MM:SS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TIMESTAMP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时间戳类型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INTERVAL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时间间隔类型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3. </a:t>
            </a:r>
            <a:r>
              <a:rPr lang="zh-CN" altLang="en-US" sz="3600" dirty="0"/>
              <a:t>模式与表</a:t>
            </a:r>
            <a:endParaRPr lang="zh-CN" altLang="en-US" sz="3600" dirty="0"/>
          </a:p>
        </p:txBody>
      </p:sp>
      <p:sp>
        <p:nvSpPr>
          <p:cNvPr id="41986" name="Rectangle 3"/>
          <p:cNvSpPr>
            <a:spLocks noGrp="1"/>
          </p:cNvSpPr>
          <p:nvPr>
            <p:ph type="body"/>
          </p:nvPr>
        </p:nvSpPr>
        <p:spPr>
          <a:xfrm>
            <a:off x="457200" y="1123950"/>
            <a:ext cx="8229600" cy="485457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</a:pPr>
            <a:r>
              <a:rPr lang="zh-CN" altLang="en-US" dirty="0"/>
              <a:t>每一个基本表都属于某一个模式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一个模式包含多个基本表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定义基本表所属模式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方法一：在表名中明显地给出模式名 </a:t>
            </a:r>
            <a:endParaRPr lang="zh-CN" altLang="en-US" dirty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Create table</a:t>
            </a:r>
            <a:r>
              <a:rPr lang="zh-CN" altLang="en-US" sz="2400" dirty="0"/>
              <a:t>"</a:t>
            </a:r>
            <a:r>
              <a:rPr lang="en-US" altLang="zh-CN" sz="2400" dirty="0"/>
              <a:t>S-T</a:t>
            </a:r>
            <a:r>
              <a:rPr lang="zh-CN" altLang="en-US" sz="2400" dirty="0"/>
              <a:t>"</a:t>
            </a:r>
            <a:r>
              <a:rPr lang="en-US" altLang="zh-CN" sz="2400" dirty="0"/>
              <a:t>.Student</a:t>
            </a:r>
            <a:r>
              <a:rPr lang="zh-CN" altLang="en-US" sz="2400" dirty="0"/>
              <a:t>(</a:t>
            </a:r>
            <a:r>
              <a:rPr lang="en-US" altLang="zh-CN" sz="2400" dirty="0"/>
              <a:t>......</a:t>
            </a:r>
            <a:r>
              <a:rPr lang="zh-CN" altLang="en-US" sz="2400" dirty="0"/>
              <a:t>)</a:t>
            </a:r>
            <a:r>
              <a:rPr lang="en-US" altLang="zh-CN" sz="2400" dirty="0"/>
              <a:t>;     </a:t>
            </a:r>
            <a:r>
              <a:rPr lang="en-US" altLang="zh-CN" dirty="0"/>
              <a:t>/*</a:t>
            </a:r>
            <a:r>
              <a:rPr lang="zh-CN" altLang="en-US" dirty="0"/>
              <a:t>模式名为 </a:t>
            </a:r>
            <a:r>
              <a:rPr lang="en-US" altLang="zh-CN" dirty="0"/>
              <a:t>S-T*/</a:t>
            </a:r>
            <a:endParaRPr lang="en-US" altLang="zh-CN" dirty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Create table </a:t>
            </a:r>
            <a:r>
              <a:rPr lang="zh-CN" altLang="en-US" sz="2400" dirty="0"/>
              <a:t>"</a:t>
            </a:r>
            <a:r>
              <a:rPr lang="en-US" altLang="zh-CN" sz="2400" dirty="0"/>
              <a:t>S-T</a:t>
            </a:r>
            <a:r>
              <a:rPr lang="zh-CN" altLang="en-US" sz="2400" dirty="0"/>
              <a:t>"</a:t>
            </a:r>
            <a:r>
              <a:rPr lang="en-US" altLang="zh-CN" sz="2400" dirty="0"/>
              <a:t>.Cource</a:t>
            </a:r>
            <a:r>
              <a:rPr lang="zh-CN" altLang="en-US" sz="2400" dirty="0"/>
              <a:t>(</a:t>
            </a:r>
            <a:r>
              <a:rPr lang="en-US" altLang="zh-CN" sz="2400" dirty="0"/>
              <a:t>......</a:t>
            </a:r>
            <a:r>
              <a:rPr lang="zh-CN" altLang="en-US" sz="2400" dirty="0"/>
              <a:t>)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Create table </a:t>
            </a:r>
            <a:r>
              <a:rPr lang="zh-CN" altLang="en-US" sz="2400" dirty="0"/>
              <a:t>"</a:t>
            </a:r>
            <a:r>
              <a:rPr lang="en-US" altLang="zh-CN" sz="2400" dirty="0"/>
              <a:t>S-T</a:t>
            </a:r>
            <a:r>
              <a:rPr lang="zh-CN" altLang="en-US" sz="2400" dirty="0"/>
              <a:t>"</a:t>
            </a:r>
            <a:r>
              <a:rPr lang="en-US" altLang="zh-CN" sz="2400" dirty="0"/>
              <a:t>.SC</a:t>
            </a:r>
            <a:r>
              <a:rPr lang="zh-CN" altLang="en-US" sz="2400" dirty="0"/>
              <a:t>(</a:t>
            </a:r>
            <a:r>
              <a:rPr lang="en-US" altLang="zh-CN" sz="2400" dirty="0"/>
              <a:t>......</a:t>
            </a:r>
            <a:r>
              <a:rPr lang="zh-CN" altLang="en-US" sz="2400" dirty="0"/>
              <a:t>)</a:t>
            </a:r>
            <a:r>
              <a:rPr lang="en-US" altLang="zh-CN" sz="2400" dirty="0"/>
              <a:t>; 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方法二：在创建模式语句中同时创建表 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方法三：设置所属的模式 </a:t>
            </a:r>
            <a:endParaRPr lang="zh-CN" altLang="en-US" dirty="0"/>
          </a:p>
          <a:p>
            <a:pPr eaLnBrk="1" hangingPunct="1">
              <a:lnSpc>
                <a:spcPct val="80000"/>
              </a:lnSpc>
              <a:buChar char="n"/>
            </a:pP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模式与表（续）</a:t>
            </a:r>
            <a:endParaRPr lang="zh-CN" altLang="en-US" sz="3600" dirty="0"/>
          </a:p>
        </p:txBody>
      </p:sp>
      <p:sp>
        <p:nvSpPr>
          <p:cNvPr id="43010" name="Rectangle 3"/>
          <p:cNvSpPr>
            <a:spLocks noGrp="1"/>
          </p:cNvSpPr>
          <p:nvPr>
            <p:ph type="body"/>
          </p:nvPr>
        </p:nvSpPr>
        <p:spPr>
          <a:xfrm>
            <a:off x="385763" y="1098550"/>
            <a:ext cx="8434387" cy="459422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</a:pPr>
            <a:r>
              <a:rPr lang="zh-CN" altLang="en-US" dirty="0"/>
              <a:t>创建基本表（其他数据库对象也一样）时，若没有指定模式，系统根据</a:t>
            </a:r>
            <a:r>
              <a:rPr lang="zh-CN" altLang="en-US" dirty="0">
                <a:solidFill>
                  <a:srgbClr val="FF00FF"/>
                </a:solidFill>
              </a:rPr>
              <a:t>搜索路径</a:t>
            </a:r>
            <a:r>
              <a:rPr lang="zh-CN" altLang="en-US" dirty="0"/>
              <a:t>来确定该对象所属的模式 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关系数据库管理系统会使用模式列表中</a:t>
            </a:r>
            <a:r>
              <a:rPr lang="zh-CN" altLang="en-US" dirty="0">
                <a:solidFill>
                  <a:srgbClr val="FF00FF"/>
                </a:solidFill>
              </a:rPr>
              <a:t>第一个存在的模式</a:t>
            </a:r>
            <a:r>
              <a:rPr lang="zh-CN" altLang="en-US" dirty="0"/>
              <a:t>作为数据库对象的模式名 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若搜索路径中的模式名都不存在，系统将给出错误 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显示当前的搜索路径： </a:t>
            </a:r>
            <a:r>
              <a:rPr lang="en-US" altLang="zh-CN" dirty="0"/>
              <a:t>SHOW search_path; 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搜索路径的当前默认值是：</a:t>
            </a:r>
            <a:r>
              <a:rPr lang="en-US" altLang="zh-CN" dirty="0"/>
              <a:t>$user</a:t>
            </a:r>
            <a:r>
              <a:rPr lang="zh-CN" altLang="en-US" dirty="0"/>
              <a:t>， </a:t>
            </a:r>
            <a:r>
              <a:rPr lang="en-US" altLang="zh-CN" dirty="0"/>
              <a:t>PUBLIC</a:t>
            </a:r>
            <a:r>
              <a:rPr lang="en-US" altLang="zh-CN" sz="2800" dirty="0"/>
              <a:t> 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6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SQL</a:t>
            </a:r>
            <a:r>
              <a:rPr lang="zh-CN" altLang="en-US" sz="3600" dirty="0"/>
              <a:t>概述（续）</a:t>
            </a:r>
            <a:endParaRPr lang="zh-CN" altLang="en-US" sz="3600" dirty="0"/>
          </a:p>
        </p:txBody>
      </p:sp>
      <p:sp>
        <p:nvSpPr>
          <p:cNvPr id="6147" name="Rectangle 1027"/>
          <p:cNvSpPr>
            <a:spLocks noGrp="1"/>
          </p:cNvSpPr>
          <p:nvPr>
            <p:ph type="body"/>
          </p:nvPr>
        </p:nvSpPr>
        <p:spPr>
          <a:xfrm>
            <a:off x="827088" y="1339850"/>
            <a:ext cx="7859712" cy="4854575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7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3.1.1  SQL </a:t>
            </a:r>
            <a:r>
              <a:rPr lang="zh-CN" altLang="en-US" dirty="0">
                <a:solidFill>
                  <a:srgbClr val="00B050"/>
                </a:solidFill>
              </a:rPr>
              <a:t>的产生与发展</a:t>
            </a:r>
            <a:endParaRPr lang="zh-CN" altLang="en-US" dirty="0">
              <a:solidFill>
                <a:srgbClr val="00B050"/>
              </a:solidFill>
            </a:endParaRPr>
          </a:p>
          <a:p>
            <a:pPr marL="0" indent="0" eaLnBrk="1" hangingPunct="1">
              <a:lnSpc>
                <a:spcPct val="170000"/>
              </a:lnSpc>
              <a:buNone/>
            </a:pPr>
            <a:r>
              <a:rPr lang="en-US" altLang="zh-CN" dirty="0"/>
              <a:t>3.1.2  SQL</a:t>
            </a:r>
            <a:r>
              <a:rPr lang="zh-CN" altLang="en-US" dirty="0"/>
              <a:t>的特点</a:t>
            </a:r>
            <a:endParaRPr lang="zh-CN" altLang="en-US" dirty="0"/>
          </a:p>
          <a:p>
            <a:pPr marL="0" indent="0" eaLnBrk="1" hangingPunct="1">
              <a:lnSpc>
                <a:spcPct val="170000"/>
              </a:lnSpc>
              <a:buNone/>
            </a:pPr>
            <a:r>
              <a:rPr lang="en-US" altLang="zh-CN" dirty="0"/>
              <a:t>3.1.3  SQL</a:t>
            </a:r>
            <a:r>
              <a:rPr lang="zh-CN" altLang="en-US" dirty="0"/>
              <a:t>的基本概念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模式与表（续）</a:t>
            </a:r>
            <a:endParaRPr lang="zh-CN" altLang="en-US" sz="3600" dirty="0"/>
          </a:p>
        </p:txBody>
      </p:sp>
      <p:sp>
        <p:nvSpPr>
          <p:cNvPr id="44034" name="Rectangle 3"/>
          <p:cNvSpPr>
            <a:spLocks noGrp="1"/>
          </p:cNvSpPr>
          <p:nvPr>
            <p:ph type="body"/>
          </p:nvPr>
        </p:nvSpPr>
        <p:spPr>
          <a:xfrm>
            <a:off x="323850" y="1125538"/>
            <a:ext cx="8229600" cy="485457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40000"/>
              </a:lnSpc>
            </a:pPr>
            <a:r>
              <a:rPr lang="zh-CN" altLang="en-US" dirty="0"/>
              <a:t>数据库管理员用户可以设置搜索路径，然后定义基本表 </a:t>
            </a:r>
            <a:endParaRPr lang="zh-CN" altLang="en-US" dirty="0"/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en-US" sz="2600" dirty="0"/>
              <a:t>   </a:t>
            </a:r>
            <a:r>
              <a:rPr lang="zh-CN" altLang="en-US" sz="2400" dirty="0"/>
              <a:t>  </a:t>
            </a:r>
            <a:r>
              <a:rPr lang="en-US" altLang="zh-CN" sz="2400" dirty="0">
                <a:solidFill>
                  <a:srgbClr val="FF00FF"/>
                </a:solidFill>
              </a:rPr>
              <a:t>SET search_path TO </a:t>
            </a:r>
            <a:r>
              <a:rPr lang="zh-CN" altLang="en-US" sz="2400" dirty="0"/>
              <a:t>"</a:t>
            </a:r>
            <a:r>
              <a:rPr lang="en-US" altLang="zh-CN" sz="2400" dirty="0"/>
              <a:t>S-T</a:t>
            </a:r>
            <a:r>
              <a:rPr lang="zh-CN" altLang="en-US" sz="2400" dirty="0"/>
              <a:t>",</a:t>
            </a:r>
            <a:r>
              <a:rPr lang="en-US" altLang="zh-CN" sz="2400" dirty="0"/>
              <a:t>PUBLIC</a:t>
            </a:r>
            <a:r>
              <a:rPr lang="zh-CN" altLang="en-US" sz="2400" dirty="0"/>
              <a:t>;</a:t>
            </a:r>
            <a:endParaRPr lang="zh-CN" altLang="en-US" sz="2400" dirty="0"/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Create table Student</a:t>
            </a:r>
            <a:r>
              <a:rPr lang="zh-CN" altLang="en-US" sz="2400" dirty="0"/>
              <a:t>(</a:t>
            </a:r>
            <a:r>
              <a:rPr lang="en-US" altLang="zh-CN" sz="2400" dirty="0"/>
              <a:t>......</a:t>
            </a:r>
            <a:r>
              <a:rPr lang="zh-CN" altLang="en-US" sz="2400" dirty="0"/>
              <a:t>)</a:t>
            </a:r>
            <a:r>
              <a:rPr lang="en-US" altLang="zh-CN" sz="2400" dirty="0"/>
              <a:t>;   </a:t>
            </a:r>
            <a:endParaRPr lang="en-US" altLang="zh-CN" sz="2400" dirty="0"/>
          </a:p>
          <a:p>
            <a:pPr lvl="1" eaLnBrk="1" hangingPunct="1">
              <a:lnSpc>
                <a:spcPct val="170000"/>
              </a:lnSpc>
              <a:buNone/>
            </a:pPr>
            <a:r>
              <a:rPr lang="zh-CN" altLang="en-US" dirty="0"/>
              <a:t>结果建立了</a:t>
            </a:r>
            <a:r>
              <a:rPr lang="en-US" altLang="zh-CN" dirty="0"/>
              <a:t>S-T.Student</a:t>
            </a:r>
            <a:r>
              <a:rPr lang="zh-CN" altLang="en-US" dirty="0"/>
              <a:t>基本表。</a:t>
            </a:r>
            <a:endParaRPr lang="zh-CN" altLang="en-US" dirty="0"/>
          </a:p>
          <a:p>
            <a:pPr lvl="1" eaLnBrk="1" hangingPunct="1">
              <a:lnSpc>
                <a:spcPct val="170000"/>
              </a:lnSpc>
              <a:buNone/>
            </a:pPr>
            <a:r>
              <a:rPr lang="zh-CN" altLang="en-US" dirty="0"/>
              <a:t>关系数据库管理系统发现搜索路径中第一个模式名</a:t>
            </a:r>
            <a:r>
              <a:rPr lang="en-US" altLang="zh-CN" dirty="0"/>
              <a:t>S-T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 eaLnBrk="1" hangingPunct="1">
              <a:lnSpc>
                <a:spcPct val="170000"/>
              </a:lnSpc>
              <a:buNone/>
            </a:pPr>
            <a:r>
              <a:rPr lang="zh-CN" altLang="en-US" dirty="0"/>
              <a:t>就把该模式作为基本表</a:t>
            </a:r>
            <a:r>
              <a:rPr lang="en-US" altLang="zh-CN" dirty="0"/>
              <a:t>Student</a:t>
            </a:r>
            <a:r>
              <a:rPr lang="zh-CN" altLang="en-US" dirty="0"/>
              <a:t>所属的模式。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4. </a:t>
            </a:r>
            <a:r>
              <a:rPr lang="zh-CN" altLang="en-US" sz="3600" dirty="0"/>
              <a:t>修改基本表</a:t>
            </a:r>
            <a:endParaRPr lang="zh-CN" altLang="en-US" sz="3600" dirty="0"/>
          </a:p>
        </p:txBody>
      </p:sp>
      <p:sp>
        <p:nvSpPr>
          <p:cNvPr id="45058" name="Rectangle 3"/>
          <p:cNvSpPr>
            <a:spLocks noGrp="1"/>
          </p:cNvSpPr>
          <p:nvPr>
            <p:ph type="body"/>
          </p:nvPr>
        </p:nvSpPr>
        <p:spPr>
          <a:xfrm>
            <a:off x="539750" y="1268413"/>
            <a:ext cx="8785225" cy="395922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ALTER TABLE &lt;</a:t>
            </a:r>
            <a:r>
              <a:rPr lang="zh-CN" altLang="en-US" sz="2400" dirty="0"/>
              <a:t>表名</a:t>
            </a:r>
            <a:r>
              <a:rPr lang="en-US" altLang="zh-CN" sz="2400" dirty="0"/>
              <a:t>&gt;</a:t>
            </a:r>
            <a:endParaRPr lang="en-US" altLang="zh-CN" sz="2400" dirty="0"/>
          </a:p>
          <a:p>
            <a:pPr marL="0" lvl="2" indent="0">
              <a:lnSpc>
                <a:spcPct val="150000"/>
              </a:lnSpc>
              <a:buClr>
                <a:schemeClr val="hlink"/>
              </a:buClr>
              <a:buNone/>
            </a:pPr>
            <a:r>
              <a:rPr lang="en-US" altLang="zh-CN" sz="2200" dirty="0"/>
              <a:t>[ ADD[COLUMN] &lt;</a:t>
            </a:r>
            <a:r>
              <a:rPr lang="zh-CN" altLang="en-US" sz="2200" dirty="0"/>
              <a:t>新列名</a:t>
            </a:r>
            <a:r>
              <a:rPr lang="en-US" altLang="zh-CN" sz="2200" dirty="0"/>
              <a:t>&gt; &lt;</a:t>
            </a:r>
            <a:r>
              <a:rPr lang="zh-CN" altLang="en-US" sz="2200" dirty="0"/>
              <a:t>数据类型</a:t>
            </a:r>
            <a:r>
              <a:rPr lang="en-US" altLang="zh-CN" sz="2200" dirty="0"/>
              <a:t>&gt; [ </a:t>
            </a:r>
            <a:r>
              <a:rPr lang="zh-CN" altLang="en-US" sz="2200" dirty="0"/>
              <a:t>完整性约束 </a:t>
            </a:r>
            <a:r>
              <a:rPr lang="en-US" altLang="zh-CN" sz="2200" dirty="0"/>
              <a:t>] ]</a:t>
            </a:r>
            <a:endParaRPr lang="en-US" altLang="zh-CN" sz="22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dirty="0"/>
              <a:t>[ ADD &lt;</a:t>
            </a:r>
            <a:r>
              <a:rPr lang="zh-CN" altLang="en-US" sz="2200" dirty="0"/>
              <a:t>表级完整性约束</a:t>
            </a:r>
            <a:r>
              <a:rPr lang="en-US" altLang="zh-CN" sz="2200" dirty="0"/>
              <a:t>&gt;]</a:t>
            </a:r>
            <a:endParaRPr lang="en-US" altLang="zh-CN" sz="18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dirty="0"/>
              <a:t>[ DROP [ COLUMN ] &lt;</a:t>
            </a:r>
            <a:r>
              <a:rPr lang="zh-CN" altLang="en-US" sz="2200" dirty="0"/>
              <a:t>列名</a:t>
            </a:r>
            <a:r>
              <a:rPr lang="en-US" altLang="zh-CN" sz="2200" dirty="0"/>
              <a:t>&gt; [CASCADE| RESTRICT] ]</a:t>
            </a:r>
            <a:endParaRPr lang="en-US" altLang="zh-CN" sz="18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dirty="0"/>
              <a:t>[ DROP CONSTRAINT&lt;</a:t>
            </a:r>
            <a:r>
              <a:rPr lang="zh-CN" altLang="en-US" sz="2200" dirty="0"/>
              <a:t>完整性约束名</a:t>
            </a:r>
            <a:r>
              <a:rPr lang="en-US" altLang="zh-CN" sz="2200" dirty="0"/>
              <a:t>&gt;[ RESTRICT | CASCADE ]</a:t>
            </a:r>
            <a:r>
              <a:rPr lang="en-US" altLang="zh-CN" sz="2400" dirty="0"/>
              <a:t> ]</a:t>
            </a:r>
            <a:endParaRPr lang="en-US" altLang="zh-CN" sz="20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dirty="0"/>
              <a:t>[ALTER COLUMN &lt;</a:t>
            </a:r>
            <a:r>
              <a:rPr lang="zh-CN" altLang="en-US" sz="2200" dirty="0"/>
              <a:t>列名</a:t>
            </a:r>
            <a:r>
              <a:rPr lang="en-US" altLang="zh-CN" sz="2200" dirty="0"/>
              <a:t>&gt;&lt;</a:t>
            </a:r>
            <a:r>
              <a:rPr lang="zh-CN" altLang="en-US" sz="2200" dirty="0"/>
              <a:t>数据类型</a:t>
            </a:r>
            <a:r>
              <a:rPr lang="en-US" altLang="zh-CN" sz="2200" dirty="0"/>
              <a:t>&gt;</a:t>
            </a:r>
            <a:r>
              <a:rPr lang="en-US" altLang="zh-CN" sz="2400" dirty="0"/>
              <a:t> ] </a:t>
            </a:r>
            <a:r>
              <a:rPr lang="zh-CN" altLang="en-US" sz="2200" dirty="0"/>
              <a:t>;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修改基本表（续）</a:t>
            </a:r>
            <a:endParaRPr lang="zh-CN" altLang="en-US" sz="3600" dirty="0"/>
          </a:p>
        </p:txBody>
      </p:sp>
      <p:sp>
        <p:nvSpPr>
          <p:cNvPr id="46082" name="内容占位符 2"/>
          <p:cNvSpPr>
            <a:spLocks noGrp="1"/>
          </p:cNvSpPr>
          <p:nvPr>
            <p:ph idx="4294967295"/>
          </p:nvPr>
        </p:nvSpPr>
        <p:spPr>
          <a:xfrm>
            <a:off x="457200" y="1054100"/>
            <a:ext cx="8229600" cy="489585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  <a:buChar char="n"/>
            </a:pPr>
            <a:r>
              <a:rPr lang="en-US" altLang="zh-CN" sz="2400" dirty="0"/>
              <a:t>&lt;</a:t>
            </a:r>
            <a:r>
              <a:rPr lang="zh-CN" altLang="en-US" sz="2400" dirty="0"/>
              <a:t>表名</a:t>
            </a:r>
            <a:r>
              <a:rPr lang="en-US" altLang="zh-CN" sz="2400" dirty="0"/>
              <a:t>&gt;</a:t>
            </a:r>
            <a:r>
              <a:rPr lang="zh-CN" altLang="en-US" sz="2400" dirty="0"/>
              <a:t>是要修改的基本表</a:t>
            </a:r>
            <a:endParaRPr lang="zh-CN" altLang="en-US" sz="2000" dirty="0"/>
          </a:p>
          <a:p>
            <a:pPr eaLnBrk="1" hangingPunct="1">
              <a:lnSpc>
                <a:spcPct val="120000"/>
              </a:lnSpc>
              <a:buChar char="n"/>
            </a:pPr>
            <a:r>
              <a:rPr lang="en-US" altLang="zh-CN" sz="2400" dirty="0">
                <a:solidFill>
                  <a:srgbClr val="FF00FF"/>
                </a:solidFill>
              </a:rPr>
              <a:t>ADD</a:t>
            </a:r>
            <a:r>
              <a:rPr lang="zh-CN" altLang="en-US" sz="2400" dirty="0"/>
              <a:t>子句用于增加新列、新的列级完整性约束条件和新的表级完整性约束条件</a:t>
            </a:r>
            <a:endParaRPr lang="zh-CN" altLang="en-US" sz="2000" dirty="0"/>
          </a:p>
          <a:p>
            <a:pPr eaLnBrk="1" hangingPunct="1">
              <a:lnSpc>
                <a:spcPct val="120000"/>
              </a:lnSpc>
              <a:buChar char="n"/>
            </a:pPr>
            <a:r>
              <a:rPr lang="en-US" altLang="zh-CN" sz="2400" dirty="0">
                <a:solidFill>
                  <a:srgbClr val="FF00FF"/>
                </a:solidFill>
              </a:rPr>
              <a:t>DROP COLUMN</a:t>
            </a:r>
            <a:r>
              <a:rPr lang="zh-CN" altLang="en-US" sz="2400" dirty="0"/>
              <a:t>子句用于删除表中的列</a:t>
            </a:r>
            <a:endParaRPr lang="zh-CN" altLang="en-US" sz="20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/>
              <a:t>如果指定了</a:t>
            </a:r>
            <a:r>
              <a:rPr lang="en-US" altLang="zh-CN" sz="2000" dirty="0"/>
              <a:t>CASCADE</a:t>
            </a:r>
            <a:r>
              <a:rPr lang="zh-CN" altLang="en-US" sz="2000" dirty="0"/>
              <a:t>短语，则自动删除引用了该列的其他对象</a:t>
            </a:r>
            <a:endParaRPr lang="zh-CN" altLang="en-US" sz="18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/>
              <a:t>如果指定了</a:t>
            </a:r>
            <a:r>
              <a:rPr lang="en-US" altLang="zh-CN" sz="2000" dirty="0"/>
              <a:t>RESTRICT</a:t>
            </a:r>
            <a:r>
              <a:rPr lang="zh-CN" altLang="en-US" sz="2000" dirty="0"/>
              <a:t>短语，则如果该列被其他对象引用，关系数据库管理系统将拒绝删除该列</a:t>
            </a:r>
            <a:endParaRPr lang="zh-CN" altLang="en-US" sz="1800" dirty="0"/>
          </a:p>
          <a:p>
            <a:pPr eaLnBrk="1" hangingPunct="1">
              <a:lnSpc>
                <a:spcPct val="120000"/>
              </a:lnSpc>
              <a:buChar char="n"/>
            </a:pPr>
            <a:r>
              <a:rPr lang="en-US" altLang="zh-CN" sz="2400" dirty="0">
                <a:solidFill>
                  <a:srgbClr val="FF00FF"/>
                </a:solidFill>
              </a:rPr>
              <a:t>DROP CONSTRAINT</a:t>
            </a:r>
            <a:r>
              <a:rPr lang="zh-CN" altLang="en-US" sz="2400" dirty="0"/>
              <a:t>子句用于删除指定的完整性约束条件</a:t>
            </a:r>
            <a:endParaRPr lang="zh-CN" altLang="en-US" sz="2000" dirty="0"/>
          </a:p>
          <a:p>
            <a:pPr eaLnBrk="1" hangingPunct="1">
              <a:lnSpc>
                <a:spcPct val="120000"/>
              </a:lnSpc>
              <a:buChar char="n"/>
            </a:pPr>
            <a:r>
              <a:rPr lang="en-US" altLang="zh-CN" sz="2400" dirty="0">
                <a:solidFill>
                  <a:srgbClr val="FF00FF"/>
                </a:solidFill>
              </a:rPr>
              <a:t>ALTER COLUMN</a:t>
            </a:r>
            <a:r>
              <a:rPr lang="zh-CN" altLang="en-US" sz="2400" dirty="0"/>
              <a:t>子句用于修改原有的列定义，包括修改列名和数据类型</a:t>
            </a:r>
            <a:endParaRPr lang="zh-CN" altLang="en-US" sz="2000" dirty="0"/>
          </a:p>
          <a:p>
            <a:pPr eaLnBrk="1" hangingPunct="1">
              <a:buChar char="n"/>
            </a:pPr>
            <a:endParaRPr lang="zh-CN" altLang="en-US" sz="1800" b="0" dirty="0"/>
          </a:p>
          <a:p>
            <a:pPr eaLnBrk="1" hangingPunct="1">
              <a:buChar char="n"/>
            </a:pPr>
            <a:endParaRPr lang="zh-CN" altLang="en-US" sz="1600" b="0" dirty="0"/>
          </a:p>
          <a:p>
            <a:pPr eaLnBrk="1" hangingPunct="1">
              <a:buChar char="n"/>
            </a:pPr>
            <a:endParaRPr lang="zh-CN" altLang="en-US" sz="1600" b="0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修改基本表（续）</a:t>
            </a:r>
            <a:endParaRPr lang="zh-CN" altLang="en-US" sz="3600" dirty="0"/>
          </a:p>
        </p:txBody>
      </p:sp>
      <p:sp>
        <p:nvSpPr>
          <p:cNvPr id="47106" name="Rectangle 3"/>
          <p:cNvSpPr>
            <a:spLocks noGrp="1"/>
          </p:cNvSpPr>
          <p:nvPr>
            <p:ph type="body"/>
          </p:nvPr>
        </p:nvSpPr>
        <p:spPr>
          <a:xfrm>
            <a:off x="0" y="1098550"/>
            <a:ext cx="8820150" cy="5097463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3.8] </a:t>
            </a:r>
            <a:r>
              <a:rPr lang="zh-CN" altLang="en-US" sz="2400" dirty="0"/>
              <a:t>向</a:t>
            </a:r>
            <a:r>
              <a:rPr lang="en-US" altLang="zh-CN" sz="2400" dirty="0"/>
              <a:t>Student</a:t>
            </a:r>
            <a:r>
              <a:rPr lang="zh-CN" altLang="en-US" sz="2400" dirty="0"/>
              <a:t>表增加</a:t>
            </a:r>
            <a:r>
              <a:rPr lang="zh-CN" altLang="en-US" sz="2400" dirty="0">
                <a:latin typeface="Courier New" panose="02070309020205020404" pitchFamily="49" charset="0"/>
              </a:rPr>
              <a:t>“</a:t>
            </a:r>
            <a:r>
              <a:rPr lang="zh-CN" altLang="en-US" sz="2400" dirty="0"/>
              <a:t>入学时间</a:t>
            </a:r>
            <a:r>
              <a:rPr lang="zh-CN" altLang="en-US" sz="2400" dirty="0">
                <a:latin typeface="Courier New" panose="02070309020205020404" pitchFamily="49" charset="0"/>
              </a:rPr>
              <a:t>”</a:t>
            </a:r>
            <a:r>
              <a:rPr lang="zh-CN" altLang="en-US" sz="2400" dirty="0"/>
              <a:t>列，其数据类型为日期型</a:t>
            </a:r>
            <a:endParaRPr lang="en-US" altLang="zh-CN" sz="2400" dirty="0"/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None/>
            </a:pPr>
            <a:endParaRPr lang="zh-CN" altLang="en-US" sz="2400" dirty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000" dirty="0"/>
              <a:t>     </a:t>
            </a:r>
            <a:r>
              <a:rPr lang="en-US" altLang="zh-CN" dirty="0"/>
              <a:t>ALTER TABLE Student ADD S_entrance DATE</a:t>
            </a:r>
            <a:r>
              <a:rPr lang="zh-CN" altLang="en-US" dirty="0"/>
              <a:t>;</a:t>
            </a:r>
            <a:endParaRPr lang="en-US" altLang="zh-CN" dirty="0"/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None/>
            </a:pPr>
            <a:endParaRPr lang="en-US" altLang="zh-CN" b="0" dirty="0"/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dirty="0"/>
              <a:t>不管基本表中原来是否已有数据，新增加的列一律为空值</a:t>
            </a:r>
            <a:r>
              <a:rPr lang="zh-CN" altLang="en-US" b="0" dirty="0">
                <a:latin typeface="Courier New" panose="02070309020205020404" pitchFamily="49" charset="0"/>
              </a:rPr>
              <a:t> </a:t>
            </a:r>
            <a:endParaRPr lang="zh-CN" altLang="en-US" b="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修改基本表（续）</a:t>
            </a:r>
            <a:endParaRPr lang="zh-CN" altLang="en-US" sz="3600" dirty="0"/>
          </a:p>
        </p:txBody>
      </p:sp>
      <p:sp>
        <p:nvSpPr>
          <p:cNvPr id="48130" name="Rectangle 3"/>
          <p:cNvSpPr>
            <a:spLocks noGrp="1"/>
          </p:cNvSpPr>
          <p:nvPr>
            <p:ph type="body"/>
          </p:nvPr>
        </p:nvSpPr>
        <p:spPr>
          <a:xfrm>
            <a:off x="323850" y="1098550"/>
            <a:ext cx="8362950" cy="5097463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3.9]</a:t>
            </a:r>
            <a:r>
              <a:rPr lang="zh-CN" altLang="en-US" sz="2400" dirty="0"/>
              <a:t> 将年龄的数据类型由字符型（假设原来的数据类型是字符型）改为整数。</a:t>
            </a:r>
            <a:endParaRPr lang="zh-CN" altLang="en-US" sz="2400" dirty="0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000" dirty="0"/>
              <a:t>    		</a:t>
            </a:r>
            <a:r>
              <a:rPr lang="en-US" altLang="zh-CN" sz="2400" dirty="0"/>
              <a:t>ALTER TABLE Student ALTER COLUMN Sage INT</a:t>
            </a:r>
            <a:r>
              <a:rPr lang="zh-CN" altLang="en-US" sz="2400" dirty="0"/>
              <a:t>;</a:t>
            </a:r>
            <a:endParaRPr lang="en-US" altLang="zh-CN" sz="2400" dirty="0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None/>
            </a:pPr>
            <a:endParaRPr lang="zh-CN" altLang="en-US" sz="2400" dirty="0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3.10]</a:t>
            </a:r>
            <a:r>
              <a:rPr lang="zh-CN" altLang="en-US" sz="2400" dirty="0"/>
              <a:t> 增加课程名称必须取唯一值的约束条件。</a:t>
            </a:r>
            <a:endParaRPr lang="zh-CN" altLang="en-US" sz="2400" dirty="0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000" dirty="0"/>
              <a:t>    		</a:t>
            </a:r>
            <a:r>
              <a:rPr lang="en-US" altLang="zh-CN" sz="2400" dirty="0"/>
              <a:t>ALTER TABLE Course ADD UNIQUE</a:t>
            </a:r>
            <a:r>
              <a:rPr lang="zh-CN" altLang="en-US" sz="2400" dirty="0"/>
              <a:t>(</a:t>
            </a:r>
            <a:r>
              <a:rPr lang="en-US" altLang="zh-CN" sz="2400" dirty="0"/>
              <a:t>Cname</a:t>
            </a:r>
            <a:r>
              <a:rPr lang="zh-CN" altLang="en-US" sz="2400" dirty="0"/>
              <a:t>)</a:t>
            </a:r>
            <a:r>
              <a:rPr lang="en-US" altLang="zh-CN" sz="2400" dirty="0"/>
              <a:t>; 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5. </a:t>
            </a:r>
            <a:r>
              <a:rPr lang="zh-CN" altLang="en-US" sz="3600" dirty="0"/>
              <a:t>删除基本表 </a:t>
            </a:r>
            <a:endParaRPr lang="zh-CN" altLang="en-US" sz="3600" dirty="0"/>
          </a:p>
        </p:txBody>
      </p:sp>
      <p:sp>
        <p:nvSpPr>
          <p:cNvPr id="49154" name="Rectangle 3"/>
          <p:cNvSpPr>
            <a:spLocks noGrp="1"/>
          </p:cNvSpPr>
          <p:nvPr>
            <p:ph type="body"/>
          </p:nvPr>
        </p:nvSpPr>
        <p:spPr>
          <a:xfrm>
            <a:off x="457200" y="1196975"/>
            <a:ext cx="8534400" cy="512762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dirty="0"/>
              <a:t>DROP TABLE &lt;</a:t>
            </a:r>
            <a:r>
              <a:rPr lang="zh-CN" altLang="en-US" dirty="0"/>
              <a:t>表名</a:t>
            </a:r>
            <a:r>
              <a:rPr lang="en-US" altLang="zh-CN" dirty="0"/>
              <a:t>&gt;</a:t>
            </a:r>
            <a:r>
              <a:rPr lang="zh-CN" altLang="en-US" dirty="0"/>
              <a:t>［</a:t>
            </a:r>
            <a:r>
              <a:rPr lang="en-US" altLang="zh-CN" dirty="0"/>
              <a:t>RESTRICT| CASCADE</a:t>
            </a:r>
            <a:r>
              <a:rPr lang="zh-CN" altLang="en-US" dirty="0"/>
              <a:t>］</a:t>
            </a:r>
            <a:r>
              <a:rPr lang="en-US" altLang="zh-CN" dirty="0"/>
              <a:t>;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RESTRICT</a:t>
            </a:r>
            <a:r>
              <a:rPr lang="zh-CN" altLang="en-US" dirty="0"/>
              <a:t>：删除表是有限制的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欲删除的基本表不能被其他表的约束所引用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如果存在依赖该表的对象，则此表不能被删除</a:t>
            </a:r>
            <a:endParaRPr lang="zh-CN" altLang="en-US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CASCADE</a:t>
            </a:r>
            <a:r>
              <a:rPr lang="zh-CN" altLang="en-US" dirty="0"/>
              <a:t>：删除该表没有限制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在删除基本表的同时，相关的依赖对象一起删除 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删除基本表（续）</a:t>
            </a:r>
            <a:endParaRPr lang="en-US" altLang="zh-CN" sz="3600" dirty="0"/>
          </a:p>
        </p:txBody>
      </p:sp>
      <p:sp>
        <p:nvSpPr>
          <p:cNvPr id="50178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en-US" altLang="zh-CN" sz="2400" dirty="0"/>
              <a:t>    [</a:t>
            </a:r>
            <a:r>
              <a:rPr lang="zh-CN" altLang="en-US" sz="2400" dirty="0"/>
              <a:t>例</a:t>
            </a:r>
            <a:r>
              <a:rPr lang="en-US" altLang="zh-CN" sz="2400" dirty="0"/>
              <a:t>3.11]  </a:t>
            </a:r>
            <a:r>
              <a:rPr lang="zh-CN" altLang="en-US" sz="2400" dirty="0"/>
              <a:t>删除</a:t>
            </a:r>
            <a:r>
              <a:rPr lang="en-US" altLang="zh-CN" sz="2400" dirty="0"/>
              <a:t>Student</a:t>
            </a:r>
            <a:r>
              <a:rPr lang="zh-CN" altLang="en-US" sz="2400" dirty="0"/>
              <a:t>表</a:t>
            </a:r>
            <a:endParaRPr lang="zh-CN" altLang="en-US" sz="2400" dirty="0"/>
          </a:p>
          <a:p>
            <a:pPr lvl="1" eaLnBrk="1" hangingPunct="1">
              <a:lnSpc>
                <a:spcPct val="160000"/>
              </a:lnSpc>
              <a:buNone/>
            </a:pPr>
            <a:r>
              <a:rPr lang="zh-CN" altLang="en-US" dirty="0"/>
              <a:t>     </a:t>
            </a:r>
            <a:r>
              <a:rPr lang="en-US" altLang="zh-CN" dirty="0"/>
              <a:t>DROP TABLE  Student  CASCADE;</a:t>
            </a:r>
            <a:endParaRPr lang="en-US" altLang="zh-CN" dirty="0"/>
          </a:p>
          <a:p>
            <a:pPr lvl="1" eaLnBrk="1" hangingPunct="1">
              <a:lnSpc>
                <a:spcPct val="160000"/>
              </a:lnSpc>
            </a:pPr>
            <a:r>
              <a:rPr lang="zh-CN" altLang="en-US" dirty="0"/>
              <a:t>基本表定义被删除，数据被删除</a:t>
            </a:r>
            <a:endParaRPr lang="zh-CN" altLang="en-US" dirty="0"/>
          </a:p>
          <a:p>
            <a:pPr lvl="1" eaLnBrk="1" hangingPunct="1">
              <a:lnSpc>
                <a:spcPct val="160000"/>
              </a:lnSpc>
            </a:pPr>
            <a:r>
              <a:rPr lang="zh-CN" altLang="en-US" dirty="0"/>
              <a:t>表上建立的索引、视图、触发器等一般也将被删除 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删除基本表（续）</a:t>
            </a:r>
            <a:endParaRPr lang="zh-CN" altLang="en-US" sz="3600" dirty="0"/>
          </a:p>
        </p:txBody>
      </p:sp>
      <p:sp>
        <p:nvSpPr>
          <p:cNvPr id="51202" name="Rectangle 3"/>
          <p:cNvSpPr>
            <a:spLocks noGrp="1"/>
          </p:cNvSpPr>
          <p:nvPr>
            <p:ph type="body"/>
          </p:nvPr>
        </p:nvSpPr>
        <p:spPr>
          <a:xfrm>
            <a:off x="107950" y="1098550"/>
            <a:ext cx="9036050" cy="5427663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3.12 ]</a:t>
            </a:r>
            <a:r>
              <a:rPr lang="zh-CN" altLang="en-US" sz="2400" dirty="0"/>
              <a:t>若表上建有视图，选择</a:t>
            </a:r>
            <a:r>
              <a:rPr lang="en-US" altLang="zh-CN" sz="2400" dirty="0"/>
              <a:t>RESTRICT</a:t>
            </a:r>
            <a:r>
              <a:rPr lang="zh-CN" altLang="en-US" sz="2400" dirty="0"/>
              <a:t>时表不能删除;选择</a:t>
            </a:r>
            <a:r>
              <a:rPr lang="en-US" altLang="zh-CN" sz="2400" dirty="0"/>
              <a:t>CASCADE</a:t>
            </a:r>
            <a:r>
              <a:rPr lang="zh-CN" altLang="en-US" sz="2400" dirty="0"/>
              <a:t>时可以删除表，视图也自动删除。	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  <a:buNone/>
            </a:pPr>
            <a:endParaRPr lang="en-US" altLang="zh-CN" sz="20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CREATE VIEW IS_Student      </a:t>
            </a:r>
            <a:endParaRPr lang="en-US" altLang="zh-CN" sz="20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AS </a:t>
            </a:r>
            <a:endParaRPr lang="en-US" altLang="zh-CN" sz="20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000" dirty="0"/>
              <a:t>	    SELECT Sno</a:t>
            </a:r>
            <a:r>
              <a:rPr lang="zh-CN" altLang="en-US" sz="2000" dirty="0"/>
              <a:t>,</a:t>
            </a:r>
            <a:r>
              <a:rPr lang="en-US" altLang="zh-CN" sz="2000" dirty="0"/>
              <a:t>Sname</a:t>
            </a:r>
            <a:r>
              <a:rPr lang="zh-CN" altLang="en-US" sz="2000" dirty="0"/>
              <a:t>,</a:t>
            </a:r>
            <a:r>
              <a:rPr lang="en-US" altLang="zh-CN" sz="2000" dirty="0"/>
              <a:t>Sage</a:t>
            </a:r>
            <a:endParaRPr lang="en-US" altLang="zh-CN" sz="20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000" dirty="0"/>
              <a:t>	    FROM  Student</a:t>
            </a:r>
            <a:endParaRPr lang="en-US" altLang="zh-CN" sz="20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000" dirty="0"/>
              <a:t>    	    WHERE Sdept='IS'</a:t>
            </a:r>
            <a:r>
              <a:rPr lang="zh-CN" altLang="en-US" sz="2000" dirty="0"/>
              <a:t>;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  <a:buNone/>
            </a:pPr>
            <a:endParaRPr lang="zh-CN" altLang="en-US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000" dirty="0"/>
              <a:t>	    </a:t>
            </a:r>
            <a:r>
              <a:rPr lang="en-US" altLang="zh-CN" sz="2000" dirty="0"/>
              <a:t>DROP TABLE Student RESTRICT;   </a:t>
            </a:r>
            <a:endParaRPr lang="en-US" altLang="zh-CN" sz="20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000" dirty="0"/>
              <a:t> --</a:t>
            </a:r>
            <a:r>
              <a:rPr lang="en-US" altLang="zh-CN" sz="2000" dirty="0">
                <a:solidFill>
                  <a:srgbClr val="FF00FF"/>
                </a:solidFill>
              </a:rPr>
              <a:t>ERROR</a:t>
            </a:r>
            <a:r>
              <a:rPr lang="en-US" altLang="zh-CN" sz="2000" dirty="0"/>
              <a:t>: cannot drop table Student because other objects depend on it</a:t>
            </a:r>
            <a:endParaRPr lang="en-US" altLang="zh-CN" sz="2000" dirty="0"/>
          </a:p>
          <a:p>
            <a:pPr eaLnBrk="1" hangingPunct="1">
              <a:buNone/>
            </a:pPr>
            <a:r>
              <a:rPr lang="en-US" altLang="zh-CN" sz="2400" dirty="0"/>
              <a:t>	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删除基本表（续）</a:t>
            </a:r>
            <a:endParaRPr lang="zh-CN" altLang="en-US" sz="3600" dirty="0"/>
          </a:p>
        </p:txBody>
      </p:sp>
      <p:sp>
        <p:nvSpPr>
          <p:cNvPr id="52226" name="Rectangle 3"/>
          <p:cNvSpPr>
            <a:spLocks noGrp="1"/>
          </p:cNvSpPr>
          <p:nvPr>
            <p:ph type="body"/>
          </p:nvPr>
        </p:nvSpPr>
        <p:spPr>
          <a:xfrm>
            <a:off x="457200" y="1052513"/>
            <a:ext cx="8229600" cy="485457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8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3.12</a:t>
            </a:r>
            <a:r>
              <a:rPr lang="zh-CN" altLang="en-US" sz="2400" dirty="0"/>
              <a:t>续</a:t>
            </a:r>
            <a:r>
              <a:rPr lang="en-US" altLang="zh-CN" sz="2400" dirty="0"/>
              <a:t>]</a:t>
            </a:r>
            <a:r>
              <a:rPr lang="zh-CN" altLang="en-US" sz="2400" dirty="0"/>
              <a:t>如果选择</a:t>
            </a:r>
            <a:r>
              <a:rPr lang="en-US" altLang="zh-CN" sz="2400" dirty="0"/>
              <a:t>CASCADE</a:t>
            </a:r>
            <a:r>
              <a:rPr lang="zh-CN" altLang="en-US" sz="2400" dirty="0"/>
              <a:t>时可以删除表，视图也自动被删除 </a:t>
            </a:r>
            <a:endParaRPr lang="zh-CN" altLang="en-US" sz="2400" dirty="0"/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sz="2400" dirty="0"/>
              <a:t>DROP TABLE Student CASCADE; 	    </a:t>
            </a:r>
            <a:endParaRPr lang="en-US" altLang="zh-CN" sz="2400" dirty="0"/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sz="2400" dirty="0"/>
              <a:t> --</a:t>
            </a:r>
            <a:r>
              <a:rPr lang="en-US" altLang="zh-CN" sz="2400" dirty="0">
                <a:solidFill>
                  <a:srgbClr val="FF00FF"/>
                </a:solidFill>
              </a:rPr>
              <a:t>NOTICE</a:t>
            </a:r>
            <a:r>
              <a:rPr lang="en-US" altLang="zh-CN" sz="2400" dirty="0"/>
              <a:t>: drop cascades to view IS_Student</a:t>
            </a:r>
            <a:endParaRPr lang="en-US" altLang="zh-CN" sz="2400" dirty="0"/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sz="2400" dirty="0"/>
              <a:t>SELECT * FROM IS_Student;</a:t>
            </a:r>
            <a:endParaRPr lang="en-US" altLang="zh-CN" sz="2400" dirty="0"/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sz="2400" dirty="0"/>
              <a:t>--</a:t>
            </a:r>
            <a:r>
              <a:rPr lang="en-US" altLang="zh-CN" sz="2400" dirty="0">
                <a:solidFill>
                  <a:srgbClr val="FF00FF"/>
                </a:solidFill>
              </a:rPr>
              <a:t>ERROR</a:t>
            </a:r>
            <a:r>
              <a:rPr lang="en-US" altLang="zh-CN" sz="2400" dirty="0"/>
              <a:t>: relation " IS_Student " does not exist 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删除基本表（续）</a:t>
            </a:r>
            <a:endParaRPr lang="zh-CN" altLang="en-US" sz="3600" dirty="0"/>
          </a:p>
        </p:txBody>
      </p:sp>
      <p:sp>
        <p:nvSpPr>
          <p:cNvPr id="53250" name="Rectangle 5"/>
          <p:cNvSpPr/>
          <p:nvPr/>
        </p:nvSpPr>
        <p:spPr>
          <a:xfrm>
            <a:off x="1827213" y="1927225"/>
            <a:ext cx="295275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1" name="Line 167"/>
          <p:cNvSpPr/>
          <p:nvPr/>
        </p:nvSpPr>
        <p:spPr>
          <a:xfrm>
            <a:off x="4598988" y="2292350"/>
            <a:ext cx="0" cy="0"/>
          </a:xfrm>
          <a:prstGeom prst="line">
            <a:avLst/>
          </a:prstGeom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52229" name="Group 5"/>
          <p:cNvGraphicFramePr>
            <a:graphicFrameLocks noGrp="1"/>
          </p:cNvGraphicFramePr>
          <p:nvPr/>
        </p:nvGraphicFramePr>
        <p:xfrm>
          <a:off x="388938" y="1196975"/>
          <a:ext cx="8575675" cy="4737100"/>
        </p:xfrm>
        <a:graphic>
          <a:graphicData uri="http://schemas.openxmlformats.org/drawingml/2006/table">
            <a:tbl>
              <a:tblPr/>
              <a:tblGrid>
                <a:gridCol w="434765"/>
                <a:gridCol w="2901132"/>
                <a:gridCol w="614729"/>
                <a:gridCol w="521719"/>
                <a:gridCol w="743203"/>
                <a:gridCol w="744844"/>
                <a:gridCol w="684141"/>
                <a:gridCol w="756328"/>
                <a:gridCol w="1174688"/>
              </a:tblGrid>
              <a:tr h="91434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号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标准及主流数据库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 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的处理方式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依赖基本表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的对象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SQL2011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Kingbase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ES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Oracle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12c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MS SQL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Server 2012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8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索引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无规定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视图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3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DEFAULT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PRIMARY KEY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CHECK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（只含该表的列）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NULL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等约束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2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外码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FOREIGN KEY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2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触发器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TRIGGER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函数或存储过程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339" name="Text Box 873"/>
          <p:cNvSpPr txBox="1"/>
          <p:nvPr/>
        </p:nvSpPr>
        <p:spPr>
          <a:xfrm>
            <a:off x="220663" y="868363"/>
            <a:ext cx="6980237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 defTabSz="914400"/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DROP TABLE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时，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SQL2011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与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个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RDBMS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的处理策略比较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340" name="Rectangle 876"/>
          <p:cNvSpPr/>
          <p:nvPr/>
        </p:nvSpPr>
        <p:spPr>
          <a:xfrm>
            <a:off x="250825" y="5876925"/>
            <a:ext cx="8893175" cy="5619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lnSpc>
                <a:spcPct val="11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  <a:t>表示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RESTRICT , C</a:t>
            </a:r>
            <a:r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  <a:t>表示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CASCADE</a:t>
            </a:r>
            <a:endParaRPr lang="en-US" altLang="zh-CN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 '×'</a:t>
            </a:r>
            <a:r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  <a:t>表示不能删除基本表，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'√'</a:t>
            </a:r>
            <a:r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  <a:t>表示能删除基本表，‘保留’表示删除基本表后，还保留依赖对象 </a:t>
            </a:r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3341" name="直接连接符 14"/>
          <p:cNvCxnSpPr/>
          <p:nvPr/>
        </p:nvCxnSpPr>
        <p:spPr>
          <a:xfrm>
            <a:off x="827088" y="1196975"/>
            <a:ext cx="2881312" cy="13684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106363"/>
            <a:ext cx="8229600" cy="874712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600" dirty="0"/>
              <a:t>SQL</a:t>
            </a:r>
            <a:r>
              <a:rPr lang="zh-CN" altLang="en-US" sz="3600" dirty="0"/>
              <a:t>标准的进展过程</a:t>
            </a:r>
            <a:endParaRPr lang="zh-CN" altLang="en-US" sz="3600" dirty="0"/>
          </a:p>
        </p:txBody>
      </p:sp>
      <p:graphicFrame>
        <p:nvGraphicFramePr>
          <p:cNvPr id="10243" name="Group 3"/>
          <p:cNvGraphicFramePr>
            <a:graphicFrameLocks noGrp="1"/>
          </p:cNvGraphicFramePr>
          <p:nvPr/>
        </p:nvGraphicFramePr>
        <p:xfrm>
          <a:off x="817563" y="1557338"/>
          <a:ext cx="7083425" cy="3778250"/>
        </p:xfrm>
        <a:graphic>
          <a:graphicData uri="http://schemas.openxmlformats.org/drawingml/2006/table">
            <a:tbl>
              <a:tblPr/>
              <a:tblGrid>
                <a:gridCol w="2922989"/>
                <a:gridCol w="2037887"/>
                <a:gridCol w="2122549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标准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大致页数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发布日期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SQL/86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1986.10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SQL/89（FIPS 127-1）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1989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SQL/92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622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SQL99（SQL 3）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1700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1999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SQL2003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3600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SQL2008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3777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SQL2011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2010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208" name="Rectangle 3"/>
          <p:cNvSpPr txBox="1"/>
          <p:nvPr/>
        </p:nvSpPr>
        <p:spPr>
          <a:xfrm>
            <a:off x="250825" y="5589588"/>
            <a:ext cx="8893175" cy="71913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目前，没有一个数据库系统能够支持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SQL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标准的所有概念和特性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3.3 </a:t>
            </a:r>
            <a:r>
              <a:rPr lang="zh-CN" altLang="en-US" sz="3600" dirty="0"/>
              <a:t>数据定义</a:t>
            </a:r>
            <a:endParaRPr lang="zh-CN" altLang="en-US" sz="3600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39850"/>
            <a:ext cx="8075613" cy="48545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3.3.1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模式的定义与删除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3.3.2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基本表的定义、删除与修改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3.3.3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索引的建立与删除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3.3.4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数据字典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3.3.3 </a:t>
            </a:r>
            <a:r>
              <a:rPr lang="zh-CN" altLang="en-US" sz="3600" dirty="0"/>
              <a:t>索引的建立与删除</a:t>
            </a:r>
            <a:endParaRPr lang="zh-CN" altLang="en-US" sz="3600" dirty="0"/>
          </a:p>
        </p:txBody>
      </p:sp>
      <p:sp>
        <p:nvSpPr>
          <p:cNvPr id="55298" name="Rectangle 3"/>
          <p:cNvSpPr>
            <a:spLocks noGrp="1"/>
          </p:cNvSpPr>
          <p:nvPr>
            <p:ph type="body"/>
          </p:nvPr>
        </p:nvSpPr>
        <p:spPr>
          <a:xfrm>
            <a:off x="457200" y="1022350"/>
            <a:ext cx="8229600" cy="49276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90000"/>
              </a:lnSpc>
            </a:pPr>
            <a:r>
              <a:rPr lang="zh-CN" altLang="en-US" dirty="0"/>
              <a:t>建立索引的目的：加快查询速度</a:t>
            </a:r>
            <a:endParaRPr lang="zh-CN" altLang="en-US" sz="3200" dirty="0"/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关系数据库管理系统中常见索引：</a:t>
            </a:r>
            <a:endParaRPr lang="zh-CN" altLang="en-US" sz="32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顺序文件上的索引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/>
              <a:t>B+</a:t>
            </a:r>
            <a:r>
              <a:rPr lang="zh-CN" altLang="en-US" dirty="0"/>
              <a:t>树索引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散列（</a:t>
            </a:r>
            <a:r>
              <a:rPr lang="en-US" altLang="zh-CN" dirty="0"/>
              <a:t>hash</a:t>
            </a:r>
            <a:r>
              <a:rPr lang="zh-CN" altLang="en-US" dirty="0"/>
              <a:t>）索引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位图索引</a:t>
            </a:r>
            <a:endParaRPr lang="zh-CN" altLang="en-US" dirty="0"/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特点：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/>
              <a:t>B+</a:t>
            </a:r>
            <a:r>
              <a:rPr lang="zh-CN" altLang="en-US" dirty="0"/>
              <a:t>树索引具有动态平衡的优点 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/>
              <a:t>HASH</a:t>
            </a:r>
            <a:r>
              <a:rPr lang="zh-CN" altLang="en-US" dirty="0"/>
              <a:t>索引具有查找速度快的特点</a:t>
            </a:r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索  引</a:t>
            </a:r>
            <a:endParaRPr lang="zh-CN" altLang="en-US" sz="3600" dirty="0"/>
          </a:p>
        </p:txBody>
      </p:sp>
      <p:sp>
        <p:nvSpPr>
          <p:cNvPr id="56322" name="Rectangle 3"/>
          <p:cNvSpPr>
            <a:spLocks noGrp="1"/>
          </p:cNvSpPr>
          <p:nvPr>
            <p:ph type="body"/>
          </p:nvPr>
        </p:nvSpPr>
        <p:spPr>
          <a:xfrm>
            <a:off x="457200" y="1125538"/>
            <a:ext cx="8229600" cy="4854575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谁可以建立索引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数据库管理员</a:t>
            </a:r>
            <a:r>
              <a:rPr lang="en-US" altLang="zh-CN" dirty="0"/>
              <a:t> </a:t>
            </a:r>
            <a:r>
              <a:rPr lang="zh-CN" altLang="en-US" dirty="0"/>
              <a:t>或 表的属主（即建立表的人）</a:t>
            </a:r>
            <a:endParaRPr lang="zh-CN" altLang="en-US" dirty="0"/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谁维护索引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关系数据库管理系统自动完成 </a:t>
            </a:r>
            <a:endParaRPr lang="zh-CN" altLang="en-US" dirty="0"/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使用索引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关系数据库管理系统自动选择合适的索引作为存取路径，用户不必也不能显式地选择索引</a:t>
            </a:r>
            <a:endParaRPr lang="zh-CN" altLang="en-US" dirty="0"/>
          </a:p>
          <a:p>
            <a:pPr lvl="1" eaLnBrk="1" hangingPunct="1">
              <a:lnSpc>
                <a:spcPct val="130000"/>
              </a:lnSpc>
            </a:pPr>
            <a:endParaRPr lang="zh-CN" altLang="en-US" sz="2200" dirty="0"/>
          </a:p>
          <a:p>
            <a:pPr eaLnBrk="1" hangingPunct="1">
              <a:lnSpc>
                <a:spcPct val="130000"/>
              </a:lnSpc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1. </a:t>
            </a:r>
            <a:r>
              <a:rPr lang="zh-CN" altLang="en-US" sz="3600" dirty="0"/>
              <a:t>建立索引 </a:t>
            </a:r>
            <a:endParaRPr lang="zh-CN" altLang="en-US" sz="3600" dirty="0"/>
          </a:p>
        </p:txBody>
      </p:sp>
      <p:sp>
        <p:nvSpPr>
          <p:cNvPr id="57346" name="Rectangle 3"/>
          <p:cNvSpPr>
            <a:spLocks noGrp="1"/>
          </p:cNvSpPr>
          <p:nvPr>
            <p:ph type="body"/>
          </p:nvPr>
        </p:nvSpPr>
        <p:spPr>
          <a:xfrm>
            <a:off x="252413" y="1100138"/>
            <a:ext cx="8712200" cy="5354637"/>
          </a:xfrm>
          <a:ln/>
        </p:spPr>
        <p:txBody>
          <a:bodyPr vert="horz" wrap="square" lIns="91440" tIns="45720" rIns="91440" bIns="45720" anchor="t"/>
          <a:p>
            <a:pPr algn="just" eaLnBrk="1" hangingPunct="1"/>
            <a:r>
              <a:rPr lang="zh-CN" altLang="en-US" dirty="0"/>
              <a:t>语句格式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en-US" altLang="zh-CN" dirty="0"/>
              <a:t>CREATE </a:t>
            </a:r>
            <a:r>
              <a:rPr lang="en-US" altLang="zh-CN" dirty="0">
                <a:solidFill>
                  <a:srgbClr val="FF00FF"/>
                </a:solidFill>
              </a:rPr>
              <a:t>[UNIQUE] [CLUSTER]</a:t>
            </a:r>
            <a:r>
              <a:rPr lang="en-US" altLang="zh-CN" dirty="0"/>
              <a:t> INDEX &lt;</a:t>
            </a:r>
            <a:r>
              <a:rPr lang="zh-CN" altLang="en-US" dirty="0"/>
              <a:t>索引名</a:t>
            </a:r>
            <a:r>
              <a:rPr lang="en-US" altLang="zh-CN" dirty="0"/>
              <a:t>&gt; </a:t>
            </a:r>
            <a:endParaRPr lang="en-US" altLang="zh-CN" dirty="0"/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en-US" altLang="zh-CN" dirty="0"/>
              <a:t>ON &lt;</a:t>
            </a:r>
            <a:r>
              <a:rPr lang="zh-CN" altLang="en-US" dirty="0"/>
              <a:t>表名</a:t>
            </a:r>
            <a:r>
              <a:rPr lang="en-US" altLang="zh-CN" dirty="0"/>
              <a:t>&gt;(&lt;</a:t>
            </a:r>
            <a:r>
              <a:rPr lang="zh-CN" altLang="en-US" dirty="0"/>
              <a:t>列名</a:t>
            </a:r>
            <a:r>
              <a:rPr lang="en-US" altLang="zh-CN" dirty="0"/>
              <a:t>&gt;[&lt;</a:t>
            </a:r>
            <a:r>
              <a:rPr lang="zh-CN" altLang="en-US" dirty="0"/>
              <a:t>次序</a:t>
            </a:r>
            <a:r>
              <a:rPr lang="en-US" altLang="zh-CN" dirty="0"/>
              <a:t>&gt;][,&lt;</a:t>
            </a:r>
            <a:r>
              <a:rPr lang="zh-CN" altLang="en-US" dirty="0"/>
              <a:t>列名</a:t>
            </a:r>
            <a:r>
              <a:rPr lang="en-US" altLang="zh-CN" dirty="0"/>
              <a:t>&gt;[&lt;</a:t>
            </a:r>
            <a:r>
              <a:rPr lang="zh-CN" altLang="en-US" dirty="0"/>
              <a:t>次序</a:t>
            </a:r>
            <a:r>
              <a:rPr lang="en-US" altLang="zh-CN" dirty="0"/>
              <a:t>&gt;] ]</a:t>
            </a:r>
            <a:r>
              <a:rPr lang="en-US" altLang="zh-CN" dirty="0">
                <a:latin typeface="Courier New" panose="02070309020205020404" pitchFamily="49" charset="0"/>
              </a:rPr>
              <a:t>…)</a:t>
            </a:r>
            <a:r>
              <a:rPr lang="en-US" altLang="zh-CN" dirty="0"/>
              <a:t>;</a:t>
            </a:r>
            <a:endParaRPr lang="en-US" altLang="zh-CN" dirty="0"/>
          </a:p>
          <a:p>
            <a:pPr lvl="1" algn="just">
              <a:buClr>
                <a:schemeClr val="tx1"/>
              </a:buClr>
            </a:pPr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表名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>
                <a:solidFill>
                  <a:srgbClr val="FF00FF"/>
                </a:solidFill>
              </a:rPr>
              <a:t>：</a:t>
            </a:r>
            <a:r>
              <a:rPr lang="zh-CN" altLang="en-US" dirty="0"/>
              <a:t>要建索引的基本表的名字</a:t>
            </a:r>
            <a:endParaRPr lang="zh-CN" altLang="en-US" dirty="0"/>
          </a:p>
          <a:p>
            <a:pPr lvl="1" algn="just"/>
            <a:r>
              <a:rPr lang="zh-CN" altLang="en-US" dirty="0"/>
              <a:t>索引：可以建立在该表的一</a:t>
            </a:r>
            <a:r>
              <a:rPr lang="zh-CN" altLang="en-US" dirty="0">
                <a:solidFill>
                  <a:srgbClr val="FF00FF"/>
                </a:solidFill>
              </a:rPr>
              <a:t>列</a:t>
            </a:r>
            <a:r>
              <a:rPr lang="zh-CN" altLang="en-US" dirty="0"/>
              <a:t>或多列上，各列名之间用逗号分隔</a:t>
            </a:r>
            <a:endParaRPr lang="zh-CN" altLang="en-US" dirty="0"/>
          </a:p>
          <a:p>
            <a:pPr lvl="1" algn="just">
              <a:buClr>
                <a:schemeClr val="tx1"/>
              </a:buClr>
            </a:pPr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次序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>
                <a:solidFill>
                  <a:srgbClr val="FF00FF"/>
                </a:solidFill>
              </a:rPr>
              <a:t>：</a:t>
            </a:r>
            <a:r>
              <a:rPr lang="zh-CN" altLang="en-US" dirty="0"/>
              <a:t>指定索引值的排列次序，升序：</a:t>
            </a:r>
            <a:r>
              <a:rPr lang="en-US" altLang="zh-CN" dirty="0"/>
              <a:t>ASC</a:t>
            </a:r>
            <a:r>
              <a:rPr lang="zh-CN" altLang="en-US" dirty="0"/>
              <a:t>，降序：</a:t>
            </a:r>
            <a:r>
              <a:rPr lang="en-US" altLang="zh-CN" dirty="0"/>
              <a:t>DESC</a:t>
            </a:r>
            <a:r>
              <a:rPr lang="zh-CN" altLang="en-US" dirty="0"/>
              <a:t>。缺省值：</a:t>
            </a:r>
            <a:r>
              <a:rPr lang="en-US" altLang="zh-CN" dirty="0"/>
              <a:t>ASC</a:t>
            </a:r>
            <a:endParaRPr lang="en-US" altLang="zh-CN" dirty="0"/>
          </a:p>
          <a:p>
            <a:pPr lvl="1" algn="just">
              <a:buClr>
                <a:schemeClr val="tx1"/>
              </a:buClr>
            </a:pPr>
            <a:r>
              <a:rPr lang="en-US" altLang="zh-CN" dirty="0">
                <a:solidFill>
                  <a:srgbClr val="FF00FF"/>
                </a:solidFill>
              </a:rPr>
              <a:t>UNIQUE</a:t>
            </a:r>
            <a:r>
              <a:rPr lang="zh-CN" altLang="en-US" dirty="0">
                <a:solidFill>
                  <a:srgbClr val="FF00FF"/>
                </a:solidFill>
              </a:rPr>
              <a:t>：</a:t>
            </a:r>
            <a:r>
              <a:rPr lang="zh-CN" altLang="en-US" dirty="0"/>
              <a:t>此索引的每一个索引值只对应唯一的数据记录</a:t>
            </a:r>
            <a:endParaRPr lang="zh-CN" altLang="en-US" dirty="0"/>
          </a:p>
          <a:p>
            <a:pPr lvl="1">
              <a:buClr>
                <a:schemeClr val="tx1"/>
              </a:buClr>
            </a:pPr>
            <a:r>
              <a:rPr lang="en-US" altLang="zh-CN" dirty="0">
                <a:solidFill>
                  <a:srgbClr val="FF00FF"/>
                </a:solidFill>
              </a:rPr>
              <a:t>CLUSTER</a:t>
            </a:r>
            <a:r>
              <a:rPr lang="zh-CN" altLang="en-US" dirty="0">
                <a:solidFill>
                  <a:srgbClr val="FF00FF"/>
                </a:solidFill>
              </a:rPr>
              <a:t>：</a:t>
            </a:r>
            <a:r>
              <a:rPr lang="zh-CN" altLang="en-US" dirty="0"/>
              <a:t>表示要建立的索引是聚簇索引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2"/>
          <p:cNvSpPr>
            <a:spLocks noGrp="1"/>
          </p:cNvSpPr>
          <p:nvPr>
            <p:ph type="title"/>
          </p:nvPr>
        </p:nvSpPr>
        <p:spPr>
          <a:xfrm>
            <a:off x="815975" y="-33337"/>
            <a:ext cx="8229600" cy="1131887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建立索引（续）</a:t>
            </a:r>
            <a:endParaRPr lang="zh-CN" altLang="en-US" sz="3600" dirty="0"/>
          </a:p>
        </p:txBody>
      </p:sp>
      <p:sp>
        <p:nvSpPr>
          <p:cNvPr id="58370" name="Rectangle 3"/>
          <p:cNvSpPr>
            <a:spLocks noGrp="1"/>
          </p:cNvSpPr>
          <p:nvPr>
            <p:ph type="body"/>
          </p:nvPr>
        </p:nvSpPr>
        <p:spPr>
          <a:xfrm>
            <a:off x="107950" y="982663"/>
            <a:ext cx="8937625" cy="5095875"/>
          </a:xfrm>
          <a:ln/>
        </p:spPr>
        <p:txBody>
          <a:bodyPr vert="horz" wrap="square" lIns="91440" tIns="45720" rIns="91440" bIns="45720" anchor="t"/>
          <a:p>
            <a:pPr lvl="1" algn="just" eaLnBrk="1" hangingPunct="1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3.13]</a:t>
            </a:r>
            <a:r>
              <a:rPr lang="zh-CN" altLang="en-US" dirty="0"/>
              <a:t> 为学生</a:t>
            </a:r>
            <a:r>
              <a:rPr lang="en-US" altLang="zh-CN" dirty="0"/>
              <a:t>-</a:t>
            </a:r>
            <a:r>
              <a:rPr lang="zh-CN" altLang="en-US" dirty="0"/>
              <a:t>课程数据库中的</a:t>
            </a:r>
            <a:r>
              <a:rPr lang="en-US" altLang="zh-CN" dirty="0"/>
              <a:t>Student</a:t>
            </a:r>
            <a:r>
              <a:rPr lang="zh-CN" altLang="en-US" dirty="0"/>
              <a:t>，</a:t>
            </a:r>
            <a:r>
              <a:rPr lang="en-US" altLang="zh-CN" dirty="0"/>
              <a:t>Course</a:t>
            </a:r>
            <a:r>
              <a:rPr lang="zh-CN" altLang="en-US" dirty="0"/>
              <a:t>，</a:t>
            </a:r>
            <a:r>
              <a:rPr lang="en-US" altLang="zh-CN" dirty="0"/>
              <a:t>SC</a:t>
            </a:r>
            <a:r>
              <a:rPr lang="zh-CN" altLang="en-US" dirty="0"/>
              <a:t>三个表建立索引。</a:t>
            </a:r>
            <a:r>
              <a:rPr lang="en-US" altLang="zh-CN" dirty="0"/>
              <a:t>Student</a:t>
            </a:r>
            <a:r>
              <a:rPr lang="zh-CN" altLang="en-US" dirty="0"/>
              <a:t>表按学号升序建唯一索引，</a:t>
            </a:r>
            <a:r>
              <a:rPr lang="en-US" altLang="zh-CN" dirty="0"/>
              <a:t>Course</a:t>
            </a:r>
            <a:r>
              <a:rPr lang="zh-CN" altLang="en-US" dirty="0"/>
              <a:t>表按课程号升序建唯一索引，</a:t>
            </a:r>
            <a:r>
              <a:rPr lang="en-US" altLang="zh-CN" dirty="0"/>
              <a:t>SC</a:t>
            </a:r>
            <a:r>
              <a:rPr lang="zh-CN" altLang="en-US" dirty="0"/>
              <a:t>表按学号升序和课程号降序建唯一索引</a:t>
            </a:r>
            <a:endParaRPr lang="zh-CN" altLang="en-US" dirty="0"/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200" dirty="0"/>
              <a:t>     </a:t>
            </a:r>
            <a:endParaRPr lang="zh-CN" altLang="en-US" sz="2200" dirty="0"/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200" dirty="0"/>
              <a:t>   </a:t>
            </a:r>
            <a:r>
              <a:rPr lang="en-US" altLang="zh-CN" sz="2200" dirty="0"/>
              <a:t>CREATE UNIQUE INDEX  Stusno ON Student</a:t>
            </a:r>
            <a:r>
              <a:rPr lang="zh-CN" altLang="en-US" sz="2200" dirty="0"/>
              <a:t>(</a:t>
            </a:r>
            <a:r>
              <a:rPr lang="en-US" altLang="zh-CN" sz="2200" dirty="0"/>
              <a:t>Sno</a:t>
            </a:r>
            <a:r>
              <a:rPr lang="zh-CN" altLang="en-US" sz="2200" dirty="0"/>
              <a:t>);</a:t>
            </a:r>
            <a:endParaRPr lang="zh-CN" altLang="en-US" sz="2200" dirty="0"/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200" dirty="0"/>
              <a:t>   </a:t>
            </a:r>
            <a:r>
              <a:rPr lang="en-US" altLang="zh-CN" sz="2200" dirty="0"/>
              <a:t>CREATE UNIQUE INDEX  Coucno ON Course</a:t>
            </a:r>
            <a:r>
              <a:rPr lang="zh-CN" altLang="en-US" sz="2200" dirty="0"/>
              <a:t>(</a:t>
            </a:r>
            <a:r>
              <a:rPr lang="en-US" altLang="zh-CN" sz="2200" dirty="0"/>
              <a:t>Cno</a:t>
            </a:r>
            <a:r>
              <a:rPr lang="zh-CN" altLang="en-US" sz="2200" dirty="0"/>
              <a:t>);</a:t>
            </a:r>
            <a:endParaRPr lang="zh-CN" altLang="en-US" sz="2200" dirty="0"/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200" dirty="0"/>
              <a:t>   </a:t>
            </a:r>
            <a:r>
              <a:rPr lang="en-US" altLang="zh-CN" sz="2200" dirty="0"/>
              <a:t>CREATE UNIQUE INDEX  SCno ON SC</a:t>
            </a:r>
            <a:r>
              <a:rPr lang="zh-CN" altLang="en-US" sz="2200" dirty="0"/>
              <a:t>(</a:t>
            </a:r>
            <a:r>
              <a:rPr lang="en-US" altLang="zh-CN" sz="2200" dirty="0"/>
              <a:t>Sno ASC</a:t>
            </a:r>
            <a:r>
              <a:rPr lang="zh-CN" altLang="en-US" sz="2200" dirty="0"/>
              <a:t>,</a:t>
            </a:r>
            <a:r>
              <a:rPr lang="en-US" altLang="zh-CN" sz="2200" dirty="0"/>
              <a:t>Cno DESC</a:t>
            </a:r>
            <a:r>
              <a:rPr lang="zh-CN" altLang="en-US" sz="2200" dirty="0"/>
              <a:t>);</a:t>
            </a:r>
            <a:endParaRPr lang="zh-CN" altLang="en-US" sz="2200" dirty="0"/>
          </a:p>
          <a:p>
            <a:pPr lvl="1" eaLnBrk="1" hangingPunct="1">
              <a:buNone/>
            </a:pPr>
            <a:r>
              <a:rPr lang="zh-CN" altLang="en-US" sz="2000" dirty="0"/>
              <a:t>     </a:t>
            </a:r>
            <a:endParaRPr lang="zh-CN" altLang="en-US" sz="2000" dirty="0"/>
          </a:p>
          <a:p>
            <a:pPr lvl="1" eaLnBrk="1" hangingPunct="1">
              <a:buNone/>
            </a:pPr>
            <a:r>
              <a:rPr lang="zh-CN" altLang="en-US" sz="2000" dirty="0"/>
              <a:t>      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2. </a:t>
            </a:r>
            <a:r>
              <a:rPr lang="zh-CN" altLang="en-US" sz="3600" dirty="0"/>
              <a:t>修改索引</a:t>
            </a:r>
            <a:endParaRPr lang="zh-CN" altLang="en-US" sz="3600" dirty="0"/>
          </a:p>
        </p:txBody>
      </p:sp>
      <p:sp>
        <p:nvSpPr>
          <p:cNvPr id="59394" name="内容占位符 2"/>
          <p:cNvSpPr>
            <a:spLocks noGrp="1"/>
          </p:cNvSpPr>
          <p:nvPr>
            <p:ph idx="4294967295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solidFill>
                  <a:srgbClr val="FF00FF"/>
                </a:solidFill>
              </a:rPr>
              <a:t>ALTER </a:t>
            </a:r>
            <a:r>
              <a:rPr lang="en-US" altLang="zh-CN" dirty="0"/>
              <a:t>INDEX &lt;</a:t>
            </a:r>
            <a:r>
              <a:rPr lang="zh-CN" altLang="en-US" dirty="0"/>
              <a:t>旧索引名</a:t>
            </a:r>
            <a:r>
              <a:rPr lang="en-US" altLang="zh-CN" dirty="0"/>
              <a:t>&gt; RENAME TO &lt;</a:t>
            </a:r>
            <a:r>
              <a:rPr lang="zh-CN" altLang="en-US" dirty="0"/>
              <a:t>新索引名</a:t>
            </a:r>
            <a:r>
              <a:rPr lang="en-US" altLang="zh-CN" dirty="0"/>
              <a:t>&gt;</a:t>
            </a:r>
            <a:endParaRPr lang="en-US" altLang="zh-CN" dirty="0"/>
          </a:p>
          <a:p>
            <a:pPr eaLnBrk="1" hangingPunct="1"/>
            <a:endParaRPr lang="zh-CN" altLang="en-US" dirty="0"/>
          </a:p>
          <a:p>
            <a:pPr lvl="1"/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3.14] </a:t>
            </a:r>
            <a:r>
              <a:rPr lang="zh-CN" altLang="en-US" dirty="0"/>
              <a:t>将</a:t>
            </a:r>
            <a:r>
              <a:rPr lang="en-US" altLang="zh-CN" dirty="0"/>
              <a:t>SC</a:t>
            </a:r>
            <a:r>
              <a:rPr lang="zh-CN" altLang="en-US" dirty="0"/>
              <a:t>表的</a:t>
            </a:r>
            <a:r>
              <a:rPr lang="en-US" altLang="zh-CN" dirty="0"/>
              <a:t>SCno</a:t>
            </a:r>
            <a:r>
              <a:rPr lang="zh-CN" altLang="en-US" dirty="0"/>
              <a:t>索引名改为</a:t>
            </a:r>
            <a:r>
              <a:rPr lang="en-US" altLang="zh-CN" dirty="0"/>
              <a:t>SCSno</a:t>
            </a:r>
            <a:endParaRPr lang="zh-CN" altLang="en-US" dirty="0"/>
          </a:p>
          <a:p>
            <a:pPr lvl="1">
              <a:buNone/>
            </a:pPr>
            <a:r>
              <a:rPr lang="en-US" altLang="zh-CN" dirty="0"/>
              <a:t>	ALTER INDEX SCno RENAME TO SCSno;</a:t>
            </a:r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3. </a:t>
            </a:r>
            <a:r>
              <a:rPr lang="zh-CN" altLang="en-US" sz="3600" dirty="0"/>
              <a:t>删除索引 </a:t>
            </a:r>
            <a:endParaRPr lang="zh-CN" altLang="en-US" sz="3600" dirty="0"/>
          </a:p>
        </p:txBody>
      </p:sp>
      <p:sp>
        <p:nvSpPr>
          <p:cNvPr id="60418" name="Rectangle 3"/>
          <p:cNvSpPr>
            <a:spLocks noGrp="1"/>
          </p:cNvSpPr>
          <p:nvPr>
            <p:ph type="body"/>
          </p:nvPr>
        </p:nvSpPr>
        <p:spPr>
          <a:xfrm>
            <a:off x="539750" y="1268413"/>
            <a:ext cx="7772400" cy="4114800"/>
          </a:xfrm>
          <a:ln/>
        </p:spPr>
        <p:txBody>
          <a:bodyPr vert="horz" wrap="square" lIns="91440" tIns="45720" rIns="91440" bIns="45720" anchor="t"/>
          <a:p>
            <a:pPr algn="just" eaLnBrk="1" hangingPunct="1"/>
            <a:r>
              <a:rPr lang="en-US" altLang="zh-CN" dirty="0">
                <a:solidFill>
                  <a:srgbClr val="FF00FF"/>
                </a:solidFill>
              </a:rPr>
              <a:t>DROP</a:t>
            </a:r>
            <a:r>
              <a:rPr lang="en-US" altLang="zh-CN" dirty="0"/>
              <a:t> INDEX &lt;</a:t>
            </a:r>
            <a:r>
              <a:rPr lang="zh-CN" altLang="en-US" dirty="0"/>
              <a:t>索引名</a:t>
            </a:r>
            <a:r>
              <a:rPr lang="en-US" altLang="zh-CN" dirty="0"/>
              <a:t>&gt;</a:t>
            </a:r>
            <a:r>
              <a:rPr lang="zh-CN" altLang="en-US" dirty="0"/>
              <a:t>;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删除索引时，系统会从数据字典中删去有关该索引的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描述。</a:t>
            </a:r>
            <a:endParaRPr lang="zh-CN" altLang="en-US" dirty="0"/>
          </a:p>
          <a:p>
            <a:pPr lvl="1" eaLnBrk="1" hangingPunct="1">
              <a:lnSpc>
                <a:spcPct val="170000"/>
              </a:lnSpc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3.15]  </a:t>
            </a:r>
            <a:r>
              <a:rPr lang="zh-CN" altLang="en-US" dirty="0"/>
              <a:t>删除</a:t>
            </a:r>
            <a:r>
              <a:rPr lang="en-US" altLang="zh-CN" dirty="0"/>
              <a:t>Student</a:t>
            </a:r>
            <a:r>
              <a:rPr lang="zh-CN" altLang="en-US" dirty="0"/>
              <a:t>表的</a:t>
            </a:r>
            <a:r>
              <a:rPr lang="en-US" altLang="zh-CN" dirty="0"/>
              <a:t>Stusname</a:t>
            </a:r>
            <a:r>
              <a:rPr lang="zh-CN" altLang="en-US" dirty="0"/>
              <a:t>索引</a:t>
            </a:r>
            <a:endParaRPr lang="zh-CN" altLang="en-US" dirty="0"/>
          </a:p>
          <a:p>
            <a:pPr lvl="2" eaLnBrk="1" hangingPunct="1">
              <a:lnSpc>
                <a:spcPct val="170000"/>
              </a:lnSpc>
              <a:buNone/>
            </a:pPr>
            <a:r>
              <a:rPr lang="zh-CN" altLang="en-US" sz="2400" dirty="0"/>
              <a:t>	        </a:t>
            </a:r>
            <a:r>
              <a:rPr lang="en-US" altLang="zh-CN" sz="2400" dirty="0"/>
              <a:t>DROP INDEX Stusname</a:t>
            </a:r>
            <a:r>
              <a:rPr lang="zh-CN" altLang="en-US" sz="2400" dirty="0"/>
              <a:t>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3.3 </a:t>
            </a:r>
            <a:r>
              <a:rPr lang="zh-CN" altLang="en-US" sz="3600" dirty="0"/>
              <a:t>数据定义</a:t>
            </a:r>
            <a:endParaRPr lang="zh-CN" altLang="en-US" sz="3600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39850"/>
            <a:ext cx="8075613" cy="48545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3.3.1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模式的定义与删除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3.3.2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基本表的定义、删除与修改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3.3.3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索引的建立与删除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3.3.4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数据字典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数据字典</a:t>
            </a:r>
            <a:endParaRPr lang="zh-CN" altLang="en-US" sz="3600" dirty="0"/>
          </a:p>
        </p:txBody>
      </p:sp>
      <p:sp>
        <p:nvSpPr>
          <p:cNvPr id="62466" name="内容占位符 2"/>
          <p:cNvSpPr>
            <a:spLocks noGrp="1"/>
          </p:cNvSpPr>
          <p:nvPr>
            <p:ph idx="4294967295"/>
          </p:nvPr>
        </p:nvSpPr>
        <p:spPr>
          <a:xfrm>
            <a:off x="457200" y="1196975"/>
            <a:ext cx="8229600" cy="485457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数据字典是关系数据库管理系统内部的一组系统表，它记录了数据库中所有定义信息：</a:t>
            </a:r>
            <a:endParaRPr lang="en-US" altLang="zh-CN" dirty="0"/>
          </a:p>
          <a:p>
            <a:pPr lvl="1"/>
            <a:r>
              <a:rPr lang="zh-CN" altLang="en-US" dirty="0"/>
              <a:t>关系模式定义</a:t>
            </a:r>
            <a:endParaRPr lang="en-US" altLang="zh-CN" dirty="0"/>
          </a:p>
          <a:p>
            <a:pPr lvl="1"/>
            <a:r>
              <a:rPr lang="zh-CN" altLang="en-US" dirty="0"/>
              <a:t>视图定义</a:t>
            </a:r>
            <a:endParaRPr lang="en-US" altLang="zh-CN" dirty="0"/>
          </a:p>
          <a:p>
            <a:pPr lvl="1"/>
            <a:r>
              <a:rPr lang="zh-CN" altLang="en-US" dirty="0"/>
              <a:t>索引定义</a:t>
            </a:r>
            <a:endParaRPr lang="en-US" altLang="zh-CN" dirty="0"/>
          </a:p>
          <a:p>
            <a:pPr lvl="1"/>
            <a:r>
              <a:rPr lang="zh-CN" altLang="en-US" dirty="0"/>
              <a:t>完整性约束定义</a:t>
            </a:r>
            <a:endParaRPr lang="en-US" altLang="zh-CN" dirty="0"/>
          </a:p>
          <a:p>
            <a:pPr lvl="1"/>
            <a:r>
              <a:rPr lang="zh-CN" altLang="en-US" dirty="0"/>
              <a:t>各类用户对数据库的操作权限</a:t>
            </a:r>
            <a:endParaRPr lang="en-US" altLang="zh-CN" dirty="0"/>
          </a:p>
          <a:p>
            <a:pPr lvl="1"/>
            <a:r>
              <a:rPr lang="zh-CN" altLang="en-US" dirty="0"/>
              <a:t>统计信息等</a:t>
            </a:r>
            <a:endParaRPr lang="zh-CN" altLang="en-US" dirty="0"/>
          </a:p>
          <a:p>
            <a:pPr eaLnBrk="1" hangingPunct="1"/>
            <a:r>
              <a:rPr lang="zh-CN" altLang="en-US" dirty="0"/>
              <a:t>关系数据库管理系统在执行</a:t>
            </a:r>
            <a:r>
              <a:rPr lang="en-US" altLang="zh-CN" dirty="0"/>
              <a:t>SQL</a:t>
            </a:r>
            <a:r>
              <a:rPr lang="zh-CN" altLang="en-US" dirty="0"/>
              <a:t>的数据定义语句时，实际上就是在更新数据字典表中的相应信息。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第三章</a:t>
            </a:r>
            <a:r>
              <a:rPr lang="zh-CN" altLang="en-US" sz="3600" dirty="0">
                <a:ea typeface="黑体" panose="02010609060101010101" pitchFamily="49" charset="-122"/>
              </a:rPr>
              <a:t>  </a:t>
            </a:r>
            <a:r>
              <a:rPr lang="zh-CN" altLang="en-US" sz="3600" dirty="0"/>
              <a:t>关系数据库标准语言</a:t>
            </a:r>
            <a:r>
              <a:rPr lang="en-US" altLang="zh-CN" sz="3600" dirty="0">
                <a:ea typeface="黑体" panose="02010609060101010101" pitchFamily="49" charset="-122"/>
              </a:rPr>
              <a:t>SQL</a:t>
            </a:r>
            <a:endParaRPr lang="en-US" altLang="zh-CN" sz="3600" dirty="0">
              <a:ea typeface="黑体" panose="02010609060101010101" pitchFamily="49" charset="-122"/>
            </a:endParaRPr>
          </a:p>
        </p:txBody>
      </p:sp>
      <p:sp>
        <p:nvSpPr>
          <p:cNvPr id="63490" name="Rectangle 3"/>
          <p:cNvSpPr>
            <a:spLocks noGrp="1"/>
          </p:cNvSpPr>
          <p:nvPr>
            <p:ph type="body"/>
          </p:nvPr>
        </p:nvSpPr>
        <p:spPr>
          <a:xfrm>
            <a:off x="971550" y="1198563"/>
            <a:ext cx="6508750" cy="446405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3.1 SQL</a:t>
            </a:r>
            <a:r>
              <a:rPr lang="zh-CN" altLang="en-US" dirty="0"/>
              <a:t>概述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3.2 </a:t>
            </a:r>
            <a:r>
              <a:rPr lang="zh-CN" altLang="en-US" dirty="0"/>
              <a:t>学生</a:t>
            </a:r>
            <a:r>
              <a:rPr lang="en-US" altLang="zh-CN" dirty="0"/>
              <a:t>-</a:t>
            </a:r>
            <a:r>
              <a:rPr lang="zh-CN" altLang="en-US" dirty="0"/>
              <a:t>课程数据库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3.3 </a:t>
            </a:r>
            <a:r>
              <a:rPr lang="zh-CN" altLang="en-US" dirty="0"/>
              <a:t>数据定义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>
                <a:solidFill>
                  <a:srgbClr val="0066FF"/>
                </a:solidFill>
              </a:rPr>
              <a:t>3.4 </a:t>
            </a:r>
            <a:r>
              <a:rPr lang="zh-CN" altLang="en-US" dirty="0">
                <a:solidFill>
                  <a:srgbClr val="0066FF"/>
                </a:solidFill>
              </a:rPr>
              <a:t>数据查询</a:t>
            </a:r>
            <a:endParaRPr lang="zh-CN" altLang="en-US" dirty="0">
              <a:solidFill>
                <a:srgbClr val="0066FF"/>
              </a:solidFill>
            </a:endParaRPr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3.5 </a:t>
            </a:r>
            <a:r>
              <a:rPr lang="zh-CN" altLang="en-US" dirty="0"/>
              <a:t>数据更新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3.6 </a:t>
            </a:r>
            <a:r>
              <a:rPr lang="zh-CN" altLang="en-US" dirty="0"/>
              <a:t>空值的处理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3.7 </a:t>
            </a:r>
            <a:r>
              <a:rPr lang="zh-CN" altLang="en-US" dirty="0"/>
              <a:t>视图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3.8 </a:t>
            </a:r>
            <a:r>
              <a:rPr lang="zh-CN" altLang="en-US" dirty="0"/>
              <a:t>小结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3.1 SQL</a:t>
            </a:r>
            <a:r>
              <a:rPr lang="zh-CN" altLang="en-US" sz="3600" dirty="0"/>
              <a:t>概述</a:t>
            </a:r>
            <a:endParaRPr lang="zh-CN" altLang="en-US" sz="3600" dirty="0"/>
          </a:p>
        </p:txBody>
      </p:sp>
      <p:sp>
        <p:nvSpPr>
          <p:cNvPr id="8194" name="Rectangle 1027"/>
          <p:cNvSpPr>
            <a:spLocks noGrp="1"/>
          </p:cNvSpPr>
          <p:nvPr>
            <p:ph type="body"/>
          </p:nvPr>
        </p:nvSpPr>
        <p:spPr>
          <a:xfrm>
            <a:off x="684213" y="1339850"/>
            <a:ext cx="8002587" cy="4854575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dirty="0"/>
              <a:t>3.1.1  SQL </a:t>
            </a:r>
            <a:r>
              <a:rPr lang="zh-CN" altLang="en-US" dirty="0"/>
              <a:t>的产生与发展</a:t>
            </a:r>
            <a:endParaRPr lang="zh-CN" altLang="en-US" dirty="0"/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3.1.2  SQL</a:t>
            </a:r>
            <a:r>
              <a:rPr lang="zh-CN" altLang="en-US" dirty="0">
                <a:solidFill>
                  <a:srgbClr val="00B050"/>
                </a:solidFill>
              </a:rPr>
              <a:t>的特点</a:t>
            </a:r>
            <a:endParaRPr lang="zh-CN" altLang="en-US" dirty="0">
              <a:solidFill>
                <a:srgbClr val="00B050"/>
              </a:solidFill>
            </a:endParaRPr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dirty="0"/>
              <a:t>3.1.3  SQL</a:t>
            </a:r>
            <a:r>
              <a:rPr lang="zh-CN" altLang="en-US" dirty="0"/>
              <a:t>的基本概念</a:t>
            </a:r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数据查询</a:t>
            </a:r>
            <a:endParaRPr lang="zh-CN" altLang="en-US" sz="3600" dirty="0"/>
          </a:p>
        </p:txBody>
      </p:sp>
      <p:sp>
        <p:nvSpPr>
          <p:cNvPr id="64514" name="Rectangle 3"/>
          <p:cNvSpPr>
            <a:spLocks noGrp="1"/>
          </p:cNvSpPr>
          <p:nvPr>
            <p:ph type="body"/>
          </p:nvPr>
        </p:nvSpPr>
        <p:spPr>
          <a:xfrm>
            <a:off x="288925" y="1052513"/>
            <a:ext cx="9178925" cy="48895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语句格式</a:t>
            </a:r>
            <a:endParaRPr lang="zh-CN" altLang="en-US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D75B5B"/>
                </a:solidFill>
              </a:rPr>
              <a:t>    </a:t>
            </a:r>
            <a:r>
              <a:rPr lang="zh-CN" altLang="en-US" sz="2000" dirty="0">
                <a:solidFill>
                  <a:srgbClr val="FF00FF"/>
                </a:solidFill>
              </a:rPr>
              <a:t>   </a:t>
            </a:r>
            <a:r>
              <a:rPr lang="en-US" altLang="zh-CN" sz="2200" dirty="0">
                <a:solidFill>
                  <a:srgbClr val="FF00FF"/>
                </a:solidFill>
              </a:rPr>
              <a:t>SELECT</a:t>
            </a:r>
            <a:r>
              <a:rPr lang="en-US" altLang="zh-CN" sz="2200" dirty="0"/>
              <a:t> [ALL|DISTINCT] &lt;</a:t>
            </a:r>
            <a:r>
              <a:rPr lang="zh-CN" altLang="en-US" sz="2200" dirty="0"/>
              <a:t>目标列表达式</a:t>
            </a:r>
            <a:r>
              <a:rPr lang="en-US" altLang="zh-CN" sz="2200" dirty="0"/>
              <a:t>&gt;[</a:t>
            </a:r>
            <a:r>
              <a:rPr lang="zh-CN" altLang="en-US" sz="2200" dirty="0"/>
              <a:t>,</a:t>
            </a:r>
            <a:r>
              <a:rPr lang="en-US" altLang="zh-CN" sz="2200" dirty="0"/>
              <a:t>&lt;</a:t>
            </a:r>
            <a:r>
              <a:rPr lang="zh-CN" altLang="en-US" sz="2200" dirty="0"/>
              <a:t>目标列表达式</a:t>
            </a:r>
            <a:r>
              <a:rPr lang="en-US" altLang="zh-CN" sz="2200" dirty="0"/>
              <a:t>&gt;] </a:t>
            </a:r>
            <a:r>
              <a:rPr lang="en-US" altLang="zh-CN" sz="2200" dirty="0">
                <a:latin typeface="Courier New" panose="02070309020205020404" pitchFamily="49" charset="0"/>
              </a:rPr>
              <a:t>…</a:t>
            </a:r>
            <a:endParaRPr lang="en-US" altLang="zh-CN" sz="2200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rgbClr val="D75B5B"/>
                </a:solidFill>
              </a:rPr>
              <a:t>       </a:t>
            </a:r>
            <a:r>
              <a:rPr lang="en-US" altLang="zh-CN" sz="2200" dirty="0">
                <a:solidFill>
                  <a:srgbClr val="FF00FF"/>
                </a:solidFill>
              </a:rPr>
              <a:t>FROM </a:t>
            </a:r>
            <a:r>
              <a:rPr lang="en-US" altLang="zh-CN" sz="2200" dirty="0"/>
              <a:t>&lt;</a:t>
            </a:r>
            <a:r>
              <a:rPr lang="zh-CN" altLang="en-US" sz="2200" dirty="0"/>
              <a:t>表名或视图名</a:t>
            </a:r>
            <a:r>
              <a:rPr lang="en-US" altLang="zh-CN" sz="2200" dirty="0"/>
              <a:t>&gt;[,&lt;</a:t>
            </a:r>
            <a:r>
              <a:rPr lang="zh-CN" altLang="en-US" sz="2200" dirty="0"/>
              <a:t>表名或视图名</a:t>
            </a:r>
            <a:r>
              <a:rPr lang="en-US" altLang="zh-CN" sz="2200" dirty="0"/>
              <a:t>&gt; ]</a:t>
            </a:r>
            <a:r>
              <a:rPr lang="en-US" altLang="zh-CN" sz="2200" dirty="0">
                <a:latin typeface="Courier New" panose="02070309020205020404" pitchFamily="49" charset="0"/>
              </a:rPr>
              <a:t>…|</a:t>
            </a:r>
            <a:r>
              <a:rPr lang="zh-CN" altLang="en-US" sz="2200" dirty="0">
                <a:latin typeface="Courier New" panose="02070309020205020404" pitchFamily="49" charset="0"/>
              </a:rPr>
              <a:t>(</a:t>
            </a:r>
            <a:r>
              <a:rPr lang="en-US" altLang="zh-CN" sz="2200" dirty="0"/>
              <a:t>SELECT </a:t>
            </a:r>
            <a:r>
              <a:rPr lang="zh-CN" altLang="en-US" sz="2200" dirty="0"/>
              <a:t>语句)      </a:t>
            </a:r>
            <a:endParaRPr lang="zh-CN" altLang="en-US" sz="2200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2200" dirty="0"/>
              <a:t>                   </a:t>
            </a:r>
            <a:r>
              <a:rPr lang="en-US" altLang="zh-CN" sz="2200" dirty="0"/>
              <a:t>[AS]&lt;</a:t>
            </a:r>
            <a:r>
              <a:rPr lang="zh-CN" altLang="en-US" sz="2200" dirty="0"/>
              <a:t>别名</a:t>
            </a:r>
            <a:r>
              <a:rPr lang="en-US" altLang="zh-CN" sz="2200" dirty="0"/>
              <a:t>&gt;</a:t>
            </a:r>
            <a:endParaRPr lang="en-US" altLang="zh-CN" sz="2200" dirty="0"/>
          </a:p>
          <a:p>
            <a:pPr marL="819150" lvl="1" algn="just" eaLnBrk="1" hangingPunct="1">
              <a:lnSpc>
                <a:spcPct val="150000"/>
              </a:lnSpc>
              <a:buNone/>
            </a:pPr>
            <a:r>
              <a:rPr lang="en-US" altLang="zh-CN" sz="2200" dirty="0"/>
              <a:t>[ </a:t>
            </a:r>
            <a:r>
              <a:rPr lang="en-US" altLang="zh-CN" sz="2200" dirty="0">
                <a:solidFill>
                  <a:srgbClr val="FF00FF"/>
                </a:solidFill>
              </a:rPr>
              <a:t>WHERE</a:t>
            </a:r>
            <a:r>
              <a:rPr lang="en-US" altLang="zh-CN" sz="2200" dirty="0"/>
              <a:t> &lt;</a:t>
            </a:r>
            <a:r>
              <a:rPr lang="zh-CN" altLang="en-US" sz="2200" dirty="0"/>
              <a:t>条件表达式</a:t>
            </a:r>
            <a:r>
              <a:rPr lang="en-US" altLang="zh-CN" sz="2200" dirty="0"/>
              <a:t>&gt; ]</a:t>
            </a:r>
            <a:endParaRPr lang="en-US" altLang="zh-CN" sz="2200" dirty="0"/>
          </a:p>
          <a:p>
            <a:pPr marL="819150" lvl="1" algn="just" eaLnBrk="1" hangingPunct="1">
              <a:lnSpc>
                <a:spcPct val="150000"/>
              </a:lnSpc>
              <a:buNone/>
            </a:pPr>
            <a:r>
              <a:rPr lang="en-US" altLang="zh-CN" sz="2200" dirty="0"/>
              <a:t>[ </a:t>
            </a:r>
            <a:r>
              <a:rPr lang="en-US" altLang="zh-CN" sz="2200" dirty="0">
                <a:solidFill>
                  <a:srgbClr val="FF00FF"/>
                </a:solidFill>
              </a:rPr>
              <a:t>GROUP BY</a:t>
            </a:r>
            <a:r>
              <a:rPr lang="en-US" altLang="zh-CN" sz="2200" dirty="0"/>
              <a:t> &lt;</a:t>
            </a:r>
            <a:r>
              <a:rPr lang="zh-CN" altLang="en-US" sz="2200" dirty="0"/>
              <a:t>列名</a:t>
            </a:r>
            <a:r>
              <a:rPr lang="en-US" altLang="zh-CN" sz="2200" dirty="0"/>
              <a:t>1&gt; [ </a:t>
            </a:r>
            <a:r>
              <a:rPr lang="en-US" altLang="zh-CN" sz="2200" dirty="0">
                <a:solidFill>
                  <a:srgbClr val="FF00FF"/>
                </a:solidFill>
              </a:rPr>
              <a:t>HAVING</a:t>
            </a:r>
            <a:r>
              <a:rPr lang="en-US" altLang="zh-CN" sz="2200" dirty="0"/>
              <a:t> &lt;</a:t>
            </a:r>
            <a:r>
              <a:rPr lang="zh-CN" altLang="en-US" sz="2200" dirty="0"/>
              <a:t>条件表达式</a:t>
            </a:r>
            <a:r>
              <a:rPr lang="en-US" altLang="zh-CN" sz="2200" dirty="0"/>
              <a:t>&gt; ] ]</a:t>
            </a:r>
            <a:endParaRPr lang="en-US" altLang="zh-CN" sz="2200" dirty="0"/>
          </a:p>
          <a:p>
            <a:pPr marL="819150" lvl="1" algn="just" eaLnBrk="1" hangingPunct="1">
              <a:lnSpc>
                <a:spcPct val="150000"/>
              </a:lnSpc>
              <a:buNone/>
            </a:pPr>
            <a:r>
              <a:rPr lang="en-US" altLang="zh-CN" sz="2200" dirty="0"/>
              <a:t>[ </a:t>
            </a:r>
            <a:r>
              <a:rPr lang="en-US" altLang="zh-CN" sz="2200" dirty="0">
                <a:solidFill>
                  <a:srgbClr val="FF00FF"/>
                </a:solidFill>
              </a:rPr>
              <a:t>ORDER BY</a:t>
            </a:r>
            <a:r>
              <a:rPr lang="en-US" altLang="zh-CN" sz="2200" dirty="0"/>
              <a:t> &lt;</a:t>
            </a:r>
            <a:r>
              <a:rPr lang="zh-CN" altLang="en-US" sz="2200" dirty="0"/>
              <a:t>列名</a:t>
            </a:r>
            <a:r>
              <a:rPr lang="en-US" altLang="zh-CN" sz="2200" dirty="0"/>
              <a:t>2&gt; [ ASC|DESC ] ]</a:t>
            </a:r>
            <a:r>
              <a:rPr lang="zh-CN" altLang="en-US" sz="2200" dirty="0"/>
              <a:t>;</a:t>
            </a:r>
            <a:endParaRPr lang="zh-CN" altLang="en-US" sz="2200" dirty="0"/>
          </a:p>
          <a:p>
            <a:pPr marL="819150" lvl="1" algn="just" eaLnBrk="1" hangingPunct="1">
              <a:buNone/>
            </a:pPr>
            <a:r>
              <a:rPr lang="zh-CN" altLang="en-US" sz="1600" dirty="0">
                <a:latin typeface="Courier New" panose="02070309020205020404" pitchFamily="49" charset="0"/>
              </a:rPr>
              <a:t> 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sz="3600" dirty="0"/>
              <a:t>数据查询</a:t>
            </a:r>
            <a:endParaRPr lang="zh-CN" altLang="en-US" sz="3600" dirty="0"/>
          </a:p>
        </p:txBody>
      </p:sp>
      <p:sp>
        <p:nvSpPr>
          <p:cNvPr id="65538" name="内容占位符 2"/>
          <p:cNvSpPr>
            <a:spLocks noGrp="1"/>
          </p:cNvSpPr>
          <p:nvPr>
            <p:ph idx="4294967295"/>
          </p:nvPr>
        </p:nvSpPr>
        <p:spPr>
          <a:xfrm>
            <a:off x="323850" y="1052513"/>
            <a:ext cx="8362950" cy="4997450"/>
          </a:xfrm>
          <a:ln/>
        </p:spPr>
        <p:txBody>
          <a:bodyPr vert="horz" wrap="square" lIns="91440" tIns="45720" rIns="91440" bIns="45720" anchor="t"/>
          <a:p>
            <a:pPr lvl="1" algn="just">
              <a:lnSpc>
                <a:spcPct val="140000"/>
              </a:lnSpc>
            </a:pPr>
            <a:r>
              <a:rPr lang="en-US" altLang="zh-CN" dirty="0"/>
              <a:t>SELECT</a:t>
            </a:r>
            <a:r>
              <a:rPr lang="zh-CN" altLang="en-US" dirty="0"/>
              <a:t>子句：指定要显示的属性列</a:t>
            </a:r>
            <a:endParaRPr lang="zh-CN" altLang="en-US" dirty="0"/>
          </a:p>
          <a:p>
            <a:pPr lvl="1" algn="just">
              <a:lnSpc>
                <a:spcPct val="140000"/>
              </a:lnSpc>
            </a:pPr>
            <a:r>
              <a:rPr lang="en-US" altLang="zh-CN" dirty="0"/>
              <a:t>FROM</a:t>
            </a:r>
            <a:r>
              <a:rPr lang="zh-CN" altLang="en-US" dirty="0"/>
              <a:t>子句：指定查询对象</a:t>
            </a:r>
            <a:r>
              <a:rPr lang="en-US" altLang="zh-CN" dirty="0"/>
              <a:t>（</a:t>
            </a:r>
            <a:r>
              <a:rPr lang="zh-CN" altLang="en-US" dirty="0"/>
              <a:t>基本表或视图</a:t>
            </a:r>
            <a:r>
              <a:rPr lang="en-US" altLang="zh-CN" dirty="0"/>
              <a:t>）</a:t>
            </a:r>
            <a:endParaRPr lang="en-US" altLang="zh-CN" dirty="0"/>
          </a:p>
          <a:p>
            <a:pPr lvl="1" algn="just">
              <a:lnSpc>
                <a:spcPct val="140000"/>
              </a:lnSpc>
            </a:pPr>
            <a:r>
              <a:rPr lang="en-US" altLang="zh-CN" dirty="0"/>
              <a:t>WHERE</a:t>
            </a:r>
            <a:r>
              <a:rPr lang="zh-CN" altLang="en-US" dirty="0"/>
              <a:t>子句：指定查询条件</a:t>
            </a:r>
            <a:endParaRPr lang="zh-CN" altLang="en-US" dirty="0"/>
          </a:p>
          <a:p>
            <a:pPr lvl="1" algn="just">
              <a:lnSpc>
                <a:spcPct val="140000"/>
              </a:lnSpc>
            </a:pPr>
            <a:r>
              <a:rPr lang="en-US" altLang="zh-CN" dirty="0"/>
              <a:t>GROUP BY</a:t>
            </a:r>
            <a:r>
              <a:rPr lang="zh-CN" altLang="en-US" dirty="0"/>
              <a:t>子句：对查询结果按指定列的值分组，该属性列值相等的元组为一个组。通常会在每组中作用聚集函数。</a:t>
            </a:r>
            <a:endParaRPr lang="zh-CN" altLang="en-US" dirty="0"/>
          </a:p>
          <a:p>
            <a:pPr lvl="1" algn="just">
              <a:lnSpc>
                <a:spcPct val="140000"/>
              </a:lnSpc>
            </a:pPr>
            <a:r>
              <a:rPr lang="en-US" altLang="zh-CN" dirty="0"/>
              <a:t>HAVING</a:t>
            </a:r>
            <a:r>
              <a:rPr lang="zh-CN" altLang="en-US" dirty="0"/>
              <a:t>短语：只有满足指定条件的组才予以输出</a:t>
            </a:r>
            <a:endParaRPr lang="zh-CN" altLang="en-US" dirty="0"/>
          </a:p>
          <a:p>
            <a:pPr lvl="1">
              <a:lnSpc>
                <a:spcPct val="140000"/>
              </a:lnSpc>
            </a:pPr>
            <a:r>
              <a:rPr lang="en-US" altLang="zh-CN" dirty="0"/>
              <a:t>ORDER BY</a:t>
            </a:r>
            <a:r>
              <a:rPr lang="zh-CN" altLang="en-US" dirty="0"/>
              <a:t>子句：对查询结果表按指定列值的升序或降序排序 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3.4  </a:t>
            </a:r>
            <a:r>
              <a:rPr lang="zh-CN" altLang="en-US" sz="3600" dirty="0"/>
              <a:t>数据查询 </a:t>
            </a:r>
            <a:endParaRPr lang="zh-CN" altLang="en-US" sz="360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68413"/>
            <a:ext cx="6107113" cy="4038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3.4.1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单表查询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3.4.2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连接查询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3.4.3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嵌套查询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3.4.4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集合查询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3.4.5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基于派生表的查询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3.4.6 Select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语句的一般形式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3.4.1  </a:t>
            </a:r>
            <a:r>
              <a:rPr lang="zh-CN" altLang="en-US" sz="3600" dirty="0"/>
              <a:t>单表查询 </a:t>
            </a:r>
            <a:endParaRPr lang="zh-CN" altLang="en-US" sz="3600" dirty="0"/>
          </a:p>
        </p:txBody>
      </p:sp>
      <p:sp>
        <p:nvSpPr>
          <p:cNvPr id="67586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30000"/>
              </a:lnSpc>
            </a:pPr>
            <a:r>
              <a:rPr lang="zh-CN" altLang="en-US" dirty="0"/>
              <a:t>查询仅涉及一个表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>
                <a:solidFill>
                  <a:srgbClr val="7030A0"/>
                </a:solidFill>
              </a:rPr>
              <a:t>1.</a:t>
            </a:r>
            <a:r>
              <a:rPr lang="zh-CN" altLang="en-US" dirty="0">
                <a:solidFill>
                  <a:srgbClr val="7030A0"/>
                </a:solidFill>
              </a:rPr>
              <a:t>选择表中的若干列</a:t>
            </a:r>
            <a:endParaRPr lang="zh-CN" altLang="en-US" dirty="0">
              <a:solidFill>
                <a:srgbClr val="7030A0"/>
              </a:solidFill>
            </a:endParaRPr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2.</a:t>
            </a:r>
            <a:r>
              <a:rPr lang="zh-CN" altLang="en-US" dirty="0"/>
              <a:t>选择表中的若干元组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3.ORDER BY</a:t>
            </a:r>
            <a:r>
              <a:rPr lang="zh-CN" altLang="en-US" dirty="0"/>
              <a:t>子句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4.</a:t>
            </a:r>
            <a:r>
              <a:rPr lang="zh-CN" altLang="en-US" dirty="0"/>
              <a:t>聚集函数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5.GROUP BY</a:t>
            </a:r>
            <a:r>
              <a:rPr lang="zh-CN" altLang="en-US" dirty="0"/>
              <a:t>子句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1.</a:t>
            </a:r>
            <a:r>
              <a:rPr lang="zh-CN" altLang="en-US" sz="3600" dirty="0"/>
              <a:t>选择表中的若干列</a:t>
            </a:r>
            <a:endParaRPr lang="zh-CN" altLang="en-US" sz="3600" dirty="0"/>
          </a:p>
        </p:txBody>
      </p:sp>
      <p:sp>
        <p:nvSpPr>
          <p:cNvPr id="68610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pPr algn="just" eaLnBrk="1" hangingPunct="1"/>
            <a:r>
              <a:rPr lang="zh-CN" altLang="en-US" dirty="0"/>
              <a:t>查询指定列</a:t>
            </a:r>
            <a:endParaRPr lang="zh-CN" altLang="en-US" dirty="0"/>
          </a:p>
          <a:p>
            <a:pPr algn="just" eaLnBrk="1" hangingPunct="1"/>
            <a:endParaRPr lang="zh-CN" altLang="en-US" dirty="0"/>
          </a:p>
          <a:p>
            <a:pPr algn="just" eaLnBrk="1" hangingPunct="1"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3.16]  </a:t>
            </a:r>
            <a:r>
              <a:rPr lang="zh-CN" altLang="en-US" sz="2400" dirty="0"/>
              <a:t>查询全体学生的学号与姓名。</a:t>
            </a:r>
            <a:endParaRPr lang="zh-CN" altLang="en-US" sz="2400" dirty="0"/>
          </a:p>
          <a:p>
            <a:pPr lvl="1" algn="just" eaLnBrk="1" hangingPunct="1">
              <a:buNone/>
            </a:pPr>
            <a:r>
              <a:rPr lang="zh-CN" altLang="en-US" sz="2000" dirty="0"/>
              <a:t>		</a:t>
            </a:r>
            <a:r>
              <a:rPr lang="en-US" altLang="zh-CN" sz="2200" dirty="0"/>
              <a:t>SELECT Sno</a:t>
            </a:r>
            <a:r>
              <a:rPr lang="zh-CN" altLang="en-US" sz="2200" dirty="0"/>
              <a:t>,</a:t>
            </a:r>
            <a:r>
              <a:rPr lang="en-US" altLang="zh-CN" sz="2200" dirty="0"/>
              <a:t>Sname</a:t>
            </a:r>
            <a:endParaRPr lang="en-US" altLang="zh-CN" sz="2200" dirty="0"/>
          </a:p>
          <a:p>
            <a:pPr lvl="1" algn="just" eaLnBrk="1" hangingPunct="1">
              <a:buNone/>
            </a:pPr>
            <a:r>
              <a:rPr lang="en-US" altLang="zh-CN" sz="2200" dirty="0"/>
              <a:t>		FROM Student</a:t>
            </a:r>
            <a:r>
              <a:rPr lang="zh-CN" altLang="en-US" sz="2200" dirty="0"/>
              <a:t>;</a:t>
            </a:r>
            <a:r>
              <a:rPr lang="zh-CN" altLang="en-US" sz="2000" dirty="0">
                <a:latin typeface="Courier New" panose="02070309020205020404" pitchFamily="49" charset="0"/>
              </a:rPr>
              <a:t> </a:t>
            </a:r>
            <a:endParaRPr lang="zh-CN" altLang="en-US" sz="2000" dirty="0"/>
          </a:p>
          <a:p>
            <a:pPr lvl="1" algn="just" eaLnBrk="1" hangingPunct="1">
              <a:buNone/>
            </a:pPr>
            <a:r>
              <a:rPr lang="zh-CN" altLang="en-US" sz="2000" dirty="0">
                <a:latin typeface="Courier New" panose="02070309020205020404" pitchFamily="49" charset="0"/>
              </a:rPr>
              <a:t> </a:t>
            </a:r>
            <a:endParaRPr lang="zh-CN" altLang="en-US" sz="2000" dirty="0"/>
          </a:p>
          <a:p>
            <a:pPr algn="just" eaLnBrk="1" hangingPunct="1"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3.17]  </a:t>
            </a:r>
            <a:r>
              <a:rPr lang="zh-CN" altLang="en-US" sz="2400" dirty="0"/>
              <a:t>查询全体学生的姓名、学号、所在系。</a:t>
            </a:r>
            <a:endParaRPr lang="zh-CN" altLang="en-US" sz="2400" dirty="0"/>
          </a:p>
          <a:p>
            <a:pPr lvl="1" algn="just" eaLnBrk="1" hangingPunct="1">
              <a:buNone/>
            </a:pPr>
            <a:r>
              <a:rPr lang="zh-CN" altLang="en-US" sz="2000" dirty="0"/>
              <a:t>		</a:t>
            </a:r>
            <a:r>
              <a:rPr lang="en-US" altLang="zh-CN" sz="2200" dirty="0"/>
              <a:t>SELECT Sname</a:t>
            </a:r>
            <a:r>
              <a:rPr lang="zh-CN" altLang="en-US" sz="2200" dirty="0"/>
              <a:t>,</a:t>
            </a:r>
            <a:r>
              <a:rPr lang="en-US" altLang="zh-CN" sz="2200" dirty="0"/>
              <a:t>Sno</a:t>
            </a:r>
            <a:r>
              <a:rPr lang="zh-CN" altLang="en-US" sz="2200" dirty="0"/>
              <a:t>,</a:t>
            </a:r>
            <a:r>
              <a:rPr lang="en-US" altLang="zh-CN" sz="2200" dirty="0"/>
              <a:t>Sdept</a:t>
            </a:r>
            <a:endParaRPr lang="en-US" altLang="zh-CN" sz="2200" dirty="0"/>
          </a:p>
          <a:p>
            <a:pPr lvl="1" algn="just" eaLnBrk="1" hangingPunct="1">
              <a:buNone/>
            </a:pPr>
            <a:r>
              <a:rPr lang="en-US" altLang="zh-CN" sz="2200" dirty="0"/>
              <a:t>		FROM Student</a:t>
            </a:r>
            <a:r>
              <a:rPr lang="zh-CN" altLang="en-US" sz="2200" dirty="0"/>
              <a:t>;</a:t>
            </a:r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选择表中的若干列（续）</a:t>
            </a:r>
            <a:endParaRPr lang="zh-CN" altLang="en-US" sz="3600" dirty="0"/>
          </a:p>
        </p:txBody>
      </p:sp>
      <p:sp>
        <p:nvSpPr>
          <p:cNvPr id="69634" name="Rectangle 3"/>
          <p:cNvSpPr>
            <a:spLocks noGrp="1"/>
          </p:cNvSpPr>
          <p:nvPr>
            <p:ph type="body"/>
          </p:nvPr>
        </p:nvSpPr>
        <p:spPr>
          <a:xfrm>
            <a:off x="457200" y="1098550"/>
            <a:ext cx="8229600" cy="5095875"/>
          </a:xfrm>
          <a:ln/>
        </p:spPr>
        <p:txBody>
          <a:bodyPr vert="horz" wrap="square" lIns="91440" tIns="45720" rIns="91440" bIns="45720" anchor="t"/>
          <a:p>
            <a:pPr algn="just" eaLnBrk="1" hangingPunct="1"/>
            <a:r>
              <a:rPr lang="zh-CN" altLang="en-US" dirty="0"/>
              <a:t>查询全部列</a:t>
            </a:r>
            <a:endParaRPr lang="zh-CN" altLang="en-US" dirty="0"/>
          </a:p>
          <a:p>
            <a:pPr lvl="1" algn="just" eaLnBrk="1" hangingPunct="1"/>
            <a:r>
              <a:rPr lang="zh-CN" altLang="en-US" dirty="0"/>
              <a:t>选出所有属性列：</a:t>
            </a:r>
            <a:endParaRPr lang="zh-CN" altLang="en-US" dirty="0"/>
          </a:p>
          <a:p>
            <a:pPr lvl="2" algn="just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在</a:t>
            </a:r>
            <a:r>
              <a:rPr lang="en-US" altLang="zh-CN" sz="2200" dirty="0"/>
              <a:t>SELECT</a:t>
            </a:r>
            <a:r>
              <a:rPr lang="zh-CN" altLang="en-US" sz="2200" dirty="0"/>
              <a:t>关键字后面列出所有列名 </a:t>
            </a:r>
            <a:endParaRPr lang="zh-CN" altLang="en-US" sz="2200" dirty="0"/>
          </a:p>
          <a:p>
            <a:pPr lvl="2" algn="just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将</a:t>
            </a:r>
            <a:r>
              <a:rPr lang="en-US" altLang="zh-CN" sz="2200" dirty="0"/>
              <a:t>&lt;</a:t>
            </a:r>
            <a:r>
              <a:rPr lang="zh-CN" altLang="en-US" sz="2200" dirty="0"/>
              <a:t>目标列表达式</a:t>
            </a:r>
            <a:r>
              <a:rPr lang="en-US" altLang="zh-CN" sz="2200" dirty="0"/>
              <a:t>&gt;</a:t>
            </a:r>
            <a:r>
              <a:rPr lang="zh-CN" altLang="en-US" sz="2200" dirty="0"/>
              <a:t>指定为 </a:t>
            </a:r>
            <a:r>
              <a:rPr lang="zh-CN" altLang="en-US" sz="2200" dirty="0">
                <a:solidFill>
                  <a:srgbClr val="FF00FF"/>
                </a:solidFill>
              </a:rPr>
              <a:t> *</a:t>
            </a:r>
            <a:endParaRPr lang="zh-CN" altLang="en-US" sz="2200" dirty="0">
              <a:solidFill>
                <a:srgbClr val="FF00FF"/>
              </a:solidFill>
            </a:endParaRPr>
          </a:p>
          <a:p>
            <a:pPr algn="just" eaLnBrk="1" hangingPunct="1">
              <a:buNone/>
            </a:pPr>
            <a:endParaRPr lang="zh-CN" altLang="en-US" dirty="0"/>
          </a:p>
          <a:p>
            <a:pPr lvl="1" algn="just" eaLnBrk="1" hangingPunct="1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3.18]  </a:t>
            </a:r>
            <a:r>
              <a:rPr lang="zh-CN" altLang="en-US" dirty="0"/>
              <a:t>查询全体学生的详细记录</a:t>
            </a:r>
            <a:endParaRPr lang="zh-CN" altLang="en-US" dirty="0"/>
          </a:p>
          <a:p>
            <a:pPr lvl="2" algn="just" eaLnBrk="1" hangingPunct="1">
              <a:buNone/>
            </a:pPr>
            <a:r>
              <a:rPr lang="en-US" altLang="zh-CN" sz="2400" dirty="0"/>
              <a:t>SELECT  Sno</a:t>
            </a:r>
            <a:r>
              <a:rPr lang="zh-CN" altLang="en-US" sz="2400" dirty="0"/>
              <a:t>,</a:t>
            </a:r>
            <a:r>
              <a:rPr lang="en-US" altLang="zh-CN" sz="2400" dirty="0"/>
              <a:t>Sname</a:t>
            </a:r>
            <a:r>
              <a:rPr lang="zh-CN" altLang="en-US" sz="2400" dirty="0"/>
              <a:t>,</a:t>
            </a:r>
            <a:r>
              <a:rPr lang="en-US" altLang="zh-CN" sz="2400" dirty="0"/>
              <a:t>Ssex</a:t>
            </a:r>
            <a:r>
              <a:rPr lang="zh-CN" altLang="en-US" sz="2400" dirty="0"/>
              <a:t>,</a:t>
            </a:r>
            <a:r>
              <a:rPr lang="en-US" altLang="zh-CN" sz="2400" dirty="0"/>
              <a:t>Sage</a:t>
            </a:r>
            <a:r>
              <a:rPr lang="zh-CN" altLang="en-US" sz="2400" dirty="0"/>
              <a:t>,</a:t>
            </a:r>
            <a:r>
              <a:rPr lang="en-US" altLang="zh-CN" sz="2400" dirty="0"/>
              <a:t>Sdept </a:t>
            </a:r>
            <a:endParaRPr lang="en-US" altLang="zh-CN" sz="2400" dirty="0"/>
          </a:p>
          <a:p>
            <a:pPr lvl="2" algn="just" eaLnBrk="1" hangingPunct="1">
              <a:buNone/>
            </a:pPr>
            <a:r>
              <a:rPr lang="en-US" altLang="zh-CN" sz="2400" dirty="0"/>
              <a:t>FROM Student</a:t>
            </a:r>
            <a:r>
              <a:rPr lang="zh-CN" altLang="en-US" sz="2400" dirty="0"/>
              <a:t>; </a:t>
            </a:r>
            <a:endParaRPr lang="zh-CN" altLang="en-US" sz="2400" dirty="0"/>
          </a:p>
          <a:p>
            <a:pPr lvl="2" algn="just" eaLnBrk="1" hangingPunct="1">
              <a:buNone/>
            </a:pPr>
            <a:r>
              <a:rPr lang="zh-CN" altLang="en-US" sz="2400" dirty="0"/>
              <a:t>或</a:t>
            </a:r>
            <a:endParaRPr lang="zh-CN" altLang="en-US" sz="2400" dirty="0"/>
          </a:p>
          <a:p>
            <a:pPr lvl="2" algn="just" eaLnBrk="1" hangingPunct="1">
              <a:buNone/>
            </a:pPr>
            <a:r>
              <a:rPr lang="en-US" altLang="zh-CN" sz="2400" dirty="0"/>
              <a:t>SELECT  *</a:t>
            </a:r>
            <a:endParaRPr lang="en-US" altLang="zh-CN" sz="2400" dirty="0"/>
          </a:p>
          <a:p>
            <a:pPr lvl="2" algn="just" eaLnBrk="1" hangingPunct="1">
              <a:buNone/>
            </a:pPr>
            <a:r>
              <a:rPr lang="en-US" altLang="zh-CN" sz="2400" dirty="0"/>
              <a:t>FROM Student</a:t>
            </a:r>
            <a:r>
              <a:rPr lang="zh-CN" altLang="en-US" sz="2400" dirty="0"/>
              <a:t>;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Rectangle 3"/>
          <p:cNvSpPr>
            <a:spLocks noGrp="1"/>
          </p:cNvSpPr>
          <p:nvPr>
            <p:ph type="body"/>
          </p:nvPr>
        </p:nvSpPr>
        <p:spPr>
          <a:xfrm>
            <a:off x="479425" y="1098550"/>
            <a:ext cx="8229600" cy="5426075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40000"/>
              </a:lnSpc>
            </a:pPr>
            <a:r>
              <a:rPr lang="zh-CN" altLang="en-US" dirty="0"/>
              <a:t>查询经过计算的值 </a:t>
            </a:r>
            <a:endParaRPr lang="zh-CN" altLang="en-US" dirty="0"/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dirty="0"/>
              <a:t>SELECT</a:t>
            </a:r>
            <a:r>
              <a:rPr lang="zh-CN" altLang="en-US" dirty="0"/>
              <a:t>子句的</a:t>
            </a:r>
            <a:r>
              <a:rPr lang="en-US" altLang="zh-CN" dirty="0"/>
              <a:t>&lt;</a:t>
            </a:r>
            <a:r>
              <a:rPr lang="zh-CN" altLang="en-US" dirty="0"/>
              <a:t>目标列表达式</a:t>
            </a:r>
            <a:r>
              <a:rPr lang="en-US" altLang="zh-CN" dirty="0"/>
              <a:t>&gt;</a:t>
            </a:r>
            <a:r>
              <a:rPr lang="zh-CN" altLang="en-US" dirty="0"/>
              <a:t>不仅可以为表中的属性列，也可以是表达式</a:t>
            </a:r>
            <a:endParaRPr lang="en-US" altLang="zh-CN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000" dirty="0"/>
              <a:t>[</a:t>
            </a:r>
            <a:r>
              <a:rPr lang="zh-CN" altLang="en-US" sz="2000" dirty="0"/>
              <a:t>例</a:t>
            </a:r>
            <a:r>
              <a:rPr lang="en-US" altLang="zh-CN" sz="2000" dirty="0"/>
              <a:t>3.19]  </a:t>
            </a:r>
            <a:r>
              <a:rPr lang="zh-CN" altLang="en-US" sz="2400" dirty="0"/>
              <a:t>查全体学生的姓名及其出生年份。</a:t>
            </a:r>
            <a:endParaRPr lang="zh-CN" altLang="en-US" sz="2400" dirty="0"/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en-US" altLang="zh-CN" dirty="0"/>
              <a:t>SELECT Sname</a:t>
            </a:r>
            <a:r>
              <a:rPr lang="zh-CN" altLang="en-US" dirty="0"/>
              <a:t>,</a:t>
            </a:r>
            <a:r>
              <a:rPr lang="en-US" altLang="zh-CN" dirty="0"/>
              <a:t>2018-Sage          </a:t>
            </a:r>
            <a:r>
              <a:rPr lang="en-US" altLang="zh-CN" sz="2000" dirty="0"/>
              <a:t>/*</a:t>
            </a:r>
            <a:r>
              <a:rPr lang="zh-CN" altLang="en-US" sz="2000" dirty="0"/>
              <a:t>假设当时为</a:t>
            </a:r>
            <a:r>
              <a:rPr lang="en-US" altLang="zh-CN" sz="2000" dirty="0"/>
              <a:t>2018</a:t>
            </a:r>
            <a:r>
              <a:rPr lang="zh-CN" altLang="en-US" sz="2000" dirty="0"/>
              <a:t>年*</a:t>
            </a:r>
            <a:r>
              <a:rPr lang="en-US" altLang="zh-CN" sz="2000" dirty="0"/>
              <a:t>/</a:t>
            </a:r>
            <a:endParaRPr lang="en-US" altLang="zh-CN" sz="2000" dirty="0"/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en-US" altLang="zh-CN" dirty="0"/>
              <a:t>FROM Student</a:t>
            </a:r>
            <a:r>
              <a:rPr lang="zh-CN" altLang="en-US" dirty="0"/>
              <a:t>;</a:t>
            </a:r>
            <a:endParaRPr lang="zh-CN" altLang="en-US" sz="2000" dirty="0"/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zh-CN" altLang="en-US" dirty="0"/>
              <a:t>输出结果：</a:t>
            </a:r>
            <a:endParaRPr lang="zh-CN" altLang="en-US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dirty="0"/>
              <a:t>            </a:t>
            </a:r>
            <a:r>
              <a:rPr lang="en-US" altLang="zh-CN" sz="2000" dirty="0"/>
              <a:t>Sname   2018-Sage</a:t>
            </a:r>
            <a:endParaRPr lang="en-US" altLang="zh-CN" sz="20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000" dirty="0"/>
              <a:t>               </a:t>
            </a:r>
            <a:r>
              <a:rPr lang="zh-CN" altLang="en-US" sz="2000" dirty="0"/>
              <a:t>李勇         </a:t>
            </a:r>
            <a:r>
              <a:rPr lang="en-US" altLang="zh-CN" sz="2000" dirty="0"/>
              <a:t>1998</a:t>
            </a:r>
            <a:endParaRPr lang="en-US" altLang="zh-CN" sz="20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000" dirty="0"/>
              <a:t>               </a:t>
            </a:r>
            <a:r>
              <a:rPr lang="zh-CN" altLang="en-US" sz="2000" dirty="0"/>
              <a:t>刘晨         </a:t>
            </a:r>
            <a:r>
              <a:rPr lang="en-US" altLang="zh-CN" sz="2000" dirty="0"/>
              <a:t>1999</a:t>
            </a:r>
            <a:endParaRPr lang="en-US" altLang="zh-CN" sz="20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000" dirty="0"/>
              <a:t>               </a:t>
            </a:r>
            <a:r>
              <a:rPr lang="zh-CN" altLang="en-US" sz="2000" dirty="0"/>
              <a:t>王敏         </a:t>
            </a:r>
            <a:r>
              <a:rPr lang="en-US" altLang="zh-CN" sz="2000" dirty="0"/>
              <a:t>2000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               </a:t>
            </a:r>
            <a:r>
              <a:rPr lang="zh-CN" altLang="en-US" sz="2000" dirty="0"/>
              <a:t>张立         </a:t>
            </a:r>
            <a:r>
              <a:rPr lang="en-US" altLang="zh-CN" sz="2000" dirty="0"/>
              <a:t>1999 </a:t>
            </a:r>
            <a:endParaRPr lang="en-US" altLang="zh-CN" sz="2000" dirty="0"/>
          </a:p>
        </p:txBody>
      </p:sp>
      <p:sp>
        <p:nvSpPr>
          <p:cNvPr id="706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查询经过计算的值（续）</a:t>
            </a:r>
            <a:endParaRPr lang="zh-CN" altLang="en-US" sz="3600" dirty="0"/>
          </a:p>
        </p:txBody>
      </p:sp>
      <p:sp>
        <p:nvSpPr>
          <p:cNvPr id="70659" name="Line 6"/>
          <p:cNvSpPr/>
          <p:nvPr/>
        </p:nvSpPr>
        <p:spPr>
          <a:xfrm>
            <a:off x="1403350" y="4797425"/>
            <a:ext cx="237648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Rectangle 3"/>
          <p:cNvSpPr>
            <a:spLocks noGrp="1"/>
          </p:cNvSpPr>
          <p:nvPr>
            <p:ph type="body"/>
          </p:nvPr>
        </p:nvSpPr>
        <p:spPr>
          <a:xfrm>
            <a:off x="179388" y="981075"/>
            <a:ext cx="8280400" cy="521335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3.20] </a:t>
            </a:r>
            <a:r>
              <a:rPr lang="zh-CN" altLang="en-US" sz="2400" dirty="0"/>
              <a:t>查询全体学生的姓名、出生年份和所在的院系，要求用小写字母表示系名。</a:t>
            </a:r>
            <a:endParaRPr lang="zh-CN" altLang="en-US" sz="2400" dirty="0"/>
          </a:p>
          <a:p>
            <a:pPr algn="just" eaLnBrk="1" hangingPunct="1">
              <a:buNone/>
            </a:pPr>
            <a:endParaRPr lang="zh-CN" altLang="en-US" sz="2400" dirty="0"/>
          </a:p>
          <a:p>
            <a:pPr lvl="1" algn="just" eaLnBrk="1" hangingPunct="1">
              <a:buNone/>
            </a:pPr>
            <a:r>
              <a:rPr lang="en-US" altLang="zh-CN" sz="2000" dirty="0"/>
              <a:t>SELECT Sname,</a:t>
            </a:r>
            <a:r>
              <a:rPr lang="zh-CN" altLang="en-US" sz="2000" dirty="0"/>
              <a:t>'</a:t>
            </a:r>
            <a:r>
              <a:rPr lang="en-US" altLang="zh-CN" sz="2000" dirty="0"/>
              <a:t>Year of Birth: </a:t>
            </a:r>
            <a:r>
              <a:rPr lang="zh-CN" altLang="en-US" sz="2000" dirty="0"/>
              <a:t>'</a:t>
            </a:r>
            <a:r>
              <a:rPr lang="en-US" altLang="zh-CN" sz="2000" dirty="0"/>
              <a:t>,2018-Sage,LOWER</a:t>
            </a:r>
            <a:r>
              <a:rPr lang="zh-CN" altLang="en-US" sz="2000" dirty="0"/>
              <a:t>(</a:t>
            </a:r>
            <a:r>
              <a:rPr lang="en-US" altLang="zh-CN" sz="2000" dirty="0"/>
              <a:t>Sdept</a:t>
            </a:r>
            <a:r>
              <a:rPr lang="zh-CN" altLang="en-US" sz="2000" dirty="0"/>
              <a:t>)</a:t>
            </a:r>
            <a:endParaRPr lang="zh-CN" altLang="en-US" sz="2000" dirty="0"/>
          </a:p>
          <a:p>
            <a:pPr lvl="1" eaLnBrk="1" hangingPunct="1">
              <a:buNone/>
            </a:pPr>
            <a:r>
              <a:rPr lang="en-US" altLang="zh-CN" sz="2000" dirty="0"/>
              <a:t>FROM Student</a:t>
            </a:r>
            <a:r>
              <a:rPr lang="zh-CN" altLang="en-US" sz="2000" dirty="0"/>
              <a:t>;</a:t>
            </a:r>
            <a:endParaRPr lang="zh-CN" altLang="en-US" sz="2000" dirty="0"/>
          </a:p>
          <a:p>
            <a:pPr lvl="1" eaLnBrk="1" hangingPunct="1">
              <a:buNone/>
            </a:pPr>
            <a:endParaRPr lang="zh-CN" altLang="en-US" sz="2000" dirty="0"/>
          </a:p>
          <a:p>
            <a:pPr lvl="1" eaLnBrk="1" hangingPunct="1">
              <a:buNone/>
            </a:pPr>
            <a:r>
              <a:rPr lang="zh-CN" altLang="en-US" dirty="0"/>
              <a:t>输出结果：</a:t>
            </a:r>
            <a:endParaRPr lang="zh-CN" altLang="en-US" dirty="0"/>
          </a:p>
          <a:p>
            <a:pPr lvl="1" algn="just" eaLnBrk="1" hangingPunct="1">
              <a:buNone/>
            </a:pPr>
            <a:r>
              <a:rPr lang="zh-CN" altLang="en-US" sz="1800" dirty="0"/>
              <a:t>  </a:t>
            </a:r>
            <a:r>
              <a:rPr lang="en-US" altLang="zh-CN" sz="1800" dirty="0"/>
              <a:t>Sname   'Year of Birth:'  2018-Sage   LOWER</a:t>
            </a:r>
            <a:r>
              <a:rPr lang="zh-CN" altLang="en-US" sz="1800" dirty="0"/>
              <a:t>(</a:t>
            </a:r>
            <a:r>
              <a:rPr lang="en-US" altLang="zh-CN" sz="1800" dirty="0"/>
              <a:t>Sdept</a:t>
            </a:r>
            <a:r>
              <a:rPr lang="zh-CN" altLang="en-US" sz="1800" dirty="0"/>
              <a:t>)</a:t>
            </a:r>
            <a:endParaRPr lang="zh-CN" altLang="en-US" sz="1800" dirty="0"/>
          </a:p>
          <a:p>
            <a:pPr lvl="1" algn="just" eaLnBrk="1" hangingPunct="1">
              <a:buNone/>
            </a:pPr>
            <a:r>
              <a:rPr lang="en-US" altLang="zh-CN" sz="1800" dirty="0"/>
              <a:t> </a:t>
            </a:r>
            <a:endParaRPr lang="en-US" altLang="zh-CN" sz="1800" dirty="0"/>
          </a:p>
          <a:p>
            <a:pPr lvl="1" algn="just" eaLnBrk="1" hangingPunct="1"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李勇    </a:t>
            </a:r>
            <a:r>
              <a:rPr lang="en-US" altLang="zh-CN" sz="1800" dirty="0"/>
              <a:t>Year of Birth:    1998      	cs</a:t>
            </a:r>
            <a:endParaRPr lang="en-US" altLang="zh-CN" sz="1800" dirty="0"/>
          </a:p>
          <a:p>
            <a:pPr lvl="1" algn="just" eaLnBrk="1" hangingPunct="1"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刘晨    </a:t>
            </a:r>
            <a:r>
              <a:rPr lang="en-US" altLang="zh-CN" sz="1800" dirty="0"/>
              <a:t>Year of Birth:    1999       	cs</a:t>
            </a:r>
            <a:endParaRPr lang="en-US" altLang="zh-CN" sz="1800" dirty="0"/>
          </a:p>
          <a:p>
            <a:pPr lvl="1" algn="just" eaLnBrk="1" hangingPunct="1"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王敏    </a:t>
            </a:r>
            <a:r>
              <a:rPr lang="en-US" altLang="zh-CN" sz="1800" dirty="0"/>
              <a:t>Year of Birth:    2000       	ma</a:t>
            </a:r>
            <a:endParaRPr lang="en-US" altLang="zh-CN" sz="1800" dirty="0"/>
          </a:p>
          <a:p>
            <a:pPr lvl="1" algn="just" eaLnBrk="1" hangingPunct="1"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张立    </a:t>
            </a:r>
            <a:r>
              <a:rPr lang="en-US" altLang="zh-CN" sz="1800" dirty="0"/>
              <a:t>Year of Birth:    1999      	is </a:t>
            </a:r>
            <a:endParaRPr lang="en-US" altLang="zh-CN" sz="1800" dirty="0"/>
          </a:p>
        </p:txBody>
      </p:sp>
      <p:sp>
        <p:nvSpPr>
          <p:cNvPr id="7168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查询经过计算的值（续）</a:t>
            </a:r>
            <a:endParaRPr lang="zh-CN" altLang="en-US" sz="3600" dirty="0"/>
          </a:p>
        </p:txBody>
      </p:sp>
      <p:sp>
        <p:nvSpPr>
          <p:cNvPr id="71683" name="Line 4"/>
          <p:cNvSpPr/>
          <p:nvPr/>
        </p:nvSpPr>
        <p:spPr>
          <a:xfrm>
            <a:off x="827088" y="4219575"/>
            <a:ext cx="57610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pPr algn="just" eaLnBrk="1" hangingPunct="1"/>
            <a:r>
              <a:rPr lang="zh-CN" altLang="en-US" dirty="0"/>
              <a:t>使用列</a:t>
            </a:r>
            <a:r>
              <a:rPr lang="zh-CN" altLang="en-US" dirty="0">
                <a:solidFill>
                  <a:srgbClr val="FF00FF"/>
                </a:solidFill>
              </a:rPr>
              <a:t>别名</a:t>
            </a:r>
            <a:r>
              <a:rPr lang="zh-CN" altLang="en-US" dirty="0"/>
              <a:t>改变查询结果的列标题</a:t>
            </a:r>
            <a:r>
              <a:rPr lang="en-US" altLang="zh-CN" dirty="0"/>
              <a:t>:</a:t>
            </a:r>
            <a:endParaRPr lang="en-US" altLang="zh-CN" dirty="0"/>
          </a:p>
          <a:p>
            <a:pPr algn="just" eaLnBrk="1" hangingPunct="1">
              <a:buNone/>
            </a:pPr>
            <a:r>
              <a:rPr lang="en-US" altLang="zh-CN" sz="1800" dirty="0"/>
              <a:t>	</a:t>
            </a:r>
            <a:endParaRPr lang="en-US" altLang="zh-CN" sz="1800" dirty="0"/>
          </a:p>
          <a:p>
            <a:pPr algn="just" eaLnBrk="1" hangingPunct="1">
              <a:buNone/>
            </a:pPr>
            <a:r>
              <a:rPr lang="en-US" altLang="zh-CN" sz="1800" dirty="0"/>
              <a:t>    </a:t>
            </a:r>
            <a:r>
              <a:rPr lang="en-US" altLang="zh-CN" sz="2000" dirty="0"/>
              <a:t> SELECT Sname </a:t>
            </a:r>
            <a:r>
              <a:rPr lang="en-US" altLang="zh-CN" sz="2000" dirty="0">
                <a:solidFill>
                  <a:srgbClr val="FF00FF"/>
                </a:solidFill>
              </a:rPr>
              <a:t>NAME</a:t>
            </a:r>
            <a:r>
              <a:rPr lang="zh-CN" altLang="en-US" sz="2000" dirty="0"/>
              <a:t>,</a:t>
            </a:r>
            <a:r>
              <a:rPr lang="en-US" altLang="zh-CN" sz="2000" dirty="0"/>
              <a:t>'Year of Birth:</a:t>
            </a:r>
            <a:r>
              <a:rPr lang="zh-CN" altLang="en-US" sz="2000" dirty="0"/>
              <a:t>'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D75B5B"/>
                </a:solidFill>
              </a:rPr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BIRTH</a:t>
            </a:r>
            <a:r>
              <a:rPr lang="zh-CN" altLang="en-US" sz="2000" dirty="0"/>
              <a:t>,</a:t>
            </a:r>
            <a:endParaRPr lang="zh-CN" altLang="en-US" sz="1800" dirty="0"/>
          </a:p>
          <a:p>
            <a:pPr lvl="1" algn="just" eaLnBrk="1" hangingPunct="1">
              <a:buNone/>
            </a:pPr>
            <a:r>
              <a:rPr lang="zh-CN" altLang="en-US" sz="2000" dirty="0"/>
              <a:t>       </a:t>
            </a:r>
            <a:r>
              <a:rPr lang="en-US" altLang="zh-CN" sz="2000" dirty="0"/>
              <a:t>2018-Sage </a:t>
            </a:r>
            <a:r>
              <a:rPr lang="en-US" altLang="zh-CN" sz="2000" dirty="0">
                <a:solidFill>
                  <a:srgbClr val="D75B5B"/>
                </a:solidFill>
              </a:rPr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BIRTHDAY</a:t>
            </a:r>
            <a:r>
              <a:rPr lang="zh-CN" altLang="en-US" sz="2000" dirty="0"/>
              <a:t>,</a:t>
            </a:r>
            <a:r>
              <a:rPr lang="en-US" altLang="zh-CN" sz="2000" dirty="0"/>
              <a:t>LOWER</a:t>
            </a:r>
            <a:r>
              <a:rPr lang="zh-CN" altLang="en-US" sz="2000" dirty="0"/>
              <a:t>(</a:t>
            </a:r>
            <a:r>
              <a:rPr lang="en-US" altLang="zh-CN" sz="2000" dirty="0"/>
              <a:t>Sdept</a:t>
            </a:r>
            <a:r>
              <a:rPr lang="zh-CN" altLang="en-US" sz="2000" dirty="0"/>
              <a:t>)</a:t>
            </a:r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rgbClr val="FF00FF"/>
                </a:solidFill>
              </a:rPr>
              <a:t>DEPARTMENT</a:t>
            </a:r>
            <a:endParaRPr lang="en-US" altLang="zh-CN" sz="2000" dirty="0">
              <a:solidFill>
                <a:srgbClr val="FF00FF"/>
              </a:solidFill>
            </a:endParaRPr>
          </a:p>
          <a:p>
            <a:pPr eaLnBrk="1" hangingPunct="1">
              <a:buNone/>
            </a:pPr>
            <a:r>
              <a:rPr lang="en-US" altLang="zh-CN" sz="2000" dirty="0"/>
              <a:t>	FROM Student</a:t>
            </a:r>
            <a:r>
              <a:rPr lang="zh-CN" altLang="en-US" sz="2000" dirty="0"/>
              <a:t>;</a:t>
            </a:r>
            <a:endParaRPr lang="zh-CN" altLang="en-US" sz="2000" dirty="0"/>
          </a:p>
          <a:p>
            <a:pPr lvl="1" eaLnBrk="1" hangingPunct="1">
              <a:buNone/>
            </a:pPr>
            <a:r>
              <a:rPr lang="zh-CN" altLang="en-US" dirty="0"/>
              <a:t>输出结果：</a:t>
            </a:r>
            <a:endParaRPr lang="zh-CN" altLang="en-US" dirty="0"/>
          </a:p>
          <a:p>
            <a:pPr lvl="1" algn="just" eaLnBrk="1" hangingPunct="1">
              <a:lnSpc>
                <a:spcPct val="50000"/>
              </a:lnSpc>
              <a:buNone/>
            </a:pPr>
            <a:r>
              <a:rPr lang="zh-CN" altLang="en-US" sz="2000" dirty="0"/>
              <a:t>    </a:t>
            </a:r>
            <a:r>
              <a:rPr lang="en-US" altLang="zh-CN" sz="1800" dirty="0"/>
              <a:t>NAME      BIRTH         BIRTHDAY   DEPARTMENT</a:t>
            </a:r>
            <a:endParaRPr lang="en-US" altLang="zh-CN" sz="1800" dirty="0"/>
          </a:p>
          <a:p>
            <a:pPr lvl="1" algn="just" eaLnBrk="1" hangingPunct="1">
              <a:lnSpc>
                <a:spcPct val="50000"/>
              </a:lnSpc>
              <a:buNone/>
            </a:pPr>
            <a:r>
              <a:rPr lang="en-US" altLang="zh-CN" sz="2000" dirty="0"/>
              <a:t>   </a:t>
            </a:r>
            <a:endParaRPr lang="en-US" altLang="zh-CN" sz="2000" dirty="0"/>
          </a:p>
          <a:p>
            <a:pPr lvl="1" algn="just" eaLnBrk="1" hangingPunct="1"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李勇    </a:t>
            </a:r>
            <a:r>
              <a:rPr lang="en-US" altLang="zh-CN" sz="2000" dirty="0"/>
              <a:t>Year of Birth:    1998             cs</a:t>
            </a:r>
            <a:endParaRPr lang="en-US" altLang="zh-CN" sz="2000" dirty="0"/>
          </a:p>
          <a:p>
            <a:pPr lvl="1" algn="just" eaLnBrk="1" hangingPunct="1"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刘晨    </a:t>
            </a:r>
            <a:r>
              <a:rPr lang="en-US" altLang="zh-CN" sz="2000" dirty="0"/>
              <a:t>Year of Birth:    1999             cs</a:t>
            </a:r>
            <a:endParaRPr lang="en-US" altLang="zh-CN" sz="2000" dirty="0"/>
          </a:p>
          <a:p>
            <a:pPr lvl="1" algn="just" eaLnBrk="1" hangingPunct="1"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王敏    </a:t>
            </a:r>
            <a:r>
              <a:rPr lang="en-US" altLang="zh-CN" sz="2000" dirty="0"/>
              <a:t>Year of Birth:    2000             ma</a:t>
            </a:r>
            <a:endParaRPr lang="en-US" altLang="zh-CN" sz="2000" dirty="0"/>
          </a:p>
          <a:p>
            <a:pPr lvl="1" algn="just" eaLnBrk="1" hangingPunct="1"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张立    </a:t>
            </a:r>
            <a:r>
              <a:rPr lang="en-US" altLang="zh-CN" sz="2000" dirty="0"/>
              <a:t>Year of Birth:    1999             is</a:t>
            </a:r>
            <a:endParaRPr lang="en-US" altLang="zh-CN" sz="2000" dirty="0"/>
          </a:p>
        </p:txBody>
      </p:sp>
      <p:sp>
        <p:nvSpPr>
          <p:cNvPr id="7270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查询经过计算的值（续）</a:t>
            </a:r>
            <a:endParaRPr lang="zh-CN" altLang="en-US" sz="3600" dirty="0"/>
          </a:p>
        </p:txBody>
      </p:sp>
      <p:sp>
        <p:nvSpPr>
          <p:cNvPr id="72707" name="Line 4"/>
          <p:cNvSpPr/>
          <p:nvPr/>
        </p:nvSpPr>
        <p:spPr>
          <a:xfrm>
            <a:off x="1260475" y="4006850"/>
            <a:ext cx="540067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3.4.1  </a:t>
            </a:r>
            <a:r>
              <a:rPr lang="zh-CN" altLang="en-US" sz="3600" dirty="0"/>
              <a:t>单表查询 </a:t>
            </a:r>
            <a:endParaRPr lang="zh-CN" altLang="en-US" sz="3600" dirty="0"/>
          </a:p>
        </p:txBody>
      </p:sp>
      <p:sp>
        <p:nvSpPr>
          <p:cNvPr id="73730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30000"/>
              </a:lnSpc>
            </a:pPr>
            <a:r>
              <a:rPr lang="zh-CN" altLang="en-US" dirty="0"/>
              <a:t>查询仅涉及一个表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1.</a:t>
            </a:r>
            <a:r>
              <a:rPr lang="zh-CN" altLang="en-US" dirty="0"/>
              <a:t>选择表中的若干列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>
                <a:solidFill>
                  <a:srgbClr val="7030A0"/>
                </a:solidFill>
              </a:rPr>
              <a:t>2.</a:t>
            </a:r>
            <a:r>
              <a:rPr lang="zh-CN" altLang="en-US" dirty="0">
                <a:solidFill>
                  <a:srgbClr val="7030A0"/>
                </a:solidFill>
              </a:rPr>
              <a:t>选择表中的若干元组</a:t>
            </a:r>
            <a:endParaRPr lang="zh-CN" altLang="en-US" dirty="0">
              <a:solidFill>
                <a:srgbClr val="7030A0"/>
              </a:solidFill>
            </a:endParaRPr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3.ORDER BY</a:t>
            </a:r>
            <a:r>
              <a:rPr lang="zh-CN" altLang="en-US" dirty="0"/>
              <a:t>子句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4.</a:t>
            </a:r>
            <a:r>
              <a:rPr lang="zh-CN" altLang="en-US" dirty="0"/>
              <a:t>聚集函数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5.GROUP BY</a:t>
            </a:r>
            <a:r>
              <a:rPr lang="zh-CN" altLang="en-US" dirty="0"/>
              <a:t>子句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3.1.2 SQL</a:t>
            </a:r>
            <a:r>
              <a:rPr lang="zh-CN" altLang="en-US" sz="3600" dirty="0"/>
              <a:t>的特点</a:t>
            </a:r>
            <a:endParaRPr lang="zh-CN" altLang="en-US" sz="3600" dirty="0"/>
          </a:p>
        </p:txBody>
      </p:sp>
      <p:sp>
        <p:nvSpPr>
          <p:cNvPr id="9218" name="Rectangle 3"/>
          <p:cNvSpPr>
            <a:spLocks noGrp="1"/>
          </p:cNvSpPr>
          <p:nvPr>
            <p:ph type="body"/>
          </p:nvPr>
        </p:nvSpPr>
        <p:spPr>
          <a:xfrm>
            <a:off x="457200" y="1098550"/>
            <a:ext cx="8229600" cy="5354638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dirty="0"/>
              <a:t>综合统一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集数据定义语言（</a:t>
            </a:r>
            <a:r>
              <a:rPr lang="en-US" altLang="zh-CN" dirty="0"/>
              <a:t>DDL</a:t>
            </a:r>
            <a:r>
              <a:rPr lang="zh-CN" altLang="en-US" dirty="0"/>
              <a:t>），数据操纵语言（</a:t>
            </a:r>
            <a:r>
              <a:rPr lang="en-US" altLang="zh-CN" dirty="0"/>
              <a:t>DML</a:t>
            </a:r>
            <a:r>
              <a:rPr lang="zh-CN" altLang="en-US" dirty="0"/>
              <a:t>），数据控制语言（</a:t>
            </a:r>
            <a:r>
              <a:rPr lang="en-US" altLang="zh-CN" dirty="0"/>
              <a:t>DCL</a:t>
            </a:r>
            <a:r>
              <a:rPr lang="zh-CN" altLang="en-US" dirty="0"/>
              <a:t>）功能于一体。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可以独立完成数据库生命周期中的全部活动：</a:t>
            </a:r>
            <a:endParaRPr lang="zh-CN" altLang="en-US" dirty="0"/>
          </a:p>
          <a:p>
            <a:pPr lvl="2" eaLnBrk="1" hangingPunct="1">
              <a:lnSpc>
                <a:spcPct val="9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定义和修改、删除关系模式，定义和删除视图，插入数据，建立数据库;</a:t>
            </a:r>
            <a:endParaRPr lang="zh-CN" altLang="en-US" sz="2200" dirty="0"/>
          </a:p>
          <a:p>
            <a:pPr lvl="2" eaLnBrk="1" hangingPunct="1">
              <a:lnSpc>
                <a:spcPct val="9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 对数据库中的数据进行查询和更新;</a:t>
            </a:r>
            <a:endParaRPr lang="zh-CN" altLang="en-US" sz="2200" dirty="0"/>
          </a:p>
          <a:p>
            <a:pPr lvl="2" eaLnBrk="1" hangingPunct="1">
              <a:lnSpc>
                <a:spcPct val="9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 数据库重构和维护</a:t>
            </a:r>
            <a:endParaRPr lang="zh-CN" altLang="en-US" sz="2200" dirty="0"/>
          </a:p>
          <a:p>
            <a:pPr lvl="2" eaLnBrk="1" hangingPunct="1">
              <a:lnSpc>
                <a:spcPct val="9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数据库安全性、完整性控制，以及事务控制</a:t>
            </a:r>
            <a:endParaRPr lang="en-US" altLang="zh-CN" sz="2200" dirty="0"/>
          </a:p>
          <a:p>
            <a:pPr lvl="2" eaLnBrk="1" hangingPunct="1">
              <a:lnSpc>
                <a:spcPct val="9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嵌入式</a:t>
            </a:r>
            <a:r>
              <a:rPr lang="en-US" altLang="zh-CN" sz="2200" dirty="0"/>
              <a:t>SQL</a:t>
            </a:r>
            <a:r>
              <a:rPr lang="zh-CN" altLang="en-US" sz="2200" dirty="0"/>
              <a:t>和动态</a:t>
            </a:r>
            <a:r>
              <a:rPr lang="en-US" altLang="zh-CN" sz="2200" dirty="0"/>
              <a:t>SQL</a:t>
            </a:r>
            <a:r>
              <a:rPr lang="zh-CN" altLang="en-US" sz="2200" dirty="0"/>
              <a:t>定义</a:t>
            </a:r>
            <a:endParaRPr lang="zh-CN" alt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用户数据库投入运行后，可根据需要随时逐步修改模式，不影响数据库的运行。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数据操作符统一</a:t>
            </a:r>
            <a:endParaRPr lang="zh-CN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3"/>
          <p:cNvSpPr>
            <a:spLocks noGrp="1"/>
          </p:cNvSpPr>
          <p:nvPr>
            <p:ph type="body"/>
          </p:nvPr>
        </p:nvSpPr>
        <p:spPr>
          <a:xfrm>
            <a:off x="457200" y="1098550"/>
            <a:ext cx="8229600" cy="509587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消除取值重复的行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sz="2400" dirty="0"/>
              <a:t>	 如果没有指定</a:t>
            </a:r>
            <a:r>
              <a:rPr lang="en-US" altLang="zh-CN" sz="2400" dirty="0"/>
              <a:t>DISTINCT</a:t>
            </a:r>
            <a:r>
              <a:rPr lang="zh-CN" altLang="en-US" sz="2400" dirty="0"/>
              <a:t>关键词，则缺省为</a:t>
            </a:r>
            <a:r>
              <a:rPr lang="en-US" altLang="zh-CN" sz="2400" dirty="0"/>
              <a:t>ALL </a:t>
            </a:r>
            <a:endParaRPr lang="en-US" altLang="zh-CN" sz="2400" dirty="0"/>
          </a:p>
          <a:p>
            <a:pPr lvl="1" eaLnBrk="1" hangingPunct="1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3.21]  </a:t>
            </a:r>
            <a:r>
              <a:rPr lang="zh-CN" altLang="en-US" dirty="0"/>
              <a:t>查询选修了课程的学生学号。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    </a:t>
            </a:r>
            <a:r>
              <a:rPr lang="en-US" altLang="zh-CN" dirty="0"/>
              <a:t>SELECT Sno   FROM SC</a:t>
            </a:r>
            <a:r>
              <a:rPr lang="zh-CN" altLang="en-US" dirty="0"/>
              <a:t>;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	等价于：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	</a:t>
            </a:r>
            <a:r>
              <a:rPr lang="en-US" altLang="zh-CN" dirty="0"/>
              <a:t>SELECT ALL  Sno  FROM SC</a:t>
            </a:r>
            <a:r>
              <a:rPr lang="zh-CN" altLang="en-US" dirty="0"/>
              <a:t>;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	执行上面的</a:t>
            </a:r>
            <a:r>
              <a:rPr lang="en-US" altLang="zh-CN" dirty="0"/>
              <a:t>SELECT</a:t>
            </a:r>
            <a:r>
              <a:rPr lang="zh-CN" altLang="en-US" dirty="0"/>
              <a:t>语句后，结果为： 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zh-CN" altLang="en-US" sz="2000" dirty="0"/>
              <a:t>					    </a:t>
            </a:r>
            <a:r>
              <a:rPr lang="en-US" altLang="zh-CN" sz="2000" dirty="0"/>
              <a:t>Sno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None/>
            </a:pPr>
            <a:endParaRPr lang="en-US" altLang="zh-CN" sz="20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/>
              <a:t>					201215121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/>
              <a:t>					201215121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/>
              <a:t>					201215121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/>
              <a:t>					201215122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/>
              <a:t>					201215122</a:t>
            </a:r>
            <a:endParaRPr lang="en-US" altLang="zh-CN" sz="2000" dirty="0"/>
          </a:p>
        </p:txBody>
      </p:sp>
      <p:sp>
        <p:nvSpPr>
          <p:cNvPr id="747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2. </a:t>
            </a:r>
            <a:r>
              <a:rPr lang="zh-CN" altLang="en-US" sz="3600" dirty="0"/>
              <a:t>选择表中的若干元组</a:t>
            </a:r>
            <a:endParaRPr lang="zh-CN" altLang="en-US" sz="3600" dirty="0"/>
          </a:p>
        </p:txBody>
      </p:sp>
      <p:sp>
        <p:nvSpPr>
          <p:cNvPr id="74755" name="Line 4"/>
          <p:cNvSpPr/>
          <p:nvPr/>
        </p:nvSpPr>
        <p:spPr>
          <a:xfrm>
            <a:off x="3851275" y="4651375"/>
            <a:ext cx="201612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Rectangle 2"/>
          <p:cNvSpPr>
            <a:spLocks noGrp="1"/>
          </p:cNvSpPr>
          <p:nvPr>
            <p:ph type="title"/>
          </p:nvPr>
        </p:nvSpPr>
        <p:spPr>
          <a:xfrm>
            <a:off x="815975" y="-33337"/>
            <a:ext cx="8229600" cy="1131887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消除取值重复的行（续）</a:t>
            </a:r>
            <a:endParaRPr lang="zh-CN" altLang="en-US" sz="3600" dirty="0"/>
          </a:p>
        </p:txBody>
      </p:sp>
      <p:sp>
        <p:nvSpPr>
          <p:cNvPr id="75778" name="Rectangle 3"/>
          <p:cNvSpPr>
            <a:spLocks noGrp="1"/>
          </p:cNvSpPr>
          <p:nvPr>
            <p:ph type="body"/>
          </p:nvPr>
        </p:nvSpPr>
        <p:spPr>
          <a:xfrm>
            <a:off x="539750" y="1412875"/>
            <a:ext cx="8375650" cy="453072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zh-CN" altLang="en-US" dirty="0"/>
              <a:t>指定</a:t>
            </a:r>
            <a:r>
              <a:rPr lang="en-US" altLang="zh-CN" dirty="0"/>
              <a:t>DISTINCT</a:t>
            </a:r>
            <a:r>
              <a:rPr lang="zh-CN" altLang="en-US" dirty="0"/>
              <a:t>关键词，去掉表中重复的行 </a:t>
            </a:r>
            <a:endParaRPr lang="zh-CN" altLang="en-US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dirty="0"/>
              <a:t>   </a:t>
            </a:r>
            <a:endParaRPr lang="zh-CN" altLang="en-US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dirty="0"/>
              <a:t>   </a:t>
            </a:r>
            <a:r>
              <a:rPr lang="en-US" altLang="zh-CN" sz="2400" dirty="0"/>
              <a:t>SELECT</a:t>
            </a:r>
            <a:r>
              <a:rPr lang="en-US" altLang="zh-CN" sz="2400" dirty="0">
                <a:solidFill>
                  <a:srgbClr val="FF00FF"/>
                </a:solidFill>
              </a:rPr>
              <a:t> DISTINCT </a:t>
            </a:r>
            <a:r>
              <a:rPr lang="en-US" altLang="zh-CN" sz="2400" dirty="0"/>
              <a:t>Sno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    FROM SC</a:t>
            </a:r>
            <a:r>
              <a:rPr lang="zh-CN" altLang="en-US" sz="2400" dirty="0"/>
              <a:t>; 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   执行结果：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					    </a:t>
            </a:r>
            <a:r>
              <a:rPr lang="en-US" altLang="zh-CN" sz="2400" dirty="0"/>
              <a:t>Sno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					201215121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					201215122</a:t>
            </a:r>
            <a:endParaRPr lang="en-US" altLang="zh-CN" sz="2400" dirty="0"/>
          </a:p>
        </p:txBody>
      </p:sp>
      <p:sp>
        <p:nvSpPr>
          <p:cNvPr id="75779" name="Line 4"/>
          <p:cNvSpPr/>
          <p:nvPr/>
        </p:nvSpPr>
        <p:spPr>
          <a:xfrm>
            <a:off x="3924300" y="4292600"/>
            <a:ext cx="223202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Rectangle 2"/>
          <p:cNvSpPr>
            <a:spLocks noGrp="1"/>
          </p:cNvSpPr>
          <p:nvPr>
            <p:ph type="title"/>
          </p:nvPr>
        </p:nvSpPr>
        <p:spPr>
          <a:xfrm>
            <a:off x="914400" y="188913"/>
            <a:ext cx="7391400" cy="563562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（2）查询满足条件的元组</a:t>
            </a:r>
            <a:endParaRPr lang="zh-CN" altLang="en-US" sz="3600" dirty="0"/>
          </a:p>
        </p:txBody>
      </p:sp>
      <p:sp>
        <p:nvSpPr>
          <p:cNvPr id="76802" name="Rectangle 4"/>
          <p:cNvSpPr/>
          <p:nvPr/>
        </p:nvSpPr>
        <p:spPr>
          <a:xfrm>
            <a:off x="1143000" y="1752600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Rectangle 5"/>
          <p:cNvSpPr/>
          <p:nvPr/>
        </p:nvSpPr>
        <p:spPr>
          <a:xfrm>
            <a:off x="1371600" y="1752600"/>
            <a:ext cx="7010400" cy="13716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5781" name="Group 5"/>
          <p:cNvGraphicFramePr>
            <a:graphicFrameLocks noGrp="1"/>
          </p:cNvGraphicFramePr>
          <p:nvPr>
            <p:ph idx="1"/>
          </p:nvPr>
        </p:nvGraphicFramePr>
        <p:xfrm>
          <a:off x="250825" y="2060575"/>
          <a:ext cx="8640763" cy="3051175"/>
        </p:xfrm>
        <a:graphic>
          <a:graphicData uri="http://schemas.openxmlformats.org/drawingml/2006/table">
            <a:tbl>
              <a:tblPr/>
              <a:tblGrid>
                <a:gridCol w="2305050"/>
                <a:gridCol w="6335712"/>
              </a:tblGrid>
              <a:tr h="482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 询 条 件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谓    词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比    较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&gt;=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&lt;=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!=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&lt;&gt;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!&gt;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!&lt;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NOT+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上述比较运算符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确定范围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BETWEEN AND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BETWEEN AND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确定集合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IN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字符匹配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LIKE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LIKE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空    值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 NULL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 NOT NULL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多重条件（逻辑运算）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AND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OR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NOT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830" name="Text Box 182"/>
          <p:cNvSpPr txBox="1"/>
          <p:nvPr/>
        </p:nvSpPr>
        <p:spPr>
          <a:xfrm>
            <a:off x="2516188" y="1412875"/>
            <a:ext cx="3108325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3.6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常用的查询条件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①</a:t>
            </a:r>
            <a:r>
              <a:rPr lang="en-US" altLang="zh-CN" sz="3600" dirty="0"/>
              <a:t> </a:t>
            </a:r>
            <a:r>
              <a:rPr lang="zh-CN" altLang="en-US" sz="3600" dirty="0"/>
              <a:t>比较大小</a:t>
            </a:r>
            <a:endParaRPr lang="zh-CN" altLang="en-US" sz="3600" dirty="0"/>
          </a:p>
        </p:txBody>
      </p:sp>
      <p:sp>
        <p:nvSpPr>
          <p:cNvPr id="77826" name="Rectangle 3"/>
          <p:cNvSpPr>
            <a:spLocks noGrp="1"/>
          </p:cNvSpPr>
          <p:nvPr>
            <p:ph type="body"/>
          </p:nvPr>
        </p:nvSpPr>
        <p:spPr>
          <a:xfrm>
            <a:off x="468313" y="1054100"/>
            <a:ext cx="8075612" cy="489585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3.22]</a:t>
            </a:r>
            <a:r>
              <a:rPr lang="zh-CN" altLang="en-US" sz="2400" dirty="0"/>
              <a:t> 查询计算机科学系全体学生的名单。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dirty="0"/>
              <a:t>    </a:t>
            </a:r>
            <a:r>
              <a:rPr lang="en-US" altLang="zh-CN" dirty="0"/>
              <a:t>SELECT Sname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dirty="0"/>
              <a:t>    FROM     Student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dirty="0"/>
              <a:t>    WHERE  Sdept=‘CS’</a:t>
            </a:r>
            <a:r>
              <a:rPr lang="zh-CN" altLang="en-US" dirty="0"/>
              <a:t>; 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3.23]</a:t>
            </a:r>
            <a:r>
              <a:rPr lang="zh-CN" altLang="en-US" sz="2400" dirty="0"/>
              <a:t>查询所有年龄在</a:t>
            </a:r>
            <a:r>
              <a:rPr lang="en-US" altLang="zh-CN" sz="2400" dirty="0"/>
              <a:t>20</a:t>
            </a:r>
            <a:r>
              <a:rPr lang="zh-CN" altLang="en-US" sz="2400" dirty="0"/>
              <a:t>岁以下的学生姓名及其年龄。</a:t>
            </a:r>
            <a:endParaRPr lang="zh-CN" altLang="en-US" sz="2400" dirty="0"/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zh-CN" altLang="en-US" dirty="0"/>
              <a:t>     </a:t>
            </a:r>
            <a:r>
              <a:rPr lang="en-US" altLang="zh-CN" dirty="0"/>
              <a:t>SELECT Sname</a:t>
            </a:r>
            <a:r>
              <a:rPr lang="zh-CN" altLang="en-US" dirty="0"/>
              <a:t>,</a:t>
            </a:r>
            <a:r>
              <a:rPr lang="en-US" altLang="zh-CN" dirty="0"/>
              <a:t>Sage </a:t>
            </a:r>
            <a:endParaRPr lang="en-US" altLang="zh-CN" dirty="0"/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en-US" altLang="zh-CN" dirty="0"/>
              <a:t>     FROM     Student    </a:t>
            </a:r>
            <a:endParaRPr lang="en-US" altLang="zh-CN" dirty="0"/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en-US" altLang="zh-CN" dirty="0"/>
              <a:t>     WHERE  Sage &lt; 20</a:t>
            </a:r>
            <a:r>
              <a:rPr lang="zh-CN" altLang="en-US" dirty="0"/>
              <a:t>;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3.24]</a:t>
            </a:r>
            <a:r>
              <a:rPr lang="zh-CN" altLang="en-US" sz="2400" dirty="0"/>
              <a:t>查询考试成绩有不及格的学生的学号。</a:t>
            </a:r>
            <a:endParaRPr lang="zh-CN" altLang="en-US" sz="2400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400" dirty="0"/>
              <a:t>SELECT </a:t>
            </a:r>
            <a:r>
              <a:rPr lang="en-US" altLang="zh-CN" sz="2400" dirty="0">
                <a:solidFill>
                  <a:srgbClr val="FF00FF"/>
                </a:solidFill>
              </a:rPr>
              <a:t>DISTINCT</a:t>
            </a:r>
            <a:r>
              <a:rPr lang="en-US" altLang="zh-CN" sz="2400" dirty="0"/>
              <a:t> Sno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400" dirty="0"/>
              <a:t>FROM  SC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400" dirty="0"/>
              <a:t>WHERE Grade&lt;60</a:t>
            </a:r>
            <a:r>
              <a:rPr lang="zh-CN" altLang="en-US" sz="2400" dirty="0"/>
              <a:t>; </a:t>
            </a:r>
            <a:endParaRPr lang="zh-CN" altLang="en-US" sz="2400" dirty="0"/>
          </a:p>
          <a:p>
            <a:pPr lvl="2" eaLnBrk="1" hangingPunct="1">
              <a:lnSpc>
                <a:spcPct val="80000"/>
              </a:lnSpc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② 确定范围</a:t>
            </a:r>
            <a:endParaRPr lang="zh-CN" altLang="en-US" sz="3600" dirty="0"/>
          </a:p>
        </p:txBody>
      </p:sp>
      <p:sp>
        <p:nvSpPr>
          <p:cNvPr id="78850" name="Rectangle 3"/>
          <p:cNvSpPr>
            <a:spLocks noGrp="1"/>
          </p:cNvSpPr>
          <p:nvPr>
            <p:ph type="body"/>
          </p:nvPr>
        </p:nvSpPr>
        <p:spPr>
          <a:xfrm>
            <a:off x="457200" y="1098550"/>
            <a:ext cx="8686800" cy="535622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dirty="0"/>
              <a:t>谓词</a:t>
            </a:r>
            <a:r>
              <a:rPr lang="en-US" altLang="zh-CN" dirty="0"/>
              <a:t>:</a:t>
            </a:r>
            <a:r>
              <a:rPr lang="en-US" altLang="zh-CN" sz="2000" dirty="0"/>
              <a:t>   </a:t>
            </a:r>
            <a:r>
              <a:rPr lang="en-US" altLang="zh-CN" sz="2400" dirty="0"/>
              <a:t>BETWEEN </a:t>
            </a:r>
            <a:r>
              <a:rPr lang="en-US" altLang="zh-CN" sz="2400" dirty="0">
                <a:latin typeface="Courier New" panose="02070309020205020404" pitchFamily="49" charset="0"/>
              </a:rPr>
              <a:t>…</a:t>
            </a:r>
            <a:r>
              <a:rPr lang="en-US" altLang="zh-CN" sz="2400" dirty="0"/>
              <a:t>  AND  </a:t>
            </a:r>
            <a:r>
              <a:rPr lang="en-US" altLang="zh-CN" sz="2400" dirty="0">
                <a:latin typeface="Courier New" panose="02070309020205020404" pitchFamily="49" charset="0"/>
              </a:rPr>
              <a:t>…</a:t>
            </a:r>
            <a:endParaRPr lang="en-US" altLang="zh-CN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           NOT BETWEEN  </a:t>
            </a:r>
            <a:r>
              <a:rPr lang="en-US" altLang="zh-CN" sz="2400" dirty="0">
                <a:latin typeface="Courier New" panose="02070309020205020404" pitchFamily="49" charset="0"/>
              </a:rPr>
              <a:t>…</a:t>
            </a:r>
            <a:r>
              <a:rPr lang="en-US" altLang="zh-CN" sz="2400" dirty="0"/>
              <a:t>  AND  </a:t>
            </a:r>
            <a:r>
              <a:rPr lang="en-US" altLang="zh-CN" sz="2400" dirty="0">
                <a:latin typeface="Courier New" panose="02070309020205020404" pitchFamily="49" charset="0"/>
              </a:rPr>
              <a:t>…</a:t>
            </a:r>
            <a:endParaRPr lang="en-US" altLang="zh-CN" sz="2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3.25]</a:t>
            </a:r>
            <a:r>
              <a:rPr lang="en-US" altLang="zh-CN" sz="1800" dirty="0"/>
              <a:t> </a:t>
            </a:r>
            <a:r>
              <a:rPr lang="zh-CN" altLang="en-US" sz="2400" dirty="0"/>
              <a:t>查询年龄在</a:t>
            </a:r>
            <a:r>
              <a:rPr lang="en-US" altLang="zh-CN" sz="2400" dirty="0"/>
              <a:t>20~23</a:t>
            </a:r>
            <a:r>
              <a:rPr lang="zh-CN" altLang="en-US" sz="2400" dirty="0"/>
              <a:t>岁（包括</a:t>
            </a:r>
            <a:r>
              <a:rPr lang="en-US" altLang="zh-CN" sz="2400" dirty="0"/>
              <a:t>20</a:t>
            </a:r>
            <a:r>
              <a:rPr lang="zh-CN" altLang="en-US" sz="2400" dirty="0"/>
              <a:t>岁和</a:t>
            </a:r>
            <a:r>
              <a:rPr lang="en-US" altLang="zh-CN" sz="2400" dirty="0"/>
              <a:t>23</a:t>
            </a:r>
            <a:r>
              <a:rPr lang="zh-CN" altLang="en-US" sz="2400" dirty="0"/>
              <a:t>岁）之间的学生的姓名、系别和年龄</a:t>
            </a:r>
            <a:endParaRPr lang="zh-CN" altLang="en-US" sz="2400" dirty="0"/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zh-CN" altLang="en-US" dirty="0"/>
              <a:t>     </a:t>
            </a:r>
            <a:r>
              <a:rPr lang="en-US" altLang="zh-CN" dirty="0"/>
              <a:t>SELECT Sname</a:t>
            </a:r>
            <a:r>
              <a:rPr lang="zh-CN" altLang="en-US" dirty="0"/>
              <a:t>, </a:t>
            </a:r>
            <a:r>
              <a:rPr lang="en-US" altLang="zh-CN" dirty="0"/>
              <a:t>Sdept</a:t>
            </a:r>
            <a:r>
              <a:rPr lang="zh-CN" altLang="en-US" dirty="0"/>
              <a:t>, </a:t>
            </a:r>
            <a:r>
              <a:rPr lang="en-US" altLang="zh-CN" dirty="0"/>
              <a:t>Sage</a:t>
            </a:r>
            <a:endParaRPr lang="en-US" altLang="zh-CN" dirty="0"/>
          </a:p>
          <a:p>
            <a:pPr lvl="2" algn="just" eaLnBrk="1" hangingPunct="1">
              <a:lnSpc>
                <a:spcPct val="90000"/>
              </a:lnSpc>
              <a:buNone/>
            </a:pPr>
            <a:r>
              <a:rPr lang="en-US" altLang="zh-CN" sz="2400" dirty="0"/>
              <a:t>FROM     Student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400" dirty="0"/>
              <a:t>WHERE   Sage BETWEEN 20 AND 23</a:t>
            </a:r>
            <a:r>
              <a:rPr lang="zh-CN" altLang="en-US" sz="2400" dirty="0"/>
              <a:t>; </a:t>
            </a:r>
            <a:endParaRPr lang="zh-CN" altLang="en-US" sz="2400" dirty="0"/>
          </a:p>
          <a:p>
            <a:pPr lvl="2" eaLnBrk="1" hangingPunct="1">
              <a:lnSpc>
                <a:spcPct val="90000"/>
              </a:lnSpc>
              <a:buNone/>
            </a:pPr>
            <a:endParaRPr lang="zh-CN" altLang="en-US" sz="28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3.26]  </a:t>
            </a:r>
            <a:r>
              <a:rPr lang="zh-CN" altLang="en-US" sz="2400" dirty="0"/>
              <a:t>查询年龄不在</a:t>
            </a:r>
            <a:r>
              <a:rPr lang="en-US" altLang="zh-CN" sz="2400" dirty="0"/>
              <a:t>20~23</a:t>
            </a:r>
            <a:r>
              <a:rPr lang="zh-CN" altLang="en-US" sz="2400" dirty="0"/>
              <a:t>岁之间的学生姓名、系别和年龄</a:t>
            </a:r>
            <a:endParaRPr lang="zh-CN" altLang="en-US" sz="24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dirty="0"/>
              <a:t>	       </a:t>
            </a:r>
            <a:r>
              <a:rPr lang="en-US" altLang="zh-CN" sz="2400" dirty="0"/>
              <a:t>SELECT Sname</a:t>
            </a:r>
            <a:r>
              <a:rPr lang="zh-CN" altLang="en-US" sz="2400" dirty="0"/>
              <a:t>, </a:t>
            </a:r>
            <a:r>
              <a:rPr lang="en-US" altLang="zh-CN" sz="2400" dirty="0"/>
              <a:t>Sdept</a:t>
            </a:r>
            <a:r>
              <a:rPr lang="zh-CN" altLang="en-US" sz="2400" dirty="0"/>
              <a:t>, </a:t>
            </a:r>
            <a:r>
              <a:rPr lang="en-US" altLang="zh-CN" sz="2400" dirty="0"/>
              <a:t>Sage</a:t>
            </a:r>
            <a:endParaRPr lang="en-US" altLang="zh-CN" sz="24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dirty="0"/>
              <a:t>	       FROM    Student</a:t>
            </a:r>
            <a:endParaRPr lang="en-US" altLang="zh-CN" sz="24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dirty="0"/>
              <a:t>	       WHERE Sage NOT BETWEEN 20 AND 23</a:t>
            </a:r>
            <a:r>
              <a:rPr lang="zh-CN" altLang="en-US" sz="2400" dirty="0"/>
              <a:t>;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③</a:t>
            </a:r>
            <a:r>
              <a:rPr lang="en-US" altLang="zh-CN" sz="3600" dirty="0"/>
              <a:t> </a:t>
            </a:r>
            <a:r>
              <a:rPr lang="zh-CN" altLang="en-US" sz="3600" dirty="0"/>
              <a:t>确定集合</a:t>
            </a:r>
            <a:endParaRPr lang="zh-CN" altLang="en-US" sz="3600" dirty="0"/>
          </a:p>
        </p:txBody>
      </p:sp>
      <p:sp>
        <p:nvSpPr>
          <p:cNvPr id="79874" name="Rectangle 3"/>
          <p:cNvSpPr>
            <a:spLocks noGrp="1"/>
          </p:cNvSpPr>
          <p:nvPr>
            <p:ph type="body"/>
          </p:nvPr>
        </p:nvSpPr>
        <p:spPr>
          <a:xfrm>
            <a:off x="539750" y="1054100"/>
            <a:ext cx="8280400" cy="5184775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谓词：</a:t>
            </a:r>
            <a:r>
              <a:rPr lang="en-US" altLang="zh-CN" dirty="0"/>
              <a:t>IN &lt;</a:t>
            </a:r>
            <a:r>
              <a:rPr lang="zh-CN" altLang="en-US" dirty="0"/>
              <a:t>值表</a:t>
            </a:r>
            <a:r>
              <a:rPr lang="en-US" altLang="zh-CN" dirty="0"/>
              <a:t>&gt;,  NOT IN &lt;</a:t>
            </a:r>
            <a:r>
              <a:rPr lang="zh-CN" altLang="en-US" dirty="0"/>
              <a:t>值表</a:t>
            </a:r>
            <a:r>
              <a:rPr lang="en-US" altLang="zh-CN" dirty="0"/>
              <a:t>&gt;  </a:t>
            </a:r>
            <a:endParaRPr lang="en-US" altLang="zh-CN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en-US" altLang="zh-CN" sz="1000" dirty="0"/>
              <a:t>        </a:t>
            </a:r>
            <a:endParaRPr lang="en-US" altLang="zh-CN" sz="1000" dirty="0"/>
          </a:p>
          <a:p>
            <a:pPr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3.</a:t>
            </a:r>
            <a:r>
              <a:rPr lang="en-US" altLang="zh-CN" sz="2400" dirty="0"/>
              <a:t>27]</a:t>
            </a:r>
            <a:r>
              <a:rPr lang="zh-CN" altLang="en-US" sz="2400" dirty="0"/>
              <a:t>查询计算机科学系（</a:t>
            </a:r>
            <a:r>
              <a:rPr lang="en-US" altLang="zh-CN" sz="2400" dirty="0"/>
              <a:t>CS</a:t>
            </a:r>
            <a:r>
              <a:rPr lang="zh-CN" altLang="en-US" sz="2400" dirty="0"/>
              <a:t>）、数学系（</a:t>
            </a:r>
            <a:r>
              <a:rPr lang="en-US" altLang="zh-CN" sz="2400" dirty="0"/>
              <a:t>MA</a:t>
            </a:r>
            <a:r>
              <a:rPr lang="zh-CN" altLang="en-US" sz="2400" dirty="0"/>
              <a:t>）和信息系（</a:t>
            </a:r>
            <a:r>
              <a:rPr lang="en-US" altLang="zh-CN" sz="2400" dirty="0"/>
              <a:t>IS</a:t>
            </a:r>
            <a:r>
              <a:rPr lang="zh-CN" altLang="en-US" sz="2400" dirty="0"/>
              <a:t>）学生的姓名和性别。</a:t>
            </a:r>
            <a:endParaRPr lang="zh-CN" altLang="en-US" sz="2400" dirty="0"/>
          </a:p>
          <a:p>
            <a:pPr lvl="1" eaLnBrk="1" hangingPunct="1"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SELECT Sname</a:t>
            </a:r>
            <a:r>
              <a:rPr lang="zh-CN" altLang="en-US" sz="2000" dirty="0"/>
              <a:t>, </a:t>
            </a:r>
            <a:r>
              <a:rPr lang="en-US" altLang="zh-CN" sz="2000" dirty="0"/>
              <a:t>Ssex</a:t>
            </a:r>
            <a:endParaRPr lang="en-US" altLang="zh-CN" sz="2000" dirty="0"/>
          </a:p>
          <a:p>
            <a:pPr lvl="1" eaLnBrk="1" hangingPunct="1">
              <a:buNone/>
            </a:pPr>
            <a:r>
              <a:rPr lang="en-US" altLang="zh-CN" sz="2000" dirty="0"/>
              <a:t>	FROM  Student</a:t>
            </a:r>
            <a:endParaRPr lang="en-US" altLang="zh-CN" sz="2000" dirty="0"/>
          </a:p>
          <a:p>
            <a:pPr lvl="1" eaLnBrk="1" hangingPunct="1">
              <a:buNone/>
            </a:pPr>
            <a:r>
              <a:rPr lang="en-US" altLang="zh-CN" sz="2000" dirty="0"/>
              <a:t>	WHERE Sdept IN </a:t>
            </a:r>
            <a:r>
              <a:rPr lang="zh-CN" altLang="en-US" sz="2000" dirty="0"/>
              <a:t>(</a:t>
            </a:r>
            <a:r>
              <a:rPr lang="en-US" altLang="zh-CN" sz="2000" dirty="0"/>
              <a:t>'CS','MA’,'IS' </a:t>
            </a:r>
            <a:r>
              <a:rPr lang="zh-CN" altLang="en-US" sz="2000" dirty="0"/>
              <a:t>)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lvl="1" eaLnBrk="1" hangingPunct="1">
              <a:buNone/>
            </a:pPr>
            <a:endParaRPr lang="en-US" altLang="zh-CN" sz="2000" dirty="0"/>
          </a:p>
          <a:p>
            <a:pPr algn="just"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3.</a:t>
            </a:r>
            <a:r>
              <a:rPr lang="en-US" altLang="zh-CN" sz="2400" dirty="0"/>
              <a:t>28]</a:t>
            </a:r>
            <a:r>
              <a:rPr lang="zh-CN" altLang="en-US" sz="2400" dirty="0"/>
              <a:t>查询既不是计算机科学系、数学系，也不是信息系的学生的姓名和性别。</a:t>
            </a:r>
            <a:endParaRPr lang="zh-CN" altLang="en-US" sz="2400" dirty="0"/>
          </a:p>
          <a:p>
            <a:pPr lvl="1" algn="just" eaLnBrk="1" hangingPunct="1"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SELECT Sname</a:t>
            </a:r>
            <a:r>
              <a:rPr lang="zh-CN" altLang="en-US" sz="2000" dirty="0"/>
              <a:t>, </a:t>
            </a:r>
            <a:r>
              <a:rPr lang="en-US" altLang="zh-CN" sz="2000" dirty="0"/>
              <a:t>Ssex</a:t>
            </a:r>
            <a:endParaRPr lang="en-US" altLang="zh-CN" sz="2000" dirty="0"/>
          </a:p>
          <a:p>
            <a:pPr lvl="1" algn="just" eaLnBrk="1" hangingPunct="1"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FROM Student</a:t>
            </a:r>
            <a:endParaRPr lang="en-US" altLang="zh-CN" sz="2000" dirty="0"/>
          </a:p>
          <a:p>
            <a:pPr algn="just" eaLnBrk="1" hangingPunct="1">
              <a:buNone/>
            </a:pPr>
            <a:r>
              <a:rPr lang="en-US" altLang="zh-CN" sz="2000" dirty="0"/>
              <a:t>	  </a:t>
            </a:r>
            <a:r>
              <a:rPr lang="zh-CN" altLang="en-US" sz="2000" dirty="0"/>
              <a:t>    </a:t>
            </a:r>
            <a:r>
              <a:rPr lang="en-US" altLang="zh-CN" sz="2000" dirty="0"/>
              <a:t>WHERE Sdept NOT IN </a:t>
            </a:r>
            <a:r>
              <a:rPr lang="zh-CN" altLang="en-US" sz="2000" dirty="0"/>
              <a:t>(</a:t>
            </a:r>
            <a:r>
              <a:rPr lang="en-US" altLang="zh-CN" sz="2000" dirty="0"/>
              <a:t>'IS','MA’,'CS' </a:t>
            </a:r>
            <a:r>
              <a:rPr lang="zh-CN" altLang="en-US" sz="2000" dirty="0"/>
              <a:t>)</a:t>
            </a:r>
            <a:r>
              <a:rPr lang="en-US" altLang="zh-CN" sz="2000" dirty="0"/>
              <a:t>;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④ 字符匹配</a:t>
            </a:r>
            <a:endParaRPr lang="zh-CN" altLang="en-US" sz="3600" dirty="0"/>
          </a:p>
        </p:txBody>
      </p:sp>
      <p:sp>
        <p:nvSpPr>
          <p:cNvPr id="80898" name="Rectangle 3"/>
          <p:cNvSpPr>
            <a:spLocks noGrp="1"/>
          </p:cNvSpPr>
          <p:nvPr>
            <p:ph type="body"/>
          </p:nvPr>
        </p:nvSpPr>
        <p:spPr>
          <a:xfrm>
            <a:off x="323850" y="1196975"/>
            <a:ext cx="8496300" cy="4495800"/>
          </a:xfrm>
          <a:ln/>
        </p:spPr>
        <p:txBody>
          <a:bodyPr vert="horz" wrap="square" lIns="91440" tIns="45720" rIns="91440" bIns="45720" anchor="t"/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谓词： </a:t>
            </a:r>
            <a:r>
              <a:rPr lang="en-US" altLang="zh-CN" dirty="0"/>
              <a:t>[NOT] LIKE  ‘&lt;</a:t>
            </a:r>
            <a:r>
              <a:rPr lang="zh-CN" altLang="en-US" dirty="0"/>
              <a:t>匹配串</a:t>
            </a:r>
            <a:r>
              <a:rPr lang="en-US" altLang="zh-CN" dirty="0"/>
              <a:t>&gt;’  [ESCAPE ‘ &lt;</a:t>
            </a:r>
            <a:r>
              <a:rPr lang="zh-CN" altLang="en-US" dirty="0"/>
              <a:t>换码字符</a:t>
            </a:r>
            <a:r>
              <a:rPr lang="en-US" altLang="zh-CN" dirty="0"/>
              <a:t>&gt;’]</a:t>
            </a:r>
            <a:endParaRPr lang="en-US" altLang="zh-CN" dirty="0"/>
          </a:p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400" dirty="0"/>
          </a:p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/>
              <a:t>&lt;</a:t>
            </a:r>
            <a:r>
              <a:rPr lang="zh-CN" altLang="en-US" sz="2400" dirty="0"/>
              <a:t>匹配串</a:t>
            </a:r>
            <a:r>
              <a:rPr lang="en-US" altLang="zh-CN" sz="2400" dirty="0"/>
              <a:t>&gt;</a:t>
            </a:r>
            <a:r>
              <a:rPr lang="zh-CN" altLang="en-US" sz="2400" dirty="0"/>
              <a:t>可以是一个完整的字符串，也可以含有通配符</a:t>
            </a:r>
            <a:r>
              <a:rPr lang="en-US" altLang="zh-CN" sz="2400" dirty="0"/>
              <a:t>%</a:t>
            </a:r>
            <a:r>
              <a:rPr lang="zh-CN" altLang="en-US" sz="2400" dirty="0"/>
              <a:t>和</a:t>
            </a:r>
            <a:r>
              <a:rPr lang="en-US" altLang="zh-CN" sz="2400" dirty="0"/>
              <a:t> _</a:t>
            </a:r>
            <a:endParaRPr lang="en-US" altLang="zh-CN" sz="2400" dirty="0"/>
          </a:p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400" dirty="0"/>
          </a:p>
          <a:p>
            <a:pPr marL="803275" lvl="1" indent="-447675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% （</a:t>
            </a:r>
            <a:r>
              <a:rPr lang="zh-CN" altLang="en-US" dirty="0"/>
              <a:t>百分号</a:t>
            </a:r>
            <a:r>
              <a:rPr lang="en-US" altLang="zh-CN" dirty="0"/>
              <a:t>）  </a:t>
            </a:r>
            <a:r>
              <a:rPr lang="zh-CN" altLang="en-US" dirty="0"/>
              <a:t>代表任意长度（长度可以为</a:t>
            </a:r>
            <a:r>
              <a:rPr lang="en-US" altLang="zh-CN" dirty="0"/>
              <a:t>0</a:t>
            </a:r>
            <a:r>
              <a:rPr lang="zh-CN" altLang="en-US" dirty="0"/>
              <a:t>）的字符串</a:t>
            </a:r>
            <a:endParaRPr lang="en-US" altLang="zh-CN" dirty="0"/>
          </a:p>
          <a:p>
            <a:pPr marL="1203325" lvl="2" indent="-447675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例如</a:t>
            </a:r>
            <a:r>
              <a:rPr lang="en-US" altLang="zh-CN" sz="2200" dirty="0"/>
              <a:t>a%b</a:t>
            </a:r>
            <a:r>
              <a:rPr lang="zh-CN" altLang="en-US" sz="2200" dirty="0"/>
              <a:t>表示以</a:t>
            </a:r>
            <a:r>
              <a:rPr lang="en-US" altLang="zh-CN" sz="2200" dirty="0"/>
              <a:t>a</a:t>
            </a:r>
            <a:r>
              <a:rPr lang="zh-CN" altLang="en-US" sz="2200" dirty="0"/>
              <a:t>开头，以</a:t>
            </a:r>
            <a:r>
              <a:rPr lang="en-US" altLang="zh-CN" sz="2200" dirty="0"/>
              <a:t>b</a:t>
            </a:r>
            <a:r>
              <a:rPr lang="zh-CN" altLang="en-US" sz="2200" dirty="0"/>
              <a:t>结尾的任意长度的字符串</a:t>
            </a:r>
            <a:endParaRPr lang="en-US" altLang="zh-CN" sz="2200" dirty="0"/>
          </a:p>
          <a:p>
            <a:pPr marL="803275" lvl="1" indent="-447675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_ （</a:t>
            </a:r>
            <a:r>
              <a:rPr lang="zh-CN" altLang="en-US" dirty="0"/>
              <a:t>下横线</a:t>
            </a:r>
            <a:r>
              <a:rPr lang="en-US" altLang="zh-CN" dirty="0"/>
              <a:t>）  </a:t>
            </a:r>
            <a:r>
              <a:rPr lang="zh-CN" altLang="en-US" dirty="0"/>
              <a:t>代表任意单个字符。</a:t>
            </a:r>
            <a:endParaRPr lang="en-US" altLang="zh-CN" dirty="0"/>
          </a:p>
          <a:p>
            <a:pPr marL="1203325" lvl="2" indent="-447675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例如</a:t>
            </a:r>
            <a:r>
              <a:rPr lang="en-US" altLang="zh-CN" sz="2200" dirty="0"/>
              <a:t>a_b</a:t>
            </a:r>
            <a:r>
              <a:rPr lang="zh-CN" altLang="en-US" sz="2200" dirty="0"/>
              <a:t>表示以</a:t>
            </a:r>
            <a:r>
              <a:rPr lang="en-US" altLang="zh-CN" sz="2200" dirty="0"/>
              <a:t>a</a:t>
            </a:r>
            <a:r>
              <a:rPr lang="zh-CN" altLang="en-US" sz="2200" dirty="0"/>
              <a:t>开头，以</a:t>
            </a:r>
            <a:r>
              <a:rPr lang="en-US" altLang="zh-CN" sz="2200" dirty="0"/>
              <a:t>b</a:t>
            </a:r>
            <a:r>
              <a:rPr lang="zh-CN" altLang="en-US" sz="2200" dirty="0"/>
              <a:t>结尾的长度为</a:t>
            </a:r>
            <a:r>
              <a:rPr lang="en-US" altLang="zh-CN" sz="2200" dirty="0"/>
              <a:t>3</a:t>
            </a:r>
            <a:r>
              <a:rPr lang="zh-CN" altLang="en-US" sz="2200" dirty="0"/>
              <a:t>的任意字符串</a:t>
            </a:r>
            <a:endParaRPr lang="en-US" altLang="zh-CN" sz="220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字符匹配（续）</a:t>
            </a:r>
            <a:endParaRPr lang="zh-CN" altLang="en-US" sz="3600" dirty="0"/>
          </a:p>
        </p:txBody>
      </p:sp>
      <p:sp>
        <p:nvSpPr>
          <p:cNvPr id="79875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49228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933450" marR="0" lvl="1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匹配串为固定字符串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AutoNum type="arabicParenR"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4572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[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例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3.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29]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查询学号为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201215121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的学生的详细情况。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333500" marR="0" lvl="2" indent="-4191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SELECT *   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333500" marR="0" lvl="2" indent="-4191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FROM  Student 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333500" marR="0" lvl="2" indent="-4191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WHERE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Sno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</a:rPr>
              <a:t>LIKE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‘201215121'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;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333500" marR="0" lvl="2" indent="-4191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914400" marR="0" lvl="1" indent="-4572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等价于：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333500" marR="0" lvl="2" indent="-4191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SELECT  *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333500" marR="0" lvl="2" indent="-4191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FROM  Student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333500" marR="0" lvl="2" indent="-4191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WHERE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Sno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= ' 201215121 '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;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字符匹配（续）</a:t>
            </a:r>
            <a:endParaRPr lang="zh-CN" altLang="en-US" sz="3600" dirty="0"/>
          </a:p>
        </p:txBody>
      </p:sp>
      <p:sp>
        <p:nvSpPr>
          <p:cNvPr id="82946" name="Rectangle 3"/>
          <p:cNvSpPr>
            <a:spLocks noGrp="1"/>
          </p:cNvSpPr>
          <p:nvPr>
            <p:ph type="body"/>
          </p:nvPr>
        </p:nvSpPr>
        <p:spPr>
          <a:xfrm>
            <a:off x="457200" y="1098550"/>
            <a:ext cx="8229600" cy="5095875"/>
          </a:xfrm>
          <a:ln/>
        </p:spPr>
        <p:txBody>
          <a:bodyPr vert="horz" wrap="square" lIns="91440" tIns="45720" rIns="91440" bIns="45720" anchor="t"/>
          <a:p>
            <a:pPr eaLnBrk="1" hangingPunct="1">
              <a:buChar char="n"/>
            </a:pPr>
            <a:r>
              <a:rPr lang="zh-CN" altLang="en-US" sz="2400" dirty="0"/>
              <a:t>匹配串为含通配符的字符串</a:t>
            </a:r>
            <a:endParaRPr lang="zh-CN" altLang="en-US" sz="2400" dirty="0"/>
          </a:p>
          <a:p>
            <a:pPr eaLnBrk="1" hangingPunct="1">
              <a:buNone/>
            </a:pPr>
            <a:r>
              <a:rPr lang="en-US" altLang="zh-CN" sz="32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3.30]  </a:t>
            </a:r>
            <a:r>
              <a:rPr lang="zh-CN" altLang="en-US" sz="2400" dirty="0"/>
              <a:t>查询所有姓刘学生的姓名、学号和性别。</a:t>
            </a:r>
            <a:endParaRPr lang="zh-CN" altLang="en-US" sz="2400" dirty="0"/>
          </a:p>
          <a:p>
            <a:pPr lvl="1" eaLnBrk="1" hangingPunct="1">
              <a:buNone/>
            </a:pPr>
            <a:r>
              <a:rPr lang="zh-CN" altLang="en-US" sz="2000" dirty="0"/>
              <a:t>       </a:t>
            </a:r>
            <a:r>
              <a:rPr lang="en-US" altLang="zh-CN" dirty="0"/>
              <a:t>SELECT Sname</a:t>
            </a:r>
            <a:r>
              <a:rPr lang="zh-CN" altLang="en-US" dirty="0"/>
              <a:t>, </a:t>
            </a:r>
            <a:r>
              <a:rPr lang="en-US" altLang="zh-CN" dirty="0"/>
              <a:t>Sno</a:t>
            </a:r>
            <a:r>
              <a:rPr lang="zh-CN" altLang="en-US" dirty="0"/>
              <a:t>, </a:t>
            </a:r>
            <a:r>
              <a:rPr lang="en-US" altLang="zh-CN" dirty="0"/>
              <a:t>Ssex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      FROM Student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      WHERE  Sname </a:t>
            </a:r>
            <a:r>
              <a:rPr lang="en-US" altLang="zh-CN" dirty="0">
                <a:solidFill>
                  <a:srgbClr val="FF00FF"/>
                </a:solidFill>
              </a:rPr>
              <a:t>LIKE </a:t>
            </a:r>
            <a:r>
              <a:rPr lang="zh-CN" altLang="en-US" dirty="0">
                <a:solidFill>
                  <a:srgbClr val="FF00FF"/>
                </a:solidFill>
              </a:rPr>
              <a:t>'刘</a:t>
            </a:r>
            <a:r>
              <a:rPr lang="en-US" altLang="zh-CN" dirty="0">
                <a:solidFill>
                  <a:srgbClr val="FF00FF"/>
                </a:solidFill>
              </a:rPr>
              <a:t>%</a:t>
            </a:r>
            <a:r>
              <a:rPr lang="zh-CN" altLang="en-US" dirty="0">
                <a:solidFill>
                  <a:srgbClr val="FF00FF"/>
                </a:solidFill>
              </a:rPr>
              <a:t>'</a:t>
            </a:r>
            <a:r>
              <a:rPr lang="zh-CN" altLang="en-US" dirty="0"/>
              <a:t>;</a:t>
            </a:r>
            <a:endParaRPr lang="zh-CN" altLang="en-US" dirty="0"/>
          </a:p>
          <a:p>
            <a:pPr lvl="1"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3.31]  </a:t>
            </a:r>
            <a:r>
              <a:rPr lang="zh-CN" altLang="en-US" sz="2400" dirty="0"/>
              <a:t>查询姓</a:t>
            </a:r>
            <a:r>
              <a:rPr lang="en-US" altLang="zh-CN" sz="2400" dirty="0"/>
              <a:t>"</a:t>
            </a:r>
            <a:r>
              <a:rPr lang="zh-CN" altLang="en-US" sz="2400" dirty="0"/>
              <a:t>欧阳</a:t>
            </a:r>
            <a:r>
              <a:rPr lang="en-US" altLang="zh-CN" sz="2400" dirty="0"/>
              <a:t>"</a:t>
            </a:r>
            <a:r>
              <a:rPr lang="zh-CN" altLang="en-US" sz="2400" dirty="0"/>
              <a:t>且全名为三个汉字的学生的姓名。</a:t>
            </a:r>
            <a:endParaRPr lang="zh-CN" altLang="en-US" sz="2400" dirty="0"/>
          </a:p>
          <a:p>
            <a:pPr lvl="1" eaLnBrk="1" hangingPunct="1">
              <a:buNone/>
            </a:pPr>
            <a:r>
              <a:rPr lang="zh-CN" altLang="en-US" sz="2000" dirty="0"/>
              <a:t>     </a:t>
            </a:r>
            <a:r>
              <a:rPr lang="zh-CN" altLang="en-US" dirty="0"/>
              <a:t>  </a:t>
            </a:r>
            <a:r>
              <a:rPr lang="en-US" altLang="zh-CN" dirty="0"/>
              <a:t>SELECT Sname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      FROM   Student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      WHERE  Sname </a:t>
            </a:r>
            <a:r>
              <a:rPr lang="en-US" altLang="zh-CN" dirty="0">
                <a:solidFill>
                  <a:srgbClr val="FF00FF"/>
                </a:solidFill>
              </a:rPr>
              <a:t>LIKE '</a:t>
            </a:r>
            <a:r>
              <a:rPr lang="zh-CN" altLang="en-US" dirty="0">
                <a:solidFill>
                  <a:srgbClr val="FF00FF"/>
                </a:solidFill>
              </a:rPr>
              <a:t>欧阳</a:t>
            </a:r>
            <a:r>
              <a:rPr lang="en-US" altLang="zh-CN" dirty="0">
                <a:solidFill>
                  <a:srgbClr val="FF00FF"/>
                </a:solidFill>
              </a:rPr>
              <a:t>__'</a:t>
            </a:r>
            <a:r>
              <a:rPr lang="zh-CN" altLang="en-US" dirty="0"/>
              <a:t>;</a:t>
            </a:r>
            <a:endParaRPr lang="zh-CN" alt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字符匹配（续）</a:t>
            </a:r>
            <a:endParaRPr lang="zh-CN" altLang="en-US" sz="3600" dirty="0"/>
          </a:p>
        </p:txBody>
      </p:sp>
      <p:sp>
        <p:nvSpPr>
          <p:cNvPr id="83970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3.32]  </a:t>
            </a:r>
            <a:r>
              <a:rPr lang="zh-CN" altLang="en-US" sz="2400" dirty="0"/>
              <a:t>查询名字中第</a:t>
            </a:r>
            <a:r>
              <a:rPr lang="en-US" altLang="zh-CN" sz="2400" dirty="0"/>
              <a:t>2</a:t>
            </a:r>
            <a:r>
              <a:rPr lang="zh-CN" altLang="en-US" sz="2400" dirty="0"/>
              <a:t>个字为</a:t>
            </a:r>
            <a:r>
              <a:rPr lang="en-US" altLang="zh-CN" sz="2400" dirty="0"/>
              <a:t>"</a:t>
            </a:r>
            <a:r>
              <a:rPr lang="zh-CN" altLang="en-US" sz="2400" dirty="0"/>
              <a:t>阳</a:t>
            </a:r>
            <a:r>
              <a:rPr lang="en-US" altLang="zh-CN" sz="2400" dirty="0"/>
              <a:t>"</a:t>
            </a:r>
            <a:r>
              <a:rPr lang="zh-CN" altLang="en-US" sz="2400" dirty="0"/>
              <a:t>字的学生的姓名和学号。</a:t>
            </a:r>
            <a:endParaRPr lang="zh-CN" altLang="en-US" sz="2400" dirty="0"/>
          </a:p>
          <a:p>
            <a:pPr lvl="1" eaLnBrk="1" hangingPunct="1">
              <a:buNone/>
            </a:pPr>
            <a:r>
              <a:rPr lang="zh-CN" altLang="en-US" sz="2000" dirty="0"/>
              <a:t>     </a:t>
            </a:r>
            <a:r>
              <a:rPr lang="zh-CN" altLang="en-US" dirty="0"/>
              <a:t> </a:t>
            </a:r>
            <a:r>
              <a:rPr lang="en-US" altLang="zh-CN" dirty="0"/>
              <a:t>SELECT Sname</a:t>
            </a:r>
            <a:r>
              <a:rPr lang="zh-CN" altLang="en-US" dirty="0"/>
              <a:t>，</a:t>
            </a:r>
            <a:r>
              <a:rPr lang="en-US" altLang="zh-CN" dirty="0"/>
              <a:t>Sno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      FROM     Student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      WHERE  Sname </a:t>
            </a:r>
            <a:r>
              <a:rPr lang="en-US" altLang="zh-CN" dirty="0">
                <a:solidFill>
                  <a:srgbClr val="FF00FF"/>
                </a:solidFill>
              </a:rPr>
              <a:t>LIKE </a:t>
            </a:r>
            <a:r>
              <a:rPr lang="zh-CN" altLang="en-US" dirty="0">
                <a:solidFill>
                  <a:srgbClr val="FF00FF"/>
                </a:solidFill>
              </a:rPr>
              <a:t>'</a:t>
            </a:r>
            <a:r>
              <a:rPr lang="en-US" altLang="zh-CN" dirty="0">
                <a:solidFill>
                  <a:srgbClr val="FF00FF"/>
                </a:solidFill>
              </a:rPr>
              <a:t>__</a:t>
            </a:r>
            <a:r>
              <a:rPr lang="zh-CN" altLang="en-US" dirty="0">
                <a:solidFill>
                  <a:srgbClr val="FF00FF"/>
                </a:solidFill>
              </a:rPr>
              <a:t>阳</a:t>
            </a:r>
            <a:r>
              <a:rPr lang="en-US" altLang="zh-CN" dirty="0">
                <a:solidFill>
                  <a:srgbClr val="FF00FF"/>
                </a:solidFill>
              </a:rPr>
              <a:t>%</a:t>
            </a:r>
            <a:r>
              <a:rPr lang="zh-CN" altLang="en-US" dirty="0">
                <a:solidFill>
                  <a:srgbClr val="FF00FF"/>
                </a:solidFill>
              </a:rPr>
              <a:t>'</a:t>
            </a:r>
            <a:r>
              <a:rPr lang="zh-CN" altLang="en-US" dirty="0"/>
              <a:t>;</a:t>
            </a:r>
            <a:endParaRPr lang="zh-CN" altLang="en-US" dirty="0"/>
          </a:p>
          <a:p>
            <a:pPr lvl="1"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3.33]  </a:t>
            </a:r>
            <a:r>
              <a:rPr lang="zh-CN" altLang="en-US" sz="2400" dirty="0"/>
              <a:t>查询所有不姓刘的学生姓名、学号和性别。</a:t>
            </a:r>
            <a:endParaRPr lang="zh-CN" altLang="en-US" sz="2400" dirty="0"/>
          </a:p>
          <a:p>
            <a:pPr lvl="1" eaLnBrk="1" hangingPunct="1">
              <a:buNone/>
            </a:pPr>
            <a:r>
              <a:rPr lang="zh-CN" altLang="en-US" sz="2000" dirty="0"/>
              <a:t>      </a:t>
            </a:r>
            <a:r>
              <a:rPr lang="en-US" altLang="zh-CN" dirty="0"/>
              <a:t>SELECT Sname</a:t>
            </a:r>
            <a:r>
              <a:rPr lang="zh-CN" altLang="en-US" dirty="0"/>
              <a:t>, </a:t>
            </a:r>
            <a:r>
              <a:rPr lang="en-US" altLang="zh-CN" dirty="0"/>
              <a:t>Sno</a:t>
            </a:r>
            <a:r>
              <a:rPr lang="zh-CN" altLang="en-US" dirty="0"/>
              <a:t>, </a:t>
            </a:r>
            <a:r>
              <a:rPr lang="en-US" altLang="zh-CN" dirty="0"/>
              <a:t>Ssex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      FROM     Student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      WHERE  Sname </a:t>
            </a:r>
            <a:r>
              <a:rPr lang="en-US" altLang="zh-CN" dirty="0">
                <a:solidFill>
                  <a:srgbClr val="FF00FF"/>
                </a:solidFill>
              </a:rPr>
              <a:t>NOT LIKE '</a:t>
            </a:r>
            <a:r>
              <a:rPr lang="zh-CN" altLang="en-US" dirty="0">
                <a:solidFill>
                  <a:srgbClr val="FF00FF"/>
                </a:solidFill>
              </a:rPr>
              <a:t>刘</a:t>
            </a:r>
            <a:r>
              <a:rPr lang="en-US" altLang="zh-CN" dirty="0">
                <a:solidFill>
                  <a:srgbClr val="FF00FF"/>
                </a:solidFill>
              </a:rPr>
              <a:t>%'</a:t>
            </a:r>
            <a:r>
              <a:rPr lang="zh-CN" altLang="en-US" dirty="0"/>
              <a:t>;</a:t>
            </a: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2. </a:t>
            </a:r>
            <a:r>
              <a:rPr lang="zh-CN" altLang="en-US" sz="3600" dirty="0"/>
              <a:t>高度非过程化</a:t>
            </a:r>
            <a:endParaRPr lang="zh-CN" altLang="en-US" sz="3600" dirty="0"/>
          </a:p>
        </p:txBody>
      </p:sp>
      <p:sp>
        <p:nvSpPr>
          <p:cNvPr id="10242" name="Rectangle 3"/>
          <p:cNvSpPr>
            <a:spLocks noGrp="1"/>
          </p:cNvSpPr>
          <p:nvPr>
            <p:ph type="body"/>
          </p:nvPr>
        </p:nvSpPr>
        <p:spPr>
          <a:xfrm>
            <a:off x="457200" y="1196975"/>
            <a:ext cx="8229600" cy="485457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60000"/>
              </a:lnSpc>
            </a:pPr>
            <a:r>
              <a:rPr lang="zh-CN" altLang="en-US" dirty="0"/>
              <a:t>非关系数据模型的数据操纵语言</a:t>
            </a:r>
            <a:r>
              <a:rPr lang="zh-CN" altLang="en-US" dirty="0">
                <a:latin typeface="Tahoma" panose="020B0604030504040204" pitchFamily="34" charset="0"/>
              </a:rPr>
              <a:t>“</a:t>
            </a:r>
            <a:r>
              <a:rPr lang="zh-CN" altLang="en-US" dirty="0">
                <a:solidFill>
                  <a:srgbClr val="FF00FF"/>
                </a:solidFill>
              </a:rPr>
              <a:t>面向过程</a:t>
            </a:r>
            <a:r>
              <a:rPr lang="zh-CN" altLang="en-US" dirty="0">
                <a:latin typeface="Tahoma" panose="020B0604030504040204" pitchFamily="34" charset="0"/>
              </a:rPr>
              <a:t>”</a:t>
            </a:r>
            <a:r>
              <a:rPr lang="zh-CN" altLang="en-US" dirty="0"/>
              <a:t>，必须指定存取路径。</a:t>
            </a:r>
            <a:endParaRPr lang="zh-CN" altLang="en-US" dirty="0"/>
          </a:p>
          <a:p>
            <a:pPr eaLnBrk="1" hangingPunct="1">
              <a:lnSpc>
                <a:spcPct val="16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只要提出“做什么”，无须了解存取路径。</a:t>
            </a:r>
            <a:endParaRPr lang="zh-CN" altLang="en-US" dirty="0"/>
          </a:p>
          <a:p>
            <a:pPr eaLnBrk="1" hangingPunct="1">
              <a:lnSpc>
                <a:spcPct val="160000"/>
              </a:lnSpc>
            </a:pPr>
            <a:r>
              <a:rPr lang="zh-CN" altLang="en-US" dirty="0"/>
              <a:t> 存取路径的选择以及</a:t>
            </a:r>
            <a:r>
              <a:rPr lang="en-US" altLang="zh-CN" dirty="0"/>
              <a:t>SQL</a:t>
            </a:r>
            <a:r>
              <a:rPr lang="zh-CN" altLang="en-US" dirty="0"/>
              <a:t>的操作过程由系统自动完成。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字符匹配（续）</a:t>
            </a:r>
            <a:endParaRPr lang="zh-CN" altLang="en-US" sz="3600" dirty="0"/>
          </a:p>
        </p:txBody>
      </p:sp>
      <p:sp>
        <p:nvSpPr>
          <p:cNvPr id="84994" name="Rectangle 3"/>
          <p:cNvSpPr>
            <a:spLocks noGrp="1"/>
          </p:cNvSpPr>
          <p:nvPr>
            <p:ph type="body"/>
          </p:nvPr>
        </p:nvSpPr>
        <p:spPr>
          <a:xfrm>
            <a:off x="457200" y="1185863"/>
            <a:ext cx="8229600" cy="5799137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  <a:buChar char="n"/>
            </a:pPr>
            <a:r>
              <a:rPr lang="en-US" altLang="zh-CN" dirty="0"/>
              <a:t> </a:t>
            </a:r>
            <a:r>
              <a:rPr lang="zh-CN" altLang="en-US" sz="2400" dirty="0"/>
              <a:t>使用换码字符将通配符转义为普通字符</a:t>
            </a:r>
            <a:endParaRPr lang="zh-CN" altLang="en-US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600" dirty="0"/>
              <a:t> </a:t>
            </a:r>
            <a:endParaRPr lang="zh-CN" altLang="en-US" sz="16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3.34] </a:t>
            </a:r>
            <a:r>
              <a:rPr lang="en-US" altLang="zh-CN" sz="2000" dirty="0"/>
              <a:t> </a:t>
            </a:r>
            <a:r>
              <a:rPr lang="zh-CN" altLang="en-US" sz="2400" dirty="0"/>
              <a:t>查询</a:t>
            </a:r>
            <a:r>
              <a:rPr lang="en-US" altLang="zh-CN" sz="2400" dirty="0"/>
              <a:t>DB_Design</a:t>
            </a:r>
            <a:r>
              <a:rPr lang="zh-CN" altLang="en-US" sz="2400" dirty="0"/>
              <a:t>课程的课程号和学分。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SELECT Cno</a:t>
            </a:r>
            <a:r>
              <a:rPr lang="zh-CN" altLang="en-US" sz="2400" dirty="0"/>
              <a:t>，</a:t>
            </a:r>
            <a:r>
              <a:rPr lang="en-US" altLang="zh-CN" sz="2400" dirty="0"/>
              <a:t>Ccredit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      FROM     Course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      WHERE  Cname LIKE 'DB</a:t>
            </a:r>
            <a:r>
              <a:rPr lang="en-US" altLang="zh-CN" sz="2400" dirty="0">
                <a:solidFill>
                  <a:srgbClr val="852121"/>
                </a:solidFill>
              </a:rPr>
              <a:t>\</a:t>
            </a:r>
            <a:r>
              <a:rPr lang="en-US" altLang="zh-CN" sz="2400" dirty="0"/>
              <a:t>_Design' </a:t>
            </a:r>
            <a:r>
              <a:rPr lang="en-US" altLang="zh-CN" sz="2400" dirty="0">
                <a:solidFill>
                  <a:srgbClr val="FF00FF"/>
                </a:solidFill>
              </a:rPr>
              <a:t>ESCAPE '\ ' </a:t>
            </a:r>
            <a:r>
              <a:rPr lang="zh-CN" altLang="en-US" sz="2400" dirty="0"/>
              <a:t>;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3.35]  </a:t>
            </a:r>
            <a:r>
              <a:rPr lang="zh-CN" altLang="en-US" sz="2400" dirty="0"/>
              <a:t>查询以</a:t>
            </a:r>
            <a:r>
              <a:rPr lang="en-US" altLang="zh-CN" sz="2400" dirty="0"/>
              <a:t>"DB_"</a:t>
            </a:r>
            <a:r>
              <a:rPr lang="zh-CN" altLang="en-US" sz="2400" dirty="0"/>
              <a:t>开头，且倒数第</a:t>
            </a:r>
            <a:r>
              <a:rPr lang="en-US" altLang="zh-CN" sz="2400" dirty="0"/>
              <a:t>3</a:t>
            </a:r>
            <a:r>
              <a:rPr lang="zh-CN" altLang="en-US" sz="2400" dirty="0"/>
              <a:t>个字符为 </a:t>
            </a:r>
            <a:r>
              <a:rPr lang="en-US" altLang="zh-CN" sz="2400" dirty="0"/>
              <a:t>i</a:t>
            </a:r>
            <a:r>
              <a:rPr lang="zh-CN" altLang="en-US" sz="2400" dirty="0"/>
              <a:t>的课程的详细情况。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SELECT  *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      FROM    Course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      WHERE  Cname LIKE  </a:t>
            </a:r>
            <a:r>
              <a:rPr lang="zh-CN" altLang="en-US" sz="2400" dirty="0"/>
              <a:t>'</a:t>
            </a:r>
            <a:r>
              <a:rPr lang="en-US" altLang="zh-CN" sz="2400" dirty="0"/>
              <a:t>DB</a:t>
            </a:r>
            <a:r>
              <a:rPr lang="en-US" altLang="zh-CN" sz="2400" dirty="0">
                <a:solidFill>
                  <a:srgbClr val="852121"/>
                </a:solidFill>
              </a:rPr>
              <a:t>\</a:t>
            </a:r>
            <a:r>
              <a:rPr lang="en-US" altLang="zh-CN" sz="2400" dirty="0"/>
              <a:t>_%i_ _</a:t>
            </a:r>
            <a:r>
              <a:rPr lang="zh-CN" altLang="en-US" sz="2400" dirty="0"/>
              <a:t>'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FF"/>
                </a:solidFill>
              </a:rPr>
              <a:t>ESCAPE '\ ' </a:t>
            </a:r>
            <a:r>
              <a:rPr lang="zh-CN" altLang="en-US" sz="2400" dirty="0"/>
              <a:t>;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dirty="0">
                <a:solidFill>
                  <a:srgbClr val="009999"/>
                </a:solidFill>
              </a:rPr>
              <a:t>	</a:t>
            </a:r>
            <a:endParaRPr lang="zh-CN" altLang="en-US" sz="2000" dirty="0">
              <a:solidFill>
                <a:srgbClr val="009999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dirty="0">
                <a:solidFill>
                  <a:srgbClr val="009999"/>
                </a:solidFill>
              </a:rPr>
              <a:t>	ESCAPE '＼' 表示“ ＼” 为换码字符</a:t>
            </a:r>
            <a:endParaRPr lang="zh-CN" altLang="en-US" sz="2000" dirty="0">
              <a:solidFill>
                <a:srgbClr val="009999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zh-CN" altLang="en-US" sz="3200" dirty="0">
              <a:solidFill>
                <a:srgbClr val="85212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009999"/>
                </a:solidFill>
              </a:rPr>
              <a:t> </a:t>
            </a:r>
            <a:endParaRPr lang="zh-CN" altLang="en-US" sz="2400" dirty="0">
              <a:solidFill>
                <a:srgbClr val="009999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⑤</a:t>
            </a:r>
            <a:r>
              <a:rPr lang="en-US" altLang="zh-CN" sz="3600" dirty="0"/>
              <a:t> </a:t>
            </a:r>
            <a:r>
              <a:rPr lang="zh-CN" altLang="en-US" sz="3600" dirty="0"/>
              <a:t>涉及空值的查询</a:t>
            </a:r>
            <a:endParaRPr lang="zh-CN" altLang="en-US" sz="3600" dirty="0"/>
          </a:p>
        </p:txBody>
      </p:sp>
      <p:sp>
        <p:nvSpPr>
          <p:cNvPr id="86018" name="Rectangle 3"/>
          <p:cNvSpPr>
            <a:spLocks noGrp="1"/>
          </p:cNvSpPr>
          <p:nvPr>
            <p:ph type="body"/>
          </p:nvPr>
        </p:nvSpPr>
        <p:spPr>
          <a:xfrm>
            <a:off x="250825" y="955675"/>
            <a:ext cx="8435975" cy="5330825"/>
          </a:xfrm>
          <a:ln/>
        </p:spPr>
        <p:txBody>
          <a:bodyPr vert="horz" wrap="square" lIns="91440" tIns="45720" rIns="91440" bIns="45720" anchor="t"/>
          <a:p>
            <a:pPr lvl="1" eaLnBrk="1" hangingPunct="1">
              <a:lnSpc>
                <a:spcPct val="120000"/>
              </a:lnSpc>
              <a:spcBef>
                <a:spcPct val="0"/>
              </a:spcBef>
              <a:buChar char="v"/>
            </a:pPr>
            <a:r>
              <a:rPr lang="zh-CN" altLang="en-US" sz="2800" dirty="0"/>
              <a:t>谓词： </a:t>
            </a:r>
            <a:r>
              <a:rPr lang="en-US" altLang="zh-CN" sz="2800" dirty="0"/>
              <a:t>IS NULL </a:t>
            </a:r>
            <a:r>
              <a:rPr lang="zh-CN" altLang="en-US" sz="2800" dirty="0"/>
              <a:t>或 </a:t>
            </a:r>
            <a:r>
              <a:rPr lang="en-US" altLang="zh-CN" sz="2800" dirty="0"/>
              <a:t>IS NOT NULL</a:t>
            </a:r>
            <a:endParaRPr lang="en-US" altLang="zh-CN" sz="2800" dirty="0"/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 dirty="0"/>
              <a:t> “IS” </a:t>
            </a:r>
            <a:r>
              <a:rPr lang="zh-CN" altLang="en-US" sz="2400" dirty="0"/>
              <a:t>不能用 “</a:t>
            </a:r>
            <a:r>
              <a:rPr lang="en-US" altLang="zh-CN" sz="2400" dirty="0"/>
              <a:t>=” </a:t>
            </a:r>
            <a:r>
              <a:rPr lang="zh-CN" altLang="en-US" sz="2400" dirty="0"/>
              <a:t>代替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3.36]  </a:t>
            </a:r>
            <a:r>
              <a:rPr lang="zh-CN" altLang="en-US" sz="2400" dirty="0"/>
              <a:t>某些学生选修课程后没有参加考试，所以有选课记录，但没 有考试成绩。查询缺少成绩的学生的学号和相应的课程号。</a:t>
            </a:r>
            <a:endParaRPr lang="zh-CN" altLang="en-US" sz="2400" dirty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dirty="0"/>
              <a:t>	  </a:t>
            </a:r>
            <a:r>
              <a:rPr lang="en-US" altLang="zh-CN" dirty="0"/>
              <a:t>SELECT Sno</a:t>
            </a:r>
            <a:r>
              <a:rPr lang="zh-CN" altLang="en-US" dirty="0"/>
              <a:t>，</a:t>
            </a:r>
            <a:r>
              <a:rPr lang="en-US" altLang="zh-CN" dirty="0"/>
              <a:t>Cno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/>
              <a:t>      FROM    SC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/>
              <a:t>      WHERE  Grade IS NULL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3.37]  </a:t>
            </a:r>
            <a:r>
              <a:rPr lang="zh-CN" altLang="en-US" dirty="0"/>
              <a:t>查所有有成绩的学生学号和课程号。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dirty="0"/>
              <a:t>      </a:t>
            </a:r>
            <a:r>
              <a:rPr lang="en-US" altLang="zh-CN" dirty="0"/>
              <a:t>SELECT Sno</a:t>
            </a:r>
            <a:r>
              <a:rPr lang="zh-CN" altLang="en-US" dirty="0"/>
              <a:t>，</a:t>
            </a:r>
            <a:r>
              <a:rPr lang="en-US" altLang="zh-CN" dirty="0"/>
              <a:t>Cno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/>
              <a:t>      FROM     SC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/>
              <a:t>      WHERE  Grade IS NOT NULL</a:t>
            </a:r>
            <a:r>
              <a:rPr lang="zh-CN" altLang="en-US" dirty="0"/>
              <a:t>;</a:t>
            </a:r>
            <a:endParaRPr lang="zh-CN" alt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⑥多重条件查询</a:t>
            </a:r>
            <a:endParaRPr lang="zh-CN" altLang="en-US" sz="3600" dirty="0"/>
          </a:p>
        </p:txBody>
      </p:sp>
      <p:sp>
        <p:nvSpPr>
          <p:cNvPr id="87042" name="Rectangle 3"/>
          <p:cNvSpPr>
            <a:spLocks noGrp="1"/>
          </p:cNvSpPr>
          <p:nvPr>
            <p:ph type="body"/>
          </p:nvPr>
        </p:nvSpPr>
        <p:spPr>
          <a:xfrm>
            <a:off x="457200" y="1196975"/>
            <a:ext cx="8229600" cy="485457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40000"/>
              </a:lnSpc>
            </a:pPr>
            <a:r>
              <a:rPr lang="zh-CN" altLang="en-US" dirty="0"/>
              <a:t>逻辑运算符：</a:t>
            </a:r>
            <a:r>
              <a:rPr lang="en-US" altLang="zh-CN" dirty="0"/>
              <a:t>AND</a:t>
            </a:r>
            <a:r>
              <a:rPr lang="zh-CN" altLang="en-US" dirty="0"/>
              <a:t>和 </a:t>
            </a:r>
            <a:r>
              <a:rPr lang="en-US" altLang="zh-CN" dirty="0"/>
              <a:t>OR</a:t>
            </a:r>
            <a:r>
              <a:rPr lang="zh-CN" altLang="en-US" dirty="0"/>
              <a:t>来连接多个查询条件</a:t>
            </a:r>
            <a:endParaRPr lang="zh-CN" altLang="en-US" dirty="0"/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的优先级高于</a:t>
            </a:r>
            <a:r>
              <a:rPr lang="en-US" altLang="zh-CN" sz="2400" dirty="0"/>
              <a:t>OR</a:t>
            </a:r>
            <a:endParaRPr lang="en-US" altLang="zh-CN" sz="2400" dirty="0"/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/>
              <a:t> </a:t>
            </a:r>
            <a:r>
              <a:rPr lang="zh-CN" altLang="en-US" sz="2400" dirty="0"/>
              <a:t>可以用括号改变优先级</a:t>
            </a:r>
            <a:endParaRPr lang="zh-CN" altLang="en-US" sz="2400" dirty="0"/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endParaRPr lang="zh-CN" altLang="en-US" sz="2400" dirty="0"/>
          </a:p>
          <a:p>
            <a:pPr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3.38]  </a:t>
            </a:r>
            <a:r>
              <a:rPr lang="zh-CN" altLang="en-US" sz="2400" dirty="0"/>
              <a:t>查询计算机系年龄在</a:t>
            </a:r>
            <a:r>
              <a:rPr lang="en-US" altLang="zh-CN" sz="2400" dirty="0"/>
              <a:t>20</a:t>
            </a:r>
            <a:r>
              <a:rPr lang="zh-CN" altLang="en-US" sz="2400" dirty="0"/>
              <a:t>岁以下的学生姓名。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</a:t>
            </a:r>
            <a:r>
              <a:rPr lang="zh-CN" altLang="en-US" sz="3200" dirty="0"/>
              <a:t>  </a:t>
            </a:r>
            <a:r>
              <a:rPr lang="en-US" altLang="zh-CN" sz="2400" dirty="0"/>
              <a:t>SELECT Sname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FROM  Student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WHERE Sdept= 'CS' AND Sage&lt;20</a:t>
            </a:r>
            <a:r>
              <a:rPr lang="zh-CN" altLang="en-US" sz="2400" dirty="0"/>
              <a:t>;</a:t>
            </a:r>
            <a:endParaRPr lang="zh-CN" altLang="en-US" sz="2400" dirty="0"/>
          </a:p>
          <a:p>
            <a:pPr lvl="2" eaLnBrk="1" hangingPunct="1">
              <a:lnSpc>
                <a:spcPct val="14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多重条件查询（续）</a:t>
            </a:r>
            <a:endParaRPr lang="zh-CN" altLang="en-US" sz="3600" dirty="0"/>
          </a:p>
        </p:txBody>
      </p:sp>
      <p:sp>
        <p:nvSpPr>
          <p:cNvPr id="88066" name="Rectangle 3"/>
          <p:cNvSpPr>
            <a:spLocks noGrp="1"/>
          </p:cNvSpPr>
          <p:nvPr>
            <p:ph type="body"/>
          </p:nvPr>
        </p:nvSpPr>
        <p:spPr>
          <a:xfrm>
            <a:off x="252413" y="1196975"/>
            <a:ext cx="8856662" cy="4710113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dirty="0"/>
              <a:t>改写</a:t>
            </a: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3.27]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3.27]  </a:t>
            </a:r>
            <a:r>
              <a:rPr lang="zh-CN" altLang="en-US" sz="2400" dirty="0"/>
              <a:t>查询计算机科学系（</a:t>
            </a:r>
            <a:r>
              <a:rPr lang="en-US" altLang="zh-CN" sz="2400" dirty="0"/>
              <a:t>CS</a:t>
            </a:r>
            <a:r>
              <a:rPr lang="zh-CN" altLang="en-US" sz="2400" dirty="0"/>
              <a:t>）、数学系（</a:t>
            </a:r>
            <a:r>
              <a:rPr lang="en-US" altLang="zh-CN" sz="2400" dirty="0"/>
              <a:t>MA</a:t>
            </a:r>
            <a:r>
              <a:rPr lang="zh-CN" altLang="en-US" sz="2400" dirty="0"/>
              <a:t>）和信息系（</a:t>
            </a:r>
            <a:r>
              <a:rPr lang="en-US" altLang="zh-CN" sz="2400" dirty="0"/>
              <a:t>IS</a:t>
            </a:r>
            <a:r>
              <a:rPr lang="zh-CN" altLang="en-US" sz="2400" dirty="0"/>
              <a:t>）学生的姓名和性别。</a:t>
            </a:r>
            <a:endParaRPr lang="zh-CN" altLang="en-US" sz="2400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400" dirty="0"/>
              <a:t>SELECT Sname</a:t>
            </a:r>
            <a:r>
              <a:rPr lang="zh-CN" altLang="en-US" sz="2400" dirty="0"/>
              <a:t>, </a:t>
            </a:r>
            <a:r>
              <a:rPr lang="en-US" altLang="zh-CN" sz="2400" dirty="0"/>
              <a:t>Ssex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400" dirty="0"/>
              <a:t>FROM     Student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400" dirty="0"/>
              <a:t>WHERE  Sdept IN </a:t>
            </a:r>
            <a:r>
              <a:rPr lang="zh-CN" altLang="en-US" sz="2400" dirty="0"/>
              <a:t>(</a:t>
            </a:r>
            <a:r>
              <a:rPr lang="en-US" altLang="zh-CN" sz="2400" dirty="0"/>
              <a:t>'CS ','MA ','IS'</a:t>
            </a:r>
            <a:r>
              <a:rPr lang="zh-CN" altLang="en-US" sz="2400" dirty="0"/>
              <a:t>)</a:t>
            </a:r>
            <a:endParaRPr lang="zh-CN" altLang="en-US" sz="2400" dirty="0"/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en-US" sz="2400" dirty="0"/>
              <a:t>可改写为：</a:t>
            </a:r>
            <a:endParaRPr lang="zh-CN" altLang="en-US" sz="2400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400" dirty="0"/>
              <a:t>SELECT Sname</a:t>
            </a:r>
            <a:r>
              <a:rPr lang="zh-CN" altLang="en-US" sz="2400" dirty="0"/>
              <a:t>, </a:t>
            </a:r>
            <a:r>
              <a:rPr lang="en-US" altLang="zh-CN" sz="2400" dirty="0"/>
              <a:t>Ssex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400" dirty="0"/>
              <a:t>FROM     Student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400" dirty="0"/>
              <a:t>WHERE  Sdept= ' CS' OR Sdept= ' MA' OR Sdept= 'IS '</a:t>
            </a:r>
            <a:r>
              <a:rPr lang="zh-CN" altLang="en-US" sz="2400" dirty="0"/>
              <a:t>;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3.4.1  </a:t>
            </a:r>
            <a:r>
              <a:rPr lang="zh-CN" altLang="en-US" sz="3600" dirty="0"/>
              <a:t>单表查询 </a:t>
            </a:r>
            <a:endParaRPr lang="zh-CN" altLang="en-US" sz="3600" dirty="0"/>
          </a:p>
        </p:txBody>
      </p:sp>
      <p:sp>
        <p:nvSpPr>
          <p:cNvPr id="89090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30000"/>
              </a:lnSpc>
            </a:pPr>
            <a:r>
              <a:rPr lang="zh-CN" altLang="en-US" dirty="0"/>
              <a:t>查询仅涉及一个表：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1.</a:t>
            </a:r>
            <a:r>
              <a:rPr lang="zh-CN" altLang="en-US" dirty="0"/>
              <a:t>选择表中的若干列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2.</a:t>
            </a:r>
            <a:r>
              <a:rPr lang="zh-CN" altLang="en-US" dirty="0"/>
              <a:t>选择表中的若干元组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>
                <a:solidFill>
                  <a:srgbClr val="7030A0"/>
                </a:solidFill>
              </a:rPr>
              <a:t>3.ORDER BY</a:t>
            </a:r>
            <a:r>
              <a:rPr lang="zh-CN" altLang="en-US" dirty="0">
                <a:solidFill>
                  <a:srgbClr val="7030A0"/>
                </a:solidFill>
              </a:rPr>
              <a:t>子句</a:t>
            </a:r>
            <a:endParaRPr lang="zh-CN" altLang="en-US" dirty="0">
              <a:solidFill>
                <a:srgbClr val="7030A0"/>
              </a:solidFill>
            </a:endParaRPr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4.</a:t>
            </a:r>
            <a:r>
              <a:rPr lang="zh-CN" altLang="en-US" dirty="0"/>
              <a:t>聚集函数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5.GROUP BY</a:t>
            </a:r>
            <a:r>
              <a:rPr lang="zh-CN" altLang="en-US" dirty="0"/>
              <a:t>子句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3.ORDER BY</a:t>
            </a:r>
            <a:r>
              <a:rPr lang="zh-CN" altLang="en-US" sz="3600" dirty="0"/>
              <a:t>子句 </a:t>
            </a:r>
            <a:endParaRPr lang="zh-CN" altLang="en-US" sz="3600" dirty="0"/>
          </a:p>
        </p:txBody>
      </p:sp>
      <p:sp>
        <p:nvSpPr>
          <p:cNvPr id="90114" name="Rectangle 3"/>
          <p:cNvSpPr>
            <a:spLocks noGrp="1"/>
          </p:cNvSpPr>
          <p:nvPr>
            <p:ph type="body"/>
          </p:nvPr>
        </p:nvSpPr>
        <p:spPr>
          <a:xfrm>
            <a:off x="457200" y="1125538"/>
            <a:ext cx="8229600" cy="4854575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50000"/>
              </a:lnSpc>
            </a:pPr>
            <a:r>
              <a:rPr lang="en-US" altLang="zh-CN" dirty="0"/>
              <a:t>ORDER BY</a:t>
            </a:r>
            <a:r>
              <a:rPr lang="zh-CN" altLang="en-US" dirty="0"/>
              <a:t>子句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可以按一个或多个属性列排序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升序：</a:t>
            </a:r>
            <a:r>
              <a:rPr lang="en-US" altLang="zh-CN" dirty="0"/>
              <a:t>ASC</a:t>
            </a:r>
            <a:r>
              <a:rPr lang="zh-CN" altLang="en-US" dirty="0"/>
              <a:t>;降序：</a:t>
            </a:r>
            <a:r>
              <a:rPr lang="en-US" altLang="zh-CN" dirty="0"/>
              <a:t>DESC</a:t>
            </a:r>
            <a:r>
              <a:rPr lang="zh-CN" altLang="en-US" dirty="0"/>
              <a:t>;缺省值为升序</a:t>
            </a:r>
            <a:endParaRPr lang="zh-CN" altLang="en-US" dirty="0"/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对于空值，排序时显示的次序由具体系统实现来决定</a:t>
            </a:r>
            <a:endParaRPr lang="zh-CN" alt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ORDER BY</a:t>
            </a:r>
            <a:r>
              <a:rPr lang="zh-CN" altLang="en-US" sz="3600" dirty="0"/>
              <a:t>子句 （续） </a:t>
            </a:r>
            <a:endParaRPr lang="zh-CN" altLang="en-US" sz="3600" dirty="0"/>
          </a:p>
        </p:txBody>
      </p:sp>
      <p:sp>
        <p:nvSpPr>
          <p:cNvPr id="91138" name="Rectangle 3"/>
          <p:cNvSpPr>
            <a:spLocks noGrp="1"/>
          </p:cNvSpPr>
          <p:nvPr>
            <p:ph type="body"/>
          </p:nvPr>
        </p:nvSpPr>
        <p:spPr>
          <a:xfrm>
            <a:off x="457200" y="1125538"/>
            <a:ext cx="8229600" cy="5256212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3.39]</a:t>
            </a:r>
            <a:r>
              <a:rPr lang="zh-CN" altLang="en-US" sz="2400" dirty="0"/>
              <a:t>查询选修了</a:t>
            </a:r>
            <a:r>
              <a:rPr lang="en-US" altLang="zh-CN" sz="2400" dirty="0"/>
              <a:t>3</a:t>
            </a:r>
            <a:r>
              <a:rPr lang="zh-CN" altLang="en-US" sz="2400" dirty="0"/>
              <a:t>号课程的学生的学号及其成绩，查询结果按分数降序排列。</a:t>
            </a:r>
            <a:endParaRPr lang="zh-CN" altLang="en-US" sz="2400" dirty="0"/>
          </a:p>
          <a:p>
            <a:pPr algn="just" eaLnBrk="1" hangingPunct="1"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SELECT Sno</a:t>
            </a:r>
            <a:r>
              <a:rPr lang="zh-CN" altLang="en-US" sz="2400" dirty="0"/>
              <a:t>, </a:t>
            </a:r>
            <a:r>
              <a:rPr lang="en-US" altLang="zh-CN" sz="2400" dirty="0"/>
              <a:t>Grade</a:t>
            </a:r>
            <a:endParaRPr lang="en-US" altLang="zh-CN" sz="2400" dirty="0"/>
          </a:p>
          <a:p>
            <a:pPr algn="just" eaLnBrk="1" hangingPunct="1">
              <a:buNone/>
            </a:pPr>
            <a:r>
              <a:rPr lang="en-US" altLang="zh-CN" sz="2400" dirty="0"/>
              <a:t>        FROM    SC</a:t>
            </a:r>
            <a:endParaRPr lang="en-US" altLang="zh-CN" sz="2400" dirty="0"/>
          </a:p>
          <a:p>
            <a:pPr algn="just" eaLnBrk="1" hangingPunct="1">
              <a:buNone/>
            </a:pPr>
            <a:r>
              <a:rPr lang="en-US" altLang="zh-CN" sz="2400" dirty="0"/>
              <a:t>        WHERE  Cno= ' 3 '</a:t>
            </a:r>
            <a:endParaRPr lang="en-US" altLang="zh-CN" sz="2400" dirty="0"/>
          </a:p>
          <a:p>
            <a:pPr algn="just" eaLnBrk="1" hangingPunct="1">
              <a:buNone/>
            </a:pPr>
            <a:r>
              <a:rPr lang="en-US" altLang="zh-CN" sz="2400" dirty="0"/>
              <a:t>        ORDER BY Grade DESC</a:t>
            </a:r>
            <a:r>
              <a:rPr lang="zh-CN" altLang="en-US" sz="2400" dirty="0"/>
              <a:t>;</a:t>
            </a:r>
            <a:endParaRPr lang="zh-CN" altLang="en-US" sz="2400" dirty="0"/>
          </a:p>
          <a:p>
            <a:pPr algn="just" eaLnBrk="1" hangingPunct="1">
              <a:buNone/>
            </a:pPr>
            <a:endParaRPr lang="zh-CN" altLang="en-US" sz="2400" dirty="0"/>
          </a:p>
          <a:p>
            <a:pPr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3.40]</a:t>
            </a:r>
            <a:r>
              <a:rPr lang="zh-CN" altLang="en-US" sz="2400" dirty="0"/>
              <a:t>查询全体学生情况，查询结果按所在系的系号升序排列，同一系中的学生按年龄降序排列。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SELECT  *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 FROM  Student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 ORDER BY Sdept</a:t>
            </a:r>
            <a:r>
              <a:rPr lang="zh-CN" altLang="en-US" sz="2400" dirty="0"/>
              <a:t>, </a:t>
            </a:r>
            <a:r>
              <a:rPr lang="en-US" altLang="zh-CN" sz="2400" dirty="0"/>
              <a:t>Sage DESC</a:t>
            </a:r>
            <a:r>
              <a:rPr lang="zh-CN" altLang="en-US" sz="2400" dirty="0"/>
              <a:t>; 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3.4.1  </a:t>
            </a:r>
            <a:r>
              <a:rPr lang="zh-CN" altLang="en-US" sz="3600" dirty="0"/>
              <a:t>单表查询 </a:t>
            </a:r>
            <a:endParaRPr lang="zh-CN" altLang="en-US" sz="3600" dirty="0"/>
          </a:p>
        </p:txBody>
      </p:sp>
      <p:sp>
        <p:nvSpPr>
          <p:cNvPr id="92162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30000"/>
              </a:lnSpc>
            </a:pPr>
            <a:r>
              <a:rPr lang="zh-CN" altLang="en-US" dirty="0"/>
              <a:t>查询仅涉及一个表：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1.</a:t>
            </a:r>
            <a:r>
              <a:rPr lang="zh-CN" altLang="en-US" dirty="0"/>
              <a:t>选择表中的若干列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2.</a:t>
            </a:r>
            <a:r>
              <a:rPr lang="zh-CN" altLang="en-US" dirty="0"/>
              <a:t>选择表中的若干元组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3.ORDER BY</a:t>
            </a:r>
            <a:r>
              <a:rPr lang="zh-CN" altLang="en-US" dirty="0"/>
              <a:t>子句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>
                <a:solidFill>
                  <a:srgbClr val="7030A0"/>
                </a:solidFill>
              </a:rPr>
              <a:t>4.</a:t>
            </a:r>
            <a:r>
              <a:rPr lang="zh-CN" altLang="en-US" dirty="0">
                <a:solidFill>
                  <a:srgbClr val="7030A0"/>
                </a:solidFill>
              </a:rPr>
              <a:t>聚集函数</a:t>
            </a:r>
            <a:endParaRPr lang="zh-CN" altLang="en-US" dirty="0">
              <a:solidFill>
                <a:srgbClr val="7030A0"/>
              </a:solidFill>
            </a:endParaRPr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5.GROUP BY</a:t>
            </a:r>
            <a:r>
              <a:rPr lang="zh-CN" altLang="en-US" dirty="0"/>
              <a:t>子句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4. </a:t>
            </a:r>
            <a:r>
              <a:rPr lang="zh-CN" altLang="en-US" sz="3600" dirty="0"/>
              <a:t>聚集函数 </a:t>
            </a:r>
            <a:endParaRPr lang="zh-CN" altLang="en-US" sz="3600" dirty="0"/>
          </a:p>
        </p:txBody>
      </p:sp>
      <p:sp>
        <p:nvSpPr>
          <p:cNvPr id="93186" name="Rectangle 3"/>
          <p:cNvSpPr>
            <a:spLocks noGrp="1"/>
          </p:cNvSpPr>
          <p:nvPr>
            <p:ph type="body"/>
          </p:nvPr>
        </p:nvSpPr>
        <p:spPr>
          <a:xfrm>
            <a:off x="457200" y="838200"/>
            <a:ext cx="8229600" cy="4895850"/>
          </a:xfrm>
          <a:ln/>
        </p:spPr>
        <p:txBody>
          <a:bodyPr vert="horz" wrap="square" lIns="91440" tIns="45720" rIns="91440" bIns="45720" anchor="t"/>
          <a:p>
            <a:pPr algn="just" eaLnBrk="1" hangingPunct="1"/>
            <a:r>
              <a:rPr lang="zh-CN" altLang="en-US" dirty="0"/>
              <a:t>聚集函数：</a:t>
            </a:r>
            <a:endParaRPr lang="zh-CN" altLang="en-US" dirty="0"/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/>
              <a:t>统计元组个数</a:t>
            </a:r>
            <a:endParaRPr lang="zh-CN" altLang="en-US" sz="2800" dirty="0"/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en-US" altLang="zh-CN" dirty="0"/>
              <a:t> </a:t>
            </a:r>
            <a:r>
              <a:rPr lang="en-US" altLang="zh-CN" sz="2000" dirty="0"/>
              <a:t>    COUNT</a:t>
            </a:r>
            <a:r>
              <a:rPr lang="zh-CN" altLang="en-US" sz="2000" dirty="0"/>
              <a:t>(</a:t>
            </a:r>
            <a:r>
              <a:rPr lang="en-US" altLang="zh-CN" sz="2000" dirty="0"/>
              <a:t>*</a:t>
            </a:r>
            <a:r>
              <a:rPr lang="zh-CN" altLang="en-US" sz="2000" dirty="0"/>
              <a:t>)</a:t>
            </a:r>
            <a:endParaRPr lang="zh-CN" altLang="en-US" dirty="0"/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/>
              <a:t>统计一列中值的个数</a:t>
            </a:r>
            <a:endParaRPr lang="zh-CN" altLang="en-US" sz="2800" dirty="0"/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en-US" altLang="zh-CN" dirty="0"/>
              <a:t>  </a:t>
            </a:r>
            <a:r>
              <a:rPr lang="en-US" altLang="zh-CN" sz="2000" dirty="0"/>
              <a:t>   COUNT</a:t>
            </a:r>
            <a:r>
              <a:rPr lang="zh-CN" altLang="en-US" sz="2000" dirty="0"/>
              <a:t>(</a:t>
            </a:r>
            <a:r>
              <a:rPr lang="en-US" altLang="zh-CN" sz="2000" dirty="0"/>
              <a:t>[DISTINCT|</a:t>
            </a:r>
            <a:r>
              <a:rPr lang="en-US" altLang="zh-CN" sz="2000" u="sng" dirty="0"/>
              <a:t>ALL</a:t>
            </a:r>
            <a:r>
              <a:rPr lang="en-US" altLang="zh-CN" sz="2000" dirty="0"/>
              <a:t>] &lt;</a:t>
            </a:r>
            <a:r>
              <a:rPr lang="zh-CN" altLang="en-US" sz="2000" dirty="0"/>
              <a:t>列名</a:t>
            </a:r>
            <a:r>
              <a:rPr lang="en-US" altLang="zh-CN" sz="2000" dirty="0"/>
              <a:t>&gt;</a:t>
            </a:r>
            <a:r>
              <a:rPr lang="zh-CN" altLang="en-US" sz="2000" dirty="0"/>
              <a:t>)</a:t>
            </a:r>
            <a:endParaRPr lang="zh-CN" altLang="en-US" dirty="0"/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/>
              <a:t>计算一列值的总和（此列必须为数值型）</a:t>
            </a:r>
            <a:endParaRPr lang="zh-CN" altLang="en-US" sz="2800" dirty="0"/>
          </a:p>
          <a:p>
            <a:pPr lvl="2" algn="just" eaLnBrk="1" hangingPunct="1">
              <a:lnSpc>
                <a:spcPct val="110000"/>
              </a:lnSpc>
              <a:buNone/>
            </a:pPr>
            <a:r>
              <a:rPr lang="en-US" altLang="zh-CN" dirty="0"/>
              <a:t>SUM</a:t>
            </a:r>
            <a:r>
              <a:rPr lang="zh-CN" altLang="en-US" dirty="0"/>
              <a:t>(</a:t>
            </a:r>
            <a:r>
              <a:rPr lang="en-US" altLang="zh-CN" dirty="0"/>
              <a:t>[DISTINCT|</a:t>
            </a:r>
            <a:r>
              <a:rPr lang="en-US" altLang="zh-CN" u="sng" dirty="0"/>
              <a:t>ALL</a:t>
            </a:r>
            <a:r>
              <a:rPr lang="en-US" altLang="zh-CN" dirty="0"/>
              <a:t>] &lt;</a:t>
            </a:r>
            <a:r>
              <a:rPr lang="zh-CN" altLang="en-US" dirty="0"/>
              <a:t>列名</a:t>
            </a:r>
            <a:r>
              <a:rPr lang="en-US" altLang="zh-CN" dirty="0"/>
              <a:t>&gt;</a:t>
            </a:r>
            <a:r>
              <a:rPr lang="zh-CN" altLang="en-US" dirty="0"/>
              <a:t>)</a:t>
            </a:r>
            <a:r>
              <a:rPr lang="zh-CN" altLang="en-US" sz="2400" dirty="0"/>
              <a:t>	</a:t>
            </a:r>
            <a:endParaRPr lang="zh-CN" altLang="en-US" sz="2400" dirty="0"/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/>
              <a:t>计算一列值的平均值（此列必须为数值型）</a:t>
            </a:r>
            <a:endParaRPr lang="zh-CN" altLang="en-US" sz="2800" dirty="0"/>
          </a:p>
          <a:p>
            <a:pPr lvl="2" algn="just" eaLnBrk="1" hangingPunct="1">
              <a:lnSpc>
                <a:spcPct val="110000"/>
              </a:lnSpc>
              <a:buNone/>
            </a:pPr>
            <a:r>
              <a:rPr lang="en-US" altLang="zh-CN" dirty="0"/>
              <a:t>AVG</a:t>
            </a:r>
            <a:r>
              <a:rPr lang="zh-CN" altLang="en-US" dirty="0"/>
              <a:t>(</a:t>
            </a:r>
            <a:r>
              <a:rPr lang="en-US" altLang="zh-CN" dirty="0"/>
              <a:t>[DISTINCT|</a:t>
            </a:r>
            <a:r>
              <a:rPr lang="en-US" altLang="zh-CN" u="sng" dirty="0"/>
              <a:t>ALL</a:t>
            </a:r>
            <a:r>
              <a:rPr lang="en-US" altLang="zh-CN" dirty="0"/>
              <a:t>] &lt;</a:t>
            </a:r>
            <a:r>
              <a:rPr lang="zh-CN" altLang="en-US" dirty="0"/>
              <a:t>列名</a:t>
            </a:r>
            <a:r>
              <a:rPr lang="en-US" altLang="zh-CN" dirty="0"/>
              <a:t>&gt;</a:t>
            </a:r>
            <a:r>
              <a:rPr lang="zh-CN" altLang="en-US" dirty="0"/>
              <a:t>)</a:t>
            </a:r>
            <a:endParaRPr lang="zh-CN" altLang="en-US" sz="2400" dirty="0"/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/>
              <a:t>求一列中的最大值和最小值</a:t>
            </a:r>
            <a:endParaRPr lang="zh-CN" altLang="en-US" dirty="0"/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zh-CN" altLang="en-US" dirty="0"/>
              <a:t> 	</a:t>
            </a:r>
            <a:r>
              <a:rPr lang="zh-CN" altLang="en-US" sz="2000" dirty="0"/>
              <a:t> </a:t>
            </a:r>
            <a:r>
              <a:rPr lang="en-US" altLang="zh-CN" sz="2000" dirty="0"/>
              <a:t>MAX</a:t>
            </a:r>
            <a:r>
              <a:rPr lang="zh-CN" altLang="en-US" sz="2000" dirty="0"/>
              <a:t>(</a:t>
            </a:r>
            <a:r>
              <a:rPr lang="en-US" altLang="zh-CN" sz="2000" dirty="0"/>
              <a:t>[DISTINCT|</a:t>
            </a:r>
            <a:r>
              <a:rPr lang="en-US" altLang="zh-CN" sz="2000" u="sng" dirty="0"/>
              <a:t>ALL</a:t>
            </a:r>
            <a:r>
              <a:rPr lang="en-US" altLang="zh-CN" sz="2000" dirty="0"/>
              <a:t>] &lt;</a:t>
            </a:r>
            <a:r>
              <a:rPr lang="zh-CN" altLang="en-US" sz="2000" dirty="0"/>
              <a:t>列名</a:t>
            </a:r>
            <a:r>
              <a:rPr lang="en-US" altLang="zh-CN" sz="2000" dirty="0"/>
              <a:t>&gt;</a:t>
            </a:r>
            <a:r>
              <a:rPr lang="zh-CN" altLang="en-US" sz="2000" dirty="0"/>
              <a:t>)</a:t>
            </a:r>
            <a:endParaRPr lang="zh-CN" altLang="en-US" dirty="0"/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zh-CN" altLang="en-US" sz="2000" dirty="0"/>
              <a:t>	 </a:t>
            </a:r>
            <a:r>
              <a:rPr lang="en-US" altLang="zh-CN" sz="2000" dirty="0"/>
              <a:t>MIN</a:t>
            </a:r>
            <a:r>
              <a:rPr lang="zh-CN" altLang="en-US" sz="2000" dirty="0"/>
              <a:t>(</a:t>
            </a:r>
            <a:r>
              <a:rPr lang="en-US" altLang="zh-CN" sz="2000" dirty="0"/>
              <a:t>[DISTINCT|</a:t>
            </a:r>
            <a:r>
              <a:rPr lang="en-US" altLang="zh-CN" sz="2000" u="sng" dirty="0"/>
              <a:t>ALL</a:t>
            </a:r>
            <a:r>
              <a:rPr lang="en-US" altLang="zh-CN" sz="2000" dirty="0"/>
              <a:t>] &lt;</a:t>
            </a:r>
            <a:r>
              <a:rPr lang="zh-CN" altLang="en-US" sz="2000" dirty="0"/>
              <a:t>列名</a:t>
            </a:r>
            <a:r>
              <a:rPr lang="en-US" altLang="zh-CN" sz="2000" dirty="0"/>
              <a:t>&gt;</a:t>
            </a:r>
            <a:r>
              <a:rPr lang="zh-CN" altLang="en-US" sz="2000" dirty="0"/>
              <a:t>)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聚集函数（续）</a:t>
            </a:r>
            <a:endParaRPr lang="zh-CN" altLang="en-US" sz="3600" dirty="0"/>
          </a:p>
        </p:txBody>
      </p:sp>
      <p:sp>
        <p:nvSpPr>
          <p:cNvPr id="94210" name="Rectangle 3"/>
          <p:cNvSpPr>
            <a:spLocks noGrp="1"/>
          </p:cNvSpPr>
          <p:nvPr>
            <p:ph type="body"/>
          </p:nvPr>
        </p:nvSpPr>
        <p:spPr>
          <a:xfrm>
            <a:off x="457200" y="1098550"/>
            <a:ext cx="8229600" cy="4624388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sz="2000" dirty="0"/>
              <a:t>   </a:t>
            </a:r>
            <a:r>
              <a:rPr lang="en-US" altLang="zh-CN" sz="2400" dirty="0"/>
              <a:t> [</a:t>
            </a:r>
            <a:r>
              <a:rPr lang="zh-CN" altLang="en-US" sz="2400" dirty="0"/>
              <a:t>例</a:t>
            </a:r>
            <a:r>
              <a:rPr lang="en-US" altLang="zh-CN" sz="2400" dirty="0"/>
              <a:t>3.41]  </a:t>
            </a:r>
            <a:r>
              <a:rPr lang="zh-CN" altLang="en-US" sz="2400" dirty="0"/>
              <a:t>查询学生总人数。</a:t>
            </a:r>
            <a:endParaRPr lang="zh-CN" altLang="en-US" sz="2400" dirty="0"/>
          </a:p>
          <a:p>
            <a:pPr lvl="2" algn="just" eaLnBrk="1" hangingPunct="1">
              <a:lnSpc>
                <a:spcPct val="110000"/>
              </a:lnSpc>
              <a:buNone/>
            </a:pPr>
            <a:r>
              <a:rPr lang="zh-CN" altLang="en-US" sz="2600" dirty="0"/>
              <a:t>    </a:t>
            </a:r>
            <a:r>
              <a:rPr lang="en-US" altLang="zh-CN" sz="2400" dirty="0"/>
              <a:t>SELECT</a:t>
            </a:r>
            <a:r>
              <a:rPr lang="en-US" altLang="zh-CN" sz="2400" dirty="0">
                <a:solidFill>
                  <a:srgbClr val="FF00FF"/>
                </a:solidFill>
              </a:rPr>
              <a:t> COUNT</a:t>
            </a:r>
            <a:r>
              <a:rPr lang="zh-CN" altLang="en-US" sz="2400" dirty="0"/>
              <a:t>(</a:t>
            </a:r>
            <a:r>
              <a:rPr lang="en-US" altLang="zh-CN" sz="2400" dirty="0"/>
              <a:t>*</a:t>
            </a:r>
            <a:r>
              <a:rPr lang="zh-CN" altLang="en-US" sz="2400" dirty="0"/>
              <a:t>)</a:t>
            </a:r>
            <a:endParaRPr lang="zh-CN" altLang="en-US" sz="2800" dirty="0"/>
          </a:p>
          <a:p>
            <a:pPr lvl="2" algn="just" eaLnBrk="1" hangingPunct="1">
              <a:lnSpc>
                <a:spcPct val="110000"/>
              </a:lnSpc>
              <a:buNone/>
            </a:pPr>
            <a:r>
              <a:rPr lang="en-US" altLang="zh-CN" sz="2400" dirty="0"/>
              <a:t>    FROM  Student</a:t>
            </a:r>
            <a:r>
              <a:rPr lang="zh-CN" altLang="en-US" sz="2400" dirty="0"/>
              <a:t>;</a:t>
            </a:r>
            <a:r>
              <a:rPr lang="zh-CN" altLang="en-US" sz="2600" dirty="0">
                <a:latin typeface="Courier New" panose="02070309020205020404" pitchFamily="49" charset="0"/>
              </a:rPr>
              <a:t> </a:t>
            </a:r>
            <a:endParaRPr lang="zh-CN" altLang="en-US" sz="3000" dirty="0">
              <a:latin typeface="Courier New" panose="02070309020205020404" pitchFamily="49" charset="0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000" dirty="0"/>
              <a:t>     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3.42]  </a:t>
            </a:r>
            <a:r>
              <a:rPr lang="zh-CN" altLang="en-US" sz="2400" dirty="0"/>
              <a:t>查询选修了课程的学生人数。</a:t>
            </a:r>
            <a:endParaRPr lang="zh-CN" altLang="en-US" sz="2400" dirty="0"/>
          </a:p>
          <a:p>
            <a:pPr lvl="2" algn="just" eaLnBrk="1" hangingPunct="1">
              <a:lnSpc>
                <a:spcPct val="110000"/>
              </a:lnSpc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SELECT COUNT</a:t>
            </a:r>
            <a:r>
              <a:rPr lang="zh-CN" altLang="en-US" sz="2400" dirty="0"/>
              <a:t>(</a:t>
            </a:r>
            <a:r>
              <a:rPr lang="en-US" altLang="zh-CN" sz="2400" dirty="0">
                <a:solidFill>
                  <a:srgbClr val="FF00FF"/>
                </a:solidFill>
              </a:rPr>
              <a:t>DISTINCT</a:t>
            </a:r>
            <a:r>
              <a:rPr lang="en-US" altLang="zh-CN" sz="2400" dirty="0"/>
              <a:t> Sno</a:t>
            </a:r>
            <a:r>
              <a:rPr lang="zh-CN" altLang="en-US" sz="2400" dirty="0"/>
              <a:t>)</a:t>
            </a:r>
            <a:endParaRPr lang="zh-CN" altLang="en-US" sz="2800" dirty="0"/>
          </a:p>
          <a:p>
            <a:pPr lvl="2" algn="just" eaLnBrk="1" hangingPunct="1">
              <a:lnSpc>
                <a:spcPct val="110000"/>
              </a:lnSpc>
              <a:buNone/>
            </a:pPr>
            <a:r>
              <a:rPr lang="en-US" altLang="zh-CN" sz="2400" dirty="0"/>
              <a:t>     FROM SC</a:t>
            </a:r>
            <a:r>
              <a:rPr lang="zh-CN" altLang="en-US" sz="2400" dirty="0"/>
              <a:t>;</a:t>
            </a:r>
            <a:endParaRPr lang="zh-CN" altLang="en-US" sz="2400" dirty="0"/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000" dirty="0"/>
              <a:t>   </a:t>
            </a:r>
            <a:r>
              <a:rPr lang="zh-CN" altLang="en-US" sz="2400" dirty="0"/>
              <a:t>  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3.43]  </a:t>
            </a:r>
            <a:r>
              <a:rPr lang="zh-CN" altLang="en-US" sz="2400" dirty="0"/>
              <a:t>计算</a:t>
            </a:r>
            <a:r>
              <a:rPr lang="en-US" altLang="zh-CN" sz="2400" dirty="0"/>
              <a:t>1</a:t>
            </a:r>
            <a:r>
              <a:rPr lang="zh-CN" altLang="en-US" sz="2400" dirty="0"/>
              <a:t>号课程的学生平均成绩。</a:t>
            </a:r>
            <a:endParaRPr lang="zh-CN" altLang="en-US" sz="2400" dirty="0"/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zh-CN" altLang="en-US" sz="2000" dirty="0"/>
              <a:t>          </a:t>
            </a:r>
            <a:r>
              <a:rPr lang="en-US" altLang="zh-CN" dirty="0"/>
              <a:t>SELECT </a:t>
            </a:r>
            <a:r>
              <a:rPr lang="en-US" altLang="zh-CN" dirty="0">
                <a:solidFill>
                  <a:srgbClr val="FF00FF"/>
                </a:solidFill>
              </a:rPr>
              <a:t>AVG</a:t>
            </a:r>
            <a:r>
              <a:rPr lang="zh-CN" altLang="en-US" dirty="0"/>
              <a:t>(</a:t>
            </a:r>
            <a:r>
              <a:rPr lang="en-US" altLang="zh-CN" dirty="0"/>
              <a:t>Grade</a:t>
            </a:r>
            <a:r>
              <a:rPr lang="zh-CN" altLang="en-US" dirty="0"/>
              <a:t>)</a:t>
            </a:r>
            <a:endParaRPr lang="zh-CN" altLang="en-US" sz="2800" dirty="0"/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en-US" altLang="zh-CN" dirty="0"/>
              <a:t>          FROM    SC</a:t>
            </a:r>
            <a:endParaRPr lang="en-US" altLang="zh-CN" dirty="0"/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en-US" altLang="zh-CN" dirty="0"/>
              <a:t>          WHERE Cno= ' 1 '</a:t>
            </a:r>
            <a:r>
              <a:rPr lang="zh-CN" altLang="en-US" dirty="0"/>
              <a:t>;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3. </a:t>
            </a:r>
            <a:r>
              <a:rPr lang="zh-CN" altLang="en-US" sz="3600" dirty="0"/>
              <a:t>面向集合的操作方式</a:t>
            </a:r>
            <a:endParaRPr lang="zh-CN" altLang="en-US" sz="3600" dirty="0"/>
          </a:p>
        </p:txBody>
      </p:sp>
      <p:sp>
        <p:nvSpPr>
          <p:cNvPr id="11266" name="Rectangle 1027"/>
          <p:cNvSpPr>
            <a:spLocks noGrp="1"/>
          </p:cNvSpPr>
          <p:nvPr>
            <p:ph type="body"/>
          </p:nvPr>
        </p:nvSpPr>
        <p:spPr>
          <a:xfrm>
            <a:off x="457200" y="1098550"/>
            <a:ext cx="8362950" cy="522605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40000"/>
              </a:lnSpc>
            </a:pPr>
            <a:r>
              <a:rPr lang="zh-CN" altLang="en-US" dirty="0"/>
              <a:t>非关系数据模型采用面向记录的操作方式，操作对象是一条记录</a:t>
            </a:r>
            <a:endParaRPr lang="zh-CN" altLang="en-US" dirty="0"/>
          </a:p>
          <a:p>
            <a:pPr eaLnBrk="1" hangingPunct="1">
              <a:lnSpc>
                <a:spcPct val="14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采用集合操作方式</a:t>
            </a:r>
            <a:endParaRPr lang="zh-CN" altLang="en-US" dirty="0"/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/>
              <a:t> 操作对象、查找结果可以是元组的集合</a:t>
            </a:r>
            <a:endParaRPr lang="zh-CN" altLang="en-US" dirty="0"/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/>
              <a:t> 一次插入、删除、更新操作的对象可以是元组的集合</a:t>
            </a:r>
            <a:endParaRPr lang="zh-CN" alt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聚集函数 （续）</a:t>
            </a:r>
            <a:endParaRPr lang="zh-CN" altLang="en-US" sz="3600" dirty="0"/>
          </a:p>
        </p:txBody>
      </p:sp>
      <p:sp>
        <p:nvSpPr>
          <p:cNvPr id="95234" name="Rectangle 3"/>
          <p:cNvSpPr>
            <a:spLocks noGrp="1"/>
          </p:cNvSpPr>
          <p:nvPr>
            <p:ph type="body"/>
          </p:nvPr>
        </p:nvSpPr>
        <p:spPr>
          <a:xfrm>
            <a:off x="142875" y="1098550"/>
            <a:ext cx="9144000" cy="5857875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en-US" altLang="zh-CN" sz="2400" dirty="0"/>
              <a:t>  [</a:t>
            </a:r>
            <a:r>
              <a:rPr lang="zh-CN" altLang="en-US" sz="2400" dirty="0"/>
              <a:t>例</a:t>
            </a:r>
            <a:r>
              <a:rPr lang="en-US" altLang="zh-CN" sz="2400" dirty="0"/>
              <a:t>3.44]  </a:t>
            </a:r>
            <a:r>
              <a:rPr lang="zh-CN" altLang="en-US" sz="2400" dirty="0"/>
              <a:t>查询选修</a:t>
            </a:r>
            <a:r>
              <a:rPr lang="en-US" altLang="zh-CN" sz="2400" dirty="0"/>
              <a:t>1</a:t>
            </a:r>
            <a:r>
              <a:rPr lang="zh-CN" altLang="en-US" sz="2400" dirty="0"/>
              <a:t>号课程的学生最高分数。</a:t>
            </a:r>
            <a:endParaRPr lang="zh-CN" altLang="en-US" sz="2400" dirty="0"/>
          </a:p>
          <a:p>
            <a:pPr lvl="2" algn="just" eaLnBrk="1" hangingPunct="1"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SELECT </a:t>
            </a:r>
            <a:r>
              <a:rPr lang="en-US" altLang="zh-CN" sz="2400" dirty="0">
                <a:solidFill>
                  <a:srgbClr val="FF00FF"/>
                </a:solidFill>
              </a:rPr>
              <a:t>MAX</a:t>
            </a:r>
            <a:r>
              <a:rPr lang="zh-CN" altLang="en-US" sz="2400" dirty="0"/>
              <a:t>(</a:t>
            </a:r>
            <a:r>
              <a:rPr lang="en-US" altLang="zh-CN" sz="2400" dirty="0"/>
              <a:t>Grade</a:t>
            </a:r>
            <a:r>
              <a:rPr lang="zh-CN" altLang="en-US" sz="2400" dirty="0"/>
              <a:t>)</a:t>
            </a:r>
            <a:endParaRPr lang="zh-CN" altLang="en-US" sz="2400" dirty="0"/>
          </a:p>
          <a:p>
            <a:pPr lvl="2" algn="just" eaLnBrk="1" hangingPunct="1">
              <a:buNone/>
            </a:pPr>
            <a:r>
              <a:rPr lang="en-US" altLang="zh-CN" sz="2400" dirty="0"/>
              <a:t>   FROM SC</a:t>
            </a:r>
            <a:endParaRPr lang="en-US" altLang="zh-CN" sz="2400" dirty="0"/>
          </a:p>
          <a:p>
            <a:pPr lvl="2" algn="just" eaLnBrk="1" hangingPunct="1">
              <a:buNone/>
            </a:pPr>
            <a:r>
              <a:rPr lang="en-US" altLang="zh-CN" sz="2400" dirty="0"/>
              <a:t>   WHERE Cno='1'</a:t>
            </a:r>
            <a:r>
              <a:rPr lang="zh-CN" altLang="en-US" sz="2400" dirty="0"/>
              <a:t>;</a:t>
            </a:r>
            <a:endParaRPr lang="zh-CN" altLang="en-US" sz="2400" dirty="0"/>
          </a:p>
          <a:p>
            <a:pPr lvl="1" algn="just" eaLnBrk="1" hangingPunct="1">
              <a:buNone/>
            </a:pPr>
            <a:endParaRPr lang="zh-CN" altLang="en-US" sz="2000" dirty="0"/>
          </a:p>
          <a:p>
            <a:pPr eaLnBrk="1" hangingPunct="1"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 [</a:t>
            </a:r>
            <a:r>
              <a:rPr lang="zh-CN" altLang="en-US" sz="2400" dirty="0"/>
              <a:t>例</a:t>
            </a:r>
            <a:r>
              <a:rPr lang="en-US" altLang="zh-CN" sz="2400" dirty="0"/>
              <a:t>3.45 ] </a:t>
            </a:r>
            <a:r>
              <a:rPr lang="zh-CN" altLang="en-US" sz="2400" dirty="0"/>
              <a:t>查询学生</a:t>
            </a:r>
            <a:r>
              <a:rPr lang="en-US" altLang="zh-CN" sz="2400" dirty="0"/>
              <a:t>201215012</a:t>
            </a:r>
            <a:r>
              <a:rPr lang="zh-CN" altLang="en-US" sz="2400" dirty="0"/>
              <a:t>选修课程的总成绩。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200" dirty="0"/>
              <a:t>    		  </a:t>
            </a:r>
            <a:r>
              <a:rPr lang="en-US" altLang="zh-CN" sz="2400" dirty="0"/>
              <a:t>SELECT</a:t>
            </a:r>
            <a:r>
              <a:rPr lang="en-US" altLang="zh-CN" sz="2400" dirty="0">
                <a:solidFill>
                  <a:srgbClr val="FF00FF"/>
                </a:solidFill>
              </a:rPr>
              <a:t> SUM</a:t>
            </a:r>
            <a:r>
              <a:rPr lang="zh-CN" altLang="en-US" sz="2400" dirty="0"/>
              <a:t>(</a:t>
            </a:r>
            <a:r>
              <a:rPr lang="en-US" altLang="zh-CN" sz="2400" dirty="0"/>
              <a:t>Grade</a:t>
            </a:r>
            <a:r>
              <a:rPr lang="zh-CN" altLang="en-US" sz="2400" dirty="0"/>
              <a:t>)</a:t>
            </a:r>
            <a:endParaRPr lang="zh-CN" altLang="en-US" sz="2400" dirty="0"/>
          </a:p>
          <a:p>
            <a:pPr eaLnBrk="1" hangingPunct="1">
              <a:buNone/>
            </a:pPr>
            <a:r>
              <a:rPr lang="en-US" altLang="zh-CN" sz="2400" dirty="0"/>
              <a:t>              FROM  SC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       WHERE Sno='201215012’; 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3.4.1  </a:t>
            </a:r>
            <a:r>
              <a:rPr lang="zh-CN" altLang="en-US" sz="3600" dirty="0"/>
              <a:t>单表查询 </a:t>
            </a:r>
            <a:endParaRPr lang="zh-CN" altLang="en-US" sz="3600" dirty="0"/>
          </a:p>
        </p:txBody>
      </p:sp>
      <p:sp>
        <p:nvSpPr>
          <p:cNvPr id="96258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30000"/>
              </a:lnSpc>
            </a:pPr>
            <a:r>
              <a:rPr lang="zh-CN" altLang="en-US" dirty="0"/>
              <a:t>查询仅涉及一个表：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1.</a:t>
            </a:r>
            <a:r>
              <a:rPr lang="zh-CN" altLang="en-US" dirty="0"/>
              <a:t>选择表中的若干列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2.</a:t>
            </a:r>
            <a:r>
              <a:rPr lang="zh-CN" altLang="en-US" dirty="0"/>
              <a:t>选择表中的若干元组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3.ORDER BY</a:t>
            </a:r>
            <a:r>
              <a:rPr lang="zh-CN" altLang="en-US" dirty="0"/>
              <a:t>子句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4.</a:t>
            </a:r>
            <a:r>
              <a:rPr lang="zh-CN" altLang="en-US" dirty="0"/>
              <a:t>聚集函数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>
                <a:solidFill>
                  <a:srgbClr val="7030A0"/>
                </a:solidFill>
              </a:rPr>
              <a:t>5.GROUP BY</a:t>
            </a:r>
            <a:r>
              <a:rPr lang="zh-CN" altLang="en-US" dirty="0">
                <a:solidFill>
                  <a:srgbClr val="7030A0"/>
                </a:solidFill>
              </a:rPr>
              <a:t>子句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5. GROUP BY</a:t>
            </a:r>
            <a:r>
              <a:rPr lang="zh-CN" altLang="en-US" sz="3600" dirty="0"/>
              <a:t>子句 </a:t>
            </a:r>
            <a:endParaRPr lang="zh-CN" altLang="en-US" sz="3600" dirty="0"/>
          </a:p>
        </p:txBody>
      </p:sp>
      <p:sp>
        <p:nvSpPr>
          <p:cNvPr id="97282" name="Rectangle 3"/>
          <p:cNvSpPr>
            <a:spLocks noGrp="1"/>
          </p:cNvSpPr>
          <p:nvPr>
            <p:ph type="body"/>
          </p:nvPr>
        </p:nvSpPr>
        <p:spPr>
          <a:xfrm>
            <a:off x="250825" y="1196975"/>
            <a:ext cx="8893175" cy="4408488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40000"/>
              </a:lnSpc>
            </a:pPr>
            <a:r>
              <a:rPr lang="en-US" altLang="zh-CN" dirty="0"/>
              <a:t>GROUP BY</a:t>
            </a:r>
            <a:r>
              <a:rPr lang="zh-CN" altLang="en-US" dirty="0"/>
              <a:t>子句分组：</a:t>
            </a:r>
            <a:endParaRPr lang="zh-CN" altLang="en-US" dirty="0"/>
          </a:p>
          <a:p>
            <a:pPr algn="just" eaLnBrk="1" hangingPunct="1">
              <a:lnSpc>
                <a:spcPct val="140000"/>
              </a:lnSpc>
              <a:buNone/>
            </a:pPr>
            <a:r>
              <a:rPr lang="zh-CN" altLang="en-US" sz="2400" dirty="0"/>
              <a:t>     细化聚集函数的作用对象</a:t>
            </a:r>
            <a:endParaRPr lang="zh-CN" altLang="en-US" sz="2400" dirty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/>
              <a:t> 如果未对查询结果分组，聚集函数将作用于整个查询结果</a:t>
            </a:r>
            <a:endParaRPr lang="zh-CN" altLang="en-US" dirty="0"/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/>
              <a:t> 对查询结果分组后，聚集函数将分别作用于每个组 </a:t>
            </a:r>
            <a:endParaRPr lang="zh-CN" altLang="en-US" dirty="0"/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/>
              <a:t>按指定的一列或多列值分组，值相等的为一组</a:t>
            </a:r>
            <a:endParaRPr lang="zh-CN" alt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GROUP BY</a:t>
            </a:r>
            <a:r>
              <a:rPr lang="zh-CN" altLang="en-US" sz="3600" dirty="0"/>
              <a:t>子句（续）</a:t>
            </a:r>
            <a:endParaRPr lang="zh-CN" altLang="en-US" sz="3600" dirty="0"/>
          </a:p>
        </p:txBody>
      </p:sp>
      <p:sp>
        <p:nvSpPr>
          <p:cNvPr id="98306" name="Rectangle 3"/>
          <p:cNvSpPr>
            <a:spLocks noGrp="1"/>
          </p:cNvSpPr>
          <p:nvPr>
            <p:ph type="body"/>
          </p:nvPr>
        </p:nvSpPr>
        <p:spPr>
          <a:xfrm>
            <a:off x="914400" y="1270000"/>
            <a:ext cx="7772400" cy="44958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dirty="0"/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3.</a:t>
            </a:r>
            <a:r>
              <a:rPr lang="en-US" altLang="zh-CN" sz="2400" dirty="0"/>
              <a:t>46]  </a:t>
            </a:r>
            <a:r>
              <a:rPr lang="zh-CN" altLang="en-US" sz="2400" dirty="0"/>
              <a:t>求各个课程号及相应的选课人数。（一门课有多人选）</a:t>
            </a:r>
            <a:endParaRPr lang="zh-CN" altLang="en-US" sz="24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SELECT Cno</a:t>
            </a:r>
            <a:r>
              <a:rPr lang="zh-CN" altLang="en-US" sz="2400" dirty="0"/>
              <a:t>，</a:t>
            </a:r>
            <a:r>
              <a:rPr lang="en-US" altLang="zh-CN" sz="2400" dirty="0">
                <a:solidFill>
                  <a:srgbClr val="FF00FF"/>
                </a:solidFill>
              </a:rPr>
              <a:t>COUNT</a:t>
            </a:r>
            <a:r>
              <a:rPr lang="zh-CN" altLang="en-US" sz="2400" dirty="0">
                <a:solidFill>
                  <a:srgbClr val="FF00FF"/>
                </a:solidFill>
              </a:rPr>
              <a:t>(</a:t>
            </a:r>
            <a:r>
              <a:rPr lang="en-US" altLang="zh-CN" sz="2400" dirty="0">
                <a:solidFill>
                  <a:srgbClr val="FF00FF"/>
                </a:solidFill>
              </a:rPr>
              <a:t>Sno</a:t>
            </a:r>
            <a:r>
              <a:rPr lang="zh-CN" altLang="en-US" sz="2400" dirty="0">
                <a:solidFill>
                  <a:srgbClr val="FF00FF"/>
                </a:solidFill>
              </a:rPr>
              <a:t>)</a:t>
            </a:r>
            <a:endParaRPr lang="zh-CN" altLang="en-US" dirty="0">
              <a:solidFill>
                <a:srgbClr val="FF00FF"/>
              </a:solidFill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FROM    SC</a:t>
            </a:r>
            <a:endParaRPr lang="en-US" altLang="zh-CN" sz="24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GROUP BY Cno</a:t>
            </a:r>
            <a:r>
              <a:rPr lang="zh-CN" altLang="en-US" sz="2400" dirty="0"/>
              <a:t>; 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/>
              <a:t>     查询结果可能为：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/>
              <a:t>                    </a:t>
            </a:r>
            <a:r>
              <a:rPr lang="en-US" altLang="zh-CN" sz="2400" dirty="0"/>
              <a:t>Cno     COUNT</a:t>
            </a:r>
            <a:r>
              <a:rPr lang="zh-CN" altLang="en-US" sz="2400" dirty="0"/>
              <a:t>(</a:t>
            </a:r>
            <a:r>
              <a:rPr lang="en-US" altLang="zh-CN" sz="2400" dirty="0"/>
              <a:t>Sno</a:t>
            </a:r>
            <a:r>
              <a:rPr lang="zh-CN" altLang="en-US" sz="2400" dirty="0"/>
              <a:t>)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 			</a:t>
            </a:r>
            <a:r>
              <a:rPr lang="en-US" altLang="zh-CN" sz="2400" dirty="0"/>
              <a:t>1             22</a:t>
            </a:r>
            <a:endParaRPr lang="en-US" altLang="zh-CN" sz="24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dirty="0"/>
              <a:t>			</a:t>
            </a:r>
            <a:r>
              <a:rPr lang="en-US" altLang="zh-CN" sz="2400" dirty="0"/>
              <a:t>2             34</a:t>
            </a:r>
            <a:endParaRPr lang="en-US" altLang="zh-CN" sz="24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		3             44</a:t>
            </a:r>
            <a:endParaRPr lang="en-US" altLang="zh-CN" sz="24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dirty="0"/>
              <a:t>  			4             33</a:t>
            </a:r>
            <a:endParaRPr lang="en-US" altLang="zh-CN" sz="24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 		5             48</a:t>
            </a:r>
            <a:endParaRPr lang="en-US" altLang="zh-CN" sz="2400" dirty="0"/>
          </a:p>
        </p:txBody>
      </p:sp>
      <p:sp>
        <p:nvSpPr>
          <p:cNvPr id="98307" name="Line 4"/>
          <p:cNvSpPr/>
          <p:nvPr/>
        </p:nvSpPr>
        <p:spPr>
          <a:xfrm>
            <a:off x="2511425" y="3787775"/>
            <a:ext cx="256381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GROUP BY</a:t>
            </a:r>
            <a:r>
              <a:rPr lang="zh-CN" altLang="en-US" sz="3600" dirty="0"/>
              <a:t>子句（续）</a:t>
            </a:r>
            <a:endParaRPr lang="zh-CN" altLang="en-US" sz="3600" dirty="0"/>
          </a:p>
        </p:txBody>
      </p:sp>
      <p:sp>
        <p:nvSpPr>
          <p:cNvPr id="99330" name="Rectangle 3"/>
          <p:cNvSpPr>
            <a:spLocks noGrp="1"/>
          </p:cNvSpPr>
          <p:nvPr>
            <p:ph type="body"/>
          </p:nvPr>
        </p:nvSpPr>
        <p:spPr>
          <a:xfrm>
            <a:off x="684213" y="1268413"/>
            <a:ext cx="7772400" cy="44958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sz="2400" dirty="0">
                <a:ea typeface="黑体" panose="02010609060101010101" pitchFamily="49" charset="-122"/>
              </a:rPr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3.</a:t>
            </a:r>
            <a:r>
              <a:rPr lang="en-US" altLang="zh-CN" sz="2400" dirty="0"/>
              <a:t>47]  </a:t>
            </a:r>
            <a:r>
              <a:rPr lang="zh-CN" altLang="en-US" sz="2400" dirty="0"/>
              <a:t>查询选修了</a:t>
            </a:r>
            <a:r>
              <a:rPr lang="en-US" altLang="zh-CN" sz="2400" dirty="0"/>
              <a:t>3</a:t>
            </a:r>
            <a:r>
              <a:rPr lang="zh-CN" altLang="en-US" sz="2400" dirty="0"/>
              <a:t>门以上课程的学生学号。（一个人可以选多门课）</a:t>
            </a:r>
            <a:endParaRPr lang="zh-CN" altLang="en-US" sz="2400" dirty="0"/>
          </a:p>
          <a:p>
            <a:pPr lvl="1" algn="just" eaLnBrk="1" hangingPunct="1">
              <a:lnSpc>
                <a:spcPct val="180000"/>
              </a:lnSpc>
              <a:buNone/>
            </a:pPr>
            <a:r>
              <a:rPr lang="zh-CN" altLang="en-US" sz="2000" dirty="0"/>
              <a:t>      </a:t>
            </a:r>
            <a:r>
              <a:rPr lang="en-US" altLang="zh-CN" dirty="0"/>
              <a:t>SELECT Sno</a:t>
            </a:r>
            <a:endParaRPr lang="en-US" altLang="zh-CN" dirty="0"/>
          </a:p>
          <a:p>
            <a:pPr lvl="1" algn="just" eaLnBrk="1" hangingPunct="1">
              <a:buNone/>
            </a:pPr>
            <a:r>
              <a:rPr lang="en-US" altLang="zh-CN" dirty="0"/>
              <a:t>     FROM  SC</a:t>
            </a:r>
            <a:endParaRPr lang="en-US" altLang="zh-CN" dirty="0"/>
          </a:p>
          <a:p>
            <a:pPr lvl="1" algn="just" eaLnBrk="1" hangingPunct="1">
              <a:buNone/>
            </a:pPr>
            <a:r>
              <a:rPr lang="en-US" altLang="zh-CN" dirty="0"/>
              <a:t>     GROUP BY Sno</a:t>
            </a:r>
            <a:endParaRPr lang="en-US" altLang="zh-CN" dirty="0"/>
          </a:p>
          <a:p>
            <a:pPr lvl="1" algn="just" eaLnBrk="1" hangingPunct="1">
              <a:buNone/>
            </a:pPr>
            <a:r>
              <a:rPr lang="en-US" altLang="zh-CN" dirty="0"/>
              <a:t>     HAVING  COUNT</a:t>
            </a:r>
            <a:r>
              <a:rPr lang="zh-CN" altLang="en-US" dirty="0"/>
              <a:t>(</a:t>
            </a:r>
            <a:r>
              <a:rPr lang="en-US" altLang="zh-CN" dirty="0"/>
              <a:t>*</a:t>
            </a:r>
            <a:r>
              <a:rPr lang="zh-CN" altLang="en-US" dirty="0"/>
              <a:t>)</a:t>
            </a:r>
            <a:r>
              <a:rPr lang="en-US" altLang="zh-CN" dirty="0"/>
              <a:t> &gt;3</a:t>
            </a:r>
            <a:r>
              <a:rPr lang="zh-CN" altLang="en-US" dirty="0"/>
              <a:t>;       </a:t>
            </a:r>
            <a:endParaRPr lang="zh-CN" altLang="en-US" dirty="0"/>
          </a:p>
          <a:p>
            <a:pPr algn="just" eaLnBrk="1" hangingPunct="1">
              <a:buNone/>
            </a:pPr>
            <a:r>
              <a:rPr lang="zh-CN" altLang="en-US" sz="2400" dirty="0"/>
              <a:t> 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GROUP BY</a:t>
            </a:r>
            <a:r>
              <a:rPr lang="zh-CN" altLang="en-US" sz="3600" dirty="0"/>
              <a:t>子句（续）</a:t>
            </a:r>
            <a:endParaRPr lang="zh-CN" altLang="en-US" sz="3600" dirty="0"/>
          </a:p>
        </p:txBody>
      </p:sp>
      <p:sp>
        <p:nvSpPr>
          <p:cNvPr id="100354" name="内容占位符 2"/>
          <p:cNvSpPr>
            <a:spLocks noGrp="1"/>
          </p:cNvSpPr>
          <p:nvPr>
            <p:ph idx="4294967295"/>
          </p:nvPr>
        </p:nvSpPr>
        <p:spPr>
          <a:xfrm>
            <a:off x="457200" y="1050925"/>
            <a:ext cx="8582025" cy="5645150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3.48 ]</a:t>
            </a:r>
            <a:r>
              <a:rPr lang="zh-CN" altLang="en-US" sz="2400" dirty="0"/>
              <a:t>查询平均成绩大于等于</a:t>
            </a:r>
            <a:r>
              <a:rPr lang="en-US" altLang="zh-CN" sz="2400" dirty="0"/>
              <a:t>90</a:t>
            </a:r>
            <a:r>
              <a:rPr lang="zh-CN" altLang="en-US" sz="2400" dirty="0"/>
              <a:t>分的学生学号和平均成绩</a:t>
            </a:r>
            <a:endParaRPr lang="zh-CN" altLang="en-US" sz="2400" dirty="0"/>
          </a:p>
          <a:p>
            <a:pPr marL="0" indent="0" eaLnBrk="1" hangingPunct="1">
              <a:buNone/>
            </a:pPr>
            <a:r>
              <a:rPr lang="zh-CN" altLang="en-US" sz="2400" dirty="0"/>
              <a:t>下面的语句是不对的：</a:t>
            </a:r>
            <a:endParaRPr lang="zh-CN" altLang="en-US" sz="2400" dirty="0"/>
          </a:p>
          <a:p>
            <a:pPr marL="0" indent="0" eaLnBrk="1" hangingPunct="1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SELECT Sno</a:t>
            </a:r>
            <a:r>
              <a:rPr lang="zh-CN" altLang="en-US" sz="2000" dirty="0"/>
              <a:t>, </a:t>
            </a:r>
            <a:r>
              <a:rPr lang="en-US" altLang="zh-CN" sz="2000" dirty="0"/>
              <a:t>AVG</a:t>
            </a:r>
            <a:r>
              <a:rPr lang="zh-CN" altLang="en-US" sz="2000" dirty="0"/>
              <a:t>(</a:t>
            </a:r>
            <a:r>
              <a:rPr lang="en-US" altLang="zh-CN" sz="2000" dirty="0"/>
              <a:t>Grade</a:t>
            </a:r>
            <a:r>
              <a:rPr lang="zh-CN" altLang="en-US" sz="2000" dirty="0"/>
              <a:t>)</a:t>
            </a:r>
            <a:endParaRPr lang="zh-CN" altLang="en-US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    FROM  SC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    WHERE AVG</a:t>
            </a:r>
            <a:r>
              <a:rPr lang="zh-CN" altLang="en-US" sz="2000" dirty="0"/>
              <a:t>(</a:t>
            </a:r>
            <a:r>
              <a:rPr lang="en-US" altLang="zh-CN" sz="2000" dirty="0"/>
              <a:t>Grade</a:t>
            </a:r>
            <a:r>
              <a:rPr lang="zh-CN" altLang="en-US" sz="2000" dirty="0"/>
              <a:t>)</a:t>
            </a:r>
            <a:r>
              <a:rPr lang="en-US" altLang="zh-CN" sz="2000" dirty="0"/>
              <a:t>&gt;=90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    GROUP BY Sno</a:t>
            </a:r>
            <a:r>
              <a:rPr lang="zh-CN" altLang="en-US" sz="2000" dirty="0"/>
              <a:t>;</a:t>
            </a:r>
            <a:endParaRPr lang="zh-CN" altLang="en-US" sz="2400" dirty="0"/>
          </a:p>
          <a:p>
            <a:pPr marL="0" indent="0" eaLnBrk="1" hangingPunct="1">
              <a:buNone/>
            </a:pPr>
            <a:endParaRPr lang="zh-CN" altLang="en-US" dirty="0"/>
          </a:p>
          <a:p>
            <a:pPr marL="0" indent="0" eaLnBrk="1" hangingPunct="1">
              <a:buNone/>
            </a:pPr>
            <a:r>
              <a:rPr lang="zh-CN" altLang="en-US" sz="2400" dirty="0"/>
              <a:t>因为</a:t>
            </a:r>
            <a:r>
              <a:rPr lang="en-US" altLang="zh-CN" sz="2400" dirty="0">
                <a:solidFill>
                  <a:srgbClr val="FF00FF"/>
                </a:solidFill>
              </a:rPr>
              <a:t>WHERE</a:t>
            </a:r>
            <a:r>
              <a:rPr lang="zh-CN" altLang="en-US" sz="2400" dirty="0">
                <a:solidFill>
                  <a:srgbClr val="FF00FF"/>
                </a:solidFill>
              </a:rPr>
              <a:t>子句中是不能用聚集函数作为条件表达式</a:t>
            </a:r>
            <a:endParaRPr lang="zh-CN" altLang="en-US" dirty="0">
              <a:solidFill>
                <a:srgbClr val="FF00FF"/>
              </a:solidFill>
            </a:endParaRPr>
          </a:p>
          <a:p>
            <a:pPr marL="0" indent="0" eaLnBrk="1" hangingPunct="1">
              <a:buNone/>
            </a:pPr>
            <a:r>
              <a:rPr lang="zh-CN" altLang="en-US" sz="2400" dirty="0"/>
              <a:t>正确的查询语句应该是：</a:t>
            </a:r>
            <a:endParaRPr lang="zh-CN" altLang="en-US" sz="2400" dirty="0"/>
          </a:p>
          <a:p>
            <a:pPr marL="0" indent="0" eaLnBrk="1" hangingPunct="1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SELECT  Sno</a:t>
            </a:r>
            <a:r>
              <a:rPr lang="zh-CN" altLang="en-US" sz="2000" dirty="0"/>
              <a:t>, </a:t>
            </a:r>
            <a:r>
              <a:rPr lang="en-US" altLang="zh-CN" sz="2000" dirty="0"/>
              <a:t>AVG</a:t>
            </a:r>
            <a:r>
              <a:rPr lang="zh-CN" altLang="en-US" sz="2000" dirty="0"/>
              <a:t>(</a:t>
            </a:r>
            <a:r>
              <a:rPr lang="en-US" altLang="zh-CN" sz="2000" dirty="0"/>
              <a:t>Grade</a:t>
            </a:r>
            <a:r>
              <a:rPr lang="zh-CN" altLang="en-US" sz="2000" dirty="0"/>
              <a:t>)</a:t>
            </a:r>
            <a:endParaRPr lang="zh-CN" altLang="en-US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    FROM  SC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    GROUP BY Sno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    HAVING AVG</a:t>
            </a:r>
            <a:r>
              <a:rPr lang="zh-CN" altLang="en-US" sz="2000" dirty="0"/>
              <a:t>(</a:t>
            </a:r>
            <a:r>
              <a:rPr lang="en-US" altLang="zh-CN" sz="2000" dirty="0"/>
              <a:t>Grade</a:t>
            </a:r>
            <a:r>
              <a:rPr lang="zh-CN" altLang="en-US" sz="2000" dirty="0"/>
              <a:t>)</a:t>
            </a:r>
            <a:r>
              <a:rPr lang="en-US" altLang="zh-CN" sz="2000" dirty="0"/>
              <a:t>&gt;=90</a:t>
            </a:r>
            <a:r>
              <a:rPr lang="zh-CN" altLang="en-US" sz="2000" dirty="0"/>
              <a:t>;</a:t>
            </a:r>
            <a:endParaRPr lang="zh-CN" altLang="en-US" sz="2000" dirty="0"/>
          </a:p>
          <a:p>
            <a:pPr marL="0" indent="0" eaLnBrk="1" hangingPunct="1"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GROUP BY</a:t>
            </a:r>
            <a:r>
              <a:rPr lang="zh-CN" altLang="en-US" sz="3600" dirty="0"/>
              <a:t>子句（续）</a:t>
            </a:r>
            <a:endParaRPr lang="zh-CN" altLang="en-US" sz="3600" dirty="0"/>
          </a:p>
        </p:txBody>
      </p:sp>
      <p:sp>
        <p:nvSpPr>
          <p:cNvPr id="101378" name="Rectangle 3"/>
          <p:cNvSpPr>
            <a:spLocks noGrp="1"/>
          </p:cNvSpPr>
          <p:nvPr>
            <p:ph type="body"/>
          </p:nvPr>
        </p:nvSpPr>
        <p:spPr>
          <a:xfrm>
            <a:off x="762000" y="1098550"/>
            <a:ext cx="7772400" cy="4689475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00FF"/>
                </a:solidFill>
              </a:rPr>
              <a:t>HAVING</a:t>
            </a:r>
            <a:r>
              <a:rPr lang="zh-CN" altLang="en-US" dirty="0"/>
              <a:t>短语与</a:t>
            </a:r>
            <a:r>
              <a:rPr lang="en-US" altLang="zh-CN" dirty="0"/>
              <a:t>WHERE</a:t>
            </a:r>
            <a:r>
              <a:rPr lang="zh-CN" altLang="en-US" dirty="0"/>
              <a:t>子句的区别：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作用对象不同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WHERE</a:t>
            </a:r>
            <a:r>
              <a:rPr lang="zh-CN" altLang="en-US" dirty="0"/>
              <a:t>子句作用于基表或视图，从中选择满足条件的元组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HAVING</a:t>
            </a:r>
            <a:r>
              <a:rPr lang="zh-CN" altLang="en-US" dirty="0"/>
              <a:t>短语作用于组，从中选择满足条件的组。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15890</Words>
  <Application>WPS 演示</Application>
  <PresentationFormat>全屏显示(4:3)</PresentationFormat>
  <Paragraphs>1437</Paragraphs>
  <Slides>96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96</vt:i4>
      </vt:variant>
    </vt:vector>
  </HeadingPairs>
  <TitlesOfParts>
    <vt:vector size="110" baseType="lpstr">
      <vt:lpstr>Arial</vt:lpstr>
      <vt:lpstr>宋体</vt:lpstr>
      <vt:lpstr>Wingdings</vt:lpstr>
      <vt:lpstr>Calibri</vt:lpstr>
      <vt:lpstr>黑体</vt:lpstr>
      <vt:lpstr>Times New Roman</vt:lpstr>
      <vt:lpstr>Tahoma</vt:lpstr>
      <vt:lpstr>Courier New</vt:lpstr>
      <vt:lpstr>华文琥珀</vt:lpstr>
      <vt:lpstr>微软雅黑</vt:lpstr>
      <vt:lpstr>Arial Unicode MS</vt:lpstr>
      <vt:lpstr>数据库系统概论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win</cp:lastModifiedBy>
  <cp:revision>132</cp:revision>
  <dcterms:created xsi:type="dcterms:W3CDTF">2014-10-22T07:43:12Z</dcterms:created>
  <dcterms:modified xsi:type="dcterms:W3CDTF">2019-02-23T14:10:08Z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