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8" r:id="rId3"/>
    <p:sldId id="390" r:id="rId4"/>
    <p:sldId id="391" r:id="rId5"/>
    <p:sldId id="392" r:id="rId6"/>
    <p:sldId id="393" r:id="rId7"/>
    <p:sldId id="394" r:id="rId8"/>
    <p:sldId id="483" r:id="rId9"/>
    <p:sldId id="395" r:id="rId10"/>
    <p:sldId id="397" r:id="rId11"/>
    <p:sldId id="396" r:id="rId12"/>
    <p:sldId id="398" r:id="rId13"/>
    <p:sldId id="400" r:id="rId14"/>
    <p:sldId id="402" r:id="rId15"/>
    <p:sldId id="403" r:id="rId16"/>
    <p:sldId id="404"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1" r:id="rId32"/>
    <p:sldId id="422" r:id="rId33"/>
    <p:sldId id="423" r:id="rId34"/>
    <p:sldId id="424" r:id="rId35"/>
    <p:sldId id="484" r:id="rId36"/>
    <p:sldId id="425" r:id="rId37"/>
    <p:sldId id="426" r:id="rId38"/>
    <p:sldId id="427" r:id="rId39"/>
    <p:sldId id="428" r:id="rId40"/>
    <p:sldId id="430" r:id="rId41"/>
    <p:sldId id="431" r:id="rId42"/>
    <p:sldId id="432" r:id="rId43"/>
    <p:sldId id="485" r:id="rId44"/>
    <p:sldId id="463" r:id="rId45"/>
    <p:sldId id="433" r:id="rId46"/>
    <p:sldId id="434" r:id="rId47"/>
    <p:sldId id="435" r:id="rId48"/>
    <p:sldId id="436" r:id="rId49"/>
    <p:sldId id="437" r:id="rId50"/>
    <p:sldId id="438" r:id="rId51"/>
    <p:sldId id="439" r:id="rId52"/>
    <p:sldId id="440" r:id="rId53"/>
    <p:sldId id="441" r:id="rId54"/>
    <p:sldId id="442" r:id="rId55"/>
    <p:sldId id="443" r:id="rId56"/>
    <p:sldId id="444" r:id="rId57"/>
    <p:sldId id="445" r:id="rId58"/>
    <p:sldId id="446" r:id="rId59"/>
    <p:sldId id="448" r:id="rId60"/>
    <p:sldId id="450" r:id="rId61"/>
    <p:sldId id="451" r:id="rId62"/>
    <p:sldId id="464" r:id="rId63"/>
    <p:sldId id="452" r:id="rId64"/>
    <p:sldId id="453" r:id="rId65"/>
    <p:sldId id="454" r:id="rId66"/>
    <p:sldId id="455" r:id="rId67"/>
    <p:sldId id="456" r:id="rId68"/>
    <p:sldId id="457" r:id="rId69"/>
    <p:sldId id="482" r:id="rId70"/>
    <p:sldId id="465" r:id="rId71"/>
    <p:sldId id="458" r:id="rId72"/>
    <p:sldId id="459" r:id="rId73"/>
    <p:sldId id="472" r:id="rId74"/>
    <p:sldId id="479" r:id="rId75"/>
    <p:sldId id="474" r:id="rId76"/>
    <p:sldId id="480" r:id="rId77"/>
    <p:sldId id="476" r:id="rId78"/>
    <p:sldId id="478" r:id="rId79"/>
    <p:sldId id="481" r:id="rId80"/>
    <p:sldId id="460" r:id="rId81"/>
    <p:sldId id="461" r:id="rId82"/>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1" d="100"/>
          <a:sy n="71" d="100"/>
        </p:scale>
        <p:origin x="-1344" y="-54"/>
      </p:cViewPr>
      <p:guideLst>
        <p:guide orient="horz" pos="2160"/>
        <p:guide pos="2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notesMaster" Target="notesMasters/notesMaster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3338"/>
            <a:ext cx="6019800" cy="62277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5875" y="838200"/>
            <a:ext cx="9155113"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5875" y="6453188"/>
            <a:ext cx="9159875"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5875" y="-22225"/>
            <a:ext cx="9159875" cy="860425"/>
          </a:xfrm>
          <a:prstGeom prst="rect">
            <a:avLst/>
          </a:prstGeom>
          <a:noFill/>
          <a:ln w="9525">
            <a:noFill/>
          </a:ln>
        </p:spPr>
      </p:pic>
      <p:sp>
        <p:nvSpPr>
          <p:cNvPr id="1029"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xfrm>
            <a:off x="685800" y="2130425"/>
            <a:ext cx="7772400" cy="1470025"/>
          </a:xfrm>
          <a:ln/>
        </p:spPr>
        <p:txBody>
          <a:bodyPr vert="horz" wrap="square" lIns="91440" tIns="45720" rIns="91440" bIns="45720" anchor="ctr"/>
          <a:lstStyle>
            <a:lvl1pPr lvl="0">
              <a:defRPr/>
            </a:lvl1pPr>
          </a:lstStyle>
          <a:p>
            <a:pPr lvl="0" eaLnBrk="1" hangingPunct="1"/>
            <a:endParaRPr lang="zh-CN" altLang="en-US" dirty="0"/>
          </a:p>
        </p:txBody>
      </p:sp>
      <p:sp>
        <p:nvSpPr>
          <p:cNvPr id="3074"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eaLnBrk="1" hangingPunct="1">
              <a:buNone/>
            </a:pPr>
            <a:endParaRPr lang="zh-CN" altLang="en-US" dirty="0">
              <a:solidFill>
                <a:srgbClr val="898989"/>
              </a:solidFill>
            </a:endParaRPr>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936625"/>
            <a:ext cx="8208963"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dirty="0">
                <a:latin typeface="黑体" panose="02010609060101010101" pitchFamily="49" charset="-122"/>
                <a:ea typeface="黑体" panose="02010609060101010101" pitchFamily="49" charset="-122"/>
                <a:sym typeface="宋体" panose="02010600030101010101" pitchFamily="2" charset="-122"/>
              </a:rPr>
            </a:br>
            <a:r>
              <a:rPr lang="zh-CN" altLang="en-US" sz="6000" dirty="0">
                <a:latin typeface="黑体" panose="02010609060101010101" pitchFamily="49" charset="-122"/>
                <a:ea typeface="黑体" panose="02010609060101010101" pitchFamily="49" charset="-122"/>
                <a:sym typeface="宋体" panose="02010600030101010101" pitchFamily="2" charset="-122"/>
              </a:rPr>
              <a:t> </a:t>
            </a: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3079" name="Rectangle 7"/>
          <p:cNvSpPr>
            <a:spLocks noChangeArrowheads="1"/>
          </p:cNvSpPr>
          <p:nvPr/>
        </p:nvSpPr>
        <p:spPr bwMode="auto">
          <a:xfrm>
            <a:off x="468313" y="3692525"/>
            <a:ext cx="8566150" cy="1446213"/>
          </a:xfrm>
          <a:prstGeom prst="rect">
            <a:avLst/>
          </a:prstGeom>
          <a:noFill/>
          <a:ln>
            <a:noFill/>
          </a:ln>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第三章 关系数据库标准语言</a:t>
            </a:r>
            <a:r>
              <a:rPr kumimoji="0" lang="en-US" sz="4400" b="1" i="0" u="none" strike="noStrike" kern="1200" cap="none" spc="0" normalizeH="0" baseline="0" noProof="0" dirty="0">
                <a:ln>
                  <a:noFill/>
                </a:ln>
                <a:solidFill>
                  <a:schemeClr val="bg1"/>
                </a:solidFill>
                <a:effectLst/>
                <a:uLnTx/>
                <a:uFillTx/>
                <a:latin typeface="+mn-lt"/>
                <a:ea typeface="黑体" panose="02010609060101010101" pitchFamily="49" charset="-122"/>
                <a:cs typeface="+mn-cs"/>
              </a:rPr>
              <a:t>SQL</a:t>
            </a:r>
            <a:r>
              <a:rPr kumimoji="0" 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a:t>
            </a:r>
            <a:r>
              <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续</a:t>
            </a:r>
            <a:r>
              <a:rPr kumimoji="0" 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rPr>
              <a:t>2）</a:t>
            </a:r>
            <a:endParaRPr kumimoji="0" lang="zh-CN" altLang="en-US" sz="44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ctr"/>
          <a:p>
            <a:pPr eaLnBrk="1" hangingPunct="1"/>
            <a:r>
              <a:rPr lang="zh-CN" altLang="en-US" sz="3600" dirty="0"/>
              <a:t>插入元组（续）</a:t>
            </a:r>
            <a:endParaRPr lang="zh-CN" altLang="en-US" sz="3600" dirty="0"/>
          </a:p>
        </p:txBody>
      </p:sp>
      <p:sp>
        <p:nvSpPr>
          <p:cNvPr id="12290" name="Rectangle 3"/>
          <p:cNvSpPr>
            <a:spLocks noGrp="1"/>
          </p:cNvSpPr>
          <p:nvPr>
            <p:ph type="body"/>
          </p:nvPr>
        </p:nvSpPr>
        <p:spPr>
          <a:xfrm>
            <a:off x="323850" y="1268413"/>
            <a:ext cx="8569325" cy="4767262"/>
          </a:xfrm>
          <a:ln/>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3.70]</a:t>
            </a:r>
            <a:r>
              <a:rPr lang="zh-CN" altLang="en-US" sz="2400" dirty="0"/>
              <a:t>将学生张成民的信息插入到</a:t>
            </a:r>
            <a:r>
              <a:rPr lang="en-US" altLang="zh-CN" sz="2400" dirty="0"/>
              <a:t>Student</a:t>
            </a:r>
            <a:r>
              <a:rPr lang="zh-CN" altLang="en-US" sz="2400" dirty="0"/>
              <a:t>表中。</a:t>
            </a:r>
            <a:endParaRPr lang="zh-CN" altLang="en-US" sz="2400" dirty="0"/>
          </a:p>
          <a:p>
            <a:pPr eaLnBrk="1" hangingPunct="1">
              <a:buNone/>
            </a:pPr>
            <a:endParaRPr lang="zh-CN" altLang="en-US" dirty="0"/>
          </a:p>
          <a:p>
            <a:pPr eaLnBrk="1" hangingPunct="1">
              <a:buNone/>
            </a:pPr>
            <a:r>
              <a:rPr lang="zh-CN" altLang="en-US" dirty="0"/>
              <a:t>   	</a:t>
            </a:r>
            <a:r>
              <a:rPr lang="en-US" altLang="zh-CN" sz="2400" dirty="0"/>
              <a:t>INSERT</a:t>
            </a:r>
            <a:endParaRPr lang="en-US" altLang="zh-CN" sz="2400" dirty="0"/>
          </a:p>
          <a:p>
            <a:pPr eaLnBrk="1" hangingPunct="1">
              <a:buNone/>
            </a:pPr>
            <a:r>
              <a:rPr lang="en-US" altLang="zh-CN" sz="2400" dirty="0"/>
              <a:t>    	INTO  Student</a:t>
            </a:r>
            <a:endParaRPr lang="en-US" altLang="zh-CN" sz="2400" dirty="0"/>
          </a:p>
          <a:p>
            <a:pPr eaLnBrk="1" hangingPunct="1">
              <a:buNone/>
            </a:pPr>
            <a:r>
              <a:rPr lang="en-US" altLang="zh-CN" sz="2400" dirty="0"/>
              <a:t>    	VALUES </a:t>
            </a:r>
            <a:r>
              <a:rPr lang="zh-CN" altLang="en-US" sz="2400" dirty="0"/>
              <a:t>('</a:t>
            </a:r>
            <a:r>
              <a:rPr lang="en-US" altLang="zh-CN" sz="2400" dirty="0"/>
              <a:t>201215126</a:t>
            </a:r>
            <a:r>
              <a:rPr lang="zh-CN" altLang="en-US" sz="2400" dirty="0"/>
              <a:t>'</a:t>
            </a:r>
            <a:r>
              <a:rPr lang="en-US" altLang="zh-CN" sz="2400" dirty="0"/>
              <a:t>,</a:t>
            </a:r>
            <a:r>
              <a:rPr lang="zh-CN" altLang="en-US" sz="2400" dirty="0"/>
              <a:t>'张成民'</a:t>
            </a:r>
            <a:r>
              <a:rPr lang="en-US" altLang="zh-CN" sz="2400" dirty="0"/>
              <a:t>,</a:t>
            </a:r>
            <a:r>
              <a:rPr lang="zh-CN" altLang="en-US" sz="2400" dirty="0"/>
              <a:t>'男</a:t>
            </a:r>
            <a:r>
              <a:rPr lang="en-US" altLang="zh-CN" sz="2400" dirty="0"/>
              <a:t>’,18,'CS'</a:t>
            </a:r>
            <a:r>
              <a:rPr lang="zh-CN" altLang="en-US" sz="2400" dirty="0"/>
              <a:t>)</a:t>
            </a:r>
            <a:r>
              <a:rPr lang="en-US" altLang="zh-CN" sz="2400" dirty="0"/>
              <a:t>; </a:t>
            </a:r>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插入子查询结果</a:t>
            </a:r>
            <a:endParaRPr lang="zh-CN" altLang="en-US" sz="3600" dirty="0"/>
          </a:p>
        </p:txBody>
      </p:sp>
      <p:sp>
        <p:nvSpPr>
          <p:cNvPr id="13314" name="Rectangle 3"/>
          <p:cNvSpPr>
            <a:spLocks noGrp="1"/>
          </p:cNvSpPr>
          <p:nvPr>
            <p:ph type="body"/>
          </p:nvPr>
        </p:nvSpPr>
        <p:spPr>
          <a:xfrm>
            <a:off x="457200" y="1196975"/>
            <a:ext cx="8229600" cy="4854575"/>
          </a:xfrm>
          <a:ln/>
        </p:spPr>
        <p:txBody>
          <a:bodyPr vert="horz" wrap="square" lIns="91440" tIns="45720" rIns="91440" bIns="45720" anchor="t"/>
          <a:p>
            <a:pPr eaLnBrk="1" hangingPunct="1"/>
            <a:r>
              <a:rPr lang="zh-CN" altLang="en-US" dirty="0"/>
              <a:t>语句格式</a:t>
            </a:r>
            <a:endParaRPr lang="zh-CN" altLang="en-US" dirty="0"/>
          </a:p>
          <a:p>
            <a:pPr eaLnBrk="1" hangingPunct="1">
              <a:buNone/>
            </a:pPr>
            <a:r>
              <a:rPr lang="zh-CN" altLang="en-US" dirty="0"/>
              <a:t>   </a:t>
            </a:r>
            <a:r>
              <a:rPr lang="zh-CN" altLang="en-US" sz="2400" dirty="0"/>
              <a:t> </a:t>
            </a:r>
            <a:r>
              <a:rPr lang="en-US" altLang="zh-CN" sz="2400" dirty="0"/>
              <a:t>INSERT </a:t>
            </a:r>
            <a:endParaRPr lang="en-US" altLang="zh-CN" sz="2400" dirty="0"/>
          </a:p>
          <a:p>
            <a:pPr eaLnBrk="1" hangingPunct="1">
              <a:buNone/>
            </a:pPr>
            <a:r>
              <a:rPr lang="en-US" altLang="zh-CN" sz="2400" dirty="0"/>
              <a:t>    </a:t>
            </a:r>
            <a:r>
              <a:rPr lang="zh-CN" altLang="en-US" sz="2400" dirty="0"/>
              <a:t> </a:t>
            </a:r>
            <a:r>
              <a:rPr lang="en-US" altLang="zh-CN" sz="2400" dirty="0"/>
              <a:t>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endParaRPr lang="en-US" altLang="zh-CN" sz="2400" dirty="0"/>
          </a:p>
          <a:p>
            <a:pPr eaLnBrk="1" hangingPunct="1">
              <a:buNone/>
            </a:pPr>
            <a:r>
              <a:rPr lang="en-US" altLang="zh-CN" sz="2400" dirty="0"/>
              <a:t> </a:t>
            </a:r>
            <a:r>
              <a:rPr lang="zh-CN" altLang="en-US" sz="2400" dirty="0"/>
              <a:t>	子查询;</a:t>
            </a:r>
            <a:endParaRPr lang="zh-CN" altLang="en-US" sz="2400" dirty="0"/>
          </a:p>
          <a:p>
            <a:pPr eaLnBrk="1" hangingPunct="1">
              <a:buNone/>
            </a:pPr>
            <a:endParaRPr lang="zh-CN" altLang="en-US" sz="2400" dirty="0"/>
          </a:p>
          <a:p>
            <a:pPr lvl="1" eaLnBrk="1" hangingPunct="1"/>
            <a:r>
              <a:rPr lang="en-US" altLang="zh-CN" dirty="0"/>
              <a:t>INTO</a:t>
            </a:r>
            <a:r>
              <a:rPr lang="zh-CN" altLang="en-US" dirty="0"/>
              <a:t>子句</a:t>
            </a:r>
            <a:endParaRPr lang="en-US" altLang="zh-CN" sz="2800" dirty="0"/>
          </a:p>
          <a:p>
            <a:pPr lvl="1" eaLnBrk="1" hangingPunct="1"/>
            <a:r>
              <a:rPr lang="zh-CN" altLang="en-US" dirty="0"/>
              <a:t>子查询</a:t>
            </a:r>
            <a:endParaRPr lang="zh-CN" altLang="en-US" dirty="0"/>
          </a:p>
          <a:p>
            <a:pPr lvl="2">
              <a:buSzPct val="87000"/>
              <a:buFont typeface="Wingdings" panose="05000000000000000000" pitchFamily="2" charset="2"/>
              <a:buChar char="l"/>
            </a:pPr>
            <a:r>
              <a:rPr lang="en-US" altLang="zh-CN" sz="2200" dirty="0"/>
              <a:t>SELECT</a:t>
            </a:r>
            <a:r>
              <a:rPr lang="zh-CN" altLang="en-US" sz="2200" dirty="0"/>
              <a:t>子句目标列必须与</a:t>
            </a:r>
            <a:r>
              <a:rPr lang="en-US" altLang="zh-CN" sz="2200" dirty="0"/>
              <a:t>INTO</a:t>
            </a:r>
            <a:r>
              <a:rPr lang="zh-CN" altLang="en-US" sz="2200" dirty="0"/>
              <a:t>子句匹配</a:t>
            </a:r>
            <a:endParaRPr lang="zh-CN" altLang="en-US" sz="2200" dirty="0"/>
          </a:p>
          <a:p>
            <a:pPr lvl="3">
              <a:buFont typeface="Wingdings" panose="05000000000000000000" pitchFamily="2" charset="2"/>
              <a:buChar char="Ø"/>
            </a:pPr>
            <a:r>
              <a:rPr lang="zh-CN" altLang="en-US" sz="2200" dirty="0"/>
              <a:t>值的个数</a:t>
            </a:r>
            <a:endParaRPr lang="zh-CN" altLang="en-US" sz="2200" dirty="0"/>
          </a:p>
          <a:p>
            <a:pPr lvl="3">
              <a:buFont typeface="Wingdings" panose="05000000000000000000" pitchFamily="2" charset="2"/>
              <a:buChar char="Ø"/>
            </a:pPr>
            <a:r>
              <a:rPr lang="zh-CN" altLang="en-US" sz="2200" dirty="0"/>
              <a:t>值的类型</a:t>
            </a:r>
            <a:endParaRPr lang="zh-CN" altLang="en-US" sz="2200" dirty="0"/>
          </a:p>
          <a:p>
            <a:pPr eaLnBrk="1" hangingPunct="1">
              <a:buNone/>
            </a:pPr>
            <a:endParaRPr lang="zh-CN" alt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p>
            <a:pPr eaLnBrk="1" hangingPunct="1"/>
            <a:r>
              <a:rPr lang="zh-CN" altLang="en-US" sz="3600" dirty="0"/>
              <a:t>插入子查询结果（续）</a:t>
            </a:r>
            <a:endParaRPr lang="zh-CN" altLang="en-US" sz="3600" dirty="0"/>
          </a:p>
        </p:txBody>
      </p:sp>
      <p:sp>
        <p:nvSpPr>
          <p:cNvPr id="14338" name="Rectangle 3"/>
          <p:cNvSpPr>
            <a:spLocks noGrp="1"/>
          </p:cNvSpPr>
          <p:nvPr>
            <p:ph type="body"/>
          </p:nvPr>
        </p:nvSpPr>
        <p:spPr>
          <a:xfrm>
            <a:off x="250825" y="928688"/>
            <a:ext cx="8893175" cy="5499100"/>
          </a:xfrm>
          <a:ln/>
        </p:spPr>
        <p:txBody>
          <a:bodyPr vert="horz" wrap="square" lIns="91440" tIns="45720" rIns="91440" bIns="45720" anchor="t"/>
          <a:p>
            <a:pPr eaLnBrk="1" hangingPunct="1">
              <a:lnSpc>
                <a:spcPct val="120000"/>
              </a:lnSpc>
              <a:spcBef>
                <a:spcPct val="0"/>
              </a:spcBef>
              <a:buNone/>
            </a:pPr>
            <a:r>
              <a:rPr lang="en-US" altLang="zh-CN" sz="2400" dirty="0"/>
              <a:t>[</a:t>
            </a:r>
            <a:r>
              <a:rPr lang="zh-CN" altLang="en-US" sz="2400" dirty="0"/>
              <a:t>例</a:t>
            </a:r>
            <a:r>
              <a:rPr lang="en-US" altLang="zh-CN" sz="2400" dirty="0"/>
              <a:t>3.72]  </a:t>
            </a:r>
            <a:r>
              <a:rPr lang="zh-CN" altLang="en-US" sz="2400" dirty="0"/>
              <a:t>对每一个系，求学生的平均年龄，并把结果存入数据库</a:t>
            </a:r>
            <a:endParaRPr lang="en-US" altLang="zh-CN" sz="2400" dirty="0"/>
          </a:p>
          <a:p>
            <a:pPr eaLnBrk="1" hangingPunct="1">
              <a:lnSpc>
                <a:spcPct val="120000"/>
              </a:lnSpc>
              <a:spcBef>
                <a:spcPct val="0"/>
              </a:spcBef>
              <a:buNone/>
            </a:pPr>
            <a:r>
              <a:rPr lang="zh-CN" altLang="en-US" sz="2400" dirty="0"/>
              <a:t>第一步：建表</a:t>
            </a:r>
            <a:endParaRPr lang="zh-CN" altLang="en-US" sz="2400" dirty="0"/>
          </a:p>
          <a:p>
            <a:pPr eaLnBrk="1" hangingPunct="1">
              <a:lnSpc>
                <a:spcPct val="120000"/>
              </a:lnSpc>
              <a:spcBef>
                <a:spcPct val="0"/>
              </a:spcBef>
              <a:buNone/>
            </a:pPr>
            <a:r>
              <a:rPr lang="zh-CN" altLang="en-US" sz="2200" dirty="0"/>
              <a:t>     </a:t>
            </a:r>
            <a:r>
              <a:rPr lang="zh-CN" altLang="en-US" sz="2400" dirty="0"/>
              <a:t> </a:t>
            </a:r>
            <a:r>
              <a:rPr lang="en-US" altLang="zh-CN" sz="2400" dirty="0"/>
              <a:t>CREATE  TABLE  Dept_age</a:t>
            </a:r>
            <a:endParaRPr lang="en-US" altLang="zh-CN" sz="2400" dirty="0"/>
          </a:p>
          <a:p>
            <a:pPr eaLnBrk="1" hangingPunct="1">
              <a:lnSpc>
                <a:spcPct val="120000"/>
              </a:lnSpc>
              <a:spcBef>
                <a:spcPct val="0"/>
              </a:spcBef>
              <a:buNone/>
            </a:pPr>
            <a:r>
              <a:rPr lang="en-US" altLang="zh-CN" sz="2400" dirty="0"/>
              <a:t>          </a:t>
            </a:r>
            <a:r>
              <a:rPr lang="zh-CN" altLang="en-US" sz="2400" dirty="0"/>
              <a:t>( </a:t>
            </a:r>
            <a:r>
              <a:rPr lang="en-US" altLang="zh-CN" sz="2400" dirty="0"/>
              <a:t>Sdept     CHAR</a:t>
            </a:r>
            <a:r>
              <a:rPr lang="zh-CN" altLang="en-US" sz="2400" dirty="0"/>
              <a:t>(</a:t>
            </a:r>
            <a:r>
              <a:rPr lang="en-US" altLang="zh-CN" sz="2400" dirty="0"/>
              <a:t>15</a:t>
            </a:r>
            <a:r>
              <a:rPr lang="zh-CN" altLang="en-US" sz="2400" dirty="0"/>
              <a:t>)</a:t>
            </a:r>
            <a:r>
              <a:rPr lang="en-US" altLang="zh-CN" sz="2400" dirty="0"/>
              <a:t>                     </a:t>
            </a:r>
            <a:r>
              <a:rPr lang="en-US" altLang="zh-CN" sz="2200" dirty="0"/>
              <a:t>/*</a:t>
            </a:r>
            <a:r>
              <a:rPr lang="zh-CN" altLang="en-US" sz="2200" dirty="0"/>
              <a:t>系名*</a:t>
            </a:r>
            <a:r>
              <a:rPr lang="en-US" altLang="zh-CN" sz="2200" dirty="0"/>
              <a:t>/</a:t>
            </a:r>
            <a:endParaRPr lang="en-US" altLang="zh-CN" sz="2200" dirty="0"/>
          </a:p>
          <a:p>
            <a:pPr eaLnBrk="1" hangingPunct="1">
              <a:lnSpc>
                <a:spcPct val="120000"/>
              </a:lnSpc>
              <a:spcBef>
                <a:spcPct val="0"/>
              </a:spcBef>
              <a:buNone/>
            </a:pPr>
            <a:r>
              <a:rPr lang="en-US" altLang="zh-CN" sz="2400" dirty="0"/>
              <a:t>            Avg_age SMALLINT</a:t>
            </a:r>
            <a:r>
              <a:rPr lang="zh-CN" altLang="en-US" sz="2400" dirty="0"/>
              <a:t>);</a:t>
            </a:r>
            <a:r>
              <a:rPr lang="zh-CN" altLang="en-US" sz="2200" dirty="0"/>
              <a:t>          	</a:t>
            </a:r>
            <a:r>
              <a:rPr lang="en-US" altLang="zh-CN" sz="2200" dirty="0"/>
              <a:t>/*</a:t>
            </a:r>
            <a:r>
              <a:rPr lang="zh-CN" altLang="en-US" sz="2200" dirty="0"/>
              <a:t>学生平均年龄*</a:t>
            </a:r>
            <a:r>
              <a:rPr lang="en-US" altLang="zh-CN" sz="2200" dirty="0"/>
              <a:t>/</a:t>
            </a:r>
            <a:endParaRPr lang="en-US" altLang="zh-CN" sz="2200" dirty="0"/>
          </a:p>
          <a:p>
            <a:pPr eaLnBrk="1" hangingPunct="1">
              <a:lnSpc>
                <a:spcPct val="120000"/>
              </a:lnSpc>
              <a:spcBef>
                <a:spcPct val="0"/>
              </a:spcBef>
              <a:buNone/>
            </a:pPr>
            <a:r>
              <a:rPr lang="zh-CN" altLang="en-US" sz="2400" dirty="0"/>
              <a:t>第二步：插入数据</a:t>
            </a:r>
            <a:endParaRPr lang="zh-CN" altLang="en-US" sz="2400" dirty="0"/>
          </a:p>
          <a:p>
            <a:pPr eaLnBrk="1" hangingPunct="1">
              <a:lnSpc>
                <a:spcPct val="120000"/>
              </a:lnSpc>
              <a:spcBef>
                <a:spcPct val="0"/>
              </a:spcBef>
              <a:buNone/>
            </a:pPr>
            <a:r>
              <a:rPr lang="zh-CN" altLang="en-US" sz="2200" dirty="0"/>
              <a:t>       </a:t>
            </a:r>
            <a:r>
              <a:rPr lang="zh-CN" altLang="en-US" sz="2400" dirty="0"/>
              <a:t> </a:t>
            </a:r>
            <a:r>
              <a:rPr lang="en-US" altLang="zh-CN" sz="2400" dirty="0"/>
              <a:t>INSERT</a:t>
            </a:r>
            <a:endParaRPr lang="en-US" altLang="zh-CN" sz="2400" dirty="0"/>
          </a:p>
          <a:p>
            <a:pPr eaLnBrk="1" hangingPunct="1">
              <a:lnSpc>
                <a:spcPct val="120000"/>
              </a:lnSpc>
              <a:spcBef>
                <a:spcPct val="0"/>
              </a:spcBef>
              <a:buNone/>
            </a:pPr>
            <a:r>
              <a:rPr lang="en-US" altLang="zh-CN" sz="2400" dirty="0"/>
              <a:t>       INTO  Dept_age</a:t>
            </a:r>
            <a:r>
              <a:rPr lang="zh-CN" altLang="en-US" sz="2400" dirty="0"/>
              <a:t>(</a:t>
            </a:r>
            <a:r>
              <a:rPr lang="en-US" altLang="zh-CN" sz="2400" dirty="0"/>
              <a:t>Sdept</a:t>
            </a:r>
            <a:r>
              <a:rPr lang="zh-CN" altLang="en-US" sz="2400" dirty="0"/>
              <a:t>,</a:t>
            </a:r>
            <a:r>
              <a:rPr lang="en-US" altLang="zh-CN" sz="2400" dirty="0"/>
              <a:t>Avg_age</a:t>
            </a:r>
            <a:r>
              <a:rPr lang="zh-CN" altLang="en-US" sz="2400" dirty="0"/>
              <a:t>)</a:t>
            </a:r>
            <a:endParaRPr lang="zh-CN" altLang="en-US" sz="2400" dirty="0"/>
          </a:p>
          <a:p>
            <a:pPr eaLnBrk="1" hangingPunct="1">
              <a:lnSpc>
                <a:spcPct val="120000"/>
              </a:lnSpc>
              <a:spcBef>
                <a:spcPct val="0"/>
              </a:spcBef>
              <a:buNone/>
            </a:pPr>
            <a:r>
              <a:rPr lang="en-US" altLang="zh-CN" sz="2400" dirty="0"/>
              <a:t>              SELECT  Sdept</a:t>
            </a:r>
            <a:r>
              <a:rPr lang="zh-CN" altLang="en-US" sz="2400" dirty="0"/>
              <a:t>，</a:t>
            </a:r>
            <a:r>
              <a:rPr lang="en-US" altLang="zh-CN" sz="2400" dirty="0"/>
              <a:t>AVG</a:t>
            </a:r>
            <a:r>
              <a:rPr lang="zh-CN" altLang="en-US" sz="2400" dirty="0"/>
              <a:t>(</a:t>
            </a:r>
            <a:r>
              <a:rPr lang="en-US" altLang="zh-CN" sz="2400" dirty="0"/>
              <a:t>Sage</a:t>
            </a:r>
            <a:r>
              <a:rPr lang="zh-CN" altLang="en-US" sz="2400" dirty="0"/>
              <a:t>)</a:t>
            </a:r>
            <a:endParaRPr lang="zh-CN" altLang="en-US" sz="2400" dirty="0"/>
          </a:p>
          <a:p>
            <a:pPr eaLnBrk="1" hangingPunct="1">
              <a:lnSpc>
                <a:spcPct val="120000"/>
              </a:lnSpc>
              <a:spcBef>
                <a:spcPct val="0"/>
              </a:spcBef>
              <a:buNone/>
            </a:pPr>
            <a:r>
              <a:rPr lang="en-US" altLang="zh-CN" sz="2400" dirty="0"/>
              <a:t>              FROM     Student</a:t>
            </a:r>
            <a:endParaRPr lang="en-US" altLang="zh-CN" sz="2400" dirty="0"/>
          </a:p>
          <a:p>
            <a:pPr eaLnBrk="1" hangingPunct="1">
              <a:lnSpc>
                <a:spcPct val="120000"/>
              </a:lnSpc>
              <a:spcBef>
                <a:spcPct val="0"/>
              </a:spcBef>
              <a:buNone/>
            </a:pPr>
            <a:r>
              <a:rPr lang="en-US" altLang="zh-CN" sz="2400" dirty="0"/>
              <a:t>              GROUP BY Sdept</a:t>
            </a:r>
            <a:r>
              <a:rPr lang="zh-CN" altLang="en-US" sz="2400" dirty="0"/>
              <a:t>;</a:t>
            </a:r>
            <a:endParaRPr lang="zh-CN" altLang="en-US" sz="2400" dirty="0"/>
          </a:p>
          <a:p>
            <a:pPr eaLnBrk="1" hangingPunct="1">
              <a:lnSpc>
                <a:spcPct val="80000"/>
              </a:lnSpc>
              <a:buNone/>
            </a:pPr>
            <a:endParaRPr lang="en-US" altLang="zh-CN" sz="2400" dirty="0"/>
          </a:p>
          <a:p>
            <a:pPr eaLnBrk="1" hangingPunct="1">
              <a:lnSpc>
                <a:spcPct val="80000"/>
              </a:lnSpc>
              <a:buNone/>
            </a:pPr>
            <a:r>
              <a:rPr lang="en-US" altLang="zh-CN" sz="2400" dirty="0"/>
              <a:t>                                         </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ctr"/>
          <a:p>
            <a:pPr eaLnBrk="1" hangingPunct="1"/>
            <a:r>
              <a:rPr lang="zh-CN" altLang="en-US" sz="3600" dirty="0"/>
              <a:t>插入子查询结果（续）</a:t>
            </a:r>
            <a:endParaRPr lang="zh-CN" altLang="en-US" sz="3600" dirty="0"/>
          </a:p>
        </p:txBody>
      </p:sp>
      <p:sp>
        <p:nvSpPr>
          <p:cNvPr id="15362" name="Rectangle 3"/>
          <p:cNvSpPr>
            <a:spLocks noGrp="1"/>
          </p:cNvSpPr>
          <p:nvPr>
            <p:ph type="body"/>
          </p:nvPr>
        </p:nvSpPr>
        <p:spPr>
          <a:xfrm>
            <a:off x="612775" y="1196975"/>
            <a:ext cx="8074025" cy="5194300"/>
          </a:xfrm>
          <a:ln/>
        </p:spPr>
        <p:txBody>
          <a:bodyPr vert="horz" wrap="square" lIns="91440" tIns="45720" rIns="91440" bIns="45720" anchor="t"/>
          <a:p>
            <a:pPr eaLnBrk="1" hangingPunct="1">
              <a:lnSpc>
                <a:spcPct val="110000"/>
              </a:lnSpc>
            </a:pPr>
            <a:r>
              <a:rPr lang="zh-CN" altLang="en-US" dirty="0"/>
              <a:t>关系数据库管理系统在执行插入语句时会检查所插元组是否破坏表上已定义的完整性规则</a:t>
            </a:r>
            <a:endParaRPr lang="zh-CN" altLang="en-US" dirty="0"/>
          </a:p>
          <a:p>
            <a:pPr lvl="1">
              <a:lnSpc>
                <a:spcPct val="110000"/>
              </a:lnSpc>
            </a:pPr>
            <a:r>
              <a:rPr lang="zh-CN" altLang="en-US" dirty="0"/>
              <a:t>实体完整性</a:t>
            </a:r>
            <a:endParaRPr lang="zh-CN" altLang="en-US" dirty="0"/>
          </a:p>
          <a:p>
            <a:pPr lvl="1">
              <a:lnSpc>
                <a:spcPct val="110000"/>
              </a:lnSpc>
            </a:pPr>
            <a:r>
              <a:rPr lang="zh-CN" altLang="en-US" dirty="0"/>
              <a:t>参照完整性</a:t>
            </a:r>
            <a:endParaRPr lang="zh-CN" altLang="en-US" dirty="0"/>
          </a:p>
          <a:p>
            <a:pPr lvl="1">
              <a:lnSpc>
                <a:spcPct val="110000"/>
              </a:lnSpc>
            </a:pPr>
            <a:r>
              <a:rPr lang="zh-CN" altLang="en-US" dirty="0"/>
              <a:t>用户定义的完整性</a:t>
            </a:r>
            <a:endParaRPr lang="zh-CN" altLang="en-US" dirty="0"/>
          </a:p>
          <a:p>
            <a:pPr lvl="2">
              <a:lnSpc>
                <a:spcPct val="110000"/>
              </a:lnSpc>
              <a:buSzPct val="87000"/>
              <a:buFont typeface="Wingdings" panose="05000000000000000000" pitchFamily="2" charset="2"/>
              <a:buChar char="l"/>
            </a:pPr>
            <a:r>
              <a:rPr lang="en-US" altLang="zh-CN" sz="2200" dirty="0"/>
              <a:t>NOT NULL</a:t>
            </a:r>
            <a:r>
              <a:rPr lang="zh-CN" altLang="en-US" sz="2200" dirty="0"/>
              <a:t>约束</a:t>
            </a:r>
            <a:endParaRPr lang="zh-CN" altLang="en-US" sz="2200" dirty="0"/>
          </a:p>
          <a:p>
            <a:pPr lvl="2">
              <a:lnSpc>
                <a:spcPct val="110000"/>
              </a:lnSpc>
              <a:buSzPct val="87000"/>
              <a:buFont typeface="Wingdings" panose="05000000000000000000" pitchFamily="2" charset="2"/>
              <a:buChar char="l"/>
            </a:pPr>
            <a:r>
              <a:rPr lang="en-US" altLang="zh-CN" sz="2200" dirty="0"/>
              <a:t>UNIQUE</a:t>
            </a:r>
            <a:r>
              <a:rPr lang="zh-CN" altLang="en-US" sz="2200" dirty="0"/>
              <a:t>约束</a:t>
            </a:r>
            <a:endParaRPr lang="zh-CN" altLang="en-US" sz="2200" dirty="0"/>
          </a:p>
          <a:p>
            <a:pPr lvl="2">
              <a:lnSpc>
                <a:spcPct val="110000"/>
              </a:lnSpc>
              <a:buSzPct val="87000"/>
              <a:buFont typeface="Wingdings" panose="05000000000000000000" pitchFamily="2" charset="2"/>
              <a:buChar char="l"/>
            </a:pPr>
            <a:r>
              <a:rPr lang="zh-CN" altLang="en-US" sz="2200" dirty="0"/>
              <a:t>值域约束</a:t>
            </a:r>
            <a:endParaRPr lang="zh-CN"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ctr"/>
          <a:p>
            <a:pPr eaLnBrk="1" hangingPunct="1"/>
            <a:r>
              <a:rPr lang="en-US" altLang="zh-CN" sz="3600" dirty="0"/>
              <a:t>3.5  </a:t>
            </a:r>
            <a:r>
              <a:rPr lang="zh-CN" altLang="en-US" sz="3600" dirty="0"/>
              <a:t>数据更新 </a:t>
            </a:r>
            <a:endParaRPr lang="zh-CN" altLang="en-US" sz="3600" dirty="0"/>
          </a:p>
        </p:txBody>
      </p:sp>
      <p:sp>
        <p:nvSpPr>
          <p:cNvPr id="16386" name="Rectangle 3"/>
          <p:cNvSpPr>
            <a:spLocks noGrp="1"/>
          </p:cNvSpPr>
          <p:nvPr>
            <p:ph type="body"/>
          </p:nvPr>
        </p:nvSpPr>
        <p:spPr>
          <a:xfrm>
            <a:off x="611188" y="1339850"/>
            <a:ext cx="8075612" cy="4854575"/>
          </a:xfrm>
          <a:ln/>
        </p:spPr>
        <p:txBody>
          <a:bodyPr vert="horz" wrap="square" lIns="91440" tIns="45720" rIns="91440" bIns="45720" anchor="t"/>
          <a:p>
            <a:pPr algn="just" eaLnBrk="1" hangingPunct="1">
              <a:lnSpc>
                <a:spcPct val="180000"/>
              </a:lnSpc>
              <a:buNone/>
            </a:pPr>
            <a:r>
              <a:rPr lang="en-US" altLang="zh-CN" dirty="0"/>
              <a:t>3.5.1  </a:t>
            </a:r>
            <a:r>
              <a:rPr lang="zh-CN" altLang="en-US" dirty="0"/>
              <a:t>插入数据</a:t>
            </a:r>
            <a:endParaRPr lang="zh-CN" altLang="en-US" dirty="0"/>
          </a:p>
          <a:p>
            <a:pPr algn="just" eaLnBrk="1" hangingPunct="1">
              <a:lnSpc>
                <a:spcPct val="180000"/>
              </a:lnSpc>
              <a:buNone/>
            </a:pPr>
            <a:r>
              <a:rPr lang="en-US" altLang="zh-CN" dirty="0">
                <a:solidFill>
                  <a:srgbClr val="00B050"/>
                </a:solidFill>
              </a:rPr>
              <a:t>3.5.2  </a:t>
            </a:r>
            <a:r>
              <a:rPr lang="zh-CN" altLang="en-US" dirty="0">
                <a:solidFill>
                  <a:srgbClr val="00B050"/>
                </a:solidFill>
              </a:rPr>
              <a:t>修改数据</a:t>
            </a:r>
            <a:endParaRPr lang="zh-CN" altLang="en-US" dirty="0">
              <a:solidFill>
                <a:srgbClr val="00B050"/>
              </a:solidFill>
            </a:endParaRPr>
          </a:p>
          <a:p>
            <a:pPr eaLnBrk="1" hangingPunct="1">
              <a:lnSpc>
                <a:spcPct val="180000"/>
              </a:lnSpc>
              <a:buNone/>
            </a:pPr>
            <a:r>
              <a:rPr lang="en-US" altLang="zh-CN" dirty="0"/>
              <a:t>3.5.3  </a:t>
            </a:r>
            <a:r>
              <a:rPr lang="zh-CN" altLang="en-US" dirty="0"/>
              <a:t>删除数据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ln/>
        </p:spPr>
        <p:txBody>
          <a:bodyPr vert="horz" wrap="square" lIns="91440" tIns="45720" rIns="91440" bIns="45720" anchor="ctr"/>
          <a:p>
            <a:pPr eaLnBrk="1" hangingPunct="1"/>
            <a:r>
              <a:rPr lang="en-US" altLang="zh-CN" sz="3600" dirty="0"/>
              <a:t>3.5.2  </a:t>
            </a:r>
            <a:r>
              <a:rPr lang="zh-CN" altLang="en-US" sz="3600" dirty="0"/>
              <a:t>修改数据</a:t>
            </a:r>
            <a:endParaRPr lang="zh-CN" altLang="en-US" sz="3600" dirty="0"/>
          </a:p>
        </p:txBody>
      </p:sp>
      <p:sp>
        <p:nvSpPr>
          <p:cNvPr id="17410" name="Rectangle 3"/>
          <p:cNvSpPr>
            <a:spLocks noGrp="1"/>
          </p:cNvSpPr>
          <p:nvPr>
            <p:ph type="body"/>
          </p:nvPr>
        </p:nvSpPr>
        <p:spPr>
          <a:xfrm>
            <a:off x="611188" y="1268413"/>
            <a:ext cx="8153400" cy="4114800"/>
          </a:xfrm>
          <a:ln/>
        </p:spPr>
        <p:txBody>
          <a:bodyPr vert="horz" wrap="square" lIns="91440" tIns="45720" rIns="91440" bIns="45720" anchor="t"/>
          <a:p>
            <a:pPr eaLnBrk="1" hangingPunct="1">
              <a:lnSpc>
                <a:spcPct val="90000"/>
              </a:lnSpc>
            </a:pPr>
            <a:r>
              <a:rPr lang="zh-CN" altLang="en-US" dirty="0"/>
              <a:t>语句格式</a:t>
            </a:r>
            <a:endParaRPr lang="zh-CN" altLang="en-US" dirty="0"/>
          </a:p>
          <a:p>
            <a:pPr eaLnBrk="1" hangingPunct="1">
              <a:lnSpc>
                <a:spcPct val="90000"/>
              </a:lnSpc>
              <a:buNone/>
            </a:pPr>
            <a:r>
              <a:rPr lang="zh-CN" altLang="en-US" dirty="0"/>
              <a:t>   </a:t>
            </a:r>
            <a:r>
              <a:rPr lang="en-US" altLang="zh-CN" sz="2400" dirty="0"/>
              <a:t>UPDATE  &lt;</a:t>
            </a:r>
            <a:r>
              <a:rPr lang="zh-CN" altLang="en-US" sz="2400" dirty="0"/>
              <a:t>表名</a:t>
            </a:r>
            <a:r>
              <a:rPr lang="en-US" altLang="zh-CN" sz="2400" dirty="0"/>
              <a:t>&gt;</a:t>
            </a:r>
            <a:endParaRPr lang="en-US" altLang="zh-CN" sz="2400" dirty="0"/>
          </a:p>
          <a:p>
            <a:pPr eaLnBrk="1" hangingPunct="1">
              <a:lnSpc>
                <a:spcPct val="90000"/>
              </a:lnSpc>
              <a:buNone/>
            </a:pPr>
            <a:r>
              <a:rPr lang="en-US" altLang="zh-CN" sz="2400" dirty="0"/>
              <a:t>    SET  &lt;</a:t>
            </a:r>
            <a:r>
              <a:rPr lang="zh-CN" altLang="en-US" sz="2400" dirty="0"/>
              <a:t>列名</a:t>
            </a:r>
            <a:r>
              <a:rPr lang="en-US" altLang="zh-CN" sz="2400" dirty="0"/>
              <a:t>&gt;=&lt;</a:t>
            </a:r>
            <a:r>
              <a:rPr lang="zh-CN" altLang="en-US" sz="2400" dirty="0"/>
              <a:t>表达式</a:t>
            </a:r>
            <a:r>
              <a:rPr lang="en-US" altLang="zh-CN" sz="2400" dirty="0"/>
              <a:t>&gt;[,&lt;</a:t>
            </a:r>
            <a:r>
              <a:rPr lang="zh-CN" altLang="en-US" sz="2400" dirty="0"/>
              <a:t>列名</a:t>
            </a:r>
            <a:r>
              <a:rPr lang="en-US" altLang="zh-CN" sz="2400" dirty="0"/>
              <a:t>&gt;=&lt;</a:t>
            </a:r>
            <a:r>
              <a:rPr lang="zh-CN" altLang="en-US" sz="2400" dirty="0"/>
              <a:t>表达式</a:t>
            </a:r>
            <a:r>
              <a:rPr lang="en-US" altLang="zh-CN" sz="2400" dirty="0"/>
              <a:t>&gt;]…</a:t>
            </a:r>
            <a:endParaRPr lang="en-US" altLang="zh-CN" sz="2400" dirty="0"/>
          </a:p>
          <a:p>
            <a:pPr eaLnBrk="1" hangingPunct="1">
              <a:lnSpc>
                <a:spcPct val="90000"/>
              </a:lnSpc>
              <a:buNone/>
            </a:pPr>
            <a:r>
              <a:rPr lang="en-US" altLang="zh-CN" sz="2400" dirty="0"/>
              <a:t>    [WHERE &lt;</a:t>
            </a:r>
            <a:r>
              <a:rPr lang="zh-CN" altLang="en-US" sz="2400" dirty="0"/>
              <a:t>条件</a:t>
            </a:r>
            <a:r>
              <a:rPr lang="en-US" altLang="zh-CN" sz="2400" dirty="0"/>
              <a:t>&gt;]</a:t>
            </a:r>
            <a:r>
              <a:rPr lang="zh-CN" altLang="en-US" sz="2400" dirty="0"/>
              <a:t>;</a:t>
            </a:r>
            <a:endParaRPr lang="zh-CN" altLang="en-US" sz="2400" dirty="0"/>
          </a:p>
          <a:p>
            <a:pPr lvl="1">
              <a:lnSpc>
                <a:spcPct val="90000"/>
              </a:lnSpc>
              <a:buNone/>
            </a:pPr>
            <a:endParaRPr lang="zh-CN" altLang="en-US" dirty="0"/>
          </a:p>
          <a:p>
            <a:pPr eaLnBrk="1" hangingPunct="1">
              <a:lnSpc>
                <a:spcPct val="90000"/>
              </a:lnSpc>
            </a:pPr>
            <a:r>
              <a:rPr lang="zh-CN" altLang="en-US" dirty="0"/>
              <a:t>功能</a:t>
            </a:r>
            <a:endParaRPr lang="zh-CN" altLang="en-US" dirty="0"/>
          </a:p>
          <a:p>
            <a:pPr lvl="1">
              <a:lnSpc>
                <a:spcPct val="110000"/>
              </a:lnSpc>
            </a:pPr>
            <a:r>
              <a:rPr lang="zh-CN" altLang="en-US" dirty="0"/>
              <a:t>修改指定表中满足</a:t>
            </a:r>
            <a:r>
              <a:rPr lang="en-US" altLang="zh-CN" dirty="0"/>
              <a:t>WHERE</a:t>
            </a:r>
            <a:r>
              <a:rPr lang="zh-CN" altLang="en-US" dirty="0"/>
              <a:t>子句条件的元组</a:t>
            </a:r>
            <a:endParaRPr lang="en-US" altLang="zh-CN" dirty="0"/>
          </a:p>
          <a:p>
            <a:pPr lvl="1">
              <a:lnSpc>
                <a:spcPct val="110000"/>
              </a:lnSpc>
            </a:pPr>
            <a:r>
              <a:rPr lang="en-US" altLang="zh-CN" dirty="0"/>
              <a:t>SET</a:t>
            </a:r>
            <a:r>
              <a:rPr lang="zh-CN" altLang="en-US" dirty="0"/>
              <a:t>子句给出</a:t>
            </a:r>
            <a:r>
              <a:rPr lang="en-US" altLang="zh-CN" dirty="0"/>
              <a:t>&lt;</a:t>
            </a:r>
            <a:r>
              <a:rPr lang="zh-CN" altLang="en-US" dirty="0"/>
              <a:t>表达式</a:t>
            </a:r>
            <a:r>
              <a:rPr lang="en-US" altLang="zh-CN" dirty="0"/>
              <a:t>&gt;</a:t>
            </a:r>
            <a:r>
              <a:rPr lang="zh-CN" altLang="en-US" dirty="0"/>
              <a:t>的值用于取代相应的属性列</a:t>
            </a:r>
            <a:endParaRPr lang="en-US" altLang="zh-CN" dirty="0"/>
          </a:p>
          <a:p>
            <a:pPr lvl="1">
              <a:lnSpc>
                <a:spcPct val="110000"/>
              </a:lnSpc>
            </a:pPr>
            <a:r>
              <a:rPr lang="zh-CN" altLang="en-US" dirty="0"/>
              <a:t>如果省略</a:t>
            </a:r>
            <a:r>
              <a:rPr lang="en-US" altLang="zh-CN" dirty="0"/>
              <a:t>WHERE</a:t>
            </a:r>
            <a:r>
              <a:rPr lang="zh-CN" altLang="en-US" dirty="0"/>
              <a:t>子句，表示要修改表中的所有元组</a:t>
            </a:r>
            <a:endParaRPr lang="en-US" altLang="zh-CN" dirty="0"/>
          </a:p>
          <a:p>
            <a:pPr lvl="1">
              <a:lnSpc>
                <a:spcPct val="110000"/>
              </a:lnSpc>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p>
            <a:pPr eaLnBrk="1" hangingPunct="1"/>
            <a:r>
              <a:rPr lang="zh-CN" altLang="en-US" sz="3600" dirty="0"/>
              <a:t>修改数据（续）</a:t>
            </a:r>
            <a:endParaRPr lang="zh-CN" altLang="en-US" sz="3600" dirty="0"/>
          </a:p>
        </p:txBody>
      </p:sp>
      <p:sp>
        <p:nvSpPr>
          <p:cNvPr id="18434" name="Rectangle 3"/>
          <p:cNvSpPr>
            <a:spLocks noGrp="1"/>
          </p:cNvSpPr>
          <p:nvPr>
            <p:ph type="body"/>
          </p:nvPr>
        </p:nvSpPr>
        <p:spPr>
          <a:xfrm>
            <a:off x="457200" y="1482725"/>
            <a:ext cx="8229600" cy="4854575"/>
          </a:xfrm>
          <a:ln/>
        </p:spPr>
        <p:txBody>
          <a:bodyPr vert="horz" wrap="square" lIns="91440" tIns="45720" rIns="91440" bIns="45720" anchor="t"/>
          <a:p>
            <a:pPr eaLnBrk="1" hangingPunct="1">
              <a:lnSpc>
                <a:spcPct val="150000"/>
              </a:lnSpc>
            </a:pPr>
            <a:r>
              <a:rPr lang="zh-CN" altLang="en-US" dirty="0"/>
              <a:t>三种修改方式</a:t>
            </a:r>
            <a:endParaRPr lang="zh-CN" altLang="en-US" dirty="0"/>
          </a:p>
          <a:p>
            <a:pPr lvl="1" eaLnBrk="1" hangingPunct="1">
              <a:lnSpc>
                <a:spcPct val="150000"/>
              </a:lnSpc>
            </a:pPr>
            <a:r>
              <a:rPr lang="zh-CN" altLang="en-US" dirty="0"/>
              <a:t>修改某一个元组的值</a:t>
            </a:r>
            <a:endParaRPr lang="zh-CN" altLang="en-US" dirty="0"/>
          </a:p>
          <a:p>
            <a:pPr lvl="1" eaLnBrk="1" hangingPunct="1">
              <a:lnSpc>
                <a:spcPct val="150000"/>
              </a:lnSpc>
            </a:pPr>
            <a:r>
              <a:rPr lang="en-US" altLang="zh-CN" dirty="0"/>
              <a:t> </a:t>
            </a:r>
            <a:r>
              <a:rPr lang="zh-CN" altLang="en-US" dirty="0"/>
              <a:t>修改多个元组的值</a:t>
            </a:r>
            <a:endParaRPr lang="zh-CN" altLang="en-US" dirty="0"/>
          </a:p>
          <a:p>
            <a:pPr lvl="1" eaLnBrk="1" hangingPunct="1">
              <a:lnSpc>
                <a:spcPct val="150000"/>
              </a:lnSpc>
            </a:pPr>
            <a:r>
              <a:rPr lang="en-US" altLang="zh-CN" dirty="0"/>
              <a:t> </a:t>
            </a:r>
            <a:r>
              <a:rPr lang="zh-CN" altLang="en-US" dirty="0"/>
              <a:t>带子查询的修改语句</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ln/>
        </p:spPr>
        <p:txBody>
          <a:bodyPr vert="horz" wrap="square" lIns="91440" tIns="45720" rIns="91440" bIns="45720" anchor="ctr"/>
          <a:p>
            <a:pPr eaLnBrk="1" hangingPunct="1"/>
            <a:r>
              <a:rPr lang="en-US" altLang="zh-CN" sz="3600" dirty="0"/>
              <a:t>1</a:t>
            </a:r>
            <a:r>
              <a:rPr lang="zh-CN" altLang="en-US" sz="3600" dirty="0"/>
              <a:t>. 修改某一个元组的值</a:t>
            </a:r>
            <a:endParaRPr lang="zh-CN" altLang="en-US" sz="3600" dirty="0"/>
          </a:p>
        </p:txBody>
      </p:sp>
      <p:sp>
        <p:nvSpPr>
          <p:cNvPr id="19458" name="Rectangle 3"/>
          <p:cNvSpPr>
            <a:spLocks noGrp="1"/>
          </p:cNvSpPr>
          <p:nvPr>
            <p:ph type="body"/>
          </p:nvPr>
        </p:nvSpPr>
        <p:spPr>
          <a:ln/>
        </p:spPr>
        <p:txBody>
          <a:bodyPr vert="horz" wrap="square" lIns="91440" tIns="45720" rIns="91440" bIns="45720" anchor="t"/>
          <a:p>
            <a:pPr algn="just" eaLnBrk="1" hangingPunct="1">
              <a:lnSpc>
                <a:spcPct val="150000"/>
              </a:lnSpc>
              <a:buNone/>
            </a:pPr>
            <a:r>
              <a:rPr lang="en-US" altLang="zh-CN" sz="2400" dirty="0"/>
              <a:t>    [</a:t>
            </a:r>
            <a:r>
              <a:rPr lang="zh-CN" altLang="en-US" sz="2400" dirty="0">
                <a:ea typeface="黑体" panose="02010609060101010101" pitchFamily="49" charset="-122"/>
              </a:rPr>
              <a:t>例</a:t>
            </a:r>
            <a:r>
              <a:rPr lang="en-US" altLang="zh-CN" sz="2400" dirty="0"/>
              <a:t>3.73]  </a:t>
            </a:r>
            <a:r>
              <a:rPr lang="zh-CN" altLang="en-US" sz="2400" dirty="0"/>
              <a:t>将学生</a:t>
            </a:r>
            <a:r>
              <a:rPr lang="en-US" altLang="zh-CN" sz="2400" dirty="0"/>
              <a:t>201215121</a:t>
            </a:r>
            <a:r>
              <a:rPr lang="zh-CN" altLang="en-US" sz="2400" dirty="0"/>
              <a:t>的年龄改为</a:t>
            </a:r>
            <a:r>
              <a:rPr lang="en-US" altLang="zh-CN" sz="2400" dirty="0"/>
              <a:t>22</a:t>
            </a:r>
            <a:r>
              <a:rPr lang="zh-CN" altLang="en-US" sz="2400" dirty="0"/>
              <a:t>岁</a:t>
            </a:r>
            <a:endParaRPr lang="zh-CN" altLang="en-US" sz="2400" dirty="0"/>
          </a:p>
          <a:p>
            <a:pPr algn="just" eaLnBrk="1" hangingPunct="1">
              <a:lnSpc>
                <a:spcPct val="150000"/>
              </a:lnSpc>
              <a:buNone/>
            </a:pPr>
            <a:endParaRPr lang="zh-CN" altLang="en-US" sz="2400" dirty="0"/>
          </a:p>
          <a:p>
            <a:pPr algn="just" eaLnBrk="1" hangingPunct="1">
              <a:lnSpc>
                <a:spcPct val="150000"/>
              </a:lnSpc>
              <a:buNone/>
            </a:pPr>
            <a:r>
              <a:rPr lang="zh-CN" altLang="en-US" sz="2400" dirty="0"/>
              <a:t>         </a:t>
            </a:r>
            <a:r>
              <a:rPr lang="en-US" altLang="zh-CN" sz="2400" dirty="0"/>
              <a:t>UPDATE  Student</a:t>
            </a:r>
            <a:endParaRPr lang="en-US" altLang="zh-CN" sz="2400" dirty="0"/>
          </a:p>
          <a:p>
            <a:pPr algn="just" eaLnBrk="1" hangingPunct="1">
              <a:lnSpc>
                <a:spcPct val="150000"/>
              </a:lnSpc>
              <a:buNone/>
            </a:pPr>
            <a:r>
              <a:rPr lang="en-US" altLang="zh-CN" sz="2400" dirty="0"/>
              <a:t>         SET Sage=22</a:t>
            </a:r>
            <a:endParaRPr lang="en-US" altLang="zh-CN" sz="2400" dirty="0"/>
          </a:p>
          <a:p>
            <a:pPr algn="just" eaLnBrk="1" hangingPunct="1">
              <a:lnSpc>
                <a:spcPct val="150000"/>
              </a:lnSpc>
              <a:buNone/>
            </a:pPr>
            <a:r>
              <a:rPr lang="en-US" altLang="zh-CN" sz="2400" dirty="0"/>
              <a:t>         WHERE  Sno=' 201215121 '</a:t>
            </a:r>
            <a:r>
              <a:rPr lang="zh-CN" altLang="en-US" sz="2400" dirty="0"/>
              <a:t>;</a:t>
            </a:r>
            <a:r>
              <a:rPr lang="zh-CN" altLang="en-US" dirty="0"/>
              <a:t> </a:t>
            </a:r>
            <a:endParaRPr lang="zh-CN" altLang="en-US" dirty="0"/>
          </a:p>
          <a:p>
            <a:pPr eaLnBrk="1" hangingPunct="1">
              <a:lnSpc>
                <a:spcPct val="120000"/>
              </a:lnSpc>
            </a:pPr>
            <a:endParaRPr lang="en-US" altLang="zh-C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修改多个元组的值</a:t>
            </a:r>
            <a:endParaRPr lang="zh-CN" altLang="en-US" sz="3600" dirty="0"/>
          </a:p>
        </p:txBody>
      </p:sp>
      <p:sp>
        <p:nvSpPr>
          <p:cNvPr id="20482" name="Rectangle 3"/>
          <p:cNvSpPr>
            <a:spLocks noGrp="1"/>
          </p:cNvSpPr>
          <p:nvPr>
            <p:ph type="body"/>
          </p:nvPr>
        </p:nvSpPr>
        <p:spPr>
          <a:ln/>
        </p:spPr>
        <p:txBody>
          <a:bodyPr vert="horz" wrap="square" lIns="91440" tIns="45720" rIns="91440" bIns="45720" anchor="t"/>
          <a:p>
            <a:pPr algn="just" eaLnBrk="1" hangingPunct="1">
              <a:buNone/>
            </a:pPr>
            <a:r>
              <a:rPr lang="en-US" altLang="zh-CN" sz="1800" dirty="0">
                <a:ea typeface="黑体" panose="02010609060101010101" pitchFamily="49" charset="-122"/>
              </a:rPr>
              <a:t>      </a:t>
            </a:r>
            <a:r>
              <a:rPr lang="en-US" altLang="zh-CN" sz="2400" dirty="0"/>
              <a:t>[</a:t>
            </a:r>
            <a:r>
              <a:rPr lang="zh-CN" altLang="en-US" sz="2400" dirty="0">
                <a:ea typeface="黑体" panose="02010609060101010101" pitchFamily="49" charset="-122"/>
              </a:rPr>
              <a:t>例</a:t>
            </a:r>
            <a:r>
              <a:rPr lang="en-US" altLang="zh-CN" sz="2400" dirty="0"/>
              <a:t>3.74]  </a:t>
            </a:r>
            <a:r>
              <a:rPr lang="zh-CN" altLang="en-US" sz="2400" dirty="0"/>
              <a:t>将所有学生的年龄增加</a:t>
            </a:r>
            <a:r>
              <a:rPr lang="en-US" altLang="zh-CN" sz="2400" dirty="0"/>
              <a:t>1</a:t>
            </a:r>
            <a:r>
              <a:rPr lang="zh-CN" altLang="en-US" sz="2400" dirty="0"/>
              <a:t>岁。</a:t>
            </a:r>
            <a:endParaRPr lang="zh-CN" altLang="en-US" sz="2400" dirty="0"/>
          </a:p>
          <a:p>
            <a:pPr algn="just" eaLnBrk="1" hangingPunct="1">
              <a:lnSpc>
                <a:spcPct val="170000"/>
              </a:lnSpc>
              <a:buNone/>
            </a:pPr>
            <a:r>
              <a:rPr lang="zh-CN" altLang="en-US" sz="2400" dirty="0"/>
              <a:t>         </a:t>
            </a:r>
            <a:endParaRPr lang="zh-CN" altLang="en-US" sz="2400" dirty="0"/>
          </a:p>
          <a:p>
            <a:pPr algn="just" eaLnBrk="1" hangingPunct="1">
              <a:lnSpc>
                <a:spcPct val="170000"/>
              </a:lnSpc>
              <a:buNone/>
            </a:pPr>
            <a:r>
              <a:rPr lang="zh-CN" altLang="en-US" sz="2400" dirty="0"/>
              <a:t>	    	 	</a:t>
            </a:r>
            <a:r>
              <a:rPr lang="en-US" altLang="zh-CN" sz="2400" dirty="0"/>
              <a:t>UPDATE Student</a:t>
            </a:r>
            <a:endParaRPr lang="en-US" altLang="zh-CN" sz="2400" dirty="0"/>
          </a:p>
          <a:p>
            <a:pPr algn="just" eaLnBrk="1" hangingPunct="1">
              <a:lnSpc>
                <a:spcPct val="170000"/>
              </a:lnSpc>
              <a:buNone/>
            </a:pPr>
            <a:r>
              <a:rPr lang="en-US" altLang="zh-CN" sz="2400" dirty="0"/>
              <a:t>         </a:t>
            </a:r>
            <a:r>
              <a:rPr lang="zh-CN" altLang="en-US" sz="2400" dirty="0"/>
              <a:t>		</a:t>
            </a:r>
            <a:r>
              <a:rPr lang="en-US" altLang="zh-CN" sz="2400" dirty="0"/>
              <a:t>SET Sage= Sage+1</a:t>
            </a:r>
            <a:r>
              <a:rPr lang="zh-CN" altLang="en-US" sz="2400" dirty="0"/>
              <a:t>;</a:t>
            </a:r>
            <a:endParaRPr lang="zh-CN" altLang="en-US" sz="2400" dirty="0"/>
          </a:p>
          <a:p>
            <a:pPr algn="just" eaLnBrk="1" hangingPunct="1">
              <a:buNone/>
            </a:pPr>
            <a:endParaRPr lang="zh-CN" altLang="en-US" sz="2400" dirty="0"/>
          </a:p>
          <a:p>
            <a:pPr algn="just" eaLnBrk="1" hangingPunct="1">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带子查询的修改语句</a:t>
            </a:r>
            <a:endParaRPr lang="zh-CN" altLang="en-US" sz="3600" dirty="0"/>
          </a:p>
        </p:txBody>
      </p:sp>
      <p:sp>
        <p:nvSpPr>
          <p:cNvPr id="21506" name="Rectangle 3"/>
          <p:cNvSpPr>
            <a:spLocks noGrp="1"/>
          </p:cNvSpPr>
          <p:nvPr>
            <p:ph type="body"/>
          </p:nvPr>
        </p:nvSpPr>
        <p:spPr>
          <a:xfrm>
            <a:off x="457200" y="1341438"/>
            <a:ext cx="7772400" cy="4114800"/>
          </a:xfrm>
          <a:ln/>
        </p:spPr>
        <p:txBody>
          <a:bodyPr vert="horz" wrap="square" lIns="91440" tIns="45720" rIns="91440" bIns="45720" anchor="t"/>
          <a:p>
            <a:pPr algn="just" eaLnBrk="1" hangingPunct="1">
              <a:buNone/>
            </a:pPr>
            <a:r>
              <a:rPr lang="en-US" altLang="zh-CN" sz="2400" dirty="0"/>
              <a:t>   [</a:t>
            </a:r>
            <a:r>
              <a:rPr lang="zh-CN" altLang="en-US" sz="2400" dirty="0">
                <a:ea typeface="黑体" panose="02010609060101010101" pitchFamily="49" charset="-122"/>
              </a:rPr>
              <a:t>例</a:t>
            </a:r>
            <a:r>
              <a:rPr lang="en-US" altLang="zh-CN" sz="2400" dirty="0">
                <a:ea typeface="黑体" panose="02010609060101010101" pitchFamily="49" charset="-122"/>
              </a:rPr>
              <a:t>3.75</a:t>
            </a:r>
            <a:r>
              <a:rPr lang="en-US" altLang="zh-CN" sz="2400" dirty="0"/>
              <a:t>]  </a:t>
            </a:r>
            <a:r>
              <a:rPr lang="zh-CN" altLang="en-US" sz="2400" dirty="0"/>
              <a:t>将计算机科学系全体学生的成绩置零。</a:t>
            </a:r>
            <a:endParaRPr lang="zh-CN" altLang="en-US" sz="2400" dirty="0"/>
          </a:p>
          <a:p>
            <a:pPr>
              <a:buNone/>
            </a:pPr>
            <a:r>
              <a:rPr lang="zh-CN" altLang="en-US" sz="2400" dirty="0"/>
              <a:t>        </a:t>
            </a:r>
            <a:r>
              <a:rPr lang="en-US" altLang="zh-CN" sz="2400" dirty="0"/>
              <a:t>UPDATE SC</a:t>
            </a:r>
            <a:endParaRPr lang="zh-CN" altLang="en-US" sz="2400" dirty="0"/>
          </a:p>
          <a:p>
            <a:pPr>
              <a:buNone/>
            </a:pPr>
            <a:r>
              <a:rPr lang="en-US" altLang="zh-CN" sz="2400" dirty="0"/>
              <a:t>        SET     Grade=0</a:t>
            </a:r>
            <a:endParaRPr lang="zh-CN" altLang="en-US" sz="2400" dirty="0"/>
          </a:p>
          <a:p>
            <a:pPr>
              <a:buNone/>
            </a:pPr>
            <a:r>
              <a:rPr lang="en-US" altLang="zh-CN" sz="2400" dirty="0"/>
              <a:t>        WHERE Sno  IN</a:t>
            </a:r>
            <a:endParaRPr lang="zh-CN" altLang="en-US" sz="2400" dirty="0"/>
          </a:p>
          <a:p>
            <a:pPr>
              <a:buNone/>
            </a:pPr>
            <a:r>
              <a:rPr lang="en-US" altLang="zh-CN" sz="2400" dirty="0"/>
              <a:t>               </a:t>
            </a:r>
            <a:r>
              <a:rPr lang="zh-CN" altLang="en-US" sz="2400" dirty="0"/>
              <a:t>(</a:t>
            </a:r>
            <a:r>
              <a:rPr lang="en-US" altLang="zh-CN" sz="2400" dirty="0"/>
              <a:t>SELETE Sno</a:t>
            </a:r>
            <a:endParaRPr lang="zh-CN" altLang="en-US" sz="2400" dirty="0"/>
          </a:p>
          <a:p>
            <a:pPr>
              <a:buNone/>
            </a:pPr>
            <a:r>
              <a:rPr lang="en-US" altLang="zh-CN" sz="2400" dirty="0"/>
              <a:t>                FROM     Student</a:t>
            </a:r>
            <a:endParaRPr lang="zh-CN" altLang="en-US" sz="2400" dirty="0"/>
          </a:p>
          <a:p>
            <a:pPr>
              <a:buNone/>
            </a:pPr>
            <a:r>
              <a:rPr lang="en-US" altLang="zh-CN" sz="2400" dirty="0"/>
              <a:t>                WHERE  Sdept= 'CS' </a:t>
            </a:r>
            <a:r>
              <a:rPr lang="zh-CN" altLang="en-US" sz="2400" dirty="0"/>
              <a:t>);</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4098" name="Rectangle 3"/>
          <p:cNvSpPr>
            <a:spLocks noGrp="1"/>
          </p:cNvSpPr>
          <p:nvPr>
            <p:ph type="body"/>
          </p:nvPr>
        </p:nvSpPr>
        <p:spPr>
          <a:xfrm>
            <a:off x="971550" y="1196975"/>
            <a:ext cx="6508750" cy="4608513"/>
          </a:xfrm>
          <a:ln/>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solidFill>
                  <a:srgbClr val="0066FF"/>
                </a:solidFill>
              </a:rPr>
              <a:t>3.5 </a:t>
            </a:r>
            <a:r>
              <a:rPr lang="zh-CN" altLang="en-US" dirty="0">
                <a:solidFill>
                  <a:srgbClr val="0066FF"/>
                </a:solidFill>
              </a:rPr>
              <a:t>数据更新</a:t>
            </a:r>
            <a:endParaRPr lang="zh-CN" altLang="en-US" sz="3200" dirty="0">
              <a:solidFill>
                <a:srgbClr val="0066FF"/>
              </a:solidFill>
            </a:endParaRPr>
          </a:p>
          <a:p>
            <a:pPr algn="just" eaLnBrk="1" hangingPunct="1">
              <a:lnSpc>
                <a:spcPct val="130000"/>
              </a:lnSpc>
              <a:buNone/>
            </a:pPr>
            <a:r>
              <a:rPr lang="en-US" altLang="zh-CN" dirty="0"/>
              <a:t>3.6 </a:t>
            </a:r>
            <a:r>
              <a:rPr lang="zh-CN" altLang="en-US" dirty="0"/>
              <a:t>空值的处理</a:t>
            </a:r>
            <a:endParaRPr lang="zh-CN" altLang="en-US" sz="3200" dirty="0">
              <a:solidFill>
                <a:schemeClr val="tx2"/>
              </a:solidFill>
            </a:endParaRPr>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p>
            <a:pPr eaLnBrk="1" hangingPunct="1"/>
            <a:r>
              <a:rPr lang="zh-CN" altLang="en-US" sz="3600" dirty="0"/>
              <a:t>修改数据（续）</a:t>
            </a:r>
            <a:endParaRPr lang="zh-CN" altLang="en-US" sz="3600" dirty="0"/>
          </a:p>
        </p:txBody>
      </p:sp>
      <p:sp>
        <p:nvSpPr>
          <p:cNvPr id="22530" name="Rectangle 3"/>
          <p:cNvSpPr>
            <a:spLocks noGrp="1"/>
          </p:cNvSpPr>
          <p:nvPr>
            <p:ph type="body"/>
          </p:nvPr>
        </p:nvSpPr>
        <p:spPr>
          <a:xfrm>
            <a:off x="457200" y="1166813"/>
            <a:ext cx="8229600" cy="4854575"/>
          </a:xfrm>
          <a:ln/>
        </p:spPr>
        <p:txBody>
          <a:bodyPr vert="horz" wrap="square" lIns="91440" tIns="45720" rIns="91440" bIns="45720" anchor="t"/>
          <a:p>
            <a:pPr eaLnBrk="1" hangingPunct="1">
              <a:lnSpc>
                <a:spcPct val="130000"/>
              </a:lnSpc>
            </a:pPr>
            <a:r>
              <a:rPr lang="zh-CN" altLang="en-US" dirty="0"/>
              <a:t>关系数据库管理系统在执行修改语句时会检查修改操作是否破坏表上已定义的完整性规则</a:t>
            </a:r>
            <a:endParaRPr lang="zh-CN" altLang="en-US" dirty="0"/>
          </a:p>
          <a:p>
            <a:pPr lvl="1">
              <a:lnSpc>
                <a:spcPct val="130000"/>
              </a:lnSpc>
            </a:pPr>
            <a:r>
              <a:rPr lang="zh-CN" altLang="en-US" dirty="0"/>
              <a:t>实体完整性</a:t>
            </a:r>
            <a:endParaRPr lang="zh-CN" altLang="en-US" dirty="0"/>
          </a:p>
          <a:p>
            <a:pPr lvl="1">
              <a:lnSpc>
                <a:spcPct val="130000"/>
              </a:lnSpc>
            </a:pPr>
            <a:r>
              <a:rPr lang="zh-CN" altLang="en-US" dirty="0"/>
              <a:t>主码不允许修改</a:t>
            </a:r>
            <a:endParaRPr lang="zh-CN" altLang="en-US" dirty="0"/>
          </a:p>
          <a:p>
            <a:pPr lvl="1">
              <a:lnSpc>
                <a:spcPct val="130000"/>
              </a:lnSpc>
            </a:pPr>
            <a:r>
              <a:rPr lang="zh-CN" altLang="en-US" dirty="0"/>
              <a:t>用户定义的完整性</a:t>
            </a:r>
            <a:endParaRPr lang="zh-CN" altLang="en-US" dirty="0"/>
          </a:p>
          <a:p>
            <a:pPr lvl="2">
              <a:lnSpc>
                <a:spcPct val="130000"/>
              </a:lnSpc>
              <a:buSzPct val="87000"/>
              <a:buFont typeface="Wingdings" panose="05000000000000000000" pitchFamily="2" charset="2"/>
              <a:buChar char="l"/>
            </a:pPr>
            <a:r>
              <a:rPr lang="zh-CN" altLang="en-US" sz="2200" dirty="0"/>
              <a:t> </a:t>
            </a:r>
            <a:r>
              <a:rPr lang="en-US" altLang="zh-CN" sz="2200" dirty="0"/>
              <a:t>NOT NULL</a:t>
            </a:r>
            <a:r>
              <a:rPr lang="zh-CN" altLang="en-US" sz="2200" dirty="0"/>
              <a:t>约束</a:t>
            </a:r>
            <a:endParaRPr lang="zh-CN" altLang="en-US" sz="2200" dirty="0"/>
          </a:p>
          <a:p>
            <a:pPr lvl="2">
              <a:lnSpc>
                <a:spcPct val="130000"/>
              </a:lnSpc>
              <a:buSzPct val="87000"/>
              <a:buFont typeface="Wingdings" panose="05000000000000000000" pitchFamily="2" charset="2"/>
              <a:buChar char="l"/>
            </a:pPr>
            <a:r>
              <a:rPr lang="zh-CN" altLang="en-US" sz="2200" dirty="0"/>
              <a:t> </a:t>
            </a:r>
            <a:r>
              <a:rPr lang="en-US" altLang="zh-CN" sz="2200" dirty="0"/>
              <a:t>UNIQUE</a:t>
            </a:r>
            <a:r>
              <a:rPr lang="zh-CN" altLang="en-US" sz="2200" dirty="0"/>
              <a:t>约束</a:t>
            </a:r>
            <a:endParaRPr lang="zh-CN" altLang="en-US" sz="2200" dirty="0"/>
          </a:p>
          <a:p>
            <a:pPr lvl="2">
              <a:lnSpc>
                <a:spcPct val="130000"/>
              </a:lnSpc>
              <a:buSzPct val="87000"/>
              <a:buFont typeface="Wingdings" panose="05000000000000000000" pitchFamily="2" charset="2"/>
              <a:buChar char="l"/>
            </a:pPr>
            <a:r>
              <a:rPr lang="zh-CN" altLang="en-US" sz="2200" dirty="0"/>
              <a:t> 值域约束</a:t>
            </a:r>
            <a:endParaRPr lang="zh-CN" alt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p>
            <a:pPr eaLnBrk="1" hangingPunct="1"/>
            <a:r>
              <a:rPr lang="en-US" altLang="zh-CN" sz="3600" dirty="0"/>
              <a:t>3.5  </a:t>
            </a:r>
            <a:r>
              <a:rPr lang="zh-CN" altLang="en-US" sz="3600" dirty="0"/>
              <a:t>数据更新 </a:t>
            </a:r>
            <a:endParaRPr lang="zh-CN" altLang="en-US" sz="3600" dirty="0"/>
          </a:p>
        </p:txBody>
      </p:sp>
      <p:sp>
        <p:nvSpPr>
          <p:cNvPr id="23554" name="Rectangle 3"/>
          <p:cNvSpPr>
            <a:spLocks noGrp="1"/>
          </p:cNvSpPr>
          <p:nvPr>
            <p:ph type="body"/>
          </p:nvPr>
        </p:nvSpPr>
        <p:spPr>
          <a:xfrm>
            <a:off x="539750" y="1412875"/>
            <a:ext cx="7570788" cy="4856163"/>
          </a:xfrm>
          <a:ln/>
        </p:spPr>
        <p:txBody>
          <a:bodyPr vert="horz" wrap="square" lIns="91440" tIns="45720" rIns="91440" bIns="45720" anchor="t"/>
          <a:p>
            <a:pPr algn="just" eaLnBrk="1" hangingPunct="1">
              <a:lnSpc>
                <a:spcPct val="200000"/>
              </a:lnSpc>
              <a:buNone/>
            </a:pPr>
            <a:r>
              <a:rPr lang="en-US" altLang="zh-CN" dirty="0"/>
              <a:t>3.5.1  </a:t>
            </a:r>
            <a:r>
              <a:rPr lang="zh-CN" altLang="en-US" dirty="0"/>
              <a:t>插入数据</a:t>
            </a:r>
            <a:endParaRPr lang="zh-CN" altLang="en-US" dirty="0"/>
          </a:p>
          <a:p>
            <a:pPr algn="just" eaLnBrk="1" hangingPunct="1">
              <a:lnSpc>
                <a:spcPct val="200000"/>
              </a:lnSpc>
              <a:buNone/>
            </a:pPr>
            <a:r>
              <a:rPr lang="en-US" altLang="zh-CN" dirty="0"/>
              <a:t>3.5.2  </a:t>
            </a:r>
            <a:r>
              <a:rPr lang="zh-CN" altLang="en-US" dirty="0"/>
              <a:t>修改数据</a:t>
            </a:r>
            <a:endParaRPr lang="zh-CN" altLang="en-US" dirty="0"/>
          </a:p>
          <a:p>
            <a:pPr eaLnBrk="1" hangingPunct="1">
              <a:lnSpc>
                <a:spcPct val="200000"/>
              </a:lnSpc>
              <a:buNone/>
            </a:pPr>
            <a:r>
              <a:rPr lang="en-US" altLang="zh-CN" dirty="0">
                <a:solidFill>
                  <a:srgbClr val="00B050"/>
                </a:solidFill>
              </a:rPr>
              <a:t>3.5.3  </a:t>
            </a:r>
            <a:r>
              <a:rPr lang="zh-CN" altLang="en-US" dirty="0">
                <a:solidFill>
                  <a:srgbClr val="00B050"/>
                </a:solidFill>
              </a:rPr>
              <a:t>删除数据 </a:t>
            </a:r>
            <a:endParaRPr lang="zh-CN" altLang="en-US"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p>
            <a:pPr eaLnBrk="1" hangingPunct="1"/>
            <a:r>
              <a:rPr lang="en-US" altLang="zh-CN" sz="3600" dirty="0">
                <a:ea typeface="黑体" panose="02010609060101010101" pitchFamily="49" charset="-122"/>
              </a:rPr>
              <a:t>3.5.3  </a:t>
            </a:r>
            <a:r>
              <a:rPr lang="zh-CN" altLang="en-US" sz="3600" dirty="0"/>
              <a:t>删除数据</a:t>
            </a:r>
            <a:endParaRPr lang="zh-CN" altLang="en-US" sz="3600" dirty="0"/>
          </a:p>
        </p:txBody>
      </p:sp>
      <p:sp>
        <p:nvSpPr>
          <p:cNvPr id="24578" name="Rectangle 3"/>
          <p:cNvSpPr>
            <a:spLocks noGrp="1"/>
          </p:cNvSpPr>
          <p:nvPr>
            <p:ph type="body"/>
          </p:nvPr>
        </p:nvSpPr>
        <p:spPr>
          <a:xfrm>
            <a:off x="698500" y="1098550"/>
            <a:ext cx="7772400" cy="5137150"/>
          </a:xfrm>
          <a:ln/>
        </p:spPr>
        <p:txBody>
          <a:bodyPr vert="horz" wrap="square" lIns="91440" tIns="45720" rIns="91440" bIns="45720" anchor="t"/>
          <a:p>
            <a:pPr algn="just" eaLnBrk="1" hangingPunct="1">
              <a:lnSpc>
                <a:spcPct val="110000"/>
              </a:lnSpc>
            </a:pPr>
            <a:r>
              <a:rPr lang="zh-CN" altLang="en-US" dirty="0"/>
              <a:t>语句格式</a:t>
            </a:r>
            <a:endParaRPr lang="zh-CN" altLang="en-US" dirty="0"/>
          </a:p>
          <a:p>
            <a:pPr algn="just" eaLnBrk="1" hangingPunct="1">
              <a:lnSpc>
                <a:spcPct val="110000"/>
              </a:lnSpc>
              <a:buNone/>
            </a:pPr>
            <a:r>
              <a:rPr lang="zh-CN" altLang="en-US" sz="1800" dirty="0"/>
              <a:t>     </a:t>
            </a:r>
            <a:r>
              <a:rPr lang="zh-CN" altLang="en-US" sz="2400" dirty="0"/>
              <a:t>   </a:t>
            </a:r>
            <a:r>
              <a:rPr lang="en-US" altLang="zh-CN" sz="2400" dirty="0"/>
              <a:t>DELETE</a:t>
            </a:r>
            <a:endParaRPr lang="en-US" altLang="zh-CN" sz="2400" dirty="0"/>
          </a:p>
          <a:p>
            <a:pPr algn="just" eaLnBrk="1" hangingPunct="1">
              <a:lnSpc>
                <a:spcPct val="110000"/>
              </a:lnSpc>
              <a:buNone/>
            </a:pPr>
            <a:r>
              <a:rPr lang="en-US" altLang="zh-CN" sz="2400" dirty="0"/>
              <a:t>       FROM     &lt;</a:t>
            </a:r>
            <a:r>
              <a:rPr lang="zh-CN" altLang="en-US" sz="2400" dirty="0"/>
              <a:t>表名</a:t>
            </a:r>
            <a:r>
              <a:rPr lang="en-US" altLang="zh-CN" sz="2400" dirty="0"/>
              <a:t>&gt;</a:t>
            </a:r>
            <a:endParaRPr lang="en-US" altLang="zh-CN" sz="2400" dirty="0"/>
          </a:p>
          <a:p>
            <a:pPr algn="just" eaLnBrk="1" hangingPunct="1">
              <a:lnSpc>
                <a:spcPct val="110000"/>
              </a:lnSpc>
              <a:buNone/>
            </a:pPr>
            <a:r>
              <a:rPr lang="en-US" altLang="zh-CN" sz="2400" dirty="0"/>
              <a:t>       [WHERE &lt;</a:t>
            </a:r>
            <a:r>
              <a:rPr lang="zh-CN" altLang="en-US" sz="2400" dirty="0"/>
              <a:t>条件</a:t>
            </a:r>
            <a:r>
              <a:rPr lang="en-US" altLang="zh-CN" sz="2400" dirty="0"/>
              <a:t>&gt;]</a:t>
            </a:r>
            <a:r>
              <a:rPr lang="zh-CN" altLang="en-US" sz="2400" dirty="0"/>
              <a:t>;</a:t>
            </a:r>
            <a:endParaRPr lang="zh-CN" altLang="en-US" sz="2400" dirty="0"/>
          </a:p>
          <a:p>
            <a:pPr algn="just" eaLnBrk="1" hangingPunct="1">
              <a:lnSpc>
                <a:spcPct val="110000"/>
              </a:lnSpc>
            </a:pPr>
            <a:r>
              <a:rPr lang="zh-CN" altLang="en-US" dirty="0"/>
              <a:t>功能</a:t>
            </a:r>
            <a:endParaRPr lang="zh-CN" altLang="en-US" dirty="0"/>
          </a:p>
          <a:p>
            <a:pPr lvl="1" algn="just">
              <a:lnSpc>
                <a:spcPct val="110000"/>
              </a:lnSpc>
            </a:pPr>
            <a:r>
              <a:rPr lang="zh-CN" altLang="en-US" dirty="0"/>
              <a:t>删除指定表中满足</a:t>
            </a:r>
            <a:r>
              <a:rPr lang="en-US" altLang="zh-CN" dirty="0"/>
              <a:t>WHERE</a:t>
            </a:r>
            <a:r>
              <a:rPr lang="zh-CN" altLang="en-US" dirty="0"/>
              <a:t>子句条件的元组</a:t>
            </a:r>
            <a:endParaRPr lang="zh-CN" altLang="en-US" dirty="0"/>
          </a:p>
          <a:p>
            <a:pPr algn="just" eaLnBrk="1" hangingPunct="1">
              <a:lnSpc>
                <a:spcPct val="110000"/>
              </a:lnSpc>
            </a:pPr>
            <a:r>
              <a:rPr lang="en-US" altLang="zh-CN" dirty="0"/>
              <a:t>WHERE</a:t>
            </a:r>
            <a:r>
              <a:rPr lang="zh-CN" altLang="en-US" dirty="0"/>
              <a:t>子句</a:t>
            </a:r>
            <a:endParaRPr lang="zh-CN" altLang="en-US" dirty="0"/>
          </a:p>
          <a:p>
            <a:pPr lvl="1" algn="just">
              <a:lnSpc>
                <a:spcPct val="110000"/>
              </a:lnSpc>
            </a:pPr>
            <a:r>
              <a:rPr lang="zh-CN" altLang="en-US" dirty="0"/>
              <a:t>指定要删除的元组</a:t>
            </a:r>
            <a:endParaRPr lang="zh-CN" altLang="en-US" dirty="0"/>
          </a:p>
          <a:p>
            <a:pPr lvl="1" algn="just">
              <a:lnSpc>
                <a:spcPct val="110000"/>
              </a:lnSpc>
            </a:pPr>
            <a:r>
              <a:rPr lang="zh-CN" altLang="en-US" dirty="0"/>
              <a:t>缺省表示要删除表中的全部元组，表的定义仍在字典中</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ln/>
        </p:spPr>
        <p:txBody>
          <a:bodyPr vert="horz" wrap="square" lIns="91440" tIns="45720" rIns="91440" bIns="45720" anchor="ctr"/>
          <a:p>
            <a:pPr eaLnBrk="1" hangingPunct="1"/>
            <a:r>
              <a:rPr lang="zh-CN" altLang="en-US" sz="3600" dirty="0"/>
              <a:t>删除数据（续）</a:t>
            </a:r>
            <a:endParaRPr lang="zh-CN" altLang="en-US" sz="3600" dirty="0"/>
          </a:p>
        </p:txBody>
      </p:sp>
      <p:sp>
        <p:nvSpPr>
          <p:cNvPr id="25602" name="Rectangle 3"/>
          <p:cNvSpPr>
            <a:spLocks noGrp="1"/>
          </p:cNvSpPr>
          <p:nvPr>
            <p:ph type="body"/>
          </p:nvPr>
        </p:nvSpPr>
        <p:spPr>
          <a:xfrm>
            <a:off x="590550" y="1268413"/>
            <a:ext cx="8229600" cy="4854575"/>
          </a:xfrm>
          <a:ln/>
        </p:spPr>
        <p:txBody>
          <a:bodyPr vert="horz" wrap="square" lIns="91440" tIns="45720" rIns="91440" bIns="45720" anchor="t"/>
          <a:p>
            <a:pPr eaLnBrk="1" hangingPunct="1">
              <a:lnSpc>
                <a:spcPct val="120000"/>
              </a:lnSpc>
            </a:pPr>
            <a:r>
              <a:rPr lang="zh-CN" altLang="en-US" dirty="0"/>
              <a:t>三种删除方式</a:t>
            </a:r>
            <a:endParaRPr lang="zh-CN" altLang="en-US" dirty="0"/>
          </a:p>
          <a:p>
            <a:pPr lvl="1">
              <a:lnSpc>
                <a:spcPct val="170000"/>
              </a:lnSpc>
            </a:pPr>
            <a:r>
              <a:rPr lang="zh-CN" altLang="en-US" dirty="0"/>
              <a:t>删除某一个元组的值</a:t>
            </a:r>
            <a:endParaRPr lang="zh-CN" altLang="en-US" dirty="0"/>
          </a:p>
          <a:p>
            <a:pPr lvl="1">
              <a:lnSpc>
                <a:spcPct val="170000"/>
              </a:lnSpc>
            </a:pPr>
            <a:r>
              <a:rPr lang="en-US" altLang="zh-CN" dirty="0"/>
              <a:t> </a:t>
            </a:r>
            <a:r>
              <a:rPr lang="zh-CN" altLang="en-US" dirty="0"/>
              <a:t>删除多个元组的值</a:t>
            </a:r>
            <a:endParaRPr lang="zh-CN" altLang="en-US" dirty="0"/>
          </a:p>
          <a:p>
            <a:pPr lvl="1">
              <a:lnSpc>
                <a:spcPct val="170000"/>
              </a:lnSpc>
            </a:pPr>
            <a:r>
              <a:rPr lang="zh-CN" altLang="en-US" dirty="0"/>
              <a:t>带子查询的删除语句</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删除某一个元组的值</a:t>
            </a:r>
            <a:endParaRPr lang="zh-CN" altLang="en-US" sz="3600" dirty="0"/>
          </a:p>
        </p:txBody>
      </p:sp>
      <p:sp>
        <p:nvSpPr>
          <p:cNvPr id="26626" name="Rectangle 3"/>
          <p:cNvSpPr>
            <a:spLocks noGrp="1"/>
          </p:cNvSpPr>
          <p:nvPr>
            <p:ph type="body"/>
          </p:nvPr>
        </p:nvSpPr>
        <p:spPr>
          <a:xfrm>
            <a:off x="663575" y="1341438"/>
            <a:ext cx="8229600" cy="4854575"/>
          </a:xfrm>
          <a:ln/>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3.76]  </a:t>
            </a:r>
            <a:r>
              <a:rPr lang="zh-CN" altLang="en-US" sz="2400" dirty="0"/>
              <a:t>删除学号为</a:t>
            </a:r>
            <a:r>
              <a:rPr lang="en-US" altLang="zh-CN" sz="2400" dirty="0"/>
              <a:t>201215128</a:t>
            </a:r>
            <a:r>
              <a:rPr lang="zh-CN" altLang="en-US" sz="2400" dirty="0"/>
              <a:t>的学生记录。</a:t>
            </a:r>
            <a:endParaRPr lang="zh-CN" altLang="en-US" sz="2400" dirty="0"/>
          </a:p>
          <a:p>
            <a:pPr eaLnBrk="1" hangingPunct="1">
              <a:lnSpc>
                <a:spcPct val="130000"/>
              </a:lnSpc>
              <a:buNone/>
            </a:pPr>
            <a:r>
              <a:rPr lang="zh-CN" altLang="en-US" dirty="0"/>
              <a:t>        </a:t>
            </a:r>
            <a:r>
              <a:rPr lang="en-US" altLang="zh-CN" sz="2400" dirty="0"/>
              <a:t>DELETE</a:t>
            </a:r>
            <a:endParaRPr lang="en-US" altLang="zh-CN" sz="2400" dirty="0"/>
          </a:p>
          <a:p>
            <a:pPr eaLnBrk="1" hangingPunct="1">
              <a:lnSpc>
                <a:spcPct val="130000"/>
              </a:lnSpc>
              <a:buNone/>
            </a:pPr>
            <a:r>
              <a:rPr lang="en-US" altLang="zh-CN" sz="2400" dirty="0"/>
              <a:t>         FROM Student</a:t>
            </a:r>
            <a:endParaRPr lang="en-US" altLang="zh-CN" sz="2400" dirty="0"/>
          </a:p>
          <a:p>
            <a:pPr eaLnBrk="1" hangingPunct="1">
              <a:lnSpc>
                <a:spcPct val="130000"/>
              </a:lnSpc>
              <a:buNone/>
            </a:pPr>
            <a:r>
              <a:rPr lang="en-US" altLang="zh-CN" sz="2400" dirty="0"/>
              <a:t>         WHERE Sno= 201215128 '</a:t>
            </a:r>
            <a:r>
              <a:rPr lang="zh-CN" altLang="en-US" sz="2400" dirty="0"/>
              <a:t>;</a:t>
            </a:r>
            <a:endParaRPr lang="zh-CN" altLang="en-US" sz="2400" dirty="0"/>
          </a:p>
          <a:p>
            <a:pPr eaLnBrk="1" hangingPunct="1">
              <a:buNone/>
            </a:pP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删除多个元组的值</a:t>
            </a:r>
            <a:endParaRPr lang="zh-CN" altLang="en-US" sz="3600" dirty="0"/>
          </a:p>
        </p:txBody>
      </p:sp>
      <p:sp>
        <p:nvSpPr>
          <p:cNvPr id="27650" name="Rectangle 3"/>
          <p:cNvSpPr>
            <a:spLocks noGrp="1"/>
          </p:cNvSpPr>
          <p:nvPr>
            <p:ph type="body"/>
          </p:nvPr>
        </p:nvSpPr>
        <p:spPr>
          <a:xfrm>
            <a:off x="663575" y="1341438"/>
            <a:ext cx="8229600" cy="4854575"/>
          </a:xfrm>
          <a:ln/>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3.77]  </a:t>
            </a:r>
            <a:r>
              <a:rPr lang="zh-CN" altLang="en-US" sz="2400" dirty="0"/>
              <a:t>删除所有的学生选课记录。</a:t>
            </a:r>
            <a:endParaRPr lang="zh-CN" altLang="en-US" sz="2400" dirty="0"/>
          </a:p>
          <a:p>
            <a:pPr eaLnBrk="1" hangingPunct="1">
              <a:lnSpc>
                <a:spcPct val="140000"/>
              </a:lnSpc>
              <a:buNone/>
            </a:pPr>
            <a:r>
              <a:rPr lang="zh-CN" altLang="en-US" sz="2400" dirty="0"/>
              <a:t>        </a:t>
            </a:r>
            <a:r>
              <a:rPr lang="en-US" altLang="zh-CN" sz="2400" dirty="0"/>
              <a:t>DELETE</a:t>
            </a:r>
            <a:endParaRPr lang="en-US" altLang="zh-CN" sz="2400" dirty="0"/>
          </a:p>
          <a:p>
            <a:pPr eaLnBrk="1" hangingPunct="1">
              <a:lnSpc>
                <a:spcPct val="140000"/>
              </a:lnSpc>
              <a:buNone/>
            </a:pPr>
            <a:r>
              <a:rPr lang="en-US" altLang="zh-CN" sz="2400" dirty="0"/>
              <a:t>        FROM SC</a:t>
            </a:r>
            <a:r>
              <a:rPr lang="zh-CN" altLang="en-US" sz="2400" dirty="0"/>
              <a:t>;</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带子查询的删除语句</a:t>
            </a:r>
            <a:endParaRPr lang="zh-CN" altLang="en-US" sz="3600" dirty="0"/>
          </a:p>
        </p:txBody>
      </p:sp>
      <p:sp>
        <p:nvSpPr>
          <p:cNvPr id="28674" name="Rectangle 3"/>
          <p:cNvSpPr>
            <a:spLocks noGrp="1"/>
          </p:cNvSpPr>
          <p:nvPr>
            <p:ph type="body"/>
          </p:nvPr>
        </p:nvSpPr>
        <p:spPr>
          <a:ln/>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3.78]  </a:t>
            </a:r>
            <a:r>
              <a:rPr lang="zh-CN" altLang="en-US" sz="2400" dirty="0"/>
              <a:t>删除计算机科学系所有学生的选课记录。</a:t>
            </a:r>
            <a:endParaRPr lang="zh-CN" altLang="en-US" sz="2400" dirty="0"/>
          </a:p>
          <a:p>
            <a:pPr>
              <a:buNone/>
            </a:pPr>
            <a:r>
              <a:rPr lang="en-US" altLang="zh-CN" sz="2400" dirty="0"/>
              <a:t>		DELETE</a:t>
            </a:r>
            <a:endParaRPr lang="zh-CN" altLang="en-US" sz="2400" dirty="0"/>
          </a:p>
          <a:p>
            <a:pPr>
              <a:buNone/>
            </a:pPr>
            <a:r>
              <a:rPr lang="en-US" altLang="zh-CN" sz="2400" dirty="0"/>
              <a:t>		FROM  SC</a:t>
            </a:r>
            <a:endParaRPr lang="zh-CN" altLang="en-US" sz="2400" dirty="0"/>
          </a:p>
          <a:p>
            <a:pPr>
              <a:buNone/>
            </a:pPr>
            <a:r>
              <a:rPr lang="en-US" altLang="zh-CN" sz="2400" dirty="0"/>
              <a:t>		WHERE  Sno  IN</a:t>
            </a:r>
            <a:endParaRPr lang="zh-CN" altLang="en-US" sz="2400" dirty="0"/>
          </a:p>
          <a:p>
            <a:pPr>
              <a:buNone/>
            </a:pPr>
            <a:r>
              <a:rPr lang="en-US" altLang="zh-CN" sz="2400" dirty="0"/>
              <a:t>			</a:t>
            </a:r>
            <a:r>
              <a:rPr lang="zh-CN" altLang="en-US" sz="2400" dirty="0"/>
              <a:t>(</a:t>
            </a:r>
            <a:r>
              <a:rPr lang="en-US" altLang="zh-CN" sz="2400" dirty="0"/>
              <a:t>SELETE  Sno</a:t>
            </a:r>
            <a:endParaRPr lang="zh-CN" altLang="en-US" sz="2400" dirty="0"/>
          </a:p>
          <a:p>
            <a:pPr>
              <a:buNone/>
            </a:pPr>
            <a:r>
              <a:rPr lang="en-US" altLang="zh-CN" sz="2400" dirty="0"/>
              <a:t>		            FROM   Student</a:t>
            </a:r>
            <a:endParaRPr lang="zh-CN" altLang="en-US" sz="2400" dirty="0"/>
          </a:p>
          <a:p>
            <a:pPr>
              <a:buNone/>
            </a:pPr>
            <a:r>
              <a:rPr lang="en-US" altLang="zh-CN" sz="2400" dirty="0"/>
              <a:t>		            WHERE  Sdept= 'CS'</a:t>
            </a:r>
            <a:r>
              <a:rPr lang="zh-CN" altLang="en-US" sz="2400" dirty="0"/>
              <a:t>)</a:t>
            </a:r>
            <a:r>
              <a:rPr lang="en-US" altLang="zh-CN" sz="2400" dirty="0"/>
              <a:t> </a:t>
            </a:r>
            <a:r>
              <a:rPr lang="zh-CN" altLang="en-US" sz="2400" dirty="0"/>
              <a:t>;</a:t>
            </a:r>
            <a:endParaRPr lang="zh-CN" altLang="en-US" sz="2400" dirty="0"/>
          </a:p>
          <a:p>
            <a:pPr eaLnBrk="1" hangingPunct="1">
              <a:buNone/>
            </a:pP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29698" name="Rectangle 3"/>
          <p:cNvSpPr>
            <a:spLocks noGrp="1"/>
          </p:cNvSpPr>
          <p:nvPr>
            <p:ph type="body"/>
          </p:nvPr>
        </p:nvSpPr>
        <p:spPr>
          <a:xfrm>
            <a:off x="971550" y="1125538"/>
            <a:ext cx="6508750" cy="4679950"/>
          </a:xfrm>
          <a:ln/>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t>3.5 </a:t>
            </a:r>
            <a:r>
              <a:rPr lang="zh-CN" altLang="en-US" dirty="0"/>
              <a:t>数据更新</a:t>
            </a:r>
            <a:endParaRPr lang="zh-CN" altLang="en-US" dirty="0"/>
          </a:p>
          <a:p>
            <a:pPr algn="just" eaLnBrk="1" hangingPunct="1">
              <a:lnSpc>
                <a:spcPct val="130000"/>
              </a:lnSpc>
              <a:buNone/>
            </a:pPr>
            <a:r>
              <a:rPr lang="en-US" altLang="zh-CN" dirty="0">
                <a:solidFill>
                  <a:srgbClr val="0066FF"/>
                </a:solidFill>
              </a:rPr>
              <a:t>3.6 </a:t>
            </a:r>
            <a:r>
              <a:rPr lang="zh-CN" altLang="en-US" dirty="0">
                <a:solidFill>
                  <a:srgbClr val="0066FF"/>
                </a:solidFill>
              </a:rPr>
              <a:t>空值的处理</a:t>
            </a:r>
            <a:endParaRPr lang="zh-CN" altLang="en-US" dirty="0">
              <a:solidFill>
                <a:srgbClr val="0066FF"/>
              </a:solidFill>
            </a:endParaRPr>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ln/>
        </p:spPr>
        <p:txBody>
          <a:bodyPr vert="horz" wrap="square" lIns="91440" tIns="45720" rIns="91440" bIns="45720" anchor="ctr"/>
          <a:p>
            <a:pPr eaLnBrk="1" hangingPunct="1"/>
            <a:r>
              <a:rPr lang="en-US" altLang="zh-CN" sz="3600" dirty="0"/>
              <a:t>3.6 </a:t>
            </a:r>
            <a:r>
              <a:rPr lang="zh-CN" altLang="en-US" sz="3600" dirty="0"/>
              <a:t>空值的处理</a:t>
            </a:r>
            <a:endParaRPr lang="zh-CN" altLang="en-US" sz="3600" dirty="0"/>
          </a:p>
        </p:txBody>
      </p:sp>
      <p:sp>
        <p:nvSpPr>
          <p:cNvPr id="30722" name="内容占位符 2"/>
          <p:cNvSpPr>
            <a:spLocks noGrp="1"/>
          </p:cNvSpPr>
          <p:nvPr>
            <p:ph idx="4294967295"/>
          </p:nvPr>
        </p:nvSpPr>
        <p:spPr>
          <a:xfrm>
            <a:off x="528638" y="1196975"/>
            <a:ext cx="8507412" cy="4854575"/>
          </a:xfrm>
          <a:ln/>
        </p:spPr>
        <p:txBody>
          <a:bodyPr vert="horz" wrap="square" lIns="91440" tIns="45720" rIns="91440" bIns="45720" anchor="t"/>
          <a:p>
            <a:pPr eaLnBrk="1" hangingPunct="1">
              <a:lnSpc>
                <a:spcPct val="150000"/>
              </a:lnSpc>
            </a:pPr>
            <a:r>
              <a:rPr lang="zh-CN" altLang="en-US" dirty="0"/>
              <a:t>空值就是“不知道</a:t>
            </a:r>
            <a:r>
              <a:rPr lang="en-US" altLang="zh-CN" dirty="0"/>
              <a:t>”</a:t>
            </a:r>
            <a:r>
              <a:rPr lang="zh-CN" altLang="en-US" dirty="0"/>
              <a:t>或“不存在</a:t>
            </a:r>
            <a:r>
              <a:rPr lang="en-US" altLang="zh-CN" dirty="0"/>
              <a:t>”</a:t>
            </a:r>
            <a:r>
              <a:rPr lang="zh-CN" altLang="en-US" dirty="0"/>
              <a:t>或“无意义</a:t>
            </a:r>
            <a:r>
              <a:rPr lang="en-US" altLang="zh-CN" dirty="0"/>
              <a:t>”</a:t>
            </a:r>
            <a:r>
              <a:rPr lang="zh-CN" altLang="en-US" dirty="0"/>
              <a:t>的值。</a:t>
            </a:r>
            <a:endParaRPr lang="en-US" altLang="zh-CN" dirty="0"/>
          </a:p>
          <a:p>
            <a:pPr eaLnBrk="1" hangingPunct="1">
              <a:lnSpc>
                <a:spcPct val="150000"/>
              </a:lnSpc>
            </a:pPr>
            <a:r>
              <a:rPr lang="zh-CN" altLang="en-US" dirty="0"/>
              <a:t>一般有以下几种情况：</a:t>
            </a:r>
            <a:endParaRPr lang="en-US" altLang="zh-CN" dirty="0"/>
          </a:p>
          <a:p>
            <a:pPr lvl="1">
              <a:lnSpc>
                <a:spcPct val="150000"/>
              </a:lnSpc>
            </a:pPr>
            <a:r>
              <a:rPr lang="zh-CN" altLang="en-US" dirty="0"/>
              <a:t>该属性应该有一个值，但目前不知道它的具体值</a:t>
            </a:r>
            <a:endParaRPr lang="en-US" altLang="zh-CN" dirty="0"/>
          </a:p>
          <a:p>
            <a:pPr lvl="1">
              <a:lnSpc>
                <a:spcPct val="150000"/>
              </a:lnSpc>
            </a:pPr>
            <a:r>
              <a:rPr lang="zh-CN" altLang="en-US" dirty="0"/>
              <a:t>该属性不应该有值</a:t>
            </a:r>
            <a:endParaRPr lang="en-US" altLang="zh-CN" dirty="0"/>
          </a:p>
          <a:p>
            <a:pPr lvl="1">
              <a:lnSpc>
                <a:spcPct val="150000"/>
              </a:lnSpc>
            </a:pPr>
            <a:r>
              <a:rPr lang="zh-CN" altLang="en-US" dirty="0"/>
              <a:t>由于某种原因不便于填写</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空值的产生</a:t>
            </a:r>
            <a:endParaRPr lang="zh-CN" altLang="en-US" sz="3600" dirty="0"/>
          </a:p>
        </p:txBody>
      </p:sp>
      <p:sp>
        <p:nvSpPr>
          <p:cNvPr id="31746" name="内容占位符 2"/>
          <p:cNvSpPr>
            <a:spLocks noGrp="1"/>
          </p:cNvSpPr>
          <p:nvPr>
            <p:ph idx="4294967295"/>
          </p:nvPr>
        </p:nvSpPr>
        <p:spPr>
          <a:xfrm>
            <a:off x="457200" y="1125538"/>
            <a:ext cx="8686800" cy="5186362"/>
          </a:xfrm>
          <a:ln/>
        </p:spPr>
        <p:txBody>
          <a:bodyPr vert="horz" wrap="square" lIns="91440" tIns="45720" rIns="91440" bIns="45720" anchor="t"/>
          <a:p>
            <a:pPr eaLnBrk="1" hangingPunct="1">
              <a:lnSpc>
                <a:spcPct val="120000"/>
              </a:lnSpc>
              <a:spcBef>
                <a:spcPct val="0"/>
              </a:spcBef>
            </a:pPr>
            <a:r>
              <a:rPr lang="zh-CN" altLang="en-US" dirty="0"/>
              <a:t>空值是一个很特殊的值，含有不确定性。对关系运算带来特殊的问题，需要做特殊的处理。</a:t>
            </a:r>
            <a:endParaRPr lang="en-US" altLang="zh-CN" dirty="0"/>
          </a:p>
          <a:p>
            <a:pPr eaLnBrk="1" hangingPunct="1">
              <a:lnSpc>
                <a:spcPct val="120000"/>
              </a:lnSpc>
              <a:spcBef>
                <a:spcPct val="0"/>
              </a:spcBef>
            </a:pPr>
            <a:endParaRPr lang="zh-CN" altLang="en-US" sz="3200" dirty="0"/>
          </a:p>
          <a:p>
            <a:pPr eaLnBrk="1" hangingPunct="1">
              <a:lnSpc>
                <a:spcPct val="120000"/>
              </a:lnSpc>
              <a:spcBef>
                <a:spcPct val="0"/>
              </a:spcBef>
            </a:pPr>
            <a:r>
              <a:rPr lang="zh-CN" altLang="en-US" dirty="0">
                <a:latin typeface="宋体" panose="02010600030101010101" pitchFamily="2" charset="-122"/>
              </a:rPr>
              <a:t>空值的产生</a:t>
            </a:r>
            <a:endParaRPr lang="zh-CN" altLang="en-US" dirty="0">
              <a:latin typeface="宋体" panose="02010600030101010101" pitchFamily="2" charset="-122"/>
            </a:endParaRPr>
          </a:p>
          <a:p>
            <a:pPr eaLnBrk="1" hangingPunct="1">
              <a:lnSpc>
                <a:spcPct val="120000"/>
              </a:lnSpc>
              <a:spcBef>
                <a:spcPct val="0"/>
              </a:spcBef>
              <a:buNone/>
            </a:pPr>
            <a:r>
              <a:rPr lang="en-US" altLang="zh-CN" sz="2400" dirty="0"/>
              <a:t>[</a:t>
            </a:r>
            <a:r>
              <a:rPr lang="zh-CN" altLang="en-US" sz="2400" dirty="0"/>
              <a:t>例</a:t>
            </a:r>
            <a:r>
              <a:rPr lang="en-US" altLang="zh-CN" sz="2400" dirty="0"/>
              <a:t> 3.79]</a:t>
            </a:r>
            <a:r>
              <a:rPr lang="zh-CN" altLang="en-US" sz="2400" dirty="0"/>
              <a:t>向</a:t>
            </a:r>
            <a:r>
              <a:rPr lang="en-US" altLang="zh-CN" sz="2400" dirty="0"/>
              <a:t>SC</a:t>
            </a:r>
            <a:r>
              <a:rPr lang="zh-CN" altLang="en-US" sz="2400" dirty="0"/>
              <a:t>表中插入一个元组，学生号是</a:t>
            </a:r>
            <a:r>
              <a:rPr lang="en-US" altLang="zh-CN" sz="2400" dirty="0"/>
              <a:t>”201215126”</a:t>
            </a:r>
            <a:r>
              <a:rPr lang="zh-CN" altLang="en-US" sz="2400" dirty="0"/>
              <a:t>，课程号是</a:t>
            </a:r>
            <a:r>
              <a:rPr lang="en-US" altLang="zh-CN" sz="2400" dirty="0"/>
              <a:t>”1”</a:t>
            </a:r>
            <a:r>
              <a:rPr lang="zh-CN" altLang="en-US" sz="2400" dirty="0"/>
              <a:t>，成绩为空。</a:t>
            </a:r>
            <a:endParaRPr lang="en-US" altLang="zh-CN" sz="2000" dirty="0"/>
          </a:p>
          <a:p>
            <a:pPr eaLnBrk="1" hangingPunct="1">
              <a:lnSpc>
                <a:spcPct val="120000"/>
              </a:lnSpc>
              <a:spcBef>
                <a:spcPct val="0"/>
              </a:spcBef>
              <a:buNone/>
            </a:pPr>
            <a:r>
              <a:rPr lang="zh-CN" altLang="en-US" sz="2000" dirty="0"/>
              <a:t> </a:t>
            </a:r>
            <a:r>
              <a:rPr lang="en-US" altLang="zh-CN" sz="2200" dirty="0"/>
              <a:t>INSERT INTO SC</a:t>
            </a:r>
            <a:r>
              <a:rPr lang="zh-CN" altLang="en-US" sz="2200" dirty="0"/>
              <a:t>(</a:t>
            </a:r>
            <a:r>
              <a:rPr lang="en-US" altLang="zh-CN" sz="2200" dirty="0"/>
              <a:t>Sno,Cno,Grade</a:t>
            </a:r>
            <a:r>
              <a:rPr lang="zh-CN" altLang="en-US" sz="2200" dirty="0"/>
              <a:t>)</a:t>
            </a:r>
            <a:endParaRPr lang="zh-CN" altLang="en-US" sz="2200" dirty="0"/>
          </a:p>
          <a:p>
            <a:pPr eaLnBrk="1" hangingPunct="1">
              <a:lnSpc>
                <a:spcPct val="120000"/>
              </a:lnSpc>
              <a:spcBef>
                <a:spcPct val="0"/>
              </a:spcBef>
              <a:buNone/>
            </a:pPr>
            <a:r>
              <a:rPr lang="en-US" altLang="zh-CN" sz="2200" dirty="0"/>
              <a:t> VALUES</a:t>
            </a:r>
            <a:r>
              <a:rPr lang="zh-CN" altLang="en-US" sz="2200" dirty="0"/>
              <a:t>('</a:t>
            </a:r>
            <a:r>
              <a:rPr lang="en-US" altLang="zh-CN" sz="2200" dirty="0"/>
              <a:t>201215126 </a:t>
            </a:r>
            <a:r>
              <a:rPr lang="zh-CN" altLang="en-US" sz="2200" dirty="0"/>
              <a:t>','</a:t>
            </a:r>
            <a:r>
              <a:rPr lang="en-US" altLang="zh-CN" sz="2200" dirty="0"/>
              <a:t>1</a:t>
            </a:r>
            <a:r>
              <a:rPr lang="zh-CN" altLang="en-US" sz="2200" dirty="0"/>
              <a:t>',</a:t>
            </a:r>
            <a:r>
              <a:rPr lang="en-US" altLang="zh-CN" sz="2200" dirty="0"/>
              <a:t>NULL</a:t>
            </a:r>
            <a:r>
              <a:rPr lang="zh-CN" altLang="en-US" sz="2200" dirty="0"/>
              <a:t>)</a:t>
            </a:r>
            <a:r>
              <a:rPr lang="en-US" altLang="zh-CN" sz="2200" dirty="0"/>
              <a:t>;   </a:t>
            </a:r>
            <a:r>
              <a:rPr lang="en-US" altLang="zh-CN" sz="2000" dirty="0"/>
              <a:t>/*</a:t>
            </a:r>
            <a:r>
              <a:rPr lang="zh-CN" altLang="en-US" sz="2000" dirty="0"/>
              <a:t>该学生还没有考试成绩，取空值</a:t>
            </a:r>
            <a:r>
              <a:rPr lang="en-US" altLang="zh-CN" sz="2000" dirty="0"/>
              <a:t>*/</a:t>
            </a:r>
            <a:endParaRPr lang="en-US" altLang="zh-CN" sz="2000" dirty="0"/>
          </a:p>
          <a:p>
            <a:pPr eaLnBrk="1" hangingPunct="1">
              <a:lnSpc>
                <a:spcPct val="120000"/>
              </a:lnSpc>
              <a:spcBef>
                <a:spcPct val="0"/>
              </a:spcBef>
              <a:buNone/>
            </a:pPr>
            <a:r>
              <a:rPr lang="zh-CN" altLang="en-US" sz="2200" dirty="0"/>
              <a:t>或</a:t>
            </a:r>
            <a:endParaRPr lang="zh-CN" altLang="en-US" sz="2200" dirty="0"/>
          </a:p>
          <a:p>
            <a:pPr eaLnBrk="1" hangingPunct="1">
              <a:lnSpc>
                <a:spcPct val="120000"/>
              </a:lnSpc>
              <a:spcBef>
                <a:spcPct val="0"/>
              </a:spcBef>
              <a:buNone/>
            </a:pPr>
            <a:r>
              <a:rPr lang="en-US" altLang="zh-CN" sz="2200" dirty="0"/>
              <a:t> INSERT INTO SC</a:t>
            </a:r>
            <a:r>
              <a:rPr lang="zh-CN" altLang="en-US" sz="2200" dirty="0"/>
              <a:t>(</a:t>
            </a:r>
            <a:r>
              <a:rPr lang="en-US" altLang="zh-CN" sz="2200" dirty="0"/>
              <a:t>Sno,Cno</a:t>
            </a:r>
            <a:r>
              <a:rPr lang="zh-CN" altLang="en-US" sz="2200" dirty="0"/>
              <a:t>)</a:t>
            </a:r>
            <a:endParaRPr lang="zh-CN" altLang="en-US" sz="2200" dirty="0"/>
          </a:p>
          <a:p>
            <a:pPr eaLnBrk="1" hangingPunct="1">
              <a:lnSpc>
                <a:spcPct val="120000"/>
              </a:lnSpc>
              <a:spcBef>
                <a:spcPct val="0"/>
              </a:spcBef>
              <a:buNone/>
            </a:pPr>
            <a:r>
              <a:rPr lang="en-US" altLang="zh-CN" sz="2200" dirty="0"/>
              <a:t> VALUES</a:t>
            </a:r>
            <a:r>
              <a:rPr lang="zh-CN" altLang="en-US" sz="2200" dirty="0"/>
              <a:t>(</a:t>
            </a:r>
            <a:r>
              <a:rPr lang="en-US" altLang="zh-CN" sz="2200" dirty="0"/>
              <a:t>' 201215126 '</a:t>
            </a:r>
            <a:r>
              <a:rPr lang="zh-CN" altLang="en-US" sz="2200" dirty="0"/>
              <a:t>,'</a:t>
            </a:r>
            <a:r>
              <a:rPr lang="en-US" altLang="zh-CN" sz="2200" dirty="0"/>
              <a:t>1'</a:t>
            </a:r>
            <a:r>
              <a:rPr lang="zh-CN" altLang="en-US" sz="2200" dirty="0"/>
              <a:t>)</a:t>
            </a:r>
            <a:r>
              <a:rPr lang="en-US" altLang="zh-CN" sz="2200" dirty="0"/>
              <a:t>;             </a:t>
            </a:r>
            <a:r>
              <a:rPr lang="en-US" altLang="zh-CN" sz="2000" dirty="0"/>
              <a:t>/*</a:t>
            </a:r>
            <a:r>
              <a:rPr lang="zh-CN" altLang="en-US" sz="2000" dirty="0"/>
              <a:t>没有赋值的属性，其值为空值</a:t>
            </a:r>
            <a:r>
              <a:rPr lang="en-US" altLang="zh-CN" sz="2000" dirty="0"/>
              <a:t>*/</a:t>
            </a:r>
            <a:endParaRPr lang="en-US" altLang="zh-CN" sz="2000" dirty="0"/>
          </a:p>
          <a:p>
            <a:pPr eaLnBrk="1" hangingPunct="1">
              <a:lnSpc>
                <a:spcPct val="80000"/>
              </a:lnSpc>
              <a:buNone/>
            </a:pPr>
            <a:endParaRPr lang="en-US" altLang="zh-CN" sz="2000" dirty="0">
              <a:latin typeface="宋体" panose="02010600030101010101" pitchFamily="2" charset="-122"/>
            </a:endParaRPr>
          </a:p>
          <a:p>
            <a:pPr eaLnBrk="1" hangingPunct="1">
              <a:lnSpc>
                <a:spcPct val="80000"/>
              </a:lnSpc>
              <a:buNone/>
            </a:pPr>
            <a:r>
              <a:rPr lang="en-US" altLang="zh-CN" dirty="0">
                <a:latin typeface="宋体" panose="02010600030101010101" pitchFamily="2" charset="-122"/>
              </a:rPr>
              <a:t>	</a:t>
            </a:r>
            <a:endParaRPr lang="en-US" altLang="zh-CN"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p>
            <a:pPr eaLnBrk="1" hangingPunct="1"/>
            <a:r>
              <a:rPr lang="en-US" altLang="zh-CN" sz="3600" dirty="0"/>
              <a:t>3.5  </a:t>
            </a:r>
            <a:r>
              <a:rPr lang="zh-CN" altLang="en-US" sz="3600" dirty="0"/>
              <a:t>数据更新 </a:t>
            </a:r>
            <a:endParaRPr lang="zh-CN" altLang="en-US" sz="3600" dirty="0"/>
          </a:p>
        </p:txBody>
      </p:sp>
      <p:sp>
        <p:nvSpPr>
          <p:cNvPr id="5122" name="Rectangle 3"/>
          <p:cNvSpPr>
            <a:spLocks noGrp="1"/>
          </p:cNvSpPr>
          <p:nvPr>
            <p:ph type="body"/>
          </p:nvPr>
        </p:nvSpPr>
        <p:spPr>
          <a:xfrm>
            <a:off x="1042988" y="1341438"/>
            <a:ext cx="7427912" cy="4495800"/>
          </a:xfrm>
          <a:ln/>
        </p:spPr>
        <p:txBody>
          <a:bodyPr vert="horz" wrap="square" lIns="91440" tIns="45720" rIns="91440" bIns="45720" anchor="t"/>
          <a:p>
            <a:pPr algn="just" eaLnBrk="1" hangingPunct="1">
              <a:lnSpc>
                <a:spcPct val="180000"/>
              </a:lnSpc>
              <a:buNone/>
            </a:pPr>
            <a:r>
              <a:rPr lang="en-US" altLang="zh-CN" dirty="0">
                <a:solidFill>
                  <a:srgbClr val="00B050"/>
                </a:solidFill>
              </a:rPr>
              <a:t>3.5.1  </a:t>
            </a:r>
            <a:r>
              <a:rPr lang="zh-CN" altLang="en-US" dirty="0">
                <a:solidFill>
                  <a:srgbClr val="00B050"/>
                </a:solidFill>
              </a:rPr>
              <a:t>插入数据</a:t>
            </a:r>
            <a:endParaRPr lang="zh-CN" altLang="en-US" dirty="0">
              <a:solidFill>
                <a:srgbClr val="00B050"/>
              </a:solidFill>
            </a:endParaRPr>
          </a:p>
          <a:p>
            <a:pPr algn="just" eaLnBrk="1" hangingPunct="1">
              <a:lnSpc>
                <a:spcPct val="180000"/>
              </a:lnSpc>
              <a:buNone/>
            </a:pPr>
            <a:r>
              <a:rPr lang="en-US" altLang="zh-CN" dirty="0"/>
              <a:t>3.5.2  </a:t>
            </a:r>
            <a:r>
              <a:rPr lang="zh-CN" altLang="en-US" dirty="0"/>
              <a:t>修改数据</a:t>
            </a:r>
            <a:endParaRPr lang="zh-CN" altLang="en-US" dirty="0"/>
          </a:p>
          <a:p>
            <a:pPr eaLnBrk="1" hangingPunct="1">
              <a:lnSpc>
                <a:spcPct val="180000"/>
              </a:lnSpc>
              <a:buNone/>
            </a:pPr>
            <a:r>
              <a:rPr lang="en-US" altLang="zh-CN" dirty="0"/>
              <a:t>3.5.3  </a:t>
            </a:r>
            <a:r>
              <a:rPr lang="zh-CN" altLang="en-US" dirty="0"/>
              <a:t>删除数据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空值的产生（续）</a:t>
            </a:r>
            <a:endParaRPr lang="zh-CN" altLang="en-US" sz="3600" dirty="0">
              <a:latin typeface="宋体" panose="02010600030101010101" pitchFamily="2" charset="-122"/>
            </a:endParaRPr>
          </a:p>
        </p:txBody>
      </p:sp>
      <p:sp>
        <p:nvSpPr>
          <p:cNvPr id="32770" name="内容占位符 2"/>
          <p:cNvSpPr>
            <a:spLocks noGrp="1"/>
          </p:cNvSpPr>
          <p:nvPr>
            <p:ph idx="4294967295"/>
          </p:nvPr>
        </p:nvSpPr>
        <p:spPr>
          <a:xfrm>
            <a:off x="590550" y="1268413"/>
            <a:ext cx="8229600" cy="4854575"/>
          </a:xfrm>
          <a:ln/>
        </p:spPr>
        <p:txBody>
          <a:bodyPr vert="horz" wrap="square" lIns="91440" tIns="45720" rIns="91440" bIns="45720" anchor="t"/>
          <a:p>
            <a:pPr marL="0" indent="0" eaLnBrk="1" hangingPunct="1">
              <a:lnSpc>
                <a:spcPct val="150000"/>
              </a:lnSpc>
              <a:buNone/>
            </a:pPr>
            <a:r>
              <a:rPr lang="en-US" altLang="zh-CN" sz="2400" dirty="0"/>
              <a:t>[</a:t>
            </a:r>
            <a:r>
              <a:rPr lang="zh-CN" altLang="en-US" sz="2400" dirty="0"/>
              <a:t>例</a:t>
            </a:r>
            <a:r>
              <a:rPr lang="en-US" altLang="zh-CN" sz="2400" dirty="0"/>
              <a:t>3.80]  </a:t>
            </a:r>
            <a:r>
              <a:rPr lang="zh-CN" altLang="en-US" sz="2400" dirty="0"/>
              <a:t>将</a:t>
            </a:r>
            <a:r>
              <a:rPr lang="en-US" altLang="zh-CN" sz="2400" dirty="0"/>
              <a:t>Student</a:t>
            </a:r>
            <a:r>
              <a:rPr lang="zh-CN" altLang="en-US" sz="2400" dirty="0"/>
              <a:t>表中学生号为</a:t>
            </a:r>
            <a:r>
              <a:rPr lang="en-US" altLang="zh-CN" sz="2400" dirty="0"/>
              <a:t>”201215200”</a:t>
            </a:r>
            <a:r>
              <a:rPr lang="zh-CN" altLang="en-US" sz="2400" dirty="0"/>
              <a:t>的学生所属的系改为空值。</a:t>
            </a:r>
            <a:endParaRPr lang="zh-CN" altLang="en-US" sz="2400" dirty="0"/>
          </a:p>
          <a:p>
            <a:pPr marL="0" indent="0" eaLnBrk="1" hangingPunct="1">
              <a:buNone/>
            </a:pPr>
            <a:r>
              <a:rPr lang="en-US" altLang="zh-CN" sz="2400" dirty="0"/>
              <a:t>	UPDATE Student</a:t>
            </a:r>
            <a:endParaRPr lang="zh-CN" altLang="en-US" sz="2400" dirty="0"/>
          </a:p>
          <a:p>
            <a:pPr marL="0" indent="0" eaLnBrk="1" hangingPunct="1">
              <a:buNone/>
            </a:pPr>
            <a:r>
              <a:rPr lang="en-US" altLang="zh-CN" sz="2400" dirty="0"/>
              <a:t>	SET Sdept = NULL</a:t>
            </a:r>
            <a:endParaRPr lang="zh-CN" altLang="en-US" sz="2400" dirty="0"/>
          </a:p>
          <a:p>
            <a:pPr marL="0" indent="0" eaLnBrk="1" hangingPunct="1">
              <a:buNone/>
            </a:pPr>
            <a:r>
              <a:rPr lang="en-US" altLang="zh-CN" sz="2400" dirty="0"/>
              <a:t>	WHERE Sno='201215200';</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457200" y="-33337"/>
            <a:ext cx="8229600"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2. </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空值的判断</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33794" name="内容占位符 2"/>
          <p:cNvSpPr>
            <a:spLocks noGrp="1"/>
          </p:cNvSpPr>
          <p:nvPr>
            <p:ph idx="4294967295"/>
          </p:nvPr>
        </p:nvSpPr>
        <p:spPr>
          <a:xfrm>
            <a:off x="457200" y="1125538"/>
            <a:ext cx="8229600" cy="4854575"/>
          </a:xfrm>
          <a:ln/>
        </p:spPr>
        <p:txBody>
          <a:bodyPr vert="horz" wrap="square" lIns="91440" tIns="45720" rIns="91440" bIns="45720" anchor="t"/>
          <a:p>
            <a:pPr eaLnBrk="1" hangingPunct="1">
              <a:lnSpc>
                <a:spcPct val="150000"/>
              </a:lnSpc>
            </a:pPr>
            <a:r>
              <a:rPr lang="zh-CN" altLang="en-US" dirty="0"/>
              <a:t>判断一个属性的值是否为空值，用</a:t>
            </a:r>
            <a:r>
              <a:rPr lang="en-US" altLang="zh-CN" dirty="0"/>
              <a:t>IS NULL</a:t>
            </a:r>
            <a:r>
              <a:rPr lang="zh-CN" altLang="en-US" dirty="0"/>
              <a:t>或</a:t>
            </a:r>
            <a:r>
              <a:rPr lang="en-US" altLang="zh-CN" dirty="0"/>
              <a:t>IS NOT NULL</a:t>
            </a:r>
            <a:r>
              <a:rPr lang="zh-CN" altLang="en-US" dirty="0"/>
              <a:t>来表示。</a:t>
            </a:r>
            <a:endParaRPr lang="en-US" altLang="zh-CN" dirty="0"/>
          </a:p>
          <a:p>
            <a:pPr eaLnBrk="1" hangingPunct="1">
              <a:buNone/>
            </a:pPr>
            <a:endParaRPr lang="en-US" altLang="zh-CN" dirty="0"/>
          </a:p>
          <a:p>
            <a:pPr eaLnBrk="1" hangingPunct="1">
              <a:buNone/>
            </a:pPr>
            <a:r>
              <a:rPr lang="en-US" altLang="zh-CN" sz="2400" dirty="0"/>
              <a:t>[</a:t>
            </a:r>
            <a:r>
              <a:rPr lang="zh-CN" altLang="en-US" sz="2400" dirty="0"/>
              <a:t>例</a:t>
            </a:r>
            <a:r>
              <a:rPr lang="en-US" altLang="zh-CN" sz="2400" dirty="0"/>
              <a:t> 3.81]  </a:t>
            </a:r>
            <a:r>
              <a:rPr lang="zh-CN" altLang="en-US" sz="2400" dirty="0"/>
              <a:t>从</a:t>
            </a:r>
            <a:r>
              <a:rPr lang="en-US" altLang="zh-CN" sz="2400" dirty="0"/>
              <a:t>Student</a:t>
            </a:r>
            <a:r>
              <a:rPr lang="zh-CN" altLang="en-US" sz="2400" dirty="0"/>
              <a:t>表中找出漏填了数据的学生信息</a:t>
            </a:r>
            <a:endParaRPr lang="zh-CN" altLang="en-US" sz="2400" dirty="0"/>
          </a:p>
          <a:p>
            <a:pPr eaLnBrk="1" hangingPunct="1">
              <a:buNone/>
            </a:pPr>
            <a:r>
              <a:rPr lang="en-US" altLang="zh-CN" sz="2400" dirty="0"/>
              <a:t>	SELECT  *</a:t>
            </a:r>
            <a:endParaRPr lang="zh-CN" altLang="en-US" sz="2400" dirty="0"/>
          </a:p>
          <a:p>
            <a:pPr eaLnBrk="1" hangingPunct="1">
              <a:buNone/>
            </a:pPr>
            <a:r>
              <a:rPr lang="en-US" altLang="zh-CN" sz="2400" dirty="0"/>
              <a:t>	FROM Student</a:t>
            </a:r>
            <a:endParaRPr lang="zh-CN" altLang="en-US" sz="2400" dirty="0"/>
          </a:p>
          <a:p>
            <a:pPr eaLnBrk="1" hangingPunct="1">
              <a:buNone/>
            </a:pPr>
            <a:r>
              <a:rPr lang="en-US" altLang="zh-CN" sz="2400" dirty="0"/>
              <a:t>	WHERE Sname IS NULL OR Ssex IS NULL OR Sage IS NULL OR Sdept IS NULL;</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457200" y="-33337"/>
            <a:ext cx="8229600"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3. </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空值的约束条件</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34818" name="内容占位符 2"/>
          <p:cNvSpPr>
            <a:spLocks noGrp="1"/>
          </p:cNvSpPr>
          <p:nvPr>
            <p:ph idx="4294967295"/>
          </p:nvPr>
        </p:nvSpPr>
        <p:spPr>
          <a:xfrm>
            <a:off x="457200" y="1196975"/>
            <a:ext cx="8229600" cy="4854575"/>
          </a:xfrm>
          <a:ln/>
        </p:spPr>
        <p:txBody>
          <a:bodyPr vert="horz" wrap="square" lIns="91440" tIns="45720" rIns="91440" bIns="45720" anchor="t"/>
          <a:p>
            <a:pPr eaLnBrk="1" hangingPunct="1">
              <a:lnSpc>
                <a:spcPct val="150000"/>
              </a:lnSpc>
            </a:pPr>
            <a:r>
              <a:rPr lang="zh-CN" altLang="en-US" dirty="0"/>
              <a:t>属性定义（或者域定义）中</a:t>
            </a:r>
            <a:endParaRPr lang="en-US" altLang="zh-CN" dirty="0"/>
          </a:p>
          <a:p>
            <a:pPr lvl="1" eaLnBrk="1" hangingPunct="1">
              <a:lnSpc>
                <a:spcPct val="150000"/>
              </a:lnSpc>
            </a:pPr>
            <a:r>
              <a:rPr lang="zh-CN" altLang="en-US" dirty="0"/>
              <a:t>有</a:t>
            </a:r>
            <a:r>
              <a:rPr lang="en-US" altLang="zh-CN" dirty="0"/>
              <a:t>NOT NULL</a:t>
            </a:r>
            <a:r>
              <a:rPr lang="zh-CN" altLang="en-US" dirty="0"/>
              <a:t>约束条件的不能取空值</a:t>
            </a:r>
            <a:endParaRPr lang="en-US" altLang="zh-CN" dirty="0"/>
          </a:p>
          <a:p>
            <a:pPr lvl="1" eaLnBrk="1" hangingPunct="1">
              <a:lnSpc>
                <a:spcPct val="150000"/>
              </a:lnSpc>
            </a:pPr>
            <a:r>
              <a:rPr lang="zh-CN" altLang="en-US" dirty="0"/>
              <a:t>加了</a:t>
            </a:r>
            <a:r>
              <a:rPr lang="en-US" altLang="zh-CN" dirty="0"/>
              <a:t>UNIQUE</a:t>
            </a:r>
            <a:r>
              <a:rPr lang="zh-CN" altLang="en-US" dirty="0"/>
              <a:t>限制的属性不能取空值</a:t>
            </a:r>
            <a:endParaRPr lang="en-US" altLang="zh-CN" dirty="0"/>
          </a:p>
          <a:p>
            <a:pPr lvl="1" eaLnBrk="1" hangingPunct="1">
              <a:lnSpc>
                <a:spcPct val="150000"/>
              </a:lnSpc>
            </a:pPr>
            <a:r>
              <a:rPr lang="zh-CN" altLang="en-US" dirty="0"/>
              <a:t>码属性不能取空值</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0" y="-33337"/>
            <a:ext cx="9109075"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j-lt"/>
                <a:ea typeface="+mj-ea"/>
                <a:cs typeface="+mj-cs"/>
              </a:rPr>
              <a:t>4.</a:t>
            </a: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 </a:t>
            </a:r>
            <a:r>
              <a:rPr kumimoji="0" lang="zh-CN" altLang="en-US" sz="3600" b="1" i="0" u="none" strike="noStrike" kern="0" cap="none" spc="0" normalizeH="0" baseline="0" noProof="0" dirty="0" smtClean="0">
                <a:ln>
                  <a:noFill/>
                </a:ln>
                <a:solidFill>
                  <a:schemeClr val="bg1"/>
                </a:solidFill>
                <a:effectLst/>
                <a:uLnTx/>
                <a:uFillTx/>
                <a:latin typeface="+mj-lt"/>
                <a:ea typeface="+mj-ea"/>
                <a:cs typeface="+mj-cs"/>
              </a:rPr>
              <a:t>空值</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的算术运算、比较运算和逻辑运算</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35842" name="内容占位符 2"/>
          <p:cNvSpPr>
            <a:spLocks noGrp="1"/>
          </p:cNvSpPr>
          <p:nvPr>
            <p:ph idx="4294967295"/>
          </p:nvPr>
        </p:nvSpPr>
        <p:spPr>
          <a:xfrm>
            <a:off x="395288" y="1268413"/>
            <a:ext cx="8353425" cy="4824412"/>
          </a:xfrm>
          <a:ln/>
        </p:spPr>
        <p:txBody>
          <a:bodyPr vert="horz" wrap="square" lIns="91440" tIns="45720" rIns="91440" bIns="45720" anchor="t"/>
          <a:p>
            <a:pPr eaLnBrk="1" hangingPunct="1">
              <a:lnSpc>
                <a:spcPct val="120000"/>
              </a:lnSpc>
              <a:buChar char="n"/>
            </a:pPr>
            <a:r>
              <a:rPr lang="zh-CN" altLang="en-US" sz="2400" dirty="0"/>
              <a:t>空值与另一个值（包括另一个空值）的算术运算的结果为空值</a:t>
            </a:r>
            <a:endParaRPr lang="zh-CN" altLang="en-US" sz="2400" dirty="0"/>
          </a:p>
          <a:p>
            <a:pPr eaLnBrk="1" hangingPunct="1">
              <a:lnSpc>
                <a:spcPct val="120000"/>
              </a:lnSpc>
              <a:buChar char="n"/>
            </a:pPr>
            <a:r>
              <a:rPr lang="zh-CN" altLang="en-US" sz="2400" dirty="0"/>
              <a:t>空值与另一个值（包括另一个空值）的比较运算的结果为</a:t>
            </a:r>
            <a:r>
              <a:rPr lang="en-US" altLang="zh-CN" sz="2400" dirty="0"/>
              <a:t>UNKNOWN</a:t>
            </a:r>
            <a:r>
              <a:rPr lang="zh-CN" altLang="en-US" sz="2400" dirty="0"/>
              <a:t>。</a:t>
            </a:r>
            <a:endParaRPr lang="zh-CN" altLang="en-US" sz="2400" dirty="0"/>
          </a:p>
          <a:p>
            <a:pPr eaLnBrk="1" hangingPunct="1">
              <a:lnSpc>
                <a:spcPct val="120000"/>
              </a:lnSpc>
              <a:buChar char="n"/>
            </a:pPr>
            <a:r>
              <a:rPr lang="zh-CN" altLang="en-US" sz="2400" dirty="0"/>
              <a:t>有</a:t>
            </a:r>
            <a:r>
              <a:rPr lang="en-US" altLang="zh-CN" sz="2400" dirty="0"/>
              <a:t>UNKNOWN</a:t>
            </a:r>
            <a:r>
              <a:rPr lang="zh-CN" altLang="en-US" sz="2400" dirty="0"/>
              <a:t>后，传统二值（</a:t>
            </a:r>
            <a:r>
              <a:rPr lang="en-US" altLang="zh-CN" sz="2400" dirty="0"/>
              <a:t>TRUE</a:t>
            </a:r>
            <a:r>
              <a:rPr lang="zh-CN" altLang="en-US" sz="2400" dirty="0"/>
              <a:t>，</a:t>
            </a:r>
            <a:r>
              <a:rPr lang="en-US" altLang="zh-CN" sz="2400" dirty="0"/>
              <a:t>FALSE</a:t>
            </a:r>
            <a:r>
              <a:rPr lang="zh-CN" altLang="en-US" sz="2400" dirty="0"/>
              <a:t>）逻辑就扩展成了三值逻辑</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0" y="-33337"/>
            <a:ext cx="9109075" cy="1131887"/>
          </a:xfrm>
          <a:ln/>
        </p:spPr>
        <p:txBody>
          <a:bodyPr vert="horz" wrap="square" lIns="91440" tIns="45720" rIns="91440" bIns="45720" anchor="ctr"/>
          <a:p>
            <a:pPr eaLnBrk="1" hangingPunct="1"/>
            <a:r>
              <a:rPr lang="zh-CN" altLang="en-US" sz="3600" dirty="0"/>
              <a:t>空值</a:t>
            </a:r>
            <a:r>
              <a:rPr lang="zh-CN" altLang="en-US" sz="3600" dirty="0">
                <a:latin typeface="宋体" panose="02010600030101010101" pitchFamily="2" charset="-122"/>
              </a:rPr>
              <a:t>的算术运算、比较运算和逻辑运算</a:t>
            </a:r>
            <a:r>
              <a:rPr lang="en-US" altLang="zh-CN" sz="3600" dirty="0">
                <a:latin typeface="宋体" panose="02010600030101010101" pitchFamily="2" charset="-122"/>
              </a:rPr>
              <a:t>(</a:t>
            </a:r>
            <a:r>
              <a:rPr lang="zh-CN" altLang="en-US" sz="3600" dirty="0">
                <a:latin typeface="宋体" panose="02010600030101010101" pitchFamily="2" charset="-122"/>
              </a:rPr>
              <a:t>续</a:t>
            </a:r>
            <a:r>
              <a:rPr lang="en-US" altLang="zh-CN" sz="3600" dirty="0">
                <a:latin typeface="宋体" panose="02010600030101010101" pitchFamily="2" charset="-122"/>
              </a:rPr>
              <a:t>)</a:t>
            </a:r>
            <a:endParaRPr lang="zh-CN" altLang="en-US" sz="3600" dirty="0">
              <a:latin typeface="宋体" panose="02010600030101010101" pitchFamily="2" charset="-122"/>
            </a:endParaRPr>
          </a:p>
        </p:txBody>
      </p:sp>
      <p:graphicFrame>
        <p:nvGraphicFramePr>
          <p:cNvPr id="34820" name="Group 4"/>
          <p:cNvGraphicFramePr>
            <a:graphicFrameLocks noGrp="1"/>
          </p:cNvGraphicFramePr>
          <p:nvPr/>
        </p:nvGraphicFramePr>
        <p:xfrm>
          <a:off x="1376363" y="1628775"/>
          <a:ext cx="7011988" cy="4267200"/>
        </p:xfrm>
        <a:graphic>
          <a:graphicData uri="http://schemas.openxmlformats.org/drawingml/2006/table">
            <a:tbl>
              <a:tblPr/>
              <a:tblGrid>
                <a:gridCol w="1556439"/>
                <a:gridCol w="1950189"/>
                <a:gridCol w="2013401"/>
                <a:gridCol w="1492032"/>
              </a:tblGrid>
              <a:tr h="371539">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x       y</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x   AND   y</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x    OR     y</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NOT    x</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23" name="矩形 8"/>
          <p:cNvSpPr/>
          <p:nvPr/>
        </p:nvSpPr>
        <p:spPr>
          <a:xfrm>
            <a:off x="1376363" y="5940425"/>
            <a:ext cx="5673725" cy="368300"/>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T</a:t>
            </a:r>
            <a:r>
              <a:rPr lang="zh-CN" altLang="en-US" b="1" dirty="0">
                <a:latin typeface="Arial" panose="020B0604020202020204" pitchFamily="34" charset="0"/>
                <a:ea typeface="宋体" panose="02010600030101010101" pitchFamily="2" charset="-122"/>
              </a:rPr>
              <a:t>表示</a:t>
            </a:r>
            <a:r>
              <a:rPr lang="en-US" altLang="zh-CN" b="1" dirty="0">
                <a:latin typeface="Arial" panose="020B0604020202020204" pitchFamily="34" charset="0"/>
                <a:ea typeface="宋体" panose="02010600030101010101" pitchFamily="2" charset="-122"/>
              </a:rPr>
              <a:t>TRUE</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F</a:t>
            </a:r>
            <a:r>
              <a:rPr lang="zh-CN" altLang="en-US" b="1" dirty="0">
                <a:latin typeface="Arial" panose="020B0604020202020204" pitchFamily="34" charset="0"/>
                <a:ea typeface="宋体" panose="02010600030101010101" pitchFamily="2" charset="-122"/>
              </a:rPr>
              <a:t>表示</a:t>
            </a:r>
            <a:r>
              <a:rPr lang="en-US" altLang="zh-CN" b="1" dirty="0">
                <a:latin typeface="Arial" panose="020B0604020202020204" pitchFamily="34" charset="0"/>
                <a:ea typeface="宋体" panose="02010600030101010101" pitchFamily="2" charset="-122"/>
              </a:rPr>
              <a:t>FALSE</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U</a:t>
            </a:r>
            <a:r>
              <a:rPr lang="zh-CN" altLang="en-US" b="1" dirty="0">
                <a:latin typeface="Arial" panose="020B0604020202020204" pitchFamily="34" charset="0"/>
                <a:ea typeface="宋体" panose="02010600030101010101" pitchFamily="2" charset="-122"/>
              </a:rPr>
              <a:t>表示</a:t>
            </a:r>
            <a:r>
              <a:rPr lang="en-US" altLang="zh-CN" b="1" dirty="0">
                <a:latin typeface="Arial" panose="020B0604020202020204" pitchFamily="34" charset="0"/>
                <a:ea typeface="宋体" panose="02010600030101010101" pitchFamily="2" charset="-122"/>
              </a:rPr>
              <a:t>UNKNOWN</a:t>
            </a:r>
            <a:endParaRPr lang="zh-CN" altLang="en-US" b="1" dirty="0">
              <a:latin typeface="Arial" panose="020B0604020202020204" pitchFamily="34" charset="0"/>
              <a:ea typeface="宋体" panose="02010600030101010101" pitchFamily="2" charset="-122"/>
            </a:endParaRPr>
          </a:p>
        </p:txBody>
      </p:sp>
      <p:sp>
        <p:nvSpPr>
          <p:cNvPr id="36924" name="矩形 9"/>
          <p:cNvSpPr/>
          <p:nvPr/>
        </p:nvSpPr>
        <p:spPr>
          <a:xfrm>
            <a:off x="2655888" y="1125538"/>
            <a:ext cx="3429000" cy="368300"/>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3.8    </a:t>
            </a:r>
            <a:r>
              <a:rPr lang="zh-CN" altLang="en-US" b="1" dirty="0">
                <a:latin typeface="Arial" panose="020B0604020202020204" pitchFamily="34" charset="0"/>
                <a:ea typeface="宋体" panose="02010600030101010101" pitchFamily="2" charset="-122"/>
              </a:rPr>
              <a:t>逻辑运算符真值表</a:t>
            </a:r>
            <a:r>
              <a:rPr lang="en-US" altLang="zh-CN"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250825" y="-33337"/>
            <a:ext cx="8929688" cy="1131887"/>
          </a:xfrm>
          <a:ln/>
        </p:spPr>
        <p:txBody>
          <a:bodyPr vert="horz" wrap="square" lIns="91440" tIns="45720" rIns="91440" bIns="45720" anchor="ctr"/>
          <a:p>
            <a:pPr eaLnBrk="1" hangingPunct="1"/>
            <a:r>
              <a:rPr lang="zh-CN" altLang="en-US" sz="3600" dirty="0">
                <a:latin typeface="宋体" panose="02010600030101010101" pitchFamily="2" charset="-122"/>
              </a:rPr>
              <a:t>空值的算术运算、比较运算和逻辑运算（续）</a:t>
            </a:r>
            <a:endParaRPr lang="zh-CN" altLang="en-US" sz="3600" dirty="0">
              <a:latin typeface="宋体" panose="02010600030101010101" pitchFamily="2" charset="-122"/>
            </a:endParaRPr>
          </a:p>
        </p:txBody>
      </p:sp>
      <p:sp>
        <p:nvSpPr>
          <p:cNvPr id="37890" name="内容占位符 2"/>
          <p:cNvSpPr>
            <a:spLocks noGrp="1"/>
          </p:cNvSpPr>
          <p:nvPr>
            <p:ph idx="4294967295"/>
          </p:nvPr>
        </p:nvSpPr>
        <p:spPr>
          <a:xfrm>
            <a:off x="663575" y="1268413"/>
            <a:ext cx="8229600" cy="4854575"/>
          </a:xfrm>
          <a:ln/>
        </p:spPr>
        <p:txBody>
          <a:bodyPr vert="horz" wrap="square" lIns="91440" tIns="45720" rIns="91440" bIns="45720" anchor="t"/>
          <a:p>
            <a:pPr marL="0" indent="0" eaLnBrk="1" hangingPunct="1">
              <a:buNone/>
            </a:pPr>
            <a:r>
              <a:rPr lang="en-US" altLang="zh-CN" sz="2400" dirty="0"/>
              <a:t>[</a:t>
            </a:r>
            <a:r>
              <a:rPr lang="zh-CN" altLang="en-US" sz="2400" dirty="0"/>
              <a:t>例</a:t>
            </a:r>
            <a:r>
              <a:rPr lang="en-US" altLang="zh-CN" sz="2400" dirty="0"/>
              <a:t>3.82]  </a:t>
            </a:r>
            <a:r>
              <a:rPr lang="zh-CN" altLang="en-US" sz="2400" dirty="0"/>
              <a:t>找出选修</a:t>
            </a:r>
            <a:r>
              <a:rPr lang="en-US" altLang="zh-CN" sz="2400" dirty="0"/>
              <a:t>1</a:t>
            </a:r>
            <a:r>
              <a:rPr lang="zh-CN" altLang="en-US" sz="2400" dirty="0"/>
              <a:t>号课程的不及格的学生。</a:t>
            </a:r>
            <a:endParaRPr lang="zh-CN" altLang="en-US" sz="2400" dirty="0"/>
          </a:p>
          <a:p>
            <a:pPr marL="0" indent="0" eaLnBrk="1" hangingPunct="1">
              <a:buNone/>
            </a:pPr>
            <a:r>
              <a:rPr lang="en-US" altLang="zh-CN" dirty="0"/>
              <a:t>   </a:t>
            </a:r>
            <a:r>
              <a:rPr lang="en-US" altLang="zh-CN" sz="2400" dirty="0"/>
              <a:t>SELECT Sno</a:t>
            </a:r>
            <a:endParaRPr lang="en-US" altLang="zh-CN" sz="2000" dirty="0"/>
          </a:p>
          <a:p>
            <a:pPr marL="0" indent="0" eaLnBrk="1" hangingPunct="1">
              <a:buNone/>
            </a:pPr>
            <a:r>
              <a:rPr lang="en-US" altLang="zh-CN" sz="2400" dirty="0"/>
              <a:t>   FROM SC</a:t>
            </a:r>
            <a:endParaRPr lang="en-US" altLang="zh-CN" sz="2000" dirty="0"/>
          </a:p>
          <a:p>
            <a:pPr marL="0" indent="0" eaLnBrk="1" hangingPunct="1">
              <a:buNone/>
            </a:pPr>
            <a:r>
              <a:rPr lang="en-US" altLang="zh-CN" sz="2400" dirty="0"/>
              <a:t>   WHERE Grade &lt; 60 AND Cno='1';</a:t>
            </a:r>
            <a:endParaRPr lang="en-US" altLang="zh-CN" sz="2400" dirty="0"/>
          </a:p>
          <a:p>
            <a:pPr marL="0" indent="0" eaLnBrk="1" hangingPunct="1">
              <a:buNone/>
            </a:pPr>
            <a:endParaRPr lang="en-US" altLang="zh-CN" sz="2400" dirty="0"/>
          </a:p>
          <a:p>
            <a:pPr marL="0" indent="0" eaLnBrk="1" hangingPunct="1">
              <a:buNone/>
            </a:pPr>
            <a:r>
              <a:rPr lang="zh-CN" altLang="en-US" sz="2400" dirty="0"/>
              <a:t>  查询结果不包括缺考的学生，因为他们的</a:t>
            </a:r>
            <a:r>
              <a:rPr lang="en-US" altLang="zh-CN" sz="2400" dirty="0"/>
              <a:t>Grade</a:t>
            </a:r>
            <a:r>
              <a:rPr lang="zh-CN" altLang="en-US" sz="2400" dirty="0"/>
              <a:t>值为</a:t>
            </a:r>
            <a:endParaRPr lang="en-US" altLang="zh-CN" sz="2400" dirty="0"/>
          </a:p>
          <a:p>
            <a:pPr marL="0" indent="0" eaLnBrk="1" hangingPunct="1">
              <a:buNone/>
            </a:pPr>
            <a:r>
              <a:rPr lang="en-US" altLang="zh-CN" sz="2400" dirty="0"/>
              <a:t>  null</a:t>
            </a:r>
            <a:r>
              <a:rPr lang="zh-CN" altLang="en-US" sz="2400" dirty="0"/>
              <a:t>。</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250825" y="-33337"/>
            <a:ext cx="8929688" cy="1131887"/>
          </a:xfrm>
          <a:ln/>
        </p:spPr>
        <p:txBody>
          <a:bodyPr vert="horz" wrap="square" lIns="91440" tIns="45720" rIns="91440" bIns="45720" anchor="ctr"/>
          <a:p>
            <a:pPr eaLnBrk="1" hangingPunct="1"/>
            <a:r>
              <a:rPr lang="zh-CN" altLang="en-US" sz="3600" dirty="0">
                <a:latin typeface="宋体" panose="02010600030101010101" pitchFamily="2" charset="-122"/>
              </a:rPr>
              <a:t>空值的算术运算、比较运算和逻辑运算（续）</a:t>
            </a:r>
            <a:endParaRPr lang="zh-CN" altLang="en-US" sz="3600" dirty="0">
              <a:latin typeface="宋体" panose="02010600030101010101" pitchFamily="2" charset="-122"/>
            </a:endParaRPr>
          </a:p>
        </p:txBody>
      </p:sp>
      <p:sp>
        <p:nvSpPr>
          <p:cNvPr id="38914" name="内容占位符 2"/>
          <p:cNvSpPr>
            <a:spLocks noGrp="1"/>
          </p:cNvSpPr>
          <p:nvPr>
            <p:ph idx="4294967295"/>
          </p:nvPr>
        </p:nvSpPr>
        <p:spPr>
          <a:xfrm>
            <a:off x="1104900" y="1527175"/>
            <a:ext cx="7283450" cy="4854575"/>
          </a:xfrm>
          <a:ln/>
        </p:spPr>
        <p:txBody>
          <a:bodyPr vert="horz" wrap="square" lIns="91440" tIns="45720" rIns="91440" bIns="45720" anchor="t"/>
          <a:p>
            <a:pPr marL="0" indent="0" eaLnBrk="1" hangingPunct="1">
              <a:buNone/>
            </a:pPr>
            <a:r>
              <a:rPr lang="en-US" altLang="zh-CN" sz="2200" dirty="0"/>
              <a:t>SELECT Sno</a:t>
            </a:r>
            <a:endParaRPr lang="en-US" altLang="zh-CN" sz="2200" dirty="0"/>
          </a:p>
          <a:p>
            <a:pPr marL="0" indent="0" eaLnBrk="1" hangingPunct="1">
              <a:buNone/>
            </a:pPr>
            <a:r>
              <a:rPr lang="en-US" altLang="zh-CN" sz="2200" dirty="0"/>
              <a:t>FROM SC</a:t>
            </a:r>
            <a:endParaRPr lang="en-US" altLang="zh-CN" sz="2200" dirty="0"/>
          </a:p>
          <a:p>
            <a:pPr marL="0" indent="0" eaLnBrk="1" hangingPunct="1">
              <a:buNone/>
            </a:pPr>
            <a:r>
              <a:rPr lang="en-US" altLang="zh-CN" sz="2200" dirty="0"/>
              <a:t>WHERE Grade &lt; 60 AND Cno='1'</a:t>
            </a:r>
            <a:endParaRPr lang="en-US" altLang="zh-CN" sz="2200" dirty="0"/>
          </a:p>
          <a:p>
            <a:pPr marL="0" indent="0" eaLnBrk="1" hangingPunct="1">
              <a:buNone/>
            </a:pPr>
            <a:r>
              <a:rPr lang="en-US" altLang="zh-CN" sz="2200" dirty="0"/>
              <a:t>UNION</a:t>
            </a:r>
            <a:endParaRPr lang="en-US" altLang="zh-CN" sz="2200" dirty="0"/>
          </a:p>
          <a:p>
            <a:pPr marL="0" indent="0" eaLnBrk="1" hangingPunct="1">
              <a:buNone/>
            </a:pPr>
            <a:r>
              <a:rPr lang="en-US" altLang="zh-CN" sz="2200" dirty="0"/>
              <a:t>SELECT Sno</a:t>
            </a:r>
            <a:endParaRPr lang="en-US" altLang="zh-CN" sz="2200" dirty="0"/>
          </a:p>
          <a:p>
            <a:pPr marL="0" indent="0" eaLnBrk="1" hangingPunct="1">
              <a:buNone/>
            </a:pPr>
            <a:r>
              <a:rPr lang="en-US" altLang="zh-CN" sz="2200" dirty="0"/>
              <a:t>FROM SC</a:t>
            </a:r>
            <a:endParaRPr lang="en-US" altLang="zh-CN" sz="2200" dirty="0"/>
          </a:p>
          <a:p>
            <a:pPr marL="0" indent="0" eaLnBrk="1" hangingPunct="1">
              <a:buNone/>
            </a:pPr>
            <a:r>
              <a:rPr lang="en-US" altLang="zh-CN" sz="2200" dirty="0"/>
              <a:t>WHERE Grade IS NULL AND Cno='1'</a:t>
            </a:r>
            <a:endParaRPr lang="en-US" altLang="zh-CN" sz="2200" dirty="0"/>
          </a:p>
          <a:p>
            <a:pPr marL="0" indent="0" eaLnBrk="1" hangingPunct="1">
              <a:buNone/>
            </a:pPr>
            <a:r>
              <a:rPr lang="zh-CN" altLang="en-US" sz="2400" dirty="0"/>
              <a:t>或者</a:t>
            </a:r>
            <a:endParaRPr lang="zh-CN" altLang="en-US" sz="2400" dirty="0"/>
          </a:p>
          <a:p>
            <a:pPr marL="0" indent="0" eaLnBrk="1" hangingPunct="1">
              <a:buNone/>
            </a:pPr>
            <a:r>
              <a:rPr lang="en-US" altLang="zh-CN" sz="2200" dirty="0"/>
              <a:t>SELECT Sno</a:t>
            </a:r>
            <a:endParaRPr lang="en-US" altLang="zh-CN" sz="2200" dirty="0"/>
          </a:p>
          <a:p>
            <a:pPr marL="0" indent="0" eaLnBrk="1" hangingPunct="1">
              <a:buNone/>
            </a:pPr>
            <a:r>
              <a:rPr lang="en-US" altLang="zh-CN" sz="2200" dirty="0"/>
              <a:t>FROM SC</a:t>
            </a:r>
            <a:endParaRPr lang="en-US" altLang="zh-CN" sz="2200" dirty="0"/>
          </a:p>
          <a:p>
            <a:pPr marL="0" indent="0" eaLnBrk="1" hangingPunct="1">
              <a:buNone/>
            </a:pPr>
            <a:r>
              <a:rPr lang="en-US" altLang="zh-CN" sz="2200" dirty="0"/>
              <a:t>WHERE Cno='1' AND </a:t>
            </a:r>
            <a:r>
              <a:rPr lang="zh-CN" altLang="en-US" sz="2200" dirty="0"/>
              <a:t>(</a:t>
            </a:r>
            <a:r>
              <a:rPr lang="en-US" altLang="zh-CN" sz="2200" dirty="0"/>
              <a:t>Grade&lt;60 OR </a:t>
            </a:r>
            <a:r>
              <a:rPr lang="en-US" altLang="zh-CN" sz="2200" dirty="0">
                <a:solidFill>
                  <a:srgbClr val="FF0000"/>
                </a:solidFill>
              </a:rPr>
              <a:t>Grade IS NULL</a:t>
            </a:r>
            <a:r>
              <a:rPr lang="zh-CN" altLang="en-US" sz="2200" dirty="0"/>
              <a:t>)</a:t>
            </a:r>
            <a:r>
              <a:rPr lang="en-US" altLang="zh-CN" sz="2200" dirty="0"/>
              <a:t>;</a:t>
            </a:r>
            <a:endParaRPr lang="en-US" altLang="zh-CN" sz="2200" dirty="0"/>
          </a:p>
        </p:txBody>
      </p:sp>
      <p:sp>
        <p:nvSpPr>
          <p:cNvPr id="38915" name="矩形 4"/>
          <p:cNvSpPr/>
          <p:nvPr/>
        </p:nvSpPr>
        <p:spPr>
          <a:xfrm>
            <a:off x="457200" y="1042988"/>
            <a:ext cx="8362950" cy="457200"/>
          </a:xfrm>
          <a:prstGeom prst="rect">
            <a:avLst/>
          </a:prstGeom>
          <a:noFill/>
          <a:ln w="9525">
            <a:noFill/>
          </a:ln>
        </p:spPr>
        <p:txBody>
          <a:bodyPr anchor="t">
            <a:spAutoFit/>
          </a:bodyPr>
          <a:p>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 3.83]  </a:t>
            </a:r>
            <a:r>
              <a:rPr lang="zh-CN" altLang="en-US" sz="2400" b="1" dirty="0">
                <a:latin typeface="Arial" panose="020B0604020202020204" pitchFamily="34" charset="0"/>
                <a:ea typeface="宋体" panose="02010600030101010101" pitchFamily="2" charset="-122"/>
              </a:rPr>
              <a:t>选出选修</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号课程的不及格的学生以及缺考的学生。</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39938" name="Rectangle 3"/>
          <p:cNvSpPr txBox="1"/>
          <p:nvPr/>
        </p:nvSpPr>
        <p:spPr>
          <a:xfrm>
            <a:off x="971550" y="1125538"/>
            <a:ext cx="6508750" cy="4679950"/>
          </a:xfrm>
          <a:prstGeom prst="rect">
            <a:avLst/>
          </a:prstGeom>
          <a:noFill/>
          <a:ln w="9525">
            <a:noFill/>
          </a:ln>
        </p:spPr>
        <p:txBody>
          <a:bodyPr anchor="t"/>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3.1 SQL</a:t>
            </a:r>
            <a:r>
              <a:rPr lang="zh-CN" altLang="en-US" sz="2800" b="1" dirty="0">
                <a:latin typeface="Arial" panose="020B0604020202020204" pitchFamily="34" charset="0"/>
                <a:ea typeface="宋体" panose="02010600030101010101" pitchFamily="2" charset="-122"/>
              </a:rPr>
              <a:t>概述</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3.2 </a:t>
            </a:r>
            <a:r>
              <a:rPr lang="zh-CN" altLang="en-US" sz="2800" b="1" dirty="0">
                <a:latin typeface="Arial" panose="020B0604020202020204" pitchFamily="34" charset="0"/>
                <a:ea typeface="宋体" panose="02010600030101010101" pitchFamily="2" charset="-122"/>
              </a:rPr>
              <a:t>学生</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课程数据库</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3.3 </a:t>
            </a:r>
            <a:r>
              <a:rPr lang="zh-CN" altLang="en-US" sz="2800" b="1" dirty="0">
                <a:latin typeface="Arial" panose="020B0604020202020204" pitchFamily="34" charset="0"/>
                <a:ea typeface="宋体" panose="02010600030101010101" pitchFamily="2" charset="-122"/>
              </a:rPr>
              <a:t>数据定义</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3.4 </a:t>
            </a:r>
            <a:r>
              <a:rPr lang="zh-CN" altLang="en-US" sz="2800" b="1" dirty="0">
                <a:latin typeface="Arial" panose="020B0604020202020204" pitchFamily="34" charset="0"/>
                <a:ea typeface="宋体" panose="02010600030101010101" pitchFamily="2" charset="-122"/>
              </a:rPr>
              <a:t>数据查询</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3.5 </a:t>
            </a:r>
            <a:r>
              <a:rPr lang="zh-CN" altLang="en-US" sz="2800" b="1" dirty="0">
                <a:latin typeface="Arial" panose="020B0604020202020204" pitchFamily="34" charset="0"/>
                <a:ea typeface="宋体" panose="02010600030101010101" pitchFamily="2" charset="-122"/>
              </a:rPr>
              <a:t>数据更新</a:t>
            </a:r>
            <a:endParaRPr lang="zh-CN" altLang="en-US" sz="24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3.6 </a:t>
            </a:r>
            <a:r>
              <a:rPr lang="zh-CN" altLang="en-US" sz="2800" b="1" dirty="0">
                <a:latin typeface="Arial" panose="020B0604020202020204" pitchFamily="34" charset="0"/>
                <a:ea typeface="宋体" panose="02010600030101010101" pitchFamily="2" charset="-122"/>
              </a:rPr>
              <a:t>空值的处理</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solidFill>
                  <a:srgbClr val="0066FF"/>
                </a:solidFill>
                <a:latin typeface="Arial" panose="020B0604020202020204" pitchFamily="34" charset="0"/>
                <a:ea typeface="宋体" panose="02010600030101010101" pitchFamily="2" charset="-122"/>
              </a:rPr>
              <a:t>3.7 </a:t>
            </a:r>
            <a:r>
              <a:rPr lang="zh-CN" altLang="en-US" sz="2800" b="1" dirty="0">
                <a:solidFill>
                  <a:srgbClr val="0066FF"/>
                </a:solidFill>
                <a:latin typeface="Arial" panose="020B0604020202020204" pitchFamily="34" charset="0"/>
                <a:ea typeface="宋体" panose="02010600030101010101" pitchFamily="2" charset="-122"/>
              </a:rPr>
              <a:t>视图</a:t>
            </a:r>
            <a:endParaRPr lang="zh-CN" altLang="en-US" sz="2800" b="1" dirty="0">
              <a:solidFill>
                <a:srgbClr val="0066FF"/>
              </a:solidFill>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3.8 </a:t>
            </a:r>
            <a:r>
              <a:rPr lang="zh-CN" altLang="en-US" sz="2800" b="1" dirty="0">
                <a:latin typeface="Arial" panose="020B0604020202020204" pitchFamily="34" charset="0"/>
                <a:ea typeface="宋体" panose="02010600030101010101" pitchFamily="2" charset="-122"/>
              </a:rPr>
              <a:t>小结</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ln/>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40962" name="Rectangle 3"/>
          <p:cNvSpPr>
            <a:spLocks noGrp="1"/>
          </p:cNvSpPr>
          <p:nvPr>
            <p:ph type="body"/>
          </p:nvPr>
        </p:nvSpPr>
        <p:spPr>
          <a:xfrm>
            <a:off x="684213" y="1268413"/>
            <a:ext cx="7772400" cy="4114800"/>
          </a:xfrm>
          <a:ln/>
        </p:spPr>
        <p:txBody>
          <a:bodyPr vert="horz" wrap="square" lIns="91440" tIns="45720" rIns="91440" bIns="45720" anchor="t"/>
          <a:p>
            <a:pPr eaLnBrk="1" hangingPunct="1">
              <a:lnSpc>
                <a:spcPct val="120000"/>
              </a:lnSpc>
            </a:pPr>
            <a:r>
              <a:rPr lang="zh-CN" altLang="en-US" dirty="0"/>
              <a:t>视图的特点</a:t>
            </a:r>
            <a:endParaRPr lang="zh-CN" altLang="en-US" dirty="0"/>
          </a:p>
          <a:p>
            <a:pPr lvl="1" eaLnBrk="1" hangingPunct="1">
              <a:lnSpc>
                <a:spcPct val="170000"/>
              </a:lnSpc>
            </a:pPr>
            <a:r>
              <a:rPr lang="zh-CN" altLang="en-US" dirty="0"/>
              <a:t>虚表，是从一个或几个基本表（或视图）导出的表</a:t>
            </a:r>
            <a:endParaRPr lang="zh-CN" altLang="en-US" dirty="0"/>
          </a:p>
          <a:p>
            <a:pPr lvl="1" eaLnBrk="1" hangingPunct="1">
              <a:lnSpc>
                <a:spcPct val="170000"/>
              </a:lnSpc>
              <a:spcBef>
                <a:spcPct val="40000"/>
              </a:spcBef>
            </a:pPr>
            <a:r>
              <a:rPr lang="zh-CN" altLang="en-US" dirty="0"/>
              <a:t>只存放视图的定义，不存放视图对应的数据</a:t>
            </a:r>
            <a:endParaRPr lang="zh-CN" altLang="en-US" dirty="0"/>
          </a:p>
          <a:p>
            <a:pPr lvl="1" eaLnBrk="1" hangingPunct="1">
              <a:lnSpc>
                <a:spcPct val="170000"/>
              </a:lnSpc>
              <a:spcBef>
                <a:spcPct val="40000"/>
              </a:spcBef>
            </a:pPr>
            <a:r>
              <a:rPr lang="zh-CN" altLang="en-US" dirty="0"/>
              <a:t>基表中的数据发生变化，从视图中查询出的数据也随之改变</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41986" name="Rectangle 3"/>
          <p:cNvSpPr>
            <a:spLocks noGrp="1"/>
          </p:cNvSpPr>
          <p:nvPr>
            <p:ph type="body"/>
          </p:nvPr>
        </p:nvSpPr>
        <p:spPr>
          <a:xfrm>
            <a:off x="611188" y="1341438"/>
            <a:ext cx="7859712" cy="4495800"/>
          </a:xfrm>
          <a:ln/>
        </p:spPr>
        <p:txBody>
          <a:bodyPr vert="horz" wrap="square" lIns="91440" tIns="45720" rIns="91440" bIns="45720" anchor="t"/>
          <a:p>
            <a:pPr eaLnBrk="1" hangingPunct="1">
              <a:lnSpc>
                <a:spcPct val="160000"/>
              </a:lnSpc>
              <a:buNone/>
            </a:pPr>
            <a:r>
              <a:rPr lang="en-US" altLang="zh-CN" dirty="0">
                <a:solidFill>
                  <a:srgbClr val="00B050"/>
                </a:solidFill>
              </a:rPr>
              <a:t>3.7.1  </a:t>
            </a:r>
            <a:r>
              <a:rPr lang="zh-CN" altLang="en-US" dirty="0">
                <a:solidFill>
                  <a:srgbClr val="00B050"/>
                </a:solidFill>
              </a:rPr>
              <a:t>定义视图</a:t>
            </a:r>
            <a:endParaRPr lang="zh-CN" altLang="en-US" dirty="0">
              <a:solidFill>
                <a:srgbClr val="00B050"/>
              </a:solidFill>
            </a:endParaRPr>
          </a:p>
          <a:p>
            <a:pPr eaLnBrk="1" hangingPunct="1">
              <a:lnSpc>
                <a:spcPct val="160000"/>
              </a:lnSpc>
              <a:buNone/>
            </a:pPr>
            <a:r>
              <a:rPr lang="en-US" altLang="zh-CN" dirty="0"/>
              <a:t>3.7.2  </a:t>
            </a:r>
            <a:r>
              <a:rPr lang="zh-CN" altLang="en-US" dirty="0"/>
              <a:t>查询视图</a:t>
            </a:r>
            <a:endParaRPr lang="zh-CN" altLang="en-US" dirty="0"/>
          </a:p>
          <a:p>
            <a:pPr eaLnBrk="1" hangingPunct="1">
              <a:lnSpc>
                <a:spcPct val="160000"/>
              </a:lnSpc>
              <a:buNone/>
            </a:pPr>
            <a:r>
              <a:rPr lang="en-US" altLang="zh-CN" dirty="0"/>
              <a:t>3.7.3  </a:t>
            </a:r>
            <a:r>
              <a:rPr lang="zh-CN" altLang="en-US" dirty="0"/>
              <a:t>更新视图</a:t>
            </a:r>
            <a:endParaRPr lang="zh-CN" altLang="en-US" dirty="0"/>
          </a:p>
          <a:p>
            <a:pPr eaLnBrk="1" hangingPunct="1">
              <a:lnSpc>
                <a:spcPct val="160000"/>
              </a:lnSpc>
              <a:buNone/>
            </a:pPr>
            <a:r>
              <a:rPr lang="en-US" altLang="zh-CN" dirty="0"/>
              <a:t>3.7.4  </a:t>
            </a:r>
            <a:r>
              <a:rPr lang="zh-CN" altLang="en-US" dirty="0"/>
              <a:t>视图的作用</a:t>
            </a:r>
            <a:endParaRPr lang="zh-CN" altLang="en-US" dirty="0"/>
          </a:p>
          <a:p>
            <a:pPr eaLnBrk="1" hangingPunct="1">
              <a:lnSpc>
                <a:spcPct val="110000"/>
              </a:lnSpc>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p>
            <a:pPr eaLnBrk="1" hangingPunct="1"/>
            <a:r>
              <a:rPr lang="en-US" altLang="zh-CN" sz="3600" dirty="0"/>
              <a:t>3.5.1  </a:t>
            </a:r>
            <a:r>
              <a:rPr lang="zh-CN" altLang="en-US" sz="3600" dirty="0"/>
              <a:t>插入数据</a:t>
            </a:r>
            <a:endParaRPr lang="zh-CN" altLang="en-US" sz="3600" dirty="0"/>
          </a:p>
        </p:txBody>
      </p:sp>
      <p:sp>
        <p:nvSpPr>
          <p:cNvPr id="6146" name="Rectangle 3"/>
          <p:cNvSpPr>
            <a:spLocks noGrp="1"/>
          </p:cNvSpPr>
          <p:nvPr>
            <p:ph type="body"/>
          </p:nvPr>
        </p:nvSpPr>
        <p:spPr>
          <a:xfrm>
            <a:off x="457200" y="1412875"/>
            <a:ext cx="8229600" cy="5068888"/>
          </a:xfrm>
          <a:ln/>
        </p:spPr>
        <p:txBody>
          <a:bodyPr vert="horz" wrap="square" lIns="91440" tIns="45720" rIns="91440" bIns="45720" anchor="t"/>
          <a:p>
            <a:pPr eaLnBrk="1" hangingPunct="1">
              <a:lnSpc>
                <a:spcPct val="140000"/>
              </a:lnSpc>
            </a:pPr>
            <a:r>
              <a:rPr lang="zh-CN" altLang="en-US" dirty="0"/>
              <a:t>两种插入数据方式</a:t>
            </a:r>
            <a:endParaRPr lang="zh-CN" altLang="en-US" dirty="0"/>
          </a:p>
          <a:p>
            <a:pPr lvl="1">
              <a:lnSpc>
                <a:spcPct val="140000"/>
              </a:lnSpc>
            </a:pPr>
            <a:r>
              <a:rPr lang="zh-CN" altLang="en-US" dirty="0"/>
              <a:t>插入元组</a:t>
            </a:r>
            <a:endParaRPr lang="zh-CN" altLang="en-US" dirty="0"/>
          </a:p>
          <a:p>
            <a:pPr lvl="1">
              <a:lnSpc>
                <a:spcPct val="140000"/>
              </a:lnSpc>
            </a:pPr>
            <a:r>
              <a:rPr lang="zh-CN" altLang="en-US" dirty="0"/>
              <a:t>插入子查询结果</a:t>
            </a:r>
            <a:endParaRPr lang="zh-CN" altLang="en-US" dirty="0"/>
          </a:p>
          <a:p>
            <a:pPr lvl="2">
              <a:lnSpc>
                <a:spcPct val="140000"/>
              </a:lnSpc>
              <a:buSzPct val="87000"/>
              <a:buFont typeface="Wingdings" panose="05000000000000000000" pitchFamily="2" charset="2"/>
              <a:buChar char="l"/>
            </a:pPr>
            <a:r>
              <a:rPr lang="zh-CN" altLang="en-US" sz="2200" dirty="0"/>
              <a:t>可以一次插入多个元组 </a:t>
            </a:r>
            <a:endParaRPr lang="zh-CN" altLang="en-US" sz="2200" dirty="0"/>
          </a:p>
          <a:p>
            <a:pPr eaLnBrk="1" hangingPunct="1">
              <a:lnSpc>
                <a:spcPct val="140000"/>
              </a:lnSpc>
            </a:pP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vert="horz" wrap="square" lIns="91440" tIns="45720" rIns="91440" bIns="45720" anchor="ctr"/>
          <a:p>
            <a:pPr eaLnBrk="1" hangingPunct="1"/>
            <a:r>
              <a:rPr lang="en-US" altLang="zh-CN" sz="3600" dirty="0"/>
              <a:t>3.7.1  </a:t>
            </a:r>
            <a:r>
              <a:rPr lang="zh-CN" altLang="en-US" sz="3600" dirty="0"/>
              <a:t>定义视图</a:t>
            </a:r>
            <a:endParaRPr lang="zh-CN" altLang="en-US" sz="3600" dirty="0"/>
          </a:p>
        </p:txBody>
      </p:sp>
      <p:sp>
        <p:nvSpPr>
          <p:cNvPr id="43010" name="Rectangle 3"/>
          <p:cNvSpPr>
            <a:spLocks noGrp="1"/>
          </p:cNvSpPr>
          <p:nvPr>
            <p:ph type="body"/>
          </p:nvPr>
        </p:nvSpPr>
        <p:spPr>
          <a:ln/>
        </p:spPr>
        <p:txBody>
          <a:bodyPr vert="horz" wrap="square" lIns="91440" tIns="45720" rIns="91440" bIns="45720" anchor="t"/>
          <a:p>
            <a:pPr eaLnBrk="1" hangingPunct="1"/>
            <a:endParaRPr lang="en-US" altLang="zh-CN" dirty="0"/>
          </a:p>
          <a:p>
            <a:pPr eaLnBrk="1" hangingPunct="1">
              <a:buNone/>
            </a:pPr>
            <a:r>
              <a:rPr lang="en-US" altLang="zh-CN" dirty="0"/>
              <a:t>1.</a:t>
            </a:r>
            <a:r>
              <a:rPr lang="zh-CN" altLang="en-US" dirty="0"/>
              <a:t>建立视图</a:t>
            </a:r>
            <a:endParaRPr lang="zh-CN" altLang="en-US" dirty="0"/>
          </a:p>
          <a:p>
            <a:pPr eaLnBrk="1" hangingPunct="1">
              <a:buNone/>
            </a:pPr>
            <a:endParaRPr lang="zh-CN" altLang="en-US" dirty="0"/>
          </a:p>
          <a:p>
            <a:pPr eaLnBrk="1" hangingPunct="1">
              <a:buNone/>
            </a:pPr>
            <a:r>
              <a:rPr lang="en-US" altLang="zh-CN" dirty="0"/>
              <a:t>2.</a:t>
            </a:r>
            <a:r>
              <a:rPr lang="zh-CN" altLang="en-US" dirty="0"/>
              <a:t>删除视图</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建立视图</a:t>
            </a:r>
            <a:endParaRPr lang="zh-CN" altLang="en-US" sz="3600" dirty="0"/>
          </a:p>
        </p:txBody>
      </p:sp>
      <p:sp>
        <p:nvSpPr>
          <p:cNvPr id="44034" name="Rectangle 3"/>
          <p:cNvSpPr>
            <a:spLocks noGrp="1"/>
          </p:cNvSpPr>
          <p:nvPr>
            <p:ph type="body"/>
          </p:nvPr>
        </p:nvSpPr>
        <p:spPr>
          <a:xfrm>
            <a:off x="457200" y="1098550"/>
            <a:ext cx="8229600" cy="5470525"/>
          </a:xfrm>
          <a:ln/>
        </p:spPr>
        <p:txBody>
          <a:bodyPr vert="horz" wrap="square" lIns="91440" tIns="45720" rIns="91440" bIns="45720" anchor="t"/>
          <a:p>
            <a:pPr eaLnBrk="1" hangingPunct="1">
              <a:lnSpc>
                <a:spcPct val="120000"/>
              </a:lnSpc>
              <a:spcBef>
                <a:spcPct val="0"/>
              </a:spcBef>
            </a:pPr>
            <a:r>
              <a:rPr lang="zh-CN" altLang="en-US" dirty="0"/>
              <a:t>语句格式</a:t>
            </a:r>
            <a:endParaRPr lang="zh-CN" altLang="en-US" dirty="0"/>
          </a:p>
          <a:p>
            <a:pPr eaLnBrk="1" hangingPunct="1">
              <a:lnSpc>
                <a:spcPct val="120000"/>
              </a:lnSpc>
              <a:spcBef>
                <a:spcPct val="0"/>
              </a:spcBef>
              <a:buNone/>
            </a:pPr>
            <a:r>
              <a:rPr lang="zh-CN" altLang="en-US" sz="2400" dirty="0"/>
              <a:t>       </a:t>
            </a:r>
            <a:r>
              <a:rPr lang="en-US" altLang="zh-CN" sz="2400" dirty="0">
                <a:solidFill>
                  <a:srgbClr val="FF00FF"/>
                </a:solidFill>
              </a:rPr>
              <a:t>CREATE  VIEW</a:t>
            </a:r>
            <a:r>
              <a:rPr lang="en-US" altLang="zh-CN" sz="2400" dirty="0"/>
              <a:t> </a:t>
            </a:r>
            <a:endParaRPr lang="en-US" altLang="zh-CN" sz="2400" dirty="0"/>
          </a:p>
          <a:p>
            <a:pPr eaLnBrk="1" hangingPunct="1">
              <a:lnSpc>
                <a:spcPct val="120000"/>
              </a:lnSpc>
              <a:spcBef>
                <a:spcPct val="0"/>
              </a:spcBef>
              <a:buNone/>
            </a:pPr>
            <a:r>
              <a:rPr lang="en-US" altLang="zh-CN" sz="2400" dirty="0"/>
              <a:t>             &lt;</a:t>
            </a:r>
            <a:r>
              <a:rPr lang="zh-CN" altLang="en-US" sz="2400" dirty="0"/>
              <a:t>视图名</a:t>
            </a:r>
            <a:r>
              <a:rPr lang="en-US" altLang="zh-CN" sz="2400" dirty="0"/>
              <a:t>&gt;  [</a:t>
            </a:r>
            <a:r>
              <a:rPr lang="zh-CN" altLang="en-US" sz="2400" dirty="0"/>
              <a:t>(</a:t>
            </a:r>
            <a:r>
              <a:rPr lang="en-US" altLang="zh-CN" sz="2400" dirty="0"/>
              <a:t>&lt;</a:t>
            </a:r>
            <a:r>
              <a:rPr lang="zh-CN" altLang="en-US" sz="2400" dirty="0"/>
              <a:t>列名</a:t>
            </a:r>
            <a:r>
              <a:rPr lang="en-US" altLang="zh-CN" sz="2400" dirty="0"/>
              <a:t>&gt;  [</a:t>
            </a:r>
            <a:r>
              <a:rPr lang="zh-CN" altLang="en-US" sz="2400" dirty="0"/>
              <a:t>,</a:t>
            </a:r>
            <a:r>
              <a:rPr lang="en-US" altLang="zh-CN" sz="2400" dirty="0"/>
              <a:t>&lt;</a:t>
            </a:r>
            <a:r>
              <a:rPr lang="zh-CN" altLang="en-US" sz="2400" dirty="0"/>
              <a:t>列名</a:t>
            </a:r>
            <a:r>
              <a:rPr lang="en-US" altLang="zh-CN" sz="2400" dirty="0"/>
              <a:t>&gt;]…</a:t>
            </a:r>
            <a:r>
              <a:rPr lang="zh-CN" altLang="en-US" sz="2400" dirty="0"/>
              <a:t>)</a:t>
            </a:r>
            <a:r>
              <a:rPr lang="en-US" altLang="zh-CN" sz="2400" dirty="0"/>
              <a:t>]</a:t>
            </a:r>
            <a:endParaRPr lang="en-US" altLang="zh-CN" sz="2400" dirty="0"/>
          </a:p>
          <a:p>
            <a:pPr eaLnBrk="1" hangingPunct="1">
              <a:lnSpc>
                <a:spcPct val="120000"/>
              </a:lnSpc>
              <a:spcBef>
                <a:spcPct val="0"/>
              </a:spcBef>
              <a:buNone/>
            </a:pPr>
            <a:r>
              <a:rPr lang="en-US" altLang="zh-CN" sz="2400" dirty="0">
                <a:solidFill>
                  <a:srgbClr val="FF3399"/>
                </a:solidFill>
              </a:rPr>
              <a:t>       </a:t>
            </a:r>
            <a:r>
              <a:rPr lang="en-US" altLang="zh-CN" sz="2400" dirty="0">
                <a:solidFill>
                  <a:srgbClr val="FF00FF"/>
                </a:solidFill>
              </a:rPr>
              <a:t>AS</a:t>
            </a:r>
            <a:r>
              <a:rPr lang="en-US" altLang="zh-CN" sz="2400" dirty="0"/>
              <a:t>  &lt;</a:t>
            </a:r>
            <a:r>
              <a:rPr lang="zh-CN" altLang="en-US" sz="2400" dirty="0"/>
              <a:t>子查询</a:t>
            </a:r>
            <a:r>
              <a:rPr lang="en-US" altLang="zh-CN" sz="2400" dirty="0"/>
              <a:t>&gt;</a:t>
            </a:r>
            <a:endParaRPr lang="en-US" altLang="zh-CN" sz="2400" dirty="0"/>
          </a:p>
          <a:p>
            <a:pPr eaLnBrk="1" hangingPunct="1">
              <a:lnSpc>
                <a:spcPct val="120000"/>
              </a:lnSpc>
              <a:spcBef>
                <a:spcPct val="0"/>
              </a:spcBef>
              <a:buNone/>
            </a:pPr>
            <a:r>
              <a:rPr lang="en-US" altLang="zh-CN" sz="2400" dirty="0"/>
              <a:t>       [</a:t>
            </a:r>
            <a:r>
              <a:rPr lang="en-US" altLang="zh-CN" sz="2400" dirty="0">
                <a:solidFill>
                  <a:srgbClr val="FF00FF"/>
                </a:solidFill>
              </a:rPr>
              <a:t>WITH  CHECK  OPTION</a:t>
            </a:r>
            <a:r>
              <a:rPr lang="en-US" altLang="zh-CN" sz="2400" dirty="0"/>
              <a:t>]</a:t>
            </a:r>
            <a:r>
              <a:rPr lang="zh-CN" altLang="en-US" sz="2400" dirty="0"/>
              <a:t>;</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45058" name="Rectangle 3"/>
          <p:cNvSpPr>
            <a:spLocks noGrp="1"/>
          </p:cNvSpPr>
          <p:nvPr>
            <p:ph type="body"/>
          </p:nvPr>
        </p:nvSpPr>
        <p:spPr>
          <a:xfrm>
            <a:off x="457200" y="1387475"/>
            <a:ext cx="8229600" cy="5470525"/>
          </a:xfrm>
          <a:ln/>
        </p:spPr>
        <p:txBody>
          <a:bodyPr vert="horz" wrap="square" lIns="91440" tIns="45720" rIns="91440" bIns="45720" anchor="t"/>
          <a:p>
            <a:pPr eaLnBrk="1" hangingPunct="1">
              <a:lnSpc>
                <a:spcPct val="120000"/>
              </a:lnSpc>
              <a:spcBef>
                <a:spcPct val="0"/>
              </a:spcBef>
            </a:pPr>
            <a:r>
              <a:rPr lang="en-US" altLang="zh-CN" dirty="0"/>
              <a:t>WITH CHECK OPTION</a:t>
            </a:r>
            <a:endParaRPr lang="en-US" altLang="zh-CN" dirty="0"/>
          </a:p>
          <a:p>
            <a:pPr lvl="1" eaLnBrk="1" hangingPunct="1">
              <a:lnSpc>
                <a:spcPct val="120000"/>
              </a:lnSpc>
              <a:spcBef>
                <a:spcPct val="0"/>
              </a:spcBef>
            </a:pPr>
            <a:r>
              <a:rPr lang="zh-CN" altLang="en-US" dirty="0"/>
              <a:t>对视图进行</a:t>
            </a:r>
            <a:r>
              <a:rPr lang="en-US" altLang="zh-CN" dirty="0"/>
              <a:t>UPDATE</a:t>
            </a:r>
            <a:r>
              <a:rPr lang="zh-CN" altLang="en-US" dirty="0"/>
              <a:t>，</a:t>
            </a:r>
            <a:r>
              <a:rPr lang="en-US" altLang="zh-CN" dirty="0"/>
              <a:t>INSERT</a:t>
            </a:r>
            <a:r>
              <a:rPr lang="zh-CN" altLang="en-US" dirty="0"/>
              <a:t>和</a:t>
            </a:r>
            <a:r>
              <a:rPr lang="en-US" altLang="zh-CN" dirty="0"/>
              <a:t>DELETE</a:t>
            </a:r>
            <a:r>
              <a:rPr lang="zh-CN" altLang="en-US" dirty="0"/>
              <a:t>操作时要保证更新、插入或删除的行满足视图定义中的谓词条件（即子查询中的条件表达式）</a:t>
            </a:r>
            <a:endParaRPr lang="zh-CN" altLang="en-US" dirty="0"/>
          </a:p>
          <a:p>
            <a:pPr eaLnBrk="1" hangingPunct="1">
              <a:lnSpc>
                <a:spcPct val="120000"/>
              </a:lnSpc>
              <a:spcBef>
                <a:spcPct val="0"/>
              </a:spcBef>
            </a:pPr>
            <a:r>
              <a:rPr lang="zh-CN" altLang="en-US" dirty="0"/>
              <a:t>子查询可以是任意的</a:t>
            </a:r>
            <a:r>
              <a:rPr lang="en-US" altLang="zh-CN" dirty="0"/>
              <a:t>SELECT</a:t>
            </a:r>
            <a:r>
              <a:rPr lang="zh-CN" altLang="en-US" dirty="0"/>
              <a:t>语句，是否可以含有</a:t>
            </a:r>
            <a:r>
              <a:rPr lang="en-US" altLang="zh-CN" dirty="0"/>
              <a:t>ORDER BY</a:t>
            </a:r>
            <a:r>
              <a:rPr lang="zh-CN" altLang="en-US" dirty="0"/>
              <a:t>子句和</a:t>
            </a:r>
            <a:r>
              <a:rPr lang="en-US" altLang="zh-CN" dirty="0"/>
              <a:t>DISTINCT</a:t>
            </a:r>
            <a:r>
              <a:rPr lang="zh-CN" altLang="en-US" dirty="0"/>
              <a:t>短语，则决定具体系统的实现。</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ln/>
        </p:spPr>
        <p:txBody>
          <a:bodyPr vert="horz" wrap="square" lIns="91440" tIns="45720" rIns="91440" bIns="45720" anchor="ctr"/>
          <a:p>
            <a:r>
              <a:rPr lang="zh-CN" altLang="en-US" sz="3600" dirty="0"/>
              <a:t>建立视图（续）</a:t>
            </a:r>
            <a:endParaRPr lang="zh-CN" altLang="en-US" sz="3600" dirty="0"/>
          </a:p>
        </p:txBody>
      </p:sp>
      <p:sp>
        <p:nvSpPr>
          <p:cNvPr id="46082" name="内容占位符 2"/>
          <p:cNvSpPr>
            <a:spLocks noGrp="1"/>
          </p:cNvSpPr>
          <p:nvPr>
            <p:ph idx="4294967295"/>
          </p:nvPr>
        </p:nvSpPr>
        <p:spPr>
          <a:xfrm>
            <a:off x="457200" y="1098550"/>
            <a:ext cx="8229600" cy="5095875"/>
          </a:xfrm>
          <a:ln/>
        </p:spPr>
        <p:txBody>
          <a:bodyPr vert="horz" wrap="square" lIns="91440" tIns="45720" rIns="91440" bIns="45720" anchor="t"/>
          <a:p>
            <a:pPr defTabSz="889000">
              <a:lnSpc>
                <a:spcPct val="150000"/>
              </a:lnSpc>
            </a:pPr>
            <a:r>
              <a:rPr lang="zh-CN" altLang="en-US" dirty="0"/>
              <a:t>组成视图的属性列名：全部省略或全部指定</a:t>
            </a:r>
            <a:endParaRPr lang="zh-CN" altLang="en-US" dirty="0"/>
          </a:p>
          <a:p>
            <a:pPr lvl="1" defTabSz="889000">
              <a:lnSpc>
                <a:spcPct val="150000"/>
              </a:lnSpc>
            </a:pPr>
            <a:r>
              <a:rPr lang="zh-CN" altLang="en-US" dirty="0"/>
              <a:t>全部省略</a:t>
            </a:r>
            <a:r>
              <a:rPr lang="en-US" altLang="zh-CN" dirty="0"/>
              <a:t>: </a:t>
            </a:r>
            <a:endParaRPr lang="en-US" altLang="zh-CN" dirty="0"/>
          </a:p>
          <a:p>
            <a:pPr lvl="2" defTabSz="889000">
              <a:lnSpc>
                <a:spcPct val="150000"/>
              </a:lnSpc>
              <a:buSzPct val="87000"/>
              <a:buFont typeface="Wingdings" panose="05000000000000000000" pitchFamily="2" charset="2"/>
              <a:buChar char="l"/>
            </a:pPr>
            <a:r>
              <a:rPr lang="zh-CN" altLang="en-US" sz="2200" dirty="0"/>
              <a:t>由子查询中</a:t>
            </a:r>
            <a:r>
              <a:rPr lang="en-US" altLang="zh-CN" sz="2200" dirty="0"/>
              <a:t>SELECT</a:t>
            </a:r>
            <a:r>
              <a:rPr lang="zh-CN" altLang="en-US" sz="2200" dirty="0"/>
              <a:t>目标列中的诸字段组成</a:t>
            </a:r>
            <a:endParaRPr lang="zh-CN" altLang="en-US" sz="2200" dirty="0"/>
          </a:p>
          <a:p>
            <a:pPr lvl="1" defTabSz="889000">
              <a:lnSpc>
                <a:spcPct val="150000"/>
              </a:lnSpc>
            </a:pPr>
            <a:r>
              <a:rPr lang="zh-CN" altLang="en-US" dirty="0"/>
              <a:t>明确指定视图的所有列名</a:t>
            </a:r>
            <a:r>
              <a:rPr lang="en-US" altLang="zh-CN" dirty="0"/>
              <a:t>:</a:t>
            </a:r>
            <a:endParaRPr lang="en-US" altLang="zh-CN" dirty="0"/>
          </a:p>
          <a:p>
            <a:pPr lvl="2" defTabSz="889000">
              <a:lnSpc>
                <a:spcPct val="150000"/>
              </a:lnSpc>
              <a:buSzPct val="87000"/>
              <a:buFont typeface="Wingdings" panose="05000000000000000000" pitchFamily="2" charset="2"/>
              <a:buChar char="l"/>
            </a:pPr>
            <a:r>
              <a:rPr lang="zh-CN" altLang="en-US" sz="2200" dirty="0"/>
              <a:t>某个目标列是聚集函数或列表达式</a:t>
            </a:r>
            <a:endParaRPr lang="zh-CN" altLang="en-US" sz="2200" dirty="0"/>
          </a:p>
          <a:p>
            <a:pPr lvl="2" defTabSz="889000">
              <a:lnSpc>
                <a:spcPct val="150000"/>
              </a:lnSpc>
              <a:buSzPct val="87000"/>
              <a:buFont typeface="Wingdings" panose="05000000000000000000" pitchFamily="2" charset="2"/>
              <a:buChar char="l"/>
            </a:pPr>
            <a:r>
              <a:rPr lang="zh-CN" altLang="en-US" sz="2200" dirty="0"/>
              <a:t>多表连接时选出了几个同名列作为视图的字段</a:t>
            </a:r>
            <a:endParaRPr lang="zh-CN" altLang="en-US" sz="2200" dirty="0"/>
          </a:p>
          <a:p>
            <a:pPr lvl="2" defTabSz="889000">
              <a:lnSpc>
                <a:spcPct val="150000"/>
              </a:lnSpc>
              <a:buSzPct val="87000"/>
              <a:buFont typeface="Wingdings" panose="05000000000000000000" pitchFamily="2" charset="2"/>
              <a:buChar char="l"/>
            </a:pPr>
            <a:r>
              <a:rPr lang="zh-CN" altLang="en-US" sz="2200" dirty="0"/>
              <a:t>需要在视图中为某个列启用新的更合适的名字</a:t>
            </a:r>
            <a:endParaRPr lang="zh-CN"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ln/>
        </p:spPr>
        <p:txBody>
          <a:bodyPr vert="horz" wrap="square" lIns="91440" tIns="45720" rIns="91440" bIns="45720" anchor="ctr"/>
          <a:p>
            <a:pPr eaLnBrk="1" hangingPunct="1"/>
            <a:r>
              <a:rPr lang="en-US" altLang="zh-CN" sz="3600" dirty="0"/>
              <a:t> </a:t>
            </a:r>
            <a:r>
              <a:rPr lang="zh-CN" altLang="en-US" sz="3600" dirty="0"/>
              <a:t>建立视图（续）</a:t>
            </a:r>
            <a:endParaRPr lang="zh-CN" altLang="en-US" sz="3600" dirty="0"/>
          </a:p>
        </p:txBody>
      </p:sp>
      <p:sp>
        <p:nvSpPr>
          <p:cNvPr id="47106" name="Rectangle 3"/>
          <p:cNvSpPr>
            <a:spLocks noGrp="1"/>
          </p:cNvSpPr>
          <p:nvPr>
            <p:ph type="body"/>
          </p:nvPr>
        </p:nvSpPr>
        <p:spPr>
          <a:ln/>
        </p:spPr>
        <p:txBody>
          <a:bodyPr vert="horz" wrap="square" lIns="91440" tIns="45720" rIns="91440" bIns="45720" anchor="t"/>
          <a:p>
            <a:pPr eaLnBrk="1" hangingPunct="1">
              <a:lnSpc>
                <a:spcPct val="150000"/>
              </a:lnSpc>
            </a:pPr>
            <a:r>
              <a:rPr lang="zh-CN" altLang="en-US" dirty="0"/>
              <a:t>关系数据库管理系统执行</a:t>
            </a:r>
            <a:r>
              <a:rPr lang="en-US" altLang="zh-CN" dirty="0"/>
              <a:t>CREATE VIEW</a:t>
            </a:r>
            <a:r>
              <a:rPr lang="zh-CN" altLang="en-US" dirty="0"/>
              <a:t>语句时只是把视图定义存入数据字典，并不执行其中的</a:t>
            </a:r>
            <a:r>
              <a:rPr lang="en-US" altLang="zh-CN" dirty="0"/>
              <a:t>SELECT</a:t>
            </a:r>
            <a:r>
              <a:rPr lang="zh-CN" altLang="en-US" dirty="0"/>
              <a:t>语句。</a:t>
            </a:r>
            <a:endParaRPr lang="zh-CN" altLang="en-US" dirty="0"/>
          </a:p>
          <a:p>
            <a:pPr eaLnBrk="1" hangingPunct="1">
              <a:lnSpc>
                <a:spcPct val="150000"/>
              </a:lnSpc>
            </a:pPr>
            <a:r>
              <a:rPr lang="zh-CN" altLang="en-US" dirty="0"/>
              <a:t>在对视图查询时，按视图的定义从基本表中将数据查出。</a:t>
            </a:r>
            <a:endParaRPr lang="zh-CN" alt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48130" name="Rectangle 3"/>
          <p:cNvSpPr>
            <a:spLocks noGrp="1"/>
          </p:cNvSpPr>
          <p:nvPr>
            <p:ph type="body"/>
          </p:nvPr>
        </p:nvSpPr>
        <p:spPr>
          <a:xfrm>
            <a:off x="457200" y="1254125"/>
            <a:ext cx="7859713" cy="4335463"/>
          </a:xfrm>
          <a:ln/>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3.84]  </a:t>
            </a:r>
            <a:r>
              <a:rPr lang="zh-CN" altLang="en-US" sz="2400" dirty="0"/>
              <a:t>建立信息系学生的视图。</a:t>
            </a:r>
            <a:endParaRPr lang="zh-CN" altLang="en-US" sz="2400" dirty="0"/>
          </a:p>
          <a:p>
            <a:pPr eaLnBrk="1" hangingPunct="1">
              <a:buNone/>
            </a:pPr>
            <a:endParaRPr lang="zh-CN" altLang="en-US" dirty="0"/>
          </a:p>
          <a:p>
            <a:pPr eaLnBrk="1" hangingPunct="1">
              <a:buNone/>
            </a:pPr>
            <a:r>
              <a:rPr lang="zh-CN" altLang="en-US" sz="2400" dirty="0"/>
              <a:t>        </a:t>
            </a:r>
            <a:r>
              <a:rPr lang="en-US" altLang="zh-CN" sz="2400" dirty="0"/>
              <a:t>CREATE VIEW IS_Student</a:t>
            </a:r>
            <a:endParaRPr lang="en-US" altLang="zh-CN" sz="2400" dirty="0"/>
          </a:p>
          <a:p>
            <a:pPr eaLnBrk="1" hangingPunct="1">
              <a:buNone/>
            </a:pPr>
            <a:r>
              <a:rPr lang="en-US" altLang="zh-CN" sz="2400" dirty="0"/>
              <a:t>        AS </a:t>
            </a:r>
            <a:endParaRPr lang="en-US" altLang="zh-CN" sz="2400" dirty="0"/>
          </a:p>
          <a:p>
            <a:pPr eaLnBrk="1" hangingPunct="1">
              <a:buNone/>
            </a:pPr>
            <a:r>
              <a:rPr lang="en-US" altLang="zh-CN" sz="2400" dirty="0"/>
              <a:t>        SELECT Sno</a:t>
            </a:r>
            <a:r>
              <a:rPr lang="zh-CN" altLang="en-US" sz="2400" dirty="0"/>
              <a:t>,</a:t>
            </a:r>
            <a:r>
              <a:rPr lang="en-US" altLang="zh-CN" sz="2400" dirty="0"/>
              <a:t>Sname</a:t>
            </a:r>
            <a:r>
              <a:rPr lang="zh-CN" altLang="en-US" sz="2400" dirty="0"/>
              <a:t>,</a:t>
            </a:r>
            <a:r>
              <a:rPr lang="en-US" altLang="zh-CN" sz="2400" dirty="0"/>
              <a:t>Sage</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'IS'</a:t>
            </a:r>
            <a:r>
              <a:rPr lang="zh-CN" altLang="en-US" sz="2400" dirty="0"/>
              <a:t>;</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49154" name="Rectangle 3"/>
          <p:cNvSpPr>
            <a:spLocks noGrp="1"/>
          </p:cNvSpPr>
          <p:nvPr>
            <p:ph type="body"/>
          </p:nvPr>
        </p:nvSpPr>
        <p:spPr>
          <a:xfrm>
            <a:off x="611188" y="1196975"/>
            <a:ext cx="7772400" cy="4833938"/>
          </a:xfrm>
          <a:ln/>
        </p:spPr>
        <p:txBody>
          <a:bodyPr vert="horz" wrap="square" lIns="91440" tIns="45720" rIns="91440" bIns="45720" anchor="t"/>
          <a:p>
            <a:pPr eaLnBrk="1" hangingPunct="1">
              <a:lnSpc>
                <a:spcPct val="130000"/>
              </a:lnSpc>
              <a:buNone/>
            </a:pPr>
            <a:r>
              <a:rPr lang="en-US" altLang="zh-CN" sz="2400" dirty="0"/>
              <a:t>[</a:t>
            </a:r>
            <a:r>
              <a:rPr lang="zh-CN" altLang="en-US" sz="2400" dirty="0"/>
              <a:t>例</a:t>
            </a:r>
            <a:r>
              <a:rPr lang="en-US" altLang="zh-CN" sz="2400" dirty="0"/>
              <a:t>3.85]</a:t>
            </a:r>
            <a:r>
              <a:rPr lang="zh-CN" altLang="en-US" sz="2400" dirty="0"/>
              <a:t>建立信息系学生的视图，并要求进行修改和插入操作时仍需保证该视图只有信息系的学生 </a:t>
            </a:r>
            <a:r>
              <a:rPr lang="zh-CN" altLang="en-US" sz="2000" dirty="0"/>
              <a:t>。</a:t>
            </a:r>
            <a:endParaRPr lang="zh-CN" altLang="en-US" sz="2000" dirty="0"/>
          </a:p>
          <a:p>
            <a:pPr eaLnBrk="1" hangingPunct="1">
              <a:lnSpc>
                <a:spcPct val="130000"/>
              </a:lnSpc>
              <a:buNone/>
            </a:pPr>
            <a:r>
              <a:rPr lang="zh-CN" altLang="en-US" sz="1800" dirty="0"/>
              <a:t>   </a:t>
            </a:r>
            <a:r>
              <a:rPr lang="zh-CN" altLang="en-US" sz="2400" dirty="0"/>
              <a:t>      </a:t>
            </a:r>
            <a:r>
              <a:rPr lang="en-US" altLang="zh-CN" sz="2400" dirty="0"/>
              <a:t>CREATE VIEW IS_Student</a:t>
            </a:r>
            <a:endParaRPr lang="en-US" altLang="zh-CN" sz="2400" dirty="0"/>
          </a:p>
          <a:p>
            <a:pPr eaLnBrk="1" hangingPunct="1">
              <a:lnSpc>
                <a:spcPct val="130000"/>
              </a:lnSpc>
              <a:buNone/>
            </a:pPr>
            <a:r>
              <a:rPr lang="en-US" altLang="zh-CN" sz="2400" dirty="0"/>
              <a:t>        AS </a:t>
            </a:r>
            <a:endParaRPr lang="en-US" altLang="zh-CN" sz="2400" dirty="0"/>
          </a:p>
          <a:p>
            <a:pPr eaLnBrk="1" hangingPunct="1">
              <a:lnSpc>
                <a:spcPct val="130000"/>
              </a:lnSpc>
              <a:buNone/>
            </a:pPr>
            <a:r>
              <a:rPr lang="en-US" altLang="zh-CN" sz="2400" dirty="0"/>
              <a:t>        SELECT Sno</a:t>
            </a:r>
            <a:r>
              <a:rPr lang="zh-CN" altLang="en-US" sz="2400" dirty="0"/>
              <a:t>,</a:t>
            </a:r>
            <a:r>
              <a:rPr lang="en-US" altLang="zh-CN" sz="2400" dirty="0"/>
              <a:t>Sname</a:t>
            </a:r>
            <a:r>
              <a:rPr lang="zh-CN" altLang="en-US" sz="2400" dirty="0"/>
              <a:t>,</a:t>
            </a:r>
            <a:r>
              <a:rPr lang="en-US" altLang="zh-CN" sz="2400" dirty="0"/>
              <a:t>Sage</a:t>
            </a:r>
            <a:endParaRPr lang="en-US" altLang="zh-CN" sz="2400" dirty="0"/>
          </a:p>
          <a:p>
            <a:pPr eaLnBrk="1" hangingPunct="1">
              <a:lnSpc>
                <a:spcPct val="130000"/>
              </a:lnSpc>
              <a:buNone/>
            </a:pPr>
            <a:r>
              <a:rPr lang="en-US" altLang="zh-CN" sz="2400" dirty="0"/>
              <a:t>        FROM  Student</a:t>
            </a:r>
            <a:endParaRPr lang="en-US" altLang="zh-CN" sz="2400" dirty="0"/>
          </a:p>
          <a:p>
            <a:pPr eaLnBrk="1" hangingPunct="1">
              <a:lnSpc>
                <a:spcPct val="130000"/>
              </a:lnSpc>
              <a:buNone/>
            </a:pPr>
            <a:r>
              <a:rPr lang="en-US" altLang="zh-CN" sz="2400" dirty="0"/>
              <a:t>        WHERE  Sdept= 'IS'</a:t>
            </a:r>
            <a:endParaRPr lang="en-US" altLang="zh-CN" sz="2400" dirty="0"/>
          </a:p>
          <a:p>
            <a:pPr eaLnBrk="1" hangingPunct="1">
              <a:lnSpc>
                <a:spcPct val="130000"/>
              </a:lnSpc>
              <a:buNone/>
            </a:pPr>
            <a:r>
              <a:rPr lang="en-US" altLang="zh-CN" sz="2400" dirty="0"/>
              <a:t>        </a:t>
            </a:r>
            <a:r>
              <a:rPr lang="en-US" altLang="zh-CN" sz="2400" dirty="0">
                <a:solidFill>
                  <a:srgbClr val="FF0000"/>
                </a:solidFill>
              </a:rPr>
              <a:t>WITH CHECK OPTION</a:t>
            </a:r>
            <a:r>
              <a:rPr lang="zh-CN" altLang="en-US" sz="2400" dirty="0">
                <a:solidFill>
                  <a:srgbClr val="FF0000"/>
                </a:solidFill>
              </a:rPr>
              <a:t>;</a:t>
            </a:r>
            <a:endParaRPr lang="zh-CN" altLang="en-US" sz="2400"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50178" name="Rectangle 3"/>
          <p:cNvSpPr>
            <a:spLocks noGrp="1"/>
          </p:cNvSpPr>
          <p:nvPr>
            <p:ph type="body"/>
          </p:nvPr>
        </p:nvSpPr>
        <p:spPr>
          <a:xfrm>
            <a:off x="296863" y="1125538"/>
            <a:ext cx="8739187" cy="4608512"/>
          </a:xfrm>
          <a:ln/>
        </p:spPr>
        <p:txBody>
          <a:bodyPr vert="horz" wrap="square" lIns="91440" tIns="45720" rIns="91440" bIns="45720" anchor="t"/>
          <a:p>
            <a:pPr>
              <a:lnSpc>
                <a:spcPct val="130000"/>
              </a:lnSpc>
            </a:pPr>
            <a:r>
              <a:rPr lang="zh-CN" altLang="en-US" dirty="0"/>
              <a:t>定义</a:t>
            </a:r>
            <a:r>
              <a:rPr lang="en-US" altLang="zh-CN" dirty="0"/>
              <a:t>IS_Student</a:t>
            </a:r>
            <a:r>
              <a:rPr lang="zh-CN" altLang="en-US" dirty="0"/>
              <a:t>视图时加上了</a:t>
            </a:r>
            <a:r>
              <a:rPr lang="en-US" altLang="zh-CN" dirty="0"/>
              <a:t>WITH CHECK OPTION</a:t>
            </a:r>
            <a:r>
              <a:rPr lang="zh-CN" altLang="en-US" dirty="0"/>
              <a:t>子句，对该视图进行插入、修改和删除操作时，</a:t>
            </a:r>
            <a:r>
              <a:rPr lang="en-US" altLang="zh-CN" dirty="0"/>
              <a:t>RDBMS</a:t>
            </a:r>
            <a:r>
              <a:rPr lang="zh-CN" altLang="en-US" dirty="0"/>
              <a:t>会自动加上</a:t>
            </a:r>
            <a:r>
              <a:rPr lang="en-US" altLang="zh-CN" dirty="0"/>
              <a:t>Sdept='IS'</a:t>
            </a:r>
            <a:r>
              <a:rPr lang="zh-CN" altLang="en-US" dirty="0"/>
              <a:t>的条件。</a:t>
            </a:r>
            <a:endParaRPr lang="zh-CN" altLang="en-US" dirty="0"/>
          </a:p>
          <a:p>
            <a:pPr>
              <a:lnSpc>
                <a:spcPct val="130000"/>
              </a:lnSpc>
            </a:pPr>
            <a:r>
              <a:rPr lang="zh-CN" altLang="en-US" dirty="0"/>
              <a:t>若一个视图是从单个基本表导出的，并且只是去掉了基本表的某些行和某些列，但保留了主码，我们称这类视图为</a:t>
            </a:r>
            <a:r>
              <a:rPr lang="zh-CN" altLang="en-US" dirty="0">
                <a:solidFill>
                  <a:srgbClr val="FF00FF"/>
                </a:solidFill>
              </a:rPr>
              <a:t>行列子集视图</a:t>
            </a:r>
            <a:r>
              <a:rPr lang="zh-CN" altLang="en-US" dirty="0"/>
              <a:t>。</a:t>
            </a:r>
            <a:endParaRPr lang="zh-CN" altLang="en-US" sz="3200" dirty="0"/>
          </a:p>
          <a:p>
            <a:pPr lvl="1">
              <a:lnSpc>
                <a:spcPct val="130000"/>
              </a:lnSpc>
            </a:pPr>
            <a:r>
              <a:rPr lang="en-US" altLang="zh-CN" dirty="0"/>
              <a:t>IS_Student</a:t>
            </a:r>
            <a:r>
              <a:rPr lang="zh-CN" altLang="en-US" dirty="0"/>
              <a:t>视图就是一个行列子集视图。</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51202" name="Rectangle 3"/>
          <p:cNvSpPr>
            <a:spLocks noGrp="1"/>
          </p:cNvSpPr>
          <p:nvPr>
            <p:ph type="body"/>
          </p:nvPr>
        </p:nvSpPr>
        <p:spPr>
          <a:xfrm>
            <a:off x="684213" y="1098550"/>
            <a:ext cx="7772400" cy="5356225"/>
          </a:xfrm>
          <a:ln/>
        </p:spPr>
        <p:txBody>
          <a:bodyPr vert="horz" wrap="square" lIns="91440" tIns="45720" rIns="91440" bIns="45720" anchor="t"/>
          <a:p>
            <a:pPr eaLnBrk="1" hangingPunct="1">
              <a:lnSpc>
                <a:spcPct val="110000"/>
              </a:lnSpc>
            </a:pPr>
            <a:r>
              <a:rPr lang="zh-CN" altLang="en-US" dirty="0"/>
              <a:t>基于多个基表的视图</a:t>
            </a:r>
            <a:endParaRPr lang="zh-CN" altLang="en-US" dirty="0"/>
          </a:p>
          <a:p>
            <a:pPr eaLnBrk="1" hangingPunct="1">
              <a:lnSpc>
                <a:spcPct val="110000"/>
              </a:lnSpc>
              <a:buNone/>
            </a:pPr>
            <a:endParaRPr lang="zh-CN" altLang="en-US" sz="1200" dirty="0"/>
          </a:p>
          <a:p>
            <a:pPr eaLnBrk="1" hangingPunct="1">
              <a:lnSpc>
                <a:spcPct val="110000"/>
              </a:lnSpc>
              <a:buNone/>
            </a:pPr>
            <a:r>
              <a:rPr lang="en-US" altLang="zh-CN" sz="2400" dirty="0"/>
              <a:t>[</a:t>
            </a:r>
            <a:r>
              <a:rPr lang="zh-CN" altLang="en-US" sz="2400" dirty="0"/>
              <a:t>例</a:t>
            </a:r>
            <a:r>
              <a:rPr lang="en-US" altLang="zh-CN" sz="2400" dirty="0"/>
              <a:t>3.86]  </a:t>
            </a:r>
            <a:r>
              <a:rPr lang="zh-CN" altLang="en-US" sz="2400" dirty="0"/>
              <a:t>建立信息系选修了</a:t>
            </a:r>
            <a:r>
              <a:rPr lang="en-US" altLang="zh-CN" sz="2400" dirty="0"/>
              <a:t>1</a:t>
            </a:r>
            <a:r>
              <a:rPr lang="zh-CN" altLang="en-US" sz="2400" dirty="0"/>
              <a:t>号课程的学生的视图（包括学号、姓名、成绩）。</a:t>
            </a:r>
            <a:endParaRPr lang="zh-CN" altLang="en-US" sz="2400" dirty="0"/>
          </a:p>
          <a:p>
            <a:pPr eaLnBrk="1" hangingPunct="1">
              <a:lnSpc>
                <a:spcPct val="110000"/>
              </a:lnSpc>
              <a:buNone/>
            </a:pPr>
            <a:r>
              <a:rPr lang="zh-CN" altLang="en-US" sz="2200" dirty="0"/>
              <a:t>        </a:t>
            </a:r>
            <a:r>
              <a:rPr lang="en-US" altLang="zh-CN" sz="2400" dirty="0"/>
              <a:t>CREATE VIEW IS_S1</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Grade</a:t>
            </a:r>
            <a:r>
              <a:rPr lang="zh-CN" altLang="en-US" sz="2400" dirty="0"/>
              <a:t>)</a:t>
            </a:r>
            <a:endParaRPr lang="zh-CN" altLang="en-US" sz="2400" dirty="0"/>
          </a:p>
          <a:p>
            <a:pPr eaLnBrk="1" hangingPunct="1">
              <a:lnSpc>
                <a:spcPct val="110000"/>
              </a:lnSpc>
              <a:buNone/>
            </a:pPr>
            <a:r>
              <a:rPr lang="en-US" altLang="zh-CN" sz="2400" dirty="0"/>
              <a:t>        AS </a:t>
            </a:r>
            <a:endParaRPr lang="en-US" altLang="zh-CN" sz="2400" dirty="0"/>
          </a:p>
          <a:p>
            <a:pPr eaLnBrk="1" hangingPunct="1">
              <a:lnSpc>
                <a:spcPct val="110000"/>
              </a:lnSpc>
              <a:buNone/>
            </a:pPr>
            <a:r>
              <a:rPr lang="en-US" altLang="zh-CN" sz="2400" dirty="0"/>
              <a:t>        SELECT Student.Sno,Sname,Grade</a:t>
            </a:r>
            <a:endParaRPr lang="en-US" altLang="zh-CN" sz="2400" dirty="0"/>
          </a:p>
          <a:p>
            <a:pPr eaLnBrk="1" hangingPunct="1">
              <a:lnSpc>
                <a:spcPct val="110000"/>
              </a:lnSpc>
              <a:buNone/>
            </a:pPr>
            <a:r>
              <a:rPr lang="en-US" altLang="zh-CN" sz="2400" dirty="0"/>
              <a:t>        FROM  Student,SC</a:t>
            </a:r>
            <a:endParaRPr lang="en-US" altLang="zh-CN" sz="2400" dirty="0"/>
          </a:p>
          <a:p>
            <a:pPr eaLnBrk="1" hangingPunct="1">
              <a:lnSpc>
                <a:spcPct val="110000"/>
              </a:lnSpc>
              <a:buNone/>
            </a:pPr>
            <a:r>
              <a:rPr lang="en-US" altLang="zh-CN" sz="2400" dirty="0"/>
              <a:t>        WHERE  Sdept= 'IS' AND</a:t>
            </a:r>
            <a:endParaRPr lang="en-US" altLang="zh-CN" sz="2400" dirty="0"/>
          </a:p>
          <a:p>
            <a:pPr eaLnBrk="1" hangingPunct="1">
              <a:lnSpc>
                <a:spcPct val="110000"/>
              </a:lnSpc>
              <a:buNone/>
            </a:pPr>
            <a:r>
              <a:rPr lang="en-US" altLang="zh-CN" sz="2400" dirty="0"/>
              <a:t>                       Student.Sno=SC.Sno AND</a:t>
            </a:r>
            <a:endParaRPr lang="en-US" altLang="zh-CN" sz="2400" dirty="0"/>
          </a:p>
          <a:p>
            <a:pPr eaLnBrk="1" hangingPunct="1">
              <a:lnSpc>
                <a:spcPct val="110000"/>
              </a:lnSpc>
              <a:buNone/>
            </a:pPr>
            <a:r>
              <a:rPr lang="en-US" altLang="zh-CN" sz="2400" dirty="0"/>
              <a:t>                       SC.Cno= '1'</a:t>
            </a:r>
            <a:r>
              <a:rPr lang="zh-CN" altLang="en-US" sz="2400" dirty="0"/>
              <a:t>;</a:t>
            </a:r>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52226" name="Rectangle 3"/>
          <p:cNvSpPr>
            <a:spLocks noGrp="1"/>
          </p:cNvSpPr>
          <p:nvPr>
            <p:ph type="body"/>
          </p:nvPr>
        </p:nvSpPr>
        <p:spPr>
          <a:xfrm>
            <a:off x="457200" y="1098550"/>
            <a:ext cx="8229600" cy="4840288"/>
          </a:xfrm>
          <a:ln/>
        </p:spPr>
        <p:txBody>
          <a:bodyPr vert="horz" wrap="square" lIns="91440" tIns="45720" rIns="91440" bIns="45720" anchor="t"/>
          <a:p>
            <a:pPr eaLnBrk="1" hangingPunct="1">
              <a:lnSpc>
                <a:spcPct val="130000"/>
              </a:lnSpc>
            </a:pPr>
            <a:r>
              <a:rPr lang="zh-CN" altLang="en-US" dirty="0"/>
              <a:t>基于视图的视图</a:t>
            </a:r>
            <a:endParaRPr lang="zh-CN" altLang="en-US" dirty="0"/>
          </a:p>
          <a:p>
            <a:pPr eaLnBrk="1" hangingPunct="1">
              <a:lnSpc>
                <a:spcPct val="130000"/>
              </a:lnSpc>
            </a:pPr>
            <a:endParaRPr lang="zh-CN" altLang="en-US" sz="1200" dirty="0"/>
          </a:p>
          <a:p>
            <a:pPr eaLnBrk="1" hangingPunct="1">
              <a:lnSpc>
                <a:spcPct val="130000"/>
              </a:lnSpc>
              <a:buNone/>
            </a:pPr>
            <a:r>
              <a:rPr lang="zh-CN" altLang="en-US" sz="2000" dirty="0"/>
              <a:t>	</a:t>
            </a:r>
            <a:r>
              <a:rPr lang="en-US" altLang="zh-CN" sz="2400" dirty="0"/>
              <a:t>[</a:t>
            </a:r>
            <a:r>
              <a:rPr lang="zh-CN" altLang="en-US" sz="2400" dirty="0"/>
              <a:t>例</a:t>
            </a:r>
            <a:r>
              <a:rPr lang="en-US" altLang="zh-CN" sz="2400" dirty="0"/>
              <a:t>3.87]  </a:t>
            </a:r>
            <a:r>
              <a:rPr lang="zh-CN" altLang="en-US" sz="2400" dirty="0"/>
              <a:t>建立信息系选修了</a:t>
            </a:r>
            <a:r>
              <a:rPr lang="en-US" altLang="zh-CN" sz="2400" dirty="0"/>
              <a:t>1</a:t>
            </a:r>
            <a:r>
              <a:rPr lang="zh-CN" altLang="en-US" sz="2400" dirty="0"/>
              <a:t>号课程且成绩在</a:t>
            </a:r>
            <a:r>
              <a:rPr lang="en-US" altLang="zh-CN" sz="2400" dirty="0"/>
              <a:t>90</a:t>
            </a:r>
            <a:r>
              <a:rPr lang="zh-CN" altLang="en-US" sz="2400" dirty="0"/>
              <a:t>分以上的学生的视图。</a:t>
            </a:r>
            <a:endParaRPr lang="zh-CN" altLang="en-US" sz="2000" dirty="0"/>
          </a:p>
          <a:p>
            <a:pPr eaLnBrk="1" hangingPunct="1">
              <a:lnSpc>
                <a:spcPct val="130000"/>
              </a:lnSpc>
              <a:buNone/>
            </a:pPr>
            <a:r>
              <a:rPr lang="zh-CN" altLang="en-US" sz="2200" dirty="0"/>
              <a:t>       </a:t>
            </a:r>
            <a:r>
              <a:rPr lang="zh-CN" altLang="en-US" sz="2400" dirty="0"/>
              <a:t> </a:t>
            </a:r>
            <a:r>
              <a:rPr lang="en-US" altLang="zh-CN" sz="2400" dirty="0"/>
              <a:t>CREATE VIEW IS_S2</a:t>
            </a:r>
            <a:endParaRPr lang="en-US" altLang="zh-CN" sz="2400" dirty="0"/>
          </a:p>
          <a:p>
            <a:pPr eaLnBrk="1" hangingPunct="1">
              <a:lnSpc>
                <a:spcPct val="130000"/>
              </a:lnSpc>
              <a:buNone/>
            </a:pPr>
            <a:r>
              <a:rPr lang="en-US" altLang="zh-CN" sz="2400" dirty="0"/>
              <a:t>        AS</a:t>
            </a:r>
            <a:endParaRPr lang="en-US" altLang="zh-CN" sz="2400" dirty="0"/>
          </a:p>
          <a:p>
            <a:pPr eaLnBrk="1" hangingPunct="1">
              <a:lnSpc>
                <a:spcPct val="130000"/>
              </a:lnSpc>
              <a:buNone/>
            </a:pPr>
            <a:r>
              <a:rPr lang="en-US" altLang="zh-CN" sz="2400" dirty="0"/>
              <a:t>        SELECT Sno,Sname,Grade</a:t>
            </a:r>
            <a:endParaRPr lang="en-US" altLang="zh-CN" sz="2400" dirty="0"/>
          </a:p>
          <a:p>
            <a:pPr eaLnBrk="1" hangingPunct="1">
              <a:lnSpc>
                <a:spcPct val="130000"/>
              </a:lnSpc>
              <a:buNone/>
            </a:pPr>
            <a:r>
              <a:rPr lang="en-US" altLang="zh-CN" sz="2400" dirty="0"/>
              <a:t>        FROM  IS_S1</a:t>
            </a:r>
            <a:endParaRPr lang="en-US" altLang="zh-CN" sz="2400" dirty="0"/>
          </a:p>
          <a:p>
            <a:pPr eaLnBrk="1" hangingPunct="1">
              <a:lnSpc>
                <a:spcPct val="130000"/>
              </a:lnSpc>
              <a:buNone/>
            </a:pPr>
            <a:r>
              <a:rPr lang="en-US" altLang="zh-CN" sz="2400" dirty="0"/>
              <a:t>        WHERE  Grade&gt;=90</a:t>
            </a:r>
            <a:r>
              <a:rPr lang="zh-CN" altLang="en-US" sz="2400" dirty="0"/>
              <a:t>;</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插入元组</a:t>
            </a:r>
            <a:endParaRPr lang="zh-CN" altLang="en-US" sz="3600" dirty="0"/>
          </a:p>
        </p:txBody>
      </p:sp>
      <p:sp>
        <p:nvSpPr>
          <p:cNvPr id="7170" name="Rectangle 3"/>
          <p:cNvSpPr>
            <a:spLocks noGrp="1"/>
          </p:cNvSpPr>
          <p:nvPr>
            <p:ph type="body"/>
          </p:nvPr>
        </p:nvSpPr>
        <p:spPr>
          <a:xfrm>
            <a:off x="457200" y="1125538"/>
            <a:ext cx="8229600" cy="4854575"/>
          </a:xfrm>
          <a:ln/>
        </p:spPr>
        <p:txBody>
          <a:bodyPr vert="horz" wrap="square" lIns="91440" tIns="45720" rIns="91440" bIns="45720" anchor="t"/>
          <a:p>
            <a:pPr marL="609600" indent="-609600" eaLnBrk="1" hangingPunct="1">
              <a:lnSpc>
                <a:spcPct val="130000"/>
              </a:lnSpc>
            </a:pPr>
            <a:r>
              <a:rPr lang="zh-CN" altLang="en-US" dirty="0"/>
              <a:t>语句格式</a:t>
            </a:r>
            <a:endParaRPr lang="zh-CN" altLang="en-US" dirty="0"/>
          </a:p>
          <a:p>
            <a:pPr marL="609600" indent="-609600" eaLnBrk="1" hangingPunct="1">
              <a:lnSpc>
                <a:spcPct val="130000"/>
              </a:lnSpc>
              <a:buNone/>
            </a:pPr>
            <a:r>
              <a:rPr lang="zh-CN" altLang="en-US" sz="2400" dirty="0"/>
              <a:t>	</a:t>
            </a:r>
            <a:r>
              <a:rPr lang="en-US" altLang="zh-CN" sz="2400" dirty="0"/>
              <a:t>INSERT</a:t>
            </a:r>
            <a:endParaRPr lang="en-US" altLang="zh-CN" sz="2400" dirty="0"/>
          </a:p>
          <a:p>
            <a:pPr marL="609600" indent="-609600" eaLnBrk="1" hangingPunct="1">
              <a:lnSpc>
                <a:spcPct val="130000"/>
              </a:lnSpc>
              <a:buNone/>
            </a:pPr>
            <a:r>
              <a:rPr lang="en-US" altLang="zh-CN" sz="2400" dirty="0"/>
              <a: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r>
              <a:rPr lang="zh-CN" altLang="en-US" sz="2400" dirty="0"/>
              <a:t>)</a:t>
            </a:r>
            <a:r>
              <a:rPr lang="en-US" altLang="zh-CN" sz="2400" dirty="0"/>
              <a:t>]</a:t>
            </a:r>
            <a:endParaRPr lang="en-US" altLang="zh-CN" sz="2400" dirty="0"/>
          </a:p>
          <a:p>
            <a:pPr marL="609600" indent="-609600" eaLnBrk="1" hangingPunct="1">
              <a:lnSpc>
                <a:spcPct val="130000"/>
              </a:lnSpc>
              <a:buNone/>
            </a:pPr>
            <a:r>
              <a:rPr lang="en-US" altLang="zh-CN" sz="2400" dirty="0"/>
              <a:t>	VALUES </a:t>
            </a:r>
            <a:r>
              <a:rPr lang="zh-CN" altLang="en-US" sz="2400" dirty="0"/>
              <a:t>(</a:t>
            </a:r>
            <a:r>
              <a:rPr lang="en-US" altLang="zh-CN" sz="2400" dirty="0"/>
              <a:t>&lt;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a:t>
            </a:r>
            <a:r>
              <a:rPr lang="zh-CN" altLang="en-US" sz="2400" dirty="0"/>
              <a:t>)</a:t>
            </a:r>
            <a:r>
              <a:rPr lang="en-US" altLang="zh-CN" sz="2400" dirty="0"/>
              <a:t>;</a:t>
            </a:r>
            <a:endParaRPr lang="en-US" altLang="zh-CN" dirty="0"/>
          </a:p>
          <a:p>
            <a:pPr marL="609600" indent="-609600" eaLnBrk="1" hangingPunct="1">
              <a:lnSpc>
                <a:spcPct val="130000"/>
              </a:lnSpc>
            </a:pPr>
            <a:r>
              <a:rPr lang="zh-CN" altLang="en-US" dirty="0"/>
              <a:t>功能</a:t>
            </a:r>
            <a:endParaRPr lang="zh-CN" altLang="en-US" dirty="0"/>
          </a:p>
          <a:p>
            <a:pPr marL="990600" lvl="1" indent="-533400">
              <a:lnSpc>
                <a:spcPct val="130000"/>
              </a:lnSpc>
            </a:pPr>
            <a:r>
              <a:rPr lang="zh-CN" altLang="en-US" dirty="0"/>
              <a:t>将新元组插入指定表中</a:t>
            </a:r>
            <a:endParaRPr lang="zh-CN" altLang="en-US" dirty="0"/>
          </a:p>
          <a:p>
            <a:pPr marL="990600" lvl="1" indent="-533400">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53250" name="Rectangle 3"/>
          <p:cNvSpPr>
            <a:spLocks noGrp="1"/>
          </p:cNvSpPr>
          <p:nvPr>
            <p:ph type="body"/>
          </p:nvPr>
        </p:nvSpPr>
        <p:spPr>
          <a:ln/>
        </p:spPr>
        <p:txBody>
          <a:bodyPr vert="horz" wrap="square" lIns="91440" tIns="45720" rIns="91440" bIns="45720" anchor="t"/>
          <a:p>
            <a:pPr eaLnBrk="1" hangingPunct="1"/>
            <a:r>
              <a:rPr lang="zh-CN" altLang="en-US" dirty="0"/>
              <a:t>带表达式的视图</a:t>
            </a:r>
            <a:endParaRPr lang="zh-CN" altLang="en-US" dirty="0"/>
          </a:p>
          <a:p>
            <a:pPr eaLnBrk="1" hangingPunct="1"/>
            <a:endParaRPr lang="zh-CN" altLang="en-US" sz="1200" dirty="0"/>
          </a:p>
          <a:p>
            <a:pPr eaLnBrk="1" hangingPunct="1">
              <a:buNone/>
            </a:pPr>
            <a:r>
              <a:rPr lang="en-US" altLang="zh-CN" sz="2400" dirty="0"/>
              <a:t>[</a:t>
            </a:r>
            <a:r>
              <a:rPr lang="zh-CN" altLang="en-US" sz="2400" dirty="0"/>
              <a:t>例</a:t>
            </a:r>
            <a:r>
              <a:rPr lang="en-US" altLang="zh-CN" sz="2400" dirty="0"/>
              <a:t>3.88]  </a:t>
            </a:r>
            <a:r>
              <a:rPr lang="zh-CN" altLang="en-US" sz="2400" dirty="0"/>
              <a:t>定义一个反映学生出生年份的视图。</a:t>
            </a:r>
            <a:endParaRPr lang="zh-CN" altLang="en-US" sz="2400" dirty="0"/>
          </a:p>
          <a:p>
            <a:pPr lvl="1">
              <a:lnSpc>
                <a:spcPct val="130000"/>
              </a:lnSpc>
              <a:buNone/>
            </a:pPr>
            <a:r>
              <a:rPr lang="zh-CN" altLang="en-US" sz="2200" dirty="0"/>
              <a:t>        </a:t>
            </a:r>
            <a:r>
              <a:rPr lang="en-US" altLang="zh-CN" dirty="0"/>
              <a:t>CREATE  VIEW BT_S</a:t>
            </a:r>
            <a:r>
              <a:rPr lang="zh-CN" altLang="en-US" dirty="0"/>
              <a:t>(</a:t>
            </a:r>
            <a:r>
              <a:rPr lang="en-US" altLang="zh-CN" dirty="0"/>
              <a:t>Sno,Sname,</a:t>
            </a:r>
            <a:r>
              <a:rPr lang="en-US" altLang="zh-CN" dirty="0">
                <a:solidFill>
                  <a:srgbClr val="FF00FF"/>
                </a:solidFill>
              </a:rPr>
              <a:t>Sbirth</a:t>
            </a:r>
            <a:r>
              <a:rPr lang="zh-CN" altLang="en-US" dirty="0"/>
              <a:t>)</a:t>
            </a:r>
            <a:endParaRPr lang="zh-CN" altLang="en-US" dirty="0"/>
          </a:p>
          <a:p>
            <a:pPr lvl="1">
              <a:lnSpc>
                <a:spcPct val="130000"/>
              </a:lnSpc>
              <a:buNone/>
            </a:pPr>
            <a:r>
              <a:rPr lang="en-US" altLang="zh-CN" dirty="0"/>
              <a:t>        AS </a:t>
            </a:r>
            <a:endParaRPr lang="en-US" altLang="zh-CN" dirty="0"/>
          </a:p>
          <a:p>
            <a:pPr lvl="1">
              <a:lnSpc>
                <a:spcPct val="130000"/>
              </a:lnSpc>
              <a:buNone/>
            </a:pPr>
            <a:r>
              <a:rPr lang="en-US" altLang="zh-CN" dirty="0"/>
              <a:t>        SELECT Sno,Sname,</a:t>
            </a:r>
            <a:r>
              <a:rPr lang="en-US" altLang="zh-CN" dirty="0">
                <a:solidFill>
                  <a:srgbClr val="FF00FF"/>
                </a:solidFill>
              </a:rPr>
              <a:t>2017-Sage</a:t>
            </a:r>
            <a:endParaRPr lang="en-US" altLang="zh-CN" dirty="0">
              <a:solidFill>
                <a:srgbClr val="FF00FF"/>
              </a:solidFill>
            </a:endParaRPr>
          </a:p>
          <a:p>
            <a:pPr lvl="1">
              <a:lnSpc>
                <a:spcPct val="130000"/>
              </a:lnSpc>
              <a:buNone/>
            </a:pPr>
            <a:r>
              <a:rPr lang="en-US" altLang="zh-CN" dirty="0"/>
              <a:t>        FROM  Student</a:t>
            </a:r>
            <a:r>
              <a:rPr lang="zh-CN" altLang="en-US" dirty="0"/>
              <a:t>;</a:t>
            </a:r>
            <a:endParaRPr lang="zh-CN" altLang="en-US" dirty="0"/>
          </a:p>
          <a:p>
            <a:pPr eaLnBrk="1" hangingPunct="1">
              <a:lnSpc>
                <a:spcPct val="150000"/>
              </a:lnSpc>
              <a:buNone/>
            </a:pPr>
            <a:endParaRPr lang="en-US" altLang="zh-CN"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ln/>
        </p:spPr>
        <p:txBody>
          <a:bodyPr vert="horz" wrap="square" lIns="91440" tIns="45720" rIns="91440" bIns="45720" anchor="ctr"/>
          <a:p>
            <a:pPr eaLnBrk="1" hangingPunct="1"/>
            <a:r>
              <a:rPr lang="zh-CN" altLang="en-US" sz="3600" dirty="0"/>
              <a:t>建立视图（续）</a:t>
            </a:r>
            <a:endParaRPr lang="zh-CN" altLang="en-US" sz="3600" dirty="0"/>
          </a:p>
        </p:txBody>
      </p:sp>
      <p:sp>
        <p:nvSpPr>
          <p:cNvPr id="54274" name="Rectangle 3"/>
          <p:cNvSpPr>
            <a:spLocks noGrp="1"/>
          </p:cNvSpPr>
          <p:nvPr>
            <p:ph type="body"/>
          </p:nvPr>
        </p:nvSpPr>
        <p:spPr>
          <a:ln/>
        </p:spPr>
        <p:txBody>
          <a:bodyPr vert="horz" wrap="square" lIns="91440" tIns="45720" rIns="91440" bIns="45720" anchor="t"/>
          <a:p>
            <a:pPr eaLnBrk="1" hangingPunct="1"/>
            <a:r>
              <a:rPr lang="zh-CN" altLang="en-US" dirty="0"/>
              <a:t>分组视图</a:t>
            </a:r>
            <a:endParaRPr lang="zh-CN" altLang="en-US" dirty="0"/>
          </a:p>
          <a:p>
            <a:pPr eaLnBrk="1" hangingPunct="1"/>
            <a:endParaRPr lang="zh-CN" altLang="en-US" sz="1200" dirty="0"/>
          </a:p>
          <a:p>
            <a:pPr eaLnBrk="1" hangingPunct="1">
              <a:buNone/>
            </a:pPr>
            <a:r>
              <a:rPr lang="en-US" altLang="zh-CN" sz="2400" dirty="0"/>
              <a:t>[</a:t>
            </a:r>
            <a:r>
              <a:rPr lang="zh-CN" altLang="en-US" sz="2400" dirty="0"/>
              <a:t>例</a:t>
            </a:r>
            <a:r>
              <a:rPr lang="en-US" altLang="zh-CN" sz="2400" dirty="0"/>
              <a:t>3.89]  </a:t>
            </a:r>
            <a:r>
              <a:rPr lang="zh-CN" altLang="en-US" sz="2400" dirty="0"/>
              <a:t>将学生的学号及平均成绩定义为一个视图</a:t>
            </a:r>
            <a:endParaRPr lang="zh-CN" altLang="en-US" sz="2400" dirty="0"/>
          </a:p>
          <a:p>
            <a:pPr eaLnBrk="1" hangingPunct="1">
              <a:lnSpc>
                <a:spcPct val="120000"/>
              </a:lnSpc>
              <a:buNone/>
            </a:pPr>
            <a:r>
              <a:rPr lang="zh-CN" altLang="en-US" sz="2400" dirty="0"/>
              <a:t>	       </a:t>
            </a:r>
            <a:r>
              <a:rPr lang="en-US" altLang="zh-CN" sz="2400" dirty="0"/>
              <a:t>CREAT  VIEW S_G</a:t>
            </a:r>
            <a:r>
              <a:rPr lang="zh-CN" altLang="en-US" sz="2400" dirty="0"/>
              <a:t>(</a:t>
            </a:r>
            <a:r>
              <a:rPr lang="en-US" altLang="zh-CN" sz="2400" dirty="0"/>
              <a:t>Sno,</a:t>
            </a:r>
            <a:r>
              <a:rPr lang="en-US" altLang="zh-CN" sz="2400" dirty="0">
                <a:solidFill>
                  <a:srgbClr val="FF00FF"/>
                </a:solidFill>
              </a:rPr>
              <a:t>Gavg</a:t>
            </a:r>
            <a:r>
              <a:rPr lang="zh-CN" altLang="en-US" sz="2400" dirty="0"/>
              <a:t>)</a:t>
            </a:r>
            <a:endParaRPr lang="zh-CN" altLang="en-US" sz="2400" dirty="0"/>
          </a:p>
          <a:p>
            <a:pPr eaLnBrk="1" hangingPunct="1">
              <a:lnSpc>
                <a:spcPct val="120000"/>
              </a:lnSpc>
              <a:buNone/>
            </a:pPr>
            <a:r>
              <a:rPr lang="en-US" altLang="zh-CN" sz="2400" dirty="0"/>
              <a:t>             AS  </a:t>
            </a:r>
            <a:endParaRPr lang="en-US" altLang="zh-CN" sz="2400" dirty="0"/>
          </a:p>
          <a:p>
            <a:pPr eaLnBrk="1" hangingPunct="1">
              <a:lnSpc>
                <a:spcPct val="120000"/>
              </a:lnSpc>
              <a:buNone/>
            </a:pPr>
            <a:r>
              <a:rPr lang="en-US" altLang="zh-CN" sz="2400" dirty="0"/>
              <a:t>             SELECT Sno,</a:t>
            </a:r>
            <a:r>
              <a:rPr lang="en-US" altLang="zh-CN" sz="2400" dirty="0">
                <a:solidFill>
                  <a:srgbClr val="FF00FF"/>
                </a:solidFill>
              </a:rPr>
              <a:t>AVG</a:t>
            </a:r>
            <a:r>
              <a:rPr lang="zh-CN" altLang="en-US" sz="2400" dirty="0">
                <a:solidFill>
                  <a:srgbClr val="FF00FF"/>
                </a:solidFill>
              </a:rPr>
              <a:t>(</a:t>
            </a:r>
            <a:r>
              <a:rPr lang="en-US" altLang="zh-CN" sz="2400" dirty="0">
                <a:solidFill>
                  <a:srgbClr val="FF00FF"/>
                </a:solidFill>
              </a:rPr>
              <a:t>Grade</a:t>
            </a:r>
            <a:r>
              <a:rPr lang="zh-CN" altLang="en-US" sz="2400" dirty="0">
                <a:solidFill>
                  <a:srgbClr val="FF00FF"/>
                </a:solidFill>
              </a:rPr>
              <a:t>)</a:t>
            </a:r>
            <a:endParaRPr lang="zh-CN" altLang="en-US" sz="2400" dirty="0">
              <a:solidFill>
                <a:srgbClr val="FF00FF"/>
              </a:solidFill>
            </a:endParaRPr>
          </a:p>
          <a:p>
            <a:pPr eaLnBrk="1" hangingPunct="1">
              <a:lnSpc>
                <a:spcPct val="120000"/>
              </a:lnSpc>
              <a:buNone/>
            </a:pPr>
            <a:r>
              <a:rPr lang="en-US" altLang="zh-CN" sz="2400" dirty="0"/>
              <a:t>             FROM  SC</a:t>
            </a:r>
            <a:endParaRPr lang="en-US" altLang="zh-CN" sz="2400" dirty="0"/>
          </a:p>
          <a:p>
            <a:pPr eaLnBrk="1" hangingPunct="1">
              <a:lnSpc>
                <a:spcPct val="120000"/>
              </a:lnSpc>
              <a:buNone/>
            </a:pPr>
            <a:r>
              <a:rPr lang="en-US" altLang="zh-CN" sz="2400" dirty="0">
                <a:solidFill>
                  <a:srgbClr val="FF3399"/>
                </a:solidFill>
              </a:rPr>
              <a:t>           </a:t>
            </a:r>
            <a:r>
              <a:rPr lang="en-US" altLang="zh-CN" sz="2400" dirty="0">
                <a:solidFill>
                  <a:srgbClr val="FF00FF"/>
                </a:solidFill>
              </a:rPr>
              <a:t>  GROUP BY Sno</a:t>
            </a:r>
            <a:r>
              <a:rPr lang="zh-CN" altLang="en-US" sz="2400" dirty="0">
                <a:solidFill>
                  <a:srgbClr val="FF00FF"/>
                </a:solidFill>
              </a:rPr>
              <a:t>;</a:t>
            </a:r>
            <a:endParaRPr lang="zh-CN" altLang="en-US" sz="2400" dirty="0">
              <a:solidFill>
                <a:srgbClr val="FF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ctr"/>
          <a:p>
            <a:pPr eaLnBrk="1" hangingPunct="1"/>
            <a:r>
              <a:rPr lang="en-US" altLang="zh-CN" sz="3600" dirty="0"/>
              <a:t> </a:t>
            </a:r>
            <a:r>
              <a:rPr lang="zh-CN" altLang="en-US" sz="3600" dirty="0"/>
              <a:t>建立视图（续）</a:t>
            </a:r>
            <a:endParaRPr lang="zh-CN" altLang="en-US" sz="3600" dirty="0"/>
          </a:p>
        </p:txBody>
      </p:sp>
      <p:sp>
        <p:nvSpPr>
          <p:cNvPr id="55298" name="Rectangle 3"/>
          <p:cNvSpPr>
            <a:spLocks noGrp="1"/>
          </p:cNvSpPr>
          <p:nvPr>
            <p:ph type="body"/>
          </p:nvPr>
        </p:nvSpPr>
        <p:spPr>
          <a:xfrm>
            <a:off x="315913" y="1027113"/>
            <a:ext cx="8370887" cy="5334000"/>
          </a:xfrm>
          <a:ln/>
        </p:spPr>
        <p:txBody>
          <a:bodyPr vert="horz" wrap="square" lIns="91440" tIns="45720" rIns="91440" bIns="45720" anchor="t"/>
          <a:p>
            <a:pPr algn="just" eaLnBrk="1" hangingPunct="1">
              <a:lnSpc>
                <a:spcPct val="120000"/>
              </a:lnSpc>
              <a:buNone/>
            </a:pPr>
            <a:r>
              <a:rPr lang="en-US" altLang="zh-CN" sz="2400" dirty="0">
                <a:ea typeface="黑体" panose="02010609060101010101" pitchFamily="49" charset="-122"/>
              </a:rPr>
              <a:t>[</a:t>
            </a:r>
            <a:r>
              <a:rPr lang="zh-CN" altLang="en-US" sz="2400" dirty="0">
                <a:ea typeface="黑体" panose="02010609060101010101" pitchFamily="49" charset="-122"/>
              </a:rPr>
              <a:t>例</a:t>
            </a:r>
            <a:r>
              <a:rPr lang="en-US" altLang="zh-CN" sz="2400" dirty="0">
                <a:ea typeface="黑体" panose="02010609060101010101" pitchFamily="49" charset="-122"/>
              </a:rPr>
              <a:t>3.90</a:t>
            </a:r>
            <a:r>
              <a:rPr lang="en-US" altLang="zh-CN" sz="2400" dirty="0"/>
              <a:t>]</a:t>
            </a:r>
            <a:r>
              <a:rPr lang="zh-CN" altLang="en-US" sz="2400" dirty="0"/>
              <a:t>将</a:t>
            </a:r>
            <a:r>
              <a:rPr lang="en-US" altLang="zh-CN" sz="2400" dirty="0"/>
              <a:t>Student</a:t>
            </a:r>
            <a:r>
              <a:rPr lang="zh-CN" altLang="en-US" sz="2400" dirty="0"/>
              <a:t>表中所有女生记录定义为一个视图</a:t>
            </a:r>
            <a:endParaRPr lang="zh-CN" altLang="en-US" sz="2400" dirty="0"/>
          </a:p>
          <a:p>
            <a:pPr algn="just" eaLnBrk="1" hangingPunct="1">
              <a:lnSpc>
                <a:spcPct val="120000"/>
              </a:lnSpc>
              <a:buNone/>
            </a:pPr>
            <a:r>
              <a:rPr lang="zh-CN" altLang="en-US" sz="2000" dirty="0"/>
              <a:t>      </a:t>
            </a:r>
            <a:r>
              <a:rPr lang="en-US" altLang="zh-CN" sz="2400" dirty="0"/>
              <a:t>CREATE VIEW F_Student</a:t>
            </a:r>
            <a:r>
              <a:rPr lang="zh-CN" altLang="en-US" sz="2400" dirty="0"/>
              <a:t>(</a:t>
            </a:r>
            <a:r>
              <a:rPr lang="en-US" altLang="zh-CN" sz="2400" dirty="0"/>
              <a:t>F_Sno,name,sex,age,dept</a:t>
            </a:r>
            <a:r>
              <a:rPr lang="zh-CN" altLang="en-US" sz="2400" dirty="0"/>
              <a:t>)</a:t>
            </a:r>
            <a:endParaRPr lang="zh-CN" altLang="en-US" dirty="0"/>
          </a:p>
          <a:p>
            <a:pPr algn="just" eaLnBrk="1" hangingPunct="1">
              <a:lnSpc>
                <a:spcPct val="120000"/>
              </a:lnSpc>
              <a:buNone/>
            </a:pPr>
            <a:r>
              <a:rPr lang="en-US" altLang="zh-CN" sz="2400" dirty="0"/>
              <a:t>      AS</a:t>
            </a:r>
            <a:endParaRPr lang="en-US" altLang="zh-CN" sz="2400" dirty="0"/>
          </a:p>
          <a:p>
            <a:pPr algn="just" eaLnBrk="1" hangingPunct="1">
              <a:lnSpc>
                <a:spcPct val="120000"/>
              </a:lnSpc>
              <a:buNone/>
            </a:pPr>
            <a:r>
              <a:rPr lang="en-US" altLang="zh-CN" sz="2400" dirty="0"/>
              <a:t>   </a:t>
            </a:r>
            <a:r>
              <a:rPr lang="en-US" altLang="zh-CN" sz="2400" dirty="0">
                <a:solidFill>
                  <a:srgbClr val="FF00FF"/>
                </a:solidFill>
              </a:rPr>
              <a:t>   SELECT  *                        /*</a:t>
            </a:r>
            <a:r>
              <a:rPr lang="zh-CN" altLang="en-US" sz="2400" dirty="0">
                <a:solidFill>
                  <a:srgbClr val="FF00FF"/>
                </a:solidFill>
              </a:rPr>
              <a:t>没有不指定属性列</a:t>
            </a:r>
            <a:r>
              <a:rPr lang="en-US" altLang="zh-CN" sz="2400" dirty="0">
                <a:solidFill>
                  <a:srgbClr val="FF00FF"/>
                </a:solidFill>
              </a:rPr>
              <a:t>*/</a:t>
            </a:r>
            <a:endParaRPr lang="en-US" altLang="zh-CN" sz="2400" dirty="0">
              <a:solidFill>
                <a:srgbClr val="FF00FF"/>
              </a:solidFill>
            </a:endParaRPr>
          </a:p>
          <a:p>
            <a:pPr algn="just" eaLnBrk="1" hangingPunct="1">
              <a:lnSpc>
                <a:spcPct val="120000"/>
              </a:lnSpc>
              <a:buNone/>
            </a:pPr>
            <a:r>
              <a:rPr lang="en-US" altLang="zh-CN" sz="2400" dirty="0"/>
              <a:t>      FROM  Student</a:t>
            </a:r>
            <a:endParaRPr lang="en-US" altLang="zh-CN" sz="2400" dirty="0"/>
          </a:p>
          <a:p>
            <a:pPr algn="just" eaLnBrk="1" hangingPunct="1">
              <a:lnSpc>
                <a:spcPct val="120000"/>
              </a:lnSpc>
              <a:buNone/>
            </a:pPr>
            <a:r>
              <a:rPr lang="en-US" altLang="zh-CN" sz="2400" dirty="0"/>
              <a:t>      WHERE Ssex=‘</a:t>
            </a:r>
            <a:r>
              <a:rPr lang="zh-CN" altLang="en-US" sz="2400" dirty="0"/>
              <a:t>女’;</a:t>
            </a:r>
            <a:endParaRPr lang="zh-CN" altLang="en-US" dirty="0"/>
          </a:p>
          <a:p>
            <a:pPr algn="just" eaLnBrk="1" hangingPunct="1">
              <a:lnSpc>
                <a:spcPct val="150000"/>
              </a:lnSpc>
              <a:buNone/>
            </a:pPr>
            <a:r>
              <a:rPr lang="zh-CN" altLang="en-US" sz="2000" dirty="0"/>
              <a:t>   </a:t>
            </a:r>
            <a:r>
              <a:rPr lang="zh-CN" altLang="en-US" sz="2400" dirty="0"/>
              <a:t>  缺点：</a:t>
            </a:r>
            <a:endParaRPr lang="zh-CN" altLang="en-US" sz="2400" dirty="0"/>
          </a:p>
          <a:p>
            <a:pPr eaLnBrk="1" hangingPunct="1">
              <a:lnSpc>
                <a:spcPct val="150000"/>
              </a:lnSpc>
              <a:buNone/>
            </a:pPr>
            <a:r>
              <a:rPr lang="zh-CN" altLang="en-US" sz="2400" dirty="0"/>
              <a:t>    修改基表</a:t>
            </a:r>
            <a:r>
              <a:rPr lang="en-US" altLang="zh-CN" sz="2400" dirty="0"/>
              <a:t>Student</a:t>
            </a:r>
            <a:r>
              <a:rPr lang="zh-CN" altLang="en-US" sz="2400" dirty="0"/>
              <a:t>的结构后，</a:t>
            </a:r>
            <a:r>
              <a:rPr lang="en-US" altLang="zh-CN" sz="2400" dirty="0"/>
              <a:t>Student</a:t>
            </a:r>
            <a:r>
              <a:rPr lang="zh-CN" altLang="en-US" sz="2400" dirty="0"/>
              <a:t>表与</a:t>
            </a:r>
            <a:r>
              <a:rPr lang="en-US" altLang="zh-CN" sz="2400" dirty="0"/>
              <a:t>F_Student</a:t>
            </a:r>
            <a:r>
              <a:rPr lang="zh-CN" altLang="en-US" sz="2400" dirty="0"/>
              <a:t>视图  的映象关系被破坏，导致该视图不能正确工作。</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删除视图</a:t>
            </a:r>
            <a:endParaRPr lang="zh-CN" altLang="en-US" sz="3600" dirty="0"/>
          </a:p>
        </p:txBody>
      </p:sp>
      <p:sp>
        <p:nvSpPr>
          <p:cNvPr id="56322" name="Rectangle 3"/>
          <p:cNvSpPr>
            <a:spLocks noGrp="1"/>
          </p:cNvSpPr>
          <p:nvPr>
            <p:ph type="body"/>
          </p:nvPr>
        </p:nvSpPr>
        <p:spPr>
          <a:ln/>
        </p:spPr>
        <p:txBody>
          <a:bodyPr vert="horz" wrap="square" lIns="91440" tIns="45720" rIns="91440" bIns="45720" anchor="t"/>
          <a:p>
            <a:pPr eaLnBrk="1" hangingPunct="1"/>
            <a:r>
              <a:rPr lang="zh-CN" altLang="en-US" dirty="0"/>
              <a:t>语句的格式：</a:t>
            </a:r>
            <a:endParaRPr lang="zh-CN" altLang="en-US" dirty="0"/>
          </a:p>
          <a:p>
            <a:pPr eaLnBrk="1" hangingPunct="1">
              <a:buNone/>
            </a:pPr>
            <a:r>
              <a:rPr lang="zh-CN" altLang="en-US" dirty="0"/>
              <a:t>		</a:t>
            </a:r>
            <a:r>
              <a:rPr lang="en-US" altLang="zh-CN" dirty="0"/>
              <a:t>DROP  VIEW  &lt;</a:t>
            </a:r>
            <a:r>
              <a:rPr lang="zh-CN" altLang="en-US" dirty="0"/>
              <a:t>视图名</a:t>
            </a:r>
            <a:r>
              <a:rPr lang="en-US" altLang="zh-CN" dirty="0"/>
              <a:t>&gt;[CASCADE]</a:t>
            </a:r>
            <a:r>
              <a:rPr lang="zh-CN" altLang="en-US" dirty="0"/>
              <a:t>;</a:t>
            </a:r>
            <a:endParaRPr lang="zh-CN" altLang="en-US" dirty="0"/>
          </a:p>
          <a:p>
            <a:pPr lvl="1">
              <a:lnSpc>
                <a:spcPct val="130000"/>
              </a:lnSpc>
            </a:pPr>
            <a:r>
              <a:rPr lang="zh-CN" altLang="en-US" dirty="0"/>
              <a:t>该语句从数据字典中删除指定的视图定义</a:t>
            </a:r>
            <a:endParaRPr lang="zh-CN" altLang="en-US" dirty="0"/>
          </a:p>
          <a:p>
            <a:pPr lvl="1">
              <a:lnSpc>
                <a:spcPct val="130000"/>
              </a:lnSpc>
            </a:pPr>
            <a:r>
              <a:rPr lang="zh-CN" altLang="en-US" dirty="0"/>
              <a:t>如果该视图上还导出了其他视图，使用</a:t>
            </a:r>
            <a:r>
              <a:rPr lang="en-US" altLang="zh-CN" dirty="0"/>
              <a:t>CASCADE</a:t>
            </a:r>
            <a:r>
              <a:rPr lang="zh-CN" altLang="en-US" dirty="0"/>
              <a:t>级联删除语句，把该视图和由它导出的所有视图一起删除 </a:t>
            </a:r>
            <a:endParaRPr lang="zh-CN" altLang="en-US" dirty="0"/>
          </a:p>
          <a:p>
            <a:pPr lvl="1">
              <a:lnSpc>
                <a:spcPct val="130000"/>
              </a:lnSpc>
            </a:pPr>
            <a:r>
              <a:rPr lang="zh-CN" altLang="en-US" dirty="0"/>
              <a:t>删除基表时，由该基表导出的所有视图定义都必须显式地使用</a:t>
            </a:r>
            <a:r>
              <a:rPr lang="en-US" altLang="zh-CN" dirty="0"/>
              <a:t>DROP VIEW</a:t>
            </a:r>
            <a:r>
              <a:rPr lang="zh-CN" altLang="en-US" dirty="0"/>
              <a:t>语句删除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ln/>
        </p:spPr>
        <p:txBody>
          <a:bodyPr vert="horz" wrap="square" lIns="91440" tIns="45720" rIns="91440" bIns="45720" anchor="ctr"/>
          <a:p>
            <a:pPr eaLnBrk="1" hangingPunct="1"/>
            <a:r>
              <a:rPr lang="zh-CN" altLang="en-US" sz="3600" dirty="0"/>
              <a:t>删除视图</a:t>
            </a:r>
            <a:r>
              <a:rPr lang="en-US" altLang="zh-CN" sz="3600" dirty="0"/>
              <a:t>（</a:t>
            </a:r>
            <a:r>
              <a:rPr lang="zh-CN" altLang="en-US" sz="3600" dirty="0"/>
              <a:t>续）</a:t>
            </a:r>
            <a:endParaRPr lang="zh-CN" altLang="en-US" sz="3600" dirty="0"/>
          </a:p>
        </p:txBody>
      </p:sp>
      <p:sp>
        <p:nvSpPr>
          <p:cNvPr id="57346" name="Rectangle 3"/>
          <p:cNvSpPr>
            <a:spLocks noGrp="1"/>
          </p:cNvSpPr>
          <p:nvPr>
            <p:ph type="body"/>
          </p:nvPr>
        </p:nvSpPr>
        <p:spPr>
          <a:ln/>
        </p:spPr>
        <p:txBody>
          <a:bodyPr vert="horz" wrap="square" lIns="91440" tIns="45720" rIns="91440" bIns="45720" anchor="t"/>
          <a:p>
            <a:pPr eaLnBrk="1" hangingPunct="1">
              <a:lnSpc>
                <a:spcPct val="110000"/>
              </a:lnSpc>
              <a:buNone/>
            </a:pPr>
            <a:r>
              <a:rPr lang="en-US" altLang="zh-CN" sz="2400" dirty="0"/>
              <a:t>   [</a:t>
            </a:r>
            <a:r>
              <a:rPr lang="zh-CN" altLang="en-US" sz="2400" dirty="0"/>
              <a:t>例</a:t>
            </a:r>
            <a:r>
              <a:rPr lang="en-US" altLang="zh-CN" sz="2400" dirty="0"/>
              <a:t>3.91 ] </a:t>
            </a:r>
            <a:r>
              <a:rPr lang="zh-CN" altLang="en-US" sz="2400" dirty="0"/>
              <a:t>删除视图</a:t>
            </a:r>
            <a:r>
              <a:rPr lang="en-US" altLang="zh-CN" sz="2400" dirty="0"/>
              <a:t>BT_S</a:t>
            </a:r>
            <a:r>
              <a:rPr lang="zh-CN" altLang="en-US" sz="2400" dirty="0"/>
              <a:t>和</a:t>
            </a:r>
            <a:r>
              <a:rPr lang="en-US" altLang="zh-CN" sz="2400" dirty="0"/>
              <a:t>IS_S1</a:t>
            </a:r>
            <a:endParaRPr lang="en-US" altLang="zh-CN" sz="2400" dirty="0"/>
          </a:p>
          <a:p>
            <a:pPr eaLnBrk="1" hangingPunct="1">
              <a:lnSpc>
                <a:spcPct val="110000"/>
              </a:lnSpc>
              <a:buNone/>
            </a:pPr>
            <a:r>
              <a:rPr lang="en-US" altLang="zh-CN" dirty="0"/>
              <a:t>		DROP VIEW BT_S</a:t>
            </a:r>
            <a:r>
              <a:rPr lang="zh-CN" altLang="en-US" dirty="0"/>
              <a:t>;</a:t>
            </a:r>
            <a:r>
              <a:rPr lang="en-US" altLang="zh-CN" dirty="0"/>
              <a:t>	</a:t>
            </a:r>
            <a:r>
              <a:rPr lang="en-US" altLang="zh-CN" sz="2400" dirty="0"/>
              <a:t>/*</a:t>
            </a:r>
            <a:r>
              <a:rPr lang="zh-CN" altLang="en-US" sz="2400" dirty="0"/>
              <a:t>成功执行</a:t>
            </a:r>
            <a:r>
              <a:rPr lang="en-US" altLang="zh-CN" sz="2400" dirty="0"/>
              <a:t>*/</a:t>
            </a:r>
            <a:endParaRPr lang="zh-CN" altLang="en-US" sz="2400" dirty="0"/>
          </a:p>
          <a:p>
            <a:pPr eaLnBrk="1" hangingPunct="1">
              <a:lnSpc>
                <a:spcPct val="110000"/>
              </a:lnSpc>
              <a:buNone/>
            </a:pPr>
            <a:r>
              <a:rPr lang="en-US" altLang="zh-CN" dirty="0"/>
              <a:t>		DROP VIEW IS_S1</a:t>
            </a:r>
            <a:r>
              <a:rPr lang="zh-CN" altLang="en-US" dirty="0"/>
              <a:t>;</a:t>
            </a:r>
            <a:r>
              <a:rPr lang="en-US" altLang="zh-CN" dirty="0"/>
              <a:t>	</a:t>
            </a:r>
            <a:r>
              <a:rPr lang="en-US" altLang="zh-CN" sz="2400" dirty="0"/>
              <a:t>/*</a:t>
            </a:r>
            <a:r>
              <a:rPr lang="zh-CN" altLang="en-US" sz="2400" dirty="0"/>
              <a:t>拒绝执行</a:t>
            </a:r>
            <a:r>
              <a:rPr lang="en-US" altLang="zh-CN" sz="2400" dirty="0"/>
              <a:t>*/</a:t>
            </a:r>
            <a:endParaRPr lang="en-US" altLang="zh-CN" sz="2400" dirty="0"/>
          </a:p>
          <a:p>
            <a:pPr eaLnBrk="1" hangingPunct="1">
              <a:lnSpc>
                <a:spcPct val="110000"/>
              </a:lnSpc>
              <a:buNone/>
            </a:pPr>
            <a:r>
              <a:rPr lang="zh-CN" altLang="en-US" dirty="0"/>
              <a:t>	      </a:t>
            </a:r>
            <a:endParaRPr lang="en-US" altLang="zh-CN" dirty="0"/>
          </a:p>
          <a:p>
            <a:pPr eaLnBrk="1" hangingPunct="1">
              <a:lnSpc>
                <a:spcPct val="110000"/>
              </a:lnSpc>
              <a:buNone/>
            </a:pPr>
            <a:r>
              <a:rPr lang="en-US" altLang="zh-CN" sz="2600" dirty="0"/>
              <a:t>           </a:t>
            </a:r>
            <a:r>
              <a:rPr lang="zh-CN" altLang="en-US" sz="2600" dirty="0"/>
              <a:t>要删除</a:t>
            </a:r>
            <a:r>
              <a:rPr lang="en-US" altLang="zh-CN" sz="2600" dirty="0"/>
              <a:t>IS_S1</a:t>
            </a:r>
            <a:r>
              <a:rPr lang="zh-CN" altLang="en-US" sz="2600" dirty="0"/>
              <a:t>，需使用级联删除：</a:t>
            </a:r>
            <a:endParaRPr lang="zh-CN" altLang="en-US" sz="2600" dirty="0"/>
          </a:p>
          <a:p>
            <a:pPr eaLnBrk="1" hangingPunct="1">
              <a:lnSpc>
                <a:spcPct val="130000"/>
              </a:lnSpc>
              <a:buNone/>
            </a:pPr>
            <a:r>
              <a:rPr lang="zh-CN" altLang="en-US" sz="2600" dirty="0"/>
              <a:t>           </a:t>
            </a:r>
            <a:r>
              <a:rPr lang="en-US" altLang="zh-CN" sz="2600" dirty="0"/>
              <a:t>DROP VIEW IS_S1 </a:t>
            </a:r>
            <a:r>
              <a:rPr lang="en-US" altLang="zh-CN" sz="2600" dirty="0">
                <a:solidFill>
                  <a:srgbClr val="FF0000"/>
                </a:solidFill>
              </a:rPr>
              <a:t>CASCADE;</a:t>
            </a:r>
            <a:r>
              <a:rPr lang="en-US" altLang="zh-CN" sz="2600" dirty="0"/>
              <a:t>            </a:t>
            </a:r>
            <a:endParaRPr lang="en-US" altLang="zh-CN" sz="2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ln/>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58370" name="Rectangle 3"/>
          <p:cNvSpPr>
            <a:spLocks noGrp="1"/>
          </p:cNvSpPr>
          <p:nvPr>
            <p:ph type="body"/>
          </p:nvPr>
        </p:nvSpPr>
        <p:spPr>
          <a:xfrm>
            <a:off x="684213" y="1412875"/>
            <a:ext cx="7704137" cy="4495800"/>
          </a:xfrm>
          <a:ln/>
        </p:spPr>
        <p:txBody>
          <a:bodyPr vert="horz" wrap="square" lIns="91440" tIns="45720" rIns="91440" bIns="45720" anchor="t"/>
          <a:p>
            <a:pPr eaLnBrk="1" hangingPunct="1">
              <a:lnSpc>
                <a:spcPct val="170000"/>
              </a:lnSpc>
              <a:buNone/>
            </a:pPr>
            <a:r>
              <a:rPr lang="en-US" altLang="zh-CN" dirty="0"/>
              <a:t>3.7.1  </a:t>
            </a:r>
            <a:r>
              <a:rPr lang="zh-CN" altLang="en-US" dirty="0"/>
              <a:t>定义视图</a:t>
            </a:r>
            <a:endParaRPr lang="zh-CN" altLang="en-US" dirty="0"/>
          </a:p>
          <a:p>
            <a:pPr eaLnBrk="1" hangingPunct="1">
              <a:lnSpc>
                <a:spcPct val="170000"/>
              </a:lnSpc>
              <a:buNone/>
            </a:pPr>
            <a:r>
              <a:rPr lang="en-US" altLang="zh-CN" dirty="0">
                <a:solidFill>
                  <a:srgbClr val="00B050"/>
                </a:solidFill>
              </a:rPr>
              <a:t>3.7.2  </a:t>
            </a:r>
            <a:r>
              <a:rPr lang="zh-CN" altLang="en-US" dirty="0">
                <a:solidFill>
                  <a:srgbClr val="00B050"/>
                </a:solidFill>
              </a:rPr>
              <a:t>查询视图</a:t>
            </a:r>
            <a:endParaRPr lang="zh-CN" altLang="en-US" dirty="0">
              <a:solidFill>
                <a:srgbClr val="00B050"/>
              </a:solidFill>
            </a:endParaRPr>
          </a:p>
          <a:p>
            <a:pPr eaLnBrk="1" hangingPunct="1">
              <a:lnSpc>
                <a:spcPct val="170000"/>
              </a:lnSpc>
              <a:buNone/>
            </a:pPr>
            <a:r>
              <a:rPr lang="en-US" altLang="zh-CN" dirty="0"/>
              <a:t>3.7.3  </a:t>
            </a:r>
            <a:r>
              <a:rPr lang="zh-CN" altLang="en-US" dirty="0"/>
              <a:t>更新视图</a:t>
            </a:r>
            <a:endParaRPr lang="zh-CN" altLang="en-US" dirty="0"/>
          </a:p>
          <a:p>
            <a:pPr eaLnBrk="1" hangingPunct="1">
              <a:lnSpc>
                <a:spcPct val="170000"/>
              </a:lnSpc>
              <a:buNone/>
            </a:pPr>
            <a:r>
              <a:rPr lang="en-US" altLang="zh-CN" dirty="0"/>
              <a:t>3.7.4  </a:t>
            </a:r>
            <a:r>
              <a:rPr lang="zh-CN" altLang="en-US" dirty="0"/>
              <a:t>视图的作用</a:t>
            </a:r>
            <a:endParaRPr lang="zh-CN" altLang="en-US" dirty="0"/>
          </a:p>
          <a:p>
            <a:pPr eaLnBrk="1" hangingPunct="1">
              <a:buNone/>
            </a:pP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ln/>
        </p:spPr>
        <p:txBody>
          <a:bodyPr vert="horz" wrap="square" lIns="91440" tIns="45720" rIns="91440" bIns="45720" anchor="ctr"/>
          <a:p>
            <a:pPr eaLnBrk="1" hangingPunct="1"/>
            <a:r>
              <a:rPr lang="en-US" altLang="zh-CN" sz="3600" dirty="0"/>
              <a:t>3.7.2  </a:t>
            </a:r>
            <a:r>
              <a:rPr lang="zh-CN" altLang="en-US" sz="3600" dirty="0"/>
              <a:t>查询视图</a:t>
            </a:r>
            <a:endParaRPr lang="zh-CN" altLang="en-US" sz="3600" dirty="0"/>
          </a:p>
        </p:txBody>
      </p:sp>
      <p:sp>
        <p:nvSpPr>
          <p:cNvPr id="59394"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30000"/>
              </a:lnSpc>
              <a:spcAft>
                <a:spcPct val="30000"/>
              </a:spcAft>
            </a:pPr>
            <a:r>
              <a:rPr lang="zh-CN" altLang="en-US" dirty="0"/>
              <a:t>用户角度：查询视图与查询基本表相同</a:t>
            </a:r>
            <a:endParaRPr lang="zh-CN" altLang="en-US" dirty="0"/>
          </a:p>
          <a:p>
            <a:pPr eaLnBrk="1" hangingPunct="1">
              <a:lnSpc>
                <a:spcPct val="130000"/>
              </a:lnSpc>
            </a:pPr>
            <a:r>
              <a:rPr lang="zh-CN" altLang="en-US" dirty="0"/>
              <a:t>关系数据库管理系统实现视图查询的方法</a:t>
            </a:r>
            <a:endParaRPr lang="zh-CN" altLang="en-US" dirty="0"/>
          </a:p>
          <a:p>
            <a:pPr lvl="1">
              <a:lnSpc>
                <a:spcPct val="170000"/>
              </a:lnSpc>
            </a:pPr>
            <a:r>
              <a:rPr lang="zh-CN" altLang="en-US" dirty="0"/>
              <a:t>视图消解法（</a:t>
            </a:r>
            <a:r>
              <a:rPr lang="en-US" altLang="zh-CN" dirty="0"/>
              <a:t>View Resolution</a:t>
            </a:r>
            <a:r>
              <a:rPr lang="zh-CN" altLang="en-US" dirty="0"/>
              <a:t>）</a:t>
            </a:r>
            <a:endParaRPr lang="zh-CN" altLang="en-US" dirty="0"/>
          </a:p>
          <a:p>
            <a:pPr lvl="2">
              <a:lnSpc>
                <a:spcPct val="170000"/>
              </a:lnSpc>
              <a:buSzPct val="87000"/>
              <a:buFont typeface="Wingdings" panose="05000000000000000000" pitchFamily="2" charset="2"/>
              <a:buChar char="l"/>
            </a:pPr>
            <a:r>
              <a:rPr lang="zh-CN" altLang="en-US" sz="2200" dirty="0"/>
              <a:t>进行有效性检查</a:t>
            </a:r>
            <a:endParaRPr lang="zh-CN" altLang="en-US" sz="2200" dirty="0"/>
          </a:p>
          <a:p>
            <a:pPr lvl="2">
              <a:lnSpc>
                <a:spcPct val="170000"/>
              </a:lnSpc>
              <a:buSzPct val="87000"/>
              <a:buFont typeface="Wingdings" panose="05000000000000000000" pitchFamily="2" charset="2"/>
              <a:buChar char="l"/>
            </a:pPr>
            <a:r>
              <a:rPr lang="zh-CN" altLang="en-US" sz="2200" dirty="0"/>
              <a:t>转换成等价的对基本表的查询</a:t>
            </a:r>
            <a:endParaRPr lang="zh-CN" altLang="en-US" sz="2200" dirty="0"/>
          </a:p>
          <a:p>
            <a:pPr lvl="2">
              <a:lnSpc>
                <a:spcPct val="170000"/>
              </a:lnSpc>
              <a:buSzPct val="87000"/>
              <a:buFont typeface="Wingdings" panose="05000000000000000000" pitchFamily="2" charset="2"/>
              <a:buChar char="l"/>
            </a:pPr>
            <a:r>
              <a:rPr lang="zh-CN" altLang="en-US" sz="2200" dirty="0"/>
              <a:t>执行</a:t>
            </a:r>
            <a:r>
              <a:rPr lang="zh-CN" altLang="en-US" sz="2200" dirty="0">
                <a:solidFill>
                  <a:srgbClr val="FF00FF"/>
                </a:solidFill>
              </a:rPr>
              <a:t>修正</a:t>
            </a:r>
            <a:r>
              <a:rPr lang="zh-CN" altLang="en-US" sz="2200" dirty="0"/>
              <a:t>后的查询</a:t>
            </a:r>
            <a:endParaRPr lang="zh-CN" alt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ln/>
        </p:spPr>
        <p:txBody>
          <a:bodyPr vert="horz" wrap="square" lIns="91440" tIns="45720" rIns="91440" bIns="45720" anchor="ctr"/>
          <a:p>
            <a:pPr eaLnBrk="1" hangingPunct="1"/>
            <a:r>
              <a:rPr lang="zh-CN" altLang="en-US" sz="3600" dirty="0"/>
              <a:t>查询视图（续）</a:t>
            </a:r>
            <a:endParaRPr lang="zh-CN" altLang="en-US" sz="3600" dirty="0"/>
          </a:p>
        </p:txBody>
      </p:sp>
      <p:sp>
        <p:nvSpPr>
          <p:cNvPr id="60418" name="Rectangle 3"/>
          <p:cNvSpPr>
            <a:spLocks noGrp="1"/>
          </p:cNvSpPr>
          <p:nvPr>
            <p:ph type="body"/>
          </p:nvPr>
        </p:nvSpPr>
        <p:spPr>
          <a:xfrm>
            <a:off x="261938" y="1098550"/>
            <a:ext cx="8631237" cy="4495800"/>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3.92]  </a:t>
            </a:r>
            <a:r>
              <a:rPr lang="zh-CN" altLang="en-US" sz="2400" dirty="0"/>
              <a:t>在信息系学生的视图中找出年龄小于</a:t>
            </a:r>
            <a:r>
              <a:rPr lang="en-US" altLang="zh-CN" sz="2400" dirty="0"/>
              <a:t>20</a:t>
            </a:r>
            <a:r>
              <a:rPr lang="zh-CN" altLang="en-US" sz="2400" dirty="0"/>
              <a:t>岁的学生。</a:t>
            </a:r>
            <a:endParaRPr lang="zh-CN" altLang="en-US" sz="2400" dirty="0"/>
          </a:p>
          <a:p>
            <a:pPr lvl="1">
              <a:buNone/>
            </a:pPr>
            <a:r>
              <a:rPr lang="zh-CN" altLang="en-US" sz="2200" dirty="0"/>
              <a:t>      </a:t>
            </a:r>
            <a:r>
              <a:rPr lang="zh-CN" altLang="en-US" dirty="0"/>
              <a:t> </a:t>
            </a:r>
            <a:r>
              <a:rPr lang="en-US" altLang="zh-CN" dirty="0"/>
              <a:t>SELECT   Sno</a:t>
            </a:r>
            <a:r>
              <a:rPr lang="zh-CN" altLang="en-US" dirty="0"/>
              <a:t>,</a:t>
            </a:r>
            <a:r>
              <a:rPr lang="en-US" altLang="zh-CN" dirty="0"/>
              <a:t>Sage</a:t>
            </a:r>
            <a:endParaRPr lang="en-US" altLang="zh-CN" dirty="0"/>
          </a:p>
          <a:p>
            <a:pPr lvl="1">
              <a:buNone/>
            </a:pPr>
            <a:r>
              <a:rPr lang="en-US" altLang="zh-CN" dirty="0"/>
              <a:t>       FROM      IS_Student</a:t>
            </a:r>
            <a:endParaRPr lang="en-US" altLang="zh-CN" dirty="0"/>
          </a:p>
          <a:p>
            <a:pPr lvl="1">
              <a:buNone/>
            </a:pPr>
            <a:r>
              <a:rPr lang="en-US" altLang="zh-CN" dirty="0"/>
              <a:t>       WHERE   Sage&lt;20</a:t>
            </a:r>
            <a:r>
              <a:rPr lang="zh-CN" altLang="en-US" dirty="0"/>
              <a:t>;</a:t>
            </a:r>
            <a:endParaRPr lang="zh-CN" altLang="en-US" dirty="0"/>
          </a:p>
          <a:p>
            <a:pPr lvl="1">
              <a:buNone/>
            </a:pPr>
            <a:endParaRPr lang="zh-CN" altLang="en-US" dirty="0"/>
          </a:p>
          <a:p>
            <a:pPr lvl="1">
              <a:lnSpc>
                <a:spcPct val="120000"/>
              </a:lnSpc>
              <a:buNone/>
            </a:pPr>
            <a:r>
              <a:rPr lang="zh-CN" altLang="en-US" dirty="0"/>
              <a:t>视图消解转换后的查询语句为：</a:t>
            </a:r>
            <a:endParaRPr lang="zh-CN" altLang="en-US" dirty="0"/>
          </a:p>
          <a:p>
            <a:pPr lvl="1">
              <a:lnSpc>
                <a:spcPct val="120000"/>
              </a:lnSpc>
              <a:buNone/>
            </a:pPr>
            <a:r>
              <a:rPr lang="zh-CN" altLang="en-US" dirty="0"/>
              <a:t> </a:t>
            </a:r>
            <a:r>
              <a:rPr lang="en-US" altLang="zh-CN" dirty="0"/>
              <a:t>SELECT  Sno</a:t>
            </a:r>
            <a:r>
              <a:rPr lang="zh-CN" altLang="en-US" dirty="0"/>
              <a:t>,</a:t>
            </a:r>
            <a:r>
              <a:rPr lang="en-US" altLang="zh-CN" dirty="0"/>
              <a:t>Sage       </a:t>
            </a:r>
            <a:endParaRPr lang="en-US" altLang="zh-CN" dirty="0"/>
          </a:p>
          <a:p>
            <a:pPr lvl="1">
              <a:lnSpc>
                <a:spcPct val="120000"/>
              </a:lnSpc>
              <a:buNone/>
            </a:pPr>
            <a:r>
              <a:rPr lang="en-US" altLang="zh-CN" dirty="0"/>
              <a:t> FROM  Student</a:t>
            </a:r>
            <a:endParaRPr lang="en-US" altLang="zh-CN" dirty="0"/>
          </a:p>
          <a:p>
            <a:pPr lvl="1">
              <a:lnSpc>
                <a:spcPct val="120000"/>
              </a:lnSpc>
              <a:buNone/>
            </a:pPr>
            <a:r>
              <a:rPr lang="en-US" altLang="zh-CN" dirty="0"/>
              <a:t> WHERE  Sdept= 'IS'  AND  Sage&lt;20</a:t>
            </a:r>
            <a:r>
              <a:rPr lang="zh-CN" altLang="en-US" dirty="0"/>
              <a:t>;</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p>
            <a:pPr eaLnBrk="1" hangingPunct="1"/>
            <a:r>
              <a:rPr lang="zh-CN" altLang="en-US" sz="3600" dirty="0"/>
              <a:t>查询视图（续）</a:t>
            </a:r>
            <a:endParaRPr lang="zh-CN" altLang="en-US" sz="3600" dirty="0"/>
          </a:p>
        </p:txBody>
      </p:sp>
      <p:sp>
        <p:nvSpPr>
          <p:cNvPr id="61442" name="Rectangle 3"/>
          <p:cNvSpPr>
            <a:spLocks noGrp="1"/>
          </p:cNvSpPr>
          <p:nvPr>
            <p:ph type="body"/>
          </p:nvPr>
        </p:nvSpPr>
        <p:spPr>
          <a:xfrm>
            <a:off x="457200" y="1339850"/>
            <a:ext cx="8362950" cy="4854575"/>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3.93]  </a:t>
            </a:r>
            <a:r>
              <a:rPr lang="zh-CN" altLang="en-US" sz="2400" dirty="0"/>
              <a:t>查询选修了</a:t>
            </a:r>
            <a:r>
              <a:rPr lang="en-US" altLang="zh-CN" sz="2400" dirty="0"/>
              <a:t>1</a:t>
            </a:r>
            <a:r>
              <a:rPr lang="zh-CN" altLang="en-US" sz="2400" dirty="0"/>
              <a:t>号课程的信息系学生</a:t>
            </a:r>
            <a:endParaRPr lang="zh-CN" altLang="en-US" sz="2400" dirty="0"/>
          </a:p>
          <a:p>
            <a:pPr lvl="1">
              <a:lnSpc>
                <a:spcPct val="140000"/>
              </a:lnSpc>
              <a:buNone/>
            </a:pPr>
            <a:r>
              <a:rPr lang="en-US" altLang="zh-CN" dirty="0"/>
              <a:t>SELECT  IS_Student.Sno,Sname</a:t>
            </a:r>
            <a:endParaRPr lang="en-US" altLang="zh-CN" dirty="0"/>
          </a:p>
          <a:p>
            <a:pPr lvl="1">
              <a:buNone/>
            </a:pPr>
            <a:r>
              <a:rPr lang="en-US" altLang="zh-CN" dirty="0"/>
              <a:t>FROM     </a:t>
            </a:r>
            <a:r>
              <a:rPr lang="en-US" altLang="zh-CN" dirty="0">
                <a:solidFill>
                  <a:srgbClr val="FF00FF"/>
                </a:solidFill>
              </a:rPr>
              <a:t>IS_Student</a:t>
            </a:r>
            <a:r>
              <a:rPr lang="en-US" altLang="zh-CN" dirty="0"/>
              <a:t>,SC</a:t>
            </a:r>
            <a:endParaRPr lang="en-US" altLang="zh-CN" dirty="0"/>
          </a:p>
          <a:p>
            <a:pPr lvl="1">
              <a:buNone/>
            </a:pPr>
            <a:r>
              <a:rPr lang="en-US" altLang="zh-CN" dirty="0"/>
              <a:t>WHERE  IS_Student.Sno =SC.Sno AND SC.Cno= '1'</a:t>
            </a:r>
            <a:r>
              <a:rPr lang="zh-CN" altLang="en-US" dirty="0"/>
              <a:t>;</a:t>
            </a:r>
            <a:endParaRPr lang="zh-CN" altLang="en-US" dirty="0"/>
          </a:p>
          <a:p>
            <a:pPr lvl="1">
              <a:buNone/>
            </a:pPr>
            <a:endParaRPr lang="zh-CN" altLang="en-US" dirty="0"/>
          </a:p>
          <a:p>
            <a:pPr lvl="1">
              <a:buNone/>
            </a:pPr>
            <a:endParaRPr lang="en-US" altLang="zh-CN"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ln/>
        </p:spPr>
        <p:txBody>
          <a:bodyPr vert="horz" wrap="square" lIns="91440" tIns="45720" rIns="91440" bIns="45720" anchor="ctr"/>
          <a:p>
            <a:pPr eaLnBrk="1" hangingPunct="1"/>
            <a:r>
              <a:rPr lang="zh-CN" altLang="en-US" sz="3600" dirty="0"/>
              <a:t>查询视图（续）</a:t>
            </a:r>
            <a:endParaRPr lang="zh-CN" altLang="en-US" sz="3600" dirty="0"/>
          </a:p>
        </p:txBody>
      </p:sp>
      <p:sp>
        <p:nvSpPr>
          <p:cNvPr id="62466" name="Rectangle 3"/>
          <p:cNvSpPr>
            <a:spLocks noGrp="1"/>
          </p:cNvSpPr>
          <p:nvPr>
            <p:ph type="body"/>
          </p:nvPr>
        </p:nvSpPr>
        <p:spPr>
          <a:xfrm>
            <a:off x="457200" y="1027113"/>
            <a:ext cx="8143875" cy="5857875"/>
          </a:xfrm>
          <a:ln/>
        </p:spPr>
        <p:txBody>
          <a:bodyPr vert="horz" wrap="square" lIns="91440" tIns="45720" rIns="91440" bIns="45720" anchor="t"/>
          <a:p>
            <a:pPr eaLnBrk="1" hangingPunct="1">
              <a:lnSpc>
                <a:spcPct val="90000"/>
              </a:lnSpc>
            </a:pPr>
            <a:r>
              <a:rPr lang="zh-CN" altLang="en-US" dirty="0"/>
              <a:t>视图消解法的局限</a:t>
            </a:r>
            <a:endParaRPr lang="zh-CN" altLang="en-US" dirty="0"/>
          </a:p>
          <a:p>
            <a:pPr lvl="1">
              <a:lnSpc>
                <a:spcPct val="90000"/>
              </a:lnSpc>
            </a:pPr>
            <a:r>
              <a:rPr lang="zh-CN" altLang="en-US" dirty="0"/>
              <a:t>有些情况下，视图消解法不能生成正确的查询。</a:t>
            </a:r>
            <a:endParaRPr lang="zh-CN" altLang="en-US" sz="2000" dirty="0"/>
          </a:p>
          <a:p>
            <a:pPr eaLnBrk="1" hangingPunct="1">
              <a:buNone/>
            </a:pPr>
            <a:r>
              <a:rPr lang="en-US" altLang="zh-CN" sz="2400" dirty="0"/>
              <a:t>[</a:t>
            </a:r>
            <a:r>
              <a:rPr lang="zh-CN" altLang="en-US" sz="2400" dirty="0"/>
              <a:t>例</a:t>
            </a:r>
            <a:r>
              <a:rPr lang="en-US" altLang="zh-CN" sz="2400" dirty="0"/>
              <a:t>3.94]</a:t>
            </a:r>
            <a:r>
              <a:rPr lang="zh-CN" altLang="en-US" sz="2400" dirty="0"/>
              <a:t>在</a:t>
            </a:r>
            <a:r>
              <a:rPr lang="en-US" altLang="zh-CN" sz="2400" dirty="0"/>
              <a:t>S_G</a:t>
            </a:r>
            <a:r>
              <a:rPr lang="zh-CN" altLang="en-US" sz="2400" dirty="0"/>
              <a:t>视图中查询平均成绩在</a:t>
            </a:r>
            <a:r>
              <a:rPr lang="en-US" altLang="zh-CN" sz="2400" dirty="0"/>
              <a:t>90</a:t>
            </a:r>
            <a:r>
              <a:rPr lang="zh-CN" altLang="en-US" sz="2400" dirty="0"/>
              <a:t>分以上的学生学号和平均成绩</a:t>
            </a:r>
            <a:endParaRPr lang="zh-CN" altLang="en-US" sz="2400" dirty="0"/>
          </a:p>
          <a:p>
            <a:pPr lvl="2">
              <a:lnSpc>
                <a:spcPct val="80000"/>
              </a:lnSpc>
              <a:buNone/>
            </a:pPr>
            <a:r>
              <a:rPr lang="en-US" altLang="zh-CN" sz="2400" dirty="0"/>
              <a:t>SELECT *</a:t>
            </a:r>
            <a:endParaRPr lang="en-US" altLang="zh-CN" sz="2400" dirty="0"/>
          </a:p>
          <a:p>
            <a:pPr lvl="2">
              <a:lnSpc>
                <a:spcPct val="80000"/>
              </a:lnSpc>
              <a:buNone/>
            </a:pPr>
            <a:r>
              <a:rPr lang="en-US" altLang="zh-CN" sz="2400" dirty="0"/>
              <a:t>FROM   </a:t>
            </a:r>
            <a:r>
              <a:rPr lang="en-US" altLang="zh-CN" sz="2400" dirty="0">
                <a:solidFill>
                  <a:srgbClr val="FF00FF"/>
                </a:solidFill>
              </a:rPr>
              <a:t>S_G</a:t>
            </a:r>
            <a:endParaRPr lang="en-US" altLang="zh-CN" sz="2400" dirty="0">
              <a:solidFill>
                <a:srgbClr val="FF00FF"/>
              </a:solidFill>
            </a:endParaRPr>
          </a:p>
          <a:p>
            <a:pPr lvl="2">
              <a:lnSpc>
                <a:spcPct val="80000"/>
              </a:lnSpc>
              <a:buNone/>
            </a:pPr>
            <a:r>
              <a:rPr lang="en-US" altLang="zh-CN" sz="2400" dirty="0"/>
              <a:t>WHERE  Gavg&gt;=90</a:t>
            </a:r>
            <a:r>
              <a:rPr lang="zh-CN" altLang="en-US" sz="2400" dirty="0"/>
              <a:t>;</a:t>
            </a:r>
            <a:endParaRPr lang="zh-CN" altLang="en-US" sz="2400" dirty="0"/>
          </a:p>
          <a:p>
            <a:pPr lvl="2">
              <a:lnSpc>
                <a:spcPct val="80000"/>
              </a:lnSpc>
              <a:buNone/>
            </a:pPr>
            <a:endParaRPr lang="zh-CN" altLang="en-US" sz="2400" dirty="0"/>
          </a:p>
          <a:p>
            <a:pPr eaLnBrk="1" hangingPunct="1">
              <a:lnSpc>
                <a:spcPct val="80000"/>
              </a:lnSpc>
              <a:buNone/>
            </a:pPr>
            <a:r>
              <a:rPr lang="zh-CN" altLang="en-US" sz="2400" dirty="0">
                <a:solidFill>
                  <a:srgbClr val="D32DB7"/>
                </a:solidFill>
              </a:rPr>
              <a:t>       </a:t>
            </a:r>
            <a:r>
              <a:rPr lang="en-US" altLang="zh-CN" sz="2400" dirty="0">
                <a:solidFill>
                  <a:srgbClr val="FF00FF"/>
                </a:solidFill>
              </a:rPr>
              <a:t>S_G</a:t>
            </a:r>
            <a:r>
              <a:rPr lang="zh-CN" altLang="en-US" sz="2400" dirty="0"/>
              <a:t>视图的子查询定义： </a:t>
            </a:r>
            <a:endParaRPr lang="zh-CN" altLang="en-US" sz="2400" dirty="0"/>
          </a:p>
          <a:p>
            <a:pPr eaLnBrk="1" hangingPunct="1">
              <a:lnSpc>
                <a:spcPct val="80000"/>
              </a:lnSpc>
              <a:buNone/>
            </a:pPr>
            <a:r>
              <a:rPr lang="zh-CN" altLang="en-US" sz="2200" dirty="0"/>
              <a:t>         </a:t>
            </a:r>
            <a:r>
              <a:rPr lang="zh-CN" altLang="en-US" sz="2400" dirty="0"/>
              <a:t>   </a:t>
            </a:r>
            <a:r>
              <a:rPr lang="en-US" altLang="zh-CN" sz="2400" dirty="0"/>
              <a:t>CREATE VIEW S_G </a:t>
            </a:r>
            <a:r>
              <a:rPr lang="zh-CN" altLang="en-US" sz="2400" dirty="0"/>
              <a:t>(</a:t>
            </a:r>
            <a:r>
              <a:rPr lang="en-US" altLang="zh-CN" sz="2400" dirty="0"/>
              <a:t>Sno</a:t>
            </a:r>
            <a:r>
              <a:rPr lang="zh-CN" altLang="en-US" sz="2400" dirty="0"/>
              <a:t>,</a:t>
            </a:r>
            <a:r>
              <a:rPr lang="en-US" altLang="zh-CN" sz="2400" dirty="0"/>
              <a:t>Gavg</a:t>
            </a:r>
            <a:r>
              <a:rPr lang="zh-CN" altLang="en-US" sz="2400" dirty="0"/>
              <a:t>)</a:t>
            </a:r>
            <a:endParaRPr lang="zh-CN" altLang="en-US" sz="2400" dirty="0"/>
          </a:p>
          <a:p>
            <a:pPr eaLnBrk="1" hangingPunct="1">
              <a:lnSpc>
                <a:spcPct val="80000"/>
              </a:lnSpc>
              <a:buNone/>
            </a:pPr>
            <a:r>
              <a:rPr lang="en-US" altLang="zh-CN" sz="2400" dirty="0"/>
              <a:t>         </a:t>
            </a:r>
            <a:r>
              <a:rPr lang="zh-CN" altLang="en-US" sz="2400" dirty="0"/>
              <a:t>   </a:t>
            </a:r>
            <a:r>
              <a:rPr lang="en-US" altLang="zh-CN" sz="2400" dirty="0"/>
              <a:t>AS </a:t>
            </a:r>
            <a:endParaRPr lang="en-US" altLang="zh-CN" sz="2400" dirty="0"/>
          </a:p>
          <a:p>
            <a:pPr lvl="2">
              <a:lnSpc>
                <a:spcPct val="80000"/>
              </a:lnSpc>
              <a:buNone/>
            </a:pPr>
            <a:r>
              <a:rPr lang="en-US" altLang="zh-CN" sz="2400" dirty="0"/>
              <a:t>SELECT  Sno</a:t>
            </a:r>
            <a:r>
              <a:rPr lang="zh-CN" altLang="en-US" sz="2400" dirty="0"/>
              <a:t>,</a:t>
            </a:r>
            <a:r>
              <a:rPr lang="en-US" altLang="zh-CN" sz="2400" dirty="0"/>
              <a:t>AVG</a:t>
            </a:r>
            <a:r>
              <a:rPr lang="zh-CN" altLang="en-US" sz="2400" dirty="0"/>
              <a:t>(</a:t>
            </a:r>
            <a:r>
              <a:rPr lang="en-US" altLang="zh-CN" sz="2400" dirty="0"/>
              <a:t>Grade</a:t>
            </a:r>
            <a:r>
              <a:rPr lang="zh-CN" altLang="en-US" sz="2400" dirty="0"/>
              <a:t>)</a:t>
            </a:r>
            <a:endParaRPr lang="zh-CN" altLang="en-US" sz="2400" dirty="0"/>
          </a:p>
          <a:p>
            <a:pPr lvl="2">
              <a:lnSpc>
                <a:spcPct val="80000"/>
              </a:lnSpc>
              <a:buNone/>
            </a:pPr>
            <a:r>
              <a:rPr lang="en-US" altLang="zh-CN" sz="2400" dirty="0"/>
              <a:t>FROM  SC</a:t>
            </a:r>
            <a:endParaRPr lang="en-US" altLang="zh-CN" sz="2400" dirty="0"/>
          </a:p>
          <a:p>
            <a:pPr lvl="2">
              <a:lnSpc>
                <a:spcPct val="80000"/>
              </a:lnSpc>
              <a:buNone/>
            </a:pPr>
            <a:r>
              <a:rPr lang="en-US" altLang="zh-CN" sz="2400" dirty="0">
                <a:solidFill>
                  <a:srgbClr val="FF00FF"/>
                </a:solidFill>
              </a:rPr>
              <a:t>GROUP BY Sno</a:t>
            </a:r>
            <a:r>
              <a:rPr lang="zh-CN" altLang="en-US" sz="2400" dirty="0"/>
              <a:t>;</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p>
            <a:pPr eaLnBrk="1" hangingPunct="1"/>
            <a:r>
              <a:rPr lang="zh-CN" altLang="en-US" sz="3600" dirty="0"/>
              <a:t>插入元组（续）</a:t>
            </a:r>
            <a:endParaRPr lang="zh-CN" altLang="en-US" sz="3600" dirty="0"/>
          </a:p>
        </p:txBody>
      </p:sp>
      <p:sp>
        <p:nvSpPr>
          <p:cNvPr id="8194" name="Rectangle 3"/>
          <p:cNvSpPr>
            <a:spLocks noGrp="1"/>
          </p:cNvSpPr>
          <p:nvPr>
            <p:ph type="body"/>
          </p:nvPr>
        </p:nvSpPr>
        <p:spPr>
          <a:xfrm>
            <a:off x="466725" y="1100138"/>
            <a:ext cx="8507413" cy="5500687"/>
          </a:xfrm>
          <a:ln/>
        </p:spPr>
        <p:txBody>
          <a:bodyPr vert="horz" wrap="square" lIns="91440" tIns="45720" rIns="91440" bIns="45720" anchor="t"/>
          <a:p>
            <a:pPr eaLnBrk="1" hangingPunct="1">
              <a:lnSpc>
                <a:spcPct val="120000"/>
              </a:lnSpc>
            </a:pPr>
            <a:r>
              <a:rPr lang="en-US" altLang="zh-CN" dirty="0"/>
              <a:t> INTO</a:t>
            </a:r>
            <a:r>
              <a:rPr lang="zh-CN" altLang="en-US" dirty="0"/>
              <a:t>子句</a:t>
            </a:r>
            <a:endParaRPr lang="zh-CN" altLang="en-US" dirty="0"/>
          </a:p>
          <a:p>
            <a:pPr lvl="1">
              <a:lnSpc>
                <a:spcPct val="120000"/>
              </a:lnSpc>
            </a:pPr>
            <a:r>
              <a:rPr lang="zh-CN" altLang="en-US" dirty="0"/>
              <a:t>指定要插入数据的表名及属性列</a:t>
            </a:r>
            <a:endParaRPr lang="zh-CN" altLang="en-US" dirty="0"/>
          </a:p>
          <a:p>
            <a:pPr lvl="1">
              <a:lnSpc>
                <a:spcPct val="120000"/>
              </a:lnSpc>
            </a:pPr>
            <a:r>
              <a:rPr lang="zh-CN" altLang="en-US" dirty="0"/>
              <a:t>属性列的顺序可与表定义中的顺序不一致</a:t>
            </a:r>
            <a:endParaRPr lang="zh-CN" altLang="en-US" dirty="0"/>
          </a:p>
          <a:p>
            <a:pPr lvl="1">
              <a:lnSpc>
                <a:spcPct val="120000"/>
              </a:lnSpc>
            </a:pPr>
            <a:r>
              <a:rPr lang="zh-CN" altLang="en-US" dirty="0">
                <a:solidFill>
                  <a:srgbClr val="FF0000"/>
                </a:solidFill>
              </a:rPr>
              <a:t>没有指定属性列：表示要插入的是一条完整的元组，且属性列属性与表定义中的顺序一致</a:t>
            </a:r>
            <a:endParaRPr lang="zh-CN" altLang="en-US" dirty="0">
              <a:solidFill>
                <a:srgbClr val="FF0000"/>
              </a:solidFill>
            </a:endParaRPr>
          </a:p>
          <a:p>
            <a:pPr lvl="1">
              <a:lnSpc>
                <a:spcPct val="120000"/>
              </a:lnSpc>
            </a:pPr>
            <a:r>
              <a:rPr lang="zh-CN" altLang="en-US" dirty="0"/>
              <a:t>指定部分属性列：插入的元组在其余属性列上取空值</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ln/>
        </p:spPr>
        <p:txBody>
          <a:bodyPr vert="horz" wrap="square" lIns="91440" tIns="45720" rIns="91440" bIns="45720" anchor="ctr"/>
          <a:p>
            <a:pPr eaLnBrk="1" hangingPunct="1"/>
            <a:r>
              <a:rPr lang="zh-CN" altLang="en-US" sz="3600" dirty="0"/>
              <a:t>查询视图（续）</a:t>
            </a:r>
            <a:endParaRPr lang="zh-CN" altLang="en-US" sz="3600" dirty="0"/>
          </a:p>
        </p:txBody>
      </p:sp>
      <p:sp>
        <p:nvSpPr>
          <p:cNvPr id="63490" name="Rectangle 3"/>
          <p:cNvSpPr>
            <a:spLocks noGrp="1"/>
          </p:cNvSpPr>
          <p:nvPr>
            <p:ph type="body"/>
          </p:nvPr>
        </p:nvSpPr>
        <p:spPr>
          <a:xfrm>
            <a:off x="838200" y="1341438"/>
            <a:ext cx="7772400" cy="4464050"/>
          </a:xfrm>
          <a:ln/>
        </p:spPr>
        <p:txBody>
          <a:bodyPr vert="horz" wrap="square" lIns="91440" tIns="45720" rIns="91440" bIns="45720" anchor="t"/>
          <a:p>
            <a:pPr eaLnBrk="1" hangingPunct="1">
              <a:lnSpc>
                <a:spcPct val="90000"/>
              </a:lnSpc>
              <a:buNone/>
            </a:pPr>
            <a:r>
              <a:rPr lang="zh-CN" altLang="en-US" sz="2400" dirty="0"/>
              <a:t>错误：</a:t>
            </a:r>
            <a:endParaRPr lang="zh-CN" altLang="en-US" sz="2400" dirty="0"/>
          </a:p>
          <a:p>
            <a:pPr lvl="1">
              <a:lnSpc>
                <a:spcPct val="90000"/>
              </a:lnSpc>
              <a:buNone/>
            </a:pPr>
            <a:r>
              <a:rPr lang="en-US" altLang="zh-CN" dirty="0"/>
              <a:t>SELECT 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None/>
            </a:pPr>
            <a:r>
              <a:rPr lang="en-US" altLang="zh-CN" dirty="0"/>
              <a:t>FROM     SC</a:t>
            </a:r>
            <a:endParaRPr lang="en-US" altLang="zh-CN" dirty="0"/>
          </a:p>
          <a:p>
            <a:pPr lvl="1">
              <a:lnSpc>
                <a:spcPct val="90000"/>
              </a:lnSpc>
              <a:buNone/>
            </a:pPr>
            <a:r>
              <a:rPr lang="en-US" altLang="zh-CN" dirty="0"/>
              <a:t>WHERE  </a:t>
            </a:r>
            <a:r>
              <a:rPr lang="en-US" altLang="zh-CN" dirty="0">
                <a:solidFill>
                  <a:srgbClr val="FF00FF"/>
                </a:solidFill>
              </a:rPr>
              <a:t>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endParaRPr lang="en-US" altLang="zh-CN" dirty="0">
              <a:solidFill>
                <a:srgbClr val="FF00FF"/>
              </a:solidFill>
            </a:endParaRPr>
          </a:p>
          <a:p>
            <a:pPr lvl="1">
              <a:lnSpc>
                <a:spcPct val="90000"/>
              </a:lnSpc>
              <a:buNone/>
            </a:pPr>
            <a:r>
              <a:rPr lang="en-US" altLang="zh-CN" dirty="0"/>
              <a:t>GROUP BY Sno</a:t>
            </a:r>
            <a:r>
              <a:rPr lang="zh-CN" altLang="en-US" dirty="0"/>
              <a:t>;</a:t>
            </a:r>
            <a:endParaRPr lang="zh-CN" altLang="en-US" dirty="0"/>
          </a:p>
          <a:p>
            <a:pPr lvl="1">
              <a:lnSpc>
                <a:spcPct val="90000"/>
              </a:lnSpc>
              <a:buNone/>
            </a:pPr>
            <a:endParaRPr lang="zh-CN" altLang="en-US" sz="2000" dirty="0"/>
          </a:p>
          <a:p>
            <a:pPr eaLnBrk="1" hangingPunct="1">
              <a:lnSpc>
                <a:spcPct val="90000"/>
              </a:lnSpc>
              <a:buNone/>
            </a:pPr>
            <a:r>
              <a:rPr lang="zh-CN" altLang="en-US" sz="2400" dirty="0"/>
              <a:t>正确：</a:t>
            </a:r>
            <a:endParaRPr lang="zh-CN" altLang="en-US" sz="2400" dirty="0"/>
          </a:p>
          <a:p>
            <a:pPr lvl="1">
              <a:lnSpc>
                <a:spcPct val="90000"/>
              </a:lnSpc>
              <a:buNone/>
            </a:pPr>
            <a:r>
              <a:rPr lang="en-US" altLang="zh-CN" dirty="0"/>
              <a:t>SELECT  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None/>
            </a:pPr>
            <a:r>
              <a:rPr lang="en-US" altLang="zh-CN" dirty="0"/>
              <a:t>FROM  SC</a:t>
            </a:r>
            <a:endParaRPr lang="en-US" altLang="zh-CN" dirty="0"/>
          </a:p>
          <a:p>
            <a:pPr lvl="1">
              <a:lnSpc>
                <a:spcPct val="90000"/>
              </a:lnSpc>
              <a:buNone/>
            </a:pPr>
            <a:r>
              <a:rPr lang="en-US" altLang="zh-CN" dirty="0"/>
              <a:t>GROUP BY Sno</a:t>
            </a:r>
            <a:endParaRPr lang="en-US" altLang="zh-CN" dirty="0"/>
          </a:p>
          <a:p>
            <a:pPr lvl="1">
              <a:lnSpc>
                <a:spcPct val="90000"/>
              </a:lnSpc>
              <a:buNone/>
            </a:pPr>
            <a:r>
              <a:rPr lang="en-US" altLang="zh-CN" dirty="0">
                <a:solidFill>
                  <a:srgbClr val="FF00FF"/>
                </a:solidFill>
              </a:rPr>
              <a:t>HAVING 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r>
              <a:rPr lang="zh-CN" altLang="en-US" dirty="0">
                <a:solidFill>
                  <a:srgbClr val="FF00FF"/>
                </a:solidFill>
              </a:rPr>
              <a:t>;</a:t>
            </a:r>
            <a:endParaRPr lang="zh-CN" altLang="en-US" dirty="0">
              <a:solidFill>
                <a:srgbClr val="FF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ln/>
        </p:spPr>
        <p:txBody>
          <a:bodyPr vert="horz" wrap="square" lIns="91440" tIns="45720" rIns="91440" bIns="45720" anchor="ctr"/>
          <a:p>
            <a:r>
              <a:rPr lang="zh-CN" altLang="en-US" sz="3600" dirty="0"/>
              <a:t>查询视图（续）</a:t>
            </a:r>
            <a:endParaRPr lang="zh-CN" altLang="en-US" sz="3600" dirty="0"/>
          </a:p>
        </p:txBody>
      </p:sp>
      <p:sp>
        <p:nvSpPr>
          <p:cNvPr id="64514" name="内容占位符 2"/>
          <p:cNvSpPr>
            <a:spLocks noGrp="1"/>
          </p:cNvSpPr>
          <p:nvPr>
            <p:ph idx="4294967295"/>
          </p:nvPr>
        </p:nvSpPr>
        <p:spPr>
          <a:ln/>
        </p:spPr>
        <p:txBody>
          <a:bodyPr vert="horz" wrap="square" lIns="91440" tIns="45720" rIns="91440" bIns="45720" anchor="t"/>
          <a:p>
            <a:pPr>
              <a:lnSpc>
                <a:spcPct val="150000"/>
              </a:lnSpc>
              <a:buNone/>
            </a:pPr>
            <a:r>
              <a:rPr lang="en-US" altLang="zh-CN" sz="2400" dirty="0"/>
              <a:t>[</a:t>
            </a:r>
            <a:r>
              <a:rPr lang="zh-CN" altLang="en-US" sz="2400" dirty="0"/>
              <a:t>例</a:t>
            </a:r>
            <a:r>
              <a:rPr lang="en-US" altLang="zh-CN" sz="2400" dirty="0"/>
              <a:t>3.94]</a:t>
            </a:r>
            <a:r>
              <a:rPr lang="zh-CN" altLang="en-US" sz="2400" dirty="0"/>
              <a:t>也可以用如下</a:t>
            </a:r>
            <a:r>
              <a:rPr lang="en-US" altLang="zh-CN" sz="2400" dirty="0"/>
              <a:t>SQL</a:t>
            </a:r>
            <a:r>
              <a:rPr lang="zh-CN" altLang="en-US" sz="2400" dirty="0"/>
              <a:t>语句完成</a:t>
            </a:r>
            <a:endParaRPr lang="zh-CN" altLang="en-US" sz="2400" dirty="0"/>
          </a:p>
          <a:p>
            <a:pPr>
              <a:lnSpc>
                <a:spcPct val="150000"/>
              </a:lnSpc>
              <a:buNone/>
            </a:pPr>
            <a:r>
              <a:rPr lang="en-US" altLang="zh-CN" dirty="0"/>
              <a:t>	</a:t>
            </a:r>
            <a:r>
              <a:rPr lang="en-US" altLang="zh-CN" sz="2400" dirty="0"/>
              <a:t>SELECT *</a:t>
            </a:r>
            <a:endParaRPr lang="zh-CN" altLang="en-US" sz="2400" dirty="0"/>
          </a:p>
          <a:p>
            <a:pPr>
              <a:lnSpc>
                <a:spcPct val="150000"/>
              </a:lnSpc>
              <a:buNone/>
            </a:pPr>
            <a:r>
              <a:rPr lang="en-US" altLang="zh-CN" sz="2400" dirty="0"/>
              <a:t>    FROM  </a:t>
            </a:r>
            <a:r>
              <a:rPr lang="zh-CN" altLang="en-US" sz="2400" dirty="0"/>
              <a:t>(</a:t>
            </a:r>
            <a:r>
              <a:rPr lang="en-US" altLang="zh-CN" sz="2400" dirty="0"/>
              <a:t>SELECT Sno</a:t>
            </a:r>
            <a:r>
              <a:rPr lang="zh-CN" altLang="en-US" sz="2400" dirty="0"/>
              <a:t>,</a:t>
            </a:r>
            <a:r>
              <a:rPr lang="en-US" altLang="zh-CN" sz="2400" dirty="0"/>
              <a:t>AVG</a:t>
            </a:r>
            <a:r>
              <a:rPr lang="zh-CN" altLang="en-US" sz="2400" dirty="0"/>
              <a:t>(</a:t>
            </a:r>
            <a:r>
              <a:rPr lang="en-US" altLang="zh-CN" sz="2400" dirty="0"/>
              <a:t>Grade</a:t>
            </a:r>
            <a:r>
              <a:rPr lang="zh-CN" altLang="en-US" sz="2400" dirty="0"/>
              <a:t>)</a:t>
            </a:r>
            <a:endParaRPr lang="zh-CN" altLang="en-US" sz="2400" dirty="0"/>
          </a:p>
          <a:p>
            <a:pPr>
              <a:lnSpc>
                <a:spcPct val="150000"/>
              </a:lnSpc>
              <a:buNone/>
            </a:pPr>
            <a:r>
              <a:rPr lang="en-US" altLang="zh-CN" sz="2400" dirty="0"/>
              <a:t>		       FROM  SC </a:t>
            </a:r>
            <a:endParaRPr lang="zh-CN" altLang="en-US" sz="2400" dirty="0"/>
          </a:p>
          <a:p>
            <a:pPr>
              <a:lnSpc>
                <a:spcPct val="150000"/>
              </a:lnSpc>
              <a:buNone/>
            </a:pPr>
            <a:r>
              <a:rPr lang="en-US" altLang="zh-CN" sz="2400" dirty="0"/>
              <a:t> 		       GROUP BY Sno</a:t>
            </a:r>
            <a:r>
              <a:rPr lang="zh-CN" altLang="en-US" sz="2400" dirty="0"/>
              <a:t>)</a:t>
            </a:r>
            <a:r>
              <a:rPr lang="en-US" altLang="zh-CN" sz="2400" dirty="0"/>
              <a:t> AS S_G</a:t>
            </a:r>
            <a:r>
              <a:rPr lang="zh-CN" altLang="en-US" sz="2400" dirty="0"/>
              <a:t>(</a:t>
            </a:r>
            <a:r>
              <a:rPr lang="en-US" altLang="zh-CN" sz="2400" dirty="0"/>
              <a:t>Sno,Gavg</a:t>
            </a:r>
            <a:r>
              <a:rPr lang="zh-CN" altLang="en-US" sz="2400" dirty="0"/>
              <a:t>)</a:t>
            </a:r>
            <a:endParaRPr lang="zh-CN" altLang="en-US" sz="2400" dirty="0"/>
          </a:p>
          <a:p>
            <a:pPr>
              <a:lnSpc>
                <a:spcPct val="150000"/>
              </a:lnSpc>
              <a:buNone/>
            </a:pPr>
            <a:r>
              <a:rPr lang="en-US" altLang="zh-CN" sz="2400" dirty="0"/>
              <a:t>    WHERE Gavg&gt;=90</a:t>
            </a:r>
            <a:r>
              <a:rPr lang="zh-CN" altLang="en-US" sz="2400" dirty="0"/>
              <a:t>;</a:t>
            </a:r>
            <a:endParaRPr lang="zh-CN" altLang="en-US" sz="2400" dirty="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ln/>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65538" name="Rectangle 3"/>
          <p:cNvSpPr>
            <a:spLocks noGrp="1"/>
          </p:cNvSpPr>
          <p:nvPr>
            <p:ph type="body"/>
          </p:nvPr>
        </p:nvSpPr>
        <p:spPr>
          <a:xfrm>
            <a:off x="684213" y="1341438"/>
            <a:ext cx="7786687" cy="4495800"/>
          </a:xfrm>
          <a:ln/>
        </p:spPr>
        <p:txBody>
          <a:bodyPr vert="horz" wrap="square" lIns="91440" tIns="45720" rIns="91440" bIns="45720" anchor="t"/>
          <a:p>
            <a:pPr eaLnBrk="1" hangingPunct="1">
              <a:lnSpc>
                <a:spcPct val="170000"/>
              </a:lnSpc>
              <a:buNone/>
            </a:pPr>
            <a:r>
              <a:rPr lang="en-US" altLang="zh-CN" dirty="0"/>
              <a:t>3.7.1  </a:t>
            </a:r>
            <a:r>
              <a:rPr lang="zh-CN" altLang="en-US" dirty="0"/>
              <a:t>定义视图</a:t>
            </a:r>
            <a:endParaRPr lang="zh-CN" altLang="en-US" dirty="0"/>
          </a:p>
          <a:p>
            <a:pPr eaLnBrk="1" hangingPunct="1">
              <a:lnSpc>
                <a:spcPct val="170000"/>
              </a:lnSpc>
              <a:buNone/>
            </a:pPr>
            <a:r>
              <a:rPr lang="en-US" altLang="zh-CN" dirty="0"/>
              <a:t>3.7.2  </a:t>
            </a:r>
            <a:r>
              <a:rPr lang="zh-CN" altLang="en-US" dirty="0"/>
              <a:t>查询视图</a:t>
            </a:r>
            <a:endParaRPr lang="zh-CN" altLang="en-US" dirty="0"/>
          </a:p>
          <a:p>
            <a:pPr eaLnBrk="1" hangingPunct="1">
              <a:lnSpc>
                <a:spcPct val="170000"/>
              </a:lnSpc>
              <a:buNone/>
            </a:pPr>
            <a:r>
              <a:rPr lang="en-US" altLang="zh-CN" dirty="0">
                <a:solidFill>
                  <a:srgbClr val="00B050"/>
                </a:solidFill>
              </a:rPr>
              <a:t>3.7.3  </a:t>
            </a:r>
            <a:r>
              <a:rPr lang="zh-CN" altLang="en-US" dirty="0">
                <a:solidFill>
                  <a:srgbClr val="00B050"/>
                </a:solidFill>
              </a:rPr>
              <a:t>更新视图</a:t>
            </a:r>
            <a:endParaRPr lang="zh-CN" altLang="en-US" dirty="0">
              <a:solidFill>
                <a:srgbClr val="00B050"/>
              </a:solidFill>
            </a:endParaRPr>
          </a:p>
          <a:p>
            <a:pPr eaLnBrk="1" hangingPunct="1">
              <a:lnSpc>
                <a:spcPct val="170000"/>
              </a:lnSpc>
              <a:buNone/>
            </a:pPr>
            <a:r>
              <a:rPr lang="en-US" altLang="zh-CN" dirty="0"/>
              <a:t>3.7.4  </a:t>
            </a:r>
            <a:r>
              <a:rPr lang="zh-CN" altLang="en-US" dirty="0"/>
              <a:t>视图的作用</a:t>
            </a:r>
            <a:endParaRPr lang="zh-CN" altLang="en-US" dirty="0"/>
          </a:p>
          <a:p>
            <a:pPr eaLnBrk="1" hangingPunct="1">
              <a:buNone/>
            </a:pP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ln/>
        </p:spPr>
        <p:txBody>
          <a:bodyPr vert="horz" wrap="square" lIns="91440" tIns="45720" rIns="91440" bIns="45720" anchor="ctr"/>
          <a:p>
            <a:pPr eaLnBrk="1" hangingPunct="1"/>
            <a:r>
              <a:rPr lang="zh-CN" altLang="en-US" sz="3600" dirty="0"/>
              <a:t>更新视图（续）</a:t>
            </a:r>
            <a:endParaRPr lang="zh-CN" altLang="en-US" sz="3600" dirty="0"/>
          </a:p>
        </p:txBody>
      </p:sp>
      <p:sp>
        <p:nvSpPr>
          <p:cNvPr id="66562" name="Rectangle 3"/>
          <p:cNvSpPr>
            <a:spLocks noGrp="1"/>
          </p:cNvSpPr>
          <p:nvPr>
            <p:ph type="body"/>
          </p:nvPr>
        </p:nvSpPr>
        <p:spPr>
          <a:xfrm>
            <a:off x="684213" y="1123950"/>
            <a:ext cx="7772400" cy="5127625"/>
          </a:xfrm>
          <a:ln/>
        </p:spPr>
        <p:txBody>
          <a:bodyPr vert="horz" wrap="square" lIns="91440" tIns="45720" rIns="91440" bIns="45720" anchor="t"/>
          <a:p>
            <a:pPr eaLnBrk="1" hangingPunct="1">
              <a:lnSpc>
                <a:spcPct val="130000"/>
              </a:lnSpc>
              <a:buNone/>
            </a:pPr>
            <a:r>
              <a:rPr lang="en-US" altLang="zh-CN" sz="2400" dirty="0"/>
              <a:t>[</a:t>
            </a:r>
            <a:r>
              <a:rPr lang="zh-CN" altLang="en-US" sz="2400" dirty="0"/>
              <a:t>例</a:t>
            </a:r>
            <a:r>
              <a:rPr lang="en-US" altLang="zh-CN" sz="2400" dirty="0"/>
              <a:t>3.95]  </a:t>
            </a:r>
            <a:r>
              <a:rPr lang="zh-CN" altLang="en-US" sz="2400" dirty="0"/>
              <a:t>将信息系学生视图</a:t>
            </a:r>
            <a:r>
              <a:rPr lang="en-US" altLang="zh-CN" sz="2400" dirty="0"/>
              <a:t>IS_Student</a:t>
            </a:r>
            <a:r>
              <a:rPr lang="zh-CN" altLang="en-US" sz="2400" dirty="0"/>
              <a:t>中学号</a:t>
            </a:r>
            <a:r>
              <a:rPr lang="en-US" altLang="zh-CN" sz="2400" dirty="0"/>
              <a:t>”201215122”</a:t>
            </a:r>
            <a:r>
              <a:rPr lang="zh-CN" altLang="en-US" sz="2400" dirty="0"/>
              <a:t>的学生姓名改为</a:t>
            </a:r>
            <a:r>
              <a:rPr lang="en-US" altLang="zh-CN" sz="2400" dirty="0"/>
              <a:t>”</a:t>
            </a:r>
            <a:r>
              <a:rPr lang="zh-CN" altLang="en-US" sz="2400" dirty="0"/>
              <a:t>刘辰</a:t>
            </a:r>
            <a:r>
              <a:rPr lang="en-US" altLang="zh-CN" sz="2400" dirty="0"/>
              <a:t>”</a:t>
            </a:r>
            <a:r>
              <a:rPr lang="zh-CN" altLang="en-US" sz="2400" dirty="0"/>
              <a:t>。</a:t>
            </a:r>
            <a:endParaRPr lang="zh-CN" altLang="en-US" sz="2400" dirty="0"/>
          </a:p>
          <a:p>
            <a:pPr lvl="2">
              <a:lnSpc>
                <a:spcPct val="130000"/>
              </a:lnSpc>
              <a:buNone/>
            </a:pPr>
            <a:r>
              <a:rPr lang="en-US" altLang="zh-CN" sz="2400" dirty="0"/>
              <a:t>UPDATE </a:t>
            </a:r>
            <a:r>
              <a:rPr lang="en-US" altLang="zh-CN" sz="2400" dirty="0">
                <a:solidFill>
                  <a:srgbClr val="FF00FF"/>
                </a:solidFill>
              </a:rPr>
              <a:t> IS_Student</a:t>
            </a:r>
            <a:endParaRPr lang="en-US" altLang="zh-CN" sz="2800" dirty="0">
              <a:solidFill>
                <a:srgbClr val="FF00FF"/>
              </a:solidFill>
            </a:endParaRPr>
          </a:p>
          <a:p>
            <a:pPr lvl="2">
              <a:lnSpc>
                <a:spcPct val="130000"/>
              </a:lnSpc>
              <a:buNone/>
            </a:pPr>
            <a:r>
              <a:rPr lang="en-US" altLang="zh-CN" sz="2400" dirty="0"/>
              <a:t>SET  Sname= '</a:t>
            </a:r>
            <a:r>
              <a:rPr lang="zh-CN" altLang="en-US" sz="2400" dirty="0"/>
              <a:t>刘辰</a:t>
            </a:r>
            <a:r>
              <a:rPr lang="en-US" altLang="zh-CN" sz="2400" dirty="0"/>
              <a:t>'</a:t>
            </a:r>
            <a:endParaRPr lang="en-US" altLang="zh-CN" sz="2400" dirty="0"/>
          </a:p>
          <a:p>
            <a:pPr lvl="2">
              <a:lnSpc>
                <a:spcPct val="130000"/>
              </a:lnSpc>
              <a:buNone/>
            </a:pPr>
            <a:r>
              <a:rPr lang="en-US" altLang="zh-CN" sz="2400" dirty="0"/>
              <a:t>WHERE  Sno= ' 201215122 '</a:t>
            </a:r>
            <a:r>
              <a:rPr lang="zh-CN" altLang="en-US" sz="2400" dirty="0"/>
              <a:t>;</a:t>
            </a:r>
            <a:endParaRPr lang="zh-CN" altLang="en-US" sz="2400" dirty="0"/>
          </a:p>
          <a:p>
            <a:pPr lvl="1">
              <a:lnSpc>
                <a:spcPct val="130000"/>
              </a:lnSpc>
              <a:buNone/>
            </a:pPr>
            <a:r>
              <a:rPr lang="zh-CN" altLang="en-US" dirty="0"/>
              <a:t>转换后的语句：</a:t>
            </a:r>
            <a:endParaRPr lang="zh-CN" altLang="en-US" dirty="0"/>
          </a:p>
          <a:p>
            <a:pPr lvl="2">
              <a:lnSpc>
                <a:spcPct val="130000"/>
              </a:lnSpc>
              <a:buNone/>
            </a:pPr>
            <a:r>
              <a:rPr lang="en-US" altLang="zh-CN" sz="2400" dirty="0"/>
              <a:t>UPDATE </a:t>
            </a:r>
            <a:r>
              <a:rPr lang="en-US" altLang="zh-CN" sz="2400" dirty="0">
                <a:solidFill>
                  <a:srgbClr val="FF00FF"/>
                </a:solidFill>
              </a:rPr>
              <a:t> Student</a:t>
            </a:r>
            <a:endParaRPr lang="en-US" altLang="zh-CN" sz="2400" dirty="0">
              <a:solidFill>
                <a:srgbClr val="FF00FF"/>
              </a:solidFill>
            </a:endParaRPr>
          </a:p>
          <a:p>
            <a:pPr lvl="2">
              <a:lnSpc>
                <a:spcPct val="130000"/>
              </a:lnSpc>
              <a:buNone/>
            </a:pPr>
            <a:r>
              <a:rPr lang="en-US" altLang="zh-CN" sz="2400" dirty="0"/>
              <a:t>SET Sname= '</a:t>
            </a:r>
            <a:r>
              <a:rPr lang="zh-CN" altLang="en-US" sz="2400" dirty="0"/>
              <a:t>刘辰</a:t>
            </a:r>
            <a:r>
              <a:rPr lang="en-US" altLang="zh-CN" sz="2400" dirty="0"/>
              <a:t>'</a:t>
            </a:r>
            <a:endParaRPr lang="en-US" altLang="zh-CN" sz="2400" dirty="0"/>
          </a:p>
          <a:p>
            <a:pPr lvl="2">
              <a:lnSpc>
                <a:spcPct val="130000"/>
              </a:lnSpc>
              <a:buNone/>
            </a:pPr>
            <a:r>
              <a:rPr lang="en-US" altLang="zh-CN" sz="2400" dirty="0"/>
              <a:t>WHERE Sno= ' 201215122 ' AND </a:t>
            </a:r>
            <a:r>
              <a:rPr lang="en-US" altLang="zh-CN" sz="2400" dirty="0">
                <a:solidFill>
                  <a:srgbClr val="FF00FF"/>
                </a:solidFill>
              </a:rPr>
              <a:t>Sdept= 'IS'</a:t>
            </a:r>
            <a:r>
              <a:rPr lang="zh-CN" altLang="en-US" sz="2400" dirty="0"/>
              <a:t>;</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ln/>
        </p:spPr>
        <p:txBody>
          <a:bodyPr vert="horz" wrap="square" lIns="91440" tIns="45720" rIns="91440" bIns="45720" anchor="ctr"/>
          <a:p>
            <a:pPr eaLnBrk="1" hangingPunct="1"/>
            <a:r>
              <a:rPr lang="zh-CN" altLang="en-US" sz="3600" dirty="0"/>
              <a:t>更新视图（续）</a:t>
            </a:r>
            <a:endParaRPr lang="zh-CN" altLang="en-US" sz="3600" dirty="0"/>
          </a:p>
        </p:txBody>
      </p:sp>
      <p:sp>
        <p:nvSpPr>
          <p:cNvPr id="67586"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3.96]  </a:t>
            </a:r>
            <a:r>
              <a:rPr lang="zh-CN" altLang="en-US" sz="2400" dirty="0"/>
              <a:t>向信息系学生视图</a:t>
            </a:r>
            <a:r>
              <a:rPr lang="en-US" altLang="zh-CN" sz="2400" dirty="0"/>
              <a:t>IS_S</a:t>
            </a:r>
            <a:r>
              <a:rPr lang="zh-CN" altLang="en-US" sz="2400" dirty="0"/>
              <a:t>中插入一个新的学生记录，其中学号为</a:t>
            </a:r>
            <a:r>
              <a:rPr lang="en-US" altLang="zh-CN" sz="2400" dirty="0"/>
              <a:t>”201215129”</a:t>
            </a:r>
            <a:r>
              <a:rPr lang="zh-CN" altLang="en-US" sz="2400" dirty="0"/>
              <a:t>，姓名为</a:t>
            </a:r>
            <a:r>
              <a:rPr lang="en-US" altLang="zh-CN" sz="2400" dirty="0"/>
              <a:t>”</a:t>
            </a:r>
            <a:r>
              <a:rPr lang="zh-CN" altLang="en-US" sz="2400" dirty="0"/>
              <a:t>赵新</a:t>
            </a:r>
            <a:r>
              <a:rPr lang="en-US" altLang="zh-CN" sz="2400" dirty="0"/>
              <a:t>”</a:t>
            </a:r>
            <a:r>
              <a:rPr lang="zh-CN" altLang="en-US" sz="2400" dirty="0"/>
              <a:t>，年龄为</a:t>
            </a:r>
            <a:r>
              <a:rPr lang="en-US" altLang="zh-CN" sz="2400" dirty="0"/>
              <a:t>20</a:t>
            </a:r>
            <a:r>
              <a:rPr lang="zh-CN" altLang="en-US" sz="2400" dirty="0"/>
              <a:t>岁</a:t>
            </a:r>
            <a:endParaRPr lang="zh-CN" altLang="en-US" sz="2400" dirty="0"/>
          </a:p>
          <a:p>
            <a:pPr lvl="1">
              <a:buNone/>
            </a:pPr>
            <a:r>
              <a:rPr lang="en-US" altLang="zh-CN" dirty="0"/>
              <a:t>INSERT</a:t>
            </a:r>
            <a:endParaRPr lang="en-US" altLang="zh-CN" dirty="0"/>
          </a:p>
          <a:p>
            <a:pPr lvl="1">
              <a:buNone/>
            </a:pPr>
            <a:r>
              <a:rPr lang="en-US" altLang="zh-CN" dirty="0"/>
              <a:t>INTO </a:t>
            </a:r>
            <a:r>
              <a:rPr lang="en-US" altLang="zh-CN" dirty="0">
                <a:solidFill>
                  <a:srgbClr val="FF00FF"/>
                </a:solidFill>
              </a:rPr>
              <a:t>IS_Student</a:t>
            </a:r>
            <a:endParaRPr lang="en-US" altLang="zh-CN" dirty="0">
              <a:solidFill>
                <a:srgbClr val="FF00FF"/>
              </a:solidFill>
            </a:endParaRPr>
          </a:p>
          <a:p>
            <a:pPr lvl="1">
              <a:buNone/>
            </a:pPr>
            <a:r>
              <a:rPr lang="en-US" altLang="zh-CN" dirty="0"/>
              <a:t>VALUES</a:t>
            </a:r>
            <a:r>
              <a:rPr lang="zh-CN" altLang="en-US" dirty="0"/>
              <a:t>(</a:t>
            </a:r>
            <a:r>
              <a:rPr lang="en-US" altLang="zh-CN" dirty="0"/>
              <a:t>‘201215129’,’</a:t>
            </a:r>
            <a:r>
              <a:rPr lang="zh-CN" altLang="en-US" dirty="0"/>
              <a:t>赵新</a:t>
            </a:r>
            <a:r>
              <a:rPr lang="en-US" altLang="zh-CN" dirty="0"/>
              <a:t>’,20</a:t>
            </a:r>
            <a:r>
              <a:rPr lang="zh-CN" altLang="en-US" dirty="0"/>
              <a:t>);</a:t>
            </a:r>
            <a:endParaRPr lang="zh-CN" altLang="en-US" dirty="0"/>
          </a:p>
          <a:p>
            <a:pPr eaLnBrk="1" hangingPunct="1">
              <a:buNone/>
            </a:pPr>
            <a:r>
              <a:rPr lang="zh-CN" altLang="en-US" sz="2400" dirty="0"/>
              <a:t>转换为对基本表的更新：</a:t>
            </a:r>
            <a:endParaRPr lang="zh-CN" altLang="en-US" sz="2400" dirty="0"/>
          </a:p>
          <a:p>
            <a:pPr lvl="1">
              <a:buNone/>
            </a:pPr>
            <a:r>
              <a:rPr lang="en-US" altLang="zh-CN" dirty="0"/>
              <a:t>INSERT</a:t>
            </a:r>
            <a:endParaRPr lang="en-US" altLang="zh-CN" dirty="0"/>
          </a:p>
          <a:p>
            <a:pPr lvl="1">
              <a:buNone/>
            </a:pPr>
            <a:r>
              <a:rPr lang="en-US" altLang="zh-CN" dirty="0"/>
              <a:t>INTO   </a:t>
            </a:r>
            <a:r>
              <a:rPr lang="en-US" altLang="zh-CN" dirty="0">
                <a:solidFill>
                  <a:srgbClr val="FF00FF"/>
                </a:solidFill>
              </a:rPr>
              <a:t>Student</a:t>
            </a:r>
            <a:r>
              <a:rPr lang="zh-CN" altLang="en-US" dirty="0"/>
              <a:t>(</a:t>
            </a:r>
            <a:r>
              <a:rPr lang="en-US" altLang="zh-CN" dirty="0"/>
              <a:t>Sno,Sname,Sage,</a:t>
            </a:r>
            <a:r>
              <a:rPr lang="en-US" altLang="zh-CN" dirty="0">
                <a:solidFill>
                  <a:srgbClr val="FF00FF"/>
                </a:solidFill>
              </a:rPr>
              <a:t>Sdept</a:t>
            </a:r>
            <a:r>
              <a:rPr lang="zh-CN" altLang="en-US" dirty="0"/>
              <a:t>)</a:t>
            </a:r>
            <a:endParaRPr lang="zh-CN" altLang="en-US" dirty="0"/>
          </a:p>
          <a:p>
            <a:pPr lvl="1">
              <a:buNone/>
            </a:pPr>
            <a:r>
              <a:rPr lang="en-US" altLang="zh-CN" dirty="0"/>
              <a:t>VALUES</a:t>
            </a:r>
            <a:r>
              <a:rPr lang="zh-CN" altLang="en-US" dirty="0"/>
              <a:t>(</a:t>
            </a:r>
            <a:r>
              <a:rPr lang="en-US" altLang="zh-CN" dirty="0"/>
              <a:t>‘200215129 ','</a:t>
            </a:r>
            <a:r>
              <a:rPr lang="zh-CN" altLang="en-US" dirty="0"/>
              <a:t>赵新</a:t>
            </a:r>
            <a:r>
              <a:rPr lang="en-US" altLang="zh-CN" dirty="0"/>
              <a:t>',20,</a:t>
            </a:r>
            <a:r>
              <a:rPr lang="en-US" altLang="zh-CN" dirty="0">
                <a:solidFill>
                  <a:srgbClr val="FF00FF"/>
                </a:solidFill>
              </a:rPr>
              <a:t>'IS'</a:t>
            </a:r>
            <a:r>
              <a:rPr lang="en-US" altLang="zh-CN" dirty="0"/>
              <a:t> </a:t>
            </a:r>
            <a:r>
              <a:rPr lang="zh-CN" altLang="en-US"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ln/>
        </p:spPr>
        <p:txBody>
          <a:bodyPr vert="horz" wrap="square" lIns="91440" tIns="45720" rIns="91440" bIns="45720" anchor="ctr"/>
          <a:p>
            <a:pPr eaLnBrk="1" hangingPunct="1"/>
            <a:r>
              <a:rPr lang="zh-CN" altLang="en-US" sz="3600" dirty="0"/>
              <a:t>更新视图（续）</a:t>
            </a:r>
            <a:endParaRPr lang="zh-CN" altLang="en-US" sz="3600" dirty="0"/>
          </a:p>
        </p:txBody>
      </p:sp>
      <p:sp>
        <p:nvSpPr>
          <p:cNvPr id="68610" name="Rectangle 3"/>
          <p:cNvSpPr>
            <a:spLocks noGrp="1"/>
          </p:cNvSpPr>
          <p:nvPr>
            <p:ph type="body"/>
          </p:nvPr>
        </p:nvSpPr>
        <p:spPr>
          <a:xfrm>
            <a:off x="755650" y="1123950"/>
            <a:ext cx="7772400" cy="5184775"/>
          </a:xfrm>
          <a:ln/>
        </p:spPr>
        <p:txBody>
          <a:bodyPr vert="horz" wrap="square" lIns="91440" tIns="45720" rIns="91440" bIns="45720" anchor="t"/>
          <a:p>
            <a:pPr eaLnBrk="1" hangingPunct="1">
              <a:lnSpc>
                <a:spcPct val="120000"/>
              </a:lnSpc>
              <a:buNone/>
            </a:pPr>
            <a:r>
              <a:rPr lang="en-US" altLang="zh-CN" sz="2400" dirty="0"/>
              <a:t>[</a:t>
            </a:r>
            <a:r>
              <a:rPr lang="zh-CN" altLang="en-US" sz="2400" dirty="0"/>
              <a:t>例</a:t>
            </a:r>
            <a:r>
              <a:rPr lang="en-US" altLang="zh-CN" sz="2400" dirty="0"/>
              <a:t>3.97]</a:t>
            </a:r>
            <a:r>
              <a:rPr lang="zh-CN" altLang="en-US" sz="2400" dirty="0"/>
              <a:t>删除信息系学生视图</a:t>
            </a:r>
            <a:r>
              <a:rPr lang="en-US" altLang="zh-CN" sz="2400" dirty="0"/>
              <a:t>IS_Student</a:t>
            </a:r>
            <a:r>
              <a:rPr lang="zh-CN" altLang="en-US" sz="2400" dirty="0"/>
              <a:t>中学号为</a:t>
            </a:r>
            <a:r>
              <a:rPr lang="en-US" altLang="zh-CN" sz="2400" dirty="0"/>
              <a:t>”201215129”</a:t>
            </a:r>
            <a:r>
              <a:rPr lang="zh-CN" altLang="en-US" sz="2400" dirty="0"/>
              <a:t>的记录 </a:t>
            </a:r>
            <a:endParaRPr lang="zh-CN" altLang="en-US" sz="2400" dirty="0"/>
          </a:p>
          <a:p>
            <a:pPr lvl="1">
              <a:lnSpc>
                <a:spcPct val="120000"/>
              </a:lnSpc>
              <a:buNone/>
            </a:pPr>
            <a:r>
              <a:rPr lang="en-US" altLang="zh-CN" dirty="0"/>
              <a:t>DELETE</a:t>
            </a:r>
            <a:endParaRPr lang="en-US" altLang="zh-CN" dirty="0"/>
          </a:p>
          <a:p>
            <a:pPr lvl="1">
              <a:lnSpc>
                <a:spcPct val="120000"/>
              </a:lnSpc>
              <a:buNone/>
            </a:pPr>
            <a:r>
              <a:rPr lang="en-US" altLang="zh-CN" dirty="0"/>
              <a:t>FROM </a:t>
            </a:r>
            <a:r>
              <a:rPr lang="en-US" altLang="zh-CN" dirty="0">
                <a:solidFill>
                  <a:srgbClr val="FF00FF"/>
                </a:solidFill>
              </a:rPr>
              <a:t>IS_Student</a:t>
            </a:r>
            <a:endParaRPr lang="en-US" altLang="zh-CN" dirty="0">
              <a:solidFill>
                <a:srgbClr val="FF00FF"/>
              </a:solidFill>
            </a:endParaRPr>
          </a:p>
          <a:p>
            <a:pPr lvl="1">
              <a:lnSpc>
                <a:spcPct val="120000"/>
              </a:lnSpc>
              <a:buNone/>
            </a:pPr>
            <a:r>
              <a:rPr lang="en-US" altLang="zh-CN" dirty="0"/>
              <a:t>WHERE Sno= ' 201215129 '</a:t>
            </a:r>
            <a:r>
              <a:rPr lang="zh-CN" altLang="en-US" dirty="0"/>
              <a:t>;</a:t>
            </a:r>
            <a:endParaRPr lang="zh-CN" altLang="en-US" dirty="0"/>
          </a:p>
          <a:p>
            <a:pPr eaLnBrk="1" hangingPunct="1">
              <a:lnSpc>
                <a:spcPct val="120000"/>
              </a:lnSpc>
              <a:buNone/>
            </a:pPr>
            <a:r>
              <a:rPr lang="zh-CN" altLang="en-US" sz="2400" dirty="0"/>
              <a:t>转换为对基本表的更新：</a:t>
            </a:r>
            <a:endParaRPr lang="zh-CN" altLang="en-US" dirty="0"/>
          </a:p>
          <a:p>
            <a:pPr lvl="1">
              <a:lnSpc>
                <a:spcPct val="120000"/>
              </a:lnSpc>
              <a:buNone/>
            </a:pPr>
            <a:r>
              <a:rPr lang="en-US" altLang="zh-CN" dirty="0"/>
              <a:t>DELETE</a:t>
            </a:r>
            <a:endParaRPr lang="en-US" altLang="zh-CN" dirty="0"/>
          </a:p>
          <a:p>
            <a:pPr lvl="1">
              <a:lnSpc>
                <a:spcPct val="120000"/>
              </a:lnSpc>
              <a:buNone/>
            </a:pPr>
            <a:r>
              <a:rPr lang="en-US" altLang="zh-CN" dirty="0"/>
              <a:t>FROM </a:t>
            </a:r>
            <a:r>
              <a:rPr lang="en-US" altLang="zh-CN" dirty="0">
                <a:solidFill>
                  <a:srgbClr val="FF00FF"/>
                </a:solidFill>
              </a:rPr>
              <a:t>Student</a:t>
            </a:r>
            <a:endParaRPr lang="en-US" altLang="zh-CN" dirty="0">
              <a:solidFill>
                <a:srgbClr val="FF00FF"/>
              </a:solidFill>
            </a:endParaRPr>
          </a:p>
          <a:p>
            <a:pPr lvl="1">
              <a:lnSpc>
                <a:spcPct val="120000"/>
              </a:lnSpc>
              <a:buNone/>
            </a:pPr>
            <a:r>
              <a:rPr lang="en-US" altLang="zh-CN" dirty="0"/>
              <a:t>WHERE Sno= ' 201215129 ' AND </a:t>
            </a:r>
            <a:r>
              <a:rPr lang="en-US" altLang="zh-CN" dirty="0">
                <a:solidFill>
                  <a:srgbClr val="FF00FF"/>
                </a:solidFill>
              </a:rPr>
              <a:t>Sdept= 'IS'</a:t>
            </a:r>
            <a:r>
              <a:rPr lang="zh-CN" altLang="en-US" dirty="0"/>
              <a:t>;</a:t>
            </a:r>
            <a:endParaRPr lang="zh-CN" altLang="en-US" dirty="0"/>
          </a:p>
          <a:p>
            <a:pPr eaLnBrk="1" hangingPunct="1">
              <a:buNone/>
            </a:pPr>
            <a:endParaRPr lang="en-US" altLang="zh-CN"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ctr"/>
          <a:p>
            <a:pPr eaLnBrk="1" hangingPunct="1"/>
            <a:r>
              <a:rPr lang="zh-CN" altLang="en-US" sz="3600" dirty="0"/>
              <a:t>更新视图（续）</a:t>
            </a:r>
            <a:endParaRPr lang="zh-CN" altLang="en-US" sz="3600" dirty="0"/>
          </a:p>
        </p:txBody>
      </p:sp>
      <p:sp>
        <p:nvSpPr>
          <p:cNvPr id="69634" name="Rectangle 3"/>
          <p:cNvSpPr>
            <a:spLocks noGrp="1"/>
          </p:cNvSpPr>
          <p:nvPr>
            <p:ph type="body"/>
          </p:nvPr>
        </p:nvSpPr>
        <p:spPr>
          <a:ln/>
        </p:spPr>
        <p:txBody>
          <a:bodyPr vert="horz" wrap="square" lIns="91440" tIns="45720" rIns="91440" bIns="45720" anchor="t"/>
          <a:p>
            <a:pPr eaLnBrk="1" hangingPunct="1"/>
            <a:r>
              <a:rPr lang="zh-CN" altLang="en-US" dirty="0"/>
              <a:t>更新视图的限制：一些视图是不可更新的，因为对这些视图的更新不能唯一地有意义地转换成对相应基本表的更新</a:t>
            </a:r>
            <a:endParaRPr lang="zh-CN" altLang="en-US" dirty="0"/>
          </a:p>
          <a:p>
            <a:pPr eaLnBrk="1" hangingPunct="1">
              <a:buNone/>
            </a:pPr>
            <a:endParaRPr lang="zh-CN" altLang="en-US" sz="3200" dirty="0"/>
          </a:p>
          <a:p>
            <a:pPr lvl="1">
              <a:buNone/>
            </a:pPr>
            <a:r>
              <a:rPr lang="zh-CN" altLang="en-US" dirty="0"/>
              <a:t>例：例</a:t>
            </a:r>
            <a:r>
              <a:rPr lang="en-US" altLang="zh-CN" dirty="0"/>
              <a:t>3.89</a:t>
            </a:r>
            <a:r>
              <a:rPr lang="zh-CN" altLang="en-US" dirty="0"/>
              <a:t>定义的视图</a:t>
            </a:r>
            <a:r>
              <a:rPr lang="en-US" altLang="zh-CN" dirty="0"/>
              <a:t>S_G</a:t>
            </a:r>
            <a:r>
              <a:rPr lang="zh-CN" altLang="en-US" dirty="0"/>
              <a:t>为不可更新视图。</a:t>
            </a:r>
            <a:endParaRPr lang="zh-CN" altLang="en-US" dirty="0"/>
          </a:p>
          <a:p>
            <a:pPr lvl="4">
              <a:lnSpc>
                <a:spcPct val="110000"/>
              </a:lnSpc>
              <a:buNone/>
            </a:pPr>
            <a:r>
              <a:rPr lang="en-US" altLang="zh-CN" sz="2400" dirty="0"/>
              <a:t>UPDATE  S_G</a:t>
            </a:r>
            <a:endParaRPr lang="en-US" altLang="zh-CN" sz="2400" dirty="0"/>
          </a:p>
          <a:p>
            <a:pPr lvl="4">
              <a:lnSpc>
                <a:spcPct val="110000"/>
              </a:lnSpc>
              <a:buNone/>
            </a:pPr>
            <a:r>
              <a:rPr lang="en-US" altLang="zh-CN" sz="2400" dirty="0"/>
              <a:t>SET          </a:t>
            </a:r>
            <a:r>
              <a:rPr lang="en-US" altLang="zh-CN" sz="2400" dirty="0">
                <a:solidFill>
                  <a:srgbClr val="FF00FF"/>
                </a:solidFill>
              </a:rPr>
              <a:t>Gavg=90</a:t>
            </a:r>
            <a:endParaRPr lang="en-US" altLang="zh-CN" sz="2400" dirty="0">
              <a:solidFill>
                <a:srgbClr val="FF00FF"/>
              </a:solidFill>
            </a:endParaRPr>
          </a:p>
          <a:p>
            <a:pPr lvl="4">
              <a:lnSpc>
                <a:spcPct val="110000"/>
              </a:lnSpc>
              <a:buNone/>
            </a:pPr>
            <a:r>
              <a:rPr lang="en-US" altLang="zh-CN" sz="2400" dirty="0"/>
              <a:t>WHERE  Sno= </a:t>
            </a:r>
            <a:r>
              <a:rPr lang="zh-CN" altLang="en-US" sz="2400" dirty="0"/>
              <a:t>'</a:t>
            </a:r>
            <a:r>
              <a:rPr lang="en-US" altLang="zh-CN" sz="2400" dirty="0"/>
              <a:t>201215121</a:t>
            </a:r>
            <a:r>
              <a:rPr lang="zh-CN" altLang="en-US" sz="2400" dirty="0"/>
              <a:t>';</a:t>
            </a:r>
            <a:endParaRPr lang="zh-CN" altLang="en-US" sz="2400" dirty="0"/>
          </a:p>
          <a:p>
            <a:pPr lvl="4">
              <a:lnSpc>
                <a:spcPct val="110000"/>
              </a:lnSpc>
              <a:buNone/>
            </a:pPr>
            <a:endParaRPr lang="zh-CN" altLang="en-US" sz="2400" dirty="0"/>
          </a:p>
          <a:p>
            <a:pPr lvl="1">
              <a:buNone/>
            </a:pPr>
            <a:r>
              <a:rPr lang="zh-CN" altLang="en-US" dirty="0"/>
              <a:t>这个对视图的更新无法转换成对基本表</a:t>
            </a:r>
            <a:r>
              <a:rPr lang="en-US" altLang="zh-CN" dirty="0"/>
              <a:t>SC</a:t>
            </a:r>
            <a:r>
              <a:rPr lang="zh-CN" altLang="en-US" dirty="0"/>
              <a:t>的更新</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ln/>
        </p:spPr>
        <p:txBody>
          <a:bodyPr vert="horz" wrap="square" lIns="91440" tIns="45720" rIns="91440" bIns="45720" anchor="ctr"/>
          <a:p>
            <a:pPr eaLnBrk="1" hangingPunct="1"/>
            <a:r>
              <a:rPr lang="zh-CN" altLang="en-US" sz="3600" dirty="0"/>
              <a:t>更新视图（续）</a:t>
            </a:r>
            <a:endParaRPr lang="zh-CN" altLang="en-US" sz="3600" dirty="0">
              <a:latin typeface="宋体" panose="02010600030101010101" pitchFamily="2" charset="-122"/>
            </a:endParaRPr>
          </a:p>
        </p:txBody>
      </p:sp>
      <p:sp>
        <p:nvSpPr>
          <p:cNvPr id="70658" name="Rectangle 3"/>
          <p:cNvSpPr>
            <a:spLocks noGrp="1"/>
          </p:cNvSpPr>
          <p:nvPr>
            <p:ph type="body"/>
          </p:nvPr>
        </p:nvSpPr>
        <p:spPr>
          <a:xfrm>
            <a:off x="457200" y="1285875"/>
            <a:ext cx="8229600" cy="5095875"/>
          </a:xfrm>
          <a:ln/>
        </p:spPr>
        <p:txBody>
          <a:bodyPr vert="horz" wrap="square" lIns="91440" tIns="45720" rIns="91440" bIns="45720" anchor="t"/>
          <a:p>
            <a:pPr>
              <a:lnSpc>
                <a:spcPct val="150000"/>
              </a:lnSpc>
            </a:pPr>
            <a:r>
              <a:rPr lang="zh-CN" altLang="en-US" dirty="0">
                <a:latin typeface="宋体" panose="02010600030101010101" pitchFamily="2" charset="-122"/>
              </a:rPr>
              <a:t>允许对行列子集视图进行更新</a:t>
            </a:r>
            <a:endParaRPr lang="zh-CN" altLang="en-US" dirty="0">
              <a:latin typeface="宋体" panose="02010600030101010101" pitchFamily="2" charset="-122"/>
            </a:endParaRPr>
          </a:p>
          <a:p>
            <a:pPr>
              <a:lnSpc>
                <a:spcPct val="150000"/>
              </a:lnSpc>
            </a:pPr>
            <a:r>
              <a:rPr lang="zh-CN" altLang="en-US" dirty="0">
                <a:latin typeface="宋体" panose="02010600030101010101" pitchFamily="2" charset="-122"/>
              </a:rPr>
              <a:t>对其他类型视图的更新不同系统有不同限制</a:t>
            </a:r>
            <a:endParaRPr lang="zh-CN" altLang="en-US" dirty="0">
              <a:latin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ln/>
        </p:spPr>
        <p:txBody>
          <a:bodyPr vert="horz" wrap="square" lIns="91440" tIns="45720" rIns="91440" bIns="45720" anchor="ctr"/>
          <a:p>
            <a:pPr eaLnBrk="1" hangingPunct="1"/>
            <a:r>
              <a:rPr lang="zh-CN" altLang="en-US" sz="3600" dirty="0"/>
              <a:t>更新视图（续）</a:t>
            </a:r>
            <a:endParaRPr lang="zh-CN" altLang="en-US" sz="3600" dirty="0">
              <a:latin typeface="宋体" panose="02010600030101010101" pitchFamily="2" charset="-122"/>
            </a:endParaRPr>
          </a:p>
        </p:txBody>
      </p:sp>
      <p:sp>
        <p:nvSpPr>
          <p:cNvPr id="71682" name="Rectangle 3"/>
          <p:cNvSpPr>
            <a:spLocks noGrp="1"/>
          </p:cNvSpPr>
          <p:nvPr>
            <p:ph type="body"/>
          </p:nvPr>
        </p:nvSpPr>
        <p:spPr>
          <a:xfrm>
            <a:off x="109538" y="1052513"/>
            <a:ext cx="9001125" cy="5329237"/>
          </a:xfrm>
          <a:ln/>
        </p:spPr>
        <p:txBody>
          <a:bodyPr vert="horz" wrap="square" lIns="91440" tIns="45720" rIns="91440" bIns="45720" anchor="t"/>
          <a:p>
            <a:pPr>
              <a:lnSpc>
                <a:spcPct val="120000"/>
              </a:lnSpc>
            </a:pPr>
            <a:r>
              <a:rPr lang="en-US" altLang="zh-CN" dirty="0"/>
              <a:t>DB2</a:t>
            </a:r>
            <a:r>
              <a:rPr lang="zh-CN" altLang="en-US" dirty="0"/>
              <a:t>对视图更新的限制：</a:t>
            </a:r>
            <a:endParaRPr lang="zh-CN" altLang="en-US" dirty="0"/>
          </a:p>
          <a:p>
            <a:pPr lvl="1">
              <a:lnSpc>
                <a:spcPct val="120000"/>
              </a:lnSpc>
            </a:pPr>
            <a:r>
              <a:rPr lang="zh-CN" altLang="en-US" dirty="0"/>
              <a:t>若视图是由两个以上基本表导出的，则此视图不允许更新。</a:t>
            </a:r>
            <a:endParaRPr lang="zh-CN" altLang="en-US" dirty="0"/>
          </a:p>
          <a:p>
            <a:pPr lvl="1">
              <a:lnSpc>
                <a:spcPct val="120000"/>
              </a:lnSpc>
            </a:pPr>
            <a:r>
              <a:rPr lang="zh-CN" altLang="en-US" dirty="0"/>
              <a:t>若视图的字段来自字段表达式或常数，则不允许对此视图执行</a:t>
            </a:r>
            <a:r>
              <a:rPr lang="en-US" altLang="zh-CN" dirty="0"/>
              <a:t>INSERT</a:t>
            </a:r>
            <a:r>
              <a:rPr lang="zh-CN" altLang="en-US" dirty="0"/>
              <a:t>和</a:t>
            </a:r>
            <a:r>
              <a:rPr lang="en-US" altLang="zh-CN" dirty="0"/>
              <a:t>UPDATE</a:t>
            </a:r>
            <a:r>
              <a:rPr lang="zh-CN" altLang="en-US" dirty="0"/>
              <a:t>操作，但允许执行</a:t>
            </a:r>
            <a:r>
              <a:rPr lang="en-US" altLang="zh-CN" dirty="0"/>
              <a:t>DELETE</a:t>
            </a:r>
            <a:r>
              <a:rPr lang="zh-CN" altLang="en-US" dirty="0"/>
              <a:t>操作。</a:t>
            </a:r>
            <a:endParaRPr lang="zh-CN" altLang="en-US" dirty="0"/>
          </a:p>
          <a:p>
            <a:pPr lvl="1">
              <a:lnSpc>
                <a:spcPct val="120000"/>
              </a:lnSpc>
            </a:pPr>
            <a:r>
              <a:rPr lang="zh-CN" altLang="en-US" dirty="0"/>
              <a:t>若视图的字段来自集函数，则此视图不允许更新。</a:t>
            </a:r>
            <a:endParaRPr lang="zh-CN" altLang="en-US" dirty="0"/>
          </a:p>
          <a:p>
            <a:pPr lvl="1">
              <a:lnSpc>
                <a:spcPct val="120000"/>
              </a:lnSpc>
            </a:pPr>
            <a:r>
              <a:rPr lang="zh-CN" altLang="en-US" dirty="0"/>
              <a:t>若视图定义中含有</a:t>
            </a:r>
            <a:r>
              <a:rPr lang="en-US" altLang="zh-CN" dirty="0"/>
              <a:t>GROUP BY</a:t>
            </a:r>
            <a:r>
              <a:rPr lang="zh-CN" altLang="en-US" dirty="0"/>
              <a:t>子句，则此视图不允许更新。</a:t>
            </a:r>
            <a:endParaRPr lang="zh-CN" altLang="en-US" dirty="0"/>
          </a:p>
          <a:p>
            <a:pPr lvl="1">
              <a:lnSpc>
                <a:spcPct val="120000"/>
              </a:lnSpc>
            </a:pPr>
            <a:r>
              <a:rPr lang="zh-CN" altLang="en-US" dirty="0"/>
              <a:t>若视图定义中含有</a:t>
            </a:r>
            <a:r>
              <a:rPr lang="en-US" altLang="zh-CN" dirty="0"/>
              <a:t>DISTINCT</a:t>
            </a:r>
            <a:r>
              <a:rPr lang="zh-CN" altLang="en-US" dirty="0"/>
              <a:t>短语，则此视图不允许更新。</a:t>
            </a:r>
            <a:endParaRPr lang="en-US" altLang="zh-CN" dirty="0"/>
          </a:p>
          <a:p>
            <a:pPr lvl="1">
              <a:lnSpc>
                <a:spcPct val="120000"/>
              </a:lnSpc>
            </a:pPr>
            <a:r>
              <a:rPr lang="zh-CN" altLang="en-US" dirty="0"/>
              <a:t>若视图定义中有嵌套查询，并且内层查询的</a:t>
            </a:r>
            <a:r>
              <a:rPr lang="en-US" altLang="zh-CN" dirty="0"/>
              <a:t>FROM</a:t>
            </a:r>
            <a:r>
              <a:rPr lang="zh-CN" altLang="en-US" dirty="0"/>
              <a:t>子句中涉及的表也是导出该视图的基本表，则此视图不允许更新。</a:t>
            </a:r>
            <a:endParaRPr lang="zh-CN" altLang="en-US" dirty="0"/>
          </a:p>
          <a:p>
            <a:pPr lvl="1">
              <a:lnSpc>
                <a:spcPct val="120000"/>
              </a:lnSpc>
            </a:pP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ln/>
        </p:spPr>
        <p:txBody>
          <a:bodyPr vert="horz" wrap="square" lIns="91440" tIns="45720" rIns="91440" bIns="45720" anchor="ctr"/>
          <a:p>
            <a:r>
              <a:rPr lang="zh-CN" altLang="en-US" sz="3600" dirty="0"/>
              <a:t>更新视图（续）</a:t>
            </a:r>
            <a:endParaRPr lang="zh-CN" altLang="en-US" sz="3600" dirty="0"/>
          </a:p>
        </p:txBody>
      </p:sp>
      <p:sp>
        <p:nvSpPr>
          <p:cNvPr id="72706" name="内容占位符 2"/>
          <p:cNvSpPr>
            <a:spLocks noGrp="1"/>
          </p:cNvSpPr>
          <p:nvPr>
            <p:ph idx="4294967295"/>
          </p:nvPr>
        </p:nvSpPr>
        <p:spPr>
          <a:xfrm>
            <a:off x="395288" y="1196975"/>
            <a:ext cx="8497887" cy="5095875"/>
          </a:xfrm>
          <a:ln/>
        </p:spPr>
        <p:txBody>
          <a:bodyPr vert="horz" wrap="square" lIns="91440" tIns="45720" rIns="91440" bIns="45720" anchor="t"/>
          <a:p>
            <a:pPr marL="567055" indent="-567055">
              <a:lnSpc>
                <a:spcPct val="120000"/>
              </a:lnSpc>
              <a:buNone/>
            </a:pPr>
            <a:r>
              <a:rPr lang="zh-CN" altLang="en-US" sz="2400" dirty="0"/>
              <a:t>例：将</a:t>
            </a:r>
            <a:r>
              <a:rPr lang="en-US" altLang="zh-CN" sz="2400" dirty="0"/>
              <a:t>SC</a:t>
            </a:r>
            <a:r>
              <a:rPr lang="zh-CN" altLang="en-US" sz="2400" dirty="0"/>
              <a:t>中成绩在平均成绩之上的元组定义成一个视图</a:t>
            </a:r>
            <a:endParaRPr lang="en-US" altLang="zh-CN" sz="2400" dirty="0"/>
          </a:p>
          <a:p>
            <a:pPr marL="567055" indent="-567055">
              <a:lnSpc>
                <a:spcPct val="120000"/>
              </a:lnSpc>
              <a:buNone/>
            </a:pPr>
            <a:r>
              <a:rPr lang="en-US" altLang="zh-CN" sz="2400" dirty="0"/>
              <a:t> </a:t>
            </a:r>
            <a:endParaRPr lang="en-US" altLang="zh-CN" sz="2400" dirty="0"/>
          </a:p>
          <a:p>
            <a:pPr marL="567055" indent="-567055">
              <a:lnSpc>
                <a:spcPct val="90000"/>
              </a:lnSpc>
              <a:buNone/>
            </a:pPr>
            <a:r>
              <a:rPr lang="en-US" altLang="zh-CN" sz="2400" dirty="0"/>
              <a:t>      CREATE VIEW GOOD_SC</a:t>
            </a:r>
            <a:endParaRPr lang="en-US" altLang="zh-CN" sz="2400" dirty="0"/>
          </a:p>
          <a:p>
            <a:pPr marL="567055" indent="-567055">
              <a:lnSpc>
                <a:spcPct val="90000"/>
              </a:lnSpc>
              <a:buNone/>
            </a:pPr>
            <a:r>
              <a:rPr lang="en-US" altLang="zh-CN" sz="2400" dirty="0"/>
              <a:t>      AS </a:t>
            </a:r>
            <a:endParaRPr lang="en-US" altLang="zh-CN" sz="2400" dirty="0"/>
          </a:p>
          <a:p>
            <a:pPr marL="567055" indent="-567055">
              <a:lnSpc>
                <a:spcPct val="90000"/>
              </a:lnSpc>
              <a:buNone/>
            </a:pPr>
            <a:r>
              <a:rPr lang="en-US" altLang="zh-CN" sz="2400" dirty="0"/>
              <a:t>      SELECT  Sno</a:t>
            </a:r>
            <a:r>
              <a:rPr lang="zh-CN" altLang="en-US" sz="2400" dirty="0"/>
              <a:t>,</a:t>
            </a:r>
            <a:r>
              <a:rPr lang="en-US" altLang="zh-CN" sz="2400" dirty="0"/>
              <a:t>Cno</a:t>
            </a:r>
            <a:r>
              <a:rPr lang="zh-CN" altLang="en-US" sz="2400" dirty="0"/>
              <a:t>,</a:t>
            </a:r>
            <a:r>
              <a:rPr lang="en-US" altLang="zh-CN" sz="2400" dirty="0"/>
              <a:t>Grade</a:t>
            </a:r>
            <a:endParaRPr lang="en-US" altLang="zh-CN" sz="2400" dirty="0"/>
          </a:p>
          <a:p>
            <a:pPr marL="567055" indent="-567055">
              <a:lnSpc>
                <a:spcPct val="90000"/>
              </a:lnSpc>
              <a:buNone/>
            </a:pPr>
            <a:r>
              <a:rPr lang="en-US" altLang="zh-CN" sz="2400" dirty="0"/>
              <a:t>      FROM     </a:t>
            </a:r>
            <a:r>
              <a:rPr lang="en-US" altLang="zh-CN" sz="2400" dirty="0">
                <a:solidFill>
                  <a:srgbClr val="FF00FF"/>
                </a:solidFill>
              </a:rPr>
              <a:t>SC</a:t>
            </a:r>
            <a:endParaRPr lang="en-US" altLang="zh-CN" sz="2400" dirty="0">
              <a:solidFill>
                <a:srgbClr val="FF00FF"/>
              </a:solidFill>
            </a:endParaRPr>
          </a:p>
          <a:p>
            <a:pPr marL="567055" indent="-567055">
              <a:lnSpc>
                <a:spcPct val="90000"/>
              </a:lnSpc>
              <a:buNone/>
            </a:pPr>
            <a:r>
              <a:rPr lang="en-US" altLang="zh-CN" sz="2400" dirty="0"/>
              <a:t>      WHERE Grade &gt;</a:t>
            </a:r>
            <a:endParaRPr lang="en-US" altLang="zh-CN" sz="2400" dirty="0"/>
          </a:p>
          <a:p>
            <a:pPr marL="567055" indent="-567055">
              <a:lnSpc>
                <a:spcPct val="90000"/>
              </a:lnSpc>
              <a:buNone/>
            </a:pPr>
            <a:r>
              <a:rPr lang="en-US" altLang="zh-CN" sz="2400" dirty="0"/>
              <a:t>                              </a:t>
            </a:r>
            <a:r>
              <a:rPr lang="zh-CN" altLang="en-US" sz="2400" dirty="0"/>
              <a:t>(</a:t>
            </a:r>
            <a:r>
              <a:rPr lang="en-US" altLang="zh-CN" sz="2400" dirty="0"/>
              <a:t>SELECT AVG</a:t>
            </a:r>
            <a:r>
              <a:rPr lang="zh-CN" altLang="en-US" sz="2400" dirty="0"/>
              <a:t>(</a:t>
            </a:r>
            <a:r>
              <a:rPr lang="en-US" altLang="zh-CN" sz="2400" dirty="0"/>
              <a:t>Grade</a:t>
            </a:r>
            <a:r>
              <a:rPr lang="zh-CN" altLang="en-US" sz="2400" dirty="0"/>
              <a:t>)</a:t>
            </a:r>
            <a:endParaRPr lang="zh-CN" altLang="en-US" sz="2400" dirty="0"/>
          </a:p>
          <a:p>
            <a:pPr marL="567055" indent="-567055">
              <a:lnSpc>
                <a:spcPct val="90000"/>
              </a:lnSpc>
              <a:buNone/>
            </a:pPr>
            <a:r>
              <a:rPr lang="en-US" altLang="zh-CN" sz="2400" dirty="0"/>
              <a:t>                                FROM   </a:t>
            </a:r>
            <a:r>
              <a:rPr lang="en-US" altLang="zh-CN" sz="2400" dirty="0">
                <a:solidFill>
                  <a:srgbClr val="D32DB7"/>
                </a:solidFill>
              </a:rPr>
              <a:t>  </a:t>
            </a:r>
            <a:r>
              <a:rPr lang="en-US" altLang="zh-CN" sz="2400" dirty="0">
                <a:solidFill>
                  <a:srgbClr val="FF00FF"/>
                </a:solidFill>
              </a:rPr>
              <a:t>SC</a:t>
            </a:r>
            <a:r>
              <a:rPr lang="zh-CN" altLang="en-US" sz="2400" dirty="0"/>
              <a:t>);</a:t>
            </a:r>
            <a:endParaRPr lang="zh-CN" altLang="en-US" sz="2400" dirty="0"/>
          </a:p>
          <a:p>
            <a:pPr lvl="1">
              <a:lnSpc>
                <a:spcPct val="90000"/>
              </a:lnSpc>
            </a:pPr>
            <a:r>
              <a:rPr lang="en-US" altLang="zh-CN" dirty="0"/>
              <a:t> </a:t>
            </a:r>
            <a:r>
              <a:rPr lang="zh-CN" altLang="en-US" dirty="0"/>
              <a:t>一个不允许更新的视图上定义的视图也不允许更新</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ln/>
        </p:spPr>
        <p:txBody>
          <a:bodyPr vert="horz" wrap="square" lIns="91440" tIns="45720" rIns="91440" bIns="45720" anchor="ctr"/>
          <a:p>
            <a:pPr eaLnBrk="1" hangingPunct="1"/>
            <a:r>
              <a:rPr lang="zh-CN" altLang="en-US" sz="3600" dirty="0"/>
              <a:t>插入元组（续）</a:t>
            </a:r>
            <a:endParaRPr lang="zh-CN" altLang="en-US" sz="3600" dirty="0"/>
          </a:p>
        </p:txBody>
      </p:sp>
      <p:sp>
        <p:nvSpPr>
          <p:cNvPr id="9218" name="Rectangle 3"/>
          <p:cNvSpPr>
            <a:spLocks noGrp="1"/>
          </p:cNvSpPr>
          <p:nvPr>
            <p:ph type="body"/>
          </p:nvPr>
        </p:nvSpPr>
        <p:spPr>
          <a:xfrm>
            <a:off x="466725" y="1100138"/>
            <a:ext cx="8507413" cy="5500687"/>
          </a:xfrm>
          <a:ln/>
        </p:spPr>
        <p:txBody>
          <a:bodyPr vert="horz" wrap="square" lIns="91440" tIns="45720" rIns="91440" bIns="45720" anchor="t"/>
          <a:p>
            <a:pPr eaLnBrk="1" hangingPunct="1">
              <a:lnSpc>
                <a:spcPct val="120000"/>
              </a:lnSpc>
            </a:pPr>
            <a:r>
              <a:rPr lang="en-US" altLang="zh-CN" dirty="0"/>
              <a:t>VALUES</a:t>
            </a:r>
            <a:r>
              <a:rPr lang="zh-CN" altLang="en-US" dirty="0"/>
              <a:t>子句</a:t>
            </a:r>
            <a:endParaRPr lang="zh-CN" altLang="en-US" dirty="0"/>
          </a:p>
          <a:p>
            <a:pPr lvl="1">
              <a:lnSpc>
                <a:spcPct val="120000"/>
              </a:lnSpc>
            </a:pPr>
            <a:r>
              <a:rPr lang="zh-CN" altLang="en-US" dirty="0"/>
              <a:t> 提供的值必须与</a:t>
            </a:r>
            <a:r>
              <a:rPr lang="en-US" altLang="zh-CN" dirty="0"/>
              <a:t>INTO</a:t>
            </a:r>
            <a:r>
              <a:rPr lang="zh-CN" altLang="en-US" dirty="0"/>
              <a:t>子句匹配</a:t>
            </a:r>
            <a:endParaRPr lang="zh-CN" altLang="en-US" dirty="0"/>
          </a:p>
          <a:p>
            <a:pPr lvl="2">
              <a:lnSpc>
                <a:spcPct val="120000"/>
              </a:lnSpc>
              <a:buSzPct val="87000"/>
              <a:buFont typeface="Wingdings" panose="05000000000000000000" pitchFamily="2" charset="2"/>
              <a:buChar char="l"/>
            </a:pPr>
            <a:r>
              <a:rPr lang="zh-CN" altLang="en-US" sz="2200" dirty="0"/>
              <a:t>值的个数</a:t>
            </a:r>
            <a:endParaRPr lang="zh-CN" altLang="en-US" sz="2200" dirty="0"/>
          </a:p>
          <a:p>
            <a:pPr lvl="2">
              <a:lnSpc>
                <a:spcPct val="120000"/>
              </a:lnSpc>
              <a:buSzPct val="87000"/>
              <a:buFont typeface="Wingdings" panose="05000000000000000000" pitchFamily="2" charset="2"/>
              <a:buChar char="l"/>
            </a:pPr>
            <a:r>
              <a:rPr lang="zh-CN" altLang="en-US" sz="2200" dirty="0"/>
              <a:t>值的类型</a:t>
            </a:r>
            <a:endParaRPr lang="zh-CN" altLang="en-US" sz="2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ln/>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73730" name="Rectangle 3"/>
          <p:cNvSpPr>
            <a:spLocks noGrp="1"/>
          </p:cNvSpPr>
          <p:nvPr>
            <p:ph type="body"/>
          </p:nvPr>
        </p:nvSpPr>
        <p:spPr>
          <a:xfrm>
            <a:off x="684213" y="1341438"/>
            <a:ext cx="7859712" cy="4495800"/>
          </a:xfrm>
          <a:ln/>
        </p:spPr>
        <p:txBody>
          <a:bodyPr vert="horz" wrap="square" lIns="91440" tIns="45720" rIns="91440" bIns="45720" anchor="t"/>
          <a:p>
            <a:pPr eaLnBrk="1" hangingPunct="1">
              <a:lnSpc>
                <a:spcPct val="180000"/>
              </a:lnSpc>
              <a:buNone/>
            </a:pPr>
            <a:r>
              <a:rPr lang="en-US" altLang="zh-CN" dirty="0"/>
              <a:t>3.7.1  </a:t>
            </a:r>
            <a:r>
              <a:rPr lang="zh-CN" altLang="en-US" dirty="0"/>
              <a:t>定义视图</a:t>
            </a:r>
            <a:endParaRPr lang="zh-CN" altLang="en-US" dirty="0"/>
          </a:p>
          <a:p>
            <a:pPr eaLnBrk="1" hangingPunct="1">
              <a:lnSpc>
                <a:spcPct val="180000"/>
              </a:lnSpc>
              <a:buNone/>
            </a:pPr>
            <a:r>
              <a:rPr lang="en-US" altLang="zh-CN" dirty="0"/>
              <a:t>3.7.2  </a:t>
            </a:r>
            <a:r>
              <a:rPr lang="zh-CN" altLang="en-US" dirty="0"/>
              <a:t>查询视图</a:t>
            </a:r>
            <a:endParaRPr lang="zh-CN" altLang="en-US" dirty="0"/>
          </a:p>
          <a:p>
            <a:pPr eaLnBrk="1" hangingPunct="1">
              <a:lnSpc>
                <a:spcPct val="180000"/>
              </a:lnSpc>
              <a:buNone/>
            </a:pPr>
            <a:r>
              <a:rPr lang="en-US" altLang="zh-CN" dirty="0"/>
              <a:t>3.7.3  </a:t>
            </a:r>
            <a:r>
              <a:rPr lang="zh-CN" altLang="en-US" dirty="0"/>
              <a:t>更新视图</a:t>
            </a:r>
            <a:endParaRPr lang="zh-CN" altLang="en-US" dirty="0"/>
          </a:p>
          <a:p>
            <a:pPr eaLnBrk="1" hangingPunct="1">
              <a:lnSpc>
                <a:spcPct val="180000"/>
              </a:lnSpc>
              <a:buNone/>
            </a:pPr>
            <a:r>
              <a:rPr lang="en-US" altLang="zh-CN" dirty="0">
                <a:solidFill>
                  <a:srgbClr val="00B050"/>
                </a:solidFill>
              </a:rPr>
              <a:t>3.7.4  </a:t>
            </a:r>
            <a:r>
              <a:rPr lang="zh-CN" altLang="en-US" dirty="0">
                <a:solidFill>
                  <a:srgbClr val="00B050"/>
                </a:solidFill>
              </a:rPr>
              <a:t>视图的作用</a:t>
            </a:r>
            <a:endParaRPr lang="zh-CN" altLang="en-US" dirty="0">
              <a:solidFill>
                <a:srgbClr val="00B050"/>
              </a:solidFill>
            </a:endParaRPr>
          </a:p>
          <a:p>
            <a:pPr eaLnBrk="1" hangingPunct="1">
              <a:buNone/>
            </a:pPr>
            <a:endParaRPr lang="en-US" altLang="zh-CN" dirty="0">
              <a:solidFill>
                <a:srgbClr val="0033CC"/>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ln/>
        </p:spPr>
        <p:txBody>
          <a:bodyPr vert="horz" wrap="square" lIns="91440" tIns="45720" rIns="91440" bIns="45720" anchor="ctr"/>
          <a:p>
            <a:pPr eaLnBrk="1" hangingPunct="1"/>
            <a:r>
              <a:rPr lang="en-US" altLang="zh-CN" sz="3600" dirty="0"/>
              <a:t>3.7.4  </a:t>
            </a:r>
            <a:r>
              <a:rPr lang="zh-CN" altLang="en-US" sz="3600" dirty="0"/>
              <a:t>视图的作用</a:t>
            </a:r>
            <a:endParaRPr lang="zh-CN" altLang="en-US" sz="3600" dirty="0"/>
          </a:p>
        </p:txBody>
      </p:sp>
      <p:sp>
        <p:nvSpPr>
          <p:cNvPr id="74754" name="Rectangle 3"/>
          <p:cNvSpPr>
            <a:spLocks noGrp="1"/>
          </p:cNvSpPr>
          <p:nvPr>
            <p:ph type="body"/>
          </p:nvPr>
        </p:nvSpPr>
        <p:spPr>
          <a:xfrm>
            <a:off x="457200" y="1339850"/>
            <a:ext cx="8578850" cy="4854575"/>
          </a:xfrm>
          <a:ln/>
        </p:spPr>
        <p:txBody>
          <a:bodyPr vert="horz" wrap="square" lIns="91440" tIns="45720" rIns="91440" bIns="45720" anchor="t"/>
          <a:p>
            <a:pPr eaLnBrk="1" hangingPunct="1">
              <a:lnSpc>
                <a:spcPct val="150000"/>
              </a:lnSpc>
            </a:pPr>
            <a:r>
              <a:rPr lang="zh-CN" altLang="en-US" dirty="0"/>
              <a:t>视图能够简化用户的操作</a:t>
            </a:r>
            <a:endParaRPr lang="zh-CN" altLang="en-US" dirty="0"/>
          </a:p>
          <a:p>
            <a:pPr eaLnBrk="1" hangingPunct="1">
              <a:lnSpc>
                <a:spcPct val="150000"/>
              </a:lnSpc>
            </a:pPr>
            <a:r>
              <a:rPr lang="zh-CN" altLang="en-US" dirty="0"/>
              <a:t>视图使用户能以多种角度看待同一数据 </a:t>
            </a:r>
            <a:endParaRPr lang="zh-CN" altLang="en-US" dirty="0"/>
          </a:p>
          <a:p>
            <a:pPr eaLnBrk="1" hangingPunct="1">
              <a:lnSpc>
                <a:spcPct val="150000"/>
              </a:lnSpc>
            </a:pPr>
            <a:r>
              <a:rPr lang="zh-CN" altLang="en-US" dirty="0"/>
              <a:t>视图对重构数据库提供了一定程度的逻辑独立性 </a:t>
            </a:r>
            <a:endParaRPr lang="zh-CN" altLang="en-US" dirty="0"/>
          </a:p>
          <a:p>
            <a:pPr eaLnBrk="1" hangingPunct="1">
              <a:lnSpc>
                <a:spcPct val="150000"/>
              </a:lnSpc>
            </a:pPr>
            <a:r>
              <a:rPr lang="zh-CN" altLang="en-US" dirty="0"/>
              <a:t>视图能够对机密数据提供安全保护</a:t>
            </a:r>
            <a:endParaRPr lang="zh-CN" altLang="en-US" dirty="0"/>
          </a:p>
          <a:p>
            <a:pPr eaLnBrk="1" hangingPunct="1">
              <a:lnSpc>
                <a:spcPct val="150000"/>
              </a:lnSpc>
            </a:pPr>
            <a:r>
              <a:rPr lang="zh-CN" altLang="en-US" dirty="0"/>
              <a:t>适当的利用视图可以更清晰的表达查询</a:t>
            </a:r>
            <a:endParaRPr lang="zh-CN" altLang="en-US" dirty="0"/>
          </a:p>
          <a:p>
            <a:pPr eaLnBrk="1" hangingPunct="1"/>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75778" name="Rectangle 3"/>
          <p:cNvSpPr>
            <a:spLocks noGrp="1"/>
          </p:cNvSpPr>
          <p:nvPr>
            <p:ph type="body"/>
          </p:nvPr>
        </p:nvSpPr>
        <p:spPr>
          <a:xfrm>
            <a:off x="457200" y="1196975"/>
            <a:ext cx="8077200" cy="4994275"/>
          </a:xfrm>
          <a:ln/>
        </p:spPr>
        <p:txBody>
          <a:bodyPr vert="horz" wrap="square" lIns="91440" tIns="45720" rIns="91440" bIns="45720" anchor="t"/>
          <a:p>
            <a:pPr>
              <a:lnSpc>
                <a:spcPct val="150000"/>
              </a:lnSpc>
            </a:pPr>
            <a:r>
              <a:rPr lang="zh-CN" altLang="en-US" dirty="0"/>
              <a:t>视图能够</a:t>
            </a:r>
            <a:r>
              <a:rPr lang="zh-CN" altLang="en-US" dirty="0">
                <a:solidFill>
                  <a:srgbClr val="FF00FF"/>
                </a:solidFill>
              </a:rPr>
              <a:t>简化</a:t>
            </a:r>
            <a:r>
              <a:rPr lang="zh-CN" altLang="en-US" dirty="0"/>
              <a:t>用户的操作</a:t>
            </a:r>
            <a:endParaRPr lang="zh-CN" altLang="en-US" dirty="0"/>
          </a:p>
          <a:p>
            <a:pPr>
              <a:lnSpc>
                <a:spcPct val="150000"/>
              </a:lnSpc>
              <a:buNone/>
            </a:pPr>
            <a:r>
              <a:rPr lang="zh-CN" altLang="en-US" sz="2400" dirty="0"/>
              <a:t>    当视图中数据不是直接来自基本表时，定义视图能够简化用户的操作</a:t>
            </a:r>
            <a:endParaRPr lang="zh-CN" altLang="en-US" sz="2400" dirty="0"/>
          </a:p>
          <a:p>
            <a:pPr lvl="1">
              <a:lnSpc>
                <a:spcPct val="150000"/>
              </a:lnSpc>
            </a:pPr>
            <a:r>
              <a:rPr lang="zh-CN" altLang="en-US" dirty="0"/>
              <a:t>基于多张表连接形成的视图</a:t>
            </a:r>
            <a:endParaRPr lang="zh-CN" altLang="en-US" dirty="0"/>
          </a:p>
          <a:p>
            <a:pPr lvl="1">
              <a:lnSpc>
                <a:spcPct val="150000"/>
              </a:lnSpc>
            </a:pPr>
            <a:r>
              <a:rPr lang="zh-CN" altLang="en-US" dirty="0"/>
              <a:t>基于复杂嵌套查询的视图</a:t>
            </a:r>
            <a:endParaRPr lang="zh-CN" altLang="en-US" dirty="0"/>
          </a:p>
          <a:p>
            <a:pPr lvl="1">
              <a:lnSpc>
                <a:spcPct val="150000"/>
              </a:lnSpc>
            </a:pPr>
            <a:r>
              <a:rPr lang="zh-CN" altLang="en-US" dirty="0"/>
              <a:t>含导出属性的视图</a:t>
            </a:r>
            <a:endParaRPr lang="en-US" altLang="zh-CN" dirty="0"/>
          </a:p>
          <a:p>
            <a:pPr lvl="1">
              <a:lnSpc>
                <a:spcPct val="180000"/>
              </a:lnSpc>
            </a:pPr>
            <a:endParaRPr lang="zh-CN" altLang="en-US" sz="2000" dirty="0"/>
          </a:p>
          <a:p>
            <a:pPr>
              <a:lnSpc>
                <a:spcPct val="180000"/>
              </a:lnSpc>
            </a:pPr>
            <a:endParaRPr lang="en-US" altLang="zh-CN"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76802" name="内容占位符 2"/>
          <p:cNvSpPr>
            <a:spLocks noGrp="1"/>
          </p:cNvSpPr>
          <p:nvPr>
            <p:ph idx="4294967295"/>
          </p:nvPr>
        </p:nvSpPr>
        <p:spPr>
          <a:xfrm>
            <a:off x="457200" y="1268413"/>
            <a:ext cx="8229600" cy="4854575"/>
          </a:xfrm>
          <a:ln/>
        </p:spPr>
        <p:txBody>
          <a:bodyPr vert="horz" wrap="square" lIns="91440" tIns="45720" rIns="91440" bIns="45720" anchor="t"/>
          <a:p>
            <a:pPr>
              <a:lnSpc>
                <a:spcPct val="150000"/>
              </a:lnSpc>
            </a:pPr>
            <a:r>
              <a:rPr lang="zh-CN" altLang="en-US" dirty="0"/>
              <a:t>视图使用户能以</a:t>
            </a:r>
            <a:r>
              <a:rPr lang="zh-CN" altLang="en-US" dirty="0">
                <a:solidFill>
                  <a:srgbClr val="FF00FF"/>
                </a:solidFill>
              </a:rPr>
              <a:t>多种角度</a:t>
            </a:r>
            <a:r>
              <a:rPr lang="zh-CN" altLang="en-US" dirty="0"/>
              <a:t>看待同一数据</a:t>
            </a:r>
            <a:endParaRPr lang="zh-CN" altLang="en-US" dirty="0"/>
          </a:p>
          <a:p>
            <a:pPr lvl="1">
              <a:lnSpc>
                <a:spcPct val="150000"/>
              </a:lnSpc>
            </a:pPr>
            <a:r>
              <a:rPr lang="zh-CN" altLang="en-US" dirty="0"/>
              <a:t>视图机制能使不同用户以不同方式看待同一数据，</a:t>
            </a:r>
            <a:endParaRPr lang="en-US" altLang="zh-CN" dirty="0"/>
          </a:p>
          <a:p>
            <a:pPr lvl="1">
              <a:lnSpc>
                <a:spcPct val="150000"/>
              </a:lnSpc>
              <a:buNone/>
            </a:pPr>
            <a:r>
              <a:rPr lang="en-US" altLang="zh-CN" dirty="0"/>
              <a:t>   </a:t>
            </a:r>
            <a:r>
              <a:rPr lang="zh-CN" altLang="en-US" dirty="0"/>
              <a:t>适应数据库共享的需要</a:t>
            </a:r>
            <a:endParaRPr lang="zh-CN" altLang="en-US" dirty="0"/>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77826" name="Rectangle 3"/>
          <p:cNvSpPr>
            <a:spLocks noGrp="1"/>
          </p:cNvSpPr>
          <p:nvPr>
            <p:ph type="body"/>
          </p:nvPr>
        </p:nvSpPr>
        <p:spPr>
          <a:xfrm>
            <a:off x="361950" y="1196975"/>
            <a:ext cx="8963025" cy="5502275"/>
          </a:xfrm>
          <a:ln/>
        </p:spPr>
        <p:txBody>
          <a:bodyPr vert="horz" wrap="square" lIns="91440" tIns="45720" rIns="91440" bIns="45720" anchor="t"/>
          <a:p>
            <a:pPr>
              <a:lnSpc>
                <a:spcPct val="150000"/>
              </a:lnSpc>
            </a:pPr>
            <a:r>
              <a:rPr lang="zh-CN" altLang="en-US" dirty="0"/>
              <a:t>视图对重构数据库提供了一定程度的逻辑独立性</a:t>
            </a:r>
            <a:endParaRPr lang="zh-CN" altLang="en-US" dirty="0"/>
          </a:p>
          <a:p>
            <a:pPr lvl="1">
              <a:lnSpc>
                <a:spcPct val="150000"/>
              </a:lnSpc>
            </a:pPr>
            <a:r>
              <a:rPr lang="zh-CN" altLang="en-US" dirty="0"/>
              <a:t>数据库重构 ：</a:t>
            </a:r>
            <a:endParaRPr lang="zh-CN" altLang="en-US" dirty="0"/>
          </a:p>
          <a:p>
            <a:pPr>
              <a:lnSpc>
                <a:spcPct val="150000"/>
              </a:lnSpc>
              <a:buNone/>
            </a:pPr>
            <a:r>
              <a:rPr lang="zh-CN" altLang="en-US" sz="2400" dirty="0"/>
              <a:t>例：学生关系</a:t>
            </a:r>
            <a:r>
              <a:rPr lang="en-US" altLang="zh-CN" sz="2400" dirty="0"/>
              <a:t>Student</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a:t>
            </a:r>
            <a:r>
              <a:rPr lang="zh-CN" altLang="en-US" sz="2400" dirty="0"/>
              <a:t>)</a:t>
            </a:r>
            <a:r>
              <a:rPr lang="en-US" altLang="zh-CN" sz="2400" dirty="0"/>
              <a:t> </a:t>
            </a:r>
            <a:endParaRPr lang="en-US" altLang="zh-CN" sz="2400" dirty="0"/>
          </a:p>
          <a:p>
            <a:pPr>
              <a:lnSpc>
                <a:spcPct val="150000"/>
              </a:lnSpc>
              <a:buNone/>
            </a:pPr>
            <a:r>
              <a:rPr lang="en-US" altLang="zh-CN" sz="2400" dirty="0"/>
              <a:t>	“</a:t>
            </a:r>
            <a:r>
              <a:rPr lang="zh-CN" altLang="en-US" sz="2400" dirty="0"/>
              <a:t>垂直”地分成两个基本表：</a:t>
            </a:r>
            <a:endParaRPr lang="zh-CN" altLang="en-US" sz="2400" dirty="0"/>
          </a:p>
          <a:p>
            <a:pPr>
              <a:lnSpc>
                <a:spcPct val="150000"/>
              </a:lnSpc>
              <a:buNone/>
            </a:pPr>
            <a:r>
              <a:rPr lang="zh-CN" altLang="en-US" sz="2400" dirty="0"/>
              <a:t>        </a:t>
            </a:r>
            <a:r>
              <a:rPr lang="en-US" altLang="zh-CN" sz="2400" dirty="0"/>
              <a:t>SX</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Sage</a:t>
            </a:r>
            <a:r>
              <a:rPr lang="zh-CN" altLang="en-US" sz="2400" dirty="0"/>
              <a:t>)</a:t>
            </a:r>
            <a:r>
              <a:rPr lang="en-US" altLang="zh-CN" sz="2400" dirty="0"/>
              <a:t>        </a:t>
            </a:r>
            <a:endParaRPr lang="en-US" altLang="zh-CN" sz="2400" dirty="0"/>
          </a:p>
          <a:p>
            <a:pPr>
              <a:lnSpc>
                <a:spcPct val="150000"/>
              </a:lnSpc>
              <a:buNone/>
            </a:pPr>
            <a:r>
              <a:rPr lang="zh-CN" altLang="en-US" sz="2400" dirty="0"/>
              <a:t>	    </a:t>
            </a:r>
            <a:r>
              <a:rPr lang="en-US" altLang="zh-CN" sz="2400" dirty="0"/>
              <a:t>SY</a:t>
            </a:r>
            <a:r>
              <a:rPr lang="zh-CN" altLang="en-US" sz="2400" dirty="0"/>
              <a:t>(</a:t>
            </a:r>
            <a:r>
              <a:rPr lang="en-US" altLang="zh-CN" sz="2400" dirty="0"/>
              <a:t>Sno</a:t>
            </a:r>
            <a:r>
              <a:rPr lang="zh-CN" altLang="en-US" sz="2400" dirty="0"/>
              <a:t>,</a:t>
            </a:r>
            <a:r>
              <a:rPr lang="en-US" altLang="zh-CN" sz="2400" dirty="0"/>
              <a:t>Ssex</a:t>
            </a:r>
            <a:r>
              <a:rPr lang="zh-CN" altLang="en-US" sz="2400" dirty="0"/>
              <a:t>,</a:t>
            </a:r>
            <a:r>
              <a:rPr lang="en-US" altLang="zh-CN" sz="2400" dirty="0"/>
              <a:t>Sdept</a:t>
            </a:r>
            <a:r>
              <a:rPr lang="zh-CN" altLang="en-US" sz="2400" dirty="0"/>
              <a:t>)</a:t>
            </a:r>
            <a:endParaRPr lang="zh-CN" altLang="en-US" sz="2400" dirty="0"/>
          </a:p>
          <a:p>
            <a:pPr>
              <a:buNone/>
            </a:pPr>
            <a:endParaRPr lang="en-US" altLang="zh-CN" sz="2000" dirty="0"/>
          </a:p>
          <a:p>
            <a:pPr>
              <a:buNone/>
            </a:pP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78850" name="内容占位符 2"/>
          <p:cNvSpPr>
            <a:spLocks noGrp="1"/>
          </p:cNvSpPr>
          <p:nvPr>
            <p:ph idx="4294967295"/>
          </p:nvPr>
        </p:nvSpPr>
        <p:spPr>
          <a:xfrm>
            <a:off x="250825" y="1196975"/>
            <a:ext cx="8785225" cy="4854575"/>
          </a:xfrm>
          <a:ln/>
        </p:spPr>
        <p:txBody>
          <a:bodyPr vert="horz" wrap="square" lIns="91440" tIns="45720" rIns="91440" bIns="45720" anchor="t"/>
          <a:p>
            <a:pPr>
              <a:lnSpc>
                <a:spcPct val="120000"/>
              </a:lnSpc>
              <a:buNone/>
            </a:pPr>
            <a:r>
              <a:rPr lang="zh-CN" altLang="en-US" sz="2400" dirty="0"/>
              <a:t>通过建立一个视图</a:t>
            </a:r>
            <a:r>
              <a:rPr lang="en-US" altLang="zh-CN" sz="2400" dirty="0"/>
              <a:t>Student</a:t>
            </a:r>
            <a:r>
              <a:rPr lang="zh-CN" altLang="en-US" sz="2400" dirty="0"/>
              <a:t>：</a:t>
            </a:r>
            <a:endParaRPr lang="zh-CN" altLang="en-US" sz="2400" dirty="0"/>
          </a:p>
          <a:p>
            <a:pPr lvl="1">
              <a:lnSpc>
                <a:spcPct val="120000"/>
              </a:lnSpc>
              <a:buNone/>
            </a:pPr>
            <a:r>
              <a:rPr lang="en-US" altLang="zh-CN" dirty="0"/>
              <a:t>CREATE VIEW  Student</a:t>
            </a:r>
            <a:r>
              <a:rPr lang="zh-CN" altLang="en-US" dirty="0"/>
              <a:t>(</a:t>
            </a:r>
            <a:r>
              <a:rPr lang="en-US" altLang="zh-CN" dirty="0"/>
              <a:t>Sno,Sname,Ssex,Sage</a:t>
            </a:r>
            <a:r>
              <a:rPr lang="zh-CN" altLang="en-US" dirty="0"/>
              <a:t>,</a:t>
            </a:r>
            <a:r>
              <a:rPr lang="en-US" altLang="zh-CN" dirty="0"/>
              <a:t>Sdept</a:t>
            </a:r>
            <a:r>
              <a:rPr lang="zh-CN" altLang="en-US" dirty="0"/>
              <a:t>)</a:t>
            </a:r>
            <a:endParaRPr lang="zh-CN" altLang="en-US" dirty="0"/>
          </a:p>
          <a:p>
            <a:pPr lvl="1">
              <a:lnSpc>
                <a:spcPct val="120000"/>
              </a:lnSpc>
              <a:buNone/>
            </a:pPr>
            <a:r>
              <a:rPr lang="en-US" altLang="zh-CN" dirty="0"/>
              <a:t>AS  </a:t>
            </a:r>
            <a:endParaRPr lang="en-US" altLang="zh-CN" dirty="0"/>
          </a:p>
          <a:p>
            <a:pPr lvl="1">
              <a:lnSpc>
                <a:spcPct val="120000"/>
              </a:lnSpc>
              <a:buNone/>
            </a:pPr>
            <a:r>
              <a:rPr lang="en-US" altLang="zh-CN" dirty="0"/>
              <a:t>     SELECT  </a:t>
            </a:r>
            <a:r>
              <a:rPr lang="en-US" altLang="zh-CN" sz="2200" dirty="0"/>
              <a:t>SX.Sno</a:t>
            </a:r>
            <a:r>
              <a:rPr lang="zh-CN" altLang="en-US" sz="2200" dirty="0"/>
              <a:t>,</a:t>
            </a:r>
            <a:r>
              <a:rPr lang="en-US" altLang="zh-CN" sz="2200" dirty="0"/>
              <a:t>SX.Sname</a:t>
            </a:r>
            <a:r>
              <a:rPr lang="zh-CN" altLang="en-US" sz="2200" dirty="0"/>
              <a:t>,</a:t>
            </a:r>
            <a:r>
              <a:rPr lang="en-US" altLang="zh-CN" sz="2200" dirty="0"/>
              <a:t>SY.Ssex</a:t>
            </a:r>
            <a:r>
              <a:rPr lang="zh-CN" altLang="en-US" sz="2200" dirty="0"/>
              <a:t>,</a:t>
            </a:r>
            <a:r>
              <a:rPr lang="en-US" altLang="zh-CN" sz="2200" dirty="0"/>
              <a:t>SX.Sage</a:t>
            </a:r>
            <a:r>
              <a:rPr lang="zh-CN" altLang="en-US" sz="2200" dirty="0"/>
              <a:t>,</a:t>
            </a:r>
            <a:r>
              <a:rPr lang="en-US" altLang="zh-CN" sz="2200" dirty="0"/>
              <a:t>SY.Sdept</a:t>
            </a:r>
            <a:endParaRPr lang="en-US" altLang="zh-CN" sz="2200" dirty="0"/>
          </a:p>
          <a:p>
            <a:pPr lvl="1">
              <a:lnSpc>
                <a:spcPct val="120000"/>
              </a:lnSpc>
              <a:buNone/>
            </a:pPr>
            <a:r>
              <a:rPr lang="en-US" altLang="zh-CN" dirty="0"/>
              <a:t>     FROM  SX</a:t>
            </a:r>
            <a:r>
              <a:rPr lang="zh-CN" altLang="en-US" dirty="0"/>
              <a:t>,</a:t>
            </a:r>
            <a:r>
              <a:rPr lang="en-US" altLang="zh-CN" dirty="0"/>
              <a:t>SY</a:t>
            </a:r>
            <a:endParaRPr lang="en-US" altLang="zh-CN" dirty="0"/>
          </a:p>
          <a:p>
            <a:pPr lvl="1">
              <a:lnSpc>
                <a:spcPct val="120000"/>
              </a:lnSpc>
              <a:buNone/>
            </a:pPr>
            <a:r>
              <a:rPr lang="en-US" altLang="zh-CN" dirty="0"/>
              <a:t>     WHERE  SX.Sno=SY.Sno</a:t>
            </a:r>
            <a:r>
              <a:rPr lang="zh-CN" altLang="en-US" dirty="0"/>
              <a:t>;</a:t>
            </a:r>
            <a:endParaRPr lang="zh-CN" altLang="en-US" dirty="0"/>
          </a:p>
          <a:p>
            <a:pPr>
              <a:lnSpc>
                <a:spcPct val="120000"/>
              </a:lnSpc>
              <a:buNone/>
            </a:pPr>
            <a:r>
              <a:rPr lang="zh-CN" altLang="en-US" sz="2400" dirty="0"/>
              <a:t>   使用户的外模式保持不变，用户的应用程序通过视图仍然能够</a:t>
            </a:r>
            <a:endParaRPr lang="en-US" altLang="zh-CN" sz="2400" dirty="0"/>
          </a:p>
          <a:p>
            <a:pPr>
              <a:lnSpc>
                <a:spcPct val="120000"/>
              </a:lnSpc>
              <a:buNone/>
            </a:pPr>
            <a:r>
              <a:rPr lang="en-US" altLang="zh-CN" sz="2400" dirty="0"/>
              <a:t>   </a:t>
            </a:r>
            <a:r>
              <a:rPr lang="zh-CN" altLang="en-US" sz="2400" dirty="0"/>
              <a:t>查找数据</a:t>
            </a:r>
            <a:endParaRPr lang="zh-CN" altLang="en-US" sz="2400" dirty="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79874" name="Rectangle 3"/>
          <p:cNvSpPr>
            <a:spLocks noGrp="1"/>
          </p:cNvSpPr>
          <p:nvPr>
            <p:ph type="body"/>
          </p:nvPr>
        </p:nvSpPr>
        <p:spPr>
          <a:xfrm>
            <a:off x="250825" y="1098550"/>
            <a:ext cx="8785225" cy="5426075"/>
          </a:xfrm>
          <a:ln/>
        </p:spPr>
        <p:txBody>
          <a:bodyPr vert="horz" wrap="square" lIns="91440" tIns="45720" rIns="91440" bIns="45720" anchor="t"/>
          <a:p>
            <a:pPr>
              <a:lnSpc>
                <a:spcPct val="150000"/>
              </a:lnSpc>
            </a:pPr>
            <a:r>
              <a:rPr lang="zh-CN" altLang="en-US" dirty="0"/>
              <a:t>视图对重构数据库提供了一定程度的逻辑独立性</a:t>
            </a:r>
            <a:r>
              <a:rPr lang="en-US" altLang="zh-CN" dirty="0"/>
              <a:t>(</a:t>
            </a:r>
            <a:r>
              <a:rPr lang="zh-CN" altLang="en-US" dirty="0"/>
              <a:t>续</a:t>
            </a:r>
            <a:r>
              <a:rPr lang="en-US" altLang="zh-CN" dirty="0"/>
              <a:t>)</a:t>
            </a:r>
            <a:endParaRPr lang="zh-CN" altLang="en-US" dirty="0"/>
          </a:p>
          <a:p>
            <a:pPr lvl="1">
              <a:lnSpc>
                <a:spcPct val="150000"/>
              </a:lnSpc>
            </a:pPr>
            <a:r>
              <a:rPr lang="zh-CN" altLang="en-US" dirty="0"/>
              <a:t>视图只能在一定程度上提供数据的逻辑独立性</a:t>
            </a:r>
            <a:endParaRPr lang="zh-CN" altLang="en-US" dirty="0"/>
          </a:p>
          <a:p>
            <a:pPr lvl="2">
              <a:lnSpc>
                <a:spcPct val="150000"/>
              </a:lnSpc>
              <a:buSzPct val="87000"/>
              <a:buFont typeface="Wingdings" panose="05000000000000000000" pitchFamily="2" charset="2"/>
              <a:buChar char="l"/>
            </a:pPr>
            <a:r>
              <a:rPr lang="zh-CN" altLang="en-US" sz="2200" dirty="0"/>
              <a:t>由于对视图的更新是有条件的，因此应用程序中修改数据的语句可能仍会因基本表结构的改变而改变。</a:t>
            </a:r>
            <a:endParaRPr lang="zh-CN" altLang="en-US" sz="2200" dirty="0"/>
          </a:p>
          <a:p>
            <a:pPr>
              <a:lnSpc>
                <a:spcPct val="150000"/>
              </a:lnSpc>
            </a:pPr>
            <a:r>
              <a:rPr lang="zh-CN" altLang="en-US" dirty="0"/>
              <a:t>视图能够对机密数据提供安全保护</a:t>
            </a:r>
            <a:endParaRPr lang="zh-CN" altLang="en-US" dirty="0"/>
          </a:p>
          <a:p>
            <a:pPr lvl="1">
              <a:lnSpc>
                <a:spcPct val="150000"/>
              </a:lnSpc>
            </a:pPr>
            <a:r>
              <a:rPr lang="zh-CN" altLang="en-US" dirty="0"/>
              <a:t>对不同用户定义不同视图，使每个用户只能看到他有权看到的数据</a:t>
            </a:r>
            <a:endParaRPr lang="zh-CN" altLang="en-US" dirty="0"/>
          </a:p>
          <a:p>
            <a:pPr lvl="1">
              <a:lnSpc>
                <a:spcPct val="150000"/>
              </a:lnSpc>
            </a:pPr>
            <a:endParaRPr lang="zh-CN" altLang="en-US" sz="2800" dirty="0"/>
          </a:p>
          <a:p>
            <a:pPr>
              <a:lnSpc>
                <a:spcPct val="150000"/>
              </a:lnSpc>
            </a:pPr>
            <a:endParaRPr lang="zh-CN" altLang="en-US" dirty="0"/>
          </a:p>
          <a:p>
            <a:pPr>
              <a:lnSpc>
                <a:spcPct val="150000"/>
              </a:lnSpc>
            </a:pPr>
            <a:endParaRPr lang="en-US" altLang="zh-CN"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80898" name="Rectangle 3"/>
          <p:cNvSpPr>
            <a:spLocks noGrp="1"/>
          </p:cNvSpPr>
          <p:nvPr>
            <p:ph type="body"/>
          </p:nvPr>
        </p:nvSpPr>
        <p:spPr>
          <a:xfrm>
            <a:off x="457200" y="1196975"/>
            <a:ext cx="8229600" cy="4897438"/>
          </a:xfrm>
          <a:ln/>
        </p:spPr>
        <p:txBody>
          <a:bodyPr vert="horz" wrap="square" lIns="91440" tIns="45720" rIns="91440" bIns="45720" anchor="t"/>
          <a:p>
            <a:pPr>
              <a:lnSpc>
                <a:spcPct val="110000"/>
              </a:lnSpc>
            </a:pPr>
            <a:r>
              <a:rPr lang="en-US" altLang="zh-CN" dirty="0"/>
              <a:t> </a:t>
            </a:r>
            <a:r>
              <a:rPr lang="zh-CN" altLang="en-US" dirty="0"/>
              <a:t>适当的利用视图可以更清晰的表达查询</a:t>
            </a:r>
            <a:endParaRPr lang="zh-CN" altLang="en-US" dirty="0"/>
          </a:p>
          <a:p>
            <a:pPr lvl="1">
              <a:lnSpc>
                <a:spcPct val="110000"/>
              </a:lnSpc>
            </a:pPr>
            <a:r>
              <a:rPr lang="zh-CN" altLang="en-US" dirty="0"/>
              <a:t>经常需要执行这样的查询“对每个同学找出他获得最高成绩的课程号”。可以先定义一个视图，求出每个同学获得的最高成绩 </a:t>
            </a:r>
            <a:endParaRPr lang="en-US" altLang="zh-CN" dirty="0"/>
          </a:p>
          <a:p>
            <a:pPr lvl="1">
              <a:lnSpc>
                <a:spcPct val="110000"/>
              </a:lnSpc>
              <a:buNone/>
            </a:pPr>
            <a:endParaRPr lang="zh-CN" altLang="en-US" dirty="0"/>
          </a:p>
          <a:p>
            <a:pPr>
              <a:lnSpc>
                <a:spcPct val="110000"/>
              </a:lnSpc>
              <a:buNone/>
            </a:pPr>
            <a:r>
              <a:rPr lang="zh-CN" altLang="en-US" sz="2400" dirty="0"/>
              <a:t>	 </a:t>
            </a:r>
            <a:r>
              <a:rPr lang="en-US" altLang="zh-CN" sz="2400" dirty="0"/>
              <a:t>CREATE VIEW VMGRADE</a:t>
            </a:r>
            <a:endParaRPr lang="en-US" altLang="zh-CN" sz="2400" dirty="0"/>
          </a:p>
          <a:p>
            <a:pPr>
              <a:lnSpc>
                <a:spcPct val="110000"/>
              </a:lnSpc>
              <a:buNone/>
            </a:pPr>
            <a:r>
              <a:rPr lang="en-US" altLang="zh-CN" sz="2400" dirty="0"/>
              <a:t>     AS</a:t>
            </a:r>
            <a:endParaRPr lang="en-US" altLang="zh-CN" sz="2400" dirty="0"/>
          </a:p>
          <a:p>
            <a:pPr>
              <a:lnSpc>
                <a:spcPct val="110000"/>
              </a:lnSpc>
              <a:buNone/>
            </a:pPr>
            <a:r>
              <a:rPr lang="en-US" altLang="zh-CN" sz="2400" dirty="0"/>
              <a:t>          SELECT Sno,</a:t>
            </a:r>
            <a:r>
              <a:rPr lang="zh-CN" altLang="en-US" sz="2400" dirty="0"/>
              <a:t> </a:t>
            </a:r>
            <a:r>
              <a:rPr lang="en-US" altLang="zh-CN" sz="2400" dirty="0"/>
              <a:t>MAX</a:t>
            </a:r>
            <a:r>
              <a:rPr lang="zh-CN" altLang="en-US" sz="2400" dirty="0"/>
              <a:t>(</a:t>
            </a:r>
            <a:r>
              <a:rPr lang="en-US" altLang="zh-CN" sz="2400" dirty="0"/>
              <a:t>Grade</a:t>
            </a:r>
            <a:r>
              <a:rPr lang="zh-CN" altLang="en-US" sz="2400" dirty="0"/>
              <a:t>)</a:t>
            </a:r>
            <a:r>
              <a:rPr lang="en-US" altLang="zh-CN" sz="2400" dirty="0"/>
              <a:t>  Mgrade</a:t>
            </a:r>
            <a:endParaRPr lang="en-US" altLang="zh-CN" sz="2400" dirty="0"/>
          </a:p>
          <a:p>
            <a:pPr>
              <a:lnSpc>
                <a:spcPct val="110000"/>
              </a:lnSpc>
              <a:buNone/>
            </a:pPr>
            <a:r>
              <a:rPr lang="en-US" altLang="zh-CN" sz="2400" dirty="0"/>
              <a:t>          FROM  SC</a:t>
            </a:r>
            <a:endParaRPr lang="en-US" altLang="zh-CN" sz="2400" dirty="0"/>
          </a:p>
          <a:p>
            <a:pPr>
              <a:lnSpc>
                <a:spcPct val="110000"/>
              </a:lnSpc>
              <a:buNone/>
            </a:pPr>
            <a:r>
              <a:rPr lang="en-US" altLang="zh-CN" sz="2400" dirty="0"/>
              <a:t>          GROUP BY Sno;</a:t>
            </a:r>
            <a:endParaRPr lang="en-US" altLang="zh-CN"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ln/>
        </p:spPr>
        <p:txBody>
          <a:bodyPr vert="horz" wrap="square" lIns="91440" tIns="45720" rIns="91440" bIns="45720" anchor="ctr"/>
          <a:p>
            <a:r>
              <a:rPr lang="zh-CN" altLang="en-US" sz="3600" dirty="0"/>
              <a:t>视图的作用（续）</a:t>
            </a:r>
            <a:endParaRPr lang="zh-CN" altLang="en-US" sz="3600" dirty="0"/>
          </a:p>
        </p:txBody>
      </p:sp>
      <p:sp>
        <p:nvSpPr>
          <p:cNvPr id="81922" name="内容占位符 2"/>
          <p:cNvSpPr>
            <a:spLocks noGrp="1"/>
          </p:cNvSpPr>
          <p:nvPr>
            <p:ph idx="4294967295"/>
          </p:nvPr>
        </p:nvSpPr>
        <p:spPr>
          <a:xfrm>
            <a:off x="457200" y="1268413"/>
            <a:ext cx="8229600" cy="5356225"/>
          </a:xfrm>
          <a:ln/>
        </p:spPr>
        <p:txBody>
          <a:bodyPr vert="horz" wrap="square" lIns="91440" tIns="45720" rIns="91440" bIns="45720" anchor="t"/>
          <a:p>
            <a:pPr>
              <a:lnSpc>
                <a:spcPct val="110000"/>
              </a:lnSpc>
              <a:buNone/>
            </a:pPr>
            <a:r>
              <a:rPr lang="zh-CN" altLang="en-US" dirty="0"/>
              <a:t>然后用如下的查询语句完成查询：</a:t>
            </a:r>
            <a:endParaRPr lang="zh-CN" altLang="en-US" dirty="0"/>
          </a:p>
          <a:p>
            <a:pPr>
              <a:lnSpc>
                <a:spcPct val="110000"/>
              </a:lnSpc>
              <a:buNone/>
            </a:pPr>
            <a:r>
              <a:rPr lang="zh-CN" altLang="en-US" sz="2400" dirty="0"/>
              <a:t>     </a:t>
            </a:r>
            <a:r>
              <a:rPr lang="en-US" altLang="zh-CN" sz="2400" dirty="0"/>
              <a:t>SELECT SC.Sno</a:t>
            </a:r>
            <a:r>
              <a:rPr lang="zh-CN" altLang="en-US" sz="2400" dirty="0"/>
              <a:t>,</a:t>
            </a:r>
            <a:r>
              <a:rPr lang="en-US" altLang="zh-CN" sz="2400" dirty="0"/>
              <a:t>Cno</a:t>
            </a:r>
            <a:endParaRPr lang="en-US" altLang="zh-CN" sz="2400" dirty="0"/>
          </a:p>
          <a:p>
            <a:pPr>
              <a:lnSpc>
                <a:spcPct val="110000"/>
              </a:lnSpc>
              <a:buNone/>
            </a:pPr>
            <a:r>
              <a:rPr lang="en-US" altLang="zh-CN" sz="2400" dirty="0"/>
              <a:t>     FROM SC</a:t>
            </a:r>
            <a:r>
              <a:rPr lang="zh-CN" altLang="en-US" sz="2400" dirty="0"/>
              <a:t>,</a:t>
            </a:r>
            <a:r>
              <a:rPr lang="en-US" altLang="zh-CN" sz="2400" dirty="0"/>
              <a:t>VMGRADE </a:t>
            </a:r>
            <a:endParaRPr lang="en-US" altLang="zh-CN" sz="2400" dirty="0"/>
          </a:p>
          <a:p>
            <a:pPr>
              <a:lnSpc>
                <a:spcPct val="110000"/>
              </a:lnSpc>
              <a:buNone/>
            </a:pPr>
            <a:r>
              <a:rPr lang="en-US" altLang="zh-CN" sz="2400" dirty="0"/>
              <a:t>     WHERE SC.Sno=VMGRADE.Sno AND       </a:t>
            </a:r>
            <a:endParaRPr lang="en-US" altLang="zh-CN" sz="2400" dirty="0"/>
          </a:p>
          <a:p>
            <a:pPr>
              <a:lnSpc>
                <a:spcPct val="110000"/>
              </a:lnSpc>
              <a:buNone/>
            </a:pPr>
            <a:r>
              <a:rPr lang="en-US" altLang="zh-CN" sz="2400" dirty="0"/>
              <a:t>     SC.Grade=VMGRADE .Mgrade; </a:t>
            </a:r>
            <a:endParaRPr lang="en-US" altLang="zh-CN" sz="2400" dirty="0"/>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82946" name="Rectangle 3"/>
          <p:cNvSpPr txBox="1"/>
          <p:nvPr/>
        </p:nvSpPr>
        <p:spPr>
          <a:xfrm>
            <a:off x="971550" y="1196975"/>
            <a:ext cx="6508750" cy="4968875"/>
          </a:xfrm>
          <a:prstGeom prst="rect">
            <a:avLst/>
          </a:prstGeom>
          <a:noFill/>
          <a:ln w="9525">
            <a:noFill/>
          </a:ln>
        </p:spPr>
        <p:txBody>
          <a:bodyPr anchor="t"/>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3.1 SQL</a:t>
            </a:r>
            <a:r>
              <a:rPr lang="zh-CN" altLang="en-US" sz="2800" b="1" dirty="0">
                <a:latin typeface="Arial" panose="020B0604020202020204" pitchFamily="34" charset="0"/>
                <a:ea typeface="宋体" panose="02010600030101010101" pitchFamily="2" charset="-122"/>
              </a:rPr>
              <a:t>概述</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3.2 </a:t>
            </a:r>
            <a:r>
              <a:rPr lang="zh-CN" altLang="en-US" sz="2800" b="1" dirty="0">
                <a:latin typeface="Arial" panose="020B0604020202020204" pitchFamily="34" charset="0"/>
                <a:ea typeface="宋体" panose="02010600030101010101" pitchFamily="2" charset="-122"/>
              </a:rPr>
              <a:t>学生</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课程数据库</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3.3 </a:t>
            </a:r>
            <a:r>
              <a:rPr lang="zh-CN" altLang="en-US" sz="2800" b="1" dirty="0">
                <a:latin typeface="Arial" panose="020B0604020202020204" pitchFamily="34" charset="0"/>
                <a:ea typeface="宋体" panose="02010600030101010101" pitchFamily="2" charset="-122"/>
              </a:rPr>
              <a:t>数据定义</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3.4 </a:t>
            </a:r>
            <a:r>
              <a:rPr lang="zh-CN" altLang="en-US" sz="2800" b="1" dirty="0">
                <a:latin typeface="Arial" panose="020B0604020202020204" pitchFamily="34" charset="0"/>
                <a:ea typeface="宋体" panose="02010600030101010101" pitchFamily="2" charset="-122"/>
              </a:rPr>
              <a:t>数据查询</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3.5 </a:t>
            </a:r>
            <a:r>
              <a:rPr lang="zh-CN" altLang="en-US" sz="2800" b="1" dirty="0">
                <a:latin typeface="Arial" panose="020B0604020202020204" pitchFamily="34" charset="0"/>
                <a:ea typeface="宋体" panose="02010600030101010101" pitchFamily="2" charset="-122"/>
              </a:rPr>
              <a:t>数据更新</a:t>
            </a:r>
            <a:endParaRPr lang="en-US" altLang="zh-CN"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3.6 </a:t>
            </a:r>
            <a:r>
              <a:rPr lang="zh-CN" altLang="en-US" sz="2800" b="1" dirty="0">
                <a:latin typeface="Arial" panose="020B0604020202020204" pitchFamily="34" charset="0"/>
                <a:ea typeface="宋体" panose="02010600030101010101" pitchFamily="2" charset="-122"/>
              </a:rPr>
              <a:t>空值的处理</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3.7 </a:t>
            </a:r>
            <a:r>
              <a:rPr lang="zh-CN" altLang="en-US" sz="2800" b="1" dirty="0">
                <a:latin typeface="Arial" panose="020B0604020202020204" pitchFamily="34" charset="0"/>
                <a:ea typeface="宋体" panose="02010600030101010101" pitchFamily="2" charset="-122"/>
              </a:rPr>
              <a:t>视图</a:t>
            </a:r>
            <a:endParaRPr lang="zh-CN" altLang="en-US" sz="2800" b="1" dirty="0">
              <a:latin typeface="Arial" panose="020B0604020202020204" pitchFamily="34" charset="0"/>
              <a:ea typeface="宋体" panose="02010600030101010101" pitchFamily="2" charset="-122"/>
            </a:endParaRPr>
          </a:p>
          <a:p>
            <a:pPr marL="342900" indent="-342900" algn="just">
              <a:lnSpc>
                <a:spcPct val="130000"/>
              </a:lnSpc>
              <a:spcBef>
                <a:spcPct val="20000"/>
              </a:spcBef>
              <a:buClr>
                <a:schemeClr val="hlink"/>
              </a:buClr>
            </a:pPr>
            <a:r>
              <a:rPr lang="en-US" altLang="zh-CN" sz="2800" b="1" dirty="0">
                <a:solidFill>
                  <a:srgbClr val="0066FF"/>
                </a:solidFill>
                <a:latin typeface="Arial" panose="020B0604020202020204" pitchFamily="34" charset="0"/>
                <a:ea typeface="宋体" panose="02010600030101010101" pitchFamily="2" charset="-122"/>
              </a:rPr>
              <a:t>3.8 </a:t>
            </a:r>
            <a:r>
              <a:rPr lang="zh-CN" altLang="en-US" sz="2800" b="1" dirty="0">
                <a:solidFill>
                  <a:srgbClr val="0066FF"/>
                </a:solidFill>
                <a:latin typeface="Arial" panose="020B0604020202020204" pitchFamily="34" charset="0"/>
                <a:ea typeface="宋体" panose="02010600030101010101" pitchFamily="2" charset="-122"/>
              </a:rPr>
              <a:t>小结</a:t>
            </a:r>
            <a:endParaRPr lang="zh-CN" altLang="en-US" sz="2800" b="1" dirty="0">
              <a:solidFill>
                <a:srgbClr val="0066FF"/>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p>
            <a:pPr eaLnBrk="1" hangingPunct="1"/>
            <a:r>
              <a:rPr lang="zh-CN" altLang="en-US" sz="3600" dirty="0"/>
              <a:t>插入元组（续）</a:t>
            </a:r>
            <a:endParaRPr lang="zh-CN" altLang="en-US" sz="3600" dirty="0"/>
          </a:p>
        </p:txBody>
      </p:sp>
      <p:sp>
        <p:nvSpPr>
          <p:cNvPr id="10242" name="Rectangle 3"/>
          <p:cNvSpPr>
            <a:spLocks noGrp="1"/>
          </p:cNvSpPr>
          <p:nvPr>
            <p:ph type="body"/>
          </p:nvPr>
        </p:nvSpPr>
        <p:spPr>
          <a:xfrm>
            <a:off x="457200" y="1341438"/>
            <a:ext cx="8229600" cy="4535487"/>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3.69]</a:t>
            </a:r>
            <a:r>
              <a:rPr lang="zh-CN" altLang="en-US" sz="2400" dirty="0"/>
              <a:t>将一个新学生元组</a:t>
            </a:r>
            <a:r>
              <a:rPr lang="en-US" altLang="zh-CN" sz="2400" dirty="0"/>
              <a:t>（</a:t>
            </a:r>
            <a:r>
              <a:rPr lang="zh-CN" altLang="en-US" sz="2400" dirty="0"/>
              <a:t>学号：</a:t>
            </a:r>
            <a:r>
              <a:rPr lang="en-US" altLang="zh-CN" sz="2400" dirty="0"/>
              <a:t>201215128</a:t>
            </a:r>
            <a:r>
              <a:rPr lang="zh-CN" altLang="en-US" sz="2400" dirty="0"/>
              <a:t>;姓名：陈冬;性别：男;所在系：</a:t>
            </a:r>
            <a:r>
              <a:rPr lang="en-US" altLang="zh-CN" sz="2400" dirty="0"/>
              <a:t>IS</a:t>
            </a:r>
            <a:r>
              <a:rPr lang="zh-CN" altLang="en-US" sz="2400" dirty="0"/>
              <a:t>;年龄：</a:t>
            </a:r>
            <a:r>
              <a:rPr lang="en-US" altLang="zh-CN" sz="2400" dirty="0"/>
              <a:t>18</a:t>
            </a:r>
            <a:r>
              <a:rPr lang="zh-CN" altLang="en-US" sz="2400" dirty="0"/>
              <a:t>岁</a:t>
            </a:r>
            <a:r>
              <a:rPr lang="en-US" altLang="zh-CN" sz="2400" dirty="0"/>
              <a:t>）</a:t>
            </a:r>
            <a:r>
              <a:rPr lang="zh-CN" altLang="en-US" sz="2400" dirty="0"/>
              <a:t>插入到</a:t>
            </a:r>
            <a:r>
              <a:rPr lang="en-US" altLang="zh-CN" sz="2400" dirty="0"/>
              <a:t>Student</a:t>
            </a:r>
            <a:r>
              <a:rPr lang="zh-CN" altLang="en-US" sz="2400" dirty="0"/>
              <a:t>表中。</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INSERT</a:t>
            </a:r>
            <a:endParaRPr lang="en-US" altLang="zh-CN" sz="2400" dirty="0"/>
          </a:p>
          <a:p>
            <a:pPr eaLnBrk="1" hangingPunct="1">
              <a:buNone/>
            </a:pPr>
            <a:r>
              <a:rPr lang="en-US" altLang="zh-CN" sz="2400" dirty="0"/>
              <a:t>    INTO  Student </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Sdept</a:t>
            </a:r>
            <a:r>
              <a:rPr lang="zh-CN" altLang="en-US" sz="2400" dirty="0"/>
              <a:t>,</a:t>
            </a:r>
            <a:r>
              <a:rPr lang="en-US" altLang="zh-CN" sz="2400" dirty="0"/>
              <a:t>Sage</a:t>
            </a:r>
            <a:r>
              <a:rPr lang="zh-CN" altLang="en-US" sz="2400" dirty="0"/>
              <a:t>)</a:t>
            </a:r>
            <a:endParaRPr lang="zh-CN" altLang="en-US" sz="2400" dirty="0"/>
          </a:p>
          <a:p>
            <a:pPr eaLnBrk="1" hangingPunct="1">
              <a:buNone/>
            </a:pPr>
            <a:r>
              <a:rPr lang="en-US" altLang="zh-CN" sz="2400" dirty="0"/>
              <a:t>    VALUES </a:t>
            </a:r>
            <a:r>
              <a:rPr lang="zh-CN" altLang="en-US" sz="2400" dirty="0"/>
              <a:t>(</a:t>
            </a:r>
            <a:r>
              <a:rPr lang="en-US" altLang="zh-CN" sz="2400" dirty="0"/>
              <a:t>'201215128'</a:t>
            </a:r>
            <a:r>
              <a:rPr lang="zh-CN" altLang="en-US" sz="2400" dirty="0"/>
              <a:t>,</a:t>
            </a:r>
            <a:r>
              <a:rPr lang="en-US" altLang="zh-CN" sz="2400" dirty="0"/>
              <a:t>'</a:t>
            </a:r>
            <a:r>
              <a:rPr lang="zh-CN" altLang="en-US" sz="2400" dirty="0"/>
              <a:t>陈冬</a:t>
            </a:r>
            <a:r>
              <a:rPr lang="en-US" altLang="zh-CN" sz="2400" dirty="0"/>
              <a:t>'</a:t>
            </a:r>
            <a:r>
              <a:rPr lang="zh-CN" altLang="en-US" sz="2400" dirty="0"/>
              <a:t>,</a:t>
            </a:r>
            <a:r>
              <a:rPr lang="en-US" altLang="zh-CN" sz="2400" dirty="0"/>
              <a:t>'</a:t>
            </a:r>
            <a:r>
              <a:rPr lang="zh-CN" altLang="en-US" sz="2400" dirty="0"/>
              <a:t>男</a:t>
            </a:r>
            <a:r>
              <a:rPr lang="en-US" altLang="zh-CN" sz="2400" dirty="0"/>
              <a:t>'</a:t>
            </a:r>
            <a:r>
              <a:rPr lang="zh-CN" altLang="en-US" sz="2400" dirty="0"/>
              <a:t>,</a:t>
            </a:r>
            <a:r>
              <a:rPr lang="en-US" altLang="zh-CN" sz="2400" dirty="0"/>
              <a:t>'IS'</a:t>
            </a:r>
            <a:r>
              <a:rPr lang="zh-CN" altLang="en-US" sz="2400" dirty="0"/>
              <a:t>,</a:t>
            </a:r>
            <a:r>
              <a:rPr lang="en-US" altLang="zh-CN" sz="2400" dirty="0"/>
              <a:t>18</a:t>
            </a:r>
            <a:r>
              <a:rPr lang="zh-CN" altLang="en-US" sz="2400" dirty="0"/>
              <a:t>);</a:t>
            </a:r>
            <a:endParaRPr lang="zh-CN" altLang="en-US" sz="2400" dirty="0"/>
          </a:p>
          <a:p>
            <a:pPr eaLnBrk="1" hangingPunct="1">
              <a:buNone/>
            </a:pPr>
            <a:endParaRPr lang="en-US" altLang="zh-C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ln/>
        </p:spPr>
        <p:txBody>
          <a:bodyPr vert="horz" wrap="square" lIns="91440" tIns="45720" rIns="91440" bIns="45720" anchor="ctr"/>
          <a:p>
            <a:pPr eaLnBrk="1" hangingPunct="1"/>
            <a:r>
              <a:rPr lang="en-US" altLang="zh-CN" sz="3600" dirty="0"/>
              <a:t>3.8 </a:t>
            </a:r>
            <a:r>
              <a:rPr lang="zh-CN" altLang="en-US" sz="3600" dirty="0"/>
              <a:t>小结</a:t>
            </a:r>
            <a:endParaRPr lang="zh-CN" altLang="en-US" sz="3600" dirty="0"/>
          </a:p>
        </p:txBody>
      </p:sp>
      <p:sp>
        <p:nvSpPr>
          <p:cNvPr id="83970" name="内容占位符 2"/>
          <p:cNvSpPr>
            <a:spLocks noGrp="1"/>
          </p:cNvSpPr>
          <p:nvPr>
            <p:ph idx="4294967295"/>
          </p:nvPr>
        </p:nvSpPr>
        <p:spPr>
          <a:xfrm>
            <a:off x="457200" y="1098550"/>
            <a:ext cx="8229600" cy="5670550"/>
          </a:xfrm>
          <a:ln/>
        </p:spPr>
        <p:txBody>
          <a:bodyPr vert="horz" wrap="square" lIns="91440" tIns="45720" rIns="91440" bIns="45720" anchor="t"/>
          <a:p>
            <a:pPr eaLnBrk="1" hangingPunct="1">
              <a:lnSpc>
                <a:spcPct val="120000"/>
              </a:lnSpc>
            </a:pPr>
            <a:r>
              <a:rPr lang="en-US" altLang="zh-CN" dirty="0"/>
              <a:t>SQL</a:t>
            </a:r>
            <a:r>
              <a:rPr lang="zh-CN" altLang="en-US" dirty="0"/>
              <a:t>可以分为数据定义、数据查询、数据更新、数据控制四大部分</a:t>
            </a:r>
            <a:endParaRPr lang="en-US" altLang="zh-CN" dirty="0"/>
          </a:p>
          <a:p>
            <a:pPr eaLnBrk="1" hangingPunct="1">
              <a:lnSpc>
                <a:spcPct val="120000"/>
              </a:lnSpc>
            </a:pPr>
            <a:r>
              <a:rPr lang="en-US" altLang="zh-CN" dirty="0"/>
              <a:t>SQL</a:t>
            </a:r>
            <a:r>
              <a:rPr lang="zh-CN" altLang="en-US" dirty="0"/>
              <a:t>是关系数据库语言的工业标准。大部分数据库管理系统产品都能支持</a:t>
            </a:r>
            <a:r>
              <a:rPr lang="en-US" altLang="zh-CN" dirty="0"/>
              <a:t>SQL92,</a:t>
            </a:r>
            <a:r>
              <a:rPr lang="zh-CN" altLang="en-US" dirty="0"/>
              <a:t>但是许多数据库系统只支持</a:t>
            </a:r>
            <a:r>
              <a:rPr lang="en-US" altLang="zh-CN" dirty="0"/>
              <a:t>SQL99</a:t>
            </a:r>
            <a:r>
              <a:rPr lang="zh-CN" altLang="en-US" dirty="0"/>
              <a:t>、</a:t>
            </a:r>
            <a:r>
              <a:rPr lang="en-US" altLang="zh-CN" dirty="0"/>
              <a:t>SQL2008</a:t>
            </a:r>
            <a:r>
              <a:rPr lang="zh-CN" altLang="en-US" dirty="0"/>
              <a:t>和</a:t>
            </a:r>
            <a:r>
              <a:rPr lang="en-US" altLang="zh-CN" dirty="0"/>
              <a:t>SQL2011</a:t>
            </a:r>
            <a:r>
              <a:rPr lang="zh-CN" altLang="en-US" dirty="0"/>
              <a:t>的部分特征，至今尚没有一个数据库系统能够完全支持</a:t>
            </a:r>
            <a:r>
              <a:rPr lang="en-US" altLang="zh-CN" dirty="0"/>
              <a:t>SQL99</a:t>
            </a:r>
            <a:r>
              <a:rPr lang="zh-CN" altLang="en-US" dirty="0"/>
              <a:t>以上的标准。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ln/>
        </p:spPr>
        <p:txBody>
          <a:bodyPr vert="horz" wrap="square" lIns="91440" tIns="45720" rIns="91440" bIns="45720" anchor="ctr"/>
          <a:p>
            <a:pPr eaLnBrk="1" hangingPunct="1"/>
            <a:r>
              <a:rPr lang="zh-CN" altLang="en-US" sz="3600" dirty="0"/>
              <a:t>插入元组（续）</a:t>
            </a:r>
            <a:endParaRPr lang="zh-CN" altLang="en-US" sz="3600" dirty="0"/>
          </a:p>
        </p:txBody>
      </p:sp>
      <p:sp>
        <p:nvSpPr>
          <p:cNvPr id="11266"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3.71] </a:t>
            </a:r>
            <a:r>
              <a:rPr lang="zh-CN" altLang="en-US" sz="2400" dirty="0"/>
              <a:t>插入一条选课记录</a:t>
            </a:r>
            <a:r>
              <a:rPr lang="en-US" altLang="zh-CN" sz="2400" dirty="0"/>
              <a:t>（ '200215128'</a:t>
            </a:r>
            <a:r>
              <a:rPr lang="zh-CN" altLang="en-US" sz="2400" dirty="0"/>
              <a:t>,</a:t>
            </a:r>
            <a:r>
              <a:rPr lang="en-US" altLang="zh-CN" sz="2400" dirty="0"/>
              <a:t>'1 '）</a:t>
            </a:r>
            <a:r>
              <a:rPr lang="zh-CN" altLang="en-US" sz="2400" dirty="0"/>
              <a:t>。</a:t>
            </a:r>
            <a:endParaRPr lang="zh-CN" altLang="en-US" sz="2400" dirty="0"/>
          </a:p>
          <a:p>
            <a:pPr eaLnBrk="1" hangingPunct="1">
              <a:buNone/>
            </a:pPr>
            <a:r>
              <a:rPr lang="zh-CN" altLang="en-US" sz="2400" dirty="0"/>
              <a:t>    </a:t>
            </a:r>
            <a:r>
              <a:rPr lang="en-US" altLang="zh-CN" sz="2400" dirty="0"/>
              <a:t>INSERT</a:t>
            </a:r>
            <a:endParaRPr lang="en-US" altLang="zh-CN" sz="2400" dirty="0"/>
          </a:p>
          <a:p>
            <a:pPr eaLnBrk="1" hangingPunct="1">
              <a:buNone/>
            </a:pPr>
            <a:r>
              <a:rPr lang="en-US" altLang="zh-CN" sz="2400" dirty="0"/>
              <a:t>    INTO SC</a:t>
            </a:r>
            <a:r>
              <a:rPr lang="zh-CN" altLang="en-US" sz="2400" dirty="0"/>
              <a:t>(</a:t>
            </a:r>
            <a:r>
              <a:rPr lang="en-US" altLang="zh-CN" sz="2400" dirty="0"/>
              <a:t>Sno</a:t>
            </a:r>
            <a:r>
              <a:rPr lang="zh-CN" altLang="en-US" sz="2400" dirty="0"/>
              <a:t>,</a:t>
            </a:r>
            <a:r>
              <a:rPr lang="en-US" altLang="zh-CN" sz="2400" dirty="0"/>
              <a:t>Cno</a:t>
            </a:r>
            <a:r>
              <a:rPr lang="zh-CN" altLang="en-US" sz="2400" dirty="0"/>
              <a:t>)</a:t>
            </a:r>
            <a:endParaRPr lang="zh-CN" altLang="en-US" sz="2400" dirty="0"/>
          </a:p>
          <a:p>
            <a:pPr eaLnBrk="1" hangingPunct="1">
              <a:buNone/>
            </a:pPr>
            <a:r>
              <a:rPr lang="en-US" altLang="zh-CN" sz="2400" dirty="0"/>
              <a:t>    VALUES </a:t>
            </a:r>
            <a:r>
              <a:rPr lang="zh-CN" altLang="en-US" sz="2400" dirty="0"/>
              <a:t>('</a:t>
            </a:r>
            <a:r>
              <a:rPr lang="en-US" altLang="zh-CN" sz="2400" dirty="0"/>
              <a:t>201215128 </a:t>
            </a:r>
            <a:r>
              <a:rPr lang="zh-CN" altLang="en-US" sz="2400" dirty="0"/>
              <a:t>',' </a:t>
            </a:r>
            <a:r>
              <a:rPr lang="en-US" altLang="zh-CN" sz="2400" dirty="0"/>
              <a:t>1 </a:t>
            </a:r>
            <a:r>
              <a:rPr lang="zh-CN" altLang="en-US" sz="2400" dirty="0"/>
              <a:t>');</a:t>
            </a:r>
            <a:endParaRPr lang="zh-CN" altLang="en-US" sz="2400" dirty="0"/>
          </a:p>
          <a:p>
            <a:pPr eaLnBrk="1" hangingPunct="1">
              <a:buNone/>
            </a:pPr>
            <a:r>
              <a:rPr lang="zh-CN" altLang="en-US" sz="2400" dirty="0"/>
              <a:t>   关系数据库管理系统将在新插入记录的</a:t>
            </a:r>
            <a:r>
              <a:rPr lang="en-US" altLang="zh-CN" sz="2400" dirty="0"/>
              <a:t>Grade</a:t>
            </a:r>
            <a:r>
              <a:rPr lang="zh-CN" altLang="en-US" sz="2400" dirty="0"/>
              <a:t>列上自动地</a:t>
            </a:r>
            <a:endParaRPr lang="en-US" altLang="zh-CN" sz="2400" dirty="0"/>
          </a:p>
          <a:p>
            <a:pPr eaLnBrk="1" hangingPunct="1">
              <a:buNone/>
            </a:pPr>
            <a:r>
              <a:rPr lang="en-US" altLang="zh-CN" sz="2400" dirty="0"/>
              <a:t>   </a:t>
            </a:r>
            <a:r>
              <a:rPr lang="zh-CN" altLang="en-US" sz="2400" dirty="0"/>
              <a:t>赋空值。</a:t>
            </a:r>
            <a:endParaRPr lang="zh-CN" altLang="en-US" sz="2400" dirty="0"/>
          </a:p>
          <a:p>
            <a:pPr eaLnBrk="1" hangingPunct="1">
              <a:buNone/>
            </a:pPr>
            <a:r>
              <a:rPr lang="zh-CN" altLang="en-US" sz="2400" dirty="0"/>
              <a:t>   或者：</a:t>
            </a:r>
            <a:endParaRPr lang="zh-CN" altLang="en-US" sz="2400" dirty="0"/>
          </a:p>
          <a:p>
            <a:pPr eaLnBrk="1" hangingPunct="1">
              <a:buNone/>
            </a:pPr>
            <a:r>
              <a:rPr lang="zh-CN" altLang="en-US" sz="2400" dirty="0"/>
              <a:t>    </a:t>
            </a:r>
            <a:r>
              <a:rPr lang="en-US" altLang="zh-CN" sz="2400" dirty="0"/>
              <a:t>INSERT</a:t>
            </a:r>
            <a:endParaRPr lang="en-US" altLang="zh-CN" sz="2400" dirty="0"/>
          </a:p>
          <a:p>
            <a:pPr eaLnBrk="1" hangingPunct="1">
              <a:buNone/>
            </a:pPr>
            <a:r>
              <a:rPr lang="en-US" altLang="zh-CN" sz="2400" dirty="0"/>
              <a:t>    INTO SC</a:t>
            </a:r>
            <a:endParaRPr lang="en-US" altLang="zh-CN" sz="2400" dirty="0"/>
          </a:p>
          <a:p>
            <a:pPr eaLnBrk="1" hangingPunct="1">
              <a:buNone/>
            </a:pPr>
            <a:r>
              <a:rPr lang="en-US" altLang="zh-CN" sz="2400" dirty="0"/>
              <a:t>    VALUES </a:t>
            </a:r>
            <a:r>
              <a:rPr lang="zh-CN" altLang="en-US" sz="2400" dirty="0"/>
              <a:t>(</a:t>
            </a:r>
            <a:r>
              <a:rPr lang="en-US" altLang="zh-CN" sz="2400" dirty="0"/>
              <a:t>' 201215128 '</a:t>
            </a:r>
            <a:r>
              <a:rPr lang="zh-CN" altLang="en-US" sz="2400" dirty="0"/>
              <a:t>,</a:t>
            </a:r>
            <a:r>
              <a:rPr lang="en-US" altLang="zh-CN" sz="2400" dirty="0"/>
              <a:t>' 1 '</a:t>
            </a:r>
            <a:r>
              <a:rPr lang="zh-CN" altLang="en-US" sz="2400" dirty="0"/>
              <a:t>,</a:t>
            </a:r>
            <a:r>
              <a:rPr lang="en-US" altLang="zh-CN" sz="2400" dirty="0"/>
              <a:t>NULL</a:t>
            </a:r>
            <a:r>
              <a:rPr lang="zh-CN" altLang="en-US" sz="2400" dirty="0"/>
              <a:t>);</a:t>
            </a:r>
            <a:endParaRPr lang="zh-CN" altLang="en-US" sz="2400"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10713</Words>
  <Application>WPS 演示</Application>
  <PresentationFormat>全屏显示(4:3)</PresentationFormat>
  <Paragraphs>837</Paragraphs>
  <Slides>80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80</vt:i4>
      </vt:variant>
    </vt:vector>
  </HeadingPairs>
  <TitlesOfParts>
    <vt:vector size="90" baseType="lpstr">
      <vt:lpstr>Arial</vt:lpstr>
      <vt:lpstr>宋体</vt:lpstr>
      <vt:lpstr>Wingdings</vt:lpstr>
      <vt:lpstr>Calibri</vt:lpstr>
      <vt:lpstr>黑体</vt:lpstr>
      <vt:lpstr>Times New Roman</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win</cp:lastModifiedBy>
  <cp:revision>79</cp:revision>
  <dcterms:created xsi:type="dcterms:W3CDTF">2014-10-23T05:15:22Z</dcterms:created>
  <dcterms:modified xsi:type="dcterms:W3CDTF">2019-02-23T14:10:33Z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