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390" r:id="rId4"/>
    <p:sldId id="474" r:id="rId5"/>
    <p:sldId id="391" r:id="rId6"/>
    <p:sldId id="392" r:id="rId7"/>
    <p:sldId id="393" r:id="rId8"/>
    <p:sldId id="502" r:id="rId9"/>
    <p:sldId id="475" r:id="rId10"/>
    <p:sldId id="394" r:id="rId11"/>
    <p:sldId id="482" r:id="rId12"/>
    <p:sldId id="483" r:id="rId13"/>
    <p:sldId id="396" r:id="rId14"/>
    <p:sldId id="485" r:id="rId15"/>
    <p:sldId id="484" r:id="rId16"/>
    <p:sldId id="397" r:id="rId17"/>
    <p:sldId id="398" r:id="rId18"/>
    <p:sldId id="399" r:id="rId19"/>
    <p:sldId id="486" r:id="rId20"/>
    <p:sldId id="487" r:id="rId21"/>
    <p:sldId id="488" r:id="rId22"/>
    <p:sldId id="489" r:id="rId23"/>
    <p:sldId id="491" r:id="rId25"/>
    <p:sldId id="492" r:id="rId26"/>
    <p:sldId id="401" r:id="rId27"/>
    <p:sldId id="402" r:id="rId28"/>
    <p:sldId id="403" r:id="rId29"/>
    <p:sldId id="404" r:id="rId30"/>
    <p:sldId id="406" r:id="rId31"/>
    <p:sldId id="493" r:id="rId32"/>
    <p:sldId id="473" r:id="rId33"/>
    <p:sldId id="494" r:id="rId34"/>
    <p:sldId id="407" r:id="rId35"/>
    <p:sldId id="408" r:id="rId36"/>
    <p:sldId id="409" r:id="rId37"/>
    <p:sldId id="410" r:id="rId38"/>
    <p:sldId id="411" r:id="rId39"/>
    <p:sldId id="412" r:id="rId40"/>
    <p:sldId id="413" r:id="rId41"/>
    <p:sldId id="505"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95" r:id="rId64"/>
    <p:sldId id="496" r:id="rId65"/>
    <p:sldId id="435" r:id="rId66"/>
    <p:sldId id="436" r:id="rId67"/>
    <p:sldId id="437" r:id="rId68"/>
    <p:sldId id="438" r:id="rId69"/>
    <p:sldId id="439" r:id="rId70"/>
    <p:sldId id="497" r:id="rId71"/>
    <p:sldId id="444" r:id="rId72"/>
    <p:sldId id="445" r:id="rId73"/>
    <p:sldId id="446" r:id="rId74"/>
    <p:sldId id="447" r:id="rId75"/>
    <p:sldId id="448" r:id="rId76"/>
    <p:sldId id="449" r:id="rId77"/>
    <p:sldId id="451" r:id="rId78"/>
    <p:sldId id="452" r:id="rId79"/>
    <p:sldId id="453" r:id="rId80"/>
    <p:sldId id="454" r:id="rId81"/>
    <p:sldId id="455" r:id="rId82"/>
    <p:sldId id="456" r:id="rId83"/>
    <p:sldId id="457" r:id="rId84"/>
    <p:sldId id="458" r:id="rId85"/>
    <p:sldId id="498" r:id="rId86"/>
    <p:sldId id="459" r:id="rId87"/>
    <p:sldId id="499" r:id="rId88"/>
    <p:sldId id="460" r:id="rId89"/>
    <p:sldId id="461" r:id="rId90"/>
    <p:sldId id="462" r:id="rId91"/>
    <p:sldId id="463" r:id="rId92"/>
    <p:sldId id="464" r:id="rId93"/>
    <p:sldId id="500" r:id="rId94"/>
    <p:sldId id="465" r:id="rId95"/>
    <p:sldId id="466" r:id="rId96"/>
    <p:sldId id="501" r:id="rId97"/>
    <p:sldId id="503" r:id="rId98"/>
    <p:sldId id="467" r:id="rId99"/>
    <p:sldId id="468" r:id="rId100"/>
    <p:sldId id="504" r:id="rId101"/>
    <p:sldId id="469" r:id="rId102"/>
    <p:sldId id="470" r:id="rId103"/>
    <p:sldId id="471" r:id="rId104"/>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0" d="100"/>
          <a:sy n="70" d="100"/>
        </p:scale>
        <p:origin x="-1386" y="84"/>
      </p:cViewPr>
      <p:guideLst>
        <p:guide orient="horz" pos="2142"/>
        <p:guide pos="2880"/>
      </p:guideLst>
    </p:cSldViewPr>
  </p:slideViewPr>
  <p:notesTextViewPr>
    <p:cViewPr>
      <p:scale>
        <a:sx n="100" d="100"/>
        <a:sy n="100" d="100"/>
      </p:scale>
      <p:origin x="0" y="0"/>
    </p:cViewPr>
  </p:notesTextViewPr>
  <p:sorterViewPr showFormatting="0">
    <p:cViewPr>
      <p:scale>
        <a:sx n="66" d="100"/>
        <a:sy n="66" d="100"/>
      </p:scale>
      <p:origin x="0" y="1038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xfrm>
            <a:off x="922338" y="747713"/>
            <a:ext cx="4987925" cy="3741737"/>
          </a:xfrm>
          <a:ln/>
        </p:spPr>
      </p:sp>
      <p:sp>
        <p:nvSpPr>
          <p:cNvPr id="25602" name="备注占位符 2"/>
          <p:cNvSpPr>
            <a:spLocks noGrp="1"/>
          </p:cNvSpPr>
          <p:nvPr>
            <p:ph type="body"/>
          </p:nvPr>
        </p:nvSpPr>
        <p:spPr>
          <a:ln/>
        </p:spPr>
        <p:txBody>
          <a:bodyPr wrap="square" lIns="91440" tIns="45720" rIns="91440" bIns="45720" anchor="ctr"/>
          <a:p>
            <a:pPr lvl="0"/>
            <a:endParaRPr lang="zh-CN" altLang="en-US" dirty="0"/>
          </a:p>
        </p:txBody>
      </p:sp>
      <p:sp>
        <p:nvSpPr>
          <p:cNvPr id="25603" name="灯片编号占位符 3"/>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6513"/>
            <a:ext cx="6019800" cy="62309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1" name="日期占位符 4"/>
          <p:cNvSpPr>
            <a:spLocks noGrp="1"/>
          </p:cNvSpPr>
          <p:nvPr>
            <p:ph type="dt" sz="half" idx="1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3"/>
          <a:srcRect l="1405" t="12910" r="2878" b="10757"/>
          <a:stretch>
            <a:fillRect/>
          </a:stretch>
        </p:blipFill>
        <p:spPr>
          <a:xfrm>
            <a:off x="-19050" y="838200"/>
            <a:ext cx="9158288" cy="5784850"/>
          </a:xfrm>
          <a:prstGeom prst="rect">
            <a:avLst/>
          </a:prstGeom>
          <a:noFill/>
          <a:ln w="9525">
            <a:noFill/>
          </a:ln>
        </p:spPr>
      </p:pic>
      <p:pic>
        <p:nvPicPr>
          <p:cNvPr id="1027" name="Picture 3" descr="图片2"/>
          <p:cNvPicPr>
            <a:picLocks noChangeAspect="1"/>
          </p:cNvPicPr>
          <p:nvPr userDrawn="1"/>
        </p:nvPicPr>
        <p:blipFill>
          <a:blip r:embed="rId14"/>
          <a:stretch>
            <a:fillRect/>
          </a:stretch>
        </p:blipFill>
        <p:spPr>
          <a:xfrm>
            <a:off x="-19050" y="6453188"/>
            <a:ext cx="9163050" cy="398462"/>
          </a:xfrm>
          <a:prstGeom prst="rect">
            <a:avLst/>
          </a:prstGeom>
          <a:noFill/>
          <a:ln w="9525">
            <a:noFill/>
          </a:ln>
        </p:spPr>
      </p:pic>
      <p:pic>
        <p:nvPicPr>
          <p:cNvPr id="1028" name="Picture 4" descr="图片2"/>
          <p:cNvPicPr>
            <a:picLocks noChangeAspect="1"/>
          </p:cNvPicPr>
          <p:nvPr userDrawn="1"/>
        </p:nvPicPr>
        <p:blipFill>
          <a:blip r:embed="rId14"/>
          <a:stretch>
            <a:fillRect/>
          </a:stretch>
        </p:blipFill>
        <p:spPr>
          <a:xfrm>
            <a:off x="-19050" y="-25400"/>
            <a:ext cx="9163050" cy="863600"/>
          </a:xfrm>
          <a:prstGeom prst="rect">
            <a:avLst/>
          </a:prstGeom>
          <a:noFill/>
          <a:ln w="9525">
            <a:noFill/>
          </a:ln>
        </p:spPr>
      </p:pic>
      <p:sp>
        <p:nvSpPr>
          <p:cNvPr id="1029" name="Rectangle 2"/>
          <p:cNvSpPr>
            <a:spLocks noGrp="1"/>
          </p:cNvSpPr>
          <p:nvPr>
            <p:ph type="title"/>
          </p:nvPr>
        </p:nvSpPr>
        <p:spPr>
          <a:xfrm>
            <a:off x="457200" y="-36512"/>
            <a:ext cx="8229600" cy="1135062"/>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4" name="Text Box 10"/>
          <p:cNvSpPr txBox="1">
            <a:spLocks noChangeArrowheads="1"/>
          </p:cNvSpPr>
          <p:nvPr/>
        </p:nvSpPr>
        <p:spPr bwMode="auto">
          <a:xfrm>
            <a:off x="5465763" y="6516688"/>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ln/>
        </p:spPr>
        <p:txBody>
          <a:bodyPr vert="horz" wrap="square" lIns="91440" tIns="45720" rIns="91440" bIns="45720" anchor="ctr"/>
          <a:p>
            <a:pPr eaLnBrk="1" hangingPunct="1"/>
            <a:endParaRPr lang="zh-CN" altLang="zh-CN" dirty="0"/>
          </a:p>
        </p:txBody>
      </p:sp>
      <p:sp>
        <p:nvSpPr>
          <p:cNvPr id="4098" name="副标题 2"/>
          <p:cNvSpPr>
            <a:spLocks noGrp="1"/>
          </p:cNvSpPr>
          <p:nvPr>
            <p:ph type="subTitle" idx="1"/>
          </p:nvPr>
        </p:nvSpPr>
        <p:spPr>
          <a:ln/>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4099"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4100" name="Rectangle 4"/>
          <p:cNvSpPr/>
          <p:nvPr/>
        </p:nvSpPr>
        <p:spPr>
          <a:xfrm>
            <a:off x="323850" y="836613"/>
            <a:ext cx="8208963" cy="3887787"/>
          </a:xfrm>
          <a:prstGeom prst="rect">
            <a:avLst/>
          </a:prstGeom>
          <a:noFill/>
          <a:ln w="9525">
            <a:noFill/>
          </a:ln>
        </p:spPr>
        <p:txBody>
          <a:bodyPr anchor="ctr"/>
          <a:p>
            <a:pPr algn="ct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第四章 数据库安全性</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p>
            <a:r>
              <a:rPr lang="en-US" altLang="zh-CN" sz="3600" dirty="0"/>
              <a:t>4.1.2  </a:t>
            </a:r>
            <a:r>
              <a:rPr lang="zh-CN" altLang="en-US" sz="3600" dirty="0"/>
              <a:t>安全标准简介</a:t>
            </a:r>
            <a:endParaRPr lang="zh-CN" altLang="en-US" sz="3600" dirty="0"/>
          </a:p>
        </p:txBody>
      </p:sp>
      <p:sp>
        <p:nvSpPr>
          <p:cNvPr id="13314" name="Rectangle 3"/>
          <p:cNvSpPr>
            <a:spLocks noGrp="1"/>
          </p:cNvSpPr>
          <p:nvPr>
            <p:ph idx="1"/>
          </p:nvPr>
        </p:nvSpPr>
        <p:spPr>
          <a:xfrm>
            <a:off x="457200" y="1285875"/>
            <a:ext cx="8362950" cy="5095875"/>
          </a:xfrm>
          <a:ln/>
        </p:spPr>
        <p:txBody>
          <a:bodyPr vert="horz" wrap="square" lIns="91440" tIns="45720" rIns="91440" bIns="45720" anchor="t"/>
          <a:p>
            <a:pPr>
              <a:lnSpc>
                <a:spcPct val="130000"/>
              </a:lnSpc>
            </a:pPr>
            <a:r>
              <a:rPr lang="en-US" altLang="zh-CN" dirty="0"/>
              <a:t>1985</a:t>
            </a:r>
            <a:r>
              <a:rPr lang="zh-CN" altLang="en-US" dirty="0"/>
              <a:t>年美国国防部（</a:t>
            </a:r>
            <a:r>
              <a:rPr lang="en-US" altLang="zh-CN" dirty="0"/>
              <a:t>DoD</a:t>
            </a:r>
            <a:r>
              <a:rPr lang="zh-CN" altLang="en-US" dirty="0"/>
              <a:t>）正式颁布</a:t>
            </a:r>
            <a:r>
              <a:rPr lang="en-US" altLang="zh-CN" dirty="0"/>
              <a:t>《DoD</a:t>
            </a:r>
            <a:r>
              <a:rPr lang="zh-CN" altLang="en-US" dirty="0"/>
              <a:t>可信计算机系统评估准则</a:t>
            </a:r>
            <a:r>
              <a:rPr lang="en-US" altLang="zh-CN" dirty="0"/>
              <a:t>》</a:t>
            </a:r>
            <a:r>
              <a:rPr lang="zh-CN" altLang="en-US" dirty="0"/>
              <a:t>（简称</a:t>
            </a:r>
            <a:r>
              <a:rPr lang="en-US" altLang="zh-CN" dirty="0"/>
              <a:t>TCSEC</a:t>
            </a:r>
            <a:r>
              <a:rPr lang="zh-CN" altLang="en-US" dirty="0"/>
              <a:t>或</a:t>
            </a:r>
            <a:r>
              <a:rPr lang="en-US" altLang="zh-CN" dirty="0"/>
              <a:t>DoD85</a:t>
            </a:r>
            <a:r>
              <a:rPr lang="zh-CN" altLang="en-US" dirty="0"/>
              <a:t>）</a:t>
            </a:r>
            <a:endParaRPr lang="zh-CN" altLang="en-US" dirty="0"/>
          </a:p>
          <a:p>
            <a:pPr>
              <a:lnSpc>
                <a:spcPct val="130000"/>
              </a:lnSpc>
            </a:pPr>
            <a:r>
              <a:rPr lang="zh-CN" altLang="en-US" dirty="0"/>
              <a:t>不同国家建立在</a:t>
            </a:r>
            <a:r>
              <a:rPr lang="en-US" altLang="zh-CN" dirty="0"/>
              <a:t>TCSEC</a:t>
            </a:r>
            <a:r>
              <a:rPr lang="zh-CN" altLang="en-US" dirty="0"/>
              <a:t>概念上的评估准则</a:t>
            </a:r>
            <a:endParaRPr lang="zh-CN" altLang="en-US" dirty="0"/>
          </a:p>
          <a:p>
            <a:pPr lvl="1">
              <a:lnSpc>
                <a:spcPct val="130000"/>
              </a:lnSpc>
            </a:pPr>
            <a:r>
              <a:rPr lang="zh-CN" altLang="en-US" dirty="0"/>
              <a:t>欧洲的信息技术安全评估准则（</a:t>
            </a:r>
            <a:r>
              <a:rPr lang="en-US" altLang="zh-CN" dirty="0"/>
              <a:t>ITSEC</a:t>
            </a:r>
            <a:r>
              <a:rPr lang="zh-CN" altLang="en-US" dirty="0"/>
              <a:t>）</a:t>
            </a:r>
            <a:endParaRPr lang="zh-CN" altLang="en-US" dirty="0"/>
          </a:p>
          <a:p>
            <a:pPr lvl="1">
              <a:lnSpc>
                <a:spcPct val="130000"/>
              </a:lnSpc>
            </a:pPr>
            <a:r>
              <a:rPr lang="zh-CN" altLang="en-US" dirty="0"/>
              <a:t>加拿大的可信计算机产品评估准则（</a:t>
            </a:r>
            <a:r>
              <a:rPr lang="en-US" altLang="zh-CN" dirty="0"/>
              <a:t>CTCPEC</a:t>
            </a:r>
            <a:r>
              <a:rPr lang="zh-CN" altLang="en-US" dirty="0"/>
              <a:t>） </a:t>
            </a:r>
            <a:endParaRPr lang="zh-CN" altLang="en-US" dirty="0"/>
          </a:p>
          <a:p>
            <a:pPr lvl="1">
              <a:lnSpc>
                <a:spcPct val="130000"/>
              </a:lnSpc>
            </a:pPr>
            <a:r>
              <a:rPr lang="zh-CN" altLang="en-US" dirty="0"/>
              <a:t>美国的信息技术安全联邦标准（</a:t>
            </a:r>
            <a:r>
              <a:rPr lang="en-US" altLang="zh-CN" dirty="0"/>
              <a:t>FC</a:t>
            </a:r>
            <a:r>
              <a:rPr lang="zh-CN" altLang="en-US" dirty="0"/>
              <a:t>）</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6498" name="Rectangle 2"/>
          <p:cNvSpPr>
            <a:spLocks noGrp="1"/>
          </p:cNvSpPr>
          <p:nvPr>
            <p:ph type="title"/>
          </p:nvPr>
        </p:nvSpPr>
        <p:spPr>
          <a:ln/>
        </p:spPr>
        <p:txBody>
          <a:bodyPr vert="horz" wrap="square" lIns="91440" tIns="45720" rIns="91440" bIns="45720" anchor="ctr"/>
          <a:p>
            <a:pPr eaLnBrk="1" hangingPunct="1"/>
            <a:r>
              <a:rPr lang="en-US" altLang="zh-CN" sz="3600" dirty="0"/>
              <a:t>4.7 </a:t>
            </a:r>
            <a:r>
              <a:rPr lang="zh-CN" altLang="en-US" sz="3600" dirty="0"/>
              <a:t>小结</a:t>
            </a:r>
            <a:endParaRPr lang="zh-CN" altLang="en-US" sz="3600" dirty="0"/>
          </a:p>
        </p:txBody>
      </p:sp>
      <p:sp>
        <p:nvSpPr>
          <p:cNvPr id="106499" name="Rectangle 3"/>
          <p:cNvSpPr>
            <a:spLocks noGrp="1"/>
          </p:cNvSpPr>
          <p:nvPr>
            <p:ph type="body"/>
          </p:nvPr>
        </p:nvSpPr>
        <p:spPr>
          <a:xfrm>
            <a:off x="684213" y="1268413"/>
            <a:ext cx="7642225" cy="4854575"/>
          </a:xfrm>
          <a:ln/>
        </p:spPr>
        <p:txBody>
          <a:bodyPr vert="horz" wrap="square" lIns="91440" tIns="45720" rIns="91440" bIns="45720" anchor="t"/>
          <a:p>
            <a:pPr eaLnBrk="1" hangingPunct="1">
              <a:lnSpc>
                <a:spcPct val="160000"/>
              </a:lnSpc>
              <a:spcBef>
                <a:spcPct val="80000"/>
              </a:spcBef>
            </a:pPr>
            <a:r>
              <a:rPr lang="zh-CN" altLang="en-US" dirty="0"/>
              <a:t>数据的共享日益加强，数据的安全保密越来越重要。</a:t>
            </a:r>
            <a:endParaRPr lang="en-US" altLang="zh-CN" dirty="0"/>
          </a:p>
          <a:p>
            <a:pPr eaLnBrk="1" hangingPunct="1">
              <a:lnSpc>
                <a:spcPct val="160000"/>
              </a:lnSpc>
              <a:spcBef>
                <a:spcPct val="80000"/>
              </a:spcBef>
            </a:pPr>
            <a:r>
              <a:rPr lang="zh-CN" altLang="en-US" dirty="0"/>
              <a:t>数据库管理系统是管理数据的核心，因而其自身必须具有一整套完整而有效的安全性机制。</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7522" name="Rectangle 2"/>
          <p:cNvSpPr>
            <a:spLocks noGrp="1"/>
          </p:cNvSpPr>
          <p:nvPr>
            <p:ph type="title"/>
          </p:nvPr>
        </p:nvSpPr>
        <p:spPr>
          <a:ln/>
        </p:spPr>
        <p:txBody>
          <a:bodyPr vert="horz" wrap="square" lIns="91440" tIns="45720" rIns="91440" bIns="45720" anchor="ctr"/>
          <a:p>
            <a:pPr eaLnBrk="1" hangingPunct="1"/>
            <a:r>
              <a:rPr lang="zh-CN" altLang="en-US" sz="3600" dirty="0"/>
              <a:t>小结（续）</a:t>
            </a:r>
            <a:endParaRPr lang="zh-CN" altLang="en-US" sz="3600" dirty="0"/>
          </a:p>
        </p:txBody>
      </p:sp>
      <p:sp>
        <p:nvSpPr>
          <p:cNvPr id="107523" name="Rectangle 3"/>
          <p:cNvSpPr>
            <a:spLocks noGrp="1"/>
          </p:cNvSpPr>
          <p:nvPr>
            <p:ph type="body"/>
          </p:nvPr>
        </p:nvSpPr>
        <p:spPr>
          <a:xfrm>
            <a:off x="395288" y="1343025"/>
            <a:ext cx="8208962" cy="4678363"/>
          </a:xfrm>
          <a:ln/>
        </p:spPr>
        <p:txBody>
          <a:bodyPr vert="horz" wrap="square" lIns="91440" tIns="45720" rIns="91440" bIns="45720" anchor="t"/>
          <a:p>
            <a:pPr eaLnBrk="1" hangingPunct="1">
              <a:lnSpc>
                <a:spcPct val="150000"/>
              </a:lnSpc>
            </a:pPr>
            <a:r>
              <a:rPr lang="zh-CN" altLang="en-US" dirty="0"/>
              <a:t>实现数据库系统安全性的技术和方法</a:t>
            </a:r>
            <a:endParaRPr lang="zh-CN" altLang="en-US" dirty="0"/>
          </a:p>
          <a:p>
            <a:pPr lvl="1" eaLnBrk="1" hangingPunct="1">
              <a:lnSpc>
                <a:spcPct val="150000"/>
              </a:lnSpc>
            </a:pPr>
            <a:r>
              <a:rPr lang="zh-CN" altLang="en-US" dirty="0"/>
              <a:t>用户身份鉴别</a:t>
            </a:r>
            <a:endParaRPr lang="zh-CN" altLang="en-US" dirty="0"/>
          </a:p>
          <a:p>
            <a:pPr lvl="1" eaLnBrk="1" hangingPunct="1">
              <a:lnSpc>
                <a:spcPct val="150000"/>
              </a:lnSpc>
            </a:pPr>
            <a:r>
              <a:rPr lang="zh-CN" altLang="en-US" dirty="0"/>
              <a:t>存取控制技术：自主存取控制和强制存取控制</a:t>
            </a:r>
            <a:endParaRPr lang="zh-CN" altLang="en-US" dirty="0"/>
          </a:p>
          <a:p>
            <a:pPr lvl="1" eaLnBrk="1" hangingPunct="1">
              <a:lnSpc>
                <a:spcPct val="150000"/>
              </a:lnSpc>
            </a:pPr>
            <a:r>
              <a:rPr lang="zh-CN" altLang="en-US" dirty="0"/>
              <a:t>视图技术</a:t>
            </a:r>
            <a:endParaRPr lang="zh-CN" altLang="en-US" dirty="0"/>
          </a:p>
          <a:p>
            <a:pPr lvl="1" eaLnBrk="1" hangingPunct="1">
              <a:lnSpc>
                <a:spcPct val="150000"/>
              </a:lnSpc>
            </a:pPr>
            <a:r>
              <a:rPr lang="zh-CN" altLang="en-US" dirty="0"/>
              <a:t>审计技术</a:t>
            </a:r>
            <a:endParaRPr lang="en-US" altLang="zh-CN" dirty="0"/>
          </a:p>
          <a:p>
            <a:pPr lvl="1" eaLnBrk="1" hangingPunct="1">
              <a:lnSpc>
                <a:spcPct val="150000"/>
              </a:lnSpc>
            </a:pPr>
            <a:r>
              <a:rPr lang="zh-CN" altLang="en-US" dirty="0"/>
              <a:t>数据加密存储和加密传输</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r>
              <a:rPr lang="zh-CN" altLang="en-US" sz="3600" dirty="0"/>
              <a:t>安全标准简介（续）</a:t>
            </a:r>
            <a:endParaRPr lang="zh-CN" altLang="en-US" sz="3600" dirty="0"/>
          </a:p>
        </p:txBody>
      </p:sp>
      <p:sp>
        <p:nvSpPr>
          <p:cNvPr id="14338" name="Rectangle 3"/>
          <p:cNvSpPr>
            <a:spLocks noGrp="1"/>
          </p:cNvSpPr>
          <p:nvPr>
            <p:ph idx="1"/>
          </p:nvPr>
        </p:nvSpPr>
        <p:spPr>
          <a:xfrm>
            <a:off x="457200" y="1098550"/>
            <a:ext cx="8229600" cy="4994275"/>
          </a:xfrm>
          <a:ln/>
        </p:spPr>
        <p:txBody>
          <a:bodyPr vert="horz" wrap="square" lIns="91440" tIns="45720" rIns="91440" bIns="45720" anchor="t"/>
          <a:p>
            <a:pPr>
              <a:lnSpc>
                <a:spcPct val="120000"/>
              </a:lnSpc>
              <a:spcBef>
                <a:spcPct val="0"/>
              </a:spcBef>
            </a:pPr>
            <a:r>
              <a:rPr lang="en-US" altLang="zh-CN" dirty="0"/>
              <a:t>1993</a:t>
            </a:r>
            <a:r>
              <a:rPr lang="zh-CN" altLang="en-US" dirty="0"/>
              <a:t>年，</a:t>
            </a:r>
            <a:r>
              <a:rPr lang="en-US" altLang="zh-CN" dirty="0"/>
              <a:t>CTCPEC</a:t>
            </a:r>
            <a:r>
              <a:rPr lang="zh-CN" altLang="en-US" dirty="0"/>
              <a:t>、</a:t>
            </a:r>
            <a:r>
              <a:rPr lang="en-US" altLang="zh-CN" dirty="0"/>
              <a:t>FC</a:t>
            </a:r>
            <a:r>
              <a:rPr lang="zh-CN" altLang="en-US" dirty="0"/>
              <a:t>、</a:t>
            </a:r>
            <a:r>
              <a:rPr lang="en-US" altLang="zh-CN" dirty="0"/>
              <a:t>TCSEC</a:t>
            </a:r>
            <a:r>
              <a:rPr lang="zh-CN" altLang="en-US" dirty="0"/>
              <a:t>和</a:t>
            </a:r>
            <a:r>
              <a:rPr lang="en-US" altLang="zh-CN" dirty="0"/>
              <a:t>ITSEC</a:t>
            </a:r>
            <a:r>
              <a:rPr lang="zh-CN" altLang="en-US" dirty="0"/>
              <a:t>联合行动，解决原标准中概念和技术上的差异，称为</a:t>
            </a:r>
            <a:r>
              <a:rPr lang="en-US" altLang="zh-CN" dirty="0"/>
              <a:t>CC</a:t>
            </a:r>
            <a:r>
              <a:rPr lang="zh-CN" altLang="en-US" dirty="0"/>
              <a:t>（</a:t>
            </a:r>
            <a:r>
              <a:rPr lang="en-US" altLang="zh-CN" dirty="0"/>
              <a:t>Common Criteria</a:t>
            </a:r>
            <a:r>
              <a:rPr lang="zh-CN" altLang="en-US" dirty="0"/>
              <a:t>）项目</a:t>
            </a:r>
            <a:endParaRPr lang="zh-CN" altLang="en-US" dirty="0"/>
          </a:p>
          <a:p>
            <a:pPr>
              <a:lnSpc>
                <a:spcPct val="150000"/>
              </a:lnSpc>
              <a:spcBef>
                <a:spcPct val="0"/>
              </a:spcBef>
            </a:pPr>
            <a:r>
              <a:rPr lang="en-US" altLang="zh-CN" dirty="0"/>
              <a:t>1999</a:t>
            </a:r>
            <a:r>
              <a:rPr lang="zh-CN" altLang="en-US" dirty="0"/>
              <a:t>年  </a:t>
            </a:r>
            <a:r>
              <a:rPr lang="en-US" altLang="zh-CN" dirty="0"/>
              <a:t>CC V2.1</a:t>
            </a:r>
            <a:r>
              <a:rPr lang="zh-CN" altLang="en-US" dirty="0"/>
              <a:t>版被</a:t>
            </a:r>
            <a:r>
              <a:rPr lang="en-US" altLang="zh-CN" dirty="0"/>
              <a:t>ISO</a:t>
            </a:r>
            <a:r>
              <a:rPr lang="zh-CN" altLang="en-US" dirty="0"/>
              <a:t>采用为国际标准</a:t>
            </a:r>
            <a:endParaRPr lang="zh-CN" altLang="en-US" dirty="0"/>
          </a:p>
          <a:p>
            <a:pPr>
              <a:lnSpc>
                <a:spcPct val="120000"/>
              </a:lnSpc>
              <a:spcBef>
                <a:spcPct val="0"/>
              </a:spcBef>
              <a:buNone/>
            </a:pPr>
            <a:r>
              <a:rPr lang="zh-CN" altLang="en-US" dirty="0"/>
              <a:t>     </a:t>
            </a:r>
            <a:r>
              <a:rPr lang="en-US" altLang="zh-CN" dirty="0"/>
              <a:t>2001</a:t>
            </a:r>
            <a:r>
              <a:rPr lang="zh-CN" altLang="en-US" dirty="0"/>
              <a:t>年  </a:t>
            </a:r>
            <a:r>
              <a:rPr lang="en-US" altLang="zh-CN" dirty="0"/>
              <a:t>CC V2.1</a:t>
            </a:r>
            <a:r>
              <a:rPr lang="zh-CN" altLang="en-US" dirty="0"/>
              <a:t>版被我国采用为国家标准</a:t>
            </a:r>
            <a:endParaRPr lang="zh-CN" altLang="en-US" dirty="0"/>
          </a:p>
          <a:p>
            <a:pPr>
              <a:lnSpc>
                <a:spcPct val="120000"/>
              </a:lnSpc>
              <a:spcBef>
                <a:spcPct val="0"/>
              </a:spcBef>
            </a:pPr>
            <a:r>
              <a:rPr lang="zh-CN" altLang="en-US" dirty="0"/>
              <a:t>目前</a:t>
            </a:r>
            <a:r>
              <a:rPr lang="en-US" altLang="zh-CN" dirty="0"/>
              <a:t>CC</a:t>
            </a:r>
            <a:r>
              <a:rPr lang="zh-CN" altLang="en-US" dirty="0"/>
              <a:t>已基本取代了</a:t>
            </a:r>
            <a:r>
              <a:rPr lang="en-US" altLang="zh-CN" dirty="0"/>
              <a:t>TCSEC</a:t>
            </a:r>
            <a:r>
              <a:rPr lang="zh-CN" altLang="en-US" dirty="0"/>
              <a:t>，成为评估信息产品安全性的主要标准。</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5362" name="Rectangle 2"/>
          <p:cNvSpPr>
            <a:spLocks noGrp="1"/>
          </p:cNvSpPr>
          <p:nvPr>
            <p:ph type="title"/>
          </p:nvPr>
        </p:nvSpPr>
        <p:spPr>
          <a:ln/>
        </p:spPr>
        <p:txBody>
          <a:bodyPr vert="horz" wrap="square" lIns="91440" tIns="45720" rIns="91440" bIns="45720" anchor="ctr"/>
          <a:p>
            <a:pPr eaLnBrk="1" hangingPunct="1"/>
            <a:r>
              <a:rPr lang="zh-CN" altLang="en-US" sz="3600" dirty="0"/>
              <a:t>安全标准简介（续）</a:t>
            </a:r>
            <a:endParaRPr lang="zh-CN" altLang="en-US" sz="3600" dirty="0"/>
          </a:p>
        </p:txBody>
      </p:sp>
      <p:pic>
        <p:nvPicPr>
          <p:cNvPr id="15363" name="Picture 4" descr="41"/>
          <p:cNvPicPr>
            <a:picLocks noChangeAspect="1"/>
          </p:cNvPicPr>
          <p:nvPr/>
        </p:nvPicPr>
        <p:blipFill>
          <a:blip r:embed="rId1"/>
          <a:stretch>
            <a:fillRect/>
          </a:stretch>
        </p:blipFill>
        <p:spPr>
          <a:xfrm>
            <a:off x="477838" y="1241425"/>
            <a:ext cx="8380412" cy="4187825"/>
          </a:xfrm>
          <a:prstGeom prst="rect">
            <a:avLst/>
          </a:prstGeom>
          <a:noFill/>
          <a:ln w="9525">
            <a:noFill/>
          </a:ln>
        </p:spPr>
      </p:pic>
      <p:sp>
        <p:nvSpPr>
          <p:cNvPr id="15364" name="Rectangle 5"/>
          <p:cNvSpPr/>
          <p:nvPr/>
        </p:nvSpPr>
        <p:spPr>
          <a:xfrm>
            <a:off x="2771775" y="5659438"/>
            <a:ext cx="2798763" cy="369887"/>
          </a:xfrm>
          <a:prstGeom prst="rect">
            <a:avLst/>
          </a:prstGeom>
          <a:noFill/>
          <a:ln w="9525">
            <a:noFill/>
          </a:ln>
        </p:spPr>
        <p:txBody>
          <a:bodyPr wrap="none" anchor="ctr">
            <a:spAutoFit/>
          </a:bodyPr>
          <a:p>
            <a:r>
              <a:rPr lang="zh-CN" altLang="en-US" b="1" dirty="0">
                <a:latin typeface="Times New Roman" panose="02020603050405020304" pitchFamily="18" charset="0"/>
                <a:ea typeface="宋体" panose="02010600030101010101" pitchFamily="2" charset="-122"/>
              </a:rPr>
              <a:t>信息安全标准的发展历史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6386" name="Rectangle 2"/>
          <p:cNvSpPr>
            <a:spLocks noGrp="1"/>
          </p:cNvSpPr>
          <p:nvPr>
            <p:ph type="title"/>
          </p:nvPr>
        </p:nvSpPr>
        <p:spPr>
          <a:ln/>
        </p:spPr>
        <p:txBody>
          <a:bodyPr vert="horz" wrap="square" lIns="91440" tIns="45720" rIns="91440" bIns="45720" anchor="ctr"/>
          <a:p>
            <a:pPr eaLnBrk="1" hangingPunct="1"/>
            <a:r>
              <a:rPr lang="zh-CN" altLang="en-US" sz="3600" dirty="0"/>
              <a:t>安全标准简介（续）</a:t>
            </a:r>
            <a:endParaRPr lang="zh-CN" altLang="en-US" sz="3600" dirty="0"/>
          </a:p>
        </p:txBody>
      </p:sp>
      <p:sp>
        <p:nvSpPr>
          <p:cNvPr id="16387" name="Rectangle 3"/>
          <p:cNvSpPr>
            <a:spLocks noGrp="1"/>
          </p:cNvSpPr>
          <p:nvPr>
            <p:ph type="body"/>
          </p:nvPr>
        </p:nvSpPr>
        <p:spPr>
          <a:ln/>
        </p:spPr>
        <p:txBody>
          <a:bodyPr vert="horz" wrap="square" lIns="91440" tIns="45720" rIns="91440" bIns="45720" anchor="t"/>
          <a:p>
            <a:pPr eaLnBrk="1" hangingPunct="1">
              <a:lnSpc>
                <a:spcPct val="160000"/>
              </a:lnSpc>
            </a:pPr>
            <a:r>
              <a:rPr lang="en-US" altLang="zh-CN" dirty="0"/>
              <a:t>TCSEC</a:t>
            </a:r>
            <a:r>
              <a:rPr lang="zh-CN" altLang="en-US" dirty="0"/>
              <a:t>标准</a:t>
            </a:r>
            <a:endParaRPr lang="zh-CN" altLang="en-US" dirty="0"/>
          </a:p>
          <a:p>
            <a:pPr eaLnBrk="1" hangingPunct="1">
              <a:lnSpc>
                <a:spcPct val="160000"/>
              </a:lnSpc>
            </a:pPr>
            <a:endParaRPr lang="zh-CN" altLang="en-US" dirty="0"/>
          </a:p>
          <a:p>
            <a:pPr eaLnBrk="1" hangingPunct="1">
              <a:lnSpc>
                <a:spcPct val="160000"/>
              </a:lnSpc>
            </a:pPr>
            <a:r>
              <a:rPr lang="en-US" altLang="zh-CN" dirty="0"/>
              <a:t>CC</a:t>
            </a:r>
            <a:r>
              <a:rPr lang="zh-CN" altLang="en-US" dirty="0"/>
              <a:t>标准</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179388" y="0"/>
            <a:ext cx="8229600" cy="836613"/>
          </a:xfrm>
          <a:ln/>
        </p:spPr>
        <p:txBody>
          <a:bodyPr vert="horz" wrap="square" lIns="91440" tIns="45720" rIns="91440" bIns="45720" anchor="ctr"/>
          <a:p>
            <a:pPr eaLnBrk="1" hangingPunct="1">
              <a:lnSpc>
                <a:spcPct val="160000"/>
              </a:lnSpc>
            </a:pPr>
            <a:r>
              <a:rPr lang="en-US" altLang="zh-CN" sz="3600" dirty="0"/>
              <a:t>TCSEC</a:t>
            </a:r>
            <a:r>
              <a:rPr lang="zh-CN" altLang="en-US" sz="3600" dirty="0"/>
              <a:t>标准</a:t>
            </a:r>
            <a:endParaRPr lang="zh-CN" altLang="en-US" sz="3600" dirty="0"/>
          </a:p>
        </p:txBody>
      </p:sp>
      <p:sp>
        <p:nvSpPr>
          <p:cNvPr id="17410" name="Rectangle 3"/>
          <p:cNvSpPr>
            <a:spLocks noGrp="1"/>
          </p:cNvSpPr>
          <p:nvPr>
            <p:ph idx="1"/>
          </p:nvPr>
        </p:nvSpPr>
        <p:spPr>
          <a:ln/>
        </p:spPr>
        <p:txBody>
          <a:bodyPr vert="horz" wrap="square" lIns="91440" tIns="45720" rIns="91440" bIns="45720" anchor="t"/>
          <a:p>
            <a:pPr>
              <a:lnSpc>
                <a:spcPct val="120000"/>
              </a:lnSpc>
            </a:pPr>
            <a:r>
              <a:rPr lang="en-US" altLang="zh-CN" dirty="0"/>
              <a:t>1991</a:t>
            </a:r>
            <a:r>
              <a:rPr lang="zh-CN" altLang="en-US" dirty="0"/>
              <a:t>年</a:t>
            </a:r>
            <a:r>
              <a:rPr lang="en-US" altLang="zh-CN" dirty="0"/>
              <a:t>4</a:t>
            </a:r>
            <a:r>
              <a:rPr lang="zh-CN" altLang="en-US" dirty="0"/>
              <a:t>月美国</a:t>
            </a:r>
            <a:r>
              <a:rPr lang="en-US" altLang="zh-CN" dirty="0"/>
              <a:t>NCSC</a:t>
            </a:r>
            <a:r>
              <a:rPr lang="zh-CN" altLang="en-US" dirty="0"/>
              <a:t>（国家计算机安全中心）颁布了</a:t>
            </a:r>
            <a:r>
              <a:rPr lang="en-US" altLang="zh-CN" dirty="0"/>
              <a:t>《</a:t>
            </a:r>
            <a:r>
              <a:rPr lang="zh-CN" altLang="en-US" dirty="0"/>
              <a:t>可信计算机系统评估标准关于可信数据库系统的解释</a:t>
            </a:r>
            <a:r>
              <a:rPr lang="en-US" altLang="zh-CN" dirty="0"/>
              <a:t>》</a:t>
            </a:r>
            <a:r>
              <a:rPr lang="zh-CN" altLang="en-US" dirty="0"/>
              <a:t>（ </a:t>
            </a:r>
            <a:r>
              <a:rPr lang="en-US" altLang="zh-CN" dirty="0"/>
              <a:t>Trusted Database Interpretation </a:t>
            </a:r>
            <a:r>
              <a:rPr lang="zh-CN" altLang="en-US" dirty="0"/>
              <a:t>简称</a:t>
            </a:r>
            <a:r>
              <a:rPr lang="en-US" altLang="zh-CN" dirty="0">
                <a:solidFill>
                  <a:srgbClr val="FF00FF"/>
                </a:solidFill>
              </a:rPr>
              <a:t>TDI</a:t>
            </a:r>
            <a:r>
              <a:rPr lang="zh-CN" altLang="en-US" dirty="0"/>
              <a:t>）</a:t>
            </a:r>
            <a:endParaRPr lang="zh-CN" altLang="en-US" dirty="0"/>
          </a:p>
          <a:p>
            <a:pPr lvl="1">
              <a:lnSpc>
                <a:spcPct val="120000"/>
              </a:lnSpc>
            </a:pPr>
            <a:r>
              <a:rPr lang="en-US" altLang="zh-CN" dirty="0"/>
              <a:t>TDI</a:t>
            </a:r>
            <a:r>
              <a:rPr lang="zh-CN" altLang="en-US" dirty="0"/>
              <a:t>又称紫皮书。它将</a:t>
            </a:r>
            <a:r>
              <a:rPr lang="en-US" altLang="zh-CN" dirty="0"/>
              <a:t>TCSEC</a:t>
            </a:r>
            <a:r>
              <a:rPr lang="zh-CN" altLang="en-US" dirty="0"/>
              <a:t>扩展到数据库管理系统</a:t>
            </a:r>
            <a:endParaRPr lang="zh-CN" altLang="en-US" dirty="0"/>
          </a:p>
          <a:p>
            <a:pPr lvl="1">
              <a:lnSpc>
                <a:spcPct val="120000"/>
              </a:lnSpc>
            </a:pPr>
            <a:r>
              <a:rPr lang="en-US" altLang="zh-CN" dirty="0"/>
              <a:t>TDI</a:t>
            </a:r>
            <a:r>
              <a:rPr lang="zh-CN" altLang="en-US" dirty="0"/>
              <a:t>中定义了数据库管理系统的设计与实现中需满足和用以进行安全性级别评估的标准</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8434" name="Rectangle 2"/>
          <p:cNvSpPr>
            <a:spLocks noGrp="1"/>
          </p:cNvSpPr>
          <p:nvPr>
            <p:ph type="title"/>
          </p:nvPr>
        </p:nvSpPr>
        <p:spPr>
          <a:ln/>
        </p:spPr>
        <p:txBody>
          <a:bodyPr vert="horz" wrap="square" lIns="91440" tIns="45720" rIns="91440" bIns="45720" anchor="ctr"/>
          <a:p>
            <a:pPr eaLnBrk="1" hangingPunct="1"/>
            <a:r>
              <a:rPr lang="en-US" altLang="zh-CN" sz="3600" dirty="0"/>
              <a:t>TCSEC</a:t>
            </a:r>
            <a:r>
              <a:rPr lang="zh-CN" altLang="en-US" sz="3600" dirty="0"/>
              <a:t>标准（续）</a:t>
            </a:r>
            <a:endParaRPr lang="zh-CN" altLang="en-US" sz="3600" dirty="0"/>
          </a:p>
        </p:txBody>
      </p:sp>
      <p:sp>
        <p:nvSpPr>
          <p:cNvPr id="18435" name="Rectangle 3"/>
          <p:cNvSpPr>
            <a:spLocks noGrp="1"/>
          </p:cNvSpPr>
          <p:nvPr>
            <p:ph type="body"/>
          </p:nvPr>
        </p:nvSpPr>
        <p:spPr>
          <a:ln/>
        </p:spPr>
        <p:txBody>
          <a:bodyPr vert="horz" wrap="square" lIns="91440" tIns="45720" rIns="91440" bIns="45720" anchor="t"/>
          <a:p>
            <a:pPr eaLnBrk="1" hangingPunct="1"/>
            <a:r>
              <a:rPr lang="en-US" altLang="zh-CN" dirty="0"/>
              <a:t>TCSEC/TDI</a:t>
            </a:r>
            <a:r>
              <a:rPr lang="zh-CN" altLang="en-US" dirty="0"/>
              <a:t>标准的基本内容</a:t>
            </a:r>
            <a:endParaRPr lang="zh-CN" altLang="en-US" dirty="0"/>
          </a:p>
          <a:p>
            <a:pPr lvl="1" eaLnBrk="1" hangingPunct="1">
              <a:lnSpc>
                <a:spcPct val="110000"/>
              </a:lnSpc>
              <a:spcBef>
                <a:spcPct val="40000"/>
              </a:spcBef>
            </a:pPr>
            <a:r>
              <a:rPr lang="en-US" altLang="zh-CN" dirty="0"/>
              <a:t>TCSEC/TDI</a:t>
            </a:r>
            <a:r>
              <a:rPr lang="zh-CN" altLang="en-US" dirty="0"/>
              <a:t>，从</a:t>
            </a:r>
            <a:r>
              <a:rPr lang="zh-CN" altLang="en-US" i="1" u="sng" dirty="0"/>
              <a:t>四个方面</a:t>
            </a:r>
            <a:r>
              <a:rPr lang="zh-CN" altLang="en-US" dirty="0"/>
              <a:t>来描述安全性级别划分的指标</a:t>
            </a:r>
            <a:endParaRPr lang="zh-CN" altLang="en-US" dirty="0"/>
          </a:p>
          <a:p>
            <a:pPr lvl="2" eaLnBrk="1" hangingPunct="1">
              <a:lnSpc>
                <a:spcPct val="90000"/>
              </a:lnSpc>
              <a:spcBef>
                <a:spcPct val="40000"/>
              </a:spcBef>
              <a:buSzPct val="87000"/>
              <a:buFont typeface="Wingdings" panose="05000000000000000000" pitchFamily="2" charset="2"/>
              <a:buChar char="l"/>
            </a:pPr>
            <a:r>
              <a:rPr lang="zh-CN" altLang="en-US" sz="2200" dirty="0"/>
              <a:t>安全策略</a:t>
            </a:r>
            <a:endParaRPr lang="zh-CN" altLang="en-US" sz="2200" dirty="0"/>
          </a:p>
          <a:p>
            <a:pPr lvl="2" eaLnBrk="1" hangingPunct="1">
              <a:lnSpc>
                <a:spcPct val="90000"/>
              </a:lnSpc>
              <a:spcBef>
                <a:spcPct val="40000"/>
              </a:spcBef>
              <a:buSzPct val="87000"/>
              <a:buFont typeface="Wingdings" panose="05000000000000000000" pitchFamily="2" charset="2"/>
              <a:buChar char="l"/>
            </a:pPr>
            <a:r>
              <a:rPr lang="zh-CN" altLang="en-US" sz="2200" dirty="0"/>
              <a:t>责任</a:t>
            </a:r>
            <a:endParaRPr lang="zh-CN" altLang="en-US" sz="2200" dirty="0"/>
          </a:p>
          <a:p>
            <a:pPr lvl="2" eaLnBrk="1" hangingPunct="1">
              <a:lnSpc>
                <a:spcPct val="90000"/>
              </a:lnSpc>
              <a:spcBef>
                <a:spcPct val="40000"/>
              </a:spcBef>
              <a:buSzPct val="87000"/>
              <a:buFont typeface="Wingdings" panose="05000000000000000000" pitchFamily="2" charset="2"/>
              <a:buChar char="l"/>
            </a:pPr>
            <a:r>
              <a:rPr lang="zh-CN" altLang="en-US" sz="2200" dirty="0"/>
              <a:t>保证</a:t>
            </a:r>
            <a:endParaRPr lang="zh-CN" altLang="en-US" sz="2200" dirty="0"/>
          </a:p>
          <a:p>
            <a:pPr lvl="2" eaLnBrk="1" hangingPunct="1">
              <a:lnSpc>
                <a:spcPct val="90000"/>
              </a:lnSpc>
              <a:spcBef>
                <a:spcPct val="40000"/>
              </a:spcBef>
              <a:buSzPct val="87000"/>
              <a:buFont typeface="Wingdings" panose="05000000000000000000" pitchFamily="2" charset="2"/>
              <a:buChar char="l"/>
            </a:pPr>
            <a:r>
              <a:rPr lang="zh-CN" altLang="en-US" sz="2200" dirty="0"/>
              <a:t>文档</a:t>
            </a:r>
            <a:endParaRPr lang="zh-CN" alt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9458" name="Rectangle 2"/>
          <p:cNvSpPr>
            <a:spLocks noGrp="1"/>
          </p:cNvSpPr>
          <p:nvPr>
            <p:ph type="title"/>
          </p:nvPr>
        </p:nvSpPr>
        <p:spPr>
          <a:ln/>
        </p:spPr>
        <p:txBody>
          <a:bodyPr vert="horz" wrap="square" lIns="91440" tIns="45720" rIns="91440" bIns="45720" anchor="ctr"/>
          <a:p>
            <a:pPr eaLnBrk="1" hangingPunct="1"/>
            <a:r>
              <a:rPr lang="en-US" altLang="zh-CN" sz="3600" dirty="0"/>
              <a:t>TCSEC/TDI</a:t>
            </a:r>
            <a:r>
              <a:rPr lang="zh-CN" altLang="en-US" sz="3600" dirty="0"/>
              <a:t>安全级别划分</a:t>
            </a:r>
            <a:endParaRPr lang="zh-CN" altLang="en-US" sz="3600" dirty="0"/>
          </a:p>
        </p:txBody>
      </p:sp>
      <p:sp>
        <p:nvSpPr>
          <p:cNvPr id="19459" name="Rectangle 3"/>
          <p:cNvSpPr>
            <a:spLocks noGrp="1"/>
          </p:cNvSpPr>
          <p:nvPr>
            <p:ph type="body"/>
          </p:nvPr>
        </p:nvSpPr>
        <p:spPr>
          <a:ln/>
        </p:spPr>
        <p:txBody>
          <a:bodyPr vert="horz" wrap="square" lIns="91440" tIns="45720" rIns="91440" bIns="45720" anchor="t"/>
          <a:p>
            <a:pPr eaLnBrk="1" hangingPunct="1"/>
            <a:r>
              <a:rPr lang="en-US" altLang="zh-CN" dirty="0"/>
              <a:t>TCSEC/TDI</a:t>
            </a:r>
            <a:r>
              <a:rPr lang="zh-CN" altLang="en-US" dirty="0"/>
              <a:t>安全级别划分</a:t>
            </a:r>
            <a:endParaRPr lang="zh-CN" altLang="en-US" dirty="0"/>
          </a:p>
          <a:p>
            <a:pPr eaLnBrk="1" hangingPunct="1"/>
            <a:endParaRPr lang="en-US" altLang="zh-CN" dirty="0"/>
          </a:p>
        </p:txBody>
      </p:sp>
      <p:grpSp>
        <p:nvGrpSpPr>
          <p:cNvPr id="19460" name="Group 5"/>
          <p:cNvGrpSpPr/>
          <p:nvPr/>
        </p:nvGrpSpPr>
        <p:grpSpPr>
          <a:xfrm>
            <a:off x="755650" y="2205038"/>
            <a:ext cx="7704138" cy="3429000"/>
            <a:chOff x="0" y="0"/>
            <a:chExt cx="3071" cy="3078"/>
          </a:xfrm>
        </p:grpSpPr>
        <p:grpSp>
          <p:nvGrpSpPr>
            <p:cNvPr id="19461" name="Group 6"/>
            <p:cNvGrpSpPr/>
            <p:nvPr/>
          </p:nvGrpSpPr>
          <p:grpSpPr>
            <a:xfrm>
              <a:off x="3" y="3"/>
              <a:ext cx="3065" cy="3072"/>
              <a:chOff x="0" y="0"/>
              <a:chExt cx="3065" cy="3072"/>
            </a:xfrm>
          </p:grpSpPr>
          <p:grpSp>
            <p:nvGrpSpPr>
              <p:cNvPr id="19462" name="Group 7"/>
              <p:cNvGrpSpPr/>
              <p:nvPr/>
            </p:nvGrpSpPr>
            <p:grpSpPr>
              <a:xfrm>
                <a:off x="0" y="0"/>
                <a:ext cx="709" cy="384"/>
                <a:chOff x="0" y="0"/>
                <a:chExt cx="709" cy="384"/>
              </a:xfrm>
            </p:grpSpPr>
            <p:sp>
              <p:nvSpPr>
                <p:cNvPr id="19463" name="Rectangle 7"/>
                <p:cNvSpPr/>
                <p:nvPr/>
              </p:nvSpPr>
              <p:spPr>
                <a:xfrm>
                  <a:off x="43" y="0"/>
                  <a:ext cx="623"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安 全 级 别</a:t>
                  </a:r>
                  <a:endParaRPr lang="zh-CN" altLang="en-US" sz="2000" dirty="0">
                    <a:latin typeface="Times New Roman" panose="02020603050405020304" pitchFamily="18" charset="0"/>
                    <a:ea typeface="宋体" panose="02010600030101010101" pitchFamily="2" charset="-122"/>
                  </a:endParaRPr>
                </a:p>
              </p:txBody>
            </p:sp>
            <p:sp>
              <p:nvSpPr>
                <p:cNvPr id="19464" name="Rectangle 8"/>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65" name="Group 10"/>
              <p:cNvGrpSpPr/>
              <p:nvPr/>
            </p:nvGrpSpPr>
            <p:grpSpPr>
              <a:xfrm>
                <a:off x="709" y="0"/>
                <a:ext cx="2356" cy="384"/>
                <a:chOff x="0" y="0"/>
                <a:chExt cx="2356" cy="384"/>
              </a:xfrm>
            </p:grpSpPr>
            <p:sp>
              <p:nvSpPr>
                <p:cNvPr id="19466" name="Rectangle 10"/>
                <p:cNvSpPr/>
                <p:nvPr/>
              </p:nvSpPr>
              <p:spPr>
                <a:xfrm>
                  <a:off x="43" y="0"/>
                  <a:ext cx="2270"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定        义</a:t>
                  </a:r>
                  <a:endParaRPr lang="zh-CN" altLang="en-US" sz="2000" dirty="0">
                    <a:latin typeface="Times New Roman" panose="02020603050405020304" pitchFamily="18" charset="0"/>
                    <a:ea typeface="宋体" panose="02010600030101010101" pitchFamily="2" charset="-122"/>
                  </a:endParaRPr>
                </a:p>
              </p:txBody>
            </p:sp>
            <p:sp>
              <p:nvSpPr>
                <p:cNvPr id="19467" name="Rectangle 11"/>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68" name="Group 13"/>
              <p:cNvGrpSpPr/>
              <p:nvPr/>
            </p:nvGrpSpPr>
            <p:grpSpPr>
              <a:xfrm>
                <a:off x="0" y="384"/>
                <a:ext cx="709" cy="384"/>
                <a:chOff x="0" y="0"/>
                <a:chExt cx="709" cy="384"/>
              </a:xfrm>
            </p:grpSpPr>
            <p:sp>
              <p:nvSpPr>
                <p:cNvPr id="19469" name="Rectangle 13"/>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A1</a:t>
                  </a:r>
                  <a:endParaRPr lang="en-US" altLang="zh-CN" sz="2000" dirty="0">
                    <a:latin typeface="Times New Roman" panose="02020603050405020304" pitchFamily="18" charset="0"/>
                    <a:ea typeface="宋体" panose="02010600030101010101" pitchFamily="2" charset="-122"/>
                  </a:endParaRPr>
                </a:p>
              </p:txBody>
            </p:sp>
            <p:sp>
              <p:nvSpPr>
                <p:cNvPr id="19470" name="Rectangle 14"/>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71" name="Group 16"/>
              <p:cNvGrpSpPr/>
              <p:nvPr/>
            </p:nvGrpSpPr>
            <p:grpSpPr>
              <a:xfrm>
                <a:off x="709" y="384"/>
                <a:ext cx="2356" cy="384"/>
                <a:chOff x="0" y="0"/>
                <a:chExt cx="2356" cy="384"/>
              </a:xfrm>
            </p:grpSpPr>
            <p:sp>
              <p:nvSpPr>
                <p:cNvPr id="19472" name="Rectangle 16"/>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验证设计（</a:t>
                  </a:r>
                  <a:r>
                    <a:rPr lang="en-US" altLang="zh-CN" sz="2000" b="1" dirty="0">
                      <a:latin typeface="Times New Roman" panose="02020603050405020304" pitchFamily="18" charset="0"/>
                      <a:ea typeface="宋体" panose="02010600030101010101" pitchFamily="2" charset="-122"/>
                    </a:rPr>
                    <a:t>Verified Design</a:t>
                  </a:r>
                  <a:r>
                    <a:rPr lang="zh-CN" altLang="en-US" sz="2000" b="1"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9473" name="Rectangle 17"/>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74" name="Group 19"/>
              <p:cNvGrpSpPr/>
              <p:nvPr/>
            </p:nvGrpSpPr>
            <p:grpSpPr>
              <a:xfrm>
                <a:off x="0" y="768"/>
                <a:ext cx="709" cy="384"/>
                <a:chOff x="0" y="0"/>
                <a:chExt cx="709" cy="384"/>
              </a:xfrm>
            </p:grpSpPr>
            <p:sp>
              <p:nvSpPr>
                <p:cNvPr id="19475" name="Rectangle 19"/>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B3</a:t>
                  </a:r>
                  <a:endParaRPr lang="en-US" altLang="zh-CN" sz="2000" dirty="0">
                    <a:latin typeface="Times New Roman" panose="02020603050405020304" pitchFamily="18" charset="0"/>
                    <a:ea typeface="宋体" panose="02010600030101010101" pitchFamily="2" charset="-122"/>
                  </a:endParaRPr>
                </a:p>
              </p:txBody>
            </p:sp>
            <p:sp>
              <p:nvSpPr>
                <p:cNvPr id="19476" name="Rectangle 20"/>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77" name="Group 22"/>
              <p:cNvGrpSpPr/>
              <p:nvPr/>
            </p:nvGrpSpPr>
            <p:grpSpPr>
              <a:xfrm>
                <a:off x="709" y="768"/>
                <a:ext cx="2356" cy="384"/>
                <a:chOff x="0" y="0"/>
                <a:chExt cx="2356" cy="384"/>
              </a:xfrm>
            </p:grpSpPr>
            <p:sp>
              <p:nvSpPr>
                <p:cNvPr id="19478" name="Rectangle 22"/>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安全域（</a:t>
                  </a:r>
                  <a:r>
                    <a:rPr lang="en-US" altLang="zh-CN" sz="2000" b="1" dirty="0">
                      <a:latin typeface="Times New Roman" panose="02020603050405020304" pitchFamily="18" charset="0"/>
                      <a:ea typeface="宋体" panose="02010600030101010101" pitchFamily="2" charset="-122"/>
                    </a:rPr>
                    <a:t>Security Domains</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19479" name="Rectangle 23"/>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80" name="Group 25"/>
              <p:cNvGrpSpPr/>
              <p:nvPr/>
            </p:nvGrpSpPr>
            <p:grpSpPr>
              <a:xfrm>
                <a:off x="0" y="1152"/>
                <a:ext cx="709" cy="384"/>
                <a:chOff x="0" y="0"/>
                <a:chExt cx="709" cy="384"/>
              </a:xfrm>
            </p:grpSpPr>
            <p:sp>
              <p:nvSpPr>
                <p:cNvPr id="19481" name="Rectangle 25"/>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B2</a:t>
                  </a:r>
                  <a:endParaRPr lang="en-US" altLang="zh-CN" sz="2000" dirty="0">
                    <a:latin typeface="Times New Roman" panose="02020603050405020304" pitchFamily="18" charset="0"/>
                    <a:ea typeface="宋体" panose="02010600030101010101" pitchFamily="2" charset="-122"/>
                  </a:endParaRPr>
                </a:p>
              </p:txBody>
            </p:sp>
            <p:sp>
              <p:nvSpPr>
                <p:cNvPr id="19482" name="Rectangle 26"/>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83" name="Group 28"/>
              <p:cNvGrpSpPr/>
              <p:nvPr/>
            </p:nvGrpSpPr>
            <p:grpSpPr>
              <a:xfrm>
                <a:off x="709" y="1152"/>
                <a:ext cx="2356" cy="384"/>
                <a:chOff x="0" y="0"/>
                <a:chExt cx="2356" cy="384"/>
              </a:xfrm>
            </p:grpSpPr>
            <p:sp>
              <p:nvSpPr>
                <p:cNvPr id="19484" name="Rectangle 28"/>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结构化保护（</a:t>
                  </a:r>
                  <a:r>
                    <a:rPr lang="en-US" altLang="zh-CN" sz="2000" b="1" dirty="0">
                      <a:latin typeface="Times New Roman" panose="02020603050405020304" pitchFamily="18" charset="0"/>
                      <a:ea typeface="宋体" panose="02010600030101010101" pitchFamily="2" charset="-122"/>
                    </a:rPr>
                    <a:t>Structural Protection</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19485" name="Rectangle 29"/>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86" name="Group 31"/>
              <p:cNvGrpSpPr/>
              <p:nvPr/>
            </p:nvGrpSpPr>
            <p:grpSpPr>
              <a:xfrm>
                <a:off x="0" y="1536"/>
                <a:ext cx="709" cy="384"/>
                <a:chOff x="0" y="0"/>
                <a:chExt cx="709" cy="384"/>
              </a:xfrm>
            </p:grpSpPr>
            <p:sp>
              <p:nvSpPr>
                <p:cNvPr id="19487" name="Rectangle 31"/>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B1</a:t>
                  </a:r>
                  <a:endParaRPr lang="en-US" altLang="zh-CN" sz="2000" dirty="0">
                    <a:latin typeface="Times New Roman" panose="02020603050405020304" pitchFamily="18" charset="0"/>
                    <a:ea typeface="宋体" panose="02010600030101010101" pitchFamily="2" charset="-122"/>
                  </a:endParaRPr>
                </a:p>
              </p:txBody>
            </p:sp>
            <p:sp>
              <p:nvSpPr>
                <p:cNvPr id="19488" name="Rectangle 32"/>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89" name="Group 34"/>
              <p:cNvGrpSpPr/>
              <p:nvPr/>
            </p:nvGrpSpPr>
            <p:grpSpPr>
              <a:xfrm>
                <a:off x="709" y="1536"/>
                <a:ext cx="2356" cy="384"/>
                <a:chOff x="0" y="0"/>
                <a:chExt cx="2356" cy="384"/>
              </a:xfrm>
            </p:grpSpPr>
            <p:sp>
              <p:nvSpPr>
                <p:cNvPr id="19490" name="Rectangle 34"/>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标记安全保护（</a:t>
                  </a:r>
                  <a:r>
                    <a:rPr lang="en-US" altLang="zh-CN" sz="2000" b="1" dirty="0">
                      <a:latin typeface="Times New Roman" panose="02020603050405020304" pitchFamily="18" charset="0"/>
                      <a:ea typeface="宋体" panose="02010600030101010101" pitchFamily="2" charset="-122"/>
                    </a:rPr>
                    <a:t>Labeled Security Protection</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19491" name="Rectangle 35"/>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92" name="Group 37"/>
              <p:cNvGrpSpPr/>
              <p:nvPr/>
            </p:nvGrpSpPr>
            <p:grpSpPr>
              <a:xfrm>
                <a:off x="0" y="1920"/>
                <a:ext cx="709" cy="384"/>
                <a:chOff x="0" y="0"/>
                <a:chExt cx="709" cy="384"/>
              </a:xfrm>
            </p:grpSpPr>
            <p:sp>
              <p:nvSpPr>
                <p:cNvPr id="19493" name="Rectangle 37"/>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C2</a:t>
                  </a:r>
                  <a:endParaRPr lang="en-US" altLang="zh-CN" sz="2000" dirty="0">
                    <a:latin typeface="Times New Roman" panose="02020603050405020304" pitchFamily="18" charset="0"/>
                    <a:ea typeface="宋体" panose="02010600030101010101" pitchFamily="2" charset="-122"/>
                  </a:endParaRPr>
                </a:p>
              </p:txBody>
            </p:sp>
            <p:sp>
              <p:nvSpPr>
                <p:cNvPr id="19494" name="Rectangle 38"/>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95" name="Group 40"/>
              <p:cNvGrpSpPr/>
              <p:nvPr/>
            </p:nvGrpSpPr>
            <p:grpSpPr>
              <a:xfrm>
                <a:off x="709" y="1920"/>
                <a:ext cx="2356" cy="384"/>
                <a:chOff x="0" y="0"/>
                <a:chExt cx="2356" cy="384"/>
              </a:xfrm>
            </p:grpSpPr>
            <p:sp>
              <p:nvSpPr>
                <p:cNvPr id="19496" name="Rectangle 40"/>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受控的存取保护（</a:t>
                  </a:r>
                  <a:r>
                    <a:rPr lang="en-US" altLang="zh-CN" sz="2000" b="1" dirty="0">
                      <a:latin typeface="Times New Roman" panose="02020603050405020304" pitchFamily="18" charset="0"/>
                      <a:ea typeface="宋体" panose="02010600030101010101" pitchFamily="2" charset="-122"/>
                    </a:rPr>
                    <a:t>Controlled Access Protection</a:t>
                  </a:r>
                  <a:r>
                    <a:rPr lang="zh-CN" altLang="en-US" sz="2000" b="1"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9497" name="Rectangle 41"/>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498" name="Group 43"/>
              <p:cNvGrpSpPr/>
              <p:nvPr/>
            </p:nvGrpSpPr>
            <p:grpSpPr>
              <a:xfrm>
                <a:off x="0" y="2304"/>
                <a:ext cx="709" cy="384"/>
                <a:chOff x="0" y="0"/>
                <a:chExt cx="709" cy="384"/>
              </a:xfrm>
            </p:grpSpPr>
            <p:sp>
              <p:nvSpPr>
                <p:cNvPr id="19499" name="Rectangle 43"/>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C1</a:t>
                  </a:r>
                  <a:endParaRPr lang="en-US" altLang="zh-CN" sz="2000" dirty="0">
                    <a:latin typeface="Times New Roman" panose="02020603050405020304" pitchFamily="18" charset="0"/>
                    <a:ea typeface="宋体" panose="02010600030101010101" pitchFamily="2" charset="-122"/>
                  </a:endParaRPr>
                </a:p>
              </p:txBody>
            </p:sp>
            <p:sp>
              <p:nvSpPr>
                <p:cNvPr id="19500" name="Rectangle 44"/>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501" name="Group 46"/>
              <p:cNvGrpSpPr/>
              <p:nvPr/>
            </p:nvGrpSpPr>
            <p:grpSpPr>
              <a:xfrm>
                <a:off x="709" y="2304"/>
                <a:ext cx="2356" cy="384"/>
                <a:chOff x="0" y="0"/>
                <a:chExt cx="2356" cy="384"/>
              </a:xfrm>
            </p:grpSpPr>
            <p:sp>
              <p:nvSpPr>
                <p:cNvPr id="19502" name="Rectangle 46"/>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自主安全保护（</a:t>
                  </a:r>
                  <a:r>
                    <a:rPr lang="en-US" altLang="zh-CN" sz="2000" b="1" dirty="0">
                      <a:latin typeface="Times New Roman" panose="02020603050405020304" pitchFamily="18" charset="0"/>
                      <a:ea typeface="宋体" panose="02010600030101010101" pitchFamily="2" charset="-122"/>
                    </a:rPr>
                    <a:t>Discretionary Security Protection</a:t>
                  </a:r>
                  <a:r>
                    <a:rPr lang="zh-CN" altLang="en-US" sz="2000" b="1"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9503" name="Rectangle 47"/>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504" name="Group 49"/>
              <p:cNvGrpSpPr/>
              <p:nvPr/>
            </p:nvGrpSpPr>
            <p:grpSpPr>
              <a:xfrm>
                <a:off x="0" y="2688"/>
                <a:ext cx="709" cy="384"/>
                <a:chOff x="0" y="0"/>
                <a:chExt cx="709" cy="384"/>
              </a:xfrm>
            </p:grpSpPr>
            <p:sp>
              <p:nvSpPr>
                <p:cNvPr id="19505" name="Rectangle 49"/>
                <p:cNvSpPr/>
                <p:nvPr/>
              </p:nvSpPr>
              <p:spPr>
                <a:xfrm>
                  <a:off x="43" y="0"/>
                  <a:ext cx="623" cy="384"/>
                </a:xfrm>
                <a:prstGeom prst="rect">
                  <a:avLst/>
                </a:prstGeom>
                <a:noFill/>
                <a:ln w="9525">
                  <a:noFill/>
                </a:ln>
              </p:spPr>
              <p:txBody>
                <a:bodyPr lIns="90000" tIns="46800" rIns="90000" bIns="46800" anchor="t"/>
                <a:p>
                  <a:pPr algn="just" fontAlgn="b"/>
                  <a:r>
                    <a:rPr lang="en-US" altLang="zh-CN" sz="2000" b="1" dirty="0">
                      <a:latin typeface="Times New Roman" panose="02020603050405020304" pitchFamily="18" charset="0"/>
                      <a:ea typeface="宋体" panose="02010600030101010101" pitchFamily="2" charset="-122"/>
                    </a:rPr>
                    <a:t>     D</a:t>
                  </a:r>
                  <a:endParaRPr lang="en-US" altLang="zh-CN" sz="2000" dirty="0">
                    <a:latin typeface="Times New Roman" panose="02020603050405020304" pitchFamily="18" charset="0"/>
                    <a:ea typeface="宋体" panose="02010600030101010101" pitchFamily="2" charset="-122"/>
                  </a:endParaRPr>
                </a:p>
              </p:txBody>
            </p:sp>
            <p:sp>
              <p:nvSpPr>
                <p:cNvPr id="19506" name="Rectangle 50"/>
                <p:cNvSpPr/>
                <p:nvPr/>
              </p:nvSpPr>
              <p:spPr>
                <a:xfrm>
                  <a:off x="0" y="0"/>
                  <a:ext cx="709"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nvGrpSpPr>
              <p:cNvPr id="19507" name="Group 52"/>
              <p:cNvGrpSpPr/>
              <p:nvPr/>
            </p:nvGrpSpPr>
            <p:grpSpPr>
              <a:xfrm>
                <a:off x="709" y="2688"/>
                <a:ext cx="2356" cy="384"/>
                <a:chOff x="0" y="0"/>
                <a:chExt cx="2356" cy="384"/>
              </a:xfrm>
            </p:grpSpPr>
            <p:sp>
              <p:nvSpPr>
                <p:cNvPr id="19508" name="Rectangle 52"/>
                <p:cNvSpPr/>
                <p:nvPr/>
              </p:nvSpPr>
              <p:spPr>
                <a:xfrm>
                  <a:off x="43" y="0"/>
                  <a:ext cx="2270" cy="384"/>
                </a:xfrm>
                <a:prstGeom prst="rect">
                  <a:avLst/>
                </a:prstGeom>
                <a:noFill/>
                <a:ln w="9525">
                  <a:noFill/>
                </a:ln>
              </p:spPr>
              <p:txBody>
                <a:bodyPr lIns="90000" tIns="46800" rIns="90000" bIns="46800" anchor="t"/>
                <a:p>
                  <a:pPr algn="just" fontAlgn="b"/>
                  <a:r>
                    <a:rPr lang="zh-CN" altLang="en-US" sz="2000" b="1" dirty="0">
                      <a:latin typeface="Times New Roman" panose="02020603050405020304" pitchFamily="18" charset="0"/>
                      <a:ea typeface="宋体" panose="02010600030101010101" pitchFamily="2" charset="-122"/>
                    </a:rPr>
                    <a:t>最小保护（</a:t>
                  </a:r>
                  <a:r>
                    <a:rPr lang="en-US" altLang="zh-CN" sz="2000" b="1" dirty="0">
                      <a:latin typeface="Times New Roman" panose="02020603050405020304" pitchFamily="18" charset="0"/>
                      <a:ea typeface="宋体" panose="02010600030101010101" pitchFamily="2" charset="-122"/>
                    </a:rPr>
                    <a:t>Minimal Protection</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19509" name="Rectangle 53"/>
                <p:cNvSpPr/>
                <p:nvPr/>
              </p:nvSpPr>
              <p:spPr>
                <a:xfrm>
                  <a:off x="0" y="0"/>
                  <a:ext cx="2356" cy="384"/>
                </a:xfrm>
                <a:prstGeom prst="rect">
                  <a:avLst/>
                </a:prstGeom>
                <a:noFill/>
                <a:ln w="7"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grpSp>
        <p:sp>
          <p:nvSpPr>
            <p:cNvPr id="19510" name="Rectangle 54"/>
            <p:cNvSpPr/>
            <p:nvPr/>
          </p:nvSpPr>
          <p:spPr>
            <a:xfrm>
              <a:off x="0" y="0"/>
              <a:ext cx="3071" cy="3078"/>
            </a:xfrm>
            <a:prstGeom prst="rect">
              <a:avLst/>
            </a:prstGeom>
            <a:noFill/>
            <a:ln w="11112" cap="flat" cmpd="sng">
              <a:solidFill>
                <a:srgbClr val="A0A0A0"/>
              </a:solidFill>
              <a:prstDash val="solid"/>
              <a:miter/>
              <a:headEnd type="none" w="med" len="med"/>
              <a:tailEnd type="none" w="med" len="med"/>
            </a:ln>
          </p:spPr>
          <p:txBody>
            <a:bodyPr wrap="none" lIns="90000" tIns="46800" rIns="90000" bIns="46800" anchor="ctr"/>
            <a:p>
              <a:pPr algn="ctr"/>
              <a:endParaRPr lang="zh-CN" altLang="en-US" sz="20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0482" name="Rectangle 2"/>
          <p:cNvSpPr>
            <a:spLocks noGrp="1"/>
          </p:cNvSpPr>
          <p:nvPr>
            <p:ph type="title"/>
          </p:nvPr>
        </p:nvSpPr>
        <p:spPr>
          <a:ln/>
        </p:spPr>
        <p:txBody>
          <a:bodyPr vert="horz" wrap="square" lIns="91440" tIns="45720" rIns="91440" bIns="45720" anchor="ctr"/>
          <a:p>
            <a:pPr eaLnBrk="1" hangingPunct="1"/>
            <a:r>
              <a:rPr lang="en-US" altLang="zh-CN" sz="3600" dirty="0"/>
              <a:t>TCSEC/TDI</a:t>
            </a:r>
            <a:r>
              <a:rPr lang="zh-CN" altLang="en-US" sz="3600" dirty="0"/>
              <a:t>安全级别划分（续）</a:t>
            </a:r>
            <a:endParaRPr lang="zh-CN" altLang="en-US" sz="3600" dirty="0"/>
          </a:p>
        </p:txBody>
      </p:sp>
      <p:sp>
        <p:nvSpPr>
          <p:cNvPr id="20483" name="Rectangle 3"/>
          <p:cNvSpPr>
            <a:spLocks noGrp="1"/>
          </p:cNvSpPr>
          <p:nvPr>
            <p:ph type="body"/>
          </p:nvPr>
        </p:nvSpPr>
        <p:spPr>
          <a:xfrm>
            <a:off x="684213" y="1196975"/>
            <a:ext cx="8064500" cy="4906963"/>
          </a:xfrm>
          <a:ln/>
        </p:spPr>
        <p:txBody>
          <a:bodyPr vert="horz" wrap="square" lIns="91440" tIns="45720" rIns="91440" bIns="45720" anchor="t"/>
          <a:p>
            <a:pPr lvl="1">
              <a:lnSpc>
                <a:spcPct val="120000"/>
              </a:lnSpc>
            </a:pPr>
            <a:r>
              <a:rPr lang="zh-CN" altLang="en-US" dirty="0"/>
              <a:t>四组（</a:t>
            </a:r>
            <a:r>
              <a:rPr lang="en-US" altLang="zh-CN" dirty="0"/>
              <a:t>division</a:t>
            </a:r>
            <a:r>
              <a:rPr lang="zh-CN" altLang="en-US" dirty="0"/>
              <a:t>）七个等级</a:t>
            </a:r>
            <a:endParaRPr lang="zh-CN" altLang="en-US" dirty="0"/>
          </a:p>
          <a:p>
            <a:pPr lvl="2">
              <a:lnSpc>
                <a:spcPct val="120000"/>
              </a:lnSpc>
              <a:buSzPct val="87000"/>
              <a:buFont typeface="Wingdings" panose="05000000000000000000" pitchFamily="2" charset="2"/>
              <a:buChar char="l"/>
            </a:pPr>
            <a:r>
              <a:rPr lang="zh-CN" altLang="en-US" sz="2400" dirty="0"/>
              <a:t> </a:t>
            </a:r>
            <a:r>
              <a:rPr lang="en-US" altLang="zh-CN" sz="2400" dirty="0"/>
              <a:t>D</a:t>
            </a:r>
            <a:endParaRPr lang="en-US" altLang="zh-CN" sz="2400" dirty="0"/>
          </a:p>
          <a:p>
            <a:pPr lvl="2">
              <a:lnSpc>
                <a:spcPct val="120000"/>
              </a:lnSpc>
              <a:buSzPct val="87000"/>
              <a:buFont typeface="Wingdings" panose="05000000000000000000" pitchFamily="2" charset="2"/>
              <a:buChar char="l"/>
            </a:pPr>
            <a:r>
              <a:rPr lang="en-US" altLang="zh-CN" sz="2400" dirty="0"/>
              <a:t> C</a:t>
            </a:r>
            <a:r>
              <a:rPr lang="zh-CN" altLang="en-US" sz="2400" dirty="0"/>
              <a:t>（</a:t>
            </a:r>
            <a:r>
              <a:rPr lang="en-US" altLang="zh-CN" sz="2400" dirty="0"/>
              <a:t>C1</a:t>
            </a:r>
            <a:r>
              <a:rPr lang="zh-CN" altLang="en-US" sz="2400" dirty="0"/>
              <a:t>，</a:t>
            </a:r>
            <a:r>
              <a:rPr lang="en-US" altLang="zh-CN" sz="2400" dirty="0"/>
              <a:t>C2</a:t>
            </a:r>
            <a:r>
              <a:rPr lang="zh-CN" altLang="en-US" sz="2400" dirty="0"/>
              <a:t>）</a:t>
            </a:r>
            <a:endParaRPr lang="zh-CN" altLang="en-US" sz="2400" dirty="0"/>
          </a:p>
          <a:p>
            <a:pPr lvl="2">
              <a:lnSpc>
                <a:spcPct val="120000"/>
              </a:lnSpc>
              <a:buSzPct val="87000"/>
              <a:buFont typeface="Wingdings" panose="05000000000000000000" pitchFamily="2" charset="2"/>
              <a:buChar char="l"/>
            </a:pPr>
            <a:r>
              <a:rPr lang="zh-CN" altLang="en-US" sz="2400" dirty="0"/>
              <a:t> </a:t>
            </a:r>
            <a:r>
              <a:rPr lang="en-US" altLang="zh-CN" sz="2400" dirty="0"/>
              <a:t>B</a:t>
            </a:r>
            <a:r>
              <a:rPr lang="zh-CN" altLang="en-US" sz="2400" dirty="0"/>
              <a:t>（</a:t>
            </a:r>
            <a:r>
              <a:rPr lang="en-US" altLang="zh-CN" sz="2400" dirty="0"/>
              <a:t>B1</a:t>
            </a:r>
            <a:r>
              <a:rPr lang="zh-CN" altLang="en-US" sz="2400" dirty="0"/>
              <a:t>，</a:t>
            </a:r>
            <a:r>
              <a:rPr lang="en-US" altLang="zh-CN" sz="2400" dirty="0"/>
              <a:t>B2</a:t>
            </a:r>
            <a:r>
              <a:rPr lang="zh-CN" altLang="en-US" sz="2400" dirty="0"/>
              <a:t>，</a:t>
            </a:r>
            <a:r>
              <a:rPr lang="en-US" altLang="zh-CN" sz="2400" dirty="0"/>
              <a:t>B3</a:t>
            </a:r>
            <a:r>
              <a:rPr lang="zh-CN" altLang="en-US" sz="2400" dirty="0"/>
              <a:t>）</a:t>
            </a:r>
            <a:endParaRPr lang="zh-CN" altLang="en-US" sz="2400" dirty="0"/>
          </a:p>
          <a:p>
            <a:pPr lvl="2">
              <a:lnSpc>
                <a:spcPct val="120000"/>
              </a:lnSpc>
              <a:buSzPct val="87000"/>
              <a:buFont typeface="Wingdings" panose="05000000000000000000" pitchFamily="2" charset="2"/>
              <a:buChar char="l"/>
            </a:pPr>
            <a:r>
              <a:rPr lang="zh-CN" altLang="en-US" sz="2400" dirty="0"/>
              <a:t> </a:t>
            </a:r>
            <a:r>
              <a:rPr lang="en-US" altLang="zh-CN" sz="2400" dirty="0"/>
              <a:t>A</a:t>
            </a:r>
            <a:r>
              <a:rPr lang="zh-CN" altLang="en-US" sz="2400" dirty="0"/>
              <a:t>（</a:t>
            </a:r>
            <a:r>
              <a:rPr lang="en-US" altLang="zh-CN" sz="2400" dirty="0"/>
              <a:t>A1</a:t>
            </a:r>
            <a:r>
              <a:rPr lang="zh-CN" altLang="en-US" sz="2400" dirty="0"/>
              <a:t>）</a:t>
            </a:r>
            <a:endParaRPr lang="zh-CN" altLang="en-US" sz="2400" dirty="0"/>
          </a:p>
          <a:p>
            <a:pPr lvl="1">
              <a:lnSpc>
                <a:spcPct val="120000"/>
              </a:lnSpc>
            </a:pPr>
            <a:r>
              <a:rPr lang="zh-CN" altLang="en-US" dirty="0"/>
              <a:t>按系统可靠或可信程度逐渐增高</a:t>
            </a:r>
            <a:endParaRPr lang="zh-CN" altLang="en-US" dirty="0"/>
          </a:p>
          <a:p>
            <a:pPr lvl="1">
              <a:lnSpc>
                <a:spcPct val="120000"/>
              </a:lnSpc>
            </a:pPr>
            <a:r>
              <a:rPr lang="zh-CN" altLang="en-US" dirty="0"/>
              <a:t>各安全级别之间具有一种偏序向下兼容的关系，即较高安全性级别提供的安全保护要包含较低级别的所有保护要求，同时提供更多或更完善的保护能力</a:t>
            </a:r>
            <a:endParaRPr lang="zh-CN" altLang="en-US" dirty="0"/>
          </a:p>
          <a:p>
            <a:pPr lvl="1" eaLnBrk="1" hangingPunct="1">
              <a:lnSpc>
                <a:spcPct val="110000"/>
              </a:lnSpc>
            </a:pPr>
            <a:endParaRPr lang="zh-CN" altLang="en-US" sz="2600" dirty="0"/>
          </a:p>
          <a:p>
            <a:pPr lvl="1" eaLnBrk="1" hangingPunct="1">
              <a:lnSpc>
                <a:spcPct val="110000"/>
              </a:lnSpc>
            </a:pPr>
            <a:endParaRPr lang="en-US" altLang="zh-CN"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1506" name="Rectangle 3"/>
          <p:cNvSpPr>
            <a:spLocks noGrp="1"/>
          </p:cNvSpPr>
          <p:nvPr>
            <p:ph idx="1"/>
          </p:nvPr>
        </p:nvSpPr>
        <p:spPr>
          <a:ln/>
        </p:spPr>
        <p:txBody>
          <a:bodyPr vert="horz" wrap="square" lIns="91440" tIns="45720" rIns="91440" bIns="45720" anchor="t"/>
          <a:p>
            <a:pPr>
              <a:lnSpc>
                <a:spcPct val="140000"/>
              </a:lnSpc>
            </a:pPr>
            <a:r>
              <a:rPr lang="en-US" altLang="zh-CN" dirty="0"/>
              <a:t>D</a:t>
            </a:r>
            <a:r>
              <a:rPr lang="zh-CN" altLang="en-US" dirty="0"/>
              <a:t>级</a:t>
            </a:r>
            <a:endParaRPr lang="zh-CN" altLang="en-US" dirty="0"/>
          </a:p>
          <a:p>
            <a:pPr lvl="1">
              <a:lnSpc>
                <a:spcPct val="140000"/>
              </a:lnSpc>
              <a:spcBef>
                <a:spcPct val="60000"/>
              </a:spcBef>
            </a:pPr>
            <a:r>
              <a:rPr lang="zh-CN" altLang="en-US" dirty="0"/>
              <a:t>将一切不符合更高标准的系统均归于</a:t>
            </a:r>
            <a:r>
              <a:rPr lang="en-US" altLang="zh-CN" dirty="0"/>
              <a:t>D</a:t>
            </a:r>
            <a:r>
              <a:rPr lang="zh-CN" altLang="en-US" dirty="0"/>
              <a:t>组</a:t>
            </a:r>
            <a:endParaRPr lang="zh-CN" altLang="en-US" dirty="0"/>
          </a:p>
          <a:p>
            <a:pPr lvl="1">
              <a:lnSpc>
                <a:spcPct val="140000"/>
              </a:lnSpc>
              <a:spcBef>
                <a:spcPct val="60000"/>
              </a:spcBef>
            </a:pPr>
            <a:r>
              <a:rPr lang="zh-CN" altLang="en-US" dirty="0"/>
              <a:t>典型例子：</a:t>
            </a:r>
            <a:r>
              <a:rPr lang="en-US" altLang="zh-CN" dirty="0"/>
              <a:t>DOS</a:t>
            </a:r>
            <a:r>
              <a:rPr lang="zh-CN" altLang="en-US" dirty="0"/>
              <a:t>是安全标准为</a:t>
            </a:r>
            <a:r>
              <a:rPr lang="en-US" altLang="zh-CN" dirty="0"/>
              <a:t>D</a:t>
            </a:r>
            <a:r>
              <a:rPr lang="zh-CN" altLang="en-US" dirty="0"/>
              <a:t>的操作系统</a:t>
            </a:r>
            <a:endParaRPr lang="zh-CN" altLang="en-US" dirty="0"/>
          </a:p>
          <a:p>
            <a:pPr lvl="2">
              <a:lnSpc>
                <a:spcPct val="140000"/>
              </a:lnSpc>
              <a:buSzPct val="87000"/>
              <a:buFont typeface="Wingdings" panose="05000000000000000000" pitchFamily="2" charset="2"/>
              <a:buChar char="l"/>
            </a:pPr>
            <a:r>
              <a:rPr lang="zh-CN" altLang="en-US" sz="2200" dirty="0"/>
              <a:t> </a:t>
            </a:r>
            <a:r>
              <a:rPr lang="en-US" altLang="zh-CN" sz="2200" dirty="0"/>
              <a:t>DOS</a:t>
            </a:r>
            <a:r>
              <a:rPr lang="zh-CN" altLang="en-US" sz="2200" dirty="0"/>
              <a:t>在安全性方面几乎没有什么专门的机制来保障</a:t>
            </a:r>
            <a:endParaRPr lang="zh-CN" alt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2530" name="Rectangle 3"/>
          <p:cNvSpPr>
            <a:spLocks noGrp="1"/>
          </p:cNvSpPr>
          <p:nvPr>
            <p:ph idx="1"/>
          </p:nvPr>
        </p:nvSpPr>
        <p:spPr>
          <a:ln/>
        </p:spPr>
        <p:txBody>
          <a:bodyPr vert="horz" wrap="square" lIns="91440" tIns="45720" rIns="91440" bIns="45720" anchor="t"/>
          <a:p>
            <a:r>
              <a:rPr lang="en-US" altLang="zh-CN" dirty="0"/>
              <a:t>C1</a:t>
            </a:r>
            <a:r>
              <a:rPr lang="zh-CN" altLang="en-US" dirty="0"/>
              <a:t>级</a:t>
            </a:r>
            <a:endParaRPr lang="zh-CN" altLang="en-US" dirty="0"/>
          </a:p>
          <a:p>
            <a:pPr lvl="1">
              <a:lnSpc>
                <a:spcPct val="120000"/>
              </a:lnSpc>
              <a:spcBef>
                <a:spcPct val="60000"/>
              </a:spcBef>
            </a:pPr>
            <a:r>
              <a:rPr lang="zh-CN" altLang="en-US" dirty="0"/>
              <a:t>非常初级的自主安全保护</a:t>
            </a:r>
            <a:endParaRPr lang="zh-CN" altLang="en-US" dirty="0"/>
          </a:p>
          <a:p>
            <a:pPr lvl="1">
              <a:lnSpc>
                <a:spcPct val="120000"/>
              </a:lnSpc>
              <a:spcBef>
                <a:spcPct val="60000"/>
              </a:spcBef>
            </a:pPr>
            <a:r>
              <a:rPr lang="zh-CN" altLang="en-US" dirty="0"/>
              <a:t>能够实现对用户和数据的分离，进行自主存取控制（</a:t>
            </a:r>
            <a:r>
              <a:rPr lang="en-US" altLang="zh-CN" dirty="0"/>
              <a:t>DAC</a:t>
            </a:r>
            <a:r>
              <a:rPr lang="zh-CN" altLang="en-US" dirty="0"/>
              <a:t>），保护或限制用户权限的传播。</a:t>
            </a:r>
            <a:endParaRPr lang="zh-CN" altLang="en-US" dirty="0"/>
          </a:p>
          <a:p>
            <a:pPr lvl="1">
              <a:lnSpc>
                <a:spcPct val="120000"/>
              </a:lnSpc>
              <a:spcBef>
                <a:spcPct val="60000"/>
              </a:spcBef>
            </a:pPr>
            <a:r>
              <a:rPr lang="zh-CN" altLang="en-US" dirty="0"/>
              <a:t>现有的商业系统稍作改进即可满足</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页脚占位符 4"/>
          <p:cNvSpPr txBox="1">
            <a:spLocks noGrp="1"/>
          </p:cNvSpPr>
          <p:nvPr/>
        </p:nvSpPr>
        <p:spPr>
          <a:xfrm>
            <a:off x="5292725"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122" name="Rectangle 2"/>
          <p:cNvSpPr>
            <a:spLocks noGrp="1"/>
          </p:cNvSpPr>
          <p:nvPr>
            <p:ph type="title"/>
          </p:nvPr>
        </p:nvSpPr>
        <p:spPr>
          <a:xfrm>
            <a:off x="457200" y="-36512"/>
            <a:ext cx="8229600" cy="944562"/>
          </a:xfrm>
          <a:ln/>
        </p:spPr>
        <p:txBody>
          <a:bodyPr vert="horz" wrap="square" lIns="91440" tIns="45720" rIns="91440" bIns="45720" anchor="ctr"/>
          <a:p>
            <a:pPr eaLnBrk="1" hangingPunct="1"/>
            <a:r>
              <a:rPr lang="en-US" altLang="zh-CN" sz="3600" dirty="0">
                <a:latin typeface="宋体" panose="02010600030101010101" pitchFamily="2" charset="-122"/>
              </a:rPr>
              <a:t> </a:t>
            </a:r>
            <a:r>
              <a:rPr lang="zh-CN" altLang="en-US" sz="3600" dirty="0">
                <a:latin typeface="宋体" panose="02010600030101010101" pitchFamily="2" charset="-122"/>
              </a:rPr>
              <a:t>数据库安全性</a:t>
            </a:r>
            <a:endParaRPr lang="zh-CN" altLang="en-US" sz="3600" dirty="0">
              <a:latin typeface="宋体" panose="02010600030101010101" pitchFamily="2" charset="-122"/>
            </a:endParaRPr>
          </a:p>
        </p:txBody>
      </p:sp>
      <p:sp>
        <p:nvSpPr>
          <p:cNvPr id="5123" name="Rectangle 3"/>
          <p:cNvSpPr>
            <a:spLocks noGrp="1"/>
          </p:cNvSpPr>
          <p:nvPr>
            <p:ph type="body"/>
          </p:nvPr>
        </p:nvSpPr>
        <p:spPr>
          <a:xfrm>
            <a:off x="684213" y="1125538"/>
            <a:ext cx="8208962" cy="3382962"/>
          </a:xfrm>
          <a:ln/>
        </p:spPr>
        <p:txBody>
          <a:bodyPr vert="horz" wrap="square" lIns="91440" tIns="45720" rIns="91440" bIns="45720" anchor="t"/>
          <a:p>
            <a:pPr algn="just" eaLnBrk="1" hangingPunct="1">
              <a:lnSpc>
                <a:spcPct val="120000"/>
              </a:lnSpc>
              <a:spcBef>
                <a:spcPct val="0"/>
              </a:spcBef>
            </a:pPr>
            <a:r>
              <a:rPr lang="en-US" altLang="zh-CN" dirty="0"/>
              <a:t> </a:t>
            </a:r>
            <a:r>
              <a:rPr lang="zh-CN" altLang="en-US" dirty="0"/>
              <a:t>问题的提出</a:t>
            </a:r>
            <a:endParaRPr lang="zh-CN" altLang="en-US" dirty="0"/>
          </a:p>
          <a:p>
            <a:pPr lvl="1" algn="just" eaLnBrk="1" hangingPunct="1">
              <a:lnSpc>
                <a:spcPct val="120000"/>
              </a:lnSpc>
              <a:spcBef>
                <a:spcPct val="0"/>
              </a:spcBef>
            </a:pPr>
            <a:r>
              <a:rPr lang="zh-CN" altLang="en-US" dirty="0"/>
              <a:t>数据库的一大特点是数据可以共享</a:t>
            </a:r>
            <a:endParaRPr lang="zh-CN" altLang="en-US" dirty="0"/>
          </a:p>
          <a:p>
            <a:pPr lvl="1" algn="just" eaLnBrk="1" hangingPunct="1">
              <a:lnSpc>
                <a:spcPct val="120000"/>
              </a:lnSpc>
              <a:spcBef>
                <a:spcPct val="0"/>
              </a:spcBef>
            </a:pPr>
            <a:r>
              <a:rPr lang="zh-CN" altLang="en-US" dirty="0"/>
              <a:t>数据共享必然带来数据库的安全性问题</a:t>
            </a:r>
            <a:endParaRPr lang="zh-CN" altLang="en-US" dirty="0"/>
          </a:p>
          <a:p>
            <a:pPr lvl="1" algn="just" eaLnBrk="1" hangingPunct="1">
              <a:lnSpc>
                <a:spcPct val="120000"/>
              </a:lnSpc>
              <a:spcBef>
                <a:spcPct val="0"/>
              </a:spcBef>
            </a:pPr>
            <a:r>
              <a:rPr lang="zh-CN" altLang="en-US" dirty="0"/>
              <a:t>数据库系统中的数据共享不能是无条件的共享</a:t>
            </a:r>
            <a:endParaRPr lang="zh-CN" altLang="en-US" dirty="0"/>
          </a:p>
          <a:p>
            <a:pPr lvl="1" algn="just" eaLnBrk="1" hangingPunct="1">
              <a:lnSpc>
                <a:spcPct val="120000"/>
              </a:lnSpc>
              <a:spcBef>
                <a:spcPct val="0"/>
              </a:spcBef>
              <a:buNone/>
            </a:pPr>
            <a:r>
              <a:rPr lang="zh-CN" altLang="en-US" sz="2200" dirty="0"/>
              <a:t>例： 军事秘密、国家机密、新产品实验数据、</a:t>
            </a:r>
            <a:endParaRPr lang="zh-CN" altLang="en-US" sz="2200" dirty="0"/>
          </a:p>
          <a:p>
            <a:pPr lvl="1" algn="just" eaLnBrk="1" hangingPunct="1">
              <a:lnSpc>
                <a:spcPct val="120000"/>
              </a:lnSpc>
              <a:spcBef>
                <a:spcPct val="0"/>
              </a:spcBef>
              <a:buNone/>
            </a:pPr>
            <a:r>
              <a:rPr lang="zh-CN" altLang="en-US" sz="2200" dirty="0"/>
              <a:t>        市场需求分析、市场营销策略、销售计划、</a:t>
            </a:r>
            <a:endParaRPr lang="zh-CN" altLang="en-US" sz="2200" dirty="0"/>
          </a:p>
          <a:p>
            <a:pPr lvl="1" algn="just" eaLnBrk="1" hangingPunct="1">
              <a:lnSpc>
                <a:spcPct val="120000"/>
              </a:lnSpc>
              <a:spcBef>
                <a:spcPct val="0"/>
              </a:spcBef>
              <a:buNone/>
            </a:pPr>
            <a:r>
              <a:rPr lang="zh-CN" altLang="en-US" sz="2200" dirty="0"/>
              <a:t>        客户档案、医疗档案、银行储蓄数据</a:t>
            </a:r>
            <a:endParaRPr lang="zh-CN" altLang="en-US" sz="2200" dirty="0"/>
          </a:p>
          <a:p>
            <a:pPr lvl="1" algn="just" eaLnBrk="1" hangingPunct="1">
              <a:lnSpc>
                <a:spcPct val="80000"/>
              </a:lnSpc>
              <a:buNone/>
            </a:pPr>
            <a:endParaRPr lang="en-US" altLang="zh-CN" sz="2800" dirty="0"/>
          </a:p>
        </p:txBody>
      </p:sp>
      <p:grpSp>
        <p:nvGrpSpPr>
          <p:cNvPr id="2" name="Group 5"/>
          <p:cNvGrpSpPr/>
          <p:nvPr/>
        </p:nvGrpSpPr>
        <p:grpSpPr>
          <a:xfrm>
            <a:off x="1908175" y="4797425"/>
            <a:ext cx="4968875" cy="576263"/>
            <a:chOff x="0" y="0"/>
            <a:chExt cx="3130" cy="363"/>
          </a:xfrm>
        </p:grpSpPr>
        <p:sp>
          <p:nvSpPr>
            <p:cNvPr id="5125" name="AutoShape 4"/>
            <p:cNvSpPr/>
            <p:nvPr/>
          </p:nvSpPr>
          <p:spPr>
            <a:xfrm>
              <a:off x="0" y="90"/>
              <a:ext cx="1270" cy="227"/>
            </a:xfrm>
            <a:prstGeom prst="rightArrow">
              <a:avLst>
                <a:gd name="adj1" fmla="val 50000"/>
                <a:gd name="adj2" fmla="val 13984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algn="ctr"/>
              <a:endParaRPr lang="zh-CN" altLang="en-US" b="1" dirty="0">
                <a:latin typeface="Times New Roman" panose="02020603050405020304" pitchFamily="18" charset="0"/>
                <a:ea typeface="宋体" panose="02010600030101010101" pitchFamily="2" charset="-122"/>
              </a:endParaRPr>
            </a:p>
          </p:txBody>
        </p:sp>
        <p:sp>
          <p:nvSpPr>
            <p:cNvPr id="5126" name="Rectangle 5"/>
            <p:cNvSpPr/>
            <p:nvPr/>
          </p:nvSpPr>
          <p:spPr>
            <a:xfrm>
              <a:off x="1406" y="0"/>
              <a:ext cx="1724" cy="363"/>
            </a:xfrm>
            <a:prstGeom prst="rect">
              <a:avLst/>
            </a:prstGeom>
            <a:noFill/>
            <a:ln w="9525">
              <a:noFill/>
            </a:ln>
          </p:spPr>
          <p:txBody>
            <a:bodyPr wrap="none" lIns="0" tIns="0" rIns="0" bIns="0" anchor="ctr"/>
            <a:p>
              <a:pPr marL="342900" indent="-342900"/>
              <a:r>
                <a:rPr lang="zh-CN" altLang="en-US" sz="2800" b="1" dirty="0">
                  <a:latin typeface="Times New Roman" panose="02020603050405020304" pitchFamily="18" charset="0"/>
                  <a:ea typeface="宋体" panose="02010600030101010101" pitchFamily="2" charset="-122"/>
                </a:rPr>
                <a:t>数据库安全性</a:t>
              </a:r>
              <a:endParaRPr lang="zh-CN" altLang="en-US" sz="28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3554" name="Rectangle 3"/>
          <p:cNvSpPr>
            <a:spLocks noGrp="1"/>
          </p:cNvSpPr>
          <p:nvPr>
            <p:ph idx="1"/>
          </p:nvPr>
        </p:nvSpPr>
        <p:spPr>
          <a:xfrm>
            <a:off x="250825" y="1268413"/>
            <a:ext cx="8713788" cy="4854575"/>
          </a:xfrm>
          <a:ln/>
        </p:spPr>
        <p:txBody>
          <a:bodyPr vert="horz" wrap="square" lIns="91440" tIns="45720" rIns="91440" bIns="45720" anchor="t"/>
          <a:p>
            <a:pPr>
              <a:lnSpc>
                <a:spcPct val="90000"/>
              </a:lnSpc>
            </a:pPr>
            <a:r>
              <a:rPr lang="en-US" altLang="zh-CN" dirty="0"/>
              <a:t>C2</a:t>
            </a:r>
            <a:r>
              <a:rPr lang="zh-CN" altLang="en-US" dirty="0"/>
              <a:t>级</a:t>
            </a:r>
            <a:endParaRPr lang="zh-CN" altLang="en-US" dirty="0"/>
          </a:p>
          <a:p>
            <a:pPr lvl="1">
              <a:lnSpc>
                <a:spcPct val="150000"/>
              </a:lnSpc>
              <a:spcBef>
                <a:spcPct val="0"/>
              </a:spcBef>
            </a:pPr>
            <a:r>
              <a:rPr lang="zh-CN" altLang="en-US" dirty="0"/>
              <a:t>安全产品的最低档次</a:t>
            </a:r>
            <a:endParaRPr lang="zh-CN" altLang="en-US" dirty="0"/>
          </a:p>
          <a:p>
            <a:pPr lvl="1">
              <a:lnSpc>
                <a:spcPct val="150000"/>
              </a:lnSpc>
              <a:spcBef>
                <a:spcPct val="0"/>
              </a:spcBef>
            </a:pPr>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endParaRPr lang="zh-CN" altLang="en-US" dirty="0"/>
          </a:p>
          <a:p>
            <a:pPr lvl="1">
              <a:lnSpc>
                <a:spcPct val="150000"/>
              </a:lnSpc>
              <a:spcBef>
                <a:spcPct val="0"/>
              </a:spcBef>
            </a:pPr>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endParaRPr lang="zh-CN" altLang="en-US" dirty="0"/>
          </a:p>
          <a:p>
            <a:pPr lvl="1">
              <a:lnSpc>
                <a:spcPct val="150000"/>
              </a:lnSpc>
              <a:spcBef>
                <a:spcPct val="0"/>
              </a:spcBef>
            </a:pPr>
            <a:r>
              <a:rPr lang="zh-CN" altLang="en-US" dirty="0"/>
              <a:t>典型例子</a:t>
            </a:r>
            <a:endParaRPr lang="zh-CN" altLang="en-US" dirty="0"/>
          </a:p>
          <a:p>
            <a:pPr lvl="2">
              <a:buSzPct val="87000"/>
              <a:buFont typeface="Wingdings" panose="05000000000000000000" pitchFamily="2" charset="2"/>
              <a:buChar char="l"/>
            </a:pPr>
            <a:r>
              <a:rPr lang="zh-CN" altLang="en-US" sz="2200" dirty="0"/>
              <a:t> </a:t>
            </a:r>
            <a:r>
              <a:rPr lang="en-US" altLang="zh-CN" sz="2200" dirty="0"/>
              <a:t>Windows 2000</a:t>
            </a:r>
            <a:endParaRPr lang="en-US" altLang="zh-CN" sz="2200" dirty="0"/>
          </a:p>
          <a:p>
            <a:pPr lvl="2">
              <a:buSzPct val="87000"/>
              <a:buFont typeface="Wingdings" panose="05000000000000000000" pitchFamily="2" charset="2"/>
              <a:buChar char="l"/>
            </a:pPr>
            <a:r>
              <a:rPr lang="en-US" altLang="zh-CN" sz="2200" dirty="0"/>
              <a:t> Oracle 7</a:t>
            </a:r>
            <a:endParaRPr lang="en-US" altLang="zh-CN" sz="2200" dirty="0"/>
          </a:p>
          <a:p>
            <a:pPr lvl="2">
              <a:lnSpc>
                <a:spcPct val="110000"/>
              </a:lnSpc>
            </a:pP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4578" name="Rectangle 3"/>
          <p:cNvSpPr>
            <a:spLocks noGrp="1"/>
          </p:cNvSpPr>
          <p:nvPr>
            <p:ph idx="1"/>
          </p:nvPr>
        </p:nvSpPr>
        <p:spPr>
          <a:xfrm>
            <a:off x="457200" y="1098550"/>
            <a:ext cx="8229600" cy="4854575"/>
          </a:xfrm>
          <a:ln/>
        </p:spPr>
        <p:txBody>
          <a:bodyPr vert="horz" wrap="square" lIns="91440" tIns="45720" rIns="91440" bIns="45720" anchor="t"/>
          <a:p>
            <a:r>
              <a:rPr lang="en-US" altLang="zh-CN" dirty="0"/>
              <a:t>B1</a:t>
            </a:r>
            <a:r>
              <a:rPr lang="zh-CN" altLang="en-US" dirty="0"/>
              <a:t>级</a:t>
            </a:r>
            <a:endParaRPr lang="zh-CN" altLang="en-US" dirty="0"/>
          </a:p>
          <a:p>
            <a:pPr lvl="1">
              <a:lnSpc>
                <a:spcPct val="120000"/>
              </a:lnSpc>
              <a:spcBef>
                <a:spcPct val="0"/>
              </a:spcBef>
            </a:pPr>
            <a:r>
              <a:rPr lang="zh-CN" altLang="en-US" dirty="0"/>
              <a:t>标记安全保护。“安全”（</a:t>
            </a:r>
            <a:r>
              <a:rPr lang="en-US" altLang="zh-CN" dirty="0"/>
              <a:t>Security</a:t>
            </a:r>
            <a:r>
              <a:rPr lang="zh-CN" altLang="en-US" dirty="0"/>
              <a:t>）或“可信的” （</a:t>
            </a:r>
            <a:r>
              <a:rPr lang="en-US" altLang="zh-CN" dirty="0"/>
              <a:t>Trusted</a:t>
            </a:r>
            <a:r>
              <a:rPr lang="zh-CN" altLang="en-US" dirty="0"/>
              <a:t>）产品。</a:t>
            </a:r>
            <a:endParaRPr lang="zh-CN" altLang="en-US" dirty="0"/>
          </a:p>
          <a:p>
            <a:pPr lvl="1">
              <a:lnSpc>
                <a:spcPct val="120000"/>
              </a:lnSpc>
              <a:spcBef>
                <a:spcPct val="0"/>
              </a:spcBef>
            </a:pPr>
            <a:r>
              <a:rPr lang="zh-CN" altLang="en-US" dirty="0"/>
              <a:t>对系统的数据加以标记，对标记的主体和客体实施强制存取控制（</a:t>
            </a:r>
            <a:r>
              <a:rPr lang="en-US" altLang="zh-CN" dirty="0"/>
              <a:t>MAC</a:t>
            </a:r>
            <a:r>
              <a:rPr lang="zh-CN" altLang="en-US" dirty="0"/>
              <a:t>）、审计等安全机制</a:t>
            </a:r>
            <a:endParaRPr lang="en-US" altLang="zh-CN" dirty="0"/>
          </a:p>
          <a:p>
            <a:pPr lvl="1">
              <a:lnSpc>
                <a:spcPct val="120000"/>
              </a:lnSpc>
              <a:spcBef>
                <a:spcPct val="0"/>
              </a:spcBef>
            </a:pPr>
            <a:r>
              <a:rPr lang="en-US" altLang="zh-CN" dirty="0"/>
              <a:t>B1</a:t>
            </a:r>
            <a:r>
              <a:rPr lang="zh-CN" altLang="en-US" dirty="0"/>
              <a:t>级典型例子</a:t>
            </a:r>
            <a:endParaRPr lang="zh-CN" altLang="en-US" dirty="0"/>
          </a:p>
          <a:p>
            <a:pPr lvl="2">
              <a:lnSpc>
                <a:spcPct val="120000"/>
              </a:lnSpc>
              <a:spcBef>
                <a:spcPct val="0"/>
              </a:spcBef>
              <a:buSzPct val="87000"/>
              <a:buFont typeface="Wingdings" panose="05000000000000000000" pitchFamily="2" charset="2"/>
              <a:buChar char="l"/>
            </a:pPr>
            <a:r>
              <a:rPr lang="zh-CN" altLang="en-US" sz="2200" dirty="0"/>
              <a:t> 操作系统</a:t>
            </a:r>
            <a:endParaRPr lang="zh-CN" altLang="en-US" sz="2200" dirty="0"/>
          </a:p>
          <a:p>
            <a:pPr lvl="3">
              <a:lnSpc>
                <a:spcPct val="120000"/>
              </a:lnSpc>
              <a:spcBef>
                <a:spcPct val="0"/>
              </a:spcBef>
              <a:buFont typeface="Wingdings" panose="05000000000000000000" pitchFamily="2" charset="2"/>
              <a:buChar char="Ø"/>
            </a:pPr>
            <a:r>
              <a:rPr lang="zh-CN" altLang="en-US" sz="2200" dirty="0"/>
              <a:t>惠普公司的</a:t>
            </a:r>
            <a:r>
              <a:rPr lang="en-US" altLang="zh-CN" sz="2200" dirty="0"/>
              <a:t>HP-UX BLS release 9.09+ </a:t>
            </a:r>
            <a:endParaRPr lang="en-US" altLang="zh-CN" sz="2200" dirty="0"/>
          </a:p>
          <a:p>
            <a:pPr lvl="2">
              <a:lnSpc>
                <a:spcPct val="120000"/>
              </a:lnSpc>
              <a:spcBef>
                <a:spcPct val="0"/>
              </a:spcBef>
              <a:buSzPct val="87000"/>
              <a:buFont typeface="Wingdings" panose="05000000000000000000" pitchFamily="2" charset="2"/>
              <a:buChar char="l"/>
            </a:pPr>
            <a:r>
              <a:rPr lang="en-US" altLang="zh-CN" sz="2200" dirty="0"/>
              <a:t> </a:t>
            </a:r>
            <a:r>
              <a:rPr lang="zh-CN" altLang="en-US" sz="2200" dirty="0"/>
              <a:t>数据库</a:t>
            </a:r>
            <a:endParaRPr lang="zh-CN" altLang="en-US" sz="2200" dirty="0"/>
          </a:p>
          <a:p>
            <a:pPr lvl="3">
              <a:lnSpc>
                <a:spcPct val="120000"/>
              </a:lnSpc>
              <a:spcBef>
                <a:spcPct val="0"/>
              </a:spcBef>
              <a:buFont typeface="Wingdings" panose="05000000000000000000" pitchFamily="2" charset="2"/>
              <a:buChar char="Ø"/>
            </a:pPr>
            <a:r>
              <a:rPr lang="en-US" altLang="zh-CN" sz="2200" dirty="0"/>
              <a:t>Oracle</a:t>
            </a:r>
            <a:r>
              <a:rPr lang="zh-CN" altLang="en-US" sz="2200" dirty="0"/>
              <a:t>公司的</a:t>
            </a:r>
            <a:r>
              <a:rPr lang="en-US" altLang="zh-CN" sz="2200" dirty="0"/>
              <a:t>Trusted Oracle 7</a:t>
            </a:r>
            <a:endParaRPr lang="en-US" altLang="zh-CN" sz="2200" dirty="0"/>
          </a:p>
          <a:p>
            <a:pPr lvl="3">
              <a:lnSpc>
                <a:spcPct val="120000"/>
              </a:lnSpc>
              <a:spcBef>
                <a:spcPct val="0"/>
              </a:spcBef>
              <a:buFont typeface="Wingdings" panose="05000000000000000000" pitchFamily="2" charset="2"/>
              <a:buChar char="Ø"/>
            </a:pPr>
            <a:r>
              <a:rPr lang="en-US" altLang="zh-CN" sz="2200" dirty="0"/>
              <a:t>Sybase</a:t>
            </a:r>
            <a:r>
              <a:rPr lang="zh-CN" altLang="en-US" sz="2200" dirty="0"/>
              <a:t>公司的</a:t>
            </a:r>
            <a:r>
              <a:rPr lang="en-US" altLang="zh-CN" sz="2200" dirty="0"/>
              <a:t>Secure SQL Server version 11.0.6</a:t>
            </a:r>
            <a:endParaRPr lang="zh-CN" alt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26626"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6627" name="Rectangle 3"/>
          <p:cNvSpPr>
            <a:spLocks noGrp="1"/>
          </p:cNvSpPr>
          <p:nvPr>
            <p:ph idx="1"/>
          </p:nvPr>
        </p:nvSpPr>
        <p:spPr>
          <a:ln/>
        </p:spPr>
        <p:txBody>
          <a:bodyPr vert="horz" wrap="square" lIns="91440" tIns="45720" rIns="91440" bIns="45720" anchor="t"/>
          <a:p>
            <a:pPr>
              <a:lnSpc>
                <a:spcPct val="90000"/>
              </a:lnSpc>
            </a:pPr>
            <a:r>
              <a:rPr lang="en-US" altLang="zh-CN" dirty="0"/>
              <a:t>B2</a:t>
            </a:r>
            <a:r>
              <a:rPr lang="zh-CN" altLang="en-US" dirty="0"/>
              <a:t>级</a:t>
            </a:r>
            <a:endParaRPr lang="zh-CN" altLang="en-US" dirty="0"/>
          </a:p>
          <a:p>
            <a:pPr lvl="1">
              <a:lnSpc>
                <a:spcPct val="130000"/>
              </a:lnSpc>
              <a:spcBef>
                <a:spcPct val="60000"/>
              </a:spcBef>
            </a:pPr>
            <a:r>
              <a:rPr lang="zh-CN" altLang="en-US" dirty="0"/>
              <a:t>结构化保护</a:t>
            </a:r>
            <a:endParaRPr lang="zh-CN" altLang="en-US" dirty="0"/>
          </a:p>
          <a:p>
            <a:pPr lvl="1">
              <a:lnSpc>
                <a:spcPct val="130000"/>
              </a:lnSpc>
              <a:spcBef>
                <a:spcPct val="60000"/>
              </a:spcBef>
            </a:pPr>
            <a:r>
              <a:rPr lang="zh-CN" altLang="en-US" dirty="0"/>
              <a:t>建立形式化的安全策略模型并对系统内的所有主体和客体实施</a:t>
            </a:r>
            <a:r>
              <a:rPr lang="en-US" altLang="zh-CN" dirty="0"/>
              <a:t>DAC</a:t>
            </a:r>
            <a:r>
              <a:rPr lang="zh-CN" altLang="en-US" dirty="0"/>
              <a:t>和</a:t>
            </a:r>
            <a:r>
              <a:rPr lang="en-US" altLang="zh-CN" dirty="0"/>
              <a:t>MAC</a:t>
            </a:r>
            <a:endParaRPr lang="en-US" altLang="zh-CN" dirty="0"/>
          </a:p>
          <a:p>
            <a:pPr lvl="1">
              <a:lnSpc>
                <a:spcPct val="130000"/>
              </a:lnSpc>
              <a:spcBef>
                <a:spcPct val="60000"/>
              </a:spcBef>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27650" name="Rectangle 2"/>
          <p:cNvSpPr>
            <a:spLocks noGrp="1"/>
          </p:cNvSpPr>
          <p:nvPr>
            <p:ph type="title"/>
          </p:nvPr>
        </p:nvSpPr>
        <p:spPr>
          <a:ln/>
        </p:spPr>
        <p:txBody>
          <a:bodyPr vert="horz" wrap="square" lIns="91440" tIns="45720" rIns="91440" bIns="45720" anchor="ctr"/>
          <a:p>
            <a:r>
              <a:rPr lang="en-US" altLang="zh-CN" sz="3600" dirty="0"/>
              <a:t>TCSEC/TDI</a:t>
            </a:r>
            <a:r>
              <a:rPr lang="zh-CN" altLang="en-US" sz="3600" dirty="0"/>
              <a:t>安全级别划分（续）</a:t>
            </a:r>
            <a:endParaRPr lang="zh-CN" altLang="en-US" sz="3600" dirty="0"/>
          </a:p>
        </p:txBody>
      </p:sp>
      <p:sp>
        <p:nvSpPr>
          <p:cNvPr id="27651" name="Rectangle 3"/>
          <p:cNvSpPr>
            <a:spLocks noGrp="1"/>
          </p:cNvSpPr>
          <p:nvPr>
            <p:ph idx="1"/>
          </p:nvPr>
        </p:nvSpPr>
        <p:spPr>
          <a:xfrm>
            <a:off x="457200" y="1125538"/>
            <a:ext cx="8229600" cy="4854575"/>
          </a:xfrm>
          <a:ln/>
        </p:spPr>
        <p:txBody>
          <a:bodyPr vert="horz" wrap="square" lIns="91440" tIns="45720" rIns="91440" bIns="45720" anchor="t"/>
          <a:p>
            <a:pPr>
              <a:lnSpc>
                <a:spcPct val="150000"/>
              </a:lnSpc>
              <a:spcBef>
                <a:spcPct val="0"/>
              </a:spcBef>
            </a:pPr>
            <a:r>
              <a:rPr lang="en-US" altLang="zh-CN" dirty="0"/>
              <a:t>B3</a:t>
            </a:r>
            <a:r>
              <a:rPr lang="zh-CN" altLang="en-US" dirty="0"/>
              <a:t>级</a:t>
            </a:r>
            <a:endParaRPr lang="zh-CN" altLang="en-US" dirty="0"/>
          </a:p>
          <a:p>
            <a:pPr lvl="1">
              <a:lnSpc>
                <a:spcPct val="150000"/>
              </a:lnSpc>
              <a:spcBef>
                <a:spcPct val="0"/>
              </a:spcBef>
            </a:pPr>
            <a:r>
              <a:rPr lang="zh-CN" altLang="en-US" dirty="0"/>
              <a:t>安全域</a:t>
            </a:r>
            <a:endParaRPr lang="zh-CN" altLang="en-US" dirty="0"/>
          </a:p>
          <a:p>
            <a:pPr lvl="1">
              <a:lnSpc>
                <a:spcPct val="150000"/>
              </a:lnSpc>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a:lnSpc>
                <a:spcPct val="150000"/>
              </a:lnSpc>
              <a:spcBef>
                <a:spcPct val="0"/>
              </a:spcBef>
            </a:pPr>
            <a:r>
              <a:rPr lang="en-US" altLang="zh-CN" dirty="0"/>
              <a:t>A1</a:t>
            </a:r>
            <a:r>
              <a:rPr lang="zh-CN" altLang="en-US" dirty="0"/>
              <a:t>级</a:t>
            </a:r>
            <a:endParaRPr lang="zh-CN" altLang="en-US" dirty="0"/>
          </a:p>
          <a:p>
            <a:pPr lvl="1">
              <a:lnSpc>
                <a:spcPct val="150000"/>
              </a:lnSpc>
              <a:spcBef>
                <a:spcPct val="0"/>
              </a:spcBef>
            </a:pPr>
            <a:r>
              <a:rPr lang="zh-CN" altLang="en-US" dirty="0"/>
              <a:t>验证设计，即提供</a:t>
            </a:r>
            <a:r>
              <a:rPr lang="en-US" altLang="zh-CN" dirty="0"/>
              <a:t>B3</a:t>
            </a:r>
            <a:r>
              <a:rPr lang="zh-CN" altLang="en-US" dirty="0"/>
              <a:t>级保护的同时给出系统的形式化设计说明和验证以确信各安全保护真正实现。</a:t>
            </a:r>
            <a:endParaRPr lang="zh-CN" altLang="en-US" dirty="0"/>
          </a:p>
          <a:p>
            <a:pPr lvl="1">
              <a:lnSpc>
                <a:spcPct val="150000"/>
              </a:lnSpc>
              <a:spcBef>
                <a:spcPct val="0"/>
              </a:spcBef>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8674" name="Rectangle 2"/>
          <p:cNvSpPr>
            <a:spLocks noGrp="1"/>
          </p:cNvSpPr>
          <p:nvPr>
            <p:ph type="title"/>
          </p:nvPr>
        </p:nvSpPr>
        <p:spPr>
          <a:xfrm>
            <a:off x="708025" y="188913"/>
            <a:ext cx="7978775" cy="563562"/>
          </a:xfrm>
          <a:ln/>
        </p:spPr>
        <p:txBody>
          <a:bodyPr vert="horz" wrap="square" lIns="91440" tIns="45720" rIns="91440" bIns="45720" anchor="ctr"/>
          <a:p>
            <a:pPr algn="l" eaLnBrk="1" hangingPunct="1"/>
            <a:r>
              <a:rPr lang="en-US" altLang="zh-CN" sz="3600" dirty="0"/>
              <a:t>                           CC</a:t>
            </a:r>
            <a:endParaRPr lang="en-US" altLang="zh-CN" sz="3600" dirty="0"/>
          </a:p>
        </p:txBody>
      </p:sp>
      <p:sp>
        <p:nvSpPr>
          <p:cNvPr id="28675" name="Rectangle 3"/>
          <p:cNvSpPr>
            <a:spLocks noGrp="1"/>
          </p:cNvSpPr>
          <p:nvPr>
            <p:ph type="body"/>
          </p:nvPr>
        </p:nvSpPr>
        <p:spPr>
          <a:ln/>
        </p:spPr>
        <p:txBody>
          <a:bodyPr vert="horz" wrap="square" lIns="91440" tIns="45720" rIns="91440" bIns="45720" anchor="t"/>
          <a:p>
            <a:pPr eaLnBrk="1" hangingPunct="1"/>
            <a:r>
              <a:rPr lang="en-US" altLang="zh-CN" dirty="0"/>
              <a:t> CC</a:t>
            </a:r>
            <a:endParaRPr lang="en-US" altLang="zh-CN" dirty="0"/>
          </a:p>
          <a:p>
            <a:pPr lvl="1" eaLnBrk="1" hangingPunct="1">
              <a:lnSpc>
                <a:spcPct val="120000"/>
              </a:lnSpc>
              <a:spcBef>
                <a:spcPct val="60000"/>
              </a:spcBef>
            </a:pPr>
            <a:r>
              <a:rPr lang="zh-CN" altLang="en-US" dirty="0"/>
              <a:t>提出国际公认的表述信息技术安全性的结构</a:t>
            </a:r>
            <a:endParaRPr lang="zh-CN" altLang="en-US" dirty="0"/>
          </a:p>
          <a:p>
            <a:pPr lvl="1" eaLnBrk="1" hangingPunct="1">
              <a:lnSpc>
                <a:spcPct val="120000"/>
              </a:lnSpc>
              <a:spcBef>
                <a:spcPct val="60000"/>
              </a:spcBef>
            </a:pPr>
            <a:r>
              <a:rPr lang="zh-CN" altLang="en-US" dirty="0"/>
              <a:t>把信息产品的安全要求分为</a:t>
            </a:r>
            <a:endParaRPr lang="zh-CN" altLang="en-US" dirty="0"/>
          </a:p>
          <a:p>
            <a:pPr lvl="2" eaLnBrk="1" hangingPunct="1">
              <a:lnSpc>
                <a:spcPct val="110000"/>
              </a:lnSpc>
              <a:spcBef>
                <a:spcPct val="60000"/>
              </a:spcBef>
              <a:buSzPct val="87000"/>
              <a:buFont typeface="Wingdings" panose="05000000000000000000" pitchFamily="2" charset="2"/>
              <a:buChar char="l"/>
            </a:pPr>
            <a:r>
              <a:rPr lang="zh-CN" altLang="en-US" sz="2200" dirty="0"/>
              <a:t>安全功能要求</a:t>
            </a:r>
            <a:endParaRPr lang="zh-CN" altLang="en-US" sz="2200" dirty="0"/>
          </a:p>
          <a:p>
            <a:pPr lvl="2" eaLnBrk="1" hangingPunct="1">
              <a:lnSpc>
                <a:spcPct val="110000"/>
              </a:lnSpc>
              <a:spcBef>
                <a:spcPct val="60000"/>
              </a:spcBef>
              <a:buSzPct val="87000"/>
              <a:buFont typeface="Wingdings" panose="05000000000000000000" pitchFamily="2" charset="2"/>
              <a:buChar char="l"/>
            </a:pPr>
            <a:r>
              <a:rPr lang="zh-CN" altLang="en-US" sz="2200" dirty="0"/>
              <a:t>安全保证要求</a:t>
            </a:r>
            <a:endParaRPr lang="zh-CN" alt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29698" name="Rectangle 2"/>
          <p:cNvSpPr>
            <a:spLocks noGrp="1"/>
          </p:cNvSpPr>
          <p:nvPr>
            <p:ph type="title"/>
          </p:nvPr>
        </p:nvSpPr>
        <p:spPr>
          <a:xfrm>
            <a:off x="914400" y="255588"/>
            <a:ext cx="7834313" cy="563562"/>
          </a:xfrm>
          <a:ln/>
        </p:spPr>
        <p:txBody>
          <a:bodyPr vert="horz" wrap="square" lIns="91440" tIns="45720" rIns="91440" bIns="45720" anchor="ctr"/>
          <a:p>
            <a:pPr eaLnBrk="1" hangingPunct="1"/>
            <a:r>
              <a:rPr lang="en-US" altLang="zh-CN" sz="3600" dirty="0"/>
              <a:t>CC</a:t>
            </a:r>
            <a:r>
              <a:rPr lang="zh-CN" altLang="en-US" sz="3600" dirty="0"/>
              <a:t>（续）</a:t>
            </a:r>
            <a:endParaRPr lang="zh-CN" altLang="en-US" sz="3600" dirty="0"/>
          </a:p>
        </p:txBody>
      </p:sp>
      <p:sp>
        <p:nvSpPr>
          <p:cNvPr id="29699" name="Rectangle 3"/>
          <p:cNvSpPr>
            <a:spLocks noGrp="1"/>
          </p:cNvSpPr>
          <p:nvPr>
            <p:ph type="body"/>
          </p:nvPr>
        </p:nvSpPr>
        <p:spPr>
          <a:xfrm>
            <a:off x="457200" y="1052513"/>
            <a:ext cx="8229600" cy="4854575"/>
          </a:xfrm>
          <a:ln/>
        </p:spPr>
        <p:txBody>
          <a:bodyPr vert="horz" wrap="square" lIns="91440" tIns="45720" rIns="91440" bIns="45720" anchor="t"/>
          <a:p>
            <a:pPr eaLnBrk="1" hangingPunct="1"/>
            <a:r>
              <a:rPr lang="en-US" altLang="zh-CN" dirty="0"/>
              <a:t> CC</a:t>
            </a:r>
            <a:r>
              <a:rPr lang="zh-CN" altLang="en-US" dirty="0"/>
              <a:t>文本组成</a:t>
            </a:r>
            <a:endParaRPr lang="zh-CN" altLang="en-US" dirty="0"/>
          </a:p>
          <a:p>
            <a:pPr lvl="1" eaLnBrk="1" hangingPunct="1">
              <a:lnSpc>
                <a:spcPct val="150000"/>
              </a:lnSpc>
              <a:spcBef>
                <a:spcPct val="0"/>
              </a:spcBef>
            </a:pPr>
            <a:r>
              <a:rPr lang="zh-CN" altLang="en-US" dirty="0"/>
              <a:t>简介和一般模型</a:t>
            </a:r>
            <a:endParaRPr lang="en-US" altLang="zh-CN" dirty="0"/>
          </a:p>
          <a:p>
            <a:pPr lvl="2" eaLnBrk="1" hangingPunct="1">
              <a:lnSpc>
                <a:spcPct val="150000"/>
              </a:lnSpc>
              <a:spcBef>
                <a:spcPct val="0"/>
              </a:spcBef>
              <a:buSzPct val="87000"/>
              <a:buFont typeface="Wingdings" panose="05000000000000000000" pitchFamily="2" charset="2"/>
              <a:buChar char="l"/>
            </a:pPr>
            <a:r>
              <a:rPr lang="zh-CN" altLang="zh-CN" sz="2200" dirty="0"/>
              <a:t>有关术语、基本概念和一般模型以及与评估有关的一些框架</a:t>
            </a:r>
            <a:endParaRPr lang="zh-CN" altLang="en-US" sz="2200" dirty="0"/>
          </a:p>
          <a:p>
            <a:pPr lvl="1" eaLnBrk="1" hangingPunct="1">
              <a:lnSpc>
                <a:spcPct val="150000"/>
              </a:lnSpc>
              <a:spcBef>
                <a:spcPct val="0"/>
              </a:spcBef>
            </a:pPr>
            <a:r>
              <a:rPr lang="zh-CN" altLang="en-US" dirty="0"/>
              <a:t>安全功能要求</a:t>
            </a:r>
            <a:endParaRPr lang="en-US" altLang="zh-CN" dirty="0"/>
          </a:p>
          <a:p>
            <a:pPr lvl="2" eaLnBrk="1" hangingPunct="1">
              <a:lnSpc>
                <a:spcPct val="150000"/>
              </a:lnSpc>
              <a:spcBef>
                <a:spcPct val="0"/>
              </a:spcBef>
              <a:buSzPct val="87000"/>
              <a:buFont typeface="Wingdings" panose="05000000000000000000" pitchFamily="2" charset="2"/>
              <a:buChar char="l"/>
            </a:pPr>
            <a:r>
              <a:rPr lang="zh-CN" altLang="zh-CN" sz="2200" dirty="0"/>
              <a:t>列出了一系列类、子类和组件</a:t>
            </a:r>
            <a:endParaRPr lang="zh-CN" altLang="en-US" sz="2200" dirty="0"/>
          </a:p>
          <a:p>
            <a:pPr lvl="1" eaLnBrk="1" hangingPunct="1">
              <a:lnSpc>
                <a:spcPct val="150000"/>
              </a:lnSpc>
              <a:spcBef>
                <a:spcPct val="0"/>
              </a:spcBef>
            </a:pPr>
            <a:r>
              <a:rPr lang="zh-CN" altLang="en-US" dirty="0"/>
              <a:t>安全保证要求</a:t>
            </a:r>
            <a:endParaRPr lang="en-US" altLang="zh-CN" dirty="0"/>
          </a:p>
          <a:p>
            <a:pPr lvl="2" eaLnBrk="1" hangingPunct="1">
              <a:lnSpc>
                <a:spcPct val="150000"/>
              </a:lnSpc>
              <a:spcBef>
                <a:spcPct val="0"/>
              </a:spcBef>
              <a:buSzPct val="87000"/>
              <a:buFont typeface="Wingdings" panose="05000000000000000000" pitchFamily="2" charset="2"/>
              <a:buChar char="l"/>
            </a:pPr>
            <a:r>
              <a:rPr lang="zh-CN" altLang="zh-CN" sz="2200" dirty="0"/>
              <a:t>列出了一系列保证类、子类和组件</a:t>
            </a:r>
            <a:endParaRPr lang="en-US" altLang="zh-CN" sz="2200" dirty="0"/>
          </a:p>
          <a:p>
            <a:pPr lvl="2" eaLnBrk="1" hangingPunct="1">
              <a:lnSpc>
                <a:spcPct val="150000"/>
              </a:lnSpc>
              <a:spcBef>
                <a:spcPct val="0"/>
              </a:spcBef>
              <a:buSzPct val="87000"/>
              <a:buFont typeface="Wingdings" panose="05000000000000000000" pitchFamily="2" charset="2"/>
              <a:buChar char="l"/>
            </a:pPr>
            <a:r>
              <a:rPr lang="zh-CN" altLang="zh-CN" sz="2200" dirty="0"/>
              <a:t>提出了评估保证级（</a:t>
            </a:r>
            <a:r>
              <a:rPr lang="en-US" altLang="zh-CN" sz="2200" dirty="0"/>
              <a:t>Evaluation Assurance Level</a:t>
            </a:r>
            <a:r>
              <a:rPr lang="zh-CN" altLang="zh-CN" sz="2200" dirty="0"/>
              <a:t>，</a:t>
            </a:r>
            <a:r>
              <a:rPr lang="en-US" altLang="zh-CN" sz="2200" dirty="0"/>
              <a:t>EAL</a:t>
            </a:r>
            <a:r>
              <a:rPr lang="zh-CN" altLang="zh-CN" sz="2200" dirty="0"/>
              <a:t>），从</a:t>
            </a:r>
            <a:r>
              <a:rPr lang="en-US" altLang="zh-CN" sz="2200" dirty="0"/>
              <a:t>EAL1</a:t>
            </a:r>
            <a:r>
              <a:rPr lang="zh-CN" altLang="zh-CN" sz="2200" dirty="0"/>
              <a:t>至</a:t>
            </a:r>
            <a:r>
              <a:rPr lang="en-US" altLang="zh-CN" sz="2200" dirty="0"/>
              <a:t>EAL7</a:t>
            </a:r>
            <a:r>
              <a:rPr lang="zh-CN" altLang="zh-CN" sz="2200" dirty="0"/>
              <a:t>共分为七级</a:t>
            </a:r>
            <a:endParaRPr lang="zh-CN" alt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0722" name="Rectangle 2"/>
          <p:cNvSpPr>
            <a:spLocks noGrp="1"/>
          </p:cNvSpPr>
          <p:nvPr>
            <p:ph type="title"/>
          </p:nvPr>
        </p:nvSpPr>
        <p:spPr>
          <a:xfrm>
            <a:off x="914400" y="255588"/>
            <a:ext cx="7905750" cy="563562"/>
          </a:xfrm>
          <a:ln/>
        </p:spPr>
        <p:txBody>
          <a:bodyPr vert="horz" wrap="square" lIns="91440" tIns="45720" rIns="91440" bIns="45720" anchor="ctr"/>
          <a:p>
            <a:pPr eaLnBrk="1" hangingPunct="1"/>
            <a:r>
              <a:rPr lang="en-US" altLang="zh-CN" sz="3600" dirty="0"/>
              <a:t>CC</a:t>
            </a:r>
            <a:r>
              <a:rPr lang="zh-CN" altLang="en-US" sz="3600" dirty="0"/>
              <a:t>（续）</a:t>
            </a:r>
            <a:endParaRPr lang="zh-CN" altLang="en-US" sz="3600" dirty="0"/>
          </a:p>
        </p:txBody>
      </p:sp>
      <p:sp>
        <p:nvSpPr>
          <p:cNvPr id="30723" name="Rectangle 3"/>
          <p:cNvSpPr>
            <a:spLocks noGrp="1"/>
          </p:cNvSpPr>
          <p:nvPr>
            <p:ph type="body" sz="half"/>
          </p:nvPr>
        </p:nvSpPr>
        <p:spPr>
          <a:xfrm>
            <a:off x="323850" y="1052513"/>
            <a:ext cx="6994525" cy="663575"/>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r>
              <a:rPr lang="en-US" altLang="zh-CN" sz="2800" dirty="0"/>
              <a:t>  CC</a:t>
            </a:r>
            <a:r>
              <a:rPr lang="zh-CN" altLang="en-US" sz="2800" dirty="0"/>
              <a:t>评估保证级（</a:t>
            </a:r>
            <a:r>
              <a:rPr lang="en-US" altLang="zh-CN" sz="2800" dirty="0"/>
              <a:t>EAL</a:t>
            </a:r>
            <a:r>
              <a:rPr lang="zh-CN" altLang="en-US" sz="2800" dirty="0"/>
              <a:t>）划分 </a:t>
            </a:r>
            <a:endParaRPr lang="zh-CN" altLang="en-US" sz="2800" dirty="0"/>
          </a:p>
          <a:p>
            <a:pPr lvl="0" indent="-342900" eaLnBrk="1" hangingPunct="1">
              <a:buNone/>
            </a:pPr>
            <a:endParaRPr lang="en-US" altLang="zh-CN" sz="3200" dirty="0"/>
          </a:p>
        </p:txBody>
      </p:sp>
      <p:graphicFrame>
        <p:nvGraphicFramePr>
          <p:cNvPr id="17413" name="Group 5"/>
          <p:cNvGraphicFramePr>
            <a:graphicFrameLocks noGrp="1"/>
          </p:cNvGraphicFramePr>
          <p:nvPr>
            <p:ph sz="half" idx="1"/>
          </p:nvPr>
        </p:nvGraphicFramePr>
        <p:xfrm>
          <a:off x="323850" y="1846263"/>
          <a:ext cx="8064500" cy="4146550"/>
        </p:xfrm>
        <a:graphic>
          <a:graphicData uri="http://schemas.openxmlformats.org/drawingml/2006/table">
            <a:tbl>
              <a:tblPr/>
              <a:tblGrid>
                <a:gridCol w="1257605"/>
                <a:gridCol w="4884694"/>
                <a:gridCol w="1922201"/>
              </a:tblGrid>
              <a:tr h="57933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600" b="1" i="0" u="none" strike="noStrike" cap="none" normalizeH="0" baseline="0" dirty="0" smtClean="0">
                          <a:ln>
                            <a:noFill/>
                          </a:ln>
                          <a:solidFill>
                            <a:schemeClr val="tx1"/>
                          </a:solidFill>
                          <a:effectLst/>
                          <a:latin typeface="+mn-lt"/>
                          <a:ea typeface="宋体" panose="02010600030101010101" pitchFamily="2" charset="-122"/>
                        </a:rPr>
                        <a:t>评估保证级</a:t>
                      </a:r>
                      <a:endParaRPr kumimoji="0" lang="zh-CN"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600" b="1" i="0" u="none" strike="noStrike" cap="none" normalizeH="0" baseline="0" dirty="0" smtClean="0">
                          <a:ln>
                            <a:noFill/>
                          </a:ln>
                          <a:solidFill>
                            <a:schemeClr val="tx1"/>
                          </a:solidFill>
                          <a:effectLst/>
                          <a:latin typeface="+mn-lt"/>
                          <a:ea typeface="宋体" panose="02010600030101010101" pitchFamily="2" charset="-122"/>
                        </a:rPr>
                        <a:t>定　　义</a:t>
                      </a:r>
                      <a:endParaRPr kumimoji="0" lang="zh-CN"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TCSEC</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安全级别（近似相当）</a:t>
                      </a:r>
                      <a:endParaRPr kumimoji="0" lang="zh-CN" alt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EAL1</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功能测试（</a:t>
                      </a:r>
                      <a:r>
                        <a:rPr kumimoji="0" lang="en-US" sz="1600" b="1" i="0" u="none" strike="noStrike" cap="none" normalizeH="0" baseline="0" dirty="0" smtClean="0">
                          <a:ln>
                            <a:noFill/>
                          </a:ln>
                          <a:solidFill>
                            <a:schemeClr val="tx1"/>
                          </a:solidFill>
                          <a:effectLst/>
                          <a:latin typeface="+mn-lt"/>
                          <a:ea typeface="宋体" panose="02010600030101010101" pitchFamily="2" charset="-122"/>
                        </a:rPr>
                        <a:t>functionally tested</a:t>
                      </a: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48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EAL2</a:t>
                      </a:r>
                      <a:endParaRPr kumimoji="0" 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mn-lt"/>
                          <a:ea typeface="宋体" panose="02010600030101010101" pitchFamily="2" charset="-122"/>
                        </a:rPr>
                        <a:t>结构测试（</a:t>
                      </a:r>
                      <a:r>
                        <a:rPr kumimoji="0" lang="en-US" sz="1600" b="1" i="0" u="none" strike="noStrike" cap="none" normalizeH="0" baseline="0" smtClean="0">
                          <a:ln>
                            <a:noFill/>
                          </a:ln>
                          <a:solidFill>
                            <a:schemeClr val="tx1"/>
                          </a:solidFill>
                          <a:effectLst/>
                          <a:latin typeface="+mn-lt"/>
                          <a:ea typeface="宋体" panose="02010600030101010101" pitchFamily="2" charset="-122"/>
                        </a:rPr>
                        <a:t>structurally tested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C1</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EAL3</a:t>
                      </a:r>
                      <a:endParaRPr kumimoji="0" 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系统地测试和检查（</a:t>
                      </a:r>
                      <a:r>
                        <a:rPr kumimoji="0" lang="en-US" sz="1600" b="1" i="0" u="none" strike="noStrike" cap="none" normalizeH="0" baseline="0" dirty="0" smtClean="0">
                          <a:ln>
                            <a:noFill/>
                          </a:ln>
                          <a:solidFill>
                            <a:schemeClr val="tx1"/>
                          </a:solidFill>
                          <a:effectLst/>
                          <a:latin typeface="+mn-lt"/>
                          <a:ea typeface="宋体" panose="02010600030101010101" pitchFamily="2" charset="-122"/>
                        </a:rPr>
                        <a:t>methodically tested and checked</a:t>
                      </a: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C2</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33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EAL4</a:t>
                      </a:r>
                      <a:endParaRPr kumimoji="0" 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mn-lt"/>
                          <a:ea typeface="宋体" panose="02010600030101010101" pitchFamily="2" charset="-122"/>
                        </a:rPr>
                        <a:t>系统地设计、测试和复查（</a:t>
                      </a:r>
                      <a:r>
                        <a:rPr kumimoji="0" lang="en-US" sz="1600" b="1" i="0" u="none" strike="noStrike" cap="none" normalizeH="0" baseline="0" smtClean="0">
                          <a:ln>
                            <a:noFill/>
                          </a:ln>
                          <a:solidFill>
                            <a:schemeClr val="tx1"/>
                          </a:solidFill>
                          <a:effectLst/>
                          <a:latin typeface="+mn-lt"/>
                          <a:ea typeface="宋体" panose="02010600030101010101" pitchFamily="2" charset="-122"/>
                        </a:rPr>
                        <a:t>methodically designed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 </a:t>
                      </a:r>
                      <a:r>
                        <a:rPr kumimoji="0" lang="en-US" sz="1600" b="1" i="0" u="none" strike="noStrike" cap="none" normalizeH="0" baseline="0" smtClean="0">
                          <a:ln>
                            <a:noFill/>
                          </a:ln>
                          <a:solidFill>
                            <a:schemeClr val="tx1"/>
                          </a:solidFill>
                          <a:effectLst/>
                          <a:latin typeface="+mn-lt"/>
                          <a:ea typeface="宋体" panose="02010600030101010101" pitchFamily="2" charset="-122"/>
                        </a:rPr>
                        <a:t>tested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 </a:t>
                      </a:r>
                      <a:r>
                        <a:rPr kumimoji="0" lang="en-US" sz="1600" b="1" i="0" u="none" strike="noStrike" cap="none" normalizeH="0" baseline="0" smtClean="0">
                          <a:ln>
                            <a:noFill/>
                          </a:ln>
                          <a:solidFill>
                            <a:schemeClr val="tx1"/>
                          </a:solidFill>
                          <a:effectLst/>
                          <a:latin typeface="+mn-lt"/>
                          <a:ea typeface="宋体" panose="02010600030101010101" pitchFamily="2" charset="-122"/>
                        </a:rPr>
                        <a:t>and reviewed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B1</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33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EAL5</a:t>
                      </a:r>
                      <a:endParaRPr kumimoji="0" 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mn-lt"/>
                          <a:ea typeface="宋体" panose="02010600030101010101" pitchFamily="2" charset="-122"/>
                        </a:rPr>
                        <a:t>半形式化设计和测试（</a:t>
                      </a:r>
                      <a:r>
                        <a:rPr kumimoji="0" lang="en-US" sz="1600" b="1" i="0" u="none" strike="noStrike" cap="none" normalizeH="0" baseline="0" smtClean="0">
                          <a:ln>
                            <a:noFill/>
                          </a:ln>
                          <a:solidFill>
                            <a:schemeClr val="tx1"/>
                          </a:solidFill>
                          <a:effectLst/>
                          <a:latin typeface="+mn-lt"/>
                          <a:ea typeface="宋体" panose="02010600030101010101" pitchFamily="2" charset="-122"/>
                        </a:rPr>
                        <a:t>semiformally designed and tested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B2</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33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smtClean="0">
                          <a:ln>
                            <a:noFill/>
                          </a:ln>
                          <a:solidFill>
                            <a:schemeClr val="tx1"/>
                          </a:solidFill>
                          <a:effectLst/>
                          <a:latin typeface="+mn-lt"/>
                          <a:ea typeface="宋体" panose="02010600030101010101" pitchFamily="2" charset="-122"/>
                        </a:rPr>
                        <a:t>EAL6</a:t>
                      </a:r>
                      <a:endParaRPr kumimoji="0" 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半形式化验证的设计和测试（</a:t>
                      </a:r>
                      <a:r>
                        <a:rPr kumimoji="0" lang="en-US" sz="1600" b="1" i="0" u="none" strike="noStrike" cap="none" normalizeH="0" baseline="0" dirty="0" err="1" smtClean="0">
                          <a:ln>
                            <a:noFill/>
                          </a:ln>
                          <a:solidFill>
                            <a:schemeClr val="tx1"/>
                          </a:solidFill>
                          <a:effectLst/>
                          <a:latin typeface="+mn-lt"/>
                          <a:ea typeface="宋体" panose="02010600030101010101" pitchFamily="2" charset="-122"/>
                        </a:rPr>
                        <a:t>semiformally</a:t>
                      </a:r>
                      <a:r>
                        <a:rPr kumimoji="0" lang="en-US" sz="1600" b="1" i="0" u="none" strike="noStrike" cap="none" normalizeH="0" baseline="0" dirty="0" smtClean="0">
                          <a:ln>
                            <a:noFill/>
                          </a:ln>
                          <a:solidFill>
                            <a:schemeClr val="tx1"/>
                          </a:solidFill>
                          <a:effectLst/>
                          <a:latin typeface="+mn-lt"/>
                          <a:ea typeface="宋体" panose="02010600030101010101" pitchFamily="2" charset="-122"/>
                        </a:rPr>
                        <a:t> verified design and </a:t>
                      </a: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rPr>
                        <a:t>tested</a:t>
                      </a:r>
                      <a:r>
                        <a:rPr kumimoji="0" lang="zh-CN" altLang="en-US" sz="1600" b="1" i="0" u="none" strike="noStrike" cap="none" normalizeH="0" baseline="0" dirty="0" smtClean="0">
                          <a:ln>
                            <a:noFill/>
                          </a:ln>
                          <a:solidFill>
                            <a:schemeClr val="tx1"/>
                          </a:solidFill>
                          <a:effectLst/>
                          <a:latin typeface="+mn-lt"/>
                          <a:ea typeface="宋体" panose="02010600030101010101" pitchFamily="2" charset="-122"/>
                        </a:rPr>
                        <a:t>）</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B3</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331">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EAL7</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mn-lt"/>
                          <a:ea typeface="宋体" panose="02010600030101010101" pitchFamily="2" charset="-122"/>
                        </a:rPr>
                        <a:t>形式化验证的设计和测试（</a:t>
                      </a:r>
                      <a:r>
                        <a:rPr kumimoji="0" lang="en-US" sz="1600" b="1" i="0" u="none" strike="noStrike" cap="none" normalizeH="0" baseline="0" smtClean="0">
                          <a:ln>
                            <a:noFill/>
                          </a:ln>
                          <a:solidFill>
                            <a:schemeClr val="tx1"/>
                          </a:solidFill>
                          <a:effectLst/>
                          <a:latin typeface="+mn-lt"/>
                          <a:ea typeface="宋体" panose="02010600030101010101" pitchFamily="2" charset="-122"/>
                        </a:rPr>
                        <a:t>formally verified design and tested</a:t>
                      </a:r>
                      <a:r>
                        <a:rPr kumimoji="0" lang="zh-CN" altLang="en-US" sz="1600" b="1" i="0" u="none" strike="noStrike" cap="none" normalizeH="0" baseline="0" smtClean="0">
                          <a:ln>
                            <a:noFill/>
                          </a:ln>
                          <a:solidFill>
                            <a:schemeClr val="tx1"/>
                          </a:solidFill>
                          <a:effectLst/>
                          <a:latin typeface="+mn-lt"/>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mn-lt"/>
                          <a:ea typeface="宋体" panose="02010600030101010101" pitchFamily="2" charset="-122"/>
                        </a:rPr>
                        <a:t>A1</a:t>
                      </a:r>
                      <a:endParaRPr kumimoji="0" lang="en-US" sz="1600" b="1" i="0" u="none" strike="noStrike" cap="none" normalizeH="0" baseline="0" dirty="0" smtClean="0">
                        <a:ln>
                          <a:noFill/>
                        </a:ln>
                        <a:solidFill>
                          <a:schemeClr val="tx1"/>
                        </a:solidFill>
                        <a:effectLst/>
                        <a:latin typeface="+mn-lt"/>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1746"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31747" name="Rectangle 3"/>
          <p:cNvSpPr>
            <a:spLocks noGrp="1"/>
          </p:cNvSpPr>
          <p:nvPr>
            <p:ph type="body"/>
          </p:nvPr>
        </p:nvSpPr>
        <p:spPr>
          <a:xfrm>
            <a:off x="1023938" y="1412875"/>
            <a:ext cx="6069012"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数据库安全性概述</a:t>
            </a:r>
            <a:endParaRPr lang="zh-CN" altLang="en-US" dirty="0"/>
          </a:p>
          <a:p>
            <a:pPr algn="just" eaLnBrk="1" hangingPunct="1">
              <a:lnSpc>
                <a:spcPct val="130000"/>
              </a:lnSpc>
              <a:buNone/>
            </a:pPr>
            <a:r>
              <a:rPr lang="en-US" altLang="zh-CN" dirty="0">
                <a:solidFill>
                  <a:schemeClr val="accent2"/>
                </a:solidFill>
              </a:rPr>
              <a:t>4.2  </a:t>
            </a:r>
            <a:r>
              <a:rPr lang="zh-CN" altLang="en-US" dirty="0">
                <a:solidFill>
                  <a:schemeClr val="accent2"/>
                </a:solidFill>
              </a:rPr>
              <a:t>数据库安全性控制</a:t>
            </a:r>
            <a:endParaRPr lang="zh-CN" altLang="en-US" dirty="0">
              <a:solidFill>
                <a:schemeClr val="accent2"/>
              </a:solidFill>
            </a:endParaRPr>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t>4.6  </a:t>
            </a:r>
            <a:r>
              <a:rPr lang="zh-CN" altLang="en-US" dirty="0"/>
              <a:t>其他安全性</a:t>
            </a:r>
            <a:endParaRPr lang="zh-CN" altLang="en-US" dirty="0"/>
          </a:p>
          <a:p>
            <a:pPr algn="just" eaLnBrk="1" hangingPunct="1">
              <a:lnSpc>
                <a:spcPct val="130000"/>
              </a:lnSpc>
              <a:buNone/>
            </a:pPr>
            <a:r>
              <a:rPr lang="en-US" altLang="zh-CN" dirty="0"/>
              <a:t>4.7  </a:t>
            </a:r>
            <a:r>
              <a:rPr lang="zh-CN" altLang="en-US" dirty="0"/>
              <a:t>小结</a:t>
            </a:r>
            <a:endParaRPr lang="zh-CN" altLang="en-US" dirty="0"/>
          </a:p>
          <a:p>
            <a:pPr eaLnBrk="1" hangingPunct="1">
              <a:lnSpc>
                <a:spcPct val="130000"/>
              </a:lnSpc>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2770" name="Rectangle 2"/>
          <p:cNvSpPr>
            <a:spLocks noGrp="1"/>
          </p:cNvSpPr>
          <p:nvPr>
            <p:ph type="title"/>
          </p:nvPr>
        </p:nvSpPr>
        <p:spPr>
          <a:ln/>
        </p:spPr>
        <p:txBody>
          <a:bodyPr vert="horz" wrap="square" lIns="91440" tIns="45720" rIns="91440" bIns="45720" anchor="ctr"/>
          <a:p>
            <a:pPr eaLnBrk="1" hangingPunct="1"/>
            <a:r>
              <a:rPr lang="zh-CN" altLang="en-US" sz="3600" dirty="0"/>
              <a:t>数据库安全性控制</a:t>
            </a:r>
            <a:endParaRPr lang="zh-CN" altLang="en-US" sz="3600" dirty="0"/>
          </a:p>
        </p:txBody>
      </p:sp>
      <p:sp>
        <p:nvSpPr>
          <p:cNvPr id="32771" name="Rectangle 3"/>
          <p:cNvSpPr>
            <a:spLocks noGrp="1"/>
          </p:cNvSpPr>
          <p:nvPr>
            <p:ph type="body"/>
          </p:nvPr>
        </p:nvSpPr>
        <p:spPr>
          <a:xfrm>
            <a:off x="539750" y="1268413"/>
            <a:ext cx="7772400" cy="4443412"/>
          </a:xfrm>
          <a:ln/>
        </p:spPr>
        <p:txBody>
          <a:bodyPr vert="horz" wrap="square" lIns="91440" tIns="45720" rIns="91440" bIns="45720" anchor="t"/>
          <a:p>
            <a:pPr lvl="1" eaLnBrk="1" hangingPunct="1">
              <a:lnSpc>
                <a:spcPct val="90000"/>
              </a:lnSpc>
            </a:pPr>
            <a:r>
              <a:rPr lang="zh-CN" altLang="en-US" dirty="0"/>
              <a:t>计算机系统中，安全措施是一级一级层层设置</a:t>
            </a:r>
            <a:endParaRPr lang="en-US" altLang="zh-CN" sz="2000" dirty="0"/>
          </a:p>
        </p:txBody>
      </p:sp>
      <p:pic>
        <p:nvPicPr>
          <p:cNvPr id="32772" name="Picture 17" descr="42"/>
          <p:cNvPicPr>
            <a:picLocks noChangeAspect="1"/>
          </p:cNvPicPr>
          <p:nvPr/>
        </p:nvPicPr>
        <p:blipFill>
          <a:blip r:embed="rId1"/>
          <a:stretch>
            <a:fillRect/>
          </a:stretch>
        </p:blipFill>
        <p:spPr>
          <a:xfrm>
            <a:off x="971550" y="2781300"/>
            <a:ext cx="7058025" cy="836613"/>
          </a:xfrm>
          <a:prstGeom prst="rect">
            <a:avLst/>
          </a:prstGeom>
          <a:noFill/>
          <a:ln w="9525">
            <a:noFill/>
          </a:ln>
        </p:spPr>
      </p:pic>
      <p:sp>
        <p:nvSpPr>
          <p:cNvPr id="32773" name="Rectangle 18"/>
          <p:cNvSpPr/>
          <p:nvPr/>
        </p:nvSpPr>
        <p:spPr>
          <a:xfrm>
            <a:off x="3132138" y="3860800"/>
            <a:ext cx="2566987" cy="369888"/>
          </a:xfrm>
          <a:prstGeom prst="rect">
            <a:avLst/>
          </a:prstGeom>
          <a:noFill/>
          <a:ln w="9525">
            <a:noFill/>
          </a:ln>
        </p:spPr>
        <p:txBody>
          <a:bodyPr wrap="none" anchor="ctr">
            <a:spAutoFit/>
          </a:bodyPr>
          <a:p>
            <a:r>
              <a:rPr lang="zh-CN" altLang="en-US" b="1" dirty="0">
                <a:latin typeface="Times New Roman" panose="02020603050405020304" pitchFamily="18" charset="0"/>
                <a:ea typeface="宋体" panose="02010600030101010101" pitchFamily="2" charset="-122"/>
              </a:rPr>
              <a:t>计算机系统的安全模型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ctr"/>
          <a:p>
            <a:r>
              <a:rPr lang="zh-CN" altLang="en-US" sz="3600" dirty="0"/>
              <a:t>数据库安全性控制</a:t>
            </a:r>
            <a:endParaRPr lang="zh-CN" altLang="en-US" sz="3600" dirty="0"/>
          </a:p>
        </p:txBody>
      </p:sp>
      <p:sp>
        <p:nvSpPr>
          <p:cNvPr id="33794" name="Rectangle 3"/>
          <p:cNvSpPr>
            <a:spLocks noGrp="1"/>
          </p:cNvSpPr>
          <p:nvPr>
            <p:ph idx="1"/>
          </p:nvPr>
        </p:nvSpPr>
        <p:spPr>
          <a:xfrm>
            <a:off x="457200" y="1268413"/>
            <a:ext cx="8075613" cy="4114800"/>
          </a:xfrm>
          <a:ln/>
        </p:spPr>
        <p:txBody>
          <a:bodyPr vert="horz" wrap="square" lIns="91440" tIns="45720" rIns="91440" bIns="45720" anchor="t"/>
          <a:p>
            <a:pPr lvl="1">
              <a:lnSpc>
                <a:spcPct val="160000"/>
              </a:lnSpc>
            </a:pPr>
            <a:r>
              <a:rPr lang="zh-CN" altLang="en-US" dirty="0"/>
              <a:t>系统根据用户标识鉴定用户身份，合法用户才准许进入计算机系统</a:t>
            </a:r>
            <a:endParaRPr lang="zh-CN" altLang="en-US" dirty="0"/>
          </a:p>
          <a:p>
            <a:pPr lvl="1">
              <a:lnSpc>
                <a:spcPct val="160000"/>
              </a:lnSpc>
            </a:pPr>
            <a:r>
              <a:rPr lang="zh-CN" altLang="en-US" dirty="0"/>
              <a:t>数据库管理系统还要进行存取控制，只允许用户执行合法操作 </a:t>
            </a:r>
            <a:endParaRPr lang="zh-CN" altLang="en-US" dirty="0"/>
          </a:p>
          <a:p>
            <a:pPr lvl="1">
              <a:lnSpc>
                <a:spcPct val="160000"/>
              </a:lnSpc>
            </a:pPr>
            <a:r>
              <a:rPr lang="zh-CN" altLang="en-US" dirty="0"/>
              <a:t>操作系统有自己的保护措施 </a:t>
            </a:r>
            <a:endParaRPr lang="zh-CN" altLang="en-US" dirty="0"/>
          </a:p>
          <a:p>
            <a:pPr lvl="1">
              <a:lnSpc>
                <a:spcPct val="160000"/>
              </a:lnSpc>
            </a:pPr>
            <a:r>
              <a:rPr lang="zh-CN" altLang="en-US" dirty="0"/>
              <a:t>数据以密码形式存储到数据库中</a:t>
            </a:r>
            <a:endParaRPr lang="zh-CN" altLang="en-US" sz="2000" dirty="0"/>
          </a:p>
          <a:p>
            <a:pPr lvl="1">
              <a:lnSpc>
                <a:spcPct val="90000"/>
              </a:lnSpc>
              <a:buNone/>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181225" y="115888"/>
            <a:ext cx="4352925" cy="646113"/>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chemeClr val="bg1"/>
                </a:solidFill>
                <a:effectLst/>
                <a:uLnTx/>
                <a:uFillTx/>
                <a:latin typeface="宋体" panose="02010600030101010101" pitchFamily="2" charset="-122"/>
                <a:ea typeface="+mj-ea"/>
                <a:cs typeface="+mj-cs"/>
              </a:rPr>
              <a:t>数据库安全性（续）</a:t>
            </a:r>
            <a:endParaRPr kumimoji="0" lang="zh-CN" altLang="en-US" sz="3600" b="1" i="0" u="none" strike="noStrike" kern="1200" cap="none" spc="0" normalizeH="0" baseline="0" noProof="0" dirty="0">
              <a:ln>
                <a:noFill/>
              </a:ln>
              <a:solidFill>
                <a:schemeClr val="bg1"/>
              </a:solidFill>
              <a:effectLst/>
              <a:uLnTx/>
              <a:uFillTx/>
              <a:latin typeface="宋体" panose="02010600030101010101" pitchFamily="2" charset="-122"/>
              <a:ea typeface="+mj-ea"/>
              <a:cs typeface="+mj-cs"/>
            </a:endParaRPr>
          </a:p>
        </p:txBody>
      </p:sp>
      <p:sp>
        <p:nvSpPr>
          <p:cNvPr id="3" name="Rectangle 3"/>
          <p:cNvSpPr txBox="1">
            <a:spLocks noChangeArrowheads="1"/>
          </p:cNvSpPr>
          <p:nvPr/>
        </p:nvSpPr>
        <p:spPr>
          <a:xfrm>
            <a:off x="395288" y="1309688"/>
            <a:ext cx="8229600" cy="4495800"/>
          </a:xfrm>
          <a:prstGeom prst="rect">
            <a:avLst/>
          </a:prstGeom>
        </p:spPr>
        <p:txBody>
          <a:bodyPr/>
          <a:lstStyle/>
          <a:p>
            <a:pPr marL="742950" marR="0" lvl="1" indent="-285750" algn="just" defTabSz="914400" rtl="0" eaLnBrk="0" fontAlgn="base" latinLnBrk="0" hangingPunct="0">
              <a:lnSpc>
                <a:spcPct val="14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数据库的安全性是指保护数据库以防止不合法使用所造成的数据泄露、更改或破坏 。</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just" defTabSz="914400" rtl="0" eaLnBrk="0" fontAlgn="base" latinLnBrk="0" hangingPunct="0">
              <a:lnSpc>
                <a:spcPct val="14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系统安全保护措施是否有效是数据库系统主要的性能指标之一。</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just"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just" defTabSz="914400" rtl="0" eaLnBrk="0" fontAlgn="base" latinLnBrk="0" hangingPunct="0">
              <a:lnSpc>
                <a:spcPct val="140000"/>
              </a:lnSpc>
              <a:spcBef>
                <a:spcPct val="20000"/>
              </a:spcBef>
              <a:spcAft>
                <a:spcPct val="0"/>
              </a:spcAft>
              <a:buClrTx/>
              <a:buSzPct val="100000"/>
              <a:buFont typeface="Wingdings" panose="05000000000000000000" pitchFamily="2" charset="2"/>
              <a:buChar char="n"/>
              <a:defRPr/>
            </a:pP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4818" name="Rectangle 2"/>
          <p:cNvSpPr>
            <a:spLocks noGrp="1"/>
          </p:cNvSpPr>
          <p:nvPr>
            <p:ph type="title"/>
          </p:nvPr>
        </p:nvSpPr>
        <p:spPr>
          <a:ln/>
        </p:spPr>
        <p:txBody>
          <a:bodyPr vert="horz" wrap="square" lIns="91440" tIns="45720" rIns="91440" bIns="45720" anchor="ctr"/>
          <a:p>
            <a:pPr eaLnBrk="1" hangingPunct="1"/>
            <a:r>
              <a:rPr lang="zh-CN" altLang="en-US" sz="3600" dirty="0"/>
              <a:t>数据库安全性控制（续）</a:t>
            </a:r>
            <a:endParaRPr lang="zh-CN" altLang="en-US" sz="3600" dirty="0"/>
          </a:p>
        </p:txBody>
      </p:sp>
      <p:sp>
        <p:nvSpPr>
          <p:cNvPr id="34819" name="Rectangle 2"/>
          <p:cNvSpPr/>
          <p:nvPr/>
        </p:nvSpPr>
        <p:spPr>
          <a:xfrm>
            <a:off x="0" y="0"/>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34820" name="矩形 8"/>
          <p:cNvSpPr/>
          <p:nvPr/>
        </p:nvSpPr>
        <p:spPr>
          <a:xfrm>
            <a:off x="2771775" y="6084888"/>
            <a:ext cx="3416300" cy="368300"/>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数据库管理系统</a:t>
            </a:r>
            <a:r>
              <a:rPr lang="zh-CN" altLang="zh-CN" b="1" dirty="0">
                <a:latin typeface="Arial" panose="020B0604020202020204" pitchFamily="34" charset="0"/>
                <a:ea typeface="宋体" panose="02010600030101010101" pitchFamily="2" charset="-122"/>
              </a:rPr>
              <a:t>安全性控制模型</a:t>
            </a:r>
            <a:endParaRPr lang="zh-CN" altLang="en-US" b="1" dirty="0">
              <a:latin typeface="Arial" panose="020B0604020202020204" pitchFamily="34" charset="0"/>
              <a:ea typeface="宋体" panose="02010600030101010101" pitchFamily="2" charset="-122"/>
            </a:endParaRPr>
          </a:p>
        </p:txBody>
      </p:sp>
      <p:pic>
        <p:nvPicPr>
          <p:cNvPr id="34821" name="图片 6" descr="飞信图片20141015084016.jpg"/>
          <p:cNvPicPr>
            <a:picLocks noChangeAspect="1"/>
          </p:cNvPicPr>
          <p:nvPr/>
        </p:nvPicPr>
        <p:blipFill>
          <a:blip r:embed="rId1"/>
          <a:stretch>
            <a:fillRect/>
          </a:stretch>
        </p:blipFill>
        <p:spPr>
          <a:xfrm>
            <a:off x="722313" y="1125538"/>
            <a:ext cx="7737475" cy="48704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0825" y="1052513"/>
            <a:ext cx="8605838" cy="4284663"/>
          </a:xfrm>
          <a:prstGeom prst="rect">
            <a:avLst/>
          </a:prstGeom>
        </p:spPr>
        <p:txBody>
          <a:bodyPr>
            <a:spAutoFit/>
          </a:bodyPr>
          <a:lstStyle/>
          <a:p>
            <a:pPr marL="342900" marR="0" lvl="1" indent="-342900" algn="l" defTabSz="914400" rtl="0" eaLnBrk="1" fontAlgn="base" latinLnBrk="0" hangingPunct="1">
              <a:lnSpc>
                <a:spcPct val="140000"/>
              </a:lnSpc>
              <a:spcBef>
                <a:spcPct val="20000"/>
              </a:spcBef>
              <a:spcAft>
                <a:spcPct val="0"/>
              </a:spcAft>
              <a:buClrTx/>
              <a:buSzPct val="100000"/>
              <a:buFont typeface="Wingdings" panose="05000000000000000000" pitchFamily="2" charset="2"/>
              <a:buChar char="v"/>
              <a:defRPr/>
            </a:pPr>
            <a:r>
              <a:rPr kumimoji="0" lang="zh-CN" altLang="zh-CN" sz="2800" b="1" i="0" u="none" strike="noStrike" kern="1200" cap="none" spc="0" normalizeH="0" baseline="0" noProof="0" dirty="0">
                <a:ln>
                  <a:noFill/>
                </a:ln>
                <a:solidFill>
                  <a:schemeClr val="tx1"/>
                </a:solidFill>
                <a:effectLst/>
                <a:uLnTx/>
                <a:uFillTx/>
                <a:latin typeface="+mn-lt"/>
                <a:ea typeface="+mn-ea"/>
                <a:cs typeface="+mn-cs"/>
              </a:rPr>
              <a:t>存取控制流程</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1200150" marR="0" lvl="2"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首先，数据库管理系统</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对提出</a:t>
            </a: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SQL</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访问请求的数据库用户进行身份鉴别，防止不可信用户使用系统。</a:t>
            </a:r>
            <a:endPar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1200150" marR="0" lvl="2"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然后，在</a:t>
            </a: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SQL</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处理层进行自主存取控制和强制存取控制</a:t>
            </a:r>
            <a:r>
              <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，进一步</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可以进行推理控制。</a:t>
            </a:r>
            <a:endPar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1200150" marR="0" lvl="2"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还可以</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对用户访问行为和系统关键操作进行审计</a:t>
            </a:r>
            <a:r>
              <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，对异常用户行为进行简单入侵检测</a:t>
            </a:r>
            <a:r>
              <a:rPr kumimoji="0" lang="zh-CN"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35842" name="Rectangle 2"/>
          <p:cNvSpPr txBox="1"/>
          <p:nvPr/>
        </p:nvSpPr>
        <p:spPr>
          <a:xfrm>
            <a:off x="457200" y="61913"/>
            <a:ext cx="8229600" cy="1135062"/>
          </a:xfrm>
          <a:prstGeom prst="rect">
            <a:avLst/>
          </a:prstGeom>
          <a:noFill/>
          <a:ln w="9525">
            <a:noFill/>
          </a:ln>
        </p:spPr>
        <p:txBody>
          <a:bodyPr anchor="t"/>
          <a:p>
            <a:pPr algn="ctr" defTabSz="914400" eaLnBrk="0" hangingPunct="0"/>
            <a:r>
              <a:rPr lang="zh-CN" altLang="en-US" sz="3600" b="1">
                <a:solidFill>
                  <a:schemeClr val="bg1"/>
                </a:solidFill>
                <a:latin typeface="Arial" panose="020B0604020202020204" pitchFamily="34" charset="0"/>
                <a:ea typeface="宋体" panose="02010600030101010101" pitchFamily="2" charset="-122"/>
              </a:rPr>
              <a:t>数据库安全性控制（续）</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6866" name="Rectangle 2"/>
          <p:cNvSpPr>
            <a:spLocks noGrp="1"/>
          </p:cNvSpPr>
          <p:nvPr>
            <p:ph type="title"/>
          </p:nvPr>
        </p:nvSpPr>
        <p:spPr>
          <a:ln/>
        </p:spPr>
        <p:txBody>
          <a:bodyPr vert="horz" wrap="square" lIns="91440" tIns="45720" rIns="91440" bIns="45720" anchor="ctr"/>
          <a:p>
            <a:pPr eaLnBrk="1" hangingPunct="1"/>
            <a:r>
              <a:rPr lang="zh-CN" altLang="en-US" sz="3600" dirty="0"/>
              <a:t>数据库安全性控制（续）</a:t>
            </a:r>
            <a:endParaRPr lang="zh-CN" altLang="en-US" sz="3600" dirty="0"/>
          </a:p>
        </p:txBody>
      </p:sp>
      <p:sp>
        <p:nvSpPr>
          <p:cNvPr id="36867" name="Rectangle 3"/>
          <p:cNvSpPr>
            <a:spLocks noGrp="1"/>
          </p:cNvSpPr>
          <p:nvPr>
            <p:ph type="body"/>
          </p:nvPr>
        </p:nvSpPr>
        <p:spPr>
          <a:ln/>
        </p:spPr>
        <p:txBody>
          <a:bodyPr vert="horz" wrap="square" lIns="91440" tIns="45720" rIns="91440" bIns="45720" anchor="t"/>
          <a:p>
            <a:pPr eaLnBrk="1" hangingPunct="1"/>
            <a:r>
              <a:rPr lang="zh-CN" altLang="en-US" dirty="0"/>
              <a:t>数据库安全性控制的常用方法</a:t>
            </a:r>
            <a:endParaRPr lang="zh-CN" altLang="en-US" dirty="0"/>
          </a:p>
          <a:p>
            <a:pPr lvl="1" eaLnBrk="1" hangingPunct="1">
              <a:lnSpc>
                <a:spcPct val="130000"/>
              </a:lnSpc>
            </a:pPr>
            <a:r>
              <a:rPr lang="zh-CN" altLang="en-US" dirty="0"/>
              <a:t>用户标识和鉴定</a:t>
            </a:r>
            <a:endParaRPr lang="zh-CN" altLang="en-US" dirty="0"/>
          </a:p>
          <a:p>
            <a:pPr lvl="1" eaLnBrk="1" hangingPunct="1">
              <a:lnSpc>
                <a:spcPct val="130000"/>
              </a:lnSpc>
            </a:pPr>
            <a:r>
              <a:rPr lang="zh-CN" altLang="en-US" dirty="0"/>
              <a:t>存取控制</a:t>
            </a:r>
            <a:endParaRPr lang="zh-CN" altLang="en-US" dirty="0"/>
          </a:p>
          <a:p>
            <a:pPr lvl="1" eaLnBrk="1" hangingPunct="1">
              <a:lnSpc>
                <a:spcPct val="130000"/>
              </a:lnSpc>
            </a:pPr>
            <a:r>
              <a:rPr lang="zh-CN" altLang="en-US" dirty="0"/>
              <a:t>视图</a:t>
            </a:r>
            <a:endParaRPr lang="zh-CN" altLang="en-US" dirty="0"/>
          </a:p>
          <a:p>
            <a:pPr lvl="1" eaLnBrk="1" hangingPunct="1">
              <a:lnSpc>
                <a:spcPct val="130000"/>
              </a:lnSpc>
            </a:pPr>
            <a:r>
              <a:rPr lang="zh-CN" altLang="en-US" dirty="0"/>
              <a:t>审计</a:t>
            </a:r>
            <a:endParaRPr lang="zh-CN" altLang="en-US" dirty="0"/>
          </a:p>
          <a:p>
            <a:pPr lvl="1" eaLnBrk="1" hangingPunct="1">
              <a:lnSpc>
                <a:spcPct val="120000"/>
              </a:lnSpc>
            </a:pPr>
            <a:r>
              <a:rPr lang="zh-CN" altLang="en-US" dirty="0"/>
              <a:t>数据加密</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7890"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37891" name="Rectangle 3"/>
          <p:cNvSpPr>
            <a:spLocks noGrp="1"/>
          </p:cNvSpPr>
          <p:nvPr>
            <p:ph type="body"/>
          </p:nvPr>
        </p:nvSpPr>
        <p:spPr>
          <a:xfrm>
            <a:off x="827088" y="1052513"/>
            <a:ext cx="7473950" cy="4824412"/>
          </a:xfrm>
          <a:ln/>
        </p:spPr>
        <p:txBody>
          <a:bodyPr vert="horz" wrap="square" lIns="91440" tIns="45720" rIns="91440" bIns="45720" anchor="t"/>
          <a:p>
            <a:pPr eaLnBrk="1" hangingPunct="1">
              <a:lnSpc>
                <a:spcPct val="170000"/>
              </a:lnSpc>
              <a:buNone/>
            </a:pPr>
            <a:r>
              <a:rPr lang="en-US" altLang="zh-CN" dirty="0">
                <a:solidFill>
                  <a:srgbClr val="00B050"/>
                </a:solidFill>
              </a:rPr>
              <a:t>4.2.1 </a:t>
            </a:r>
            <a:r>
              <a:rPr lang="zh-CN" altLang="en-US" dirty="0">
                <a:solidFill>
                  <a:srgbClr val="00B050"/>
                </a:solidFill>
              </a:rPr>
              <a:t>用户身份鉴别</a:t>
            </a:r>
            <a:endParaRPr lang="zh-CN" altLang="en-US" dirty="0">
              <a:solidFill>
                <a:srgbClr val="00B050"/>
              </a:solidFill>
            </a:endParaRPr>
          </a:p>
          <a:p>
            <a:pPr eaLnBrk="1" hangingPunct="1">
              <a:lnSpc>
                <a:spcPct val="170000"/>
              </a:lnSpc>
              <a:buNone/>
            </a:pPr>
            <a:r>
              <a:rPr lang="en-US" altLang="zh-CN" dirty="0"/>
              <a:t>4.2.2 </a:t>
            </a:r>
            <a:r>
              <a:rPr lang="zh-CN" altLang="en-US" dirty="0"/>
              <a:t>存取控制</a:t>
            </a:r>
            <a:endParaRPr lang="zh-CN" altLang="en-US" dirty="0"/>
          </a:p>
          <a:p>
            <a:pPr eaLnBrk="1" hangingPunct="1">
              <a:lnSpc>
                <a:spcPct val="170000"/>
              </a:lnSpc>
              <a:buNone/>
            </a:pPr>
            <a:r>
              <a:rPr lang="en-US" altLang="zh-CN" dirty="0"/>
              <a:t>4.2.3 </a:t>
            </a:r>
            <a:r>
              <a:rPr lang="zh-CN" altLang="en-US" dirty="0"/>
              <a:t>自主存取控制方法</a:t>
            </a:r>
            <a:endParaRPr lang="zh-CN" altLang="en-US" dirty="0"/>
          </a:p>
          <a:p>
            <a:pPr eaLnBrk="1" hangingPunct="1">
              <a:lnSpc>
                <a:spcPct val="170000"/>
              </a:lnSpc>
              <a:buNone/>
            </a:pPr>
            <a:r>
              <a:rPr lang="en-US" altLang="zh-CN" dirty="0"/>
              <a:t>4.2.4 </a:t>
            </a:r>
            <a:r>
              <a:rPr lang="zh-CN" altLang="en-US" dirty="0"/>
              <a:t>授权：授予与回收</a:t>
            </a:r>
            <a:endParaRPr lang="zh-CN" altLang="en-US" dirty="0"/>
          </a:p>
          <a:p>
            <a:pPr eaLnBrk="1" hangingPunct="1">
              <a:lnSpc>
                <a:spcPct val="170000"/>
              </a:lnSpc>
              <a:buNone/>
            </a:pPr>
            <a:r>
              <a:rPr lang="en-US" altLang="zh-CN" dirty="0"/>
              <a:t>4.2.5 </a:t>
            </a:r>
            <a:r>
              <a:rPr lang="zh-CN" altLang="en-US" dirty="0"/>
              <a:t>数据库角色</a:t>
            </a:r>
            <a:endParaRPr lang="zh-CN" altLang="en-US" dirty="0"/>
          </a:p>
          <a:p>
            <a:pPr eaLnBrk="1" hangingPunct="1">
              <a:lnSpc>
                <a:spcPct val="170000"/>
              </a:lnSpc>
              <a:buNone/>
            </a:pPr>
            <a:r>
              <a:rPr lang="en-US" altLang="zh-CN" dirty="0"/>
              <a:t>4.2.6 </a:t>
            </a:r>
            <a:r>
              <a:rPr lang="zh-CN" altLang="en-US" dirty="0"/>
              <a:t>强制存取控制方法</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8914" name="Rectangle 2"/>
          <p:cNvSpPr>
            <a:spLocks noGrp="1"/>
          </p:cNvSpPr>
          <p:nvPr>
            <p:ph type="title"/>
          </p:nvPr>
        </p:nvSpPr>
        <p:spPr>
          <a:ln/>
        </p:spPr>
        <p:txBody>
          <a:bodyPr vert="horz" wrap="square" lIns="91440" tIns="45720" rIns="91440" bIns="45720" anchor="ctr"/>
          <a:p>
            <a:pPr eaLnBrk="1" hangingPunct="1"/>
            <a:r>
              <a:rPr lang="en-US" altLang="zh-CN" sz="3600" dirty="0"/>
              <a:t>4.2.1  </a:t>
            </a:r>
            <a:r>
              <a:rPr lang="zh-CN" altLang="en-US" sz="3600" dirty="0"/>
              <a:t>用户身份鉴别</a:t>
            </a:r>
            <a:endParaRPr lang="zh-CN" altLang="en-US" sz="3600" dirty="0"/>
          </a:p>
        </p:txBody>
      </p:sp>
      <p:sp>
        <p:nvSpPr>
          <p:cNvPr id="38915" name="Rectangle 3"/>
          <p:cNvSpPr>
            <a:spLocks noGrp="1"/>
          </p:cNvSpPr>
          <p:nvPr>
            <p:ph type="body"/>
          </p:nvPr>
        </p:nvSpPr>
        <p:spPr>
          <a:xfrm>
            <a:off x="703263" y="1098550"/>
            <a:ext cx="7772400" cy="4114800"/>
          </a:xfrm>
          <a:ln/>
        </p:spPr>
        <p:txBody>
          <a:bodyPr vert="horz" wrap="square" lIns="91440" tIns="45720" rIns="91440" bIns="45720" anchor="t"/>
          <a:p>
            <a:pPr eaLnBrk="1" hangingPunct="1">
              <a:lnSpc>
                <a:spcPct val="150000"/>
              </a:lnSpc>
            </a:pPr>
            <a:r>
              <a:rPr lang="zh-CN" altLang="en-US" dirty="0"/>
              <a:t>用户身份鉴别</a:t>
            </a:r>
            <a:endParaRPr lang="zh-CN" altLang="en-US" dirty="0"/>
          </a:p>
          <a:p>
            <a:pPr eaLnBrk="1" hangingPunct="1">
              <a:lnSpc>
                <a:spcPct val="150000"/>
              </a:lnSpc>
              <a:buNone/>
            </a:pPr>
            <a:r>
              <a:rPr lang="zh-CN" altLang="en-US" dirty="0"/>
              <a:t>  （</a:t>
            </a:r>
            <a:r>
              <a:rPr lang="en-US" altLang="zh-CN" dirty="0"/>
              <a:t>Identification &amp;  Authentication</a:t>
            </a:r>
            <a:r>
              <a:rPr lang="zh-CN" altLang="en-US" dirty="0"/>
              <a:t>）</a:t>
            </a:r>
            <a:endParaRPr lang="zh-CN" altLang="en-US" dirty="0"/>
          </a:p>
          <a:p>
            <a:pPr lvl="1" eaLnBrk="1" hangingPunct="1">
              <a:lnSpc>
                <a:spcPct val="190000"/>
              </a:lnSpc>
            </a:pPr>
            <a:r>
              <a:rPr lang="zh-CN" altLang="en-US" dirty="0"/>
              <a:t>系统提供的最外层安全保护措施</a:t>
            </a:r>
            <a:endParaRPr lang="en-US" altLang="zh-CN" dirty="0"/>
          </a:p>
          <a:p>
            <a:pPr lvl="1" eaLnBrk="1" hangingPunct="1">
              <a:lnSpc>
                <a:spcPct val="190000"/>
              </a:lnSpc>
            </a:pPr>
            <a:r>
              <a:rPr lang="zh-CN" altLang="en-US" dirty="0"/>
              <a:t>用户标识：由用户名和用户标识号组成</a:t>
            </a:r>
            <a:endParaRPr lang="en-US" altLang="zh-CN" dirty="0"/>
          </a:p>
          <a:p>
            <a:pPr lvl="1" eaLnBrk="1" hangingPunct="1">
              <a:lnSpc>
                <a:spcPct val="190000"/>
              </a:lnSpc>
              <a:buNone/>
            </a:pPr>
            <a:r>
              <a:rPr lang="zh-CN" altLang="en-US" dirty="0"/>
              <a:t>  （用户标识号在系统整个生命周期内唯一）</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39938" name="Rectangle 2"/>
          <p:cNvSpPr>
            <a:spLocks noGrp="1"/>
          </p:cNvSpPr>
          <p:nvPr>
            <p:ph type="title"/>
          </p:nvPr>
        </p:nvSpPr>
        <p:spPr>
          <a:ln/>
        </p:spPr>
        <p:txBody>
          <a:bodyPr vert="horz" wrap="square" lIns="91440" tIns="45720" rIns="91440" bIns="45720" anchor="ctr"/>
          <a:p>
            <a:pPr eaLnBrk="1" hangingPunct="1"/>
            <a:r>
              <a:rPr lang="zh-CN" altLang="en-US" sz="3600" dirty="0"/>
              <a:t>用户身份鉴别（续）</a:t>
            </a:r>
            <a:endParaRPr lang="zh-CN" altLang="en-US" sz="3600" dirty="0"/>
          </a:p>
        </p:txBody>
      </p:sp>
      <p:sp>
        <p:nvSpPr>
          <p:cNvPr id="39939" name="Rectangle 3"/>
          <p:cNvSpPr>
            <a:spLocks noGrp="1"/>
          </p:cNvSpPr>
          <p:nvPr>
            <p:ph type="body"/>
          </p:nvPr>
        </p:nvSpPr>
        <p:spPr>
          <a:xfrm>
            <a:off x="323850" y="1098550"/>
            <a:ext cx="8496300" cy="5095875"/>
          </a:xfrm>
          <a:ln/>
        </p:spPr>
        <p:txBody>
          <a:bodyPr vert="horz" wrap="square" lIns="91440" tIns="45720" rIns="91440" bIns="45720" anchor="t"/>
          <a:p>
            <a:pPr eaLnBrk="1" hangingPunct="1">
              <a:lnSpc>
                <a:spcPct val="120000"/>
              </a:lnSpc>
              <a:spcBef>
                <a:spcPct val="0"/>
              </a:spcBef>
            </a:pPr>
            <a:r>
              <a:rPr lang="zh-CN" altLang="en-US" sz="2400" dirty="0">
                <a:solidFill>
                  <a:srgbClr val="0000FF"/>
                </a:solidFill>
              </a:rPr>
              <a:t>用户身份鉴别的方法</a:t>
            </a:r>
            <a:endParaRPr lang="en-US" altLang="zh-CN" sz="2400" dirty="0">
              <a:solidFill>
                <a:srgbClr val="0000FF"/>
              </a:solidFill>
            </a:endParaRPr>
          </a:p>
          <a:p>
            <a:pPr lvl="1" eaLnBrk="1" hangingPunct="1">
              <a:lnSpc>
                <a:spcPct val="120000"/>
              </a:lnSpc>
              <a:spcBef>
                <a:spcPct val="0"/>
              </a:spcBef>
              <a:buNone/>
            </a:pPr>
            <a:r>
              <a:rPr lang="en-US" altLang="zh-CN" dirty="0"/>
              <a:t>1.</a:t>
            </a:r>
            <a:r>
              <a:rPr lang="zh-CN" altLang="en-US" dirty="0"/>
              <a:t>静态口令鉴别</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zh-CN" sz="2200" dirty="0"/>
              <a:t>静态口令一般由用户自己设定</a:t>
            </a:r>
            <a:r>
              <a:rPr lang="zh-CN" altLang="en-US" sz="2200" dirty="0"/>
              <a:t>，</a:t>
            </a:r>
            <a:r>
              <a:rPr lang="zh-CN" altLang="zh-CN" sz="2200" dirty="0"/>
              <a:t>这些口令是静态不变的</a:t>
            </a:r>
            <a:endParaRPr lang="en-US" altLang="zh-CN" sz="2200" dirty="0"/>
          </a:p>
          <a:p>
            <a:pPr lvl="1" eaLnBrk="1" hangingPunct="1">
              <a:lnSpc>
                <a:spcPct val="120000"/>
              </a:lnSpc>
              <a:spcBef>
                <a:spcPct val="0"/>
              </a:spcBef>
              <a:buNone/>
            </a:pPr>
            <a:r>
              <a:rPr lang="en-US" altLang="zh-CN" dirty="0"/>
              <a:t>2.</a:t>
            </a:r>
            <a:r>
              <a:rPr lang="zh-CN" altLang="en-US" dirty="0"/>
              <a:t>动态口令鉴别</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zh-CN" sz="2200" dirty="0"/>
              <a:t>口令是动态变化的，每次鉴别时均需使用动态产生的新口令登录</a:t>
            </a:r>
            <a:r>
              <a:rPr lang="zh-CN" altLang="en-US" sz="2200" dirty="0"/>
              <a:t>数据库管理系统</a:t>
            </a:r>
            <a:r>
              <a:rPr lang="zh-CN" altLang="zh-CN" sz="2200" dirty="0"/>
              <a:t>，即采用一次一密的方法</a:t>
            </a:r>
            <a:endParaRPr lang="en-US" altLang="zh-CN" sz="2200" dirty="0"/>
          </a:p>
          <a:p>
            <a:pPr lvl="1" eaLnBrk="1" hangingPunct="1">
              <a:lnSpc>
                <a:spcPct val="120000"/>
              </a:lnSpc>
              <a:spcBef>
                <a:spcPct val="0"/>
              </a:spcBef>
              <a:buNone/>
            </a:pPr>
            <a:r>
              <a:rPr lang="en-US" altLang="zh-CN" dirty="0"/>
              <a:t>3.</a:t>
            </a:r>
            <a:r>
              <a:rPr lang="zh-CN" altLang="en-US" dirty="0"/>
              <a:t>生物特征鉴别</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zh-CN" sz="2200" dirty="0"/>
              <a:t>通过生物特征进行认证的技术</a:t>
            </a:r>
            <a:r>
              <a:rPr lang="zh-CN" altLang="en-US" sz="2200" dirty="0"/>
              <a:t>，</a:t>
            </a:r>
            <a:r>
              <a:rPr lang="zh-CN" altLang="zh-CN" sz="2200" dirty="0"/>
              <a:t>生物特征如指纹、虹膜和掌纹等</a:t>
            </a:r>
            <a:endParaRPr lang="en-US" altLang="zh-CN" sz="2200" dirty="0"/>
          </a:p>
          <a:p>
            <a:pPr lvl="1" eaLnBrk="1" hangingPunct="1">
              <a:lnSpc>
                <a:spcPct val="120000"/>
              </a:lnSpc>
              <a:spcBef>
                <a:spcPct val="0"/>
              </a:spcBef>
              <a:buNone/>
            </a:pPr>
            <a:r>
              <a:rPr lang="en-US" altLang="zh-CN" dirty="0"/>
              <a:t>4.</a:t>
            </a:r>
            <a:r>
              <a:rPr lang="zh-CN" altLang="en-US" dirty="0"/>
              <a:t>智能卡鉴别</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zh-CN" sz="2200" dirty="0"/>
              <a:t>智能卡是一种不可复制的</a:t>
            </a:r>
            <a:r>
              <a:rPr lang="zh-CN" altLang="en-US" sz="2200" dirty="0"/>
              <a:t>硬件</a:t>
            </a:r>
            <a:r>
              <a:rPr lang="zh-CN" altLang="zh-CN" sz="2200" dirty="0"/>
              <a:t>，内置集成电路的芯片，具有硬件加密功能</a:t>
            </a:r>
            <a:endParaRPr lang="en-US" altLang="zh-CN" sz="2200" dirty="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0962"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40963" name="Rectangle 3"/>
          <p:cNvSpPr>
            <a:spLocks noGrp="1"/>
          </p:cNvSpPr>
          <p:nvPr>
            <p:ph type="body"/>
          </p:nvPr>
        </p:nvSpPr>
        <p:spPr>
          <a:xfrm>
            <a:off x="806450" y="1098550"/>
            <a:ext cx="7581900" cy="4854575"/>
          </a:xfrm>
          <a:ln/>
        </p:spPr>
        <p:txBody>
          <a:bodyPr vert="horz" wrap="square" lIns="91440" tIns="45720" rIns="91440" bIns="45720" anchor="t"/>
          <a:p>
            <a:pPr eaLnBrk="1" hangingPunct="1">
              <a:lnSpc>
                <a:spcPct val="180000"/>
              </a:lnSpc>
              <a:buNone/>
            </a:pPr>
            <a:r>
              <a:rPr lang="en-US" altLang="zh-CN" dirty="0"/>
              <a:t>4.2.1 </a:t>
            </a:r>
            <a:r>
              <a:rPr lang="zh-CN" altLang="en-US" dirty="0"/>
              <a:t>用户标识与鉴别</a:t>
            </a:r>
            <a:endParaRPr lang="zh-CN" altLang="en-US" dirty="0"/>
          </a:p>
          <a:p>
            <a:pPr eaLnBrk="1" hangingPunct="1">
              <a:lnSpc>
                <a:spcPct val="180000"/>
              </a:lnSpc>
              <a:buNone/>
            </a:pPr>
            <a:r>
              <a:rPr lang="en-US" altLang="zh-CN" dirty="0">
                <a:solidFill>
                  <a:srgbClr val="00B050"/>
                </a:solidFill>
              </a:rPr>
              <a:t>4.2.2 </a:t>
            </a:r>
            <a:r>
              <a:rPr lang="zh-CN" altLang="en-US" dirty="0">
                <a:solidFill>
                  <a:srgbClr val="00B050"/>
                </a:solidFill>
              </a:rPr>
              <a:t>存取控制</a:t>
            </a:r>
            <a:endParaRPr lang="zh-CN" altLang="en-US" dirty="0">
              <a:solidFill>
                <a:srgbClr val="00B050"/>
              </a:solidFill>
            </a:endParaRPr>
          </a:p>
          <a:p>
            <a:pPr eaLnBrk="1" hangingPunct="1">
              <a:lnSpc>
                <a:spcPct val="180000"/>
              </a:lnSpc>
              <a:buNone/>
            </a:pPr>
            <a:r>
              <a:rPr lang="en-US" altLang="zh-CN" dirty="0"/>
              <a:t>4.2.3 </a:t>
            </a:r>
            <a:r>
              <a:rPr lang="zh-CN" altLang="en-US" dirty="0"/>
              <a:t>自主存取控制方法</a:t>
            </a:r>
            <a:endParaRPr lang="zh-CN" altLang="en-US" dirty="0"/>
          </a:p>
          <a:p>
            <a:pPr eaLnBrk="1" hangingPunct="1">
              <a:lnSpc>
                <a:spcPct val="180000"/>
              </a:lnSpc>
              <a:buNone/>
            </a:pPr>
            <a:r>
              <a:rPr lang="en-US" altLang="zh-CN" dirty="0"/>
              <a:t>4.2.4 </a:t>
            </a:r>
            <a:r>
              <a:rPr lang="zh-CN" altLang="en-US" dirty="0"/>
              <a:t>授权：授予与回收</a:t>
            </a:r>
            <a:endParaRPr lang="zh-CN" altLang="en-US" dirty="0"/>
          </a:p>
          <a:p>
            <a:pPr eaLnBrk="1" hangingPunct="1">
              <a:lnSpc>
                <a:spcPct val="180000"/>
              </a:lnSpc>
              <a:buNone/>
            </a:pPr>
            <a:r>
              <a:rPr lang="en-US" altLang="zh-CN" dirty="0"/>
              <a:t>4.2.5 </a:t>
            </a:r>
            <a:r>
              <a:rPr lang="zh-CN" altLang="en-US" dirty="0"/>
              <a:t>数据库角色</a:t>
            </a:r>
            <a:endParaRPr lang="zh-CN" altLang="en-US" dirty="0"/>
          </a:p>
          <a:p>
            <a:pPr eaLnBrk="1" hangingPunct="1">
              <a:lnSpc>
                <a:spcPct val="180000"/>
              </a:lnSpc>
              <a:buNone/>
            </a:pPr>
            <a:r>
              <a:rPr lang="en-US" altLang="zh-CN" dirty="0"/>
              <a:t>4.2.6 </a:t>
            </a:r>
            <a:r>
              <a:rPr lang="zh-CN" altLang="en-US" dirty="0"/>
              <a:t>强制存取控制方法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1986" name="Rectangle 2"/>
          <p:cNvSpPr>
            <a:spLocks noGrp="1"/>
          </p:cNvSpPr>
          <p:nvPr>
            <p:ph type="title"/>
          </p:nvPr>
        </p:nvSpPr>
        <p:spPr>
          <a:ln/>
        </p:spPr>
        <p:txBody>
          <a:bodyPr vert="horz" wrap="square" lIns="91440" tIns="45720" rIns="91440" bIns="45720" anchor="ctr"/>
          <a:p>
            <a:pPr eaLnBrk="1" hangingPunct="1"/>
            <a:r>
              <a:rPr lang="en-US" altLang="zh-CN" sz="3600" dirty="0"/>
              <a:t>4.2.2  </a:t>
            </a:r>
            <a:r>
              <a:rPr lang="zh-CN" altLang="en-US" sz="3600" dirty="0"/>
              <a:t>存取控制</a:t>
            </a:r>
            <a:endParaRPr lang="zh-CN" altLang="en-US" sz="3600" dirty="0"/>
          </a:p>
        </p:txBody>
      </p:sp>
      <p:sp>
        <p:nvSpPr>
          <p:cNvPr id="41987" name="Rectangle 3"/>
          <p:cNvSpPr>
            <a:spLocks noGrp="1"/>
          </p:cNvSpPr>
          <p:nvPr>
            <p:ph type="body"/>
          </p:nvPr>
        </p:nvSpPr>
        <p:spPr>
          <a:xfrm>
            <a:off x="323850" y="1052513"/>
            <a:ext cx="8229600" cy="4854575"/>
          </a:xfrm>
          <a:ln/>
        </p:spPr>
        <p:txBody>
          <a:bodyPr vert="horz" wrap="square" lIns="91440" tIns="45720" rIns="91440" bIns="45720" anchor="t"/>
          <a:p>
            <a:pPr eaLnBrk="1" hangingPunct="1">
              <a:lnSpc>
                <a:spcPct val="120000"/>
              </a:lnSpc>
            </a:pPr>
            <a:r>
              <a:rPr lang="zh-CN" altLang="en-US" sz="2400" dirty="0"/>
              <a:t>存取控制机制组成</a:t>
            </a:r>
            <a:endParaRPr lang="zh-CN" altLang="en-US" sz="2400" dirty="0"/>
          </a:p>
          <a:p>
            <a:pPr lvl="1" eaLnBrk="1" hangingPunct="1">
              <a:lnSpc>
                <a:spcPct val="120000"/>
              </a:lnSpc>
            </a:pPr>
            <a:r>
              <a:rPr lang="zh-CN" altLang="en-US" dirty="0"/>
              <a:t>定义用户权限，</a:t>
            </a:r>
            <a:r>
              <a:rPr lang="zh-CN" altLang="zh-CN" dirty="0"/>
              <a:t>并将用户权限登记到数据字典中</a:t>
            </a:r>
            <a:endParaRPr lang="en-US" altLang="zh-CN" dirty="0"/>
          </a:p>
          <a:p>
            <a:pPr lvl="2">
              <a:lnSpc>
                <a:spcPct val="120000"/>
              </a:lnSpc>
              <a:buSzPct val="87000"/>
              <a:buFont typeface="Wingdings" panose="05000000000000000000" pitchFamily="2" charset="2"/>
              <a:buChar char="l"/>
            </a:pPr>
            <a:r>
              <a:rPr lang="zh-CN" altLang="en-US" sz="2200" dirty="0"/>
              <a:t>用户对某一数据对象的操作权力称为</a:t>
            </a:r>
            <a:r>
              <a:rPr lang="zh-CN" altLang="en-US" sz="2200" dirty="0">
                <a:solidFill>
                  <a:srgbClr val="FF00FF"/>
                </a:solidFill>
              </a:rPr>
              <a:t>权限</a:t>
            </a:r>
            <a:r>
              <a:rPr lang="zh-CN" altLang="en-US" sz="2200" dirty="0"/>
              <a:t> </a:t>
            </a:r>
            <a:endParaRPr lang="zh-CN" altLang="en-US" sz="2200" dirty="0"/>
          </a:p>
          <a:p>
            <a:pPr lvl="2">
              <a:lnSpc>
                <a:spcPct val="120000"/>
              </a:lnSpc>
              <a:buSzPct val="87000"/>
              <a:buFont typeface="Wingdings" panose="05000000000000000000" pitchFamily="2" charset="2"/>
              <a:buChar char="l"/>
            </a:pPr>
            <a:r>
              <a:rPr lang="en-US" altLang="zh-CN" sz="2200" dirty="0"/>
              <a:t>DBMS</a:t>
            </a:r>
            <a:r>
              <a:rPr lang="zh-CN" altLang="en-US" sz="2200" dirty="0"/>
              <a:t>提供适当的语言来定义用户权限，存放在数据字典中，称做安全规则或授权规则 </a:t>
            </a:r>
            <a:endParaRPr lang="zh-CN" altLang="en-US" sz="2200" dirty="0"/>
          </a:p>
          <a:p>
            <a:pPr lvl="1" eaLnBrk="1" hangingPunct="1">
              <a:lnSpc>
                <a:spcPct val="120000"/>
              </a:lnSpc>
              <a:spcBef>
                <a:spcPct val="0"/>
              </a:spcBef>
            </a:pPr>
            <a:r>
              <a:rPr lang="zh-CN" altLang="en-US" dirty="0"/>
              <a:t>合法权限检查 </a:t>
            </a:r>
            <a:endParaRPr lang="en-US" altLang="zh-CN" dirty="0"/>
          </a:p>
          <a:p>
            <a:pPr lvl="2">
              <a:lnSpc>
                <a:spcPct val="120000"/>
              </a:lnSpc>
              <a:buSzPct val="87000"/>
              <a:buFont typeface="Wingdings" panose="05000000000000000000" pitchFamily="2" charset="2"/>
              <a:buChar char="l"/>
            </a:pPr>
            <a:r>
              <a:rPr lang="zh-CN" altLang="en-US" sz="2200" dirty="0"/>
              <a:t>用户发出存取数据库操作请求</a:t>
            </a:r>
            <a:endParaRPr lang="zh-CN" altLang="en-US" sz="2200" dirty="0"/>
          </a:p>
          <a:p>
            <a:pPr lvl="2">
              <a:lnSpc>
                <a:spcPct val="120000"/>
              </a:lnSpc>
              <a:buSzPct val="87000"/>
              <a:buFont typeface="Wingdings" panose="05000000000000000000" pitchFamily="2" charset="2"/>
              <a:buChar char="l"/>
            </a:pPr>
            <a:r>
              <a:rPr lang="en-US" altLang="zh-CN" sz="2200" dirty="0"/>
              <a:t>DBMS</a:t>
            </a:r>
            <a:r>
              <a:rPr lang="zh-CN" altLang="en-US" sz="2200" dirty="0"/>
              <a:t>查找数据字典，进行合法权限检查</a:t>
            </a:r>
            <a:endParaRPr lang="zh-CN" altLang="en-US" sz="2200" dirty="0"/>
          </a:p>
          <a:p>
            <a:pPr eaLnBrk="1" hangingPunct="1">
              <a:lnSpc>
                <a:spcPct val="120000"/>
              </a:lnSpc>
            </a:pPr>
            <a:r>
              <a:rPr lang="zh-CN" altLang="en-US" sz="2400" dirty="0"/>
              <a:t>用户权限定义和合法权检查机制一起组成了数据库管理系统的存取控制子系统</a:t>
            </a:r>
            <a:endParaRPr lang="zh-CN" altLang="en-US" sz="2400" dirty="0"/>
          </a:p>
          <a:p>
            <a:pPr eaLnBrk="1" hangingPunct="1">
              <a:lnSpc>
                <a:spcPct val="140000"/>
              </a:lnSpc>
              <a:buNone/>
            </a:pP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3010" name="Rectangle 2"/>
          <p:cNvSpPr>
            <a:spLocks noGrp="1"/>
          </p:cNvSpPr>
          <p:nvPr>
            <p:ph type="title"/>
          </p:nvPr>
        </p:nvSpPr>
        <p:spPr>
          <a:ln/>
        </p:spPr>
        <p:txBody>
          <a:bodyPr vert="horz" wrap="square" lIns="91440" tIns="45720" rIns="91440" bIns="45720" anchor="ctr"/>
          <a:p>
            <a:pPr eaLnBrk="1" hangingPunct="1"/>
            <a:r>
              <a:rPr lang="zh-CN" altLang="en-US" sz="3600" dirty="0"/>
              <a:t>存取控制（续）</a:t>
            </a:r>
            <a:endParaRPr lang="zh-CN" altLang="en-US" sz="3600" dirty="0"/>
          </a:p>
        </p:txBody>
      </p:sp>
      <p:sp>
        <p:nvSpPr>
          <p:cNvPr id="43011" name="Rectangle 3"/>
          <p:cNvSpPr>
            <a:spLocks noGrp="1"/>
          </p:cNvSpPr>
          <p:nvPr>
            <p:ph type="body"/>
          </p:nvPr>
        </p:nvSpPr>
        <p:spPr>
          <a:xfrm>
            <a:off x="323850" y="955675"/>
            <a:ext cx="8712200" cy="5426075"/>
          </a:xfrm>
          <a:ln/>
        </p:spPr>
        <p:txBody>
          <a:bodyPr vert="horz" wrap="square" lIns="91440" tIns="45720" rIns="91440" bIns="45720" anchor="t"/>
          <a:p>
            <a:pPr eaLnBrk="1" hangingPunct="1">
              <a:lnSpc>
                <a:spcPct val="120000"/>
              </a:lnSpc>
              <a:spcBef>
                <a:spcPct val="0"/>
              </a:spcBef>
            </a:pPr>
            <a:r>
              <a:rPr lang="zh-CN" altLang="en-US" dirty="0"/>
              <a:t>常用存取控制方法</a:t>
            </a:r>
            <a:endParaRPr lang="zh-CN" altLang="en-US" dirty="0"/>
          </a:p>
          <a:p>
            <a:pPr lvl="1" eaLnBrk="1" hangingPunct="1">
              <a:lnSpc>
                <a:spcPct val="120000"/>
              </a:lnSpc>
              <a:spcBef>
                <a:spcPct val="0"/>
              </a:spcBef>
            </a:pPr>
            <a:r>
              <a:rPr lang="zh-CN" altLang="en-US" dirty="0">
                <a:solidFill>
                  <a:srgbClr val="0000FF"/>
                </a:solidFill>
              </a:rPr>
              <a:t>自主存取控制</a:t>
            </a:r>
            <a:r>
              <a:rPr lang="zh-CN" altLang="en-US" dirty="0"/>
              <a:t>（</a:t>
            </a:r>
            <a:r>
              <a:rPr lang="en-US" altLang="zh-CN" dirty="0"/>
              <a:t>Discretionary Access Control </a:t>
            </a:r>
            <a:r>
              <a:rPr lang="zh-CN" altLang="en-US" dirty="0"/>
              <a:t>，简称</a:t>
            </a:r>
            <a:r>
              <a:rPr lang="en-US" altLang="zh-CN" dirty="0"/>
              <a:t>DAC</a:t>
            </a:r>
            <a:r>
              <a:rPr lang="zh-CN" altLang="en-US" dirty="0"/>
              <a:t>）</a:t>
            </a:r>
            <a:endParaRPr lang="zh-CN" altLang="en-US" dirty="0"/>
          </a:p>
          <a:p>
            <a:pPr lvl="2" eaLnBrk="1" hangingPunct="1">
              <a:lnSpc>
                <a:spcPct val="120000"/>
              </a:lnSpc>
              <a:spcBef>
                <a:spcPct val="0"/>
              </a:spcBef>
              <a:buSzPct val="87000"/>
              <a:buFont typeface="Wingdings" panose="05000000000000000000" pitchFamily="2" charset="2"/>
              <a:buChar char="l"/>
            </a:pPr>
            <a:r>
              <a:rPr lang="zh-CN" altLang="en-US" sz="2200" dirty="0"/>
              <a:t> </a:t>
            </a:r>
            <a:r>
              <a:rPr lang="en-US" altLang="zh-CN" sz="2200" dirty="0"/>
              <a:t>C2</a:t>
            </a:r>
            <a:r>
              <a:rPr lang="zh-CN" altLang="en-US" sz="2200" dirty="0"/>
              <a:t>级</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用户对不同的数据对象有不同的存取权限</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不同的用户对同一对象也有不同的权限</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用户还可将其拥有的存取权限转授给其他用户</a:t>
            </a:r>
            <a:endParaRPr lang="zh-CN" alt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4034" name="Rectangle 2"/>
          <p:cNvSpPr>
            <a:spLocks noGrp="1"/>
          </p:cNvSpPr>
          <p:nvPr>
            <p:ph type="title"/>
          </p:nvPr>
        </p:nvSpPr>
        <p:spPr>
          <a:ln/>
        </p:spPr>
        <p:txBody>
          <a:bodyPr vert="horz" wrap="square" lIns="91440" tIns="45720" rIns="91440" bIns="45720" anchor="ctr"/>
          <a:p>
            <a:pPr eaLnBrk="1" hangingPunct="1"/>
            <a:r>
              <a:rPr lang="zh-CN" altLang="en-US" sz="3600" dirty="0"/>
              <a:t>存取控制（续）</a:t>
            </a:r>
            <a:endParaRPr lang="zh-CN" altLang="en-US" sz="3600" dirty="0"/>
          </a:p>
        </p:txBody>
      </p:sp>
      <p:sp>
        <p:nvSpPr>
          <p:cNvPr id="44035" name="Rectangle 3"/>
          <p:cNvSpPr>
            <a:spLocks noGrp="1"/>
          </p:cNvSpPr>
          <p:nvPr>
            <p:ph type="body"/>
          </p:nvPr>
        </p:nvSpPr>
        <p:spPr>
          <a:xfrm>
            <a:off x="323850" y="955675"/>
            <a:ext cx="8712200" cy="5426075"/>
          </a:xfrm>
          <a:ln/>
        </p:spPr>
        <p:txBody>
          <a:bodyPr vert="horz" wrap="square" lIns="91440" tIns="45720" rIns="91440" bIns="45720" anchor="t"/>
          <a:p>
            <a:pPr eaLnBrk="1" hangingPunct="1">
              <a:lnSpc>
                <a:spcPct val="120000"/>
              </a:lnSpc>
              <a:spcBef>
                <a:spcPct val="0"/>
              </a:spcBef>
            </a:pPr>
            <a:r>
              <a:rPr lang="zh-CN" altLang="en-US" dirty="0"/>
              <a:t>常用存取控制方法（续）</a:t>
            </a:r>
            <a:endParaRPr lang="zh-CN" altLang="en-US" dirty="0"/>
          </a:p>
          <a:p>
            <a:pPr lvl="1" eaLnBrk="1" hangingPunct="1">
              <a:lnSpc>
                <a:spcPct val="120000"/>
              </a:lnSpc>
              <a:spcBef>
                <a:spcPct val="0"/>
              </a:spcBef>
            </a:pPr>
            <a:r>
              <a:rPr lang="zh-CN" altLang="en-US" dirty="0">
                <a:solidFill>
                  <a:srgbClr val="0000FF"/>
                </a:solidFill>
              </a:rPr>
              <a:t>强制存取控制</a:t>
            </a:r>
            <a:r>
              <a:rPr lang="zh-CN" altLang="en-US" dirty="0"/>
              <a:t>（</a:t>
            </a:r>
            <a:r>
              <a:rPr lang="en-US" altLang="zh-CN" dirty="0"/>
              <a:t>Mandatory Access Control</a:t>
            </a:r>
            <a:r>
              <a:rPr lang="zh-CN" altLang="en-US" dirty="0"/>
              <a:t>，简称 </a:t>
            </a:r>
            <a:r>
              <a:rPr lang="en-US" altLang="zh-CN" dirty="0"/>
              <a:t>MAC</a:t>
            </a:r>
            <a:r>
              <a:rPr lang="zh-CN" altLang="en-US" dirty="0"/>
              <a:t>）</a:t>
            </a:r>
            <a:endParaRPr lang="zh-CN" altLang="en-US" dirty="0"/>
          </a:p>
          <a:p>
            <a:pPr lvl="2" eaLnBrk="1" hangingPunct="1">
              <a:lnSpc>
                <a:spcPct val="120000"/>
              </a:lnSpc>
              <a:spcBef>
                <a:spcPct val="0"/>
              </a:spcBef>
              <a:buSzPct val="87000"/>
              <a:buFont typeface="Wingdings" panose="05000000000000000000" pitchFamily="2" charset="2"/>
              <a:buChar char="l"/>
            </a:pPr>
            <a:r>
              <a:rPr lang="en-US" altLang="zh-CN" sz="2200" dirty="0"/>
              <a:t>B1</a:t>
            </a:r>
            <a:r>
              <a:rPr lang="zh-CN" altLang="en-US" sz="2200" dirty="0"/>
              <a:t>级</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每一个数据对象被标以一定的密级</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每一个用户也被授予某一个级别的许可证</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对于任意一个对象，只有具有合法许可证的用户才可以存取</a:t>
            </a:r>
            <a:endParaRPr lang="zh-CN" alt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170"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7171" name="Rectangle 3"/>
          <p:cNvSpPr>
            <a:spLocks noGrp="1"/>
          </p:cNvSpPr>
          <p:nvPr>
            <p:ph type="body"/>
          </p:nvPr>
        </p:nvSpPr>
        <p:spPr>
          <a:xfrm>
            <a:off x="900113" y="1341438"/>
            <a:ext cx="6923087" cy="4495800"/>
          </a:xfrm>
          <a:ln/>
        </p:spPr>
        <p:txBody>
          <a:bodyPr vert="horz" wrap="square" lIns="91440" tIns="45720" rIns="91440" bIns="45720" anchor="t"/>
          <a:p>
            <a:pPr algn="just" eaLnBrk="1" hangingPunct="1">
              <a:lnSpc>
                <a:spcPct val="130000"/>
              </a:lnSpc>
              <a:buNone/>
            </a:pPr>
            <a:r>
              <a:rPr lang="en-US" altLang="zh-CN" dirty="0">
                <a:solidFill>
                  <a:schemeClr val="accent2"/>
                </a:solidFill>
              </a:rPr>
              <a:t>4.1  </a:t>
            </a:r>
            <a:r>
              <a:rPr lang="zh-CN" altLang="en-US" dirty="0">
                <a:solidFill>
                  <a:schemeClr val="accent2"/>
                </a:solidFill>
              </a:rPr>
              <a:t>数据库安全性概述</a:t>
            </a:r>
            <a:endParaRPr lang="en-US" altLang="zh-CN" dirty="0">
              <a:solidFill>
                <a:schemeClr val="accent2"/>
              </a:solidFill>
            </a:endParaRPr>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t>4.6  </a:t>
            </a:r>
            <a:r>
              <a:rPr lang="zh-CN" altLang="en-US" dirty="0"/>
              <a:t>其他安全性保护</a:t>
            </a:r>
            <a:endParaRPr lang="zh-CN" altLang="en-US" dirty="0"/>
          </a:p>
          <a:p>
            <a:pPr algn="just" eaLnBrk="1" hangingPunct="1">
              <a:lnSpc>
                <a:spcPct val="130000"/>
              </a:lnSpc>
              <a:buNone/>
            </a:pPr>
            <a:r>
              <a:rPr lang="en-US" altLang="zh-CN" dirty="0"/>
              <a:t>4.7  </a:t>
            </a:r>
            <a:r>
              <a:rPr lang="zh-CN" altLang="en-US" dirty="0"/>
              <a:t>小结</a:t>
            </a:r>
            <a:endParaRPr lang="zh-CN" altLang="en-US" dirty="0"/>
          </a:p>
          <a:p>
            <a:pPr eaLnBrk="1" hangingPunct="1"/>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5058"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45059" name="Rectangle 3"/>
          <p:cNvSpPr>
            <a:spLocks noGrp="1"/>
          </p:cNvSpPr>
          <p:nvPr>
            <p:ph type="body"/>
          </p:nvPr>
        </p:nvSpPr>
        <p:spPr>
          <a:xfrm>
            <a:off x="900113" y="1271588"/>
            <a:ext cx="6130925" cy="4495800"/>
          </a:xfrm>
          <a:ln/>
        </p:spPr>
        <p:txBody>
          <a:bodyPr vert="horz" wrap="square" lIns="91440" tIns="45720" rIns="91440" bIns="45720" anchor="t"/>
          <a:p>
            <a:pPr eaLnBrk="1" hangingPunct="1">
              <a:lnSpc>
                <a:spcPct val="170000"/>
              </a:lnSpc>
              <a:buNone/>
            </a:pPr>
            <a:r>
              <a:rPr lang="en-US" altLang="zh-CN" dirty="0"/>
              <a:t>4.2.1 </a:t>
            </a:r>
            <a:r>
              <a:rPr lang="zh-CN" altLang="en-US" dirty="0"/>
              <a:t>用户标识与鉴别</a:t>
            </a:r>
            <a:endParaRPr lang="zh-CN" altLang="en-US" dirty="0"/>
          </a:p>
          <a:p>
            <a:pPr eaLnBrk="1" hangingPunct="1">
              <a:lnSpc>
                <a:spcPct val="170000"/>
              </a:lnSpc>
              <a:buNone/>
            </a:pPr>
            <a:r>
              <a:rPr lang="en-US" altLang="zh-CN" dirty="0"/>
              <a:t>4.2.2 </a:t>
            </a:r>
            <a:r>
              <a:rPr lang="zh-CN" altLang="en-US" dirty="0"/>
              <a:t>存取控制</a:t>
            </a:r>
            <a:endParaRPr lang="zh-CN" altLang="en-US" dirty="0"/>
          </a:p>
          <a:p>
            <a:pPr eaLnBrk="1" hangingPunct="1">
              <a:lnSpc>
                <a:spcPct val="170000"/>
              </a:lnSpc>
              <a:buNone/>
            </a:pPr>
            <a:r>
              <a:rPr lang="en-US" altLang="zh-CN" dirty="0">
                <a:solidFill>
                  <a:srgbClr val="00B050"/>
                </a:solidFill>
              </a:rPr>
              <a:t>4.2.3 </a:t>
            </a:r>
            <a:r>
              <a:rPr lang="zh-CN" altLang="en-US" dirty="0">
                <a:solidFill>
                  <a:srgbClr val="00B050"/>
                </a:solidFill>
              </a:rPr>
              <a:t>自主存取控制方法</a:t>
            </a:r>
            <a:endParaRPr lang="zh-CN" altLang="en-US" dirty="0">
              <a:solidFill>
                <a:srgbClr val="00B050"/>
              </a:solidFill>
            </a:endParaRPr>
          </a:p>
          <a:p>
            <a:pPr eaLnBrk="1" hangingPunct="1">
              <a:lnSpc>
                <a:spcPct val="170000"/>
              </a:lnSpc>
              <a:buNone/>
            </a:pPr>
            <a:r>
              <a:rPr lang="en-US" altLang="zh-CN" dirty="0"/>
              <a:t>4.2.4 </a:t>
            </a:r>
            <a:r>
              <a:rPr lang="zh-CN" altLang="en-US" dirty="0"/>
              <a:t>授权：授予与回收</a:t>
            </a:r>
            <a:endParaRPr lang="zh-CN" altLang="en-US" dirty="0"/>
          </a:p>
          <a:p>
            <a:pPr eaLnBrk="1" hangingPunct="1">
              <a:lnSpc>
                <a:spcPct val="170000"/>
              </a:lnSpc>
              <a:buNone/>
            </a:pPr>
            <a:r>
              <a:rPr lang="en-US" altLang="zh-CN" dirty="0"/>
              <a:t>4.2.5 </a:t>
            </a:r>
            <a:r>
              <a:rPr lang="zh-CN" altLang="en-US" dirty="0"/>
              <a:t>数据库角色</a:t>
            </a:r>
            <a:endParaRPr lang="zh-CN" altLang="en-US" dirty="0"/>
          </a:p>
          <a:p>
            <a:pPr eaLnBrk="1" hangingPunct="1">
              <a:lnSpc>
                <a:spcPct val="170000"/>
              </a:lnSpc>
              <a:buNone/>
            </a:pPr>
            <a:r>
              <a:rPr lang="en-US" altLang="zh-CN" dirty="0"/>
              <a:t>4.2.6 </a:t>
            </a:r>
            <a:r>
              <a:rPr lang="zh-CN" altLang="en-US" dirty="0"/>
              <a:t>强制存取控制方法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6082" name="Rectangle 2"/>
          <p:cNvSpPr>
            <a:spLocks noGrp="1"/>
          </p:cNvSpPr>
          <p:nvPr>
            <p:ph type="title"/>
          </p:nvPr>
        </p:nvSpPr>
        <p:spPr>
          <a:ln/>
        </p:spPr>
        <p:txBody>
          <a:bodyPr vert="horz" wrap="square" lIns="91440" tIns="45720" rIns="91440" bIns="45720" anchor="ctr"/>
          <a:p>
            <a:pPr eaLnBrk="1" hangingPunct="1"/>
            <a:r>
              <a:rPr lang="en-US" altLang="zh-CN" sz="3600" dirty="0"/>
              <a:t>4.2.3  </a:t>
            </a:r>
            <a:r>
              <a:rPr lang="zh-CN" altLang="en-US" sz="3600" dirty="0"/>
              <a:t>自主存取控制方法</a:t>
            </a:r>
            <a:endParaRPr lang="zh-CN" altLang="en-US" sz="3600" dirty="0"/>
          </a:p>
        </p:txBody>
      </p:sp>
      <p:sp>
        <p:nvSpPr>
          <p:cNvPr id="46083" name="Rectangle 3"/>
          <p:cNvSpPr>
            <a:spLocks noGrp="1"/>
          </p:cNvSpPr>
          <p:nvPr>
            <p:ph type="body"/>
          </p:nvPr>
        </p:nvSpPr>
        <p:spPr>
          <a:xfrm>
            <a:off x="457200" y="1098550"/>
            <a:ext cx="8229600" cy="5095875"/>
          </a:xfrm>
          <a:ln/>
        </p:spPr>
        <p:txBody>
          <a:bodyPr vert="horz" wrap="square" lIns="91440" tIns="45720" rIns="91440" bIns="45720" anchor="t"/>
          <a:p>
            <a:pPr eaLnBrk="1" hangingPunct="1">
              <a:lnSpc>
                <a:spcPct val="150000"/>
              </a:lnSpc>
              <a:spcBef>
                <a:spcPct val="0"/>
              </a:spcBef>
            </a:pPr>
            <a:r>
              <a:rPr lang="zh-CN" altLang="en-US" dirty="0"/>
              <a:t>通过 </a:t>
            </a:r>
            <a:r>
              <a:rPr lang="en-US" altLang="zh-CN" dirty="0"/>
              <a:t>SQL </a:t>
            </a:r>
            <a:r>
              <a:rPr lang="zh-CN" altLang="en-US" dirty="0"/>
              <a:t>的</a:t>
            </a:r>
            <a:r>
              <a:rPr lang="en-US" altLang="zh-CN" dirty="0">
                <a:solidFill>
                  <a:srgbClr val="FF00FF"/>
                </a:solidFill>
              </a:rPr>
              <a:t>GRANT</a:t>
            </a:r>
            <a:r>
              <a:rPr lang="en-US" altLang="zh-CN" dirty="0"/>
              <a:t> </a:t>
            </a:r>
            <a:r>
              <a:rPr lang="zh-CN" altLang="en-US" dirty="0"/>
              <a:t>语句和</a:t>
            </a:r>
            <a:r>
              <a:rPr lang="en-US" altLang="zh-CN" dirty="0">
                <a:solidFill>
                  <a:srgbClr val="FF00FF"/>
                </a:solidFill>
              </a:rPr>
              <a:t>REVOKE</a:t>
            </a:r>
            <a:r>
              <a:rPr lang="en-US" altLang="zh-CN" dirty="0"/>
              <a:t> </a:t>
            </a:r>
            <a:r>
              <a:rPr lang="zh-CN" altLang="en-US" dirty="0"/>
              <a:t>语句实现</a:t>
            </a:r>
            <a:endParaRPr lang="zh-CN" altLang="en-US" dirty="0"/>
          </a:p>
          <a:p>
            <a:pPr eaLnBrk="1" hangingPunct="1">
              <a:lnSpc>
                <a:spcPct val="150000"/>
              </a:lnSpc>
              <a:spcBef>
                <a:spcPct val="0"/>
              </a:spcBef>
            </a:pPr>
            <a:r>
              <a:rPr lang="zh-CN" altLang="en-US" dirty="0"/>
              <a:t>用户权限组成</a:t>
            </a:r>
            <a:endParaRPr lang="zh-CN" altLang="en-US" dirty="0"/>
          </a:p>
          <a:p>
            <a:pPr lvl="2" eaLnBrk="1" hangingPunct="1">
              <a:lnSpc>
                <a:spcPct val="150000"/>
              </a:lnSpc>
              <a:spcBef>
                <a:spcPct val="0"/>
              </a:spcBef>
              <a:buSzPct val="75000"/>
              <a:buFont typeface="Wingdings" panose="05000000000000000000" pitchFamily="2" charset="2"/>
              <a:buChar char="n"/>
            </a:pPr>
            <a:r>
              <a:rPr lang="zh-CN" altLang="en-US" sz="2400" dirty="0"/>
              <a:t>数据对象</a:t>
            </a:r>
            <a:endParaRPr lang="zh-CN" altLang="en-US" sz="2400" dirty="0"/>
          </a:p>
          <a:p>
            <a:pPr lvl="2" eaLnBrk="1" hangingPunct="1">
              <a:lnSpc>
                <a:spcPct val="150000"/>
              </a:lnSpc>
              <a:spcBef>
                <a:spcPct val="0"/>
              </a:spcBef>
              <a:buSzPct val="75000"/>
              <a:buFont typeface="Wingdings" panose="05000000000000000000" pitchFamily="2" charset="2"/>
              <a:buChar char="n"/>
            </a:pPr>
            <a:r>
              <a:rPr lang="zh-CN" altLang="en-US" sz="2400" dirty="0"/>
              <a:t>操作类型</a:t>
            </a:r>
            <a:endParaRPr lang="zh-CN" altLang="en-US" sz="2400" dirty="0"/>
          </a:p>
          <a:p>
            <a:pPr eaLnBrk="1" hangingPunct="1">
              <a:lnSpc>
                <a:spcPct val="150000"/>
              </a:lnSpc>
            </a:pPr>
            <a:r>
              <a:rPr lang="zh-CN" altLang="en-US" dirty="0"/>
              <a:t>定义用户存取权限：定义用户可以在哪些数据库对象上进行哪些类型的操作</a:t>
            </a:r>
            <a:endParaRPr lang="zh-CN" altLang="en-US" dirty="0"/>
          </a:p>
          <a:p>
            <a:pPr eaLnBrk="1" hangingPunct="1">
              <a:lnSpc>
                <a:spcPct val="150000"/>
              </a:lnSpc>
            </a:pPr>
            <a:r>
              <a:rPr lang="zh-CN" altLang="en-US" dirty="0"/>
              <a:t>定义存取权限称为</a:t>
            </a:r>
            <a:r>
              <a:rPr lang="zh-CN" altLang="en-US" dirty="0">
                <a:solidFill>
                  <a:srgbClr val="FF00FF"/>
                </a:solidFill>
              </a:rPr>
              <a:t>授权</a:t>
            </a:r>
            <a:r>
              <a:rPr lang="zh-CN" altLang="en-US" dirty="0"/>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7106" name="Rectangle 2"/>
          <p:cNvSpPr>
            <a:spLocks noGrp="1"/>
          </p:cNvSpPr>
          <p:nvPr>
            <p:ph type="title"/>
          </p:nvPr>
        </p:nvSpPr>
        <p:spPr>
          <a:ln/>
        </p:spPr>
        <p:txBody>
          <a:bodyPr vert="horz" wrap="square" lIns="91440" tIns="45720" rIns="91440" bIns="45720" anchor="ctr"/>
          <a:p>
            <a:pPr eaLnBrk="1" hangingPunct="1"/>
            <a:r>
              <a:rPr lang="zh-CN" altLang="en-US" sz="3600" dirty="0"/>
              <a:t>自主存取控制方法（续）</a:t>
            </a:r>
            <a:endParaRPr lang="zh-CN" altLang="en-US" sz="3600" dirty="0"/>
          </a:p>
        </p:txBody>
      </p:sp>
      <p:sp>
        <p:nvSpPr>
          <p:cNvPr id="47107" name="Rectangle 3"/>
          <p:cNvSpPr>
            <a:spLocks noGrp="1"/>
          </p:cNvSpPr>
          <p:nvPr>
            <p:ph type="body" sz="half"/>
          </p:nvPr>
        </p:nvSpPr>
        <p:spPr>
          <a:xfrm>
            <a:off x="457200" y="1125538"/>
            <a:ext cx="8218488" cy="1960562"/>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r>
              <a:rPr lang="zh-CN" altLang="en-US" sz="2800" dirty="0"/>
              <a:t>关系数据库系统中存取控制对象 </a:t>
            </a:r>
            <a:endParaRPr lang="zh-CN" altLang="en-US" sz="2800" dirty="0"/>
          </a:p>
        </p:txBody>
      </p:sp>
      <p:graphicFrame>
        <p:nvGraphicFramePr>
          <p:cNvPr id="30725" name="Group 5"/>
          <p:cNvGraphicFramePr>
            <a:graphicFrameLocks noGrp="1"/>
          </p:cNvGraphicFramePr>
          <p:nvPr>
            <p:ph sz="half" idx="1"/>
          </p:nvPr>
        </p:nvGraphicFramePr>
        <p:xfrm>
          <a:off x="457200" y="1844675"/>
          <a:ext cx="8578850" cy="3717925"/>
        </p:xfrm>
        <a:graphic>
          <a:graphicData uri="http://schemas.openxmlformats.org/drawingml/2006/table">
            <a:tbl>
              <a:tblPr/>
              <a:tblGrid>
                <a:gridCol w="1234416"/>
                <a:gridCol w="1038651"/>
                <a:gridCol w="6305783"/>
              </a:tblGrid>
              <a:tr h="32861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对象类型</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对象</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操 作 类 型</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数据库</a:t>
                      </a:r>
                      <a:endParaRPr kumimoji="0" lang="en-US" altLang="zh-CN"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模式</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模式</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CREATE SCHEMA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基本表</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CREATE TABLE</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ALTER TABLE</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视图</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CREATE VIEW</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索引</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CREATE INDEX</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n-lt"/>
                          <a:ea typeface="宋体" panose="02010600030101010101" pitchFamily="2" charset="-122"/>
                        </a:rPr>
                        <a:t>   </a:t>
                      </a:r>
                      <a:r>
                        <a:rPr kumimoji="0" lang="zh-CN" sz="2000" b="1" i="0" u="none" strike="noStrike" cap="none" normalizeH="0" baseline="0" dirty="0" smtClean="0">
                          <a:ln>
                            <a:noFill/>
                          </a:ln>
                          <a:solidFill>
                            <a:schemeClr val="tx1"/>
                          </a:solidFill>
                          <a:effectLst/>
                          <a:latin typeface="+mn-lt"/>
                          <a:ea typeface="宋体" panose="02010600030101010101" pitchFamily="2" charset="-122"/>
                        </a:rPr>
                        <a:t>数据</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基本表和视图</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SELECT</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INSERT</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UPDATE</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DELETE</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REFERENCES</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ALL PRIVILEGES</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mn-lt"/>
                          <a:ea typeface="宋体" panose="02010600030101010101" pitchFamily="2" charset="-122"/>
                        </a:rPr>
                        <a:t>属性列</a:t>
                      </a:r>
                      <a:endParaRPr kumimoji="0" lang="zh-CN"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defRPr/>
                      </a:pPr>
                      <a:r>
                        <a:rPr kumimoji="0" lang="en-US" sz="2000" b="1" i="0" u="none" strike="noStrike" cap="none" normalizeH="0" baseline="0" dirty="0" smtClean="0">
                          <a:ln>
                            <a:noFill/>
                          </a:ln>
                          <a:solidFill>
                            <a:schemeClr val="tx1"/>
                          </a:solidFill>
                          <a:effectLst/>
                          <a:latin typeface="+mn-lt"/>
                          <a:ea typeface="宋体" panose="02010600030101010101" pitchFamily="2" charset="-122"/>
                        </a:rPr>
                        <a:t>SELECT</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INSERT</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sz="2000" b="1" i="0" u="none" strike="noStrike" cap="none" normalizeH="0" baseline="0" dirty="0" smtClean="0">
                          <a:ln>
                            <a:noFill/>
                          </a:ln>
                          <a:solidFill>
                            <a:schemeClr val="tx1"/>
                          </a:solidFill>
                          <a:effectLst/>
                          <a:latin typeface="+mn-lt"/>
                          <a:ea typeface="宋体" panose="02010600030101010101" pitchFamily="2" charset="-122"/>
                        </a:rPr>
                        <a:t>UPDATE</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 </a:t>
                      </a:r>
                      <a:r>
                        <a:rPr kumimoji="0" lang="en-US" sz="2000" b="1" i="0" u="none" strike="noStrike" cap="none" normalizeH="0" baseline="0" dirty="0" smtClean="0">
                          <a:ln>
                            <a:noFill/>
                          </a:ln>
                          <a:solidFill>
                            <a:schemeClr val="tx1"/>
                          </a:solidFill>
                          <a:effectLst/>
                          <a:latin typeface="+mn-lt"/>
                          <a:ea typeface="宋体" panose="02010600030101010101" pitchFamily="2" charset="-122"/>
                        </a:rPr>
                        <a:t>REFERENCES</a:t>
                      </a: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000" b="1" i="0" u="none" strike="noStrike" cap="none" normalizeH="0" baseline="0" dirty="0" smtClean="0">
                          <a:ln>
                            <a:noFill/>
                          </a:ln>
                          <a:solidFill>
                            <a:schemeClr val="tx1"/>
                          </a:solidFill>
                          <a:effectLst/>
                          <a:latin typeface="+mn-lt"/>
                          <a:ea typeface="宋体" panose="02010600030101010101" pitchFamily="2" charset="-122"/>
                        </a:rPr>
                        <a:t>ALL PRIVILEGES</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8" name="Rectangle 247"/>
          <p:cNvSpPr/>
          <p:nvPr/>
        </p:nvSpPr>
        <p:spPr>
          <a:xfrm>
            <a:off x="2700338" y="5732463"/>
            <a:ext cx="2903537" cy="339725"/>
          </a:xfrm>
          <a:prstGeom prst="rect">
            <a:avLst/>
          </a:prstGeom>
          <a:noFill/>
          <a:ln w="9525">
            <a:noFill/>
          </a:ln>
        </p:spPr>
        <p:txBody>
          <a:bodyPr wrap="none" anchor="ctr">
            <a:spAutoFit/>
          </a:bodyPr>
          <a:p>
            <a:r>
              <a:rPr lang="zh-CN" altLang="en-US" sz="1600" b="1" dirty="0">
                <a:latin typeface="Times New Roman" panose="02020603050405020304" pitchFamily="18" charset="0"/>
                <a:ea typeface="宋体" panose="02010600030101010101" pitchFamily="2" charset="-122"/>
              </a:rPr>
              <a:t>关系数据库系统中的存取权限 </a:t>
            </a:r>
            <a:endParaRPr lang="zh-CN" altLang="en-US" sz="1600" b="1"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8130"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48131" name="Rectangle 3"/>
          <p:cNvSpPr>
            <a:spLocks noGrp="1"/>
          </p:cNvSpPr>
          <p:nvPr>
            <p:ph type="body"/>
          </p:nvPr>
        </p:nvSpPr>
        <p:spPr>
          <a:xfrm>
            <a:off x="755650" y="1052513"/>
            <a:ext cx="6553200" cy="4495800"/>
          </a:xfrm>
          <a:ln/>
        </p:spPr>
        <p:txBody>
          <a:bodyPr vert="horz" wrap="square" lIns="91440" tIns="45720" rIns="91440" bIns="45720" anchor="t"/>
          <a:p>
            <a:pPr eaLnBrk="1" hangingPunct="1">
              <a:lnSpc>
                <a:spcPct val="160000"/>
              </a:lnSpc>
              <a:buNone/>
            </a:pPr>
            <a:r>
              <a:rPr lang="en-US" altLang="zh-CN" dirty="0"/>
              <a:t>4.2.1 </a:t>
            </a:r>
            <a:r>
              <a:rPr lang="zh-CN" altLang="en-US" dirty="0"/>
              <a:t>用户标识与鉴别</a:t>
            </a:r>
            <a:endParaRPr lang="zh-CN" altLang="en-US" dirty="0"/>
          </a:p>
          <a:p>
            <a:pPr eaLnBrk="1" hangingPunct="1">
              <a:lnSpc>
                <a:spcPct val="160000"/>
              </a:lnSpc>
              <a:buNone/>
            </a:pPr>
            <a:r>
              <a:rPr lang="en-US" altLang="zh-CN" dirty="0"/>
              <a:t>4.2.2 </a:t>
            </a:r>
            <a:r>
              <a:rPr lang="zh-CN" altLang="en-US" dirty="0"/>
              <a:t>存取控制</a:t>
            </a:r>
            <a:endParaRPr lang="zh-CN" altLang="en-US" dirty="0"/>
          </a:p>
          <a:p>
            <a:pPr eaLnBrk="1" hangingPunct="1">
              <a:lnSpc>
                <a:spcPct val="160000"/>
              </a:lnSpc>
              <a:buNone/>
            </a:pPr>
            <a:r>
              <a:rPr lang="en-US" altLang="zh-CN" dirty="0"/>
              <a:t>4.2.3 </a:t>
            </a:r>
            <a:r>
              <a:rPr lang="zh-CN" altLang="en-US" dirty="0"/>
              <a:t>自主存取控制方法</a:t>
            </a:r>
            <a:endParaRPr lang="zh-CN" altLang="en-US" dirty="0"/>
          </a:p>
          <a:p>
            <a:pPr eaLnBrk="1" hangingPunct="1">
              <a:lnSpc>
                <a:spcPct val="160000"/>
              </a:lnSpc>
              <a:buNone/>
            </a:pPr>
            <a:r>
              <a:rPr lang="en-US" altLang="zh-CN" dirty="0">
                <a:solidFill>
                  <a:srgbClr val="00B050"/>
                </a:solidFill>
              </a:rPr>
              <a:t>4.2.4 </a:t>
            </a:r>
            <a:r>
              <a:rPr lang="zh-CN" altLang="en-US" dirty="0">
                <a:solidFill>
                  <a:srgbClr val="00B050"/>
                </a:solidFill>
              </a:rPr>
              <a:t>授权：授予与回收</a:t>
            </a:r>
            <a:endParaRPr lang="zh-CN" altLang="en-US" dirty="0">
              <a:solidFill>
                <a:srgbClr val="00B050"/>
              </a:solidFill>
            </a:endParaRPr>
          </a:p>
          <a:p>
            <a:pPr eaLnBrk="1" hangingPunct="1">
              <a:lnSpc>
                <a:spcPct val="160000"/>
              </a:lnSpc>
              <a:buNone/>
            </a:pPr>
            <a:r>
              <a:rPr lang="en-US" altLang="zh-CN" dirty="0"/>
              <a:t>4.2.5 </a:t>
            </a:r>
            <a:r>
              <a:rPr lang="zh-CN" altLang="en-US" dirty="0"/>
              <a:t>数据库角色</a:t>
            </a:r>
            <a:endParaRPr lang="zh-CN" altLang="en-US" dirty="0"/>
          </a:p>
          <a:p>
            <a:pPr eaLnBrk="1" hangingPunct="1">
              <a:lnSpc>
                <a:spcPct val="160000"/>
              </a:lnSpc>
              <a:buNone/>
            </a:pPr>
            <a:r>
              <a:rPr lang="en-US" altLang="zh-CN" dirty="0"/>
              <a:t>4.2.6 </a:t>
            </a:r>
            <a:r>
              <a:rPr lang="zh-CN" altLang="en-US" dirty="0"/>
              <a:t>强制存取控制方法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9154" name="Rectangle 2"/>
          <p:cNvSpPr>
            <a:spLocks noGrp="1"/>
          </p:cNvSpPr>
          <p:nvPr>
            <p:ph type="title"/>
          </p:nvPr>
        </p:nvSpPr>
        <p:spPr>
          <a:ln/>
        </p:spPr>
        <p:txBody>
          <a:bodyPr vert="horz" wrap="square" lIns="91440" tIns="45720" rIns="91440" bIns="45720" anchor="ctr"/>
          <a:p>
            <a:pPr eaLnBrk="1" hangingPunct="1"/>
            <a:r>
              <a:rPr lang="en-US" altLang="zh-CN" sz="3600" dirty="0"/>
              <a:t>4.2.4 </a:t>
            </a:r>
            <a:r>
              <a:rPr lang="zh-CN" altLang="en-US" sz="3600" dirty="0"/>
              <a:t>授权：授予与回收</a:t>
            </a:r>
            <a:endParaRPr lang="zh-CN" altLang="en-US" sz="3600" dirty="0"/>
          </a:p>
        </p:txBody>
      </p:sp>
      <p:sp>
        <p:nvSpPr>
          <p:cNvPr id="49155" name="Rectangle 3"/>
          <p:cNvSpPr>
            <a:spLocks noGrp="1"/>
          </p:cNvSpPr>
          <p:nvPr>
            <p:ph type="body"/>
          </p:nvPr>
        </p:nvSpPr>
        <p:spPr>
          <a:xfrm>
            <a:off x="611188" y="1098550"/>
            <a:ext cx="8353425" cy="4813300"/>
          </a:xfrm>
          <a:ln/>
        </p:spPr>
        <p:txBody>
          <a:bodyPr vert="horz" wrap="square" lIns="91440" tIns="45720" rIns="91440" bIns="45720" anchor="t"/>
          <a:p>
            <a:pPr algn="just" eaLnBrk="1" hangingPunct="1">
              <a:lnSpc>
                <a:spcPct val="110000"/>
              </a:lnSpc>
              <a:buNone/>
            </a:pPr>
            <a:r>
              <a:rPr lang="en-US" altLang="zh-CN" dirty="0"/>
              <a:t>1.GRANT</a:t>
            </a:r>
            <a:endParaRPr lang="en-US" altLang="zh-CN" dirty="0"/>
          </a:p>
          <a:p>
            <a:pPr algn="just" eaLnBrk="1" hangingPunct="1">
              <a:lnSpc>
                <a:spcPct val="150000"/>
              </a:lnSpc>
            </a:pPr>
            <a:r>
              <a:rPr lang="en-US" altLang="zh-CN" sz="2400" dirty="0"/>
              <a:t>GRANT</a:t>
            </a:r>
            <a:r>
              <a:rPr lang="zh-CN" altLang="en-US" sz="2400" dirty="0"/>
              <a:t>语句的一般格式：</a:t>
            </a:r>
            <a:endParaRPr lang="zh-CN" altLang="en-US" sz="2400" dirty="0"/>
          </a:p>
          <a:p>
            <a:pPr algn="just" eaLnBrk="1" hangingPunct="1">
              <a:lnSpc>
                <a:spcPct val="150000"/>
              </a:lnSpc>
              <a:buNone/>
            </a:pPr>
            <a:r>
              <a:rPr lang="zh-CN" altLang="en-US" sz="2400" dirty="0"/>
              <a:t>       </a:t>
            </a:r>
            <a:r>
              <a:rPr lang="en-US" altLang="zh-CN" sz="2400" dirty="0"/>
              <a:t>GRANT &lt;</a:t>
            </a:r>
            <a:r>
              <a:rPr lang="zh-CN" altLang="en-US" sz="2400" dirty="0"/>
              <a:t>权限</a:t>
            </a:r>
            <a:r>
              <a:rPr lang="en-US" altLang="zh-CN" sz="2400" dirty="0"/>
              <a:t>&gt;[,&lt;</a:t>
            </a:r>
            <a:r>
              <a:rPr lang="zh-CN" altLang="en-US" sz="2400" dirty="0"/>
              <a:t>权限</a:t>
            </a:r>
            <a:r>
              <a:rPr lang="en-US" altLang="zh-CN" sz="2400" dirty="0"/>
              <a:t>&gt;]... </a:t>
            </a:r>
            <a:endParaRPr lang="en-US" altLang="zh-CN" sz="2400" dirty="0"/>
          </a:p>
          <a:p>
            <a:pPr algn="just" eaLnBrk="1" hangingPunct="1">
              <a:lnSpc>
                <a:spcPct val="150000"/>
              </a:lnSpc>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 &lt;</a:t>
            </a:r>
            <a:r>
              <a:rPr lang="zh-CN" altLang="en-US" sz="2400" dirty="0"/>
              <a:t>对象名</a:t>
            </a:r>
            <a:r>
              <a:rPr lang="en-US" altLang="zh-CN" sz="2400" dirty="0"/>
              <a:t>&gt;]…</a:t>
            </a:r>
            <a:endParaRPr lang="en-US" altLang="zh-CN" sz="2400" dirty="0"/>
          </a:p>
          <a:p>
            <a:pPr algn="just" eaLnBrk="1" hangingPunct="1">
              <a:lnSpc>
                <a:spcPct val="150000"/>
              </a:lnSpc>
              <a:buNone/>
            </a:pPr>
            <a:r>
              <a:rPr lang="en-US" altLang="zh-CN" sz="2400" dirty="0"/>
              <a:t>       TO &lt;</a:t>
            </a:r>
            <a:r>
              <a:rPr lang="zh-CN" altLang="en-US" sz="2400" dirty="0"/>
              <a:t>用户</a:t>
            </a:r>
            <a:r>
              <a:rPr lang="en-US" altLang="zh-CN" sz="2400" dirty="0"/>
              <a:t>&gt;[,&lt;</a:t>
            </a:r>
            <a:r>
              <a:rPr lang="zh-CN" altLang="en-US" sz="2400" dirty="0"/>
              <a:t>用户</a:t>
            </a:r>
            <a:r>
              <a:rPr lang="en-US" altLang="zh-CN" sz="2400" dirty="0"/>
              <a:t>&gt;]...</a:t>
            </a:r>
            <a:endParaRPr lang="en-US" altLang="zh-CN" sz="2400" dirty="0"/>
          </a:p>
          <a:p>
            <a:pPr algn="just" eaLnBrk="1" hangingPunct="1">
              <a:lnSpc>
                <a:spcPct val="150000"/>
              </a:lnSpc>
              <a:buNone/>
            </a:pPr>
            <a:r>
              <a:rPr lang="en-US" altLang="zh-CN" sz="2400" dirty="0"/>
              <a:t>       [WITH GRANT OPTION];</a:t>
            </a:r>
            <a:endParaRPr lang="en-US" altLang="zh-CN" sz="2400" dirty="0"/>
          </a:p>
          <a:p>
            <a:pPr algn="just" eaLnBrk="1" hangingPunct="1">
              <a:lnSpc>
                <a:spcPct val="150000"/>
              </a:lnSpc>
            </a:pPr>
            <a:r>
              <a:rPr lang="zh-CN" altLang="en-US" sz="2400" dirty="0"/>
              <a:t>语义：将对指定操作对象的指定操作权限授予指定的用户 </a:t>
            </a:r>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0178" name="Rectangle 2"/>
          <p:cNvSpPr>
            <a:spLocks noGrp="1"/>
          </p:cNvSpPr>
          <p:nvPr>
            <p:ph type="title"/>
          </p:nvPr>
        </p:nvSpPr>
        <p:spPr>
          <a:ln/>
        </p:spPr>
        <p:txBody>
          <a:bodyPr vert="horz" wrap="square" lIns="91440" tIns="45720" rIns="91440" bIns="45720" anchor="ctr"/>
          <a:p>
            <a:pPr eaLnBrk="1" hangingPunct="1"/>
            <a:r>
              <a:rPr lang="en-US" altLang="zh-CN" sz="3600" dirty="0"/>
              <a:t>GRANT</a:t>
            </a:r>
            <a:r>
              <a:rPr lang="zh-CN" altLang="en-US" sz="3600" dirty="0"/>
              <a:t>（续）</a:t>
            </a:r>
            <a:endParaRPr lang="zh-CN" altLang="en-US" sz="3600" dirty="0"/>
          </a:p>
        </p:txBody>
      </p:sp>
      <p:sp>
        <p:nvSpPr>
          <p:cNvPr id="50179" name="Rectangle 3"/>
          <p:cNvSpPr>
            <a:spLocks noGrp="1"/>
          </p:cNvSpPr>
          <p:nvPr>
            <p:ph type="body"/>
          </p:nvPr>
        </p:nvSpPr>
        <p:spPr>
          <a:xfrm>
            <a:off x="457200" y="1098550"/>
            <a:ext cx="8229600" cy="5095875"/>
          </a:xfrm>
          <a:ln/>
        </p:spPr>
        <p:txBody>
          <a:bodyPr vert="horz" wrap="square" lIns="91440" tIns="45720" rIns="91440" bIns="45720" anchor="t"/>
          <a:p>
            <a:pPr lvl="1" eaLnBrk="1" hangingPunct="1">
              <a:lnSpc>
                <a:spcPct val="60000"/>
              </a:lnSpc>
              <a:spcBef>
                <a:spcPct val="60000"/>
              </a:spcBef>
            </a:pPr>
            <a:endParaRPr lang="en-US" altLang="zh-CN" sz="2600" dirty="0"/>
          </a:p>
          <a:p>
            <a:pPr lvl="1" eaLnBrk="1" hangingPunct="1">
              <a:lnSpc>
                <a:spcPct val="150000"/>
              </a:lnSpc>
              <a:spcBef>
                <a:spcPct val="0"/>
              </a:spcBef>
            </a:pPr>
            <a:r>
              <a:rPr lang="zh-CN" altLang="en-US" sz="2800" dirty="0"/>
              <a:t>发出</a:t>
            </a:r>
            <a:r>
              <a:rPr lang="en-US" altLang="zh-CN" sz="2800" dirty="0"/>
              <a:t>GRANT</a:t>
            </a:r>
            <a:r>
              <a:rPr lang="zh-CN" altLang="en-US" sz="2800" dirty="0"/>
              <a:t>：</a:t>
            </a:r>
            <a:endParaRPr lang="zh-CN" altLang="en-US" sz="2800" dirty="0"/>
          </a:p>
          <a:p>
            <a:pPr lvl="2" eaLnBrk="1" hangingPunct="1">
              <a:lnSpc>
                <a:spcPct val="150000"/>
              </a:lnSpc>
              <a:spcBef>
                <a:spcPct val="0"/>
              </a:spcBef>
              <a:buSzPct val="87000"/>
              <a:buFont typeface="Wingdings" panose="05000000000000000000" pitchFamily="2" charset="2"/>
              <a:buChar char="l"/>
            </a:pPr>
            <a:r>
              <a:rPr lang="zh-CN" altLang="en-US" sz="2200" dirty="0"/>
              <a:t>数据库管理员</a:t>
            </a:r>
            <a:endParaRPr lang="en-US" altLang="zh-CN" sz="2200" dirty="0"/>
          </a:p>
          <a:p>
            <a:pPr lvl="2" eaLnBrk="1" hangingPunct="1">
              <a:lnSpc>
                <a:spcPct val="150000"/>
              </a:lnSpc>
              <a:spcBef>
                <a:spcPct val="0"/>
              </a:spcBef>
              <a:buSzPct val="87000"/>
              <a:buFont typeface="Wingdings" panose="05000000000000000000" pitchFamily="2" charset="2"/>
              <a:buChar char="l"/>
            </a:pPr>
            <a:r>
              <a:rPr lang="zh-CN" altLang="en-US" sz="2200" dirty="0"/>
              <a:t>数据库对象创建者（即属主</a:t>
            </a:r>
            <a:r>
              <a:rPr lang="en-US" altLang="zh-CN" sz="2200" dirty="0"/>
              <a:t>Owner</a:t>
            </a:r>
            <a:r>
              <a:rPr lang="zh-CN" altLang="en-US" sz="2200" dirty="0"/>
              <a:t>）</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拥有该权限的用户</a:t>
            </a:r>
            <a:endParaRPr lang="zh-CN" altLang="en-US" sz="2200" dirty="0"/>
          </a:p>
          <a:p>
            <a:pPr lvl="1" eaLnBrk="1" hangingPunct="1">
              <a:lnSpc>
                <a:spcPct val="150000"/>
              </a:lnSpc>
              <a:spcBef>
                <a:spcPct val="0"/>
              </a:spcBef>
            </a:pPr>
            <a:r>
              <a:rPr lang="zh-CN" altLang="en-US" sz="2800" dirty="0"/>
              <a:t>按受权限的用户 </a:t>
            </a:r>
            <a:endParaRPr lang="zh-CN" altLang="en-US" sz="2800" dirty="0"/>
          </a:p>
          <a:p>
            <a:pPr lvl="2" eaLnBrk="1" hangingPunct="1">
              <a:lnSpc>
                <a:spcPct val="150000"/>
              </a:lnSpc>
              <a:spcBef>
                <a:spcPct val="0"/>
              </a:spcBef>
              <a:buSzPct val="87000"/>
              <a:buFont typeface="Wingdings" panose="05000000000000000000" pitchFamily="2" charset="2"/>
              <a:buChar char="l"/>
            </a:pPr>
            <a:r>
              <a:rPr lang="zh-CN" altLang="en-US" sz="2200" dirty="0"/>
              <a:t>一个或多个具体用户</a:t>
            </a:r>
            <a:endParaRPr lang="zh-CN" altLang="en-US" sz="2200" dirty="0"/>
          </a:p>
          <a:p>
            <a:pPr lvl="2" eaLnBrk="1" hangingPunct="1">
              <a:lnSpc>
                <a:spcPct val="150000"/>
              </a:lnSpc>
              <a:spcBef>
                <a:spcPct val="0"/>
              </a:spcBef>
              <a:buSzPct val="87000"/>
              <a:buFont typeface="Wingdings" panose="05000000000000000000" pitchFamily="2" charset="2"/>
              <a:buChar char="l"/>
            </a:pPr>
            <a:r>
              <a:rPr lang="en-US" altLang="zh-CN" sz="2200" dirty="0"/>
              <a:t>PUBLIC</a:t>
            </a:r>
            <a:r>
              <a:rPr lang="zh-CN" altLang="en-US" sz="2200" dirty="0"/>
              <a:t>（即全体用户）  </a:t>
            </a:r>
            <a:endParaRPr lang="zh-CN" altLang="en-US" sz="2200" dirty="0"/>
          </a:p>
          <a:p>
            <a:pPr algn="just" eaLnBrk="1" hangingPunct="1">
              <a:lnSpc>
                <a:spcPct val="110000"/>
              </a:lnSpc>
            </a:pPr>
            <a:endParaRPr lang="zh-CN" altLang="en-US" sz="2600" dirty="0"/>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1202" name="Rectangle 2"/>
          <p:cNvSpPr>
            <a:spLocks noGrp="1"/>
          </p:cNvSpPr>
          <p:nvPr>
            <p:ph type="title"/>
          </p:nvPr>
        </p:nvSpPr>
        <p:spPr>
          <a:ln/>
        </p:spPr>
        <p:txBody>
          <a:bodyPr vert="horz" wrap="square" lIns="91440" tIns="45720" rIns="91440" bIns="45720" anchor="ctr"/>
          <a:p>
            <a:pPr eaLnBrk="1" hangingPunct="1"/>
            <a:r>
              <a:rPr lang="en-US" altLang="zh-CN" sz="3600" dirty="0"/>
              <a:t>WITH GRANT OPTION</a:t>
            </a:r>
            <a:r>
              <a:rPr lang="zh-CN" altLang="en-US" sz="3600" dirty="0"/>
              <a:t>子句</a:t>
            </a:r>
            <a:endParaRPr lang="zh-CN" altLang="en-US" sz="3600" dirty="0"/>
          </a:p>
        </p:txBody>
      </p:sp>
      <p:sp>
        <p:nvSpPr>
          <p:cNvPr id="51203" name="Rectangle 3"/>
          <p:cNvSpPr>
            <a:spLocks noGrp="1"/>
          </p:cNvSpPr>
          <p:nvPr>
            <p:ph type="body"/>
          </p:nvPr>
        </p:nvSpPr>
        <p:spPr>
          <a:xfrm>
            <a:off x="611188" y="1339850"/>
            <a:ext cx="7772400" cy="4443413"/>
          </a:xfrm>
          <a:ln/>
        </p:spPr>
        <p:txBody>
          <a:bodyPr vert="horz" wrap="square" lIns="91440" tIns="45720" rIns="91440" bIns="45720" anchor="t"/>
          <a:p>
            <a:pPr eaLnBrk="1" hangingPunct="1">
              <a:lnSpc>
                <a:spcPct val="120000"/>
              </a:lnSpc>
            </a:pPr>
            <a:r>
              <a:rPr lang="en-US" altLang="zh-CN" dirty="0"/>
              <a:t>WITH GRANT OPTION</a:t>
            </a:r>
            <a:r>
              <a:rPr lang="zh-CN" altLang="en-US" dirty="0"/>
              <a:t>子句</a:t>
            </a:r>
            <a:r>
              <a:rPr lang="en-US" altLang="zh-CN" dirty="0"/>
              <a:t>:</a:t>
            </a:r>
            <a:endParaRPr lang="en-US" altLang="zh-CN" dirty="0"/>
          </a:p>
          <a:p>
            <a:pPr lvl="1" eaLnBrk="1" hangingPunct="1">
              <a:lnSpc>
                <a:spcPct val="120000"/>
              </a:lnSpc>
            </a:pPr>
            <a:r>
              <a:rPr lang="zh-CN" altLang="en-US" dirty="0"/>
              <a:t>指定：可以</a:t>
            </a:r>
            <a:r>
              <a:rPr lang="zh-CN" altLang="en-US" dirty="0">
                <a:solidFill>
                  <a:srgbClr val="E02920"/>
                </a:solidFill>
              </a:rPr>
              <a:t>再授予</a:t>
            </a:r>
            <a:endParaRPr lang="zh-CN" altLang="en-US" dirty="0">
              <a:solidFill>
                <a:srgbClr val="E02920"/>
              </a:solidFill>
            </a:endParaRPr>
          </a:p>
          <a:p>
            <a:pPr lvl="1" eaLnBrk="1" hangingPunct="1">
              <a:lnSpc>
                <a:spcPct val="120000"/>
              </a:lnSpc>
            </a:pPr>
            <a:r>
              <a:rPr lang="zh-CN" altLang="en-US" dirty="0"/>
              <a:t>没有指定：</a:t>
            </a:r>
            <a:r>
              <a:rPr lang="zh-CN" altLang="en-US" dirty="0">
                <a:solidFill>
                  <a:srgbClr val="E02920"/>
                </a:solidFill>
              </a:rPr>
              <a:t>不能传播</a:t>
            </a:r>
            <a:endParaRPr lang="zh-CN" altLang="en-US" dirty="0">
              <a:solidFill>
                <a:srgbClr val="E02920"/>
              </a:solidFill>
            </a:endParaRPr>
          </a:p>
          <a:p>
            <a:pPr lvl="1" eaLnBrk="1" hangingPunct="1">
              <a:lnSpc>
                <a:spcPct val="120000"/>
              </a:lnSpc>
            </a:pPr>
            <a:endParaRPr lang="zh-CN" altLang="en-US" sz="2000" dirty="0"/>
          </a:p>
          <a:p>
            <a:pPr eaLnBrk="1" hangingPunct="1">
              <a:lnSpc>
                <a:spcPct val="120000"/>
              </a:lnSpc>
            </a:pPr>
            <a:r>
              <a:rPr lang="zh-CN" altLang="en-US" dirty="0"/>
              <a:t>不允许循环授权</a:t>
            </a:r>
            <a:endParaRPr lang="zh-CN" altLang="en-US" dirty="0"/>
          </a:p>
        </p:txBody>
      </p:sp>
      <p:pic>
        <p:nvPicPr>
          <p:cNvPr id="51204" name="Picture 4" descr="43"/>
          <p:cNvPicPr>
            <a:picLocks noChangeAspect="1"/>
          </p:cNvPicPr>
          <p:nvPr/>
        </p:nvPicPr>
        <p:blipFill>
          <a:blip r:embed="rId1"/>
          <a:stretch>
            <a:fillRect/>
          </a:stretch>
        </p:blipFill>
        <p:spPr>
          <a:xfrm>
            <a:off x="2484438" y="4437063"/>
            <a:ext cx="3744912" cy="865187"/>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2226" name="Rectangle 2"/>
          <p:cNvSpPr>
            <a:spLocks noGrp="1"/>
          </p:cNvSpPr>
          <p:nvPr>
            <p:ph type="title"/>
          </p:nvPr>
        </p:nvSpPr>
        <p:spPr>
          <a:ln/>
        </p:spPr>
        <p:txBody>
          <a:bodyPr vert="horz" wrap="square" lIns="91440" tIns="45720" rIns="91440" bIns="45720" anchor="ctr"/>
          <a:p>
            <a:pPr eaLnBrk="1" hangingPunct="1"/>
            <a:r>
              <a:rPr lang="zh-CN" altLang="en-US" sz="3600" dirty="0"/>
              <a:t>例题</a:t>
            </a:r>
            <a:endParaRPr lang="zh-CN" altLang="en-US" sz="3600" dirty="0"/>
          </a:p>
        </p:txBody>
      </p:sp>
      <p:sp>
        <p:nvSpPr>
          <p:cNvPr id="52227" name="Rectangle 3"/>
          <p:cNvSpPr>
            <a:spLocks noGrp="1"/>
          </p:cNvSpPr>
          <p:nvPr>
            <p:ph type="body"/>
          </p:nvPr>
        </p:nvSpPr>
        <p:spPr>
          <a:ln/>
        </p:spPr>
        <p:txBody>
          <a:bodyPr vert="horz" wrap="square" lIns="91440" tIns="45720" rIns="91440" bIns="45720" anchor="t"/>
          <a:p>
            <a:pPr algn="just" eaLnBrk="1" hangingPunct="1">
              <a:buNone/>
            </a:pPr>
            <a:r>
              <a:rPr lang="en-US" altLang="zh-CN" dirty="0">
                <a:latin typeface="宋体" panose="02010600030101010101" pitchFamily="2" charset="-122"/>
              </a:rPr>
              <a:t> </a:t>
            </a:r>
            <a:r>
              <a:rPr lang="en-US" altLang="zh-CN" dirty="0"/>
              <a:t>[</a:t>
            </a:r>
            <a:r>
              <a:rPr lang="zh-CN" altLang="en-US" dirty="0">
                <a:latin typeface="宋体" panose="02010600030101010101" pitchFamily="2" charset="-122"/>
              </a:rPr>
              <a:t>例</a:t>
            </a:r>
            <a:r>
              <a:rPr lang="zh-CN" altLang="en-US" dirty="0">
                <a:ea typeface="Arial Unicode MS" pitchFamily="34" charset="-122"/>
              </a:rPr>
              <a:t>4.1</a:t>
            </a:r>
            <a:r>
              <a:rPr lang="en-US" altLang="zh-CN" dirty="0"/>
              <a:t>]</a:t>
            </a:r>
            <a:r>
              <a:rPr lang="en-US" altLang="zh-CN" dirty="0">
                <a:latin typeface="宋体" panose="02010600030101010101" pitchFamily="2" charset="-122"/>
              </a:rPr>
              <a:t> </a:t>
            </a:r>
            <a:r>
              <a:rPr lang="zh-CN" altLang="en-US" dirty="0">
                <a:latin typeface="宋体" panose="02010600030101010101" pitchFamily="2" charset="-122"/>
              </a:rPr>
              <a:t>把查询</a:t>
            </a:r>
            <a:r>
              <a:rPr lang="en-US" altLang="zh-CN" dirty="0"/>
              <a:t>Student</a:t>
            </a:r>
            <a:r>
              <a:rPr lang="zh-CN" altLang="en-US" dirty="0">
                <a:latin typeface="宋体" panose="02010600030101010101" pitchFamily="2" charset="-122"/>
              </a:rPr>
              <a:t>表权限授给用户</a:t>
            </a:r>
            <a:r>
              <a:rPr lang="en-US" altLang="zh-CN" dirty="0"/>
              <a:t>U1</a:t>
            </a:r>
            <a:endParaRPr lang="en-US" altLang="zh-CN" dirty="0"/>
          </a:p>
          <a:p>
            <a:pPr algn="just" eaLnBrk="1" hangingPunct="1">
              <a:buNone/>
            </a:pPr>
            <a:endParaRPr lang="en-US" altLang="zh-CN" dirty="0">
              <a:latin typeface="宋体" panose="02010600030101010101" pitchFamily="2" charset="-122"/>
            </a:endParaRPr>
          </a:p>
          <a:p>
            <a:pPr algn="just" eaLnBrk="1" hangingPunct="1">
              <a:buNone/>
            </a:pPr>
            <a:r>
              <a:rPr lang="en-US" altLang="zh-CN" dirty="0"/>
              <a:t>      GRANT   SELECT </a:t>
            </a:r>
            <a:endParaRPr lang="en-US" altLang="zh-CN" dirty="0"/>
          </a:p>
          <a:p>
            <a:pPr algn="just" eaLnBrk="1" hangingPunct="1">
              <a:buNone/>
            </a:pPr>
            <a:r>
              <a:rPr lang="en-US" altLang="zh-CN" dirty="0"/>
              <a:t>      ON   TABLE   Student </a:t>
            </a:r>
            <a:endParaRPr lang="en-US" altLang="zh-CN" dirty="0"/>
          </a:p>
          <a:p>
            <a:pPr algn="just" eaLnBrk="1" hangingPunct="1">
              <a:buNone/>
            </a:pPr>
            <a:r>
              <a:rPr lang="en-US" altLang="zh-CN" dirty="0"/>
              <a:t>      TO   U1;</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3250" name="Rectangle 2"/>
          <p:cNvSpPr>
            <a:spLocks noGrp="1"/>
          </p:cNvSpPr>
          <p:nvPr>
            <p:ph type="title"/>
          </p:nvPr>
        </p:nvSpPr>
        <p:spPr>
          <a:ln/>
        </p:spPr>
        <p:txBody>
          <a:bodyPr vert="horz" wrap="square" lIns="91440" tIns="45720" rIns="91440" bIns="45720" anchor="ctr"/>
          <a:p>
            <a:pPr eaLnBrk="1" hangingPunct="1"/>
            <a:r>
              <a:rPr lang="zh-CN" altLang="en-US" sz="3600" dirty="0"/>
              <a:t>例题（续）</a:t>
            </a:r>
            <a:endParaRPr lang="zh-CN" altLang="en-US" sz="3600" dirty="0"/>
          </a:p>
        </p:txBody>
      </p:sp>
      <p:sp>
        <p:nvSpPr>
          <p:cNvPr id="53251" name="Rectangle 3"/>
          <p:cNvSpPr>
            <a:spLocks noGrp="1"/>
          </p:cNvSpPr>
          <p:nvPr>
            <p:ph type="body"/>
          </p:nvPr>
        </p:nvSpPr>
        <p:spPr>
          <a:ln/>
        </p:spPr>
        <p:txBody>
          <a:bodyPr vert="horz" wrap="square" lIns="91440" tIns="45720" rIns="91440" bIns="45720" anchor="t"/>
          <a:p>
            <a:pPr algn="just" eaLnBrk="1" hangingPunct="1">
              <a:buNone/>
            </a:pPr>
            <a:r>
              <a:rPr lang="en-US" altLang="zh-CN" dirty="0"/>
              <a:t>[</a:t>
            </a:r>
            <a:r>
              <a:rPr lang="zh-CN" altLang="en-US" dirty="0"/>
              <a:t>例4.</a:t>
            </a:r>
            <a:r>
              <a:rPr lang="en-US" altLang="zh-CN" dirty="0"/>
              <a:t>2] </a:t>
            </a:r>
            <a:r>
              <a:rPr lang="zh-CN" altLang="en-US" dirty="0"/>
              <a:t>把对</a:t>
            </a:r>
            <a:r>
              <a:rPr lang="en-US" altLang="zh-CN" dirty="0"/>
              <a:t>Student</a:t>
            </a:r>
            <a:r>
              <a:rPr lang="zh-CN" altLang="en-US" dirty="0"/>
              <a:t>表和</a:t>
            </a:r>
            <a:r>
              <a:rPr lang="en-US" altLang="zh-CN" dirty="0"/>
              <a:t>Course</a:t>
            </a:r>
            <a:r>
              <a:rPr lang="zh-CN" altLang="en-US" dirty="0"/>
              <a:t>表的全部权限授予用户</a:t>
            </a:r>
            <a:r>
              <a:rPr lang="en-US" altLang="zh-CN" dirty="0"/>
              <a:t>U2</a:t>
            </a:r>
            <a:r>
              <a:rPr lang="zh-CN" altLang="en-US" dirty="0"/>
              <a:t>和</a:t>
            </a:r>
            <a:r>
              <a:rPr lang="en-US" altLang="zh-CN" dirty="0"/>
              <a:t>U3</a:t>
            </a:r>
            <a:endParaRPr lang="en-US" altLang="zh-CN" dirty="0"/>
          </a:p>
          <a:p>
            <a:pPr algn="just" eaLnBrk="1" hangingPunct="1">
              <a:buNone/>
            </a:pPr>
            <a:endParaRPr lang="en-US" altLang="zh-CN" dirty="0"/>
          </a:p>
          <a:p>
            <a:pPr algn="just" eaLnBrk="1" hangingPunct="1">
              <a:buNone/>
            </a:pPr>
            <a:r>
              <a:rPr lang="en-US" altLang="zh-CN" dirty="0"/>
              <a:t>      GRANT </a:t>
            </a:r>
            <a:r>
              <a:rPr lang="en-US" altLang="zh-CN" dirty="0">
                <a:solidFill>
                  <a:srgbClr val="E02920"/>
                </a:solidFill>
              </a:rPr>
              <a:t>ALL PRIVILIGES</a:t>
            </a:r>
            <a:r>
              <a:rPr lang="en-US" altLang="zh-CN" dirty="0"/>
              <a:t> </a:t>
            </a:r>
            <a:endParaRPr lang="en-US" altLang="zh-CN" dirty="0"/>
          </a:p>
          <a:p>
            <a:pPr algn="just" eaLnBrk="1" hangingPunct="1">
              <a:buNone/>
            </a:pPr>
            <a:r>
              <a:rPr lang="en-US" altLang="zh-CN" dirty="0"/>
              <a:t>      ON TABLE Student,Course </a:t>
            </a:r>
            <a:endParaRPr lang="en-US" altLang="zh-CN" dirty="0"/>
          </a:p>
          <a:p>
            <a:pPr algn="just" eaLnBrk="1" hangingPunct="1">
              <a:buNone/>
            </a:pPr>
            <a:r>
              <a:rPr lang="en-US" altLang="zh-CN" dirty="0"/>
              <a:t>      TO U2,U3;</a:t>
            </a:r>
            <a:endParaRPr lang="en-US" altLang="zh-CN" dirty="0"/>
          </a:p>
          <a:p>
            <a:pPr eaLnBrk="1" hangingPunct="1"/>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4274" name="Rectangle 2"/>
          <p:cNvSpPr>
            <a:spLocks noGrp="1"/>
          </p:cNvSpPr>
          <p:nvPr>
            <p:ph type="title"/>
          </p:nvPr>
        </p:nvSpPr>
        <p:spPr>
          <a:ln/>
        </p:spPr>
        <p:txBody>
          <a:bodyPr vert="horz" wrap="square" lIns="91440" tIns="45720" rIns="91440" bIns="45720" anchor="ctr"/>
          <a:p>
            <a:pPr eaLnBrk="1" hangingPunct="1"/>
            <a:r>
              <a:rPr lang="zh-CN" altLang="en-US" sz="3600" dirty="0"/>
              <a:t>例题（续）</a:t>
            </a:r>
            <a:endParaRPr lang="zh-CN" altLang="en-US" sz="3600" dirty="0"/>
          </a:p>
        </p:txBody>
      </p:sp>
      <p:sp>
        <p:nvSpPr>
          <p:cNvPr id="54275" name="Rectangle 3"/>
          <p:cNvSpPr>
            <a:spLocks noGrp="1"/>
          </p:cNvSpPr>
          <p:nvPr>
            <p:ph type="body"/>
          </p:nvPr>
        </p:nvSpPr>
        <p:spPr>
          <a:ln/>
        </p:spPr>
        <p:txBody>
          <a:bodyPr vert="horz" wrap="square" lIns="91440" tIns="45720" rIns="91440" bIns="45720" anchor="t"/>
          <a:p>
            <a:pPr algn="just" eaLnBrk="1" hangingPunct="1">
              <a:buNone/>
            </a:pPr>
            <a:r>
              <a:rPr lang="en-US" altLang="zh-CN" dirty="0"/>
              <a:t>[</a:t>
            </a:r>
            <a:r>
              <a:rPr lang="zh-CN" altLang="en-US" dirty="0"/>
              <a:t>例4.</a:t>
            </a:r>
            <a:r>
              <a:rPr lang="en-US" altLang="zh-CN" dirty="0"/>
              <a:t>3] </a:t>
            </a:r>
            <a:r>
              <a:rPr lang="zh-CN" altLang="en-US" dirty="0"/>
              <a:t>把对表</a:t>
            </a:r>
            <a:r>
              <a:rPr lang="en-US" altLang="zh-CN" dirty="0"/>
              <a:t>SC</a:t>
            </a:r>
            <a:r>
              <a:rPr lang="zh-CN" altLang="en-US" dirty="0"/>
              <a:t>的查询权限授予所有用户</a:t>
            </a:r>
            <a:endParaRPr lang="zh-CN" altLang="en-US" dirty="0"/>
          </a:p>
          <a:p>
            <a:pPr algn="just" eaLnBrk="1" hangingPunct="1">
              <a:buNone/>
            </a:pPr>
            <a:endParaRPr lang="zh-CN" altLang="en-US" dirty="0"/>
          </a:p>
          <a:p>
            <a:pPr algn="just" eaLnBrk="1" hangingPunct="1">
              <a:lnSpc>
                <a:spcPct val="120000"/>
              </a:lnSpc>
              <a:buNone/>
            </a:pPr>
            <a:r>
              <a:rPr lang="zh-CN" altLang="en-US" dirty="0"/>
              <a:t>     </a:t>
            </a:r>
            <a:r>
              <a:rPr lang="en-US" altLang="zh-CN" dirty="0"/>
              <a:t>GRANT SELECT </a:t>
            </a:r>
            <a:endParaRPr lang="en-US" altLang="zh-CN" dirty="0"/>
          </a:p>
          <a:p>
            <a:pPr algn="just" eaLnBrk="1" hangingPunct="1">
              <a:lnSpc>
                <a:spcPct val="120000"/>
              </a:lnSpc>
              <a:buNone/>
            </a:pPr>
            <a:r>
              <a:rPr lang="en-US" altLang="zh-CN" dirty="0"/>
              <a:t>     ON TABLE SC </a:t>
            </a:r>
            <a:endParaRPr lang="en-US" altLang="zh-CN" dirty="0"/>
          </a:p>
          <a:p>
            <a:pPr algn="just" eaLnBrk="1" hangingPunct="1">
              <a:lnSpc>
                <a:spcPct val="120000"/>
              </a:lnSpc>
              <a:buNone/>
            </a:pPr>
            <a:r>
              <a:rPr lang="en-US" altLang="zh-CN" dirty="0"/>
              <a:t>	  TO </a:t>
            </a:r>
            <a:r>
              <a:rPr lang="en-US" altLang="zh-CN" dirty="0">
                <a:solidFill>
                  <a:srgbClr val="E02920"/>
                </a:solidFill>
              </a:rPr>
              <a:t>PUBLIC</a:t>
            </a:r>
            <a:r>
              <a:rPr lang="en-US" altLang="zh-CN" dirty="0"/>
              <a:t>;</a:t>
            </a:r>
            <a:endParaRPr lang="en-US" altLang="zh-CN" dirty="0"/>
          </a:p>
          <a:p>
            <a:pPr eaLnBrk="1" hangingPunct="1">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194" name="Rectangle 2"/>
          <p:cNvSpPr>
            <a:spLocks noGrp="1"/>
          </p:cNvSpPr>
          <p:nvPr>
            <p:ph type="title"/>
          </p:nvPr>
        </p:nvSpPr>
        <p:spPr>
          <a:ln/>
        </p:spPr>
        <p:txBody>
          <a:bodyPr vert="horz" wrap="square" lIns="91440" tIns="45720" rIns="91440" bIns="45720" anchor="ctr"/>
          <a:p>
            <a:pPr eaLnBrk="1" hangingPunct="1"/>
            <a:r>
              <a:rPr lang="en-US" altLang="zh-CN" sz="3600" dirty="0"/>
              <a:t>4.1  </a:t>
            </a:r>
            <a:r>
              <a:rPr lang="zh-CN" altLang="en-US" sz="3600" dirty="0"/>
              <a:t>数据库安全性概述</a:t>
            </a:r>
            <a:endParaRPr lang="zh-CN" altLang="en-US" sz="3600" dirty="0"/>
          </a:p>
        </p:txBody>
      </p:sp>
      <p:sp>
        <p:nvSpPr>
          <p:cNvPr id="8195" name="Rectangle 3"/>
          <p:cNvSpPr>
            <a:spLocks noGrp="1"/>
          </p:cNvSpPr>
          <p:nvPr>
            <p:ph type="body"/>
          </p:nvPr>
        </p:nvSpPr>
        <p:spPr>
          <a:xfrm>
            <a:off x="735013" y="1339850"/>
            <a:ext cx="8229600" cy="4854575"/>
          </a:xfrm>
          <a:ln/>
        </p:spPr>
        <p:txBody>
          <a:bodyPr vert="horz" wrap="square" lIns="91440" tIns="45720" rIns="91440" bIns="45720" anchor="t"/>
          <a:p>
            <a:pPr eaLnBrk="1" hangingPunct="1">
              <a:lnSpc>
                <a:spcPct val="210000"/>
              </a:lnSpc>
              <a:buNone/>
            </a:pPr>
            <a:r>
              <a:rPr lang="en-US" altLang="zh-CN" dirty="0">
                <a:solidFill>
                  <a:srgbClr val="00B050"/>
                </a:solidFill>
              </a:rPr>
              <a:t>4.1.1  </a:t>
            </a:r>
            <a:r>
              <a:rPr lang="zh-CN" altLang="en-US" dirty="0">
                <a:solidFill>
                  <a:srgbClr val="00B050"/>
                </a:solidFill>
              </a:rPr>
              <a:t>数据库的不安全因素</a:t>
            </a:r>
            <a:endParaRPr lang="zh-CN" altLang="en-US" dirty="0">
              <a:solidFill>
                <a:srgbClr val="00B050"/>
              </a:solidFill>
            </a:endParaRPr>
          </a:p>
          <a:p>
            <a:pPr eaLnBrk="1" hangingPunct="1">
              <a:lnSpc>
                <a:spcPct val="210000"/>
              </a:lnSpc>
              <a:buNone/>
            </a:pPr>
            <a:r>
              <a:rPr lang="en-US" altLang="zh-CN" dirty="0"/>
              <a:t>4.1.2  </a:t>
            </a:r>
            <a:r>
              <a:rPr lang="zh-CN" altLang="en-US" dirty="0"/>
              <a:t>安全标准简介</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5298" name="Rectangle 2"/>
          <p:cNvSpPr>
            <a:spLocks noGrp="1"/>
          </p:cNvSpPr>
          <p:nvPr>
            <p:ph type="title"/>
          </p:nvPr>
        </p:nvSpPr>
        <p:spPr>
          <a:ln/>
        </p:spPr>
        <p:txBody>
          <a:bodyPr vert="horz" wrap="square" lIns="91440" tIns="45720" rIns="91440" bIns="45720" anchor="ctr"/>
          <a:p>
            <a:pPr eaLnBrk="1" hangingPunct="1"/>
            <a:r>
              <a:rPr lang="zh-CN" altLang="en-US" sz="3600" dirty="0"/>
              <a:t>例题（续）</a:t>
            </a:r>
            <a:endParaRPr lang="zh-CN" altLang="en-US" sz="3600" dirty="0"/>
          </a:p>
        </p:txBody>
      </p:sp>
      <p:sp>
        <p:nvSpPr>
          <p:cNvPr id="55299" name="Rectangle 3"/>
          <p:cNvSpPr>
            <a:spLocks noGrp="1"/>
          </p:cNvSpPr>
          <p:nvPr>
            <p:ph type="body"/>
          </p:nvPr>
        </p:nvSpPr>
        <p:spPr>
          <a:xfrm>
            <a:off x="538163" y="1339850"/>
            <a:ext cx="8148637" cy="4778375"/>
          </a:xfrm>
          <a:ln/>
        </p:spPr>
        <p:txBody>
          <a:bodyPr vert="horz" wrap="square" lIns="91440" tIns="45720" rIns="91440" bIns="45720" anchor="t"/>
          <a:p>
            <a:pPr algn="just" eaLnBrk="1" hangingPunct="1">
              <a:buNone/>
            </a:pPr>
            <a:r>
              <a:rPr lang="en-US" altLang="zh-CN" dirty="0"/>
              <a:t>[</a:t>
            </a:r>
            <a:r>
              <a:rPr lang="zh-CN" altLang="en-US" dirty="0"/>
              <a:t>例4.</a:t>
            </a:r>
            <a:r>
              <a:rPr lang="en-US" altLang="zh-CN" dirty="0"/>
              <a:t>4] </a:t>
            </a:r>
            <a:r>
              <a:rPr lang="zh-CN" altLang="en-US" dirty="0"/>
              <a:t>把查询</a:t>
            </a:r>
            <a:r>
              <a:rPr lang="en-US" altLang="zh-CN" dirty="0"/>
              <a:t>Student</a:t>
            </a:r>
            <a:r>
              <a:rPr lang="zh-CN" altLang="en-US" dirty="0"/>
              <a:t>表和修改学生学号的权限授给用户</a:t>
            </a:r>
            <a:r>
              <a:rPr lang="en-US" altLang="zh-CN" dirty="0"/>
              <a:t>U4</a:t>
            </a:r>
            <a:endParaRPr lang="en-US" altLang="zh-CN" dirty="0"/>
          </a:p>
          <a:p>
            <a:pPr algn="just" eaLnBrk="1" hangingPunct="1">
              <a:buNone/>
            </a:pPr>
            <a:r>
              <a:rPr lang="zh-CN" altLang="en-US" sz="2000" dirty="0"/>
              <a:t>　 </a:t>
            </a:r>
            <a:endParaRPr lang="zh-CN" altLang="en-US" sz="2000" dirty="0"/>
          </a:p>
          <a:p>
            <a:pPr algn="just" eaLnBrk="1" hangingPunct="1">
              <a:lnSpc>
                <a:spcPct val="120000"/>
              </a:lnSpc>
              <a:buNone/>
            </a:pPr>
            <a:r>
              <a:rPr lang="zh-CN" altLang="en-US" sz="2000" dirty="0"/>
              <a:t>	  	</a:t>
            </a:r>
            <a:r>
              <a:rPr lang="en-US" altLang="zh-CN" dirty="0"/>
              <a:t>GRANT </a:t>
            </a:r>
            <a:r>
              <a:rPr lang="en-US" altLang="zh-CN" dirty="0">
                <a:solidFill>
                  <a:srgbClr val="E02920"/>
                </a:solidFill>
              </a:rPr>
              <a:t>UPDATE(Sno),</a:t>
            </a:r>
            <a:r>
              <a:rPr lang="en-US" altLang="zh-CN" dirty="0"/>
              <a:t> SELECT </a:t>
            </a:r>
            <a:endParaRPr lang="en-US" altLang="zh-CN" dirty="0"/>
          </a:p>
          <a:p>
            <a:pPr algn="just" eaLnBrk="1" hangingPunct="1">
              <a:lnSpc>
                <a:spcPct val="120000"/>
              </a:lnSpc>
              <a:buNone/>
            </a:pPr>
            <a:r>
              <a:rPr lang="en-US" altLang="zh-CN" dirty="0"/>
              <a:t>		ON TABLE Student </a:t>
            </a:r>
            <a:endParaRPr lang="en-US" altLang="zh-CN" dirty="0"/>
          </a:p>
          <a:p>
            <a:pPr algn="just" eaLnBrk="1" hangingPunct="1">
              <a:lnSpc>
                <a:spcPct val="120000"/>
              </a:lnSpc>
              <a:buNone/>
            </a:pPr>
            <a:r>
              <a:rPr lang="en-US" altLang="zh-CN" dirty="0"/>
              <a:t>		TO U4;</a:t>
            </a:r>
            <a:endParaRPr lang="en-US" altLang="zh-CN" dirty="0"/>
          </a:p>
          <a:p>
            <a:pPr algn="just" eaLnBrk="1" hangingPunct="1">
              <a:buNone/>
            </a:pPr>
            <a:endParaRPr lang="en-US" altLang="zh-CN" dirty="0"/>
          </a:p>
          <a:p>
            <a:pPr eaLnBrk="1" hangingPunct="1"/>
            <a:r>
              <a:rPr lang="zh-CN" altLang="en-US" dirty="0"/>
              <a:t>对属性列的授权时必须明确指出相应属性列名 </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6322" name="Rectangle 2"/>
          <p:cNvSpPr>
            <a:spLocks noGrp="1"/>
          </p:cNvSpPr>
          <p:nvPr>
            <p:ph type="title"/>
          </p:nvPr>
        </p:nvSpPr>
        <p:spPr>
          <a:ln/>
        </p:spPr>
        <p:txBody>
          <a:bodyPr vert="horz" wrap="square" lIns="91440" tIns="45720" rIns="91440" bIns="45720" anchor="ctr"/>
          <a:p>
            <a:pPr eaLnBrk="1" hangingPunct="1"/>
            <a:r>
              <a:rPr lang="zh-CN" altLang="en-US" sz="3600" dirty="0"/>
              <a:t>例题（续）</a:t>
            </a:r>
            <a:endParaRPr lang="zh-CN" altLang="en-US" sz="3600" dirty="0"/>
          </a:p>
        </p:txBody>
      </p:sp>
      <p:sp>
        <p:nvSpPr>
          <p:cNvPr id="56323" name="Rectangle 3"/>
          <p:cNvSpPr>
            <a:spLocks noGrp="1"/>
          </p:cNvSpPr>
          <p:nvPr>
            <p:ph type="body"/>
          </p:nvPr>
        </p:nvSpPr>
        <p:spPr>
          <a:xfrm>
            <a:off x="395288" y="1125538"/>
            <a:ext cx="7772400" cy="4356100"/>
          </a:xfrm>
          <a:ln/>
        </p:spPr>
        <p:txBody>
          <a:bodyPr vert="horz" wrap="square" lIns="91440" tIns="45720" rIns="91440" bIns="45720" anchor="t"/>
          <a:p>
            <a:pPr algn="just" eaLnBrk="1" hangingPunct="1">
              <a:lnSpc>
                <a:spcPct val="140000"/>
              </a:lnSpc>
              <a:buNone/>
            </a:pPr>
            <a:r>
              <a:rPr lang="en-US" altLang="zh-CN" dirty="0">
                <a:latin typeface="宋体" panose="02010600030101010101" pitchFamily="2" charset="-122"/>
              </a:rPr>
              <a:t> </a:t>
            </a:r>
            <a:r>
              <a:rPr lang="en-US" altLang="zh-CN" dirty="0"/>
              <a:t>[</a:t>
            </a:r>
            <a:r>
              <a:rPr lang="zh-CN" altLang="en-US" dirty="0"/>
              <a:t>例4.</a:t>
            </a:r>
            <a:r>
              <a:rPr lang="en-US" altLang="zh-CN" dirty="0"/>
              <a:t>5] </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用户，并允许他再将此权限授予其他用户</a:t>
            </a:r>
            <a:endParaRPr lang="zh-CN" altLang="en-US" dirty="0"/>
          </a:p>
          <a:p>
            <a:pPr algn="just" eaLnBrk="1" hangingPunct="1">
              <a:buNone/>
            </a:pPr>
            <a:r>
              <a:rPr lang="zh-CN" altLang="en-US" dirty="0"/>
              <a:t>     </a:t>
            </a:r>
            <a:endParaRPr lang="zh-CN" altLang="en-US" dirty="0"/>
          </a:p>
          <a:p>
            <a:pPr algn="just" eaLnBrk="1" hangingPunct="1">
              <a:lnSpc>
                <a:spcPct val="120000"/>
              </a:lnSpc>
              <a:buNone/>
            </a:pPr>
            <a:r>
              <a:rPr lang="zh-CN" altLang="en-US" dirty="0"/>
              <a:t>    </a:t>
            </a:r>
            <a:r>
              <a:rPr lang="en-US" altLang="zh-CN" dirty="0"/>
              <a:t>GRANT INSERT </a:t>
            </a:r>
            <a:endParaRPr lang="en-US" altLang="zh-CN" dirty="0"/>
          </a:p>
          <a:p>
            <a:pPr algn="just" eaLnBrk="1" hangingPunct="1">
              <a:lnSpc>
                <a:spcPct val="120000"/>
              </a:lnSpc>
              <a:buNone/>
            </a:pPr>
            <a:r>
              <a:rPr lang="en-US" altLang="zh-CN" dirty="0"/>
              <a:t>    ON TABLE SC </a:t>
            </a:r>
            <a:endParaRPr lang="en-US" altLang="zh-CN" dirty="0"/>
          </a:p>
          <a:p>
            <a:pPr algn="just" eaLnBrk="1" hangingPunct="1">
              <a:lnSpc>
                <a:spcPct val="120000"/>
              </a:lnSpc>
              <a:buNone/>
            </a:pPr>
            <a:r>
              <a:rPr lang="en-US" altLang="zh-CN" dirty="0"/>
              <a:t>    TO U5</a:t>
            </a:r>
            <a:endParaRPr lang="en-US" altLang="zh-CN" dirty="0"/>
          </a:p>
          <a:p>
            <a:pPr algn="just" eaLnBrk="1" hangingPunct="1">
              <a:lnSpc>
                <a:spcPct val="120000"/>
              </a:lnSpc>
              <a:buNone/>
            </a:pPr>
            <a:r>
              <a:rPr lang="en-US" altLang="zh-CN" dirty="0"/>
              <a:t>    </a:t>
            </a:r>
            <a:r>
              <a:rPr lang="en-US" altLang="zh-CN" dirty="0">
                <a:solidFill>
                  <a:srgbClr val="E02920"/>
                </a:solidFill>
              </a:rPr>
              <a:t>WITH GRANT OPTION</a:t>
            </a:r>
            <a:r>
              <a:rPr lang="en-US" altLang="zh-CN" dirty="0"/>
              <a:t>;</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7346"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传播权限</a:t>
            </a:r>
            <a:endParaRPr lang="zh-CN" altLang="en-US" sz="3600" dirty="0">
              <a:latin typeface="宋体" panose="02010600030101010101" pitchFamily="2" charset="-122"/>
            </a:endParaRPr>
          </a:p>
        </p:txBody>
      </p:sp>
      <p:sp>
        <p:nvSpPr>
          <p:cNvPr id="57347" name="Rectangle 3"/>
          <p:cNvSpPr>
            <a:spLocks noGrp="1"/>
          </p:cNvSpPr>
          <p:nvPr>
            <p:ph type="body"/>
          </p:nvPr>
        </p:nvSpPr>
        <p:spPr>
          <a:xfrm>
            <a:off x="457200" y="1098550"/>
            <a:ext cx="7772400" cy="4851400"/>
          </a:xfrm>
          <a:ln/>
        </p:spPr>
        <p:txBody>
          <a:bodyPr vert="horz" wrap="square" lIns="91440" tIns="45720" rIns="91440" bIns="45720" anchor="t"/>
          <a:p>
            <a:pPr algn="just" eaLnBrk="1" hangingPunct="1">
              <a:buNone/>
            </a:pPr>
            <a:r>
              <a:rPr lang="zh-CN" altLang="en-US" sz="2400" dirty="0"/>
              <a:t>执行例4.</a:t>
            </a:r>
            <a:r>
              <a:rPr lang="en-US" altLang="zh-CN" sz="2400" dirty="0"/>
              <a:t>5</a:t>
            </a:r>
            <a:r>
              <a:rPr lang="zh-CN" altLang="en-US" sz="2400" dirty="0"/>
              <a:t>后，</a:t>
            </a:r>
            <a:r>
              <a:rPr lang="en-US" altLang="zh-CN" sz="2400" dirty="0"/>
              <a:t>U5</a:t>
            </a:r>
            <a:r>
              <a:rPr lang="zh-CN" altLang="en-US" sz="2400" dirty="0"/>
              <a:t>不仅拥有了对表</a:t>
            </a:r>
            <a:r>
              <a:rPr lang="en-US" altLang="zh-CN" sz="2400" dirty="0"/>
              <a:t>SC</a:t>
            </a:r>
            <a:r>
              <a:rPr lang="zh-CN" altLang="en-US" sz="2400" dirty="0"/>
              <a:t>的</a:t>
            </a:r>
            <a:r>
              <a:rPr lang="en-US" altLang="zh-CN" sz="2400" dirty="0"/>
              <a:t>INSERT</a:t>
            </a:r>
            <a:r>
              <a:rPr lang="zh-CN" altLang="en-US" sz="2400" dirty="0"/>
              <a:t>权限，</a:t>
            </a:r>
            <a:endParaRPr lang="zh-CN" altLang="en-US" sz="2400" dirty="0"/>
          </a:p>
          <a:p>
            <a:pPr algn="just" eaLnBrk="1" hangingPunct="1">
              <a:buNone/>
            </a:pPr>
            <a:r>
              <a:rPr lang="zh-CN" altLang="en-US" sz="2400" dirty="0"/>
              <a:t> 还可以传播此权限：</a:t>
            </a:r>
            <a:endParaRPr lang="zh-CN" altLang="en-US" sz="2400" dirty="0"/>
          </a:p>
          <a:p>
            <a:pPr algn="just" eaLnBrk="1" hangingPunct="1">
              <a:buNone/>
            </a:pPr>
            <a:r>
              <a:rPr lang="zh-CN" altLang="en-US" sz="2400" dirty="0"/>
              <a:t> </a:t>
            </a:r>
            <a:r>
              <a:rPr lang="en-US" altLang="zh-CN" sz="2400" dirty="0"/>
              <a:t>[</a:t>
            </a:r>
            <a:r>
              <a:rPr lang="zh-CN" altLang="en-US" sz="2400" dirty="0"/>
              <a:t>例4.</a:t>
            </a:r>
            <a:r>
              <a:rPr lang="en-US" altLang="zh-CN" sz="2400" dirty="0"/>
              <a:t>6]</a:t>
            </a:r>
            <a:r>
              <a:rPr lang="zh-CN" altLang="en-US" sz="2400" dirty="0"/>
              <a:t> </a:t>
            </a:r>
            <a:r>
              <a:rPr lang="en-US" altLang="zh-CN" sz="2400" dirty="0"/>
              <a:t>GRANT INSERT </a:t>
            </a:r>
            <a:endParaRPr lang="en-US" altLang="zh-CN" sz="2400" dirty="0"/>
          </a:p>
          <a:p>
            <a:pPr algn="just" eaLnBrk="1" hangingPunct="1">
              <a:buNone/>
            </a:pPr>
            <a:r>
              <a:rPr lang="en-US" altLang="zh-CN" sz="2400" dirty="0"/>
              <a:t>             ON TABLE SC </a:t>
            </a:r>
            <a:endParaRPr lang="en-US" altLang="zh-CN" sz="2400" dirty="0"/>
          </a:p>
          <a:p>
            <a:pPr algn="just" eaLnBrk="1" hangingPunct="1">
              <a:buNone/>
            </a:pPr>
            <a:r>
              <a:rPr lang="en-US" altLang="zh-CN" sz="2400" dirty="0">
                <a:solidFill>
                  <a:srgbClr val="E02920"/>
                </a:solidFill>
              </a:rPr>
              <a:t>             TO U6</a:t>
            </a:r>
            <a:endParaRPr lang="en-US" altLang="zh-CN" dirty="0">
              <a:solidFill>
                <a:srgbClr val="E02920"/>
              </a:solidFill>
            </a:endParaRPr>
          </a:p>
          <a:p>
            <a:pPr algn="just" eaLnBrk="1" hangingPunct="1">
              <a:buNone/>
            </a:pPr>
            <a:r>
              <a:rPr lang="en-US" altLang="zh-CN" sz="2400" dirty="0"/>
              <a:t>             </a:t>
            </a:r>
            <a:r>
              <a:rPr lang="en-US" altLang="zh-CN" sz="2400" dirty="0">
                <a:solidFill>
                  <a:srgbClr val="E02920"/>
                </a:solidFill>
              </a:rPr>
              <a:t>WITH GRANT OPTION</a:t>
            </a:r>
            <a:r>
              <a:rPr lang="en-US" altLang="zh-CN" sz="2400" dirty="0"/>
              <a:t>;</a:t>
            </a:r>
            <a:endParaRPr lang="en-US" altLang="zh-CN" sz="2400" dirty="0"/>
          </a:p>
          <a:p>
            <a:pPr algn="just" eaLnBrk="1" hangingPunct="1">
              <a:buNone/>
            </a:pPr>
            <a:r>
              <a:rPr lang="en-US" altLang="zh-CN" sz="2400" dirty="0"/>
              <a:t>      </a:t>
            </a:r>
            <a:r>
              <a:rPr lang="zh-CN" altLang="en-US" sz="2400" dirty="0"/>
              <a:t>同样，</a:t>
            </a:r>
            <a:r>
              <a:rPr lang="en-US" altLang="zh-CN" sz="2400" dirty="0"/>
              <a:t>U6</a:t>
            </a:r>
            <a:r>
              <a:rPr lang="zh-CN" altLang="en-US" sz="2400" dirty="0"/>
              <a:t>还可以将此权限授予</a:t>
            </a:r>
            <a:r>
              <a:rPr lang="en-US" altLang="zh-CN" sz="2400" dirty="0"/>
              <a:t>U7</a:t>
            </a:r>
            <a:r>
              <a:rPr lang="zh-CN" altLang="en-US" sz="2400" dirty="0"/>
              <a:t>：</a:t>
            </a:r>
            <a:endParaRPr lang="zh-CN" altLang="en-US" sz="2400" dirty="0"/>
          </a:p>
          <a:p>
            <a:pPr algn="just" eaLnBrk="1" hangingPunct="1">
              <a:buNone/>
            </a:pPr>
            <a:r>
              <a:rPr lang="zh-CN" altLang="en-US" sz="2400" dirty="0"/>
              <a:t> </a:t>
            </a:r>
            <a:r>
              <a:rPr lang="en-US" altLang="zh-CN" sz="2400" dirty="0"/>
              <a:t>[</a:t>
            </a:r>
            <a:r>
              <a:rPr lang="zh-CN" altLang="en-US" sz="2400" dirty="0"/>
              <a:t>例4.</a:t>
            </a:r>
            <a:r>
              <a:rPr lang="en-US" altLang="zh-CN" sz="2400" dirty="0"/>
              <a:t>7] GRANT INSERT </a:t>
            </a:r>
            <a:endParaRPr lang="en-US" altLang="zh-CN" sz="2400" dirty="0"/>
          </a:p>
          <a:p>
            <a:pPr algn="just" eaLnBrk="1" hangingPunct="1">
              <a:buNone/>
            </a:pPr>
            <a:r>
              <a:rPr lang="en-US" altLang="zh-CN" sz="2400" dirty="0"/>
              <a:t>	         ON TABLE SC </a:t>
            </a:r>
            <a:endParaRPr lang="en-US" altLang="zh-CN" sz="2400" dirty="0"/>
          </a:p>
          <a:p>
            <a:pPr algn="just" eaLnBrk="1" hangingPunct="1">
              <a:buNone/>
            </a:pPr>
            <a:r>
              <a:rPr lang="en-US" altLang="zh-CN" sz="2400" dirty="0">
                <a:solidFill>
                  <a:srgbClr val="E02920"/>
                </a:solidFill>
              </a:rPr>
              <a:t>             TO U7</a:t>
            </a:r>
            <a:r>
              <a:rPr lang="en-US" altLang="zh-CN" sz="2400" dirty="0"/>
              <a:t>;</a:t>
            </a:r>
            <a:endParaRPr lang="en-US" altLang="zh-CN" sz="2400" dirty="0"/>
          </a:p>
          <a:p>
            <a:pPr algn="just" eaLnBrk="1" hangingPunct="1">
              <a:buNone/>
            </a:pPr>
            <a:r>
              <a:rPr lang="en-US" altLang="zh-CN" sz="2400" dirty="0"/>
              <a:t>      </a:t>
            </a:r>
            <a:r>
              <a:rPr lang="zh-CN" altLang="en-US" sz="2400" dirty="0"/>
              <a:t>但</a:t>
            </a:r>
            <a:r>
              <a:rPr lang="en-US" altLang="zh-CN" sz="2400" dirty="0"/>
              <a:t>U7</a:t>
            </a:r>
            <a:r>
              <a:rPr lang="zh-CN" altLang="en-US" sz="2400" dirty="0"/>
              <a:t>不能再传播此权限。</a:t>
            </a:r>
            <a:endParaRPr lang="zh-CN" altLang="en-US" sz="2400" dirty="0"/>
          </a:p>
          <a:p>
            <a:pPr algn="just" eaLnBrk="1" hangingPunct="1">
              <a:buNone/>
            </a:pPr>
            <a:r>
              <a:rPr lang="zh-CN" altLang="en-US" sz="2400" dirty="0"/>
              <a:t>  </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8370"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传播权限（续）</a:t>
            </a:r>
            <a:endParaRPr lang="zh-CN" altLang="en-US" sz="3600" dirty="0">
              <a:latin typeface="宋体" panose="02010600030101010101" pitchFamily="2" charset="-122"/>
            </a:endParaRPr>
          </a:p>
        </p:txBody>
      </p:sp>
      <p:sp>
        <p:nvSpPr>
          <p:cNvPr id="58371" name="Rectangle 3"/>
          <p:cNvSpPr>
            <a:spLocks noGrp="1"/>
          </p:cNvSpPr>
          <p:nvPr>
            <p:ph type="body" sz="half"/>
          </p:nvPr>
        </p:nvSpPr>
        <p:spPr>
          <a:xfrm>
            <a:off x="395288" y="1098550"/>
            <a:ext cx="8075612" cy="458788"/>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algn="ctr" eaLnBrk="1" hangingPunct="1">
              <a:lnSpc>
                <a:spcPct val="80000"/>
              </a:lnSpc>
              <a:buNone/>
            </a:pPr>
            <a:r>
              <a:rPr lang="zh-CN" altLang="en-US" sz="1800" dirty="0"/>
              <a:t>执行了例4.</a:t>
            </a:r>
            <a:r>
              <a:rPr lang="en-US" altLang="zh-CN" sz="1800" dirty="0"/>
              <a:t>1~</a:t>
            </a:r>
            <a:r>
              <a:rPr lang="zh-CN" altLang="en-US" sz="1800" dirty="0"/>
              <a:t>例4.</a:t>
            </a:r>
            <a:r>
              <a:rPr lang="en-US" altLang="zh-CN" sz="1800" dirty="0"/>
              <a:t>7</a:t>
            </a:r>
            <a:r>
              <a:rPr lang="zh-CN" altLang="en-US" sz="1800" dirty="0"/>
              <a:t>语句后学生</a:t>
            </a:r>
            <a:r>
              <a:rPr lang="en-US" altLang="zh-CN" sz="1800" dirty="0"/>
              <a:t>-</a:t>
            </a:r>
            <a:r>
              <a:rPr lang="zh-CN" altLang="en-US" sz="1800" dirty="0"/>
              <a:t>课程数据库中的用户权限定义表 </a:t>
            </a:r>
            <a:endParaRPr lang="zh-CN" altLang="en-US" sz="1800" dirty="0"/>
          </a:p>
        </p:txBody>
      </p:sp>
      <p:graphicFrame>
        <p:nvGraphicFramePr>
          <p:cNvPr id="41989" name="Group 5"/>
          <p:cNvGraphicFramePr>
            <a:graphicFrameLocks noGrp="1"/>
          </p:cNvGraphicFramePr>
          <p:nvPr>
            <p:ph sz="half" idx="1"/>
          </p:nvPr>
        </p:nvGraphicFramePr>
        <p:xfrm>
          <a:off x="574675" y="1557338"/>
          <a:ext cx="8112125" cy="4664075"/>
        </p:xfrm>
        <a:graphic>
          <a:graphicData uri="http://schemas.openxmlformats.org/drawingml/2006/table">
            <a:tbl>
              <a:tblPr/>
              <a:tblGrid>
                <a:gridCol w="1405037"/>
                <a:gridCol w="1692175"/>
                <a:gridCol w="1764209"/>
                <a:gridCol w="1872754"/>
                <a:gridCol w="1377950"/>
              </a:tblGrid>
              <a:tr h="365810">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授权用户名</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被授权用户名</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数据库对象名</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允许的操作类型</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能否转授权</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U1</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Student</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SELECT</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U2</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1800" b="1" i="0" u="none" strike="noStrike" cap="none" normalizeH="0" baseline="0" dirty="0" smtClean="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ALL</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U2</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1800" b="1" i="0" u="none" strike="noStrike" cap="none" normalizeH="0" baseline="0" dirty="0" smtClean="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ALL</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U3</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1800" b="1" i="0" u="none" strike="noStrike" cap="none" normalizeH="0" baseline="0" dirty="0" smtClean="0">
                          <a:ln>
                            <a:noFill/>
                          </a:ln>
                          <a:solidFill>
                            <a:schemeClr val="tx1"/>
                          </a:solidFill>
                          <a:effectLst/>
                          <a:latin typeface="+mn-lt"/>
                          <a:ea typeface="宋体" panose="02010600030101010101" pitchFamily="2" charset="-122"/>
                        </a:rPr>
                        <a:t>Student</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ALL</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U3</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1800" b="1" i="0" u="none" strike="noStrike" cap="none" normalizeH="0" baseline="0" dirty="0" smtClean="0">
                          <a:ln>
                            <a:noFill/>
                          </a:ln>
                          <a:solidFill>
                            <a:schemeClr val="tx1"/>
                          </a:solidFill>
                          <a:effectLst/>
                          <a:latin typeface="+mn-lt"/>
                          <a:ea typeface="宋体" panose="02010600030101010101" pitchFamily="2" charset="-122"/>
                        </a:rPr>
                        <a:t>Course</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ALL</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PUBLIC</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SC</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U4</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Student</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SELECT</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U4</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属性列</a:t>
                      </a:r>
                      <a:r>
                        <a:rPr kumimoji="0" lang="en-US" sz="1800" b="1" i="0" u="none" strike="noStrike" cap="none" normalizeH="0" baseline="0" dirty="0" err="1" smtClean="0">
                          <a:ln>
                            <a:noFill/>
                          </a:ln>
                          <a:solidFill>
                            <a:schemeClr val="tx1"/>
                          </a:solidFill>
                          <a:effectLst/>
                          <a:latin typeface="+mn-lt"/>
                          <a:ea typeface="宋体" panose="02010600030101010101" pitchFamily="2" charset="-122"/>
                        </a:rPr>
                        <a:t>Student.Sno</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UPDATE</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DBA</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U5</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SC</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dirty="0" smtClean="0">
                          <a:ln>
                            <a:noFill/>
                          </a:ln>
                          <a:solidFill>
                            <a:schemeClr val="tx1"/>
                          </a:solidFill>
                          <a:effectLst/>
                          <a:latin typeface="+mn-lt"/>
                          <a:ea typeface="宋体" panose="02010600030101010101" pitchFamily="2" charset="-122"/>
                        </a:rPr>
                        <a:t>INSERT</a:t>
                      </a:r>
                      <a:endParaRPr kumimoji="0" lang="en-US"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U5</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U6</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SC</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INSERT</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0">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U6</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U7</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mn-lt"/>
                          <a:ea typeface="宋体" panose="02010600030101010101" pitchFamily="2" charset="-122"/>
                        </a:rPr>
                        <a:t>关系</a:t>
                      </a:r>
                      <a:r>
                        <a:rPr kumimoji="0" lang="en-US" sz="1800" b="1" i="0" u="none" strike="noStrike" cap="none" normalizeH="0" baseline="0" smtClean="0">
                          <a:ln>
                            <a:noFill/>
                          </a:ln>
                          <a:solidFill>
                            <a:schemeClr val="tx1"/>
                          </a:solidFill>
                          <a:effectLst/>
                          <a:latin typeface="+mn-lt"/>
                          <a:ea typeface="宋体" panose="02010600030101010101" pitchFamily="2" charset="-122"/>
                        </a:rPr>
                        <a:t>SC</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1800" b="1" i="0" u="none" strike="noStrike" cap="none" normalizeH="0" baseline="0" smtClean="0">
                          <a:ln>
                            <a:noFill/>
                          </a:ln>
                          <a:solidFill>
                            <a:schemeClr val="tx1"/>
                          </a:solidFill>
                          <a:effectLst/>
                          <a:latin typeface="+mn-lt"/>
                          <a:ea typeface="宋体" panose="02010600030101010101" pitchFamily="2" charset="-122"/>
                        </a:rPr>
                        <a:t>INSERT</a:t>
                      </a:r>
                      <a:endParaRPr kumimoji="0" lang="en-US" sz="1800" b="1" i="0" u="none" strike="noStrike" cap="none" normalizeH="0" baseline="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18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1800" b="1" i="0" u="none" strike="noStrike" cap="none" normalizeH="0" baseline="0" dirty="0" smtClean="0">
                        <a:ln>
                          <a:noFill/>
                        </a:ln>
                        <a:solidFill>
                          <a:schemeClr val="tx1"/>
                        </a:solidFill>
                        <a:effectLst/>
                        <a:latin typeface="+mn-lt"/>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59394" name="Rectangle 2"/>
          <p:cNvSpPr>
            <a:spLocks noGrp="1"/>
          </p:cNvSpPr>
          <p:nvPr>
            <p:ph type="title"/>
          </p:nvPr>
        </p:nvSpPr>
        <p:spPr>
          <a:ln/>
        </p:spPr>
        <p:txBody>
          <a:bodyPr vert="horz" wrap="square" lIns="91440" tIns="45720" rIns="91440" bIns="45720" anchor="ctr"/>
          <a:p>
            <a:pPr eaLnBrk="1" hangingPunct="1"/>
            <a:r>
              <a:rPr lang="zh-CN" altLang="en-US" sz="3600" dirty="0"/>
              <a:t>授权：授予与回收（续）</a:t>
            </a:r>
            <a:endParaRPr lang="zh-CN" altLang="en-US" sz="3600" dirty="0"/>
          </a:p>
        </p:txBody>
      </p:sp>
      <p:sp>
        <p:nvSpPr>
          <p:cNvPr id="59395" name="Rectangle 3"/>
          <p:cNvSpPr>
            <a:spLocks noGrp="1"/>
          </p:cNvSpPr>
          <p:nvPr>
            <p:ph type="body"/>
          </p:nvPr>
        </p:nvSpPr>
        <p:spPr>
          <a:xfrm>
            <a:off x="446088" y="1052513"/>
            <a:ext cx="8229600" cy="4854575"/>
          </a:xfrm>
          <a:ln/>
        </p:spPr>
        <p:txBody>
          <a:bodyPr vert="horz" wrap="square" lIns="91440" tIns="45720" rIns="91440" bIns="45720" anchor="t"/>
          <a:p>
            <a:pPr algn="just" eaLnBrk="1" hangingPunct="1">
              <a:lnSpc>
                <a:spcPct val="150000"/>
              </a:lnSpc>
              <a:buNone/>
            </a:pPr>
            <a:r>
              <a:rPr lang="en-US" altLang="zh-CN" dirty="0"/>
              <a:t>2.REVOKE</a:t>
            </a:r>
            <a:endParaRPr lang="en-US" altLang="zh-CN" dirty="0"/>
          </a:p>
          <a:p>
            <a:pPr algn="just" eaLnBrk="1" hangingPunct="1">
              <a:lnSpc>
                <a:spcPct val="150000"/>
              </a:lnSpc>
            </a:pPr>
            <a:r>
              <a:rPr lang="zh-CN" altLang="en-US" dirty="0"/>
              <a:t>授予的权限可以由数据库管理员或其他授权者用</a:t>
            </a:r>
            <a:r>
              <a:rPr lang="en-US" altLang="zh-CN" dirty="0"/>
              <a:t>REVOKE</a:t>
            </a:r>
            <a:r>
              <a:rPr lang="zh-CN" altLang="en-US" dirty="0"/>
              <a:t>语句收回</a:t>
            </a:r>
            <a:endParaRPr lang="zh-CN" altLang="en-US" dirty="0"/>
          </a:p>
          <a:p>
            <a:pPr algn="just" eaLnBrk="1" hangingPunct="1">
              <a:lnSpc>
                <a:spcPct val="150000"/>
              </a:lnSpc>
            </a:pPr>
            <a:r>
              <a:rPr lang="en-US" altLang="zh-CN" sz="2400" dirty="0"/>
              <a:t>REVOKE</a:t>
            </a:r>
            <a:r>
              <a:rPr lang="zh-CN" altLang="en-US" sz="2400" dirty="0"/>
              <a:t>语句的一般格式为：</a:t>
            </a:r>
            <a:endParaRPr lang="zh-CN" altLang="en-US" sz="2400" dirty="0"/>
          </a:p>
          <a:p>
            <a:pPr algn="just" eaLnBrk="1" hangingPunct="1">
              <a:lnSpc>
                <a:spcPct val="150000"/>
              </a:lnSpc>
              <a:buNone/>
            </a:pPr>
            <a:r>
              <a:rPr lang="zh-CN" altLang="en-US" sz="2400" dirty="0"/>
              <a:t>    </a:t>
            </a:r>
            <a:r>
              <a:rPr lang="en-US" altLang="zh-CN" sz="2400" dirty="0"/>
              <a:t>REVOKE &lt;</a:t>
            </a:r>
            <a:r>
              <a:rPr lang="zh-CN" altLang="en-US" sz="2400" dirty="0"/>
              <a:t>权限</a:t>
            </a:r>
            <a:r>
              <a:rPr lang="en-US" altLang="zh-CN" sz="2400" dirty="0"/>
              <a:t>&gt;[,&lt;</a:t>
            </a:r>
            <a:r>
              <a:rPr lang="zh-CN" altLang="en-US" sz="2400" dirty="0"/>
              <a:t>权限</a:t>
            </a:r>
            <a:r>
              <a:rPr lang="en-US" altLang="zh-CN" sz="2400" dirty="0"/>
              <a:t>&gt;]... </a:t>
            </a:r>
            <a:endParaRPr lang="en-US" altLang="zh-CN" sz="2400" dirty="0"/>
          </a:p>
          <a:p>
            <a:pPr algn="just" eaLnBrk="1" hangingPunct="1">
              <a:lnSpc>
                <a:spcPct val="150000"/>
              </a:lnSpc>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&gt;&lt;</a:t>
            </a:r>
            <a:r>
              <a:rPr lang="zh-CN" altLang="en-US" sz="2400" dirty="0"/>
              <a:t>对象名</a:t>
            </a:r>
            <a:r>
              <a:rPr lang="en-US" altLang="zh-CN" sz="2400" dirty="0"/>
              <a:t>&gt;]…</a:t>
            </a:r>
            <a:endParaRPr lang="en-US" altLang="zh-CN" sz="2400" dirty="0"/>
          </a:p>
          <a:p>
            <a:pPr algn="just" eaLnBrk="1" hangingPunct="1">
              <a:lnSpc>
                <a:spcPct val="150000"/>
              </a:lnSpc>
              <a:buNone/>
            </a:pPr>
            <a:r>
              <a:rPr lang="en-US" altLang="zh-CN" sz="2400" dirty="0"/>
              <a:t>    FROM &lt;</a:t>
            </a:r>
            <a:r>
              <a:rPr lang="zh-CN" altLang="en-US" sz="2400" dirty="0"/>
              <a:t>用户</a:t>
            </a:r>
            <a:r>
              <a:rPr lang="en-US" altLang="zh-CN" sz="2400" dirty="0"/>
              <a:t>&gt;[,&lt;</a:t>
            </a:r>
            <a:r>
              <a:rPr lang="zh-CN" altLang="en-US" sz="2400" dirty="0"/>
              <a:t>用户</a:t>
            </a:r>
            <a:r>
              <a:rPr lang="en-US" altLang="zh-CN" sz="2400" dirty="0"/>
              <a:t>&gt;]...[CASCADE | RESTRICT];</a:t>
            </a:r>
            <a:endParaRPr lang="en-US" altLang="zh-CN" sz="2400" dirty="0"/>
          </a:p>
          <a:p>
            <a:pPr algn="just" eaLnBrk="1" hangingPunct="1">
              <a:buNone/>
            </a:pPr>
            <a:endParaRPr lang="en-US" altLang="zh-CN" dirty="0"/>
          </a:p>
          <a:p>
            <a:pPr eaLnBrk="1" hangingPunct="1"/>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0418" name="Rectangle 2"/>
          <p:cNvSpPr>
            <a:spLocks noGrp="1"/>
          </p:cNvSpPr>
          <p:nvPr>
            <p:ph type="title"/>
          </p:nvPr>
        </p:nvSpPr>
        <p:spPr>
          <a:ln/>
        </p:spPr>
        <p:txBody>
          <a:bodyPr vert="horz" wrap="square" lIns="91440" tIns="45720" rIns="91440" bIns="45720" anchor="ctr"/>
          <a:p>
            <a:pPr eaLnBrk="1" hangingPunct="1"/>
            <a:r>
              <a:rPr lang="en-US" altLang="zh-CN" sz="3600" dirty="0"/>
              <a:t>REVOKE</a:t>
            </a:r>
            <a:r>
              <a:rPr lang="zh-CN" altLang="en-US" sz="3600" dirty="0"/>
              <a:t>（续）</a:t>
            </a:r>
            <a:endParaRPr lang="zh-CN" altLang="en-US" sz="3600" dirty="0"/>
          </a:p>
        </p:txBody>
      </p:sp>
      <p:sp>
        <p:nvSpPr>
          <p:cNvPr id="60419" name="Rectangle 3"/>
          <p:cNvSpPr>
            <a:spLocks noGrp="1"/>
          </p:cNvSpPr>
          <p:nvPr>
            <p:ph type="body"/>
          </p:nvPr>
        </p:nvSpPr>
        <p:spPr>
          <a:ln/>
        </p:spPr>
        <p:txBody>
          <a:bodyPr vert="horz" wrap="square" lIns="91440" tIns="45720" rIns="91440" bIns="45720" anchor="t"/>
          <a:p>
            <a:pPr algn="just" eaLnBrk="1" hangingPunct="1">
              <a:buNone/>
            </a:pPr>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endParaRPr lang="zh-CN" altLang="en-US" dirty="0"/>
          </a:p>
          <a:p>
            <a:pPr algn="just" eaLnBrk="1" hangingPunct="1">
              <a:buNone/>
            </a:pPr>
            <a:endParaRPr lang="zh-CN" altLang="en-US" dirty="0"/>
          </a:p>
          <a:p>
            <a:pPr algn="just" eaLnBrk="1" hangingPunct="1">
              <a:lnSpc>
                <a:spcPct val="130000"/>
              </a:lnSpc>
              <a:buNone/>
            </a:pPr>
            <a:r>
              <a:rPr lang="zh-CN" altLang="en-US" dirty="0"/>
              <a:t>		</a:t>
            </a:r>
            <a:r>
              <a:rPr lang="en-US" altLang="zh-CN" dirty="0"/>
              <a:t>REVOKE UPDATE(Sno)</a:t>
            </a:r>
            <a:endParaRPr lang="en-US" altLang="zh-CN" dirty="0"/>
          </a:p>
          <a:p>
            <a:pPr algn="just" eaLnBrk="1" hangingPunct="1">
              <a:lnSpc>
                <a:spcPct val="130000"/>
              </a:lnSpc>
              <a:buNone/>
            </a:pPr>
            <a:r>
              <a:rPr lang="en-US" altLang="zh-CN" dirty="0"/>
              <a:t>		ON TABLE Student </a:t>
            </a:r>
            <a:endParaRPr lang="en-US" altLang="zh-CN" dirty="0"/>
          </a:p>
          <a:p>
            <a:pPr algn="just" eaLnBrk="1" hangingPunct="1">
              <a:lnSpc>
                <a:spcPct val="130000"/>
              </a:lnSpc>
              <a:buNone/>
            </a:pPr>
            <a:r>
              <a:rPr lang="en-US" altLang="zh-CN" dirty="0"/>
              <a:t>		FROM U4;</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1442" name="Rectangle 2"/>
          <p:cNvSpPr>
            <a:spLocks noGrp="1"/>
          </p:cNvSpPr>
          <p:nvPr>
            <p:ph type="title"/>
          </p:nvPr>
        </p:nvSpPr>
        <p:spPr>
          <a:ln/>
        </p:spPr>
        <p:txBody>
          <a:bodyPr vert="horz" wrap="square" lIns="91440" tIns="45720" rIns="91440" bIns="45720" anchor="ctr"/>
          <a:p>
            <a:pPr eaLnBrk="1" hangingPunct="1"/>
            <a:r>
              <a:rPr lang="en-US" altLang="zh-CN" sz="3600" dirty="0"/>
              <a:t>REVOKE</a:t>
            </a:r>
            <a:r>
              <a:rPr lang="zh-CN" altLang="en-US" sz="3600" dirty="0"/>
              <a:t>（续）</a:t>
            </a:r>
            <a:endParaRPr lang="zh-CN" altLang="en-US" sz="3600" dirty="0"/>
          </a:p>
        </p:txBody>
      </p:sp>
      <p:sp>
        <p:nvSpPr>
          <p:cNvPr id="61443" name="Rectangle 3"/>
          <p:cNvSpPr>
            <a:spLocks noGrp="1"/>
          </p:cNvSpPr>
          <p:nvPr>
            <p:ph type="body"/>
          </p:nvPr>
        </p:nvSpPr>
        <p:spPr>
          <a:ln/>
        </p:spPr>
        <p:txBody>
          <a:bodyPr vert="horz" wrap="square" lIns="91440" tIns="45720" rIns="91440" bIns="45720" anchor="t"/>
          <a:p>
            <a:pPr eaLnBrk="1" hangingPunct="1">
              <a:buNone/>
            </a:pPr>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endParaRPr lang="zh-CN" altLang="en-US" dirty="0"/>
          </a:p>
          <a:p>
            <a:pPr eaLnBrk="1" hangingPunct="1">
              <a:buNone/>
            </a:pPr>
            <a:endParaRPr lang="zh-CN" altLang="en-US" dirty="0"/>
          </a:p>
          <a:p>
            <a:pPr eaLnBrk="1" hangingPunct="1">
              <a:buNone/>
            </a:pPr>
            <a:r>
              <a:rPr lang="zh-CN" altLang="en-US" dirty="0"/>
              <a:t>		</a:t>
            </a:r>
            <a:r>
              <a:rPr lang="en-US" altLang="zh-CN" dirty="0"/>
              <a:t>REVOKE SELECT </a:t>
            </a:r>
            <a:endParaRPr lang="en-US" altLang="zh-CN" dirty="0"/>
          </a:p>
          <a:p>
            <a:pPr eaLnBrk="1" hangingPunct="1">
              <a:buNone/>
            </a:pPr>
            <a:r>
              <a:rPr lang="en-US" altLang="zh-CN" dirty="0"/>
              <a:t>		ON TABLE SC </a:t>
            </a:r>
            <a:endParaRPr lang="en-US" altLang="zh-CN" dirty="0"/>
          </a:p>
          <a:p>
            <a:pPr eaLnBrk="1" hangingPunct="1">
              <a:buNone/>
            </a:pPr>
            <a:r>
              <a:rPr lang="en-US" altLang="zh-CN" dirty="0"/>
              <a:t>		FROM </a:t>
            </a:r>
            <a:r>
              <a:rPr lang="en-US" altLang="zh-CN" dirty="0">
                <a:solidFill>
                  <a:srgbClr val="E02920"/>
                </a:solidFill>
              </a:rPr>
              <a:t>PUBLIC</a:t>
            </a:r>
            <a:r>
              <a:rPr lang="en-US" altLang="zh-CN" dirty="0"/>
              <a:t>;</a:t>
            </a:r>
            <a:endParaRPr lang="en-US" altLang="zh-CN" dirty="0"/>
          </a:p>
          <a:p>
            <a:pPr eaLnBrk="1" hangingPunct="1">
              <a:buNone/>
            </a:pPr>
            <a:r>
              <a:rPr lang="en-US" altLang="zh-CN" dirty="0"/>
              <a:t>    </a:t>
            </a:r>
            <a:endParaRPr lang="en-US" altLang="zh-CN" dirty="0"/>
          </a:p>
          <a:p>
            <a:pPr eaLnBrk="1" hangingPunct="1"/>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2466" name="Rectangle 2"/>
          <p:cNvSpPr>
            <a:spLocks noGrp="1"/>
          </p:cNvSpPr>
          <p:nvPr>
            <p:ph type="title"/>
          </p:nvPr>
        </p:nvSpPr>
        <p:spPr>
          <a:ln/>
        </p:spPr>
        <p:txBody>
          <a:bodyPr vert="horz" wrap="square" lIns="91440" tIns="45720" rIns="91440" bIns="45720" anchor="ctr"/>
          <a:p>
            <a:pPr eaLnBrk="1" hangingPunct="1"/>
            <a:r>
              <a:rPr lang="en-US" altLang="zh-CN" sz="3600" dirty="0"/>
              <a:t>REVOKE</a:t>
            </a:r>
            <a:r>
              <a:rPr lang="zh-CN" altLang="en-US" sz="3600" dirty="0"/>
              <a:t>（续）</a:t>
            </a:r>
            <a:endParaRPr lang="zh-CN" altLang="en-US" sz="3600" dirty="0"/>
          </a:p>
        </p:txBody>
      </p:sp>
      <p:sp>
        <p:nvSpPr>
          <p:cNvPr id="62467" name="Rectangle 3"/>
          <p:cNvSpPr>
            <a:spLocks noGrp="1"/>
          </p:cNvSpPr>
          <p:nvPr>
            <p:ph type="body"/>
          </p:nvPr>
        </p:nvSpPr>
        <p:spPr>
          <a:xfrm>
            <a:off x="457200" y="1125538"/>
            <a:ext cx="8435975" cy="5256212"/>
          </a:xfrm>
          <a:ln/>
        </p:spPr>
        <p:txBody>
          <a:bodyPr vert="horz" wrap="square" lIns="91440" tIns="45720" rIns="91440" bIns="45720" anchor="t"/>
          <a:p>
            <a:pPr eaLnBrk="1" hangingPunct="1">
              <a:lnSpc>
                <a:spcPct val="120000"/>
              </a:lnSpc>
              <a:buNone/>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endParaRPr lang="zh-CN" altLang="en-US" dirty="0"/>
          </a:p>
          <a:p>
            <a:pPr eaLnBrk="1" hangingPunct="1">
              <a:lnSpc>
                <a:spcPct val="120000"/>
              </a:lnSpc>
              <a:buNone/>
            </a:pPr>
            <a:r>
              <a:rPr lang="zh-CN" altLang="en-US" dirty="0"/>
              <a:t>		</a:t>
            </a:r>
            <a:r>
              <a:rPr lang="en-US" altLang="zh-CN" sz="2400" dirty="0"/>
              <a:t>REVOKE INSERT </a:t>
            </a:r>
            <a:endParaRPr lang="en-US" altLang="zh-CN" sz="2400" dirty="0"/>
          </a:p>
          <a:p>
            <a:pPr eaLnBrk="1" hangingPunct="1">
              <a:lnSpc>
                <a:spcPct val="120000"/>
              </a:lnSpc>
              <a:buNone/>
            </a:pPr>
            <a:r>
              <a:rPr lang="en-US" altLang="zh-CN" sz="2400" dirty="0"/>
              <a:t>		ON TABLE SC </a:t>
            </a:r>
            <a:endParaRPr lang="en-US" altLang="zh-CN" sz="2400" dirty="0"/>
          </a:p>
          <a:p>
            <a:pPr eaLnBrk="1" hangingPunct="1">
              <a:lnSpc>
                <a:spcPct val="120000"/>
              </a:lnSpc>
              <a:buNone/>
            </a:pPr>
            <a:r>
              <a:rPr lang="en-US" altLang="zh-CN" sz="2400" dirty="0"/>
              <a:t>		FROM U5 CASCADE ;</a:t>
            </a:r>
            <a:endParaRPr lang="en-US" altLang="zh-CN" sz="2400" dirty="0"/>
          </a:p>
          <a:p>
            <a:pPr lvl="1" eaLnBrk="1" hangingPunct="1">
              <a:lnSpc>
                <a:spcPct val="120000"/>
              </a:lnSpc>
            </a:pPr>
            <a:endParaRPr lang="en-US" altLang="zh-CN" dirty="0"/>
          </a:p>
          <a:p>
            <a:pPr lvl="1" eaLnBrk="1" hangingPunct="1">
              <a:lnSpc>
                <a:spcPct val="120000"/>
              </a:lnSpc>
            </a:pPr>
            <a:r>
              <a:rPr lang="zh-CN" altLang="en-US" dirty="0"/>
              <a:t>将用户</a:t>
            </a:r>
            <a:r>
              <a:rPr lang="en-US" altLang="zh-CN" dirty="0"/>
              <a:t>U5</a:t>
            </a:r>
            <a:r>
              <a:rPr lang="zh-CN" altLang="en-US" dirty="0"/>
              <a:t>的</a:t>
            </a:r>
            <a:r>
              <a:rPr lang="en-US" altLang="zh-CN" dirty="0"/>
              <a:t>INSERT</a:t>
            </a:r>
            <a:r>
              <a:rPr lang="zh-CN" altLang="en-US" dirty="0"/>
              <a:t>权限收回的时候应该使用</a:t>
            </a:r>
            <a:r>
              <a:rPr lang="en-US" altLang="zh-CN" dirty="0"/>
              <a:t>CASCADE</a:t>
            </a:r>
            <a:r>
              <a:rPr lang="zh-CN" altLang="en-US" dirty="0"/>
              <a:t>，否则拒绝执行该语句 </a:t>
            </a:r>
            <a:endParaRPr lang="zh-CN" altLang="en-US" dirty="0"/>
          </a:p>
          <a:p>
            <a:pPr lvl="1">
              <a:lnSpc>
                <a:spcPct val="120000"/>
              </a:lnSpc>
            </a:pPr>
            <a:r>
              <a:rPr lang="zh-CN" altLang="en-US" dirty="0"/>
              <a:t>如果</a:t>
            </a:r>
            <a:r>
              <a:rPr lang="en-US" altLang="zh-CN" dirty="0"/>
              <a:t>U6</a:t>
            </a:r>
            <a:r>
              <a:rPr lang="zh-CN" altLang="en-US" dirty="0"/>
              <a:t>或</a:t>
            </a:r>
            <a:r>
              <a:rPr lang="en-US" altLang="zh-CN" dirty="0"/>
              <a:t>U7</a:t>
            </a:r>
            <a:r>
              <a:rPr lang="zh-CN" altLang="en-US" dirty="0"/>
              <a:t>还从其他用户处获得对</a:t>
            </a:r>
            <a:r>
              <a:rPr lang="en-US" altLang="zh-CN" dirty="0"/>
              <a:t>SC</a:t>
            </a:r>
            <a:r>
              <a:rPr lang="zh-CN" altLang="en-US" dirty="0"/>
              <a:t>表的</a:t>
            </a:r>
            <a:r>
              <a:rPr lang="en-US" altLang="zh-CN" dirty="0"/>
              <a:t>INSERT</a:t>
            </a:r>
            <a:r>
              <a:rPr lang="zh-CN" altLang="en-US" dirty="0"/>
              <a:t>权限，则他们仍具有此权限，系统只收回直接或间接从</a:t>
            </a:r>
            <a:r>
              <a:rPr lang="en-US" altLang="zh-CN" dirty="0"/>
              <a:t>U5</a:t>
            </a:r>
            <a:r>
              <a:rPr lang="zh-CN" altLang="en-US" dirty="0"/>
              <a:t>处获得的权限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3490" name="Rectangle 2"/>
          <p:cNvSpPr>
            <a:spLocks noGrp="1"/>
          </p:cNvSpPr>
          <p:nvPr>
            <p:ph type="title"/>
          </p:nvPr>
        </p:nvSpPr>
        <p:spPr>
          <a:ln/>
        </p:spPr>
        <p:txBody>
          <a:bodyPr vert="horz" wrap="square" lIns="91440" tIns="45720" rIns="91440" bIns="45720" anchor="ctr"/>
          <a:p>
            <a:pPr eaLnBrk="1" hangingPunct="1"/>
            <a:r>
              <a:rPr lang="en-US" altLang="zh-CN" sz="3600" dirty="0"/>
              <a:t>REVOKE</a:t>
            </a:r>
            <a:r>
              <a:rPr lang="zh-CN" altLang="en-US" sz="3600" dirty="0"/>
              <a:t>（续）</a:t>
            </a:r>
            <a:endParaRPr lang="zh-CN" altLang="en-US" sz="3600" dirty="0"/>
          </a:p>
        </p:txBody>
      </p:sp>
      <p:sp>
        <p:nvSpPr>
          <p:cNvPr id="63491" name="Rectangle 3"/>
          <p:cNvSpPr>
            <a:spLocks noGrp="1"/>
          </p:cNvSpPr>
          <p:nvPr>
            <p:ph type="body" sz="half"/>
          </p:nvPr>
        </p:nvSpPr>
        <p:spPr>
          <a:xfrm>
            <a:off x="241300" y="1098550"/>
            <a:ext cx="8578850" cy="588963"/>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algn="ctr" eaLnBrk="1" hangingPunct="1">
              <a:buNone/>
            </a:pPr>
            <a:r>
              <a:rPr lang="en-US" altLang="zh-CN" sz="2000" dirty="0"/>
              <a:t>    </a:t>
            </a:r>
            <a:r>
              <a:rPr lang="zh-CN" altLang="en-US" sz="2000" dirty="0"/>
              <a:t>执行例4.</a:t>
            </a:r>
            <a:r>
              <a:rPr lang="en-US" altLang="zh-CN" sz="2000" dirty="0"/>
              <a:t>8~</a:t>
            </a:r>
            <a:r>
              <a:rPr lang="zh-CN" altLang="en-US" sz="2000" dirty="0"/>
              <a:t>4.</a:t>
            </a:r>
            <a:r>
              <a:rPr lang="en-US" altLang="zh-CN" sz="2000" dirty="0"/>
              <a:t>10</a:t>
            </a:r>
            <a:r>
              <a:rPr lang="zh-CN" altLang="en-US" sz="2000" dirty="0"/>
              <a:t>语句后学生</a:t>
            </a:r>
            <a:r>
              <a:rPr lang="en-US" altLang="zh-CN" sz="2000" dirty="0"/>
              <a:t>-</a:t>
            </a:r>
            <a:r>
              <a:rPr lang="zh-CN" altLang="en-US" sz="2000" dirty="0"/>
              <a:t>课程数据库中的用户权限定义表</a:t>
            </a:r>
            <a:endParaRPr lang="zh-CN" altLang="en-US" sz="2000" dirty="0"/>
          </a:p>
        </p:txBody>
      </p:sp>
      <p:graphicFrame>
        <p:nvGraphicFramePr>
          <p:cNvPr id="47109" name="Group 5"/>
          <p:cNvGraphicFramePr>
            <a:graphicFrameLocks noGrp="1"/>
          </p:cNvGraphicFramePr>
          <p:nvPr>
            <p:ph sz="half" idx="1"/>
          </p:nvPr>
        </p:nvGraphicFramePr>
        <p:xfrm>
          <a:off x="241300" y="1916113"/>
          <a:ext cx="8794750" cy="2773363"/>
        </p:xfrm>
        <a:graphic>
          <a:graphicData uri="http://schemas.openxmlformats.org/drawingml/2006/table">
            <a:tbl>
              <a:tblPr/>
              <a:tblGrid>
                <a:gridCol w="1522310"/>
                <a:gridCol w="1800109"/>
                <a:gridCol w="1909898"/>
                <a:gridCol w="2086493"/>
                <a:gridCol w="1475940"/>
              </a:tblGrid>
              <a:tr h="396195">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授权用户名</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被授权用户名</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数据库对象名</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mn-lt"/>
                          <a:ea typeface="宋体" panose="02010600030101010101" pitchFamily="2" charset="-122"/>
                        </a:rPr>
                        <a:t>允许的操作类型</a:t>
                      </a:r>
                      <a:endParaRPr kumimoji="0" lang="zh-CN"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mn-lt"/>
                          <a:ea typeface="宋体" panose="02010600030101010101" pitchFamily="2" charset="-122"/>
                        </a:rPr>
                        <a:t>能否转授权</a:t>
                      </a:r>
                      <a:endParaRPr kumimoji="0" lang="zh-CN"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U1</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2000" b="1" i="0" u="none" strike="noStrike" cap="none" normalizeH="0" baseline="0" dirty="0" smtClean="0">
                          <a:ln>
                            <a:noFill/>
                          </a:ln>
                          <a:solidFill>
                            <a:schemeClr val="tx1"/>
                          </a:solidFill>
                          <a:effectLst/>
                          <a:latin typeface="+mn-lt"/>
                          <a:ea typeface="宋体" panose="02010600030101010101" pitchFamily="2" charset="-122"/>
                        </a:rPr>
                        <a:t>Student</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SELECT</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U2</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2000" b="1" i="0" u="none" strike="noStrike" cap="none" normalizeH="0" baseline="0" dirty="0" smtClean="0">
                          <a:ln>
                            <a:noFill/>
                          </a:ln>
                          <a:solidFill>
                            <a:schemeClr val="tx1"/>
                          </a:solidFill>
                          <a:effectLst/>
                          <a:latin typeface="+mn-lt"/>
                          <a:ea typeface="宋体" panose="02010600030101010101" pitchFamily="2" charset="-122"/>
                        </a:rPr>
                        <a:t>Student</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ALL</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U2</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rPr>
                        <a:t>关系</a:t>
                      </a:r>
                      <a:r>
                        <a:rPr kumimoji="0" lang="en-US" sz="2000" b="1" i="0" u="none" strike="noStrike" cap="none" normalizeH="0" baseline="0" dirty="0" smtClean="0">
                          <a:ln>
                            <a:noFill/>
                          </a:ln>
                          <a:solidFill>
                            <a:schemeClr val="tx1"/>
                          </a:solidFill>
                          <a:effectLst/>
                          <a:latin typeface="+mn-lt"/>
                          <a:ea typeface="宋体" panose="02010600030101010101" pitchFamily="2" charset="-122"/>
                        </a:rPr>
                        <a:t>Course</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ALL</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U3</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mn-lt"/>
                          <a:ea typeface="宋体" panose="02010600030101010101" pitchFamily="2" charset="-122"/>
                        </a:rPr>
                        <a:t>关系</a:t>
                      </a:r>
                      <a:r>
                        <a:rPr kumimoji="0" lang="en-US" sz="2000" b="1" i="0" u="none" strike="noStrike" cap="none" normalizeH="0" baseline="0" smtClean="0">
                          <a:ln>
                            <a:noFill/>
                          </a:ln>
                          <a:solidFill>
                            <a:schemeClr val="tx1"/>
                          </a:solidFill>
                          <a:effectLst/>
                          <a:latin typeface="+mn-lt"/>
                          <a:ea typeface="宋体" panose="02010600030101010101" pitchFamily="2" charset="-122"/>
                        </a:rPr>
                        <a:t>Student</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ALL</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U3</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mn-lt"/>
                          <a:ea typeface="宋体" panose="02010600030101010101" pitchFamily="2" charset="-122"/>
                        </a:rPr>
                        <a:t>关系</a:t>
                      </a:r>
                      <a:r>
                        <a:rPr kumimoji="0" lang="en-US" sz="2000" b="1" i="0" u="none" strike="noStrike" cap="none" normalizeH="0" baseline="0" smtClean="0">
                          <a:ln>
                            <a:noFill/>
                          </a:ln>
                          <a:solidFill>
                            <a:schemeClr val="tx1"/>
                          </a:solidFill>
                          <a:effectLst/>
                          <a:latin typeface="+mn-lt"/>
                          <a:ea typeface="宋体" panose="02010600030101010101" pitchFamily="2" charset="-122"/>
                        </a:rPr>
                        <a:t>Course</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ALL</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U4</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mn-lt"/>
                          <a:ea typeface="宋体" panose="02010600030101010101" pitchFamily="2" charset="-122"/>
                        </a:rPr>
                        <a:t>关系</a:t>
                      </a:r>
                      <a:r>
                        <a:rPr kumimoji="0" lang="en-US" sz="2000" b="1" i="0" u="none" strike="noStrike" cap="none" normalizeH="0" baseline="0" smtClean="0">
                          <a:ln>
                            <a:noFill/>
                          </a:ln>
                          <a:solidFill>
                            <a:schemeClr val="tx1"/>
                          </a:solidFill>
                          <a:effectLst/>
                          <a:latin typeface="+mn-lt"/>
                          <a:ea typeface="宋体" panose="02010600030101010101" pitchFamily="2" charset="-122"/>
                        </a:rPr>
                        <a:t>Student</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000" b="1" i="0" u="none" strike="noStrike" cap="none" normalizeH="0" baseline="0" smtClean="0">
                          <a:ln>
                            <a:noFill/>
                          </a:ln>
                          <a:solidFill>
                            <a:schemeClr val="tx1"/>
                          </a:solidFill>
                          <a:effectLst/>
                          <a:latin typeface="+mn-lt"/>
                          <a:ea typeface="宋体" panose="02010600030101010101" pitchFamily="2" charset="-122"/>
                        </a:rPr>
                        <a:t>SELECT</a:t>
                      </a:r>
                      <a:endParaRPr kumimoji="0" lang="en-US" sz="2000" b="1" i="0" u="none" strike="noStrike" cap="none" normalizeH="0" baseline="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000" b="1" i="0" u="none" strike="noStrike" cap="none" normalizeH="0" baseline="0" dirty="0" smtClean="0">
                          <a:ln>
                            <a:noFill/>
                          </a:ln>
                          <a:solidFill>
                            <a:schemeClr val="tx1"/>
                          </a:solidFill>
                          <a:effectLst/>
                          <a:latin typeface="+mn-lt"/>
                          <a:ea typeface="宋体" panose="02010600030101010101" pitchFamily="2" charset="-122"/>
                        </a:rPr>
                        <a:t>不能</a:t>
                      </a:r>
                      <a:endParaRPr kumimoji="0" lang="zh-CN" sz="2000" b="1" i="0" u="none" strike="noStrike" cap="none" normalizeH="0" baseline="0" dirty="0" smtClean="0">
                        <a:ln>
                          <a:noFill/>
                        </a:ln>
                        <a:solidFill>
                          <a:schemeClr val="tx1"/>
                        </a:solidFill>
                        <a:effectLst/>
                        <a:latin typeface="+mn-lt"/>
                        <a:ea typeface="宋体" panose="02010600030101010101" pitchFamily="2" charset="-122"/>
                      </a:endParaRP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48131" name="Rectangle 2"/>
          <p:cNvSpPr>
            <a:spLocks noGrp="1" noChangeArrowheads="1"/>
          </p:cNvSpPr>
          <p:nvPr>
            <p:ph type="title"/>
          </p:nvPr>
        </p:nvSpPr>
        <p:spPr>
          <a:xfrm>
            <a:off x="914400" y="-46037"/>
            <a:ext cx="7772400" cy="11398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小结</a:t>
            </a:r>
            <a:r>
              <a:rPr kumimoji="0" lang="en-US" altLang="zh-CN" sz="3600" b="1" i="0" u="none" strike="noStrike" kern="0" cap="none" spc="0" normalizeH="0" baseline="0" noProof="0" dirty="0" smtClean="0">
                <a:ln>
                  <a:noFill/>
                </a:ln>
                <a:solidFill>
                  <a:schemeClr val="bg1"/>
                </a:solidFill>
                <a:effectLst/>
                <a:uLnTx/>
                <a:uFillTx/>
                <a:latin typeface="+mj-lt"/>
                <a:ea typeface="+mj-ea"/>
                <a:cs typeface="+mj-cs"/>
              </a:rPr>
              <a:t>:</a:t>
            </a:r>
            <a:r>
              <a:rPr kumimoji="0" lang="en-US" altLang="zh-CN" sz="3600" b="1" i="0" u="none" strike="noStrike" kern="0" cap="none" spc="0" normalizeH="0" baseline="0" noProof="0" dirty="0" smtClean="0">
                <a:ln>
                  <a:noFill/>
                </a:ln>
                <a:solidFill>
                  <a:schemeClr val="bg1"/>
                </a:solidFill>
                <a:effectLst/>
                <a:uLnTx/>
                <a:uFillTx/>
                <a:latin typeface="+mn-lt"/>
                <a:ea typeface="+mj-ea"/>
                <a:cs typeface="+mj-cs"/>
              </a:rPr>
              <a:t>SQL</a:t>
            </a:r>
            <a:r>
              <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rPr>
              <a:t>灵活的授权机制</a:t>
            </a:r>
            <a:endParaRPr kumimoji="0" lang="zh-CN" altLang="en-US" sz="3600" b="1" i="0" u="none" strike="noStrike" kern="0" cap="none" spc="0" normalizeH="0" baseline="0" noProof="0" dirty="0" smtClean="0">
              <a:ln>
                <a:noFill/>
              </a:ln>
              <a:solidFill>
                <a:schemeClr val="bg1"/>
              </a:solidFill>
              <a:effectLst/>
              <a:uLnTx/>
              <a:uFillTx/>
              <a:latin typeface="宋体" panose="02010600030101010101" pitchFamily="2" charset="-122"/>
              <a:ea typeface="+mj-ea"/>
              <a:cs typeface="+mj-cs"/>
            </a:endParaRPr>
          </a:p>
        </p:txBody>
      </p:sp>
      <p:sp>
        <p:nvSpPr>
          <p:cNvPr id="64515" name="Rectangle 3"/>
          <p:cNvSpPr>
            <a:spLocks noGrp="1"/>
          </p:cNvSpPr>
          <p:nvPr>
            <p:ph type="body"/>
          </p:nvPr>
        </p:nvSpPr>
        <p:spPr>
          <a:xfrm>
            <a:off x="611188" y="981075"/>
            <a:ext cx="7772400" cy="4895850"/>
          </a:xfrm>
          <a:ln/>
        </p:spPr>
        <p:txBody>
          <a:bodyPr vert="horz" wrap="square" lIns="91440" tIns="45720" rIns="91440" bIns="45720" anchor="t"/>
          <a:p>
            <a:pPr eaLnBrk="1" hangingPunct="1"/>
            <a:r>
              <a:rPr lang="zh-CN" altLang="en-US" sz="2400" dirty="0"/>
              <a:t>数据库管理员：</a:t>
            </a:r>
            <a:endParaRPr lang="en-US" altLang="zh-CN" sz="2400" dirty="0"/>
          </a:p>
          <a:p>
            <a:pPr lvl="1" eaLnBrk="1" hangingPunct="1"/>
            <a:r>
              <a:rPr lang="zh-CN" altLang="en-US" sz="2000" dirty="0"/>
              <a:t>拥有所有对象的所有权限</a:t>
            </a:r>
            <a:endParaRPr lang="zh-CN" altLang="en-US" sz="2000" dirty="0"/>
          </a:p>
          <a:p>
            <a:pPr lvl="1" eaLnBrk="1" hangingPunct="1"/>
            <a:r>
              <a:rPr lang="zh-CN" altLang="en-US" sz="2200" dirty="0"/>
              <a:t>根据实际情况不同的权限授予不同的用户</a:t>
            </a:r>
            <a:endParaRPr lang="zh-CN" altLang="en-US" sz="2200" dirty="0"/>
          </a:p>
          <a:p>
            <a:pPr algn="just" eaLnBrk="1" hangingPunct="1"/>
            <a:r>
              <a:rPr lang="zh-CN" altLang="en-US" sz="2400" dirty="0"/>
              <a:t>用户：</a:t>
            </a:r>
            <a:endParaRPr lang="en-US" altLang="zh-CN" sz="2400" dirty="0"/>
          </a:p>
          <a:p>
            <a:pPr lvl="1" algn="just" eaLnBrk="1" hangingPunct="1"/>
            <a:r>
              <a:rPr lang="zh-CN" altLang="en-US" sz="2000" dirty="0"/>
              <a:t>拥有自己建立的对象的全部的操作权限</a:t>
            </a:r>
            <a:endParaRPr lang="zh-CN" altLang="en-US" sz="2000" dirty="0"/>
          </a:p>
          <a:p>
            <a:pPr lvl="1" eaLnBrk="1" hangingPunct="1"/>
            <a:r>
              <a:rPr lang="zh-CN" altLang="en-US" sz="2200" dirty="0"/>
              <a:t>可以使用</a:t>
            </a:r>
            <a:r>
              <a:rPr lang="en-US" altLang="zh-CN" sz="2200" dirty="0"/>
              <a:t>GRANT</a:t>
            </a:r>
            <a:r>
              <a:rPr lang="zh-CN" altLang="en-US" sz="2200" dirty="0"/>
              <a:t>，把权限授予其他用户</a:t>
            </a:r>
            <a:endParaRPr lang="zh-CN" altLang="en-US" sz="2200" dirty="0"/>
          </a:p>
          <a:p>
            <a:pPr algn="just" eaLnBrk="1" hangingPunct="1"/>
            <a:r>
              <a:rPr lang="zh-CN" altLang="en-US" sz="2400" dirty="0"/>
              <a:t>被授权的用户</a:t>
            </a:r>
            <a:endParaRPr lang="zh-CN" altLang="en-US" sz="2400" dirty="0"/>
          </a:p>
          <a:p>
            <a:pPr lvl="1" eaLnBrk="1" hangingPunct="1"/>
            <a:r>
              <a:rPr lang="zh-CN" altLang="en-US" sz="2200" dirty="0"/>
              <a:t>如果具有“继续授权”的许可，可以把获得的权限再授予其他用户</a:t>
            </a:r>
            <a:endParaRPr lang="zh-CN" altLang="en-US" sz="2200" dirty="0"/>
          </a:p>
          <a:p>
            <a:pPr eaLnBrk="1" hangingPunct="1"/>
            <a:r>
              <a:rPr lang="zh-CN" altLang="en-US" sz="2400" dirty="0"/>
              <a:t>所有授予出去的权力在必要时又都可用</a:t>
            </a:r>
            <a:r>
              <a:rPr lang="en-US" altLang="zh-CN" sz="2400" dirty="0"/>
              <a:t>REVOKE</a:t>
            </a:r>
            <a:r>
              <a:rPr lang="zh-CN" altLang="en-US" sz="2400" dirty="0"/>
              <a:t>语句收回</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内容占位符 2"/>
          <p:cNvSpPr>
            <a:spLocks noGrp="1"/>
          </p:cNvSpPr>
          <p:nvPr>
            <p:ph idx="4294967295"/>
          </p:nvPr>
        </p:nvSpPr>
        <p:spPr>
          <a:xfrm>
            <a:off x="457200" y="1098550"/>
            <a:ext cx="8229600" cy="4854575"/>
          </a:xfrm>
          <a:ln/>
        </p:spPr>
        <p:txBody>
          <a:bodyPr vert="horz" wrap="square" lIns="91440" tIns="45720" rIns="91440" bIns="45720" anchor="t"/>
          <a:p>
            <a:pPr eaLnBrk="1" hangingPunct="1">
              <a:lnSpc>
                <a:spcPct val="150000"/>
              </a:lnSpc>
              <a:buNone/>
            </a:pPr>
            <a:r>
              <a:rPr lang="en-US" altLang="zh-CN" dirty="0"/>
              <a:t>1.</a:t>
            </a:r>
            <a:r>
              <a:rPr lang="zh-CN" altLang="en-US" dirty="0"/>
              <a:t>非授权用户对数据库的恶意存取和破坏</a:t>
            </a:r>
            <a:endParaRPr lang="en-US" altLang="zh-CN" dirty="0"/>
          </a:p>
          <a:p>
            <a:pPr lvl="1" eaLnBrk="1" hangingPunct="1">
              <a:lnSpc>
                <a:spcPct val="150000"/>
              </a:lnSpc>
            </a:pPr>
            <a:r>
              <a:rPr lang="zh-CN" altLang="zh-CN" dirty="0"/>
              <a:t>一些黑客（</a:t>
            </a:r>
            <a:r>
              <a:rPr lang="en-US" altLang="zh-CN" dirty="0"/>
              <a:t>Hacker</a:t>
            </a:r>
            <a:r>
              <a:rPr lang="zh-CN" altLang="zh-CN" dirty="0"/>
              <a:t>）和犯罪分子在用户存取数据库时猎取用户名和用户口令，然后假冒合法用户偷取、修改甚至破坏用户数据。</a:t>
            </a:r>
            <a:endParaRPr lang="zh-CN" altLang="zh-CN" dirty="0"/>
          </a:p>
          <a:p>
            <a:pPr lvl="1" eaLnBrk="1" hangingPunct="1">
              <a:lnSpc>
                <a:spcPct val="150000"/>
              </a:lnSpc>
            </a:pPr>
            <a:r>
              <a:rPr lang="zh-CN" altLang="en-US" dirty="0"/>
              <a:t>数据库管理系统</a:t>
            </a:r>
            <a:r>
              <a:rPr lang="zh-CN" altLang="zh-CN" dirty="0"/>
              <a:t>提供的安全措施主要包括用户身份鉴别、存取控制和视图等技术。</a:t>
            </a:r>
            <a:endParaRPr lang="en-US" altLang="zh-CN" dirty="0"/>
          </a:p>
        </p:txBody>
      </p:sp>
      <p:sp>
        <p:nvSpPr>
          <p:cNvPr id="9218"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219" name="Rectangle 2"/>
          <p:cNvSpPr>
            <a:spLocks noGrp="1"/>
          </p:cNvSpPr>
          <p:nvPr>
            <p:ph type="title"/>
          </p:nvPr>
        </p:nvSpPr>
        <p:spPr>
          <a:ln/>
        </p:spPr>
        <p:txBody>
          <a:bodyPr vert="horz" wrap="square" lIns="91440" tIns="45720" rIns="91440" bIns="45720" anchor="ctr"/>
          <a:p>
            <a:pPr eaLnBrk="1" hangingPunct="1"/>
            <a:r>
              <a:rPr lang="en-US" altLang="zh-CN" sz="3600" dirty="0"/>
              <a:t>4.1.1 </a:t>
            </a:r>
            <a:r>
              <a:rPr lang="zh-CN" altLang="en-US" sz="3600" dirty="0"/>
              <a:t>数据库的不安全因素</a:t>
            </a:r>
            <a:endParaRPr lang="zh-CN" altLang="en-US" sz="3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5538" name="Rectangle 2"/>
          <p:cNvSpPr>
            <a:spLocks noGrp="1"/>
          </p:cNvSpPr>
          <p:nvPr>
            <p:ph type="title"/>
          </p:nvPr>
        </p:nvSpPr>
        <p:spPr>
          <a:ln/>
        </p:spPr>
        <p:txBody>
          <a:bodyPr vert="horz" wrap="square" lIns="91440" tIns="45720" rIns="91440" bIns="45720" anchor="ctr"/>
          <a:p>
            <a:pPr eaLnBrk="1" hangingPunct="1"/>
            <a:r>
              <a:rPr lang="zh-CN" altLang="en-US" sz="3600" dirty="0"/>
              <a:t>授权：授予与回收（续）</a:t>
            </a:r>
            <a:endParaRPr lang="zh-CN" altLang="en-US" sz="3600" dirty="0"/>
          </a:p>
        </p:txBody>
      </p:sp>
      <p:sp>
        <p:nvSpPr>
          <p:cNvPr id="65539" name="Rectangle 3"/>
          <p:cNvSpPr>
            <a:spLocks noGrp="1"/>
          </p:cNvSpPr>
          <p:nvPr>
            <p:ph type="body" sz="half"/>
          </p:nvPr>
        </p:nvSpPr>
        <p:spPr>
          <a:xfrm>
            <a:off x="611188" y="1341438"/>
            <a:ext cx="8208962" cy="4681537"/>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50000"/>
              </a:lnSpc>
              <a:buNone/>
            </a:pPr>
            <a:r>
              <a:rPr lang="en-US" altLang="zh-CN" sz="2800" dirty="0"/>
              <a:t>3.</a:t>
            </a:r>
            <a:r>
              <a:rPr lang="zh-CN" altLang="en-US" sz="2800" dirty="0"/>
              <a:t>创建数据库模式的权限 </a:t>
            </a:r>
            <a:endParaRPr lang="zh-CN" altLang="en-US" sz="2800" dirty="0"/>
          </a:p>
          <a:p>
            <a:pPr lvl="0" indent="-342900" eaLnBrk="1" hangingPunct="1">
              <a:lnSpc>
                <a:spcPct val="150000"/>
              </a:lnSpc>
              <a:buNone/>
            </a:pPr>
            <a:endParaRPr lang="zh-CN" altLang="en-US" sz="900" dirty="0"/>
          </a:p>
          <a:p>
            <a:pPr lvl="0" indent="-342900" eaLnBrk="1" hangingPunct="1">
              <a:lnSpc>
                <a:spcPct val="125000"/>
              </a:lnSpc>
            </a:pPr>
            <a:r>
              <a:rPr lang="zh-CN" altLang="en-US" sz="2800" dirty="0"/>
              <a:t>数据库管理员在创建用户时实现</a:t>
            </a:r>
            <a:endParaRPr lang="zh-CN" altLang="en-US" sz="2800" dirty="0"/>
          </a:p>
          <a:p>
            <a:pPr lvl="0" indent="-342900" eaLnBrk="1" hangingPunct="1">
              <a:lnSpc>
                <a:spcPct val="125000"/>
              </a:lnSpc>
            </a:pPr>
            <a:r>
              <a:rPr lang="en-US" altLang="zh-CN" sz="2800" dirty="0"/>
              <a:t>CREATE USER</a:t>
            </a:r>
            <a:r>
              <a:rPr lang="zh-CN" altLang="en-US" sz="2800" dirty="0"/>
              <a:t>语句格式</a:t>
            </a:r>
            <a:endParaRPr lang="zh-CN" altLang="en-US" sz="2800" dirty="0"/>
          </a:p>
          <a:p>
            <a:pPr lvl="0" indent="-342900" eaLnBrk="1" hangingPunct="1">
              <a:lnSpc>
                <a:spcPct val="125000"/>
              </a:lnSpc>
              <a:buNone/>
            </a:pPr>
            <a:r>
              <a:rPr lang="zh-CN" altLang="en-US" sz="2800" dirty="0"/>
              <a:t>              </a:t>
            </a:r>
            <a:r>
              <a:rPr lang="en-US" altLang="zh-CN" sz="2800" dirty="0"/>
              <a:t>CREATE  USER  &lt;username&gt; </a:t>
            </a:r>
            <a:endParaRPr lang="en-US" altLang="zh-CN" sz="2800" dirty="0"/>
          </a:p>
          <a:p>
            <a:pPr lvl="0" indent="-342900" eaLnBrk="1" hangingPunct="1">
              <a:lnSpc>
                <a:spcPct val="125000"/>
              </a:lnSpc>
              <a:buNone/>
            </a:pPr>
            <a:r>
              <a:rPr lang="en-US" altLang="zh-CN" sz="2800" dirty="0"/>
              <a:t>              [WITH][DBA|RESOURCE|CONNECT];</a:t>
            </a:r>
            <a:endParaRPr lang="zh-CN" altLang="en-US" sz="2800" dirty="0"/>
          </a:p>
          <a:p>
            <a:pPr lvl="0" indent="-342900" eaLnBrk="1" hangingPunct="1">
              <a:buNone/>
            </a:pPr>
            <a:r>
              <a:rPr lang="zh-CN" altLang="en-US" sz="2400" dirty="0"/>
              <a:t>注：</a:t>
            </a:r>
            <a:r>
              <a:rPr lang="en-US" altLang="zh-CN" sz="2400" dirty="0"/>
              <a:t> </a:t>
            </a:r>
            <a:endParaRPr lang="en-US" altLang="zh-CN" sz="2400" dirty="0"/>
          </a:p>
          <a:p>
            <a:pPr lvl="0" indent="-342900" eaLnBrk="1" hangingPunct="1">
              <a:buNone/>
            </a:pPr>
            <a:r>
              <a:rPr lang="en-US" altLang="zh-CN" sz="2400" dirty="0"/>
              <a:t>CREATE USER</a:t>
            </a:r>
            <a:r>
              <a:rPr lang="zh-CN" altLang="en-US" sz="2400" dirty="0"/>
              <a:t>不是</a:t>
            </a:r>
            <a:r>
              <a:rPr lang="en-US" altLang="zh-CN" sz="2400" dirty="0"/>
              <a:t>SQL</a:t>
            </a:r>
            <a:r>
              <a:rPr lang="zh-CN" altLang="en-US" sz="2400" dirty="0"/>
              <a:t>标准，各个系统的实现相差甚远</a:t>
            </a:r>
            <a:endParaRPr lang="en-US" altLang="zh-CN"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889000" y="260350"/>
            <a:ext cx="7391400" cy="563563"/>
          </a:xfrm>
          <a:ln/>
        </p:spPr>
        <p:txBody>
          <a:bodyPr vert="horz" wrap="square" lIns="91440" tIns="45720" rIns="91440" bIns="45720" anchor="ctr"/>
          <a:p>
            <a:r>
              <a:rPr lang="zh-CN" altLang="zh-CN" sz="3600" dirty="0"/>
              <a:t>授权：授予与回收（续）</a:t>
            </a:r>
            <a:endParaRPr lang="zh-CN" altLang="en-US" sz="3600" dirty="0"/>
          </a:p>
        </p:txBody>
      </p:sp>
      <p:sp>
        <p:nvSpPr>
          <p:cNvPr id="66562" name="Rectangle 3"/>
          <p:cNvSpPr>
            <a:spLocks noGrp="1"/>
          </p:cNvSpPr>
          <p:nvPr>
            <p:ph type="body" sz="half" idx="1"/>
          </p:nvPr>
        </p:nvSpPr>
        <p:spPr>
          <a:xfrm>
            <a:off x="468313" y="1196975"/>
            <a:ext cx="8351837" cy="4681538"/>
          </a:xfrm>
          <a:ln/>
        </p:spPr>
        <p:txBody>
          <a:bodyPr vert="horz" wrap="square" lIns="91440" tIns="45720" rIns="91440" bIns="45720" anchor="t"/>
          <a:p>
            <a:pPr/>
            <a:r>
              <a:rPr lang="en-US" altLang="zh-CN" dirty="0"/>
              <a:t>CREATE USER</a:t>
            </a:r>
            <a:r>
              <a:rPr lang="zh-CN" altLang="en-US" dirty="0"/>
              <a:t>语句格式说明</a:t>
            </a:r>
            <a:endParaRPr lang="zh-CN" altLang="en-US" dirty="0"/>
          </a:p>
          <a:p>
            <a:pPr lvl="1">
              <a:lnSpc>
                <a:spcPct val="130000"/>
              </a:lnSpc>
            </a:pPr>
            <a:r>
              <a:rPr lang="zh-CN" altLang="en-US" dirty="0"/>
              <a:t>只有系统的超级用户才有权创建一个新的数据库用户</a:t>
            </a:r>
            <a:endParaRPr lang="zh-CN" altLang="en-US" dirty="0"/>
          </a:p>
          <a:p>
            <a:pPr lvl="1">
              <a:lnSpc>
                <a:spcPct val="130000"/>
              </a:lnSpc>
            </a:pPr>
            <a:r>
              <a:rPr lang="zh-CN" altLang="en-US" dirty="0"/>
              <a:t>新创建的数据库用户有三种权限：</a:t>
            </a:r>
            <a:r>
              <a:rPr lang="en-US" altLang="zh-CN" dirty="0"/>
              <a:t>CONNECT</a:t>
            </a:r>
            <a:r>
              <a:rPr lang="zh-CN" altLang="en-US" dirty="0"/>
              <a:t>、</a:t>
            </a:r>
            <a:r>
              <a:rPr lang="en-US" altLang="zh-CN" dirty="0"/>
              <a:t>RESOURCE</a:t>
            </a:r>
            <a:r>
              <a:rPr lang="zh-CN" altLang="en-US" dirty="0"/>
              <a:t>和</a:t>
            </a:r>
            <a:r>
              <a:rPr lang="en-US" altLang="zh-CN" dirty="0"/>
              <a:t>DBA</a:t>
            </a:r>
            <a:endParaRPr lang="en-US" altLang="zh-CN" dirty="0"/>
          </a:p>
          <a:p>
            <a:pPr lvl="1">
              <a:lnSpc>
                <a:spcPct val="130000"/>
              </a:lnSpc>
            </a:pPr>
            <a:r>
              <a:rPr lang="zh-CN" altLang="en-US" dirty="0"/>
              <a:t>如没有指定创建的新用户的权限，默认该用户拥有</a:t>
            </a:r>
            <a:r>
              <a:rPr lang="en-US" altLang="zh-CN" dirty="0"/>
              <a:t>CONNECT</a:t>
            </a:r>
            <a:r>
              <a:rPr lang="zh-CN" altLang="en-US" dirty="0"/>
              <a:t>权限。拥有</a:t>
            </a:r>
            <a:r>
              <a:rPr lang="en-US" altLang="zh-CN" dirty="0"/>
              <a:t>CONNECT</a:t>
            </a:r>
            <a:r>
              <a:rPr lang="zh-CN" altLang="en-US" dirty="0"/>
              <a:t>权限的用户不能创建新用户，不能创建模式，也不能创建基本表，只能登录数据库</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67586" name="Rectangle 2"/>
          <p:cNvSpPr>
            <a:spLocks noGrp="1"/>
          </p:cNvSpPr>
          <p:nvPr>
            <p:ph type="title"/>
          </p:nvPr>
        </p:nvSpPr>
        <p:spPr>
          <a:ln/>
        </p:spPr>
        <p:txBody>
          <a:bodyPr vert="horz" wrap="square" lIns="91440" tIns="45720" rIns="91440" bIns="45720" anchor="ctr"/>
          <a:p>
            <a:r>
              <a:rPr lang="zh-CN" altLang="zh-CN" sz="3600" dirty="0"/>
              <a:t>授权：授予与回收（续）</a:t>
            </a:r>
            <a:endParaRPr lang="zh-CN" altLang="en-US" sz="3600" dirty="0"/>
          </a:p>
        </p:txBody>
      </p:sp>
      <p:sp>
        <p:nvSpPr>
          <p:cNvPr id="67587" name="Rectangle 3"/>
          <p:cNvSpPr>
            <a:spLocks noGrp="1"/>
          </p:cNvSpPr>
          <p:nvPr>
            <p:ph idx="1"/>
          </p:nvPr>
        </p:nvSpPr>
        <p:spPr>
          <a:xfrm>
            <a:off x="457200" y="1098550"/>
            <a:ext cx="8229600" cy="5095875"/>
          </a:xfrm>
          <a:ln/>
        </p:spPr>
        <p:txBody>
          <a:bodyPr vert="horz" wrap="square" lIns="91440" tIns="45720" rIns="91440" bIns="45720" anchor="t"/>
          <a:p>
            <a:r>
              <a:rPr lang="en-US" altLang="zh-CN" dirty="0"/>
              <a:t>CREATE USER</a:t>
            </a:r>
            <a:r>
              <a:rPr lang="zh-CN" altLang="en-US" dirty="0"/>
              <a:t>语句格式说明（续）</a:t>
            </a:r>
            <a:endParaRPr lang="en-US" altLang="zh-CN" dirty="0"/>
          </a:p>
          <a:p>
            <a:pPr lvl="1">
              <a:lnSpc>
                <a:spcPct val="130000"/>
              </a:lnSpc>
            </a:pPr>
            <a:r>
              <a:rPr lang="zh-CN" altLang="en-US" dirty="0"/>
              <a:t>拥有</a:t>
            </a:r>
            <a:r>
              <a:rPr lang="en-US" altLang="zh-CN" dirty="0"/>
              <a:t>RESOURCE</a:t>
            </a:r>
            <a:r>
              <a:rPr lang="zh-CN" altLang="en-US" dirty="0"/>
              <a:t>权限的用户能创建基本表和视图，成为所创建对象的属主。但不能创建模式，不能创建新的用户</a:t>
            </a:r>
            <a:endParaRPr lang="zh-CN" altLang="en-US" dirty="0"/>
          </a:p>
          <a:p>
            <a:pPr lvl="1">
              <a:lnSpc>
                <a:spcPct val="130000"/>
              </a:lnSpc>
            </a:pPr>
            <a:r>
              <a:rPr lang="zh-CN" altLang="en-US" dirty="0"/>
              <a:t>拥有</a:t>
            </a:r>
            <a:r>
              <a:rPr lang="en-US" altLang="zh-CN" dirty="0"/>
              <a:t>DBA</a:t>
            </a:r>
            <a:r>
              <a:rPr lang="zh-CN" altLang="en-US" dirty="0"/>
              <a:t>权限的用户是系统中的超级用户，可以创建新的用户、创建模式、创建基本表和视图等；</a:t>
            </a:r>
            <a:r>
              <a:rPr lang="en-US" altLang="zh-CN" dirty="0"/>
              <a:t>DBA</a:t>
            </a:r>
            <a:r>
              <a:rPr lang="zh-CN" altLang="en-US" dirty="0"/>
              <a:t>拥有对所有数据库对象的存取权限，还可以把这些权限授予一般用户</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页脚占位符 5"/>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8610" name="Rectangle 2"/>
          <p:cNvSpPr>
            <a:spLocks noGrp="1"/>
          </p:cNvSpPr>
          <p:nvPr>
            <p:ph type="title"/>
          </p:nvPr>
        </p:nvSpPr>
        <p:spPr>
          <a:ln/>
        </p:spPr>
        <p:txBody>
          <a:bodyPr vert="horz" wrap="square" lIns="91440" tIns="45720" rIns="91440" bIns="45720" anchor="ctr"/>
          <a:p>
            <a:pPr eaLnBrk="1" hangingPunct="1"/>
            <a:r>
              <a:rPr lang="zh-CN" altLang="en-US" sz="3600" dirty="0"/>
              <a:t>授权：授予与回收（续）</a:t>
            </a:r>
            <a:endParaRPr lang="zh-CN" altLang="en-US" sz="3600" dirty="0"/>
          </a:p>
        </p:txBody>
      </p:sp>
      <p:graphicFrame>
        <p:nvGraphicFramePr>
          <p:cNvPr id="50180" name="Group 4"/>
          <p:cNvGraphicFramePr>
            <a:graphicFrameLocks noGrp="1"/>
          </p:cNvGraphicFramePr>
          <p:nvPr>
            <p:ph sz="half" idx="1"/>
          </p:nvPr>
        </p:nvGraphicFramePr>
        <p:xfrm>
          <a:off x="395288" y="1484313"/>
          <a:ext cx="8318500" cy="3246438"/>
        </p:xfrm>
        <a:graphic>
          <a:graphicData uri="http://schemas.openxmlformats.org/drawingml/2006/table">
            <a:tbl>
              <a:tblPr/>
              <a:tblGrid>
                <a:gridCol w="1800587"/>
                <a:gridCol w="1368258"/>
                <a:gridCol w="1512286"/>
                <a:gridCol w="1440272"/>
                <a:gridCol w="2197097"/>
              </a:tblGrid>
              <a:tr h="426762">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拥有的权限</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可否执行的操作</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1097387">
                <a:tc vMerge="1">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smtClean="0">
                          <a:ln>
                            <a:noFill/>
                          </a:ln>
                          <a:solidFill>
                            <a:schemeClr val="tx1"/>
                          </a:solidFill>
                          <a:effectLst/>
                          <a:latin typeface="+mn-lt"/>
                          <a:ea typeface="宋体" panose="02010600030101010101" pitchFamily="2" charset="-122"/>
                        </a:rPr>
                        <a:t>CREATE USER</a:t>
                      </a:r>
                      <a:endParaRPr kumimoji="0" lang="en-US"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mn-lt"/>
                          <a:ea typeface="宋体" panose="02010600030101010101" pitchFamily="2" charset="-122"/>
                        </a:rPr>
                        <a:t>CREATE SCHEMA</a:t>
                      </a:r>
                      <a:endParaRPr kumimoji="0" lang="en-US"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smtClean="0">
                          <a:ln>
                            <a:noFill/>
                          </a:ln>
                          <a:solidFill>
                            <a:schemeClr val="tx1"/>
                          </a:solidFill>
                          <a:effectLst/>
                          <a:latin typeface="+mn-lt"/>
                          <a:ea typeface="宋体" panose="02010600030101010101" pitchFamily="2" charset="-122"/>
                        </a:rPr>
                        <a:t>CREATE TABLE</a:t>
                      </a:r>
                      <a:endParaRPr kumimoji="0" lang="en-US"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登录数据库 </a:t>
                      </a:r>
                      <a:r>
                        <a:rPr kumimoji="0" lang="zh-CN" altLang="en-US" sz="2200" b="1" i="0" u="none" strike="noStrike" cap="none" normalizeH="0" baseline="0" dirty="0" smtClean="0">
                          <a:ln>
                            <a:noFill/>
                          </a:ln>
                          <a:solidFill>
                            <a:schemeClr val="tx1"/>
                          </a:solidFill>
                          <a:effectLst/>
                          <a:latin typeface="+mn-lt"/>
                          <a:ea typeface="宋体" panose="02010600030101010101" pitchFamily="2" charset="-122"/>
                        </a:rPr>
                        <a:t>，</a:t>
                      </a:r>
                      <a:r>
                        <a:rPr kumimoji="0" lang="zh-CN" sz="2200" b="1" i="0" u="none" strike="noStrike" cap="none" normalizeH="0" baseline="0" dirty="0" smtClean="0">
                          <a:ln>
                            <a:noFill/>
                          </a:ln>
                          <a:solidFill>
                            <a:schemeClr val="tx1"/>
                          </a:solidFill>
                          <a:effectLst/>
                          <a:latin typeface="+mn-lt"/>
                          <a:ea typeface="宋体" panose="02010600030101010101" pitchFamily="2" charset="-122"/>
                        </a:rPr>
                        <a:t>执行数据查询和操纵</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dirty="0" smtClean="0">
                          <a:ln>
                            <a:noFill/>
                          </a:ln>
                          <a:solidFill>
                            <a:schemeClr val="tx1"/>
                          </a:solidFill>
                          <a:effectLst/>
                          <a:latin typeface="+mn-lt"/>
                          <a:ea typeface="宋体" panose="02010600030101010101" pitchFamily="2" charset="-122"/>
                        </a:rPr>
                        <a:t>DBA</a:t>
                      </a:r>
                      <a:endParaRPr kumimoji="0" lang="en-US"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5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smtClean="0">
                          <a:ln>
                            <a:noFill/>
                          </a:ln>
                          <a:solidFill>
                            <a:schemeClr val="tx1"/>
                          </a:solidFill>
                          <a:effectLst/>
                          <a:latin typeface="+mn-lt"/>
                          <a:ea typeface="宋体" panose="02010600030101010101" pitchFamily="2" charset="-122"/>
                        </a:rPr>
                        <a:t>RESOURCE</a:t>
                      </a:r>
                      <a:endParaRPr kumimoji="0" lang="en-US" sz="2200" b="1" i="0" u="none" strike="noStrike" cap="none" normalizeH="0" baseline="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74">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sz="2200" b="1" i="0" u="none" strike="noStrike" cap="none" normalizeH="0" baseline="0" smtClean="0">
                          <a:ln>
                            <a:noFill/>
                          </a:ln>
                          <a:solidFill>
                            <a:schemeClr val="tx1"/>
                          </a:solidFill>
                          <a:effectLst/>
                          <a:latin typeface="+mn-lt"/>
                          <a:ea typeface="宋体" panose="02010600030101010101" pitchFamily="2" charset="-122"/>
                        </a:rPr>
                        <a:t>CONNECT</a:t>
                      </a:r>
                      <a:endParaRPr kumimoji="0" lang="en-US" sz="2200" b="1" i="0" u="none" strike="noStrike" cap="none" normalizeH="0" baseline="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smtClean="0">
                          <a:ln>
                            <a:noFill/>
                          </a:ln>
                          <a:solidFill>
                            <a:schemeClr val="tx1"/>
                          </a:solidFill>
                          <a:effectLst/>
                          <a:latin typeface="+mn-lt"/>
                          <a:ea typeface="宋体" panose="02010600030101010101" pitchFamily="2" charset="-122"/>
                        </a:rPr>
                        <a:t>不可以</a:t>
                      </a:r>
                      <a:endParaRPr kumimoji="0" lang="zh-CN" sz="2200" b="1" i="0" u="none" strike="noStrike" cap="none" normalizeH="0" baseline="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不可以</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sz="2200" b="1" i="0" u="none" strike="noStrike" cap="none" normalizeH="0" baseline="0" dirty="0" smtClean="0">
                          <a:ln>
                            <a:noFill/>
                          </a:ln>
                          <a:solidFill>
                            <a:schemeClr val="tx1"/>
                          </a:solidFill>
                          <a:effectLst/>
                          <a:latin typeface="+mn-lt"/>
                          <a:ea typeface="宋体" panose="02010600030101010101" pitchFamily="2" charset="-122"/>
                        </a:rPr>
                        <a:t>可以，但必须拥有相应权限</a:t>
                      </a:r>
                      <a:endParaRPr kumimoji="0" lang="zh-CN" sz="2200" b="1" i="0" u="none" strike="noStrike" cap="none" normalizeH="0" baseline="0" dirty="0" smtClean="0">
                        <a:ln>
                          <a:noFill/>
                        </a:ln>
                        <a:solidFill>
                          <a:schemeClr val="tx1"/>
                        </a:solidFill>
                        <a:effectLst/>
                        <a:latin typeface="+mn-lt"/>
                        <a:ea typeface="宋体" panose="02010600030101010101" pitchFamily="2" charset="-122"/>
                      </a:endParaRPr>
                    </a:p>
                  </a:txBody>
                  <a:tcPr marL="91447" marR="91447"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45" name="Rectangle 304"/>
          <p:cNvSpPr/>
          <p:nvPr/>
        </p:nvSpPr>
        <p:spPr>
          <a:xfrm>
            <a:off x="2857500" y="5356225"/>
            <a:ext cx="2717800" cy="338138"/>
          </a:xfrm>
          <a:prstGeom prst="rect">
            <a:avLst/>
          </a:prstGeom>
          <a:noFill/>
          <a:ln w="9525">
            <a:noFill/>
          </a:ln>
        </p:spPr>
        <p:txBody>
          <a:bodyPr wrap="none" anchor="ctr">
            <a:spAutoFit/>
          </a:bodyPr>
          <a:p>
            <a:r>
              <a:rPr lang="zh-CN" altLang="en-US" sz="1600" b="1" dirty="0">
                <a:latin typeface="Times New Roman" panose="02020603050405020304" pitchFamily="18" charset="0"/>
                <a:ea typeface="宋体" panose="02010600030101010101" pitchFamily="2" charset="-122"/>
              </a:rPr>
              <a:t>权限与可执行的操作对照表 </a:t>
            </a:r>
            <a:endParaRPr lang="zh-CN" altLang="en-US" sz="1600" b="1" dirty="0">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69634"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69635" name="Rectangle 3"/>
          <p:cNvSpPr>
            <a:spLocks noGrp="1"/>
          </p:cNvSpPr>
          <p:nvPr>
            <p:ph type="body"/>
          </p:nvPr>
        </p:nvSpPr>
        <p:spPr>
          <a:xfrm>
            <a:off x="684213" y="1125538"/>
            <a:ext cx="8229600" cy="4495800"/>
          </a:xfrm>
          <a:ln/>
        </p:spPr>
        <p:txBody>
          <a:bodyPr vert="horz" wrap="square" lIns="91440" tIns="45720" rIns="91440" bIns="45720" anchor="t"/>
          <a:p>
            <a:pPr eaLnBrk="1" hangingPunct="1">
              <a:lnSpc>
                <a:spcPct val="160000"/>
              </a:lnSpc>
              <a:buNone/>
            </a:pPr>
            <a:r>
              <a:rPr lang="en-US" altLang="zh-CN" dirty="0"/>
              <a:t>4.2.1 </a:t>
            </a:r>
            <a:r>
              <a:rPr lang="zh-CN" altLang="en-US" dirty="0"/>
              <a:t>用户标识与鉴别</a:t>
            </a:r>
            <a:endParaRPr lang="zh-CN" altLang="en-US" dirty="0"/>
          </a:p>
          <a:p>
            <a:pPr eaLnBrk="1" hangingPunct="1">
              <a:lnSpc>
                <a:spcPct val="160000"/>
              </a:lnSpc>
              <a:buNone/>
            </a:pPr>
            <a:r>
              <a:rPr lang="en-US" altLang="zh-CN" dirty="0"/>
              <a:t>4.2.2 </a:t>
            </a:r>
            <a:r>
              <a:rPr lang="zh-CN" altLang="en-US" dirty="0"/>
              <a:t>存取控制</a:t>
            </a:r>
            <a:endParaRPr lang="zh-CN" altLang="en-US" dirty="0"/>
          </a:p>
          <a:p>
            <a:pPr eaLnBrk="1" hangingPunct="1">
              <a:lnSpc>
                <a:spcPct val="160000"/>
              </a:lnSpc>
              <a:buNone/>
            </a:pPr>
            <a:r>
              <a:rPr lang="en-US" altLang="zh-CN" dirty="0"/>
              <a:t>4.2.3 </a:t>
            </a:r>
            <a:r>
              <a:rPr lang="zh-CN" altLang="en-US" dirty="0"/>
              <a:t>自主存取控制方法</a:t>
            </a:r>
            <a:endParaRPr lang="zh-CN" altLang="en-US" dirty="0"/>
          </a:p>
          <a:p>
            <a:pPr eaLnBrk="1" hangingPunct="1">
              <a:lnSpc>
                <a:spcPct val="160000"/>
              </a:lnSpc>
              <a:buNone/>
            </a:pPr>
            <a:r>
              <a:rPr lang="en-US" altLang="zh-CN" dirty="0"/>
              <a:t>4.2.4 </a:t>
            </a:r>
            <a:r>
              <a:rPr lang="zh-CN" altLang="en-US" dirty="0"/>
              <a:t>授权：授予与回收</a:t>
            </a:r>
            <a:endParaRPr lang="zh-CN" altLang="en-US" dirty="0"/>
          </a:p>
          <a:p>
            <a:pPr eaLnBrk="1" hangingPunct="1">
              <a:lnSpc>
                <a:spcPct val="160000"/>
              </a:lnSpc>
              <a:buNone/>
            </a:pPr>
            <a:r>
              <a:rPr lang="en-US" altLang="zh-CN" dirty="0">
                <a:solidFill>
                  <a:srgbClr val="00B050"/>
                </a:solidFill>
              </a:rPr>
              <a:t>4.2.5 </a:t>
            </a:r>
            <a:r>
              <a:rPr lang="zh-CN" altLang="en-US" dirty="0">
                <a:solidFill>
                  <a:srgbClr val="00B050"/>
                </a:solidFill>
              </a:rPr>
              <a:t>数据库角色</a:t>
            </a:r>
            <a:endParaRPr lang="zh-CN" altLang="en-US" dirty="0">
              <a:solidFill>
                <a:srgbClr val="00B050"/>
              </a:solidFill>
            </a:endParaRPr>
          </a:p>
          <a:p>
            <a:pPr eaLnBrk="1" hangingPunct="1">
              <a:lnSpc>
                <a:spcPct val="160000"/>
              </a:lnSpc>
              <a:buNone/>
            </a:pPr>
            <a:r>
              <a:rPr lang="en-US" altLang="zh-CN" dirty="0"/>
              <a:t>4.2.6 </a:t>
            </a:r>
            <a:r>
              <a:rPr lang="zh-CN" altLang="en-US" dirty="0"/>
              <a:t>强制存取控制方法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0658" name="Rectangle 2"/>
          <p:cNvSpPr>
            <a:spLocks noGrp="1"/>
          </p:cNvSpPr>
          <p:nvPr>
            <p:ph type="title"/>
          </p:nvPr>
        </p:nvSpPr>
        <p:spPr>
          <a:ln/>
        </p:spPr>
        <p:txBody>
          <a:bodyPr vert="horz" wrap="square" lIns="91440" tIns="45720" rIns="91440" bIns="45720" anchor="ctr"/>
          <a:p>
            <a:pPr eaLnBrk="1" hangingPunct="1"/>
            <a:r>
              <a:rPr lang="en-US" altLang="zh-CN" sz="3600" dirty="0"/>
              <a:t>4.2.5 </a:t>
            </a:r>
            <a:r>
              <a:rPr lang="zh-CN" altLang="en-US" sz="3600" dirty="0"/>
              <a:t>数据库角色</a:t>
            </a:r>
            <a:endParaRPr lang="zh-CN" altLang="en-US" sz="3600" dirty="0"/>
          </a:p>
        </p:txBody>
      </p:sp>
      <p:sp>
        <p:nvSpPr>
          <p:cNvPr id="70659" name="Rectangle 3"/>
          <p:cNvSpPr>
            <a:spLocks noGrp="1"/>
          </p:cNvSpPr>
          <p:nvPr>
            <p:ph type="body"/>
          </p:nvPr>
        </p:nvSpPr>
        <p:spPr>
          <a:ln/>
        </p:spPr>
        <p:txBody>
          <a:bodyPr vert="horz" wrap="square" lIns="91440" tIns="45720" rIns="91440" bIns="45720" anchor="t"/>
          <a:p>
            <a:pPr eaLnBrk="1" hangingPunct="1">
              <a:lnSpc>
                <a:spcPct val="150000"/>
              </a:lnSpc>
            </a:pPr>
            <a:r>
              <a:rPr lang="zh-CN" altLang="en-US" dirty="0"/>
              <a:t>数据库角色：被命名的一组与数据库操作相关的权限</a:t>
            </a:r>
            <a:endParaRPr lang="zh-CN" altLang="en-US" dirty="0"/>
          </a:p>
          <a:p>
            <a:pPr lvl="1" eaLnBrk="1" hangingPunct="1">
              <a:lnSpc>
                <a:spcPct val="200000"/>
              </a:lnSpc>
            </a:pPr>
            <a:r>
              <a:rPr lang="zh-CN" altLang="en-US" dirty="0"/>
              <a:t>角色是权限的集合 </a:t>
            </a:r>
            <a:endParaRPr lang="zh-CN" altLang="en-US" dirty="0"/>
          </a:p>
          <a:p>
            <a:pPr lvl="1" eaLnBrk="1" hangingPunct="1">
              <a:lnSpc>
                <a:spcPct val="200000"/>
              </a:lnSpc>
            </a:pPr>
            <a:r>
              <a:rPr lang="zh-CN" altLang="en-US" dirty="0"/>
              <a:t>可以为一组具有相同权限的用户创建一个角色</a:t>
            </a:r>
            <a:endParaRPr lang="zh-CN" altLang="en-US" dirty="0"/>
          </a:p>
          <a:p>
            <a:pPr lvl="1" eaLnBrk="1" hangingPunct="1">
              <a:lnSpc>
                <a:spcPct val="200000"/>
              </a:lnSpc>
            </a:pPr>
            <a:r>
              <a:rPr lang="zh-CN" altLang="en-US" dirty="0"/>
              <a:t>简化授权的过程</a:t>
            </a:r>
            <a:endParaRPr lang="zh-CN" altLang="en-US" dirty="0"/>
          </a:p>
          <a:p>
            <a:pPr eaLnBrk="1" hangingPunct="1"/>
            <a:endParaRPr lang="en-US" altLang="zh-CN"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1682" name="Rectangle 2"/>
          <p:cNvSpPr>
            <a:spLocks noGrp="1"/>
          </p:cNvSpPr>
          <p:nvPr>
            <p:ph type="title"/>
          </p:nvPr>
        </p:nvSpPr>
        <p:spPr>
          <a:ln/>
        </p:spPr>
        <p:txBody>
          <a:bodyPr vert="horz" wrap="square" lIns="91440" tIns="45720" rIns="91440" bIns="45720" anchor="ctr"/>
          <a:p>
            <a:pPr eaLnBrk="1" hangingPunct="1"/>
            <a:r>
              <a:rPr lang="zh-CN" altLang="en-US" sz="3600" dirty="0"/>
              <a:t>数据库角色（续）</a:t>
            </a:r>
            <a:endParaRPr lang="zh-CN" altLang="en-US" sz="3600" dirty="0"/>
          </a:p>
        </p:txBody>
      </p:sp>
      <p:sp>
        <p:nvSpPr>
          <p:cNvPr id="71683" name="Rectangle 3"/>
          <p:cNvSpPr>
            <a:spLocks noGrp="1"/>
          </p:cNvSpPr>
          <p:nvPr>
            <p:ph type="body"/>
          </p:nvPr>
        </p:nvSpPr>
        <p:spPr>
          <a:xfrm>
            <a:off x="468313" y="1268413"/>
            <a:ext cx="8229600" cy="4856162"/>
          </a:xfrm>
          <a:ln/>
        </p:spPr>
        <p:txBody>
          <a:bodyPr vert="horz" wrap="square" lIns="91440" tIns="45720" rIns="91440" bIns="45720" anchor="t"/>
          <a:p>
            <a:pPr eaLnBrk="1" hangingPunct="1">
              <a:lnSpc>
                <a:spcPct val="120000"/>
              </a:lnSpc>
              <a:buNone/>
            </a:pPr>
            <a:r>
              <a:rPr lang="en-US" altLang="zh-CN" dirty="0"/>
              <a:t>1.</a:t>
            </a:r>
            <a:r>
              <a:rPr lang="zh-CN" altLang="en-US" dirty="0"/>
              <a:t>角色的创建</a:t>
            </a:r>
            <a:endParaRPr lang="zh-CN" altLang="en-US" dirty="0"/>
          </a:p>
          <a:p>
            <a:pPr lvl="1" eaLnBrk="1" hangingPunct="1">
              <a:lnSpc>
                <a:spcPct val="120000"/>
              </a:lnSpc>
              <a:buNone/>
            </a:pPr>
            <a:r>
              <a:rPr lang="en-US" altLang="zh-CN" sz="2800" dirty="0"/>
              <a:t>CREATE  ROLE  &lt;</a:t>
            </a:r>
            <a:r>
              <a:rPr lang="zh-CN" altLang="en-US" sz="2800" dirty="0"/>
              <a:t>角色名</a:t>
            </a:r>
            <a:r>
              <a:rPr lang="en-US" altLang="zh-CN" sz="2800" dirty="0"/>
              <a:t>&gt; </a:t>
            </a:r>
            <a:endParaRPr lang="en-US" altLang="zh-CN" sz="2800" dirty="0"/>
          </a:p>
          <a:p>
            <a:pPr lvl="1" eaLnBrk="1" hangingPunct="1">
              <a:lnSpc>
                <a:spcPct val="120000"/>
              </a:lnSpc>
              <a:buNone/>
            </a:pPr>
            <a:endParaRPr lang="en-US" altLang="zh-CN" sz="2800" dirty="0"/>
          </a:p>
          <a:p>
            <a:pPr eaLnBrk="1" hangingPunct="1">
              <a:lnSpc>
                <a:spcPct val="120000"/>
              </a:lnSpc>
              <a:buNone/>
            </a:pPr>
            <a:r>
              <a:rPr lang="en-US" altLang="zh-CN" dirty="0"/>
              <a:t>2.</a:t>
            </a:r>
            <a:r>
              <a:rPr lang="zh-CN" altLang="en-US" dirty="0"/>
              <a:t>给角色授权 </a:t>
            </a:r>
            <a:endParaRPr lang="zh-CN" altLang="en-US" dirty="0"/>
          </a:p>
          <a:p>
            <a:pPr lvl="1" eaLnBrk="1" hangingPunct="1">
              <a:lnSpc>
                <a:spcPct val="120000"/>
              </a:lnSpc>
              <a:buNone/>
            </a:pPr>
            <a:r>
              <a:rPr lang="zh-CN" altLang="en-US" sz="2800" dirty="0"/>
              <a:t> </a:t>
            </a:r>
            <a:r>
              <a:rPr lang="en-US" altLang="zh-CN" sz="2800" dirty="0"/>
              <a:t>GRANT  &lt;</a:t>
            </a:r>
            <a:r>
              <a:rPr lang="zh-CN" altLang="en-US" sz="2800" dirty="0"/>
              <a:t>权限</a:t>
            </a:r>
            <a:r>
              <a:rPr lang="en-US" altLang="zh-CN" sz="2800" dirty="0"/>
              <a:t>&gt;[,&lt;</a:t>
            </a:r>
            <a:r>
              <a:rPr lang="zh-CN" altLang="en-US" sz="2800" dirty="0"/>
              <a:t>权限</a:t>
            </a:r>
            <a:r>
              <a:rPr lang="en-US" altLang="zh-CN" sz="2800" dirty="0"/>
              <a:t>&gt;]… </a:t>
            </a:r>
            <a:endParaRPr lang="en-US" altLang="zh-CN" sz="2800" dirty="0"/>
          </a:p>
          <a:p>
            <a:pPr lvl="1" eaLnBrk="1" hangingPunct="1">
              <a:lnSpc>
                <a:spcPct val="120000"/>
              </a:lnSpc>
              <a:buNone/>
            </a:pPr>
            <a:r>
              <a:rPr lang="en-US" altLang="zh-CN" sz="2800" dirty="0"/>
              <a:t> ON &lt;</a:t>
            </a:r>
            <a:r>
              <a:rPr lang="zh-CN" altLang="en-US" sz="2800" dirty="0"/>
              <a:t>对象类型</a:t>
            </a:r>
            <a:r>
              <a:rPr lang="en-US" altLang="zh-CN" sz="2800" dirty="0"/>
              <a:t>&gt;</a:t>
            </a:r>
            <a:r>
              <a:rPr lang="zh-CN" altLang="en-US" sz="2800" dirty="0"/>
              <a:t>对象名  </a:t>
            </a:r>
            <a:endParaRPr lang="zh-CN" altLang="en-US" sz="2800" dirty="0"/>
          </a:p>
          <a:p>
            <a:pPr lvl="1" eaLnBrk="1" hangingPunct="1">
              <a:lnSpc>
                <a:spcPct val="120000"/>
              </a:lnSpc>
              <a:buNone/>
            </a:pPr>
            <a:r>
              <a:rPr lang="zh-CN" altLang="en-US" sz="2800" dirty="0"/>
              <a:t> </a:t>
            </a:r>
            <a:r>
              <a:rPr lang="en-US" altLang="zh-CN" sz="2800" dirty="0"/>
              <a:t>TO &lt;</a:t>
            </a:r>
            <a:r>
              <a:rPr lang="zh-CN" altLang="en-US" sz="2800" dirty="0"/>
              <a:t>角色</a:t>
            </a:r>
            <a:r>
              <a:rPr lang="en-US" altLang="zh-CN" sz="2800" dirty="0"/>
              <a:t>&gt;[,&lt;</a:t>
            </a:r>
            <a:r>
              <a:rPr lang="zh-CN" altLang="en-US" sz="2800" dirty="0"/>
              <a:t>角色</a:t>
            </a:r>
            <a:r>
              <a:rPr lang="en-US" altLang="zh-CN" sz="2800" dirty="0"/>
              <a:t>&gt;]…</a:t>
            </a:r>
            <a:endParaRPr lang="en-US" altLang="zh-CN" sz="2800" dirty="0"/>
          </a:p>
          <a:p>
            <a:pPr lvl="1" eaLnBrk="1" hangingPunct="1">
              <a:lnSpc>
                <a:spcPct val="120000"/>
              </a:lnSpc>
              <a:buNone/>
            </a:pPr>
            <a:endParaRPr lang="en-US" altLang="zh-CN" sz="2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2706" name="Rectangle 2"/>
          <p:cNvSpPr>
            <a:spLocks noGrp="1"/>
          </p:cNvSpPr>
          <p:nvPr>
            <p:ph type="title"/>
          </p:nvPr>
        </p:nvSpPr>
        <p:spPr>
          <a:ln/>
        </p:spPr>
        <p:txBody>
          <a:bodyPr vert="horz" wrap="square" lIns="91440" tIns="45720" rIns="91440" bIns="45720" anchor="ctr"/>
          <a:p>
            <a:pPr eaLnBrk="1" hangingPunct="1"/>
            <a:r>
              <a:rPr lang="zh-CN" altLang="en-US" sz="3600" dirty="0"/>
              <a:t>数据库角色（续）</a:t>
            </a:r>
            <a:endParaRPr lang="zh-CN" altLang="en-US" sz="3600" dirty="0"/>
          </a:p>
        </p:txBody>
      </p:sp>
      <p:sp>
        <p:nvSpPr>
          <p:cNvPr id="72707" name="Rectangle 3"/>
          <p:cNvSpPr>
            <a:spLocks noGrp="1"/>
          </p:cNvSpPr>
          <p:nvPr>
            <p:ph type="body"/>
          </p:nvPr>
        </p:nvSpPr>
        <p:spPr>
          <a:xfrm>
            <a:off x="457200" y="1052513"/>
            <a:ext cx="8229600" cy="5184775"/>
          </a:xfrm>
          <a:ln/>
        </p:spPr>
        <p:txBody>
          <a:bodyPr vert="horz" wrap="square" lIns="91440" tIns="45720" rIns="91440" bIns="45720" anchor="t"/>
          <a:p>
            <a:pPr eaLnBrk="1" hangingPunct="1">
              <a:buNone/>
            </a:pPr>
            <a:r>
              <a:rPr lang="en-US" altLang="zh-CN" dirty="0"/>
              <a:t>3.</a:t>
            </a:r>
            <a:r>
              <a:rPr lang="zh-CN" altLang="en-US" dirty="0"/>
              <a:t>将一个角色授予其他的角色或用户</a:t>
            </a:r>
            <a:endParaRPr lang="zh-CN" altLang="en-US" dirty="0"/>
          </a:p>
          <a:p>
            <a:pPr lvl="1" eaLnBrk="1" hangingPunct="1">
              <a:buNone/>
            </a:pPr>
            <a:r>
              <a:rPr lang="en-US" altLang="zh-CN" dirty="0"/>
              <a:t>GRANT  &lt;</a:t>
            </a:r>
            <a:r>
              <a:rPr lang="zh-CN" altLang="en-US" dirty="0"/>
              <a:t>角色</a:t>
            </a:r>
            <a:r>
              <a:rPr lang="en-US" altLang="zh-CN" dirty="0"/>
              <a:t>1&gt;[,&lt;</a:t>
            </a:r>
            <a:r>
              <a:rPr lang="zh-CN" altLang="en-US" dirty="0"/>
              <a:t>角色</a:t>
            </a:r>
            <a:r>
              <a:rPr lang="en-US" altLang="zh-CN" dirty="0"/>
              <a:t>2&gt;]…</a:t>
            </a:r>
            <a:endParaRPr lang="en-US" altLang="zh-CN" dirty="0"/>
          </a:p>
          <a:p>
            <a:pPr lvl="1" eaLnBrk="1" hangingPunct="1">
              <a:buNone/>
            </a:pPr>
            <a:r>
              <a:rPr lang="en-US" altLang="zh-CN" dirty="0"/>
              <a:t>TO  &lt;</a:t>
            </a:r>
            <a:r>
              <a:rPr lang="zh-CN" altLang="en-US" dirty="0"/>
              <a:t>角色</a:t>
            </a:r>
            <a:r>
              <a:rPr lang="en-US" altLang="zh-CN" dirty="0"/>
              <a:t>3&gt;[,&lt;</a:t>
            </a:r>
            <a:r>
              <a:rPr lang="zh-CN" altLang="en-US" dirty="0"/>
              <a:t>用户</a:t>
            </a:r>
            <a:r>
              <a:rPr lang="en-US" altLang="zh-CN" dirty="0"/>
              <a:t>1&gt;]… </a:t>
            </a:r>
            <a:endParaRPr lang="en-US" altLang="zh-CN" dirty="0"/>
          </a:p>
          <a:p>
            <a:pPr lvl="1" eaLnBrk="1" hangingPunct="1">
              <a:buNone/>
            </a:pPr>
            <a:r>
              <a:rPr lang="en-US" altLang="zh-CN" dirty="0"/>
              <a:t>[WITH ADMIN OPTION]</a:t>
            </a:r>
            <a:endParaRPr lang="en-US" altLang="zh-CN" dirty="0"/>
          </a:p>
          <a:p>
            <a:pPr lvl="1" eaLnBrk="1" hangingPunct="1">
              <a:buNone/>
            </a:pPr>
            <a:endParaRPr lang="en-US" altLang="zh-CN" dirty="0"/>
          </a:p>
          <a:p>
            <a:pPr lvl="1"/>
            <a:r>
              <a:rPr lang="zh-CN" altLang="en-US" sz="2200" dirty="0"/>
              <a:t>该语句把角色授予某用户，或授予另一个角色</a:t>
            </a:r>
            <a:endParaRPr lang="zh-CN" altLang="en-US" sz="2200" dirty="0"/>
          </a:p>
          <a:p>
            <a:pPr lvl="1"/>
            <a:r>
              <a:rPr lang="zh-CN" altLang="en-US" sz="2200" dirty="0"/>
              <a:t>授予者是角色的创建者或拥有在这个角色上的</a:t>
            </a:r>
            <a:r>
              <a:rPr lang="en-US" altLang="zh-CN" sz="2200" dirty="0"/>
              <a:t>ADMIN OPTION</a:t>
            </a:r>
            <a:endParaRPr lang="en-US" altLang="zh-CN" sz="2200" dirty="0"/>
          </a:p>
          <a:p>
            <a:pPr lvl="1"/>
            <a:r>
              <a:rPr lang="zh-CN" altLang="en-US" sz="2200" dirty="0"/>
              <a:t>指定了</a:t>
            </a:r>
            <a:r>
              <a:rPr lang="en-US" altLang="zh-CN" sz="2200" dirty="0"/>
              <a:t>WITH ADMIN OPTION</a:t>
            </a:r>
            <a:r>
              <a:rPr lang="zh-CN" altLang="en-US" sz="2200" dirty="0"/>
              <a:t>则获得某种权限的角色或用户还可以把这种权限授予其他角色</a:t>
            </a:r>
            <a:endParaRPr lang="zh-CN" altLang="en-US" sz="2200" dirty="0"/>
          </a:p>
          <a:p>
            <a:pPr lvl="1">
              <a:buNone/>
            </a:pPr>
            <a:endParaRPr lang="en-US" altLang="zh-CN" sz="2200" dirty="0"/>
          </a:p>
          <a:p>
            <a:pPr lvl="1">
              <a:buNone/>
            </a:pPr>
            <a:r>
              <a:rPr lang="zh-CN" altLang="en-US" sz="2200" dirty="0"/>
              <a:t>一个角色的权限：直接授予这个角色的全部权限加上其他角色</a:t>
            </a:r>
            <a:endParaRPr lang="en-US" altLang="zh-CN" sz="2200" dirty="0"/>
          </a:p>
          <a:p>
            <a:pPr lvl="1">
              <a:buNone/>
            </a:pPr>
            <a:r>
              <a:rPr lang="zh-CN" altLang="en-US" sz="2200" dirty="0"/>
              <a:t>授予这个角色的全部权限</a:t>
            </a:r>
            <a:endParaRPr lang="zh-CN" altLang="en-US" sz="2200" dirty="0"/>
          </a:p>
          <a:p>
            <a:pPr lvl="1" eaLnBrk="1" hangingPunct="1">
              <a:buNone/>
            </a:pPr>
            <a:r>
              <a:rPr lang="zh-CN" altLang="en-US" dirty="0"/>
              <a:t> </a:t>
            </a:r>
            <a:endParaRPr lang="zh-CN" altLang="en-US" dirty="0"/>
          </a:p>
          <a:p>
            <a:pPr eaLnBrk="1" hangingPunct="1">
              <a:buNone/>
            </a:pP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55650" y="1196975"/>
            <a:ext cx="7993063" cy="46355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Tx/>
              <a:buSzPct val="100000"/>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4.</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角色权限的收回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REVOKE &lt;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权限</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权限</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ON &lt;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对象类型</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 &lt;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对象名</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FROM &lt;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角色</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&gt;[,&lt;</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角色</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30000"/>
              </a:lnSpc>
              <a:spcBef>
                <a:spcPct val="20000"/>
              </a:spcBef>
              <a:spcAft>
                <a:spcPct val="0"/>
              </a:spcAft>
              <a:buClrTx/>
              <a:buSzPct val="100000"/>
              <a:buFont typeface="Wingdings" panose="05000000000000000000" pitchFamily="2" charset="2"/>
              <a:buChar char="n"/>
              <a:defRPr/>
            </a:pPr>
            <a:r>
              <a:rPr kumimoji="0" lang="zh-CN" altLang="en-US" sz="2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用户可以回收角色的权限，从而修改角色拥有的权限</a:t>
            </a:r>
            <a:endParaRPr kumimoji="0" lang="zh-CN" altLang="en-US" sz="2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30000"/>
              </a:lnSpc>
              <a:spcBef>
                <a:spcPct val="20000"/>
              </a:spcBef>
              <a:spcAft>
                <a:spcPct val="0"/>
              </a:spcAft>
              <a:buClrTx/>
              <a:buSzPct val="100000"/>
              <a:buFont typeface="Wingdings" panose="05000000000000000000" pitchFamily="2" charset="2"/>
              <a:buChar char="n"/>
              <a:defRPr/>
            </a:pPr>
            <a:r>
              <a:rPr kumimoji="0" lang="en-US" altLang="zh-CN" sz="2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REVOKE</a:t>
            </a:r>
            <a:r>
              <a:rPr kumimoji="0" lang="zh-CN" altLang="en-US" sz="2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执行者是</a:t>
            </a:r>
            <a:endParaRPr kumimoji="0" lang="zh-CN" altLang="en-US" sz="22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914400" marR="0" lvl="2" indent="0" algn="l" defTabSz="914400" rtl="0" eaLnBrk="1" fontAlgn="base" latinLnBrk="0" hangingPunct="1">
              <a:lnSpc>
                <a:spcPct val="13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角色的创建者</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30000"/>
              </a:lnSpc>
              <a:spcBef>
                <a:spcPct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拥有在这个（些）角色上的</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ADMIN OPTION</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a:xfrm>
            <a:off x="2339975" y="115888"/>
            <a:ext cx="3890963" cy="64770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3600" b="1" i="0" u="none" strike="noStrike" kern="1200" cap="none" spc="0" normalizeH="0" baseline="0" noProof="0" dirty="0">
                <a:ln>
                  <a:noFill/>
                </a:ln>
                <a:solidFill>
                  <a:schemeClr val="bg1"/>
                </a:solidFill>
                <a:effectLst/>
                <a:uLnTx/>
                <a:uFillTx/>
                <a:latin typeface="+mj-lt"/>
                <a:ea typeface="+mj-ea"/>
                <a:cs typeface="+mj-cs"/>
              </a:rPr>
              <a:t>数据库角色（续）</a:t>
            </a:r>
            <a:endParaRPr kumimoji="0" lang="zh-CN" altLang="en-US" sz="36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4754" name="Rectangle 2"/>
          <p:cNvSpPr>
            <a:spLocks noGrp="1"/>
          </p:cNvSpPr>
          <p:nvPr>
            <p:ph type="title"/>
          </p:nvPr>
        </p:nvSpPr>
        <p:spPr>
          <a:ln/>
        </p:spPr>
        <p:txBody>
          <a:bodyPr vert="horz" wrap="square" lIns="91440" tIns="45720" rIns="91440" bIns="45720" anchor="ctr"/>
          <a:p>
            <a:pPr eaLnBrk="1" hangingPunct="1"/>
            <a:r>
              <a:rPr lang="en-US" altLang="zh-CN" sz="3600" dirty="0"/>
              <a:t>4.2  </a:t>
            </a:r>
            <a:r>
              <a:rPr lang="zh-CN" altLang="en-US" sz="3600" dirty="0"/>
              <a:t>数据库安全性控制</a:t>
            </a:r>
            <a:endParaRPr lang="zh-CN" altLang="en-US" sz="3600" dirty="0"/>
          </a:p>
        </p:txBody>
      </p:sp>
      <p:sp>
        <p:nvSpPr>
          <p:cNvPr id="74755" name="Rectangle 3"/>
          <p:cNvSpPr>
            <a:spLocks noGrp="1"/>
          </p:cNvSpPr>
          <p:nvPr>
            <p:ph type="body"/>
          </p:nvPr>
        </p:nvSpPr>
        <p:spPr>
          <a:xfrm>
            <a:off x="842963" y="981075"/>
            <a:ext cx="7186612" cy="4495800"/>
          </a:xfrm>
          <a:ln/>
        </p:spPr>
        <p:txBody>
          <a:bodyPr vert="horz" wrap="square" lIns="91440" tIns="45720" rIns="91440" bIns="45720" anchor="t"/>
          <a:p>
            <a:pPr eaLnBrk="1" hangingPunct="1">
              <a:lnSpc>
                <a:spcPct val="160000"/>
              </a:lnSpc>
              <a:buNone/>
            </a:pPr>
            <a:r>
              <a:rPr lang="en-US" altLang="zh-CN" dirty="0"/>
              <a:t>4.2.1 </a:t>
            </a:r>
            <a:r>
              <a:rPr lang="zh-CN" altLang="en-US" dirty="0"/>
              <a:t>用户标识与鉴别</a:t>
            </a:r>
            <a:endParaRPr lang="zh-CN" altLang="en-US" dirty="0"/>
          </a:p>
          <a:p>
            <a:pPr eaLnBrk="1" hangingPunct="1">
              <a:lnSpc>
                <a:spcPct val="160000"/>
              </a:lnSpc>
              <a:buNone/>
            </a:pPr>
            <a:r>
              <a:rPr lang="en-US" altLang="zh-CN" dirty="0"/>
              <a:t>4.2.2 </a:t>
            </a:r>
            <a:r>
              <a:rPr lang="zh-CN" altLang="en-US" dirty="0"/>
              <a:t>存取控制</a:t>
            </a:r>
            <a:endParaRPr lang="zh-CN" altLang="en-US" dirty="0"/>
          </a:p>
          <a:p>
            <a:pPr eaLnBrk="1" hangingPunct="1">
              <a:lnSpc>
                <a:spcPct val="160000"/>
              </a:lnSpc>
              <a:buNone/>
            </a:pPr>
            <a:r>
              <a:rPr lang="en-US" altLang="zh-CN" dirty="0"/>
              <a:t>4.2.3 </a:t>
            </a:r>
            <a:r>
              <a:rPr lang="zh-CN" altLang="en-US" dirty="0"/>
              <a:t>自主存取控制方法</a:t>
            </a:r>
            <a:endParaRPr lang="zh-CN" altLang="en-US" dirty="0"/>
          </a:p>
          <a:p>
            <a:pPr eaLnBrk="1" hangingPunct="1">
              <a:lnSpc>
                <a:spcPct val="160000"/>
              </a:lnSpc>
              <a:buNone/>
            </a:pPr>
            <a:r>
              <a:rPr lang="en-US" altLang="zh-CN" dirty="0"/>
              <a:t>4.2.4 </a:t>
            </a:r>
            <a:r>
              <a:rPr lang="zh-CN" altLang="en-US" dirty="0"/>
              <a:t>授权与回收</a:t>
            </a:r>
            <a:endParaRPr lang="zh-CN" altLang="en-US" dirty="0"/>
          </a:p>
          <a:p>
            <a:pPr eaLnBrk="1" hangingPunct="1">
              <a:lnSpc>
                <a:spcPct val="160000"/>
              </a:lnSpc>
              <a:buNone/>
            </a:pPr>
            <a:r>
              <a:rPr lang="en-US" altLang="zh-CN" dirty="0"/>
              <a:t>4.2.5 </a:t>
            </a:r>
            <a:r>
              <a:rPr lang="zh-CN" altLang="en-US" dirty="0"/>
              <a:t>数据库角色</a:t>
            </a:r>
            <a:endParaRPr lang="zh-CN" altLang="en-US" dirty="0"/>
          </a:p>
          <a:p>
            <a:pPr eaLnBrk="1" hangingPunct="1">
              <a:lnSpc>
                <a:spcPct val="160000"/>
              </a:lnSpc>
              <a:buNone/>
            </a:pPr>
            <a:r>
              <a:rPr lang="en-US" altLang="zh-CN" dirty="0">
                <a:solidFill>
                  <a:srgbClr val="00B050"/>
                </a:solidFill>
              </a:rPr>
              <a:t>4.2.6 </a:t>
            </a:r>
            <a:r>
              <a:rPr lang="zh-CN" altLang="en-US" dirty="0">
                <a:solidFill>
                  <a:srgbClr val="00B050"/>
                </a:solidFill>
              </a:rPr>
              <a:t>强制存取控制方法</a:t>
            </a:r>
            <a:endParaRPr lang="zh-CN" altLang="en-US"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2"/>
          <p:cNvSpPr txBox="1"/>
          <p:nvPr/>
        </p:nvSpPr>
        <p:spPr bwMode="auto">
          <a:xfrm>
            <a:off x="457200" y="1098550"/>
            <a:ext cx="8229600" cy="4854575"/>
          </a:xfrm>
          <a:prstGeom prst="rect">
            <a:avLst/>
          </a:prstGeom>
          <a:noFill/>
          <a:ln w="9525">
            <a:noFill/>
            <a:miter lim="800000"/>
          </a:ln>
        </p:spPr>
        <p:txBody>
          <a:bodyPr/>
          <a:lstStyle/>
          <a:p>
            <a:pPr marL="342900" marR="0" indent="-342900" defTabSz="914400">
              <a:lnSpc>
                <a:spcPct val="150000"/>
              </a:lnSpc>
              <a:spcBef>
                <a:spcPct val="20000"/>
              </a:spcBef>
              <a:buClrTx/>
              <a:buSzPct val="100000"/>
              <a:buFont typeface="Arial" panose="020B0604020202020204" pitchFamily="34" charset="0"/>
              <a:buNone/>
              <a:defRPr/>
            </a:pPr>
            <a:r>
              <a:rPr kumimoji="0" lang="en-US" altLang="zh-CN" sz="2800" b="1" kern="0" cap="none" spc="0" normalizeH="0" baseline="0" noProof="0" dirty="0">
                <a:latin typeface="+mn-lt"/>
                <a:ea typeface="+mn-ea"/>
                <a:cs typeface="+mn-cs"/>
              </a:rPr>
              <a:t>2.</a:t>
            </a:r>
            <a:r>
              <a:rPr kumimoji="0" lang="zh-CN" altLang="en-US" sz="2800" b="1" kern="0" cap="none" spc="0" normalizeH="0" baseline="0" noProof="0" dirty="0">
                <a:latin typeface="+mn-lt"/>
                <a:ea typeface="+mn-ea"/>
                <a:cs typeface="+mn-cs"/>
              </a:rPr>
              <a:t>数据库中重要或敏感的数据被泄露</a:t>
            </a:r>
            <a:endParaRPr kumimoji="0" lang="en-US" altLang="zh-CN" sz="2800" b="1" kern="0" cap="none" spc="0" normalizeH="0" baseline="0" noProof="0" dirty="0">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黑客和敌对分子千方百计盗窃数据库中的重要数据，一些机密信息被暴露。</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数据库管理系统</a:t>
            </a:r>
            <a:r>
              <a:rPr kumimoji="0" lang="zh-CN" altLang="zh-CN" sz="2400" b="1" i="0" u="none" strike="noStrike" kern="0" cap="none" spc="0" normalizeH="0" baseline="0" noProof="0" dirty="0">
                <a:ln>
                  <a:noFill/>
                </a:ln>
                <a:solidFill>
                  <a:schemeClr val="tx1"/>
                </a:solidFill>
                <a:effectLst/>
                <a:uLnTx/>
                <a:uFillTx/>
                <a:latin typeface="+mn-lt"/>
                <a:ea typeface="+mn-ea"/>
                <a:cs typeface="+mn-cs"/>
              </a:rPr>
              <a:t>提供的主要技术有强制存取控制、数据加密存储和加密传输</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等。</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审计日志分析</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10242"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243" name="Rectangle 2"/>
          <p:cNvSpPr txBox="1"/>
          <p:nvPr/>
        </p:nvSpPr>
        <p:spPr>
          <a:xfrm>
            <a:off x="457200" y="-36512"/>
            <a:ext cx="8229600" cy="1135062"/>
          </a:xfrm>
          <a:prstGeom prst="rect">
            <a:avLst/>
          </a:prstGeom>
          <a:noFill/>
          <a:ln w="9525">
            <a:noFill/>
          </a:ln>
        </p:spPr>
        <p:txBody>
          <a:bodyPr anchor="ctr"/>
          <a:p>
            <a:pPr algn="ctr" defTabSz="914400"/>
            <a:r>
              <a:rPr lang="zh-CN" altLang="en-US" sz="3600" b="1" dirty="0">
                <a:solidFill>
                  <a:schemeClr val="bg1"/>
                </a:solidFill>
                <a:latin typeface="Arial" panose="020B0604020202020204" pitchFamily="34" charset="0"/>
                <a:ea typeface="宋体" panose="02010600030101010101" pitchFamily="2" charset="-122"/>
              </a:rPr>
              <a:t>数据库的不安全因素（续）</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5778" name="Rectangle 2"/>
          <p:cNvSpPr>
            <a:spLocks noGrp="1"/>
          </p:cNvSpPr>
          <p:nvPr>
            <p:ph type="title"/>
          </p:nvPr>
        </p:nvSpPr>
        <p:spPr>
          <a:ln/>
        </p:spPr>
        <p:txBody>
          <a:bodyPr vert="horz" wrap="square" lIns="91440" tIns="45720" rIns="91440" bIns="45720" anchor="ctr"/>
          <a:p>
            <a:pPr eaLnBrk="1" hangingPunct="1"/>
            <a:r>
              <a:rPr lang="zh-CN" altLang="en-US" sz="3600" dirty="0"/>
              <a:t>自主存取控制缺点</a:t>
            </a:r>
            <a:endParaRPr lang="zh-CN" altLang="en-US" sz="3600" dirty="0"/>
          </a:p>
        </p:txBody>
      </p:sp>
      <p:sp>
        <p:nvSpPr>
          <p:cNvPr id="75779" name="Rectangle 3"/>
          <p:cNvSpPr>
            <a:spLocks noGrp="1"/>
          </p:cNvSpPr>
          <p:nvPr>
            <p:ph type="body"/>
          </p:nvPr>
        </p:nvSpPr>
        <p:spPr>
          <a:xfrm>
            <a:off x="684213" y="1196975"/>
            <a:ext cx="7772400" cy="4443413"/>
          </a:xfrm>
          <a:ln/>
        </p:spPr>
        <p:txBody>
          <a:bodyPr vert="horz" wrap="square" lIns="91440" tIns="45720" rIns="91440" bIns="45720" anchor="t"/>
          <a:p>
            <a:pPr eaLnBrk="1" hangingPunct="1">
              <a:lnSpc>
                <a:spcPct val="160000"/>
              </a:lnSpc>
            </a:pPr>
            <a:r>
              <a:rPr lang="zh-CN" altLang="en-US" dirty="0"/>
              <a:t>可能存在数据的“无意泄露”</a:t>
            </a:r>
            <a:endParaRPr lang="zh-CN" altLang="en-US" dirty="0"/>
          </a:p>
          <a:p>
            <a:pPr eaLnBrk="1" hangingPunct="1">
              <a:lnSpc>
                <a:spcPct val="160000"/>
              </a:lnSpc>
            </a:pPr>
            <a:r>
              <a:rPr lang="zh-CN" altLang="en-US" dirty="0"/>
              <a:t>原因：这种机制仅仅通过对数据的存取权限来进行安全控制，而数据本身并无安全性标记</a:t>
            </a:r>
            <a:endParaRPr lang="zh-CN" altLang="en-US" dirty="0"/>
          </a:p>
          <a:p>
            <a:pPr eaLnBrk="1" hangingPunct="1">
              <a:lnSpc>
                <a:spcPct val="160000"/>
              </a:lnSpc>
            </a:pPr>
            <a:r>
              <a:rPr lang="zh-CN" altLang="en-US" dirty="0"/>
              <a:t>解决：对系统控制下的所有主客体实施强制存取控制策略</a:t>
            </a:r>
            <a:endParaRPr lang="zh-CN" altLang="en-US" dirty="0"/>
          </a:p>
          <a:p>
            <a:pPr lvl="2" eaLnBrk="1" hangingPunct="1">
              <a:spcBef>
                <a:spcPct val="60000"/>
              </a:spcBef>
              <a:buNone/>
            </a:pPr>
            <a:r>
              <a:rPr lang="zh-CN" altLang="en-US" sz="2400" dirty="0"/>
              <a:t>    </a:t>
            </a:r>
            <a:endParaRPr lang="zh-CN"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6802" name="Rectangle 2"/>
          <p:cNvSpPr>
            <a:spLocks noGrp="1"/>
          </p:cNvSpPr>
          <p:nvPr>
            <p:ph type="title"/>
          </p:nvPr>
        </p:nvSpPr>
        <p:spPr>
          <a:ln/>
        </p:spPr>
        <p:txBody>
          <a:bodyPr vert="horz" wrap="square" lIns="91440" tIns="45720" rIns="91440" bIns="45720" anchor="ctr"/>
          <a:p>
            <a:pPr eaLnBrk="1" hangingPunct="1"/>
            <a:r>
              <a:rPr lang="en-US" altLang="zh-CN" sz="3600" dirty="0"/>
              <a:t>4.2.6  </a:t>
            </a:r>
            <a:r>
              <a:rPr lang="zh-CN" altLang="en-US" sz="3600" dirty="0"/>
              <a:t>强制存取控制方法</a:t>
            </a:r>
            <a:endParaRPr lang="zh-CN" altLang="en-US" sz="3600" dirty="0"/>
          </a:p>
        </p:txBody>
      </p:sp>
      <p:sp>
        <p:nvSpPr>
          <p:cNvPr id="76803"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dirty="0"/>
              <a:t>强制存取控制（</a:t>
            </a:r>
            <a:r>
              <a:rPr lang="en-US" altLang="zh-CN" dirty="0"/>
              <a:t>MAC</a:t>
            </a:r>
            <a:r>
              <a:rPr lang="zh-CN" altLang="en-US" dirty="0"/>
              <a:t>）</a:t>
            </a:r>
            <a:endParaRPr lang="en-US" altLang="zh-CN" dirty="0"/>
          </a:p>
          <a:p>
            <a:pPr lvl="1" eaLnBrk="1" hangingPunct="1">
              <a:lnSpc>
                <a:spcPct val="130000"/>
              </a:lnSpc>
            </a:pPr>
            <a:r>
              <a:rPr lang="zh-CN" altLang="en-US" dirty="0"/>
              <a:t>保证更高程度的安全性</a:t>
            </a:r>
            <a:endParaRPr lang="zh-CN" altLang="en-US" dirty="0"/>
          </a:p>
          <a:p>
            <a:pPr lvl="1" eaLnBrk="1" hangingPunct="1">
              <a:lnSpc>
                <a:spcPct val="130000"/>
              </a:lnSpc>
              <a:spcBef>
                <a:spcPct val="50000"/>
              </a:spcBef>
            </a:pPr>
            <a:r>
              <a:rPr lang="zh-CN" altLang="en-US" dirty="0"/>
              <a:t>用户不能直接感知或进行控制</a:t>
            </a:r>
            <a:endParaRPr lang="zh-CN" altLang="en-US" dirty="0"/>
          </a:p>
          <a:p>
            <a:pPr lvl="1" eaLnBrk="1" hangingPunct="1">
              <a:lnSpc>
                <a:spcPct val="130000"/>
              </a:lnSpc>
              <a:spcBef>
                <a:spcPct val="50000"/>
              </a:spcBef>
            </a:pPr>
            <a:r>
              <a:rPr lang="zh-CN" altLang="en-US" dirty="0"/>
              <a:t>适用于对数据有严格而固定密级分类的部门</a:t>
            </a:r>
            <a:endParaRPr lang="zh-CN" altLang="en-US" dirty="0"/>
          </a:p>
          <a:p>
            <a:pPr lvl="2" eaLnBrk="1" hangingPunct="1">
              <a:lnSpc>
                <a:spcPct val="130000"/>
              </a:lnSpc>
              <a:buSzPct val="87000"/>
              <a:buFont typeface="Wingdings" panose="05000000000000000000" pitchFamily="2" charset="2"/>
              <a:buChar char="l"/>
            </a:pPr>
            <a:r>
              <a:rPr lang="zh-CN" altLang="en-US" sz="2200" dirty="0"/>
              <a:t> 军事部门</a:t>
            </a:r>
            <a:endParaRPr lang="zh-CN" altLang="en-US" sz="2200" dirty="0"/>
          </a:p>
          <a:p>
            <a:pPr lvl="2" eaLnBrk="1" hangingPunct="1">
              <a:lnSpc>
                <a:spcPct val="130000"/>
              </a:lnSpc>
              <a:buSzPct val="87000"/>
              <a:buFont typeface="Wingdings" panose="05000000000000000000" pitchFamily="2" charset="2"/>
              <a:buChar char="l"/>
            </a:pPr>
            <a:r>
              <a:rPr lang="zh-CN" altLang="en-US" sz="2200" dirty="0"/>
              <a:t> 政府部门</a:t>
            </a:r>
            <a:endParaRPr lang="zh-CN" alt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7826" name="Rectangle 2"/>
          <p:cNvSpPr>
            <a:spLocks noGrp="1"/>
          </p:cNvSpPr>
          <p:nvPr>
            <p:ph type="title"/>
          </p:nvPr>
        </p:nvSpPr>
        <p:spPr>
          <a:ln/>
        </p:spPr>
        <p:txBody>
          <a:bodyPr vert="horz" wrap="square" lIns="91440" tIns="45720" rIns="91440" bIns="45720" anchor="ctr"/>
          <a:p>
            <a:pPr eaLnBrk="1" hangingPunct="1"/>
            <a:r>
              <a:rPr lang="zh-CN" altLang="en-US" sz="3600" dirty="0"/>
              <a:t>强制存取控制方法（续）</a:t>
            </a:r>
            <a:endParaRPr lang="zh-CN" altLang="en-US" sz="3600" dirty="0"/>
          </a:p>
        </p:txBody>
      </p:sp>
      <p:sp>
        <p:nvSpPr>
          <p:cNvPr id="74756" name="Rectangle 3"/>
          <p:cNvSpPr>
            <a:spLocks noGrp="1" noChangeArrowheads="1"/>
          </p:cNvSpPr>
          <p:nvPr>
            <p:ph type="body" idx="1"/>
          </p:nvPr>
        </p:nvSpPr>
        <p:spPr>
          <a:xfrm>
            <a:off x="457200" y="1196975"/>
            <a:ext cx="8229600" cy="4854575"/>
          </a:xfrm>
        </p:spPr>
        <p:txBody>
          <a:bodyPr vert="horz" wrap="square" lIns="91440" tIns="45720" rIns="91440" bIns="45720" numCol="1" anchor="t" anchorCtr="0" compatLnSpc="1"/>
          <a:lstStyle/>
          <a:p>
            <a:pPr marL="342900" marR="0" lvl="1"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rPr>
              <a:t>在强制存取控制中，数据库管理系统所管理的全部实体被分为主体和客体两大类</a:t>
            </a:r>
            <a:endParaRPr kumimoji="0" lang="en-US" altLang="zh-CN" sz="2800" b="1" i="0" u="none" strike="noStrike" kern="0" cap="none" spc="0" normalizeH="0" baseline="0" noProof="0" dirty="0" smtClean="0">
              <a:ln>
                <a:noFill/>
              </a:ln>
              <a:solidFill>
                <a:srgbClr val="FF66FF"/>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FF00FF"/>
                </a:solidFill>
                <a:effectLst/>
                <a:uLnTx/>
                <a:uFillTx/>
                <a:latin typeface="+mn-lt"/>
                <a:ea typeface="+mn-ea"/>
                <a:cs typeface="+mn-cs"/>
              </a:rPr>
              <a:t>主体</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是系统中的活动实体</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Pct val="8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 数据库管理系统所管理的实际用户</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Pct val="8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 代表用户的各进程</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Tx/>
              <a:buSzPct val="100000"/>
              <a:buFont typeface="Wingdings" panose="05000000000000000000" pitchFamily="2" charset="2"/>
              <a:buNone/>
              <a:defRPr/>
            </a:pP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FF00FF"/>
                </a:solidFill>
                <a:effectLst/>
                <a:uLnTx/>
                <a:uFillTx/>
                <a:latin typeface="+mn-lt"/>
                <a:ea typeface="+mn-ea"/>
                <a:cs typeface="+mn-cs"/>
              </a:rPr>
              <a:t>客体</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是系统中的被动实体，受主体操纵</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Pct val="8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 文件、基本表、索引、视图</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8850" name="Rectangle 2"/>
          <p:cNvSpPr>
            <a:spLocks noGrp="1"/>
          </p:cNvSpPr>
          <p:nvPr>
            <p:ph type="title"/>
          </p:nvPr>
        </p:nvSpPr>
        <p:spPr>
          <a:ln/>
        </p:spPr>
        <p:txBody>
          <a:bodyPr vert="horz" wrap="square" lIns="91440" tIns="45720" rIns="91440" bIns="45720" anchor="ctr"/>
          <a:p>
            <a:pPr eaLnBrk="1" hangingPunct="1"/>
            <a:r>
              <a:rPr lang="zh-CN" altLang="en-US" sz="3600" dirty="0"/>
              <a:t>强制存取控制方法（续）</a:t>
            </a:r>
            <a:endParaRPr lang="zh-CN" altLang="en-US" sz="3600" dirty="0"/>
          </a:p>
        </p:txBody>
      </p:sp>
      <p:sp>
        <p:nvSpPr>
          <p:cNvPr id="78851" name="Rectangle 3"/>
          <p:cNvSpPr>
            <a:spLocks noGrp="1"/>
          </p:cNvSpPr>
          <p:nvPr>
            <p:ph type="body"/>
          </p:nvPr>
        </p:nvSpPr>
        <p:spPr>
          <a:xfrm>
            <a:off x="457200" y="1098550"/>
            <a:ext cx="8229600" cy="5095875"/>
          </a:xfrm>
          <a:ln/>
        </p:spPr>
        <p:txBody>
          <a:bodyPr vert="horz" wrap="square" lIns="91440" tIns="45720" rIns="91440" bIns="45720" anchor="t"/>
          <a:p>
            <a:pPr eaLnBrk="1" hangingPunct="1">
              <a:lnSpc>
                <a:spcPct val="120000"/>
              </a:lnSpc>
              <a:spcBef>
                <a:spcPct val="0"/>
              </a:spcBef>
            </a:pPr>
            <a:r>
              <a:rPr lang="zh-CN" altLang="en-US" sz="2400" dirty="0"/>
              <a:t>敏感度标记（</a:t>
            </a:r>
            <a:r>
              <a:rPr lang="en-US" altLang="zh-CN" sz="2400" dirty="0"/>
              <a:t>Label</a:t>
            </a:r>
            <a:r>
              <a:rPr lang="zh-CN" altLang="en-US" sz="2400" dirty="0"/>
              <a:t>）</a:t>
            </a:r>
            <a:endParaRPr lang="zh-CN" altLang="en-US" sz="2400" dirty="0"/>
          </a:p>
          <a:p>
            <a:pPr lvl="1" eaLnBrk="1" hangingPunct="1">
              <a:lnSpc>
                <a:spcPct val="120000"/>
              </a:lnSpc>
              <a:spcBef>
                <a:spcPct val="0"/>
              </a:spcBef>
            </a:pPr>
            <a:r>
              <a:rPr lang="zh-CN" altLang="en-US" sz="2200" dirty="0"/>
              <a:t> 对于主体和客体，</a:t>
            </a:r>
            <a:r>
              <a:rPr lang="en-US" altLang="zh-CN" sz="2200" dirty="0"/>
              <a:t>DBMS</a:t>
            </a:r>
            <a:r>
              <a:rPr lang="zh-CN" altLang="en-US" sz="2200" dirty="0"/>
              <a:t>为它们每个实例（值）指派一个敏感度标记（</a:t>
            </a:r>
            <a:r>
              <a:rPr lang="en-US" altLang="zh-CN" sz="2200" dirty="0"/>
              <a:t>Label</a:t>
            </a:r>
            <a:r>
              <a:rPr lang="zh-CN" altLang="en-US" sz="2200" dirty="0"/>
              <a:t>）</a:t>
            </a:r>
            <a:endParaRPr lang="zh-CN" altLang="en-US" sz="2200" dirty="0"/>
          </a:p>
          <a:p>
            <a:pPr lvl="1" eaLnBrk="1" hangingPunct="1">
              <a:lnSpc>
                <a:spcPct val="120000"/>
              </a:lnSpc>
              <a:spcBef>
                <a:spcPct val="0"/>
              </a:spcBef>
            </a:pPr>
            <a:r>
              <a:rPr lang="zh-CN" altLang="en-US" sz="2200" dirty="0"/>
              <a:t> 敏感度标记分成若干级别</a:t>
            </a:r>
            <a:endParaRPr lang="zh-CN" altLang="en-US" sz="2200" dirty="0"/>
          </a:p>
          <a:p>
            <a:pPr lvl="2" eaLnBrk="1" hangingPunct="1">
              <a:lnSpc>
                <a:spcPct val="120000"/>
              </a:lnSpc>
              <a:spcBef>
                <a:spcPct val="0"/>
              </a:spcBef>
              <a:buSzPct val="87000"/>
              <a:buFont typeface="Wingdings" panose="05000000000000000000" pitchFamily="2" charset="2"/>
              <a:buChar char="l"/>
            </a:pPr>
            <a:r>
              <a:rPr lang="zh-CN" altLang="en-US" sz="2200" dirty="0"/>
              <a:t>绝密（</a:t>
            </a:r>
            <a:r>
              <a:rPr lang="en-US" altLang="zh-CN" sz="2200" dirty="0"/>
              <a:t>Top Secret</a:t>
            </a:r>
            <a:r>
              <a:rPr lang="zh-CN" altLang="en-US" sz="2200" dirty="0"/>
              <a:t>，</a:t>
            </a:r>
            <a:r>
              <a:rPr lang="en-US" altLang="zh-CN" sz="2200" dirty="0"/>
              <a:t>TS</a:t>
            </a:r>
            <a:r>
              <a:rPr lang="zh-CN" altLang="en-US" sz="2200" dirty="0"/>
              <a:t>）</a:t>
            </a:r>
            <a:endParaRPr lang="zh-CN" altLang="en-US" sz="2200" dirty="0"/>
          </a:p>
          <a:p>
            <a:pPr lvl="2" eaLnBrk="1" hangingPunct="1">
              <a:lnSpc>
                <a:spcPct val="120000"/>
              </a:lnSpc>
              <a:spcBef>
                <a:spcPct val="0"/>
              </a:spcBef>
              <a:buSzPct val="87000"/>
              <a:buFont typeface="Wingdings" panose="05000000000000000000" pitchFamily="2" charset="2"/>
              <a:buChar char="l"/>
            </a:pPr>
            <a:r>
              <a:rPr lang="zh-CN" altLang="en-US" sz="2200" dirty="0"/>
              <a:t>机密（</a:t>
            </a:r>
            <a:r>
              <a:rPr lang="en-US" altLang="zh-CN" sz="2200" dirty="0"/>
              <a:t>Secret</a:t>
            </a:r>
            <a:r>
              <a:rPr lang="zh-CN" altLang="en-US" sz="2200" dirty="0"/>
              <a:t>，</a:t>
            </a:r>
            <a:r>
              <a:rPr lang="en-US" altLang="zh-CN" sz="2200" dirty="0"/>
              <a:t>S</a:t>
            </a:r>
            <a:r>
              <a:rPr lang="zh-CN" altLang="en-US" sz="2200" dirty="0"/>
              <a:t>）</a:t>
            </a:r>
            <a:endParaRPr lang="zh-CN" altLang="en-US" sz="2200" dirty="0"/>
          </a:p>
          <a:p>
            <a:pPr lvl="2" eaLnBrk="1" hangingPunct="1">
              <a:lnSpc>
                <a:spcPct val="120000"/>
              </a:lnSpc>
              <a:spcBef>
                <a:spcPct val="0"/>
              </a:spcBef>
              <a:buSzPct val="87000"/>
              <a:buFont typeface="Wingdings" panose="05000000000000000000" pitchFamily="2" charset="2"/>
              <a:buChar char="l"/>
            </a:pPr>
            <a:r>
              <a:rPr lang="zh-CN" altLang="en-US" sz="2200" dirty="0"/>
              <a:t>可信（</a:t>
            </a:r>
            <a:r>
              <a:rPr lang="en-US" altLang="zh-CN" sz="2200" dirty="0"/>
              <a:t>Confidential</a:t>
            </a:r>
            <a:r>
              <a:rPr lang="zh-CN" altLang="en-US" sz="2200" dirty="0"/>
              <a:t>，</a:t>
            </a:r>
            <a:r>
              <a:rPr lang="en-US" altLang="zh-CN" sz="2200" dirty="0"/>
              <a:t>C</a:t>
            </a:r>
            <a:r>
              <a:rPr lang="zh-CN" altLang="en-US" sz="2200" dirty="0"/>
              <a:t>）</a:t>
            </a:r>
            <a:endParaRPr lang="zh-CN" altLang="en-US" sz="2200" dirty="0"/>
          </a:p>
          <a:p>
            <a:pPr lvl="2" eaLnBrk="1" hangingPunct="1">
              <a:lnSpc>
                <a:spcPct val="120000"/>
              </a:lnSpc>
              <a:spcBef>
                <a:spcPct val="0"/>
              </a:spcBef>
              <a:buSzPct val="87000"/>
              <a:buFont typeface="Wingdings" panose="05000000000000000000" pitchFamily="2" charset="2"/>
              <a:buChar char="l"/>
            </a:pPr>
            <a:r>
              <a:rPr lang="zh-CN" altLang="en-US" sz="2200" dirty="0"/>
              <a:t>公开（</a:t>
            </a:r>
            <a:r>
              <a:rPr lang="en-US" altLang="zh-CN" sz="2200" dirty="0"/>
              <a:t>Public</a:t>
            </a:r>
            <a:r>
              <a:rPr lang="zh-CN" altLang="en-US" sz="2200" dirty="0"/>
              <a:t>，</a:t>
            </a:r>
            <a:r>
              <a:rPr lang="en-US" altLang="zh-CN" sz="2200" dirty="0"/>
              <a:t>P</a:t>
            </a:r>
            <a:r>
              <a:rPr lang="zh-CN" altLang="en-US" sz="2200" dirty="0"/>
              <a:t>）</a:t>
            </a:r>
            <a:endParaRPr lang="en-US" altLang="zh-CN" sz="2200" dirty="0"/>
          </a:p>
          <a:p>
            <a:pPr lvl="2" eaLnBrk="1" hangingPunct="1">
              <a:lnSpc>
                <a:spcPct val="120000"/>
              </a:lnSpc>
              <a:spcBef>
                <a:spcPct val="0"/>
              </a:spcBef>
              <a:buSzPct val="87000"/>
              <a:buFont typeface="Wingdings" panose="05000000000000000000" pitchFamily="2" charset="2"/>
              <a:buChar char="l"/>
            </a:pPr>
            <a:r>
              <a:rPr lang="en-US" altLang="zh-CN" sz="2200" dirty="0"/>
              <a:t>TS&gt;=S&gt;=C&gt;=P</a:t>
            </a:r>
            <a:endParaRPr lang="zh-CN" altLang="en-US" sz="2200" dirty="0"/>
          </a:p>
          <a:p>
            <a:pPr eaLnBrk="1" hangingPunct="1">
              <a:lnSpc>
                <a:spcPct val="120000"/>
              </a:lnSpc>
              <a:spcBef>
                <a:spcPct val="0"/>
              </a:spcBef>
            </a:pPr>
            <a:r>
              <a:rPr lang="zh-CN" altLang="en-US" sz="2400" dirty="0"/>
              <a:t>主体的敏感度标记称为许可证级别（</a:t>
            </a:r>
            <a:r>
              <a:rPr lang="en-US" altLang="zh-CN" sz="2400" dirty="0"/>
              <a:t>Clearance Level</a:t>
            </a:r>
            <a:r>
              <a:rPr lang="zh-CN" altLang="en-US" sz="2400" dirty="0"/>
              <a:t>）</a:t>
            </a:r>
            <a:endParaRPr lang="zh-CN" altLang="en-US" sz="2400" dirty="0"/>
          </a:p>
          <a:p>
            <a:pPr eaLnBrk="1" hangingPunct="1">
              <a:lnSpc>
                <a:spcPct val="120000"/>
              </a:lnSpc>
              <a:spcBef>
                <a:spcPct val="0"/>
              </a:spcBef>
            </a:pPr>
            <a:r>
              <a:rPr lang="zh-CN" altLang="en-US" sz="2400" dirty="0"/>
              <a:t>客体的敏感度标记称为密级（</a:t>
            </a:r>
            <a:r>
              <a:rPr lang="en-US" altLang="zh-CN" sz="2400" dirty="0"/>
              <a:t>Classification Level</a:t>
            </a:r>
            <a:r>
              <a:rPr lang="zh-CN" altLang="en-US" sz="2400" dirty="0"/>
              <a:t>）</a:t>
            </a:r>
            <a:endParaRPr lang="en-US"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79874" name="Rectangle 2"/>
          <p:cNvSpPr>
            <a:spLocks noGrp="1"/>
          </p:cNvSpPr>
          <p:nvPr>
            <p:ph type="title"/>
          </p:nvPr>
        </p:nvSpPr>
        <p:spPr>
          <a:ln/>
        </p:spPr>
        <p:txBody>
          <a:bodyPr vert="horz" wrap="square" lIns="91440" tIns="45720" rIns="91440" bIns="45720" anchor="ctr"/>
          <a:p>
            <a:pPr eaLnBrk="1" hangingPunct="1"/>
            <a:r>
              <a:rPr lang="zh-CN" altLang="en-US" sz="3600" dirty="0"/>
              <a:t>强制存取控制方法（续）</a:t>
            </a:r>
            <a:endParaRPr lang="zh-CN" altLang="en-US" sz="3600" dirty="0"/>
          </a:p>
        </p:txBody>
      </p:sp>
      <p:sp>
        <p:nvSpPr>
          <p:cNvPr id="79875" name="Rectangle 3"/>
          <p:cNvSpPr>
            <a:spLocks noGrp="1"/>
          </p:cNvSpPr>
          <p:nvPr>
            <p:ph type="body"/>
          </p:nvPr>
        </p:nvSpPr>
        <p:spPr>
          <a:xfrm>
            <a:off x="457200" y="1268413"/>
            <a:ext cx="8229600" cy="4854575"/>
          </a:xfrm>
          <a:ln/>
        </p:spPr>
        <p:txBody>
          <a:bodyPr vert="horz" wrap="square" lIns="91440" tIns="45720" rIns="91440" bIns="45720" anchor="t"/>
          <a:p>
            <a:pPr eaLnBrk="1" hangingPunct="1">
              <a:lnSpc>
                <a:spcPct val="110000"/>
              </a:lnSpc>
            </a:pPr>
            <a:r>
              <a:rPr lang="en-US" altLang="zh-CN" dirty="0"/>
              <a:t> </a:t>
            </a:r>
            <a:r>
              <a:rPr lang="zh-CN" altLang="en-US" dirty="0"/>
              <a:t>强制存取控制规则</a:t>
            </a:r>
            <a:endParaRPr lang="zh-CN" altLang="en-US" dirty="0"/>
          </a:p>
          <a:p>
            <a:pPr lvl="1" eaLnBrk="1" hangingPunct="1">
              <a:lnSpc>
                <a:spcPct val="110000"/>
              </a:lnSpc>
              <a:spcBef>
                <a:spcPct val="60000"/>
              </a:spcBef>
              <a:buNone/>
            </a:pPr>
            <a:r>
              <a:rPr lang="zh-CN" altLang="en-US" dirty="0"/>
              <a:t> （</a:t>
            </a:r>
            <a:r>
              <a:rPr lang="en-US" altLang="zh-CN" dirty="0"/>
              <a:t>1</a:t>
            </a:r>
            <a:r>
              <a:rPr lang="zh-CN" altLang="en-US" dirty="0"/>
              <a:t>）仅当主体的许可证级别</a:t>
            </a:r>
            <a:r>
              <a:rPr lang="zh-CN" altLang="en-US" dirty="0">
                <a:solidFill>
                  <a:srgbClr val="FF00FF"/>
                </a:solidFill>
              </a:rPr>
              <a:t>大于或等于</a:t>
            </a:r>
            <a:r>
              <a:rPr lang="zh-CN" altLang="en-US" dirty="0"/>
              <a:t>客体的密级时，该主体才能</a:t>
            </a:r>
            <a:r>
              <a:rPr lang="zh-CN" altLang="en-US" dirty="0">
                <a:solidFill>
                  <a:srgbClr val="FF00FF"/>
                </a:solidFill>
              </a:rPr>
              <a:t>读</a:t>
            </a:r>
            <a:r>
              <a:rPr lang="zh-CN" altLang="en-US" dirty="0"/>
              <a:t>取相应的客体</a:t>
            </a:r>
            <a:endParaRPr lang="zh-CN" altLang="en-US" dirty="0"/>
          </a:p>
          <a:p>
            <a:pPr lvl="1" eaLnBrk="1" hangingPunct="1">
              <a:lnSpc>
                <a:spcPct val="110000"/>
              </a:lnSpc>
              <a:spcBef>
                <a:spcPct val="60000"/>
              </a:spcBef>
              <a:buNone/>
            </a:pPr>
            <a:r>
              <a:rPr lang="zh-CN" altLang="en-US" dirty="0"/>
              <a:t> （</a:t>
            </a:r>
            <a:r>
              <a:rPr lang="en-US" altLang="zh-CN" dirty="0"/>
              <a:t>2</a:t>
            </a:r>
            <a:r>
              <a:rPr lang="zh-CN" altLang="en-US" dirty="0"/>
              <a:t>）仅当主体的许可证级别</a:t>
            </a:r>
            <a:r>
              <a:rPr lang="zh-CN" altLang="en-US" dirty="0">
                <a:solidFill>
                  <a:srgbClr val="FF00FF"/>
                </a:solidFill>
              </a:rPr>
              <a:t>小于或等于</a:t>
            </a:r>
            <a:r>
              <a:rPr lang="zh-CN" altLang="en-US" dirty="0"/>
              <a:t>客体的密级时，该主体才能</a:t>
            </a:r>
            <a:r>
              <a:rPr lang="zh-CN" altLang="en-US" dirty="0">
                <a:solidFill>
                  <a:srgbClr val="FF00FF"/>
                </a:solidFill>
              </a:rPr>
              <a:t>写</a:t>
            </a:r>
            <a:r>
              <a:rPr lang="zh-CN" altLang="en-US" dirty="0"/>
              <a:t>相应的客体</a:t>
            </a:r>
            <a:endParaRPr lang="zh-CN" altLang="en-US" dirty="0"/>
          </a:p>
          <a:p>
            <a:pPr lvl="1" eaLnBrk="1" hangingPunct="1">
              <a:lnSpc>
                <a:spcPct val="160000"/>
              </a:lnSpc>
              <a:buNone/>
            </a:pPr>
            <a:endParaRPr lang="zh-CN" altLang="en-US" dirty="0"/>
          </a:p>
          <a:p>
            <a:pPr lvl="1" eaLnBrk="1" hangingPunct="1">
              <a:buNone/>
            </a:pP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0898" name="Rectangle 2"/>
          <p:cNvSpPr>
            <a:spLocks noGrp="1"/>
          </p:cNvSpPr>
          <p:nvPr>
            <p:ph type="title"/>
          </p:nvPr>
        </p:nvSpPr>
        <p:spPr>
          <a:ln/>
        </p:spPr>
        <p:txBody>
          <a:bodyPr vert="horz" wrap="square" lIns="91440" tIns="45720" rIns="91440" bIns="45720" anchor="ctr"/>
          <a:p>
            <a:pPr eaLnBrk="1" hangingPunct="1"/>
            <a:r>
              <a:rPr lang="zh-CN" altLang="zh-CN" sz="3600" dirty="0"/>
              <a:t>强制存取控制方法（续）</a:t>
            </a:r>
            <a:endParaRPr lang="en-US" altLang="zh-CN" sz="3600" dirty="0"/>
          </a:p>
        </p:txBody>
      </p:sp>
      <p:sp>
        <p:nvSpPr>
          <p:cNvPr id="80899" name="Rectangle 3"/>
          <p:cNvSpPr>
            <a:spLocks noGrp="1"/>
          </p:cNvSpPr>
          <p:nvPr>
            <p:ph type="body"/>
          </p:nvPr>
        </p:nvSpPr>
        <p:spPr>
          <a:xfrm>
            <a:off x="457200" y="1098550"/>
            <a:ext cx="8229600" cy="5095875"/>
          </a:xfrm>
          <a:ln/>
        </p:spPr>
        <p:txBody>
          <a:bodyPr vert="horz" wrap="square" lIns="91440" tIns="45720" rIns="91440" bIns="45720" anchor="t"/>
          <a:p>
            <a:pPr eaLnBrk="1" hangingPunct="1">
              <a:lnSpc>
                <a:spcPct val="150000"/>
              </a:lnSpc>
            </a:pPr>
            <a:r>
              <a:rPr lang="zh-CN" altLang="zh-CN" sz="2400" dirty="0"/>
              <a:t>强制存取控制（</a:t>
            </a:r>
            <a:r>
              <a:rPr lang="en-US" altLang="zh-CN" sz="2400" dirty="0"/>
              <a:t>MAC</a:t>
            </a:r>
            <a:r>
              <a:rPr lang="zh-CN" altLang="zh-CN" sz="2400" dirty="0"/>
              <a:t>）是对数据本身进行密级标记，无论数据如何复制，标记与数据是一个不可分的整体，只有符合密级标记要求的用户才可以操纵数据。</a:t>
            </a:r>
            <a:endParaRPr lang="en-US" altLang="zh-CN" sz="2400" dirty="0"/>
          </a:p>
          <a:p>
            <a:pPr eaLnBrk="1" hangingPunct="1">
              <a:lnSpc>
                <a:spcPct val="150000"/>
              </a:lnSpc>
            </a:pPr>
            <a:r>
              <a:rPr lang="zh-CN" altLang="en-US" sz="2400" dirty="0"/>
              <a:t>实现强制存取控制时要首先实现自主存取控制</a:t>
            </a:r>
            <a:endParaRPr lang="en-US" altLang="zh-CN" sz="2400" dirty="0"/>
          </a:p>
          <a:p>
            <a:pPr lvl="1" eaLnBrk="1" hangingPunct="1">
              <a:lnSpc>
                <a:spcPct val="150000"/>
              </a:lnSpc>
              <a:spcBef>
                <a:spcPct val="30000"/>
              </a:spcBef>
            </a:pPr>
            <a:r>
              <a:rPr lang="zh-CN" altLang="en-US" sz="2200" dirty="0"/>
              <a:t>原因：较高安全性级别提供的安全保护要包含较低级别的所有保护</a:t>
            </a:r>
            <a:endParaRPr lang="zh-CN" altLang="en-US" sz="2200" dirty="0"/>
          </a:p>
          <a:p>
            <a:pPr eaLnBrk="1" hangingPunct="1">
              <a:lnSpc>
                <a:spcPct val="150000"/>
              </a:lnSpc>
            </a:pPr>
            <a:r>
              <a:rPr lang="zh-CN" altLang="en-US" sz="2400" dirty="0"/>
              <a:t>自主存取控制与强制存取控制共同构成数据库管理系统的安全机制</a:t>
            </a:r>
            <a:endParaRPr lang="zh-CN"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1922" name="Rectangle 2"/>
          <p:cNvSpPr>
            <a:spLocks noGrp="1"/>
          </p:cNvSpPr>
          <p:nvPr>
            <p:ph type="title"/>
          </p:nvPr>
        </p:nvSpPr>
        <p:spPr>
          <a:ln/>
        </p:spPr>
        <p:txBody>
          <a:bodyPr vert="horz" wrap="square" lIns="91440" tIns="45720" rIns="91440" bIns="45720" anchor="ctr"/>
          <a:p>
            <a:pPr eaLnBrk="1" hangingPunct="1"/>
            <a:r>
              <a:rPr lang="en-US" altLang="zh-CN" sz="3600" dirty="0"/>
              <a:t>DAC + MAC</a:t>
            </a:r>
            <a:r>
              <a:rPr lang="zh-CN" altLang="en-US" sz="3600" dirty="0"/>
              <a:t>安全检查</a:t>
            </a:r>
            <a:endParaRPr lang="en-US" altLang="zh-CN" sz="3600" dirty="0"/>
          </a:p>
        </p:txBody>
      </p:sp>
      <p:sp>
        <p:nvSpPr>
          <p:cNvPr id="81923" name="Rectangle 3"/>
          <p:cNvSpPr>
            <a:spLocks noGrp="1"/>
          </p:cNvSpPr>
          <p:nvPr>
            <p:ph type="body"/>
          </p:nvPr>
        </p:nvSpPr>
        <p:spPr>
          <a:xfrm>
            <a:off x="457200" y="1196975"/>
            <a:ext cx="7772400" cy="3671888"/>
          </a:xfrm>
          <a:ln/>
        </p:spPr>
        <p:txBody>
          <a:bodyPr vert="horz" wrap="square" lIns="91440" tIns="45720" rIns="91440" bIns="45720" anchor="t"/>
          <a:p>
            <a:pPr lvl="1" algn="just" eaLnBrk="1" hangingPunct="1">
              <a:spcBef>
                <a:spcPct val="50000"/>
              </a:spcBef>
              <a:buNone/>
            </a:pPr>
            <a:r>
              <a:rPr lang="zh-CN" altLang="en-US" dirty="0"/>
              <a:t>                </a:t>
            </a:r>
            <a:r>
              <a:rPr lang="en-US" altLang="zh-CN" dirty="0"/>
              <a:t>SQL</a:t>
            </a:r>
            <a:r>
              <a:rPr lang="zh-CN" altLang="en-US" dirty="0"/>
              <a:t>语法分析 </a:t>
            </a:r>
            <a:r>
              <a:rPr lang="en-US" altLang="zh-CN" dirty="0"/>
              <a:t>&amp; </a:t>
            </a:r>
            <a:r>
              <a:rPr lang="zh-CN" altLang="en-US" dirty="0"/>
              <a:t>语义检查</a:t>
            </a:r>
            <a:endParaRPr lang="zh-CN" altLang="en-US" dirty="0"/>
          </a:p>
          <a:p>
            <a:pPr lvl="1" algn="just" eaLnBrk="1" hangingPunct="1">
              <a:buNone/>
            </a:pPr>
            <a:r>
              <a:rPr lang="zh-CN" altLang="en-US" dirty="0"/>
              <a:t>                             </a:t>
            </a:r>
            <a:endParaRPr lang="en-US" altLang="zh-CN" dirty="0"/>
          </a:p>
          <a:p>
            <a:pPr lvl="1" algn="just" eaLnBrk="1" hangingPunct="1">
              <a:buNone/>
            </a:pPr>
            <a:r>
              <a:rPr lang="en-US" altLang="zh-CN" dirty="0"/>
              <a:t>                           </a:t>
            </a:r>
            <a:r>
              <a:rPr lang="zh-CN" altLang="en-US" dirty="0"/>
              <a:t>  </a:t>
            </a:r>
            <a:r>
              <a:rPr lang="en-US" altLang="zh-CN" dirty="0"/>
              <a:t>DAC </a:t>
            </a:r>
            <a:r>
              <a:rPr lang="zh-CN" altLang="en-US" dirty="0"/>
              <a:t>检 查</a:t>
            </a:r>
            <a:endParaRPr lang="zh-CN" altLang="en-US" dirty="0"/>
          </a:p>
          <a:p>
            <a:pPr lvl="1" algn="just" eaLnBrk="1" hangingPunct="1">
              <a:buNone/>
            </a:pPr>
            <a:r>
              <a:rPr lang="zh-CN" altLang="en-US" dirty="0"/>
              <a:t>       安全检查</a:t>
            </a:r>
            <a:endParaRPr lang="en-US" altLang="zh-CN" dirty="0"/>
          </a:p>
          <a:p>
            <a:pPr lvl="1" algn="just" eaLnBrk="1" hangingPunct="1">
              <a:buNone/>
            </a:pPr>
            <a:r>
              <a:rPr lang="en-US" altLang="zh-CN" dirty="0"/>
              <a:t>              </a:t>
            </a:r>
            <a:r>
              <a:rPr lang="zh-CN" altLang="en-US" dirty="0"/>
              <a:t>               </a:t>
            </a:r>
            <a:r>
              <a:rPr lang="en-US" altLang="zh-CN" dirty="0"/>
              <a:t>MAC </a:t>
            </a:r>
            <a:r>
              <a:rPr lang="zh-CN" altLang="en-US" dirty="0"/>
              <a:t>检 查</a:t>
            </a:r>
            <a:endParaRPr lang="zh-CN" altLang="en-US" dirty="0"/>
          </a:p>
          <a:p>
            <a:pPr lvl="1" algn="just" eaLnBrk="1" hangingPunct="1">
              <a:buNone/>
            </a:pPr>
            <a:r>
              <a:rPr lang="zh-CN" altLang="en-US" dirty="0"/>
              <a:t>                             </a:t>
            </a:r>
            <a:endParaRPr lang="zh-CN" altLang="en-US" dirty="0"/>
          </a:p>
          <a:p>
            <a:pPr lvl="1" algn="just" eaLnBrk="1" hangingPunct="1">
              <a:buNone/>
            </a:pPr>
            <a:r>
              <a:rPr lang="zh-CN" altLang="en-US" dirty="0"/>
              <a:t>                          </a:t>
            </a:r>
            <a:endParaRPr lang="zh-CN" altLang="en-US" dirty="0"/>
          </a:p>
          <a:p>
            <a:pPr lvl="1" algn="just" eaLnBrk="1" hangingPunct="1">
              <a:buNone/>
            </a:pPr>
            <a:r>
              <a:rPr lang="zh-CN" altLang="en-US" dirty="0"/>
              <a:t>                          继续语义检查</a:t>
            </a:r>
            <a:endParaRPr lang="zh-CN" altLang="en-US" dirty="0"/>
          </a:p>
        </p:txBody>
      </p:sp>
      <p:sp>
        <p:nvSpPr>
          <p:cNvPr id="81924" name="Line 5"/>
          <p:cNvSpPr/>
          <p:nvPr/>
        </p:nvSpPr>
        <p:spPr>
          <a:xfrm>
            <a:off x="4067175" y="3644900"/>
            <a:ext cx="0" cy="504825"/>
          </a:xfrm>
          <a:prstGeom prst="line">
            <a:avLst/>
          </a:prstGeom>
          <a:ln w="28575" cap="flat" cmpd="sng">
            <a:solidFill>
              <a:schemeClr val="tx1"/>
            </a:solidFill>
            <a:prstDash val="solid"/>
            <a:round/>
            <a:headEnd type="none" w="med" len="med"/>
            <a:tailEnd type="triangle" w="med" len="med"/>
          </a:ln>
        </p:spPr>
      </p:sp>
      <p:sp>
        <p:nvSpPr>
          <p:cNvPr id="81925" name="Line 6"/>
          <p:cNvSpPr/>
          <p:nvPr/>
        </p:nvSpPr>
        <p:spPr>
          <a:xfrm>
            <a:off x="4067175" y="2492375"/>
            <a:ext cx="0" cy="533400"/>
          </a:xfrm>
          <a:prstGeom prst="line">
            <a:avLst/>
          </a:prstGeom>
          <a:ln w="28575" cap="flat" cmpd="sng">
            <a:solidFill>
              <a:schemeClr val="tx1"/>
            </a:solidFill>
            <a:prstDash val="solid"/>
            <a:round/>
            <a:headEnd type="none" w="med" len="med"/>
            <a:tailEnd type="triangle" w="med" len="med"/>
          </a:ln>
        </p:spPr>
      </p:sp>
      <p:sp>
        <p:nvSpPr>
          <p:cNvPr id="81926" name="Rectangle 7"/>
          <p:cNvSpPr/>
          <p:nvPr/>
        </p:nvSpPr>
        <p:spPr>
          <a:xfrm>
            <a:off x="2987675" y="2009775"/>
            <a:ext cx="2305050" cy="1512888"/>
          </a:xfrm>
          <a:prstGeom prst="rect">
            <a:avLst/>
          </a:prstGeom>
          <a:noFill/>
          <a:ln w="28575" cap="flat" cmpd="sng">
            <a:solidFill>
              <a:schemeClr val="tx1"/>
            </a:solidFill>
            <a:prstDash val="solid"/>
            <a:miter/>
            <a:headEnd type="none" w="med" len="med"/>
            <a:tailEnd type="none" w="med" len="med"/>
          </a:ln>
        </p:spPr>
        <p:txBody>
          <a:bodyPr wrap="none" lIns="90000" tIns="46800" rIns="90000" bIns="46800" anchor="ctr"/>
          <a:p>
            <a:pPr algn="ctr"/>
            <a:endParaRPr lang="zh-CN" altLang="en-US" b="1" dirty="0">
              <a:latin typeface="Times New Roman" panose="02020603050405020304" pitchFamily="18" charset="0"/>
              <a:ea typeface="宋体" panose="02010600030101010101" pitchFamily="2" charset="-122"/>
            </a:endParaRPr>
          </a:p>
        </p:txBody>
      </p:sp>
      <p:sp>
        <p:nvSpPr>
          <p:cNvPr id="81927" name="Line 8"/>
          <p:cNvSpPr/>
          <p:nvPr/>
        </p:nvSpPr>
        <p:spPr>
          <a:xfrm>
            <a:off x="4040188" y="1628775"/>
            <a:ext cx="0" cy="381000"/>
          </a:xfrm>
          <a:prstGeom prst="line">
            <a:avLst/>
          </a:prstGeom>
          <a:ln w="28575" cap="flat" cmpd="sng">
            <a:solidFill>
              <a:schemeClr val="tx1"/>
            </a:solidFill>
            <a:prstDash val="solid"/>
            <a:round/>
            <a:headEnd type="none" w="med" len="med"/>
            <a:tailEnd type="triangle" w="med" len="med"/>
          </a:ln>
        </p:spPr>
      </p:sp>
      <p:sp>
        <p:nvSpPr>
          <p:cNvPr id="81928" name="Rectangle 9"/>
          <p:cNvSpPr/>
          <p:nvPr/>
        </p:nvSpPr>
        <p:spPr>
          <a:xfrm>
            <a:off x="457200" y="4797425"/>
            <a:ext cx="8229600" cy="1108075"/>
          </a:xfrm>
          <a:prstGeom prst="rect">
            <a:avLst/>
          </a:prstGeom>
          <a:noFill/>
          <a:ln w="9525">
            <a:noFill/>
          </a:ln>
        </p:spPr>
        <p:txBody>
          <a:bodyPr anchor="t">
            <a:spAutoFit/>
          </a:bodyPr>
          <a:p>
            <a:pPr marL="342900" indent="-342900">
              <a:spcBef>
                <a:spcPct val="60000"/>
              </a:spcBef>
              <a:buClr>
                <a:schemeClr val="hlink"/>
              </a:buClr>
              <a:buFont typeface="Wingdings" panose="05000000000000000000" pitchFamily="2" charset="2"/>
              <a:buChar char="v"/>
            </a:pPr>
            <a:r>
              <a:rPr lang="zh-CN" altLang="en-US" sz="2200" b="1" dirty="0">
                <a:latin typeface="Times New Roman" panose="02020603050405020304" pitchFamily="18" charset="0"/>
                <a:ea typeface="宋体" panose="02010600030101010101" pitchFamily="2" charset="-122"/>
              </a:rPr>
              <a:t>先进行</a:t>
            </a:r>
            <a:r>
              <a:rPr lang="zh-CN" altLang="en-US" sz="2200" b="1" dirty="0">
                <a:latin typeface="Arial" panose="020B0604020202020204" pitchFamily="34" charset="0"/>
                <a:ea typeface="宋体" panose="02010600030101010101" pitchFamily="2" charset="-122"/>
              </a:rPr>
              <a:t>自主存取控制</a:t>
            </a:r>
            <a:r>
              <a:rPr lang="zh-CN" altLang="en-US" sz="2200" b="1" dirty="0">
                <a:latin typeface="Times New Roman" panose="02020603050405020304" pitchFamily="18" charset="0"/>
                <a:ea typeface="宋体" panose="02010600030101010101" pitchFamily="2" charset="-122"/>
              </a:rPr>
              <a:t>检查，通过</a:t>
            </a:r>
            <a:r>
              <a:rPr lang="zh-CN" altLang="en-US" sz="2200" b="1" dirty="0">
                <a:latin typeface="Arial" panose="020B0604020202020204" pitchFamily="34" charset="0"/>
                <a:ea typeface="宋体" panose="02010600030101010101" pitchFamily="2" charset="-122"/>
              </a:rPr>
              <a:t>自主存取控制</a:t>
            </a:r>
            <a:r>
              <a:rPr lang="zh-CN" altLang="en-US" sz="2200" b="1" dirty="0">
                <a:latin typeface="Times New Roman" panose="02020603050405020304" pitchFamily="18" charset="0"/>
                <a:ea typeface="宋体" panose="02010600030101010101" pitchFamily="2" charset="-122"/>
              </a:rPr>
              <a:t>检查的数据对象再由系统进行</a:t>
            </a:r>
            <a:r>
              <a:rPr lang="zh-CN" altLang="en-US" sz="2200" b="1" dirty="0">
                <a:latin typeface="Arial" panose="020B0604020202020204" pitchFamily="34" charset="0"/>
                <a:ea typeface="宋体" panose="02010600030101010101" pitchFamily="2" charset="-122"/>
              </a:rPr>
              <a:t>强制存取控制</a:t>
            </a:r>
            <a:r>
              <a:rPr lang="zh-CN" altLang="en-US" sz="2200" b="1" dirty="0">
                <a:latin typeface="Times New Roman" panose="02020603050405020304" pitchFamily="18" charset="0"/>
                <a:ea typeface="宋体" panose="02010600030101010101" pitchFamily="2" charset="-122"/>
              </a:rPr>
              <a:t>检查，只有通过</a:t>
            </a:r>
            <a:r>
              <a:rPr lang="zh-CN" altLang="en-US" sz="2200" b="1" dirty="0">
                <a:latin typeface="Arial" panose="020B0604020202020204" pitchFamily="34" charset="0"/>
                <a:ea typeface="宋体" panose="02010600030101010101" pitchFamily="2" charset="-122"/>
              </a:rPr>
              <a:t>强制存取控制</a:t>
            </a:r>
            <a:r>
              <a:rPr lang="zh-CN" altLang="en-US" sz="2200" b="1" dirty="0">
                <a:latin typeface="Times New Roman" panose="02020603050405020304" pitchFamily="18" charset="0"/>
                <a:ea typeface="宋体" panose="02010600030101010101" pitchFamily="2" charset="-122"/>
              </a:rPr>
              <a:t>检查的数据对象方可存取</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2946"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82947" name="Rectangle 3"/>
          <p:cNvSpPr>
            <a:spLocks noGrp="1"/>
          </p:cNvSpPr>
          <p:nvPr>
            <p:ph type="body"/>
          </p:nvPr>
        </p:nvSpPr>
        <p:spPr>
          <a:xfrm>
            <a:off x="755650" y="1412875"/>
            <a:ext cx="7921625"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数据库安全性概述</a:t>
            </a:r>
            <a:endParaRPr lang="zh-CN" altLang="en-US" dirty="0"/>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solidFill>
                  <a:schemeClr val="accent2"/>
                </a:solidFill>
              </a:rPr>
              <a:t>4.3  </a:t>
            </a:r>
            <a:r>
              <a:rPr lang="zh-CN" altLang="en-US" dirty="0">
                <a:solidFill>
                  <a:schemeClr val="accent2"/>
                </a:solidFill>
              </a:rPr>
              <a:t>视图机制</a:t>
            </a:r>
            <a:endParaRPr lang="zh-CN" altLang="en-US" dirty="0">
              <a:solidFill>
                <a:schemeClr val="accent2"/>
              </a:solidFill>
            </a:endParaRPr>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t>4.6  </a:t>
            </a:r>
            <a:r>
              <a:rPr lang="zh-CN" altLang="en-US" dirty="0"/>
              <a:t>其他安全性保护</a:t>
            </a:r>
            <a:endParaRPr lang="zh-CN" altLang="en-US" dirty="0"/>
          </a:p>
          <a:p>
            <a:pPr algn="just" eaLnBrk="1" hangingPunct="1">
              <a:lnSpc>
                <a:spcPct val="130000"/>
              </a:lnSpc>
              <a:buNone/>
            </a:pPr>
            <a:r>
              <a:rPr lang="en-US" altLang="zh-CN" dirty="0"/>
              <a:t>4.7  </a:t>
            </a:r>
            <a:r>
              <a:rPr lang="zh-CN" altLang="en-US" dirty="0"/>
              <a:t>小结</a:t>
            </a:r>
            <a:endParaRPr lang="zh-CN" altLang="en-US" dirty="0"/>
          </a:p>
          <a:p>
            <a:pPr eaLnBrk="1" hangingPunct="1"/>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3970" name="Rectangle 2"/>
          <p:cNvSpPr>
            <a:spLocks noGrp="1"/>
          </p:cNvSpPr>
          <p:nvPr>
            <p:ph type="title"/>
          </p:nvPr>
        </p:nvSpPr>
        <p:spPr>
          <a:ln/>
        </p:spPr>
        <p:txBody>
          <a:bodyPr vert="horz" wrap="square" lIns="91440" tIns="45720" rIns="91440" bIns="45720" anchor="ctr"/>
          <a:p>
            <a:pPr eaLnBrk="1" hangingPunct="1"/>
            <a:r>
              <a:rPr lang="en-US" altLang="zh-CN" sz="3600" dirty="0"/>
              <a:t>4.3  </a:t>
            </a:r>
            <a:r>
              <a:rPr lang="zh-CN" altLang="en-US" sz="3600" dirty="0"/>
              <a:t>视图机制</a:t>
            </a:r>
            <a:endParaRPr lang="zh-CN" altLang="en-US" sz="3600" dirty="0"/>
          </a:p>
        </p:txBody>
      </p:sp>
      <p:sp>
        <p:nvSpPr>
          <p:cNvPr id="83971" name="Rectangle 3"/>
          <p:cNvSpPr>
            <a:spLocks noGrp="1"/>
          </p:cNvSpPr>
          <p:nvPr>
            <p:ph type="body"/>
          </p:nvPr>
        </p:nvSpPr>
        <p:spPr>
          <a:ln/>
        </p:spPr>
        <p:txBody>
          <a:bodyPr vert="horz" wrap="square" lIns="91440" tIns="45720" rIns="91440" bIns="45720" anchor="t"/>
          <a:p>
            <a:pPr eaLnBrk="1" hangingPunct="1">
              <a:lnSpc>
                <a:spcPct val="150000"/>
              </a:lnSpc>
            </a:pPr>
            <a:r>
              <a:rPr lang="zh-CN" altLang="en-US" dirty="0"/>
              <a:t>把要保密的数据对无权存取这些数据的用户隐藏起来，对数据提供一定程度的安全保护</a:t>
            </a:r>
            <a:r>
              <a:rPr lang="zh-CN" altLang="en-US" sz="3200" dirty="0"/>
              <a:t> </a:t>
            </a:r>
            <a:endParaRPr lang="zh-CN" altLang="en-US" dirty="0"/>
          </a:p>
          <a:p>
            <a:pPr eaLnBrk="1" hangingPunct="1">
              <a:lnSpc>
                <a:spcPct val="200000"/>
              </a:lnSpc>
            </a:pPr>
            <a:r>
              <a:rPr lang="zh-CN" altLang="en-US" dirty="0"/>
              <a:t>间接地实现支持存取谓词的用户权限定义</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4994" name="Rectangle 2"/>
          <p:cNvSpPr>
            <a:spLocks noGrp="1"/>
          </p:cNvSpPr>
          <p:nvPr>
            <p:ph type="title"/>
          </p:nvPr>
        </p:nvSpPr>
        <p:spPr>
          <a:ln/>
        </p:spPr>
        <p:txBody>
          <a:bodyPr vert="horz" wrap="square" lIns="91440" tIns="45720" rIns="91440" bIns="45720" anchor="ctr"/>
          <a:p>
            <a:pPr eaLnBrk="1" hangingPunct="1"/>
            <a:r>
              <a:rPr lang="zh-CN" altLang="en-US" sz="3600" dirty="0"/>
              <a:t>视图机制（续）</a:t>
            </a:r>
            <a:endParaRPr lang="zh-CN" altLang="en-US" sz="3600" dirty="0"/>
          </a:p>
        </p:txBody>
      </p:sp>
      <p:sp>
        <p:nvSpPr>
          <p:cNvPr id="84995" name="Rectangle 3"/>
          <p:cNvSpPr>
            <a:spLocks noGrp="1"/>
          </p:cNvSpPr>
          <p:nvPr>
            <p:ph type="body"/>
          </p:nvPr>
        </p:nvSpPr>
        <p:spPr>
          <a:xfrm>
            <a:off x="457200" y="1052513"/>
            <a:ext cx="8229600" cy="4854575"/>
          </a:xfrm>
          <a:ln/>
        </p:spPr>
        <p:txBody>
          <a:bodyPr vert="horz" wrap="square" lIns="91440" tIns="45720" rIns="91440" bIns="45720" anchor="t"/>
          <a:p>
            <a:pPr eaLnBrk="1" hangingPunct="1">
              <a:lnSpc>
                <a:spcPct val="160000"/>
              </a:lnSpc>
              <a:buNone/>
            </a:pPr>
            <a:r>
              <a:rPr lang="en-US" altLang="zh-CN" sz="2400" dirty="0"/>
              <a:t>[</a:t>
            </a:r>
            <a:r>
              <a:rPr lang="zh-CN" altLang="en-US" sz="2400" dirty="0"/>
              <a:t>例4.</a:t>
            </a:r>
            <a:r>
              <a:rPr lang="en-US" altLang="zh-CN" sz="2400" dirty="0"/>
              <a:t>14] </a:t>
            </a:r>
            <a:r>
              <a:rPr lang="zh-CN" altLang="en-US" sz="2400" dirty="0"/>
              <a:t>建立计算机系学生的视图，把对该视图的</a:t>
            </a:r>
            <a:r>
              <a:rPr lang="en-US" altLang="zh-CN" sz="2400" dirty="0"/>
              <a:t>SELECT</a:t>
            </a:r>
            <a:r>
              <a:rPr lang="zh-CN" altLang="en-US" sz="2400" dirty="0"/>
              <a:t>权限授于王平，把该视图上的所有操作权限授于张明 </a:t>
            </a:r>
            <a:endParaRPr lang="zh-CN" altLang="en-US" sz="2400" dirty="0"/>
          </a:p>
          <a:p>
            <a:pPr eaLnBrk="1" hangingPunct="1">
              <a:buNone/>
            </a:pPr>
            <a:endParaRPr lang="zh-CN" altLang="en-US" sz="2400" dirty="0"/>
          </a:p>
          <a:p>
            <a:pPr eaLnBrk="1" hangingPunct="1">
              <a:buNone/>
            </a:pPr>
            <a:r>
              <a:rPr lang="zh-CN" altLang="en-US" sz="2400" dirty="0"/>
              <a:t>         先建立计算机系学生的视图</a:t>
            </a:r>
            <a:r>
              <a:rPr lang="en-US" altLang="zh-CN" sz="2400" dirty="0"/>
              <a:t>CS_Student</a:t>
            </a:r>
            <a:endParaRPr lang="en-US" altLang="zh-CN" sz="2400" dirty="0"/>
          </a:p>
          <a:p>
            <a:pPr eaLnBrk="1" hangingPunct="1">
              <a:buNone/>
            </a:pPr>
            <a:r>
              <a:rPr lang="en-US" altLang="zh-CN" sz="2500" dirty="0"/>
              <a:t>              </a:t>
            </a:r>
            <a:r>
              <a:rPr lang="en-US" altLang="zh-CN" sz="2400" dirty="0"/>
              <a:t>CREATE VIEW CS_Student</a:t>
            </a:r>
            <a:endParaRPr lang="en-US" altLang="zh-CN" sz="2400" dirty="0"/>
          </a:p>
          <a:p>
            <a:pPr lvl="2" eaLnBrk="1" hangingPunct="1">
              <a:buNone/>
            </a:pPr>
            <a:r>
              <a:rPr lang="en-US" altLang="zh-CN" sz="2200" dirty="0"/>
              <a:t>    AS </a:t>
            </a:r>
            <a:endParaRPr lang="en-US" altLang="zh-CN" sz="2200" dirty="0"/>
          </a:p>
          <a:p>
            <a:pPr lvl="2" eaLnBrk="1" hangingPunct="1">
              <a:spcBef>
                <a:spcPct val="0"/>
              </a:spcBef>
              <a:buNone/>
            </a:pPr>
            <a:r>
              <a:rPr lang="en-US" altLang="zh-CN" sz="2200" dirty="0"/>
              <a:t>    SELECT  *</a:t>
            </a:r>
            <a:endParaRPr lang="en-US" altLang="zh-CN" sz="2200" baseline="-16000" dirty="0"/>
          </a:p>
          <a:p>
            <a:pPr lvl="2" eaLnBrk="1" hangingPunct="1">
              <a:buNone/>
            </a:pPr>
            <a:r>
              <a:rPr lang="en-US" altLang="zh-CN" sz="2200" dirty="0"/>
              <a:t>    FROM   Student</a:t>
            </a:r>
            <a:endParaRPr lang="en-US" altLang="zh-CN" sz="2200" dirty="0"/>
          </a:p>
          <a:p>
            <a:pPr lvl="2" eaLnBrk="1" hangingPunct="1">
              <a:buNone/>
            </a:pPr>
            <a:r>
              <a:rPr lang="en-US" altLang="zh-CN" sz="2200" dirty="0"/>
              <a:t>    WHERE  Sdept='CS';</a:t>
            </a:r>
            <a:endParaRPr lang="zh-CN" alt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195513" y="115888"/>
            <a:ext cx="5743575"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chemeClr val="bg1"/>
                </a:solidFill>
                <a:effectLst/>
                <a:uLnTx/>
                <a:uFillTx/>
                <a:latin typeface="+mj-lt"/>
                <a:ea typeface="+mj-ea"/>
                <a:cs typeface="+mj-cs"/>
              </a:rPr>
              <a:t>数据库的不安全因素（续）</a:t>
            </a:r>
            <a:endParaRPr kumimoji="0" lang="zh-CN" altLang="en-US" sz="3600" b="1" i="0" u="none" strike="noStrike" kern="1200" cap="none" spc="0" normalizeH="0" baseline="0" noProof="0" dirty="0">
              <a:ln>
                <a:noFill/>
              </a:ln>
              <a:solidFill>
                <a:schemeClr val="bg1"/>
              </a:solidFill>
              <a:effectLst/>
              <a:uLnTx/>
              <a:uFillTx/>
              <a:latin typeface="+mj-lt"/>
              <a:ea typeface="+mj-ea"/>
              <a:cs typeface="+mj-cs"/>
            </a:endParaRPr>
          </a:p>
        </p:txBody>
      </p:sp>
      <p:sp>
        <p:nvSpPr>
          <p:cNvPr id="3" name="矩形 2"/>
          <p:cNvSpPr/>
          <p:nvPr/>
        </p:nvSpPr>
        <p:spPr>
          <a:xfrm>
            <a:off x="539750" y="908050"/>
            <a:ext cx="8280400" cy="28606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Pct val="100000"/>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安全环境的脆弱性</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zh-CN" altLang="zh-CN" sz="2400" b="1" i="0" u="none" strike="noStrike" kern="1200" cap="none" spc="0" normalizeH="0" baseline="0" noProof="0" dirty="0">
                <a:ln>
                  <a:noFill/>
                </a:ln>
                <a:solidFill>
                  <a:schemeClr val="tx1"/>
                </a:solidFill>
                <a:effectLst/>
                <a:uLnTx/>
                <a:uFillTx/>
                <a:latin typeface="+mn-lt"/>
                <a:ea typeface="+mn-ea"/>
                <a:cs typeface="+mn-cs"/>
              </a:rPr>
              <a:t>数据库的安全性与计算机系统的安全性</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紧密联系</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00150" marR="0" lvl="2" indent="-285750" algn="l" defTabSz="914400" rtl="0" eaLnBrk="1" fontAlgn="base" latinLnBrk="0" hangingPunct="1">
              <a:lnSpc>
                <a:spcPct val="150000"/>
              </a:lnSpc>
              <a:spcBef>
                <a:spcPct val="2000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mn-lt"/>
                <a:ea typeface="+mn-ea"/>
                <a:cs typeface="+mn-cs"/>
              </a:rPr>
              <a:t>计算机硬件、操作系统、网络系统等的安全性</a:t>
            </a:r>
            <a:endParaRPr kumimoji="0" lang="en-US" altLang="zh-CN" sz="22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zh-CN" altLang="zh-CN" sz="2400" b="1" i="0" u="none" strike="noStrike" kern="1200" cap="none" spc="0" normalizeH="0" baseline="0" noProof="0" dirty="0">
                <a:ln>
                  <a:noFill/>
                </a:ln>
                <a:solidFill>
                  <a:schemeClr val="tx1"/>
                </a:solidFill>
                <a:effectLst/>
                <a:uLnTx/>
                <a:uFillTx/>
                <a:latin typeface="+mn-lt"/>
                <a:ea typeface="+mn-ea"/>
                <a:cs typeface="+mn-cs"/>
              </a:rPr>
              <a:t>建立一套可信（</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Trusted</a:t>
            </a:r>
            <a:r>
              <a:rPr kumimoji="0" lang="zh-CN" altLang="zh-CN" sz="2400" b="1" i="0" u="none" strike="noStrike" kern="1200" cap="none" spc="0" normalizeH="0" baseline="0" noProof="0" dirty="0">
                <a:ln>
                  <a:noFill/>
                </a:ln>
                <a:solidFill>
                  <a:schemeClr val="tx1"/>
                </a:solidFill>
                <a:effectLst/>
                <a:uLnTx/>
                <a:uFillTx/>
                <a:latin typeface="+mn-lt"/>
                <a:ea typeface="+mn-ea"/>
                <a:cs typeface="+mn-cs"/>
              </a:rPr>
              <a:t>）计算机系统的概念和标准</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6018" name="Rectangle 2"/>
          <p:cNvSpPr>
            <a:spLocks noGrp="1"/>
          </p:cNvSpPr>
          <p:nvPr>
            <p:ph type="title"/>
          </p:nvPr>
        </p:nvSpPr>
        <p:spPr>
          <a:ln/>
        </p:spPr>
        <p:txBody>
          <a:bodyPr vert="horz" wrap="square" lIns="91440" tIns="45720" rIns="91440" bIns="45720" anchor="ctr"/>
          <a:p>
            <a:pPr eaLnBrk="1" hangingPunct="1"/>
            <a:r>
              <a:rPr lang="zh-CN" altLang="en-US" sz="3600" dirty="0"/>
              <a:t>视图机制（续）</a:t>
            </a:r>
            <a:endParaRPr lang="zh-CN" altLang="en-US" sz="3600" dirty="0"/>
          </a:p>
        </p:txBody>
      </p:sp>
      <p:sp>
        <p:nvSpPr>
          <p:cNvPr id="86019" name="Rectangle 3"/>
          <p:cNvSpPr>
            <a:spLocks noGrp="1"/>
          </p:cNvSpPr>
          <p:nvPr>
            <p:ph type="body"/>
          </p:nvPr>
        </p:nvSpPr>
        <p:spPr>
          <a:xfrm>
            <a:off x="323850" y="1098550"/>
            <a:ext cx="8229600" cy="4854575"/>
          </a:xfrm>
          <a:ln/>
        </p:spPr>
        <p:txBody>
          <a:bodyPr vert="horz" wrap="square" lIns="91440" tIns="45720" rIns="91440" bIns="45720" anchor="t"/>
          <a:p>
            <a:pPr lvl="2" eaLnBrk="1" hangingPunct="1">
              <a:lnSpc>
                <a:spcPct val="200000"/>
              </a:lnSpc>
              <a:buNone/>
            </a:pPr>
            <a:r>
              <a:rPr lang="zh-CN" altLang="en-US" sz="2400" dirty="0"/>
              <a:t>在视图上进一步定义存取权限</a:t>
            </a:r>
            <a:endParaRPr lang="zh-CN" altLang="en-US" sz="2400" dirty="0"/>
          </a:p>
          <a:p>
            <a:pPr lvl="2" eaLnBrk="1" hangingPunct="1">
              <a:lnSpc>
                <a:spcPct val="120000"/>
              </a:lnSpc>
              <a:buNone/>
            </a:pPr>
            <a:r>
              <a:rPr lang="zh-CN" altLang="en-US" sz="2400" dirty="0"/>
              <a:t>     </a:t>
            </a:r>
            <a:r>
              <a:rPr lang="en-US" altLang="zh-CN" sz="2400" dirty="0"/>
              <a:t>GRANT  SELECT</a:t>
            </a:r>
            <a:endParaRPr lang="en-US" altLang="zh-CN" sz="2400" dirty="0"/>
          </a:p>
          <a:p>
            <a:pPr lvl="2" eaLnBrk="1" hangingPunct="1">
              <a:lnSpc>
                <a:spcPct val="120000"/>
              </a:lnSpc>
              <a:buNone/>
            </a:pPr>
            <a:r>
              <a:rPr lang="en-US" altLang="zh-CN" sz="2400" dirty="0"/>
              <a:t>     ON  CS_Student  </a:t>
            </a:r>
            <a:endParaRPr lang="en-US" altLang="zh-CN" sz="2400" dirty="0"/>
          </a:p>
          <a:p>
            <a:pPr lvl="2" eaLnBrk="1" hangingPunct="1">
              <a:lnSpc>
                <a:spcPct val="120000"/>
              </a:lnSpc>
              <a:buNone/>
            </a:pPr>
            <a:r>
              <a:rPr lang="en-US" altLang="zh-CN" sz="2400" dirty="0"/>
              <a:t>     TO </a:t>
            </a:r>
            <a:r>
              <a:rPr lang="zh-CN" altLang="en-US" sz="2400" dirty="0"/>
              <a:t>王平</a:t>
            </a:r>
            <a:r>
              <a:rPr lang="en-US" altLang="zh-CN" sz="2400" dirty="0"/>
              <a:t>;</a:t>
            </a:r>
            <a:endParaRPr lang="zh-CN" altLang="en-US" sz="2400" dirty="0"/>
          </a:p>
          <a:p>
            <a:pPr lvl="2" eaLnBrk="1" hangingPunct="1">
              <a:buNone/>
            </a:pPr>
            <a:r>
              <a:rPr lang="zh-CN" altLang="en-US" sz="2400" dirty="0"/>
              <a:t>     </a:t>
            </a:r>
            <a:endParaRPr lang="zh-CN" altLang="en-US" sz="2400" dirty="0"/>
          </a:p>
          <a:p>
            <a:pPr lvl="2" eaLnBrk="1" hangingPunct="1">
              <a:buNone/>
            </a:pPr>
            <a:r>
              <a:rPr lang="zh-CN" altLang="en-US" sz="2400" dirty="0"/>
              <a:t>     </a:t>
            </a:r>
            <a:r>
              <a:rPr lang="en-US" altLang="zh-CN" sz="2400" dirty="0"/>
              <a:t>GRANT ALL PRIVILIGES</a:t>
            </a:r>
            <a:endParaRPr lang="en-US" altLang="zh-CN" sz="2400" dirty="0"/>
          </a:p>
          <a:p>
            <a:pPr lvl="2" eaLnBrk="1" hangingPunct="1">
              <a:buNone/>
            </a:pPr>
            <a:r>
              <a:rPr lang="en-US" altLang="zh-CN" sz="2400" dirty="0"/>
              <a:t>     ON  CS_Student  </a:t>
            </a:r>
            <a:endParaRPr lang="en-US" altLang="zh-CN" sz="2400" dirty="0"/>
          </a:p>
          <a:p>
            <a:pPr lvl="2" eaLnBrk="1" hangingPunct="1">
              <a:buNone/>
            </a:pPr>
            <a:r>
              <a:rPr lang="en-US" altLang="zh-CN" sz="2400" dirty="0"/>
              <a:t>     TO  </a:t>
            </a:r>
            <a:r>
              <a:rPr lang="zh-CN" altLang="en-US" sz="2400" dirty="0"/>
              <a:t>张明</a:t>
            </a:r>
            <a:r>
              <a:rPr lang="en-US" altLang="zh-CN" sz="2400" dirty="0"/>
              <a:t>;</a:t>
            </a:r>
            <a:r>
              <a:rPr lang="zh-CN" altLang="en-US" sz="2400" dirty="0"/>
              <a:t> </a:t>
            </a:r>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7042"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87043" name="Rectangle 3"/>
          <p:cNvSpPr>
            <a:spLocks noGrp="1"/>
          </p:cNvSpPr>
          <p:nvPr>
            <p:ph type="body"/>
          </p:nvPr>
        </p:nvSpPr>
        <p:spPr>
          <a:xfrm>
            <a:off x="733425" y="1485900"/>
            <a:ext cx="8229600"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数据库安全性概述</a:t>
            </a:r>
            <a:endParaRPr lang="zh-CN" altLang="en-US" dirty="0"/>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solidFill>
                  <a:schemeClr val="accent2"/>
                </a:solidFill>
              </a:rPr>
              <a:t>4.4  </a:t>
            </a:r>
            <a:r>
              <a:rPr lang="zh-CN" altLang="en-US" dirty="0">
                <a:solidFill>
                  <a:schemeClr val="accent2"/>
                </a:solidFill>
              </a:rPr>
              <a:t>审计（</a:t>
            </a:r>
            <a:r>
              <a:rPr lang="en-US" altLang="zh-CN" dirty="0">
                <a:solidFill>
                  <a:schemeClr val="accent2"/>
                </a:solidFill>
              </a:rPr>
              <a:t>Audit</a:t>
            </a:r>
            <a:r>
              <a:rPr lang="zh-CN" altLang="en-US" dirty="0">
                <a:solidFill>
                  <a:schemeClr val="accent2"/>
                </a:solidFill>
              </a:rPr>
              <a:t>）</a:t>
            </a:r>
            <a:endParaRPr lang="zh-CN" altLang="en-US" dirty="0">
              <a:solidFill>
                <a:schemeClr val="accent2"/>
              </a:solidFill>
            </a:endParaRPr>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t>4.6  </a:t>
            </a:r>
            <a:r>
              <a:rPr lang="zh-CN" altLang="en-US" dirty="0"/>
              <a:t>其他安全性保护</a:t>
            </a:r>
            <a:endParaRPr lang="zh-CN" altLang="en-US" dirty="0"/>
          </a:p>
          <a:p>
            <a:pPr algn="just" eaLnBrk="1" hangingPunct="1">
              <a:lnSpc>
                <a:spcPct val="130000"/>
              </a:lnSpc>
              <a:buNone/>
            </a:pPr>
            <a:r>
              <a:rPr lang="en-US" altLang="zh-CN" dirty="0"/>
              <a:t>4.7  </a:t>
            </a:r>
            <a:r>
              <a:rPr lang="zh-CN" altLang="en-US" dirty="0"/>
              <a:t>小结</a:t>
            </a:r>
            <a:endParaRPr lang="zh-CN" altLang="en-US" dirty="0"/>
          </a:p>
          <a:p>
            <a:pPr eaLnBrk="1" hangingPunct="1">
              <a:buNone/>
            </a:pP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88066" name="Rectangle 2"/>
          <p:cNvSpPr>
            <a:spLocks noGrp="1"/>
          </p:cNvSpPr>
          <p:nvPr>
            <p:ph type="title"/>
          </p:nvPr>
        </p:nvSpPr>
        <p:spPr>
          <a:ln/>
        </p:spPr>
        <p:txBody>
          <a:bodyPr vert="horz" wrap="square" lIns="91440" tIns="45720" rIns="91440" bIns="45720" anchor="ctr"/>
          <a:p>
            <a:pPr eaLnBrk="1" hangingPunct="1"/>
            <a:r>
              <a:rPr lang="en-US" altLang="zh-CN" sz="3600" dirty="0"/>
              <a:t>4.4  </a:t>
            </a:r>
            <a:r>
              <a:rPr lang="zh-CN" altLang="en-US" sz="3600" dirty="0"/>
              <a:t>审计</a:t>
            </a:r>
            <a:endParaRPr lang="zh-CN" altLang="en-US" sz="3600" dirty="0"/>
          </a:p>
        </p:txBody>
      </p:sp>
      <p:sp>
        <p:nvSpPr>
          <p:cNvPr id="88067" name="Rectangle 3"/>
          <p:cNvSpPr>
            <a:spLocks noGrp="1"/>
          </p:cNvSpPr>
          <p:nvPr>
            <p:ph type="body"/>
          </p:nvPr>
        </p:nvSpPr>
        <p:spPr>
          <a:ln/>
        </p:spPr>
        <p:txBody>
          <a:bodyPr vert="horz" wrap="square" lIns="91440" tIns="45720" rIns="91440" bIns="45720" anchor="t"/>
          <a:p>
            <a:pPr eaLnBrk="1" hangingPunct="1">
              <a:lnSpc>
                <a:spcPct val="90000"/>
              </a:lnSpc>
            </a:pPr>
            <a:r>
              <a:rPr lang="zh-CN" altLang="en-US" sz="3200" dirty="0"/>
              <a:t>什么是审计</a:t>
            </a:r>
            <a:endParaRPr lang="zh-CN" altLang="en-US" sz="3200" dirty="0"/>
          </a:p>
          <a:p>
            <a:pPr lvl="1" eaLnBrk="1" hangingPunct="1">
              <a:spcBef>
                <a:spcPct val="60000"/>
              </a:spcBef>
            </a:pPr>
            <a:r>
              <a:rPr lang="zh-CN" altLang="en-US" dirty="0"/>
              <a:t>启用一个专用的审计日志（</a:t>
            </a:r>
            <a:r>
              <a:rPr lang="en-US" altLang="zh-CN" dirty="0"/>
              <a:t>Audit Log</a:t>
            </a:r>
            <a:r>
              <a:rPr lang="zh-CN" altLang="en-US" dirty="0"/>
              <a:t>）</a:t>
            </a:r>
            <a:endParaRPr lang="zh-CN" altLang="en-US" dirty="0"/>
          </a:p>
          <a:p>
            <a:pPr lvl="1" eaLnBrk="1" hangingPunct="1">
              <a:spcBef>
                <a:spcPct val="60000"/>
              </a:spcBef>
              <a:buNone/>
            </a:pPr>
            <a:r>
              <a:rPr lang="zh-CN" altLang="en-US" dirty="0"/>
              <a:t>   将用户对数据库的所有操作记录在上面</a:t>
            </a:r>
            <a:endParaRPr lang="zh-CN" altLang="en-US" dirty="0"/>
          </a:p>
          <a:p>
            <a:pPr lvl="1" eaLnBrk="1" hangingPunct="1">
              <a:spcBef>
                <a:spcPct val="60000"/>
              </a:spcBef>
            </a:pPr>
            <a:r>
              <a:rPr lang="zh-CN" altLang="en-US" dirty="0"/>
              <a:t>审计员利用审计日志</a:t>
            </a:r>
            <a:endParaRPr lang="zh-CN" altLang="en-US" dirty="0"/>
          </a:p>
          <a:p>
            <a:pPr lvl="1" eaLnBrk="1" hangingPunct="1">
              <a:spcBef>
                <a:spcPct val="60000"/>
              </a:spcBef>
              <a:buNone/>
            </a:pPr>
            <a:r>
              <a:rPr lang="zh-CN" altLang="zh-CN" dirty="0"/>
              <a:t>监控数据库中的各种行为</a:t>
            </a:r>
            <a:r>
              <a:rPr lang="zh-CN" altLang="en-US" dirty="0"/>
              <a:t>，找出非法存取数据的人、时</a:t>
            </a:r>
            <a:endParaRPr lang="en-US" altLang="zh-CN" dirty="0"/>
          </a:p>
          <a:p>
            <a:pPr lvl="1" eaLnBrk="1" hangingPunct="1">
              <a:spcBef>
                <a:spcPct val="60000"/>
              </a:spcBef>
              <a:buNone/>
            </a:pPr>
            <a:r>
              <a:rPr lang="zh-CN" altLang="en-US" dirty="0"/>
              <a:t>间和内容</a:t>
            </a:r>
            <a:endParaRPr lang="zh-CN" altLang="en-US" dirty="0"/>
          </a:p>
          <a:p>
            <a:pPr lvl="1" eaLnBrk="1" hangingPunct="1">
              <a:spcBef>
                <a:spcPct val="60000"/>
              </a:spcBef>
            </a:pPr>
            <a:r>
              <a:rPr lang="en-US" altLang="zh-CN" dirty="0"/>
              <a:t>C2</a:t>
            </a:r>
            <a:r>
              <a:rPr lang="zh-CN" altLang="en-US" dirty="0"/>
              <a:t>以上安全级别的</a:t>
            </a:r>
            <a:r>
              <a:rPr lang="en-US" altLang="zh-CN" dirty="0"/>
              <a:t>DBMS</a:t>
            </a:r>
            <a:r>
              <a:rPr lang="zh-CN" altLang="en-US" dirty="0"/>
              <a:t>必须具有审计功能</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en-US" altLang="zh-CN" sz="1800" dirty="0"/>
              <a:t>An Introduction to Database System</a:t>
            </a:r>
            <a:endParaRPr lang="en-US" altLang="zh-CN" sz="1800" dirty="0"/>
          </a:p>
        </p:txBody>
      </p:sp>
      <p:sp>
        <p:nvSpPr>
          <p:cNvPr id="89090" name="Rectangle 2"/>
          <p:cNvSpPr>
            <a:spLocks noGrp="1"/>
          </p:cNvSpPr>
          <p:nvPr>
            <p:ph type="title"/>
          </p:nvPr>
        </p:nvSpPr>
        <p:spPr>
          <a:ln/>
        </p:spPr>
        <p:txBody>
          <a:bodyPr vert="horz" wrap="square" lIns="91440" tIns="45720" rIns="91440" bIns="45720" anchor="ctr"/>
          <a:p>
            <a:r>
              <a:rPr lang="zh-CN" altLang="en-US" sz="3600" dirty="0"/>
              <a:t>审计（续）</a:t>
            </a:r>
            <a:endParaRPr lang="zh-CN" altLang="en-US" sz="3600" dirty="0"/>
          </a:p>
        </p:txBody>
      </p:sp>
      <p:sp>
        <p:nvSpPr>
          <p:cNvPr id="89091" name="Rectangle 3"/>
          <p:cNvSpPr>
            <a:spLocks noGrp="1"/>
          </p:cNvSpPr>
          <p:nvPr>
            <p:ph idx="1"/>
          </p:nvPr>
        </p:nvSpPr>
        <p:spPr>
          <a:ln/>
        </p:spPr>
        <p:txBody>
          <a:bodyPr vert="horz" wrap="square" lIns="91440" tIns="45720" rIns="91440" bIns="45720" anchor="t"/>
          <a:p>
            <a:r>
              <a:rPr lang="zh-CN" altLang="en-US" dirty="0"/>
              <a:t>审计功能的可选性</a:t>
            </a:r>
            <a:endParaRPr lang="zh-CN" altLang="en-US" dirty="0"/>
          </a:p>
          <a:p>
            <a:pPr lvl="1">
              <a:lnSpc>
                <a:spcPct val="160000"/>
              </a:lnSpc>
            </a:pPr>
            <a:r>
              <a:rPr lang="zh-CN" altLang="en-US" dirty="0"/>
              <a:t>审计很费时间和空间</a:t>
            </a:r>
            <a:endParaRPr lang="zh-CN" altLang="en-US" dirty="0"/>
          </a:p>
          <a:p>
            <a:pPr lvl="1">
              <a:lnSpc>
                <a:spcPct val="160000"/>
              </a:lnSpc>
            </a:pPr>
            <a:r>
              <a:rPr lang="en-US" altLang="zh-CN" dirty="0"/>
              <a:t>DBA</a:t>
            </a:r>
            <a:r>
              <a:rPr lang="zh-CN" altLang="en-US" dirty="0"/>
              <a:t>可以根据应用对安全性的要求，灵活地打开或关闭审计功能</a:t>
            </a:r>
            <a:endParaRPr lang="zh-CN" altLang="en-US" dirty="0"/>
          </a:p>
          <a:p>
            <a:pPr lvl="1">
              <a:lnSpc>
                <a:spcPct val="160000"/>
              </a:lnSpc>
            </a:pPr>
            <a:r>
              <a:rPr lang="zh-CN" altLang="en-US" dirty="0"/>
              <a:t>审计功能主要用于安全性要求较高的部门</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0114" name="Rectangle 2"/>
          <p:cNvSpPr>
            <a:spLocks noGrp="1"/>
          </p:cNvSpPr>
          <p:nvPr>
            <p:ph type="title"/>
          </p:nvPr>
        </p:nvSpPr>
        <p:spPr>
          <a:ln/>
        </p:spPr>
        <p:txBody>
          <a:bodyPr vert="horz" wrap="square" lIns="91440" tIns="45720" rIns="91440" bIns="45720" anchor="ctr"/>
          <a:p>
            <a:pPr eaLnBrk="1" hangingPunct="1"/>
            <a:r>
              <a:rPr lang="zh-CN" altLang="en-US" sz="3600" dirty="0"/>
              <a:t>审计（续）</a:t>
            </a:r>
            <a:endParaRPr lang="zh-CN" altLang="en-US" sz="3600" dirty="0"/>
          </a:p>
        </p:txBody>
      </p:sp>
      <p:sp>
        <p:nvSpPr>
          <p:cNvPr id="90115" name="Rectangle 3"/>
          <p:cNvSpPr>
            <a:spLocks noGrp="1"/>
          </p:cNvSpPr>
          <p:nvPr>
            <p:ph type="body"/>
          </p:nvPr>
        </p:nvSpPr>
        <p:spPr>
          <a:ln/>
        </p:spPr>
        <p:txBody>
          <a:bodyPr vert="horz" wrap="square" lIns="91440" tIns="45720" rIns="91440" bIns="45720" anchor="t"/>
          <a:p>
            <a:pPr eaLnBrk="1" hangingPunct="1">
              <a:lnSpc>
                <a:spcPct val="80000"/>
              </a:lnSpc>
              <a:buNone/>
            </a:pPr>
            <a:r>
              <a:rPr lang="en-US" altLang="zh-CN" dirty="0"/>
              <a:t>1.</a:t>
            </a:r>
            <a:r>
              <a:rPr lang="zh-CN" altLang="en-US" dirty="0"/>
              <a:t>审计事件</a:t>
            </a:r>
            <a:endParaRPr lang="en-US" altLang="zh-CN" dirty="0"/>
          </a:p>
          <a:p>
            <a:pPr lvl="1" eaLnBrk="1" hangingPunct="1"/>
            <a:r>
              <a:rPr lang="zh-CN" altLang="en-US" dirty="0"/>
              <a:t>服务器事件</a:t>
            </a:r>
            <a:endParaRPr lang="en-US" altLang="zh-CN" dirty="0"/>
          </a:p>
          <a:p>
            <a:pPr lvl="2" eaLnBrk="1" hangingPunct="1">
              <a:buSzPct val="87000"/>
              <a:buFont typeface="Wingdings" panose="05000000000000000000" pitchFamily="2" charset="2"/>
              <a:buChar char="l"/>
            </a:pPr>
            <a:r>
              <a:rPr lang="zh-CN" altLang="zh-CN" sz="2200" dirty="0"/>
              <a:t>审计数据库服务器发生的事件</a:t>
            </a:r>
            <a:endParaRPr lang="en-US" altLang="zh-CN" sz="2200" dirty="0"/>
          </a:p>
          <a:p>
            <a:pPr lvl="1" eaLnBrk="1" hangingPunct="1"/>
            <a:r>
              <a:rPr lang="zh-CN" altLang="en-US" dirty="0"/>
              <a:t>系统权限</a:t>
            </a:r>
            <a:endParaRPr lang="en-US" altLang="zh-CN" dirty="0"/>
          </a:p>
          <a:p>
            <a:pPr lvl="2" eaLnBrk="1" hangingPunct="1">
              <a:buSzPct val="87000"/>
              <a:buFont typeface="Wingdings" panose="05000000000000000000" pitchFamily="2" charset="2"/>
              <a:buChar char="l"/>
            </a:pPr>
            <a:r>
              <a:rPr lang="zh-CN" altLang="zh-CN" sz="2200" dirty="0"/>
              <a:t>对系统拥有的结构或模式对象进行操作的审计</a:t>
            </a:r>
            <a:endParaRPr lang="en-US" altLang="zh-CN" sz="2200" dirty="0"/>
          </a:p>
          <a:p>
            <a:pPr lvl="2" eaLnBrk="1" hangingPunct="1">
              <a:buSzPct val="87000"/>
              <a:buFont typeface="Wingdings" panose="05000000000000000000" pitchFamily="2" charset="2"/>
              <a:buChar char="l"/>
            </a:pPr>
            <a:r>
              <a:rPr lang="zh-CN" altLang="zh-CN" sz="2200" dirty="0"/>
              <a:t>要求该操作的权限是通过系统权限获得的</a:t>
            </a:r>
            <a:endParaRPr lang="zh-CN" altLang="zh-CN" sz="2200" dirty="0"/>
          </a:p>
          <a:p>
            <a:pPr lvl="1" eaLnBrk="1" hangingPunct="1"/>
            <a:r>
              <a:rPr lang="zh-CN" altLang="en-US" dirty="0"/>
              <a:t>语句事件</a:t>
            </a:r>
            <a:endParaRPr lang="en-US" altLang="zh-CN" dirty="0"/>
          </a:p>
          <a:p>
            <a:pPr lvl="2" eaLnBrk="1" hangingPunct="1">
              <a:buSzPct val="87000"/>
              <a:buFont typeface="Wingdings" panose="05000000000000000000" pitchFamily="2" charset="2"/>
              <a:buChar char="l"/>
            </a:pPr>
            <a:r>
              <a:rPr lang="zh-CN" altLang="zh-CN" sz="2200" dirty="0"/>
              <a:t>对</a:t>
            </a:r>
            <a:r>
              <a:rPr lang="en-US" altLang="zh-CN" sz="2200" dirty="0"/>
              <a:t>SQL</a:t>
            </a:r>
            <a:r>
              <a:rPr lang="zh-CN" altLang="zh-CN" sz="2200" dirty="0"/>
              <a:t>语句，如</a:t>
            </a:r>
            <a:r>
              <a:rPr lang="en-US" altLang="zh-CN" sz="2200" dirty="0"/>
              <a:t>DDL</a:t>
            </a:r>
            <a:r>
              <a:rPr lang="zh-CN" altLang="zh-CN" sz="2200" dirty="0"/>
              <a:t>、</a:t>
            </a:r>
            <a:r>
              <a:rPr lang="en-US" altLang="zh-CN" sz="2200" dirty="0"/>
              <a:t>DML</a:t>
            </a:r>
            <a:r>
              <a:rPr lang="zh-CN" altLang="zh-CN" sz="2200" dirty="0"/>
              <a:t>、</a:t>
            </a:r>
            <a:r>
              <a:rPr lang="en-US" altLang="zh-CN" sz="2200" dirty="0"/>
              <a:t>DQL</a:t>
            </a:r>
            <a:r>
              <a:rPr lang="zh-CN" altLang="zh-CN" sz="2200" dirty="0"/>
              <a:t>及</a:t>
            </a:r>
            <a:r>
              <a:rPr lang="en-US" altLang="zh-CN" sz="2200" dirty="0"/>
              <a:t>DCL</a:t>
            </a:r>
            <a:r>
              <a:rPr lang="zh-CN" altLang="zh-CN" sz="2200" dirty="0"/>
              <a:t>语句的审计</a:t>
            </a:r>
            <a:endParaRPr lang="en-US" altLang="zh-CN" sz="2200" dirty="0"/>
          </a:p>
          <a:p>
            <a:pPr lvl="1" eaLnBrk="1" hangingPunct="1"/>
            <a:r>
              <a:rPr lang="zh-CN" altLang="en-US" dirty="0"/>
              <a:t>模式对象事件</a:t>
            </a:r>
            <a:endParaRPr lang="en-US" altLang="zh-CN" dirty="0"/>
          </a:p>
          <a:p>
            <a:pPr lvl="2" eaLnBrk="1" hangingPunct="1">
              <a:buSzPct val="87000"/>
              <a:buFont typeface="Wingdings" panose="05000000000000000000" pitchFamily="2" charset="2"/>
              <a:buChar char="l"/>
            </a:pPr>
            <a:r>
              <a:rPr lang="zh-CN" altLang="zh-CN" sz="2200" dirty="0"/>
              <a:t>对特定模式对象上进行的</a:t>
            </a:r>
            <a:r>
              <a:rPr lang="en-US" altLang="zh-CN" sz="2200" dirty="0"/>
              <a:t>SELECT</a:t>
            </a:r>
            <a:r>
              <a:rPr lang="zh-CN" altLang="zh-CN" sz="2200" dirty="0"/>
              <a:t>或</a:t>
            </a:r>
            <a:r>
              <a:rPr lang="en-US" altLang="zh-CN" sz="2200" dirty="0"/>
              <a:t>DML</a:t>
            </a:r>
            <a:r>
              <a:rPr lang="zh-CN" altLang="zh-CN" sz="2200" dirty="0"/>
              <a:t>操作的审计 </a:t>
            </a:r>
            <a:r>
              <a:rPr lang="en-US" altLang="zh-CN" sz="1600" dirty="0"/>
              <a:t>	</a:t>
            </a:r>
            <a:endParaRPr lang="en-US" altLang="zh-CN" sz="1600" dirty="0"/>
          </a:p>
          <a:p>
            <a:pPr lvl="1" eaLnBrk="1" hangingPunct="1">
              <a:buNone/>
            </a:pPr>
            <a:r>
              <a:rPr lang="zh-CN" altLang="en-US" sz="2000" dirty="0"/>
              <a:t>　</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1138" name="Rectangle 2"/>
          <p:cNvSpPr txBox="1"/>
          <p:nvPr/>
        </p:nvSpPr>
        <p:spPr>
          <a:xfrm>
            <a:off x="457200" y="-36512"/>
            <a:ext cx="8229600" cy="1135062"/>
          </a:xfrm>
          <a:prstGeom prst="rect">
            <a:avLst/>
          </a:prstGeom>
          <a:noFill/>
          <a:ln w="9525">
            <a:noFill/>
          </a:ln>
        </p:spPr>
        <p:txBody>
          <a:bodyPr anchor="ctr"/>
          <a:p>
            <a:pPr algn="ctr" defTabSz="914400"/>
            <a:r>
              <a:rPr lang="zh-CN" altLang="zh-CN" sz="3600" b="1">
                <a:solidFill>
                  <a:schemeClr val="bg1"/>
                </a:solidFill>
                <a:latin typeface="Arial" panose="020B0604020202020204" pitchFamily="34" charset="0"/>
                <a:ea typeface="宋体" panose="02010600030101010101" pitchFamily="2" charset="-122"/>
              </a:rPr>
              <a:t>审计（续）</a:t>
            </a:r>
            <a:endParaRPr lang="zh-CN" altLang="zh-CN" sz="3600" b="1">
              <a:solidFill>
                <a:schemeClr val="bg1"/>
              </a:solidFill>
              <a:latin typeface="Arial" panose="020B0604020202020204" pitchFamily="34" charset="0"/>
              <a:ea typeface="宋体" panose="02010600030101010101" pitchFamily="2" charset="-122"/>
            </a:endParaRPr>
          </a:p>
        </p:txBody>
      </p:sp>
      <p:sp>
        <p:nvSpPr>
          <p:cNvPr id="4" name="Rectangle 3"/>
          <p:cNvSpPr txBox="1">
            <a:spLocks noChangeArrowheads="1"/>
          </p:cNvSpPr>
          <p:nvPr/>
        </p:nvSpPr>
        <p:spPr bwMode="auto">
          <a:xfrm>
            <a:off x="457200" y="1098550"/>
            <a:ext cx="8229600" cy="5095875"/>
          </a:xfrm>
          <a:prstGeom prst="rect">
            <a:avLst/>
          </a:prstGeom>
          <a:noFill/>
          <a:ln w="9525">
            <a:noFill/>
            <a:miter lim="800000"/>
          </a:ln>
        </p:spPr>
        <p:txBody>
          <a:bodyPr/>
          <a:lstStyle/>
          <a:p>
            <a:pPr marL="342900" marR="0" indent="-342900" defTabSz="914400">
              <a:spcBef>
                <a:spcPct val="20000"/>
              </a:spcBef>
              <a:buClrTx/>
              <a:buSzPct val="100000"/>
              <a:buFont typeface="Arial" panose="020B0604020202020204" pitchFamily="34" charset="0"/>
              <a:buNone/>
              <a:defRPr/>
            </a:pPr>
            <a:r>
              <a:rPr kumimoji="0" lang="en-US" altLang="zh-CN" sz="2600" b="1" kern="0" cap="none" spc="0" normalizeH="0" baseline="0" noProof="0" dirty="0">
                <a:latin typeface="+mn-lt"/>
                <a:ea typeface="+mn-ea"/>
                <a:cs typeface="+mn-cs"/>
              </a:rPr>
              <a:t>2.</a:t>
            </a:r>
            <a:r>
              <a:rPr kumimoji="0" lang="zh-CN" altLang="en-US" sz="2600" b="1" kern="0" cap="none" spc="0" normalizeH="0" baseline="0" noProof="0" dirty="0">
                <a:latin typeface="+mn-lt"/>
                <a:ea typeface="+mn-ea"/>
                <a:cs typeface="+mn-cs"/>
              </a:rPr>
              <a:t>审计功能</a:t>
            </a:r>
            <a:endParaRPr kumimoji="0" lang="zh-CN" altLang="en-US" sz="2600" b="1" kern="0" cap="none" spc="0" normalizeH="0" baseline="0" noProof="0" dirty="0">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基本功能</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1200150" marR="0" lvl="2" indent="-285750" algn="l" defTabSz="914400" rtl="0" eaLnBrk="1" fontAlgn="base" latinLnBrk="0" hangingPunct="1">
              <a:lnSpc>
                <a:spcPct val="100000"/>
              </a:lnSpc>
              <a:spcBef>
                <a:spcPct val="2000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提供多种审计查阅方式提供多种审计查阅方式</a:t>
            </a:r>
            <a:endParaRPr kumimoji="0" lang="en-US" sz="22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多套审计规则：一般在初始化设定</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提供审计分析和报表功能</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审计日志管理功能</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1200150" marR="0" lvl="2" indent="-285750" algn="l" defTabSz="914400" rtl="0" eaLnBrk="1" fontAlgn="base" latinLnBrk="0" hangingPunct="1">
              <a:lnSpc>
                <a:spcPct val="100000"/>
              </a:lnSpc>
              <a:spcBef>
                <a:spcPct val="2000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防止审计员误删审计记录，审计日志必须先转储后删除</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00150" marR="0" lvl="2" indent="-285750" algn="l" defTabSz="914400" rtl="0" eaLnBrk="1" fontAlgn="base" latinLnBrk="0" hangingPunct="1">
              <a:lnSpc>
                <a:spcPct val="100000"/>
              </a:lnSpc>
              <a:spcBef>
                <a:spcPct val="2000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对转储的审计记录文件提供完整性和保密性保护</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00150" marR="0" lvl="2" indent="-285750" algn="l" defTabSz="914400" rtl="0" eaLnBrk="1" fontAlgn="base" latinLnBrk="0" hangingPunct="1">
              <a:lnSpc>
                <a:spcPct val="100000"/>
              </a:lnSpc>
              <a:spcBef>
                <a:spcPct val="2000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只允许审计员查阅和转储审计记录</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不允许任何用户新增和修改审计记录等</a:t>
            </a:r>
            <a:endParaRPr kumimoji="0" lang="en-US" sz="22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提供查询审计设置及审计记录信息的专门视图</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2162" name="Rectangle 2"/>
          <p:cNvSpPr>
            <a:spLocks noGrp="1"/>
          </p:cNvSpPr>
          <p:nvPr>
            <p:ph type="title"/>
          </p:nvPr>
        </p:nvSpPr>
        <p:spPr>
          <a:ln/>
        </p:spPr>
        <p:txBody>
          <a:bodyPr vert="horz" wrap="square" lIns="91440" tIns="45720" rIns="91440" bIns="45720" anchor="ctr"/>
          <a:p>
            <a:pPr eaLnBrk="1" hangingPunct="1"/>
            <a:r>
              <a:rPr lang="zh-CN" altLang="en-US" sz="3600" dirty="0"/>
              <a:t>审计（续）</a:t>
            </a:r>
            <a:endParaRPr lang="zh-CN" altLang="en-US" sz="3600" dirty="0"/>
          </a:p>
        </p:txBody>
      </p:sp>
      <p:sp>
        <p:nvSpPr>
          <p:cNvPr id="92163" name="Rectangle 3"/>
          <p:cNvSpPr>
            <a:spLocks noGrp="1"/>
          </p:cNvSpPr>
          <p:nvPr>
            <p:ph type="body"/>
          </p:nvPr>
        </p:nvSpPr>
        <p:spPr>
          <a:xfrm>
            <a:off x="519113" y="1196975"/>
            <a:ext cx="8229600" cy="4854575"/>
          </a:xfrm>
          <a:ln/>
        </p:spPr>
        <p:txBody>
          <a:bodyPr vert="horz" wrap="square" lIns="91440" tIns="45720" rIns="91440" bIns="45720" anchor="t"/>
          <a:p>
            <a:pPr eaLnBrk="1" hangingPunct="1">
              <a:lnSpc>
                <a:spcPct val="170000"/>
              </a:lnSpc>
              <a:buNone/>
            </a:pPr>
            <a:r>
              <a:rPr lang="en-US" altLang="zh-CN" dirty="0"/>
              <a:t>3. AUDIT</a:t>
            </a:r>
            <a:r>
              <a:rPr lang="zh-CN" altLang="en-US" dirty="0"/>
              <a:t>语句和</a:t>
            </a:r>
            <a:r>
              <a:rPr lang="en-US" altLang="zh-CN" dirty="0"/>
              <a:t>NOAUDIT</a:t>
            </a:r>
            <a:r>
              <a:rPr lang="zh-CN" altLang="en-US" dirty="0"/>
              <a:t>语句</a:t>
            </a:r>
            <a:endParaRPr lang="en-US" altLang="zh-CN" dirty="0"/>
          </a:p>
          <a:p>
            <a:pPr lvl="1" eaLnBrk="1" hangingPunct="1">
              <a:lnSpc>
                <a:spcPct val="170000"/>
              </a:lnSpc>
            </a:pPr>
            <a:r>
              <a:rPr lang="en-US" altLang="zh-CN" dirty="0"/>
              <a:t>AUDIT</a:t>
            </a:r>
            <a:r>
              <a:rPr lang="zh-CN" altLang="en-US" dirty="0"/>
              <a:t>语句：设置审计功能 </a:t>
            </a:r>
            <a:endParaRPr lang="zh-CN" altLang="en-US" dirty="0"/>
          </a:p>
          <a:p>
            <a:pPr lvl="1" eaLnBrk="1" hangingPunct="1">
              <a:lnSpc>
                <a:spcPct val="170000"/>
              </a:lnSpc>
            </a:pPr>
            <a:r>
              <a:rPr lang="en-US" altLang="zh-CN" dirty="0"/>
              <a:t>NOAUDIT</a:t>
            </a:r>
            <a:r>
              <a:rPr lang="zh-CN" altLang="en-US" dirty="0"/>
              <a:t>语句：取消审计功能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内容占位符 2"/>
          <p:cNvSpPr>
            <a:spLocks noGrp="1"/>
          </p:cNvSpPr>
          <p:nvPr>
            <p:ph idx="4294967295"/>
          </p:nvPr>
        </p:nvSpPr>
        <p:spPr>
          <a:ln/>
        </p:spPr>
        <p:txBody>
          <a:bodyPr vert="horz" wrap="square" lIns="91440" tIns="45720" rIns="91440" bIns="45720" anchor="t"/>
          <a:p>
            <a:pPr eaLnBrk="1" hangingPunct="1"/>
            <a:r>
              <a:rPr lang="zh-CN" altLang="en-US" dirty="0"/>
              <a:t>用户级审计</a:t>
            </a:r>
            <a:endParaRPr lang="en-US" altLang="zh-CN" dirty="0"/>
          </a:p>
          <a:p>
            <a:pPr lvl="1">
              <a:lnSpc>
                <a:spcPct val="150000"/>
              </a:lnSpc>
            </a:pPr>
            <a:r>
              <a:rPr lang="zh-CN" altLang="en-US" dirty="0"/>
              <a:t>任何用户可设置的审计</a:t>
            </a:r>
            <a:endParaRPr lang="en-US" altLang="zh-CN" dirty="0"/>
          </a:p>
          <a:p>
            <a:pPr lvl="1">
              <a:lnSpc>
                <a:spcPct val="150000"/>
              </a:lnSpc>
            </a:pPr>
            <a:r>
              <a:rPr lang="zh-CN" altLang="en-US" dirty="0"/>
              <a:t>主要是用户针对自己创建的数据库表和视图进行审计</a:t>
            </a:r>
            <a:endParaRPr lang="en-US" altLang="zh-CN" dirty="0"/>
          </a:p>
          <a:p>
            <a:pPr lvl="1">
              <a:buFont typeface="Arial" panose="020B0604020202020204" pitchFamily="34" charset="0"/>
              <a:buChar char="•"/>
            </a:pPr>
            <a:endParaRPr lang="en-US" altLang="zh-CN" dirty="0"/>
          </a:p>
          <a:p>
            <a:pPr eaLnBrk="1" hangingPunct="1"/>
            <a:r>
              <a:rPr lang="zh-CN" altLang="en-US" dirty="0"/>
              <a:t>系统级审计</a:t>
            </a:r>
            <a:endParaRPr lang="en-US" altLang="zh-CN" dirty="0"/>
          </a:p>
          <a:p>
            <a:pPr lvl="1">
              <a:lnSpc>
                <a:spcPct val="150000"/>
              </a:lnSpc>
            </a:pPr>
            <a:r>
              <a:rPr lang="zh-CN" altLang="en-US" dirty="0"/>
              <a:t>只能由数据库管理员设置</a:t>
            </a:r>
            <a:endParaRPr lang="en-US" altLang="zh-CN" dirty="0"/>
          </a:p>
          <a:p>
            <a:pPr lvl="1">
              <a:lnSpc>
                <a:spcPct val="150000"/>
              </a:lnSpc>
            </a:pPr>
            <a:r>
              <a:rPr lang="zh-CN" altLang="en-US" dirty="0"/>
              <a:t>监测成功或失败的登录要求、监测授权和收回操作以及其他数据库级权限下的操作</a:t>
            </a:r>
            <a:endParaRPr lang="en-US" altLang="zh-CN" dirty="0"/>
          </a:p>
        </p:txBody>
      </p:sp>
      <p:sp>
        <p:nvSpPr>
          <p:cNvPr id="93186"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3187" name="Rectangle 2"/>
          <p:cNvSpPr txBox="1"/>
          <p:nvPr/>
        </p:nvSpPr>
        <p:spPr>
          <a:xfrm>
            <a:off x="1042988" y="261938"/>
            <a:ext cx="7391400" cy="563562"/>
          </a:xfrm>
          <a:prstGeom prst="rect">
            <a:avLst/>
          </a:prstGeom>
          <a:noFill/>
          <a:ln w="9525">
            <a:noFill/>
          </a:ln>
        </p:spPr>
        <p:txBody>
          <a:bodyPr anchor="ctr"/>
          <a:p>
            <a:pPr algn="ctr"/>
            <a:r>
              <a:rPr lang="zh-CN" altLang="en-US" sz="3600" b="1" dirty="0">
                <a:solidFill>
                  <a:schemeClr val="bg1"/>
                </a:solidFill>
                <a:latin typeface="Arial" panose="020B0604020202020204" pitchFamily="34" charset="0"/>
                <a:ea typeface="宋体" panose="02010600030101010101" pitchFamily="2" charset="-122"/>
              </a:rPr>
              <a:t>审计（续）</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4210" name="Rectangle 2"/>
          <p:cNvSpPr>
            <a:spLocks noGrp="1"/>
          </p:cNvSpPr>
          <p:nvPr>
            <p:ph type="title"/>
          </p:nvPr>
        </p:nvSpPr>
        <p:spPr>
          <a:ln/>
        </p:spPr>
        <p:txBody>
          <a:bodyPr vert="horz" wrap="square" lIns="91440" tIns="45720" rIns="91440" bIns="45720" anchor="ctr"/>
          <a:p>
            <a:pPr eaLnBrk="1" hangingPunct="1"/>
            <a:r>
              <a:rPr lang="zh-CN" altLang="en-US" sz="3600" dirty="0"/>
              <a:t>审计（续）</a:t>
            </a:r>
            <a:endParaRPr lang="zh-CN" altLang="en-US" sz="3600" dirty="0"/>
          </a:p>
        </p:txBody>
      </p:sp>
      <p:sp>
        <p:nvSpPr>
          <p:cNvPr id="94211" name="Rectangle 3"/>
          <p:cNvSpPr>
            <a:spLocks noGrp="1"/>
          </p:cNvSpPr>
          <p:nvPr>
            <p:ph type="body"/>
          </p:nvPr>
        </p:nvSpPr>
        <p:spPr>
          <a:xfrm>
            <a:off x="457200" y="1339850"/>
            <a:ext cx="8686800" cy="4854575"/>
          </a:xfrm>
          <a:ln/>
        </p:spPr>
        <p:txBody>
          <a:bodyPr vert="horz" wrap="square" lIns="91440" tIns="45720" rIns="91440" bIns="45720" anchor="t"/>
          <a:p>
            <a:pPr eaLnBrk="1" hangingPunct="1">
              <a:lnSpc>
                <a:spcPct val="130000"/>
              </a:lnSpc>
              <a:buNone/>
            </a:pPr>
            <a:r>
              <a:rPr lang="en-US" altLang="zh-CN" sz="2400" dirty="0"/>
              <a:t>[</a:t>
            </a:r>
            <a:r>
              <a:rPr lang="zh-CN" altLang="en-US" sz="2400" dirty="0"/>
              <a:t>例4.</a:t>
            </a:r>
            <a:r>
              <a:rPr lang="en-US" altLang="zh-CN" sz="2400" dirty="0"/>
              <a:t>15] </a:t>
            </a:r>
            <a:r>
              <a:rPr lang="zh-CN" altLang="en-US" sz="2400" dirty="0"/>
              <a:t>对修改</a:t>
            </a:r>
            <a:r>
              <a:rPr lang="en-US" altLang="zh-CN" sz="2400" dirty="0"/>
              <a:t>SC</a:t>
            </a:r>
            <a:r>
              <a:rPr lang="zh-CN" altLang="en-US" sz="2400" dirty="0"/>
              <a:t>表结构或修改</a:t>
            </a:r>
            <a:r>
              <a:rPr lang="en-US" altLang="zh-CN" sz="2400" dirty="0"/>
              <a:t>SC</a:t>
            </a:r>
            <a:r>
              <a:rPr lang="zh-CN" altLang="en-US" sz="2400" dirty="0"/>
              <a:t>表数据的操作进行审计</a:t>
            </a:r>
            <a:endParaRPr lang="zh-CN" altLang="en-US" sz="2400" dirty="0"/>
          </a:p>
          <a:p>
            <a:pPr eaLnBrk="1" hangingPunct="1">
              <a:lnSpc>
                <a:spcPct val="130000"/>
              </a:lnSpc>
              <a:buNone/>
            </a:pPr>
            <a:r>
              <a:rPr lang="zh-CN" altLang="en-US" sz="2400" dirty="0"/>
              <a:t>           </a:t>
            </a:r>
            <a:r>
              <a:rPr lang="en-US" altLang="zh-CN" sz="2400" dirty="0"/>
              <a:t>AUDIT ALTER,UPDATE  </a:t>
            </a:r>
            <a:endParaRPr lang="en-US" altLang="zh-CN" sz="2400" dirty="0"/>
          </a:p>
          <a:p>
            <a:pPr eaLnBrk="1" hangingPunct="1">
              <a:lnSpc>
                <a:spcPct val="130000"/>
              </a:lnSpc>
              <a:buNone/>
            </a:pPr>
            <a:r>
              <a:rPr lang="en-US" altLang="zh-CN" sz="2400" dirty="0"/>
              <a:t>           ON  SC;</a:t>
            </a:r>
            <a:endParaRPr lang="zh-CN" altLang="en-US" sz="2400" dirty="0"/>
          </a:p>
          <a:p>
            <a:pPr eaLnBrk="1" hangingPunct="1">
              <a:lnSpc>
                <a:spcPct val="130000"/>
              </a:lnSpc>
              <a:buNone/>
            </a:pPr>
            <a:endParaRPr lang="zh-CN" altLang="en-US" sz="2400" dirty="0"/>
          </a:p>
          <a:p>
            <a:pPr eaLnBrk="1" hangingPunct="1">
              <a:lnSpc>
                <a:spcPct val="130000"/>
              </a:lnSpc>
              <a:buNone/>
            </a:pPr>
            <a:r>
              <a:rPr lang="en-US" altLang="zh-CN" sz="2400" dirty="0"/>
              <a:t>[</a:t>
            </a:r>
            <a:r>
              <a:rPr lang="zh-CN" altLang="en-US" sz="2400" dirty="0"/>
              <a:t>例4.</a:t>
            </a:r>
            <a:r>
              <a:rPr lang="en-US" altLang="zh-CN" sz="2400" dirty="0"/>
              <a:t>16] </a:t>
            </a:r>
            <a:r>
              <a:rPr lang="zh-CN" altLang="en-US" sz="2400" dirty="0"/>
              <a:t>取消对</a:t>
            </a:r>
            <a:r>
              <a:rPr lang="en-US" altLang="zh-CN" sz="2400" dirty="0"/>
              <a:t>SC</a:t>
            </a:r>
            <a:r>
              <a:rPr lang="zh-CN" altLang="en-US" sz="2400" dirty="0"/>
              <a:t>表的一切审计</a:t>
            </a:r>
            <a:endParaRPr lang="zh-CN" altLang="en-US" sz="2400" dirty="0"/>
          </a:p>
          <a:p>
            <a:pPr eaLnBrk="1" hangingPunct="1">
              <a:lnSpc>
                <a:spcPct val="130000"/>
              </a:lnSpc>
              <a:buNone/>
            </a:pPr>
            <a:r>
              <a:rPr lang="zh-CN" altLang="en-US" sz="2400" dirty="0"/>
              <a:t>           </a:t>
            </a:r>
            <a:r>
              <a:rPr lang="en-US" altLang="zh-CN" sz="2400" dirty="0"/>
              <a:t>NOAUDIT  ALTER,UPDATE  </a:t>
            </a:r>
            <a:endParaRPr lang="en-US" altLang="zh-CN" sz="2400" dirty="0"/>
          </a:p>
          <a:p>
            <a:pPr eaLnBrk="1" hangingPunct="1">
              <a:lnSpc>
                <a:spcPct val="130000"/>
              </a:lnSpc>
              <a:buNone/>
            </a:pPr>
            <a:r>
              <a:rPr lang="en-US" altLang="zh-CN" sz="2400" dirty="0"/>
              <a:t>           ON  SC;</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5234"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95235" name="Rectangle 3"/>
          <p:cNvSpPr>
            <a:spLocks noGrp="1"/>
          </p:cNvSpPr>
          <p:nvPr>
            <p:ph type="body"/>
          </p:nvPr>
        </p:nvSpPr>
        <p:spPr>
          <a:xfrm>
            <a:off x="590550" y="1125538"/>
            <a:ext cx="8229600"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数据库安全性概述</a:t>
            </a:r>
            <a:endParaRPr lang="zh-CN" altLang="en-US" dirty="0"/>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solidFill>
                  <a:schemeClr val="accent2"/>
                </a:solidFill>
              </a:rPr>
              <a:t>4.5  </a:t>
            </a:r>
            <a:r>
              <a:rPr lang="zh-CN" altLang="en-US" dirty="0">
                <a:solidFill>
                  <a:schemeClr val="accent2"/>
                </a:solidFill>
              </a:rPr>
              <a:t>数据加密</a:t>
            </a:r>
            <a:endParaRPr lang="zh-CN" altLang="en-US" dirty="0">
              <a:solidFill>
                <a:schemeClr val="accent2"/>
              </a:solidFill>
            </a:endParaRPr>
          </a:p>
          <a:p>
            <a:pPr algn="just" eaLnBrk="1" hangingPunct="1">
              <a:lnSpc>
                <a:spcPct val="130000"/>
              </a:lnSpc>
              <a:buNone/>
            </a:pPr>
            <a:r>
              <a:rPr lang="en-US" altLang="zh-CN" dirty="0"/>
              <a:t>4.6  </a:t>
            </a:r>
            <a:r>
              <a:rPr lang="zh-CN" altLang="en-US" dirty="0"/>
              <a:t>其他安全性保护</a:t>
            </a:r>
            <a:endParaRPr lang="zh-CN" altLang="en-US" dirty="0"/>
          </a:p>
          <a:p>
            <a:pPr algn="just" eaLnBrk="1" hangingPunct="1">
              <a:lnSpc>
                <a:spcPct val="130000"/>
              </a:lnSpc>
              <a:buNone/>
            </a:pPr>
            <a:r>
              <a:rPr lang="en-US" altLang="zh-CN" dirty="0"/>
              <a:t>4.7  </a:t>
            </a:r>
            <a:r>
              <a:rPr lang="zh-CN" altLang="en-US" dirty="0"/>
              <a:t>小结</a:t>
            </a:r>
            <a:endParaRPr lang="zh-CN" altLang="en-US" dirty="0"/>
          </a:p>
          <a:p>
            <a:pPr eaLnBrk="1" hangingPunct="1">
              <a:buNone/>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2290" name="Rectangle 2"/>
          <p:cNvSpPr>
            <a:spLocks noGrp="1"/>
          </p:cNvSpPr>
          <p:nvPr>
            <p:ph type="title"/>
          </p:nvPr>
        </p:nvSpPr>
        <p:spPr>
          <a:ln/>
        </p:spPr>
        <p:txBody>
          <a:bodyPr vert="horz" wrap="square" lIns="91440" tIns="45720" rIns="91440" bIns="45720" anchor="ctr"/>
          <a:p>
            <a:pPr eaLnBrk="1" hangingPunct="1"/>
            <a:r>
              <a:rPr lang="en-US" altLang="zh-CN" sz="3600" dirty="0"/>
              <a:t>4.1  </a:t>
            </a:r>
            <a:r>
              <a:rPr lang="zh-CN" altLang="en-US" sz="3600" dirty="0"/>
              <a:t>数据库安全性概述</a:t>
            </a:r>
            <a:endParaRPr lang="zh-CN" altLang="en-US" sz="3600" dirty="0"/>
          </a:p>
        </p:txBody>
      </p:sp>
      <p:sp>
        <p:nvSpPr>
          <p:cNvPr id="12291" name="Rectangle 3"/>
          <p:cNvSpPr>
            <a:spLocks noGrp="1"/>
          </p:cNvSpPr>
          <p:nvPr>
            <p:ph type="body"/>
          </p:nvPr>
        </p:nvSpPr>
        <p:spPr>
          <a:xfrm>
            <a:off x="663575" y="1339850"/>
            <a:ext cx="8229600" cy="4854575"/>
          </a:xfrm>
          <a:ln/>
        </p:spPr>
        <p:txBody>
          <a:bodyPr vert="horz" wrap="square" lIns="91440" tIns="45720" rIns="91440" bIns="45720" anchor="t"/>
          <a:p>
            <a:pPr eaLnBrk="1" hangingPunct="1">
              <a:lnSpc>
                <a:spcPct val="210000"/>
              </a:lnSpc>
              <a:buNone/>
            </a:pPr>
            <a:r>
              <a:rPr lang="en-US" altLang="zh-CN" dirty="0"/>
              <a:t>4.1.1  </a:t>
            </a:r>
            <a:r>
              <a:rPr lang="zh-CN" altLang="en-US" dirty="0"/>
              <a:t>数据库的不安全因素</a:t>
            </a:r>
            <a:endParaRPr lang="zh-CN" altLang="en-US" dirty="0"/>
          </a:p>
          <a:p>
            <a:pPr eaLnBrk="1" hangingPunct="1">
              <a:lnSpc>
                <a:spcPct val="210000"/>
              </a:lnSpc>
              <a:buNone/>
            </a:pPr>
            <a:r>
              <a:rPr lang="en-US" altLang="zh-CN" dirty="0">
                <a:solidFill>
                  <a:srgbClr val="00B050"/>
                </a:solidFill>
              </a:rPr>
              <a:t>4.1.2  </a:t>
            </a:r>
            <a:r>
              <a:rPr lang="zh-CN" altLang="en-US" dirty="0">
                <a:solidFill>
                  <a:srgbClr val="00B050"/>
                </a:solidFill>
              </a:rPr>
              <a:t>安全标准简介</a:t>
            </a:r>
            <a:endParaRPr lang="zh-CN" altLang="en-US" dirty="0">
              <a:solidFill>
                <a:srgbClr val="00B05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6258" name="Rectangle 2"/>
          <p:cNvSpPr>
            <a:spLocks noGrp="1"/>
          </p:cNvSpPr>
          <p:nvPr>
            <p:ph type="title"/>
          </p:nvPr>
        </p:nvSpPr>
        <p:spPr>
          <a:ln/>
        </p:spPr>
        <p:txBody>
          <a:bodyPr vert="horz" wrap="square" lIns="91440" tIns="45720" rIns="91440" bIns="45720" anchor="ctr"/>
          <a:p>
            <a:pPr eaLnBrk="1" hangingPunct="1"/>
            <a:r>
              <a:rPr lang="en-US" altLang="zh-CN" sz="3600" dirty="0"/>
              <a:t>4.5  </a:t>
            </a:r>
            <a:r>
              <a:rPr lang="zh-CN" altLang="en-US" sz="3600" dirty="0"/>
              <a:t>数据加密</a:t>
            </a:r>
            <a:endParaRPr lang="zh-CN" altLang="en-US" sz="3600" dirty="0"/>
          </a:p>
        </p:txBody>
      </p:sp>
      <p:sp>
        <p:nvSpPr>
          <p:cNvPr id="96259" name="Rectangle 3"/>
          <p:cNvSpPr>
            <a:spLocks noGrp="1"/>
          </p:cNvSpPr>
          <p:nvPr>
            <p:ph type="body"/>
          </p:nvPr>
        </p:nvSpPr>
        <p:spPr>
          <a:xfrm>
            <a:off x="457200" y="1098550"/>
            <a:ext cx="8229600" cy="5426075"/>
          </a:xfrm>
          <a:ln/>
        </p:spPr>
        <p:txBody>
          <a:bodyPr vert="horz" wrap="square" lIns="91440" tIns="45720" rIns="91440" bIns="45720" anchor="t"/>
          <a:p>
            <a:pPr eaLnBrk="1" hangingPunct="1">
              <a:lnSpc>
                <a:spcPct val="120000"/>
              </a:lnSpc>
            </a:pPr>
            <a:r>
              <a:rPr lang="zh-CN" altLang="en-US" dirty="0"/>
              <a:t>数据加密</a:t>
            </a:r>
            <a:endParaRPr lang="zh-CN" altLang="en-US" dirty="0"/>
          </a:p>
          <a:p>
            <a:pPr lvl="1" eaLnBrk="1" hangingPunct="1">
              <a:lnSpc>
                <a:spcPct val="120000"/>
              </a:lnSpc>
            </a:pPr>
            <a:r>
              <a:rPr lang="zh-CN" altLang="en-US" dirty="0"/>
              <a:t>防止数据库中数据在存储和传输中失密的有效手段</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加密的基本思想</a:t>
            </a:r>
            <a:endParaRPr lang="en-US" altLang="zh-CN" dirty="0"/>
          </a:p>
          <a:p>
            <a:pPr lvl="1" eaLnBrk="1" hangingPunct="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）变换为不可直接识别的格式</a:t>
            </a:r>
            <a:r>
              <a:rPr lang="en-US" altLang="zh-CN" dirty="0"/>
              <a:t>­</a:t>
            </a:r>
            <a:r>
              <a:rPr lang="zh-CN" altLang="zh-CN" dirty="0"/>
              <a:t>—密文（</a:t>
            </a:r>
            <a:r>
              <a:rPr lang="en-US" altLang="zh-CN" dirty="0"/>
              <a:t>Cipher text</a:t>
            </a:r>
            <a:r>
              <a:rPr lang="zh-CN" altLang="zh-CN" dirty="0"/>
              <a:t>）</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加密方法</a:t>
            </a:r>
            <a:endParaRPr lang="zh-CN" altLang="en-US" dirty="0"/>
          </a:p>
          <a:p>
            <a:pPr lvl="1" eaLnBrk="1" hangingPunct="1">
              <a:lnSpc>
                <a:spcPct val="120000"/>
              </a:lnSpc>
            </a:pPr>
            <a:r>
              <a:rPr lang="zh-CN" altLang="en-US" dirty="0"/>
              <a:t>存储加密</a:t>
            </a:r>
            <a:endParaRPr lang="en-US" altLang="zh-CN" dirty="0"/>
          </a:p>
          <a:p>
            <a:pPr lvl="1" eaLnBrk="1" hangingPunct="1">
              <a:lnSpc>
                <a:spcPct val="120000"/>
              </a:lnSpc>
            </a:pPr>
            <a:r>
              <a:rPr lang="zh-CN" altLang="en-US" dirty="0"/>
              <a:t>传输加密</a:t>
            </a:r>
            <a:endParaRPr lang="en-US" altLang="zh-CN" dirty="0"/>
          </a:p>
          <a:p>
            <a:pPr lvl="1" eaLnBrk="1" hangingPunct="1">
              <a:lnSpc>
                <a:spcPct val="120000"/>
              </a:lnSpc>
            </a:pPr>
            <a:endParaRPr lang="zh-CN" altLang="en-US" sz="1200" dirty="0">
              <a:solidFill>
                <a:srgbClr val="FF66FF"/>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txBox="1"/>
          <p:nvPr/>
        </p:nvSpPr>
        <p:spPr>
          <a:xfrm>
            <a:off x="457200" y="-36512"/>
            <a:ext cx="8229600" cy="1135062"/>
          </a:xfrm>
          <a:prstGeom prst="rect">
            <a:avLst/>
          </a:prstGeom>
          <a:noFill/>
          <a:ln w="9525">
            <a:noFill/>
          </a:ln>
        </p:spPr>
        <p:txBody>
          <a:bodyPr anchor="ctr"/>
          <a:p>
            <a:pPr algn="ctr" defTabSz="914400"/>
            <a:r>
              <a:rPr lang="zh-CN" altLang="zh-CN" sz="3600" b="1" dirty="0">
                <a:solidFill>
                  <a:schemeClr val="bg1"/>
                </a:solidFill>
                <a:latin typeface="Arial" panose="020B0604020202020204" pitchFamily="34" charset="0"/>
                <a:ea typeface="宋体" panose="02010600030101010101" pitchFamily="2" charset="-122"/>
              </a:rPr>
              <a:t>数据加密（续）</a:t>
            </a:r>
            <a:endParaRPr lang="zh-CN" altLang="zh-CN" sz="3600" b="1" dirty="0">
              <a:solidFill>
                <a:schemeClr val="bg1"/>
              </a:solidFill>
              <a:latin typeface="Arial" panose="020B0604020202020204" pitchFamily="34" charset="0"/>
              <a:ea typeface="宋体" panose="02010600030101010101" pitchFamily="2" charset="-122"/>
            </a:endParaRPr>
          </a:p>
        </p:txBody>
      </p:sp>
      <p:sp>
        <p:nvSpPr>
          <p:cNvPr id="3" name="内容占位符 2"/>
          <p:cNvSpPr txBox="1"/>
          <p:nvPr/>
        </p:nvSpPr>
        <p:spPr bwMode="auto">
          <a:xfrm>
            <a:off x="457200" y="1098550"/>
            <a:ext cx="8229600" cy="5095875"/>
          </a:xfrm>
          <a:prstGeom prst="rect">
            <a:avLst/>
          </a:prstGeom>
          <a:noFill/>
          <a:ln w="9525">
            <a:noFill/>
            <a:miter lim="800000"/>
          </a:ln>
        </p:spPr>
        <p:txBody>
          <a:bodyPr/>
          <a:lstStyle/>
          <a:p>
            <a:pPr marL="342900" marR="0" indent="-342900" defTabSz="914400">
              <a:lnSpc>
                <a:spcPct val="130000"/>
              </a:lnSpc>
              <a:spcBef>
                <a:spcPts val="0"/>
              </a:spcBef>
              <a:buClrTx/>
              <a:buSzPct val="100000"/>
              <a:buFont typeface="Wingdings" panose="05000000000000000000" pitchFamily="2" charset="2"/>
              <a:buChar char="v"/>
              <a:defRPr/>
            </a:pPr>
            <a:r>
              <a:rPr kumimoji="0" lang="zh-CN" altLang="en-US" sz="2800" b="1" kern="0" cap="none" spc="0" normalizeH="0" baseline="0" noProof="0" dirty="0">
                <a:latin typeface="+mn-lt"/>
                <a:ea typeface="+mn-ea"/>
                <a:cs typeface="+mn-cs"/>
              </a:rPr>
              <a:t>存储加密</a:t>
            </a:r>
            <a:endParaRPr kumimoji="0" lang="en-US" sz="2800" b="1" kern="0" cap="none" spc="0" normalizeH="0" baseline="0" noProof="0" dirty="0">
              <a:latin typeface="+mn-lt"/>
              <a:ea typeface="+mn-ea"/>
              <a:cs typeface="+mn-cs"/>
            </a:endParaRPr>
          </a:p>
          <a:p>
            <a:pPr marL="800100" marR="0" lvl="1" indent="-457200" algn="l" defTabSz="914400" rtl="0" eaLnBrk="0" fontAlgn="base" latinLnBrk="0" hangingPunct="0">
              <a:lnSpc>
                <a:spcPct val="130000"/>
              </a:lnSpc>
              <a:spcBef>
                <a:spcPts val="0"/>
              </a:spcBef>
              <a:spcAft>
                <a:spcPct val="0"/>
              </a:spcAft>
              <a:buClrTx/>
              <a:buSzTx/>
              <a:buFont typeface="Wingdings" panose="05000000000000000000" pitchFamily="2" charset="2"/>
              <a:buChar char="n"/>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透明存储加密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3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内核级加密保护方式，对用户完全透明</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30000"/>
              </a:lnSpc>
              <a:spcBef>
                <a:spcPts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数据在写到磁盘时对数据进行加密</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授权用户读取数据时再对其进行解密</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3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数据库的应用程序不需要做任何修改，只需在创建表语句中说明需加密的字段即可</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30000"/>
              </a:lnSpc>
              <a:spcBef>
                <a:spcPts val="0"/>
              </a:spcBef>
              <a:spcAft>
                <a:spcPct val="0"/>
              </a:spcAft>
              <a:buClrTx/>
              <a:buSzPct val="87000"/>
              <a:buFont typeface="Arial" panose="020B0604020202020204" pitchFamily="34" charset="0"/>
              <a:buNone/>
              <a:defRPr/>
            </a:pPr>
            <a:r>
              <a:rPr kumimoji="0" lang="en-US" altLang="zh-CN"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zh-CN" altLang="zh-CN"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内核级加密</a:t>
            </a:r>
            <a:r>
              <a:rPr kumimoji="0" lang="zh-CN" altLang="en-US"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方法</a:t>
            </a:r>
            <a:r>
              <a:rPr kumimoji="0" lang="en-US" altLang="zh-CN"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性能较好，安全完备性较高</a:t>
            </a:r>
            <a:endParaRPr kumimoji="0" lang="en-US" altLang="zh-CN" sz="22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800100" marR="0" lvl="1" indent="-457200" algn="l" defTabSz="914400" rtl="0" eaLnBrk="0" fontAlgn="base" latinLnBrk="0" hangingPunct="0">
              <a:lnSpc>
                <a:spcPct val="130000"/>
              </a:lnSpc>
              <a:spcBef>
                <a:spcPts val="0"/>
              </a:spcBef>
              <a:spcAft>
                <a:spcPct val="0"/>
              </a:spcAft>
              <a:buClrTx/>
              <a:buSzTx/>
              <a:buFont typeface="Wingdings" panose="05000000000000000000" pitchFamily="2" charset="2"/>
              <a:buChar char="n"/>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非透明存储加密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3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通过多个加密函数实现</a:t>
            </a:r>
            <a:endParaRPr kumimoji="0" lang="en-US" sz="2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n"/>
              <a:defRPr/>
            </a:pPr>
            <a:endParaRPr kumimoji="0" 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endParaRPr kumimoji="0" lang="zh-CN" alt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
        <p:nvSpPr>
          <p:cNvPr id="97283"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ln/>
        </p:spPr>
        <p:txBody>
          <a:bodyPr vert="horz" wrap="square" lIns="91440" tIns="45720" rIns="91440" bIns="45720" anchor="ctr"/>
          <a:p>
            <a:pPr eaLnBrk="1" hangingPunct="1"/>
            <a:r>
              <a:rPr lang="zh-CN" altLang="en-US" sz="3600" dirty="0"/>
              <a:t>数据加密（续）</a:t>
            </a:r>
            <a:endParaRPr lang="zh-CN" altLang="en-US" sz="3600" dirty="0"/>
          </a:p>
        </p:txBody>
      </p:sp>
      <p:sp>
        <p:nvSpPr>
          <p:cNvPr id="98306" name="内容占位符 2"/>
          <p:cNvSpPr>
            <a:spLocks noGrp="1"/>
          </p:cNvSpPr>
          <p:nvPr>
            <p:ph idx="4294967295"/>
          </p:nvPr>
        </p:nvSpPr>
        <p:spPr>
          <a:xfrm>
            <a:off x="457200" y="1098550"/>
            <a:ext cx="8229600" cy="5095875"/>
          </a:xfrm>
          <a:ln/>
        </p:spPr>
        <p:txBody>
          <a:bodyPr vert="horz" wrap="square" lIns="91440" tIns="45720" rIns="91440" bIns="45720" anchor="t"/>
          <a:p>
            <a:pPr eaLnBrk="1" hangingPunct="1">
              <a:spcBef>
                <a:spcPct val="0"/>
              </a:spcBef>
            </a:pPr>
            <a:r>
              <a:rPr lang="zh-CN" altLang="en-US" dirty="0"/>
              <a:t>传输加密</a:t>
            </a:r>
            <a:endParaRPr lang="en-US" altLang="zh-CN" dirty="0"/>
          </a:p>
          <a:p>
            <a:pPr marL="857250" lvl="1" indent="-457200">
              <a:lnSpc>
                <a:spcPct val="150000"/>
              </a:lnSpc>
              <a:spcBef>
                <a:spcPct val="0"/>
              </a:spcBef>
            </a:pPr>
            <a:r>
              <a:rPr lang="zh-CN" altLang="en-US" dirty="0">
                <a:latin typeface="宋体" panose="02010600030101010101" pitchFamily="2" charset="-122"/>
              </a:rPr>
              <a:t>链路加密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在链路层进行加密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传输信息由报头和报文两部分组成</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zh-CN" sz="2200" dirty="0"/>
              <a:t>报文和报头均加密</a:t>
            </a:r>
            <a:endParaRPr lang="en-US" altLang="zh-CN" sz="2200" dirty="0">
              <a:latin typeface="宋体" panose="02010600030101010101" pitchFamily="2" charset="-122"/>
            </a:endParaRPr>
          </a:p>
          <a:p>
            <a:pPr marL="857250" lvl="1" indent="-457200">
              <a:lnSpc>
                <a:spcPct val="150000"/>
              </a:lnSpc>
              <a:spcBef>
                <a:spcPct val="0"/>
              </a:spcBef>
            </a:pPr>
            <a:r>
              <a:rPr lang="zh-CN" altLang="en-US" dirty="0">
                <a:latin typeface="宋体" panose="02010600030101010101" pitchFamily="2" charset="-122"/>
              </a:rPr>
              <a:t>端到端加密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在发送端加密，接收端解密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en-US" sz="2200" dirty="0">
                <a:latin typeface="宋体" panose="02010600030101010101" pitchFamily="2" charset="-122"/>
              </a:rPr>
              <a:t>只加密报文不加密报头</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anose="05000000000000000000" pitchFamily="2" charset="2"/>
              <a:buChar char="l"/>
            </a:pPr>
            <a:r>
              <a:rPr lang="zh-CN" altLang="zh-CN" sz="2200" dirty="0"/>
              <a:t>所需密码设备数量相对较少</a:t>
            </a:r>
            <a:r>
              <a:rPr lang="zh-CN" altLang="en-US" sz="2200" dirty="0"/>
              <a:t>，</a:t>
            </a:r>
            <a:r>
              <a:rPr lang="zh-CN" altLang="zh-CN" sz="2200" dirty="0"/>
              <a:t>容易被非法监听者发现并从中获取敏感信息</a:t>
            </a:r>
            <a:endParaRPr lang="en-US" altLang="zh-CN" sz="2200" dirty="0">
              <a:latin typeface="宋体" panose="02010600030101010101" pitchFamily="2" charset="-122"/>
            </a:endParaRPr>
          </a:p>
          <a:p>
            <a:pPr marL="1257300" lvl="2" indent="-457200">
              <a:lnSpc>
                <a:spcPct val="150000"/>
              </a:lnSpc>
              <a:buFont typeface="Wingdings" panose="05000000000000000000" pitchFamily="2" charset="2"/>
              <a:buChar char="Ø"/>
            </a:pPr>
            <a:endParaRPr lang="en-US" altLang="zh-CN" sz="1600" dirty="0">
              <a:latin typeface="宋体" panose="02010600030101010101" pitchFamily="2" charset="-122"/>
            </a:endParaRPr>
          </a:p>
          <a:p>
            <a:pPr marL="1257300" lvl="2" indent="-457200">
              <a:buFont typeface="Wingdings" panose="05000000000000000000" pitchFamily="2" charset="2"/>
              <a:buChar char="Ø"/>
            </a:pPr>
            <a:endParaRPr lang="zh-CN" altLang="en-US" sz="1600" dirty="0">
              <a:latin typeface="宋体" panose="02010600030101010101" pitchFamily="2" charset="-122"/>
            </a:endParaRPr>
          </a:p>
        </p:txBody>
      </p:sp>
      <p:sp>
        <p:nvSpPr>
          <p:cNvPr id="98307"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ln/>
        </p:spPr>
        <p:txBody>
          <a:bodyPr vert="horz" wrap="square" lIns="91440" tIns="45720" rIns="91440" bIns="45720" anchor="ctr"/>
          <a:p>
            <a:pPr eaLnBrk="1" hangingPunct="1"/>
            <a:r>
              <a:rPr lang="zh-CN" altLang="en-US" sz="3600" dirty="0"/>
              <a:t>数据加密（续）</a:t>
            </a:r>
            <a:endParaRPr lang="zh-CN" altLang="en-US" sz="3600" dirty="0"/>
          </a:p>
        </p:txBody>
      </p:sp>
      <p:sp>
        <p:nvSpPr>
          <p:cNvPr id="99330" name="页脚占位符 3"/>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99331" name="TextBox 15"/>
          <p:cNvSpPr txBox="1"/>
          <p:nvPr/>
        </p:nvSpPr>
        <p:spPr>
          <a:xfrm>
            <a:off x="2484438" y="5291138"/>
            <a:ext cx="3816350" cy="369887"/>
          </a:xfrm>
          <a:prstGeom prst="rect">
            <a:avLst/>
          </a:prstGeom>
          <a:noFill/>
          <a:ln w="9525">
            <a:noFill/>
          </a:ln>
        </p:spPr>
        <p:txBody>
          <a:bodyPr anchor="t">
            <a:spAutoFit/>
          </a:bodyPr>
          <a:p>
            <a:pPr algn="ctr"/>
            <a:r>
              <a:rPr lang="zh-CN" altLang="en-US" b="1" dirty="0">
                <a:latin typeface="Times New Roman" panose="02020603050405020304" pitchFamily="18" charset="0"/>
                <a:ea typeface="宋体" panose="02010600030101010101" pitchFamily="2" charset="-122"/>
              </a:rPr>
              <a:t>数据库管理系统可信传输示意图</a:t>
            </a:r>
            <a:endParaRPr lang="zh-CN" altLang="en-US" b="1" dirty="0">
              <a:latin typeface="Times New Roman" panose="02020603050405020304" pitchFamily="18" charset="0"/>
              <a:ea typeface="宋体" panose="02010600030101010101" pitchFamily="2" charset="-122"/>
            </a:endParaRPr>
          </a:p>
        </p:txBody>
      </p:sp>
      <p:pic>
        <p:nvPicPr>
          <p:cNvPr id="99332" name="Picture 15"/>
          <p:cNvPicPr>
            <a:picLocks noChangeAspect="1"/>
          </p:cNvPicPr>
          <p:nvPr/>
        </p:nvPicPr>
        <p:blipFill>
          <a:blip r:embed="rId1"/>
          <a:stretch>
            <a:fillRect/>
          </a:stretch>
        </p:blipFill>
        <p:spPr>
          <a:xfrm>
            <a:off x="107950" y="2565400"/>
            <a:ext cx="912813" cy="935038"/>
          </a:xfrm>
          <a:prstGeom prst="rect">
            <a:avLst/>
          </a:prstGeom>
          <a:noFill/>
          <a:ln w="9525">
            <a:noFill/>
          </a:ln>
        </p:spPr>
      </p:pic>
      <p:pic>
        <p:nvPicPr>
          <p:cNvPr id="99333" name="Picture 16"/>
          <p:cNvPicPr>
            <a:picLocks noChangeAspect="1"/>
          </p:cNvPicPr>
          <p:nvPr/>
        </p:nvPicPr>
        <p:blipFill>
          <a:blip r:embed="rId2"/>
          <a:stretch>
            <a:fillRect/>
          </a:stretch>
        </p:blipFill>
        <p:spPr>
          <a:xfrm>
            <a:off x="7507288" y="2420938"/>
            <a:ext cx="952500" cy="1162050"/>
          </a:xfrm>
          <a:prstGeom prst="rect">
            <a:avLst/>
          </a:prstGeom>
          <a:noFill/>
          <a:ln w="9525">
            <a:noFill/>
          </a:ln>
        </p:spPr>
      </p:pic>
      <p:sp>
        <p:nvSpPr>
          <p:cNvPr id="99334" name="左右箭头 18"/>
          <p:cNvSpPr/>
          <p:nvPr/>
        </p:nvSpPr>
        <p:spPr>
          <a:xfrm>
            <a:off x="2038350" y="2555875"/>
            <a:ext cx="4837113" cy="46038"/>
          </a:xfrm>
          <a:prstGeom prst="leftRightArrow">
            <a:avLst>
              <a:gd name="adj1" fmla="val 50000"/>
              <a:gd name="adj2" fmla="val 49128"/>
            </a:avLst>
          </a:prstGeom>
          <a:noFill/>
          <a:ln w="9525">
            <a:noFill/>
          </a:ln>
        </p:spPr>
        <p:txBody>
          <a:bodyPr anchor="t"/>
          <a:p>
            <a:endParaRPr lang="zh-CN" altLang="en-US" sz="2200" dirty="0">
              <a:latin typeface="Arial" panose="020B0604020202020204" pitchFamily="34" charset="0"/>
              <a:ea typeface="宋体" panose="02010600030101010101" pitchFamily="2" charset="-122"/>
            </a:endParaRPr>
          </a:p>
        </p:txBody>
      </p:sp>
      <p:sp>
        <p:nvSpPr>
          <p:cNvPr id="99335" name="左右箭头 19"/>
          <p:cNvSpPr/>
          <p:nvPr/>
        </p:nvSpPr>
        <p:spPr>
          <a:xfrm>
            <a:off x="2038350" y="1700213"/>
            <a:ext cx="3973513" cy="144462"/>
          </a:xfrm>
          <a:prstGeom prst="leftRightArrow">
            <a:avLst>
              <a:gd name="adj1" fmla="val 50000"/>
              <a:gd name="adj2" fmla="val 49662"/>
            </a:avLst>
          </a:prstGeom>
          <a:noFill/>
          <a:ln w="9525">
            <a:noFill/>
          </a:ln>
        </p:spPr>
        <p:txBody>
          <a:bodyPr anchor="t"/>
          <a:p>
            <a:endParaRPr lang="zh-CN" altLang="en-US" sz="2200" dirty="0">
              <a:latin typeface="Arial" panose="020B0604020202020204" pitchFamily="34" charset="0"/>
              <a:ea typeface="宋体" panose="02010600030101010101" pitchFamily="2" charset="-122"/>
            </a:endParaRPr>
          </a:p>
        </p:txBody>
      </p:sp>
      <p:sp>
        <p:nvSpPr>
          <p:cNvPr id="99336" name="左右箭头 20"/>
          <p:cNvSpPr/>
          <p:nvPr/>
        </p:nvSpPr>
        <p:spPr>
          <a:xfrm>
            <a:off x="1116013" y="1196975"/>
            <a:ext cx="5616575" cy="144463"/>
          </a:xfrm>
          <a:prstGeom prst="leftRightArrow">
            <a:avLst>
              <a:gd name="adj1" fmla="val 50000"/>
              <a:gd name="adj2" fmla="val 49678"/>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grpSp>
        <p:nvGrpSpPr>
          <p:cNvPr id="99337" name="组合 22"/>
          <p:cNvGrpSpPr/>
          <p:nvPr/>
        </p:nvGrpSpPr>
        <p:grpSpPr>
          <a:xfrm>
            <a:off x="971550" y="1511300"/>
            <a:ext cx="6408738" cy="3573463"/>
            <a:chOff x="467544" y="509235"/>
            <a:chExt cx="6408712" cy="3575349"/>
          </a:xfrm>
        </p:grpSpPr>
        <p:grpSp>
          <p:nvGrpSpPr>
            <p:cNvPr id="99338" name="Group 5"/>
            <p:cNvGrpSpPr/>
            <p:nvPr/>
          </p:nvGrpSpPr>
          <p:grpSpPr>
            <a:xfrm>
              <a:off x="467544" y="509235"/>
              <a:ext cx="6408712" cy="3575349"/>
              <a:chOff x="0" y="0"/>
              <a:chExt cx="8496944" cy="4048049"/>
            </a:xfrm>
          </p:grpSpPr>
          <p:grpSp>
            <p:nvGrpSpPr>
              <p:cNvPr id="99339" name="Group 6"/>
              <p:cNvGrpSpPr/>
              <p:nvPr/>
            </p:nvGrpSpPr>
            <p:grpSpPr>
              <a:xfrm>
                <a:off x="0" y="0"/>
                <a:ext cx="8496944" cy="3555707"/>
                <a:chOff x="0" y="0"/>
                <a:chExt cx="8352928" cy="2844568"/>
              </a:xfrm>
            </p:grpSpPr>
            <p:sp>
              <p:nvSpPr>
                <p:cNvPr id="99340" name="TextBox 5"/>
                <p:cNvSpPr txBox="1"/>
                <p:nvPr/>
              </p:nvSpPr>
              <p:spPr>
                <a:xfrm>
                  <a:off x="0" y="0"/>
                  <a:ext cx="8352928" cy="2844568"/>
                </a:xfrm>
                <a:prstGeom prst="rect">
                  <a:avLst/>
                </a:prstGeom>
                <a:noFill/>
                <a:ln w="9525">
                  <a:noFill/>
                </a:ln>
              </p:spPr>
              <p:txBody>
                <a:bodyPr anchor="t">
                  <a:spAutoFit/>
                </a:bodyPr>
                <a:p>
                  <a:pPr algn="ctr"/>
                  <a:r>
                    <a:rPr lang="zh-CN" altLang="en-US" sz="2200" b="1" dirty="0">
                      <a:latin typeface="Times New Roman" panose="02020603050405020304" pitchFamily="18" charset="0"/>
                      <a:ea typeface="宋体" panose="02010600030101010101" pitchFamily="2" charset="-122"/>
                    </a:rPr>
                    <a:t>第一步：创建可信连接</a:t>
                  </a:r>
                  <a:endParaRPr lang="en-US" altLang="zh-CN" sz="2200" b="1" dirty="0">
                    <a:latin typeface="Times New Roman" panose="02020603050405020304" pitchFamily="18" charset="0"/>
                    <a:ea typeface="宋体" panose="02010600030101010101" pitchFamily="2" charset="-122"/>
                  </a:endParaRPr>
                </a:p>
                <a:p>
                  <a:pPr algn="ctr"/>
                  <a:endParaRPr lang="en-US" altLang="zh-CN" sz="2200" b="1" dirty="0">
                    <a:latin typeface="Times New Roman" panose="02020603050405020304" pitchFamily="18" charset="0"/>
                    <a:ea typeface="宋体" panose="02010600030101010101" pitchFamily="2" charset="-122"/>
                  </a:endParaRPr>
                </a:p>
                <a:p>
                  <a:pPr algn="ctr"/>
                  <a:r>
                    <a:rPr lang="zh-CN" altLang="en-US" sz="2200" b="1" dirty="0">
                      <a:latin typeface="Times New Roman" panose="02020603050405020304" pitchFamily="18" charset="0"/>
                      <a:ea typeface="宋体" panose="02010600030101010101" pitchFamily="2" charset="-122"/>
                    </a:rPr>
                    <a:t>第二步：确认通信双方端点的可靠性</a:t>
                  </a:r>
                  <a:endParaRPr lang="en-US" altLang="zh-CN" sz="2200" b="1" dirty="0">
                    <a:latin typeface="Times New Roman" panose="02020603050405020304" pitchFamily="18" charset="0"/>
                    <a:ea typeface="宋体" panose="02010600030101010101" pitchFamily="2" charset="-122"/>
                  </a:endParaRPr>
                </a:p>
                <a:p>
                  <a:pPr algn="ctr"/>
                  <a:endParaRPr lang="en-US" altLang="zh-CN" sz="2200" b="1" dirty="0">
                    <a:latin typeface="Times New Roman" panose="02020603050405020304" pitchFamily="18" charset="0"/>
                    <a:ea typeface="宋体" panose="02010600030101010101" pitchFamily="2" charset="-122"/>
                  </a:endParaRPr>
                </a:p>
                <a:p>
                  <a:pPr algn="ctr"/>
                  <a:r>
                    <a:rPr lang="zh-CN" altLang="en-US" sz="2200" b="1" dirty="0">
                      <a:latin typeface="Times New Roman" panose="02020603050405020304" pitchFamily="18" charset="0"/>
                      <a:ea typeface="宋体" panose="02010600030101010101" pitchFamily="2" charset="-122"/>
                    </a:rPr>
                    <a:t>第三步：协商加密算法和密钥</a:t>
                  </a:r>
                  <a:endParaRPr lang="en-US" altLang="zh-CN" sz="2200" b="1" dirty="0">
                    <a:latin typeface="Times New Roman" panose="02020603050405020304" pitchFamily="18" charset="0"/>
                    <a:ea typeface="宋体" panose="02010600030101010101" pitchFamily="2" charset="-122"/>
                  </a:endParaRPr>
                </a:p>
                <a:p>
                  <a:pPr algn="ctr"/>
                  <a:endParaRPr lang="en-US" altLang="zh-CN" sz="2200" b="1" dirty="0">
                    <a:latin typeface="Times New Roman" panose="02020603050405020304" pitchFamily="18" charset="0"/>
                    <a:ea typeface="宋体" panose="02010600030101010101" pitchFamily="2" charset="-122"/>
                  </a:endParaRPr>
                </a:p>
                <a:p>
                  <a:pPr algn="ctr"/>
                  <a:r>
                    <a:rPr lang="zh-CN" altLang="en-US" sz="2200" b="1" dirty="0">
                      <a:latin typeface="Times New Roman" panose="02020603050405020304" pitchFamily="18" charset="0"/>
                      <a:ea typeface="宋体" panose="02010600030101010101" pitchFamily="2" charset="-122"/>
                    </a:rPr>
                    <a:t>第四步：可信传输数据</a:t>
                  </a:r>
                  <a:endParaRPr lang="en-US" altLang="zh-CN" sz="2200" b="1" dirty="0">
                    <a:latin typeface="Times New Roman" panose="02020603050405020304" pitchFamily="18" charset="0"/>
                    <a:ea typeface="宋体" panose="02010600030101010101" pitchFamily="2" charset="-122"/>
                  </a:endParaRPr>
                </a:p>
                <a:p>
                  <a:pPr algn="ctr"/>
                  <a:endParaRPr lang="en-US" altLang="zh-CN" sz="2200" b="1" dirty="0">
                    <a:latin typeface="Times New Roman" panose="02020603050405020304" pitchFamily="18" charset="0"/>
                    <a:ea typeface="宋体" panose="02010600030101010101" pitchFamily="2" charset="-122"/>
                  </a:endParaRPr>
                </a:p>
                <a:p>
                  <a:pPr algn="ctr"/>
                  <a:r>
                    <a:rPr lang="zh-CN" altLang="en-US" sz="2200" b="1" dirty="0">
                      <a:latin typeface="Times New Roman" panose="02020603050405020304" pitchFamily="18" charset="0"/>
                      <a:ea typeface="宋体" panose="02010600030101010101" pitchFamily="2" charset="-122"/>
                    </a:rPr>
                    <a:t>第五步：关闭可信连接</a:t>
                  </a:r>
                  <a:endParaRPr lang="zh-CN" altLang="en-US" sz="2200" b="1" dirty="0">
                    <a:latin typeface="Times New Roman" panose="02020603050405020304" pitchFamily="18" charset="0"/>
                    <a:ea typeface="宋体" panose="02010600030101010101" pitchFamily="2" charset="-122"/>
                  </a:endParaRPr>
                </a:p>
              </p:txBody>
            </p:sp>
            <p:cxnSp>
              <p:nvCxnSpPr>
                <p:cNvPr id="99341" name="直接箭头连接符 6"/>
                <p:cNvCxnSpPr/>
                <p:nvPr/>
              </p:nvCxnSpPr>
              <p:spPr>
                <a:xfrm>
                  <a:off x="920238" y="345638"/>
                  <a:ext cx="6552728" cy="0"/>
                </a:xfrm>
                <a:prstGeom prst="straightConnector1">
                  <a:avLst/>
                </a:prstGeom>
                <a:ln w="25400" cap="flat" cmpd="sng">
                  <a:solidFill>
                    <a:schemeClr val="tx1"/>
                  </a:solidFill>
                  <a:prstDash val="solid"/>
                  <a:round/>
                  <a:headEnd type="arrow" w="med" len="med"/>
                  <a:tailEnd type="arrow" w="med" len="med"/>
                </a:ln>
              </p:spPr>
            </p:cxnSp>
            <p:cxnSp>
              <p:nvCxnSpPr>
                <p:cNvPr id="99342" name="直接箭头连接符 7"/>
                <p:cNvCxnSpPr/>
                <p:nvPr/>
              </p:nvCxnSpPr>
              <p:spPr>
                <a:xfrm>
                  <a:off x="920239" y="954792"/>
                  <a:ext cx="6552727" cy="0"/>
                </a:xfrm>
                <a:prstGeom prst="straightConnector1">
                  <a:avLst/>
                </a:prstGeom>
                <a:ln w="25400" cap="flat" cmpd="sng">
                  <a:solidFill>
                    <a:schemeClr val="tx1"/>
                  </a:solidFill>
                  <a:prstDash val="solid"/>
                  <a:round/>
                  <a:headEnd type="arrow" w="med" len="med"/>
                  <a:tailEnd type="arrow" w="med" len="med"/>
                </a:ln>
              </p:spPr>
            </p:cxnSp>
            <p:cxnSp>
              <p:nvCxnSpPr>
                <p:cNvPr id="99343" name="直接箭头连接符 8"/>
                <p:cNvCxnSpPr/>
                <p:nvPr/>
              </p:nvCxnSpPr>
              <p:spPr>
                <a:xfrm>
                  <a:off x="920239" y="2781712"/>
                  <a:ext cx="6552727" cy="0"/>
                </a:xfrm>
                <a:prstGeom prst="straightConnector1">
                  <a:avLst/>
                </a:prstGeom>
                <a:ln w="25400" cap="flat" cmpd="sng">
                  <a:solidFill>
                    <a:schemeClr val="tx1"/>
                  </a:solidFill>
                  <a:prstDash val="solid"/>
                  <a:round/>
                  <a:headEnd type="arrow" w="med" len="med"/>
                  <a:tailEnd type="arrow" w="med" len="med"/>
                </a:ln>
              </p:spPr>
            </p:cxnSp>
            <p:cxnSp>
              <p:nvCxnSpPr>
                <p:cNvPr id="99344" name="直接箭头连接符 9"/>
                <p:cNvCxnSpPr/>
                <p:nvPr/>
              </p:nvCxnSpPr>
              <p:spPr>
                <a:xfrm>
                  <a:off x="920239" y="2129241"/>
                  <a:ext cx="6552727" cy="0"/>
                </a:xfrm>
                <a:prstGeom prst="straightConnector1">
                  <a:avLst/>
                </a:prstGeom>
                <a:ln w="25400" cap="flat" cmpd="sng">
                  <a:solidFill>
                    <a:schemeClr val="tx1"/>
                  </a:solidFill>
                  <a:prstDash val="solid"/>
                  <a:round/>
                  <a:headEnd type="arrow" w="med" len="med"/>
                  <a:tailEnd type="arrow" w="med" len="med"/>
                </a:ln>
              </p:spPr>
            </p:cxnSp>
          </p:grpSp>
          <p:sp>
            <p:nvSpPr>
              <p:cNvPr id="99345" name="矩形 12"/>
              <p:cNvSpPr/>
              <p:nvPr/>
            </p:nvSpPr>
            <p:spPr>
              <a:xfrm>
                <a:off x="191536" y="1"/>
                <a:ext cx="744569" cy="4048048"/>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lgn="ctr"/>
                <a:r>
                  <a:rPr lang="zh-CN" altLang="en-US" sz="2200" b="1" dirty="0">
                    <a:latin typeface="Times New Roman" panose="02020603050405020304" pitchFamily="18" charset="0"/>
                    <a:ea typeface="宋体" panose="02010600030101010101" pitchFamily="2" charset="-122"/>
                  </a:rPr>
                  <a:t>可</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信</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通</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讯</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模</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块</a:t>
                </a:r>
                <a:endParaRPr lang="zh-CN" altLang="en-US" sz="2200" b="1" dirty="0">
                  <a:latin typeface="Times New Roman" panose="02020603050405020304" pitchFamily="18" charset="0"/>
                  <a:ea typeface="宋体" panose="02010600030101010101" pitchFamily="2" charset="-122"/>
                </a:endParaRPr>
              </a:p>
            </p:txBody>
          </p:sp>
          <p:sp>
            <p:nvSpPr>
              <p:cNvPr id="99346" name="矩形 13"/>
              <p:cNvSpPr/>
              <p:nvPr/>
            </p:nvSpPr>
            <p:spPr>
              <a:xfrm>
                <a:off x="7632848" y="72008"/>
                <a:ext cx="672561" cy="3976041"/>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lgn="ctr"/>
                <a:r>
                  <a:rPr lang="zh-CN" altLang="en-US" sz="2200" b="1" dirty="0">
                    <a:latin typeface="Times New Roman" panose="02020603050405020304" pitchFamily="18" charset="0"/>
                    <a:ea typeface="宋体" panose="02010600030101010101" pitchFamily="2" charset="-122"/>
                  </a:rPr>
                  <a:t>可</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信</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通</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讯</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模</a:t>
                </a:r>
                <a:endParaRPr lang="en-US" altLang="zh-CN" sz="2200" b="1" dirty="0">
                  <a:latin typeface="Times New Roman" panose="02020603050405020304" pitchFamily="18" charset="0"/>
                  <a:ea typeface="宋体" panose="02010600030101010101" pitchFamily="2" charset="-122"/>
                </a:endParaRPr>
              </a:p>
              <a:p>
                <a:pPr marL="342900" indent="-342900" algn="ctr"/>
                <a:r>
                  <a:rPr lang="zh-CN" altLang="en-US" sz="2200" b="1" dirty="0">
                    <a:latin typeface="Times New Roman" panose="02020603050405020304" pitchFamily="18" charset="0"/>
                    <a:ea typeface="宋体" panose="02010600030101010101" pitchFamily="2" charset="-122"/>
                  </a:rPr>
                  <a:t>块</a:t>
                </a:r>
                <a:endParaRPr lang="zh-CN" altLang="en-US" sz="2200" b="1" dirty="0">
                  <a:latin typeface="Times New Roman" panose="02020603050405020304" pitchFamily="18" charset="0"/>
                  <a:ea typeface="宋体" panose="02010600030101010101" pitchFamily="2" charset="-122"/>
                </a:endParaRPr>
              </a:p>
            </p:txBody>
          </p:sp>
        </p:grpSp>
        <p:cxnSp>
          <p:nvCxnSpPr>
            <p:cNvPr id="99347" name="直接箭头连接符 9"/>
            <p:cNvCxnSpPr/>
            <p:nvPr/>
          </p:nvCxnSpPr>
          <p:spPr>
            <a:xfrm>
              <a:off x="1187624" y="2211673"/>
              <a:ext cx="5027524" cy="0"/>
            </a:xfrm>
            <a:prstGeom prst="straightConnector1">
              <a:avLst/>
            </a:prstGeom>
            <a:ln w="25400" cap="flat" cmpd="sng">
              <a:solidFill>
                <a:schemeClr val="tx1"/>
              </a:solidFill>
              <a:prstDash val="solid"/>
              <a:round/>
              <a:headEnd type="arrow" w="med" len="med"/>
              <a:tailEnd type="arrow" w="med" len="med"/>
            </a:ln>
          </p:spPr>
        </p:cxnSp>
      </p:grpSp>
      <p:sp>
        <p:nvSpPr>
          <p:cNvPr id="99348" name="TextBox 23"/>
          <p:cNvSpPr txBox="1"/>
          <p:nvPr/>
        </p:nvSpPr>
        <p:spPr>
          <a:xfrm>
            <a:off x="179388" y="3573463"/>
            <a:ext cx="752475" cy="430212"/>
          </a:xfrm>
          <a:prstGeom prst="rect">
            <a:avLst/>
          </a:prstGeom>
          <a:noFill/>
          <a:ln w="9525">
            <a:noFill/>
          </a:ln>
        </p:spPr>
        <p:txBody>
          <a:bodyPr wrap="none" anchor="t">
            <a:spAutoFit/>
          </a:bodyPr>
          <a:p>
            <a:r>
              <a:rPr lang="zh-CN" altLang="en-US" sz="2200" b="1" dirty="0">
                <a:latin typeface="Arial" panose="020B0604020202020204" pitchFamily="34" charset="0"/>
                <a:ea typeface="宋体" panose="02010600030101010101" pitchFamily="2" charset="-122"/>
              </a:rPr>
              <a:t>用户</a:t>
            </a:r>
            <a:endParaRPr lang="zh-CN" altLang="en-US" sz="2200" b="1" dirty="0">
              <a:latin typeface="Arial" panose="020B0604020202020204" pitchFamily="34" charset="0"/>
              <a:ea typeface="宋体" panose="02010600030101010101" pitchFamily="2" charset="-122"/>
            </a:endParaRPr>
          </a:p>
        </p:txBody>
      </p:sp>
      <p:sp>
        <p:nvSpPr>
          <p:cNvPr id="99349" name="TextBox 24"/>
          <p:cNvSpPr txBox="1"/>
          <p:nvPr/>
        </p:nvSpPr>
        <p:spPr>
          <a:xfrm>
            <a:off x="7256463" y="3716338"/>
            <a:ext cx="1887537" cy="430212"/>
          </a:xfrm>
          <a:prstGeom prst="rect">
            <a:avLst/>
          </a:prstGeom>
          <a:noFill/>
          <a:ln w="9525">
            <a:noFill/>
          </a:ln>
        </p:spPr>
        <p:txBody>
          <a:bodyPr wrap="none" anchor="t">
            <a:spAutoFit/>
          </a:bodyPr>
          <a:p>
            <a:r>
              <a:rPr lang="zh-CN" altLang="en-US" sz="2200" b="1" dirty="0">
                <a:latin typeface="Arial" panose="020B0604020202020204" pitchFamily="34" charset="0"/>
                <a:ea typeface="宋体" panose="02010600030101010101" pitchFamily="2" charset="-122"/>
              </a:rPr>
              <a:t>数据库服务器</a:t>
            </a:r>
            <a:endParaRPr lang="zh-CN" altLang="en-US" sz="2200" b="1" dirty="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txBox="1"/>
          <p:nvPr/>
        </p:nvSpPr>
        <p:spPr>
          <a:xfrm>
            <a:off x="457200" y="-36512"/>
            <a:ext cx="8229600" cy="1135062"/>
          </a:xfrm>
          <a:prstGeom prst="rect">
            <a:avLst/>
          </a:prstGeom>
          <a:noFill/>
          <a:ln w="9525">
            <a:noFill/>
          </a:ln>
        </p:spPr>
        <p:txBody>
          <a:bodyPr anchor="ctr"/>
          <a:p>
            <a:pPr algn="ctr" defTabSz="914400"/>
            <a:r>
              <a:rPr lang="zh-CN" altLang="zh-CN" sz="3600" b="1">
                <a:solidFill>
                  <a:schemeClr val="bg1"/>
                </a:solidFill>
                <a:latin typeface="Arial" panose="020B0604020202020204" pitchFamily="34" charset="0"/>
                <a:ea typeface="宋体" panose="02010600030101010101" pitchFamily="2" charset="-122"/>
              </a:rPr>
              <a:t>数据加密（续）</a:t>
            </a:r>
            <a:endParaRPr lang="zh-CN" altLang="zh-CN" sz="3600" b="1" dirty="0">
              <a:solidFill>
                <a:schemeClr val="bg1"/>
              </a:solidFill>
              <a:latin typeface="Arial" panose="020B0604020202020204" pitchFamily="34" charset="0"/>
              <a:ea typeface="宋体" panose="02010600030101010101" pitchFamily="2" charset="-122"/>
            </a:endParaRPr>
          </a:p>
        </p:txBody>
      </p:sp>
      <p:sp>
        <p:nvSpPr>
          <p:cNvPr id="4" name="内容占位符 2"/>
          <p:cNvSpPr txBox="1"/>
          <p:nvPr/>
        </p:nvSpPr>
        <p:spPr bwMode="auto">
          <a:xfrm>
            <a:off x="457200" y="1098550"/>
            <a:ext cx="8229600" cy="4953000"/>
          </a:xfrm>
          <a:prstGeom prst="rect">
            <a:avLst/>
          </a:prstGeom>
          <a:noFill/>
          <a:ln w="9525">
            <a:noFill/>
            <a:miter lim="800000"/>
          </a:ln>
        </p:spPr>
        <p:txBody>
          <a:bodyPr/>
          <a:lstStyle/>
          <a:p>
            <a:pPr marL="342900" marR="0" indent="-342900" defTabSz="914400">
              <a:lnSpc>
                <a:spcPct val="150000"/>
              </a:lnSpc>
              <a:spcBef>
                <a:spcPts val="0"/>
              </a:spcBef>
              <a:buClrTx/>
              <a:buSzPct val="100000"/>
              <a:buFont typeface="Arial" panose="020B0604020202020204" pitchFamily="34" charset="0"/>
              <a:buNone/>
              <a:defRPr/>
            </a:pPr>
            <a:r>
              <a:rPr kumimoji="0" lang="zh-CN" altLang="zh-CN" sz="2800" b="1" kern="1200" cap="none" spc="0" normalizeH="0" baseline="0" noProof="0" dirty="0">
                <a:latin typeface="Arial" panose="020B0604020202020204" pitchFamily="34" charset="0"/>
                <a:ea typeface="宋体" panose="02010600030101010101" pitchFamily="2" charset="-122"/>
                <a:cs typeface="+mn-cs"/>
              </a:rPr>
              <a:t>基于安全套接层协议</a:t>
            </a:r>
            <a:r>
              <a:rPr kumimoji="0" lang="en-US" altLang="zh-CN" sz="2800" b="1" kern="1200" cap="none" spc="0" normalizeH="0" baseline="0" noProof="0" dirty="0">
                <a:latin typeface="Arial" panose="020B0604020202020204" pitchFamily="34" charset="0"/>
                <a:ea typeface="宋体" panose="02010600030101010101" pitchFamily="2" charset="-122"/>
                <a:cs typeface="+mn-cs"/>
              </a:rPr>
              <a:t>SSL</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传输方案的实现思路：</a:t>
            </a:r>
            <a:endParaRPr kumimoji="0" lang="en-US" sz="2800" b="1" kern="0" cap="none" spc="0" normalizeH="0" baseline="0" noProof="0" dirty="0">
              <a:latin typeface="+mn-lt"/>
              <a:ea typeface="+mn-ea"/>
              <a:cs typeface="+mn-cs"/>
            </a:endParaRPr>
          </a:p>
          <a:p>
            <a:pPr marL="857250" marR="0" lvl="1" indent="-457200" algn="l" defTabSz="914400" rtl="0" eaLnBrk="0" fontAlgn="base" latinLnBrk="0" hangingPunct="0">
              <a:lnSpc>
                <a:spcPct val="150000"/>
              </a:lnSpc>
              <a:spcBef>
                <a:spcPts val="0"/>
              </a:spcBef>
              <a:spcAft>
                <a:spcPct val="0"/>
              </a:spcAft>
              <a:buClrTx/>
              <a:buSzPct val="85000"/>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确认通信双方端点的可靠性</a:t>
            </a:r>
            <a:endParaRPr kumimoji="0"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50000"/>
              </a:lnSpc>
              <a:spcBef>
                <a:spcPts val="0"/>
              </a:spcBef>
              <a:spcAft>
                <a:spcPct val="0"/>
              </a:spcAft>
              <a:buClrTx/>
              <a:buSzPct val="87000"/>
              <a:buFont typeface="Wingdings" panose="05000000000000000000" pitchFamily="2" charset="2"/>
              <a:buChar char="l"/>
              <a:defRPr/>
            </a:pP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采用</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基于</a:t>
            </a:r>
            <a:r>
              <a:rPr kumimoji="0" lang="zh-CN" altLang="zh-CN" sz="2200" b="1" i="0" u="none" strike="noStrike" kern="1200" cap="none" spc="0" normalizeH="0" baseline="0" noProof="0" dirty="0">
                <a:ln>
                  <a:noFill/>
                </a:ln>
                <a:solidFill>
                  <a:srgbClr val="FF00FF"/>
                </a:solidFill>
                <a:effectLst/>
                <a:uLnTx/>
                <a:uFillTx/>
                <a:latin typeface="Arial" panose="020B0604020202020204" pitchFamily="34" charset="0"/>
                <a:ea typeface="宋体" panose="02010600030101010101" pitchFamily="2" charset="-122"/>
                <a:cs typeface="+mn-cs"/>
              </a:rPr>
              <a:t>数字证书</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的服务器和客户端认证方式</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5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通信时均首先向对方提供己方证书，然后使用本地的</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 </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信任列表和证书撤销列表对接收到的对方证书进行验证</a:t>
            </a:r>
            <a:endParaRPr kumimoji="0" lang="en-US" altLang="zh-CN" sz="2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857250" marR="0" lvl="1" indent="-457200" algn="l" defTabSz="914400" rtl="0" eaLnBrk="0" fontAlgn="base" latinLnBrk="0" hangingPunct="0">
              <a:lnSpc>
                <a:spcPct val="150000"/>
              </a:lnSpc>
              <a:spcBef>
                <a:spcPts val="0"/>
              </a:spcBef>
              <a:spcAft>
                <a:spcPct val="0"/>
              </a:spcAft>
              <a:buClrTx/>
              <a:buSzPct val="85000"/>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协商加密算法和密钥</a:t>
            </a:r>
            <a:endParaRPr kumimoji="0"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5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确认双方端点的可靠性后，通信双方协商本次会话的加密算法与密钥</a:t>
            </a:r>
            <a:endParaRPr kumimoji="0" lang="en-US" altLang="zh-CN" sz="2200" b="1" i="0" u="none" strike="noStrike" kern="0" cap="none" spc="0" normalizeH="0" baseline="0" noProof="0" dirty="0">
              <a:ln>
                <a:noFill/>
              </a:ln>
              <a:solidFill>
                <a:schemeClr val="tx1"/>
              </a:solidFill>
              <a:effectLst/>
              <a:uLnTx/>
              <a:uFillTx/>
              <a:latin typeface="+mn-lt"/>
              <a:ea typeface="+mn-ea"/>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en-US" sz="20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zh-CN" alt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txBox="1"/>
          <p:nvPr/>
        </p:nvSpPr>
        <p:spPr>
          <a:xfrm>
            <a:off x="457200" y="-36512"/>
            <a:ext cx="8229600" cy="1135062"/>
          </a:xfrm>
          <a:prstGeom prst="rect">
            <a:avLst/>
          </a:prstGeom>
          <a:noFill/>
          <a:ln w="9525">
            <a:noFill/>
          </a:ln>
        </p:spPr>
        <p:txBody>
          <a:bodyPr anchor="ctr"/>
          <a:p>
            <a:pPr algn="ctr" defTabSz="914400"/>
            <a:r>
              <a:rPr lang="zh-CN" altLang="zh-CN" sz="3600" b="1">
                <a:solidFill>
                  <a:schemeClr val="bg1"/>
                </a:solidFill>
                <a:latin typeface="Arial" panose="020B0604020202020204" pitchFamily="34" charset="0"/>
                <a:ea typeface="宋体" panose="02010600030101010101" pitchFamily="2" charset="-122"/>
              </a:rPr>
              <a:t>数据加密（续）</a:t>
            </a:r>
            <a:endParaRPr lang="zh-CN" altLang="zh-CN" sz="3600" b="1" dirty="0">
              <a:solidFill>
                <a:schemeClr val="bg1"/>
              </a:solidFill>
              <a:latin typeface="Arial" panose="020B0604020202020204" pitchFamily="34" charset="0"/>
              <a:ea typeface="宋体" panose="02010600030101010101" pitchFamily="2" charset="-122"/>
            </a:endParaRPr>
          </a:p>
        </p:txBody>
      </p:sp>
      <p:sp>
        <p:nvSpPr>
          <p:cNvPr id="4" name="内容占位符 2"/>
          <p:cNvSpPr txBox="1"/>
          <p:nvPr/>
        </p:nvSpPr>
        <p:spPr bwMode="auto">
          <a:xfrm>
            <a:off x="457200" y="1098550"/>
            <a:ext cx="8229600" cy="4953000"/>
          </a:xfrm>
          <a:prstGeom prst="rect">
            <a:avLst/>
          </a:prstGeom>
          <a:noFill/>
          <a:ln w="9525">
            <a:noFill/>
            <a:miter lim="800000"/>
          </a:ln>
        </p:spPr>
        <p:txBody>
          <a:bodyPr/>
          <a:lstStyle/>
          <a:p>
            <a:pPr marL="857250" marR="0" lvl="1" indent="-457200" algn="l" defTabSz="914400" rtl="0" eaLnBrk="0" fontAlgn="base" latinLnBrk="0" hangingPunct="0">
              <a:lnSpc>
                <a:spcPct val="150000"/>
              </a:lnSpc>
              <a:spcBef>
                <a:spcPts val="0"/>
              </a:spcBef>
              <a:spcAft>
                <a:spcPct val="0"/>
              </a:spcAft>
              <a:buClrTx/>
              <a:buSzPct val="85000"/>
              <a:buFont typeface="Arial" panose="020B0604020202020204" pitchFamily="34" charset="0"/>
              <a:buNone/>
              <a:defRPr/>
            </a:pP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857250" marR="0" lvl="1" indent="-457200" algn="l" defTabSz="914400" rtl="0" eaLnBrk="0" fontAlgn="base" latinLnBrk="0" hangingPunct="0">
              <a:lnSpc>
                <a:spcPct val="150000"/>
              </a:lnSpc>
              <a:spcBef>
                <a:spcPts val="0"/>
              </a:spcBef>
              <a:spcAft>
                <a:spcPct val="0"/>
              </a:spcAft>
              <a:buClrTx/>
              <a:buSzPct val="85000"/>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可信数据传输</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314450" marR="0" lvl="2" indent="-457200" algn="l" defTabSz="914400" rtl="0" eaLnBrk="0" fontAlgn="base" latinLnBrk="0" hangingPunct="0">
              <a:lnSpc>
                <a:spcPct val="15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业务数据在被发送之前将被用某一组特定的密钥进行加密和消息摘要计算，以</a:t>
            </a:r>
            <a:r>
              <a:rPr kumimoji="0" lang="zh-CN" altLang="zh-CN" sz="2200" b="1" i="0" u="none" strike="noStrike" kern="1200" cap="none" spc="0" normalizeH="0" baseline="0" noProof="0" dirty="0">
                <a:ln>
                  <a:noFill/>
                </a:ln>
                <a:solidFill>
                  <a:srgbClr val="FF00FF"/>
                </a:solidFill>
                <a:effectLst/>
                <a:uLnTx/>
                <a:uFillTx/>
                <a:latin typeface="Arial" panose="020B0604020202020204" pitchFamily="34" charset="0"/>
                <a:ea typeface="宋体" panose="02010600030101010101" pitchFamily="2" charset="-122"/>
                <a:cs typeface="+mn-cs"/>
              </a:rPr>
              <a:t>密文</a:t>
            </a: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形式在网络上传输</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314450" marR="0" lvl="2" indent="-457200" algn="l" defTabSz="914400" rtl="0" eaLnBrk="0" fontAlgn="base" latinLnBrk="0" hangingPunct="0">
              <a:lnSpc>
                <a:spcPct val="150000"/>
              </a:lnSpc>
              <a:spcBef>
                <a:spcPts val="0"/>
              </a:spcBef>
              <a:spcAft>
                <a:spcPct val="0"/>
              </a:spcAft>
              <a:buClrTx/>
              <a:buSzPct val="87000"/>
              <a:buFont typeface="Wingdings" panose="05000000000000000000" pitchFamily="2" charset="2"/>
              <a:buChar char="l"/>
              <a:defRPr/>
            </a:pPr>
            <a:r>
              <a:rPr kumimoji="0" lang="zh-CN"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当业务数据被接收的时候，需用相同一组特定的密钥进行解密和摘要计算</a:t>
            </a:r>
            <a:endPar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en-US" sz="20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1257300" marR="0" lvl="2" indent="-457200" algn="l" defTabSz="914400" rtl="0" eaLnBrk="0" fontAlgn="base" latinLnBrk="0" hangingPunct="0">
              <a:lnSpc>
                <a:spcPct val="100000"/>
              </a:lnSpc>
              <a:spcBef>
                <a:spcPts val="0"/>
              </a:spcBef>
              <a:spcAft>
                <a:spcPct val="0"/>
              </a:spcAft>
              <a:buClrTx/>
              <a:buSzTx/>
              <a:buFont typeface="Wingdings" panose="05000000000000000000" pitchFamily="2" charset="2"/>
              <a:buChar char="Ø"/>
              <a:defRPr/>
            </a:pPr>
            <a:endParaRPr kumimoji="0" lang="zh-CN" altLang="en-US" sz="16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2402"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102403" name="Rectangle 3"/>
          <p:cNvSpPr>
            <a:spLocks noGrp="1"/>
          </p:cNvSpPr>
          <p:nvPr>
            <p:ph type="body"/>
          </p:nvPr>
        </p:nvSpPr>
        <p:spPr>
          <a:xfrm>
            <a:off x="735013" y="1412875"/>
            <a:ext cx="8229600"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计算机安全性概述</a:t>
            </a:r>
            <a:endParaRPr lang="zh-CN" altLang="en-US" dirty="0"/>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solidFill>
                  <a:srgbClr val="3333FF"/>
                </a:solidFill>
              </a:rPr>
              <a:t>4.6  </a:t>
            </a:r>
            <a:r>
              <a:rPr lang="zh-CN" altLang="en-US" dirty="0">
                <a:solidFill>
                  <a:srgbClr val="3333FF"/>
                </a:solidFill>
              </a:rPr>
              <a:t>其他安全性保护</a:t>
            </a:r>
            <a:endParaRPr lang="zh-CN" altLang="en-US" dirty="0">
              <a:solidFill>
                <a:srgbClr val="3333FF"/>
              </a:solidFill>
            </a:endParaRPr>
          </a:p>
          <a:p>
            <a:pPr algn="just" eaLnBrk="1" hangingPunct="1">
              <a:lnSpc>
                <a:spcPct val="130000"/>
              </a:lnSpc>
              <a:buNone/>
            </a:pPr>
            <a:r>
              <a:rPr lang="en-US" altLang="zh-CN" dirty="0"/>
              <a:t>4.7  </a:t>
            </a:r>
            <a:r>
              <a:rPr lang="zh-CN" altLang="en-US" dirty="0"/>
              <a:t>小结</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3426" name="Rectangle 2"/>
          <p:cNvSpPr>
            <a:spLocks noGrp="1"/>
          </p:cNvSpPr>
          <p:nvPr>
            <p:ph type="title"/>
          </p:nvPr>
        </p:nvSpPr>
        <p:spPr>
          <a:ln/>
        </p:spPr>
        <p:txBody>
          <a:bodyPr vert="horz" wrap="square" lIns="91440" tIns="45720" rIns="91440" bIns="45720" anchor="ctr"/>
          <a:p>
            <a:pPr eaLnBrk="1" hangingPunct="1"/>
            <a:r>
              <a:rPr lang="en-US" altLang="zh-CN" sz="3600" dirty="0"/>
              <a:t>4.6  </a:t>
            </a:r>
            <a:r>
              <a:rPr lang="zh-CN" altLang="en-US" sz="3600" dirty="0"/>
              <a:t>其他安全性保护</a:t>
            </a:r>
            <a:endParaRPr lang="zh-CN" altLang="en-US" sz="3600" dirty="0"/>
          </a:p>
        </p:txBody>
      </p:sp>
      <p:sp>
        <p:nvSpPr>
          <p:cNvPr id="103427" name="Rectangle 3"/>
          <p:cNvSpPr>
            <a:spLocks noGrp="1"/>
          </p:cNvSpPr>
          <p:nvPr>
            <p:ph type="body"/>
          </p:nvPr>
        </p:nvSpPr>
        <p:spPr>
          <a:xfrm>
            <a:off x="457200" y="1098550"/>
            <a:ext cx="8229600" cy="5499100"/>
          </a:xfrm>
          <a:ln/>
        </p:spPr>
        <p:txBody>
          <a:bodyPr vert="horz" wrap="square" lIns="91440" tIns="45720" rIns="91440" bIns="45720" anchor="t"/>
          <a:p>
            <a:pPr eaLnBrk="1" hangingPunct="1">
              <a:lnSpc>
                <a:spcPct val="120000"/>
              </a:lnSpc>
              <a:spcBef>
                <a:spcPct val="0"/>
              </a:spcBef>
            </a:pPr>
            <a:r>
              <a:rPr lang="zh-CN" altLang="en-US" dirty="0"/>
              <a:t>推理控制</a:t>
            </a:r>
            <a:endParaRPr lang="zh-CN" altLang="en-US" dirty="0"/>
          </a:p>
          <a:p>
            <a:pPr lvl="1" eaLnBrk="1" hangingPunct="1">
              <a:lnSpc>
                <a:spcPct val="120000"/>
              </a:lnSpc>
              <a:spcBef>
                <a:spcPct val="0"/>
              </a:spcBef>
            </a:pPr>
            <a:r>
              <a:rPr lang="zh-CN" altLang="en-US" dirty="0"/>
              <a:t>处理强制存取控制未解决的问题</a:t>
            </a:r>
            <a:endParaRPr lang="zh-CN" altLang="en-US" dirty="0"/>
          </a:p>
          <a:p>
            <a:pPr lvl="1" eaLnBrk="1" hangingPunct="1">
              <a:lnSpc>
                <a:spcPct val="120000"/>
              </a:lnSpc>
              <a:spcBef>
                <a:spcPct val="0"/>
              </a:spcBef>
            </a:pPr>
            <a:r>
              <a:rPr lang="zh-CN" altLang="en-US" dirty="0"/>
              <a:t>避免用户利用能够访问的数据推知更高密级的数据</a:t>
            </a:r>
            <a:endParaRPr lang="en-US" altLang="zh-CN" dirty="0"/>
          </a:p>
          <a:p>
            <a:pPr lvl="1" eaLnBrk="1" hangingPunct="1">
              <a:lnSpc>
                <a:spcPct val="120000"/>
              </a:lnSpc>
              <a:spcBef>
                <a:spcPct val="0"/>
              </a:spcBef>
            </a:pPr>
            <a:r>
              <a:rPr lang="zh-CN" altLang="en-US" dirty="0"/>
              <a:t>常用方法</a:t>
            </a:r>
            <a:endParaRPr lang="en-US" altLang="zh-CN" dirty="0"/>
          </a:p>
          <a:p>
            <a:pPr lvl="2" eaLnBrk="1" hangingPunct="1">
              <a:lnSpc>
                <a:spcPct val="120000"/>
              </a:lnSpc>
              <a:spcBef>
                <a:spcPct val="0"/>
              </a:spcBef>
              <a:buSzPct val="87000"/>
              <a:buFont typeface="Wingdings" panose="05000000000000000000" pitchFamily="2" charset="2"/>
              <a:buChar char="l"/>
            </a:pPr>
            <a:r>
              <a:rPr lang="zh-CN" altLang="en-US" sz="2200" dirty="0"/>
              <a:t>基于函数依赖的推理控制</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基于敏感关联的推理控制</a:t>
            </a:r>
            <a:endParaRPr lang="en-US" altLang="zh-CN" sz="2200" dirty="0"/>
          </a:p>
          <a:p>
            <a:pPr eaLnBrk="1" hangingPunct="1">
              <a:lnSpc>
                <a:spcPct val="120000"/>
              </a:lnSpc>
              <a:spcBef>
                <a:spcPct val="0"/>
              </a:spcBef>
            </a:pPr>
            <a:r>
              <a:rPr lang="zh-CN" altLang="en-US" dirty="0"/>
              <a:t>隐蔽信道</a:t>
            </a:r>
            <a:endParaRPr lang="en-US" altLang="zh-CN" dirty="0"/>
          </a:p>
          <a:p>
            <a:pPr lvl="1" eaLnBrk="1" hangingPunct="1">
              <a:lnSpc>
                <a:spcPct val="120000"/>
              </a:lnSpc>
              <a:spcBef>
                <a:spcPct val="0"/>
              </a:spcBef>
            </a:pPr>
            <a:r>
              <a:rPr lang="zh-CN" altLang="zh-CN" dirty="0"/>
              <a:t>处理</a:t>
            </a:r>
            <a:r>
              <a:rPr lang="zh-CN" altLang="en-US" dirty="0"/>
              <a:t>强制存取控制</a:t>
            </a:r>
            <a:r>
              <a:rPr lang="zh-CN" altLang="zh-CN" dirty="0"/>
              <a:t>未解决的问题</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4450" name="Rectangle 2"/>
          <p:cNvSpPr>
            <a:spLocks noGrp="1"/>
          </p:cNvSpPr>
          <p:nvPr>
            <p:ph type="title"/>
          </p:nvPr>
        </p:nvSpPr>
        <p:spPr>
          <a:ln/>
        </p:spPr>
        <p:txBody>
          <a:bodyPr vert="horz" wrap="square" lIns="91440" tIns="45720" rIns="91440" bIns="45720" anchor="ctr"/>
          <a:p>
            <a:pPr eaLnBrk="1" hangingPunct="1"/>
            <a:r>
              <a:rPr lang="zh-CN" altLang="en-US" sz="3600" dirty="0"/>
              <a:t>其他安全性保护（续）</a:t>
            </a:r>
            <a:endParaRPr lang="zh-CN" altLang="en-US" sz="3600" dirty="0"/>
          </a:p>
        </p:txBody>
      </p:sp>
      <p:sp>
        <p:nvSpPr>
          <p:cNvPr id="104451" name="Rectangle 3"/>
          <p:cNvSpPr>
            <a:spLocks noGrp="1"/>
          </p:cNvSpPr>
          <p:nvPr>
            <p:ph type="body"/>
          </p:nvPr>
        </p:nvSpPr>
        <p:spPr>
          <a:xfrm>
            <a:off x="457200" y="1196975"/>
            <a:ext cx="8229600" cy="4895850"/>
          </a:xfrm>
          <a:ln/>
        </p:spPr>
        <p:txBody>
          <a:bodyPr vert="horz" wrap="square" lIns="91440" tIns="45720" rIns="91440" bIns="45720" anchor="t"/>
          <a:p>
            <a:pPr eaLnBrk="1" hangingPunct="1">
              <a:lnSpc>
                <a:spcPct val="120000"/>
              </a:lnSpc>
              <a:spcBef>
                <a:spcPct val="0"/>
              </a:spcBef>
            </a:pPr>
            <a:r>
              <a:rPr lang="zh-CN" altLang="en-US" dirty="0"/>
              <a:t>数据隐私保护</a:t>
            </a:r>
            <a:endParaRPr lang="en-US" altLang="zh-CN" dirty="0"/>
          </a:p>
          <a:p>
            <a:pPr lvl="1" eaLnBrk="1" hangingPunct="1">
              <a:lnSpc>
                <a:spcPct val="120000"/>
              </a:lnSpc>
              <a:spcBef>
                <a:spcPct val="0"/>
              </a:spcBef>
            </a:pPr>
            <a:r>
              <a:rPr lang="zh-CN" altLang="zh-CN" dirty="0"/>
              <a:t>描述个人控制其不愿他人知道或他人不便知道的个人数据的能力</a:t>
            </a:r>
            <a:endParaRPr lang="en-US" altLang="zh-CN" dirty="0"/>
          </a:p>
          <a:p>
            <a:pPr lvl="1" eaLnBrk="1" hangingPunct="1">
              <a:lnSpc>
                <a:spcPct val="120000"/>
              </a:lnSpc>
              <a:spcBef>
                <a:spcPct val="0"/>
              </a:spcBef>
            </a:pPr>
            <a:r>
              <a:rPr lang="zh-CN" altLang="zh-CN" dirty="0"/>
              <a:t>范围很广</a:t>
            </a:r>
            <a:r>
              <a:rPr lang="zh-CN" altLang="en-US" dirty="0"/>
              <a:t>：</a:t>
            </a:r>
            <a:r>
              <a:rPr lang="zh-CN" altLang="zh-CN" dirty="0"/>
              <a:t>数据收集、数据存储、数据处理和数据发布等各个阶段</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页脚占位符 4"/>
          <p:cNvSpPr txBox="1">
            <a:spLocks noGrp="1"/>
          </p:cNvSpPr>
          <p:nvPr/>
        </p:nvSpPr>
        <p:spPr>
          <a:xfrm>
            <a:off x="5219700" y="6381750"/>
            <a:ext cx="3600450" cy="320675"/>
          </a:xfrm>
          <a:prstGeom prst="rect">
            <a:avLst/>
          </a:prstGeom>
          <a:noFill/>
          <a:ln w="9525">
            <a:noFill/>
          </a:ln>
        </p:spPr>
        <p:txBody>
          <a:bodyPr anchor="t"/>
          <a:p>
            <a:pPr algn="ctr"/>
            <a:endParaRPr lang="en-US" altLang="zh-CN" sz="1400" b="1" dirty="0">
              <a:solidFill>
                <a:srgbClr val="F03628"/>
              </a:solidFill>
              <a:latin typeface="Arial" panose="020B0604020202020204" pitchFamily="34" charset="0"/>
              <a:ea typeface="宋体" panose="02010600030101010101" pitchFamily="2" charset="-122"/>
            </a:endParaRPr>
          </a:p>
        </p:txBody>
      </p:sp>
      <p:sp>
        <p:nvSpPr>
          <p:cNvPr id="105474" name="Rectangle 2"/>
          <p:cNvSpPr>
            <a:spLocks noGrp="1"/>
          </p:cNvSpPr>
          <p:nvPr>
            <p:ph type="title"/>
          </p:nvPr>
        </p:nvSpPr>
        <p:spPr>
          <a:ln/>
        </p:spPr>
        <p:txBody>
          <a:bodyPr vert="horz" wrap="square" lIns="91440" tIns="45720" rIns="91440" bIns="45720" anchor="ctr"/>
          <a:p>
            <a:pPr eaLnBrk="1" hangingPunct="1"/>
            <a:r>
              <a:rPr lang="zh-CN" altLang="en-US" sz="3600" dirty="0"/>
              <a:t>第四章  数据库安全性</a:t>
            </a:r>
            <a:endParaRPr lang="zh-CN" altLang="en-US" sz="3600" dirty="0"/>
          </a:p>
        </p:txBody>
      </p:sp>
      <p:sp>
        <p:nvSpPr>
          <p:cNvPr id="105475" name="Rectangle 3"/>
          <p:cNvSpPr>
            <a:spLocks noGrp="1"/>
          </p:cNvSpPr>
          <p:nvPr>
            <p:ph type="body"/>
          </p:nvPr>
        </p:nvSpPr>
        <p:spPr>
          <a:xfrm>
            <a:off x="663575" y="1341438"/>
            <a:ext cx="8229600" cy="4495800"/>
          </a:xfrm>
          <a:ln/>
        </p:spPr>
        <p:txBody>
          <a:bodyPr vert="horz" wrap="square" lIns="91440" tIns="45720" rIns="91440" bIns="45720" anchor="t"/>
          <a:p>
            <a:pPr algn="just" eaLnBrk="1" hangingPunct="1">
              <a:lnSpc>
                <a:spcPct val="130000"/>
              </a:lnSpc>
              <a:buNone/>
            </a:pPr>
            <a:r>
              <a:rPr lang="en-US" altLang="zh-CN" dirty="0"/>
              <a:t>4.1  </a:t>
            </a:r>
            <a:r>
              <a:rPr lang="zh-CN" altLang="en-US" dirty="0"/>
              <a:t>数据库安全性概述</a:t>
            </a:r>
            <a:endParaRPr lang="zh-CN" altLang="en-US" dirty="0"/>
          </a:p>
          <a:p>
            <a:pPr algn="just" eaLnBrk="1" hangingPunct="1">
              <a:lnSpc>
                <a:spcPct val="130000"/>
              </a:lnSpc>
              <a:buNone/>
            </a:pPr>
            <a:r>
              <a:rPr lang="en-US" altLang="zh-CN" dirty="0"/>
              <a:t>4.2  </a:t>
            </a:r>
            <a:r>
              <a:rPr lang="zh-CN" altLang="en-US" dirty="0"/>
              <a:t>数据库安全性控制</a:t>
            </a:r>
            <a:endParaRPr lang="zh-CN" altLang="en-US" dirty="0"/>
          </a:p>
          <a:p>
            <a:pPr algn="just" eaLnBrk="1" hangingPunct="1">
              <a:lnSpc>
                <a:spcPct val="130000"/>
              </a:lnSpc>
              <a:buNone/>
            </a:pPr>
            <a:r>
              <a:rPr lang="en-US" altLang="zh-CN" dirty="0"/>
              <a:t>4.3  </a:t>
            </a:r>
            <a:r>
              <a:rPr lang="zh-CN" altLang="en-US" dirty="0"/>
              <a:t>视图机制</a:t>
            </a:r>
            <a:endParaRPr lang="zh-CN" altLang="en-US" dirty="0"/>
          </a:p>
          <a:p>
            <a:pPr algn="just" eaLnBrk="1" hangingPunct="1">
              <a:lnSpc>
                <a:spcPct val="130000"/>
              </a:lnSpc>
              <a:buNone/>
            </a:pPr>
            <a:r>
              <a:rPr lang="en-US" altLang="zh-CN" dirty="0"/>
              <a:t>4.4  </a:t>
            </a:r>
            <a:r>
              <a:rPr lang="zh-CN" altLang="en-US" dirty="0"/>
              <a:t>审计（</a:t>
            </a:r>
            <a:r>
              <a:rPr lang="en-US" altLang="zh-CN" dirty="0"/>
              <a:t>Audit</a:t>
            </a:r>
            <a:r>
              <a:rPr lang="zh-CN" altLang="en-US" dirty="0"/>
              <a:t>）</a:t>
            </a:r>
            <a:endParaRPr lang="zh-CN" altLang="en-US" dirty="0"/>
          </a:p>
          <a:p>
            <a:pPr algn="just" eaLnBrk="1" hangingPunct="1">
              <a:lnSpc>
                <a:spcPct val="130000"/>
              </a:lnSpc>
              <a:buNone/>
            </a:pPr>
            <a:r>
              <a:rPr lang="en-US" altLang="zh-CN" dirty="0"/>
              <a:t>4.5  </a:t>
            </a:r>
            <a:r>
              <a:rPr lang="zh-CN" altLang="en-US" dirty="0"/>
              <a:t>数据加密</a:t>
            </a:r>
            <a:endParaRPr lang="zh-CN" altLang="en-US" dirty="0"/>
          </a:p>
          <a:p>
            <a:pPr algn="just" eaLnBrk="1" hangingPunct="1">
              <a:lnSpc>
                <a:spcPct val="130000"/>
              </a:lnSpc>
              <a:buNone/>
            </a:pPr>
            <a:r>
              <a:rPr lang="en-US" altLang="zh-CN" dirty="0"/>
              <a:t>4.6  </a:t>
            </a:r>
            <a:r>
              <a:rPr lang="zh-CN" altLang="en-US" dirty="0"/>
              <a:t>其他安全 性保护</a:t>
            </a:r>
            <a:endParaRPr lang="zh-CN" altLang="en-US" dirty="0"/>
          </a:p>
          <a:p>
            <a:pPr algn="just" eaLnBrk="1" hangingPunct="1">
              <a:lnSpc>
                <a:spcPct val="130000"/>
              </a:lnSpc>
              <a:buNone/>
            </a:pPr>
            <a:r>
              <a:rPr lang="en-US" altLang="zh-CN" dirty="0">
                <a:solidFill>
                  <a:schemeClr val="accent2"/>
                </a:solidFill>
              </a:rPr>
              <a:t>4.7  </a:t>
            </a:r>
            <a:r>
              <a:rPr lang="zh-CN" altLang="en-US" dirty="0">
                <a:solidFill>
                  <a:schemeClr val="accent2"/>
                </a:solidFill>
              </a:rPr>
              <a:t>小结</a:t>
            </a:r>
            <a:endParaRPr lang="zh-CN" altLang="en-US" dirty="0">
              <a:solidFill>
                <a:schemeClr val="accent2"/>
              </a:solidFill>
            </a:endParaRPr>
          </a:p>
          <a:p>
            <a:pPr eaLnBrk="1" hangingPunct="1"/>
            <a:endParaRPr lang="en-US" altLang="zh-CN" dirty="0">
              <a:solidFill>
                <a:schemeClr val="accent2"/>
              </a:solidFill>
            </a:endParaRP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12318</Words>
  <Application>WPS 演示</Application>
  <PresentationFormat>全屏显示(4:3)</PresentationFormat>
  <Paragraphs>1311</Paragraphs>
  <Slides>101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101</vt:i4>
      </vt:variant>
    </vt:vector>
  </HeadingPairs>
  <TitlesOfParts>
    <vt:vector size="112" baseType="lpstr">
      <vt:lpstr>Arial</vt:lpstr>
      <vt:lpstr>宋体</vt:lpstr>
      <vt:lpstr>Wingdings</vt:lpstr>
      <vt:lpstr>Calibri</vt:lpstr>
      <vt:lpstr>黑体</vt:lpstr>
      <vt:lpstr>Times New Roman</vt:lpstr>
      <vt:lpstr>Arial Unicode MS</vt:lpstr>
      <vt:lpstr>华文琥珀</vt:lpstr>
      <vt:lpstr>微软雅黑</vt:lpstr>
      <vt:lpstr>Arial Unicode MS</vt:lpstr>
      <vt:lpstr>数据库系统概论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win</cp:lastModifiedBy>
  <cp:revision>93</cp:revision>
  <dcterms:created xsi:type="dcterms:W3CDTF">2019-02-23T14:00:18Z</dcterms:created>
  <dcterms:modified xsi:type="dcterms:W3CDTF">2019-02-23T14:10:43Z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