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258" r:id="rId3"/>
    <p:sldId id="392" r:id="rId4"/>
    <p:sldId id="468" r:id="rId5"/>
    <p:sldId id="393" r:id="rId6"/>
    <p:sldId id="454" r:id="rId7"/>
    <p:sldId id="470" r:id="rId8"/>
    <p:sldId id="394" r:id="rId9"/>
    <p:sldId id="395" r:id="rId10"/>
    <p:sldId id="396" r:id="rId11"/>
    <p:sldId id="397" r:id="rId12"/>
    <p:sldId id="398" r:id="rId13"/>
    <p:sldId id="399" r:id="rId14"/>
    <p:sldId id="400" r:id="rId15"/>
    <p:sldId id="401" r:id="rId16"/>
    <p:sldId id="402" r:id="rId17"/>
    <p:sldId id="455" r:id="rId18"/>
    <p:sldId id="403" r:id="rId19"/>
    <p:sldId id="404" r:id="rId20"/>
    <p:sldId id="405" r:id="rId21"/>
    <p:sldId id="406" r:id="rId22"/>
    <p:sldId id="407" r:id="rId23"/>
    <p:sldId id="408" r:id="rId24"/>
    <p:sldId id="456" r:id="rId25"/>
    <p:sldId id="457" r:id="rId26"/>
    <p:sldId id="469" r:id="rId27"/>
    <p:sldId id="409" r:id="rId28"/>
    <p:sldId id="410" r:id="rId29"/>
    <p:sldId id="458" r:id="rId30"/>
    <p:sldId id="471" r:id="rId31"/>
    <p:sldId id="411" r:id="rId32"/>
    <p:sldId id="412" r:id="rId33"/>
    <p:sldId id="413" r:id="rId34"/>
    <p:sldId id="414" r:id="rId35"/>
    <p:sldId id="415" r:id="rId36"/>
    <p:sldId id="416" r:id="rId37"/>
    <p:sldId id="417" r:id="rId38"/>
    <p:sldId id="418" r:id="rId39"/>
    <p:sldId id="459" r:id="rId40"/>
    <p:sldId id="419" r:id="rId41"/>
    <p:sldId id="420" r:id="rId42"/>
    <p:sldId id="421" r:id="rId43"/>
    <p:sldId id="422" r:id="rId44"/>
    <p:sldId id="423" r:id="rId45"/>
    <p:sldId id="424" r:id="rId46"/>
    <p:sldId id="425" r:id="rId47"/>
    <p:sldId id="426" r:id="rId48"/>
    <p:sldId id="451" r:id="rId49"/>
    <p:sldId id="427" r:id="rId50"/>
    <p:sldId id="428" r:id="rId51"/>
    <p:sldId id="432" r:id="rId52"/>
    <p:sldId id="433" r:id="rId53"/>
    <p:sldId id="460" r:id="rId54"/>
    <p:sldId id="434" r:id="rId55"/>
    <p:sldId id="435" r:id="rId56"/>
    <p:sldId id="462" r:id="rId57"/>
    <p:sldId id="436" r:id="rId58"/>
    <p:sldId id="472" r:id="rId59"/>
    <p:sldId id="473" r:id="rId60"/>
    <p:sldId id="474" r:id="rId61"/>
    <p:sldId id="475" r:id="rId62"/>
    <p:sldId id="476" r:id="rId63"/>
    <p:sldId id="477" r:id="rId64"/>
    <p:sldId id="478" r:id="rId65"/>
    <p:sldId id="479" r:id="rId66"/>
    <p:sldId id="480" r:id="rId67"/>
    <p:sldId id="481" r:id="rId68"/>
    <p:sldId id="482" r:id="rId69"/>
    <p:sldId id="483" r:id="rId70"/>
    <p:sldId id="484" r:id="rId71"/>
    <p:sldId id="485" r:id="rId72"/>
    <p:sldId id="486" r:id="rId73"/>
    <p:sldId id="487" r:id="rId74"/>
    <p:sldId id="488" r:id="rId75"/>
    <p:sldId id="489" r:id="rId76"/>
    <p:sldId id="490" r:id="rId77"/>
    <p:sldId id="491" r:id="rId78"/>
    <p:sldId id="492" r:id="rId79"/>
    <p:sldId id="493" r:id="rId80"/>
    <p:sldId id="494" r:id="rId81"/>
    <p:sldId id="495" r:id="rId82"/>
    <p:sldId id="496" r:id="rId83"/>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80" d="100"/>
          <a:sy n="80" d="100"/>
        </p:scale>
        <p:origin x="-1074" y="60"/>
      </p:cViewPr>
      <p:guideLst>
        <p:guide orient="horz" pos="2170"/>
        <p:guide pos="2866"/>
      </p:guideLst>
    </p:cSldViewPr>
  </p:slideViewPr>
  <p:notesTextViewPr>
    <p:cViewPr>
      <p:scale>
        <a:sx n="1" d="1"/>
        <a:sy n="1" d="1"/>
      </p:scale>
      <p:origin x="0" y="0"/>
    </p:cViewPr>
  </p:notesTextViewPr>
  <p:sorterViewPr showFormatting="0">
    <p:cViewPr>
      <p:scale>
        <a:sx n="100" d="100"/>
        <a:sy n="100" d="100"/>
      </p:scale>
      <p:origin x="0" y="213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notesMaster" Target="notesMasters/notesMaster1.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p:cNvSpPr>
          <p:nvPr>
            <p:ph type="sldImg"/>
          </p:nvPr>
        </p:nvSpPr>
        <p:spPr>
          <a:xfrm>
            <a:off x="1138238" y="747713"/>
            <a:ext cx="4556125" cy="3741737"/>
          </a:xfrm>
          <a:prstGeom prst="rect">
            <a:avLst/>
          </a:prstGeom>
          <a:noFill/>
          <a:ln w="9525">
            <a:noFill/>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8575"/>
            <a:ext cx="2057400" cy="6223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8575"/>
            <a:ext cx="6019800" cy="6223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2"/>
          <a:srcRect l="1405" t="12910" r="2878" b="10757"/>
          <a:stretch>
            <a:fillRect/>
          </a:stretch>
        </p:blipFill>
        <p:spPr>
          <a:xfrm>
            <a:off x="-11112" y="838200"/>
            <a:ext cx="9150350" cy="5784850"/>
          </a:xfrm>
          <a:prstGeom prst="rect">
            <a:avLst/>
          </a:prstGeom>
          <a:noFill/>
          <a:ln w="9525">
            <a:noFill/>
          </a:ln>
        </p:spPr>
      </p:pic>
      <p:pic>
        <p:nvPicPr>
          <p:cNvPr id="1027" name="Picture 3" descr="图片2"/>
          <p:cNvPicPr>
            <a:picLocks noChangeAspect="1"/>
          </p:cNvPicPr>
          <p:nvPr userDrawn="1"/>
        </p:nvPicPr>
        <p:blipFill>
          <a:blip r:embed="rId13"/>
          <a:stretch>
            <a:fillRect/>
          </a:stretch>
        </p:blipFill>
        <p:spPr>
          <a:xfrm>
            <a:off x="-11112" y="6453188"/>
            <a:ext cx="9155112" cy="398462"/>
          </a:xfrm>
          <a:prstGeom prst="rect">
            <a:avLst/>
          </a:prstGeom>
          <a:noFill/>
          <a:ln w="9525">
            <a:noFill/>
          </a:ln>
        </p:spPr>
      </p:pic>
      <p:pic>
        <p:nvPicPr>
          <p:cNvPr id="1028" name="Picture 4" descr="图片2"/>
          <p:cNvPicPr>
            <a:picLocks noChangeAspect="1"/>
          </p:cNvPicPr>
          <p:nvPr userDrawn="1"/>
        </p:nvPicPr>
        <p:blipFill>
          <a:blip r:embed="rId13"/>
          <a:stretch>
            <a:fillRect/>
          </a:stretch>
        </p:blipFill>
        <p:spPr>
          <a:xfrm>
            <a:off x="-11112" y="-17462"/>
            <a:ext cx="9155112" cy="855662"/>
          </a:xfrm>
          <a:prstGeom prst="rect">
            <a:avLst/>
          </a:prstGeom>
          <a:noFill/>
          <a:ln w="9525">
            <a:noFill/>
          </a:ln>
        </p:spPr>
      </p:pic>
      <p:sp>
        <p:nvSpPr>
          <p:cNvPr id="1029" name="Rectangle 2"/>
          <p:cNvSpPr>
            <a:spLocks noGrp="1"/>
          </p:cNvSpPr>
          <p:nvPr>
            <p:ph type="title"/>
          </p:nvPr>
        </p:nvSpPr>
        <p:spPr>
          <a:xfrm>
            <a:off x="457200" y="-28575"/>
            <a:ext cx="8229600" cy="1127125"/>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p:nvPr>
        </p:nvSpPr>
        <p:spPr>
          <a:xfrm>
            <a:off x="457200" y="1339850"/>
            <a:ext cx="8229600" cy="48545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4" name="Text Box 10"/>
          <p:cNvSpPr txBox="1">
            <a:spLocks noChangeArrowheads="1"/>
          </p:cNvSpPr>
          <p:nvPr/>
        </p:nvSpPr>
        <p:spPr bwMode="auto">
          <a:xfrm>
            <a:off x="5465763" y="6516688"/>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5" name="Text Box 11"/>
          <p:cNvSpPr txBox="1">
            <a:spLocks noChangeArrowheads="1"/>
          </p:cNvSpPr>
          <p:nvPr/>
        </p:nvSpPr>
        <p:spPr bwMode="auto">
          <a:xfrm>
            <a:off x="5465763" y="6477000"/>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ctrTitle"/>
          </p:nvPr>
        </p:nvSpPr>
        <p:spPr>
          <a:xfrm>
            <a:off x="685800" y="2130425"/>
            <a:ext cx="7772400" cy="1470025"/>
          </a:xfrm>
          <a:ln/>
        </p:spPr>
        <p:txBody>
          <a:bodyPr vert="horz" wrap="square" lIns="91440" tIns="45720" rIns="91440" bIns="45720" anchor="ctr"/>
          <a:lstStyle>
            <a:lvl1pPr lvl="0">
              <a:defRPr/>
            </a:lvl1pPr>
          </a:lstStyle>
          <a:p>
            <a:pPr lvl="0" eaLnBrk="1" hangingPunct="1"/>
            <a:endParaRPr lang="zh-CN" altLang="en-US" dirty="0"/>
          </a:p>
        </p:txBody>
      </p:sp>
      <p:sp>
        <p:nvSpPr>
          <p:cNvPr id="3074" name="副标题 2"/>
          <p:cNvSpPr>
            <a:spLocks noGrp="1"/>
          </p:cNvSpPr>
          <p:nvPr>
            <p:ph type="subTitle"/>
          </p:nvPr>
        </p:nvSpPr>
        <p:spPr>
          <a:xfrm>
            <a:off x="1371600" y="3886200"/>
            <a:ext cx="6400800" cy="1752600"/>
          </a:xfrm>
          <a:ln/>
        </p:spPr>
        <p:txBody>
          <a:bodyPr vert="horz" wrap="square" lIns="91440" tIns="45720" rIns="91440" bIns="45720" anchor="t"/>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marL="0" lvl="0" indent="0" algn="ctr" eaLnBrk="1" hangingPunct="1">
              <a:buNone/>
            </a:pPr>
            <a:endParaRPr lang="zh-CN" altLang="en-US" dirty="0">
              <a:solidFill>
                <a:srgbClr val="898989"/>
              </a:solidFill>
            </a:endParaRPr>
          </a:p>
        </p:txBody>
      </p:sp>
      <p:pic>
        <p:nvPicPr>
          <p:cNvPr id="3075"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3076" name="Rectangle 4"/>
          <p:cNvSpPr/>
          <p:nvPr/>
        </p:nvSpPr>
        <p:spPr>
          <a:xfrm>
            <a:off x="323850" y="765175"/>
            <a:ext cx="8208963" cy="4248150"/>
          </a:xfrm>
          <a:prstGeom prst="rect">
            <a:avLst/>
          </a:prstGeom>
          <a:noFill/>
          <a:ln w="9525">
            <a:noFill/>
          </a:ln>
        </p:spPr>
        <p:txBody>
          <a:bodyPr anchor="ctr"/>
          <a:p>
            <a:pPr algn="ct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An Introduction to Database System</a:t>
            </a: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a:p>
            <a:pPr algn="ct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rPr>
              <a:t>第五章  数据库完整性</a:t>
            </a:r>
            <a:endPar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br>
              <a:rPr lang="zh-CN" altLang="en-US" sz="6000" dirty="0">
                <a:latin typeface="黑体" panose="02010609060101010101" pitchFamily="49" charset="-122"/>
                <a:ea typeface="黑体" panose="02010609060101010101" pitchFamily="49" charset="-122"/>
                <a:sym typeface="宋体" panose="02010600030101010101" pitchFamily="2" charset="-122"/>
              </a:rPr>
            </a:b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2290" name="Rectangle 2"/>
          <p:cNvSpPr>
            <a:spLocks noGrp="1"/>
          </p:cNvSpPr>
          <p:nvPr>
            <p:ph type="title"/>
          </p:nvPr>
        </p:nvSpPr>
        <p:spPr>
          <a:ln/>
        </p:spPr>
        <p:txBody>
          <a:bodyPr vert="horz" wrap="square" lIns="91440" tIns="45720" rIns="91440" bIns="45720" anchor="ctr"/>
          <a:p>
            <a:pPr eaLnBrk="1" hangingPunct="1"/>
            <a:r>
              <a:rPr lang="zh-CN" altLang="en-US" sz="3600" dirty="0"/>
              <a:t>实体完整性定义</a:t>
            </a:r>
            <a:r>
              <a:rPr lang="en-US" altLang="zh-CN" sz="3600" dirty="0"/>
              <a:t>（</a:t>
            </a:r>
            <a:r>
              <a:rPr lang="zh-CN" altLang="en-US" sz="3600" dirty="0"/>
              <a:t>续</a:t>
            </a:r>
            <a:r>
              <a:rPr lang="en-US" altLang="zh-CN" sz="3600" dirty="0"/>
              <a:t>）</a:t>
            </a:r>
            <a:endParaRPr lang="en-US" altLang="zh-CN" sz="3600" dirty="0"/>
          </a:p>
        </p:txBody>
      </p:sp>
      <p:sp>
        <p:nvSpPr>
          <p:cNvPr id="12291" name="Rectangle 3"/>
          <p:cNvSpPr>
            <a:spLocks noGrp="1"/>
          </p:cNvSpPr>
          <p:nvPr>
            <p:ph type="body"/>
          </p:nvPr>
        </p:nvSpPr>
        <p:spPr>
          <a:ln/>
        </p:spPr>
        <p:txBody>
          <a:bodyPr vert="horz" wrap="square" lIns="91440" tIns="45720" rIns="91440" bIns="45720" anchor="t"/>
          <a:p>
            <a:pPr eaLnBrk="1" hangingPunct="1">
              <a:buNone/>
            </a:pPr>
            <a:r>
              <a:rPr lang="en-US" altLang="zh-CN" sz="2400" dirty="0"/>
              <a:t>[</a:t>
            </a:r>
            <a:r>
              <a:rPr lang="zh-CN" altLang="en-US" sz="2400" dirty="0"/>
              <a:t>例5.</a:t>
            </a:r>
            <a:r>
              <a:rPr lang="en-US" altLang="zh-CN" sz="2400" dirty="0"/>
              <a:t>1]</a:t>
            </a:r>
            <a:r>
              <a:rPr lang="zh-CN" altLang="en-US" sz="2400" dirty="0"/>
              <a:t> 将</a:t>
            </a:r>
            <a:r>
              <a:rPr lang="en-US" altLang="zh-CN" sz="2400" dirty="0"/>
              <a:t>Student</a:t>
            </a:r>
            <a:r>
              <a:rPr lang="zh-CN" altLang="en-US" sz="2400" dirty="0"/>
              <a:t>表中的</a:t>
            </a:r>
            <a:r>
              <a:rPr lang="en-US" altLang="zh-CN" sz="2400" dirty="0"/>
              <a:t>Sno</a:t>
            </a:r>
            <a:r>
              <a:rPr lang="zh-CN" altLang="en-US" sz="2400" dirty="0"/>
              <a:t>属性定义为码</a:t>
            </a:r>
            <a:endParaRPr lang="zh-CN" altLang="en-US" sz="2400" dirty="0"/>
          </a:p>
          <a:p>
            <a:pPr eaLnBrk="1" hangingPunct="1">
              <a:buNone/>
            </a:pPr>
            <a:endParaRPr lang="zh-CN" altLang="en-US" sz="2400" dirty="0"/>
          </a:p>
          <a:p>
            <a:pPr eaLnBrk="1" hangingPunct="1">
              <a:buNone/>
            </a:pPr>
            <a:r>
              <a:rPr lang="zh-CN" altLang="en-US" sz="2400" dirty="0"/>
              <a:t>         </a:t>
            </a:r>
            <a:r>
              <a:rPr lang="en-US" altLang="zh-CN" sz="2400" dirty="0"/>
              <a:t>（1）</a:t>
            </a:r>
            <a:r>
              <a:rPr lang="zh-CN" altLang="en-US" sz="2400" dirty="0"/>
              <a:t>在列级定义主码              </a:t>
            </a:r>
            <a:endParaRPr lang="zh-CN" altLang="en-US" sz="2400" dirty="0"/>
          </a:p>
          <a:p>
            <a:pPr eaLnBrk="1" hangingPunct="1">
              <a:lnSpc>
                <a:spcPct val="120000"/>
              </a:lnSpc>
              <a:buNone/>
            </a:pPr>
            <a:r>
              <a:rPr lang="zh-CN" altLang="en-US" sz="2400" dirty="0"/>
              <a:t>              </a:t>
            </a:r>
            <a:r>
              <a:rPr lang="en-US" altLang="zh-CN" sz="2400" dirty="0"/>
              <a:t>CREATE TABLE Student</a:t>
            </a:r>
            <a:endParaRPr lang="en-US" altLang="zh-CN" sz="2400" dirty="0"/>
          </a:p>
          <a:p>
            <a:pPr eaLnBrk="1" hangingPunct="1">
              <a:lnSpc>
                <a:spcPct val="120000"/>
              </a:lnSpc>
              <a:buNone/>
            </a:pPr>
            <a:r>
              <a:rPr lang="en-US" altLang="zh-CN" sz="2400" dirty="0"/>
              <a:t>                </a:t>
            </a:r>
            <a:r>
              <a:rPr lang="zh-CN" altLang="en-US" sz="2400" dirty="0"/>
              <a:t>(  </a:t>
            </a:r>
            <a:r>
              <a:rPr lang="en-US" altLang="zh-CN" sz="2400" dirty="0">
                <a:solidFill>
                  <a:srgbClr val="FF00FF"/>
                </a:solidFill>
              </a:rPr>
              <a:t>Sno  CHAR</a:t>
            </a:r>
            <a:r>
              <a:rPr lang="zh-CN" altLang="en-US" sz="2400" dirty="0">
                <a:solidFill>
                  <a:srgbClr val="FF00FF"/>
                </a:solidFill>
              </a:rPr>
              <a:t>(</a:t>
            </a:r>
            <a:r>
              <a:rPr lang="en-US" altLang="zh-CN" sz="2400" dirty="0">
                <a:solidFill>
                  <a:srgbClr val="FF00FF"/>
                </a:solidFill>
              </a:rPr>
              <a:t>9</a:t>
            </a:r>
            <a:r>
              <a:rPr lang="zh-CN" altLang="en-US" sz="2400" dirty="0">
                <a:solidFill>
                  <a:srgbClr val="FF00FF"/>
                </a:solidFill>
              </a:rPr>
              <a:t>)</a:t>
            </a:r>
            <a:r>
              <a:rPr lang="en-US" altLang="zh-CN" sz="2400" dirty="0">
                <a:solidFill>
                  <a:srgbClr val="FF00FF"/>
                </a:solidFill>
              </a:rPr>
              <a:t>  PRIMARY KEY</a:t>
            </a:r>
            <a:r>
              <a:rPr lang="zh-CN" altLang="en-US" sz="2400" dirty="0">
                <a:solidFill>
                  <a:srgbClr val="FF00FF"/>
                </a:solidFill>
              </a:rPr>
              <a:t>,</a:t>
            </a:r>
            <a:endParaRPr lang="zh-CN" altLang="en-US" sz="2400" dirty="0">
              <a:solidFill>
                <a:srgbClr val="FF00FF"/>
              </a:solidFill>
            </a:endParaRPr>
          </a:p>
          <a:p>
            <a:pPr eaLnBrk="1" hangingPunct="1">
              <a:lnSpc>
                <a:spcPct val="120000"/>
              </a:lnSpc>
              <a:buNone/>
            </a:pPr>
            <a:r>
              <a:rPr lang="zh-CN" altLang="en-US" sz="2400" dirty="0"/>
              <a:t>                   </a:t>
            </a:r>
            <a:r>
              <a:rPr lang="en-US" altLang="zh-CN" sz="2400" dirty="0"/>
              <a:t>Sname  CHAR</a:t>
            </a:r>
            <a:r>
              <a:rPr lang="zh-CN" altLang="en-US" sz="2400" dirty="0"/>
              <a:t>(</a:t>
            </a:r>
            <a:r>
              <a:rPr lang="en-US" altLang="zh-CN" sz="2400" dirty="0"/>
              <a:t>20</a:t>
            </a:r>
            <a:r>
              <a:rPr lang="zh-CN" altLang="en-US" sz="2400" dirty="0"/>
              <a:t>)</a:t>
            </a:r>
            <a:r>
              <a:rPr lang="en-US" altLang="zh-CN" sz="2400" dirty="0"/>
              <a:t> NOT NULL</a:t>
            </a:r>
            <a:r>
              <a:rPr lang="zh-CN" altLang="en-US" sz="2400" dirty="0"/>
              <a:t>,     </a:t>
            </a:r>
            <a:endParaRPr lang="zh-CN" altLang="en-US" sz="2400" dirty="0"/>
          </a:p>
          <a:p>
            <a:pPr eaLnBrk="1" hangingPunct="1">
              <a:lnSpc>
                <a:spcPct val="120000"/>
              </a:lnSpc>
              <a:buNone/>
            </a:pPr>
            <a:r>
              <a:rPr lang="zh-CN" altLang="en-US" sz="2400" dirty="0"/>
              <a:t>                   </a:t>
            </a:r>
            <a:r>
              <a:rPr lang="en-US" altLang="zh-CN" sz="2400" dirty="0"/>
              <a:t>Ssex  CHAR</a:t>
            </a:r>
            <a:r>
              <a:rPr lang="zh-CN" altLang="en-US" sz="2400" dirty="0"/>
              <a:t>(</a:t>
            </a:r>
            <a:r>
              <a:rPr lang="en-US" altLang="zh-CN" sz="2400" dirty="0"/>
              <a:t>2</a:t>
            </a:r>
            <a:r>
              <a:rPr lang="zh-CN" altLang="en-US" sz="2400" dirty="0"/>
              <a:t>),</a:t>
            </a:r>
            <a:endParaRPr lang="zh-CN" altLang="en-US" sz="2400" dirty="0"/>
          </a:p>
          <a:p>
            <a:pPr eaLnBrk="1" hangingPunct="1">
              <a:lnSpc>
                <a:spcPct val="120000"/>
              </a:lnSpc>
              <a:buNone/>
            </a:pPr>
            <a:r>
              <a:rPr lang="zh-CN" altLang="en-US" sz="2400" dirty="0"/>
              <a:t>                   </a:t>
            </a:r>
            <a:r>
              <a:rPr lang="en-US" altLang="zh-CN" sz="2400" dirty="0"/>
              <a:t>Sage  SMALLINT</a:t>
            </a:r>
            <a:r>
              <a:rPr lang="zh-CN" altLang="en-US" sz="2400" dirty="0"/>
              <a:t>,</a:t>
            </a:r>
            <a:endParaRPr lang="zh-CN" altLang="en-US" sz="2400" dirty="0"/>
          </a:p>
          <a:p>
            <a:pPr eaLnBrk="1" hangingPunct="1">
              <a:lnSpc>
                <a:spcPct val="120000"/>
              </a:lnSpc>
              <a:buNone/>
            </a:pPr>
            <a:r>
              <a:rPr lang="zh-CN" altLang="en-US" sz="2400" dirty="0"/>
              <a:t>                   </a:t>
            </a:r>
            <a:r>
              <a:rPr lang="en-US" altLang="zh-CN" sz="2400" dirty="0"/>
              <a:t>Sdept  CHAR</a:t>
            </a:r>
            <a:r>
              <a:rPr lang="zh-CN" altLang="en-US" sz="2400" dirty="0"/>
              <a:t>(</a:t>
            </a:r>
            <a:r>
              <a:rPr lang="en-US" altLang="zh-CN" sz="2400" dirty="0"/>
              <a:t>20</a:t>
            </a:r>
            <a:r>
              <a:rPr lang="zh-CN" altLang="en-US" sz="2400" dirty="0"/>
              <a:t>)</a:t>
            </a:r>
            <a:endParaRPr lang="en-US" altLang="zh-CN" sz="2400" dirty="0"/>
          </a:p>
          <a:p>
            <a:pPr eaLnBrk="1" hangingPunct="1">
              <a:lnSpc>
                <a:spcPct val="120000"/>
              </a:lnSpc>
              <a:buNone/>
            </a:pPr>
            <a:r>
              <a:rPr lang="en-US" altLang="zh-CN" sz="2400" dirty="0"/>
              <a:t>                </a:t>
            </a:r>
            <a:r>
              <a:rPr lang="zh-CN" altLang="en-US" sz="2400" dirty="0"/>
              <a:t>)</a:t>
            </a:r>
            <a:r>
              <a:rPr lang="en-US" altLang="zh-CN" sz="2400" dirty="0"/>
              <a:t>;</a:t>
            </a:r>
            <a:endParaRPr lang="en-US"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3314" name="Rectangle 2"/>
          <p:cNvSpPr>
            <a:spLocks noGrp="1"/>
          </p:cNvSpPr>
          <p:nvPr>
            <p:ph type="title"/>
          </p:nvPr>
        </p:nvSpPr>
        <p:spPr>
          <a:ln/>
        </p:spPr>
        <p:txBody>
          <a:bodyPr vert="horz" wrap="square" lIns="91440" tIns="45720" rIns="91440" bIns="45720" anchor="ctr"/>
          <a:p>
            <a:pPr eaLnBrk="1" hangingPunct="1"/>
            <a:r>
              <a:rPr lang="zh-CN" altLang="en-US" sz="3600" dirty="0"/>
              <a:t>实体完整性定义</a:t>
            </a:r>
            <a:r>
              <a:rPr lang="en-US" altLang="zh-CN" sz="3600" dirty="0"/>
              <a:t>（</a:t>
            </a:r>
            <a:r>
              <a:rPr lang="zh-CN" altLang="en-US" sz="3600" dirty="0"/>
              <a:t>续</a:t>
            </a:r>
            <a:r>
              <a:rPr lang="en-US" altLang="zh-CN" sz="3600" dirty="0"/>
              <a:t>）</a:t>
            </a:r>
            <a:endParaRPr lang="en-US" altLang="zh-CN" sz="3600" dirty="0"/>
          </a:p>
        </p:txBody>
      </p:sp>
      <p:sp>
        <p:nvSpPr>
          <p:cNvPr id="13315" name="Rectangle 3"/>
          <p:cNvSpPr>
            <a:spLocks noGrp="1"/>
          </p:cNvSpPr>
          <p:nvPr>
            <p:ph type="body"/>
          </p:nvPr>
        </p:nvSpPr>
        <p:spPr>
          <a:xfrm>
            <a:off x="663575" y="1457325"/>
            <a:ext cx="8229600" cy="5024438"/>
          </a:xfrm>
          <a:ln/>
        </p:spPr>
        <p:txBody>
          <a:bodyPr vert="horz" wrap="square" lIns="91440" tIns="45720" rIns="91440" bIns="45720" anchor="t"/>
          <a:p>
            <a:pPr eaLnBrk="1" hangingPunct="1">
              <a:buNone/>
            </a:pPr>
            <a:r>
              <a:rPr lang="en-US" altLang="zh-CN" sz="2400" dirty="0"/>
              <a:t>（2）</a:t>
            </a:r>
            <a:r>
              <a:rPr lang="zh-CN" altLang="en-US" sz="2400" dirty="0"/>
              <a:t>在表级定义主码</a:t>
            </a:r>
            <a:endParaRPr lang="zh-CN" altLang="en-US" sz="2400" dirty="0"/>
          </a:p>
          <a:p>
            <a:pPr eaLnBrk="1" hangingPunct="1">
              <a:buNone/>
            </a:pPr>
            <a:r>
              <a:rPr lang="zh-CN" altLang="en-US" sz="2400" dirty="0"/>
              <a:t>    </a:t>
            </a:r>
            <a:r>
              <a:rPr lang="en-US" altLang="zh-CN" sz="2400" dirty="0"/>
              <a:t>CREATE TABLE Student</a:t>
            </a:r>
            <a:endParaRPr lang="en-US" altLang="zh-CN" sz="2400" dirty="0"/>
          </a:p>
          <a:p>
            <a:pPr eaLnBrk="1" hangingPunct="1">
              <a:buNone/>
            </a:pPr>
            <a:r>
              <a:rPr lang="en-US" altLang="zh-CN" sz="2400" dirty="0"/>
              <a:t>        </a:t>
            </a:r>
            <a:r>
              <a:rPr lang="zh-CN" altLang="en-US" sz="2400" dirty="0"/>
              <a:t>(  </a:t>
            </a:r>
            <a:r>
              <a:rPr lang="en-US" altLang="zh-CN" sz="2400" dirty="0"/>
              <a:t>Sno  CHAR</a:t>
            </a:r>
            <a:r>
              <a:rPr lang="zh-CN" altLang="en-US" sz="2400" dirty="0"/>
              <a:t>(</a:t>
            </a:r>
            <a:r>
              <a:rPr lang="en-US" altLang="zh-CN" sz="2400" dirty="0"/>
              <a:t>9</a:t>
            </a:r>
            <a:r>
              <a:rPr lang="zh-CN" altLang="en-US" sz="2400" dirty="0"/>
              <a:t>),  </a:t>
            </a:r>
            <a:endParaRPr lang="zh-CN" altLang="en-US" sz="2400" dirty="0"/>
          </a:p>
          <a:p>
            <a:pPr eaLnBrk="1" hangingPunct="1">
              <a:buNone/>
            </a:pPr>
            <a:r>
              <a:rPr lang="zh-CN" altLang="en-US" sz="2400" dirty="0"/>
              <a:t>         	</a:t>
            </a:r>
            <a:r>
              <a:rPr lang="en-US" altLang="zh-CN" sz="2400" dirty="0"/>
              <a:t>Sname  CHAR</a:t>
            </a:r>
            <a:r>
              <a:rPr lang="zh-CN" altLang="en-US" sz="2400" dirty="0"/>
              <a:t>(</a:t>
            </a:r>
            <a:r>
              <a:rPr lang="en-US" altLang="zh-CN" sz="2400" dirty="0"/>
              <a:t>20</a:t>
            </a:r>
            <a:r>
              <a:rPr lang="zh-CN" altLang="en-US" sz="2400" dirty="0"/>
              <a:t>)</a:t>
            </a:r>
            <a:r>
              <a:rPr lang="en-US" altLang="zh-CN" sz="2400" dirty="0"/>
              <a:t> NOT NULL</a:t>
            </a:r>
            <a:r>
              <a:rPr lang="zh-CN" altLang="en-US" sz="2400" dirty="0"/>
              <a:t>,</a:t>
            </a:r>
            <a:endParaRPr lang="zh-CN" altLang="en-US" sz="2400" dirty="0"/>
          </a:p>
          <a:p>
            <a:pPr eaLnBrk="1" hangingPunct="1">
              <a:buNone/>
            </a:pPr>
            <a:r>
              <a:rPr lang="zh-CN" altLang="en-US" sz="2400" dirty="0"/>
              <a:t>           </a:t>
            </a:r>
            <a:r>
              <a:rPr lang="en-US" altLang="zh-CN" sz="2400" dirty="0"/>
              <a:t>Ssex  CHAR</a:t>
            </a:r>
            <a:r>
              <a:rPr lang="zh-CN" altLang="en-US" sz="2400" dirty="0"/>
              <a:t>(</a:t>
            </a:r>
            <a:r>
              <a:rPr lang="en-US" altLang="zh-CN" sz="2400" dirty="0"/>
              <a:t>2</a:t>
            </a:r>
            <a:r>
              <a:rPr lang="zh-CN" altLang="en-US" sz="2400" dirty="0"/>
              <a:t>),</a:t>
            </a:r>
            <a:endParaRPr lang="zh-CN" altLang="en-US" sz="2400" dirty="0"/>
          </a:p>
          <a:p>
            <a:pPr eaLnBrk="1" hangingPunct="1">
              <a:buNone/>
            </a:pPr>
            <a:r>
              <a:rPr lang="zh-CN" altLang="en-US" sz="2400" dirty="0"/>
              <a:t>           </a:t>
            </a:r>
            <a:r>
              <a:rPr lang="en-US" altLang="zh-CN" sz="2400" dirty="0"/>
              <a:t>Sage  SMALLINT</a:t>
            </a:r>
            <a:r>
              <a:rPr lang="zh-CN" altLang="en-US" sz="2400" dirty="0"/>
              <a:t>,</a:t>
            </a:r>
            <a:endParaRPr lang="zh-CN" altLang="en-US" sz="2400" dirty="0"/>
          </a:p>
          <a:p>
            <a:pPr eaLnBrk="1" hangingPunct="1">
              <a:buNone/>
            </a:pPr>
            <a:r>
              <a:rPr lang="zh-CN" altLang="en-US" sz="2400" dirty="0"/>
              <a:t>           </a:t>
            </a:r>
            <a:r>
              <a:rPr lang="en-US" altLang="zh-CN" sz="2400" dirty="0"/>
              <a:t>Sdept  CHAR</a:t>
            </a:r>
            <a:r>
              <a:rPr lang="zh-CN" altLang="en-US" sz="2400" dirty="0"/>
              <a:t>(</a:t>
            </a:r>
            <a:r>
              <a:rPr lang="en-US" altLang="zh-CN" sz="2400" dirty="0"/>
              <a:t>20</a:t>
            </a:r>
            <a:r>
              <a:rPr lang="zh-CN" altLang="en-US" sz="2400" dirty="0"/>
              <a:t>),</a:t>
            </a:r>
            <a:endParaRPr lang="zh-CN" altLang="en-US" sz="2400" dirty="0"/>
          </a:p>
          <a:p>
            <a:pPr eaLnBrk="1" hangingPunct="1">
              <a:buNone/>
            </a:pPr>
            <a:r>
              <a:rPr lang="zh-CN" altLang="en-US" sz="2400" dirty="0"/>
              <a:t>           </a:t>
            </a:r>
            <a:r>
              <a:rPr lang="en-US" altLang="zh-CN" sz="2400" dirty="0">
                <a:solidFill>
                  <a:srgbClr val="FF00FF"/>
                </a:solidFill>
              </a:rPr>
              <a:t>PRIMARY KEY </a:t>
            </a:r>
            <a:r>
              <a:rPr lang="zh-CN" altLang="en-US" sz="2400" dirty="0">
                <a:solidFill>
                  <a:srgbClr val="FF00FF"/>
                </a:solidFill>
              </a:rPr>
              <a:t>(</a:t>
            </a:r>
            <a:r>
              <a:rPr lang="en-US" altLang="zh-CN" sz="2400" dirty="0">
                <a:solidFill>
                  <a:srgbClr val="FF00FF"/>
                </a:solidFill>
              </a:rPr>
              <a:t>Sno</a:t>
            </a:r>
            <a:r>
              <a:rPr lang="zh-CN" altLang="en-US" sz="2400" dirty="0">
                <a:solidFill>
                  <a:srgbClr val="FF00FF"/>
                </a:solidFill>
              </a:rPr>
              <a:t>)</a:t>
            </a:r>
            <a:endParaRPr lang="zh-CN" altLang="en-US" sz="2400" dirty="0">
              <a:solidFill>
                <a:srgbClr val="FF00FF"/>
              </a:solidFill>
            </a:endParaRPr>
          </a:p>
          <a:p>
            <a:pPr eaLnBrk="1" hangingPunct="1">
              <a:buNone/>
            </a:pPr>
            <a:r>
              <a:rPr lang="en-US" altLang="zh-CN" sz="2400" dirty="0"/>
              <a:t>      </a:t>
            </a:r>
            <a:r>
              <a:rPr lang="zh-CN" altLang="en-US" sz="2400" dirty="0"/>
              <a:t>   )</a:t>
            </a:r>
            <a:r>
              <a:rPr lang="en-US" altLang="zh-CN" sz="2400" dirty="0"/>
              <a:t>; </a:t>
            </a:r>
            <a:endParaRPr lang="en-US" altLang="zh-C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4338" name="Rectangle 2"/>
          <p:cNvSpPr>
            <a:spLocks noGrp="1"/>
          </p:cNvSpPr>
          <p:nvPr>
            <p:ph type="title"/>
          </p:nvPr>
        </p:nvSpPr>
        <p:spPr>
          <a:ln/>
        </p:spPr>
        <p:txBody>
          <a:bodyPr vert="horz" wrap="square" lIns="91440" tIns="45720" rIns="91440" bIns="45720" anchor="ctr"/>
          <a:p>
            <a:pPr eaLnBrk="1" hangingPunct="1"/>
            <a:r>
              <a:rPr lang="zh-CN" altLang="en-US" sz="3600" dirty="0"/>
              <a:t>实体完整性定义</a:t>
            </a:r>
            <a:r>
              <a:rPr lang="en-US" altLang="zh-CN" sz="3600" dirty="0"/>
              <a:t>（</a:t>
            </a:r>
            <a:r>
              <a:rPr lang="zh-CN" altLang="en-US" sz="3600" dirty="0"/>
              <a:t>续</a:t>
            </a:r>
            <a:r>
              <a:rPr lang="en-US" altLang="zh-CN" sz="3600" dirty="0"/>
              <a:t>）</a:t>
            </a:r>
            <a:endParaRPr lang="en-US" altLang="zh-CN" sz="3600" dirty="0"/>
          </a:p>
        </p:txBody>
      </p:sp>
      <p:sp>
        <p:nvSpPr>
          <p:cNvPr id="14339" name="Rectangle 3"/>
          <p:cNvSpPr>
            <a:spLocks noGrp="1"/>
          </p:cNvSpPr>
          <p:nvPr>
            <p:ph type="body"/>
          </p:nvPr>
        </p:nvSpPr>
        <p:spPr>
          <a:xfrm>
            <a:off x="457200" y="1268413"/>
            <a:ext cx="8229600" cy="4854575"/>
          </a:xfrm>
          <a:ln/>
        </p:spPr>
        <p:txBody>
          <a:bodyPr vert="horz" wrap="square" lIns="91440" tIns="45720" rIns="91440" bIns="45720" anchor="t"/>
          <a:p>
            <a:pPr eaLnBrk="1" hangingPunct="1">
              <a:buNone/>
            </a:pPr>
            <a:r>
              <a:rPr lang="en-US" altLang="zh-CN" sz="2400" dirty="0"/>
              <a:t>[</a:t>
            </a:r>
            <a:r>
              <a:rPr lang="zh-CN" altLang="en-US" sz="2400" dirty="0"/>
              <a:t>例5.</a:t>
            </a:r>
            <a:r>
              <a:rPr lang="en-US" altLang="zh-CN" sz="2400" dirty="0"/>
              <a:t>2] </a:t>
            </a:r>
            <a:r>
              <a:rPr lang="zh-CN" altLang="en-US" sz="2400" dirty="0"/>
              <a:t>将</a:t>
            </a:r>
            <a:r>
              <a:rPr lang="en-US" altLang="zh-CN" sz="2400" dirty="0"/>
              <a:t>SC</a:t>
            </a:r>
            <a:r>
              <a:rPr lang="zh-CN" altLang="en-US" sz="2400" dirty="0"/>
              <a:t>表中的</a:t>
            </a:r>
            <a:r>
              <a:rPr lang="en-US" altLang="zh-CN" sz="2400" dirty="0"/>
              <a:t>Sno</a:t>
            </a:r>
            <a:r>
              <a:rPr lang="zh-CN" altLang="en-US" sz="2400" dirty="0"/>
              <a:t>，</a:t>
            </a:r>
            <a:r>
              <a:rPr lang="en-US" altLang="zh-CN" sz="2400" dirty="0"/>
              <a:t>Cno</a:t>
            </a:r>
            <a:r>
              <a:rPr lang="zh-CN" altLang="en-US" sz="2400" dirty="0"/>
              <a:t>属性组定义为码</a:t>
            </a:r>
            <a:endParaRPr lang="zh-CN" altLang="en-US" sz="2400" dirty="0"/>
          </a:p>
          <a:p>
            <a:pPr eaLnBrk="1" hangingPunct="1">
              <a:lnSpc>
                <a:spcPct val="140000"/>
              </a:lnSpc>
              <a:buNone/>
            </a:pPr>
            <a:r>
              <a:rPr lang="zh-CN" altLang="en-US" sz="2400" dirty="0"/>
              <a:t>      </a:t>
            </a:r>
            <a:r>
              <a:rPr lang="en-US" altLang="zh-CN" sz="2400" dirty="0"/>
              <a:t>CREATE TABLE SC</a:t>
            </a:r>
            <a:endParaRPr lang="en-US" altLang="zh-CN" sz="2400" dirty="0"/>
          </a:p>
          <a:p>
            <a:pPr eaLnBrk="1" hangingPunct="1">
              <a:lnSpc>
                <a:spcPct val="140000"/>
              </a:lnSpc>
              <a:buNone/>
            </a:pPr>
            <a:r>
              <a:rPr lang="en-US" altLang="zh-CN" sz="2400" dirty="0"/>
              <a:t>           </a:t>
            </a:r>
            <a:r>
              <a:rPr lang="zh-CN" altLang="en-US" sz="2400" dirty="0"/>
              <a:t>(  </a:t>
            </a:r>
            <a:r>
              <a:rPr lang="en-US" altLang="zh-CN" sz="2400" dirty="0"/>
              <a:t>Sno   CHAR</a:t>
            </a:r>
            <a:r>
              <a:rPr lang="zh-CN" altLang="en-US" sz="2400" dirty="0"/>
              <a:t>(</a:t>
            </a:r>
            <a:r>
              <a:rPr lang="en-US" altLang="zh-CN" sz="2400" dirty="0"/>
              <a:t>9</a:t>
            </a:r>
            <a:r>
              <a:rPr lang="zh-CN" altLang="en-US" sz="2400" dirty="0"/>
              <a:t>)</a:t>
            </a:r>
            <a:r>
              <a:rPr lang="en-US" altLang="zh-CN" sz="2400" dirty="0"/>
              <a:t>  NOT NULL</a:t>
            </a:r>
            <a:r>
              <a:rPr lang="zh-CN" altLang="en-US" sz="2400" dirty="0"/>
              <a:t>, </a:t>
            </a:r>
            <a:endParaRPr lang="zh-CN" altLang="en-US" sz="2400" dirty="0"/>
          </a:p>
          <a:p>
            <a:pPr eaLnBrk="1" hangingPunct="1">
              <a:lnSpc>
                <a:spcPct val="140000"/>
              </a:lnSpc>
              <a:buNone/>
            </a:pPr>
            <a:r>
              <a:rPr lang="zh-CN" altLang="en-US" sz="2400" dirty="0"/>
              <a:t>              </a:t>
            </a:r>
            <a:r>
              <a:rPr lang="en-US" altLang="zh-CN" sz="2400" dirty="0"/>
              <a:t>Cno  CHAR</a:t>
            </a:r>
            <a:r>
              <a:rPr lang="zh-CN" altLang="en-US" sz="2400" dirty="0"/>
              <a:t>(</a:t>
            </a:r>
            <a:r>
              <a:rPr lang="en-US" altLang="zh-CN" sz="2400" dirty="0"/>
              <a:t>4</a:t>
            </a:r>
            <a:r>
              <a:rPr lang="zh-CN" altLang="en-US" sz="2400" dirty="0"/>
              <a:t>)</a:t>
            </a:r>
            <a:r>
              <a:rPr lang="en-US" altLang="zh-CN" sz="2400" dirty="0"/>
              <a:t>  NOT NULL</a:t>
            </a:r>
            <a:r>
              <a:rPr lang="zh-CN" altLang="en-US" sz="2400" dirty="0"/>
              <a:t>,  </a:t>
            </a:r>
            <a:endParaRPr lang="zh-CN" altLang="en-US" sz="2400" dirty="0"/>
          </a:p>
          <a:p>
            <a:pPr eaLnBrk="1" hangingPunct="1">
              <a:lnSpc>
                <a:spcPct val="140000"/>
              </a:lnSpc>
              <a:buNone/>
            </a:pPr>
            <a:r>
              <a:rPr lang="zh-CN" altLang="en-US" sz="2400" dirty="0"/>
              <a:t>              </a:t>
            </a:r>
            <a:r>
              <a:rPr lang="en-US" altLang="zh-CN" sz="2400" dirty="0"/>
              <a:t>Grade    SMALLINT</a:t>
            </a:r>
            <a:r>
              <a:rPr lang="zh-CN" altLang="en-US" sz="2400" dirty="0"/>
              <a:t>,</a:t>
            </a:r>
            <a:endParaRPr lang="zh-CN" altLang="en-US" sz="2400" dirty="0"/>
          </a:p>
          <a:p>
            <a:pPr eaLnBrk="1" hangingPunct="1">
              <a:lnSpc>
                <a:spcPct val="140000"/>
              </a:lnSpc>
              <a:buNone/>
            </a:pPr>
            <a:r>
              <a:rPr lang="zh-CN" altLang="en-US" sz="2400" dirty="0"/>
              <a:t>              </a:t>
            </a:r>
            <a:r>
              <a:rPr lang="en-US" altLang="zh-CN" sz="2400" dirty="0">
                <a:solidFill>
                  <a:srgbClr val="FF00FF"/>
                </a:solidFill>
              </a:rPr>
              <a:t>PRIMARY KEY </a:t>
            </a:r>
            <a:r>
              <a:rPr lang="zh-CN" altLang="en-US" sz="2400" dirty="0">
                <a:solidFill>
                  <a:srgbClr val="FF00FF"/>
                </a:solidFill>
              </a:rPr>
              <a:t>(</a:t>
            </a:r>
            <a:r>
              <a:rPr lang="en-US" altLang="zh-CN" sz="2400" dirty="0">
                <a:solidFill>
                  <a:srgbClr val="FF00FF"/>
                </a:solidFill>
              </a:rPr>
              <a:t>Sno</a:t>
            </a:r>
            <a:r>
              <a:rPr lang="zh-CN" altLang="en-US" sz="2400" dirty="0">
                <a:solidFill>
                  <a:srgbClr val="FF00FF"/>
                </a:solidFill>
              </a:rPr>
              <a:t>,</a:t>
            </a:r>
            <a:r>
              <a:rPr lang="en-US" altLang="zh-CN" sz="2400" dirty="0">
                <a:solidFill>
                  <a:srgbClr val="FF00FF"/>
                </a:solidFill>
              </a:rPr>
              <a:t>Cno</a:t>
            </a:r>
            <a:r>
              <a:rPr lang="zh-CN" altLang="en-US" sz="2400" dirty="0">
                <a:solidFill>
                  <a:srgbClr val="FF00FF"/>
                </a:solidFill>
              </a:rPr>
              <a:t>)  </a:t>
            </a:r>
            <a:r>
              <a:rPr lang="en-US" altLang="zh-CN" sz="2000" dirty="0">
                <a:solidFill>
                  <a:srgbClr val="FF00FF"/>
                </a:solidFill>
              </a:rPr>
              <a:t>  /*</a:t>
            </a:r>
            <a:r>
              <a:rPr lang="zh-CN" altLang="en-US" sz="2000" dirty="0">
                <a:solidFill>
                  <a:srgbClr val="FF00FF"/>
                </a:solidFill>
              </a:rPr>
              <a:t>只能在表级定义主码*</a:t>
            </a:r>
            <a:r>
              <a:rPr lang="en-US" altLang="zh-CN" sz="2000" dirty="0">
                <a:solidFill>
                  <a:srgbClr val="FF00FF"/>
                </a:solidFill>
              </a:rPr>
              <a:t>/</a:t>
            </a:r>
            <a:endParaRPr lang="en-US" altLang="zh-CN" sz="2000" dirty="0">
              <a:solidFill>
                <a:srgbClr val="FF00FF"/>
              </a:solidFill>
            </a:endParaRPr>
          </a:p>
          <a:p>
            <a:pPr eaLnBrk="1" hangingPunct="1">
              <a:lnSpc>
                <a:spcPct val="140000"/>
              </a:lnSpc>
              <a:buNone/>
            </a:pPr>
            <a:r>
              <a:rPr lang="en-US" altLang="zh-CN" sz="2400" dirty="0"/>
              <a:t>          </a:t>
            </a:r>
            <a:r>
              <a:rPr lang="zh-CN" altLang="en-US" sz="2400" dirty="0"/>
              <a:t> )</a:t>
            </a:r>
            <a:r>
              <a:rPr lang="en-US" altLang="zh-CN" sz="2400" dirty="0"/>
              <a:t>; </a:t>
            </a:r>
            <a:endParaRPr lang="en-US"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5362" name="Rectangle 2"/>
          <p:cNvSpPr>
            <a:spLocks noGrp="1"/>
          </p:cNvSpPr>
          <p:nvPr>
            <p:ph type="title"/>
          </p:nvPr>
        </p:nvSpPr>
        <p:spPr>
          <a:ln/>
        </p:spPr>
        <p:txBody>
          <a:bodyPr vert="horz" wrap="square" lIns="91440" tIns="45720" rIns="91440" bIns="45720" anchor="ctr"/>
          <a:p>
            <a:pPr eaLnBrk="1" hangingPunct="1"/>
            <a:r>
              <a:rPr lang="en-US" altLang="zh-CN" sz="3600" dirty="0"/>
              <a:t>5.1 </a:t>
            </a:r>
            <a:r>
              <a:rPr lang="zh-CN" altLang="en-US" sz="3600" dirty="0"/>
              <a:t>实体完整性</a:t>
            </a:r>
            <a:endParaRPr lang="zh-CN" altLang="en-US" sz="3600" dirty="0"/>
          </a:p>
        </p:txBody>
      </p:sp>
      <p:sp>
        <p:nvSpPr>
          <p:cNvPr id="15363" name="Rectangle 3"/>
          <p:cNvSpPr>
            <a:spLocks noGrp="1"/>
          </p:cNvSpPr>
          <p:nvPr>
            <p:ph type="body"/>
          </p:nvPr>
        </p:nvSpPr>
        <p:spPr>
          <a:xfrm>
            <a:off x="663575" y="1339850"/>
            <a:ext cx="8229600" cy="4854575"/>
          </a:xfrm>
          <a:ln/>
        </p:spPr>
        <p:txBody>
          <a:bodyPr vert="horz" wrap="square" lIns="91440" tIns="45720" rIns="91440" bIns="45720" anchor="t"/>
          <a:p>
            <a:pPr marL="0" indent="0" eaLnBrk="1" hangingPunct="1">
              <a:lnSpc>
                <a:spcPct val="190000"/>
              </a:lnSpc>
              <a:buNone/>
            </a:pPr>
            <a:r>
              <a:rPr lang="en-US" altLang="zh-CN" dirty="0"/>
              <a:t>5.1.1 </a:t>
            </a:r>
            <a:r>
              <a:rPr lang="zh-CN" altLang="en-US" dirty="0"/>
              <a:t>实体完整性定义</a:t>
            </a:r>
            <a:endParaRPr lang="zh-CN" altLang="en-US" dirty="0"/>
          </a:p>
          <a:p>
            <a:pPr marL="0" indent="0" eaLnBrk="1" hangingPunct="1">
              <a:lnSpc>
                <a:spcPct val="190000"/>
              </a:lnSpc>
              <a:buNone/>
            </a:pPr>
            <a:r>
              <a:rPr lang="en-US" altLang="zh-CN" dirty="0">
                <a:solidFill>
                  <a:srgbClr val="00B050"/>
                </a:solidFill>
              </a:rPr>
              <a:t>5.1.2 </a:t>
            </a:r>
            <a:r>
              <a:rPr lang="zh-CN" altLang="en-US" dirty="0">
                <a:solidFill>
                  <a:srgbClr val="00B050"/>
                </a:solidFill>
              </a:rPr>
              <a:t>实体完整性检查和违约处理</a:t>
            </a:r>
            <a:endParaRPr lang="zh-CN" altLang="en-US" dirty="0">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6386" name="Rectangle 2"/>
          <p:cNvSpPr>
            <a:spLocks noGrp="1"/>
          </p:cNvSpPr>
          <p:nvPr>
            <p:ph type="title"/>
          </p:nvPr>
        </p:nvSpPr>
        <p:spPr>
          <a:ln/>
        </p:spPr>
        <p:txBody>
          <a:bodyPr vert="horz" wrap="square" lIns="91440" tIns="45720" rIns="91440" bIns="45720" anchor="ctr"/>
          <a:p>
            <a:pPr eaLnBrk="1" hangingPunct="1"/>
            <a:r>
              <a:rPr lang="en-US" altLang="zh-CN" sz="3600" dirty="0"/>
              <a:t>5.1.2 </a:t>
            </a:r>
            <a:r>
              <a:rPr lang="zh-CN" altLang="en-US" sz="3600" dirty="0"/>
              <a:t>实体完整性检查和违约处理</a:t>
            </a:r>
            <a:endParaRPr lang="zh-CN" altLang="en-US" sz="3600" dirty="0"/>
          </a:p>
        </p:txBody>
      </p:sp>
      <p:sp>
        <p:nvSpPr>
          <p:cNvPr id="16387" name="Rectangle 3"/>
          <p:cNvSpPr>
            <a:spLocks noGrp="1"/>
          </p:cNvSpPr>
          <p:nvPr>
            <p:ph type="body"/>
          </p:nvPr>
        </p:nvSpPr>
        <p:spPr>
          <a:xfrm>
            <a:off x="250825" y="1098550"/>
            <a:ext cx="8569325" cy="5095875"/>
          </a:xfrm>
          <a:ln/>
        </p:spPr>
        <p:txBody>
          <a:bodyPr vert="horz" wrap="square" lIns="91440" tIns="45720" rIns="91440" bIns="45720" anchor="t"/>
          <a:p>
            <a:pPr eaLnBrk="1" hangingPunct="1">
              <a:lnSpc>
                <a:spcPct val="180000"/>
              </a:lnSpc>
            </a:pPr>
            <a:r>
              <a:rPr lang="zh-CN" altLang="en-US" dirty="0"/>
              <a:t>插入或对主码列进行更新操作时，关系数据库管理系统按照实体完整性规则自动进行检查。包括：</a:t>
            </a:r>
            <a:endParaRPr lang="zh-CN" altLang="en-US" dirty="0"/>
          </a:p>
          <a:p>
            <a:pPr lvl="1" eaLnBrk="1" hangingPunct="1">
              <a:lnSpc>
                <a:spcPct val="120000"/>
              </a:lnSpc>
            </a:pPr>
            <a:r>
              <a:rPr lang="zh-CN" altLang="en-US" dirty="0"/>
              <a:t>检查主码值是否唯一，如果不唯一则拒绝插入或修改</a:t>
            </a:r>
            <a:endParaRPr lang="zh-CN" altLang="en-US" dirty="0"/>
          </a:p>
          <a:p>
            <a:pPr lvl="1" eaLnBrk="1" hangingPunct="1">
              <a:lnSpc>
                <a:spcPct val="120000"/>
              </a:lnSpc>
            </a:pPr>
            <a:r>
              <a:rPr lang="zh-CN" altLang="en-US" dirty="0"/>
              <a:t>检查主码的各个属性是否为空，只要有一个为空就拒绝插入或修改</a:t>
            </a:r>
            <a:endParaRPr lang="zh-CN" altLang="en-US" dirty="0"/>
          </a:p>
          <a:p>
            <a:pPr eaLnBrk="1" hangingPunct="1"/>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7410" name="Rectangle 2"/>
          <p:cNvSpPr>
            <a:spLocks noGrp="1"/>
          </p:cNvSpPr>
          <p:nvPr>
            <p:ph type="title"/>
          </p:nvPr>
        </p:nvSpPr>
        <p:spPr>
          <a:ln/>
        </p:spPr>
        <p:txBody>
          <a:bodyPr vert="horz" wrap="square" lIns="91440" tIns="45720" rIns="91440" bIns="45720" anchor="ctr"/>
          <a:p>
            <a:pPr eaLnBrk="1" hangingPunct="1"/>
            <a:r>
              <a:rPr lang="zh-CN" altLang="en-US" sz="3600" dirty="0"/>
              <a:t>实体完整性检查和违约处理</a:t>
            </a:r>
            <a:r>
              <a:rPr lang="en-US" altLang="zh-CN" sz="3600" dirty="0"/>
              <a:t>（</a:t>
            </a:r>
            <a:r>
              <a:rPr lang="zh-CN" altLang="en-US" sz="3600" dirty="0"/>
              <a:t>续</a:t>
            </a:r>
            <a:r>
              <a:rPr lang="en-US" altLang="zh-CN" sz="3600" dirty="0"/>
              <a:t>）</a:t>
            </a:r>
            <a:endParaRPr lang="en-US" altLang="zh-CN" sz="3600" dirty="0"/>
          </a:p>
        </p:txBody>
      </p:sp>
      <p:sp>
        <p:nvSpPr>
          <p:cNvPr id="17411" name="Rectangle 3"/>
          <p:cNvSpPr>
            <a:spLocks noGrp="1"/>
          </p:cNvSpPr>
          <p:nvPr>
            <p:ph type="body"/>
          </p:nvPr>
        </p:nvSpPr>
        <p:spPr>
          <a:xfrm>
            <a:off x="180975" y="981075"/>
            <a:ext cx="8639175" cy="1878013"/>
          </a:xfrm>
          <a:ln/>
        </p:spPr>
        <p:txBody>
          <a:bodyPr vert="horz" wrap="square" lIns="91440" tIns="45720" rIns="91440" bIns="45720" anchor="t"/>
          <a:p>
            <a:pPr eaLnBrk="1" hangingPunct="1"/>
            <a:r>
              <a:rPr lang="zh-CN" altLang="en-US" dirty="0"/>
              <a:t>检查记录中主码值是否唯一的一种方法是进行</a:t>
            </a:r>
            <a:r>
              <a:rPr lang="zh-CN" altLang="en-US" dirty="0">
                <a:solidFill>
                  <a:srgbClr val="FF00FF"/>
                </a:solidFill>
              </a:rPr>
              <a:t>全表扫描</a:t>
            </a:r>
            <a:endParaRPr lang="en-US" altLang="zh-CN" sz="3200" dirty="0">
              <a:solidFill>
                <a:srgbClr val="FF00FF"/>
              </a:solidFill>
            </a:endParaRPr>
          </a:p>
          <a:p>
            <a:pPr marL="742950" lvl="2" indent="-342900" eaLnBrk="1" hangingPunct="1">
              <a:buFont typeface="Wingdings" panose="05000000000000000000" pitchFamily="2" charset="2"/>
              <a:buChar char="n"/>
            </a:pPr>
            <a:r>
              <a:rPr lang="zh-CN" altLang="en-US" sz="2400" dirty="0"/>
              <a:t>依次判断表中每一条记录的主码值与将插入记录上的主码值（或者修改的新主码值）是否相同 </a:t>
            </a:r>
            <a:endParaRPr lang="zh-CN" altLang="en-US" sz="2400" dirty="0">
              <a:solidFill>
                <a:srgbClr val="FF00FF"/>
              </a:solidFill>
            </a:endParaRPr>
          </a:p>
        </p:txBody>
      </p:sp>
      <p:pic>
        <p:nvPicPr>
          <p:cNvPr id="17412" name="Picture 4" descr="51"/>
          <p:cNvPicPr>
            <a:picLocks noChangeAspect="1"/>
          </p:cNvPicPr>
          <p:nvPr/>
        </p:nvPicPr>
        <p:blipFill>
          <a:blip r:embed="rId1"/>
          <a:stretch>
            <a:fillRect/>
          </a:stretch>
        </p:blipFill>
        <p:spPr>
          <a:xfrm>
            <a:off x="1187450" y="3146425"/>
            <a:ext cx="6480175" cy="31623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8434" name="Rectangle 2"/>
          <p:cNvSpPr txBox="1"/>
          <p:nvPr/>
        </p:nvSpPr>
        <p:spPr>
          <a:xfrm>
            <a:off x="457200" y="-28575"/>
            <a:ext cx="8229600" cy="1127125"/>
          </a:xfrm>
          <a:prstGeom prst="rect">
            <a:avLst/>
          </a:prstGeom>
          <a:noFill/>
          <a:ln w="9525">
            <a:noFill/>
          </a:ln>
        </p:spPr>
        <p:txBody>
          <a:bodyPr anchor="ctr"/>
          <a:p>
            <a:pPr algn="ctr"/>
            <a:r>
              <a:rPr lang="zh-CN" altLang="en-US" sz="3600" b="1" dirty="0">
                <a:solidFill>
                  <a:schemeClr val="bg1"/>
                </a:solidFill>
                <a:latin typeface="Arial" panose="020B0604020202020204" pitchFamily="34" charset="0"/>
                <a:ea typeface="宋体" panose="02010600030101010101" pitchFamily="2" charset="-122"/>
              </a:rPr>
              <a:t>实体完整性检查和违约处理</a:t>
            </a:r>
            <a:r>
              <a:rPr lang="en-US" altLang="zh-CN" sz="3600" b="1" dirty="0">
                <a:solidFill>
                  <a:schemeClr val="bg1"/>
                </a:solidFill>
                <a:latin typeface="Arial" panose="020B0604020202020204" pitchFamily="34" charset="0"/>
                <a:ea typeface="宋体" panose="02010600030101010101" pitchFamily="2" charset="-122"/>
              </a:rPr>
              <a:t>（</a:t>
            </a:r>
            <a:r>
              <a:rPr lang="zh-CN" altLang="en-US" sz="3600" b="1" dirty="0">
                <a:solidFill>
                  <a:schemeClr val="bg1"/>
                </a:solidFill>
                <a:latin typeface="Arial" panose="020B0604020202020204" pitchFamily="34" charset="0"/>
                <a:ea typeface="宋体" panose="02010600030101010101" pitchFamily="2" charset="-122"/>
              </a:rPr>
              <a:t>续</a:t>
            </a:r>
            <a:r>
              <a:rPr lang="en-US" altLang="zh-CN" sz="3600" b="1" dirty="0">
                <a:solidFill>
                  <a:schemeClr val="bg1"/>
                </a:solidFill>
                <a:latin typeface="Arial" panose="020B0604020202020204" pitchFamily="34" charset="0"/>
                <a:ea typeface="宋体" panose="02010600030101010101" pitchFamily="2" charset="-122"/>
              </a:rPr>
              <a:t>）</a:t>
            </a:r>
            <a:endParaRPr lang="en-US" altLang="zh-CN" sz="3600" b="1" dirty="0">
              <a:solidFill>
                <a:schemeClr val="bg1"/>
              </a:solidFill>
              <a:latin typeface="Arial" panose="020B0604020202020204" pitchFamily="34" charset="0"/>
              <a:ea typeface="宋体" panose="02010600030101010101" pitchFamily="2" charset="-122"/>
            </a:endParaRPr>
          </a:p>
        </p:txBody>
      </p:sp>
      <p:sp>
        <p:nvSpPr>
          <p:cNvPr id="18435" name="Rectangle 3"/>
          <p:cNvSpPr txBox="1"/>
          <p:nvPr/>
        </p:nvSpPr>
        <p:spPr>
          <a:xfrm>
            <a:off x="457200" y="981075"/>
            <a:ext cx="8229600" cy="4968875"/>
          </a:xfrm>
          <a:prstGeom prst="rect">
            <a:avLst/>
          </a:prstGeom>
          <a:noFill/>
          <a:ln w="9525">
            <a:noFill/>
          </a:ln>
        </p:spPr>
        <p:txBody>
          <a:bodyPr anchor="t"/>
          <a:p>
            <a:pPr marL="342900" indent="-342900">
              <a:lnSpc>
                <a:spcPct val="150000"/>
              </a:lnSpc>
              <a:spcBef>
                <a:spcPct val="20000"/>
              </a:spcBef>
              <a:buFont typeface="Wingdings" panose="05000000000000000000" pitchFamily="2" charset="2"/>
              <a:buChar char="v"/>
            </a:pPr>
            <a:r>
              <a:rPr lang="zh-CN" altLang="en-US" sz="2800" b="1" dirty="0">
                <a:latin typeface="Arial" panose="020B0604020202020204" pitchFamily="34" charset="0"/>
                <a:ea typeface="宋体" panose="02010600030101010101" pitchFamily="2" charset="-122"/>
              </a:rPr>
              <a:t>表扫描缺点</a:t>
            </a:r>
            <a:endParaRPr lang="en-US" altLang="zh-CN" sz="2800" b="1" dirty="0">
              <a:latin typeface="Arial" panose="020B0604020202020204" pitchFamily="34" charset="0"/>
              <a:ea typeface="宋体" panose="02010600030101010101" pitchFamily="2" charset="-122"/>
            </a:endParaRPr>
          </a:p>
          <a:p>
            <a:pPr marL="800100" lvl="1" indent="-342900" eaLnBrk="1" hangingPunct="1">
              <a:lnSpc>
                <a:spcPct val="150000"/>
              </a:lnSpc>
              <a:spcBef>
                <a:spcPct val="20000"/>
              </a:spcBef>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十分耗时</a:t>
            </a:r>
            <a:endParaRPr lang="en-US" altLang="zh-CN" sz="2400" b="1" dirty="0">
              <a:latin typeface="Arial" panose="020B0604020202020204" pitchFamily="34" charset="0"/>
              <a:ea typeface="宋体" panose="02010600030101010101" pitchFamily="2" charset="-122"/>
            </a:endParaRPr>
          </a:p>
          <a:p>
            <a:pPr marL="342900" indent="-342900">
              <a:lnSpc>
                <a:spcPct val="150000"/>
              </a:lnSpc>
              <a:spcBef>
                <a:spcPct val="20000"/>
              </a:spcBef>
              <a:buFont typeface="Wingdings" panose="05000000000000000000" pitchFamily="2" charset="2"/>
              <a:buChar char="v"/>
            </a:pPr>
            <a:r>
              <a:rPr lang="zh-CN" altLang="en-US" sz="2800" b="1" dirty="0">
                <a:latin typeface="Arial" panose="020B0604020202020204" pitchFamily="34" charset="0"/>
                <a:ea typeface="宋体" panose="02010600030101010101" pitchFamily="2" charset="-122"/>
              </a:rPr>
              <a:t>为避免对基本表进行全表扫描，</a:t>
            </a:r>
            <a:r>
              <a:rPr lang="en-US" altLang="zh-CN" sz="2800" b="1" dirty="0">
                <a:latin typeface="Arial" panose="020B0604020202020204" pitchFamily="34" charset="0"/>
                <a:ea typeface="宋体" panose="02010600030101010101" pitchFamily="2" charset="-122"/>
              </a:rPr>
              <a:t>RDBMS</a:t>
            </a:r>
            <a:r>
              <a:rPr lang="zh-CN" altLang="en-US" sz="2800" b="1" dirty="0">
                <a:latin typeface="Arial" panose="020B0604020202020204" pitchFamily="34" charset="0"/>
                <a:ea typeface="宋体" panose="02010600030101010101" pitchFamily="2" charset="-122"/>
              </a:rPr>
              <a:t>核心一般都在主码上自动建立一个</a:t>
            </a:r>
            <a:r>
              <a:rPr lang="zh-CN" altLang="en-US" sz="2800" b="1" dirty="0">
                <a:solidFill>
                  <a:srgbClr val="FF00FF"/>
                </a:solidFill>
                <a:latin typeface="Arial" panose="020B0604020202020204" pitchFamily="34" charset="0"/>
                <a:ea typeface="宋体" panose="02010600030101010101" pitchFamily="2" charset="-122"/>
              </a:rPr>
              <a:t>索引 </a:t>
            </a:r>
            <a:endParaRPr lang="zh-CN" altLang="en-US" sz="2800" b="1" dirty="0">
              <a:solidFill>
                <a:srgbClr val="FF00FF"/>
              </a:solidFill>
              <a:latin typeface="Arial" panose="020B0604020202020204" pitchFamily="34" charset="0"/>
              <a:ea typeface="宋体" panose="02010600030101010101" pitchFamily="2" charset="-122"/>
            </a:endParaRPr>
          </a:p>
          <a:p>
            <a:pPr marL="342900" indent="-342900">
              <a:lnSpc>
                <a:spcPct val="150000"/>
              </a:lnSpc>
              <a:spcBef>
                <a:spcPct val="20000"/>
              </a:spcBef>
              <a:buFont typeface="Wingdings" panose="05000000000000000000" pitchFamily="2" charset="2"/>
              <a:buChar char="v"/>
            </a:pPr>
            <a:endParaRPr lang="en-US" altLang="zh-CN" sz="2400" b="1" dirty="0">
              <a:solidFill>
                <a:srgbClr val="FF00FF"/>
              </a:solidFill>
              <a:latin typeface="Arial" panose="020B0604020202020204" pitchFamily="34" charset="0"/>
              <a:ea typeface="宋体" panose="02010600030101010101" pitchFamily="2" charset="-122"/>
            </a:endParaRPr>
          </a:p>
          <a:p>
            <a:pPr marL="742950" lvl="2" indent="-342900" eaLnBrk="1" hangingPunct="1">
              <a:lnSpc>
                <a:spcPct val="150000"/>
              </a:lnSpc>
              <a:spcBef>
                <a:spcPct val="20000"/>
              </a:spcBef>
              <a:buSzPct val="85000"/>
              <a:buFont typeface="Wingdings" panose="05000000000000000000" pitchFamily="2" charset="2"/>
              <a:buChar char="n"/>
            </a:pP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9458" name="Rectangle 2"/>
          <p:cNvSpPr>
            <a:spLocks noGrp="1"/>
          </p:cNvSpPr>
          <p:nvPr>
            <p:ph type="title"/>
          </p:nvPr>
        </p:nvSpPr>
        <p:spPr>
          <a:ln/>
        </p:spPr>
        <p:txBody>
          <a:bodyPr vert="horz" wrap="square" lIns="91440" tIns="45720" rIns="91440" bIns="45720" anchor="ctr"/>
          <a:p>
            <a:pPr eaLnBrk="1" hangingPunct="1"/>
            <a:r>
              <a:rPr lang="zh-CN" altLang="en-US" sz="3600" dirty="0"/>
              <a:t>实体完整性检查和违约处理</a:t>
            </a:r>
            <a:r>
              <a:rPr lang="en-US" altLang="zh-CN" sz="3600" dirty="0"/>
              <a:t>（</a:t>
            </a:r>
            <a:r>
              <a:rPr lang="zh-CN" altLang="en-US" sz="3600" dirty="0"/>
              <a:t>续</a:t>
            </a:r>
            <a:r>
              <a:rPr lang="en-US" altLang="zh-CN" sz="3600" dirty="0"/>
              <a:t>）</a:t>
            </a:r>
            <a:endParaRPr lang="en-US" altLang="zh-CN" sz="3600" dirty="0"/>
          </a:p>
        </p:txBody>
      </p:sp>
      <p:sp>
        <p:nvSpPr>
          <p:cNvPr id="19459" name="Rectangle 3"/>
          <p:cNvSpPr>
            <a:spLocks noGrp="1"/>
          </p:cNvSpPr>
          <p:nvPr>
            <p:ph type="body"/>
          </p:nvPr>
        </p:nvSpPr>
        <p:spPr>
          <a:xfrm>
            <a:off x="457200" y="785813"/>
            <a:ext cx="8470900" cy="5095875"/>
          </a:xfrm>
          <a:ln/>
        </p:spPr>
        <p:txBody>
          <a:bodyPr vert="horz" wrap="square" lIns="91440" tIns="45720" rIns="91440" bIns="45720" anchor="t"/>
          <a:p>
            <a:pPr eaLnBrk="1" hangingPunct="1">
              <a:lnSpc>
                <a:spcPct val="140000"/>
              </a:lnSpc>
            </a:pPr>
            <a:r>
              <a:rPr lang="en-US" altLang="zh-CN" sz="2400" dirty="0">
                <a:solidFill>
                  <a:srgbClr val="FF00FF"/>
                </a:solidFill>
              </a:rPr>
              <a:t>B+</a:t>
            </a:r>
            <a:r>
              <a:rPr lang="zh-CN" altLang="en-US" sz="2400" dirty="0">
                <a:solidFill>
                  <a:srgbClr val="FF00FF"/>
                </a:solidFill>
              </a:rPr>
              <a:t>树索引</a:t>
            </a:r>
            <a:endParaRPr lang="en-US" altLang="zh-CN" sz="2400"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lvl="1">
              <a:spcBef>
                <a:spcPct val="0"/>
              </a:spcBef>
              <a:buNone/>
            </a:pPr>
            <a:r>
              <a:rPr lang="zh-CN" altLang="en-US" sz="2000" dirty="0"/>
              <a:t>例如，</a:t>
            </a:r>
            <a:endParaRPr lang="en-US" altLang="zh-CN" sz="2000" dirty="0"/>
          </a:p>
          <a:p>
            <a:pPr lvl="1">
              <a:spcBef>
                <a:spcPct val="0"/>
              </a:spcBef>
            </a:pPr>
            <a:r>
              <a:rPr lang="zh-CN" altLang="en-US" sz="2000" dirty="0"/>
              <a:t>新插入记录的主码值是</a:t>
            </a:r>
            <a:r>
              <a:rPr lang="en-US" altLang="zh-CN" sz="2000" dirty="0"/>
              <a:t>25</a:t>
            </a:r>
            <a:endParaRPr lang="en-US" altLang="zh-CN" sz="2000" dirty="0"/>
          </a:p>
          <a:p>
            <a:pPr lvl="2">
              <a:spcBef>
                <a:spcPct val="0"/>
              </a:spcBef>
              <a:buSzPct val="87000"/>
              <a:buFont typeface="Wingdings" panose="05000000000000000000" pitchFamily="2" charset="2"/>
              <a:buChar char="l"/>
            </a:pPr>
            <a:r>
              <a:rPr lang="zh-CN" altLang="en-US" dirty="0"/>
              <a:t>通过主码索引，从</a:t>
            </a:r>
            <a:r>
              <a:rPr lang="en-US" altLang="zh-CN" dirty="0"/>
              <a:t>B+</a:t>
            </a:r>
            <a:r>
              <a:rPr lang="zh-CN" altLang="en-US" dirty="0"/>
              <a:t>树的根结点开始查找</a:t>
            </a:r>
            <a:endParaRPr lang="zh-CN" altLang="en-US" dirty="0"/>
          </a:p>
          <a:p>
            <a:pPr lvl="2">
              <a:spcBef>
                <a:spcPct val="0"/>
              </a:spcBef>
              <a:buSzPct val="87000"/>
              <a:buFont typeface="Wingdings" panose="05000000000000000000" pitchFamily="2" charset="2"/>
              <a:buChar char="l"/>
            </a:pPr>
            <a:r>
              <a:rPr lang="zh-CN" altLang="en-US" dirty="0"/>
              <a:t>读取</a:t>
            </a:r>
            <a:r>
              <a:rPr lang="en-US" altLang="zh-CN" dirty="0"/>
              <a:t>3</a:t>
            </a:r>
            <a:r>
              <a:rPr lang="zh-CN" altLang="en-US" dirty="0"/>
              <a:t>个结点：根结点（</a:t>
            </a:r>
            <a:r>
              <a:rPr lang="en-US" altLang="zh-CN" dirty="0"/>
              <a:t>51</a:t>
            </a:r>
            <a:r>
              <a:rPr lang="zh-CN" altLang="en-US" dirty="0"/>
              <a:t>）、中间结点（</a:t>
            </a:r>
            <a:r>
              <a:rPr lang="en-US" altLang="zh-CN" dirty="0"/>
              <a:t>12 30</a:t>
            </a:r>
            <a:r>
              <a:rPr lang="zh-CN" altLang="en-US" dirty="0"/>
              <a:t>）、叶结点（</a:t>
            </a:r>
            <a:r>
              <a:rPr lang="en-US" altLang="zh-CN" dirty="0"/>
              <a:t>15 20 25</a:t>
            </a:r>
            <a:r>
              <a:rPr lang="zh-CN" altLang="en-US" dirty="0"/>
              <a:t>）</a:t>
            </a:r>
            <a:endParaRPr lang="zh-CN" altLang="en-US" dirty="0"/>
          </a:p>
          <a:p>
            <a:pPr lvl="2">
              <a:spcBef>
                <a:spcPct val="0"/>
              </a:spcBef>
              <a:buSzPct val="87000"/>
              <a:buFont typeface="Wingdings" panose="05000000000000000000" pitchFamily="2" charset="2"/>
              <a:buChar char="l"/>
            </a:pPr>
            <a:r>
              <a:rPr lang="zh-CN" altLang="en-US" dirty="0"/>
              <a:t>该主码值已经存在，不能插入这条记录</a:t>
            </a:r>
            <a:endParaRPr lang="zh-CN" altLang="en-US" dirty="0"/>
          </a:p>
          <a:p>
            <a:pPr eaLnBrk="1" hangingPunct="1">
              <a:lnSpc>
                <a:spcPct val="140000"/>
              </a:lnSpc>
              <a:buNone/>
            </a:pPr>
            <a:endParaRPr lang="zh-CN" altLang="en-US" dirty="0">
              <a:solidFill>
                <a:srgbClr val="FF00FF"/>
              </a:solidFill>
            </a:endParaRPr>
          </a:p>
        </p:txBody>
      </p:sp>
      <p:pic>
        <p:nvPicPr>
          <p:cNvPr id="19460" name="Picture 6"/>
          <p:cNvPicPr>
            <a:picLocks noChangeAspect="1"/>
          </p:cNvPicPr>
          <p:nvPr/>
        </p:nvPicPr>
        <p:blipFill>
          <a:blip r:embed="rId1"/>
          <a:stretch>
            <a:fillRect/>
          </a:stretch>
        </p:blipFill>
        <p:spPr>
          <a:xfrm>
            <a:off x="1835150" y="1268413"/>
            <a:ext cx="5495925" cy="28765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20482" name="Rectangle 2"/>
          <p:cNvSpPr>
            <a:spLocks noGrp="1"/>
          </p:cNvSpPr>
          <p:nvPr>
            <p:ph type="title"/>
          </p:nvPr>
        </p:nvSpPr>
        <p:spPr>
          <a:ln/>
        </p:spPr>
        <p:txBody>
          <a:bodyPr vert="horz" wrap="square" lIns="91440" tIns="45720" rIns="91440" bIns="45720" anchor="ctr"/>
          <a:p>
            <a:pPr eaLnBrk="1" hangingPunct="1"/>
            <a:r>
              <a:rPr lang="zh-CN" altLang="en-US" sz="3600" dirty="0"/>
              <a:t>第五章 数据库完整性</a:t>
            </a:r>
            <a:endParaRPr lang="zh-CN" altLang="en-US" sz="3600" dirty="0"/>
          </a:p>
        </p:txBody>
      </p:sp>
      <p:sp>
        <p:nvSpPr>
          <p:cNvPr id="20483" name="Rectangle 3"/>
          <p:cNvSpPr>
            <a:spLocks noGrp="1"/>
          </p:cNvSpPr>
          <p:nvPr>
            <p:ph type="body"/>
          </p:nvPr>
        </p:nvSpPr>
        <p:spPr>
          <a:xfrm>
            <a:off x="684213" y="1052513"/>
            <a:ext cx="7643812" cy="4495800"/>
          </a:xfrm>
          <a:ln/>
        </p:spPr>
        <p:txBody>
          <a:bodyPr vert="horz" wrap="square" lIns="91440" tIns="45720" rIns="91440" bIns="45720" anchor="t"/>
          <a:p>
            <a:pPr eaLnBrk="1" hangingPunct="1">
              <a:lnSpc>
                <a:spcPct val="130000"/>
              </a:lnSpc>
              <a:buNone/>
            </a:pPr>
            <a:r>
              <a:rPr lang="en-US" altLang="zh-CN" dirty="0"/>
              <a:t>5.1  </a:t>
            </a:r>
            <a:r>
              <a:rPr lang="zh-CN" altLang="en-US" dirty="0"/>
              <a:t>实体完整性</a:t>
            </a:r>
            <a:endParaRPr lang="zh-CN" altLang="en-US" dirty="0"/>
          </a:p>
          <a:p>
            <a:pPr eaLnBrk="1" hangingPunct="1">
              <a:lnSpc>
                <a:spcPct val="130000"/>
              </a:lnSpc>
              <a:buNone/>
            </a:pPr>
            <a:r>
              <a:rPr lang="en-US" altLang="zh-CN" dirty="0">
                <a:solidFill>
                  <a:srgbClr val="0066FF"/>
                </a:solidFill>
              </a:rPr>
              <a:t>5.2  </a:t>
            </a:r>
            <a:r>
              <a:rPr lang="zh-CN" altLang="en-US" dirty="0">
                <a:solidFill>
                  <a:srgbClr val="0066FF"/>
                </a:solidFill>
              </a:rPr>
              <a:t>参照完整性</a:t>
            </a:r>
            <a:endParaRPr lang="zh-CN" altLang="en-US" dirty="0">
              <a:solidFill>
                <a:srgbClr val="0066FF"/>
              </a:solidFill>
            </a:endParaRPr>
          </a:p>
          <a:p>
            <a:pPr eaLnBrk="1" hangingPunct="1">
              <a:lnSpc>
                <a:spcPct val="130000"/>
              </a:lnSpc>
              <a:buNone/>
            </a:pPr>
            <a:r>
              <a:rPr lang="en-US" altLang="zh-CN" dirty="0"/>
              <a:t>5.3  </a:t>
            </a:r>
            <a:r>
              <a:rPr lang="zh-CN" altLang="en-US" dirty="0"/>
              <a:t>用户定义的完整性</a:t>
            </a:r>
            <a:endParaRPr lang="zh-CN" altLang="en-US" dirty="0"/>
          </a:p>
          <a:p>
            <a:pPr eaLnBrk="1" hangingPunct="1">
              <a:lnSpc>
                <a:spcPct val="130000"/>
              </a:lnSpc>
              <a:buNone/>
            </a:pPr>
            <a:r>
              <a:rPr lang="en-US" altLang="zh-CN" dirty="0"/>
              <a:t>5.4  </a:t>
            </a:r>
            <a:r>
              <a:rPr lang="zh-CN" altLang="en-US" dirty="0"/>
              <a:t>完整性约束命名字句</a:t>
            </a:r>
            <a:endParaRPr lang="zh-CN" altLang="en-US" dirty="0"/>
          </a:p>
          <a:p>
            <a:pPr eaLnBrk="1" hangingPunct="1">
              <a:lnSpc>
                <a:spcPct val="130000"/>
              </a:lnSpc>
              <a:buNone/>
            </a:pPr>
            <a:r>
              <a:rPr lang="zh-CN" altLang="en-US" dirty="0"/>
              <a:t>*</a:t>
            </a:r>
            <a:r>
              <a:rPr lang="en-US" altLang="zh-CN" dirty="0"/>
              <a:t>5.5  </a:t>
            </a:r>
            <a:r>
              <a:rPr lang="zh-CN" altLang="en-US" dirty="0"/>
              <a:t>域中的完整性限制</a:t>
            </a:r>
            <a:endParaRPr lang="zh-CN" altLang="en-US" dirty="0"/>
          </a:p>
          <a:p>
            <a:pPr eaLnBrk="1" hangingPunct="1">
              <a:lnSpc>
                <a:spcPct val="130000"/>
              </a:lnSpc>
              <a:buNone/>
            </a:pPr>
            <a:r>
              <a:rPr lang="en-US" altLang="zh-CN" dirty="0"/>
              <a:t>5.6  </a:t>
            </a:r>
            <a:r>
              <a:rPr lang="zh-CN" altLang="en-US" dirty="0"/>
              <a:t>断言</a:t>
            </a:r>
            <a:endParaRPr lang="en-US" altLang="zh-CN" sz="3200" dirty="0"/>
          </a:p>
          <a:p>
            <a:pPr eaLnBrk="1" hangingPunct="1">
              <a:lnSpc>
                <a:spcPct val="130000"/>
              </a:lnSpc>
              <a:buNone/>
            </a:pPr>
            <a:r>
              <a:rPr lang="en-US" altLang="zh-CN" dirty="0"/>
              <a:t>5.7  </a:t>
            </a:r>
            <a:r>
              <a:rPr lang="zh-CN" altLang="en-US" dirty="0"/>
              <a:t>触发器</a:t>
            </a:r>
            <a:endParaRPr lang="zh-CN" altLang="en-US" dirty="0"/>
          </a:p>
          <a:p>
            <a:pPr eaLnBrk="1" hangingPunct="1">
              <a:lnSpc>
                <a:spcPct val="130000"/>
              </a:lnSpc>
              <a:buNone/>
            </a:pPr>
            <a:r>
              <a:rPr lang="en-US" altLang="zh-CN" dirty="0"/>
              <a:t>5.8  </a:t>
            </a:r>
            <a:r>
              <a:rPr lang="zh-CN" altLang="en-US" dirty="0"/>
              <a:t>小结</a:t>
            </a:r>
            <a:endParaRPr lang="zh-CN" altLang="en-US" dirty="0"/>
          </a:p>
          <a:p>
            <a:pPr eaLnBrk="1" hangingPunct="1"/>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21506" name="Rectangle 2"/>
          <p:cNvSpPr>
            <a:spLocks noGrp="1"/>
          </p:cNvSpPr>
          <p:nvPr>
            <p:ph type="title"/>
          </p:nvPr>
        </p:nvSpPr>
        <p:spPr>
          <a:ln/>
        </p:spPr>
        <p:txBody>
          <a:bodyPr vert="horz" wrap="square" lIns="91440" tIns="45720" rIns="91440" bIns="45720" anchor="ctr"/>
          <a:p>
            <a:pPr eaLnBrk="1" hangingPunct="1"/>
            <a:r>
              <a:rPr lang="en-US" altLang="zh-CN" sz="3600" dirty="0"/>
              <a:t>5.2  </a:t>
            </a:r>
            <a:r>
              <a:rPr lang="zh-CN" altLang="en-US" sz="3600" dirty="0"/>
              <a:t>参照完整性</a:t>
            </a:r>
            <a:endParaRPr lang="zh-CN" altLang="en-US" sz="3600" dirty="0"/>
          </a:p>
        </p:txBody>
      </p:sp>
      <p:sp>
        <p:nvSpPr>
          <p:cNvPr id="20484" name="Rectangle 3"/>
          <p:cNvSpPr>
            <a:spLocks noGrp="1" noChangeArrowheads="1"/>
          </p:cNvSpPr>
          <p:nvPr>
            <p:ph type="body" idx="1"/>
          </p:nvPr>
        </p:nvSpPr>
        <p:spPr>
          <a:xfrm>
            <a:off x="663575" y="1339850"/>
            <a:ext cx="8229600" cy="4854575"/>
          </a:xfrm>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rgbClr val="00B050"/>
                </a:solidFill>
                <a:effectLst/>
                <a:uLnTx/>
                <a:uFillTx/>
                <a:latin typeface="+mn-lt"/>
                <a:ea typeface="+mn-ea"/>
                <a:cs typeface="+mn-cs"/>
              </a:rPr>
              <a:t>5.2.1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参照完整性定义</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chemeClr val="tx1"/>
                </a:solidFill>
                <a:effectLst/>
                <a:uLnTx/>
                <a:uFillTx/>
                <a:latin typeface="+mn-lt"/>
                <a:ea typeface="+mn-ea"/>
                <a:cs typeface="+mn-cs"/>
              </a:rPr>
              <a:t>5.2.2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参照完整性检查和违约处理</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v"/>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a:ln/>
        </p:spPr>
        <p:txBody>
          <a:bodyPr vert="horz" wrap="square" lIns="91440" tIns="45720" rIns="91440" bIns="45720" anchor="ctr"/>
          <a:p>
            <a:pPr eaLnBrk="1" hangingPunct="1"/>
            <a:r>
              <a:rPr lang="zh-CN" altLang="en-US" sz="3600" dirty="0"/>
              <a:t>数据库完整性</a:t>
            </a:r>
            <a:endParaRPr lang="zh-CN" altLang="en-US" sz="3600" dirty="0"/>
          </a:p>
        </p:txBody>
      </p:sp>
      <p:sp>
        <p:nvSpPr>
          <p:cNvPr id="4098" name="Rectangle 3"/>
          <p:cNvSpPr>
            <a:spLocks noGrp="1"/>
          </p:cNvSpPr>
          <p:nvPr>
            <p:ph type="body"/>
          </p:nvPr>
        </p:nvSpPr>
        <p:spPr>
          <a:xfrm>
            <a:off x="323850" y="1098550"/>
            <a:ext cx="8362950" cy="5138738"/>
          </a:xfrm>
          <a:ln/>
        </p:spPr>
        <p:txBody>
          <a:bodyPr vert="horz" wrap="square" lIns="91440" tIns="45720" rIns="91440" bIns="45720" anchor="t"/>
          <a:p>
            <a:pPr eaLnBrk="1" hangingPunct="1">
              <a:lnSpc>
                <a:spcPct val="120000"/>
              </a:lnSpc>
              <a:spcBef>
                <a:spcPct val="0"/>
              </a:spcBef>
            </a:pPr>
            <a:r>
              <a:rPr lang="zh-CN" altLang="en-US" dirty="0"/>
              <a:t>数据库的完整性</a:t>
            </a:r>
            <a:endParaRPr lang="zh-CN" altLang="en-US" dirty="0"/>
          </a:p>
          <a:p>
            <a:pPr lvl="1" eaLnBrk="1" hangingPunct="1">
              <a:lnSpc>
                <a:spcPct val="120000"/>
              </a:lnSpc>
              <a:spcBef>
                <a:spcPct val="0"/>
              </a:spcBef>
            </a:pPr>
            <a:r>
              <a:rPr lang="zh-CN" altLang="en-US" dirty="0"/>
              <a:t>数据的</a:t>
            </a:r>
            <a:r>
              <a:rPr lang="zh-CN" altLang="en-US" dirty="0">
                <a:solidFill>
                  <a:srgbClr val="FF00FF"/>
                </a:solidFill>
              </a:rPr>
              <a:t>正确性</a:t>
            </a:r>
            <a:endParaRPr lang="en-US" altLang="zh-CN" dirty="0">
              <a:solidFill>
                <a:srgbClr val="FF00FF"/>
              </a:solidFill>
            </a:endParaRPr>
          </a:p>
          <a:p>
            <a:pPr lvl="2" eaLnBrk="1" hangingPunct="1">
              <a:lnSpc>
                <a:spcPct val="120000"/>
              </a:lnSpc>
              <a:spcBef>
                <a:spcPct val="0"/>
              </a:spcBef>
              <a:buSzPct val="87000"/>
              <a:buFont typeface="Wingdings" panose="05000000000000000000" pitchFamily="2" charset="2"/>
              <a:buChar char="l"/>
            </a:pPr>
            <a:r>
              <a:rPr lang="zh-CN" altLang="en-US" sz="2200" dirty="0"/>
              <a:t>是指数据是符合现实世界语义，反映了当前实际状况的</a:t>
            </a:r>
            <a:endParaRPr lang="zh-CN" altLang="en-US" sz="2200" dirty="0"/>
          </a:p>
          <a:p>
            <a:pPr lvl="1" eaLnBrk="1" hangingPunct="1">
              <a:lnSpc>
                <a:spcPct val="120000"/>
              </a:lnSpc>
              <a:spcBef>
                <a:spcPct val="0"/>
              </a:spcBef>
            </a:pPr>
            <a:r>
              <a:rPr lang="zh-CN" altLang="en-US" dirty="0"/>
              <a:t>数据的</a:t>
            </a:r>
            <a:r>
              <a:rPr lang="zh-CN" altLang="en-US" dirty="0">
                <a:solidFill>
                  <a:srgbClr val="FF00FF"/>
                </a:solidFill>
              </a:rPr>
              <a:t>相容性</a:t>
            </a:r>
            <a:endParaRPr lang="en-US" altLang="zh-CN" dirty="0">
              <a:solidFill>
                <a:srgbClr val="FF00FF"/>
              </a:solidFill>
            </a:endParaRPr>
          </a:p>
          <a:p>
            <a:pPr lvl="2" eaLnBrk="1" hangingPunct="1">
              <a:lnSpc>
                <a:spcPct val="120000"/>
              </a:lnSpc>
              <a:spcBef>
                <a:spcPct val="0"/>
              </a:spcBef>
              <a:buSzPct val="87000"/>
              <a:buFont typeface="Wingdings" panose="05000000000000000000" pitchFamily="2" charset="2"/>
              <a:buChar char="l"/>
            </a:pPr>
            <a:r>
              <a:rPr lang="zh-CN" altLang="en-US" sz="2200" dirty="0"/>
              <a:t>是指数据库同一对象在不同关系表中的数据是符合逻辑的</a:t>
            </a:r>
            <a:endParaRPr lang="en-US" altLang="zh-CN" sz="2200" dirty="0"/>
          </a:p>
          <a:p>
            <a:pPr lvl="1" eaLnBrk="1" hangingPunct="1">
              <a:lnSpc>
                <a:spcPct val="120000"/>
              </a:lnSpc>
              <a:spcBef>
                <a:spcPct val="0"/>
              </a:spcBef>
              <a:buNone/>
            </a:pPr>
            <a:r>
              <a:rPr lang="zh-CN" altLang="en-US" sz="2200" dirty="0"/>
              <a:t>例如，</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学生的学号必须唯一</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性别只能是男或女</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本科学生年龄的取值范围为</a:t>
            </a:r>
            <a:r>
              <a:rPr lang="en-US" altLang="zh-CN" sz="2200" dirty="0"/>
              <a:t>14~50</a:t>
            </a:r>
            <a:r>
              <a:rPr lang="zh-CN" altLang="en-US" sz="2200" dirty="0"/>
              <a:t>的整数</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学生所选的课程必须是学校开设的课程，学生所在的院系必须是学校已成立的院系</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等</a:t>
            </a:r>
            <a:endParaRPr lang="zh-CN" alt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22530" name="Rectangle 2"/>
          <p:cNvSpPr>
            <a:spLocks noGrp="1"/>
          </p:cNvSpPr>
          <p:nvPr>
            <p:ph type="title"/>
          </p:nvPr>
        </p:nvSpPr>
        <p:spPr>
          <a:ln/>
        </p:spPr>
        <p:txBody>
          <a:bodyPr vert="horz" wrap="square" lIns="91440" tIns="45720" rIns="91440" bIns="45720" anchor="ctr"/>
          <a:p>
            <a:pPr eaLnBrk="1" hangingPunct="1"/>
            <a:r>
              <a:rPr lang="en-US" altLang="zh-CN" sz="3600" dirty="0"/>
              <a:t>5.2.1 </a:t>
            </a:r>
            <a:r>
              <a:rPr lang="zh-CN" altLang="en-US" sz="3600" dirty="0"/>
              <a:t>参照完整性定义</a:t>
            </a:r>
            <a:endParaRPr lang="zh-CN" altLang="en-US" sz="3600" dirty="0"/>
          </a:p>
        </p:txBody>
      </p:sp>
      <p:sp>
        <p:nvSpPr>
          <p:cNvPr id="22531" name="Rectangle 3"/>
          <p:cNvSpPr>
            <a:spLocks noGrp="1"/>
          </p:cNvSpPr>
          <p:nvPr>
            <p:ph type="body"/>
          </p:nvPr>
        </p:nvSpPr>
        <p:spPr>
          <a:ln/>
        </p:spPr>
        <p:txBody>
          <a:bodyPr vert="horz" wrap="square" lIns="91440" tIns="45720" rIns="91440" bIns="45720" anchor="t"/>
          <a:p>
            <a:pPr eaLnBrk="1" hangingPunct="1">
              <a:lnSpc>
                <a:spcPct val="180000"/>
              </a:lnSpc>
            </a:pPr>
            <a:r>
              <a:rPr lang="zh-CN" altLang="en-US" dirty="0"/>
              <a:t>关系模型的参照完整性定义</a:t>
            </a:r>
            <a:endParaRPr lang="zh-CN" altLang="en-US" dirty="0"/>
          </a:p>
          <a:p>
            <a:pPr lvl="1" eaLnBrk="1" hangingPunct="1">
              <a:lnSpc>
                <a:spcPct val="180000"/>
              </a:lnSpc>
            </a:pPr>
            <a:r>
              <a:rPr lang="zh-CN" altLang="en-US" dirty="0"/>
              <a:t>在</a:t>
            </a:r>
            <a:r>
              <a:rPr lang="en-US" altLang="zh-CN" dirty="0"/>
              <a:t>CREATE  TABLE</a:t>
            </a:r>
            <a:r>
              <a:rPr lang="zh-CN" altLang="en-US" dirty="0"/>
              <a:t>中用</a:t>
            </a:r>
            <a:r>
              <a:rPr lang="en-US" altLang="zh-CN" dirty="0">
                <a:solidFill>
                  <a:srgbClr val="FF00FF"/>
                </a:solidFill>
              </a:rPr>
              <a:t>FOREIGN KEY</a:t>
            </a:r>
            <a:r>
              <a:rPr lang="zh-CN" altLang="en-US" dirty="0"/>
              <a:t>短语定义哪些列为外码</a:t>
            </a:r>
            <a:endParaRPr lang="zh-CN" altLang="en-US" dirty="0"/>
          </a:p>
          <a:p>
            <a:pPr lvl="1" eaLnBrk="1" hangingPunct="1">
              <a:lnSpc>
                <a:spcPct val="180000"/>
              </a:lnSpc>
            </a:pPr>
            <a:r>
              <a:rPr lang="zh-CN" altLang="en-US" dirty="0"/>
              <a:t>用</a:t>
            </a:r>
            <a:r>
              <a:rPr lang="en-US" altLang="zh-CN" dirty="0">
                <a:solidFill>
                  <a:srgbClr val="FF00FF"/>
                </a:solidFill>
              </a:rPr>
              <a:t>REFERENCES</a:t>
            </a:r>
            <a:r>
              <a:rPr lang="zh-CN" altLang="en-US" dirty="0"/>
              <a:t>短语指明这些外码参照哪些表的主码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23554" name="Rectangle 2"/>
          <p:cNvSpPr>
            <a:spLocks noGrp="1"/>
          </p:cNvSpPr>
          <p:nvPr>
            <p:ph type="title"/>
          </p:nvPr>
        </p:nvSpPr>
        <p:spPr>
          <a:ln/>
        </p:spPr>
        <p:txBody>
          <a:bodyPr vert="horz" wrap="square" lIns="91440" tIns="45720" rIns="91440" bIns="45720" anchor="ctr"/>
          <a:p>
            <a:pPr eaLnBrk="1" hangingPunct="1"/>
            <a:r>
              <a:rPr lang="zh-CN" altLang="en-US" sz="3600" dirty="0"/>
              <a:t>参照完整性定义</a:t>
            </a:r>
            <a:r>
              <a:rPr lang="en-US" altLang="zh-CN" sz="3600" dirty="0"/>
              <a:t>（</a:t>
            </a:r>
            <a:r>
              <a:rPr lang="zh-CN" altLang="en-US" sz="3600" dirty="0"/>
              <a:t>续</a:t>
            </a:r>
            <a:r>
              <a:rPr lang="en-US" altLang="zh-CN" sz="3600" dirty="0"/>
              <a:t>）</a:t>
            </a:r>
            <a:endParaRPr lang="en-US" altLang="zh-CN" sz="3600" dirty="0"/>
          </a:p>
        </p:txBody>
      </p:sp>
      <p:sp>
        <p:nvSpPr>
          <p:cNvPr id="23555" name="Rectangle 3"/>
          <p:cNvSpPr>
            <a:spLocks noGrp="1"/>
          </p:cNvSpPr>
          <p:nvPr>
            <p:ph type="body"/>
          </p:nvPr>
        </p:nvSpPr>
        <p:spPr>
          <a:xfrm>
            <a:off x="457200" y="981075"/>
            <a:ext cx="8507413" cy="5543550"/>
          </a:xfrm>
          <a:ln/>
        </p:spPr>
        <p:txBody>
          <a:bodyPr vert="horz" wrap="square" lIns="91440" tIns="45720" rIns="91440" bIns="45720" anchor="t"/>
          <a:p>
            <a:pPr eaLnBrk="1" hangingPunct="1">
              <a:buNone/>
            </a:pPr>
            <a:r>
              <a:rPr lang="zh-CN" altLang="en-US" sz="2000" dirty="0"/>
              <a:t>例如，关系</a:t>
            </a:r>
            <a:r>
              <a:rPr lang="en-US" altLang="zh-CN" sz="2000" dirty="0"/>
              <a:t>SC</a:t>
            </a:r>
            <a:r>
              <a:rPr lang="zh-CN" altLang="en-US" sz="2000" dirty="0"/>
              <a:t>中（</a:t>
            </a:r>
            <a:r>
              <a:rPr lang="en-US" altLang="zh-CN" sz="2000" dirty="0"/>
              <a:t>Sno</a:t>
            </a:r>
            <a:r>
              <a:rPr lang="zh-CN" altLang="en-US" sz="2000" dirty="0"/>
              <a:t>，</a:t>
            </a:r>
            <a:r>
              <a:rPr lang="en-US" altLang="zh-CN" sz="2000" dirty="0"/>
              <a:t>Cno</a:t>
            </a:r>
            <a:r>
              <a:rPr lang="zh-CN" altLang="en-US" sz="2000" dirty="0"/>
              <a:t>）是主码。</a:t>
            </a:r>
            <a:r>
              <a:rPr lang="en-US" altLang="zh-CN" sz="2000" dirty="0"/>
              <a:t>Sno</a:t>
            </a:r>
            <a:r>
              <a:rPr lang="zh-CN" altLang="en-US" sz="2000" dirty="0"/>
              <a:t>，</a:t>
            </a:r>
            <a:r>
              <a:rPr lang="en-US" altLang="zh-CN" sz="2000" dirty="0"/>
              <a:t>Cno</a:t>
            </a:r>
            <a:r>
              <a:rPr lang="zh-CN" altLang="en-US" sz="2000" dirty="0"/>
              <a:t>分别参照</a:t>
            </a:r>
            <a:r>
              <a:rPr lang="en-US" altLang="zh-CN" sz="2000" dirty="0"/>
              <a:t>Student</a:t>
            </a:r>
            <a:r>
              <a:rPr lang="zh-CN" altLang="en-US" sz="2000" dirty="0"/>
              <a:t>表</a:t>
            </a:r>
            <a:endParaRPr lang="en-US" altLang="zh-CN" sz="2000" dirty="0"/>
          </a:p>
          <a:p>
            <a:pPr eaLnBrk="1" hangingPunct="1">
              <a:buNone/>
            </a:pPr>
            <a:r>
              <a:rPr lang="en-US" altLang="zh-CN" sz="2000" dirty="0"/>
              <a:t>           </a:t>
            </a:r>
            <a:r>
              <a:rPr lang="zh-CN" altLang="en-US" sz="2000" dirty="0"/>
              <a:t>的主码和</a:t>
            </a:r>
            <a:r>
              <a:rPr lang="en-US" altLang="zh-CN" sz="2000" dirty="0"/>
              <a:t>Course</a:t>
            </a:r>
            <a:r>
              <a:rPr lang="zh-CN" altLang="en-US" sz="2000" dirty="0"/>
              <a:t>表的主码 </a:t>
            </a:r>
            <a:endParaRPr lang="zh-CN" altLang="en-US" sz="2000" dirty="0"/>
          </a:p>
          <a:p>
            <a:pPr eaLnBrk="1" hangingPunct="1">
              <a:lnSpc>
                <a:spcPct val="150000"/>
              </a:lnSpc>
              <a:buNone/>
            </a:pPr>
            <a:r>
              <a:rPr lang="en-US" altLang="zh-CN" sz="2400" dirty="0"/>
              <a:t>[</a:t>
            </a:r>
            <a:r>
              <a:rPr lang="zh-CN" altLang="en-US" sz="2400" dirty="0"/>
              <a:t>例5.</a:t>
            </a:r>
            <a:r>
              <a:rPr lang="en-US" altLang="zh-CN" sz="2400" dirty="0"/>
              <a:t>3]</a:t>
            </a:r>
            <a:r>
              <a:rPr lang="zh-CN" altLang="en-US" sz="2400" dirty="0"/>
              <a:t>定义</a:t>
            </a:r>
            <a:r>
              <a:rPr lang="en-US" altLang="zh-CN" sz="2400" dirty="0"/>
              <a:t>SC</a:t>
            </a:r>
            <a:r>
              <a:rPr lang="zh-CN" altLang="en-US" sz="2400" dirty="0"/>
              <a:t>中的参照完整性</a:t>
            </a:r>
            <a:endParaRPr lang="zh-CN" altLang="en-US" sz="2400" dirty="0"/>
          </a:p>
          <a:p>
            <a:pPr eaLnBrk="1" hangingPunct="1">
              <a:buNone/>
            </a:pPr>
            <a:r>
              <a:rPr lang="zh-CN" altLang="en-US" sz="2200" dirty="0"/>
              <a:t>         </a:t>
            </a:r>
            <a:r>
              <a:rPr lang="en-US" altLang="zh-CN" sz="2200" dirty="0"/>
              <a:t>CREATE TABLE SC</a:t>
            </a:r>
            <a:endParaRPr lang="en-US" altLang="zh-CN" sz="2200" dirty="0"/>
          </a:p>
          <a:p>
            <a:pPr eaLnBrk="1" hangingPunct="1">
              <a:buNone/>
            </a:pPr>
            <a:r>
              <a:rPr lang="en-US" altLang="zh-CN" sz="2200" dirty="0"/>
              <a:t>         </a:t>
            </a:r>
            <a:r>
              <a:rPr lang="zh-CN" altLang="en-US" sz="2200" dirty="0"/>
              <a:t>(  </a:t>
            </a:r>
            <a:r>
              <a:rPr lang="en-US" altLang="zh-CN" sz="2200" dirty="0"/>
              <a:t>Sno    CHAR</a:t>
            </a:r>
            <a:r>
              <a:rPr lang="zh-CN" altLang="en-US" sz="2200" dirty="0"/>
              <a:t>(</a:t>
            </a:r>
            <a:r>
              <a:rPr lang="en-US" altLang="zh-CN" sz="2200" dirty="0"/>
              <a:t>9</a:t>
            </a:r>
            <a:r>
              <a:rPr lang="zh-CN" altLang="en-US" sz="2200" dirty="0"/>
              <a:t>)</a:t>
            </a:r>
            <a:r>
              <a:rPr lang="en-US" altLang="zh-CN" sz="2200" dirty="0"/>
              <a:t>  NOT NULL</a:t>
            </a:r>
            <a:r>
              <a:rPr lang="zh-CN" altLang="en-US" sz="2200" dirty="0"/>
              <a:t>, </a:t>
            </a:r>
            <a:endParaRPr lang="zh-CN" altLang="en-US" sz="2200" dirty="0"/>
          </a:p>
          <a:p>
            <a:pPr eaLnBrk="1" hangingPunct="1">
              <a:buNone/>
            </a:pPr>
            <a:r>
              <a:rPr lang="zh-CN" altLang="en-US" sz="2200" dirty="0"/>
              <a:t>            </a:t>
            </a:r>
            <a:r>
              <a:rPr lang="en-US" altLang="zh-CN" sz="2200" dirty="0"/>
              <a:t>Cno     CHAR</a:t>
            </a:r>
            <a:r>
              <a:rPr lang="zh-CN" altLang="en-US" sz="2200" dirty="0"/>
              <a:t>(</a:t>
            </a:r>
            <a:r>
              <a:rPr lang="en-US" altLang="zh-CN" sz="2200" dirty="0"/>
              <a:t>4</a:t>
            </a:r>
            <a:r>
              <a:rPr lang="zh-CN" altLang="en-US" sz="2200" dirty="0"/>
              <a:t>)</a:t>
            </a:r>
            <a:r>
              <a:rPr lang="en-US" altLang="zh-CN" sz="2200" dirty="0"/>
              <a:t>  NOT NULL</a:t>
            </a:r>
            <a:r>
              <a:rPr lang="zh-CN" altLang="en-US" sz="2200" dirty="0"/>
              <a:t>,  </a:t>
            </a:r>
            <a:endParaRPr lang="zh-CN" altLang="en-US" sz="2200" dirty="0"/>
          </a:p>
          <a:p>
            <a:pPr eaLnBrk="1" hangingPunct="1">
              <a:buNone/>
            </a:pPr>
            <a:r>
              <a:rPr lang="zh-CN" altLang="en-US" sz="2200" dirty="0"/>
              <a:t>            </a:t>
            </a:r>
            <a:r>
              <a:rPr lang="en-US" altLang="zh-CN" sz="2200" dirty="0"/>
              <a:t>Grade    SMALLINT</a:t>
            </a:r>
            <a:r>
              <a:rPr lang="zh-CN" altLang="en-US" sz="2200" dirty="0"/>
              <a:t>,</a:t>
            </a:r>
            <a:endParaRPr lang="zh-CN" altLang="en-US" sz="2200" dirty="0"/>
          </a:p>
          <a:p>
            <a:pPr eaLnBrk="1" hangingPunct="1">
              <a:buNone/>
            </a:pPr>
            <a:r>
              <a:rPr lang="zh-CN" altLang="en-US" sz="2200" dirty="0"/>
              <a:t>            </a:t>
            </a:r>
            <a:r>
              <a:rPr lang="en-US" altLang="zh-CN" sz="2200" dirty="0">
                <a:solidFill>
                  <a:srgbClr val="FF00FF"/>
                </a:solidFill>
              </a:rPr>
              <a:t>PRIMARY KEY </a:t>
            </a:r>
            <a:r>
              <a:rPr lang="zh-CN" altLang="en-US" sz="2200" dirty="0">
                <a:solidFill>
                  <a:srgbClr val="FF00FF"/>
                </a:solidFill>
              </a:rPr>
              <a:t>(</a:t>
            </a:r>
            <a:r>
              <a:rPr lang="en-US" altLang="zh-CN" sz="2200" dirty="0">
                <a:solidFill>
                  <a:srgbClr val="FF00FF"/>
                </a:solidFill>
              </a:rPr>
              <a:t>Sno</a:t>
            </a:r>
            <a:r>
              <a:rPr lang="zh-CN" altLang="en-US" sz="2200" dirty="0">
                <a:solidFill>
                  <a:srgbClr val="FF00FF"/>
                </a:solidFill>
              </a:rPr>
              <a:t>, </a:t>
            </a:r>
            <a:r>
              <a:rPr lang="en-US" altLang="zh-CN" sz="2200" dirty="0">
                <a:solidFill>
                  <a:srgbClr val="FF00FF"/>
                </a:solidFill>
              </a:rPr>
              <a:t>Cno</a:t>
            </a:r>
            <a:r>
              <a:rPr lang="zh-CN" altLang="en-US" sz="2200" dirty="0">
                <a:solidFill>
                  <a:srgbClr val="FF00FF"/>
                </a:solidFill>
              </a:rPr>
              <a:t>)</a:t>
            </a:r>
            <a:r>
              <a:rPr lang="zh-CN" altLang="en-US" sz="1800" dirty="0"/>
              <a:t>,   </a:t>
            </a:r>
            <a:r>
              <a:rPr lang="en-US" altLang="zh-CN" sz="1800" dirty="0">
                <a:solidFill>
                  <a:srgbClr val="FF00FF"/>
                </a:solidFill>
              </a:rPr>
              <a:t>/*</a:t>
            </a:r>
            <a:r>
              <a:rPr lang="zh-CN" altLang="en-US" sz="1800" dirty="0">
                <a:solidFill>
                  <a:srgbClr val="FF00FF"/>
                </a:solidFill>
              </a:rPr>
              <a:t>在表级定义实体完整性*</a:t>
            </a:r>
            <a:r>
              <a:rPr lang="en-US" altLang="zh-CN" sz="1800" dirty="0">
                <a:solidFill>
                  <a:srgbClr val="FF00FF"/>
                </a:solidFill>
              </a:rPr>
              <a:t>/</a:t>
            </a:r>
            <a:endParaRPr lang="en-US" altLang="zh-CN" sz="1800" dirty="0">
              <a:solidFill>
                <a:srgbClr val="FF00FF"/>
              </a:solidFill>
            </a:endParaRPr>
          </a:p>
          <a:p>
            <a:pPr eaLnBrk="1" hangingPunct="1">
              <a:buNone/>
            </a:pPr>
            <a:r>
              <a:rPr lang="en-US" altLang="zh-CN" sz="1800" dirty="0"/>
              <a:t>            </a:t>
            </a:r>
            <a:r>
              <a:rPr lang="zh-CN" altLang="en-US" sz="1800" dirty="0"/>
              <a:t>   </a:t>
            </a:r>
            <a:r>
              <a:rPr lang="en-US" altLang="zh-CN" sz="2200" dirty="0">
                <a:solidFill>
                  <a:srgbClr val="72BE2C"/>
                </a:solidFill>
              </a:rPr>
              <a:t>FOREIGN KEY </a:t>
            </a:r>
            <a:r>
              <a:rPr lang="zh-CN" altLang="en-US" sz="2200" dirty="0">
                <a:solidFill>
                  <a:srgbClr val="72BE2C"/>
                </a:solidFill>
              </a:rPr>
              <a:t>(</a:t>
            </a:r>
            <a:r>
              <a:rPr lang="en-US" altLang="zh-CN" sz="2200" dirty="0">
                <a:solidFill>
                  <a:srgbClr val="72BE2C"/>
                </a:solidFill>
              </a:rPr>
              <a:t>Sno</a:t>
            </a:r>
            <a:r>
              <a:rPr lang="zh-CN" altLang="en-US" sz="2200" dirty="0">
                <a:solidFill>
                  <a:srgbClr val="72BE2C"/>
                </a:solidFill>
              </a:rPr>
              <a:t>)</a:t>
            </a:r>
            <a:r>
              <a:rPr lang="en-US" altLang="zh-CN" sz="2200" dirty="0">
                <a:solidFill>
                  <a:srgbClr val="72BE2C"/>
                </a:solidFill>
              </a:rPr>
              <a:t> REFERENCES Student</a:t>
            </a:r>
            <a:r>
              <a:rPr lang="zh-CN" altLang="en-US" sz="2200" dirty="0">
                <a:solidFill>
                  <a:srgbClr val="72BE2C"/>
                </a:solidFill>
              </a:rPr>
              <a:t>(</a:t>
            </a:r>
            <a:r>
              <a:rPr lang="en-US" altLang="zh-CN" sz="2200" dirty="0">
                <a:solidFill>
                  <a:srgbClr val="72BE2C"/>
                </a:solidFill>
              </a:rPr>
              <a:t>Sno</a:t>
            </a:r>
            <a:r>
              <a:rPr lang="zh-CN" altLang="en-US" sz="2200" dirty="0">
                <a:solidFill>
                  <a:srgbClr val="72BE2C"/>
                </a:solidFill>
              </a:rPr>
              <a:t>)</a:t>
            </a:r>
            <a:r>
              <a:rPr lang="zh-CN" altLang="en-US" sz="2200" dirty="0"/>
              <a:t>,</a:t>
            </a:r>
            <a:r>
              <a:rPr lang="zh-CN" altLang="en-US" sz="1800" dirty="0"/>
              <a:t>  </a:t>
            </a:r>
            <a:endParaRPr lang="zh-CN" altLang="en-US" sz="1800" dirty="0"/>
          </a:p>
          <a:p>
            <a:pPr eaLnBrk="1" hangingPunct="1">
              <a:buNone/>
            </a:pPr>
            <a:r>
              <a:rPr lang="zh-CN" altLang="en-US" sz="1600" dirty="0"/>
              <a:t>                </a:t>
            </a:r>
            <a:r>
              <a:rPr lang="zh-CN" altLang="en-US" sz="1800" dirty="0"/>
              <a:t>  </a:t>
            </a:r>
            <a:r>
              <a:rPr lang="en-US" altLang="zh-CN" sz="1800" dirty="0"/>
              <a:t>/*</a:t>
            </a:r>
            <a:r>
              <a:rPr lang="zh-CN" altLang="en-US" sz="1800" dirty="0"/>
              <a:t>在表级定义参照完整性*</a:t>
            </a:r>
            <a:r>
              <a:rPr lang="en-US" altLang="zh-CN" sz="1800" dirty="0"/>
              <a:t>/</a:t>
            </a:r>
            <a:endParaRPr lang="en-US" altLang="zh-CN" sz="2000" dirty="0"/>
          </a:p>
          <a:p>
            <a:pPr eaLnBrk="1" hangingPunct="1">
              <a:buNone/>
            </a:pPr>
            <a:r>
              <a:rPr lang="en-US" altLang="zh-CN" sz="1800" dirty="0"/>
              <a:t>            </a:t>
            </a:r>
            <a:r>
              <a:rPr lang="zh-CN" altLang="en-US" sz="1800" dirty="0"/>
              <a:t>   </a:t>
            </a:r>
            <a:r>
              <a:rPr lang="en-US" altLang="zh-CN" sz="2200" dirty="0">
                <a:solidFill>
                  <a:srgbClr val="72BE2C"/>
                </a:solidFill>
              </a:rPr>
              <a:t>FOREIGN KEY </a:t>
            </a:r>
            <a:r>
              <a:rPr lang="zh-CN" altLang="en-US" sz="2200" dirty="0">
                <a:solidFill>
                  <a:srgbClr val="72BE2C"/>
                </a:solidFill>
              </a:rPr>
              <a:t>(</a:t>
            </a:r>
            <a:r>
              <a:rPr lang="en-US" altLang="zh-CN" sz="2200" dirty="0">
                <a:solidFill>
                  <a:srgbClr val="72BE2C"/>
                </a:solidFill>
              </a:rPr>
              <a:t>Cno</a:t>
            </a:r>
            <a:r>
              <a:rPr lang="zh-CN" altLang="en-US" sz="2200" dirty="0">
                <a:solidFill>
                  <a:srgbClr val="72BE2C"/>
                </a:solidFill>
              </a:rPr>
              <a:t>)</a:t>
            </a:r>
            <a:r>
              <a:rPr lang="en-US" altLang="zh-CN" sz="2200" dirty="0">
                <a:solidFill>
                  <a:srgbClr val="72BE2C"/>
                </a:solidFill>
              </a:rPr>
              <a:t> REFERENCES Course</a:t>
            </a:r>
            <a:r>
              <a:rPr lang="zh-CN" altLang="en-US" sz="2200" dirty="0">
                <a:solidFill>
                  <a:srgbClr val="72BE2C"/>
                </a:solidFill>
              </a:rPr>
              <a:t>(</a:t>
            </a:r>
            <a:r>
              <a:rPr lang="en-US" altLang="zh-CN" sz="2200" dirty="0">
                <a:solidFill>
                  <a:srgbClr val="72BE2C"/>
                </a:solidFill>
              </a:rPr>
              <a:t>Cno</a:t>
            </a:r>
            <a:r>
              <a:rPr lang="zh-CN" altLang="en-US" sz="2200" dirty="0">
                <a:solidFill>
                  <a:srgbClr val="72BE2C"/>
                </a:solidFill>
              </a:rPr>
              <a:t>)</a:t>
            </a:r>
            <a:r>
              <a:rPr lang="en-US" altLang="zh-CN" sz="2200" dirty="0"/>
              <a:t>    </a:t>
            </a:r>
            <a:endParaRPr lang="en-US" altLang="zh-CN" sz="2200" dirty="0"/>
          </a:p>
          <a:p>
            <a:pPr eaLnBrk="1" hangingPunct="1">
              <a:buNone/>
            </a:pPr>
            <a:r>
              <a:rPr lang="en-US" altLang="zh-CN" sz="1800" dirty="0"/>
              <a:t>             </a:t>
            </a:r>
            <a:r>
              <a:rPr lang="zh-CN" altLang="en-US" sz="1800" dirty="0"/>
              <a:t>     </a:t>
            </a:r>
            <a:r>
              <a:rPr lang="en-US" altLang="zh-CN" sz="1800" dirty="0"/>
              <a:t>/*</a:t>
            </a:r>
            <a:r>
              <a:rPr lang="zh-CN" altLang="en-US" sz="1800" dirty="0"/>
              <a:t>在表级定义参照完整性*</a:t>
            </a:r>
            <a:r>
              <a:rPr lang="en-US" altLang="zh-CN" sz="1800" dirty="0"/>
              <a:t>/</a:t>
            </a:r>
            <a:endParaRPr lang="en-US" altLang="zh-CN" sz="1800" dirty="0"/>
          </a:p>
          <a:p>
            <a:pPr eaLnBrk="1" hangingPunct="1">
              <a:buNone/>
            </a:pPr>
            <a:r>
              <a:rPr lang="en-US" altLang="zh-CN" sz="1800" dirty="0"/>
              <a:t>      </a:t>
            </a:r>
            <a:r>
              <a:rPr lang="zh-CN" altLang="en-US" sz="1800" dirty="0"/>
              <a:t>       )</a:t>
            </a:r>
            <a:r>
              <a:rPr lang="en-US" altLang="zh-CN" sz="1800" dirty="0"/>
              <a:t>;</a:t>
            </a:r>
            <a:endParaRPr lang="en-US" altLang="zh-CN"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24578" name="Rectangle 2"/>
          <p:cNvSpPr>
            <a:spLocks noGrp="1"/>
          </p:cNvSpPr>
          <p:nvPr>
            <p:ph type="title"/>
          </p:nvPr>
        </p:nvSpPr>
        <p:spPr>
          <a:ln/>
        </p:spPr>
        <p:txBody>
          <a:bodyPr vert="horz" wrap="square" lIns="91440" tIns="45720" rIns="91440" bIns="45720" anchor="ctr"/>
          <a:p>
            <a:pPr eaLnBrk="1" hangingPunct="1"/>
            <a:r>
              <a:rPr lang="en-US" altLang="zh-CN" sz="3600" dirty="0"/>
              <a:t>5.2  </a:t>
            </a:r>
            <a:r>
              <a:rPr lang="zh-CN" altLang="en-US" sz="3600" dirty="0"/>
              <a:t>参照完整性</a:t>
            </a:r>
            <a:endParaRPr lang="zh-CN" altLang="en-US" sz="3600" dirty="0"/>
          </a:p>
        </p:txBody>
      </p:sp>
      <p:sp>
        <p:nvSpPr>
          <p:cNvPr id="23556" name="Rectangle 3"/>
          <p:cNvSpPr>
            <a:spLocks noGrp="1" noChangeArrowheads="1"/>
          </p:cNvSpPr>
          <p:nvPr>
            <p:ph type="body" idx="1"/>
          </p:nvPr>
        </p:nvSpPr>
        <p:spPr>
          <a:xfrm>
            <a:off x="663575" y="1339850"/>
            <a:ext cx="8229600" cy="4854575"/>
          </a:xfrm>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chemeClr val="tx1"/>
                </a:solidFill>
                <a:effectLst/>
                <a:uLnTx/>
                <a:uFillTx/>
                <a:latin typeface="+mn-lt"/>
                <a:ea typeface="+mn-ea"/>
                <a:cs typeface="+mn-cs"/>
              </a:rPr>
              <a:t>5.2.1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参照完整性定义</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rgbClr val="00B050"/>
                </a:solidFill>
                <a:effectLst/>
                <a:uLnTx/>
                <a:uFillTx/>
                <a:latin typeface="+mn-lt"/>
                <a:ea typeface="+mn-ea"/>
                <a:cs typeface="+mn-cs"/>
              </a:rPr>
              <a:t>5.2.2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参照完整性检查和违约处理</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v"/>
              <a:defRPr/>
            </a:pPr>
            <a:endParaRPr kumimoji="0" lang="en-US" sz="2800" b="1" i="0" u="none" strike="noStrike" kern="0" cap="none" spc="0" normalizeH="0" baseline="0" noProof="0" dirty="0" smtClean="0">
              <a:ln>
                <a:noFill/>
              </a:ln>
              <a:solidFill>
                <a:srgbClr val="3333FF"/>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ln/>
        </p:spPr>
        <p:txBody>
          <a:bodyPr vert="horz" wrap="square" lIns="91440" tIns="45720" rIns="91440" bIns="45720" anchor="ctr"/>
          <a:p>
            <a:r>
              <a:rPr lang="zh-CN" altLang="en-US" sz="3600" dirty="0"/>
              <a:t>参照完整性检查和违约处理</a:t>
            </a:r>
            <a:endParaRPr lang="zh-CN" altLang="en-US" sz="3600" dirty="0"/>
          </a:p>
        </p:txBody>
      </p:sp>
      <p:sp>
        <p:nvSpPr>
          <p:cNvPr id="25602" name="Rectangle 3"/>
          <p:cNvSpPr>
            <a:spLocks noGrp="1"/>
          </p:cNvSpPr>
          <p:nvPr>
            <p:ph type="body"/>
          </p:nvPr>
        </p:nvSpPr>
        <p:spPr>
          <a:xfrm>
            <a:off x="457200" y="1268413"/>
            <a:ext cx="8229600" cy="4854575"/>
          </a:xfrm>
          <a:ln/>
        </p:spPr>
        <p:txBody>
          <a:bodyPr vert="horz" wrap="square" lIns="91440" tIns="45720" rIns="91440" bIns="45720" anchor="t"/>
          <a:p>
            <a:pPr>
              <a:lnSpc>
                <a:spcPct val="180000"/>
              </a:lnSpc>
            </a:pPr>
            <a:r>
              <a:rPr lang="zh-CN" altLang="en-US" dirty="0"/>
              <a:t>一个参照完整性将两个表中的相应元组联系起来</a:t>
            </a:r>
            <a:endParaRPr lang="zh-CN" altLang="en-US" dirty="0"/>
          </a:p>
          <a:p>
            <a:pPr>
              <a:lnSpc>
                <a:spcPct val="180000"/>
              </a:lnSpc>
            </a:pPr>
            <a:r>
              <a:rPr lang="zh-CN" altLang="en-US" dirty="0"/>
              <a:t>对被参照表和参照表进行增删改操作时有可能破坏参照完整性，必须进行检查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ln/>
        </p:spPr>
        <p:txBody>
          <a:bodyPr vert="horz" wrap="square" lIns="91440" tIns="45720" rIns="91440" bIns="45720" anchor="ctr"/>
          <a:p>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26626" name="Rectangle 3"/>
          <p:cNvSpPr>
            <a:spLocks noGrp="1"/>
          </p:cNvSpPr>
          <p:nvPr>
            <p:ph type="body"/>
          </p:nvPr>
        </p:nvSpPr>
        <p:spPr>
          <a:xfrm>
            <a:off x="374650" y="1054100"/>
            <a:ext cx="8769350" cy="5616575"/>
          </a:xfrm>
          <a:ln/>
        </p:spPr>
        <p:txBody>
          <a:bodyPr vert="horz" wrap="square" lIns="91440" tIns="45720" rIns="91440" bIns="45720" anchor="t"/>
          <a:p>
            <a:pPr>
              <a:lnSpc>
                <a:spcPct val="130000"/>
              </a:lnSpc>
              <a:spcBef>
                <a:spcPct val="0"/>
              </a:spcBef>
            </a:pPr>
            <a:r>
              <a:rPr lang="zh-CN" altLang="en-US" dirty="0"/>
              <a:t>例如，对表</a:t>
            </a:r>
            <a:r>
              <a:rPr lang="en-US" altLang="zh-CN" dirty="0"/>
              <a:t>SC</a:t>
            </a:r>
            <a:r>
              <a:rPr lang="zh-CN" altLang="en-US" dirty="0"/>
              <a:t>和</a:t>
            </a:r>
            <a:r>
              <a:rPr lang="en-US" altLang="zh-CN" dirty="0"/>
              <a:t>Student</a:t>
            </a:r>
            <a:r>
              <a:rPr lang="zh-CN" altLang="en-US" dirty="0"/>
              <a:t>有四种可能破坏参照完整性的情况 :</a:t>
            </a:r>
            <a:endParaRPr lang="zh-CN" altLang="en-US" dirty="0"/>
          </a:p>
          <a:p>
            <a:pPr lvl="1">
              <a:lnSpc>
                <a:spcPct val="130000"/>
              </a:lnSpc>
              <a:spcBef>
                <a:spcPct val="0"/>
              </a:spcBef>
            </a:pPr>
            <a:r>
              <a:rPr lang="en-US" altLang="zh-CN" dirty="0">
                <a:solidFill>
                  <a:srgbClr val="FF00FF"/>
                </a:solidFill>
              </a:rPr>
              <a:t>SC</a:t>
            </a:r>
            <a:r>
              <a:rPr lang="zh-CN" altLang="en-US" dirty="0">
                <a:solidFill>
                  <a:srgbClr val="FF00FF"/>
                </a:solidFill>
              </a:rPr>
              <a:t>表中增加一个元组</a:t>
            </a:r>
            <a:r>
              <a:rPr lang="zh-CN" altLang="en-US" dirty="0"/>
              <a:t>，该元组的</a:t>
            </a:r>
            <a:r>
              <a:rPr lang="en-US" altLang="zh-CN" dirty="0"/>
              <a:t>Sno</a:t>
            </a:r>
            <a:r>
              <a:rPr lang="zh-CN" altLang="en-US" dirty="0"/>
              <a:t>属性的值在表</a:t>
            </a:r>
            <a:r>
              <a:rPr lang="en-US" altLang="zh-CN" dirty="0"/>
              <a:t>Student</a:t>
            </a:r>
            <a:r>
              <a:rPr lang="zh-CN" altLang="en-US" dirty="0"/>
              <a:t>中找不到一个元组，其</a:t>
            </a:r>
            <a:r>
              <a:rPr lang="en-US" altLang="zh-CN" dirty="0"/>
              <a:t>Sno</a:t>
            </a:r>
            <a:r>
              <a:rPr lang="zh-CN" altLang="en-US" dirty="0"/>
              <a:t>属性的值与之相等。</a:t>
            </a:r>
            <a:endParaRPr lang="zh-CN" altLang="en-US" dirty="0"/>
          </a:p>
          <a:p>
            <a:pPr lvl="1">
              <a:lnSpc>
                <a:spcPct val="130000"/>
              </a:lnSpc>
              <a:spcBef>
                <a:spcPct val="0"/>
              </a:spcBef>
            </a:pPr>
            <a:r>
              <a:rPr lang="zh-CN" altLang="en-US" dirty="0">
                <a:solidFill>
                  <a:srgbClr val="FF00FF"/>
                </a:solidFill>
              </a:rPr>
              <a:t>修改</a:t>
            </a:r>
            <a:r>
              <a:rPr lang="en-US" altLang="zh-CN" dirty="0">
                <a:solidFill>
                  <a:srgbClr val="FF00FF"/>
                </a:solidFill>
              </a:rPr>
              <a:t>SC</a:t>
            </a:r>
            <a:r>
              <a:rPr lang="zh-CN" altLang="en-US" dirty="0">
                <a:solidFill>
                  <a:srgbClr val="FF00FF"/>
                </a:solidFill>
              </a:rPr>
              <a:t>表中的一个元组</a:t>
            </a:r>
            <a:r>
              <a:rPr lang="zh-CN" altLang="en-US" dirty="0"/>
              <a:t>，修改后该元组的</a:t>
            </a:r>
            <a:r>
              <a:rPr lang="en-US" altLang="zh-CN" dirty="0"/>
              <a:t>Sno</a:t>
            </a:r>
            <a:r>
              <a:rPr lang="zh-CN" altLang="en-US" dirty="0"/>
              <a:t>属性的值在表</a:t>
            </a:r>
            <a:r>
              <a:rPr lang="en-US" altLang="zh-CN" dirty="0"/>
              <a:t>Student</a:t>
            </a:r>
            <a:r>
              <a:rPr lang="zh-CN" altLang="en-US" dirty="0"/>
              <a:t>中找不到一个元组，其</a:t>
            </a:r>
            <a:r>
              <a:rPr lang="en-US" altLang="zh-CN" dirty="0"/>
              <a:t>Sno</a:t>
            </a:r>
            <a:r>
              <a:rPr lang="zh-CN" altLang="en-US" dirty="0"/>
              <a:t>属性的值与之相等。</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ln/>
        </p:spPr>
        <p:txBody>
          <a:bodyPr vert="horz" wrap="square" lIns="91440" tIns="45720" rIns="91440" bIns="45720" anchor="ctr"/>
          <a:p>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27650" name="Rectangle 3"/>
          <p:cNvSpPr>
            <a:spLocks noGrp="1"/>
          </p:cNvSpPr>
          <p:nvPr>
            <p:ph type="body"/>
          </p:nvPr>
        </p:nvSpPr>
        <p:spPr>
          <a:xfrm>
            <a:off x="374650" y="1054100"/>
            <a:ext cx="8769350" cy="5616575"/>
          </a:xfrm>
          <a:ln/>
        </p:spPr>
        <p:txBody>
          <a:bodyPr vert="horz" wrap="square" lIns="91440" tIns="45720" rIns="91440" bIns="45720" anchor="t"/>
          <a:p>
            <a:pPr>
              <a:lnSpc>
                <a:spcPct val="130000"/>
              </a:lnSpc>
              <a:spcBef>
                <a:spcPct val="0"/>
              </a:spcBef>
            </a:pPr>
            <a:r>
              <a:rPr lang="zh-CN" altLang="en-US" dirty="0"/>
              <a:t>例如，对表</a:t>
            </a:r>
            <a:r>
              <a:rPr lang="en-US" altLang="zh-CN" dirty="0"/>
              <a:t>SC</a:t>
            </a:r>
            <a:r>
              <a:rPr lang="zh-CN" altLang="en-US" dirty="0"/>
              <a:t>和</a:t>
            </a:r>
            <a:r>
              <a:rPr lang="en-US" altLang="zh-CN" dirty="0"/>
              <a:t>Student</a:t>
            </a:r>
            <a:r>
              <a:rPr lang="zh-CN" altLang="en-US" dirty="0"/>
              <a:t>有四种可能破坏参照完整性的情况 （续）:</a:t>
            </a:r>
            <a:endParaRPr lang="zh-CN" altLang="en-US" dirty="0"/>
          </a:p>
          <a:p>
            <a:pPr lvl="1">
              <a:lnSpc>
                <a:spcPct val="130000"/>
              </a:lnSpc>
              <a:spcBef>
                <a:spcPct val="0"/>
              </a:spcBef>
            </a:pPr>
            <a:r>
              <a:rPr lang="zh-CN" altLang="en-US" dirty="0">
                <a:solidFill>
                  <a:srgbClr val="FF00FF"/>
                </a:solidFill>
              </a:rPr>
              <a:t>从</a:t>
            </a:r>
            <a:r>
              <a:rPr lang="en-US" altLang="zh-CN" dirty="0">
                <a:solidFill>
                  <a:srgbClr val="FF00FF"/>
                </a:solidFill>
              </a:rPr>
              <a:t>Student</a:t>
            </a:r>
            <a:r>
              <a:rPr lang="zh-CN" altLang="en-US" dirty="0">
                <a:solidFill>
                  <a:srgbClr val="FF00FF"/>
                </a:solidFill>
              </a:rPr>
              <a:t>表中删除一个元组</a:t>
            </a:r>
            <a:r>
              <a:rPr lang="zh-CN" altLang="en-US" dirty="0"/>
              <a:t>，造成</a:t>
            </a:r>
            <a:r>
              <a:rPr lang="en-US" altLang="zh-CN" dirty="0"/>
              <a:t>SC</a:t>
            </a:r>
            <a:r>
              <a:rPr lang="zh-CN" altLang="en-US" dirty="0"/>
              <a:t>表中某些元组的</a:t>
            </a:r>
            <a:r>
              <a:rPr lang="en-US" altLang="zh-CN" dirty="0"/>
              <a:t>Sno</a:t>
            </a:r>
            <a:r>
              <a:rPr lang="zh-CN" altLang="en-US" dirty="0"/>
              <a:t>属性的值在表</a:t>
            </a:r>
            <a:r>
              <a:rPr lang="en-US" altLang="zh-CN" dirty="0"/>
              <a:t>Student</a:t>
            </a:r>
            <a:r>
              <a:rPr lang="zh-CN" altLang="en-US" dirty="0"/>
              <a:t>中找不到一个元组，其</a:t>
            </a:r>
            <a:r>
              <a:rPr lang="en-US" altLang="zh-CN" dirty="0"/>
              <a:t>Sno</a:t>
            </a:r>
            <a:r>
              <a:rPr lang="zh-CN" altLang="en-US" dirty="0"/>
              <a:t>属性的值与之相等。</a:t>
            </a:r>
            <a:endParaRPr lang="zh-CN" altLang="en-US" dirty="0"/>
          </a:p>
          <a:p>
            <a:pPr lvl="1">
              <a:lnSpc>
                <a:spcPct val="130000"/>
              </a:lnSpc>
              <a:spcBef>
                <a:spcPct val="0"/>
              </a:spcBef>
            </a:pPr>
            <a:r>
              <a:rPr lang="zh-CN" altLang="en-US" dirty="0">
                <a:solidFill>
                  <a:srgbClr val="FF00FF"/>
                </a:solidFill>
              </a:rPr>
              <a:t>修改</a:t>
            </a:r>
            <a:r>
              <a:rPr lang="en-US" altLang="zh-CN" dirty="0">
                <a:solidFill>
                  <a:srgbClr val="FF00FF"/>
                </a:solidFill>
              </a:rPr>
              <a:t>Student</a:t>
            </a:r>
            <a:r>
              <a:rPr lang="zh-CN" altLang="en-US" dirty="0">
                <a:solidFill>
                  <a:srgbClr val="FF00FF"/>
                </a:solidFill>
              </a:rPr>
              <a:t>表中一个元组的</a:t>
            </a:r>
            <a:r>
              <a:rPr lang="en-US" altLang="zh-CN" dirty="0">
                <a:solidFill>
                  <a:srgbClr val="FF00FF"/>
                </a:solidFill>
              </a:rPr>
              <a:t>Sno</a:t>
            </a:r>
            <a:r>
              <a:rPr lang="zh-CN" altLang="en-US" dirty="0">
                <a:solidFill>
                  <a:srgbClr val="FF00FF"/>
                </a:solidFill>
              </a:rPr>
              <a:t>属性</a:t>
            </a:r>
            <a:r>
              <a:rPr lang="zh-CN" altLang="en-US" dirty="0"/>
              <a:t>，造成</a:t>
            </a:r>
            <a:r>
              <a:rPr lang="en-US" altLang="zh-CN" dirty="0"/>
              <a:t>SC</a:t>
            </a:r>
            <a:r>
              <a:rPr lang="zh-CN" altLang="en-US" dirty="0"/>
              <a:t>表中某些元组的</a:t>
            </a:r>
            <a:r>
              <a:rPr lang="en-US" altLang="zh-CN" dirty="0"/>
              <a:t>Sno</a:t>
            </a:r>
            <a:r>
              <a:rPr lang="zh-CN" altLang="en-US" dirty="0"/>
              <a:t>属性的值在表</a:t>
            </a:r>
            <a:r>
              <a:rPr lang="en-US" altLang="zh-CN" dirty="0"/>
              <a:t>Student</a:t>
            </a:r>
            <a:r>
              <a:rPr lang="zh-CN" altLang="en-US" dirty="0"/>
              <a:t>中找不到一个元组，其</a:t>
            </a:r>
            <a:r>
              <a:rPr lang="en-US" altLang="zh-CN" dirty="0"/>
              <a:t>Sno</a:t>
            </a:r>
            <a:r>
              <a:rPr lang="zh-CN" altLang="en-US" dirty="0"/>
              <a:t>属性的值与之相等 。</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ln/>
        </p:spPr>
        <p:txBody>
          <a:bodyPr vert="horz" wrap="square" lIns="91440" tIns="45720" rIns="91440" bIns="45720" anchor="ctr"/>
          <a:p>
            <a:pPr eaLnBrk="1" hangingPunct="1"/>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28674" name="Rectangle 8"/>
          <p:cNvSpPr/>
          <p:nvPr/>
        </p:nvSpPr>
        <p:spPr>
          <a:xfrm>
            <a:off x="2146300" y="1354138"/>
            <a:ext cx="4806950" cy="369887"/>
          </a:xfrm>
          <a:prstGeom prst="rect">
            <a:avLst/>
          </a:prstGeom>
          <a:noFill/>
          <a:ln w="9525">
            <a:noFill/>
          </a:ln>
        </p:spPr>
        <p:txBody>
          <a:bodyPr wrap="none" anchor="ctr">
            <a:spAutoFit/>
          </a:bodyPr>
          <a:p>
            <a:pPr algn="ctr"/>
            <a:r>
              <a:rPr lang="zh-CN" altLang="en-US" b="1" dirty="0">
                <a:latin typeface="宋体" panose="02010600030101010101" pitchFamily="2" charset="-122"/>
                <a:ea typeface="宋体" panose="02010600030101010101" pitchFamily="2" charset="-122"/>
              </a:rPr>
              <a:t>表</a:t>
            </a:r>
            <a:r>
              <a:rPr lang="en-US" altLang="zh-CN" b="1" dirty="0">
                <a:latin typeface="Arial" panose="020B0604020202020204" pitchFamily="34" charset="0"/>
                <a:ea typeface="宋体" panose="02010600030101010101" pitchFamily="2" charset="-122"/>
              </a:rPr>
              <a:t>5.1</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可能破坏参照完整性的情况及违约处理</a:t>
            </a:r>
            <a:endParaRPr lang="zh-CN" altLang="en-US" b="1" dirty="0">
              <a:latin typeface="宋体" panose="02010600030101010101" pitchFamily="2" charset="-122"/>
              <a:ea typeface="宋体" panose="02010600030101010101" pitchFamily="2" charset="-122"/>
            </a:endParaRPr>
          </a:p>
        </p:txBody>
      </p:sp>
      <p:sp>
        <p:nvSpPr>
          <p:cNvPr id="28675" name="Rectangle 12"/>
          <p:cNvSpPr/>
          <p:nvPr/>
        </p:nvSpPr>
        <p:spPr>
          <a:xfrm>
            <a:off x="1619250" y="2317750"/>
            <a:ext cx="1498600" cy="0"/>
          </a:xfrm>
          <a:prstGeom prst="rect">
            <a:avLst/>
          </a:prstGeom>
          <a:noFill/>
          <a:ln w="9525">
            <a:noFill/>
          </a:ln>
        </p:spPr>
        <p:txBody>
          <a:bodyPr wrap="none" anchor="t">
            <a:spAutoFit/>
          </a:bodyPr>
          <a:p>
            <a:pPr algn="ctr"/>
            <a:endParaRPr lang="zh-CN" altLang="en-US" dirty="0">
              <a:latin typeface="Times New Roman" panose="02020603050405020304" pitchFamily="18" charset="0"/>
              <a:ea typeface="宋体" panose="02010600030101010101" pitchFamily="2" charset="-122"/>
            </a:endParaRPr>
          </a:p>
        </p:txBody>
      </p:sp>
      <p:sp>
        <p:nvSpPr>
          <p:cNvPr id="28676" name="Rectangle 16"/>
          <p:cNvSpPr/>
          <p:nvPr/>
        </p:nvSpPr>
        <p:spPr>
          <a:xfrm>
            <a:off x="1619250" y="2317750"/>
            <a:ext cx="1498600" cy="0"/>
          </a:xfrm>
          <a:prstGeom prst="rect">
            <a:avLst/>
          </a:prstGeom>
          <a:noFill/>
          <a:ln w="9525">
            <a:noFill/>
          </a:ln>
        </p:spPr>
        <p:txBody>
          <a:bodyPr wrap="none" anchor="t">
            <a:spAutoFit/>
          </a:bodyPr>
          <a:p>
            <a:pPr algn="ctr"/>
            <a:endParaRPr lang="zh-CN" altLang="en-US" dirty="0">
              <a:latin typeface="Times New Roman" panose="02020603050405020304" pitchFamily="18" charset="0"/>
              <a:ea typeface="宋体" panose="02010600030101010101" pitchFamily="2" charset="-122"/>
            </a:endParaRPr>
          </a:p>
        </p:txBody>
      </p:sp>
      <p:sp>
        <p:nvSpPr>
          <p:cNvPr id="28677" name="Rectangle 20"/>
          <p:cNvSpPr/>
          <p:nvPr/>
        </p:nvSpPr>
        <p:spPr>
          <a:xfrm>
            <a:off x="1619250" y="2317750"/>
            <a:ext cx="1498600" cy="0"/>
          </a:xfrm>
          <a:prstGeom prst="rect">
            <a:avLst/>
          </a:prstGeom>
          <a:noFill/>
          <a:ln w="9525">
            <a:noFill/>
          </a:ln>
        </p:spPr>
        <p:txBody>
          <a:bodyPr wrap="none" anchor="t">
            <a:spAutoFit/>
          </a:bodyPr>
          <a:p>
            <a:pPr algn="ctr"/>
            <a:endParaRPr lang="zh-CN" altLang="en-US" dirty="0">
              <a:latin typeface="Times New Roman" panose="02020603050405020304" pitchFamily="18" charset="0"/>
              <a:ea typeface="宋体" panose="02010600030101010101" pitchFamily="2" charset="-122"/>
            </a:endParaRPr>
          </a:p>
        </p:txBody>
      </p:sp>
      <p:sp>
        <p:nvSpPr>
          <p:cNvPr id="28678" name="Rectangle 24"/>
          <p:cNvSpPr/>
          <p:nvPr/>
        </p:nvSpPr>
        <p:spPr>
          <a:xfrm>
            <a:off x="1619250" y="2317750"/>
            <a:ext cx="1498600" cy="0"/>
          </a:xfrm>
          <a:prstGeom prst="rect">
            <a:avLst/>
          </a:prstGeom>
          <a:noFill/>
          <a:ln w="9525">
            <a:noFill/>
          </a:ln>
        </p:spPr>
        <p:txBody>
          <a:bodyPr wrap="none" anchor="t">
            <a:spAutoFit/>
          </a:bodyPr>
          <a:p>
            <a:pPr algn="ctr"/>
            <a:endParaRPr lang="zh-CN" altLang="en-US" dirty="0">
              <a:latin typeface="Times New Roman" panose="02020603050405020304" pitchFamily="18" charset="0"/>
              <a:ea typeface="宋体" panose="02010600030101010101" pitchFamily="2" charset="-122"/>
            </a:endParaRPr>
          </a:p>
        </p:txBody>
      </p:sp>
      <p:graphicFrame>
        <p:nvGraphicFramePr>
          <p:cNvPr id="26632" name="Group 8"/>
          <p:cNvGraphicFramePr>
            <a:graphicFrameLocks noGrp="1"/>
          </p:cNvGraphicFramePr>
          <p:nvPr/>
        </p:nvGraphicFramePr>
        <p:xfrm>
          <a:off x="323850" y="1916113"/>
          <a:ext cx="8632825" cy="3652838"/>
        </p:xfrm>
        <a:graphic>
          <a:graphicData uri="http://schemas.openxmlformats.org/drawingml/2006/table">
            <a:tbl>
              <a:tblPr/>
              <a:tblGrid>
                <a:gridCol w="3137102"/>
                <a:gridCol w="2638328"/>
                <a:gridCol w="2857395"/>
              </a:tblGrid>
              <a:tr h="887567">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被参照表（例如</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Student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参照表（例如</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SC</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违约处理</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996">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插入元组</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81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修改外码值</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301">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删除元组</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级连删除</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设置为空值</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16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修改主码值</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可能破坏参照完整性</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拒绝</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级连修改</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设置为空值</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05" name="Line 125"/>
          <p:cNvSpPr/>
          <p:nvPr/>
        </p:nvSpPr>
        <p:spPr>
          <a:xfrm flipH="1">
            <a:off x="2987675" y="3717925"/>
            <a:ext cx="649288" cy="0"/>
          </a:xfrm>
          <a:prstGeom prst="line">
            <a:avLst/>
          </a:prstGeom>
          <a:ln w="25400" cap="flat" cmpd="sng">
            <a:solidFill>
              <a:schemeClr val="tx1"/>
            </a:solidFill>
            <a:prstDash val="solid"/>
            <a:round/>
            <a:headEnd type="none" w="med" len="med"/>
            <a:tailEnd type="triangle" w="med" len="med"/>
          </a:ln>
        </p:spPr>
      </p:sp>
      <p:sp>
        <p:nvSpPr>
          <p:cNvPr id="28706" name="Line 126"/>
          <p:cNvSpPr/>
          <p:nvPr/>
        </p:nvSpPr>
        <p:spPr>
          <a:xfrm>
            <a:off x="2987675" y="4365625"/>
            <a:ext cx="649288" cy="0"/>
          </a:xfrm>
          <a:prstGeom prst="line">
            <a:avLst/>
          </a:prstGeom>
          <a:ln w="25400" cap="flat" cmpd="sng">
            <a:solidFill>
              <a:schemeClr val="tx1"/>
            </a:solidFill>
            <a:prstDash val="solid"/>
            <a:round/>
            <a:headEnd type="none" w="med" len="med"/>
            <a:tailEnd type="triangle" w="med" len="med"/>
          </a:ln>
        </p:spPr>
      </p:sp>
      <p:sp>
        <p:nvSpPr>
          <p:cNvPr id="28707" name="Line 127"/>
          <p:cNvSpPr/>
          <p:nvPr/>
        </p:nvSpPr>
        <p:spPr>
          <a:xfrm>
            <a:off x="2987675" y="5157788"/>
            <a:ext cx="647700" cy="0"/>
          </a:xfrm>
          <a:prstGeom prst="line">
            <a:avLst/>
          </a:prstGeom>
          <a:ln w="25400" cap="flat" cmpd="sng">
            <a:solidFill>
              <a:schemeClr val="tx1"/>
            </a:solidFill>
            <a:prstDash val="solid"/>
            <a:round/>
            <a:headEnd type="none" w="med" len="med"/>
            <a:tailEnd type="triangle" w="med" len="med"/>
          </a:ln>
        </p:spPr>
      </p:sp>
      <p:sp>
        <p:nvSpPr>
          <p:cNvPr id="28708" name="Line 125"/>
          <p:cNvSpPr/>
          <p:nvPr/>
        </p:nvSpPr>
        <p:spPr>
          <a:xfrm flipH="1">
            <a:off x="2987675" y="3068638"/>
            <a:ext cx="649288" cy="0"/>
          </a:xfrm>
          <a:prstGeom prst="line">
            <a:avLst/>
          </a:prstGeom>
          <a:ln w="25400" cap="flat" cmpd="sng">
            <a:solidFill>
              <a:schemeClr val="tx1"/>
            </a:solidFill>
            <a:prstDash val="solid"/>
            <a:round/>
            <a:headEnd type="none" w="med" len="med"/>
            <a:tailEnd type="triangle" w="med" len="med"/>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29698" name="Rectangle 2"/>
          <p:cNvSpPr>
            <a:spLocks noGrp="1"/>
          </p:cNvSpPr>
          <p:nvPr>
            <p:ph type="title"/>
          </p:nvPr>
        </p:nvSpPr>
        <p:spPr>
          <a:ln/>
        </p:spPr>
        <p:txBody>
          <a:bodyPr vert="horz" wrap="square" lIns="91440" tIns="45720" rIns="91440" bIns="45720" anchor="ctr"/>
          <a:p>
            <a:pPr eaLnBrk="1" hangingPunct="1"/>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29699" name="Rectangle 3"/>
          <p:cNvSpPr>
            <a:spLocks noGrp="1"/>
          </p:cNvSpPr>
          <p:nvPr>
            <p:ph type="body"/>
          </p:nvPr>
        </p:nvSpPr>
        <p:spPr>
          <a:xfrm>
            <a:off x="458788" y="981075"/>
            <a:ext cx="8228012" cy="5400675"/>
          </a:xfrm>
          <a:ln/>
        </p:spPr>
        <p:txBody>
          <a:bodyPr vert="horz" wrap="square" lIns="91440" tIns="45720" rIns="91440" bIns="45720" anchor="t"/>
          <a:p>
            <a:pPr eaLnBrk="1" hangingPunct="1">
              <a:lnSpc>
                <a:spcPct val="120000"/>
              </a:lnSpc>
              <a:spcBef>
                <a:spcPct val="0"/>
              </a:spcBef>
            </a:pPr>
            <a:r>
              <a:rPr lang="zh-CN" altLang="en-US" dirty="0"/>
              <a:t>参照完整性违约处理</a:t>
            </a:r>
            <a:endParaRPr lang="zh-CN" altLang="en-US" dirty="0"/>
          </a:p>
          <a:p>
            <a:pPr lvl="1" eaLnBrk="1" hangingPunct="1">
              <a:lnSpc>
                <a:spcPct val="120000"/>
              </a:lnSpc>
              <a:spcBef>
                <a:spcPct val="0"/>
              </a:spcBef>
              <a:buNone/>
            </a:pPr>
            <a:r>
              <a:rPr lang="zh-CN" altLang="en-US" dirty="0"/>
              <a:t>（</a:t>
            </a:r>
            <a:r>
              <a:rPr lang="en-US" altLang="zh-CN" dirty="0"/>
              <a:t>1</a:t>
            </a:r>
            <a:r>
              <a:rPr lang="zh-CN" altLang="en-US" dirty="0"/>
              <a:t>）</a:t>
            </a:r>
            <a:r>
              <a:rPr lang="en-US" altLang="zh-CN" dirty="0"/>
              <a:t> </a:t>
            </a:r>
            <a:r>
              <a:rPr lang="zh-CN" altLang="en-US" dirty="0"/>
              <a:t>拒绝</a:t>
            </a:r>
            <a:r>
              <a:rPr lang="en-US" altLang="zh-CN" dirty="0"/>
              <a:t>（NO ACTION）</a:t>
            </a:r>
            <a:r>
              <a:rPr lang="zh-CN" altLang="en-US" dirty="0"/>
              <a:t>执行</a:t>
            </a:r>
            <a:endParaRPr lang="zh-CN" altLang="en-US" dirty="0"/>
          </a:p>
          <a:p>
            <a:pPr lvl="2" eaLnBrk="1" hangingPunct="1">
              <a:lnSpc>
                <a:spcPct val="120000"/>
              </a:lnSpc>
              <a:spcBef>
                <a:spcPct val="0"/>
              </a:spcBef>
              <a:buSzPct val="87000"/>
              <a:buFont typeface="Wingdings" panose="05000000000000000000" pitchFamily="2" charset="2"/>
              <a:buChar char="l"/>
            </a:pPr>
            <a:r>
              <a:rPr lang="zh-CN" altLang="en-US" sz="2200" dirty="0"/>
              <a:t>不允许该操作执行。该策略一般设置为默认策略</a:t>
            </a:r>
            <a:endParaRPr lang="zh-CN" altLang="en-US" sz="2200" dirty="0"/>
          </a:p>
          <a:p>
            <a:pPr lvl="1" eaLnBrk="1" hangingPunct="1">
              <a:lnSpc>
                <a:spcPct val="120000"/>
              </a:lnSpc>
              <a:spcBef>
                <a:spcPct val="0"/>
              </a:spcBef>
              <a:buNone/>
            </a:pPr>
            <a:r>
              <a:rPr lang="zh-CN" altLang="en-US" dirty="0"/>
              <a:t>（</a:t>
            </a:r>
            <a:r>
              <a:rPr lang="en-US" altLang="zh-CN" dirty="0"/>
              <a:t>2</a:t>
            </a:r>
            <a:r>
              <a:rPr lang="zh-CN" altLang="en-US" dirty="0"/>
              <a:t>）</a:t>
            </a:r>
            <a:r>
              <a:rPr lang="en-US" altLang="zh-CN" dirty="0"/>
              <a:t> </a:t>
            </a:r>
            <a:r>
              <a:rPr lang="zh-CN" altLang="en-US" dirty="0"/>
              <a:t>级联</a:t>
            </a:r>
            <a:r>
              <a:rPr lang="en-US" altLang="zh-CN" dirty="0"/>
              <a:t>（CASCADE）</a:t>
            </a:r>
            <a:r>
              <a:rPr lang="zh-CN" altLang="en-US" dirty="0"/>
              <a:t>操作</a:t>
            </a:r>
            <a:endParaRPr lang="zh-CN" altLang="en-US" sz="2800" dirty="0"/>
          </a:p>
          <a:p>
            <a:pPr lvl="2" eaLnBrk="1" hangingPunct="1">
              <a:lnSpc>
                <a:spcPct val="120000"/>
              </a:lnSpc>
              <a:spcBef>
                <a:spcPct val="0"/>
              </a:spcBef>
              <a:buSzPct val="87000"/>
              <a:buFont typeface="Wingdings" panose="05000000000000000000" pitchFamily="2" charset="2"/>
              <a:buChar char="l"/>
            </a:pPr>
            <a:r>
              <a:rPr lang="zh-CN" altLang="en-US" sz="2200" dirty="0"/>
              <a:t>当删除或修改被参照表</a:t>
            </a:r>
            <a:r>
              <a:rPr lang="en-US" altLang="zh-CN" sz="2200" dirty="0"/>
              <a:t>（Student）</a:t>
            </a:r>
            <a:r>
              <a:rPr lang="zh-CN" altLang="en-US" sz="2200" dirty="0"/>
              <a:t>的一个元组造成了与参照表</a:t>
            </a:r>
            <a:r>
              <a:rPr lang="en-US" altLang="zh-CN" sz="2200" dirty="0"/>
              <a:t>（SC）</a:t>
            </a:r>
            <a:r>
              <a:rPr lang="zh-CN" altLang="en-US" sz="2200" dirty="0"/>
              <a:t>的不一致，则删除或修改参照表中的所有造成不一致的元组</a:t>
            </a:r>
            <a:endParaRPr lang="zh-CN" altLang="en-US" sz="2200" dirty="0"/>
          </a:p>
          <a:p>
            <a:pPr lvl="1" eaLnBrk="1" hangingPunct="1">
              <a:lnSpc>
                <a:spcPct val="120000"/>
              </a:lnSpc>
              <a:spcBef>
                <a:spcPct val="0"/>
              </a:spcBef>
              <a:buNone/>
            </a:pPr>
            <a:r>
              <a:rPr lang="zh-CN" altLang="en-US" dirty="0"/>
              <a:t>（</a:t>
            </a:r>
            <a:r>
              <a:rPr lang="en-US" altLang="zh-CN" dirty="0"/>
              <a:t>3</a:t>
            </a:r>
            <a:r>
              <a:rPr lang="zh-CN" altLang="en-US" dirty="0"/>
              <a:t>）设置为空值（</a:t>
            </a:r>
            <a:r>
              <a:rPr lang="en-US" altLang="zh-CN" dirty="0"/>
              <a:t>SET-NULL</a:t>
            </a:r>
            <a:r>
              <a:rPr lang="zh-CN" altLang="en-US" dirty="0"/>
              <a:t>）</a:t>
            </a:r>
            <a:endParaRPr lang="zh-CN" altLang="en-US" dirty="0"/>
          </a:p>
          <a:p>
            <a:pPr lvl="2">
              <a:lnSpc>
                <a:spcPct val="120000"/>
              </a:lnSpc>
              <a:spcBef>
                <a:spcPct val="0"/>
              </a:spcBef>
              <a:buSzPct val="87000"/>
              <a:buFont typeface="Wingdings" panose="05000000000000000000" pitchFamily="2" charset="2"/>
              <a:buChar char="l"/>
            </a:pPr>
            <a:r>
              <a:rPr lang="zh-CN" altLang="en-US" sz="2200" dirty="0"/>
              <a:t>当删除或修改被参照表的一个元组时造成了不一致，则将参照表中的所有造成不一致的元组的对应属性设置为空值。</a:t>
            </a:r>
            <a:endParaRPr lang="zh-CN" alt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ln/>
        </p:spPr>
        <p:txBody>
          <a:bodyPr vert="horz" wrap="square" lIns="91440" tIns="45720" rIns="91440" bIns="45720" anchor="ctr"/>
          <a:p>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30722" name="Rectangle 3"/>
          <p:cNvSpPr>
            <a:spLocks noGrp="1"/>
          </p:cNvSpPr>
          <p:nvPr>
            <p:ph type="body"/>
          </p:nvPr>
        </p:nvSpPr>
        <p:spPr>
          <a:xfrm>
            <a:off x="250825" y="1212850"/>
            <a:ext cx="8713788" cy="5095875"/>
          </a:xfrm>
          <a:ln/>
        </p:spPr>
        <p:txBody>
          <a:bodyPr vert="horz" wrap="square" lIns="91440" tIns="45720" rIns="91440" bIns="45720" anchor="t"/>
          <a:p>
            <a:pPr lvl="1">
              <a:lnSpc>
                <a:spcPct val="120000"/>
              </a:lnSpc>
              <a:buNone/>
            </a:pPr>
            <a:r>
              <a:rPr lang="zh-CN" altLang="en-US" dirty="0"/>
              <a:t>例如，有下面</a:t>
            </a:r>
            <a:r>
              <a:rPr lang="en-US" altLang="zh-CN" dirty="0"/>
              <a:t>2</a:t>
            </a:r>
            <a:r>
              <a:rPr lang="zh-CN" altLang="en-US" dirty="0"/>
              <a:t>个关系</a:t>
            </a:r>
            <a:endParaRPr lang="zh-CN" altLang="en-US" dirty="0"/>
          </a:p>
          <a:p>
            <a:pPr lvl="1">
              <a:lnSpc>
                <a:spcPct val="120000"/>
              </a:lnSpc>
              <a:buNone/>
            </a:pPr>
            <a:r>
              <a:rPr lang="zh-CN" altLang="en-US" dirty="0"/>
              <a:t>    学生（</a:t>
            </a:r>
            <a:r>
              <a:rPr lang="zh-CN" altLang="en-US" u="sng" dirty="0"/>
              <a:t>学号</a:t>
            </a:r>
            <a:r>
              <a:rPr lang="zh-CN" altLang="en-US" dirty="0"/>
              <a:t>，姓名，性别，专业号，年龄）</a:t>
            </a:r>
            <a:endParaRPr lang="zh-CN" altLang="en-US" dirty="0"/>
          </a:p>
          <a:p>
            <a:pPr lvl="1">
              <a:lnSpc>
                <a:spcPct val="120000"/>
              </a:lnSpc>
              <a:buNone/>
            </a:pPr>
            <a:r>
              <a:rPr lang="zh-CN" altLang="en-US" dirty="0"/>
              <a:t>    专业（</a:t>
            </a:r>
            <a:r>
              <a:rPr lang="zh-CN" altLang="en-US" u="sng" dirty="0"/>
              <a:t>专业号</a:t>
            </a:r>
            <a:r>
              <a:rPr lang="zh-CN" altLang="en-US" dirty="0"/>
              <a:t>，专业名）</a:t>
            </a:r>
            <a:endParaRPr lang="zh-CN" altLang="en-US" dirty="0"/>
          </a:p>
          <a:p>
            <a:pPr lvl="2">
              <a:lnSpc>
                <a:spcPct val="120000"/>
              </a:lnSpc>
              <a:buSzPct val="87000"/>
              <a:buFont typeface="Wingdings" panose="05000000000000000000" pitchFamily="2" charset="2"/>
              <a:buChar char="l"/>
            </a:pPr>
            <a:r>
              <a:rPr lang="zh-CN" altLang="en-US" sz="2200" dirty="0"/>
              <a:t>假设专业表中某个元组被删除，专业号为</a:t>
            </a:r>
            <a:r>
              <a:rPr lang="en-US" altLang="zh-CN" sz="2200" dirty="0"/>
              <a:t>12</a:t>
            </a:r>
            <a:endParaRPr lang="en-US" altLang="zh-CN" sz="2200" dirty="0"/>
          </a:p>
          <a:p>
            <a:pPr lvl="2">
              <a:lnSpc>
                <a:spcPct val="120000"/>
              </a:lnSpc>
              <a:buSzPct val="87000"/>
              <a:buFont typeface="Wingdings" panose="05000000000000000000" pitchFamily="2" charset="2"/>
              <a:buChar char="l"/>
            </a:pPr>
            <a:r>
              <a:rPr lang="zh-CN" altLang="en-US" sz="2200" dirty="0"/>
              <a:t>按照设置为空值的策略，就要把学生表中专业号</a:t>
            </a:r>
            <a:r>
              <a:rPr lang="en-US" altLang="zh-CN" sz="2200" dirty="0"/>
              <a:t>=12</a:t>
            </a:r>
            <a:r>
              <a:rPr lang="zh-CN" altLang="en-US" sz="2200" dirty="0"/>
              <a:t>的所有元组的专业号设置为空值</a:t>
            </a:r>
            <a:endParaRPr lang="zh-CN" altLang="en-US" sz="2200" dirty="0"/>
          </a:p>
          <a:p>
            <a:pPr lvl="2">
              <a:lnSpc>
                <a:spcPct val="120000"/>
              </a:lnSpc>
              <a:buSzPct val="87000"/>
              <a:buFont typeface="Wingdings" panose="05000000000000000000" pitchFamily="2" charset="2"/>
              <a:buChar char="l"/>
            </a:pPr>
            <a:r>
              <a:rPr lang="zh-CN" altLang="en-US" sz="2200" dirty="0"/>
              <a:t>对应语义：某个专业删除了，该专业的所有学生专业未定，等待重新分配专业 </a:t>
            </a:r>
            <a:endParaRPr lang="en-US" altLang="zh-CN" sz="2200" dirty="0"/>
          </a:p>
          <a:p>
            <a:pPr lvl="2">
              <a:lnSpc>
                <a:spcPct val="110000"/>
              </a:lnSpc>
              <a:buSzPct val="85000"/>
              <a:buFont typeface="Wingdings" panose="05000000000000000000" pitchFamily="2" charset="2"/>
              <a:buChar char="n"/>
            </a:pPr>
            <a:endParaRPr lang="zh-CN" altLang="en-US" sz="1900" dirty="0"/>
          </a:p>
        </p:txBody>
      </p:sp>
      <p:sp>
        <p:nvSpPr>
          <p:cNvPr id="30723" name="AutoShape 4"/>
          <p:cNvSpPr/>
          <p:nvPr/>
        </p:nvSpPr>
        <p:spPr>
          <a:xfrm>
            <a:off x="6084888" y="1052513"/>
            <a:ext cx="1057275" cy="504825"/>
          </a:xfrm>
          <a:prstGeom prst="wedgeEllipseCallout">
            <a:avLst>
              <a:gd name="adj1" fmla="val -108861"/>
              <a:gd name="adj2" fmla="val 9717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p>
            <a:pPr marL="342900" indent="-342900"/>
            <a:r>
              <a:rPr lang="zh-CN" altLang="en-US" b="1" dirty="0">
                <a:latin typeface="Arial" panose="020B0604020202020204" pitchFamily="34" charset="0"/>
                <a:ea typeface="宋体" panose="02010600030101010101" pitchFamily="2" charset="-122"/>
              </a:rPr>
              <a:t>外码</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ln/>
        </p:spPr>
        <p:txBody>
          <a:bodyPr vert="horz" wrap="square" lIns="91440" tIns="45720" rIns="91440" bIns="45720" anchor="ctr"/>
          <a:p>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31746" name="Rectangle 3"/>
          <p:cNvSpPr>
            <a:spLocks noGrp="1"/>
          </p:cNvSpPr>
          <p:nvPr>
            <p:ph type="body"/>
          </p:nvPr>
        </p:nvSpPr>
        <p:spPr>
          <a:xfrm>
            <a:off x="250825" y="1285875"/>
            <a:ext cx="8435975" cy="5095875"/>
          </a:xfrm>
          <a:ln/>
        </p:spPr>
        <p:txBody>
          <a:bodyPr vert="horz" wrap="square" lIns="91440" tIns="45720" rIns="91440" bIns="45720" anchor="t"/>
          <a:p>
            <a:pPr lvl="1">
              <a:lnSpc>
                <a:spcPct val="120000"/>
              </a:lnSpc>
            </a:pPr>
            <a:r>
              <a:rPr lang="zh-CN" altLang="en-US" dirty="0"/>
              <a:t>对于参照完整性，除了应该定义外码，还应定义</a:t>
            </a:r>
            <a:r>
              <a:rPr lang="zh-CN" altLang="en-US" dirty="0">
                <a:solidFill>
                  <a:srgbClr val="FF00FF"/>
                </a:solidFill>
              </a:rPr>
              <a:t>外码列是否允许空值 </a:t>
            </a:r>
            <a:endParaRPr lang="en-US" altLang="zh-CN" dirty="0">
              <a:solidFill>
                <a:srgbClr val="FF00FF"/>
              </a:solidFill>
            </a:endParaRPr>
          </a:p>
          <a:p>
            <a:pPr lvl="1">
              <a:lnSpc>
                <a:spcPct val="120000"/>
              </a:lnSpc>
            </a:pPr>
            <a:endParaRPr lang="en-US" altLang="zh-CN" dirty="0">
              <a:latin typeface="宋体" panose="02010600030101010101" pitchFamily="2" charset="-122"/>
            </a:endParaRPr>
          </a:p>
          <a:p>
            <a:pPr lvl="1">
              <a:lnSpc>
                <a:spcPct val="110000"/>
              </a:lnSpc>
              <a:buNone/>
            </a:pPr>
            <a:endParaRPr lang="zh-CN" altLang="en-US" dirty="0">
              <a:solidFill>
                <a:srgbClr val="FF00FF"/>
              </a:solidFill>
            </a:endParaRPr>
          </a:p>
          <a:p>
            <a:pPr lvl="2">
              <a:lnSpc>
                <a:spcPct val="110000"/>
              </a:lnSpc>
              <a:buSzPct val="85000"/>
              <a:buFont typeface="Wingdings" panose="05000000000000000000" pitchFamily="2" charset="2"/>
              <a:buChar char="n"/>
            </a:pPr>
            <a:endParaRPr lang="zh-CN" alt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ln/>
        </p:spPr>
        <p:txBody>
          <a:bodyPr vert="horz" wrap="square" lIns="91440" tIns="45720" rIns="91440" bIns="45720" anchor="ctr"/>
          <a:p>
            <a:pPr eaLnBrk="1" hangingPunct="1"/>
            <a:r>
              <a:rPr lang="zh-CN" altLang="en-US" sz="3600" dirty="0"/>
              <a:t>数据库完整性（续）</a:t>
            </a:r>
            <a:endParaRPr lang="zh-CN" altLang="en-US" sz="3600" dirty="0"/>
          </a:p>
        </p:txBody>
      </p:sp>
      <p:sp>
        <p:nvSpPr>
          <p:cNvPr id="5122" name="Rectangle 3"/>
          <p:cNvSpPr>
            <a:spLocks noGrp="1"/>
          </p:cNvSpPr>
          <p:nvPr>
            <p:ph type="body"/>
          </p:nvPr>
        </p:nvSpPr>
        <p:spPr>
          <a:xfrm>
            <a:off x="323850" y="1125538"/>
            <a:ext cx="8362950" cy="5111750"/>
          </a:xfrm>
          <a:ln/>
        </p:spPr>
        <p:txBody>
          <a:bodyPr vert="horz" wrap="square" lIns="91440" tIns="45720" rIns="91440" bIns="45720" anchor="t"/>
          <a:p>
            <a:pPr eaLnBrk="1" hangingPunct="1">
              <a:lnSpc>
                <a:spcPct val="150000"/>
              </a:lnSpc>
              <a:spcBef>
                <a:spcPct val="0"/>
              </a:spcBef>
            </a:pPr>
            <a:r>
              <a:rPr lang="zh-CN" altLang="en-US" dirty="0"/>
              <a:t>数据的完整性和安全性是两个不同概念</a:t>
            </a:r>
            <a:endParaRPr lang="zh-CN" altLang="en-US" dirty="0"/>
          </a:p>
          <a:p>
            <a:pPr lvl="1" eaLnBrk="1" hangingPunct="1">
              <a:lnSpc>
                <a:spcPct val="150000"/>
              </a:lnSpc>
              <a:spcBef>
                <a:spcPct val="0"/>
              </a:spcBef>
            </a:pPr>
            <a:r>
              <a:rPr lang="zh-CN" altLang="en-US" dirty="0"/>
              <a:t>数据的完整性</a:t>
            </a:r>
            <a:endParaRPr lang="zh-CN" altLang="en-US" dirty="0"/>
          </a:p>
          <a:p>
            <a:pPr lvl="2" eaLnBrk="1" hangingPunct="1">
              <a:lnSpc>
                <a:spcPct val="150000"/>
              </a:lnSpc>
              <a:spcBef>
                <a:spcPct val="0"/>
              </a:spcBef>
              <a:buSzPct val="87000"/>
              <a:buFont typeface="Wingdings" panose="05000000000000000000" pitchFamily="2" charset="2"/>
              <a:buChar char="l"/>
            </a:pPr>
            <a:r>
              <a:rPr lang="zh-CN" altLang="en-US" sz="2200" dirty="0"/>
              <a:t>防止数据库中存在不符合语义的数据，也就是防止数据库中存在不正确的数据</a:t>
            </a:r>
            <a:endParaRPr lang="zh-CN" altLang="en-US" sz="2200" dirty="0"/>
          </a:p>
          <a:p>
            <a:pPr lvl="2" eaLnBrk="1" hangingPunct="1">
              <a:lnSpc>
                <a:spcPct val="150000"/>
              </a:lnSpc>
              <a:spcBef>
                <a:spcPct val="0"/>
              </a:spcBef>
              <a:buSzPct val="87000"/>
              <a:buFont typeface="Wingdings" panose="05000000000000000000" pitchFamily="2" charset="2"/>
              <a:buChar char="l"/>
            </a:pPr>
            <a:r>
              <a:rPr lang="zh-CN" altLang="en-US" sz="2200" dirty="0"/>
              <a:t>防范对象：不合语义的、不正确的数据</a:t>
            </a:r>
            <a:endParaRPr lang="zh-CN" altLang="en-US" sz="2200" dirty="0"/>
          </a:p>
          <a:p>
            <a:pPr lvl="1" eaLnBrk="1" hangingPunct="1">
              <a:lnSpc>
                <a:spcPct val="150000"/>
              </a:lnSpc>
              <a:spcBef>
                <a:spcPct val="0"/>
              </a:spcBef>
            </a:pPr>
            <a:r>
              <a:rPr lang="zh-CN" altLang="en-US" dirty="0"/>
              <a:t>数据的安全性</a:t>
            </a:r>
            <a:endParaRPr lang="zh-CN" altLang="en-US" dirty="0"/>
          </a:p>
          <a:p>
            <a:pPr lvl="2" eaLnBrk="1" hangingPunct="1">
              <a:lnSpc>
                <a:spcPct val="150000"/>
              </a:lnSpc>
              <a:spcBef>
                <a:spcPct val="0"/>
              </a:spcBef>
              <a:buSzPct val="87000"/>
              <a:buFont typeface="Wingdings" panose="05000000000000000000" pitchFamily="2" charset="2"/>
              <a:buChar char="l"/>
            </a:pPr>
            <a:r>
              <a:rPr lang="zh-CN" altLang="en-US" sz="2200" dirty="0"/>
              <a:t>保护数据库 防止恶意的破坏和非法的存取</a:t>
            </a:r>
            <a:endParaRPr lang="zh-CN" altLang="en-US" sz="2200" dirty="0"/>
          </a:p>
          <a:p>
            <a:pPr lvl="2" eaLnBrk="1" hangingPunct="1">
              <a:lnSpc>
                <a:spcPct val="150000"/>
              </a:lnSpc>
              <a:spcBef>
                <a:spcPct val="0"/>
              </a:spcBef>
              <a:buSzPct val="87000"/>
              <a:buFont typeface="Wingdings" panose="05000000000000000000" pitchFamily="2" charset="2"/>
              <a:buChar char="l"/>
            </a:pPr>
            <a:r>
              <a:rPr lang="zh-CN" altLang="en-US" sz="2200" dirty="0"/>
              <a:t>防范对象：非法用户和非法操作</a:t>
            </a:r>
            <a:endParaRPr lang="zh-CN" alt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2770" name="Rectangle 2"/>
          <p:cNvSpPr>
            <a:spLocks noGrp="1"/>
          </p:cNvSpPr>
          <p:nvPr>
            <p:ph type="title"/>
          </p:nvPr>
        </p:nvSpPr>
        <p:spPr>
          <a:ln/>
        </p:spPr>
        <p:txBody>
          <a:bodyPr vert="horz" wrap="square" lIns="91440" tIns="45720" rIns="91440" bIns="45720" anchor="ctr"/>
          <a:p>
            <a:pPr eaLnBrk="1" hangingPunct="1"/>
            <a:r>
              <a:rPr lang="zh-CN" altLang="en-US" sz="3600" dirty="0"/>
              <a:t>参照完整性检查和违约处理</a:t>
            </a:r>
            <a:r>
              <a:rPr lang="en-US" altLang="zh-CN" sz="3600" dirty="0"/>
              <a:t>（</a:t>
            </a:r>
            <a:r>
              <a:rPr lang="zh-CN" altLang="en-US" sz="3600" dirty="0"/>
              <a:t>续</a:t>
            </a:r>
            <a:r>
              <a:rPr lang="en-US" altLang="zh-CN" sz="3600" dirty="0"/>
              <a:t>）</a:t>
            </a:r>
            <a:endParaRPr lang="en-US" altLang="zh-CN" sz="3600" dirty="0"/>
          </a:p>
        </p:txBody>
      </p:sp>
      <p:sp>
        <p:nvSpPr>
          <p:cNvPr id="32771" name="Rectangle 3"/>
          <p:cNvSpPr>
            <a:spLocks noGrp="1"/>
          </p:cNvSpPr>
          <p:nvPr>
            <p:ph type="body"/>
          </p:nvPr>
        </p:nvSpPr>
        <p:spPr>
          <a:xfrm>
            <a:off x="457200" y="981075"/>
            <a:ext cx="8229600" cy="5400675"/>
          </a:xfrm>
          <a:ln/>
        </p:spPr>
        <p:txBody>
          <a:bodyPr vert="horz" wrap="square" lIns="91440" tIns="45720" rIns="91440" bIns="45720" anchor="t"/>
          <a:p>
            <a:pPr eaLnBrk="1" hangingPunct="1">
              <a:lnSpc>
                <a:spcPct val="90000"/>
              </a:lnSpc>
              <a:buNone/>
            </a:pPr>
            <a:r>
              <a:rPr lang="en-US" altLang="zh-CN" sz="2400" dirty="0"/>
              <a:t>[</a:t>
            </a:r>
            <a:r>
              <a:rPr lang="zh-CN" altLang="en-US" sz="2400" dirty="0"/>
              <a:t>例5.</a:t>
            </a:r>
            <a:r>
              <a:rPr lang="en-US" altLang="zh-CN" sz="2400" dirty="0"/>
              <a:t>4]</a:t>
            </a:r>
            <a:r>
              <a:rPr lang="zh-CN" altLang="en-US" sz="2400" dirty="0"/>
              <a:t>  显式说明参照完整性的违约处理示例</a:t>
            </a:r>
            <a:endParaRPr lang="zh-CN" altLang="en-US" sz="2400" dirty="0"/>
          </a:p>
          <a:p>
            <a:pPr eaLnBrk="1" hangingPunct="1">
              <a:lnSpc>
                <a:spcPct val="90000"/>
              </a:lnSpc>
              <a:buNone/>
            </a:pPr>
            <a:r>
              <a:rPr lang="zh-CN" altLang="en-US" sz="2000" dirty="0"/>
              <a:t>       </a:t>
            </a:r>
            <a:r>
              <a:rPr lang="en-US" altLang="zh-CN" sz="2000" dirty="0"/>
              <a:t>CREATE TABLE SC</a:t>
            </a:r>
            <a:endParaRPr lang="en-US" altLang="zh-CN" sz="2000" dirty="0"/>
          </a:p>
          <a:p>
            <a:pPr eaLnBrk="1" hangingPunct="1">
              <a:lnSpc>
                <a:spcPct val="90000"/>
              </a:lnSpc>
              <a:buNone/>
            </a:pPr>
            <a:r>
              <a:rPr lang="en-US" altLang="zh-CN" sz="2000" dirty="0"/>
              <a:t>        </a:t>
            </a:r>
            <a:r>
              <a:rPr lang="zh-CN" altLang="en-US" sz="2000" dirty="0"/>
              <a:t>(  </a:t>
            </a:r>
            <a:r>
              <a:rPr lang="en-US" altLang="zh-CN" sz="2000" dirty="0"/>
              <a:t>Sno   CHAR</a:t>
            </a:r>
            <a:r>
              <a:rPr lang="zh-CN" altLang="en-US" sz="2000" dirty="0"/>
              <a:t>(</a:t>
            </a:r>
            <a:r>
              <a:rPr lang="en-US" altLang="zh-CN" sz="2000" dirty="0"/>
              <a:t>9</a:t>
            </a:r>
            <a:r>
              <a:rPr lang="zh-CN" altLang="en-US" sz="2000" dirty="0"/>
              <a:t>)</a:t>
            </a:r>
            <a:r>
              <a:rPr lang="en-US" altLang="zh-CN" sz="2000" dirty="0"/>
              <a:t>  NOT NULL</a:t>
            </a:r>
            <a:r>
              <a:rPr lang="zh-CN" altLang="en-US" sz="2000" dirty="0"/>
              <a:t>，</a:t>
            </a:r>
            <a:endParaRPr lang="zh-CN" altLang="en-US" sz="2000" dirty="0"/>
          </a:p>
          <a:p>
            <a:pPr eaLnBrk="1" hangingPunct="1">
              <a:lnSpc>
                <a:spcPct val="90000"/>
              </a:lnSpc>
              <a:buNone/>
            </a:pPr>
            <a:r>
              <a:rPr lang="zh-CN" altLang="en-US" sz="2000" dirty="0"/>
              <a:t>           </a:t>
            </a:r>
            <a:r>
              <a:rPr lang="en-US" altLang="zh-CN" sz="2000" dirty="0"/>
              <a:t>Cno   CHAR</a:t>
            </a:r>
            <a:r>
              <a:rPr lang="zh-CN" altLang="en-US" sz="2000" dirty="0"/>
              <a:t>(</a:t>
            </a:r>
            <a:r>
              <a:rPr lang="en-US" altLang="zh-CN" sz="2000" dirty="0"/>
              <a:t>4</a:t>
            </a:r>
            <a:r>
              <a:rPr lang="zh-CN" altLang="en-US" sz="2000" dirty="0"/>
              <a:t>)</a:t>
            </a:r>
            <a:r>
              <a:rPr lang="en-US" altLang="zh-CN" sz="2000" dirty="0"/>
              <a:t>  NOT NULL</a:t>
            </a:r>
            <a:r>
              <a:rPr lang="zh-CN" altLang="en-US" sz="2000" dirty="0"/>
              <a:t>，</a:t>
            </a:r>
            <a:endParaRPr lang="zh-CN" altLang="en-US" sz="2000" dirty="0"/>
          </a:p>
          <a:p>
            <a:pPr eaLnBrk="1" hangingPunct="1">
              <a:lnSpc>
                <a:spcPct val="90000"/>
              </a:lnSpc>
              <a:buNone/>
            </a:pPr>
            <a:r>
              <a:rPr lang="zh-CN" altLang="en-US" sz="2000" dirty="0"/>
              <a:t>           </a:t>
            </a:r>
            <a:r>
              <a:rPr lang="en-US" altLang="zh-CN" sz="2000" dirty="0"/>
              <a:t>Grade  SMALLINT</a:t>
            </a:r>
            <a:r>
              <a:rPr lang="zh-CN" altLang="en-US" sz="2000" dirty="0"/>
              <a:t>,</a:t>
            </a:r>
            <a:endParaRPr lang="zh-CN" altLang="en-US" sz="2000" dirty="0"/>
          </a:p>
          <a:p>
            <a:pPr eaLnBrk="1" hangingPunct="1">
              <a:lnSpc>
                <a:spcPct val="90000"/>
              </a:lnSpc>
              <a:buNone/>
            </a:pPr>
            <a:r>
              <a:rPr lang="zh-CN" altLang="en-US" sz="2000" dirty="0"/>
              <a:t>           </a:t>
            </a:r>
            <a:r>
              <a:rPr lang="en-US" altLang="zh-CN" sz="2000" dirty="0"/>
              <a:t>PRIMARY KEY</a:t>
            </a:r>
            <a:r>
              <a:rPr lang="zh-CN" altLang="en-US" sz="2000" dirty="0"/>
              <a:t>(</a:t>
            </a:r>
            <a:r>
              <a:rPr lang="en-US" altLang="zh-CN" sz="2000" dirty="0"/>
              <a:t>Sno</a:t>
            </a:r>
            <a:r>
              <a:rPr lang="zh-CN" altLang="en-US" sz="2000" dirty="0"/>
              <a:t>,</a:t>
            </a:r>
            <a:r>
              <a:rPr lang="en-US" altLang="zh-CN" sz="2000" dirty="0"/>
              <a:t>Cno</a:t>
            </a:r>
            <a:r>
              <a:rPr lang="zh-CN" altLang="en-US" sz="2000" dirty="0"/>
              <a:t>)， 			</a:t>
            </a:r>
            <a:endParaRPr lang="zh-CN" altLang="en-US" sz="2000" dirty="0"/>
          </a:p>
          <a:p>
            <a:pPr eaLnBrk="1" hangingPunct="1">
              <a:lnSpc>
                <a:spcPct val="90000"/>
              </a:lnSpc>
              <a:buNone/>
            </a:pPr>
            <a:r>
              <a:rPr lang="zh-CN" altLang="en-US" sz="2000" dirty="0"/>
              <a:t>           </a:t>
            </a:r>
            <a:r>
              <a:rPr lang="en-US" altLang="zh-CN" sz="2000" dirty="0"/>
              <a:t>FOREIGN KEY </a:t>
            </a:r>
            <a:r>
              <a:rPr lang="zh-CN" altLang="en-US" sz="2000" dirty="0"/>
              <a:t>(</a:t>
            </a:r>
            <a:r>
              <a:rPr lang="en-US" altLang="zh-CN" sz="2000" dirty="0"/>
              <a:t>Sno</a:t>
            </a:r>
            <a:r>
              <a:rPr lang="zh-CN" altLang="en-US" sz="2000" dirty="0"/>
              <a:t>)</a:t>
            </a:r>
            <a:r>
              <a:rPr lang="en-US" altLang="zh-CN" sz="2000" dirty="0"/>
              <a:t> REFERENCES Student</a:t>
            </a:r>
            <a:r>
              <a:rPr lang="zh-CN" altLang="en-US" sz="2000" dirty="0"/>
              <a:t>(</a:t>
            </a:r>
            <a:r>
              <a:rPr lang="en-US" altLang="zh-CN" sz="2000" dirty="0"/>
              <a:t>Sno</a:t>
            </a:r>
            <a:r>
              <a:rPr lang="zh-CN" altLang="en-US" sz="2000" dirty="0"/>
              <a:t>)</a:t>
            </a:r>
            <a:r>
              <a:rPr lang="en-US" altLang="zh-CN" sz="2000" dirty="0"/>
              <a:t> </a:t>
            </a:r>
            <a:endParaRPr lang="en-US" altLang="zh-CN" sz="2000" dirty="0"/>
          </a:p>
          <a:p>
            <a:pPr eaLnBrk="1" hangingPunct="1">
              <a:lnSpc>
                <a:spcPct val="90000"/>
              </a:lnSpc>
              <a:buNone/>
            </a:pPr>
            <a:r>
              <a:rPr lang="en-US" altLang="zh-CN" sz="2000" dirty="0"/>
              <a:t>		ON DELETE CASCADE       </a:t>
            </a:r>
            <a:r>
              <a:rPr lang="en-US" altLang="zh-CN" sz="1600" dirty="0"/>
              <a:t> </a:t>
            </a:r>
            <a:r>
              <a:rPr lang="en-US" altLang="zh-CN" sz="1800" dirty="0"/>
              <a:t>/*</a:t>
            </a:r>
            <a:r>
              <a:rPr lang="zh-CN" altLang="en-US" sz="1800" dirty="0">
                <a:solidFill>
                  <a:srgbClr val="FF00FF"/>
                </a:solidFill>
              </a:rPr>
              <a:t>级联删除</a:t>
            </a:r>
            <a:r>
              <a:rPr lang="en-US" altLang="zh-CN" sz="1800" dirty="0"/>
              <a:t>SC</a:t>
            </a:r>
            <a:r>
              <a:rPr lang="zh-CN" altLang="en-US" sz="1800" dirty="0"/>
              <a:t>表中相应的元组*</a:t>
            </a:r>
            <a:r>
              <a:rPr lang="en-US" altLang="zh-CN" sz="1800" dirty="0"/>
              <a:t>/</a:t>
            </a:r>
            <a:endParaRPr lang="en-US" altLang="zh-CN" sz="1600" dirty="0"/>
          </a:p>
          <a:p>
            <a:pPr eaLnBrk="1" hangingPunct="1">
              <a:lnSpc>
                <a:spcPct val="90000"/>
              </a:lnSpc>
              <a:buNone/>
            </a:pPr>
            <a:r>
              <a:rPr lang="en-US" altLang="zh-CN" sz="2000" dirty="0"/>
              <a:t>             ON UPDATE CASCADE</a:t>
            </a:r>
            <a:r>
              <a:rPr lang="zh-CN" altLang="en-US" sz="2000" dirty="0"/>
              <a:t>,      </a:t>
            </a:r>
            <a:r>
              <a:rPr lang="en-US" altLang="zh-CN" sz="1800" dirty="0"/>
              <a:t>/*</a:t>
            </a:r>
            <a:r>
              <a:rPr lang="zh-CN" altLang="en-US" sz="1800" dirty="0">
                <a:solidFill>
                  <a:srgbClr val="FF00FF"/>
                </a:solidFill>
              </a:rPr>
              <a:t>级联更新</a:t>
            </a:r>
            <a:r>
              <a:rPr lang="en-US" altLang="zh-CN" sz="1800" dirty="0"/>
              <a:t>SC</a:t>
            </a:r>
            <a:r>
              <a:rPr lang="zh-CN" altLang="en-US" sz="1800" dirty="0"/>
              <a:t>表中相应的元组*</a:t>
            </a:r>
            <a:r>
              <a:rPr lang="en-US" altLang="zh-CN" sz="1800" dirty="0"/>
              <a:t>/</a:t>
            </a:r>
            <a:endParaRPr lang="en-US" altLang="zh-CN" sz="1800" dirty="0"/>
          </a:p>
          <a:p>
            <a:pPr eaLnBrk="1" hangingPunct="1">
              <a:lnSpc>
                <a:spcPct val="90000"/>
              </a:lnSpc>
              <a:buNone/>
            </a:pPr>
            <a:r>
              <a:rPr lang="en-US" altLang="zh-CN" sz="2000" dirty="0"/>
              <a:t>         </a:t>
            </a:r>
            <a:r>
              <a:rPr lang="zh-CN" altLang="en-US" sz="2000" dirty="0"/>
              <a:t>  </a:t>
            </a:r>
            <a:r>
              <a:rPr lang="en-US" altLang="zh-CN" sz="2000" dirty="0"/>
              <a:t>FOREIGN KEY </a:t>
            </a:r>
            <a:r>
              <a:rPr lang="zh-CN" altLang="en-US" sz="2000" dirty="0"/>
              <a:t>(</a:t>
            </a:r>
            <a:r>
              <a:rPr lang="en-US" altLang="zh-CN" sz="2000" dirty="0"/>
              <a:t>Cno</a:t>
            </a:r>
            <a:r>
              <a:rPr lang="zh-CN" altLang="en-US" sz="2000" dirty="0"/>
              <a:t>)</a:t>
            </a:r>
            <a:r>
              <a:rPr lang="en-US" altLang="zh-CN" sz="2000" dirty="0"/>
              <a:t> REFERENCES Course</a:t>
            </a:r>
            <a:r>
              <a:rPr lang="zh-CN" altLang="en-US" sz="2000" dirty="0"/>
              <a:t>(</a:t>
            </a:r>
            <a:r>
              <a:rPr lang="en-US" altLang="zh-CN" sz="2000" dirty="0"/>
              <a:t>Cno</a:t>
            </a:r>
            <a:r>
              <a:rPr lang="zh-CN" altLang="en-US" sz="2000" dirty="0"/>
              <a:t>)</a:t>
            </a:r>
            <a:r>
              <a:rPr lang="en-US" altLang="zh-CN" sz="2000" dirty="0"/>
              <a:t>	                    </a:t>
            </a:r>
            <a:endParaRPr lang="en-US" altLang="zh-CN" sz="2000" dirty="0"/>
          </a:p>
          <a:p>
            <a:pPr eaLnBrk="1" hangingPunct="1">
              <a:lnSpc>
                <a:spcPct val="90000"/>
              </a:lnSpc>
              <a:buNone/>
            </a:pPr>
            <a:r>
              <a:rPr lang="en-US" altLang="zh-CN" sz="2000" dirty="0"/>
              <a:t>             ON DELETE NO ACTION 	</a:t>
            </a:r>
            <a:endParaRPr lang="en-US" altLang="zh-CN" sz="2000" dirty="0"/>
          </a:p>
          <a:p>
            <a:pPr eaLnBrk="1" hangingPunct="1">
              <a:lnSpc>
                <a:spcPct val="90000"/>
              </a:lnSpc>
              <a:buNone/>
            </a:pPr>
            <a:r>
              <a:rPr lang="en-US" altLang="zh-CN" sz="1800" dirty="0"/>
              <a:t>                 /*</a:t>
            </a:r>
            <a:r>
              <a:rPr lang="zh-CN" altLang="en-US" sz="1800" dirty="0"/>
              <a:t>当删除</a:t>
            </a:r>
            <a:r>
              <a:rPr lang="en-US" altLang="zh-CN" sz="1800" dirty="0"/>
              <a:t>course </a:t>
            </a:r>
            <a:r>
              <a:rPr lang="zh-CN" altLang="en-US" sz="1800" dirty="0"/>
              <a:t>表中的元组造成了与</a:t>
            </a:r>
            <a:r>
              <a:rPr lang="en-US" altLang="zh-CN" sz="1800" dirty="0"/>
              <a:t>SC</a:t>
            </a:r>
            <a:r>
              <a:rPr lang="zh-CN" altLang="en-US" sz="1800" dirty="0"/>
              <a:t>表不一致时</a:t>
            </a:r>
            <a:r>
              <a:rPr lang="zh-CN" altLang="en-US" sz="1800" dirty="0">
                <a:solidFill>
                  <a:srgbClr val="FF00FF"/>
                </a:solidFill>
              </a:rPr>
              <a:t>拒绝删除</a:t>
            </a:r>
            <a:r>
              <a:rPr lang="zh-CN" altLang="en-US" sz="1800" dirty="0"/>
              <a:t>*</a:t>
            </a:r>
            <a:r>
              <a:rPr lang="en-US" altLang="zh-CN" sz="1800" dirty="0"/>
              <a:t>/</a:t>
            </a:r>
            <a:endParaRPr lang="en-US" altLang="zh-CN" sz="1800" dirty="0"/>
          </a:p>
          <a:p>
            <a:pPr eaLnBrk="1" hangingPunct="1">
              <a:lnSpc>
                <a:spcPct val="90000"/>
              </a:lnSpc>
              <a:buNone/>
            </a:pPr>
            <a:r>
              <a:rPr lang="en-US" altLang="zh-CN" sz="2000" dirty="0"/>
              <a:t>             ON UPDATE CASCADE   </a:t>
            </a:r>
            <a:endParaRPr lang="en-US" altLang="zh-CN" sz="2000" dirty="0"/>
          </a:p>
          <a:p>
            <a:pPr eaLnBrk="1" hangingPunct="1">
              <a:lnSpc>
                <a:spcPct val="90000"/>
              </a:lnSpc>
              <a:buNone/>
            </a:pPr>
            <a:r>
              <a:rPr lang="en-US" altLang="zh-CN" sz="2000" dirty="0"/>
              <a:t>      	</a:t>
            </a:r>
            <a:r>
              <a:rPr lang="en-US" altLang="zh-CN" sz="1800" dirty="0"/>
              <a:t>  /*</a:t>
            </a:r>
            <a:r>
              <a:rPr lang="zh-CN" altLang="en-US" sz="1800" dirty="0"/>
              <a:t>当更新</a:t>
            </a:r>
            <a:r>
              <a:rPr lang="en-US" altLang="zh-CN" sz="1800" dirty="0"/>
              <a:t>course</a:t>
            </a:r>
            <a:r>
              <a:rPr lang="zh-CN" altLang="en-US" sz="1800" dirty="0"/>
              <a:t>表中的</a:t>
            </a:r>
            <a:r>
              <a:rPr lang="en-US" altLang="zh-CN" sz="1800" dirty="0"/>
              <a:t>cno</a:t>
            </a:r>
            <a:r>
              <a:rPr lang="zh-CN" altLang="en-US" sz="1800" dirty="0"/>
              <a:t>时，</a:t>
            </a:r>
            <a:r>
              <a:rPr lang="zh-CN" altLang="en-US" sz="1800" dirty="0">
                <a:solidFill>
                  <a:srgbClr val="FF00FF"/>
                </a:solidFill>
              </a:rPr>
              <a:t>级联更新</a:t>
            </a:r>
            <a:r>
              <a:rPr lang="en-US" altLang="zh-CN" sz="1800" dirty="0"/>
              <a:t>SC</a:t>
            </a:r>
            <a:r>
              <a:rPr lang="zh-CN" altLang="en-US" sz="1800" dirty="0"/>
              <a:t>表中相应的元组*</a:t>
            </a:r>
            <a:r>
              <a:rPr lang="en-US" altLang="zh-CN" sz="1800" dirty="0"/>
              <a:t>/</a:t>
            </a:r>
            <a:endParaRPr lang="en-US" altLang="zh-CN" sz="2000" dirty="0"/>
          </a:p>
          <a:p>
            <a:pPr eaLnBrk="1" hangingPunct="1">
              <a:lnSpc>
                <a:spcPct val="90000"/>
              </a:lnSpc>
              <a:buNone/>
            </a:pPr>
            <a:r>
              <a:rPr lang="en-US" altLang="zh-CN" sz="1600" dirty="0"/>
              <a:t>        </a:t>
            </a:r>
            <a:r>
              <a:rPr lang="zh-CN" altLang="en-US" sz="1600" dirty="0"/>
              <a:t>  </a:t>
            </a:r>
            <a:r>
              <a:rPr lang="zh-CN" altLang="en-US" sz="2000" dirty="0"/>
              <a:t> );</a:t>
            </a:r>
            <a:endParaRPr lang="zh-CN" alt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3794" name="Rectangle 2"/>
          <p:cNvSpPr>
            <a:spLocks noGrp="1"/>
          </p:cNvSpPr>
          <p:nvPr>
            <p:ph type="title"/>
          </p:nvPr>
        </p:nvSpPr>
        <p:spPr>
          <a:ln/>
        </p:spPr>
        <p:txBody>
          <a:bodyPr vert="horz" wrap="square" lIns="91440" tIns="45720" rIns="91440" bIns="45720" anchor="ctr"/>
          <a:p>
            <a:pPr eaLnBrk="1" hangingPunct="1"/>
            <a:r>
              <a:rPr lang="zh-CN" altLang="en-US" sz="3600" dirty="0"/>
              <a:t>第五章 数据库完整性</a:t>
            </a:r>
            <a:endParaRPr lang="zh-CN" altLang="en-US" sz="3600" dirty="0"/>
          </a:p>
        </p:txBody>
      </p:sp>
      <p:sp>
        <p:nvSpPr>
          <p:cNvPr id="33795" name="Rectangle 3"/>
          <p:cNvSpPr>
            <a:spLocks noGrp="1"/>
          </p:cNvSpPr>
          <p:nvPr>
            <p:ph type="body"/>
          </p:nvPr>
        </p:nvSpPr>
        <p:spPr>
          <a:xfrm>
            <a:off x="755650" y="1196975"/>
            <a:ext cx="7786688" cy="4495800"/>
          </a:xfrm>
          <a:ln/>
        </p:spPr>
        <p:txBody>
          <a:bodyPr vert="horz" wrap="square" lIns="91440" tIns="45720" rIns="91440" bIns="45720" anchor="t"/>
          <a:p>
            <a:pPr eaLnBrk="1" hangingPunct="1">
              <a:lnSpc>
                <a:spcPct val="130000"/>
              </a:lnSpc>
              <a:buNone/>
            </a:pPr>
            <a:r>
              <a:rPr lang="en-US" altLang="zh-CN" dirty="0"/>
              <a:t>5.1  </a:t>
            </a:r>
            <a:r>
              <a:rPr lang="zh-CN" altLang="en-US" dirty="0"/>
              <a:t>实体完整性</a:t>
            </a:r>
            <a:endParaRPr lang="zh-CN" altLang="en-US" dirty="0"/>
          </a:p>
          <a:p>
            <a:pPr eaLnBrk="1" hangingPunct="1">
              <a:lnSpc>
                <a:spcPct val="130000"/>
              </a:lnSpc>
              <a:buNone/>
            </a:pPr>
            <a:r>
              <a:rPr lang="en-US" altLang="zh-CN" dirty="0"/>
              <a:t>5.2  </a:t>
            </a:r>
            <a:r>
              <a:rPr lang="zh-CN" altLang="en-US" dirty="0"/>
              <a:t>参照完整性</a:t>
            </a:r>
            <a:endParaRPr lang="zh-CN" altLang="en-US" dirty="0"/>
          </a:p>
          <a:p>
            <a:pPr eaLnBrk="1" hangingPunct="1">
              <a:lnSpc>
                <a:spcPct val="130000"/>
              </a:lnSpc>
              <a:buNone/>
            </a:pPr>
            <a:r>
              <a:rPr lang="en-US" altLang="zh-CN" dirty="0">
                <a:solidFill>
                  <a:srgbClr val="0066FF"/>
                </a:solidFill>
              </a:rPr>
              <a:t>5.3  </a:t>
            </a:r>
            <a:r>
              <a:rPr lang="zh-CN" altLang="en-US" dirty="0">
                <a:solidFill>
                  <a:srgbClr val="0066FF"/>
                </a:solidFill>
              </a:rPr>
              <a:t>用户定义的完整性</a:t>
            </a:r>
            <a:endParaRPr lang="zh-CN" altLang="en-US" dirty="0">
              <a:solidFill>
                <a:srgbClr val="0066FF"/>
              </a:solidFill>
            </a:endParaRPr>
          </a:p>
          <a:p>
            <a:pPr eaLnBrk="1" hangingPunct="1">
              <a:lnSpc>
                <a:spcPct val="130000"/>
              </a:lnSpc>
              <a:buNone/>
            </a:pPr>
            <a:r>
              <a:rPr lang="en-US" altLang="zh-CN" dirty="0"/>
              <a:t>5.4  </a:t>
            </a:r>
            <a:r>
              <a:rPr lang="zh-CN" altLang="en-US" dirty="0"/>
              <a:t>完整性约束命名字句</a:t>
            </a:r>
            <a:endParaRPr lang="zh-CN" altLang="en-US" dirty="0"/>
          </a:p>
          <a:p>
            <a:pPr eaLnBrk="1" hangingPunct="1">
              <a:lnSpc>
                <a:spcPct val="130000"/>
              </a:lnSpc>
              <a:buNone/>
            </a:pPr>
            <a:r>
              <a:rPr lang="zh-CN" altLang="en-US" dirty="0"/>
              <a:t>*</a:t>
            </a:r>
            <a:r>
              <a:rPr lang="en-US" altLang="zh-CN" dirty="0"/>
              <a:t>5.5  </a:t>
            </a:r>
            <a:r>
              <a:rPr lang="zh-CN" altLang="en-US" dirty="0"/>
              <a:t>域中的完整性限制</a:t>
            </a:r>
            <a:endParaRPr lang="zh-CN" altLang="en-US" dirty="0"/>
          </a:p>
          <a:p>
            <a:pPr eaLnBrk="1" hangingPunct="1">
              <a:lnSpc>
                <a:spcPct val="130000"/>
              </a:lnSpc>
              <a:buNone/>
            </a:pPr>
            <a:r>
              <a:rPr lang="en-US" altLang="zh-CN" dirty="0"/>
              <a:t>5.6  </a:t>
            </a:r>
            <a:r>
              <a:rPr lang="zh-CN" altLang="en-US" dirty="0"/>
              <a:t>断言</a:t>
            </a:r>
            <a:endParaRPr lang="en-US" altLang="zh-CN" sz="3200" dirty="0"/>
          </a:p>
          <a:p>
            <a:pPr eaLnBrk="1" hangingPunct="1">
              <a:lnSpc>
                <a:spcPct val="130000"/>
              </a:lnSpc>
              <a:buNone/>
            </a:pPr>
            <a:r>
              <a:rPr lang="en-US" altLang="zh-CN" dirty="0"/>
              <a:t>5.7  </a:t>
            </a:r>
            <a:r>
              <a:rPr lang="zh-CN" altLang="en-US" dirty="0"/>
              <a:t>触发器</a:t>
            </a:r>
            <a:endParaRPr lang="zh-CN" altLang="en-US" dirty="0"/>
          </a:p>
          <a:p>
            <a:pPr eaLnBrk="1" hangingPunct="1">
              <a:lnSpc>
                <a:spcPct val="130000"/>
              </a:lnSpc>
              <a:buNone/>
            </a:pPr>
            <a:r>
              <a:rPr lang="en-US" altLang="zh-CN" dirty="0"/>
              <a:t>5.8  </a:t>
            </a:r>
            <a:r>
              <a:rPr lang="zh-CN" altLang="en-US" dirty="0"/>
              <a:t>小结</a:t>
            </a:r>
            <a:endParaRPr lang="zh-CN" altLang="en-US" dirty="0"/>
          </a:p>
          <a:p>
            <a:pPr eaLnBrk="1" hangingPunct="1"/>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4818" name="Rectangle 2"/>
          <p:cNvSpPr>
            <a:spLocks noGrp="1"/>
          </p:cNvSpPr>
          <p:nvPr>
            <p:ph type="title"/>
          </p:nvPr>
        </p:nvSpPr>
        <p:spPr>
          <a:ln/>
        </p:spPr>
        <p:txBody>
          <a:bodyPr vert="horz" wrap="square" lIns="91440" tIns="45720" rIns="91440" bIns="45720" anchor="ctr"/>
          <a:p>
            <a:pPr eaLnBrk="1" hangingPunct="1"/>
            <a:r>
              <a:rPr lang="en-US" altLang="zh-CN" sz="3600" dirty="0"/>
              <a:t>5.3  </a:t>
            </a:r>
            <a:r>
              <a:rPr lang="zh-CN" altLang="en-US" sz="3600" dirty="0"/>
              <a:t>用户定义的完整性</a:t>
            </a:r>
            <a:endParaRPr lang="zh-CN" altLang="en-US" sz="3600" dirty="0"/>
          </a:p>
        </p:txBody>
      </p:sp>
      <p:sp>
        <p:nvSpPr>
          <p:cNvPr id="34819" name="Rectangle 3"/>
          <p:cNvSpPr>
            <a:spLocks noGrp="1"/>
          </p:cNvSpPr>
          <p:nvPr>
            <p:ph type="body"/>
          </p:nvPr>
        </p:nvSpPr>
        <p:spPr>
          <a:ln/>
        </p:spPr>
        <p:txBody>
          <a:bodyPr vert="horz" wrap="square" lIns="91440" tIns="45720" rIns="91440" bIns="45720" anchor="t"/>
          <a:p>
            <a:pPr eaLnBrk="1" hangingPunct="1">
              <a:lnSpc>
                <a:spcPct val="170000"/>
              </a:lnSpc>
            </a:pPr>
            <a:r>
              <a:rPr lang="zh-CN" altLang="en-US" dirty="0"/>
              <a:t>用户定义的完整性是：针对</a:t>
            </a:r>
            <a:r>
              <a:rPr lang="zh-CN" altLang="en-US" dirty="0">
                <a:solidFill>
                  <a:srgbClr val="FF00FF"/>
                </a:solidFill>
              </a:rPr>
              <a:t>某一具体应用</a:t>
            </a:r>
            <a:r>
              <a:rPr lang="zh-CN" altLang="en-US" dirty="0"/>
              <a:t>的数据必须满足的语义要求 </a:t>
            </a:r>
            <a:endParaRPr lang="zh-CN" altLang="en-US" dirty="0"/>
          </a:p>
          <a:p>
            <a:pPr eaLnBrk="1" hangingPunct="1">
              <a:lnSpc>
                <a:spcPct val="170000"/>
              </a:lnSpc>
            </a:pPr>
            <a:r>
              <a:rPr lang="zh-CN" altLang="en-US" dirty="0"/>
              <a:t>关系数据库管理系统提供了定义和检验用户定义完整性的机制，不必由应用程序承担</a:t>
            </a:r>
            <a:endParaRPr lang="zh-CN" altLang="en-US"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5842" name="Rectangle 2"/>
          <p:cNvSpPr>
            <a:spLocks noGrp="1"/>
          </p:cNvSpPr>
          <p:nvPr>
            <p:ph type="title"/>
          </p:nvPr>
        </p:nvSpPr>
        <p:spPr>
          <a:ln/>
        </p:spPr>
        <p:txBody>
          <a:bodyPr vert="horz" wrap="square" lIns="91440" tIns="45720" rIns="91440" bIns="45720" anchor="ctr"/>
          <a:p>
            <a:pPr eaLnBrk="1" hangingPunct="1"/>
            <a:r>
              <a:rPr lang="en-US" altLang="zh-CN" sz="3600" dirty="0"/>
              <a:t>5.3  </a:t>
            </a:r>
            <a:r>
              <a:rPr lang="zh-CN" altLang="en-US" sz="3600" dirty="0"/>
              <a:t>用户定义的完整性</a:t>
            </a:r>
            <a:endParaRPr lang="zh-CN" altLang="en-US" sz="3600" dirty="0"/>
          </a:p>
        </p:txBody>
      </p:sp>
      <p:sp>
        <p:nvSpPr>
          <p:cNvPr id="32772" name="Rectangle 3"/>
          <p:cNvSpPr>
            <a:spLocks noGrp="1" noChangeArrowheads="1"/>
          </p:cNvSpPr>
          <p:nvPr>
            <p:ph type="body" idx="1"/>
          </p:nvPr>
        </p:nvSpPr>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rgbClr val="00B050"/>
                </a:solidFill>
                <a:effectLst/>
                <a:uLnTx/>
                <a:uFillTx/>
                <a:latin typeface="+mn-lt"/>
                <a:ea typeface="+mn-ea"/>
                <a:cs typeface="+mn-cs"/>
              </a:rPr>
              <a:t>5.3.1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属性上的约束条件</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sz="2800" b="1" i="0" u="none" strike="noStrike" kern="0" cap="none" spc="0" normalizeH="0" baseline="0" noProof="0" dirty="0" smtClean="0">
                <a:ln>
                  <a:noFill/>
                </a:ln>
                <a:solidFill>
                  <a:schemeClr val="tx1"/>
                </a:solidFill>
                <a:effectLst/>
                <a:uLnTx/>
                <a:uFillTx/>
                <a:latin typeface="+mn-lt"/>
                <a:ea typeface="+mn-ea"/>
                <a:cs typeface="+mn-cs"/>
              </a:rPr>
              <a:t>5.3.2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元组上的约束条件 </a:t>
            </a:r>
            <a:endParaRPr kumimoji="0" lang="zh-CN" altLang="en-US" sz="2800" b="1" i="0" u="none" strike="noStrike" kern="0" cap="none" spc="0" normalizeH="0" baseline="0" noProof="0" dirty="0" smtClean="0">
              <a:ln>
                <a:noFill/>
              </a:ln>
              <a:solidFill>
                <a:srgbClr val="3333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v"/>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6866"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属性上约束条件的定义</a:t>
            </a:r>
            <a:endParaRPr lang="zh-CN" altLang="en-US" sz="3600" dirty="0"/>
          </a:p>
        </p:txBody>
      </p:sp>
      <p:sp>
        <p:nvSpPr>
          <p:cNvPr id="36867" name="Rectangle 3"/>
          <p:cNvSpPr>
            <a:spLocks noGrp="1"/>
          </p:cNvSpPr>
          <p:nvPr>
            <p:ph type="body"/>
          </p:nvPr>
        </p:nvSpPr>
        <p:spPr>
          <a:ln/>
        </p:spPr>
        <p:txBody>
          <a:bodyPr vert="horz" wrap="square" lIns="91440" tIns="45720" rIns="91440" bIns="45720" anchor="t"/>
          <a:p>
            <a:pPr eaLnBrk="1" hangingPunct="1">
              <a:lnSpc>
                <a:spcPct val="150000"/>
              </a:lnSpc>
            </a:pPr>
            <a:r>
              <a:rPr lang="en-US" altLang="zh-CN" dirty="0"/>
              <a:t>CREATE TABLE</a:t>
            </a:r>
            <a:r>
              <a:rPr lang="zh-CN" altLang="en-US" dirty="0"/>
              <a:t>时</a:t>
            </a:r>
            <a:r>
              <a:rPr lang="zh-CN" altLang="en-US" dirty="0">
                <a:solidFill>
                  <a:srgbClr val="FF00FF"/>
                </a:solidFill>
              </a:rPr>
              <a:t>定义属性上的约束条件</a:t>
            </a:r>
            <a:endParaRPr lang="zh-CN" altLang="en-US" dirty="0"/>
          </a:p>
          <a:p>
            <a:pPr lvl="1" eaLnBrk="1" hangingPunct="1">
              <a:lnSpc>
                <a:spcPct val="150000"/>
              </a:lnSpc>
            </a:pPr>
            <a:r>
              <a:rPr lang="zh-CN" altLang="en-US" dirty="0"/>
              <a:t>列值非空（</a:t>
            </a:r>
            <a:r>
              <a:rPr lang="en-US" altLang="zh-CN" dirty="0"/>
              <a:t>NOT NULL</a:t>
            </a:r>
            <a:r>
              <a:rPr lang="zh-CN" altLang="en-US" dirty="0"/>
              <a:t>）</a:t>
            </a:r>
            <a:endParaRPr lang="zh-CN" altLang="en-US" dirty="0"/>
          </a:p>
          <a:p>
            <a:pPr lvl="1" eaLnBrk="1" hangingPunct="1">
              <a:lnSpc>
                <a:spcPct val="150000"/>
              </a:lnSpc>
            </a:pPr>
            <a:r>
              <a:rPr lang="zh-CN" altLang="en-US" dirty="0"/>
              <a:t>列值唯一（</a:t>
            </a:r>
            <a:r>
              <a:rPr lang="en-US" altLang="zh-CN" dirty="0"/>
              <a:t>UNIQUE</a:t>
            </a:r>
            <a:r>
              <a:rPr lang="zh-CN" altLang="en-US" dirty="0"/>
              <a:t>）</a:t>
            </a:r>
            <a:endParaRPr lang="zh-CN" altLang="en-US" dirty="0"/>
          </a:p>
          <a:p>
            <a:pPr lvl="1" eaLnBrk="1" hangingPunct="1">
              <a:lnSpc>
                <a:spcPct val="150000"/>
              </a:lnSpc>
            </a:pPr>
            <a:r>
              <a:rPr lang="zh-CN" altLang="en-US" dirty="0"/>
              <a:t>检查列值是否满足一个条件表达式（</a:t>
            </a:r>
            <a:r>
              <a:rPr lang="en-US" altLang="zh-CN" dirty="0"/>
              <a:t>CHECK</a:t>
            </a:r>
            <a:r>
              <a:rPr lang="zh-CN" altLang="en-US" dirty="0"/>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7890" name="Rectangle 2"/>
          <p:cNvSpPr>
            <a:spLocks noGrp="1"/>
          </p:cNvSpPr>
          <p:nvPr>
            <p:ph type="title"/>
          </p:nvPr>
        </p:nvSpPr>
        <p:spPr>
          <a:ln/>
        </p:spPr>
        <p:txBody>
          <a:bodyPr vert="horz" wrap="square" lIns="91440" tIns="45720" rIns="91440" bIns="45720" anchor="ctr"/>
          <a:p>
            <a:pPr eaLnBrk="1" hangingPunct="1"/>
            <a:r>
              <a:rPr lang="zh-CN" altLang="en-US" sz="3600" dirty="0"/>
              <a:t>属性上约束条件的定义</a:t>
            </a:r>
            <a:r>
              <a:rPr lang="en-US" altLang="zh-CN" sz="3600" dirty="0"/>
              <a:t>（</a:t>
            </a:r>
            <a:r>
              <a:rPr lang="zh-CN" altLang="en-US" sz="3600" dirty="0"/>
              <a:t>续</a:t>
            </a:r>
            <a:r>
              <a:rPr lang="en-US" altLang="zh-CN" sz="3600" dirty="0"/>
              <a:t>）</a:t>
            </a:r>
            <a:endParaRPr lang="en-US" altLang="zh-CN" sz="3600" dirty="0"/>
          </a:p>
        </p:txBody>
      </p:sp>
      <p:sp>
        <p:nvSpPr>
          <p:cNvPr id="37891" name="Rectangle 3"/>
          <p:cNvSpPr>
            <a:spLocks noGrp="1"/>
          </p:cNvSpPr>
          <p:nvPr>
            <p:ph type="body"/>
          </p:nvPr>
        </p:nvSpPr>
        <p:spPr>
          <a:xfrm>
            <a:off x="457200" y="1125538"/>
            <a:ext cx="8229600" cy="4854575"/>
          </a:xfrm>
          <a:ln/>
        </p:spPr>
        <p:txBody>
          <a:bodyPr vert="horz" wrap="square" lIns="91440" tIns="45720" rIns="91440" bIns="45720" anchor="t"/>
          <a:p>
            <a:pPr eaLnBrk="1" hangingPunct="1">
              <a:buNone/>
            </a:pPr>
            <a:r>
              <a:rPr lang="en-US" altLang="zh-CN" dirty="0"/>
              <a:t>（1）</a:t>
            </a:r>
            <a:r>
              <a:rPr lang="zh-CN" altLang="en-US" dirty="0"/>
              <a:t>不允许取空值 </a:t>
            </a:r>
            <a:endParaRPr lang="zh-CN" altLang="en-US" dirty="0"/>
          </a:p>
          <a:p>
            <a:pPr eaLnBrk="1" hangingPunct="1">
              <a:lnSpc>
                <a:spcPct val="150000"/>
              </a:lnSpc>
              <a:buNone/>
            </a:pPr>
            <a:r>
              <a:rPr lang="en-US" altLang="zh-CN" sz="2400" dirty="0"/>
              <a:t>  [</a:t>
            </a:r>
            <a:r>
              <a:rPr lang="zh-CN" altLang="en-US" sz="2400" dirty="0"/>
              <a:t>例5.</a:t>
            </a:r>
            <a:r>
              <a:rPr lang="en-US" altLang="zh-CN" sz="2400" dirty="0"/>
              <a:t>5]</a:t>
            </a:r>
            <a:r>
              <a:rPr lang="zh-CN" altLang="en-US" sz="2400" dirty="0"/>
              <a:t>  在定义</a:t>
            </a:r>
            <a:r>
              <a:rPr lang="en-US" altLang="zh-CN" sz="2400" dirty="0"/>
              <a:t>SC</a:t>
            </a:r>
            <a:r>
              <a:rPr lang="zh-CN" altLang="en-US" sz="2400" dirty="0"/>
              <a:t>表时，说明</a:t>
            </a:r>
            <a:r>
              <a:rPr lang="en-US" altLang="zh-CN" sz="2400" dirty="0"/>
              <a:t>Sno</a:t>
            </a:r>
            <a:r>
              <a:rPr lang="zh-CN" altLang="en-US" sz="2400" dirty="0"/>
              <a:t>、</a:t>
            </a:r>
            <a:r>
              <a:rPr lang="en-US" altLang="zh-CN" sz="2400" dirty="0"/>
              <a:t>Cno</a:t>
            </a:r>
            <a:r>
              <a:rPr lang="zh-CN" altLang="en-US" sz="2400" dirty="0"/>
              <a:t>、</a:t>
            </a:r>
            <a:r>
              <a:rPr lang="en-US" altLang="zh-CN" sz="2400" dirty="0"/>
              <a:t>Grade</a:t>
            </a:r>
            <a:r>
              <a:rPr lang="zh-CN" altLang="en-US" sz="2400" dirty="0"/>
              <a:t>属性不允许取空值。</a:t>
            </a:r>
            <a:endParaRPr lang="zh-CN" altLang="en-US" sz="2400" dirty="0"/>
          </a:p>
          <a:p>
            <a:pPr eaLnBrk="1" hangingPunct="1">
              <a:buNone/>
            </a:pPr>
            <a:r>
              <a:rPr lang="zh-CN" altLang="en-US" sz="2200" dirty="0"/>
              <a:t>        </a:t>
            </a:r>
            <a:r>
              <a:rPr lang="en-US" altLang="zh-CN" sz="2200" dirty="0"/>
              <a:t>CREATE TABLE SC</a:t>
            </a:r>
            <a:endParaRPr lang="en-US" altLang="zh-CN" sz="2200" dirty="0"/>
          </a:p>
          <a:p>
            <a:pPr eaLnBrk="1" hangingPunct="1">
              <a:buNone/>
            </a:pPr>
            <a:r>
              <a:rPr lang="en-US" altLang="zh-CN" sz="2200" dirty="0"/>
              <a:t>        </a:t>
            </a:r>
            <a:r>
              <a:rPr lang="zh-CN" altLang="en-US" sz="2200" dirty="0"/>
              <a:t>(  </a:t>
            </a:r>
            <a:r>
              <a:rPr lang="en-US" altLang="zh-CN" sz="2200" dirty="0"/>
              <a:t>Sno CHAR</a:t>
            </a:r>
            <a:r>
              <a:rPr lang="zh-CN" altLang="en-US" sz="2200" dirty="0"/>
              <a:t>(</a:t>
            </a:r>
            <a:r>
              <a:rPr lang="en-US" altLang="zh-CN" sz="2200" dirty="0"/>
              <a:t>9</a:t>
            </a:r>
            <a:r>
              <a:rPr lang="zh-CN" altLang="en-US" sz="2200" dirty="0"/>
              <a:t>)</a:t>
            </a:r>
            <a:r>
              <a:rPr lang="en-US" altLang="zh-CN" sz="2200" dirty="0"/>
              <a:t>  </a:t>
            </a:r>
            <a:r>
              <a:rPr lang="en-US" altLang="zh-CN" sz="2200" dirty="0">
                <a:solidFill>
                  <a:srgbClr val="FF00FF"/>
                </a:solidFill>
              </a:rPr>
              <a:t>NOT NULL</a:t>
            </a:r>
            <a:r>
              <a:rPr lang="zh-CN" altLang="en-US" sz="2200" dirty="0"/>
              <a:t>,	</a:t>
            </a:r>
            <a:endParaRPr lang="zh-CN" altLang="en-US" sz="2200" dirty="0"/>
          </a:p>
          <a:p>
            <a:pPr eaLnBrk="1" hangingPunct="1">
              <a:buNone/>
            </a:pPr>
            <a:r>
              <a:rPr lang="zh-CN" altLang="en-US" sz="2200" dirty="0"/>
              <a:t>           </a:t>
            </a:r>
            <a:r>
              <a:rPr lang="en-US" altLang="zh-CN" sz="2200" dirty="0"/>
              <a:t>Cno CHAR</a:t>
            </a:r>
            <a:r>
              <a:rPr lang="zh-CN" altLang="en-US" sz="2200" dirty="0"/>
              <a:t>(</a:t>
            </a:r>
            <a:r>
              <a:rPr lang="en-US" altLang="zh-CN" sz="2200" dirty="0"/>
              <a:t>4</a:t>
            </a:r>
            <a:r>
              <a:rPr lang="zh-CN" altLang="en-US" sz="2200" dirty="0"/>
              <a:t>)</a:t>
            </a:r>
            <a:r>
              <a:rPr lang="en-US" altLang="zh-CN" sz="2200" dirty="0"/>
              <a:t>  </a:t>
            </a:r>
            <a:r>
              <a:rPr lang="en-US" altLang="zh-CN" sz="2200" dirty="0">
                <a:solidFill>
                  <a:srgbClr val="FF00FF"/>
                </a:solidFill>
              </a:rPr>
              <a:t>NOT NULL</a:t>
            </a:r>
            <a:r>
              <a:rPr lang="zh-CN" altLang="en-US" sz="2200" dirty="0"/>
              <a:t>,	</a:t>
            </a:r>
            <a:endParaRPr lang="zh-CN" altLang="en-US" sz="2200" dirty="0"/>
          </a:p>
          <a:p>
            <a:pPr eaLnBrk="1" hangingPunct="1">
              <a:buNone/>
            </a:pPr>
            <a:r>
              <a:rPr lang="zh-CN" altLang="en-US" sz="2200" dirty="0"/>
              <a:t>           </a:t>
            </a:r>
            <a:r>
              <a:rPr lang="en-US" altLang="zh-CN" sz="2200" dirty="0"/>
              <a:t>Grade  SMALLINT </a:t>
            </a:r>
            <a:r>
              <a:rPr lang="en-US" altLang="zh-CN" sz="2200" dirty="0">
                <a:solidFill>
                  <a:srgbClr val="FF00FF"/>
                </a:solidFill>
              </a:rPr>
              <a:t>NOT NULL</a:t>
            </a:r>
            <a:r>
              <a:rPr lang="zh-CN" altLang="en-US" sz="2200" dirty="0"/>
              <a:t>,	</a:t>
            </a:r>
            <a:endParaRPr lang="zh-CN" altLang="en-US" sz="2200" dirty="0"/>
          </a:p>
          <a:p>
            <a:pPr eaLnBrk="1" hangingPunct="1">
              <a:buNone/>
            </a:pPr>
            <a:r>
              <a:rPr lang="zh-CN" altLang="en-US" sz="2200" dirty="0"/>
              <a:t>           </a:t>
            </a:r>
            <a:r>
              <a:rPr lang="en-US" altLang="zh-CN" sz="2200" dirty="0"/>
              <a:t>PRIMARY KEY </a:t>
            </a:r>
            <a:r>
              <a:rPr lang="zh-CN" altLang="en-US" sz="2200" dirty="0"/>
              <a:t>(</a:t>
            </a:r>
            <a:r>
              <a:rPr lang="en-US" altLang="zh-CN" sz="2200" dirty="0"/>
              <a:t>Sno</a:t>
            </a:r>
            <a:r>
              <a:rPr lang="zh-CN" altLang="en-US" sz="2200" dirty="0"/>
              <a:t>, </a:t>
            </a:r>
            <a:r>
              <a:rPr lang="en-US" altLang="zh-CN" sz="2200" dirty="0"/>
              <a:t>Cno</a:t>
            </a:r>
            <a:r>
              <a:rPr lang="zh-CN" altLang="en-US" sz="2200" dirty="0"/>
              <a:t>),  </a:t>
            </a:r>
            <a:endParaRPr lang="zh-CN" altLang="en-US" sz="2200" dirty="0"/>
          </a:p>
          <a:p>
            <a:pPr eaLnBrk="1" hangingPunct="1">
              <a:buNone/>
            </a:pPr>
            <a:r>
              <a:rPr lang="zh-CN" altLang="en-US" sz="2000" dirty="0"/>
              <a:t>             </a:t>
            </a:r>
            <a:r>
              <a:rPr lang="en-US" altLang="zh-CN" sz="2000" dirty="0"/>
              <a:t>…</a:t>
            </a:r>
            <a:r>
              <a:rPr lang="zh-CN" altLang="en-US" sz="2000" dirty="0"/>
              <a:t> </a:t>
            </a:r>
            <a:endParaRPr lang="en-US" altLang="zh-CN" sz="2000" dirty="0"/>
          </a:p>
          <a:p>
            <a:pPr eaLnBrk="1" hangingPunct="1">
              <a:buNone/>
            </a:pPr>
            <a:r>
              <a:rPr lang="en-US" altLang="zh-CN" sz="1800" dirty="0"/>
              <a:t>           </a:t>
            </a:r>
            <a:r>
              <a:rPr lang="zh-CN" altLang="en-US" sz="1800" dirty="0"/>
              <a:t> </a:t>
            </a:r>
            <a:r>
              <a:rPr lang="en-US" altLang="zh-CN" sz="1800" dirty="0"/>
              <a:t> </a:t>
            </a:r>
            <a:r>
              <a:rPr lang="zh-CN" altLang="en-US" sz="1800" dirty="0"/>
              <a:t> </a:t>
            </a:r>
            <a:r>
              <a:rPr lang="en-US" altLang="zh-CN" sz="1800" dirty="0"/>
              <a:t>/* </a:t>
            </a:r>
            <a:r>
              <a:rPr lang="zh-CN" altLang="en-US" sz="1800" dirty="0"/>
              <a:t>如果在表级定义实体完整性，隐含了</a:t>
            </a:r>
            <a:r>
              <a:rPr lang="en-US" altLang="zh-CN" sz="1800" dirty="0"/>
              <a:t>Sno</a:t>
            </a:r>
            <a:r>
              <a:rPr lang="zh-CN" altLang="en-US" sz="1800" dirty="0"/>
              <a:t>，</a:t>
            </a:r>
            <a:r>
              <a:rPr lang="en-US" altLang="zh-CN" sz="1800" dirty="0"/>
              <a:t>Cno</a:t>
            </a:r>
            <a:r>
              <a:rPr lang="zh-CN" altLang="en-US" sz="1800" dirty="0"/>
              <a:t>不允许取空值，则在  </a:t>
            </a:r>
            <a:endParaRPr lang="en-US" altLang="zh-CN" sz="1800" dirty="0"/>
          </a:p>
          <a:p>
            <a:pPr eaLnBrk="1" hangingPunct="1">
              <a:buNone/>
            </a:pPr>
            <a:r>
              <a:rPr lang="en-US" altLang="zh-CN" sz="1800" dirty="0"/>
              <a:t>             </a:t>
            </a:r>
            <a:r>
              <a:rPr lang="zh-CN" altLang="en-US" sz="1800" dirty="0"/>
              <a:t>列级不允许取空值的定义 可以不写 * </a:t>
            </a:r>
            <a:r>
              <a:rPr lang="en-US" altLang="zh-CN" sz="1800" dirty="0"/>
              <a:t>/</a:t>
            </a:r>
            <a:endParaRPr lang="en-US" altLang="zh-CN" sz="1800" dirty="0"/>
          </a:p>
          <a:p>
            <a:pPr eaLnBrk="1" hangingPunct="1">
              <a:buNone/>
            </a:pPr>
            <a:r>
              <a:rPr lang="en-US" altLang="zh-CN" sz="2200" dirty="0"/>
              <a:t>        </a:t>
            </a:r>
            <a:r>
              <a:rPr lang="zh-CN" altLang="en-US" sz="2200" dirty="0"/>
              <a:t> ); </a:t>
            </a:r>
            <a:endParaRPr lang="zh-CN" altLang="en-US"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8914" name="Rectangle 2"/>
          <p:cNvSpPr>
            <a:spLocks noGrp="1"/>
          </p:cNvSpPr>
          <p:nvPr>
            <p:ph type="title"/>
          </p:nvPr>
        </p:nvSpPr>
        <p:spPr>
          <a:ln/>
        </p:spPr>
        <p:txBody>
          <a:bodyPr vert="horz" wrap="square" lIns="91440" tIns="45720" rIns="91440" bIns="45720" anchor="ctr"/>
          <a:p>
            <a:pPr eaLnBrk="1" hangingPunct="1"/>
            <a:r>
              <a:rPr lang="zh-CN" altLang="en-US" sz="3600" dirty="0"/>
              <a:t>属性上约束条件的定义</a:t>
            </a:r>
            <a:r>
              <a:rPr lang="en-US" altLang="zh-CN" sz="3600" dirty="0"/>
              <a:t>（</a:t>
            </a:r>
            <a:r>
              <a:rPr lang="zh-CN" altLang="en-US" sz="3600" dirty="0"/>
              <a:t>续</a:t>
            </a:r>
            <a:r>
              <a:rPr lang="en-US" altLang="zh-CN" sz="3600" dirty="0"/>
              <a:t>）</a:t>
            </a:r>
            <a:endParaRPr lang="en-US" altLang="zh-CN" sz="3600" dirty="0"/>
          </a:p>
        </p:txBody>
      </p:sp>
      <p:sp>
        <p:nvSpPr>
          <p:cNvPr id="38915" name="Rectangle 3"/>
          <p:cNvSpPr>
            <a:spLocks noGrp="1"/>
          </p:cNvSpPr>
          <p:nvPr>
            <p:ph type="body"/>
          </p:nvPr>
        </p:nvSpPr>
        <p:spPr>
          <a:ln/>
        </p:spPr>
        <p:txBody>
          <a:bodyPr vert="horz" wrap="square" lIns="91440" tIns="45720" rIns="91440" bIns="45720" anchor="t"/>
          <a:p>
            <a:pPr eaLnBrk="1" hangingPunct="1">
              <a:lnSpc>
                <a:spcPct val="90000"/>
              </a:lnSpc>
              <a:buNone/>
            </a:pPr>
            <a:r>
              <a:rPr lang="en-US" altLang="zh-CN" dirty="0"/>
              <a:t>（2）</a:t>
            </a:r>
            <a:r>
              <a:rPr lang="zh-CN" altLang="en-US" dirty="0"/>
              <a:t>列值唯一 </a:t>
            </a:r>
            <a:endParaRPr lang="en-US" altLang="zh-CN" dirty="0"/>
          </a:p>
          <a:p>
            <a:pPr eaLnBrk="1" hangingPunct="1">
              <a:lnSpc>
                <a:spcPct val="90000"/>
              </a:lnSpc>
              <a:buNone/>
            </a:pPr>
            <a:endParaRPr lang="zh-CN" altLang="en-US" sz="2400" dirty="0"/>
          </a:p>
          <a:p>
            <a:pPr eaLnBrk="1" hangingPunct="1">
              <a:lnSpc>
                <a:spcPct val="90000"/>
              </a:lnSpc>
              <a:buNone/>
            </a:pPr>
            <a:r>
              <a:rPr lang="en-US" altLang="zh-CN" sz="2400" dirty="0"/>
              <a:t>	[</a:t>
            </a:r>
            <a:r>
              <a:rPr lang="zh-CN" altLang="en-US" sz="2400" dirty="0"/>
              <a:t>例5.</a:t>
            </a:r>
            <a:r>
              <a:rPr lang="en-US" altLang="zh-CN" sz="2400" dirty="0"/>
              <a:t>6]</a:t>
            </a:r>
            <a:r>
              <a:rPr lang="zh-CN" altLang="en-US" sz="2400" dirty="0"/>
              <a:t>建立部门表</a:t>
            </a:r>
            <a:r>
              <a:rPr lang="en-US" altLang="zh-CN" sz="2400" dirty="0"/>
              <a:t>DEPT</a:t>
            </a:r>
            <a:r>
              <a:rPr lang="zh-CN" altLang="en-US" sz="2400" dirty="0"/>
              <a:t>，要求部门名称</a:t>
            </a:r>
            <a:r>
              <a:rPr lang="en-US" altLang="zh-CN" sz="2400" dirty="0"/>
              <a:t>Dname</a:t>
            </a:r>
            <a:r>
              <a:rPr lang="zh-CN" altLang="en-US" sz="2400" dirty="0"/>
              <a:t>列取值唯一，部门编号</a:t>
            </a:r>
            <a:r>
              <a:rPr lang="en-US" altLang="zh-CN" sz="2400" dirty="0"/>
              <a:t>Deptno</a:t>
            </a:r>
            <a:r>
              <a:rPr lang="zh-CN" altLang="en-US" sz="2400" dirty="0"/>
              <a:t>列为主码</a:t>
            </a:r>
            <a:endParaRPr lang="zh-CN" altLang="en-US" sz="2400" dirty="0"/>
          </a:p>
          <a:p>
            <a:pPr eaLnBrk="1" hangingPunct="1">
              <a:lnSpc>
                <a:spcPct val="120000"/>
              </a:lnSpc>
              <a:buNone/>
            </a:pPr>
            <a:r>
              <a:rPr lang="zh-CN" altLang="en-US" sz="2200" dirty="0"/>
              <a:t>    </a:t>
            </a:r>
            <a:r>
              <a:rPr lang="en-US" altLang="zh-CN" sz="2200" dirty="0"/>
              <a:t>CREATE TABLE DEPT</a:t>
            </a:r>
            <a:endParaRPr lang="en-US" altLang="zh-CN" sz="2200" dirty="0"/>
          </a:p>
          <a:p>
            <a:pPr eaLnBrk="1" hangingPunct="1">
              <a:lnSpc>
                <a:spcPct val="120000"/>
              </a:lnSpc>
              <a:buNone/>
            </a:pPr>
            <a:r>
              <a:rPr lang="en-US" altLang="zh-CN" sz="2200" dirty="0"/>
              <a:t>        </a:t>
            </a:r>
            <a:r>
              <a:rPr lang="zh-CN" altLang="en-US" sz="2200" dirty="0"/>
              <a:t>(   </a:t>
            </a:r>
            <a:r>
              <a:rPr lang="en-US" altLang="zh-CN" sz="2200" dirty="0"/>
              <a:t>Deptno  NUMERIC</a:t>
            </a:r>
            <a:r>
              <a:rPr lang="zh-CN" altLang="en-US" sz="2200" dirty="0"/>
              <a:t>(</a:t>
            </a:r>
            <a:r>
              <a:rPr lang="en-US" altLang="zh-CN" sz="2200" dirty="0"/>
              <a:t>2</a:t>
            </a:r>
            <a:r>
              <a:rPr lang="zh-CN" altLang="en-US" sz="2200" dirty="0"/>
              <a:t>),</a:t>
            </a:r>
            <a:endParaRPr lang="zh-CN" altLang="en-US" sz="2200" dirty="0"/>
          </a:p>
          <a:p>
            <a:pPr eaLnBrk="1" hangingPunct="1">
              <a:lnSpc>
                <a:spcPct val="120000"/>
              </a:lnSpc>
              <a:buNone/>
            </a:pPr>
            <a:r>
              <a:rPr lang="zh-CN" altLang="en-US" sz="2200" dirty="0"/>
              <a:t>            </a:t>
            </a:r>
            <a:r>
              <a:rPr lang="en-US" altLang="zh-CN" sz="2200" dirty="0"/>
              <a:t>Dname  CHAR</a:t>
            </a:r>
            <a:r>
              <a:rPr lang="zh-CN" altLang="en-US" sz="2200" dirty="0"/>
              <a:t>(</a:t>
            </a:r>
            <a:r>
              <a:rPr lang="en-US" altLang="zh-CN" sz="2200" dirty="0"/>
              <a:t>9</a:t>
            </a:r>
            <a:r>
              <a:rPr lang="zh-CN" altLang="en-US" sz="2200" dirty="0"/>
              <a:t>)</a:t>
            </a:r>
            <a:r>
              <a:rPr lang="en-US" altLang="zh-CN" sz="2200" dirty="0"/>
              <a:t>  </a:t>
            </a:r>
            <a:r>
              <a:rPr lang="en-US" altLang="zh-CN" sz="2200" dirty="0">
                <a:solidFill>
                  <a:srgbClr val="FF00FF"/>
                </a:solidFill>
              </a:rPr>
              <a:t>UNIQUE NOT NULL</a:t>
            </a:r>
            <a:r>
              <a:rPr lang="zh-CN" altLang="en-US" sz="2200" dirty="0"/>
              <a:t>，</a:t>
            </a:r>
            <a:endParaRPr lang="en-US" altLang="zh-CN" sz="2200" dirty="0"/>
          </a:p>
          <a:p>
            <a:pPr eaLnBrk="1" hangingPunct="1">
              <a:lnSpc>
                <a:spcPct val="120000"/>
              </a:lnSpc>
              <a:buNone/>
            </a:pPr>
            <a:r>
              <a:rPr lang="en-US" altLang="zh-CN" sz="2000" dirty="0"/>
              <a:t>           </a:t>
            </a:r>
            <a:r>
              <a:rPr lang="zh-CN" altLang="en-US" sz="2000" dirty="0"/>
              <a:t>   </a:t>
            </a:r>
            <a:r>
              <a:rPr lang="en-US" altLang="zh-CN" sz="2000" dirty="0"/>
              <a:t>                            /*</a:t>
            </a:r>
            <a:r>
              <a:rPr lang="zh-CN" altLang="en-US" sz="2000" dirty="0"/>
              <a:t>要求</a:t>
            </a:r>
            <a:r>
              <a:rPr lang="en-US" altLang="zh-CN" sz="2000" dirty="0"/>
              <a:t>Dname</a:t>
            </a:r>
            <a:r>
              <a:rPr lang="zh-CN" altLang="en-US" sz="2000" dirty="0"/>
              <a:t>列值唯一</a:t>
            </a:r>
            <a:r>
              <a:rPr lang="en-US" altLang="zh-CN" sz="2000" dirty="0"/>
              <a:t>,</a:t>
            </a:r>
            <a:r>
              <a:rPr lang="zh-CN" altLang="en-US" sz="2000" dirty="0"/>
              <a:t> 并且不能取空值*</a:t>
            </a:r>
            <a:r>
              <a:rPr lang="en-US" altLang="zh-CN" sz="2000" dirty="0"/>
              <a:t>/</a:t>
            </a:r>
            <a:endParaRPr lang="en-US" altLang="zh-CN" sz="2000" dirty="0"/>
          </a:p>
          <a:p>
            <a:pPr eaLnBrk="1" hangingPunct="1">
              <a:lnSpc>
                <a:spcPct val="120000"/>
              </a:lnSpc>
              <a:buNone/>
            </a:pPr>
            <a:r>
              <a:rPr lang="en-US" altLang="zh-CN" sz="2200" dirty="0"/>
              <a:t>          </a:t>
            </a:r>
            <a:r>
              <a:rPr lang="zh-CN" altLang="en-US" sz="2200" dirty="0"/>
              <a:t>  </a:t>
            </a:r>
            <a:r>
              <a:rPr lang="en-US" altLang="zh-CN" sz="2200" dirty="0"/>
              <a:t>Location  CHAR</a:t>
            </a:r>
            <a:r>
              <a:rPr lang="zh-CN" altLang="en-US" sz="2200" dirty="0"/>
              <a:t>(</a:t>
            </a:r>
            <a:r>
              <a:rPr lang="en-US" altLang="zh-CN" sz="2200" dirty="0"/>
              <a:t>10</a:t>
            </a:r>
            <a:r>
              <a:rPr lang="zh-CN" altLang="en-US" sz="2200" dirty="0"/>
              <a:t>),</a:t>
            </a:r>
            <a:endParaRPr lang="zh-CN" altLang="en-US" sz="2200" dirty="0"/>
          </a:p>
          <a:p>
            <a:pPr eaLnBrk="1" hangingPunct="1">
              <a:lnSpc>
                <a:spcPct val="120000"/>
              </a:lnSpc>
              <a:buNone/>
            </a:pPr>
            <a:r>
              <a:rPr lang="zh-CN" altLang="en-US" sz="2200" dirty="0"/>
              <a:t>            </a:t>
            </a:r>
            <a:r>
              <a:rPr lang="en-US" altLang="zh-CN" sz="2200" dirty="0"/>
              <a:t>PRIMARY KEY </a:t>
            </a:r>
            <a:r>
              <a:rPr lang="zh-CN" altLang="en-US" sz="2200" dirty="0"/>
              <a:t>(</a:t>
            </a:r>
            <a:r>
              <a:rPr lang="en-US" altLang="zh-CN" sz="2200" dirty="0"/>
              <a:t>Deptno</a:t>
            </a:r>
            <a:r>
              <a:rPr lang="zh-CN" altLang="en-US" sz="2200" dirty="0"/>
              <a:t>)</a:t>
            </a:r>
            <a:endParaRPr lang="zh-CN" altLang="en-US" sz="2200" dirty="0"/>
          </a:p>
          <a:p>
            <a:pPr eaLnBrk="1" hangingPunct="1">
              <a:lnSpc>
                <a:spcPct val="120000"/>
              </a:lnSpc>
              <a:buNone/>
            </a:pPr>
            <a:r>
              <a:rPr lang="en-US" altLang="zh-CN" sz="2200" dirty="0"/>
              <a:t>       </a:t>
            </a:r>
            <a:r>
              <a:rPr lang="zh-CN" altLang="en-US" sz="2200" dirty="0"/>
              <a:t>  );</a:t>
            </a:r>
            <a:endParaRPr lang="zh-CN" alt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9938" name="Rectangle 2"/>
          <p:cNvSpPr>
            <a:spLocks noGrp="1"/>
          </p:cNvSpPr>
          <p:nvPr>
            <p:ph type="title"/>
          </p:nvPr>
        </p:nvSpPr>
        <p:spPr>
          <a:ln/>
        </p:spPr>
        <p:txBody>
          <a:bodyPr vert="horz" wrap="square" lIns="91440" tIns="45720" rIns="91440" bIns="45720" anchor="ctr"/>
          <a:p>
            <a:pPr eaLnBrk="1" hangingPunct="1"/>
            <a:r>
              <a:rPr lang="zh-CN" altLang="en-US" sz="3600" dirty="0"/>
              <a:t>属性上约束条件的定义</a:t>
            </a:r>
            <a:r>
              <a:rPr lang="en-US" altLang="zh-CN" sz="3600" dirty="0"/>
              <a:t>（</a:t>
            </a:r>
            <a:r>
              <a:rPr lang="zh-CN" altLang="en-US" sz="3600" dirty="0"/>
              <a:t>续</a:t>
            </a:r>
            <a:r>
              <a:rPr lang="en-US" altLang="zh-CN" sz="3600" dirty="0"/>
              <a:t>）</a:t>
            </a:r>
            <a:endParaRPr lang="en-US" altLang="zh-CN" sz="3600" dirty="0"/>
          </a:p>
        </p:txBody>
      </p:sp>
      <p:sp>
        <p:nvSpPr>
          <p:cNvPr id="39939" name="Rectangle 3"/>
          <p:cNvSpPr>
            <a:spLocks noGrp="1"/>
          </p:cNvSpPr>
          <p:nvPr>
            <p:ph type="body"/>
          </p:nvPr>
        </p:nvSpPr>
        <p:spPr>
          <a:xfrm>
            <a:off x="457200" y="1212850"/>
            <a:ext cx="8229600" cy="5095875"/>
          </a:xfrm>
          <a:ln/>
        </p:spPr>
        <p:txBody>
          <a:bodyPr vert="horz" wrap="square" lIns="91440" tIns="45720" rIns="91440" bIns="45720" anchor="t"/>
          <a:p>
            <a:pPr eaLnBrk="1" hangingPunct="1">
              <a:lnSpc>
                <a:spcPct val="80000"/>
              </a:lnSpc>
              <a:buNone/>
            </a:pPr>
            <a:r>
              <a:rPr lang="en-US" altLang="zh-CN" dirty="0"/>
              <a:t>（3）</a:t>
            </a:r>
            <a:r>
              <a:rPr lang="zh-CN" altLang="en-US" dirty="0"/>
              <a:t>用</a:t>
            </a:r>
            <a:r>
              <a:rPr lang="en-US" altLang="zh-CN" dirty="0"/>
              <a:t>CHECK</a:t>
            </a:r>
            <a:r>
              <a:rPr lang="zh-CN" altLang="en-US" dirty="0"/>
              <a:t>短语指定列值应该满足的条件</a:t>
            </a:r>
            <a:endParaRPr lang="en-US" altLang="zh-CN" dirty="0"/>
          </a:p>
          <a:p>
            <a:pPr eaLnBrk="1" hangingPunct="1">
              <a:lnSpc>
                <a:spcPct val="80000"/>
              </a:lnSpc>
              <a:buNone/>
            </a:pPr>
            <a:endParaRPr lang="zh-CN" altLang="en-US" sz="2400" dirty="0"/>
          </a:p>
          <a:p>
            <a:pPr eaLnBrk="1" hangingPunct="1">
              <a:lnSpc>
                <a:spcPct val="80000"/>
              </a:lnSpc>
              <a:buNone/>
            </a:pPr>
            <a:r>
              <a:rPr lang="en-US" altLang="zh-CN" sz="2400" dirty="0"/>
              <a:t>    [</a:t>
            </a:r>
            <a:r>
              <a:rPr lang="zh-CN" altLang="en-US" sz="2400" dirty="0"/>
              <a:t>例5.</a:t>
            </a:r>
            <a:r>
              <a:rPr lang="en-US" altLang="zh-CN" sz="2400" dirty="0"/>
              <a:t>7]</a:t>
            </a:r>
            <a:r>
              <a:rPr lang="zh-CN" altLang="en-US" sz="2400" dirty="0"/>
              <a:t>  </a:t>
            </a:r>
            <a:r>
              <a:rPr lang="en-US" altLang="zh-CN" sz="2400" dirty="0"/>
              <a:t>Student</a:t>
            </a:r>
            <a:r>
              <a:rPr lang="zh-CN" altLang="en-US" sz="2400" dirty="0"/>
              <a:t>表的</a:t>
            </a:r>
            <a:r>
              <a:rPr lang="en-US" altLang="zh-CN" sz="2400" dirty="0"/>
              <a:t>Ssex</a:t>
            </a:r>
            <a:r>
              <a:rPr lang="zh-CN" altLang="en-US" sz="2400" dirty="0"/>
              <a:t>只允许取“男”或“女”。</a:t>
            </a:r>
            <a:endParaRPr lang="zh-CN" altLang="en-US" sz="2400" dirty="0"/>
          </a:p>
          <a:p>
            <a:pPr eaLnBrk="1" hangingPunct="1">
              <a:lnSpc>
                <a:spcPct val="120000"/>
              </a:lnSpc>
              <a:buNone/>
            </a:pPr>
            <a:r>
              <a:rPr lang="zh-CN" altLang="en-US" sz="2200" dirty="0"/>
              <a:t>     </a:t>
            </a:r>
            <a:r>
              <a:rPr lang="en-US" altLang="zh-CN" sz="2200" dirty="0"/>
              <a:t>CREATE TABLE Student</a:t>
            </a:r>
            <a:endParaRPr lang="en-US" altLang="zh-CN" sz="2200" dirty="0"/>
          </a:p>
          <a:p>
            <a:pPr eaLnBrk="1" hangingPunct="1">
              <a:lnSpc>
                <a:spcPct val="120000"/>
              </a:lnSpc>
              <a:buNone/>
            </a:pPr>
            <a:r>
              <a:rPr lang="en-US" altLang="zh-CN" sz="2200" dirty="0"/>
              <a:t>          </a:t>
            </a:r>
            <a:r>
              <a:rPr lang="zh-CN" altLang="en-US" sz="2200" dirty="0"/>
              <a:t>( </a:t>
            </a:r>
            <a:r>
              <a:rPr lang="en-US" altLang="zh-CN" sz="2200" dirty="0"/>
              <a:t>Sno  CHAR</a:t>
            </a:r>
            <a:r>
              <a:rPr lang="zh-CN" altLang="en-US" sz="2200" dirty="0"/>
              <a:t>(</a:t>
            </a:r>
            <a:r>
              <a:rPr lang="en-US" altLang="zh-CN" sz="2200" dirty="0"/>
              <a:t>9</a:t>
            </a:r>
            <a:r>
              <a:rPr lang="zh-CN" altLang="en-US" sz="2200" dirty="0"/>
              <a:t>)</a:t>
            </a:r>
            <a:r>
              <a:rPr lang="en-US" altLang="zh-CN" sz="2200" dirty="0"/>
              <a:t> PRIMARY KEY</a:t>
            </a:r>
            <a:r>
              <a:rPr lang="zh-CN" altLang="en-US" sz="2200" dirty="0"/>
              <a:t>,</a:t>
            </a:r>
            <a:endParaRPr lang="zh-CN" altLang="en-US" sz="2200" dirty="0"/>
          </a:p>
          <a:p>
            <a:pPr eaLnBrk="1" hangingPunct="1">
              <a:lnSpc>
                <a:spcPct val="120000"/>
              </a:lnSpc>
              <a:buNone/>
            </a:pPr>
            <a:r>
              <a:rPr lang="zh-CN" altLang="en-US" sz="2200" dirty="0"/>
              <a:t>            </a:t>
            </a:r>
            <a:r>
              <a:rPr lang="en-US" altLang="zh-CN" sz="2200" dirty="0"/>
              <a:t>Sname CHAR</a:t>
            </a:r>
            <a:r>
              <a:rPr lang="zh-CN" altLang="en-US" sz="2200" dirty="0"/>
              <a:t>(</a:t>
            </a:r>
            <a:r>
              <a:rPr lang="en-US" altLang="zh-CN" sz="2200" dirty="0"/>
              <a:t>8</a:t>
            </a:r>
            <a:r>
              <a:rPr lang="zh-CN" altLang="en-US" sz="2200" dirty="0"/>
              <a:t>)</a:t>
            </a:r>
            <a:r>
              <a:rPr lang="en-US" altLang="zh-CN" sz="2200" dirty="0"/>
              <a:t> NOT NULL</a:t>
            </a:r>
            <a:r>
              <a:rPr lang="zh-CN" altLang="en-US" sz="2200" dirty="0"/>
              <a:t>,                     </a:t>
            </a:r>
            <a:endParaRPr lang="zh-CN" altLang="en-US" sz="2200" dirty="0"/>
          </a:p>
          <a:p>
            <a:pPr eaLnBrk="1" hangingPunct="1">
              <a:lnSpc>
                <a:spcPct val="120000"/>
              </a:lnSpc>
              <a:buNone/>
            </a:pPr>
            <a:r>
              <a:rPr lang="zh-CN" altLang="en-US" sz="2200" dirty="0"/>
              <a:t>            </a:t>
            </a:r>
            <a:r>
              <a:rPr lang="en-US" altLang="zh-CN" sz="2200" dirty="0"/>
              <a:t>Ssex  CHAR</a:t>
            </a:r>
            <a:r>
              <a:rPr lang="zh-CN" altLang="en-US" sz="2200" dirty="0"/>
              <a:t>(</a:t>
            </a:r>
            <a:r>
              <a:rPr lang="en-US" altLang="zh-CN" sz="2200" dirty="0"/>
              <a:t>2</a:t>
            </a:r>
            <a:r>
              <a:rPr lang="zh-CN" altLang="en-US" sz="2200" dirty="0"/>
              <a:t>)</a:t>
            </a:r>
            <a:r>
              <a:rPr lang="en-US" altLang="zh-CN" sz="2200" dirty="0"/>
              <a:t>  </a:t>
            </a:r>
            <a:r>
              <a:rPr lang="en-US" altLang="zh-CN" sz="2200" dirty="0">
                <a:solidFill>
                  <a:srgbClr val="FF00FF"/>
                </a:solidFill>
              </a:rPr>
              <a:t>CHECK （Ssex IN （‘</a:t>
            </a:r>
            <a:r>
              <a:rPr lang="zh-CN" altLang="en-US" sz="2200" dirty="0">
                <a:solidFill>
                  <a:srgbClr val="FF00FF"/>
                </a:solidFill>
              </a:rPr>
              <a:t>男</a:t>
            </a:r>
            <a:r>
              <a:rPr lang="en-US" altLang="zh-CN" sz="2200" dirty="0">
                <a:solidFill>
                  <a:srgbClr val="FF00FF"/>
                </a:solidFill>
              </a:rPr>
              <a:t>’,’</a:t>
            </a:r>
            <a:r>
              <a:rPr lang="zh-CN" altLang="en-US" sz="2200" dirty="0">
                <a:solidFill>
                  <a:srgbClr val="FF00FF"/>
                </a:solidFill>
              </a:rPr>
              <a:t>女</a:t>
            </a:r>
            <a:r>
              <a:rPr lang="en-US" altLang="zh-CN" sz="2200" dirty="0">
                <a:solidFill>
                  <a:srgbClr val="FF00FF"/>
                </a:solidFill>
              </a:rPr>
              <a:t>’））</a:t>
            </a:r>
            <a:r>
              <a:rPr lang="zh-CN" altLang="en-US" sz="2200" dirty="0"/>
              <a:t>，           </a:t>
            </a:r>
            <a:endParaRPr lang="zh-CN" altLang="en-US" sz="2200" dirty="0"/>
          </a:p>
          <a:p>
            <a:pPr eaLnBrk="1" hangingPunct="1">
              <a:lnSpc>
                <a:spcPct val="120000"/>
              </a:lnSpc>
              <a:buNone/>
            </a:pPr>
            <a:r>
              <a:rPr lang="zh-CN" altLang="en-US" sz="2000" dirty="0"/>
              <a:t>                                                     </a:t>
            </a:r>
            <a:r>
              <a:rPr lang="en-US" altLang="zh-CN" sz="2000" dirty="0"/>
              <a:t>/*</a:t>
            </a:r>
            <a:r>
              <a:rPr lang="zh-CN" altLang="en-US" sz="2000" dirty="0"/>
              <a:t>性别属性</a:t>
            </a:r>
            <a:r>
              <a:rPr lang="en-US" altLang="zh-CN" sz="2000" dirty="0"/>
              <a:t>Ssex</a:t>
            </a:r>
            <a:r>
              <a:rPr lang="zh-CN" altLang="en-US" sz="2000" dirty="0"/>
              <a:t>只允许取</a:t>
            </a:r>
            <a:r>
              <a:rPr lang="en-US" altLang="zh-CN" sz="2000" dirty="0"/>
              <a:t>'</a:t>
            </a:r>
            <a:r>
              <a:rPr lang="zh-CN" altLang="en-US" sz="2000" dirty="0"/>
              <a:t>男</a:t>
            </a:r>
            <a:r>
              <a:rPr lang="en-US" altLang="zh-CN" sz="2000" dirty="0"/>
              <a:t>'</a:t>
            </a:r>
            <a:r>
              <a:rPr lang="zh-CN" altLang="en-US" sz="2000" dirty="0"/>
              <a:t>或</a:t>
            </a:r>
            <a:r>
              <a:rPr lang="en-US" altLang="zh-CN" sz="2000" dirty="0"/>
              <a:t>'</a:t>
            </a:r>
            <a:r>
              <a:rPr lang="zh-CN" altLang="en-US" sz="2000" dirty="0"/>
              <a:t>女</a:t>
            </a:r>
            <a:r>
              <a:rPr lang="en-US" altLang="zh-CN" sz="2000" dirty="0"/>
              <a:t>' */</a:t>
            </a:r>
            <a:endParaRPr lang="en-US" altLang="zh-CN" sz="2000" dirty="0"/>
          </a:p>
          <a:p>
            <a:pPr eaLnBrk="1" hangingPunct="1">
              <a:lnSpc>
                <a:spcPct val="120000"/>
              </a:lnSpc>
              <a:buNone/>
            </a:pPr>
            <a:r>
              <a:rPr lang="en-US" altLang="zh-CN" sz="2200" dirty="0"/>
              <a:t>          </a:t>
            </a:r>
            <a:r>
              <a:rPr lang="zh-CN" altLang="en-US" sz="2200" dirty="0"/>
              <a:t>  </a:t>
            </a:r>
            <a:r>
              <a:rPr lang="en-US" altLang="zh-CN" sz="2200" dirty="0"/>
              <a:t>Sage  SMALLINT</a:t>
            </a:r>
            <a:r>
              <a:rPr lang="zh-CN" altLang="en-US" sz="2200" dirty="0"/>
              <a:t>,</a:t>
            </a:r>
            <a:endParaRPr lang="zh-CN" altLang="en-US" sz="2200" dirty="0"/>
          </a:p>
          <a:p>
            <a:pPr eaLnBrk="1" hangingPunct="1">
              <a:lnSpc>
                <a:spcPct val="120000"/>
              </a:lnSpc>
              <a:buNone/>
            </a:pPr>
            <a:r>
              <a:rPr lang="zh-CN" altLang="en-US" sz="2200" dirty="0"/>
              <a:t>            </a:t>
            </a:r>
            <a:r>
              <a:rPr lang="en-US" altLang="zh-CN" sz="2200" dirty="0"/>
              <a:t>Sdept  CHAR</a:t>
            </a:r>
            <a:r>
              <a:rPr lang="zh-CN" altLang="en-US" sz="2200" dirty="0"/>
              <a:t>(</a:t>
            </a:r>
            <a:r>
              <a:rPr lang="en-US" altLang="zh-CN" sz="2200" dirty="0"/>
              <a:t>20</a:t>
            </a:r>
            <a:r>
              <a:rPr lang="zh-CN" altLang="en-US" sz="2200" dirty="0"/>
              <a:t>)</a:t>
            </a:r>
            <a:endParaRPr lang="zh-CN" altLang="en-US" sz="2200" dirty="0"/>
          </a:p>
          <a:p>
            <a:pPr eaLnBrk="1" hangingPunct="1">
              <a:lnSpc>
                <a:spcPct val="120000"/>
              </a:lnSpc>
              <a:buNone/>
            </a:pPr>
            <a:r>
              <a:rPr lang="en-US" altLang="zh-CN" sz="2200" dirty="0"/>
              <a:t>        </a:t>
            </a:r>
            <a:r>
              <a:rPr lang="zh-CN" altLang="en-US" sz="2200" dirty="0"/>
              <a:t>  )</a:t>
            </a:r>
            <a:r>
              <a:rPr lang="en-US" altLang="zh-CN" sz="2200" dirty="0"/>
              <a:t>;</a:t>
            </a:r>
            <a:endParaRPr lang="en-US" altLang="zh-CN"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0962" name="Rectangle 2"/>
          <p:cNvSpPr txBox="1"/>
          <p:nvPr/>
        </p:nvSpPr>
        <p:spPr>
          <a:xfrm>
            <a:off x="457200" y="-28575"/>
            <a:ext cx="8229600" cy="1127125"/>
          </a:xfrm>
          <a:prstGeom prst="rect">
            <a:avLst/>
          </a:prstGeom>
          <a:noFill/>
          <a:ln w="9525">
            <a:noFill/>
          </a:ln>
        </p:spPr>
        <p:txBody>
          <a:bodyPr anchor="ctr"/>
          <a:p>
            <a:pPr algn="ctr"/>
            <a:r>
              <a:rPr lang="zh-CN" altLang="en-US" sz="3600" b="1" dirty="0">
                <a:solidFill>
                  <a:schemeClr val="bg1"/>
                </a:solidFill>
                <a:latin typeface="Arial" panose="020B0604020202020204" pitchFamily="34" charset="0"/>
                <a:ea typeface="宋体" panose="02010600030101010101" pitchFamily="2" charset="-122"/>
              </a:rPr>
              <a:t>属性上约束条件的定义</a:t>
            </a:r>
            <a:r>
              <a:rPr lang="en-US" altLang="zh-CN" sz="3600" b="1" dirty="0">
                <a:solidFill>
                  <a:schemeClr val="bg1"/>
                </a:solidFill>
                <a:latin typeface="Arial" panose="020B0604020202020204" pitchFamily="34" charset="0"/>
                <a:ea typeface="宋体" panose="02010600030101010101" pitchFamily="2" charset="-122"/>
              </a:rPr>
              <a:t>（</a:t>
            </a:r>
            <a:r>
              <a:rPr lang="zh-CN" altLang="en-US" sz="3600" b="1" dirty="0">
                <a:solidFill>
                  <a:schemeClr val="bg1"/>
                </a:solidFill>
                <a:latin typeface="Arial" panose="020B0604020202020204" pitchFamily="34" charset="0"/>
                <a:ea typeface="宋体" panose="02010600030101010101" pitchFamily="2" charset="-122"/>
              </a:rPr>
              <a:t>续</a:t>
            </a:r>
            <a:r>
              <a:rPr lang="en-US" altLang="zh-CN" sz="3600" b="1" dirty="0">
                <a:solidFill>
                  <a:schemeClr val="bg1"/>
                </a:solidFill>
                <a:latin typeface="Arial" panose="020B0604020202020204" pitchFamily="34" charset="0"/>
                <a:ea typeface="宋体" panose="02010600030101010101" pitchFamily="2" charset="-122"/>
              </a:rPr>
              <a:t>）</a:t>
            </a:r>
            <a:endParaRPr lang="en-US" altLang="zh-CN" sz="3600" b="1" dirty="0">
              <a:solidFill>
                <a:schemeClr val="bg1"/>
              </a:solidFill>
              <a:latin typeface="Arial" panose="020B0604020202020204" pitchFamily="34" charset="0"/>
              <a:ea typeface="宋体" panose="02010600030101010101" pitchFamily="2" charset="-122"/>
            </a:endParaRPr>
          </a:p>
        </p:txBody>
      </p:sp>
      <p:sp>
        <p:nvSpPr>
          <p:cNvPr id="40963" name="Rectangle 3"/>
          <p:cNvSpPr txBox="1"/>
          <p:nvPr/>
        </p:nvSpPr>
        <p:spPr>
          <a:xfrm>
            <a:off x="323850" y="1339850"/>
            <a:ext cx="9001125" cy="4854575"/>
          </a:xfrm>
          <a:prstGeom prst="rect">
            <a:avLst/>
          </a:prstGeom>
          <a:noFill/>
          <a:ln w="9525">
            <a:noFill/>
          </a:ln>
        </p:spPr>
        <p:txBody>
          <a:bodyPr anchor="t"/>
          <a:p>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例</a:t>
            </a:r>
            <a:r>
              <a:rPr lang="en-US" altLang="zh-CN" sz="2400" b="1" dirty="0">
                <a:latin typeface="Arial" panose="020B0604020202020204" pitchFamily="34" charset="0"/>
                <a:ea typeface="宋体" panose="02010600030101010101" pitchFamily="2" charset="-122"/>
              </a:rPr>
              <a:t>5.8]  SC</a:t>
            </a:r>
            <a:r>
              <a:rPr lang="zh-CN" altLang="en-US" sz="2400" b="1" dirty="0">
                <a:latin typeface="Arial" panose="020B0604020202020204" pitchFamily="34" charset="0"/>
                <a:ea typeface="宋体" panose="02010600030101010101" pitchFamily="2" charset="-122"/>
              </a:rPr>
              <a:t>表的</a:t>
            </a:r>
            <a:r>
              <a:rPr lang="en-US" altLang="zh-CN" sz="2400" b="1" dirty="0">
                <a:latin typeface="Arial" panose="020B0604020202020204" pitchFamily="34" charset="0"/>
                <a:ea typeface="宋体" panose="02010600030101010101" pitchFamily="2" charset="-122"/>
              </a:rPr>
              <a:t>Grade</a:t>
            </a:r>
            <a:r>
              <a:rPr lang="zh-CN" altLang="en-US" sz="2400" b="1" dirty="0">
                <a:latin typeface="Arial" panose="020B0604020202020204" pitchFamily="34" charset="0"/>
                <a:ea typeface="宋体" panose="02010600030101010101" pitchFamily="2" charset="-122"/>
              </a:rPr>
              <a:t>的值应该在</a:t>
            </a:r>
            <a:r>
              <a:rPr lang="en-US" altLang="zh-CN" sz="2400" b="1" dirty="0">
                <a:latin typeface="Arial" panose="020B0604020202020204" pitchFamily="34" charset="0"/>
                <a:ea typeface="宋体" panose="02010600030101010101" pitchFamily="2" charset="-122"/>
              </a:rPr>
              <a:t>0</a:t>
            </a:r>
            <a:r>
              <a:rPr lang="zh-CN" altLang="en-US" sz="2400" b="1" dirty="0">
                <a:latin typeface="Arial" panose="020B0604020202020204" pitchFamily="34" charset="0"/>
                <a:ea typeface="宋体" panose="02010600030101010101" pitchFamily="2" charset="-122"/>
              </a:rPr>
              <a:t>和</a:t>
            </a:r>
            <a:r>
              <a:rPr lang="en-US" altLang="zh-CN" sz="2400" b="1" dirty="0">
                <a:latin typeface="Arial" panose="020B0604020202020204" pitchFamily="34" charset="0"/>
                <a:ea typeface="宋体" panose="02010600030101010101" pitchFamily="2" charset="-122"/>
              </a:rPr>
              <a:t>100</a:t>
            </a:r>
            <a:r>
              <a:rPr lang="zh-CN" altLang="en-US" sz="2400" b="1" dirty="0">
                <a:latin typeface="Arial" panose="020B0604020202020204" pitchFamily="34" charset="0"/>
                <a:ea typeface="宋体" panose="02010600030101010101" pitchFamily="2" charset="-122"/>
              </a:rPr>
              <a:t>之间。</a:t>
            </a:r>
            <a:endParaRPr lang="zh-CN" altLang="en-US" sz="2400" b="1" dirty="0">
              <a:latin typeface="Arial" panose="020B0604020202020204" pitchFamily="34" charset="0"/>
              <a:ea typeface="宋体" panose="02010600030101010101" pitchFamily="2" charset="-122"/>
            </a:endParaRPr>
          </a:p>
          <a:p>
            <a:pPr>
              <a:lnSpc>
                <a:spcPct val="120000"/>
              </a:lnSpc>
            </a:pPr>
            <a:r>
              <a:rPr lang="en-US" altLang="zh-CN" sz="24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CREATE TABLE  SC</a:t>
            </a:r>
            <a:endParaRPr lang="zh-CN" altLang="en-US" sz="2200" b="1" dirty="0">
              <a:latin typeface="Arial" panose="020B0604020202020204" pitchFamily="34" charset="0"/>
              <a:ea typeface="宋体" panose="02010600030101010101" pitchFamily="2" charset="-122"/>
            </a:endParaRPr>
          </a:p>
          <a:p>
            <a:pPr>
              <a:lnSpc>
                <a:spcPct val="120000"/>
              </a:lnSpc>
            </a:pPr>
            <a:r>
              <a:rPr lang="en-US" altLang="zh-CN" sz="2200" b="1" dirty="0">
                <a:latin typeface="Arial" panose="020B0604020202020204" pitchFamily="34" charset="0"/>
                <a:ea typeface="宋体" panose="02010600030101010101" pitchFamily="2" charset="-122"/>
              </a:rPr>
              <a:t>         </a:t>
            </a: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Sno     CHAR</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9</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 </a:t>
            </a:r>
            <a:r>
              <a:rPr lang="zh-CN" altLang="en-US" sz="2200" b="1" dirty="0">
                <a:latin typeface="Arial" panose="020B0604020202020204" pitchFamily="34" charset="0"/>
                <a:ea typeface="宋体" panose="02010600030101010101" pitchFamily="2" charset="-122"/>
              </a:rPr>
              <a:t>,</a:t>
            </a:r>
            <a:endParaRPr lang="zh-CN" altLang="en-US" sz="2200" b="1" dirty="0">
              <a:latin typeface="Arial" panose="020B0604020202020204" pitchFamily="34" charset="0"/>
              <a:ea typeface="宋体" panose="02010600030101010101" pitchFamily="2" charset="-122"/>
            </a:endParaRPr>
          </a:p>
          <a:p>
            <a:pPr>
              <a:lnSpc>
                <a:spcPct val="120000"/>
              </a:lnSpc>
            </a:pPr>
            <a:r>
              <a:rPr lang="en-US" altLang="zh-CN" sz="2200" b="1" dirty="0">
                <a:latin typeface="Arial" panose="020B0604020202020204" pitchFamily="34" charset="0"/>
                <a:ea typeface="宋体" panose="02010600030101010101" pitchFamily="2" charset="-122"/>
              </a:rPr>
              <a:t>         </a:t>
            </a: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Cno    CHAR</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4</a:t>
            </a:r>
            <a:r>
              <a:rPr lang="zh-CN" altLang="en-US" sz="2200" b="1" dirty="0">
                <a:latin typeface="Arial" panose="020B0604020202020204" pitchFamily="34" charset="0"/>
                <a:ea typeface="宋体" panose="02010600030101010101" pitchFamily="2" charset="-122"/>
              </a:rPr>
              <a:t>),</a:t>
            </a:r>
            <a:endParaRPr lang="zh-CN" altLang="en-US" sz="2200" b="1" dirty="0">
              <a:latin typeface="Arial" panose="020B0604020202020204" pitchFamily="34" charset="0"/>
              <a:ea typeface="宋体" panose="02010600030101010101" pitchFamily="2" charset="-122"/>
            </a:endParaRPr>
          </a:p>
          <a:p>
            <a:pPr>
              <a:lnSpc>
                <a:spcPct val="120000"/>
              </a:lnSpc>
            </a:pPr>
            <a:r>
              <a:rPr lang="en-US" altLang="zh-CN" sz="2200" b="1" dirty="0">
                <a:latin typeface="Arial" panose="020B0604020202020204" pitchFamily="34" charset="0"/>
                <a:ea typeface="宋体" panose="02010600030101010101" pitchFamily="2" charset="-122"/>
              </a:rPr>
              <a:t>	Grade   SMALLINT </a:t>
            </a:r>
            <a:r>
              <a:rPr lang="en-US" altLang="zh-CN" sz="2200" b="1" dirty="0">
                <a:solidFill>
                  <a:srgbClr val="FF00FF"/>
                </a:solidFill>
                <a:latin typeface="Arial" panose="020B0604020202020204" pitchFamily="34" charset="0"/>
                <a:ea typeface="宋体" panose="02010600030101010101" pitchFamily="2" charset="-122"/>
              </a:rPr>
              <a:t>CHECK </a:t>
            </a:r>
            <a:r>
              <a:rPr lang="zh-CN" altLang="en-US" sz="2200" b="1" dirty="0">
                <a:solidFill>
                  <a:srgbClr val="FF00FF"/>
                </a:solidFill>
                <a:latin typeface="Arial" panose="020B0604020202020204" pitchFamily="34" charset="0"/>
                <a:ea typeface="宋体" panose="02010600030101010101" pitchFamily="2" charset="-122"/>
              </a:rPr>
              <a:t>(</a:t>
            </a:r>
            <a:r>
              <a:rPr lang="en-US" altLang="zh-CN" sz="2200" b="1" dirty="0">
                <a:solidFill>
                  <a:srgbClr val="FF00FF"/>
                </a:solidFill>
                <a:latin typeface="Arial" panose="020B0604020202020204" pitchFamily="34" charset="0"/>
                <a:ea typeface="宋体" panose="02010600030101010101" pitchFamily="2" charset="-122"/>
              </a:rPr>
              <a:t>Grade&gt;=0 AND Grade &lt;=100</a:t>
            </a:r>
            <a:r>
              <a:rPr lang="zh-CN" altLang="en-US" sz="2200" b="1" dirty="0">
                <a:solidFill>
                  <a:srgbClr val="FF00FF"/>
                </a:solidFill>
                <a:latin typeface="Arial" panose="020B0604020202020204" pitchFamily="34" charset="0"/>
                <a:ea typeface="宋体" panose="02010600030101010101" pitchFamily="2" charset="-122"/>
              </a:rPr>
              <a:t>)</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/*Grade</a:t>
            </a:r>
            <a:r>
              <a:rPr lang="zh-CN" altLang="en-US" sz="2000" b="1" dirty="0">
                <a:latin typeface="Arial" panose="020B0604020202020204" pitchFamily="34" charset="0"/>
                <a:ea typeface="宋体" panose="02010600030101010101" pitchFamily="2" charset="-122"/>
              </a:rPr>
              <a:t>取值范围是</a:t>
            </a:r>
            <a:r>
              <a:rPr lang="en-US" altLang="zh-CN" sz="2000" b="1" dirty="0">
                <a:latin typeface="Arial" panose="020B0604020202020204" pitchFamily="34" charset="0"/>
                <a:ea typeface="宋体" panose="02010600030101010101" pitchFamily="2" charset="-122"/>
              </a:rPr>
              <a:t>0</a:t>
            </a:r>
            <a:r>
              <a:rPr lang="zh-CN" altLang="en-US" sz="2000" b="1" dirty="0">
                <a:latin typeface="Arial" panose="020B0604020202020204" pitchFamily="34" charset="0"/>
                <a:ea typeface="宋体" panose="02010600030101010101" pitchFamily="2" charset="-122"/>
              </a:rPr>
              <a:t>到</a:t>
            </a:r>
            <a:r>
              <a:rPr lang="en-US" altLang="zh-CN" sz="2000" b="1" dirty="0">
                <a:latin typeface="Arial" panose="020B0604020202020204" pitchFamily="34" charset="0"/>
                <a:ea typeface="宋体" panose="02010600030101010101" pitchFamily="2" charset="-122"/>
              </a:rPr>
              <a:t>100*/</a:t>
            </a:r>
            <a:endParaRPr lang="zh-CN" altLang="en-US" sz="2000" b="1" dirty="0">
              <a:latin typeface="Arial" panose="020B0604020202020204" pitchFamily="34" charset="0"/>
              <a:ea typeface="宋体" panose="02010600030101010101" pitchFamily="2" charset="-122"/>
            </a:endParaRPr>
          </a:p>
          <a:p>
            <a:pPr>
              <a:lnSpc>
                <a:spcPct val="120000"/>
              </a:lnSpc>
            </a:pPr>
            <a:r>
              <a:rPr lang="en-US" altLang="zh-CN" sz="2200" b="1" dirty="0">
                <a:latin typeface="Arial" panose="020B0604020202020204" pitchFamily="34" charset="0"/>
                <a:ea typeface="宋体" panose="02010600030101010101" pitchFamily="2" charset="-122"/>
              </a:rPr>
              <a:t>         </a:t>
            </a: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PRIMARY KEY </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Sno</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Cno</a:t>
            </a:r>
            <a:r>
              <a:rPr lang="zh-CN" altLang="en-US" sz="2200" b="1" dirty="0">
                <a:latin typeface="Arial" panose="020B0604020202020204" pitchFamily="34" charset="0"/>
                <a:ea typeface="宋体" panose="02010600030101010101" pitchFamily="2" charset="-122"/>
              </a:rPr>
              <a:t>),</a:t>
            </a:r>
            <a:endParaRPr lang="zh-CN" altLang="en-US" sz="2200" b="1" dirty="0">
              <a:latin typeface="Arial" panose="020B0604020202020204" pitchFamily="34" charset="0"/>
              <a:ea typeface="宋体" panose="02010600030101010101" pitchFamily="2" charset="-122"/>
            </a:endParaRPr>
          </a:p>
          <a:p>
            <a:pPr>
              <a:lnSpc>
                <a:spcPct val="120000"/>
              </a:lnSpc>
            </a:pPr>
            <a:r>
              <a:rPr lang="en-US" altLang="zh-CN" sz="2200" b="1" dirty="0">
                <a:latin typeface="Arial" panose="020B0604020202020204" pitchFamily="34" charset="0"/>
                <a:ea typeface="宋体" panose="02010600030101010101" pitchFamily="2" charset="-122"/>
              </a:rPr>
              <a:t>         </a:t>
            </a: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FOREIGN KEY </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Sno</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 REFERENCES Student</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Sno</a:t>
            </a:r>
            <a:r>
              <a:rPr lang="zh-CN" altLang="en-US" sz="2200" b="1" dirty="0">
                <a:latin typeface="Arial" panose="020B0604020202020204" pitchFamily="34" charset="0"/>
                <a:ea typeface="宋体" panose="02010600030101010101" pitchFamily="2" charset="-122"/>
              </a:rPr>
              <a:t>),</a:t>
            </a:r>
            <a:endParaRPr lang="zh-CN" altLang="en-US" sz="2200" b="1" dirty="0">
              <a:latin typeface="Arial" panose="020B0604020202020204" pitchFamily="34" charset="0"/>
              <a:ea typeface="宋体" panose="02010600030101010101" pitchFamily="2" charset="-122"/>
            </a:endParaRPr>
          </a:p>
          <a:p>
            <a:pPr>
              <a:lnSpc>
                <a:spcPct val="120000"/>
              </a:lnSpc>
            </a:pPr>
            <a:r>
              <a:rPr lang="en-US" altLang="zh-CN" sz="2200" b="1" dirty="0">
                <a:latin typeface="Arial" panose="020B0604020202020204" pitchFamily="34" charset="0"/>
                <a:ea typeface="宋体" panose="02010600030101010101" pitchFamily="2" charset="-122"/>
              </a:rPr>
              <a:t>         </a:t>
            </a: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FOREIGN KEY </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Cno</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 REFERENCES Course</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Cno</a:t>
            </a:r>
            <a:r>
              <a:rPr lang="zh-CN" altLang="en-US" sz="2200" b="1" dirty="0">
                <a:latin typeface="Arial" panose="020B0604020202020204" pitchFamily="34" charset="0"/>
                <a:ea typeface="宋体" panose="02010600030101010101" pitchFamily="2" charset="-122"/>
              </a:rPr>
              <a:t>)</a:t>
            </a:r>
            <a:endParaRPr lang="zh-CN" altLang="en-US" sz="2200" b="1" dirty="0">
              <a:latin typeface="Arial" panose="020B0604020202020204" pitchFamily="34" charset="0"/>
              <a:ea typeface="宋体" panose="02010600030101010101" pitchFamily="2" charset="-122"/>
            </a:endParaRPr>
          </a:p>
          <a:p>
            <a:pPr>
              <a:lnSpc>
                <a:spcPct val="120000"/>
              </a:lnSpc>
            </a:pPr>
            <a:r>
              <a:rPr lang="en-US" altLang="zh-CN" sz="2200" b="1" dirty="0">
                <a:latin typeface="Arial" panose="020B0604020202020204" pitchFamily="34" charset="0"/>
                <a:ea typeface="宋体" panose="02010600030101010101" pitchFamily="2" charset="-122"/>
              </a:rPr>
              <a:t>         </a:t>
            </a: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a:t>
            </a:r>
            <a:endParaRPr lang="zh-CN" altLang="en-US" sz="2200" b="1" dirty="0">
              <a:latin typeface="Arial" panose="020B0604020202020204" pitchFamily="34" charset="0"/>
              <a:ea typeface="宋体" panose="02010600030101010101" pitchFamily="2" charset="-122"/>
            </a:endParaRPr>
          </a:p>
          <a:p>
            <a:pPr>
              <a:lnSpc>
                <a:spcPct val="120000"/>
              </a:lnSpc>
              <a:spcBef>
                <a:spcPct val="20000"/>
              </a:spcBef>
              <a:buFont typeface="Wingdings" panose="05000000000000000000" pitchFamily="2" charset="2"/>
              <a:buNone/>
            </a:pPr>
            <a:endParaRPr lang="en-US" altLang="zh-CN" sz="2200" b="1"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1986" name="Rectangle 3"/>
          <p:cNvSpPr>
            <a:spLocks noGrp="1"/>
          </p:cNvSpPr>
          <p:nvPr>
            <p:ph type="body"/>
          </p:nvPr>
        </p:nvSpPr>
        <p:spPr>
          <a:ln/>
        </p:spPr>
        <p:txBody>
          <a:bodyPr vert="horz" wrap="square" lIns="91440" tIns="45720" rIns="91440" bIns="45720" anchor="t"/>
          <a:p>
            <a:pPr eaLnBrk="1" hangingPunct="1">
              <a:lnSpc>
                <a:spcPct val="150000"/>
              </a:lnSpc>
              <a:spcBef>
                <a:spcPct val="0"/>
              </a:spcBef>
            </a:pPr>
            <a:r>
              <a:rPr lang="zh-CN" altLang="en-US" dirty="0"/>
              <a:t>属性上的约束条件检查和违约处理</a:t>
            </a:r>
            <a:endParaRPr lang="en-US" altLang="zh-CN" dirty="0"/>
          </a:p>
          <a:p>
            <a:pPr lvl="1" eaLnBrk="1" hangingPunct="1">
              <a:lnSpc>
                <a:spcPct val="150000"/>
              </a:lnSpc>
              <a:spcBef>
                <a:spcPct val="0"/>
              </a:spcBef>
            </a:pPr>
            <a:r>
              <a:rPr lang="zh-CN" altLang="en-US" dirty="0"/>
              <a:t>插入元组或修改属性的值时，关系数据库管理系统检查属性上的约束条件是否被满足</a:t>
            </a:r>
            <a:endParaRPr lang="zh-CN" altLang="en-US" dirty="0"/>
          </a:p>
          <a:p>
            <a:pPr lvl="1" eaLnBrk="1" hangingPunct="1">
              <a:lnSpc>
                <a:spcPct val="150000"/>
              </a:lnSpc>
              <a:spcBef>
                <a:spcPct val="0"/>
              </a:spcBef>
            </a:pPr>
            <a:r>
              <a:rPr lang="zh-CN" altLang="en-US" dirty="0"/>
              <a:t>如果不满足则操作被拒绝执行 </a:t>
            </a:r>
            <a:endParaRPr lang="zh-CN" altLang="en-US" dirty="0"/>
          </a:p>
        </p:txBody>
      </p:sp>
      <p:sp>
        <p:nvSpPr>
          <p:cNvPr id="41987" name="Rectangle 2"/>
          <p:cNvSpPr>
            <a:spLocks noGrp="1"/>
          </p:cNvSpPr>
          <p:nvPr>
            <p:ph type="title"/>
          </p:nvPr>
        </p:nvSpPr>
        <p:spPr>
          <a:xfrm>
            <a:off x="457200" y="-19050"/>
            <a:ext cx="8686800" cy="757238"/>
          </a:xfrm>
          <a:ln/>
        </p:spPr>
        <p:txBody>
          <a:bodyPr vert="horz" wrap="square" lIns="91440" tIns="45720" rIns="91440" bIns="45720" anchor="ctr"/>
          <a:p>
            <a:pPr eaLnBrk="1" hangingPunct="1">
              <a:lnSpc>
                <a:spcPct val="220000"/>
              </a:lnSpc>
            </a:pPr>
            <a:r>
              <a:rPr lang="en-US" altLang="zh-CN" sz="3600" dirty="0"/>
              <a:t>2. </a:t>
            </a:r>
            <a:r>
              <a:rPr lang="zh-CN" altLang="en-US" sz="3600" dirty="0"/>
              <a:t>属性上的约束条件检查和违约处理</a:t>
            </a:r>
            <a:endParaRPr lang="en-US" altLang="zh-CN"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ln/>
        </p:spPr>
        <p:txBody>
          <a:bodyPr vert="horz" wrap="square" lIns="91440" tIns="45720" rIns="91440" bIns="45720" anchor="ctr"/>
          <a:p>
            <a:pPr eaLnBrk="1" hangingPunct="1"/>
            <a:r>
              <a:rPr lang="zh-CN" altLang="en-US" sz="3600" dirty="0"/>
              <a:t>数据库完整性</a:t>
            </a:r>
            <a:r>
              <a:rPr lang="en-US" altLang="zh-CN" sz="3600" dirty="0"/>
              <a:t>（</a:t>
            </a:r>
            <a:r>
              <a:rPr lang="zh-CN" altLang="en-US" sz="3600" dirty="0"/>
              <a:t>续</a:t>
            </a:r>
            <a:r>
              <a:rPr lang="en-US" altLang="zh-CN" sz="3600" dirty="0"/>
              <a:t>）</a:t>
            </a:r>
            <a:endParaRPr lang="en-US" altLang="zh-CN" sz="3600" dirty="0"/>
          </a:p>
        </p:txBody>
      </p:sp>
      <p:sp>
        <p:nvSpPr>
          <p:cNvPr id="6146" name="Rectangle 3"/>
          <p:cNvSpPr>
            <a:spLocks noGrp="1"/>
          </p:cNvSpPr>
          <p:nvPr>
            <p:ph type="body"/>
          </p:nvPr>
        </p:nvSpPr>
        <p:spPr>
          <a:xfrm>
            <a:off x="457200" y="1125538"/>
            <a:ext cx="8229600" cy="5213350"/>
          </a:xfrm>
          <a:ln/>
        </p:spPr>
        <p:txBody>
          <a:bodyPr vert="horz" wrap="square" lIns="91440" tIns="45720" rIns="91440" bIns="45720" anchor="t"/>
          <a:p>
            <a:pPr eaLnBrk="1" hangingPunct="1">
              <a:lnSpc>
                <a:spcPct val="150000"/>
              </a:lnSpc>
              <a:spcBef>
                <a:spcPct val="0"/>
              </a:spcBef>
            </a:pPr>
            <a:r>
              <a:rPr lang="zh-CN" altLang="en-US" dirty="0"/>
              <a:t>为维护数据库的完整性，数据库管理系统必须：</a:t>
            </a:r>
            <a:endParaRPr lang="zh-CN" altLang="en-US" dirty="0"/>
          </a:p>
          <a:p>
            <a:pPr lvl="1" eaLnBrk="1" hangingPunct="1">
              <a:lnSpc>
                <a:spcPct val="150000"/>
              </a:lnSpc>
              <a:spcBef>
                <a:spcPct val="0"/>
              </a:spcBef>
              <a:buNone/>
            </a:pPr>
            <a:r>
              <a:rPr lang="en-US" altLang="zh-CN" dirty="0"/>
              <a:t>1.</a:t>
            </a:r>
            <a:r>
              <a:rPr lang="zh-CN" altLang="en-US" dirty="0"/>
              <a:t>提供定义完整性约束条件的机制</a:t>
            </a:r>
            <a:endParaRPr lang="en-US" altLang="zh-CN" dirty="0"/>
          </a:p>
          <a:p>
            <a:pPr lvl="2">
              <a:lnSpc>
                <a:spcPct val="150000"/>
              </a:lnSpc>
              <a:spcBef>
                <a:spcPct val="0"/>
              </a:spcBef>
              <a:buSzPct val="87000"/>
              <a:buFont typeface="Wingdings" panose="05000000000000000000" pitchFamily="2" charset="2"/>
              <a:buChar char="l"/>
            </a:pPr>
            <a:r>
              <a:rPr lang="zh-CN" altLang="en-US" sz="2200" dirty="0"/>
              <a:t>完整性约束条件也称为完整性规则，是数据库中的数据必须满足的语义约束条件</a:t>
            </a:r>
            <a:endParaRPr lang="zh-CN" altLang="en-US" sz="2200" dirty="0"/>
          </a:p>
          <a:p>
            <a:pPr lvl="2">
              <a:lnSpc>
                <a:spcPct val="150000"/>
              </a:lnSpc>
              <a:spcBef>
                <a:spcPct val="0"/>
              </a:spcBef>
              <a:buSzPct val="87000"/>
              <a:buFont typeface="Wingdings" panose="05000000000000000000" pitchFamily="2" charset="2"/>
              <a:buChar char="l"/>
            </a:pPr>
            <a:r>
              <a:rPr lang="en-US" altLang="zh-CN" sz="2200" dirty="0"/>
              <a:t>SQL</a:t>
            </a:r>
            <a:r>
              <a:rPr lang="zh-CN" altLang="en-US" sz="2200" dirty="0"/>
              <a:t>标准使用了一系列概念来描述完整性，包括关系模型的实体完整性、参照完整性和用户定义完整性</a:t>
            </a:r>
            <a:endParaRPr lang="zh-CN" altLang="en-US" sz="2200" dirty="0"/>
          </a:p>
          <a:p>
            <a:pPr lvl="2">
              <a:lnSpc>
                <a:spcPct val="150000"/>
              </a:lnSpc>
              <a:spcBef>
                <a:spcPct val="0"/>
              </a:spcBef>
              <a:buSzPct val="87000"/>
              <a:buFont typeface="Wingdings" panose="05000000000000000000" pitchFamily="2" charset="2"/>
              <a:buChar char="l"/>
            </a:pPr>
            <a:r>
              <a:rPr lang="zh-CN" altLang="en-US" sz="2200" dirty="0"/>
              <a:t>这些完整性一般由</a:t>
            </a:r>
            <a:r>
              <a:rPr lang="en-US" altLang="zh-CN" sz="2200" dirty="0"/>
              <a:t>SQL</a:t>
            </a:r>
            <a:r>
              <a:rPr lang="zh-CN" altLang="en-US" sz="2200" dirty="0"/>
              <a:t>的数据定义语言语句来实现 </a:t>
            </a:r>
            <a:endParaRPr lang="zh-CN" altLang="en-US" sz="2200" dirty="0"/>
          </a:p>
          <a:p>
            <a:pPr lvl="1" eaLnBrk="1" hangingPunct="1">
              <a:lnSpc>
                <a:spcPct val="250000"/>
              </a:lnSpc>
            </a:pPr>
            <a:endParaRPr lang="zh-CN" altLang="en-US"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3010" name="Rectangle 2"/>
          <p:cNvSpPr>
            <a:spLocks noGrp="1"/>
          </p:cNvSpPr>
          <p:nvPr>
            <p:ph type="title"/>
          </p:nvPr>
        </p:nvSpPr>
        <p:spPr>
          <a:ln/>
        </p:spPr>
        <p:txBody>
          <a:bodyPr vert="horz" wrap="square" lIns="91440" tIns="45720" rIns="91440" bIns="45720" anchor="ctr"/>
          <a:p>
            <a:pPr eaLnBrk="1" hangingPunct="1"/>
            <a:r>
              <a:rPr lang="en-US" altLang="zh-CN" sz="3600" dirty="0"/>
              <a:t>5.3  </a:t>
            </a:r>
            <a:r>
              <a:rPr lang="zh-CN" altLang="en-US" sz="3600" dirty="0"/>
              <a:t>用户定义的完整性</a:t>
            </a:r>
            <a:endParaRPr lang="zh-CN" altLang="en-US" sz="3600" dirty="0"/>
          </a:p>
        </p:txBody>
      </p:sp>
      <p:sp>
        <p:nvSpPr>
          <p:cNvPr id="38916" name="Rectangle 3"/>
          <p:cNvSpPr>
            <a:spLocks noGrp="1" noChangeArrowheads="1"/>
          </p:cNvSpPr>
          <p:nvPr>
            <p:ph type="body" idx="1"/>
          </p:nvPr>
        </p:nvSpPr>
        <p:spPr>
          <a:xfrm>
            <a:off x="663575" y="1339850"/>
            <a:ext cx="8229600" cy="4854575"/>
          </a:xfrm>
        </p:spPr>
        <p:txBody>
          <a:bodyPr vert="horz" wrap="square" lIns="91440" tIns="45720" rIns="91440" bIns="45720" numCol="1" anchor="t" anchorCtr="0" compatLnSpc="1"/>
          <a:lstStyle/>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5.3.1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属性上的约束条件</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9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5.3.2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元组上的约束条件</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v"/>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4034"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元组上约束条件的定义</a:t>
            </a:r>
            <a:endParaRPr lang="zh-CN" altLang="en-US" sz="3600" dirty="0"/>
          </a:p>
        </p:txBody>
      </p:sp>
      <p:sp>
        <p:nvSpPr>
          <p:cNvPr id="44035" name="Rectangle 3"/>
          <p:cNvSpPr>
            <a:spLocks noGrp="1"/>
          </p:cNvSpPr>
          <p:nvPr>
            <p:ph type="body"/>
          </p:nvPr>
        </p:nvSpPr>
        <p:spPr>
          <a:xfrm>
            <a:off x="457200" y="1196975"/>
            <a:ext cx="8229600" cy="4854575"/>
          </a:xfrm>
          <a:ln/>
        </p:spPr>
        <p:txBody>
          <a:bodyPr vert="horz" wrap="square" lIns="91440" tIns="45720" rIns="91440" bIns="45720" anchor="t"/>
          <a:p>
            <a:pPr eaLnBrk="1" hangingPunct="1">
              <a:lnSpc>
                <a:spcPct val="170000"/>
              </a:lnSpc>
            </a:pPr>
            <a:r>
              <a:rPr lang="zh-CN" altLang="en-US" dirty="0"/>
              <a:t>在</a:t>
            </a:r>
            <a:r>
              <a:rPr lang="en-US" altLang="zh-CN" dirty="0"/>
              <a:t>CREATE TABLE</a:t>
            </a:r>
            <a:r>
              <a:rPr lang="zh-CN" altLang="en-US" dirty="0"/>
              <a:t>时可以用</a:t>
            </a:r>
            <a:r>
              <a:rPr lang="en-US" altLang="zh-CN" dirty="0">
                <a:solidFill>
                  <a:srgbClr val="FF00FF"/>
                </a:solidFill>
              </a:rPr>
              <a:t>CHECK</a:t>
            </a:r>
            <a:r>
              <a:rPr lang="zh-CN" altLang="en-US" dirty="0"/>
              <a:t>短语定义元组上的约束条件，即</a:t>
            </a:r>
            <a:r>
              <a:rPr lang="zh-CN" altLang="en-US" dirty="0">
                <a:solidFill>
                  <a:srgbClr val="FF00FF"/>
                </a:solidFill>
              </a:rPr>
              <a:t>元组级的限制</a:t>
            </a:r>
            <a:endParaRPr lang="zh-CN" altLang="en-US" dirty="0">
              <a:solidFill>
                <a:srgbClr val="FF00FF"/>
              </a:solidFill>
            </a:endParaRPr>
          </a:p>
          <a:p>
            <a:pPr eaLnBrk="1" hangingPunct="1">
              <a:lnSpc>
                <a:spcPct val="170000"/>
              </a:lnSpc>
            </a:pPr>
            <a:r>
              <a:rPr lang="zh-CN" altLang="en-US" dirty="0"/>
              <a:t>同属性值限制相比，元组级的限制可以设置不同属性之间的取值的相互约束条件</a:t>
            </a:r>
            <a:r>
              <a:rPr lang="zh-CN" altLang="en-US" sz="3200" dirty="0"/>
              <a:t> </a:t>
            </a:r>
            <a:endParaRPr lang="zh-CN" altLang="en-US" sz="3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5058" name="Rectangle 2"/>
          <p:cNvSpPr>
            <a:spLocks noGrp="1"/>
          </p:cNvSpPr>
          <p:nvPr>
            <p:ph type="title"/>
          </p:nvPr>
        </p:nvSpPr>
        <p:spPr>
          <a:ln/>
        </p:spPr>
        <p:txBody>
          <a:bodyPr vert="horz" wrap="square" lIns="91440" tIns="45720" rIns="91440" bIns="45720" anchor="ctr"/>
          <a:p>
            <a:pPr eaLnBrk="1" hangingPunct="1"/>
            <a:r>
              <a:rPr lang="zh-CN" altLang="en-US" sz="3600" dirty="0"/>
              <a:t>元组上约束条件的定义</a:t>
            </a:r>
            <a:r>
              <a:rPr lang="en-US" altLang="zh-CN" sz="3600" dirty="0"/>
              <a:t>（</a:t>
            </a:r>
            <a:r>
              <a:rPr lang="zh-CN" altLang="en-US" sz="3600" dirty="0"/>
              <a:t>续</a:t>
            </a:r>
            <a:r>
              <a:rPr lang="en-US" altLang="zh-CN" sz="3600" dirty="0"/>
              <a:t>）</a:t>
            </a:r>
            <a:endParaRPr lang="en-US" altLang="zh-CN" sz="3600" dirty="0"/>
          </a:p>
        </p:txBody>
      </p:sp>
      <p:sp>
        <p:nvSpPr>
          <p:cNvPr id="45059" name="Rectangle 3"/>
          <p:cNvSpPr>
            <a:spLocks noGrp="1"/>
          </p:cNvSpPr>
          <p:nvPr>
            <p:ph type="body"/>
          </p:nvPr>
        </p:nvSpPr>
        <p:spPr>
          <a:xfrm>
            <a:off x="457200" y="981075"/>
            <a:ext cx="8507413" cy="5213350"/>
          </a:xfrm>
          <a:ln/>
        </p:spPr>
        <p:txBody>
          <a:bodyPr vert="horz" wrap="square" lIns="91440" tIns="45720" rIns="91440" bIns="45720" anchor="t"/>
          <a:p>
            <a:pPr eaLnBrk="1" hangingPunct="1">
              <a:buNone/>
            </a:pPr>
            <a:r>
              <a:rPr lang="en-US" altLang="zh-CN" sz="2400" dirty="0"/>
              <a:t>[</a:t>
            </a:r>
            <a:r>
              <a:rPr lang="zh-CN" altLang="en-US" sz="2400" dirty="0"/>
              <a:t>例5.</a:t>
            </a:r>
            <a:r>
              <a:rPr lang="en-US" altLang="zh-CN" sz="2400" dirty="0"/>
              <a:t>9]</a:t>
            </a:r>
            <a:r>
              <a:rPr lang="zh-CN" altLang="en-US" sz="2400" dirty="0"/>
              <a:t>当学生的性别是男时，其名字不能以</a:t>
            </a:r>
            <a:r>
              <a:rPr lang="en-US" altLang="zh-CN" sz="2400" dirty="0"/>
              <a:t>Ms.</a:t>
            </a:r>
            <a:r>
              <a:rPr lang="zh-CN" altLang="en-US" sz="2400" dirty="0"/>
              <a:t>打头。</a:t>
            </a:r>
            <a:endParaRPr lang="zh-CN" altLang="en-US" sz="2400" dirty="0"/>
          </a:p>
          <a:p>
            <a:pPr eaLnBrk="1" hangingPunct="1">
              <a:buNone/>
            </a:pPr>
            <a:r>
              <a:rPr lang="zh-CN" altLang="en-US" sz="2000" dirty="0"/>
              <a:t>    </a:t>
            </a:r>
            <a:r>
              <a:rPr lang="en-US" altLang="zh-CN" sz="2200" dirty="0"/>
              <a:t>CREATE TABLE Student</a:t>
            </a:r>
            <a:endParaRPr lang="en-US" altLang="zh-CN" sz="2200" dirty="0"/>
          </a:p>
          <a:p>
            <a:pPr eaLnBrk="1" hangingPunct="1">
              <a:buNone/>
            </a:pPr>
            <a:r>
              <a:rPr lang="en-US" altLang="zh-CN" sz="2200" dirty="0"/>
              <a:t>         </a:t>
            </a:r>
            <a:r>
              <a:rPr lang="zh-CN" altLang="en-US" sz="2200" dirty="0"/>
              <a:t>(  </a:t>
            </a:r>
            <a:r>
              <a:rPr lang="en-US" altLang="zh-CN" sz="2200" dirty="0"/>
              <a:t>Sno    CHAR</a:t>
            </a:r>
            <a:r>
              <a:rPr lang="zh-CN" altLang="en-US" sz="2200" dirty="0"/>
              <a:t>(</a:t>
            </a:r>
            <a:r>
              <a:rPr lang="en-US" altLang="zh-CN" sz="2200" dirty="0"/>
              <a:t>9</a:t>
            </a:r>
            <a:r>
              <a:rPr lang="zh-CN" altLang="en-US" sz="2200" dirty="0"/>
              <a:t>), </a:t>
            </a:r>
            <a:endParaRPr lang="zh-CN" altLang="en-US" sz="2200" dirty="0"/>
          </a:p>
          <a:p>
            <a:pPr eaLnBrk="1" hangingPunct="1">
              <a:buNone/>
            </a:pPr>
            <a:r>
              <a:rPr lang="zh-CN" altLang="en-US" sz="2200" dirty="0"/>
              <a:t>            </a:t>
            </a:r>
            <a:r>
              <a:rPr lang="en-US" altLang="zh-CN" sz="2200" dirty="0"/>
              <a:t>Sname  CHAR</a:t>
            </a:r>
            <a:r>
              <a:rPr lang="zh-CN" altLang="en-US" sz="2200" dirty="0"/>
              <a:t>(</a:t>
            </a:r>
            <a:r>
              <a:rPr lang="en-US" altLang="zh-CN" sz="2200" dirty="0"/>
              <a:t>8</a:t>
            </a:r>
            <a:r>
              <a:rPr lang="zh-CN" altLang="en-US" sz="2200" dirty="0"/>
              <a:t>)</a:t>
            </a:r>
            <a:r>
              <a:rPr lang="en-US" altLang="zh-CN" sz="2200" dirty="0"/>
              <a:t> NOT NULL</a:t>
            </a:r>
            <a:r>
              <a:rPr lang="zh-CN" altLang="en-US" sz="2200" dirty="0"/>
              <a:t>，</a:t>
            </a:r>
            <a:endParaRPr lang="zh-CN" altLang="en-US" sz="2200" dirty="0"/>
          </a:p>
          <a:p>
            <a:pPr eaLnBrk="1" hangingPunct="1">
              <a:buNone/>
            </a:pPr>
            <a:r>
              <a:rPr lang="zh-CN" altLang="en-US" sz="2200" dirty="0"/>
              <a:t>            </a:t>
            </a:r>
            <a:r>
              <a:rPr lang="en-US" altLang="zh-CN" sz="2200" dirty="0"/>
              <a:t>Ssex    CHAR</a:t>
            </a:r>
            <a:r>
              <a:rPr lang="zh-CN" altLang="en-US" sz="2200" dirty="0"/>
              <a:t>(</a:t>
            </a:r>
            <a:r>
              <a:rPr lang="en-US" altLang="zh-CN" sz="2200" dirty="0"/>
              <a:t>2</a:t>
            </a:r>
            <a:r>
              <a:rPr lang="zh-CN" altLang="en-US" sz="2200" dirty="0"/>
              <a:t>),</a:t>
            </a:r>
            <a:endParaRPr lang="zh-CN" altLang="en-US" sz="2200" dirty="0"/>
          </a:p>
          <a:p>
            <a:pPr eaLnBrk="1" hangingPunct="1">
              <a:buNone/>
            </a:pPr>
            <a:r>
              <a:rPr lang="zh-CN" altLang="en-US" sz="2200" dirty="0"/>
              <a:t>            </a:t>
            </a:r>
            <a:r>
              <a:rPr lang="en-US" altLang="zh-CN" sz="2200" dirty="0"/>
              <a:t>Sage   SMALLINT</a:t>
            </a:r>
            <a:r>
              <a:rPr lang="zh-CN" altLang="en-US" sz="2200" dirty="0"/>
              <a:t>,</a:t>
            </a:r>
            <a:endParaRPr lang="zh-CN" altLang="en-US" sz="2200" dirty="0"/>
          </a:p>
          <a:p>
            <a:pPr eaLnBrk="1" hangingPunct="1">
              <a:buNone/>
            </a:pPr>
            <a:r>
              <a:rPr lang="zh-CN" altLang="en-US" sz="2200" dirty="0"/>
              <a:t>            </a:t>
            </a:r>
            <a:r>
              <a:rPr lang="en-US" altLang="zh-CN" sz="2200" dirty="0"/>
              <a:t>Sdept  CHAR</a:t>
            </a:r>
            <a:r>
              <a:rPr lang="zh-CN" altLang="en-US" sz="2200" dirty="0"/>
              <a:t>(</a:t>
            </a:r>
            <a:r>
              <a:rPr lang="en-US" altLang="zh-CN" sz="2200" dirty="0"/>
              <a:t>20</a:t>
            </a:r>
            <a:r>
              <a:rPr lang="zh-CN" altLang="en-US" sz="2200" dirty="0"/>
              <a:t>),</a:t>
            </a:r>
            <a:endParaRPr lang="zh-CN" altLang="en-US" sz="2200" dirty="0"/>
          </a:p>
          <a:p>
            <a:pPr eaLnBrk="1" hangingPunct="1">
              <a:buNone/>
            </a:pPr>
            <a:r>
              <a:rPr lang="zh-CN" altLang="en-US" sz="2200" dirty="0"/>
              <a:t>            </a:t>
            </a:r>
            <a:r>
              <a:rPr lang="en-US" altLang="zh-CN" sz="2200" dirty="0"/>
              <a:t>PRIMARY KEY </a:t>
            </a:r>
            <a:r>
              <a:rPr lang="zh-CN" altLang="en-US" sz="2200" dirty="0"/>
              <a:t>(</a:t>
            </a:r>
            <a:r>
              <a:rPr lang="en-US" altLang="zh-CN" sz="2200" dirty="0"/>
              <a:t>Sno</a:t>
            </a:r>
            <a:r>
              <a:rPr lang="zh-CN" altLang="en-US" sz="2200" dirty="0"/>
              <a:t>),</a:t>
            </a:r>
            <a:endParaRPr lang="zh-CN" altLang="en-US" sz="2200" dirty="0"/>
          </a:p>
          <a:p>
            <a:pPr eaLnBrk="1" hangingPunct="1">
              <a:buNone/>
            </a:pPr>
            <a:r>
              <a:rPr lang="zh-CN" altLang="en-US" sz="2200" dirty="0"/>
              <a:t>            </a:t>
            </a:r>
            <a:r>
              <a:rPr lang="en-US" altLang="zh-CN" sz="2200" dirty="0">
                <a:solidFill>
                  <a:srgbClr val="FF00FF"/>
                </a:solidFill>
              </a:rPr>
              <a:t>CHECK </a:t>
            </a:r>
            <a:r>
              <a:rPr lang="zh-CN" altLang="en-US" sz="2200" dirty="0">
                <a:solidFill>
                  <a:srgbClr val="FF00FF"/>
                </a:solidFill>
              </a:rPr>
              <a:t>(</a:t>
            </a:r>
            <a:r>
              <a:rPr lang="en-US" altLang="zh-CN" sz="2200" dirty="0">
                <a:solidFill>
                  <a:srgbClr val="FF00FF"/>
                </a:solidFill>
              </a:rPr>
              <a:t>Ssex='</a:t>
            </a:r>
            <a:r>
              <a:rPr lang="zh-CN" altLang="en-US" sz="2200" dirty="0">
                <a:solidFill>
                  <a:srgbClr val="FF00FF"/>
                </a:solidFill>
              </a:rPr>
              <a:t>女</a:t>
            </a:r>
            <a:r>
              <a:rPr lang="en-US" altLang="zh-CN" sz="2200" dirty="0">
                <a:solidFill>
                  <a:srgbClr val="FF00FF"/>
                </a:solidFill>
              </a:rPr>
              <a:t>' OR Sname NOT LIKE 'Ms.%'</a:t>
            </a:r>
            <a:r>
              <a:rPr lang="zh-CN" altLang="en-US" sz="2200" dirty="0">
                <a:solidFill>
                  <a:srgbClr val="FF00FF"/>
                </a:solidFill>
              </a:rPr>
              <a:t>)</a:t>
            </a:r>
            <a:endParaRPr lang="zh-CN" altLang="en-US" sz="2200" dirty="0">
              <a:solidFill>
                <a:srgbClr val="FF00FF"/>
              </a:solidFill>
            </a:endParaRPr>
          </a:p>
          <a:p>
            <a:pPr eaLnBrk="1" hangingPunct="1">
              <a:buNone/>
            </a:pPr>
            <a:r>
              <a:rPr lang="en-US" altLang="zh-CN" sz="2000" dirty="0"/>
              <a:t>         </a:t>
            </a:r>
            <a:r>
              <a:rPr lang="zh-CN" altLang="en-US" sz="2000" dirty="0"/>
              <a:t>         </a:t>
            </a:r>
            <a:r>
              <a:rPr lang="en-US" altLang="zh-CN" sz="2000" dirty="0"/>
              <a:t> /*</a:t>
            </a:r>
            <a:r>
              <a:rPr lang="zh-CN" altLang="en-US" sz="2000" dirty="0"/>
              <a:t>定义了元组中</a:t>
            </a:r>
            <a:r>
              <a:rPr lang="en-US" altLang="zh-CN" sz="2000" dirty="0"/>
              <a:t>Sname</a:t>
            </a:r>
            <a:r>
              <a:rPr lang="zh-CN" altLang="en-US" sz="2000" dirty="0"/>
              <a:t>和 </a:t>
            </a:r>
            <a:r>
              <a:rPr lang="en-US" altLang="zh-CN" sz="2000" dirty="0"/>
              <a:t>Ssex</a:t>
            </a:r>
            <a:r>
              <a:rPr lang="zh-CN" altLang="en-US" sz="2000" dirty="0"/>
              <a:t>两个属性值之间的约束条件*</a:t>
            </a:r>
            <a:r>
              <a:rPr lang="en-US" altLang="zh-CN" sz="2000" dirty="0"/>
              <a:t>/</a:t>
            </a:r>
            <a:endParaRPr lang="en-US" altLang="zh-CN" sz="2000" dirty="0"/>
          </a:p>
          <a:p>
            <a:pPr eaLnBrk="1" hangingPunct="1">
              <a:buNone/>
            </a:pPr>
            <a:r>
              <a:rPr lang="en-US" altLang="zh-CN" sz="2200" dirty="0"/>
              <a:t>         </a:t>
            </a:r>
            <a:r>
              <a:rPr lang="zh-CN" altLang="en-US" sz="2200" dirty="0"/>
              <a:t> );</a:t>
            </a:r>
            <a:endParaRPr lang="zh-CN" altLang="en-US" sz="2200" dirty="0"/>
          </a:p>
          <a:p>
            <a:pPr lvl="1" eaLnBrk="1" hangingPunct="1">
              <a:buChar char="Ø"/>
            </a:pPr>
            <a:r>
              <a:rPr lang="zh-CN" altLang="en-US" sz="2200" dirty="0"/>
              <a:t>性别是女性的元组都能通过该项检查，因为</a:t>
            </a:r>
            <a:r>
              <a:rPr lang="en-US" altLang="zh-CN" sz="2200" dirty="0"/>
              <a:t>Ssex=‘</a:t>
            </a:r>
            <a:r>
              <a:rPr lang="zh-CN" altLang="en-US" sz="2200" dirty="0"/>
              <a:t>女’成立;</a:t>
            </a:r>
            <a:endParaRPr lang="zh-CN" altLang="en-US" sz="2200" dirty="0"/>
          </a:p>
          <a:p>
            <a:pPr lvl="1" eaLnBrk="1" hangingPunct="1">
              <a:buChar char="Ø"/>
            </a:pPr>
            <a:r>
              <a:rPr lang="zh-CN" altLang="en-US" sz="2200" dirty="0"/>
              <a:t>当性别是男性时，要通过检查则名字一定不能以</a:t>
            </a:r>
            <a:r>
              <a:rPr lang="en-US" altLang="zh-CN" sz="2200" dirty="0"/>
              <a:t>Ms.</a:t>
            </a:r>
            <a:r>
              <a:rPr lang="zh-CN" altLang="en-US" sz="2200" dirty="0"/>
              <a:t>打头</a:t>
            </a:r>
            <a:endParaRPr lang="zh-CN" altLang="en-US" sz="2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6082" name="Rectangle 3"/>
          <p:cNvSpPr>
            <a:spLocks noGrp="1"/>
          </p:cNvSpPr>
          <p:nvPr>
            <p:ph type="body"/>
          </p:nvPr>
        </p:nvSpPr>
        <p:spPr>
          <a:xfrm>
            <a:off x="457200" y="1196975"/>
            <a:ext cx="8229600" cy="4854575"/>
          </a:xfrm>
          <a:ln/>
        </p:spPr>
        <p:txBody>
          <a:bodyPr vert="horz" wrap="square" lIns="91440" tIns="45720" rIns="91440" bIns="45720" anchor="t"/>
          <a:p>
            <a:pPr eaLnBrk="1" hangingPunct="1">
              <a:lnSpc>
                <a:spcPct val="180000"/>
              </a:lnSpc>
            </a:pPr>
            <a:r>
              <a:rPr lang="zh-CN" altLang="en-US" dirty="0"/>
              <a:t>元组上的约束条件检查和违约处理</a:t>
            </a:r>
            <a:endParaRPr lang="en-US" altLang="zh-CN" dirty="0"/>
          </a:p>
          <a:p>
            <a:pPr lvl="1" eaLnBrk="1" hangingPunct="1">
              <a:lnSpc>
                <a:spcPct val="180000"/>
              </a:lnSpc>
            </a:pPr>
            <a:r>
              <a:rPr lang="zh-CN" altLang="en-US" dirty="0"/>
              <a:t>插入元组或修改属性的值时，关系数据库管理系统检查元组上的约束条件是否被满足</a:t>
            </a:r>
            <a:endParaRPr lang="zh-CN" altLang="en-US" dirty="0"/>
          </a:p>
          <a:p>
            <a:pPr lvl="1" eaLnBrk="1" hangingPunct="1">
              <a:lnSpc>
                <a:spcPct val="180000"/>
              </a:lnSpc>
            </a:pPr>
            <a:r>
              <a:rPr lang="zh-CN" altLang="en-US" dirty="0"/>
              <a:t>如果不满足则操作被拒绝执行 </a:t>
            </a:r>
            <a:endParaRPr lang="zh-CN" altLang="en-US" dirty="0"/>
          </a:p>
        </p:txBody>
      </p:sp>
      <p:sp>
        <p:nvSpPr>
          <p:cNvPr id="46083"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元组上约束条件检查和违约处理</a:t>
            </a:r>
            <a:endParaRPr lang="zh-CN" altLang="en-US" sz="3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7106" name="Rectangle 2"/>
          <p:cNvSpPr>
            <a:spLocks noGrp="1"/>
          </p:cNvSpPr>
          <p:nvPr>
            <p:ph type="title"/>
          </p:nvPr>
        </p:nvSpPr>
        <p:spPr>
          <a:xfrm>
            <a:off x="900113" y="263525"/>
            <a:ext cx="7391400" cy="563563"/>
          </a:xfrm>
          <a:ln/>
        </p:spPr>
        <p:txBody>
          <a:bodyPr vert="horz" wrap="square" lIns="91440" tIns="45720" rIns="91440" bIns="45720" anchor="ctr"/>
          <a:p>
            <a:pPr eaLnBrk="1" hangingPunct="1"/>
            <a:r>
              <a:rPr lang="zh-CN" altLang="en-US" sz="3600" dirty="0"/>
              <a:t>第五章 数据库完整性</a:t>
            </a:r>
            <a:endParaRPr lang="zh-CN" altLang="en-US" sz="3600" dirty="0"/>
          </a:p>
        </p:txBody>
      </p:sp>
      <p:sp>
        <p:nvSpPr>
          <p:cNvPr id="47107" name="Rectangle 3"/>
          <p:cNvSpPr>
            <a:spLocks noGrp="1"/>
          </p:cNvSpPr>
          <p:nvPr>
            <p:ph type="body"/>
          </p:nvPr>
        </p:nvSpPr>
        <p:spPr>
          <a:xfrm>
            <a:off x="684213" y="1196975"/>
            <a:ext cx="7859712" cy="4495800"/>
          </a:xfrm>
          <a:ln/>
        </p:spPr>
        <p:txBody>
          <a:bodyPr vert="horz" wrap="square" lIns="91440" tIns="45720" rIns="91440" bIns="45720" anchor="t"/>
          <a:p>
            <a:pPr eaLnBrk="1" hangingPunct="1">
              <a:lnSpc>
                <a:spcPct val="130000"/>
              </a:lnSpc>
              <a:buNone/>
            </a:pPr>
            <a:r>
              <a:rPr lang="en-US" altLang="zh-CN" dirty="0"/>
              <a:t>5.1  </a:t>
            </a:r>
            <a:r>
              <a:rPr lang="zh-CN" altLang="en-US" dirty="0"/>
              <a:t>实体完整性</a:t>
            </a:r>
            <a:endParaRPr lang="zh-CN" altLang="en-US" dirty="0"/>
          </a:p>
          <a:p>
            <a:pPr eaLnBrk="1" hangingPunct="1">
              <a:lnSpc>
                <a:spcPct val="130000"/>
              </a:lnSpc>
              <a:buNone/>
            </a:pPr>
            <a:r>
              <a:rPr lang="en-US" altLang="zh-CN" dirty="0"/>
              <a:t>5.2  </a:t>
            </a:r>
            <a:r>
              <a:rPr lang="zh-CN" altLang="en-US" dirty="0"/>
              <a:t>参照完整性</a:t>
            </a:r>
            <a:endParaRPr lang="zh-CN" altLang="en-US" dirty="0"/>
          </a:p>
          <a:p>
            <a:pPr eaLnBrk="1" hangingPunct="1">
              <a:lnSpc>
                <a:spcPct val="130000"/>
              </a:lnSpc>
              <a:buNone/>
            </a:pPr>
            <a:r>
              <a:rPr lang="en-US" altLang="zh-CN" dirty="0"/>
              <a:t>5.3  </a:t>
            </a:r>
            <a:r>
              <a:rPr lang="zh-CN" altLang="en-US" dirty="0"/>
              <a:t>用户定义的完整性</a:t>
            </a:r>
            <a:endParaRPr lang="zh-CN" altLang="en-US" dirty="0"/>
          </a:p>
          <a:p>
            <a:pPr eaLnBrk="1" hangingPunct="1">
              <a:lnSpc>
                <a:spcPct val="130000"/>
              </a:lnSpc>
              <a:buNone/>
            </a:pPr>
            <a:r>
              <a:rPr lang="en-US" altLang="zh-CN" dirty="0">
                <a:solidFill>
                  <a:srgbClr val="0066FF"/>
                </a:solidFill>
              </a:rPr>
              <a:t>5.4  </a:t>
            </a:r>
            <a:r>
              <a:rPr lang="zh-CN" altLang="en-US" dirty="0">
                <a:solidFill>
                  <a:srgbClr val="0066FF"/>
                </a:solidFill>
              </a:rPr>
              <a:t>完整性约束命名子句</a:t>
            </a:r>
            <a:endParaRPr lang="zh-CN" altLang="en-US" dirty="0">
              <a:solidFill>
                <a:srgbClr val="0066FF"/>
              </a:solidFill>
            </a:endParaRPr>
          </a:p>
          <a:p>
            <a:pPr eaLnBrk="1" hangingPunct="1">
              <a:lnSpc>
                <a:spcPct val="130000"/>
              </a:lnSpc>
              <a:buNone/>
            </a:pPr>
            <a:r>
              <a:rPr lang="zh-CN" altLang="en-US" dirty="0"/>
              <a:t>*</a:t>
            </a:r>
            <a:r>
              <a:rPr lang="en-US" altLang="zh-CN" dirty="0"/>
              <a:t>5.5  </a:t>
            </a:r>
            <a:r>
              <a:rPr lang="zh-CN" altLang="en-US" dirty="0"/>
              <a:t>域中的完整性限制</a:t>
            </a:r>
            <a:endParaRPr lang="zh-CN" altLang="en-US" dirty="0"/>
          </a:p>
          <a:p>
            <a:pPr eaLnBrk="1" hangingPunct="1">
              <a:lnSpc>
                <a:spcPct val="130000"/>
              </a:lnSpc>
              <a:buNone/>
            </a:pPr>
            <a:r>
              <a:rPr lang="en-US" altLang="zh-CN" dirty="0"/>
              <a:t>5.6  </a:t>
            </a:r>
            <a:r>
              <a:rPr lang="zh-CN" altLang="en-US" dirty="0"/>
              <a:t>断言</a:t>
            </a:r>
            <a:endParaRPr lang="en-US" altLang="zh-CN" sz="3200" dirty="0"/>
          </a:p>
          <a:p>
            <a:pPr eaLnBrk="1" hangingPunct="1">
              <a:lnSpc>
                <a:spcPct val="130000"/>
              </a:lnSpc>
              <a:buNone/>
            </a:pPr>
            <a:r>
              <a:rPr lang="en-US" altLang="zh-CN" dirty="0"/>
              <a:t>5.7  </a:t>
            </a:r>
            <a:r>
              <a:rPr lang="zh-CN" altLang="en-US" dirty="0"/>
              <a:t>触发器</a:t>
            </a:r>
            <a:endParaRPr lang="zh-CN" altLang="en-US" dirty="0"/>
          </a:p>
          <a:p>
            <a:pPr eaLnBrk="1" hangingPunct="1">
              <a:lnSpc>
                <a:spcPct val="130000"/>
              </a:lnSpc>
              <a:buNone/>
            </a:pPr>
            <a:r>
              <a:rPr lang="en-US" altLang="zh-CN" dirty="0"/>
              <a:t>5.8  </a:t>
            </a:r>
            <a:r>
              <a:rPr lang="zh-CN" altLang="en-US" dirty="0"/>
              <a:t>小结</a:t>
            </a:r>
            <a:endParaRPr lang="zh-CN" altLang="en-US" dirty="0"/>
          </a:p>
          <a:p>
            <a:pPr eaLnBrk="1" hangingPunct="1"/>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8130" name="Rectangle 2"/>
          <p:cNvSpPr>
            <a:spLocks noGrp="1"/>
          </p:cNvSpPr>
          <p:nvPr>
            <p:ph type="title"/>
          </p:nvPr>
        </p:nvSpPr>
        <p:spPr>
          <a:ln/>
        </p:spPr>
        <p:txBody>
          <a:bodyPr vert="horz" wrap="square" lIns="91440" tIns="45720" rIns="91440" bIns="45720" anchor="ctr"/>
          <a:p>
            <a:pPr eaLnBrk="1" hangingPunct="1"/>
            <a:r>
              <a:rPr lang="en-US" altLang="zh-CN" sz="3600" dirty="0"/>
              <a:t>5.4  </a:t>
            </a:r>
            <a:r>
              <a:rPr lang="zh-CN" altLang="en-US" sz="3600" dirty="0"/>
              <a:t>完整性约束命名子句</a:t>
            </a:r>
            <a:endParaRPr lang="zh-CN" altLang="en-US" sz="3600" dirty="0"/>
          </a:p>
        </p:txBody>
      </p:sp>
      <p:sp>
        <p:nvSpPr>
          <p:cNvPr id="48131" name="Rectangle 3"/>
          <p:cNvSpPr>
            <a:spLocks noGrp="1"/>
          </p:cNvSpPr>
          <p:nvPr>
            <p:ph type="body"/>
          </p:nvPr>
        </p:nvSpPr>
        <p:spPr>
          <a:ln/>
        </p:spPr>
        <p:txBody>
          <a:bodyPr vert="horz" wrap="square" lIns="91440" tIns="45720" rIns="91440" bIns="45720" anchor="t"/>
          <a:p>
            <a:pPr eaLnBrk="1" hangingPunct="1">
              <a:lnSpc>
                <a:spcPct val="150000"/>
              </a:lnSpc>
              <a:buNone/>
            </a:pPr>
            <a:r>
              <a:rPr lang="en-US" altLang="zh-CN" dirty="0"/>
              <a:t>1.</a:t>
            </a:r>
            <a:r>
              <a:rPr lang="zh-CN" altLang="en-US" dirty="0"/>
              <a:t>完整性约束命名子句</a:t>
            </a:r>
            <a:endParaRPr lang="en-US" altLang="zh-CN" dirty="0"/>
          </a:p>
          <a:p>
            <a:pPr lvl="1" eaLnBrk="1" hangingPunct="1">
              <a:lnSpc>
                <a:spcPct val="150000"/>
              </a:lnSpc>
              <a:buNone/>
            </a:pPr>
            <a:r>
              <a:rPr lang="en-US" altLang="zh-CN" dirty="0"/>
              <a:t>CONSTRAINT &lt;</a:t>
            </a:r>
            <a:r>
              <a:rPr lang="zh-CN" altLang="en-US" dirty="0"/>
              <a:t>完整性约束条件名</a:t>
            </a:r>
            <a:r>
              <a:rPr lang="en-US" altLang="zh-CN" dirty="0"/>
              <a:t>&gt;&lt;</a:t>
            </a:r>
            <a:r>
              <a:rPr lang="zh-CN" altLang="en-US" dirty="0"/>
              <a:t>完整性约束条件</a:t>
            </a:r>
            <a:r>
              <a:rPr lang="en-US" altLang="zh-CN" dirty="0"/>
              <a:t>&gt;</a:t>
            </a:r>
            <a:endParaRPr lang="en-US" altLang="zh-CN" dirty="0"/>
          </a:p>
          <a:p>
            <a:pPr lvl="1" eaLnBrk="1" hangingPunct="1">
              <a:lnSpc>
                <a:spcPct val="150000"/>
              </a:lnSpc>
            </a:pPr>
            <a:r>
              <a:rPr lang="en-US" altLang="zh-CN" dirty="0"/>
              <a:t>&lt;</a:t>
            </a:r>
            <a:r>
              <a:rPr lang="zh-CN" altLang="en-US" dirty="0"/>
              <a:t>完整性约束条件</a:t>
            </a:r>
            <a:r>
              <a:rPr lang="en-US" altLang="zh-CN" dirty="0"/>
              <a:t>&gt;</a:t>
            </a:r>
            <a:r>
              <a:rPr lang="zh-CN" altLang="en-US" dirty="0"/>
              <a:t>包括</a:t>
            </a:r>
            <a:r>
              <a:rPr lang="en-US" altLang="zh-CN" dirty="0"/>
              <a:t>NOT NULL</a:t>
            </a:r>
            <a:r>
              <a:rPr lang="zh-CN" altLang="en-US" dirty="0"/>
              <a:t>、</a:t>
            </a:r>
            <a:r>
              <a:rPr lang="en-US" altLang="zh-CN" dirty="0"/>
              <a:t>UNIQUE</a:t>
            </a:r>
            <a:r>
              <a:rPr lang="zh-CN" altLang="en-US" dirty="0"/>
              <a:t>、</a:t>
            </a:r>
            <a:r>
              <a:rPr lang="en-US" altLang="zh-CN" dirty="0"/>
              <a:t>PRIMARY KEY</a:t>
            </a:r>
            <a:r>
              <a:rPr lang="zh-CN" altLang="en-US" dirty="0"/>
              <a:t>短语、</a:t>
            </a:r>
            <a:r>
              <a:rPr lang="en-US" altLang="zh-CN" dirty="0"/>
              <a:t>FOREIGN KEY</a:t>
            </a:r>
            <a:r>
              <a:rPr lang="zh-CN" altLang="en-US" dirty="0"/>
              <a:t>短语、</a:t>
            </a:r>
            <a:r>
              <a:rPr lang="en-US" altLang="zh-CN" dirty="0"/>
              <a:t>CHECK</a:t>
            </a:r>
            <a:r>
              <a:rPr lang="zh-CN" altLang="en-US" dirty="0"/>
              <a:t>短语等</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9154" name="Rectangle 2"/>
          <p:cNvSpPr>
            <a:spLocks noGrp="1"/>
          </p:cNvSpPr>
          <p:nvPr>
            <p:ph type="title"/>
          </p:nvPr>
        </p:nvSpPr>
        <p:spPr>
          <a:ln/>
        </p:spPr>
        <p:txBody>
          <a:bodyPr vert="horz" wrap="square" lIns="91440" tIns="45720" rIns="91440" bIns="45720" anchor="ctr"/>
          <a:p>
            <a:pPr eaLnBrk="1" hangingPunct="1"/>
            <a:r>
              <a:rPr lang="zh-CN" altLang="en-US" sz="3600" dirty="0"/>
              <a:t>完整性约束命名子句</a:t>
            </a:r>
            <a:r>
              <a:rPr lang="en-US" altLang="zh-CN" sz="3600" dirty="0"/>
              <a:t>（</a:t>
            </a:r>
            <a:r>
              <a:rPr lang="zh-CN" altLang="en-US" sz="3600" dirty="0"/>
              <a:t>续</a:t>
            </a:r>
            <a:r>
              <a:rPr lang="en-US" altLang="zh-CN" sz="3600" dirty="0"/>
              <a:t>）</a:t>
            </a:r>
            <a:endParaRPr lang="en-US" altLang="zh-CN" sz="3600" dirty="0"/>
          </a:p>
        </p:txBody>
      </p:sp>
      <p:sp>
        <p:nvSpPr>
          <p:cNvPr id="49155" name="Rectangle 3"/>
          <p:cNvSpPr>
            <a:spLocks noGrp="1"/>
          </p:cNvSpPr>
          <p:nvPr>
            <p:ph type="body"/>
          </p:nvPr>
        </p:nvSpPr>
        <p:spPr>
          <a:xfrm>
            <a:off x="85725" y="1027113"/>
            <a:ext cx="9072563" cy="5283200"/>
          </a:xfrm>
          <a:ln/>
        </p:spPr>
        <p:txBody>
          <a:bodyPr vert="horz" wrap="square" lIns="91440" tIns="45720" rIns="91440" bIns="45720" anchor="t"/>
          <a:p>
            <a:pPr eaLnBrk="1" hangingPunct="1">
              <a:lnSpc>
                <a:spcPct val="90000"/>
              </a:lnSpc>
              <a:buNone/>
            </a:pPr>
            <a:r>
              <a:rPr lang="en-US" altLang="zh-CN" sz="2400" dirty="0"/>
              <a:t>[</a:t>
            </a:r>
            <a:r>
              <a:rPr lang="zh-CN" altLang="en-US" sz="2400" dirty="0"/>
              <a:t>例5.</a:t>
            </a:r>
            <a:r>
              <a:rPr lang="en-US" altLang="zh-CN" sz="2400" dirty="0"/>
              <a:t>10]</a:t>
            </a:r>
            <a:r>
              <a:rPr lang="zh-CN" altLang="en-US" sz="2400" dirty="0"/>
              <a:t>建立学生登记表</a:t>
            </a:r>
            <a:r>
              <a:rPr lang="en-US" altLang="zh-CN" sz="2400" dirty="0"/>
              <a:t>Student</a:t>
            </a:r>
            <a:r>
              <a:rPr lang="zh-CN" altLang="en-US" sz="2400" dirty="0"/>
              <a:t>，要求学号在</a:t>
            </a:r>
            <a:r>
              <a:rPr lang="en-US" altLang="zh-CN" sz="2400" dirty="0"/>
              <a:t>90000~99999</a:t>
            </a:r>
            <a:r>
              <a:rPr lang="zh-CN" altLang="en-US" sz="2400" dirty="0"/>
              <a:t>之间，姓名不能取空值，年龄小于</a:t>
            </a:r>
            <a:r>
              <a:rPr lang="en-US" altLang="zh-CN" sz="2400" dirty="0"/>
              <a:t>30</a:t>
            </a:r>
            <a:r>
              <a:rPr lang="zh-CN" altLang="en-US" sz="2400" dirty="0"/>
              <a:t>，性别只能是“男”或“女”。</a:t>
            </a:r>
            <a:endParaRPr lang="zh-CN" altLang="en-US" sz="2400" dirty="0"/>
          </a:p>
          <a:p>
            <a:pPr eaLnBrk="1" hangingPunct="1">
              <a:spcBef>
                <a:spcPct val="0"/>
              </a:spcBef>
              <a:buNone/>
            </a:pPr>
            <a:r>
              <a:rPr lang="zh-CN" altLang="en-US" sz="2200" dirty="0"/>
              <a:t>    </a:t>
            </a:r>
            <a:r>
              <a:rPr lang="en-US" altLang="zh-CN" sz="2200" dirty="0"/>
              <a:t>CREATE TABLE Student</a:t>
            </a:r>
            <a:endParaRPr lang="en-US" altLang="zh-CN" sz="2200" dirty="0"/>
          </a:p>
          <a:p>
            <a:pPr eaLnBrk="1" hangingPunct="1">
              <a:spcBef>
                <a:spcPct val="0"/>
              </a:spcBef>
              <a:buNone/>
            </a:pPr>
            <a:r>
              <a:rPr lang="en-US" altLang="zh-CN" sz="2200" dirty="0"/>
              <a:t>      </a:t>
            </a:r>
            <a:r>
              <a:rPr lang="zh-CN" altLang="en-US" sz="2200" dirty="0"/>
              <a:t>(   </a:t>
            </a:r>
            <a:r>
              <a:rPr lang="en-US" altLang="zh-CN" sz="2200" dirty="0"/>
              <a:t>Sno  NUMERIC</a:t>
            </a:r>
            <a:r>
              <a:rPr lang="zh-CN" altLang="en-US" sz="2200" dirty="0"/>
              <a:t>(</a:t>
            </a:r>
            <a:r>
              <a:rPr lang="en-US" altLang="zh-CN" sz="2200" dirty="0"/>
              <a:t>6</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solidFill>
                  <a:srgbClr val="FF00FF"/>
                </a:solidFill>
              </a:rPr>
              <a:t>CONSTRAINT C1 CHECK </a:t>
            </a:r>
            <a:r>
              <a:rPr lang="zh-CN" altLang="en-US" sz="2200" dirty="0">
                <a:solidFill>
                  <a:srgbClr val="FF00FF"/>
                </a:solidFill>
              </a:rPr>
              <a:t>(</a:t>
            </a:r>
            <a:r>
              <a:rPr lang="en-US" altLang="zh-CN" sz="2200" dirty="0">
                <a:solidFill>
                  <a:srgbClr val="FF00FF"/>
                </a:solidFill>
              </a:rPr>
              <a:t>Sno BETWEEN 90000 AND 99999</a:t>
            </a:r>
            <a:r>
              <a:rPr lang="zh-CN" altLang="en-US" sz="2200" dirty="0">
                <a:solidFill>
                  <a:srgbClr val="FF00FF"/>
                </a:solidFill>
              </a:rPr>
              <a:t>)</a:t>
            </a:r>
            <a:r>
              <a:rPr lang="zh-CN" altLang="en-US" sz="2200" dirty="0"/>
              <a:t>,</a:t>
            </a:r>
            <a:endParaRPr lang="zh-CN" altLang="en-US" sz="2200" dirty="0"/>
          </a:p>
          <a:p>
            <a:pPr eaLnBrk="1" hangingPunct="1">
              <a:spcBef>
                <a:spcPct val="0"/>
              </a:spcBef>
              <a:buNone/>
            </a:pPr>
            <a:r>
              <a:rPr lang="zh-CN" altLang="en-US" sz="2200" dirty="0"/>
              <a:t>          </a:t>
            </a:r>
            <a:r>
              <a:rPr lang="en-US" altLang="zh-CN" sz="2200" dirty="0"/>
              <a:t>Sname  CHAR</a:t>
            </a:r>
            <a:r>
              <a:rPr lang="zh-CN" altLang="en-US" sz="2200" dirty="0"/>
              <a:t>(</a:t>
            </a:r>
            <a:r>
              <a:rPr lang="en-US" altLang="zh-CN" sz="2200" dirty="0"/>
              <a:t>20</a:t>
            </a:r>
            <a:r>
              <a:rPr lang="zh-CN" altLang="en-US" sz="2200" dirty="0"/>
              <a:t>)</a:t>
            </a:r>
            <a:r>
              <a:rPr lang="en-US" altLang="zh-CN" sz="2200" dirty="0"/>
              <a:t>  </a:t>
            </a:r>
            <a:endParaRPr lang="en-US" altLang="zh-CN" sz="2200" dirty="0"/>
          </a:p>
          <a:p>
            <a:pPr eaLnBrk="1" hangingPunct="1">
              <a:spcBef>
                <a:spcPct val="0"/>
              </a:spcBef>
              <a:buNone/>
            </a:pPr>
            <a:r>
              <a:rPr lang="en-US" altLang="zh-CN" sz="2200" dirty="0"/>
              <a:t>        </a:t>
            </a:r>
            <a:r>
              <a:rPr lang="zh-CN" altLang="en-US" sz="2200" dirty="0"/>
              <a:t>  </a:t>
            </a:r>
            <a:r>
              <a:rPr lang="en-US" altLang="zh-CN" sz="2200" dirty="0">
                <a:solidFill>
                  <a:srgbClr val="FF00FF"/>
                </a:solidFill>
              </a:rPr>
              <a:t>CONSTRAINT C2 NOT NULL</a:t>
            </a:r>
            <a:r>
              <a:rPr lang="zh-CN" altLang="en-US" sz="2200" dirty="0"/>
              <a:t>,</a:t>
            </a:r>
            <a:endParaRPr lang="zh-CN" altLang="en-US" sz="2200" dirty="0"/>
          </a:p>
          <a:p>
            <a:pPr eaLnBrk="1" hangingPunct="1">
              <a:spcBef>
                <a:spcPct val="0"/>
              </a:spcBef>
              <a:buNone/>
            </a:pPr>
            <a:r>
              <a:rPr lang="zh-CN" altLang="en-US" sz="2200" dirty="0"/>
              <a:t>          </a:t>
            </a:r>
            <a:r>
              <a:rPr lang="en-US" altLang="zh-CN" sz="2200" dirty="0"/>
              <a:t>Sage  NUMERIC</a:t>
            </a:r>
            <a:r>
              <a:rPr lang="zh-CN" altLang="en-US" sz="2200" dirty="0"/>
              <a:t>(</a:t>
            </a:r>
            <a:r>
              <a:rPr lang="en-US" altLang="zh-CN" sz="2200" dirty="0"/>
              <a:t>3</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 </a:t>
            </a:r>
            <a:r>
              <a:rPr lang="en-US" altLang="zh-CN" sz="2200" dirty="0">
                <a:solidFill>
                  <a:srgbClr val="FF00FF"/>
                </a:solidFill>
              </a:rPr>
              <a:t>CONSTRAINT C3 CHECK </a:t>
            </a:r>
            <a:r>
              <a:rPr lang="zh-CN" altLang="en-US" sz="2200" dirty="0">
                <a:solidFill>
                  <a:srgbClr val="FF00FF"/>
                </a:solidFill>
              </a:rPr>
              <a:t>(</a:t>
            </a:r>
            <a:r>
              <a:rPr lang="en-US" altLang="zh-CN" sz="2200" dirty="0">
                <a:solidFill>
                  <a:srgbClr val="FF00FF"/>
                </a:solidFill>
              </a:rPr>
              <a:t>Sage &lt; 30</a:t>
            </a:r>
            <a:r>
              <a:rPr lang="zh-CN" altLang="en-US" sz="2200" dirty="0">
                <a:solidFill>
                  <a:srgbClr val="FF00FF"/>
                </a:solidFill>
              </a:rPr>
              <a:t>)</a:t>
            </a:r>
            <a:r>
              <a:rPr lang="zh-CN" altLang="en-US" sz="2200" dirty="0"/>
              <a:t>,</a:t>
            </a:r>
            <a:endParaRPr lang="zh-CN" altLang="en-US" sz="2200" dirty="0"/>
          </a:p>
          <a:p>
            <a:pPr eaLnBrk="1" hangingPunct="1">
              <a:spcBef>
                <a:spcPct val="0"/>
              </a:spcBef>
              <a:buNone/>
            </a:pPr>
            <a:r>
              <a:rPr lang="zh-CN" altLang="en-US" sz="2200" dirty="0"/>
              <a:t>          </a:t>
            </a:r>
            <a:r>
              <a:rPr lang="en-US" altLang="zh-CN" sz="2200" dirty="0"/>
              <a:t>Ssex  CHAR</a:t>
            </a:r>
            <a:r>
              <a:rPr lang="zh-CN" altLang="en-US" sz="2200" dirty="0"/>
              <a:t>(</a:t>
            </a:r>
            <a:r>
              <a:rPr lang="en-US" altLang="zh-CN" sz="2200" dirty="0"/>
              <a:t>2</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 </a:t>
            </a:r>
            <a:r>
              <a:rPr lang="en-US" altLang="zh-CN" sz="2200" dirty="0">
                <a:solidFill>
                  <a:srgbClr val="FF00FF"/>
                </a:solidFill>
              </a:rPr>
              <a:t>CONSTRAINT C4 CHECK </a:t>
            </a:r>
            <a:r>
              <a:rPr lang="zh-CN" altLang="en-US" sz="2200" dirty="0">
                <a:solidFill>
                  <a:srgbClr val="FF00FF"/>
                </a:solidFill>
              </a:rPr>
              <a:t>(</a:t>
            </a:r>
            <a:r>
              <a:rPr lang="en-US" altLang="zh-CN" sz="2200" dirty="0">
                <a:solidFill>
                  <a:srgbClr val="FF00FF"/>
                </a:solidFill>
              </a:rPr>
              <a:t>Ssex IN </a:t>
            </a:r>
            <a:r>
              <a:rPr lang="zh-CN" altLang="en-US" sz="2200" dirty="0">
                <a:solidFill>
                  <a:srgbClr val="FF00FF"/>
                </a:solidFill>
              </a:rPr>
              <a:t>(</a:t>
            </a:r>
            <a:r>
              <a:rPr lang="en-US" altLang="zh-CN" sz="2200" dirty="0">
                <a:solidFill>
                  <a:srgbClr val="FF00FF"/>
                </a:solidFill>
              </a:rPr>
              <a:t> ‘</a:t>
            </a:r>
            <a:r>
              <a:rPr lang="zh-CN" altLang="en-US" sz="2200" dirty="0">
                <a:solidFill>
                  <a:srgbClr val="FF00FF"/>
                </a:solidFill>
              </a:rPr>
              <a:t>男</a:t>
            </a:r>
            <a:r>
              <a:rPr lang="en-US" altLang="zh-CN" sz="2200" dirty="0">
                <a:solidFill>
                  <a:srgbClr val="FF00FF"/>
                </a:solidFill>
              </a:rPr>
              <a:t>’,'</a:t>
            </a:r>
            <a:r>
              <a:rPr lang="zh-CN" altLang="en-US" sz="2200" dirty="0">
                <a:solidFill>
                  <a:srgbClr val="FF00FF"/>
                </a:solidFill>
              </a:rPr>
              <a:t>女</a:t>
            </a:r>
            <a:r>
              <a:rPr lang="en-US" altLang="zh-CN" sz="2200" dirty="0">
                <a:solidFill>
                  <a:srgbClr val="FF00FF"/>
                </a:solidFill>
              </a:rPr>
              <a:t>'</a:t>
            </a:r>
            <a:r>
              <a:rPr lang="zh-CN" altLang="en-US" sz="2200" dirty="0">
                <a:solidFill>
                  <a:srgbClr val="FF00FF"/>
                </a:solidFill>
              </a:rPr>
              <a:t>))</a:t>
            </a:r>
            <a:r>
              <a:rPr lang="zh-CN" altLang="en-US" sz="2200" dirty="0">
                <a:solidFill>
                  <a:srgbClr val="FF66FF"/>
                </a:solidFill>
              </a:rPr>
              <a:t>,</a:t>
            </a:r>
            <a:endParaRPr lang="zh-CN" altLang="en-US" sz="2200" dirty="0">
              <a:solidFill>
                <a:srgbClr val="FF66FF"/>
              </a:solidFill>
            </a:endParaRPr>
          </a:p>
          <a:p>
            <a:pPr eaLnBrk="1" hangingPunct="1">
              <a:spcBef>
                <a:spcPct val="0"/>
              </a:spcBef>
              <a:buNone/>
            </a:pPr>
            <a:r>
              <a:rPr lang="zh-CN" altLang="en-US" sz="2200" dirty="0">
                <a:solidFill>
                  <a:srgbClr val="FF66FF"/>
                </a:solidFill>
              </a:rPr>
              <a:t>          </a:t>
            </a:r>
            <a:r>
              <a:rPr lang="en-US" altLang="zh-CN" sz="2200" dirty="0">
                <a:solidFill>
                  <a:srgbClr val="FF00FF"/>
                </a:solidFill>
              </a:rPr>
              <a:t>CONSTRAINT StudentKey PRIMARY KEY</a:t>
            </a:r>
            <a:r>
              <a:rPr lang="zh-CN" altLang="en-US" sz="2200" dirty="0">
                <a:solidFill>
                  <a:srgbClr val="FF00FF"/>
                </a:solidFill>
              </a:rPr>
              <a:t>(</a:t>
            </a:r>
            <a:r>
              <a:rPr lang="en-US" altLang="zh-CN" sz="2200" dirty="0">
                <a:solidFill>
                  <a:srgbClr val="FF00FF"/>
                </a:solidFill>
              </a:rPr>
              <a:t>Sno</a:t>
            </a:r>
            <a:r>
              <a:rPr lang="zh-CN" altLang="en-US" sz="2200" dirty="0">
                <a:solidFill>
                  <a:srgbClr val="FF00FF"/>
                </a:solidFill>
              </a:rPr>
              <a:t>)</a:t>
            </a:r>
            <a:endParaRPr lang="zh-CN" altLang="en-US" sz="2200" dirty="0">
              <a:solidFill>
                <a:srgbClr val="FF00FF"/>
              </a:solidFill>
            </a:endParaRPr>
          </a:p>
          <a:p>
            <a:pPr eaLnBrk="1" hangingPunct="1">
              <a:spcBef>
                <a:spcPct val="0"/>
              </a:spcBef>
              <a:buNone/>
            </a:pPr>
            <a:r>
              <a:rPr lang="en-US" altLang="zh-CN" sz="2200" dirty="0"/>
              <a:t>      </a:t>
            </a:r>
            <a:r>
              <a:rPr lang="zh-CN" altLang="en-US" sz="2200" dirty="0"/>
              <a:t>  );</a:t>
            </a:r>
            <a:endParaRPr lang="zh-CN" altLang="en-US" sz="2200" dirty="0"/>
          </a:p>
          <a:p>
            <a:pPr lvl="1" eaLnBrk="1" hangingPunct="1">
              <a:spcBef>
                <a:spcPct val="0"/>
              </a:spcBef>
              <a:buChar char="ü"/>
            </a:pPr>
            <a:r>
              <a:rPr lang="zh-CN" altLang="en-US" sz="2200" dirty="0"/>
              <a:t>在</a:t>
            </a:r>
            <a:r>
              <a:rPr lang="en-US" altLang="zh-CN" sz="2200" dirty="0"/>
              <a:t>Student</a:t>
            </a:r>
            <a:r>
              <a:rPr lang="zh-CN" altLang="en-US" sz="2200" dirty="0"/>
              <a:t>表上建立了</a:t>
            </a:r>
            <a:r>
              <a:rPr lang="en-US" altLang="zh-CN" sz="2200" dirty="0"/>
              <a:t>5</a:t>
            </a:r>
            <a:r>
              <a:rPr lang="zh-CN" altLang="en-US" sz="2200" dirty="0"/>
              <a:t>个约束条件，包括主码约束（命名为</a:t>
            </a:r>
            <a:r>
              <a:rPr lang="en-US" altLang="zh-CN" sz="2200" dirty="0"/>
              <a:t>StudentKey</a:t>
            </a:r>
            <a:r>
              <a:rPr lang="zh-CN" altLang="en-US" sz="2200" dirty="0"/>
              <a:t>）以及</a:t>
            </a:r>
            <a:r>
              <a:rPr lang="en-US" altLang="zh-CN" sz="2200" dirty="0"/>
              <a:t>C1</a:t>
            </a:r>
            <a:r>
              <a:rPr lang="zh-CN" altLang="en-US" sz="2200" dirty="0"/>
              <a:t>、</a:t>
            </a:r>
            <a:r>
              <a:rPr lang="en-US" altLang="zh-CN" sz="2200" dirty="0"/>
              <a:t>C2</a:t>
            </a:r>
            <a:r>
              <a:rPr lang="zh-CN" altLang="en-US" sz="2200" dirty="0"/>
              <a:t>、</a:t>
            </a:r>
            <a:r>
              <a:rPr lang="en-US" altLang="zh-CN" sz="2200" dirty="0"/>
              <a:t>C3</a:t>
            </a:r>
            <a:r>
              <a:rPr lang="zh-CN" altLang="en-US" sz="2200" dirty="0"/>
              <a:t>、</a:t>
            </a:r>
            <a:r>
              <a:rPr lang="en-US" altLang="zh-CN" sz="2200" dirty="0"/>
              <a:t>C4</a:t>
            </a:r>
            <a:r>
              <a:rPr lang="zh-CN" altLang="en-US" sz="2200" dirty="0"/>
              <a:t>四个列级约束。</a:t>
            </a:r>
            <a:endParaRPr lang="zh-CN" altLang="en-US"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0178" name="Rectangle 2"/>
          <p:cNvSpPr>
            <a:spLocks noGrp="1"/>
          </p:cNvSpPr>
          <p:nvPr>
            <p:ph type="title"/>
          </p:nvPr>
        </p:nvSpPr>
        <p:spPr>
          <a:ln/>
        </p:spPr>
        <p:txBody>
          <a:bodyPr vert="horz" wrap="square" lIns="91440" tIns="45720" rIns="91440" bIns="45720" anchor="ctr"/>
          <a:p>
            <a:pPr eaLnBrk="1" hangingPunct="1"/>
            <a:r>
              <a:rPr lang="zh-CN" altLang="en-US" sz="3600" dirty="0"/>
              <a:t>完整性约束命名子句</a:t>
            </a:r>
            <a:r>
              <a:rPr lang="en-US" altLang="zh-CN" sz="3600" dirty="0"/>
              <a:t>（</a:t>
            </a:r>
            <a:r>
              <a:rPr lang="zh-CN" altLang="en-US" sz="3600" dirty="0"/>
              <a:t>续</a:t>
            </a:r>
            <a:r>
              <a:rPr lang="en-US" altLang="zh-CN" sz="3600" dirty="0"/>
              <a:t>）</a:t>
            </a:r>
            <a:endParaRPr lang="en-US" altLang="zh-CN" sz="3600" dirty="0"/>
          </a:p>
        </p:txBody>
      </p:sp>
      <p:sp>
        <p:nvSpPr>
          <p:cNvPr id="50179" name="Rectangle 3"/>
          <p:cNvSpPr>
            <a:spLocks noGrp="1"/>
          </p:cNvSpPr>
          <p:nvPr>
            <p:ph type="body"/>
          </p:nvPr>
        </p:nvSpPr>
        <p:spPr>
          <a:xfrm>
            <a:off x="179388" y="1098550"/>
            <a:ext cx="8785225" cy="5283200"/>
          </a:xfrm>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5.11]</a:t>
            </a:r>
            <a:r>
              <a:rPr lang="zh-CN" altLang="en-US" sz="2400" dirty="0"/>
              <a:t>建立教师表</a:t>
            </a:r>
            <a:r>
              <a:rPr lang="en-US" altLang="zh-CN" sz="2400" dirty="0"/>
              <a:t>TEACHER</a:t>
            </a:r>
            <a:r>
              <a:rPr lang="zh-CN" altLang="en-US" sz="2400" dirty="0"/>
              <a:t>，要求每个教师的应发工资不低于</a:t>
            </a:r>
            <a:r>
              <a:rPr lang="en-US" altLang="zh-CN" sz="2400" dirty="0"/>
              <a:t>3000</a:t>
            </a:r>
            <a:r>
              <a:rPr lang="zh-CN" altLang="en-US" sz="2400" dirty="0"/>
              <a:t>元。</a:t>
            </a:r>
            <a:endParaRPr lang="zh-CN" altLang="en-US" sz="2400" dirty="0"/>
          </a:p>
          <a:p>
            <a:pPr eaLnBrk="1" hangingPunct="1">
              <a:buNone/>
            </a:pPr>
            <a:r>
              <a:rPr lang="zh-CN" altLang="en-US" sz="2200" dirty="0"/>
              <a:t>应发工资是工资列</a:t>
            </a:r>
            <a:r>
              <a:rPr lang="en-US" altLang="zh-CN" sz="2200" dirty="0"/>
              <a:t>Sal</a:t>
            </a:r>
            <a:r>
              <a:rPr lang="zh-CN" altLang="en-US" sz="2200" dirty="0"/>
              <a:t>与扣除项</a:t>
            </a:r>
            <a:r>
              <a:rPr lang="en-US" altLang="zh-CN" sz="2200" dirty="0"/>
              <a:t>Deduct</a:t>
            </a:r>
            <a:r>
              <a:rPr lang="zh-CN" altLang="en-US" sz="2200" dirty="0"/>
              <a:t>之和。</a:t>
            </a:r>
            <a:endParaRPr lang="zh-CN" altLang="en-US" sz="2200" dirty="0"/>
          </a:p>
          <a:p>
            <a:pPr eaLnBrk="1" hangingPunct="1">
              <a:spcBef>
                <a:spcPct val="0"/>
              </a:spcBef>
              <a:buNone/>
            </a:pPr>
            <a:r>
              <a:rPr lang="en-US" altLang="zh-CN" sz="2000" dirty="0"/>
              <a:t>      </a:t>
            </a:r>
            <a:r>
              <a:rPr lang="en-US" altLang="zh-CN" sz="2200" dirty="0"/>
              <a:t>CREATE TABLE TEACHER</a:t>
            </a:r>
            <a:endParaRPr lang="zh-CN" altLang="en-US" sz="2200" dirty="0"/>
          </a:p>
          <a:p>
            <a:pPr eaLnBrk="1" hangingPunct="1">
              <a:spcBef>
                <a:spcPct val="0"/>
              </a:spcBef>
              <a:buNone/>
            </a:pPr>
            <a:r>
              <a:rPr lang="en-US" altLang="zh-CN" sz="2200" dirty="0"/>
              <a:t>              </a:t>
            </a:r>
            <a:r>
              <a:rPr lang="zh-CN" altLang="en-US" sz="2200" dirty="0"/>
              <a:t>(   </a:t>
            </a:r>
            <a:r>
              <a:rPr lang="en-US" altLang="zh-CN" sz="2200" dirty="0"/>
              <a:t>Eno    NUMERIC</a:t>
            </a:r>
            <a:r>
              <a:rPr lang="zh-CN" altLang="en-US" sz="2200" dirty="0"/>
              <a:t>(</a:t>
            </a:r>
            <a:r>
              <a:rPr lang="en-US" altLang="zh-CN" sz="2200" dirty="0"/>
              <a:t>4</a:t>
            </a:r>
            <a:r>
              <a:rPr lang="zh-CN" altLang="en-US" sz="2200" dirty="0"/>
              <a:t>)</a:t>
            </a:r>
            <a:r>
              <a:rPr lang="en-US" altLang="zh-CN" sz="2200" dirty="0"/>
              <a:t>  PRIMARY KEY    </a:t>
            </a:r>
            <a:r>
              <a:rPr lang="en-US" altLang="zh-CN" sz="1800" dirty="0"/>
              <a:t>/*</a:t>
            </a:r>
            <a:r>
              <a:rPr lang="zh-CN" altLang="en-US" sz="1800" dirty="0"/>
              <a:t>在列级定义主码</a:t>
            </a:r>
            <a:r>
              <a:rPr lang="en-US" altLang="zh-CN" sz="1800" dirty="0"/>
              <a:t>*/</a:t>
            </a:r>
            <a:endParaRPr lang="zh-CN" altLang="en-US" sz="1800" dirty="0"/>
          </a:p>
          <a:p>
            <a:pPr eaLnBrk="1" hangingPunct="1">
              <a:spcBef>
                <a:spcPct val="0"/>
              </a:spcBef>
              <a:buNone/>
            </a:pPr>
            <a:r>
              <a:rPr lang="en-US" altLang="zh-CN" sz="2200" dirty="0"/>
              <a:t>               </a:t>
            </a:r>
            <a:r>
              <a:rPr lang="zh-CN" altLang="en-US" sz="2200" dirty="0"/>
              <a:t>   </a:t>
            </a:r>
            <a:r>
              <a:rPr lang="en-US" altLang="zh-CN" sz="2200" dirty="0"/>
              <a:t>Ename  CHAR</a:t>
            </a:r>
            <a:r>
              <a:rPr lang="zh-CN" altLang="en-US" sz="2200" dirty="0"/>
              <a:t>(</a:t>
            </a:r>
            <a:r>
              <a:rPr lang="en-US" altLang="zh-CN" sz="2200" dirty="0"/>
              <a:t>10</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Job     CHAR</a:t>
            </a:r>
            <a:r>
              <a:rPr lang="zh-CN" altLang="en-US" sz="2200" dirty="0"/>
              <a:t>(</a:t>
            </a:r>
            <a:r>
              <a:rPr lang="en-US" altLang="zh-CN" sz="2200" dirty="0"/>
              <a:t>8</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Sal     NUMERIC</a:t>
            </a:r>
            <a:r>
              <a:rPr lang="zh-CN" altLang="en-US" sz="2200" dirty="0"/>
              <a:t>(</a:t>
            </a:r>
            <a:r>
              <a:rPr lang="en-US" altLang="zh-CN" sz="2200" dirty="0"/>
              <a:t>7</a:t>
            </a:r>
            <a:r>
              <a:rPr lang="zh-CN" altLang="en-US" sz="2200" dirty="0"/>
              <a:t>,</a:t>
            </a:r>
            <a:r>
              <a:rPr lang="en-US" altLang="zh-CN" sz="2200" dirty="0"/>
              <a:t>2</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Deduct  NUMERIC</a:t>
            </a:r>
            <a:r>
              <a:rPr lang="zh-CN" altLang="en-US" sz="2200" dirty="0"/>
              <a:t>(</a:t>
            </a:r>
            <a:r>
              <a:rPr lang="en-US" altLang="zh-CN" sz="2200" dirty="0"/>
              <a:t>7</a:t>
            </a:r>
            <a:r>
              <a:rPr lang="zh-CN" altLang="en-US" sz="2200" dirty="0"/>
              <a:t>,</a:t>
            </a:r>
            <a:r>
              <a:rPr lang="en-US" altLang="zh-CN" sz="2200" dirty="0"/>
              <a:t>2</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Deptno  NUMERIC</a:t>
            </a:r>
            <a:r>
              <a:rPr lang="zh-CN" altLang="en-US" sz="2200" dirty="0"/>
              <a:t>(</a:t>
            </a:r>
            <a:r>
              <a:rPr lang="en-US" altLang="zh-CN" sz="2200" dirty="0"/>
              <a:t>2</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CONSTRAINT TEACHERFKey FOREIGN KEY </a:t>
            </a:r>
            <a:r>
              <a:rPr lang="zh-CN" altLang="en-US" sz="2200" dirty="0"/>
              <a:t>(</a:t>
            </a:r>
            <a:r>
              <a:rPr lang="en-US" altLang="zh-CN" sz="2200" dirty="0"/>
              <a:t>Deptno</a:t>
            </a:r>
            <a:r>
              <a:rPr lang="zh-CN" altLang="en-US" sz="2200" dirty="0"/>
              <a:t>)</a:t>
            </a:r>
            <a:r>
              <a:rPr lang="en-US" altLang="zh-CN" sz="2200" dirty="0"/>
              <a:t> 		</a:t>
            </a:r>
            <a:r>
              <a:rPr lang="zh-CN" altLang="en-US" sz="2200" dirty="0"/>
              <a:t>  </a:t>
            </a:r>
            <a:r>
              <a:rPr lang="en-US" altLang="zh-CN" sz="2200" dirty="0"/>
              <a:t>REFERENCES DEPT</a:t>
            </a:r>
            <a:r>
              <a:rPr lang="zh-CN" altLang="en-US" sz="2200" dirty="0"/>
              <a:t>(</a:t>
            </a:r>
            <a:r>
              <a:rPr lang="en-US" altLang="zh-CN" sz="2200" dirty="0"/>
              <a:t>Deptno</a:t>
            </a:r>
            <a:r>
              <a:rPr lang="zh-CN" altLang="en-US" sz="2200" dirty="0"/>
              <a:t>),</a:t>
            </a:r>
            <a:endParaRPr lang="zh-CN" altLang="en-US" sz="2200" dirty="0"/>
          </a:p>
          <a:p>
            <a:pPr eaLnBrk="1" hangingPunct="1">
              <a:spcBef>
                <a:spcPct val="0"/>
              </a:spcBef>
              <a:buNone/>
            </a:pPr>
            <a:r>
              <a:rPr lang="en-US" altLang="zh-CN" sz="2200" dirty="0"/>
              <a:t>  		  </a:t>
            </a:r>
            <a:r>
              <a:rPr lang="zh-CN" altLang="en-US" sz="2200" dirty="0"/>
              <a:t>    </a:t>
            </a:r>
            <a:r>
              <a:rPr lang="en-US" altLang="zh-CN" sz="2200" dirty="0"/>
              <a:t>CONSTRAINT C1 CHECK </a:t>
            </a:r>
            <a:r>
              <a:rPr lang="zh-CN" altLang="en-US" sz="2200" dirty="0"/>
              <a:t>(</a:t>
            </a:r>
            <a:r>
              <a:rPr lang="en-US" altLang="zh-CN" sz="2200" dirty="0"/>
              <a:t>Sal + Deduct &gt;= 3000</a:t>
            </a:r>
            <a:r>
              <a:rPr lang="zh-CN" altLang="en-US" sz="2200" dirty="0"/>
              <a:t>)</a:t>
            </a:r>
            <a:r>
              <a:rPr lang="en-US" altLang="zh-CN" sz="2200" dirty="0"/>
              <a:t> </a:t>
            </a:r>
            <a:endParaRPr lang="zh-CN" altLang="en-US" sz="2200" dirty="0"/>
          </a:p>
          <a:p>
            <a:pPr eaLnBrk="1" hangingPunct="1">
              <a:spcBef>
                <a:spcPct val="0"/>
              </a:spcBef>
              <a:buNone/>
            </a:pPr>
            <a:r>
              <a:rPr lang="en-US" altLang="zh-CN" sz="2200" dirty="0"/>
              <a:t>              </a:t>
            </a:r>
            <a:r>
              <a:rPr lang="zh-CN" altLang="en-US" sz="2200" dirty="0"/>
              <a:t>  );</a:t>
            </a:r>
            <a:endParaRPr lang="zh-CN" altLang="en-US" sz="2200" dirty="0"/>
          </a:p>
          <a:p>
            <a:pPr eaLnBrk="1" hangingPunct="1">
              <a:buNone/>
            </a:pPr>
            <a:endParaRPr lang="zh-CN" alt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1202" name="Rectangle 2"/>
          <p:cNvSpPr>
            <a:spLocks noGrp="1"/>
          </p:cNvSpPr>
          <p:nvPr>
            <p:ph type="title"/>
          </p:nvPr>
        </p:nvSpPr>
        <p:spPr>
          <a:ln/>
        </p:spPr>
        <p:txBody>
          <a:bodyPr vert="horz" wrap="square" lIns="91440" tIns="45720" rIns="91440" bIns="45720" anchor="ctr"/>
          <a:p>
            <a:pPr eaLnBrk="1" hangingPunct="1"/>
            <a:r>
              <a:rPr lang="zh-CN" altLang="en-US" sz="3600" dirty="0"/>
              <a:t>完整性约束命名子句</a:t>
            </a:r>
            <a:r>
              <a:rPr lang="en-US" altLang="zh-CN" sz="3600" dirty="0"/>
              <a:t>（</a:t>
            </a:r>
            <a:r>
              <a:rPr lang="zh-CN" altLang="en-US" sz="3600" dirty="0"/>
              <a:t>续</a:t>
            </a:r>
            <a:r>
              <a:rPr lang="en-US" altLang="zh-CN" sz="3600" dirty="0"/>
              <a:t>）</a:t>
            </a:r>
            <a:endParaRPr lang="en-US" altLang="zh-CN" sz="3600" dirty="0"/>
          </a:p>
        </p:txBody>
      </p:sp>
      <p:sp>
        <p:nvSpPr>
          <p:cNvPr id="51203" name="Rectangle 3"/>
          <p:cNvSpPr>
            <a:spLocks noGrp="1"/>
          </p:cNvSpPr>
          <p:nvPr>
            <p:ph type="body"/>
          </p:nvPr>
        </p:nvSpPr>
        <p:spPr>
          <a:xfrm>
            <a:off x="457200" y="1196975"/>
            <a:ext cx="8229600" cy="4854575"/>
          </a:xfrm>
          <a:ln/>
        </p:spPr>
        <p:txBody>
          <a:bodyPr vert="horz" wrap="square" lIns="91440" tIns="45720" rIns="91440" bIns="45720" anchor="t"/>
          <a:p>
            <a:pPr eaLnBrk="1" hangingPunct="1">
              <a:lnSpc>
                <a:spcPct val="160000"/>
              </a:lnSpc>
              <a:buNone/>
            </a:pPr>
            <a:r>
              <a:rPr lang="en-US" altLang="zh-CN" dirty="0"/>
              <a:t>2. </a:t>
            </a:r>
            <a:r>
              <a:rPr lang="zh-CN" altLang="en-US" dirty="0"/>
              <a:t>修改表中的完整性限制</a:t>
            </a:r>
            <a:endParaRPr lang="zh-CN" altLang="en-US" dirty="0"/>
          </a:p>
          <a:p>
            <a:pPr lvl="1" eaLnBrk="1" hangingPunct="1">
              <a:lnSpc>
                <a:spcPct val="150000"/>
              </a:lnSpc>
            </a:pPr>
            <a:r>
              <a:rPr lang="zh-CN" altLang="en-US" dirty="0"/>
              <a:t>使用</a:t>
            </a:r>
            <a:r>
              <a:rPr lang="en-US" altLang="zh-CN" dirty="0"/>
              <a:t>ALTER TABLE</a:t>
            </a:r>
            <a:r>
              <a:rPr lang="zh-CN" altLang="en-US" dirty="0"/>
              <a:t>语句修改表中的完整性限制</a:t>
            </a:r>
            <a:endParaRPr lang="en-US" altLang="zh-CN" dirty="0"/>
          </a:p>
          <a:p>
            <a:pPr lvl="1" eaLnBrk="1" hangingPunct="1">
              <a:lnSpc>
                <a:spcPct val="150000"/>
              </a:lnSpc>
            </a:pPr>
            <a:endParaRPr lang="en-US" altLang="zh-CN" sz="2600" dirty="0"/>
          </a:p>
          <a:p>
            <a:pPr eaLnBrk="1" hangingPunct="1">
              <a:lnSpc>
                <a:spcPct val="150000"/>
              </a:lnSpc>
              <a:buNone/>
            </a:pPr>
            <a:r>
              <a:rPr lang="en-US" altLang="zh-CN" sz="2400" dirty="0"/>
              <a:t>[</a:t>
            </a:r>
            <a:r>
              <a:rPr lang="zh-CN" altLang="en-US" sz="2400" dirty="0"/>
              <a:t>例</a:t>
            </a:r>
            <a:r>
              <a:rPr lang="en-US" altLang="zh-CN" sz="2400" dirty="0"/>
              <a:t>5.12]</a:t>
            </a:r>
            <a:r>
              <a:rPr lang="zh-CN" altLang="en-US" sz="2400" dirty="0"/>
              <a:t>去掉例</a:t>
            </a:r>
            <a:r>
              <a:rPr lang="en-US" altLang="zh-CN" sz="2400" dirty="0"/>
              <a:t>5.10 Student</a:t>
            </a:r>
            <a:r>
              <a:rPr lang="zh-CN" altLang="en-US" sz="2400" dirty="0"/>
              <a:t>表中对性别的限制。</a:t>
            </a:r>
            <a:endParaRPr lang="zh-CN" altLang="en-US" sz="2400" dirty="0"/>
          </a:p>
          <a:p>
            <a:pPr eaLnBrk="1" hangingPunct="1">
              <a:lnSpc>
                <a:spcPct val="150000"/>
              </a:lnSpc>
              <a:buNone/>
            </a:pPr>
            <a:r>
              <a:rPr lang="en-US" altLang="zh-CN" sz="2600" dirty="0"/>
              <a:t>  </a:t>
            </a:r>
            <a:r>
              <a:rPr lang="en-US" altLang="zh-CN" sz="2400" dirty="0"/>
              <a:t>      ALTER TABLE Student </a:t>
            </a:r>
            <a:endParaRPr lang="zh-CN" altLang="en-US" sz="2400" dirty="0"/>
          </a:p>
          <a:p>
            <a:pPr eaLnBrk="1" hangingPunct="1">
              <a:lnSpc>
                <a:spcPct val="150000"/>
              </a:lnSpc>
              <a:buNone/>
            </a:pPr>
            <a:r>
              <a:rPr lang="en-US" altLang="zh-CN" sz="2400" dirty="0"/>
              <a:t>        </a:t>
            </a:r>
            <a:r>
              <a:rPr lang="en-US" altLang="zh-CN" sz="2400" dirty="0">
                <a:solidFill>
                  <a:srgbClr val="FF00FF"/>
                </a:solidFill>
              </a:rPr>
              <a:t>DROP CONSTRAINT C4</a:t>
            </a:r>
            <a:r>
              <a:rPr lang="en-US" altLang="zh-CN" sz="2400" dirty="0"/>
              <a:t>;</a:t>
            </a:r>
            <a:endParaRPr lang="zh-CN" altLang="en-US" sz="2400" dirty="0"/>
          </a:p>
          <a:p>
            <a:pPr lvl="1" eaLnBrk="1" hangingPunct="1">
              <a:lnSpc>
                <a:spcPct val="150000"/>
              </a:lnSpc>
            </a:pP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2226" name="Rectangle 2"/>
          <p:cNvSpPr>
            <a:spLocks noGrp="1"/>
          </p:cNvSpPr>
          <p:nvPr>
            <p:ph type="title"/>
          </p:nvPr>
        </p:nvSpPr>
        <p:spPr>
          <a:ln/>
        </p:spPr>
        <p:txBody>
          <a:bodyPr vert="horz" wrap="square" lIns="91440" tIns="45720" rIns="91440" bIns="45720" anchor="ctr"/>
          <a:p>
            <a:pPr eaLnBrk="1" hangingPunct="1"/>
            <a:r>
              <a:rPr lang="zh-CN" altLang="en-US" sz="3600" dirty="0"/>
              <a:t>完整性约束命名子句</a:t>
            </a:r>
            <a:r>
              <a:rPr lang="en-US" altLang="zh-CN" sz="3600" dirty="0"/>
              <a:t>（</a:t>
            </a:r>
            <a:r>
              <a:rPr lang="zh-CN" altLang="en-US" sz="3600" dirty="0"/>
              <a:t>续</a:t>
            </a:r>
            <a:r>
              <a:rPr lang="en-US" altLang="zh-CN" sz="3600" dirty="0"/>
              <a:t>）</a:t>
            </a:r>
            <a:endParaRPr lang="en-US" altLang="zh-CN" sz="3600" dirty="0"/>
          </a:p>
        </p:txBody>
      </p:sp>
      <p:sp>
        <p:nvSpPr>
          <p:cNvPr id="52227" name="Rectangle 3"/>
          <p:cNvSpPr>
            <a:spLocks noGrp="1"/>
          </p:cNvSpPr>
          <p:nvPr>
            <p:ph type="body"/>
          </p:nvPr>
        </p:nvSpPr>
        <p:spPr>
          <a:xfrm>
            <a:off x="0" y="1123950"/>
            <a:ext cx="9144000" cy="5689600"/>
          </a:xfrm>
          <a:ln/>
        </p:spPr>
        <p:txBody>
          <a:bodyPr vert="horz" wrap="square" lIns="91440" tIns="45720" rIns="91440" bIns="45720" anchor="t"/>
          <a:p>
            <a:pPr eaLnBrk="1" hangingPunct="1">
              <a:lnSpc>
                <a:spcPct val="120000"/>
              </a:lnSpc>
              <a:buNone/>
            </a:pPr>
            <a:r>
              <a:rPr lang="en-US" altLang="zh-CN" sz="2400" dirty="0"/>
              <a:t>   [</a:t>
            </a:r>
            <a:r>
              <a:rPr lang="zh-CN" altLang="en-US" sz="2400" dirty="0"/>
              <a:t>例5.</a:t>
            </a:r>
            <a:r>
              <a:rPr lang="en-US" altLang="zh-CN" sz="2400" dirty="0"/>
              <a:t>13]</a:t>
            </a:r>
            <a:r>
              <a:rPr lang="zh-CN" altLang="en-US" sz="2400" dirty="0"/>
              <a:t>  修改表</a:t>
            </a:r>
            <a:r>
              <a:rPr lang="en-US" altLang="zh-CN" sz="2400" dirty="0"/>
              <a:t>Student</a:t>
            </a:r>
            <a:r>
              <a:rPr lang="zh-CN" altLang="en-US" sz="2400" dirty="0"/>
              <a:t>中的约束条件，要求学号改为在</a:t>
            </a:r>
            <a:r>
              <a:rPr lang="en-US" altLang="zh-CN" sz="2400" dirty="0"/>
              <a:t>900000~999999</a:t>
            </a:r>
            <a:r>
              <a:rPr lang="zh-CN" altLang="en-US" sz="2400" dirty="0"/>
              <a:t>之间，年龄由小于</a:t>
            </a:r>
            <a:r>
              <a:rPr lang="en-US" altLang="zh-CN" sz="2400" dirty="0"/>
              <a:t>30</a:t>
            </a:r>
            <a:r>
              <a:rPr lang="zh-CN" altLang="en-US" sz="2400" dirty="0"/>
              <a:t>改为小于</a:t>
            </a:r>
            <a:r>
              <a:rPr lang="en-US" altLang="zh-CN" sz="2400" dirty="0"/>
              <a:t>40</a:t>
            </a:r>
            <a:endParaRPr lang="en-US" altLang="zh-CN" sz="2400" dirty="0"/>
          </a:p>
          <a:p>
            <a:pPr lvl="1" eaLnBrk="1" hangingPunct="1">
              <a:lnSpc>
                <a:spcPct val="120000"/>
              </a:lnSpc>
            </a:pPr>
            <a:r>
              <a:rPr lang="zh-CN" altLang="en-US" dirty="0">
                <a:solidFill>
                  <a:srgbClr val="3333FF"/>
                </a:solidFill>
              </a:rPr>
              <a:t>可以先删除原来的约束条件，再增加新的约束条件</a:t>
            </a:r>
            <a:endParaRPr lang="zh-CN" altLang="en-US" dirty="0">
              <a:solidFill>
                <a:srgbClr val="3333FF"/>
              </a:solidFill>
            </a:endParaRPr>
          </a:p>
          <a:p>
            <a:pPr eaLnBrk="1" hangingPunct="1">
              <a:lnSpc>
                <a:spcPct val="120000"/>
              </a:lnSpc>
              <a:buNone/>
            </a:pPr>
            <a:r>
              <a:rPr lang="zh-CN" altLang="en-US" dirty="0"/>
              <a:t>      </a:t>
            </a:r>
            <a:r>
              <a:rPr lang="en-US" altLang="zh-CN" sz="2000" dirty="0">
                <a:solidFill>
                  <a:srgbClr val="72BE2C"/>
                </a:solidFill>
              </a:rPr>
              <a:t>ALTER TABLE Student</a:t>
            </a:r>
            <a:endParaRPr lang="en-US" altLang="zh-CN" sz="2000" dirty="0">
              <a:solidFill>
                <a:srgbClr val="72BE2C"/>
              </a:solidFill>
            </a:endParaRPr>
          </a:p>
          <a:p>
            <a:pPr eaLnBrk="1" hangingPunct="1">
              <a:lnSpc>
                <a:spcPct val="120000"/>
              </a:lnSpc>
              <a:buNone/>
            </a:pPr>
            <a:r>
              <a:rPr lang="en-US" altLang="zh-CN" sz="2000" dirty="0">
                <a:solidFill>
                  <a:srgbClr val="72BE2C"/>
                </a:solidFill>
              </a:rPr>
              <a:t>        DROP CONSTRAINT C1;</a:t>
            </a:r>
            <a:endParaRPr lang="en-US" altLang="zh-CN" sz="2000" dirty="0">
              <a:solidFill>
                <a:srgbClr val="72BE2C"/>
              </a:solidFill>
            </a:endParaRPr>
          </a:p>
          <a:p>
            <a:pPr eaLnBrk="1" hangingPunct="1">
              <a:lnSpc>
                <a:spcPct val="120000"/>
              </a:lnSpc>
              <a:buNone/>
            </a:pPr>
            <a:r>
              <a:rPr lang="en-US" altLang="zh-CN" sz="2000" dirty="0"/>
              <a:t>        </a:t>
            </a:r>
            <a:r>
              <a:rPr lang="en-US" altLang="zh-CN" sz="2000" dirty="0">
                <a:solidFill>
                  <a:srgbClr val="FF00FF"/>
                </a:solidFill>
              </a:rPr>
              <a:t>ALTER TABLE Student</a:t>
            </a:r>
            <a:endParaRPr lang="en-US" altLang="zh-CN" sz="2000" dirty="0">
              <a:solidFill>
                <a:srgbClr val="FF00FF"/>
              </a:solidFill>
            </a:endParaRPr>
          </a:p>
          <a:p>
            <a:pPr eaLnBrk="1" hangingPunct="1">
              <a:lnSpc>
                <a:spcPct val="120000"/>
              </a:lnSpc>
              <a:buNone/>
            </a:pPr>
            <a:r>
              <a:rPr lang="en-US" altLang="zh-CN" sz="2000" dirty="0">
                <a:solidFill>
                  <a:srgbClr val="FF00FF"/>
                </a:solidFill>
              </a:rPr>
              <a:t>        ADD CONSTRAINT C1 CHECK </a:t>
            </a:r>
            <a:r>
              <a:rPr lang="zh-CN" altLang="en-US" sz="2000" dirty="0">
                <a:solidFill>
                  <a:srgbClr val="FF00FF"/>
                </a:solidFill>
              </a:rPr>
              <a:t>(</a:t>
            </a:r>
            <a:r>
              <a:rPr lang="en-US" altLang="zh-CN" sz="2000" dirty="0">
                <a:solidFill>
                  <a:srgbClr val="FF00FF"/>
                </a:solidFill>
              </a:rPr>
              <a:t>Sno BETWEEN 900000 AND 999999</a:t>
            </a:r>
            <a:r>
              <a:rPr lang="zh-CN" altLang="en-US" sz="2000" dirty="0">
                <a:solidFill>
                  <a:srgbClr val="FF00FF"/>
                </a:solidFill>
              </a:rPr>
              <a:t>),</a:t>
            </a:r>
            <a:endParaRPr lang="zh-CN" altLang="en-US" sz="2000" dirty="0">
              <a:solidFill>
                <a:srgbClr val="FF00FF"/>
              </a:solidFill>
            </a:endParaRPr>
          </a:p>
          <a:p>
            <a:pPr eaLnBrk="1" hangingPunct="1">
              <a:lnSpc>
                <a:spcPct val="120000"/>
              </a:lnSpc>
              <a:buNone/>
            </a:pPr>
            <a:r>
              <a:rPr lang="zh-CN" altLang="en-US" sz="2000" dirty="0"/>
              <a:t>        </a:t>
            </a:r>
            <a:r>
              <a:rPr lang="en-US" altLang="zh-CN" sz="2000" dirty="0">
                <a:solidFill>
                  <a:srgbClr val="72BE2C"/>
                </a:solidFill>
              </a:rPr>
              <a:t>ALTER TABLE Student</a:t>
            </a:r>
            <a:endParaRPr lang="en-US" altLang="zh-CN" sz="2000" dirty="0">
              <a:solidFill>
                <a:srgbClr val="72BE2C"/>
              </a:solidFill>
            </a:endParaRPr>
          </a:p>
          <a:p>
            <a:pPr eaLnBrk="1" hangingPunct="1">
              <a:lnSpc>
                <a:spcPct val="120000"/>
              </a:lnSpc>
              <a:buNone/>
            </a:pPr>
            <a:r>
              <a:rPr lang="en-US" altLang="zh-CN" sz="2000" dirty="0">
                <a:solidFill>
                  <a:srgbClr val="72BE2C"/>
                </a:solidFill>
              </a:rPr>
              <a:t>        DROP CONSTRAINT C3;</a:t>
            </a:r>
            <a:endParaRPr lang="en-US" altLang="zh-CN" sz="2000" dirty="0">
              <a:solidFill>
                <a:srgbClr val="72BE2C"/>
              </a:solidFill>
            </a:endParaRPr>
          </a:p>
          <a:p>
            <a:pPr eaLnBrk="1" hangingPunct="1">
              <a:lnSpc>
                <a:spcPct val="120000"/>
              </a:lnSpc>
              <a:buNone/>
            </a:pPr>
            <a:r>
              <a:rPr lang="en-US" altLang="zh-CN" sz="2000" dirty="0"/>
              <a:t>        </a:t>
            </a:r>
            <a:r>
              <a:rPr lang="en-US" altLang="zh-CN" sz="2000" dirty="0">
                <a:solidFill>
                  <a:srgbClr val="FF00FF"/>
                </a:solidFill>
              </a:rPr>
              <a:t>ALTER TABLE Student</a:t>
            </a:r>
            <a:endParaRPr lang="en-US" altLang="zh-CN" sz="2000" dirty="0">
              <a:solidFill>
                <a:srgbClr val="FF00FF"/>
              </a:solidFill>
            </a:endParaRPr>
          </a:p>
          <a:p>
            <a:pPr eaLnBrk="1" hangingPunct="1">
              <a:lnSpc>
                <a:spcPct val="120000"/>
              </a:lnSpc>
              <a:buNone/>
            </a:pPr>
            <a:r>
              <a:rPr lang="en-US" altLang="zh-CN" sz="2000" dirty="0">
                <a:solidFill>
                  <a:srgbClr val="FF00FF"/>
                </a:solidFill>
              </a:rPr>
              <a:t>        ADD CONSTRAINT C3 CHECK</a:t>
            </a:r>
            <a:r>
              <a:rPr lang="zh-CN" altLang="en-US" sz="2000" dirty="0">
                <a:solidFill>
                  <a:srgbClr val="FF00FF"/>
                </a:solidFill>
              </a:rPr>
              <a:t>(</a:t>
            </a:r>
            <a:r>
              <a:rPr lang="en-US" altLang="zh-CN" sz="2000" dirty="0">
                <a:solidFill>
                  <a:srgbClr val="FF00FF"/>
                </a:solidFill>
              </a:rPr>
              <a:t>Sage &lt; 40</a:t>
            </a:r>
            <a:r>
              <a:rPr lang="zh-CN" altLang="en-US" sz="2000" dirty="0">
                <a:solidFill>
                  <a:srgbClr val="FF00FF"/>
                </a:solidFill>
              </a:rPr>
              <a:t>);</a:t>
            </a:r>
            <a:endParaRPr lang="zh-CN" altLang="en-US" sz="2000" dirty="0">
              <a:solidFill>
                <a:srgbClr val="FF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txBox="1"/>
          <p:nvPr/>
        </p:nvSpPr>
        <p:spPr>
          <a:xfrm>
            <a:off x="457200" y="-28575"/>
            <a:ext cx="8229600" cy="1127125"/>
          </a:xfrm>
          <a:prstGeom prst="rect">
            <a:avLst/>
          </a:prstGeom>
          <a:noFill/>
          <a:ln w="9525">
            <a:noFill/>
          </a:ln>
        </p:spPr>
        <p:txBody>
          <a:bodyPr anchor="ctr"/>
          <a:p>
            <a:pPr algn="ctr"/>
            <a:r>
              <a:rPr lang="zh-CN" altLang="en-US" sz="3600" b="1" dirty="0">
                <a:solidFill>
                  <a:schemeClr val="bg1"/>
                </a:solidFill>
                <a:latin typeface="Arial" panose="020B0604020202020204" pitchFamily="34" charset="0"/>
                <a:ea typeface="宋体" panose="02010600030101010101" pitchFamily="2" charset="-122"/>
              </a:rPr>
              <a:t>数据库完整性</a:t>
            </a:r>
            <a:r>
              <a:rPr lang="en-US" altLang="zh-CN" sz="3600" b="1" dirty="0">
                <a:solidFill>
                  <a:schemeClr val="bg1"/>
                </a:solidFill>
                <a:latin typeface="Arial" panose="020B0604020202020204" pitchFamily="34" charset="0"/>
                <a:ea typeface="宋体" panose="02010600030101010101" pitchFamily="2" charset="-122"/>
              </a:rPr>
              <a:t>（</a:t>
            </a:r>
            <a:r>
              <a:rPr lang="zh-CN" altLang="en-US" sz="3600" b="1" dirty="0">
                <a:solidFill>
                  <a:schemeClr val="bg1"/>
                </a:solidFill>
                <a:latin typeface="Arial" panose="020B0604020202020204" pitchFamily="34" charset="0"/>
                <a:ea typeface="宋体" panose="02010600030101010101" pitchFamily="2" charset="-122"/>
              </a:rPr>
              <a:t>续</a:t>
            </a:r>
            <a:r>
              <a:rPr lang="en-US" altLang="zh-CN" sz="3600" b="1" dirty="0">
                <a:solidFill>
                  <a:schemeClr val="bg1"/>
                </a:solidFill>
                <a:latin typeface="Arial" panose="020B0604020202020204" pitchFamily="34" charset="0"/>
                <a:ea typeface="宋体" panose="02010600030101010101" pitchFamily="2" charset="-122"/>
              </a:rPr>
              <a:t>）</a:t>
            </a:r>
            <a:endParaRPr lang="en-US" altLang="zh-CN" sz="3600" b="1" dirty="0">
              <a:solidFill>
                <a:schemeClr val="bg1"/>
              </a:solidFill>
              <a:latin typeface="Arial" panose="020B0604020202020204" pitchFamily="34" charset="0"/>
              <a:ea typeface="宋体" panose="02010600030101010101" pitchFamily="2" charset="-122"/>
            </a:endParaRPr>
          </a:p>
        </p:txBody>
      </p:sp>
      <p:sp>
        <p:nvSpPr>
          <p:cNvPr id="6147" name="Rectangle 3"/>
          <p:cNvSpPr txBox="1">
            <a:spLocks noChangeArrowheads="1"/>
          </p:cNvSpPr>
          <p:nvPr/>
        </p:nvSpPr>
        <p:spPr bwMode="auto">
          <a:xfrm>
            <a:off x="250825" y="1098550"/>
            <a:ext cx="8893175" cy="5095875"/>
          </a:xfrm>
          <a:prstGeom prst="rect">
            <a:avLst/>
          </a:prstGeom>
          <a:noFill/>
          <a:ln w="9525">
            <a:noFill/>
            <a:miter lim="800000"/>
          </a:ln>
        </p:spPr>
        <p:txBody>
          <a:bodyPr/>
          <a:lstStyle/>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提供完整性检查的方法</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143000" marR="0" lvl="2" indent="-228600" algn="l" defTabSz="914400" rtl="0" eaLnBrk="0" fontAlgn="base" latinLnBrk="0" hangingPunct="0">
              <a:lnSpc>
                <a:spcPct val="150000"/>
              </a:lnSpc>
              <a:spcBef>
                <a:spcPct val="0"/>
              </a:spcBef>
              <a:spcAft>
                <a:spcPct val="0"/>
              </a:spcAft>
              <a:buClrTx/>
              <a:buSzPct val="87000"/>
              <a:buFont typeface="Wingdings" panose="05000000000000000000" pitchFamily="2" charset="2"/>
              <a:buChar char="l"/>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数据库管理系统中检查数据是否满足完整性约束条件的机制称为完整性检查。</a:t>
            </a:r>
            <a:endParaRPr kumimoji="0" lang="zh-CN" altLang="en-US" sz="2200" b="1" i="0" u="none" strike="noStrike" kern="1200" cap="none" spc="0" normalizeH="0" baseline="0" noProof="0" dirty="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50000"/>
              </a:lnSpc>
              <a:spcBef>
                <a:spcPct val="0"/>
              </a:spcBef>
              <a:spcAft>
                <a:spcPct val="0"/>
              </a:spcAft>
              <a:buClrTx/>
              <a:buSzPct val="87000"/>
              <a:buFont typeface="Wingdings" panose="05000000000000000000" pitchFamily="2" charset="2"/>
              <a:buChar char="l"/>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一般在</a:t>
            </a:r>
            <a:r>
              <a:rPr kumimoji="0" lang="en-US" altLang="zh-CN" sz="2200" b="1" i="0" u="none" strike="noStrike" kern="1200" cap="none" spc="0" normalizeH="0" baseline="0" noProof="0" dirty="0">
                <a:ln>
                  <a:noFill/>
                </a:ln>
                <a:solidFill>
                  <a:schemeClr val="tx1"/>
                </a:solidFill>
                <a:effectLst/>
                <a:uLnTx/>
                <a:uFillTx/>
                <a:latin typeface="+mn-lt"/>
                <a:ea typeface="+mn-ea"/>
                <a:cs typeface="+mn-cs"/>
              </a:rPr>
              <a:t>INSERT</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200" b="1" i="0" u="none" strike="noStrike" kern="1200" cap="none" spc="0" normalizeH="0" baseline="0" noProof="0" dirty="0">
                <a:ln>
                  <a:noFill/>
                </a:ln>
                <a:solidFill>
                  <a:schemeClr val="tx1"/>
                </a:solidFill>
                <a:effectLst/>
                <a:uLnTx/>
                <a:uFillTx/>
                <a:latin typeface="+mn-lt"/>
                <a:ea typeface="+mn-ea"/>
                <a:cs typeface="+mn-cs"/>
              </a:rPr>
              <a:t>UPDATE</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200" b="1" i="0" u="none" strike="noStrike" kern="1200" cap="none" spc="0" normalizeH="0" baseline="0" noProof="0" dirty="0">
                <a:ln>
                  <a:noFill/>
                </a:ln>
                <a:solidFill>
                  <a:schemeClr val="tx1"/>
                </a:solidFill>
                <a:effectLst/>
                <a:uLnTx/>
                <a:uFillTx/>
                <a:latin typeface="+mn-lt"/>
                <a:ea typeface="+mn-ea"/>
                <a:cs typeface="+mn-cs"/>
              </a:rPr>
              <a:t>DELETE</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语句执行后开始检查，也可以在事务提交时检查 </a:t>
            </a:r>
            <a:endParaRPr kumimoji="0" lang="zh-CN" altLang="en-US" sz="2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3250" name="Rectangle 2"/>
          <p:cNvSpPr>
            <a:spLocks noGrp="1"/>
          </p:cNvSpPr>
          <p:nvPr>
            <p:ph type="title"/>
          </p:nvPr>
        </p:nvSpPr>
        <p:spPr>
          <a:ln/>
        </p:spPr>
        <p:txBody>
          <a:bodyPr vert="horz" wrap="square" lIns="91440" tIns="45720" rIns="91440" bIns="45720" anchor="ctr"/>
          <a:p>
            <a:pPr eaLnBrk="1" hangingPunct="1"/>
            <a:r>
              <a:rPr lang="zh-CN" altLang="en-US" sz="3600" dirty="0"/>
              <a:t>第五章 数据库完整性</a:t>
            </a:r>
            <a:endParaRPr lang="zh-CN" altLang="en-US" sz="3600" dirty="0"/>
          </a:p>
        </p:txBody>
      </p:sp>
      <p:sp>
        <p:nvSpPr>
          <p:cNvPr id="53251" name="Rectangle 3"/>
          <p:cNvSpPr>
            <a:spLocks noGrp="1"/>
          </p:cNvSpPr>
          <p:nvPr>
            <p:ph type="body"/>
          </p:nvPr>
        </p:nvSpPr>
        <p:spPr>
          <a:xfrm>
            <a:off x="684213" y="1098550"/>
            <a:ext cx="7859712" cy="4495800"/>
          </a:xfrm>
          <a:ln/>
        </p:spPr>
        <p:txBody>
          <a:bodyPr vert="horz" wrap="square" lIns="91440" tIns="45720" rIns="91440" bIns="45720" anchor="t"/>
          <a:p>
            <a:pPr eaLnBrk="1" hangingPunct="1">
              <a:lnSpc>
                <a:spcPct val="130000"/>
              </a:lnSpc>
              <a:buNone/>
            </a:pPr>
            <a:r>
              <a:rPr lang="en-US" altLang="zh-CN" dirty="0"/>
              <a:t>5.1  </a:t>
            </a:r>
            <a:r>
              <a:rPr lang="zh-CN" altLang="en-US" dirty="0"/>
              <a:t>实体完整性</a:t>
            </a:r>
            <a:endParaRPr lang="zh-CN" altLang="en-US" dirty="0"/>
          </a:p>
          <a:p>
            <a:pPr eaLnBrk="1" hangingPunct="1">
              <a:lnSpc>
                <a:spcPct val="130000"/>
              </a:lnSpc>
              <a:buNone/>
            </a:pPr>
            <a:r>
              <a:rPr lang="en-US" altLang="zh-CN" dirty="0"/>
              <a:t>5.2  </a:t>
            </a:r>
            <a:r>
              <a:rPr lang="zh-CN" altLang="en-US" dirty="0"/>
              <a:t>参照完整性</a:t>
            </a:r>
            <a:endParaRPr lang="zh-CN" altLang="en-US" dirty="0"/>
          </a:p>
          <a:p>
            <a:pPr eaLnBrk="1" hangingPunct="1">
              <a:lnSpc>
                <a:spcPct val="130000"/>
              </a:lnSpc>
              <a:buNone/>
            </a:pPr>
            <a:r>
              <a:rPr lang="en-US" altLang="zh-CN" dirty="0"/>
              <a:t>5.3  </a:t>
            </a:r>
            <a:r>
              <a:rPr lang="zh-CN" altLang="en-US" dirty="0"/>
              <a:t>用户定义的完整性</a:t>
            </a:r>
            <a:endParaRPr lang="zh-CN" altLang="en-US" dirty="0"/>
          </a:p>
          <a:p>
            <a:pPr eaLnBrk="1" hangingPunct="1">
              <a:lnSpc>
                <a:spcPct val="130000"/>
              </a:lnSpc>
              <a:buNone/>
            </a:pPr>
            <a:r>
              <a:rPr lang="en-US" altLang="zh-CN" dirty="0"/>
              <a:t>5.4  </a:t>
            </a:r>
            <a:r>
              <a:rPr lang="zh-CN" altLang="en-US" dirty="0"/>
              <a:t>完整性约束命名字句</a:t>
            </a:r>
            <a:endParaRPr lang="zh-CN" altLang="en-US" dirty="0"/>
          </a:p>
          <a:p>
            <a:pPr eaLnBrk="1" hangingPunct="1">
              <a:lnSpc>
                <a:spcPct val="130000"/>
              </a:lnSpc>
              <a:buNone/>
            </a:pPr>
            <a:r>
              <a:rPr lang="zh-CN" altLang="en-US" dirty="0"/>
              <a:t>*</a:t>
            </a:r>
            <a:r>
              <a:rPr lang="en-US" altLang="zh-CN" dirty="0"/>
              <a:t>5.5  </a:t>
            </a:r>
            <a:r>
              <a:rPr lang="zh-CN" altLang="en-US" dirty="0"/>
              <a:t>域中的完整性限制</a:t>
            </a:r>
            <a:endParaRPr lang="zh-CN" altLang="en-US" dirty="0"/>
          </a:p>
          <a:p>
            <a:pPr eaLnBrk="1" hangingPunct="1">
              <a:lnSpc>
                <a:spcPct val="130000"/>
              </a:lnSpc>
              <a:buNone/>
            </a:pPr>
            <a:r>
              <a:rPr lang="en-US" altLang="zh-CN" dirty="0">
                <a:solidFill>
                  <a:srgbClr val="0066FF"/>
                </a:solidFill>
              </a:rPr>
              <a:t>5.6  </a:t>
            </a:r>
            <a:r>
              <a:rPr lang="zh-CN" altLang="en-US" dirty="0">
                <a:solidFill>
                  <a:srgbClr val="0066FF"/>
                </a:solidFill>
              </a:rPr>
              <a:t>断言</a:t>
            </a:r>
            <a:endParaRPr lang="zh-CN" altLang="en-US" dirty="0">
              <a:solidFill>
                <a:srgbClr val="0066FF"/>
              </a:solidFill>
            </a:endParaRPr>
          </a:p>
          <a:p>
            <a:pPr eaLnBrk="1" hangingPunct="1">
              <a:lnSpc>
                <a:spcPct val="130000"/>
              </a:lnSpc>
              <a:buNone/>
            </a:pPr>
            <a:r>
              <a:rPr lang="en-US" altLang="zh-CN" dirty="0"/>
              <a:t>5.7  </a:t>
            </a:r>
            <a:r>
              <a:rPr lang="zh-CN" altLang="en-US" dirty="0"/>
              <a:t>触发器</a:t>
            </a:r>
            <a:endParaRPr lang="en-US" altLang="zh-CN" sz="3200" dirty="0"/>
          </a:p>
          <a:p>
            <a:pPr eaLnBrk="1" hangingPunct="1">
              <a:lnSpc>
                <a:spcPct val="130000"/>
              </a:lnSpc>
              <a:buNone/>
            </a:pPr>
            <a:r>
              <a:rPr lang="en-US" altLang="zh-CN" dirty="0"/>
              <a:t>5.8  </a:t>
            </a:r>
            <a:r>
              <a:rPr lang="zh-CN" altLang="en-US" dirty="0"/>
              <a:t>小结</a:t>
            </a:r>
            <a:endParaRPr lang="zh-CN" altLang="en-US" dirty="0"/>
          </a:p>
          <a:p>
            <a:pPr eaLnBrk="1" hangingPunct="1"/>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a:ln/>
        </p:spPr>
        <p:txBody>
          <a:bodyPr vert="horz" wrap="square" lIns="91440" tIns="45720" rIns="91440" bIns="45720" anchor="ctr"/>
          <a:p>
            <a:pPr eaLnBrk="1" hangingPunct="1"/>
            <a:r>
              <a:rPr lang="zh-CN" altLang="en-US" sz="3600" dirty="0"/>
              <a:t>断言</a:t>
            </a:r>
            <a:endParaRPr lang="zh-CN" altLang="en-US" sz="3600" dirty="0"/>
          </a:p>
        </p:txBody>
      </p:sp>
      <p:sp>
        <p:nvSpPr>
          <p:cNvPr id="54274" name="内容占位符 2"/>
          <p:cNvSpPr>
            <a:spLocks noGrp="1"/>
          </p:cNvSpPr>
          <p:nvPr>
            <p:ph idx="4294967295"/>
          </p:nvPr>
        </p:nvSpPr>
        <p:spPr>
          <a:xfrm>
            <a:off x="457200" y="1095375"/>
            <a:ext cx="8229600" cy="4854575"/>
          </a:xfrm>
          <a:ln/>
        </p:spPr>
        <p:txBody>
          <a:bodyPr vert="horz" wrap="square" lIns="91440" tIns="45720" rIns="91440" bIns="45720" anchor="t"/>
          <a:p>
            <a:pPr eaLnBrk="1" hangingPunct="1">
              <a:lnSpc>
                <a:spcPct val="120000"/>
              </a:lnSpc>
            </a:pPr>
            <a:r>
              <a:rPr lang="en-US" altLang="zh-CN" dirty="0"/>
              <a:t>SQL</a:t>
            </a:r>
            <a:r>
              <a:rPr lang="zh-CN" altLang="en-US" dirty="0"/>
              <a:t>中，可以使用 </a:t>
            </a:r>
            <a:r>
              <a:rPr lang="en-US" altLang="zh-CN" dirty="0"/>
              <a:t>CREATE ASSERTION</a:t>
            </a:r>
            <a:r>
              <a:rPr lang="zh-CN" altLang="en-US" dirty="0"/>
              <a:t>语句，通过声明性断言来指定更具一般性的约束。</a:t>
            </a:r>
            <a:endParaRPr lang="zh-CN" altLang="en-US" sz="3200" dirty="0"/>
          </a:p>
          <a:p>
            <a:pPr eaLnBrk="1" hangingPunct="1">
              <a:lnSpc>
                <a:spcPct val="120000"/>
              </a:lnSpc>
            </a:pPr>
            <a:r>
              <a:rPr lang="zh-CN" altLang="en-US" dirty="0"/>
              <a:t>可以定义涉及多个表的或聚集操作的比较复杂的完整性约束。</a:t>
            </a:r>
            <a:endParaRPr lang="zh-CN" altLang="en-US" sz="3200" dirty="0"/>
          </a:p>
          <a:p>
            <a:pPr eaLnBrk="1" hangingPunct="1">
              <a:lnSpc>
                <a:spcPct val="120000"/>
              </a:lnSpc>
            </a:pPr>
            <a:r>
              <a:rPr lang="zh-CN" altLang="en-US" dirty="0"/>
              <a:t>断言创建以后，任何对断言中所涉及的关系的操作都会触发关系数据库管理系统对断言的检查，任何使断言不为真值的操作都会被拒绝执行</a:t>
            </a:r>
            <a:endParaRPr lang="zh-CN" altLang="en-US" dirty="0"/>
          </a:p>
        </p:txBody>
      </p:sp>
      <p:sp>
        <p:nvSpPr>
          <p:cNvPr id="54275" name="页脚占位符 3"/>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txBox="1"/>
          <p:nvPr/>
        </p:nvSpPr>
        <p:spPr>
          <a:xfrm>
            <a:off x="457200" y="-28575"/>
            <a:ext cx="8229600" cy="1127125"/>
          </a:xfrm>
          <a:prstGeom prst="rect">
            <a:avLst/>
          </a:prstGeom>
          <a:noFill/>
          <a:ln w="9525">
            <a:noFill/>
          </a:ln>
        </p:spPr>
        <p:txBody>
          <a:bodyPr anchor="ctr"/>
          <a:p>
            <a:pPr algn="ctr"/>
            <a:r>
              <a:rPr lang="zh-CN" altLang="en-US" sz="3600" b="1" dirty="0">
                <a:solidFill>
                  <a:schemeClr val="bg1"/>
                </a:solidFill>
                <a:latin typeface="Arial" panose="020B0604020202020204" pitchFamily="34" charset="0"/>
                <a:ea typeface="宋体" panose="02010600030101010101" pitchFamily="2" charset="-122"/>
              </a:rPr>
              <a:t>断言</a:t>
            </a:r>
            <a:r>
              <a:rPr lang="en-US" altLang="zh-CN" sz="3600" b="1" dirty="0">
                <a:solidFill>
                  <a:schemeClr val="bg1"/>
                </a:solidFill>
                <a:latin typeface="Arial" panose="020B0604020202020204" pitchFamily="34" charset="0"/>
                <a:ea typeface="宋体" panose="02010600030101010101" pitchFamily="2" charset="-122"/>
              </a:rPr>
              <a:t>（</a:t>
            </a:r>
            <a:r>
              <a:rPr lang="zh-CN" altLang="en-US" sz="3600" b="1" dirty="0">
                <a:solidFill>
                  <a:schemeClr val="bg1"/>
                </a:solidFill>
                <a:latin typeface="Arial" panose="020B0604020202020204" pitchFamily="34" charset="0"/>
                <a:ea typeface="宋体" panose="02010600030101010101" pitchFamily="2" charset="-122"/>
              </a:rPr>
              <a:t>续</a:t>
            </a:r>
            <a:r>
              <a:rPr lang="en-US" altLang="zh-CN" sz="3600" b="1" dirty="0">
                <a:solidFill>
                  <a:schemeClr val="bg1"/>
                </a:solidFill>
                <a:latin typeface="Arial" panose="020B0604020202020204" pitchFamily="34" charset="0"/>
                <a:ea typeface="宋体" panose="02010600030101010101" pitchFamily="2" charset="-122"/>
              </a:rPr>
              <a:t>）</a:t>
            </a:r>
            <a:endParaRPr lang="en-US" altLang="zh-CN" sz="3600" b="1" dirty="0">
              <a:solidFill>
                <a:schemeClr val="bg1"/>
              </a:solidFill>
              <a:latin typeface="Arial" panose="020B0604020202020204" pitchFamily="34" charset="0"/>
              <a:ea typeface="宋体" panose="02010600030101010101" pitchFamily="2" charset="-122"/>
            </a:endParaRPr>
          </a:p>
        </p:txBody>
      </p:sp>
      <p:sp>
        <p:nvSpPr>
          <p:cNvPr id="55298" name="内容占位符 2"/>
          <p:cNvSpPr txBox="1"/>
          <p:nvPr/>
        </p:nvSpPr>
        <p:spPr>
          <a:xfrm>
            <a:off x="285750" y="981075"/>
            <a:ext cx="8534400" cy="5646738"/>
          </a:xfrm>
          <a:prstGeom prst="rect">
            <a:avLst/>
          </a:prstGeom>
          <a:noFill/>
          <a:ln w="9525">
            <a:noFill/>
          </a:ln>
        </p:spPr>
        <p:txBody>
          <a:bodyPr anchor="t"/>
          <a:p>
            <a:pPr marL="342900" indent="-342900">
              <a:spcBef>
                <a:spcPct val="20000"/>
              </a:spcBef>
            </a:pPr>
            <a:r>
              <a:rPr lang="en-US" altLang="zh-CN" sz="2800" b="1" dirty="0">
                <a:latin typeface="Arial" panose="020B0604020202020204" pitchFamily="34" charset="0"/>
                <a:ea typeface="宋体" panose="02010600030101010101" pitchFamily="2" charset="-122"/>
              </a:rPr>
              <a:t>1. </a:t>
            </a:r>
            <a:r>
              <a:rPr lang="zh-CN" altLang="en-US" sz="2800" b="1" dirty="0">
                <a:latin typeface="Arial" panose="020B0604020202020204" pitchFamily="34" charset="0"/>
                <a:ea typeface="宋体" panose="02010600030101010101" pitchFamily="2" charset="-122"/>
              </a:rPr>
              <a:t>创建断言的语句格式</a:t>
            </a:r>
            <a:endParaRPr lang="zh-CN" altLang="en-US" sz="2800" b="1" dirty="0">
              <a:latin typeface="Arial" panose="020B0604020202020204" pitchFamily="34" charset="0"/>
              <a:ea typeface="宋体" panose="02010600030101010101" pitchFamily="2" charset="-122"/>
            </a:endParaRPr>
          </a:p>
          <a:p>
            <a:pPr marL="742950" lvl="1" indent="-285750" eaLnBrk="1" hangingPunct="1">
              <a:spcBef>
                <a:spcPct val="20000"/>
              </a:spcBef>
              <a:buFont typeface="Wingdings" panose="05000000000000000000" pitchFamily="2" charset="2"/>
              <a:buChar char="n"/>
            </a:pPr>
            <a:r>
              <a:rPr lang="en-US" altLang="zh-CN" sz="2400" b="1" dirty="0">
                <a:latin typeface="Arial" panose="020B0604020202020204" pitchFamily="34" charset="0"/>
                <a:ea typeface="宋体" panose="02010600030101010101" pitchFamily="2" charset="-122"/>
              </a:rPr>
              <a:t>CREATE ASSERTION&lt;</a:t>
            </a:r>
            <a:r>
              <a:rPr lang="zh-CN" altLang="en-US" sz="2400" b="1" dirty="0">
                <a:latin typeface="Arial" panose="020B0604020202020204" pitchFamily="34" charset="0"/>
                <a:ea typeface="宋体" panose="02010600030101010101" pitchFamily="2" charset="-122"/>
              </a:rPr>
              <a:t>断言名</a:t>
            </a:r>
            <a:r>
              <a:rPr lang="en-US" altLang="zh-CN" sz="2400" b="1" dirty="0">
                <a:latin typeface="Arial" panose="020B0604020202020204" pitchFamily="34" charset="0"/>
                <a:ea typeface="宋体" panose="02010600030101010101" pitchFamily="2" charset="-122"/>
              </a:rPr>
              <a:t>&gt;&lt;CHECK </a:t>
            </a:r>
            <a:r>
              <a:rPr lang="zh-CN" altLang="en-US" sz="2400" b="1" dirty="0">
                <a:latin typeface="Arial" panose="020B0604020202020204" pitchFamily="34" charset="0"/>
                <a:ea typeface="宋体" panose="02010600030101010101" pitchFamily="2" charset="-122"/>
              </a:rPr>
              <a:t>子句</a:t>
            </a:r>
            <a:r>
              <a:rPr lang="en-US" altLang="zh-CN" sz="2400" b="1" dirty="0">
                <a:latin typeface="Arial" panose="020B0604020202020204" pitchFamily="34" charset="0"/>
                <a:ea typeface="宋体" panose="02010600030101010101" pitchFamily="2" charset="-122"/>
              </a:rPr>
              <a:t>&gt;</a:t>
            </a:r>
            <a:endParaRPr lang="en-US" altLang="zh-CN" sz="2400" b="1" dirty="0">
              <a:latin typeface="Arial" panose="020B0604020202020204" pitchFamily="34" charset="0"/>
              <a:ea typeface="宋体" panose="02010600030101010101" pitchFamily="2" charset="-122"/>
            </a:endParaRPr>
          </a:p>
          <a:p>
            <a:pPr marL="742950" lvl="1" indent="-285750" eaLnBrk="1" hangingPunct="1">
              <a:spcBef>
                <a:spcPct val="20000"/>
              </a:spcBef>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每个断言</a:t>
            </a:r>
            <a:r>
              <a:rPr lang="zh-CN" altLang="en-US" sz="2400" b="1" dirty="0">
                <a:latin typeface="Adobe 宋体 Std L" pitchFamily="18" charset="-122"/>
                <a:ea typeface="宋体" panose="02010600030101010101" pitchFamily="2" charset="-122"/>
              </a:rPr>
              <a:t>都被赋</a:t>
            </a:r>
            <a:r>
              <a:rPr lang="zh-CN" altLang="en-US" sz="2400" b="1" dirty="0">
                <a:latin typeface="Arial" panose="020B0604020202020204" pitchFamily="34" charset="0"/>
                <a:ea typeface="宋体" panose="02010600030101010101" pitchFamily="2" charset="-122"/>
              </a:rPr>
              <a:t>予一个名字，</a:t>
            </a:r>
            <a:r>
              <a:rPr lang="en-US" altLang="zh-CN" sz="2400" b="1" dirty="0">
                <a:latin typeface="Arial" panose="020B0604020202020204" pitchFamily="34" charset="0"/>
                <a:ea typeface="宋体" panose="02010600030101010101" pitchFamily="2" charset="-122"/>
              </a:rPr>
              <a:t>&lt;CHECK </a:t>
            </a:r>
            <a:r>
              <a:rPr lang="zh-CN" altLang="en-US" sz="2400" b="1" dirty="0">
                <a:latin typeface="Arial" panose="020B0604020202020204" pitchFamily="34" charset="0"/>
                <a:ea typeface="宋体" panose="02010600030101010101" pitchFamily="2" charset="-122"/>
              </a:rPr>
              <a:t>子句</a:t>
            </a:r>
            <a:r>
              <a:rPr lang="en-US" altLang="zh-CN" sz="2400" b="1" dirty="0">
                <a:latin typeface="Arial" panose="020B0604020202020204" pitchFamily="34" charset="0"/>
                <a:ea typeface="宋体" panose="02010600030101010101" pitchFamily="2" charset="-122"/>
              </a:rPr>
              <a:t>&gt;</a:t>
            </a:r>
            <a:r>
              <a:rPr lang="zh-CN" altLang="en-US" sz="2400" b="1" dirty="0">
                <a:latin typeface="Arial" panose="020B0604020202020204" pitchFamily="34" charset="0"/>
                <a:ea typeface="宋体" panose="02010600030101010101" pitchFamily="2" charset="-122"/>
              </a:rPr>
              <a:t>中的约束条件与</a:t>
            </a:r>
            <a:r>
              <a:rPr lang="en-US" altLang="zh-CN" sz="2400" b="1" dirty="0">
                <a:latin typeface="Arial" panose="020B0604020202020204" pitchFamily="34" charset="0"/>
                <a:ea typeface="宋体" panose="02010600030101010101" pitchFamily="2" charset="-122"/>
              </a:rPr>
              <a:t>WHERE</a:t>
            </a:r>
            <a:r>
              <a:rPr lang="zh-CN" altLang="en-US" sz="2400" b="1" dirty="0">
                <a:latin typeface="Arial" panose="020B0604020202020204" pitchFamily="34" charset="0"/>
                <a:ea typeface="宋体" panose="02010600030101010101" pitchFamily="2" charset="-122"/>
              </a:rPr>
              <a:t>子句的条件表达式类似。</a:t>
            </a:r>
            <a:endParaRPr lang="zh-CN" altLang="en-US" sz="2400" b="1" dirty="0">
              <a:latin typeface="Arial" panose="020B0604020202020204" pitchFamily="34" charset="0"/>
              <a:ea typeface="宋体" panose="02010600030101010101" pitchFamily="2" charset="-122"/>
            </a:endParaRPr>
          </a:p>
          <a:p>
            <a:pPr marL="742950" lvl="1" indent="-285750" eaLnBrk="1" hangingPunct="1">
              <a:spcBef>
                <a:spcPct val="20000"/>
              </a:spcBef>
              <a:buFont typeface="Wingdings" panose="05000000000000000000" pitchFamily="2" charset="2"/>
              <a:buNone/>
            </a:pPr>
            <a:endParaRPr lang="en-US" altLang="zh-CN" sz="2400" b="1" dirty="0">
              <a:latin typeface="Arial" panose="020B0604020202020204" pitchFamily="34" charset="0"/>
              <a:ea typeface="宋体" panose="02010600030101010101" pitchFamily="2" charset="-122"/>
            </a:endParaRPr>
          </a:p>
          <a:p>
            <a:pPr marL="742950" lvl="1" indent="-285750" eaLnBrk="1" hangingPunct="1">
              <a:spcBef>
                <a:spcPct val="20000"/>
              </a:spcBef>
              <a:buFont typeface="Wingdings" panose="05000000000000000000" pitchFamily="2" charset="2"/>
              <a:buNone/>
            </a:pP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例</a:t>
            </a:r>
            <a:r>
              <a:rPr lang="en-US" altLang="zh-CN" sz="2400" b="1" dirty="0">
                <a:latin typeface="Arial" panose="020B0604020202020204" pitchFamily="34" charset="0"/>
                <a:ea typeface="宋体" panose="02010600030101010101" pitchFamily="2" charset="-122"/>
              </a:rPr>
              <a:t>5.18] </a:t>
            </a:r>
            <a:r>
              <a:rPr lang="zh-CN" altLang="en-US" sz="2400" b="1" dirty="0">
                <a:latin typeface="Arial" panose="020B0604020202020204" pitchFamily="34" charset="0"/>
                <a:ea typeface="宋体" panose="02010600030101010101" pitchFamily="2" charset="-122"/>
              </a:rPr>
              <a:t>限制数据库课程最多</a:t>
            </a:r>
            <a:r>
              <a:rPr lang="en-US" altLang="zh-CN" sz="2400" b="1" dirty="0">
                <a:latin typeface="Arial" panose="020B0604020202020204" pitchFamily="34" charset="0"/>
                <a:ea typeface="宋体" panose="02010600030101010101" pitchFamily="2" charset="-122"/>
              </a:rPr>
              <a:t>60</a:t>
            </a:r>
            <a:r>
              <a:rPr lang="zh-CN" altLang="en-US" sz="2400" b="1" dirty="0">
                <a:latin typeface="Arial" panose="020B0604020202020204" pitchFamily="34" charset="0"/>
                <a:ea typeface="宋体" panose="02010600030101010101" pitchFamily="2" charset="-122"/>
              </a:rPr>
              <a:t>名学生选修</a:t>
            </a:r>
            <a:endParaRPr lang="en-US" altLang="zh-CN" sz="2400" b="1" dirty="0">
              <a:latin typeface="Arial" panose="020B0604020202020204" pitchFamily="34" charset="0"/>
              <a:ea typeface="宋体" panose="02010600030101010101" pitchFamily="2" charset="-122"/>
            </a:endParaRPr>
          </a:p>
          <a:p>
            <a:pPr marL="742950" lvl="1" indent="-285750" eaLnBrk="1" hangingPunct="1">
              <a:spcBef>
                <a:spcPct val="20000"/>
              </a:spcBef>
              <a:buFont typeface="Wingdings" panose="05000000000000000000" pitchFamily="2" charset="2"/>
              <a:buNone/>
            </a:pPr>
            <a:r>
              <a:rPr lang="en-US" altLang="zh-CN" sz="2200" b="1" dirty="0">
                <a:latin typeface="Arial" panose="020B0604020202020204" pitchFamily="34" charset="0"/>
                <a:ea typeface="宋体" panose="02010600030101010101" pitchFamily="2" charset="-122"/>
              </a:rPr>
              <a:t>	CREATE ASSERTION ASSE_SC_DB_NUM</a:t>
            </a:r>
            <a:endParaRPr lang="en-US" altLang="zh-CN" sz="2200" b="1" dirty="0">
              <a:latin typeface="Arial" panose="020B0604020202020204" pitchFamily="34" charset="0"/>
              <a:ea typeface="宋体" panose="02010600030101010101" pitchFamily="2" charset="-122"/>
            </a:endParaRPr>
          </a:p>
          <a:p>
            <a:pPr marL="742950" lvl="1" indent="-285750" eaLnBrk="1" hangingPunct="1">
              <a:spcBef>
                <a:spcPct val="20000"/>
              </a:spcBef>
              <a:buFont typeface="Wingdings" panose="05000000000000000000" pitchFamily="2" charset="2"/>
              <a:buNone/>
            </a:pPr>
            <a:r>
              <a:rPr lang="en-US" altLang="zh-CN" sz="2200" b="1" dirty="0">
                <a:latin typeface="Arial" panose="020B0604020202020204" pitchFamily="34" charset="0"/>
                <a:ea typeface="宋体" panose="02010600030101010101" pitchFamily="2" charset="-122"/>
              </a:rPr>
              <a:t>	CHECK</a:t>
            </a: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60 &gt;= </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select</a:t>
            </a: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count</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a:t>
            </a:r>
            <a:r>
              <a:rPr lang="zh-CN" altLang="en-US" sz="2200" b="1" dirty="0">
                <a:latin typeface="Arial" panose="020B0604020202020204" pitchFamily="34" charset="0"/>
                <a:ea typeface="宋体" panose="02010600030101010101" pitchFamily="2" charset="-122"/>
              </a:rPr>
              <a:t>)</a:t>
            </a:r>
            <a:endParaRPr lang="zh-CN" altLang="en-US" sz="2200" b="1" dirty="0">
              <a:latin typeface="Arial" panose="020B0604020202020204" pitchFamily="34" charset="0"/>
              <a:ea typeface="宋体" panose="02010600030101010101" pitchFamily="2" charset="-122"/>
            </a:endParaRPr>
          </a:p>
          <a:p>
            <a:pPr marL="742950" lvl="1" indent="-285750" eaLnBrk="1" hangingPunct="1">
              <a:spcBef>
                <a:spcPct val="20000"/>
              </a:spcBef>
              <a:buFont typeface="Wingdings" panose="05000000000000000000" pitchFamily="2" charset="2"/>
              <a:buNone/>
            </a:pPr>
            <a:r>
              <a:rPr lang="en-US" altLang="zh-CN" sz="2200" b="1" dirty="0">
                <a:latin typeface="Arial" panose="020B0604020202020204" pitchFamily="34" charset="0"/>
                <a:ea typeface="宋体" panose="02010600030101010101" pitchFamily="2" charset="-122"/>
              </a:rPr>
              <a:t>    </a:t>
            </a:r>
            <a:r>
              <a:rPr lang="en-US" altLang="zh-CN" sz="1600"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此断言的谓词涉及聚集操作</a:t>
            </a:r>
            <a:r>
              <a:rPr lang="en-US" altLang="zh-CN" b="1" dirty="0">
                <a:latin typeface="Arial" panose="020B0604020202020204" pitchFamily="34" charset="0"/>
                <a:ea typeface="宋体" panose="02010600030101010101" pitchFamily="2" charset="-122"/>
              </a:rPr>
              <a:t>count</a:t>
            </a:r>
            <a:r>
              <a:rPr lang="zh-CN" altLang="en-US" b="1" dirty="0">
                <a:latin typeface="Arial" panose="020B0604020202020204" pitchFamily="34" charset="0"/>
                <a:ea typeface="宋体" panose="02010600030101010101" pitchFamily="2" charset="-122"/>
              </a:rPr>
              <a:t>的</a:t>
            </a:r>
            <a:r>
              <a:rPr lang="en-US" altLang="zh-CN" b="1" dirty="0">
                <a:latin typeface="Arial" panose="020B0604020202020204" pitchFamily="34" charset="0"/>
                <a:ea typeface="宋体" panose="02010600030101010101" pitchFamily="2" charset="-122"/>
              </a:rPr>
              <a:t>SQL</a:t>
            </a:r>
            <a:r>
              <a:rPr lang="zh-CN" altLang="en-US" b="1" dirty="0">
                <a:latin typeface="Arial" panose="020B0604020202020204" pitchFamily="34" charset="0"/>
                <a:ea typeface="宋体" panose="02010600030101010101" pitchFamily="2" charset="-122"/>
              </a:rPr>
              <a:t>语句*</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marL="742950" lvl="1" indent="-285750" eaLnBrk="1" hangingPunct="1">
              <a:spcBef>
                <a:spcPct val="20000"/>
              </a:spcBef>
              <a:buFont typeface="Wingdings" panose="05000000000000000000" pitchFamily="2" charset="2"/>
              <a:buNone/>
            </a:pPr>
            <a:r>
              <a:rPr lang="en-US" altLang="zh-CN" sz="2200" b="1" dirty="0">
                <a:latin typeface="Arial" panose="020B0604020202020204" pitchFamily="34" charset="0"/>
                <a:ea typeface="宋体" panose="02010600030101010101" pitchFamily="2" charset="-122"/>
              </a:rPr>
              <a:t>    </a:t>
            </a: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From Course,SC</a:t>
            </a:r>
            <a:endParaRPr lang="en-US" altLang="zh-CN" sz="2200" b="1" dirty="0">
              <a:latin typeface="Arial" panose="020B0604020202020204" pitchFamily="34" charset="0"/>
              <a:ea typeface="宋体" panose="02010600030101010101" pitchFamily="2" charset="-122"/>
            </a:endParaRPr>
          </a:p>
          <a:p>
            <a:pPr marL="742950" lvl="1" indent="-285750" eaLnBrk="1" hangingPunct="1">
              <a:spcBef>
                <a:spcPct val="20000"/>
              </a:spcBef>
              <a:buFont typeface="Wingdings" panose="05000000000000000000" pitchFamily="2" charset="2"/>
              <a:buNone/>
            </a:pPr>
            <a:r>
              <a:rPr lang="en-US" altLang="zh-CN" sz="2200" b="1" dirty="0">
                <a:latin typeface="Arial" panose="020B0604020202020204" pitchFamily="34" charset="0"/>
                <a:ea typeface="宋体" panose="02010600030101010101" pitchFamily="2" charset="-122"/>
              </a:rPr>
              <a:t>    </a:t>
            </a: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Where SC.Cno=Course.Cno and </a:t>
            </a: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Course.Cname =</a:t>
            </a:r>
            <a:r>
              <a:rPr lang="zh-CN" altLang="en-US" sz="2200" b="1" dirty="0">
                <a:latin typeface="Arial" panose="020B0604020202020204" pitchFamily="34" charset="0"/>
                <a:ea typeface="宋体" panose="02010600030101010101" pitchFamily="2" charset="-122"/>
              </a:rPr>
              <a:t>'数据库')</a:t>
            </a:r>
            <a:endParaRPr lang="zh-CN" altLang="en-US" sz="2200" b="1" dirty="0">
              <a:latin typeface="Arial" panose="020B0604020202020204" pitchFamily="34" charset="0"/>
              <a:ea typeface="宋体" panose="02010600030101010101" pitchFamily="2" charset="-122"/>
            </a:endParaRPr>
          </a:p>
          <a:p>
            <a:pPr marL="742950" lvl="1" indent="-285750" eaLnBrk="1" hangingPunct="1">
              <a:spcBef>
                <a:spcPct val="20000"/>
              </a:spcBef>
              <a:buFont typeface="Wingdings" panose="05000000000000000000" pitchFamily="2" charset="2"/>
              <a:buNone/>
            </a:pPr>
            <a:r>
              <a:rPr lang="zh-CN" altLang="en-US" sz="2200" b="1" dirty="0">
                <a:latin typeface="Arial" panose="020B0604020202020204" pitchFamily="34" charset="0"/>
                <a:ea typeface="宋体" panose="02010600030101010101" pitchFamily="2" charset="-122"/>
              </a:rPr>
              <a:t>			   	)</a:t>
            </a:r>
            <a:r>
              <a:rPr lang="en-US" altLang="zh-CN" sz="2200" b="1" dirty="0">
                <a:latin typeface="Arial" panose="020B0604020202020204" pitchFamily="34" charset="0"/>
                <a:ea typeface="宋体" panose="02010600030101010101" pitchFamily="2" charset="-122"/>
              </a:rPr>
              <a:t>;</a:t>
            </a:r>
            <a:endParaRPr lang="en-US" altLang="zh-CN" sz="2200" b="1" dirty="0">
              <a:latin typeface="Arial" panose="020B0604020202020204" pitchFamily="34" charset="0"/>
              <a:ea typeface="宋体" panose="02010600030101010101" pitchFamily="2" charset="-122"/>
            </a:endParaRPr>
          </a:p>
        </p:txBody>
      </p:sp>
      <p:sp>
        <p:nvSpPr>
          <p:cNvPr id="55299" name="页脚占位符 3"/>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内容占位符 2"/>
          <p:cNvSpPr>
            <a:spLocks noGrp="1"/>
          </p:cNvSpPr>
          <p:nvPr>
            <p:ph idx="4294967295"/>
          </p:nvPr>
        </p:nvSpPr>
        <p:spPr>
          <a:xfrm>
            <a:off x="352425" y="1289050"/>
            <a:ext cx="8467725" cy="4854575"/>
          </a:xfrm>
          <a:ln/>
        </p:spPr>
        <p:txBody>
          <a:bodyPr vert="horz" wrap="square" lIns="91440" tIns="45720" rIns="91440" bIns="45720" anchor="t"/>
          <a:p>
            <a:pPr eaLnBrk="1" hangingPunct="1">
              <a:buNone/>
            </a:pPr>
            <a:r>
              <a:rPr lang="en-US" altLang="zh-CN" sz="2400" dirty="0"/>
              <a:t>[</a:t>
            </a:r>
            <a:r>
              <a:rPr lang="zh-CN" altLang="en-US" sz="2400" dirty="0"/>
              <a:t>例5.</a:t>
            </a:r>
            <a:r>
              <a:rPr lang="en-US" altLang="zh-CN" sz="2400" dirty="0"/>
              <a:t>19]</a:t>
            </a:r>
            <a:r>
              <a:rPr lang="zh-CN" altLang="en-US" sz="2400" dirty="0"/>
              <a:t>限制每一门课程最多</a:t>
            </a:r>
            <a:r>
              <a:rPr lang="en-US" altLang="zh-CN" sz="2400" dirty="0"/>
              <a:t>60</a:t>
            </a:r>
            <a:r>
              <a:rPr lang="zh-CN" altLang="en-US" sz="2400" dirty="0"/>
              <a:t>名学生选修</a:t>
            </a:r>
            <a:endParaRPr lang="en-US" altLang="zh-CN" sz="2400" dirty="0"/>
          </a:p>
          <a:p>
            <a:pPr eaLnBrk="1" hangingPunct="1">
              <a:buNone/>
            </a:pPr>
            <a:endParaRPr lang="en-US" altLang="zh-CN" sz="2200" dirty="0"/>
          </a:p>
          <a:p>
            <a:pPr eaLnBrk="1" hangingPunct="1">
              <a:lnSpc>
                <a:spcPct val="120000"/>
              </a:lnSpc>
              <a:buNone/>
            </a:pPr>
            <a:r>
              <a:rPr lang="en-US" altLang="zh-CN" sz="2200" dirty="0"/>
              <a:t>	CREATE ASSERTION ASSE_SC_CNUM1</a:t>
            </a:r>
            <a:endParaRPr lang="en-US" altLang="zh-CN" sz="2200" dirty="0"/>
          </a:p>
          <a:p>
            <a:pPr eaLnBrk="1" hangingPunct="1">
              <a:lnSpc>
                <a:spcPct val="120000"/>
              </a:lnSpc>
              <a:buNone/>
            </a:pPr>
            <a:r>
              <a:rPr lang="en-US" altLang="zh-CN" sz="2200" dirty="0"/>
              <a:t>		CHECK</a:t>
            </a:r>
            <a:r>
              <a:rPr lang="zh-CN" altLang="en-US" sz="2200" dirty="0"/>
              <a:t>(</a:t>
            </a:r>
            <a:r>
              <a:rPr lang="en-US" altLang="zh-CN" sz="2200" dirty="0"/>
              <a:t>60 &gt;= ALL </a:t>
            </a:r>
            <a:r>
              <a:rPr lang="zh-CN" altLang="en-US" sz="2200" dirty="0"/>
              <a:t>(</a:t>
            </a:r>
            <a:r>
              <a:rPr lang="en-US" altLang="zh-CN" sz="2200" dirty="0"/>
              <a:t>SELECT count</a:t>
            </a:r>
            <a:r>
              <a:rPr lang="zh-CN" altLang="en-US" sz="2200" dirty="0"/>
              <a:t>(</a:t>
            </a:r>
            <a:r>
              <a:rPr lang="en-US" altLang="zh-CN" sz="2200" dirty="0"/>
              <a:t>*</a:t>
            </a:r>
            <a:r>
              <a:rPr lang="zh-CN" altLang="en-US" sz="2200" dirty="0"/>
              <a:t>) </a:t>
            </a:r>
            <a:r>
              <a:rPr lang="en-US" altLang="zh-CN" sz="2200" dirty="0"/>
              <a:t>		  </a:t>
            </a:r>
            <a:r>
              <a:rPr lang="zh-CN" altLang="en-US" sz="2200" dirty="0"/>
              <a:t> </a:t>
            </a:r>
            <a:r>
              <a:rPr lang="en-US" altLang="zh-CN" sz="2200" dirty="0"/>
              <a:t>				          FROM	 SC </a:t>
            </a:r>
            <a:endParaRPr lang="en-US" altLang="zh-CN" sz="2200" dirty="0"/>
          </a:p>
          <a:p>
            <a:pPr eaLnBrk="1" hangingPunct="1">
              <a:lnSpc>
                <a:spcPct val="120000"/>
              </a:lnSpc>
              <a:buNone/>
            </a:pPr>
            <a:r>
              <a:rPr lang="en-US" altLang="zh-CN" sz="2200" dirty="0"/>
              <a:t>				          GROUP by cno</a:t>
            </a:r>
            <a:r>
              <a:rPr lang="zh-CN" altLang="en-US" sz="2200" dirty="0"/>
              <a:t>)</a:t>
            </a:r>
            <a:endParaRPr lang="en-US" altLang="zh-CN" sz="2200" dirty="0"/>
          </a:p>
          <a:p>
            <a:pPr eaLnBrk="1" hangingPunct="1">
              <a:lnSpc>
                <a:spcPct val="120000"/>
              </a:lnSpc>
              <a:buNone/>
            </a:pPr>
            <a:r>
              <a:rPr lang="en-US" altLang="zh-CN" sz="2200" dirty="0"/>
              <a:t>       </a:t>
            </a:r>
            <a:r>
              <a:rPr lang="zh-CN" altLang="en-US" sz="2200" dirty="0"/>
              <a:t> </a:t>
            </a:r>
            <a:r>
              <a:rPr lang="en-US" altLang="zh-CN" sz="2200" dirty="0"/>
              <a:t>		  </a:t>
            </a:r>
            <a:r>
              <a:rPr lang="zh-CN" altLang="en-US" sz="2200" dirty="0"/>
              <a:t>)</a:t>
            </a:r>
            <a:r>
              <a:rPr lang="en-US" altLang="zh-CN" sz="2200" dirty="0"/>
              <a:t>;</a:t>
            </a:r>
            <a:endParaRPr lang="en-US" altLang="zh-CN" sz="2200" dirty="0"/>
          </a:p>
          <a:p>
            <a:pPr eaLnBrk="1" hangingPunct="1">
              <a:lnSpc>
                <a:spcPct val="150000"/>
              </a:lnSpc>
              <a:buNone/>
            </a:pPr>
            <a:r>
              <a:rPr lang="zh-CN" altLang="en-US" sz="2200" dirty="0"/>
              <a:t> </a:t>
            </a:r>
            <a:r>
              <a:rPr lang="en-US" altLang="zh-CN" sz="2200" dirty="0"/>
              <a:t>		/*</a:t>
            </a:r>
            <a:r>
              <a:rPr lang="zh-CN" altLang="en-US" sz="2200" dirty="0"/>
              <a:t>此断言的谓词，涉及聚集操作</a:t>
            </a:r>
            <a:r>
              <a:rPr lang="en-US" altLang="zh-CN" sz="2200" dirty="0"/>
              <a:t>count </a:t>
            </a:r>
            <a:r>
              <a:rPr lang="zh-CN" altLang="en-US" sz="2200" dirty="0"/>
              <a:t>和分组函数</a:t>
            </a:r>
            <a:r>
              <a:rPr lang="en-US" altLang="zh-CN" sz="2200" dirty="0"/>
              <a:t>group by		</a:t>
            </a:r>
            <a:r>
              <a:rPr lang="zh-CN" altLang="en-US" sz="2200" dirty="0"/>
              <a:t>的</a:t>
            </a:r>
            <a:r>
              <a:rPr lang="en-US" altLang="zh-CN" sz="2200" dirty="0"/>
              <a:t>SQL</a:t>
            </a:r>
            <a:r>
              <a:rPr lang="zh-CN" altLang="en-US" sz="2200" dirty="0"/>
              <a:t>语句*</a:t>
            </a:r>
            <a:r>
              <a:rPr lang="en-US" altLang="zh-CN" sz="2200" dirty="0"/>
              <a:t>/</a:t>
            </a:r>
            <a:endParaRPr lang="en-US" altLang="zh-CN" sz="2200" dirty="0"/>
          </a:p>
          <a:p>
            <a:pPr eaLnBrk="1" hangingPunct="1">
              <a:lnSpc>
                <a:spcPct val="150000"/>
              </a:lnSpc>
              <a:buNone/>
            </a:pPr>
            <a:r>
              <a:rPr lang="en-US" altLang="zh-CN" sz="2400" dirty="0"/>
              <a:t>	</a:t>
            </a:r>
            <a:endParaRPr lang="zh-CN" altLang="en-US" sz="2200" dirty="0"/>
          </a:p>
        </p:txBody>
      </p:sp>
      <p:sp>
        <p:nvSpPr>
          <p:cNvPr id="56322" name="页脚占位符 3"/>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6323" name="标题 1"/>
          <p:cNvSpPr>
            <a:spLocks noGrp="1"/>
          </p:cNvSpPr>
          <p:nvPr>
            <p:ph type="title"/>
          </p:nvPr>
        </p:nvSpPr>
        <p:spPr>
          <a:ln/>
        </p:spPr>
        <p:txBody>
          <a:bodyPr vert="horz" wrap="square" lIns="91440" tIns="45720" rIns="91440" bIns="45720" anchor="ctr"/>
          <a:p>
            <a:pPr eaLnBrk="1" hangingPunct="1"/>
            <a:r>
              <a:rPr lang="zh-CN" altLang="en-US" sz="3600" dirty="0"/>
              <a:t>断言</a:t>
            </a:r>
            <a:r>
              <a:rPr lang="en-US" altLang="zh-CN" sz="3600" dirty="0"/>
              <a:t>（</a:t>
            </a:r>
            <a:r>
              <a:rPr lang="zh-CN" altLang="en-US" sz="3600" dirty="0"/>
              <a:t>续</a:t>
            </a:r>
            <a:r>
              <a:rPr lang="en-US" altLang="zh-CN" sz="3600" dirty="0"/>
              <a:t>）</a:t>
            </a:r>
            <a:endParaRPr lang="en-US" altLang="zh-CN" sz="3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内容占位符 2"/>
          <p:cNvSpPr>
            <a:spLocks noGrp="1"/>
          </p:cNvSpPr>
          <p:nvPr>
            <p:ph idx="4294967295"/>
          </p:nvPr>
        </p:nvSpPr>
        <p:spPr>
          <a:xfrm>
            <a:off x="457200" y="1098550"/>
            <a:ext cx="8229600" cy="5095875"/>
          </a:xfrm>
          <a:ln/>
        </p:spPr>
        <p:txBody>
          <a:bodyPr vert="horz" wrap="square" lIns="91440" tIns="45720" rIns="91440" bIns="45720" anchor="t"/>
          <a:p>
            <a:pPr eaLnBrk="1" hangingPunct="1">
              <a:lnSpc>
                <a:spcPct val="120000"/>
              </a:lnSpc>
              <a:buNone/>
            </a:pPr>
            <a:r>
              <a:rPr lang="en-US" altLang="zh-CN" sz="2400" dirty="0"/>
              <a:t>[</a:t>
            </a:r>
            <a:r>
              <a:rPr lang="zh-CN" altLang="en-US" sz="2400" dirty="0"/>
              <a:t>例5.</a:t>
            </a:r>
            <a:r>
              <a:rPr lang="en-US" altLang="zh-CN" sz="2400" dirty="0"/>
              <a:t>20]</a:t>
            </a:r>
            <a:r>
              <a:rPr lang="zh-CN" altLang="en-US" sz="2400" dirty="0"/>
              <a:t>限制每个学期每一门课程最多</a:t>
            </a:r>
            <a:r>
              <a:rPr lang="en-US" altLang="zh-CN" sz="2400" dirty="0"/>
              <a:t>60</a:t>
            </a:r>
            <a:r>
              <a:rPr lang="zh-CN" altLang="en-US" sz="2400" dirty="0"/>
              <a:t>名学生选修</a:t>
            </a:r>
            <a:endParaRPr lang="en-US" altLang="zh-CN" sz="2400" dirty="0"/>
          </a:p>
          <a:p>
            <a:pPr eaLnBrk="1" hangingPunct="1">
              <a:lnSpc>
                <a:spcPct val="120000"/>
              </a:lnSpc>
              <a:buNone/>
            </a:pPr>
            <a:r>
              <a:rPr lang="en-US" altLang="zh-CN" sz="2400" dirty="0"/>
              <a:t>    </a:t>
            </a:r>
            <a:r>
              <a:rPr lang="zh-CN" altLang="en-US" sz="2200" dirty="0"/>
              <a:t>首先需要修改</a:t>
            </a:r>
            <a:r>
              <a:rPr lang="en-US" altLang="zh-CN" sz="2200" dirty="0"/>
              <a:t>SC</a:t>
            </a:r>
            <a:r>
              <a:rPr lang="zh-CN" altLang="en-US" sz="2200" dirty="0"/>
              <a:t>表的模式，增加一个“学期（</a:t>
            </a:r>
            <a:r>
              <a:rPr lang="en-US" altLang="zh-CN" sz="2200" dirty="0"/>
              <a:t>TERM</a:t>
            </a:r>
            <a:r>
              <a:rPr lang="zh-CN" altLang="en-US" sz="2200" dirty="0"/>
              <a:t>）”属性</a:t>
            </a:r>
            <a:endParaRPr lang="en-US" altLang="zh-CN" sz="2200" dirty="0"/>
          </a:p>
          <a:p>
            <a:pPr eaLnBrk="1" hangingPunct="1">
              <a:lnSpc>
                <a:spcPct val="120000"/>
              </a:lnSpc>
              <a:buNone/>
            </a:pPr>
            <a:r>
              <a:rPr lang="en-US" altLang="zh-CN" sz="2200" dirty="0"/>
              <a:t>	 ALTER TABLE SC ADD TERM DATE;</a:t>
            </a:r>
            <a:br>
              <a:rPr lang="en-US" altLang="zh-CN" sz="2200" dirty="0"/>
            </a:br>
            <a:endParaRPr lang="zh-CN" altLang="en-US" sz="2200" dirty="0"/>
          </a:p>
          <a:p>
            <a:pPr eaLnBrk="1" hangingPunct="1">
              <a:lnSpc>
                <a:spcPct val="120000"/>
              </a:lnSpc>
              <a:buNone/>
            </a:pPr>
            <a:r>
              <a:rPr lang="en-US" altLang="zh-CN" sz="2200" dirty="0"/>
              <a:t>     </a:t>
            </a:r>
            <a:r>
              <a:rPr lang="zh-CN" altLang="en-US" sz="2200" dirty="0"/>
              <a:t>然后，定义断言：</a:t>
            </a:r>
            <a:endParaRPr lang="zh-CN" altLang="en-US" sz="2200" dirty="0"/>
          </a:p>
          <a:p>
            <a:pPr eaLnBrk="1" hangingPunct="1">
              <a:lnSpc>
                <a:spcPct val="120000"/>
              </a:lnSpc>
              <a:buNone/>
            </a:pPr>
            <a:r>
              <a:rPr lang="en-US" altLang="zh-CN" sz="2200" dirty="0"/>
              <a:t>     CREATE ASSERTION ASSE_SC_CNUM2</a:t>
            </a:r>
            <a:endParaRPr lang="en-US" altLang="zh-CN" sz="2200" dirty="0"/>
          </a:p>
          <a:p>
            <a:pPr eaLnBrk="1" hangingPunct="1">
              <a:lnSpc>
                <a:spcPct val="120000"/>
              </a:lnSpc>
              <a:buNone/>
            </a:pPr>
            <a:r>
              <a:rPr lang="en-US" altLang="zh-CN" sz="2200" dirty="0"/>
              <a:t> 	</a:t>
            </a:r>
            <a:r>
              <a:rPr lang="zh-CN" altLang="en-US" sz="2200" dirty="0"/>
              <a:t> </a:t>
            </a:r>
            <a:r>
              <a:rPr lang="en-US" altLang="zh-CN" sz="2200" dirty="0"/>
              <a:t>CHECK</a:t>
            </a:r>
            <a:r>
              <a:rPr lang="zh-CN" altLang="en-US" sz="2200" dirty="0"/>
              <a:t>(</a:t>
            </a:r>
            <a:r>
              <a:rPr lang="en-US" altLang="zh-CN" sz="2200" dirty="0"/>
              <a:t>60 &gt;= ALL </a:t>
            </a:r>
            <a:r>
              <a:rPr lang="zh-CN" altLang="en-US" sz="2200" dirty="0"/>
              <a:t>(</a:t>
            </a:r>
            <a:r>
              <a:rPr lang="en-US" altLang="zh-CN" sz="2200" dirty="0"/>
              <a:t>SELECT count</a:t>
            </a:r>
            <a:r>
              <a:rPr lang="zh-CN" altLang="en-US" sz="2200" dirty="0"/>
              <a:t>(</a:t>
            </a:r>
            <a:r>
              <a:rPr lang="en-US" altLang="zh-CN" sz="2200" dirty="0"/>
              <a:t>*</a:t>
            </a:r>
            <a:r>
              <a:rPr lang="zh-CN" altLang="en-US" sz="2200" dirty="0"/>
              <a:t>)</a:t>
            </a:r>
            <a:br>
              <a:rPr lang="en-US" altLang="zh-CN" sz="2200" dirty="0"/>
            </a:br>
            <a:r>
              <a:rPr lang="en-US" altLang="zh-CN" sz="2200" dirty="0"/>
              <a:t>                                  </a:t>
            </a:r>
            <a:r>
              <a:rPr lang="zh-CN" altLang="en-US" sz="2200" dirty="0"/>
              <a:t> </a:t>
            </a:r>
            <a:r>
              <a:rPr lang="en-US" altLang="zh-CN" sz="2200" dirty="0"/>
              <a:t>FROM SC</a:t>
            </a:r>
            <a:endParaRPr lang="en-US" altLang="zh-CN" sz="2200" dirty="0"/>
          </a:p>
          <a:p>
            <a:pPr eaLnBrk="1" hangingPunct="1">
              <a:lnSpc>
                <a:spcPct val="120000"/>
              </a:lnSpc>
              <a:buNone/>
            </a:pPr>
            <a:r>
              <a:rPr lang="en-US" altLang="zh-CN" sz="2200" dirty="0"/>
              <a:t>				  </a:t>
            </a:r>
            <a:r>
              <a:rPr lang="zh-CN" altLang="en-US" sz="2200" dirty="0"/>
              <a:t>  </a:t>
            </a:r>
            <a:r>
              <a:rPr lang="en-US" altLang="zh-CN" sz="2200" dirty="0"/>
              <a:t>GROUP by cno</a:t>
            </a:r>
            <a:r>
              <a:rPr lang="zh-CN" altLang="en-US" sz="2200" dirty="0"/>
              <a:t>,</a:t>
            </a:r>
            <a:r>
              <a:rPr lang="en-US" altLang="zh-CN" sz="2200" dirty="0"/>
              <a:t>TERM</a:t>
            </a:r>
            <a:r>
              <a:rPr lang="zh-CN" altLang="en-US" sz="2200" dirty="0"/>
              <a:t>)</a:t>
            </a:r>
            <a:endParaRPr lang="zh-CN" altLang="en-US" sz="2200" dirty="0"/>
          </a:p>
          <a:p>
            <a:pPr eaLnBrk="1" hangingPunct="1">
              <a:lnSpc>
                <a:spcPct val="120000"/>
              </a:lnSpc>
              <a:buNone/>
            </a:pPr>
            <a:r>
              <a:rPr lang="en-US" altLang="zh-CN" sz="2200" dirty="0"/>
              <a:t>				  </a:t>
            </a:r>
            <a:r>
              <a:rPr lang="zh-CN" altLang="en-US" sz="2200" dirty="0"/>
              <a:t> )</a:t>
            </a:r>
            <a:r>
              <a:rPr lang="en-US" altLang="zh-CN" sz="2200" dirty="0"/>
              <a:t>;</a:t>
            </a:r>
            <a:endParaRPr lang="zh-CN" altLang="en-US" sz="2200" dirty="0"/>
          </a:p>
        </p:txBody>
      </p:sp>
      <p:sp>
        <p:nvSpPr>
          <p:cNvPr id="57346" name="页脚占位符 3"/>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7347" name="标题 1"/>
          <p:cNvSpPr>
            <a:spLocks noGrp="1"/>
          </p:cNvSpPr>
          <p:nvPr>
            <p:ph type="title"/>
          </p:nvPr>
        </p:nvSpPr>
        <p:spPr>
          <a:ln/>
        </p:spPr>
        <p:txBody>
          <a:bodyPr vert="horz" wrap="square" lIns="91440" tIns="45720" rIns="91440" bIns="45720" anchor="ctr"/>
          <a:p>
            <a:pPr eaLnBrk="1" hangingPunct="1"/>
            <a:r>
              <a:rPr lang="zh-CN" altLang="en-US" sz="3600" dirty="0"/>
              <a:t>断言</a:t>
            </a:r>
            <a:r>
              <a:rPr lang="en-US" altLang="zh-CN" sz="3600" dirty="0"/>
              <a:t>（</a:t>
            </a:r>
            <a:r>
              <a:rPr lang="zh-CN" altLang="en-US" sz="3600" dirty="0"/>
              <a:t>续</a:t>
            </a:r>
            <a:r>
              <a:rPr lang="en-US" altLang="zh-CN" sz="3600" dirty="0"/>
              <a:t>）</a:t>
            </a:r>
            <a:endParaRPr lang="en-US" altLang="zh-CN" sz="3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内容占位符 2"/>
          <p:cNvSpPr>
            <a:spLocks noGrp="1"/>
          </p:cNvSpPr>
          <p:nvPr>
            <p:ph idx="4294967295"/>
          </p:nvPr>
        </p:nvSpPr>
        <p:spPr>
          <a:xfrm>
            <a:off x="457200" y="1098550"/>
            <a:ext cx="8229600" cy="5095875"/>
          </a:xfrm>
          <a:ln/>
        </p:spPr>
        <p:txBody>
          <a:bodyPr vert="horz" wrap="square" lIns="91440" tIns="45720" rIns="91440" bIns="45720" anchor="t"/>
          <a:p>
            <a:pPr>
              <a:lnSpc>
                <a:spcPct val="150000"/>
              </a:lnSpc>
              <a:buNone/>
            </a:pPr>
            <a:r>
              <a:rPr lang="en-US" altLang="zh-CN" dirty="0"/>
              <a:t>2. </a:t>
            </a:r>
            <a:r>
              <a:rPr lang="zh-CN" altLang="en-US" dirty="0"/>
              <a:t>删除断言的语句格式为</a:t>
            </a:r>
            <a:endParaRPr lang="zh-CN" altLang="en-US" dirty="0"/>
          </a:p>
          <a:p>
            <a:pPr lvl="1">
              <a:lnSpc>
                <a:spcPct val="150000"/>
              </a:lnSpc>
            </a:pPr>
            <a:r>
              <a:rPr lang="en-US" altLang="zh-CN" dirty="0"/>
              <a:t>DROP ASSERTION &lt;</a:t>
            </a:r>
            <a:r>
              <a:rPr lang="zh-CN" altLang="en-US" dirty="0"/>
              <a:t>断言名</a:t>
            </a:r>
            <a:r>
              <a:rPr lang="en-US" altLang="zh-CN" dirty="0"/>
              <a:t>&gt;</a:t>
            </a:r>
            <a:r>
              <a:rPr lang="zh-CN" altLang="en-US" dirty="0"/>
              <a:t>;</a:t>
            </a:r>
            <a:endParaRPr lang="zh-CN" altLang="en-US" dirty="0"/>
          </a:p>
          <a:p>
            <a:pPr lvl="1">
              <a:lnSpc>
                <a:spcPct val="150000"/>
              </a:lnSpc>
            </a:pPr>
            <a:r>
              <a:rPr lang="zh-CN" altLang="en-US" dirty="0"/>
              <a:t>如果断言很复杂，则系统在检测和维护断言的开销较高，这是在使用断言时应该注意的</a:t>
            </a:r>
            <a:endParaRPr lang="zh-CN" altLang="en-US" dirty="0"/>
          </a:p>
        </p:txBody>
      </p:sp>
      <p:sp>
        <p:nvSpPr>
          <p:cNvPr id="58370" name="页脚占位符 3"/>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8371" name="标题 1"/>
          <p:cNvSpPr>
            <a:spLocks noGrp="1"/>
          </p:cNvSpPr>
          <p:nvPr>
            <p:ph type="title"/>
          </p:nvPr>
        </p:nvSpPr>
        <p:spPr>
          <a:ln/>
        </p:spPr>
        <p:txBody>
          <a:bodyPr vert="horz" wrap="square" lIns="91440" tIns="45720" rIns="91440" bIns="45720" anchor="ctr"/>
          <a:p>
            <a:pPr eaLnBrk="1" hangingPunct="1"/>
            <a:r>
              <a:rPr lang="zh-CN" altLang="en-US" sz="3600" dirty="0"/>
              <a:t>断言</a:t>
            </a:r>
            <a:r>
              <a:rPr lang="en-US" altLang="zh-CN" sz="3600" dirty="0"/>
              <a:t>（</a:t>
            </a:r>
            <a:r>
              <a:rPr lang="zh-CN" altLang="en-US" sz="3600" dirty="0"/>
              <a:t>续</a:t>
            </a:r>
            <a:r>
              <a:rPr lang="en-US" altLang="zh-CN" sz="3600" dirty="0"/>
              <a:t>）</a:t>
            </a:r>
            <a:endParaRPr lang="en-US" altLang="zh-CN" sz="3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9394" name="Rectangle 2"/>
          <p:cNvSpPr>
            <a:spLocks noGrp="1"/>
          </p:cNvSpPr>
          <p:nvPr>
            <p:ph type="title"/>
          </p:nvPr>
        </p:nvSpPr>
        <p:spPr>
          <a:ln/>
        </p:spPr>
        <p:txBody>
          <a:bodyPr vert="horz" wrap="square" lIns="91440" tIns="45720" rIns="91440" bIns="45720" anchor="ctr"/>
          <a:p>
            <a:pPr eaLnBrk="1" hangingPunct="1"/>
            <a:r>
              <a:rPr lang="zh-CN" altLang="en-US" sz="3600" dirty="0"/>
              <a:t>第五章 数据库完整性</a:t>
            </a:r>
            <a:endParaRPr lang="zh-CN" altLang="en-US" sz="3600" dirty="0"/>
          </a:p>
        </p:txBody>
      </p:sp>
      <p:sp>
        <p:nvSpPr>
          <p:cNvPr id="59395" name="Rectangle 3"/>
          <p:cNvSpPr>
            <a:spLocks noGrp="1"/>
          </p:cNvSpPr>
          <p:nvPr>
            <p:ph type="body"/>
          </p:nvPr>
        </p:nvSpPr>
        <p:spPr>
          <a:xfrm>
            <a:off x="684213" y="1270000"/>
            <a:ext cx="7859712" cy="4495800"/>
          </a:xfrm>
          <a:ln/>
        </p:spPr>
        <p:txBody>
          <a:bodyPr vert="horz" wrap="square" lIns="91440" tIns="45720" rIns="91440" bIns="45720" anchor="t"/>
          <a:p>
            <a:pPr eaLnBrk="1" hangingPunct="1">
              <a:lnSpc>
                <a:spcPct val="130000"/>
              </a:lnSpc>
              <a:buNone/>
            </a:pPr>
            <a:r>
              <a:rPr lang="en-US" altLang="zh-CN" dirty="0"/>
              <a:t>5.1  </a:t>
            </a:r>
            <a:r>
              <a:rPr lang="zh-CN" altLang="en-US" dirty="0"/>
              <a:t>实体完整性</a:t>
            </a:r>
            <a:endParaRPr lang="zh-CN" altLang="en-US" dirty="0"/>
          </a:p>
          <a:p>
            <a:pPr eaLnBrk="1" hangingPunct="1">
              <a:lnSpc>
                <a:spcPct val="130000"/>
              </a:lnSpc>
              <a:buNone/>
            </a:pPr>
            <a:r>
              <a:rPr lang="en-US" altLang="zh-CN" dirty="0"/>
              <a:t>5.2  </a:t>
            </a:r>
            <a:r>
              <a:rPr lang="zh-CN" altLang="en-US" dirty="0"/>
              <a:t>参照完整性</a:t>
            </a:r>
            <a:endParaRPr lang="zh-CN" altLang="en-US" dirty="0"/>
          </a:p>
          <a:p>
            <a:pPr eaLnBrk="1" hangingPunct="1">
              <a:lnSpc>
                <a:spcPct val="130000"/>
              </a:lnSpc>
              <a:buNone/>
            </a:pPr>
            <a:r>
              <a:rPr lang="en-US" altLang="zh-CN" dirty="0"/>
              <a:t>5.3  </a:t>
            </a:r>
            <a:r>
              <a:rPr lang="zh-CN" altLang="en-US" dirty="0"/>
              <a:t>用户定义的完整性</a:t>
            </a:r>
            <a:endParaRPr lang="zh-CN" altLang="en-US" dirty="0"/>
          </a:p>
          <a:p>
            <a:pPr eaLnBrk="1" hangingPunct="1">
              <a:lnSpc>
                <a:spcPct val="130000"/>
              </a:lnSpc>
              <a:buNone/>
            </a:pPr>
            <a:r>
              <a:rPr lang="en-US" altLang="zh-CN" dirty="0"/>
              <a:t>5.4  </a:t>
            </a:r>
            <a:r>
              <a:rPr lang="zh-CN" altLang="en-US" dirty="0"/>
              <a:t>完整性约束命名字句</a:t>
            </a:r>
            <a:endParaRPr lang="zh-CN" altLang="en-US" dirty="0"/>
          </a:p>
          <a:p>
            <a:pPr eaLnBrk="1" hangingPunct="1">
              <a:lnSpc>
                <a:spcPct val="130000"/>
              </a:lnSpc>
              <a:buNone/>
            </a:pPr>
            <a:r>
              <a:rPr lang="zh-CN" altLang="en-US" dirty="0"/>
              <a:t>*</a:t>
            </a:r>
            <a:r>
              <a:rPr lang="en-US" altLang="zh-CN" dirty="0"/>
              <a:t>5.5  </a:t>
            </a:r>
            <a:r>
              <a:rPr lang="zh-CN" altLang="en-US" dirty="0"/>
              <a:t>域中的完整性限制</a:t>
            </a:r>
            <a:endParaRPr lang="zh-CN" altLang="en-US" dirty="0"/>
          </a:p>
          <a:p>
            <a:pPr eaLnBrk="1" hangingPunct="1">
              <a:lnSpc>
                <a:spcPct val="130000"/>
              </a:lnSpc>
              <a:buNone/>
            </a:pPr>
            <a:r>
              <a:rPr lang="en-US" altLang="zh-CN" dirty="0"/>
              <a:t>5.6  </a:t>
            </a:r>
            <a:r>
              <a:rPr lang="zh-CN" altLang="en-US" dirty="0"/>
              <a:t>断言</a:t>
            </a:r>
            <a:endParaRPr lang="zh-CN" altLang="en-US" dirty="0"/>
          </a:p>
          <a:p>
            <a:pPr eaLnBrk="1" hangingPunct="1">
              <a:lnSpc>
                <a:spcPct val="130000"/>
              </a:lnSpc>
              <a:buNone/>
            </a:pPr>
            <a:r>
              <a:rPr lang="en-US" altLang="zh-CN" dirty="0">
                <a:solidFill>
                  <a:srgbClr val="0066FF"/>
                </a:solidFill>
              </a:rPr>
              <a:t>5.7  </a:t>
            </a:r>
            <a:r>
              <a:rPr lang="zh-CN" altLang="en-US" dirty="0">
                <a:solidFill>
                  <a:srgbClr val="0066FF"/>
                </a:solidFill>
              </a:rPr>
              <a:t>触发器</a:t>
            </a:r>
            <a:endParaRPr lang="en-US" altLang="zh-CN" sz="3200" dirty="0">
              <a:solidFill>
                <a:srgbClr val="0066FF"/>
              </a:solidFill>
            </a:endParaRPr>
          </a:p>
          <a:p>
            <a:pPr eaLnBrk="1" hangingPunct="1">
              <a:lnSpc>
                <a:spcPct val="130000"/>
              </a:lnSpc>
              <a:buNone/>
            </a:pPr>
            <a:r>
              <a:rPr lang="en-US" altLang="zh-CN" dirty="0"/>
              <a:t>5.8  </a:t>
            </a:r>
            <a:r>
              <a:rPr lang="zh-CN" altLang="en-US" dirty="0"/>
              <a:t>小结</a:t>
            </a:r>
            <a:endParaRPr lang="zh-CN" altLang="en-US" dirty="0"/>
          </a:p>
          <a:p>
            <a:pPr eaLnBrk="1" hangingPunct="1"/>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ctrTitle"/>
          </p:nvPr>
        </p:nvSpPr>
        <p:spPr>
          <a:xfrm>
            <a:off x="685800" y="142875"/>
            <a:ext cx="7772400" cy="785813"/>
          </a:xfrm>
          <a:ln/>
        </p:spPr>
        <p:txBody>
          <a:bodyPr vert="horz" wrap="square" lIns="91440" tIns="45720" rIns="91440" bIns="45720" anchor="ctr"/>
          <a:p>
            <a:pPr eaLnBrk="1" hangingPunct="1"/>
            <a:r>
              <a:rPr lang="en-US" altLang="zh-CN" sz="3600" dirty="0"/>
              <a:t>5.7</a:t>
            </a:r>
            <a:r>
              <a:rPr lang="zh-CN" altLang="en-US" sz="3600" dirty="0"/>
              <a:t>触发器</a:t>
            </a:r>
            <a:endParaRPr lang="zh-CN" altLang="en-US" sz="3600" dirty="0"/>
          </a:p>
        </p:txBody>
      </p:sp>
      <p:sp>
        <p:nvSpPr>
          <p:cNvPr id="60418" name="Rectangle 3"/>
          <p:cNvSpPr>
            <a:spLocks noGrp="1"/>
          </p:cNvSpPr>
          <p:nvPr>
            <p:ph type="subTitle" idx="1"/>
          </p:nvPr>
        </p:nvSpPr>
        <p:spPr>
          <a:xfrm>
            <a:off x="1066800" y="1752600"/>
            <a:ext cx="7162800" cy="3886200"/>
          </a:xfrm>
          <a:ln/>
        </p:spPr>
        <p:txBody>
          <a:bodyPr vert="horz" wrap="square" lIns="91440" tIns="45720" rIns="91440" bIns="45720" anchor="t"/>
          <a:p>
            <a:pPr algn="l" eaLnBrk="1" hangingPunct="1">
              <a:lnSpc>
                <a:spcPct val="90000"/>
              </a:lnSpc>
              <a:buSzPct val="100000"/>
            </a:pPr>
            <a:r>
              <a:rPr lang="zh-CN" altLang="en-US" dirty="0">
                <a:latin typeface="楷体_GB2312" pitchFamily="49" charset="-122"/>
                <a:ea typeface="楷体_GB2312" pitchFamily="49" charset="-122"/>
                <a:cs typeface="+mn-cs"/>
              </a:rPr>
              <a:t>主要内容：</a:t>
            </a:r>
            <a:endParaRPr lang="en-US" altLang="zh-CN" dirty="0">
              <a:latin typeface="楷体_GB2312" pitchFamily="49" charset="-122"/>
              <a:ea typeface="楷体_GB2312" pitchFamily="49" charset="-122"/>
              <a:cs typeface="+mn-cs"/>
            </a:endParaRPr>
          </a:p>
          <a:p>
            <a:pPr algn="l" eaLnBrk="1" hangingPunct="1">
              <a:lnSpc>
                <a:spcPct val="90000"/>
              </a:lnSpc>
              <a:buSzPct val="100000"/>
            </a:pPr>
            <a:r>
              <a:rPr lang="zh-CN" altLang="en-US" dirty="0">
                <a:latin typeface="楷体_GB2312" pitchFamily="49" charset="-122"/>
                <a:ea typeface="楷体_GB2312" pitchFamily="49" charset="-122"/>
                <a:cs typeface="+mn-cs"/>
              </a:rPr>
              <a:t>触发器的概念、优点与种类</a:t>
            </a:r>
            <a:endParaRPr lang="zh-CN" altLang="en-US" dirty="0">
              <a:latin typeface="楷体_GB2312" pitchFamily="49" charset="-122"/>
              <a:ea typeface="楷体_GB2312" pitchFamily="49" charset="-122"/>
              <a:cs typeface="+mn-cs"/>
            </a:endParaRPr>
          </a:p>
          <a:p>
            <a:pPr algn="l" eaLnBrk="1" hangingPunct="1">
              <a:lnSpc>
                <a:spcPct val="90000"/>
              </a:lnSpc>
              <a:buSzPct val="100000"/>
            </a:pPr>
            <a:r>
              <a:rPr lang="zh-CN" altLang="en-US" dirty="0">
                <a:latin typeface="楷体_GB2312" pitchFamily="49" charset="-122"/>
                <a:ea typeface="楷体_GB2312" pitchFamily="49" charset="-122"/>
                <a:cs typeface="+mn-cs"/>
              </a:rPr>
              <a:t>触发器的创建、执行、修改与删除</a:t>
            </a:r>
            <a:endParaRPr lang="zh-CN" altLang="en-US" dirty="0">
              <a:latin typeface="楷体_GB2312" pitchFamily="49" charset="-122"/>
              <a:ea typeface="楷体_GB2312" pitchFamily="49"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ln/>
        </p:spPr>
        <p:txBody>
          <a:bodyPr vert="horz" wrap="square" lIns="91440" tIns="45720" rIns="91440" bIns="45720" anchor="ctr"/>
          <a:p>
            <a:pPr eaLnBrk="1" hangingPunct="1"/>
            <a:r>
              <a:rPr lang="en-US" altLang="zh-CN" sz="4800" dirty="0">
                <a:solidFill>
                  <a:srgbClr val="FF0000"/>
                </a:solidFill>
                <a:latin typeface="楷体_GB2312" pitchFamily="49" charset="-122"/>
                <a:ea typeface="楷体_GB2312" pitchFamily="49" charset="-122"/>
              </a:rPr>
              <a:t> </a:t>
            </a:r>
            <a:r>
              <a:rPr lang="zh-CN" altLang="en-US" sz="3600" dirty="0"/>
              <a:t>触发器综述</a:t>
            </a:r>
            <a:endParaRPr lang="zh-CN" altLang="en-US" sz="3600" dirty="0"/>
          </a:p>
        </p:txBody>
      </p:sp>
      <p:sp>
        <p:nvSpPr>
          <p:cNvPr id="61442" name="Rectangle 3"/>
          <p:cNvSpPr>
            <a:spLocks noGrp="1"/>
          </p:cNvSpPr>
          <p:nvPr>
            <p:ph idx="1"/>
          </p:nvPr>
        </p:nvSpPr>
        <p:spPr>
          <a:ln/>
        </p:spPr>
        <p:txBody>
          <a:bodyPr vert="horz" wrap="square" lIns="91440" tIns="45720" rIns="91440" bIns="45720" anchor="t"/>
          <a:p>
            <a:pPr eaLnBrk="1" hangingPunct="1">
              <a:lnSpc>
                <a:spcPct val="80000"/>
              </a:lnSpc>
              <a:buNone/>
            </a:pPr>
            <a:r>
              <a:rPr lang="zh-CN" altLang="en-US" dirty="0">
                <a:solidFill>
                  <a:schemeClr val="accent2"/>
                </a:solidFill>
                <a:latin typeface="楷体_GB2312" pitchFamily="49" charset="-122"/>
                <a:ea typeface="楷体_GB2312" pitchFamily="49" charset="-122"/>
              </a:rPr>
              <a:t>一、触发器概念</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a:p>
            <a:pPr eaLnBrk="1" hangingPunct="1">
              <a:lnSpc>
                <a:spcPct val="150000"/>
              </a:lnSpc>
              <a:buNone/>
            </a:pPr>
            <a:r>
              <a:rPr lang="zh-CN" altLang="en-US" dirty="0">
                <a:latin typeface="楷体_GB2312" pitchFamily="49" charset="-122"/>
                <a:ea typeface="楷体_GB2312" pitchFamily="49" charset="-122"/>
              </a:rPr>
              <a:t>    触发器是一种特殊类型的存储过程，它也是由</a:t>
            </a:r>
            <a:r>
              <a:rPr lang="en-US" altLang="zh-CN" dirty="0">
                <a:latin typeface="楷体_GB2312" pitchFamily="49" charset="-122"/>
                <a:ea typeface="楷体_GB2312" pitchFamily="49" charset="-122"/>
              </a:rPr>
              <a:t>Transact-SQL</a:t>
            </a:r>
            <a:r>
              <a:rPr lang="zh-CN" altLang="en-US" dirty="0">
                <a:latin typeface="楷体_GB2312" pitchFamily="49" charset="-122"/>
                <a:ea typeface="楷体_GB2312" pitchFamily="49" charset="-122"/>
              </a:rPr>
              <a:t>语句组成，可以完成存储过程能完成的功能，但是它具有自己显著的的特点：它与表紧密相连，可以看</a:t>
            </a:r>
            <a:endParaRPr lang="zh-CN" altLang="en-US" dirty="0">
              <a:latin typeface="楷体_GB2312" pitchFamily="49" charset="-122"/>
              <a:ea typeface="楷体_GB2312"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3"/>
          <p:cNvSpPr>
            <a:spLocks noGrp="1"/>
          </p:cNvSpPr>
          <p:nvPr>
            <p:ph idx="1"/>
          </p:nvPr>
        </p:nvSpPr>
        <p:spPr>
          <a:xfrm>
            <a:off x="457200" y="685800"/>
            <a:ext cx="8229600" cy="5334000"/>
          </a:xfrm>
          <a:ln/>
        </p:spPr>
        <p:txBody>
          <a:bodyPr vert="horz" wrap="square" lIns="91440" tIns="45720" rIns="91440" bIns="45720" anchor="t"/>
          <a:p>
            <a:pPr eaLnBrk="1" hangingPunct="1">
              <a:lnSpc>
                <a:spcPct val="150000"/>
              </a:lnSpc>
              <a:buNone/>
            </a:pPr>
            <a:r>
              <a:rPr lang="zh-CN" altLang="en-US" dirty="0">
                <a:latin typeface="楷体_GB2312" pitchFamily="49" charset="-122"/>
                <a:ea typeface="楷体_GB2312" pitchFamily="49" charset="-122"/>
              </a:rPr>
              <a:t>作表定义的一部分；</a:t>
            </a:r>
            <a:r>
              <a:rPr lang="zh-CN" altLang="en-US" dirty="0">
                <a:solidFill>
                  <a:schemeClr val="accent2"/>
                </a:solidFill>
                <a:latin typeface="楷体_GB2312" pitchFamily="49" charset="-122"/>
                <a:ea typeface="楷体_GB2312" pitchFamily="49" charset="-122"/>
              </a:rPr>
              <a:t>它不能通过名称被直接</a:t>
            </a:r>
            <a:endParaRPr lang="zh-CN" altLang="en-US" dirty="0">
              <a:solidFill>
                <a:schemeClr val="accent2"/>
              </a:solidFill>
              <a:latin typeface="楷体_GB2312" pitchFamily="49" charset="-122"/>
              <a:ea typeface="楷体_GB2312" pitchFamily="49" charset="-122"/>
            </a:endParaRPr>
          </a:p>
          <a:p>
            <a:pPr eaLnBrk="1" hangingPunct="1">
              <a:lnSpc>
                <a:spcPct val="150000"/>
              </a:lnSpc>
              <a:buNone/>
            </a:pPr>
            <a:r>
              <a:rPr lang="zh-CN" altLang="en-US" dirty="0">
                <a:solidFill>
                  <a:schemeClr val="accent2"/>
                </a:solidFill>
                <a:latin typeface="楷体_GB2312" pitchFamily="49" charset="-122"/>
                <a:ea typeface="楷体_GB2312" pitchFamily="49" charset="-122"/>
              </a:rPr>
              <a:t>调用，更不允许带参数，而是当用户对表中</a:t>
            </a:r>
            <a:endParaRPr lang="zh-CN" altLang="en-US" dirty="0">
              <a:solidFill>
                <a:schemeClr val="accent2"/>
              </a:solidFill>
              <a:latin typeface="楷体_GB2312" pitchFamily="49" charset="-122"/>
              <a:ea typeface="楷体_GB2312" pitchFamily="49" charset="-122"/>
            </a:endParaRPr>
          </a:p>
          <a:p>
            <a:pPr eaLnBrk="1" hangingPunct="1">
              <a:lnSpc>
                <a:spcPct val="150000"/>
              </a:lnSpc>
              <a:buNone/>
            </a:pPr>
            <a:r>
              <a:rPr lang="zh-CN" altLang="en-US" dirty="0">
                <a:solidFill>
                  <a:schemeClr val="accent2"/>
                </a:solidFill>
                <a:latin typeface="楷体_GB2312" pitchFamily="49" charset="-122"/>
                <a:ea typeface="楷体_GB2312" pitchFamily="49" charset="-122"/>
              </a:rPr>
              <a:t>的数据进行修改时，自动执行</a:t>
            </a:r>
            <a:r>
              <a:rPr lang="zh-CN" altLang="en-US" dirty="0">
                <a:latin typeface="楷体_GB2312" pitchFamily="49" charset="-122"/>
                <a:ea typeface="楷体_GB2312" pitchFamily="49" charset="-122"/>
              </a:rPr>
              <a:t>；它可以用于</a:t>
            </a:r>
            <a:endParaRPr lang="zh-CN" altLang="en-US" dirty="0">
              <a:latin typeface="楷体_GB2312" pitchFamily="49" charset="-122"/>
              <a:ea typeface="楷体_GB2312" pitchFamily="49" charset="-122"/>
            </a:endParaRPr>
          </a:p>
          <a:p>
            <a:pPr eaLnBrk="1" hangingPunct="1">
              <a:lnSpc>
                <a:spcPct val="150000"/>
              </a:lnSpc>
              <a:buNone/>
            </a:pPr>
            <a:r>
              <a:rPr lang="en-US" altLang="zh-CN" dirty="0">
                <a:latin typeface="楷体_GB2312" pitchFamily="49" charset="-122"/>
                <a:ea typeface="楷体_GB2312" pitchFamily="49" charset="-122"/>
              </a:rPr>
              <a:t>SQL Server</a:t>
            </a:r>
            <a:r>
              <a:rPr lang="zh-CN" altLang="en-US" dirty="0">
                <a:latin typeface="楷体_GB2312" pitchFamily="49" charset="-122"/>
                <a:ea typeface="楷体_GB2312" pitchFamily="49" charset="-122"/>
              </a:rPr>
              <a:t>约束、默认值和规则的完整性检</a:t>
            </a:r>
            <a:endParaRPr lang="zh-CN" altLang="en-US" dirty="0">
              <a:latin typeface="楷体_GB2312" pitchFamily="49" charset="-122"/>
              <a:ea typeface="楷体_GB2312" pitchFamily="49" charset="-122"/>
            </a:endParaRPr>
          </a:p>
          <a:p>
            <a:pPr eaLnBrk="1" hangingPunct="1">
              <a:lnSpc>
                <a:spcPct val="150000"/>
              </a:lnSpc>
              <a:buNone/>
            </a:pPr>
            <a:r>
              <a:rPr lang="zh-CN" altLang="en-US" dirty="0">
                <a:latin typeface="楷体_GB2312" pitchFamily="49" charset="-122"/>
                <a:ea typeface="楷体_GB2312" pitchFamily="49" charset="-122"/>
              </a:rPr>
              <a:t>查，实施更为复杂的数据完整性约束。 </a:t>
            </a:r>
            <a:endParaRPr lang="zh-CN" altLang="en-US" dirty="0">
              <a:latin typeface="楷体_GB2312" pitchFamily="49" charset="-122"/>
              <a:ea typeface="楷体_GB2312" pitchFamily="49" charset="-122"/>
            </a:endParaRPr>
          </a:p>
          <a:p>
            <a:pPr eaLnBrk="1" hangingPunct="1">
              <a:lnSpc>
                <a:spcPct val="150000"/>
              </a:lnSpc>
              <a:buNone/>
            </a:pPr>
            <a:endParaRPr lang="zh-CN" altLang="en-US" dirty="0">
              <a:latin typeface="楷体_GB2312" pitchFamily="49" charset="-122"/>
              <a:ea typeface="楷体_GB2312" pitchFamily="49" charset="-122"/>
            </a:endParaRPr>
          </a:p>
          <a:p>
            <a:pPr eaLnBrk="1" hangingPunct="1">
              <a:lnSpc>
                <a:spcPct val="90000"/>
              </a:lnSpc>
            </a:pPr>
            <a:endParaRPr lang="en-US"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txBox="1"/>
          <p:nvPr/>
        </p:nvSpPr>
        <p:spPr>
          <a:xfrm>
            <a:off x="457200" y="-28575"/>
            <a:ext cx="8229600" cy="1127125"/>
          </a:xfrm>
          <a:prstGeom prst="rect">
            <a:avLst/>
          </a:prstGeom>
          <a:noFill/>
          <a:ln w="9525">
            <a:noFill/>
          </a:ln>
        </p:spPr>
        <p:txBody>
          <a:bodyPr anchor="ctr"/>
          <a:p>
            <a:pPr algn="ctr"/>
            <a:r>
              <a:rPr lang="zh-CN" altLang="en-US" sz="3600" b="1" dirty="0">
                <a:solidFill>
                  <a:schemeClr val="bg1"/>
                </a:solidFill>
                <a:latin typeface="Arial" panose="020B0604020202020204" pitchFamily="34" charset="0"/>
                <a:ea typeface="宋体" panose="02010600030101010101" pitchFamily="2" charset="-122"/>
              </a:rPr>
              <a:t>数据库完整性</a:t>
            </a:r>
            <a:r>
              <a:rPr lang="en-US" altLang="zh-CN" sz="3600" b="1" dirty="0">
                <a:solidFill>
                  <a:schemeClr val="bg1"/>
                </a:solidFill>
                <a:latin typeface="Arial" panose="020B0604020202020204" pitchFamily="34" charset="0"/>
                <a:ea typeface="宋体" panose="02010600030101010101" pitchFamily="2" charset="-122"/>
              </a:rPr>
              <a:t>（</a:t>
            </a:r>
            <a:r>
              <a:rPr lang="zh-CN" altLang="en-US" sz="3600" b="1" dirty="0">
                <a:solidFill>
                  <a:schemeClr val="bg1"/>
                </a:solidFill>
                <a:latin typeface="Arial" panose="020B0604020202020204" pitchFamily="34" charset="0"/>
                <a:ea typeface="宋体" panose="02010600030101010101" pitchFamily="2" charset="-122"/>
              </a:rPr>
              <a:t>续</a:t>
            </a:r>
            <a:r>
              <a:rPr lang="en-US" altLang="zh-CN" sz="3600" b="1" dirty="0">
                <a:solidFill>
                  <a:schemeClr val="bg1"/>
                </a:solidFill>
                <a:latin typeface="Arial" panose="020B0604020202020204" pitchFamily="34" charset="0"/>
                <a:ea typeface="宋体" panose="02010600030101010101" pitchFamily="2" charset="-122"/>
              </a:rPr>
              <a:t>）</a:t>
            </a:r>
            <a:endParaRPr lang="en-US" altLang="zh-CN" sz="3600" b="1" dirty="0">
              <a:solidFill>
                <a:schemeClr val="bg1"/>
              </a:solidFill>
              <a:latin typeface="Arial" panose="020B0604020202020204" pitchFamily="34" charset="0"/>
              <a:ea typeface="宋体" panose="02010600030101010101" pitchFamily="2" charset="-122"/>
            </a:endParaRPr>
          </a:p>
        </p:txBody>
      </p:sp>
      <p:sp>
        <p:nvSpPr>
          <p:cNvPr id="6147" name="Rectangle 3"/>
          <p:cNvSpPr txBox="1">
            <a:spLocks noChangeArrowheads="1"/>
          </p:cNvSpPr>
          <p:nvPr/>
        </p:nvSpPr>
        <p:spPr bwMode="auto">
          <a:xfrm>
            <a:off x="250825" y="1098550"/>
            <a:ext cx="8893175" cy="5095875"/>
          </a:xfrm>
          <a:prstGeom prst="rect">
            <a:avLst/>
          </a:prstGeom>
          <a:noFill/>
          <a:ln w="9525">
            <a:noFill/>
            <a:miter lim="800000"/>
          </a:ln>
        </p:spPr>
        <p:txBody>
          <a:bodyPr/>
          <a:lstStyle/>
          <a:p>
            <a:pPr marL="457200"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违约处理 </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143000" marR="0" lvl="2" indent="-228600" algn="l" defTabSz="914400" rtl="0" eaLnBrk="0" fontAlgn="base" latinLnBrk="0" hangingPunct="0">
              <a:lnSpc>
                <a:spcPct val="150000"/>
              </a:lnSpc>
              <a:spcBef>
                <a:spcPct val="0"/>
              </a:spcBef>
              <a:spcAft>
                <a:spcPct val="0"/>
              </a:spcAft>
              <a:buClrTx/>
              <a:buSzPct val="87000"/>
              <a:buFont typeface="Wingdings" panose="05000000000000000000" pitchFamily="2" charset="2"/>
              <a:buChar char="l"/>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数据库管理系统若发现用户的操作违背了完整性约束条件，就采取一定的动作</a:t>
            </a:r>
            <a:endParaRPr kumimoji="0" lang="zh-CN" altLang="en-US" sz="2200" b="1" i="0" u="none" strike="noStrike" kern="1200" cap="none" spc="0" normalizeH="0" baseline="0" noProof="0" dirty="0">
              <a:ln>
                <a:noFill/>
              </a:ln>
              <a:solidFill>
                <a:schemeClr val="tx1"/>
              </a:solidFill>
              <a:effectLst/>
              <a:uLnTx/>
              <a:uFillTx/>
              <a:latin typeface="+mn-lt"/>
              <a:ea typeface="+mn-ea"/>
              <a:cs typeface="+mn-cs"/>
            </a:endParaRPr>
          </a:p>
          <a:p>
            <a:pPr marL="1714500" marR="0" lvl="3"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拒绝</a:t>
            </a:r>
            <a:r>
              <a:rPr kumimoji="0" 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NO ACTION</a:t>
            </a:r>
            <a:r>
              <a:rPr kumimoji="0" 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执行该操作</a:t>
            </a:r>
            <a:endPar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714500" marR="0" lvl="3"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级连</a:t>
            </a:r>
            <a:r>
              <a:rPr kumimoji="0" 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CASCADE</a:t>
            </a:r>
            <a:r>
              <a:rPr kumimoji="0" 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执行其他操作</a:t>
            </a:r>
            <a:endPar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1" name="Rectangle 3"/>
          <p:cNvSpPr>
            <a:spLocks noGrp="1" noChangeArrowheads="1"/>
          </p:cNvSpPr>
          <p:nvPr>
            <p:ph idx="1"/>
          </p:nvPr>
        </p:nvSpPr>
        <p:spPr>
          <a:xfrm>
            <a:off x="457200" y="533400"/>
            <a:ext cx="8229600" cy="5486400"/>
          </a:xfrm>
        </p:spPr>
        <p:txBody>
          <a:bodyPr vert="horz" wrap="square" lIns="91440" tIns="45720" rIns="91440" bIns="45720" numCol="1" anchor="t" anchorCtr="0" compatLnSpc="1"/>
          <a:lstStyle/>
          <a:p>
            <a:pPr marL="342900" marR="0" lvl="0" indent="-342900" algn="ctr" defTabSz="914400" rtl="0" eaLnBrk="1" fontAlgn="base" latinLnBrk="0" hangingPunct="1">
              <a:lnSpc>
                <a:spcPct val="100000"/>
              </a:lnSpc>
              <a:spcBef>
                <a:spcPct val="0"/>
              </a:spcBef>
              <a:spcAft>
                <a:spcPct val="0"/>
              </a:spcAft>
              <a:buClrTx/>
              <a:buSzPct val="100000"/>
              <a:buFontTx/>
              <a:buNone/>
              <a:defRPr/>
            </a:pPr>
            <a:endParaRPr kumimoji="0" lang="en-US" altLang="zh-CN" sz="3600" b="1" i="0" u="none" strike="noStrike" kern="0" cap="none" spc="0" normalizeH="0" baseline="0" noProof="0" dirty="0" smtClean="0">
              <a:ln>
                <a:noFill/>
              </a:ln>
              <a:solidFill>
                <a:srgbClr val="FF0000"/>
              </a:solidFill>
              <a:effectLst/>
              <a:uLnTx/>
              <a:uFillTx/>
              <a:latin typeface="+mj-lt"/>
              <a:ea typeface="+mj-ea"/>
              <a:cs typeface="+mj-cs"/>
            </a:endParaRPr>
          </a:p>
          <a:p>
            <a:pPr marL="342900" marR="0" lvl="0" indent="-342900" algn="l" defTabSz="914400" rtl="0" eaLnBrk="1" fontAlgn="base" latinLnBrk="0" hangingPunct="1">
              <a:lnSpc>
                <a:spcPct val="100000"/>
              </a:lnSpc>
              <a:spcBef>
                <a:spcPct val="0"/>
              </a:spcBef>
              <a:spcAft>
                <a:spcPct val="0"/>
              </a:spcAft>
              <a:buClrTx/>
              <a:buSzPct val="100000"/>
              <a:buFontTx/>
              <a:buNone/>
              <a:defRPr/>
            </a:pPr>
            <a:r>
              <a:rPr kumimoji="0" lang="zh-CN" altLang="en-US" sz="2400" b="1" i="0" u="none" strike="noStrike" kern="0" cap="none" spc="0" normalizeH="0" baseline="0" noProof="0" dirty="0" smtClean="0">
                <a:ln>
                  <a:noFill/>
                </a:ln>
                <a:solidFill>
                  <a:srgbClr val="FF0000"/>
                </a:solidFill>
                <a:effectLst/>
                <a:uLnTx/>
                <a:uFillTx/>
                <a:latin typeface="+mj-lt"/>
                <a:ea typeface="+mj-ea"/>
                <a:cs typeface="+mj-cs"/>
              </a:rPr>
              <a:t>二、触发器的优点 </a:t>
            </a:r>
            <a:endParaRPr kumimoji="0" lang="zh-CN" altLang="en-US" sz="2400" b="1" i="0" u="none" strike="noStrike" kern="0" cap="none" spc="0" normalizeH="0" baseline="0" noProof="0" dirty="0" smtClean="0">
              <a:ln>
                <a:noFill/>
              </a:ln>
              <a:solidFill>
                <a:srgbClr val="FF0000"/>
              </a:solidFill>
              <a:effectLst/>
              <a:uLnTx/>
              <a:uFillTx/>
              <a:latin typeface="+mj-lt"/>
              <a:ea typeface="+mj-ea"/>
              <a:cs typeface="+mj-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Times New Roman" panose="02020603050405020304" pitchFamily="18" charset="0"/>
              </a:rPr>
              <a:t>    </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Times New Roman" panose="02020603050405020304" pitchFamily="18" charset="0"/>
              </a:rPr>
              <a:t>1</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Times New Roman" panose="02020603050405020304" pitchFamily="18" charset="0"/>
              </a:rPr>
              <a:t>）触发器自动执行 </a:t>
            </a: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2</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）触发器能够对数据库中的相关表实现级联更改 </a:t>
            </a: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3</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）触发器可以实现比</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CHECK</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约束更为复杂的数据完整性约束 </a:t>
            </a: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4</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）触发器可以评估数据修改前后的表状态，并根据其差异采取对策。 </a:t>
            </a: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5</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）一个表中可以同时存在三个不同操作的触发器（</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INSERT</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UPDATE</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或</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DELETE</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），对于同一个修改语句可以有多个不同的对策以响应。 </a:t>
            </a: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endPar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5" name="Rectangle 3"/>
          <p:cNvSpPr>
            <a:spLocks noGrp="1" noChangeArrowheads="1"/>
          </p:cNvSpPr>
          <p:nvPr>
            <p:ph idx="1"/>
          </p:nvPr>
        </p:nvSpPr>
        <p:spPr>
          <a:xfrm>
            <a:off x="457200" y="1071563"/>
            <a:ext cx="8229600" cy="5410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0"/>
              </a:spcBef>
              <a:spcAft>
                <a:spcPct val="0"/>
              </a:spcAft>
              <a:buClrTx/>
              <a:buSzPct val="100000"/>
              <a:buFontTx/>
              <a:buNone/>
              <a:defRPr/>
            </a:pPr>
            <a:r>
              <a:rPr kumimoji="0" lang="zh-CN" altLang="en-US" sz="2400" b="1" i="0" u="none" strike="noStrike" kern="0" cap="none" spc="0" normalizeH="0" baseline="0" noProof="0" dirty="0" smtClean="0">
                <a:ln>
                  <a:noFill/>
                </a:ln>
                <a:solidFill>
                  <a:srgbClr val="FF0000"/>
                </a:solidFill>
                <a:effectLst/>
                <a:uLnTx/>
                <a:uFillTx/>
                <a:latin typeface="+mj-lt"/>
                <a:ea typeface="+mj-ea"/>
                <a:cs typeface="+mj-cs"/>
              </a:rPr>
              <a:t>三、触发器的种类 </a:t>
            </a:r>
            <a:endParaRPr kumimoji="0" lang="zh-CN" altLang="en-US" sz="2400" b="1" i="0" u="none" strike="noStrike" kern="0" cap="none" spc="0" normalizeH="0" baseline="0" noProof="0" dirty="0" smtClean="0">
              <a:ln>
                <a:noFill/>
              </a:ln>
              <a:solidFill>
                <a:srgbClr val="FF0000"/>
              </a:solidFill>
              <a:effectLst/>
              <a:uLnTx/>
              <a:uFillTx/>
              <a:latin typeface="+mj-lt"/>
              <a:ea typeface="+mj-ea"/>
              <a:cs typeface="+mj-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两种类型：</a:t>
            </a:r>
            <a:r>
              <a:rPr kumimoji="0" lang="en-US" altLang="zh-CN"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Times New Roman" panose="02020603050405020304" pitchFamily="18" charset="0"/>
              </a:rPr>
              <a:t>AFTER </a:t>
            </a:r>
            <a:r>
              <a:rPr kumimoji="0"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和 </a:t>
            </a:r>
            <a:r>
              <a:rPr kumimoji="0" lang="en-US" altLang="zh-CN"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INSTEAD OF</a:t>
            </a:r>
            <a:r>
              <a:rPr kumimoji="0"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触发器。</a:t>
            </a:r>
            <a:endParaRPr kumimoji="0"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en-US" altLang="zh-CN"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1</a:t>
            </a:r>
            <a:r>
              <a:rPr kumimoji="0"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a:t>
            </a:r>
            <a:r>
              <a:rPr kumimoji="0" lang="en-US" altLang="zh-CN"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AFTER</a:t>
            </a:r>
            <a:r>
              <a:rPr kumimoji="0"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触发器</a:t>
            </a:r>
            <a:endParaRPr kumimoji="0"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AFTER</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触发器是存储程序，它发生于数据</a:t>
            </a: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操作语句作用之后。 </a:t>
            </a:r>
            <a:endParaRPr kumimoji="0"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AFTER</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触发器也叫</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for</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触发器又称为后触发</a:t>
            </a: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器，该类触发器是在引起触发器执行的修改</a:t>
            </a: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语句</a:t>
            </a:r>
            <a:r>
              <a:rPr kumimoji="0"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成功完成</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之后执行，只能建立在表上，</a:t>
            </a: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Pct val="100000"/>
              <a:buFontTx/>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不能建立在视图上。</a:t>
            </a: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3"/>
          <p:cNvSpPr>
            <a:spLocks noGrp="1"/>
          </p:cNvSpPr>
          <p:nvPr>
            <p:ph idx="1"/>
          </p:nvPr>
        </p:nvSpPr>
        <p:spPr>
          <a:xfrm>
            <a:off x="457200" y="785813"/>
            <a:ext cx="8229600" cy="5562600"/>
          </a:xfrm>
          <a:ln/>
        </p:spPr>
        <p:txBody>
          <a:bodyPr vert="horz" wrap="square" lIns="91440" tIns="45720" rIns="91440" bIns="45720" anchor="t"/>
          <a:p>
            <a:pPr eaLnBrk="1" hangingPunct="1">
              <a:buNone/>
            </a:pPr>
            <a:r>
              <a:rPr lang="en-US" altLang="zh-CN" dirty="0">
                <a:solidFill>
                  <a:srgbClr val="FF0000"/>
                </a:solidFill>
                <a:latin typeface="楷体_GB2312" pitchFamily="49" charset="-122"/>
                <a:ea typeface="楷体_GB2312" pitchFamily="49" charset="-122"/>
              </a:rPr>
              <a:t>2</a:t>
            </a:r>
            <a:r>
              <a:rPr lang="zh-CN" altLang="en-US" dirty="0">
                <a:solidFill>
                  <a:srgbClr val="FF0000"/>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INSTEAD OF</a:t>
            </a:r>
            <a:r>
              <a:rPr lang="zh-CN" altLang="en-US" dirty="0">
                <a:solidFill>
                  <a:srgbClr val="FF0000"/>
                </a:solidFill>
                <a:latin typeface="楷体_GB2312" pitchFamily="49" charset="-122"/>
                <a:ea typeface="楷体_GB2312" pitchFamily="49" charset="-122"/>
              </a:rPr>
              <a:t>触发器</a:t>
            </a:r>
            <a:endParaRPr lang="zh-CN" altLang="en-US" dirty="0">
              <a:solidFill>
                <a:srgbClr val="FF0000"/>
              </a:solidFill>
              <a:latin typeface="楷体_GB2312" pitchFamily="49" charset="-122"/>
              <a:ea typeface="楷体_GB2312" pitchFamily="49" charset="-122"/>
            </a:endParaRPr>
          </a:p>
          <a:p>
            <a:pPr eaLnBrk="1" hangingPunct="1">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INSTEAD OF</a:t>
            </a:r>
            <a:r>
              <a:rPr lang="zh-CN" altLang="en-US" dirty="0">
                <a:latin typeface="楷体_GB2312" pitchFamily="49" charset="-122"/>
                <a:ea typeface="楷体_GB2312" pitchFamily="49" charset="-122"/>
              </a:rPr>
              <a:t>触发器又称为替代触发器，当</a:t>
            </a:r>
            <a:endParaRPr lang="zh-CN" altLang="en-US" dirty="0">
              <a:latin typeface="楷体_GB2312" pitchFamily="49" charset="-122"/>
              <a:ea typeface="楷体_GB2312" pitchFamily="49" charset="-122"/>
            </a:endParaRPr>
          </a:p>
          <a:p>
            <a:pPr eaLnBrk="1" hangingPunct="1">
              <a:buNone/>
            </a:pPr>
            <a:r>
              <a:rPr lang="zh-CN" altLang="en-US" dirty="0">
                <a:latin typeface="楷体_GB2312" pitchFamily="49" charset="-122"/>
                <a:ea typeface="楷体_GB2312" pitchFamily="49" charset="-122"/>
              </a:rPr>
              <a:t>引起触发器执行的修改语句停止执行时，该</a:t>
            </a:r>
            <a:endParaRPr lang="zh-CN" altLang="en-US" dirty="0">
              <a:latin typeface="楷体_GB2312" pitchFamily="49" charset="-122"/>
              <a:ea typeface="楷体_GB2312" pitchFamily="49" charset="-122"/>
            </a:endParaRPr>
          </a:p>
          <a:p>
            <a:pPr eaLnBrk="1" hangingPunct="1">
              <a:buNone/>
            </a:pPr>
            <a:r>
              <a:rPr lang="zh-CN" altLang="en-US" dirty="0">
                <a:latin typeface="楷体_GB2312" pitchFamily="49" charset="-122"/>
                <a:ea typeface="楷体_GB2312" pitchFamily="49" charset="-122"/>
              </a:rPr>
              <a:t>类触发器代替触发操作执行，该类触发器即</a:t>
            </a:r>
            <a:endParaRPr lang="zh-CN" altLang="en-US" dirty="0">
              <a:latin typeface="楷体_GB2312" pitchFamily="49" charset="-122"/>
              <a:ea typeface="楷体_GB2312" pitchFamily="49" charset="-122"/>
            </a:endParaRPr>
          </a:p>
          <a:p>
            <a:pPr eaLnBrk="1" hangingPunct="1">
              <a:buNone/>
            </a:pPr>
            <a:r>
              <a:rPr lang="zh-CN" altLang="en-US" dirty="0">
                <a:latin typeface="楷体_GB2312" pitchFamily="49" charset="-122"/>
                <a:ea typeface="楷体_GB2312" pitchFamily="49" charset="-122"/>
              </a:rPr>
              <a:t>可以定义在表上，也可以定义在视图上。  </a:t>
            </a:r>
            <a:endParaRPr lang="zh-CN" altLang="en-US" dirty="0">
              <a:latin typeface="楷体_GB2312" pitchFamily="49" charset="-122"/>
              <a:ea typeface="楷体_GB2312" pitchFamily="49" charset="-122"/>
            </a:endParaRPr>
          </a:p>
          <a:p>
            <a:pPr eaLnBrk="1" hangingPunct="1">
              <a:buNone/>
            </a:pPr>
            <a:endParaRPr lang="zh-CN" altLang="en-US" dirty="0">
              <a:latin typeface="楷体_GB2312" pitchFamily="49" charset="-122"/>
              <a:ea typeface="楷体_GB2312" pitchFamily="49" charset="-122"/>
            </a:endParaRPr>
          </a:p>
          <a:p>
            <a:pPr eaLnBrk="1" hangingPunct="1">
              <a:buNone/>
            </a:pP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idx="1"/>
          </p:nvPr>
        </p:nvSpPr>
        <p:spPr>
          <a:xfrm>
            <a:off x="457200" y="1000125"/>
            <a:ext cx="8229600" cy="5486400"/>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rgbClr val="FF0000"/>
                </a:solidFill>
                <a:effectLst/>
                <a:uLnTx/>
                <a:uFillTx/>
                <a:latin typeface="+mj-lt"/>
                <a:ea typeface="+mj-ea"/>
                <a:cs typeface="+mj-cs"/>
              </a:rPr>
              <a:t>四、触发器中使用的特殊表 </a:t>
            </a:r>
            <a:endParaRPr kumimoji="0" lang="zh-CN" altLang="en-US" sz="2800" b="1" i="0" u="none" strike="noStrike" kern="0" cap="none" spc="0" normalizeH="0" baseline="0" noProof="0" dirty="0" smtClean="0">
              <a:ln>
                <a:noFill/>
              </a:ln>
              <a:solidFill>
                <a:srgbClr val="FF0000"/>
              </a:solidFill>
              <a:effectLst/>
              <a:uLnTx/>
              <a:uFillTx/>
              <a:latin typeface="+mj-lt"/>
              <a:ea typeface="+mj-ea"/>
              <a:cs typeface="+mj-cs"/>
            </a:endParaRPr>
          </a:p>
          <a:p>
            <a:pPr marL="342900" marR="0" lvl="0" indent="-342900" algn="l"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执行触发器时</a:t>
            </a:r>
            <a:r>
              <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系统创建两个特殊的逻辑表</a:t>
            </a:r>
            <a:r>
              <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endPar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0" cap="none" spc="0" normalizeH="0" baseline="0" noProof="0" dirty="0" smtClean="0">
                <a:ln>
                  <a:noFill/>
                </a:ln>
                <a:solidFill>
                  <a:schemeClr val="accent2"/>
                </a:solidFill>
                <a:effectLst/>
                <a:uLnTx/>
                <a:uFillTx/>
                <a:latin typeface="楷体_GB2312" pitchFamily="49" charset="-122"/>
                <a:ea typeface="楷体_GB2312" pitchFamily="49" charset="-122"/>
                <a:cs typeface="+mn-cs"/>
              </a:rPr>
              <a:t>inserted </a:t>
            </a:r>
            <a:r>
              <a:rPr kumimoji="0" lang="zh-CN" altLang="en-US" sz="2800" b="1" i="0" u="none" strike="noStrike" kern="0" cap="none" spc="0" normalizeH="0" baseline="0" noProof="0" dirty="0" smtClean="0">
                <a:ln>
                  <a:noFill/>
                </a:ln>
                <a:solidFill>
                  <a:schemeClr val="accent2"/>
                </a:solidFill>
                <a:effectLst/>
                <a:uLnTx/>
                <a:uFillTx/>
                <a:latin typeface="楷体_GB2312" pitchFamily="49" charset="-122"/>
                <a:ea typeface="楷体_GB2312" pitchFamily="49" charset="-122"/>
                <a:cs typeface="+mn-cs"/>
              </a:rPr>
              <a:t>逻辑表：</a:t>
            </a:r>
            <a:r>
              <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当向表中插入数据时，</a:t>
            </a:r>
            <a:endPar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INSERT</a:t>
            </a:r>
            <a:r>
              <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触发器触发执行，新的记录插入到触</a:t>
            </a:r>
            <a:endPar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发器表和</a:t>
            </a:r>
            <a:r>
              <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inserted</a:t>
            </a:r>
            <a:r>
              <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表中。</a:t>
            </a:r>
            <a:endPar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Char char="v"/>
              <a:defRPr/>
            </a:pPr>
            <a:r>
              <a:rPr kumimoji="0" lang="en-US" altLang="zh-CN" sz="2800" b="1" i="0" u="none" strike="noStrike" kern="0" cap="none" spc="0" normalizeH="0" baseline="0" noProof="0" dirty="0" smtClean="0">
                <a:ln>
                  <a:noFill/>
                </a:ln>
                <a:solidFill>
                  <a:schemeClr val="accent2"/>
                </a:solidFill>
                <a:effectLst/>
                <a:uLnTx/>
                <a:uFillTx/>
                <a:latin typeface="楷体_GB2312" pitchFamily="49" charset="-122"/>
                <a:ea typeface="楷体_GB2312" pitchFamily="49" charset="-122"/>
                <a:cs typeface="+mn-cs"/>
              </a:rPr>
              <a:t>deleted</a:t>
            </a:r>
            <a:r>
              <a:rPr kumimoji="0" lang="zh-CN" altLang="en-US" sz="2800" b="1" i="0" u="none" strike="noStrike" kern="0" cap="none" spc="0" normalizeH="0" baseline="0" noProof="0" dirty="0" smtClean="0">
                <a:ln>
                  <a:noFill/>
                </a:ln>
                <a:solidFill>
                  <a:schemeClr val="accent2"/>
                </a:solidFill>
                <a:effectLst/>
                <a:uLnTx/>
                <a:uFillTx/>
                <a:latin typeface="楷体_GB2312" pitchFamily="49" charset="-122"/>
                <a:ea typeface="楷体_GB2312" pitchFamily="49" charset="-122"/>
                <a:cs typeface="+mn-cs"/>
              </a:rPr>
              <a:t>逻辑表：</a:t>
            </a:r>
            <a:r>
              <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用于保存已从表中删除的</a:t>
            </a:r>
            <a:endPar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20000"/>
              </a:lnSpc>
              <a:spcBef>
                <a:spcPct val="20000"/>
              </a:spcBef>
              <a:spcAft>
                <a:spcPct val="0"/>
              </a:spcAft>
              <a:buClrTx/>
              <a:buSzPct val="100000"/>
              <a:buFontTx/>
              <a:buNone/>
              <a:defRPr/>
            </a:pPr>
            <a:r>
              <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记录，当触发一个</a:t>
            </a:r>
            <a:r>
              <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DELETE</a:t>
            </a:r>
            <a:r>
              <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触发器时，被删除</a:t>
            </a:r>
            <a:endPar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20000"/>
              </a:lnSpc>
              <a:spcBef>
                <a:spcPct val="20000"/>
              </a:spcBef>
              <a:spcAft>
                <a:spcPct val="0"/>
              </a:spcAft>
              <a:buClrTx/>
              <a:buSzPct val="100000"/>
              <a:buFontTx/>
              <a:buNone/>
              <a:defRPr/>
            </a:pPr>
            <a:r>
              <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的记录存放到</a:t>
            </a:r>
            <a:r>
              <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deleted</a:t>
            </a:r>
            <a:r>
              <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逻辑表中。</a:t>
            </a:r>
            <a:endPar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20000"/>
              </a:lnSpc>
              <a:spcBef>
                <a:spcPct val="20000"/>
              </a:spcBef>
              <a:spcAft>
                <a:spcPct val="0"/>
              </a:spcAft>
              <a:buClrTx/>
              <a:buSzPct val="100000"/>
              <a:buFontTx/>
              <a:buNone/>
              <a:defRPr/>
            </a:pPr>
            <a:endPar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idx="1"/>
          </p:nvPr>
        </p:nvSpPr>
        <p:spPr>
          <a:xfrm>
            <a:off x="457200" y="928688"/>
            <a:ext cx="8229600" cy="5486400"/>
          </a:xfrm>
          <a:ln/>
        </p:spPr>
        <p:txBody>
          <a:bodyPr vert="horz" wrap="square" lIns="91440" tIns="45720" rIns="91440" bIns="45720" anchor="t"/>
          <a:p>
            <a:pPr eaLnBrk="1" hangingPunct="1">
              <a:buNone/>
            </a:pPr>
            <a:r>
              <a:rPr lang="zh-CN" altLang="en-US" dirty="0">
                <a:solidFill>
                  <a:srgbClr val="FF0000"/>
                </a:solidFill>
                <a:latin typeface="楷体_GB2312" pitchFamily="49" charset="-122"/>
                <a:ea typeface="楷体_GB2312" pitchFamily="49" charset="-122"/>
              </a:rPr>
              <a:t>修改</a:t>
            </a:r>
            <a:r>
              <a:rPr lang="zh-CN" altLang="en-US" dirty="0">
                <a:latin typeface="楷体_GB2312" pitchFamily="49" charset="-122"/>
                <a:ea typeface="楷体_GB2312" pitchFamily="49" charset="-122"/>
              </a:rPr>
              <a:t>一条记录等于插入一条新记录</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同时删除</a:t>
            </a:r>
            <a:endParaRPr lang="zh-CN" altLang="en-US" dirty="0">
              <a:latin typeface="楷体_GB2312" pitchFamily="49" charset="-122"/>
              <a:ea typeface="楷体_GB2312" pitchFamily="49" charset="-122"/>
            </a:endParaRPr>
          </a:p>
          <a:p>
            <a:pPr eaLnBrk="1" hangingPunct="1">
              <a:buNone/>
            </a:pPr>
            <a:r>
              <a:rPr lang="zh-CN" altLang="en-US" dirty="0">
                <a:latin typeface="楷体_GB2312" pitchFamily="49" charset="-122"/>
                <a:ea typeface="楷体_GB2312" pitchFamily="49" charset="-122"/>
              </a:rPr>
              <a:t>旧记录，当定义了</a:t>
            </a:r>
            <a:r>
              <a:rPr lang="en-US" altLang="zh-CN" dirty="0">
                <a:latin typeface="楷体_GB2312" pitchFamily="49" charset="-122"/>
                <a:ea typeface="楷体_GB2312" pitchFamily="49" charset="-122"/>
              </a:rPr>
              <a:t>UPDATE</a:t>
            </a:r>
            <a:r>
              <a:rPr lang="zh-CN" altLang="en-US" dirty="0">
                <a:latin typeface="楷体_GB2312" pitchFamily="49" charset="-122"/>
                <a:ea typeface="楷体_GB2312" pitchFamily="49" charset="-122"/>
              </a:rPr>
              <a:t>触发器的表记录</a:t>
            </a:r>
            <a:endParaRPr lang="zh-CN" altLang="en-US" dirty="0">
              <a:latin typeface="楷体_GB2312" pitchFamily="49" charset="-122"/>
              <a:ea typeface="楷体_GB2312" pitchFamily="49" charset="-122"/>
            </a:endParaRPr>
          </a:p>
          <a:p>
            <a:pPr eaLnBrk="1" hangingPunct="1">
              <a:buNone/>
            </a:pPr>
            <a:r>
              <a:rPr lang="zh-CN" altLang="en-US" dirty="0">
                <a:latin typeface="楷体_GB2312" pitchFamily="49" charset="-122"/>
                <a:ea typeface="楷体_GB2312" pitchFamily="49" charset="-122"/>
              </a:rPr>
              <a:t>修改时表中原记录移到</a:t>
            </a:r>
            <a:r>
              <a:rPr lang="en-US" altLang="zh-CN" dirty="0">
                <a:latin typeface="楷体_GB2312" pitchFamily="49" charset="-122"/>
                <a:ea typeface="楷体_GB2312" pitchFamily="49" charset="-122"/>
              </a:rPr>
              <a:t>deleted</a:t>
            </a:r>
            <a:r>
              <a:rPr lang="zh-CN" altLang="en-US" dirty="0">
                <a:latin typeface="楷体_GB2312" pitchFamily="49" charset="-122"/>
                <a:ea typeface="楷体_GB2312" pitchFamily="49" charset="-122"/>
              </a:rPr>
              <a:t>表中，修改</a:t>
            </a:r>
            <a:endParaRPr lang="zh-CN" altLang="en-US" dirty="0">
              <a:latin typeface="楷体_GB2312" pitchFamily="49" charset="-122"/>
              <a:ea typeface="楷体_GB2312" pitchFamily="49" charset="-122"/>
            </a:endParaRPr>
          </a:p>
          <a:p>
            <a:pPr eaLnBrk="1" hangingPunct="1">
              <a:buNone/>
            </a:pPr>
            <a:r>
              <a:rPr lang="zh-CN" altLang="en-US" dirty="0">
                <a:latin typeface="楷体_GB2312" pitchFamily="49" charset="-122"/>
                <a:ea typeface="楷体_GB2312" pitchFamily="49" charset="-122"/>
              </a:rPr>
              <a:t>过的记录插入到</a:t>
            </a:r>
            <a:r>
              <a:rPr lang="en-US" altLang="zh-CN" dirty="0">
                <a:latin typeface="楷体_GB2312" pitchFamily="49" charset="-122"/>
                <a:ea typeface="楷体_GB2312" pitchFamily="49" charset="-122"/>
              </a:rPr>
              <a:t>inserted</a:t>
            </a:r>
            <a:r>
              <a:rPr lang="zh-CN" altLang="en-US" dirty="0">
                <a:latin typeface="楷体_GB2312" pitchFamily="49" charset="-122"/>
                <a:ea typeface="楷体_GB2312" pitchFamily="49" charset="-122"/>
              </a:rPr>
              <a:t>表中，触发器可检</a:t>
            </a:r>
            <a:endParaRPr lang="zh-CN" altLang="en-US" dirty="0">
              <a:latin typeface="楷体_GB2312" pitchFamily="49" charset="-122"/>
              <a:ea typeface="楷体_GB2312" pitchFamily="49" charset="-122"/>
            </a:endParaRPr>
          </a:p>
          <a:p>
            <a:pPr eaLnBrk="1" hangingPunct="1">
              <a:buNone/>
            </a:pPr>
            <a:r>
              <a:rPr lang="zh-CN" altLang="en-US" dirty="0">
                <a:latin typeface="楷体_GB2312" pitchFamily="49" charset="-122"/>
                <a:ea typeface="楷体_GB2312" pitchFamily="49" charset="-122"/>
              </a:rPr>
              <a:t>查</a:t>
            </a:r>
            <a:r>
              <a:rPr lang="en-US" altLang="zh-CN" dirty="0">
                <a:latin typeface="楷体_GB2312" pitchFamily="49" charset="-122"/>
                <a:ea typeface="楷体_GB2312" pitchFamily="49" charset="-122"/>
              </a:rPr>
              <a:t>deleted</a:t>
            </a:r>
            <a:r>
              <a:rPr lang="zh-CN" altLang="en-US" dirty="0">
                <a:latin typeface="楷体_GB2312" pitchFamily="49" charset="-122"/>
                <a:ea typeface="楷体_GB2312" pitchFamily="49" charset="-122"/>
              </a:rPr>
              <a:t>表， </a:t>
            </a:r>
            <a:r>
              <a:rPr lang="en-US" altLang="zh-CN" dirty="0">
                <a:latin typeface="楷体_GB2312" pitchFamily="49" charset="-122"/>
                <a:ea typeface="楷体_GB2312" pitchFamily="49" charset="-122"/>
              </a:rPr>
              <a:t>inserted</a:t>
            </a:r>
            <a:r>
              <a:rPr lang="zh-CN" altLang="en-US" dirty="0">
                <a:latin typeface="楷体_GB2312" pitchFamily="49" charset="-122"/>
                <a:ea typeface="楷体_GB2312" pitchFamily="49" charset="-122"/>
              </a:rPr>
              <a:t>表以及被修改的表。</a:t>
            </a:r>
            <a:endParaRPr lang="zh-CN" altLang="en-US" dirty="0">
              <a:latin typeface="楷体_GB2312" pitchFamily="49" charset="-122"/>
              <a:ea typeface="楷体_GB2312" pitchFamily="49" charset="-122"/>
            </a:endParaRPr>
          </a:p>
          <a:p>
            <a:pPr eaLnBrk="1" hangingPunct="1">
              <a:buNone/>
            </a:pPr>
            <a:r>
              <a:rPr lang="zh-CN" altLang="en-US" dirty="0">
                <a:latin typeface="楷体_GB2312" pitchFamily="49" charset="-122"/>
                <a:ea typeface="楷体_GB2312" pitchFamily="49" charset="-122"/>
              </a:rPr>
              <a:t>   </a:t>
            </a:r>
            <a:r>
              <a:rPr lang="zh-CN" altLang="en-US" dirty="0">
                <a:solidFill>
                  <a:srgbClr val="FF0000"/>
                </a:solidFill>
                <a:latin typeface="楷体_GB2312" pitchFamily="49" charset="-122"/>
                <a:ea typeface="楷体_GB2312" pitchFamily="49" charset="-122"/>
              </a:rPr>
              <a:t>若要检查</a:t>
            </a:r>
            <a:r>
              <a:rPr lang="en-US" altLang="zh-CN" dirty="0">
                <a:solidFill>
                  <a:srgbClr val="FF0000"/>
                </a:solidFill>
                <a:latin typeface="楷体_GB2312" pitchFamily="49" charset="-122"/>
                <a:ea typeface="楷体_GB2312" pitchFamily="49" charset="-122"/>
              </a:rPr>
              <a:t>deleted</a:t>
            </a:r>
            <a:r>
              <a:rPr lang="zh-CN" altLang="en-US" dirty="0">
                <a:solidFill>
                  <a:srgbClr val="FF0000"/>
                </a:solidFill>
                <a:latin typeface="楷体_GB2312" pitchFamily="49" charset="-122"/>
                <a:ea typeface="楷体_GB2312" pitchFamily="49" charset="-122"/>
              </a:rPr>
              <a:t>表， </a:t>
            </a:r>
            <a:r>
              <a:rPr lang="en-US" altLang="zh-CN" dirty="0">
                <a:solidFill>
                  <a:srgbClr val="FF0000"/>
                </a:solidFill>
                <a:latin typeface="楷体_GB2312" pitchFamily="49" charset="-122"/>
                <a:ea typeface="楷体_GB2312" pitchFamily="49" charset="-122"/>
              </a:rPr>
              <a:t>inserted</a:t>
            </a:r>
            <a:r>
              <a:rPr lang="zh-CN" altLang="en-US" dirty="0">
                <a:solidFill>
                  <a:srgbClr val="FF0000"/>
                </a:solidFill>
                <a:latin typeface="楷体_GB2312" pitchFamily="49" charset="-122"/>
                <a:ea typeface="楷体_GB2312" pitchFamily="49" charset="-122"/>
              </a:rPr>
              <a:t>表中的所</a:t>
            </a:r>
            <a:endParaRPr lang="zh-CN" altLang="en-US" dirty="0">
              <a:solidFill>
                <a:srgbClr val="FF0000"/>
              </a:solidFill>
              <a:latin typeface="楷体_GB2312" pitchFamily="49" charset="-122"/>
              <a:ea typeface="楷体_GB2312" pitchFamily="49" charset="-122"/>
            </a:endParaRPr>
          </a:p>
          <a:p>
            <a:pPr eaLnBrk="1" hangingPunct="1">
              <a:buNone/>
            </a:pPr>
            <a:r>
              <a:rPr lang="zh-CN" altLang="en-US" dirty="0">
                <a:solidFill>
                  <a:srgbClr val="FF0000"/>
                </a:solidFill>
                <a:latin typeface="楷体_GB2312" pitchFamily="49" charset="-122"/>
                <a:ea typeface="楷体_GB2312" pitchFamily="49" charset="-122"/>
              </a:rPr>
              <a:t>有记录，可用以下方式：</a:t>
            </a:r>
            <a:endParaRPr lang="zh-CN" altLang="en-US" dirty="0">
              <a:solidFill>
                <a:srgbClr val="FF0000"/>
              </a:solidFill>
              <a:latin typeface="楷体_GB2312" pitchFamily="49" charset="-122"/>
              <a:ea typeface="楷体_GB2312" pitchFamily="49" charset="-122"/>
            </a:endParaRPr>
          </a:p>
          <a:p>
            <a:pPr eaLnBrk="1" hangingPunct="1">
              <a:buNone/>
            </a:pPr>
            <a:r>
              <a:rPr lang="zh-CN" altLang="en-US" dirty="0">
                <a:latin typeface="楷体_GB2312" pitchFamily="49" charset="-122"/>
                <a:ea typeface="楷体_GB2312" pitchFamily="49" charset="-122"/>
              </a:rPr>
              <a:t>     </a:t>
            </a:r>
            <a:r>
              <a:rPr lang="en-US" altLang="zh-CN" dirty="0">
                <a:solidFill>
                  <a:schemeClr val="accent2"/>
                </a:solidFill>
                <a:latin typeface="楷体_GB2312" pitchFamily="49" charset="-122"/>
                <a:ea typeface="楷体_GB2312" pitchFamily="49" charset="-122"/>
              </a:rPr>
              <a:t>select * from deleted</a:t>
            </a:r>
            <a:endParaRPr lang="en-US" altLang="zh-CN" dirty="0">
              <a:solidFill>
                <a:schemeClr val="accent2"/>
              </a:solidFill>
              <a:latin typeface="楷体_GB2312" pitchFamily="49" charset="-122"/>
              <a:ea typeface="楷体_GB2312" pitchFamily="49" charset="-122"/>
            </a:endParaRPr>
          </a:p>
          <a:p>
            <a:pPr eaLnBrk="1" hangingPunct="1">
              <a:buNone/>
            </a:pPr>
            <a:r>
              <a:rPr lang="en-US" altLang="zh-CN" dirty="0">
                <a:solidFill>
                  <a:schemeClr val="accent2"/>
                </a:solidFill>
                <a:latin typeface="楷体_GB2312" pitchFamily="49" charset="-122"/>
                <a:ea typeface="楷体_GB2312" pitchFamily="49" charset="-122"/>
              </a:rPr>
              <a:t>     select * from  inserted</a:t>
            </a:r>
            <a:endParaRPr lang="en-US" altLang="zh-CN" dirty="0">
              <a:solidFill>
                <a:schemeClr val="accent2"/>
              </a:solidFill>
              <a:latin typeface="楷体_GB2312" pitchFamily="49" charset="-122"/>
              <a:ea typeface="楷体_GB2312" pitchFamily="49" charset="-122"/>
            </a:endParaRPr>
          </a:p>
          <a:p>
            <a:pPr eaLnBrk="1" hangingPunct="1">
              <a:buNone/>
            </a:pPr>
            <a:endParaRPr lang="en-US" altLang="zh-CN" dirty="0">
              <a:solidFill>
                <a:schemeClr val="accent2"/>
              </a:solidFill>
              <a:latin typeface="楷体_GB2312" pitchFamily="49" charset="-122"/>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ln/>
        </p:spPr>
        <p:txBody>
          <a:bodyPr vert="horz" wrap="square" lIns="91440" tIns="45720" rIns="91440" bIns="45720" anchor="ctr"/>
          <a:p>
            <a:pPr eaLnBrk="1" hangingPunct="1"/>
            <a:r>
              <a:rPr lang="zh-CN" altLang="en-US" dirty="0">
                <a:latin typeface="楷体_GB2312" pitchFamily="49" charset="-122"/>
                <a:ea typeface="楷体_GB2312" pitchFamily="49" charset="-122"/>
              </a:rPr>
              <a:t>触发器的创建执行</a:t>
            </a:r>
            <a:endParaRPr lang="zh-CN" altLang="en-US" dirty="0">
              <a:latin typeface="楷体_GB2312" pitchFamily="49" charset="-122"/>
              <a:ea typeface="楷体_GB2312" pitchFamily="49" charset="-122"/>
            </a:endParaRPr>
          </a:p>
        </p:txBody>
      </p:sp>
      <p:sp>
        <p:nvSpPr>
          <p:cNvPr id="68610" name="Rectangle 3"/>
          <p:cNvSpPr>
            <a:spLocks noGrp="1"/>
          </p:cNvSpPr>
          <p:nvPr>
            <p:ph idx="1"/>
          </p:nvPr>
        </p:nvSpPr>
        <p:spPr>
          <a:ln/>
        </p:spPr>
        <p:txBody>
          <a:bodyPr vert="horz" wrap="square" lIns="91440" tIns="45720" rIns="91440" bIns="45720" anchor="t"/>
          <a:p>
            <a:pPr eaLnBrk="1" hangingPunct="1">
              <a:buNone/>
            </a:pPr>
            <a:r>
              <a:rPr lang="zh-CN" altLang="en-US" dirty="0">
                <a:solidFill>
                  <a:schemeClr val="accent2"/>
                </a:solidFill>
                <a:latin typeface="楷体_GB2312" pitchFamily="49" charset="-122"/>
                <a:ea typeface="楷体_GB2312" pitchFamily="49" charset="-122"/>
              </a:rPr>
              <a:t>一、创建触发器</a:t>
            </a:r>
            <a:endParaRPr lang="zh-CN" altLang="en-US" dirty="0">
              <a:solidFill>
                <a:schemeClr val="accent2"/>
              </a:solidFill>
              <a:latin typeface="楷体_GB2312" pitchFamily="49" charset="-122"/>
              <a:ea typeface="楷体_GB2312" pitchFamily="49" charset="-122"/>
            </a:endParaRPr>
          </a:p>
          <a:p>
            <a:pPr algn="just" eaLnBrk="1" hangingPunct="1">
              <a:buNone/>
            </a:pPr>
            <a:r>
              <a:rPr lang="zh-CN" altLang="en-US" dirty="0">
                <a:solidFill>
                  <a:srgbClr val="FF0000"/>
                </a:solidFill>
                <a:latin typeface="楷体_GB2312" pitchFamily="49" charset="-122"/>
                <a:ea typeface="楷体_GB2312" pitchFamily="49" charset="-122"/>
              </a:rPr>
              <a:t>在创建触发器时，必须注意以下几点：</a:t>
            </a:r>
            <a:endParaRPr lang="zh-CN" altLang="en-US" dirty="0">
              <a:solidFill>
                <a:srgbClr val="FF0000"/>
              </a:solidFill>
              <a:latin typeface="楷体_GB2312" pitchFamily="49" charset="-122"/>
              <a:ea typeface="楷体_GB2312" pitchFamily="49" charset="-122"/>
            </a:endParaRPr>
          </a:p>
          <a:p>
            <a:pPr algn="just" eaLnBrk="1" hangingPunct="1"/>
            <a:r>
              <a:rPr lang="en-US" altLang="zh-CN" dirty="0">
                <a:latin typeface="楷体_GB2312" pitchFamily="49" charset="-122"/>
                <a:ea typeface="楷体_GB2312" pitchFamily="49" charset="-122"/>
              </a:rPr>
              <a:t>CREATE  TRIGGER </a:t>
            </a:r>
            <a:r>
              <a:rPr lang="zh-CN" altLang="en-US" dirty="0">
                <a:latin typeface="楷体_GB2312" pitchFamily="49" charset="-122"/>
                <a:ea typeface="楷体_GB2312" pitchFamily="49" charset="-122"/>
              </a:rPr>
              <a:t>语句必须是批处理中的</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第一条语句。将该批处理中随后的其它所有</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语句解释为 </a:t>
            </a:r>
            <a:r>
              <a:rPr lang="en-US" altLang="zh-CN" dirty="0">
                <a:latin typeface="楷体_GB2312" pitchFamily="49" charset="-122"/>
                <a:ea typeface="楷体_GB2312" pitchFamily="49" charset="-122"/>
              </a:rPr>
              <a:t>CREATE TRIGGER </a:t>
            </a:r>
            <a:r>
              <a:rPr lang="zh-CN" altLang="en-US" dirty="0">
                <a:latin typeface="楷体_GB2312" pitchFamily="49" charset="-122"/>
                <a:ea typeface="楷体_GB2312" pitchFamily="49" charset="-122"/>
              </a:rPr>
              <a:t>语句定义的一</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部分。</a:t>
            </a:r>
            <a:endParaRPr lang="zh-CN" altLang="en-US" dirty="0">
              <a:latin typeface="楷体_GB2312" pitchFamily="49" charset="-122"/>
              <a:ea typeface="楷体_GB2312" pitchFamily="49" charset="-122"/>
            </a:endParaRPr>
          </a:p>
          <a:p>
            <a:pPr algn="just" eaLnBrk="1" hangingPunct="1"/>
            <a:r>
              <a:rPr lang="zh-CN" altLang="en-US" dirty="0">
                <a:latin typeface="楷体_GB2312" pitchFamily="49" charset="-122"/>
                <a:ea typeface="楷体_GB2312" pitchFamily="49" charset="-122"/>
              </a:rPr>
              <a:t>只能在当前数据库中创建触发器，触发器名称必须遵循标识符的命名规则。</a:t>
            </a:r>
            <a:r>
              <a:rPr lang="zh-CN" altLang="en-US" dirty="0">
                <a:ea typeface="楷体_GB2312" pitchFamily="49" charset="-122"/>
              </a:rPr>
              <a:t>  </a:t>
            </a:r>
            <a:endParaRPr lang="zh-CN" altLang="en-US" dirty="0">
              <a:latin typeface="楷体_GB2312" pitchFamily="49" charset="-122"/>
              <a:ea typeface="楷体_GB2312"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3"/>
          <p:cNvSpPr>
            <a:spLocks noGrp="1"/>
          </p:cNvSpPr>
          <p:nvPr>
            <p:ph idx="1"/>
          </p:nvPr>
        </p:nvSpPr>
        <p:spPr>
          <a:xfrm>
            <a:off x="457200" y="1071563"/>
            <a:ext cx="8229600" cy="5486400"/>
          </a:xfrm>
          <a:ln/>
        </p:spPr>
        <p:txBody>
          <a:bodyPr vert="horz" wrap="square" lIns="91440" tIns="45720" rIns="91440" bIns="45720" anchor="t"/>
          <a:p>
            <a:pPr algn="just" eaLnBrk="1" hangingPunct="1"/>
            <a:r>
              <a:rPr lang="zh-CN" altLang="en-US" dirty="0">
                <a:latin typeface="楷体_GB2312" pitchFamily="49" charset="-122"/>
                <a:ea typeface="楷体_GB2312" pitchFamily="49" charset="-122"/>
              </a:rPr>
              <a:t>表的所有者具有创建触发器的</a:t>
            </a:r>
            <a:r>
              <a:rPr lang="zh-CN" altLang="en-US" dirty="0">
                <a:solidFill>
                  <a:srgbClr val="FF0000"/>
                </a:solidFill>
                <a:latin typeface="楷体_GB2312" pitchFamily="49" charset="-122"/>
                <a:ea typeface="楷体_GB2312" pitchFamily="49" charset="-122"/>
              </a:rPr>
              <a:t>默认权限</a:t>
            </a:r>
            <a:r>
              <a:rPr lang="zh-CN" altLang="en-US" dirty="0">
                <a:latin typeface="楷体_GB2312" pitchFamily="49" charset="-122"/>
                <a:ea typeface="楷体_GB2312" pitchFamily="49" charset="-122"/>
              </a:rPr>
              <a:t>，其不能将该</a:t>
            </a:r>
            <a:r>
              <a:rPr lang="zh-CN" altLang="en-US" dirty="0">
                <a:solidFill>
                  <a:srgbClr val="FF0000"/>
                </a:solidFill>
                <a:latin typeface="楷体_GB2312" pitchFamily="49" charset="-122"/>
                <a:ea typeface="楷体_GB2312" pitchFamily="49" charset="-122"/>
              </a:rPr>
              <a:t>权限</a:t>
            </a:r>
            <a:r>
              <a:rPr lang="zh-CN" altLang="en-US" dirty="0">
                <a:latin typeface="楷体_GB2312" pitchFamily="49" charset="-122"/>
                <a:ea typeface="楷体_GB2312" pitchFamily="49" charset="-122"/>
              </a:rPr>
              <a:t>转给其他用户。</a:t>
            </a:r>
            <a:endParaRPr lang="zh-CN" altLang="en-US"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在同一</a:t>
            </a:r>
            <a:r>
              <a:rPr lang="en-US" altLang="zh-CN" dirty="0">
                <a:latin typeface="楷体_GB2312" pitchFamily="49" charset="-122"/>
                <a:ea typeface="楷体_GB2312" pitchFamily="49" charset="-122"/>
              </a:rPr>
              <a:t>create trigger</a:t>
            </a:r>
            <a:r>
              <a:rPr lang="zh-CN" altLang="en-US" dirty="0">
                <a:latin typeface="楷体_GB2312" pitchFamily="49" charset="-122"/>
                <a:ea typeface="楷体_GB2312" pitchFamily="49" charset="-122"/>
              </a:rPr>
              <a:t>语句中，</a:t>
            </a:r>
            <a:r>
              <a:rPr lang="zh-CN" altLang="en-US" dirty="0">
                <a:solidFill>
                  <a:srgbClr val="FF0000"/>
                </a:solidFill>
                <a:latin typeface="楷体_GB2312" pitchFamily="49" charset="-122"/>
                <a:ea typeface="楷体_GB2312" pitchFamily="49" charset="-122"/>
              </a:rPr>
              <a:t>可以为多种操作</a:t>
            </a:r>
            <a:r>
              <a:rPr lang="en-US" altLang="zh-CN" dirty="0">
                <a:solidFill>
                  <a:srgbClr val="FF0000"/>
                </a:solidFill>
                <a:latin typeface="楷体_GB2312" pitchFamily="49" charset="-122"/>
                <a:ea typeface="楷体_GB2312" pitchFamily="49" charset="-122"/>
              </a:rPr>
              <a:t>(</a:t>
            </a:r>
            <a:r>
              <a:rPr lang="zh-CN" altLang="en-US" dirty="0">
                <a:solidFill>
                  <a:srgbClr val="FF0000"/>
                </a:solidFill>
                <a:latin typeface="楷体_GB2312" pitchFamily="49" charset="-122"/>
                <a:ea typeface="楷体_GB2312" pitchFamily="49" charset="-122"/>
              </a:rPr>
              <a:t>如</a:t>
            </a:r>
            <a:r>
              <a:rPr lang="en-US" altLang="zh-CN" dirty="0">
                <a:solidFill>
                  <a:srgbClr val="FF0000"/>
                </a:solidFill>
                <a:latin typeface="楷体_GB2312" pitchFamily="49" charset="-122"/>
                <a:ea typeface="楷体_GB2312" pitchFamily="49" charset="-122"/>
              </a:rPr>
              <a:t>insert</a:t>
            </a:r>
            <a:r>
              <a:rPr lang="zh-CN" altLang="en-US" dirty="0">
                <a:solidFill>
                  <a:srgbClr val="FF0000"/>
                </a:solidFill>
                <a:latin typeface="楷体_GB2312" pitchFamily="49" charset="-122"/>
                <a:ea typeface="楷体_GB2312" pitchFamily="49" charset="-122"/>
              </a:rPr>
              <a:t>和</a:t>
            </a:r>
            <a:r>
              <a:rPr lang="en-US" altLang="zh-CN" dirty="0">
                <a:solidFill>
                  <a:srgbClr val="FF0000"/>
                </a:solidFill>
                <a:latin typeface="楷体_GB2312" pitchFamily="49" charset="-122"/>
                <a:ea typeface="楷体_GB2312" pitchFamily="49" charset="-122"/>
              </a:rPr>
              <a:t>update)</a:t>
            </a:r>
            <a:r>
              <a:rPr lang="zh-CN" altLang="en-US" dirty="0">
                <a:solidFill>
                  <a:srgbClr val="FF0000"/>
                </a:solidFill>
                <a:latin typeface="楷体_GB2312" pitchFamily="49" charset="-122"/>
                <a:ea typeface="楷体_GB2312" pitchFamily="49" charset="-122"/>
              </a:rPr>
              <a:t>定义相同的触发器操作。</a:t>
            </a:r>
            <a:endParaRPr lang="zh-CN" altLang="en-US" dirty="0">
              <a:solidFill>
                <a:srgbClr val="FF0000"/>
              </a:solidFill>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触发器中</a:t>
            </a:r>
            <a:r>
              <a:rPr lang="zh-CN" altLang="en-US" dirty="0">
                <a:solidFill>
                  <a:srgbClr val="FF0000"/>
                </a:solidFill>
                <a:latin typeface="楷体_GB2312" pitchFamily="49" charset="-122"/>
                <a:ea typeface="楷体_GB2312" pitchFamily="49" charset="-122"/>
              </a:rPr>
              <a:t>不允许包含以下</a:t>
            </a:r>
            <a:r>
              <a:rPr lang="en-US" altLang="zh-CN" dirty="0">
                <a:solidFill>
                  <a:srgbClr val="FF0000"/>
                </a:solidFill>
                <a:latin typeface="楷体_GB2312" pitchFamily="49" charset="-122"/>
                <a:ea typeface="楷体_GB2312" pitchFamily="49" charset="-122"/>
              </a:rPr>
              <a:t>T-SQL</a:t>
            </a:r>
            <a:r>
              <a:rPr lang="zh-CN" altLang="en-US" dirty="0">
                <a:solidFill>
                  <a:srgbClr val="FF0000"/>
                </a:solidFill>
                <a:latin typeface="楷体_GB2312" pitchFamily="49" charset="-122"/>
                <a:ea typeface="楷体_GB2312" pitchFamily="49" charset="-122"/>
              </a:rPr>
              <a:t>语句：</a:t>
            </a:r>
            <a:endParaRPr lang="zh-CN" altLang="en-US" dirty="0">
              <a:solidFill>
                <a:srgbClr val="FF0000"/>
              </a:solidFill>
              <a:latin typeface="楷体_GB2312" pitchFamily="49" charset="-122"/>
              <a:ea typeface="楷体_GB2312" pitchFamily="49" charset="-122"/>
            </a:endParaRPr>
          </a:p>
          <a:p>
            <a:pPr eaLnBrk="1" hangingPunct="1">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create database,alter database</a:t>
            </a:r>
            <a:endParaRPr lang="en-US" altLang="zh-CN" dirty="0">
              <a:latin typeface="楷体_GB2312" pitchFamily="49" charset="-122"/>
              <a:ea typeface="楷体_GB2312" pitchFamily="49" charset="-122"/>
            </a:endParaRPr>
          </a:p>
          <a:p>
            <a:pPr eaLnBrk="1" hangingPunct="1">
              <a:buNone/>
            </a:pPr>
            <a:r>
              <a:rPr lang="en-US" altLang="zh-CN" dirty="0">
                <a:latin typeface="楷体_GB2312" pitchFamily="49" charset="-122"/>
                <a:ea typeface="楷体_GB2312" pitchFamily="49" charset="-122"/>
              </a:rPr>
              <a:t>  load database,restore database</a:t>
            </a:r>
            <a:r>
              <a:rPr lang="zh-CN" altLang="en-US" dirty="0">
                <a:latin typeface="楷体_GB2312" pitchFamily="49" charset="-122"/>
                <a:ea typeface="楷体_GB2312" pitchFamily="49" charset="-122"/>
              </a:rPr>
              <a:t>等</a:t>
            </a:r>
            <a:endParaRPr lang="zh-CN" altLang="en-US" dirty="0">
              <a:latin typeface="楷体_GB2312" pitchFamily="49" charset="-122"/>
              <a:ea typeface="楷体_GB2312" pitchFamily="49" charset="-122"/>
            </a:endParaRPr>
          </a:p>
          <a:p>
            <a:pPr eaLnBrk="1" hangingPunct="1"/>
            <a:r>
              <a:rPr lang="zh-CN" altLang="en-US" dirty="0">
                <a:solidFill>
                  <a:srgbClr val="FF0000"/>
                </a:solidFill>
                <a:latin typeface="楷体_GB2312" pitchFamily="49" charset="-122"/>
                <a:ea typeface="楷体_GB2312" pitchFamily="49" charset="-122"/>
              </a:rPr>
              <a:t>触发器不能返回任何结果。</a:t>
            </a:r>
            <a:endParaRPr lang="zh-CN" altLang="en-US" dirty="0">
              <a:solidFill>
                <a:srgbClr val="FF0000"/>
              </a:solidFill>
              <a:latin typeface="楷体_GB2312" pitchFamily="49" charset="-122"/>
              <a:ea typeface="楷体_GB2312" pitchFamily="49" charset="-122"/>
            </a:endParaRPr>
          </a:p>
          <a:p>
            <a:pPr eaLnBrk="1" hangingPunct="1">
              <a:buNone/>
            </a:pPr>
            <a:endParaRPr lang="en-US" altLang="zh-CN" dirty="0">
              <a:solidFill>
                <a:srgbClr val="FF0000"/>
              </a:solidFill>
              <a:latin typeface="楷体_GB2312" pitchFamily="49" charset="-122"/>
              <a:ea typeface="楷体_GB2312"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3"/>
          <p:cNvSpPr>
            <a:spLocks noGrp="1"/>
          </p:cNvSpPr>
          <p:nvPr>
            <p:ph idx="1"/>
          </p:nvPr>
        </p:nvSpPr>
        <p:spPr>
          <a:xfrm>
            <a:off x="457200" y="928688"/>
            <a:ext cx="8229600" cy="5715000"/>
          </a:xfrm>
          <a:ln/>
        </p:spPr>
        <p:txBody>
          <a:bodyPr vert="horz" wrap="square" lIns="91440" tIns="45720" rIns="91440" bIns="45720" anchor="t"/>
          <a:p>
            <a:pPr algn="just" eaLnBrk="1" hangingPunct="1"/>
            <a:r>
              <a:rPr lang="zh-CN" altLang="en-US" dirty="0">
                <a:latin typeface="楷体_GB2312" pitchFamily="49" charset="-122"/>
                <a:ea typeface="楷体_GB2312" pitchFamily="49" charset="-122"/>
              </a:rPr>
              <a:t>不能在临时表或系统表上创建触发器，但是触发器可以引用临时表而不能引用系统表。</a:t>
            </a:r>
            <a:endParaRPr lang="zh-CN" altLang="en-US" dirty="0">
              <a:latin typeface="楷体_GB2312" pitchFamily="49" charset="-122"/>
              <a:ea typeface="楷体_GB2312" pitchFamily="49" charset="-122"/>
            </a:endParaRPr>
          </a:p>
          <a:p>
            <a:pPr algn="just" eaLnBrk="1" hangingPunct="1"/>
            <a:r>
              <a:rPr lang="zh-CN" altLang="en-US" dirty="0">
                <a:latin typeface="楷体_GB2312" pitchFamily="49" charset="-122"/>
                <a:ea typeface="楷体_GB2312" pitchFamily="49" charset="-122"/>
              </a:rPr>
              <a:t>在创建触发器时，必须指明在哪一个表上定义触发器以及触发器的名称、激发时机、激活触发器的修改语句（</a:t>
            </a:r>
            <a:r>
              <a:rPr lang="en-US" altLang="zh-CN" dirty="0">
                <a:latin typeface="楷体_GB2312" pitchFamily="49" charset="-122"/>
                <a:ea typeface="楷体_GB2312" pitchFamily="49" charset="-122"/>
              </a:rPr>
              <a:t>INSERT</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UPDATE</a:t>
            </a:r>
            <a:r>
              <a:rPr lang="zh-CN" altLang="en-US" dirty="0">
                <a:latin typeface="楷体_GB2312" pitchFamily="49" charset="-122"/>
                <a:ea typeface="楷体_GB2312" pitchFamily="49" charset="-122"/>
              </a:rPr>
              <a:t>或</a:t>
            </a:r>
            <a:r>
              <a:rPr lang="en-US" altLang="zh-CN" dirty="0">
                <a:latin typeface="楷体_GB2312" pitchFamily="49" charset="-122"/>
                <a:ea typeface="楷体_GB2312" pitchFamily="49" charset="-122"/>
              </a:rPr>
              <a:t>DELETE</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a:p>
            <a:pPr eaLnBrk="1" hangingPunct="1">
              <a:buNone/>
            </a:pPr>
            <a:endParaRPr lang="zh-CN" altLang="en-US" dirty="0">
              <a:latin typeface="楷体_GB2312" pitchFamily="49" charset="-122"/>
              <a:ea typeface="楷体_GB2312" pitchFamily="49" charset="-122"/>
            </a:endParaRPr>
          </a:p>
          <a:p>
            <a:pPr eaLnBrk="1" hangingPunct="1"/>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3"/>
          <p:cNvSpPr>
            <a:spLocks noGrp="1"/>
          </p:cNvSpPr>
          <p:nvPr>
            <p:ph idx="1"/>
          </p:nvPr>
        </p:nvSpPr>
        <p:spPr>
          <a:xfrm>
            <a:off x="457200" y="1000125"/>
            <a:ext cx="8229600" cy="5638800"/>
          </a:xfrm>
          <a:ln/>
        </p:spPr>
        <p:txBody>
          <a:bodyPr vert="horz" wrap="square" lIns="91440" tIns="45720" rIns="91440" bIns="45720" anchor="t"/>
          <a:p>
            <a:pPr eaLnBrk="1" hangingPunct="1">
              <a:lnSpc>
                <a:spcPct val="120000"/>
              </a:lnSpc>
              <a:spcBef>
                <a:spcPct val="0"/>
              </a:spcBef>
              <a:buNone/>
            </a:pPr>
            <a:r>
              <a:rPr lang="zh-CN" altLang="en-US" dirty="0">
                <a:latin typeface="楷体_GB2312" pitchFamily="49" charset="-122"/>
                <a:ea typeface="楷体_GB2312" pitchFamily="49" charset="-122"/>
              </a:rPr>
              <a:t>使用</a:t>
            </a:r>
            <a:r>
              <a:rPr lang="en-US" altLang="zh-CN" dirty="0">
                <a:latin typeface="楷体_GB2312" pitchFamily="49" charset="-122"/>
                <a:ea typeface="楷体_GB2312" pitchFamily="49" charset="-122"/>
              </a:rPr>
              <a:t>SQL</a:t>
            </a:r>
            <a:r>
              <a:rPr lang="zh-CN" altLang="en-US" dirty="0">
                <a:latin typeface="楷体_GB2312" pitchFamily="49" charset="-122"/>
                <a:ea typeface="楷体_GB2312" pitchFamily="49" charset="-122"/>
              </a:rPr>
              <a:t>语句创建触发器 </a:t>
            </a:r>
            <a:endParaRPr lang="zh-CN" altLang="en-US" dirty="0">
              <a:latin typeface="楷体_GB2312" pitchFamily="49" charset="-122"/>
              <a:ea typeface="楷体_GB2312" pitchFamily="49" charset="-122"/>
            </a:endParaRPr>
          </a:p>
          <a:p>
            <a:pPr algn="just" eaLnBrk="1" hangingPunct="1">
              <a:lnSpc>
                <a:spcPct val="120000"/>
              </a:lnSpc>
              <a:spcBef>
                <a:spcPct val="0"/>
              </a:spcBef>
              <a:buNone/>
            </a:pPr>
            <a:r>
              <a:rPr lang="zh-CN" altLang="en-US" dirty="0">
                <a:latin typeface="楷体_GB2312" pitchFamily="49" charset="-122"/>
                <a:ea typeface="楷体_GB2312" pitchFamily="49" charset="-122"/>
              </a:rPr>
              <a:t>语法格式为：</a:t>
            </a:r>
            <a:endParaRPr lang="zh-CN" altLang="en-US" dirty="0">
              <a:latin typeface="楷体_GB2312" pitchFamily="49" charset="-122"/>
              <a:ea typeface="楷体_GB2312" pitchFamily="49" charset="-122"/>
            </a:endParaRPr>
          </a:p>
          <a:p>
            <a:pPr algn="just" eaLnBrk="1" hangingPunct="1">
              <a:lnSpc>
                <a:spcPct val="120000"/>
              </a:lnSpc>
              <a:spcBef>
                <a:spcPct val="0"/>
              </a:spcBef>
              <a:buNone/>
            </a:pPr>
            <a:r>
              <a:rPr lang="en-US" altLang="zh-CN" dirty="0">
                <a:latin typeface="楷体_GB2312" pitchFamily="49" charset="-122"/>
                <a:ea typeface="楷体_GB2312" pitchFamily="49" charset="-122"/>
              </a:rPr>
              <a:t>CREATE TRIGGER trigger_name </a:t>
            </a:r>
            <a:endParaRPr lang="en-US" altLang="zh-CN" dirty="0">
              <a:latin typeface="楷体_GB2312" pitchFamily="49" charset="-122"/>
              <a:ea typeface="楷体_GB2312" pitchFamily="49" charset="-122"/>
            </a:endParaRPr>
          </a:p>
          <a:p>
            <a:pPr algn="just" eaLnBrk="1" hangingPunct="1">
              <a:lnSpc>
                <a:spcPct val="120000"/>
              </a:lnSpc>
              <a:spcBef>
                <a:spcPct val="0"/>
              </a:spcBef>
              <a:buNone/>
            </a:pPr>
            <a:r>
              <a:rPr lang="en-US" altLang="zh-CN" dirty="0">
                <a:latin typeface="楷体_GB2312" pitchFamily="49" charset="-122"/>
                <a:ea typeface="楷体_GB2312" pitchFamily="49" charset="-122"/>
              </a:rPr>
              <a:t>ON { table | view } </a:t>
            </a:r>
            <a:endParaRPr lang="en-US" altLang="zh-CN" dirty="0">
              <a:latin typeface="楷体_GB2312" pitchFamily="49" charset="-122"/>
              <a:ea typeface="楷体_GB2312" pitchFamily="49" charset="-122"/>
            </a:endParaRPr>
          </a:p>
          <a:p>
            <a:pPr algn="just" eaLnBrk="1" hangingPunct="1">
              <a:lnSpc>
                <a:spcPct val="120000"/>
              </a:lnSpc>
              <a:spcBef>
                <a:spcPct val="0"/>
              </a:spcBef>
              <a:buNone/>
            </a:pPr>
            <a:r>
              <a:rPr lang="en-US" altLang="zh-CN" dirty="0">
                <a:latin typeface="楷体_GB2312" pitchFamily="49" charset="-122"/>
                <a:ea typeface="楷体_GB2312" pitchFamily="49" charset="-122"/>
              </a:rPr>
              <a:t>[ WITH ENCRYPTION ] </a:t>
            </a:r>
            <a:endParaRPr lang="en-US" altLang="zh-CN" dirty="0">
              <a:latin typeface="楷体_GB2312" pitchFamily="49" charset="-122"/>
              <a:ea typeface="楷体_GB2312" pitchFamily="49" charset="-122"/>
            </a:endParaRPr>
          </a:p>
          <a:p>
            <a:pPr algn="just" eaLnBrk="1" hangingPunct="1">
              <a:lnSpc>
                <a:spcPct val="120000"/>
              </a:lnSpc>
              <a:spcBef>
                <a:spcPct val="0"/>
              </a:spcBef>
              <a:buNone/>
            </a:pPr>
            <a:r>
              <a:rPr lang="en-US" altLang="zh-CN" dirty="0">
                <a:latin typeface="楷体_GB2312" pitchFamily="49" charset="-122"/>
                <a:ea typeface="楷体_GB2312" pitchFamily="49" charset="-122"/>
              </a:rPr>
              <a:t>{{{FOR|AFTER|INSTEAD OF}</a:t>
            </a:r>
            <a:endParaRPr lang="en-US" altLang="zh-CN" dirty="0">
              <a:latin typeface="楷体_GB2312" pitchFamily="49" charset="-122"/>
              <a:ea typeface="楷体_GB2312" pitchFamily="49" charset="-122"/>
            </a:endParaRPr>
          </a:p>
          <a:p>
            <a:pPr algn="just" eaLnBrk="1" hangingPunct="1">
              <a:lnSpc>
                <a:spcPct val="120000"/>
              </a:lnSpc>
              <a:spcBef>
                <a:spcPct val="0"/>
              </a:spcBef>
              <a:buNone/>
            </a:pPr>
            <a:r>
              <a:rPr lang="en-US" altLang="zh-CN" dirty="0">
                <a:latin typeface="楷体_GB2312" pitchFamily="49" charset="-122"/>
                <a:ea typeface="楷体_GB2312" pitchFamily="49" charset="-122"/>
              </a:rPr>
              <a:t>{[INSERT] [,] [DELETE][,][ UPDATE ] }        [NOT FOR REPLICATION ]</a:t>
            </a:r>
            <a:endParaRPr lang="en-US" altLang="zh-CN" dirty="0">
              <a:latin typeface="楷体_GB2312" pitchFamily="49" charset="-122"/>
              <a:ea typeface="楷体_GB2312" pitchFamily="49" charset="-122"/>
            </a:endParaRPr>
          </a:p>
          <a:p>
            <a:pPr algn="just" eaLnBrk="1" hangingPunct="1">
              <a:lnSpc>
                <a:spcPct val="120000"/>
              </a:lnSpc>
              <a:spcBef>
                <a:spcPct val="0"/>
              </a:spcBef>
              <a:buNone/>
            </a:pPr>
            <a:r>
              <a:rPr lang="en-US" altLang="zh-CN" dirty="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3"/>
          <p:cNvSpPr>
            <a:spLocks noGrp="1"/>
          </p:cNvSpPr>
          <p:nvPr>
            <p:ph idx="1"/>
          </p:nvPr>
        </p:nvSpPr>
        <p:spPr>
          <a:xfrm>
            <a:off x="457200" y="1143000"/>
            <a:ext cx="8229600" cy="5257800"/>
          </a:xfrm>
          <a:ln/>
        </p:spPr>
        <p:txBody>
          <a:bodyPr vert="horz" wrap="square" lIns="91440" tIns="45720" rIns="91440" bIns="45720" anchor="t"/>
          <a:p>
            <a:pPr algn="just" eaLnBrk="1" hangingPunct="1">
              <a:lnSpc>
                <a:spcPct val="80000"/>
              </a:lnSpc>
              <a:buNone/>
            </a:pPr>
            <a:r>
              <a:rPr lang="en-US" altLang="zh-CN" dirty="0">
                <a:latin typeface="楷体_GB2312" pitchFamily="49" charset="-122"/>
                <a:ea typeface="楷体_GB2312" pitchFamily="49" charset="-122"/>
              </a:rPr>
              <a:t>AS   </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[{IF UPDATE(column)[{AND|OR}</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UPDATE (column)][ ...n ]</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        |IF(COLUMNS_UPDATED() {bitwise_operator}updated_bitmask)                {comparison_operator} </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  column_bitmask [ ...n ]</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       } ] </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       sql_statement [ ...n ] </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    } </a:t>
            </a:r>
            <a:endParaRPr lang="en-US" altLang="zh-CN" dirty="0">
              <a:latin typeface="楷体_GB2312" pitchFamily="49" charset="-122"/>
              <a:ea typeface="楷体_GB2312" pitchFamily="49" charset="-122"/>
            </a:endParaRPr>
          </a:p>
          <a:p>
            <a:pPr eaLnBrk="1" hangingPunct="1">
              <a:lnSpc>
                <a:spcPct val="80000"/>
              </a:lnSpc>
              <a:buNone/>
            </a:pPr>
            <a:endParaRPr lang="en-US" altLang="zh-CN" dirty="0">
              <a:latin typeface="楷体_GB2312" pitchFamily="49" charset="-122"/>
              <a:ea typeface="楷体_GB2312" pitchFamily="49" charset="-122"/>
            </a:endParaRPr>
          </a:p>
          <a:p>
            <a:pPr eaLnBrk="1" hangingPunct="1">
              <a:lnSpc>
                <a:spcPct val="80000"/>
              </a:lnSpc>
            </a:pPr>
            <a:endParaRPr lang="en-US" altLang="zh-CN" dirty="0">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9218" name="Rectangle 2"/>
          <p:cNvSpPr>
            <a:spLocks noGrp="1"/>
          </p:cNvSpPr>
          <p:nvPr>
            <p:ph type="title"/>
          </p:nvPr>
        </p:nvSpPr>
        <p:spPr>
          <a:ln/>
        </p:spPr>
        <p:txBody>
          <a:bodyPr vert="horz" wrap="square" lIns="91440" tIns="45720" rIns="91440" bIns="45720" anchor="ctr"/>
          <a:p>
            <a:pPr eaLnBrk="1" hangingPunct="1"/>
            <a:r>
              <a:rPr lang="zh-CN" altLang="en-US" sz="3600" dirty="0"/>
              <a:t>第五章 数据库完整性</a:t>
            </a:r>
            <a:endParaRPr lang="zh-CN" altLang="en-US" sz="3600" dirty="0"/>
          </a:p>
        </p:txBody>
      </p:sp>
      <p:sp>
        <p:nvSpPr>
          <p:cNvPr id="9219" name="Rectangle 3"/>
          <p:cNvSpPr>
            <a:spLocks noGrp="1"/>
          </p:cNvSpPr>
          <p:nvPr>
            <p:ph type="body"/>
          </p:nvPr>
        </p:nvSpPr>
        <p:spPr>
          <a:xfrm>
            <a:off x="684213" y="1052513"/>
            <a:ext cx="7859712" cy="5329237"/>
          </a:xfrm>
          <a:ln/>
        </p:spPr>
        <p:txBody>
          <a:bodyPr vert="horz" wrap="square" lIns="91440" tIns="45720" rIns="91440" bIns="45720" anchor="t"/>
          <a:p>
            <a:pPr eaLnBrk="1" hangingPunct="1">
              <a:lnSpc>
                <a:spcPct val="130000"/>
              </a:lnSpc>
              <a:buNone/>
            </a:pPr>
            <a:r>
              <a:rPr lang="en-US" altLang="zh-CN" dirty="0">
                <a:solidFill>
                  <a:srgbClr val="0066FF"/>
                </a:solidFill>
              </a:rPr>
              <a:t>5.1  </a:t>
            </a:r>
            <a:r>
              <a:rPr lang="zh-CN" altLang="en-US" dirty="0">
                <a:solidFill>
                  <a:srgbClr val="0066FF"/>
                </a:solidFill>
              </a:rPr>
              <a:t>实体完整性</a:t>
            </a:r>
            <a:endParaRPr lang="zh-CN" altLang="en-US" dirty="0">
              <a:solidFill>
                <a:srgbClr val="0066FF"/>
              </a:solidFill>
            </a:endParaRPr>
          </a:p>
          <a:p>
            <a:pPr eaLnBrk="1" hangingPunct="1">
              <a:lnSpc>
                <a:spcPct val="130000"/>
              </a:lnSpc>
              <a:buNone/>
            </a:pPr>
            <a:r>
              <a:rPr lang="en-US" altLang="zh-CN" dirty="0"/>
              <a:t>5.2  </a:t>
            </a:r>
            <a:r>
              <a:rPr lang="zh-CN" altLang="en-US" dirty="0"/>
              <a:t>参照完整性</a:t>
            </a:r>
            <a:endParaRPr lang="zh-CN" altLang="en-US" dirty="0"/>
          </a:p>
          <a:p>
            <a:pPr eaLnBrk="1" hangingPunct="1">
              <a:lnSpc>
                <a:spcPct val="130000"/>
              </a:lnSpc>
              <a:buNone/>
            </a:pPr>
            <a:r>
              <a:rPr lang="en-US" altLang="zh-CN" dirty="0"/>
              <a:t>5.3  </a:t>
            </a:r>
            <a:r>
              <a:rPr lang="zh-CN" altLang="en-US" dirty="0"/>
              <a:t>用户定义的完整性</a:t>
            </a:r>
            <a:endParaRPr lang="zh-CN" altLang="en-US" dirty="0"/>
          </a:p>
          <a:p>
            <a:pPr eaLnBrk="1" hangingPunct="1">
              <a:lnSpc>
                <a:spcPct val="130000"/>
              </a:lnSpc>
              <a:buNone/>
            </a:pPr>
            <a:r>
              <a:rPr lang="en-US" altLang="zh-CN" dirty="0"/>
              <a:t>5.4  </a:t>
            </a:r>
            <a:r>
              <a:rPr lang="zh-CN" altLang="en-US" dirty="0"/>
              <a:t>完整性约束命名字句</a:t>
            </a:r>
            <a:endParaRPr lang="zh-CN" altLang="en-US" dirty="0"/>
          </a:p>
          <a:p>
            <a:pPr eaLnBrk="1" hangingPunct="1">
              <a:lnSpc>
                <a:spcPct val="130000"/>
              </a:lnSpc>
              <a:buNone/>
            </a:pPr>
            <a:r>
              <a:rPr lang="zh-CN" altLang="en-US" dirty="0"/>
              <a:t>*</a:t>
            </a:r>
            <a:r>
              <a:rPr lang="en-US" altLang="zh-CN" dirty="0"/>
              <a:t>5.5  </a:t>
            </a:r>
            <a:r>
              <a:rPr lang="zh-CN" altLang="en-US" dirty="0"/>
              <a:t>域中的完整性限制</a:t>
            </a:r>
            <a:endParaRPr lang="zh-CN" altLang="en-US" dirty="0"/>
          </a:p>
          <a:p>
            <a:pPr eaLnBrk="1" hangingPunct="1">
              <a:lnSpc>
                <a:spcPct val="130000"/>
              </a:lnSpc>
              <a:buNone/>
            </a:pPr>
            <a:r>
              <a:rPr lang="en-US" altLang="zh-CN" dirty="0"/>
              <a:t>5.6  </a:t>
            </a:r>
            <a:r>
              <a:rPr lang="zh-CN" altLang="en-US" dirty="0"/>
              <a:t>断言</a:t>
            </a:r>
            <a:endParaRPr lang="en-US" altLang="zh-CN" dirty="0"/>
          </a:p>
          <a:p>
            <a:pPr eaLnBrk="1" hangingPunct="1">
              <a:lnSpc>
                <a:spcPct val="130000"/>
              </a:lnSpc>
              <a:buNone/>
            </a:pPr>
            <a:r>
              <a:rPr lang="en-US" altLang="zh-CN" dirty="0"/>
              <a:t>5.7  </a:t>
            </a:r>
            <a:r>
              <a:rPr lang="zh-CN" altLang="en-US" dirty="0"/>
              <a:t>触发器</a:t>
            </a:r>
            <a:endParaRPr lang="zh-CN" altLang="en-US" dirty="0"/>
          </a:p>
          <a:p>
            <a:pPr eaLnBrk="1" hangingPunct="1">
              <a:lnSpc>
                <a:spcPct val="130000"/>
              </a:lnSpc>
              <a:buNone/>
            </a:pPr>
            <a:r>
              <a:rPr lang="en-US" altLang="zh-CN" dirty="0"/>
              <a:t>5.8  </a:t>
            </a:r>
            <a:r>
              <a:rPr lang="zh-CN" altLang="en-US" dirty="0"/>
              <a:t>小结</a:t>
            </a:r>
            <a:endParaRPr lang="zh-CN" altLang="en-US" dirty="0"/>
          </a:p>
          <a:p>
            <a:pPr eaLnBrk="1" hangingPunct="1"/>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3"/>
          <p:cNvSpPr>
            <a:spLocks noGrp="1"/>
          </p:cNvSpPr>
          <p:nvPr>
            <p:ph idx="1"/>
          </p:nvPr>
        </p:nvSpPr>
        <p:spPr>
          <a:xfrm>
            <a:off x="457200" y="1143000"/>
            <a:ext cx="8229600" cy="5334000"/>
          </a:xfrm>
          <a:ln/>
        </p:spPr>
        <p:txBody>
          <a:bodyPr vert="horz" wrap="square" lIns="91440" tIns="45720" rIns="91440" bIns="45720" anchor="t"/>
          <a:p>
            <a:pPr algn="just" eaLnBrk="1" hangingPunct="1">
              <a:buNone/>
            </a:pPr>
            <a:r>
              <a:rPr lang="zh-CN" altLang="en-US" dirty="0">
                <a:solidFill>
                  <a:srgbClr val="FF0000"/>
                </a:solidFill>
                <a:latin typeface="楷体_GB2312" pitchFamily="49" charset="-122"/>
                <a:ea typeface="楷体_GB2312" pitchFamily="49" charset="-122"/>
              </a:rPr>
              <a:t>语法注释：</a:t>
            </a:r>
            <a:endParaRPr lang="zh-CN" altLang="en-US" dirty="0">
              <a:solidFill>
                <a:srgbClr val="FF0000"/>
              </a:solidFill>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trigger_name</a:t>
            </a:r>
            <a:r>
              <a:rPr lang="zh-CN" altLang="en-US"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触发器名称，其必须符合命名标识规则，并且在当前数据库中唯一。</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table | view</a:t>
            </a:r>
            <a:r>
              <a:rPr lang="zh-CN" altLang="en-US"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被定义触发器的表或视图。</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WITH ENCRYPTION</a:t>
            </a:r>
            <a:r>
              <a:rPr lang="zh-CN" altLang="en-US"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对</a:t>
            </a:r>
            <a:r>
              <a:rPr lang="en-US" altLang="zh-CN" dirty="0">
                <a:latin typeface="楷体_GB2312" pitchFamily="49" charset="-122"/>
                <a:ea typeface="楷体_GB2312" pitchFamily="49" charset="-122"/>
              </a:rPr>
              <a:t>syscomments </a:t>
            </a:r>
            <a:r>
              <a:rPr lang="zh-CN" altLang="en-US" dirty="0">
                <a:latin typeface="楷体_GB2312" pitchFamily="49" charset="-122"/>
                <a:ea typeface="楷体_GB2312" pitchFamily="49" charset="-122"/>
              </a:rPr>
              <a:t>表中含 </a:t>
            </a:r>
            <a:r>
              <a:rPr lang="en-US" altLang="zh-CN" dirty="0">
                <a:latin typeface="楷体_GB2312" pitchFamily="49" charset="-122"/>
                <a:ea typeface="楷体_GB2312" pitchFamily="49" charset="-122"/>
              </a:rPr>
              <a:t>CREATE TRIGGER </a:t>
            </a:r>
            <a:r>
              <a:rPr lang="zh-CN" altLang="en-US" dirty="0">
                <a:latin typeface="楷体_GB2312" pitchFamily="49" charset="-122"/>
                <a:ea typeface="楷体_GB2312" pitchFamily="49" charset="-122"/>
              </a:rPr>
              <a:t>语句文本进行加密，即防止将触发器作为</a:t>
            </a:r>
            <a:r>
              <a:rPr lang="en-US" altLang="zh-CN" dirty="0">
                <a:latin typeface="楷体_GB2312" pitchFamily="49" charset="-122"/>
                <a:ea typeface="楷体_GB2312" pitchFamily="49" charset="-122"/>
              </a:rPr>
              <a:t>SQL SERVER</a:t>
            </a:r>
            <a:r>
              <a:rPr lang="zh-CN" altLang="en-US" dirty="0">
                <a:latin typeface="楷体_GB2312" pitchFamily="49" charset="-122"/>
                <a:ea typeface="楷体_GB2312" pitchFamily="49" charset="-122"/>
              </a:rPr>
              <a:t>的一部分发布。</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AFTER </a:t>
            </a:r>
            <a:r>
              <a:rPr lang="zh-CN" altLang="en-US" dirty="0">
                <a:latin typeface="楷体_GB2312" pitchFamily="49" charset="-122"/>
                <a:ea typeface="楷体_GB2312" pitchFamily="49" charset="-122"/>
              </a:rPr>
              <a:t>：默认的触发器类型，后触发器。此类型触发器不能在视图上定义。</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INSTEAD OF</a:t>
            </a:r>
            <a:r>
              <a:rPr lang="zh-CN" altLang="en-US"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表示建立替代类型的触发器。</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3"/>
          <p:cNvSpPr>
            <a:spLocks noGrp="1"/>
          </p:cNvSpPr>
          <p:nvPr>
            <p:ph idx="1"/>
          </p:nvPr>
        </p:nvSpPr>
        <p:spPr>
          <a:xfrm>
            <a:off x="457200" y="1524000"/>
            <a:ext cx="8229600" cy="5334000"/>
          </a:xfrm>
          <a:ln/>
        </p:spPr>
        <p:txBody>
          <a:bodyPr vert="horz" wrap="square" lIns="91440" tIns="45720" rIns="91440" bIns="45720" anchor="t"/>
          <a:p>
            <a:pPr algn="just" eaLnBrk="1" hangingPunct="1">
              <a:buNone/>
            </a:pPr>
            <a:r>
              <a:rPr lang="en-US" altLang="zh-CN" dirty="0">
                <a:solidFill>
                  <a:srgbClr val="FF0000"/>
                </a:solidFill>
              </a:rPr>
              <a:t> </a:t>
            </a:r>
            <a:r>
              <a:rPr lang="en-US" altLang="zh-CN" dirty="0">
                <a:solidFill>
                  <a:srgbClr val="FF0000"/>
                </a:solidFill>
                <a:latin typeface="Times New Roman" panose="02020603050405020304" pitchFamily="18" charset="0"/>
              </a:rPr>
              <a:t> </a:t>
            </a:r>
            <a:r>
              <a:rPr lang="en-US" altLang="zh-CN" dirty="0">
                <a:solidFill>
                  <a:srgbClr val="FF0000"/>
                </a:solidFill>
                <a:latin typeface="楷体_GB2312" pitchFamily="49" charset="-122"/>
                <a:ea typeface="楷体_GB2312" pitchFamily="49" charset="-122"/>
              </a:rPr>
              <a:t>NOT FOR REPLICATION</a:t>
            </a:r>
            <a:r>
              <a:rPr lang="zh-CN" altLang="en-US"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表示当复制进程更改触发器所涉及的表时，不应执行该触发器。</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IF UPDATE</a:t>
            </a:r>
            <a:r>
              <a:rPr lang="zh-CN" altLang="en-US"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指定对表中字段进行增加或修改内容时起作用，不能用于删除操作。</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sql_statement</a:t>
            </a:r>
            <a:r>
              <a:rPr lang="zh-CN" altLang="en-US"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定义触发器被触发后，将执行的</a:t>
            </a:r>
            <a:r>
              <a:rPr lang="en-US" altLang="zh-CN" dirty="0">
                <a:latin typeface="楷体_GB2312" pitchFamily="49" charset="-122"/>
                <a:ea typeface="楷体_GB2312" pitchFamily="49" charset="-122"/>
              </a:rPr>
              <a:t>SQL</a:t>
            </a:r>
            <a:r>
              <a:rPr lang="zh-CN" altLang="en-US" dirty="0">
                <a:latin typeface="楷体_GB2312" pitchFamily="49" charset="-122"/>
                <a:ea typeface="楷体_GB2312" pitchFamily="49" charset="-122"/>
              </a:rPr>
              <a:t>语句。</a:t>
            </a:r>
            <a:endParaRPr lang="zh-CN" altLang="en-US" dirty="0">
              <a:latin typeface="楷体_GB2312" pitchFamily="49" charset="-122"/>
              <a:ea typeface="楷体_GB2312" pitchFamily="49" charset="-122"/>
            </a:endParaRPr>
          </a:p>
          <a:p>
            <a:pPr eaLnBrk="1" hangingPunct="1"/>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3"/>
          <p:cNvSpPr>
            <a:spLocks noGrp="1"/>
          </p:cNvSpPr>
          <p:nvPr>
            <p:ph idx="1"/>
          </p:nvPr>
        </p:nvSpPr>
        <p:spPr>
          <a:xfrm>
            <a:off x="457200" y="1000125"/>
            <a:ext cx="8229600" cy="5486400"/>
          </a:xfrm>
          <a:ln/>
        </p:spPr>
        <p:txBody>
          <a:bodyPr vert="horz" wrap="square" lIns="91440" tIns="45720" rIns="91440" bIns="45720" anchor="t"/>
          <a:p>
            <a:pPr eaLnBrk="1" hangingPunct="1">
              <a:buNone/>
            </a:pPr>
            <a:r>
              <a:rPr lang="zh-CN" altLang="en-US" dirty="0">
                <a:solidFill>
                  <a:srgbClr val="FF0000"/>
                </a:solidFill>
                <a:latin typeface="楷体_GB2312" pitchFamily="49" charset="-122"/>
                <a:ea typeface="楷体_GB2312" pitchFamily="49" charset="-122"/>
              </a:rPr>
              <a:t>例：</a:t>
            </a:r>
            <a:r>
              <a:rPr lang="zh-CN" altLang="en-US" dirty="0">
                <a:latin typeface="楷体_GB2312" pitchFamily="49" charset="-122"/>
                <a:ea typeface="楷体_GB2312" pitchFamily="49" charset="-122"/>
              </a:rPr>
              <a:t>创建一个</a:t>
            </a:r>
            <a:r>
              <a:rPr lang="en-US" altLang="zh-CN" dirty="0">
                <a:latin typeface="楷体_GB2312" pitchFamily="49" charset="-122"/>
                <a:ea typeface="楷体_GB2312" pitchFamily="49" charset="-122"/>
              </a:rPr>
              <a:t>INSERT</a:t>
            </a:r>
            <a:r>
              <a:rPr lang="zh-CN" altLang="en-US" dirty="0">
                <a:latin typeface="楷体_GB2312" pitchFamily="49" charset="-122"/>
                <a:ea typeface="楷体_GB2312" pitchFamily="49" charset="-122"/>
              </a:rPr>
              <a:t>触发器</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在</a:t>
            </a:r>
            <a:r>
              <a:rPr lang="en-US" altLang="zh-CN" dirty="0">
                <a:latin typeface="楷体_GB2312" pitchFamily="49" charset="-122"/>
                <a:ea typeface="楷体_GB2312" pitchFamily="49" charset="-122"/>
              </a:rPr>
              <a:t>STUDENT</a:t>
            </a:r>
            <a:r>
              <a:rPr lang="zh-CN" altLang="en-US" dirty="0">
                <a:latin typeface="楷体_GB2312" pitchFamily="49" charset="-122"/>
                <a:ea typeface="楷体_GB2312" pitchFamily="49" charset="-122"/>
              </a:rPr>
              <a:t>数据库中建立一个名为</a:t>
            </a:r>
            <a:endParaRPr lang="zh-CN" altLang="en-US"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insert_xibu</a:t>
            </a:r>
            <a:r>
              <a:rPr lang="zh-CN" altLang="en-US" dirty="0">
                <a:latin typeface="楷体_GB2312" pitchFamily="49" charset="-122"/>
                <a:ea typeface="楷体_GB2312" pitchFamily="49" charset="-122"/>
              </a:rPr>
              <a:t>的</a:t>
            </a:r>
            <a:r>
              <a:rPr lang="en-US" altLang="zh-CN" dirty="0">
                <a:latin typeface="楷体_GB2312" pitchFamily="49" charset="-122"/>
                <a:ea typeface="楷体_GB2312" pitchFamily="49" charset="-122"/>
              </a:rPr>
              <a:t>INSERT</a:t>
            </a:r>
            <a:r>
              <a:rPr lang="zh-CN" altLang="en-US" dirty="0">
                <a:latin typeface="楷体_GB2312" pitchFamily="49" charset="-122"/>
                <a:ea typeface="楷体_GB2312" pitchFamily="49" charset="-122"/>
              </a:rPr>
              <a:t>触发器，存储在专业表</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中。当用户向专业表中插入记录时，如果插</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入了在系部表中没有的系部代码，则提示用</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户不能插入记录，否则提示记录插入成功。</a:t>
            </a:r>
            <a:endParaRPr lang="zh-CN" altLang="en-US" dirty="0">
              <a:latin typeface="楷体_GB2312" pitchFamily="49" charset="-122"/>
              <a:ea typeface="楷体_GB2312"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3"/>
          <p:cNvSpPr>
            <a:spLocks noGrp="1"/>
          </p:cNvSpPr>
          <p:nvPr>
            <p:ph idx="1"/>
          </p:nvPr>
        </p:nvSpPr>
        <p:spPr>
          <a:xfrm>
            <a:off x="457200" y="857250"/>
            <a:ext cx="8229600" cy="5486400"/>
          </a:xfrm>
          <a:ln/>
        </p:spPr>
        <p:txBody>
          <a:bodyPr vert="horz" wrap="square" lIns="91440" tIns="45720" rIns="91440" bIns="45720" anchor="t"/>
          <a:p>
            <a:pPr algn="just" eaLnBrk="1" hangingPunct="1">
              <a:buNone/>
            </a:pPr>
            <a:r>
              <a:rPr lang="en-US" altLang="zh-CN" dirty="0">
                <a:latin typeface="楷体_GB2312" pitchFamily="49" charset="-122"/>
                <a:ea typeface="楷体_GB2312" pitchFamily="49" charset="-122"/>
              </a:rPr>
              <a:t>USE  STUDENT</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IF EXISTS(SELECT name FROM sysobjects </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	        WHERE name=N'insert_xibu</a:t>
            </a:r>
            <a:r>
              <a:rPr lang="en-US" altLang="zh-CN" dirty="0">
                <a:latin typeface="Times New Roman" panose="02020603050405020304" pitchFamily="18" charset="0"/>
                <a:ea typeface="楷体_GB2312" pitchFamily="49" charset="-122"/>
              </a:rPr>
              <a:t>‘</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          AND type='TR') </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          DROP  TRIGGER  insert_xibu  </a:t>
            </a:r>
            <a:endParaRPr lang="en-US" altLang="zh-CN" dirty="0">
              <a:latin typeface="楷体_GB2312" pitchFamily="49" charset="-122"/>
              <a:ea typeface="楷体_GB2312" pitchFamily="49" charset="-122"/>
            </a:endParaRPr>
          </a:p>
          <a:p>
            <a:pPr eaLnBrk="1" hangingPunct="1">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eaLnBrk="1" hangingPunct="1">
              <a:buNone/>
            </a:pPr>
            <a:r>
              <a:rPr lang="en-US" altLang="zh-CN" dirty="0">
                <a:latin typeface="楷体_GB2312" pitchFamily="49" charset="-122"/>
                <a:ea typeface="楷体_GB2312" pitchFamily="49" charset="-122"/>
              </a:rPr>
              <a:t>CREATE  TRIGGER  insert_xibu ON [dbo].[</a:t>
            </a:r>
            <a:r>
              <a:rPr lang="zh-CN" altLang="en-US" dirty="0">
                <a:latin typeface="楷体_GB2312" pitchFamily="49" charset="-122"/>
                <a:ea typeface="楷体_GB2312" pitchFamily="49" charset="-122"/>
              </a:rPr>
              <a:t>专业</a:t>
            </a:r>
            <a:r>
              <a:rPr lang="en-US" altLang="zh-CN" dirty="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FOR  INSERT</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AS</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3"/>
          <p:cNvSpPr>
            <a:spLocks noGrp="1"/>
          </p:cNvSpPr>
          <p:nvPr>
            <p:ph idx="1"/>
          </p:nvPr>
        </p:nvSpPr>
        <p:spPr>
          <a:xfrm>
            <a:off x="457200" y="928688"/>
            <a:ext cx="8229600" cy="5486400"/>
          </a:xfrm>
          <a:ln/>
        </p:spPr>
        <p:txBody>
          <a:bodyPr vert="horz" wrap="square" lIns="91440" tIns="45720" rIns="91440" bIns="45720" anchor="t"/>
          <a:p>
            <a:pPr algn="just" eaLnBrk="1" hangingPunct="1">
              <a:lnSpc>
                <a:spcPct val="80000"/>
              </a:lnSpc>
              <a:buNone/>
            </a:pPr>
            <a:r>
              <a:rPr lang="en-US" altLang="zh-CN" dirty="0">
                <a:latin typeface="楷体_GB2312" pitchFamily="49" charset="-122"/>
                <a:ea typeface="楷体_GB2312" pitchFamily="49" charset="-122"/>
              </a:rPr>
              <a:t>DECLARE  @XIBU CHAR(2)</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SELECT  @XIBU=</a:t>
            </a:r>
            <a:r>
              <a:rPr lang="zh-CN" altLang="en-US" dirty="0">
                <a:latin typeface="楷体_GB2312" pitchFamily="49" charset="-122"/>
                <a:ea typeface="楷体_GB2312" pitchFamily="49" charset="-122"/>
              </a:rPr>
              <a:t>系部</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系部代码</a:t>
            </a:r>
            <a:endParaRPr lang="zh-CN" altLang="en-US" dirty="0">
              <a:latin typeface="楷体_GB2312" pitchFamily="49" charset="-122"/>
              <a:ea typeface="楷体_GB2312" pitchFamily="49" charset="-122"/>
            </a:endParaRPr>
          </a:p>
          <a:p>
            <a:pPr algn="just" eaLnBrk="1" hangingPunct="1">
              <a:lnSpc>
                <a:spcPct val="80000"/>
              </a:lnSpc>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FROM  </a:t>
            </a:r>
            <a:r>
              <a:rPr lang="zh-CN" altLang="en-US" dirty="0">
                <a:latin typeface="楷体_GB2312" pitchFamily="49" charset="-122"/>
                <a:ea typeface="楷体_GB2312" pitchFamily="49" charset="-122"/>
              </a:rPr>
              <a:t>系部</a:t>
            </a:r>
            <a:r>
              <a:rPr lang="en-US" altLang="zh-CN" dirty="0">
                <a:latin typeface="楷体_GB2312" pitchFamily="49" charset="-122"/>
                <a:ea typeface="楷体_GB2312" pitchFamily="49" charset="-122"/>
              </a:rPr>
              <a:t>, inserted</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  WHERE  </a:t>
            </a:r>
            <a:r>
              <a:rPr lang="zh-CN" altLang="en-US" dirty="0">
                <a:latin typeface="楷体_GB2312" pitchFamily="49" charset="-122"/>
                <a:ea typeface="楷体_GB2312" pitchFamily="49" charset="-122"/>
              </a:rPr>
              <a:t>系部</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系部代码 </a:t>
            </a:r>
            <a:r>
              <a:rPr lang="en-US" altLang="zh-CN" dirty="0">
                <a:latin typeface="楷体_GB2312" pitchFamily="49" charset="-122"/>
                <a:ea typeface="楷体_GB2312" pitchFamily="49" charset="-122"/>
              </a:rPr>
              <a:t>=inserted.</a:t>
            </a:r>
            <a:r>
              <a:rPr lang="zh-CN" altLang="en-US" dirty="0">
                <a:latin typeface="楷体_GB2312" pitchFamily="49" charset="-122"/>
                <a:ea typeface="楷体_GB2312" pitchFamily="49" charset="-122"/>
              </a:rPr>
              <a:t>系部代码</a:t>
            </a:r>
            <a:endParaRPr lang="zh-CN" altLang="en-US"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IF  @XIBU&lt;&gt;''</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  PRINT('</a:t>
            </a:r>
            <a:r>
              <a:rPr lang="zh-CN" altLang="en-US" dirty="0">
                <a:latin typeface="楷体_GB2312" pitchFamily="49" charset="-122"/>
                <a:ea typeface="楷体_GB2312" pitchFamily="49" charset="-122"/>
              </a:rPr>
              <a:t>记录插入成功</a:t>
            </a: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ELSE</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BEGIN</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  PRINT ('</a:t>
            </a:r>
            <a:r>
              <a:rPr lang="zh-CN" altLang="en-US" dirty="0">
                <a:latin typeface="楷体_GB2312" pitchFamily="49" charset="-122"/>
                <a:ea typeface="楷体_GB2312" pitchFamily="49" charset="-122"/>
              </a:rPr>
              <a:t>系部代码不存在系部表中，不能插入记录，插入将终止！</a:t>
            </a: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  ROLLBACK  TRANSACTION</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END</a:t>
            </a:r>
            <a:endParaRPr lang="en-US" altLang="zh-CN" dirty="0">
              <a:latin typeface="楷体_GB2312" pitchFamily="49" charset="-122"/>
              <a:ea typeface="楷体_GB2312" pitchFamily="49" charset="-122"/>
            </a:endParaRPr>
          </a:p>
          <a:p>
            <a:pPr algn="just" eaLnBrk="1" hangingPunct="1">
              <a:lnSpc>
                <a:spcPct val="80000"/>
              </a:lnSpc>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eaLnBrk="1" hangingPunct="1">
              <a:lnSpc>
                <a:spcPct val="80000"/>
              </a:lnSpc>
            </a:pPr>
            <a:endParaRPr lang="en-US" altLang="zh-CN" dirty="0">
              <a:latin typeface="楷体_GB2312" pitchFamily="49" charset="-122"/>
              <a:ea typeface="楷体_GB2312"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3"/>
          <p:cNvSpPr>
            <a:spLocks noGrp="1"/>
          </p:cNvSpPr>
          <p:nvPr>
            <p:ph idx="1"/>
          </p:nvPr>
        </p:nvSpPr>
        <p:spPr>
          <a:xfrm>
            <a:off x="457200" y="1143000"/>
            <a:ext cx="8229600" cy="5334000"/>
          </a:xfrm>
          <a:ln/>
        </p:spPr>
        <p:txBody>
          <a:bodyPr vert="horz" wrap="square" lIns="91440" tIns="45720" rIns="91440" bIns="45720" anchor="t"/>
          <a:p>
            <a:pPr algn="just" eaLnBrk="1" hangingPunct="1">
              <a:buNone/>
            </a:pPr>
            <a:r>
              <a:rPr lang="zh-CN" altLang="en-US" dirty="0">
                <a:solidFill>
                  <a:srgbClr val="FF0000"/>
                </a:solidFill>
                <a:latin typeface="楷体_GB2312" pitchFamily="49" charset="-122"/>
                <a:ea typeface="楷体_GB2312" pitchFamily="49" charset="-122"/>
              </a:rPr>
              <a:t>例</a:t>
            </a:r>
            <a:r>
              <a:rPr lang="en-US" altLang="zh-CN"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创建一个</a:t>
            </a:r>
            <a:r>
              <a:rPr lang="en-US" altLang="zh-CN" dirty="0">
                <a:latin typeface="楷体_GB2312" pitchFamily="49" charset="-122"/>
                <a:ea typeface="楷体_GB2312" pitchFamily="49" charset="-122"/>
              </a:rPr>
              <a:t>DELETE</a:t>
            </a:r>
            <a:r>
              <a:rPr lang="zh-CN" altLang="en-US" dirty="0">
                <a:latin typeface="楷体_GB2312" pitchFamily="49" charset="-122"/>
                <a:ea typeface="楷体_GB2312" pitchFamily="49" charset="-122"/>
              </a:rPr>
              <a:t>触发器</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在</a:t>
            </a:r>
            <a:r>
              <a:rPr lang="en-US" altLang="zh-CN" dirty="0">
                <a:latin typeface="楷体_GB2312" pitchFamily="49" charset="-122"/>
                <a:ea typeface="楷体_GB2312" pitchFamily="49" charset="-122"/>
              </a:rPr>
              <a:t>STUDENT</a:t>
            </a:r>
            <a:r>
              <a:rPr lang="zh-CN" altLang="en-US" dirty="0">
                <a:latin typeface="楷体_GB2312" pitchFamily="49" charset="-122"/>
                <a:ea typeface="楷体_GB2312" pitchFamily="49" charset="-122"/>
              </a:rPr>
              <a:t>数据库中建立一个名为</a:t>
            </a:r>
            <a:endParaRPr lang="zh-CN" altLang="en-US"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delete_zhye</a:t>
            </a:r>
            <a:r>
              <a:rPr lang="zh-CN" altLang="en-US" dirty="0">
                <a:latin typeface="楷体_GB2312" pitchFamily="49" charset="-122"/>
                <a:ea typeface="楷体_GB2312" pitchFamily="49" charset="-122"/>
              </a:rPr>
              <a:t>的</a:t>
            </a:r>
            <a:r>
              <a:rPr lang="en-US" altLang="zh-CN" dirty="0">
                <a:latin typeface="楷体_GB2312" pitchFamily="49" charset="-122"/>
                <a:ea typeface="楷体_GB2312" pitchFamily="49" charset="-122"/>
              </a:rPr>
              <a:t>DELETE</a:t>
            </a:r>
            <a:r>
              <a:rPr lang="zh-CN" altLang="en-US" dirty="0">
                <a:latin typeface="楷体_GB2312" pitchFamily="49" charset="-122"/>
                <a:ea typeface="楷体_GB2312" pitchFamily="49" charset="-122"/>
              </a:rPr>
              <a:t>触发器，存储在专业表</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中。当用户删除专业表中的记录时，如果班</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级表引用了此记录的专业代码，则提示用户</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不能删除记录，否则提示记录已删除。</a:t>
            </a:r>
            <a:endParaRPr lang="zh-CN" altLang="en-US" dirty="0">
              <a:latin typeface="楷体_GB2312" pitchFamily="49" charset="-122"/>
              <a:ea typeface="楷体_GB2312" pitchFamily="49" charset="-122"/>
            </a:endParaRPr>
          </a:p>
          <a:p>
            <a:pPr eaLnBrk="1" hangingPunct="1">
              <a:buNone/>
            </a:pPr>
            <a:endParaRPr lang="en-US" altLang="zh-CN" dirty="0">
              <a:latin typeface="楷体_GB2312" pitchFamily="49" charset="-122"/>
              <a:ea typeface="楷体_GB2312"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3"/>
          <p:cNvSpPr>
            <a:spLocks noGrp="1"/>
          </p:cNvSpPr>
          <p:nvPr>
            <p:ph idx="1"/>
          </p:nvPr>
        </p:nvSpPr>
        <p:spPr>
          <a:xfrm>
            <a:off x="457200" y="857250"/>
            <a:ext cx="8229600" cy="5334000"/>
          </a:xfrm>
          <a:ln/>
        </p:spPr>
        <p:txBody>
          <a:bodyPr vert="horz" wrap="square" lIns="91440" tIns="45720" rIns="91440" bIns="45720" anchor="t"/>
          <a:p>
            <a:pPr algn="just" eaLnBrk="1" hangingPunct="1">
              <a:lnSpc>
                <a:spcPct val="80000"/>
              </a:lnSpc>
              <a:buNone/>
            </a:pPr>
            <a:r>
              <a:rPr lang="en-US" altLang="zh-CN" sz="2400" dirty="0">
                <a:latin typeface="楷体_GB2312" pitchFamily="49" charset="-122"/>
                <a:ea typeface="楷体_GB2312" pitchFamily="49" charset="-122"/>
              </a:rPr>
              <a:t>USE  STUDENT</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GO</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CREATE  TRIGGER  delete_zhye</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        ON  </a:t>
            </a:r>
            <a:r>
              <a:rPr lang="zh-CN" altLang="en-US" sz="2400" dirty="0">
                <a:latin typeface="楷体_GB2312" pitchFamily="49" charset="-122"/>
                <a:ea typeface="楷体_GB2312" pitchFamily="49" charset="-122"/>
              </a:rPr>
              <a:t>专业 </a:t>
            </a:r>
            <a:endParaRPr lang="zh-CN" altLang="en-US" sz="2400" dirty="0">
              <a:latin typeface="楷体_GB2312" pitchFamily="49" charset="-122"/>
              <a:ea typeface="楷体_GB2312" pitchFamily="49" charset="-122"/>
            </a:endParaRPr>
          </a:p>
          <a:p>
            <a:pPr algn="just" eaLnBrk="1" hangingPunct="1">
              <a:lnSpc>
                <a:spcPct val="80000"/>
              </a:lnSpc>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FOR  DELETE</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AS</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  IF(SELECT COUNT(*)  FROM </a:t>
            </a:r>
            <a:r>
              <a:rPr lang="zh-CN" altLang="en-US" sz="2400" dirty="0">
                <a:latin typeface="楷体_GB2312" pitchFamily="49" charset="-122"/>
                <a:ea typeface="楷体_GB2312" pitchFamily="49" charset="-122"/>
              </a:rPr>
              <a:t>班级</a:t>
            </a:r>
            <a:r>
              <a:rPr lang="en-US" altLang="zh-CN" sz="2400" dirty="0">
                <a:latin typeface="楷体_GB2312" pitchFamily="49" charset="-122"/>
                <a:ea typeface="楷体_GB2312" pitchFamily="49" charset="-122"/>
              </a:rPr>
              <a:t>,DELETED </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     WHERE  </a:t>
            </a:r>
            <a:r>
              <a:rPr lang="zh-CN" altLang="en-US" sz="2400" dirty="0">
                <a:latin typeface="楷体_GB2312" pitchFamily="49" charset="-122"/>
                <a:ea typeface="楷体_GB2312" pitchFamily="49" charset="-122"/>
              </a:rPr>
              <a:t>班级</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专业代码</a:t>
            </a:r>
            <a:r>
              <a:rPr lang="en-US" altLang="zh-CN" sz="2400" dirty="0">
                <a:latin typeface="楷体_GB2312" pitchFamily="49" charset="-122"/>
                <a:ea typeface="楷体_GB2312" pitchFamily="49" charset="-122"/>
              </a:rPr>
              <a:t>=DELETED.</a:t>
            </a:r>
            <a:r>
              <a:rPr lang="zh-CN" altLang="en-US" sz="2400" dirty="0">
                <a:latin typeface="楷体_GB2312" pitchFamily="49" charset="-122"/>
                <a:ea typeface="楷体_GB2312" pitchFamily="49" charset="-122"/>
              </a:rPr>
              <a:t>专业代码</a:t>
            </a:r>
            <a:r>
              <a:rPr lang="en-US" altLang="zh-CN" sz="2400" dirty="0">
                <a:latin typeface="楷体_GB2312" pitchFamily="49" charset="-122"/>
                <a:ea typeface="楷体_GB2312" pitchFamily="49" charset="-122"/>
              </a:rPr>
              <a:t>)&gt;0</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BEGIN</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  PRINT ('</a:t>
            </a:r>
            <a:r>
              <a:rPr lang="zh-CN" altLang="en-US" sz="2400" dirty="0">
                <a:latin typeface="楷体_GB2312" pitchFamily="49" charset="-122"/>
                <a:ea typeface="楷体_GB2312" pitchFamily="49" charset="-122"/>
              </a:rPr>
              <a:t>该专业被班级表所引用，你不可以删除此条记录，删除将终止</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  ROLLBACK  TRANSACTION</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END</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ELSE</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  PRINT '</a:t>
            </a:r>
            <a:r>
              <a:rPr lang="zh-CN" altLang="en-US" sz="2400" dirty="0">
                <a:latin typeface="楷体_GB2312" pitchFamily="49" charset="-122"/>
                <a:ea typeface="楷体_GB2312" pitchFamily="49" charset="-122"/>
              </a:rPr>
              <a:t>记录已删除</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algn="just" eaLnBrk="1" hangingPunct="1">
              <a:lnSpc>
                <a:spcPct val="80000"/>
              </a:lnSpc>
              <a:buNone/>
            </a:pPr>
            <a:r>
              <a:rPr lang="en-US" altLang="zh-CN" sz="2400" dirty="0">
                <a:latin typeface="楷体_GB2312" pitchFamily="49" charset="-122"/>
                <a:ea typeface="楷体_GB2312" pitchFamily="49" charset="-122"/>
              </a:rPr>
              <a:t>GO</a:t>
            </a:r>
            <a:endParaRPr lang="en-US" altLang="zh-CN" sz="2400" dirty="0">
              <a:latin typeface="楷体_GB2312" pitchFamily="49" charset="-122"/>
              <a:ea typeface="楷体_GB2312"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3"/>
          <p:cNvSpPr>
            <a:spLocks noGrp="1"/>
          </p:cNvSpPr>
          <p:nvPr>
            <p:ph idx="1"/>
          </p:nvPr>
        </p:nvSpPr>
        <p:spPr>
          <a:xfrm>
            <a:off x="457200" y="928688"/>
            <a:ext cx="8229600" cy="5410200"/>
          </a:xfrm>
          <a:ln/>
        </p:spPr>
        <p:txBody>
          <a:bodyPr vert="horz" wrap="square" lIns="91440" tIns="45720" rIns="91440" bIns="45720" anchor="t"/>
          <a:p>
            <a:pPr eaLnBrk="1" hangingPunct="1">
              <a:buNone/>
            </a:pPr>
            <a:r>
              <a:rPr lang="zh-CN" altLang="en-US" dirty="0">
                <a:solidFill>
                  <a:srgbClr val="FF0000"/>
                </a:solidFill>
                <a:latin typeface="楷体_GB2312" pitchFamily="49" charset="-122"/>
                <a:ea typeface="楷体_GB2312" pitchFamily="49" charset="-122"/>
              </a:rPr>
              <a:t>例</a:t>
            </a:r>
            <a:r>
              <a:rPr lang="en-US" altLang="zh-CN"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创建一个</a:t>
            </a:r>
            <a:r>
              <a:rPr lang="en-US" altLang="zh-CN" dirty="0">
                <a:latin typeface="楷体_GB2312" pitchFamily="49" charset="-122"/>
                <a:ea typeface="楷体_GB2312" pitchFamily="49" charset="-122"/>
              </a:rPr>
              <a:t>UPDATE</a:t>
            </a:r>
            <a:r>
              <a:rPr lang="zh-CN" altLang="en-US" dirty="0">
                <a:latin typeface="楷体_GB2312" pitchFamily="49" charset="-122"/>
                <a:ea typeface="楷体_GB2312" pitchFamily="49" charset="-122"/>
              </a:rPr>
              <a:t>触发器</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在</a:t>
            </a:r>
            <a:r>
              <a:rPr lang="en-US" altLang="zh-CN" dirty="0">
                <a:latin typeface="楷体_GB2312" pitchFamily="49" charset="-122"/>
                <a:ea typeface="楷体_GB2312" pitchFamily="49" charset="-122"/>
              </a:rPr>
              <a:t>STUDENT</a:t>
            </a:r>
            <a:r>
              <a:rPr lang="zh-CN" altLang="en-US" dirty="0">
                <a:latin typeface="楷体_GB2312" pitchFamily="49" charset="-122"/>
                <a:ea typeface="楷体_GB2312" pitchFamily="49" charset="-122"/>
              </a:rPr>
              <a:t>数据库中建立一个名为</a:t>
            </a:r>
            <a:endParaRPr lang="zh-CN" altLang="en-US"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update_zymc</a:t>
            </a:r>
            <a:r>
              <a:rPr lang="zh-CN" altLang="en-US" dirty="0">
                <a:latin typeface="楷体_GB2312" pitchFamily="49" charset="-122"/>
                <a:ea typeface="楷体_GB2312" pitchFamily="49" charset="-122"/>
              </a:rPr>
              <a:t>的</a:t>
            </a:r>
            <a:r>
              <a:rPr lang="en-US" altLang="zh-CN" dirty="0">
                <a:latin typeface="楷体_GB2312" pitchFamily="49" charset="-122"/>
                <a:ea typeface="楷体_GB2312" pitchFamily="49" charset="-122"/>
              </a:rPr>
              <a:t>UPDATE</a:t>
            </a:r>
            <a:r>
              <a:rPr lang="zh-CN" altLang="en-US" dirty="0">
                <a:latin typeface="楷体_GB2312" pitchFamily="49" charset="-122"/>
                <a:ea typeface="楷体_GB2312" pitchFamily="49" charset="-122"/>
              </a:rPr>
              <a:t>触发器，存储在专业表</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中。当用户更新专业表中的专业名称时，提</a:t>
            </a:r>
            <a:endParaRPr lang="zh-CN" altLang="en-US" dirty="0">
              <a:latin typeface="楷体_GB2312" pitchFamily="49" charset="-122"/>
              <a:ea typeface="楷体_GB2312" pitchFamily="49" charset="-122"/>
            </a:endParaRPr>
          </a:p>
          <a:p>
            <a:pPr algn="just" eaLnBrk="1" hangingPunct="1">
              <a:buNone/>
            </a:pPr>
            <a:r>
              <a:rPr lang="zh-CN" altLang="en-US" dirty="0">
                <a:latin typeface="楷体_GB2312" pitchFamily="49" charset="-122"/>
                <a:ea typeface="楷体_GB2312" pitchFamily="49" charset="-122"/>
              </a:rPr>
              <a:t>示用户不能修改专业名称。</a:t>
            </a:r>
            <a:endParaRPr lang="zh-CN" altLang="en-US"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USE  STUDENT</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GO</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CREATE  TRIGGER  update_zymc </a:t>
            </a:r>
            <a:endParaRPr lang="en-US" altLang="zh-CN" dirty="0">
              <a:latin typeface="楷体_GB2312" pitchFamily="49" charset="-122"/>
              <a:ea typeface="楷体_GB2312" pitchFamily="49" charset="-122"/>
            </a:endParaRPr>
          </a:p>
          <a:p>
            <a:pPr eaLnBrk="1" hangingPunct="1">
              <a:buNone/>
            </a:pPr>
            <a:endParaRPr lang="en-US" altLang="zh-CN" dirty="0">
              <a:latin typeface="楷体_GB2312" pitchFamily="49" charset="-122"/>
              <a:ea typeface="楷体_GB2312"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3"/>
          <p:cNvSpPr>
            <a:spLocks noGrp="1"/>
          </p:cNvSpPr>
          <p:nvPr>
            <p:ph idx="1"/>
          </p:nvPr>
        </p:nvSpPr>
        <p:spPr>
          <a:xfrm>
            <a:off x="457200" y="1000125"/>
            <a:ext cx="8229600" cy="5486400"/>
          </a:xfrm>
          <a:ln/>
        </p:spPr>
        <p:txBody>
          <a:bodyPr vert="horz" wrap="square" lIns="91440" tIns="45720" rIns="91440" bIns="45720" anchor="t"/>
          <a:p>
            <a:pPr algn="just" eaLnBrk="1" hangingPunct="1">
              <a:buNone/>
            </a:pPr>
            <a:r>
              <a:rPr lang="en-US" altLang="zh-CN" dirty="0">
                <a:latin typeface="楷体_GB2312" pitchFamily="49" charset="-122"/>
                <a:ea typeface="楷体_GB2312" pitchFamily="49" charset="-122"/>
              </a:rPr>
              <a:t>ON [dbo].[</a:t>
            </a:r>
            <a:r>
              <a:rPr lang="zh-CN" altLang="en-US" dirty="0">
                <a:latin typeface="楷体_GB2312" pitchFamily="49" charset="-122"/>
                <a:ea typeface="楷体_GB2312" pitchFamily="49" charset="-122"/>
              </a:rPr>
              <a:t>专业</a:t>
            </a:r>
            <a:r>
              <a:rPr lang="en-US" altLang="zh-CN" dirty="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FOR  UPDATE </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AS</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     IF  UPDATE(</a:t>
            </a:r>
            <a:r>
              <a:rPr lang="zh-CN" altLang="en-US" dirty="0">
                <a:latin typeface="楷体_GB2312" pitchFamily="49" charset="-122"/>
                <a:ea typeface="楷体_GB2312" pitchFamily="49" charset="-122"/>
              </a:rPr>
              <a:t>专业名称</a:t>
            </a: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        BEGIN</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            PRINT '</a:t>
            </a:r>
            <a:r>
              <a:rPr lang="zh-CN" altLang="en-US" dirty="0">
                <a:latin typeface="楷体_GB2312" pitchFamily="49" charset="-122"/>
                <a:ea typeface="楷体_GB2312" pitchFamily="49" charset="-122"/>
              </a:rPr>
              <a:t>不能修改系部名称</a:t>
            </a: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            ROLLBACK  TRANSACTION</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         END</a:t>
            </a:r>
            <a:endParaRPr lang="en-US" altLang="zh-CN" dirty="0">
              <a:latin typeface="楷体_GB2312" pitchFamily="49" charset="-122"/>
              <a:ea typeface="楷体_GB2312" pitchFamily="49" charset="-122"/>
            </a:endParaRPr>
          </a:p>
          <a:p>
            <a:pPr algn="just" eaLnBrk="1" hangingPunct="1">
              <a:buNone/>
            </a:pPr>
            <a:r>
              <a:rPr lang="en-US" altLang="zh-CN" dirty="0">
                <a:latin typeface="楷体_GB2312" pitchFamily="49" charset="-122"/>
                <a:ea typeface="楷体_GB2312" pitchFamily="49" charset="-122"/>
              </a:rPr>
              <a:t> GO</a:t>
            </a:r>
            <a:endParaRPr lang="en-US" altLang="zh-CN" dirty="0">
              <a:latin typeface="楷体_GB2312" pitchFamily="49" charset="-122"/>
              <a:ea typeface="楷体_GB2312" pitchFamily="49" charset="-122"/>
            </a:endParaRPr>
          </a:p>
          <a:p>
            <a:pPr eaLnBrk="1" hangingPunct="1">
              <a:buNone/>
            </a:pPr>
            <a:endParaRPr lang="en-US" altLang="zh-CN" dirty="0">
              <a:latin typeface="楷体_GB2312" pitchFamily="49" charset="-122"/>
              <a:ea typeface="楷体_GB2312"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3"/>
          <p:cNvSpPr>
            <a:spLocks noGrp="1"/>
          </p:cNvSpPr>
          <p:nvPr>
            <p:ph idx="1"/>
          </p:nvPr>
        </p:nvSpPr>
        <p:spPr>
          <a:xfrm>
            <a:off x="457200" y="381000"/>
            <a:ext cx="8229600" cy="5638800"/>
          </a:xfrm>
          <a:ln/>
        </p:spPr>
        <p:txBody>
          <a:bodyPr vert="horz" wrap="square" lIns="91440" tIns="45720" rIns="91440" bIns="45720" anchor="t"/>
          <a:p>
            <a:pPr eaLnBrk="1" hangingPunct="1">
              <a:buNone/>
            </a:pPr>
            <a:r>
              <a:rPr lang="zh-CN" altLang="en-US" sz="2400" dirty="0">
                <a:ea typeface="楷体_GB2312" pitchFamily="49" charset="-122"/>
              </a:rPr>
              <a:t>如：</a:t>
            </a:r>
            <a:endParaRPr lang="zh-CN" altLang="en-US" sz="2400" dirty="0">
              <a:ea typeface="楷体_GB2312" pitchFamily="49" charset="-122"/>
            </a:endParaRPr>
          </a:p>
          <a:p>
            <a:pPr eaLnBrk="1" hangingPunct="1"/>
            <a:r>
              <a:rPr lang="en-US" altLang="zh-CN" sz="2400" dirty="0"/>
              <a:t>use student</a:t>
            </a:r>
            <a:endParaRPr lang="en-US" altLang="zh-CN" sz="2400" dirty="0"/>
          </a:p>
          <a:p>
            <a:pPr eaLnBrk="1" hangingPunct="1"/>
            <a:r>
              <a:rPr lang="en-US" altLang="zh-CN" sz="2400" dirty="0"/>
              <a:t>go</a:t>
            </a:r>
            <a:endParaRPr lang="en-US" altLang="zh-CN" sz="2400" dirty="0"/>
          </a:p>
          <a:p>
            <a:pPr eaLnBrk="1" hangingPunct="1"/>
            <a:r>
              <a:rPr lang="en-US" altLang="zh-CN" sz="2400" dirty="0"/>
              <a:t>update </a:t>
            </a:r>
            <a:r>
              <a:rPr lang="zh-CN" altLang="en-US" sz="2400" dirty="0"/>
              <a:t>专业</a:t>
            </a:r>
            <a:endParaRPr lang="zh-CN" altLang="en-US" sz="2400" dirty="0"/>
          </a:p>
          <a:p>
            <a:pPr eaLnBrk="1" hangingPunct="1"/>
            <a:r>
              <a:rPr lang="en-US" altLang="zh-CN" sz="2400" dirty="0"/>
              <a:t>set </a:t>
            </a:r>
            <a:r>
              <a:rPr lang="zh-CN" altLang="en-US" sz="2400" dirty="0"/>
              <a:t>专业名称</a:t>
            </a:r>
            <a:r>
              <a:rPr lang="en-US" altLang="zh-CN" sz="2400" dirty="0"/>
              <a:t>='</a:t>
            </a:r>
            <a:r>
              <a:rPr lang="zh-CN" altLang="en-US" sz="2400" dirty="0"/>
              <a:t>统计</a:t>
            </a:r>
            <a:r>
              <a:rPr lang="en-US" altLang="zh-CN" sz="2400" dirty="0"/>
              <a:t>' where </a:t>
            </a:r>
            <a:r>
              <a:rPr lang="zh-CN" altLang="en-US" sz="2400" dirty="0"/>
              <a:t>专业代码</a:t>
            </a:r>
            <a:r>
              <a:rPr lang="en-US" altLang="zh-CN" sz="2400" dirty="0"/>
              <a:t>='0202'</a:t>
            </a:r>
            <a:endParaRPr lang="en-US" altLang="zh-CN" sz="2400" dirty="0"/>
          </a:p>
          <a:p>
            <a:pPr eaLnBrk="1" hangingPunct="1"/>
            <a:r>
              <a:rPr lang="en-US" altLang="zh-CN" sz="2400" dirty="0"/>
              <a:t>Go</a:t>
            </a:r>
            <a:endParaRPr lang="en-US" altLang="zh-CN" sz="2400" dirty="0"/>
          </a:p>
          <a:p>
            <a:pPr eaLnBrk="1" hangingPunct="1">
              <a:buNone/>
            </a:pPr>
            <a:r>
              <a:rPr lang="zh-CN" altLang="en-US" sz="2400" dirty="0">
                <a:ea typeface="楷体_GB2312" pitchFamily="49" charset="-122"/>
              </a:rPr>
              <a:t>运行结果是：</a:t>
            </a:r>
            <a:endParaRPr lang="zh-CN" altLang="en-US" sz="2400" dirty="0">
              <a:ea typeface="楷体_GB2312" pitchFamily="49" charset="-122"/>
            </a:endParaRPr>
          </a:p>
          <a:p>
            <a:pPr eaLnBrk="1" hangingPunct="1">
              <a:buNone/>
            </a:pPr>
            <a:endParaRPr lang="en-US" altLang="zh-CN" sz="2400" dirty="0">
              <a:ea typeface="楷体_GB2312" pitchFamily="49" charset="-122"/>
            </a:endParaRPr>
          </a:p>
        </p:txBody>
      </p:sp>
      <p:pic>
        <p:nvPicPr>
          <p:cNvPr id="82946" name="Picture 6"/>
          <p:cNvPicPr>
            <a:picLocks noChangeAspect="1"/>
          </p:cNvPicPr>
          <p:nvPr/>
        </p:nvPicPr>
        <p:blipFill>
          <a:blip r:embed="rId1"/>
          <a:stretch>
            <a:fillRect/>
          </a:stretch>
        </p:blipFill>
        <p:spPr>
          <a:xfrm>
            <a:off x="2590800" y="2819400"/>
            <a:ext cx="5867400" cy="35083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0242" name="Rectangle 2"/>
          <p:cNvSpPr>
            <a:spLocks noGrp="1"/>
          </p:cNvSpPr>
          <p:nvPr>
            <p:ph type="title"/>
          </p:nvPr>
        </p:nvSpPr>
        <p:spPr>
          <a:ln/>
        </p:spPr>
        <p:txBody>
          <a:bodyPr vert="horz" wrap="square" lIns="91440" tIns="45720" rIns="91440" bIns="45720" anchor="ctr"/>
          <a:p>
            <a:pPr eaLnBrk="1" hangingPunct="1"/>
            <a:r>
              <a:rPr lang="en-US" altLang="zh-CN" sz="3600" dirty="0"/>
              <a:t>5.1 </a:t>
            </a:r>
            <a:r>
              <a:rPr lang="zh-CN" altLang="en-US" sz="3600" dirty="0"/>
              <a:t>实体完整性</a:t>
            </a:r>
            <a:endParaRPr lang="zh-CN" altLang="en-US" sz="3600" dirty="0"/>
          </a:p>
        </p:txBody>
      </p:sp>
      <p:sp>
        <p:nvSpPr>
          <p:cNvPr id="10243" name="Rectangle 3"/>
          <p:cNvSpPr>
            <a:spLocks noGrp="1"/>
          </p:cNvSpPr>
          <p:nvPr>
            <p:ph type="body"/>
          </p:nvPr>
        </p:nvSpPr>
        <p:spPr>
          <a:xfrm>
            <a:off x="663575" y="1339850"/>
            <a:ext cx="8229600" cy="4854575"/>
          </a:xfrm>
          <a:ln/>
        </p:spPr>
        <p:txBody>
          <a:bodyPr vert="horz" wrap="square" lIns="91440" tIns="45720" rIns="91440" bIns="45720" anchor="t"/>
          <a:p>
            <a:pPr marL="0" indent="0" eaLnBrk="1" hangingPunct="1">
              <a:lnSpc>
                <a:spcPct val="190000"/>
              </a:lnSpc>
              <a:buNone/>
            </a:pPr>
            <a:r>
              <a:rPr lang="en-US" altLang="zh-CN" dirty="0">
                <a:solidFill>
                  <a:srgbClr val="00B050"/>
                </a:solidFill>
              </a:rPr>
              <a:t>5.1.1 </a:t>
            </a:r>
            <a:r>
              <a:rPr lang="zh-CN" altLang="en-US" dirty="0">
                <a:solidFill>
                  <a:srgbClr val="00B050"/>
                </a:solidFill>
              </a:rPr>
              <a:t>实体完整性定义</a:t>
            </a:r>
            <a:endParaRPr lang="zh-CN" altLang="en-US" dirty="0">
              <a:solidFill>
                <a:srgbClr val="00B050"/>
              </a:solidFill>
            </a:endParaRPr>
          </a:p>
          <a:p>
            <a:pPr marL="0" indent="0" eaLnBrk="1" hangingPunct="1">
              <a:lnSpc>
                <a:spcPct val="190000"/>
              </a:lnSpc>
              <a:buNone/>
            </a:pPr>
            <a:r>
              <a:rPr lang="en-US" altLang="zh-CN" dirty="0"/>
              <a:t>5.1.2 </a:t>
            </a:r>
            <a:r>
              <a:rPr lang="zh-CN" altLang="en-US" dirty="0"/>
              <a:t>实体完整性检查和违约处理</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457200" y="854075"/>
            <a:ext cx="8229600" cy="1127125"/>
          </a:xfrm>
          <a:ln/>
        </p:spPr>
        <p:txBody>
          <a:bodyPr vert="horz" wrap="square" lIns="91440" tIns="45720" rIns="91440" bIns="45720" anchor="ctr"/>
          <a:p>
            <a:pPr algn="l"/>
            <a:r>
              <a:rPr lang="zh-CN" altLang="en-US" sz="2400" dirty="0">
                <a:solidFill>
                  <a:srgbClr val="FF0000"/>
                </a:solidFill>
              </a:rPr>
              <a:t>作业：</a:t>
            </a:r>
            <a:r>
              <a:rPr lang="zh-CN" altLang="en-US" sz="2400" dirty="0">
                <a:solidFill>
                  <a:schemeClr val="tx1"/>
                </a:solidFill>
              </a:rPr>
              <a:t>若删除一位学生信息时，检查该生是否选课，若已选课，不允许删除该生记录</a:t>
            </a:r>
            <a:endParaRPr lang="zh-CN" altLang="en-US" sz="2400" dirty="0">
              <a:solidFill>
                <a:schemeClr val="tx1"/>
              </a:solidFill>
            </a:endParaRPr>
          </a:p>
        </p:txBody>
      </p:sp>
      <p:sp>
        <p:nvSpPr>
          <p:cNvPr id="83970" name="内容占位符 2"/>
          <p:cNvSpPr>
            <a:spLocks noGrp="1"/>
          </p:cNvSpPr>
          <p:nvPr>
            <p:ph idx="1"/>
          </p:nvPr>
        </p:nvSpPr>
        <p:spPr>
          <a:xfrm>
            <a:off x="457200" y="1981200"/>
            <a:ext cx="8229600" cy="4114800"/>
          </a:xfrm>
          <a:ln/>
        </p:spPr>
        <p:txBody>
          <a:bodyPr vert="horz" wrap="square" lIns="91440" tIns="45720" rIns="91440" bIns="45720" anchor="t"/>
          <a:p>
            <a:r>
              <a:rPr lang="en-US" altLang="zh-CN" dirty="0"/>
              <a:t>use student</a:t>
            </a:r>
            <a:endParaRPr lang="en-US" altLang="zh-CN" dirty="0"/>
          </a:p>
          <a:p>
            <a:r>
              <a:rPr lang="en-US" altLang="zh-CN" dirty="0"/>
              <a:t>go</a:t>
            </a:r>
            <a:endParaRPr lang="en-US" altLang="zh-CN" dirty="0"/>
          </a:p>
          <a:p>
            <a:r>
              <a:rPr lang="en-US" altLang="zh-CN" dirty="0"/>
              <a:t>create trigger tri_del_xs on </a:t>
            </a:r>
            <a:r>
              <a:rPr lang="zh-CN" altLang="en-US" dirty="0"/>
              <a:t>学生</a:t>
            </a:r>
            <a:r>
              <a:rPr lang="en-US" altLang="zh-CN" dirty="0"/>
              <a:t>for delete</a:t>
            </a:r>
            <a:endParaRPr lang="en-US" altLang="zh-CN" dirty="0"/>
          </a:p>
          <a:p>
            <a:r>
              <a:rPr lang="en-US" altLang="zh-CN" dirty="0"/>
              <a:t>as</a:t>
            </a:r>
            <a:endParaRPr lang="en-US" altLang="zh-CN" dirty="0"/>
          </a:p>
          <a:p>
            <a:r>
              <a:rPr lang="en-US" altLang="zh-CN" dirty="0"/>
              <a:t>declare @xh char(12),@xh_count int</a:t>
            </a:r>
            <a:endParaRPr lang="en-US" altLang="zh-CN" dirty="0"/>
          </a:p>
          <a:p>
            <a:r>
              <a:rPr lang="en-US" altLang="zh-CN" dirty="0"/>
              <a:t>select @xh=</a:t>
            </a:r>
            <a:r>
              <a:rPr lang="zh-CN" altLang="en-US" dirty="0"/>
              <a:t>学号 </a:t>
            </a:r>
            <a:r>
              <a:rPr lang="en-US" altLang="zh-CN" dirty="0"/>
              <a:t>from deleted</a:t>
            </a:r>
            <a:endParaRPr lang="en-US" altLang="zh-CN" dirty="0"/>
          </a:p>
          <a:p>
            <a:r>
              <a:rPr lang="en-US" altLang="zh-CN" dirty="0"/>
              <a:t>select @xh_count=count(*) from </a:t>
            </a:r>
            <a:r>
              <a:rPr lang="zh-CN" altLang="en-US" dirty="0"/>
              <a:t>课程注册</a:t>
            </a:r>
            <a:r>
              <a:rPr lang="en-US" altLang="zh-CN" dirty="0"/>
              <a:t>where </a:t>
            </a:r>
            <a:r>
              <a:rPr lang="zh-CN" altLang="en-US" dirty="0"/>
              <a:t>学号</a:t>
            </a:r>
            <a:r>
              <a:rPr lang="en-US" altLang="zh-CN" dirty="0"/>
              <a:t>=@xh</a:t>
            </a:r>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内容占位符 2"/>
          <p:cNvSpPr>
            <a:spLocks noGrp="1"/>
          </p:cNvSpPr>
          <p:nvPr>
            <p:ph idx="1"/>
          </p:nvPr>
        </p:nvSpPr>
        <p:spPr>
          <a:xfrm>
            <a:off x="457200" y="857250"/>
            <a:ext cx="8229600" cy="5791200"/>
          </a:xfrm>
          <a:ln/>
        </p:spPr>
        <p:txBody>
          <a:bodyPr vert="horz" wrap="square" lIns="91440" tIns="45720" rIns="91440" bIns="45720" anchor="t"/>
          <a:p>
            <a:r>
              <a:rPr lang="en-US" altLang="zh-CN" dirty="0"/>
              <a:t>if(@xh_count&lt;&gt;0)</a:t>
            </a:r>
            <a:endParaRPr lang="en-US" altLang="zh-CN" dirty="0"/>
          </a:p>
          <a:p>
            <a:r>
              <a:rPr lang="en-US" altLang="zh-CN" dirty="0"/>
              <a:t>begin</a:t>
            </a:r>
            <a:endParaRPr lang="en-US" altLang="zh-CN" dirty="0"/>
          </a:p>
          <a:p>
            <a:r>
              <a:rPr lang="en-US" altLang="zh-CN" dirty="0"/>
              <a:t>print '</a:t>
            </a:r>
            <a:r>
              <a:rPr lang="zh-CN" altLang="en-US" dirty="0"/>
              <a:t>该生已选课，不能删除</a:t>
            </a:r>
            <a:r>
              <a:rPr lang="en-US" altLang="zh-CN" dirty="0"/>
              <a:t>'</a:t>
            </a:r>
            <a:endParaRPr lang="en-US" altLang="zh-CN" dirty="0"/>
          </a:p>
          <a:p>
            <a:r>
              <a:rPr lang="en-US" altLang="zh-CN" dirty="0"/>
              <a:t>rollback transaction</a:t>
            </a:r>
            <a:endParaRPr lang="en-US" altLang="zh-CN" dirty="0"/>
          </a:p>
          <a:p>
            <a:r>
              <a:rPr lang="en-US" altLang="zh-CN" dirty="0"/>
              <a:t>end</a:t>
            </a:r>
            <a:endParaRPr lang="en-US" altLang="zh-CN" dirty="0"/>
          </a:p>
          <a:p>
            <a:r>
              <a:rPr lang="en-US" altLang="zh-CN" dirty="0"/>
              <a:t>else</a:t>
            </a:r>
            <a:endParaRPr lang="en-US" altLang="zh-CN" dirty="0"/>
          </a:p>
          <a:p>
            <a:r>
              <a:rPr lang="en-US" altLang="zh-CN" dirty="0"/>
              <a:t>begin</a:t>
            </a:r>
            <a:endParaRPr lang="en-US" altLang="zh-CN" dirty="0"/>
          </a:p>
          <a:p>
            <a:r>
              <a:rPr lang="en-US" altLang="zh-CN" dirty="0"/>
              <a:t>print '</a:t>
            </a:r>
            <a:r>
              <a:rPr lang="zh-CN" altLang="en-US" dirty="0"/>
              <a:t>成功删除</a:t>
            </a:r>
            <a:r>
              <a:rPr lang="en-US" altLang="zh-CN" dirty="0"/>
              <a:t>' </a:t>
            </a:r>
            <a:endParaRPr lang="en-US" altLang="zh-CN" dirty="0"/>
          </a:p>
          <a:p>
            <a:r>
              <a:rPr lang="en-US" altLang="zh-CN" dirty="0"/>
              <a:t>end</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1266" name="Rectangle 2"/>
          <p:cNvSpPr>
            <a:spLocks noGrp="1"/>
          </p:cNvSpPr>
          <p:nvPr>
            <p:ph type="title"/>
          </p:nvPr>
        </p:nvSpPr>
        <p:spPr>
          <a:ln/>
        </p:spPr>
        <p:txBody>
          <a:bodyPr vert="horz" wrap="square" lIns="91440" tIns="45720" rIns="91440" bIns="45720" anchor="ctr"/>
          <a:p>
            <a:pPr eaLnBrk="1" hangingPunct="1"/>
            <a:r>
              <a:rPr lang="en-US" altLang="zh-CN" sz="3600" dirty="0"/>
              <a:t>5.1.1 </a:t>
            </a:r>
            <a:r>
              <a:rPr lang="zh-CN" altLang="en-US" sz="3600" dirty="0"/>
              <a:t>实体完整性定义</a:t>
            </a:r>
            <a:endParaRPr lang="zh-CN" altLang="en-US" sz="3600" dirty="0"/>
          </a:p>
        </p:txBody>
      </p:sp>
      <p:sp>
        <p:nvSpPr>
          <p:cNvPr id="11267" name="Rectangle 3"/>
          <p:cNvSpPr>
            <a:spLocks noGrp="1"/>
          </p:cNvSpPr>
          <p:nvPr>
            <p:ph type="body"/>
          </p:nvPr>
        </p:nvSpPr>
        <p:spPr>
          <a:xfrm>
            <a:off x="457200" y="1098550"/>
            <a:ext cx="8229600" cy="5095875"/>
          </a:xfrm>
          <a:ln/>
        </p:spPr>
        <p:txBody>
          <a:bodyPr vert="horz" wrap="square" lIns="91440" tIns="45720" rIns="91440" bIns="45720" anchor="t"/>
          <a:p>
            <a:pPr eaLnBrk="1" hangingPunct="1">
              <a:lnSpc>
                <a:spcPct val="140000"/>
              </a:lnSpc>
            </a:pPr>
            <a:r>
              <a:rPr lang="zh-CN" altLang="en-US" dirty="0"/>
              <a:t>关系模型的实体完整性</a:t>
            </a:r>
            <a:endParaRPr lang="zh-CN" altLang="en-US" dirty="0"/>
          </a:p>
          <a:p>
            <a:pPr lvl="1" eaLnBrk="1" hangingPunct="1">
              <a:lnSpc>
                <a:spcPct val="140000"/>
              </a:lnSpc>
            </a:pPr>
            <a:r>
              <a:rPr lang="en-US" altLang="zh-CN" dirty="0"/>
              <a:t>CREATE  TABLE</a:t>
            </a:r>
            <a:r>
              <a:rPr lang="zh-CN" altLang="en-US" dirty="0"/>
              <a:t>中用</a:t>
            </a:r>
            <a:r>
              <a:rPr lang="en-US" altLang="zh-CN" dirty="0"/>
              <a:t>PRIMARY KEY</a:t>
            </a:r>
            <a:r>
              <a:rPr lang="zh-CN" altLang="en-US" dirty="0"/>
              <a:t>定义</a:t>
            </a:r>
            <a:endParaRPr lang="zh-CN" altLang="en-US" dirty="0"/>
          </a:p>
          <a:p>
            <a:pPr eaLnBrk="1" hangingPunct="1">
              <a:lnSpc>
                <a:spcPct val="140000"/>
              </a:lnSpc>
            </a:pPr>
            <a:r>
              <a:rPr lang="zh-CN" altLang="en-US" dirty="0"/>
              <a:t>单属性构成的码有两种说明方法 </a:t>
            </a:r>
            <a:endParaRPr lang="zh-CN" altLang="en-US" dirty="0"/>
          </a:p>
          <a:p>
            <a:pPr lvl="1" eaLnBrk="1" hangingPunct="1">
              <a:lnSpc>
                <a:spcPct val="140000"/>
              </a:lnSpc>
            </a:pPr>
            <a:r>
              <a:rPr lang="zh-CN" altLang="en-US" dirty="0"/>
              <a:t>定义为列级约束条件</a:t>
            </a:r>
            <a:endParaRPr lang="zh-CN" altLang="en-US" dirty="0"/>
          </a:p>
          <a:p>
            <a:pPr lvl="1" eaLnBrk="1" hangingPunct="1">
              <a:lnSpc>
                <a:spcPct val="140000"/>
              </a:lnSpc>
            </a:pPr>
            <a:r>
              <a:rPr lang="zh-CN" altLang="en-US" dirty="0"/>
              <a:t>定义为表级约束条件</a:t>
            </a:r>
            <a:endParaRPr lang="zh-CN" altLang="en-US" dirty="0"/>
          </a:p>
          <a:p>
            <a:pPr eaLnBrk="1" hangingPunct="1">
              <a:lnSpc>
                <a:spcPct val="140000"/>
              </a:lnSpc>
            </a:pPr>
            <a:r>
              <a:rPr lang="zh-CN" altLang="en-US" dirty="0"/>
              <a:t>对多个属性构成的码只有一种说明方法</a:t>
            </a:r>
            <a:endParaRPr lang="zh-CN" altLang="en-US" dirty="0"/>
          </a:p>
          <a:p>
            <a:pPr lvl="1" eaLnBrk="1" hangingPunct="1">
              <a:lnSpc>
                <a:spcPct val="140000"/>
              </a:lnSpc>
            </a:pPr>
            <a:r>
              <a:rPr lang="zh-CN" altLang="en-US" dirty="0"/>
              <a:t>定义为表级约束条件 </a:t>
            </a:r>
            <a:endParaRPr lang="zh-CN" altLang="en-US"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13471</Words>
  <Application>WPS 演示</Application>
  <PresentationFormat>全屏显示(4:3)</PresentationFormat>
  <Paragraphs>793</Paragraphs>
  <Slides>81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81</vt:i4>
      </vt:variant>
    </vt:vector>
  </HeadingPairs>
  <TitlesOfParts>
    <vt:vector size="94" baseType="lpstr">
      <vt:lpstr>Arial</vt:lpstr>
      <vt:lpstr>宋体</vt:lpstr>
      <vt:lpstr>Wingdings</vt:lpstr>
      <vt:lpstr>Calibri</vt:lpstr>
      <vt:lpstr>黑体</vt:lpstr>
      <vt:lpstr>Times New Roman</vt:lpstr>
      <vt:lpstr>Adobe 宋体 Std L</vt:lpstr>
      <vt:lpstr>楷体_GB2312</vt:lpstr>
      <vt:lpstr>新宋体</vt:lpstr>
      <vt:lpstr>华文琥珀</vt:lpstr>
      <vt:lpstr>微软雅黑</vt:lpstr>
      <vt:lpstr>Arial Unicode MS</vt:lpstr>
      <vt:lpstr>数据库系统概论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guixiang</dc:creator>
  <cp:lastModifiedBy>win</cp:lastModifiedBy>
  <cp:revision>103</cp:revision>
  <dcterms:created xsi:type="dcterms:W3CDTF">2014-10-23T05:39:10Z</dcterms:created>
  <dcterms:modified xsi:type="dcterms:W3CDTF">2019-02-23T14:10:50Z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