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1"/>
  </p:notesMasterIdLst>
  <p:sldIdLst>
    <p:sldId id="258" r:id="rId3"/>
    <p:sldId id="677" r:id="rId4"/>
    <p:sldId id="678" r:id="rId5"/>
    <p:sldId id="676" r:id="rId6"/>
    <p:sldId id="675" r:id="rId7"/>
    <p:sldId id="674" r:id="rId8"/>
    <p:sldId id="673" r:id="rId9"/>
    <p:sldId id="679" r:id="rId10"/>
    <p:sldId id="671" r:id="rId11"/>
    <p:sldId id="670" r:id="rId12"/>
    <p:sldId id="669" r:id="rId13"/>
    <p:sldId id="668" r:id="rId14"/>
    <p:sldId id="667" r:id="rId15"/>
    <p:sldId id="666" r:id="rId16"/>
    <p:sldId id="665" r:id="rId17"/>
    <p:sldId id="664" r:id="rId18"/>
    <p:sldId id="663" r:id="rId19"/>
    <p:sldId id="662" r:id="rId20"/>
    <p:sldId id="661" r:id="rId21"/>
    <p:sldId id="660" r:id="rId22"/>
    <p:sldId id="659" r:id="rId23"/>
    <p:sldId id="849" r:id="rId24"/>
    <p:sldId id="680" r:id="rId25"/>
    <p:sldId id="658" r:id="rId26"/>
    <p:sldId id="821" r:id="rId27"/>
    <p:sldId id="822" r:id="rId28"/>
    <p:sldId id="823" r:id="rId29"/>
    <p:sldId id="681" r:id="rId30"/>
    <p:sldId id="653" r:id="rId31"/>
    <p:sldId id="652" r:id="rId32"/>
    <p:sldId id="824" r:id="rId33"/>
    <p:sldId id="825" r:id="rId34"/>
    <p:sldId id="826" r:id="rId35"/>
    <p:sldId id="827" r:id="rId36"/>
    <p:sldId id="843" r:id="rId37"/>
    <p:sldId id="682" r:id="rId38"/>
    <p:sldId id="645" r:id="rId39"/>
    <p:sldId id="644" r:id="rId40"/>
    <p:sldId id="643" r:id="rId41"/>
    <p:sldId id="642" r:id="rId42"/>
    <p:sldId id="641" r:id="rId43"/>
    <p:sldId id="640" r:id="rId44"/>
    <p:sldId id="638" r:id="rId45"/>
    <p:sldId id="828" r:id="rId46"/>
    <p:sldId id="829" r:id="rId47"/>
    <p:sldId id="830" r:id="rId48"/>
    <p:sldId id="683" r:id="rId49"/>
    <p:sldId id="633" r:id="rId50"/>
    <p:sldId id="632" r:id="rId51"/>
    <p:sldId id="631" r:id="rId52"/>
    <p:sldId id="630" r:id="rId53"/>
    <p:sldId id="629" r:id="rId54"/>
    <p:sldId id="628" r:id="rId55"/>
    <p:sldId id="848" r:id="rId56"/>
    <p:sldId id="626" r:id="rId57"/>
    <p:sldId id="684" r:id="rId58"/>
    <p:sldId id="685" r:id="rId59"/>
    <p:sldId id="623" r:id="rId60"/>
    <p:sldId id="622" r:id="rId61"/>
    <p:sldId id="621" r:id="rId62"/>
    <p:sldId id="708" r:id="rId63"/>
    <p:sldId id="619" r:id="rId64"/>
    <p:sldId id="709" r:id="rId65"/>
    <p:sldId id="617" r:id="rId66"/>
    <p:sldId id="831" r:id="rId67"/>
    <p:sldId id="832" r:id="rId68"/>
    <p:sldId id="833" r:id="rId69"/>
    <p:sldId id="852" r:id="rId70"/>
    <p:sldId id="834" r:id="rId71"/>
    <p:sldId id="688" r:id="rId72"/>
    <p:sldId id="844" r:id="rId73"/>
    <p:sldId id="611" r:id="rId74"/>
    <p:sldId id="610" r:id="rId75"/>
    <p:sldId id="835" r:id="rId76"/>
    <p:sldId id="836" r:id="rId77"/>
    <p:sldId id="860" r:id="rId78"/>
    <p:sldId id="861" r:id="rId79"/>
    <p:sldId id="862" r:id="rId80"/>
    <p:sldId id="863" r:id="rId81"/>
    <p:sldId id="864" r:id="rId82"/>
    <p:sldId id="865" r:id="rId83"/>
    <p:sldId id="866" r:id="rId84"/>
    <p:sldId id="867" r:id="rId85"/>
    <p:sldId id="868" r:id="rId86"/>
    <p:sldId id="871" r:id="rId87"/>
    <p:sldId id="872" r:id="rId88"/>
    <p:sldId id="873" r:id="rId89"/>
    <p:sldId id="874" r:id="rId90"/>
    <p:sldId id="875" r:id="rId91"/>
    <p:sldId id="876" r:id="rId92"/>
    <p:sldId id="877" r:id="rId93"/>
    <p:sldId id="878" r:id="rId94"/>
    <p:sldId id="880" r:id="rId95"/>
    <p:sldId id="881" r:id="rId96"/>
    <p:sldId id="882" r:id="rId97"/>
    <p:sldId id="886" r:id="rId98"/>
    <p:sldId id="887" r:id="rId99"/>
    <p:sldId id="888" r:id="rId100"/>
    <p:sldId id="845" r:id="rId101"/>
    <p:sldId id="909" r:id="rId102"/>
    <p:sldId id="889" r:id="rId103"/>
    <p:sldId id="890" r:id="rId104"/>
    <p:sldId id="891" r:id="rId105"/>
    <p:sldId id="892" r:id="rId106"/>
    <p:sldId id="893" r:id="rId107"/>
    <p:sldId id="894" r:id="rId108"/>
    <p:sldId id="895" r:id="rId109"/>
    <p:sldId id="896" r:id="rId110"/>
    <p:sldId id="897" r:id="rId111"/>
    <p:sldId id="898" r:id="rId112"/>
    <p:sldId id="899" r:id="rId113"/>
    <p:sldId id="900" r:id="rId114"/>
    <p:sldId id="901" r:id="rId115"/>
    <p:sldId id="902" r:id="rId116"/>
    <p:sldId id="903" r:id="rId117"/>
    <p:sldId id="904" r:id="rId118"/>
    <p:sldId id="905" r:id="rId119"/>
    <p:sldId id="906" r:id="rId120"/>
    <p:sldId id="907" r:id="rId121"/>
    <p:sldId id="908" r:id="rId122"/>
    <p:sldId id="601" r:id="rId123"/>
    <p:sldId id="689" r:id="rId124"/>
    <p:sldId id="595" r:id="rId125"/>
    <p:sldId id="690" r:id="rId126"/>
    <p:sldId id="593" r:id="rId127"/>
    <p:sldId id="592" r:id="rId128"/>
    <p:sldId id="691" r:id="rId129"/>
    <p:sldId id="838" r:id="rId130"/>
    <p:sldId id="851" r:id="rId132"/>
    <p:sldId id="585" r:id="rId133"/>
    <p:sldId id="584" r:id="rId134"/>
    <p:sldId id="858" r:id="rId135"/>
    <p:sldId id="583" r:id="rId136"/>
    <p:sldId id="582" r:id="rId137"/>
    <p:sldId id="581" r:id="rId138"/>
    <p:sldId id="856" r:id="rId139"/>
    <p:sldId id="580" r:id="rId140"/>
    <p:sldId id="692" r:id="rId141"/>
    <p:sldId id="578" r:id="rId142"/>
    <p:sldId id="577" r:id="rId143"/>
    <p:sldId id="576" r:id="rId144"/>
    <p:sldId id="575" r:id="rId145"/>
    <p:sldId id="574" r:id="rId146"/>
    <p:sldId id="839" r:id="rId147"/>
    <p:sldId id="859" r:id="rId148"/>
    <p:sldId id="840" r:id="rId149"/>
    <p:sldId id="570" r:id="rId150"/>
    <p:sldId id="569" r:id="rId151"/>
    <p:sldId id="693" r:id="rId152"/>
    <p:sldId id="568" r:id="rId153"/>
    <p:sldId id="566" r:id="rId154"/>
    <p:sldId id="565" r:id="rId155"/>
    <p:sldId id="841" r:id="rId156"/>
    <p:sldId id="842" r:id="rId157"/>
    <p:sldId id="561" r:id="rId158"/>
    <p:sldId id="560" r:id="rId159"/>
    <p:sldId id="559" r:id="rId160"/>
    <p:sldId id="558" r:id="rId161"/>
    <p:sldId id="557" r:id="rId162"/>
    <p:sldId id="556" r:id="rId163"/>
    <p:sldId id="555" r:id="rId164"/>
    <p:sldId id="554" r:id="rId165"/>
    <p:sldId id="553" r:id="rId166"/>
    <p:sldId id="552" r:id="rId167"/>
    <p:sldId id="551" r:id="rId168"/>
    <p:sldId id="550" r:id="rId169"/>
    <p:sldId id="549" r:id="rId170"/>
    <p:sldId id="548" r:id="rId171"/>
    <p:sldId id="547" r:id="rId172"/>
    <p:sldId id="546" r:id="rId173"/>
    <p:sldId id="545" r:id="rId174"/>
    <p:sldId id="544" r:id="rId175"/>
    <p:sldId id="696" r:id="rId176"/>
    <p:sldId id="532" r:id="rId17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varScale="1">
        <p:scale>
          <a:sx n="108" d="100"/>
          <a:sy n="108" d="100"/>
        </p:scale>
        <p:origin x="-1680" y="-84"/>
      </p:cViewPr>
      <p:guideLst>
        <p:guide orient="horz" pos="2160"/>
        <p:guide pos="2880"/>
      </p:guideLst>
    </p:cSldViewPr>
  </p:slideViewPr>
  <p:notesTextViewPr>
    <p:cViewPr>
      <p:scale>
        <a:sx n="100" d="100"/>
        <a:sy n="100" d="100"/>
      </p:scale>
      <p:origin x="0" y="0"/>
    </p:cViewPr>
  </p:notesTextViewPr>
  <p:sorterViewPr showFormatting="0">
    <p:cViewPr>
      <p:scale>
        <a:sx n="100" d="100"/>
        <a:sy n="100" d="100"/>
      </p:scale>
      <p:origin x="0" y="3780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0" Type="http://schemas.openxmlformats.org/officeDocument/2006/relationships/tableStyles" Target="tableStyles.xml"/><Relationship Id="rId18" Type="http://schemas.openxmlformats.org/officeDocument/2006/relationships/slide" Target="slides/slide16.xml"/><Relationship Id="rId179" Type="http://schemas.openxmlformats.org/officeDocument/2006/relationships/viewProps" Target="viewProps.xml"/><Relationship Id="rId178" Type="http://schemas.openxmlformats.org/officeDocument/2006/relationships/presProps" Target="presProps.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notesMaster" Target="notesMasters/notesMaster1.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3025" y="0"/>
            <a:ext cx="2971800" cy="457200"/>
          </a:xfrm>
          <a:prstGeom prst="rect">
            <a:avLst/>
          </a:prstGeom>
          <a:noFill/>
          <a:ln w="9525">
            <a:noFill/>
            <a:miter lim="800000"/>
          </a:ln>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p:cNvSpPr>
          <p:nvPr>
            <p:ph type="sldImg"/>
          </p:nvPr>
        </p:nvSpPr>
        <p:spPr>
          <a:xfrm>
            <a:off x="1141413" y="685800"/>
            <a:ext cx="4572000" cy="3427413"/>
          </a:xfrm>
          <a:prstGeom prst="rect">
            <a:avLst/>
          </a:prstGeom>
          <a:noFill/>
          <a:ln w="9525">
            <a:noFill/>
          </a:ln>
        </p:spPr>
      </p:sp>
      <p:sp>
        <p:nvSpPr>
          <p:cNvPr id="2053" name="Rectangle 5"/>
          <p:cNvSpPr>
            <a:spLocks noGrp="1" noChangeArrowheads="1"/>
          </p:cNvSpPr>
          <p:nvPr>
            <p:ph type="body" sz="quarter" idx="3"/>
          </p:nvPr>
        </p:nvSpPr>
        <p:spPr bwMode="auto">
          <a:xfrm>
            <a:off x="684213" y="4343400"/>
            <a:ext cx="5486400" cy="4113213"/>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3625"/>
            <a:ext cx="2970213" cy="458788"/>
          </a:xfrm>
          <a:prstGeom prst="rect">
            <a:avLst/>
          </a:prstGeom>
          <a:noFill/>
          <a:ln w="9525">
            <a:noFill/>
            <a:miter lim="800000"/>
          </a:ln>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3025" y="8683625"/>
            <a:ext cx="2971800" cy="458788"/>
          </a:xfrm>
          <a:prstGeom prst="rect">
            <a:avLst/>
          </a:prstGeom>
          <a:noFill/>
          <a:ln w="9525">
            <a:noFill/>
            <a:miter lim="800000"/>
          </a:ln>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幻灯片图像占位符 1"/>
          <p:cNvSpPr>
            <a:spLocks noGrp="1" noRot="1" noChangeAspect="1" noTextEdit="1"/>
          </p:cNvSpPr>
          <p:nvPr>
            <p:ph type="sldImg"/>
          </p:nvPr>
        </p:nvSpPr>
        <p:spPr>
          <a:xfrm>
            <a:off x="1143000" y="685800"/>
            <a:ext cx="4568825" cy="3427413"/>
          </a:xfrm>
          <a:ln/>
        </p:spPr>
      </p:sp>
      <p:sp>
        <p:nvSpPr>
          <p:cNvPr id="134146" name="备注占位符 2"/>
          <p:cNvSpPr>
            <a:spLocks noGrp="1"/>
          </p:cNvSpPr>
          <p:nvPr>
            <p:ph type="body"/>
          </p:nvPr>
        </p:nvSpPr>
        <p:spPr>
          <a:ln/>
        </p:spPr>
        <p:txBody>
          <a:bodyPr wrap="square" lIns="91440" tIns="45720" rIns="91440" bIns="45720" anchor="ctr"/>
          <a:p>
            <a:pPr lvl="0"/>
            <a:endParaRPr lang="zh-CN" altLang="en-US" dirty="0"/>
          </a:p>
        </p:txBody>
      </p:sp>
      <p:sp>
        <p:nvSpPr>
          <p:cNvPr id="134147" name="灯片编号占位符 3"/>
          <p:cNvSpPr txBox="1">
            <a:spLocks noGrp="1"/>
          </p:cNvSpPr>
          <p:nvPr>
            <p:ph type="sldNum" sz="quarter"/>
          </p:nvPr>
        </p:nvSpPr>
        <p:spPr>
          <a:xfrm>
            <a:off x="3883025" y="8683625"/>
            <a:ext cx="2971800" cy="458788"/>
          </a:xfrm>
          <a:prstGeom prst="rect">
            <a:avLst/>
          </a:prstGeom>
          <a:noFill/>
          <a:ln w="9525">
            <a:noFill/>
          </a:ln>
        </p:spPr>
        <p:txBody>
          <a:bodyPr vert="horz"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幻灯片图像占位符 1"/>
          <p:cNvSpPr>
            <a:spLocks noGrp="1" noRot="1" noChangeAspect="1" noTextEdit="1"/>
          </p:cNvSpPr>
          <p:nvPr>
            <p:ph type="sldImg"/>
          </p:nvPr>
        </p:nvSpPr>
        <p:spPr>
          <a:xfrm>
            <a:off x="1143000" y="685800"/>
            <a:ext cx="4568825" cy="3427413"/>
          </a:xfrm>
          <a:ln/>
        </p:spPr>
      </p:sp>
      <p:sp>
        <p:nvSpPr>
          <p:cNvPr id="136194" name="备注占位符 2"/>
          <p:cNvSpPr>
            <a:spLocks noGrp="1"/>
          </p:cNvSpPr>
          <p:nvPr>
            <p:ph type="body"/>
          </p:nvPr>
        </p:nvSpPr>
        <p:spPr>
          <a:ln/>
        </p:spPr>
        <p:txBody>
          <a:bodyPr wrap="square" lIns="91440" tIns="45720" rIns="91440" bIns="45720" anchor="ctr"/>
          <a:p>
            <a:pPr lvl="0"/>
            <a:endParaRPr lang="zh-CN" altLang="en-US" dirty="0"/>
          </a:p>
        </p:txBody>
      </p:sp>
      <p:sp>
        <p:nvSpPr>
          <p:cNvPr id="136195" name="灯片编号占位符 3"/>
          <p:cNvSpPr txBox="1">
            <a:spLocks noGrp="1"/>
          </p:cNvSpPr>
          <p:nvPr>
            <p:ph type="sldNum" sz="quarter"/>
          </p:nvPr>
        </p:nvSpPr>
        <p:spPr>
          <a:xfrm>
            <a:off x="3883025" y="8683625"/>
            <a:ext cx="2971800" cy="458788"/>
          </a:xfrm>
          <a:prstGeom prst="rect">
            <a:avLst/>
          </a:prstGeom>
          <a:noFill/>
          <a:ln w="9525">
            <a:noFill/>
          </a:ln>
        </p:spPr>
        <p:txBody>
          <a:bodyPr vert="horz"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750"/>
            <a:ext cx="2057400" cy="62261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1750"/>
            <a:ext cx="6019800" cy="62261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2"/>
          <a:srcRect l="1405" t="12910" r="2878" b="10757"/>
          <a:stretch>
            <a:fillRect/>
          </a:stretch>
        </p:blipFill>
        <p:spPr>
          <a:xfrm>
            <a:off x="-14287" y="838200"/>
            <a:ext cx="9153525" cy="5784850"/>
          </a:xfrm>
          <a:prstGeom prst="rect">
            <a:avLst/>
          </a:prstGeom>
          <a:noFill/>
          <a:ln w="9525">
            <a:noFill/>
          </a:ln>
        </p:spPr>
      </p:pic>
      <p:pic>
        <p:nvPicPr>
          <p:cNvPr id="1027" name="Picture 3" descr="图片2"/>
          <p:cNvPicPr>
            <a:picLocks noChangeAspect="1"/>
          </p:cNvPicPr>
          <p:nvPr userDrawn="1"/>
        </p:nvPicPr>
        <p:blipFill>
          <a:blip r:embed="rId13"/>
          <a:stretch>
            <a:fillRect/>
          </a:stretch>
        </p:blipFill>
        <p:spPr>
          <a:xfrm>
            <a:off x="-14287" y="6453188"/>
            <a:ext cx="9158287" cy="398462"/>
          </a:xfrm>
          <a:prstGeom prst="rect">
            <a:avLst/>
          </a:prstGeom>
          <a:noFill/>
          <a:ln w="9525">
            <a:noFill/>
          </a:ln>
        </p:spPr>
      </p:pic>
      <p:pic>
        <p:nvPicPr>
          <p:cNvPr id="1028" name="Picture 4" descr="图片2"/>
          <p:cNvPicPr>
            <a:picLocks noChangeAspect="1"/>
          </p:cNvPicPr>
          <p:nvPr userDrawn="1"/>
        </p:nvPicPr>
        <p:blipFill>
          <a:blip r:embed="rId13"/>
          <a:stretch>
            <a:fillRect/>
          </a:stretch>
        </p:blipFill>
        <p:spPr>
          <a:xfrm>
            <a:off x="-14287" y="-20637"/>
            <a:ext cx="9158287" cy="858837"/>
          </a:xfrm>
          <a:prstGeom prst="rect">
            <a:avLst/>
          </a:prstGeom>
          <a:noFill/>
          <a:ln w="9525">
            <a:noFill/>
          </a:ln>
        </p:spPr>
      </p:pic>
      <p:sp>
        <p:nvSpPr>
          <p:cNvPr id="1029" name="Rectangle 2"/>
          <p:cNvSpPr>
            <a:spLocks noGrp="1"/>
          </p:cNvSpPr>
          <p:nvPr>
            <p:ph type="title"/>
          </p:nvPr>
        </p:nvSpPr>
        <p:spPr>
          <a:xfrm>
            <a:off x="457200" y="-31750"/>
            <a:ext cx="8229600" cy="1130300"/>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p:nvPr>
        </p:nvSpPr>
        <p:spPr>
          <a:xfrm>
            <a:off x="395288" y="971550"/>
            <a:ext cx="8229600" cy="47879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Text Box 7"/>
          <p:cNvSpPr txBox="1"/>
          <p:nvPr userDrawn="1"/>
        </p:nvSpPr>
        <p:spPr>
          <a:xfrm>
            <a:off x="5510213" y="6454775"/>
            <a:ext cx="4103687" cy="334963"/>
          </a:xfrm>
          <a:prstGeom prst="rect">
            <a:avLst/>
          </a:prstGeom>
          <a:noFill/>
          <a:ln w="9525">
            <a:noFill/>
          </a:ln>
        </p:spPr>
        <p:txBody>
          <a:bodyPr anchor="t">
            <a:spAutoFit/>
          </a:bodyPr>
          <a:p>
            <a:pPr lvl="0" indent="0"/>
            <a:endParaRPr lang="en-US" altLang="zh-CN" sz="1600" b="1" dirty="0">
              <a:solidFill>
                <a:schemeClr val="bg1"/>
              </a:solidFill>
              <a:latin typeface="Arial" panose="020B0604020202020204" pitchFamily="34" charset="0"/>
              <a:ea typeface="宋体" panose="02010600030101010101" pitchFamily="2" charset="-122"/>
            </a:endParaRPr>
          </a:p>
        </p:txBody>
      </p:sp>
      <p:sp>
        <p:nvSpPr>
          <p:cNvPr id="1032" name="Text Box 10"/>
          <p:cNvSpPr txBox="1"/>
          <p:nvPr userDrawn="1"/>
        </p:nvSpPr>
        <p:spPr>
          <a:xfrm>
            <a:off x="5465763" y="6516688"/>
            <a:ext cx="4103687" cy="334962"/>
          </a:xfrm>
          <a:prstGeom prst="rect">
            <a:avLst/>
          </a:prstGeom>
          <a:noFill/>
          <a:ln w="9525">
            <a:noFill/>
          </a:ln>
        </p:spPr>
        <p:txBody>
          <a:bodyPr anchor="t">
            <a:spAutoFit/>
          </a:bodyPr>
          <a:p>
            <a:pPr lvl="0" indent="0"/>
            <a:r>
              <a:rPr lang="en-US" altLang="zh-CN" sz="1600" b="1" dirty="0">
                <a:solidFill>
                  <a:schemeClr val="bg1"/>
                </a:solidFill>
                <a:latin typeface="Arial" panose="020B0604020202020204" pitchFamily="34" charset="0"/>
                <a:ea typeface="宋体" panose="02010600030101010101" pitchFamily="2" charset="-122"/>
              </a:rPr>
              <a:t>An Introduction to Database System</a:t>
            </a:r>
            <a:endParaRPr lang="en-US" altLang="zh-CN" sz="1600" b="1" dirty="0">
              <a:solidFill>
                <a:schemeClr val="bg1"/>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SzPct val="87000"/>
        <a:buFont typeface="Wingdings" panose="05000000000000000000" pitchFamily="2" charset="2"/>
        <a:buChar char="l"/>
        <a:defRPr sz="2200" b="1">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oleObject" Target="../embeddings/oleObject1.bin"/></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2.bin"/></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3.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ctrTitle"/>
          </p:nvPr>
        </p:nvSpPr>
        <p:spPr>
          <a:xfrm>
            <a:off x="685800" y="2130425"/>
            <a:ext cx="7772400" cy="1470025"/>
          </a:xfrm>
          <a:ln/>
        </p:spPr>
        <p:txBody>
          <a:bodyPr vert="horz" wrap="square" lIns="91440" tIns="45720" rIns="91440" bIns="45720" anchor="ctr"/>
          <a:lstStyle>
            <a:lvl1pPr lvl="0">
              <a:defRPr/>
            </a:lvl1pPr>
          </a:lstStyle>
          <a:p>
            <a:pPr lvl="0"/>
            <a:endParaRPr lang="zh-CN" altLang="zh-CN" dirty="0"/>
          </a:p>
        </p:txBody>
      </p:sp>
      <p:sp>
        <p:nvSpPr>
          <p:cNvPr id="3074" name="副标题 2"/>
          <p:cNvSpPr>
            <a:spLocks noGrp="1"/>
          </p:cNvSpPr>
          <p:nvPr>
            <p:ph type="subTitle"/>
          </p:nvPr>
        </p:nvSpPr>
        <p:spPr>
          <a:xfrm>
            <a:off x="1371600" y="3886200"/>
            <a:ext cx="6400800" cy="1752600"/>
          </a:xfrm>
          <a:ln/>
        </p:spPr>
        <p:txBody>
          <a:bodyPr vert="horz" wrap="square" lIns="91440" tIns="45720" rIns="91440" bIns="45720" anchor="t"/>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marL="0" lvl="0" indent="0" algn="ctr">
              <a:buNone/>
            </a:pPr>
            <a:endParaRPr lang="zh-CN" altLang="zh-CN" dirty="0"/>
          </a:p>
        </p:txBody>
      </p:sp>
      <p:pic>
        <p:nvPicPr>
          <p:cNvPr id="3075"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3076" name="Rectangle 4"/>
          <p:cNvSpPr/>
          <p:nvPr/>
        </p:nvSpPr>
        <p:spPr>
          <a:xfrm>
            <a:off x="323850" y="1125538"/>
            <a:ext cx="8208963" cy="3455987"/>
          </a:xfrm>
          <a:prstGeom prst="rect">
            <a:avLst/>
          </a:prstGeom>
          <a:noFill/>
          <a:ln w="9525">
            <a:noFill/>
          </a:ln>
        </p:spPr>
        <p:txBody>
          <a:bodyPr tIns="864000" anchor="ctr"/>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An Introduction to Database System</a:t>
            </a: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rPr>
              <a:t>第八章  数据库编程</a:t>
            </a:r>
            <a:endPar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br>
              <a:rPr lang="zh-CN" altLang="en-US" sz="6000" dirty="0">
                <a:latin typeface="黑体" panose="02010609060101010101" pitchFamily="49" charset="-122"/>
                <a:ea typeface="黑体" panose="02010609060101010101" pitchFamily="49" charset="-122"/>
                <a:sym typeface="宋体" panose="02010600030101010101" pitchFamily="2" charset="-122"/>
              </a:rPr>
            </a:b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xfrm>
            <a:off x="-30162" y="-30162"/>
            <a:ext cx="9355137" cy="1130300"/>
          </a:xfrm>
          <a:ln/>
        </p:spPr>
        <p:txBody>
          <a:bodyPr vert="horz" wrap="square" lIns="91440" tIns="45720" rIns="91440" bIns="45720" anchor="ctr"/>
          <a:p>
            <a:r>
              <a:rPr lang="zh-CN" altLang="en-US" dirty="0"/>
              <a:t>嵌入式</a:t>
            </a:r>
            <a:r>
              <a:rPr lang="en-US" altLang="zh-CN" dirty="0"/>
              <a:t>SQL</a:t>
            </a:r>
            <a:r>
              <a:rPr lang="zh-CN" altLang="en-US" dirty="0"/>
              <a:t>语句与主语言之间的通信（续） </a:t>
            </a:r>
            <a:endParaRPr lang="zh-CN" altLang="en-US" dirty="0"/>
          </a:p>
        </p:txBody>
      </p:sp>
      <p:sp>
        <p:nvSpPr>
          <p:cNvPr id="12290" name="内容占位符 2"/>
          <p:cNvSpPr>
            <a:spLocks noGrp="1"/>
          </p:cNvSpPr>
          <p:nvPr>
            <p:ph idx="4294967295"/>
          </p:nvPr>
        </p:nvSpPr>
        <p:spPr>
          <a:xfrm>
            <a:off x="395288" y="1100138"/>
            <a:ext cx="8229600" cy="4659312"/>
          </a:xfrm>
          <a:ln/>
        </p:spPr>
        <p:txBody>
          <a:bodyPr vert="horz" wrap="square" lIns="91440" tIns="45720" rIns="91440" bIns="45720" anchor="t"/>
          <a:p>
            <a:pPr>
              <a:lnSpc>
                <a:spcPct val="120000"/>
              </a:lnSpc>
            </a:pPr>
            <a:r>
              <a:rPr lang="zh-CN" altLang="en-US" dirty="0"/>
              <a:t>数据库工作单元与源程序工作单元之间的通信</a:t>
            </a:r>
            <a:endParaRPr lang="zh-CN" altLang="en-US" dirty="0"/>
          </a:p>
          <a:p>
            <a:pPr lvl="1">
              <a:lnSpc>
                <a:spcPct val="120000"/>
              </a:lnSpc>
              <a:buNone/>
            </a:pPr>
            <a:r>
              <a:rPr lang="zh-CN" altLang="en-US" dirty="0"/>
              <a:t>（</a:t>
            </a:r>
            <a:r>
              <a:rPr lang="en-US" altLang="zh-CN" dirty="0"/>
              <a:t>1</a:t>
            </a:r>
            <a:r>
              <a:rPr lang="zh-CN" altLang="en-US" dirty="0"/>
              <a:t>）向主语言传递</a:t>
            </a:r>
            <a:r>
              <a:rPr lang="en-US" altLang="zh-CN" dirty="0"/>
              <a:t>SQL</a:t>
            </a:r>
            <a:r>
              <a:rPr lang="zh-CN" altLang="en-US" dirty="0"/>
              <a:t>语句的执行状态信息，使主语言能够据此控制程序流程，主要用</a:t>
            </a:r>
            <a:r>
              <a:rPr lang="en-US" altLang="zh-CN" dirty="0"/>
              <a:t>SQL</a:t>
            </a:r>
            <a:r>
              <a:rPr lang="zh-CN" altLang="en-US" dirty="0"/>
              <a:t>通信区实现</a:t>
            </a:r>
            <a:endParaRPr lang="zh-CN" altLang="en-US" dirty="0"/>
          </a:p>
          <a:p>
            <a:pPr lvl="1">
              <a:lnSpc>
                <a:spcPct val="120000"/>
              </a:lnSpc>
              <a:buNone/>
            </a:pPr>
            <a:r>
              <a:rPr lang="zh-CN" altLang="en-US" dirty="0"/>
              <a:t>（</a:t>
            </a:r>
            <a:r>
              <a:rPr lang="en-US" altLang="zh-CN" dirty="0"/>
              <a:t>2</a:t>
            </a:r>
            <a:r>
              <a:rPr lang="zh-CN" altLang="en-US" dirty="0"/>
              <a:t>）主语言向</a:t>
            </a:r>
            <a:r>
              <a:rPr lang="en-US" altLang="zh-CN" dirty="0"/>
              <a:t>SQL</a:t>
            </a:r>
            <a:r>
              <a:rPr lang="zh-CN" altLang="en-US" dirty="0"/>
              <a:t>语句提供参数，主要用主变量实现</a:t>
            </a:r>
            <a:endParaRPr lang="en-US" altLang="zh-CN" dirty="0"/>
          </a:p>
          <a:p>
            <a:pPr lvl="1">
              <a:lnSpc>
                <a:spcPct val="120000"/>
              </a:lnSpc>
              <a:buNone/>
            </a:pPr>
            <a:r>
              <a:rPr lang="zh-CN" altLang="en-US" dirty="0"/>
              <a:t>（</a:t>
            </a:r>
            <a:r>
              <a:rPr lang="en-US" altLang="zh-CN" dirty="0"/>
              <a:t>3</a:t>
            </a:r>
            <a:r>
              <a:rPr lang="zh-CN" altLang="en-US" dirty="0"/>
              <a:t>）将</a:t>
            </a:r>
            <a:r>
              <a:rPr lang="en-US" altLang="zh-CN" dirty="0"/>
              <a:t>SQL</a:t>
            </a:r>
            <a:r>
              <a:rPr lang="zh-CN" altLang="en-US" dirty="0"/>
              <a:t>语句查询数据库的结果交主语言处理，主要用主变量和游标实现</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1"/>
          <p:cNvSpPr>
            <a:spLocks noGrp="1"/>
          </p:cNvSpPr>
          <p:nvPr>
            <p:ph type="title"/>
          </p:nvPr>
        </p:nvSpPr>
        <p:spPr>
          <a:ln/>
        </p:spPr>
        <p:txBody>
          <a:bodyPr vert="horz" wrap="square" lIns="91440" tIns="45720" rIns="91440" bIns="45720" anchor="ctr"/>
          <a:p>
            <a:r>
              <a:rPr lang="zh-CN" altLang="en-US" dirty="0"/>
              <a:t>函数（续）</a:t>
            </a:r>
            <a:endParaRPr lang="zh-CN" altLang="en-US" dirty="0"/>
          </a:p>
        </p:txBody>
      </p:sp>
      <p:sp>
        <p:nvSpPr>
          <p:cNvPr id="104450"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buNone/>
            </a:pPr>
            <a:r>
              <a:rPr lang="en-US" altLang="zh-CN" dirty="0"/>
              <a:t>1. </a:t>
            </a:r>
            <a:r>
              <a:rPr lang="zh-CN" altLang="en-US" dirty="0"/>
              <a:t>函数的定义语句格式</a:t>
            </a:r>
            <a:endParaRPr lang="en-US" altLang="zh-CN" dirty="0"/>
          </a:p>
          <a:p>
            <a:pPr marL="457200" lvl="1" indent="0">
              <a:lnSpc>
                <a:spcPct val="120000"/>
              </a:lnSpc>
              <a:buNone/>
            </a:pPr>
            <a:r>
              <a:rPr lang="en-US" altLang="zh-CN" dirty="0"/>
              <a:t>CREATE  FUNCTION </a:t>
            </a:r>
            <a:r>
              <a:rPr lang="zh-CN" altLang="en-US" dirty="0"/>
              <a:t>函数名 </a:t>
            </a:r>
            <a:r>
              <a:rPr lang="en-US" altLang="zh-CN" dirty="0"/>
              <a:t>([</a:t>
            </a:r>
            <a:r>
              <a:rPr lang="zh-CN" altLang="en-US" dirty="0"/>
              <a:t>参数</a:t>
            </a:r>
            <a:r>
              <a:rPr lang="en-US" altLang="zh-CN" dirty="0"/>
              <a:t>1,</a:t>
            </a:r>
            <a:r>
              <a:rPr lang="zh-CN" altLang="en-US" dirty="0"/>
              <a:t>参数</a:t>
            </a:r>
            <a:r>
              <a:rPr lang="en-US" altLang="zh-CN" dirty="0"/>
              <a:t>2,…]) RETURNS &lt;</a:t>
            </a:r>
            <a:r>
              <a:rPr lang="zh-CN" altLang="en-US" dirty="0"/>
              <a:t>类型</a:t>
            </a:r>
            <a:r>
              <a:rPr lang="en-US" altLang="zh-CN" dirty="0"/>
              <a:t>&gt;</a:t>
            </a:r>
            <a:r>
              <a:rPr lang="zh-CN" altLang="en-US" dirty="0"/>
              <a:t>  </a:t>
            </a:r>
            <a:r>
              <a:rPr lang="en-US" altLang="zh-CN" dirty="0"/>
              <a:t>AS &lt;</a:t>
            </a:r>
            <a:r>
              <a:rPr lang="zh-CN" altLang="en-US" dirty="0"/>
              <a:t>过程化</a:t>
            </a:r>
            <a:r>
              <a:rPr lang="en-US" altLang="zh-CN" dirty="0"/>
              <a:t>SQL</a:t>
            </a:r>
            <a:r>
              <a:rPr lang="zh-CN" altLang="en-US" dirty="0"/>
              <a:t>块</a:t>
            </a:r>
            <a:r>
              <a:rPr lang="en-US" altLang="zh-CN" dirty="0"/>
              <a:t>&gt;;</a:t>
            </a:r>
            <a:endParaRPr lang="zh-CN" altLang="en-US" dirty="0"/>
          </a:p>
          <a:p>
            <a:pPr>
              <a:lnSpc>
                <a:spcPct val="120000"/>
              </a:lnSpc>
              <a:buNone/>
            </a:pPr>
            <a:r>
              <a:rPr lang="en-US" altLang="zh-CN" dirty="0"/>
              <a:t>2. </a:t>
            </a:r>
            <a:r>
              <a:rPr lang="zh-CN" altLang="en-US" dirty="0"/>
              <a:t>函数的执行语句格式</a:t>
            </a:r>
            <a:endParaRPr lang="en-US" altLang="zh-CN" dirty="0"/>
          </a:p>
          <a:p>
            <a:pPr marL="457200" lvl="1" indent="0">
              <a:lnSpc>
                <a:spcPct val="120000"/>
              </a:lnSpc>
              <a:buNone/>
            </a:pPr>
            <a:r>
              <a:rPr lang="en-US" altLang="zh-CN" dirty="0"/>
              <a:t>SELECT </a:t>
            </a:r>
            <a:r>
              <a:rPr lang="zh-CN" altLang="en-US" dirty="0"/>
              <a:t>函数名 </a:t>
            </a:r>
            <a:r>
              <a:rPr lang="en-US" altLang="zh-CN" dirty="0"/>
              <a:t>([</a:t>
            </a:r>
            <a:r>
              <a:rPr lang="zh-CN" altLang="en-US" dirty="0"/>
              <a:t>参数</a:t>
            </a:r>
            <a:r>
              <a:rPr lang="en-US" altLang="zh-CN" dirty="0"/>
              <a:t>1,</a:t>
            </a:r>
            <a:r>
              <a:rPr lang="zh-CN" altLang="en-US" dirty="0"/>
              <a:t>参数</a:t>
            </a:r>
            <a:r>
              <a:rPr lang="en-US" altLang="zh-CN" dirty="0"/>
              <a:t>2,…]);</a:t>
            </a:r>
            <a:endParaRPr lang="zh-CN" altLang="en-US" dirty="0"/>
          </a:p>
          <a:p>
            <a:pPr>
              <a:lnSpc>
                <a:spcPct val="120000"/>
              </a:lnSpc>
              <a:buNone/>
            </a:pPr>
            <a:r>
              <a:rPr lang="en-US" altLang="zh-CN" dirty="0"/>
              <a:t>3. </a:t>
            </a:r>
            <a:r>
              <a:rPr lang="zh-CN" altLang="en-US" dirty="0"/>
              <a:t>修改函数</a:t>
            </a:r>
            <a:endParaRPr lang="en-US" altLang="zh-CN" dirty="0"/>
          </a:p>
          <a:p>
            <a:pPr marL="457200" lvl="1" indent="0">
              <a:lnSpc>
                <a:spcPct val="120000"/>
              </a:lnSpc>
            </a:pPr>
            <a:r>
              <a:rPr lang="zh-CN" altLang="en-US" dirty="0"/>
              <a:t>重命名</a:t>
            </a:r>
            <a:endParaRPr lang="en-US" altLang="zh-CN" dirty="0"/>
          </a:p>
          <a:p>
            <a:pPr marL="914400" lvl="2" indent="0">
              <a:lnSpc>
                <a:spcPct val="120000"/>
              </a:lnSpc>
              <a:buFont typeface="Arial" panose="020B0604020202020204" pitchFamily="34" charset="0"/>
              <a:buNone/>
            </a:pPr>
            <a:r>
              <a:rPr lang="en-US" altLang="zh-CN" dirty="0"/>
              <a:t>ALTER FUNCTION </a:t>
            </a:r>
            <a:r>
              <a:rPr lang="zh-CN" altLang="en-US" dirty="0"/>
              <a:t>过程名</a:t>
            </a:r>
            <a:r>
              <a:rPr lang="en-US" altLang="zh-CN" dirty="0"/>
              <a:t>1 RENAME TO </a:t>
            </a:r>
            <a:r>
              <a:rPr lang="zh-CN" altLang="en-US" dirty="0"/>
              <a:t>过程名</a:t>
            </a:r>
            <a:r>
              <a:rPr lang="en-US" altLang="zh-CN" dirty="0"/>
              <a:t>2;</a:t>
            </a:r>
            <a:endParaRPr lang="zh-CN" altLang="en-US" dirty="0"/>
          </a:p>
          <a:p>
            <a:pPr marL="457200" lvl="1" indent="0">
              <a:lnSpc>
                <a:spcPct val="120000"/>
              </a:lnSpc>
            </a:pPr>
            <a:r>
              <a:rPr lang="zh-CN" altLang="en-US" dirty="0"/>
              <a:t>重新编译</a:t>
            </a:r>
            <a:endParaRPr lang="en-US" altLang="zh-CN" dirty="0"/>
          </a:p>
          <a:p>
            <a:pPr marL="914400" lvl="2" indent="0">
              <a:lnSpc>
                <a:spcPct val="120000"/>
              </a:lnSpc>
              <a:buFont typeface="Arial" panose="020B0604020202020204" pitchFamily="34" charset="0"/>
              <a:buNone/>
            </a:pPr>
            <a:r>
              <a:rPr lang="en-US" altLang="zh-CN" dirty="0"/>
              <a:t>ALTER FUNCTION </a:t>
            </a:r>
            <a:r>
              <a:rPr lang="zh-CN" altLang="en-US" dirty="0"/>
              <a:t>过程名 </a:t>
            </a:r>
            <a:r>
              <a:rPr lang="en-US" altLang="zh-CN" dirty="0"/>
              <a:t>COMPILE;</a:t>
            </a:r>
            <a:endParaRPr lang="zh-CN" altLang="en-US" dirty="0"/>
          </a:p>
          <a:p>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3"/>
          <p:cNvSpPr>
            <a:spLocks noGrp="1" noRot="1"/>
          </p:cNvSpPr>
          <p:nvPr>
            <p:ph idx="1"/>
          </p:nvPr>
        </p:nvSpPr>
        <p:spPr>
          <a:xfrm>
            <a:off x="609600" y="914400"/>
            <a:ext cx="8153400" cy="5586413"/>
          </a:xfrm>
          <a:ln/>
        </p:spPr>
        <p:txBody>
          <a:bodyPr vert="horz" wrap="square" lIns="91440" tIns="45720" rIns="91440" bIns="45720" anchor="t"/>
          <a:p>
            <a:pPr>
              <a:buNone/>
            </a:pPr>
            <a:r>
              <a:rPr lang="zh-CN" altLang="en-US" dirty="0">
                <a:solidFill>
                  <a:srgbClr val="0000FF"/>
                </a:solidFill>
                <a:ea typeface="楷体_GB2312" pitchFamily="49" charset="-122"/>
              </a:rPr>
              <a:t>使用</a:t>
            </a:r>
            <a:r>
              <a:rPr lang="en-US" altLang="zh-CN" dirty="0">
                <a:solidFill>
                  <a:srgbClr val="0000FF"/>
                </a:solidFill>
                <a:ea typeface="楷体_GB2312" pitchFamily="49" charset="-122"/>
              </a:rPr>
              <a:t>create function</a:t>
            </a:r>
            <a:r>
              <a:rPr lang="zh-CN" altLang="en-US" dirty="0">
                <a:solidFill>
                  <a:srgbClr val="0000FF"/>
                </a:solidFill>
                <a:ea typeface="楷体_GB2312" pitchFamily="49" charset="-122"/>
              </a:rPr>
              <a:t>语句创建用户自定义函数</a:t>
            </a:r>
            <a:endParaRPr lang="zh-CN" altLang="en-US" dirty="0">
              <a:solidFill>
                <a:srgbClr val="0000FF"/>
              </a:solidFill>
              <a:ea typeface="楷体_GB2312" pitchFamily="49" charset="-122"/>
            </a:endParaRPr>
          </a:p>
          <a:p>
            <a:pPr>
              <a:buNone/>
            </a:pPr>
            <a:r>
              <a:rPr lang="zh-CN" altLang="en-US" dirty="0">
                <a:ea typeface="楷体_GB2312" pitchFamily="49" charset="-122"/>
              </a:rPr>
              <a:t>语法格式：</a:t>
            </a:r>
            <a:endParaRPr lang="zh-CN" altLang="en-US" dirty="0">
              <a:ea typeface="楷体_GB2312" pitchFamily="49" charset="-122"/>
            </a:endParaRPr>
          </a:p>
          <a:p>
            <a:pPr>
              <a:buNone/>
            </a:pPr>
            <a:r>
              <a:rPr lang="en-US" altLang="zh-CN" dirty="0">
                <a:latin typeface="楷体_GB2312" pitchFamily="49" charset="-122"/>
                <a:ea typeface="楷体_GB2312" pitchFamily="49" charset="-122"/>
              </a:rPr>
              <a:t>CREATE FUNCTION [onwer_name].function_name</a:t>
            </a:r>
            <a:endParaRPr lang="en-US" altLang="zh-CN" dirty="0">
              <a:latin typeface="楷体_GB2312" pitchFamily="49" charset="-122"/>
              <a:ea typeface="楷体_GB2312" pitchFamily="49" charset="-122"/>
            </a:endParaRPr>
          </a:p>
          <a:p>
            <a:pPr>
              <a:buNone/>
            </a:pPr>
            <a:r>
              <a:rPr lang="en-US" altLang="zh-CN" dirty="0">
                <a:solidFill>
                  <a:schemeClr val="tx2"/>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[{@parameter_name [as] scalar_parameter_data_type][=default]}[, </a:t>
            </a:r>
            <a:r>
              <a:rPr lang="en-US" altLang="zh-CN" dirty="0"/>
              <a:t>…n</a:t>
            </a:r>
            <a:r>
              <a:rPr lang="en-US" altLang="zh-CN" dirty="0">
                <a:solidFill>
                  <a:srgbClr val="0000FF"/>
                </a:solidFill>
                <a:latin typeface="楷体_GB2312" pitchFamily="49" charset="-122"/>
                <a:ea typeface="楷体_GB2312" pitchFamily="49" charset="-122"/>
              </a:rPr>
              <a:t>]</a:t>
            </a:r>
            <a:r>
              <a:rPr lang="en-US" altLang="zh-CN" dirty="0">
                <a:solidFill>
                  <a:schemeClr val="tx2"/>
                </a:solidFill>
                <a:latin typeface="楷体_GB2312" pitchFamily="49" charset="-122"/>
                <a:ea typeface="楷体_GB2312" pitchFamily="49" charset="-122"/>
              </a:rPr>
              <a:t>)</a:t>
            </a:r>
            <a:endParaRPr lang="en-US" altLang="zh-CN" dirty="0">
              <a:solidFill>
                <a:schemeClr val="tx2"/>
              </a:solidFill>
              <a:latin typeface="楷体_GB2312" pitchFamily="49" charset="-122"/>
              <a:ea typeface="楷体_GB2312" pitchFamily="49" charset="-122"/>
            </a:endParaRPr>
          </a:p>
          <a:p>
            <a:pPr>
              <a:buNone/>
            </a:pPr>
            <a:r>
              <a:rPr lang="en-US" altLang="zh-CN" dirty="0">
                <a:solidFill>
                  <a:schemeClr val="tx2"/>
                </a:solidFill>
                <a:latin typeface="楷体_GB2312" pitchFamily="49" charset="-122"/>
                <a:ea typeface="楷体_GB2312" pitchFamily="49" charset="-122"/>
              </a:rPr>
              <a:t>Returns scalar_return_data_type</a:t>
            </a:r>
            <a:endParaRPr lang="en-US" altLang="zh-CN" dirty="0">
              <a:solidFill>
                <a:schemeClr val="tx2"/>
              </a:solidFill>
              <a:latin typeface="楷体_GB2312" pitchFamily="49" charset="-122"/>
              <a:ea typeface="楷体_GB2312" pitchFamily="49" charset="-122"/>
            </a:endParaRPr>
          </a:p>
          <a:p>
            <a:pPr>
              <a:buNone/>
            </a:pPr>
            <a:r>
              <a:rPr lang="en-US" altLang="zh-CN" dirty="0">
                <a:latin typeface="楷体_GB2312" pitchFamily="49" charset="-122"/>
                <a:ea typeface="楷体_GB2312" pitchFamily="49" charset="-122"/>
              </a:rPr>
              <a:t>[as]</a:t>
            </a:r>
            <a:endParaRPr lang="en-US" altLang="zh-CN" dirty="0">
              <a:latin typeface="楷体_GB2312" pitchFamily="49" charset="-122"/>
              <a:ea typeface="楷体_GB2312" pitchFamily="49" charset="-122"/>
            </a:endParaRPr>
          </a:p>
          <a:p>
            <a:pPr>
              <a:buNone/>
            </a:pPr>
            <a:r>
              <a:rPr lang="en-US" altLang="zh-CN" dirty="0">
                <a:latin typeface="楷体_GB2312" pitchFamily="49" charset="-122"/>
                <a:ea typeface="楷体_GB2312" pitchFamily="49" charset="-122"/>
              </a:rPr>
              <a:t>Begin</a:t>
            </a:r>
            <a:endParaRPr lang="en-US" altLang="zh-CN" dirty="0">
              <a:latin typeface="楷体_GB2312" pitchFamily="49" charset="-122"/>
              <a:ea typeface="楷体_GB2312" pitchFamily="49" charset="-122"/>
            </a:endParaRPr>
          </a:p>
          <a:p>
            <a:pPr>
              <a:buNone/>
            </a:pPr>
            <a:r>
              <a:rPr lang="en-US" altLang="zh-CN" dirty="0">
                <a:latin typeface="楷体_GB2312" pitchFamily="49" charset="-122"/>
                <a:ea typeface="楷体_GB2312" pitchFamily="49" charset="-122"/>
              </a:rPr>
              <a:t>     function_body</a:t>
            </a:r>
            <a:endParaRPr lang="en-US" altLang="zh-CN" dirty="0">
              <a:latin typeface="楷体_GB2312" pitchFamily="49" charset="-122"/>
              <a:ea typeface="楷体_GB2312" pitchFamily="49" charset="-122"/>
            </a:endParaRPr>
          </a:p>
          <a:p>
            <a:pPr>
              <a:buNone/>
            </a:pPr>
            <a:r>
              <a:rPr lang="en-US" altLang="zh-CN" dirty="0">
                <a:latin typeface="楷体_GB2312" pitchFamily="49" charset="-122"/>
                <a:ea typeface="楷体_GB2312" pitchFamily="49" charset="-122"/>
              </a:rPr>
              <a:t>     return scalar_expression</a:t>
            </a:r>
            <a:endParaRPr lang="en-US" altLang="zh-CN" dirty="0">
              <a:latin typeface="楷体_GB2312" pitchFamily="49" charset="-122"/>
              <a:ea typeface="楷体_GB2312" pitchFamily="49" charset="-122"/>
            </a:endParaRPr>
          </a:p>
          <a:p>
            <a:pPr>
              <a:buNone/>
            </a:pPr>
            <a:r>
              <a:rPr lang="en-US" altLang="zh-CN" dirty="0">
                <a:latin typeface="楷体_GB2312" pitchFamily="49" charset="-122"/>
                <a:ea typeface="楷体_GB2312" pitchFamily="49" charset="-122"/>
              </a:rPr>
              <a:t>End</a:t>
            </a:r>
            <a:endParaRPr lang="en-US" altLang="zh-CN" dirty="0">
              <a:latin typeface="楷体_GB2312" pitchFamily="49" charset="-122"/>
              <a:ea typeface="楷体_GB2312" pitchFamily="49" charset="-122"/>
            </a:endParaRPr>
          </a:p>
          <a:p>
            <a:pPr>
              <a:buNone/>
            </a:pPr>
            <a:endParaRPr lang="en-US" altLang="zh-CN" dirty="0">
              <a:latin typeface="楷体_GB2312" pitchFamily="49" charset="-122"/>
              <a:ea typeface="楷体_GB2312" pitchFamily="49" charset="-122"/>
            </a:endParaRPr>
          </a:p>
          <a:p>
            <a:pPr>
              <a:buNone/>
            </a:pPr>
            <a:endParaRPr lang="en-US" altLang="zh-CN" dirty="0">
              <a:latin typeface="楷体_GB2312" pitchFamily="49" charset="-122"/>
              <a:ea typeface="楷体_GB2312" pitchFamily="49" charset="-122"/>
            </a:endParaRPr>
          </a:p>
          <a:p>
            <a:pPr>
              <a:buNone/>
            </a:pPr>
            <a:endParaRPr lang="en-US" altLang="zh-CN" dirty="0">
              <a:latin typeface="楷体_GB2312" pitchFamily="49" charset="-122"/>
              <a:ea typeface="楷体_GB2312" pitchFamily="49"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3"/>
          <p:cNvSpPr>
            <a:spLocks noGrp="1" noRot="1"/>
          </p:cNvSpPr>
          <p:nvPr>
            <p:ph idx="1"/>
          </p:nvPr>
        </p:nvSpPr>
        <p:spPr>
          <a:xfrm>
            <a:off x="609600" y="685800"/>
            <a:ext cx="8153400" cy="5413375"/>
          </a:xfrm>
          <a:ln/>
        </p:spPr>
        <p:txBody>
          <a:bodyPr vert="horz" wrap="square" lIns="91440" tIns="45720" rIns="91440" bIns="45720" anchor="t"/>
          <a:p>
            <a:pPr>
              <a:buNone/>
            </a:pPr>
            <a:r>
              <a:rPr lang="zh-CN" altLang="en-US" dirty="0">
                <a:solidFill>
                  <a:schemeClr val="tx2"/>
                </a:solidFill>
                <a:latin typeface="楷体_GB2312" pitchFamily="49" charset="-122"/>
                <a:ea typeface="楷体_GB2312" pitchFamily="49" charset="-122"/>
              </a:rPr>
              <a:t>格式说明：</a:t>
            </a:r>
            <a:endParaRPr lang="zh-CN" altLang="en-US" dirty="0">
              <a:solidFill>
                <a:schemeClr val="tx2"/>
              </a:solidFill>
              <a:latin typeface="楷体_GB2312" pitchFamily="49" charset="-122"/>
              <a:ea typeface="楷体_GB2312" pitchFamily="49" charset="-122"/>
            </a:endParaRPr>
          </a:p>
          <a:p>
            <a:pPr>
              <a:buNone/>
            </a:pPr>
            <a:r>
              <a:rPr lang="en-US" altLang="zh-CN" dirty="0">
                <a:solidFill>
                  <a:srgbClr val="0000FF"/>
                </a:solidFill>
                <a:latin typeface="楷体_GB2312" pitchFamily="49" charset="-122"/>
                <a:ea typeface="楷体_GB2312" pitchFamily="49" charset="-122"/>
              </a:rPr>
              <a:t>1</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function_name</a:t>
            </a:r>
            <a:r>
              <a:rPr lang="zh-CN" altLang="en-US" dirty="0">
                <a:latin typeface="楷体_GB2312" pitchFamily="49" charset="-122"/>
                <a:ea typeface="楷体_GB2312" pitchFamily="49" charset="-122"/>
              </a:rPr>
              <a:t>：自定义函数名，对其所有者来</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   说，在数据库中必须惟一。</a:t>
            </a:r>
            <a:endParaRPr lang="zh-CN" altLang="en-US" dirty="0">
              <a:latin typeface="楷体_GB2312" pitchFamily="49" charset="-122"/>
              <a:ea typeface="楷体_GB2312" pitchFamily="49" charset="-122"/>
            </a:endParaRPr>
          </a:p>
          <a:p>
            <a:pPr>
              <a:buNone/>
            </a:pPr>
            <a:r>
              <a:rPr lang="en-US" altLang="zh-CN" dirty="0">
                <a:solidFill>
                  <a:srgbClr val="0000FF"/>
                </a:solidFill>
                <a:latin typeface="楷体_GB2312" pitchFamily="49" charset="-122"/>
                <a:ea typeface="楷体_GB2312" pitchFamily="49" charset="-122"/>
              </a:rPr>
              <a:t>2</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@parameter_name :</a:t>
            </a:r>
            <a:r>
              <a:rPr lang="zh-CN" altLang="en-US" dirty="0">
                <a:latin typeface="楷体_GB2312" pitchFamily="49" charset="-122"/>
                <a:ea typeface="楷体_GB2312" pitchFamily="49" charset="-122"/>
              </a:rPr>
              <a:t>函数参数，参数只能代替常</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   量，函数执行时，每个参数必须有确定的值，</a:t>
            </a:r>
            <a:endParaRPr lang="en-US" altLang="zh-CN" dirty="0">
              <a:latin typeface="楷体_GB2312" pitchFamily="49" charset="-122"/>
              <a:ea typeface="楷体_GB2312" pitchFamily="49" charset="-122"/>
            </a:endParaRPr>
          </a:p>
          <a:p>
            <a:pPr>
              <a:buNone/>
            </a:pPr>
            <a:r>
              <a:rPr lang="zh-CN" altLang="en-US" dirty="0">
                <a:ea typeface="楷体_GB2312" pitchFamily="49" charset="-122"/>
              </a:rPr>
              <a:t>除非参数有默认值，若参数有默认值，在调</a:t>
            </a:r>
            <a:endParaRPr lang="zh-CN" altLang="en-US" dirty="0">
              <a:ea typeface="楷体_GB2312" pitchFamily="49" charset="-122"/>
            </a:endParaRPr>
          </a:p>
          <a:p>
            <a:pPr>
              <a:buNone/>
            </a:pPr>
            <a:r>
              <a:rPr lang="zh-CN" altLang="en-US" dirty="0">
                <a:ea typeface="楷体_GB2312" pitchFamily="49" charset="-122"/>
              </a:rPr>
              <a:t>用函数时必须指定</a:t>
            </a:r>
            <a:r>
              <a:rPr lang="en-US" altLang="zh-CN" dirty="0">
                <a:ea typeface="楷体_GB2312" pitchFamily="49" charset="-122"/>
              </a:rPr>
              <a:t>default</a:t>
            </a:r>
            <a:r>
              <a:rPr lang="zh-CN" altLang="en-US" dirty="0">
                <a:ea typeface="楷体_GB2312" pitchFamily="49" charset="-122"/>
              </a:rPr>
              <a:t>关键字才能获得默</a:t>
            </a:r>
            <a:endParaRPr lang="zh-CN" altLang="en-US" dirty="0">
              <a:ea typeface="楷体_GB2312" pitchFamily="49" charset="-122"/>
            </a:endParaRPr>
          </a:p>
          <a:p>
            <a:pPr>
              <a:buNone/>
            </a:pPr>
            <a:r>
              <a:rPr lang="zh-CN" altLang="en-US" dirty="0">
                <a:ea typeface="楷体_GB2312" pitchFamily="49" charset="-122"/>
              </a:rPr>
              <a:t>认值。</a:t>
            </a:r>
            <a:endParaRPr lang="zh-CN" altLang="en-US" dirty="0">
              <a:ea typeface="楷体_GB2312" pitchFamily="49" charset="-122"/>
            </a:endParaRPr>
          </a:p>
          <a:p>
            <a:pPr>
              <a:buNone/>
            </a:pPr>
            <a:r>
              <a:rPr lang="en-US" altLang="zh-CN" dirty="0">
                <a:solidFill>
                  <a:srgbClr val="0000FF"/>
                </a:solidFill>
                <a:ea typeface="楷体_GB2312" pitchFamily="49" charset="-122"/>
              </a:rPr>
              <a:t>3</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scalar_parameter_data_type</a:t>
            </a:r>
            <a:r>
              <a:rPr lang="zh-CN" altLang="en-US" dirty="0">
                <a:solidFill>
                  <a:srgbClr val="0000FF"/>
                </a:solidFill>
                <a:ea typeface="楷体_GB2312" pitchFamily="49" charset="-122"/>
              </a:rPr>
              <a:t>：</a:t>
            </a:r>
            <a:r>
              <a:rPr lang="zh-CN" altLang="en-US" dirty="0">
                <a:ea typeface="楷体_GB2312" pitchFamily="49" charset="-122"/>
              </a:rPr>
              <a:t>是参数</a:t>
            </a:r>
            <a:endParaRPr lang="zh-CN" altLang="en-US" dirty="0">
              <a:ea typeface="楷体_GB2312" pitchFamily="49" charset="-122"/>
            </a:endParaRPr>
          </a:p>
          <a:p>
            <a:pPr>
              <a:buNone/>
            </a:pPr>
            <a:r>
              <a:rPr lang="zh-CN" altLang="en-US" dirty="0">
                <a:ea typeface="楷体_GB2312" pitchFamily="49" charset="-122"/>
              </a:rPr>
              <a:t>的数据类型，所有标量数据类型都可做用户</a:t>
            </a:r>
            <a:endParaRPr lang="zh-CN" altLang="en-US" dirty="0">
              <a:ea typeface="楷体_GB2312" pitchFamily="49" charset="-122"/>
            </a:endParaRPr>
          </a:p>
          <a:p>
            <a:pPr>
              <a:buNone/>
            </a:pPr>
            <a:r>
              <a:rPr lang="zh-CN" altLang="en-US" dirty="0">
                <a:ea typeface="楷体_GB2312" pitchFamily="49" charset="-122"/>
              </a:rPr>
              <a:t>定义函数参数的数据类型。</a:t>
            </a:r>
            <a:endParaRPr lang="zh-CN" altLang="en-US" dirty="0">
              <a:ea typeface="楷体_GB2312" pitchFamily="49" charset="-122"/>
            </a:endParaRPr>
          </a:p>
          <a:p>
            <a:pPr>
              <a:buNone/>
            </a:pPr>
            <a:endParaRPr lang="zh-CN" altLang="en-US" dirty="0">
              <a:latin typeface="楷体_GB2312" pitchFamily="49" charset="-122"/>
              <a:ea typeface="楷体_GB2312" pitchFamily="49" charset="-122"/>
            </a:endParaRPr>
          </a:p>
          <a:p>
            <a:pPr>
              <a:buNone/>
            </a:pPr>
            <a:endParaRPr lang="en-US" altLang="zh-CN" dirty="0">
              <a:latin typeface="楷体_GB2312" pitchFamily="49" charset="-122"/>
              <a:ea typeface="楷体_GB2312" pitchFamily="49"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3"/>
          <p:cNvSpPr>
            <a:spLocks noGrp="1" noRot="1"/>
          </p:cNvSpPr>
          <p:nvPr>
            <p:ph idx="1"/>
          </p:nvPr>
        </p:nvSpPr>
        <p:spPr>
          <a:xfrm>
            <a:off x="609600" y="914400"/>
            <a:ext cx="8153400" cy="5184775"/>
          </a:xfrm>
          <a:ln/>
        </p:spPr>
        <p:txBody>
          <a:bodyPr vert="horz" wrap="square" lIns="91440" tIns="45720" rIns="91440" bIns="45720" anchor="t"/>
          <a:p>
            <a:pPr>
              <a:buNone/>
            </a:pPr>
            <a:r>
              <a:rPr lang="en-US" altLang="zh-CN" dirty="0">
                <a:solidFill>
                  <a:srgbClr val="0000FF"/>
                </a:solidFill>
                <a:ea typeface="楷体_GB2312" pitchFamily="49" charset="-122"/>
              </a:rPr>
              <a:t>4</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scalar_return_data_type</a:t>
            </a:r>
            <a:r>
              <a:rPr lang="zh-CN" altLang="en-US" dirty="0">
                <a:solidFill>
                  <a:srgbClr val="0000FF"/>
                </a:solidFill>
                <a:ea typeface="楷体_GB2312" pitchFamily="49" charset="-122"/>
              </a:rPr>
              <a:t>：</a:t>
            </a:r>
            <a:r>
              <a:rPr lang="zh-CN" altLang="en-US" dirty="0">
                <a:ea typeface="楷体_GB2312" pitchFamily="49" charset="-122"/>
              </a:rPr>
              <a:t>用户定义函</a:t>
            </a:r>
            <a:endParaRPr lang="zh-CN" altLang="en-US" dirty="0">
              <a:ea typeface="楷体_GB2312" pitchFamily="49" charset="-122"/>
            </a:endParaRPr>
          </a:p>
          <a:p>
            <a:pPr>
              <a:buNone/>
            </a:pPr>
            <a:r>
              <a:rPr lang="zh-CN" altLang="en-US" dirty="0">
                <a:ea typeface="楷体_GB2312" pitchFamily="49" charset="-122"/>
              </a:rPr>
              <a:t>数的返回值的数据类型。可以是</a:t>
            </a:r>
            <a:r>
              <a:rPr lang="en-US" altLang="zh-CN" dirty="0">
                <a:ea typeface="楷体_GB2312" pitchFamily="49" charset="-122"/>
              </a:rPr>
              <a:t>sql server</a:t>
            </a:r>
            <a:r>
              <a:rPr lang="zh-CN" altLang="en-US" dirty="0">
                <a:ea typeface="楷体_GB2312" pitchFamily="49" charset="-122"/>
              </a:rPr>
              <a:t>支持的任何数据类型</a:t>
            </a:r>
            <a:r>
              <a:rPr lang="en-US" altLang="zh-CN" dirty="0">
                <a:ea typeface="楷体_GB2312" pitchFamily="49" charset="-122"/>
              </a:rPr>
              <a:t>(text,ntext,image</a:t>
            </a:r>
            <a:r>
              <a:rPr lang="zh-CN" altLang="en-US" dirty="0">
                <a:ea typeface="楷体_GB2312" pitchFamily="49" charset="-122"/>
              </a:rPr>
              <a:t>和</a:t>
            </a:r>
            <a:r>
              <a:rPr lang="en-US" altLang="zh-CN" dirty="0">
                <a:ea typeface="楷体_GB2312" pitchFamily="49" charset="-122"/>
              </a:rPr>
              <a:t>Timestamp</a:t>
            </a:r>
            <a:r>
              <a:rPr lang="zh-CN" altLang="en-US" dirty="0">
                <a:ea typeface="楷体_GB2312" pitchFamily="49" charset="-122"/>
              </a:rPr>
              <a:t>除外</a:t>
            </a:r>
            <a:r>
              <a:rPr lang="en-US" altLang="zh-CN" dirty="0">
                <a:ea typeface="楷体_GB2312" pitchFamily="49" charset="-122"/>
              </a:rPr>
              <a:t>)</a:t>
            </a:r>
            <a:r>
              <a:rPr lang="zh-CN" altLang="en-US" dirty="0">
                <a:ea typeface="楷体_GB2312" pitchFamily="49" charset="-122"/>
              </a:rPr>
              <a:t>。</a:t>
            </a:r>
            <a:endParaRPr lang="zh-CN" altLang="en-US" dirty="0">
              <a:ea typeface="楷体_GB2312" pitchFamily="49" charset="-122"/>
            </a:endParaRPr>
          </a:p>
          <a:p>
            <a:pPr>
              <a:buNone/>
            </a:pPr>
            <a:r>
              <a:rPr lang="en-US" altLang="zh-CN" dirty="0">
                <a:solidFill>
                  <a:srgbClr val="0000FF"/>
                </a:solidFill>
                <a:latin typeface="楷体_GB2312" pitchFamily="49" charset="-122"/>
                <a:ea typeface="楷体_GB2312" pitchFamily="49" charset="-122"/>
              </a:rPr>
              <a:t>5</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function_body</a:t>
            </a:r>
            <a:r>
              <a:rPr lang="zh-CN" altLang="en-US" dirty="0">
                <a:solidFill>
                  <a:srgbClr val="0000FF"/>
                </a:solidFill>
                <a:latin typeface="楷体_GB2312" pitchFamily="49" charset="-122"/>
                <a:ea typeface="楷体_GB2312" pitchFamily="49" charset="-122"/>
              </a:rPr>
              <a:t>：</a:t>
            </a:r>
            <a:r>
              <a:rPr lang="zh-CN" altLang="en-US" dirty="0">
                <a:ea typeface="楷体_GB2312" pitchFamily="49" charset="-122"/>
              </a:rPr>
              <a:t>是位于</a:t>
            </a:r>
            <a:r>
              <a:rPr lang="en-US" altLang="zh-CN" dirty="0">
                <a:ea typeface="楷体_GB2312" pitchFamily="49" charset="-122"/>
              </a:rPr>
              <a:t>begin</a:t>
            </a:r>
            <a:r>
              <a:rPr lang="zh-CN" altLang="en-US" dirty="0">
                <a:ea typeface="楷体_GB2312" pitchFamily="49" charset="-122"/>
              </a:rPr>
              <a:t>和</a:t>
            </a:r>
            <a:r>
              <a:rPr lang="en-US" altLang="zh-CN" dirty="0">
                <a:ea typeface="楷体_GB2312" pitchFamily="49" charset="-122"/>
              </a:rPr>
              <a:t>end</a:t>
            </a:r>
            <a:r>
              <a:rPr lang="zh-CN" altLang="en-US" dirty="0">
                <a:ea typeface="楷体_GB2312" pitchFamily="49" charset="-122"/>
              </a:rPr>
              <a:t>之间</a:t>
            </a:r>
            <a:endParaRPr lang="zh-CN" altLang="en-US" dirty="0">
              <a:ea typeface="楷体_GB2312" pitchFamily="49" charset="-122"/>
            </a:endParaRPr>
          </a:p>
          <a:p>
            <a:pPr>
              <a:buNone/>
            </a:pPr>
            <a:r>
              <a:rPr lang="zh-CN" altLang="en-US" dirty="0">
                <a:ea typeface="楷体_GB2312" pitchFamily="49" charset="-122"/>
              </a:rPr>
              <a:t>的一系列</a:t>
            </a:r>
            <a:r>
              <a:rPr lang="en-US" altLang="zh-CN" dirty="0">
                <a:ea typeface="楷体_GB2312" pitchFamily="49" charset="-122"/>
              </a:rPr>
              <a:t>t_sql</a:t>
            </a:r>
            <a:r>
              <a:rPr lang="zh-CN" altLang="en-US" dirty="0">
                <a:ea typeface="楷体_GB2312" pitchFamily="49" charset="-122"/>
              </a:rPr>
              <a:t>语句，其只用于标量函数和多</a:t>
            </a:r>
            <a:endParaRPr lang="zh-CN" altLang="en-US" dirty="0">
              <a:ea typeface="楷体_GB2312" pitchFamily="49" charset="-122"/>
            </a:endParaRPr>
          </a:p>
          <a:p>
            <a:pPr>
              <a:buNone/>
            </a:pPr>
            <a:r>
              <a:rPr lang="zh-CN" altLang="en-US" dirty="0">
                <a:ea typeface="楷体_GB2312" pitchFamily="49" charset="-122"/>
              </a:rPr>
              <a:t>语句表值函数。</a:t>
            </a:r>
            <a:endParaRPr lang="zh-CN" altLang="en-US" dirty="0">
              <a:ea typeface="楷体_GB2312" pitchFamily="49" charset="-122"/>
            </a:endParaRPr>
          </a:p>
          <a:p>
            <a:pPr>
              <a:buNone/>
            </a:pPr>
            <a:r>
              <a:rPr lang="en-US" altLang="zh-CN" dirty="0">
                <a:solidFill>
                  <a:srgbClr val="0000FF"/>
                </a:solidFill>
                <a:latin typeface="楷体_GB2312" pitchFamily="49" charset="-122"/>
                <a:ea typeface="楷体_GB2312" pitchFamily="49" charset="-122"/>
              </a:rPr>
              <a:t>6</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scalar_expression</a:t>
            </a:r>
            <a:r>
              <a:rPr lang="zh-CN" altLang="en-US" dirty="0">
                <a:solidFill>
                  <a:srgbClr val="0000FF"/>
                </a:solidFill>
                <a:latin typeface="楷体_GB2312" pitchFamily="49" charset="-122"/>
                <a:ea typeface="楷体_GB2312" pitchFamily="49" charset="-122"/>
              </a:rPr>
              <a:t>：</a:t>
            </a:r>
            <a:r>
              <a:rPr lang="zh-CN" altLang="en-US" dirty="0">
                <a:latin typeface="楷体_GB2312" pitchFamily="49" charset="-122"/>
                <a:ea typeface="楷体_GB2312" pitchFamily="49" charset="-122"/>
              </a:rPr>
              <a:t>是用户自定义函数</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中返回值的表达式。</a:t>
            </a:r>
            <a:endParaRPr lang="zh-CN" altLang="en-US" dirty="0">
              <a:ea typeface="楷体_GB2312" pitchFamily="49" charset="-122"/>
            </a:endParaRPr>
          </a:p>
          <a:p>
            <a:pPr>
              <a:buNone/>
            </a:pPr>
            <a:endParaRPr lang="en-US" altLang="zh-CN" dirty="0">
              <a:solidFill>
                <a:srgbClr val="0000FF"/>
              </a:solidFill>
              <a:ea typeface="楷体_GB2312" pitchFamily="49" charset="-122"/>
            </a:endParaRPr>
          </a:p>
          <a:p>
            <a:pPr>
              <a:buNone/>
            </a:pPr>
            <a:endParaRPr lang="en-US" altLang="zh-CN" dirty="0">
              <a:solidFill>
                <a:srgbClr val="0000FF"/>
              </a:solidFill>
              <a:ea typeface="楷体_GB2312" pitchFamily="49"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3"/>
          <p:cNvSpPr>
            <a:spLocks noGrp="1" noRot="1"/>
          </p:cNvSpPr>
          <p:nvPr>
            <p:ph idx="1"/>
          </p:nvPr>
        </p:nvSpPr>
        <p:spPr>
          <a:xfrm>
            <a:off x="609600" y="609600"/>
            <a:ext cx="8153400" cy="5489575"/>
          </a:xfrm>
          <a:ln/>
        </p:spPr>
        <p:txBody>
          <a:bodyPr vert="horz" wrap="square" lIns="91440" tIns="45720" rIns="91440" bIns="45720" anchor="t"/>
          <a:p>
            <a:pPr>
              <a:buNone/>
            </a:pPr>
            <a:endParaRPr lang="en-US" altLang="zh-CN" dirty="0">
              <a:ea typeface="楷体_GB2312" pitchFamily="49" charset="-122"/>
            </a:endParaRPr>
          </a:p>
          <a:p>
            <a:pPr>
              <a:buNone/>
            </a:pPr>
            <a:r>
              <a:rPr lang="zh-CN" altLang="en-US" dirty="0">
                <a:ea typeface="楷体_GB2312" pitchFamily="49" charset="-122"/>
              </a:rPr>
              <a:t>支持的任何数据类型</a:t>
            </a:r>
            <a:r>
              <a:rPr lang="en-US" altLang="zh-CN" dirty="0">
                <a:ea typeface="楷体_GB2312" pitchFamily="49" charset="-122"/>
              </a:rPr>
              <a:t>(text,ntext,image</a:t>
            </a:r>
            <a:r>
              <a:rPr lang="zh-CN" altLang="en-US" dirty="0">
                <a:ea typeface="楷体_GB2312" pitchFamily="49" charset="-122"/>
              </a:rPr>
              <a:t>和</a:t>
            </a:r>
            <a:endParaRPr lang="zh-CN" altLang="en-US" dirty="0">
              <a:ea typeface="楷体_GB2312" pitchFamily="49" charset="-122"/>
            </a:endParaRPr>
          </a:p>
          <a:p>
            <a:pPr>
              <a:buNone/>
            </a:pPr>
            <a:r>
              <a:rPr lang="en-US" altLang="zh-CN" dirty="0">
                <a:ea typeface="楷体_GB2312" pitchFamily="49" charset="-122"/>
              </a:rPr>
              <a:t>Timestamp</a:t>
            </a:r>
            <a:r>
              <a:rPr lang="zh-CN" altLang="en-US" dirty="0">
                <a:ea typeface="楷体_GB2312" pitchFamily="49" charset="-122"/>
              </a:rPr>
              <a:t>除外</a:t>
            </a:r>
            <a:r>
              <a:rPr lang="en-US" altLang="zh-CN" dirty="0">
                <a:ea typeface="楷体_GB2312" pitchFamily="49" charset="-122"/>
              </a:rPr>
              <a:t>)</a:t>
            </a:r>
            <a:r>
              <a:rPr lang="zh-CN" altLang="en-US" dirty="0">
                <a:ea typeface="楷体_GB2312" pitchFamily="49" charset="-122"/>
              </a:rPr>
              <a:t>。</a:t>
            </a:r>
            <a:endParaRPr lang="zh-CN" altLang="en-US" dirty="0">
              <a:ea typeface="楷体_GB2312" pitchFamily="49" charset="-122"/>
            </a:endParaRPr>
          </a:p>
          <a:p>
            <a:pPr>
              <a:buNone/>
            </a:pPr>
            <a:r>
              <a:rPr lang="en-US" altLang="zh-CN" dirty="0">
                <a:solidFill>
                  <a:srgbClr val="0000FF"/>
                </a:solidFill>
                <a:latin typeface="楷体_GB2312" pitchFamily="49" charset="-122"/>
                <a:ea typeface="楷体_GB2312" pitchFamily="49" charset="-122"/>
              </a:rPr>
              <a:t>5</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function_body</a:t>
            </a:r>
            <a:r>
              <a:rPr lang="zh-CN" altLang="en-US" dirty="0">
                <a:solidFill>
                  <a:srgbClr val="0000FF"/>
                </a:solidFill>
                <a:latin typeface="楷体_GB2312" pitchFamily="49" charset="-122"/>
                <a:ea typeface="楷体_GB2312" pitchFamily="49" charset="-122"/>
              </a:rPr>
              <a:t>：</a:t>
            </a:r>
            <a:r>
              <a:rPr lang="zh-CN" altLang="en-US" dirty="0">
                <a:ea typeface="楷体_GB2312" pitchFamily="49" charset="-122"/>
              </a:rPr>
              <a:t>是位于</a:t>
            </a:r>
            <a:r>
              <a:rPr lang="en-US" altLang="zh-CN" dirty="0">
                <a:ea typeface="楷体_GB2312" pitchFamily="49" charset="-122"/>
              </a:rPr>
              <a:t>begin</a:t>
            </a:r>
            <a:r>
              <a:rPr lang="zh-CN" altLang="en-US" dirty="0">
                <a:ea typeface="楷体_GB2312" pitchFamily="49" charset="-122"/>
              </a:rPr>
              <a:t>和</a:t>
            </a:r>
            <a:r>
              <a:rPr lang="en-US" altLang="zh-CN" dirty="0">
                <a:ea typeface="楷体_GB2312" pitchFamily="49" charset="-122"/>
              </a:rPr>
              <a:t>end</a:t>
            </a:r>
            <a:r>
              <a:rPr lang="zh-CN" altLang="en-US" dirty="0">
                <a:ea typeface="楷体_GB2312" pitchFamily="49" charset="-122"/>
              </a:rPr>
              <a:t>之间</a:t>
            </a:r>
            <a:endParaRPr lang="zh-CN" altLang="en-US" dirty="0">
              <a:ea typeface="楷体_GB2312" pitchFamily="49" charset="-122"/>
            </a:endParaRPr>
          </a:p>
          <a:p>
            <a:pPr>
              <a:buNone/>
            </a:pPr>
            <a:r>
              <a:rPr lang="zh-CN" altLang="en-US" dirty="0">
                <a:ea typeface="楷体_GB2312" pitchFamily="49" charset="-122"/>
              </a:rPr>
              <a:t>的一系列</a:t>
            </a:r>
            <a:r>
              <a:rPr lang="en-US" altLang="zh-CN" dirty="0">
                <a:ea typeface="楷体_GB2312" pitchFamily="49" charset="-122"/>
              </a:rPr>
              <a:t>t_sql</a:t>
            </a:r>
            <a:r>
              <a:rPr lang="zh-CN" altLang="en-US" dirty="0">
                <a:ea typeface="楷体_GB2312" pitchFamily="49" charset="-122"/>
              </a:rPr>
              <a:t>语句，其只用于标量函数和多</a:t>
            </a:r>
            <a:endParaRPr lang="zh-CN" altLang="en-US" dirty="0">
              <a:ea typeface="楷体_GB2312" pitchFamily="49" charset="-122"/>
            </a:endParaRPr>
          </a:p>
          <a:p>
            <a:pPr>
              <a:buNone/>
            </a:pPr>
            <a:r>
              <a:rPr lang="zh-CN" altLang="en-US" dirty="0">
                <a:ea typeface="楷体_GB2312" pitchFamily="49" charset="-122"/>
              </a:rPr>
              <a:t>语句表值函数。</a:t>
            </a:r>
            <a:endParaRPr lang="zh-CN" altLang="en-US" dirty="0">
              <a:ea typeface="楷体_GB2312" pitchFamily="49" charset="-122"/>
            </a:endParaRPr>
          </a:p>
          <a:p>
            <a:pPr>
              <a:buNone/>
            </a:pPr>
            <a:r>
              <a:rPr lang="en-US" altLang="zh-CN" dirty="0">
                <a:solidFill>
                  <a:srgbClr val="0000FF"/>
                </a:solidFill>
                <a:latin typeface="楷体_GB2312" pitchFamily="49" charset="-122"/>
                <a:ea typeface="楷体_GB2312" pitchFamily="49" charset="-122"/>
              </a:rPr>
              <a:t>6</a:t>
            </a:r>
            <a:r>
              <a:rPr lang="zh-CN" altLang="en-US"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scalar_expression</a:t>
            </a:r>
            <a:r>
              <a:rPr lang="zh-CN" altLang="en-US" dirty="0">
                <a:solidFill>
                  <a:srgbClr val="0000FF"/>
                </a:solidFill>
                <a:latin typeface="楷体_GB2312" pitchFamily="49" charset="-122"/>
                <a:ea typeface="楷体_GB2312" pitchFamily="49" charset="-122"/>
              </a:rPr>
              <a:t>：</a:t>
            </a:r>
            <a:r>
              <a:rPr lang="zh-CN" altLang="en-US" dirty="0">
                <a:latin typeface="楷体_GB2312" pitchFamily="49" charset="-122"/>
                <a:ea typeface="楷体_GB2312" pitchFamily="49" charset="-122"/>
              </a:rPr>
              <a:t>是用户自定义函数</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中返回值的表达式。</a:t>
            </a:r>
            <a:endParaRPr lang="zh-CN" altLang="en-US" dirty="0">
              <a:ea typeface="楷体_GB2312" pitchFamily="49" charset="-122"/>
            </a:endParaRPr>
          </a:p>
          <a:p>
            <a:pPr>
              <a:buNone/>
            </a:pPr>
            <a:endParaRPr lang="zh-CN" altLang="en-US" dirty="0">
              <a:ea typeface="楷体_GB2312" pitchFamily="49" charset="-122"/>
            </a:endParaRPr>
          </a:p>
          <a:p>
            <a:pPr>
              <a:buNone/>
            </a:pPr>
            <a:endParaRPr lang="en-US" altLang="zh-CN" dirty="0">
              <a:solidFill>
                <a:srgbClr val="0000FF"/>
              </a:solidFill>
              <a:ea typeface="楷体_GB2312" pitchFamily="49"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noRot="1"/>
          </p:cNvSpPr>
          <p:nvPr>
            <p:ph type="title"/>
          </p:nvPr>
        </p:nvSpPr>
        <p:spPr>
          <a:ln/>
        </p:spPr>
        <p:txBody>
          <a:bodyPr vert="horz" wrap="square" lIns="91440" tIns="45720" rIns="91440" bIns="45720" anchor="ctr"/>
          <a:p>
            <a:r>
              <a:rPr lang="en-US" altLang="zh-CN" sz="4800" dirty="0">
                <a:latin typeface="楷体_GB2312" pitchFamily="49" charset="-122"/>
                <a:ea typeface="楷体_GB2312" pitchFamily="49" charset="-122"/>
              </a:rPr>
              <a:t> </a:t>
            </a:r>
            <a:r>
              <a:rPr lang="zh-CN" altLang="en-US" sz="4800" dirty="0">
                <a:latin typeface="楷体_GB2312" pitchFamily="49" charset="-122"/>
                <a:ea typeface="楷体_GB2312" pitchFamily="49" charset="-122"/>
              </a:rPr>
              <a:t>用户自定义函数类型</a:t>
            </a:r>
            <a:endParaRPr lang="zh-CN" altLang="en-US" sz="4800" dirty="0">
              <a:latin typeface="楷体_GB2312" pitchFamily="49" charset="-122"/>
              <a:ea typeface="楷体_GB2312" pitchFamily="49" charset="-122"/>
            </a:endParaRPr>
          </a:p>
        </p:txBody>
      </p:sp>
      <p:sp>
        <p:nvSpPr>
          <p:cNvPr id="109570" name="Rectangle 3"/>
          <p:cNvSpPr>
            <a:spLocks noGrp="1" noRot="1"/>
          </p:cNvSpPr>
          <p:nvPr>
            <p:ph idx="1"/>
          </p:nvPr>
        </p:nvSpPr>
        <p:spPr>
          <a:ln/>
        </p:spPr>
        <p:txBody>
          <a:bodyPr vert="horz" wrap="square" lIns="91440" tIns="45720" rIns="91440" bIns="45720" anchor="t"/>
          <a:p>
            <a:pPr>
              <a:lnSpc>
                <a:spcPct val="120000"/>
              </a:lnSpc>
              <a:spcBef>
                <a:spcPct val="0"/>
              </a:spcBef>
              <a:buNone/>
            </a:pPr>
            <a:r>
              <a:rPr lang="zh-CN" altLang="en-US" dirty="0">
                <a:solidFill>
                  <a:srgbClr val="0000FF"/>
                </a:solidFill>
                <a:latin typeface="楷体_GB2312" pitchFamily="49" charset="-122"/>
                <a:ea typeface="楷体_GB2312" pitchFamily="49" charset="-122"/>
              </a:rPr>
              <a:t>一、用户自定义函数</a:t>
            </a:r>
            <a:endParaRPr lang="zh-CN" altLang="en-US" dirty="0">
              <a:solidFill>
                <a:srgbClr val="0000FF"/>
              </a:solidFill>
              <a:latin typeface="楷体_GB2312" pitchFamily="49" charset="-122"/>
              <a:ea typeface="楷体_GB2312" pitchFamily="49" charset="-122"/>
            </a:endParaRPr>
          </a:p>
          <a:p>
            <a:pPr>
              <a:lnSpc>
                <a:spcPct val="120000"/>
              </a:lnSpc>
              <a:spcBef>
                <a:spcPct val="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T_SQL</a:t>
            </a:r>
            <a:r>
              <a:rPr lang="zh-CN" altLang="en-US" dirty="0">
                <a:latin typeface="楷体_GB2312" pitchFamily="49" charset="-122"/>
                <a:ea typeface="楷体_GB2312" pitchFamily="49" charset="-122"/>
              </a:rPr>
              <a:t>语言允许用户通过创建自己的用户自定</a:t>
            </a:r>
            <a:endParaRPr lang="zh-CN" altLang="en-US" dirty="0">
              <a:latin typeface="楷体_GB2312" pitchFamily="49" charset="-122"/>
              <a:ea typeface="楷体_GB2312" pitchFamily="49" charset="-122"/>
            </a:endParaRPr>
          </a:p>
          <a:p>
            <a:pPr>
              <a:lnSpc>
                <a:spcPct val="120000"/>
              </a:lnSpc>
              <a:spcBef>
                <a:spcPct val="0"/>
              </a:spcBef>
              <a:buNone/>
            </a:pPr>
            <a:r>
              <a:rPr lang="zh-CN" altLang="en-US" dirty="0">
                <a:latin typeface="楷体_GB2312" pitchFamily="49" charset="-122"/>
                <a:ea typeface="楷体_GB2312" pitchFamily="49" charset="-122"/>
              </a:rPr>
              <a:t>义函数来补充和扩展系统支持的内置函数。</a:t>
            </a:r>
            <a:endParaRPr lang="zh-CN" altLang="en-US" dirty="0">
              <a:latin typeface="楷体_GB2312" pitchFamily="49" charset="-122"/>
              <a:ea typeface="楷体_GB2312" pitchFamily="49" charset="-122"/>
            </a:endParaRPr>
          </a:p>
          <a:p>
            <a:pPr>
              <a:lnSpc>
                <a:spcPct val="120000"/>
              </a:lnSpc>
              <a:spcBef>
                <a:spcPct val="0"/>
              </a:spcBef>
              <a:buNone/>
            </a:pP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、分类：     </a:t>
            </a:r>
            <a:endParaRPr lang="zh-CN" altLang="en-US" dirty="0">
              <a:latin typeface="楷体_GB2312" pitchFamily="49" charset="-122"/>
              <a:ea typeface="楷体_GB2312" pitchFamily="49" charset="-122"/>
            </a:endParaRPr>
          </a:p>
          <a:p>
            <a:pPr>
              <a:lnSpc>
                <a:spcPct val="120000"/>
              </a:lnSpc>
              <a:spcBef>
                <a:spcPct val="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标量函数</a:t>
            </a:r>
            <a:endParaRPr lang="zh-CN" altLang="en-US" dirty="0">
              <a:latin typeface="楷体_GB2312" pitchFamily="49" charset="-122"/>
              <a:ea typeface="楷体_GB2312" pitchFamily="49" charset="-122"/>
            </a:endParaRPr>
          </a:p>
          <a:p>
            <a:pPr>
              <a:lnSpc>
                <a:spcPct val="120000"/>
              </a:lnSpc>
              <a:spcBef>
                <a:spcPct val="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表值函数</a:t>
            </a:r>
            <a:endParaRPr lang="zh-CN" altLang="en-US" dirty="0">
              <a:latin typeface="楷体_GB2312" pitchFamily="49" charset="-122"/>
              <a:ea typeface="楷体_GB2312" pitchFamily="49" charset="-122"/>
            </a:endParaRPr>
          </a:p>
          <a:p>
            <a:pPr>
              <a:lnSpc>
                <a:spcPct val="120000"/>
              </a:lnSpc>
              <a:spcBef>
                <a:spcPct val="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3)</a:t>
            </a:r>
            <a:r>
              <a:rPr lang="zh-CN" altLang="en-US" dirty="0">
                <a:latin typeface="楷体_GB2312" pitchFamily="49" charset="-122"/>
                <a:ea typeface="楷体_GB2312" pitchFamily="49" charset="-122"/>
              </a:rPr>
              <a:t>多语句表值函数 </a:t>
            </a:r>
            <a:endParaRPr lang="zh-CN" altLang="en-US" dirty="0">
              <a:latin typeface="楷体_GB2312" pitchFamily="49" charset="-122"/>
              <a:ea typeface="楷体_GB2312" pitchFamily="49"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3"/>
          <p:cNvSpPr>
            <a:spLocks noGrp="1" noRot="1"/>
          </p:cNvSpPr>
          <p:nvPr>
            <p:ph idx="1"/>
          </p:nvPr>
        </p:nvSpPr>
        <p:spPr>
          <a:xfrm>
            <a:off x="609600" y="609600"/>
            <a:ext cx="8153400" cy="5489575"/>
          </a:xfrm>
          <a:ln/>
        </p:spPr>
        <p:txBody>
          <a:bodyPr vert="horz" wrap="square" lIns="91440" tIns="45720" rIns="91440" bIns="45720" anchor="t"/>
          <a:p>
            <a:pPr>
              <a:lnSpc>
                <a:spcPct val="120000"/>
              </a:lnSpc>
              <a:spcBef>
                <a:spcPct val="0"/>
              </a:spcBef>
              <a:buNone/>
            </a:pPr>
            <a:endParaRPr lang="en-US" altLang="zh-CN" dirty="0">
              <a:latin typeface="楷体_GB2312" pitchFamily="49" charset="-122"/>
              <a:ea typeface="楷体_GB2312" pitchFamily="49" charset="-122"/>
            </a:endParaRPr>
          </a:p>
          <a:p>
            <a:pPr>
              <a:lnSpc>
                <a:spcPct val="120000"/>
              </a:lnSpc>
              <a:spcBef>
                <a:spcPct val="0"/>
              </a:spcBef>
              <a:buNone/>
            </a:pPr>
            <a:r>
              <a:rPr lang="zh-CN" altLang="en-US" dirty="0">
                <a:latin typeface="楷体_GB2312" pitchFamily="49" charset="-122"/>
                <a:ea typeface="楷体_GB2312" pitchFamily="49" charset="-122"/>
              </a:rPr>
              <a:t>对于每一种函数掌握两点：</a:t>
            </a:r>
            <a:r>
              <a:rPr lang="zh-CN" altLang="en-US" dirty="0">
                <a:solidFill>
                  <a:srgbClr val="0000FF"/>
                </a:solidFill>
                <a:latin typeface="楷体_GB2312" pitchFamily="49" charset="-122"/>
                <a:ea typeface="楷体_GB2312" pitchFamily="49" charset="-122"/>
              </a:rPr>
              <a:t>创建和调用</a:t>
            </a:r>
            <a:endParaRPr lang="zh-CN" altLang="en-US" dirty="0">
              <a:solidFill>
                <a:srgbClr val="0000FF"/>
              </a:solidFill>
              <a:latin typeface="楷体_GB2312" pitchFamily="49" charset="-122"/>
              <a:ea typeface="楷体_GB2312" pitchFamily="49" charset="-122"/>
            </a:endParaRPr>
          </a:p>
          <a:p>
            <a:pPr>
              <a:lnSpc>
                <a:spcPct val="120000"/>
              </a:lnSpc>
              <a:spcBef>
                <a:spcPct val="0"/>
              </a:spcBef>
              <a:buNone/>
            </a:pPr>
            <a:r>
              <a:rPr lang="en-US" altLang="zh-CN" dirty="0">
                <a:solidFill>
                  <a:srgbClr val="0000FF"/>
                </a:solidFill>
                <a:latin typeface="楷体_GB2312" pitchFamily="49" charset="-122"/>
                <a:ea typeface="楷体_GB2312" pitchFamily="49" charset="-122"/>
              </a:rPr>
              <a:t>1)</a:t>
            </a:r>
            <a:r>
              <a:rPr lang="zh-CN" altLang="en-US" dirty="0">
                <a:solidFill>
                  <a:srgbClr val="0000FF"/>
                </a:solidFill>
                <a:latin typeface="楷体_GB2312" pitchFamily="49" charset="-122"/>
                <a:ea typeface="楷体_GB2312" pitchFamily="49" charset="-122"/>
              </a:rPr>
              <a:t>标量函数：</a:t>
            </a:r>
            <a:r>
              <a:rPr lang="zh-CN" altLang="en-US" dirty="0">
                <a:latin typeface="楷体_GB2312" pitchFamily="49" charset="-122"/>
                <a:ea typeface="楷体_GB2312" pitchFamily="49" charset="-122"/>
              </a:rPr>
              <a:t>返回单个数据值。</a:t>
            </a:r>
            <a:endParaRPr lang="zh-CN" altLang="en-US" dirty="0">
              <a:latin typeface="楷体_GB2312" pitchFamily="49" charset="-122"/>
              <a:ea typeface="楷体_GB2312" pitchFamily="49" charset="-122"/>
            </a:endParaRPr>
          </a:p>
          <a:p>
            <a:pPr>
              <a:lnSpc>
                <a:spcPct val="120000"/>
              </a:lnSpc>
              <a:spcBef>
                <a:spcPct val="0"/>
              </a:spcBef>
              <a:buNone/>
            </a:pPr>
            <a:r>
              <a:rPr lang="en-US" altLang="zh-CN" dirty="0">
                <a:solidFill>
                  <a:srgbClr val="0000FF"/>
                </a:solidFill>
                <a:latin typeface="楷体_GB2312" pitchFamily="49" charset="-122"/>
                <a:ea typeface="楷体_GB2312" pitchFamily="49" charset="-122"/>
              </a:rPr>
              <a:t>2)</a:t>
            </a:r>
            <a:r>
              <a:rPr lang="zh-CN" altLang="en-US" dirty="0">
                <a:solidFill>
                  <a:srgbClr val="0000FF"/>
                </a:solidFill>
                <a:latin typeface="楷体_GB2312" pitchFamily="49" charset="-122"/>
                <a:ea typeface="楷体_GB2312" pitchFamily="49" charset="-122"/>
              </a:rPr>
              <a:t>表值函数：</a:t>
            </a:r>
            <a:r>
              <a:rPr lang="zh-CN" altLang="en-US" dirty="0">
                <a:latin typeface="楷体_GB2312" pitchFamily="49" charset="-122"/>
                <a:ea typeface="楷体_GB2312" pitchFamily="49" charset="-122"/>
              </a:rPr>
              <a:t>返回值是一个记录集合</a:t>
            </a:r>
            <a:r>
              <a:rPr lang="en-US" altLang="zh-CN" dirty="0">
                <a:ea typeface="楷体_GB2312" pitchFamily="49" charset="-122"/>
              </a:rPr>
              <a:t>——</a:t>
            </a:r>
            <a:r>
              <a:rPr lang="zh-CN" altLang="en-US" dirty="0">
                <a:latin typeface="楷体_GB2312" pitchFamily="49" charset="-122"/>
                <a:ea typeface="楷体_GB2312" pitchFamily="49" charset="-122"/>
              </a:rPr>
              <a:t>表</a:t>
            </a: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a:lnSpc>
                <a:spcPct val="120000"/>
              </a:lnSpc>
              <a:spcBef>
                <a:spcPct val="0"/>
              </a:spcBef>
              <a:buNone/>
            </a:pPr>
            <a:r>
              <a:rPr lang="zh-CN" altLang="en-US" dirty="0">
                <a:latin typeface="楷体_GB2312" pitchFamily="49" charset="-122"/>
                <a:ea typeface="楷体_GB2312" pitchFamily="49" charset="-122"/>
              </a:rPr>
              <a:t>在此函数中，</a:t>
            </a:r>
            <a:r>
              <a:rPr lang="en-US" altLang="zh-CN" dirty="0">
                <a:latin typeface="楷体_GB2312" pitchFamily="49" charset="-122"/>
                <a:ea typeface="楷体_GB2312" pitchFamily="49" charset="-122"/>
              </a:rPr>
              <a:t>return</a:t>
            </a:r>
            <a:r>
              <a:rPr lang="zh-CN" altLang="en-US" dirty="0">
                <a:latin typeface="楷体_GB2312" pitchFamily="49" charset="-122"/>
                <a:ea typeface="楷体_GB2312" pitchFamily="49" charset="-122"/>
              </a:rPr>
              <a:t>语句包含一条单独的</a:t>
            </a:r>
            <a:endParaRPr lang="zh-CN" altLang="en-US" dirty="0">
              <a:latin typeface="楷体_GB2312" pitchFamily="49" charset="-122"/>
              <a:ea typeface="楷体_GB2312" pitchFamily="49" charset="-122"/>
            </a:endParaRPr>
          </a:p>
          <a:p>
            <a:pPr>
              <a:lnSpc>
                <a:spcPct val="120000"/>
              </a:lnSpc>
              <a:spcBef>
                <a:spcPct val="0"/>
              </a:spcBef>
              <a:buNone/>
            </a:pPr>
            <a:r>
              <a:rPr lang="en-US" altLang="zh-CN" dirty="0">
                <a:latin typeface="楷体_GB2312" pitchFamily="49" charset="-122"/>
                <a:ea typeface="楷体_GB2312" pitchFamily="49" charset="-122"/>
              </a:rPr>
              <a:t>select</a:t>
            </a:r>
            <a:r>
              <a:rPr lang="zh-CN" altLang="en-US" dirty="0">
                <a:latin typeface="楷体_GB2312" pitchFamily="49" charset="-122"/>
                <a:ea typeface="楷体_GB2312" pitchFamily="49" charset="-122"/>
              </a:rPr>
              <a:t>语句。       </a:t>
            </a:r>
            <a:endParaRPr lang="zh-CN" altLang="en-US" dirty="0">
              <a:latin typeface="楷体_GB2312" pitchFamily="49" charset="-122"/>
              <a:ea typeface="楷体_GB2312" pitchFamily="49" charset="-122"/>
            </a:endParaRPr>
          </a:p>
          <a:p>
            <a:pPr>
              <a:lnSpc>
                <a:spcPct val="120000"/>
              </a:lnSpc>
              <a:spcBef>
                <a:spcPct val="0"/>
              </a:spcBef>
              <a:buNone/>
            </a:pPr>
            <a:r>
              <a:rPr lang="en-US" altLang="zh-CN" dirty="0">
                <a:solidFill>
                  <a:srgbClr val="0000FF"/>
                </a:solidFill>
                <a:latin typeface="楷体_GB2312" pitchFamily="49" charset="-122"/>
                <a:ea typeface="楷体_GB2312" pitchFamily="49" charset="-122"/>
              </a:rPr>
              <a:t>3)</a:t>
            </a:r>
            <a:r>
              <a:rPr lang="zh-CN" altLang="en-US" dirty="0">
                <a:solidFill>
                  <a:srgbClr val="0000FF"/>
                </a:solidFill>
                <a:latin typeface="楷体_GB2312" pitchFamily="49" charset="-122"/>
                <a:ea typeface="楷体_GB2312" pitchFamily="49" charset="-122"/>
              </a:rPr>
              <a:t>多语句表值函数</a:t>
            </a:r>
            <a:r>
              <a:rPr lang="zh-CN" altLang="en-US" dirty="0">
                <a:latin typeface="楷体_GB2312" pitchFamily="49" charset="-122"/>
                <a:ea typeface="楷体_GB2312" pitchFamily="49" charset="-122"/>
              </a:rPr>
              <a:t>：返回值是由选择的结果</a:t>
            </a:r>
            <a:endParaRPr lang="zh-CN" altLang="en-US" dirty="0">
              <a:latin typeface="楷体_GB2312" pitchFamily="49" charset="-122"/>
              <a:ea typeface="楷体_GB2312" pitchFamily="49" charset="-122"/>
            </a:endParaRPr>
          </a:p>
          <a:p>
            <a:pPr>
              <a:lnSpc>
                <a:spcPct val="120000"/>
              </a:lnSpc>
              <a:spcBef>
                <a:spcPct val="0"/>
              </a:spcBef>
              <a:buNone/>
            </a:pPr>
            <a:r>
              <a:rPr lang="zh-CN" altLang="en-US" dirty="0">
                <a:latin typeface="楷体_GB2312" pitchFamily="49" charset="-122"/>
                <a:ea typeface="楷体_GB2312" pitchFamily="49" charset="-122"/>
              </a:rPr>
              <a:t>构成的记录集。</a:t>
            </a:r>
            <a:endParaRPr lang="zh-CN" altLang="en-US" dirty="0">
              <a:latin typeface="楷体_GB2312" pitchFamily="49" charset="-122"/>
              <a:ea typeface="楷体_GB2312" pitchFamily="49" charset="-122"/>
            </a:endParaRPr>
          </a:p>
          <a:p>
            <a:pPr>
              <a:lnSpc>
                <a:spcPct val="120000"/>
              </a:lnSpc>
              <a:spcBef>
                <a:spcPct val="0"/>
              </a:spcBef>
              <a:buNone/>
            </a:pPr>
            <a:endParaRPr lang="zh-CN" altLang="en-US" dirty="0">
              <a:latin typeface="楷体_GB2312" pitchFamily="49" charset="-122"/>
              <a:ea typeface="楷体_GB2312" pitchFamily="49" charset="-122"/>
            </a:endParaRPr>
          </a:p>
          <a:p>
            <a:pPr>
              <a:lnSpc>
                <a:spcPct val="120000"/>
              </a:lnSpc>
              <a:spcBef>
                <a:spcPct val="0"/>
              </a:spcBef>
              <a:buNone/>
            </a:pPr>
            <a:endParaRPr lang="zh-CN" altLang="en-US" dirty="0">
              <a:latin typeface="楷体_GB2312" pitchFamily="49" charset="-122"/>
              <a:ea typeface="楷体_GB2312" pitchFamily="49" charset="-122"/>
            </a:endParaRPr>
          </a:p>
          <a:p>
            <a:pPr>
              <a:lnSpc>
                <a:spcPct val="90000"/>
              </a:lnSpc>
            </a:pPr>
            <a:endParaRPr lang="en-US" altLang="zh-CN" sz="2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3"/>
          <p:cNvSpPr>
            <a:spLocks noGrp="1" noRot="1"/>
          </p:cNvSpPr>
          <p:nvPr>
            <p:ph idx="1"/>
          </p:nvPr>
        </p:nvSpPr>
        <p:spPr>
          <a:xfrm>
            <a:off x="609600" y="762000"/>
            <a:ext cx="8153400" cy="5337175"/>
          </a:xfrm>
          <a:ln/>
        </p:spPr>
        <p:txBody>
          <a:bodyPr vert="horz" wrap="square" lIns="91440" tIns="45720" rIns="91440" bIns="45720" anchor="t"/>
          <a:p>
            <a:pPr>
              <a:buNone/>
            </a:pPr>
            <a:r>
              <a:rPr lang="zh-CN" altLang="en-US" dirty="0">
                <a:solidFill>
                  <a:srgbClr val="0000FF"/>
                </a:solidFill>
                <a:ea typeface="楷体_GB2312" pitchFamily="49" charset="-122"/>
              </a:rPr>
              <a:t>二、标量函数</a:t>
            </a:r>
            <a:endParaRPr lang="zh-CN" altLang="en-US" dirty="0">
              <a:solidFill>
                <a:srgbClr val="0000FF"/>
              </a:solidFill>
              <a:ea typeface="楷体_GB2312" pitchFamily="49" charset="-122"/>
            </a:endParaRPr>
          </a:p>
          <a:p>
            <a:pPr algn="just">
              <a:buNone/>
            </a:pPr>
            <a:r>
              <a:rPr lang="zh-CN" altLang="en-US" dirty="0">
                <a:ea typeface="楷体_GB2312" pitchFamily="49" charset="-122"/>
              </a:rPr>
              <a:t>标量函数与系统内置标量函数类似，</a:t>
            </a:r>
            <a:r>
              <a:rPr lang="zh-CN" altLang="en-US" dirty="0">
                <a:solidFill>
                  <a:schemeClr val="tx2"/>
                </a:solidFill>
                <a:ea typeface="楷体_GB2312" pitchFamily="49" charset="-122"/>
              </a:rPr>
              <a:t>返回在</a:t>
            </a:r>
            <a:endParaRPr lang="zh-CN" altLang="en-US" dirty="0">
              <a:solidFill>
                <a:schemeClr val="tx2"/>
              </a:solidFill>
              <a:ea typeface="楷体_GB2312" pitchFamily="49" charset="-122"/>
            </a:endParaRPr>
          </a:p>
          <a:p>
            <a:pPr algn="just">
              <a:buNone/>
            </a:pPr>
            <a:r>
              <a:rPr lang="en-US" altLang="zh-CN" dirty="0">
                <a:solidFill>
                  <a:schemeClr val="tx2"/>
                </a:solidFill>
                <a:latin typeface="楷体_GB2312" pitchFamily="49" charset="-122"/>
                <a:ea typeface="楷体_GB2312" pitchFamily="49" charset="-122"/>
              </a:rPr>
              <a:t>RETURNS</a:t>
            </a:r>
            <a:r>
              <a:rPr lang="zh-CN" altLang="en-US" dirty="0">
                <a:solidFill>
                  <a:schemeClr val="tx2"/>
                </a:solidFill>
                <a:ea typeface="楷体_GB2312" pitchFamily="49" charset="-122"/>
              </a:rPr>
              <a:t>子句中定义的类型的单个数据值</a:t>
            </a:r>
            <a:r>
              <a:rPr lang="en-US" altLang="zh-CN" dirty="0">
                <a:solidFill>
                  <a:schemeClr val="tx2"/>
                </a:solidFill>
                <a:ea typeface="楷体_GB2312" pitchFamily="49" charset="-122"/>
              </a:rPr>
              <a:t>,</a:t>
            </a:r>
            <a:r>
              <a:rPr lang="zh-CN" altLang="en-US" dirty="0">
                <a:ea typeface="楷体_GB2312" pitchFamily="49" charset="-122"/>
              </a:rPr>
              <a:t>当</a:t>
            </a:r>
            <a:endParaRPr lang="zh-CN" altLang="en-US" dirty="0">
              <a:ea typeface="楷体_GB2312" pitchFamily="49" charset="-122"/>
            </a:endParaRPr>
          </a:p>
          <a:p>
            <a:pPr algn="just">
              <a:buNone/>
            </a:pPr>
            <a:r>
              <a:rPr lang="zh-CN" altLang="en-US" dirty="0">
                <a:ea typeface="楷体_GB2312" pitchFamily="49" charset="-122"/>
              </a:rPr>
              <a:t>需要在代码中的多个位置进行相同的数学计</a:t>
            </a:r>
            <a:endParaRPr lang="zh-CN" altLang="en-US" dirty="0">
              <a:ea typeface="楷体_GB2312" pitchFamily="49" charset="-122"/>
            </a:endParaRPr>
          </a:p>
          <a:p>
            <a:pPr algn="just">
              <a:buNone/>
            </a:pPr>
            <a:r>
              <a:rPr lang="zh-CN" altLang="en-US" dirty="0">
                <a:ea typeface="楷体_GB2312" pitchFamily="49" charset="-122"/>
              </a:rPr>
              <a:t>算时，标量函数十分有用。</a:t>
            </a:r>
            <a:endParaRPr lang="zh-CN" altLang="en-US" dirty="0">
              <a:ea typeface="楷体_GB2312" pitchFamily="49" charset="-122"/>
            </a:endParaRPr>
          </a:p>
          <a:p>
            <a:pPr algn="just">
              <a:buNone/>
            </a:pPr>
            <a:r>
              <a:rPr lang="en-US" altLang="zh-CN" dirty="0">
                <a:solidFill>
                  <a:srgbClr val="0000FF"/>
                </a:solidFill>
                <a:ea typeface="楷体_GB2312" pitchFamily="49" charset="-122"/>
              </a:rPr>
              <a:t>1</a:t>
            </a:r>
            <a:r>
              <a:rPr lang="zh-CN" altLang="en-US" dirty="0">
                <a:solidFill>
                  <a:srgbClr val="0000FF"/>
                </a:solidFill>
                <a:ea typeface="楷体_GB2312" pitchFamily="49" charset="-122"/>
              </a:rPr>
              <a:t>）创建标量函数</a:t>
            </a:r>
            <a:endParaRPr lang="zh-CN" altLang="en-US" dirty="0">
              <a:solidFill>
                <a:srgbClr val="0000FF"/>
              </a:solidFill>
              <a:ea typeface="楷体_GB2312" pitchFamily="49" charset="-122"/>
            </a:endParaRPr>
          </a:p>
          <a:p>
            <a:pPr algn="just">
              <a:buNone/>
            </a:pPr>
            <a:r>
              <a:rPr lang="zh-CN" altLang="en-US" dirty="0">
                <a:ea typeface="楷体_GB2312" pitchFamily="49" charset="-122"/>
              </a:rPr>
              <a:t>在</a:t>
            </a:r>
            <a:r>
              <a:rPr lang="en-US" altLang="zh-CN" dirty="0">
                <a:latin typeface="楷体_GB2312" pitchFamily="49" charset="-122"/>
                <a:ea typeface="楷体_GB2312" pitchFamily="49" charset="-122"/>
              </a:rPr>
              <a:t>STUDENT</a:t>
            </a:r>
            <a:r>
              <a:rPr lang="zh-CN" altLang="en-US" dirty="0">
                <a:latin typeface="楷体_GB2312" pitchFamily="49" charset="-122"/>
                <a:ea typeface="楷体_GB2312" pitchFamily="49" charset="-122"/>
              </a:rPr>
              <a:t>库中</a:t>
            </a:r>
            <a:r>
              <a:rPr lang="zh-CN" altLang="en-US" dirty="0">
                <a:ea typeface="楷体_GB2312" pitchFamily="49" charset="-122"/>
              </a:rPr>
              <a:t>创建一个用户自定义函数</a:t>
            </a:r>
            <a:endParaRPr lang="zh-CN" altLang="en-US" dirty="0">
              <a:ea typeface="楷体_GB2312" pitchFamily="49" charset="-122"/>
            </a:endParaRPr>
          </a:p>
          <a:p>
            <a:pPr algn="just">
              <a:buNone/>
            </a:pPr>
            <a:r>
              <a:rPr lang="en-US" altLang="zh-CN" dirty="0">
                <a:latin typeface="楷体_GB2312" pitchFamily="49" charset="-122"/>
                <a:ea typeface="楷体_GB2312" pitchFamily="49" charset="-122"/>
              </a:rPr>
              <a:t>XUEFENJI</a:t>
            </a:r>
            <a:r>
              <a:rPr lang="zh-CN" altLang="en-US" dirty="0">
                <a:latin typeface="楷体_GB2312" pitchFamily="49" charset="-122"/>
                <a:ea typeface="楷体_GB2312" pitchFamily="49" charset="-122"/>
              </a:rPr>
              <a:t>，该函数通过输入成绩来计算学生</a:t>
            </a: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的学分绩。</a:t>
            </a:r>
            <a:endParaRPr lang="zh-CN" altLang="en-US" dirty="0">
              <a:latin typeface="楷体_GB2312" pitchFamily="49" charset="-122"/>
              <a:ea typeface="楷体_GB2312" pitchFamily="49"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3"/>
          <p:cNvSpPr>
            <a:spLocks noGrp="1" noRot="1"/>
          </p:cNvSpPr>
          <p:nvPr>
            <p:ph idx="1"/>
          </p:nvPr>
        </p:nvSpPr>
        <p:spPr>
          <a:xfrm>
            <a:off x="609600" y="762000"/>
            <a:ext cx="8153400" cy="5337175"/>
          </a:xfrm>
          <a:ln/>
        </p:spPr>
        <p:txBody>
          <a:bodyPr vert="horz" wrap="square" lIns="91440" tIns="45720" rIns="91440" bIns="45720" anchor="t"/>
          <a:p>
            <a:pPr algn="just">
              <a:lnSpc>
                <a:spcPct val="80000"/>
              </a:lnSpc>
              <a:buNone/>
            </a:pPr>
            <a:endParaRPr lang="en-US" altLang="zh-CN" dirty="0">
              <a:latin typeface="楷体_GB2312" pitchFamily="49" charset="-122"/>
              <a:ea typeface="楷体_GB2312" pitchFamily="49" charset="-122"/>
            </a:endParaRPr>
          </a:p>
          <a:p>
            <a:pPr algn="just">
              <a:lnSpc>
                <a:spcPct val="80000"/>
              </a:lnSpc>
              <a:buNone/>
            </a:pPr>
            <a:r>
              <a:rPr lang="zh-CN" altLang="en-US" dirty="0">
                <a:latin typeface="楷体_GB2312" pitchFamily="49" charset="-122"/>
                <a:ea typeface="楷体_GB2312" pitchFamily="49" charset="-122"/>
              </a:rPr>
              <a:t>程序代码如下：</a:t>
            </a:r>
            <a:endParaRPr lang="zh-CN" altLang="en-US"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USE  STUDENT</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CREATE FUNCTION xuefenji(@inputzz int)</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RETURNS  nvarchar(10)   </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BEGIN </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declare @retrunstr nvarchar(10)</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if @inputzz &gt;=50 AND  @inputzz &lt;60</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set  @retrunstr='</a:t>
            </a:r>
            <a:r>
              <a:rPr lang="zh-CN" altLang="en-US" dirty="0">
                <a:latin typeface="楷体_GB2312" pitchFamily="49" charset="-122"/>
                <a:ea typeface="楷体_GB2312" pitchFamily="49" charset="-122"/>
              </a:rPr>
              <a:t>学分绩为</a:t>
            </a:r>
            <a:r>
              <a:rPr lang="en-US" altLang="zh-CN" dirty="0">
                <a:latin typeface="楷体_GB2312" pitchFamily="49" charset="-122"/>
                <a:ea typeface="楷体_GB2312" pitchFamily="49" charset="-122"/>
              </a:rPr>
              <a:t>0.8'</a:t>
            </a:r>
            <a:endParaRPr lang="en-US" altLang="zh-CN" dirty="0">
              <a:latin typeface="楷体_GB2312" pitchFamily="49" charset="-122"/>
              <a:ea typeface="楷体_GB2312" pitchFamily="49" charset="-122"/>
            </a:endParaRPr>
          </a:p>
          <a:p>
            <a:pPr>
              <a:lnSpc>
                <a:spcPct val="80000"/>
              </a:lnSpc>
              <a:buNone/>
            </a:pPr>
            <a:endParaRPr lang="en-US" altLang="zh-CN" dirty="0">
              <a:latin typeface="楷体_GB2312" pitchFamily="49" charset="-122"/>
              <a:ea typeface="楷体_GB2312" pitchFamily="49" charset="-122"/>
            </a:endParaRPr>
          </a:p>
          <a:p>
            <a:pPr>
              <a:lnSpc>
                <a:spcPct val="80000"/>
              </a:lnSpc>
            </a:pPr>
            <a:endParaRPr lang="en-US" altLang="zh-CN" dirty="0">
              <a:latin typeface="楷体_GB2312" pitchFamily="49" charset="-122"/>
              <a:ea typeface="楷体_GB2312" pitchFamily="49"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3"/>
          <p:cNvSpPr>
            <a:spLocks noGrp="1" noRot="1"/>
          </p:cNvSpPr>
          <p:nvPr>
            <p:ph idx="1"/>
          </p:nvPr>
        </p:nvSpPr>
        <p:spPr>
          <a:xfrm>
            <a:off x="609600" y="685800"/>
            <a:ext cx="8153400" cy="5413375"/>
          </a:xfrm>
          <a:ln/>
        </p:spPr>
        <p:txBody>
          <a:bodyPr vert="horz" wrap="square" lIns="91440" tIns="45720" rIns="91440" bIns="45720" anchor="t"/>
          <a:p>
            <a:pPr algn="just">
              <a:lnSpc>
                <a:spcPct val="90000"/>
              </a:lnSpc>
              <a:buNone/>
            </a:pP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else if @inputzz &gt;=60 AND  @inputzz &lt;70</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set  @retrunstr='</a:t>
            </a:r>
            <a:r>
              <a:rPr lang="zh-CN" altLang="en-US" dirty="0">
                <a:latin typeface="楷体_GB2312" pitchFamily="49" charset="-122"/>
                <a:ea typeface="楷体_GB2312" pitchFamily="49" charset="-122"/>
              </a:rPr>
              <a:t>学分绩为</a:t>
            </a:r>
            <a:r>
              <a:rPr lang="en-US" altLang="zh-CN" dirty="0">
                <a:latin typeface="楷体_GB2312" pitchFamily="49" charset="-122"/>
                <a:ea typeface="楷体_GB2312" pitchFamily="49" charset="-122"/>
              </a:rPr>
              <a:t>1.0'</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else if @inputzz &gt;=70 AND  @inputzz &lt;80</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set  @retrunstr='</a:t>
            </a:r>
            <a:r>
              <a:rPr lang="zh-CN" altLang="en-US" dirty="0">
                <a:latin typeface="楷体_GB2312" pitchFamily="49" charset="-122"/>
                <a:ea typeface="楷体_GB2312" pitchFamily="49" charset="-122"/>
              </a:rPr>
              <a:t>学分绩为</a:t>
            </a:r>
            <a:r>
              <a:rPr lang="en-US" altLang="zh-CN" dirty="0">
                <a:latin typeface="楷体_GB2312" pitchFamily="49" charset="-122"/>
                <a:ea typeface="楷体_GB2312" pitchFamily="49" charset="-122"/>
              </a:rPr>
              <a:t>1.2'</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else if @inputzz &gt;=80 AND  @inputzz</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&lt;=100</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set  @retrunstr='</a:t>
            </a:r>
            <a:r>
              <a:rPr lang="zh-CN" altLang="en-US" dirty="0">
                <a:latin typeface="楷体_GB2312" pitchFamily="49" charset="-122"/>
                <a:ea typeface="楷体_GB2312" pitchFamily="49" charset="-122"/>
              </a:rPr>
              <a:t>学分绩为</a:t>
            </a:r>
            <a:r>
              <a:rPr lang="en-US" altLang="zh-CN" dirty="0">
                <a:latin typeface="楷体_GB2312" pitchFamily="49" charset="-122"/>
                <a:ea typeface="楷体_GB2312" pitchFamily="49" charset="-122"/>
              </a:rPr>
              <a:t>1.5'</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else</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set @retrunstr='</a:t>
            </a:r>
            <a:r>
              <a:rPr lang="zh-CN" altLang="en-US" dirty="0">
                <a:latin typeface="楷体_GB2312" pitchFamily="49" charset="-122"/>
                <a:ea typeface="楷体_GB2312" pitchFamily="49" charset="-122"/>
              </a:rPr>
              <a:t>无学分绩</a:t>
            </a: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return @retrunstr </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END</a:t>
            </a:r>
            <a:endParaRPr lang="en-US" altLang="zh-CN" dirty="0">
              <a:latin typeface="楷体_GB2312" pitchFamily="49" charset="-122"/>
              <a:ea typeface="楷体_GB2312" pitchFamily="49" charset="-122"/>
            </a:endParaRPr>
          </a:p>
          <a:p>
            <a:pPr>
              <a:lnSpc>
                <a:spcPct val="90000"/>
              </a:lnSpc>
              <a:buNone/>
            </a:pPr>
            <a:endParaRPr lang="en-US" altLang="zh-CN" dirty="0">
              <a:latin typeface="楷体_GB2312" pitchFamily="49" charset="-122"/>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ln/>
        </p:spPr>
        <p:txBody>
          <a:bodyPr vert="horz" wrap="square" lIns="91440" tIns="45720" rIns="91440" bIns="45720" anchor="ctr"/>
          <a:p>
            <a:r>
              <a:rPr lang="zh-CN" altLang="en-US" dirty="0"/>
              <a:t>1. </a:t>
            </a:r>
            <a:r>
              <a:rPr lang="en-US" altLang="zh-CN" dirty="0"/>
              <a:t>SQL</a:t>
            </a:r>
            <a:r>
              <a:rPr lang="zh-CN" altLang="en-US" dirty="0"/>
              <a:t>通信区</a:t>
            </a:r>
            <a:endParaRPr lang="zh-CN" altLang="en-US" dirty="0"/>
          </a:p>
        </p:txBody>
      </p:sp>
      <p:sp>
        <p:nvSpPr>
          <p:cNvPr id="13314"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en-US" altLang="zh-CN" dirty="0"/>
              <a:t>SQLCA</a:t>
            </a:r>
            <a:r>
              <a:rPr lang="zh-CN" altLang="en-US" dirty="0"/>
              <a:t>： </a:t>
            </a:r>
            <a:r>
              <a:rPr lang="en-US" altLang="zh-CN" dirty="0"/>
              <a:t>SQL Communication Area</a:t>
            </a:r>
            <a:endParaRPr lang="zh-CN" altLang="en-US" dirty="0"/>
          </a:p>
          <a:p>
            <a:pPr lvl="1">
              <a:lnSpc>
                <a:spcPct val="120000"/>
              </a:lnSpc>
            </a:pPr>
            <a:r>
              <a:rPr lang="en-US" altLang="zh-CN" dirty="0"/>
              <a:t>SQLCA</a:t>
            </a:r>
            <a:r>
              <a:rPr lang="zh-CN" altLang="en-US" dirty="0"/>
              <a:t>是一个数据结构</a:t>
            </a:r>
            <a:endParaRPr lang="zh-CN" altLang="en-US" dirty="0"/>
          </a:p>
          <a:p>
            <a:pPr>
              <a:lnSpc>
                <a:spcPct val="120000"/>
              </a:lnSpc>
            </a:pPr>
            <a:r>
              <a:rPr lang="en-US" altLang="zh-CN" dirty="0"/>
              <a:t>SQLCA</a:t>
            </a:r>
            <a:r>
              <a:rPr lang="zh-CN" altLang="en-US" dirty="0"/>
              <a:t>的用途</a:t>
            </a:r>
            <a:endParaRPr lang="zh-CN" altLang="en-US" dirty="0"/>
          </a:p>
          <a:p>
            <a:pPr lvl="1">
              <a:lnSpc>
                <a:spcPct val="120000"/>
              </a:lnSpc>
            </a:pPr>
            <a:r>
              <a:rPr lang="en-US" altLang="zh-CN" dirty="0"/>
              <a:t>SQL</a:t>
            </a:r>
            <a:r>
              <a:rPr lang="zh-CN" altLang="en-US" dirty="0"/>
              <a:t>语句执行后，系统反馈给应用程序信息</a:t>
            </a:r>
            <a:endParaRPr lang="zh-CN" altLang="en-US" dirty="0"/>
          </a:p>
          <a:p>
            <a:pPr lvl="2">
              <a:lnSpc>
                <a:spcPct val="120000"/>
              </a:lnSpc>
            </a:pPr>
            <a:r>
              <a:rPr lang="zh-CN" altLang="en-US" dirty="0"/>
              <a:t> 描述系统当前工作状态</a:t>
            </a:r>
            <a:endParaRPr lang="zh-CN" altLang="en-US" dirty="0"/>
          </a:p>
          <a:p>
            <a:pPr lvl="2">
              <a:lnSpc>
                <a:spcPct val="120000"/>
              </a:lnSpc>
            </a:pPr>
            <a:r>
              <a:rPr lang="zh-CN" altLang="en-US" dirty="0"/>
              <a:t> 描述运行环境</a:t>
            </a:r>
            <a:endParaRPr lang="zh-CN" altLang="en-US" dirty="0"/>
          </a:p>
          <a:p>
            <a:pPr lvl="1">
              <a:lnSpc>
                <a:spcPct val="120000"/>
              </a:lnSpc>
            </a:pPr>
            <a:r>
              <a:rPr lang="zh-CN" altLang="en-US" dirty="0"/>
              <a:t>这些信息将送到</a:t>
            </a:r>
            <a:r>
              <a:rPr lang="en-US" altLang="zh-CN" dirty="0"/>
              <a:t>SQL</a:t>
            </a:r>
            <a:r>
              <a:rPr lang="zh-CN" altLang="en-US" dirty="0"/>
              <a:t>通信区中</a:t>
            </a:r>
            <a:endParaRPr lang="zh-CN" altLang="en-US" dirty="0"/>
          </a:p>
          <a:p>
            <a:pPr lvl="1">
              <a:lnSpc>
                <a:spcPct val="120000"/>
              </a:lnSpc>
            </a:pPr>
            <a:r>
              <a:rPr lang="zh-CN" altLang="en-US" dirty="0"/>
              <a:t>应用程序从</a:t>
            </a:r>
            <a:r>
              <a:rPr lang="en-US" altLang="zh-CN" dirty="0"/>
              <a:t>SQL</a:t>
            </a:r>
            <a:r>
              <a:rPr lang="zh-CN" altLang="en-US" dirty="0"/>
              <a:t>通信区中取出这些状态信息，据此决定接下来执行的语句</a:t>
            </a:r>
            <a:endParaRPr lang="zh-CN" altLang="en-US" dirty="0"/>
          </a:p>
          <a:p>
            <a:pPr>
              <a:buNone/>
            </a:pP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3"/>
          <p:cNvSpPr>
            <a:spLocks noGrp="1" noRot="1"/>
          </p:cNvSpPr>
          <p:nvPr>
            <p:ph idx="1"/>
          </p:nvPr>
        </p:nvSpPr>
        <p:spPr>
          <a:xfrm>
            <a:off x="609600" y="533400"/>
            <a:ext cx="8153400" cy="5565775"/>
          </a:xfrm>
          <a:ln/>
        </p:spPr>
        <p:txBody>
          <a:bodyPr vert="horz" wrap="square" lIns="91440" tIns="45720" rIns="91440" bIns="45720" anchor="t"/>
          <a:p>
            <a:pPr algn="just">
              <a:lnSpc>
                <a:spcPct val="80000"/>
              </a:lnSpc>
              <a:buNone/>
            </a:pPr>
            <a:endParaRPr lang="en-US" altLang="zh-CN" dirty="0">
              <a:solidFill>
                <a:srgbClr val="0000FF"/>
              </a:solidFill>
              <a:latin typeface="楷体_GB2312" pitchFamily="49" charset="-122"/>
              <a:ea typeface="楷体_GB2312" pitchFamily="49" charset="-122"/>
            </a:endParaRPr>
          </a:p>
          <a:p>
            <a:pPr algn="just">
              <a:lnSpc>
                <a:spcPct val="80000"/>
              </a:lnSpc>
              <a:buNone/>
            </a:pPr>
            <a:r>
              <a:rPr lang="en-US" altLang="zh-CN" dirty="0">
                <a:solidFill>
                  <a:srgbClr val="0000FF"/>
                </a:solidFill>
                <a:latin typeface="楷体_GB2312" pitchFamily="49" charset="-122"/>
                <a:ea typeface="楷体_GB2312" pitchFamily="49" charset="-122"/>
              </a:rPr>
              <a:t>2)</a:t>
            </a:r>
            <a:r>
              <a:rPr lang="zh-CN" altLang="en-US" dirty="0">
                <a:solidFill>
                  <a:srgbClr val="0000FF"/>
                </a:solidFill>
                <a:latin typeface="楷体_GB2312" pitchFamily="49" charset="-122"/>
                <a:ea typeface="楷体_GB2312" pitchFamily="49" charset="-122"/>
              </a:rPr>
              <a:t>使用标量函数</a:t>
            </a:r>
            <a:endParaRPr lang="zh-CN" altLang="en-US" dirty="0">
              <a:solidFill>
                <a:srgbClr val="0000FF"/>
              </a:solidFill>
              <a:latin typeface="楷体_GB2312" pitchFamily="49" charset="-122"/>
              <a:ea typeface="楷体_GB2312" pitchFamily="49" charset="-122"/>
            </a:endParaRPr>
          </a:p>
          <a:p>
            <a:pPr algn="just">
              <a:lnSpc>
                <a:spcPct val="80000"/>
              </a:lnSpc>
              <a:buNone/>
            </a:pPr>
            <a:r>
              <a:rPr lang="zh-CN" altLang="en-US" dirty="0">
                <a:latin typeface="楷体_GB2312" pitchFamily="49" charset="-122"/>
                <a:ea typeface="楷体_GB2312" pitchFamily="49" charset="-122"/>
              </a:rPr>
              <a:t>当需要查看</a:t>
            </a:r>
            <a:r>
              <a:rPr lang="zh-CN" altLang="en-US" dirty="0">
                <a:latin typeface="Times New Roman" panose="02020603050405020304" pitchFamily="18" charset="0"/>
                <a:ea typeface="楷体_GB2312" pitchFamily="49" charset="-122"/>
              </a:rPr>
              <a:t>“</a:t>
            </a:r>
            <a:r>
              <a:rPr lang="en-US" altLang="zh-CN" dirty="0">
                <a:latin typeface="楷体_GB2312" pitchFamily="49" charset="-122"/>
                <a:ea typeface="楷体_GB2312" pitchFamily="49" charset="-122"/>
              </a:rPr>
              <a:t>010101001001</a:t>
            </a:r>
            <a:r>
              <a:rPr lang="en-US" altLang="zh-CN" dirty="0">
                <a:latin typeface="Times New Roman" panose="02020603050405020304" pitchFamily="18" charset="0"/>
                <a:ea typeface="楷体_GB2312" pitchFamily="49" charset="-122"/>
              </a:rPr>
              <a:t>”</a:t>
            </a:r>
            <a:r>
              <a:rPr lang="zh-CN" altLang="en-US" dirty="0">
                <a:latin typeface="楷体_GB2312" pitchFamily="49" charset="-122"/>
                <a:ea typeface="楷体_GB2312" pitchFamily="49" charset="-122"/>
              </a:rPr>
              <a:t>号学生的课程学</a:t>
            </a:r>
            <a:endParaRPr lang="zh-CN" altLang="en-US" dirty="0">
              <a:latin typeface="楷体_GB2312" pitchFamily="49" charset="-122"/>
              <a:ea typeface="楷体_GB2312" pitchFamily="49" charset="-122"/>
            </a:endParaRPr>
          </a:p>
          <a:p>
            <a:pPr algn="just">
              <a:lnSpc>
                <a:spcPct val="80000"/>
              </a:lnSpc>
              <a:buNone/>
            </a:pPr>
            <a:r>
              <a:rPr lang="zh-CN" altLang="en-US" dirty="0">
                <a:latin typeface="楷体_GB2312" pitchFamily="49" charset="-122"/>
                <a:ea typeface="楷体_GB2312" pitchFamily="49" charset="-122"/>
              </a:rPr>
              <a:t>分绩时，在查询分析器中输入如下代码：</a:t>
            </a:r>
            <a:endParaRPr lang="zh-CN" altLang="en-US"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USE  STUDENT</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SELECT  </a:t>
            </a:r>
            <a:r>
              <a:rPr lang="zh-CN" altLang="en-US" dirty="0">
                <a:latin typeface="楷体_GB2312" pitchFamily="49" charset="-122"/>
                <a:ea typeface="楷体_GB2312" pitchFamily="49" charset="-122"/>
              </a:rPr>
              <a:t>课程号</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成绩</a:t>
            </a:r>
            <a:r>
              <a:rPr lang="en-US" altLang="zh-CN" dirty="0">
                <a:latin typeface="楷体_GB2312" pitchFamily="49" charset="-122"/>
                <a:ea typeface="楷体_GB2312" pitchFamily="49" charset="-122"/>
              </a:rPr>
              <a:t>,dbo.xuefenji(</a:t>
            </a:r>
            <a:r>
              <a:rPr lang="zh-CN" altLang="en-US" dirty="0">
                <a:latin typeface="楷体_GB2312" pitchFamily="49" charset="-122"/>
                <a:ea typeface="楷体_GB2312" pitchFamily="49" charset="-122"/>
              </a:rPr>
              <a:t>成绩</a:t>
            </a: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AS </a:t>
            </a:r>
            <a:r>
              <a:rPr lang="zh-CN" altLang="en-US" dirty="0">
                <a:latin typeface="楷体_GB2312" pitchFamily="49" charset="-122"/>
                <a:ea typeface="楷体_GB2312" pitchFamily="49" charset="-122"/>
              </a:rPr>
              <a:t>学分绩</a:t>
            </a:r>
            <a:endParaRPr lang="zh-CN" altLang="en-US"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FROM  </a:t>
            </a:r>
            <a:r>
              <a:rPr lang="zh-CN" altLang="en-US" dirty="0">
                <a:latin typeface="楷体_GB2312" pitchFamily="49" charset="-122"/>
                <a:ea typeface="楷体_GB2312" pitchFamily="49" charset="-122"/>
              </a:rPr>
              <a:t>课程注册</a:t>
            </a:r>
            <a:endParaRPr lang="zh-CN" altLang="en-US"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WHERE  </a:t>
            </a:r>
            <a:r>
              <a:rPr lang="zh-CN" altLang="en-US" dirty="0">
                <a:latin typeface="楷体_GB2312" pitchFamily="49" charset="-122"/>
                <a:ea typeface="楷体_GB2312" pitchFamily="49" charset="-122"/>
              </a:rPr>
              <a:t>学号</a:t>
            </a:r>
            <a:r>
              <a:rPr lang="en-US" altLang="zh-CN" dirty="0">
                <a:latin typeface="楷体_GB2312" pitchFamily="49" charset="-122"/>
                <a:ea typeface="楷体_GB2312" pitchFamily="49" charset="-122"/>
              </a:rPr>
              <a:t>='010101001001'</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nSpc>
                <a:spcPct val="80000"/>
              </a:lnSpc>
              <a:buNone/>
            </a:pPr>
            <a:endParaRPr lang="en-US" altLang="zh-CN" dirty="0">
              <a:latin typeface="楷体_GB2312" pitchFamily="49" charset="-122"/>
              <a:ea typeface="楷体_GB2312"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3"/>
          <p:cNvSpPr>
            <a:spLocks noGrp="1" noRot="1"/>
          </p:cNvSpPr>
          <p:nvPr>
            <p:ph idx="1"/>
          </p:nvPr>
        </p:nvSpPr>
        <p:spPr>
          <a:xfrm>
            <a:off x="609600" y="609600"/>
            <a:ext cx="8153400" cy="5489575"/>
          </a:xfrm>
          <a:ln/>
        </p:spPr>
        <p:txBody>
          <a:bodyPr vert="horz" wrap="square" lIns="91440" tIns="45720" rIns="91440" bIns="45720" anchor="t"/>
          <a:p>
            <a:pPr>
              <a:buNone/>
            </a:pPr>
            <a:endParaRPr lang="en-US" altLang="zh-CN" dirty="0">
              <a:solidFill>
                <a:srgbClr val="0000FF"/>
              </a:solidFill>
              <a:latin typeface="Times New Roman" panose="02020603050405020304" pitchFamily="18" charset="0"/>
              <a:ea typeface="楷体_GB2312" pitchFamily="49" charset="-122"/>
            </a:endParaRPr>
          </a:p>
          <a:p>
            <a:pPr>
              <a:buNone/>
            </a:pPr>
            <a:r>
              <a:rPr lang="zh-CN" altLang="en-US" dirty="0">
                <a:solidFill>
                  <a:srgbClr val="0000FF"/>
                </a:solidFill>
                <a:latin typeface="Times New Roman" panose="02020603050405020304" pitchFamily="18" charset="0"/>
                <a:ea typeface="楷体_GB2312" pitchFamily="49" charset="-122"/>
              </a:rPr>
              <a:t>三、内嵌表值函数</a:t>
            </a:r>
            <a:endParaRPr lang="zh-CN" altLang="en-US" dirty="0">
              <a:solidFill>
                <a:srgbClr val="0000FF"/>
              </a:solidFill>
              <a:latin typeface="Times New Roman" panose="02020603050405020304" pitchFamily="18" charset="0"/>
              <a:ea typeface="楷体_GB2312" pitchFamily="49" charset="-122"/>
            </a:endParaRPr>
          </a:p>
          <a:p>
            <a:pPr>
              <a:buNone/>
            </a:pPr>
            <a:r>
              <a:rPr lang="zh-CN" altLang="en-US" dirty="0">
                <a:latin typeface="楷体_GB2312" pitchFamily="49" charset="-122"/>
                <a:ea typeface="楷体_GB2312" pitchFamily="49" charset="-122"/>
              </a:rPr>
              <a:t>    内嵌表值函数返回的结果是表，其表是</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由单个</a:t>
            </a:r>
            <a:r>
              <a:rPr lang="en-US" altLang="zh-CN" dirty="0">
                <a:latin typeface="楷体_GB2312" pitchFamily="49" charset="-122"/>
                <a:ea typeface="楷体_GB2312" pitchFamily="49" charset="-122"/>
              </a:rPr>
              <a:t>SELECT</a:t>
            </a:r>
            <a:r>
              <a:rPr lang="zh-CN" altLang="en-US" dirty="0">
                <a:latin typeface="楷体_GB2312" pitchFamily="49" charset="-122"/>
                <a:ea typeface="楷体_GB2312" pitchFamily="49" charset="-122"/>
              </a:rPr>
              <a:t>语句形成。它可用于参数化视</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图的功能</a:t>
            </a:r>
            <a:r>
              <a:rPr lang="en-US" altLang="zh-CN" dirty="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a:p>
            <a:pPr>
              <a:buNone/>
            </a:pPr>
            <a:r>
              <a:rPr lang="zh-CN" altLang="en-US" dirty="0">
                <a:solidFill>
                  <a:schemeClr val="tx2"/>
                </a:solidFill>
                <a:latin typeface="楷体_GB2312" pitchFamily="49" charset="-122"/>
                <a:ea typeface="楷体_GB2312" pitchFamily="49" charset="-122"/>
              </a:rPr>
              <a:t>建立内嵌表值函数要遵从以下规则：</a:t>
            </a:r>
            <a:endParaRPr lang="zh-CN" altLang="en-US" dirty="0">
              <a:solidFill>
                <a:schemeClr val="tx2"/>
              </a:solidFill>
              <a:latin typeface="楷体_GB2312" pitchFamily="49" charset="-122"/>
              <a:ea typeface="楷体_GB2312" pitchFamily="49" charset="-122"/>
            </a:endParaRPr>
          </a:p>
          <a:p>
            <a:pPr>
              <a:buNone/>
            </a:pPr>
            <a:r>
              <a:rPr lang="en-US" altLang="zh-CN" dirty="0">
                <a:solidFill>
                  <a:srgbClr val="0000FF"/>
                </a:solidFill>
                <a:latin typeface="楷体_GB2312" pitchFamily="49" charset="-122"/>
                <a:ea typeface="楷体_GB2312" pitchFamily="49" charset="-122"/>
              </a:rPr>
              <a:t>1)RETURNS</a:t>
            </a:r>
            <a:r>
              <a:rPr lang="zh-CN" altLang="en-US" dirty="0">
                <a:solidFill>
                  <a:srgbClr val="0000FF"/>
                </a:solidFill>
                <a:latin typeface="楷体_GB2312" pitchFamily="49" charset="-122"/>
                <a:ea typeface="楷体_GB2312" pitchFamily="49" charset="-122"/>
              </a:rPr>
              <a:t>子句仅包含关键字</a:t>
            </a:r>
            <a:r>
              <a:rPr lang="en-US" altLang="zh-CN" dirty="0">
                <a:solidFill>
                  <a:srgbClr val="0000FF"/>
                </a:solidFill>
                <a:latin typeface="楷体_GB2312" pitchFamily="49" charset="-122"/>
                <a:ea typeface="楷体_GB2312" pitchFamily="49" charset="-122"/>
              </a:rPr>
              <a:t>table,</a:t>
            </a:r>
            <a:r>
              <a:rPr lang="zh-CN" altLang="en-US" dirty="0">
                <a:solidFill>
                  <a:srgbClr val="0000FF"/>
                </a:solidFill>
                <a:latin typeface="楷体_GB2312" pitchFamily="49" charset="-122"/>
                <a:ea typeface="楷体_GB2312" pitchFamily="49" charset="-122"/>
              </a:rPr>
              <a:t>不必定义返回变量的格式，因为它由</a:t>
            </a:r>
            <a:r>
              <a:rPr lang="en-US" altLang="zh-CN" dirty="0">
                <a:solidFill>
                  <a:srgbClr val="0000FF"/>
                </a:solidFill>
                <a:latin typeface="楷体_GB2312" pitchFamily="49" charset="-122"/>
                <a:ea typeface="楷体_GB2312" pitchFamily="49" charset="-122"/>
              </a:rPr>
              <a:t>RETURN </a:t>
            </a:r>
            <a:r>
              <a:rPr lang="zh-CN" altLang="en-US" dirty="0">
                <a:solidFill>
                  <a:srgbClr val="0000FF"/>
                </a:solidFill>
                <a:latin typeface="楷体_GB2312" pitchFamily="49" charset="-122"/>
                <a:ea typeface="楷体_GB2312" pitchFamily="49" charset="-122"/>
              </a:rPr>
              <a:t>子句中的 </a:t>
            </a:r>
            <a:r>
              <a:rPr lang="en-US" altLang="zh-CN" dirty="0">
                <a:solidFill>
                  <a:srgbClr val="0000FF"/>
                </a:solidFill>
                <a:latin typeface="楷体_GB2312" pitchFamily="49" charset="-122"/>
                <a:ea typeface="楷体_GB2312" pitchFamily="49" charset="-122"/>
              </a:rPr>
              <a:t>SELECT </a:t>
            </a:r>
            <a:r>
              <a:rPr lang="zh-CN" altLang="en-US" dirty="0">
                <a:solidFill>
                  <a:srgbClr val="0000FF"/>
                </a:solidFill>
                <a:latin typeface="楷体_GB2312" pitchFamily="49" charset="-122"/>
                <a:ea typeface="楷体_GB2312" pitchFamily="49" charset="-122"/>
              </a:rPr>
              <a:t>语句的结果集的格式设置。</a:t>
            </a:r>
            <a:endParaRPr lang="zh-CN" altLang="en-US" dirty="0">
              <a:solidFill>
                <a:srgbClr val="0000FF"/>
              </a:solidFill>
              <a:latin typeface="楷体_GB2312" pitchFamily="49" charset="-122"/>
              <a:ea typeface="楷体_GB2312" pitchFamily="49" charset="-122"/>
            </a:endParaRPr>
          </a:p>
          <a:p>
            <a:pPr algn="just">
              <a:buNone/>
            </a:pPr>
            <a:r>
              <a:rPr lang="en-US" altLang="zh-CN" dirty="0">
                <a:solidFill>
                  <a:srgbClr val="0000FF"/>
                </a:solidFill>
                <a:latin typeface="楷体_GB2312" pitchFamily="49" charset="-122"/>
                <a:ea typeface="楷体_GB2312" pitchFamily="49" charset="-122"/>
              </a:rPr>
              <a:t>2)function_body </a:t>
            </a:r>
            <a:r>
              <a:rPr lang="zh-CN" altLang="en-US" dirty="0">
                <a:solidFill>
                  <a:srgbClr val="0000FF"/>
                </a:solidFill>
                <a:latin typeface="楷体_GB2312" pitchFamily="49" charset="-122"/>
                <a:ea typeface="楷体_GB2312" pitchFamily="49" charset="-122"/>
              </a:rPr>
              <a:t>不由</a:t>
            </a:r>
            <a:r>
              <a:rPr lang="en-US" altLang="zh-CN" dirty="0">
                <a:solidFill>
                  <a:srgbClr val="0000FF"/>
                </a:solidFill>
                <a:latin typeface="楷体_GB2312" pitchFamily="49" charset="-122"/>
                <a:ea typeface="楷体_GB2312" pitchFamily="49" charset="-122"/>
              </a:rPr>
              <a:t>BEGIN</a:t>
            </a:r>
            <a:r>
              <a:rPr lang="zh-CN" altLang="en-US" dirty="0">
                <a:solidFill>
                  <a:srgbClr val="0000FF"/>
                </a:solidFill>
                <a:latin typeface="楷体_GB2312" pitchFamily="49" charset="-122"/>
                <a:ea typeface="楷体_GB2312" pitchFamily="49" charset="-122"/>
              </a:rPr>
              <a:t>和</a:t>
            </a:r>
            <a:r>
              <a:rPr lang="en-US" altLang="zh-CN" dirty="0">
                <a:solidFill>
                  <a:srgbClr val="0000FF"/>
                </a:solidFill>
                <a:latin typeface="楷体_GB2312" pitchFamily="49" charset="-122"/>
                <a:ea typeface="楷体_GB2312" pitchFamily="49" charset="-122"/>
              </a:rPr>
              <a:t>END</a:t>
            </a:r>
            <a:r>
              <a:rPr lang="zh-CN" altLang="en-US" dirty="0">
                <a:solidFill>
                  <a:srgbClr val="0000FF"/>
                </a:solidFill>
                <a:latin typeface="楷体_GB2312" pitchFamily="49" charset="-122"/>
                <a:ea typeface="楷体_GB2312" pitchFamily="49" charset="-122"/>
              </a:rPr>
              <a:t>分隔。</a:t>
            </a:r>
            <a:endParaRPr lang="zh-CN" altLang="en-US" dirty="0">
              <a:solidFill>
                <a:srgbClr val="0000FF"/>
              </a:solidFill>
              <a:latin typeface="楷体_GB2312" pitchFamily="49" charset="-122"/>
              <a:ea typeface="楷体_GB2312" pitchFamily="49" charset="-122"/>
            </a:endParaRPr>
          </a:p>
          <a:p>
            <a:pPr>
              <a:buNone/>
            </a:pPr>
            <a:endParaRPr lang="zh-CN" altLang="en-US" dirty="0">
              <a:latin typeface="楷体_GB2312" pitchFamily="49" charset="-122"/>
              <a:ea typeface="楷体_GB2312" pitchFamily="49" charset="-122"/>
            </a:endParaRPr>
          </a:p>
          <a:p>
            <a:pPr>
              <a:buNone/>
            </a:pPr>
            <a:endParaRPr lang="en-US" altLang="zh-CN" dirty="0">
              <a:latin typeface="楷体_GB2312" pitchFamily="49" charset="-122"/>
              <a:ea typeface="楷体_GB2312" pitchFamily="49"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3"/>
          <p:cNvSpPr>
            <a:spLocks noGrp="1" noRot="1"/>
          </p:cNvSpPr>
          <p:nvPr>
            <p:ph idx="1"/>
          </p:nvPr>
        </p:nvSpPr>
        <p:spPr>
          <a:xfrm>
            <a:off x="609600" y="838200"/>
            <a:ext cx="8153400" cy="5260975"/>
          </a:xfrm>
          <a:ln/>
        </p:spPr>
        <p:txBody>
          <a:bodyPr vert="horz" wrap="square" lIns="91440" tIns="45720" rIns="91440" bIns="45720" anchor="t"/>
          <a:p>
            <a:pPr algn="just">
              <a:buNone/>
            </a:pPr>
            <a:r>
              <a:rPr lang="en-US" altLang="zh-CN" dirty="0">
                <a:solidFill>
                  <a:srgbClr val="0000FF"/>
                </a:solidFill>
                <a:latin typeface="楷体_GB2312" pitchFamily="49" charset="-122"/>
                <a:ea typeface="楷体_GB2312" pitchFamily="49" charset="-122"/>
              </a:rPr>
              <a:t>3)RETURN</a:t>
            </a:r>
            <a:r>
              <a:rPr lang="zh-CN" altLang="en-US" dirty="0">
                <a:solidFill>
                  <a:srgbClr val="0000FF"/>
                </a:solidFill>
                <a:latin typeface="楷体_GB2312" pitchFamily="49" charset="-122"/>
                <a:ea typeface="楷体_GB2312" pitchFamily="49" charset="-122"/>
              </a:rPr>
              <a:t>子句在括号中包含单个</a:t>
            </a:r>
            <a:r>
              <a:rPr lang="en-US" altLang="zh-CN" dirty="0">
                <a:solidFill>
                  <a:srgbClr val="0000FF"/>
                </a:solidFill>
                <a:latin typeface="楷体_GB2312" pitchFamily="49" charset="-122"/>
                <a:ea typeface="楷体_GB2312" pitchFamily="49" charset="-122"/>
              </a:rPr>
              <a:t>SELECT</a:t>
            </a:r>
            <a:r>
              <a:rPr lang="zh-CN" altLang="en-US" dirty="0">
                <a:solidFill>
                  <a:srgbClr val="0000FF"/>
                </a:solidFill>
                <a:latin typeface="楷体_GB2312" pitchFamily="49" charset="-122"/>
                <a:ea typeface="楷体_GB2312" pitchFamily="49" charset="-122"/>
              </a:rPr>
              <a:t>语句。</a:t>
            </a:r>
            <a:r>
              <a:rPr lang="en-US" altLang="zh-CN" dirty="0">
                <a:solidFill>
                  <a:srgbClr val="0000FF"/>
                </a:solidFill>
                <a:latin typeface="楷体_GB2312" pitchFamily="49" charset="-122"/>
                <a:ea typeface="楷体_GB2312" pitchFamily="49" charset="-122"/>
              </a:rPr>
              <a:t>SELECT</a:t>
            </a:r>
            <a:r>
              <a:rPr lang="zh-CN" altLang="en-US" dirty="0">
                <a:solidFill>
                  <a:srgbClr val="0000FF"/>
                </a:solidFill>
                <a:latin typeface="楷体_GB2312" pitchFamily="49" charset="-122"/>
                <a:ea typeface="楷体_GB2312" pitchFamily="49" charset="-122"/>
              </a:rPr>
              <a:t>语句的结果集构成函数所返回的表</a:t>
            </a:r>
            <a:r>
              <a:rPr lang="zh-CN" altLang="en-US" dirty="0">
                <a:latin typeface="楷体_GB2312" pitchFamily="49" charset="-122"/>
                <a:ea typeface="楷体_GB2312" pitchFamily="49" charset="-122"/>
              </a:rPr>
              <a:t>。内嵌表值函数中使用的</a:t>
            </a:r>
            <a:r>
              <a:rPr lang="en-US" altLang="zh-CN" dirty="0">
                <a:latin typeface="楷体_GB2312" pitchFamily="49" charset="-122"/>
                <a:ea typeface="楷体_GB2312" pitchFamily="49" charset="-122"/>
              </a:rPr>
              <a:t>SELECT</a:t>
            </a:r>
            <a:r>
              <a:rPr lang="zh-CN" altLang="en-US" dirty="0">
                <a:latin typeface="楷体_GB2312" pitchFamily="49" charset="-122"/>
                <a:ea typeface="楷体_GB2312" pitchFamily="49" charset="-122"/>
              </a:rPr>
              <a:t>语句受到与视图中使用的</a:t>
            </a:r>
            <a:r>
              <a:rPr lang="en-US" altLang="zh-CN" dirty="0">
                <a:latin typeface="楷体_GB2312" pitchFamily="49" charset="-122"/>
                <a:ea typeface="楷体_GB2312" pitchFamily="49" charset="-122"/>
              </a:rPr>
              <a:t>SELECT</a:t>
            </a:r>
            <a:r>
              <a:rPr lang="zh-CN" altLang="en-US" dirty="0">
                <a:latin typeface="楷体_GB2312" pitchFamily="49" charset="-122"/>
                <a:ea typeface="楷体_GB2312" pitchFamily="49" charset="-122"/>
              </a:rPr>
              <a:t>语句相同的限制。</a:t>
            </a:r>
            <a:endParaRPr lang="zh-CN" altLang="en-US" dirty="0">
              <a:latin typeface="楷体_GB2312" pitchFamily="49" charset="-122"/>
              <a:ea typeface="楷体_GB2312" pitchFamily="49" charset="-122"/>
            </a:endParaRPr>
          </a:p>
          <a:p>
            <a:pPr algn="just">
              <a:buNone/>
            </a:pPr>
            <a:r>
              <a:rPr lang="en-US" altLang="zh-CN" dirty="0">
                <a:solidFill>
                  <a:srgbClr val="0000FF"/>
                </a:solidFill>
                <a:latin typeface="楷体_GB2312" pitchFamily="49" charset="-122"/>
                <a:ea typeface="楷体_GB2312" pitchFamily="49" charset="-122"/>
              </a:rPr>
              <a:t>1</a:t>
            </a:r>
            <a:r>
              <a:rPr lang="zh-CN" altLang="en-US" dirty="0">
                <a:solidFill>
                  <a:srgbClr val="0000FF"/>
                </a:solidFill>
                <a:latin typeface="楷体_GB2312" pitchFamily="49" charset="-122"/>
                <a:ea typeface="楷体_GB2312" pitchFamily="49" charset="-122"/>
              </a:rPr>
              <a:t>）创建内嵌表值函数：</a:t>
            </a:r>
            <a:endParaRPr lang="zh-CN" altLang="en-US" dirty="0">
              <a:solidFill>
                <a:srgbClr val="0000FF"/>
              </a:solidFill>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在</a:t>
            </a:r>
            <a:r>
              <a:rPr lang="en-US" altLang="zh-CN" dirty="0">
                <a:latin typeface="楷体_GB2312" pitchFamily="49" charset="-122"/>
                <a:ea typeface="楷体_GB2312" pitchFamily="49" charset="-122"/>
              </a:rPr>
              <a:t>STUDENT</a:t>
            </a:r>
            <a:r>
              <a:rPr lang="zh-CN" altLang="en-US" dirty="0">
                <a:latin typeface="楷体_GB2312" pitchFamily="49" charset="-122"/>
                <a:ea typeface="楷体_GB2312" pitchFamily="49" charset="-122"/>
              </a:rPr>
              <a:t>库中创建一个内嵌表值函数</a:t>
            </a:r>
            <a:r>
              <a:rPr lang="en-US" altLang="zh-CN" dirty="0">
                <a:latin typeface="楷体_GB2312" pitchFamily="49" charset="-122"/>
                <a:ea typeface="楷体_GB2312" pitchFamily="49" charset="-122"/>
              </a:rPr>
              <a:t>XUESHENG</a:t>
            </a:r>
            <a:r>
              <a:rPr lang="zh-CN" altLang="en-US" dirty="0">
                <a:latin typeface="楷体_GB2312" pitchFamily="49" charset="-122"/>
                <a:ea typeface="楷体_GB2312" pitchFamily="49" charset="-122"/>
              </a:rPr>
              <a:t>，该函数可以根据输入的系部代码返回该系学生的基本信息。其代码如下：</a:t>
            </a:r>
            <a:endParaRPr lang="zh-CN" altLang="en-US" dirty="0">
              <a:latin typeface="楷体_GB2312" pitchFamily="49" charset="-122"/>
              <a:ea typeface="楷体_GB2312" pitchFamily="49" charset="-122"/>
            </a:endParaRPr>
          </a:p>
          <a:p>
            <a:pPr algn="just">
              <a:buNone/>
            </a:pPr>
            <a:endParaRPr lang="zh-CN" altLang="en-US" dirty="0">
              <a:latin typeface="楷体_GB2312" pitchFamily="49" charset="-122"/>
              <a:ea typeface="楷体_GB2312" pitchFamily="49" charset="-122"/>
            </a:endParaRPr>
          </a:p>
          <a:p>
            <a:pPr>
              <a:buNone/>
            </a:pPr>
            <a:endParaRPr lang="en-US" altLang="zh-CN" dirty="0">
              <a:latin typeface="楷体_GB2312" pitchFamily="49" charset="-122"/>
              <a:ea typeface="楷体_GB2312" pitchFamily="49"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3"/>
          <p:cNvSpPr>
            <a:spLocks noGrp="1" noRot="1"/>
          </p:cNvSpPr>
          <p:nvPr>
            <p:ph idx="1"/>
          </p:nvPr>
        </p:nvSpPr>
        <p:spPr>
          <a:xfrm>
            <a:off x="609600" y="685800"/>
            <a:ext cx="8153400" cy="5413375"/>
          </a:xfrm>
          <a:ln/>
        </p:spPr>
        <p:txBody>
          <a:bodyPr vert="horz" wrap="square" lIns="91440" tIns="45720" rIns="91440" bIns="45720" anchor="t"/>
          <a:p>
            <a:pPr>
              <a:lnSpc>
                <a:spcPct val="90000"/>
              </a:lnSpc>
            </a:pPr>
            <a:endParaRPr lang="en-US" altLang="zh-CN" dirty="0">
              <a:latin typeface="楷体_GB2312" pitchFamily="49" charset="-122"/>
              <a:ea typeface="楷体_GB2312" pitchFamily="49" charset="-122"/>
            </a:endParaRPr>
          </a:p>
          <a:p>
            <a:pPr>
              <a:lnSpc>
                <a:spcPct val="90000"/>
              </a:lnSpc>
            </a:pPr>
            <a:r>
              <a:rPr lang="en-US" altLang="zh-CN" dirty="0">
                <a:latin typeface="楷体_GB2312" pitchFamily="49" charset="-122"/>
                <a:ea typeface="楷体_GB2312" pitchFamily="49" charset="-122"/>
              </a:rPr>
              <a:t>USE STUDENT</a:t>
            </a:r>
            <a:endParaRPr lang="en-US" altLang="zh-CN" dirty="0">
              <a:latin typeface="楷体_GB2312" pitchFamily="49" charset="-122"/>
              <a:ea typeface="楷体_GB2312" pitchFamily="49" charset="-122"/>
            </a:endParaRPr>
          </a:p>
          <a:p>
            <a:pPr>
              <a:lnSpc>
                <a:spcPct val="90000"/>
              </a:lnSpc>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nSpc>
                <a:spcPct val="90000"/>
              </a:lnSpc>
            </a:pPr>
            <a:r>
              <a:rPr lang="en-US" altLang="zh-CN" dirty="0">
                <a:latin typeface="楷体_GB2312" pitchFamily="49" charset="-122"/>
                <a:ea typeface="楷体_GB2312" pitchFamily="49" charset="-122"/>
              </a:rPr>
              <a:t>CREATE FUNCTION XUESHENG(@inputxbdm nvarchar(4))</a:t>
            </a:r>
            <a:endParaRPr lang="en-US" altLang="zh-CN" dirty="0">
              <a:latin typeface="楷体_GB2312" pitchFamily="49" charset="-122"/>
              <a:ea typeface="楷体_GB2312" pitchFamily="49" charset="-122"/>
            </a:endParaRPr>
          </a:p>
          <a:p>
            <a:pPr>
              <a:lnSpc>
                <a:spcPct val="90000"/>
              </a:lnSpc>
            </a:pPr>
            <a:r>
              <a:rPr lang="en-US" altLang="zh-CN" dirty="0">
                <a:latin typeface="楷体_GB2312" pitchFamily="49" charset="-122"/>
                <a:ea typeface="楷体_GB2312" pitchFamily="49" charset="-122"/>
              </a:rPr>
              <a:t>RETURNS  table   </a:t>
            </a:r>
            <a:endParaRPr lang="en-US" altLang="zh-CN" dirty="0">
              <a:latin typeface="楷体_GB2312" pitchFamily="49" charset="-122"/>
              <a:ea typeface="楷体_GB2312" pitchFamily="49" charset="-122"/>
            </a:endParaRPr>
          </a:p>
          <a:p>
            <a:pPr>
              <a:lnSpc>
                <a:spcPct val="90000"/>
              </a:lnSpc>
            </a:pPr>
            <a:r>
              <a:rPr lang="en-US" altLang="zh-CN" dirty="0">
                <a:latin typeface="楷体_GB2312" pitchFamily="49" charset="-122"/>
                <a:ea typeface="楷体_GB2312" pitchFamily="49" charset="-122"/>
              </a:rPr>
              <a:t>AS </a:t>
            </a:r>
            <a:endParaRPr lang="en-US" altLang="zh-CN" dirty="0">
              <a:latin typeface="楷体_GB2312" pitchFamily="49" charset="-122"/>
              <a:ea typeface="楷体_GB2312" pitchFamily="49" charset="-122"/>
            </a:endParaRPr>
          </a:p>
          <a:p>
            <a:pPr>
              <a:lnSpc>
                <a:spcPct val="90000"/>
              </a:lnSpc>
            </a:pPr>
            <a:r>
              <a:rPr lang="en-US" altLang="zh-CN" dirty="0">
                <a:latin typeface="楷体_GB2312" pitchFamily="49" charset="-122"/>
                <a:ea typeface="楷体_GB2312" pitchFamily="49" charset="-122"/>
              </a:rPr>
              <a:t>RETURN(SELECT </a:t>
            </a:r>
            <a:r>
              <a:rPr lang="zh-CN" altLang="en-US" dirty="0">
                <a:latin typeface="楷体_GB2312" pitchFamily="49" charset="-122"/>
                <a:ea typeface="楷体_GB2312" pitchFamily="49" charset="-122"/>
              </a:rPr>
              <a:t>学号</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姓名</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入学时间 </a:t>
            </a:r>
            <a:endParaRPr lang="zh-CN" altLang="en-US" dirty="0">
              <a:latin typeface="楷体_GB2312" pitchFamily="49" charset="-122"/>
              <a:ea typeface="楷体_GB2312" pitchFamily="49" charset="-122"/>
            </a:endParaRPr>
          </a:p>
          <a:p>
            <a:pPr>
              <a:lnSpc>
                <a:spcPct val="90000"/>
              </a:lnSpc>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FROM  </a:t>
            </a:r>
            <a:r>
              <a:rPr lang="zh-CN" altLang="en-US" dirty="0">
                <a:latin typeface="楷体_GB2312" pitchFamily="49" charset="-122"/>
                <a:ea typeface="楷体_GB2312" pitchFamily="49" charset="-122"/>
              </a:rPr>
              <a:t>学生 </a:t>
            </a:r>
            <a:r>
              <a:rPr lang="en-US" altLang="zh-CN" dirty="0">
                <a:latin typeface="楷体_GB2312" pitchFamily="49" charset="-122"/>
                <a:ea typeface="楷体_GB2312" pitchFamily="49" charset="-122"/>
              </a:rPr>
              <a:t>where </a:t>
            </a:r>
            <a:r>
              <a:rPr lang="zh-CN" altLang="en-US" dirty="0">
                <a:latin typeface="楷体_GB2312" pitchFamily="49" charset="-122"/>
                <a:ea typeface="楷体_GB2312" pitchFamily="49" charset="-122"/>
              </a:rPr>
              <a:t>班级代码 </a:t>
            </a:r>
            <a:r>
              <a:rPr lang="en-US" altLang="zh-CN" dirty="0">
                <a:latin typeface="楷体_GB2312" pitchFamily="49" charset="-122"/>
                <a:ea typeface="楷体_GB2312" pitchFamily="49" charset="-122"/>
              </a:rPr>
              <a:t>in</a:t>
            </a:r>
            <a:endParaRPr lang="en-US" altLang="zh-CN" dirty="0">
              <a:latin typeface="楷体_GB2312" pitchFamily="49" charset="-122"/>
              <a:ea typeface="楷体_GB2312" pitchFamily="49" charset="-122"/>
            </a:endParaRPr>
          </a:p>
          <a:p>
            <a:pPr>
              <a:lnSpc>
                <a:spcPct val="90000"/>
              </a:lnSpc>
            </a:pPr>
            <a:r>
              <a:rPr lang="en-US" altLang="zh-CN" dirty="0">
                <a:latin typeface="楷体_GB2312" pitchFamily="49" charset="-122"/>
                <a:ea typeface="楷体_GB2312" pitchFamily="49" charset="-122"/>
              </a:rPr>
              <a:t>        (SELECT </a:t>
            </a:r>
            <a:r>
              <a:rPr lang="zh-CN" altLang="en-US" dirty="0">
                <a:latin typeface="楷体_GB2312" pitchFamily="49" charset="-122"/>
                <a:ea typeface="楷体_GB2312" pitchFamily="49" charset="-122"/>
              </a:rPr>
              <a:t>班级代码 </a:t>
            </a:r>
            <a:r>
              <a:rPr lang="en-US" altLang="zh-CN" dirty="0">
                <a:latin typeface="楷体_GB2312" pitchFamily="49" charset="-122"/>
                <a:ea typeface="楷体_GB2312" pitchFamily="49" charset="-122"/>
              </a:rPr>
              <a:t>FROM </a:t>
            </a:r>
            <a:r>
              <a:rPr lang="zh-CN" altLang="en-US" dirty="0">
                <a:latin typeface="楷体_GB2312" pitchFamily="49" charset="-122"/>
                <a:ea typeface="楷体_GB2312" pitchFamily="49" charset="-122"/>
              </a:rPr>
              <a:t>班级</a:t>
            </a:r>
            <a:endParaRPr lang="zh-CN" altLang="en-US" dirty="0">
              <a:latin typeface="楷体_GB2312" pitchFamily="49" charset="-122"/>
              <a:ea typeface="楷体_GB2312" pitchFamily="49" charset="-122"/>
            </a:endParaRPr>
          </a:p>
          <a:p>
            <a:pPr>
              <a:lnSpc>
                <a:spcPct val="90000"/>
              </a:lnSpc>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WHERE </a:t>
            </a:r>
            <a:r>
              <a:rPr lang="zh-CN" altLang="en-US" dirty="0">
                <a:latin typeface="楷体_GB2312" pitchFamily="49" charset="-122"/>
                <a:ea typeface="楷体_GB2312" pitchFamily="49" charset="-122"/>
              </a:rPr>
              <a:t>系部代码</a:t>
            </a:r>
            <a:r>
              <a:rPr lang="en-US" altLang="zh-CN" dirty="0">
                <a:latin typeface="楷体_GB2312" pitchFamily="49" charset="-122"/>
                <a:ea typeface="楷体_GB2312" pitchFamily="49" charset="-122"/>
              </a:rPr>
              <a:t>=@inputxbdm))</a:t>
            </a:r>
            <a:endParaRPr lang="en-US" altLang="zh-CN" dirty="0">
              <a:latin typeface="楷体_GB2312" pitchFamily="49" charset="-122"/>
              <a:ea typeface="楷体_GB2312" pitchFamily="49" charset="-122"/>
            </a:endParaRPr>
          </a:p>
          <a:p>
            <a:pPr>
              <a:lnSpc>
                <a:spcPct val="90000"/>
              </a:lnSpc>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nSpc>
                <a:spcPct val="90000"/>
              </a:lnSpc>
            </a:pPr>
            <a:endParaRPr lang="en-US" altLang="zh-CN" dirty="0">
              <a:latin typeface="楷体_GB2312" pitchFamily="49" charset="-122"/>
              <a:ea typeface="楷体_GB2312" pitchFamily="49"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3"/>
          <p:cNvSpPr>
            <a:spLocks noGrp="1" noRot="1"/>
          </p:cNvSpPr>
          <p:nvPr>
            <p:ph idx="1"/>
          </p:nvPr>
        </p:nvSpPr>
        <p:spPr>
          <a:xfrm>
            <a:off x="609600" y="609600"/>
            <a:ext cx="8153400" cy="5489575"/>
          </a:xfrm>
          <a:ln/>
        </p:spPr>
        <p:txBody>
          <a:bodyPr vert="horz" wrap="square" lIns="91440" tIns="45720" rIns="91440" bIns="45720" anchor="t"/>
          <a:p>
            <a:pPr algn="just">
              <a:buNone/>
            </a:pPr>
            <a:endParaRPr lang="en-US" altLang="zh-CN" dirty="0">
              <a:solidFill>
                <a:srgbClr val="0000FF"/>
              </a:solidFill>
              <a:latin typeface="楷体_GB2312" pitchFamily="49" charset="-122"/>
              <a:ea typeface="楷体_GB2312" pitchFamily="49" charset="-122"/>
            </a:endParaRPr>
          </a:p>
          <a:p>
            <a:pPr algn="just">
              <a:buNone/>
            </a:pPr>
            <a:r>
              <a:rPr lang="en-US" altLang="zh-CN" dirty="0">
                <a:solidFill>
                  <a:srgbClr val="0000FF"/>
                </a:solidFill>
                <a:latin typeface="楷体_GB2312" pitchFamily="49" charset="-122"/>
                <a:ea typeface="楷体_GB2312" pitchFamily="49" charset="-122"/>
              </a:rPr>
              <a:t>2</a:t>
            </a:r>
            <a:r>
              <a:rPr lang="zh-CN" altLang="en-US" dirty="0">
                <a:solidFill>
                  <a:srgbClr val="0000FF"/>
                </a:solidFill>
                <a:latin typeface="楷体_GB2312" pitchFamily="49" charset="-122"/>
                <a:ea typeface="楷体_GB2312" pitchFamily="49" charset="-122"/>
              </a:rPr>
              <a:t>）使用内嵌表值函数：</a:t>
            </a:r>
            <a:endParaRPr lang="zh-CN" altLang="en-US" dirty="0">
              <a:solidFill>
                <a:srgbClr val="0000FF"/>
              </a:solidFill>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建立好该内嵌表值函数后，就可以象使用表或视图一样来使用它。下面在查询分析器中输入如下代码：</a:t>
            </a:r>
            <a:endParaRPr lang="zh-CN" altLang="en-US" dirty="0">
              <a:latin typeface="楷体_GB2312" pitchFamily="49" charset="-122"/>
              <a:ea typeface="楷体_GB2312" pitchFamily="49" charset="-122"/>
            </a:endParaRPr>
          </a:p>
          <a:p>
            <a:pPr algn="just">
              <a:buNone/>
            </a:pP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SELECT  * FROM  DBO.XUESHENG('01') </a:t>
            </a:r>
            <a:endParaRPr lang="en-US" altLang="zh-CN" dirty="0">
              <a:latin typeface="楷体_GB2312" pitchFamily="49" charset="-122"/>
              <a:ea typeface="楷体_GB2312" pitchFamily="49" charset="-122"/>
            </a:endParaRPr>
          </a:p>
          <a:p>
            <a:pPr>
              <a:buNone/>
            </a:pPr>
            <a:endParaRPr lang="en-US" altLang="zh-CN" dirty="0">
              <a:latin typeface="楷体_GB2312" pitchFamily="49" charset="-122"/>
              <a:ea typeface="楷体_GB2312" pitchFamily="49"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3"/>
          <p:cNvSpPr>
            <a:spLocks noGrp="1" noRot="1"/>
          </p:cNvSpPr>
          <p:nvPr>
            <p:ph idx="1"/>
          </p:nvPr>
        </p:nvSpPr>
        <p:spPr>
          <a:xfrm>
            <a:off x="609600" y="685800"/>
            <a:ext cx="8153400" cy="5413375"/>
          </a:xfrm>
          <a:ln/>
        </p:spPr>
        <p:txBody>
          <a:bodyPr vert="horz" wrap="square" lIns="91440" tIns="45720" rIns="91440" bIns="45720" anchor="t"/>
          <a:p>
            <a:pPr>
              <a:lnSpc>
                <a:spcPct val="90000"/>
              </a:lnSpc>
              <a:buNone/>
            </a:pPr>
            <a:endParaRPr lang="en-US" altLang="zh-CN" dirty="0">
              <a:solidFill>
                <a:srgbClr val="0000FF"/>
              </a:solidFill>
              <a:ea typeface="楷体_GB2312" pitchFamily="49" charset="-122"/>
            </a:endParaRPr>
          </a:p>
          <a:p>
            <a:pPr>
              <a:lnSpc>
                <a:spcPct val="90000"/>
              </a:lnSpc>
              <a:buNone/>
            </a:pPr>
            <a:r>
              <a:rPr lang="zh-CN" altLang="en-US" dirty="0">
                <a:solidFill>
                  <a:srgbClr val="0000FF"/>
                </a:solidFill>
                <a:ea typeface="楷体_GB2312" pitchFamily="49" charset="-122"/>
              </a:rPr>
              <a:t>四、多语句表值函数</a:t>
            </a:r>
            <a:endParaRPr lang="zh-CN" altLang="en-US" dirty="0">
              <a:solidFill>
                <a:srgbClr val="0000FF"/>
              </a:solidFill>
              <a:ea typeface="楷体_GB2312" pitchFamily="49" charset="-122"/>
            </a:endParaRPr>
          </a:p>
          <a:p>
            <a:pPr>
              <a:lnSpc>
                <a:spcPct val="90000"/>
              </a:lnSpc>
              <a:buNone/>
            </a:pPr>
            <a:r>
              <a:rPr lang="zh-CN" altLang="en-US" dirty="0">
                <a:ea typeface="楷体_GB2312" pitchFamily="49" charset="-122"/>
              </a:rPr>
              <a:t>       和内嵌表值函数相同，返回的结果也是表，</a:t>
            </a:r>
            <a:endParaRPr lang="zh-CN" altLang="en-US" dirty="0">
              <a:ea typeface="楷体_GB2312" pitchFamily="49" charset="-122"/>
            </a:endParaRPr>
          </a:p>
          <a:p>
            <a:pPr>
              <a:lnSpc>
                <a:spcPct val="90000"/>
              </a:lnSpc>
              <a:buNone/>
            </a:pPr>
            <a:r>
              <a:rPr lang="zh-CN" altLang="en-US" dirty="0">
                <a:ea typeface="楷体_GB2312" pitchFamily="49" charset="-122"/>
              </a:rPr>
              <a:t>如果</a:t>
            </a:r>
            <a:r>
              <a:rPr lang="en-US" altLang="zh-CN" dirty="0">
                <a:ea typeface="楷体_GB2312" pitchFamily="49" charset="-122"/>
              </a:rPr>
              <a:t>return</a:t>
            </a:r>
            <a:r>
              <a:rPr lang="zh-CN" altLang="en-US" dirty="0">
                <a:ea typeface="楷体_GB2312" pitchFamily="49" charset="-122"/>
              </a:rPr>
              <a:t>子句指定的 </a:t>
            </a:r>
            <a:r>
              <a:rPr lang="en-US" altLang="zh-CN" dirty="0">
                <a:ea typeface="楷体_GB2312" pitchFamily="49" charset="-122"/>
              </a:rPr>
              <a:t>table</a:t>
            </a:r>
            <a:r>
              <a:rPr lang="zh-CN" altLang="en-US" dirty="0">
                <a:ea typeface="楷体_GB2312" pitchFamily="49" charset="-122"/>
              </a:rPr>
              <a:t>类型带有列及其</a:t>
            </a:r>
            <a:endParaRPr lang="zh-CN" altLang="en-US" dirty="0">
              <a:ea typeface="楷体_GB2312" pitchFamily="49" charset="-122"/>
            </a:endParaRPr>
          </a:p>
          <a:p>
            <a:pPr>
              <a:lnSpc>
                <a:spcPct val="90000"/>
              </a:lnSpc>
              <a:buNone/>
            </a:pPr>
            <a:r>
              <a:rPr lang="zh-CN" altLang="en-US" dirty="0">
                <a:ea typeface="楷体_GB2312" pitchFamily="49" charset="-122"/>
              </a:rPr>
              <a:t>数据类型，则该函数是多语句表值函数。</a:t>
            </a:r>
            <a:endParaRPr lang="zh-CN" altLang="en-US" dirty="0">
              <a:ea typeface="楷体_GB2312" pitchFamily="49" charset="-122"/>
            </a:endParaRPr>
          </a:p>
          <a:p>
            <a:pPr algn="just">
              <a:lnSpc>
                <a:spcPct val="90000"/>
              </a:lnSpc>
              <a:buNone/>
            </a:pPr>
            <a:r>
              <a:rPr lang="zh-CN" altLang="en-US" dirty="0">
                <a:solidFill>
                  <a:schemeClr val="tx2"/>
                </a:solidFill>
                <a:ea typeface="楷体_GB2312" pitchFamily="49" charset="-122"/>
              </a:rPr>
              <a:t>创建多语句表值函数时，能在其主体中使用</a:t>
            </a:r>
            <a:endParaRPr lang="zh-CN" altLang="en-US" dirty="0">
              <a:solidFill>
                <a:schemeClr val="tx2"/>
              </a:solidFill>
              <a:ea typeface="楷体_GB2312" pitchFamily="49" charset="-122"/>
            </a:endParaRPr>
          </a:p>
          <a:p>
            <a:pPr algn="just">
              <a:lnSpc>
                <a:spcPct val="90000"/>
              </a:lnSpc>
              <a:buNone/>
            </a:pPr>
            <a:r>
              <a:rPr lang="zh-CN" altLang="en-US" dirty="0">
                <a:solidFill>
                  <a:schemeClr val="tx2"/>
                </a:solidFill>
                <a:ea typeface="楷体_GB2312" pitchFamily="49" charset="-122"/>
              </a:rPr>
              <a:t>的语句有：</a:t>
            </a:r>
            <a:endParaRPr lang="zh-CN" altLang="en-US" dirty="0">
              <a:solidFill>
                <a:schemeClr val="tx2"/>
              </a:solidFill>
              <a:ea typeface="楷体_GB2312" pitchFamily="49" charset="-122"/>
            </a:endParaRPr>
          </a:p>
          <a:p>
            <a:pPr algn="just">
              <a:lnSpc>
                <a:spcPct val="90000"/>
              </a:lnSpc>
            </a:pPr>
            <a:r>
              <a:rPr lang="zh-CN" altLang="en-US" dirty="0">
                <a:ea typeface="楷体_GB2312" pitchFamily="49" charset="-122"/>
              </a:rPr>
              <a:t>赋值语句。</a:t>
            </a:r>
            <a:endParaRPr lang="zh-CN" altLang="en-US" dirty="0">
              <a:ea typeface="楷体_GB2312" pitchFamily="49" charset="-122"/>
            </a:endParaRPr>
          </a:p>
          <a:p>
            <a:pPr algn="just">
              <a:lnSpc>
                <a:spcPct val="90000"/>
              </a:lnSpc>
            </a:pPr>
            <a:r>
              <a:rPr lang="zh-CN" altLang="en-US" dirty="0">
                <a:ea typeface="楷体_GB2312" pitchFamily="49" charset="-122"/>
              </a:rPr>
              <a:t>控制流语句。</a:t>
            </a:r>
            <a:endParaRPr lang="zh-CN" altLang="en-US" dirty="0">
              <a:ea typeface="楷体_GB2312" pitchFamily="49" charset="-122"/>
            </a:endParaRPr>
          </a:p>
          <a:p>
            <a:pPr algn="just">
              <a:lnSpc>
                <a:spcPct val="90000"/>
              </a:lnSpc>
            </a:pPr>
            <a:r>
              <a:rPr lang="zh-CN" altLang="en-US" dirty="0">
                <a:ea typeface="楷体_GB2312" pitchFamily="49" charset="-122"/>
              </a:rPr>
              <a:t> </a:t>
            </a:r>
            <a:r>
              <a:rPr lang="en-US" altLang="zh-CN" dirty="0">
                <a:ea typeface="楷体_GB2312" pitchFamily="49" charset="-122"/>
              </a:rPr>
              <a:t>DECLARE </a:t>
            </a:r>
            <a:r>
              <a:rPr lang="zh-CN" altLang="en-US" dirty="0">
                <a:ea typeface="楷体_GB2312" pitchFamily="49" charset="-122"/>
              </a:rPr>
              <a:t>语句，该语句定义函数局部的数据变量和游标。</a:t>
            </a:r>
            <a:endParaRPr lang="zh-CN" altLang="en-US" dirty="0">
              <a:ea typeface="楷体_GB2312" pitchFamily="49" charset="-122"/>
            </a:endParaRPr>
          </a:p>
          <a:p>
            <a:pPr>
              <a:lnSpc>
                <a:spcPct val="90000"/>
              </a:lnSpc>
            </a:pPr>
            <a:endParaRPr lang="en-US" altLang="zh-CN" dirty="0">
              <a:ea typeface="楷体_GB2312" pitchFamily="49"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3"/>
          <p:cNvSpPr>
            <a:spLocks noGrp="1" noRot="1"/>
          </p:cNvSpPr>
          <p:nvPr>
            <p:ph idx="1"/>
          </p:nvPr>
        </p:nvSpPr>
        <p:spPr>
          <a:xfrm>
            <a:off x="609600" y="762000"/>
            <a:ext cx="8153400" cy="5337175"/>
          </a:xfrm>
          <a:ln/>
        </p:spPr>
        <p:txBody>
          <a:bodyPr vert="horz" wrap="square" lIns="91440" tIns="45720" rIns="91440" bIns="45720" anchor="t"/>
          <a:p>
            <a:pPr algn="just">
              <a:lnSpc>
                <a:spcPct val="150000"/>
              </a:lnSpc>
            </a:pPr>
            <a:r>
              <a:rPr lang="en-US" altLang="zh-CN" dirty="0">
                <a:latin typeface="楷体_GB2312" pitchFamily="49" charset="-122"/>
                <a:ea typeface="楷体_GB2312" pitchFamily="49" charset="-122"/>
              </a:rPr>
              <a:t>SELECT </a:t>
            </a:r>
            <a:r>
              <a:rPr lang="zh-CN" altLang="en-US" dirty="0">
                <a:latin typeface="楷体_GB2312" pitchFamily="49" charset="-122"/>
                <a:ea typeface="楷体_GB2312" pitchFamily="49" charset="-122"/>
              </a:rPr>
              <a:t>语句，该语句包含带有表达式的选择列表，其中的表达式将值赋予函数的局部变量。</a:t>
            </a:r>
            <a:endParaRPr lang="zh-CN" altLang="en-US" dirty="0">
              <a:latin typeface="楷体_GB2312" pitchFamily="49" charset="-122"/>
              <a:ea typeface="楷体_GB2312" pitchFamily="49" charset="-122"/>
            </a:endParaRPr>
          </a:p>
          <a:p>
            <a:pPr algn="just">
              <a:lnSpc>
                <a:spcPct val="150000"/>
              </a:lnSpc>
            </a:pPr>
            <a:r>
              <a:rPr lang="zh-CN" altLang="en-US" dirty="0">
                <a:latin typeface="楷体_GB2312" pitchFamily="49" charset="-122"/>
                <a:ea typeface="楷体_GB2312" pitchFamily="49" charset="-122"/>
              </a:rPr>
              <a:t>游标操作，该操作引用在函数中声明、打开、关闭和释放的局部游标。只允许使用以</a:t>
            </a:r>
            <a:r>
              <a:rPr lang="en-US" altLang="zh-CN" dirty="0">
                <a:latin typeface="楷体_GB2312" pitchFamily="49" charset="-122"/>
                <a:ea typeface="楷体_GB2312" pitchFamily="49" charset="-122"/>
              </a:rPr>
              <a:t>INTO</a:t>
            </a:r>
            <a:r>
              <a:rPr lang="zh-CN" altLang="en-US" dirty="0">
                <a:latin typeface="楷体_GB2312" pitchFamily="49" charset="-122"/>
                <a:ea typeface="楷体_GB2312" pitchFamily="49" charset="-122"/>
              </a:rPr>
              <a:t>子句向局部变量赋值的</a:t>
            </a:r>
            <a:r>
              <a:rPr lang="en-US" altLang="zh-CN" dirty="0">
                <a:latin typeface="楷体_GB2312" pitchFamily="49" charset="-122"/>
                <a:ea typeface="楷体_GB2312" pitchFamily="49" charset="-122"/>
              </a:rPr>
              <a:t>FETCH</a:t>
            </a:r>
            <a:r>
              <a:rPr lang="zh-CN" altLang="en-US" dirty="0">
                <a:latin typeface="楷体_GB2312" pitchFamily="49" charset="-122"/>
                <a:ea typeface="楷体_GB2312" pitchFamily="49" charset="-122"/>
              </a:rPr>
              <a:t>语句；不允许使用将数据返回到客户端的</a:t>
            </a:r>
            <a:r>
              <a:rPr lang="en-US" altLang="zh-CN" dirty="0">
                <a:latin typeface="楷体_GB2312" pitchFamily="49" charset="-122"/>
                <a:ea typeface="楷体_GB2312" pitchFamily="49" charset="-122"/>
              </a:rPr>
              <a:t>FETCH</a:t>
            </a:r>
            <a:r>
              <a:rPr lang="zh-CN" altLang="en-US" dirty="0">
                <a:latin typeface="楷体_GB2312" pitchFamily="49" charset="-122"/>
                <a:ea typeface="楷体_GB2312" pitchFamily="49" charset="-122"/>
              </a:rPr>
              <a:t>语句。</a:t>
            </a:r>
            <a:endParaRPr lang="zh-CN" altLang="en-US" dirty="0">
              <a:latin typeface="楷体_GB2312" pitchFamily="49" charset="-122"/>
              <a:ea typeface="楷体_GB2312" pitchFamily="49" charset="-122"/>
            </a:endParaRPr>
          </a:p>
          <a:p>
            <a:pPr algn="just">
              <a:lnSpc>
                <a:spcPct val="150000"/>
              </a:lnSpc>
            </a:pPr>
            <a:r>
              <a:rPr lang="en-US" altLang="zh-CN" dirty="0">
                <a:latin typeface="楷体_GB2312" pitchFamily="49" charset="-122"/>
                <a:ea typeface="楷体_GB2312" pitchFamily="49" charset="-122"/>
              </a:rPr>
              <a:t>INSERT</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UPDATE</a:t>
            </a:r>
            <a:r>
              <a:rPr lang="zh-CN" altLang="en-US" dirty="0">
                <a:latin typeface="楷体_GB2312" pitchFamily="49" charset="-122"/>
                <a:ea typeface="楷体_GB2312" pitchFamily="49" charset="-122"/>
              </a:rPr>
              <a:t>和</a:t>
            </a:r>
            <a:r>
              <a:rPr lang="en-US" altLang="zh-CN" dirty="0">
                <a:latin typeface="楷体_GB2312" pitchFamily="49" charset="-122"/>
                <a:ea typeface="楷体_GB2312" pitchFamily="49" charset="-122"/>
              </a:rPr>
              <a:t>DELETE</a:t>
            </a:r>
            <a:r>
              <a:rPr lang="zh-CN" altLang="en-US" dirty="0">
                <a:latin typeface="楷体_GB2312" pitchFamily="49" charset="-122"/>
                <a:ea typeface="楷体_GB2312" pitchFamily="49" charset="-122"/>
              </a:rPr>
              <a:t>语句，这些语句修改函数的局部</a:t>
            </a:r>
            <a:r>
              <a:rPr lang="en-US" altLang="zh-CN" dirty="0">
                <a:latin typeface="楷体_GB2312" pitchFamily="49" charset="-122"/>
                <a:ea typeface="楷体_GB2312" pitchFamily="49" charset="-122"/>
              </a:rPr>
              <a:t>table</a:t>
            </a:r>
            <a:r>
              <a:rPr lang="zh-CN" altLang="en-US" dirty="0">
                <a:latin typeface="楷体_GB2312" pitchFamily="49" charset="-122"/>
                <a:ea typeface="楷体_GB2312" pitchFamily="49" charset="-122"/>
              </a:rPr>
              <a:t>变量。</a:t>
            </a:r>
            <a:endParaRPr lang="zh-CN" altLang="en-US" dirty="0">
              <a:latin typeface="楷体_GB2312" pitchFamily="49" charset="-122"/>
              <a:ea typeface="楷体_GB2312" pitchFamily="49" charset="-122"/>
            </a:endParaRPr>
          </a:p>
          <a:p>
            <a:pPr algn="just">
              <a:lnSpc>
                <a:spcPct val="90000"/>
              </a:lnSpc>
            </a:pPr>
            <a:endParaRPr lang="en-US" altLang="zh-CN" dirty="0">
              <a:latin typeface="楷体_GB2312" pitchFamily="49" charset="-122"/>
              <a:ea typeface="楷体_GB2312" pitchFamily="49"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3"/>
          <p:cNvSpPr>
            <a:spLocks noGrp="1" noRot="1"/>
          </p:cNvSpPr>
          <p:nvPr>
            <p:ph idx="1"/>
          </p:nvPr>
        </p:nvSpPr>
        <p:spPr>
          <a:xfrm>
            <a:off x="609600" y="685800"/>
            <a:ext cx="8153400" cy="5413375"/>
          </a:xfrm>
          <a:ln/>
        </p:spPr>
        <p:txBody>
          <a:bodyPr vert="horz" wrap="square" lIns="91440" tIns="45720" rIns="91440" bIns="45720" anchor="t"/>
          <a:p>
            <a:pPr algn="just"/>
            <a:endParaRPr lang="en-US" altLang="zh-CN" dirty="0">
              <a:latin typeface="楷体_GB2312" pitchFamily="49" charset="-122"/>
              <a:ea typeface="楷体_GB2312" pitchFamily="49" charset="-122"/>
            </a:endParaRPr>
          </a:p>
          <a:p>
            <a:pPr algn="just"/>
            <a:r>
              <a:rPr lang="en-US" altLang="zh-CN" dirty="0">
                <a:latin typeface="楷体_GB2312" pitchFamily="49" charset="-122"/>
                <a:ea typeface="楷体_GB2312" pitchFamily="49" charset="-122"/>
              </a:rPr>
              <a:t>EXECUTE</a:t>
            </a:r>
            <a:r>
              <a:rPr lang="zh-CN" altLang="en-US" dirty="0">
                <a:latin typeface="楷体_GB2312" pitchFamily="49" charset="-122"/>
                <a:ea typeface="楷体_GB2312" pitchFamily="49" charset="-122"/>
              </a:rPr>
              <a:t>语句调用扩展存储过程。</a:t>
            </a:r>
            <a:endParaRPr lang="zh-CN" altLang="en-US" dirty="0">
              <a:latin typeface="楷体_GB2312" pitchFamily="49" charset="-122"/>
              <a:ea typeface="楷体_GB2312" pitchFamily="49" charset="-122"/>
            </a:endParaRPr>
          </a:p>
          <a:p>
            <a:pPr algn="just"/>
            <a:r>
              <a:rPr lang="zh-CN" altLang="en-US" dirty="0">
                <a:latin typeface="楷体_GB2312" pitchFamily="49" charset="-122"/>
                <a:ea typeface="楷体_GB2312" pitchFamily="49" charset="-122"/>
              </a:rPr>
              <a:t>多语句表值函数需要由</a:t>
            </a:r>
            <a:r>
              <a:rPr lang="en-US" altLang="zh-CN" dirty="0">
                <a:latin typeface="楷体_GB2312" pitchFamily="49" charset="-122"/>
                <a:ea typeface="楷体_GB2312" pitchFamily="49" charset="-122"/>
              </a:rPr>
              <a:t>BEGING</a:t>
            </a:r>
            <a:r>
              <a:rPr lang="zh-CN" altLang="en-US" dirty="0">
                <a:latin typeface="楷体_GB2312" pitchFamily="49" charset="-122"/>
                <a:ea typeface="楷体_GB2312" pitchFamily="49" charset="-122"/>
              </a:rPr>
              <a:t>和</a:t>
            </a:r>
            <a:r>
              <a:rPr lang="en-US" altLang="zh-CN" dirty="0">
                <a:latin typeface="楷体_GB2312" pitchFamily="49" charset="-122"/>
                <a:ea typeface="楷体_GB2312" pitchFamily="49" charset="-122"/>
              </a:rPr>
              <a:t>END</a:t>
            </a:r>
            <a:r>
              <a:rPr lang="zh-CN" altLang="en-US" dirty="0">
                <a:latin typeface="楷体_GB2312" pitchFamily="49" charset="-122"/>
                <a:ea typeface="楷体_GB2312" pitchFamily="49" charset="-122"/>
              </a:rPr>
              <a:t>限定函数体，并且在</a:t>
            </a:r>
            <a:r>
              <a:rPr lang="en-US" altLang="zh-CN" dirty="0">
                <a:latin typeface="楷体_GB2312" pitchFamily="49" charset="-122"/>
                <a:ea typeface="楷体_GB2312" pitchFamily="49" charset="-122"/>
              </a:rPr>
              <a:t>RETURNS</a:t>
            </a:r>
            <a:r>
              <a:rPr lang="zh-CN" altLang="en-US" dirty="0">
                <a:latin typeface="楷体_GB2312" pitchFamily="49" charset="-122"/>
                <a:ea typeface="楷体_GB2312" pitchFamily="49" charset="-122"/>
              </a:rPr>
              <a:t>子句中必须定义表的名称和表的格式。 </a:t>
            </a:r>
            <a:endParaRPr lang="zh-CN" altLang="en-US"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）创建多语句表值函数：</a:t>
            </a: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在</a:t>
            </a:r>
            <a:r>
              <a:rPr lang="en-US" altLang="zh-CN" dirty="0">
                <a:latin typeface="楷体_GB2312" pitchFamily="49" charset="-122"/>
                <a:ea typeface="楷体_GB2312" pitchFamily="49" charset="-122"/>
              </a:rPr>
              <a:t>STUDENT</a:t>
            </a:r>
            <a:r>
              <a:rPr lang="zh-CN" altLang="en-US" dirty="0">
                <a:latin typeface="楷体_GB2312" pitchFamily="49" charset="-122"/>
                <a:ea typeface="楷体_GB2312" pitchFamily="49" charset="-122"/>
              </a:rPr>
              <a:t>库中创建一个多语句表值函数</a:t>
            </a:r>
            <a:r>
              <a:rPr lang="en-US" altLang="zh-CN" dirty="0">
                <a:latin typeface="楷体_GB2312" pitchFamily="49" charset="-122"/>
                <a:ea typeface="楷体_GB2312" pitchFamily="49" charset="-122"/>
              </a:rPr>
              <a:t>CHENGJI</a:t>
            </a:r>
            <a:r>
              <a:rPr lang="zh-CN" altLang="en-US" dirty="0">
                <a:latin typeface="楷体_GB2312" pitchFamily="49" charset="-122"/>
                <a:ea typeface="楷体_GB2312" pitchFamily="49" charset="-122"/>
              </a:rPr>
              <a:t>，该函数可以根据输入的课程名称返回选修该课程的学生姓名和成绩。</a:t>
            </a: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其代码如下：</a:t>
            </a:r>
            <a:r>
              <a:rPr lang="zh-CN" altLang="en-US" dirty="0">
                <a:latin typeface="Times New Roman" panose="02020603050405020304" pitchFamily="18" charset="0"/>
              </a:rPr>
              <a:t>             </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3"/>
          <p:cNvSpPr>
            <a:spLocks noGrp="1" noRot="1"/>
          </p:cNvSpPr>
          <p:nvPr>
            <p:ph idx="1"/>
          </p:nvPr>
        </p:nvSpPr>
        <p:spPr>
          <a:xfrm>
            <a:off x="609600" y="762000"/>
            <a:ext cx="8153400" cy="5337175"/>
          </a:xfrm>
          <a:ln/>
        </p:spPr>
        <p:txBody>
          <a:bodyPr vert="horz" wrap="square" lIns="91440" tIns="45720" rIns="91440" bIns="45720" anchor="t"/>
          <a:p>
            <a:pPr algn="just">
              <a:buNone/>
            </a:pPr>
            <a:r>
              <a:rPr lang="en-US" altLang="zh-CN" dirty="0">
                <a:latin typeface="楷体_GB2312" pitchFamily="49" charset="-122"/>
                <a:ea typeface="楷体_GB2312" pitchFamily="49" charset="-122"/>
              </a:rPr>
              <a:t>USE  STUDENT</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CREATE FUNCTION CHENGJI(@inputkc</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as char(20) )</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RETURNS @chji TABLE</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课程名  </a:t>
            </a:r>
            <a:r>
              <a:rPr lang="en-US" altLang="zh-CN" dirty="0">
                <a:latin typeface="楷体_GB2312" pitchFamily="49" charset="-122"/>
                <a:ea typeface="楷体_GB2312" pitchFamily="49" charset="-122"/>
              </a:rPr>
              <a:t>char(20),</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姓名    </a:t>
            </a:r>
            <a:r>
              <a:rPr lang="en-US" altLang="zh-CN" dirty="0">
                <a:latin typeface="楷体_GB2312" pitchFamily="49" charset="-122"/>
                <a:ea typeface="楷体_GB2312" pitchFamily="49" charset="-122"/>
              </a:rPr>
              <a:t>char(8),</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成绩   </a:t>
            </a:r>
            <a:r>
              <a:rPr lang="en-US" altLang="zh-CN" dirty="0">
                <a:latin typeface="楷体_GB2312" pitchFamily="49" charset="-122"/>
                <a:ea typeface="楷体_GB2312" pitchFamily="49" charset="-122"/>
              </a:rPr>
              <a:t>tinyint    )</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AS</a:t>
            </a:r>
            <a:endParaRPr lang="en-US" altLang="zh-CN"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3"/>
          <p:cNvSpPr>
            <a:spLocks noGrp="1" noRot="1"/>
          </p:cNvSpPr>
          <p:nvPr>
            <p:ph idx="1"/>
          </p:nvPr>
        </p:nvSpPr>
        <p:spPr>
          <a:xfrm>
            <a:off x="609600" y="762000"/>
            <a:ext cx="8153400" cy="5337175"/>
          </a:xfrm>
          <a:ln/>
        </p:spPr>
        <p:txBody>
          <a:bodyPr vert="horz" wrap="square" lIns="91440" tIns="45720" rIns="91440" bIns="45720" anchor="t"/>
          <a:p>
            <a:pPr algn="just">
              <a:lnSpc>
                <a:spcPct val="80000"/>
              </a:lnSpc>
              <a:buNone/>
            </a:pPr>
            <a:r>
              <a:rPr lang="en-US" altLang="zh-CN" dirty="0">
                <a:latin typeface="楷体_GB2312" pitchFamily="49" charset="-122"/>
                <a:ea typeface="楷体_GB2312" pitchFamily="49" charset="-122"/>
              </a:rPr>
              <a:t>BEGIN</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INSERT @chji</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SELECT c.</a:t>
            </a:r>
            <a:r>
              <a:rPr lang="zh-CN" altLang="en-US" dirty="0">
                <a:latin typeface="楷体_GB2312" pitchFamily="49" charset="-122"/>
                <a:ea typeface="楷体_GB2312" pitchFamily="49" charset="-122"/>
              </a:rPr>
              <a:t>课程名</a:t>
            </a:r>
            <a:r>
              <a:rPr lang="en-US" altLang="zh-CN" dirty="0">
                <a:latin typeface="楷体_GB2312" pitchFamily="49" charset="-122"/>
                <a:ea typeface="楷体_GB2312" pitchFamily="49" charset="-122"/>
              </a:rPr>
              <a:t>,s.</a:t>
            </a:r>
            <a:r>
              <a:rPr lang="zh-CN" altLang="en-US" dirty="0">
                <a:latin typeface="楷体_GB2312" pitchFamily="49" charset="-122"/>
                <a:ea typeface="楷体_GB2312" pitchFamily="49" charset="-122"/>
              </a:rPr>
              <a:t>姓名 </a:t>
            </a:r>
            <a:r>
              <a:rPr lang="en-US" altLang="zh-CN" dirty="0">
                <a:latin typeface="楷体_GB2312" pitchFamily="49" charset="-122"/>
                <a:ea typeface="楷体_GB2312" pitchFamily="49" charset="-122"/>
              </a:rPr>
              <a:t>,k.</a:t>
            </a:r>
            <a:r>
              <a:rPr lang="zh-CN" altLang="en-US" dirty="0">
                <a:latin typeface="楷体_GB2312" pitchFamily="49" charset="-122"/>
                <a:ea typeface="楷体_GB2312" pitchFamily="49" charset="-122"/>
              </a:rPr>
              <a:t>成绩</a:t>
            </a:r>
            <a:endParaRPr lang="zh-CN" altLang="en-US" dirty="0">
              <a:latin typeface="楷体_GB2312" pitchFamily="49" charset="-122"/>
              <a:ea typeface="楷体_GB2312" pitchFamily="49" charset="-122"/>
            </a:endParaRPr>
          </a:p>
          <a:p>
            <a:pPr algn="just">
              <a:lnSpc>
                <a:spcPct val="80000"/>
              </a:lnSpc>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FROM </a:t>
            </a:r>
            <a:r>
              <a:rPr lang="zh-CN" altLang="en-US" dirty="0">
                <a:latin typeface="楷体_GB2312" pitchFamily="49" charset="-122"/>
                <a:ea typeface="楷体_GB2312" pitchFamily="49" charset="-122"/>
              </a:rPr>
              <a:t>学生 </a:t>
            </a:r>
            <a:r>
              <a:rPr lang="en-US" altLang="zh-CN" dirty="0">
                <a:latin typeface="楷体_GB2312" pitchFamily="49" charset="-122"/>
                <a:ea typeface="楷体_GB2312" pitchFamily="49" charset="-122"/>
              </a:rPr>
              <a:t>as s INNER JOIN </a:t>
            </a:r>
            <a:r>
              <a:rPr lang="zh-CN" altLang="en-US" dirty="0">
                <a:latin typeface="楷体_GB2312" pitchFamily="49" charset="-122"/>
                <a:ea typeface="楷体_GB2312" pitchFamily="49" charset="-122"/>
              </a:rPr>
              <a:t>课程注册 </a:t>
            </a:r>
            <a:r>
              <a:rPr lang="en-US" altLang="zh-CN" dirty="0">
                <a:latin typeface="楷体_GB2312" pitchFamily="49" charset="-122"/>
                <a:ea typeface="楷体_GB2312" pitchFamily="49" charset="-122"/>
              </a:rPr>
              <a:t>as k</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ON s.</a:t>
            </a:r>
            <a:r>
              <a:rPr lang="zh-CN" altLang="en-US" dirty="0">
                <a:latin typeface="楷体_GB2312" pitchFamily="49" charset="-122"/>
                <a:ea typeface="楷体_GB2312" pitchFamily="49" charset="-122"/>
              </a:rPr>
              <a:t>学号 </a:t>
            </a:r>
            <a:r>
              <a:rPr lang="en-US" altLang="zh-CN" dirty="0">
                <a:latin typeface="楷体_GB2312" pitchFamily="49" charset="-122"/>
                <a:ea typeface="楷体_GB2312" pitchFamily="49" charset="-122"/>
              </a:rPr>
              <a:t>=k.</a:t>
            </a:r>
            <a:r>
              <a:rPr lang="zh-CN" altLang="en-US" dirty="0">
                <a:latin typeface="楷体_GB2312" pitchFamily="49" charset="-122"/>
                <a:ea typeface="楷体_GB2312" pitchFamily="49" charset="-122"/>
              </a:rPr>
              <a:t>学号 </a:t>
            </a:r>
            <a:r>
              <a:rPr lang="en-US" altLang="zh-CN" dirty="0">
                <a:latin typeface="楷体_GB2312" pitchFamily="49" charset="-122"/>
                <a:ea typeface="楷体_GB2312" pitchFamily="49" charset="-122"/>
              </a:rPr>
              <a:t>inner join </a:t>
            </a:r>
            <a:r>
              <a:rPr lang="zh-CN" altLang="en-US" dirty="0">
                <a:latin typeface="楷体_GB2312" pitchFamily="49" charset="-122"/>
                <a:ea typeface="楷体_GB2312" pitchFamily="49" charset="-122"/>
              </a:rPr>
              <a:t>课程 </a:t>
            </a:r>
            <a:r>
              <a:rPr lang="en-US" altLang="zh-CN" dirty="0">
                <a:latin typeface="楷体_GB2312" pitchFamily="49" charset="-122"/>
                <a:ea typeface="楷体_GB2312" pitchFamily="49" charset="-122"/>
              </a:rPr>
              <a:t>as c </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on c.</a:t>
            </a:r>
            <a:r>
              <a:rPr lang="zh-CN" altLang="en-US" dirty="0">
                <a:latin typeface="楷体_GB2312" pitchFamily="49" charset="-122"/>
                <a:ea typeface="楷体_GB2312" pitchFamily="49" charset="-122"/>
              </a:rPr>
              <a:t>课程号</a:t>
            </a:r>
            <a:r>
              <a:rPr lang="en-US" altLang="zh-CN" dirty="0">
                <a:latin typeface="楷体_GB2312" pitchFamily="49" charset="-122"/>
                <a:ea typeface="楷体_GB2312" pitchFamily="49" charset="-122"/>
              </a:rPr>
              <a:t>=k.</a:t>
            </a:r>
            <a:r>
              <a:rPr lang="zh-CN" altLang="en-US" dirty="0">
                <a:latin typeface="楷体_GB2312" pitchFamily="49" charset="-122"/>
                <a:ea typeface="楷体_GB2312" pitchFamily="49" charset="-122"/>
              </a:rPr>
              <a:t>课程号</a:t>
            </a:r>
            <a:endParaRPr lang="zh-CN" altLang="en-US" dirty="0">
              <a:latin typeface="楷体_GB2312" pitchFamily="49" charset="-122"/>
              <a:ea typeface="楷体_GB2312" pitchFamily="49" charset="-122"/>
            </a:endParaRPr>
          </a:p>
          <a:p>
            <a:pPr algn="just">
              <a:lnSpc>
                <a:spcPct val="80000"/>
              </a:lnSpc>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WHERE c.</a:t>
            </a:r>
            <a:r>
              <a:rPr lang="zh-CN" altLang="en-US" dirty="0">
                <a:latin typeface="楷体_GB2312" pitchFamily="49" charset="-122"/>
                <a:ea typeface="楷体_GB2312" pitchFamily="49" charset="-122"/>
              </a:rPr>
              <a:t>课程名</a:t>
            </a:r>
            <a:r>
              <a:rPr lang="en-US" altLang="zh-CN" dirty="0">
                <a:latin typeface="楷体_GB2312" pitchFamily="49" charset="-122"/>
                <a:ea typeface="楷体_GB2312" pitchFamily="49" charset="-122"/>
              </a:rPr>
              <a:t>=@inputkc</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RETURN</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END</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nSpc>
                <a:spcPct val="80000"/>
              </a:lnSpc>
              <a:buNone/>
            </a:pPr>
            <a:endParaRPr lang="en-US" altLang="zh-CN" dirty="0">
              <a:latin typeface="楷体_GB2312" pitchFamily="49" charset="-122"/>
              <a:ea typeface="楷体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ln/>
        </p:spPr>
        <p:txBody>
          <a:bodyPr vert="horz" wrap="square" lIns="91440" tIns="45720" rIns="91440" bIns="45720" anchor="ctr"/>
          <a:p>
            <a:r>
              <a:rPr lang="en-US" altLang="zh-CN" dirty="0"/>
              <a:t>SQL</a:t>
            </a:r>
            <a:r>
              <a:rPr lang="zh-CN" altLang="en-US" dirty="0"/>
              <a:t>通信区（续）</a:t>
            </a:r>
            <a:endParaRPr lang="zh-CN" altLang="en-US" dirty="0"/>
          </a:p>
        </p:txBody>
      </p:sp>
      <p:sp>
        <p:nvSpPr>
          <p:cNvPr id="14338"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en-US" altLang="zh-CN" dirty="0"/>
              <a:t>SQLCA</a:t>
            </a:r>
            <a:r>
              <a:rPr lang="zh-CN" altLang="en-US" dirty="0"/>
              <a:t>使用方法</a:t>
            </a:r>
            <a:endParaRPr lang="zh-CN" altLang="en-US" dirty="0"/>
          </a:p>
          <a:p>
            <a:pPr lvl="1">
              <a:lnSpc>
                <a:spcPct val="120000"/>
              </a:lnSpc>
            </a:pPr>
            <a:r>
              <a:rPr lang="zh-CN" altLang="en-US" dirty="0"/>
              <a:t>定义</a:t>
            </a:r>
            <a:r>
              <a:rPr lang="en-US" altLang="zh-CN" dirty="0"/>
              <a:t>SQLCA</a:t>
            </a:r>
            <a:endParaRPr lang="zh-CN" altLang="en-US" dirty="0"/>
          </a:p>
          <a:p>
            <a:pPr lvl="2">
              <a:lnSpc>
                <a:spcPct val="120000"/>
              </a:lnSpc>
            </a:pPr>
            <a:r>
              <a:rPr lang="en-US" altLang="zh-CN" dirty="0"/>
              <a:t> </a:t>
            </a:r>
            <a:r>
              <a:rPr lang="zh-CN" altLang="en-US" dirty="0"/>
              <a:t>用</a:t>
            </a:r>
            <a:r>
              <a:rPr lang="en-US" altLang="zh-CN" dirty="0"/>
              <a:t>EXEC SQL INCLUDE SQLCA</a:t>
            </a:r>
            <a:r>
              <a:rPr lang="zh-CN" altLang="en-US" dirty="0"/>
              <a:t>定义</a:t>
            </a:r>
            <a:endParaRPr lang="zh-CN" altLang="en-US" dirty="0"/>
          </a:p>
          <a:p>
            <a:pPr lvl="1">
              <a:lnSpc>
                <a:spcPct val="120000"/>
              </a:lnSpc>
            </a:pPr>
            <a:r>
              <a:rPr lang="zh-CN" altLang="en-US" dirty="0"/>
              <a:t>使用</a:t>
            </a:r>
            <a:r>
              <a:rPr lang="en-US" altLang="zh-CN" dirty="0"/>
              <a:t>SQLCA</a:t>
            </a:r>
            <a:endParaRPr lang="zh-CN" altLang="en-US" dirty="0"/>
          </a:p>
          <a:p>
            <a:pPr lvl="2">
              <a:lnSpc>
                <a:spcPct val="120000"/>
              </a:lnSpc>
            </a:pPr>
            <a:r>
              <a:rPr lang="en-US" altLang="zh-CN" dirty="0"/>
              <a:t>SQLCA</a:t>
            </a:r>
            <a:r>
              <a:rPr lang="zh-CN" altLang="en-US" dirty="0"/>
              <a:t>中有一个存放每次执行</a:t>
            </a:r>
            <a:r>
              <a:rPr lang="en-US" altLang="zh-CN" dirty="0"/>
              <a:t>SQL</a:t>
            </a:r>
            <a:r>
              <a:rPr lang="zh-CN" altLang="en-US" dirty="0"/>
              <a:t>语句后返回代码的变量</a:t>
            </a:r>
            <a:r>
              <a:rPr lang="en-US" altLang="zh-CN" dirty="0"/>
              <a:t>SQLCODE</a:t>
            </a:r>
            <a:endParaRPr lang="zh-CN" altLang="en-US" dirty="0"/>
          </a:p>
          <a:p>
            <a:pPr lvl="2">
              <a:lnSpc>
                <a:spcPct val="120000"/>
              </a:lnSpc>
            </a:pPr>
            <a:r>
              <a:rPr lang="zh-CN" altLang="en-US" dirty="0"/>
              <a:t>如果</a:t>
            </a:r>
            <a:r>
              <a:rPr lang="en-US" altLang="zh-CN" dirty="0"/>
              <a:t>SQLCODE</a:t>
            </a:r>
            <a:r>
              <a:rPr lang="zh-CN" altLang="en-US" dirty="0"/>
              <a:t>等于预定义的常量</a:t>
            </a:r>
            <a:r>
              <a:rPr lang="en-US" altLang="zh-CN" dirty="0"/>
              <a:t>SUCCESS</a:t>
            </a:r>
            <a:r>
              <a:rPr lang="zh-CN" altLang="en-US" dirty="0"/>
              <a:t>，则表示</a:t>
            </a:r>
            <a:r>
              <a:rPr lang="en-US" altLang="zh-CN" dirty="0"/>
              <a:t>SQL</a:t>
            </a:r>
            <a:r>
              <a:rPr lang="zh-CN" altLang="en-US" dirty="0"/>
              <a:t>语句成功，否则表示出错</a:t>
            </a:r>
            <a:endParaRPr lang="zh-CN" altLang="en-US" dirty="0"/>
          </a:p>
          <a:p>
            <a:pPr lvl="2">
              <a:lnSpc>
                <a:spcPct val="120000"/>
              </a:lnSpc>
            </a:pPr>
            <a:r>
              <a:rPr lang="zh-CN" altLang="en-US" dirty="0"/>
              <a:t>应用程序每执行完一条</a:t>
            </a:r>
            <a:r>
              <a:rPr lang="en-US" altLang="zh-CN" dirty="0"/>
              <a:t>SQL </a:t>
            </a:r>
            <a:r>
              <a:rPr lang="zh-CN" altLang="en-US" dirty="0"/>
              <a:t>语句之后都应该测试一下</a:t>
            </a:r>
            <a:r>
              <a:rPr lang="en-US" altLang="zh-CN" dirty="0"/>
              <a:t>SQLCODE</a:t>
            </a:r>
            <a:r>
              <a:rPr lang="zh-CN" altLang="en-US" dirty="0"/>
              <a:t>的值，以了解该</a:t>
            </a:r>
            <a:r>
              <a:rPr lang="en-US" altLang="zh-CN" dirty="0"/>
              <a:t>SQL</a:t>
            </a:r>
            <a:r>
              <a:rPr lang="zh-CN" altLang="en-US" dirty="0"/>
              <a:t>语句执行情况并做相应处理</a:t>
            </a:r>
            <a:endParaRPr lang="zh-CN" altLang="en-US" dirty="0"/>
          </a:p>
          <a:p>
            <a:pPr>
              <a:lnSpc>
                <a:spcPct val="120000"/>
              </a:lnSpc>
              <a:buNone/>
            </a:pP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3"/>
          <p:cNvSpPr>
            <a:spLocks noGrp="1" noRot="1"/>
          </p:cNvSpPr>
          <p:nvPr>
            <p:ph idx="1"/>
          </p:nvPr>
        </p:nvSpPr>
        <p:spPr>
          <a:xfrm>
            <a:off x="609600" y="762000"/>
            <a:ext cx="8153400" cy="5337175"/>
          </a:xfrm>
          <a:ln/>
        </p:spPr>
        <p:txBody>
          <a:bodyPr vert="horz" wrap="square" lIns="91440" tIns="45720" rIns="91440" bIns="45720" anchor="t"/>
          <a:p>
            <a:pPr>
              <a:buNone/>
            </a:pPr>
            <a:r>
              <a:rPr lang="en-US" altLang="zh-CN" dirty="0">
                <a:solidFill>
                  <a:srgbClr val="0000FF"/>
                </a:solidFill>
                <a:latin typeface="楷体_GB2312" pitchFamily="49" charset="-122"/>
                <a:ea typeface="楷体_GB2312" pitchFamily="49" charset="-122"/>
              </a:rPr>
              <a:t>2</a:t>
            </a:r>
            <a:r>
              <a:rPr lang="zh-CN" altLang="en-US" dirty="0">
                <a:solidFill>
                  <a:srgbClr val="0000FF"/>
                </a:solidFill>
                <a:latin typeface="楷体_GB2312" pitchFamily="49" charset="-122"/>
                <a:ea typeface="楷体_GB2312" pitchFamily="49" charset="-122"/>
              </a:rPr>
              <a:t>）使用多语句表值函数</a:t>
            </a:r>
            <a:endParaRPr lang="zh-CN" altLang="en-US" dirty="0">
              <a:solidFill>
                <a:srgbClr val="0000FF"/>
              </a:solidFill>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SELECT * FROM DBO.CHENGJIi(‘SQL Server 2005')</a:t>
            </a:r>
            <a:endParaRPr lang="en-US" altLang="zh-CN"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执行该命令返回如下结果：</a:t>
            </a: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标题 1"/>
          <p:cNvSpPr>
            <a:spLocks noGrp="1"/>
          </p:cNvSpPr>
          <p:nvPr>
            <p:ph type="title"/>
          </p:nvPr>
        </p:nvSpPr>
        <p:spPr>
          <a:ln/>
        </p:spPr>
        <p:txBody>
          <a:bodyPr vert="horz" wrap="square" lIns="91440" tIns="45720" rIns="91440" bIns="45720" anchor="ctr"/>
          <a:p>
            <a:r>
              <a:rPr lang="en-US" altLang="zh-CN" dirty="0"/>
              <a:t>8.3.2 </a:t>
            </a:r>
            <a:r>
              <a:rPr lang="zh-CN" altLang="en-US" dirty="0"/>
              <a:t>函数</a:t>
            </a:r>
            <a:endParaRPr lang="zh-CN" altLang="en-US" dirty="0"/>
          </a:p>
        </p:txBody>
      </p:sp>
      <p:sp>
        <p:nvSpPr>
          <p:cNvPr id="125954"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50000"/>
              </a:lnSpc>
            </a:pPr>
            <a:r>
              <a:rPr lang="zh-CN" altLang="en-US" dirty="0"/>
              <a:t>函数和存储过程的异同</a:t>
            </a:r>
            <a:endParaRPr lang="en-US" altLang="zh-CN" dirty="0"/>
          </a:p>
          <a:p>
            <a:pPr lvl="1">
              <a:lnSpc>
                <a:spcPct val="150000"/>
              </a:lnSpc>
            </a:pPr>
            <a:r>
              <a:rPr lang="zh-CN" altLang="en-US" dirty="0"/>
              <a:t>同：都是持久性存储模块</a:t>
            </a:r>
            <a:endParaRPr lang="en-US" altLang="zh-CN" dirty="0"/>
          </a:p>
          <a:p>
            <a:pPr lvl="1">
              <a:lnSpc>
                <a:spcPct val="150000"/>
              </a:lnSpc>
            </a:pPr>
            <a:r>
              <a:rPr lang="zh-CN" altLang="en-US" dirty="0"/>
              <a:t>异：函数必须指定返回的类型</a:t>
            </a:r>
            <a:endParaRPr lang="zh-CN" altLang="en-US" dirty="0"/>
          </a:p>
          <a:p>
            <a:pPr>
              <a:buNone/>
            </a:pP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1"/>
          <p:cNvSpPr>
            <a:spLocks noGrp="1"/>
          </p:cNvSpPr>
          <p:nvPr>
            <p:ph type="title"/>
          </p:nvPr>
        </p:nvSpPr>
        <p:spPr>
          <a:ln/>
        </p:spPr>
        <p:txBody>
          <a:bodyPr vert="horz" wrap="square" lIns="91440" tIns="45720" rIns="91440" bIns="45720" anchor="ctr"/>
          <a:p>
            <a:r>
              <a:rPr lang="zh-CN" altLang="en-US" dirty="0"/>
              <a:t>第八章 数据库编程</a:t>
            </a:r>
            <a:endParaRPr lang="zh-CN" altLang="en-US" dirty="0"/>
          </a:p>
        </p:txBody>
      </p:sp>
      <p:sp>
        <p:nvSpPr>
          <p:cNvPr id="126978" name="内容占位符 2"/>
          <p:cNvSpPr>
            <a:spLocks noGrp="1"/>
          </p:cNvSpPr>
          <p:nvPr>
            <p:ph idx="4294967295"/>
          </p:nvPr>
        </p:nvSpPr>
        <p:spPr>
          <a:xfrm>
            <a:off x="720725" y="971550"/>
            <a:ext cx="8229600" cy="4854575"/>
          </a:xfrm>
          <a:ln/>
        </p:spPr>
        <p:txBody>
          <a:bodyPr vert="horz" wrap="square" lIns="91440" tIns="45720" rIns="91440" bIns="45720" anchor="t"/>
          <a:p>
            <a:pPr marL="57150" indent="0">
              <a:lnSpc>
                <a:spcPct val="150000"/>
              </a:lnSpc>
              <a:buNone/>
            </a:pPr>
            <a:r>
              <a:rPr lang="en-US" altLang="zh-CN" dirty="0"/>
              <a:t>8.1 </a:t>
            </a:r>
            <a:r>
              <a:rPr lang="zh-CN" altLang="en-US" dirty="0"/>
              <a:t>嵌入式</a:t>
            </a:r>
            <a:r>
              <a:rPr lang="en-US" altLang="zh-CN" dirty="0"/>
              <a:t>SQL</a:t>
            </a:r>
            <a:endParaRPr lang="zh-CN" altLang="en-US" dirty="0"/>
          </a:p>
          <a:p>
            <a:pPr marL="57150" indent="0">
              <a:lnSpc>
                <a:spcPct val="150000"/>
              </a:lnSpc>
              <a:buNone/>
            </a:pPr>
            <a:r>
              <a:rPr lang="en-US" altLang="zh-CN" dirty="0">
                <a:sym typeface="Times New Roman" panose="02020603050405020304" pitchFamily="18" charset="0"/>
              </a:rPr>
              <a:t>8.2 </a:t>
            </a:r>
            <a:r>
              <a:rPr lang="zh-CN" altLang="en-US" dirty="0">
                <a:sym typeface="Times New Roman" panose="02020603050405020304" pitchFamily="18" charset="0"/>
              </a:rPr>
              <a:t>过程化</a:t>
            </a:r>
            <a:r>
              <a:rPr lang="en-US" altLang="zh-CN" dirty="0">
                <a:sym typeface="Times New Roman" panose="02020603050405020304" pitchFamily="18" charset="0"/>
              </a:rPr>
              <a:t>SQL</a:t>
            </a:r>
            <a:endParaRPr lang="zh-CN" altLang="en-US" dirty="0">
              <a:sym typeface="Times New Roman" panose="02020603050405020304" pitchFamily="18" charset="0"/>
            </a:endParaRPr>
          </a:p>
          <a:p>
            <a:pPr marL="57150" indent="0">
              <a:lnSpc>
                <a:spcPct val="150000"/>
              </a:lnSpc>
              <a:buNone/>
            </a:pPr>
            <a:r>
              <a:rPr lang="en-US" altLang="zh-CN" dirty="0">
                <a:sym typeface="Times New Roman" panose="02020603050405020304" pitchFamily="18" charset="0"/>
              </a:rPr>
              <a:t>8.3 </a:t>
            </a:r>
            <a:r>
              <a:rPr lang="zh-CN" altLang="en-US" dirty="0">
                <a:sym typeface="Times New Roman" panose="02020603050405020304" pitchFamily="18" charset="0"/>
              </a:rPr>
              <a:t>存储过程和函数</a:t>
            </a:r>
            <a:endParaRPr lang="en-US" altLang="zh-CN" dirty="0">
              <a:sym typeface="Times New Roman" panose="02020603050405020304" pitchFamily="18" charset="0"/>
            </a:endParaRPr>
          </a:p>
          <a:p>
            <a:pPr marL="57150" indent="0">
              <a:lnSpc>
                <a:spcPct val="150000"/>
              </a:lnSpc>
              <a:buNone/>
            </a:pPr>
            <a:r>
              <a:rPr lang="en-US" altLang="zh-CN" dirty="0">
                <a:solidFill>
                  <a:srgbClr val="0066FF"/>
                </a:solidFill>
              </a:rPr>
              <a:t>8.4 ODBC</a:t>
            </a:r>
            <a:r>
              <a:rPr lang="zh-CN" altLang="en-US" dirty="0">
                <a:solidFill>
                  <a:srgbClr val="0066FF"/>
                </a:solidFill>
              </a:rPr>
              <a:t>编程</a:t>
            </a:r>
            <a:endParaRPr lang="en-US" altLang="zh-CN" dirty="0">
              <a:solidFill>
                <a:srgbClr val="0066FF"/>
              </a:solidFill>
            </a:endParaRPr>
          </a:p>
          <a:p>
            <a:pPr marL="57150" indent="0">
              <a:lnSpc>
                <a:spcPct val="150000"/>
              </a:lnSpc>
              <a:buNone/>
            </a:pPr>
            <a:r>
              <a:rPr lang="en-US" altLang="zh-CN" dirty="0"/>
              <a:t>*8.5 OLE DB</a:t>
            </a:r>
            <a:endParaRPr lang="zh-CN" altLang="en-US" dirty="0"/>
          </a:p>
          <a:p>
            <a:pPr marL="57150" indent="0">
              <a:lnSpc>
                <a:spcPct val="150000"/>
              </a:lnSpc>
              <a:buNone/>
            </a:pPr>
            <a:r>
              <a:rPr lang="en-US" altLang="zh-CN" dirty="0"/>
              <a:t>*8.6 JDBC</a:t>
            </a:r>
            <a:r>
              <a:rPr lang="zh-CN" altLang="en-US" dirty="0"/>
              <a:t>编程</a:t>
            </a:r>
            <a:endParaRPr lang="en-US" altLang="zh-CN" dirty="0"/>
          </a:p>
          <a:p>
            <a:pPr marL="57150" indent="0">
              <a:lnSpc>
                <a:spcPct val="150000"/>
              </a:lnSpc>
              <a:buNone/>
            </a:pPr>
            <a:r>
              <a:rPr lang="en-US" altLang="zh-CN" dirty="0"/>
              <a:t>8.7 </a:t>
            </a:r>
            <a:r>
              <a:rPr lang="zh-CN" altLang="en-US" dirty="0"/>
              <a:t>小结</a:t>
            </a:r>
            <a:endParaRPr lang="zh-CN" altLang="en-US" dirty="0"/>
          </a:p>
          <a:p>
            <a:pPr marL="57150" indent="0"/>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1"/>
          <p:cNvSpPr>
            <a:spLocks noGrp="1"/>
          </p:cNvSpPr>
          <p:nvPr>
            <p:ph type="title"/>
          </p:nvPr>
        </p:nvSpPr>
        <p:spPr>
          <a:ln/>
        </p:spPr>
        <p:txBody>
          <a:bodyPr vert="horz" wrap="square" lIns="91440" tIns="45720" rIns="91440" bIns="45720" anchor="ctr"/>
          <a:p>
            <a:r>
              <a:rPr lang="en-US" altLang="zh-CN" dirty="0"/>
              <a:t>8.4 ODBC</a:t>
            </a:r>
            <a:r>
              <a:rPr lang="zh-CN" altLang="en-US" dirty="0"/>
              <a:t>编程</a:t>
            </a:r>
            <a:endParaRPr lang="zh-CN" altLang="en-US" dirty="0"/>
          </a:p>
        </p:txBody>
      </p:sp>
      <p:sp>
        <p:nvSpPr>
          <p:cNvPr id="128002" name="内容占位符 2"/>
          <p:cNvSpPr>
            <a:spLocks noGrp="1"/>
          </p:cNvSpPr>
          <p:nvPr>
            <p:ph idx="4294967295"/>
          </p:nvPr>
        </p:nvSpPr>
        <p:spPr>
          <a:ln/>
        </p:spPr>
        <p:txBody>
          <a:bodyPr vert="horz" wrap="square" lIns="91440" tIns="45720" rIns="91440" bIns="45720" anchor="t"/>
          <a:p>
            <a:pPr>
              <a:lnSpc>
                <a:spcPct val="150000"/>
              </a:lnSpc>
            </a:pPr>
            <a:r>
              <a:rPr lang="en-US" altLang="zh-CN" dirty="0"/>
              <a:t>ODBC</a:t>
            </a:r>
            <a:r>
              <a:rPr lang="zh-CN" altLang="en-US" dirty="0"/>
              <a:t>优点</a:t>
            </a:r>
            <a:endParaRPr lang="zh-CN" altLang="en-US" dirty="0"/>
          </a:p>
          <a:p>
            <a:pPr lvl="1">
              <a:lnSpc>
                <a:spcPct val="150000"/>
              </a:lnSpc>
            </a:pPr>
            <a:r>
              <a:rPr lang="zh-CN" altLang="en-US" dirty="0"/>
              <a:t>移植性好</a:t>
            </a:r>
            <a:endParaRPr lang="zh-CN" altLang="en-US" dirty="0"/>
          </a:p>
          <a:p>
            <a:pPr lvl="1">
              <a:lnSpc>
                <a:spcPct val="150000"/>
              </a:lnSpc>
            </a:pPr>
            <a:r>
              <a:rPr lang="zh-CN" altLang="en-US" dirty="0"/>
              <a:t>能同时访问不同的数据库</a:t>
            </a:r>
            <a:endParaRPr lang="zh-CN" altLang="en-US" dirty="0"/>
          </a:p>
          <a:p>
            <a:pPr lvl="1">
              <a:lnSpc>
                <a:spcPct val="150000"/>
              </a:lnSpc>
            </a:pPr>
            <a:r>
              <a:rPr lang="zh-CN" altLang="en-US" dirty="0"/>
              <a:t>共享多个数据资源  </a:t>
            </a:r>
            <a:endParaRPr lang="zh-CN" altLang="en-US" dirty="0"/>
          </a:p>
          <a:p>
            <a:pPr>
              <a:buNone/>
            </a:pP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3"/>
          <p:cNvSpPr>
            <a:spLocks noGrp="1"/>
          </p:cNvSpPr>
          <p:nvPr>
            <p:ph type="title"/>
          </p:nvPr>
        </p:nvSpPr>
        <p:spPr>
          <a:ln/>
        </p:spPr>
        <p:txBody>
          <a:bodyPr vert="horz" wrap="square" lIns="91440" tIns="45720" rIns="91440" bIns="45720" anchor="ctr"/>
          <a:p>
            <a:r>
              <a:rPr lang="en-US" altLang="zh-CN" dirty="0"/>
              <a:t>8.4 ODBC</a:t>
            </a:r>
            <a:r>
              <a:rPr lang="zh-CN" altLang="en-US" dirty="0"/>
              <a:t>编程</a:t>
            </a:r>
            <a:endParaRPr lang="zh-CN" altLang="en-US" dirty="0">
              <a:sym typeface="微软雅黑" panose="020B0503020204020204" pitchFamily="34" charset="-122"/>
            </a:endParaRPr>
          </a:p>
        </p:txBody>
      </p:sp>
      <p:sp>
        <p:nvSpPr>
          <p:cNvPr id="129026" name="文本占位符 4"/>
          <p:cNvSpPr>
            <a:spLocks noGrp="1"/>
          </p:cNvSpPr>
          <p:nvPr>
            <p:ph idx="4294967295"/>
          </p:nvPr>
        </p:nvSpPr>
        <p:spPr>
          <a:xfrm>
            <a:off x="720725" y="1098550"/>
            <a:ext cx="8229600" cy="4660900"/>
          </a:xfrm>
          <a:ln/>
        </p:spPr>
        <p:txBody>
          <a:bodyPr vert="horz" wrap="square" lIns="91440" tIns="45720" rIns="91440" bIns="45720" anchor="t"/>
          <a:p>
            <a:pPr marL="0" indent="0">
              <a:lnSpc>
                <a:spcPct val="150000"/>
              </a:lnSpc>
              <a:buNone/>
            </a:pPr>
            <a:r>
              <a:rPr lang="en-US" altLang="zh-CN" dirty="0">
                <a:solidFill>
                  <a:srgbClr val="00B050"/>
                </a:solidFill>
              </a:rPr>
              <a:t>8.4.1  ODBC</a:t>
            </a:r>
            <a:r>
              <a:rPr lang="zh-CN" altLang="en-US" dirty="0">
                <a:solidFill>
                  <a:srgbClr val="00B050"/>
                </a:solidFill>
              </a:rPr>
              <a:t>概述</a:t>
            </a:r>
            <a:endParaRPr lang="zh-CN" altLang="en-US" dirty="0">
              <a:solidFill>
                <a:srgbClr val="00B050"/>
              </a:solidFill>
            </a:endParaRPr>
          </a:p>
          <a:p>
            <a:pPr marL="0" indent="0">
              <a:lnSpc>
                <a:spcPct val="150000"/>
              </a:lnSpc>
              <a:buNone/>
            </a:pPr>
            <a:r>
              <a:rPr lang="en-US" altLang="zh-CN" dirty="0"/>
              <a:t>8.4.2  ODBC</a:t>
            </a:r>
            <a:r>
              <a:rPr lang="zh-CN" altLang="en-US" dirty="0"/>
              <a:t>工作原理概述 </a:t>
            </a:r>
            <a:endParaRPr lang="zh-CN" altLang="en-US" dirty="0"/>
          </a:p>
          <a:p>
            <a:pPr marL="0" indent="0">
              <a:lnSpc>
                <a:spcPct val="150000"/>
              </a:lnSpc>
              <a:buNone/>
            </a:pPr>
            <a:r>
              <a:rPr lang="en-US" altLang="zh-CN" dirty="0"/>
              <a:t>8.4.3  ODBC API </a:t>
            </a:r>
            <a:r>
              <a:rPr lang="zh-CN" altLang="en-US" dirty="0"/>
              <a:t>基础 </a:t>
            </a:r>
            <a:endParaRPr lang="zh-CN" altLang="en-US" dirty="0"/>
          </a:p>
          <a:p>
            <a:pPr marL="0" indent="0">
              <a:lnSpc>
                <a:spcPct val="150000"/>
              </a:lnSpc>
              <a:buNone/>
            </a:pPr>
            <a:r>
              <a:rPr lang="en-US" altLang="zh-CN" dirty="0"/>
              <a:t>8.4.4  ODBC</a:t>
            </a:r>
            <a:r>
              <a:rPr lang="zh-CN" altLang="en-US" dirty="0"/>
              <a:t>的工作流程</a:t>
            </a:r>
            <a:endParaRPr lang="zh-CN" altLang="en-US" dirty="0"/>
          </a:p>
          <a:p>
            <a:pPr marL="0" indent="0">
              <a:buNone/>
            </a:pPr>
            <a:endParaRPr lang="zh-CN" altLang="en-US" dirty="0"/>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p:cNvSpPr>
          <p:nvPr>
            <p:ph type="title"/>
          </p:nvPr>
        </p:nvSpPr>
        <p:spPr>
          <a:ln/>
        </p:spPr>
        <p:txBody>
          <a:bodyPr vert="horz" wrap="square" lIns="91440" tIns="45720" rIns="91440" bIns="45720" anchor="ctr"/>
          <a:p>
            <a:r>
              <a:rPr lang="en-US" altLang="zh-CN" dirty="0"/>
              <a:t>8.4.1  ODBC</a:t>
            </a:r>
            <a:r>
              <a:rPr lang="zh-CN" altLang="en-US" dirty="0"/>
              <a:t>概述</a:t>
            </a:r>
            <a:endParaRPr lang="zh-CN" altLang="en-US" dirty="0"/>
          </a:p>
        </p:txBody>
      </p:sp>
      <p:sp>
        <p:nvSpPr>
          <p:cNvPr id="130050"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en-US" altLang="zh-CN" dirty="0"/>
              <a:t>ODBC</a:t>
            </a:r>
            <a:r>
              <a:rPr lang="zh-CN" altLang="en-US" dirty="0"/>
              <a:t>产生的原因</a:t>
            </a:r>
            <a:endParaRPr lang="zh-CN" altLang="en-US" dirty="0"/>
          </a:p>
          <a:p>
            <a:pPr lvl="1">
              <a:lnSpc>
                <a:spcPct val="120000"/>
              </a:lnSpc>
            </a:pPr>
            <a:r>
              <a:rPr lang="zh-CN" altLang="en-US" dirty="0"/>
              <a:t>由于不同的数据库管理系统的存在，在某个关系数据库管理系统下编写的应用程序就不能在另一个关系数据库管理系统下运行  </a:t>
            </a:r>
            <a:endParaRPr lang="zh-CN" altLang="en-US" dirty="0"/>
          </a:p>
          <a:p>
            <a:pPr lvl="1">
              <a:lnSpc>
                <a:spcPct val="120000"/>
              </a:lnSpc>
            </a:pPr>
            <a:r>
              <a:rPr lang="zh-CN" altLang="en-US" dirty="0"/>
              <a:t>许多应用程序需要共享多个部门的数据资源，访问不同的关系数据库管理系统</a:t>
            </a:r>
            <a:endParaRPr lang="zh-CN" altLang="en-US" dirty="0"/>
          </a:p>
          <a:p>
            <a:pPr>
              <a:buNone/>
            </a:pP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1"/>
          <p:cNvSpPr>
            <a:spLocks noGrp="1"/>
          </p:cNvSpPr>
          <p:nvPr>
            <p:ph type="title"/>
          </p:nvPr>
        </p:nvSpPr>
        <p:spPr>
          <a:ln/>
        </p:spPr>
        <p:txBody>
          <a:bodyPr vert="horz" wrap="square" lIns="91440" tIns="45720" rIns="91440" bIns="45720" anchor="ctr"/>
          <a:p>
            <a:r>
              <a:rPr lang="en-US" altLang="zh-CN" dirty="0"/>
              <a:t>ODBC</a:t>
            </a:r>
            <a:r>
              <a:rPr lang="zh-CN" altLang="en-US" dirty="0"/>
              <a:t>概述（续）</a:t>
            </a:r>
            <a:endParaRPr lang="zh-CN" altLang="en-US" dirty="0"/>
          </a:p>
        </p:txBody>
      </p:sp>
      <p:sp>
        <p:nvSpPr>
          <p:cNvPr id="131074" name="内容占位符 2"/>
          <p:cNvSpPr>
            <a:spLocks noGrp="1"/>
          </p:cNvSpPr>
          <p:nvPr>
            <p:ph idx="4294967295"/>
          </p:nvPr>
        </p:nvSpPr>
        <p:spPr>
          <a:xfrm>
            <a:off x="395288" y="1098550"/>
            <a:ext cx="8291512" cy="4727575"/>
          </a:xfrm>
          <a:ln/>
        </p:spPr>
        <p:txBody>
          <a:bodyPr vert="horz" wrap="square" lIns="91440" tIns="45720" rIns="91440" bIns="45720" anchor="t"/>
          <a:p>
            <a:pPr>
              <a:lnSpc>
                <a:spcPct val="120000"/>
              </a:lnSpc>
            </a:pPr>
            <a:r>
              <a:rPr lang="en-US" altLang="zh-CN" dirty="0"/>
              <a:t>ODBC</a:t>
            </a:r>
            <a:endParaRPr lang="zh-CN" altLang="en-US" dirty="0"/>
          </a:p>
          <a:p>
            <a:pPr lvl="1">
              <a:lnSpc>
                <a:spcPct val="120000"/>
              </a:lnSpc>
            </a:pPr>
            <a:r>
              <a:rPr lang="zh-CN" altLang="en-US" dirty="0"/>
              <a:t>是微软公司开放服务体系（</a:t>
            </a:r>
            <a:r>
              <a:rPr lang="en-US" altLang="zh-CN" dirty="0"/>
              <a:t>Windows Open Services Architecture</a:t>
            </a:r>
            <a:r>
              <a:rPr lang="zh-CN" altLang="en-US" dirty="0"/>
              <a:t>，</a:t>
            </a:r>
            <a:r>
              <a:rPr lang="en-US" altLang="zh-CN" dirty="0"/>
              <a:t>WOSA</a:t>
            </a:r>
            <a:r>
              <a:rPr lang="zh-CN" altLang="en-US" dirty="0"/>
              <a:t>）中有关数据库的一个组成部分 </a:t>
            </a:r>
            <a:endParaRPr lang="zh-CN" altLang="en-US" dirty="0"/>
          </a:p>
          <a:p>
            <a:pPr lvl="1">
              <a:lnSpc>
                <a:spcPct val="120000"/>
              </a:lnSpc>
            </a:pPr>
            <a:r>
              <a:rPr lang="zh-CN" altLang="en-US" dirty="0"/>
              <a:t>提供了一组访问数据库的应用程序编程接口（</a:t>
            </a:r>
            <a:r>
              <a:rPr lang="en-US" altLang="zh-CN" dirty="0"/>
              <a:t>Application Programming Interface</a:t>
            </a:r>
            <a:r>
              <a:rPr lang="zh-CN" altLang="en-US" dirty="0"/>
              <a:t>，</a:t>
            </a:r>
            <a:r>
              <a:rPr lang="en-US" altLang="zh-CN" dirty="0"/>
              <a:t>API </a:t>
            </a:r>
            <a:r>
              <a:rPr lang="zh-CN" altLang="en-US" dirty="0"/>
              <a:t>）</a:t>
            </a:r>
            <a:endParaRPr lang="en-US" altLang="zh-CN" sz="3200" dirty="0"/>
          </a:p>
          <a:p>
            <a:pPr>
              <a:lnSpc>
                <a:spcPct val="120000"/>
              </a:lnSpc>
            </a:pPr>
            <a:r>
              <a:rPr lang="en-US" altLang="zh-CN" dirty="0"/>
              <a:t>ODBC</a:t>
            </a:r>
            <a:r>
              <a:rPr lang="zh-CN" altLang="en-US" dirty="0"/>
              <a:t>约束力</a:t>
            </a:r>
            <a:endParaRPr lang="zh-CN" altLang="en-US" dirty="0"/>
          </a:p>
          <a:p>
            <a:pPr lvl="1">
              <a:lnSpc>
                <a:spcPct val="120000"/>
              </a:lnSpc>
            </a:pPr>
            <a:r>
              <a:rPr lang="zh-CN" altLang="en-US" dirty="0"/>
              <a:t>规范应用开发</a:t>
            </a:r>
            <a:endParaRPr lang="zh-CN" altLang="en-US" dirty="0"/>
          </a:p>
          <a:p>
            <a:pPr lvl="1">
              <a:lnSpc>
                <a:spcPct val="120000"/>
              </a:lnSpc>
            </a:pPr>
            <a:r>
              <a:rPr lang="zh-CN" altLang="en-US" dirty="0"/>
              <a:t>规范关系数据库管理系统应用接口</a:t>
            </a:r>
            <a:endParaRPr lang="zh-CN" altLang="en-US" dirty="0"/>
          </a:p>
          <a:p>
            <a:pPr>
              <a:lnSpc>
                <a:spcPct val="120000"/>
              </a:lnSpc>
              <a:buNone/>
            </a:pPr>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3"/>
          <p:cNvSpPr>
            <a:spLocks noGrp="1"/>
          </p:cNvSpPr>
          <p:nvPr>
            <p:ph type="title"/>
          </p:nvPr>
        </p:nvSpPr>
        <p:spPr>
          <a:ln/>
        </p:spPr>
        <p:txBody>
          <a:bodyPr vert="horz" wrap="square" lIns="91440" tIns="45720" rIns="91440" bIns="45720" anchor="ctr"/>
          <a:p>
            <a:r>
              <a:rPr lang="en-US" altLang="zh-CN" dirty="0"/>
              <a:t>8.4 ODBC</a:t>
            </a:r>
            <a:r>
              <a:rPr lang="zh-CN" altLang="en-US" dirty="0"/>
              <a:t>编程</a:t>
            </a:r>
            <a:endParaRPr lang="zh-CN" altLang="en-US" dirty="0">
              <a:sym typeface="微软雅黑" panose="020B0503020204020204" pitchFamily="34" charset="-122"/>
            </a:endParaRPr>
          </a:p>
        </p:txBody>
      </p:sp>
      <p:sp>
        <p:nvSpPr>
          <p:cNvPr id="132098" name="文本占位符 4"/>
          <p:cNvSpPr>
            <a:spLocks noGrp="1"/>
          </p:cNvSpPr>
          <p:nvPr>
            <p:ph idx="4294967295"/>
          </p:nvPr>
        </p:nvSpPr>
        <p:spPr>
          <a:xfrm>
            <a:off x="720725" y="1098550"/>
            <a:ext cx="8229600" cy="4660900"/>
          </a:xfrm>
          <a:ln/>
        </p:spPr>
        <p:txBody>
          <a:bodyPr vert="horz" wrap="square" lIns="91440" tIns="45720" rIns="91440" bIns="45720" anchor="t"/>
          <a:p>
            <a:pPr marL="0" indent="0">
              <a:lnSpc>
                <a:spcPct val="150000"/>
              </a:lnSpc>
              <a:buNone/>
            </a:pPr>
            <a:r>
              <a:rPr lang="en-US" altLang="zh-CN" dirty="0"/>
              <a:t>8.4.1  ODBC</a:t>
            </a:r>
            <a:r>
              <a:rPr lang="zh-CN" altLang="en-US" dirty="0"/>
              <a:t>概述</a:t>
            </a:r>
            <a:endParaRPr lang="zh-CN" altLang="en-US" dirty="0"/>
          </a:p>
          <a:p>
            <a:pPr marL="0" indent="0">
              <a:lnSpc>
                <a:spcPct val="150000"/>
              </a:lnSpc>
              <a:buNone/>
            </a:pPr>
            <a:r>
              <a:rPr lang="en-US" altLang="zh-CN" dirty="0">
                <a:solidFill>
                  <a:srgbClr val="00B050"/>
                </a:solidFill>
              </a:rPr>
              <a:t>8.4.2  ODBC</a:t>
            </a:r>
            <a:r>
              <a:rPr lang="zh-CN" altLang="en-US" dirty="0">
                <a:solidFill>
                  <a:srgbClr val="00B050"/>
                </a:solidFill>
              </a:rPr>
              <a:t>工作原理概述 </a:t>
            </a:r>
            <a:endParaRPr lang="zh-CN" altLang="en-US" dirty="0">
              <a:solidFill>
                <a:srgbClr val="00B050"/>
              </a:solidFill>
            </a:endParaRPr>
          </a:p>
          <a:p>
            <a:pPr marL="0" indent="0">
              <a:lnSpc>
                <a:spcPct val="150000"/>
              </a:lnSpc>
              <a:buNone/>
            </a:pPr>
            <a:r>
              <a:rPr lang="en-US" altLang="zh-CN" dirty="0"/>
              <a:t>8.4.3  ODBC API </a:t>
            </a:r>
            <a:r>
              <a:rPr lang="zh-CN" altLang="en-US" dirty="0"/>
              <a:t>基础 </a:t>
            </a:r>
            <a:endParaRPr lang="zh-CN" altLang="en-US" dirty="0"/>
          </a:p>
          <a:p>
            <a:pPr marL="0" indent="0">
              <a:lnSpc>
                <a:spcPct val="150000"/>
              </a:lnSpc>
              <a:buNone/>
            </a:pPr>
            <a:r>
              <a:rPr lang="en-US" altLang="zh-CN" dirty="0"/>
              <a:t>8.4.4  ODBC</a:t>
            </a:r>
            <a:r>
              <a:rPr lang="zh-CN" altLang="en-US" dirty="0"/>
              <a:t>的工作流程</a:t>
            </a:r>
            <a:endParaRPr lang="zh-CN" altLang="en-US" dirty="0"/>
          </a:p>
          <a:p>
            <a:pPr marL="0" indent="0">
              <a:buNone/>
            </a:pPr>
            <a:endParaRPr lang="zh-CN" altLang="en-US" dirty="0"/>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标题 1"/>
          <p:cNvSpPr>
            <a:spLocks noGrp="1"/>
          </p:cNvSpPr>
          <p:nvPr>
            <p:ph type="title"/>
          </p:nvPr>
        </p:nvSpPr>
        <p:spPr>
          <a:xfrm>
            <a:off x="457200" y="-30162"/>
            <a:ext cx="8229600" cy="1128712"/>
          </a:xfrm>
          <a:ln/>
        </p:spPr>
        <p:txBody>
          <a:bodyPr vert="horz" wrap="square" lIns="91440" tIns="45720" rIns="91440" bIns="45720" anchor="ctr"/>
          <a:p>
            <a:r>
              <a:rPr lang="en-US" altLang="zh-CN" dirty="0"/>
              <a:t>8.4.2  ODBC</a:t>
            </a:r>
            <a:r>
              <a:rPr lang="zh-CN" altLang="en-US" dirty="0"/>
              <a:t>工作原理概述</a:t>
            </a:r>
            <a:endParaRPr lang="zh-CN" altLang="en-US" dirty="0"/>
          </a:p>
        </p:txBody>
      </p:sp>
      <p:sp>
        <p:nvSpPr>
          <p:cNvPr id="133122" name="内容占位符 2"/>
          <p:cNvSpPr>
            <a:spLocks noGrp="1"/>
          </p:cNvSpPr>
          <p:nvPr>
            <p:ph idx="4294967295"/>
          </p:nvPr>
        </p:nvSpPr>
        <p:spPr>
          <a:xfrm>
            <a:off x="395288" y="1098550"/>
            <a:ext cx="8229600" cy="4727575"/>
          </a:xfrm>
          <a:ln/>
        </p:spPr>
        <p:txBody>
          <a:bodyPr vert="horz" wrap="square" lIns="91440" tIns="45720" rIns="91440" bIns="45720" anchor="t"/>
          <a:p>
            <a:pPr>
              <a:lnSpc>
                <a:spcPct val="120000"/>
              </a:lnSpc>
            </a:pPr>
            <a:r>
              <a:rPr lang="en-US" altLang="zh-CN" dirty="0"/>
              <a:t>ODBC</a:t>
            </a:r>
            <a:r>
              <a:rPr lang="zh-CN" altLang="en-US" dirty="0"/>
              <a:t>应用系统的体系结构 </a:t>
            </a:r>
            <a:endParaRPr lang="zh-CN" altLang="en-US" dirty="0"/>
          </a:p>
          <a:p>
            <a:pPr marL="457200" lvl="1" indent="0">
              <a:lnSpc>
                <a:spcPct val="120000"/>
              </a:lnSpc>
              <a:buNone/>
            </a:pPr>
            <a:r>
              <a:rPr lang="en-US" altLang="zh-CN" dirty="0"/>
              <a:t>1. </a:t>
            </a:r>
            <a:r>
              <a:rPr lang="zh-CN" altLang="en-US" dirty="0"/>
              <a:t>用户应用程序 </a:t>
            </a:r>
            <a:endParaRPr lang="zh-CN" altLang="en-US" dirty="0"/>
          </a:p>
          <a:p>
            <a:pPr marL="457200" lvl="1" indent="0">
              <a:lnSpc>
                <a:spcPct val="120000"/>
              </a:lnSpc>
              <a:buNone/>
            </a:pPr>
            <a:r>
              <a:rPr lang="en-US" altLang="zh-CN" dirty="0"/>
              <a:t>2. ODBC</a:t>
            </a:r>
            <a:r>
              <a:rPr lang="zh-CN" altLang="en-US" dirty="0"/>
              <a:t>驱动程序管理器 </a:t>
            </a:r>
            <a:endParaRPr lang="zh-CN" altLang="en-US" dirty="0"/>
          </a:p>
          <a:p>
            <a:pPr marL="457200" lvl="1" indent="0">
              <a:lnSpc>
                <a:spcPct val="120000"/>
              </a:lnSpc>
              <a:buNone/>
            </a:pPr>
            <a:r>
              <a:rPr lang="en-US" altLang="zh-CN" dirty="0"/>
              <a:t>3. </a:t>
            </a:r>
            <a:r>
              <a:rPr lang="zh-CN" altLang="en-US" dirty="0"/>
              <a:t>数据库驱动程序</a:t>
            </a:r>
            <a:endParaRPr lang="zh-CN" altLang="en-US" dirty="0"/>
          </a:p>
          <a:p>
            <a:pPr marL="457200" lvl="1" indent="0">
              <a:lnSpc>
                <a:spcPct val="120000"/>
              </a:lnSpc>
              <a:buNone/>
            </a:pPr>
            <a:r>
              <a:rPr lang="en-US" altLang="zh-CN" dirty="0"/>
              <a:t>4. </a:t>
            </a:r>
            <a:r>
              <a:rPr lang="zh-CN" altLang="en-US" dirty="0"/>
              <a:t>数据源</a:t>
            </a:r>
            <a:endParaRPr lang="zh-CN" altLang="en-US" dirty="0"/>
          </a:p>
          <a:p>
            <a:pPr>
              <a:buNone/>
            </a:pPr>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标题 1"/>
          <p:cNvSpPr>
            <a:spLocks noGrp="1"/>
          </p:cNvSpPr>
          <p:nvPr>
            <p:ph type="title"/>
          </p:nvPr>
        </p:nvSpPr>
        <p:spPr>
          <a:xfrm>
            <a:off x="457200" y="-30162"/>
            <a:ext cx="8229600" cy="1128712"/>
          </a:xfrm>
          <a:ln/>
        </p:spPr>
        <p:txBody>
          <a:bodyPr vert="horz" wrap="square" lIns="91440" tIns="45720" rIns="91440" bIns="45720" anchor="ctr"/>
          <a:p>
            <a:r>
              <a:rPr lang="en-US" altLang="zh-CN" dirty="0"/>
              <a:t>ODBC</a:t>
            </a:r>
            <a:r>
              <a:rPr lang="zh-CN" altLang="en-US" dirty="0"/>
              <a:t>工作原理概述（续）</a:t>
            </a:r>
            <a:endParaRPr lang="zh-CN" altLang="en-US" dirty="0"/>
          </a:p>
        </p:txBody>
      </p:sp>
      <p:sp>
        <p:nvSpPr>
          <p:cNvPr id="13" name="椭圆 12"/>
          <p:cNvSpPr/>
          <p:nvPr/>
        </p:nvSpPr>
        <p:spPr bwMode="auto">
          <a:xfrm>
            <a:off x="1223963" y="4076700"/>
            <a:ext cx="1944688" cy="86518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数据源</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err="1">
                <a:ln>
                  <a:noFill/>
                </a:ln>
                <a:solidFill>
                  <a:schemeClr val="dk1"/>
                </a:solidFill>
                <a:effectLst/>
                <a:uLnTx/>
                <a:uFillTx/>
                <a:latin typeface="+mn-lt"/>
                <a:ea typeface="+mn-ea"/>
                <a:cs typeface="+mn-cs"/>
              </a:rPr>
              <a:t>KingbaseES</a:t>
            </a:r>
            <a:endParaRPr kumimoji="0" lang="zh-CN" altLang="en-US"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14" name="椭圆 13"/>
          <p:cNvSpPr/>
          <p:nvPr/>
        </p:nvSpPr>
        <p:spPr bwMode="auto">
          <a:xfrm>
            <a:off x="3402013" y="4076700"/>
            <a:ext cx="1943100" cy="86518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数据源</a:t>
            </a:r>
            <a:endParaRPr kumimoji="0" lang="en-US" altLang="zh-CN" sz="1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tx1"/>
                </a:solidFill>
                <a:effectLst/>
                <a:uLnTx/>
                <a:uFillTx/>
                <a:latin typeface="+mn-lt"/>
                <a:ea typeface="+mn-ea"/>
                <a:cs typeface="+mn-cs"/>
              </a:rPr>
              <a:t>Oracle</a:t>
            </a:r>
            <a:endParaRPr kumimoji="0" lang="en-US" altLang="zh-CN"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椭圆 14"/>
          <p:cNvSpPr/>
          <p:nvPr/>
        </p:nvSpPr>
        <p:spPr bwMode="auto">
          <a:xfrm>
            <a:off x="5580063" y="4076700"/>
            <a:ext cx="1943100" cy="86518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数据源</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chemeClr val="tx1"/>
                </a:solidFill>
                <a:effectLst/>
                <a:uLnTx/>
                <a:uFillTx/>
                <a:latin typeface="+mn-lt"/>
                <a:ea typeface="+mn-ea"/>
                <a:cs typeface="+mn-cs"/>
              </a:rPr>
              <a:t>SQL Server</a:t>
            </a:r>
            <a:endParaRPr kumimoji="0" lang="en-US" altLang="zh-CN" sz="16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135173" name="组合 49"/>
          <p:cNvGrpSpPr/>
          <p:nvPr/>
        </p:nvGrpSpPr>
        <p:grpSpPr>
          <a:xfrm>
            <a:off x="1042988" y="1455738"/>
            <a:ext cx="7272337" cy="2692400"/>
            <a:chOff x="1908512" y="2895863"/>
            <a:chExt cx="7272000" cy="2693388"/>
          </a:xfrm>
        </p:grpSpPr>
        <p:sp>
          <p:nvSpPr>
            <p:cNvPr id="6" name="矩形 5"/>
            <p:cNvSpPr/>
            <p:nvPr/>
          </p:nvSpPr>
          <p:spPr bwMode="auto">
            <a:xfrm>
              <a:off x="3888032" y="2895863"/>
              <a:ext cx="2700213" cy="36049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用户应用程序</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bwMode="auto">
            <a:xfrm>
              <a:off x="3888032" y="3472336"/>
              <a:ext cx="2700213" cy="36049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tx1"/>
                  </a:solidFill>
                  <a:effectLst/>
                  <a:uLnTx/>
                  <a:uFillTx/>
                  <a:latin typeface="+mn-lt"/>
                  <a:ea typeface="+mn-ea"/>
                  <a:cs typeface="+mn-cs"/>
                </a:rPr>
                <a:t>ODBC</a:t>
              </a:r>
              <a:r>
                <a:rPr kumimoji="0" lang="zh-CN" altLang="en-US" sz="1800" b="1" i="0" u="none" strike="noStrike" kern="1200" cap="none" spc="0" normalizeH="0" baseline="0" noProof="0" dirty="0">
                  <a:ln>
                    <a:noFill/>
                  </a:ln>
                  <a:solidFill>
                    <a:schemeClr val="tx1"/>
                  </a:solidFill>
                  <a:effectLst/>
                  <a:uLnTx/>
                  <a:uFillTx/>
                  <a:latin typeface="+mn-lt"/>
                  <a:ea typeface="+mn-ea"/>
                  <a:cs typeface="+mn-cs"/>
                </a:rPr>
                <a:t>应用程序编程接口</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bwMode="auto">
            <a:xfrm>
              <a:off x="3888032" y="4048811"/>
              <a:ext cx="2700213" cy="35890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tx1"/>
                  </a:solidFill>
                  <a:effectLst/>
                  <a:uLnTx/>
                  <a:uFillTx/>
                  <a:latin typeface="+mn-lt"/>
                  <a:ea typeface="+mn-ea"/>
                  <a:cs typeface="+mn-cs"/>
                </a:rPr>
                <a:t>ODBC</a:t>
              </a:r>
              <a:r>
                <a:rPr kumimoji="0" lang="zh-CN" altLang="en-US" sz="1800" b="1" i="0" u="none" strike="noStrike" kern="1200" cap="none" spc="0" normalizeH="0" baseline="0" noProof="0" dirty="0">
                  <a:ln>
                    <a:noFill/>
                  </a:ln>
                  <a:solidFill>
                    <a:schemeClr val="tx1"/>
                  </a:solidFill>
                  <a:effectLst/>
                  <a:uLnTx/>
                  <a:uFillTx/>
                  <a:latin typeface="+mn-lt"/>
                  <a:ea typeface="+mn-ea"/>
                  <a:cs typeface="+mn-cs"/>
                </a:rPr>
                <a:t>驱动程序管理器</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9" name="矩形 8"/>
            <p:cNvSpPr/>
            <p:nvPr/>
          </p:nvSpPr>
          <p:spPr bwMode="auto">
            <a:xfrm>
              <a:off x="4356324" y="4653870"/>
              <a:ext cx="1763630" cy="6479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dk1"/>
                  </a:solidFill>
                  <a:effectLst/>
                  <a:uLnTx/>
                  <a:uFillTx/>
                  <a:latin typeface="+mn-lt"/>
                  <a:ea typeface="+mn-ea"/>
                  <a:cs typeface="+mn-cs"/>
                </a:rPr>
                <a:t>数据库</a:t>
              </a:r>
              <a:endParaRPr kumimoji="0" lang="en-US" altLang="zh-CN" sz="1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dk1"/>
                  </a:solidFill>
                  <a:effectLst/>
                  <a:uLnTx/>
                  <a:uFillTx/>
                  <a:latin typeface="+mn-lt"/>
                  <a:ea typeface="+mn-ea"/>
                  <a:cs typeface="+mn-cs"/>
                </a:rPr>
                <a:t>驱动程序</a:t>
              </a:r>
              <a:r>
                <a:rPr kumimoji="0" lang="en-US" altLang="zh-CN" sz="1800" b="1" i="0" u="none" strike="noStrike" kern="1200" cap="none" spc="0" normalizeH="0" baseline="0" noProof="0" dirty="0">
                  <a:ln>
                    <a:noFill/>
                  </a:ln>
                  <a:solidFill>
                    <a:schemeClr val="dk1"/>
                  </a:solidFill>
                  <a:effectLst/>
                  <a:uLnTx/>
                  <a:uFillTx/>
                  <a:latin typeface="+mn-lt"/>
                  <a:ea typeface="+mn-ea"/>
                  <a:cs typeface="+mn-cs"/>
                </a:rPr>
                <a:t>2</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10" name="矩形 9"/>
            <p:cNvSpPr/>
            <p:nvPr/>
          </p:nvSpPr>
          <p:spPr bwMode="auto">
            <a:xfrm>
              <a:off x="2179961" y="4653870"/>
              <a:ext cx="1763631" cy="6479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dk1"/>
                  </a:solidFill>
                  <a:effectLst/>
                  <a:uLnTx/>
                  <a:uFillTx/>
                  <a:latin typeface="+mn-lt"/>
                  <a:ea typeface="+mn-ea"/>
                  <a:cs typeface="+mn-cs"/>
                </a:rPr>
                <a:t>数据库</a:t>
              </a:r>
              <a:endParaRPr kumimoji="0" lang="en-US" altLang="zh-CN" sz="1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dk1"/>
                  </a:solidFill>
                  <a:effectLst/>
                  <a:uLnTx/>
                  <a:uFillTx/>
                  <a:latin typeface="+mn-lt"/>
                  <a:ea typeface="+mn-ea"/>
                  <a:cs typeface="+mn-cs"/>
                </a:rPr>
                <a:t>驱动程序</a:t>
              </a:r>
              <a:r>
                <a:rPr kumimoji="0" lang="en-US" altLang="zh-CN" sz="1800" b="1" i="0" u="none" strike="noStrike" kern="1200" cap="none" spc="0" normalizeH="0" baseline="0" noProof="0" dirty="0">
                  <a:ln>
                    <a:noFill/>
                  </a:ln>
                  <a:solidFill>
                    <a:schemeClr val="dk1"/>
                  </a:solidFill>
                  <a:effectLst/>
                  <a:uLnTx/>
                  <a:uFillTx/>
                  <a:latin typeface="+mn-lt"/>
                  <a:ea typeface="+mn-ea"/>
                  <a:cs typeface="+mn-cs"/>
                </a:rPr>
                <a:t>1</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0"/>
            <p:cNvSpPr/>
            <p:nvPr/>
          </p:nvSpPr>
          <p:spPr bwMode="auto">
            <a:xfrm>
              <a:off x="6534273" y="4653870"/>
              <a:ext cx="1765218" cy="6479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dk1"/>
                  </a:solidFill>
                  <a:effectLst/>
                  <a:uLnTx/>
                  <a:uFillTx/>
                  <a:latin typeface="+mn-lt"/>
                  <a:ea typeface="+mn-ea"/>
                  <a:cs typeface="+mn-cs"/>
                </a:rPr>
                <a:t>数据库</a:t>
              </a:r>
              <a:endParaRPr kumimoji="0" lang="en-US" altLang="zh-CN" sz="1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dk1"/>
                  </a:solidFill>
                  <a:effectLst/>
                  <a:uLnTx/>
                  <a:uFillTx/>
                  <a:latin typeface="+mn-lt"/>
                  <a:ea typeface="+mn-ea"/>
                  <a:cs typeface="+mn-cs"/>
                </a:rPr>
                <a:t>驱动程序</a:t>
              </a:r>
              <a:r>
                <a:rPr kumimoji="0" lang="en-US" altLang="zh-CN" sz="1800" b="1" i="0" u="none" strike="noStrike" kern="1200" cap="none" spc="0" normalizeH="0" baseline="0" noProof="0" dirty="0">
                  <a:ln>
                    <a:noFill/>
                  </a:ln>
                  <a:solidFill>
                    <a:schemeClr val="dk1"/>
                  </a:solidFill>
                  <a:effectLst/>
                  <a:uLnTx/>
                  <a:uFillTx/>
                  <a:latin typeface="+mn-lt"/>
                  <a:ea typeface="+mn-ea"/>
                  <a:cs typeface="+mn-cs"/>
                </a:rPr>
                <a:t>3</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135180" name="矩形 11"/>
            <p:cNvSpPr/>
            <p:nvPr/>
          </p:nvSpPr>
          <p:spPr>
            <a:xfrm>
              <a:off x="6120848" y="4752000"/>
              <a:ext cx="504056" cy="359968"/>
            </a:xfrm>
            <a:prstGeom prst="rect">
              <a:avLst/>
            </a:prstGeom>
            <a:noFill/>
            <a:ln w="9525">
              <a:noFill/>
            </a:ln>
          </p:spPr>
          <p:txBody>
            <a:bodyPr anchor="t"/>
            <a:p>
              <a:r>
                <a:rPr lang="en-US" altLang="zh-CN"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p:txBody>
        </p:sp>
        <p:cxnSp>
          <p:nvCxnSpPr>
            <p:cNvPr id="17" name="直接箭头连接符 16"/>
            <p:cNvCxnSpPr>
              <a:stCxn id="6" idx="2"/>
              <a:endCxn id="7" idx="0"/>
            </p:cNvCxnSpPr>
            <p:nvPr/>
          </p:nvCxnSpPr>
          <p:spPr bwMode="auto">
            <a:xfrm>
              <a:off x="5238933" y="3256357"/>
              <a:ext cx="0" cy="215979"/>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7" idx="2"/>
              <a:endCxn id="8" idx="0"/>
            </p:cNvCxnSpPr>
            <p:nvPr/>
          </p:nvCxnSpPr>
          <p:spPr bwMode="auto">
            <a:xfrm>
              <a:off x="5238933" y="3832832"/>
              <a:ext cx="0" cy="215979"/>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8" idx="2"/>
              <a:endCxn id="10" idx="0"/>
            </p:cNvCxnSpPr>
            <p:nvPr/>
          </p:nvCxnSpPr>
          <p:spPr bwMode="auto">
            <a:xfrm flipH="1">
              <a:off x="3060984" y="4407718"/>
              <a:ext cx="2177949" cy="246152"/>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8" idx="2"/>
              <a:endCxn id="9" idx="0"/>
            </p:cNvCxnSpPr>
            <p:nvPr/>
          </p:nvCxnSpPr>
          <p:spPr bwMode="auto">
            <a:xfrm>
              <a:off x="5238933" y="4407718"/>
              <a:ext cx="0" cy="246152"/>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2"/>
              <a:endCxn id="11" idx="0"/>
            </p:cNvCxnSpPr>
            <p:nvPr/>
          </p:nvCxnSpPr>
          <p:spPr bwMode="auto">
            <a:xfrm>
              <a:off x="5238933" y="4407718"/>
              <a:ext cx="2177949" cy="246152"/>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2"/>
              <a:endCxn id="13" idx="0"/>
            </p:cNvCxnSpPr>
            <p:nvPr/>
          </p:nvCxnSpPr>
          <p:spPr bwMode="auto">
            <a:xfrm>
              <a:off x="3060984" y="5301808"/>
              <a:ext cx="0" cy="287443"/>
            </a:xfrm>
            <a:prstGeom prst="straightConnector1">
              <a:avLst/>
            </a:prstGeom>
            <a:ln w="28575">
              <a:headEnd type="none" w="med" len="med"/>
              <a:tailEnd type="non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9" idx="2"/>
              <a:endCxn id="14" idx="0"/>
            </p:cNvCxnSpPr>
            <p:nvPr/>
          </p:nvCxnSpPr>
          <p:spPr bwMode="auto">
            <a:xfrm>
              <a:off x="5238933" y="5301808"/>
              <a:ext cx="0" cy="287443"/>
            </a:xfrm>
            <a:prstGeom prst="straightConnector1">
              <a:avLst/>
            </a:prstGeom>
            <a:ln w="28575">
              <a:headEnd type="none" w="med" len="med"/>
              <a:tailEnd type="non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1" idx="2"/>
              <a:endCxn id="15" idx="0"/>
            </p:cNvCxnSpPr>
            <p:nvPr/>
          </p:nvCxnSpPr>
          <p:spPr bwMode="auto">
            <a:xfrm>
              <a:off x="7416882" y="5301808"/>
              <a:ext cx="0" cy="287443"/>
            </a:xfrm>
            <a:prstGeom prst="straightConnector1">
              <a:avLst/>
            </a:prstGeom>
            <a:ln w="28575">
              <a:headEnd type="none" w="med" len="med"/>
              <a:tailEnd type="none"/>
            </a:ln>
          </p:spPr>
          <p:style>
            <a:lnRef idx="1">
              <a:schemeClr val="dk1"/>
            </a:lnRef>
            <a:fillRef idx="0">
              <a:schemeClr val="dk1"/>
            </a:fillRef>
            <a:effectRef idx="0">
              <a:schemeClr val="dk1"/>
            </a:effectRef>
            <a:fontRef idx="minor">
              <a:schemeClr val="tx1"/>
            </a:fontRef>
          </p:style>
        </p:cxnSp>
        <p:cxnSp>
          <p:nvCxnSpPr>
            <p:cNvPr id="43" name="直接连接符 42"/>
            <p:cNvCxnSpPr>
              <a:stCxn id="11" idx="2"/>
              <a:endCxn id="15" idx="0"/>
            </p:cNvCxnSpPr>
            <p:nvPr/>
          </p:nvCxnSpPr>
          <p:spPr bwMode="auto">
            <a:xfrm>
              <a:off x="1908512" y="5400269"/>
              <a:ext cx="7272000" cy="0"/>
            </a:xfrm>
            <a:prstGeom prst="line">
              <a:avLst/>
            </a:prstGeom>
            <a:ln w="254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5190" name="矩形 44"/>
            <p:cNvSpPr/>
            <p:nvPr/>
          </p:nvSpPr>
          <p:spPr>
            <a:xfrm>
              <a:off x="8461240" y="5013248"/>
              <a:ext cx="684648" cy="359968"/>
            </a:xfrm>
            <a:prstGeom prst="rect">
              <a:avLst/>
            </a:prstGeom>
            <a:noFill/>
            <a:ln w="9525">
              <a:noFill/>
            </a:ln>
          </p:spPr>
          <p:txBody>
            <a:bodyPr anchor="t"/>
            <a:p>
              <a:r>
                <a:rPr lang="zh-CN" altLang="en-US" b="1" dirty="0">
                  <a:latin typeface="Arial" panose="020B0604020202020204" pitchFamily="34" charset="0"/>
                  <a:ea typeface="宋体" panose="02010600030101010101" pitchFamily="2" charset="-122"/>
                </a:rPr>
                <a:t>网络</a:t>
              </a:r>
              <a:endParaRPr lang="zh-CN" altLang="en-US" b="1" dirty="0">
                <a:latin typeface="Arial" panose="020B0604020202020204" pitchFamily="34" charset="0"/>
                <a:ea typeface="宋体" panose="02010600030101010101" pitchFamily="2" charset="-122"/>
              </a:endParaRPr>
            </a:p>
          </p:txBody>
        </p:sp>
      </p:grpSp>
      <p:sp>
        <p:nvSpPr>
          <p:cNvPr id="135191" name="TextBox 24"/>
          <p:cNvSpPr txBox="1"/>
          <p:nvPr/>
        </p:nvSpPr>
        <p:spPr>
          <a:xfrm>
            <a:off x="3168650" y="5373688"/>
            <a:ext cx="3673475" cy="368300"/>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8.3 ODBC</a:t>
            </a:r>
            <a:r>
              <a:rPr lang="zh-CN" altLang="en-US" b="1" dirty="0">
                <a:latin typeface="Arial" panose="020B0604020202020204" pitchFamily="34" charset="0"/>
                <a:ea typeface="宋体" panose="02010600030101010101" pitchFamily="2" charset="-122"/>
              </a:rPr>
              <a:t>应用系统的体系结构</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ln/>
        </p:spPr>
        <p:txBody>
          <a:bodyPr vert="horz" wrap="square" lIns="91440" tIns="45720" rIns="91440" bIns="45720" anchor="ctr"/>
          <a:p>
            <a:r>
              <a:rPr lang="zh-CN" altLang="zh-CN" dirty="0"/>
              <a:t>2. </a:t>
            </a:r>
            <a:r>
              <a:rPr lang="zh-CN" altLang="en-US" dirty="0"/>
              <a:t>主变量 </a:t>
            </a:r>
            <a:endParaRPr lang="zh-CN" altLang="en-US" dirty="0"/>
          </a:p>
        </p:txBody>
      </p:sp>
      <p:sp>
        <p:nvSpPr>
          <p:cNvPr id="15362"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主变量</a:t>
            </a:r>
            <a:endParaRPr lang="zh-CN" altLang="en-US" dirty="0"/>
          </a:p>
          <a:p>
            <a:pPr lvl="1">
              <a:lnSpc>
                <a:spcPct val="120000"/>
              </a:lnSpc>
            </a:pPr>
            <a:r>
              <a:rPr lang="zh-CN" altLang="en-US" dirty="0"/>
              <a:t>嵌入式</a:t>
            </a:r>
            <a:r>
              <a:rPr lang="en-US" altLang="zh-CN" dirty="0"/>
              <a:t>SQL</a:t>
            </a:r>
            <a:r>
              <a:rPr lang="zh-CN" altLang="en-US" dirty="0"/>
              <a:t>语句中可以使用主语言的程序变量来输入或输出数据</a:t>
            </a:r>
            <a:endParaRPr lang="zh-CN" altLang="en-US" dirty="0"/>
          </a:p>
          <a:p>
            <a:pPr lvl="1">
              <a:lnSpc>
                <a:spcPct val="120000"/>
              </a:lnSpc>
            </a:pPr>
            <a:r>
              <a:rPr lang="zh-CN" altLang="en-US" dirty="0"/>
              <a:t>在</a:t>
            </a:r>
            <a:r>
              <a:rPr lang="en-US" altLang="zh-CN" dirty="0"/>
              <a:t>SQL</a:t>
            </a:r>
            <a:r>
              <a:rPr lang="zh-CN" altLang="en-US" dirty="0"/>
              <a:t>语句中使用的主语言程序变量简称为主变量</a:t>
            </a:r>
            <a:endParaRPr lang="en-US" altLang="zh-CN" dirty="0"/>
          </a:p>
          <a:p>
            <a:pPr lvl="1">
              <a:lnSpc>
                <a:spcPct val="120000"/>
              </a:lnSpc>
              <a:buNone/>
            </a:pPr>
            <a:r>
              <a:rPr lang="zh-CN" altLang="en-US" dirty="0"/>
              <a:t>（</a:t>
            </a:r>
            <a:r>
              <a:rPr lang="en-US" altLang="zh-CN" dirty="0"/>
              <a:t>Host Variable</a:t>
            </a:r>
            <a:r>
              <a:rPr lang="zh-CN" altLang="en-US" dirty="0"/>
              <a:t>）</a:t>
            </a:r>
            <a:endParaRPr lang="zh-CN" altLang="en-US" dirty="0"/>
          </a:p>
          <a:p>
            <a:pPr>
              <a:lnSpc>
                <a:spcPct val="120000"/>
              </a:lnSpc>
            </a:pPr>
            <a:endParaRPr lang="zh-CN" altLang="en-US" dirty="0"/>
          </a:p>
          <a:p>
            <a:pPr>
              <a:lnSpc>
                <a:spcPct val="120000"/>
              </a:lnSpc>
              <a:buNone/>
            </a:pP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1"/>
          <p:cNvSpPr>
            <a:spLocks noGrp="1"/>
          </p:cNvSpPr>
          <p:nvPr>
            <p:ph type="title"/>
          </p:nvPr>
        </p:nvSpPr>
        <p:spPr>
          <a:ln/>
        </p:spPr>
        <p:txBody>
          <a:bodyPr vert="horz" wrap="square" lIns="91440" tIns="45720" rIns="91440" bIns="45720" anchor="ctr"/>
          <a:p>
            <a:r>
              <a:rPr lang="zh-CN" altLang="zh-CN" dirty="0"/>
              <a:t>1. </a:t>
            </a:r>
            <a:r>
              <a:rPr lang="zh-CN" altLang="en-US" dirty="0"/>
              <a:t>用户应用程序</a:t>
            </a:r>
            <a:endParaRPr lang="zh-CN" altLang="en-US" dirty="0"/>
          </a:p>
        </p:txBody>
      </p:sp>
      <p:sp>
        <p:nvSpPr>
          <p:cNvPr id="137218"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en-US" altLang="zh-CN" dirty="0"/>
              <a:t>ODBC</a:t>
            </a:r>
            <a:r>
              <a:rPr lang="zh-CN" altLang="en-US" dirty="0"/>
              <a:t>应用程序包括的内容</a:t>
            </a:r>
            <a:endParaRPr lang="zh-CN" altLang="en-US" dirty="0"/>
          </a:p>
          <a:p>
            <a:pPr lvl="1">
              <a:lnSpc>
                <a:spcPct val="120000"/>
              </a:lnSpc>
            </a:pPr>
            <a:r>
              <a:rPr lang="zh-CN" altLang="en-US" dirty="0"/>
              <a:t>请求连接数据库</a:t>
            </a:r>
            <a:endParaRPr lang="zh-CN" altLang="en-US" dirty="0"/>
          </a:p>
          <a:p>
            <a:pPr lvl="1">
              <a:lnSpc>
                <a:spcPct val="120000"/>
              </a:lnSpc>
            </a:pPr>
            <a:r>
              <a:rPr lang="zh-CN" altLang="en-US" dirty="0"/>
              <a:t>向数据源发送</a:t>
            </a:r>
            <a:r>
              <a:rPr lang="en-US" altLang="zh-CN" dirty="0"/>
              <a:t>SQL</a:t>
            </a:r>
            <a:r>
              <a:rPr lang="zh-CN" altLang="en-US" dirty="0"/>
              <a:t>语句</a:t>
            </a:r>
            <a:endParaRPr lang="zh-CN" altLang="en-US" dirty="0"/>
          </a:p>
          <a:p>
            <a:pPr lvl="1">
              <a:lnSpc>
                <a:spcPct val="120000"/>
              </a:lnSpc>
            </a:pPr>
            <a:r>
              <a:rPr lang="zh-CN" altLang="en-US" dirty="0"/>
              <a:t>为</a:t>
            </a:r>
            <a:r>
              <a:rPr lang="en-US" altLang="zh-CN" dirty="0"/>
              <a:t>SQL</a:t>
            </a:r>
            <a:r>
              <a:rPr lang="zh-CN" altLang="en-US" dirty="0"/>
              <a:t>语句执行结果分配存储空间，定义所读取的数据格式</a:t>
            </a:r>
            <a:endParaRPr lang="zh-CN" altLang="en-US" dirty="0"/>
          </a:p>
          <a:p>
            <a:pPr lvl="1">
              <a:lnSpc>
                <a:spcPct val="120000"/>
              </a:lnSpc>
            </a:pPr>
            <a:r>
              <a:rPr lang="zh-CN" altLang="en-US" dirty="0"/>
              <a:t>获取数据库操作结果或处理错误</a:t>
            </a:r>
            <a:endParaRPr lang="zh-CN" altLang="en-US" dirty="0"/>
          </a:p>
          <a:p>
            <a:pPr lvl="1">
              <a:lnSpc>
                <a:spcPct val="120000"/>
              </a:lnSpc>
            </a:pPr>
            <a:r>
              <a:rPr lang="zh-CN" altLang="en-US" dirty="0"/>
              <a:t>进行数据处理并向用户提交处理结果</a:t>
            </a:r>
            <a:endParaRPr lang="zh-CN" altLang="en-US" dirty="0"/>
          </a:p>
          <a:p>
            <a:pPr lvl="1">
              <a:lnSpc>
                <a:spcPct val="120000"/>
              </a:lnSpc>
            </a:pPr>
            <a:r>
              <a:rPr lang="zh-CN" altLang="en-US" dirty="0"/>
              <a:t>请求事务的提交和回滚操作</a:t>
            </a:r>
            <a:endParaRPr lang="zh-CN" altLang="en-US" dirty="0"/>
          </a:p>
          <a:p>
            <a:pPr lvl="1">
              <a:lnSpc>
                <a:spcPct val="120000"/>
              </a:lnSpc>
            </a:pPr>
            <a:r>
              <a:rPr lang="zh-CN" altLang="en-US" dirty="0"/>
              <a:t>断开与数据源的连接</a:t>
            </a:r>
            <a:endParaRPr lang="zh-CN" altLang="en-US" dirty="0"/>
          </a:p>
          <a:p>
            <a:pPr>
              <a:lnSpc>
                <a:spcPct val="120000"/>
              </a:lnSpc>
              <a:buNone/>
            </a:pP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
          <p:cNvSpPr>
            <a:spLocks noGrp="1"/>
          </p:cNvSpPr>
          <p:nvPr>
            <p:ph type="title"/>
          </p:nvPr>
        </p:nvSpPr>
        <p:spPr>
          <a:ln/>
        </p:spPr>
        <p:txBody>
          <a:bodyPr vert="horz" wrap="square" lIns="91440" tIns="45720" rIns="91440" bIns="45720" anchor="ctr"/>
          <a:p>
            <a:r>
              <a:rPr lang="zh-CN" altLang="zh-CN" dirty="0"/>
              <a:t>2. </a:t>
            </a:r>
            <a:r>
              <a:rPr lang="en-US" altLang="zh-CN" dirty="0"/>
              <a:t>ODBC</a:t>
            </a:r>
            <a:r>
              <a:rPr lang="zh-CN" altLang="en-US" dirty="0"/>
              <a:t>驱动程序管理器 </a:t>
            </a:r>
            <a:endParaRPr lang="zh-CN" altLang="en-US" dirty="0"/>
          </a:p>
        </p:txBody>
      </p:sp>
      <p:sp>
        <p:nvSpPr>
          <p:cNvPr id="138242" name="内容占位符 2"/>
          <p:cNvSpPr>
            <a:spLocks noGrp="1"/>
          </p:cNvSpPr>
          <p:nvPr>
            <p:ph idx="4294967295"/>
          </p:nvPr>
        </p:nvSpPr>
        <p:spPr>
          <a:xfrm>
            <a:off x="395288" y="971550"/>
            <a:ext cx="8229600" cy="5337175"/>
          </a:xfrm>
          <a:ln/>
        </p:spPr>
        <p:txBody>
          <a:bodyPr vert="horz" wrap="square" lIns="91440" tIns="45720" rIns="91440" bIns="45720" anchor="t"/>
          <a:p>
            <a:pPr>
              <a:lnSpc>
                <a:spcPct val="120000"/>
              </a:lnSpc>
            </a:pPr>
            <a:r>
              <a:rPr lang="zh-CN" altLang="en-US" dirty="0"/>
              <a:t>驱动程序管理器：用来管理各种驱动程序 </a:t>
            </a:r>
            <a:endParaRPr lang="zh-CN" altLang="en-US" dirty="0"/>
          </a:p>
          <a:p>
            <a:pPr lvl="1">
              <a:lnSpc>
                <a:spcPct val="120000"/>
              </a:lnSpc>
            </a:pPr>
            <a:r>
              <a:rPr lang="zh-CN" altLang="en-US" dirty="0"/>
              <a:t>包含在</a:t>
            </a:r>
            <a:r>
              <a:rPr lang="en-US" altLang="zh-CN" dirty="0"/>
              <a:t>ODBC32.DLL</a:t>
            </a:r>
            <a:r>
              <a:rPr lang="zh-CN" altLang="en-US" dirty="0"/>
              <a:t>中 </a:t>
            </a:r>
            <a:endParaRPr lang="zh-CN" altLang="en-US" dirty="0"/>
          </a:p>
          <a:p>
            <a:pPr lvl="1">
              <a:lnSpc>
                <a:spcPct val="120000"/>
              </a:lnSpc>
            </a:pPr>
            <a:r>
              <a:rPr lang="zh-CN" altLang="en-US" dirty="0"/>
              <a:t>管理应用程序和驱动程序之间的通信 </a:t>
            </a:r>
            <a:endParaRPr lang="zh-CN" altLang="en-US" dirty="0"/>
          </a:p>
          <a:p>
            <a:pPr lvl="1">
              <a:lnSpc>
                <a:spcPct val="120000"/>
              </a:lnSpc>
            </a:pPr>
            <a:r>
              <a:rPr lang="zh-CN" altLang="en-US" dirty="0"/>
              <a:t>建立、配置或删除数据源，并查看系统当前所安装的数据库</a:t>
            </a:r>
            <a:r>
              <a:rPr lang="en-US" altLang="zh-CN" dirty="0"/>
              <a:t>ODBC</a:t>
            </a:r>
            <a:r>
              <a:rPr lang="zh-CN" altLang="en-US" dirty="0"/>
              <a:t>驱动程序</a:t>
            </a:r>
            <a:endParaRPr lang="zh-CN" altLang="en-US" dirty="0"/>
          </a:p>
          <a:p>
            <a:pPr lvl="1">
              <a:lnSpc>
                <a:spcPct val="120000"/>
              </a:lnSpc>
            </a:pPr>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1"/>
          <p:cNvSpPr>
            <a:spLocks noGrp="1"/>
          </p:cNvSpPr>
          <p:nvPr>
            <p:ph type="title"/>
          </p:nvPr>
        </p:nvSpPr>
        <p:spPr>
          <a:ln/>
        </p:spPr>
        <p:txBody>
          <a:bodyPr vert="horz" wrap="square" lIns="91440" tIns="45720" rIns="91440" bIns="45720" anchor="ctr"/>
          <a:p>
            <a:r>
              <a:rPr lang="en-US" altLang="zh-CN" dirty="0"/>
              <a:t>ODBC</a:t>
            </a:r>
            <a:r>
              <a:rPr lang="zh-CN" altLang="en-US" dirty="0"/>
              <a:t>驱动程序管理器（续） </a:t>
            </a:r>
            <a:endParaRPr lang="zh-CN" altLang="en-US" dirty="0"/>
          </a:p>
        </p:txBody>
      </p:sp>
      <p:sp>
        <p:nvSpPr>
          <p:cNvPr id="139266" name="内容占位符 2"/>
          <p:cNvSpPr>
            <a:spLocks noGrp="1"/>
          </p:cNvSpPr>
          <p:nvPr>
            <p:ph idx="4294967295"/>
          </p:nvPr>
        </p:nvSpPr>
        <p:spPr>
          <a:xfrm>
            <a:off x="395288" y="971550"/>
            <a:ext cx="8229600" cy="5337175"/>
          </a:xfrm>
          <a:ln/>
        </p:spPr>
        <p:txBody>
          <a:bodyPr vert="horz" wrap="square" lIns="91440" tIns="45720" rIns="91440" bIns="45720" anchor="t"/>
          <a:p>
            <a:pPr>
              <a:lnSpc>
                <a:spcPct val="120000"/>
              </a:lnSpc>
            </a:pPr>
            <a:r>
              <a:rPr lang="zh-CN" altLang="en-US" dirty="0"/>
              <a:t>主要功能：</a:t>
            </a:r>
            <a:endParaRPr lang="zh-CN" altLang="en-US" dirty="0"/>
          </a:p>
          <a:p>
            <a:pPr lvl="2">
              <a:lnSpc>
                <a:spcPct val="120000"/>
              </a:lnSpc>
            </a:pPr>
            <a:r>
              <a:rPr lang="zh-CN" altLang="en-US" dirty="0"/>
              <a:t>装载</a:t>
            </a:r>
            <a:r>
              <a:rPr lang="en-US" altLang="zh-CN" dirty="0"/>
              <a:t>ODBC</a:t>
            </a:r>
            <a:r>
              <a:rPr lang="zh-CN" altLang="en-US" dirty="0"/>
              <a:t>驱动程序</a:t>
            </a:r>
            <a:endParaRPr lang="zh-CN" altLang="en-US" dirty="0"/>
          </a:p>
          <a:p>
            <a:pPr lvl="2">
              <a:lnSpc>
                <a:spcPct val="120000"/>
              </a:lnSpc>
            </a:pPr>
            <a:r>
              <a:rPr lang="zh-CN" altLang="en-US" dirty="0"/>
              <a:t>选择和连接正确的驱动程序</a:t>
            </a:r>
            <a:endParaRPr lang="zh-CN" altLang="en-US" dirty="0"/>
          </a:p>
          <a:p>
            <a:pPr lvl="2">
              <a:lnSpc>
                <a:spcPct val="120000"/>
              </a:lnSpc>
            </a:pPr>
            <a:r>
              <a:rPr lang="zh-CN" altLang="en-US" dirty="0"/>
              <a:t>管理数据源</a:t>
            </a:r>
            <a:endParaRPr lang="zh-CN" altLang="en-US" dirty="0"/>
          </a:p>
          <a:p>
            <a:pPr lvl="2">
              <a:lnSpc>
                <a:spcPct val="120000"/>
              </a:lnSpc>
            </a:pPr>
            <a:r>
              <a:rPr lang="zh-CN" altLang="en-US" dirty="0"/>
              <a:t>检查</a:t>
            </a:r>
            <a:r>
              <a:rPr lang="en-US" altLang="zh-CN" dirty="0"/>
              <a:t>ODBC</a:t>
            </a:r>
            <a:r>
              <a:rPr lang="zh-CN" altLang="en-US" dirty="0"/>
              <a:t>调用参数的合法性</a:t>
            </a:r>
            <a:endParaRPr lang="zh-CN" altLang="en-US" dirty="0"/>
          </a:p>
          <a:p>
            <a:pPr lvl="2">
              <a:lnSpc>
                <a:spcPct val="120000"/>
              </a:lnSpc>
            </a:pPr>
            <a:r>
              <a:rPr lang="zh-CN" altLang="en-US" dirty="0"/>
              <a:t>记录</a:t>
            </a:r>
            <a:r>
              <a:rPr lang="en-US" altLang="zh-CN" dirty="0"/>
              <a:t>ODBC</a:t>
            </a:r>
            <a:r>
              <a:rPr lang="zh-CN" altLang="en-US" dirty="0"/>
              <a:t>函数的调用等</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标题 1"/>
          <p:cNvSpPr>
            <a:spLocks noGrp="1"/>
          </p:cNvSpPr>
          <p:nvPr>
            <p:ph type="title"/>
          </p:nvPr>
        </p:nvSpPr>
        <p:spPr>
          <a:ln/>
        </p:spPr>
        <p:txBody>
          <a:bodyPr vert="horz" wrap="square" lIns="91440" tIns="45720" rIns="91440" bIns="45720" anchor="ctr"/>
          <a:p>
            <a:r>
              <a:rPr lang="zh-CN" altLang="zh-CN" dirty="0"/>
              <a:t>3. </a:t>
            </a:r>
            <a:r>
              <a:rPr lang="zh-CN" altLang="en-US" dirty="0"/>
              <a:t>数据库驱动程序</a:t>
            </a:r>
            <a:endParaRPr lang="zh-CN" altLang="en-US" dirty="0"/>
          </a:p>
        </p:txBody>
      </p:sp>
      <p:sp>
        <p:nvSpPr>
          <p:cNvPr id="140290"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en-US" altLang="zh-CN" dirty="0"/>
              <a:t>ODBC</a:t>
            </a:r>
            <a:r>
              <a:rPr lang="zh-CN" altLang="en-US" dirty="0"/>
              <a:t>通过驱动程序来提供应用系统与数据库平台的独立性 </a:t>
            </a:r>
            <a:endParaRPr lang="zh-CN" altLang="en-US" dirty="0"/>
          </a:p>
          <a:p>
            <a:pPr>
              <a:lnSpc>
                <a:spcPct val="120000"/>
              </a:lnSpc>
            </a:pPr>
            <a:r>
              <a:rPr lang="en-US" altLang="zh-CN" dirty="0"/>
              <a:t>ODBC</a:t>
            </a:r>
            <a:r>
              <a:rPr lang="zh-CN" altLang="en-US" dirty="0"/>
              <a:t>应用程序不能直接存取数据库</a:t>
            </a:r>
            <a:endParaRPr lang="zh-CN" altLang="en-US" dirty="0"/>
          </a:p>
          <a:p>
            <a:pPr lvl="1">
              <a:lnSpc>
                <a:spcPct val="120000"/>
              </a:lnSpc>
            </a:pPr>
            <a:r>
              <a:rPr lang="zh-CN" altLang="en-US" dirty="0"/>
              <a:t>其各种操作请求由驱动程序管理器提交给某个关系数据库管理系统的</a:t>
            </a:r>
            <a:r>
              <a:rPr lang="en-US" altLang="zh-CN" dirty="0"/>
              <a:t>ODBC</a:t>
            </a:r>
            <a:r>
              <a:rPr lang="zh-CN" altLang="en-US" dirty="0"/>
              <a:t>驱动程序</a:t>
            </a:r>
            <a:endParaRPr lang="zh-CN" altLang="en-US" dirty="0"/>
          </a:p>
          <a:p>
            <a:pPr lvl="1">
              <a:lnSpc>
                <a:spcPct val="120000"/>
              </a:lnSpc>
            </a:pPr>
            <a:r>
              <a:rPr lang="zh-CN" altLang="en-US" dirty="0"/>
              <a:t>通过调用驱动程序所支持的函数来存取数据库</a:t>
            </a:r>
            <a:endParaRPr lang="zh-CN" altLang="en-US" dirty="0"/>
          </a:p>
          <a:p>
            <a:pPr lvl="1">
              <a:lnSpc>
                <a:spcPct val="120000"/>
              </a:lnSpc>
            </a:pPr>
            <a:r>
              <a:rPr lang="zh-CN" altLang="en-US" dirty="0"/>
              <a:t>数据库的操作结果也通过驱动程序返回给应用程序</a:t>
            </a:r>
            <a:endParaRPr lang="zh-CN" altLang="en-US" dirty="0"/>
          </a:p>
          <a:p>
            <a:pPr lvl="1">
              <a:lnSpc>
                <a:spcPct val="120000"/>
              </a:lnSpc>
            </a:pPr>
            <a:r>
              <a:rPr lang="zh-CN" altLang="en-US" dirty="0"/>
              <a:t>如果应用程序要操纵不同的数据库，就要动态地链接到不同的驱动程序上</a:t>
            </a:r>
            <a:endParaRPr lang="zh-CN" altLang="en-US" dirty="0"/>
          </a:p>
          <a:p>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标题 1"/>
          <p:cNvSpPr>
            <a:spLocks noGrp="1"/>
          </p:cNvSpPr>
          <p:nvPr>
            <p:ph type="title"/>
          </p:nvPr>
        </p:nvSpPr>
        <p:spPr>
          <a:ln/>
        </p:spPr>
        <p:txBody>
          <a:bodyPr vert="horz" wrap="square" lIns="91440" tIns="45720" rIns="91440" bIns="45720" anchor="ctr"/>
          <a:p>
            <a:r>
              <a:rPr lang="zh-CN" altLang="en-US" dirty="0"/>
              <a:t>数据库驱动程序（续）</a:t>
            </a:r>
            <a:endParaRPr lang="zh-CN" altLang="en-US" dirty="0"/>
          </a:p>
        </p:txBody>
      </p:sp>
      <p:sp>
        <p:nvSpPr>
          <p:cNvPr id="141314" name="内容占位符 2"/>
          <p:cNvSpPr>
            <a:spLocks noGrp="1"/>
          </p:cNvSpPr>
          <p:nvPr>
            <p:ph idx="4294967295"/>
          </p:nvPr>
        </p:nvSpPr>
        <p:spPr>
          <a:xfrm>
            <a:off x="395288" y="1098550"/>
            <a:ext cx="8229600" cy="5354638"/>
          </a:xfrm>
          <a:ln/>
        </p:spPr>
        <p:txBody>
          <a:bodyPr vert="horz" wrap="square" lIns="91440" tIns="45720" rIns="91440" bIns="45720" anchor="t"/>
          <a:p>
            <a:pPr>
              <a:lnSpc>
                <a:spcPct val="120000"/>
              </a:lnSpc>
            </a:pPr>
            <a:r>
              <a:rPr lang="en-US" altLang="zh-CN" dirty="0"/>
              <a:t>ODBC</a:t>
            </a:r>
            <a:r>
              <a:rPr lang="zh-CN" altLang="en-US" dirty="0"/>
              <a:t>驱动程序类型</a:t>
            </a:r>
            <a:endParaRPr lang="zh-CN" altLang="en-US" dirty="0"/>
          </a:p>
          <a:p>
            <a:pPr lvl="1">
              <a:lnSpc>
                <a:spcPct val="120000"/>
              </a:lnSpc>
            </a:pPr>
            <a:r>
              <a:rPr lang="zh-CN" altLang="en-US" dirty="0"/>
              <a:t>单束</a:t>
            </a:r>
            <a:endParaRPr lang="zh-CN" altLang="en-US" dirty="0"/>
          </a:p>
          <a:p>
            <a:pPr lvl="2">
              <a:lnSpc>
                <a:spcPct val="120000"/>
              </a:lnSpc>
            </a:pPr>
            <a:r>
              <a:rPr lang="zh-CN" altLang="en-US" dirty="0"/>
              <a:t>数据源和应用程序在同一台机器上</a:t>
            </a:r>
            <a:endParaRPr lang="zh-CN" altLang="en-US" dirty="0"/>
          </a:p>
          <a:p>
            <a:pPr lvl="2">
              <a:lnSpc>
                <a:spcPct val="120000"/>
              </a:lnSpc>
            </a:pPr>
            <a:r>
              <a:rPr lang="zh-CN" altLang="en-US" dirty="0"/>
              <a:t>驱动程序直接完成对数据文件的</a:t>
            </a:r>
            <a:r>
              <a:rPr lang="en-US" altLang="zh-CN" dirty="0"/>
              <a:t>I/O</a:t>
            </a:r>
            <a:r>
              <a:rPr lang="zh-CN" altLang="en-US" dirty="0"/>
              <a:t>操作</a:t>
            </a:r>
            <a:endParaRPr lang="zh-CN" altLang="en-US" dirty="0"/>
          </a:p>
          <a:p>
            <a:pPr lvl="2">
              <a:lnSpc>
                <a:spcPct val="120000"/>
              </a:lnSpc>
            </a:pPr>
            <a:r>
              <a:rPr lang="zh-CN" altLang="en-US" dirty="0"/>
              <a:t>驱动程序相当于数据管理器  </a:t>
            </a:r>
            <a:endParaRPr lang="zh-CN" altLang="en-US" dirty="0"/>
          </a:p>
          <a:p>
            <a:pPr lvl="1">
              <a:lnSpc>
                <a:spcPct val="120000"/>
              </a:lnSpc>
            </a:pPr>
            <a:r>
              <a:rPr lang="zh-CN" altLang="en-US" dirty="0"/>
              <a:t>多束 </a:t>
            </a:r>
            <a:endParaRPr lang="zh-CN" altLang="en-US" dirty="0"/>
          </a:p>
          <a:p>
            <a:pPr lvl="2">
              <a:lnSpc>
                <a:spcPct val="120000"/>
              </a:lnSpc>
            </a:pPr>
            <a:r>
              <a:rPr lang="zh-CN" altLang="en-US" dirty="0"/>
              <a:t>支持客户机</a:t>
            </a:r>
            <a:r>
              <a:rPr lang="en-US" altLang="zh-CN" dirty="0"/>
              <a:t>—</a:t>
            </a:r>
            <a:r>
              <a:rPr lang="zh-CN" altLang="en-US" dirty="0"/>
              <a:t>服务器、客户机</a:t>
            </a:r>
            <a:r>
              <a:rPr lang="en-US" altLang="zh-CN" dirty="0"/>
              <a:t>—</a:t>
            </a:r>
            <a:r>
              <a:rPr lang="zh-CN" altLang="en-US" dirty="0"/>
              <a:t>应用服务器</a:t>
            </a:r>
            <a:r>
              <a:rPr lang="en-US" altLang="zh-CN" dirty="0"/>
              <a:t>/</a:t>
            </a:r>
            <a:r>
              <a:rPr lang="zh-CN" altLang="en-US" dirty="0"/>
              <a:t>数据库服务器等网络环境下的数据访问</a:t>
            </a:r>
            <a:endParaRPr lang="zh-CN" altLang="en-US" dirty="0"/>
          </a:p>
          <a:p>
            <a:pPr lvl="2">
              <a:lnSpc>
                <a:spcPct val="120000"/>
              </a:lnSpc>
            </a:pPr>
            <a:r>
              <a:rPr lang="zh-CN" altLang="en-US" dirty="0"/>
              <a:t>由驱动程序完成数据库访问请求的提交和结果集接收</a:t>
            </a:r>
            <a:endParaRPr lang="zh-CN" altLang="en-US" dirty="0"/>
          </a:p>
          <a:p>
            <a:pPr lvl="2">
              <a:lnSpc>
                <a:spcPct val="120000"/>
              </a:lnSpc>
            </a:pPr>
            <a:r>
              <a:rPr lang="zh-CN" altLang="en-US" dirty="0"/>
              <a:t>应用程序使用驱动程序提供的结果集管理接口操纵执行后的结果数据 </a:t>
            </a:r>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标题 1"/>
          <p:cNvSpPr>
            <a:spLocks noGrp="1"/>
          </p:cNvSpPr>
          <p:nvPr>
            <p:ph type="title"/>
          </p:nvPr>
        </p:nvSpPr>
        <p:spPr>
          <a:ln/>
        </p:spPr>
        <p:txBody>
          <a:bodyPr vert="horz" wrap="square" lIns="91440" tIns="45720" rIns="91440" bIns="45720" anchor="ctr"/>
          <a:p>
            <a:r>
              <a:rPr lang="zh-CN" altLang="en-US" dirty="0"/>
              <a:t>4. </a:t>
            </a:r>
            <a:r>
              <a:rPr lang="en-US" altLang="zh-CN" dirty="0"/>
              <a:t>ODBC</a:t>
            </a:r>
            <a:r>
              <a:rPr lang="zh-CN" altLang="en-US" dirty="0"/>
              <a:t>数据源管理 </a:t>
            </a:r>
            <a:endParaRPr lang="zh-CN" altLang="en-US" dirty="0"/>
          </a:p>
        </p:txBody>
      </p:sp>
      <p:sp>
        <p:nvSpPr>
          <p:cNvPr id="142338" name="内容占位符 2"/>
          <p:cNvSpPr>
            <a:spLocks noGrp="1"/>
          </p:cNvSpPr>
          <p:nvPr>
            <p:ph idx="4294967295"/>
          </p:nvPr>
        </p:nvSpPr>
        <p:spPr>
          <a:xfrm>
            <a:off x="395288" y="1187450"/>
            <a:ext cx="8229600" cy="5481638"/>
          </a:xfrm>
          <a:ln/>
        </p:spPr>
        <p:txBody>
          <a:bodyPr vert="horz" wrap="square" lIns="91440" tIns="45720" rIns="91440" bIns="45720" anchor="t"/>
          <a:p>
            <a:pPr>
              <a:lnSpc>
                <a:spcPct val="120000"/>
              </a:lnSpc>
            </a:pPr>
            <a:r>
              <a:rPr lang="zh-CN" altLang="en-US" dirty="0"/>
              <a:t>数据源：是最终用户需要访问的数据，包含了数据库位置和数据库类型等信息，是一种数据连接的抽象</a:t>
            </a:r>
            <a:endParaRPr lang="zh-CN"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标题 1"/>
          <p:cNvSpPr>
            <a:spLocks noGrp="1"/>
          </p:cNvSpPr>
          <p:nvPr>
            <p:ph type="title"/>
          </p:nvPr>
        </p:nvSpPr>
        <p:spPr>
          <a:ln/>
        </p:spPr>
        <p:txBody>
          <a:bodyPr vert="horz" wrap="square" lIns="91440" tIns="45720" rIns="91440" bIns="45720" anchor="ctr"/>
          <a:p>
            <a:r>
              <a:rPr lang="en-US" altLang="zh-CN" dirty="0"/>
              <a:t>ODBC</a:t>
            </a:r>
            <a:r>
              <a:rPr lang="zh-CN" altLang="en-US" dirty="0"/>
              <a:t>数据源管理 （续）</a:t>
            </a:r>
            <a:endParaRPr lang="zh-CN" altLang="en-US" dirty="0"/>
          </a:p>
        </p:txBody>
      </p:sp>
      <p:sp>
        <p:nvSpPr>
          <p:cNvPr id="143362" name="内容占位符 2"/>
          <p:cNvSpPr>
            <a:spLocks noGrp="1"/>
          </p:cNvSpPr>
          <p:nvPr>
            <p:ph idx="4294967295"/>
          </p:nvPr>
        </p:nvSpPr>
        <p:spPr>
          <a:xfrm>
            <a:off x="395288" y="1187450"/>
            <a:ext cx="7848600" cy="5481638"/>
          </a:xfrm>
          <a:ln/>
        </p:spPr>
        <p:txBody>
          <a:bodyPr vert="horz" wrap="square" lIns="91440" tIns="45720" rIns="91440" bIns="45720" anchor="t"/>
          <a:p>
            <a:pPr>
              <a:lnSpc>
                <a:spcPct val="120000"/>
              </a:lnSpc>
            </a:pPr>
            <a:r>
              <a:rPr lang="zh-CN" altLang="en-US" dirty="0"/>
              <a:t>数据源对最终用户是透明的 </a:t>
            </a:r>
            <a:endParaRPr lang="zh-CN" altLang="en-US" dirty="0"/>
          </a:p>
          <a:p>
            <a:pPr lvl="1">
              <a:lnSpc>
                <a:spcPct val="120000"/>
              </a:lnSpc>
            </a:pPr>
            <a:r>
              <a:rPr lang="en-US" altLang="zh-CN" dirty="0"/>
              <a:t>ODBC</a:t>
            </a:r>
            <a:r>
              <a:rPr lang="zh-CN" altLang="en-US" dirty="0"/>
              <a:t>给每个被访问的数据源指定唯一的数据源名（</a:t>
            </a:r>
            <a:r>
              <a:rPr lang="en-US" altLang="zh-CN" dirty="0"/>
              <a:t>Data Source Name</a:t>
            </a:r>
            <a:r>
              <a:rPr lang="zh-CN" altLang="en-US" dirty="0"/>
              <a:t>，简称</a:t>
            </a:r>
            <a:r>
              <a:rPr lang="en-US" altLang="zh-CN" dirty="0"/>
              <a:t>DSN</a:t>
            </a:r>
            <a:r>
              <a:rPr lang="zh-CN" altLang="en-US" dirty="0"/>
              <a:t>），并映射到所有必要的、用来存取数据的低层软件</a:t>
            </a:r>
            <a:endParaRPr lang="zh-CN" altLang="en-US" dirty="0"/>
          </a:p>
          <a:p>
            <a:pPr lvl="1">
              <a:lnSpc>
                <a:spcPct val="120000"/>
              </a:lnSpc>
            </a:pPr>
            <a:r>
              <a:rPr lang="zh-CN" altLang="en-US" dirty="0"/>
              <a:t>在连接中，用数据源名来代表用户名、服务器名、所连接的数据库名等</a:t>
            </a:r>
            <a:endParaRPr lang="zh-CN" altLang="en-US" dirty="0"/>
          </a:p>
          <a:p>
            <a:pPr lvl="1">
              <a:lnSpc>
                <a:spcPct val="120000"/>
              </a:lnSpc>
            </a:pPr>
            <a:r>
              <a:rPr lang="zh-CN" altLang="en-US" dirty="0"/>
              <a:t>最终用户无须知道数据库管理系统或其他数据管理软件、网络以及有关</a:t>
            </a:r>
            <a:r>
              <a:rPr lang="en-US" altLang="zh-CN" dirty="0"/>
              <a:t>ODBC</a:t>
            </a:r>
            <a:r>
              <a:rPr lang="zh-CN" altLang="en-US" dirty="0"/>
              <a:t>驱动程序的细节</a:t>
            </a:r>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标题 1"/>
          <p:cNvSpPr>
            <a:spLocks noGrp="1"/>
          </p:cNvSpPr>
          <p:nvPr>
            <p:ph type="title"/>
          </p:nvPr>
        </p:nvSpPr>
        <p:spPr>
          <a:ln/>
        </p:spPr>
        <p:txBody>
          <a:bodyPr vert="horz" wrap="square" lIns="91440" tIns="45720" rIns="91440" bIns="45720" anchor="ctr"/>
          <a:p>
            <a:r>
              <a:rPr lang="en-US" altLang="zh-CN" dirty="0"/>
              <a:t>ODBC</a:t>
            </a:r>
            <a:r>
              <a:rPr lang="zh-CN" altLang="en-US" dirty="0"/>
              <a:t>数据源管理（续）</a:t>
            </a:r>
            <a:endParaRPr lang="zh-CN" altLang="en-US" dirty="0"/>
          </a:p>
        </p:txBody>
      </p:sp>
      <p:sp>
        <p:nvSpPr>
          <p:cNvPr id="144386" name="内容占位符 2"/>
          <p:cNvSpPr>
            <a:spLocks noGrp="1"/>
          </p:cNvSpPr>
          <p:nvPr>
            <p:ph idx="4294967295"/>
          </p:nvPr>
        </p:nvSpPr>
        <p:spPr>
          <a:ln/>
        </p:spPr>
        <p:txBody>
          <a:bodyPr vert="horz" wrap="square" lIns="91440" tIns="45720" rIns="91440" bIns="45720" anchor="t"/>
          <a:p>
            <a:pPr>
              <a:lnSpc>
                <a:spcPct val="120000"/>
              </a:lnSpc>
            </a:pPr>
            <a:r>
              <a:rPr lang="zh-CN" altLang="en-US" dirty="0"/>
              <a:t>例如，假设某个学校在</a:t>
            </a:r>
            <a:r>
              <a:rPr lang="en-US" altLang="zh-CN" dirty="0"/>
              <a:t>SQL Server</a:t>
            </a:r>
            <a:r>
              <a:rPr lang="zh-CN" altLang="en-US" dirty="0"/>
              <a:t>和</a:t>
            </a:r>
            <a:r>
              <a:rPr lang="en-US" altLang="zh-CN" dirty="0"/>
              <a:t>KingbaseES</a:t>
            </a:r>
            <a:r>
              <a:rPr lang="zh-CN" altLang="en-US" dirty="0"/>
              <a:t>上创建了两个数据库：学校人事数据库和教学科研数据库。</a:t>
            </a:r>
            <a:endParaRPr lang="zh-CN" altLang="en-US" dirty="0"/>
          </a:p>
          <a:p>
            <a:pPr lvl="1">
              <a:lnSpc>
                <a:spcPct val="120000"/>
              </a:lnSpc>
            </a:pPr>
            <a:r>
              <a:rPr lang="zh-CN" altLang="en-US" dirty="0"/>
              <a:t>学校的信息系统要从这两个数据库中存取数据</a:t>
            </a:r>
            <a:endParaRPr lang="zh-CN" altLang="en-US" dirty="0"/>
          </a:p>
          <a:p>
            <a:pPr lvl="1">
              <a:lnSpc>
                <a:spcPct val="120000"/>
              </a:lnSpc>
            </a:pPr>
            <a:r>
              <a:rPr lang="zh-CN" altLang="en-US" dirty="0"/>
              <a:t>为了方便地与两个数据库连接，为学校人事数据库创建一个数据源名</a:t>
            </a:r>
            <a:r>
              <a:rPr lang="en-US" altLang="zh-CN" dirty="0"/>
              <a:t>PERSON</a:t>
            </a:r>
            <a:r>
              <a:rPr lang="zh-CN" altLang="en-US" dirty="0"/>
              <a:t>，为教学科研数据库创建一个名为</a:t>
            </a:r>
            <a:r>
              <a:rPr lang="en-US" altLang="zh-CN" dirty="0"/>
              <a:t>EDU</a:t>
            </a:r>
            <a:r>
              <a:rPr lang="zh-CN" altLang="en-US" dirty="0"/>
              <a:t>的数据源</a:t>
            </a:r>
            <a:endParaRPr lang="zh-CN" altLang="en-US" dirty="0"/>
          </a:p>
          <a:p>
            <a:pPr lvl="1">
              <a:lnSpc>
                <a:spcPct val="120000"/>
              </a:lnSpc>
            </a:pPr>
            <a:r>
              <a:rPr lang="zh-CN" altLang="en-US" dirty="0"/>
              <a:t>当要访问每一个数据库时，只要与</a:t>
            </a:r>
            <a:r>
              <a:rPr lang="en-US" altLang="zh-CN" dirty="0"/>
              <a:t>PERSON</a:t>
            </a:r>
            <a:r>
              <a:rPr lang="zh-CN" altLang="en-US" dirty="0"/>
              <a:t>和</a:t>
            </a:r>
            <a:r>
              <a:rPr lang="en-US" altLang="zh-CN" dirty="0"/>
              <a:t>EDU</a:t>
            </a:r>
            <a:r>
              <a:rPr lang="zh-CN" altLang="en-US" dirty="0"/>
              <a:t>连接即可，不需要记住使用的驱动程序、服务器名称、数据库名 </a:t>
            </a:r>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标题 3"/>
          <p:cNvSpPr>
            <a:spLocks noGrp="1"/>
          </p:cNvSpPr>
          <p:nvPr>
            <p:ph type="title"/>
          </p:nvPr>
        </p:nvSpPr>
        <p:spPr>
          <a:ln/>
        </p:spPr>
        <p:txBody>
          <a:bodyPr vert="horz" wrap="square" lIns="91440" tIns="45720" rIns="91440" bIns="45720" anchor="ctr"/>
          <a:p>
            <a:r>
              <a:rPr lang="en-US" altLang="zh-CN" dirty="0"/>
              <a:t>8.4 ODBC</a:t>
            </a:r>
            <a:r>
              <a:rPr lang="zh-CN" altLang="en-US" dirty="0"/>
              <a:t>编程</a:t>
            </a:r>
            <a:endParaRPr lang="zh-CN" altLang="en-US" dirty="0">
              <a:sym typeface="微软雅黑" panose="020B0503020204020204" pitchFamily="34" charset="-122"/>
            </a:endParaRPr>
          </a:p>
        </p:txBody>
      </p:sp>
      <p:sp>
        <p:nvSpPr>
          <p:cNvPr id="145410" name="文本占位符 4"/>
          <p:cNvSpPr>
            <a:spLocks noGrp="1"/>
          </p:cNvSpPr>
          <p:nvPr>
            <p:ph idx="4294967295"/>
          </p:nvPr>
        </p:nvSpPr>
        <p:spPr>
          <a:xfrm>
            <a:off x="720725" y="1098550"/>
            <a:ext cx="8229600" cy="4660900"/>
          </a:xfrm>
          <a:ln/>
        </p:spPr>
        <p:txBody>
          <a:bodyPr vert="horz" wrap="square" lIns="91440" tIns="45720" rIns="91440" bIns="45720" anchor="t"/>
          <a:p>
            <a:pPr marL="0" indent="0">
              <a:lnSpc>
                <a:spcPct val="150000"/>
              </a:lnSpc>
              <a:buNone/>
            </a:pPr>
            <a:r>
              <a:rPr lang="en-US" altLang="zh-CN" dirty="0"/>
              <a:t>8.4.1  ODBC</a:t>
            </a:r>
            <a:r>
              <a:rPr lang="zh-CN" altLang="en-US" dirty="0"/>
              <a:t>概述</a:t>
            </a:r>
            <a:endParaRPr lang="zh-CN" altLang="en-US" dirty="0"/>
          </a:p>
          <a:p>
            <a:pPr marL="0" indent="0">
              <a:lnSpc>
                <a:spcPct val="150000"/>
              </a:lnSpc>
              <a:buNone/>
            </a:pPr>
            <a:r>
              <a:rPr lang="en-US" altLang="zh-CN" dirty="0"/>
              <a:t>8.4.2  ODBC</a:t>
            </a:r>
            <a:r>
              <a:rPr lang="zh-CN" altLang="en-US" dirty="0"/>
              <a:t>工作原理概述 </a:t>
            </a:r>
            <a:endParaRPr lang="zh-CN" altLang="en-US" dirty="0"/>
          </a:p>
          <a:p>
            <a:pPr marL="0" indent="0">
              <a:lnSpc>
                <a:spcPct val="150000"/>
              </a:lnSpc>
              <a:buNone/>
            </a:pPr>
            <a:r>
              <a:rPr lang="en-US" altLang="zh-CN" dirty="0">
                <a:solidFill>
                  <a:srgbClr val="00B050"/>
                </a:solidFill>
              </a:rPr>
              <a:t>8.4.3  ODBC API </a:t>
            </a:r>
            <a:r>
              <a:rPr lang="zh-CN" altLang="en-US" dirty="0">
                <a:solidFill>
                  <a:srgbClr val="00B050"/>
                </a:solidFill>
              </a:rPr>
              <a:t>基础 </a:t>
            </a:r>
            <a:endParaRPr lang="zh-CN" altLang="en-US" dirty="0">
              <a:solidFill>
                <a:srgbClr val="00B050"/>
              </a:solidFill>
            </a:endParaRPr>
          </a:p>
          <a:p>
            <a:pPr marL="0" indent="0">
              <a:lnSpc>
                <a:spcPct val="150000"/>
              </a:lnSpc>
              <a:buNone/>
            </a:pPr>
            <a:r>
              <a:rPr lang="en-US" altLang="zh-CN" dirty="0"/>
              <a:t>8.4.4  ODBC</a:t>
            </a:r>
            <a:r>
              <a:rPr lang="zh-CN" altLang="en-US" dirty="0"/>
              <a:t>的工作流程</a:t>
            </a:r>
            <a:endParaRPr lang="zh-CN" altLang="en-US" dirty="0"/>
          </a:p>
          <a:p>
            <a:pPr marL="0" indent="0">
              <a:buNone/>
            </a:pPr>
            <a:endParaRPr lang="zh-CN" altLang="en-US" dirty="0"/>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标题 1"/>
          <p:cNvSpPr>
            <a:spLocks noGrp="1"/>
          </p:cNvSpPr>
          <p:nvPr>
            <p:ph type="title"/>
          </p:nvPr>
        </p:nvSpPr>
        <p:spPr>
          <a:ln/>
        </p:spPr>
        <p:txBody>
          <a:bodyPr vert="horz" wrap="square" lIns="91440" tIns="45720" rIns="91440" bIns="45720" anchor="ctr"/>
          <a:p>
            <a:r>
              <a:rPr lang="en-US" altLang="zh-CN" dirty="0"/>
              <a:t>8.4.3  ODBC API </a:t>
            </a:r>
            <a:r>
              <a:rPr lang="zh-CN" altLang="en-US" dirty="0"/>
              <a:t>基础</a:t>
            </a:r>
            <a:endParaRPr lang="zh-CN" altLang="en-US" dirty="0"/>
          </a:p>
        </p:txBody>
      </p:sp>
      <p:sp>
        <p:nvSpPr>
          <p:cNvPr id="146434"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en-US" altLang="zh-CN" dirty="0"/>
              <a:t>ODBC </a:t>
            </a:r>
            <a:r>
              <a:rPr lang="zh-CN" altLang="en-US" dirty="0"/>
              <a:t>应用程序编程接口的一致性 </a:t>
            </a:r>
            <a:endParaRPr lang="zh-CN" altLang="en-US" dirty="0"/>
          </a:p>
          <a:p>
            <a:pPr lvl="1">
              <a:lnSpc>
                <a:spcPct val="120000"/>
              </a:lnSpc>
            </a:pPr>
            <a:r>
              <a:rPr lang="en-US" altLang="zh-CN" dirty="0"/>
              <a:t>API</a:t>
            </a:r>
            <a:r>
              <a:rPr lang="zh-CN" altLang="en-US" dirty="0"/>
              <a:t>一致性</a:t>
            </a:r>
            <a:endParaRPr lang="zh-CN" altLang="en-US" dirty="0"/>
          </a:p>
          <a:p>
            <a:pPr lvl="2">
              <a:lnSpc>
                <a:spcPct val="120000"/>
              </a:lnSpc>
            </a:pPr>
            <a:r>
              <a:rPr lang="zh-CN" altLang="en-US" dirty="0"/>
              <a:t>包含核心级、扩展</a:t>
            </a:r>
            <a:r>
              <a:rPr lang="en-US" altLang="zh-CN" dirty="0"/>
              <a:t>1</a:t>
            </a:r>
            <a:r>
              <a:rPr lang="zh-CN" altLang="en-US" dirty="0"/>
              <a:t>级、扩展</a:t>
            </a:r>
            <a:r>
              <a:rPr lang="en-US" altLang="zh-CN" dirty="0"/>
              <a:t>2</a:t>
            </a:r>
            <a:r>
              <a:rPr lang="zh-CN" altLang="en-US" dirty="0"/>
              <a:t>级</a:t>
            </a:r>
            <a:endParaRPr lang="zh-CN" altLang="en-US" dirty="0"/>
          </a:p>
          <a:p>
            <a:pPr lvl="1">
              <a:lnSpc>
                <a:spcPct val="120000"/>
              </a:lnSpc>
            </a:pPr>
            <a:r>
              <a:rPr lang="zh-CN" altLang="en-US" dirty="0"/>
              <a:t>语法一致性</a:t>
            </a:r>
            <a:endParaRPr lang="zh-CN" altLang="en-US" dirty="0"/>
          </a:p>
          <a:p>
            <a:pPr lvl="2">
              <a:lnSpc>
                <a:spcPct val="120000"/>
              </a:lnSpc>
            </a:pPr>
            <a:r>
              <a:rPr lang="zh-CN" altLang="en-US" dirty="0"/>
              <a:t>包含最低限度</a:t>
            </a:r>
            <a:r>
              <a:rPr lang="en-US" altLang="zh-CN" dirty="0"/>
              <a:t>SQL</a:t>
            </a:r>
            <a:r>
              <a:rPr lang="zh-CN" altLang="en-US" dirty="0"/>
              <a:t>语法级、核心</a:t>
            </a:r>
            <a:r>
              <a:rPr lang="en-US" altLang="zh-CN" dirty="0"/>
              <a:t>SQL</a:t>
            </a:r>
            <a:r>
              <a:rPr lang="zh-CN" altLang="en-US" dirty="0"/>
              <a:t>语法级、扩展</a:t>
            </a:r>
            <a:r>
              <a:rPr lang="en-US" altLang="zh-CN" dirty="0"/>
              <a:t>SQL</a:t>
            </a:r>
            <a:r>
              <a:rPr lang="zh-CN" altLang="en-US" dirty="0"/>
              <a:t>语法级 </a:t>
            </a:r>
            <a:endParaRPr lang="zh-CN" altLang="en-US" dirty="0"/>
          </a:p>
          <a:p>
            <a:pPr>
              <a:lnSpc>
                <a:spcPct val="120000"/>
              </a:lnSpc>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ln/>
        </p:spPr>
        <p:txBody>
          <a:bodyPr vert="horz" wrap="square" lIns="91440" tIns="45720" rIns="91440" bIns="45720" anchor="ctr"/>
          <a:p>
            <a:r>
              <a:rPr lang="zh-CN" altLang="en-US" dirty="0"/>
              <a:t>主变量（续） </a:t>
            </a:r>
            <a:endParaRPr lang="zh-CN" altLang="en-US" dirty="0"/>
          </a:p>
        </p:txBody>
      </p:sp>
      <p:sp>
        <p:nvSpPr>
          <p:cNvPr id="16386"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主变量的类型</a:t>
            </a:r>
            <a:endParaRPr lang="zh-CN" altLang="en-US" dirty="0"/>
          </a:p>
          <a:p>
            <a:pPr lvl="1">
              <a:lnSpc>
                <a:spcPct val="120000"/>
              </a:lnSpc>
            </a:pPr>
            <a:r>
              <a:rPr lang="zh-CN" altLang="en-US" dirty="0"/>
              <a:t>输入主变量</a:t>
            </a:r>
            <a:endParaRPr lang="en-US" altLang="zh-CN" dirty="0"/>
          </a:p>
          <a:p>
            <a:pPr lvl="2">
              <a:lnSpc>
                <a:spcPct val="120000"/>
              </a:lnSpc>
            </a:pPr>
            <a:r>
              <a:rPr lang="zh-CN" altLang="en-US" dirty="0"/>
              <a:t>由应用程序对其赋值，</a:t>
            </a:r>
            <a:r>
              <a:rPr lang="en-US" altLang="zh-CN" dirty="0"/>
              <a:t>SQL</a:t>
            </a:r>
            <a:r>
              <a:rPr lang="zh-CN" altLang="en-US" dirty="0"/>
              <a:t>语句引用</a:t>
            </a:r>
            <a:endParaRPr lang="zh-CN" altLang="en-US" dirty="0"/>
          </a:p>
          <a:p>
            <a:pPr lvl="1">
              <a:lnSpc>
                <a:spcPct val="120000"/>
              </a:lnSpc>
            </a:pPr>
            <a:r>
              <a:rPr lang="zh-CN" altLang="en-US" dirty="0"/>
              <a:t>输出主变量</a:t>
            </a:r>
            <a:endParaRPr lang="en-US" altLang="zh-CN" dirty="0"/>
          </a:p>
          <a:p>
            <a:pPr lvl="2">
              <a:lnSpc>
                <a:spcPct val="120000"/>
              </a:lnSpc>
            </a:pPr>
            <a:r>
              <a:rPr lang="zh-CN" altLang="en-US" dirty="0"/>
              <a:t>由</a:t>
            </a:r>
            <a:r>
              <a:rPr lang="en-US" altLang="zh-CN" dirty="0"/>
              <a:t>SQL</a:t>
            </a:r>
            <a:r>
              <a:rPr lang="zh-CN" altLang="en-US" dirty="0"/>
              <a:t>语句对其赋值或设置状态信息，返回给应用程序</a:t>
            </a:r>
            <a:endParaRPr lang="zh-CN" altLang="en-US" dirty="0"/>
          </a:p>
          <a:p>
            <a:pPr>
              <a:lnSpc>
                <a:spcPct val="120000"/>
              </a:lnSpc>
              <a:buNone/>
            </a:pP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标题 1"/>
          <p:cNvSpPr>
            <a:spLocks noGrp="1"/>
          </p:cNvSpPr>
          <p:nvPr>
            <p:ph type="title"/>
          </p:nvPr>
        </p:nvSpPr>
        <p:spPr>
          <a:ln/>
        </p:spPr>
        <p:txBody>
          <a:bodyPr vert="horz" wrap="square" lIns="91440" tIns="45720" rIns="91440" bIns="45720" anchor="ctr"/>
          <a:p>
            <a:r>
              <a:rPr lang="en-US" altLang="zh-CN" dirty="0"/>
              <a:t>ODBC API </a:t>
            </a:r>
            <a:r>
              <a:rPr lang="zh-CN" altLang="en-US" dirty="0"/>
              <a:t>基础（续）</a:t>
            </a:r>
            <a:endParaRPr lang="zh-CN" altLang="en-US" dirty="0"/>
          </a:p>
        </p:txBody>
      </p:sp>
      <p:sp>
        <p:nvSpPr>
          <p:cNvPr id="147458" name="内容占位符 2"/>
          <p:cNvSpPr>
            <a:spLocks noGrp="1"/>
          </p:cNvSpPr>
          <p:nvPr>
            <p:ph idx="4294967295"/>
          </p:nvPr>
        </p:nvSpPr>
        <p:spPr>
          <a:xfrm>
            <a:off x="1428750" y="1098550"/>
            <a:ext cx="6319838" cy="4787900"/>
          </a:xfrm>
          <a:ln/>
        </p:spPr>
        <p:txBody>
          <a:bodyPr vert="horz" wrap="square" lIns="91440" tIns="45720" rIns="91440" bIns="45720" anchor="t"/>
          <a:p>
            <a:pPr marL="0" indent="0">
              <a:lnSpc>
                <a:spcPct val="150000"/>
              </a:lnSpc>
              <a:buNone/>
            </a:pPr>
            <a:r>
              <a:rPr lang="zh-CN" altLang="zh-CN" dirty="0"/>
              <a:t>1.  函数概述</a:t>
            </a:r>
            <a:endParaRPr lang="zh-CN" altLang="zh-CN" dirty="0"/>
          </a:p>
          <a:p>
            <a:pPr marL="0" indent="0">
              <a:lnSpc>
                <a:spcPct val="150000"/>
              </a:lnSpc>
              <a:buNone/>
            </a:pPr>
            <a:r>
              <a:rPr lang="zh-CN" altLang="zh-CN" dirty="0"/>
              <a:t>2.  句柄及其属性</a:t>
            </a:r>
            <a:endParaRPr lang="zh-CN" altLang="zh-CN" dirty="0"/>
          </a:p>
          <a:p>
            <a:pPr marL="0" indent="0">
              <a:lnSpc>
                <a:spcPct val="150000"/>
              </a:lnSpc>
              <a:buNone/>
            </a:pPr>
            <a:r>
              <a:rPr lang="zh-CN" altLang="zh-CN" dirty="0"/>
              <a:t>3.  数据类型</a:t>
            </a:r>
            <a:endParaRPr lang="zh-CN" altLang="zh-CN" dirty="0"/>
          </a:p>
          <a:p>
            <a:pPr marL="0" indent="0">
              <a:lnSpc>
                <a:spcPct val="150000"/>
              </a:lnSpc>
            </a:pPr>
            <a:endParaRPr lang="zh-CN" altLang="zh-CN" dirty="0"/>
          </a:p>
          <a:p>
            <a:pPr marL="0" indent="0">
              <a:buNone/>
            </a:pPr>
            <a:endParaRPr lang="zh-CN" altLang="zh-C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
          <p:cNvSpPr>
            <a:spLocks noGrp="1"/>
          </p:cNvSpPr>
          <p:nvPr>
            <p:ph type="title"/>
          </p:nvPr>
        </p:nvSpPr>
        <p:spPr>
          <a:ln/>
        </p:spPr>
        <p:txBody>
          <a:bodyPr vert="horz" wrap="square" lIns="91440" tIns="45720" rIns="91440" bIns="45720" anchor="ctr"/>
          <a:p>
            <a:r>
              <a:rPr lang="zh-CN" altLang="zh-CN" dirty="0"/>
              <a:t>1.  </a:t>
            </a:r>
            <a:r>
              <a:rPr lang="zh-CN" altLang="en-US" dirty="0"/>
              <a:t>函数概述</a:t>
            </a:r>
            <a:endParaRPr lang="zh-CN" altLang="en-US" dirty="0"/>
          </a:p>
        </p:txBody>
      </p:sp>
      <p:sp>
        <p:nvSpPr>
          <p:cNvPr id="148482" name="内容占位符 2"/>
          <p:cNvSpPr>
            <a:spLocks noGrp="1"/>
          </p:cNvSpPr>
          <p:nvPr>
            <p:ph idx="4294967295"/>
          </p:nvPr>
        </p:nvSpPr>
        <p:spPr>
          <a:xfrm>
            <a:off x="395288" y="1098550"/>
            <a:ext cx="8569325" cy="4727575"/>
          </a:xfrm>
          <a:ln/>
        </p:spPr>
        <p:txBody>
          <a:bodyPr vert="horz" wrap="square" lIns="91440" tIns="45720" rIns="91440" bIns="45720" anchor="t"/>
          <a:p>
            <a:pPr>
              <a:lnSpc>
                <a:spcPct val="120000"/>
              </a:lnSpc>
            </a:pPr>
            <a:r>
              <a:rPr lang="en-US" altLang="zh-CN" dirty="0"/>
              <a:t>ODBC 3.0 </a:t>
            </a:r>
            <a:r>
              <a:rPr lang="zh-CN" altLang="en-US" dirty="0"/>
              <a:t>标准提供了</a:t>
            </a:r>
            <a:r>
              <a:rPr lang="en-US" altLang="zh-CN" dirty="0"/>
              <a:t>76</a:t>
            </a:r>
            <a:r>
              <a:rPr lang="zh-CN" altLang="en-US" dirty="0"/>
              <a:t>个函数接口</a:t>
            </a:r>
            <a:endParaRPr lang="zh-CN" altLang="en-US" dirty="0"/>
          </a:p>
          <a:p>
            <a:pPr lvl="1">
              <a:lnSpc>
                <a:spcPct val="120000"/>
              </a:lnSpc>
            </a:pPr>
            <a:r>
              <a:rPr lang="zh-CN" altLang="en-US" dirty="0"/>
              <a:t>分配和释放环境句柄、连接句柄、语句句柄</a:t>
            </a:r>
            <a:endParaRPr lang="zh-CN" altLang="en-US" dirty="0"/>
          </a:p>
          <a:p>
            <a:pPr lvl="1">
              <a:lnSpc>
                <a:spcPct val="120000"/>
              </a:lnSpc>
            </a:pPr>
            <a:r>
              <a:rPr lang="zh-CN" altLang="en-US" dirty="0"/>
              <a:t>连接函数（</a:t>
            </a:r>
            <a:r>
              <a:rPr lang="en-US" altLang="zh-CN" dirty="0"/>
              <a:t>SQLDriverconnect</a:t>
            </a:r>
            <a:r>
              <a:rPr lang="zh-CN" altLang="en-US" dirty="0"/>
              <a:t>等）</a:t>
            </a:r>
            <a:endParaRPr lang="zh-CN" altLang="en-US" dirty="0"/>
          </a:p>
          <a:p>
            <a:pPr lvl="1">
              <a:lnSpc>
                <a:spcPct val="120000"/>
              </a:lnSpc>
            </a:pPr>
            <a:r>
              <a:rPr lang="zh-CN" altLang="en-US" dirty="0"/>
              <a:t>与信息相关的函数（</a:t>
            </a:r>
            <a:r>
              <a:rPr lang="en-US" altLang="zh-CN" dirty="0"/>
              <a:t>SQLGetinfo</a:t>
            </a:r>
            <a:r>
              <a:rPr lang="zh-CN" altLang="en-US" dirty="0"/>
              <a:t>、</a:t>
            </a:r>
            <a:r>
              <a:rPr lang="en-US" altLang="zh-CN" dirty="0"/>
              <a:t>SQLGetFuction</a:t>
            </a:r>
            <a:r>
              <a:rPr lang="zh-CN" altLang="en-US" dirty="0"/>
              <a:t>等）</a:t>
            </a:r>
            <a:endParaRPr lang="zh-CN" altLang="en-US" dirty="0"/>
          </a:p>
          <a:p>
            <a:pPr lvl="1">
              <a:lnSpc>
                <a:spcPct val="120000"/>
              </a:lnSpc>
            </a:pPr>
            <a:r>
              <a:rPr lang="zh-CN" altLang="en-US" dirty="0"/>
              <a:t>事务处理函数（如</a:t>
            </a:r>
            <a:r>
              <a:rPr lang="en-US" altLang="zh-CN" dirty="0"/>
              <a:t>SQLEndTran</a:t>
            </a:r>
            <a:r>
              <a:rPr lang="zh-CN" altLang="en-US" dirty="0"/>
              <a:t>）</a:t>
            </a:r>
            <a:endParaRPr lang="zh-CN" altLang="en-US" dirty="0"/>
          </a:p>
          <a:p>
            <a:pPr lvl="1">
              <a:lnSpc>
                <a:spcPct val="120000"/>
              </a:lnSpc>
            </a:pPr>
            <a:r>
              <a:rPr lang="zh-CN" altLang="en-US" dirty="0"/>
              <a:t>执行相关函数（</a:t>
            </a:r>
            <a:r>
              <a:rPr lang="en-US" altLang="zh-CN" dirty="0"/>
              <a:t>SQLExecdirect</a:t>
            </a:r>
            <a:r>
              <a:rPr lang="zh-CN" altLang="en-US" dirty="0"/>
              <a:t>、</a:t>
            </a:r>
            <a:r>
              <a:rPr lang="en-US" altLang="zh-CN" dirty="0"/>
              <a:t>SQLExecute</a:t>
            </a:r>
            <a:r>
              <a:rPr lang="zh-CN" altLang="en-US" dirty="0"/>
              <a:t>等）</a:t>
            </a:r>
            <a:endParaRPr lang="zh-CN" altLang="en-US" dirty="0"/>
          </a:p>
          <a:p>
            <a:pPr lvl="1">
              <a:lnSpc>
                <a:spcPct val="120000"/>
              </a:lnSpc>
            </a:pPr>
            <a:r>
              <a:rPr lang="zh-CN" altLang="en-US" dirty="0"/>
              <a:t>编目函数，</a:t>
            </a:r>
            <a:r>
              <a:rPr lang="en-US" altLang="zh-CN" dirty="0"/>
              <a:t>ODBC 3.0</a:t>
            </a:r>
            <a:r>
              <a:rPr lang="zh-CN" altLang="en-US" dirty="0"/>
              <a:t>提供了</a:t>
            </a:r>
            <a:r>
              <a:rPr lang="en-US" altLang="zh-CN" dirty="0"/>
              <a:t>11</a:t>
            </a:r>
            <a:r>
              <a:rPr lang="zh-CN" altLang="en-US" dirty="0"/>
              <a:t>个编目函数，如</a:t>
            </a:r>
            <a:r>
              <a:rPr lang="en-US" altLang="zh-CN" dirty="0"/>
              <a:t>SQLTables</a:t>
            </a:r>
            <a:r>
              <a:rPr lang="zh-CN" altLang="en-US" dirty="0"/>
              <a:t>、</a:t>
            </a:r>
            <a:r>
              <a:rPr lang="en-US" altLang="zh-CN" dirty="0"/>
              <a:t>SQLColumn</a:t>
            </a:r>
            <a:r>
              <a:rPr lang="zh-CN" altLang="en-US" dirty="0"/>
              <a:t>等。应用程序可以通过对编目函数的调用来获取数据字典的信息，如权限、表结构等  </a:t>
            </a:r>
            <a:endParaRPr lang="zh-CN" altLang="en-US" dirty="0"/>
          </a:p>
          <a:p>
            <a:pPr>
              <a:lnSpc>
                <a:spcPct val="120000"/>
              </a:lnSpc>
            </a:pPr>
            <a:endParaRPr lang="zh-CN" alt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标题 1"/>
          <p:cNvSpPr>
            <a:spLocks noGrp="1"/>
          </p:cNvSpPr>
          <p:nvPr>
            <p:ph type="title"/>
          </p:nvPr>
        </p:nvSpPr>
        <p:spPr>
          <a:ln/>
        </p:spPr>
        <p:txBody>
          <a:bodyPr vert="horz" wrap="square" lIns="91440" tIns="45720" rIns="91440" bIns="45720" anchor="ctr"/>
          <a:p>
            <a:r>
              <a:rPr lang="zh-CN" altLang="en-US" dirty="0"/>
              <a:t>函数概述（续）</a:t>
            </a:r>
            <a:endParaRPr lang="zh-CN" altLang="en-US" dirty="0"/>
          </a:p>
        </p:txBody>
      </p:sp>
      <p:sp>
        <p:nvSpPr>
          <p:cNvPr id="149506" name="内容占位符 2"/>
          <p:cNvSpPr>
            <a:spLocks noGrp="1"/>
          </p:cNvSpPr>
          <p:nvPr>
            <p:ph idx="4294967295"/>
          </p:nvPr>
        </p:nvSpPr>
        <p:spPr>
          <a:xfrm>
            <a:off x="395288" y="1098550"/>
            <a:ext cx="8507412" cy="4727575"/>
          </a:xfrm>
          <a:ln/>
        </p:spPr>
        <p:txBody>
          <a:bodyPr vert="horz" wrap="square" lIns="91440" tIns="45720" rIns="91440" bIns="45720" anchor="t"/>
          <a:p>
            <a:pPr>
              <a:lnSpc>
                <a:spcPct val="120000"/>
              </a:lnSpc>
            </a:pPr>
            <a:r>
              <a:rPr lang="en-US" altLang="zh-CN" dirty="0"/>
              <a:t>ODBC</a:t>
            </a:r>
            <a:r>
              <a:rPr lang="zh-CN" altLang="en-US" dirty="0"/>
              <a:t>不同版本上的函数和函数使用是有差异的，读者必须注意使用的版本，目前最新的版本是</a:t>
            </a:r>
            <a:r>
              <a:rPr lang="en-US" altLang="zh-CN" dirty="0"/>
              <a:t>ODBC 3.8</a:t>
            </a:r>
            <a:endParaRPr lang="zh-CN" altLang="en-US" dirty="0"/>
          </a:p>
          <a:p>
            <a:pPr>
              <a:lnSpc>
                <a:spcPct val="120000"/>
              </a:lnSpc>
              <a:buNone/>
            </a:pPr>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标题 1"/>
          <p:cNvSpPr>
            <a:spLocks noGrp="1"/>
          </p:cNvSpPr>
          <p:nvPr>
            <p:ph type="title"/>
          </p:nvPr>
        </p:nvSpPr>
        <p:spPr>
          <a:ln/>
        </p:spPr>
        <p:txBody>
          <a:bodyPr vert="horz" wrap="square" lIns="91440" tIns="45720" rIns="91440" bIns="45720" anchor="ctr"/>
          <a:p>
            <a:r>
              <a:rPr lang="zh-CN" altLang="zh-CN" dirty="0"/>
              <a:t>2.  </a:t>
            </a:r>
            <a:r>
              <a:rPr lang="zh-CN" altLang="en-US" dirty="0"/>
              <a:t>句柄及其属性</a:t>
            </a:r>
            <a:endParaRPr lang="zh-CN" altLang="en-US" dirty="0"/>
          </a:p>
        </p:txBody>
      </p:sp>
      <p:sp>
        <p:nvSpPr>
          <p:cNvPr id="150530"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句柄是</a:t>
            </a:r>
            <a:r>
              <a:rPr lang="en-US" altLang="zh-CN" dirty="0"/>
              <a:t>32</a:t>
            </a:r>
            <a:r>
              <a:rPr lang="zh-CN" altLang="en-US" dirty="0"/>
              <a:t>位整数值，代表一个指针 </a:t>
            </a:r>
            <a:endParaRPr lang="zh-CN" altLang="en-US" dirty="0"/>
          </a:p>
          <a:p>
            <a:pPr>
              <a:lnSpc>
                <a:spcPct val="120000"/>
              </a:lnSpc>
            </a:pPr>
            <a:r>
              <a:rPr lang="en-US" altLang="zh-CN" dirty="0"/>
              <a:t>ODBC 3.0</a:t>
            </a:r>
            <a:r>
              <a:rPr lang="zh-CN" altLang="en-US" dirty="0"/>
              <a:t>中句柄分类</a:t>
            </a:r>
            <a:endParaRPr lang="zh-CN" altLang="en-US" dirty="0"/>
          </a:p>
          <a:p>
            <a:pPr lvl="1">
              <a:lnSpc>
                <a:spcPct val="120000"/>
              </a:lnSpc>
            </a:pPr>
            <a:r>
              <a:rPr lang="zh-CN" altLang="en-US" dirty="0"/>
              <a:t>环境句柄</a:t>
            </a:r>
            <a:endParaRPr lang="zh-CN" altLang="en-US" dirty="0"/>
          </a:p>
          <a:p>
            <a:pPr lvl="1">
              <a:lnSpc>
                <a:spcPct val="120000"/>
              </a:lnSpc>
            </a:pPr>
            <a:r>
              <a:rPr lang="zh-CN" altLang="en-US" dirty="0"/>
              <a:t>连接句柄</a:t>
            </a:r>
            <a:endParaRPr lang="zh-CN" altLang="en-US" dirty="0"/>
          </a:p>
          <a:p>
            <a:pPr lvl="1">
              <a:lnSpc>
                <a:spcPct val="120000"/>
              </a:lnSpc>
            </a:pPr>
            <a:r>
              <a:rPr lang="zh-CN" altLang="en-US" dirty="0"/>
              <a:t>语句句柄</a:t>
            </a:r>
            <a:endParaRPr lang="zh-CN" altLang="en-US" dirty="0"/>
          </a:p>
          <a:p>
            <a:pPr lvl="1">
              <a:lnSpc>
                <a:spcPct val="120000"/>
              </a:lnSpc>
            </a:pPr>
            <a:r>
              <a:rPr lang="zh-CN" altLang="en-US" dirty="0"/>
              <a:t>描述符句柄 </a:t>
            </a:r>
            <a:endParaRPr lang="zh-CN" altLang="en-US" dirty="0"/>
          </a:p>
          <a:p>
            <a:pPr>
              <a:lnSpc>
                <a:spcPct val="120000"/>
              </a:lnSpc>
              <a:buNone/>
            </a:pPr>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句柄及其属性（续）</a:t>
            </a:r>
            <a:endParaRPr lang="zh-CN" altLang="en-US" dirty="0"/>
          </a:p>
        </p:txBody>
      </p:sp>
      <p:sp>
        <p:nvSpPr>
          <p:cNvPr id="151554" name="内容占位符 2"/>
          <p:cNvSpPr>
            <a:spLocks noGrp="1"/>
          </p:cNvSpPr>
          <p:nvPr>
            <p:ph idx="4294967295"/>
          </p:nvPr>
        </p:nvSpPr>
        <p:spPr>
          <a:xfrm>
            <a:off x="395288" y="971550"/>
            <a:ext cx="8435975" cy="4854575"/>
          </a:xfrm>
          <a:ln/>
        </p:spPr>
        <p:txBody>
          <a:bodyPr vert="horz" wrap="square" lIns="91440" tIns="45720" rIns="91440" bIns="45720" anchor="t"/>
          <a:p>
            <a:pPr>
              <a:lnSpc>
                <a:spcPct val="120000"/>
              </a:lnSpc>
            </a:pPr>
            <a:r>
              <a:rPr lang="zh-CN" altLang="en-US" dirty="0"/>
              <a:t>应用程序句柄之间的关系</a:t>
            </a:r>
            <a:endParaRPr lang="zh-CN" altLang="en-US" dirty="0"/>
          </a:p>
          <a:p>
            <a:pPr lvl="1">
              <a:lnSpc>
                <a:spcPct val="120000"/>
              </a:lnSpc>
            </a:pPr>
            <a:r>
              <a:rPr lang="zh-CN" altLang="en-US" dirty="0"/>
              <a:t>每个</a:t>
            </a:r>
            <a:r>
              <a:rPr lang="en-US" altLang="zh-CN" dirty="0"/>
              <a:t>ODBC</a:t>
            </a:r>
            <a:r>
              <a:rPr lang="zh-CN" altLang="en-US" dirty="0"/>
              <a:t>应用程序需要建立一个</a:t>
            </a:r>
            <a:r>
              <a:rPr lang="en-US" altLang="zh-CN" dirty="0"/>
              <a:t>ODBC</a:t>
            </a:r>
            <a:r>
              <a:rPr lang="zh-CN" altLang="en-US" dirty="0"/>
              <a:t>环境，分配一个环境句柄，存取数据的全局性背景，如环境状态、当前环境状态诊断、当前在环境上分配的连接句柄等</a:t>
            </a:r>
            <a:endParaRPr lang="zh-CN" altLang="en-US" dirty="0"/>
          </a:p>
          <a:p>
            <a:pPr lvl="1">
              <a:lnSpc>
                <a:spcPct val="120000"/>
              </a:lnSpc>
            </a:pPr>
            <a:r>
              <a:rPr lang="zh-CN" altLang="en-US" dirty="0"/>
              <a:t>一个环境句柄可以建立多个连接句柄，每一个连接句柄实现与一个数据源之间的连接</a:t>
            </a:r>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句柄及其属性（续）</a:t>
            </a:r>
            <a:endParaRPr lang="zh-CN" altLang="en-US" dirty="0"/>
          </a:p>
        </p:txBody>
      </p:sp>
      <p:grpSp>
        <p:nvGrpSpPr>
          <p:cNvPr id="152578" name="组合 49"/>
          <p:cNvGrpSpPr/>
          <p:nvPr/>
        </p:nvGrpSpPr>
        <p:grpSpPr>
          <a:xfrm>
            <a:off x="1835150" y="1484313"/>
            <a:ext cx="5832475" cy="4032250"/>
            <a:chOff x="2411760" y="3429000"/>
            <a:chExt cx="5004376" cy="2952328"/>
          </a:xfrm>
        </p:grpSpPr>
        <p:sp>
          <p:nvSpPr>
            <p:cNvPr id="5" name="矩形 4"/>
            <p:cNvSpPr/>
            <p:nvPr/>
          </p:nvSpPr>
          <p:spPr bwMode="auto">
            <a:xfrm>
              <a:off x="3816091" y="3429000"/>
              <a:ext cx="2015916" cy="324291"/>
            </a:xfrm>
            <a:prstGeom prst="rect">
              <a:avLst/>
            </a:prstGeom>
            <a:no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ODBC</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应用程序</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bwMode="auto">
            <a:xfrm>
              <a:off x="4121203" y="4292614"/>
              <a:ext cx="1404330" cy="325453"/>
            </a:xfrm>
            <a:prstGeom prst="rect">
              <a:avLst/>
            </a:prstGeom>
            <a:no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环境句柄</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7" name="矩形 6"/>
            <p:cNvSpPr/>
            <p:nvPr/>
          </p:nvSpPr>
          <p:spPr bwMode="auto">
            <a:xfrm>
              <a:off x="4194757" y="5212020"/>
              <a:ext cx="1259947" cy="323129"/>
            </a:xfrm>
            <a:prstGeom prst="rect">
              <a:avLst/>
            </a:prstGeom>
            <a:no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连接句柄</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8" name="矩形 7"/>
            <p:cNvSpPr/>
            <p:nvPr/>
          </p:nvSpPr>
          <p:spPr bwMode="auto">
            <a:xfrm>
              <a:off x="3923697" y="6057036"/>
              <a:ext cx="1800704" cy="324292"/>
            </a:xfrm>
            <a:prstGeom prst="rect">
              <a:avLst/>
            </a:prstGeom>
            <a:no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语句句柄</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9" name="矩形 8"/>
            <p:cNvSpPr/>
            <p:nvPr/>
          </p:nvSpPr>
          <p:spPr bwMode="auto">
            <a:xfrm>
              <a:off x="2411760" y="6057036"/>
              <a:ext cx="1799342" cy="324292"/>
            </a:xfrm>
            <a:prstGeom prst="rect">
              <a:avLst/>
            </a:prstGeom>
            <a:no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数据源</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10" name="矩形 9"/>
            <p:cNvSpPr/>
            <p:nvPr/>
          </p:nvSpPr>
          <p:spPr bwMode="auto">
            <a:xfrm>
              <a:off x="5616795" y="6057036"/>
              <a:ext cx="1799341" cy="324292"/>
            </a:xfrm>
            <a:prstGeom prst="rect">
              <a:avLst/>
            </a:prstGeom>
            <a:noFill/>
            <a:ln w="9525" cap="flat" cmpd="sng" algn="ctr">
              <a:no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描述符句柄</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cxnSp>
          <p:nvCxnSpPr>
            <p:cNvPr id="12" name="直接箭头连接符 11"/>
            <p:cNvCxnSpPr>
              <a:stCxn id="5" idx="2"/>
              <a:endCxn id="6" idx="0"/>
            </p:cNvCxnSpPr>
            <p:nvPr/>
          </p:nvCxnSpPr>
          <p:spPr bwMode="auto">
            <a:xfrm flipH="1">
              <a:off x="4824049" y="3753291"/>
              <a:ext cx="0" cy="539323"/>
            </a:xfrm>
            <a:prstGeom prst="straightConnector1">
              <a:avLst/>
            </a:prstGeom>
            <a:ln w="25400">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6" idx="2"/>
              <a:endCxn id="7" idx="0"/>
            </p:cNvCxnSpPr>
            <p:nvPr/>
          </p:nvCxnSpPr>
          <p:spPr bwMode="auto">
            <a:xfrm>
              <a:off x="4824049" y="4618067"/>
              <a:ext cx="0" cy="593953"/>
            </a:xfrm>
            <a:prstGeom prst="straightConnector1">
              <a:avLst/>
            </a:prstGeom>
            <a:ln w="25400">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7" idx="2"/>
              <a:endCxn id="8" idx="0"/>
            </p:cNvCxnSpPr>
            <p:nvPr/>
          </p:nvCxnSpPr>
          <p:spPr bwMode="auto">
            <a:xfrm>
              <a:off x="4824049" y="5535149"/>
              <a:ext cx="0" cy="521888"/>
            </a:xfrm>
            <a:prstGeom prst="straightConnector1">
              <a:avLst/>
            </a:prstGeom>
            <a:ln w="25400">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7" idx="2"/>
              <a:endCxn id="9" idx="0"/>
            </p:cNvCxnSpPr>
            <p:nvPr/>
          </p:nvCxnSpPr>
          <p:spPr bwMode="auto">
            <a:xfrm flipH="1">
              <a:off x="3312112" y="5535149"/>
              <a:ext cx="898990" cy="521888"/>
            </a:xfrm>
            <a:prstGeom prst="straightConnector1">
              <a:avLst/>
            </a:prstGeom>
            <a:ln w="25400">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7" idx="2"/>
              <a:endCxn id="10" idx="0"/>
            </p:cNvCxnSpPr>
            <p:nvPr/>
          </p:nvCxnSpPr>
          <p:spPr bwMode="auto">
            <a:xfrm>
              <a:off x="5454704" y="5535149"/>
              <a:ext cx="1061081" cy="521888"/>
            </a:xfrm>
            <a:prstGeom prst="straightConnector1">
              <a:avLst/>
            </a:prstGeom>
            <a:ln w="25400">
              <a:headEnd type="triangle" w="med" len="med"/>
              <a:tailEnd type="triangle"/>
            </a:ln>
          </p:spPr>
          <p:style>
            <a:lnRef idx="1">
              <a:schemeClr val="dk1"/>
            </a:lnRef>
            <a:fillRef idx="0">
              <a:schemeClr val="dk1"/>
            </a:fillRef>
            <a:effectRef idx="0">
              <a:schemeClr val="dk1"/>
            </a:effectRef>
            <a:fontRef idx="minor">
              <a:schemeClr val="tx1"/>
            </a:fontRef>
          </p:style>
        </p:cxnSp>
        <p:sp>
          <p:nvSpPr>
            <p:cNvPr id="152590" name="矩形 36"/>
            <p:cNvSpPr/>
            <p:nvPr/>
          </p:nvSpPr>
          <p:spPr>
            <a:xfrm>
              <a:off x="4499832" y="3726024"/>
              <a:ext cx="360000" cy="279040"/>
            </a:xfrm>
            <a:prstGeom prst="rect">
              <a:avLst/>
            </a:prstGeom>
            <a:noFill/>
            <a:ln w="9525">
              <a:noFill/>
            </a:ln>
          </p:spPr>
          <p:txBody>
            <a:bodyPr anchor="t"/>
            <a:p>
              <a:r>
                <a:rPr lang="en-US" altLang="zh-CN" sz="2000" b="1" dirty="0">
                  <a:latin typeface="Arial" panose="020B0604020202020204" pitchFamily="34" charset="0"/>
                  <a:ea typeface="宋体" panose="02010600030101010101" pitchFamily="2" charset="-122"/>
                </a:rPr>
                <a:t>1</a:t>
              </a:r>
              <a:endParaRPr lang="zh-CN" altLang="en-US" sz="2000" b="1" dirty="0">
                <a:latin typeface="Arial" panose="020B0604020202020204" pitchFamily="34" charset="0"/>
                <a:ea typeface="宋体" panose="02010600030101010101" pitchFamily="2" charset="-122"/>
              </a:endParaRPr>
            </a:p>
          </p:txBody>
        </p:sp>
        <p:sp>
          <p:nvSpPr>
            <p:cNvPr id="152591" name="矩形 37"/>
            <p:cNvSpPr/>
            <p:nvPr/>
          </p:nvSpPr>
          <p:spPr>
            <a:xfrm>
              <a:off x="4499832" y="4005064"/>
              <a:ext cx="360000" cy="279040"/>
            </a:xfrm>
            <a:prstGeom prst="rect">
              <a:avLst/>
            </a:prstGeom>
            <a:noFill/>
            <a:ln w="9525">
              <a:noFill/>
            </a:ln>
          </p:spPr>
          <p:txBody>
            <a:bodyPr anchor="t"/>
            <a:p>
              <a:r>
                <a:rPr lang="en-US" altLang="zh-CN" sz="2000" b="1" dirty="0">
                  <a:latin typeface="Arial" panose="020B0604020202020204" pitchFamily="34" charset="0"/>
                  <a:ea typeface="宋体" panose="02010600030101010101" pitchFamily="2" charset="-122"/>
                </a:rPr>
                <a:t>1</a:t>
              </a:r>
              <a:endParaRPr lang="zh-CN" altLang="en-US" sz="2000" b="1" dirty="0">
                <a:latin typeface="Arial" panose="020B0604020202020204" pitchFamily="34" charset="0"/>
                <a:ea typeface="宋体" panose="02010600030101010101" pitchFamily="2" charset="-122"/>
              </a:endParaRPr>
            </a:p>
          </p:txBody>
        </p:sp>
        <p:sp>
          <p:nvSpPr>
            <p:cNvPr id="152592" name="矩形 41"/>
            <p:cNvSpPr/>
            <p:nvPr/>
          </p:nvSpPr>
          <p:spPr>
            <a:xfrm>
              <a:off x="4499792" y="4581128"/>
              <a:ext cx="360000" cy="279040"/>
            </a:xfrm>
            <a:prstGeom prst="rect">
              <a:avLst/>
            </a:prstGeom>
            <a:noFill/>
            <a:ln w="9525">
              <a:noFill/>
            </a:ln>
          </p:spPr>
          <p:txBody>
            <a:bodyPr anchor="t"/>
            <a:p>
              <a:r>
                <a:rPr lang="en-US" altLang="zh-CN" sz="2000" b="1" dirty="0">
                  <a:latin typeface="Arial" panose="020B0604020202020204" pitchFamily="34" charset="0"/>
                  <a:ea typeface="宋体" panose="02010600030101010101" pitchFamily="2" charset="-122"/>
                </a:rPr>
                <a:t>1</a:t>
              </a:r>
              <a:endParaRPr lang="zh-CN" altLang="en-US" sz="2000" b="1" dirty="0">
                <a:latin typeface="Arial" panose="020B0604020202020204" pitchFamily="34" charset="0"/>
                <a:ea typeface="宋体" panose="02010600030101010101" pitchFamily="2" charset="-122"/>
              </a:endParaRPr>
            </a:p>
          </p:txBody>
        </p:sp>
        <p:sp>
          <p:nvSpPr>
            <p:cNvPr id="152593" name="矩形 42"/>
            <p:cNvSpPr/>
            <p:nvPr/>
          </p:nvSpPr>
          <p:spPr>
            <a:xfrm>
              <a:off x="4499792" y="4878152"/>
              <a:ext cx="360000" cy="279040"/>
            </a:xfrm>
            <a:prstGeom prst="rect">
              <a:avLst/>
            </a:prstGeom>
            <a:noFill/>
            <a:ln w="9525">
              <a:noFill/>
            </a:ln>
          </p:spPr>
          <p:txBody>
            <a:bodyPr anchor="t"/>
            <a:p>
              <a:r>
                <a:rPr lang="en-US" altLang="zh-CN" sz="2000" b="1" i="1" dirty="0">
                  <a:latin typeface="Arial" panose="020B0604020202020204" pitchFamily="34" charset="0"/>
                  <a:ea typeface="宋体" panose="02010600030101010101" pitchFamily="2" charset="-122"/>
                </a:rPr>
                <a:t>n</a:t>
              </a:r>
              <a:endParaRPr lang="zh-CN" altLang="en-US" sz="2000" b="1" i="1" dirty="0">
                <a:latin typeface="Arial" panose="020B0604020202020204" pitchFamily="34" charset="0"/>
                <a:ea typeface="宋体" panose="02010600030101010101" pitchFamily="2" charset="-122"/>
              </a:endParaRPr>
            </a:p>
          </p:txBody>
        </p:sp>
        <p:sp>
          <p:nvSpPr>
            <p:cNvPr id="152594" name="矩形 43"/>
            <p:cNvSpPr/>
            <p:nvPr/>
          </p:nvSpPr>
          <p:spPr>
            <a:xfrm>
              <a:off x="4787864" y="5445224"/>
              <a:ext cx="360000" cy="279040"/>
            </a:xfrm>
            <a:prstGeom prst="rect">
              <a:avLst/>
            </a:prstGeom>
            <a:noFill/>
            <a:ln w="9525">
              <a:noFill/>
            </a:ln>
          </p:spPr>
          <p:txBody>
            <a:bodyPr anchor="t"/>
            <a:p>
              <a:r>
                <a:rPr lang="en-US" altLang="zh-CN" sz="2000" b="1" dirty="0">
                  <a:latin typeface="Arial" panose="020B0604020202020204" pitchFamily="34" charset="0"/>
                  <a:ea typeface="宋体" panose="02010600030101010101" pitchFamily="2" charset="-122"/>
                </a:rPr>
                <a:t>1</a:t>
              </a:r>
              <a:endParaRPr lang="zh-CN" altLang="en-US" sz="2000" b="1" dirty="0">
                <a:latin typeface="Arial" panose="020B0604020202020204" pitchFamily="34" charset="0"/>
                <a:ea typeface="宋体" panose="02010600030101010101" pitchFamily="2" charset="-122"/>
              </a:endParaRPr>
            </a:p>
          </p:txBody>
        </p:sp>
        <p:sp>
          <p:nvSpPr>
            <p:cNvPr id="152595" name="矩形 44"/>
            <p:cNvSpPr/>
            <p:nvPr/>
          </p:nvSpPr>
          <p:spPr>
            <a:xfrm>
              <a:off x="4787824" y="5742248"/>
              <a:ext cx="360000" cy="279040"/>
            </a:xfrm>
            <a:prstGeom prst="rect">
              <a:avLst/>
            </a:prstGeom>
            <a:noFill/>
            <a:ln w="9525">
              <a:noFill/>
            </a:ln>
          </p:spPr>
          <p:txBody>
            <a:bodyPr anchor="t"/>
            <a:p>
              <a:r>
                <a:rPr lang="en-US" altLang="zh-CN" sz="2000" b="1" i="1" dirty="0">
                  <a:latin typeface="Arial" panose="020B0604020202020204" pitchFamily="34" charset="0"/>
                  <a:ea typeface="宋体" panose="02010600030101010101" pitchFamily="2" charset="-122"/>
                </a:rPr>
                <a:t>n</a:t>
              </a:r>
              <a:endParaRPr lang="zh-CN" altLang="en-US" sz="2000" b="1" i="1" dirty="0">
                <a:latin typeface="Arial" panose="020B0604020202020204" pitchFamily="34" charset="0"/>
                <a:ea typeface="宋体" panose="02010600030101010101" pitchFamily="2" charset="-122"/>
              </a:endParaRPr>
            </a:p>
          </p:txBody>
        </p:sp>
        <p:sp>
          <p:nvSpPr>
            <p:cNvPr id="152596" name="矩形 45"/>
            <p:cNvSpPr/>
            <p:nvPr/>
          </p:nvSpPr>
          <p:spPr>
            <a:xfrm>
              <a:off x="4139792" y="5445224"/>
              <a:ext cx="360000" cy="279040"/>
            </a:xfrm>
            <a:prstGeom prst="rect">
              <a:avLst/>
            </a:prstGeom>
            <a:noFill/>
            <a:ln w="9525">
              <a:noFill/>
            </a:ln>
          </p:spPr>
          <p:txBody>
            <a:bodyPr anchor="t"/>
            <a:p>
              <a:r>
                <a:rPr lang="en-US" altLang="zh-CN" sz="2000" b="1" dirty="0">
                  <a:latin typeface="Arial" panose="020B0604020202020204" pitchFamily="34" charset="0"/>
                  <a:ea typeface="宋体" panose="02010600030101010101" pitchFamily="2" charset="-122"/>
                </a:rPr>
                <a:t>1</a:t>
              </a:r>
              <a:endParaRPr lang="zh-CN" altLang="en-US" sz="2000" b="1" dirty="0">
                <a:latin typeface="Arial" panose="020B0604020202020204" pitchFamily="34" charset="0"/>
                <a:ea typeface="宋体" panose="02010600030101010101" pitchFamily="2" charset="-122"/>
              </a:endParaRPr>
            </a:p>
          </p:txBody>
        </p:sp>
        <p:sp>
          <p:nvSpPr>
            <p:cNvPr id="152597" name="矩形 46"/>
            <p:cNvSpPr/>
            <p:nvPr/>
          </p:nvSpPr>
          <p:spPr>
            <a:xfrm>
              <a:off x="3420015" y="5885873"/>
              <a:ext cx="360000" cy="279040"/>
            </a:xfrm>
            <a:prstGeom prst="rect">
              <a:avLst/>
            </a:prstGeom>
            <a:noFill/>
            <a:ln w="9525">
              <a:noFill/>
            </a:ln>
          </p:spPr>
          <p:txBody>
            <a:bodyPr anchor="t"/>
            <a:p>
              <a:r>
                <a:rPr lang="en-US" altLang="zh-CN" sz="2000" b="1" dirty="0">
                  <a:latin typeface="Arial" panose="020B0604020202020204" pitchFamily="34" charset="0"/>
                  <a:ea typeface="宋体" panose="02010600030101010101" pitchFamily="2" charset="-122"/>
                </a:rPr>
                <a:t>1</a:t>
              </a:r>
              <a:endParaRPr lang="zh-CN" altLang="en-US" sz="2000" b="1" dirty="0">
                <a:latin typeface="Arial" panose="020B0604020202020204" pitchFamily="34" charset="0"/>
                <a:ea typeface="宋体" panose="02010600030101010101" pitchFamily="2" charset="-122"/>
              </a:endParaRPr>
            </a:p>
          </p:txBody>
        </p:sp>
        <p:sp>
          <p:nvSpPr>
            <p:cNvPr id="152598" name="矩形 47"/>
            <p:cNvSpPr/>
            <p:nvPr/>
          </p:nvSpPr>
          <p:spPr>
            <a:xfrm>
              <a:off x="5579912" y="5373216"/>
              <a:ext cx="360000" cy="279040"/>
            </a:xfrm>
            <a:prstGeom prst="rect">
              <a:avLst/>
            </a:prstGeom>
            <a:noFill/>
            <a:ln w="9525">
              <a:noFill/>
            </a:ln>
          </p:spPr>
          <p:txBody>
            <a:bodyPr anchor="t"/>
            <a:p>
              <a:r>
                <a:rPr lang="en-US" altLang="zh-CN" sz="2000" b="1" dirty="0">
                  <a:latin typeface="Arial" panose="020B0604020202020204" pitchFamily="34" charset="0"/>
                  <a:ea typeface="宋体" panose="02010600030101010101" pitchFamily="2" charset="-122"/>
                </a:rPr>
                <a:t>1</a:t>
              </a:r>
              <a:endParaRPr lang="zh-CN" altLang="en-US" sz="2000" b="1" dirty="0">
                <a:latin typeface="Arial" panose="020B0604020202020204" pitchFamily="34" charset="0"/>
                <a:ea typeface="宋体" panose="02010600030101010101" pitchFamily="2" charset="-122"/>
              </a:endParaRPr>
            </a:p>
          </p:txBody>
        </p:sp>
        <p:sp>
          <p:nvSpPr>
            <p:cNvPr id="152599" name="矩形 48"/>
            <p:cNvSpPr/>
            <p:nvPr/>
          </p:nvSpPr>
          <p:spPr>
            <a:xfrm>
              <a:off x="6516136" y="5791776"/>
              <a:ext cx="360000" cy="279040"/>
            </a:xfrm>
            <a:prstGeom prst="rect">
              <a:avLst/>
            </a:prstGeom>
            <a:noFill/>
            <a:ln w="9525">
              <a:noFill/>
            </a:ln>
          </p:spPr>
          <p:txBody>
            <a:bodyPr anchor="t"/>
            <a:p>
              <a:r>
                <a:rPr lang="en-US" altLang="zh-CN" sz="2000" b="1" i="1" dirty="0">
                  <a:latin typeface="Arial" panose="020B0604020202020204" pitchFamily="34" charset="0"/>
                  <a:ea typeface="宋体" panose="02010600030101010101" pitchFamily="2" charset="-122"/>
                </a:rPr>
                <a:t>n</a:t>
              </a:r>
              <a:endParaRPr lang="zh-CN" altLang="en-US" sz="2000" b="1" i="1" dirty="0">
                <a:latin typeface="Arial" panose="020B0604020202020204" pitchFamily="34" charset="0"/>
                <a:ea typeface="宋体" panose="02010600030101010101" pitchFamily="2" charset="-122"/>
              </a:endParaRPr>
            </a:p>
          </p:txBody>
        </p:sp>
      </p:grpSp>
      <p:sp>
        <p:nvSpPr>
          <p:cNvPr id="152600" name="TextBox 25"/>
          <p:cNvSpPr txBox="1"/>
          <p:nvPr/>
        </p:nvSpPr>
        <p:spPr>
          <a:xfrm>
            <a:off x="3009900" y="5876925"/>
            <a:ext cx="3422650" cy="369888"/>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8.4  </a:t>
            </a:r>
            <a:r>
              <a:rPr lang="zh-CN" altLang="en-US" b="1" dirty="0">
                <a:latin typeface="Arial" panose="020B0604020202020204" pitchFamily="34" charset="0"/>
                <a:ea typeface="宋体" panose="02010600030101010101" pitchFamily="2" charset="-122"/>
              </a:rPr>
              <a:t>应用程序句柄之间的关系</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句柄及其属性（续）</a:t>
            </a:r>
            <a:endParaRPr lang="zh-CN" altLang="en-US" dirty="0"/>
          </a:p>
        </p:txBody>
      </p:sp>
      <p:sp>
        <p:nvSpPr>
          <p:cNvPr id="153602" name="内容占位符 2"/>
          <p:cNvSpPr>
            <a:spLocks noGrp="1"/>
          </p:cNvSpPr>
          <p:nvPr>
            <p:ph idx="4294967295"/>
          </p:nvPr>
        </p:nvSpPr>
        <p:spPr>
          <a:xfrm>
            <a:off x="395288" y="1098550"/>
            <a:ext cx="8229600" cy="4660900"/>
          </a:xfrm>
          <a:ln/>
        </p:spPr>
        <p:txBody>
          <a:bodyPr vert="horz" wrap="square" lIns="91440" tIns="45720" rIns="91440" bIns="45720" anchor="t"/>
          <a:p>
            <a:pPr marL="0" indent="0">
              <a:lnSpc>
                <a:spcPct val="120000"/>
              </a:lnSpc>
            </a:pPr>
            <a:r>
              <a:rPr lang="zh-CN" altLang="en-US" dirty="0"/>
              <a:t>应用程序句柄之间的关系（续）</a:t>
            </a:r>
            <a:endParaRPr lang="zh-CN" altLang="en-US" dirty="0"/>
          </a:p>
          <a:p>
            <a:pPr lvl="1">
              <a:lnSpc>
                <a:spcPct val="120000"/>
              </a:lnSpc>
            </a:pPr>
            <a:r>
              <a:rPr lang="zh-CN" altLang="en-US" dirty="0"/>
              <a:t>在一个连接中可以建立多个语句句柄，它不只是一个</a:t>
            </a:r>
            <a:r>
              <a:rPr lang="en-US" altLang="zh-CN" dirty="0"/>
              <a:t>SQL</a:t>
            </a:r>
            <a:r>
              <a:rPr lang="zh-CN" altLang="en-US" dirty="0"/>
              <a:t>语句，还包括</a:t>
            </a:r>
            <a:r>
              <a:rPr lang="en-US" altLang="zh-CN" dirty="0"/>
              <a:t>SQL</a:t>
            </a:r>
            <a:r>
              <a:rPr lang="zh-CN" altLang="en-US" dirty="0"/>
              <a:t>语句产生的结果集以及相关的信息等</a:t>
            </a:r>
            <a:endParaRPr lang="zh-CN" altLang="en-US" dirty="0"/>
          </a:p>
          <a:p>
            <a:pPr lvl="1">
              <a:lnSpc>
                <a:spcPct val="120000"/>
              </a:lnSpc>
            </a:pPr>
            <a:r>
              <a:rPr lang="zh-CN" altLang="en-US" dirty="0"/>
              <a:t>在</a:t>
            </a:r>
            <a:r>
              <a:rPr lang="en-US" altLang="zh-CN" dirty="0"/>
              <a:t>ODBC 3.0</a:t>
            </a:r>
            <a:r>
              <a:rPr lang="zh-CN" altLang="en-US" dirty="0"/>
              <a:t>中又提出了描述符句柄的概念，它是描述</a:t>
            </a:r>
            <a:r>
              <a:rPr lang="en-US" altLang="zh-CN" dirty="0"/>
              <a:t>SQL</a:t>
            </a:r>
            <a:r>
              <a:rPr lang="zh-CN" altLang="en-US" dirty="0"/>
              <a:t>语句的参数、结果集列的元数据集合</a:t>
            </a:r>
            <a:endParaRPr lang="zh-CN" altLang="en-US" dirty="0"/>
          </a:p>
          <a:p>
            <a:pPr marL="0" indent="0">
              <a:lnSpc>
                <a:spcPct val="120000"/>
              </a:lnSpc>
            </a:pPr>
            <a:endParaRPr lang="zh-CN" altLang="en-US" dirty="0"/>
          </a:p>
          <a:p>
            <a:pPr marL="0" indent="0">
              <a:lnSpc>
                <a:spcPct val="120000"/>
              </a:lnSpc>
            </a:pPr>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标题 1"/>
          <p:cNvSpPr>
            <a:spLocks noGrp="1"/>
          </p:cNvSpPr>
          <p:nvPr>
            <p:ph type="title"/>
          </p:nvPr>
        </p:nvSpPr>
        <p:spPr>
          <a:ln/>
        </p:spPr>
        <p:txBody>
          <a:bodyPr vert="horz" wrap="square" lIns="91440" tIns="45720" rIns="91440" bIns="45720" anchor="ctr"/>
          <a:p>
            <a:r>
              <a:rPr lang="zh-CN" altLang="zh-CN" dirty="0"/>
              <a:t>3.  </a:t>
            </a:r>
            <a:r>
              <a:rPr lang="zh-CN" altLang="en-US" dirty="0"/>
              <a:t>数据类型 </a:t>
            </a:r>
            <a:endParaRPr lang="zh-CN" altLang="en-US" dirty="0"/>
          </a:p>
        </p:txBody>
      </p:sp>
      <p:sp>
        <p:nvSpPr>
          <p:cNvPr id="154626"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en-US" altLang="zh-CN" dirty="0"/>
              <a:t>ODBC</a:t>
            </a:r>
            <a:r>
              <a:rPr lang="zh-CN" altLang="en-US" dirty="0"/>
              <a:t>数据类型</a:t>
            </a:r>
            <a:endParaRPr lang="zh-CN" altLang="en-US" dirty="0"/>
          </a:p>
          <a:p>
            <a:pPr lvl="1">
              <a:lnSpc>
                <a:spcPct val="120000"/>
              </a:lnSpc>
            </a:pPr>
            <a:r>
              <a:rPr lang="en-US" altLang="zh-CN" dirty="0"/>
              <a:t>SQL</a:t>
            </a:r>
            <a:r>
              <a:rPr lang="zh-CN" altLang="en-US" dirty="0"/>
              <a:t>数据类型：用于数据源 </a:t>
            </a:r>
            <a:endParaRPr lang="zh-CN" altLang="en-US" dirty="0"/>
          </a:p>
          <a:p>
            <a:pPr lvl="1">
              <a:lnSpc>
                <a:spcPct val="120000"/>
              </a:lnSpc>
            </a:pPr>
            <a:r>
              <a:rPr lang="en-US" altLang="zh-CN" dirty="0"/>
              <a:t>C</a:t>
            </a:r>
            <a:r>
              <a:rPr lang="zh-CN" altLang="en-US" dirty="0"/>
              <a:t>数据类型 ：用于应用程序的</a:t>
            </a:r>
            <a:r>
              <a:rPr lang="en-US" altLang="zh-CN" dirty="0"/>
              <a:t>C</a:t>
            </a:r>
            <a:r>
              <a:rPr lang="zh-CN" altLang="en-US" dirty="0"/>
              <a:t>代码 </a:t>
            </a:r>
            <a:endParaRPr lang="zh-CN" altLang="en-US" dirty="0"/>
          </a:p>
          <a:p>
            <a:pPr lvl="1">
              <a:lnSpc>
                <a:spcPct val="120000"/>
              </a:lnSpc>
            </a:pPr>
            <a:endParaRPr lang="zh-CN" altLang="en-US" dirty="0"/>
          </a:p>
          <a:p>
            <a:pPr>
              <a:lnSpc>
                <a:spcPct val="120000"/>
              </a:lnSpc>
            </a:pPr>
            <a:r>
              <a:rPr lang="zh-CN" altLang="en-US" dirty="0"/>
              <a:t>应用程序可以通过</a:t>
            </a:r>
            <a:r>
              <a:rPr lang="en-US" altLang="zh-CN" dirty="0"/>
              <a:t>SQLGetTypeInfo</a:t>
            </a:r>
            <a:r>
              <a:rPr lang="zh-CN" altLang="en-US" dirty="0"/>
              <a:t>来获取不同的驱动程序对于数据类型的支持情况 </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标题 1"/>
          <p:cNvSpPr>
            <a:spLocks noGrp="1"/>
          </p:cNvSpPr>
          <p:nvPr>
            <p:ph type="title"/>
          </p:nvPr>
        </p:nvSpPr>
        <p:spPr>
          <a:ln/>
        </p:spPr>
        <p:txBody>
          <a:bodyPr vert="horz" wrap="square" lIns="91440" tIns="45720" rIns="91440" bIns="45720" anchor="ctr"/>
          <a:p>
            <a:r>
              <a:rPr lang="zh-CN" altLang="en-US" dirty="0"/>
              <a:t> 数据类型（续）</a:t>
            </a:r>
            <a:endParaRPr lang="zh-CN" altLang="en-US" dirty="0"/>
          </a:p>
        </p:txBody>
      </p:sp>
      <p:sp>
        <p:nvSpPr>
          <p:cNvPr id="155650" name="内容占位符 2"/>
          <p:cNvSpPr>
            <a:spLocks noGrp="1"/>
          </p:cNvSpPr>
          <p:nvPr>
            <p:ph idx="4294967295"/>
          </p:nvPr>
        </p:nvSpPr>
        <p:spPr>
          <a:xfrm>
            <a:off x="395288" y="1095375"/>
            <a:ext cx="8497887" cy="4854575"/>
          </a:xfrm>
          <a:ln/>
        </p:spPr>
        <p:txBody>
          <a:bodyPr vert="horz" wrap="square" lIns="91440" tIns="45720" rIns="91440" bIns="45720" anchor="t"/>
          <a:p>
            <a:r>
              <a:rPr lang="en-US" altLang="zh-CN" dirty="0"/>
              <a:t>SQL</a:t>
            </a:r>
            <a:r>
              <a:rPr lang="zh-CN" altLang="en-US" dirty="0">
                <a:latin typeface="Times New Roman" panose="02020603050405020304" pitchFamily="18" charset="0"/>
              </a:rPr>
              <a:t>数据类型和</a:t>
            </a:r>
            <a:r>
              <a:rPr lang="en-US" altLang="zh-CN" dirty="0"/>
              <a:t>C</a:t>
            </a:r>
            <a:r>
              <a:rPr lang="zh-CN" altLang="en-US" dirty="0">
                <a:latin typeface="Times New Roman" panose="02020603050405020304" pitchFamily="18" charset="0"/>
              </a:rPr>
              <a:t>数据类型之间的转换规则</a:t>
            </a:r>
            <a:endParaRPr lang="zh-CN" altLang="en-US" dirty="0"/>
          </a:p>
        </p:txBody>
      </p:sp>
      <p:graphicFrame>
        <p:nvGraphicFramePr>
          <p:cNvPr id="109572" name="Group 4"/>
          <p:cNvGraphicFramePr>
            <a:graphicFrameLocks noGrp="1"/>
          </p:cNvGraphicFramePr>
          <p:nvPr/>
        </p:nvGraphicFramePr>
        <p:xfrm>
          <a:off x="144463" y="2205038"/>
          <a:ext cx="8748713" cy="2160588"/>
        </p:xfrm>
        <a:graphic>
          <a:graphicData uri="http://schemas.openxmlformats.org/drawingml/2006/table">
            <a:tbl>
              <a:tblPr/>
              <a:tblGrid>
                <a:gridCol w="1925681"/>
                <a:gridCol w="3354144"/>
                <a:gridCol w="3468887"/>
              </a:tblGrid>
              <a:tr h="549682">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mn-lt"/>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SQL</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数据类型</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C</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数据类型</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682">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SQL</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数据类型</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endParaRPr>
                    </a:p>
                  </a:txBody>
                  <a:tcPr marT="216035"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数据源之间转换</a:t>
                      </a:r>
                      <a:endParaRPr kumimoji="0" lang="zh-CN" sz="2400" b="1" i="0" u="none" strike="noStrike" cap="none" normalizeH="0" baseline="0" dirty="0" smtClean="0">
                        <a:ln>
                          <a:noFill/>
                        </a:ln>
                        <a:solidFill>
                          <a:schemeClr val="tx1"/>
                        </a:solidFill>
                        <a:effectLst/>
                        <a:latin typeface="+mn-lt"/>
                        <a:ea typeface="宋体" panose="02010600030101010101" pitchFamily="2" charset="-122"/>
                      </a:endParaRPr>
                    </a:p>
                  </a:txBody>
                  <a:tcPr marT="216035"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应用程序变量传送到语句</a:t>
                      </a:r>
                      <a:endPar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参数（</a:t>
                      </a:r>
                      <a:r>
                        <a:rPr kumimoji="0" lang="en-US" sz="2000" b="1" i="0" u="none" strike="noStrike" cap="none" normalizeH="0" baseline="0" dirty="0" err="1" smtClean="0">
                          <a:ln>
                            <a:noFill/>
                          </a:ln>
                          <a:solidFill>
                            <a:schemeClr val="tx1"/>
                          </a:solidFill>
                          <a:effectLst/>
                          <a:latin typeface="+mn-lt"/>
                          <a:ea typeface="宋体" panose="02010600030101010101" pitchFamily="2" charset="-122"/>
                          <a:sym typeface="Times New Roman" panose="02020603050405020304" pitchFamily="18" charset="0"/>
                        </a:rPr>
                        <a:t>SQLBindparameter</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endParaRPr>
                    </a:p>
                  </a:txBody>
                  <a:tcPr marT="72012"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522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C</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数据类型</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endParaRPr>
                    </a:p>
                  </a:txBody>
                  <a:tcPr marT="288046"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从结果集列中返回到应用</a:t>
                      </a:r>
                      <a:endPar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程序变量（</a:t>
                      </a:r>
                      <a:r>
                        <a:rPr kumimoji="0" lang="en-US" sz="2000" b="1" i="0" u="none" strike="noStrike" cap="none" normalizeH="0" baseline="0" dirty="0" err="1" smtClean="0">
                          <a:ln>
                            <a:noFill/>
                          </a:ln>
                          <a:solidFill>
                            <a:schemeClr val="tx1"/>
                          </a:solidFill>
                          <a:effectLst/>
                          <a:latin typeface="+mn-lt"/>
                          <a:ea typeface="宋体" panose="02010600030101010101" pitchFamily="2" charset="-122"/>
                          <a:sym typeface="Times New Roman" panose="02020603050405020304" pitchFamily="18" charset="0"/>
                        </a:rPr>
                        <a:t>SQLBindcol</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endParaRPr>
                    </a:p>
                  </a:txBody>
                  <a:tcPr marT="144023"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应用程序变量之间转换</a:t>
                      </a:r>
                      <a:endParaRPr kumimoji="0" lang="zh-CN" sz="2400" b="1" i="0" u="none" strike="noStrike" cap="none" normalizeH="0" baseline="0" dirty="0" smtClean="0">
                        <a:ln>
                          <a:noFill/>
                        </a:ln>
                        <a:solidFill>
                          <a:schemeClr val="tx1"/>
                        </a:solidFill>
                        <a:effectLst/>
                        <a:latin typeface="+mn-lt"/>
                        <a:ea typeface="宋体" panose="02010600030101010101" pitchFamily="2" charset="-122"/>
                      </a:endParaRPr>
                    </a:p>
                  </a:txBody>
                  <a:tcPr marT="252040"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标题 3"/>
          <p:cNvSpPr>
            <a:spLocks noGrp="1"/>
          </p:cNvSpPr>
          <p:nvPr>
            <p:ph type="title"/>
          </p:nvPr>
        </p:nvSpPr>
        <p:spPr>
          <a:ln/>
        </p:spPr>
        <p:txBody>
          <a:bodyPr vert="horz" wrap="square" lIns="91440" tIns="45720" rIns="91440" bIns="45720" anchor="ctr"/>
          <a:p>
            <a:r>
              <a:rPr lang="en-US" altLang="zh-CN" dirty="0"/>
              <a:t>8.4 ODBC</a:t>
            </a:r>
            <a:r>
              <a:rPr lang="zh-CN" altLang="en-US" dirty="0"/>
              <a:t>编程</a:t>
            </a:r>
            <a:endParaRPr lang="zh-CN" altLang="en-US" dirty="0">
              <a:sym typeface="微软雅黑" panose="020B0503020204020204" pitchFamily="34" charset="-122"/>
            </a:endParaRPr>
          </a:p>
        </p:txBody>
      </p:sp>
      <p:sp>
        <p:nvSpPr>
          <p:cNvPr id="156674" name="文本占位符 4"/>
          <p:cNvSpPr>
            <a:spLocks noGrp="1"/>
          </p:cNvSpPr>
          <p:nvPr>
            <p:ph idx="4294967295"/>
          </p:nvPr>
        </p:nvSpPr>
        <p:spPr>
          <a:xfrm>
            <a:off x="720725" y="971550"/>
            <a:ext cx="8229600" cy="4787900"/>
          </a:xfrm>
          <a:ln/>
        </p:spPr>
        <p:txBody>
          <a:bodyPr vert="horz" wrap="square" lIns="91440" tIns="45720" rIns="91440" bIns="45720" anchor="t"/>
          <a:p>
            <a:pPr marL="0" indent="0">
              <a:lnSpc>
                <a:spcPct val="150000"/>
              </a:lnSpc>
              <a:buNone/>
            </a:pPr>
            <a:r>
              <a:rPr lang="en-US" altLang="zh-CN" dirty="0"/>
              <a:t>8.4.1  ODBC</a:t>
            </a:r>
            <a:r>
              <a:rPr lang="zh-CN" altLang="en-US" dirty="0"/>
              <a:t>概述</a:t>
            </a:r>
            <a:endParaRPr lang="zh-CN" altLang="en-US" dirty="0"/>
          </a:p>
          <a:p>
            <a:pPr marL="0" indent="0">
              <a:lnSpc>
                <a:spcPct val="150000"/>
              </a:lnSpc>
              <a:buNone/>
            </a:pPr>
            <a:r>
              <a:rPr lang="en-US" altLang="zh-CN" dirty="0"/>
              <a:t>8.4.2  ODBC</a:t>
            </a:r>
            <a:r>
              <a:rPr lang="zh-CN" altLang="en-US" dirty="0"/>
              <a:t>工作原理概述 </a:t>
            </a:r>
            <a:endParaRPr lang="zh-CN" altLang="en-US" dirty="0"/>
          </a:p>
          <a:p>
            <a:pPr marL="0" indent="0">
              <a:lnSpc>
                <a:spcPct val="150000"/>
              </a:lnSpc>
              <a:buNone/>
            </a:pPr>
            <a:r>
              <a:rPr lang="en-US" altLang="zh-CN" dirty="0"/>
              <a:t>8.4.3  ODBC API </a:t>
            </a:r>
            <a:r>
              <a:rPr lang="zh-CN" altLang="en-US" dirty="0"/>
              <a:t>基础 </a:t>
            </a:r>
            <a:endParaRPr lang="zh-CN" altLang="en-US" dirty="0"/>
          </a:p>
          <a:p>
            <a:pPr marL="0" indent="0">
              <a:lnSpc>
                <a:spcPct val="150000"/>
              </a:lnSpc>
              <a:buNone/>
            </a:pPr>
            <a:r>
              <a:rPr lang="en-US" altLang="zh-CN" dirty="0">
                <a:solidFill>
                  <a:srgbClr val="00B050"/>
                </a:solidFill>
              </a:rPr>
              <a:t>8.4.4  ODBC</a:t>
            </a:r>
            <a:r>
              <a:rPr lang="zh-CN" altLang="en-US" dirty="0">
                <a:solidFill>
                  <a:srgbClr val="00B050"/>
                </a:solidFill>
              </a:rPr>
              <a:t>的工作流程</a:t>
            </a:r>
            <a:endParaRPr lang="zh-CN" altLang="en-US" dirty="0">
              <a:solidFill>
                <a:srgbClr val="00B050"/>
              </a:solidFill>
            </a:endParaRPr>
          </a:p>
          <a:p>
            <a:pPr marL="0" indent="0">
              <a:buNone/>
            </a:pP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ln/>
        </p:spPr>
        <p:txBody>
          <a:bodyPr vert="horz" wrap="square" lIns="91440" tIns="45720" rIns="91440" bIns="45720" anchor="ctr"/>
          <a:p>
            <a:r>
              <a:rPr lang="zh-CN" altLang="en-US" dirty="0"/>
              <a:t>主变量（续） </a:t>
            </a:r>
            <a:endParaRPr lang="zh-CN" altLang="en-US" dirty="0"/>
          </a:p>
        </p:txBody>
      </p:sp>
      <p:sp>
        <p:nvSpPr>
          <p:cNvPr id="17410" name="内容占位符 2"/>
          <p:cNvSpPr>
            <a:spLocks noGrp="1"/>
          </p:cNvSpPr>
          <p:nvPr>
            <p:ph idx="4294967295"/>
          </p:nvPr>
        </p:nvSpPr>
        <p:spPr>
          <a:xfrm>
            <a:off x="395288" y="1098550"/>
            <a:ext cx="8748712" cy="4660900"/>
          </a:xfrm>
          <a:ln/>
        </p:spPr>
        <p:txBody>
          <a:bodyPr vert="horz" wrap="square" lIns="91440" tIns="45720" rIns="91440" bIns="45720" anchor="t"/>
          <a:p>
            <a:pPr>
              <a:lnSpc>
                <a:spcPct val="120000"/>
              </a:lnSpc>
            </a:pPr>
            <a:r>
              <a:rPr lang="zh-CN" altLang="en-US" dirty="0"/>
              <a:t>指示变量</a:t>
            </a:r>
            <a:endParaRPr lang="en-US" altLang="zh-CN" dirty="0"/>
          </a:p>
          <a:p>
            <a:pPr lvl="1">
              <a:lnSpc>
                <a:spcPct val="120000"/>
              </a:lnSpc>
            </a:pPr>
            <a:r>
              <a:rPr lang="zh-CN" altLang="en-US" dirty="0"/>
              <a:t>是一个整型变量，用来“指示”所指主变量的值或条件</a:t>
            </a:r>
            <a:endParaRPr lang="zh-CN" altLang="en-US" dirty="0"/>
          </a:p>
          <a:p>
            <a:pPr lvl="1">
              <a:lnSpc>
                <a:spcPct val="120000"/>
              </a:lnSpc>
            </a:pPr>
            <a:r>
              <a:rPr lang="zh-CN" altLang="en-US" dirty="0"/>
              <a:t>一个主变量可以附带一个指示变量（</a:t>
            </a:r>
            <a:r>
              <a:rPr lang="en-US" altLang="zh-CN" dirty="0"/>
              <a:t>Indicator Variable</a:t>
            </a:r>
            <a:r>
              <a:rPr lang="zh-CN" altLang="en-US" dirty="0"/>
              <a:t>）</a:t>
            </a:r>
            <a:endParaRPr lang="zh-CN" altLang="en-US" dirty="0"/>
          </a:p>
          <a:p>
            <a:pPr lvl="1">
              <a:lnSpc>
                <a:spcPct val="120000"/>
              </a:lnSpc>
            </a:pPr>
            <a:r>
              <a:rPr lang="zh-CN" altLang="en-US" dirty="0"/>
              <a:t>指示变量的用途</a:t>
            </a:r>
            <a:endParaRPr lang="en-US" altLang="zh-CN" dirty="0"/>
          </a:p>
          <a:p>
            <a:pPr lvl="2">
              <a:lnSpc>
                <a:spcPct val="120000"/>
              </a:lnSpc>
            </a:pPr>
            <a:r>
              <a:rPr lang="zh-CN" altLang="en-US" dirty="0"/>
              <a:t>指示输入主变量是否为空值</a:t>
            </a:r>
            <a:endParaRPr lang="en-US" altLang="zh-CN" dirty="0"/>
          </a:p>
          <a:p>
            <a:pPr lvl="2">
              <a:lnSpc>
                <a:spcPct val="120000"/>
              </a:lnSpc>
            </a:pPr>
            <a:r>
              <a:rPr lang="zh-CN" altLang="en-US" dirty="0"/>
              <a:t>检测输出变量是否为空值，值是否被截断</a:t>
            </a:r>
            <a:endParaRPr lang="zh-CN" altLang="en-US" dirty="0"/>
          </a:p>
          <a:p>
            <a:pPr>
              <a:lnSpc>
                <a:spcPct val="120000"/>
              </a:lnSpc>
              <a:buNone/>
            </a:pPr>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标题 1"/>
          <p:cNvSpPr>
            <a:spLocks noGrp="1"/>
          </p:cNvSpPr>
          <p:nvPr>
            <p:ph type="title"/>
          </p:nvPr>
        </p:nvSpPr>
        <p:spPr>
          <a:ln/>
        </p:spPr>
        <p:txBody>
          <a:bodyPr vert="horz" wrap="square" lIns="91440" tIns="45720" rIns="91440" bIns="45720" anchor="ctr"/>
          <a:p>
            <a:r>
              <a:rPr lang="en-US" altLang="zh-CN" dirty="0"/>
              <a:t>8.4.4  ODBC</a:t>
            </a:r>
            <a:r>
              <a:rPr lang="zh-CN" altLang="en-US" dirty="0"/>
              <a:t>的工作流程</a:t>
            </a:r>
            <a:endParaRPr lang="zh-CN" altLang="en-US" dirty="0"/>
          </a:p>
        </p:txBody>
      </p:sp>
      <p:sp>
        <p:nvSpPr>
          <p:cNvPr id="157698" name="内容占位符 2"/>
          <p:cNvSpPr>
            <a:spLocks noGrp="1"/>
          </p:cNvSpPr>
          <p:nvPr>
            <p:ph idx="4294967295"/>
          </p:nvPr>
        </p:nvSpPr>
        <p:spPr>
          <a:ln/>
        </p:spPr>
        <p:txBody>
          <a:bodyPr vert="horz" wrap="square" lIns="91440" tIns="45720" rIns="91440" bIns="45720" anchor="t"/>
          <a:p>
            <a:r>
              <a:rPr lang="en-US" altLang="zh-CN" dirty="0"/>
              <a:t>ODBC</a:t>
            </a:r>
            <a:r>
              <a:rPr lang="zh-CN" altLang="en-US" dirty="0"/>
              <a:t>的工作流程</a:t>
            </a:r>
            <a:endParaRPr lang="zh-CN" altLang="en-US" dirty="0"/>
          </a:p>
          <a:p>
            <a:endParaRPr lang="zh-CN" altLang="en-US" dirty="0"/>
          </a:p>
        </p:txBody>
      </p:sp>
      <p:pic>
        <p:nvPicPr>
          <p:cNvPr id="157699" name="Picture 4" descr="85"/>
          <p:cNvPicPr>
            <a:picLocks noChangeAspect="1"/>
          </p:cNvPicPr>
          <p:nvPr/>
        </p:nvPicPr>
        <p:blipFill>
          <a:blip r:embed="rId1"/>
          <a:stretch>
            <a:fillRect/>
          </a:stretch>
        </p:blipFill>
        <p:spPr>
          <a:xfrm>
            <a:off x="4067175" y="908050"/>
            <a:ext cx="2881313" cy="5473700"/>
          </a:xfrm>
          <a:prstGeom prst="rect">
            <a:avLst/>
          </a:prstGeom>
          <a:noFill/>
          <a:ln w="9525">
            <a:noFill/>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标题 1"/>
          <p:cNvSpPr>
            <a:spLocks noGrp="1"/>
          </p:cNvSpPr>
          <p:nvPr>
            <p:ph type="title"/>
          </p:nvPr>
        </p:nvSpPr>
        <p:spPr>
          <a:ln/>
        </p:spPr>
        <p:txBody>
          <a:bodyPr vert="horz" wrap="square" lIns="91440" tIns="45720" rIns="91440" bIns="45720" anchor="ctr"/>
          <a:p>
            <a:r>
              <a:rPr lang="en-US" altLang="zh-CN" dirty="0"/>
              <a:t>ODBC</a:t>
            </a:r>
            <a:r>
              <a:rPr lang="zh-CN" altLang="en-US" dirty="0"/>
              <a:t>的工作流程（续）</a:t>
            </a:r>
            <a:endParaRPr lang="zh-CN" altLang="en-US" dirty="0"/>
          </a:p>
        </p:txBody>
      </p:sp>
      <p:sp>
        <p:nvSpPr>
          <p:cNvPr id="158722"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en-US" altLang="zh-CN" dirty="0"/>
              <a:t>[</a:t>
            </a:r>
            <a:r>
              <a:rPr lang="zh-CN" altLang="en-US" dirty="0"/>
              <a:t>例</a:t>
            </a:r>
            <a:r>
              <a:rPr lang="en-US" altLang="zh-CN" dirty="0"/>
              <a:t>8.11]</a:t>
            </a:r>
            <a:r>
              <a:rPr lang="zh-CN" altLang="en-US" dirty="0"/>
              <a:t> 将</a:t>
            </a:r>
            <a:r>
              <a:rPr lang="en-US" altLang="zh-CN" dirty="0"/>
              <a:t>KingbaseES</a:t>
            </a:r>
            <a:r>
              <a:rPr lang="zh-CN" altLang="en-US" dirty="0"/>
              <a:t>数据库中</a:t>
            </a:r>
            <a:r>
              <a:rPr lang="en-US" altLang="zh-CN" dirty="0"/>
              <a:t>Student</a:t>
            </a:r>
            <a:r>
              <a:rPr lang="zh-CN" altLang="en-US" dirty="0"/>
              <a:t>表的数据备份到</a:t>
            </a:r>
            <a:r>
              <a:rPr lang="en-US" altLang="zh-CN" dirty="0"/>
              <a:t>SQL Server</a:t>
            </a:r>
            <a:r>
              <a:rPr lang="zh-CN" altLang="en-US" dirty="0"/>
              <a:t>数据库中。</a:t>
            </a:r>
            <a:endParaRPr lang="zh-CN" altLang="en-US" dirty="0"/>
          </a:p>
          <a:p>
            <a:pPr lvl="1">
              <a:lnSpc>
                <a:spcPct val="120000"/>
              </a:lnSpc>
            </a:pPr>
            <a:r>
              <a:rPr lang="zh-CN" altLang="en-US" dirty="0"/>
              <a:t>该应用涉及两个不同的关系数据库管理系统中的数据源</a:t>
            </a:r>
            <a:endParaRPr lang="zh-CN" altLang="en-US" dirty="0"/>
          </a:p>
          <a:p>
            <a:pPr lvl="1">
              <a:lnSpc>
                <a:spcPct val="120000"/>
              </a:lnSpc>
            </a:pPr>
            <a:r>
              <a:rPr lang="zh-CN" altLang="en-US" dirty="0"/>
              <a:t>使用</a:t>
            </a:r>
            <a:r>
              <a:rPr lang="en-US" altLang="zh-CN" dirty="0"/>
              <a:t>ODBC</a:t>
            </a:r>
            <a:r>
              <a:rPr lang="zh-CN" altLang="en-US" dirty="0"/>
              <a:t>来开发应用程序，只要改变应用程序中连接函数（</a:t>
            </a:r>
            <a:r>
              <a:rPr lang="en-US" altLang="zh-CN" dirty="0"/>
              <a:t>SQLConnect</a:t>
            </a:r>
            <a:r>
              <a:rPr lang="zh-CN" altLang="en-US" dirty="0"/>
              <a:t>）的参数，就可以连接不同关系数据库管理系统的驱动程序，连接两个数据源</a:t>
            </a:r>
            <a:endParaRPr lang="zh-CN" altLang="en-US" dirty="0"/>
          </a:p>
          <a:p>
            <a:pPr>
              <a:lnSpc>
                <a:spcPct val="120000"/>
              </a:lnSpc>
              <a:buNone/>
            </a:pPr>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标题 1"/>
          <p:cNvSpPr>
            <a:spLocks noGrp="1"/>
          </p:cNvSpPr>
          <p:nvPr>
            <p:ph type="title"/>
          </p:nvPr>
        </p:nvSpPr>
        <p:spPr>
          <a:ln/>
        </p:spPr>
        <p:txBody>
          <a:bodyPr vert="horz" wrap="square" lIns="91440" tIns="45720" rIns="91440" bIns="45720" anchor="ctr"/>
          <a:p>
            <a:r>
              <a:rPr lang="en-US" altLang="zh-CN" dirty="0"/>
              <a:t>ODBC</a:t>
            </a:r>
            <a:r>
              <a:rPr lang="zh-CN" altLang="en-US" dirty="0"/>
              <a:t>的工作流程（续）</a:t>
            </a:r>
            <a:endParaRPr lang="zh-CN" altLang="en-US" dirty="0"/>
          </a:p>
        </p:txBody>
      </p:sp>
      <p:sp>
        <p:nvSpPr>
          <p:cNvPr id="159746"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在应用程序运行前，已经在</a:t>
            </a:r>
            <a:r>
              <a:rPr lang="en-US" altLang="zh-CN" dirty="0"/>
              <a:t>KingbaseES</a:t>
            </a:r>
            <a:r>
              <a:rPr lang="zh-CN" altLang="en-US" dirty="0"/>
              <a:t>和</a:t>
            </a:r>
            <a:r>
              <a:rPr lang="en-US" altLang="zh-CN" dirty="0"/>
              <a:t>SQL Server</a:t>
            </a:r>
            <a:r>
              <a:rPr lang="zh-CN" altLang="en-US" dirty="0"/>
              <a:t>中分别建立了</a:t>
            </a:r>
            <a:r>
              <a:rPr lang="en-US" altLang="zh-CN" dirty="0"/>
              <a:t>Student</a:t>
            </a:r>
            <a:r>
              <a:rPr lang="zh-CN" altLang="en-US" dirty="0"/>
              <a:t>关系表</a:t>
            </a:r>
            <a:endParaRPr lang="zh-CN" altLang="en-US" dirty="0"/>
          </a:p>
          <a:p>
            <a:pPr>
              <a:lnSpc>
                <a:spcPct val="120000"/>
              </a:lnSpc>
            </a:pPr>
            <a:r>
              <a:rPr lang="zh-CN" altLang="en-US" dirty="0"/>
              <a:t>应用程序要执行的操作</a:t>
            </a:r>
            <a:endParaRPr lang="zh-CN" altLang="en-US" dirty="0"/>
          </a:p>
          <a:p>
            <a:pPr lvl="1">
              <a:lnSpc>
                <a:spcPct val="120000"/>
              </a:lnSpc>
            </a:pPr>
            <a:r>
              <a:rPr lang="zh-CN" altLang="en-US" dirty="0"/>
              <a:t>在</a:t>
            </a:r>
            <a:r>
              <a:rPr lang="en-US" altLang="zh-CN" dirty="0"/>
              <a:t>KingbaseES</a:t>
            </a:r>
            <a:r>
              <a:rPr lang="zh-CN" altLang="en-US" dirty="0"/>
              <a:t>上执行</a:t>
            </a:r>
            <a:r>
              <a:rPr lang="en-US" altLang="zh-CN" dirty="0"/>
              <a:t>SELECT * FROM Student;</a:t>
            </a:r>
            <a:endParaRPr lang="zh-CN" altLang="en-US" dirty="0"/>
          </a:p>
          <a:p>
            <a:pPr lvl="1">
              <a:lnSpc>
                <a:spcPct val="120000"/>
              </a:lnSpc>
            </a:pPr>
            <a:r>
              <a:rPr lang="zh-CN" altLang="en-US" dirty="0"/>
              <a:t>把获取的结果集，通过多次执行</a:t>
            </a:r>
            <a:r>
              <a:rPr lang="en-US" altLang="zh-CN" dirty="0"/>
              <a:t>INSERT</a:t>
            </a:r>
            <a:r>
              <a:rPr lang="zh-CN" altLang="en-US" dirty="0"/>
              <a:t>语句插入到</a:t>
            </a:r>
            <a:r>
              <a:rPr lang="en-US" altLang="zh-CN" dirty="0"/>
              <a:t>SQL Server</a:t>
            </a:r>
            <a:r>
              <a:rPr lang="zh-CN" altLang="en-US" dirty="0"/>
              <a:t>的</a:t>
            </a:r>
            <a:r>
              <a:rPr lang="en-US" altLang="zh-CN" dirty="0"/>
              <a:t>Student</a:t>
            </a:r>
            <a:r>
              <a:rPr lang="zh-CN" altLang="en-US" dirty="0"/>
              <a:t>表中 </a:t>
            </a:r>
            <a:endParaRPr lang="zh-CN" altLang="en-US" dirty="0"/>
          </a:p>
          <a:p>
            <a:pPr lvl="1">
              <a:lnSpc>
                <a:spcPct val="120000"/>
              </a:lnSpc>
              <a:buNone/>
            </a:pPr>
            <a:endParaRPr lang="en-US" altLang="zh-CN" sz="2800" dirty="0"/>
          </a:p>
          <a:p>
            <a:pPr>
              <a:lnSpc>
                <a:spcPct val="120000"/>
              </a:lnSpc>
            </a:pP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1"/>
          <p:cNvSpPr>
            <a:spLocks noGrp="1"/>
          </p:cNvSpPr>
          <p:nvPr>
            <p:ph type="title"/>
          </p:nvPr>
        </p:nvSpPr>
        <p:spPr>
          <a:xfrm>
            <a:off x="457200" y="-30162"/>
            <a:ext cx="8229600" cy="1128712"/>
          </a:xfrm>
          <a:ln/>
        </p:spPr>
        <p:txBody>
          <a:bodyPr vert="horz" wrap="square" lIns="91440" tIns="45720" rIns="91440" bIns="45720" anchor="ctr"/>
          <a:p>
            <a:r>
              <a:rPr lang="en-US" altLang="zh-CN" dirty="0"/>
              <a:t>ODBC</a:t>
            </a:r>
            <a:r>
              <a:rPr lang="zh-CN" altLang="en-US" dirty="0"/>
              <a:t>的工作流程（续）</a:t>
            </a:r>
            <a:endParaRPr lang="zh-CN" altLang="en-US" dirty="0"/>
          </a:p>
        </p:txBody>
      </p:sp>
      <p:sp>
        <p:nvSpPr>
          <p:cNvPr id="160770" name="内容占位符 2"/>
          <p:cNvSpPr>
            <a:spLocks noGrp="1"/>
          </p:cNvSpPr>
          <p:nvPr>
            <p:ph idx="4294967295"/>
          </p:nvPr>
        </p:nvSpPr>
        <p:spPr>
          <a:xfrm>
            <a:off x="395288" y="971550"/>
            <a:ext cx="8229600" cy="4854575"/>
          </a:xfrm>
          <a:ln/>
        </p:spPr>
        <p:txBody>
          <a:bodyPr vert="horz" wrap="square" lIns="91440" tIns="45720" rIns="91440" bIns="45720" anchor="t"/>
          <a:p>
            <a:pPr>
              <a:lnSpc>
                <a:spcPct val="150000"/>
              </a:lnSpc>
            </a:pPr>
            <a:r>
              <a:rPr lang="zh-CN" altLang="en-US" dirty="0"/>
              <a:t>操作步骤</a:t>
            </a:r>
            <a:endParaRPr lang="zh-CN" altLang="en-US" dirty="0"/>
          </a:p>
          <a:p>
            <a:pPr lvl="1">
              <a:lnSpc>
                <a:spcPct val="120000"/>
              </a:lnSpc>
              <a:buNone/>
            </a:pPr>
            <a:r>
              <a:rPr lang="en-US" altLang="zh-CN" dirty="0"/>
              <a:t>1. </a:t>
            </a:r>
            <a:r>
              <a:rPr lang="zh-CN" altLang="en-US" dirty="0"/>
              <a:t>配置数据源</a:t>
            </a:r>
            <a:endParaRPr lang="zh-CN" altLang="en-US" dirty="0"/>
          </a:p>
          <a:p>
            <a:pPr lvl="1">
              <a:lnSpc>
                <a:spcPct val="120000"/>
              </a:lnSpc>
              <a:buNone/>
            </a:pPr>
            <a:r>
              <a:rPr lang="en-US" altLang="zh-CN" dirty="0"/>
              <a:t>2. </a:t>
            </a:r>
            <a:r>
              <a:rPr lang="zh-CN" altLang="en-US" dirty="0"/>
              <a:t>初始化环境</a:t>
            </a:r>
            <a:endParaRPr lang="zh-CN" altLang="en-US" dirty="0"/>
          </a:p>
          <a:p>
            <a:pPr lvl="1">
              <a:lnSpc>
                <a:spcPct val="120000"/>
              </a:lnSpc>
              <a:buNone/>
            </a:pPr>
            <a:r>
              <a:rPr lang="en-US" altLang="zh-CN" dirty="0"/>
              <a:t>3. </a:t>
            </a:r>
            <a:r>
              <a:rPr lang="zh-CN" altLang="en-US" dirty="0"/>
              <a:t>建立连接 </a:t>
            </a:r>
            <a:endParaRPr lang="zh-CN" altLang="en-US" dirty="0"/>
          </a:p>
          <a:p>
            <a:pPr lvl="1">
              <a:lnSpc>
                <a:spcPct val="120000"/>
              </a:lnSpc>
              <a:buNone/>
            </a:pPr>
            <a:r>
              <a:rPr lang="en-US" altLang="zh-CN" dirty="0"/>
              <a:t>4. </a:t>
            </a:r>
            <a:r>
              <a:rPr lang="zh-CN" altLang="en-US" dirty="0"/>
              <a:t>分配语句句柄</a:t>
            </a:r>
            <a:endParaRPr lang="zh-CN" altLang="en-US" dirty="0"/>
          </a:p>
          <a:p>
            <a:pPr lvl="1">
              <a:lnSpc>
                <a:spcPct val="120000"/>
              </a:lnSpc>
              <a:buNone/>
            </a:pPr>
            <a:r>
              <a:rPr lang="en-US" altLang="zh-CN" dirty="0"/>
              <a:t>5. </a:t>
            </a:r>
            <a:r>
              <a:rPr lang="zh-CN" altLang="en-US" dirty="0"/>
              <a:t>执行</a:t>
            </a:r>
            <a:r>
              <a:rPr lang="en-US" altLang="zh-CN" dirty="0"/>
              <a:t>SQL</a:t>
            </a:r>
            <a:r>
              <a:rPr lang="zh-CN" altLang="en-US" dirty="0"/>
              <a:t>语句</a:t>
            </a:r>
            <a:endParaRPr lang="zh-CN" altLang="en-US" dirty="0"/>
          </a:p>
          <a:p>
            <a:pPr lvl="1">
              <a:lnSpc>
                <a:spcPct val="120000"/>
              </a:lnSpc>
              <a:buNone/>
            </a:pPr>
            <a:r>
              <a:rPr lang="en-US" altLang="zh-CN" dirty="0"/>
              <a:t>6. </a:t>
            </a:r>
            <a:r>
              <a:rPr lang="zh-CN" altLang="en-US" dirty="0"/>
              <a:t>结果集处理</a:t>
            </a:r>
            <a:endParaRPr lang="zh-CN" altLang="en-US" dirty="0"/>
          </a:p>
          <a:p>
            <a:pPr lvl="1">
              <a:lnSpc>
                <a:spcPct val="120000"/>
              </a:lnSpc>
              <a:buNone/>
            </a:pPr>
            <a:r>
              <a:rPr lang="en-US" altLang="zh-CN" dirty="0"/>
              <a:t>7. </a:t>
            </a:r>
            <a:r>
              <a:rPr lang="zh-CN" altLang="en-US" dirty="0"/>
              <a:t>中止处理</a:t>
            </a:r>
            <a:endParaRPr lang="zh-CN" altLang="en-US" dirty="0"/>
          </a:p>
          <a:p>
            <a:endParaRPr lang="zh-CN" alt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标题 1"/>
          <p:cNvSpPr>
            <a:spLocks noGrp="1"/>
          </p:cNvSpPr>
          <p:nvPr>
            <p:ph type="title"/>
          </p:nvPr>
        </p:nvSpPr>
        <p:spPr>
          <a:xfrm>
            <a:off x="457200" y="-30162"/>
            <a:ext cx="8229600" cy="1128712"/>
          </a:xfrm>
          <a:ln/>
        </p:spPr>
        <p:txBody>
          <a:bodyPr vert="horz" wrap="square" lIns="91440" tIns="45720" rIns="91440" bIns="45720" anchor="ctr"/>
          <a:p>
            <a:r>
              <a:rPr lang="zh-CN" altLang="zh-CN" dirty="0"/>
              <a:t>1. </a:t>
            </a:r>
            <a:r>
              <a:rPr lang="zh-CN" altLang="en-US" dirty="0"/>
              <a:t>配置数据源</a:t>
            </a:r>
            <a:endParaRPr lang="zh-CN" altLang="en-US" dirty="0"/>
          </a:p>
        </p:txBody>
      </p:sp>
      <p:sp>
        <p:nvSpPr>
          <p:cNvPr id="161794" name="内容占位符 2"/>
          <p:cNvSpPr>
            <a:spLocks noGrp="1"/>
          </p:cNvSpPr>
          <p:nvPr>
            <p:ph idx="4294967295"/>
          </p:nvPr>
        </p:nvSpPr>
        <p:spPr>
          <a:xfrm>
            <a:off x="395288" y="1098550"/>
            <a:ext cx="8507412" cy="4727575"/>
          </a:xfrm>
          <a:ln/>
        </p:spPr>
        <p:txBody>
          <a:bodyPr vert="horz" wrap="square" lIns="91440" tIns="45720" rIns="91440" bIns="45720" anchor="t"/>
          <a:p>
            <a:pPr>
              <a:lnSpc>
                <a:spcPct val="120000"/>
              </a:lnSpc>
            </a:pPr>
            <a:r>
              <a:rPr lang="zh-CN" altLang="en-US" dirty="0"/>
              <a:t>配置数据源有两种方法</a:t>
            </a:r>
            <a:endParaRPr lang="zh-CN" altLang="en-US" dirty="0"/>
          </a:p>
          <a:p>
            <a:pPr marL="457200" lvl="1" indent="0">
              <a:lnSpc>
                <a:spcPct val="120000"/>
              </a:lnSpc>
            </a:pPr>
            <a:r>
              <a:rPr lang="zh-CN" altLang="en-US" dirty="0"/>
              <a:t>运行数据源管理工具来进行配置</a:t>
            </a:r>
            <a:endParaRPr lang="zh-CN" altLang="en-US" dirty="0"/>
          </a:p>
          <a:p>
            <a:pPr marL="457200" lvl="1" indent="0">
              <a:lnSpc>
                <a:spcPct val="120000"/>
              </a:lnSpc>
            </a:pPr>
            <a:r>
              <a:rPr lang="zh-CN" altLang="en-US" dirty="0"/>
              <a:t>使用</a:t>
            </a:r>
            <a:r>
              <a:rPr lang="en-US" altLang="zh-CN" dirty="0"/>
              <a:t>Driver Manager </a:t>
            </a:r>
            <a:r>
              <a:rPr lang="zh-CN" altLang="en-US" dirty="0"/>
              <a:t>提供的</a:t>
            </a:r>
            <a:r>
              <a:rPr lang="en-US" altLang="zh-CN" dirty="0"/>
              <a:t>ConfigDsn</a:t>
            </a:r>
            <a:r>
              <a:rPr lang="zh-CN" altLang="en-US" dirty="0"/>
              <a:t>函数来增加、修改或删除数据源</a:t>
            </a:r>
            <a:endParaRPr lang="zh-CN" altLang="en-US" dirty="0"/>
          </a:p>
          <a:p>
            <a:pPr>
              <a:lnSpc>
                <a:spcPct val="120000"/>
              </a:lnSpc>
            </a:pPr>
            <a:r>
              <a:rPr lang="zh-CN" altLang="en-US" dirty="0"/>
              <a:t>在</a:t>
            </a:r>
            <a:r>
              <a:rPr lang="en-US" altLang="zh-CN" dirty="0"/>
              <a:t>[</a:t>
            </a:r>
            <a:r>
              <a:rPr lang="zh-CN" altLang="en-US" dirty="0"/>
              <a:t>例</a:t>
            </a:r>
            <a:r>
              <a:rPr lang="en-US" altLang="zh-CN" dirty="0"/>
              <a:t>8.12]</a:t>
            </a:r>
            <a:r>
              <a:rPr lang="zh-CN" altLang="en-US" dirty="0"/>
              <a:t>中，采用第一种方法创建数据源。因为要同时用到</a:t>
            </a:r>
            <a:r>
              <a:rPr lang="en-US" altLang="zh-CN" dirty="0"/>
              <a:t>KingbaseES</a:t>
            </a:r>
            <a:r>
              <a:rPr lang="zh-CN" altLang="en-US" dirty="0"/>
              <a:t>和</a:t>
            </a:r>
            <a:r>
              <a:rPr lang="en-US" altLang="zh-CN" dirty="0"/>
              <a:t>SQL Server</a:t>
            </a:r>
            <a:r>
              <a:rPr lang="zh-CN" altLang="en-US" dirty="0"/>
              <a:t>，所以分别建立两个数据源，将其取名为</a:t>
            </a:r>
            <a:r>
              <a:rPr lang="en-US" altLang="zh-CN" dirty="0"/>
              <a:t>KingbaseES ODBC</a:t>
            </a:r>
            <a:r>
              <a:rPr lang="zh-CN" altLang="en-US" dirty="0"/>
              <a:t>和</a:t>
            </a:r>
            <a:r>
              <a:rPr lang="en-US" altLang="zh-CN" dirty="0"/>
              <a:t>SQL Server</a:t>
            </a:r>
            <a:r>
              <a:rPr lang="zh-CN" altLang="en-US" dirty="0"/>
              <a:t>  </a:t>
            </a:r>
            <a:endParaRPr lang="zh-CN" altLang="en-US" dirty="0"/>
          </a:p>
          <a:p>
            <a:pPr>
              <a:lnSpc>
                <a:spcPct val="120000"/>
              </a:lnSpc>
            </a:pPr>
            <a:endParaRPr lang="zh-CN" alt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标题 1"/>
          <p:cNvSpPr>
            <a:spLocks noGrp="1"/>
          </p:cNvSpPr>
          <p:nvPr>
            <p:ph type="title"/>
          </p:nvPr>
        </p:nvSpPr>
        <p:spPr>
          <a:ln/>
        </p:spPr>
        <p:txBody>
          <a:bodyPr vert="horz" wrap="square" lIns="91440" tIns="45720" rIns="91440" bIns="45720" anchor="ctr"/>
          <a:p>
            <a:r>
              <a:rPr lang="zh-CN" altLang="en-US" dirty="0"/>
              <a:t>配置数据源（续）</a:t>
            </a:r>
            <a:endParaRPr lang="zh-CN" altLang="en-US" dirty="0"/>
          </a:p>
        </p:txBody>
      </p:sp>
      <p:sp>
        <p:nvSpPr>
          <p:cNvPr id="162818" name="内容占位符 2"/>
          <p:cNvSpPr>
            <a:spLocks noGrp="1"/>
          </p:cNvSpPr>
          <p:nvPr>
            <p:ph idx="4294967295"/>
          </p:nvPr>
        </p:nvSpPr>
        <p:spPr>
          <a:xfrm>
            <a:off x="395288" y="971550"/>
            <a:ext cx="8229600" cy="5337175"/>
          </a:xfrm>
          <a:ln/>
        </p:spPr>
        <p:txBody>
          <a:bodyPr vert="horz" wrap="square" lIns="91440" tIns="45720" rIns="91440" bIns="45720" anchor="t"/>
          <a:p>
            <a:pPr>
              <a:lnSpc>
                <a:spcPct val="120000"/>
              </a:lnSpc>
            </a:pPr>
            <a:r>
              <a:rPr lang="en-US" altLang="zh-CN" dirty="0"/>
              <a:t>[</a:t>
            </a:r>
            <a:r>
              <a:rPr lang="zh-CN" altLang="en-US" dirty="0"/>
              <a:t>例</a:t>
            </a:r>
            <a:r>
              <a:rPr lang="en-US" altLang="zh-CN" dirty="0"/>
              <a:t>8.12]  </a:t>
            </a:r>
            <a:r>
              <a:rPr lang="zh-CN" altLang="en-US" dirty="0"/>
              <a:t>创建数据源的详细过程 </a:t>
            </a:r>
            <a:endParaRPr lang="zh-CN" altLang="en-US" dirty="0"/>
          </a:p>
          <a:p>
            <a:pPr>
              <a:lnSpc>
                <a:spcPct val="120000"/>
              </a:lnSpc>
              <a:buNone/>
            </a:pPr>
            <a:r>
              <a:rPr lang="en-US" altLang="zh-CN" sz="2200" dirty="0"/>
              <a:t>#include &lt;stdlib.h&gt;</a:t>
            </a:r>
            <a:endParaRPr lang="zh-CN" altLang="en-US" sz="2200" dirty="0"/>
          </a:p>
          <a:p>
            <a:pPr>
              <a:lnSpc>
                <a:spcPct val="120000"/>
              </a:lnSpc>
              <a:buNone/>
            </a:pPr>
            <a:r>
              <a:rPr lang="en-US" altLang="zh-CN" sz="2200" dirty="0"/>
              <a:t>#include &lt;stdio.h&gt;</a:t>
            </a:r>
            <a:endParaRPr lang="zh-CN" altLang="en-US" sz="2200" dirty="0"/>
          </a:p>
          <a:p>
            <a:pPr>
              <a:lnSpc>
                <a:spcPct val="120000"/>
              </a:lnSpc>
              <a:buNone/>
            </a:pPr>
            <a:r>
              <a:rPr lang="en-US" altLang="zh-CN" sz="2200" dirty="0"/>
              <a:t>#include &lt;windows.h&gt;</a:t>
            </a:r>
            <a:endParaRPr lang="zh-CN" altLang="en-US" sz="2200" dirty="0"/>
          </a:p>
          <a:p>
            <a:pPr>
              <a:lnSpc>
                <a:spcPct val="120000"/>
              </a:lnSpc>
              <a:buNone/>
            </a:pPr>
            <a:r>
              <a:rPr lang="en-US" altLang="zh-CN" sz="2200" dirty="0"/>
              <a:t>#include &lt;sql.h&gt;</a:t>
            </a:r>
            <a:endParaRPr lang="zh-CN" altLang="en-US" sz="2200" dirty="0"/>
          </a:p>
          <a:p>
            <a:pPr>
              <a:lnSpc>
                <a:spcPct val="120000"/>
              </a:lnSpc>
              <a:buNone/>
            </a:pPr>
            <a:r>
              <a:rPr lang="en-US" altLang="zh-CN" sz="2200" dirty="0"/>
              <a:t>#include &lt;sqlext.h&gt;</a:t>
            </a:r>
            <a:endParaRPr lang="zh-CN" altLang="en-US" sz="2200" dirty="0"/>
          </a:p>
          <a:p>
            <a:pPr>
              <a:lnSpc>
                <a:spcPct val="120000"/>
              </a:lnSpc>
              <a:buNone/>
            </a:pPr>
            <a:r>
              <a:rPr lang="en-US" altLang="zh-CN" sz="2200" dirty="0"/>
              <a:t>#include &lt;Sqltypes.h&gt;</a:t>
            </a:r>
            <a:endParaRPr lang="zh-CN" altLang="en-US" sz="2200" dirty="0"/>
          </a:p>
          <a:p>
            <a:pPr>
              <a:lnSpc>
                <a:spcPct val="120000"/>
              </a:lnSpc>
              <a:buNone/>
            </a:pPr>
            <a:r>
              <a:rPr lang="en-US" altLang="zh-CN" sz="2200" dirty="0"/>
              <a:t>#define SNO_LEN 30</a:t>
            </a:r>
            <a:endParaRPr lang="zh-CN" altLang="en-US" sz="2200" dirty="0"/>
          </a:p>
          <a:p>
            <a:pPr>
              <a:lnSpc>
                <a:spcPct val="120000"/>
              </a:lnSpc>
              <a:buNone/>
            </a:pPr>
            <a:r>
              <a:rPr lang="en-US" altLang="zh-CN" sz="2200" dirty="0"/>
              <a:t>#define NAME_LEN 50</a:t>
            </a:r>
            <a:endParaRPr lang="zh-CN" altLang="en-US" sz="2200" dirty="0"/>
          </a:p>
          <a:p>
            <a:pPr>
              <a:lnSpc>
                <a:spcPct val="120000"/>
              </a:lnSpc>
              <a:buNone/>
            </a:pPr>
            <a:r>
              <a:rPr lang="en-US" altLang="zh-CN" sz="2200" dirty="0"/>
              <a:t>#define DEPART_LEN 100</a:t>
            </a:r>
            <a:endParaRPr lang="zh-CN" altLang="en-US" sz="2200" dirty="0"/>
          </a:p>
          <a:p>
            <a:pPr>
              <a:lnSpc>
                <a:spcPct val="120000"/>
              </a:lnSpc>
              <a:buNone/>
            </a:pPr>
            <a:r>
              <a:rPr lang="en-US" altLang="zh-CN" sz="2200" dirty="0"/>
              <a:t>#define SSEX_LEN 5</a:t>
            </a:r>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标题 1"/>
          <p:cNvSpPr>
            <a:spLocks noGrp="1"/>
          </p:cNvSpPr>
          <p:nvPr>
            <p:ph type="title"/>
          </p:nvPr>
        </p:nvSpPr>
        <p:spPr>
          <a:ln/>
        </p:spPr>
        <p:txBody>
          <a:bodyPr vert="horz" wrap="square" lIns="91440" tIns="45720" rIns="91440" bIns="45720" anchor="ctr"/>
          <a:p>
            <a:r>
              <a:rPr lang="zh-CN" altLang="en-US" dirty="0"/>
              <a:t>配置数据源（续）</a:t>
            </a:r>
            <a:endParaRPr lang="zh-CN" altLang="en-US" dirty="0"/>
          </a:p>
        </p:txBody>
      </p:sp>
      <p:sp>
        <p:nvSpPr>
          <p:cNvPr id="163842" name="内容占位符 2"/>
          <p:cNvSpPr>
            <a:spLocks noGrp="1"/>
          </p:cNvSpPr>
          <p:nvPr>
            <p:ph idx="4294967295"/>
          </p:nvPr>
        </p:nvSpPr>
        <p:spPr>
          <a:xfrm>
            <a:off x="395288" y="981075"/>
            <a:ext cx="8362950" cy="5095875"/>
          </a:xfrm>
          <a:ln/>
        </p:spPr>
        <p:txBody>
          <a:bodyPr vert="horz" wrap="square" lIns="91440" tIns="45720" rIns="91440" bIns="45720" anchor="t"/>
          <a:p>
            <a:pPr>
              <a:lnSpc>
                <a:spcPct val="90000"/>
              </a:lnSpc>
            </a:pPr>
            <a:r>
              <a:rPr lang="zh-CN" altLang="en-US" dirty="0"/>
              <a:t>创建数据源</a:t>
            </a:r>
            <a:r>
              <a:rPr lang="en-US" altLang="zh-CN" dirty="0"/>
              <a:t>---</a:t>
            </a:r>
            <a:r>
              <a:rPr lang="zh-CN" altLang="en-US" dirty="0"/>
              <a:t>第一步：定义句柄和变量</a:t>
            </a:r>
            <a:endParaRPr lang="zh-CN" altLang="en-US" dirty="0"/>
          </a:p>
          <a:p>
            <a:pPr>
              <a:lnSpc>
                <a:spcPct val="90000"/>
              </a:lnSpc>
              <a:buNone/>
            </a:pPr>
            <a:r>
              <a:rPr lang="en-US" altLang="zh-CN" sz="2200" dirty="0"/>
              <a:t>int main()</a:t>
            </a:r>
            <a:endParaRPr lang="zh-CN" altLang="en-US" sz="2200" dirty="0"/>
          </a:p>
          <a:p>
            <a:pPr>
              <a:lnSpc>
                <a:spcPct val="90000"/>
              </a:lnSpc>
              <a:buNone/>
            </a:pPr>
            <a:r>
              <a:rPr lang="en-US" altLang="zh-CN" sz="2200" dirty="0"/>
              <a:t>{	</a:t>
            </a:r>
            <a:r>
              <a:rPr lang="en-US" altLang="zh-CN" sz="2000" dirty="0"/>
              <a:t>/* Step 1 </a:t>
            </a:r>
            <a:r>
              <a:rPr lang="zh-CN" altLang="en-US" sz="2000" dirty="0"/>
              <a:t>定义句柄和变量 *</a:t>
            </a:r>
            <a:r>
              <a:rPr lang="en-US" altLang="zh-CN" sz="2000" dirty="0"/>
              <a:t>/</a:t>
            </a:r>
            <a:endParaRPr lang="zh-CN" altLang="en-US" sz="2000" dirty="0"/>
          </a:p>
          <a:p>
            <a:pPr>
              <a:lnSpc>
                <a:spcPct val="90000"/>
              </a:lnSpc>
              <a:buNone/>
            </a:pPr>
            <a:r>
              <a:rPr lang="en-US" altLang="zh-CN" sz="2000" dirty="0"/>
              <a:t>	/*</a:t>
            </a:r>
            <a:r>
              <a:rPr lang="zh-CN" altLang="en-US" sz="2000" dirty="0"/>
              <a:t>以</a:t>
            </a:r>
            <a:r>
              <a:rPr lang="en-US" altLang="zh-CN" sz="2000" dirty="0"/>
              <a:t>king</a:t>
            </a:r>
            <a:r>
              <a:rPr lang="zh-CN" altLang="en-US" sz="2000" dirty="0"/>
              <a:t>开头的表示的是连接</a:t>
            </a:r>
            <a:r>
              <a:rPr lang="en-US" altLang="zh-CN" sz="2000" dirty="0"/>
              <a:t>KingbaseES</a:t>
            </a:r>
            <a:r>
              <a:rPr lang="zh-CN" altLang="en-US" sz="2000" dirty="0"/>
              <a:t>的变量</a:t>
            </a:r>
            <a:r>
              <a:rPr lang="en-US" altLang="zh-CN" sz="2000" dirty="0"/>
              <a:t>*/</a:t>
            </a:r>
            <a:endParaRPr lang="zh-CN" altLang="en-US" sz="2000" dirty="0"/>
          </a:p>
          <a:p>
            <a:pPr>
              <a:lnSpc>
                <a:spcPct val="90000"/>
              </a:lnSpc>
              <a:buNone/>
            </a:pPr>
            <a:r>
              <a:rPr lang="zh-CN" altLang="en-US" sz="2000" dirty="0"/>
              <a:t>	</a:t>
            </a:r>
            <a:r>
              <a:rPr lang="en-US" altLang="zh-CN" sz="2000" dirty="0"/>
              <a:t>/*</a:t>
            </a:r>
            <a:r>
              <a:rPr lang="zh-CN" altLang="en-US" sz="2000" dirty="0"/>
              <a:t>以</a:t>
            </a:r>
            <a:r>
              <a:rPr lang="en-US" altLang="zh-CN" sz="2000" dirty="0"/>
              <a:t>server</a:t>
            </a:r>
            <a:r>
              <a:rPr lang="zh-CN" altLang="en-US" sz="2000" dirty="0"/>
              <a:t>开头的表示的是连接</a:t>
            </a:r>
            <a:r>
              <a:rPr lang="en-US" altLang="zh-CN" sz="2000" dirty="0"/>
              <a:t>SQLServer</a:t>
            </a:r>
            <a:r>
              <a:rPr lang="zh-CN" altLang="en-US" sz="2000" dirty="0"/>
              <a:t>的变量</a:t>
            </a:r>
            <a:r>
              <a:rPr lang="en-US" altLang="zh-CN" sz="2000" dirty="0"/>
              <a:t>*/</a:t>
            </a:r>
            <a:endParaRPr lang="zh-CN" altLang="en-US" sz="2000" dirty="0"/>
          </a:p>
          <a:p>
            <a:pPr>
              <a:lnSpc>
                <a:spcPct val="90000"/>
              </a:lnSpc>
              <a:buNone/>
            </a:pPr>
            <a:r>
              <a:rPr lang="zh-CN" altLang="en-US" sz="2200" dirty="0"/>
              <a:t>	</a:t>
            </a:r>
            <a:r>
              <a:rPr lang="en-US" altLang="zh-CN" sz="2200" dirty="0"/>
              <a:t>SQLHENV    kinghenv,serverhenv;        </a:t>
            </a:r>
            <a:r>
              <a:rPr lang="en-US" altLang="zh-CN" sz="2000" dirty="0"/>
              <a:t>/</a:t>
            </a:r>
            <a:r>
              <a:rPr lang="zh-CN" altLang="en-US" sz="2000" dirty="0"/>
              <a:t>*环境句柄*</a:t>
            </a:r>
            <a:r>
              <a:rPr lang="en-US" altLang="zh-CN" sz="2000" dirty="0"/>
              <a:t>/</a:t>
            </a:r>
            <a:endParaRPr lang="zh-CN" altLang="en-US" sz="2200" dirty="0"/>
          </a:p>
          <a:p>
            <a:pPr>
              <a:lnSpc>
                <a:spcPct val="90000"/>
              </a:lnSpc>
              <a:buNone/>
            </a:pPr>
            <a:r>
              <a:rPr lang="zh-CN" altLang="en-US" sz="2200" dirty="0"/>
              <a:t>	</a:t>
            </a:r>
            <a:r>
              <a:rPr lang="en-US" altLang="zh-CN" sz="2200" dirty="0"/>
              <a:t>SQLHDBC 	 kinghdbc,serverhdbc;         </a:t>
            </a:r>
            <a:r>
              <a:rPr lang="en-US" altLang="zh-CN" sz="2000" dirty="0"/>
              <a:t>/*</a:t>
            </a:r>
            <a:r>
              <a:rPr lang="zh-CN" altLang="en-US" sz="2000" dirty="0"/>
              <a:t>连接句柄</a:t>
            </a:r>
            <a:r>
              <a:rPr lang="en-US" altLang="zh-CN" sz="2000" dirty="0"/>
              <a:t>*/</a:t>
            </a:r>
            <a:endParaRPr lang="zh-CN" altLang="en-US" sz="2200" dirty="0"/>
          </a:p>
          <a:p>
            <a:pPr>
              <a:lnSpc>
                <a:spcPct val="90000"/>
              </a:lnSpc>
              <a:buNone/>
            </a:pPr>
            <a:r>
              <a:rPr lang="zh-CN" altLang="en-US" sz="2200" dirty="0"/>
              <a:t>	</a:t>
            </a:r>
            <a:r>
              <a:rPr lang="en-US" altLang="zh-CN" sz="2200" dirty="0"/>
              <a:t>SQLHSTMT kinghstmt,serverhstmt;  	</a:t>
            </a:r>
            <a:r>
              <a:rPr lang="en-US" altLang="zh-CN" sz="2000" dirty="0"/>
              <a:t>/*</a:t>
            </a:r>
            <a:r>
              <a:rPr lang="zh-CN" altLang="en-US" sz="2000" dirty="0"/>
              <a:t>语句句柄</a:t>
            </a:r>
            <a:r>
              <a:rPr lang="en-US" altLang="zh-CN" sz="2000" dirty="0"/>
              <a:t>*/</a:t>
            </a:r>
            <a:endParaRPr lang="zh-CN" altLang="en-US" sz="2200" dirty="0"/>
          </a:p>
          <a:p>
            <a:pPr>
              <a:lnSpc>
                <a:spcPct val="90000"/>
              </a:lnSpc>
              <a:buNone/>
            </a:pPr>
            <a:r>
              <a:rPr lang="zh-CN" altLang="en-US" sz="2200" dirty="0"/>
              <a:t>	</a:t>
            </a:r>
            <a:r>
              <a:rPr lang="en-US" altLang="zh-CN" sz="2200" dirty="0"/>
              <a:t>SQLRETURN   ret;</a:t>
            </a:r>
            <a:endParaRPr lang="zh-CN" altLang="en-US" sz="2200" dirty="0"/>
          </a:p>
          <a:p>
            <a:pPr>
              <a:lnSpc>
                <a:spcPct val="90000"/>
              </a:lnSpc>
              <a:buNone/>
            </a:pPr>
            <a:r>
              <a:rPr lang="en-US" altLang="zh-CN" sz="2200" dirty="0"/>
              <a:t>	SQLCHAR  sName[NAME_LEN],sDepart[DEPART_LEN],</a:t>
            </a:r>
            <a:endParaRPr lang="zh-CN" altLang="en-US" sz="2200" dirty="0"/>
          </a:p>
          <a:p>
            <a:pPr>
              <a:lnSpc>
                <a:spcPct val="90000"/>
              </a:lnSpc>
              <a:buNone/>
            </a:pPr>
            <a:r>
              <a:rPr lang="zh-CN" altLang="en-US" sz="2200" dirty="0"/>
              <a:t>	</a:t>
            </a:r>
            <a:r>
              <a:rPr lang="en-US" altLang="zh-CN" sz="2200" dirty="0"/>
              <a:t>sSex[SSEX_LEN],sSno[SNO_LEN];</a:t>
            </a:r>
            <a:endParaRPr lang="zh-CN" altLang="en-US" sz="2200" dirty="0"/>
          </a:p>
          <a:p>
            <a:pPr>
              <a:lnSpc>
                <a:spcPct val="90000"/>
              </a:lnSpc>
              <a:buNone/>
            </a:pPr>
            <a:r>
              <a:rPr lang="en-US" altLang="zh-CN" sz="2200" dirty="0"/>
              <a:t>	SQLINTEGER   sAge;</a:t>
            </a:r>
            <a:endParaRPr lang="zh-CN" altLang="en-US" sz="2200" dirty="0"/>
          </a:p>
          <a:p>
            <a:pPr>
              <a:lnSpc>
                <a:spcPct val="90000"/>
              </a:lnSpc>
              <a:buNone/>
            </a:pPr>
            <a:r>
              <a:rPr lang="en-US" altLang="zh-CN" sz="2200" dirty="0"/>
              <a:t>	SQLINTEGER  cbAge=0,cbSno=SQL_NTS,cbSex=SQL_NTS,</a:t>
            </a:r>
            <a:endParaRPr lang="zh-CN" altLang="en-US" sz="2200" dirty="0"/>
          </a:p>
          <a:p>
            <a:pPr>
              <a:lnSpc>
                <a:spcPct val="90000"/>
              </a:lnSpc>
              <a:buNone/>
            </a:pPr>
            <a:r>
              <a:rPr lang="zh-CN" altLang="en-US" sz="2200" dirty="0"/>
              <a:t>	</a:t>
            </a:r>
            <a:r>
              <a:rPr lang="en-US" altLang="zh-CN" sz="2200" dirty="0"/>
              <a:t>cbName=SQL_NTS,cbDepart=SQL_NTS;</a:t>
            </a:r>
            <a:endParaRPr lang="zh-CN" altLang="en-US" sz="2200" dirty="0"/>
          </a:p>
          <a:p>
            <a:pPr>
              <a:lnSpc>
                <a:spcPct val="90000"/>
              </a:lnSpc>
              <a:buNone/>
            </a:pPr>
            <a:endParaRPr lang="zh-CN" altLang="en-US" sz="16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标题 1"/>
          <p:cNvSpPr>
            <a:spLocks noGrp="1"/>
          </p:cNvSpPr>
          <p:nvPr>
            <p:ph type="title"/>
          </p:nvPr>
        </p:nvSpPr>
        <p:spPr>
          <a:ln/>
        </p:spPr>
        <p:txBody>
          <a:bodyPr vert="horz" wrap="square" lIns="91440" tIns="45720" rIns="91440" bIns="45720" anchor="ctr"/>
          <a:p>
            <a:r>
              <a:rPr lang="zh-CN" altLang="zh-CN" dirty="0"/>
              <a:t>2. </a:t>
            </a:r>
            <a:r>
              <a:rPr lang="zh-CN" altLang="en-US" dirty="0"/>
              <a:t>初始化环境</a:t>
            </a:r>
            <a:endParaRPr lang="zh-CN" altLang="en-US" dirty="0"/>
          </a:p>
        </p:txBody>
      </p:sp>
      <p:sp>
        <p:nvSpPr>
          <p:cNvPr id="164866" name="内容占位符 2"/>
          <p:cNvSpPr>
            <a:spLocks noGrp="1"/>
          </p:cNvSpPr>
          <p:nvPr>
            <p:ph idx="4294967295"/>
          </p:nvPr>
        </p:nvSpPr>
        <p:spPr>
          <a:ln/>
        </p:spPr>
        <p:txBody>
          <a:bodyPr vert="horz" wrap="square" lIns="91440" tIns="45720" rIns="91440" bIns="45720" anchor="t"/>
          <a:p>
            <a:pPr>
              <a:lnSpc>
                <a:spcPct val="120000"/>
              </a:lnSpc>
            </a:pPr>
            <a:r>
              <a:rPr lang="zh-CN" altLang="en-US" dirty="0"/>
              <a:t>没有和具体的驱动程序相关联，由</a:t>
            </a:r>
            <a:r>
              <a:rPr lang="en-US" altLang="zh-CN" dirty="0"/>
              <a:t>Driver Manager</a:t>
            </a:r>
            <a:r>
              <a:rPr lang="zh-CN" altLang="en-US" dirty="0"/>
              <a:t>来进行控制 ，并配置环境属性 </a:t>
            </a:r>
            <a:endParaRPr lang="zh-CN" altLang="en-US" dirty="0"/>
          </a:p>
          <a:p>
            <a:pPr>
              <a:lnSpc>
                <a:spcPct val="120000"/>
              </a:lnSpc>
            </a:pPr>
            <a:r>
              <a:rPr lang="zh-CN" altLang="en-US" dirty="0"/>
              <a:t>应用程序通过调用连接函数和某个数据源进行连接后，</a:t>
            </a:r>
            <a:r>
              <a:rPr lang="en-US" altLang="zh-CN" dirty="0"/>
              <a:t>Driver Manager</a:t>
            </a:r>
            <a:r>
              <a:rPr lang="zh-CN" altLang="en-US" dirty="0"/>
              <a:t>才调用所连的驱动程序中的</a:t>
            </a:r>
            <a:r>
              <a:rPr lang="en-US" altLang="zh-CN" dirty="0"/>
              <a:t>SQLAllocHandle</a:t>
            </a:r>
            <a:r>
              <a:rPr lang="zh-CN" altLang="en-US" dirty="0"/>
              <a:t>，来真正分配环境句柄的数据结构 </a:t>
            </a:r>
            <a:endParaRPr lang="zh-CN" altLang="en-US" dirty="0"/>
          </a:p>
          <a:p>
            <a:pPr>
              <a:lnSpc>
                <a:spcPct val="120000"/>
              </a:lnSpc>
              <a:buNone/>
            </a:pPr>
            <a:endParaRPr lang="zh-CN" alt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标题 1"/>
          <p:cNvSpPr>
            <a:spLocks noGrp="1"/>
          </p:cNvSpPr>
          <p:nvPr>
            <p:ph type="title"/>
          </p:nvPr>
        </p:nvSpPr>
        <p:spPr>
          <a:ln/>
        </p:spPr>
        <p:txBody>
          <a:bodyPr vert="horz" wrap="square" lIns="91440" tIns="45720" rIns="91440" bIns="45720" anchor="ctr"/>
          <a:p>
            <a:r>
              <a:rPr lang="zh-CN" altLang="en-US" dirty="0"/>
              <a:t>初始化环境（续）</a:t>
            </a:r>
            <a:endParaRPr lang="zh-CN" altLang="en-US" dirty="0"/>
          </a:p>
        </p:txBody>
      </p:sp>
      <p:sp>
        <p:nvSpPr>
          <p:cNvPr id="165890" name="内容占位符 2"/>
          <p:cNvSpPr>
            <a:spLocks noGrp="1"/>
          </p:cNvSpPr>
          <p:nvPr>
            <p:ph idx="4294967295"/>
          </p:nvPr>
        </p:nvSpPr>
        <p:spPr>
          <a:xfrm>
            <a:off x="395288" y="971550"/>
            <a:ext cx="8785225" cy="4854575"/>
          </a:xfrm>
          <a:ln/>
        </p:spPr>
        <p:txBody>
          <a:bodyPr vert="horz" wrap="square" lIns="91440" tIns="45720" rIns="91440" bIns="45720" anchor="t"/>
          <a:p>
            <a:r>
              <a:rPr lang="zh-CN" altLang="en-US" dirty="0"/>
              <a:t>创建数据源</a:t>
            </a:r>
            <a:r>
              <a:rPr lang="en-US" altLang="zh-CN" dirty="0"/>
              <a:t>---</a:t>
            </a:r>
            <a:r>
              <a:rPr lang="zh-CN" altLang="en-US" dirty="0"/>
              <a:t>第二步：初始化环境</a:t>
            </a:r>
            <a:endParaRPr lang="en-US" altLang="zh-CN" dirty="0"/>
          </a:p>
          <a:p>
            <a:pPr>
              <a:buNone/>
            </a:pPr>
            <a:r>
              <a:rPr lang="zh-CN" altLang="en-US" sz="1800" dirty="0"/>
              <a:t>	</a:t>
            </a:r>
            <a:endParaRPr lang="zh-CN" altLang="en-US" sz="1800" dirty="0"/>
          </a:p>
          <a:p>
            <a:pPr>
              <a:lnSpc>
                <a:spcPct val="120000"/>
              </a:lnSpc>
              <a:buNone/>
            </a:pPr>
            <a:r>
              <a:rPr lang="en-US" altLang="zh-CN" sz="2000" dirty="0"/>
              <a:t>/* Step 2 </a:t>
            </a:r>
            <a:r>
              <a:rPr lang="zh-CN" altLang="en-US" sz="2000" dirty="0"/>
              <a:t>初始化环境 *</a:t>
            </a:r>
            <a:r>
              <a:rPr lang="en-US" altLang="zh-CN" sz="2000" dirty="0"/>
              <a:t>/</a:t>
            </a:r>
            <a:endParaRPr lang="zh-CN" altLang="en-US" sz="2000" dirty="0"/>
          </a:p>
          <a:p>
            <a:pPr>
              <a:lnSpc>
                <a:spcPct val="120000"/>
              </a:lnSpc>
              <a:buNone/>
            </a:pPr>
            <a:r>
              <a:rPr lang="en-US" altLang="zh-CN" sz="2200" dirty="0"/>
              <a:t>ret=SQLAllocHandle(SQL_HANDLE_ENV,SQL_NULL_HANDLE</a:t>
            </a:r>
            <a:r>
              <a:rPr lang="zh-CN" altLang="en-US" sz="2200" dirty="0"/>
              <a:t>， 			 </a:t>
            </a:r>
            <a:r>
              <a:rPr lang="en-US" altLang="zh-CN" sz="2200" dirty="0"/>
              <a:t>         &amp;kinghenv);</a:t>
            </a:r>
            <a:endParaRPr lang="en-US" altLang="zh-CN" sz="2200" dirty="0"/>
          </a:p>
          <a:p>
            <a:pPr>
              <a:lnSpc>
                <a:spcPct val="120000"/>
              </a:lnSpc>
              <a:buNone/>
            </a:pPr>
            <a:r>
              <a:rPr lang="en-US" altLang="zh-CN" sz="2200" dirty="0"/>
              <a:t>ret=SQLAllocHandle(SQL_HANDLE_ENV,SQL_NULL_HANDLE</a:t>
            </a:r>
            <a:r>
              <a:rPr lang="zh-CN" altLang="en-US" sz="2200" dirty="0"/>
              <a:t>， 			          </a:t>
            </a:r>
            <a:r>
              <a:rPr lang="en-US" altLang="zh-CN" sz="2200" dirty="0"/>
              <a:t>&amp;serverhenv);</a:t>
            </a:r>
            <a:endParaRPr lang="en-US" altLang="zh-CN" sz="2200" dirty="0"/>
          </a:p>
          <a:p>
            <a:pPr>
              <a:lnSpc>
                <a:spcPct val="120000"/>
              </a:lnSpc>
              <a:buNone/>
            </a:pPr>
            <a:r>
              <a:rPr lang="en-US" altLang="zh-CN" sz="2200" dirty="0"/>
              <a:t>ret=SQLSetEnvAttr(kinghenv,SQL_ATTR_ODBC_VERSION,</a:t>
            </a:r>
            <a:r>
              <a:rPr lang="zh-CN" altLang="en-US" sz="2200" dirty="0"/>
              <a:t> 				        </a:t>
            </a:r>
            <a:r>
              <a:rPr lang="en-US" altLang="zh-CN" sz="2200" dirty="0"/>
              <a:t>(void*)SQL_OV_ODBC3,</a:t>
            </a:r>
            <a:r>
              <a:rPr lang="zh-CN" altLang="en-US" sz="2200" dirty="0"/>
              <a:t> </a:t>
            </a:r>
            <a:r>
              <a:rPr lang="en-US" altLang="zh-CN" sz="2200" dirty="0"/>
              <a:t>0);</a:t>
            </a:r>
            <a:endParaRPr lang="en-US" altLang="zh-CN" sz="2200" dirty="0"/>
          </a:p>
          <a:p>
            <a:pPr>
              <a:lnSpc>
                <a:spcPct val="120000"/>
              </a:lnSpc>
              <a:buNone/>
            </a:pPr>
            <a:r>
              <a:rPr lang="en-US" altLang="zh-CN" sz="2200" dirty="0"/>
              <a:t>ret=SQLSetEnvAttr(serverhenv,SQL_ATTR_ODBC_VERSION,</a:t>
            </a:r>
            <a:r>
              <a:rPr lang="zh-CN" altLang="en-US" sz="2200" dirty="0"/>
              <a:t> 			        </a:t>
            </a:r>
            <a:r>
              <a:rPr lang="en-US" altLang="zh-CN" sz="2200" dirty="0"/>
              <a:t>(void*)SQL_OV_ODBC3,</a:t>
            </a:r>
            <a:r>
              <a:rPr lang="zh-CN" altLang="en-US" sz="2200" dirty="0"/>
              <a:t> </a:t>
            </a:r>
            <a:r>
              <a:rPr lang="en-US" altLang="zh-CN" sz="2200" dirty="0"/>
              <a:t>0);</a:t>
            </a:r>
            <a:endParaRPr lang="en-US" altLang="zh-CN" sz="2200" dirty="0"/>
          </a:p>
          <a:p>
            <a:pPr>
              <a:buNone/>
            </a:pPr>
            <a:endParaRPr lang="zh-CN" altLang="en-US" sz="1800"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标题 1"/>
          <p:cNvSpPr>
            <a:spLocks noGrp="1"/>
          </p:cNvSpPr>
          <p:nvPr>
            <p:ph type="title"/>
          </p:nvPr>
        </p:nvSpPr>
        <p:spPr>
          <a:ln/>
        </p:spPr>
        <p:txBody>
          <a:bodyPr vert="horz" wrap="square" lIns="91440" tIns="45720" rIns="91440" bIns="45720" anchor="ctr"/>
          <a:p>
            <a:r>
              <a:rPr lang="zh-CN" altLang="zh-CN" dirty="0"/>
              <a:t>3.  </a:t>
            </a:r>
            <a:r>
              <a:rPr lang="zh-CN" altLang="en-US" dirty="0"/>
              <a:t>建立连接 </a:t>
            </a:r>
            <a:endParaRPr lang="zh-CN" altLang="en-US" dirty="0"/>
          </a:p>
        </p:txBody>
      </p:sp>
      <p:sp>
        <p:nvSpPr>
          <p:cNvPr id="166914" name="内容占位符 2"/>
          <p:cNvSpPr>
            <a:spLocks noGrp="1"/>
          </p:cNvSpPr>
          <p:nvPr>
            <p:ph idx="4294967295"/>
          </p:nvPr>
        </p:nvSpPr>
        <p:spPr>
          <a:ln/>
        </p:spPr>
        <p:txBody>
          <a:bodyPr vert="horz" wrap="square" lIns="91440" tIns="45720" rIns="91440" bIns="45720" anchor="t"/>
          <a:p>
            <a:pPr>
              <a:lnSpc>
                <a:spcPct val="120000"/>
              </a:lnSpc>
            </a:pPr>
            <a:r>
              <a:rPr lang="zh-CN" altLang="en-US" dirty="0"/>
              <a:t>应用程序调用</a:t>
            </a:r>
            <a:r>
              <a:rPr lang="en-US" altLang="zh-CN" dirty="0"/>
              <a:t>SQLAllocHandle</a:t>
            </a:r>
            <a:r>
              <a:rPr lang="zh-CN" altLang="en-US" dirty="0"/>
              <a:t>分配连接句柄，通过</a:t>
            </a:r>
            <a:r>
              <a:rPr lang="en-US" altLang="zh-CN" dirty="0"/>
              <a:t>SQLConnect</a:t>
            </a:r>
            <a:r>
              <a:rPr lang="zh-CN" altLang="en-US" dirty="0"/>
              <a:t>、</a:t>
            </a:r>
            <a:r>
              <a:rPr lang="en-US" altLang="zh-CN" dirty="0"/>
              <a:t>SQLDriverConnect</a:t>
            </a:r>
            <a:r>
              <a:rPr lang="zh-CN" altLang="en-US" dirty="0"/>
              <a:t>或</a:t>
            </a:r>
            <a:r>
              <a:rPr lang="en-US" altLang="zh-CN" dirty="0"/>
              <a:t>SQLBrowseConnect</a:t>
            </a:r>
            <a:r>
              <a:rPr lang="zh-CN" altLang="en-US" dirty="0"/>
              <a:t>与数据源连接 </a:t>
            </a:r>
            <a:endParaRPr lang="zh-CN" altLang="en-US" dirty="0"/>
          </a:p>
          <a:p>
            <a:pPr>
              <a:lnSpc>
                <a:spcPct val="120000"/>
              </a:lnSpc>
            </a:pPr>
            <a:r>
              <a:rPr lang="en-US" altLang="zh-CN" dirty="0"/>
              <a:t>SQLConnect</a:t>
            </a:r>
            <a:r>
              <a:rPr lang="zh-CN" altLang="en-US" dirty="0"/>
              <a:t>连接函数的输入参数为：</a:t>
            </a:r>
            <a:endParaRPr lang="zh-CN" altLang="en-US" dirty="0"/>
          </a:p>
          <a:p>
            <a:pPr lvl="1">
              <a:lnSpc>
                <a:spcPct val="120000"/>
              </a:lnSpc>
            </a:pPr>
            <a:r>
              <a:rPr lang="zh-CN" altLang="en-US" dirty="0"/>
              <a:t>配置好的数据源名称</a:t>
            </a:r>
            <a:endParaRPr lang="zh-CN" altLang="en-US" dirty="0"/>
          </a:p>
          <a:p>
            <a:pPr lvl="1">
              <a:lnSpc>
                <a:spcPct val="120000"/>
              </a:lnSpc>
            </a:pPr>
            <a:r>
              <a:rPr lang="zh-CN" altLang="en-US" dirty="0"/>
              <a:t>用户</a:t>
            </a:r>
            <a:r>
              <a:rPr lang="en-US" altLang="zh-CN" dirty="0"/>
              <a:t>ID</a:t>
            </a:r>
            <a:endParaRPr lang="zh-CN" altLang="en-US" dirty="0"/>
          </a:p>
          <a:p>
            <a:pPr lvl="1">
              <a:lnSpc>
                <a:spcPct val="120000"/>
              </a:lnSpc>
            </a:pPr>
            <a:r>
              <a:rPr lang="zh-CN" altLang="en-US" dirty="0"/>
              <a:t>口令 </a:t>
            </a:r>
            <a:endParaRPr lang="zh-CN" altLang="en-US" dirty="0"/>
          </a:p>
          <a:p>
            <a:pPr>
              <a:lnSpc>
                <a:spcPct val="120000"/>
              </a:lnSpc>
            </a:pPr>
            <a:r>
              <a:rPr lang="en-US" altLang="zh-CN" dirty="0"/>
              <a:t>[</a:t>
            </a:r>
            <a:r>
              <a:rPr lang="zh-CN" altLang="en-US" dirty="0"/>
              <a:t>例8.</a:t>
            </a:r>
            <a:r>
              <a:rPr lang="en-US" altLang="zh-CN" dirty="0"/>
              <a:t>12]</a:t>
            </a:r>
            <a:r>
              <a:rPr lang="zh-CN" altLang="en-US" dirty="0"/>
              <a:t>中</a:t>
            </a:r>
            <a:r>
              <a:rPr lang="en-US" altLang="zh-CN" dirty="0"/>
              <a:t>KingbaseES ODBC</a:t>
            </a:r>
            <a:r>
              <a:rPr lang="zh-CN" altLang="en-US" dirty="0"/>
              <a:t>为数据源名字，</a:t>
            </a:r>
            <a:r>
              <a:rPr lang="en-US" altLang="zh-CN" dirty="0"/>
              <a:t>SYSTEM</a:t>
            </a:r>
            <a:r>
              <a:rPr lang="zh-CN" altLang="en-US" dirty="0"/>
              <a:t>为用户名，</a:t>
            </a:r>
            <a:r>
              <a:rPr lang="en-US" altLang="zh-CN" dirty="0"/>
              <a:t>MANAGER</a:t>
            </a:r>
            <a:r>
              <a:rPr lang="zh-CN" altLang="en-US" dirty="0"/>
              <a:t>为用户密码 </a:t>
            </a:r>
            <a:endParaRPr lang="zh-CN" altLang="en-US" dirty="0"/>
          </a:p>
          <a:p>
            <a:pPr>
              <a:lnSpc>
                <a:spcPct val="120000"/>
              </a:lnSpc>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ln/>
        </p:spPr>
        <p:txBody>
          <a:bodyPr vert="horz" wrap="square" lIns="91440" tIns="45720" rIns="91440" bIns="45720" anchor="ctr"/>
          <a:p>
            <a:r>
              <a:rPr lang="zh-CN" altLang="en-US" dirty="0"/>
              <a:t>主变量（续） </a:t>
            </a:r>
            <a:endParaRPr lang="zh-CN" altLang="en-US" dirty="0"/>
          </a:p>
        </p:txBody>
      </p:sp>
      <p:sp>
        <p:nvSpPr>
          <p:cNvPr id="18434"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在</a:t>
            </a:r>
            <a:r>
              <a:rPr lang="en-US" altLang="zh-CN" dirty="0"/>
              <a:t>SQL</a:t>
            </a:r>
            <a:r>
              <a:rPr lang="zh-CN" altLang="en-US" dirty="0"/>
              <a:t>语句中使用主变量和指示变量的方法</a:t>
            </a:r>
            <a:endParaRPr lang="zh-CN" altLang="en-US" dirty="0"/>
          </a:p>
          <a:p>
            <a:pPr marL="457200" lvl="1" indent="0">
              <a:lnSpc>
                <a:spcPct val="120000"/>
              </a:lnSpc>
            </a:pPr>
            <a:r>
              <a:rPr lang="zh-CN" altLang="en-US" dirty="0"/>
              <a:t>说明主变量和指示变量</a:t>
            </a:r>
            <a:endParaRPr lang="zh-CN" altLang="en-US" dirty="0"/>
          </a:p>
          <a:p>
            <a:pPr marL="914400" lvl="2" indent="0">
              <a:lnSpc>
                <a:spcPct val="120000"/>
              </a:lnSpc>
              <a:buFont typeface="Arial" panose="020B0604020202020204" pitchFamily="34" charset="0"/>
              <a:buNone/>
            </a:pPr>
            <a:r>
              <a:rPr lang="en-US" altLang="zh-CN" dirty="0"/>
              <a:t>BEGIN DECLARE SECTION</a:t>
            </a:r>
            <a:endParaRPr lang="zh-CN" altLang="en-US" dirty="0"/>
          </a:p>
          <a:p>
            <a:pPr marL="914400" lvl="2" indent="0">
              <a:lnSpc>
                <a:spcPct val="120000"/>
              </a:lnSpc>
              <a:buFont typeface="Arial" panose="020B0604020202020204" pitchFamily="34" charset="0"/>
              <a:buNone/>
            </a:pPr>
            <a:r>
              <a:rPr lang="en-US" altLang="zh-CN" dirty="0"/>
              <a:t>	...</a:t>
            </a:r>
            <a:endParaRPr lang="zh-CN" altLang="en-US" dirty="0"/>
          </a:p>
          <a:p>
            <a:pPr marL="914400" lvl="2" indent="0">
              <a:lnSpc>
                <a:spcPct val="120000"/>
              </a:lnSpc>
              <a:buFont typeface="Arial" panose="020B0604020202020204" pitchFamily="34" charset="0"/>
              <a:buNone/>
            </a:pPr>
            <a:r>
              <a:rPr lang="en-US" altLang="zh-CN" dirty="0"/>
              <a:t>	...  		</a:t>
            </a:r>
            <a:r>
              <a:rPr lang="zh-CN" altLang="en-US" dirty="0"/>
              <a:t>（说明主变量和指示变量）</a:t>
            </a:r>
            <a:endParaRPr lang="zh-CN" altLang="en-US" dirty="0"/>
          </a:p>
          <a:p>
            <a:pPr marL="914400" lvl="2" indent="0">
              <a:lnSpc>
                <a:spcPct val="120000"/>
              </a:lnSpc>
              <a:buFont typeface="Arial" panose="020B0604020202020204" pitchFamily="34" charset="0"/>
              <a:buNone/>
            </a:pPr>
            <a:r>
              <a:rPr lang="en-US" altLang="zh-CN" dirty="0"/>
              <a:t>	...</a:t>
            </a:r>
            <a:endParaRPr lang="zh-CN" altLang="en-US" dirty="0"/>
          </a:p>
          <a:p>
            <a:pPr marL="914400" lvl="2" indent="0">
              <a:lnSpc>
                <a:spcPct val="120000"/>
              </a:lnSpc>
              <a:buFont typeface="Arial" panose="020B0604020202020204" pitchFamily="34" charset="0"/>
              <a:buNone/>
            </a:pPr>
            <a:r>
              <a:rPr lang="en-US" altLang="zh-CN" dirty="0"/>
              <a:t>END DECLARE SECTION</a:t>
            </a:r>
            <a:endParaRPr lang="zh-CN" altLang="en-US" dirty="0"/>
          </a:p>
          <a:p>
            <a:pPr marL="914400" lvl="2" indent="0">
              <a:lnSpc>
                <a:spcPct val="150000"/>
              </a:lnSpc>
            </a:pPr>
            <a:endParaRPr lang="zh-CN" altLang="en-US" dirty="0"/>
          </a:p>
          <a:p>
            <a:pPr>
              <a:buNone/>
            </a:pPr>
            <a:endParaRPr lang="zh-CN" alt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标题 1"/>
          <p:cNvSpPr>
            <a:spLocks noGrp="1"/>
          </p:cNvSpPr>
          <p:nvPr>
            <p:ph type="title"/>
          </p:nvPr>
        </p:nvSpPr>
        <p:spPr>
          <a:ln/>
        </p:spPr>
        <p:txBody>
          <a:bodyPr vert="horz" wrap="square" lIns="91440" tIns="45720" rIns="91440" bIns="45720" anchor="ctr"/>
          <a:p>
            <a:r>
              <a:rPr lang="zh-CN" altLang="en-US" dirty="0"/>
              <a:t>建立连接（续）</a:t>
            </a:r>
            <a:endParaRPr lang="zh-CN" altLang="en-US" dirty="0"/>
          </a:p>
        </p:txBody>
      </p:sp>
      <p:sp>
        <p:nvSpPr>
          <p:cNvPr id="167938" name="内容占位符 2"/>
          <p:cNvSpPr>
            <a:spLocks noGrp="1"/>
          </p:cNvSpPr>
          <p:nvPr>
            <p:ph idx="4294967295"/>
          </p:nvPr>
        </p:nvSpPr>
        <p:spPr>
          <a:xfrm>
            <a:off x="395288" y="971550"/>
            <a:ext cx="8748712" cy="4854575"/>
          </a:xfrm>
          <a:ln/>
        </p:spPr>
        <p:txBody>
          <a:bodyPr vert="horz" wrap="square" lIns="91440" tIns="45720" rIns="91440" bIns="45720" anchor="t"/>
          <a:p>
            <a:r>
              <a:rPr lang="zh-CN" altLang="en-US" dirty="0"/>
              <a:t>创建数据源</a:t>
            </a:r>
            <a:r>
              <a:rPr lang="en-US" altLang="zh-CN" dirty="0"/>
              <a:t>---</a:t>
            </a:r>
            <a:r>
              <a:rPr lang="zh-CN" altLang="en-US" dirty="0"/>
              <a:t>第三步：建立连接</a:t>
            </a:r>
            <a:endParaRPr lang="zh-CN" altLang="en-US" dirty="0"/>
          </a:p>
          <a:p>
            <a:pPr>
              <a:lnSpc>
                <a:spcPct val="120000"/>
              </a:lnSpc>
              <a:buNone/>
            </a:pPr>
            <a:r>
              <a:rPr lang="en-US" altLang="zh-CN" sz="2000" dirty="0"/>
              <a:t>/* Step 3 </a:t>
            </a:r>
            <a:r>
              <a:rPr lang="zh-CN" altLang="en-US" sz="2000" dirty="0"/>
              <a:t>建立连接 *</a:t>
            </a:r>
            <a:r>
              <a:rPr lang="en-US" altLang="zh-CN" sz="2000" dirty="0"/>
              <a:t>/</a:t>
            </a:r>
            <a:endParaRPr lang="zh-CN" altLang="en-US" sz="2000" dirty="0"/>
          </a:p>
          <a:p>
            <a:pPr>
              <a:lnSpc>
                <a:spcPct val="90000"/>
              </a:lnSpc>
              <a:buNone/>
            </a:pPr>
            <a:r>
              <a:rPr lang="en-US" altLang="zh-CN" sz="2200" dirty="0"/>
              <a:t>ret=SQLAllocHandle(SQL_HANDLE_DBC,</a:t>
            </a:r>
            <a:r>
              <a:rPr lang="zh-CN" altLang="en-US" sz="2200" dirty="0"/>
              <a:t> </a:t>
            </a:r>
            <a:r>
              <a:rPr lang="en-US" altLang="zh-CN" sz="2200" dirty="0"/>
              <a:t>kinghenv,</a:t>
            </a:r>
            <a:r>
              <a:rPr lang="zh-CN" altLang="en-US" sz="2200" dirty="0"/>
              <a:t> </a:t>
            </a:r>
            <a:r>
              <a:rPr lang="en-US" altLang="zh-CN" sz="2200" dirty="0"/>
              <a:t>&amp;kinghdbc);</a:t>
            </a:r>
            <a:endParaRPr lang="en-US" altLang="zh-CN" sz="2200" dirty="0"/>
          </a:p>
          <a:p>
            <a:pPr>
              <a:lnSpc>
                <a:spcPct val="90000"/>
              </a:lnSpc>
              <a:buNone/>
            </a:pPr>
            <a:r>
              <a:rPr lang="en-US" altLang="zh-CN" sz="2200" dirty="0"/>
              <a:t>ret=SQLAllocHandle(SQL_HANDLE_DBC,</a:t>
            </a:r>
            <a:r>
              <a:rPr lang="zh-CN" altLang="en-US" sz="2200" dirty="0"/>
              <a:t> </a:t>
            </a:r>
            <a:r>
              <a:rPr lang="en-US" altLang="zh-CN" sz="2200" dirty="0"/>
              <a:t>serverhenv,</a:t>
            </a:r>
            <a:r>
              <a:rPr lang="zh-CN" altLang="en-US" sz="2200" dirty="0"/>
              <a:t>                          </a:t>
            </a:r>
            <a:r>
              <a:rPr lang="en-US" altLang="zh-CN" sz="2200" dirty="0"/>
              <a:t>		          &amp;serverhdbc);</a:t>
            </a:r>
            <a:endParaRPr lang="en-US" altLang="zh-CN" sz="2200" dirty="0"/>
          </a:p>
          <a:p>
            <a:pPr>
              <a:lnSpc>
                <a:spcPct val="90000"/>
              </a:lnSpc>
              <a:buNone/>
            </a:pPr>
            <a:r>
              <a:rPr lang="en-US" altLang="zh-CN" sz="2200" dirty="0"/>
              <a:t>ret=SQLConnect(kinghdbc,“KingbaseES ODBC”, SQL_NTS,“SYSTEM”,SQL_NTS, "MANAGER",SQL_NTS);</a:t>
            </a:r>
            <a:endParaRPr lang="en-US" altLang="zh-CN" sz="2200" dirty="0"/>
          </a:p>
          <a:p>
            <a:pPr>
              <a:lnSpc>
                <a:spcPct val="90000"/>
              </a:lnSpc>
              <a:buNone/>
            </a:pPr>
            <a:r>
              <a:rPr lang="en-US" altLang="zh-CN" sz="2200" dirty="0"/>
              <a:t>if (!SQL_SUCCEEDED(ret))</a:t>
            </a:r>
            <a:r>
              <a:rPr lang="zh-CN" altLang="en-US" sz="2400" dirty="0"/>
              <a:t>	</a:t>
            </a:r>
            <a:r>
              <a:rPr lang="en-US" altLang="zh-CN" sz="2000" dirty="0"/>
              <a:t>/</a:t>
            </a:r>
            <a:r>
              <a:rPr lang="zh-CN" altLang="en-US" sz="2000" dirty="0"/>
              <a:t>*连接失败时返回错误值*</a:t>
            </a:r>
            <a:r>
              <a:rPr lang="en-US" altLang="zh-CN" sz="2000" dirty="0"/>
              <a:t>/</a:t>
            </a:r>
            <a:endParaRPr lang="zh-CN" altLang="en-US" sz="2400" dirty="0"/>
          </a:p>
          <a:p>
            <a:pPr>
              <a:lnSpc>
                <a:spcPct val="90000"/>
              </a:lnSpc>
              <a:buNone/>
            </a:pPr>
            <a:r>
              <a:rPr lang="zh-CN" altLang="en-US" sz="2400" dirty="0"/>
              <a:t>	</a:t>
            </a:r>
            <a:r>
              <a:rPr lang="en-US" altLang="zh-CN" sz="2200" dirty="0"/>
              <a:t>return -1;</a:t>
            </a:r>
            <a:r>
              <a:rPr lang="zh-CN" altLang="en-US" sz="2200" dirty="0"/>
              <a:t>	</a:t>
            </a:r>
            <a:endParaRPr lang="en-US" altLang="zh-CN" sz="2200" dirty="0"/>
          </a:p>
          <a:p>
            <a:pPr>
              <a:lnSpc>
                <a:spcPct val="90000"/>
              </a:lnSpc>
              <a:buNone/>
            </a:pPr>
            <a:r>
              <a:rPr lang="en-US" altLang="zh-CN" sz="2200" dirty="0"/>
              <a:t>ret=SQLConnect(serverhdbc,</a:t>
            </a:r>
            <a:r>
              <a:rPr lang="zh-CN" altLang="en-US" sz="2200" dirty="0"/>
              <a:t> </a:t>
            </a:r>
            <a:r>
              <a:rPr lang="en-US" altLang="zh-CN" sz="2200" dirty="0"/>
              <a:t>"SQLServer",</a:t>
            </a:r>
            <a:r>
              <a:rPr lang="zh-CN" altLang="en-US" sz="2200" dirty="0"/>
              <a:t> </a:t>
            </a:r>
            <a:r>
              <a:rPr lang="en-US" altLang="zh-CN" sz="2200" dirty="0"/>
              <a:t>SQL_NTS,</a:t>
            </a:r>
            <a:r>
              <a:rPr lang="zh-CN" altLang="en-US" sz="2200" dirty="0"/>
              <a:t> </a:t>
            </a:r>
            <a:r>
              <a:rPr lang="en-US" altLang="zh-CN" sz="2200" dirty="0"/>
              <a:t>"sa“,SQL_NTS,"sa",SQL_NTS);</a:t>
            </a:r>
            <a:endParaRPr lang="en-US" altLang="zh-CN" sz="2200" dirty="0"/>
          </a:p>
          <a:p>
            <a:pPr>
              <a:lnSpc>
                <a:spcPct val="90000"/>
              </a:lnSpc>
              <a:buNone/>
            </a:pPr>
            <a:r>
              <a:rPr lang="en-US" altLang="zh-CN" sz="2200" dirty="0"/>
              <a:t>if (!SQL_SUCCEEDED(ret) )</a:t>
            </a:r>
            <a:r>
              <a:rPr lang="en-US" altLang="zh-CN" sz="2400" dirty="0"/>
              <a:t>	</a:t>
            </a:r>
            <a:r>
              <a:rPr lang="en-US" altLang="zh-CN" sz="2000" dirty="0"/>
              <a:t>/*</a:t>
            </a:r>
            <a:r>
              <a:rPr lang="zh-CN" altLang="en-US" sz="2000" dirty="0"/>
              <a:t>连接失败时返回错误值</a:t>
            </a:r>
            <a:r>
              <a:rPr lang="en-US" altLang="zh-CN" sz="2000" dirty="0"/>
              <a:t>*/</a:t>
            </a:r>
            <a:endParaRPr lang="zh-CN" altLang="en-US" sz="2400" dirty="0"/>
          </a:p>
          <a:p>
            <a:pPr>
              <a:lnSpc>
                <a:spcPct val="90000"/>
              </a:lnSpc>
              <a:buNone/>
            </a:pPr>
            <a:r>
              <a:rPr lang="zh-CN" altLang="en-US" sz="2400" dirty="0"/>
              <a:t>	</a:t>
            </a:r>
            <a:r>
              <a:rPr lang="en-US" altLang="zh-CN" sz="2200" dirty="0"/>
              <a:t>return -1;</a:t>
            </a:r>
            <a:endParaRPr lang="en-US" altLang="zh-CN" sz="2200" dirty="0"/>
          </a:p>
          <a:p>
            <a:pPr>
              <a:buNone/>
            </a:pPr>
            <a:endParaRPr lang="en-US" altLang="zh-CN" sz="24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标题 1"/>
          <p:cNvSpPr>
            <a:spLocks noGrp="1"/>
          </p:cNvSpPr>
          <p:nvPr>
            <p:ph type="title"/>
          </p:nvPr>
        </p:nvSpPr>
        <p:spPr>
          <a:ln/>
        </p:spPr>
        <p:txBody>
          <a:bodyPr vert="horz" wrap="square" lIns="91440" tIns="45720" rIns="91440" bIns="45720" anchor="ctr"/>
          <a:p>
            <a:r>
              <a:rPr lang="zh-CN" altLang="zh-CN" dirty="0"/>
              <a:t>4. </a:t>
            </a:r>
            <a:r>
              <a:rPr lang="zh-CN" altLang="en-US" dirty="0"/>
              <a:t>分配语句句柄</a:t>
            </a:r>
            <a:endParaRPr lang="zh-CN" altLang="en-US" dirty="0"/>
          </a:p>
        </p:txBody>
      </p:sp>
      <p:sp>
        <p:nvSpPr>
          <p:cNvPr id="168962" name="内容占位符 2"/>
          <p:cNvSpPr>
            <a:spLocks noGrp="1"/>
          </p:cNvSpPr>
          <p:nvPr>
            <p:ph idx="4294967295"/>
          </p:nvPr>
        </p:nvSpPr>
        <p:spPr>
          <a:xfrm>
            <a:off x="395288" y="971550"/>
            <a:ext cx="8229600" cy="5095875"/>
          </a:xfrm>
          <a:ln/>
        </p:spPr>
        <p:txBody>
          <a:bodyPr vert="horz" wrap="square" lIns="91440" tIns="45720" rIns="91440" bIns="45720" anchor="t"/>
          <a:p>
            <a:pPr>
              <a:lnSpc>
                <a:spcPct val="110000"/>
              </a:lnSpc>
            </a:pPr>
            <a:r>
              <a:rPr lang="zh-CN" altLang="en-US" dirty="0"/>
              <a:t>处理任何</a:t>
            </a:r>
            <a:r>
              <a:rPr lang="en-US" altLang="zh-CN" dirty="0"/>
              <a:t>SQL</a:t>
            </a:r>
            <a:r>
              <a:rPr lang="zh-CN" altLang="en-US" dirty="0"/>
              <a:t>语句之前，应用程序还需要首先分配一个语句句柄 </a:t>
            </a:r>
            <a:endParaRPr lang="zh-CN" altLang="en-US" dirty="0"/>
          </a:p>
          <a:p>
            <a:pPr>
              <a:lnSpc>
                <a:spcPct val="110000"/>
              </a:lnSpc>
            </a:pPr>
            <a:r>
              <a:rPr lang="zh-CN" altLang="en-US" dirty="0"/>
              <a:t>语句句柄含有具体的</a:t>
            </a:r>
            <a:r>
              <a:rPr lang="en-US" altLang="zh-CN" dirty="0"/>
              <a:t>SQL</a:t>
            </a:r>
            <a:r>
              <a:rPr lang="zh-CN" altLang="en-US" dirty="0"/>
              <a:t>语句以及输出的结果集等信息 </a:t>
            </a:r>
            <a:endParaRPr lang="zh-CN" altLang="en-US" dirty="0"/>
          </a:p>
          <a:p>
            <a:pPr>
              <a:lnSpc>
                <a:spcPct val="110000"/>
              </a:lnSpc>
            </a:pPr>
            <a:r>
              <a:rPr lang="zh-CN" altLang="en-US" dirty="0"/>
              <a:t>应用程序还可以通过</a:t>
            </a:r>
            <a:r>
              <a:rPr lang="en-US" altLang="zh-CN" dirty="0"/>
              <a:t>SQLtStmtAttr</a:t>
            </a:r>
            <a:r>
              <a:rPr lang="zh-CN" altLang="en-US" dirty="0"/>
              <a:t>来设置语句属性（也可以使用默认值） </a:t>
            </a:r>
            <a:endParaRPr lang="en-US" altLang="zh-CN"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标题 1"/>
          <p:cNvSpPr>
            <a:spLocks noGrp="1"/>
          </p:cNvSpPr>
          <p:nvPr>
            <p:ph type="title"/>
          </p:nvPr>
        </p:nvSpPr>
        <p:spPr>
          <a:ln/>
        </p:spPr>
        <p:txBody>
          <a:bodyPr vert="horz" wrap="square" lIns="91440" tIns="45720" rIns="91440" bIns="45720" anchor="ctr"/>
          <a:p>
            <a:r>
              <a:rPr lang="zh-CN" altLang="en-US" dirty="0"/>
              <a:t>分配语句句柄（续）</a:t>
            </a:r>
            <a:endParaRPr lang="zh-CN" altLang="en-US" dirty="0"/>
          </a:p>
        </p:txBody>
      </p:sp>
      <p:sp>
        <p:nvSpPr>
          <p:cNvPr id="169986" name="内容占位符 2"/>
          <p:cNvSpPr>
            <a:spLocks noGrp="1"/>
          </p:cNvSpPr>
          <p:nvPr>
            <p:ph idx="4294967295"/>
          </p:nvPr>
        </p:nvSpPr>
        <p:spPr>
          <a:xfrm>
            <a:off x="395288" y="971550"/>
            <a:ext cx="8229600" cy="4854575"/>
          </a:xfrm>
          <a:ln/>
        </p:spPr>
        <p:txBody>
          <a:bodyPr vert="horz" wrap="square" lIns="91440" tIns="45720" rIns="91440" bIns="45720" anchor="t"/>
          <a:p>
            <a:pPr>
              <a:lnSpc>
                <a:spcPct val="90000"/>
              </a:lnSpc>
            </a:pPr>
            <a:r>
              <a:rPr lang="zh-CN" altLang="en-US" dirty="0"/>
              <a:t>创建数据源</a:t>
            </a:r>
            <a:r>
              <a:rPr lang="en-US" altLang="zh-CN" dirty="0"/>
              <a:t>---</a:t>
            </a:r>
            <a:r>
              <a:rPr lang="zh-CN" altLang="en-US" dirty="0"/>
              <a:t>第四步</a:t>
            </a:r>
            <a:endParaRPr lang="zh-CN" altLang="en-US" dirty="0"/>
          </a:p>
          <a:p>
            <a:pPr>
              <a:lnSpc>
                <a:spcPct val="120000"/>
              </a:lnSpc>
              <a:buNone/>
            </a:pPr>
            <a:r>
              <a:rPr lang="en-US" altLang="zh-CN" sz="2000" dirty="0"/>
              <a:t>/* Step 4 </a:t>
            </a:r>
            <a:r>
              <a:rPr lang="zh-CN" altLang="en-US" sz="2000" dirty="0"/>
              <a:t>初始化语句句柄 *</a:t>
            </a:r>
            <a:r>
              <a:rPr lang="en-US" altLang="zh-CN" sz="2000" dirty="0"/>
              <a:t>/</a:t>
            </a:r>
            <a:endParaRPr lang="zh-CN" altLang="en-US" sz="2000" dirty="0"/>
          </a:p>
          <a:p>
            <a:pPr>
              <a:lnSpc>
                <a:spcPct val="120000"/>
              </a:lnSpc>
              <a:buNone/>
            </a:pPr>
            <a:r>
              <a:rPr lang="en-US" altLang="zh-CN" sz="2200" dirty="0"/>
              <a:t>ret=SQLAllocHandle(SQL_HANDLE_STMT,kinghdbc,</a:t>
            </a:r>
            <a:endParaRPr lang="en-US" altLang="zh-CN" sz="2200" dirty="0"/>
          </a:p>
          <a:p>
            <a:pPr>
              <a:lnSpc>
                <a:spcPct val="120000"/>
              </a:lnSpc>
              <a:buNone/>
            </a:pPr>
            <a:r>
              <a:rPr lang="en-US" altLang="zh-CN" sz="2200" dirty="0"/>
              <a:t>				&amp;kinghstmt);</a:t>
            </a:r>
            <a:endParaRPr lang="zh-CN" altLang="en-US" sz="2200" dirty="0"/>
          </a:p>
          <a:p>
            <a:pPr>
              <a:lnSpc>
                <a:spcPct val="120000"/>
              </a:lnSpc>
              <a:buNone/>
            </a:pPr>
            <a:r>
              <a:rPr lang="en-US" altLang="zh-CN" sz="2200" dirty="0"/>
              <a:t>ret=SQLSetStmtAttr(kinghstmt,</a:t>
            </a:r>
            <a:endParaRPr lang="en-US" altLang="zh-CN" sz="2200" dirty="0"/>
          </a:p>
          <a:p>
            <a:pPr>
              <a:lnSpc>
                <a:spcPct val="120000"/>
              </a:lnSpc>
              <a:buNone/>
            </a:pPr>
            <a:r>
              <a:rPr lang="en-US" altLang="zh-CN" sz="2200" dirty="0"/>
              <a:t>				SQL_ATTR_ROW_BIND_TYPE,</a:t>
            </a:r>
            <a:r>
              <a:rPr lang="zh-CN" altLang="en-US" sz="2200" dirty="0"/>
              <a:t> 			 </a:t>
            </a:r>
            <a:r>
              <a:rPr lang="en-US" altLang="zh-CN" sz="2200" dirty="0"/>
              <a:t>	</a:t>
            </a:r>
            <a:r>
              <a:rPr lang="zh-CN" altLang="en-US" sz="2200" dirty="0"/>
              <a:t> </a:t>
            </a:r>
            <a:r>
              <a:rPr lang="en-US" altLang="zh-CN" sz="2200" dirty="0"/>
              <a:t>(SQLPOINTER)</a:t>
            </a:r>
            <a:endParaRPr lang="zh-CN" altLang="en-US" sz="2200" dirty="0"/>
          </a:p>
          <a:p>
            <a:pPr>
              <a:lnSpc>
                <a:spcPct val="120000"/>
              </a:lnSpc>
              <a:buNone/>
            </a:pPr>
            <a:r>
              <a:rPr lang="en-US" altLang="zh-CN" sz="2200" dirty="0"/>
              <a:t>          </a:t>
            </a:r>
            <a:r>
              <a:rPr lang="zh-CN" altLang="en-US" sz="2200" dirty="0"/>
              <a:t>			 </a:t>
            </a:r>
            <a:r>
              <a:rPr lang="en-US" altLang="zh-CN" sz="2200" dirty="0"/>
              <a:t>SQL_BIND_BY_COLUMN,</a:t>
            </a:r>
            <a:r>
              <a:rPr lang="zh-CN" altLang="en-US" sz="2200" dirty="0"/>
              <a:t>			  	 </a:t>
            </a:r>
            <a:r>
              <a:rPr lang="en-US" altLang="zh-CN" sz="2200" dirty="0"/>
              <a:t>	 SQL_IS_INTEGER);</a:t>
            </a:r>
            <a:endParaRPr lang="zh-CN" altLang="en-US" sz="2200" dirty="0"/>
          </a:p>
          <a:p>
            <a:pPr>
              <a:lnSpc>
                <a:spcPct val="120000"/>
              </a:lnSpc>
              <a:buNone/>
            </a:pPr>
            <a:r>
              <a:rPr lang="en-US" altLang="zh-CN" sz="2200" dirty="0"/>
              <a:t>ret=SQLAllocHandle(SQL_HANDLE_STMT,serverhdbc,</a:t>
            </a:r>
            <a:r>
              <a:rPr lang="zh-CN" altLang="en-US" sz="2200" dirty="0"/>
              <a:t> 			</a:t>
            </a:r>
            <a:r>
              <a:rPr lang="en-US" altLang="zh-CN" sz="2200" dirty="0"/>
              <a:t>&amp;serverhstmt);</a:t>
            </a:r>
            <a:endParaRPr lang="zh-CN" altLang="en-US" sz="2200" dirty="0"/>
          </a:p>
          <a:p>
            <a:pPr>
              <a:lnSpc>
                <a:spcPct val="90000"/>
              </a:lnSpc>
              <a:buNone/>
            </a:pPr>
            <a:endParaRPr lang="zh-CN" altLang="en-US" sz="2400" dirty="0"/>
          </a:p>
        </p:txBody>
      </p:sp>
      <p:sp>
        <p:nvSpPr>
          <p:cNvPr id="4" name="矩形 3"/>
          <p:cNvSpPr/>
          <p:nvPr/>
        </p:nvSpPr>
        <p:spPr>
          <a:xfrm>
            <a:off x="285750" y="4791075"/>
            <a:ext cx="8686800" cy="1662113"/>
          </a:xfrm>
          <a:prstGeom prst="rect">
            <a:avLst/>
          </a:prstGeom>
          <a:gradFill rotWithShape="1">
            <a:gsLst>
              <a:gs pos="0">
                <a:srgbClr val="537E25">
                  <a:alpha val="100000"/>
                </a:srgbClr>
              </a:gs>
              <a:gs pos="50000">
                <a:srgbClr val="7AB73A">
                  <a:alpha val="100000"/>
                </a:srgbClr>
              </a:gs>
              <a:gs pos="100000">
                <a:srgbClr val="92DA46">
                  <a:alpha val="100000"/>
                </a:srgbClr>
              </a:gs>
            </a:gsLst>
            <a:lin ang="5400000" scaled="1"/>
            <a:tileRect/>
          </a:gradFill>
          <a:ln w="9525" cap="flat" cmpd="sng">
            <a:solidFill>
              <a:srgbClr val="0070C0"/>
            </a:solidFill>
            <a:prstDash val="solid"/>
            <a:round/>
            <a:headEnd type="none" w="med" len="med"/>
            <a:tailEnd type="none" w="med" len="med"/>
          </a:ln>
        </p:spPr>
        <p:txBody>
          <a:bodyPr anchor="t"/>
          <a:p>
            <a:pPr>
              <a:lnSpc>
                <a:spcPct val="110000"/>
              </a:lnSpc>
            </a:pP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例</a:t>
            </a:r>
            <a:r>
              <a:rPr lang="en-US" altLang="zh-CN" sz="2400" b="1" dirty="0">
                <a:latin typeface="Arial" panose="020B0604020202020204" pitchFamily="34" charset="0"/>
                <a:ea typeface="宋体" panose="02010600030101010101" pitchFamily="2" charset="-122"/>
              </a:rPr>
              <a:t>8.12]</a:t>
            </a:r>
            <a:r>
              <a:rPr lang="zh-CN" altLang="en-US" sz="2400" b="1" dirty="0">
                <a:latin typeface="Arial" panose="020B0604020202020204" pitchFamily="34" charset="0"/>
                <a:ea typeface="宋体" panose="02010600030101010101" pitchFamily="2" charset="-122"/>
              </a:rPr>
              <a:t>中分配了两个语句句柄</a:t>
            </a:r>
            <a:endParaRPr lang="zh-CN" altLang="en-US" sz="2400" b="1" dirty="0">
              <a:latin typeface="Arial" panose="020B0604020202020204" pitchFamily="34" charset="0"/>
              <a:ea typeface="宋体" panose="02010600030101010101" pitchFamily="2" charset="-122"/>
            </a:endParaRPr>
          </a:p>
          <a:p>
            <a:pPr lvl="1" indent="0" eaLnBrk="1" hangingPunct="1">
              <a:lnSpc>
                <a:spcPct val="110000"/>
              </a:lnSpc>
              <a:buFont typeface="Wingdings" panose="05000000000000000000" pitchFamily="2" charset="2"/>
              <a:buChar char="l"/>
            </a:pPr>
            <a:r>
              <a:rPr lang="zh-CN" altLang="en-US" sz="2400" b="1" dirty="0">
                <a:latin typeface="Arial" panose="020B0604020202020204" pitchFamily="34" charset="0"/>
                <a:ea typeface="宋体" panose="02010600030101010101" pitchFamily="2" charset="-122"/>
              </a:rPr>
              <a:t>一个用来从</a:t>
            </a:r>
            <a:r>
              <a:rPr lang="en-US" altLang="zh-CN" sz="2400" b="1" dirty="0">
                <a:latin typeface="Arial" panose="020B0604020202020204" pitchFamily="34" charset="0"/>
                <a:ea typeface="宋体" panose="02010600030101010101" pitchFamily="2" charset="-122"/>
              </a:rPr>
              <a:t>KingbaseES</a:t>
            </a:r>
            <a:r>
              <a:rPr lang="zh-CN" altLang="en-US" sz="2400" b="1" dirty="0">
                <a:latin typeface="Arial" panose="020B0604020202020204" pitchFamily="34" charset="0"/>
                <a:ea typeface="宋体" panose="02010600030101010101" pitchFamily="2" charset="-122"/>
              </a:rPr>
              <a:t>中读取数据产生结果集（</a:t>
            </a:r>
            <a:r>
              <a:rPr lang="en-US" altLang="zh-CN" sz="2400" b="1" dirty="0">
                <a:latin typeface="Arial" panose="020B0604020202020204" pitchFamily="34" charset="0"/>
                <a:ea typeface="宋体" panose="02010600030101010101" pitchFamily="2" charset="-122"/>
              </a:rPr>
              <a:t>kinghstmt</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a:p>
            <a:pPr lvl="1" indent="0" eaLnBrk="1" hangingPunct="1">
              <a:lnSpc>
                <a:spcPct val="110000"/>
              </a:lnSpc>
              <a:buFont typeface="Wingdings" panose="05000000000000000000" pitchFamily="2" charset="2"/>
              <a:buChar char="l"/>
            </a:pPr>
            <a:r>
              <a:rPr lang="zh-CN" altLang="en-US" sz="2400" b="1" dirty="0">
                <a:latin typeface="Arial" panose="020B0604020202020204" pitchFamily="34" charset="0"/>
                <a:ea typeface="宋体" panose="02010600030101010101" pitchFamily="2" charset="-122"/>
              </a:rPr>
              <a:t>一个用来向</a:t>
            </a:r>
            <a:r>
              <a:rPr lang="en-US" altLang="zh-CN" sz="2400" b="1" dirty="0">
                <a:latin typeface="Arial" panose="020B0604020202020204" pitchFamily="34" charset="0"/>
                <a:ea typeface="宋体" panose="02010600030101010101" pitchFamily="2" charset="-122"/>
              </a:rPr>
              <a:t>SQL Server</a:t>
            </a:r>
            <a:r>
              <a:rPr lang="zh-CN" altLang="en-US" sz="2400" b="1" dirty="0">
                <a:latin typeface="Arial" panose="020B0604020202020204" pitchFamily="34" charset="0"/>
                <a:ea typeface="宋体" panose="02010600030101010101" pitchFamily="2" charset="-122"/>
              </a:rPr>
              <a:t>插入数据（</a:t>
            </a:r>
            <a:r>
              <a:rPr lang="en-US" altLang="zh-CN" sz="2400" b="1" dirty="0">
                <a:latin typeface="Arial" panose="020B0604020202020204" pitchFamily="34" charset="0"/>
                <a:ea typeface="宋体" panose="02010600030101010101" pitchFamily="2" charset="-122"/>
              </a:rPr>
              <a:t>serverhstmt</a:t>
            </a:r>
            <a:r>
              <a:rPr lang="zh-CN" altLang="en-US"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5" name="矩形 4"/>
          <p:cNvSpPr/>
          <p:nvPr/>
        </p:nvSpPr>
        <p:spPr>
          <a:xfrm>
            <a:off x="285750" y="4292600"/>
            <a:ext cx="8686800" cy="431800"/>
          </a:xfrm>
          <a:prstGeom prst="rect">
            <a:avLst/>
          </a:prstGeom>
          <a:gradFill rotWithShape="1">
            <a:gsLst>
              <a:gs pos="0">
                <a:srgbClr val="537E25">
                  <a:alpha val="100000"/>
                </a:srgbClr>
              </a:gs>
              <a:gs pos="50000">
                <a:srgbClr val="7AB73A">
                  <a:alpha val="100000"/>
                </a:srgbClr>
              </a:gs>
              <a:gs pos="100000">
                <a:srgbClr val="92DA46">
                  <a:alpha val="100000"/>
                </a:srgbClr>
              </a:gs>
            </a:gsLst>
            <a:lin ang="5400000" scaled="1"/>
            <a:tileRect/>
          </a:gradFill>
          <a:ln w="9525" cap="flat" cmpd="sng">
            <a:solidFill>
              <a:srgbClr val="0070C0"/>
            </a:solidFill>
            <a:prstDash val="solid"/>
            <a:round/>
            <a:headEnd type="none" w="med" len="med"/>
            <a:tailEnd type="none" w="med" len="med"/>
          </a:ln>
        </p:spPr>
        <p:txBody>
          <a:bodyPr anchor="t"/>
          <a:p>
            <a:pPr>
              <a:lnSpc>
                <a:spcPct val="110000"/>
              </a:lnSpc>
            </a:pP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例</a:t>
            </a:r>
            <a:r>
              <a:rPr lang="en-US" altLang="zh-CN" sz="2400" b="1" dirty="0">
                <a:latin typeface="Arial" panose="020B0604020202020204" pitchFamily="34" charset="0"/>
                <a:ea typeface="宋体" panose="02010600030101010101" pitchFamily="2" charset="-122"/>
              </a:rPr>
              <a:t>8.12]</a:t>
            </a:r>
            <a:r>
              <a:rPr lang="zh-CN" altLang="en-US" sz="2400" b="1" dirty="0">
                <a:latin typeface="Arial" panose="020B0604020202020204" pitchFamily="34" charset="0"/>
                <a:ea typeface="宋体" panose="02010600030101010101" pitchFamily="2" charset="-122"/>
              </a:rPr>
              <a:t>中结果集绑定的方式为按列绑定</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标题 1"/>
          <p:cNvSpPr>
            <a:spLocks noGrp="1"/>
          </p:cNvSpPr>
          <p:nvPr>
            <p:ph type="title"/>
          </p:nvPr>
        </p:nvSpPr>
        <p:spPr>
          <a:ln/>
        </p:spPr>
        <p:txBody>
          <a:bodyPr vert="horz" wrap="square" lIns="91440" tIns="45720" rIns="91440" bIns="45720" anchor="ctr"/>
          <a:p>
            <a:r>
              <a:rPr lang="zh-CN" altLang="en-US" dirty="0"/>
              <a:t>5.  执行</a:t>
            </a:r>
            <a:r>
              <a:rPr lang="en-US" altLang="zh-CN" dirty="0"/>
              <a:t>SQL</a:t>
            </a:r>
            <a:r>
              <a:rPr lang="zh-CN" altLang="en-US" dirty="0"/>
              <a:t>语句</a:t>
            </a:r>
            <a:endParaRPr lang="zh-CN" altLang="en-US" dirty="0"/>
          </a:p>
        </p:txBody>
      </p:sp>
      <p:sp>
        <p:nvSpPr>
          <p:cNvPr id="171010"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应用程序处理</a:t>
            </a:r>
            <a:r>
              <a:rPr lang="en-US" altLang="zh-CN" dirty="0"/>
              <a:t>SQL</a:t>
            </a:r>
            <a:r>
              <a:rPr lang="zh-CN" altLang="en-US" dirty="0"/>
              <a:t>语句的两种方式</a:t>
            </a:r>
            <a:endParaRPr lang="zh-CN" altLang="en-US" dirty="0"/>
          </a:p>
          <a:p>
            <a:pPr lvl="1">
              <a:lnSpc>
                <a:spcPct val="120000"/>
              </a:lnSpc>
            </a:pPr>
            <a:r>
              <a:rPr lang="zh-CN" altLang="en-US" dirty="0"/>
              <a:t>预处理（</a:t>
            </a:r>
            <a:r>
              <a:rPr lang="en-US" altLang="zh-CN" dirty="0"/>
              <a:t>SQLPrepare</a:t>
            </a:r>
            <a:r>
              <a:rPr lang="zh-CN" altLang="en-US" dirty="0"/>
              <a:t>、</a:t>
            </a:r>
            <a:r>
              <a:rPr lang="en-US" altLang="zh-CN" dirty="0"/>
              <a:t>SQLExecute</a:t>
            </a:r>
            <a:r>
              <a:rPr lang="zh-CN" altLang="en-US" dirty="0"/>
              <a:t>适用于语句的多次执行）</a:t>
            </a:r>
            <a:endParaRPr lang="zh-CN" altLang="en-US" dirty="0"/>
          </a:p>
          <a:p>
            <a:pPr lvl="1">
              <a:lnSpc>
                <a:spcPct val="120000"/>
              </a:lnSpc>
            </a:pPr>
            <a:r>
              <a:rPr lang="zh-CN" altLang="en-US" dirty="0"/>
              <a:t>直接执行（</a:t>
            </a:r>
            <a:r>
              <a:rPr lang="en-US" altLang="zh-CN" dirty="0"/>
              <a:t>SQLExecdirect</a:t>
            </a:r>
            <a:r>
              <a:rPr lang="zh-CN" altLang="en-US" dirty="0"/>
              <a:t>） </a:t>
            </a:r>
            <a:endParaRPr lang="zh-CN" altLang="en-US" dirty="0"/>
          </a:p>
          <a:p>
            <a:pPr>
              <a:lnSpc>
                <a:spcPct val="120000"/>
              </a:lnSpc>
            </a:pPr>
            <a:r>
              <a:rPr lang="zh-CN" altLang="en-US" dirty="0"/>
              <a:t>如果</a:t>
            </a:r>
            <a:r>
              <a:rPr lang="en-US" altLang="zh-CN" dirty="0"/>
              <a:t>SQL</a:t>
            </a:r>
            <a:r>
              <a:rPr lang="zh-CN" altLang="en-US" dirty="0"/>
              <a:t>语句含有参数，应用程序为每个参数调用</a:t>
            </a:r>
            <a:r>
              <a:rPr lang="en-US" altLang="zh-CN" dirty="0"/>
              <a:t>SQLBindParameter</a:t>
            </a:r>
            <a:r>
              <a:rPr lang="zh-CN" altLang="en-US" dirty="0"/>
              <a:t>，并把它们绑定至应用程序变量 </a:t>
            </a:r>
            <a:endParaRPr lang="zh-CN" altLang="en-US" dirty="0"/>
          </a:p>
          <a:p>
            <a:pPr>
              <a:lnSpc>
                <a:spcPct val="120000"/>
              </a:lnSpc>
            </a:pPr>
            <a:r>
              <a:rPr lang="zh-CN" altLang="en-US" dirty="0"/>
              <a:t>应用程序可以直接通过改变应用程序缓冲区的内容从而在程序中动态改变</a:t>
            </a:r>
            <a:r>
              <a:rPr lang="en-US" altLang="zh-CN" dirty="0"/>
              <a:t>SQL</a:t>
            </a:r>
            <a:r>
              <a:rPr lang="zh-CN" altLang="en-US" dirty="0"/>
              <a:t>语句的具体执行</a:t>
            </a:r>
            <a:endParaRPr lang="zh-CN" altLang="en-US" dirty="0"/>
          </a:p>
          <a:p>
            <a:pPr>
              <a:lnSpc>
                <a:spcPct val="120000"/>
              </a:lnSpc>
            </a:pP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标题 1"/>
          <p:cNvSpPr>
            <a:spLocks noGrp="1"/>
          </p:cNvSpPr>
          <p:nvPr>
            <p:ph type="title"/>
          </p:nvPr>
        </p:nvSpPr>
        <p:spPr>
          <a:ln/>
        </p:spPr>
        <p:txBody>
          <a:bodyPr vert="horz" wrap="square" lIns="91440" tIns="45720" rIns="91440" bIns="45720" anchor="ctr"/>
          <a:p>
            <a:r>
              <a:rPr lang="zh-CN" altLang="en-US" dirty="0"/>
              <a:t>执行</a:t>
            </a:r>
            <a:r>
              <a:rPr lang="en-US" altLang="zh-CN" dirty="0"/>
              <a:t>SQL</a:t>
            </a:r>
            <a:r>
              <a:rPr lang="zh-CN" altLang="en-US" dirty="0"/>
              <a:t>语句（续）</a:t>
            </a:r>
            <a:endParaRPr lang="zh-CN" altLang="en-US" dirty="0"/>
          </a:p>
        </p:txBody>
      </p:sp>
      <p:sp>
        <p:nvSpPr>
          <p:cNvPr id="172034" name="内容占位符 2"/>
          <p:cNvSpPr>
            <a:spLocks noGrp="1"/>
          </p:cNvSpPr>
          <p:nvPr>
            <p:ph idx="4294967295"/>
          </p:nvPr>
        </p:nvSpPr>
        <p:spPr>
          <a:xfrm>
            <a:off x="395288" y="1143000"/>
            <a:ext cx="8497887" cy="5357813"/>
          </a:xfrm>
          <a:ln/>
        </p:spPr>
        <p:txBody>
          <a:bodyPr vert="horz" wrap="square" lIns="91440" tIns="45720" rIns="91440" bIns="45720" anchor="t"/>
          <a:p>
            <a:r>
              <a:rPr lang="zh-CN" altLang="en-US" dirty="0"/>
              <a:t>应用程序根据语句类型进行的处理</a:t>
            </a:r>
            <a:endParaRPr lang="zh-CN" altLang="en-US" dirty="0"/>
          </a:p>
          <a:p>
            <a:pPr lvl="1"/>
            <a:r>
              <a:rPr lang="zh-CN" altLang="en-US" dirty="0"/>
              <a:t>有结果集的语句（</a:t>
            </a:r>
            <a:r>
              <a:rPr lang="en-US" altLang="zh-CN" dirty="0"/>
              <a:t>select</a:t>
            </a:r>
            <a:r>
              <a:rPr lang="zh-CN" altLang="en-US" dirty="0"/>
              <a:t>或是编目函数），则进行结果集处理</a:t>
            </a:r>
            <a:endParaRPr lang="zh-CN" altLang="en-US" dirty="0"/>
          </a:p>
          <a:p>
            <a:pPr lvl="1"/>
            <a:r>
              <a:rPr lang="zh-CN" altLang="en-US" dirty="0"/>
              <a:t>没有结果集的函数，可以直接利用本语句句柄继续执行新的语句或是获取行计数（本次执行所影响的行数）之后继续执行</a:t>
            </a:r>
            <a:endParaRPr lang="zh-CN" altLang="en-US" dirty="0"/>
          </a:p>
          <a:p>
            <a:r>
              <a:rPr lang="zh-CN" altLang="en-US" dirty="0"/>
              <a:t>在插入数据时，采用了预编译的方式，首先通过</a:t>
            </a:r>
            <a:r>
              <a:rPr lang="en-US" altLang="zh-CN" dirty="0"/>
              <a:t>SQLPrepare</a:t>
            </a:r>
            <a:r>
              <a:rPr lang="zh-CN" altLang="en-US" dirty="0"/>
              <a:t>来预处理</a:t>
            </a:r>
            <a:r>
              <a:rPr lang="en-US" altLang="zh-CN" dirty="0"/>
              <a:t>SQL</a:t>
            </a:r>
            <a:r>
              <a:rPr lang="zh-CN" altLang="en-US" dirty="0"/>
              <a:t>语句，然后将每一列绑定到用户缓冲区  </a:t>
            </a:r>
            <a:endParaRPr lang="zh-CN" altLang="en-US" dirty="0"/>
          </a:p>
          <a:p>
            <a:endParaRPr lang="zh-CN" alt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标题 1"/>
          <p:cNvSpPr>
            <a:spLocks noGrp="1"/>
          </p:cNvSpPr>
          <p:nvPr>
            <p:ph type="title"/>
          </p:nvPr>
        </p:nvSpPr>
        <p:spPr>
          <a:ln/>
        </p:spPr>
        <p:txBody>
          <a:bodyPr vert="horz" wrap="square" lIns="91440" tIns="45720" rIns="91440" bIns="45720" anchor="ctr"/>
          <a:p>
            <a:r>
              <a:rPr lang="zh-CN" altLang="en-US" dirty="0"/>
              <a:t>执行</a:t>
            </a:r>
            <a:r>
              <a:rPr lang="en-US" altLang="zh-CN" dirty="0"/>
              <a:t>SQL</a:t>
            </a:r>
            <a:r>
              <a:rPr lang="zh-CN" altLang="en-US" dirty="0"/>
              <a:t>语句（续）</a:t>
            </a:r>
            <a:endParaRPr lang="en-US" altLang="zh-CN" dirty="0"/>
          </a:p>
        </p:txBody>
      </p:sp>
      <p:sp>
        <p:nvSpPr>
          <p:cNvPr id="173058" name="内容占位符 2"/>
          <p:cNvSpPr>
            <a:spLocks noGrp="1"/>
          </p:cNvSpPr>
          <p:nvPr>
            <p:ph idx="4294967295"/>
          </p:nvPr>
        </p:nvSpPr>
        <p:spPr>
          <a:xfrm>
            <a:off x="395288" y="971550"/>
            <a:ext cx="8785225" cy="5095875"/>
          </a:xfrm>
          <a:ln/>
        </p:spPr>
        <p:txBody>
          <a:bodyPr vert="horz" wrap="square" lIns="91440" tIns="45720" rIns="91440" bIns="45720" anchor="t"/>
          <a:p>
            <a:pPr>
              <a:lnSpc>
                <a:spcPct val="70000"/>
              </a:lnSpc>
            </a:pPr>
            <a:r>
              <a:rPr lang="zh-CN" altLang="en-US" dirty="0"/>
              <a:t>创建数据源</a:t>
            </a:r>
            <a:r>
              <a:rPr lang="en-US" altLang="zh-CN" dirty="0"/>
              <a:t>---</a:t>
            </a:r>
            <a:r>
              <a:rPr lang="zh-CN" altLang="en-US" dirty="0"/>
              <a:t>第五步：执行</a:t>
            </a:r>
            <a:r>
              <a:rPr lang="en-US" altLang="zh-CN" dirty="0"/>
              <a:t>SQL</a:t>
            </a:r>
            <a:r>
              <a:rPr lang="zh-CN" altLang="en-US" dirty="0"/>
              <a:t>语句</a:t>
            </a:r>
            <a:endParaRPr lang="zh-CN" altLang="en-US" sz="1800" dirty="0"/>
          </a:p>
          <a:p>
            <a:pPr>
              <a:lnSpc>
                <a:spcPct val="80000"/>
              </a:lnSpc>
              <a:buNone/>
            </a:pPr>
            <a:r>
              <a:rPr lang="en-US" altLang="zh-CN" sz="2000" dirty="0"/>
              <a:t>/* Step 5 </a:t>
            </a:r>
            <a:r>
              <a:rPr lang="zh-CN" altLang="en-US" sz="2000" dirty="0"/>
              <a:t>两种方式执行语句 *</a:t>
            </a:r>
            <a:r>
              <a:rPr lang="en-US" altLang="zh-CN" sz="2000" dirty="0"/>
              <a:t>/</a:t>
            </a:r>
            <a:endParaRPr lang="zh-CN" altLang="en-US" sz="2000" dirty="0"/>
          </a:p>
          <a:p>
            <a:pPr>
              <a:lnSpc>
                <a:spcPct val="80000"/>
              </a:lnSpc>
              <a:buNone/>
            </a:pPr>
            <a:r>
              <a:rPr lang="en-US" altLang="zh-CN" sz="2000" dirty="0"/>
              <a:t>/* </a:t>
            </a:r>
            <a:r>
              <a:rPr lang="zh-CN" altLang="en-US" sz="2000" dirty="0"/>
              <a:t>预编译带有参数的语句 *</a:t>
            </a:r>
            <a:r>
              <a:rPr lang="en-US" altLang="zh-CN" sz="2000" dirty="0"/>
              <a:t>/</a:t>
            </a:r>
            <a:endParaRPr lang="zh-CN" altLang="en-US" sz="2000" dirty="0"/>
          </a:p>
          <a:p>
            <a:pPr>
              <a:lnSpc>
                <a:spcPct val="80000"/>
              </a:lnSpc>
              <a:buNone/>
            </a:pPr>
            <a:r>
              <a:rPr lang="en-US" altLang="zh-CN" sz="2200" dirty="0"/>
              <a:t>ret=SQLPrepare(serverhstmt,"INSERT INTO 				  STUDENT(SNO,SNAME,</a:t>
            </a:r>
            <a:endParaRPr lang="en-US" altLang="zh-CN" sz="2200" dirty="0"/>
          </a:p>
          <a:p>
            <a:pPr>
              <a:lnSpc>
                <a:spcPct val="80000"/>
              </a:lnSpc>
              <a:buNone/>
            </a:pPr>
            <a:r>
              <a:rPr lang="en-US" altLang="zh-CN" sz="2200" dirty="0"/>
              <a:t>              SSEX,</a:t>
            </a:r>
            <a:r>
              <a:rPr lang="zh-CN" altLang="en-US" sz="2200" dirty="0"/>
              <a:t> </a:t>
            </a:r>
            <a:r>
              <a:rPr lang="en-US" altLang="zh-CN" sz="2200" dirty="0"/>
              <a:t>SAGE,SDEPT) VALUES (?,</a:t>
            </a:r>
            <a:r>
              <a:rPr lang="zh-CN" altLang="en-US" sz="2200" dirty="0"/>
              <a:t> </a:t>
            </a:r>
            <a:r>
              <a:rPr lang="en-US" altLang="zh-CN" sz="2200" dirty="0"/>
              <a:t>?,</a:t>
            </a:r>
            <a:r>
              <a:rPr lang="zh-CN" altLang="en-US" sz="2200" dirty="0"/>
              <a:t> </a:t>
            </a:r>
            <a:r>
              <a:rPr lang="en-US" altLang="zh-CN" sz="2200" dirty="0"/>
              <a:t>?,</a:t>
            </a:r>
            <a:r>
              <a:rPr lang="zh-CN" altLang="en-US" sz="2200" dirty="0"/>
              <a:t> </a:t>
            </a:r>
            <a:r>
              <a:rPr lang="en-US" altLang="zh-CN" sz="2200" dirty="0"/>
              <a:t>?,</a:t>
            </a:r>
            <a:r>
              <a:rPr lang="zh-CN" altLang="en-US" sz="2200" dirty="0"/>
              <a:t> </a:t>
            </a:r>
            <a:r>
              <a:rPr lang="en-US" altLang="zh-CN" sz="2200" dirty="0"/>
              <a:t>?)",</a:t>
            </a:r>
            <a:r>
              <a:rPr lang="zh-CN" altLang="en-US" sz="2200" dirty="0"/>
              <a:t> </a:t>
            </a:r>
            <a:r>
              <a:rPr lang="en-US" altLang="zh-CN" sz="2200" dirty="0"/>
              <a:t>SQL_NTS);</a:t>
            </a:r>
            <a:endParaRPr lang="en-US" altLang="zh-CN" sz="2200" dirty="0"/>
          </a:p>
          <a:p>
            <a:pPr>
              <a:lnSpc>
                <a:spcPct val="80000"/>
              </a:lnSpc>
              <a:buNone/>
            </a:pPr>
            <a:r>
              <a:rPr lang="en-US" altLang="zh-CN" sz="2200" dirty="0"/>
              <a:t>if (ret==SQL_SUCCESS || ret==SQL_SUCCESS_WITH_INFO)</a:t>
            </a:r>
            <a:endParaRPr lang="en-US" altLang="zh-CN" sz="2200" dirty="0"/>
          </a:p>
          <a:p>
            <a:pPr>
              <a:lnSpc>
                <a:spcPct val="80000"/>
              </a:lnSpc>
              <a:buNone/>
            </a:pPr>
            <a:r>
              <a:rPr lang="en-US" altLang="zh-CN" sz="2200" dirty="0"/>
              <a:t>{</a:t>
            </a:r>
            <a:endParaRPr lang="en-US" altLang="zh-CN" sz="2200" dirty="0"/>
          </a:p>
          <a:p>
            <a:pPr>
              <a:lnSpc>
                <a:spcPct val="80000"/>
              </a:lnSpc>
              <a:buNone/>
            </a:pPr>
            <a:r>
              <a:rPr lang="zh-CN" altLang="en-US" sz="2200" dirty="0"/>
              <a:t>	</a:t>
            </a:r>
            <a:r>
              <a:rPr lang="en-US" altLang="zh-CN" sz="2200" dirty="0"/>
              <a:t>ret=SQLBindParameter(serverhstmt,1,SQL_PARAM_INPUT,</a:t>
            </a:r>
            <a:endParaRPr lang="en-US" altLang="zh-CN" sz="2200" dirty="0"/>
          </a:p>
          <a:p>
            <a:pPr>
              <a:lnSpc>
                <a:spcPct val="80000"/>
              </a:lnSpc>
              <a:buNone/>
            </a:pPr>
            <a:r>
              <a:rPr lang="en-US" altLang="zh-CN" sz="2200" dirty="0"/>
              <a:t>    </a:t>
            </a:r>
            <a:r>
              <a:rPr lang="zh-CN" altLang="en-US" sz="2200" dirty="0"/>
              <a:t>		</a:t>
            </a:r>
            <a:r>
              <a:rPr lang="en-US" altLang="zh-CN" sz="2200" dirty="0"/>
              <a:t>SQL_C_CHAR,SQL_CHAR,SNO_LEN,0,sSno,0,</a:t>
            </a:r>
            <a:r>
              <a:rPr lang="zh-CN" altLang="en-US" sz="2200" dirty="0"/>
              <a:t> </a:t>
            </a:r>
            <a:r>
              <a:rPr lang="en-US" altLang="zh-CN" sz="2200" dirty="0"/>
              <a:t>&amp;cbSno); </a:t>
            </a:r>
            <a:endParaRPr lang="en-US" altLang="zh-CN" sz="2200" dirty="0"/>
          </a:p>
          <a:p>
            <a:pPr>
              <a:lnSpc>
                <a:spcPct val="80000"/>
              </a:lnSpc>
              <a:buNone/>
            </a:pPr>
            <a:r>
              <a:rPr lang="zh-CN" altLang="en-US" sz="2200" dirty="0"/>
              <a:t>	</a:t>
            </a:r>
            <a:r>
              <a:rPr lang="en-US" altLang="zh-CN" sz="2200" dirty="0"/>
              <a:t>ret=SQLBindParameter(serverhstmt,2,SQL_PARAM_INPUT,</a:t>
            </a:r>
            <a:r>
              <a:rPr lang="zh-CN" altLang="en-US" sz="2200" dirty="0"/>
              <a:t> </a:t>
            </a:r>
            <a:endParaRPr lang="en-US" altLang="zh-CN" sz="2200" dirty="0"/>
          </a:p>
          <a:p>
            <a:pPr>
              <a:lnSpc>
                <a:spcPct val="80000"/>
              </a:lnSpc>
              <a:buNone/>
            </a:pPr>
            <a:r>
              <a:rPr lang="en-US" altLang="zh-CN" sz="2200" dirty="0"/>
              <a:t>    </a:t>
            </a:r>
            <a:r>
              <a:rPr lang="zh-CN" altLang="en-US" sz="2200" dirty="0"/>
              <a:t>	</a:t>
            </a:r>
            <a:r>
              <a:rPr lang="en-US" altLang="zh-CN" sz="2200" dirty="0"/>
              <a:t>SQL_C_CHAR,SQL_CHAR,NAME_LEN,0,sName,0,&amp;cbName);</a:t>
            </a:r>
            <a:endParaRPr lang="en-US" altLang="zh-CN" sz="2200" dirty="0"/>
          </a:p>
          <a:p>
            <a:pPr>
              <a:lnSpc>
                <a:spcPct val="80000"/>
              </a:lnSpc>
              <a:buNone/>
            </a:pPr>
            <a:r>
              <a:rPr lang="zh-CN" altLang="en-US" sz="2200" dirty="0"/>
              <a:t>	</a:t>
            </a:r>
            <a:r>
              <a:rPr lang="en-US" altLang="zh-CN" sz="2200" dirty="0"/>
              <a:t>ret=SQLBindParameter(serverhstmt,3,SQL_PARAM_INPUT,</a:t>
            </a:r>
            <a:endParaRPr lang="en-US" altLang="zh-CN" sz="2200" dirty="0"/>
          </a:p>
          <a:p>
            <a:pPr>
              <a:lnSpc>
                <a:spcPct val="80000"/>
              </a:lnSpc>
              <a:buNone/>
            </a:pPr>
            <a:r>
              <a:rPr lang="en-US" altLang="zh-CN" sz="2200" dirty="0"/>
              <a:t>     </a:t>
            </a:r>
            <a:r>
              <a:rPr lang="zh-CN" altLang="en-US" sz="2200" dirty="0"/>
              <a:t>	</a:t>
            </a:r>
            <a:r>
              <a:rPr lang="en-US" altLang="zh-CN" sz="2200" dirty="0"/>
              <a:t>SQL_C_CHAR,SQL_CHAR,2,0,sSex,0,&amp;cbSex);</a:t>
            </a:r>
            <a:endParaRPr lang="en-US" altLang="zh-CN" sz="2200" dirty="0"/>
          </a:p>
          <a:p>
            <a:pPr>
              <a:lnSpc>
                <a:spcPct val="80000"/>
              </a:lnSpc>
              <a:buNone/>
            </a:pPr>
            <a:r>
              <a:rPr lang="zh-CN" altLang="en-US" sz="2200" dirty="0"/>
              <a:t>	</a:t>
            </a:r>
            <a:r>
              <a:rPr lang="en-US" altLang="zh-CN" sz="2200" dirty="0"/>
              <a:t>ret=SQLBindParameter(serverhstmt,4,SQL_PARAM_INPUT,</a:t>
            </a:r>
            <a:endParaRPr lang="en-US" altLang="zh-CN" sz="2200" dirty="0"/>
          </a:p>
          <a:p>
            <a:pPr>
              <a:lnSpc>
                <a:spcPct val="80000"/>
              </a:lnSpc>
              <a:buNone/>
            </a:pPr>
            <a:r>
              <a:rPr lang="en-US" altLang="zh-CN" sz="2200" dirty="0"/>
              <a:t>     </a:t>
            </a:r>
            <a:r>
              <a:rPr lang="zh-CN" altLang="en-US" sz="2200" dirty="0"/>
              <a:t>	</a:t>
            </a:r>
            <a:r>
              <a:rPr lang="en-US" altLang="zh-CN" sz="2200" dirty="0"/>
              <a:t>SQL_C_LONG,SQL_INTEGER,0,0,&amp;sAge,0,&amp;cbAge);</a:t>
            </a:r>
            <a:endParaRPr lang="en-US" altLang="zh-CN" sz="2200" dirty="0"/>
          </a:p>
          <a:p>
            <a:pPr>
              <a:lnSpc>
                <a:spcPct val="70000"/>
              </a:lnSpc>
              <a:buNone/>
            </a:pPr>
            <a:endParaRPr lang="zh-CN" altLang="en-US" sz="18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标题 1"/>
          <p:cNvSpPr>
            <a:spLocks noGrp="1"/>
          </p:cNvSpPr>
          <p:nvPr>
            <p:ph type="title"/>
          </p:nvPr>
        </p:nvSpPr>
        <p:spPr>
          <a:ln/>
        </p:spPr>
        <p:txBody>
          <a:bodyPr vert="horz" wrap="square" lIns="91440" tIns="45720" rIns="91440" bIns="45720" anchor="ctr"/>
          <a:p>
            <a:r>
              <a:rPr lang="zh-CN" altLang="en-US" dirty="0"/>
              <a:t>执行</a:t>
            </a:r>
            <a:r>
              <a:rPr lang="en-US" altLang="zh-CN" dirty="0"/>
              <a:t>SQL</a:t>
            </a:r>
            <a:r>
              <a:rPr lang="zh-CN" altLang="en-US" dirty="0"/>
              <a:t>语句（续）</a:t>
            </a:r>
            <a:endParaRPr lang="en-US" altLang="zh-CN" dirty="0"/>
          </a:p>
        </p:txBody>
      </p:sp>
      <p:sp>
        <p:nvSpPr>
          <p:cNvPr id="174082" name="内容占位符 2"/>
          <p:cNvSpPr>
            <a:spLocks noGrp="1"/>
          </p:cNvSpPr>
          <p:nvPr>
            <p:ph idx="4294967295"/>
          </p:nvPr>
        </p:nvSpPr>
        <p:spPr>
          <a:xfrm>
            <a:off x="395288" y="971550"/>
            <a:ext cx="8748712" cy="5213350"/>
          </a:xfrm>
          <a:ln/>
        </p:spPr>
        <p:txBody>
          <a:bodyPr vert="horz" wrap="square" lIns="91440" tIns="45720" rIns="91440" bIns="45720" anchor="t"/>
          <a:p>
            <a:pPr marL="0" indent="0">
              <a:lnSpc>
                <a:spcPct val="70000"/>
              </a:lnSpc>
              <a:buNone/>
            </a:pPr>
            <a:r>
              <a:rPr lang="en-US" altLang="zh-CN" sz="2200" dirty="0"/>
              <a:t>ret=SQLBindParameter(serverhstmt,5,SQL_PARAM_INPUT,</a:t>
            </a:r>
            <a:r>
              <a:rPr lang="zh-CN" altLang="en-US" sz="2200" dirty="0"/>
              <a:t>  </a:t>
            </a:r>
            <a:endParaRPr lang="en-US" altLang="zh-CN" sz="2200" dirty="0"/>
          </a:p>
          <a:p>
            <a:pPr marL="0" indent="0">
              <a:lnSpc>
                <a:spcPct val="70000"/>
              </a:lnSpc>
              <a:buNone/>
            </a:pPr>
            <a:r>
              <a:rPr lang="en-US" altLang="zh-CN" sz="2200" dirty="0"/>
              <a:t>       SQL_C_CHAR,SQL_CHAR,</a:t>
            </a:r>
            <a:r>
              <a:rPr lang="zh-CN" altLang="en-US" sz="2200" dirty="0"/>
              <a:t> </a:t>
            </a:r>
            <a:r>
              <a:rPr lang="en-US" altLang="zh-CN" sz="2200" dirty="0"/>
              <a:t>DEPART_LEN,</a:t>
            </a:r>
            <a:r>
              <a:rPr lang="zh-CN" altLang="en-US" sz="2200" dirty="0"/>
              <a:t> </a:t>
            </a:r>
            <a:r>
              <a:rPr lang="en-US" altLang="zh-CN" sz="2200" dirty="0"/>
              <a:t>0,</a:t>
            </a:r>
            <a:r>
              <a:rPr lang="zh-CN" altLang="en-US" sz="2200" dirty="0"/>
              <a:t> </a:t>
            </a:r>
            <a:r>
              <a:rPr lang="en-US" altLang="zh-CN" sz="2200" dirty="0"/>
              <a:t>sDepart,0,</a:t>
            </a:r>
            <a:r>
              <a:rPr lang="zh-CN" altLang="en-US" sz="2200" dirty="0"/>
              <a:t>    </a:t>
            </a:r>
            <a:endParaRPr lang="en-US" altLang="zh-CN" sz="2200" dirty="0"/>
          </a:p>
          <a:p>
            <a:pPr marL="0" indent="0">
              <a:lnSpc>
                <a:spcPct val="70000"/>
              </a:lnSpc>
              <a:buNone/>
            </a:pPr>
            <a:r>
              <a:rPr lang="en-US" altLang="zh-CN" sz="2200" dirty="0"/>
              <a:t>       &amp;cbDepart);}</a:t>
            </a:r>
            <a:endParaRPr lang="en-US" altLang="zh-CN" sz="2200" dirty="0"/>
          </a:p>
          <a:p>
            <a:pPr marL="0" indent="0">
              <a:lnSpc>
                <a:spcPct val="70000"/>
              </a:lnSpc>
              <a:buNone/>
            </a:pPr>
            <a:r>
              <a:rPr lang="en-US" altLang="zh-CN" sz="2000" dirty="0"/>
              <a:t> /*</a:t>
            </a:r>
            <a:r>
              <a:rPr lang="zh-CN" altLang="en-US" sz="2000" dirty="0"/>
              <a:t>执行</a:t>
            </a:r>
            <a:r>
              <a:rPr lang="en-US" altLang="zh-CN" sz="2000" dirty="0"/>
              <a:t>SQL</a:t>
            </a:r>
            <a:r>
              <a:rPr lang="zh-CN" altLang="en-US" sz="2000" dirty="0"/>
              <a:t>语句*</a:t>
            </a:r>
            <a:r>
              <a:rPr lang="en-US" altLang="zh-CN" sz="2000" dirty="0"/>
              <a:t>/</a:t>
            </a:r>
            <a:endParaRPr lang="en-US" altLang="zh-CN" sz="2000" dirty="0"/>
          </a:p>
          <a:p>
            <a:pPr marL="0" indent="0">
              <a:lnSpc>
                <a:spcPct val="70000"/>
              </a:lnSpc>
              <a:buNone/>
            </a:pPr>
            <a:r>
              <a:rPr lang="en-US" altLang="zh-CN" sz="2200" dirty="0"/>
              <a:t>ret=SQLExecDirect(kinghstmt,"SELECT * FROM 				         STUDENT",SQL_NTS);</a:t>
            </a:r>
            <a:endParaRPr lang="en-US" altLang="zh-CN" sz="2200" dirty="0"/>
          </a:p>
          <a:p>
            <a:pPr marL="0" indent="0">
              <a:lnSpc>
                <a:spcPct val="70000"/>
              </a:lnSpc>
              <a:buNone/>
            </a:pPr>
            <a:r>
              <a:rPr lang="en-US" altLang="zh-CN" sz="2200" dirty="0"/>
              <a:t>if (ret==SQL_SUCCESS || ret==SQL_SUCCESS_WITH_INFO) </a:t>
            </a:r>
            <a:endParaRPr lang="en-US" altLang="zh-CN" sz="2200" dirty="0"/>
          </a:p>
          <a:p>
            <a:pPr marL="0" indent="0">
              <a:lnSpc>
                <a:spcPct val="70000"/>
              </a:lnSpc>
              <a:buNone/>
            </a:pPr>
            <a:r>
              <a:rPr lang="en-US" altLang="zh-CN" sz="2200" dirty="0"/>
              <a:t>{</a:t>
            </a:r>
            <a:endParaRPr lang="en-US" altLang="zh-CN" sz="2200" dirty="0"/>
          </a:p>
          <a:p>
            <a:pPr marL="457200" lvl="1" indent="0">
              <a:lnSpc>
                <a:spcPct val="70000"/>
              </a:lnSpc>
              <a:buNone/>
            </a:pPr>
            <a:r>
              <a:rPr lang="en-US" altLang="zh-CN" sz="2200" dirty="0"/>
              <a:t>ret=SQLBindCol(kinghstmt,1,SQL_C_CHAR,sSno,</a:t>
            </a:r>
            <a:endParaRPr lang="en-US" altLang="zh-CN" sz="2200" dirty="0"/>
          </a:p>
          <a:p>
            <a:pPr marL="457200" lvl="1" indent="0">
              <a:lnSpc>
                <a:spcPct val="70000"/>
              </a:lnSpc>
              <a:buNone/>
            </a:pPr>
            <a:r>
              <a:rPr lang="en-US" altLang="zh-CN" sz="2200" dirty="0"/>
              <a:t>			SNO_LEN,&amp;cbSno);</a:t>
            </a:r>
            <a:endParaRPr lang="en-US" altLang="zh-CN" sz="2200" dirty="0"/>
          </a:p>
          <a:p>
            <a:pPr marL="457200" lvl="1" indent="0">
              <a:lnSpc>
                <a:spcPct val="70000"/>
              </a:lnSpc>
              <a:buNone/>
            </a:pPr>
            <a:r>
              <a:rPr lang="en-US" altLang="zh-CN" sz="2200" dirty="0"/>
              <a:t>ret=SQLBindCol(kinghstmt,2,SQL_C_CHAR,sName,</a:t>
            </a:r>
            <a:endParaRPr lang="en-US" altLang="zh-CN" sz="2200" dirty="0"/>
          </a:p>
          <a:p>
            <a:pPr marL="457200" lvl="1" indent="0">
              <a:lnSpc>
                <a:spcPct val="70000"/>
              </a:lnSpc>
              <a:buNone/>
            </a:pPr>
            <a:r>
              <a:rPr lang="en-US" altLang="zh-CN" sz="2200" dirty="0"/>
              <a:t>			NAME_LEN,&amp;cbName);</a:t>
            </a:r>
            <a:endParaRPr lang="en-US" altLang="zh-CN" sz="2200" dirty="0"/>
          </a:p>
          <a:p>
            <a:pPr marL="457200" lvl="1" indent="0">
              <a:lnSpc>
                <a:spcPct val="70000"/>
              </a:lnSpc>
              <a:buNone/>
            </a:pPr>
            <a:r>
              <a:rPr lang="en-US" altLang="zh-CN" sz="2200" dirty="0"/>
              <a:t>ret=SQLBindCol(kinghstmt,3,SQL_C_CHAR,sSex,</a:t>
            </a:r>
            <a:endParaRPr lang="en-US" altLang="zh-CN" sz="2200" dirty="0"/>
          </a:p>
          <a:p>
            <a:pPr marL="457200" lvl="1" indent="0">
              <a:lnSpc>
                <a:spcPct val="70000"/>
              </a:lnSpc>
              <a:buNone/>
            </a:pPr>
            <a:r>
              <a:rPr lang="en-US" altLang="zh-CN" sz="2200" dirty="0"/>
              <a:t>			SSEX_LEN,&amp;cbSex);</a:t>
            </a:r>
            <a:endParaRPr lang="en-US" altLang="zh-CN" sz="2200" dirty="0"/>
          </a:p>
          <a:p>
            <a:pPr marL="457200" lvl="1" indent="0">
              <a:lnSpc>
                <a:spcPct val="70000"/>
              </a:lnSpc>
              <a:buNone/>
            </a:pPr>
            <a:r>
              <a:rPr lang="en-US" altLang="zh-CN" sz="2200" dirty="0"/>
              <a:t>ret=SQLBindCol(kinghstmt,4,SQL_C_LONG,&amp;sAge,</a:t>
            </a:r>
            <a:endParaRPr lang="en-US" altLang="zh-CN" sz="2200" dirty="0"/>
          </a:p>
          <a:p>
            <a:pPr marL="457200" lvl="1" indent="0">
              <a:lnSpc>
                <a:spcPct val="70000"/>
              </a:lnSpc>
              <a:buNone/>
            </a:pPr>
            <a:r>
              <a:rPr lang="en-US" altLang="zh-CN" sz="2200" dirty="0"/>
              <a:t>			0,&amp;cbAge);</a:t>
            </a:r>
            <a:endParaRPr lang="en-US" altLang="zh-CN" sz="2200" dirty="0"/>
          </a:p>
          <a:p>
            <a:pPr marL="457200" lvl="1" indent="0">
              <a:lnSpc>
                <a:spcPct val="70000"/>
              </a:lnSpc>
              <a:buNone/>
            </a:pPr>
            <a:r>
              <a:rPr lang="en-US" altLang="zh-CN" sz="2200" dirty="0"/>
              <a:t>ret=SQLBindCol(kinghstmt,5,SQL_C_CHAR,sDepart,</a:t>
            </a:r>
            <a:r>
              <a:rPr lang="zh-CN" altLang="en-US" sz="2200" dirty="0"/>
              <a:t> </a:t>
            </a:r>
            <a:r>
              <a:rPr lang="en-US" altLang="zh-CN" sz="2200" dirty="0"/>
              <a:t>				DEPART_LEN,&amp;cbDepart);</a:t>
            </a:r>
            <a:endParaRPr lang="en-US" altLang="zh-CN" sz="2200" dirty="0"/>
          </a:p>
          <a:p>
            <a:pPr marL="0" indent="0">
              <a:lnSpc>
                <a:spcPct val="70000"/>
              </a:lnSpc>
              <a:buNone/>
            </a:pPr>
            <a:r>
              <a:rPr lang="en-US" altLang="zh-CN" sz="2200" dirty="0"/>
              <a:t>}</a:t>
            </a:r>
            <a:endParaRPr lang="en-US" altLang="zh-CN" sz="2200" dirty="0"/>
          </a:p>
          <a:p>
            <a:pPr marL="0" indent="0">
              <a:lnSpc>
                <a:spcPct val="70000"/>
              </a:lnSpc>
              <a:buNone/>
            </a:pPr>
            <a:r>
              <a:rPr lang="en-US" altLang="zh-CN" sz="2200" dirty="0"/>
              <a:t>  </a:t>
            </a:r>
            <a:endParaRPr lang="en-US" altLang="zh-CN" sz="2200" dirty="0"/>
          </a:p>
          <a:p>
            <a:pPr marL="0" indent="0">
              <a:lnSpc>
                <a:spcPct val="70000"/>
              </a:lnSpc>
              <a:buNone/>
            </a:pPr>
            <a:endParaRPr lang="zh-CN" altLang="en-US" sz="2200" dirty="0"/>
          </a:p>
        </p:txBody>
      </p:sp>
      <p:sp>
        <p:nvSpPr>
          <p:cNvPr id="4" name="矩形 3"/>
          <p:cNvSpPr/>
          <p:nvPr/>
        </p:nvSpPr>
        <p:spPr>
          <a:xfrm>
            <a:off x="606425" y="4946650"/>
            <a:ext cx="8108950" cy="1435100"/>
          </a:xfrm>
          <a:prstGeom prst="rect">
            <a:avLst/>
          </a:prstGeom>
          <a:gradFill rotWithShape="1">
            <a:gsLst>
              <a:gs pos="0">
                <a:srgbClr val="537E25">
                  <a:alpha val="100000"/>
                </a:srgbClr>
              </a:gs>
              <a:gs pos="50000">
                <a:srgbClr val="7AB73A">
                  <a:alpha val="100000"/>
                </a:srgbClr>
              </a:gs>
              <a:gs pos="100000">
                <a:srgbClr val="92DA46">
                  <a:alpha val="100000"/>
                </a:srgbClr>
              </a:gs>
            </a:gsLst>
            <a:lin ang="5400000" scaled="1"/>
            <a:tileRect/>
          </a:gradFill>
          <a:ln w="9525">
            <a:noFill/>
          </a:ln>
        </p:spPr>
        <p:txBody>
          <a:bodyPr anchor="t"/>
          <a:p>
            <a:pPr>
              <a:lnSpc>
                <a:spcPct val="120000"/>
              </a:lnSpc>
            </a:pPr>
            <a:r>
              <a:rPr lang="zh-CN" altLang="en-US" sz="2400" b="1" dirty="0">
                <a:latin typeface="Arial" panose="020B0604020202020204" pitchFamily="34"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例</a:t>
            </a:r>
            <a:r>
              <a:rPr lang="en-US" altLang="zh-CN" sz="2400" b="1" dirty="0">
                <a:latin typeface="Arial" panose="020B0604020202020204" pitchFamily="34" charset="0"/>
                <a:ea typeface="宋体" panose="02010600030101010101" pitchFamily="2" charset="-122"/>
              </a:rPr>
              <a:t>8.12]</a:t>
            </a:r>
            <a:r>
              <a:rPr lang="zh-CN" altLang="en-US" sz="2400" b="1" dirty="0">
                <a:latin typeface="Arial" panose="020B0604020202020204" pitchFamily="34" charset="0"/>
                <a:ea typeface="宋体" panose="02010600030101010101" pitchFamily="2" charset="-122"/>
              </a:rPr>
              <a:t>中，使用</a:t>
            </a:r>
            <a:r>
              <a:rPr lang="en-US" altLang="zh-CN" sz="2400" b="1" dirty="0">
                <a:latin typeface="Arial" panose="020B0604020202020204" pitchFamily="34" charset="0"/>
                <a:ea typeface="宋体" panose="02010600030101010101" pitchFamily="2" charset="-122"/>
              </a:rPr>
              <a:t>SQLExecdirect</a:t>
            </a:r>
            <a:r>
              <a:rPr lang="zh-CN" altLang="en-US" sz="2400" b="1" dirty="0">
                <a:latin typeface="Arial" panose="020B0604020202020204" pitchFamily="34" charset="0"/>
                <a:ea typeface="宋体" panose="02010600030101010101" pitchFamily="2" charset="-122"/>
              </a:rPr>
              <a:t>获取</a:t>
            </a:r>
            <a:r>
              <a:rPr lang="en-US" altLang="zh-CN" sz="2400" b="1" dirty="0">
                <a:latin typeface="Arial" panose="020B0604020202020204" pitchFamily="34" charset="0"/>
                <a:ea typeface="宋体" panose="02010600030101010101" pitchFamily="2" charset="-122"/>
              </a:rPr>
              <a:t>KingbaseES</a:t>
            </a:r>
            <a:r>
              <a:rPr lang="zh-CN" altLang="en-US" sz="2400" b="1" dirty="0">
                <a:latin typeface="Arial" panose="020B0604020202020204" pitchFamily="34" charset="0"/>
                <a:ea typeface="宋体" panose="02010600030101010101" pitchFamily="2" charset="-122"/>
              </a:rPr>
              <a:t>中的结果集，并将结果集根据各列不同的数据类型绑定到用户程序缓冲区 </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标题 1"/>
          <p:cNvSpPr>
            <a:spLocks noGrp="1"/>
          </p:cNvSpPr>
          <p:nvPr>
            <p:ph type="title"/>
          </p:nvPr>
        </p:nvSpPr>
        <p:spPr>
          <a:ln/>
        </p:spPr>
        <p:txBody>
          <a:bodyPr vert="horz" wrap="square" lIns="91440" tIns="45720" rIns="91440" bIns="45720" anchor="ctr"/>
          <a:p>
            <a:r>
              <a:rPr lang="zh-CN" altLang="zh-CN" dirty="0"/>
              <a:t>6. </a:t>
            </a:r>
            <a:r>
              <a:rPr lang="zh-CN" altLang="en-US" dirty="0"/>
              <a:t>结果集处理 </a:t>
            </a:r>
            <a:endParaRPr lang="zh-CN" altLang="en-US" dirty="0"/>
          </a:p>
        </p:txBody>
      </p:sp>
      <p:sp>
        <p:nvSpPr>
          <p:cNvPr id="175106" name="内容占位符 2"/>
          <p:cNvSpPr>
            <a:spLocks noGrp="1"/>
          </p:cNvSpPr>
          <p:nvPr>
            <p:ph idx="4294967295"/>
          </p:nvPr>
        </p:nvSpPr>
        <p:spPr>
          <a:xfrm>
            <a:off x="395288" y="1098550"/>
            <a:ext cx="8229600" cy="4727575"/>
          </a:xfrm>
          <a:ln/>
        </p:spPr>
        <p:txBody>
          <a:bodyPr vert="horz" wrap="square" lIns="91440" tIns="45720" rIns="91440" bIns="45720" anchor="t"/>
          <a:p>
            <a:pPr>
              <a:lnSpc>
                <a:spcPct val="120000"/>
              </a:lnSpc>
            </a:pPr>
            <a:r>
              <a:rPr lang="zh-CN" altLang="en-US" dirty="0"/>
              <a:t>应用程序可以通过</a:t>
            </a:r>
            <a:r>
              <a:rPr lang="en-US" altLang="zh-CN" dirty="0"/>
              <a:t>SQLNumResultCols</a:t>
            </a:r>
            <a:r>
              <a:rPr lang="zh-CN" altLang="en-US" dirty="0"/>
              <a:t>来获取结果集中的列数</a:t>
            </a:r>
            <a:endParaRPr lang="zh-CN" altLang="en-US" dirty="0"/>
          </a:p>
          <a:p>
            <a:pPr>
              <a:lnSpc>
                <a:spcPct val="120000"/>
              </a:lnSpc>
            </a:pPr>
            <a:r>
              <a:rPr lang="zh-CN" altLang="en-US" dirty="0"/>
              <a:t>通过</a:t>
            </a:r>
            <a:r>
              <a:rPr lang="en-US" altLang="zh-CN" dirty="0"/>
              <a:t>SQL DescribeCol</a:t>
            </a:r>
            <a:r>
              <a:rPr lang="zh-CN" altLang="en-US" dirty="0"/>
              <a:t>或是</a:t>
            </a:r>
            <a:r>
              <a:rPr lang="en-US" altLang="zh-CN" dirty="0"/>
              <a:t>SQLColAttrbute</a:t>
            </a:r>
            <a:r>
              <a:rPr lang="zh-CN" altLang="en-US" dirty="0"/>
              <a:t>函数来获取结果集每一列的名称、数据类型、精度和范围 </a:t>
            </a:r>
            <a:endParaRPr lang="zh-CN" altLang="en-US" dirty="0"/>
          </a:p>
          <a:p>
            <a:pPr>
              <a:lnSpc>
                <a:spcPct val="120000"/>
              </a:lnSpc>
            </a:pPr>
            <a:endParaRPr lang="zh-CN" alt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标题 1"/>
          <p:cNvSpPr>
            <a:spLocks noGrp="1"/>
          </p:cNvSpPr>
          <p:nvPr>
            <p:ph type="title"/>
          </p:nvPr>
        </p:nvSpPr>
        <p:spPr>
          <a:ln/>
        </p:spPr>
        <p:txBody>
          <a:bodyPr vert="horz" wrap="square" lIns="91440" tIns="45720" rIns="91440" bIns="45720" anchor="ctr"/>
          <a:p>
            <a:r>
              <a:rPr lang="zh-CN" altLang="en-US" dirty="0"/>
              <a:t>结果集处理（续）</a:t>
            </a:r>
            <a:endParaRPr lang="zh-CN" altLang="en-US" dirty="0"/>
          </a:p>
        </p:txBody>
      </p:sp>
      <p:sp>
        <p:nvSpPr>
          <p:cNvPr id="176130"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en-US" altLang="zh-CN" dirty="0"/>
              <a:t>ODBC</a:t>
            </a:r>
            <a:r>
              <a:rPr lang="zh-CN" altLang="en-US" dirty="0"/>
              <a:t>中使用游标来处理结果集数据 </a:t>
            </a:r>
            <a:endParaRPr lang="zh-CN" altLang="en-US" dirty="0"/>
          </a:p>
          <a:p>
            <a:pPr>
              <a:lnSpc>
                <a:spcPct val="120000"/>
              </a:lnSpc>
            </a:pPr>
            <a:r>
              <a:rPr lang="en-US" altLang="zh-CN" dirty="0"/>
              <a:t>ODBC</a:t>
            </a:r>
            <a:r>
              <a:rPr lang="zh-CN" altLang="en-US" dirty="0"/>
              <a:t>中游标类型</a:t>
            </a:r>
            <a:endParaRPr lang="zh-CN" altLang="en-US" dirty="0"/>
          </a:p>
          <a:p>
            <a:pPr lvl="1">
              <a:lnSpc>
                <a:spcPct val="120000"/>
              </a:lnSpc>
            </a:pPr>
            <a:r>
              <a:rPr lang="en-US" altLang="zh-CN" dirty="0"/>
              <a:t>Forward-only</a:t>
            </a:r>
            <a:r>
              <a:rPr lang="zh-CN" altLang="en-US" dirty="0"/>
              <a:t>游标，是</a:t>
            </a:r>
            <a:r>
              <a:rPr lang="en-US" altLang="zh-CN" dirty="0"/>
              <a:t>ODBC</a:t>
            </a:r>
            <a:r>
              <a:rPr lang="zh-CN" altLang="en-US" dirty="0"/>
              <a:t>的默认游标类型 </a:t>
            </a:r>
            <a:endParaRPr lang="zh-CN" altLang="en-US" dirty="0"/>
          </a:p>
          <a:p>
            <a:pPr lvl="1">
              <a:lnSpc>
                <a:spcPct val="120000"/>
              </a:lnSpc>
            </a:pPr>
            <a:r>
              <a:rPr lang="zh-CN" altLang="en-US" dirty="0"/>
              <a:t>可滚动（</a:t>
            </a:r>
            <a:r>
              <a:rPr lang="en-US" altLang="zh-CN" dirty="0"/>
              <a:t>Scroll</a:t>
            </a:r>
            <a:r>
              <a:rPr lang="zh-CN" altLang="en-US" dirty="0"/>
              <a:t>）游标</a:t>
            </a:r>
            <a:endParaRPr lang="zh-CN" altLang="en-US" dirty="0"/>
          </a:p>
          <a:p>
            <a:pPr lvl="2">
              <a:lnSpc>
                <a:spcPct val="120000"/>
              </a:lnSpc>
            </a:pPr>
            <a:r>
              <a:rPr lang="zh-CN" altLang="en-US" dirty="0"/>
              <a:t>静态（</a:t>
            </a:r>
            <a:r>
              <a:rPr lang="en-US" altLang="zh-CN" dirty="0"/>
              <a:t>static</a:t>
            </a:r>
            <a:r>
              <a:rPr lang="zh-CN" altLang="en-US" dirty="0"/>
              <a:t>）</a:t>
            </a:r>
            <a:endParaRPr lang="zh-CN" altLang="en-US" dirty="0"/>
          </a:p>
          <a:p>
            <a:pPr lvl="2">
              <a:lnSpc>
                <a:spcPct val="120000"/>
              </a:lnSpc>
            </a:pPr>
            <a:r>
              <a:rPr lang="zh-CN" altLang="en-US" dirty="0"/>
              <a:t>动态（</a:t>
            </a:r>
            <a:r>
              <a:rPr lang="en-US" altLang="zh-CN" dirty="0"/>
              <a:t>dynamic</a:t>
            </a:r>
            <a:r>
              <a:rPr lang="zh-CN" altLang="en-US" dirty="0"/>
              <a:t>）</a:t>
            </a:r>
            <a:endParaRPr lang="zh-CN" altLang="en-US" dirty="0"/>
          </a:p>
          <a:p>
            <a:pPr lvl="2">
              <a:lnSpc>
                <a:spcPct val="120000"/>
              </a:lnSpc>
            </a:pPr>
            <a:r>
              <a:rPr lang="zh-CN" altLang="en-US" dirty="0"/>
              <a:t>码集驱动（</a:t>
            </a:r>
            <a:r>
              <a:rPr lang="en-US" altLang="zh-CN" dirty="0"/>
              <a:t>keyset-driven</a:t>
            </a:r>
            <a:r>
              <a:rPr lang="zh-CN" altLang="en-US" dirty="0"/>
              <a:t>）</a:t>
            </a:r>
            <a:endParaRPr lang="zh-CN" altLang="en-US" dirty="0"/>
          </a:p>
          <a:p>
            <a:pPr lvl="2">
              <a:lnSpc>
                <a:spcPct val="120000"/>
              </a:lnSpc>
            </a:pPr>
            <a:r>
              <a:rPr lang="zh-CN" altLang="en-US" dirty="0"/>
              <a:t>混合型（</a:t>
            </a:r>
            <a:r>
              <a:rPr lang="en-US" altLang="zh-CN" dirty="0"/>
              <a:t>mixed</a:t>
            </a:r>
            <a:r>
              <a:rPr lang="zh-CN" altLang="en-US" dirty="0"/>
              <a:t>）</a:t>
            </a:r>
            <a:endParaRPr lang="zh-CN" altLang="en-US" dirty="0"/>
          </a:p>
          <a:p>
            <a:endParaRPr lang="zh-CN" alt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标题 1"/>
          <p:cNvSpPr>
            <a:spLocks noGrp="1"/>
          </p:cNvSpPr>
          <p:nvPr>
            <p:ph type="title"/>
          </p:nvPr>
        </p:nvSpPr>
        <p:spPr>
          <a:ln/>
        </p:spPr>
        <p:txBody>
          <a:bodyPr vert="horz" wrap="square" lIns="91440" tIns="45720" rIns="91440" bIns="45720" anchor="ctr"/>
          <a:p>
            <a:r>
              <a:rPr lang="zh-CN" altLang="en-US" dirty="0"/>
              <a:t>结果集处理（续）</a:t>
            </a:r>
            <a:endParaRPr lang="zh-CN" altLang="en-US" dirty="0"/>
          </a:p>
        </p:txBody>
      </p:sp>
      <p:sp>
        <p:nvSpPr>
          <p:cNvPr id="177154" name="内容占位符 2"/>
          <p:cNvSpPr>
            <a:spLocks noGrp="1"/>
          </p:cNvSpPr>
          <p:nvPr>
            <p:ph idx="4294967295"/>
          </p:nvPr>
        </p:nvSpPr>
        <p:spPr>
          <a:xfrm>
            <a:off x="395288" y="1098550"/>
            <a:ext cx="8462962" cy="4660900"/>
          </a:xfrm>
          <a:ln/>
        </p:spPr>
        <p:txBody>
          <a:bodyPr vert="horz" wrap="square" lIns="91440" tIns="45720" rIns="91440" bIns="45720" anchor="t"/>
          <a:p>
            <a:pPr>
              <a:lnSpc>
                <a:spcPct val="120000"/>
              </a:lnSpc>
              <a:spcBef>
                <a:spcPct val="0"/>
              </a:spcBef>
            </a:pPr>
            <a:r>
              <a:rPr lang="zh-CN" altLang="en-US" dirty="0"/>
              <a:t>结果集处理步骤</a:t>
            </a:r>
            <a:endParaRPr lang="zh-CN" altLang="en-US" dirty="0"/>
          </a:p>
          <a:p>
            <a:pPr lvl="1">
              <a:lnSpc>
                <a:spcPct val="120000"/>
              </a:lnSpc>
              <a:spcBef>
                <a:spcPct val="0"/>
              </a:spcBef>
            </a:pPr>
            <a:r>
              <a:rPr lang="en-US" altLang="zh-CN" dirty="0"/>
              <a:t>ODBC</a:t>
            </a:r>
            <a:r>
              <a:rPr lang="zh-CN" altLang="en-US" dirty="0"/>
              <a:t>游标的打开方式不同于嵌入式</a:t>
            </a:r>
            <a:r>
              <a:rPr lang="en-US" altLang="zh-CN" dirty="0"/>
              <a:t>SQL</a:t>
            </a:r>
            <a:r>
              <a:rPr lang="zh-CN" altLang="en-US" dirty="0"/>
              <a:t>，不是显式声明而是系统自动产生一个游标，当结果集刚刚生成时，游标指向第一行数据之前  </a:t>
            </a:r>
            <a:endParaRPr lang="zh-CN" altLang="en-US" dirty="0"/>
          </a:p>
          <a:p>
            <a:pPr lvl="1">
              <a:lnSpc>
                <a:spcPct val="120000"/>
              </a:lnSpc>
              <a:spcBef>
                <a:spcPct val="0"/>
              </a:spcBef>
            </a:pPr>
            <a:r>
              <a:rPr lang="zh-CN" altLang="en-US" dirty="0"/>
              <a:t>应用程序通过</a:t>
            </a:r>
            <a:r>
              <a:rPr lang="en-US" altLang="zh-CN" dirty="0"/>
              <a:t>SQLBindCol</a:t>
            </a:r>
            <a:r>
              <a:rPr lang="zh-CN" altLang="en-US" dirty="0"/>
              <a:t>把查询结果绑定到应用程序缓冲区中，通过</a:t>
            </a:r>
            <a:r>
              <a:rPr lang="en-US" altLang="zh-CN" dirty="0"/>
              <a:t>SQLFetch</a:t>
            </a:r>
            <a:r>
              <a:rPr lang="zh-CN" altLang="en-US" dirty="0"/>
              <a:t>或是</a:t>
            </a:r>
            <a:r>
              <a:rPr lang="en-US" altLang="zh-CN" dirty="0"/>
              <a:t>SQLFetchScroll</a:t>
            </a:r>
            <a:r>
              <a:rPr lang="zh-CN" altLang="en-US" dirty="0"/>
              <a:t>来移动游标获取结果集中的每一行数据</a:t>
            </a:r>
            <a:endParaRPr lang="zh-CN" altLang="en-US" dirty="0"/>
          </a:p>
          <a:p>
            <a:pPr lvl="1">
              <a:lnSpc>
                <a:spcPct val="120000"/>
              </a:lnSpc>
            </a:pPr>
            <a:r>
              <a:rPr lang="zh-CN" altLang="en-US" dirty="0"/>
              <a:t>对于如图像这类特别的数据类型，当一个缓冲区不足以容纳所有的数据时，可以通过</a:t>
            </a:r>
            <a:r>
              <a:rPr lang="en-US" altLang="zh-CN" dirty="0"/>
              <a:t>SQLGetdata</a:t>
            </a:r>
            <a:r>
              <a:rPr lang="zh-CN" altLang="en-US" dirty="0"/>
              <a:t>分多次获取 </a:t>
            </a:r>
            <a:endParaRPr lang="zh-CN" altLang="en-US" dirty="0"/>
          </a:p>
          <a:p>
            <a:pPr lvl="1">
              <a:lnSpc>
                <a:spcPct val="120000"/>
              </a:lnSpc>
            </a:pPr>
            <a:r>
              <a:rPr lang="zh-CN" altLang="en-US" dirty="0"/>
              <a:t>最后通过</a:t>
            </a:r>
            <a:r>
              <a:rPr lang="en-US" altLang="zh-CN" dirty="0"/>
              <a:t>SQLClosecursor</a:t>
            </a:r>
            <a:r>
              <a:rPr lang="zh-CN" altLang="en-US" dirty="0"/>
              <a:t>来关闭游标 </a:t>
            </a:r>
            <a:endParaRPr lang="zh-CN" altLang="en-US"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ln/>
        </p:spPr>
        <p:txBody>
          <a:bodyPr vert="horz" wrap="square" lIns="91440" tIns="45720" rIns="91440" bIns="45720" anchor="ctr"/>
          <a:p>
            <a:pPr>
              <a:lnSpc>
                <a:spcPct val="120000"/>
              </a:lnSpc>
            </a:pPr>
            <a:r>
              <a:rPr lang="zh-CN" altLang="en-US" dirty="0"/>
              <a:t>主变量（续） </a:t>
            </a:r>
            <a:endParaRPr lang="zh-CN" altLang="en-US" dirty="0"/>
          </a:p>
        </p:txBody>
      </p:sp>
      <p:sp>
        <p:nvSpPr>
          <p:cNvPr id="18435" name="内容占位符 2"/>
          <p:cNvSpPr>
            <a:spLocks noGrp="1"/>
          </p:cNvSpPr>
          <p:nvPr>
            <p:ph idx="1"/>
          </p:nvPr>
        </p:nvSpPr>
        <p:spPr>
          <a:xfrm>
            <a:off x="395288" y="1098550"/>
            <a:ext cx="8497888" cy="4660900"/>
          </a:xfrm>
        </p:spPr>
        <p:txBody>
          <a:bodyPr vert="horz" wrap="square" lIns="91440" tIns="45720" rIns="91440" bIns="45720" numCol="1" anchor="t" anchorCtr="0" compatLnSpc="1"/>
          <a:lstStyle/>
          <a:p>
            <a:pPr marL="5715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在</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SQL</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语句中使用主变量和指示变量的方法（续）</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使用主变量</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说明之后的主变量可以在</a:t>
            </a:r>
            <a:r>
              <a:rPr kumimoji="0" lang="en-US" altLang="zh-CN" sz="2200" b="1" i="0" u="none" strike="noStrike" kern="0" cap="none" spc="0" normalizeH="0" baseline="0" noProof="0" dirty="0" smtClean="0">
                <a:ln>
                  <a:noFill/>
                </a:ln>
                <a:solidFill>
                  <a:schemeClr val="tx1"/>
                </a:solidFill>
                <a:effectLst/>
                <a:uLnTx/>
                <a:uFillTx/>
                <a:latin typeface="+mn-lt"/>
                <a:ea typeface="+mn-ea"/>
              </a:rPr>
              <a:t>SQL</a:t>
            </a:r>
            <a:r>
              <a:rPr kumimoji="0" lang="zh-CN" altLang="en-US" sz="2200" b="1" i="0" u="none" strike="noStrike" kern="0" cap="none" spc="0" normalizeH="0" baseline="0" noProof="0" dirty="0" smtClean="0">
                <a:ln>
                  <a:noFill/>
                </a:ln>
                <a:solidFill>
                  <a:schemeClr val="tx1"/>
                </a:solidFill>
                <a:effectLst/>
                <a:uLnTx/>
                <a:uFillTx/>
                <a:latin typeface="+mn-lt"/>
                <a:ea typeface="+mn-ea"/>
              </a:rPr>
              <a:t>语句中任何一个能够使用表达式的地方出现</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为了与数据库对象名（表名、视图名、列名等）区别，</a:t>
            </a:r>
            <a:r>
              <a:rPr kumimoji="0" lang="en-US" altLang="zh-CN" sz="2200" b="1" i="0" u="none" strike="noStrike" kern="0" cap="none" spc="0" normalizeH="0" baseline="0" noProof="0" dirty="0" smtClean="0">
                <a:ln>
                  <a:noFill/>
                </a:ln>
                <a:solidFill>
                  <a:srgbClr val="FF0000"/>
                </a:solidFill>
                <a:effectLst/>
                <a:uLnTx/>
                <a:uFillTx/>
                <a:latin typeface="+mn-lt"/>
                <a:ea typeface="+mn-ea"/>
              </a:rPr>
              <a:t>SQL</a:t>
            </a:r>
            <a:r>
              <a:rPr kumimoji="0" lang="zh-CN" altLang="en-US" sz="2200" b="1" i="0" u="none" strike="noStrike" kern="0" cap="none" spc="0" normalizeH="0" baseline="0" noProof="0" dirty="0" smtClean="0">
                <a:ln>
                  <a:noFill/>
                </a:ln>
                <a:solidFill>
                  <a:srgbClr val="FF0000"/>
                </a:solidFill>
                <a:effectLst/>
                <a:uLnTx/>
                <a:uFillTx/>
                <a:latin typeface="+mn-lt"/>
                <a:ea typeface="+mn-ea"/>
              </a:rPr>
              <a:t>语句中的主变量名前要加冒号（</a:t>
            </a:r>
            <a:r>
              <a:rPr kumimoji="0" lang="en-US" altLang="zh-CN" sz="2200" b="1" i="0" u="none" strike="noStrike" kern="0" cap="none" spc="0" normalizeH="0" baseline="0" noProof="0" dirty="0" smtClean="0">
                <a:ln>
                  <a:noFill/>
                </a:ln>
                <a:solidFill>
                  <a:srgbClr val="FF0000"/>
                </a:solidFill>
                <a:effectLst/>
                <a:uLnTx/>
                <a:uFillTx/>
                <a:latin typeface="+mn-lt"/>
                <a:ea typeface="+mn-ea"/>
              </a:rPr>
              <a:t>:</a:t>
            </a:r>
            <a:r>
              <a:rPr kumimoji="0" lang="zh-CN" altLang="en-US" sz="2200" b="1" i="0" u="none" strike="noStrike" kern="0" cap="none" spc="0" normalizeH="0" baseline="0" noProof="0" dirty="0" smtClean="0">
                <a:ln>
                  <a:noFill/>
                </a:ln>
                <a:solidFill>
                  <a:srgbClr val="FF0000"/>
                </a:solidFill>
                <a:effectLst/>
                <a:uLnTx/>
                <a:uFillTx/>
                <a:latin typeface="+mn-lt"/>
                <a:ea typeface="+mn-ea"/>
              </a:rPr>
              <a:t>）作为标志</a:t>
            </a:r>
            <a:endParaRPr kumimoji="0" lang="zh-CN" altLang="en-US" sz="2200" b="1" i="0" u="none" strike="noStrike" kern="0" cap="none" spc="0" normalizeH="0" baseline="0" noProof="0" dirty="0" smtClean="0">
              <a:ln>
                <a:noFill/>
              </a:ln>
              <a:solidFill>
                <a:srgbClr val="FF0000"/>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使用指示变量</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 </a:t>
            </a:r>
            <a:r>
              <a:rPr kumimoji="0" lang="zh-CN" altLang="en-US" sz="2200" b="1" i="0" u="none" strike="noStrike" kern="0" cap="none" spc="0" normalizeH="0" baseline="0" noProof="0" dirty="0" smtClean="0">
                <a:ln>
                  <a:noFill/>
                </a:ln>
                <a:solidFill>
                  <a:srgbClr val="FF0000"/>
                </a:solidFill>
                <a:effectLst/>
                <a:uLnTx/>
                <a:uFillTx/>
                <a:latin typeface="+mn-lt"/>
                <a:ea typeface="+mn-ea"/>
              </a:rPr>
              <a:t>指示变量前也必须加冒号标志</a:t>
            </a:r>
            <a:endParaRPr kumimoji="0" lang="zh-CN" altLang="en-US" sz="22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 </a:t>
            </a:r>
            <a:r>
              <a:rPr kumimoji="0" lang="zh-CN" altLang="en-US" sz="2200" b="1" i="0" u="none" strike="noStrike" kern="0" cap="none" spc="0" normalizeH="0" baseline="0" noProof="0" dirty="0" smtClean="0">
                <a:ln>
                  <a:noFill/>
                </a:ln>
                <a:solidFill>
                  <a:srgbClr val="FF0000"/>
                </a:solidFill>
                <a:effectLst/>
                <a:uLnTx/>
                <a:uFillTx/>
                <a:latin typeface="+mn-lt"/>
                <a:ea typeface="+mn-ea"/>
              </a:rPr>
              <a:t>必须紧跟在所指主变量之后</a:t>
            </a:r>
            <a:endParaRPr kumimoji="0" lang="zh-CN" altLang="en-US" sz="2200" b="1" i="0" u="none" strike="noStrike" kern="0" cap="none" spc="0" normalizeH="0" baseline="0" noProof="0" dirty="0" smtClean="0">
              <a:ln>
                <a:noFill/>
              </a:ln>
              <a:solidFill>
                <a:srgbClr val="FF0000"/>
              </a:solidFill>
              <a:effectLst/>
              <a:uLnTx/>
              <a:uFillTx/>
              <a:latin typeface="+mn-lt"/>
              <a:ea typeface="+mn-ea"/>
            </a:endParaRPr>
          </a:p>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标题 1"/>
          <p:cNvSpPr>
            <a:spLocks noGrp="1"/>
          </p:cNvSpPr>
          <p:nvPr>
            <p:ph type="title"/>
          </p:nvPr>
        </p:nvSpPr>
        <p:spPr>
          <a:ln/>
        </p:spPr>
        <p:txBody>
          <a:bodyPr vert="horz" wrap="square" lIns="91440" tIns="45720" rIns="91440" bIns="45720" anchor="ctr"/>
          <a:p>
            <a:r>
              <a:rPr lang="zh-CN" altLang="zh-CN" dirty="0"/>
              <a:t>结果集处理（续）</a:t>
            </a:r>
            <a:endParaRPr lang="en-US" altLang="zh-CN" dirty="0"/>
          </a:p>
        </p:txBody>
      </p:sp>
      <p:sp>
        <p:nvSpPr>
          <p:cNvPr id="178178"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90000"/>
              </a:lnSpc>
            </a:pPr>
            <a:r>
              <a:rPr lang="zh-CN" altLang="en-US" dirty="0"/>
              <a:t>创建数据源</a:t>
            </a:r>
            <a:r>
              <a:rPr lang="en-US" altLang="zh-CN" dirty="0"/>
              <a:t>---</a:t>
            </a:r>
            <a:r>
              <a:rPr lang="zh-CN" altLang="en-US" dirty="0"/>
              <a:t>第六步：结果集处理</a:t>
            </a:r>
            <a:endParaRPr lang="en-US" altLang="zh-CN" dirty="0"/>
          </a:p>
          <a:p>
            <a:pPr>
              <a:lnSpc>
                <a:spcPct val="90000"/>
              </a:lnSpc>
            </a:pPr>
            <a:endParaRPr lang="en-US" altLang="zh-CN" dirty="0"/>
          </a:p>
          <a:p>
            <a:pPr>
              <a:lnSpc>
                <a:spcPct val="120000"/>
              </a:lnSpc>
              <a:buNone/>
            </a:pPr>
            <a:r>
              <a:rPr lang="en-US" altLang="zh-CN" sz="2000" dirty="0"/>
              <a:t>/* Step 6 </a:t>
            </a:r>
            <a:r>
              <a:rPr lang="zh-CN" altLang="en-US" sz="2000" dirty="0"/>
              <a:t>处理结果集并执行预编译后的语句*</a:t>
            </a:r>
            <a:r>
              <a:rPr lang="en-US" altLang="zh-CN" sz="2000" dirty="0"/>
              <a:t>/</a:t>
            </a:r>
            <a:endParaRPr lang="en-US" altLang="zh-CN" sz="2400" dirty="0"/>
          </a:p>
          <a:p>
            <a:pPr>
              <a:lnSpc>
                <a:spcPct val="120000"/>
              </a:lnSpc>
              <a:buNone/>
            </a:pPr>
            <a:r>
              <a:rPr lang="en-US" altLang="zh-CN" sz="2200" dirty="0"/>
              <a:t>while ((ret=SQLFetch(kinghstmt))!=SQL_NO_DATA_FOUND) </a:t>
            </a:r>
            <a:endParaRPr lang="en-US" altLang="zh-CN" sz="2200" dirty="0"/>
          </a:p>
          <a:p>
            <a:pPr>
              <a:lnSpc>
                <a:spcPct val="120000"/>
              </a:lnSpc>
              <a:buNone/>
            </a:pPr>
            <a:r>
              <a:rPr lang="en-US" altLang="zh-CN" sz="2200" dirty="0"/>
              <a:t>	{  </a:t>
            </a:r>
            <a:endParaRPr lang="zh-CN" altLang="en-US" sz="2200" dirty="0"/>
          </a:p>
          <a:p>
            <a:pPr lvl="1">
              <a:lnSpc>
                <a:spcPct val="120000"/>
              </a:lnSpc>
              <a:buNone/>
            </a:pPr>
            <a:r>
              <a:rPr lang="en-US" altLang="zh-CN" sz="2200" dirty="0"/>
              <a:t>if(ret==SQL_ERROR)</a:t>
            </a:r>
            <a:endParaRPr lang="en-US" altLang="zh-CN" sz="2200" dirty="0"/>
          </a:p>
          <a:p>
            <a:pPr lvl="1">
              <a:lnSpc>
                <a:spcPct val="120000"/>
              </a:lnSpc>
              <a:buNone/>
            </a:pPr>
            <a:r>
              <a:rPr lang="en-US" altLang="zh-CN" sz="2200" dirty="0"/>
              <a:t>	</a:t>
            </a:r>
            <a:r>
              <a:rPr lang="zh-CN" altLang="en-US" sz="2200" dirty="0"/>
              <a:t>	</a:t>
            </a:r>
            <a:r>
              <a:rPr lang="en-US" altLang="zh-CN" sz="2200" dirty="0"/>
              <a:t>printf("Fetch error</a:t>
            </a:r>
            <a:r>
              <a:rPr lang="zh-CN" altLang="en-US" sz="2200" dirty="0"/>
              <a:t>\</a:t>
            </a:r>
            <a:r>
              <a:rPr lang="en-US" altLang="zh-CN" sz="2200" dirty="0"/>
              <a:t>n");</a:t>
            </a:r>
            <a:endParaRPr lang="zh-CN" altLang="en-US" sz="2200" dirty="0"/>
          </a:p>
          <a:p>
            <a:pPr lvl="1">
              <a:lnSpc>
                <a:spcPct val="120000"/>
              </a:lnSpc>
              <a:buNone/>
            </a:pPr>
            <a:r>
              <a:rPr lang="en-US" altLang="zh-CN" sz="2200" dirty="0"/>
              <a:t>else  </a:t>
            </a:r>
            <a:endParaRPr lang="zh-CN" altLang="en-US" sz="2200" dirty="0"/>
          </a:p>
          <a:p>
            <a:pPr lvl="1">
              <a:lnSpc>
                <a:spcPct val="120000"/>
              </a:lnSpc>
              <a:buNone/>
            </a:pPr>
            <a:r>
              <a:rPr lang="en-US" altLang="zh-CN" sz="2200" dirty="0"/>
              <a:t>     </a:t>
            </a:r>
            <a:r>
              <a:rPr lang="zh-CN" altLang="en-US" sz="2200" dirty="0"/>
              <a:t>	</a:t>
            </a:r>
            <a:r>
              <a:rPr lang="en-US" altLang="zh-CN" sz="2200" dirty="0"/>
              <a:t>ret=SQLExecute(serverhstmt);</a:t>
            </a:r>
            <a:endParaRPr lang="en-US" altLang="zh-CN" sz="2200" dirty="0"/>
          </a:p>
          <a:p>
            <a:pPr lvl="1">
              <a:lnSpc>
                <a:spcPct val="120000"/>
              </a:lnSpc>
              <a:buNone/>
            </a:pPr>
            <a:r>
              <a:rPr lang="en-US" altLang="zh-CN" sz="2200" dirty="0"/>
              <a:t>}</a:t>
            </a:r>
            <a:endParaRPr lang="zh-CN" altLang="en-US" sz="2200" dirty="0"/>
          </a:p>
          <a:p>
            <a:pPr lvl="1">
              <a:lnSpc>
                <a:spcPct val="90000"/>
              </a:lnSpc>
              <a:buNone/>
            </a:pPr>
            <a:r>
              <a:rPr lang="en-US" altLang="zh-CN" sz="2000" dirty="0"/>
              <a:t>  </a:t>
            </a:r>
            <a:endParaRPr lang="zh-CN" altLang="en-US" dirty="0"/>
          </a:p>
          <a:p>
            <a:pPr>
              <a:lnSpc>
                <a:spcPct val="90000"/>
              </a:lnSpc>
            </a:pPr>
            <a:endParaRPr lang="zh-CN" alt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标题 1"/>
          <p:cNvSpPr>
            <a:spLocks noGrp="1"/>
          </p:cNvSpPr>
          <p:nvPr>
            <p:ph type="title"/>
          </p:nvPr>
        </p:nvSpPr>
        <p:spPr>
          <a:ln/>
        </p:spPr>
        <p:txBody>
          <a:bodyPr vert="horz" wrap="square" lIns="91440" tIns="45720" rIns="91440" bIns="45720" anchor="ctr"/>
          <a:p>
            <a:r>
              <a:rPr lang="zh-CN" altLang="en-US" dirty="0"/>
              <a:t>7. 中止处理 </a:t>
            </a:r>
            <a:endParaRPr lang="zh-CN" altLang="en-US" dirty="0"/>
          </a:p>
        </p:txBody>
      </p:sp>
      <p:sp>
        <p:nvSpPr>
          <p:cNvPr id="179202" name="内容占位符 2"/>
          <p:cNvSpPr>
            <a:spLocks noGrp="1"/>
          </p:cNvSpPr>
          <p:nvPr>
            <p:ph idx="4294967295"/>
          </p:nvPr>
        </p:nvSpPr>
        <p:spPr>
          <a:ln/>
        </p:spPr>
        <p:txBody>
          <a:bodyPr vert="horz" wrap="square" lIns="91440" tIns="45720" rIns="91440" bIns="45720" anchor="t"/>
          <a:p>
            <a:pPr>
              <a:lnSpc>
                <a:spcPct val="150000"/>
              </a:lnSpc>
            </a:pPr>
            <a:r>
              <a:rPr lang="zh-CN" altLang="en-US" dirty="0"/>
              <a:t>应用程序中止步骤</a:t>
            </a:r>
            <a:endParaRPr lang="zh-CN" altLang="en-US" dirty="0"/>
          </a:p>
          <a:p>
            <a:pPr lvl="1">
              <a:lnSpc>
                <a:spcPct val="150000"/>
              </a:lnSpc>
            </a:pPr>
            <a:r>
              <a:rPr lang="zh-CN" altLang="en-US" dirty="0"/>
              <a:t>释放语句句柄 </a:t>
            </a:r>
            <a:endParaRPr lang="zh-CN" altLang="en-US" dirty="0"/>
          </a:p>
          <a:p>
            <a:pPr lvl="1">
              <a:lnSpc>
                <a:spcPct val="150000"/>
              </a:lnSpc>
            </a:pPr>
            <a:r>
              <a:rPr lang="zh-CN" altLang="en-US" dirty="0"/>
              <a:t>释放数据库连接 </a:t>
            </a:r>
            <a:endParaRPr lang="zh-CN" altLang="en-US" dirty="0"/>
          </a:p>
          <a:p>
            <a:pPr lvl="1">
              <a:lnSpc>
                <a:spcPct val="150000"/>
              </a:lnSpc>
            </a:pPr>
            <a:r>
              <a:rPr lang="zh-CN" altLang="en-US" dirty="0"/>
              <a:t>与数据库服务器断开 </a:t>
            </a:r>
            <a:endParaRPr lang="zh-CN" altLang="en-US" dirty="0"/>
          </a:p>
          <a:p>
            <a:pPr lvl="1">
              <a:lnSpc>
                <a:spcPct val="150000"/>
              </a:lnSpc>
            </a:pPr>
            <a:r>
              <a:rPr lang="zh-CN" altLang="en-US" dirty="0"/>
              <a:t>释放</a:t>
            </a:r>
            <a:r>
              <a:rPr lang="en-US" altLang="zh-CN" dirty="0"/>
              <a:t>ODBC</a:t>
            </a:r>
            <a:r>
              <a:rPr lang="zh-CN" altLang="en-US" dirty="0"/>
              <a:t>环境 </a:t>
            </a:r>
            <a:endParaRPr lang="zh-CN" altLang="en-US" dirty="0"/>
          </a:p>
          <a:p>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标题 1"/>
          <p:cNvSpPr>
            <a:spLocks noGrp="1"/>
          </p:cNvSpPr>
          <p:nvPr>
            <p:ph type="title"/>
          </p:nvPr>
        </p:nvSpPr>
        <p:spPr>
          <a:ln/>
        </p:spPr>
        <p:txBody>
          <a:bodyPr vert="horz" wrap="square" lIns="91440" tIns="45720" rIns="91440" bIns="45720" anchor="ctr"/>
          <a:p>
            <a:r>
              <a:rPr lang="zh-CN" altLang="en-US" dirty="0"/>
              <a:t>中止处理（续）</a:t>
            </a:r>
            <a:endParaRPr lang="zh-CN" altLang="en-US" dirty="0"/>
          </a:p>
        </p:txBody>
      </p:sp>
      <p:sp>
        <p:nvSpPr>
          <p:cNvPr id="180226" name="内容占位符 2"/>
          <p:cNvSpPr>
            <a:spLocks noGrp="1"/>
          </p:cNvSpPr>
          <p:nvPr>
            <p:ph idx="4294967295"/>
          </p:nvPr>
        </p:nvSpPr>
        <p:spPr>
          <a:xfrm>
            <a:off x="395288" y="971550"/>
            <a:ext cx="8229600" cy="5265738"/>
          </a:xfrm>
          <a:ln/>
        </p:spPr>
        <p:txBody>
          <a:bodyPr vert="horz" wrap="square" lIns="91440" tIns="45720" rIns="91440" bIns="45720" anchor="t"/>
          <a:p>
            <a:pPr>
              <a:lnSpc>
                <a:spcPct val="120000"/>
              </a:lnSpc>
              <a:spcBef>
                <a:spcPct val="0"/>
              </a:spcBef>
            </a:pPr>
            <a:r>
              <a:rPr lang="zh-CN" altLang="en-US" dirty="0"/>
              <a:t>创建数据源</a:t>
            </a:r>
            <a:r>
              <a:rPr lang="en-US" altLang="zh-CN" dirty="0"/>
              <a:t>---</a:t>
            </a:r>
            <a:r>
              <a:rPr lang="zh-CN" altLang="en-US" dirty="0"/>
              <a:t>第七步：中止处理</a:t>
            </a:r>
            <a:endParaRPr lang="en-US" altLang="zh-CN" dirty="0"/>
          </a:p>
          <a:p>
            <a:pPr>
              <a:lnSpc>
                <a:spcPct val="120000"/>
              </a:lnSpc>
              <a:spcBef>
                <a:spcPct val="0"/>
              </a:spcBef>
              <a:buNone/>
            </a:pPr>
            <a:r>
              <a:rPr lang="en-US" altLang="zh-CN" sz="1800" dirty="0"/>
              <a:t>/</a:t>
            </a:r>
            <a:r>
              <a:rPr lang="en-US" altLang="zh-CN" sz="1600" dirty="0"/>
              <a:t>* Step 7 </a:t>
            </a:r>
            <a:r>
              <a:rPr lang="zh-CN" altLang="en-US" sz="1600" dirty="0"/>
              <a:t>中止处理*</a:t>
            </a:r>
            <a:r>
              <a:rPr lang="en-US" altLang="zh-CN" sz="1600" dirty="0"/>
              <a:t>/</a:t>
            </a:r>
            <a:endParaRPr lang="en-US" altLang="zh-CN" sz="1800" dirty="0"/>
          </a:p>
          <a:p>
            <a:pPr>
              <a:lnSpc>
                <a:spcPct val="120000"/>
              </a:lnSpc>
              <a:spcBef>
                <a:spcPct val="0"/>
              </a:spcBef>
              <a:buNone/>
            </a:pPr>
            <a:r>
              <a:rPr lang="en-US" altLang="zh-CN" sz="2200" dirty="0"/>
              <a:t>SQLFreeHandle(SQL_HANDLE_STMT,kinghstmt);</a:t>
            </a:r>
            <a:endParaRPr lang="en-US" altLang="zh-CN" sz="2200" dirty="0"/>
          </a:p>
          <a:p>
            <a:pPr>
              <a:lnSpc>
                <a:spcPct val="120000"/>
              </a:lnSpc>
              <a:spcBef>
                <a:spcPct val="0"/>
              </a:spcBef>
              <a:buNone/>
            </a:pPr>
            <a:r>
              <a:rPr lang="en-US" altLang="zh-CN" sz="2200" dirty="0"/>
              <a:t>SQLDisconnect(kinghdbc);</a:t>
            </a:r>
            <a:endParaRPr lang="en-US" altLang="zh-CN" sz="2200" dirty="0"/>
          </a:p>
          <a:p>
            <a:pPr>
              <a:lnSpc>
                <a:spcPct val="120000"/>
              </a:lnSpc>
              <a:spcBef>
                <a:spcPct val="0"/>
              </a:spcBef>
              <a:buNone/>
            </a:pPr>
            <a:r>
              <a:rPr lang="en-US" altLang="zh-CN" sz="2200" dirty="0"/>
              <a:t>SQLFreeHandle(SQL_HANDLE_DBC,kinghdbc);</a:t>
            </a:r>
            <a:endParaRPr lang="en-US" altLang="zh-CN" sz="2200" dirty="0"/>
          </a:p>
          <a:p>
            <a:pPr>
              <a:lnSpc>
                <a:spcPct val="120000"/>
              </a:lnSpc>
              <a:spcBef>
                <a:spcPct val="0"/>
              </a:spcBef>
              <a:buNone/>
            </a:pPr>
            <a:r>
              <a:rPr lang="en-US" altLang="zh-CN" sz="2200" dirty="0"/>
              <a:t>SQLFreeHandle(SQL_HANDLE_ENV,kinghenv);</a:t>
            </a:r>
            <a:endParaRPr lang="en-US" altLang="zh-CN" sz="2200" dirty="0"/>
          </a:p>
          <a:p>
            <a:pPr>
              <a:lnSpc>
                <a:spcPct val="120000"/>
              </a:lnSpc>
              <a:spcBef>
                <a:spcPct val="0"/>
              </a:spcBef>
              <a:buNone/>
            </a:pPr>
            <a:r>
              <a:rPr lang="en-US" altLang="zh-CN" sz="2200" dirty="0"/>
              <a:t>SQLFreeHandle(SQL_HANDLE_STMT,serverhstmt);</a:t>
            </a:r>
            <a:endParaRPr lang="en-US" altLang="zh-CN" sz="2200" dirty="0"/>
          </a:p>
          <a:p>
            <a:pPr>
              <a:lnSpc>
                <a:spcPct val="120000"/>
              </a:lnSpc>
              <a:spcBef>
                <a:spcPct val="0"/>
              </a:spcBef>
              <a:buNone/>
            </a:pPr>
            <a:r>
              <a:rPr lang="en-US" altLang="zh-CN" sz="2200" dirty="0"/>
              <a:t>SQLDisconnect(serverhdbc);</a:t>
            </a:r>
            <a:endParaRPr lang="en-US" altLang="zh-CN" sz="2200" dirty="0"/>
          </a:p>
          <a:p>
            <a:pPr>
              <a:lnSpc>
                <a:spcPct val="120000"/>
              </a:lnSpc>
              <a:spcBef>
                <a:spcPct val="0"/>
              </a:spcBef>
              <a:buNone/>
            </a:pPr>
            <a:r>
              <a:rPr lang="en-US" altLang="zh-CN" sz="2200" dirty="0"/>
              <a:t>SQLFreeHandle(SQL_HANDLE_DBC,serverhdbc);</a:t>
            </a:r>
            <a:endParaRPr lang="en-US" altLang="zh-CN" sz="2200" dirty="0"/>
          </a:p>
          <a:p>
            <a:pPr>
              <a:lnSpc>
                <a:spcPct val="120000"/>
              </a:lnSpc>
              <a:spcBef>
                <a:spcPct val="0"/>
              </a:spcBef>
              <a:buNone/>
            </a:pPr>
            <a:r>
              <a:rPr lang="en-US" altLang="zh-CN" sz="2200" dirty="0"/>
              <a:t>SQLFreeHandle(SQL_HANDLE_ENV,serverhenv);</a:t>
            </a:r>
            <a:endParaRPr lang="en-US" altLang="zh-CN" sz="2200" dirty="0"/>
          </a:p>
          <a:p>
            <a:pPr>
              <a:lnSpc>
                <a:spcPct val="120000"/>
              </a:lnSpc>
              <a:spcBef>
                <a:spcPct val="0"/>
              </a:spcBef>
              <a:buNone/>
            </a:pPr>
            <a:r>
              <a:rPr lang="en-US" altLang="zh-CN" sz="2200" dirty="0"/>
              <a:t>return 0;</a:t>
            </a:r>
            <a:endParaRPr lang="zh-CN" altLang="en-US" sz="2200" dirty="0"/>
          </a:p>
          <a:p>
            <a:pPr>
              <a:lnSpc>
                <a:spcPct val="120000"/>
              </a:lnSpc>
              <a:spcBef>
                <a:spcPct val="0"/>
              </a:spcBef>
              <a:buNone/>
            </a:pPr>
            <a:r>
              <a:rPr lang="zh-CN" altLang="en-US" sz="2400" dirty="0"/>
              <a:t>}</a:t>
            </a:r>
            <a:endParaRPr lang="zh-CN" alt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标题 1"/>
          <p:cNvSpPr>
            <a:spLocks noGrp="1"/>
          </p:cNvSpPr>
          <p:nvPr>
            <p:ph type="title"/>
          </p:nvPr>
        </p:nvSpPr>
        <p:spPr>
          <a:ln/>
        </p:spPr>
        <p:txBody>
          <a:bodyPr vert="horz" wrap="square" lIns="91440" tIns="45720" rIns="91440" bIns="45720" anchor="ctr"/>
          <a:p>
            <a:r>
              <a:rPr lang="zh-CN" altLang="en-US" dirty="0"/>
              <a:t>第八章 数据库编程</a:t>
            </a:r>
            <a:endParaRPr lang="zh-CN" altLang="en-US" dirty="0"/>
          </a:p>
        </p:txBody>
      </p:sp>
      <p:sp>
        <p:nvSpPr>
          <p:cNvPr id="181250" name="内容占位符 2"/>
          <p:cNvSpPr>
            <a:spLocks noGrp="1"/>
          </p:cNvSpPr>
          <p:nvPr>
            <p:ph idx="4294967295"/>
          </p:nvPr>
        </p:nvSpPr>
        <p:spPr>
          <a:xfrm>
            <a:off x="720725" y="971550"/>
            <a:ext cx="8229600" cy="4854575"/>
          </a:xfrm>
          <a:ln/>
        </p:spPr>
        <p:txBody>
          <a:bodyPr vert="horz" wrap="square" lIns="91440" tIns="45720" rIns="91440" bIns="45720" anchor="t"/>
          <a:p>
            <a:pPr marL="57150" indent="0">
              <a:lnSpc>
                <a:spcPct val="150000"/>
              </a:lnSpc>
              <a:buNone/>
            </a:pPr>
            <a:r>
              <a:rPr lang="en-US" altLang="zh-CN" dirty="0"/>
              <a:t>8.1 </a:t>
            </a:r>
            <a:r>
              <a:rPr lang="zh-CN" altLang="en-US" dirty="0"/>
              <a:t>嵌入式</a:t>
            </a:r>
            <a:r>
              <a:rPr lang="en-US" altLang="zh-CN" dirty="0"/>
              <a:t>SQL</a:t>
            </a:r>
            <a:endParaRPr lang="zh-CN" altLang="en-US" dirty="0"/>
          </a:p>
          <a:p>
            <a:pPr marL="57150" indent="0">
              <a:lnSpc>
                <a:spcPct val="150000"/>
              </a:lnSpc>
              <a:buNone/>
            </a:pPr>
            <a:r>
              <a:rPr lang="en-US" altLang="zh-CN" dirty="0">
                <a:sym typeface="Times New Roman" panose="02020603050405020304" pitchFamily="18" charset="0"/>
              </a:rPr>
              <a:t>8.2 </a:t>
            </a:r>
            <a:r>
              <a:rPr lang="zh-CN" altLang="en-US" dirty="0">
                <a:sym typeface="Times New Roman" panose="02020603050405020304" pitchFamily="18" charset="0"/>
              </a:rPr>
              <a:t>过程化</a:t>
            </a:r>
            <a:r>
              <a:rPr lang="en-US" altLang="zh-CN" dirty="0">
                <a:sym typeface="Times New Roman" panose="02020603050405020304" pitchFamily="18" charset="0"/>
              </a:rPr>
              <a:t>SQL</a:t>
            </a:r>
            <a:endParaRPr lang="zh-CN" altLang="en-US" dirty="0">
              <a:sym typeface="Times New Roman" panose="02020603050405020304" pitchFamily="18" charset="0"/>
            </a:endParaRPr>
          </a:p>
          <a:p>
            <a:pPr marL="57150" indent="0">
              <a:lnSpc>
                <a:spcPct val="150000"/>
              </a:lnSpc>
              <a:buNone/>
            </a:pPr>
            <a:r>
              <a:rPr lang="en-US" altLang="zh-CN" dirty="0">
                <a:sym typeface="Times New Roman" panose="02020603050405020304" pitchFamily="18" charset="0"/>
              </a:rPr>
              <a:t>8.3 </a:t>
            </a:r>
            <a:r>
              <a:rPr lang="zh-CN" altLang="en-US" dirty="0">
                <a:sym typeface="Times New Roman" panose="02020603050405020304" pitchFamily="18" charset="0"/>
              </a:rPr>
              <a:t>存储过程和函数</a:t>
            </a:r>
            <a:endParaRPr lang="en-US" altLang="zh-CN" dirty="0">
              <a:sym typeface="Times New Roman" panose="02020603050405020304" pitchFamily="18" charset="0"/>
            </a:endParaRPr>
          </a:p>
          <a:p>
            <a:pPr marL="57150" indent="0">
              <a:lnSpc>
                <a:spcPct val="150000"/>
              </a:lnSpc>
              <a:buNone/>
            </a:pPr>
            <a:r>
              <a:rPr lang="en-US" altLang="zh-CN" dirty="0"/>
              <a:t>8.4 ODBC</a:t>
            </a:r>
            <a:r>
              <a:rPr lang="zh-CN" altLang="en-US" dirty="0"/>
              <a:t>编程</a:t>
            </a:r>
            <a:endParaRPr lang="en-US" altLang="zh-CN" dirty="0"/>
          </a:p>
          <a:p>
            <a:pPr marL="57150" indent="0">
              <a:lnSpc>
                <a:spcPct val="150000"/>
              </a:lnSpc>
              <a:buNone/>
            </a:pPr>
            <a:r>
              <a:rPr lang="en-US" altLang="zh-CN" dirty="0"/>
              <a:t>*8.5 OLE DB</a:t>
            </a:r>
            <a:endParaRPr lang="zh-CN" altLang="en-US" dirty="0"/>
          </a:p>
          <a:p>
            <a:pPr marL="57150" indent="0">
              <a:lnSpc>
                <a:spcPct val="150000"/>
              </a:lnSpc>
              <a:buNone/>
            </a:pPr>
            <a:r>
              <a:rPr lang="en-US" altLang="zh-CN" dirty="0"/>
              <a:t>*8.6 JDBC</a:t>
            </a:r>
            <a:r>
              <a:rPr lang="zh-CN" altLang="en-US" dirty="0"/>
              <a:t>编程</a:t>
            </a:r>
            <a:endParaRPr lang="en-US" altLang="zh-CN" dirty="0"/>
          </a:p>
          <a:p>
            <a:pPr marL="57150" indent="0">
              <a:lnSpc>
                <a:spcPct val="150000"/>
              </a:lnSpc>
              <a:buNone/>
            </a:pPr>
            <a:r>
              <a:rPr lang="en-US" altLang="zh-CN" dirty="0">
                <a:solidFill>
                  <a:srgbClr val="0066FF"/>
                </a:solidFill>
              </a:rPr>
              <a:t>8.7 </a:t>
            </a:r>
            <a:r>
              <a:rPr lang="zh-CN" altLang="en-US" dirty="0">
                <a:solidFill>
                  <a:srgbClr val="0066FF"/>
                </a:solidFill>
              </a:rPr>
              <a:t>小结</a:t>
            </a:r>
            <a:endParaRPr lang="zh-CN" altLang="en-US" dirty="0">
              <a:solidFill>
                <a:srgbClr val="0066FF"/>
              </a:solidFil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标题 1"/>
          <p:cNvSpPr>
            <a:spLocks noGrp="1"/>
          </p:cNvSpPr>
          <p:nvPr>
            <p:ph type="title"/>
          </p:nvPr>
        </p:nvSpPr>
        <p:spPr>
          <a:ln/>
        </p:spPr>
        <p:txBody>
          <a:bodyPr vert="horz" wrap="square" lIns="91440" tIns="45720" rIns="91440" bIns="45720" anchor="ctr"/>
          <a:p>
            <a:r>
              <a:rPr lang="en-US" altLang="zh-CN" dirty="0"/>
              <a:t>8.7 </a:t>
            </a:r>
            <a:r>
              <a:rPr lang="zh-CN" altLang="en-US" dirty="0"/>
              <a:t>小结</a:t>
            </a:r>
            <a:endParaRPr lang="zh-CN" altLang="en-US" dirty="0"/>
          </a:p>
        </p:txBody>
      </p:sp>
      <p:sp>
        <p:nvSpPr>
          <p:cNvPr id="182274" name="内容占位符 2"/>
          <p:cNvSpPr>
            <a:spLocks noGrp="1"/>
          </p:cNvSpPr>
          <p:nvPr>
            <p:ph idx="4294967295"/>
          </p:nvPr>
        </p:nvSpPr>
        <p:spPr>
          <a:xfrm>
            <a:off x="395288" y="1098550"/>
            <a:ext cx="8229600" cy="4660900"/>
          </a:xfrm>
          <a:ln/>
        </p:spPr>
        <p:txBody>
          <a:bodyPr vert="horz" wrap="square" lIns="91440" tIns="45720" rIns="91440" bIns="45720" anchor="t"/>
          <a:p>
            <a:r>
              <a:rPr lang="zh-CN" altLang="en-US" dirty="0"/>
              <a:t>嵌入式</a:t>
            </a:r>
            <a:r>
              <a:rPr lang="en-US" altLang="zh-CN" dirty="0"/>
              <a:t>SQL</a:t>
            </a:r>
            <a:r>
              <a:rPr lang="zh-CN" altLang="en-US" dirty="0"/>
              <a:t>把</a:t>
            </a:r>
            <a:r>
              <a:rPr lang="en-US" altLang="zh-CN" dirty="0"/>
              <a:t>SQL</a:t>
            </a:r>
            <a:r>
              <a:rPr lang="zh-CN" altLang="en-US" dirty="0"/>
              <a:t>语句嵌入到某种高级语言中</a:t>
            </a:r>
            <a:endParaRPr lang="en-US" altLang="zh-CN" dirty="0"/>
          </a:p>
          <a:p>
            <a:r>
              <a:rPr lang="en-US" altLang="zh-CN" dirty="0"/>
              <a:t>SQL</a:t>
            </a:r>
            <a:r>
              <a:rPr lang="zh-CN" altLang="en-US" dirty="0"/>
              <a:t>与主语言具有不同的数据处理方式</a:t>
            </a:r>
            <a:endParaRPr lang="en-US" altLang="zh-CN" dirty="0"/>
          </a:p>
          <a:p>
            <a:r>
              <a:rPr lang="zh-CN" altLang="en-US" dirty="0"/>
              <a:t>本章讲解了以下内容</a:t>
            </a:r>
            <a:endParaRPr lang="en-US" altLang="zh-CN" dirty="0"/>
          </a:p>
          <a:p>
            <a:pPr lvl="1"/>
            <a:r>
              <a:rPr lang="zh-CN" altLang="en-US" dirty="0"/>
              <a:t>嵌入式</a:t>
            </a:r>
            <a:r>
              <a:rPr lang="en-US" altLang="zh-CN" dirty="0"/>
              <a:t>SQL</a:t>
            </a:r>
            <a:endParaRPr lang="en-US" altLang="zh-CN" dirty="0"/>
          </a:p>
          <a:p>
            <a:pPr lvl="1"/>
            <a:r>
              <a:rPr lang="zh-CN" altLang="en-US" dirty="0"/>
              <a:t>过程化</a:t>
            </a:r>
            <a:r>
              <a:rPr lang="en-US" altLang="zh-CN" dirty="0"/>
              <a:t>SQL</a:t>
            </a:r>
            <a:endParaRPr lang="en-US" altLang="zh-CN" dirty="0"/>
          </a:p>
          <a:p>
            <a:pPr lvl="1"/>
            <a:r>
              <a:rPr lang="zh-CN" altLang="en-US" dirty="0"/>
              <a:t>存储过程和函数</a:t>
            </a:r>
            <a:endParaRPr lang="zh-CN" altLang="en-US" dirty="0"/>
          </a:p>
          <a:p>
            <a:pPr lvl="1"/>
            <a:r>
              <a:rPr lang="en-US" altLang="zh-CN" dirty="0"/>
              <a:t>ODBC</a:t>
            </a:r>
            <a:r>
              <a:rPr lang="zh-CN" altLang="en-US" dirty="0"/>
              <a:t>编程</a:t>
            </a:r>
            <a:endParaRPr lang="zh-CN" altLang="en-US" dirty="0"/>
          </a:p>
          <a:p>
            <a:pPr lvl="1"/>
            <a:r>
              <a:rPr lang="en-US" altLang="zh-CN" dirty="0"/>
              <a:t>OLE DB</a:t>
            </a:r>
            <a:endParaRPr lang="en-US" altLang="zh-CN" dirty="0"/>
          </a:p>
          <a:p>
            <a:pPr lvl="1"/>
            <a:r>
              <a:rPr lang="en-US" altLang="zh-CN" dirty="0"/>
              <a:t>JDBC</a:t>
            </a:r>
            <a:r>
              <a:rPr lang="zh-CN" altLang="en-US" dirty="0"/>
              <a:t>编程</a:t>
            </a:r>
            <a:endParaRPr lang="zh-CN" altLang="en-US"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ln/>
        </p:spPr>
        <p:txBody>
          <a:bodyPr vert="horz" wrap="square" lIns="91440" tIns="45720" rIns="91440" bIns="45720" anchor="ctr"/>
          <a:p>
            <a:r>
              <a:rPr lang="zh-CN" altLang="en-US" dirty="0"/>
              <a:t>主变量（续） </a:t>
            </a:r>
            <a:endParaRPr lang="zh-CN" altLang="en-US" dirty="0"/>
          </a:p>
        </p:txBody>
      </p:sp>
      <p:sp>
        <p:nvSpPr>
          <p:cNvPr id="20482"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在</a:t>
            </a:r>
            <a:r>
              <a:rPr lang="en-US" altLang="zh-CN" dirty="0"/>
              <a:t>SQL</a:t>
            </a:r>
            <a:r>
              <a:rPr lang="zh-CN" altLang="en-US" dirty="0"/>
              <a:t>语句之外（主语言语句中）使用主变量和指示变量的方法</a:t>
            </a:r>
            <a:endParaRPr lang="zh-CN" altLang="en-US" dirty="0"/>
          </a:p>
          <a:p>
            <a:pPr lvl="1">
              <a:lnSpc>
                <a:spcPct val="120000"/>
              </a:lnSpc>
            </a:pPr>
            <a:r>
              <a:rPr lang="zh-CN" altLang="en-US" dirty="0"/>
              <a:t>可以直接引用，不必加冒号</a:t>
            </a:r>
            <a:endParaRPr lang="zh-CN" altLang="en-US" dirty="0"/>
          </a:p>
          <a:p>
            <a:pPr lvl="1">
              <a:lnSpc>
                <a:spcPct val="120000"/>
              </a:lnSpc>
            </a:pPr>
            <a:endParaRPr lang="zh-CN" altLang="en-US" dirty="0"/>
          </a:p>
          <a:p>
            <a:pPr>
              <a:lnSpc>
                <a:spcPct val="120000"/>
              </a:lnSpc>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ln/>
        </p:spPr>
        <p:txBody>
          <a:bodyPr vert="horz" wrap="square" lIns="91440" tIns="45720" rIns="91440" bIns="45720" anchor="ctr"/>
          <a:p>
            <a:r>
              <a:rPr lang="zh-CN" altLang="en-US" dirty="0"/>
              <a:t>3. 游标</a:t>
            </a:r>
            <a:endParaRPr lang="zh-CN" altLang="en-US" dirty="0"/>
          </a:p>
        </p:txBody>
      </p:sp>
      <p:sp>
        <p:nvSpPr>
          <p:cNvPr id="21506" name="内容占位符 2"/>
          <p:cNvSpPr>
            <a:spLocks noGrp="1"/>
          </p:cNvSpPr>
          <p:nvPr>
            <p:ph idx="4294967295"/>
          </p:nvPr>
        </p:nvSpPr>
        <p:spPr>
          <a:xfrm>
            <a:off x="395288" y="1098550"/>
            <a:ext cx="8229600" cy="4968875"/>
          </a:xfrm>
          <a:ln/>
        </p:spPr>
        <p:txBody>
          <a:bodyPr vert="horz" wrap="square" lIns="91440" tIns="45720" rIns="91440" bIns="45720" anchor="t"/>
          <a:p>
            <a:pPr>
              <a:lnSpc>
                <a:spcPct val="120000"/>
              </a:lnSpc>
            </a:pPr>
            <a:r>
              <a:rPr lang="zh-CN" altLang="en-US" dirty="0"/>
              <a:t>为什么要使用游标</a:t>
            </a:r>
            <a:endParaRPr lang="zh-CN" altLang="en-US" dirty="0"/>
          </a:p>
          <a:p>
            <a:pPr lvl="1">
              <a:lnSpc>
                <a:spcPct val="120000"/>
              </a:lnSpc>
            </a:pPr>
            <a:r>
              <a:rPr lang="en-US" altLang="zh-CN" dirty="0"/>
              <a:t>SQL</a:t>
            </a:r>
            <a:r>
              <a:rPr lang="zh-CN" altLang="en-US" dirty="0"/>
              <a:t>语言与主语言具有不同数据处理方式</a:t>
            </a:r>
            <a:endParaRPr lang="zh-CN" altLang="en-US" dirty="0"/>
          </a:p>
          <a:p>
            <a:pPr lvl="1">
              <a:lnSpc>
                <a:spcPct val="120000"/>
              </a:lnSpc>
            </a:pPr>
            <a:r>
              <a:rPr lang="en-US" altLang="zh-CN" dirty="0"/>
              <a:t>SQL</a:t>
            </a:r>
            <a:r>
              <a:rPr lang="zh-CN" altLang="en-US" dirty="0"/>
              <a:t>语言是面向集合的，一条</a:t>
            </a:r>
            <a:r>
              <a:rPr lang="en-US" altLang="zh-CN" dirty="0"/>
              <a:t>SQL</a:t>
            </a:r>
            <a:r>
              <a:rPr lang="zh-CN" altLang="en-US" dirty="0"/>
              <a:t>语句原则上可以产生或处理多条记录</a:t>
            </a:r>
            <a:endParaRPr lang="zh-CN" altLang="en-US" dirty="0"/>
          </a:p>
          <a:p>
            <a:pPr lvl="1">
              <a:lnSpc>
                <a:spcPct val="120000"/>
              </a:lnSpc>
            </a:pPr>
            <a:r>
              <a:rPr lang="zh-CN" altLang="en-US" dirty="0"/>
              <a:t>主语言是面向记录的，一组主变量一次只能存放一条记录</a:t>
            </a:r>
            <a:endParaRPr lang="zh-CN" altLang="en-US" dirty="0"/>
          </a:p>
          <a:p>
            <a:pPr lvl="1">
              <a:lnSpc>
                <a:spcPct val="120000"/>
              </a:lnSpc>
            </a:pPr>
            <a:r>
              <a:rPr lang="zh-CN" altLang="en-US" dirty="0"/>
              <a:t>仅使用主变量并不能完全满足</a:t>
            </a:r>
            <a:r>
              <a:rPr lang="en-US" altLang="zh-CN" dirty="0"/>
              <a:t>SQL</a:t>
            </a:r>
            <a:r>
              <a:rPr lang="zh-CN" altLang="en-US" dirty="0"/>
              <a:t>语句向应用程序输出数据的要求</a:t>
            </a:r>
            <a:endParaRPr lang="zh-CN" altLang="en-US" dirty="0"/>
          </a:p>
          <a:p>
            <a:pPr lvl="1">
              <a:lnSpc>
                <a:spcPct val="120000"/>
              </a:lnSpc>
            </a:pPr>
            <a:r>
              <a:rPr lang="zh-CN" altLang="en-US" dirty="0"/>
              <a:t>嵌入式</a:t>
            </a:r>
            <a:r>
              <a:rPr lang="en-US" altLang="zh-CN" dirty="0"/>
              <a:t>SQL</a:t>
            </a:r>
            <a:r>
              <a:rPr lang="zh-CN" altLang="en-US" dirty="0"/>
              <a:t>引入了游标的概念，用来协调这两种不同的处理方式</a:t>
            </a:r>
            <a:endParaRPr lang="zh-CN" altLang="en-US" dirty="0"/>
          </a:p>
          <a:p>
            <a:pPr>
              <a:lnSpc>
                <a:spcPct val="120000"/>
              </a:lnSpc>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title"/>
          </p:nvPr>
        </p:nvSpPr>
        <p:spPr>
          <a:ln/>
        </p:spPr>
        <p:txBody>
          <a:bodyPr vert="horz" wrap="square" lIns="91440" tIns="45720" rIns="91440" bIns="45720" anchor="ctr"/>
          <a:p>
            <a:r>
              <a:rPr lang="zh-CN" altLang="en-US" dirty="0"/>
              <a:t>第八章 数据库编程</a:t>
            </a:r>
            <a:endParaRPr lang="zh-CN" altLang="en-US" dirty="0"/>
          </a:p>
        </p:txBody>
      </p:sp>
      <p:sp>
        <p:nvSpPr>
          <p:cNvPr id="4098" name="内容占位符 2"/>
          <p:cNvSpPr>
            <a:spLocks noGrp="1"/>
          </p:cNvSpPr>
          <p:nvPr>
            <p:ph idx="4294967295"/>
          </p:nvPr>
        </p:nvSpPr>
        <p:spPr>
          <a:xfrm>
            <a:off x="720725" y="971550"/>
            <a:ext cx="7931150" cy="4854575"/>
          </a:xfrm>
          <a:ln/>
        </p:spPr>
        <p:txBody>
          <a:bodyPr vert="horz" wrap="square" lIns="91440" tIns="45720" rIns="91440" bIns="45720" anchor="t"/>
          <a:p>
            <a:pPr marL="57150" indent="0">
              <a:lnSpc>
                <a:spcPct val="150000"/>
              </a:lnSpc>
              <a:buNone/>
            </a:pPr>
            <a:r>
              <a:rPr lang="en-US" altLang="zh-CN" dirty="0">
                <a:solidFill>
                  <a:srgbClr val="0066FF"/>
                </a:solidFill>
              </a:rPr>
              <a:t>8.1 </a:t>
            </a:r>
            <a:r>
              <a:rPr lang="zh-CN" altLang="en-US" dirty="0">
                <a:solidFill>
                  <a:srgbClr val="0066FF"/>
                </a:solidFill>
              </a:rPr>
              <a:t>嵌入式</a:t>
            </a:r>
            <a:r>
              <a:rPr lang="en-US" altLang="zh-CN" dirty="0">
                <a:solidFill>
                  <a:srgbClr val="0066FF"/>
                </a:solidFill>
              </a:rPr>
              <a:t>SQL</a:t>
            </a:r>
            <a:endParaRPr lang="zh-CN" altLang="en-US" dirty="0">
              <a:solidFill>
                <a:srgbClr val="0066FF"/>
              </a:solidFill>
            </a:endParaRPr>
          </a:p>
          <a:p>
            <a:pPr marL="57150" indent="0">
              <a:lnSpc>
                <a:spcPct val="150000"/>
              </a:lnSpc>
              <a:buNone/>
            </a:pPr>
            <a:r>
              <a:rPr lang="en-US" altLang="zh-CN" dirty="0">
                <a:sym typeface="Times New Roman" panose="02020603050405020304" pitchFamily="18" charset="0"/>
              </a:rPr>
              <a:t>8.2 </a:t>
            </a:r>
            <a:r>
              <a:rPr lang="zh-CN" altLang="en-US" dirty="0">
                <a:sym typeface="Times New Roman" panose="02020603050405020304" pitchFamily="18" charset="0"/>
              </a:rPr>
              <a:t>过程化</a:t>
            </a:r>
            <a:r>
              <a:rPr lang="en-US" altLang="zh-CN" dirty="0">
                <a:sym typeface="Times New Roman" panose="02020603050405020304" pitchFamily="18" charset="0"/>
              </a:rPr>
              <a:t>SQL</a:t>
            </a:r>
            <a:endParaRPr lang="zh-CN" altLang="en-US" dirty="0">
              <a:sym typeface="Times New Roman" panose="02020603050405020304" pitchFamily="18" charset="0"/>
            </a:endParaRPr>
          </a:p>
          <a:p>
            <a:pPr marL="57150" indent="0">
              <a:lnSpc>
                <a:spcPct val="150000"/>
              </a:lnSpc>
              <a:buNone/>
            </a:pPr>
            <a:r>
              <a:rPr lang="en-US" altLang="zh-CN" dirty="0">
                <a:sym typeface="Times New Roman" panose="02020603050405020304" pitchFamily="18" charset="0"/>
              </a:rPr>
              <a:t>8.3 </a:t>
            </a:r>
            <a:r>
              <a:rPr lang="zh-CN" altLang="en-US" dirty="0">
                <a:sym typeface="Times New Roman" panose="02020603050405020304" pitchFamily="18" charset="0"/>
              </a:rPr>
              <a:t>存储过程和函数</a:t>
            </a:r>
            <a:endParaRPr lang="en-US" altLang="zh-CN" dirty="0">
              <a:sym typeface="Times New Roman" panose="02020603050405020304" pitchFamily="18" charset="0"/>
            </a:endParaRPr>
          </a:p>
          <a:p>
            <a:pPr marL="57150" indent="0">
              <a:lnSpc>
                <a:spcPct val="150000"/>
              </a:lnSpc>
              <a:buNone/>
            </a:pPr>
            <a:r>
              <a:rPr lang="en-US" altLang="zh-CN" dirty="0"/>
              <a:t>8.4 ODBC</a:t>
            </a:r>
            <a:r>
              <a:rPr lang="zh-CN" altLang="en-US" dirty="0"/>
              <a:t>编程</a:t>
            </a:r>
            <a:endParaRPr lang="en-US" altLang="zh-CN" dirty="0"/>
          </a:p>
          <a:p>
            <a:pPr marL="57150" indent="0">
              <a:lnSpc>
                <a:spcPct val="150000"/>
              </a:lnSpc>
              <a:buNone/>
            </a:pPr>
            <a:r>
              <a:rPr lang="en-US" altLang="zh-CN" dirty="0"/>
              <a:t>*8.5 OLE DB</a:t>
            </a:r>
            <a:endParaRPr lang="zh-CN" altLang="en-US" dirty="0"/>
          </a:p>
          <a:p>
            <a:pPr marL="57150" indent="0">
              <a:lnSpc>
                <a:spcPct val="150000"/>
              </a:lnSpc>
              <a:buNone/>
            </a:pPr>
            <a:r>
              <a:rPr lang="en-US" altLang="zh-CN" dirty="0"/>
              <a:t>*8.6 JDBC</a:t>
            </a:r>
            <a:r>
              <a:rPr lang="zh-CN" altLang="en-US" dirty="0"/>
              <a:t>编程</a:t>
            </a:r>
            <a:endParaRPr lang="en-US" altLang="zh-CN" dirty="0"/>
          </a:p>
          <a:p>
            <a:pPr marL="57150" indent="0">
              <a:lnSpc>
                <a:spcPct val="150000"/>
              </a:lnSpc>
              <a:buNone/>
            </a:pPr>
            <a:r>
              <a:rPr lang="en-US" altLang="zh-CN" dirty="0"/>
              <a:t>8.7 </a:t>
            </a:r>
            <a:r>
              <a:rPr lang="zh-CN" altLang="en-US" dirty="0"/>
              <a:t>小结</a:t>
            </a:r>
            <a:endParaRPr lang="zh-CN" altLang="en-US" dirty="0"/>
          </a:p>
          <a:p>
            <a:pPr marL="57150" indent="0"/>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ln/>
        </p:spPr>
        <p:txBody>
          <a:bodyPr vert="horz" wrap="square" lIns="91440" tIns="45720" rIns="91440" bIns="45720" anchor="ctr"/>
          <a:p>
            <a:r>
              <a:rPr lang="en-US" altLang="zh-CN" dirty="0"/>
              <a:t> </a:t>
            </a:r>
            <a:r>
              <a:rPr lang="zh-CN" altLang="en-US" dirty="0"/>
              <a:t>游标（续）</a:t>
            </a:r>
            <a:endParaRPr lang="zh-CN" altLang="en-US" dirty="0"/>
          </a:p>
        </p:txBody>
      </p:sp>
      <p:sp>
        <p:nvSpPr>
          <p:cNvPr id="22530"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游标</a:t>
            </a:r>
            <a:endParaRPr lang="zh-CN" altLang="en-US" dirty="0"/>
          </a:p>
          <a:p>
            <a:pPr lvl="1">
              <a:lnSpc>
                <a:spcPct val="120000"/>
              </a:lnSpc>
            </a:pPr>
            <a:r>
              <a:rPr lang="zh-CN" altLang="en-US" dirty="0"/>
              <a:t>游标是系统为用户开设的一个</a:t>
            </a:r>
            <a:r>
              <a:rPr lang="zh-CN" altLang="en-US" dirty="0">
                <a:solidFill>
                  <a:srgbClr val="FF0000"/>
                </a:solidFill>
              </a:rPr>
              <a:t>数据缓冲区</a:t>
            </a:r>
            <a:r>
              <a:rPr lang="zh-CN" altLang="en-US" dirty="0"/>
              <a:t>，存放</a:t>
            </a:r>
            <a:r>
              <a:rPr lang="en-US" altLang="zh-CN" dirty="0"/>
              <a:t>SQL</a:t>
            </a:r>
            <a:r>
              <a:rPr lang="zh-CN" altLang="en-US" dirty="0"/>
              <a:t>语句的执行结果</a:t>
            </a:r>
            <a:endParaRPr lang="zh-CN" altLang="en-US" dirty="0"/>
          </a:p>
          <a:p>
            <a:pPr lvl="1">
              <a:lnSpc>
                <a:spcPct val="120000"/>
              </a:lnSpc>
            </a:pPr>
            <a:r>
              <a:rPr lang="zh-CN" altLang="en-US" dirty="0"/>
              <a:t>每个游标区都有一个名字</a:t>
            </a:r>
            <a:endParaRPr lang="zh-CN" altLang="en-US" dirty="0"/>
          </a:p>
          <a:p>
            <a:pPr lvl="1">
              <a:lnSpc>
                <a:spcPct val="120000"/>
              </a:lnSpc>
            </a:pPr>
            <a:r>
              <a:rPr lang="zh-CN" altLang="en-US" dirty="0"/>
              <a:t>用户可以用</a:t>
            </a:r>
            <a:r>
              <a:rPr lang="en-US" altLang="zh-CN" dirty="0"/>
              <a:t>SQL</a:t>
            </a:r>
            <a:r>
              <a:rPr lang="zh-CN" altLang="en-US" dirty="0"/>
              <a:t>语句逐一从游标中获取记录，并赋给主变量，交由主语言进一步处理</a:t>
            </a:r>
            <a:endParaRPr lang="zh-CN" altLang="en-US" dirty="0"/>
          </a:p>
          <a:p>
            <a:pPr>
              <a:lnSpc>
                <a:spcPct val="120000"/>
              </a:lnSpc>
              <a:buNone/>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ln/>
        </p:spPr>
        <p:txBody>
          <a:bodyPr vert="horz" wrap="square" lIns="91440" tIns="45720" rIns="91440" bIns="45720" anchor="ctr"/>
          <a:p>
            <a:r>
              <a:rPr lang="zh-CN" altLang="zh-CN" dirty="0"/>
              <a:t>4. </a:t>
            </a:r>
            <a:r>
              <a:rPr lang="zh-CN" altLang="en-US" dirty="0"/>
              <a:t>建立和关闭数据库连接</a:t>
            </a:r>
            <a:endParaRPr lang="zh-CN" altLang="en-US" dirty="0"/>
          </a:p>
        </p:txBody>
      </p:sp>
      <p:sp>
        <p:nvSpPr>
          <p:cNvPr id="23554" name="内容占位符 2"/>
          <p:cNvSpPr>
            <a:spLocks noGrp="1"/>
          </p:cNvSpPr>
          <p:nvPr>
            <p:ph idx="4294967295"/>
          </p:nvPr>
        </p:nvSpPr>
        <p:spPr>
          <a:xfrm>
            <a:off x="395288" y="971550"/>
            <a:ext cx="8229600" cy="5095875"/>
          </a:xfrm>
          <a:ln/>
        </p:spPr>
        <p:txBody>
          <a:bodyPr vert="horz" wrap="square" lIns="91440" tIns="45720" rIns="91440" bIns="45720" anchor="t"/>
          <a:p>
            <a:pPr>
              <a:lnSpc>
                <a:spcPct val="120000"/>
              </a:lnSpc>
              <a:buNone/>
            </a:pPr>
            <a:r>
              <a:rPr lang="zh-CN" altLang="en-US" dirty="0"/>
              <a:t>（</a:t>
            </a:r>
            <a:r>
              <a:rPr lang="en-US" altLang="zh-CN" dirty="0"/>
              <a:t>1</a:t>
            </a:r>
            <a:r>
              <a:rPr lang="zh-CN" altLang="en-US" dirty="0"/>
              <a:t>）建立数据库连接 </a:t>
            </a:r>
            <a:endParaRPr lang="zh-CN" altLang="en-US" dirty="0"/>
          </a:p>
          <a:p>
            <a:pPr>
              <a:lnSpc>
                <a:spcPct val="120000"/>
              </a:lnSpc>
              <a:buNone/>
            </a:pPr>
            <a:r>
              <a:rPr lang="zh-CN" altLang="en-US" dirty="0"/>
              <a:t>	</a:t>
            </a:r>
            <a:r>
              <a:rPr lang="en-US" altLang="zh-CN" sz="2400" dirty="0"/>
              <a:t>EXEC SQL CONNECT TO target[AS connection-name][USER user-name]; </a:t>
            </a:r>
            <a:endParaRPr lang="zh-CN" altLang="en-US" sz="2400" dirty="0"/>
          </a:p>
          <a:p>
            <a:pPr lvl="1">
              <a:lnSpc>
                <a:spcPct val="120000"/>
              </a:lnSpc>
            </a:pPr>
            <a:r>
              <a:rPr lang="en-US" altLang="zh-CN" dirty="0"/>
              <a:t>target</a:t>
            </a:r>
            <a:r>
              <a:rPr lang="zh-CN" altLang="en-US" dirty="0"/>
              <a:t>是要连接的数据库服务器</a:t>
            </a:r>
            <a:endParaRPr lang="zh-CN" altLang="en-US" dirty="0"/>
          </a:p>
          <a:p>
            <a:pPr lvl="2">
              <a:lnSpc>
                <a:spcPct val="120000"/>
              </a:lnSpc>
            </a:pPr>
            <a:r>
              <a:rPr lang="zh-CN" altLang="en-US" dirty="0"/>
              <a:t>常见的服务器标识串，如</a:t>
            </a:r>
            <a:r>
              <a:rPr lang="en-US" altLang="zh-CN" dirty="0"/>
              <a:t>&lt;dbname&gt;@&lt;hostname&gt;:&lt;port&gt; </a:t>
            </a:r>
            <a:endParaRPr lang="zh-CN" altLang="en-US" dirty="0"/>
          </a:p>
          <a:p>
            <a:pPr lvl="2">
              <a:lnSpc>
                <a:spcPct val="120000"/>
              </a:lnSpc>
            </a:pPr>
            <a:r>
              <a:rPr lang="zh-CN" altLang="en-US" dirty="0"/>
              <a:t>包含服务器标识的</a:t>
            </a:r>
            <a:r>
              <a:rPr lang="en-US" altLang="zh-CN" dirty="0"/>
              <a:t>SQL</a:t>
            </a:r>
            <a:r>
              <a:rPr lang="zh-CN" altLang="en-US" dirty="0"/>
              <a:t>串常量 </a:t>
            </a:r>
            <a:endParaRPr lang="zh-CN" altLang="en-US" dirty="0"/>
          </a:p>
          <a:p>
            <a:pPr lvl="2">
              <a:lnSpc>
                <a:spcPct val="120000"/>
              </a:lnSpc>
            </a:pPr>
            <a:r>
              <a:rPr lang="en-US" altLang="zh-CN" dirty="0"/>
              <a:t>DEFAULT  </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ln/>
        </p:spPr>
        <p:txBody>
          <a:bodyPr vert="horz" wrap="square" lIns="91440" tIns="45720" rIns="91440" bIns="45720" anchor="ctr"/>
          <a:p>
            <a:r>
              <a:rPr lang="zh-CN" altLang="en-US" dirty="0"/>
              <a:t>建立和关闭数据库连接（续）</a:t>
            </a:r>
            <a:endParaRPr lang="zh-CN" altLang="en-US" dirty="0"/>
          </a:p>
        </p:txBody>
      </p:sp>
      <p:sp>
        <p:nvSpPr>
          <p:cNvPr id="24578" name="内容占位符 2"/>
          <p:cNvSpPr>
            <a:spLocks noGrp="1"/>
          </p:cNvSpPr>
          <p:nvPr>
            <p:ph idx="4294967295"/>
          </p:nvPr>
        </p:nvSpPr>
        <p:spPr>
          <a:xfrm>
            <a:off x="395288" y="1098550"/>
            <a:ext cx="8064500" cy="4660900"/>
          </a:xfrm>
          <a:ln/>
        </p:spPr>
        <p:txBody>
          <a:bodyPr vert="horz" wrap="square" lIns="91440" tIns="45720" rIns="91440" bIns="45720" anchor="t"/>
          <a:p>
            <a:pPr lvl="1">
              <a:lnSpc>
                <a:spcPct val="120000"/>
              </a:lnSpc>
            </a:pPr>
            <a:r>
              <a:rPr lang="en-US" altLang="zh-CN" dirty="0"/>
              <a:t>connect-name</a:t>
            </a:r>
            <a:r>
              <a:rPr lang="zh-CN" altLang="en-US" dirty="0"/>
              <a:t>是可选的连接名，连接名必须是一个有效的标识符 </a:t>
            </a:r>
            <a:endParaRPr lang="zh-CN" altLang="en-US" dirty="0"/>
          </a:p>
          <a:p>
            <a:pPr lvl="1">
              <a:lnSpc>
                <a:spcPct val="120000"/>
              </a:lnSpc>
            </a:pPr>
            <a:r>
              <a:rPr lang="zh-CN" altLang="en-US" dirty="0"/>
              <a:t>在整个程序内只有一个连接时可以不指定连接名</a:t>
            </a:r>
            <a:endParaRPr lang="zh-CN" altLang="en-US" dirty="0"/>
          </a:p>
          <a:p>
            <a:pPr lvl="1">
              <a:lnSpc>
                <a:spcPct val="120000"/>
              </a:lnSpc>
            </a:pPr>
            <a:r>
              <a:rPr lang="zh-CN" altLang="en-US" dirty="0"/>
              <a:t>程序运行过程中可以修改当前连接 </a:t>
            </a:r>
            <a:endParaRPr lang="zh-CN" altLang="en-US" dirty="0"/>
          </a:p>
          <a:p>
            <a:pPr>
              <a:lnSpc>
                <a:spcPct val="120000"/>
              </a:lnSpc>
              <a:buNone/>
            </a:pPr>
            <a:r>
              <a:rPr lang="zh-CN" altLang="en-US" sz="2400" dirty="0"/>
              <a:t>	</a:t>
            </a:r>
            <a:r>
              <a:rPr lang="en-US" altLang="zh-CN" sz="2400" dirty="0"/>
              <a:t>	EXEC SQL SET CONNECTION connection-name</a:t>
            </a:r>
            <a:endParaRPr lang="en-US" altLang="zh-CN" sz="2400" dirty="0"/>
          </a:p>
          <a:p>
            <a:pPr>
              <a:lnSpc>
                <a:spcPct val="120000"/>
              </a:lnSpc>
              <a:buNone/>
            </a:pPr>
            <a:r>
              <a:rPr lang="en-US" altLang="zh-CN" sz="2400" dirty="0"/>
              <a:t>           |DEFAULT;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ln/>
        </p:spPr>
        <p:txBody>
          <a:bodyPr vert="horz" wrap="square" lIns="91440" tIns="45720" rIns="91440" bIns="45720" anchor="ctr"/>
          <a:p>
            <a:r>
              <a:rPr lang="zh-CN" altLang="en-US" dirty="0"/>
              <a:t>建立和关闭数据库连接（续）</a:t>
            </a:r>
            <a:endParaRPr lang="zh-CN" altLang="en-US" dirty="0"/>
          </a:p>
        </p:txBody>
      </p:sp>
      <p:sp>
        <p:nvSpPr>
          <p:cNvPr id="25602" name="内容占位符 2"/>
          <p:cNvSpPr>
            <a:spLocks noGrp="1"/>
          </p:cNvSpPr>
          <p:nvPr>
            <p:ph idx="4294967295"/>
          </p:nvPr>
        </p:nvSpPr>
        <p:spPr>
          <a:xfrm>
            <a:off x="395288" y="1196975"/>
            <a:ext cx="8229600" cy="4562475"/>
          </a:xfrm>
          <a:ln/>
        </p:spPr>
        <p:txBody>
          <a:bodyPr vert="horz" wrap="square" lIns="91440" tIns="45720" rIns="91440" bIns="45720" anchor="t"/>
          <a:p>
            <a:pPr>
              <a:lnSpc>
                <a:spcPct val="120000"/>
              </a:lnSpc>
              <a:buNone/>
            </a:pPr>
            <a:r>
              <a:rPr lang="zh-CN" altLang="en-US" dirty="0"/>
              <a:t>（</a:t>
            </a:r>
            <a:r>
              <a:rPr lang="en-US" altLang="zh-CN" dirty="0"/>
              <a:t>2</a:t>
            </a:r>
            <a:r>
              <a:rPr lang="zh-CN" altLang="en-US" dirty="0"/>
              <a:t>）关闭数据库连接 </a:t>
            </a:r>
            <a:endParaRPr lang="zh-CN" altLang="en-US" dirty="0"/>
          </a:p>
          <a:p>
            <a:pPr>
              <a:lnSpc>
                <a:spcPct val="120000"/>
              </a:lnSpc>
              <a:buNone/>
            </a:pPr>
            <a:r>
              <a:rPr lang="zh-CN" altLang="en-US" dirty="0"/>
              <a:t>	</a:t>
            </a:r>
            <a:r>
              <a:rPr lang="en-US" altLang="zh-CN" dirty="0"/>
              <a:t>EXEC SQL DISCONNECT [connection];</a:t>
            </a:r>
            <a:endParaRPr lang="en-US" altLang="zh-CN" sz="2400" dirty="0"/>
          </a:p>
          <a:p>
            <a:pPr>
              <a:lnSpc>
                <a:spcPct val="120000"/>
              </a:lnSpc>
              <a:buNone/>
            </a:pPr>
            <a:endParaRPr lang="zh-CN" altLang="en-US" dirty="0"/>
          </a:p>
          <a:p>
            <a:pPr>
              <a:lnSpc>
                <a:spcPct val="120000"/>
              </a:lnSpc>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ln/>
        </p:spPr>
        <p:txBody>
          <a:bodyPr vert="horz" wrap="square" lIns="91440" tIns="45720" rIns="91440" bIns="45720" anchor="ctr"/>
          <a:p>
            <a:r>
              <a:rPr lang="zh-CN" altLang="zh-CN" dirty="0"/>
              <a:t>5. </a:t>
            </a:r>
            <a:r>
              <a:rPr lang="zh-CN" altLang="en-US" dirty="0"/>
              <a:t>程序实例</a:t>
            </a:r>
            <a:endParaRPr lang="zh-CN" altLang="en-US" dirty="0"/>
          </a:p>
        </p:txBody>
      </p:sp>
      <p:sp>
        <p:nvSpPr>
          <p:cNvPr id="26626" name="内容占位符 2"/>
          <p:cNvSpPr>
            <a:spLocks noGrp="1"/>
          </p:cNvSpPr>
          <p:nvPr>
            <p:ph idx="4294967295"/>
          </p:nvPr>
        </p:nvSpPr>
        <p:spPr>
          <a:xfrm>
            <a:off x="395288" y="971550"/>
            <a:ext cx="8229600" cy="5337175"/>
          </a:xfrm>
          <a:ln/>
        </p:spPr>
        <p:txBody>
          <a:bodyPr vert="horz" wrap="square" lIns="91440" tIns="45720" rIns="91440" bIns="45720" anchor="t"/>
          <a:p>
            <a:r>
              <a:rPr lang="en-US" altLang="zh-CN" dirty="0"/>
              <a:t>[</a:t>
            </a:r>
            <a:r>
              <a:rPr lang="zh-CN" altLang="en-US" dirty="0"/>
              <a:t>例</a:t>
            </a:r>
            <a:r>
              <a:rPr lang="en-US" altLang="zh-CN" dirty="0"/>
              <a:t>8.1] </a:t>
            </a:r>
            <a:r>
              <a:rPr lang="zh-CN" altLang="en-US" dirty="0"/>
              <a:t>依次检查某个系的学生记录，交互式更新某些学生年龄。</a:t>
            </a:r>
            <a:endParaRPr lang="zh-CN" altLang="en-US" dirty="0"/>
          </a:p>
          <a:p>
            <a:pPr lvl="1">
              <a:lnSpc>
                <a:spcPct val="110000"/>
              </a:lnSpc>
              <a:buNone/>
            </a:pPr>
            <a:r>
              <a:rPr lang="en-US" altLang="zh-CN" sz="2200" dirty="0"/>
              <a:t>EXEC SQL BEGIN DECLARE SECTION;    </a:t>
            </a:r>
            <a:r>
              <a:rPr lang="en-US" altLang="zh-CN" sz="1800" dirty="0"/>
              <a:t>/*</a:t>
            </a:r>
            <a:r>
              <a:rPr lang="zh-CN" altLang="en-US" sz="1800" dirty="0"/>
              <a:t>主变量说明开始*</a:t>
            </a:r>
            <a:r>
              <a:rPr lang="en-US" altLang="zh-CN" sz="1800" dirty="0"/>
              <a:t>/ </a:t>
            </a:r>
            <a:endParaRPr lang="zh-CN" altLang="en-US" sz="1800" dirty="0"/>
          </a:p>
          <a:p>
            <a:pPr lvl="1">
              <a:lnSpc>
                <a:spcPct val="110000"/>
              </a:lnSpc>
              <a:buNone/>
            </a:pPr>
            <a:r>
              <a:rPr lang="zh-CN" altLang="en-US" sz="2200" dirty="0"/>
              <a:t>	</a:t>
            </a:r>
            <a:r>
              <a:rPr lang="en-US" altLang="zh-CN" sz="2200" dirty="0"/>
              <a:t>char Deptname[20];</a:t>
            </a:r>
            <a:endParaRPr lang="zh-CN" altLang="en-US" sz="2200" dirty="0"/>
          </a:p>
          <a:p>
            <a:pPr lvl="1">
              <a:lnSpc>
                <a:spcPct val="110000"/>
              </a:lnSpc>
              <a:buNone/>
            </a:pPr>
            <a:r>
              <a:rPr lang="en-US" altLang="zh-CN" sz="2200" dirty="0"/>
              <a:t>	char Hsno[9];</a:t>
            </a:r>
            <a:endParaRPr lang="zh-CN" altLang="en-US" sz="2200" dirty="0"/>
          </a:p>
          <a:p>
            <a:pPr lvl="1">
              <a:lnSpc>
                <a:spcPct val="110000"/>
              </a:lnSpc>
              <a:buNone/>
            </a:pPr>
            <a:r>
              <a:rPr lang="en-US" altLang="zh-CN" sz="2200" dirty="0"/>
              <a:t>	char Hsname[20]; </a:t>
            </a:r>
            <a:endParaRPr lang="zh-CN" altLang="en-US" sz="2200" dirty="0"/>
          </a:p>
          <a:p>
            <a:pPr lvl="1">
              <a:lnSpc>
                <a:spcPct val="110000"/>
              </a:lnSpc>
              <a:buNone/>
            </a:pPr>
            <a:r>
              <a:rPr lang="en-US" altLang="zh-CN" sz="2200" dirty="0"/>
              <a:t>	char Hssex[2];</a:t>
            </a:r>
            <a:endParaRPr lang="zh-CN" altLang="en-US" sz="2200" dirty="0"/>
          </a:p>
          <a:p>
            <a:pPr lvl="1">
              <a:lnSpc>
                <a:spcPct val="110000"/>
              </a:lnSpc>
              <a:buNone/>
            </a:pPr>
            <a:r>
              <a:rPr lang="en-US" altLang="zh-CN" sz="2200" dirty="0"/>
              <a:t>	int HSage;</a:t>
            </a:r>
            <a:endParaRPr lang="zh-CN" altLang="en-US" sz="2200" dirty="0"/>
          </a:p>
          <a:p>
            <a:pPr lvl="1">
              <a:lnSpc>
                <a:spcPct val="110000"/>
              </a:lnSpc>
              <a:buNone/>
            </a:pPr>
            <a:r>
              <a:rPr lang="en-US" altLang="zh-CN" sz="2200" dirty="0"/>
              <a:t>	int NEWAGE;</a:t>
            </a:r>
            <a:endParaRPr lang="zh-CN" altLang="en-US" sz="2200" dirty="0"/>
          </a:p>
          <a:p>
            <a:pPr lvl="1">
              <a:lnSpc>
                <a:spcPct val="110000"/>
              </a:lnSpc>
              <a:buNone/>
            </a:pPr>
            <a:r>
              <a:rPr lang="en-US" altLang="zh-CN" sz="2200" dirty="0"/>
              <a:t>EXEC SQL END DECLARE SECTION;      </a:t>
            </a:r>
            <a:r>
              <a:rPr lang="en-US" altLang="zh-CN" sz="1800" dirty="0"/>
              <a:t> /*</a:t>
            </a:r>
            <a:r>
              <a:rPr lang="zh-CN" altLang="en-US" sz="1800" dirty="0"/>
              <a:t>主变量说明结束*</a:t>
            </a:r>
            <a:r>
              <a:rPr lang="en-US" altLang="zh-CN" sz="1800" dirty="0"/>
              <a:t>/</a:t>
            </a:r>
            <a:endParaRPr lang="zh-CN" altLang="en-US" sz="1800" dirty="0"/>
          </a:p>
          <a:p>
            <a:pPr lvl="1">
              <a:lnSpc>
                <a:spcPct val="110000"/>
              </a:lnSpc>
              <a:buNone/>
            </a:pPr>
            <a:r>
              <a:rPr lang="en-US" altLang="zh-CN" sz="2200" dirty="0"/>
              <a:t>long SQLCODE;</a:t>
            </a:r>
            <a:endParaRPr lang="zh-CN" altLang="en-US" sz="2200" dirty="0"/>
          </a:p>
          <a:p>
            <a:pPr lvl="1">
              <a:lnSpc>
                <a:spcPct val="110000"/>
              </a:lnSpc>
              <a:buNone/>
            </a:pPr>
            <a:r>
              <a:rPr lang="en-US" altLang="zh-CN" sz="2200" dirty="0"/>
              <a:t>EXEC SQL INCLUDE SQLCA;              </a:t>
            </a:r>
            <a:r>
              <a:rPr lang="zh-CN" altLang="en-US" sz="1800" dirty="0"/>
              <a:t> </a:t>
            </a:r>
            <a:r>
              <a:rPr lang="en-US" altLang="zh-CN" sz="1800" dirty="0"/>
              <a:t>/*</a:t>
            </a:r>
            <a:r>
              <a:rPr lang="zh-CN" altLang="en-US" sz="1800" dirty="0"/>
              <a:t>定义</a:t>
            </a:r>
            <a:r>
              <a:rPr lang="en-US" altLang="zh-CN" sz="1800" dirty="0"/>
              <a:t>SQL</a:t>
            </a:r>
            <a:r>
              <a:rPr lang="zh-CN" altLang="en-US" sz="1800" dirty="0"/>
              <a:t>通信区*</a:t>
            </a:r>
            <a:r>
              <a:rPr lang="en-US" altLang="zh-CN" sz="1800" dirty="0"/>
              <a:t>/</a:t>
            </a:r>
            <a:endParaRPr lang="zh-CN" altLang="en-US" sz="1800" dirty="0"/>
          </a:p>
          <a:p>
            <a:pPr lvl="1"/>
            <a:endParaRPr lang="zh-CN" alt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程序实例（续）</a:t>
            </a:r>
            <a:endParaRPr lang="zh-CN" altLang="en-US" dirty="0"/>
          </a:p>
        </p:txBody>
      </p:sp>
      <p:sp>
        <p:nvSpPr>
          <p:cNvPr id="27650" name="内容占位符 2"/>
          <p:cNvSpPr>
            <a:spLocks noGrp="1"/>
          </p:cNvSpPr>
          <p:nvPr>
            <p:ph idx="4294967295"/>
          </p:nvPr>
        </p:nvSpPr>
        <p:spPr>
          <a:xfrm>
            <a:off x="107950" y="981075"/>
            <a:ext cx="9359900" cy="5476875"/>
          </a:xfrm>
          <a:ln/>
        </p:spPr>
        <p:txBody>
          <a:bodyPr vert="horz" wrap="square" lIns="91440" tIns="45720" rIns="91440" bIns="45720" anchor="t"/>
          <a:p>
            <a:pPr marL="0" indent="0">
              <a:buNone/>
            </a:pPr>
            <a:r>
              <a:rPr lang="en-US" altLang="zh-CN" sz="2200" dirty="0"/>
              <a:t>int main(void)                           </a:t>
            </a:r>
            <a:r>
              <a:rPr lang="zh-CN" altLang="en-US" sz="2200" dirty="0"/>
              <a:t>		</a:t>
            </a:r>
            <a:r>
              <a:rPr lang="en-US" altLang="zh-CN" sz="2000" dirty="0"/>
              <a:t>/*C</a:t>
            </a:r>
            <a:r>
              <a:rPr lang="zh-CN" altLang="en-US" sz="2000" dirty="0"/>
              <a:t>语言主程序开始*</a:t>
            </a:r>
            <a:r>
              <a:rPr lang="en-US" altLang="zh-CN" sz="2000" dirty="0"/>
              <a:t>/</a:t>
            </a:r>
            <a:endParaRPr lang="en-US" altLang="zh-CN" sz="2200" dirty="0"/>
          </a:p>
          <a:p>
            <a:pPr marL="0" indent="0">
              <a:buNone/>
            </a:pPr>
            <a:r>
              <a:rPr lang="en-US" altLang="zh-CN" sz="2200" dirty="0"/>
              <a:t>{</a:t>
            </a:r>
            <a:endParaRPr lang="en-US" altLang="zh-CN" sz="2200" dirty="0"/>
          </a:p>
          <a:p>
            <a:pPr marL="0" indent="0">
              <a:buNone/>
            </a:pPr>
            <a:r>
              <a:rPr lang="zh-CN" altLang="en-US" sz="2200" dirty="0"/>
              <a:t>	</a:t>
            </a:r>
            <a:r>
              <a:rPr lang="en-US" altLang="zh-CN" sz="2200" dirty="0"/>
              <a:t>int  count = 0;</a:t>
            </a:r>
            <a:endParaRPr lang="en-US" altLang="zh-CN" sz="2200" dirty="0"/>
          </a:p>
          <a:p>
            <a:pPr marL="0" indent="0">
              <a:buNone/>
            </a:pPr>
            <a:r>
              <a:rPr lang="en-US" altLang="zh-CN" sz="2200" dirty="0"/>
              <a:t>	char  yn;                              </a:t>
            </a:r>
            <a:r>
              <a:rPr lang="zh-CN" altLang="en-US" sz="2200" dirty="0"/>
              <a:t>		</a:t>
            </a:r>
            <a:r>
              <a:rPr lang="en-US" altLang="zh-CN" sz="2000" dirty="0"/>
              <a:t>/*</a:t>
            </a:r>
            <a:r>
              <a:rPr lang="zh-CN" altLang="en-US" sz="2000" dirty="0"/>
              <a:t>变量</a:t>
            </a:r>
            <a:r>
              <a:rPr lang="en-US" altLang="zh-CN" sz="2000" dirty="0"/>
              <a:t>yn</a:t>
            </a:r>
            <a:r>
              <a:rPr lang="zh-CN" altLang="en-US" sz="2000" dirty="0"/>
              <a:t>代表</a:t>
            </a:r>
            <a:r>
              <a:rPr lang="en-US" altLang="zh-CN" sz="2000" dirty="0"/>
              <a:t>yes</a:t>
            </a:r>
            <a:r>
              <a:rPr lang="zh-CN" altLang="en-US" sz="2000" dirty="0"/>
              <a:t>或</a:t>
            </a:r>
            <a:r>
              <a:rPr lang="en-US" altLang="zh-CN" sz="2000" dirty="0"/>
              <a:t>no*/</a:t>
            </a:r>
            <a:endParaRPr lang="en-US" altLang="zh-CN" sz="2200" dirty="0"/>
          </a:p>
          <a:p>
            <a:pPr marL="0" indent="0">
              <a:lnSpc>
                <a:spcPct val="120000"/>
              </a:lnSpc>
              <a:buNone/>
            </a:pPr>
            <a:r>
              <a:rPr lang="en-US" altLang="zh-CN" sz="2200" dirty="0"/>
              <a:t>	printf("Please choose the department name(CS/MA/IS): "); </a:t>
            </a:r>
            <a:endParaRPr lang="en-US" altLang="zh-CN" sz="2200" dirty="0"/>
          </a:p>
          <a:p>
            <a:pPr marL="0" indent="0">
              <a:buNone/>
            </a:pPr>
            <a:r>
              <a:rPr lang="en-US" altLang="zh-CN" sz="2200" dirty="0"/>
              <a:t>	scanf("%s",deptname);                 </a:t>
            </a:r>
            <a:r>
              <a:rPr lang="zh-CN" altLang="en-US" sz="2200" dirty="0"/>
              <a:t>	</a:t>
            </a:r>
            <a:r>
              <a:rPr lang="en-US" altLang="zh-CN" sz="2000" dirty="0"/>
              <a:t>/*</a:t>
            </a:r>
            <a:r>
              <a:rPr lang="zh-CN" altLang="en-US" sz="2000" dirty="0"/>
              <a:t>为主变量</a:t>
            </a:r>
            <a:r>
              <a:rPr lang="en-US" altLang="zh-CN" sz="2000" dirty="0"/>
              <a:t>deptname</a:t>
            </a:r>
            <a:r>
              <a:rPr lang="zh-CN" altLang="en-US" sz="2000" dirty="0"/>
              <a:t>赋值*</a:t>
            </a:r>
            <a:r>
              <a:rPr lang="en-US" altLang="zh-CN" sz="2000" dirty="0"/>
              <a:t>/</a:t>
            </a:r>
            <a:endParaRPr lang="en-US" altLang="zh-CN" sz="2200" dirty="0"/>
          </a:p>
          <a:p>
            <a:pPr marL="0" indent="0">
              <a:buNone/>
            </a:pPr>
            <a:r>
              <a:rPr lang="en-US" altLang="zh-CN" sz="2200" dirty="0"/>
              <a:t>	EXEC SQL CONNECT TO TEST@localhost:54321 USER</a:t>
            </a:r>
            <a:endParaRPr lang="en-US" altLang="zh-CN" sz="2200" dirty="0"/>
          </a:p>
          <a:p>
            <a:pPr marL="0" indent="0">
              <a:buNone/>
            </a:pPr>
            <a:r>
              <a:rPr lang="en-US" altLang="zh-CN" sz="2200" dirty="0"/>
              <a:t>                           "SYSTEM"/"MANAGER";         </a:t>
            </a:r>
            <a:r>
              <a:rPr lang="en-US" altLang="zh-CN" sz="2000" dirty="0"/>
              <a:t>/*</a:t>
            </a:r>
            <a:r>
              <a:rPr lang="zh-CN" altLang="en-US" sz="2000" dirty="0"/>
              <a:t>连接数据库</a:t>
            </a:r>
            <a:r>
              <a:rPr lang="en-US" altLang="zh-CN" sz="2000" dirty="0"/>
              <a:t>TEST*/</a:t>
            </a:r>
            <a:endParaRPr lang="en-US" altLang="zh-CN" sz="2200" dirty="0"/>
          </a:p>
          <a:p>
            <a:pPr marL="0" indent="0">
              <a:buNone/>
            </a:pPr>
            <a:r>
              <a:rPr lang="en-US" altLang="zh-CN" sz="2200" dirty="0"/>
              <a:t>	EXEC SQL DECLARE SX CURSOR FOR    </a:t>
            </a:r>
            <a:r>
              <a:rPr lang="zh-CN" altLang="en-US" sz="2200" dirty="0"/>
              <a:t>  </a:t>
            </a:r>
            <a:r>
              <a:rPr lang="en-US" altLang="zh-CN" sz="2000" dirty="0"/>
              <a:t>/*</a:t>
            </a:r>
            <a:r>
              <a:rPr lang="zh-CN" altLang="en-US" sz="2000" dirty="0"/>
              <a:t>定义游标</a:t>
            </a:r>
            <a:r>
              <a:rPr lang="en-US" altLang="zh-CN" sz="2000" dirty="0"/>
              <a:t>SX</a:t>
            </a:r>
            <a:r>
              <a:rPr lang="zh-CN" altLang="en-US" sz="2000" dirty="0"/>
              <a:t>*</a:t>
            </a:r>
            <a:r>
              <a:rPr lang="en-US" altLang="zh-CN" sz="2000" dirty="0"/>
              <a:t>/</a:t>
            </a:r>
            <a:endParaRPr lang="en-US" altLang="zh-CN" sz="2200" dirty="0"/>
          </a:p>
          <a:p>
            <a:pPr marL="0" indent="0">
              <a:buNone/>
            </a:pPr>
            <a:r>
              <a:rPr lang="en-US" altLang="zh-CN" sz="2200" dirty="0"/>
              <a:t>		SELECT Sno,Sname,Ssex,Sage     </a:t>
            </a:r>
            <a:r>
              <a:rPr lang="en-US" altLang="zh-CN" sz="2000" dirty="0"/>
              <a:t>/*SX</a:t>
            </a:r>
            <a:r>
              <a:rPr lang="zh-CN" altLang="en-US" sz="2000" dirty="0"/>
              <a:t>对应的语句*</a:t>
            </a:r>
            <a:r>
              <a:rPr lang="en-US" altLang="zh-CN" sz="2000" dirty="0"/>
              <a:t>/</a:t>
            </a:r>
            <a:endParaRPr lang="en-US" altLang="zh-CN" sz="2200" dirty="0"/>
          </a:p>
          <a:p>
            <a:pPr marL="0" indent="0">
              <a:buNone/>
            </a:pPr>
            <a:r>
              <a:rPr lang="en-US" altLang="zh-CN" sz="2200" dirty="0"/>
              <a:t>		FROM Student</a:t>
            </a:r>
            <a:endParaRPr lang="en-US" altLang="zh-CN" sz="2200" dirty="0"/>
          </a:p>
          <a:p>
            <a:pPr marL="0" indent="0">
              <a:buNone/>
            </a:pPr>
            <a:r>
              <a:rPr lang="en-US" altLang="zh-CN" sz="2200" dirty="0"/>
              <a:t>		WHERE SDept = :deptname;</a:t>
            </a:r>
            <a:endParaRPr lang="en-US" altLang="zh-CN" sz="2200" dirty="0"/>
          </a:p>
          <a:p>
            <a:pPr marL="0" indent="0">
              <a:buNone/>
            </a:pPr>
            <a:r>
              <a:rPr lang="en-US" altLang="zh-CN" sz="2200" dirty="0"/>
              <a:t>	EXEC SQL OPEN SX;      </a:t>
            </a:r>
            <a:r>
              <a:rPr lang="en-US" altLang="zh-CN" sz="2000" dirty="0"/>
              <a:t> /*</a:t>
            </a:r>
            <a:r>
              <a:rPr lang="zh-CN" altLang="en-US" sz="2000" dirty="0"/>
              <a:t>打开游标</a:t>
            </a:r>
            <a:r>
              <a:rPr lang="en-US" altLang="zh-CN" sz="2000" dirty="0"/>
              <a:t>SX</a:t>
            </a:r>
            <a:r>
              <a:rPr lang="zh-CN" altLang="en-US" sz="2000" dirty="0"/>
              <a:t>，指向查询结果的第一行*</a:t>
            </a:r>
            <a:r>
              <a:rPr lang="en-US" altLang="zh-CN" sz="2000" dirty="0"/>
              <a:t>/</a:t>
            </a:r>
            <a:endParaRPr lang="en-US" altLang="zh-CN" sz="2200" dirty="0"/>
          </a:p>
          <a:p>
            <a:pPr marL="0" indent="0">
              <a:buNone/>
            </a:pPr>
            <a:endParaRPr lang="zh-CN" alt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程序实例（续）</a:t>
            </a:r>
            <a:endParaRPr lang="zh-CN" altLang="en-US" dirty="0"/>
          </a:p>
        </p:txBody>
      </p:sp>
      <p:sp>
        <p:nvSpPr>
          <p:cNvPr id="28674" name="内容占位符 2"/>
          <p:cNvSpPr>
            <a:spLocks noGrp="1"/>
          </p:cNvSpPr>
          <p:nvPr>
            <p:ph idx="4294967295"/>
          </p:nvPr>
        </p:nvSpPr>
        <p:spPr>
          <a:xfrm>
            <a:off x="107950" y="981075"/>
            <a:ext cx="8929688" cy="5095875"/>
          </a:xfrm>
          <a:ln/>
        </p:spPr>
        <p:txBody>
          <a:bodyPr vert="horz" wrap="square" lIns="91440" tIns="45720" rIns="91440" bIns="45720" anchor="t"/>
          <a:p>
            <a:pPr marL="0" indent="0">
              <a:buNone/>
            </a:pPr>
            <a:r>
              <a:rPr lang="en-US" altLang="zh-CN" sz="2000" dirty="0"/>
              <a:t>for ( ; ; )                      			</a:t>
            </a:r>
            <a:r>
              <a:rPr lang="en-US" altLang="zh-CN" sz="1800" dirty="0"/>
              <a:t>/*</a:t>
            </a:r>
            <a:r>
              <a:rPr lang="zh-CN" altLang="en-US" sz="1800" dirty="0"/>
              <a:t>用循环结构逐条处理结果集中的记录*</a:t>
            </a:r>
            <a:r>
              <a:rPr lang="en-US" altLang="zh-CN" sz="1800" dirty="0"/>
              <a:t>/</a:t>
            </a:r>
            <a:endParaRPr lang="en-US" altLang="zh-CN" sz="2000" dirty="0"/>
          </a:p>
          <a:p>
            <a:pPr marL="0" indent="0">
              <a:buNone/>
            </a:pPr>
            <a:r>
              <a:rPr lang="en-US" altLang="zh-CN" sz="2000" dirty="0"/>
              <a:t>{ </a:t>
            </a:r>
            <a:endParaRPr lang="en-US" altLang="zh-CN" sz="2000" dirty="0"/>
          </a:p>
          <a:p>
            <a:pPr marL="0" indent="0">
              <a:buNone/>
            </a:pPr>
            <a:r>
              <a:rPr lang="en-US" altLang="zh-CN" sz="2000" dirty="0"/>
              <a:t>	EXEC SQL FETCH SX INTO :HSno,:Hsname,:HSsex,:HSage;</a:t>
            </a:r>
            <a:endParaRPr lang="en-US" altLang="zh-CN" sz="2000" dirty="0"/>
          </a:p>
          <a:p>
            <a:pPr marL="0" indent="0">
              <a:buNone/>
            </a:pPr>
            <a:r>
              <a:rPr lang="en-US" altLang="zh-CN" sz="2000" dirty="0"/>
              <a:t> 			</a:t>
            </a:r>
            <a:r>
              <a:rPr lang="zh-CN" altLang="en-US" sz="2000" dirty="0"/>
              <a:t>	</a:t>
            </a:r>
            <a:r>
              <a:rPr lang="en-US" altLang="zh-CN" sz="2000" dirty="0"/>
              <a:t>	</a:t>
            </a:r>
            <a:r>
              <a:rPr lang="en-US" altLang="zh-CN" sz="1800" dirty="0"/>
              <a:t>/*</a:t>
            </a:r>
            <a:r>
              <a:rPr lang="zh-CN" altLang="en-US" sz="1800" dirty="0"/>
              <a:t>推进游标，将当前数据放入主变量*</a:t>
            </a:r>
            <a:r>
              <a:rPr lang="en-US" altLang="zh-CN" sz="1800" dirty="0"/>
              <a:t>/</a:t>
            </a:r>
            <a:endParaRPr lang="en-US" altLang="zh-CN" sz="2000" dirty="0"/>
          </a:p>
          <a:p>
            <a:pPr marL="0" indent="0">
              <a:buNone/>
            </a:pPr>
            <a:r>
              <a:rPr lang="en-US" altLang="zh-CN" sz="2000" dirty="0"/>
              <a:t>	if (SQLCA.SQLCODE!= 0)    	</a:t>
            </a:r>
            <a:r>
              <a:rPr lang="en-US" altLang="zh-CN" sz="1800" dirty="0"/>
              <a:t> /*SQLCODE != 0</a:t>
            </a:r>
            <a:r>
              <a:rPr lang="zh-CN" altLang="en-US" sz="1800" dirty="0"/>
              <a:t>，表示操作不成功*</a:t>
            </a:r>
            <a:r>
              <a:rPr lang="en-US" altLang="zh-CN" sz="1800" dirty="0"/>
              <a:t>/</a:t>
            </a:r>
            <a:endParaRPr lang="en-US" altLang="zh-CN" sz="2000" dirty="0"/>
          </a:p>
          <a:p>
            <a:pPr marL="0" indent="0">
              <a:buNone/>
            </a:pPr>
            <a:r>
              <a:rPr lang="en-US" altLang="zh-CN" sz="2000" dirty="0"/>
              <a:t>		break;           	</a:t>
            </a:r>
            <a:r>
              <a:rPr lang="en-US" altLang="zh-CN" sz="1800" dirty="0"/>
              <a:t> /*</a:t>
            </a:r>
            <a:r>
              <a:rPr lang="zh-CN" altLang="en-US" sz="1800" dirty="0"/>
              <a:t>利用</a:t>
            </a:r>
            <a:r>
              <a:rPr lang="en-US" altLang="zh-CN" sz="1800" dirty="0"/>
              <a:t>SQLCA</a:t>
            </a:r>
            <a:r>
              <a:rPr lang="zh-CN" altLang="en-US" sz="1800" dirty="0"/>
              <a:t>中的状态信息决定何时退出循环*</a:t>
            </a:r>
            <a:r>
              <a:rPr lang="en-US" altLang="zh-CN" sz="1800" dirty="0"/>
              <a:t>/</a:t>
            </a:r>
            <a:endParaRPr lang="en-US" altLang="zh-CN" sz="1800" dirty="0"/>
          </a:p>
          <a:p>
            <a:pPr marL="0" indent="0">
              <a:buNone/>
            </a:pPr>
            <a:r>
              <a:rPr lang="en-US" altLang="zh-CN" sz="2000" dirty="0"/>
              <a:t>	if(count++ == 0)             </a:t>
            </a:r>
            <a:r>
              <a:rPr lang="zh-CN" altLang="en-US" sz="2000" dirty="0"/>
              <a:t>	      </a:t>
            </a:r>
            <a:r>
              <a:rPr lang="en-US" altLang="zh-CN" sz="1800" dirty="0"/>
              <a:t>/*</a:t>
            </a:r>
            <a:r>
              <a:rPr lang="zh-CN" altLang="en-US" sz="1800" dirty="0"/>
              <a:t>如果是第一行的话，先打出行头*</a:t>
            </a:r>
            <a:r>
              <a:rPr lang="en-US" altLang="zh-CN" sz="1800" dirty="0"/>
              <a:t>/</a:t>
            </a:r>
            <a:endParaRPr lang="en-US" altLang="zh-CN" sz="1800" dirty="0"/>
          </a:p>
          <a:p>
            <a:pPr marL="0" indent="0">
              <a:buNone/>
            </a:pPr>
            <a:r>
              <a:rPr lang="en-US" altLang="zh-CN" sz="2000" dirty="0"/>
              <a:t>	        printf("\n%-10s %-20s %-10s %-10s\n",</a:t>
            </a:r>
            <a:endParaRPr lang="en-US" altLang="zh-CN" sz="2000" dirty="0"/>
          </a:p>
          <a:p>
            <a:pPr marL="0" indent="0">
              <a:buNone/>
            </a:pPr>
            <a:r>
              <a:rPr lang="en-US" altLang="zh-CN" sz="2000" dirty="0"/>
              <a:t>		            "Sno“,"Sname“,"Ssex", "Sage");</a:t>
            </a:r>
            <a:endParaRPr lang="en-US" altLang="zh-CN" sz="2000" dirty="0"/>
          </a:p>
          <a:p>
            <a:pPr marL="0" indent="0">
              <a:buNone/>
            </a:pPr>
            <a:r>
              <a:rPr lang="en-US" altLang="zh-CN" sz="2000" dirty="0"/>
              <a:t>	printf("%-10s %-20s %-10s %-10d\n“,</a:t>
            </a:r>
            <a:endParaRPr lang="en-US" altLang="zh-CN" sz="2000" dirty="0"/>
          </a:p>
          <a:p>
            <a:pPr marL="0" indent="0">
              <a:buNone/>
            </a:pPr>
            <a:r>
              <a:rPr lang="en-US" altLang="zh-CN" sz="2000" dirty="0"/>
              <a:t>		   HSno,Hsname,Hssex,HSage);                 </a:t>
            </a:r>
            <a:r>
              <a:rPr lang="en-US" altLang="zh-CN" sz="1800" dirty="0"/>
              <a:t>/*</a:t>
            </a:r>
            <a:r>
              <a:rPr lang="zh-CN" altLang="en-US" sz="1800" dirty="0"/>
              <a:t>打印查询结果*</a:t>
            </a:r>
            <a:r>
              <a:rPr lang="en-US" altLang="zh-CN" sz="1800" dirty="0"/>
              <a:t>/</a:t>
            </a:r>
            <a:endParaRPr lang="en-US" altLang="zh-CN" sz="1800" dirty="0"/>
          </a:p>
          <a:p>
            <a:pPr marL="0" indent="0">
              <a:buNone/>
            </a:pPr>
            <a:r>
              <a:rPr lang="en-US" altLang="zh-CN" sz="2000" dirty="0"/>
              <a:t>	 printf(“UPDATE AGE(y/n)?”);    </a:t>
            </a:r>
            <a:r>
              <a:rPr lang="en-US" altLang="zh-CN" sz="1800" dirty="0"/>
              <a:t>/*</a:t>
            </a:r>
            <a:r>
              <a:rPr lang="zh-CN" altLang="en-US" sz="1800" dirty="0"/>
              <a:t>询问用户是否要更新该学生的年龄*</a:t>
            </a:r>
            <a:r>
              <a:rPr lang="en-US" altLang="zh-CN" sz="1800" dirty="0"/>
              <a:t>/</a:t>
            </a:r>
            <a:endParaRPr lang="en-US" altLang="zh-CN" sz="1800" dirty="0"/>
          </a:p>
          <a:p>
            <a:pPr marL="0" indent="0">
              <a:buNone/>
            </a:pPr>
            <a:r>
              <a:rPr lang="en-US" altLang="zh-CN" sz="2000" dirty="0"/>
              <a:t>	 do{scanf("%c",&amp;yn);}</a:t>
            </a:r>
            <a:endParaRPr lang="en-US" altLang="zh-CN" sz="2000" dirty="0"/>
          </a:p>
          <a:p>
            <a:pPr marL="0" indent="0">
              <a:buNone/>
            </a:pPr>
            <a:r>
              <a:rPr lang="en-US" altLang="zh-CN" sz="2000" dirty="0"/>
              <a:t>	  while(yn != 'N' &amp;&amp; yn != 'n' &amp;&amp; yn != 'Y' &amp;&amp; yn != 'y');</a:t>
            </a:r>
            <a:endParaRPr lang="en-US" altLang="zh-CN" sz="2000" dirty="0"/>
          </a:p>
          <a:p>
            <a:pPr marL="0" indent="0">
              <a:buNone/>
            </a:pPr>
            <a:r>
              <a:rPr lang="en-US" altLang="zh-CN" sz="2000" dirty="0"/>
              <a:t>		</a:t>
            </a:r>
            <a:endParaRPr lang="en-US" altLang="zh-CN" sz="2000" dirty="0"/>
          </a:p>
          <a:p>
            <a:pPr marL="0" indent="0">
              <a:buNone/>
            </a:pPr>
            <a:endParaRPr lang="zh-CN" alt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程序实例（续）</a:t>
            </a:r>
            <a:endParaRPr lang="zh-CN" altLang="en-US" dirty="0"/>
          </a:p>
        </p:txBody>
      </p:sp>
      <p:sp>
        <p:nvSpPr>
          <p:cNvPr id="29698" name="内容占位符 2"/>
          <p:cNvSpPr>
            <a:spLocks noGrp="1"/>
          </p:cNvSpPr>
          <p:nvPr>
            <p:ph idx="4294967295"/>
          </p:nvPr>
        </p:nvSpPr>
        <p:spPr>
          <a:xfrm>
            <a:off x="457200" y="1052513"/>
            <a:ext cx="8229600" cy="5041900"/>
          </a:xfrm>
          <a:ln/>
        </p:spPr>
        <p:txBody>
          <a:bodyPr vert="horz" wrap="square" lIns="91440" tIns="45720" rIns="91440" bIns="45720" anchor="t"/>
          <a:p>
            <a:pPr marL="0" indent="0">
              <a:lnSpc>
                <a:spcPct val="80000"/>
              </a:lnSpc>
              <a:buNone/>
            </a:pPr>
            <a:r>
              <a:rPr lang="en-US" altLang="zh-CN" sz="2200" dirty="0"/>
              <a:t>          if (yn == 'y' || yn == 'Y')                          </a:t>
            </a:r>
            <a:r>
              <a:rPr lang="en-US" altLang="zh-CN" sz="1800" dirty="0"/>
              <a:t>/*</a:t>
            </a:r>
            <a:r>
              <a:rPr lang="zh-CN" altLang="en-US" sz="1800" dirty="0"/>
              <a:t>如果选择更新操作*</a:t>
            </a:r>
            <a:r>
              <a:rPr lang="en-US" altLang="zh-CN" sz="1800" dirty="0"/>
              <a:t>/</a:t>
            </a:r>
            <a:endParaRPr lang="zh-CN" altLang="en-US" sz="1800" dirty="0"/>
          </a:p>
          <a:p>
            <a:pPr marL="0" indent="0">
              <a:lnSpc>
                <a:spcPct val="80000"/>
              </a:lnSpc>
              <a:buNone/>
            </a:pPr>
            <a:r>
              <a:rPr lang="en-US" altLang="zh-CN" sz="2200" dirty="0"/>
              <a:t>	  {</a:t>
            </a:r>
            <a:endParaRPr lang="en-US" altLang="zh-CN" sz="2200" dirty="0"/>
          </a:p>
          <a:p>
            <a:pPr marL="0" indent="0">
              <a:lnSpc>
                <a:spcPct val="80000"/>
              </a:lnSpc>
              <a:buNone/>
            </a:pPr>
            <a:r>
              <a:rPr lang="en-US" altLang="zh-CN" sz="2200" dirty="0"/>
              <a:t>              printf("INPUT NEW AGE:");</a:t>
            </a:r>
            <a:endParaRPr lang="zh-CN" altLang="en-US" sz="2200" dirty="0"/>
          </a:p>
          <a:p>
            <a:pPr marL="0" indent="0">
              <a:lnSpc>
                <a:spcPct val="80000"/>
              </a:lnSpc>
              <a:buNone/>
            </a:pPr>
            <a:r>
              <a:rPr lang="en-US" altLang="zh-CN" sz="2200" dirty="0"/>
              <a:t>	   scanf("%d",&amp;NEWAGE);       </a:t>
            </a:r>
            <a:r>
              <a:rPr lang="en-US" altLang="zh-CN" sz="1800" dirty="0"/>
              <a:t>/*</a:t>
            </a:r>
            <a:r>
              <a:rPr lang="zh-CN" altLang="en-US" sz="1800" dirty="0"/>
              <a:t>用户输入新年龄到主变量中*</a:t>
            </a:r>
            <a:r>
              <a:rPr lang="en-US" altLang="zh-CN" sz="1800" dirty="0"/>
              <a:t>/</a:t>
            </a:r>
            <a:endParaRPr lang="zh-CN" altLang="en-US" sz="1800" dirty="0"/>
          </a:p>
          <a:p>
            <a:pPr marL="0" indent="0">
              <a:lnSpc>
                <a:spcPct val="80000"/>
              </a:lnSpc>
              <a:buNone/>
            </a:pPr>
            <a:r>
              <a:rPr lang="en-US" altLang="zh-CN" sz="2200" dirty="0"/>
              <a:t>              EXEC SQL UPDATE Student          </a:t>
            </a:r>
            <a:r>
              <a:rPr lang="en-US" altLang="zh-CN" sz="1800" dirty="0"/>
              <a:t>/*</a:t>
            </a:r>
            <a:r>
              <a:rPr lang="zh-CN" altLang="en-US" sz="1800" dirty="0"/>
              <a:t>嵌入式</a:t>
            </a:r>
            <a:r>
              <a:rPr lang="en-US" altLang="zh-CN" sz="1800" dirty="0"/>
              <a:t>SQL</a:t>
            </a:r>
            <a:r>
              <a:rPr lang="zh-CN" altLang="en-US" sz="1800" dirty="0"/>
              <a:t>更新语句</a:t>
            </a:r>
            <a:r>
              <a:rPr lang="en-US" altLang="zh-CN" sz="1800" dirty="0"/>
              <a:t>*/</a:t>
            </a:r>
            <a:endParaRPr lang="zh-CN" altLang="en-US" sz="1800" dirty="0"/>
          </a:p>
          <a:p>
            <a:pPr marL="0" indent="0">
              <a:lnSpc>
                <a:spcPct val="80000"/>
              </a:lnSpc>
              <a:buNone/>
            </a:pPr>
            <a:r>
              <a:rPr lang="en-US" altLang="zh-CN" sz="2200" dirty="0"/>
              <a:t>	              SET Sage = :NEWAGE</a:t>
            </a:r>
            <a:endParaRPr lang="zh-CN" altLang="en-US" sz="2200" dirty="0"/>
          </a:p>
          <a:p>
            <a:pPr marL="0" indent="0">
              <a:lnSpc>
                <a:spcPct val="80000"/>
              </a:lnSpc>
              <a:buNone/>
            </a:pPr>
            <a:r>
              <a:rPr lang="en-US" altLang="zh-CN" sz="2200" dirty="0"/>
              <a:t>		   WHERE CURRENT OF SX;</a:t>
            </a:r>
            <a:endParaRPr lang="zh-CN" altLang="en-US" sz="2200" dirty="0"/>
          </a:p>
          <a:p>
            <a:pPr marL="0" indent="0">
              <a:lnSpc>
                <a:spcPct val="80000"/>
              </a:lnSpc>
              <a:buNone/>
            </a:pPr>
            <a:r>
              <a:rPr lang="en-US" altLang="zh-CN" sz="2200" dirty="0"/>
              <a:t>	    }       	                </a:t>
            </a:r>
            <a:r>
              <a:rPr lang="en-US" altLang="zh-CN" sz="1800" dirty="0"/>
              <a:t> /*</a:t>
            </a:r>
            <a:r>
              <a:rPr lang="zh-CN" altLang="en-US" sz="1800" dirty="0"/>
              <a:t>对当前游标指向的学生年龄进行更新*</a:t>
            </a:r>
            <a:r>
              <a:rPr lang="en-US" altLang="zh-CN" sz="1800" dirty="0"/>
              <a:t>/</a:t>
            </a:r>
            <a:endParaRPr lang="zh-CN" altLang="en-US" sz="1800" dirty="0"/>
          </a:p>
          <a:p>
            <a:pPr marL="0" indent="0">
              <a:lnSpc>
                <a:spcPct val="80000"/>
              </a:lnSpc>
              <a:buNone/>
            </a:pPr>
            <a:r>
              <a:rPr lang="en-US" altLang="zh-CN" sz="2200" dirty="0"/>
              <a:t> }</a:t>
            </a:r>
            <a:endParaRPr lang="zh-CN" altLang="en-US" sz="2200" dirty="0"/>
          </a:p>
          <a:p>
            <a:pPr marL="0" indent="0">
              <a:lnSpc>
                <a:spcPct val="80000"/>
              </a:lnSpc>
              <a:buNone/>
            </a:pPr>
            <a:r>
              <a:rPr lang="en-US" altLang="zh-CN" sz="2200" dirty="0"/>
              <a:t>  EXEC SQL CLOSE SX;</a:t>
            </a:r>
            <a:r>
              <a:rPr lang="en-US" altLang="zh-CN" sz="1800" dirty="0"/>
              <a:t>               /*</a:t>
            </a:r>
            <a:r>
              <a:rPr lang="zh-CN" altLang="en-US" sz="1800" dirty="0"/>
              <a:t>关闭游标</a:t>
            </a:r>
            <a:r>
              <a:rPr lang="en-US" altLang="zh-CN" sz="1800" dirty="0"/>
              <a:t>SX</a:t>
            </a:r>
            <a:r>
              <a:rPr lang="zh-CN" altLang="en-US" sz="1800" dirty="0"/>
              <a:t>，不再和查询结果对应*</a:t>
            </a:r>
            <a:r>
              <a:rPr lang="en-US" altLang="zh-CN" sz="1800" dirty="0"/>
              <a:t>/</a:t>
            </a:r>
            <a:endParaRPr lang="zh-CN" altLang="en-US" sz="1800" dirty="0"/>
          </a:p>
          <a:p>
            <a:pPr marL="0" indent="0">
              <a:lnSpc>
                <a:spcPct val="80000"/>
              </a:lnSpc>
              <a:buNone/>
            </a:pPr>
            <a:r>
              <a:rPr lang="en-US" altLang="zh-CN" sz="2200" dirty="0"/>
              <a:t>  EXEC SQL COMMIT WORK;                                    </a:t>
            </a:r>
            <a:r>
              <a:rPr lang="en-US" altLang="zh-CN" sz="2000" dirty="0"/>
              <a:t> </a:t>
            </a:r>
            <a:r>
              <a:rPr lang="en-US" altLang="zh-CN" sz="1800" dirty="0"/>
              <a:t>/*</a:t>
            </a:r>
            <a:r>
              <a:rPr lang="zh-CN" altLang="en-US" sz="1800" dirty="0"/>
              <a:t>提交更新*</a:t>
            </a:r>
            <a:r>
              <a:rPr lang="en-US" altLang="zh-CN" sz="1800" dirty="0"/>
              <a:t>/</a:t>
            </a:r>
            <a:endParaRPr lang="zh-CN" altLang="en-US" sz="1800" dirty="0"/>
          </a:p>
          <a:p>
            <a:pPr marL="0" indent="0">
              <a:lnSpc>
                <a:spcPct val="80000"/>
              </a:lnSpc>
              <a:buNone/>
            </a:pPr>
            <a:r>
              <a:rPr lang="en-US" altLang="zh-CN" sz="2200" dirty="0"/>
              <a:t>  EXEC SQL DISCONNECT TEST;   </a:t>
            </a:r>
            <a:r>
              <a:rPr lang="en-US" altLang="zh-CN" sz="1800" dirty="0"/>
              <a:t>                      /*</a:t>
            </a:r>
            <a:r>
              <a:rPr lang="zh-CN" altLang="en-US" sz="1800" dirty="0"/>
              <a:t>断开数据库连接*</a:t>
            </a:r>
            <a:r>
              <a:rPr lang="en-US" altLang="zh-CN" sz="1800" dirty="0"/>
              <a:t>/</a:t>
            </a:r>
            <a:endParaRPr lang="zh-CN" altLang="en-US" sz="1800" dirty="0"/>
          </a:p>
          <a:p>
            <a:pPr marL="0" indent="0">
              <a:lnSpc>
                <a:spcPct val="80000"/>
              </a:lnSpc>
              <a:buNone/>
            </a:pPr>
            <a:r>
              <a:rPr lang="en-US" altLang="zh-CN" sz="2200" dirty="0"/>
              <a:t>}</a:t>
            </a:r>
            <a:endParaRPr lang="zh-CN" altLang="en-US" sz="2200" dirty="0"/>
          </a:p>
          <a:p>
            <a:pPr marL="0" indent="0">
              <a:lnSpc>
                <a:spcPct val="80000"/>
              </a:lnSpc>
              <a:buNone/>
            </a:pP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ln/>
        </p:spPr>
        <p:txBody>
          <a:bodyPr vert="horz" wrap="square" lIns="91440" tIns="45720" rIns="91440" bIns="45720" anchor="ctr"/>
          <a:p>
            <a:r>
              <a:rPr lang="en-US" altLang="zh-CN" dirty="0"/>
              <a:t>8.1 </a:t>
            </a:r>
            <a:r>
              <a:rPr lang="zh-CN" altLang="en-US" dirty="0"/>
              <a:t>嵌入式</a:t>
            </a:r>
            <a:r>
              <a:rPr lang="en-US" altLang="zh-CN" dirty="0"/>
              <a:t>SQL</a:t>
            </a:r>
            <a:endParaRPr lang="zh-CN" altLang="en-US" dirty="0"/>
          </a:p>
        </p:txBody>
      </p:sp>
      <p:sp>
        <p:nvSpPr>
          <p:cNvPr id="30722" name="内容占位符 2"/>
          <p:cNvSpPr>
            <a:spLocks noGrp="1"/>
          </p:cNvSpPr>
          <p:nvPr>
            <p:ph idx="4294967295"/>
          </p:nvPr>
        </p:nvSpPr>
        <p:spPr>
          <a:xfrm>
            <a:off x="720725" y="971550"/>
            <a:ext cx="8229600" cy="4787900"/>
          </a:xfrm>
          <a:ln/>
        </p:spPr>
        <p:txBody>
          <a:bodyPr vert="horz" wrap="square" lIns="91440" tIns="45720" rIns="91440" bIns="45720" anchor="t"/>
          <a:p>
            <a:pPr marL="0" indent="0">
              <a:lnSpc>
                <a:spcPct val="150000"/>
              </a:lnSpc>
              <a:buNone/>
            </a:pPr>
            <a:r>
              <a:rPr lang="en-US" altLang="zh-CN" dirty="0"/>
              <a:t>8.1.1 </a:t>
            </a:r>
            <a:r>
              <a:rPr lang="zh-CN" altLang="en-US" dirty="0"/>
              <a:t>嵌入式</a:t>
            </a:r>
            <a:r>
              <a:rPr lang="en-US" altLang="zh-CN" dirty="0"/>
              <a:t>SQL</a:t>
            </a:r>
            <a:r>
              <a:rPr lang="zh-CN" altLang="en-US" dirty="0"/>
              <a:t>的处理过程</a:t>
            </a:r>
            <a:endParaRPr lang="zh-CN" altLang="en-US" dirty="0"/>
          </a:p>
          <a:p>
            <a:pPr marL="0" indent="0">
              <a:lnSpc>
                <a:spcPct val="150000"/>
              </a:lnSpc>
              <a:buNone/>
            </a:pPr>
            <a:r>
              <a:rPr lang="en-US" altLang="zh-CN" dirty="0"/>
              <a:t>8.1.2 </a:t>
            </a:r>
            <a:r>
              <a:rPr lang="zh-CN" altLang="en-US" dirty="0"/>
              <a:t>嵌入式</a:t>
            </a:r>
            <a:r>
              <a:rPr lang="en-US" altLang="zh-CN" dirty="0"/>
              <a:t>SQL</a:t>
            </a:r>
            <a:r>
              <a:rPr lang="zh-CN" altLang="en-US" dirty="0"/>
              <a:t>语句与主语言之间的通信</a:t>
            </a:r>
            <a:endParaRPr lang="zh-CN" altLang="en-US" dirty="0"/>
          </a:p>
          <a:p>
            <a:pPr marL="0" indent="0">
              <a:lnSpc>
                <a:spcPct val="150000"/>
              </a:lnSpc>
              <a:buNone/>
            </a:pPr>
            <a:r>
              <a:rPr lang="en-US" altLang="zh-CN" dirty="0">
                <a:solidFill>
                  <a:srgbClr val="00B050"/>
                </a:solidFill>
              </a:rPr>
              <a:t>8.1.3 </a:t>
            </a:r>
            <a:r>
              <a:rPr lang="zh-CN" altLang="en-US" dirty="0">
                <a:solidFill>
                  <a:srgbClr val="00B050"/>
                </a:solidFill>
              </a:rPr>
              <a:t>不用游标的</a:t>
            </a:r>
            <a:r>
              <a:rPr lang="en-US" altLang="zh-CN" dirty="0">
                <a:solidFill>
                  <a:srgbClr val="00B050"/>
                </a:solidFill>
              </a:rPr>
              <a:t>SQL</a:t>
            </a:r>
            <a:r>
              <a:rPr lang="zh-CN" altLang="en-US" dirty="0">
                <a:solidFill>
                  <a:srgbClr val="00B050"/>
                </a:solidFill>
              </a:rPr>
              <a:t>语句</a:t>
            </a:r>
            <a:endParaRPr lang="zh-CN" altLang="en-US" dirty="0">
              <a:solidFill>
                <a:srgbClr val="00B050"/>
              </a:solidFill>
            </a:endParaRPr>
          </a:p>
          <a:p>
            <a:pPr marL="0" indent="0">
              <a:lnSpc>
                <a:spcPct val="150000"/>
              </a:lnSpc>
              <a:buNone/>
            </a:pPr>
            <a:r>
              <a:rPr lang="en-US" altLang="zh-CN" dirty="0"/>
              <a:t>8.1.4 </a:t>
            </a:r>
            <a:r>
              <a:rPr lang="zh-CN" altLang="en-US" dirty="0"/>
              <a:t>使用游标的</a:t>
            </a:r>
            <a:r>
              <a:rPr lang="en-US" altLang="zh-CN" dirty="0"/>
              <a:t>SQL</a:t>
            </a:r>
            <a:r>
              <a:rPr lang="zh-CN" altLang="en-US" dirty="0"/>
              <a:t>语句</a:t>
            </a:r>
            <a:endParaRPr lang="zh-CN" altLang="en-US" dirty="0"/>
          </a:p>
          <a:p>
            <a:pPr marL="0" indent="0">
              <a:lnSpc>
                <a:spcPct val="150000"/>
              </a:lnSpc>
              <a:buNone/>
            </a:pPr>
            <a:r>
              <a:rPr lang="en-US" altLang="zh-CN" dirty="0"/>
              <a:t>8.1.5 </a:t>
            </a:r>
            <a:r>
              <a:rPr lang="zh-CN" altLang="en-US" dirty="0"/>
              <a:t>动态</a:t>
            </a:r>
            <a:r>
              <a:rPr lang="en-US" altLang="zh-CN" dirty="0"/>
              <a:t>SQL</a:t>
            </a:r>
            <a:endParaRPr lang="en-US" altLang="zh-CN" dirty="0"/>
          </a:p>
          <a:p>
            <a:pPr marL="0" indent="0"/>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ln/>
        </p:spPr>
        <p:txBody>
          <a:bodyPr vert="horz" wrap="square" lIns="91440" tIns="45720" rIns="91440" bIns="45720" anchor="ctr"/>
          <a:p>
            <a:r>
              <a:rPr lang="en-US" altLang="zh-CN" dirty="0"/>
              <a:t>8.1.3 </a:t>
            </a:r>
            <a:r>
              <a:rPr lang="zh-CN" altLang="en-US" dirty="0"/>
              <a:t>不用游标的</a:t>
            </a:r>
            <a:r>
              <a:rPr lang="en-US" altLang="zh-CN" dirty="0"/>
              <a:t>SQL</a:t>
            </a:r>
            <a:r>
              <a:rPr lang="zh-CN" altLang="en-US" dirty="0"/>
              <a:t>语句</a:t>
            </a:r>
            <a:endParaRPr lang="zh-CN" altLang="en-US" dirty="0"/>
          </a:p>
        </p:txBody>
      </p:sp>
      <p:sp>
        <p:nvSpPr>
          <p:cNvPr id="31746" name="内容占位符 2"/>
          <p:cNvSpPr>
            <a:spLocks noGrp="1"/>
          </p:cNvSpPr>
          <p:nvPr>
            <p:ph idx="4294967295"/>
          </p:nvPr>
        </p:nvSpPr>
        <p:spPr>
          <a:ln/>
        </p:spPr>
        <p:txBody>
          <a:bodyPr vert="horz" wrap="square" lIns="91440" tIns="45720" rIns="91440" bIns="45720" anchor="t"/>
          <a:p>
            <a:pPr>
              <a:lnSpc>
                <a:spcPct val="150000"/>
              </a:lnSpc>
            </a:pPr>
            <a:r>
              <a:rPr lang="zh-CN" altLang="en-US" dirty="0"/>
              <a:t>不用游标的</a:t>
            </a:r>
            <a:r>
              <a:rPr lang="en-US" altLang="zh-CN" dirty="0"/>
              <a:t>SQL</a:t>
            </a:r>
            <a:r>
              <a:rPr lang="zh-CN" altLang="en-US" dirty="0"/>
              <a:t>语句的种类</a:t>
            </a:r>
            <a:endParaRPr lang="zh-CN" altLang="en-US" dirty="0"/>
          </a:p>
          <a:p>
            <a:pPr lvl="1">
              <a:lnSpc>
                <a:spcPct val="150000"/>
              </a:lnSpc>
            </a:pPr>
            <a:r>
              <a:rPr lang="zh-CN" altLang="en-US" dirty="0"/>
              <a:t> 说明性语句</a:t>
            </a:r>
            <a:endParaRPr lang="zh-CN" altLang="en-US" dirty="0"/>
          </a:p>
          <a:p>
            <a:pPr lvl="1">
              <a:lnSpc>
                <a:spcPct val="150000"/>
              </a:lnSpc>
            </a:pPr>
            <a:r>
              <a:rPr lang="zh-CN" altLang="en-US" dirty="0"/>
              <a:t> 数据定义语句</a:t>
            </a:r>
            <a:endParaRPr lang="zh-CN" altLang="en-US" dirty="0"/>
          </a:p>
          <a:p>
            <a:pPr lvl="1">
              <a:lnSpc>
                <a:spcPct val="150000"/>
              </a:lnSpc>
            </a:pPr>
            <a:r>
              <a:rPr lang="zh-CN" altLang="en-US" dirty="0"/>
              <a:t> 数据控制语句</a:t>
            </a:r>
            <a:endParaRPr lang="zh-CN" altLang="en-US" dirty="0"/>
          </a:p>
          <a:p>
            <a:pPr lvl="1">
              <a:lnSpc>
                <a:spcPct val="150000"/>
              </a:lnSpc>
            </a:pPr>
            <a:r>
              <a:rPr lang="zh-CN" altLang="en-US" dirty="0"/>
              <a:t> 查询结果为单记录的</a:t>
            </a:r>
            <a:r>
              <a:rPr lang="en-US" altLang="zh-CN" dirty="0"/>
              <a:t>SELECT</a:t>
            </a:r>
            <a:r>
              <a:rPr lang="zh-CN" altLang="en-US" dirty="0"/>
              <a:t>语句</a:t>
            </a:r>
            <a:endParaRPr lang="zh-CN" altLang="en-US" dirty="0"/>
          </a:p>
          <a:p>
            <a:pPr lvl="1">
              <a:lnSpc>
                <a:spcPct val="150000"/>
              </a:lnSpc>
            </a:pPr>
            <a:r>
              <a:rPr lang="zh-CN" altLang="en-US" dirty="0"/>
              <a:t> 非</a:t>
            </a:r>
            <a:r>
              <a:rPr lang="en-US" altLang="zh-CN" dirty="0"/>
              <a:t>CURRENT</a:t>
            </a:r>
            <a:r>
              <a:rPr lang="zh-CN" altLang="en-US" dirty="0"/>
              <a:t>形式的增删改语句 </a:t>
            </a:r>
            <a:endParaRPr lang="zh-CN" altLang="en-US" dirty="0"/>
          </a:p>
          <a:p>
            <a:pPr>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ln/>
        </p:spPr>
        <p:txBody>
          <a:bodyPr vert="horz" wrap="square" lIns="91440" tIns="45720" rIns="91440" bIns="45720" anchor="ctr"/>
          <a:p>
            <a:r>
              <a:rPr lang="en-US" altLang="zh-CN" dirty="0"/>
              <a:t>8.1 </a:t>
            </a:r>
            <a:r>
              <a:rPr lang="zh-CN" altLang="en-US" dirty="0"/>
              <a:t>嵌入式</a:t>
            </a:r>
            <a:r>
              <a:rPr lang="en-US" altLang="zh-CN" dirty="0"/>
              <a:t>SQL</a:t>
            </a:r>
            <a:endParaRPr lang="zh-CN" altLang="en-US" dirty="0"/>
          </a:p>
        </p:txBody>
      </p:sp>
      <p:sp>
        <p:nvSpPr>
          <p:cNvPr id="5122" name="内容占位符 2"/>
          <p:cNvSpPr>
            <a:spLocks noGrp="1"/>
          </p:cNvSpPr>
          <p:nvPr>
            <p:ph idx="4294967295"/>
          </p:nvPr>
        </p:nvSpPr>
        <p:spPr>
          <a:xfrm>
            <a:off x="395288" y="1098550"/>
            <a:ext cx="8497887" cy="4968875"/>
          </a:xfrm>
          <a:ln/>
        </p:spPr>
        <p:txBody>
          <a:bodyPr vert="horz" wrap="square" lIns="91440" tIns="45720" rIns="91440" bIns="45720" anchor="t"/>
          <a:p>
            <a:pPr>
              <a:lnSpc>
                <a:spcPct val="120000"/>
              </a:lnSpc>
            </a:pPr>
            <a:r>
              <a:rPr lang="en-US" altLang="zh-CN" dirty="0"/>
              <a:t>SQL</a:t>
            </a:r>
            <a:r>
              <a:rPr lang="zh-CN" altLang="en-US" dirty="0"/>
              <a:t>语言提供了两种不同的使用方式</a:t>
            </a:r>
            <a:endParaRPr lang="zh-CN" altLang="en-US" dirty="0"/>
          </a:p>
          <a:p>
            <a:pPr lvl="1">
              <a:lnSpc>
                <a:spcPct val="120000"/>
              </a:lnSpc>
            </a:pPr>
            <a:r>
              <a:rPr lang="zh-CN" altLang="en-US" dirty="0"/>
              <a:t>交互式</a:t>
            </a:r>
            <a:endParaRPr lang="zh-CN" altLang="en-US" dirty="0"/>
          </a:p>
          <a:p>
            <a:pPr lvl="1">
              <a:lnSpc>
                <a:spcPct val="120000"/>
              </a:lnSpc>
            </a:pPr>
            <a:r>
              <a:rPr lang="zh-CN" altLang="en-US" dirty="0"/>
              <a:t>嵌入式</a:t>
            </a:r>
            <a:endParaRPr lang="zh-CN" altLang="en-US" dirty="0"/>
          </a:p>
          <a:p>
            <a:pPr>
              <a:lnSpc>
                <a:spcPct val="120000"/>
              </a:lnSpc>
            </a:pPr>
            <a:r>
              <a:rPr lang="zh-CN" altLang="en-US" dirty="0"/>
              <a:t>为什么要引入嵌入式</a:t>
            </a:r>
            <a:r>
              <a:rPr lang="en-US" altLang="zh-CN" dirty="0"/>
              <a:t>SQL</a:t>
            </a:r>
            <a:endParaRPr lang="en-US" altLang="zh-CN" dirty="0"/>
          </a:p>
          <a:p>
            <a:pPr lvl="1">
              <a:lnSpc>
                <a:spcPct val="120000"/>
              </a:lnSpc>
            </a:pPr>
            <a:r>
              <a:rPr lang="en-US" altLang="zh-CN" dirty="0"/>
              <a:t>SQL</a:t>
            </a:r>
            <a:r>
              <a:rPr lang="zh-CN" altLang="en-US" dirty="0"/>
              <a:t>语言是非过程性语言</a:t>
            </a:r>
            <a:endParaRPr lang="zh-CN" altLang="en-US" dirty="0"/>
          </a:p>
          <a:p>
            <a:pPr lvl="1">
              <a:lnSpc>
                <a:spcPct val="120000"/>
              </a:lnSpc>
            </a:pPr>
            <a:r>
              <a:rPr lang="zh-CN" altLang="en-US" dirty="0"/>
              <a:t>事务处理应用需要高级语言</a:t>
            </a:r>
            <a:endParaRPr lang="zh-CN" altLang="en-US" dirty="0"/>
          </a:p>
          <a:p>
            <a:pPr>
              <a:lnSpc>
                <a:spcPct val="120000"/>
              </a:lnSpc>
            </a:pPr>
            <a:r>
              <a:rPr lang="zh-CN" altLang="en-US" dirty="0"/>
              <a:t>这两种方式细节上有差别，在程序设计的环境下，</a:t>
            </a:r>
            <a:r>
              <a:rPr lang="en-US" altLang="zh-CN" dirty="0"/>
              <a:t>SQL</a:t>
            </a:r>
            <a:r>
              <a:rPr lang="zh-CN" altLang="en-US" dirty="0"/>
              <a:t>语句要做某些必要的扩充</a:t>
            </a:r>
            <a:endParaRPr lang="zh-CN" altLang="en-US"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ln/>
        </p:spPr>
        <p:txBody>
          <a:bodyPr vert="horz" wrap="square" lIns="91440" tIns="45720" rIns="91440" bIns="45720" anchor="ctr"/>
          <a:p>
            <a:r>
              <a:rPr lang="zh-CN" altLang="en-US" dirty="0"/>
              <a:t>不用游标的</a:t>
            </a:r>
            <a:r>
              <a:rPr lang="en-US" altLang="zh-CN" dirty="0"/>
              <a:t>SQL</a:t>
            </a:r>
            <a:r>
              <a:rPr lang="zh-CN" altLang="en-US" dirty="0"/>
              <a:t>语句（续）</a:t>
            </a:r>
            <a:endParaRPr lang="zh-CN" altLang="en-US" dirty="0"/>
          </a:p>
        </p:txBody>
      </p:sp>
      <p:sp>
        <p:nvSpPr>
          <p:cNvPr id="32770"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50000"/>
              </a:lnSpc>
              <a:buNone/>
            </a:pPr>
            <a:r>
              <a:rPr lang="en-US" altLang="zh-CN" dirty="0"/>
              <a:t>1. </a:t>
            </a:r>
            <a:r>
              <a:rPr lang="zh-CN" altLang="en-US" dirty="0"/>
              <a:t>查询结果为单记录的</a:t>
            </a:r>
            <a:r>
              <a:rPr lang="en-US" altLang="zh-CN" dirty="0"/>
              <a:t>SELECT</a:t>
            </a:r>
            <a:r>
              <a:rPr lang="zh-CN" altLang="en-US" dirty="0"/>
              <a:t>语句 </a:t>
            </a:r>
            <a:endParaRPr lang="zh-CN" altLang="en-US" dirty="0"/>
          </a:p>
          <a:p>
            <a:pPr>
              <a:lnSpc>
                <a:spcPct val="150000"/>
              </a:lnSpc>
              <a:buNone/>
            </a:pPr>
            <a:r>
              <a:rPr lang="en-US" altLang="zh-CN" dirty="0"/>
              <a:t>2. </a:t>
            </a:r>
            <a:r>
              <a:rPr lang="zh-CN" altLang="en-US" dirty="0"/>
              <a:t>非</a:t>
            </a:r>
            <a:r>
              <a:rPr lang="en-US" altLang="zh-CN" dirty="0"/>
              <a:t>CURRENT</a:t>
            </a:r>
            <a:r>
              <a:rPr lang="zh-CN" altLang="en-US" dirty="0"/>
              <a:t>形式的增删改语句</a:t>
            </a:r>
            <a:endParaRPr lang="zh-CN" altLang="en-US" dirty="0"/>
          </a:p>
          <a:p>
            <a:pPr>
              <a:lnSpc>
                <a:spcPct val="150000"/>
              </a:lnSpc>
            </a:pPr>
            <a:endParaRPr lang="zh-CN" altLang="en-US" dirty="0"/>
          </a:p>
          <a:p>
            <a:pPr>
              <a:lnSpc>
                <a:spcPct val="150000"/>
              </a:lnSpc>
            </a:pPr>
            <a:endParaRPr lang="zh-CN" altLang="en-US" dirty="0"/>
          </a:p>
          <a:p>
            <a:pPr>
              <a:buNone/>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0" y="-28575"/>
            <a:ext cx="9144000" cy="1128713"/>
          </a:xfrm>
          <a:ln/>
        </p:spPr>
        <p:txBody>
          <a:bodyPr vert="horz" wrap="square" lIns="91440" tIns="45720" rIns="91440" bIns="45720" anchor="ctr"/>
          <a:p>
            <a:r>
              <a:rPr lang="zh-CN" altLang="en-US" dirty="0"/>
              <a:t>1. 查询结果为单记录的</a:t>
            </a:r>
            <a:r>
              <a:rPr lang="en-US" altLang="zh-CN" dirty="0"/>
              <a:t>SELECT</a:t>
            </a:r>
            <a:r>
              <a:rPr lang="zh-CN" altLang="en-US" dirty="0"/>
              <a:t>语句</a:t>
            </a:r>
            <a:endParaRPr lang="zh-CN" altLang="en-US" dirty="0"/>
          </a:p>
        </p:txBody>
      </p:sp>
      <p:sp>
        <p:nvSpPr>
          <p:cNvPr id="33794" name="内容占位符 2"/>
          <p:cNvSpPr>
            <a:spLocks noGrp="1"/>
          </p:cNvSpPr>
          <p:nvPr>
            <p:ph idx="4294967295"/>
          </p:nvPr>
        </p:nvSpPr>
        <p:spPr>
          <a:xfrm>
            <a:off x="395288" y="1100138"/>
            <a:ext cx="8229600" cy="4967287"/>
          </a:xfrm>
          <a:ln/>
        </p:spPr>
        <p:txBody>
          <a:bodyPr vert="horz" wrap="square" lIns="91440" tIns="45720" rIns="91440" bIns="45720" anchor="t"/>
          <a:p>
            <a:r>
              <a:rPr lang="zh-CN" altLang="en-US" dirty="0"/>
              <a:t>这类语句不需要使用游标，只需用</a:t>
            </a:r>
            <a:r>
              <a:rPr lang="en-US" altLang="zh-CN" dirty="0"/>
              <a:t>INTO</a:t>
            </a:r>
            <a:r>
              <a:rPr lang="zh-CN" altLang="en-US" dirty="0"/>
              <a:t>子句指定存放查询结果的主变量。 </a:t>
            </a:r>
            <a:endParaRPr lang="zh-CN" altLang="en-US" dirty="0"/>
          </a:p>
          <a:p>
            <a:endParaRPr lang="zh-CN" altLang="en-US" dirty="0"/>
          </a:p>
          <a:p>
            <a:r>
              <a:rPr lang="en-US" altLang="zh-CN" dirty="0"/>
              <a:t>[</a:t>
            </a:r>
            <a:r>
              <a:rPr lang="zh-CN" altLang="en-US" dirty="0"/>
              <a:t>例</a:t>
            </a:r>
            <a:r>
              <a:rPr lang="en-US" altLang="zh-CN" dirty="0"/>
              <a:t>8.2] </a:t>
            </a:r>
            <a:r>
              <a:rPr lang="zh-CN" altLang="en-US" dirty="0"/>
              <a:t>根据学生号码查询学生信息。</a:t>
            </a:r>
            <a:endParaRPr lang="zh-CN" altLang="en-US" dirty="0"/>
          </a:p>
          <a:p>
            <a:pPr>
              <a:buNone/>
            </a:pPr>
            <a:endParaRPr lang="zh-CN" altLang="en-US" sz="2000" dirty="0"/>
          </a:p>
          <a:p>
            <a:pPr>
              <a:lnSpc>
                <a:spcPct val="120000"/>
              </a:lnSpc>
              <a:buNone/>
            </a:pPr>
            <a:r>
              <a:rPr lang="en-US" altLang="zh-CN" sz="2400" dirty="0"/>
              <a:t>	EXEC SQL SELECT Sno,Sname,Ssex,Sage,Sdept  </a:t>
            </a:r>
            <a:endParaRPr lang="en-US" altLang="zh-CN" sz="2400" dirty="0"/>
          </a:p>
          <a:p>
            <a:pPr>
              <a:lnSpc>
                <a:spcPct val="120000"/>
              </a:lnSpc>
              <a:buNone/>
            </a:pPr>
            <a:r>
              <a:rPr lang="en-US" altLang="zh-CN" sz="2400" dirty="0"/>
              <a:t>     	    INTO:Hsno,:Hname,:Hsex,:Hage,:Hdept</a:t>
            </a:r>
            <a:endParaRPr lang="en-US" altLang="zh-CN" sz="2400" dirty="0"/>
          </a:p>
          <a:p>
            <a:pPr>
              <a:lnSpc>
                <a:spcPct val="120000"/>
              </a:lnSpc>
              <a:buNone/>
            </a:pPr>
            <a:r>
              <a:rPr lang="en-US" altLang="zh-CN" sz="2400" dirty="0"/>
              <a:t>	           FROM  Student</a:t>
            </a:r>
            <a:endParaRPr lang="zh-CN" altLang="en-US" sz="2400" dirty="0"/>
          </a:p>
          <a:p>
            <a:pPr>
              <a:lnSpc>
                <a:spcPct val="120000"/>
              </a:lnSpc>
              <a:buNone/>
            </a:pPr>
            <a:r>
              <a:rPr lang="en-US" altLang="zh-CN" sz="2400" dirty="0"/>
              <a:t>     	    WHERE Sno=:givensno;</a:t>
            </a:r>
            <a:endParaRPr lang="en-US" altLang="zh-CN" sz="2400" dirty="0"/>
          </a:p>
          <a:p>
            <a:pPr>
              <a:lnSpc>
                <a:spcPct val="120000"/>
              </a:lnSpc>
              <a:buNone/>
            </a:pPr>
            <a:r>
              <a:rPr lang="en-US" altLang="zh-CN" sz="2200" dirty="0"/>
              <a:t>	 /*</a:t>
            </a:r>
            <a:r>
              <a:rPr lang="zh-CN" altLang="en-US" sz="2200" dirty="0"/>
              <a:t>把要查询的学生的学号赋给为了主变量</a:t>
            </a:r>
            <a:r>
              <a:rPr lang="en-US" altLang="zh-CN" sz="2200" dirty="0"/>
              <a:t>givensno*/</a:t>
            </a:r>
            <a:endParaRPr lang="zh-CN" altLang="en-US" sz="2200"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30162" y="-28575"/>
            <a:ext cx="9424987" cy="1128713"/>
          </a:xfrm>
          <a:ln/>
        </p:spPr>
        <p:txBody>
          <a:bodyPr vert="horz" wrap="square" lIns="91440" tIns="45720" rIns="91440" bIns="45720" anchor="ctr"/>
          <a:p>
            <a:r>
              <a:rPr lang="zh-CN" altLang="en-US" dirty="0"/>
              <a:t>查询结果为单记录的</a:t>
            </a:r>
            <a:r>
              <a:rPr lang="en-US" altLang="zh-CN" dirty="0"/>
              <a:t>SELECT</a:t>
            </a:r>
            <a:r>
              <a:rPr lang="zh-CN" altLang="en-US" dirty="0"/>
              <a:t>语句（续）</a:t>
            </a:r>
            <a:endParaRPr lang="zh-CN" altLang="en-US" dirty="0"/>
          </a:p>
        </p:txBody>
      </p:sp>
      <p:sp>
        <p:nvSpPr>
          <p:cNvPr id="34818" name="内容占位符 2"/>
          <p:cNvSpPr>
            <a:spLocks noGrp="1"/>
          </p:cNvSpPr>
          <p:nvPr>
            <p:ph idx="4294967295"/>
          </p:nvPr>
        </p:nvSpPr>
        <p:spPr>
          <a:xfrm>
            <a:off x="395288" y="1100138"/>
            <a:ext cx="8229600" cy="4659312"/>
          </a:xfrm>
          <a:ln/>
        </p:spPr>
        <p:txBody>
          <a:bodyPr vert="horz" wrap="square" lIns="91440" tIns="45720" rIns="91440" bIns="45720" anchor="t"/>
          <a:p>
            <a:pPr marL="514350" indent="-514350">
              <a:lnSpc>
                <a:spcPct val="120000"/>
              </a:lnSpc>
            </a:pPr>
            <a:r>
              <a:rPr lang="en-US" altLang="zh-CN" dirty="0"/>
              <a:t>INTO</a:t>
            </a:r>
            <a:r>
              <a:rPr lang="zh-CN" altLang="en-US" dirty="0"/>
              <a:t>子句、</a:t>
            </a:r>
            <a:r>
              <a:rPr lang="en-US" altLang="zh-CN" dirty="0"/>
              <a:t>WHERE</a:t>
            </a:r>
            <a:r>
              <a:rPr lang="zh-CN" altLang="en-US" dirty="0"/>
              <a:t>子句和</a:t>
            </a:r>
            <a:r>
              <a:rPr lang="en-US" altLang="zh-CN" dirty="0"/>
              <a:t>HAVING</a:t>
            </a:r>
            <a:r>
              <a:rPr lang="zh-CN" altLang="en-US" dirty="0"/>
              <a:t>短语的条件表达式中均可以使用主变量</a:t>
            </a:r>
            <a:endParaRPr lang="zh-CN" altLang="en-US" dirty="0"/>
          </a:p>
          <a:p>
            <a:pPr marL="514350" indent="-514350">
              <a:lnSpc>
                <a:spcPct val="120000"/>
              </a:lnSpc>
            </a:pPr>
            <a:r>
              <a:rPr lang="zh-CN" altLang="en-US" dirty="0"/>
              <a:t>查询返回的记录中，可能某些列为空值</a:t>
            </a:r>
            <a:r>
              <a:rPr lang="en-US" altLang="zh-CN" dirty="0"/>
              <a:t>NULL</a:t>
            </a:r>
            <a:endParaRPr lang="zh-CN" altLang="en-US" dirty="0"/>
          </a:p>
          <a:p>
            <a:pPr marL="514350" indent="-514350">
              <a:lnSpc>
                <a:spcPct val="120000"/>
              </a:lnSpc>
            </a:pPr>
            <a:r>
              <a:rPr lang="en-US" altLang="zh-CN" dirty="0"/>
              <a:t> </a:t>
            </a:r>
            <a:r>
              <a:rPr lang="zh-CN" altLang="en-US" dirty="0"/>
              <a:t>如果查询结果实际上并不是单条记录，而是多条记录，则程序出错，关系数据库管理系统会在</a:t>
            </a:r>
            <a:r>
              <a:rPr lang="en-US" altLang="zh-CN" dirty="0"/>
              <a:t>SQLCA</a:t>
            </a:r>
            <a:r>
              <a:rPr lang="zh-CN" altLang="en-US" dirty="0"/>
              <a:t>中返回错误信息 </a:t>
            </a:r>
            <a:endParaRPr lang="zh-CN" altLang="en-US" dirty="0"/>
          </a:p>
          <a:p>
            <a:pPr marL="514350" indent="-514350">
              <a:lnSpc>
                <a:spcPct val="120000"/>
              </a:lnSpc>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xfrm>
            <a:off x="-101600" y="-28575"/>
            <a:ext cx="9639300" cy="1128713"/>
          </a:xfrm>
          <a:ln/>
        </p:spPr>
        <p:txBody>
          <a:bodyPr vert="horz" wrap="square" lIns="91440" tIns="45720" rIns="91440" bIns="45720" anchor="ctr"/>
          <a:p>
            <a:r>
              <a:rPr lang="zh-CN" altLang="en-US" dirty="0"/>
              <a:t>查询结果为单记录的</a:t>
            </a:r>
            <a:r>
              <a:rPr lang="en-US" altLang="zh-CN" dirty="0"/>
              <a:t>SELECT</a:t>
            </a:r>
            <a:r>
              <a:rPr lang="zh-CN" altLang="en-US" dirty="0"/>
              <a:t>语句（续）</a:t>
            </a:r>
            <a:endParaRPr lang="zh-CN" altLang="en-US" dirty="0"/>
          </a:p>
        </p:txBody>
      </p:sp>
      <p:sp>
        <p:nvSpPr>
          <p:cNvPr id="35842" name="内容占位符 2"/>
          <p:cNvSpPr>
            <a:spLocks noGrp="1"/>
          </p:cNvSpPr>
          <p:nvPr>
            <p:ph idx="4294967295"/>
          </p:nvPr>
        </p:nvSpPr>
        <p:spPr>
          <a:xfrm>
            <a:off x="395288" y="1100138"/>
            <a:ext cx="8229600" cy="4992687"/>
          </a:xfrm>
          <a:ln/>
        </p:spPr>
        <p:txBody>
          <a:bodyPr vert="horz" wrap="square" lIns="91440" tIns="45720" rIns="91440" bIns="45720" anchor="t"/>
          <a:p>
            <a:r>
              <a:rPr lang="en-US" altLang="zh-CN" dirty="0"/>
              <a:t>[</a:t>
            </a:r>
            <a:r>
              <a:rPr lang="zh-CN" altLang="en-US" dirty="0"/>
              <a:t>例</a:t>
            </a:r>
            <a:r>
              <a:rPr lang="en-US" altLang="zh-CN" dirty="0"/>
              <a:t>8.3] </a:t>
            </a:r>
            <a:r>
              <a:rPr lang="zh-CN" altLang="en-US" dirty="0"/>
              <a:t>查询某个学生选修某门课程的成绩。假设已经把将要查询的学生的学号赋给了主变量</a:t>
            </a:r>
            <a:r>
              <a:rPr lang="en-US" altLang="zh-CN" dirty="0"/>
              <a:t>givensno</a:t>
            </a:r>
            <a:r>
              <a:rPr lang="zh-CN" altLang="en-US" dirty="0"/>
              <a:t>，将课程号赋给了主变量</a:t>
            </a:r>
            <a:r>
              <a:rPr lang="en-US" altLang="zh-CN" dirty="0"/>
              <a:t>givencno</a:t>
            </a:r>
            <a:r>
              <a:rPr lang="zh-CN" altLang="en-US" dirty="0"/>
              <a:t>。</a:t>
            </a:r>
            <a:endParaRPr lang="en-US" altLang="zh-CN" dirty="0"/>
          </a:p>
          <a:p>
            <a:pPr>
              <a:buNone/>
            </a:pPr>
            <a:endParaRPr lang="zh-CN" altLang="en-US" dirty="0"/>
          </a:p>
          <a:p>
            <a:pPr>
              <a:buNone/>
            </a:pPr>
            <a:r>
              <a:rPr lang="en-US" altLang="zh-CN" sz="2400" dirty="0"/>
              <a:t>	EXEC SQL SELECT Sno,Cno,Grade</a:t>
            </a:r>
            <a:endParaRPr lang="zh-CN" altLang="en-US" sz="2400" dirty="0"/>
          </a:p>
          <a:p>
            <a:pPr>
              <a:buNone/>
            </a:pPr>
            <a:r>
              <a:rPr lang="en-US" altLang="zh-CN" sz="2400" dirty="0"/>
              <a:t>     	   INTO :Hsno,:Hcno,:Hgrade:Gradeid  </a:t>
            </a:r>
            <a:endParaRPr lang="en-US" altLang="zh-CN" sz="2000" dirty="0"/>
          </a:p>
          <a:p>
            <a:pPr>
              <a:buNone/>
            </a:pPr>
            <a:r>
              <a:rPr lang="en-US" altLang="zh-CN" sz="2000" dirty="0"/>
              <a:t>							/*</a:t>
            </a:r>
            <a:r>
              <a:rPr lang="zh-CN" altLang="en-US" sz="2000" dirty="0"/>
              <a:t>指示变量</a:t>
            </a:r>
            <a:r>
              <a:rPr lang="en-US" altLang="zh-CN" sz="2000" dirty="0"/>
              <a:t>Gradeid*/</a:t>
            </a:r>
            <a:endParaRPr lang="zh-CN" altLang="en-US" sz="2000" dirty="0"/>
          </a:p>
          <a:p>
            <a:pPr>
              <a:buNone/>
            </a:pPr>
            <a:r>
              <a:rPr lang="en-US" altLang="zh-CN" sz="2400" dirty="0"/>
              <a:t>	          FROM  SC</a:t>
            </a:r>
            <a:endParaRPr lang="zh-CN" altLang="en-US" sz="2400" dirty="0"/>
          </a:p>
          <a:p>
            <a:pPr>
              <a:buNone/>
            </a:pPr>
            <a:r>
              <a:rPr lang="en-US" altLang="zh-CN" sz="2400" dirty="0"/>
              <a:t>     	   WHERE Sno=:givensno AND Cno=:givencno</a:t>
            </a:r>
            <a:r>
              <a:rPr lang="zh-CN" altLang="en-US" sz="2400" dirty="0"/>
              <a:t>；</a:t>
            </a:r>
            <a:endParaRPr lang="en-US" altLang="zh-CN" sz="2400" dirty="0"/>
          </a:p>
          <a:p>
            <a:pPr>
              <a:lnSpc>
                <a:spcPct val="110000"/>
              </a:lnSpc>
              <a:buNone/>
            </a:pPr>
            <a:endParaRPr lang="zh-CN" altLang="en-US" sz="2400" dirty="0"/>
          </a:p>
          <a:p>
            <a:pPr>
              <a:lnSpc>
                <a:spcPct val="110000"/>
              </a:lnSpc>
              <a:buNone/>
            </a:pPr>
            <a:r>
              <a:rPr lang="en-US" altLang="zh-CN" sz="2400" dirty="0"/>
              <a:t>	</a:t>
            </a:r>
            <a:r>
              <a:rPr lang="zh-CN" altLang="en-US" sz="2400" dirty="0"/>
              <a:t>如果</a:t>
            </a:r>
            <a:r>
              <a:rPr lang="en-US" altLang="zh-CN" sz="2400" dirty="0"/>
              <a:t>Gradeid &lt; 0</a:t>
            </a:r>
            <a:r>
              <a:rPr lang="zh-CN" altLang="en-US" sz="2400" dirty="0"/>
              <a:t>，不论</a:t>
            </a:r>
            <a:r>
              <a:rPr lang="en-US" altLang="zh-CN" sz="2400" dirty="0"/>
              <a:t>Hgrade</a:t>
            </a:r>
            <a:r>
              <a:rPr lang="zh-CN" altLang="en-US" sz="2400" dirty="0"/>
              <a:t>为何值，均认为该学生成绩为空值。</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xfrm>
            <a:off x="314325" y="-28575"/>
            <a:ext cx="8578850" cy="1127125"/>
          </a:xfrm>
          <a:ln/>
        </p:spPr>
        <p:txBody>
          <a:bodyPr vert="horz" wrap="square" lIns="91440" tIns="45720" rIns="91440" bIns="45720" anchor="ctr"/>
          <a:p>
            <a:r>
              <a:rPr lang="zh-CN" altLang="en-US" dirty="0"/>
              <a:t>2. 非</a:t>
            </a:r>
            <a:r>
              <a:rPr lang="en-US" altLang="zh-CN" dirty="0"/>
              <a:t>CURRENT</a:t>
            </a:r>
            <a:r>
              <a:rPr lang="zh-CN" altLang="en-US" dirty="0"/>
              <a:t>形式的增删改语句</a:t>
            </a:r>
            <a:endParaRPr lang="zh-CN" altLang="en-US" dirty="0"/>
          </a:p>
        </p:txBody>
      </p:sp>
      <p:sp>
        <p:nvSpPr>
          <p:cNvPr id="36866" name="内容占位符 2"/>
          <p:cNvSpPr>
            <a:spLocks noGrp="1"/>
          </p:cNvSpPr>
          <p:nvPr>
            <p:ph idx="4294967295"/>
          </p:nvPr>
        </p:nvSpPr>
        <p:spPr>
          <a:xfrm>
            <a:off x="395288" y="1098550"/>
            <a:ext cx="8497887" cy="4660900"/>
          </a:xfrm>
          <a:ln/>
        </p:spPr>
        <p:txBody>
          <a:bodyPr vert="horz" wrap="square" lIns="91440" tIns="45720" rIns="91440" bIns="45720" anchor="t"/>
          <a:p>
            <a:r>
              <a:rPr lang="zh-CN" altLang="en-US" dirty="0"/>
              <a:t>在</a:t>
            </a:r>
            <a:r>
              <a:rPr lang="en-US" altLang="zh-CN" dirty="0"/>
              <a:t>UPDATE</a:t>
            </a:r>
            <a:r>
              <a:rPr lang="zh-CN" altLang="en-US" dirty="0"/>
              <a:t>的</a:t>
            </a:r>
            <a:r>
              <a:rPr lang="en-US" altLang="zh-CN" dirty="0"/>
              <a:t>SET</a:t>
            </a:r>
            <a:r>
              <a:rPr lang="zh-CN" altLang="en-US" dirty="0"/>
              <a:t>子句和</a:t>
            </a:r>
            <a:r>
              <a:rPr lang="en-US" altLang="zh-CN" dirty="0"/>
              <a:t>WHERE</a:t>
            </a:r>
            <a:r>
              <a:rPr lang="zh-CN" altLang="en-US" dirty="0"/>
              <a:t>子句中可以使用主变量，</a:t>
            </a:r>
            <a:r>
              <a:rPr lang="en-US" altLang="zh-CN" dirty="0"/>
              <a:t>SET</a:t>
            </a:r>
            <a:r>
              <a:rPr lang="zh-CN" altLang="en-US" dirty="0"/>
              <a:t>子句还可以使用指示变量 </a:t>
            </a:r>
            <a:endParaRPr lang="zh-CN" altLang="en-US" dirty="0"/>
          </a:p>
          <a:p>
            <a:endParaRPr lang="zh-CN" altLang="en-US" dirty="0"/>
          </a:p>
          <a:p>
            <a:r>
              <a:rPr lang="en-US" altLang="zh-CN" dirty="0"/>
              <a:t>[</a:t>
            </a:r>
            <a:r>
              <a:rPr lang="zh-CN" altLang="en-US" dirty="0"/>
              <a:t>例</a:t>
            </a:r>
            <a:r>
              <a:rPr lang="en-US" altLang="zh-CN" dirty="0"/>
              <a:t>8.4] </a:t>
            </a:r>
            <a:r>
              <a:rPr lang="zh-CN" altLang="en-US" dirty="0"/>
              <a:t>修改某个学生选修</a:t>
            </a:r>
            <a:r>
              <a:rPr lang="en-US" altLang="zh-CN" dirty="0"/>
              <a:t>1</a:t>
            </a:r>
            <a:r>
              <a:rPr lang="zh-CN" altLang="en-US" dirty="0"/>
              <a:t>号课程的成绩。</a:t>
            </a:r>
            <a:endParaRPr lang="en-US" altLang="zh-CN" dirty="0"/>
          </a:p>
          <a:p>
            <a:pPr>
              <a:buNone/>
            </a:pPr>
            <a:endParaRPr lang="zh-CN" altLang="en-US" dirty="0"/>
          </a:p>
          <a:p>
            <a:pPr>
              <a:lnSpc>
                <a:spcPct val="120000"/>
              </a:lnSpc>
              <a:buNone/>
            </a:pPr>
            <a:r>
              <a:rPr lang="zh-CN" altLang="en-US" sz="2400" dirty="0"/>
              <a:t>	</a:t>
            </a:r>
            <a:r>
              <a:rPr lang="en-US" altLang="zh-CN" sz="2400" dirty="0"/>
              <a:t>EXEC SQL UPDATE SC</a:t>
            </a:r>
            <a:endParaRPr lang="zh-CN" altLang="en-US" sz="2400" dirty="0"/>
          </a:p>
          <a:p>
            <a:pPr>
              <a:lnSpc>
                <a:spcPct val="120000"/>
              </a:lnSpc>
              <a:buNone/>
            </a:pPr>
            <a:r>
              <a:rPr lang="en-US" altLang="zh-CN" sz="2400" dirty="0"/>
              <a:t>               SET Grade=:newgrade</a:t>
            </a:r>
            <a:endParaRPr lang="en-US" altLang="zh-CN" sz="2400" dirty="0"/>
          </a:p>
          <a:p>
            <a:pPr>
              <a:lnSpc>
                <a:spcPct val="120000"/>
              </a:lnSpc>
              <a:buNone/>
            </a:pPr>
            <a:r>
              <a:rPr lang="en-US" altLang="zh-CN" sz="2000" dirty="0"/>
              <a:t>                                                	/*</a:t>
            </a:r>
            <a:r>
              <a:rPr lang="zh-CN" altLang="en-US" sz="2000" dirty="0"/>
              <a:t>修改的成绩已赋给主变量：</a:t>
            </a:r>
            <a:r>
              <a:rPr lang="en-US" altLang="zh-CN" sz="2000" dirty="0"/>
              <a:t>newgrade</a:t>
            </a:r>
            <a:r>
              <a:rPr lang="zh-CN" altLang="en-US" sz="2000" dirty="0"/>
              <a:t>*</a:t>
            </a:r>
            <a:r>
              <a:rPr lang="en-US" altLang="zh-CN" sz="2000" dirty="0"/>
              <a:t>/</a:t>
            </a:r>
            <a:endParaRPr lang="zh-CN" altLang="en-US" sz="2000" dirty="0"/>
          </a:p>
          <a:p>
            <a:pPr>
              <a:lnSpc>
                <a:spcPct val="120000"/>
              </a:lnSpc>
              <a:buNone/>
            </a:pPr>
            <a:r>
              <a:rPr lang="en-US" altLang="zh-CN" sz="2400" dirty="0"/>
              <a:t>               WHERE Sno=:givensno;</a:t>
            </a:r>
            <a:endParaRPr lang="en-US" altLang="zh-CN" sz="2400" dirty="0"/>
          </a:p>
          <a:p>
            <a:pPr>
              <a:lnSpc>
                <a:spcPct val="120000"/>
              </a:lnSpc>
              <a:buNone/>
            </a:pPr>
            <a:r>
              <a:rPr lang="en-US" altLang="zh-CN" sz="2400" dirty="0"/>
              <a:t>					</a:t>
            </a:r>
            <a:r>
              <a:rPr lang="en-US" altLang="zh-CN" sz="2000" dirty="0"/>
              <a:t>/*</a:t>
            </a:r>
            <a:r>
              <a:rPr lang="zh-CN" altLang="en-US" sz="2000" dirty="0"/>
              <a:t>学号赋给主变量：</a:t>
            </a:r>
            <a:r>
              <a:rPr lang="en-US" altLang="zh-CN" sz="2000" dirty="0"/>
              <a:t>givensno*/</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xfrm>
            <a:off x="242888" y="-31750"/>
            <a:ext cx="8939212" cy="1130300"/>
          </a:xfrm>
          <a:ln/>
        </p:spPr>
        <p:txBody>
          <a:bodyPr vert="horz" wrap="square" lIns="91440" tIns="45720" rIns="91440" bIns="45720" anchor="ctr"/>
          <a:p>
            <a:r>
              <a:rPr lang="zh-CN" altLang="en-US" dirty="0"/>
              <a:t>非</a:t>
            </a:r>
            <a:r>
              <a:rPr lang="en-US" altLang="zh-CN" dirty="0"/>
              <a:t>CURRENT</a:t>
            </a:r>
            <a:r>
              <a:rPr lang="zh-CN" altLang="en-US" dirty="0"/>
              <a:t>形式的增删改语句（续）</a:t>
            </a:r>
            <a:endParaRPr lang="zh-CN" altLang="en-US" dirty="0"/>
          </a:p>
        </p:txBody>
      </p:sp>
      <p:sp>
        <p:nvSpPr>
          <p:cNvPr id="37890" name="内容占位符 2"/>
          <p:cNvSpPr>
            <a:spLocks noGrp="1"/>
          </p:cNvSpPr>
          <p:nvPr>
            <p:ph idx="4294967295"/>
          </p:nvPr>
        </p:nvSpPr>
        <p:spPr>
          <a:xfrm>
            <a:off x="395288" y="1098550"/>
            <a:ext cx="8229600" cy="4968875"/>
          </a:xfrm>
          <a:ln/>
        </p:spPr>
        <p:txBody>
          <a:bodyPr vert="horz" wrap="square" lIns="91440" tIns="45720" rIns="91440" bIns="45720" anchor="t"/>
          <a:p>
            <a:r>
              <a:rPr lang="en-US" altLang="zh-CN" dirty="0"/>
              <a:t>[</a:t>
            </a:r>
            <a:r>
              <a:rPr lang="zh-CN" altLang="en-US" dirty="0"/>
              <a:t>例</a:t>
            </a:r>
            <a:r>
              <a:rPr lang="en-US" altLang="zh-CN" dirty="0"/>
              <a:t>8.5] </a:t>
            </a:r>
            <a:r>
              <a:rPr lang="zh-CN" altLang="en-US" dirty="0"/>
              <a:t>某个学生新选修了某门课程，将有关记录插入</a:t>
            </a:r>
            <a:r>
              <a:rPr lang="en-US" altLang="zh-CN" dirty="0"/>
              <a:t>SC</a:t>
            </a:r>
            <a:r>
              <a:rPr lang="zh-CN" altLang="en-US" dirty="0"/>
              <a:t>表中。假设插入的学号已赋给主变量</a:t>
            </a:r>
            <a:r>
              <a:rPr lang="en-US" altLang="zh-CN" dirty="0"/>
              <a:t>stdno</a:t>
            </a:r>
            <a:r>
              <a:rPr lang="zh-CN" altLang="en-US" dirty="0"/>
              <a:t>，课程号已赋给主变量</a:t>
            </a:r>
            <a:r>
              <a:rPr lang="en-US" altLang="zh-CN" dirty="0"/>
              <a:t>couno</a:t>
            </a:r>
            <a:r>
              <a:rPr lang="zh-CN" altLang="en-US" dirty="0"/>
              <a:t>。</a:t>
            </a:r>
            <a:endParaRPr lang="zh-CN" altLang="en-US" dirty="0"/>
          </a:p>
          <a:p>
            <a:pPr>
              <a:buNone/>
            </a:pPr>
            <a:r>
              <a:rPr lang="zh-CN" altLang="en-US" sz="2400" dirty="0"/>
              <a:t>	</a:t>
            </a:r>
            <a:r>
              <a:rPr lang="en-US" altLang="zh-CN" sz="2400" dirty="0"/>
              <a:t>gradeid=-1</a:t>
            </a:r>
            <a:r>
              <a:rPr lang="zh-CN" altLang="en-US" sz="2400" dirty="0"/>
              <a:t>；                            </a:t>
            </a:r>
            <a:r>
              <a:rPr lang="en-US" altLang="zh-CN" sz="1800" dirty="0"/>
              <a:t>/*gradeid</a:t>
            </a:r>
            <a:r>
              <a:rPr lang="zh-CN" altLang="en-US" sz="1800" dirty="0"/>
              <a:t>为指示变量，赋为负值*</a:t>
            </a:r>
            <a:r>
              <a:rPr lang="en-US" altLang="zh-CN" sz="1800" dirty="0"/>
              <a:t>/</a:t>
            </a:r>
            <a:endParaRPr lang="zh-CN" altLang="en-US" sz="1800" dirty="0"/>
          </a:p>
          <a:p>
            <a:pPr>
              <a:lnSpc>
                <a:spcPct val="120000"/>
              </a:lnSpc>
              <a:buNone/>
            </a:pPr>
            <a:r>
              <a:rPr lang="en-US" altLang="zh-CN" sz="2400" dirty="0"/>
              <a:t>	EXEC SQL INSERT</a:t>
            </a:r>
            <a:endParaRPr lang="zh-CN" altLang="en-US" sz="2400" dirty="0"/>
          </a:p>
          <a:p>
            <a:pPr>
              <a:lnSpc>
                <a:spcPct val="120000"/>
              </a:lnSpc>
              <a:buNone/>
            </a:pPr>
            <a:r>
              <a:rPr lang="en-US" altLang="zh-CN" sz="2400" dirty="0"/>
              <a:t>                INTO SC(Sno,Cno,Grade)</a:t>
            </a:r>
            <a:endParaRPr lang="zh-CN" altLang="en-US" sz="2400" dirty="0"/>
          </a:p>
          <a:p>
            <a:pPr>
              <a:lnSpc>
                <a:spcPct val="120000"/>
              </a:lnSpc>
              <a:buNone/>
            </a:pPr>
            <a:r>
              <a:rPr lang="en-US" altLang="zh-CN" sz="2400" dirty="0"/>
              <a:t>                VALUES(:stdno,:couno,:gr :gradeid)</a:t>
            </a:r>
            <a:r>
              <a:rPr lang="zh-CN" altLang="en-US" sz="2400" dirty="0"/>
              <a:t>；</a:t>
            </a:r>
            <a:endParaRPr lang="en-US" altLang="zh-CN" sz="2400" dirty="0"/>
          </a:p>
          <a:p>
            <a:pPr>
              <a:lnSpc>
                <a:spcPct val="120000"/>
              </a:lnSpc>
              <a:buNone/>
            </a:pPr>
            <a:r>
              <a:rPr lang="zh-CN" altLang="en-US" sz="1800" dirty="0"/>
              <a:t>                                                                     </a:t>
            </a:r>
            <a:r>
              <a:rPr lang="en-US" altLang="zh-CN" sz="1800" dirty="0"/>
              <a:t>/*:stdno</a:t>
            </a:r>
            <a:r>
              <a:rPr lang="zh-CN" altLang="en-US" sz="1800" dirty="0"/>
              <a:t>，</a:t>
            </a:r>
            <a:r>
              <a:rPr lang="en-US" altLang="zh-CN" sz="1800" dirty="0"/>
              <a:t>:couno</a:t>
            </a:r>
            <a:r>
              <a:rPr lang="zh-CN" altLang="en-US" sz="1800" dirty="0"/>
              <a:t>，</a:t>
            </a:r>
            <a:r>
              <a:rPr lang="en-US" altLang="zh-CN" sz="1800" dirty="0"/>
              <a:t>:gr</a:t>
            </a:r>
            <a:r>
              <a:rPr lang="zh-CN" altLang="en-US" sz="1800" dirty="0"/>
              <a:t>为主变量*</a:t>
            </a:r>
            <a:r>
              <a:rPr lang="en-US" altLang="zh-CN" sz="1800" dirty="0"/>
              <a:t>/</a:t>
            </a:r>
            <a:endParaRPr lang="zh-CN" altLang="en-US" sz="1800" dirty="0"/>
          </a:p>
          <a:p>
            <a:pPr>
              <a:lnSpc>
                <a:spcPct val="120000"/>
              </a:lnSpc>
              <a:buNone/>
            </a:pPr>
            <a:r>
              <a:rPr lang="zh-CN" altLang="en-US" sz="2000" dirty="0"/>
              <a:t>  </a:t>
            </a:r>
            <a:r>
              <a:rPr lang="en-US" altLang="zh-CN" sz="2400" dirty="0"/>
              <a:t>	</a:t>
            </a:r>
            <a:r>
              <a:rPr lang="zh-CN" altLang="en-US" sz="2400" dirty="0"/>
              <a:t>由于该学生刚选修课程，成绩应为空，所以要把指示变量赋为负值</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ln/>
        </p:spPr>
        <p:txBody>
          <a:bodyPr vert="horz" wrap="square" lIns="91440" tIns="45720" rIns="91440" bIns="45720" anchor="ctr"/>
          <a:p>
            <a:r>
              <a:rPr lang="en-US" altLang="zh-CN" dirty="0"/>
              <a:t>8.1 </a:t>
            </a:r>
            <a:r>
              <a:rPr lang="zh-CN" altLang="en-US" dirty="0"/>
              <a:t>嵌入式</a:t>
            </a:r>
            <a:r>
              <a:rPr lang="en-US" altLang="zh-CN" dirty="0"/>
              <a:t>SQL</a:t>
            </a:r>
            <a:endParaRPr lang="zh-CN" altLang="en-US" dirty="0"/>
          </a:p>
        </p:txBody>
      </p:sp>
      <p:sp>
        <p:nvSpPr>
          <p:cNvPr id="38914" name="内容占位符 2"/>
          <p:cNvSpPr>
            <a:spLocks noGrp="1"/>
          </p:cNvSpPr>
          <p:nvPr>
            <p:ph idx="4294967295"/>
          </p:nvPr>
        </p:nvSpPr>
        <p:spPr>
          <a:xfrm>
            <a:off x="720725" y="971550"/>
            <a:ext cx="8229600" cy="4787900"/>
          </a:xfrm>
          <a:ln/>
        </p:spPr>
        <p:txBody>
          <a:bodyPr vert="horz" wrap="square" lIns="91440" tIns="45720" rIns="91440" bIns="45720" anchor="t"/>
          <a:p>
            <a:pPr marL="0" indent="0">
              <a:lnSpc>
                <a:spcPct val="150000"/>
              </a:lnSpc>
              <a:buNone/>
            </a:pPr>
            <a:r>
              <a:rPr lang="en-US" altLang="zh-CN" dirty="0"/>
              <a:t>8.1.1 </a:t>
            </a:r>
            <a:r>
              <a:rPr lang="zh-CN" altLang="en-US" dirty="0"/>
              <a:t>嵌入式</a:t>
            </a:r>
            <a:r>
              <a:rPr lang="en-US" altLang="zh-CN" dirty="0"/>
              <a:t>SQL</a:t>
            </a:r>
            <a:r>
              <a:rPr lang="zh-CN" altLang="en-US" dirty="0"/>
              <a:t>的处理过程</a:t>
            </a:r>
            <a:endParaRPr lang="zh-CN" altLang="en-US" dirty="0"/>
          </a:p>
          <a:p>
            <a:pPr marL="0" indent="0">
              <a:lnSpc>
                <a:spcPct val="150000"/>
              </a:lnSpc>
              <a:buNone/>
            </a:pPr>
            <a:r>
              <a:rPr lang="en-US" altLang="zh-CN" dirty="0"/>
              <a:t>8.1.2 </a:t>
            </a:r>
            <a:r>
              <a:rPr lang="zh-CN" altLang="en-US" dirty="0"/>
              <a:t>嵌入式</a:t>
            </a:r>
            <a:r>
              <a:rPr lang="en-US" altLang="zh-CN" dirty="0"/>
              <a:t>SQL</a:t>
            </a:r>
            <a:r>
              <a:rPr lang="zh-CN" altLang="en-US" dirty="0"/>
              <a:t>语句与主语言之间的通信</a:t>
            </a:r>
            <a:endParaRPr lang="zh-CN" altLang="en-US" dirty="0"/>
          </a:p>
          <a:p>
            <a:pPr marL="0" indent="0">
              <a:lnSpc>
                <a:spcPct val="150000"/>
              </a:lnSpc>
              <a:buNone/>
            </a:pPr>
            <a:r>
              <a:rPr lang="en-US" altLang="zh-CN" dirty="0"/>
              <a:t>8.1.3 </a:t>
            </a:r>
            <a:r>
              <a:rPr lang="zh-CN" altLang="en-US" dirty="0"/>
              <a:t>不用游标的</a:t>
            </a:r>
            <a:r>
              <a:rPr lang="en-US" altLang="zh-CN" dirty="0"/>
              <a:t>SQL</a:t>
            </a:r>
            <a:r>
              <a:rPr lang="zh-CN" altLang="en-US" dirty="0"/>
              <a:t>语句</a:t>
            </a:r>
            <a:endParaRPr lang="zh-CN" altLang="en-US" dirty="0"/>
          </a:p>
          <a:p>
            <a:pPr marL="0" indent="0">
              <a:lnSpc>
                <a:spcPct val="150000"/>
              </a:lnSpc>
              <a:buNone/>
            </a:pPr>
            <a:r>
              <a:rPr lang="en-US" altLang="zh-CN" dirty="0">
                <a:solidFill>
                  <a:srgbClr val="00B050"/>
                </a:solidFill>
              </a:rPr>
              <a:t>8.1.4 </a:t>
            </a:r>
            <a:r>
              <a:rPr lang="zh-CN" altLang="en-US" dirty="0">
                <a:solidFill>
                  <a:srgbClr val="00B050"/>
                </a:solidFill>
              </a:rPr>
              <a:t>使用游标的</a:t>
            </a:r>
            <a:r>
              <a:rPr lang="en-US" altLang="zh-CN" dirty="0">
                <a:solidFill>
                  <a:srgbClr val="00B050"/>
                </a:solidFill>
              </a:rPr>
              <a:t>SQL</a:t>
            </a:r>
            <a:r>
              <a:rPr lang="zh-CN" altLang="en-US" dirty="0">
                <a:solidFill>
                  <a:srgbClr val="00B050"/>
                </a:solidFill>
              </a:rPr>
              <a:t>语句</a:t>
            </a:r>
            <a:endParaRPr lang="zh-CN" altLang="en-US" dirty="0">
              <a:solidFill>
                <a:srgbClr val="00B050"/>
              </a:solidFill>
            </a:endParaRPr>
          </a:p>
          <a:p>
            <a:pPr marL="0" indent="0">
              <a:lnSpc>
                <a:spcPct val="150000"/>
              </a:lnSpc>
              <a:buNone/>
            </a:pPr>
            <a:r>
              <a:rPr lang="en-US" altLang="zh-CN" dirty="0"/>
              <a:t>8.1.5 </a:t>
            </a:r>
            <a:r>
              <a:rPr lang="zh-CN" altLang="en-US" dirty="0"/>
              <a:t>动态</a:t>
            </a:r>
            <a:r>
              <a:rPr lang="en-US" altLang="zh-CN" dirty="0"/>
              <a:t>SQL</a:t>
            </a:r>
            <a:endParaRPr lang="en-US" altLang="zh-CN" dirty="0"/>
          </a:p>
          <a:p>
            <a:pPr marL="0" indent="0"/>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ln/>
        </p:spPr>
        <p:txBody>
          <a:bodyPr vert="horz" wrap="square" lIns="91440" tIns="45720" rIns="91440" bIns="45720" anchor="ctr"/>
          <a:p>
            <a:r>
              <a:rPr lang="en-US" altLang="zh-CN" dirty="0"/>
              <a:t>8.1.4 </a:t>
            </a:r>
            <a:r>
              <a:rPr lang="zh-CN" altLang="en-US" dirty="0"/>
              <a:t>使用游标的</a:t>
            </a:r>
            <a:r>
              <a:rPr lang="en-US" altLang="zh-CN" dirty="0"/>
              <a:t>SQL</a:t>
            </a:r>
            <a:r>
              <a:rPr lang="zh-CN" altLang="en-US" dirty="0"/>
              <a:t>语句</a:t>
            </a:r>
            <a:endParaRPr lang="zh-CN" altLang="en-US" dirty="0"/>
          </a:p>
        </p:txBody>
      </p:sp>
      <p:sp>
        <p:nvSpPr>
          <p:cNvPr id="39938"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50000"/>
              </a:lnSpc>
            </a:pPr>
            <a:r>
              <a:rPr lang="zh-CN" altLang="en-US" dirty="0"/>
              <a:t>必须使用游标的</a:t>
            </a:r>
            <a:r>
              <a:rPr lang="en-US" altLang="zh-CN" dirty="0"/>
              <a:t>SQL</a:t>
            </a:r>
            <a:r>
              <a:rPr lang="zh-CN" altLang="en-US" dirty="0"/>
              <a:t>语句</a:t>
            </a:r>
            <a:endParaRPr lang="zh-CN" altLang="en-US" dirty="0"/>
          </a:p>
          <a:p>
            <a:pPr lvl="1">
              <a:lnSpc>
                <a:spcPct val="150000"/>
              </a:lnSpc>
            </a:pPr>
            <a:r>
              <a:rPr lang="zh-CN" altLang="en-US" dirty="0"/>
              <a:t>查询结果为多条记录的</a:t>
            </a:r>
            <a:r>
              <a:rPr lang="en-US" altLang="zh-CN" dirty="0"/>
              <a:t>SELECT</a:t>
            </a:r>
            <a:r>
              <a:rPr lang="zh-CN" altLang="en-US" dirty="0"/>
              <a:t>语句</a:t>
            </a:r>
            <a:endParaRPr lang="zh-CN" altLang="en-US" dirty="0"/>
          </a:p>
          <a:p>
            <a:pPr lvl="1">
              <a:lnSpc>
                <a:spcPct val="150000"/>
              </a:lnSpc>
            </a:pPr>
            <a:r>
              <a:rPr lang="en-US" altLang="zh-CN" dirty="0"/>
              <a:t>CURRENT</a:t>
            </a:r>
            <a:r>
              <a:rPr lang="zh-CN" altLang="en-US" dirty="0"/>
              <a:t>形式的</a:t>
            </a:r>
            <a:r>
              <a:rPr lang="en-US" altLang="zh-CN" dirty="0"/>
              <a:t>UPDATE</a:t>
            </a:r>
            <a:r>
              <a:rPr lang="zh-CN" altLang="en-US" dirty="0"/>
              <a:t>语句</a:t>
            </a:r>
            <a:endParaRPr lang="zh-CN" altLang="en-US" dirty="0"/>
          </a:p>
          <a:p>
            <a:pPr lvl="1">
              <a:lnSpc>
                <a:spcPct val="150000"/>
              </a:lnSpc>
            </a:pPr>
            <a:r>
              <a:rPr lang="en-US" altLang="zh-CN" dirty="0"/>
              <a:t>CURRENT</a:t>
            </a:r>
            <a:r>
              <a:rPr lang="zh-CN" altLang="en-US" dirty="0"/>
              <a:t>形式的</a:t>
            </a:r>
            <a:r>
              <a:rPr lang="en-US" altLang="zh-CN" dirty="0"/>
              <a:t>DELETE</a:t>
            </a:r>
            <a:r>
              <a:rPr lang="zh-CN" altLang="en-US" dirty="0"/>
              <a:t>语句</a:t>
            </a:r>
            <a:endParaRPr lang="zh-CN" altLang="en-US" dirty="0"/>
          </a:p>
          <a:p>
            <a:pPr>
              <a:lnSpc>
                <a:spcPct val="150000"/>
              </a:lnSpc>
            </a:pPr>
            <a:endParaRPr lang="zh-CN" altLang="en-US" dirty="0"/>
          </a:p>
          <a:p>
            <a:pPr>
              <a:buNone/>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ln/>
        </p:spPr>
        <p:txBody>
          <a:bodyPr vert="horz" wrap="square" lIns="91440" tIns="45720" rIns="91440" bIns="45720" anchor="ctr"/>
          <a:p>
            <a:r>
              <a:rPr lang="zh-CN" altLang="en-US" dirty="0"/>
              <a:t>使用游标的</a:t>
            </a:r>
            <a:r>
              <a:rPr lang="en-US" altLang="zh-CN" dirty="0"/>
              <a:t>SQL</a:t>
            </a:r>
            <a:r>
              <a:rPr lang="zh-CN" altLang="en-US" dirty="0"/>
              <a:t>语句（续）</a:t>
            </a:r>
            <a:endParaRPr lang="zh-CN" altLang="en-US" dirty="0"/>
          </a:p>
        </p:txBody>
      </p:sp>
      <p:sp>
        <p:nvSpPr>
          <p:cNvPr id="40962" name="内容占位符 2"/>
          <p:cNvSpPr>
            <a:spLocks noGrp="1"/>
          </p:cNvSpPr>
          <p:nvPr>
            <p:ph idx="4294967295"/>
          </p:nvPr>
        </p:nvSpPr>
        <p:spPr>
          <a:xfrm>
            <a:off x="395288" y="1098550"/>
            <a:ext cx="8229600" cy="4660900"/>
          </a:xfrm>
          <a:ln/>
        </p:spPr>
        <p:txBody>
          <a:bodyPr vert="horz" wrap="square" lIns="91440" tIns="45720" rIns="91440" bIns="45720" anchor="t"/>
          <a:p>
            <a:pPr marL="0" indent="0">
              <a:lnSpc>
                <a:spcPct val="150000"/>
              </a:lnSpc>
              <a:buNone/>
            </a:pPr>
            <a:r>
              <a:rPr lang="en-US" altLang="zh-CN" dirty="0"/>
              <a:t>1. </a:t>
            </a:r>
            <a:r>
              <a:rPr lang="zh-CN" altLang="en-US" dirty="0"/>
              <a:t>查询结果为多条记录的</a:t>
            </a:r>
            <a:r>
              <a:rPr lang="en-US" altLang="zh-CN" dirty="0"/>
              <a:t>SELECT</a:t>
            </a:r>
            <a:r>
              <a:rPr lang="zh-CN" altLang="en-US" dirty="0"/>
              <a:t>语句</a:t>
            </a:r>
            <a:endParaRPr lang="zh-CN" altLang="en-US" dirty="0"/>
          </a:p>
          <a:p>
            <a:pPr marL="0" indent="0">
              <a:lnSpc>
                <a:spcPct val="150000"/>
              </a:lnSpc>
              <a:buNone/>
            </a:pPr>
            <a:r>
              <a:rPr lang="en-US" altLang="zh-CN" dirty="0"/>
              <a:t>2. CURRENT</a:t>
            </a:r>
            <a:r>
              <a:rPr lang="zh-CN" altLang="en-US" dirty="0"/>
              <a:t>形式的</a:t>
            </a:r>
            <a:r>
              <a:rPr lang="en-US" altLang="zh-CN" dirty="0"/>
              <a:t>UPDATE</a:t>
            </a:r>
            <a:r>
              <a:rPr lang="zh-CN" altLang="en-US" dirty="0"/>
              <a:t>和</a:t>
            </a:r>
            <a:r>
              <a:rPr lang="en-US" altLang="zh-CN" dirty="0"/>
              <a:t>DELETE</a:t>
            </a:r>
            <a:r>
              <a:rPr lang="zh-CN" altLang="en-US" dirty="0"/>
              <a:t>语句</a:t>
            </a:r>
            <a:endParaRPr lang="zh-CN" altLang="en-US" dirty="0"/>
          </a:p>
          <a:p>
            <a:pPr marL="0" indent="0">
              <a:lnSpc>
                <a:spcPct val="150000"/>
              </a:lnSpc>
              <a:buNone/>
            </a:pPr>
            <a:endParaRPr lang="zh-CN" altLang="en-US" dirty="0"/>
          </a:p>
          <a:p>
            <a:pPr marL="0" indent="0">
              <a:buNone/>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a:xfrm>
            <a:off x="-246062" y="-30162"/>
            <a:ext cx="9642475" cy="1130300"/>
          </a:xfrm>
          <a:ln/>
        </p:spPr>
        <p:txBody>
          <a:bodyPr vert="horz" wrap="square" lIns="91440" tIns="45720" rIns="91440" bIns="45720" anchor="ctr"/>
          <a:p>
            <a:r>
              <a:rPr lang="zh-CN" altLang="en-US" dirty="0"/>
              <a:t>1. 查询结果为多条记录的</a:t>
            </a:r>
            <a:r>
              <a:rPr lang="en-US" altLang="zh-CN" dirty="0"/>
              <a:t>SELECT</a:t>
            </a:r>
            <a:r>
              <a:rPr lang="zh-CN" altLang="en-US" dirty="0"/>
              <a:t>语句</a:t>
            </a:r>
            <a:endParaRPr lang="zh-CN" altLang="en-US" dirty="0"/>
          </a:p>
        </p:txBody>
      </p:sp>
      <p:sp>
        <p:nvSpPr>
          <p:cNvPr id="41986" name="内容占位符 2"/>
          <p:cNvSpPr>
            <a:spLocks noGrp="1"/>
          </p:cNvSpPr>
          <p:nvPr>
            <p:ph idx="4294967295"/>
          </p:nvPr>
        </p:nvSpPr>
        <p:spPr>
          <a:xfrm>
            <a:off x="395288" y="1100138"/>
            <a:ext cx="8229600" cy="4659312"/>
          </a:xfrm>
          <a:ln/>
        </p:spPr>
        <p:txBody>
          <a:bodyPr vert="horz" wrap="square" lIns="91440" tIns="45720" rIns="91440" bIns="45720" anchor="t"/>
          <a:p>
            <a:pPr>
              <a:lnSpc>
                <a:spcPct val="150000"/>
              </a:lnSpc>
            </a:pPr>
            <a:r>
              <a:rPr lang="zh-CN" altLang="en-US" dirty="0"/>
              <a:t>使用游标的步骤</a:t>
            </a:r>
            <a:endParaRPr lang="zh-CN" altLang="en-US" dirty="0"/>
          </a:p>
          <a:p>
            <a:pPr lvl="1">
              <a:lnSpc>
                <a:spcPct val="150000"/>
              </a:lnSpc>
              <a:buNone/>
            </a:pPr>
            <a:r>
              <a:rPr lang="zh-CN" altLang="en-US" dirty="0"/>
              <a:t>（</a:t>
            </a:r>
            <a:r>
              <a:rPr lang="en-US" altLang="zh-CN" dirty="0"/>
              <a:t>1</a:t>
            </a:r>
            <a:r>
              <a:rPr lang="zh-CN" altLang="en-US" dirty="0"/>
              <a:t>）说明游标</a:t>
            </a:r>
            <a:endParaRPr lang="zh-CN" altLang="en-US" dirty="0"/>
          </a:p>
          <a:p>
            <a:pPr lvl="1">
              <a:lnSpc>
                <a:spcPct val="150000"/>
              </a:lnSpc>
              <a:buNone/>
            </a:pPr>
            <a:r>
              <a:rPr lang="zh-CN" altLang="en-US" dirty="0"/>
              <a:t>（</a:t>
            </a:r>
            <a:r>
              <a:rPr lang="en-US" altLang="zh-CN" dirty="0"/>
              <a:t>2</a:t>
            </a:r>
            <a:r>
              <a:rPr lang="zh-CN" altLang="en-US" dirty="0"/>
              <a:t>）打开游标</a:t>
            </a:r>
            <a:endParaRPr lang="zh-CN" altLang="en-US" dirty="0"/>
          </a:p>
          <a:p>
            <a:pPr lvl="1">
              <a:lnSpc>
                <a:spcPct val="150000"/>
              </a:lnSpc>
              <a:buNone/>
            </a:pPr>
            <a:r>
              <a:rPr lang="zh-CN" altLang="en-US" dirty="0"/>
              <a:t>（</a:t>
            </a:r>
            <a:r>
              <a:rPr lang="en-US" altLang="zh-CN" dirty="0"/>
              <a:t>3</a:t>
            </a:r>
            <a:r>
              <a:rPr lang="zh-CN" altLang="en-US" dirty="0"/>
              <a:t>）推进游标指针并取当前记录 </a:t>
            </a:r>
            <a:endParaRPr lang="zh-CN" altLang="en-US" dirty="0"/>
          </a:p>
          <a:p>
            <a:pPr lvl="1">
              <a:lnSpc>
                <a:spcPct val="150000"/>
              </a:lnSpc>
              <a:buNone/>
            </a:pPr>
            <a:r>
              <a:rPr lang="zh-CN" altLang="en-US" dirty="0"/>
              <a:t>（</a:t>
            </a:r>
            <a:r>
              <a:rPr lang="en-US" altLang="zh-CN" dirty="0"/>
              <a:t>4</a:t>
            </a:r>
            <a:r>
              <a:rPr lang="zh-CN" altLang="en-US" dirty="0"/>
              <a:t>）关闭游标</a:t>
            </a:r>
            <a:endParaRPr lang="zh-CN" altLang="en-US" dirty="0"/>
          </a:p>
          <a:p>
            <a:pPr>
              <a:lnSpc>
                <a:spcPct val="150000"/>
              </a:lnSpc>
            </a:pPr>
            <a:endParaRPr lang="zh-CN" altLang="en-US" dirty="0"/>
          </a:p>
          <a:p>
            <a:pPr>
              <a:lnSpc>
                <a:spcPct val="150000"/>
              </a:lnSpc>
            </a:pPr>
            <a:endParaRPr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ln/>
        </p:spPr>
        <p:txBody>
          <a:bodyPr vert="horz" wrap="square" lIns="91440" tIns="45720" rIns="91440" bIns="45720" anchor="ctr"/>
          <a:p>
            <a:r>
              <a:rPr lang="en-US" altLang="zh-CN" dirty="0"/>
              <a:t>8.1 </a:t>
            </a:r>
            <a:r>
              <a:rPr lang="zh-CN" altLang="en-US" dirty="0"/>
              <a:t>嵌入式</a:t>
            </a:r>
            <a:r>
              <a:rPr lang="en-US" altLang="zh-CN" dirty="0"/>
              <a:t>SQL</a:t>
            </a:r>
            <a:endParaRPr lang="zh-CN" altLang="en-US" dirty="0"/>
          </a:p>
        </p:txBody>
      </p:sp>
      <p:sp>
        <p:nvSpPr>
          <p:cNvPr id="6146" name="内容占位符 2"/>
          <p:cNvSpPr>
            <a:spLocks noGrp="1"/>
          </p:cNvSpPr>
          <p:nvPr>
            <p:ph idx="4294967295"/>
          </p:nvPr>
        </p:nvSpPr>
        <p:spPr>
          <a:xfrm>
            <a:off x="720725" y="1098550"/>
            <a:ext cx="8075613" cy="4727575"/>
          </a:xfrm>
          <a:ln/>
        </p:spPr>
        <p:txBody>
          <a:bodyPr vert="horz" wrap="square" lIns="91440" tIns="45720" rIns="91440" bIns="45720" anchor="t"/>
          <a:p>
            <a:pPr marL="0" indent="0">
              <a:lnSpc>
                <a:spcPct val="150000"/>
              </a:lnSpc>
              <a:buNone/>
            </a:pPr>
            <a:r>
              <a:rPr lang="en-US" altLang="zh-CN" dirty="0">
                <a:solidFill>
                  <a:srgbClr val="00B050"/>
                </a:solidFill>
              </a:rPr>
              <a:t>8.1.1 </a:t>
            </a:r>
            <a:r>
              <a:rPr lang="zh-CN" altLang="en-US" dirty="0">
                <a:solidFill>
                  <a:srgbClr val="00B050"/>
                </a:solidFill>
              </a:rPr>
              <a:t>嵌入式</a:t>
            </a:r>
            <a:r>
              <a:rPr lang="en-US" altLang="zh-CN" dirty="0">
                <a:solidFill>
                  <a:srgbClr val="00B050"/>
                </a:solidFill>
              </a:rPr>
              <a:t>SQL</a:t>
            </a:r>
            <a:r>
              <a:rPr lang="zh-CN" altLang="en-US" dirty="0">
                <a:solidFill>
                  <a:srgbClr val="00B050"/>
                </a:solidFill>
              </a:rPr>
              <a:t>的处理过程</a:t>
            </a:r>
            <a:endParaRPr lang="zh-CN" altLang="en-US" dirty="0">
              <a:solidFill>
                <a:srgbClr val="00B050"/>
              </a:solidFill>
            </a:endParaRPr>
          </a:p>
          <a:p>
            <a:pPr marL="0" indent="0">
              <a:lnSpc>
                <a:spcPct val="150000"/>
              </a:lnSpc>
              <a:buNone/>
            </a:pPr>
            <a:r>
              <a:rPr lang="en-US" altLang="zh-CN" dirty="0"/>
              <a:t>8.1.2 </a:t>
            </a:r>
            <a:r>
              <a:rPr lang="zh-CN" altLang="en-US" dirty="0"/>
              <a:t>嵌入式</a:t>
            </a:r>
            <a:r>
              <a:rPr lang="en-US" altLang="zh-CN" dirty="0"/>
              <a:t>SQL</a:t>
            </a:r>
            <a:r>
              <a:rPr lang="zh-CN" altLang="en-US" dirty="0"/>
              <a:t>语句与主语言之间的通信</a:t>
            </a:r>
            <a:endParaRPr lang="zh-CN" altLang="en-US" dirty="0"/>
          </a:p>
          <a:p>
            <a:pPr marL="0" indent="0">
              <a:lnSpc>
                <a:spcPct val="150000"/>
              </a:lnSpc>
              <a:buNone/>
            </a:pPr>
            <a:r>
              <a:rPr lang="en-US" altLang="zh-CN" dirty="0"/>
              <a:t>8.1.3 </a:t>
            </a:r>
            <a:r>
              <a:rPr lang="zh-CN" altLang="en-US" dirty="0"/>
              <a:t>不用游标的</a:t>
            </a:r>
            <a:r>
              <a:rPr lang="en-US" altLang="zh-CN" dirty="0"/>
              <a:t>SQL</a:t>
            </a:r>
            <a:r>
              <a:rPr lang="zh-CN" altLang="en-US" dirty="0"/>
              <a:t>语句</a:t>
            </a:r>
            <a:endParaRPr lang="zh-CN" altLang="en-US" dirty="0"/>
          </a:p>
          <a:p>
            <a:pPr marL="0" indent="0">
              <a:lnSpc>
                <a:spcPct val="150000"/>
              </a:lnSpc>
              <a:buNone/>
            </a:pPr>
            <a:r>
              <a:rPr lang="en-US" altLang="zh-CN" dirty="0"/>
              <a:t>8.1.4 </a:t>
            </a:r>
            <a:r>
              <a:rPr lang="zh-CN" altLang="en-US" dirty="0"/>
              <a:t>使用游标的</a:t>
            </a:r>
            <a:r>
              <a:rPr lang="en-US" altLang="zh-CN" dirty="0"/>
              <a:t>SQL</a:t>
            </a:r>
            <a:r>
              <a:rPr lang="zh-CN" altLang="en-US" dirty="0"/>
              <a:t>语句</a:t>
            </a:r>
            <a:endParaRPr lang="zh-CN" altLang="en-US" dirty="0"/>
          </a:p>
          <a:p>
            <a:pPr marL="0" indent="0">
              <a:lnSpc>
                <a:spcPct val="150000"/>
              </a:lnSpc>
              <a:buNone/>
            </a:pPr>
            <a:r>
              <a:rPr lang="en-US" altLang="zh-CN" dirty="0"/>
              <a:t>8.1.5 </a:t>
            </a:r>
            <a:r>
              <a:rPr lang="zh-CN" altLang="en-US" dirty="0"/>
              <a:t>动态</a:t>
            </a:r>
            <a:r>
              <a:rPr lang="en-US" altLang="zh-CN" dirty="0"/>
              <a:t>SQL</a:t>
            </a:r>
            <a:endParaRPr lang="en-US" altLang="zh-CN" dirty="0"/>
          </a:p>
          <a:p>
            <a:pPr marL="0" indent="0"/>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ln/>
        </p:spPr>
        <p:txBody>
          <a:bodyPr vert="horz" wrap="square" lIns="91440" tIns="45720" rIns="91440" bIns="45720" anchor="ctr"/>
          <a:p>
            <a:r>
              <a:rPr lang="zh-CN" altLang="en-US" dirty="0"/>
              <a:t>（</a:t>
            </a:r>
            <a:r>
              <a:rPr lang="en-US" altLang="zh-CN" dirty="0"/>
              <a:t>1</a:t>
            </a:r>
            <a:r>
              <a:rPr lang="zh-CN" altLang="en-US" dirty="0"/>
              <a:t>）说明游标</a:t>
            </a:r>
            <a:endParaRPr lang="zh-CN" altLang="en-US" dirty="0"/>
          </a:p>
        </p:txBody>
      </p:sp>
      <p:sp>
        <p:nvSpPr>
          <p:cNvPr id="43010" name="内容占位符 2"/>
          <p:cNvSpPr>
            <a:spLocks noGrp="1"/>
          </p:cNvSpPr>
          <p:nvPr>
            <p:ph idx="4294967295"/>
          </p:nvPr>
        </p:nvSpPr>
        <p:spPr>
          <a:xfrm>
            <a:off x="395288" y="1098550"/>
            <a:ext cx="8229600" cy="4660900"/>
          </a:xfrm>
          <a:ln/>
        </p:spPr>
        <p:txBody>
          <a:bodyPr vert="horz" wrap="square" lIns="91440" tIns="45720" rIns="91440" bIns="45720" anchor="t"/>
          <a:p>
            <a:r>
              <a:rPr lang="zh-CN" altLang="en-US" dirty="0"/>
              <a:t>使用</a:t>
            </a:r>
            <a:r>
              <a:rPr lang="en-US" altLang="zh-CN" dirty="0"/>
              <a:t>DECLARE</a:t>
            </a:r>
            <a:r>
              <a:rPr lang="zh-CN" altLang="en-US" dirty="0"/>
              <a:t>语句</a:t>
            </a:r>
            <a:endParaRPr lang="zh-CN" altLang="en-US" dirty="0"/>
          </a:p>
          <a:p>
            <a:r>
              <a:rPr lang="zh-CN" altLang="en-US" dirty="0"/>
              <a:t>语句格式</a:t>
            </a:r>
            <a:endParaRPr lang="zh-CN" altLang="en-US" dirty="0"/>
          </a:p>
          <a:p>
            <a:pPr marL="457200" lvl="1" indent="0">
              <a:lnSpc>
                <a:spcPct val="120000"/>
              </a:lnSpc>
              <a:buNone/>
            </a:pPr>
            <a:r>
              <a:rPr lang="zh-CN" altLang="en-US" dirty="0"/>
              <a:t>	</a:t>
            </a:r>
            <a:r>
              <a:rPr lang="en-US" altLang="zh-CN" dirty="0"/>
              <a:t>EXEC SQL DECLARE &lt;</a:t>
            </a:r>
            <a:r>
              <a:rPr lang="zh-CN" altLang="en-US" dirty="0"/>
              <a:t>游标名</a:t>
            </a:r>
            <a:r>
              <a:rPr lang="en-US" altLang="zh-CN" dirty="0"/>
              <a:t>&gt; CURSOR</a:t>
            </a:r>
            <a:endParaRPr lang="zh-CN" altLang="en-US" dirty="0"/>
          </a:p>
          <a:p>
            <a:pPr marL="457200" lvl="1" indent="0">
              <a:lnSpc>
                <a:spcPct val="120000"/>
              </a:lnSpc>
              <a:buNone/>
            </a:pPr>
            <a:r>
              <a:rPr lang="en-US" altLang="zh-CN" dirty="0"/>
              <a:t>                         FOR &lt;SELECT</a:t>
            </a:r>
            <a:r>
              <a:rPr lang="zh-CN" altLang="en-US" dirty="0"/>
              <a:t>语句</a:t>
            </a:r>
            <a:r>
              <a:rPr lang="en-US" altLang="zh-CN" dirty="0"/>
              <a:t>&gt;;</a:t>
            </a:r>
            <a:endParaRPr lang="zh-CN" altLang="en-US" dirty="0"/>
          </a:p>
          <a:p>
            <a:r>
              <a:rPr lang="zh-CN" altLang="en-US" dirty="0"/>
              <a:t>功能</a:t>
            </a:r>
            <a:endParaRPr lang="zh-CN" altLang="en-US" dirty="0"/>
          </a:p>
          <a:p>
            <a:pPr marL="457200" lvl="1" indent="0">
              <a:lnSpc>
                <a:spcPct val="120000"/>
              </a:lnSpc>
            </a:pPr>
            <a:r>
              <a:rPr lang="zh-CN" altLang="en-US" dirty="0"/>
              <a:t>是一条说明性语句，这时关系数据库管理系统并不执行</a:t>
            </a:r>
            <a:r>
              <a:rPr lang="en-US" altLang="zh-CN" dirty="0"/>
              <a:t>SELECT</a:t>
            </a:r>
            <a:r>
              <a:rPr lang="zh-CN" altLang="en-US" dirty="0"/>
              <a:t>语句</a:t>
            </a:r>
            <a:endParaRPr lang="zh-CN" altLang="en-US" dirty="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ln/>
        </p:spPr>
        <p:txBody>
          <a:bodyPr vert="horz" wrap="square" lIns="91440" tIns="45720" rIns="91440" bIns="45720" anchor="ctr"/>
          <a:p>
            <a:r>
              <a:rPr lang="zh-CN" altLang="en-US" dirty="0"/>
              <a:t>（</a:t>
            </a:r>
            <a:r>
              <a:rPr lang="en-US" altLang="zh-CN" dirty="0"/>
              <a:t>2</a:t>
            </a:r>
            <a:r>
              <a:rPr lang="zh-CN" altLang="en-US" dirty="0"/>
              <a:t>）打开游标</a:t>
            </a:r>
            <a:endParaRPr lang="zh-CN" altLang="en-US" dirty="0"/>
          </a:p>
        </p:txBody>
      </p:sp>
      <p:sp>
        <p:nvSpPr>
          <p:cNvPr id="44034"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使用</a:t>
            </a:r>
            <a:r>
              <a:rPr lang="en-US" altLang="zh-CN" dirty="0"/>
              <a:t>OPEN</a:t>
            </a:r>
            <a:r>
              <a:rPr lang="zh-CN" altLang="en-US" dirty="0"/>
              <a:t>语句</a:t>
            </a:r>
            <a:endParaRPr lang="zh-CN" altLang="en-US" dirty="0"/>
          </a:p>
          <a:p>
            <a:pPr>
              <a:lnSpc>
                <a:spcPct val="120000"/>
              </a:lnSpc>
            </a:pPr>
            <a:r>
              <a:rPr lang="zh-CN" altLang="en-US" dirty="0"/>
              <a:t>语句格式</a:t>
            </a:r>
            <a:endParaRPr lang="zh-CN" altLang="en-US" dirty="0"/>
          </a:p>
          <a:p>
            <a:pPr marL="457200" lvl="1" indent="0">
              <a:lnSpc>
                <a:spcPct val="120000"/>
              </a:lnSpc>
              <a:buNone/>
            </a:pPr>
            <a:r>
              <a:rPr lang="zh-CN" altLang="en-US" dirty="0"/>
              <a:t>          </a:t>
            </a:r>
            <a:r>
              <a:rPr lang="en-US" altLang="zh-CN" dirty="0"/>
              <a:t>EXEC SQL OPEN &lt;</a:t>
            </a:r>
            <a:r>
              <a:rPr lang="zh-CN" altLang="en-US" dirty="0"/>
              <a:t>游标名</a:t>
            </a:r>
            <a:r>
              <a:rPr lang="en-US" altLang="zh-CN" dirty="0"/>
              <a:t>&gt;;</a:t>
            </a:r>
            <a:endParaRPr lang="en-US" altLang="zh-CN" dirty="0"/>
          </a:p>
          <a:p>
            <a:pPr>
              <a:lnSpc>
                <a:spcPct val="120000"/>
              </a:lnSpc>
            </a:pPr>
            <a:r>
              <a:rPr lang="zh-CN" altLang="en-US" dirty="0"/>
              <a:t>功能</a:t>
            </a:r>
            <a:endParaRPr lang="zh-CN" altLang="en-US" dirty="0"/>
          </a:p>
          <a:p>
            <a:pPr marL="457200" lvl="1" indent="0">
              <a:lnSpc>
                <a:spcPct val="120000"/>
              </a:lnSpc>
            </a:pPr>
            <a:r>
              <a:rPr lang="zh-CN" altLang="en-US" dirty="0"/>
              <a:t>打开游标实际上是执行相应的</a:t>
            </a:r>
            <a:r>
              <a:rPr lang="en-US" altLang="zh-CN" dirty="0"/>
              <a:t>SELECT</a:t>
            </a:r>
            <a:r>
              <a:rPr lang="zh-CN" altLang="en-US" dirty="0"/>
              <a:t>语句，把查询结果取到缓冲区中</a:t>
            </a:r>
            <a:endParaRPr lang="zh-CN" altLang="en-US" dirty="0"/>
          </a:p>
          <a:p>
            <a:pPr marL="457200" lvl="1" indent="0">
              <a:lnSpc>
                <a:spcPct val="120000"/>
              </a:lnSpc>
            </a:pPr>
            <a:r>
              <a:rPr lang="zh-CN" altLang="en-US" dirty="0"/>
              <a:t>这时游标处于活动状态，指针指向查询结果集中的第一条记录</a:t>
            </a:r>
            <a:endParaRPr lang="zh-CN" altLang="en-US" dirty="0"/>
          </a:p>
          <a:p>
            <a:pPr>
              <a:buNone/>
            </a:pP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a:ln/>
        </p:spPr>
        <p:txBody>
          <a:bodyPr vert="horz" wrap="square" lIns="91440" tIns="45720" rIns="91440" bIns="45720" anchor="ctr"/>
          <a:p>
            <a:r>
              <a:rPr lang="zh-CN" altLang="en-US" dirty="0"/>
              <a:t>（</a:t>
            </a:r>
            <a:r>
              <a:rPr lang="en-US" altLang="zh-CN" dirty="0"/>
              <a:t>3</a:t>
            </a:r>
            <a:r>
              <a:rPr lang="zh-CN" altLang="en-US" dirty="0"/>
              <a:t>）推进游标指针并取当前记录 </a:t>
            </a:r>
            <a:endParaRPr lang="zh-CN" altLang="en-US" dirty="0"/>
          </a:p>
        </p:txBody>
      </p:sp>
      <p:sp>
        <p:nvSpPr>
          <p:cNvPr id="43011" name="内容占位符 2"/>
          <p:cNvSpPr>
            <a:spLocks noGrp="1"/>
          </p:cNvSpPr>
          <p:nvPr>
            <p:ph idx="1"/>
          </p:nvPr>
        </p:nvSpPr>
        <p:spPr>
          <a:xfrm>
            <a:off x="395288" y="1098550"/>
            <a:ext cx="8229600" cy="46609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使用</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FETCH</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语句</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语句格式</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EXEC SQL FETCH &lt;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游标名</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&gt; </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         INTO &lt;</a:t>
            </a:r>
            <a:r>
              <a:rPr kumimoji="0" lang="zh-CN" altLang="en-US" sz="2400" b="1" i="0" u="none" strike="noStrike" kern="0" cap="none" spc="0" normalizeH="0" baseline="0" noProof="0" dirty="0" smtClean="0">
                <a:ln>
                  <a:noFill/>
                </a:ln>
                <a:solidFill>
                  <a:schemeClr val="tx1"/>
                </a:solidFill>
                <a:effectLst/>
                <a:uLnTx/>
                <a:uFillTx/>
                <a:latin typeface="+mn-lt"/>
                <a:ea typeface="+mn-ea"/>
              </a:rPr>
              <a:t>主变量</a:t>
            </a:r>
            <a:r>
              <a:rPr kumimoji="0" lang="en-US" altLang="zh-CN" sz="2400" b="1" i="0" u="none" strike="noStrike" kern="0" cap="none" spc="0" normalizeH="0" baseline="0" noProof="0" dirty="0" smtClean="0">
                <a:ln>
                  <a:noFill/>
                </a:ln>
                <a:solidFill>
                  <a:schemeClr val="tx1"/>
                </a:solidFill>
                <a:effectLst/>
                <a:uLnTx/>
                <a:uFillTx/>
                <a:latin typeface="+mn-lt"/>
                <a:ea typeface="+mn-ea"/>
              </a:rPr>
              <a:t>&gt;[&lt;</a:t>
            </a:r>
            <a:r>
              <a:rPr kumimoji="0" lang="zh-CN" altLang="en-US" sz="2400" b="1" i="0" u="none" strike="noStrike" kern="0" cap="none" spc="0" normalizeH="0" baseline="0" noProof="0" dirty="0" smtClean="0">
                <a:ln>
                  <a:noFill/>
                </a:ln>
                <a:solidFill>
                  <a:schemeClr val="tx1"/>
                </a:solidFill>
                <a:effectLst/>
                <a:uLnTx/>
                <a:uFillTx/>
                <a:latin typeface="+mn-lt"/>
                <a:ea typeface="+mn-ea"/>
              </a:rPr>
              <a:t>指示变量</a:t>
            </a:r>
            <a:r>
              <a:rPr kumimoji="0" lang="en-US" altLang="zh-CN" sz="2400" b="1" i="0" u="none" strike="noStrike" kern="0" cap="none" spc="0" normalizeH="0" baseline="0" noProof="0" dirty="0" smtClean="0">
                <a:ln>
                  <a:noFill/>
                </a:ln>
                <a:solidFill>
                  <a:schemeClr val="tx1"/>
                </a:solidFill>
                <a:effectLst/>
                <a:uLnTx/>
                <a:uFillTx/>
                <a:latin typeface="+mn-lt"/>
                <a:ea typeface="+mn-ea"/>
              </a:rPr>
              <a:t>&gt;]</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		  [,&lt;</a:t>
            </a:r>
            <a:r>
              <a:rPr kumimoji="0" lang="zh-CN" altLang="en-US" sz="2400" b="1" i="0" u="none" strike="noStrike" kern="0" cap="none" spc="0" normalizeH="0" baseline="0" noProof="0" dirty="0" smtClean="0">
                <a:ln>
                  <a:noFill/>
                </a:ln>
                <a:solidFill>
                  <a:schemeClr val="tx1"/>
                </a:solidFill>
                <a:effectLst/>
                <a:uLnTx/>
                <a:uFillTx/>
                <a:latin typeface="+mn-lt"/>
                <a:ea typeface="+mn-ea"/>
              </a:rPr>
              <a:t>主变量</a:t>
            </a:r>
            <a:r>
              <a:rPr kumimoji="0" lang="en-US" altLang="zh-CN" sz="2400" b="1" i="0" u="none" strike="noStrike" kern="0" cap="none" spc="0" normalizeH="0" baseline="0" noProof="0" dirty="0" smtClean="0">
                <a:ln>
                  <a:noFill/>
                </a:ln>
                <a:solidFill>
                  <a:schemeClr val="tx1"/>
                </a:solidFill>
                <a:effectLst/>
                <a:uLnTx/>
                <a:uFillTx/>
                <a:latin typeface="+mn-lt"/>
                <a:ea typeface="+mn-ea"/>
              </a:rPr>
              <a:t>&gt;[&lt;</a:t>
            </a:r>
            <a:r>
              <a:rPr kumimoji="0" lang="zh-CN" altLang="en-US" sz="2400" b="1" i="0" u="none" strike="noStrike" kern="0" cap="none" spc="0" normalizeH="0" baseline="0" noProof="0" dirty="0" smtClean="0">
                <a:ln>
                  <a:noFill/>
                </a:ln>
                <a:solidFill>
                  <a:schemeClr val="tx1"/>
                </a:solidFill>
                <a:effectLst/>
                <a:uLnTx/>
                <a:uFillTx/>
                <a:latin typeface="+mn-lt"/>
                <a:ea typeface="+mn-ea"/>
              </a:rPr>
              <a:t>指示变量</a:t>
            </a:r>
            <a:r>
              <a:rPr kumimoji="0" lang="en-US" altLang="zh-CN" sz="2400" b="1" i="0" u="none" strike="noStrike" kern="0" cap="none" spc="0" normalizeH="0" baseline="0" noProof="0" dirty="0" smtClean="0">
                <a:ln>
                  <a:noFill/>
                </a:ln>
                <a:solidFill>
                  <a:schemeClr val="tx1"/>
                </a:solidFill>
                <a:effectLst/>
                <a:uLnTx/>
                <a:uFillTx/>
                <a:latin typeface="+mn-lt"/>
                <a:ea typeface="+mn-ea"/>
              </a:rPr>
              <a:t>&gt;]]...</a:t>
            </a:r>
            <a:r>
              <a:rPr kumimoji="0" lang="en-US" altLang="zh-CN" sz="2800" b="1" i="0" u="none" strike="noStrike" kern="0" cap="none" spc="0" normalizeH="0" baseline="0" noProof="0" dirty="0" smtClean="0">
                <a:ln>
                  <a:noFill/>
                </a:ln>
                <a:solidFill>
                  <a:schemeClr val="tx1"/>
                </a:solidFill>
                <a:effectLst/>
                <a:uLnTx/>
                <a:uFillTx/>
                <a:latin typeface="+mn-lt"/>
                <a:ea typeface="+mn-ea"/>
              </a:rPr>
              <a:t>;</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功能</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指定方向推动游标指针，同时将缓冲区中的当前记录取出来送至主变量供主语言进一步处理</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a:ln/>
        </p:spPr>
        <p:txBody>
          <a:bodyPr vert="horz" wrap="square" lIns="91440" tIns="45720" rIns="91440" bIns="45720" anchor="ctr"/>
          <a:p>
            <a:r>
              <a:rPr lang="zh-CN" altLang="en-US" dirty="0"/>
              <a:t>（</a:t>
            </a:r>
            <a:r>
              <a:rPr lang="en-US" altLang="zh-CN" dirty="0"/>
              <a:t>4</a:t>
            </a:r>
            <a:r>
              <a:rPr lang="zh-CN" altLang="en-US" dirty="0"/>
              <a:t>）关闭游标</a:t>
            </a:r>
            <a:endParaRPr lang="zh-CN" altLang="en-US" dirty="0"/>
          </a:p>
        </p:txBody>
      </p:sp>
      <p:sp>
        <p:nvSpPr>
          <p:cNvPr id="46082"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使用</a:t>
            </a:r>
            <a:r>
              <a:rPr lang="en-US" altLang="zh-CN" dirty="0"/>
              <a:t>CLOSE</a:t>
            </a:r>
            <a:r>
              <a:rPr lang="zh-CN" altLang="en-US" dirty="0"/>
              <a:t>语句</a:t>
            </a:r>
            <a:endParaRPr lang="zh-CN" altLang="en-US" dirty="0"/>
          </a:p>
          <a:p>
            <a:pPr>
              <a:lnSpc>
                <a:spcPct val="120000"/>
              </a:lnSpc>
            </a:pPr>
            <a:r>
              <a:rPr lang="zh-CN" altLang="en-US" dirty="0"/>
              <a:t>语句格式</a:t>
            </a:r>
            <a:endParaRPr lang="zh-CN" altLang="en-US" dirty="0"/>
          </a:p>
          <a:p>
            <a:pPr marL="457200" lvl="1" indent="0">
              <a:lnSpc>
                <a:spcPct val="120000"/>
              </a:lnSpc>
              <a:buNone/>
            </a:pPr>
            <a:r>
              <a:rPr lang="zh-CN" altLang="en-US" dirty="0"/>
              <a:t>      </a:t>
            </a:r>
            <a:r>
              <a:rPr lang="en-US" altLang="zh-CN" dirty="0"/>
              <a:t>EXEC SQL CLOSE &lt;</a:t>
            </a:r>
            <a:r>
              <a:rPr lang="zh-CN" altLang="en-US" dirty="0"/>
              <a:t>游标名</a:t>
            </a:r>
            <a:r>
              <a:rPr lang="en-US" altLang="zh-CN" dirty="0"/>
              <a:t>&gt;;</a:t>
            </a:r>
            <a:endParaRPr lang="zh-CN" altLang="en-US" dirty="0"/>
          </a:p>
          <a:p>
            <a:pPr>
              <a:lnSpc>
                <a:spcPct val="120000"/>
              </a:lnSpc>
            </a:pPr>
            <a:r>
              <a:rPr lang="zh-CN" altLang="en-US" dirty="0"/>
              <a:t>功能</a:t>
            </a:r>
            <a:endParaRPr lang="zh-CN" altLang="en-US" dirty="0"/>
          </a:p>
          <a:p>
            <a:pPr marL="457200" lvl="1" indent="0">
              <a:lnSpc>
                <a:spcPct val="120000"/>
              </a:lnSpc>
            </a:pPr>
            <a:r>
              <a:rPr lang="zh-CN" altLang="en-US" dirty="0"/>
              <a:t>关闭游标，释放结果集占用的缓冲区及其他资源</a:t>
            </a:r>
            <a:endParaRPr lang="zh-CN" altLang="en-US" dirty="0"/>
          </a:p>
          <a:p>
            <a:pPr>
              <a:lnSpc>
                <a:spcPct val="120000"/>
              </a:lnSpc>
            </a:pPr>
            <a:r>
              <a:rPr lang="zh-CN" altLang="en-US" dirty="0"/>
              <a:t>说明</a:t>
            </a:r>
            <a:endParaRPr lang="zh-CN" altLang="en-US" dirty="0"/>
          </a:p>
          <a:p>
            <a:pPr marL="457200" lvl="1" indent="0">
              <a:lnSpc>
                <a:spcPct val="120000"/>
              </a:lnSpc>
            </a:pPr>
            <a:r>
              <a:rPr lang="zh-CN" altLang="en-US" dirty="0"/>
              <a:t>游标被关闭后，就不再和原来的查询结果集相联系</a:t>
            </a:r>
            <a:endParaRPr lang="zh-CN" altLang="en-US" dirty="0"/>
          </a:p>
          <a:p>
            <a:pPr marL="457200" lvl="1" indent="0">
              <a:lnSpc>
                <a:spcPct val="120000"/>
              </a:lnSpc>
            </a:pPr>
            <a:r>
              <a:rPr lang="zh-CN" altLang="en-US" dirty="0"/>
              <a:t>被关闭的游标可以再次被打开，与新的查询结果相联系</a:t>
            </a:r>
            <a:endParaRPr lang="zh-CN" altLang="en-US" dirty="0"/>
          </a:p>
          <a:p>
            <a:pPr>
              <a:lnSpc>
                <a:spcPct val="120000"/>
              </a:lnSpc>
            </a:pP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xfrm>
            <a:off x="-533400" y="-26987"/>
            <a:ext cx="10074275" cy="1128712"/>
          </a:xfrm>
          <a:ln/>
        </p:spPr>
        <p:txBody>
          <a:bodyPr vert="horz" wrap="square" lIns="91440" tIns="45720" rIns="91440" bIns="45720" anchor="ctr"/>
          <a:p>
            <a:r>
              <a:rPr lang="zh-CN" altLang="en-US" sz="3200" dirty="0"/>
              <a:t>2. </a:t>
            </a:r>
            <a:r>
              <a:rPr lang="en-US" altLang="zh-CN" sz="3200" dirty="0"/>
              <a:t>CURRENT</a:t>
            </a:r>
            <a:r>
              <a:rPr lang="zh-CN" altLang="en-US" sz="3200" dirty="0"/>
              <a:t>形式的</a:t>
            </a:r>
            <a:r>
              <a:rPr lang="en-US" altLang="zh-CN" sz="3200" dirty="0"/>
              <a:t>UPDATE</a:t>
            </a:r>
            <a:r>
              <a:rPr lang="zh-CN" altLang="en-US" sz="3200" dirty="0"/>
              <a:t>语句和</a:t>
            </a:r>
            <a:r>
              <a:rPr lang="en-US" altLang="zh-CN" sz="3200" dirty="0"/>
              <a:t>DELETE</a:t>
            </a:r>
            <a:r>
              <a:rPr lang="zh-CN" altLang="en-US" sz="3200" dirty="0"/>
              <a:t>语句</a:t>
            </a:r>
            <a:endParaRPr lang="zh-CN" altLang="en-US" sz="3200" dirty="0"/>
          </a:p>
        </p:txBody>
      </p:sp>
      <p:sp>
        <p:nvSpPr>
          <p:cNvPr id="47106" name="内容占位符 2"/>
          <p:cNvSpPr>
            <a:spLocks noGrp="1"/>
          </p:cNvSpPr>
          <p:nvPr>
            <p:ph idx="4294967295"/>
          </p:nvPr>
        </p:nvSpPr>
        <p:spPr>
          <a:xfrm>
            <a:off x="395288" y="1101725"/>
            <a:ext cx="8229600" cy="4657725"/>
          </a:xfrm>
          <a:ln/>
        </p:spPr>
        <p:txBody>
          <a:bodyPr vert="horz" wrap="square" lIns="91440" tIns="45720" rIns="91440" bIns="45720" anchor="t"/>
          <a:p>
            <a:pPr>
              <a:lnSpc>
                <a:spcPct val="120000"/>
              </a:lnSpc>
            </a:pPr>
            <a:r>
              <a:rPr lang="en-US" altLang="zh-CN" dirty="0"/>
              <a:t>CURRENT</a:t>
            </a:r>
            <a:r>
              <a:rPr lang="zh-CN" altLang="en-US" dirty="0"/>
              <a:t>形式的</a:t>
            </a:r>
            <a:r>
              <a:rPr lang="en-US" altLang="zh-CN" dirty="0"/>
              <a:t>UPDATE</a:t>
            </a:r>
            <a:r>
              <a:rPr lang="zh-CN" altLang="en-US" dirty="0"/>
              <a:t>语句和</a:t>
            </a:r>
            <a:r>
              <a:rPr lang="en-US" altLang="zh-CN" dirty="0"/>
              <a:t>DELETE</a:t>
            </a:r>
            <a:r>
              <a:rPr lang="zh-CN" altLang="en-US" dirty="0"/>
              <a:t>语句的用途</a:t>
            </a:r>
            <a:endParaRPr lang="en-US" altLang="zh-CN" dirty="0"/>
          </a:p>
          <a:p>
            <a:pPr lvl="1">
              <a:lnSpc>
                <a:spcPct val="120000"/>
              </a:lnSpc>
            </a:pPr>
            <a:r>
              <a:rPr lang="zh-CN" altLang="en-US" dirty="0"/>
              <a:t>非</a:t>
            </a:r>
            <a:r>
              <a:rPr lang="en-US" altLang="zh-CN" dirty="0"/>
              <a:t>CURRENT</a:t>
            </a:r>
            <a:r>
              <a:rPr lang="zh-CN" altLang="en-US" dirty="0"/>
              <a:t>形式的</a:t>
            </a:r>
            <a:r>
              <a:rPr lang="en-US" altLang="zh-CN" dirty="0"/>
              <a:t>UPDATE</a:t>
            </a:r>
            <a:r>
              <a:rPr lang="zh-CN" altLang="en-US" dirty="0"/>
              <a:t>语句和</a:t>
            </a:r>
            <a:r>
              <a:rPr lang="en-US" altLang="zh-CN" dirty="0"/>
              <a:t>DELETE</a:t>
            </a:r>
            <a:r>
              <a:rPr lang="zh-CN" altLang="en-US" dirty="0"/>
              <a:t>语句</a:t>
            </a:r>
            <a:endParaRPr lang="zh-CN" altLang="en-US" dirty="0"/>
          </a:p>
          <a:p>
            <a:pPr lvl="2">
              <a:lnSpc>
                <a:spcPct val="120000"/>
              </a:lnSpc>
            </a:pPr>
            <a:r>
              <a:rPr lang="zh-CN" altLang="en-US" dirty="0"/>
              <a:t>面向集合的操作</a:t>
            </a:r>
            <a:endParaRPr lang="zh-CN" altLang="en-US" dirty="0"/>
          </a:p>
          <a:p>
            <a:pPr lvl="2">
              <a:lnSpc>
                <a:spcPct val="120000"/>
              </a:lnSpc>
            </a:pPr>
            <a:r>
              <a:rPr lang="zh-CN" altLang="en-US" dirty="0"/>
              <a:t>一次修改或删除所有满足条件的记录</a:t>
            </a:r>
            <a:endParaRPr lang="zh-CN" altLang="en-US" dirty="0"/>
          </a:p>
          <a:p>
            <a:pPr>
              <a:lnSpc>
                <a:spcPct val="120000"/>
              </a:lnSpc>
              <a:buNone/>
            </a:pP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a:xfrm>
            <a:off x="-173037" y="-28575"/>
            <a:ext cx="9498012" cy="1128713"/>
          </a:xfrm>
          <a:ln/>
        </p:spPr>
        <p:txBody>
          <a:bodyPr vert="horz" wrap="square" lIns="91440" tIns="45720" rIns="91440" bIns="45720" anchor="ctr"/>
          <a:p>
            <a:r>
              <a:rPr lang="en-US" altLang="zh-CN" sz="2800" dirty="0"/>
              <a:t>CURRENT</a:t>
            </a:r>
            <a:r>
              <a:rPr lang="zh-CN" altLang="en-US" sz="2800" dirty="0"/>
              <a:t>形式的</a:t>
            </a:r>
            <a:r>
              <a:rPr lang="en-US" altLang="zh-CN" sz="2800" dirty="0"/>
              <a:t>UPDATE</a:t>
            </a:r>
            <a:r>
              <a:rPr lang="zh-CN" altLang="en-US" sz="2800" dirty="0"/>
              <a:t>语句和</a:t>
            </a:r>
            <a:r>
              <a:rPr lang="en-US" altLang="zh-CN" sz="2800" dirty="0"/>
              <a:t>DELETE</a:t>
            </a:r>
            <a:r>
              <a:rPr lang="zh-CN" altLang="en-US" sz="2800" dirty="0"/>
              <a:t>语句（续）</a:t>
            </a:r>
            <a:endParaRPr lang="zh-CN" altLang="en-US" sz="2800" dirty="0"/>
          </a:p>
        </p:txBody>
      </p:sp>
      <p:sp>
        <p:nvSpPr>
          <p:cNvPr id="48130" name="内容占位符 2"/>
          <p:cNvSpPr>
            <a:spLocks noGrp="1"/>
          </p:cNvSpPr>
          <p:nvPr>
            <p:ph idx="4294967295"/>
          </p:nvPr>
        </p:nvSpPr>
        <p:spPr>
          <a:ln/>
        </p:spPr>
        <p:txBody>
          <a:bodyPr vert="horz" wrap="square" lIns="91440" tIns="45720" rIns="91440" bIns="45720" anchor="t"/>
          <a:p>
            <a:pPr>
              <a:lnSpc>
                <a:spcPct val="120000"/>
              </a:lnSpc>
            </a:pPr>
            <a:r>
              <a:rPr lang="en-US" altLang="zh-CN" dirty="0"/>
              <a:t>CURRENT</a:t>
            </a:r>
            <a:r>
              <a:rPr lang="zh-CN" altLang="en-US" dirty="0"/>
              <a:t>形式的</a:t>
            </a:r>
            <a:r>
              <a:rPr lang="en-US" altLang="zh-CN" dirty="0"/>
              <a:t>UPDATE</a:t>
            </a:r>
            <a:r>
              <a:rPr lang="zh-CN" altLang="en-US" dirty="0"/>
              <a:t>语句和</a:t>
            </a:r>
            <a:r>
              <a:rPr lang="en-US" altLang="zh-CN" dirty="0"/>
              <a:t>DELETE</a:t>
            </a:r>
            <a:r>
              <a:rPr lang="zh-CN" altLang="en-US" dirty="0"/>
              <a:t>语句的用途（续）</a:t>
            </a:r>
            <a:endParaRPr lang="en-US" altLang="zh-CN" dirty="0"/>
          </a:p>
          <a:p>
            <a:pPr lvl="1">
              <a:lnSpc>
                <a:spcPct val="120000"/>
              </a:lnSpc>
            </a:pPr>
            <a:r>
              <a:rPr lang="zh-CN" altLang="en-US" dirty="0"/>
              <a:t>如果只想修改或删除其中某个记录</a:t>
            </a:r>
            <a:endParaRPr lang="zh-CN" altLang="en-US" dirty="0"/>
          </a:p>
          <a:p>
            <a:pPr lvl="2">
              <a:lnSpc>
                <a:spcPct val="120000"/>
              </a:lnSpc>
            </a:pPr>
            <a:r>
              <a:rPr lang="zh-CN" altLang="en-US" dirty="0"/>
              <a:t>用带游标的</a:t>
            </a:r>
            <a:r>
              <a:rPr lang="en-US" altLang="zh-CN" dirty="0"/>
              <a:t>SELECT</a:t>
            </a:r>
            <a:r>
              <a:rPr lang="zh-CN" altLang="en-US" dirty="0"/>
              <a:t>语句查出所有满足条件的记录</a:t>
            </a:r>
            <a:endParaRPr lang="zh-CN" altLang="en-US" dirty="0"/>
          </a:p>
          <a:p>
            <a:pPr lvl="2">
              <a:lnSpc>
                <a:spcPct val="120000"/>
              </a:lnSpc>
            </a:pPr>
            <a:r>
              <a:rPr lang="zh-CN" altLang="en-US" dirty="0"/>
              <a:t>从中进一步找出要修改或删除的记录</a:t>
            </a:r>
            <a:endParaRPr lang="zh-CN" altLang="en-US" dirty="0"/>
          </a:p>
          <a:p>
            <a:pPr lvl="2">
              <a:lnSpc>
                <a:spcPct val="120000"/>
              </a:lnSpc>
            </a:pPr>
            <a:r>
              <a:rPr lang="zh-CN" altLang="en-US" dirty="0"/>
              <a:t>用</a:t>
            </a:r>
            <a:r>
              <a:rPr lang="en-US" altLang="zh-CN" dirty="0"/>
              <a:t>CURRENT</a:t>
            </a:r>
            <a:r>
              <a:rPr lang="zh-CN" altLang="en-US" dirty="0"/>
              <a:t>形式的</a:t>
            </a:r>
            <a:r>
              <a:rPr lang="en-US" altLang="zh-CN" dirty="0"/>
              <a:t>UPDATE</a:t>
            </a:r>
            <a:r>
              <a:rPr lang="zh-CN" altLang="en-US" dirty="0"/>
              <a:t>语句和</a:t>
            </a:r>
            <a:r>
              <a:rPr lang="en-US" altLang="zh-CN" dirty="0"/>
              <a:t>DELETE</a:t>
            </a:r>
            <a:r>
              <a:rPr lang="zh-CN" altLang="en-US" dirty="0"/>
              <a:t>语句修改或删除之</a:t>
            </a:r>
            <a:endParaRPr lang="zh-CN" altLang="en-US" dirty="0"/>
          </a:p>
          <a:p>
            <a:pPr lvl="2">
              <a:lnSpc>
                <a:spcPct val="120000"/>
              </a:lnSpc>
            </a:pPr>
            <a:r>
              <a:rPr lang="en-US" altLang="zh-CN" dirty="0"/>
              <a:t>UPDATE</a:t>
            </a:r>
            <a:r>
              <a:rPr lang="zh-CN" altLang="en-US" dirty="0"/>
              <a:t>语句和</a:t>
            </a:r>
            <a:r>
              <a:rPr lang="en-US" altLang="zh-CN" dirty="0"/>
              <a:t>DELETE</a:t>
            </a:r>
            <a:r>
              <a:rPr lang="zh-CN" altLang="en-US" dirty="0"/>
              <a:t>语句中要用子句</a:t>
            </a:r>
            <a:endParaRPr lang="zh-CN" altLang="en-US" dirty="0"/>
          </a:p>
          <a:p>
            <a:pPr lvl="2">
              <a:lnSpc>
                <a:spcPct val="120000"/>
              </a:lnSpc>
              <a:buNone/>
            </a:pPr>
            <a:r>
              <a:rPr lang="en-US" altLang="zh-CN" dirty="0"/>
              <a:t>	WHERE CURRENT OF &lt;</a:t>
            </a:r>
            <a:r>
              <a:rPr lang="zh-CN" altLang="en-US" dirty="0"/>
              <a:t>游标名</a:t>
            </a:r>
            <a:r>
              <a:rPr lang="en-US" altLang="zh-CN" dirty="0"/>
              <a:t>&gt; </a:t>
            </a:r>
            <a:endParaRPr lang="en-US" altLang="zh-CN" dirty="0"/>
          </a:p>
          <a:p>
            <a:pPr lvl="2">
              <a:lnSpc>
                <a:spcPct val="120000"/>
              </a:lnSpc>
              <a:buNone/>
            </a:pPr>
            <a:r>
              <a:rPr lang="en-US" altLang="zh-CN" dirty="0"/>
              <a:t>	</a:t>
            </a:r>
            <a:r>
              <a:rPr lang="zh-CN" altLang="en-US" dirty="0"/>
              <a:t>表示修改或删除的是最近一次取出的记录，即游标指针指向的记录 </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xfrm>
            <a:off x="-103187" y="-30162"/>
            <a:ext cx="9247187" cy="1128712"/>
          </a:xfrm>
          <a:ln/>
        </p:spPr>
        <p:txBody>
          <a:bodyPr vert="horz" wrap="square" lIns="91440" tIns="45720" rIns="91440" bIns="45720" anchor="ctr"/>
          <a:p>
            <a:r>
              <a:rPr lang="en-US" altLang="zh-CN" sz="2800" dirty="0"/>
              <a:t>CURRENT</a:t>
            </a:r>
            <a:r>
              <a:rPr lang="zh-CN" altLang="en-US" sz="2800" dirty="0"/>
              <a:t>形式的</a:t>
            </a:r>
            <a:r>
              <a:rPr lang="en-US" altLang="zh-CN" sz="2800" dirty="0"/>
              <a:t>UPDATE</a:t>
            </a:r>
            <a:r>
              <a:rPr lang="zh-CN" altLang="en-US" sz="2800" dirty="0"/>
              <a:t>语句和</a:t>
            </a:r>
            <a:r>
              <a:rPr lang="en-US" altLang="zh-CN" sz="2800" dirty="0"/>
              <a:t>DELETE</a:t>
            </a:r>
            <a:r>
              <a:rPr lang="zh-CN" altLang="en-US" sz="2800" dirty="0"/>
              <a:t>语句（续）</a:t>
            </a:r>
            <a:endParaRPr lang="en-US" altLang="zh-CN" sz="2800" dirty="0"/>
          </a:p>
        </p:txBody>
      </p:sp>
      <p:sp>
        <p:nvSpPr>
          <p:cNvPr id="49154"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不能使用</a:t>
            </a:r>
            <a:r>
              <a:rPr lang="en-US" altLang="zh-CN" dirty="0"/>
              <a:t>CURRENT</a:t>
            </a:r>
            <a:r>
              <a:rPr lang="zh-CN" altLang="en-US" dirty="0"/>
              <a:t>形式的</a:t>
            </a:r>
            <a:r>
              <a:rPr lang="en-US" altLang="zh-CN" dirty="0"/>
              <a:t>UPDATE</a:t>
            </a:r>
            <a:r>
              <a:rPr lang="zh-CN" altLang="en-US" dirty="0"/>
              <a:t>语句和</a:t>
            </a:r>
            <a:r>
              <a:rPr lang="en-US" altLang="zh-CN" dirty="0"/>
              <a:t>DELETE</a:t>
            </a:r>
            <a:r>
              <a:rPr lang="zh-CN" altLang="en-US" dirty="0"/>
              <a:t>语句</a:t>
            </a:r>
            <a:endParaRPr lang="zh-CN" altLang="en-US" dirty="0"/>
          </a:p>
          <a:p>
            <a:pPr lvl="1">
              <a:lnSpc>
                <a:spcPct val="120000"/>
              </a:lnSpc>
            </a:pPr>
            <a:r>
              <a:rPr lang="zh-CN" altLang="en-US" dirty="0"/>
              <a:t>当游标定义中的</a:t>
            </a:r>
            <a:r>
              <a:rPr lang="en-US" altLang="zh-CN" dirty="0"/>
              <a:t>SELECT</a:t>
            </a:r>
            <a:r>
              <a:rPr lang="zh-CN" altLang="en-US" dirty="0"/>
              <a:t>语句带有</a:t>
            </a:r>
            <a:r>
              <a:rPr lang="en-US" altLang="zh-CN" dirty="0"/>
              <a:t>UNION</a:t>
            </a:r>
            <a:r>
              <a:rPr lang="zh-CN" altLang="en-US" dirty="0"/>
              <a:t>或</a:t>
            </a:r>
            <a:r>
              <a:rPr lang="en-US" altLang="zh-CN" dirty="0"/>
              <a:t>ORDER BY</a:t>
            </a:r>
            <a:r>
              <a:rPr lang="zh-CN" altLang="en-US" dirty="0"/>
              <a:t>子句 </a:t>
            </a:r>
            <a:endParaRPr lang="zh-CN" altLang="en-US" dirty="0"/>
          </a:p>
          <a:p>
            <a:pPr lvl="1">
              <a:lnSpc>
                <a:spcPct val="120000"/>
              </a:lnSpc>
            </a:pPr>
            <a:r>
              <a:rPr lang="zh-CN" altLang="en-US" dirty="0"/>
              <a:t>该</a:t>
            </a:r>
            <a:r>
              <a:rPr lang="en-US" altLang="zh-CN" dirty="0"/>
              <a:t>SELECT</a:t>
            </a:r>
            <a:r>
              <a:rPr lang="zh-CN" altLang="en-US" dirty="0"/>
              <a:t>语句相当于定义了一个不可更新的视图 </a:t>
            </a:r>
            <a:endParaRPr lang="zh-CN" altLang="en-US" dirty="0"/>
          </a:p>
          <a:p>
            <a:pPr>
              <a:lnSpc>
                <a:spcPct val="120000"/>
              </a:lnSpc>
              <a:buNone/>
            </a:pP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a:ln/>
        </p:spPr>
        <p:txBody>
          <a:bodyPr vert="horz" wrap="square" lIns="91440" tIns="45720" rIns="91440" bIns="45720" anchor="ctr"/>
          <a:p>
            <a:r>
              <a:rPr lang="en-US" altLang="zh-CN" dirty="0"/>
              <a:t>8.1 </a:t>
            </a:r>
            <a:r>
              <a:rPr lang="zh-CN" altLang="en-US" dirty="0"/>
              <a:t>嵌入式</a:t>
            </a:r>
            <a:r>
              <a:rPr lang="en-US" altLang="zh-CN" dirty="0"/>
              <a:t>SQL</a:t>
            </a:r>
            <a:endParaRPr lang="zh-CN" altLang="en-US" dirty="0"/>
          </a:p>
        </p:txBody>
      </p:sp>
      <p:sp>
        <p:nvSpPr>
          <p:cNvPr id="50178" name="内容占位符 2"/>
          <p:cNvSpPr>
            <a:spLocks noGrp="1"/>
          </p:cNvSpPr>
          <p:nvPr>
            <p:ph idx="4294967295"/>
          </p:nvPr>
        </p:nvSpPr>
        <p:spPr>
          <a:xfrm>
            <a:off x="720725" y="1098550"/>
            <a:ext cx="8229600" cy="4660900"/>
          </a:xfrm>
          <a:ln/>
        </p:spPr>
        <p:txBody>
          <a:bodyPr vert="horz" wrap="square" lIns="91440" tIns="45720" rIns="91440" bIns="45720" anchor="t"/>
          <a:p>
            <a:pPr marL="0" indent="0">
              <a:lnSpc>
                <a:spcPct val="150000"/>
              </a:lnSpc>
              <a:buNone/>
            </a:pPr>
            <a:r>
              <a:rPr lang="en-US" altLang="zh-CN" dirty="0"/>
              <a:t>8.1.1 </a:t>
            </a:r>
            <a:r>
              <a:rPr lang="zh-CN" altLang="en-US" dirty="0"/>
              <a:t>嵌入式</a:t>
            </a:r>
            <a:r>
              <a:rPr lang="en-US" altLang="zh-CN" dirty="0"/>
              <a:t>SQL</a:t>
            </a:r>
            <a:r>
              <a:rPr lang="zh-CN" altLang="en-US" dirty="0"/>
              <a:t>的处理过程</a:t>
            </a:r>
            <a:endParaRPr lang="zh-CN" altLang="en-US" dirty="0"/>
          </a:p>
          <a:p>
            <a:pPr marL="0" indent="0">
              <a:lnSpc>
                <a:spcPct val="150000"/>
              </a:lnSpc>
              <a:buNone/>
            </a:pPr>
            <a:r>
              <a:rPr lang="en-US" altLang="zh-CN" dirty="0"/>
              <a:t>8.1.2 </a:t>
            </a:r>
            <a:r>
              <a:rPr lang="zh-CN" altLang="en-US" dirty="0"/>
              <a:t>嵌入式</a:t>
            </a:r>
            <a:r>
              <a:rPr lang="en-US" altLang="zh-CN" dirty="0"/>
              <a:t>SQL</a:t>
            </a:r>
            <a:r>
              <a:rPr lang="zh-CN" altLang="en-US" dirty="0"/>
              <a:t>语句与主语言之间的通信</a:t>
            </a:r>
            <a:endParaRPr lang="zh-CN" altLang="en-US" dirty="0"/>
          </a:p>
          <a:p>
            <a:pPr marL="0" indent="0">
              <a:lnSpc>
                <a:spcPct val="150000"/>
              </a:lnSpc>
              <a:buNone/>
            </a:pPr>
            <a:r>
              <a:rPr lang="en-US" altLang="zh-CN" dirty="0"/>
              <a:t>8.1.3 </a:t>
            </a:r>
            <a:r>
              <a:rPr lang="zh-CN" altLang="en-US" dirty="0"/>
              <a:t>不用游标的</a:t>
            </a:r>
            <a:r>
              <a:rPr lang="en-US" altLang="zh-CN" dirty="0"/>
              <a:t>SQL</a:t>
            </a:r>
            <a:r>
              <a:rPr lang="zh-CN" altLang="en-US" dirty="0"/>
              <a:t>语句</a:t>
            </a:r>
            <a:endParaRPr lang="zh-CN" altLang="en-US" dirty="0"/>
          </a:p>
          <a:p>
            <a:pPr marL="0" indent="0">
              <a:lnSpc>
                <a:spcPct val="150000"/>
              </a:lnSpc>
              <a:buNone/>
            </a:pPr>
            <a:r>
              <a:rPr lang="en-US" altLang="zh-CN" dirty="0"/>
              <a:t>8.1.4 </a:t>
            </a:r>
            <a:r>
              <a:rPr lang="zh-CN" altLang="en-US" dirty="0"/>
              <a:t>使用游标的</a:t>
            </a:r>
            <a:r>
              <a:rPr lang="en-US" altLang="zh-CN" dirty="0"/>
              <a:t>SQL</a:t>
            </a:r>
            <a:r>
              <a:rPr lang="zh-CN" altLang="en-US" dirty="0"/>
              <a:t>语句</a:t>
            </a:r>
            <a:endParaRPr lang="zh-CN" altLang="en-US" dirty="0"/>
          </a:p>
          <a:p>
            <a:pPr marL="0" indent="0">
              <a:lnSpc>
                <a:spcPct val="150000"/>
              </a:lnSpc>
              <a:buNone/>
            </a:pPr>
            <a:r>
              <a:rPr lang="en-US" altLang="zh-CN" dirty="0">
                <a:solidFill>
                  <a:srgbClr val="00B050"/>
                </a:solidFill>
              </a:rPr>
              <a:t>8.1.5 </a:t>
            </a:r>
            <a:r>
              <a:rPr lang="zh-CN" altLang="en-US" dirty="0">
                <a:solidFill>
                  <a:srgbClr val="00B050"/>
                </a:solidFill>
              </a:rPr>
              <a:t>动态</a:t>
            </a:r>
            <a:r>
              <a:rPr lang="en-US" altLang="zh-CN" dirty="0">
                <a:solidFill>
                  <a:srgbClr val="00B050"/>
                </a:solidFill>
              </a:rPr>
              <a:t>SQL</a:t>
            </a:r>
            <a:endParaRPr lang="en-US" altLang="zh-CN" dirty="0">
              <a:solidFill>
                <a:srgbClr val="00B050"/>
              </a:solidFill>
            </a:endParaRPr>
          </a:p>
          <a:p>
            <a:pPr marL="0" indent="0"/>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ln/>
        </p:spPr>
        <p:txBody>
          <a:bodyPr vert="horz" wrap="square" lIns="91440" tIns="45720" rIns="91440" bIns="45720" anchor="ctr"/>
          <a:p>
            <a:r>
              <a:rPr lang="en-US" altLang="zh-CN" dirty="0"/>
              <a:t> 8.1.5 </a:t>
            </a:r>
            <a:r>
              <a:rPr lang="zh-CN" altLang="en-US" dirty="0"/>
              <a:t>动态</a:t>
            </a:r>
            <a:r>
              <a:rPr lang="en-US" altLang="zh-CN" dirty="0"/>
              <a:t>SQL</a:t>
            </a:r>
            <a:endParaRPr lang="zh-CN" altLang="en-US" dirty="0"/>
          </a:p>
        </p:txBody>
      </p:sp>
      <p:sp>
        <p:nvSpPr>
          <p:cNvPr id="51202"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静态嵌入式</a:t>
            </a:r>
            <a:r>
              <a:rPr lang="en-US" altLang="zh-CN" dirty="0"/>
              <a:t>SQL</a:t>
            </a:r>
            <a:endParaRPr lang="zh-CN" altLang="en-US" dirty="0"/>
          </a:p>
          <a:p>
            <a:pPr lvl="1">
              <a:lnSpc>
                <a:spcPct val="120000"/>
              </a:lnSpc>
            </a:pPr>
            <a:r>
              <a:rPr lang="zh-CN" altLang="en-US" dirty="0"/>
              <a:t>静态嵌入式</a:t>
            </a:r>
            <a:r>
              <a:rPr lang="en-US" altLang="zh-CN" dirty="0"/>
              <a:t>SQL</a:t>
            </a:r>
            <a:r>
              <a:rPr lang="zh-CN" altLang="en-US" dirty="0"/>
              <a:t>语句能够满足一般要求 </a:t>
            </a:r>
            <a:endParaRPr lang="zh-CN" altLang="en-US" dirty="0"/>
          </a:p>
          <a:p>
            <a:pPr lvl="1">
              <a:lnSpc>
                <a:spcPct val="120000"/>
              </a:lnSpc>
            </a:pPr>
            <a:r>
              <a:rPr lang="zh-CN" altLang="en-US" dirty="0"/>
              <a:t>无法满足要到执行时才能够确定要提交的</a:t>
            </a:r>
            <a:r>
              <a:rPr lang="en-US" altLang="zh-CN" dirty="0"/>
              <a:t>SQL</a:t>
            </a:r>
            <a:r>
              <a:rPr lang="zh-CN" altLang="en-US" dirty="0"/>
              <a:t>语句、查询的条件 </a:t>
            </a:r>
            <a:endParaRPr lang="zh-CN" altLang="en-US" dirty="0"/>
          </a:p>
          <a:p>
            <a:pPr>
              <a:lnSpc>
                <a:spcPct val="120000"/>
              </a:lnSpc>
            </a:pPr>
            <a:r>
              <a:rPr lang="zh-CN" altLang="en-US" dirty="0"/>
              <a:t>动态嵌入式</a:t>
            </a:r>
            <a:r>
              <a:rPr lang="en-US" altLang="zh-CN" dirty="0"/>
              <a:t>SQL</a:t>
            </a:r>
            <a:endParaRPr lang="zh-CN" altLang="en-US" dirty="0"/>
          </a:p>
          <a:p>
            <a:pPr lvl="1">
              <a:lnSpc>
                <a:spcPct val="120000"/>
              </a:lnSpc>
            </a:pPr>
            <a:r>
              <a:rPr lang="zh-CN" altLang="en-US" dirty="0"/>
              <a:t>允许在程序运行过程中临时“组装”</a:t>
            </a:r>
            <a:r>
              <a:rPr lang="en-US" altLang="zh-CN" dirty="0"/>
              <a:t>SQL</a:t>
            </a:r>
            <a:r>
              <a:rPr lang="zh-CN" altLang="en-US" dirty="0"/>
              <a:t>语句</a:t>
            </a:r>
            <a:endParaRPr lang="zh-CN" altLang="en-US" dirty="0"/>
          </a:p>
          <a:p>
            <a:pPr lvl="1">
              <a:lnSpc>
                <a:spcPct val="120000"/>
              </a:lnSpc>
            </a:pPr>
            <a:r>
              <a:rPr lang="zh-CN" altLang="en-US" dirty="0"/>
              <a:t>支持动态组装</a:t>
            </a:r>
            <a:r>
              <a:rPr lang="en-US" altLang="zh-CN" dirty="0"/>
              <a:t>SQL</a:t>
            </a:r>
            <a:r>
              <a:rPr lang="zh-CN" altLang="en-US" dirty="0"/>
              <a:t>语句和动态参数两种形式 </a:t>
            </a:r>
            <a:endParaRPr lang="zh-CN" altLang="en-US" dirty="0"/>
          </a:p>
          <a:p>
            <a:pPr>
              <a:lnSpc>
                <a:spcPct val="120000"/>
              </a:lnSpc>
            </a:pPr>
            <a:endParaRPr lang="zh-CN" altLang="en-US" dirty="0"/>
          </a:p>
          <a:p>
            <a:pPr>
              <a:lnSpc>
                <a:spcPct val="120000"/>
              </a:lnSpc>
            </a:pP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1"/>
          <p:cNvSpPr>
            <a:spLocks noGrp="1"/>
          </p:cNvSpPr>
          <p:nvPr>
            <p:ph type="title"/>
          </p:nvPr>
        </p:nvSpPr>
        <p:spPr>
          <a:ln/>
        </p:spPr>
        <p:txBody>
          <a:bodyPr vert="horz" wrap="square" lIns="91440" tIns="45720" rIns="91440" bIns="45720" anchor="ctr"/>
          <a:p>
            <a:r>
              <a:rPr lang="zh-CN" altLang="en-US" dirty="0"/>
              <a:t>动态</a:t>
            </a:r>
            <a:r>
              <a:rPr lang="en-US" altLang="zh-CN" dirty="0"/>
              <a:t>SQL</a:t>
            </a:r>
            <a:r>
              <a:rPr lang="zh-CN" altLang="en-US" dirty="0"/>
              <a:t>（续）</a:t>
            </a:r>
            <a:endParaRPr lang="zh-CN" altLang="en-US" dirty="0"/>
          </a:p>
        </p:txBody>
      </p:sp>
      <p:sp>
        <p:nvSpPr>
          <p:cNvPr id="52226" name="内容占位符 2"/>
          <p:cNvSpPr>
            <a:spLocks noGrp="1"/>
          </p:cNvSpPr>
          <p:nvPr>
            <p:ph idx="4294967295"/>
          </p:nvPr>
        </p:nvSpPr>
        <p:spPr>
          <a:xfrm>
            <a:off x="395288" y="1098550"/>
            <a:ext cx="8229600" cy="4660900"/>
          </a:xfrm>
          <a:ln/>
        </p:spPr>
        <p:txBody>
          <a:bodyPr vert="horz" wrap="square" lIns="91440" tIns="45720" rIns="91440" bIns="45720" anchor="t"/>
          <a:p>
            <a:pPr marL="0" indent="0">
              <a:lnSpc>
                <a:spcPct val="150000"/>
              </a:lnSpc>
              <a:buNone/>
            </a:pPr>
            <a:r>
              <a:rPr lang="zh-CN" altLang="en-US" dirty="0"/>
              <a:t>1. 使用</a:t>
            </a:r>
            <a:r>
              <a:rPr lang="en-US" altLang="zh-CN" dirty="0"/>
              <a:t>SQL</a:t>
            </a:r>
            <a:r>
              <a:rPr lang="zh-CN" altLang="en-US" dirty="0"/>
              <a:t>语句主变量 </a:t>
            </a:r>
            <a:endParaRPr lang="zh-CN" altLang="en-US" dirty="0"/>
          </a:p>
          <a:p>
            <a:pPr marL="0" indent="0">
              <a:lnSpc>
                <a:spcPct val="150000"/>
              </a:lnSpc>
              <a:buNone/>
            </a:pPr>
            <a:r>
              <a:rPr lang="zh-CN" altLang="en-US" dirty="0"/>
              <a:t>2. 动态参数</a:t>
            </a:r>
            <a:endParaRPr lang="en-US" altLang="zh-CN" dirty="0"/>
          </a:p>
          <a:p>
            <a:pPr marL="0" indent="0">
              <a:lnSpc>
                <a:spcPct val="150000"/>
              </a:lnSpc>
              <a:buNone/>
            </a:pPr>
            <a:r>
              <a:rPr lang="en-US" altLang="zh-CN" dirty="0"/>
              <a:t>3. </a:t>
            </a:r>
            <a:r>
              <a:rPr lang="zh-CN" altLang="en-US" dirty="0"/>
              <a:t>执行准备好的语句（</a:t>
            </a:r>
            <a:r>
              <a:rPr lang="en-US" altLang="zh-CN" dirty="0"/>
              <a:t>EXECUTE</a:t>
            </a:r>
            <a:r>
              <a:rPr lang="zh-CN" altLang="en-US" dirty="0"/>
              <a:t>）</a:t>
            </a:r>
            <a:endParaRPr lang="en-US" altLang="zh-CN" dirty="0"/>
          </a:p>
          <a:p>
            <a:pPr marL="0" indent="0">
              <a:lnSpc>
                <a:spcPct val="150000"/>
              </a:lnSpc>
            </a:pPr>
            <a:endParaRPr lang="zh-CN" altLang="en-US" dirty="0"/>
          </a:p>
          <a:p>
            <a:pPr marL="0" indent="0">
              <a:lnSpc>
                <a:spcPct val="150000"/>
              </a:lnSpc>
            </a:pPr>
            <a:endParaRPr lang="zh-CN" altLang="en-US" dirty="0"/>
          </a:p>
          <a:p>
            <a:pPr marL="0" indent="0"/>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a:ln/>
        </p:spPr>
        <p:txBody>
          <a:bodyPr vert="horz" wrap="square" lIns="91440" tIns="45720" rIns="91440" bIns="45720" anchor="ctr"/>
          <a:p>
            <a:r>
              <a:rPr lang="en-US" altLang="zh-CN" dirty="0"/>
              <a:t>8.1.1 </a:t>
            </a:r>
            <a:r>
              <a:rPr lang="zh-CN" altLang="en-US" dirty="0"/>
              <a:t>嵌入式</a:t>
            </a:r>
            <a:r>
              <a:rPr lang="en-US" altLang="zh-CN" dirty="0"/>
              <a:t>SQL</a:t>
            </a:r>
            <a:r>
              <a:rPr lang="zh-CN" altLang="en-US" dirty="0"/>
              <a:t>的处理过程</a:t>
            </a:r>
            <a:endParaRPr lang="zh-CN" altLang="en-US" dirty="0"/>
          </a:p>
        </p:txBody>
      </p:sp>
      <p:sp>
        <p:nvSpPr>
          <p:cNvPr id="7170" name="内容占位符 2"/>
          <p:cNvSpPr>
            <a:spLocks noGrp="1"/>
          </p:cNvSpPr>
          <p:nvPr>
            <p:ph idx="4294967295"/>
          </p:nvPr>
        </p:nvSpPr>
        <p:spPr>
          <a:xfrm>
            <a:off x="395288" y="1098550"/>
            <a:ext cx="8497887" cy="4968875"/>
          </a:xfrm>
          <a:ln/>
        </p:spPr>
        <p:txBody>
          <a:bodyPr vert="horz" wrap="square" lIns="91440" tIns="45720" rIns="91440" bIns="45720" anchor="t"/>
          <a:p>
            <a:pPr>
              <a:lnSpc>
                <a:spcPct val="120000"/>
              </a:lnSpc>
            </a:pPr>
            <a:r>
              <a:rPr lang="zh-CN" altLang="en-US" dirty="0"/>
              <a:t>主语言</a:t>
            </a:r>
            <a:endParaRPr lang="zh-CN" altLang="en-US" dirty="0"/>
          </a:p>
          <a:p>
            <a:pPr lvl="1">
              <a:lnSpc>
                <a:spcPct val="120000"/>
              </a:lnSpc>
            </a:pPr>
            <a:r>
              <a:rPr lang="zh-CN" altLang="en-US" dirty="0"/>
              <a:t>嵌入式</a:t>
            </a:r>
            <a:r>
              <a:rPr lang="en-US" altLang="zh-CN" dirty="0"/>
              <a:t>SQL</a:t>
            </a:r>
            <a:r>
              <a:rPr lang="zh-CN" altLang="en-US" dirty="0"/>
              <a:t>是将</a:t>
            </a:r>
            <a:r>
              <a:rPr lang="en-US" altLang="zh-CN" dirty="0"/>
              <a:t>SQL</a:t>
            </a:r>
            <a:r>
              <a:rPr lang="zh-CN" altLang="en-US" dirty="0"/>
              <a:t>语句嵌入程序设计语言中，被嵌入的程序设计语言，如</a:t>
            </a:r>
            <a:r>
              <a:rPr lang="en-US" altLang="zh-CN" dirty="0"/>
              <a:t>C</a:t>
            </a:r>
            <a:r>
              <a:rPr lang="zh-CN" altLang="en-US" dirty="0"/>
              <a:t>、</a:t>
            </a:r>
            <a:r>
              <a:rPr lang="en-US" altLang="zh-CN" dirty="0"/>
              <a:t>C++</a:t>
            </a:r>
            <a:r>
              <a:rPr lang="zh-CN" altLang="en-US" dirty="0"/>
              <a:t>、</a:t>
            </a:r>
            <a:r>
              <a:rPr lang="en-US" altLang="zh-CN" dirty="0"/>
              <a:t>Java</a:t>
            </a:r>
            <a:r>
              <a:rPr lang="zh-CN" altLang="en-US" dirty="0"/>
              <a:t>，称为宿主语言，简称主语言。</a:t>
            </a:r>
            <a:endParaRPr lang="zh-CN" altLang="en-US" dirty="0"/>
          </a:p>
          <a:p>
            <a:pPr>
              <a:lnSpc>
                <a:spcPct val="120000"/>
              </a:lnSpc>
            </a:pPr>
            <a:r>
              <a:rPr lang="zh-CN" altLang="en-US" dirty="0"/>
              <a:t>处理过程</a:t>
            </a:r>
            <a:endParaRPr lang="zh-CN" altLang="en-US" dirty="0"/>
          </a:p>
          <a:p>
            <a:pPr lvl="1">
              <a:lnSpc>
                <a:spcPct val="120000"/>
              </a:lnSpc>
            </a:pPr>
            <a:r>
              <a:rPr lang="zh-CN" altLang="en-US" dirty="0"/>
              <a:t>预编译方法</a:t>
            </a:r>
            <a:endParaRPr lang="zh-CN" altLang="en-US" dirty="0"/>
          </a:p>
          <a:p>
            <a:pPr>
              <a:lnSpc>
                <a:spcPct val="120000"/>
              </a:lnSpc>
            </a:pP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p:nvPr>
        </p:nvSpPr>
        <p:spPr>
          <a:ln/>
        </p:spPr>
        <p:txBody>
          <a:bodyPr vert="horz" wrap="square" lIns="91440" tIns="45720" rIns="91440" bIns="45720" anchor="ctr"/>
          <a:p>
            <a:r>
              <a:rPr lang="zh-CN" altLang="en-US" dirty="0"/>
              <a:t>1. 使用</a:t>
            </a:r>
            <a:r>
              <a:rPr lang="en-US" altLang="zh-CN" dirty="0"/>
              <a:t>SQL</a:t>
            </a:r>
            <a:r>
              <a:rPr lang="zh-CN" altLang="en-US" dirty="0"/>
              <a:t>语句主变量</a:t>
            </a:r>
            <a:endParaRPr lang="zh-CN" altLang="en-US" dirty="0"/>
          </a:p>
        </p:txBody>
      </p:sp>
      <p:sp>
        <p:nvSpPr>
          <p:cNvPr id="53250"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en-US" altLang="zh-CN" dirty="0"/>
              <a:t>SQL</a:t>
            </a:r>
            <a:r>
              <a:rPr lang="zh-CN" altLang="en-US" dirty="0"/>
              <a:t>语句主变量</a:t>
            </a:r>
            <a:endParaRPr lang="zh-CN" altLang="en-US" dirty="0"/>
          </a:p>
          <a:p>
            <a:pPr lvl="1">
              <a:lnSpc>
                <a:spcPct val="120000"/>
              </a:lnSpc>
            </a:pPr>
            <a:r>
              <a:rPr lang="zh-CN" altLang="en-US" dirty="0"/>
              <a:t>程序主变量包含的内容是</a:t>
            </a:r>
            <a:r>
              <a:rPr lang="en-US" altLang="zh-CN" dirty="0"/>
              <a:t>SQL</a:t>
            </a:r>
            <a:r>
              <a:rPr lang="zh-CN" altLang="en-US" dirty="0"/>
              <a:t>语句的内容，而不是原来保存数据的输入或输出变量</a:t>
            </a:r>
            <a:endParaRPr lang="zh-CN" altLang="en-US" dirty="0"/>
          </a:p>
          <a:p>
            <a:pPr lvl="1">
              <a:lnSpc>
                <a:spcPct val="120000"/>
              </a:lnSpc>
            </a:pPr>
            <a:r>
              <a:rPr lang="en-US" altLang="zh-CN" dirty="0"/>
              <a:t>SQL</a:t>
            </a:r>
            <a:r>
              <a:rPr lang="zh-CN" altLang="en-US" dirty="0"/>
              <a:t>语句主变量在程序执行期间可以设定不同的</a:t>
            </a:r>
            <a:r>
              <a:rPr lang="en-US" altLang="zh-CN" dirty="0"/>
              <a:t>SQL</a:t>
            </a:r>
            <a:r>
              <a:rPr lang="zh-CN" altLang="en-US" dirty="0"/>
              <a:t>语句，然后立即执行 </a:t>
            </a:r>
            <a:endParaRPr lang="zh-CN" altLang="en-US" dirty="0"/>
          </a:p>
          <a:p>
            <a:pPr lvl="1">
              <a:lnSpc>
                <a:spcPct val="120000"/>
              </a:lnSpc>
            </a:pPr>
            <a:endParaRPr lang="zh-CN" altLang="en-US" dirty="0"/>
          </a:p>
          <a:p>
            <a:pPr>
              <a:lnSpc>
                <a:spcPct val="120000"/>
              </a:lnSpc>
              <a:buNone/>
            </a:pP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a:ln/>
        </p:spPr>
        <p:txBody>
          <a:bodyPr vert="horz" wrap="square" lIns="91440" tIns="45720" rIns="91440" bIns="45720" anchor="ctr"/>
          <a:p>
            <a:r>
              <a:rPr lang="zh-CN" altLang="en-US" dirty="0"/>
              <a:t>使用</a:t>
            </a:r>
            <a:r>
              <a:rPr lang="en-US" altLang="zh-CN" dirty="0"/>
              <a:t>SQL</a:t>
            </a:r>
            <a:r>
              <a:rPr lang="zh-CN" altLang="en-US" dirty="0"/>
              <a:t>语句主变量（续）</a:t>
            </a:r>
            <a:endParaRPr lang="zh-CN" altLang="en-US" dirty="0"/>
          </a:p>
        </p:txBody>
      </p:sp>
      <p:sp>
        <p:nvSpPr>
          <p:cNvPr id="54274" name="内容占位符 2"/>
          <p:cNvSpPr>
            <a:spLocks noGrp="1"/>
          </p:cNvSpPr>
          <p:nvPr>
            <p:ph idx="4294967295"/>
          </p:nvPr>
        </p:nvSpPr>
        <p:spPr>
          <a:xfrm>
            <a:off x="395288" y="1098550"/>
            <a:ext cx="8229600" cy="4660900"/>
          </a:xfrm>
          <a:ln/>
        </p:spPr>
        <p:txBody>
          <a:bodyPr vert="horz" wrap="square" lIns="91440" tIns="45720" rIns="91440" bIns="45720" anchor="t"/>
          <a:p>
            <a:r>
              <a:rPr lang="en-US" altLang="zh-CN" dirty="0"/>
              <a:t>[</a:t>
            </a:r>
            <a:r>
              <a:rPr lang="zh-CN" altLang="en-US" dirty="0"/>
              <a:t>例</a:t>
            </a:r>
            <a:r>
              <a:rPr lang="en-US" altLang="zh-CN" dirty="0"/>
              <a:t>8.6]  </a:t>
            </a:r>
            <a:r>
              <a:rPr lang="zh-CN" altLang="en-US" dirty="0"/>
              <a:t>创建基本表</a:t>
            </a:r>
            <a:r>
              <a:rPr lang="en-US" altLang="zh-CN" dirty="0"/>
              <a:t>TEST</a:t>
            </a:r>
            <a:r>
              <a:rPr lang="zh-CN" altLang="en-US" dirty="0"/>
              <a:t>。</a:t>
            </a:r>
            <a:endParaRPr lang="en-US" altLang="zh-CN" dirty="0"/>
          </a:p>
          <a:p>
            <a:pPr>
              <a:buNone/>
            </a:pPr>
            <a:endParaRPr lang="zh-CN" altLang="en-US" dirty="0"/>
          </a:p>
          <a:p>
            <a:pPr>
              <a:lnSpc>
                <a:spcPct val="120000"/>
              </a:lnSpc>
              <a:buNone/>
            </a:pPr>
            <a:r>
              <a:rPr lang="en-US" altLang="zh-CN" sz="2400" dirty="0"/>
              <a:t>	EXEC SQL BEGIN DECLARE SECTION;</a:t>
            </a:r>
            <a:endParaRPr lang="zh-CN" altLang="en-US" sz="2400" dirty="0"/>
          </a:p>
          <a:p>
            <a:pPr>
              <a:lnSpc>
                <a:spcPct val="120000"/>
              </a:lnSpc>
              <a:buNone/>
            </a:pPr>
            <a:r>
              <a:rPr lang="en-US" altLang="zh-CN" sz="2400" dirty="0"/>
              <a:t>    		   const char *stmt="CREATE TABLE test(a int);";  </a:t>
            </a:r>
            <a:endParaRPr lang="zh-CN" altLang="en-US" sz="2400" dirty="0"/>
          </a:p>
          <a:p>
            <a:pPr>
              <a:lnSpc>
                <a:spcPct val="120000"/>
              </a:lnSpc>
              <a:buNone/>
            </a:pPr>
            <a:r>
              <a:rPr lang="en-US" altLang="zh-CN" sz="2400" dirty="0"/>
              <a:t>               /*SQL</a:t>
            </a:r>
            <a:r>
              <a:rPr lang="zh-CN" altLang="en-US" sz="2400" dirty="0"/>
              <a:t>语句主变量，内容是创建表的</a:t>
            </a:r>
            <a:r>
              <a:rPr lang="en-US" altLang="zh-CN" sz="2400" dirty="0"/>
              <a:t>SQL</a:t>
            </a:r>
            <a:r>
              <a:rPr lang="zh-CN" altLang="en-US" sz="2400" dirty="0"/>
              <a:t>语句*</a:t>
            </a:r>
            <a:r>
              <a:rPr lang="en-US" altLang="zh-CN" sz="2400" dirty="0"/>
              <a:t>/</a:t>
            </a:r>
            <a:endParaRPr lang="zh-CN" altLang="en-US" sz="2400" dirty="0"/>
          </a:p>
          <a:p>
            <a:pPr>
              <a:lnSpc>
                <a:spcPct val="120000"/>
              </a:lnSpc>
              <a:buNone/>
            </a:pPr>
            <a:r>
              <a:rPr lang="en-US" altLang="zh-CN" sz="2400" dirty="0"/>
              <a:t>	EXEC SQL END DECLARE SECTION;</a:t>
            </a:r>
            <a:endParaRPr lang="zh-CN" altLang="en-US" sz="2400" dirty="0"/>
          </a:p>
          <a:p>
            <a:pPr>
              <a:lnSpc>
                <a:spcPct val="120000"/>
              </a:lnSpc>
              <a:buNone/>
            </a:pPr>
            <a:r>
              <a:rPr lang="en-US" altLang="zh-CN" sz="2400" dirty="0"/>
              <a:t>    	... </a:t>
            </a:r>
            <a:endParaRPr lang="zh-CN" altLang="en-US" sz="2400" dirty="0"/>
          </a:p>
          <a:p>
            <a:pPr>
              <a:lnSpc>
                <a:spcPct val="120000"/>
              </a:lnSpc>
              <a:buNone/>
            </a:pPr>
            <a:r>
              <a:rPr lang="en-US" altLang="zh-CN" sz="2400" dirty="0"/>
              <a:t>	EXEC SQL EXECUTE IMMEDIATE :stmt;		</a:t>
            </a:r>
            <a:endParaRPr lang="zh-CN" altLang="en-US" sz="2400" dirty="0"/>
          </a:p>
          <a:p>
            <a:pPr>
              <a:lnSpc>
                <a:spcPct val="120000"/>
              </a:lnSpc>
              <a:buNone/>
            </a:pPr>
            <a:r>
              <a:rPr lang="en-US" altLang="zh-CN" sz="2400" dirty="0"/>
              <a:t>               /*</a:t>
            </a:r>
            <a:r>
              <a:rPr lang="zh-CN" altLang="en-US" sz="2400" dirty="0"/>
              <a:t>执行动态</a:t>
            </a:r>
            <a:r>
              <a:rPr lang="en-US" altLang="zh-CN" sz="2400" dirty="0"/>
              <a:t>SQL</a:t>
            </a:r>
            <a:r>
              <a:rPr lang="zh-CN" altLang="en-US" sz="2400" dirty="0"/>
              <a:t>语句*</a:t>
            </a:r>
            <a:r>
              <a:rPr lang="en-US" altLang="zh-CN" sz="2400" dirty="0"/>
              <a:t>/</a:t>
            </a:r>
            <a:endParaRPr lang="zh-CN" altLang="en-US" sz="2400" dirty="0"/>
          </a:p>
          <a:p>
            <a:endParaRPr lang="zh-CN" altLang="en-US" dirty="0"/>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a:ln/>
        </p:spPr>
        <p:txBody>
          <a:bodyPr vert="horz" wrap="square" lIns="91440" tIns="45720" rIns="91440" bIns="45720" anchor="ctr"/>
          <a:p>
            <a:r>
              <a:rPr lang="zh-CN" altLang="zh-CN" dirty="0"/>
              <a:t>2. </a:t>
            </a:r>
            <a:r>
              <a:rPr lang="zh-CN" altLang="en-US" dirty="0"/>
              <a:t>动态参数</a:t>
            </a:r>
            <a:endParaRPr lang="zh-CN" altLang="en-US" dirty="0"/>
          </a:p>
        </p:txBody>
      </p:sp>
      <p:sp>
        <p:nvSpPr>
          <p:cNvPr id="55298"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动态参数</a:t>
            </a:r>
            <a:endParaRPr lang="zh-CN" altLang="en-US" dirty="0"/>
          </a:p>
          <a:p>
            <a:pPr lvl="1">
              <a:lnSpc>
                <a:spcPct val="120000"/>
              </a:lnSpc>
            </a:pPr>
            <a:r>
              <a:rPr lang="en-US" altLang="zh-CN" dirty="0"/>
              <a:t>SQL</a:t>
            </a:r>
            <a:r>
              <a:rPr lang="zh-CN" altLang="en-US" dirty="0"/>
              <a:t>语句中的可变元素</a:t>
            </a:r>
            <a:endParaRPr lang="zh-CN" altLang="en-US" dirty="0"/>
          </a:p>
          <a:p>
            <a:pPr lvl="1">
              <a:lnSpc>
                <a:spcPct val="120000"/>
              </a:lnSpc>
            </a:pPr>
            <a:r>
              <a:rPr lang="zh-CN" altLang="en-US" dirty="0"/>
              <a:t>使用参数符号（</a:t>
            </a:r>
            <a:r>
              <a:rPr lang="en-US" altLang="zh-CN" dirty="0"/>
              <a:t>?</a:t>
            </a:r>
            <a:r>
              <a:rPr lang="zh-CN" altLang="en-US" dirty="0"/>
              <a:t>）表示该位置的数据在运行时设定</a:t>
            </a:r>
            <a:endParaRPr lang="zh-CN" altLang="en-US" dirty="0"/>
          </a:p>
          <a:p>
            <a:pPr>
              <a:lnSpc>
                <a:spcPct val="120000"/>
              </a:lnSpc>
            </a:pPr>
            <a:r>
              <a:rPr lang="zh-CN" altLang="en-US" dirty="0"/>
              <a:t>和主变量的区别</a:t>
            </a:r>
            <a:endParaRPr lang="zh-CN" altLang="en-US" dirty="0"/>
          </a:p>
          <a:p>
            <a:pPr lvl="1">
              <a:lnSpc>
                <a:spcPct val="120000"/>
              </a:lnSpc>
            </a:pPr>
            <a:r>
              <a:rPr lang="zh-CN" altLang="en-US" dirty="0"/>
              <a:t>动态参数的输入不是编译时完成绑定</a:t>
            </a:r>
            <a:endParaRPr lang="zh-CN" altLang="en-US" dirty="0"/>
          </a:p>
          <a:p>
            <a:pPr lvl="1">
              <a:lnSpc>
                <a:spcPct val="120000"/>
              </a:lnSpc>
            </a:pPr>
            <a:r>
              <a:rPr lang="zh-CN" altLang="en-US" dirty="0"/>
              <a:t>而是通过 </a:t>
            </a:r>
            <a:r>
              <a:rPr lang="en-US" altLang="zh-CN" dirty="0"/>
              <a:t>PREPARE</a:t>
            </a:r>
            <a:r>
              <a:rPr lang="zh-CN" altLang="en-US" dirty="0"/>
              <a:t>语句准备主变量和执行语句</a:t>
            </a:r>
            <a:r>
              <a:rPr lang="en-US" altLang="zh-CN" dirty="0"/>
              <a:t>EXECUTE</a:t>
            </a:r>
            <a:r>
              <a:rPr lang="zh-CN" altLang="en-US" dirty="0"/>
              <a:t>绑定数据或主变量来完成 </a:t>
            </a:r>
            <a:endParaRPr lang="zh-CN" altLang="en-US" dirty="0"/>
          </a:p>
          <a:p>
            <a:pPr>
              <a:lnSpc>
                <a:spcPct val="120000"/>
              </a:lnSpc>
            </a:pP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title"/>
          </p:nvPr>
        </p:nvSpPr>
        <p:spPr>
          <a:ln/>
        </p:spPr>
        <p:txBody>
          <a:bodyPr vert="horz" wrap="square" lIns="91440" tIns="45720" rIns="91440" bIns="45720" anchor="ctr"/>
          <a:p>
            <a:r>
              <a:rPr lang="zh-CN" altLang="en-US" dirty="0"/>
              <a:t>动态参数（续）</a:t>
            </a:r>
            <a:endParaRPr lang="zh-CN" altLang="en-US" dirty="0"/>
          </a:p>
        </p:txBody>
      </p:sp>
      <p:sp>
        <p:nvSpPr>
          <p:cNvPr id="56322" name="内容占位符 2"/>
          <p:cNvSpPr>
            <a:spLocks noGrp="1"/>
          </p:cNvSpPr>
          <p:nvPr>
            <p:ph idx="4294967295"/>
          </p:nvPr>
        </p:nvSpPr>
        <p:spPr>
          <a:xfrm>
            <a:off x="395288" y="1098550"/>
            <a:ext cx="7993062" cy="4727575"/>
          </a:xfrm>
          <a:ln/>
        </p:spPr>
        <p:txBody>
          <a:bodyPr vert="horz" wrap="square" lIns="91440" tIns="45720" rIns="91440" bIns="45720" anchor="t"/>
          <a:p>
            <a:pPr>
              <a:lnSpc>
                <a:spcPct val="120000"/>
              </a:lnSpc>
            </a:pPr>
            <a:r>
              <a:rPr lang="zh-CN" altLang="en-US" dirty="0"/>
              <a:t>使用动态参数的步骤</a:t>
            </a:r>
            <a:endParaRPr lang="zh-CN" altLang="en-US" dirty="0"/>
          </a:p>
          <a:p>
            <a:pPr lvl="1">
              <a:lnSpc>
                <a:spcPct val="120000"/>
              </a:lnSpc>
              <a:buNone/>
            </a:pPr>
            <a:r>
              <a:rPr lang="zh-CN" altLang="en-US" dirty="0"/>
              <a:t>（</a:t>
            </a:r>
            <a:r>
              <a:rPr lang="en-US" altLang="zh-CN" dirty="0"/>
              <a:t>1</a:t>
            </a:r>
            <a:r>
              <a:rPr lang="zh-CN" altLang="en-US" dirty="0"/>
              <a:t>）声明</a:t>
            </a:r>
            <a:r>
              <a:rPr lang="en-US" altLang="zh-CN" dirty="0"/>
              <a:t>SQL</a:t>
            </a:r>
            <a:r>
              <a:rPr lang="zh-CN" altLang="en-US" dirty="0"/>
              <a:t>语句主变量</a:t>
            </a:r>
            <a:endParaRPr lang="zh-CN" altLang="en-US" dirty="0"/>
          </a:p>
          <a:p>
            <a:pPr lvl="1">
              <a:lnSpc>
                <a:spcPct val="120000"/>
              </a:lnSpc>
              <a:buNone/>
            </a:pPr>
            <a:r>
              <a:rPr lang="zh-CN" altLang="en-US" dirty="0"/>
              <a:t>（</a:t>
            </a:r>
            <a:r>
              <a:rPr lang="en-US" altLang="zh-CN" dirty="0"/>
              <a:t>2</a:t>
            </a:r>
            <a:r>
              <a:rPr lang="zh-CN" altLang="en-US" dirty="0"/>
              <a:t>）准备</a:t>
            </a:r>
            <a:r>
              <a:rPr lang="en-US" altLang="zh-CN" dirty="0"/>
              <a:t>SQL</a:t>
            </a:r>
            <a:r>
              <a:rPr lang="zh-CN" altLang="en-US" dirty="0"/>
              <a:t>语句（</a:t>
            </a:r>
            <a:r>
              <a:rPr lang="en-US" altLang="zh-CN" dirty="0"/>
              <a:t>PREPARE</a:t>
            </a:r>
            <a:r>
              <a:rPr lang="zh-CN" altLang="en-US" dirty="0"/>
              <a:t>）</a:t>
            </a:r>
            <a:endParaRPr lang="en-US" altLang="zh-CN" dirty="0"/>
          </a:p>
          <a:p>
            <a:pPr lvl="2">
              <a:lnSpc>
                <a:spcPct val="120000"/>
              </a:lnSpc>
              <a:buNone/>
            </a:pPr>
            <a:r>
              <a:rPr lang="en-US" altLang="zh-CN" dirty="0"/>
              <a:t>	EXEC SQL PREPARE &lt;</a:t>
            </a:r>
            <a:r>
              <a:rPr lang="zh-CN" altLang="en-US" dirty="0"/>
              <a:t>语句名</a:t>
            </a:r>
            <a:r>
              <a:rPr lang="en-US" altLang="zh-CN" dirty="0"/>
              <a:t>&gt; </a:t>
            </a:r>
            <a:endParaRPr lang="en-US" altLang="zh-CN" dirty="0"/>
          </a:p>
          <a:p>
            <a:pPr>
              <a:lnSpc>
                <a:spcPct val="120000"/>
              </a:lnSpc>
              <a:buNone/>
            </a:pPr>
            <a:r>
              <a:rPr lang="en-US" altLang="zh-CN" sz="2400" dirty="0"/>
              <a:t>		   FROM &lt;SQL</a:t>
            </a:r>
            <a:r>
              <a:rPr lang="zh-CN" altLang="en-US" sz="2400" dirty="0"/>
              <a:t>语句主变量</a:t>
            </a:r>
            <a:r>
              <a:rPr lang="en-US" altLang="zh-CN" sz="2400" dirty="0"/>
              <a:t>&gt;;</a:t>
            </a:r>
            <a:endParaRPr lang="en-US" altLang="zh-CN" sz="2400" dirty="0"/>
          </a:p>
          <a:p>
            <a:pPr>
              <a:lnSpc>
                <a:spcPct val="120000"/>
              </a:lnSpc>
              <a:buNone/>
            </a:pPr>
            <a:r>
              <a:rPr lang="en-US" altLang="zh-CN" sz="2000" dirty="0"/>
              <a:t>	</a:t>
            </a:r>
            <a:endParaRPr lang="en-US" altLang="zh-CN" sz="2000" dirty="0"/>
          </a:p>
          <a:p>
            <a:pPr>
              <a:lnSpc>
                <a:spcPct val="120000"/>
              </a:lnSpc>
            </a:pPr>
            <a:endParaRPr lang="en-US" altLang="zh-CN"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title"/>
          </p:nvPr>
        </p:nvSpPr>
        <p:spPr>
          <a:ln/>
        </p:spPr>
        <p:txBody>
          <a:bodyPr vert="horz" wrap="square" lIns="91440" tIns="45720" rIns="91440" bIns="45720" anchor="ctr"/>
          <a:p>
            <a:r>
              <a:rPr lang="en-US" altLang="zh-CN" dirty="0"/>
              <a:t>3. </a:t>
            </a:r>
            <a:r>
              <a:rPr lang="zh-CN" altLang="en-US" dirty="0"/>
              <a:t>执行准备好的语句（</a:t>
            </a:r>
            <a:r>
              <a:rPr lang="en-US" altLang="zh-CN" dirty="0"/>
              <a:t>EXECUTE</a:t>
            </a:r>
            <a:r>
              <a:rPr lang="zh-CN" altLang="en-US" dirty="0"/>
              <a:t>）</a:t>
            </a:r>
            <a:endParaRPr lang="en-US" altLang="zh-CN" dirty="0"/>
          </a:p>
        </p:txBody>
      </p:sp>
      <p:sp>
        <p:nvSpPr>
          <p:cNvPr id="57346" name="内容占位符 2"/>
          <p:cNvSpPr>
            <a:spLocks noGrp="1"/>
          </p:cNvSpPr>
          <p:nvPr>
            <p:ph idx="4294967295"/>
          </p:nvPr>
        </p:nvSpPr>
        <p:spPr>
          <a:xfrm>
            <a:off x="395288" y="1098550"/>
            <a:ext cx="8291512" cy="4727575"/>
          </a:xfrm>
          <a:ln/>
        </p:spPr>
        <p:txBody>
          <a:bodyPr vert="horz" wrap="square" lIns="91440" tIns="45720" rIns="91440" bIns="45720" anchor="t"/>
          <a:p>
            <a:pPr>
              <a:lnSpc>
                <a:spcPct val="120000"/>
              </a:lnSpc>
            </a:pPr>
            <a:r>
              <a:rPr lang="en-US" altLang="zh-CN" dirty="0"/>
              <a:t>EXEC SQL EXECUTE &lt;</a:t>
            </a:r>
            <a:r>
              <a:rPr lang="zh-CN" altLang="en-US" dirty="0"/>
              <a:t>语句名</a:t>
            </a:r>
            <a:r>
              <a:rPr lang="en-US" altLang="zh-CN" dirty="0"/>
              <a:t>&gt; </a:t>
            </a:r>
            <a:endParaRPr lang="en-US" altLang="zh-CN" dirty="0"/>
          </a:p>
          <a:p>
            <a:pPr>
              <a:lnSpc>
                <a:spcPct val="120000"/>
              </a:lnSpc>
              <a:buNone/>
            </a:pPr>
            <a:r>
              <a:rPr lang="en-US" altLang="zh-CN" dirty="0"/>
              <a:t>		     [INTO &lt;</a:t>
            </a:r>
            <a:r>
              <a:rPr lang="zh-CN" altLang="en-US" dirty="0"/>
              <a:t>主变量表</a:t>
            </a:r>
            <a:r>
              <a:rPr lang="en-US" altLang="zh-CN" dirty="0"/>
              <a:t>&gt;]            </a:t>
            </a:r>
            <a:endParaRPr lang="en-US" altLang="zh-CN" dirty="0"/>
          </a:p>
          <a:p>
            <a:pPr>
              <a:lnSpc>
                <a:spcPct val="120000"/>
              </a:lnSpc>
              <a:buNone/>
            </a:pPr>
            <a:r>
              <a:rPr lang="en-US" altLang="zh-CN" dirty="0"/>
              <a:t>              [USING &lt;</a:t>
            </a:r>
            <a:r>
              <a:rPr lang="zh-CN" altLang="en-US" dirty="0"/>
              <a:t>主变量或常量</a:t>
            </a:r>
            <a:r>
              <a:rPr lang="en-US" altLang="zh-CN" dirty="0"/>
              <a:t>&gt;];</a:t>
            </a:r>
            <a:endParaRPr lang="en-US" altLang="zh-CN" dirty="0"/>
          </a:p>
          <a:p>
            <a:pPr>
              <a:lnSpc>
                <a:spcPct val="150000"/>
              </a:lnSpc>
              <a:buNone/>
            </a:pPr>
            <a:r>
              <a:rPr lang="en-US" altLang="zh-CN" sz="2000" dirty="0"/>
              <a:t>	</a:t>
            </a:r>
            <a:endParaRPr lang="en-US" altLang="zh-CN" sz="2000" dirty="0"/>
          </a:p>
          <a:p>
            <a:endParaRPr lang="en-US" altLang="zh-CN"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title"/>
          </p:nvPr>
        </p:nvSpPr>
        <p:spPr>
          <a:xfrm>
            <a:off x="277813" y="-31750"/>
            <a:ext cx="8686800" cy="1130300"/>
          </a:xfrm>
          <a:ln/>
        </p:spPr>
        <p:txBody>
          <a:bodyPr vert="horz" wrap="square" lIns="91440" tIns="45720" rIns="91440" bIns="45720" anchor="ctr"/>
          <a:p>
            <a:r>
              <a:rPr lang="zh-CN" altLang="en-US" dirty="0"/>
              <a:t>执行准备好的语句（</a:t>
            </a:r>
            <a:r>
              <a:rPr lang="en-US" altLang="zh-CN" dirty="0"/>
              <a:t>EXECUTE</a:t>
            </a:r>
            <a:r>
              <a:rPr lang="zh-CN" altLang="en-US" dirty="0"/>
              <a:t>）（续）</a:t>
            </a:r>
            <a:endParaRPr lang="zh-CN" altLang="en-US" dirty="0"/>
          </a:p>
        </p:txBody>
      </p:sp>
      <p:sp>
        <p:nvSpPr>
          <p:cNvPr id="58370" name="内容占位符 2"/>
          <p:cNvSpPr>
            <a:spLocks noGrp="1"/>
          </p:cNvSpPr>
          <p:nvPr>
            <p:ph idx="4294967295"/>
          </p:nvPr>
        </p:nvSpPr>
        <p:spPr>
          <a:xfrm>
            <a:off x="395288" y="971550"/>
            <a:ext cx="8229600" cy="5095875"/>
          </a:xfrm>
          <a:ln/>
        </p:spPr>
        <p:txBody>
          <a:bodyPr vert="horz" wrap="square" lIns="91440" tIns="45720" rIns="91440" bIns="45720" anchor="t"/>
          <a:p>
            <a:pPr>
              <a:lnSpc>
                <a:spcPct val="120000"/>
              </a:lnSpc>
            </a:pPr>
            <a:r>
              <a:rPr lang="en-US" altLang="zh-CN" dirty="0"/>
              <a:t>[</a:t>
            </a:r>
            <a:r>
              <a:rPr lang="zh-CN" altLang="en-US" dirty="0"/>
              <a:t>例</a:t>
            </a:r>
            <a:r>
              <a:rPr lang="en-US" altLang="zh-CN" dirty="0"/>
              <a:t>8.7] </a:t>
            </a:r>
            <a:r>
              <a:rPr lang="zh-CN" altLang="en-US" dirty="0"/>
              <a:t>向</a:t>
            </a:r>
            <a:r>
              <a:rPr lang="en-US" altLang="zh-CN" dirty="0"/>
              <a:t>TEST</a:t>
            </a:r>
            <a:r>
              <a:rPr lang="zh-CN" altLang="en-US" dirty="0"/>
              <a:t>中插入元组。</a:t>
            </a:r>
            <a:endParaRPr lang="en-US" altLang="zh-CN" dirty="0"/>
          </a:p>
          <a:p>
            <a:pPr>
              <a:lnSpc>
                <a:spcPct val="90000"/>
              </a:lnSpc>
              <a:buNone/>
            </a:pPr>
            <a:r>
              <a:rPr lang="en-US" altLang="zh-CN" sz="2200" dirty="0"/>
              <a:t>	EXEC SQL BEGIN DECLARE SECTION;</a:t>
            </a:r>
            <a:endParaRPr lang="zh-CN" altLang="en-US" sz="2200" dirty="0"/>
          </a:p>
          <a:p>
            <a:pPr>
              <a:lnSpc>
                <a:spcPct val="90000"/>
              </a:lnSpc>
              <a:buNone/>
            </a:pPr>
            <a:r>
              <a:rPr lang="en-US" altLang="zh-CN" sz="2200" dirty="0"/>
              <a:t>		const char *stmt = "INSERT INTO test VALUES(?);";</a:t>
            </a:r>
            <a:endParaRPr lang="zh-CN" altLang="en-US" sz="2200" dirty="0"/>
          </a:p>
          <a:p>
            <a:pPr>
              <a:lnSpc>
                <a:spcPct val="90000"/>
              </a:lnSpc>
              <a:buNone/>
            </a:pPr>
            <a:r>
              <a:rPr lang="en-US" altLang="zh-CN" sz="2200" dirty="0"/>
              <a:t>                                        /*</a:t>
            </a:r>
            <a:r>
              <a:rPr lang="zh-CN" altLang="en-US" sz="2200" dirty="0"/>
              <a:t>声明</a:t>
            </a:r>
            <a:r>
              <a:rPr lang="en-US" altLang="zh-CN" sz="2200" dirty="0"/>
              <a:t>SQL</a:t>
            </a:r>
            <a:r>
              <a:rPr lang="zh-CN" altLang="en-US" sz="2200" dirty="0"/>
              <a:t>主变量内容是</a:t>
            </a:r>
            <a:r>
              <a:rPr lang="en-US" altLang="zh-CN" sz="2200" dirty="0"/>
              <a:t>INSERT</a:t>
            </a:r>
            <a:r>
              <a:rPr lang="zh-CN" altLang="en-US" sz="2200" dirty="0"/>
              <a:t>语句 *</a:t>
            </a:r>
            <a:r>
              <a:rPr lang="en-US" altLang="zh-CN" sz="2200" dirty="0"/>
              <a:t>/</a:t>
            </a:r>
            <a:endParaRPr lang="zh-CN" altLang="en-US" sz="2200" dirty="0"/>
          </a:p>
          <a:p>
            <a:pPr>
              <a:lnSpc>
                <a:spcPct val="90000"/>
              </a:lnSpc>
              <a:buNone/>
            </a:pPr>
            <a:r>
              <a:rPr lang="en-US" altLang="zh-CN" sz="2200" dirty="0"/>
              <a:t>	EXEC SQL END DECLARE SECTION;</a:t>
            </a:r>
            <a:endParaRPr lang="zh-CN" altLang="en-US" sz="2200" dirty="0"/>
          </a:p>
          <a:p>
            <a:pPr>
              <a:lnSpc>
                <a:spcPct val="90000"/>
              </a:lnSpc>
              <a:buNone/>
            </a:pPr>
            <a:r>
              <a:rPr lang="en-US" altLang="zh-CN" sz="2200" dirty="0"/>
              <a:t>	... </a:t>
            </a:r>
            <a:endParaRPr lang="zh-CN" altLang="en-US" sz="2200" dirty="0"/>
          </a:p>
          <a:p>
            <a:pPr>
              <a:lnSpc>
                <a:spcPct val="90000"/>
              </a:lnSpc>
              <a:buNone/>
            </a:pPr>
            <a:r>
              <a:rPr lang="en-US" altLang="zh-CN" sz="2200" dirty="0"/>
              <a:t>	EXEC SQL PREPARE mystmt FROM :stmt; /*</a:t>
            </a:r>
            <a:r>
              <a:rPr lang="zh-CN" altLang="en-US" sz="2200" dirty="0"/>
              <a:t>准备语句*</a:t>
            </a:r>
            <a:r>
              <a:rPr lang="en-US" altLang="zh-CN" sz="2200" dirty="0"/>
              <a:t>/</a:t>
            </a:r>
            <a:endParaRPr lang="zh-CN" altLang="en-US" sz="2200" dirty="0"/>
          </a:p>
          <a:p>
            <a:pPr>
              <a:lnSpc>
                <a:spcPct val="90000"/>
              </a:lnSpc>
              <a:buNone/>
            </a:pPr>
            <a:r>
              <a:rPr lang="en-US" altLang="zh-CN" sz="2200" dirty="0"/>
              <a:t>	... </a:t>
            </a:r>
            <a:endParaRPr lang="zh-CN" altLang="en-US" sz="2200" dirty="0"/>
          </a:p>
          <a:p>
            <a:pPr>
              <a:lnSpc>
                <a:spcPct val="90000"/>
              </a:lnSpc>
              <a:buNone/>
            </a:pPr>
            <a:r>
              <a:rPr lang="en-US" altLang="zh-CN" sz="2200" dirty="0"/>
              <a:t>	EXEC SQL EXECUTE mystmt USING 100;</a:t>
            </a:r>
            <a:endParaRPr lang="en-US" altLang="zh-CN" sz="2200" dirty="0"/>
          </a:p>
          <a:p>
            <a:pPr>
              <a:lnSpc>
                <a:spcPct val="90000"/>
              </a:lnSpc>
              <a:buNone/>
            </a:pPr>
            <a:r>
              <a:rPr lang="en-US" altLang="zh-CN" sz="2200" dirty="0"/>
              <a:t>                                   /*</a:t>
            </a:r>
            <a:r>
              <a:rPr lang="zh-CN" altLang="en-US" sz="2200" dirty="0"/>
              <a:t>执行语句，设定</a:t>
            </a:r>
            <a:r>
              <a:rPr lang="en-US" altLang="zh-CN" sz="2200" dirty="0"/>
              <a:t>INSERT</a:t>
            </a:r>
            <a:r>
              <a:rPr lang="zh-CN" altLang="en-US" sz="2200" dirty="0"/>
              <a:t>语句插入值</a:t>
            </a:r>
            <a:r>
              <a:rPr lang="en-US" altLang="zh-CN" sz="2200" dirty="0"/>
              <a:t>100</a:t>
            </a:r>
            <a:r>
              <a:rPr lang="zh-CN" altLang="en-US" sz="2200" dirty="0"/>
              <a:t> *</a:t>
            </a:r>
            <a:r>
              <a:rPr lang="en-US" altLang="zh-CN" sz="2200" dirty="0"/>
              <a:t>/</a:t>
            </a:r>
            <a:endParaRPr lang="zh-CN" altLang="en-US" sz="2200" dirty="0"/>
          </a:p>
          <a:p>
            <a:pPr>
              <a:lnSpc>
                <a:spcPct val="90000"/>
              </a:lnSpc>
              <a:buNone/>
            </a:pPr>
            <a:r>
              <a:rPr lang="en-US" altLang="zh-CN" sz="2200" dirty="0"/>
              <a:t>	EXEC SQL EXECUTE mystmt USING 200;  </a:t>
            </a:r>
            <a:endParaRPr lang="en-US" altLang="zh-CN" sz="2200" dirty="0"/>
          </a:p>
          <a:p>
            <a:pPr>
              <a:lnSpc>
                <a:spcPct val="90000"/>
              </a:lnSpc>
              <a:buNone/>
            </a:pPr>
            <a:r>
              <a:rPr lang="en-US" altLang="zh-CN" sz="2200" dirty="0"/>
              <a:t>                                  /* </a:t>
            </a:r>
            <a:r>
              <a:rPr lang="zh-CN" altLang="en-US" sz="2200" dirty="0"/>
              <a:t>执行语句，设定</a:t>
            </a:r>
            <a:r>
              <a:rPr lang="en-US" altLang="zh-CN" sz="2200" dirty="0"/>
              <a:t>INSERT</a:t>
            </a:r>
            <a:r>
              <a:rPr lang="zh-CN" altLang="en-US" sz="2200" dirty="0"/>
              <a:t>语句插入值</a:t>
            </a:r>
            <a:r>
              <a:rPr lang="en-US" altLang="zh-CN" sz="2200" dirty="0"/>
              <a:t>200</a:t>
            </a:r>
            <a:r>
              <a:rPr lang="zh-CN" altLang="en-US" sz="2200" dirty="0"/>
              <a:t> *</a:t>
            </a:r>
            <a:r>
              <a:rPr lang="en-US" altLang="zh-CN" sz="2200" dirty="0"/>
              <a:t>/</a:t>
            </a:r>
            <a:endParaRPr lang="zh-CN" altLang="en-US" sz="2200" dirty="0"/>
          </a:p>
          <a:p>
            <a:pPr>
              <a:lnSpc>
                <a:spcPct val="120000"/>
              </a:lnSpc>
              <a:buNone/>
            </a:pP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a:ln/>
        </p:spPr>
        <p:txBody>
          <a:bodyPr vert="horz" wrap="square" lIns="91440" tIns="45720" rIns="91440" bIns="45720" anchor="ctr"/>
          <a:p>
            <a:r>
              <a:rPr lang="zh-CN" altLang="en-US" dirty="0"/>
              <a:t>第八章 数据库编程</a:t>
            </a:r>
            <a:endParaRPr lang="zh-CN" altLang="en-US" dirty="0"/>
          </a:p>
        </p:txBody>
      </p:sp>
      <p:sp>
        <p:nvSpPr>
          <p:cNvPr id="59394" name="内容占位符 2"/>
          <p:cNvSpPr>
            <a:spLocks noGrp="1"/>
          </p:cNvSpPr>
          <p:nvPr>
            <p:ph idx="4294967295"/>
          </p:nvPr>
        </p:nvSpPr>
        <p:spPr>
          <a:xfrm>
            <a:off x="720725" y="971550"/>
            <a:ext cx="8229600" cy="4854575"/>
          </a:xfrm>
          <a:ln/>
        </p:spPr>
        <p:txBody>
          <a:bodyPr vert="horz" wrap="square" lIns="91440" tIns="45720" rIns="91440" bIns="45720" anchor="t"/>
          <a:p>
            <a:pPr marL="57150" indent="0">
              <a:lnSpc>
                <a:spcPct val="150000"/>
              </a:lnSpc>
              <a:buNone/>
            </a:pPr>
            <a:r>
              <a:rPr lang="en-US" altLang="zh-CN" dirty="0"/>
              <a:t>8.1 </a:t>
            </a:r>
            <a:r>
              <a:rPr lang="zh-CN" altLang="en-US" dirty="0"/>
              <a:t>嵌入式</a:t>
            </a:r>
            <a:r>
              <a:rPr lang="en-US" altLang="zh-CN" dirty="0"/>
              <a:t>SQL</a:t>
            </a:r>
            <a:endParaRPr lang="zh-CN" altLang="en-US" dirty="0"/>
          </a:p>
          <a:p>
            <a:pPr marL="57150" indent="0">
              <a:lnSpc>
                <a:spcPct val="150000"/>
              </a:lnSpc>
              <a:buNone/>
            </a:pPr>
            <a:r>
              <a:rPr lang="en-US" altLang="zh-CN" dirty="0">
                <a:solidFill>
                  <a:srgbClr val="0066FF"/>
                </a:solidFill>
                <a:sym typeface="Times New Roman" panose="02020603050405020304" pitchFamily="18" charset="0"/>
              </a:rPr>
              <a:t>8.2 </a:t>
            </a:r>
            <a:r>
              <a:rPr lang="zh-CN" altLang="en-US" dirty="0">
                <a:solidFill>
                  <a:srgbClr val="0066FF"/>
                </a:solidFill>
                <a:sym typeface="Times New Roman" panose="02020603050405020304" pitchFamily="18" charset="0"/>
              </a:rPr>
              <a:t>过程化</a:t>
            </a:r>
            <a:r>
              <a:rPr lang="en-US" altLang="zh-CN" dirty="0">
                <a:solidFill>
                  <a:srgbClr val="0066FF"/>
                </a:solidFill>
                <a:sym typeface="Times New Roman" panose="02020603050405020304" pitchFamily="18" charset="0"/>
              </a:rPr>
              <a:t>SQL</a:t>
            </a:r>
            <a:endParaRPr lang="zh-CN" altLang="en-US" dirty="0">
              <a:solidFill>
                <a:srgbClr val="0066FF"/>
              </a:solidFill>
              <a:sym typeface="Times New Roman" panose="02020603050405020304" pitchFamily="18" charset="0"/>
            </a:endParaRPr>
          </a:p>
          <a:p>
            <a:pPr marL="57150" indent="0">
              <a:lnSpc>
                <a:spcPct val="150000"/>
              </a:lnSpc>
              <a:buNone/>
            </a:pPr>
            <a:r>
              <a:rPr lang="en-US" altLang="zh-CN" dirty="0">
                <a:sym typeface="Times New Roman" panose="02020603050405020304" pitchFamily="18" charset="0"/>
              </a:rPr>
              <a:t>8.3 </a:t>
            </a:r>
            <a:r>
              <a:rPr lang="zh-CN" altLang="en-US" dirty="0">
                <a:sym typeface="Times New Roman" panose="02020603050405020304" pitchFamily="18" charset="0"/>
              </a:rPr>
              <a:t>存储过程和函数</a:t>
            </a:r>
            <a:endParaRPr lang="en-US" altLang="zh-CN" dirty="0">
              <a:sym typeface="Times New Roman" panose="02020603050405020304" pitchFamily="18" charset="0"/>
            </a:endParaRPr>
          </a:p>
          <a:p>
            <a:pPr marL="57150" indent="0">
              <a:lnSpc>
                <a:spcPct val="150000"/>
              </a:lnSpc>
              <a:buNone/>
            </a:pPr>
            <a:r>
              <a:rPr lang="en-US" altLang="zh-CN" dirty="0"/>
              <a:t>8.4 ODBC</a:t>
            </a:r>
            <a:r>
              <a:rPr lang="zh-CN" altLang="en-US" dirty="0"/>
              <a:t>编程</a:t>
            </a:r>
            <a:endParaRPr lang="en-US" altLang="zh-CN" dirty="0"/>
          </a:p>
          <a:p>
            <a:pPr marL="57150" indent="0">
              <a:lnSpc>
                <a:spcPct val="150000"/>
              </a:lnSpc>
              <a:buNone/>
            </a:pPr>
            <a:r>
              <a:rPr lang="en-US" altLang="zh-CN" dirty="0"/>
              <a:t>*8.5 OLE DB</a:t>
            </a:r>
            <a:endParaRPr lang="zh-CN" altLang="en-US" dirty="0"/>
          </a:p>
          <a:p>
            <a:pPr marL="57150" indent="0">
              <a:lnSpc>
                <a:spcPct val="150000"/>
              </a:lnSpc>
              <a:buNone/>
            </a:pPr>
            <a:r>
              <a:rPr lang="en-US" altLang="zh-CN" dirty="0"/>
              <a:t>*8.6 JDBC</a:t>
            </a:r>
            <a:r>
              <a:rPr lang="zh-CN" altLang="en-US" dirty="0"/>
              <a:t>编程</a:t>
            </a:r>
            <a:endParaRPr lang="en-US" altLang="zh-CN" dirty="0"/>
          </a:p>
          <a:p>
            <a:pPr marL="57150" indent="0">
              <a:lnSpc>
                <a:spcPct val="150000"/>
              </a:lnSpc>
              <a:buNone/>
            </a:pPr>
            <a:r>
              <a:rPr lang="en-US" altLang="zh-CN" dirty="0"/>
              <a:t>8.7 </a:t>
            </a:r>
            <a:r>
              <a:rPr lang="zh-CN" altLang="en-US" dirty="0"/>
              <a:t>小结</a:t>
            </a:r>
            <a:endParaRPr lang="zh-CN" altLang="en-US" dirty="0"/>
          </a:p>
          <a:p>
            <a:pPr marL="57150" indent="0"/>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ln/>
        </p:spPr>
        <p:txBody>
          <a:bodyPr vert="horz" wrap="square" lIns="91440" tIns="45720" rIns="91440" bIns="45720" anchor="ctr"/>
          <a:p>
            <a:r>
              <a:rPr lang="en-US" altLang="zh-CN" dirty="0"/>
              <a:t>8.2</a:t>
            </a:r>
            <a:r>
              <a:rPr lang="zh-CN" altLang="en-US" dirty="0"/>
              <a:t> 过程化</a:t>
            </a:r>
            <a:r>
              <a:rPr lang="en-US" altLang="zh-CN" dirty="0"/>
              <a:t>SQL</a:t>
            </a:r>
            <a:endParaRPr lang="zh-CN" altLang="en-US" dirty="0"/>
          </a:p>
        </p:txBody>
      </p:sp>
      <p:sp>
        <p:nvSpPr>
          <p:cNvPr id="60418" name="内容占位符 2"/>
          <p:cNvSpPr>
            <a:spLocks noGrp="1"/>
          </p:cNvSpPr>
          <p:nvPr>
            <p:ph idx="4294967295"/>
          </p:nvPr>
        </p:nvSpPr>
        <p:spPr>
          <a:xfrm>
            <a:off x="720725" y="1098550"/>
            <a:ext cx="7966075" cy="4660900"/>
          </a:xfrm>
          <a:ln/>
        </p:spPr>
        <p:txBody>
          <a:bodyPr vert="horz" wrap="square" lIns="91440" tIns="45720" rIns="91440" bIns="45720" anchor="t"/>
          <a:p>
            <a:pPr marL="0" indent="0">
              <a:lnSpc>
                <a:spcPct val="150000"/>
              </a:lnSpc>
              <a:buNone/>
            </a:pPr>
            <a:r>
              <a:rPr lang="en-US" altLang="zh-CN" dirty="0">
                <a:solidFill>
                  <a:srgbClr val="00B050"/>
                </a:solidFill>
              </a:rPr>
              <a:t>8.2.1  </a:t>
            </a:r>
            <a:r>
              <a:rPr lang="zh-CN" altLang="en-US" dirty="0">
                <a:solidFill>
                  <a:srgbClr val="00B050"/>
                </a:solidFill>
              </a:rPr>
              <a:t>过程化</a:t>
            </a:r>
            <a:r>
              <a:rPr lang="en-US" altLang="zh-CN" dirty="0">
                <a:solidFill>
                  <a:srgbClr val="00B050"/>
                </a:solidFill>
              </a:rPr>
              <a:t>SQL</a:t>
            </a:r>
            <a:r>
              <a:rPr lang="zh-CN" altLang="en-US" dirty="0">
                <a:solidFill>
                  <a:srgbClr val="00B050"/>
                </a:solidFill>
              </a:rPr>
              <a:t>的块结构</a:t>
            </a:r>
            <a:endParaRPr lang="zh-CN" altLang="en-US" dirty="0">
              <a:solidFill>
                <a:srgbClr val="00B050"/>
              </a:solidFill>
            </a:endParaRPr>
          </a:p>
          <a:p>
            <a:pPr marL="0" indent="0">
              <a:lnSpc>
                <a:spcPct val="150000"/>
              </a:lnSpc>
              <a:buNone/>
            </a:pPr>
            <a:r>
              <a:rPr lang="en-US" altLang="zh-CN" dirty="0"/>
              <a:t>8.2.2  </a:t>
            </a:r>
            <a:r>
              <a:rPr lang="zh-CN" altLang="en-US" dirty="0"/>
              <a:t>变量和常量的定义</a:t>
            </a:r>
            <a:endParaRPr lang="zh-CN" altLang="en-US" dirty="0"/>
          </a:p>
          <a:p>
            <a:pPr marL="0" indent="0">
              <a:lnSpc>
                <a:spcPct val="150000"/>
              </a:lnSpc>
              <a:buNone/>
            </a:pPr>
            <a:r>
              <a:rPr lang="en-US" altLang="zh-CN" dirty="0"/>
              <a:t>8.2.3  </a:t>
            </a:r>
            <a:r>
              <a:rPr lang="zh-CN" altLang="en-US" dirty="0"/>
              <a:t>流程控制</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ln/>
        </p:spPr>
        <p:txBody>
          <a:bodyPr vert="horz" wrap="square" lIns="91440" tIns="45720" rIns="91440" bIns="45720" anchor="ctr"/>
          <a:p>
            <a:r>
              <a:rPr lang="en-US" altLang="zh-CN" dirty="0"/>
              <a:t>8.2.1 </a:t>
            </a:r>
            <a:r>
              <a:rPr lang="zh-CN" altLang="en-US" dirty="0"/>
              <a:t>过程化</a:t>
            </a:r>
            <a:r>
              <a:rPr lang="en-US" altLang="zh-CN" dirty="0"/>
              <a:t>SQL</a:t>
            </a:r>
            <a:r>
              <a:rPr lang="zh-CN" altLang="en-US" dirty="0"/>
              <a:t>的块结构</a:t>
            </a:r>
            <a:endParaRPr lang="zh-CN" altLang="en-US" dirty="0"/>
          </a:p>
        </p:txBody>
      </p:sp>
      <p:sp>
        <p:nvSpPr>
          <p:cNvPr id="61442"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过程化</a:t>
            </a:r>
            <a:r>
              <a:rPr lang="en-US" altLang="zh-CN" dirty="0"/>
              <a:t>SQL </a:t>
            </a:r>
            <a:endParaRPr lang="zh-CN" altLang="en-US" dirty="0"/>
          </a:p>
          <a:p>
            <a:pPr lvl="1">
              <a:lnSpc>
                <a:spcPct val="120000"/>
              </a:lnSpc>
            </a:pPr>
            <a:r>
              <a:rPr lang="en-US" altLang="zh-CN" dirty="0"/>
              <a:t>SQL</a:t>
            </a:r>
            <a:r>
              <a:rPr lang="zh-CN" altLang="en-US" dirty="0"/>
              <a:t>的扩展 </a:t>
            </a:r>
            <a:endParaRPr lang="zh-CN" altLang="en-US" dirty="0"/>
          </a:p>
          <a:p>
            <a:pPr lvl="1">
              <a:lnSpc>
                <a:spcPct val="120000"/>
              </a:lnSpc>
            </a:pPr>
            <a:r>
              <a:rPr lang="zh-CN" altLang="en-US" dirty="0"/>
              <a:t>增加了过程化语句功能 </a:t>
            </a:r>
            <a:endParaRPr lang="zh-CN" altLang="en-US" dirty="0"/>
          </a:p>
          <a:p>
            <a:pPr lvl="1">
              <a:lnSpc>
                <a:spcPct val="120000"/>
              </a:lnSpc>
            </a:pPr>
            <a:r>
              <a:rPr lang="zh-CN" altLang="en-US" dirty="0"/>
              <a:t>基本结构是块</a:t>
            </a:r>
            <a:endParaRPr lang="zh-CN" altLang="en-US" dirty="0"/>
          </a:p>
          <a:p>
            <a:pPr lvl="2">
              <a:lnSpc>
                <a:spcPct val="120000"/>
              </a:lnSpc>
            </a:pPr>
            <a:r>
              <a:rPr lang="zh-CN" altLang="en-US" dirty="0"/>
              <a:t>块之间可以互相嵌套 </a:t>
            </a:r>
            <a:endParaRPr lang="zh-CN" altLang="en-US" dirty="0"/>
          </a:p>
          <a:p>
            <a:pPr lvl="2">
              <a:lnSpc>
                <a:spcPct val="120000"/>
              </a:lnSpc>
            </a:pPr>
            <a:r>
              <a:rPr lang="zh-CN" altLang="en-US" dirty="0"/>
              <a:t>每个块完成一个逻辑操作  </a:t>
            </a:r>
            <a:endParaRPr lang="zh-CN" altLang="en-US" dirty="0"/>
          </a:p>
          <a:p>
            <a:pPr>
              <a:lnSpc>
                <a:spcPct val="120000"/>
              </a:lnSpc>
              <a:buNone/>
            </a:pP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title"/>
          </p:nvPr>
        </p:nvSpPr>
        <p:spPr>
          <a:ln/>
        </p:spPr>
        <p:txBody>
          <a:bodyPr vert="horz" wrap="square" lIns="91440" tIns="45720" rIns="91440" bIns="45720" anchor="ctr"/>
          <a:p>
            <a:r>
              <a:rPr lang="zh-CN" altLang="en-US" dirty="0"/>
              <a:t>过程化</a:t>
            </a:r>
            <a:r>
              <a:rPr lang="en-US" altLang="zh-CN" dirty="0"/>
              <a:t>SQL</a:t>
            </a:r>
            <a:r>
              <a:rPr lang="zh-CN" altLang="en-US" dirty="0"/>
              <a:t>的块结构（续）</a:t>
            </a:r>
            <a:endParaRPr lang="zh-CN" altLang="en-US" dirty="0"/>
          </a:p>
        </p:txBody>
      </p:sp>
      <p:sp>
        <p:nvSpPr>
          <p:cNvPr id="62466"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过程化</a:t>
            </a:r>
            <a:r>
              <a:rPr lang="en-US" altLang="zh-CN" dirty="0"/>
              <a:t>SQL</a:t>
            </a:r>
            <a:r>
              <a:rPr lang="zh-CN" altLang="en-US" dirty="0"/>
              <a:t>块的基本结构</a:t>
            </a:r>
            <a:endParaRPr lang="en-US" altLang="zh-CN" dirty="0"/>
          </a:p>
          <a:p>
            <a:pPr lvl="1">
              <a:lnSpc>
                <a:spcPct val="120000"/>
              </a:lnSpc>
              <a:buNone/>
            </a:pPr>
            <a:r>
              <a:rPr lang="en-US" altLang="zh-CN" dirty="0"/>
              <a:t>1. </a:t>
            </a:r>
            <a:r>
              <a:rPr lang="zh-CN" altLang="en-US" dirty="0"/>
              <a:t>定义部分</a:t>
            </a:r>
            <a:endParaRPr lang="zh-CN" altLang="en-US" dirty="0"/>
          </a:p>
          <a:p>
            <a:pPr>
              <a:lnSpc>
                <a:spcPct val="120000"/>
              </a:lnSpc>
              <a:buNone/>
            </a:pPr>
            <a:r>
              <a:rPr lang="zh-CN" altLang="en-US" dirty="0"/>
              <a:t>       </a:t>
            </a:r>
            <a:r>
              <a:rPr lang="en-US" altLang="zh-CN" sz="2400" dirty="0"/>
              <a:t>	DECLARE </a:t>
            </a:r>
            <a:r>
              <a:rPr lang="zh-CN" altLang="en-US" sz="2400" dirty="0"/>
              <a:t>变量、常量、游标、异常等   </a:t>
            </a:r>
            <a:endParaRPr lang="zh-CN" altLang="en-US" dirty="0"/>
          </a:p>
          <a:p>
            <a:pPr lvl="2">
              <a:lnSpc>
                <a:spcPct val="120000"/>
              </a:lnSpc>
            </a:pPr>
            <a:r>
              <a:rPr lang="zh-CN" altLang="en-US" dirty="0"/>
              <a:t>定义的变量、常量等只能在该基本块中使用</a:t>
            </a:r>
            <a:endParaRPr lang="zh-CN" altLang="en-US" dirty="0"/>
          </a:p>
          <a:p>
            <a:pPr lvl="2">
              <a:lnSpc>
                <a:spcPct val="120000"/>
              </a:lnSpc>
            </a:pPr>
            <a:r>
              <a:rPr lang="zh-CN" altLang="en-US" dirty="0"/>
              <a:t>当基本块执行结束时，定义就不再存在</a:t>
            </a:r>
            <a:endParaRPr lang="zh-CN" altLang="en-US" dirty="0"/>
          </a:p>
          <a:p>
            <a:pPr>
              <a:lnSpc>
                <a:spcPct val="120000"/>
              </a:lnSpc>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ln/>
        </p:spPr>
        <p:txBody>
          <a:bodyPr vert="horz" wrap="square" lIns="91440" tIns="45720" rIns="91440" bIns="45720" anchor="ctr"/>
          <a:p>
            <a:r>
              <a:rPr lang="zh-CN" altLang="en-US" dirty="0"/>
              <a:t>嵌入式</a:t>
            </a:r>
            <a:r>
              <a:rPr lang="en-US" altLang="zh-CN" dirty="0"/>
              <a:t>SQL</a:t>
            </a:r>
            <a:r>
              <a:rPr lang="zh-CN" altLang="en-US" dirty="0"/>
              <a:t>的处理过程（续） </a:t>
            </a:r>
            <a:endParaRPr lang="zh-CN" altLang="en-US" dirty="0"/>
          </a:p>
        </p:txBody>
      </p:sp>
      <p:sp>
        <p:nvSpPr>
          <p:cNvPr id="7175" name="AutoShape 7"/>
          <p:cNvSpPr>
            <a:spLocks noChangeArrowheads="1"/>
          </p:cNvSpPr>
          <p:nvPr/>
        </p:nvSpPr>
        <p:spPr bwMode="auto">
          <a:xfrm>
            <a:off x="3000375" y="2205038"/>
            <a:ext cx="2879725" cy="862013"/>
          </a:xfrm>
          <a:prstGeom prst="flowChartProcess">
            <a:avLst/>
          </a:prstGeom>
        </p:spPr>
        <p:style>
          <a:lnRef idx="2">
            <a:schemeClr val="dk1"/>
          </a:lnRef>
          <a:fillRef idx="1">
            <a:schemeClr val="lt1"/>
          </a:fillRef>
          <a:effectRef idx="0">
            <a:schemeClr val="dk1"/>
          </a:effectRef>
          <a:fontRef idx="minor">
            <a:schemeClr val="dk1"/>
          </a:fontRef>
        </p:style>
        <p:txBody>
          <a:body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关系数据库管理系统预处</a:t>
            </a:r>
            <a:endParaRPr kumimoji="0" 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理程序转换嵌入式</a:t>
            </a:r>
            <a:r>
              <a:rPr kumimoji="0" lang="en-US" altLang="zh-CN" sz="1600" b="1" i="0" u="none" strike="noStrike" kern="1200" cap="none" spc="0" normalizeH="0" baseline="0" noProof="0" dirty="0">
                <a:ln>
                  <a:noFill/>
                </a:ln>
                <a:solidFill>
                  <a:schemeClr val="dk1"/>
                </a:solidFill>
                <a:effectLst/>
                <a:uLnTx/>
                <a:uFillTx/>
                <a:latin typeface="+mn-lt"/>
                <a:ea typeface="+mn-ea"/>
                <a:cs typeface="+mn-cs"/>
              </a:rPr>
              <a:t>SQL</a:t>
            </a:r>
            <a:r>
              <a:rPr kumimoji="0" lang="zh-CN" alt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语</a:t>
            </a:r>
            <a:endParaRPr kumimoji="0" 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句为函数调用</a:t>
            </a:r>
            <a:endParaRPr kumimoji="0" lang="zh-CN" alt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7176" name="AutoShape 8"/>
          <p:cNvSpPr>
            <a:spLocks noChangeArrowheads="1"/>
          </p:cNvSpPr>
          <p:nvPr/>
        </p:nvSpPr>
        <p:spPr bwMode="auto">
          <a:xfrm>
            <a:off x="3000375" y="1125538"/>
            <a:ext cx="2879725" cy="755650"/>
          </a:xfrm>
          <a:prstGeom prst="flowChartInputOutput">
            <a:avLst/>
          </a:prstGeom>
        </p:spPr>
        <p:style>
          <a:lnRef idx="2">
            <a:schemeClr val="dk1"/>
          </a:lnRef>
          <a:fillRef idx="1">
            <a:schemeClr val="lt1"/>
          </a:fillRef>
          <a:effectRef idx="0">
            <a:schemeClr val="dk1"/>
          </a:effectRef>
          <a:fontRef idx="minor">
            <a:schemeClr val="dk1"/>
          </a:fontRef>
        </p:style>
        <p:txBody>
          <a:bodyPr lIns="36000" tIns="180000" rIns="36000" bIns="0"/>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含嵌入式</a:t>
            </a:r>
            <a:r>
              <a:rPr kumimoji="0" lang="en-US" altLang="zh-CN" sz="1600" b="1" i="0" u="none" strike="noStrike" kern="1200" cap="none" spc="0" normalizeH="0" baseline="0" noProof="0" dirty="0">
                <a:ln>
                  <a:noFill/>
                </a:ln>
                <a:solidFill>
                  <a:schemeClr val="dk1"/>
                </a:solidFill>
                <a:effectLst/>
                <a:uLnTx/>
                <a:uFillTx/>
                <a:latin typeface="+mn-lt"/>
                <a:ea typeface="+mn-ea"/>
                <a:cs typeface="+mn-cs"/>
              </a:rPr>
              <a:t>SQL</a:t>
            </a:r>
            <a:r>
              <a:rPr kumimoji="0" lang="zh-CN" alt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语句</a:t>
            </a:r>
            <a:endParaRPr kumimoji="0" 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的主语言程序</a:t>
            </a:r>
            <a:endParaRPr kumimoji="0" lang="zh-CN" altLang="en-US" sz="16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7177" name="AutoShape 10"/>
          <p:cNvSpPr>
            <a:spLocks noChangeArrowheads="1"/>
          </p:cNvSpPr>
          <p:nvPr/>
        </p:nvSpPr>
        <p:spPr bwMode="auto">
          <a:xfrm>
            <a:off x="3000375" y="3429000"/>
            <a:ext cx="2879725" cy="755650"/>
          </a:xfrm>
          <a:prstGeom prst="flowChartInputOutput">
            <a:avLst/>
          </a:prstGeom>
        </p:spPr>
        <p:style>
          <a:lnRef idx="2">
            <a:schemeClr val="dk1"/>
          </a:lnRef>
          <a:fillRef idx="1">
            <a:schemeClr val="lt1"/>
          </a:fillRef>
          <a:effectRef idx="0">
            <a:schemeClr val="dk1"/>
          </a:effectRef>
          <a:fontRef idx="minor">
            <a:schemeClr val="dk1"/>
          </a:fontRef>
        </p:style>
        <p:txBody>
          <a:bodyPr lIns="36000" tIns="108000" rIns="36000" bIns="0"/>
          <a:lstStyle/>
          <a:p>
            <a:pPr marL="342900" marR="0" lvl="0" indent="-342900" algn="ctr"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转换后的</a:t>
            </a:r>
            <a:endParaRPr kumimoji="0" lang="en-US" sz="16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a:p>
            <a:pPr marL="342900" marR="0" lvl="0" indent="-342900" algn="ctr"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主语言程序</a:t>
            </a:r>
            <a:endParaRPr kumimoji="0" lang="zh-CN" altLang="en-US" sz="16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7178" name="AutoShape 11"/>
          <p:cNvSpPr>
            <a:spLocks noChangeArrowheads="1"/>
          </p:cNvSpPr>
          <p:nvPr/>
        </p:nvSpPr>
        <p:spPr bwMode="auto">
          <a:xfrm>
            <a:off x="3000375" y="4473575"/>
            <a:ext cx="2879725" cy="755650"/>
          </a:xfrm>
          <a:prstGeom prst="flowChartProcess">
            <a:avLst/>
          </a:prstGeom>
        </p:spPr>
        <p:style>
          <a:lnRef idx="2">
            <a:schemeClr val="dk1"/>
          </a:lnRef>
          <a:fillRef idx="1">
            <a:schemeClr val="lt1"/>
          </a:fillRef>
          <a:effectRef idx="0">
            <a:schemeClr val="dk1"/>
          </a:effectRef>
          <a:fontRef idx="minor">
            <a:schemeClr val="dk1"/>
          </a:fontRef>
        </p:style>
        <p:txBody>
          <a:bodyPr tIns="144000"/>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主语言编译程序</a:t>
            </a:r>
            <a:endParaRPr kumimoji="0" lang="en-US" sz="16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编译处理</a:t>
            </a:r>
            <a:endParaRPr kumimoji="0" lang="zh-CN" altLang="en-US" sz="16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7179" name="AutoShape 10"/>
          <p:cNvSpPr>
            <a:spLocks noChangeArrowheads="1"/>
          </p:cNvSpPr>
          <p:nvPr/>
        </p:nvSpPr>
        <p:spPr bwMode="auto">
          <a:xfrm>
            <a:off x="3000375" y="5589588"/>
            <a:ext cx="2879725" cy="647700"/>
          </a:xfrm>
          <a:prstGeom prst="flowChartInputOutput">
            <a:avLst/>
          </a:prstGeom>
        </p:spPr>
        <p:style>
          <a:lnRef idx="2">
            <a:schemeClr val="dk1"/>
          </a:lnRef>
          <a:fillRef idx="1">
            <a:schemeClr val="lt1"/>
          </a:fillRef>
          <a:effectRef idx="0">
            <a:schemeClr val="dk1"/>
          </a:effectRef>
          <a:fontRef idx="minor">
            <a:schemeClr val="dk1"/>
          </a:fontRef>
        </p:style>
        <p:txBody>
          <a:bodyPr lIns="36000" tIns="108000" rIns="36000" bIns="0"/>
          <a:lstStyle/>
          <a:p>
            <a:pPr marL="342900" marR="0" lvl="0" indent="-342900" algn="ctr" defTabSz="914400" rtl="0" eaLnBrk="0" fontAlgn="base" latinLnBrk="0" hangingPunct="0">
              <a:lnSpc>
                <a:spcPct val="150000"/>
              </a:lnSpc>
              <a:spcBef>
                <a:spcPct val="0"/>
              </a:spcBef>
              <a:spcAft>
                <a:spcPct val="0"/>
              </a:spcAft>
              <a:buClrTx/>
              <a:buSzTx/>
              <a:buFont typeface="Arial" panose="020B0604020202020204" pitchFamily="34" charset="0"/>
              <a:buNone/>
              <a:defRPr/>
            </a:pPr>
            <a:r>
              <a:rPr kumimoji="0" lang="zh-CN" sz="16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目标语言程序</a:t>
            </a:r>
            <a:endParaRPr kumimoji="0" lang="zh-CN" sz="1600" b="1"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cxnSp>
        <p:nvCxnSpPr>
          <p:cNvPr id="8199" name="直接箭头连接符 13"/>
          <p:cNvCxnSpPr/>
          <p:nvPr/>
        </p:nvCxnSpPr>
        <p:spPr>
          <a:xfrm>
            <a:off x="4440238" y="1881188"/>
            <a:ext cx="0" cy="315912"/>
          </a:xfrm>
          <a:prstGeom prst="straightConnector1">
            <a:avLst/>
          </a:prstGeom>
          <a:ln w="9525">
            <a:noFill/>
          </a:ln>
        </p:spPr>
      </p:cxnSp>
      <p:cxnSp>
        <p:nvCxnSpPr>
          <p:cNvPr id="16" name="直接箭头连接符 15"/>
          <p:cNvCxnSpPr>
            <a:stCxn id="7176" idx="4"/>
            <a:endCxn id="7175" idx="0"/>
          </p:cNvCxnSpPr>
          <p:nvPr/>
        </p:nvCxnSpPr>
        <p:spPr bwMode="auto">
          <a:xfrm>
            <a:off x="4440238" y="1881188"/>
            <a:ext cx="0" cy="323850"/>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7175" idx="2"/>
            <a:endCxn id="7175" idx="0"/>
          </p:cNvCxnSpPr>
          <p:nvPr/>
        </p:nvCxnSpPr>
        <p:spPr bwMode="auto">
          <a:xfrm>
            <a:off x="4440238" y="3067050"/>
            <a:ext cx="0" cy="361950"/>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7175" idx="2"/>
            <a:endCxn id="7175" idx="0"/>
          </p:cNvCxnSpPr>
          <p:nvPr/>
        </p:nvCxnSpPr>
        <p:spPr bwMode="auto">
          <a:xfrm>
            <a:off x="4440238" y="4149725"/>
            <a:ext cx="0" cy="323850"/>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7178" idx="2"/>
            <a:endCxn id="7179" idx="1"/>
          </p:cNvCxnSpPr>
          <p:nvPr/>
        </p:nvCxnSpPr>
        <p:spPr bwMode="auto">
          <a:xfrm>
            <a:off x="4440238" y="5229225"/>
            <a:ext cx="0" cy="360363"/>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title"/>
          </p:nvPr>
        </p:nvSpPr>
        <p:spPr>
          <a:ln/>
        </p:spPr>
        <p:txBody>
          <a:bodyPr vert="horz" wrap="square" lIns="91440" tIns="45720" rIns="91440" bIns="45720" anchor="ctr"/>
          <a:p>
            <a:r>
              <a:rPr lang="zh-CN" altLang="en-US" dirty="0"/>
              <a:t>过程化</a:t>
            </a:r>
            <a:r>
              <a:rPr lang="en-US" altLang="zh-CN" dirty="0"/>
              <a:t>SQL</a:t>
            </a:r>
            <a:r>
              <a:rPr lang="zh-CN" altLang="en-US" dirty="0"/>
              <a:t>的块结构（续）</a:t>
            </a:r>
            <a:endParaRPr lang="zh-CN" altLang="en-US" dirty="0"/>
          </a:p>
        </p:txBody>
      </p:sp>
      <p:sp>
        <p:nvSpPr>
          <p:cNvPr id="63490" name="内容占位符 2"/>
          <p:cNvSpPr>
            <a:spLocks noGrp="1"/>
          </p:cNvSpPr>
          <p:nvPr>
            <p:ph idx="4294967295"/>
          </p:nvPr>
        </p:nvSpPr>
        <p:spPr>
          <a:xfrm>
            <a:off x="395288" y="1098550"/>
            <a:ext cx="8229600" cy="4968875"/>
          </a:xfrm>
          <a:ln/>
        </p:spPr>
        <p:txBody>
          <a:bodyPr vert="horz" wrap="square" lIns="91440" tIns="45720" rIns="91440" bIns="45720" anchor="t"/>
          <a:p>
            <a:pPr>
              <a:lnSpc>
                <a:spcPct val="120000"/>
              </a:lnSpc>
            </a:pPr>
            <a:r>
              <a:rPr lang="zh-CN" altLang="en-US" dirty="0"/>
              <a:t>过程化</a:t>
            </a:r>
            <a:r>
              <a:rPr lang="en-US" altLang="zh-CN" dirty="0"/>
              <a:t>SQL</a:t>
            </a:r>
            <a:r>
              <a:rPr lang="zh-CN" altLang="en-US" dirty="0"/>
              <a:t>块的基本结构（续）</a:t>
            </a:r>
            <a:endParaRPr lang="en-US" altLang="zh-CN" dirty="0"/>
          </a:p>
          <a:p>
            <a:pPr lvl="1">
              <a:lnSpc>
                <a:spcPct val="120000"/>
              </a:lnSpc>
              <a:buNone/>
            </a:pPr>
            <a:r>
              <a:rPr lang="en-US" altLang="zh-CN" dirty="0"/>
              <a:t>2. </a:t>
            </a:r>
            <a:r>
              <a:rPr lang="zh-CN" altLang="en-US" dirty="0"/>
              <a:t>执行部分</a:t>
            </a:r>
            <a:endParaRPr lang="zh-CN" altLang="en-US" dirty="0"/>
          </a:p>
          <a:p>
            <a:pPr>
              <a:lnSpc>
                <a:spcPct val="110000"/>
              </a:lnSpc>
              <a:buNone/>
            </a:pPr>
            <a:r>
              <a:rPr lang="zh-CN" altLang="en-US" dirty="0"/>
              <a:t>      </a:t>
            </a:r>
            <a:r>
              <a:rPr lang="en-US" altLang="zh-CN" dirty="0"/>
              <a:t>	</a:t>
            </a:r>
            <a:r>
              <a:rPr lang="en-US" altLang="zh-CN" sz="2400" dirty="0"/>
              <a:t>BEGIN</a:t>
            </a:r>
            <a:endParaRPr lang="zh-CN" altLang="en-US" sz="2400" dirty="0"/>
          </a:p>
          <a:p>
            <a:pPr>
              <a:lnSpc>
                <a:spcPct val="110000"/>
              </a:lnSpc>
              <a:buNone/>
            </a:pPr>
            <a:r>
              <a:rPr lang="en-US" altLang="zh-CN" sz="2400" dirty="0"/>
              <a:t>	   	   	SQL</a:t>
            </a:r>
            <a:r>
              <a:rPr lang="zh-CN" altLang="en-US" sz="2400" dirty="0"/>
              <a:t>语句、过程化</a:t>
            </a:r>
            <a:r>
              <a:rPr lang="en-US" altLang="zh-CN" sz="2400" dirty="0"/>
              <a:t>SQL</a:t>
            </a:r>
            <a:r>
              <a:rPr lang="zh-CN" altLang="en-US" sz="2400" dirty="0"/>
              <a:t>的流程控制语句</a:t>
            </a:r>
            <a:endParaRPr lang="zh-CN" altLang="en-US" sz="2400" dirty="0"/>
          </a:p>
          <a:p>
            <a:pPr>
              <a:lnSpc>
                <a:spcPct val="110000"/>
              </a:lnSpc>
              <a:buNone/>
            </a:pPr>
            <a:r>
              <a:rPr lang="zh-CN" altLang="en-US" sz="2400" dirty="0"/>
              <a:t>	  </a:t>
            </a:r>
            <a:r>
              <a:rPr lang="en-US" altLang="zh-CN" sz="2400" dirty="0"/>
              <a:t>	</a:t>
            </a:r>
            <a:r>
              <a:rPr lang="zh-CN" altLang="en-US" sz="2400" dirty="0"/>
              <a:t> </a:t>
            </a:r>
            <a:r>
              <a:rPr lang="en-US" altLang="zh-CN" sz="2400" dirty="0"/>
              <a:t>EXCEPTION</a:t>
            </a:r>
            <a:endParaRPr lang="zh-CN" altLang="en-US" sz="2400" dirty="0"/>
          </a:p>
          <a:p>
            <a:pPr>
              <a:lnSpc>
                <a:spcPct val="110000"/>
              </a:lnSpc>
              <a:buNone/>
            </a:pPr>
            <a:r>
              <a:rPr lang="en-US" altLang="zh-CN" sz="2400" dirty="0"/>
              <a:t>		 	 </a:t>
            </a:r>
            <a:r>
              <a:rPr lang="zh-CN" altLang="en-US" sz="2400" dirty="0"/>
              <a:t>异常处理部分        		</a:t>
            </a:r>
            <a:endParaRPr lang="zh-CN" altLang="en-US" sz="2400" dirty="0"/>
          </a:p>
          <a:p>
            <a:pPr>
              <a:lnSpc>
                <a:spcPct val="110000"/>
              </a:lnSpc>
              <a:buNone/>
            </a:pPr>
            <a:r>
              <a:rPr lang="zh-CN" altLang="en-US" sz="2400" dirty="0"/>
              <a:t>      </a:t>
            </a:r>
            <a:r>
              <a:rPr lang="en-US" altLang="zh-CN" sz="2400" dirty="0"/>
              <a:t>	</a:t>
            </a:r>
            <a:r>
              <a:rPr lang="zh-CN" altLang="en-US" sz="2400" dirty="0"/>
              <a:t> </a:t>
            </a:r>
            <a:r>
              <a:rPr lang="en-US" altLang="zh-CN" sz="2400" dirty="0"/>
              <a:t>END</a:t>
            </a:r>
            <a:r>
              <a:rPr lang="zh-CN" altLang="en-US" sz="2400" dirty="0"/>
              <a:t>；</a:t>
            </a:r>
            <a:endParaRPr lang="zh-CN" altLang="en-US" sz="2400" dirty="0"/>
          </a:p>
          <a:p>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title"/>
          </p:nvPr>
        </p:nvSpPr>
        <p:spPr>
          <a:ln/>
        </p:spPr>
        <p:txBody>
          <a:bodyPr vert="horz" wrap="square" lIns="91440" tIns="45720" rIns="91440" bIns="45720" anchor="ctr"/>
          <a:p>
            <a:r>
              <a:rPr lang="en-US" altLang="zh-CN" dirty="0"/>
              <a:t>8.2</a:t>
            </a:r>
            <a:r>
              <a:rPr lang="zh-CN" altLang="en-US" dirty="0"/>
              <a:t> 过程化</a:t>
            </a:r>
            <a:r>
              <a:rPr lang="en-US" altLang="zh-CN" dirty="0"/>
              <a:t>SQL</a:t>
            </a:r>
            <a:endParaRPr lang="zh-CN" altLang="en-US" dirty="0"/>
          </a:p>
        </p:txBody>
      </p:sp>
      <p:sp>
        <p:nvSpPr>
          <p:cNvPr id="64514" name="内容占位符 2"/>
          <p:cNvSpPr>
            <a:spLocks noGrp="1"/>
          </p:cNvSpPr>
          <p:nvPr>
            <p:ph idx="4294967295"/>
          </p:nvPr>
        </p:nvSpPr>
        <p:spPr>
          <a:xfrm>
            <a:off x="720725" y="1098550"/>
            <a:ext cx="8229600" cy="4660900"/>
          </a:xfrm>
          <a:ln/>
        </p:spPr>
        <p:txBody>
          <a:bodyPr vert="horz" wrap="square" lIns="91440" tIns="45720" rIns="91440" bIns="45720" anchor="t"/>
          <a:p>
            <a:pPr marL="0" indent="0">
              <a:lnSpc>
                <a:spcPct val="150000"/>
              </a:lnSpc>
              <a:buNone/>
            </a:pPr>
            <a:r>
              <a:rPr lang="en-US" altLang="zh-CN" dirty="0"/>
              <a:t>8.2.1  </a:t>
            </a:r>
            <a:r>
              <a:rPr lang="zh-CN" altLang="en-US" dirty="0"/>
              <a:t>过程化</a:t>
            </a:r>
            <a:r>
              <a:rPr lang="en-US" altLang="zh-CN" dirty="0"/>
              <a:t>SQL</a:t>
            </a:r>
            <a:r>
              <a:rPr lang="zh-CN" altLang="en-US" dirty="0"/>
              <a:t>的块结构</a:t>
            </a:r>
            <a:endParaRPr lang="zh-CN" altLang="en-US" dirty="0"/>
          </a:p>
          <a:p>
            <a:pPr marL="0" indent="0">
              <a:lnSpc>
                <a:spcPct val="150000"/>
              </a:lnSpc>
              <a:buNone/>
            </a:pPr>
            <a:r>
              <a:rPr lang="en-US" altLang="zh-CN" dirty="0">
                <a:solidFill>
                  <a:srgbClr val="00B050"/>
                </a:solidFill>
              </a:rPr>
              <a:t>8.2.2  </a:t>
            </a:r>
            <a:r>
              <a:rPr lang="zh-CN" altLang="en-US" dirty="0">
                <a:solidFill>
                  <a:srgbClr val="00B050"/>
                </a:solidFill>
              </a:rPr>
              <a:t>变量和常量的定义</a:t>
            </a:r>
            <a:endParaRPr lang="zh-CN" altLang="en-US" dirty="0">
              <a:solidFill>
                <a:srgbClr val="00B050"/>
              </a:solidFill>
            </a:endParaRPr>
          </a:p>
          <a:p>
            <a:pPr marL="0" indent="0">
              <a:lnSpc>
                <a:spcPct val="150000"/>
              </a:lnSpc>
              <a:buNone/>
            </a:pPr>
            <a:r>
              <a:rPr lang="en-US" altLang="zh-CN" dirty="0"/>
              <a:t>8.2.3  </a:t>
            </a:r>
            <a:r>
              <a:rPr lang="zh-CN" altLang="en-US" dirty="0"/>
              <a:t>流程控制</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a:ln/>
        </p:spPr>
        <p:txBody>
          <a:bodyPr vert="horz" wrap="square" lIns="91440" tIns="45720" rIns="91440" bIns="45720" anchor="ctr"/>
          <a:p>
            <a:r>
              <a:rPr lang="en-US" altLang="zh-CN" dirty="0"/>
              <a:t>8.2.2</a:t>
            </a:r>
            <a:r>
              <a:rPr lang="zh-CN" altLang="en-US" dirty="0"/>
              <a:t> 变量和常量的定义</a:t>
            </a:r>
            <a:endParaRPr lang="zh-CN" altLang="en-US" dirty="0"/>
          </a:p>
        </p:txBody>
      </p:sp>
      <p:sp>
        <p:nvSpPr>
          <p:cNvPr id="65538" name="内容占位符 2"/>
          <p:cNvSpPr>
            <a:spLocks noGrp="1"/>
          </p:cNvSpPr>
          <p:nvPr>
            <p:ph idx="4294967295"/>
          </p:nvPr>
        </p:nvSpPr>
        <p:spPr>
          <a:ln/>
        </p:spPr>
        <p:txBody>
          <a:bodyPr vert="horz" wrap="square" lIns="91440" tIns="45720" rIns="91440" bIns="45720" anchor="t"/>
          <a:p>
            <a:pPr marL="0" indent="0">
              <a:lnSpc>
                <a:spcPct val="120000"/>
              </a:lnSpc>
              <a:buNone/>
            </a:pPr>
            <a:r>
              <a:rPr lang="en-US" altLang="zh-CN" dirty="0"/>
              <a:t>1. </a:t>
            </a:r>
            <a:r>
              <a:rPr lang="zh-CN" altLang="en-US" dirty="0"/>
              <a:t>变量定义</a:t>
            </a:r>
            <a:endParaRPr lang="zh-CN" altLang="en-US" dirty="0"/>
          </a:p>
          <a:p>
            <a:pPr lvl="1">
              <a:lnSpc>
                <a:spcPct val="120000"/>
              </a:lnSpc>
            </a:pPr>
            <a:r>
              <a:rPr lang="zh-CN" altLang="en-US" dirty="0"/>
              <a:t>变量名 数据类型 </a:t>
            </a:r>
            <a:r>
              <a:rPr lang="en-US" altLang="zh-CN" dirty="0"/>
              <a:t>[[NOT NULL]:=</a:t>
            </a:r>
            <a:r>
              <a:rPr lang="zh-CN" altLang="en-US" dirty="0"/>
              <a:t>初值表达式</a:t>
            </a:r>
            <a:r>
              <a:rPr lang="en-US" altLang="zh-CN" dirty="0"/>
              <a:t>]</a:t>
            </a:r>
            <a:r>
              <a:rPr lang="zh-CN" altLang="en-US" dirty="0"/>
              <a:t>或</a:t>
            </a:r>
            <a:endParaRPr lang="zh-CN" altLang="en-US" dirty="0"/>
          </a:p>
          <a:p>
            <a:pPr lvl="1">
              <a:lnSpc>
                <a:spcPct val="120000"/>
              </a:lnSpc>
            </a:pPr>
            <a:r>
              <a:rPr lang="zh-CN" altLang="en-US" dirty="0"/>
              <a:t>变量名 数据类型 </a:t>
            </a:r>
            <a:r>
              <a:rPr lang="en-US" altLang="zh-CN" dirty="0"/>
              <a:t>[[NOT NULL] </a:t>
            </a:r>
            <a:r>
              <a:rPr lang="zh-CN" altLang="en-US" dirty="0"/>
              <a:t>初值表达式</a:t>
            </a:r>
            <a:r>
              <a:rPr lang="en-US" altLang="zh-CN" dirty="0"/>
              <a:t>]</a:t>
            </a:r>
            <a:endParaRPr lang="zh-CN" altLang="en-US" dirty="0"/>
          </a:p>
          <a:p>
            <a:pPr marL="0" indent="0">
              <a:lnSpc>
                <a:spcPct val="120000"/>
              </a:lnSpc>
              <a:buNone/>
            </a:pPr>
            <a:r>
              <a:rPr lang="en-US" altLang="zh-CN" dirty="0"/>
              <a:t>2. </a:t>
            </a:r>
            <a:r>
              <a:rPr lang="zh-CN" altLang="en-US" dirty="0"/>
              <a:t>常量定义</a:t>
            </a:r>
            <a:endParaRPr lang="zh-CN" altLang="en-US" dirty="0"/>
          </a:p>
          <a:p>
            <a:pPr lvl="1">
              <a:lnSpc>
                <a:spcPct val="120000"/>
              </a:lnSpc>
            </a:pPr>
            <a:r>
              <a:rPr lang="zh-CN" altLang="en-US" dirty="0"/>
              <a:t>常量名 数据类型 </a:t>
            </a:r>
            <a:r>
              <a:rPr lang="en-US" altLang="zh-CN" dirty="0"/>
              <a:t>CONSTANT :=</a:t>
            </a:r>
            <a:r>
              <a:rPr lang="zh-CN" altLang="en-US" dirty="0"/>
              <a:t>常量表达式</a:t>
            </a:r>
            <a:endParaRPr lang="zh-CN" altLang="en-US" dirty="0"/>
          </a:p>
          <a:p>
            <a:pPr lvl="1">
              <a:lnSpc>
                <a:spcPct val="120000"/>
              </a:lnSpc>
            </a:pPr>
            <a:r>
              <a:rPr lang="zh-CN" altLang="en-US" dirty="0"/>
              <a:t>常量必须要给一个值，并且该值在存在期间或常量的作用域内不能改变。如果试图修改它，过程化</a:t>
            </a:r>
            <a:r>
              <a:rPr lang="en-US" altLang="zh-CN" dirty="0"/>
              <a:t>SQL</a:t>
            </a:r>
            <a:r>
              <a:rPr lang="zh-CN" altLang="en-US" dirty="0"/>
              <a:t>将返回一个异常</a:t>
            </a:r>
            <a:endParaRPr lang="zh-CN" altLang="en-US" dirty="0"/>
          </a:p>
          <a:p>
            <a:pPr marL="0" indent="0">
              <a:lnSpc>
                <a:spcPct val="120000"/>
              </a:lnSpc>
              <a:buNone/>
            </a:pPr>
            <a:r>
              <a:rPr lang="en-US" altLang="zh-CN" dirty="0"/>
              <a:t>3. </a:t>
            </a:r>
            <a:r>
              <a:rPr lang="zh-CN" altLang="en-US" dirty="0"/>
              <a:t>赋值语句</a:t>
            </a:r>
            <a:endParaRPr lang="zh-CN" altLang="en-US" dirty="0"/>
          </a:p>
          <a:p>
            <a:pPr lvl="1">
              <a:lnSpc>
                <a:spcPct val="120000"/>
              </a:lnSpc>
            </a:pPr>
            <a:r>
              <a:rPr lang="zh-CN" altLang="en-US" dirty="0"/>
              <a:t>变量名称 </a:t>
            </a:r>
            <a:r>
              <a:rPr lang="en-US" altLang="zh-CN" dirty="0"/>
              <a:t>:=</a:t>
            </a:r>
            <a:r>
              <a:rPr lang="zh-CN" altLang="en-US" dirty="0"/>
              <a:t>表达式</a:t>
            </a:r>
            <a:endParaRPr lang="zh-CN" altLang="en-US" dirty="0"/>
          </a:p>
          <a:p>
            <a:pPr marL="0" indent="0"/>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a:ln/>
        </p:spPr>
        <p:txBody>
          <a:bodyPr vert="horz" wrap="square" lIns="91440" tIns="45720" rIns="91440" bIns="45720" anchor="ctr"/>
          <a:p>
            <a:r>
              <a:rPr lang="en-US" altLang="zh-CN" dirty="0"/>
              <a:t>8.2</a:t>
            </a:r>
            <a:r>
              <a:rPr lang="zh-CN" altLang="en-US" dirty="0"/>
              <a:t> 过程化</a:t>
            </a:r>
            <a:r>
              <a:rPr lang="en-US" altLang="zh-CN" dirty="0"/>
              <a:t>SQL</a:t>
            </a:r>
            <a:endParaRPr lang="zh-CN" altLang="en-US" dirty="0"/>
          </a:p>
        </p:txBody>
      </p:sp>
      <p:sp>
        <p:nvSpPr>
          <p:cNvPr id="66562" name="内容占位符 2"/>
          <p:cNvSpPr>
            <a:spLocks noGrp="1"/>
          </p:cNvSpPr>
          <p:nvPr>
            <p:ph idx="4294967295"/>
          </p:nvPr>
        </p:nvSpPr>
        <p:spPr>
          <a:xfrm>
            <a:off x="720725" y="1098550"/>
            <a:ext cx="8229600" cy="4660900"/>
          </a:xfrm>
          <a:ln/>
        </p:spPr>
        <p:txBody>
          <a:bodyPr vert="horz" wrap="square" lIns="91440" tIns="45720" rIns="91440" bIns="45720" anchor="t"/>
          <a:p>
            <a:pPr marL="0" indent="0">
              <a:lnSpc>
                <a:spcPct val="150000"/>
              </a:lnSpc>
              <a:buNone/>
            </a:pPr>
            <a:r>
              <a:rPr lang="en-US" altLang="zh-CN" dirty="0"/>
              <a:t>8.2.1  </a:t>
            </a:r>
            <a:r>
              <a:rPr lang="zh-CN" altLang="en-US" dirty="0"/>
              <a:t>过程化</a:t>
            </a:r>
            <a:r>
              <a:rPr lang="en-US" altLang="zh-CN" dirty="0"/>
              <a:t>SQL</a:t>
            </a:r>
            <a:r>
              <a:rPr lang="zh-CN" altLang="en-US" dirty="0"/>
              <a:t>的块结构</a:t>
            </a:r>
            <a:endParaRPr lang="zh-CN" altLang="en-US" dirty="0"/>
          </a:p>
          <a:p>
            <a:pPr marL="0" indent="0">
              <a:lnSpc>
                <a:spcPct val="150000"/>
              </a:lnSpc>
              <a:buNone/>
            </a:pPr>
            <a:r>
              <a:rPr lang="en-US" altLang="zh-CN" dirty="0"/>
              <a:t>8.2.2  </a:t>
            </a:r>
            <a:r>
              <a:rPr lang="zh-CN" altLang="en-US" dirty="0"/>
              <a:t>变量和常量的定义</a:t>
            </a:r>
            <a:endParaRPr lang="zh-CN" altLang="en-US" dirty="0"/>
          </a:p>
          <a:p>
            <a:pPr marL="0" indent="0">
              <a:lnSpc>
                <a:spcPct val="150000"/>
              </a:lnSpc>
              <a:buNone/>
            </a:pPr>
            <a:r>
              <a:rPr lang="en-US" altLang="zh-CN" dirty="0">
                <a:solidFill>
                  <a:srgbClr val="00B050"/>
                </a:solidFill>
              </a:rPr>
              <a:t>8.2.3  </a:t>
            </a:r>
            <a:r>
              <a:rPr lang="zh-CN" altLang="en-US" dirty="0">
                <a:solidFill>
                  <a:srgbClr val="00B050"/>
                </a:solidFill>
              </a:rPr>
              <a:t>流程控制</a:t>
            </a:r>
            <a:endParaRPr lang="zh-CN" altLang="en-US" dirty="0">
              <a:solidFill>
                <a:srgbClr val="00B05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
          <p:cNvSpPr>
            <a:spLocks noGrp="1"/>
          </p:cNvSpPr>
          <p:nvPr>
            <p:ph type="title"/>
          </p:nvPr>
        </p:nvSpPr>
        <p:spPr>
          <a:ln/>
        </p:spPr>
        <p:txBody>
          <a:bodyPr vert="horz" wrap="square" lIns="91440" tIns="45720" rIns="91440" bIns="45720" anchor="ctr"/>
          <a:p>
            <a:r>
              <a:rPr lang="en-US" altLang="zh-CN" dirty="0"/>
              <a:t>8.2.3 </a:t>
            </a:r>
            <a:r>
              <a:rPr lang="zh-CN" altLang="en-US" dirty="0"/>
              <a:t>流程控制</a:t>
            </a:r>
            <a:endParaRPr lang="zh-CN" altLang="en-US" dirty="0"/>
          </a:p>
        </p:txBody>
      </p:sp>
      <p:sp>
        <p:nvSpPr>
          <p:cNvPr id="67586" name="内容占位符 2"/>
          <p:cNvSpPr>
            <a:spLocks noGrp="1"/>
          </p:cNvSpPr>
          <p:nvPr>
            <p:ph idx="4294967295"/>
          </p:nvPr>
        </p:nvSpPr>
        <p:spPr>
          <a:ln/>
        </p:spPr>
        <p:txBody>
          <a:bodyPr vert="horz" wrap="square" lIns="91440" tIns="45720" rIns="91440" bIns="45720" anchor="t"/>
          <a:p>
            <a:pPr>
              <a:lnSpc>
                <a:spcPct val="150000"/>
              </a:lnSpc>
            </a:pPr>
            <a:r>
              <a:rPr lang="zh-CN" altLang="en-US" dirty="0"/>
              <a:t>过程化</a:t>
            </a:r>
            <a:r>
              <a:rPr lang="en-US" altLang="zh-CN" dirty="0"/>
              <a:t>SQL</a:t>
            </a:r>
            <a:r>
              <a:rPr lang="zh-CN" altLang="en-US" dirty="0"/>
              <a:t>功能</a:t>
            </a:r>
            <a:endParaRPr lang="zh-CN" altLang="en-US" dirty="0"/>
          </a:p>
          <a:p>
            <a:pPr marL="457200" lvl="1" indent="0">
              <a:lnSpc>
                <a:spcPct val="150000"/>
              </a:lnSpc>
              <a:buNone/>
            </a:pPr>
            <a:r>
              <a:rPr lang="en-US" altLang="zh-CN" dirty="0"/>
              <a:t>1. </a:t>
            </a:r>
            <a:r>
              <a:rPr lang="zh-CN" altLang="en-US" dirty="0"/>
              <a:t>条件控制语句</a:t>
            </a:r>
            <a:endParaRPr lang="zh-CN" altLang="en-US" dirty="0"/>
          </a:p>
          <a:p>
            <a:pPr marL="457200" lvl="1" indent="0">
              <a:lnSpc>
                <a:spcPct val="150000"/>
              </a:lnSpc>
              <a:buNone/>
            </a:pPr>
            <a:r>
              <a:rPr lang="en-US" altLang="zh-CN" dirty="0"/>
              <a:t>2. </a:t>
            </a:r>
            <a:r>
              <a:rPr lang="zh-CN" altLang="en-US" dirty="0"/>
              <a:t>循环控制语句 </a:t>
            </a:r>
            <a:endParaRPr lang="zh-CN" altLang="en-US" dirty="0"/>
          </a:p>
          <a:p>
            <a:pPr marL="457200" lvl="1" indent="0">
              <a:lnSpc>
                <a:spcPct val="150000"/>
              </a:lnSpc>
              <a:buNone/>
            </a:pPr>
            <a:r>
              <a:rPr lang="en-US" altLang="zh-CN" dirty="0"/>
              <a:t>3. </a:t>
            </a:r>
            <a:r>
              <a:rPr lang="zh-CN" altLang="en-US" dirty="0"/>
              <a:t>错误处理 </a:t>
            </a:r>
            <a:endParaRPr lang="zh-CN" altLang="en-US" dirty="0"/>
          </a:p>
          <a:p>
            <a:pPr>
              <a:buNone/>
            </a:pP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流程控制（续）</a:t>
            </a:r>
            <a:endParaRPr lang="zh-CN" altLang="en-US" dirty="0"/>
          </a:p>
        </p:txBody>
      </p:sp>
      <p:sp>
        <p:nvSpPr>
          <p:cNvPr id="68610" name="内容占位符 2"/>
          <p:cNvSpPr>
            <a:spLocks noGrp="1"/>
          </p:cNvSpPr>
          <p:nvPr>
            <p:ph idx="4294967295"/>
          </p:nvPr>
        </p:nvSpPr>
        <p:spPr>
          <a:xfrm>
            <a:off x="395288" y="1098550"/>
            <a:ext cx="8229600" cy="5354638"/>
          </a:xfrm>
          <a:ln/>
        </p:spPr>
        <p:txBody>
          <a:bodyPr vert="horz" wrap="square" lIns="91440" tIns="45720" rIns="91440" bIns="45720" anchor="t"/>
          <a:p>
            <a:pPr marL="0" indent="0">
              <a:lnSpc>
                <a:spcPct val="90000"/>
              </a:lnSpc>
              <a:buNone/>
            </a:pPr>
            <a:r>
              <a:rPr lang="en-US" altLang="zh-CN" dirty="0"/>
              <a:t>1. </a:t>
            </a:r>
            <a:r>
              <a:rPr lang="zh-CN" altLang="en-US" dirty="0"/>
              <a:t>条件控制语句</a:t>
            </a:r>
            <a:endParaRPr lang="zh-CN" altLang="en-US" dirty="0"/>
          </a:p>
          <a:p>
            <a:pPr marL="0" indent="0">
              <a:lnSpc>
                <a:spcPct val="90000"/>
              </a:lnSpc>
              <a:buNone/>
            </a:pPr>
            <a:r>
              <a:rPr lang="zh-CN" altLang="en-US" sz="2000" dirty="0"/>
              <a:t>      </a:t>
            </a:r>
            <a:r>
              <a:rPr lang="zh-CN" altLang="en-US" sz="2400" dirty="0"/>
              <a:t> </a:t>
            </a:r>
            <a:r>
              <a:rPr lang="en-US" altLang="zh-CN" sz="2400" dirty="0"/>
              <a:t>IF-THEN</a:t>
            </a:r>
            <a:r>
              <a:rPr lang="zh-CN" altLang="en-US" sz="2400" dirty="0"/>
              <a:t>，</a:t>
            </a:r>
            <a:r>
              <a:rPr lang="en-US" altLang="zh-CN" sz="2400" dirty="0"/>
              <a:t>IF-THEN-ELSE</a:t>
            </a:r>
            <a:r>
              <a:rPr lang="zh-CN" altLang="en-US" sz="2400" dirty="0"/>
              <a:t>和嵌套的</a:t>
            </a:r>
            <a:r>
              <a:rPr lang="en-US" altLang="zh-CN" sz="2400" dirty="0"/>
              <a:t>IF</a:t>
            </a:r>
            <a:r>
              <a:rPr lang="zh-CN" altLang="en-US" sz="2400" dirty="0"/>
              <a:t>语句 </a:t>
            </a:r>
            <a:endParaRPr lang="zh-CN" altLang="en-US" sz="2400" dirty="0"/>
          </a:p>
          <a:p>
            <a:pPr lvl="1">
              <a:buNone/>
            </a:pPr>
            <a:r>
              <a:rPr lang="zh-CN" altLang="en-US" dirty="0"/>
              <a:t>（</a:t>
            </a:r>
            <a:r>
              <a:rPr lang="en-US" altLang="zh-CN" dirty="0"/>
              <a:t>1</a:t>
            </a:r>
            <a:r>
              <a:rPr lang="zh-CN" altLang="en-US" dirty="0"/>
              <a:t>）</a:t>
            </a:r>
            <a:r>
              <a:rPr lang="en-US" altLang="zh-CN" dirty="0"/>
              <a:t>IF condition THEN</a:t>
            </a:r>
            <a:endParaRPr lang="en-US" altLang="zh-CN" dirty="0"/>
          </a:p>
          <a:p>
            <a:pPr marL="0" indent="0">
              <a:buNone/>
            </a:pPr>
            <a:r>
              <a:rPr lang="en-US" altLang="zh-CN" sz="2000" dirty="0"/>
              <a:t>	    </a:t>
            </a:r>
            <a:r>
              <a:rPr lang="en-US" altLang="zh-CN" sz="2400" dirty="0"/>
              <a:t>   Sequence_of_statements;        </a:t>
            </a:r>
            <a:endParaRPr lang="en-US" altLang="zh-CN" dirty="0"/>
          </a:p>
          <a:p>
            <a:pPr marL="0" indent="0">
              <a:buNone/>
            </a:pPr>
            <a:r>
              <a:rPr lang="en-US" altLang="zh-CN" sz="2400" dirty="0"/>
              <a:t>	  END IF;   </a:t>
            </a:r>
            <a:endParaRPr lang="en-US" altLang="zh-CN" sz="2400" dirty="0"/>
          </a:p>
          <a:p>
            <a:pPr lvl="1">
              <a:buNone/>
            </a:pPr>
            <a:r>
              <a:rPr lang="zh-CN" altLang="en-US" dirty="0"/>
              <a:t>（</a:t>
            </a:r>
            <a:r>
              <a:rPr lang="en-US" altLang="zh-CN" dirty="0"/>
              <a:t>2</a:t>
            </a:r>
            <a:r>
              <a:rPr lang="zh-CN" altLang="en-US" dirty="0"/>
              <a:t>）</a:t>
            </a:r>
            <a:r>
              <a:rPr lang="en-US" altLang="zh-CN" dirty="0"/>
              <a:t>IF condition THEN</a:t>
            </a:r>
            <a:endParaRPr lang="zh-CN" altLang="en-US" dirty="0"/>
          </a:p>
          <a:p>
            <a:pPr marL="0" indent="0">
              <a:buNone/>
            </a:pPr>
            <a:r>
              <a:rPr lang="en-US" altLang="zh-CN" sz="2000" dirty="0"/>
              <a:t>	</a:t>
            </a:r>
            <a:r>
              <a:rPr lang="en-US" altLang="zh-CN" sz="2400" dirty="0"/>
              <a:t>       Sequence_of_statements1;  </a:t>
            </a:r>
            <a:endParaRPr lang="en-US" altLang="zh-CN" dirty="0"/>
          </a:p>
          <a:p>
            <a:pPr marL="0" indent="0">
              <a:buNone/>
            </a:pPr>
            <a:r>
              <a:rPr lang="en-US" altLang="zh-CN" sz="2400" dirty="0"/>
              <a:t>	  ELSE</a:t>
            </a:r>
            <a:endParaRPr lang="en-US" altLang="zh-CN" dirty="0"/>
          </a:p>
          <a:p>
            <a:pPr marL="0" indent="0">
              <a:buNone/>
            </a:pPr>
            <a:r>
              <a:rPr lang="en-US" altLang="zh-CN" sz="2400" dirty="0"/>
              <a:t>	       Sequence_of_statements2;  </a:t>
            </a:r>
            <a:endParaRPr lang="en-US" altLang="zh-CN" dirty="0"/>
          </a:p>
          <a:p>
            <a:pPr marL="0" indent="0">
              <a:buNone/>
            </a:pPr>
            <a:r>
              <a:rPr lang="en-US" altLang="zh-CN" sz="2400" dirty="0"/>
              <a:t>	  END IF;</a:t>
            </a:r>
            <a:endParaRPr lang="en-US" altLang="zh-CN" sz="2400" dirty="0"/>
          </a:p>
          <a:p>
            <a:pPr lvl="1">
              <a:lnSpc>
                <a:spcPct val="90000"/>
              </a:lnSpc>
              <a:buNone/>
            </a:pPr>
            <a:r>
              <a:rPr lang="zh-CN" altLang="en-US" dirty="0"/>
              <a:t>（</a:t>
            </a:r>
            <a:r>
              <a:rPr lang="en-US" altLang="zh-CN" dirty="0"/>
              <a:t>3</a:t>
            </a:r>
            <a:r>
              <a:rPr lang="zh-CN" altLang="en-US" dirty="0"/>
              <a:t>）在</a:t>
            </a:r>
            <a:r>
              <a:rPr lang="en-US" altLang="zh-CN" dirty="0"/>
              <a:t>THEN</a:t>
            </a:r>
            <a:r>
              <a:rPr lang="zh-CN" altLang="en-US" dirty="0"/>
              <a:t>和</a:t>
            </a:r>
            <a:r>
              <a:rPr lang="en-US" altLang="zh-CN" dirty="0"/>
              <a:t>ELSE</a:t>
            </a:r>
            <a:r>
              <a:rPr lang="zh-CN" altLang="en-US" dirty="0"/>
              <a:t>子句中还可以再包含</a:t>
            </a:r>
            <a:r>
              <a:rPr lang="en-US" altLang="zh-CN" dirty="0"/>
              <a:t>IF</a:t>
            </a:r>
            <a:r>
              <a:rPr lang="zh-CN" altLang="en-US" dirty="0"/>
              <a:t>语句，即</a:t>
            </a:r>
            <a:r>
              <a:rPr lang="en-US" altLang="zh-CN" dirty="0"/>
              <a:t>IF</a:t>
            </a:r>
            <a:r>
              <a:rPr lang="zh-CN" altLang="en-US" dirty="0"/>
              <a:t>语句可以嵌套 </a:t>
            </a:r>
            <a:endParaRPr lang="zh-CN" altLang="en-US" dirty="0"/>
          </a:p>
          <a:p>
            <a:pPr marL="0" indent="0">
              <a:lnSpc>
                <a:spcPct val="90000"/>
              </a:lnSpc>
            </a:pP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流程控制（续）</a:t>
            </a:r>
            <a:endParaRPr lang="zh-CN" altLang="en-US" dirty="0"/>
          </a:p>
        </p:txBody>
      </p:sp>
      <p:sp>
        <p:nvSpPr>
          <p:cNvPr id="69634" name="内容占位符 2"/>
          <p:cNvSpPr>
            <a:spLocks noGrp="1"/>
          </p:cNvSpPr>
          <p:nvPr>
            <p:ph idx="4294967295"/>
          </p:nvPr>
        </p:nvSpPr>
        <p:spPr>
          <a:xfrm>
            <a:off x="395288" y="1098550"/>
            <a:ext cx="8229600" cy="4660900"/>
          </a:xfrm>
          <a:ln/>
        </p:spPr>
        <p:txBody>
          <a:bodyPr vert="horz" wrap="square" lIns="91440" tIns="45720" rIns="91440" bIns="45720" anchor="t"/>
          <a:p>
            <a:pPr marL="0" indent="0">
              <a:lnSpc>
                <a:spcPct val="120000"/>
              </a:lnSpc>
              <a:buNone/>
            </a:pPr>
            <a:r>
              <a:rPr lang="en-US" altLang="zh-CN" dirty="0"/>
              <a:t>2. </a:t>
            </a:r>
            <a:r>
              <a:rPr lang="zh-CN" altLang="en-US" dirty="0"/>
              <a:t>循环控制语句</a:t>
            </a:r>
            <a:endParaRPr lang="zh-CN" altLang="en-US" dirty="0"/>
          </a:p>
          <a:p>
            <a:pPr marL="0" indent="0">
              <a:lnSpc>
                <a:spcPct val="120000"/>
              </a:lnSpc>
              <a:buNone/>
            </a:pPr>
            <a:r>
              <a:rPr lang="zh-CN" altLang="en-US" dirty="0"/>
              <a:t>  </a:t>
            </a:r>
            <a:r>
              <a:rPr lang="zh-CN" altLang="en-US" sz="2400" dirty="0"/>
              <a:t>  </a:t>
            </a:r>
            <a:r>
              <a:rPr lang="en-US" altLang="zh-CN" sz="2400" dirty="0"/>
              <a:t>LOOP</a:t>
            </a:r>
            <a:r>
              <a:rPr lang="zh-CN" altLang="en-US" sz="2400" dirty="0"/>
              <a:t>，</a:t>
            </a:r>
            <a:r>
              <a:rPr lang="en-US" altLang="zh-CN" sz="2400" dirty="0"/>
              <a:t>WHILE-LOOP</a:t>
            </a:r>
            <a:r>
              <a:rPr lang="zh-CN" altLang="en-US" sz="2400" dirty="0"/>
              <a:t>和</a:t>
            </a:r>
            <a:r>
              <a:rPr lang="en-US" altLang="zh-CN" sz="2400" dirty="0"/>
              <a:t>FOR-LOOP </a:t>
            </a:r>
            <a:endParaRPr lang="en-US" altLang="zh-CN" sz="2400" dirty="0"/>
          </a:p>
          <a:p>
            <a:pPr lvl="1">
              <a:lnSpc>
                <a:spcPct val="120000"/>
              </a:lnSpc>
              <a:buNone/>
            </a:pPr>
            <a:r>
              <a:rPr lang="zh-CN" altLang="en-US" dirty="0"/>
              <a:t>（</a:t>
            </a:r>
            <a:r>
              <a:rPr lang="en-US" altLang="zh-CN" dirty="0"/>
              <a:t>1</a:t>
            </a:r>
            <a:r>
              <a:rPr lang="zh-CN" altLang="en-US" dirty="0"/>
              <a:t>）简单的循环语句</a:t>
            </a:r>
            <a:r>
              <a:rPr lang="en-US" altLang="zh-CN" dirty="0"/>
              <a:t>LOOP</a:t>
            </a:r>
            <a:endParaRPr lang="zh-CN" altLang="en-US" dirty="0"/>
          </a:p>
          <a:p>
            <a:pPr marL="0" indent="0">
              <a:lnSpc>
                <a:spcPct val="120000"/>
              </a:lnSpc>
              <a:buNone/>
            </a:pPr>
            <a:r>
              <a:rPr lang="en-US" altLang="zh-CN" dirty="0"/>
              <a:t>	</a:t>
            </a:r>
            <a:r>
              <a:rPr lang="en-US" altLang="zh-CN" sz="2400" dirty="0"/>
              <a:t>   LOOP</a:t>
            </a:r>
            <a:endParaRPr lang="en-US" altLang="zh-CN" sz="2400" dirty="0"/>
          </a:p>
          <a:p>
            <a:pPr marL="0" indent="0">
              <a:lnSpc>
                <a:spcPct val="120000"/>
              </a:lnSpc>
              <a:buNone/>
            </a:pPr>
            <a:r>
              <a:rPr lang="en-US" altLang="zh-CN" sz="2400" dirty="0"/>
              <a:t>	      Sequence_of_statements;        </a:t>
            </a:r>
            <a:endParaRPr lang="zh-CN" altLang="en-US" sz="2400" dirty="0"/>
          </a:p>
          <a:p>
            <a:pPr marL="0" indent="0">
              <a:lnSpc>
                <a:spcPct val="120000"/>
              </a:lnSpc>
              <a:buNone/>
            </a:pPr>
            <a:r>
              <a:rPr lang="en-US" altLang="zh-CN" sz="2400" dirty="0"/>
              <a:t>	   END LOOP; </a:t>
            </a:r>
            <a:endParaRPr lang="zh-CN" altLang="en-US" sz="2400" dirty="0"/>
          </a:p>
          <a:p>
            <a:pPr marL="0" indent="0">
              <a:lnSpc>
                <a:spcPct val="120000"/>
              </a:lnSpc>
              <a:buNone/>
            </a:pPr>
            <a:r>
              <a:rPr lang="en-US" altLang="zh-CN" sz="2400" dirty="0"/>
              <a:t>     </a:t>
            </a:r>
            <a:r>
              <a:rPr lang="zh-CN" altLang="en-US" sz="2400" dirty="0"/>
              <a:t>多数数据库服务器的过程化</a:t>
            </a:r>
            <a:r>
              <a:rPr lang="en-US" altLang="zh-CN" sz="2400" dirty="0"/>
              <a:t>SQL</a:t>
            </a:r>
            <a:r>
              <a:rPr lang="zh-CN" altLang="en-US" sz="2400" dirty="0"/>
              <a:t>都提供</a:t>
            </a:r>
            <a:r>
              <a:rPr lang="en-US" altLang="zh-CN" sz="2400" dirty="0"/>
              <a:t>EXIT</a:t>
            </a:r>
            <a:r>
              <a:rPr lang="zh-CN" altLang="en-US" sz="2400" dirty="0"/>
              <a:t>、</a:t>
            </a:r>
            <a:r>
              <a:rPr lang="en-US" altLang="zh-CN" sz="2400" dirty="0"/>
              <a:t>BREAK</a:t>
            </a:r>
            <a:r>
              <a:rPr lang="zh-CN" altLang="en-US" sz="2400" dirty="0"/>
              <a:t>或</a:t>
            </a:r>
            <a:endParaRPr lang="en-US" altLang="zh-CN" sz="2400" dirty="0"/>
          </a:p>
          <a:p>
            <a:pPr marL="0" indent="0">
              <a:lnSpc>
                <a:spcPct val="120000"/>
              </a:lnSpc>
              <a:buNone/>
            </a:pPr>
            <a:r>
              <a:rPr lang="zh-CN" altLang="en-US" sz="2400" dirty="0"/>
              <a:t>     </a:t>
            </a:r>
            <a:r>
              <a:rPr lang="en-US" altLang="zh-CN" sz="2400" dirty="0"/>
              <a:t>LEAVE</a:t>
            </a:r>
            <a:r>
              <a:rPr lang="zh-CN" altLang="en-US" sz="2400" dirty="0"/>
              <a:t>等循环结束语句，保证</a:t>
            </a:r>
            <a:r>
              <a:rPr lang="en-US" altLang="zh-CN" sz="2400" dirty="0"/>
              <a:t>LOOP</a:t>
            </a:r>
            <a:r>
              <a:rPr lang="zh-CN" altLang="en-US" sz="2400" dirty="0"/>
              <a:t>语句块能够结束</a:t>
            </a:r>
            <a:endParaRPr lang="zh-CN" altLang="en-US" sz="2400" dirty="0"/>
          </a:p>
          <a:p>
            <a:pPr marL="0" indent="0"/>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流程控制（续）</a:t>
            </a:r>
            <a:endParaRPr lang="zh-CN" altLang="en-US" dirty="0"/>
          </a:p>
        </p:txBody>
      </p:sp>
      <p:sp>
        <p:nvSpPr>
          <p:cNvPr id="70658" name="内容占位符 2"/>
          <p:cNvSpPr>
            <a:spLocks noGrp="1"/>
          </p:cNvSpPr>
          <p:nvPr>
            <p:ph idx="4294967295"/>
          </p:nvPr>
        </p:nvSpPr>
        <p:spPr>
          <a:xfrm>
            <a:off x="395288" y="1098550"/>
            <a:ext cx="8580437" cy="5086350"/>
          </a:xfrm>
          <a:ln/>
        </p:spPr>
        <p:txBody>
          <a:bodyPr vert="horz" wrap="square" lIns="91440" tIns="45720" rIns="91440" bIns="45720" anchor="t"/>
          <a:p>
            <a:pPr marL="0" indent="0">
              <a:lnSpc>
                <a:spcPct val="120000"/>
              </a:lnSpc>
              <a:buNone/>
            </a:pPr>
            <a:r>
              <a:rPr lang="en-US" altLang="zh-CN" dirty="0"/>
              <a:t>2. </a:t>
            </a:r>
            <a:r>
              <a:rPr lang="zh-CN" altLang="en-US" dirty="0"/>
              <a:t>循环控制语句（续）</a:t>
            </a:r>
            <a:endParaRPr lang="zh-CN" altLang="en-US" dirty="0"/>
          </a:p>
          <a:p>
            <a:pPr marL="457200" lvl="1" indent="0">
              <a:lnSpc>
                <a:spcPct val="120000"/>
              </a:lnSpc>
              <a:buNone/>
            </a:pPr>
            <a:r>
              <a:rPr lang="zh-CN" altLang="en-US" dirty="0"/>
              <a:t>（</a:t>
            </a:r>
            <a:r>
              <a:rPr lang="en-US" altLang="zh-CN" dirty="0"/>
              <a:t>2</a:t>
            </a:r>
            <a:r>
              <a:rPr lang="zh-CN" altLang="en-US" dirty="0"/>
              <a:t>）</a:t>
            </a:r>
            <a:r>
              <a:rPr lang="en-US" altLang="zh-CN" dirty="0"/>
              <a:t>WHILE-LOOP</a:t>
            </a:r>
            <a:endParaRPr lang="en-US" altLang="zh-CN" dirty="0"/>
          </a:p>
          <a:p>
            <a:pPr marL="0" indent="0">
              <a:lnSpc>
                <a:spcPct val="120000"/>
              </a:lnSpc>
              <a:buNone/>
            </a:pPr>
            <a:r>
              <a:rPr lang="en-US" altLang="zh-CN" sz="2400" dirty="0"/>
              <a:t>     </a:t>
            </a:r>
            <a:r>
              <a:rPr lang="zh-CN" altLang="en-US" sz="2400" dirty="0"/>
              <a:t>	  </a:t>
            </a:r>
            <a:r>
              <a:rPr lang="en-US" altLang="zh-CN" sz="2200" dirty="0"/>
              <a:t>WHILE condition LOOP</a:t>
            </a:r>
            <a:endParaRPr lang="zh-CN" altLang="en-US" sz="2200" dirty="0"/>
          </a:p>
          <a:p>
            <a:pPr marL="0" indent="0">
              <a:lnSpc>
                <a:spcPct val="120000"/>
              </a:lnSpc>
              <a:buNone/>
            </a:pPr>
            <a:r>
              <a:rPr lang="en-US" altLang="zh-CN" sz="2200" dirty="0"/>
              <a:t> 	   </a:t>
            </a:r>
            <a:r>
              <a:rPr lang="zh-CN" altLang="en-US" sz="2200" dirty="0"/>
              <a:t>	</a:t>
            </a:r>
            <a:r>
              <a:rPr lang="en-US" altLang="zh-CN" sz="2200" dirty="0"/>
              <a:t>Sequence_of_statements;</a:t>
            </a:r>
            <a:endParaRPr lang="en-US" altLang="zh-CN" sz="2200" dirty="0"/>
          </a:p>
          <a:p>
            <a:pPr marL="0" indent="0">
              <a:lnSpc>
                <a:spcPct val="120000"/>
              </a:lnSpc>
              <a:buNone/>
            </a:pPr>
            <a:r>
              <a:rPr lang="en-US" altLang="zh-CN" sz="2200" dirty="0"/>
              <a:t>      </a:t>
            </a:r>
            <a:r>
              <a:rPr lang="zh-CN" altLang="en-US" sz="2200" dirty="0"/>
              <a:t>	  </a:t>
            </a:r>
            <a:r>
              <a:rPr lang="en-US" altLang="zh-CN" sz="2200" dirty="0"/>
              <a:t>END LOOP;</a:t>
            </a:r>
            <a:endParaRPr lang="zh-CN" altLang="en-US" sz="2200" dirty="0"/>
          </a:p>
          <a:p>
            <a:pPr lvl="2">
              <a:lnSpc>
                <a:spcPct val="120000"/>
              </a:lnSpc>
            </a:pPr>
            <a:r>
              <a:rPr lang="zh-CN" altLang="en-US" dirty="0"/>
              <a:t>每次执行循环体语句之前，首先对条件进行求值</a:t>
            </a:r>
            <a:endParaRPr lang="zh-CN" altLang="en-US" dirty="0"/>
          </a:p>
          <a:p>
            <a:pPr lvl="2">
              <a:lnSpc>
                <a:spcPct val="120000"/>
              </a:lnSpc>
            </a:pPr>
            <a:r>
              <a:rPr lang="zh-CN" altLang="en-US" dirty="0"/>
              <a:t>如果条件为真，则执行循环体内的语句序列</a:t>
            </a:r>
            <a:endParaRPr lang="zh-CN" altLang="en-US" dirty="0"/>
          </a:p>
          <a:p>
            <a:pPr lvl="2">
              <a:lnSpc>
                <a:spcPct val="120000"/>
              </a:lnSpc>
            </a:pPr>
            <a:r>
              <a:rPr lang="zh-CN" altLang="en-US" dirty="0"/>
              <a:t>如果条件为假，则跳过循环并把控制传递给下一个语句 </a:t>
            </a:r>
            <a:endParaRPr lang="zh-CN" altLang="en-US" dirty="0"/>
          </a:p>
          <a:p>
            <a:pPr marL="0" indent="0">
              <a:lnSpc>
                <a:spcPct val="120000"/>
              </a:lnSpc>
              <a:buNone/>
            </a:pPr>
            <a:endParaRPr lang="zh-CN" alt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p:cNvSpPr>
          <p:nvPr>
            <p:ph type="title"/>
          </p:nvPr>
        </p:nvSpPr>
        <p:spPr>
          <a:ln/>
        </p:spPr>
        <p:txBody>
          <a:bodyPr vert="horz" wrap="square" lIns="91440" tIns="45720" rIns="91440" bIns="45720" anchor="ctr"/>
          <a:p>
            <a:r>
              <a:rPr lang="zh-CN" altLang="en-US" dirty="0"/>
              <a:t>流程控制（续）</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循环控制语句（续）</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9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3</a:t>
            </a: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FOR-LOOP</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0" cap="none" spc="0" normalizeH="0" baseline="0" noProof="0" dirty="0" smtClean="0">
                <a:ln>
                  <a:noFill/>
                </a:ln>
                <a:solidFill>
                  <a:schemeClr val="tx1"/>
                </a:solidFill>
                <a:effectLst/>
                <a:uLnTx/>
                <a:uFillTx/>
                <a:latin typeface="+mn-lt"/>
                <a:ea typeface="+mn-ea"/>
                <a:cs typeface="+mn-cs"/>
              </a:rPr>
              <a:t>FOR count IN [REVERSE] bound1 … bound2 LOOP</a:t>
            </a:r>
            <a:endParaRPr kumimoji="0" lang="zh-CN" altLang="en-US" sz="22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2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0" cap="none" spc="0" normalizeH="0" baseline="0" noProof="0" dirty="0" err="1" smtClean="0">
                <a:ln>
                  <a:noFill/>
                </a:ln>
                <a:solidFill>
                  <a:schemeClr val="tx1"/>
                </a:solidFill>
                <a:effectLst/>
                <a:uLnTx/>
                <a:uFillTx/>
                <a:latin typeface="+mn-lt"/>
                <a:ea typeface="+mn-ea"/>
                <a:cs typeface="+mn-cs"/>
              </a:rPr>
              <a:t>Sequence_of_statements</a:t>
            </a:r>
            <a:r>
              <a:rPr kumimoji="0" lang="en-US" altLang="zh-CN" sz="22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2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2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2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200" b="1" i="0" u="none" strike="noStrike" kern="0" cap="none" spc="0" normalizeH="0" baseline="0" noProof="0" dirty="0" smtClean="0">
                <a:ln>
                  <a:noFill/>
                </a:ln>
                <a:solidFill>
                  <a:schemeClr val="tx1"/>
                </a:solidFill>
                <a:effectLst/>
                <a:uLnTx/>
                <a:uFillTx/>
                <a:latin typeface="+mn-lt"/>
                <a:ea typeface="+mn-ea"/>
                <a:cs typeface="+mn-cs"/>
              </a:rPr>
              <a:t>END LOOP;</a:t>
            </a:r>
            <a:endParaRPr kumimoji="0" lang="zh-CN" altLang="en-US" sz="2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流程控制（续）</a:t>
            </a:r>
            <a:endParaRPr lang="zh-CN" altLang="en-US" dirty="0"/>
          </a:p>
        </p:txBody>
      </p:sp>
      <p:sp>
        <p:nvSpPr>
          <p:cNvPr id="72706" name="内容占位符 2"/>
          <p:cNvSpPr>
            <a:spLocks noGrp="1"/>
          </p:cNvSpPr>
          <p:nvPr>
            <p:ph idx="4294967295"/>
          </p:nvPr>
        </p:nvSpPr>
        <p:spPr>
          <a:xfrm>
            <a:off x="395288" y="971550"/>
            <a:ext cx="8229600" cy="4854575"/>
          </a:xfrm>
          <a:ln/>
        </p:spPr>
        <p:txBody>
          <a:bodyPr vert="horz" wrap="square" lIns="91440" tIns="45720" rIns="91440" bIns="45720" anchor="t"/>
          <a:p>
            <a:pPr>
              <a:lnSpc>
                <a:spcPct val="150000"/>
              </a:lnSpc>
              <a:buNone/>
            </a:pPr>
            <a:r>
              <a:rPr lang="en-US" altLang="zh-CN" dirty="0"/>
              <a:t>3. </a:t>
            </a:r>
            <a:r>
              <a:rPr lang="zh-CN" altLang="en-US" dirty="0"/>
              <a:t>错误处理</a:t>
            </a:r>
            <a:endParaRPr lang="zh-CN" altLang="en-US" dirty="0"/>
          </a:p>
          <a:p>
            <a:pPr lvl="1">
              <a:lnSpc>
                <a:spcPct val="120000"/>
              </a:lnSpc>
            </a:pPr>
            <a:r>
              <a:rPr lang="zh-CN" altLang="en-US" dirty="0"/>
              <a:t>如果过程化</a:t>
            </a:r>
            <a:r>
              <a:rPr lang="en-US" altLang="zh-CN" dirty="0"/>
              <a:t>SQL</a:t>
            </a:r>
            <a:r>
              <a:rPr lang="zh-CN" altLang="en-US" dirty="0"/>
              <a:t>在执行时出现异常，则应该让程序在产生异常的语句处停下来，根据异常的类型去执行异常处理语句 </a:t>
            </a:r>
            <a:endParaRPr lang="zh-CN" altLang="en-US" dirty="0"/>
          </a:p>
          <a:p>
            <a:pPr lvl="1">
              <a:lnSpc>
                <a:spcPct val="120000"/>
              </a:lnSpc>
            </a:pPr>
            <a:r>
              <a:rPr lang="en-US" altLang="zh-CN" dirty="0"/>
              <a:t>SQL</a:t>
            </a:r>
            <a:r>
              <a:rPr lang="zh-CN" altLang="en-US" dirty="0"/>
              <a:t>标准对数据库服务器提供什么样的异常处理做出了建议，要求过程化</a:t>
            </a:r>
            <a:r>
              <a:rPr lang="en-US" altLang="zh-CN" dirty="0"/>
              <a:t>SQL</a:t>
            </a:r>
            <a:r>
              <a:rPr lang="zh-CN" altLang="en-US" dirty="0"/>
              <a:t>管理器提供完善的异常处理机制 </a:t>
            </a:r>
            <a:endParaRPr lang="zh-CN" altLang="en-US" dirty="0"/>
          </a:p>
          <a:p>
            <a:pPr>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ln/>
        </p:spPr>
        <p:txBody>
          <a:bodyPr vert="horz" wrap="square" lIns="91440" tIns="45720" rIns="91440" bIns="45720" anchor="ctr"/>
          <a:p>
            <a:r>
              <a:rPr lang="zh-CN" altLang="en-US" dirty="0"/>
              <a:t>嵌入式</a:t>
            </a:r>
            <a:r>
              <a:rPr lang="en-US" altLang="zh-CN" dirty="0"/>
              <a:t>SQL</a:t>
            </a:r>
            <a:r>
              <a:rPr lang="zh-CN" altLang="en-US" dirty="0"/>
              <a:t>的处理过程（续） </a:t>
            </a:r>
            <a:endParaRPr lang="zh-CN" altLang="en-US" dirty="0"/>
          </a:p>
        </p:txBody>
      </p:sp>
      <p:sp>
        <p:nvSpPr>
          <p:cNvPr id="9218"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为了区分</a:t>
            </a:r>
            <a:r>
              <a:rPr lang="en-US" altLang="zh-CN" dirty="0"/>
              <a:t>SQL</a:t>
            </a:r>
            <a:r>
              <a:rPr lang="zh-CN" altLang="en-US" dirty="0"/>
              <a:t>语句与主语言语句，所有</a:t>
            </a:r>
            <a:r>
              <a:rPr lang="en-US" altLang="zh-CN" dirty="0"/>
              <a:t>SQL</a:t>
            </a:r>
            <a:r>
              <a:rPr lang="zh-CN" altLang="en-US" dirty="0"/>
              <a:t>语句必须加前缀</a:t>
            </a:r>
            <a:r>
              <a:rPr lang="en-US" altLang="zh-CN" dirty="0"/>
              <a:t>EXEC SQL</a:t>
            </a:r>
            <a:r>
              <a:rPr lang="zh-CN" altLang="en-US" dirty="0"/>
              <a:t>，</a:t>
            </a:r>
            <a:endParaRPr lang="en-US" altLang="zh-CN" dirty="0"/>
          </a:p>
          <a:p>
            <a:pPr>
              <a:lnSpc>
                <a:spcPct val="120000"/>
              </a:lnSpc>
              <a:buNone/>
            </a:pPr>
            <a:r>
              <a:rPr lang="zh-CN" altLang="en-US" dirty="0"/>
              <a:t>    主语言为</a:t>
            </a:r>
            <a:r>
              <a:rPr lang="en-US" altLang="zh-CN" dirty="0"/>
              <a:t>C</a:t>
            </a:r>
            <a:r>
              <a:rPr lang="zh-CN" altLang="en-US" dirty="0"/>
              <a:t>语言时，语句格式：</a:t>
            </a:r>
            <a:endParaRPr lang="zh-CN" altLang="en-US" dirty="0"/>
          </a:p>
          <a:p>
            <a:pPr lvl="1">
              <a:lnSpc>
                <a:spcPct val="120000"/>
              </a:lnSpc>
            </a:pPr>
            <a:r>
              <a:rPr lang="en-US" altLang="zh-CN" dirty="0"/>
              <a:t>EXEC SQL &lt;SQL</a:t>
            </a:r>
            <a:r>
              <a:rPr lang="zh-CN" altLang="en-US" dirty="0"/>
              <a:t>语句</a:t>
            </a:r>
            <a:r>
              <a:rPr lang="en-US" altLang="zh-CN" dirty="0"/>
              <a:t>&gt;;</a:t>
            </a:r>
            <a:endParaRPr lang="en-US" altLang="zh-CN" dirty="0"/>
          </a:p>
          <a:p>
            <a:pPr lvl="1">
              <a:lnSpc>
                <a:spcPct val="120000"/>
              </a:lnSpc>
              <a:buNone/>
            </a:pPr>
            <a:r>
              <a:rPr lang="zh-CN" altLang="en-US" dirty="0"/>
              <a:t>例：</a:t>
            </a:r>
            <a:endParaRPr lang="en-US" altLang="zh-CN" dirty="0"/>
          </a:p>
          <a:p>
            <a:pPr lvl="1">
              <a:lnSpc>
                <a:spcPct val="120000"/>
              </a:lnSpc>
            </a:pPr>
            <a:r>
              <a:rPr lang="en-US" altLang="zh-CN" dirty="0"/>
              <a:t>DROP TABLE  Student;</a:t>
            </a:r>
            <a:endParaRPr lang="en-US" altLang="zh-CN" dirty="0"/>
          </a:p>
          <a:p>
            <a:pPr lvl="1">
              <a:lnSpc>
                <a:spcPct val="120000"/>
              </a:lnSpc>
            </a:pPr>
            <a:r>
              <a:rPr lang="en-US" altLang="zh-CN" dirty="0"/>
              <a:t>EXEC DROP TABLE  Student;</a:t>
            </a:r>
            <a:endParaRPr lang="en-US" altLang="zh-CN" dirty="0"/>
          </a:p>
          <a:p>
            <a:pPr lvl="1">
              <a:lnSpc>
                <a:spcPct val="120000"/>
              </a:lnSpc>
            </a:pPr>
            <a:endParaRPr lang="en-US" altLang="zh-CN" dirty="0"/>
          </a:p>
          <a:p>
            <a:pPr lvl="1">
              <a:lnSpc>
                <a:spcPct val="120000"/>
              </a:lnSpc>
            </a:pPr>
            <a:endParaRPr lang="zh-CN" altLang="en-US" dirty="0"/>
          </a:p>
          <a:p>
            <a:pPr>
              <a:lnSpc>
                <a:spcPct val="120000"/>
              </a:lnSpc>
              <a:buNone/>
            </a:pP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1"/>
          <p:cNvSpPr>
            <a:spLocks noGrp="1"/>
          </p:cNvSpPr>
          <p:nvPr>
            <p:ph type="title"/>
          </p:nvPr>
        </p:nvSpPr>
        <p:spPr>
          <a:ln/>
        </p:spPr>
        <p:txBody>
          <a:bodyPr vert="horz" wrap="square" lIns="91440" tIns="45720" rIns="91440" bIns="45720" anchor="ctr"/>
          <a:p>
            <a:r>
              <a:rPr lang="zh-CN" altLang="en-US" dirty="0"/>
              <a:t>第八章 数据库编程</a:t>
            </a:r>
            <a:endParaRPr lang="zh-CN" altLang="en-US" dirty="0"/>
          </a:p>
        </p:txBody>
      </p:sp>
      <p:sp>
        <p:nvSpPr>
          <p:cNvPr id="73730" name="内容占位符 2"/>
          <p:cNvSpPr>
            <a:spLocks noGrp="1"/>
          </p:cNvSpPr>
          <p:nvPr>
            <p:ph idx="4294967295"/>
          </p:nvPr>
        </p:nvSpPr>
        <p:spPr>
          <a:xfrm>
            <a:off x="720725" y="971550"/>
            <a:ext cx="8229600" cy="4854575"/>
          </a:xfrm>
          <a:ln/>
        </p:spPr>
        <p:txBody>
          <a:bodyPr vert="horz" wrap="square" lIns="91440" tIns="45720" rIns="91440" bIns="45720" anchor="t"/>
          <a:p>
            <a:pPr marL="57150" indent="0">
              <a:lnSpc>
                <a:spcPct val="150000"/>
              </a:lnSpc>
              <a:buNone/>
            </a:pPr>
            <a:r>
              <a:rPr lang="en-US" altLang="zh-CN" dirty="0"/>
              <a:t>8.1 </a:t>
            </a:r>
            <a:r>
              <a:rPr lang="zh-CN" altLang="en-US" dirty="0"/>
              <a:t>嵌入式</a:t>
            </a:r>
            <a:r>
              <a:rPr lang="en-US" altLang="zh-CN" dirty="0"/>
              <a:t>SQL</a:t>
            </a:r>
            <a:endParaRPr lang="zh-CN" altLang="en-US" dirty="0"/>
          </a:p>
          <a:p>
            <a:pPr marL="57150" indent="0">
              <a:lnSpc>
                <a:spcPct val="150000"/>
              </a:lnSpc>
              <a:buNone/>
            </a:pPr>
            <a:r>
              <a:rPr lang="en-US" altLang="zh-CN" dirty="0">
                <a:sym typeface="Times New Roman" panose="02020603050405020304" pitchFamily="18" charset="0"/>
              </a:rPr>
              <a:t>8.2 </a:t>
            </a:r>
            <a:r>
              <a:rPr lang="zh-CN" altLang="en-US" dirty="0">
                <a:sym typeface="Times New Roman" panose="02020603050405020304" pitchFamily="18" charset="0"/>
              </a:rPr>
              <a:t>过程化</a:t>
            </a:r>
            <a:r>
              <a:rPr lang="en-US" altLang="zh-CN" dirty="0">
                <a:sym typeface="Times New Roman" panose="02020603050405020304" pitchFamily="18" charset="0"/>
              </a:rPr>
              <a:t>SQL</a:t>
            </a:r>
            <a:endParaRPr lang="zh-CN" altLang="en-US" dirty="0">
              <a:sym typeface="Times New Roman" panose="02020603050405020304" pitchFamily="18" charset="0"/>
            </a:endParaRPr>
          </a:p>
          <a:p>
            <a:pPr marL="57150" indent="0">
              <a:lnSpc>
                <a:spcPct val="150000"/>
              </a:lnSpc>
              <a:buNone/>
            </a:pPr>
            <a:r>
              <a:rPr lang="en-US" altLang="zh-CN" dirty="0">
                <a:solidFill>
                  <a:srgbClr val="0066FF"/>
                </a:solidFill>
                <a:sym typeface="Times New Roman" panose="02020603050405020304" pitchFamily="18" charset="0"/>
              </a:rPr>
              <a:t>8.3 </a:t>
            </a:r>
            <a:r>
              <a:rPr lang="zh-CN" altLang="en-US" dirty="0">
                <a:solidFill>
                  <a:srgbClr val="0066FF"/>
                </a:solidFill>
                <a:sym typeface="Times New Roman" panose="02020603050405020304" pitchFamily="18" charset="0"/>
              </a:rPr>
              <a:t>存储过程和函数</a:t>
            </a:r>
            <a:endParaRPr lang="en-US" altLang="zh-CN" dirty="0">
              <a:solidFill>
                <a:srgbClr val="0066FF"/>
              </a:solidFill>
              <a:sym typeface="Times New Roman" panose="02020603050405020304" pitchFamily="18" charset="0"/>
            </a:endParaRPr>
          </a:p>
          <a:p>
            <a:pPr marL="57150" indent="0">
              <a:lnSpc>
                <a:spcPct val="150000"/>
              </a:lnSpc>
              <a:buNone/>
            </a:pPr>
            <a:r>
              <a:rPr lang="en-US" altLang="zh-CN" dirty="0"/>
              <a:t>8.4 ODBC</a:t>
            </a:r>
            <a:r>
              <a:rPr lang="zh-CN" altLang="en-US" dirty="0"/>
              <a:t>编程</a:t>
            </a:r>
            <a:endParaRPr lang="en-US" altLang="zh-CN" dirty="0"/>
          </a:p>
          <a:p>
            <a:pPr marL="57150" indent="0">
              <a:lnSpc>
                <a:spcPct val="150000"/>
              </a:lnSpc>
              <a:buNone/>
            </a:pPr>
            <a:r>
              <a:rPr lang="en-US" altLang="zh-CN" dirty="0"/>
              <a:t>*8.5 OLE DB</a:t>
            </a:r>
            <a:endParaRPr lang="zh-CN" altLang="en-US" dirty="0"/>
          </a:p>
          <a:p>
            <a:pPr marL="57150" indent="0">
              <a:lnSpc>
                <a:spcPct val="150000"/>
              </a:lnSpc>
              <a:buNone/>
            </a:pPr>
            <a:r>
              <a:rPr lang="en-US" altLang="zh-CN" dirty="0"/>
              <a:t>*8.6 JDBC</a:t>
            </a:r>
            <a:r>
              <a:rPr lang="zh-CN" altLang="en-US" dirty="0"/>
              <a:t>编程</a:t>
            </a:r>
            <a:endParaRPr lang="en-US" altLang="zh-CN" dirty="0"/>
          </a:p>
          <a:p>
            <a:pPr marL="57150" indent="0">
              <a:lnSpc>
                <a:spcPct val="150000"/>
              </a:lnSpc>
              <a:buNone/>
            </a:pPr>
            <a:r>
              <a:rPr lang="en-US" altLang="zh-CN" dirty="0"/>
              <a:t>8.7 </a:t>
            </a:r>
            <a:r>
              <a:rPr lang="zh-CN" altLang="en-US" dirty="0"/>
              <a:t>小结</a:t>
            </a:r>
            <a:endParaRPr lang="zh-CN" altLang="en-US" dirty="0"/>
          </a:p>
          <a:p>
            <a:pPr marL="57150" indent="0"/>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a:ln/>
        </p:spPr>
        <p:txBody>
          <a:bodyPr vert="horz" wrap="square" lIns="91440" tIns="45720" rIns="91440" bIns="45720" anchor="ctr"/>
          <a:p>
            <a:r>
              <a:rPr lang="en-US" altLang="zh-CN" dirty="0"/>
              <a:t>8.3</a:t>
            </a:r>
            <a:r>
              <a:rPr lang="zh-CN" altLang="en-US" dirty="0"/>
              <a:t> 存储过程和函数</a:t>
            </a:r>
            <a:endParaRPr lang="zh-CN" altLang="en-US" dirty="0"/>
          </a:p>
        </p:txBody>
      </p:sp>
      <p:sp>
        <p:nvSpPr>
          <p:cNvPr id="74754" name="内容占位符 2"/>
          <p:cNvSpPr>
            <a:spLocks noGrp="1"/>
          </p:cNvSpPr>
          <p:nvPr>
            <p:ph idx="4294967295"/>
          </p:nvPr>
        </p:nvSpPr>
        <p:spPr>
          <a:xfrm>
            <a:off x="720725" y="1098550"/>
            <a:ext cx="8229600" cy="4660900"/>
          </a:xfrm>
          <a:ln/>
        </p:spPr>
        <p:txBody>
          <a:bodyPr vert="horz" wrap="square" lIns="91440" tIns="45720" rIns="91440" bIns="45720" anchor="t"/>
          <a:p>
            <a:pPr marL="0" indent="0">
              <a:lnSpc>
                <a:spcPct val="150000"/>
              </a:lnSpc>
              <a:buNone/>
            </a:pPr>
            <a:r>
              <a:rPr lang="en-US" altLang="zh-CN" dirty="0">
                <a:solidFill>
                  <a:srgbClr val="00B050"/>
                </a:solidFill>
              </a:rPr>
              <a:t>8.3.1  </a:t>
            </a:r>
            <a:r>
              <a:rPr lang="zh-CN" altLang="en-US" dirty="0">
                <a:solidFill>
                  <a:srgbClr val="00B050"/>
                </a:solidFill>
              </a:rPr>
              <a:t>存储过程</a:t>
            </a:r>
            <a:endParaRPr lang="en-US" altLang="zh-CN" dirty="0">
              <a:solidFill>
                <a:srgbClr val="00B050"/>
              </a:solidFill>
            </a:endParaRPr>
          </a:p>
          <a:p>
            <a:pPr marL="0" indent="0">
              <a:lnSpc>
                <a:spcPct val="150000"/>
              </a:lnSpc>
              <a:buNone/>
            </a:pPr>
            <a:r>
              <a:rPr lang="en-US" altLang="zh-CN" dirty="0"/>
              <a:t>8.3.2  </a:t>
            </a:r>
            <a:r>
              <a:rPr lang="zh-CN" altLang="en-US" dirty="0"/>
              <a:t>函数</a:t>
            </a:r>
            <a:endParaRPr lang="en-US" altLang="zh-CN" dirty="0"/>
          </a:p>
          <a:p>
            <a:pPr marL="0" indent="0">
              <a:lnSpc>
                <a:spcPct val="150000"/>
              </a:lnSpc>
              <a:buNone/>
            </a:pPr>
            <a:r>
              <a:rPr lang="zh-CN" altLang="en-US" dirty="0"/>
              <a:t>*</a:t>
            </a:r>
            <a:r>
              <a:rPr lang="en-US" altLang="zh-CN" dirty="0"/>
              <a:t>8.3.3  </a:t>
            </a:r>
            <a:r>
              <a:rPr lang="zh-CN" altLang="en-US" dirty="0"/>
              <a:t>过程化</a:t>
            </a:r>
            <a:r>
              <a:rPr lang="en-US" altLang="zh-CN" dirty="0"/>
              <a:t>SQL</a:t>
            </a:r>
            <a:r>
              <a:rPr lang="zh-CN" altLang="en-US" dirty="0"/>
              <a:t>中的游标</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p:cNvSpPr>
          <p:nvPr>
            <p:ph type="title"/>
          </p:nvPr>
        </p:nvSpPr>
        <p:spPr>
          <a:ln/>
        </p:spPr>
        <p:txBody>
          <a:bodyPr vert="horz" wrap="square" lIns="91440" tIns="45720" rIns="91440" bIns="45720" anchor="ctr"/>
          <a:p>
            <a:r>
              <a:rPr lang="en-US" altLang="zh-CN" dirty="0"/>
              <a:t>8.3.1  </a:t>
            </a:r>
            <a:r>
              <a:rPr lang="zh-CN" altLang="en-US" dirty="0"/>
              <a:t>存储过程</a:t>
            </a:r>
            <a:endParaRPr lang="zh-CN" altLang="en-US" dirty="0"/>
          </a:p>
        </p:txBody>
      </p:sp>
      <p:sp>
        <p:nvSpPr>
          <p:cNvPr id="75778" name="内容占位符 2"/>
          <p:cNvSpPr>
            <a:spLocks noGrp="1"/>
          </p:cNvSpPr>
          <p:nvPr>
            <p:ph idx="4294967295"/>
          </p:nvPr>
        </p:nvSpPr>
        <p:spPr>
          <a:ln/>
        </p:spPr>
        <p:txBody>
          <a:bodyPr vert="horz" wrap="square" lIns="91440" tIns="45720" rIns="91440" bIns="45720" anchor="t"/>
          <a:p>
            <a:pPr>
              <a:lnSpc>
                <a:spcPct val="150000"/>
              </a:lnSpc>
            </a:pPr>
            <a:r>
              <a:rPr lang="zh-CN" altLang="en-US" dirty="0"/>
              <a:t>过程化</a:t>
            </a:r>
            <a:r>
              <a:rPr lang="en-US" altLang="zh-CN" dirty="0"/>
              <a:t>SQL</a:t>
            </a:r>
            <a:r>
              <a:rPr lang="zh-CN" altLang="en-US" dirty="0"/>
              <a:t>块类型</a:t>
            </a:r>
            <a:endParaRPr lang="zh-CN" altLang="en-US" dirty="0"/>
          </a:p>
          <a:p>
            <a:pPr lvl="1">
              <a:lnSpc>
                <a:spcPct val="120000"/>
              </a:lnSpc>
            </a:pPr>
            <a:r>
              <a:rPr lang="zh-CN" altLang="en-US" dirty="0"/>
              <a:t>命名块</a:t>
            </a:r>
            <a:endParaRPr lang="en-US" altLang="zh-CN" dirty="0"/>
          </a:p>
          <a:p>
            <a:pPr lvl="2">
              <a:lnSpc>
                <a:spcPct val="120000"/>
              </a:lnSpc>
            </a:pPr>
            <a:r>
              <a:rPr lang="zh-CN" altLang="en-US" dirty="0"/>
              <a:t>编译后保存在数据库中，可以被反复调用，运行速度较快，过程和函数是命名块  </a:t>
            </a:r>
            <a:endParaRPr lang="zh-CN" altLang="en-US" dirty="0"/>
          </a:p>
          <a:p>
            <a:pPr lvl="1">
              <a:lnSpc>
                <a:spcPct val="120000"/>
              </a:lnSpc>
            </a:pPr>
            <a:r>
              <a:rPr lang="zh-CN" altLang="en-US" dirty="0"/>
              <a:t>匿名块</a:t>
            </a:r>
            <a:endParaRPr lang="en-US" altLang="zh-CN" dirty="0"/>
          </a:p>
          <a:p>
            <a:pPr lvl="2">
              <a:lnSpc>
                <a:spcPct val="120000"/>
              </a:lnSpc>
            </a:pPr>
            <a:r>
              <a:rPr lang="zh-CN" altLang="en-US" dirty="0"/>
              <a:t>每次执行时都要进行编译，它不能被存储到数据库中，也不能在其他过程化</a:t>
            </a:r>
            <a:r>
              <a:rPr lang="en-US" altLang="zh-CN" dirty="0"/>
              <a:t>SQL</a:t>
            </a:r>
            <a:r>
              <a:rPr lang="zh-CN" altLang="en-US" dirty="0"/>
              <a:t>块中调用  </a:t>
            </a:r>
            <a:endParaRPr lang="zh-CN" altLang="en-US" dirty="0"/>
          </a:p>
          <a:p>
            <a:pPr>
              <a:buNone/>
            </a:pP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1"/>
          <p:cNvSpPr>
            <a:spLocks noGrp="1"/>
          </p:cNvSpPr>
          <p:nvPr>
            <p:ph type="title"/>
          </p:nvPr>
        </p:nvSpPr>
        <p:spPr>
          <a:ln/>
        </p:spPr>
        <p:txBody>
          <a:bodyPr vert="horz" wrap="square" lIns="91440" tIns="45720" rIns="91440" bIns="45720" anchor="ctr"/>
          <a:p>
            <a:r>
              <a:rPr lang="zh-CN" altLang="en-US" dirty="0"/>
              <a:t>存储过程（续）</a:t>
            </a:r>
            <a:endParaRPr lang="zh-CN" altLang="en-US" dirty="0"/>
          </a:p>
        </p:txBody>
      </p:sp>
      <p:sp>
        <p:nvSpPr>
          <p:cNvPr id="76802" name="内容占位符 2"/>
          <p:cNvSpPr>
            <a:spLocks noGrp="1"/>
          </p:cNvSpPr>
          <p:nvPr>
            <p:ph idx="4294967295"/>
          </p:nvPr>
        </p:nvSpPr>
        <p:spPr>
          <a:xfrm>
            <a:off x="395288" y="1098550"/>
            <a:ext cx="8229600" cy="4660900"/>
          </a:xfrm>
          <a:ln/>
        </p:spPr>
        <p:txBody>
          <a:bodyPr vert="horz" wrap="square" lIns="91440" tIns="45720" rIns="91440" bIns="45720" anchor="t"/>
          <a:p>
            <a:pPr marL="0" indent="0">
              <a:lnSpc>
                <a:spcPct val="150000"/>
              </a:lnSpc>
              <a:buNone/>
            </a:pPr>
            <a:r>
              <a:rPr lang="zh-CN" altLang="zh-CN" dirty="0"/>
              <a:t>1.  存储过程的优点 </a:t>
            </a:r>
            <a:endParaRPr lang="zh-CN" altLang="zh-CN" dirty="0"/>
          </a:p>
          <a:p>
            <a:pPr marL="0" indent="0">
              <a:lnSpc>
                <a:spcPct val="150000"/>
              </a:lnSpc>
              <a:buNone/>
            </a:pPr>
            <a:r>
              <a:rPr lang="zh-CN" altLang="zh-CN" dirty="0"/>
              <a:t>2.  存储过程的用户接口 </a:t>
            </a:r>
            <a:endParaRPr lang="zh-CN" altLang="zh-CN" dirty="0"/>
          </a:p>
          <a:p>
            <a:pPr marL="0" indent="0">
              <a:buNone/>
            </a:pPr>
            <a:endParaRPr lang="zh-CN"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存储过程（续）</a:t>
            </a:r>
            <a:endParaRPr lang="zh-CN" altLang="en-US" dirty="0"/>
          </a:p>
        </p:txBody>
      </p:sp>
      <p:sp>
        <p:nvSpPr>
          <p:cNvPr id="77826"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存储过程：由过程化</a:t>
            </a:r>
            <a:r>
              <a:rPr lang="en-US" altLang="zh-CN" dirty="0"/>
              <a:t>SQL</a:t>
            </a:r>
            <a:r>
              <a:rPr lang="zh-CN" altLang="en-US" dirty="0"/>
              <a:t>语句书写的过程，经编译和优化后存储在数据库服务器中，使用时只要调用即可。</a:t>
            </a:r>
            <a:endParaRPr lang="zh-CN" altLang="en-US" dirty="0"/>
          </a:p>
          <a:p>
            <a:pPr>
              <a:lnSpc>
                <a:spcPct val="120000"/>
              </a:lnSpc>
            </a:pPr>
            <a:r>
              <a:rPr lang="zh-CN" altLang="en-US" dirty="0"/>
              <a:t>存储过程的优点</a:t>
            </a:r>
            <a:endParaRPr lang="zh-CN" altLang="en-US" dirty="0"/>
          </a:p>
          <a:p>
            <a:pPr lvl="1">
              <a:lnSpc>
                <a:spcPct val="120000"/>
              </a:lnSpc>
              <a:buNone/>
            </a:pPr>
            <a:r>
              <a:rPr lang="zh-CN" altLang="en-US" dirty="0"/>
              <a:t>（</a:t>
            </a:r>
            <a:r>
              <a:rPr lang="en-US" altLang="zh-CN" dirty="0"/>
              <a:t>1</a:t>
            </a:r>
            <a:r>
              <a:rPr lang="zh-CN" altLang="en-US" dirty="0"/>
              <a:t>）运行效率高</a:t>
            </a:r>
            <a:endParaRPr lang="zh-CN" altLang="en-US" dirty="0"/>
          </a:p>
          <a:p>
            <a:pPr lvl="1">
              <a:lnSpc>
                <a:spcPct val="120000"/>
              </a:lnSpc>
              <a:buNone/>
            </a:pPr>
            <a:r>
              <a:rPr lang="zh-CN" altLang="en-US" dirty="0"/>
              <a:t>（</a:t>
            </a:r>
            <a:r>
              <a:rPr lang="en-US" altLang="zh-CN" dirty="0"/>
              <a:t>2</a:t>
            </a:r>
            <a:r>
              <a:rPr lang="zh-CN" altLang="en-US" dirty="0"/>
              <a:t>）降低了客户机和服务器之间的通信量	</a:t>
            </a:r>
            <a:endParaRPr lang="zh-CN" altLang="en-US" dirty="0"/>
          </a:p>
          <a:p>
            <a:pPr lvl="1">
              <a:lnSpc>
                <a:spcPct val="120000"/>
              </a:lnSpc>
              <a:buNone/>
            </a:pPr>
            <a:r>
              <a:rPr lang="zh-CN" altLang="en-US" dirty="0"/>
              <a:t>（</a:t>
            </a:r>
            <a:r>
              <a:rPr lang="en-US" altLang="zh-CN" dirty="0"/>
              <a:t>3</a:t>
            </a:r>
            <a:r>
              <a:rPr lang="zh-CN" altLang="en-US" dirty="0"/>
              <a:t>）方便实施企业规则</a:t>
            </a:r>
            <a:endParaRPr lang="zh-CN" altLang="en-US" dirty="0"/>
          </a:p>
          <a:p>
            <a:pPr>
              <a:lnSpc>
                <a:spcPct val="120000"/>
              </a:lnSpc>
            </a:pP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a:xfrm>
            <a:off x="457200" y="-30162"/>
            <a:ext cx="8229600" cy="1128712"/>
          </a:xfrm>
          <a:ln/>
        </p:spPr>
        <p:txBody>
          <a:bodyPr vert="horz" wrap="square" lIns="91440" tIns="45720" rIns="91440" bIns="45720" anchor="ctr"/>
          <a:p>
            <a:r>
              <a:rPr lang="zh-CN" altLang="en-US" dirty="0"/>
              <a:t>存储过程（续）</a:t>
            </a:r>
            <a:endParaRPr lang="zh-CN" altLang="en-US" dirty="0"/>
          </a:p>
        </p:txBody>
      </p:sp>
      <p:sp>
        <p:nvSpPr>
          <p:cNvPr id="78850" name="内容占位符 2"/>
          <p:cNvSpPr>
            <a:spLocks noGrp="1"/>
          </p:cNvSpPr>
          <p:nvPr>
            <p:ph idx="4294967295"/>
          </p:nvPr>
        </p:nvSpPr>
        <p:spPr>
          <a:ln/>
        </p:spPr>
        <p:txBody>
          <a:bodyPr vert="horz" wrap="square" lIns="91440" tIns="45720" rIns="91440" bIns="45720" anchor="t"/>
          <a:p>
            <a:pPr>
              <a:lnSpc>
                <a:spcPct val="150000"/>
              </a:lnSpc>
            </a:pPr>
            <a:r>
              <a:rPr lang="zh-CN" altLang="en-US" dirty="0"/>
              <a:t>存储过程的用户接口</a:t>
            </a:r>
            <a:endParaRPr lang="zh-CN" altLang="en-US" dirty="0"/>
          </a:p>
          <a:p>
            <a:pPr lvl="1">
              <a:lnSpc>
                <a:spcPct val="150000"/>
              </a:lnSpc>
              <a:buNone/>
            </a:pPr>
            <a:r>
              <a:rPr lang="zh-CN" altLang="en-US" dirty="0"/>
              <a:t>（</a:t>
            </a:r>
            <a:r>
              <a:rPr lang="en-US" altLang="zh-CN" dirty="0"/>
              <a:t>1</a:t>
            </a:r>
            <a:r>
              <a:rPr lang="zh-CN" altLang="en-US" dirty="0"/>
              <a:t>）</a:t>
            </a:r>
            <a:r>
              <a:rPr lang="zh-CN" altLang="zh-CN" dirty="0"/>
              <a:t>创建存储过程 </a:t>
            </a:r>
            <a:endParaRPr lang="zh-CN" altLang="zh-CN" dirty="0"/>
          </a:p>
          <a:p>
            <a:pPr lvl="1">
              <a:lnSpc>
                <a:spcPct val="150000"/>
              </a:lnSpc>
              <a:buNone/>
            </a:pPr>
            <a:r>
              <a:rPr lang="zh-CN" altLang="en-US" dirty="0"/>
              <a:t>（</a:t>
            </a:r>
            <a:r>
              <a:rPr lang="en-US" altLang="zh-CN" dirty="0"/>
              <a:t>2</a:t>
            </a:r>
            <a:r>
              <a:rPr lang="zh-CN" altLang="en-US" dirty="0"/>
              <a:t>）</a:t>
            </a:r>
            <a:r>
              <a:rPr lang="zh-CN" altLang="zh-CN" dirty="0"/>
              <a:t>执行存储过程 </a:t>
            </a:r>
            <a:endParaRPr lang="en-US" altLang="zh-CN" dirty="0"/>
          </a:p>
          <a:p>
            <a:pPr lvl="1">
              <a:lnSpc>
                <a:spcPct val="150000"/>
              </a:lnSpc>
              <a:buNone/>
            </a:pPr>
            <a:r>
              <a:rPr lang="zh-CN" altLang="en-US" dirty="0"/>
              <a:t>（</a:t>
            </a:r>
            <a:r>
              <a:rPr lang="en-US" altLang="zh-CN" dirty="0"/>
              <a:t>3</a:t>
            </a:r>
            <a:r>
              <a:rPr lang="zh-CN" altLang="en-US" dirty="0"/>
              <a:t>）修改存储过程</a:t>
            </a:r>
            <a:endParaRPr lang="zh-CN" altLang="zh-CN" dirty="0"/>
          </a:p>
          <a:p>
            <a:pPr lvl="1">
              <a:lnSpc>
                <a:spcPct val="150000"/>
              </a:lnSpc>
              <a:buNone/>
            </a:pPr>
            <a:r>
              <a:rPr lang="zh-CN" altLang="en-US" dirty="0"/>
              <a:t>（</a:t>
            </a:r>
            <a:r>
              <a:rPr lang="en-US" altLang="zh-CN" dirty="0"/>
              <a:t>4</a:t>
            </a:r>
            <a:r>
              <a:rPr lang="zh-CN" altLang="en-US" dirty="0"/>
              <a:t>）</a:t>
            </a:r>
            <a:r>
              <a:rPr lang="zh-CN" altLang="zh-CN" dirty="0"/>
              <a:t>删除存储过程  </a:t>
            </a:r>
            <a:endParaRPr lang="zh-CN" altLang="zh-CN" dirty="0"/>
          </a:p>
          <a:p>
            <a:endParaRPr lang="zh-CN"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3"/>
          <p:cNvSpPr>
            <a:spLocks noGrp="1"/>
          </p:cNvSpPr>
          <p:nvPr>
            <p:ph idx="1"/>
          </p:nvPr>
        </p:nvSpPr>
        <p:spPr>
          <a:xfrm>
            <a:off x="457200" y="457200"/>
            <a:ext cx="8229600" cy="5562600"/>
          </a:xfrm>
          <a:ln/>
        </p:spPr>
        <p:txBody>
          <a:bodyPr vert="horz" wrap="square" lIns="91440" tIns="45720" rIns="91440" bIns="45720" anchor="t"/>
          <a:p>
            <a:pPr>
              <a:buNone/>
            </a:pPr>
            <a:endParaRPr lang="en-US" altLang="zh-CN" dirty="0">
              <a:solidFill>
                <a:srgbClr val="FF0000"/>
              </a:solidFill>
              <a:latin typeface="楷体_GB2312" pitchFamily="49" charset="-122"/>
              <a:ea typeface="楷体_GB2312" pitchFamily="49" charset="-122"/>
            </a:endParaRPr>
          </a:p>
          <a:p>
            <a:pPr>
              <a:buNone/>
            </a:pPr>
            <a:r>
              <a:rPr lang="en-US" altLang="zh-CN" dirty="0">
                <a:solidFill>
                  <a:srgbClr val="FF0000"/>
                </a:solidFill>
                <a:latin typeface="楷体_GB2312" pitchFamily="49" charset="-122"/>
                <a:ea typeface="楷体_GB2312" pitchFamily="49" charset="-122"/>
              </a:rPr>
              <a:t>2</a:t>
            </a:r>
            <a:r>
              <a:rPr lang="zh-CN" altLang="en-US" dirty="0">
                <a:solidFill>
                  <a:srgbClr val="FF0000"/>
                </a:solidFill>
                <a:latin typeface="楷体_GB2312" pitchFamily="49" charset="-122"/>
                <a:ea typeface="楷体_GB2312" pitchFamily="49" charset="-122"/>
              </a:rPr>
              <a:t>、使用</a:t>
            </a:r>
            <a:r>
              <a:rPr lang="en-US" altLang="zh-CN" dirty="0">
                <a:solidFill>
                  <a:srgbClr val="FF0000"/>
                </a:solidFill>
                <a:latin typeface="楷体_GB2312" pitchFamily="49" charset="-122"/>
                <a:ea typeface="楷体_GB2312" pitchFamily="49" charset="-122"/>
              </a:rPr>
              <a:t>SQL</a:t>
            </a:r>
            <a:r>
              <a:rPr lang="zh-CN" altLang="en-US" dirty="0">
                <a:solidFill>
                  <a:srgbClr val="FF0000"/>
                </a:solidFill>
                <a:latin typeface="楷体_GB2312" pitchFamily="49" charset="-122"/>
                <a:ea typeface="楷体_GB2312" pitchFamily="49" charset="-122"/>
              </a:rPr>
              <a:t>语句创建存储过程</a:t>
            </a:r>
            <a:endParaRPr lang="zh-CN" altLang="en-US" dirty="0">
              <a:solidFill>
                <a:srgbClr val="FF0000"/>
              </a:solidFill>
              <a:latin typeface="楷体_GB2312" pitchFamily="49" charset="-122"/>
              <a:ea typeface="楷体_GB2312" pitchFamily="49" charset="-122"/>
            </a:endParaRPr>
          </a:p>
          <a:p>
            <a:pPr algn="just">
              <a:buNone/>
            </a:pPr>
            <a:r>
              <a:rPr lang="zh-CN" altLang="en-US" dirty="0">
                <a:solidFill>
                  <a:schemeClr val="accent2"/>
                </a:solidFill>
                <a:latin typeface="楷体_GB2312" pitchFamily="49" charset="-122"/>
                <a:ea typeface="楷体_GB2312" pitchFamily="49" charset="-122"/>
              </a:rPr>
              <a:t> 语法格式如下：</a:t>
            </a:r>
            <a:endParaRPr lang="zh-CN" altLang="en-US" dirty="0">
              <a:solidFill>
                <a:schemeClr val="accent2"/>
              </a:solidFill>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CREATE PROC[EDURE]</a:t>
            </a:r>
            <a:r>
              <a:rPr lang="en-US" altLang="zh-CN" dirty="0">
                <a:latin typeface="楷体_GB2312" pitchFamily="49" charset="-122"/>
                <a:ea typeface="楷体_GB2312" pitchFamily="49" charset="-122"/>
              </a:rPr>
              <a:t> </a:t>
            </a:r>
            <a:r>
              <a:rPr lang="en-US" altLang="zh-CN" dirty="0">
                <a:solidFill>
                  <a:schemeClr val="accent2"/>
                </a:solidFill>
                <a:latin typeface="楷体_GB2312" pitchFamily="49" charset="-122"/>
                <a:ea typeface="楷体_GB2312" pitchFamily="49" charset="-122"/>
              </a:rPr>
              <a:t>procedure_name</a:t>
            </a:r>
            <a:r>
              <a:rPr lang="en-US" altLang="zh-CN" dirty="0">
                <a:latin typeface="楷体_GB2312" pitchFamily="49" charset="-122"/>
                <a:ea typeface="楷体_GB2312" pitchFamily="49" charset="-122"/>
              </a:rPr>
              <a:t>[;number]</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a:t>
            </a:r>
            <a:r>
              <a:rPr lang="en-US" altLang="zh-CN" dirty="0">
                <a:solidFill>
                  <a:schemeClr val="hlink"/>
                </a:solidFill>
                <a:latin typeface="楷体_GB2312" pitchFamily="49" charset="-122"/>
                <a:ea typeface="楷体_GB2312" pitchFamily="49" charset="-122"/>
              </a:rPr>
              <a:t>{@parameter</a:t>
            </a:r>
            <a:r>
              <a:rPr lang="en-US" altLang="zh-CN"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data_type</a:t>
            </a: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[VARYING ] [=default] [OUTPUT]] [,...n] </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WITH</a:t>
            </a:r>
            <a:endParaRPr lang="en-US" altLang="zh-CN" dirty="0">
              <a:solidFill>
                <a:srgbClr val="FF0000"/>
              </a:solidFill>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{RECOMPILE|ENCRYPTION|RECOMPILE,</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ENCRYPTION}] </a:t>
            </a:r>
            <a:endParaRPr lang="en-US" altLang="zh-CN" dirty="0">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[FOR REPLICATION] </a:t>
            </a:r>
            <a:endParaRPr lang="en-US" altLang="zh-CN" dirty="0">
              <a:latin typeface="楷体_GB2312" pitchFamily="49" charset="-122"/>
              <a:ea typeface="楷体_GB2312" pitchFamily="49" charset="-122"/>
            </a:endParaRPr>
          </a:p>
          <a:p>
            <a:pPr>
              <a:buNone/>
            </a:pPr>
            <a:r>
              <a:rPr lang="en-US" altLang="zh-CN"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AS sql_statement</a:t>
            </a:r>
            <a:r>
              <a:rPr lang="en-US" altLang="zh-CN" dirty="0">
                <a:latin typeface="楷体_GB2312" pitchFamily="49" charset="-122"/>
                <a:ea typeface="楷体_GB2312" pitchFamily="49" charset="-122"/>
              </a:rPr>
              <a:t> [ ...n] </a:t>
            </a:r>
            <a:endParaRPr lang="en-US" altLang="zh-CN" dirty="0">
              <a:latin typeface="楷体_GB2312" pitchFamily="49" charset="-122"/>
              <a:ea typeface="楷体_GB2312" pitchFamily="49" charset="-122"/>
            </a:endParaRPr>
          </a:p>
          <a:p>
            <a:pPr>
              <a:buNone/>
            </a:pPr>
            <a:endParaRPr lang="en-US" altLang="zh-CN" dirty="0">
              <a:latin typeface="楷体_GB2312" pitchFamily="49" charset="-122"/>
              <a:ea typeface="楷体_GB2312"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3"/>
          <p:cNvSpPr>
            <a:spLocks noGrp="1"/>
          </p:cNvSpPr>
          <p:nvPr>
            <p:ph idx="1"/>
          </p:nvPr>
        </p:nvSpPr>
        <p:spPr>
          <a:xfrm>
            <a:off x="457200" y="457200"/>
            <a:ext cx="8229600" cy="5562600"/>
          </a:xfrm>
          <a:ln/>
        </p:spPr>
        <p:txBody>
          <a:bodyPr vert="horz" wrap="square" lIns="91440" tIns="45720" rIns="91440" bIns="45720" anchor="t"/>
          <a:p>
            <a:pPr algn="just">
              <a:lnSpc>
                <a:spcPct val="90000"/>
              </a:lnSpc>
              <a:buNone/>
            </a:pPr>
            <a:endParaRPr lang="en-US" altLang="zh-CN" dirty="0">
              <a:solidFill>
                <a:srgbClr val="FF0000"/>
              </a:solidFill>
              <a:latin typeface="楷体_GB2312" pitchFamily="49" charset="-122"/>
              <a:ea typeface="楷体_GB2312" pitchFamily="49" charset="-122"/>
            </a:endParaRPr>
          </a:p>
          <a:p>
            <a:pPr algn="just">
              <a:lnSpc>
                <a:spcPct val="90000"/>
              </a:lnSpc>
              <a:buNone/>
            </a:pPr>
            <a:r>
              <a:rPr lang="zh-CN" altLang="en-US" dirty="0">
                <a:solidFill>
                  <a:srgbClr val="FF0000"/>
                </a:solidFill>
                <a:latin typeface="楷体_GB2312" pitchFamily="49" charset="-122"/>
                <a:ea typeface="楷体_GB2312" pitchFamily="49" charset="-122"/>
              </a:rPr>
              <a:t>语法注释：</a:t>
            </a:r>
            <a:endParaRPr lang="zh-CN" altLang="en-US" dirty="0">
              <a:solidFill>
                <a:srgbClr val="FF0000"/>
              </a:solidFill>
              <a:latin typeface="楷体_GB2312" pitchFamily="49" charset="-122"/>
              <a:ea typeface="楷体_GB2312" pitchFamily="49" charset="-122"/>
            </a:endParaRPr>
          </a:p>
          <a:p>
            <a:pPr algn="just">
              <a:lnSpc>
                <a:spcPct val="90000"/>
              </a:lnSpc>
              <a:buNone/>
            </a:pPr>
            <a:r>
              <a:rPr lang="en-US" altLang="zh-CN" dirty="0">
                <a:solidFill>
                  <a:schemeClr val="accent2"/>
                </a:solidFill>
                <a:latin typeface="楷体_GB2312" pitchFamily="49" charset="-122"/>
                <a:ea typeface="楷体_GB2312" pitchFamily="49" charset="-122"/>
              </a:rPr>
              <a:t>1</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procedure_name</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新建存储过程的名称，</a:t>
            </a:r>
            <a:endParaRPr lang="zh-CN" altLang="en-US"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   其名称必须符合标识符命名规则，且对于</a:t>
            </a:r>
            <a:endParaRPr lang="zh-CN" altLang="en-US"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   数据库及其所有者必须唯一。</a:t>
            </a:r>
            <a:endParaRPr lang="zh-CN" altLang="en-US" dirty="0">
              <a:latin typeface="楷体_GB2312" pitchFamily="49" charset="-122"/>
              <a:ea typeface="楷体_GB2312" pitchFamily="49" charset="-122"/>
            </a:endParaRPr>
          </a:p>
          <a:p>
            <a:pPr algn="just">
              <a:lnSpc>
                <a:spcPct val="90000"/>
              </a:lnSpc>
              <a:buNone/>
            </a:pPr>
            <a:r>
              <a:rPr lang="en-US" altLang="zh-CN" dirty="0">
                <a:solidFill>
                  <a:schemeClr val="accent2"/>
                </a:solidFill>
                <a:latin typeface="楷体_GB2312" pitchFamily="49" charset="-122"/>
                <a:ea typeface="楷体_GB2312" pitchFamily="49" charset="-122"/>
              </a:rPr>
              <a:t>2</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number</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该参数是可选的整数，用来对同</a:t>
            </a:r>
            <a:endParaRPr lang="zh-CN" altLang="en-US"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   名的过程分组，以便用一条</a:t>
            </a:r>
            <a:r>
              <a:rPr lang="en-US" altLang="zh-CN" dirty="0">
                <a:latin typeface="楷体_GB2312" pitchFamily="49" charset="-122"/>
                <a:ea typeface="楷体_GB2312" pitchFamily="49" charset="-122"/>
              </a:rPr>
              <a:t>DROP</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PROCEDURE </a:t>
            </a:r>
            <a:r>
              <a:rPr lang="zh-CN" altLang="en-US" dirty="0">
                <a:latin typeface="楷体_GB2312" pitchFamily="49" charset="-122"/>
                <a:ea typeface="楷体_GB2312" pitchFamily="49" charset="-122"/>
              </a:rPr>
              <a:t>语句即可将同组的过程一起删</a:t>
            </a:r>
            <a:endParaRPr lang="zh-CN" altLang="en-US"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   除。</a:t>
            </a:r>
            <a:endParaRPr lang="zh-CN" altLang="en-US" dirty="0">
              <a:latin typeface="楷体_GB2312" pitchFamily="49" charset="-122"/>
              <a:ea typeface="楷体_GB2312" pitchFamily="49" charset="-122"/>
            </a:endParaRPr>
          </a:p>
          <a:p>
            <a:pPr algn="just">
              <a:lnSpc>
                <a:spcPct val="90000"/>
              </a:lnSpc>
              <a:buNone/>
            </a:pPr>
            <a:r>
              <a:rPr lang="en-US" altLang="zh-CN" dirty="0">
                <a:solidFill>
                  <a:schemeClr val="accent2"/>
                </a:solidFill>
                <a:latin typeface="楷体_GB2312" pitchFamily="49" charset="-122"/>
                <a:ea typeface="楷体_GB2312" pitchFamily="49" charset="-122"/>
              </a:rPr>
              <a:t>3</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@parameter</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存储过程中的输入和输出参</a:t>
            </a:r>
            <a:endParaRPr lang="zh-CN" altLang="en-US"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   数</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符号作为第一个字符来指定参数名，</a:t>
            </a:r>
            <a:endParaRPr lang="zh-CN" altLang="en-US" dirty="0">
              <a:latin typeface="楷体_GB2312" pitchFamily="49" charset="-122"/>
              <a:ea typeface="楷体_GB2312" pitchFamily="49" charset="-122"/>
            </a:endParaRPr>
          </a:p>
          <a:p>
            <a:pPr algn="just">
              <a:lnSpc>
                <a:spcPct val="90000"/>
              </a:lnSpc>
            </a:pPr>
            <a:endParaRPr lang="en-US" altLang="zh-CN" dirty="0">
              <a:latin typeface="楷体_GB2312" pitchFamily="49" charset="-122"/>
              <a:ea typeface="楷体_GB2312"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3"/>
          <p:cNvSpPr>
            <a:spLocks noGrp="1"/>
          </p:cNvSpPr>
          <p:nvPr>
            <p:ph idx="1"/>
          </p:nvPr>
        </p:nvSpPr>
        <p:spPr>
          <a:xfrm>
            <a:off x="457200" y="609600"/>
            <a:ext cx="8229600" cy="5410200"/>
          </a:xfrm>
          <a:ln/>
        </p:spPr>
        <p:txBody>
          <a:bodyPr vert="horz" wrap="square" lIns="91440" tIns="45720" rIns="91440" bIns="45720" anchor="t"/>
          <a:p>
            <a:pPr>
              <a:lnSpc>
                <a:spcPct val="90000"/>
              </a:lnSpc>
              <a:buNone/>
            </a:pPr>
            <a:endParaRPr lang="en-US" altLang="zh-CN" dirty="0">
              <a:ea typeface="楷体_GB2312" pitchFamily="49" charset="-122"/>
            </a:endParaRPr>
          </a:p>
          <a:p>
            <a:pPr>
              <a:lnSpc>
                <a:spcPct val="90000"/>
              </a:lnSpc>
              <a:buNone/>
            </a:pPr>
            <a:r>
              <a:rPr lang="zh-CN" altLang="en-US" dirty="0">
                <a:ea typeface="楷体_GB2312" pitchFamily="49" charset="-122"/>
              </a:rPr>
              <a:t>参数名必须符合标识符命名规则，创建存储</a:t>
            </a:r>
            <a:endParaRPr lang="zh-CN" altLang="en-US" dirty="0">
              <a:ea typeface="楷体_GB2312" pitchFamily="49" charset="-122"/>
            </a:endParaRPr>
          </a:p>
          <a:p>
            <a:pPr>
              <a:lnSpc>
                <a:spcPct val="90000"/>
              </a:lnSpc>
              <a:buNone/>
            </a:pPr>
            <a:r>
              <a:rPr lang="zh-CN" altLang="en-US" dirty="0">
                <a:ea typeface="楷体_GB2312" pitchFamily="49" charset="-122"/>
              </a:rPr>
              <a:t>过程时，可声明一个或多个参数，执行存储</a:t>
            </a:r>
            <a:endParaRPr lang="zh-CN" altLang="en-US" dirty="0">
              <a:ea typeface="楷体_GB2312" pitchFamily="49" charset="-122"/>
            </a:endParaRPr>
          </a:p>
          <a:p>
            <a:pPr>
              <a:lnSpc>
                <a:spcPct val="90000"/>
              </a:lnSpc>
              <a:buNone/>
            </a:pPr>
            <a:r>
              <a:rPr lang="zh-CN" altLang="en-US" dirty="0">
                <a:ea typeface="楷体_GB2312" pitchFamily="49" charset="-122"/>
              </a:rPr>
              <a:t>过程时应提供相应的实在参数，除非定义了</a:t>
            </a:r>
            <a:endParaRPr lang="zh-CN" altLang="en-US" dirty="0">
              <a:ea typeface="楷体_GB2312" pitchFamily="49" charset="-122"/>
            </a:endParaRPr>
          </a:p>
          <a:p>
            <a:pPr>
              <a:lnSpc>
                <a:spcPct val="90000"/>
              </a:lnSpc>
              <a:buNone/>
            </a:pPr>
            <a:r>
              <a:rPr lang="zh-CN" altLang="en-US" dirty="0">
                <a:ea typeface="楷体_GB2312" pitchFamily="49" charset="-122"/>
              </a:rPr>
              <a:t>该参数的默认值，默认参数值只能为常量，</a:t>
            </a:r>
            <a:endParaRPr lang="zh-CN" altLang="en-US" dirty="0">
              <a:ea typeface="楷体_GB2312" pitchFamily="49" charset="-122"/>
            </a:endParaRPr>
          </a:p>
          <a:p>
            <a:pPr>
              <a:lnSpc>
                <a:spcPct val="90000"/>
              </a:lnSpc>
              <a:buNone/>
            </a:pPr>
            <a:r>
              <a:rPr lang="zh-CN" altLang="en-US" dirty="0">
                <a:ea typeface="楷体_GB2312" pitchFamily="49" charset="-122"/>
              </a:rPr>
              <a:t>形参局部于该存储过程。</a:t>
            </a:r>
            <a:endParaRPr lang="zh-CN" altLang="en-US" dirty="0">
              <a:ea typeface="楷体_GB2312" pitchFamily="49" charset="-122"/>
            </a:endParaRPr>
          </a:p>
          <a:p>
            <a:pPr>
              <a:lnSpc>
                <a:spcPct val="90000"/>
              </a:lnSpc>
              <a:buNone/>
            </a:pPr>
            <a:r>
              <a:rPr lang="en-US" altLang="zh-CN" dirty="0">
                <a:solidFill>
                  <a:schemeClr val="accent2"/>
                </a:solidFill>
                <a:latin typeface="楷体_GB2312" pitchFamily="49" charset="-122"/>
                <a:ea typeface="楷体_GB2312" pitchFamily="49" charset="-122"/>
              </a:rPr>
              <a:t>4</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data_type</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参数的数据类型。可为</a:t>
            </a:r>
            <a:r>
              <a:rPr lang="en-US" altLang="zh-CN" dirty="0">
                <a:latin typeface="楷体_GB2312" pitchFamily="49" charset="-122"/>
                <a:ea typeface="楷体_GB2312" pitchFamily="49" charset="-122"/>
              </a:rPr>
              <a:t>SQL</a:t>
            </a:r>
            <a:endParaRPr lang="en-US" altLang="zh-CN" dirty="0">
              <a:latin typeface="楷体_GB2312" pitchFamily="49" charset="-122"/>
              <a:ea typeface="楷体_GB2312" pitchFamily="49" charset="-122"/>
            </a:endParaRPr>
          </a:p>
          <a:p>
            <a:pPr>
              <a:lnSpc>
                <a:spcPct val="90000"/>
              </a:lnSpc>
              <a:buNone/>
            </a:pPr>
            <a:r>
              <a:rPr lang="en-US" altLang="zh-CN" dirty="0">
                <a:latin typeface="楷体_GB2312" pitchFamily="49" charset="-122"/>
                <a:ea typeface="楷体_GB2312" pitchFamily="49" charset="-122"/>
              </a:rPr>
              <a:t>SERVER</a:t>
            </a:r>
            <a:r>
              <a:rPr lang="zh-CN" altLang="en-US" dirty="0">
                <a:latin typeface="楷体_GB2312" pitchFamily="49" charset="-122"/>
                <a:ea typeface="楷体_GB2312" pitchFamily="49" charset="-122"/>
              </a:rPr>
              <a:t>支持的任何数据类型，但游标类型只</a:t>
            </a:r>
            <a:endParaRPr lang="zh-CN" altLang="en-US" dirty="0">
              <a:latin typeface="楷体_GB2312" pitchFamily="49" charset="-122"/>
              <a:ea typeface="楷体_GB2312" pitchFamily="49" charset="-122"/>
            </a:endParaRPr>
          </a:p>
          <a:p>
            <a:pPr>
              <a:lnSpc>
                <a:spcPct val="90000"/>
              </a:lnSpc>
              <a:buNone/>
            </a:pPr>
            <a:r>
              <a:rPr lang="zh-CN" altLang="en-US" dirty="0">
                <a:latin typeface="楷体_GB2312" pitchFamily="49" charset="-122"/>
                <a:ea typeface="楷体_GB2312" pitchFamily="49" charset="-122"/>
              </a:rPr>
              <a:t>能应用于</a:t>
            </a:r>
            <a:r>
              <a:rPr lang="en-US" altLang="zh-CN" dirty="0">
                <a:latin typeface="楷体_GB2312" pitchFamily="49" charset="-122"/>
                <a:ea typeface="楷体_GB2312" pitchFamily="49" charset="-122"/>
              </a:rPr>
              <a:t>OUTPUT</a:t>
            </a:r>
            <a:r>
              <a:rPr lang="zh-CN" altLang="en-US" dirty="0">
                <a:latin typeface="楷体_GB2312" pitchFamily="49" charset="-122"/>
                <a:ea typeface="楷体_GB2312" pitchFamily="49" charset="-122"/>
              </a:rPr>
              <a:t>参数，如果指定参数为游标</a:t>
            </a:r>
            <a:endParaRPr lang="zh-CN" altLang="en-US" dirty="0">
              <a:latin typeface="楷体_GB2312" pitchFamily="49" charset="-122"/>
              <a:ea typeface="楷体_GB2312" pitchFamily="49" charset="-122"/>
            </a:endParaRPr>
          </a:p>
          <a:p>
            <a:pPr>
              <a:lnSpc>
                <a:spcPct val="90000"/>
              </a:lnSpc>
              <a:buNone/>
            </a:pPr>
            <a:r>
              <a:rPr lang="zh-CN" altLang="en-US" dirty="0">
                <a:latin typeface="楷体_GB2312" pitchFamily="49" charset="-122"/>
                <a:ea typeface="楷体_GB2312" pitchFamily="49" charset="-122"/>
              </a:rPr>
              <a:t>类型，必须同时指定</a:t>
            </a:r>
            <a:r>
              <a:rPr lang="en-US" altLang="zh-CN" dirty="0">
                <a:latin typeface="楷体_GB2312" pitchFamily="49" charset="-122"/>
                <a:ea typeface="楷体_GB2312" pitchFamily="49" charset="-122"/>
              </a:rPr>
              <a:t>VARYING</a:t>
            </a:r>
            <a:r>
              <a:rPr lang="zh-CN" altLang="en-US" dirty="0">
                <a:latin typeface="楷体_GB2312" pitchFamily="49" charset="-122"/>
                <a:ea typeface="楷体_GB2312" pitchFamily="49" charset="-122"/>
              </a:rPr>
              <a:t>和</a:t>
            </a:r>
            <a:r>
              <a:rPr lang="en-US" altLang="zh-CN" dirty="0">
                <a:latin typeface="楷体_GB2312" pitchFamily="49" charset="-122"/>
                <a:ea typeface="楷体_GB2312" pitchFamily="49" charset="-122"/>
              </a:rPr>
              <a:t>OUTPUIT</a:t>
            </a:r>
            <a:r>
              <a:rPr lang="zh-CN" altLang="en-US" dirty="0">
                <a:latin typeface="楷体_GB2312" pitchFamily="49" charset="-122"/>
                <a:ea typeface="楷体_GB2312" pitchFamily="49" charset="-122"/>
              </a:rPr>
              <a:t>关键</a:t>
            </a:r>
            <a:endParaRPr lang="zh-CN" altLang="en-US" dirty="0">
              <a:latin typeface="楷体_GB2312" pitchFamily="49" charset="-122"/>
              <a:ea typeface="楷体_GB2312" pitchFamily="49" charset="-122"/>
            </a:endParaRPr>
          </a:p>
          <a:p>
            <a:pPr>
              <a:lnSpc>
                <a:spcPct val="90000"/>
              </a:lnSpc>
              <a:buNone/>
            </a:pPr>
            <a:r>
              <a:rPr lang="zh-CN" altLang="en-US" dirty="0">
                <a:latin typeface="楷体_GB2312" pitchFamily="49" charset="-122"/>
                <a:ea typeface="楷体_GB2312" pitchFamily="49" charset="-122"/>
              </a:rPr>
              <a:t>字。  </a:t>
            </a:r>
            <a:endParaRPr lang="zh-CN" altLang="en-US" dirty="0">
              <a:latin typeface="楷体_GB2312" pitchFamily="49" charset="-122"/>
              <a:ea typeface="楷体_GB2312"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3"/>
          <p:cNvSpPr>
            <a:spLocks noGrp="1"/>
          </p:cNvSpPr>
          <p:nvPr>
            <p:ph idx="1"/>
          </p:nvPr>
        </p:nvSpPr>
        <p:spPr>
          <a:xfrm>
            <a:off x="457200" y="381000"/>
            <a:ext cx="8229600" cy="5638800"/>
          </a:xfrm>
          <a:ln/>
        </p:spPr>
        <p:txBody>
          <a:bodyPr vert="horz" wrap="square" lIns="91440" tIns="45720" rIns="91440" bIns="45720" anchor="t"/>
          <a:p>
            <a:pPr algn="just">
              <a:buNone/>
            </a:pPr>
            <a:endParaRPr lang="en-US" altLang="zh-CN" dirty="0">
              <a:latin typeface="楷体_GB2312" pitchFamily="49" charset="-122"/>
              <a:ea typeface="楷体_GB2312" pitchFamily="49" charset="-122"/>
            </a:endParaRPr>
          </a:p>
          <a:p>
            <a:pPr algn="just">
              <a:buNone/>
            </a:pPr>
            <a:r>
              <a:rPr lang="en-US" altLang="zh-CN" dirty="0">
                <a:solidFill>
                  <a:schemeClr val="accent2"/>
                </a:solidFill>
                <a:latin typeface="楷体_GB2312" pitchFamily="49" charset="-122"/>
                <a:ea typeface="楷体_GB2312" pitchFamily="49" charset="-122"/>
              </a:rPr>
              <a:t>5</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VARYING</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用于指定作为输出参数支持的</a:t>
            </a: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结果集（由存储过程动态构造，内容可以</a:t>
            </a: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变化）。该选项仅适用于游标参数。</a:t>
            </a:r>
            <a:endParaRPr lang="zh-CN" altLang="en-US" dirty="0">
              <a:latin typeface="楷体_GB2312" pitchFamily="49" charset="-122"/>
              <a:ea typeface="楷体_GB2312" pitchFamily="49" charset="-122"/>
            </a:endParaRPr>
          </a:p>
          <a:p>
            <a:pPr algn="just">
              <a:buNone/>
            </a:pPr>
            <a:r>
              <a:rPr lang="en-US" altLang="zh-CN" dirty="0">
                <a:solidFill>
                  <a:schemeClr val="accent2"/>
                </a:solidFill>
                <a:latin typeface="楷体_GB2312" pitchFamily="49" charset="-122"/>
                <a:ea typeface="楷体_GB2312" pitchFamily="49" charset="-122"/>
              </a:rPr>
              <a:t>6</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Default</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指参数的默认值，必须是常量</a:t>
            </a: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或</a:t>
            </a:r>
            <a:r>
              <a:rPr lang="en-US" altLang="zh-CN" dirty="0">
                <a:latin typeface="楷体_GB2312" pitchFamily="49" charset="-122"/>
                <a:ea typeface="楷体_GB2312" pitchFamily="49" charset="-122"/>
              </a:rPr>
              <a:t>NULL</a:t>
            </a:r>
            <a:r>
              <a:rPr lang="zh-CN" altLang="en-US" dirty="0">
                <a:latin typeface="楷体_GB2312" pitchFamily="49" charset="-122"/>
                <a:ea typeface="楷体_GB2312" pitchFamily="49" charset="-122"/>
              </a:rPr>
              <a:t>。如果定义了默认值，不必指定该</a:t>
            </a: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参数的值即可执行过程。</a:t>
            </a:r>
            <a:endParaRPr lang="zh-CN" altLang="en-US" dirty="0">
              <a:latin typeface="楷体_GB2312" pitchFamily="49" charset="-122"/>
              <a:ea typeface="楷体_GB2312" pitchFamily="49" charset="-122"/>
            </a:endParaRPr>
          </a:p>
          <a:p>
            <a:pPr algn="just">
              <a:buNone/>
            </a:pPr>
            <a:r>
              <a:rPr lang="en-US" altLang="zh-CN" dirty="0">
                <a:solidFill>
                  <a:schemeClr val="accent2"/>
                </a:solidFill>
                <a:latin typeface="楷体_GB2312" pitchFamily="49" charset="-122"/>
                <a:ea typeface="楷体_GB2312" pitchFamily="49" charset="-122"/>
              </a:rPr>
              <a:t>7</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OUTPUT</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表明参数是返回参数。该选项的</a:t>
            </a: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值可以返回给</a:t>
            </a:r>
            <a:r>
              <a:rPr lang="en-US" altLang="zh-CN" dirty="0">
                <a:latin typeface="楷体_GB2312" pitchFamily="49" charset="-122"/>
                <a:ea typeface="楷体_GB2312" pitchFamily="49" charset="-122"/>
              </a:rPr>
              <a:t>EXEC[UTE]</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algn="just">
              <a:buNone/>
            </a:pPr>
            <a:endParaRPr lang="zh-CN" altLang="en-US" dirty="0">
              <a:latin typeface="楷体_GB2312" pitchFamily="49" charset="-122"/>
              <a:ea typeface="楷体_GB2312" pitchFamily="49" charset="-122"/>
            </a:endParaRPr>
          </a:p>
          <a:p>
            <a:pPr>
              <a:buNone/>
            </a:pPr>
            <a:endParaRPr lang="zh-CN" altLang="en-US" dirty="0">
              <a:latin typeface="楷体_GB2312" pitchFamily="49" charset="-122"/>
              <a:ea typeface="楷体_GB2312" pitchFamily="49" charset="-122"/>
            </a:endParaRPr>
          </a:p>
          <a:p>
            <a:pPr>
              <a:buNone/>
            </a:pP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ln/>
        </p:spPr>
        <p:txBody>
          <a:bodyPr vert="horz" wrap="square" lIns="91440" tIns="45720" rIns="91440" bIns="45720" anchor="ctr"/>
          <a:p>
            <a:r>
              <a:rPr lang="en-US" altLang="zh-CN" dirty="0"/>
              <a:t>8.1 </a:t>
            </a:r>
            <a:r>
              <a:rPr lang="zh-CN" altLang="en-US" dirty="0"/>
              <a:t>嵌入式</a:t>
            </a:r>
            <a:r>
              <a:rPr lang="en-US" altLang="zh-CN" dirty="0"/>
              <a:t>SQL</a:t>
            </a:r>
            <a:endParaRPr lang="zh-CN" altLang="en-US" dirty="0"/>
          </a:p>
        </p:txBody>
      </p:sp>
      <p:sp>
        <p:nvSpPr>
          <p:cNvPr id="10242" name="内容占位符 2"/>
          <p:cNvSpPr>
            <a:spLocks noGrp="1"/>
          </p:cNvSpPr>
          <p:nvPr>
            <p:ph idx="4294967295"/>
          </p:nvPr>
        </p:nvSpPr>
        <p:spPr>
          <a:xfrm>
            <a:off x="720725" y="1098550"/>
            <a:ext cx="8229600" cy="4660900"/>
          </a:xfrm>
          <a:ln/>
        </p:spPr>
        <p:txBody>
          <a:bodyPr vert="horz" wrap="square" lIns="91440" tIns="45720" rIns="91440" bIns="45720" anchor="t"/>
          <a:p>
            <a:pPr marL="0" indent="0">
              <a:lnSpc>
                <a:spcPct val="150000"/>
              </a:lnSpc>
              <a:buNone/>
            </a:pPr>
            <a:r>
              <a:rPr lang="en-US" altLang="zh-CN" dirty="0"/>
              <a:t>8.1.1 </a:t>
            </a:r>
            <a:r>
              <a:rPr lang="zh-CN" altLang="en-US" dirty="0"/>
              <a:t>嵌入式</a:t>
            </a:r>
            <a:r>
              <a:rPr lang="en-US" altLang="zh-CN" dirty="0"/>
              <a:t>SQL</a:t>
            </a:r>
            <a:r>
              <a:rPr lang="zh-CN" altLang="en-US" dirty="0"/>
              <a:t>的处理过程</a:t>
            </a:r>
            <a:endParaRPr lang="zh-CN" altLang="en-US" dirty="0"/>
          </a:p>
          <a:p>
            <a:pPr marL="0" indent="0">
              <a:lnSpc>
                <a:spcPct val="150000"/>
              </a:lnSpc>
              <a:buNone/>
            </a:pPr>
            <a:r>
              <a:rPr lang="en-US" altLang="zh-CN" dirty="0">
                <a:solidFill>
                  <a:srgbClr val="00B050"/>
                </a:solidFill>
              </a:rPr>
              <a:t>8.1.2 </a:t>
            </a:r>
            <a:r>
              <a:rPr lang="zh-CN" altLang="en-US" dirty="0">
                <a:solidFill>
                  <a:srgbClr val="00B050"/>
                </a:solidFill>
              </a:rPr>
              <a:t>嵌入式</a:t>
            </a:r>
            <a:r>
              <a:rPr lang="en-US" altLang="zh-CN" dirty="0">
                <a:solidFill>
                  <a:srgbClr val="00B050"/>
                </a:solidFill>
              </a:rPr>
              <a:t>SQL</a:t>
            </a:r>
            <a:r>
              <a:rPr lang="zh-CN" altLang="en-US" dirty="0">
                <a:solidFill>
                  <a:srgbClr val="00B050"/>
                </a:solidFill>
              </a:rPr>
              <a:t>语句与主语言之间的通信</a:t>
            </a:r>
            <a:endParaRPr lang="zh-CN" altLang="en-US" dirty="0">
              <a:solidFill>
                <a:srgbClr val="00B050"/>
              </a:solidFill>
            </a:endParaRPr>
          </a:p>
          <a:p>
            <a:pPr marL="0" indent="0">
              <a:lnSpc>
                <a:spcPct val="150000"/>
              </a:lnSpc>
              <a:buNone/>
            </a:pPr>
            <a:r>
              <a:rPr lang="en-US" altLang="zh-CN" dirty="0"/>
              <a:t>8.1.3 </a:t>
            </a:r>
            <a:r>
              <a:rPr lang="zh-CN" altLang="en-US" dirty="0"/>
              <a:t>不用游标的</a:t>
            </a:r>
            <a:r>
              <a:rPr lang="en-US" altLang="zh-CN" dirty="0"/>
              <a:t>SQL</a:t>
            </a:r>
            <a:r>
              <a:rPr lang="zh-CN" altLang="en-US" dirty="0"/>
              <a:t>语句</a:t>
            </a:r>
            <a:endParaRPr lang="zh-CN" altLang="en-US" dirty="0"/>
          </a:p>
          <a:p>
            <a:pPr marL="0" indent="0">
              <a:lnSpc>
                <a:spcPct val="150000"/>
              </a:lnSpc>
              <a:buNone/>
            </a:pPr>
            <a:r>
              <a:rPr lang="en-US" altLang="zh-CN" dirty="0"/>
              <a:t>8.1.4 </a:t>
            </a:r>
            <a:r>
              <a:rPr lang="zh-CN" altLang="en-US" dirty="0"/>
              <a:t>使用游标的</a:t>
            </a:r>
            <a:r>
              <a:rPr lang="en-US" altLang="zh-CN" dirty="0"/>
              <a:t>SQL</a:t>
            </a:r>
            <a:r>
              <a:rPr lang="zh-CN" altLang="en-US" dirty="0"/>
              <a:t>语句</a:t>
            </a:r>
            <a:endParaRPr lang="zh-CN" altLang="en-US" dirty="0"/>
          </a:p>
          <a:p>
            <a:pPr marL="0" indent="0">
              <a:lnSpc>
                <a:spcPct val="150000"/>
              </a:lnSpc>
              <a:buNone/>
            </a:pPr>
            <a:r>
              <a:rPr lang="en-US" altLang="zh-CN" dirty="0"/>
              <a:t>8.1.5 </a:t>
            </a:r>
            <a:r>
              <a:rPr lang="zh-CN" altLang="en-US" dirty="0"/>
              <a:t>动态</a:t>
            </a:r>
            <a:r>
              <a:rPr lang="en-US" altLang="zh-CN" dirty="0"/>
              <a:t>SQL</a:t>
            </a:r>
            <a:endParaRPr lang="en-US" altLang="zh-CN" dirty="0"/>
          </a:p>
          <a:p>
            <a:pPr marL="0" indent="0"/>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3"/>
          <p:cNvSpPr>
            <a:spLocks noGrp="1"/>
          </p:cNvSpPr>
          <p:nvPr>
            <p:ph idx="1"/>
          </p:nvPr>
        </p:nvSpPr>
        <p:spPr>
          <a:xfrm>
            <a:off x="457200" y="533400"/>
            <a:ext cx="8229600" cy="5486400"/>
          </a:xfrm>
          <a:ln/>
        </p:spPr>
        <p:txBody>
          <a:bodyPr vert="horz" wrap="square" lIns="91440" tIns="45720" rIns="91440" bIns="45720" anchor="t"/>
          <a:p>
            <a:pPr algn="just">
              <a:lnSpc>
                <a:spcPct val="90000"/>
              </a:lnSpc>
              <a:buNone/>
            </a:pPr>
            <a:endParaRPr lang="en-US" altLang="zh-CN" dirty="0">
              <a:solidFill>
                <a:schemeClr val="accent2"/>
              </a:solidFill>
              <a:latin typeface="楷体_GB2312" pitchFamily="49" charset="-122"/>
              <a:ea typeface="楷体_GB2312" pitchFamily="49" charset="-122"/>
            </a:endParaRPr>
          </a:p>
          <a:p>
            <a:pPr algn="just">
              <a:lnSpc>
                <a:spcPct val="90000"/>
              </a:lnSpc>
              <a:buNone/>
            </a:pPr>
            <a:r>
              <a:rPr lang="en-US" altLang="zh-CN" dirty="0">
                <a:solidFill>
                  <a:schemeClr val="accent2"/>
                </a:solidFill>
                <a:latin typeface="楷体_GB2312" pitchFamily="49" charset="-122"/>
                <a:ea typeface="楷体_GB2312" pitchFamily="49" charset="-122"/>
              </a:rPr>
              <a:t>8</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RECOMPILE</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表明</a:t>
            </a:r>
            <a:r>
              <a:rPr lang="en-US" altLang="zh-CN" dirty="0">
                <a:latin typeface="楷体_GB2312" pitchFamily="49" charset="-122"/>
                <a:ea typeface="楷体_GB2312" pitchFamily="49" charset="-122"/>
              </a:rPr>
              <a:t>SQL Server</a:t>
            </a:r>
            <a:r>
              <a:rPr lang="zh-CN" altLang="en-US" dirty="0">
                <a:latin typeface="楷体_GB2312" pitchFamily="49" charset="-122"/>
                <a:ea typeface="楷体_GB2312" pitchFamily="49" charset="-122"/>
              </a:rPr>
              <a:t>每次运行该</a:t>
            </a:r>
            <a:endParaRPr lang="zh-CN" altLang="en-US"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   过程时将对其重新编译。</a:t>
            </a:r>
            <a:endParaRPr lang="zh-CN" altLang="en-US" dirty="0">
              <a:latin typeface="楷体_GB2312" pitchFamily="49" charset="-122"/>
              <a:ea typeface="楷体_GB2312" pitchFamily="49" charset="-122"/>
            </a:endParaRPr>
          </a:p>
          <a:p>
            <a:pPr algn="just">
              <a:lnSpc>
                <a:spcPct val="90000"/>
              </a:lnSpc>
              <a:buNone/>
            </a:pPr>
            <a:r>
              <a:rPr lang="en-US" altLang="zh-CN" dirty="0">
                <a:solidFill>
                  <a:schemeClr val="accent2"/>
                </a:solidFill>
                <a:latin typeface="楷体_GB2312" pitchFamily="49" charset="-122"/>
                <a:ea typeface="楷体_GB2312" pitchFamily="49" charset="-122"/>
              </a:rPr>
              <a:t>9</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ENCRYPTION</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表示</a:t>
            </a:r>
            <a:r>
              <a:rPr lang="en-US" altLang="zh-CN" dirty="0">
                <a:latin typeface="楷体_GB2312" pitchFamily="49" charset="-122"/>
                <a:ea typeface="楷体_GB2312" pitchFamily="49" charset="-122"/>
              </a:rPr>
              <a:t>SQL Server</a:t>
            </a:r>
            <a:r>
              <a:rPr lang="zh-CN" altLang="en-US" dirty="0">
                <a:latin typeface="楷体_GB2312" pitchFamily="49" charset="-122"/>
                <a:ea typeface="楷体_GB2312" pitchFamily="49" charset="-122"/>
              </a:rPr>
              <a:t>加密</a:t>
            </a:r>
            <a:endParaRPr lang="zh-CN" altLang="en-US"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syscomments </a:t>
            </a:r>
            <a:r>
              <a:rPr lang="zh-CN" altLang="en-US" dirty="0">
                <a:latin typeface="楷体_GB2312" pitchFamily="49" charset="-122"/>
                <a:ea typeface="楷体_GB2312" pitchFamily="49" charset="-122"/>
              </a:rPr>
              <a:t>表中包含</a:t>
            </a:r>
            <a:r>
              <a:rPr lang="en-US" altLang="zh-CN" dirty="0">
                <a:latin typeface="楷体_GB2312" pitchFamily="49" charset="-122"/>
                <a:ea typeface="楷体_GB2312" pitchFamily="49" charset="-122"/>
              </a:rPr>
              <a:t>CREATE PROCEDURE</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语句文本的条目。</a:t>
            </a:r>
            <a:endParaRPr lang="zh-CN" altLang="en-US" dirty="0">
              <a:latin typeface="楷体_GB2312" pitchFamily="49" charset="-122"/>
              <a:ea typeface="楷体_GB2312" pitchFamily="49" charset="-122"/>
            </a:endParaRPr>
          </a:p>
          <a:p>
            <a:pPr algn="just">
              <a:lnSpc>
                <a:spcPct val="90000"/>
              </a:lnSpc>
              <a:buNone/>
            </a:pPr>
            <a:r>
              <a:rPr lang="en-US" altLang="zh-CN" dirty="0">
                <a:solidFill>
                  <a:schemeClr val="accent2"/>
                </a:solidFill>
                <a:latin typeface="楷体_GB2312" pitchFamily="49" charset="-122"/>
                <a:ea typeface="楷体_GB2312" pitchFamily="49" charset="-122"/>
              </a:rPr>
              <a:t>10</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FOR REPLICATION</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用于指定不能在订阅</a:t>
            </a:r>
            <a:endParaRPr lang="zh-CN" altLang="en-US"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   服务器上执行为复制创建的存储过程。该</a:t>
            </a:r>
            <a:endParaRPr lang="zh-CN" altLang="en-US"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   参数不能和 </a:t>
            </a:r>
            <a:r>
              <a:rPr lang="en-US" altLang="zh-CN" dirty="0">
                <a:latin typeface="楷体_GB2312" pitchFamily="49" charset="-122"/>
                <a:ea typeface="楷体_GB2312" pitchFamily="49" charset="-122"/>
              </a:rPr>
              <a:t>WITH RECOMPILE</a:t>
            </a:r>
            <a:r>
              <a:rPr lang="zh-CN" altLang="en-US" dirty="0">
                <a:latin typeface="楷体_GB2312" pitchFamily="49" charset="-122"/>
                <a:ea typeface="楷体_GB2312" pitchFamily="49" charset="-122"/>
              </a:rPr>
              <a:t>同时使用</a:t>
            </a:r>
            <a:endParaRPr lang="zh-CN" altLang="en-US" dirty="0">
              <a:latin typeface="楷体_GB2312" pitchFamily="49" charset="-122"/>
              <a:ea typeface="楷体_GB2312" pitchFamily="49" charset="-122"/>
            </a:endParaRPr>
          </a:p>
          <a:p>
            <a:pPr algn="just">
              <a:lnSpc>
                <a:spcPct val="90000"/>
              </a:lnSpc>
              <a:buNone/>
            </a:pPr>
            <a:r>
              <a:rPr lang="en-US" altLang="zh-CN" dirty="0">
                <a:solidFill>
                  <a:schemeClr val="accent2"/>
                </a:solidFill>
                <a:latin typeface="楷体_GB2312" pitchFamily="49" charset="-122"/>
                <a:ea typeface="楷体_GB2312" pitchFamily="49" charset="-122"/>
              </a:rPr>
              <a:t>11</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sql_statement</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指存储过程中的任意数</a:t>
            </a:r>
            <a:endParaRPr lang="zh-CN" altLang="en-US"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   目和类型的</a:t>
            </a:r>
            <a:r>
              <a:rPr lang="en-US" altLang="zh-CN" dirty="0">
                <a:latin typeface="楷体_GB2312" pitchFamily="49" charset="-122"/>
                <a:ea typeface="楷体_GB2312" pitchFamily="49" charset="-122"/>
              </a:rPr>
              <a:t>Transact-SQL</a:t>
            </a:r>
            <a:r>
              <a:rPr lang="zh-CN" altLang="en-US" dirty="0">
                <a:latin typeface="楷体_GB2312" pitchFamily="49" charset="-122"/>
                <a:ea typeface="楷体_GB2312" pitchFamily="49" charset="-122"/>
              </a:rPr>
              <a:t>语句。</a:t>
            </a:r>
            <a:endParaRPr lang="zh-CN" altLang="en-US" dirty="0">
              <a:latin typeface="楷体_GB2312" pitchFamily="49" charset="-122"/>
              <a:ea typeface="楷体_GB2312"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3"/>
          <p:cNvSpPr>
            <a:spLocks noGrp="1"/>
          </p:cNvSpPr>
          <p:nvPr>
            <p:ph idx="1"/>
          </p:nvPr>
        </p:nvSpPr>
        <p:spPr>
          <a:xfrm>
            <a:off x="457200" y="533400"/>
            <a:ext cx="8229600" cy="5991225"/>
          </a:xfrm>
          <a:ln/>
        </p:spPr>
        <p:txBody>
          <a:bodyPr vert="horz" wrap="square" lIns="91440" tIns="45720" rIns="91440" bIns="45720" anchor="t"/>
          <a:p>
            <a:pPr algn="just">
              <a:lnSpc>
                <a:spcPct val="90000"/>
              </a:lnSpc>
              <a:buNone/>
            </a:pPr>
            <a:endParaRPr lang="en-US" altLang="zh-CN" dirty="0">
              <a:solidFill>
                <a:srgbClr val="FF0000"/>
              </a:solidFill>
              <a:latin typeface="楷体_GB2312" pitchFamily="49" charset="-122"/>
              <a:ea typeface="楷体_GB2312" pitchFamily="49" charset="-122"/>
            </a:endParaRPr>
          </a:p>
          <a:p>
            <a:pPr algn="just">
              <a:lnSpc>
                <a:spcPct val="90000"/>
              </a:lnSpc>
              <a:buNone/>
            </a:pPr>
            <a:r>
              <a:rPr lang="zh-CN" altLang="en-US" dirty="0">
                <a:solidFill>
                  <a:srgbClr val="FF0000"/>
                </a:solidFill>
                <a:latin typeface="楷体_GB2312" pitchFamily="49" charset="-122"/>
                <a:ea typeface="楷体_GB2312" pitchFamily="49" charset="-122"/>
              </a:rPr>
              <a:t>例</a:t>
            </a:r>
            <a:r>
              <a:rPr lang="en-US" altLang="zh-CN" dirty="0">
                <a:solidFill>
                  <a:srgbClr val="FF0000"/>
                </a:solidFill>
                <a:latin typeface="楷体_GB2312" pitchFamily="49" charset="-122"/>
                <a:ea typeface="楷体_GB2312" pitchFamily="49" charset="-122"/>
              </a:rPr>
              <a:t>9.2</a:t>
            </a:r>
            <a:r>
              <a:rPr lang="en-US" altLang="zh-CN"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在</a:t>
            </a:r>
            <a:r>
              <a:rPr lang="en-US" altLang="zh-CN" sz="2400" dirty="0">
                <a:latin typeface="楷体_GB2312" pitchFamily="49" charset="-122"/>
                <a:ea typeface="楷体_GB2312" pitchFamily="49" charset="-122"/>
              </a:rPr>
              <a:t>STUDENT</a:t>
            </a:r>
            <a:r>
              <a:rPr lang="zh-CN" altLang="en-US" sz="2400" dirty="0">
                <a:latin typeface="楷体_GB2312" pitchFamily="49" charset="-122"/>
                <a:ea typeface="楷体_GB2312" pitchFamily="49" charset="-122"/>
              </a:rPr>
              <a:t>数据库中，创建一个查询存</a:t>
            </a:r>
            <a:endParaRPr lang="zh-CN" altLang="en-US" sz="2400" dirty="0">
              <a:latin typeface="楷体_GB2312" pitchFamily="49" charset="-122"/>
              <a:ea typeface="楷体_GB2312" pitchFamily="49" charset="-122"/>
            </a:endParaRPr>
          </a:p>
          <a:p>
            <a:pPr algn="just">
              <a:lnSpc>
                <a:spcPct val="90000"/>
              </a:lnSpc>
              <a:buNone/>
            </a:pPr>
            <a:r>
              <a:rPr lang="zh-CN" altLang="en-US" sz="2400" dirty="0">
                <a:latin typeface="楷体_GB2312" pitchFamily="49" charset="-122"/>
                <a:ea typeface="楷体_GB2312" pitchFamily="49" charset="-122"/>
              </a:rPr>
              <a:t>储过程</a:t>
            </a:r>
            <a:r>
              <a:rPr lang="en-US" altLang="zh-CN" sz="2400" dirty="0">
                <a:latin typeface="楷体_GB2312" pitchFamily="49" charset="-122"/>
                <a:ea typeface="楷体_GB2312" pitchFamily="49" charset="-122"/>
              </a:rPr>
              <a:t>ST_PROC_BJ</a:t>
            </a:r>
            <a:r>
              <a:rPr lang="zh-CN" altLang="en-US" sz="2400" dirty="0">
                <a:latin typeface="楷体_GB2312" pitchFamily="49" charset="-122"/>
                <a:ea typeface="楷体_GB2312" pitchFamily="49" charset="-122"/>
              </a:rPr>
              <a:t>，该存储过程将返回计算</a:t>
            </a:r>
            <a:endParaRPr lang="zh-CN" altLang="en-US" sz="2400" dirty="0">
              <a:latin typeface="楷体_GB2312" pitchFamily="49" charset="-122"/>
              <a:ea typeface="楷体_GB2312" pitchFamily="49" charset="-122"/>
            </a:endParaRPr>
          </a:p>
          <a:p>
            <a:pPr algn="just">
              <a:lnSpc>
                <a:spcPct val="90000"/>
              </a:lnSpc>
              <a:buNone/>
            </a:pPr>
            <a:r>
              <a:rPr lang="zh-CN" altLang="en-US" sz="2400" dirty="0">
                <a:latin typeface="楷体_GB2312" pitchFamily="49" charset="-122"/>
                <a:ea typeface="楷体_GB2312" pitchFamily="49" charset="-122"/>
              </a:rPr>
              <a:t>机系的班级名称。</a:t>
            </a:r>
            <a:endParaRPr lang="zh-CN" altLang="en-US" sz="2400" dirty="0">
              <a:latin typeface="楷体_GB2312" pitchFamily="49" charset="-122"/>
              <a:ea typeface="楷体_GB2312" pitchFamily="49" charset="-122"/>
            </a:endParaRPr>
          </a:p>
          <a:p>
            <a:pPr algn="just">
              <a:lnSpc>
                <a:spcPct val="90000"/>
              </a:lnSpc>
              <a:buNone/>
            </a:pPr>
            <a:r>
              <a:rPr lang="zh-CN" altLang="en-US" sz="2400" dirty="0">
                <a:solidFill>
                  <a:schemeClr val="accent2"/>
                </a:solidFill>
                <a:latin typeface="楷体_GB2312" pitchFamily="49" charset="-122"/>
                <a:ea typeface="楷体_GB2312" pitchFamily="49" charset="-122"/>
              </a:rPr>
              <a:t>其程序清单如下：</a:t>
            </a:r>
            <a:endParaRPr lang="zh-CN" altLang="en-US" sz="2400" dirty="0">
              <a:solidFill>
                <a:schemeClr val="accent2"/>
              </a:solidFill>
              <a:latin typeface="楷体_GB2312" pitchFamily="49" charset="-122"/>
              <a:ea typeface="楷体_GB2312" pitchFamily="49" charset="-122"/>
            </a:endParaRPr>
          </a:p>
          <a:p>
            <a:r>
              <a:rPr lang="en-US" altLang="zh-CN" sz="2400" dirty="0">
                <a:latin typeface="仿宋_GB2312" pitchFamily="49" charset="-122"/>
                <a:ea typeface="仿宋_GB2312" pitchFamily="49" charset="-122"/>
              </a:rPr>
              <a:t>USE  STUDENT</a:t>
            </a:r>
            <a:endParaRPr lang="en-US" altLang="zh-CN" sz="2400" dirty="0">
              <a:latin typeface="仿宋_GB2312" pitchFamily="49" charset="-122"/>
              <a:ea typeface="仿宋_GB2312" pitchFamily="49" charset="-122"/>
            </a:endParaRPr>
          </a:p>
          <a:p>
            <a:r>
              <a:rPr lang="en-US" altLang="zh-CN" sz="2400" dirty="0">
                <a:latin typeface="仿宋_GB2312" pitchFamily="49" charset="-122"/>
                <a:ea typeface="仿宋_GB2312" pitchFamily="49" charset="-122"/>
              </a:rPr>
              <a:t>GO</a:t>
            </a:r>
            <a:endParaRPr lang="en-US" altLang="zh-CN" sz="2400" dirty="0">
              <a:latin typeface="仿宋_GB2312" pitchFamily="49" charset="-122"/>
              <a:ea typeface="仿宋_GB2312" pitchFamily="49" charset="-122"/>
            </a:endParaRPr>
          </a:p>
          <a:p>
            <a:r>
              <a:rPr lang="en-US" altLang="zh-CN" sz="2400" dirty="0">
                <a:latin typeface="仿宋_GB2312" pitchFamily="49" charset="-122"/>
                <a:ea typeface="仿宋_GB2312" pitchFamily="49" charset="-122"/>
              </a:rPr>
              <a:t>CREATE  PROC  DBO.ST_PROC_BJ</a:t>
            </a:r>
            <a:endParaRPr lang="en-US" altLang="zh-CN" sz="2400" dirty="0">
              <a:latin typeface="仿宋_GB2312" pitchFamily="49" charset="-122"/>
              <a:ea typeface="仿宋_GB2312" pitchFamily="49" charset="-122"/>
            </a:endParaRPr>
          </a:p>
          <a:p>
            <a:r>
              <a:rPr lang="en-US" altLang="zh-CN" sz="2400" dirty="0">
                <a:latin typeface="仿宋_GB2312" pitchFamily="49" charset="-122"/>
                <a:ea typeface="仿宋_GB2312" pitchFamily="49" charset="-122"/>
              </a:rPr>
              <a:t>AS</a:t>
            </a:r>
            <a:endParaRPr lang="en-US" altLang="zh-CN" sz="2400" dirty="0">
              <a:latin typeface="仿宋_GB2312" pitchFamily="49" charset="-122"/>
              <a:ea typeface="仿宋_GB2312" pitchFamily="49" charset="-122"/>
            </a:endParaRPr>
          </a:p>
          <a:p>
            <a:r>
              <a:rPr lang="en-US" altLang="zh-CN" sz="2400" dirty="0">
                <a:latin typeface="仿宋_GB2312" pitchFamily="49" charset="-122"/>
                <a:ea typeface="仿宋_GB2312" pitchFamily="49" charset="-122"/>
              </a:rPr>
              <a:t>SELECT </a:t>
            </a:r>
            <a:r>
              <a:rPr lang="zh-CN" altLang="en-US" sz="2400" dirty="0">
                <a:latin typeface="仿宋_GB2312" pitchFamily="49" charset="-122"/>
                <a:ea typeface="仿宋_GB2312" pitchFamily="49" charset="-122"/>
              </a:rPr>
              <a:t>班级名称</a:t>
            </a:r>
            <a:endParaRPr lang="zh-CN" altLang="en-US" sz="2400" dirty="0">
              <a:latin typeface="仿宋_GB2312" pitchFamily="49" charset="-122"/>
              <a:ea typeface="仿宋_GB2312" pitchFamily="49" charset="-122"/>
            </a:endParaRPr>
          </a:p>
          <a:p>
            <a:r>
              <a:rPr lang="en-US" altLang="zh-CN" sz="2400" dirty="0">
                <a:latin typeface="仿宋_GB2312" pitchFamily="49" charset="-122"/>
                <a:ea typeface="仿宋_GB2312" pitchFamily="49" charset="-122"/>
              </a:rPr>
              <a:t>FROM </a:t>
            </a:r>
            <a:r>
              <a:rPr lang="zh-CN" altLang="en-US" sz="2400" dirty="0">
                <a:latin typeface="仿宋_GB2312" pitchFamily="49" charset="-122"/>
                <a:ea typeface="仿宋_GB2312" pitchFamily="49" charset="-122"/>
              </a:rPr>
              <a:t>班级</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系部</a:t>
            </a:r>
            <a:endParaRPr lang="zh-CN" altLang="en-US" sz="2400" dirty="0">
              <a:latin typeface="仿宋_GB2312" pitchFamily="49" charset="-122"/>
              <a:ea typeface="仿宋_GB2312" pitchFamily="49" charset="-122"/>
            </a:endParaRPr>
          </a:p>
          <a:p>
            <a:r>
              <a:rPr lang="en-US" altLang="zh-CN" sz="2400" dirty="0">
                <a:latin typeface="仿宋_GB2312" pitchFamily="49" charset="-122"/>
                <a:ea typeface="仿宋_GB2312" pitchFamily="49" charset="-122"/>
              </a:rPr>
              <a:t>WHERE  </a:t>
            </a:r>
            <a:r>
              <a:rPr lang="zh-CN" altLang="en-US" sz="2400" dirty="0">
                <a:latin typeface="仿宋_GB2312" pitchFamily="49" charset="-122"/>
                <a:ea typeface="仿宋_GB2312" pitchFamily="49" charset="-122"/>
              </a:rPr>
              <a:t>系部</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系部代码</a:t>
            </a:r>
            <a:r>
              <a:rPr lang="en-US" altLang="zh-CN" sz="2400" dirty="0">
                <a:latin typeface="仿宋_GB2312" pitchFamily="49" charset="-122"/>
                <a:ea typeface="仿宋_GB2312" pitchFamily="49" charset="-122"/>
              </a:rPr>
              <a:t>= </a:t>
            </a:r>
            <a:r>
              <a:rPr lang="zh-CN" altLang="en-US" sz="2400" dirty="0">
                <a:latin typeface="仿宋_GB2312" pitchFamily="49" charset="-122"/>
                <a:ea typeface="仿宋_GB2312" pitchFamily="49" charset="-122"/>
              </a:rPr>
              <a:t>班级</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系部代码 </a:t>
            </a:r>
            <a:r>
              <a:rPr lang="en-US" altLang="zh-CN" sz="2400" dirty="0">
                <a:latin typeface="仿宋_GB2312" pitchFamily="49" charset="-122"/>
                <a:ea typeface="仿宋_GB2312" pitchFamily="49" charset="-122"/>
              </a:rPr>
              <a:t>and </a:t>
            </a:r>
            <a:endParaRPr lang="en-US" altLang="zh-CN" sz="2400" dirty="0">
              <a:latin typeface="仿宋_GB2312" pitchFamily="49" charset="-122"/>
              <a:ea typeface="仿宋_GB2312" pitchFamily="49" charset="-122"/>
            </a:endParaRPr>
          </a:p>
          <a:p>
            <a:r>
              <a:rPr lang="en-US" altLang="zh-CN" sz="2400" dirty="0">
                <a:latin typeface="仿宋_GB2312" pitchFamily="49" charset="-122"/>
                <a:ea typeface="仿宋_GB2312" pitchFamily="49" charset="-122"/>
              </a:rPr>
              <a:t>       </a:t>
            </a:r>
            <a:r>
              <a:rPr lang="zh-CN" altLang="en-US" sz="2400" dirty="0">
                <a:latin typeface="仿宋_GB2312" pitchFamily="49" charset="-122"/>
                <a:ea typeface="仿宋_GB2312" pitchFamily="49" charset="-122"/>
              </a:rPr>
              <a:t>系部</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系部名称</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计算机</a:t>
            </a:r>
            <a:r>
              <a:rPr lang="en-US" altLang="zh-CN" sz="2400" dirty="0">
                <a:latin typeface="仿宋_GB2312" pitchFamily="49" charset="-122"/>
                <a:ea typeface="仿宋_GB2312" pitchFamily="49" charset="-122"/>
              </a:rPr>
              <a:t>'</a:t>
            </a:r>
            <a:endParaRPr lang="en-US" altLang="zh-CN" sz="2400" dirty="0">
              <a:latin typeface="仿宋_GB2312" pitchFamily="49" charset="-122"/>
              <a:ea typeface="仿宋_GB2312" pitchFamily="49" charset="-122"/>
            </a:endParaRPr>
          </a:p>
          <a:p>
            <a:pPr>
              <a:lnSpc>
                <a:spcPct val="90000"/>
              </a:lnSpc>
              <a:buNone/>
            </a:pPr>
            <a:r>
              <a:rPr lang="en-US" altLang="zh-CN" dirty="0">
                <a:latin typeface="楷体_GB2312" pitchFamily="49" charset="-122"/>
                <a:ea typeface="楷体_GB2312" pitchFamily="49" charset="-122"/>
              </a:rPr>
              <a:t>GO </a:t>
            </a:r>
            <a:endParaRPr lang="en-US" altLang="zh-CN" dirty="0">
              <a:latin typeface="楷体_GB2312" pitchFamily="49" charset="-122"/>
              <a:ea typeface="楷体_GB2312" pitchFamily="49" charset="-122"/>
            </a:endParaRPr>
          </a:p>
          <a:p>
            <a:pPr>
              <a:lnSpc>
                <a:spcPct val="90000"/>
              </a:lnSpc>
              <a:buNone/>
            </a:pPr>
            <a:endParaRPr lang="en-US" altLang="zh-CN" dirty="0">
              <a:latin typeface="楷体_GB2312" pitchFamily="49" charset="-122"/>
              <a:ea typeface="楷体_GB2312"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3"/>
          <p:cNvSpPr>
            <a:spLocks noGrp="1"/>
          </p:cNvSpPr>
          <p:nvPr>
            <p:ph idx="1"/>
          </p:nvPr>
        </p:nvSpPr>
        <p:spPr>
          <a:xfrm>
            <a:off x="457200" y="381000"/>
            <a:ext cx="8229600" cy="5638800"/>
          </a:xfrm>
          <a:ln/>
        </p:spPr>
        <p:txBody>
          <a:bodyPr vert="horz" wrap="square" lIns="91440" tIns="45720" rIns="91440" bIns="45720" anchor="t"/>
          <a:p>
            <a:pPr>
              <a:spcBef>
                <a:spcPct val="0"/>
              </a:spcBef>
              <a:buNone/>
            </a:pPr>
            <a:endParaRPr lang="en-US" altLang="zh-CN" sz="3600" dirty="0">
              <a:solidFill>
                <a:srgbClr val="FF0000"/>
              </a:solidFill>
              <a:latin typeface="楷体_GB2312" pitchFamily="49" charset="-122"/>
              <a:ea typeface="楷体_GB2312" pitchFamily="49" charset="-122"/>
            </a:endParaRPr>
          </a:p>
          <a:p>
            <a:pPr>
              <a:spcBef>
                <a:spcPct val="0"/>
              </a:spcBef>
              <a:buNone/>
            </a:pPr>
            <a:r>
              <a:rPr lang="zh-CN" altLang="en-US" sz="3600" dirty="0">
                <a:solidFill>
                  <a:srgbClr val="FF0000"/>
                </a:solidFill>
                <a:latin typeface="楷体_GB2312" pitchFamily="49" charset="-122"/>
                <a:ea typeface="楷体_GB2312" pitchFamily="49" charset="-122"/>
              </a:rPr>
              <a:t>二、执行存储过程</a:t>
            </a:r>
            <a:endParaRPr lang="zh-CN" altLang="en-US" sz="3600" dirty="0">
              <a:solidFill>
                <a:srgbClr val="FF0000"/>
              </a:solidFill>
              <a:latin typeface="楷体_GB2312" pitchFamily="49" charset="-122"/>
              <a:ea typeface="楷体_GB2312" pitchFamily="49" charset="-122"/>
            </a:endParaRPr>
          </a:p>
          <a:p>
            <a:pPr algn="just">
              <a:spcBef>
                <a:spcPct val="0"/>
              </a:spcBef>
              <a:buNone/>
            </a:pPr>
            <a:r>
              <a:rPr lang="zh-CN" altLang="en-US" dirty="0">
                <a:latin typeface="楷体_GB2312" pitchFamily="49" charset="-122"/>
                <a:ea typeface="楷体_GB2312" pitchFamily="49" charset="-122"/>
              </a:rPr>
              <a:t>    对存储在服务器上的存储过程</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可以使用</a:t>
            </a:r>
            <a:endParaRPr lang="zh-CN" altLang="en-US" dirty="0">
              <a:latin typeface="楷体_GB2312" pitchFamily="49" charset="-122"/>
              <a:ea typeface="楷体_GB2312" pitchFamily="49" charset="-122"/>
            </a:endParaRPr>
          </a:p>
          <a:p>
            <a:pPr algn="just">
              <a:spcBef>
                <a:spcPct val="0"/>
              </a:spcBef>
              <a:buNone/>
            </a:pPr>
            <a:r>
              <a:rPr lang="en-US" altLang="zh-CN" dirty="0">
                <a:latin typeface="楷体_GB2312" pitchFamily="49" charset="-122"/>
                <a:ea typeface="楷体_GB2312" pitchFamily="49" charset="-122"/>
              </a:rPr>
              <a:t>EXECUTE</a:t>
            </a:r>
            <a:r>
              <a:rPr lang="zh-CN" altLang="en-US" dirty="0">
                <a:latin typeface="楷体_GB2312" pitchFamily="49" charset="-122"/>
                <a:ea typeface="楷体_GB2312" pitchFamily="49" charset="-122"/>
              </a:rPr>
              <a:t>命令或其名称执行它</a:t>
            </a:r>
            <a:endParaRPr lang="zh-CN" altLang="en-US" dirty="0">
              <a:latin typeface="楷体_GB2312" pitchFamily="49" charset="-122"/>
              <a:ea typeface="楷体_GB2312" pitchFamily="49" charset="-122"/>
            </a:endParaRPr>
          </a:p>
          <a:p>
            <a:pPr algn="just">
              <a:spcBef>
                <a:spcPct val="0"/>
              </a:spcBef>
              <a:buNone/>
            </a:pPr>
            <a:r>
              <a:rPr lang="zh-CN" altLang="en-US" dirty="0">
                <a:solidFill>
                  <a:schemeClr val="accent2"/>
                </a:solidFill>
                <a:latin typeface="楷体_GB2312" pitchFamily="49" charset="-122"/>
                <a:ea typeface="楷体_GB2312" pitchFamily="49" charset="-122"/>
              </a:rPr>
              <a:t>其语法格式如下：</a:t>
            </a:r>
            <a:endParaRPr lang="zh-CN" altLang="en-US" dirty="0">
              <a:solidFill>
                <a:schemeClr val="accent2"/>
              </a:solidFill>
              <a:latin typeface="楷体_GB2312" pitchFamily="49" charset="-122"/>
              <a:ea typeface="楷体_GB2312" pitchFamily="49" charset="-122"/>
            </a:endParaRPr>
          </a:p>
          <a:p>
            <a:pPr algn="just">
              <a:spcBef>
                <a:spcPct val="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[[EXEC[UTE]]</a:t>
            </a:r>
            <a:endParaRPr lang="en-US" altLang="zh-CN" dirty="0">
              <a:latin typeface="楷体_GB2312" pitchFamily="49" charset="-122"/>
              <a:ea typeface="楷体_GB2312" pitchFamily="49" charset="-122"/>
            </a:endParaRPr>
          </a:p>
          <a:p>
            <a:pPr algn="just">
              <a:spcBef>
                <a:spcPct val="0"/>
              </a:spcBef>
              <a:buNone/>
            </a:pPr>
            <a:r>
              <a:rPr lang="en-US" altLang="zh-CN" dirty="0">
                <a:latin typeface="楷体_GB2312" pitchFamily="49" charset="-122"/>
                <a:ea typeface="楷体_GB2312" pitchFamily="49" charset="-122"/>
              </a:rPr>
              <a:t>  {[@return_status=]</a:t>
            </a:r>
            <a:endParaRPr lang="en-US" altLang="zh-CN" dirty="0">
              <a:latin typeface="楷体_GB2312" pitchFamily="49" charset="-122"/>
              <a:ea typeface="楷体_GB2312" pitchFamily="49" charset="-122"/>
            </a:endParaRPr>
          </a:p>
          <a:p>
            <a:pPr algn="just">
              <a:spcBef>
                <a:spcPct val="0"/>
              </a:spcBef>
              <a:buNone/>
            </a:pPr>
            <a:r>
              <a:rPr lang="en-US" altLang="zh-CN" dirty="0">
                <a:latin typeface="楷体_GB2312" pitchFamily="49" charset="-122"/>
                <a:ea typeface="楷体_GB2312" pitchFamily="49" charset="-122"/>
              </a:rPr>
              <a:t>  {procedure_name[;number]| </a:t>
            </a:r>
            <a:endParaRPr lang="en-US" altLang="zh-CN" dirty="0">
              <a:latin typeface="楷体_GB2312" pitchFamily="49" charset="-122"/>
              <a:ea typeface="楷体_GB2312" pitchFamily="49" charset="-122"/>
            </a:endParaRPr>
          </a:p>
          <a:p>
            <a:pPr algn="just">
              <a:spcBef>
                <a:spcPct val="0"/>
              </a:spcBef>
              <a:buNone/>
            </a:pPr>
            <a:r>
              <a:rPr lang="en-US" altLang="zh-CN" dirty="0">
                <a:latin typeface="楷体_GB2312" pitchFamily="49" charset="-122"/>
                <a:ea typeface="楷体_GB2312" pitchFamily="49" charset="-122"/>
              </a:rPr>
              <a:t>   @procedure_name_var} </a:t>
            </a:r>
            <a:endParaRPr lang="en-US" altLang="zh-CN" dirty="0">
              <a:latin typeface="楷体_GB2312" pitchFamily="49" charset="-122"/>
              <a:ea typeface="楷体_GB2312" pitchFamily="49" charset="-122"/>
            </a:endParaRPr>
          </a:p>
          <a:p>
            <a:pPr algn="just">
              <a:spcBef>
                <a:spcPct val="0"/>
              </a:spcBef>
              <a:buNone/>
            </a:pPr>
            <a:r>
              <a:rPr lang="en-US" altLang="zh-CN" dirty="0">
                <a:latin typeface="楷体_GB2312" pitchFamily="49" charset="-122"/>
                <a:ea typeface="楷体_GB2312" pitchFamily="49" charset="-122"/>
              </a:rPr>
              <a:t>  [[@parameter=]{value|@variable </a:t>
            </a:r>
            <a:endParaRPr lang="en-US" altLang="zh-CN" dirty="0">
              <a:latin typeface="楷体_GB2312" pitchFamily="49" charset="-122"/>
              <a:ea typeface="楷体_GB2312" pitchFamily="49" charset="-122"/>
            </a:endParaRPr>
          </a:p>
          <a:p>
            <a:pPr algn="just">
              <a:spcBef>
                <a:spcPct val="0"/>
              </a:spcBef>
              <a:buNone/>
            </a:pPr>
            <a:r>
              <a:rPr lang="en-US" altLang="zh-CN" dirty="0">
                <a:latin typeface="楷体_GB2312" pitchFamily="49" charset="-122"/>
                <a:ea typeface="楷体_GB2312" pitchFamily="49" charset="-122"/>
              </a:rPr>
              <a:t>  [OUTPUT]|[DEFAULT]][,...n] </a:t>
            </a:r>
            <a:endParaRPr lang="en-US" altLang="zh-CN" dirty="0">
              <a:latin typeface="楷体_GB2312" pitchFamily="49" charset="-122"/>
              <a:ea typeface="楷体_GB2312" pitchFamily="49" charset="-122"/>
            </a:endParaRPr>
          </a:p>
          <a:p>
            <a:pPr>
              <a:spcBef>
                <a:spcPct val="0"/>
              </a:spcBef>
              <a:buNone/>
            </a:pPr>
            <a:r>
              <a:rPr lang="en-US" altLang="zh-CN" dirty="0">
                <a:latin typeface="楷体_GB2312" pitchFamily="49" charset="-122"/>
                <a:ea typeface="楷体_GB2312" pitchFamily="49" charset="-122"/>
              </a:rPr>
              <a:t>  [WITH RECOMPILE] </a:t>
            </a:r>
            <a:endParaRPr lang="en-US" altLang="zh-CN" dirty="0">
              <a:latin typeface="楷体_GB2312" pitchFamily="49" charset="-122"/>
              <a:ea typeface="楷体_GB2312" pitchFamily="49" charset="-122"/>
            </a:endParaRPr>
          </a:p>
          <a:p>
            <a:pPr>
              <a:spcBef>
                <a:spcPct val="0"/>
              </a:spcBef>
              <a:buNone/>
            </a:pPr>
            <a:endParaRPr lang="en-US" altLang="zh-CN" dirty="0">
              <a:latin typeface="楷体_GB2312" pitchFamily="49" charset="-122"/>
              <a:ea typeface="楷体_GB2312"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3"/>
          <p:cNvSpPr>
            <a:spLocks noGrp="1"/>
          </p:cNvSpPr>
          <p:nvPr>
            <p:ph idx="1"/>
          </p:nvPr>
        </p:nvSpPr>
        <p:spPr>
          <a:xfrm>
            <a:off x="457200" y="457200"/>
            <a:ext cx="8229600" cy="5562600"/>
          </a:xfrm>
          <a:ln/>
        </p:spPr>
        <p:txBody>
          <a:bodyPr vert="horz" wrap="square" lIns="91440" tIns="45720" rIns="91440" bIns="45720" anchor="t"/>
          <a:p>
            <a:pPr>
              <a:buNone/>
            </a:pPr>
            <a:endParaRPr lang="en-US" altLang="zh-CN" dirty="0">
              <a:solidFill>
                <a:srgbClr val="FF0000"/>
              </a:solidFill>
              <a:latin typeface="楷体_GB2312" pitchFamily="49" charset="-122"/>
              <a:ea typeface="楷体_GB2312" pitchFamily="49" charset="-122"/>
            </a:endParaRPr>
          </a:p>
          <a:p>
            <a:pPr>
              <a:buNone/>
            </a:pPr>
            <a:r>
              <a:rPr lang="zh-CN" altLang="en-US" dirty="0">
                <a:solidFill>
                  <a:srgbClr val="FF0000"/>
                </a:solidFill>
                <a:latin typeface="楷体_GB2312" pitchFamily="49" charset="-122"/>
                <a:ea typeface="楷体_GB2312" pitchFamily="49" charset="-122"/>
              </a:rPr>
              <a:t>格式说明：</a:t>
            </a:r>
            <a:endParaRPr lang="zh-CN" altLang="en-US" dirty="0">
              <a:solidFill>
                <a:srgbClr val="FF0000"/>
              </a:solidFill>
              <a:latin typeface="楷体_GB2312" pitchFamily="49" charset="-122"/>
              <a:ea typeface="楷体_GB2312" pitchFamily="49" charset="-122"/>
            </a:endParaRPr>
          </a:p>
          <a:p>
            <a:pPr>
              <a:buNone/>
            </a:pPr>
            <a:r>
              <a:rPr lang="en-US" altLang="zh-CN" dirty="0">
                <a:solidFill>
                  <a:schemeClr val="accent2"/>
                </a:solidFill>
                <a:latin typeface="楷体_GB2312" pitchFamily="49" charset="-122"/>
                <a:ea typeface="楷体_GB2312" pitchFamily="49" charset="-122"/>
              </a:rPr>
              <a:t>1</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[[EXEC[UTE]]</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如果存储过程是批处理中</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   的第一条语句，</a:t>
            </a:r>
            <a:r>
              <a:rPr lang="en-US" altLang="zh-CN" dirty="0">
                <a:latin typeface="楷体_GB2312" pitchFamily="49" charset="-122"/>
                <a:ea typeface="楷体_GB2312" pitchFamily="49" charset="-122"/>
              </a:rPr>
              <a:t>EXEC</a:t>
            </a:r>
            <a:r>
              <a:rPr lang="zh-CN" altLang="en-US" dirty="0">
                <a:latin typeface="楷体_GB2312" pitchFamily="49" charset="-122"/>
                <a:ea typeface="楷体_GB2312" pitchFamily="49" charset="-122"/>
              </a:rPr>
              <a:t>命令可以省略，可以</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   使用存储过程的名字执行该存储过程。</a:t>
            </a:r>
            <a:endParaRPr lang="zh-CN" altLang="en-US" dirty="0">
              <a:latin typeface="楷体_GB2312" pitchFamily="49" charset="-122"/>
              <a:ea typeface="楷体_GB2312" pitchFamily="49" charset="-122"/>
            </a:endParaRPr>
          </a:p>
          <a:p>
            <a:pPr>
              <a:buNone/>
            </a:pPr>
            <a:r>
              <a:rPr lang="en-US" altLang="zh-CN" dirty="0">
                <a:solidFill>
                  <a:schemeClr val="accent2"/>
                </a:solidFill>
                <a:latin typeface="楷体_GB2312" pitchFamily="49" charset="-122"/>
                <a:ea typeface="楷体_GB2312" pitchFamily="49" charset="-122"/>
              </a:rPr>
              <a:t>2</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@return_status</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是一个可选的整型变量</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   用来保存存储过程的返回状态值。</a:t>
            </a:r>
            <a:endParaRPr lang="zh-CN" altLang="en-US" dirty="0">
              <a:latin typeface="楷体_GB2312" pitchFamily="49" charset="-122"/>
              <a:ea typeface="楷体_GB2312" pitchFamily="49" charset="-122"/>
            </a:endParaRPr>
          </a:p>
          <a:p>
            <a:pPr>
              <a:buNone/>
            </a:pPr>
            <a:r>
              <a:rPr lang="en-US" altLang="zh-CN" dirty="0">
                <a:solidFill>
                  <a:schemeClr val="accent2"/>
                </a:solidFill>
                <a:latin typeface="楷体_GB2312" pitchFamily="49" charset="-122"/>
                <a:ea typeface="楷体_GB2312" pitchFamily="49" charset="-122"/>
              </a:rPr>
              <a:t>3</a:t>
            </a:r>
            <a:r>
              <a:rPr lang="zh-CN" altLang="en-US" dirty="0">
                <a:solidFill>
                  <a:schemeClr val="accent2"/>
                </a:solidFill>
                <a:latin typeface="楷体_GB2312" pitchFamily="49" charset="-122"/>
                <a:ea typeface="楷体_GB2312" pitchFamily="49" charset="-122"/>
              </a:rPr>
              <a:t>、</a:t>
            </a:r>
            <a:r>
              <a:rPr lang="en-US" altLang="zh-CN" dirty="0">
                <a:solidFill>
                  <a:schemeClr val="accent2"/>
                </a:solidFill>
                <a:latin typeface="楷体_GB2312" pitchFamily="49" charset="-122"/>
                <a:ea typeface="楷体_GB2312" pitchFamily="49" charset="-122"/>
              </a:rPr>
              <a:t>@procedure_name_var</a:t>
            </a:r>
            <a:r>
              <a:rPr lang="zh-CN" altLang="en-US" dirty="0">
                <a:solidFill>
                  <a:schemeClr val="accent2"/>
                </a:solidFill>
                <a:latin typeface="楷体_GB2312" pitchFamily="49" charset="-122"/>
                <a:ea typeface="楷体_GB2312" pitchFamily="49" charset="-122"/>
              </a:rPr>
              <a:t>：</a:t>
            </a:r>
            <a:r>
              <a:rPr lang="zh-CN" altLang="en-US" dirty="0">
                <a:latin typeface="楷体_GB2312" pitchFamily="49" charset="-122"/>
                <a:ea typeface="楷体_GB2312" pitchFamily="49" charset="-122"/>
              </a:rPr>
              <a:t>是局部定义变量</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  名，用来代表存储过程的名称</a:t>
            </a:r>
            <a:endParaRPr lang="zh-CN" altLang="en-US" dirty="0">
              <a:latin typeface="楷体_GB2312" pitchFamily="49" charset="-122"/>
              <a:ea typeface="楷体_GB2312" pitchFamily="49" charset="-122"/>
            </a:endParaRPr>
          </a:p>
          <a:p>
            <a:pPr>
              <a:buNone/>
            </a:pPr>
            <a:r>
              <a:rPr lang="en-US" altLang="zh-CN" dirty="0">
                <a:solidFill>
                  <a:schemeClr val="accent2"/>
                </a:solidFill>
                <a:latin typeface="楷体_GB2312" pitchFamily="49" charset="-122"/>
                <a:ea typeface="楷体_GB2312" pitchFamily="49" charset="-122"/>
              </a:rPr>
              <a:t>4</a:t>
            </a:r>
            <a:r>
              <a:rPr lang="zh-CN" altLang="en-US" dirty="0">
                <a:solidFill>
                  <a:schemeClr val="accent2"/>
                </a:solidFill>
                <a:latin typeface="楷体_GB2312" pitchFamily="49" charset="-122"/>
                <a:ea typeface="楷体_GB2312" pitchFamily="49" charset="-122"/>
              </a:rPr>
              <a:t>、其他参数</a:t>
            </a:r>
            <a:r>
              <a:rPr lang="zh-CN" altLang="en-US" dirty="0">
                <a:latin typeface="楷体_GB2312" pitchFamily="49" charset="-122"/>
                <a:ea typeface="楷体_GB2312" pitchFamily="49" charset="-122"/>
              </a:rPr>
              <a:t>的意义同存储过程的创建</a:t>
            </a:r>
            <a:endParaRPr lang="zh-CN" altLang="en-US" dirty="0">
              <a:latin typeface="楷体_GB2312" pitchFamily="49" charset="-122"/>
              <a:ea typeface="楷体_GB2312" pitchFamily="49" charset="-122"/>
            </a:endParaRPr>
          </a:p>
          <a:p>
            <a:pPr>
              <a:buNone/>
            </a:pPr>
            <a:endParaRPr lang="en-US" altLang="zh-CN" dirty="0">
              <a:latin typeface="楷体_GB2312" pitchFamily="49" charset="-122"/>
              <a:ea typeface="楷体_GB2312"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3"/>
          <p:cNvSpPr>
            <a:spLocks noGrp="1"/>
          </p:cNvSpPr>
          <p:nvPr>
            <p:ph idx="1"/>
          </p:nvPr>
        </p:nvSpPr>
        <p:spPr>
          <a:xfrm>
            <a:off x="533400" y="304800"/>
            <a:ext cx="7543800" cy="5486400"/>
          </a:xfrm>
          <a:ln/>
        </p:spPr>
        <p:txBody>
          <a:bodyPr vert="horz" wrap="square" lIns="91440" tIns="45720" rIns="91440" bIns="45720" anchor="t"/>
          <a:p>
            <a:pPr algn="just">
              <a:buNone/>
            </a:pPr>
            <a:endParaRPr lang="en-US" altLang="zh-CN" dirty="0">
              <a:latin typeface="楷体_GB2312" pitchFamily="49" charset="-122"/>
              <a:ea typeface="楷体_GB2312" pitchFamily="49" charset="-122"/>
            </a:endParaRPr>
          </a:p>
          <a:p>
            <a:pPr algn="just">
              <a:buNone/>
            </a:pPr>
            <a:r>
              <a:rPr lang="zh-CN" altLang="en-US" dirty="0">
                <a:solidFill>
                  <a:schemeClr val="accent2"/>
                </a:solidFill>
                <a:latin typeface="楷体_GB2312" pitchFamily="49" charset="-122"/>
                <a:ea typeface="楷体_GB2312" pitchFamily="49" charset="-122"/>
              </a:rPr>
              <a:t>例</a:t>
            </a:r>
            <a:r>
              <a:rPr lang="en-US" altLang="zh-CN" dirty="0">
                <a:solidFill>
                  <a:schemeClr val="accent2"/>
                </a:solidFill>
                <a:latin typeface="楷体_GB2312" pitchFamily="49" charset="-122"/>
                <a:ea typeface="楷体_GB2312" pitchFamily="49" charset="-122"/>
              </a:rPr>
              <a:t>9.3</a:t>
            </a:r>
            <a:r>
              <a:rPr lang="zh-CN" altLang="en-US" dirty="0">
                <a:solidFill>
                  <a:schemeClr val="accent2"/>
                </a:solidFill>
                <a:latin typeface="楷体_GB2312" pitchFamily="49" charset="-122"/>
                <a:ea typeface="楷体_GB2312" pitchFamily="49" charset="-122"/>
              </a:rPr>
              <a:t>在查询分析器中执行存储过程</a:t>
            </a:r>
            <a:endParaRPr lang="zh-CN" altLang="en-US" dirty="0">
              <a:solidFill>
                <a:schemeClr val="accent2"/>
              </a:solidFill>
              <a:latin typeface="楷体_GB2312" pitchFamily="49" charset="-122"/>
              <a:ea typeface="楷体_GB2312" pitchFamily="49" charset="-122"/>
            </a:endParaRPr>
          </a:p>
          <a:p>
            <a:pPr algn="just">
              <a:lnSpc>
                <a:spcPct val="140000"/>
              </a:lnSpc>
              <a:buNone/>
            </a:pPr>
            <a:r>
              <a:rPr lang="en-US" altLang="zh-CN" dirty="0">
                <a:latin typeface="楷体_GB2312" pitchFamily="49" charset="-122"/>
                <a:ea typeface="楷体_GB2312" pitchFamily="49" charset="-122"/>
              </a:rPr>
              <a:t>ST_PROC_BJ</a:t>
            </a:r>
            <a:endParaRPr lang="en-US" altLang="zh-CN" dirty="0">
              <a:latin typeface="楷体_GB2312" pitchFamily="49" charset="-122"/>
              <a:ea typeface="楷体_GB2312" pitchFamily="49" charset="-122"/>
            </a:endParaRPr>
          </a:p>
          <a:p>
            <a:pPr algn="just">
              <a:lnSpc>
                <a:spcPct val="140000"/>
              </a:lnSpc>
              <a:buNone/>
            </a:pPr>
            <a:r>
              <a:rPr lang="zh-CN" altLang="en-US" dirty="0">
                <a:solidFill>
                  <a:srgbClr val="FF0000"/>
                </a:solidFill>
                <a:latin typeface="楷体_GB2312" pitchFamily="49" charset="-122"/>
                <a:ea typeface="楷体_GB2312" pitchFamily="49" charset="-122"/>
              </a:rPr>
              <a:t>其程序代码清单如下：</a:t>
            </a:r>
            <a:endParaRPr lang="zh-CN" altLang="en-US" dirty="0">
              <a:solidFill>
                <a:srgbClr val="FF0000"/>
              </a:solidFill>
              <a:latin typeface="楷体_GB2312" pitchFamily="49" charset="-122"/>
              <a:ea typeface="楷体_GB2312" pitchFamily="49" charset="-122"/>
            </a:endParaRPr>
          </a:p>
          <a:p>
            <a:pPr algn="just">
              <a:lnSpc>
                <a:spcPct val="140000"/>
              </a:lnSpc>
              <a:buNone/>
            </a:pPr>
            <a:r>
              <a:rPr lang="en-US" altLang="zh-CN" dirty="0">
                <a:latin typeface="楷体_GB2312" pitchFamily="49" charset="-122"/>
                <a:ea typeface="楷体_GB2312" pitchFamily="49" charset="-122"/>
              </a:rPr>
              <a:t>USE  STUDENT</a:t>
            </a:r>
            <a:endParaRPr lang="en-US" altLang="zh-CN" dirty="0">
              <a:latin typeface="楷体_GB2312" pitchFamily="49" charset="-122"/>
              <a:ea typeface="楷体_GB2312" pitchFamily="49" charset="-122"/>
            </a:endParaRPr>
          </a:p>
          <a:p>
            <a:pPr algn="just">
              <a:lnSpc>
                <a:spcPct val="140000"/>
              </a:lnSpc>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gn="just">
              <a:lnSpc>
                <a:spcPct val="140000"/>
              </a:lnSpc>
              <a:buNone/>
            </a:pPr>
            <a:r>
              <a:rPr lang="en-US" altLang="zh-CN" dirty="0">
                <a:latin typeface="楷体_GB2312" pitchFamily="49" charset="-122"/>
                <a:ea typeface="楷体_GB2312" pitchFamily="49" charset="-122"/>
              </a:rPr>
              <a:t>EXECUTE  ST_PROC_BJ</a:t>
            </a:r>
            <a:endParaRPr lang="en-US" altLang="zh-CN" dirty="0">
              <a:latin typeface="楷体_GB2312" pitchFamily="49" charset="-122"/>
              <a:ea typeface="楷体_GB2312" pitchFamily="49" charset="-122"/>
            </a:endParaRPr>
          </a:p>
          <a:p>
            <a:pPr>
              <a:lnSpc>
                <a:spcPct val="140000"/>
              </a:lnSpc>
              <a:buNone/>
            </a:pPr>
            <a:r>
              <a:rPr lang="en-US" altLang="zh-CN" dirty="0">
                <a:latin typeface="楷体_GB2312" pitchFamily="49" charset="-122"/>
                <a:ea typeface="楷体_GB2312" pitchFamily="49" charset="-122"/>
              </a:rPr>
              <a:t>GO </a:t>
            </a:r>
            <a:endParaRPr lang="en-US" altLang="zh-CN" dirty="0">
              <a:latin typeface="楷体_GB2312" pitchFamily="49" charset="-122"/>
              <a:ea typeface="楷体_GB2312" pitchFamily="49" charset="-122"/>
            </a:endParaRPr>
          </a:p>
          <a:p>
            <a:pPr>
              <a:lnSpc>
                <a:spcPct val="140000"/>
              </a:lnSpc>
              <a:buNone/>
            </a:pPr>
            <a:endParaRPr lang="en-US" altLang="zh-CN" dirty="0">
              <a:latin typeface="楷体_GB2312" pitchFamily="49" charset="-122"/>
              <a:ea typeface="楷体_GB2312" pitchFamily="49" charset="-122"/>
            </a:endParaRPr>
          </a:p>
        </p:txBody>
      </p:sp>
      <p:pic>
        <p:nvPicPr>
          <p:cNvPr id="88066" name="Picture 6"/>
          <p:cNvPicPr>
            <a:picLocks noChangeAspect="1"/>
          </p:cNvPicPr>
          <p:nvPr/>
        </p:nvPicPr>
        <p:blipFill>
          <a:blip r:embed="rId1"/>
          <a:stretch>
            <a:fillRect/>
          </a:stretch>
        </p:blipFill>
        <p:spPr>
          <a:xfrm>
            <a:off x="4495800" y="1600200"/>
            <a:ext cx="4191000" cy="4267200"/>
          </a:xfrm>
          <a:prstGeom prst="rect">
            <a:avLst/>
          </a:prstGeom>
          <a:noFill/>
          <a:ln w="9525">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3"/>
          <p:cNvSpPr>
            <a:spLocks noGrp="1"/>
          </p:cNvSpPr>
          <p:nvPr>
            <p:ph idx="1"/>
          </p:nvPr>
        </p:nvSpPr>
        <p:spPr>
          <a:xfrm>
            <a:off x="457200" y="457200"/>
            <a:ext cx="8229600" cy="5562600"/>
          </a:xfrm>
          <a:ln/>
        </p:spPr>
        <p:txBody>
          <a:bodyPr vert="horz" wrap="square" lIns="91440" tIns="45720" rIns="91440" bIns="45720" anchor="t"/>
          <a:p>
            <a:pPr>
              <a:lnSpc>
                <a:spcPct val="120000"/>
              </a:lnSpc>
              <a:spcBef>
                <a:spcPct val="0"/>
              </a:spcBef>
              <a:buNone/>
            </a:pPr>
            <a:endParaRPr lang="en-US" altLang="zh-CN" dirty="0">
              <a:solidFill>
                <a:schemeClr val="accent2"/>
              </a:solidFill>
              <a:latin typeface="楷体_GB2312" pitchFamily="49" charset="-122"/>
              <a:ea typeface="楷体_GB2312" pitchFamily="49" charset="-122"/>
            </a:endParaRPr>
          </a:p>
          <a:p>
            <a:pPr>
              <a:lnSpc>
                <a:spcPct val="120000"/>
              </a:lnSpc>
              <a:spcBef>
                <a:spcPct val="0"/>
              </a:spcBef>
              <a:buNone/>
            </a:pPr>
            <a:r>
              <a:rPr lang="en-US" altLang="zh-CN" dirty="0">
                <a:solidFill>
                  <a:schemeClr val="accent2"/>
                </a:solidFill>
                <a:latin typeface="楷体_GB2312" pitchFamily="49" charset="-122"/>
                <a:ea typeface="楷体_GB2312" pitchFamily="49" charset="-122"/>
              </a:rPr>
              <a:t>1.</a:t>
            </a:r>
            <a:r>
              <a:rPr lang="zh-CN" altLang="en-US" dirty="0">
                <a:solidFill>
                  <a:schemeClr val="accent2"/>
                </a:solidFill>
                <a:latin typeface="楷体_GB2312" pitchFamily="49" charset="-122"/>
                <a:ea typeface="楷体_GB2312" pitchFamily="49" charset="-122"/>
              </a:rPr>
              <a:t>使用系统存储过程查看存储过程信息</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a:p>
            <a:pPr algn="just">
              <a:lnSpc>
                <a:spcPct val="120000"/>
              </a:lnSpc>
              <a:spcBef>
                <a:spcPct val="0"/>
              </a:spcBef>
              <a:buNone/>
            </a:pPr>
            <a:r>
              <a:rPr lang="zh-CN" altLang="en-US" dirty="0">
                <a:latin typeface="楷体_GB2312" pitchFamily="49" charset="-122"/>
                <a:ea typeface="楷体_GB2312" pitchFamily="49" charset="-122"/>
              </a:rPr>
              <a:t>  在</a:t>
            </a:r>
            <a:r>
              <a:rPr lang="en-US" altLang="zh-CN" dirty="0">
                <a:latin typeface="楷体_GB2312" pitchFamily="49" charset="-122"/>
                <a:ea typeface="楷体_GB2312" pitchFamily="49" charset="-122"/>
              </a:rPr>
              <a:t>SQL Server</a:t>
            </a:r>
            <a:r>
              <a:rPr lang="zh-CN" altLang="en-US" dirty="0">
                <a:latin typeface="楷体_GB2312" pitchFamily="49" charset="-122"/>
                <a:ea typeface="楷体_GB2312" pitchFamily="49" charset="-122"/>
              </a:rPr>
              <a:t>中，根据不同需要，可以使</a:t>
            </a:r>
            <a:endParaRPr lang="zh-CN" altLang="en-US" dirty="0">
              <a:latin typeface="楷体_GB2312" pitchFamily="49" charset="-122"/>
              <a:ea typeface="楷体_GB2312" pitchFamily="49" charset="-122"/>
            </a:endParaRPr>
          </a:p>
          <a:p>
            <a:pPr algn="just">
              <a:lnSpc>
                <a:spcPct val="120000"/>
              </a:lnSpc>
              <a:spcBef>
                <a:spcPct val="0"/>
              </a:spcBef>
              <a:buNone/>
            </a:pPr>
            <a:r>
              <a:rPr lang="zh-CN" altLang="en-US" dirty="0">
                <a:latin typeface="楷体_GB2312" pitchFamily="49" charset="-122"/>
                <a:ea typeface="楷体_GB2312" pitchFamily="49" charset="-122"/>
              </a:rPr>
              <a:t>  用</a:t>
            </a:r>
            <a:r>
              <a:rPr lang="en-US" altLang="zh-CN" dirty="0">
                <a:solidFill>
                  <a:srgbClr val="FF0000"/>
                </a:solidFill>
                <a:latin typeface="楷体_GB2312" pitchFamily="49" charset="-122"/>
                <a:ea typeface="楷体_GB2312" pitchFamily="49" charset="-122"/>
              </a:rPr>
              <a:t>sp_helptext</a:t>
            </a:r>
            <a:r>
              <a:rPr lang="zh-CN" altLang="en-US" dirty="0">
                <a:solidFill>
                  <a:srgbClr val="FF0000"/>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sp_depends</a:t>
            </a:r>
            <a:r>
              <a:rPr lang="zh-CN" altLang="en-US" dirty="0">
                <a:solidFill>
                  <a:srgbClr val="FF0000"/>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sp_help</a:t>
            </a:r>
            <a:r>
              <a:rPr lang="zh-CN" altLang="en-US" dirty="0">
                <a:latin typeface="楷体_GB2312" pitchFamily="49" charset="-122"/>
                <a:ea typeface="楷体_GB2312" pitchFamily="49" charset="-122"/>
              </a:rPr>
              <a:t>等系统存储过程来查看存储过程的不同信息。每个系统存储过程的具体作用和语法如下</a:t>
            </a:r>
            <a:endParaRPr lang="zh-CN" altLang="en-US" dirty="0">
              <a:latin typeface="楷体_GB2312" pitchFamily="49" charset="-122"/>
              <a:ea typeface="楷体_GB2312" pitchFamily="49" charset="-122"/>
            </a:endParaRPr>
          </a:p>
          <a:p>
            <a:pPr algn="just">
              <a:lnSpc>
                <a:spcPct val="120000"/>
              </a:lnSpc>
              <a:spcBef>
                <a:spcPct val="0"/>
              </a:spcBef>
              <a:buNone/>
            </a:pPr>
            <a:r>
              <a:rPr lang="en-US" altLang="zh-CN" dirty="0">
                <a:solidFill>
                  <a:srgbClr val="FF0000"/>
                </a:solidFill>
                <a:latin typeface="楷体_GB2312" pitchFamily="49" charset="-122"/>
                <a:ea typeface="楷体_GB2312" pitchFamily="49" charset="-122"/>
              </a:rPr>
              <a:t>1</a:t>
            </a:r>
            <a:r>
              <a:rPr lang="zh-CN" altLang="en-US" dirty="0">
                <a:solidFill>
                  <a:srgbClr val="FF0000"/>
                </a:solidFill>
                <a:latin typeface="楷体_GB2312" pitchFamily="49" charset="-122"/>
                <a:ea typeface="楷体_GB2312" pitchFamily="49" charset="-122"/>
              </a:rPr>
              <a:t>）使用</a:t>
            </a:r>
            <a:r>
              <a:rPr lang="en-US" altLang="zh-CN" dirty="0">
                <a:solidFill>
                  <a:srgbClr val="FF0000"/>
                </a:solidFill>
                <a:latin typeface="楷体_GB2312" pitchFamily="49" charset="-122"/>
                <a:ea typeface="楷体_GB2312" pitchFamily="49" charset="-122"/>
              </a:rPr>
              <a:t>sp_helptext</a:t>
            </a:r>
            <a:r>
              <a:rPr lang="zh-CN" altLang="en-US" dirty="0">
                <a:solidFill>
                  <a:srgbClr val="FF0000"/>
                </a:solidFill>
                <a:latin typeface="楷体_GB2312" pitchFamily="49" charset="-122"/>
                <a:ea typeface="楷体_GB2312" pitchFamily="49" charset="-122"/>
              </a:rPr>
              <a:t>查看存储过程的文本信</a:t>
            </a:r>
            <a:endParaRPr lang="zh-CN" altLang="en-US" dirty="0">
              <a:solidFill>
                <a:srgbClr val="FF0000"/>
              </a:solidFill>
              <a:latin typeface="楷体_GB2312" pitchFamily="49" charset="-122"/>
              <a:ea typeface="楷体_GB2312" pitchFamily="49" charset="-122"/>
            </a:endParaRPr>
          </a:p>
          <a:p>
            <a:pPr algn="just">
              <a:lnSpc>
                <a:spcPct val="120000"/>
              </a:lnSpc>
              <a:spcBef>
                <a:spcPct val="0"/>
              </a:spcBef>
              <a:buNone/>
            </a:pPr>
            <a:r>
              <a:rPr lang="zh-CN" altLang="en-US" dirty="0">
                <a:solidFill>
                  <a:srgbClr val="FF0000"/>
                </a:solidFill>
                <a:latin typeface="楷体_GB2312" pitchFamily="49" charset="-122"/>
                <a:ea typeface="楷体_GB2312" pitchFamily="49" charset="-122"/>
              </a:rPr>
              <a:t>   息。</a:t>
            </a:r>
            <a:endParaRPr lang="zh-CN" altLang="en-US" dirty="0">
              <a:solidFill>
                <a:srgbClr val="FF0000"/>
              </a:solidFill>
              <a:latin typeface="楷体_GB2312" pitchFamily="49" charset="-122"/>
              <a:ea typeface="楷体_GB2312" pitchFamily="49" charset="-122"/>
            </a:endParaRPr>
          </a:p>
          <a:p>
            <a:pPr algn="just">
              <a:lnSpc>
                <a:spcPct val="120000"/>
              </a:lnSpc>
              <a:spcBef>
                <a:spcPct val="0"/>
              </a:spcBef>
              <a:buNone/>
            </a:pPr>
            <a:r>
              <a:rPr lang="zh-CN" altLang="en-US" dirty="0">
                <a:latin typeface="楷体_GB2312" pitchFamily="49" charset="-122"/>
                <a:ea typeface="楷体_GB2312" pitchFamily="49" charset="-122"/>
              </a:rPr>
              <a:t>   </a:t>
            </a:r>
            <a:r>
              <a:rPr lang="zh-CN" altLang="en-US" dirty="0">
                <a:solidFill>
                  <a:schemeClr val="accent2"/>
                </a:solidFill>
                <a:latin typeface="楷体_GB2312" pitchFamily="49" charset="-122"/>
                <a:ea typeface="楷体_GB2312" pitchFamily="49" charset="-122"/>
              </a:rPr>
              <a:t>其语法格式为：</a:t>
            </a:r>
            <a:endParaRPr lang="zh-CN" altLang="en-US" dirty="0">
              <a:solidFill>
                <a:schemeClr val="accent2"/>
              </a:solidFill>
              <a:latin typeface="楷体_GB2312" pitchFamily="49" charset="-122"/>
              <a:ea typeface="楷体_GB2312" pitchFamily="49" charset="-122"/>
            </a:endParaRPr>
          </a:p>
          <a:p>
            <a:pPr algn="just">
              <a:lnSpc>
                <a:spcPct val="120000"/>
              </a:lnSpc>
              <a:spcBef>
                <a:spcPct val="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sp_helptext  </a:t>
            </a:r>
            <a:r>
              <a:rPr lang="zh-CN" altLang="en-US" dirty="0">
                <a:latin typeface="楷体_GB2312" pitchFamily="49" charset="-122"/>
                <a:ea typeface="楷体_GB2312" pitchFamily="49" charset="-122"/>
              </a:rPr>
              <a:t>存储过程名</a:t>
            </a:r>
            <a:endParaRPr lang="zh-CN" altLang="en-US" dirty="0">
              <a:latin typeface="楷体_GB2312" pitchFamily="49" charset="-122"/>
              <a:ea typeface="楷体_GB2312" pitchFamily="49" charset="-122"/>
            </a:endParaRPr>
          </a:p>
          <a:p>
            <a:pPr algn="just">
              <a:lnSpc>
                <a:spcPct val="120000"/>
              </a:lnSpc>
              <a:buNone/>
            </a:pPr>
            <a:r>
              <a:rPr lang="zh-CN" altLang="en-US" dirty="0">
                <a:latin typeface="楷体_GB2312" pitchFamily="49" charset="-122"/>
                <a:ea typeface="楷体_GB2312" pitchFamily="49" charset="-122"/>
              </a:rPr>
              <a:t>    </a:t>
            </a:r>
            <a:r>
              <a:rPr lang="zh-CN" altLang="en-US" dirty="0">
                <a:ea typeface="楷体_GB2312" pitchFamily="49" charset="-122"/>
              </a:rPr>
              <a:t>     </a:t>
            </a:r>
            <a:endParaRPr lang="zh-CN" altLang="en-US" dirty="0">
              <a:latin typeface="楷体_GB2312" pitchFamily="49" charset="-122"/>
              <a:ea typeface="楷体_GB2312" pitchFamily="49" charset="-122"/>
            </a:endParaRPr>
          </a:p>
          <a:p>
            <a:pPr>
              <a:lnSpc>
                <a:spcPct val="120000"/>
              </a:lnSpc>
            </a:pPr>
            <a:endParaRPr lang="en-US" altLang="zh-CN" dirty="0">
              <a:latin typeface="楷体_GB2312" pitchFamily="49" charset="-122"/>
              <a:ea typeface="楷体_GB2312"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3"/>
          <p:cNvSpPr>
            <a:spLocks noGrp="1"/>
          </p:cNvSpPr>
          <p:nvPr>
            <p:ph idx="1"/>
          </p:nvPr>
        </p:nvSpPr>
        <p:spPr>
          <a:xfrm>
            <a:off x="457200" y="990600"/>
            <a:ext cx="8229600" cy="5029200"/>
          </a:xfrm>
          <a:ln/>
        </p:spPr>
        <p:txBody>
          <a:bodyPr vert="horz" wrap="square" lIns="91440" tIns="45720" rIns="91440" bIns="45720" anchor="t"/>
          <a:p>
            <a:pPr>
              <a:buNone/>
            </a:pPr>
            <a:r>
              <a:rPr lang="zh-CN" altLang="en-US" dirty="0">
                <a:latin typeface="楷体_GB2312" pitchFamily="49" charset="-122"/>
                <a:ea typeface="楷体_GB2312" pitchFamily="49" charset="-122"/>
              </a:rPr>
              <a:t>如查看存储过程</a:t>
            </a:r>
            <a:r>
              <a:rPr lang="en-US" altLang="zh-CN" dirty="0">
                <a:latin typeface="楷体_GB2312" pitchFamily="49" charset="-122"/>
                <a:ea typeface="楷体_GB2312" pitchFamily="49" charset="-122"/>
              </a:rPr>
              <a:t>sp_proc_bj</a:t>
            </a:r>
            <a:r>
              <a:rPr lang="zh-CN" altLang="en-US" dirty="0">
                <a:latin typeface="楷体_GB2312" pitchFamily="49" charset="-122"/>
                <a:ea typeface="楷体_GB2312" pitchFamily="49" charset="-122"/>
              </a:rPr>
              <a:t>的文本信息，程</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序清单和查看结果如下：</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 </a:t>
            </a:r>
            <a:r>
              <a:rPr lang="en-US" altLang="zh-CN" dirty="0">
                <a:solidFill>
                  <a:schemeClr val="accent2"/>
                </a:solidFill>
                <a:latin typeface="楷体_GB2312" pitchFamily="49" charset="-122"/>
                <a:ea typeface="楷体_GB2312" pitchFamily="49" charset="-122"/>
              </a:rPr>
              <a:t>EXEC SP_HELPTEXT  ST_PROC_BJ</a:t>
            </a:r>
            <a:endParaRPr lang="en-US" altLang="zh-CN" dirty="0">
              <a:solidFill>
                <a:schemeClr val="accent2"/>
              </a:solidFill>
              <a:latin typeface="楷体_GB2312" pitchFamily="49" charset="-122"/>
              <a:ea typeface="楷体_GB2312" pitchFamily="49" charset="-122"/>
            </a:endParaRPr>
          </a:p>
          <a:p>
            <a:pPr>
              <a:buNone/>
            </a:pPr>
            <a:r>
              <a:rPr lang="en-US" altLang="zh-CN" dirty="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p:txBody>
      </p:sp>
      <p:graphicFrame>
        <p:nvGraphicFramePr>
          <p:cNvPr id="90114" name="Object 2"/>
          <p:cNvGraphicFramePr>
            <a:graphicFrameLocks noChangeAspect="1"/>
          </p:cNvGraphicFramePr>
          <p:nvPr/>
        </p:nvGraphicFramePr>
        <p:xfrm>
          <a:off x="685800" y="2971800"/>
          <a:ext cx="6181725" cy="3429000"/>
        </p:xfrm>
        <a:graphic>
          <a:graphicData uri="http://schemas.openxmlformats.org/presentationml/2006/ole">
            <mc:AlternateContent xmlns:mc="http://schemas.openxmlformats.org/markup-compatibility/2006">
              <mc:Choice xmlns:v="urn:schemas-microsoft-com:vml" Requires="v">
                <p:oleObj spid="_x0000_s3076" name="" r:id="rId1" imgW="6181725" imgH="4181475" progId="Paint.Picture">
                  <p:embed/>
                </p:oleObj>
              </mc:Choice>
              <mc:Fallback>
                <p:oleObj name="" r:id="rId1" imgW="6181725" imgH="4181475" progId="Paint.Picture">
                  <p:embed/>
                  <p:pic>
                    <p:nvPicPr>
                      <p:cNvPr id="0" name="图片 3075"/>
                      <p:cNvPicPr/>
                      <p:nvPr/>
                    </p:nvPicPr>
                    <p:blipFill>
                      <a:blip r:embed="rId2"/>
                      <a:stretch>
                        <a:fillRect/>
                      </a:stretch>
                    </p:blipFill>
                    <p:spPr>
                      <a:xfrm>
                        <a:off x="685800" y="2971800"/>
                        <a:ext cx="6181725" cy="3429000"/>
                      </a:xfrm>
                      <a:prstGeom prst="rect">
                        <a:avLst/>
                      </a:prstGeom>
                      <a:noFill/>
                      <a:ln w="38100">
                        <a:noFill/>
                        <a:miter/>
                      </a:ln>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3"/>
          <p:cNvSpPr>
            <a:spLocks noGrp="1"/>
          </p:cNvSpPr>
          <p:nvPr>
            <p:ph idx="1"/>
          </p:nvPr>
        </p:nvSpPr>
        <p:spPr>
          <a:xfrm>
            <a:off x="457200" y="381000"/>
            <a:ext cx="8229600" cy="5638800"/>
          </a:xfrm>
          <a:ln/>
        </p:spPr>
        <p:txBody>
          <a:bodyPr vert="horz" wrap="square" lIns="91440" tIns="45720" rIns="91440" bIns="45720" anchor="t"/>
          <a:p>
            <a:pPr algn="just">
              <a:buNone/>
            </a:pPr>
            <a:endParaRPr lang="en-US" altLang="zh-CN" dirty="0">
              <a:solidFill>
                <a:srgbClr val="FF0000"/>
              </a:solidFill>
              <a:latin typeface="楷体_GB2312" pitchFamily="49" charset="-122"/>
              <a:ea typeface="楷体_GB2312" pitchFamily="49" charset="-122"/>
            </a:endParaRPr>
          </a:p>
          <a:p>
            <a:pPr algn="just">
              <a:buNone/>
            </a:pPr>
            <a:r>
              <a:rPr lang="en-US" altLang="zh-CN" dirty="0">
                <a:solidFill>
                  <a:srgbClr val="FF0000"/>
                </a:solidFill>
                <a:latin typeface="楷体_GB2312" pitchFamily="49" charset="-122"/>
                <a:ea typeface="楷体_GB2312" pitchFamily="49" charset="-122"/>
              </a:rPr>
              <a:t>2)</a:t>
            </a:r>
            <a:r>
              <a:rPr lang="zh-CN" altLang="en-US" dirty="0">
                <a:solidFill>
                  <a:srgbClr val="FF0000"/>
                </a:solidFill>
                <a:latin typeface="楷体_GB2312" pitchFamily="49" charset="-122"/>
                <a:ea typeface="楷体_GB2312" pitchFamily="49" charset="-122"/>
              </a:rPr>
              <a:t>使用</a:t>
            </a:r>
            <a:r>
              <a:rPr lang="en-US" altLang="zh-CN" dirty="0">
                <a:solidFill>
                  <a:srgbClr val="FF0000"/>
                </a:solidFill>
                <a:latin typeface="楷体_GB2312" pitchFamily="49" charset="-122"/>
                <a:ea typeface="楷体_GB2312" pitchFamily="49" charset="-122"/>
              </a:rPr>
              <a:t>sp_depends</a:t>
            </a:r>
            <a:r>
              <a:rPr lang="zh-CN" altLang="en-US" dirty="0">
                <a:solidFill>
                  <a:srgbClr val="FF0000"/>
                </a:solidFill>
                <a:latin typeface="楷体_GB2312" pitchFamily="49" charset="-122"/>
                <a:ea typeface="楷体_GB2312" pitchFamily="49" charset="-122"/>
              </a:rPr>
              <a:t>查看存储过程的相关性</a:t>
            </a:r>
            <a:r>
              <a:rPr lang="en-US" altLang="zh-CN" dirty="0">
                <a:solidFill>
                  <a:srgbClr val="FF0000"/>
                </a:solidFill>
                <a:latin typeface="楷体_GB2312" pitchFamily="49" charset="-122"/>
                <a:ea typeface="楷体_GB2312" pitchFamily="49" charset="-122"/>
              </a:rPr>
              <a:t>.</a:t>
            </a:r>
            <a:endParaRPr lang="en-US" altLang="zh-CN" dirty="0">
              <a:solidFill>
                <a:srgbClr val="FF0000"/>
              </a:solidFill>
              <a:latin typeface="楷体_GB2312" pitchFamily="49" charset="-122"/>
              <a:ea typeface="楷体_GB2312" pitchFamily="49" charset="-122"/>
            </a:endParaRPr>
          </a:p>
          <a:p>
            <a:pPr algn="just">
              <a:buNone/>
            </a:pPr>
            <a:r>
              <a:rPr lang="en-US" altLang="zh-CN" dirty="0">
                <a:latin typeface="楷体_GB2312" pitchFamily="49" charset="-122"/>
                <a:ea typeface="楷体_GB2312" pitchFamily="49" charset="-122"/>
              </a:rPr>
              <a:t>  </a:t>
            </a:r>
            <a:r>
              <a:rPr lang="zh-CN" altLang="en-US" dirty="0">
                <a:solidFill>
                  <a:schemeClr val="accent2"/>
                </a:solidFill>
                <a:latin typeface="楷体_GB2312" pitchFamily="49" charset="-122"/>
                <a:ea typeface="楷体_GB2312" pitchFamily="49" charset="-122"/>
              </a:rPr>
              <a:t>其语法格式为：</a:t>
            </a:r>
            <a:r>
              <a:rPr lang="en-US" altLang="zh-CN" dirty="0">
                <a:latin typeface="楷体_GB2312" pitchFamily="49" charset="-122"/>
                <a:ea typeface="楷体_GB2312" pitchFamily="49" charset="-122"/>
              </a:rPr>
              <a:t>sp_depends  </a:t>
            </a:r>
            <a:r>
              <a:rPr lang="zh-CN" altLang="en-US" dirty="0">
                <a:latin typeface="楷体_GB2312" pitchFamily="49" charset="-122"/>
                <a:ea typeface="楷体_GB2312" pitchFamily="49" charset="-122"/>
              </a:rPr>
              <a:t>存储过程名   </a:t>
            </a: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a:t>
            </a:r>
            <a:r>
              <a:rPr lang="zh-CN" altLang="en-US" dirty="0">
                <a:solidFill>
                  <a:schemeClr val="accent2"/>
                </a:solidFill>
                <a:latin typeface="楷体_GB2312" pitchFamily="49" charset="-122"/>
                <a:ea typeface="楷体_GB2312" pitchFamily="49" charset="-122"/>
              </a:rPr>
              <a:t>如下例</a:t>
            </a:r>
            <a:r>
              <a:rPr lang="en-US" altLang="zh-CN" dirty="0">
                <a:solidFill>
                  <a:schemeClr val="accent2"/>
                </a:solidFill>
                <a:latin typeface="楷体_GB2312" pitchFamily="49" charset="-122"/>
                <a:ea typeface="楷体_GB2312" pitchFamily="49" charset="-122"/>
              </a:rPr>
              <a:t>:</a:t>
            </a:r>
            <a:endParaRPr lang="zh-CN" altLang="en-US" dirty="0">
              <a:solidFill>
                <a:schemeClr val="accent2"/>
              </a:solidFill>
              <a:latin typeface="楷体_GB2312" pitchFamily="49" charset="-122"/>
              <a:ea typeface="楷体_GB2312" pitchFamily="49" charset="-122"/>
            </a:endParaRPr>
          </a:p>
          <a:p>
            <a:pPr algn="just">
              <a:buNone/>
            </a:pPr>
            <a:endParaRPr lang="zh-CN" altLang="en-US" dirty="0">
              <a:solidFill>
                <a:schemeClr val="accent2"/>
              </a:solidFill>
              <a:latin typeface="楷体_GB2312" pitchFamily="49" charset="-122"/>
              <a:ea typeface="楷体_GB2312" pitchFamily="49" charset="-122"/>
            </a:endParaRPr>
          </a:p>
          <a:p>
            <a:pPr algn="just">
              <a:buNone/>
            </a:pPr>
            <a:endParaRPr lang="zh-CN" altLang="en-US" dirty="0">
              <a:latin typeface="楷体_GB2312" pitchFamily="49" charset="-122"/>
              <a:ea typeface="楷体_GB2312" pitchFamily="49" charset="-122"/>
            </a:endParaRPr>
          </a:p>
          <a:p>
            <a:pPr/>
            <a:endParaRPr lang="en-US" altLang="zh-CN" dirty="0">
              <a:ea typeface="楷体_GB2312" pitchFamily="49" charset="-122"/>
            </a:endParaRPr>
          </a:p>
        </p:txBody>
      </p:sp>
      <p:graphicFrame>
        <p:nvGraphicFramePr>
          <p:cNvPr id="91138" name="Object 2"/>
          <p:cNvGraphicFramePr>
            <a:graphicFrameLocks noChangeAspect="1"/>
          </p:cNvGraphicFramePr>
          <p:nvPr/>
        </p:nvGraphicFramePr>
        <p:xfrm>
          <a:off x="1042988" y="2708275"/>
          <a:ext cx="7010400" cy="3733800"/>
        </p:xfrm>
        <a:graphic>
          <a:graphicData uri="http://schemas.openxmlformats.org/presentationml/2006/ole">
            <mc:AlternateContent xmlns:mc="http://schemas.openxmlformats.org/markup-compatibility/2006">
              <mc:Choice xmlns:v="urn:schemas-microsoft-com:vml" Requires="v">
                <p:oleObj spid="_x0000_s3077" name="" r:id="rId1" imgW="6153150" imgH="4181475" progId="Paint.Picture">
                  <p:embed/>
                </p:oleObj>
              </mc:Choice>
              <mc:Fallback>
                <p:oleObj name="" r:id="rId1" imgW="6153150" imgH="4181475" progId="Paint.Picture">
                  <p:embed/>
                  <p:pic>
                    <p:nvPicPr>
                      <p:cNvPr id="0" name="图片 3076"/>
                      <p:cNvPicPr/>
                      <p:nvPr/>
                    </p:nvPicPr>
                    <p:blipFill>
                      <a:blip r:embed="rId2"/>
                      <a:stretch>
                        <a:fillRect/>
                      </a:stretch>
                    </p:blipFill>
                    <p:spPr>
                      <a:xfrm>
                        <a:off x="1042988" y="2708275"/>
                        <a:ext cx="7010400" cy="3733800"/>
                      </a:xfrm>
                      <a:prstGeom prst="rect">
                        <a:avLst/>
                      </a:prstGeom>
                      <a:noFill/>
                      <a:ln w="38100">
                        <a:noFill/>
                        <a:miter/>
                      </a:ln>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3"/>
          <p:cNvSpPr>
            <a:spLocks noGrp="1"/>
          </p:cNvSpPr>
          <p:nvPr>
            <p:ph idx="1"/>
          </p:nvPr>
        </p:nvSpPr>
        <p:spPr>
          <a:xfrm>
            <a:off x="457200" y="762000"/>
            <a:ext cx="8229600" cy="5257800"/>
          </a:xfrm>
          <a:ln/>
        </p:spPr>
        <p:txBody>
          <a:bodyPr vert="horz" wrap="square" lIns="91440" tIns="45720" rIns="91440" bIns="45720" anchor="t"/>
          <a:p>
            <a:pPr algn="just">
              <a:buNone/>
            </a:pPr>
            <a:r>
              <a:rPr lang="en-US" altLang="zh-CN" dirty="0">
                <a:solidFill>
                  <a:srgbClr val="FF0000"/>
                </a:solidFill>
                <a:latin typeface="楷体_GB2312" pitchFamily="49" charset="-122"/>
                <a:ea typeface="楷体_GB2312" pitchFamily="49" charset="-122"/>
              </a:rPr>
              <a:t>3)sp_help</a:t>
            </a:r>
            <a:r>
              <a:rPr lang="zh-CN" altLang="en-US" dirty="0">
                <a:solidFill>
                  <a:srgbClr val="FF0000"/>
                </a:solidFill>
                <a:latin typeface="楷体_GB2312" pitchFamily="49" charset="-122"/>
                <a:ea typeface="楷体_GB2312" pitchFamily="49" charset="-122"/>
              </a:rPr>
              <a:t>查看存储过程的一般信息</a:t>
            </a:r>
            <a:endParaRPr lang="zh-CN" altLang="en-US" dirty="0">
              <a:solidFill>
                <a:srgbClr val="FF0000"/>
              </a:solidFill>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a:t>
            </a:r>
            <a:r>
              <a:rPr lang="zh-CN" altLang="en-US" dirty="0">
                <a:solidFill>
                  <a:schemeClr val="accent2"/>
                </a:solidFill>
                <a:latin typeface="楷体_GB2312" pitchFamily="49" charset="-122"/>
                <a:ea typeface="楷体_GB2312" pitchFamily="49" charset="-122"/>
              </a:rPr>
              <a:t>其语法格式为：</a:t>
            </a:r>
            <a:endParaRPr lang="zh-CN" altLang="en-US" dirty="0">
              <a:solidFill>
                <a:schemeClr val="accent2"/>
              </a:solidFill>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sp_help   </a:t>
            </a:r>
            <a:r>
              <a:rPr lang="zh-CN" altLang="en-US" dirty="0">
                <a:latin typeface="楷体_GB2312" pitchFamily="49" charset="-122"/>
                <a:ea typeface="楷体_GB2312" pitchFamily="49" charset="-122"/>
              </a:rPr>
              <a:t>存储过程名  </a:t>
            </a:r>
            <a:endParaRPr lang="zh-CN" altLang="en-US" dirty="0">
              <a:latin typeface="楷体_GB2312" pitchFamily="49" charset="-122"/>
              <a:ea typeface="楷体_GB2312" pitchFamily="49" charset="-122"/>
            </a:endParaRPr>
          </a:p>
          <a:p>
            <a:pPr algn="just">
              <a:buNone/>
            </a:pPr>
            <a:r>
              <a:rPr lang="zh-CN" altLang="en-US" dirty="0">
                <a:latin typeface="楷体_GB2312" pitchFamily="49" charset="-122"/>
                <a:ea typeface="楷体_GB2312" pitchFamily="49" charset="-122"/>
              </a:rPr>
              <a:t>  </a:t>
            </a:r>
            <a:r>
              <a:rPr lang="zh-CN" altLang="en-US" dirty="0">
                <a:solidFill>
                  <a:schemeClr val="accent2"/>
                </a:solidFill>
                <a:latin typeface="楷体_GB2312" pitchFamily="49" charset="-122"/>
                <a:ea typeface="楷体_GB2312" pitchFamily="49" charset="-122"/>
              </a:rPr>
              <a:t>如下例</a:t>
            </a:r>
            <a:endParaRPr lang="zh-CN" altLang="en-US" dirty="0">
              <a:solidFill>
                <a:schemeClr val="accent2"/>
              </a:solidFill>
              <a:latin typeface="楷体_GB2312" pitchFamily="49" charset="-122"/>
              <a:ea typeface="楷体_GB2312" pitchFamily="49" charset="-122"/>
            </a:endParaRPr>
          </a:p>
          <a:p>
            <a:pPr>
              <a:buNone/>
            </a:pPr>
            <a:endParaRPr lang="en-US" altLang="zh-CN" dirty="0"/>
          </a:p>
        </p:txBody>
      </p:sp>
      <p:graphicFrame>
        <p:nvGraphicFramePr>
          <p:cNvPr id="92162" name="Object 2"/>
          <p:cNvGraphicFramePr>
            <a:graphicFrameLocks noChangeAspect="1"/>
          </p:cNvGraphicFramePr>
          <p:nvPr/>
        </p:nvGraphicFramePr>
        <p:xfrm>
          <a:off x="2268538" y="2408238"/>
          <a:ext cx="6553200" cy="3581400"/>
        </p:xfrm>
        <a:graphic>
          <a:graphicData uri="http://schemas.openxmlformats.org/presentationml/2006/ole">
            <mc:AlternateContent xmlns:mc="http://schemas.openxmlformats.org/markup-compatibility/2006">
              <mc:Choice xmlns:v="urn:schemas-microsoft-com:vml" Requires="v">
                <p:oleObj spid="_x0000_s3078" name="" r:id="rId1" imgW="6162675" imgH="4191000" progId="Paint.Picture">
                  <p:embed/>
                </p:oleObj>
              </mc:Choice>
              <mc:Fallback>
                <p:oleObj name="" r:id="rId1" imgW="6162675" imgH="4191000" progId="Paint.Picture">
                  <p:embed/>
                  <p:pic>
                    <p:nvPicPr>
                      <p:cNvPr id="0" name="图片 3077"/>
                      <p:cNvPicPr/>
                      <p:nvPr/>
                    </p:nvPicPr>
                    <p:blipFill>
                      <a:blip r:embed="rId2"/>
                      <a:stretch>
                        <a:fillRect/>
                      </a:stretch>
                    </p:blipFill>
                    <p:spPr>
                      <a:xfrm>
                        <a:off x="2268538" y="2408238"/>
                        <a:ext cx="6553200" cy="3581400"/>
                      </a:xfrm>
                      <a:prstGeom prst="rect">
                        <a:avLst/>
                      </a:prstGeom>
                      <a:noFill/>
                      <a:ln w="38100">
                        <a:noFill/>
                        <a:miter/>
                      </a:ln>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3"/>
          <p:cNvSpPr>
            <a:spLocks noGrp="1"/>
          </p:cNvSpPr>
          <p:nvPr>
            <p:ph idx="1"/>
          </p:nvPr>
        </p:nvSpPr>
        <p:spPr>
          <a:xfrm>
            <a:off x="457200" y="457200"/>
            <a:ext cx="8229600" cy="5562600"/>
          </a:xfrm>
          <a:ln/>
        </p:spPr>
        <p:txBody>
          <a:bodyPr vert="horz" wrap="square" lIns="91440" tIns="45720" rIns="91440" bIns="45720" anchor="t"/>
          <a:p>
            <a:pPr>
              <a:lnSpc>
                <a:spcPct val="80000"/>
              </a:lnSpc>
              <a:buNone/>
            </a:pPr>
            <a:endParaRPr lang="en-US" altLang="zh-CN" dirty="0">
              <a:solidFill>
                <a:srgbClr val="FF0000"/>
              </a:solidFill>
              <a:latin typeface="楷体_GB2312" pitchFamily="49" charset="-122"/>
              <a:ea typeface="楷体_GB2312" pitchFamily="49" charset="-122"/>
            </a:endParaRPr>
          </a:p>
          <a:p>
            <a:pPr>
              <a:lnSpc>
                <a:spcPct val="80000"/>
              </a:lnSpc>
              <a:buNone/>
            </a:pPr>
            <a:r>
              <a:rPr lang="zh-CN" altLang="en-US" dirty="0">
                <a:solidFill>
                  <a:srgbClr val="FF0000"/>
                </a:solidFill>
                <a:latin typeface="楷体_GB2312" pitchFamily="49" charset="-122"/>
                <a:ea typeface="楷体_GB2312" pitchFamily="49" charset="-122"/>
              </a:rPr>
              <a:t>四、修改存储过程</a:t>
            </a:r>
            <a:endParaRPr lang="zh-CN" altLang="en-US" dirty="0">
              <a:solidFill>
                <a:srgbClr val="FF0000"/>
              </a:solidFill>
              <a:latin typeface="楷体_GB2312" pitchFamily="49" charset="-122"/>
              <a:ea typeface="楷体_GB2312" pitchFamily="49" charset="-122"/>
            </a:endParaRPr>
          </a:p>
          <a:p>
            <a:pPr algn="just">
              <a:lnSpc>
                <a:spcPct val="80000"/>
              </a:lnSpc>
              <a:buNone/>
            </a:pPr>
            <a:r>
              <a:rPr lang="zh-CN" altLang="en-US" dirty="0">
                <a:latin typeface="楷体_GB2312" pitchFamily="49" charset="-122"/>
                <a:ea typeface="楷体_GB2312" pitchFamily="49" charset="-122"/>
              </a:rPr>
              <a:t>    在不改变存储过程名称的情况下，修改其程</a:t>
            </a:r>
            <a:endParaRPr lang="zh-CN" altLang="en-US" dirty="0">
              <a:latin typeface="楷体_GB2312" pitchFamily="49" charset="-122"/>
              <a:ea typeface="楷体_GB2312" pitchFamily="49" charset="-122"/>
            </a:endParaRPr>
          </a:p>
          <a:p>
            <a:pPr algn="just">
              <a:lnSpc>
                <a:spcPct val="80000"/>
              </a:lnSpc>
              <a:buNone/>
            </a:pPr>
            <a:r>
              <a:rPr lang="zh-CN" altLang="en-US" dirty="0">
                <a:latin typeface="楷体_GB2312" pitchFamily="49" charset="-122"/>
                <a:ea typeface="楷体_GB2312" pitchFamily="49" charset="-122"/>
              </a:rPr>
              <a:t>序代码。</a:t>
            </a:r>
            <a:endParaRPr lang="zh-CN" altLang="en-US" dirty="0">
              <a:latin typeface="楷体_GB2312" pitchFamily="49" charset="-122"/>
              <a:ea typeface="楷体_GB2312" pitchFamily="49" charset="-122"/>
            </a:endParaRPr>
          </a:p>
          <a:p>
            <a:pPr algn="just">
              <a:lnSpc>
                <a:spcPct val="80000"/>
              </a:lnSpc>
              <a:buNone/>
            </a:pPr>
            <a:r>
              <a:rPr lang="zh-CN" altLang="en-US" dirty="0">
                <a:solidFill>
                  <a:srgbClr val="FF0000"/>
                </a:solidFill>
                <a:latin typeface="楷体_GB2312" pitchFamily="49" charset="-122"/>
                <a:ea typeface="楷体_GB2312" pitchFamily="49" charset="-122"/>
              </a:rPr>
              <a:t>语法格式为：</a:t>
            </a:r>
            <a:endParaRPr lang="zh-CN" altLang="en-US" dirty="0">
              <a:solidFill>
                <a:srgbClr val="FF0000"/>
              </a:solidFill>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ALTER PROC[EDURE] procedure_name[;number]</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[{@parameter data_type}</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[VARYING][=default][OUTPUT]] [,...n] </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[WITH</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{RECOMPILE|ENCRYPTION</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|RECOMPILE,ENCRYPTION}]</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[FOR REPLICATION] </a:t>
            </a:r>
            <a:endParaRPr lang="en-US" altLang="zh-CN" dirty="0">
              <a:latin typeface="楷体_GB2312" pitchFamily="49" charset="-122"/>
              <a:ea typeface="楷体_GB2312" pitchFamily="49" charset="-122"/>
            </a:endParaRPr>
          </a:p>
          <a:p>
            <a:pPr algn="just">
              <a:lnSpc>
                <a:spcPct val="80000"/>
              </a:lnSpc>
              <a:buNone/>
            </a:pPr>
            <a:r>
              <a:rPr lang="en-US" altLang="zh-CN" dirty="0">
                <a:latin typeface="楷体_GB2312" pitchFamily="49" charset="-122"/>
                <a:ea typeface="楷体_GB2312" pitchFamily="49" charset="-122"/>
              </a:rPr>
              <a:t>     AS</a:t>
            </a:r>
            <a:endParaRPr lang="en-US" altLang="zh-CN" dirty="0">
              <a:latin typeface="楷体_GB2312" pitchFamily="49" charset="-122"/>
              <a:ea typeface="楷体_GB2312" pitchFamily="49" charset="-122"/>
            </a:endParaRPr>
          </a:p>
          <a:p>
            <a:pPr>
              <a:lnSpc>
                <a:spcPct val="80000"/>
              </a:lnSpc>
              <a:buNone/>
            </a:pPr>
            <a:r>
              <a:rPr lang="en-US" altLang="zh-CN" dirty="0">
                <a:latin typeface="楷体_GB2312" pitchFamily="49" charset="-122"/>
                <a:ea typeface="楷体_GB2312" pitchFamily="49" charset="-122"/>
              </a:rPr>
              <a:t>    sql_statement[...n] </a:t>
            </a:r>
            <a:endParaRPr lang="en-US" altLang="zh-CN" dirty="0">
              <a:latin typeface="楷体_GB2312" pitchFamily="49" charset="-122"/>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xfrm>
            <a:off x="169863" y="-30162"/>
            <a:ext cx="8939212" cy="1128712"/>
          </a:xfrm>
          <a:ln/>
        </p:spPr>
        <p:txBody>
          <a:bodyPr vert="horz" wrap="square" lIns="91440" tIns="45720" rIns="91440" bIns="45720" anchor="ctr"/>
          <a:p>
            <a:r>
              <a:rPr lang="en-US" altLang="zh-CN" dirty="0"/>
              <a:t>8.1.2 </a:t>
            </a:r>
            <a:r>
              <a:rPr lang="zh-CN" altLang="en-US" dirty="0"/>
              <a:t>嵌入式</a:t>
            </a:r>
            <a:r>
              <a:rPr lang="en-US" altLang="zh-CN" dirty="0"/>
              <a:t>SQL</a:t>
            </a:r>
            <a:r>
              <a:rPr lang="zh-CN" altLang="en-US" dirty="0"/>
              <a:t>语句与主语言之间的通信</a:t>
            </a:r>
            <a:endParaRPr lang="zh-CN" altLang="en-US" dirty="0"/>
          </a:p>
        </p:txBody>
      </p:sp>
      <p:sp>
        <p:nvSpPr>
          <p:cNvPr id="11266" name="内容占位符 2"/>
          <p:cNvSpPr>
            <a:spLocks noGrp="1"/>
          </p:cNvSpPr>
          <p:nvPr>
            <p:ph idx="4294967295"/>
          </p:nvPr>
        </p:nvSpPr>
        <p:spPr>
          <a:xfrm>
            <a:off x="395288" y="1098550"/>
            <a:ext cx="8229600" cy="4660900"/>
          </a:xfrm>
          <a:ln/>
        </p:spPr>
        <p:txBody>
          <a:bodyPr vert="horz" wrap="square" lIns="91440" tIns="45720" rIns="91440" bIns="45720" anchor="t"/>
          <a:p>
            <a:pPr>
              <a:lnSpc>
                <a:spcPct val="120000"/>
              </a:lnSpc>
            </a:pPr>
            <a:r>
              <a:rPr lang="zh-CN" altLang="en-US" dirty="0"/>
              <a:t>将</a:t>
            </a:r>
            <a:r>
              <a:rPr lang="en-US" altLang="zh-CN" dirty="0"/>
              <a:t>SQL</a:t>
            </a:r>
            <a:r>
              <a:rPr lang="zh-CN" altLang="en-US" dirty="0"/>
              <a:t>嵌入到高级语言中混合编程，程序中会含有两种不同计算模型的语句</a:t>
            </a:r>
            <a:endParaRPr lang="zh-CN" altLang="en-US" dirty="0"/>
          </a:p>
          <a:p>
            <a:pPr lvl="1">
              <a:lnSpc>
                <a:spcPct val="120000"/>
              </a:lnSpc>
            </a:pPr>
            <a:r>
              <a:rPr lang="en-US" altLang="zh-CN" dirty="0"/>
              <a:t>SQL</a:t>
            </a:r>
            <a:r>
              <a:rPr lang="zh-CN" altLang="en-US" dirty="0"/>
              <a:t>语句</a:t>
            </a:r>
            <a:endParaRPr lang="zh-CN" altLang="en-US" dirty="0"/>
          </a:p>
          <a:p>
            <a:pPr lvl="2">
              <a:lnSpc>
                <a:spcPct val="120000"/>
              </a:lnSpc>
            </a:pPr>
            <a:r>
              <a:rPr lang="zh-CN" altLang="en-US" dirty="0"/>
              <a:t> 描述性的面向集合的语句</a:t>
            </a:r>
            <a:endParaRPr lang="zh-CN" altLang="en-US" dirty="0"/>
          </a:p>
          <a:p>
            <a:pPr lvl="2">
              <a:lnSpc>
                <a:spcPct val="120000"/>
              </a:lnSpc>
            </a:pPr>
            <a:r>
              <a:rPr lang="zh-CN" altLang="en-US" dirty="0"/>
              <a:t> </a:t>
            </a:r>
            <a:r>
              <a:rPr lang="zh-CN" altLang="en-US" dirty="0">
                <a:solidFill>
                  <a:srgbClr val="FF0000"/>
                </a:solidFill>
              </a:rPr>
              <a:t>负责操纵数据库</a:t>
            </a:r>
            <a:endParaRPr lang="zh-CN" altLang="en-US" dirty="0">
              <a:solidFill>
                <a:srgbClr val="FF0000"/>
              </a:solidFill>
            </a:endParaRPr>
          </a:p>
          <a:p>
            <a:pPr lvl="1">
              <a:lnSpc>
                <a:spcPct val="120000"/>
              </a:lnSpc>
            </a:pPr>
            <a:r>
              <a:rPr lang="zh-CN" altLang="en-US" dirty="0"/>
              <a:t>高级语言语句</a:t>
            </a:r>
            <a:endParaRPr lang="zh-CN" altLang="en-US" dirty="0"/>
          </a:p>
          <a:p>
            <a:pPr lvl="2">
              <a:lnSpc>
                <a:spcPct val="120000"/>
              </a:lnSpc>
            </a:pPr>
            <a:r>
              <a:rPr lang="zh-CN" altLang="en-US" dirty="0"/>
              <a:t> 过程性的面向记录的语句</a:t>
            </a:r>
            <a:endParaRPr lang="zh-CN" altLang="en-US" dirty="0"/>
          </a:p>
          <a:p>
            <a:pPr lvl="2">
              <a:lnSpc>
                <a:spcPct val="120000"/>
              </a:lnSpc>
            </a:pPr>
            <a:r>
              <a:rPr lang="zh-CN" altLang="en-US" dirty="0"/>
              <a:t> </a:t>
            </a:r>
            <a:r>
              <a:rPr lang="zh-CN" altLang="en-US" dirty="0">
                <a:solidFill>
                  <a:srgbClr val="FF0000"/>
                </a:solidFill>
              </a:rPr>
              <a:t>负责控制逻辑流程</a:t>
            </a:r>
            <a:endParaRPr lang="zh-CN" altLang="en-US" dirty="0">
              <a:solidFill>
                <a:srgbClr val="FF0000"/>
              </a:solidFill>
            </a:endParaRPr>
          </a:p>
          <a:p>
            <a:pPr lvl="1">
              <a:lnSpc>
                <a:spcPct val="120000"/>
              </a:lnSpc>
            </a:pPr>
            <a:r>
              <a:rPr lang="zh-CN" altLang="en-US" dirty="0"/>
              <a:t>它们之间应该如何通信？</a:t>
            </a:r>
            <a:endParaRPr lang="zh-CN" altLang="en-US" dirty="0"/>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3"/>
          <p:cNvSpPr>
            <a:spLocks noGrp="1"/>
          </p:cNvSpPr>
          <p:nvPr>
            <p:ph idx="1"/>
          </p:nvPr>
        </p:nvSpPr>
        <p:spPr>
          <a:xfrm>
            <a:off x="457200" y="381000"/>
            <a:ext cx="8229600" cy="5638800"/>
          </a:xfrm>
          <a:ln/>
        </p:spPr>
        <p:txBody>
          <a:bodyPr vert="horz" wrap="square" lIns="91440" tIns="45720" rIns="91440" bIns="45720" anchor="t"/>
          <a:p>
            <a:pPr>
              <a:lnSpc>
                <a:spcPct val="80000"/>
              </a:lnSpc>
              <a:buNone/>
            </a:pPr>
            <a:endParaRPr lang="en-US" altLang="zh-CN" sz="2400" dirty="0">
              <a:solidFill>
                <a:srgbClr val="FF0000"/>
              </a:solidFill>
              <a:latin typeface="楷体_GB2312" pitchFamily="49" charset="-122"/>
              <a:ea typeface="楷体_GB2312" pitchFamily="49" charset="-122"/>
            </a:endParaRPr>
          </a:p>
          <a:p>
            <a:pPr>
              <a:lnSpc>
                <a:spcPct val="80000"/>
              </a:lnSpc>
              <a:buNone/>
            </a:pPr>
            <a:endParaRPr lang="en-US" altLang="zh-CN" sz="2400" dirty="0">
              <a:solidFill>
                <a:srgbClr val="FF0000"/>
              </a:solidFill>
              <a:latin typeface="楷体_GB2312" pitchFamily="49" charset="-122"/>
              <a:ea typeface="楷体_GB2312" pitchFamily="49" charset="-122"/>
            </a:endParaRPr>
          </a:p>
          <a:p>
            <a:pPr>
              <a:lnSpc>
                <a:spcPct val="80000"/>
              </a:lnSpc>
              <a:buNone/>
            </a:pPr>
            <a:r>
              <a:rPr lang="zh-CN" altLang="en-US" sz="2400" dirty="0">
                <a:solidFill>
                  <a:srgbClr val="FF0000"/>
                </a:solidFill>
                <a:latin typeface="楷体_GB2312" pitchFamily="49" charset="-122"/>
                <a:ea typeface="楷体_GB2312" pitchFamily="49" charset="-122"/>
              </a:rPr>
              <a:t>其中：</a:t>
            </a:r>
            <a:r>
              <a:rPr lang="zh-CN" altLang="en-US" sz="2400" dirty="0">
                <a:latin typeface="楷体_GB2312" pitchFamily="49" charset="-122"/>
                <a:ea typeface="楷体_GB2312" pitchFamily="49" charset="-122"/>
              </a:rPr>
              <a:t>各参数功能同存储过程定义。</a:t>
            </a:r>
            <a:endParaRPr lang="zh-CN" altLang="en-US" sz="2400" dirty="0">
              <a:latin typeface="楷体_GB2312" pitchFamily="49" charset="-122"/>
              <a:ea typeface="楷体_GB2312" pitchFamily="49" charset="-122"/>
            </a:endParaRPr>
          </a:p>
          <a:p>
            <a:pPr algn="just">
              <a:lnSpc>
                <a:spcPct val="80000"/>
              </a:lnSpc>
              <a:buNone/>
            </a:pPr>
            <a:r>
              <a:rPr lang="zh-CN" altLang="en-US" dirty="0">
                <a:latin typeface="楷体_GB2312" pitchFamily="49" charset="-122"/>
                <a:ea typeface="楷体_GB2312" pitchFamily="49" charset="-122"/>
              </a:rPr>
              <a:t>例</a:t>
            </a:r>
            <a:r>
              <a:rPr lang="en-US" altLang="zh-CN" dirty="0">
                <a:latin typeface="楷体_GB2312" pitchFamily="49" charset="-122"/>
                <a:ea typeface="楷体_GB2312" pitchFamily="49" charset="-122"/>
              </a:rPr>
              <a:t>9.4 </a:t>
            </a:r>
            <a:r>
              <a:rPr lang="zh-CN" altLang="en-US" dirty="0">
                <a:latin typeface="楷体_GB2312" pitchFamily="49" charset="-122"/>
                <a:ea typeface="楷体_GB2312" pitchFamily="49" charset="-122"/>
              </a:rPr>
              <a:t>修改存储过程</a:t>
            </a:r>
            <a:r>
              <a:rPr lang="en-US" altLang="zh-CN" dirty="0">
                <a:latin typeface="楷体_GB2312" pitchFamily="49" charset="-122"/>
                <a:ea typeface="楷体_GB2312" pitchFamily="49" charset="-122"/>
              </a:rPr>
              <a:t>ST_PROC_BJ</a:t>
            </a:r>
            <a:r>
              <a:rPr lang="zh-CN" altLang="en-US" dirty="0">
                <a:latin typeface="楷体_GB2312" pitchFamily="49" charset="-122"/>
                <a:ea typeface="楷体_GB2312" pitchFamily="49" charset="-122"/>
              </a:rPr>
              <a:t>，使该存储过程返</a:t>
            </a:r>
            <a:endParaRPr lang="zh-CN" altLang="en-US" dirty="0">
              <a:latin typeface="楷体_GB2312" pitchFamily="49" charset="-122"/>
              <a:ea typeface="楷体_GB2312" pitchFamily="49" charset="-122"/>
            </a:endParaRPr>
          </a:p>
          <a:p>
            <a:pPr algn="just">
              <a:lnSpc>
                <a:spcPct val="80000"/>
              </a:lnSpc>
              <a:buNone/>
            </a:pPr>
            <a:r>
              <a:rPr lang="zh-CN" altLang="en-US" dirty="0">
                <a:latin typeface="楷体_GB2312" pitchFamily="49" charset="-122"/>
                <a:ea typeface="楷体_GB2312" pitchFamily="49" charset="-122"/>
              </a:rPr>
              <a:t>回经济管理系的班级名称。</a:t>
            </a:r>
            <a:endParaRPr lang="zh-CN" altLang="en-US" dirty="0">
              <a:latin typeface="楷体_GB2312" pitchFamily="49" charset="-122"/>
              <a:ea typeface="楷体_GB2312" pitchFamily="49" charset="-122"/>
            </a:endParaRPr>
          </a:p>
          <a:p>
            <a:pPr algn="just">
              <a:lnSpc>
                <a:spcPct val="80000"/>
              </a:lnSpc>
              <a:buNone/>
            </a:pPr>
            <a:r>
              <a:rPr lang="zh-CN" altLang="en-US" dirty="0">
                <a:latin typeface="楷体_GB2312" pitchFamily="49" charset="-122"/>
                <a:ea typeface="楷体_GB2312" pitchFamily="49" charset="-122"/>
              </a:rPr>
              <a:t>其程序清单如下：</a:t>
            </a:r>
            <a:endParaRPr lang="zh-CN" altLang="en-US" dirty="0">
              <a:latin typeface="楷体_GB2312" pitchFamily="49" charset="-122"/>
              <a:ea typeface="楷体_GB2312" pitchFamily="49" charset="-122"/>
            </a:endParaRPr>
          </a:p>
          <a:p>
            <a:pPr algn="just">
              <a:lnSpc>
                <a:spcPct val="80000"/>
              </a:lnSpc>
              <a:buNone/>
            </a:pPr>
            <a:r>
              <a:rPr lang="en-US" altLang="zh-CN" sz="2400" dirty="0">
                <a:latin typeface="楷体_GB2312" pitchFamily="49" charset="-122"/>
                <a:ea typeface="楷体_GB2312" pitchFamily="49" charset="-122"/>
              </a:rPr>
              <a:t>USE  STUDENT</a:t>
            </a:r>
            <a:endParaRPr lang="en-US" altLang="zh-CN" sz="2400" dirty="0">
              <a:latin typeface="楷体_GB2312" pitchFamily="49" charset="-122"/>
              <a:ea typeface="楷体_GB2312" pitchFamily="49" charset="-122"/>
            </a:endParaRPr>
          </a:p>
          <a:p>
            <a:pPr algn="just">
              <a:lnSpc>
                <a:spcPct val="80000"/>
              </a:lnSpc>
              <a:buNone/>
            </a:pPr>
            <a:r>
              <a:rPr lang="en-US" altLang="zh-CN" sz="2400" dirty="0">
                <a:latin typeface="楷体_GB2312" pitchFamily="49" charset="-122"/>
                <a:ea typeface="楷体_GB2312" pitchFamily="49" charset="-122"/>
              </a:rPr>
              <a:t>GO</a:t>
            </a:r>
            <a:endParaRPr lang="en-US" altLang="zh-CN" sz="2400" dirty="0">
              <a:latin typeface="楷体_GB2312" pitchFamily="49" charset="-122"/>
              <a:ea typeface="楷体_GB2312" pitchFamily="49" charset="-122"/>
            </a:endParaRPr>
          </a:p>
          <a:p>
            <a:pPr algn="just">
              <a:lnSpc>
                <a:spcPct val="80000"/>
              </a:lnSpc>
              <a:buNone/>
            </a:pPr>
            <a:r>
              <a:rPr lang="en-US" altLang="zh-CN" sz="2400" dirty="0">
                <a:latin typeface="楷体_GB2312" pitchFamily="49" charset="-122"/>
                <a:ea typeface="楷体_GB2312" pitchFamily="49" charset="-122"/>
              </a:rPr>
              <a:t>ALTER  PROC DBO.ST_PROC_BJ</a:t>
            </a:r>
            <a:endParaRPr lang="en-US" altLang="zh-CN" sz="2400" dirty="0">
              <a:latin typeface="楷体_GB2312" pitchFamily="49" charset="-122"/>
              <a:ea typeface="楷体_GB2312" pitchFamily="49" charset="-122"/>
            </a:endParaRPr>
          </a:p>
          <a:p>
            <a:pPr algn="just">
              <a:lnSpc>
                <a:spcPct val="80000"/>
              </a:lnSpc>
              <a:buNone/>
            </a:pPr>
            <a:r>
              <a:rPr lang="en-US" altLang="zh-CN" sz="2400" dirty="0">
                <a:latin typeface="楷体_GB2312" pitchFamily="49" charset="-122"/>
                <a:ea typeface="楷体_GB2312" pitchFamily="49" charset="-122"/>
              </a:rPr>
              <a:t>AS </a:t>
            </a:r>
            <a:endParaRPr lang="en-US" altLang="zh-CN" sz="2400" dirty="0">
              <a:latin typeface="楷体_GB2312" pitchFamily="49" charset="-122"/>
              <a:ea typeface="楷体_GB2312" pitchFamily="49" charset="-122"/>
            </a:endParaRPr>
          </a:p>
          <a:p>
            <a:pPr algn="just">
              <a:lnSpc>
                <a:spcPct val="80000"/>
              </a:lnSpc>
              <a:buNone/>
            </a:pPr>
            <a:r>
              <a:rPr lang="en-US" altLang="zh-CN" sz="2400" dirty="0">
                <a:latin typeface="楷体_GB2312" pitchFamily="49" charset="-122"/>
                <a:ea typeface="楷体_GB2312" pitchFamily="49" charset="-122"/>
              </a:rPr>
              <a:t>SELECT </a:t>
            </a:r>
            <a:r>
              <a:rPr lang="zh-CN" altLang="en-US" sz="2400" dirty="0">
                <a:latin typeface="楷体_GB2312" pitchFamily="49" charset="-122"/>
                <a:ea typeface="楷体_GB2312" pitchFamily="49" charset="-122"/>
              </a:rPr>
              <a:t>班级名称 </a:t>
            </a:r>
            <a:endParaRPr lang="zh-CN" altLang="en-US" sz="2400" dirty="0">
              <a:latin typeface="楷体_GB2312" pitchFamily="49" charset="-122"/>
              <a:ea typeface="楷体_GB2312" pitchFamily="49" charset="-122"/>
            </a:endParaRPr>
          </a:p>
          <a:p>
            <a:pPr algn="just">
              <a:lnSpc>
                <a:spcPct val="80000"/>
              </a:lnSpc>
              <a:buNone/>
            </a:pPr>
            <a:r>
              <a:rPr lang="en-US" altLang="zh-CN" sz="2400" dirty="0">
                <a:latin typeface="楷体_GB2312" pitchFamily="49" charset="-122"/>
                <a:ea typeface="楷体_GB2312" pitchFamily="49" charset="-122"/>
              </a:rPr>
              <a:t>FROM </a:t>
            </a:r>
            <a:r>
              <a:rPr lang="zh-CN" altLang="en-US" sz="2400" dirty="0">
                <a:latin typeface="楷体_GB2312" pitchFamily="49" charset="-122"/>
                <a:ea typeface="楷体_GB2312" pitchFamily="49" charset="-122"/>
              </a:rPr>
              <a:t>班级</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系部</a:t>
            </a:r>
            <a:endParaRPr lang="zh-CN" altLang="en-US" sz="2400" dirty="0">
              <a:latin typeface="楷体_GB2312" pitchFamily="49" charset="-122"/>
              <a:ea typeface="楷体_GB2312" pitchFamily="49" charset="-122"/>
            </a:endParaRPr>
          </a:p>
          <a:p>
            <a:pPr algn="just">
              <a:lnSpc>
                <a:spcPct val="80000"/>
              </a:lnSpc>
              <a:buNone/>
            </a:pPr>
            <a:r>
              <a:rPr lang="en-US" altLang="zh-CN" sz="2400" dirty="0">
                <a:latin typeface="楷体_GB2312" pitchFamily="49" charset="-122"/>
                <a:ea typeface="楷体_GB2312" pitchFamily="49" charset="-122"/>
              </a:rPr>
              <a:t>WHERE  </a:t>
            </a:r>
            <a:r>
              <a:rPr lang="zh-CN" altLang="en-US" sz="2400" dirty="0">
                <a:latin typeface="楷体_GB2312" pitchFamily="49" charset="-122"/>
                <a:ea typeface="楷体_GB2312" pitchFamily="49" charset="-122"/>
              </a:rPr>
              <a:t>系部</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系部代码</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班级</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系部代码 </a:t>
            </a:r>
            <a:r>
              <a:rPr lang="en-US" altLang="zh-CN" sz="2400" dirty="0">
                <a:latin typeface="楷体_GB2312" pitchFamily="49" charset="-122"/>
                <a:ea typeface="楷体_GB2312" pitchFamily="49" charset="-122"/>
              </a:rPr>
              <a:t>and</a:t>
            </a:r>
            <a:endParaRPr lang="en-US" altLang="zh-CN" sz="2400" dirty="0">
              <a:latin typeface="楷体_GB2312" pitchFamily="49" charset="-122"/>
              <a:ea typeface="楷体_GB2312" pitchFamily="49" charset="-122"/>
            </a:endParaRPr>
          </a:p>
          <a:p>
            <a:pPr algn="just">
              <a:lnSpc>
                <a:spcPct val="80000"/>
              </a:lnSpc>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系部</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系部名称</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经济管理系</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algn="just">
              <a:lnSpc>
                <a:spcPct val="80000"/>
              </a:lnSpc>
              <a:buNone/>
            </a:pPr>
            <a:r>
              <a:rPr lang="en-US" altLang="zh-CN" sz="2400" dirty="0">
                <a:latin typeface="楷体_GB2312" pitchFamily="49" charset="-122"/>
                <a:ea typeface="楷体_GB2312" pitchFamily="49" charset="-122"/>
              </a:rPr>
              <a:t>GO</a:t>
            </a:r>
            <a:endParaRPr lang="en-US" altLang="zh-CN" sz="2400" dirty="0">
              <a:latin typeface="楷体_GB2312" pitchFamily="49" charset="-122"/>
              <a:ea typeface="楷体_GB2312" pitchFamily="49" charset="-122"/>
            </a:endParaRPr>
          </a:p>
          <a:p>
            <a:pPr>
              <a:lnSpc>
                <a:spcPct val="80000"/>
              </a:lnSpc>
              <a:buNone/>
            </a:pPr>
            <a:endParaRPr lang="en-US" altLang="zh-CN" sz="2400" dirty="0">
              <a:latin typeface="楷体_GB2312" pitchFamily="49" charset="-122"/>
              <a:ea typeface="楷体_GB2312"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3"/>
          <p:cNvSpPr>
            <a:spLocks noGrp="1"/>
          </p:cNvSpPr>
          <p:nvPr>
            <p:ph idx="1"/>
          </p:nvPr>
        </p:nvSpPr>
        <p:spPr>
          <a:xfrm>
            <a:off x="457200" y="533400"/>
            <a:ext cx="8229600" cy="5486400"/>
          </a:xfrm>
          <a:ln/>
        </p:spPr>
        <p:txBody>
          <a:bodyPr vert="horz" wrap="square" lIns="91440" tIns="45720" rIns="91440" bIns="45720" anchor="t"/>
          <a:p>
            <a:pPr>
              <a:lnSpc>
                <a:spcPct val="90000"/>
              </a:lnSpc>
              <a:buNone/>
            </a:pPr>
            <a:endParaRPr lang="en-US" altLang="zh-CN" dirty="0">
              <a:solidFill>
                <a:srgbClr val="FF0000"/>
              </a:solidFill>
              <a:latin typeface="Times New Roman" panose="02020603050405020304" pitchFamily="18" charset="0"/>
              <a:ea typeface="楷体_GB2312" pitchFamily="49" charset="-122"/>
            </a:endParaRPr>
          </a:p>
          <a:p>
            <a:pPr>
              <a:lnSpc>
                <a:spcPct val="90000"/>
              </a:lnSpc>
              <a:buNone/>
            </a:pPr>
            <a:r>
              <a:rPr lang="zh-CN" altLang="en-US" dirty="0">
                <a:solidFill>
                  <a:srgbClr val="FF0000"/>
                </a:solidFill>
                <a:latin typeface="Times New Roman" panose="02020603050405020304" pitchFamily="18" charset="0"/>
                <a:ea typeface="楷体_GB2312" pitchFamily="49" charset="-122"/>
              </a:rPr>
              <a:t>五、删除存储过程</a:t>
            </a:r>
            <a:endParaRPr lang="zh-CN" altLang="en-US" dirty="0">
              <a:solidFill>
                <a:srgbClr val="FF0000"/>
              </a:solidFill>
              <a:latin typeface="Times New Roman" panose="02020603050405020304" pitchFamily="18" charset="0"/>
              <a:ea typeface="楷体_GB2312" pitchFamily="49" charset="-122"/>
            </a:endParaRPr>
          </a:p>
          <a:p>
            <a:pPr>
              <a:lnSpc>
                <a:spcPct val="90000"/>
              </a:lnSpc>
              <a:buNone/>
            </a:pPr>
            <a:r>
              <a:rPr lang="zh-CN" altLang="en-US" dirty="0">
                <a:latin typeface="Times New Roman" panose="02020603050405020304" pitchFamily="18" charset="0"/>
                <a:ea typeface="楷体_GB2312" pitchFamily="49" charset="-122"/>
              </a:rPr>
              <a:t>        与视图的删除类似，所不同的是删除的</a:t>
            </a:r>
            <a:endParaRPr lang="zh-CN" altLang="en-US" dirty="0">
              <a:latin typeface="Times New Roman" panose="02020603050405020304" pitchFamily="18" charset="0"/>
              <a:ea typeface="楷体_GB2312" pitchFamily="49" charset="-122"/>
            </a:endParaRPr>
          </a:p>
          <a:p>
            <a:pPr>
              <a:lnSpc>
                <a:spcPct val="90000"/>
              </a:lnSpc>
              <a:buNone/>
            </a:pPr>
            <a:r>
              <a:rPr lang="zh-CN" altLang="en-US" dirty="0">
                <a:latin typeface="Times New Roman" panose="02020603050405020304" pitchFamily="18" charset="0"/>
                <a:ea typeface="楷体_GB2312" pitchFamily="49" charset="-122"/>
              </a:rPr>
              <a:t>对象不同。可以在企业管理器中删除，也可</a:t>
            </a:r>
            <a:endParaRPr lang="zh-CN" altLang="en-US" dirty="0">
              <a:latin typeface="Times New Roman" panose="02020603050405020304" pitchFamily="18" charset="0"/>
              <a:ea typeface="楷体_GB2312" pitchFamily="49" charset="-122"/>
            </a:endParaRPr>
          </a:p>
          <a:p>
            <a:pPr>
              <a:lnSpc>
                <a:spcPct val="90000"/>
              </a:lnSpc>
              <a:buNone/>
            </a:pPr>
            <a:r>
              <a:rPr lang="zh-CN" altLang="en-US" dirty="0">
                <a:latin typeface="Times New Roman" panose="02020603050405020304" pitchFamily="18" charset="0"/>
                <a:ea typeface="楷体_GB2312" pitchFamily="49" charset="-122"/>
              </a:rPr>
              <a:t>以在查询分析器中用</a:t>
            </a:r>
            <a:r>
              <a:rPr lang="en-US" altLang="zh-CN" dirty="0">
                <a:latin typeface="Times New Roman" panose="02020603050405020304" pitchFamily="18" charset="0"/>
                <a:ea typeface="楷体_GB2312" pitchFamily="49" charset="-122"/>
              </a:rPr>
              <a:t>drop proc</a:t>
            </a:r>
            <a:r>
              <a:rPr lang="zh-CN" altLang="en-US" dirty="0">
                <a:latin typeface="Times New Roman" panose="02020603050405020304" pitchFamily="18" charset="0"/>
                <a:ea typeface="楷体_GB2312" pitchFamily="49" charset="-122"/>
              </a:rPr>
              <a:t>语句删除</a:t>
            </a:r>
            <a:endParaRPr lang="zh-CN" altLang="en-US" dirty="0">
              <a:latin typeface="Times New Roman" panose="02020603050405020304" pitchFamily="18" charset="0"/>
              <a:ea typeface="楷体_GB2312" pitchFamily="49" charset="-122"/>
            </a:endParaRPr>
          </a:p>
          <a:p>
            <a:pPr>
              <a:lnSpc>
                <a:spcPct val="90000"/>
              </a:lnSpc>
              <a:buNone/>
            </a:pPr>
            <a:r>
              <a:rPr lang="zh-CN" altLang="en-US" dirty="0">
                <a:latin typeface="Times New Roman" panose="02020603050405020304" pitchFamily="18" charset="0"/>
                <a:ea typeface="楷体_GB2312" pitchFamily="49" charset="-122"/>
              </a:rPr>
              <a:t>如：</a:t>
            </a:r>
            <a:r>
              <a:rPr lang="zh-CN" altLang="en-US" dirty="0">
                <a:latin typeface="楷体_GB2312" pitchFamily="49" charset="-122"/>
                <a:ea typeface="楷体_GB2312" pitchFamily="49" charset="-122"/>
              </a:rPr>
              <a:t>例</a:t>
            </a:r>
            <a:r>
              <a:rPr lang="en-US" altLang="zh-CN" dirty="0">
                <a:latin typeface="楷体_GB2312" pitchFamily="49" charset="-122"/>
                <a:ea typeface="楷体_GB2312" pitchFamily="49" charset="-122"/>
              </a:rPr>
              <a:t>9.5 </a:t>
            </a:r>
            <a:r>
              <a:rPr lang="zh-CN" altLang="en-US" dirty="0">
                <a:latin typeface="楷体_GB2312" pitchFamily="49" charset="-122"/>
                <a:ea typeface="楷体_GB2312" pitchFamily="49" charset="-122"/>
              </a:rPr>
              <a:t>删除存储过程</a:t>
            </a:r>
            <a:r>
              <a:rPr lang="en-US" altLang="zh-CN" dirty="0">
                <a:latin typeface="楷体_GB2312" pitchFamily="49" charset="-122"/>
                <a:ea typeface="楷体_GB2312" pitchFamily="49" charset="-122"/>
              </a:rPr>
              <a:t>ST_CHAXUN_01</a:t>
            </a:r>
            <a:endParaRPr lang="en-US" altLang="zh-CN" dirty="0">
              <a:latin typeface="楷体_GB2312" pitchFamily="49" charset="-122"/>
              <a:ea typeface="楷体_GB2312" pitchFamily="49" charset="-122"/>
            </a:endParaRPr>
          </a:p>
          <a:p>
            <a:pPr>
              <a:lnSpc>
                <a:spcPct val="90000"/>
              </a:lnSpc>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其程序清单如下：</a:t>
            </a:r>
            <a:endParaRPr lang="zh-CN" altLang="en-US"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USE  STUDENT</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GO</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DROP  PROCEDURE  ST_CHAXUN_01</a:t>
            </a:r>
            <a:endParaRPr lang="en-US" altLang="zh-CN" dirty="0">
              <a:latin typeface="楷体_GB2312" pitchFamily="49" charset="-122"/>
              <a:ea typeface="楷体_GB2312" pitchFamily="49" charset="-122"/>
            </a:endParaRPr>
          </a:p>
          <a:p>
            <a:pPr>
              <a:lnSpc>
                <a:spcPct val="90000"/>
              </a:lnSpc>
              <a:buNone/>
            </a:pPr>
            <a:r>
              <a:rPr lang="en-US" altLang="zh-CN" dirty="0">
                <a:latin typeface="楷体_GB2312" pitchFamily="49" charset="-122"/>
                <a:ea typeface="楷体_GB2312" pitchFamily="49" charset="-122"/>
              </a:rPr>
              <a:t>    GO </a:t>
            </a:r>
            <a:endParaRPr lang="en-US" altLang="zh-CN" dirty="0">
              <a:latin typeface="楷体_GB2312" pitchFamily="49" charset="-122"/>
              <a:ea typeface="楷体_GB2312" pitchFamily="49" charset="-122"/>
            </a:endParaRPr>
          </a:p>
          <a:p>
            <a:pPr>
              <a:lnSpc>
                <a:spcPct val="90000"/>
              </a:lnSpc>
              <a:buNone/>
            </a:pPr>
            <a:endParaRPr lang="en-US" altLang="zh-CN" dirty="0">
              <a:latin typeface="楷体_GB2312" pitchFamily="49" charset="-122"/>
              <a:ea typeface="楷体_GB2312"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a:ln/>
        </p:spPr>
        <p:txBody>
          <a:bodyPr vert="horz" wrap="square" lIns="91440" tIns="45720" rIns="91440" bIns="45720" anchor="ctr"/>
          <a:p>
            <a:r>
              <a:rPr lang="en-US" altLang="zh-CN" sz="4000" dirty="0">
                <a:solidFill>
                  <a:schemeClr val="hlink"/>
                </a:solidFill>
                <a:latin typeface="楷体_GB2312" pitchFamily="49" charset="-122"/>
                <a:ea typeface="楷体_GB2312" pitchFamily="49" charset="-122"/>
              </a:rPr>
              <a:t>9.3 </a:t>
            </a:r>
            <a:r>
              <a:rPr lang="zh-CN" altLang="en-US" sz="4000" dirty="0">
                <a:solidFill>
                  <a:schemeClr val="hlink"/>
                </a:solidFill>
                <a:latin typeface="楷体_GB2312" pitchFamily="49" charset="-122"/>
                <a:ea typeface="楷体_GB2312" pitchFamily="49" charset="-122"/>
              </a:rPr>
              <a:t>创建和执行含参数的存储过程</a:t>
            </a:r>
            <a:endParaRPr lang="zh-CN" altLang="en-US" sz="4000" dirty="0">
              <a:solidFill>
                <a:schemeClr val="hlink"/>
              </a:solidFill>
              <a:latin typeface="楷体_GB2312" pitchFamily="49" charset="-122"/>
              <a:ea typeface="楷体_GB2312" pitchFamily="49" charset="-122"/>
            </a:endParaRPr>
          </a:p>
        </p:txBody>
      </p:sp>
      <p:sp>
        <p:nvSpPr>
          <p:cNvPr id="96258" name="Rectangle 3"/>
          <p:cNvSpPr>
            <a:spLocks noGrp="1"/>
          </p:cNvSpPr>
          <p:nvPr>
            <p:ph idx="1"/>
          </p:nvPr>
        </p:nvSpPr>
        <p:spPr>
          <a:ln/>
        </p:spPr>
        <p:txBody>
          <a:bodyPr vert="horz" wrap="square" lIns="91440" tIns="45720" rIns="91440" bIns="45720" anchor="t"/>
          <a:p>
            <a:pPr>
              <a:lnSpc>
                <a:spcPct val="90000"/>
              </a:lnSpc>
              <a:buNone/>
            </a:pPr>
            <a:r>
              <a:rPr lang="zh-CN" altLang="en-US" dirty="0">
                <a:latin typeface="楷体_GB2312" pitchFamily="49" charset="-122"/>
                <a:ea typeface="楷体_GB2312" pitchFamily="49" charset="-122"/>
              </a:rPr>
              <a:t>在存储过程中使用参数，可以扩展存储过程</a:t>
            </a:r>
            <a:endParaRPr lang="zh-CN" altLang="en-US" dirty="0">
              <a:latin typeface="楷体_GB2312" pitchFamily="49" charset="-122"/>
              <a:ea typeface="楷体_GB2312" pitchFamily="49" charset="-122"/>
            </a:endParaRPr>
          </a:p>
          <a:p>
            <a:pPr>
              <a:lnSpc>
                <a:spcPct val="90000"/>
              </a:lnSpc>
              <a:buNone/>
            </a:pPr>
            <a:r>
              <a:rPr lang="zh-CN" altLang="en-US" dirty="0">
                <a:latin typeface="楷体_GB2312" pitchFamily="49" charset="-122"/>
                <a:ea typeface="楷体_GB2312" pitchFamily="49" charset="-122"/>
              </a:rPr>
              <a:t>的功能。使用输入参数，可以将外部信息传</a:t>
            </a:r>
            <a:endParaRPr lang="zh-CN" altLang="en-US" dirty="0">
              <a:latin typeface="楷体_GB2312" pitchFamily="49" charset="-122"/>
              <a:ea typeface="楷体_GB2312" pitchFamily="49" charset="-122"/>
            </a:endParaRPr>
          </a:p>
          <a:p>
            <a:pPr>
              <a:lnSpc>
                <a:spcPct val="90000"/>
              </a:lnSpc>
              <a:buNone/>
            </a:pPr>
            <a:r>
              <a:rPr lang="zh-CN" altLang="en-US" dirty="0">
                <a:latin typeface="楷体_GB2312" pitchFamily="49" charset="-122"/>
                <a:ea typeface="楷体_GB2312" pitchFamily="49" charset="-122"/>
              </a:rPr>
              <a:t>入到存储过程；使用输出参数，可以将存储</a:t>
            </a:r>
            <a:endParaRPr lang="zh-CN" altLang="en-US" dirty="0">
              <a:latin typeface="楷体_GB2312" pitchFamily="49" charset="-122"/>
              <a:ea typeface="楷体_GB2312" pitchFamily="49" charset="-122"/>
            </a:endParaRPr>
          </a:p>
          <a:p>
            <a:pPr>
              <a:lnSpc>
                <a:spcPct val="90000"/>
              </a:lnSpc>
              <a:buNone/>
            </a:pPr>
            <a:r>
              <a:rPr lang="zh-CN" altLang="en-US" dirty="0">
                <a:latin typeface="楷体_GB2312" pitchFamily="49" charset="-122"/>
                <a:ea typeface="楷体_GB2312" pitchFamily="49" charset="-122"/>
              </a:rPr>
              <a:t>过程内的信息传到外部。</a:t>
            </a:r>
            <a:endParaRPr lang="zh-CN" altLang="en-US" dirty="0">
              <a:latin typeface="楷体_GB2312" pitchFamily="49" charset="-122"/>
              <a:ea typeface="楷体_GB2312" pitchFamily="49" charset="-122"/>
            </a:endParaRPr>
          </a:p>
          <a:p>
            <a:pPr>
              <a:lnSpc>
                <a:spcPct val="90000"/>
              </a:lnSpc>
              <a:buNone/>
            </a:pP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a:p>
            <a:pPr>
              <a:lnSpc>
                <a:spcPct val="90000"/>
              </a:lnSpc>
              <a:buNone/>
            </a:pPr>
            <a:endParaRPr lang="en-US" altLang="zh-CN" dirty="0">
              <a:latin typeface="楷体_GB2312" pitchFamily="49" charset="-122"/>
              <a:ea typeface="楷体_GB2312"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3"/>
          <p:cNvSpPr>
            <a:spLocks noGrp="1"/>
          </p:cNvSpPr>
          <p:nvPr>
            <p:ph idx="1"/>
          </p:nvPr>
        </p:nvSpPr>
        <p:spPr>
          <a:xfrm>
            <a:off x="457200" y="457200"/>
            <a:ext cx="8229600" cy="5562600"/>
          </a:xfrm>
          <a:ln/>
        </p:spPr>
        <p:txBody>
          <a:bodyPr vert="horz" wrap="square" lIns="91440" tIns="45720" rIns="91440" bIns="45720" anchor="t"/>
          <a:p>
            <a:pPr>
              <a:lnSpc>
                <a:spcPct val="90000"/>
              </a:lnSpc>
              <a:buNone/>
            </a:pPr>
            <a:endParaRPr lang="en-US" altLang="zh-CN" dirty="0">
              <a:latin typeface="楷体_GB2312" pitchFamily="49" charset="-122"/>
              <a:ea typeface="楷体_GB2312" pitchFamily="49" charset="-122"/>
            </a:endParaRPr>
          </a:p>
          <a:p>
            <a:pPr>
              <a:lnSpc>
                <a:spcPct val="90000"/>
              </a:lnSpc>
              <a:buNone/>
            </a:pPr>
            <a:r>
              <a:rPr lang="zh-CN" altLang="en-US" dirty="0">
                <a:latin typeface="楷体_GB2312" pitchFamily="49" charset="-122"/>
                <a:ea typeface="楷体_GB2312" pitchFamily="49" charset="-122"/>
              </a:rPr>
              <a:t>例</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在</a:t>
            </a:r>
            <a:r>
              <a:rPr lang="en-US" altLang="zh-CN" dirty="0">
                <a:latin typeface="楷体_GB2312" pitchFamily="49" charset="-122"/>
                <a:ea typeface="楷体_GB2312" pitchFamily="49" charset="-122"/>
              </a:rPr>
              <a:t>STUDENT</a:t>
            </a:r>
            <a:r>
              <a:rPr lang="zh-CN" altLang="en-US" dirty="0">
                <a:latin typeface="楷体_GB2312" pitchFamily="49" charset="-122"/>
                <a:ea typeface="楷体_GB2312" pitchFamily="49" charset="-122"/>
              </a:rPr>
              <a:t>数据库中，建立一个名为</a:t>
            </a:r>
            <a:endParaRPr lang="zh-CN" altLang="en-US" dirty="0">
              <a:latin typeface="楷体_GB2312" pitchFamily="49" charset="-122"/>
              <a:ea typeface="楷体_GB2312" pitchFamily="49" charset="-122"/>
            </a:endParaRPr>
          </a:p>
          <a:p>
            <a:pPr>
              <a:lnSpc>
                <a:spcPct val="90000"/>
              </a:lnSpc>
              <a:buNone/>
            </a:pPr>
            <a:r>
              <a:rPr lang="en-US" altLang="zh-CN" dirty="0">
                <a:latin typeface="楷体_GB2312" pitchFamily="49" charset="-122"/>
                <a:ea typeface="楷体_GB2312" pitchFamily="49" charset="-122"/>
              </a:rPr>
              <a:t>XIBU_INFOR</a:t>
            </a:r>
            <a:r>
              <a:rPr lang="zh-CN" altLang="en-US" dirty="0">
                <a:latin typeface="楷体_GB2312" pitchFamily="49" charset="-122"/>
                <a:ea typeface="楷体_GB2312" pitchFamily="49" charset="-122"/>
              </a:rPr>
              <a:t>的存储过程，它带有一个参数，</a:t>
            </a:r>
            <a:endParaRPr lang="zh-CN" altLang="en-US" dirty="0">
              <a:latin typeface="楷体_GB2312" pitchFamily="49" charset="-122"/>
              <a:ea typeface="楷体_GB2312" pitchFamily="49" charset="-122"/>
            </a:endParaRPr>
          </a:p>
          <a:p>
            <a:pPr>
              <a:lnSpc>
                <a:spcPct val="90000"/>
              </a:lnSpc>
              <a:buNone/>
            </a:pPr>
            <a:r>
              <a:rPr lang="zh-CN" altLang="en-US" dirty="0">
                <a:latin typeface="楷体_GB2312" pitchFamily="49" charset="-122"/>
                <a:ea typeface="楷体_GB2312" pitchFamily="49" charset="-122"/>
              </a:rPr>
              <a:t>用于接受系部代码，显示该系部名称和系主</a:t>
            </a:r>
            <a:endParaRPr lang="zh-CN" altLang="en-US" dirty="0">
              <a:latin typeface="楷体_GB2312" pitchFamily="49" charset="-122"/>
              <a:ea typeface="楷体_GB2312" pitchFamily="49" charset="-122"/>
            </a:endParaRPr>
          </a:p>
          <a:p>
            <a:pPr>
              <a:lnSpc>
                <a:spcPct val="90000"/>
              </a:lnSpc>
              <a:buNone/>
            </a:pPr>
            <a:r>
              <a:rPr lang="zh-CN" altLang="en-US" dirty="0">
                <a:latin typeface="楷体_GB2312" pitchFamily="49" charset="-122"/>
                <a:ea typeface="楷体_GB2312" pitchFamily="49" charset="-122"/>
              </a:rPr>
              <a:t>任信息。</a:t>
            </a:r>
            <a:endParaRPr lang="zh-CN" altLang="en-US" dirty="0">
              <a:latin typeface="楷体_GB2312" pitchFamily="49" charset="-122"/>
              <a:ea typeface="楷体_GB2312" pitchFamily="49" charset="-122"/>
            </a:endParaRPr>
          </a:p>
          <a:p>
            <a:pPr>
              <a:lnSpc>
                <a:spcPct val="90000"/>
              </a:lnSpc>
              <a:buNone/>
            </a:pPr>
            <a:r>
              <a:rPr lang="zh-CN" altLang="en-US" dirty="0">
                <a:latin typeface="楷体_GB2312" pitchFamily="49" charset="-122"/>
                <a:ea typeface="楷体_GB2312" pitchFamily="49" charset="-122"/>
              </a:rPr>
              <a:t>其程序清单如下：</a:t>
            </a:r>
            <a:endParaRPr lang="zh-CN" altLang="en-US"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USE  STUDENT</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CREATE  PROCEDURE  XIBU_INFOR</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系部代码 </a:t>
            </a:r>
            <a:r>
              <a:rPr lang="en-US" altLang="zh-CN" dirty="0">
                <a:latin typeface="楷体_GB2312" pitchFamily="49" charset="-122"/>
                <a:ea typeface="楷体_GB2312" pitchFamily="49" charset="-122"/>
              </a:rPr>
              <a:t>CHAR (2)</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AS</a:t>
            </a: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3"/>
          <p:cNvSpPr>
            <a:spLocks noGrp="1"/>
          </p:cNvSpPr>
          <p:nvPr>
            <p:ph idx="1"/>
          </p:nvPr>
        </p:nvSpPr>
        <p:spPr>
          <a:xfrm>
            <a:off x="457200" y="533400"/>
            <a:ext cx="8229600" cy="5486400"/>
          </a:xfrm>
          <a:ln/>
        </p:spPr>
        <p:txBody>
          <a:bodyPr vert="horz" wrap="square" lIns="91440" tIns="45720" rIns="91440" bIns="45720" anchor="t"/>
          <a:p>
            <a:pPr algn="just">
              <a:lnSpc>
                <a:spcPct val="90000"/>
              </a:lnSpc>
              <a:buNone/>
            </a:pPr>
            <a:endParaRPr lang="en-US" altLang="zh-CN"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SELECT </a:t>
            </a:r>
            <a:r>
              <a:rPr lang="zh-CN" altLang="en-US" dirty="0">
                <a:latin typeface="楷体_GB2312" pitchFamily="49" charset="-122"/>
                <a:ea typeface="楷体_GB2312" pitchFamily="49" charset="-122"/>
              </a:rPr>
              <a:t>系部名称</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系主任</a:t>
            </a:r>
            <a:endParaRPr lang="zh-CN" altLang="en-US"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FROM </a:t>
            </a:r>
            <a:r>
              <a:rPr lang="zh-CN" altLang="en-US" dirty="0">
                <a:latin typeface="楷体_GB2312" pitchFamily="49" charset="-122"/>
                <a:ea typeface="楷体_GB2312" pitchFamily="49" charset="-122"/>
              </a:rPr>
              <a:t>系部</a:t>
            </a:r>
            <a:endParaRPr lang="zh-CN" altLang="en-US"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WHERE </a:t>
            </a:r>
            <a:r>
              <a:rPr lang="zh-CN" altLang="en-US" dirty="0">
                <a:latin typeface="楷体_GB2312" pitchFamily="49" charset="-122"/>
                <a:ea typeface="楷体_GB2312" pitchFamily="49" charset="-122"/>
              </a:rPr>
              <a:t>系部代码</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系部代码 </a:t>
            </a:r>
            <a:endParaRPr lang="zh-CN" altLang="en-US" dirty="0">
              <a:latin typeface="楷体_GB2312" pitchFamily="49" charset="-122"/>
              <a:ea typeface="楷体_GB2312" pitchFamily="49" charset="-122"/>
            </a:endParaRPr>
          </a:p>
          <a:p>
            <a:pPr algn="just">
              <a:lnSpc>
                <a:spcPct val="90000"/>
              </a:lnSpc>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gn="just">
              <a:lnSpc>
                <a:spcPct val="90000"/>
              </a:lnSpc>
              <a:buNone/>
            </a:pPr>
            <a:r>
              <a:rPr lang="zh-CN" altLang="en-US" dirty="0">
                <a:latin typeface="楷体_GB2312" pitchFamily="49" charset="-122"/>
                <a:ea typeface="楷体_GB2312" pitchFamily="49" charset="-122"/>
              </a:rPr>
              <a:t>执行存储过程：</a:t>
            </a:r>
            <a:endParaRPr lang="zh-CN" altLang="en-US" dirty="0">
              <a:latin typeface="楷体_GB2312" pitchFamily="49" charset="-122"/>
              <a:ea typeface="楷体_GB2312" pitchFamily="49" charset="-122"/>
            </a:endParaRPr>
          </a:p>
          <a:p>
            <a:pPr algn="just">
              <a:lnSpc>
                <a:spcPct val="90000"/>
              </a:lnSpc>
              <a:buNone/>
            </a:pPr>
            <a:r>
              <a:rPr lang="en-US" altLang="zh-CN" dirty="0"/>
              <a:t>EXEC XIBU_INFOR '01‘</a:t>
            </a:r>
            <a:endParaRPr lang="en-US" altLang="zh-CN" dirty="0"/>
          </a:p>
          <a:p>
            <a:pPr algn="just">
              <a:lnSpc>
                <a:spcPct val="90000"/>
              </a:lnSpc>
              <a:buNone/>
            </a:pPr>
            <a:r>
              <a:rPr lang="zh-CN" altLang="en-US" dirty="0"/>
              <a:t>或</a:t>
            </a:r>
            <a:endParaRPr lang="zh-CN" altLang="en-US" dirty="0"/>
          </a:p>
          <a:p>
            <a:pPr>
              <a:lnSpc>
                <a:spcPct val="90000"/>
              </a:lnSpc>
            </a:pPr>
            <a:r>
              <a:rPr lang="en-US" altLang="zh-CN" dirty="0"/>
              <a:t>declare @xbdm char(2)</a:t>
            </a:r>
            <a:endParaRPr lang="en-US" altLang="zh-CN" dirty="0"/>
          </a:p>
          <a:p>
            <a:pPr>
              <a:lnSpc>
                <a:spcPct val="90000"/>
              </a:lnSpc>
            </a:pPr>
            <a:r>
              <a:rPr lang="en-US" altLang="zh-CN" dirty="0"/>
              <a:t>set @xbdm='01'</a:t>
            </a:r>
            <a:endParaRPr lang="en-US" altLang="zh-CN" dirty="0"/>
          </a:p>
          <a:p>
            <a:pPr>
              <a:lnSpc>
                <a:spcPct val="90000"/>
              </a:lnSpc>
            </a:pPr>
            <a:r>
              <a:rPr lang="en-US" altLang="zh-CN" dirty="0"/>
              <a:t>exec XIBU_INFOR @xbdm</a:t>
            </a:r>
            <a:endParaRPr lang="en-US" altLang="zh-CN" dirty="0">
              <a:latin typeface="楷体_GB2312" pitchFamily="49" charset="-122"/>
              <a:ea typeface="楷体_GB2312" pitchFamily="49" charset="-122"/>
            </a:endParaRPr>
          </a:p>
          <a:p>
            <a:pPr>
              <a:lnSpc>
                <a:spcPct val="90000"/>
              </a:lnSpc>
            </a:pPr>
            <a:endParaRPr lang="en-US" altLang="zh-CN" dirty="0">
              <a:latin typeface="楷体_GB2312" pitchFamily="49" charset="-122"/>
              <a:ea typeface="楷体_GB2312"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9329" name="Picture 6"/>
          <p:cNvPicPr>
            <a:picLocks noChangeAspect="1"/>
          </p:cNvPicPr>
          <p:nvPr/>
        </p:nvPicPr>
        <p:blipFill>
          <a:blip r:embed="rId1"/>
          <a:stretch>
            <a:fillRect/>
          </a:stretch>
        </p:blipFill>
        <p:spPr>
          <a:xfrm>
            <a:off x="838200" y="609600"/>
            <a:ext cx="7467600" cy="5334000"/>
          </a:xfrm>
          <a:prstGeom prst="rect">
            <a:avLst/>
          </a:prstGeom>
          <a:noFill/>
          <a:ln w="9525">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3"/>
          <p:cNvSpPr>
            <a:spLocks noGrp="1"/>
          </p:cNvSpPr>
          <p:nvPr>
            <p:ph idx="1"/>
          </p:nvPr>
        </p:nvSpPr>
        <p:spPr>
          <a:xfrm>
            <a:off x="457200" y="609600"/>
            <a:ext cx="8229600" cy="5410200"/>
          </a:xfrm>
          <a:ln/>
        </p:spPr>
        <p:txBody>
          <a:bodyPr vert="horz" wrap="square" lIns="91440" tIns="45720" rIns="91440" bIns="45720" anchor="t"/>
          <a:p>
            <a:pPr>
              <a:buNone/>
            </a:pPr>
            <a:endParaRPr lang="en-US" altLang="zh-CN"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例</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创建一个带输入参数的存储过程</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创建一个带输入参数的存储过程</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成绩查询，</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当任意输入一个成绩时，该存储过程将从三</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个表</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学生，课程，课程注册</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中查询出大于</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或等于该成绩的学生的学号、姓名、课程名</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和课程成绩。最后执行存储过程，查询获得</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学分的学生</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即成绩大于或等于</a:t>
            </a:r>
            <a:r>
              <a:rPr lang="en-US" altLang="zh-CN" dirty="0">
                <a:latin typeface="楷体_GB2312" pitchFamily="49" charset="-122"/>
                <a:ea typeface="楷体_GB2312" pitchFamily="49" charset="-122"/>
              </a:rPr>
              <a:t>50</a:t>
            </a:r>
            <a:r>
              <a:rPr lang="zh-CN" altLang="en-US" dirty="0">
                <a:latin typeface="楷体_GB2312" pitchFamily="49" charset="-122"/>
                <a:ea typeface="楷体_GB2312" pitchFamily="49" charset="-122"/>
              </a:rPr>
              <a:t>分</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a:buNone/>
            </a:pPr>
            <a:r>
              <a:rPr lang="zh-CN" altLang="en-US" dirty="0">
                <a:latin typeface="楷体_GB2312" pitchFamily="49" charset="-122"/>
                <a:ea typeface="楷体_GB2312" pitchFamily="49" charset="-122"/>
              </a:rPr>
              <a:t>程序清单如下：</a:t>
            </a:r>
            <a:endParaRPr lang="zh-CN" altLang="en-US" dirty="0">
              <a:latin typeface="楷体_GB2312" pitchFamily="49" charset="-122"/>
              <a:ea typeface="楷体_GB2312" pitchFamily="49"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3"/>
          <p:cNvSpPr>
            <a:spLocks noGrp="1"/>
          </p:cNvSpPr>
          <p:nvPr>
            <p:ph idx="1"/>
          </p:nvPr>
        </p:nvSpPr>
        <p:spPr>
          <a:xfrm>
            <a:off x="457200" y="457200"/>
            <a:ext cx="8229600" cy="5562600"/>
          </a:xfrm>
          <a:ln/>
        </p:spPr>
        <p:txBody>
          <a:bodyPr vert="horz" wrap="square" lIns="91440" tIns="45720" rIns="91440" bIns="45720" anchor="t"/>
          <a:p>
            <a:pPr>
              <a:lnSpc>
                <a:spcPct val="80000"/>
              </a:lnSpc>
              <a:buNone/>
            </a:pPr>
            <a:endParaRPr lang="en-US" altLang="zh-CN" dirty="0">
              <a:latin typeface="楷体_GB2312" pitchFamily="49" charset="-122"/>
              <a:ea typeface="楷体_GB2312" pitchFamily="49" charset="-122"/>
            </a:endParaRPr>
          </a:p>
          <a:p>
            <a:pPr>
              <a:lnSpc>
                <a:spcPct val="80000"/>
              </a:lnSpc>
              <a:buNone/>
            </a:pPr>
            <a:r>
              <a:rPr lang="en-US" altLang="zh-CN" dirty="0">
                <a:latin typeface="楷体_GB2312" pitchFamily="49" charset="-122"/>
                <a:ea typeface="楷体_GB2312" pitchFamily="49" charset="-122"/>
              </a:rPr>
              <a:t>Use student</a:t>
            </a:r>
            <a:endParaRPr lang="en-US" altLang="zh-CN" dirty="0">
              <a:latin typeface="楷体_GB2312" pitchFamily="49" charset="-122"/>
              <a:ea typeface="楷体_GB2312" pitchFamily="49" charset="-122"/>
            </a:endParaRPr>
          </a:p>
          <a:p>
            <a:pPr>
              <a:lnSpc>
                <a:spcPct val="80000"/>
              </a:lnSpc>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nSpc>
                <a:spcPct val="80000"/>
              </a:lnSpc>
              <a:buNone/>
            </a:pPr>
            <a:r>
              <a:rPr lang="en-US" altLang="zh-CN" dirty="0">
                <a:latin typeface="楷体_GB2312" pitchFamily="49" charset="-122"/>
                <a:ea typeface="楷体_GB2312" pitchFamily="49" charset="-122"/>
              </a:rPr>
              <a:t>Create proc </a:t>
            </a:r>
            <a:r>
              <a:rPr lang="zh-CN" altLang="en-US" dirty="0">
                <a:latin typeface="楷体_GB2312" pitchFamily="49" charset="-122"/>
                <a:ea typeface="楷体_GB2312" pitchFamily="49" charset="-122"/>
              </a:rPr>
              <a:t>成绩查询</a:t>
            </a:r>
            <a:endParaRPr lang="zh-CN" altLang="en-US" dirty="0">
              <a:latin typeface="楷体_GB2312" pitchFamily="49" charset="-122"/>
              <a:ea typeface="楷体_GB2312" pitchFamily="49" charset="-122"/>
            </a:endParaRPr>
          </a:p>
          <a:p>
            <a:pPr>
              <a:lnSpc>
                <a:spcPct val="80000"/>
              </a:lnSpc>
              <a:buNone/>
            </a:pPr>
            <a:r>
              <a:rPr lang="en-US" altLang="zh-CN" dirty="0">
                <a:latin typeface="楷体_GB2312" pitchFamily="49" charset="-122"/>
                <a:ea typeface="楷体_GB2312" pitchFamily="49" charset="-122"/>
              </a:rPr>
              <a:t>@chengji tinyint</a:t>
            </a:r>
            <a:endParaRPr lang="en-US" altLang="zh-CN" dirty="0">
              <a:latin typeface="楷体_GB2312" pitchFamily="49" charset="-122"/>
              <a:ea typeface="楷体_GB2312" pitchFamily="49" charset="-122"/>
            </a:endParaRPr>
          </a:p>
          <a:p>
            <a:pPr>
              <a:lnSpc>
                <a:spcPct val="80000"/>
              </a:lnSpc>
              <a:buNone/>
            </a:pPr>
            <a:r>
              <a:rPr lang="en-US" altLang="zh-CN" dirty="0">
                <a:latin typeface="楷体_GB2312" pitchFamily="49" charset="-122"/>
                <a:ea typeface="楷体_GB2312" pitchFamily="49" charset="-122"/>
              </a:rPr>
              <a:t>As</a:t>
            </a:r>
            <a:endParaRPr lang="en-US" altLang="zh-CN" dirty="0">
              <a:latin typeface="楷体_GB2312" pitchFamily="49" charset="-122"/>
              <a:ea typeface="楷体_GB2312" pitchFamily="49" charset="-122"/>
            </a:endParaRPr>
          </a:p>
          <a:p>
            <a:pPr>
              <a:lnSpc>
                <a:spcPct val="80000"/>
              </a:lnSpc>
              <a:buNone/>
            </a:pPr>
            <a:r>
              <a:rPr lang="en-US" altLang="zh-CN" dirty="0">
                <a:latin typeface="楷体_GB2312" pitchFamily="49" charset="-122"/>
                <a:ea typeface="楷体_GB2312" pitchFamily="49" charset="-122"/>
              </a:rPr>
              <a:t>Select </a:t>
            </a:r>
            <a:r>
              <a:rPr lang="zh-CN" altLang="en-US" dirty="0">
                <a:latin typeface="楷体_GB2312" pitchFamily="49" charset="-122"/>
                <a:ea typeface="楷体_GB2312" pitchFamily="49" charset="-122"/>
              </a:rPr>
              <a:t>学生</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学号</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姓名</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课程名</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成绩</a:t>
            </a:r>
            <a:endParaRPr lang="zh-CN" altLang="en-US" dirty="0">
              <a:latin typeface="楷体_GB2312" pitchFamily="49" charset="-122"/>
              <a:ea typeface="楷体_GB2312" pitchFamily="49" charset="-122"/>
            </a:endParaRPr>
          </a:p>
          <a:p>
            <a:pPr>
              <a:lnSpc>
                <a:spcPct val="80000"/>
              </a:lnSpc>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From  </a:t>
            </a:r>
            <a:r>
              <a:rPr lang="zh-CN" altLang="en-US" dirty="0">
                <a:latin typeface="楷体_GB2312" pitchFamily="49" charset="-122"/>
                <a:ea typeface="楷体_GB2312" pitchFamily="49" charset="-122"/>
              </a:rPr>
              <a:t>学生</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课程</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课程注册</a:t>
            </a:r>
            <a:endParaRPr lang="zh-CN" altLang="en-US" dirty="0">
              <a:latin typeface="楷体_GB2312" pitchFamily="49" charset="-122"/>
              <a:ea typeface="楷体_GB2312" pitchFamily="49" charset="-122"/>
            </a:endParaRPr>
          </a:p>
          <a:p>
            <a:pPr>
              <a:lnSpc>
                <a:spcPct val="80000"/>
              </a:lnSpc>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where </a:t>
            </a:r>
            <a:r>
              <a:rPr lang="zh-CN" altLang="en-US" dirty="0">
                <a:latin typeface="楷体_GB2312" pitchFamily="49" charset="-122"/>
                <a:ea typeface="楷体_GB2312" pitchFamily="49" charset="-122"/>
              </a:rPr>
              <a:t>学生</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学号</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课程注册</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学号</a:t>
            </a:r>
            <a:endParaRPr lang="zh-CN" altLang="en-US" dirty="0">
              <a:latin typeface="楷体_GB2312" pitchFamily="49" charset="-122"/>
              <a:ea typeface="楷体_GB2312" pitchFamily="49" charset="-122"/>
            </a:endParaRPr>
          </a:p>
          <a:p>
            <a:pPr>
              <a:lnSpc>
                <a:spcPct val="80000"/>
              </a:lnSpc>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and </a:t>
            </a:r>
            <a:r>
              <a:rPr lang="zh-CN" altLang="en-US" dirty="0">
                <a:latin typeface="楷体_GB2312" pitchFamily="49" charset="-122"/>
                <a:ea typeface="楷体_GB2312" pitchFamily="49" charset="-122"/>
              </a:rPr>
              <a:t>课程注册</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课程号</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课程</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课程号</a:t>
            </a:r>
            <a:endParaRPr lang="zh-CN" altLang="en-US" dirty="0">
              <a:latin typeface="楷体_GB2312" pitchFamily="49" charset="-122"/>
              <a:ea typeface="楷体_GB2312" pitchFamily="49" charset="-122"/>
            </a:endParaRPr>
          </a:p>
          <a:p>
            <a:pPr>
              <a:lnSpc>
                <a:spcPct val="80000"/>
              </a:lnSpc>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and </a:t>
            </a:r>
            <a:r>
              <a:rPr lang="zh-CN" altLang="en-US" dirty="0">
                <a:latin typeface="楷体_GB2312" pitchFamily="49" charset="-122"/>
                <a:ea typeface="楷体_GB2312" pitchFamily="49" charset="-122"/>
              </a:rPr>
              <a:t>成绩</a:t>
            </a:r>
            <a:r>
              <a:rPr lang="en-US" altLang="zh-CN" dirty="0">
                <a:latin typeface="楷体_GB2312" pitchFamily="49" charset="-122"/>
                <a:ea typeface="楷体_GB2312" pitchFamily="49" charset="-122"/>
              </a:rPr>
              <a:t>&gt;=@chengji </a:t>
            </a:r>
            <a:endParaRPr lang="en-US" altLang="zh-CN" dirty="0">
              <a:latin typeface="楷体_GB2312" pitchFamily="49" charset="-122"/>
              <a:ea typeface="楷体_GB2312" pitchFamily="49" charset="-122"/>
            </a:endParaRPr>
          </a:p>
          <a:p>
            <a:pPr>
              <a:lnSpc>
                <a:spcPct val="80000"/>
              </a:lnSpc>
              <a:buNone/>
            </a:pPr>
            <a:r>
              <a:rPr lang="en-US" altLang="zh-CN" dirty="0">
                <a:latin typeface="楷体_GB2312" pitchFamily="49" charset="-122"/>
                <a:ea typeface="楷体_GB2312" pitchFamily="49" charset="-122"/>
              </a:rPr>
              <a:t>          order by </a:t>
            </a:r>
            <a:r>
              <a:rPr lang="zh-CN" altLang="en-US" dirty="0">
                <a:latin typeface="楷体_GB2312" pitchFamily="49" charset="-122"/>
                <a:ea typeface="楷体_GB2312" pitchFamily="49" charset="-122"/>
              </a:rPr>
              <a:t>学生</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学号</a:t>
            </a:r>
            <a:endParaRPr lang="zh-CN" altLang="en-US" dirty="0">
              <a:latin typeface="楷体_GB2312" pitchFamily="49" charset="-122"/>
              <a:ea typeface="楷体_GB2312" pitchFamily="49" charset="-122"/>
            </a:endParaRPr>
          </a:p>
          <a:p>
            <a:pPr>
              <a:lnSpc>
                <a:spcPct val="80000"/>
              </a:lnSpc>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3"/>
          <p:cNvSpPr>
            <a:spLocks noGrp="1"/>
          </p:cNvSpPr>
          <p:nvPr>
            <p:ph idx="1"/>
          </p:nvPr>
        </p:nvSpPr>
        <p:spPr>
          <a:xfrm>
            <a:off x="457200" y="609600"/>
            <a:ext cx="8229600" cy="5830888"/>
          </a:xfrm>
          <a:ln/>
        </p:spPr>
        <p:txBody>
          <a:bodyPr vert="horz" wrap="square" lIns="91440" tIns="45720" rIns="91440" bIns="45720" anchor="t"/>
          <a:p>
            <a:pPr>
              <a:buNone/>
            </a:pPr>
            <a:endParaRPr lang="en-US" altLang="zh-CN" dirty="0">
              <a:ea typeface="楷体_GB2312" pitchFamily="49" charset="-122"/>
            </a:endParaRPr>
          </a:p>
          <a:p>
            <a:pPr>
              <a:buNone/>
            </a:pPr>
            <a:r>
              <a:rPr lang="zh-CN" altLang="en-US" dirty="0">
                <a:ea typeface="楷体_GB2312" pitchFamily="49" charset="-122"/>
              </a:rPr>
              <a:t>执行此存储过程，结果如下：</a:t>
            </a:r>
            <a:endParaRPr lang="zh-CN" altLang="en-US" dirty="0">
              <a:ea typeface="楷体_GB2312" pitchFamily="49" charset="-122"/>
            </a:endParaRPr>
          </a:p>
          <a:p>
            <a:pPr>
              <a:buNone/>
            </a:pPr>
            <a:endParaRPr lang="en-US" altLang="zh-CN" dirty="0">
              <a:ea typeface="楷体_GB2312" pitchFamily="49" charset="-122"/>
            </a:endParaRPr>
          </a:p>
        </p:txBody>
      </p:sp>
      <p:pic>
        <p:nvPicPr>
          <p:cNvPr id="102402" name="Picture 4"/>
          <p:cNvPicPr>
            <a:picLocks noChangeAspect="1"/>
          </p:cNvPicPr>
          <p:nvPr/>
        </p:nvPicPr>
        <p:blipFill>
          <a:blip r:embed="rId1"/>
          <a:stretch>
            <a:fillRect/>
          </a:stretch>
        </p:blipFill>
        <p:spPr>
          <a:xfrm>
            <a:off x="609600" y="1700213"/>
            <a:ext cx="7924800" cy="4740275"/>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1"/>
          <p:cNvSpPr>
            <a:spLocks noGrp="1"/>
          </p:cNvSpPr>
          <p:nvPr>
            <p:ph type="title"/>
          </p:nvPr>
        </p:nvSpPr>
        <p:spPr>
          <a:ln/>
        </p:spPr>
        <p:txBody>
          <a:bodyPr vert="horz" wrap="square" lIns="91440" tIns="45720" rIns="91440" bIns="45720" anchor="ctr"/>
          <a:p>
            <a:r>
              <a:rPr lang="en-US" altLang="zh-CN" dirty="0"/>
              <a:t>8.3</a:t>
            </a:r>
            <a:r>
              <a:rPr lang="zh-CN" altLang="en-US" dirty="0"/>
              <a:t> 存储过程和函数</a:t>
            </a:r>
            <a:endParaRPr lang="zh-CN" altLang="en-US" dirty="0"/>
          </a:p>
        </p:txBody>
      </p:sp>
      <p:sp>
        <p:nvSpPr>
          <p:cNvPr id="103426" name="内容占位符 2"/>
          <p:cNvSpPr>
            <a:spLocks noGrp="1"/>
          </p:cNvSpPr>
          <p:nvPr>
            <p:ph idx="4294967295"/>
          </p:nvPr>
        </p:nvSpPr>
        <p:spPr>
          <a:xfrm>
            <a:off x="720725" y="971550"/>
            <a:ext cx="8229600" cy="4787900"/>
          </a:xfrm>
          <a:ln/>
        </p:spPr>
        <p:txBody>
          <a:bodyPr vert="horz" wrap="square" lIns="91440" tIns="45720" rIns="91440" bIns="45720" anchor="t"/>
          <a:p>
            <a:pPr marL="0" indent="0">
              <a:lnSpc>
                <a:spcPct val="150000"/>
              </a:lnSpc>
              <a:buNone/>
            </a:pPr>
            <a:r>
              <a:rPr lang="en-US" altLang="zh-CN" dirty="0"/>
              <a:t>8.3.1  </a:t>
            </a:r>
            <a:r>
              <a:rPr lang="zh-CN" altLang="en-US" dirty="0"/>
              <a:t>存储过程</a:t>
            </a:r>
            <a:endParaRPr lang="en-US" altLang="zh-CN" dirty="0"/>
          </a:p>
          <a:p>
            <a:pPr marL="0" indent="0">
              <a:lnSpc>
                <a:spcPct val="150000"/>
              </a:lnSpc>
              <a:buNone/>
            </a:pPr>
            <a:r>
              <a:rPr lang="en-US" altLang="zh-CN" dirty="0">
                <a:solidFill>
                  <a:srgbClr val="00B050"/>
                </a:solidFill>
              </a:rPr>
              <a:t>8.3.2  </a:t>
            </a:r>
            <a:r>
              <a:rPr lang="zh-CN" altLang="en-US" dirty="0">
                <a:solidFill>
                  <a:srgbClr val="00B050"/>
                </a:solidFill>
              </a:rPr>
              <a:t>函数</a:t>
            </a:r>
            <a:endParaRPr lang="en-US" altLang="zh-CN" dirty="0">
              <a:solidFill>
                <a:srgbClr val="00B050"/>
              </a:solidFill>
            </a:endParaRPr>
          </a:p>
          <a:p>
            <a:pPr marL="0" indent="0">
              <a:lnSpc>
                <a:spcPct val="150000"/>
              </a:lnSpc>
              <a:buNone/>
            </a:pPr>
            <a:r>
              <a:rPr lang="zh-CN" altLang="en-US" dirty="0"/>
              <a:t>*</a:t>
            </a:r>
            <a:r>
              <a:rPr lang="en-US" altLang="zh-CN" dirty="0"/>
              <a:t>8.3.3  </a:t>
            </a:r>
            <a:r>
              <a:rPr lang="zh-CN" altLang="en-US" dirty="0"/>
              <a:t>过程化</a:t>
            </a:r>
            <a:r>
              <a:rPr lang="en-US" altLang="zh-CN" dirty="0"/>
              <a:t>SQL</a:t>
            </a:r>
            <a:r>
              <a:rPr lang="zh-CN" altLang="en-US" dirty="0"/>
              <a:t>中的游标</a:t>
            </a:r>
            <a:endParaRPr lang="zh-CN" altLang="en-US"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26583</Words>
  <Application>WPS 演示</Application>
  <PresentationFormat>全屏显示(4:3)</PresentationFormat>
  <Paragraphs>1804</Paragraphs>
  <Slides>174</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174</vt:i4>
      </vt:variant>
    </vt:vector>
  </HeadingPairs>
  <TitlesOfParts>
    <vt:vector size="191" baseType="lpstr">
      <vt:lpstr>Arial</vt:lpstr>
      <vt:lpstr>宋体</vt:lpstr>
      <vt:lpstr>Wingdings</vt:lpstr>
      <vt:lpstr>Calibri</vt:lpstr>
      <vt:lpstr>黑体</vt:lpstr>
      <vt:lpstr>Times New Roman</vt:lpstr>
      <vt:lpstr>楷体_GB2312</vt:lpstr>
      <vt:lpstr>仿宋_GB2312</vt:lpstr>
      <vt:lpstr>微软雅黑</vt:lpstr>
      <vt:lpstr>新宋体</vt:lpstr>
      <vt:lpstr>仿宋</vt:lpstr>
      <vt:lpstr>华文琥珀</vt:lpstr>
      <vt:lpstr>Arial Unicode MS</vt:lpstr>
      <vt:lpstr>数据库系统概论</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win</cp:lastModifiedBy>
  <cp:revision>206</cp:revision>
  <dcterms:created xsi:type="dcterms:W3CDTF">2014-11-24T03:01:28Z</dcterms:created>
  <dcterms:modified xsi:type="dcterms:W3CDTF">2019-02-23T14:11:09Z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